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12_E3A3EB6F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587" r:id="rId3"/>
    <p:sldId id="594" r:id="rId4"/>
    <p:sldId id="258" r:id="rId5"/>
    <p:sldId id="588" r:id="rId6"/>
    <p:sldId id="589" r:id="rId7"/>
    <p:sldId id="591" r:id="rId8"/>
    <p:sldId id="590" r:id="rId9"/>
    <p:sldId id="274" r:id="rId10"/>
    <p:sldId id="292" r:id="rId11"/>
    <p:sldId id="407" r:id="rId12"/>
    <p:sldId id="260" r:id="rId13"/>
    <p:sldId id="262" r:id="rId14"/>
    <p:sldId id="263" r:id="rId15"/>
    <p:sldId id="583" r:id="rId16"/>
    <p:sldId id="287" r:id="rId17"/>
    <p:sldId id="289" r:id="rId18"/>
    <p:sldId id="266" r:id="rId19"/>
    <p:sldId id="595" r:id="rId20"/>
    <p:sldId id="293" r:id="rId21"/>
    <p:sldId id="280" r:id="rId22"/>
    <p:sldId id="272" r:id="rId23"/>
    <p:sldId id="290" r:id="rId24"/>
    <p:sldId id="275" r:id="rId25"/>
    <p:sldId id="408" r:id="rId26"/>
    <p:sldId id="356" r:id="rId27"/>
    <p:sldId id="393" r:id="rId28"/>
    <p:sldId id="394" r:id="rId29"/>
    <p:sldId id="397" r:id="rId30"/>
    <p:sldId id="398" r:id="rId31"/>
    <p:sldId id="592" r:id="rId32"/>
    <p:sldId id="401" r:id="rId33"/>
    <p:sldId id="402" r:id="rId34"/>
    <p:sldId id="403" r:id="rId35"/>
    <p:sldId id="405" r:id="rId36"/>
    <p:sldId id="409" r:id="rId37"/>
    <p:sldId id="593" r:id="rId38"/>
    <p:sldId id="406" r:id="rId39"/>
    <p:sldId id="585" r:id="rId40"/>
    <p:sldId id="399" r:id="rId41"/>
    <p:sldId id="400" r:id="rId42"/>
    <p:sldId id="267" r:id="rId43"/>
    <p:sldId id="596" r:id="rId44"/>
    <p:sldId id="577" r:id="rId45"/>
    <p:sldId id="270" r:id="rId46"/>
    <p:sldId id="271" r:id="rId47"/>
    <p:sldId id="276" r:id="rId48"/>
    <p:sldId id="27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6163A2-2033-D7F5-BF13-BC1C073BA051}" name="Vyas Sekar" initials="VS" userId="S::vsekar@andrew.cmu.edu::c0e1a0b4-246a-4a2d-90ab-7349c9c38f28" providerId="AD"/>
  <p188:author id="{CC1BDFC3-0C1D-4EDC-31FE-7398E396D4D8}" name="Vyas Sekar" initials="VS" userId="Vyas Sekar" providerId="None"/>
  <p188:author id="{2FF492E2-4C58-EC06-4078-F763D723D8FA}" name="Michael Lisanti" initials="ML" userId="OvnwW/02Nf4Y488Tka1E0HQLhxExfJXgoKJKHUl4KYo=" providerId="None"/>
  <p188:author id="{C89B28EE-E272-DA7B-08CC-77EBF8456315}" name="Vyas Sekar" initials="VS" userId="kJ9evgPEmbRO1PN/S3GSptUHs31tFbO6Iv8Vbrzeefk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cheng Yin" initials="YY" lastIdx="10" clrIdx="0">
    <p:extLst>
      <p:ext uri="{19B8F6BF-5375-455C-9EA6-DF929625EA0E}">
        <p15:presenceInfo xmlns:p15="http://schemas.microsoft.com/office/powerpoint/2012/main" userId="S::yyin4@andrew.cmu.edu::576d63cd-1c9d-4d3d-a04d-2b3e987f21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92"/>
    <p:restoredTop sz="82469"/>
  </p:normalViewPr>
  <p:slideViewPr>
    <p:cSldViewPr snapToGrid="0" snapToObjects="1">
      <p:cViewPr varScale="1">
        <p:scale>
          <a:sx n="66" d="100"/>
          <a:sy n="66" d="100"/>
        </p:scale>
        <p:origin x="1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comments/modernComment_112_E3A3EB6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08E0E6-6508-FB4A-9BA5-950B5B17AD64}" authorId="{966163A2-2033-D7F5-BF13-BC1C073BA051}" status="resolved" created="2022-06-24T17:05:03.02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19170671" sldId="274"/>
      <ac:spMk id="5" creationId="{5E5744C4-6B8E-D6C1-A7FC-7010CA143516}"/>
    </ac:deMkLst>
    <p188:txBody>
      <a:bodyPr/>
      <a:lstStyle/>
      <a:p>
        <a:r>
          <a:rPr lang="en-US"/>
          <a:t>too much going on .. maybe we can use less text and more figures ?</a:t>
        </a:r>
      </a:p>
    </p188:txBody>
  </p188:cm>
  <p188:cm id="{C8D9DF7E-E13E-614F-A462-9B327FFDA933}" authorId="{966163A2-2033-D7F5-BF13-BC1C073BA051}" status="resolved" created="2022-06-24T17:05:36.96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19170671" sldId="274"/>
      <ac:spMk id="18" creationId="{B8D6C458-818D-33BE-D21C-6618181619B5}"/>
    </ac:deMkLst>
    <p188:txBody>
      <a:bodyPr/>
      <a:lstStyle/>
      <a:p>
        <a:r>
          <a:rPr lang="en-US"/>
          <a:t>i think we should claim more than this .. not just doppelgänger. there are other things.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FC23E9-9987-8B4F-BE1A-0EDDD036E4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5EFAC-2308-E943-AF79-A5E9CE6DD3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056ED-0FD1-9840-9C4B-C5D4BC31081E}" type="datetimeFigureOut">
              <a:rPr lang="en-US" smtClean="0"/>
              <a:t>7/14/22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76702-8EA7-2A41-9A4D-830C26173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7032B-9C26-724B-B801-B8AA352787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56C06-E164-C34F-931C-E01FBD07C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80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7EF59-4C51-6D40-AFD1-7D92FB0679D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ABE24-ED2C-3940-9D59-5790B45B6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9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ABE24-ED2C-3940-9D59-5790B45B69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8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Data-driven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techniques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important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popular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research,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explore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choices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empirical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cases.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reliability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accurately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predict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video</a:t>
            </a:r>
            <a:r>
              <a:rPr kumimoji="1" lang="zh-CN" altLang="en-US" dirty="0"/>
              <a:t> </a:t>
            </a:r>
            <a:r>
              <a:rPr kumimoji="1" lang="en-US" altLang="zh-CN" dirty="0"/>
              <a:t>quality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transmission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813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5DF98-99C9-1546-A411-50D0A1FB9A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84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talk,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GANs.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aspect,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explored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0004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specifically,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dataset-specific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simulators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mathematical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tedious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consuming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expertise.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didn’t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forgot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completely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repeat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again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again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Ideally,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643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mentioned,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attracted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GANs?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original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synthesizing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say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realistic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benefit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automatically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intervention.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Moreover,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configurations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diverse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bedroom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bedroom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features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us.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2641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adversarial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networks.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either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determined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alternatively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distinguishable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Despite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all.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architectures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0615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website,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associated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website’s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cluster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job,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job’s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summary,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multi-dimensional,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Targeting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1514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encountered.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6351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yellow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anther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365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visit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state-of-the-art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meaningful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550.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0121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end-to-end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schema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format.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batched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auxiliary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either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open-sourced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documentation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configurable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814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excited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Boogie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blogs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actually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pretty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beyond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9068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8771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4525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OK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insights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keeping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practice,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their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simulate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job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prediction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algorithms.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group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bars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prediction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MLP,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naivebayes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purple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42019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is a packet trace? Packet trace can be defined as a timestamped sequence of packets captured on a computer network with a sniffer or similar tools (e.g., </a:t>
            </a:r>
            <a:r>
              <a:rPr lang="en-US" dirty="0" err="1"/>
              <a:t>tcpdump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/>
              <a:t>The screenshot here shows a small part of a sample packet trace that is displayed by Wireshark. </a:t>
            </a:r>
          </a:p>
          <a:p>
            <a:endParaRPr lang="en-US" dirty="0"/>
          </a:p>
          <a:p>
            <a:r>
              <a:rPr lang="en-US" dirty="0"/>
              <a:t>Here each row represents a separate packet that contains different fields of values, e.g., protocol, timestamp, source </a:t>
            </a:r>
            <a:r>
              <a:rPr lang="en-US" dirty="0" err="1"/>
              <a:t>ip</a:t>
            </a:r>
            <a:r>
              <a:rPr lang="en-US" dirty="0"/>
              <a:t> address, destination </a:t>
            </a:r>
            <a:r>
              <a:rPr lang="en-US" dirty="0" err="1"/>
              <a:t>ip</a:t>
            </a:r>
            <a:r>
              <a:rPr lang="en-US" dirty="0"/>
              <a:t> address, length of the packet and other fields we do not show here.</a:t>
            </a:r>
          </a:p>
          <a:p>
            <a:endParaRPr lang="en-US" dirty="0"/>
          </a:p>
          <a:p>
            <a:r>
              <a:rPr lang="en-US" dirty="0"/>
              <a:t>Note that the packets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en-US" dirty="0"/>
              <a:t> are collected and aligned in a t</a:t>
            </a:r>
            <a:r>
              <a:rPr lang="en-US" altLang="zh-CN" dirty="0"/>
              <a:t>ime</a:t>
            </a:r>
            <a:r>
              <a:rPr lang="zh-CN" altLang="en-US" dirty="0"/>
              <a:t> </a:t>
            </a:r>
            <a:r>
              <a:rPr lang="en-US" altLang="zh-CN" dirty="0"/>
              <a:t>sequence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matches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definition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packet</a:t>
            </a:r>
            <a:r>
              <a:rPr lang="zh-CN" altLang="en-US" dirty="0"/>
              <a:t> </a:t>
            </a:r>
            <a:r>
              <a:rPr lang="en-US" altLang="zh-CN" dirty="0"/>
              <a:t>trace.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ABE24-ED2C-3940-9D59-5790B45B698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69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common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information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temporal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taken,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temporal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forgot.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take,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measurments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3.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833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weird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it.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45481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separate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auxiliary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discriminator.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specifically,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basically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RNN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besides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original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auxiliary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help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4127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business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secretes.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sensitive.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cluster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sensitive.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don’t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measurement,</a:t>
            </a:r>
            <a:r>
              <a:rPr kumimoji="1" lang="zh-CN" altLang="en-US" dirty="0"/>
              <a:t> </a:t>
            </a:r>
            <a:r>
              <a:rPr kumimoji="1"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 server types and</a:t>
            </a:r>
            <a:r>
              <a:rPr kumimoji="1"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CPU usage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important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downstream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easily.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separate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holders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affecting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measurement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4280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privacy.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popular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membership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models.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GAN,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membership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inferring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quickly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drops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samples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grows.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samples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enough,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nearly</a:t>
            </a:r>
            <a:r>
              <a:rPr kumimoji="1" lang="zh-CN" altLang="en-US" dirty="0"/>
              <a:t> </a:t>
            </a:r>
            <a:r>
              <a:rPr kumimoji="1" lang="en-US" altLang="zh-CN" dirty="0"/>
              <a:t>50%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guess.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suggests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robust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against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membership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attacks,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2348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F4724-D6C1-2A42-B27C-B63197642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F1A2C-47D1-3442-90D4-E357D1D3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A95AA-15CD-ED41-80C1-FE330DFD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AFCF-2B40-F749-8816-1CA3FE7F277A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7F1DB-4A9B-EA49-8E2B-3725D9DD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CB601-AB50-4F4F-9885-69B7B9A4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3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8FC0-3AD0-B64C-8F26-C8F9A96A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839D8-69DB-AD4C-BE8E-2BA948299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D4E47-D3A0-7C40-8FFD-CB1E76AB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DE5F1-53C0-E049-941A-C3541CAAB560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0C5DF-C276-A247-A89C-1E139E3E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6529B-FAEE-D649-A586-419F84A5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3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BF9C-7AD7-D449-9B8C-0A70DCB3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6E9EE-C320-834C-B9B6-FC87A324A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A7DA5-D911-3A4F-B6A8-77EEBFC4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FF8D-2679-9F4A-8D7D-EF1B23618EF4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4B5E6-0053-8042-9EE3-8C9FEE594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758AF-769D-7C41-9C81-BB70C54C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1CF1-6456-1C41-813D-6CD53C7E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CF6DD-BDAC-E746-8A69-4C56E7FD3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CFC41-8F6C-2447-AFAC-366EBA914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ACD6B-5252-794F-AF18-6AC665C3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FDA0-BF64-274C-A353-764DB833EEA1}" type="datetime1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33685-098F-9C43-A504-602E077D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067AA-3644-634E-99E7-2448576E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4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41F8-08C8-4543-8ACC-CD4F6ADC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10DB2-E83C-7149-A428-D4CD2498C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7CF5E-F144-A24B-99AF-9A9EEFB33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8897B7-431A-524A-8CDF-F3BE709FD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649DD-0B26-8242-8356-D3773D21D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E4302A-5084-324A-9575-8B9399623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10D4-F34B-E64F-AFCC-A088EC983113}" type="datetime1">
              <a:rPr lang="en-US" smtClean="0"/>
              <a:t>7/14/22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1630C2-B5FA-594A-B0F8-2E12A9DB5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209CBE-041B-7547-87BB-21CC853CC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5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D58C3-443D-6645-B434-46F5D824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16B1B-2BD9-2C46-847E-640146256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E5E7D-0775-4B4E-9D5B-CF07368619AA}" type="datetime1">
              <a:rPr lang="en-US" smtClean="0"/>
              <a:t>7/14/22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942C6-CC16-4144-A077-E8BF353F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F52AA-5582-BC4B-B7EB-7632F3AB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8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FE593-60CA-B44A-9391-D6A2036A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D9A5-363D-4F4B-8F5D-3001E2F2BECD}" type="datetime1">
              <a:rPr lang="en-US" smtClean="0"/>
              <a:t>7/14/22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9358E-5E1D-AC49-BE24-1B1E88D1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75524-9F63-5946-A428-00BB2408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3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5DD6-052C-F249-A84B-55ADD7E4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E8089-B5A0-874B-B0C3-F928E46D8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13801-9909-9D40-B915-F49EF092B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DA3D9-51E1-764B-9360-49486F082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4E92-B0DE-E648-8FC2-C34C6BD7C1D2}" type="datetime1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089DA-F0C1-D746-84BE-4933CBF7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BBF46D-271F-734A-97EA-C54AAE2D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2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26BB-5625-E74D-A1B0-B05BD09E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7BD0B9-73DA-2D43-8FC5-3CCB87B1A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B1F93-3C23-F04E-A3A3-0731986E4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E0BD1-F56E-B441-BA66-151636BA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6B26-EF29-9D43-8E99-5D6E6975D7D2}" type="datetime1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A9193-60C1-0646-BAA1-40E2C85F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9F737-FFE3-2F45-801E-72116953B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4E6D-F362-EB44-A329-57778037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0FF727-80C4-A24B-AE0C-0E17C004B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7400-36A4-924C-ACB1-ACB5C153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84934-0DA7-8C45-B70C-C3063E26F3A4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4A5BA-6E8F-F542-BC7F-C5F5B3E2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DE4B9-DCF0-3B47-B431-44D18C4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D26A3D-E1F6-DD4B-BBC8-89E8FD76D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626FD-7A53-DA44-900C-C79DB1B7C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7A09-DA9D-A245-87B0-12F5C167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B4A9-0FF0-F04B-880F-F2EE9CD6A259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04853-D499-BC40-B585-0966AE2A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C79BD-42A6-BC47-8DA5-94370208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5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191AB3-91FB-3842-B588-E0FFAB71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2FED8-059D-1248-B701-7D7CDED13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AC874-C97A-B745-8103-8F55FB055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7AD0-80EC-E14A-83F4-83FEE6CA9B5A}" type="datetime1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37A3C-1195-0D49-8EB4-9221AA361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04750-D3B1-5B44-B14A-D9688F6BB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A06F7-7B03-794D-B1BE-3F12299AE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6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ece.cmu.edu/~vsekar/projects/datafue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github.com/projectdatafuel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2_E3A3EB6F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projectdatafuel/" TargetMode="External"/><Relationship Id="rId4" Type="http://schemas.openxmlformats.org/officeDocument/2006/relationships/hyperlink" Target="https://users.ece.cmu.edu/~vsekar/projects/datafuel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emf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0.png"/><Relationship Id="rId3" Type="http://schemas.openxmlformats.org/officeDocument/2006/relationships/image" Target="../media/image44.sv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0.sv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90.png"/><Relationship Id="rId1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49.png"/><Relationship Id="rId12" Type="http://schemas.openxmlformats.org/officeDocument/2006/relationships/image" Target="../media/image70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11" Type="http://schemas.openxmlformats.org/officeDocument/2006/relationships/image" Target="../media/image52.sv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68.png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ojectdatafuel/" TargetMode="External"/><Relationship Id="rId2" Type="http://schemas.openxmlformats.org/officeDocument/2006/relationships/hyperlink" Target="https://users.ece.cmu.edu/~vsekar/projects/datafuel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44.svg"/><Relationship Id="rId7" Type="http://schemas.openxmlformats.org/officeDocument/2006/relationships/image" Target="../media/image560.png"/><Relationship Id="rId12" Type="http://schemas.openxmlformats.org/officeDocument/2006/relationships/image" Target="../media/image62.svg"/><Relationship Id="rId17" Type="http://schemas.openxmlformats.org/officeDocument/2006/relationships/image" Target="../media/image64.png"/><Relationship Id="rId2" Type="http://schemas.openxmlformats.org/officeDocument/2006/relationships/image" Target="../media/image43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11" Type="http://schemas.openxmlformats.org/officeDocument/2006/relationships/image" Target="../media/image61.png"/><Relationship Id="rId5" Type="http://schemas.openxmlformats.org/officeDocument/2006/relationships/image" Target="../media/image46.png"/><Relationship Id="rId15" Type="http://schemas.openxmlformats.org/officeDocument/2006/relationships/image" Target="../media/image52.sv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5.png"/><Relationship Id="rId9" Type="http://schemas.openxmlformats.org/officeDocument/2006/relationships/image" Target="../media/image50.svg"/><Relationship Id="rId1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8109-5829-5A44-B008-5E446666D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406" y="1122363"/>
            <a:ext cx="10481187" cy="23876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Enabling Data-driven Innovation </a:t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en-US" sz="4400" dirty="0">
                <a:solidFill>
                  <a:srgbClr val="0070C0"/>
                </a:solidFill>
              </a:rPr>
              <a:t>in Product Lifecycles </a:t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en-US" sz="4400" dirty="0">
                <a:solidFill>
                  <a:srgbClr val="0070C0"/>
                </a:solidFill>
              </a:rPr>
              <a:t>With Synthetic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017F8-133F-8C41-A240-B7B9391AB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509963"/>
            <a:ext cx="9144000" cy="1655762"/>
          </a:xfrm>
        </p:spPr>
        <p:txBody>
          <a:bodyPr>
            <a:normAutofit fontScale="62500" lnSpcReduction="20000"/>
          </a:bodyPr>
          <a:lstStyle/>
          <a:p>
            <a:endParaRPr lang="en-US" altLang="zh-CN" dirty="0"/>
          </a:p>
          <a:p>
            <a:r>
              <a:rPr lang="en-US" altLang="zh-CN" sz="3200" dirty="0"/>
              <a:t>Vyas Sekar</a:t>
            </a:r>
          </a:p>
          <a:p>
            <a:r>
              <a:rPr lang="en-US" altLang="zh-CN" sz="3200" dirty="0"/>
              <a:t>Joint work with Giulia Fanti,  </a:t>
            </a:r>
            <a:r>
              <a:rPr lang="en-US" altLang="zh-CN" sz="3200" dirty="0" err="1"/>
              <a:t>Zinan</a:t>
            </a:r>
            <a:r>
              <a:rPr lang="en-US" altLang="zh-CN" sz="3200" dirty="0"/>
              <a:t> Lin, Yucheng Yin</a:t>
            </a:r>
          </a:p>
          <a:p>
            <a:r>
              <a:rPr lang="en-US" altLang="zh-CN" sz="3200" dirty="0">
                <a:hlinkClick r:id="rId3"/>
              </a:rPr>
              <a:t>https://users.ece.cmu.edu/~vsekar/projects/datafuel/</a:t>
            </a:r>
            <a:endParaRPr lang="en-US" altLang="zh-CN" sz="3200" dirty="0"/>
          </a:p>
          <a:p>
            <a:r>
              <a:rPr lang="en-US" altLang="zh-CN" sz="3200" dirty="0">
                <a:hlinkClick r:id="rId4"/>
              </a:rPr>
              <a:t>https://</a:t>
            </a:r>
            <a:r>
              <a:rPr lang="en-US" altLang="zh-CN" sz="3200" dirty="0" err="1">
                <a:hlinkClick r:id="rId4"/>
              </a:rPr>
              <a:t>github.com</a:t>
            </a:r>
            <a:r>
              <a:rPr lang="en-US" altLang="zh-CN" sz="3200" dirty="0">
                <a:hlinkClick r:id="rId4"/>
              </a:rPr>
              <a:t>/</a:t>
            </a:r>
            <a:r>
              <a:rPr lang="en-US" altLang="zh-CN" sz="3200" dirty="0" err="1">
                <a:hlinkClick r:id="rId4"/>
              </a:rPr>
              <a:t>projectdatafuel</a:t>
            </a:r>
            <a:r>
              <a:rPr lang="en-US" altLang="zh-CN" sz="3200" dirty="0">
                <a:hlinkClick r:id="rId4"/>
              </a:rPr>
              <a:t>/</a:t>
            </a:r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8473C58-DC9C-A0D5-675B-DFF43B204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67" y="5823515"/>
            <a:ext cx="6268064" cy="55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661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2C29-BCA5-D4AD-941C-D81AC92D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48" y="184329"/>
            <a:ext cx="11153931" cy="1325563"/>
          </a:xfrm>
        </p:spPr>
        <p:txBody>
          <a:bodyPr/>
          <a:lstStyle/>
          <a:p>
            <a:r>
              <a:rPr lang="en-US" dirty="0"/>
              <a:t>Session Journey Data Appears in Many Domains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160F-FB6A-7B06-396F-340B7517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05F9B-0CD1-B9C8-C987-BB2472E745E5}"/>
              </a:ext>
            </a:extLst>
          </p:cNvPr>
          <p:cNvSpPr txBox="1"/>
          <p:nvPr/>
        </p:nvSpPr>
        <p:spPr>
          <a:xfrm>
            <a:off x="509060" y="634746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..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F5E276F-A2B0-DE2B-CF39-3C337CF27173}"/>
              </a:ext>
            </a:extLst>
          </p:cNvPr>
          <p:cNvGrpSpPr/>
          <p:nvPr/>
        </p:nvGrpSpPr>
        <p:grpSpPr>
          <a:xfrm>
            <a:off x="456589" y="1430179"/>
            <a:ext cx="11556484" cy="1200329"/>
            <a:chOff x="456589" y="1430179"/>
            <a:chExt cx="11556484" cy="12003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C50C4B-5E6A-E8FF-4868-A9DAEA998BFB}"/>
                </a:ext>
              </a:extLst>
            </p:cNvPr>
            <p:cNvSpPr txBox="1"/>
            <p:nvPr/>
          </p:nvSpPr>
          <p:spPr>
            <a:xfrm>
              <a:off x="456589" y="1863122"/>
              <a:ext cx="11512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Finance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E2BE6B1-62D8-78F6-97B4-B58EFBF6CFDE}"/>
                </a:ext>
              </a:extLst>
            </p:cNvPr>
            <p:cNvGrpSpPr/>
            <p:nvPr/>
          </p:nvGrpSpPr>
          <p:grpSpPr>
            <a:xfrm>
              <a:off x="2432516" y="1430179"/>
              <a:ext cx="9580557" cy="1200329"/>
              <a:chOff x="2438511" y="1849434"/>
              <a:chExt cx="9580557" cy="1200329"/>
            </a:xfrm>
          </p:grpSpPr>
          <p:pic>
            <p:nvPicPr>
              <p:cNvPr id="13" name="图形 7" descr="男性形象">
                <a:extLst>
                  <a:ext uri="{FF2B5EF4-FFF2-40B4-BE49-F238E27FC236}">
                    <a16:creationId xmlns:a16="http://schemas.microsoft.com/office/drawing/2014/main" id="{2371DDE9-E352-1AD7-8E1D-995018102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38511" y="2170854"/>
                <a:ext cx="678174" cy="678174"/>
              </a:xfrm>
              <a:prstGeom prst="rect">
                <a:avLst/>
              </a:prstGeom>
            </p:spPr>
          </p:pic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8851E255-51F4-705B-5544-85F0E3BB5741}"/>
                  </a:ext>
                </a:extLst>
              </p:cNvPr>
              <p:cNvGrpSpPr/>
              <p:nvPr/>
            </p:nvGrpSpPr>
            <p:grpSpPr>
              <a:xfrm>
                <a:off x="4152275" y="1849434"/>
                <a:ext cx="7866793" cy="1200329"/>
                <a:chOff x="4152275" y="1849434"/>
                <a:chExt cx="7866793" cy="1200329"/>
              </a:xfrm>
            </p:grpSpPr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A803864A-DA7B-EF06-AEE5-76576B3AC7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2275" y="2945946"/>
                  <a:ext cx="5426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8F274F79-61C9-499D-3FB4-F7D4622362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52275" y="2114445"/>
                  <a:ext cx="0" cy="83150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EB9E58F8-2E2F-7FA1-AF2E-569959BEC10C}"/>
                    </a:ext>
                  </a:extLst>
                </p:cNvPr>
                <p:cNvCxnSpPr/>
                <p:nvPr/>
              </p:nvCxnSpPr>
              <p:spPr>
                <a:xfrm>
                  <a:off x="4646951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43A2CFDE-65CB-212D-6136-AA2C0B200DED}"/>
                    </a:ext>
                  </a:extLst>
                </p:cNvPr>
                <p:cNvCxnSpPr/>
                <p:nvPr/>
              </p:nvCxnSpPr>
              <p:spPr>
                <a:xfrm>
                  <a:off x="6053528" y="2199012"/>
                  <a:ext cx="0" cy="67817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3A6826CB-FF94-9BE0-7802-53009ADE952D}"/>
                    </a:ext>
                  </a:extLst>
                </p:cNvPr>
                <p:cNvCxnSpPr/>
                <p:nvPr/>
              </p:nvCxnSpPr>
              <p:spPr>
                <a:xfrm>
                  <a:off x="75250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716FB5A2-A38F-1AD1-8767-953548A52B5E}"/>
                    </a:ext>
                  </a:extLst>
                </p:cNvPr>
                <p:cNvCxnSpPr/>
                <p:nvPr/>
              </p:nvCxnSpPr>
              <p:spPr>
                <a:xfrm>
                  <a:off x="8172137" y="2191108"/>
                  <a:ext cx="0" cy="678174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00289C5-D52A-0BDA-54F2-86FC08E2164B}"/>
                    </a:ext>
                  </a:extLst>
                </p:cNvPr>
                <p:cNvSpPr txBox="1"/>
                <p:nvPr/>
              </p:nvSpPr>
              <p:spPr>
                <a:xfrm>
                  <a:off x="10499613" y="1849434"/>
                  <a:ext cx="1519455" cy="12003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Login at loc L1</a:t>
                  </a:r>
                </a:p>
                <a:p>
                  <a:r>
                    <a:rPr lang="en-US" dirty="0"/>
                    <a:t>Bought @ Z</a:t>
                  </a:r>
                </a:p>
                <a:p>
                  <a:r>
                    <a:rPr lang="en-US" dirty="0"/>
                    <a:t>Bought @ Y</a:t>
                  </a:r>
                </a:p>
                <a:p>
                  <a:r>
                    <a:rPr lang="en-US" dirty="0"/>
                    <a:t>Login at loc L2</a:t>
                  </a:r>
                </a:p>
              </p:txBody>
            </p: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F341C725-B94D-5A78-CFC8-90BD9FAF80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2200" y="2098183"/>
                  <a:ext cx="482184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77A8D310-FE92-620C-F80C-5E64CAF9BD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329956"/>
                  <a:ext cx="433466" cy="790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5324F08A-37CC-A851-FD89-202C83015C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555251"/>
                  <a:ext cx="43346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84A5C2D4-C858-7020-4663-6377C7BCE6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9675" y="2883001"/>
                  <a:ext cx="438462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AD06CA07-B1A3-9EDD-58E5-E224D100F0E5}"/>
                    </a:ext>
                  </a:extLst>
                </p:cNvPr>
                <p:cNvCxnSpPr/>
                <p:nvPr/>
              </p:nvCxnSpPr>
              <p:spPr>
                <a:xfrm>
                  <a:off x="76774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35871DCC-EC82-A938-72EE-6E0D0C963D81}"/>
                    </a:ext>
                  </a:extLst>
                </p:cNvPr>
                <p:cNvCxnSpPr/>
                <p:nvPr/>
              </p:nvCxnSpPr>
              <p:spPr>
                <a:xfrm>
                  <a:off x="7829862" y="2191108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5E8CE6D-B421-8AB6-23B7-EB2E8093B48E}"/>
              </a:ext>
            </a:extLst>
          </p:cNvPr>
          <p:cNvGrpSpPr/>
          <p:nvPr/>
        </p:nvGrpSpPr>
        <p:grpSpPr>
          <a:xfrm>
            <a:off x="79557" y="2796175"/>
            <a:ext cx="9516646" cy="887286"/>
            <a:chOff x="79557" y="2796175"/>
            <a:chExt cx="9516646" cy="88728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7EE6C5-A250-9335-E930-7ECEA4E3FC06}"/>
                </a:ext>
              </a:extLst>
            </p:cNvPr>
            <p:cNvSpPr txBox="1"/>
            <p:nvPr/>
          </p:nvSpPr>
          <p:spPr>
            <a:xfrm>
              <a:off x="79557" y="3009624"/>
              <a:ext cx="2283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Communications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BE426AB-433C-7E53-8D09-ADF3775AB060}"/>
                </a:ext>
              </a:extLst>
            </p:cNvPr>
            <p:cNvGrpSpPr/>
            <p:nvPr/>
          </p:nvGrpSpPr>
          <p:grpSpPr>
            <a:xfrm>
              <a:off x="2529552" y="2796175"/>
              <a:ext cx="7066651" cy="887286"/>
              <a:chOff x="2512064" y="3200411"/>
              <a:chExt cx="7066651" cy="887286"/>
            </a:xfrm>
          </p:grpSpPr>
          <p:pic>
            <p:nvPicPr>
              <p:cNvPr id="1026" name="Picture 2" descr="Video Player for Android:Amazon.com:Appstore for Android">
                <a:extLst>
                  <a:ext uri="{FF2B5EF4-FFF2-40B4-BE49-F238E27FC236}">
                    <a16:creationId xmlns:a16="http://schemas.microsoft.com/office/drawing/2014/main" id="{ECDAAE78-528D-6118-3AB2-7B60B5B76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2064" y="3282987"/>
                <a:ext cx="570563" cy="5705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AD4C89C-82CB-BB6B-81CF-251CD9F532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2275" y="408769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143BF0C7-6B59-8614-FC79-A5D28B4372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275" y="3256196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F87645C-6926-BD95-6C9C-F03C7B19338A}"/>
                  </a:ext>
                </a:extLst>
              </p:cNvPr>
              <p:cNvSpPr txBox="1"/>
              <p:nvPr/>
            </p:nvSpPr>
            <p:spPr>
              <a:xfrm rot="16200000">
                <a:off x="3308100" y="3307011"/>
                <a:ext cx="859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Player </a:t>
                </a:r>
              </a:p>
              <a:p>
                <a:r>
                  <a:rPr lang="en-US" dirty="0"/>
                  <a:t>Quality</a:t>
                </a: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2CA82CE0-A9E8-BB14-DADB-382D1088B40D}"/>
                  </a:ext>
                </a:extLst>
              </p:cNvPr>
              <p:cNvSpPr/>
              <p:nvPr/>
            </p:nvSpPr>
            <p:spPr>
              <a:xfrm>
                <a:off x="4182256" y="329783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CA1613A-D263-9EBD-8948-EC248B05CAE9}"/>
              </a:ext>
            </a:extLst>
          </p:cNvPr>
          <p:cNvGrpSpPr/>
          <p:nvPr/>
        </p:nvGrpSpPr>
        <p:grpSpPr>
          <a:xfrm>
            <a:off x="2002398" y="3635800"/>
            <a:ext cx="7593805" cy="864421"/>
            <a:chOff x="1984910" y="4189099"/>
            <a:chExt cx="7593805" cy="864421"/>
          </a:xfrm>
        </p:grpSpPr>
        <p:pic>
          <p:nvPicPr>
            <p:cNvPr id="52" name="Graphic 51" descr="Monitor with solid fill">
              <a:extLst>
                <a:ext uri="{FF2B5EF4-FFF2-40B4-BE49-F238E27FC236}">
                  <a16:creationId xmlns:a16="http://schemas.microsoft.com/office/drawing/2014/main" id="{50F00578-9507-6F4C-CEBB-093348BDA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84910" y="4204400"/>
              <a:ext cx="569626" cy="569626"/>
            </a:xfrm>
            <a:prstGeom prst="rect">
              <a:avLst/>
            </a:prstGeom>
          </p:spPr>
        </p:pic>
        <p:pic>
          <p:nvPicPr>
            <p:cNvPr id="54" name="Graphic 53" descr="Monitor with solid fill">
              <a:extLst>
                <a:ext uri="{FF2B5EF4-FFF2-40B4-BE49-F238E27FC236}">
                  <a16:creationId xmlns:a16="http://schemas.microsoft.com/office/drawing/2014/main" id="{349C06C6-1898-C814-9BAA-6059640A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43592" y="4189099"/>
              <a:ext cx="569626" cy="569626"/>
            </a:xfrm>
            <a:prstGeom prst="rect">
              <a:avLst/>
            </a:prstGeom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A6B0966-C2DC-80A4-4DA5-25822F8C9E5C}"/>
                </a:ext>
              </a:extLst>
            </p:cNvPr>
            <p:cNvCxnSpPr>
              <a:cxnSpLocks/>
            </p:cNvCxnSpPr>
            <p:nvPr/>
          </p:nvCxnSpPr>
          <p:spPr>
            <a:xfrm>
              <a:off x="4152275" y="5053520"/>
              <a:ext cx="5426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51475C-F689-0BB5-C314-19CFA563C24A}"/>
                </a:ext>
              </a:extLst>
            </p:cNvPr>
            <p:cNvSpPr txBox="1"/>
            <p:nvPr/>
          </p:nvSpPr>
          <p:spPr>
            <a:xfrm rot="16200000">
              <a:off x="3365200" y="4272834"/>
              <a:ext cx="7453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Bytes </a:t>
              </a:r>
            </a:p>
            <a:p>
              <a:r>
                <a:rPr lang="en-US" dirty="0"/>
                <a:t>sent </a:t>
              </a: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4A6C180-9DE4-3093-6A31-A4810EAE943E}"/>
                </a:ext>
              </a:extLst>
            </p:cNvPr>
            <p:cNvSpPr/>
            <p:nvPr/>
          </p:nvSpPr>
          <p:spPr>
            <a:xfrm>
              <a:off x="4182256" y="4263659"/>
              <a:ext cx="5306518" cy="569626"/>
            </a:xfrm>
            <a:custGeom>
              <a:avLst/>
              <a:gdLst>
                <a:gd name="connsiteX0" fmla="*/ 0 w 5306518"/>
                <a:gd name="connsiteY0" fmla="*/ 254833 h 569626"/>
                <a:gd name="connsiteX1" fmla="*/ 344774 w 5306518"/>
                <a:gd name="connsiteY1" fmla="*/ 284813 h 569626"/>
                <a:gd name="connsiteX2" fmla="*/ 479685 w 5306518"/>
                <a:gd name="connsiteY2" fmla="*/ 314794 h 569626"/>
                <a:gd name="connsiteX3" fmla="*/ 524655 w 5306518"/>
                <a:gd name="connsiteY3" fmla="*/ 344774 h 569626"/>
                <a:gd name="connsiteX4" fmla="*/ 554636 w 5306518"/>
                <a:gd name="connsiteY4" fmla="*/ 374754 h 569626"/>
                <a:gd name="connsiteX5" fmla="*/ 644577 w 5306518"/>
                <a:gd name="connsiteY5" fmla="*/ 404734 h 569626"/>
                <a:gd name="connsiteX6" fmla="*/ 689547 w 5306518"/>
                <a:gd name="connsiteY6" fmla="*/ 419725 h 569626"/>
                <a:gd name="connsiteX7" fmla="*/ 764498 w 5306518"/>
                <a:gd name="connsiteY7" fmla="*/ 329784 h 569626"/>
                <a:gd name="connsiteX8" fmla="*/ 809469 w 5306518"/>
                <a:gd name="connsiteY8" fmla="*/ 314794 h 569626"/>
                <a:gd name="connsiteX9" fmla="*/ 974360 w 5306518"/>
                <a:gd name="connsiteY9" fmla="*/ 284813 h 569626"/>
                <a:gd name="connsiteX10" fmla="*/ 1184223 w 5306518"/>
                <a:gd name="connsiteY10" fmla="*/ 299803 h 569626"/>
                <a:gd name="connsiteX11" fmla="*/ 1229193 w 5306518"/>
                <a:gd name="connsiteY11" fmla="*/ 329784 h 569626"/>
                <a:gd name="connsiteX12" fmla="*/ 1379095 w 5306518"/>
                <a:gd name="connsiteY12" fmla="*/ 314794 h 569626"/>
                <a:gd name="connsiteX13" fmla="*/ 1409075 w 5306518"/>
                <a:gd name="connsiteY13" fmla="*/ 284813 h 569626"/>
                <a:gd name="connsiteX14" fmla="*/ 1499016 w 5306518"/>
                <a:gd name="connsiteY14" fmla="*/ 224853 h 569626"/>
                <a:gd name="connsiteX15" fmla="*/ 1573967 w 5306518"/>
                <a:gd name="connsiteY15" fmla="*/ 179882 h 569626"/>
                <a:gd name="connsiteX16" fmla="*/ 1618937 w 5306518"/>
                <a:gd name="connsiteY16" fmla="*/ 149902 h 569626"/>
                <a:gd name="connsiteX17" fmla="*/ 1663908 w 5306518"/>
                <a:gd name="connsiteY17" fmla="*/ 134912 h 569626"/>
                <a:gd name="connsiteX18" fmla="*/ 1723869 w 5306518"/>
                <a:gd name="connsiteY18" fmla="*/ 74951 h 569626"/>
                <a:gd name="connsiteX19" fmla="*/ 1768839 w 5306518"/>
                <a:gd name="connsiteY19" fmla="*/ 44971 h 569626"/>
                <a:gd name="connsiteX20" fmla="*/ 1798819 w 5306518"/>
                <a:gd name="connsiteY20" fmla="*/ 14990 h 569626"/>
                <a:gd name="connsiteX21" fmla="*/ 1843790 w 5306518"/>
                <a:gd name="connsiteY21" fmla="*/ 0 h 569626"/>
                <a:gd name="connsiteX22" fmla="*/ 1903751 w 5306518"/>
                <a:gd name="connsiteY22" fmla="*/ 44971 h 569626"/>
                <a:gd name="connsiteX23" fmla="*/ 1963711 w 5306518"/>
                <a:gd name="connsiteY23" fmla="*/ 134912 h 569626"/>
                <a:gd name="connsiteX24" fmla="*/ 2023672 w 5306518"/>
                <a:gd name="connsiteY24" fmla="*/ 224853 h 569626"/>
                <a:gd name="connsiteX25" fmla="*/ 2113613 w 5306518"/>
                <a:gd name="connsiteY25" fmla="*/ 329784 h 569626"/>
                <a:gd name="connsiteX26" fmla="*/ 2308485 w 5306518"/>
                <a:gd name="connsiteY26" fmla="*/ 359764 h 569626"/>
                <a:gd name="connsiteX27" fmla="*/ 2518347 w 5306518"/>
                <a:gd name="connsiteY27" fmla="*/ 404734 h 569626"/>
                <a:gd name="connsiteX28" fmla="*/ 2593298 w 5306518"/>
                <a:gd name="connsiteY28" fmla="*/ 434715 h 569626"/>
                <a:gd name="connsiteX29" fmla="*/ 2683239 w 5306518"/>
                <a:gd name="connsiteY29" fmla="*/ 449705 h 569626"/>
                <a:gd name="connsiteX30" fmla="*/ 2758190 w 5306518"/>
                <a:gd name="connsiteY30" fmla="*/ 464695 h 569626"/>
                <a:gd name="connsiteX31" fmla="*/ 2848131 w 5306518"/>
                <a:gd name="connsiteY31" fmla="*/ 494675 h 569626"/>
                <a:gd name="connsiteX32" fmla="*/ 2893101 w 5306518"/>
                <a:gd name="connsiteY32" fmla="*/ 509666 h 569626"/>
                <a:gd name="connsiteX33" fmla="*/ 3417757 w 5306518"/>
                <a:gd name="connsiteY33" fmla="*/ 509666 h 569626"/>
                <a:gd name="connsiteX34" fmla="*/ 3492708 w 5306518"/>
                <a:gd name="connsiteY34" fmla="*/ 524656 h 569626"/>
                <a:gd name="connsiteX35" fmla="*/ 3582649 w 5306518"/>
                <a:gd name="connsiteY35" fmla="*/ 539646 h 569626"/>
                <a:gd name="connsiteX36" fmla="*/ 3642610 w 5306518"/>
                <a:gd name="connsiteY36" fmla="*/ 554636 h 569626"/>
                <a:gd name="connsiteX37" fmla="*/ 3762531 w 5306518"/>
                <a:gd name="connsiteY37" fmla="*/ 569626 h 569626"/>
                <a:gd name="connsiteX38" fmla="*/ 4062334 w 5306518"/>
                <a:gd name="connsiteY38" fmla="*/ 524656 h 569626"/>
                <a:gd name="connsiteX39" fmla="*/ 4197246 w 5306518"/>
                <a:gd name="connsiteY39" fmla="*/ 479685 h 569626"/>
                <a:gd name="connsiteX40" fmla="*/ 4242216 w 5306518"/>
                <a:gd name="connsiteY40" fmla="*/ 464695 h 569626"/>
                <a:gd name="connsiteX41" fmla="*/ 4631960 w 5306518"/>
                <a:gd name="connsiteY41" fmla="*/ 464695 h 569626"/>
                <a:gd name="connsiteX42" fmla="*/ 4676931 w 5306518"/>
                <a:gd name="connsiteY42" fmla="*/ 449705 h 569626"/>
                <a:gd name="connsiteX43" fmla="*/ 4766872 w 5306518"/>
                <a:gd name="connsiteY43" fmla="*/ 389744 h 569626"/>
                <a:gd name="connsiteX44" fmla="*/ 4811842 w 5306518"/>
                <a:gd name="connsiteY44" fmla="*/ 359764 h 569626"/>
                <a:gd name="connsiteX45" fmla="*/ 4856813 w 5306518"/>
                <a:gd name="connsiteY45" fmla="*/ 344774 h 569626"/>
                <a:gd name="connsiteX46" fmla="*/ 4901783 w 5306518"/>
                <a:gd name="connsiteY46" fmla="*/ 314794 h 569626"/>
                <a:gd name="connsiteX47" fmla="*/ 4991724 w 5306518"/>
                <a:gd name="connsiteY47" fmla="*/ 269823 h 569626"/>
                <a:gd name="connsiteX48" fmla="*/ 5006714 w 5306518"/>
                <a:gd name="connsiteY48" fmla="*/ 224853 h 569626"/>
                <a:gd name="connsiteX49" fmla="*/ 5306518 w 5306518"/>
                <a:gd name="connsiteY49" fmla="*/ 194872 h 56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306518" h="569626">
                  <a:moveTo>
                    <a:pt x="0" y="254833"/>
                  </a:moveTo>
                  <a:cubicBezTo>
                    <a:pt x="267654" y="293069"/>
                    <a:pt x="-119469" y="240600"/>
                    <a:pt x="344774" y="284813"/>
                  </a:cubicBezTo>
                  <a:cubicBezTo>
                    <a:pt x="375520" y="287741"/>
                    <a:pt x="447087" y="306644"/>
                    <a:pt x="479685" y="314794"/>
                  </a:cubicBezTo>
                  <a:cubicBezTo>
                    <a:pt x="494675" y="324787"/>
                    <a:pt x="510587" y="333520"/>
                    <a:pt x="524655" y="344774"/>
                  </a:cubicBezTo>
                  <a:cubicBezTo>
                    <a:pt x="535691" y="353603"/>
                    <a:pt x="541995" y="368434"/>
                    <a:pt x="554636" y="374754"/>
                  </a:cubicBezTo>
                  <a:cubicBezTo>
                    <a:pt x="582902" y="388887"/>
                    <a:pt x="614597" y="394740"/>
                    <a:pt x="644577" y="404734"/>
                  </a:cubicBezTo>
                  <a:lnTo>
                    <a:pt x="689547" y="419725"/>
                  </a:lnTo>
                  <a:cubicBezTo>
                    <a:pt x="711669" y="386543"/>
                    <a:pt x="729873" y="352867"/>
                    <a:pt x="764498" y="329784"/>
                  </a:cubicBezTo>
                  <a:cubicBezTo>
                    <a:pt x="777645" y="321019"/>
                    <a:pt x="794276" y="319135"/>
                    <a:pt x="809469" y="314794"/>
                  </a:cubicBezTo>
                  <a:cubicBezTo>
                    <a:pt x="880155" y="294598"/>
                    <a:pt x="889425" y="296946"/>
                    <a:pt x="974360" y="284813"/>
                  </a:cubicBezTo>
                  <a:cubicBezTo>
                    <a:pt x="1044314" y="289810"/>
                    <a:pt x="1115158" y="287615"/>
                    <a:pt x="1184223" y="299803"/>
                  </a:cubicBezTo>
                  <a:cubicBezTo>
                    <a:pt x="1201965" y="302934"/>
                    <a:pt x="1211230" y="328402"/>
                    <a:pt x="1229193" y="329784"/>
                  </a:cubicBezTo>
                  <a:cubicBezTo>
                    <a:pt x="1279262" y="333636"/>
                    <a:pt x="1329128" y="319791"/>
                    <a:pt x="1379095" y="314794"/>
                  </a:cubicBezTo>
                  <a:cubicBezTo>
                    <a:pt x="1389088" y="304800"/>
                    <a:pt x="1397769" y="293293"/>
                    <a:pt x="1409075" y="284813"/>
                  </a:cubicBezTo>
                  <a:cubicBezTo>
                    <a:pt x="1437900" y="263194"/>
                    <a:pt x="1473538" y="250332"/>
                    <a:pt x="1499016" y="224853"/>
                  </a:cubicBezTo>
                  <a:cubicBezTo>
                    <a:pt x="1540169" y="183699"/>
                    <a:pt x="1515588" y="199341"/>
                    <a:pt x="1573967" y="179882"/>
                  </a:cubicBezTo>
                  <a:cubicBezTo>
                    <a:pt x="1588957" y="169889"/>
                    <a:pt x="1602823" y="157959"/>
                    <a:pt x="1618937" y="149902"/>
                  </a:cubicBezTo>
                  <a:cubicBezTo>
                    <a:pt x="1633070" y="142836"/>
                    <a:pt x="1651050" y="144096"/>
                    <a:pt x="1663908" y="134912"/>
                  </a:cubicBezTo>
                  <a:cubicBezTo>
                    <a:pt x="1686909" y="118483"/>
                    <a:pt x="1700350" y="90630"/>
                    <a:pt x="1723869" y="74951"/>
                  </a:cubicBezTo>
                  <a:cubicBezTo>
                    <a:pt x="1738859" y="64958"/>
                    <a:pt x="1754771" y="56225"/>
                    <a:pt x="1768839" y="44971"/>
                  </a:cubicBezTo>
                  <a:cubicBezTo>
                    <a:pt x="1779875" y="36142"/>
                    <a:pt x="1786700" y="22261"/>
                    <a:pt x="1798819" y="14990"/>
                  </a:cubicBezTo>
                  <a:cubicBezTo>
                    <a:pt x="1812368" y="6860"/>
                    <a:pt x="1828800" y="4997"/>
                    <a:pt x="1843790" y="0"/>
                  </a:cubicBezTo>
                  <a:cubicBezTo>
                    <a:pt x="1863777" y="14990"/>
                    <a:pt x="1887153" y="26298"/>
                    <a:pt x="1903751" y="44971"/>
                  </a:cubicBezTo>
                  <a:cubicBezTo>
                    <a:pt x="1927689" y="71902"/>
                    <a:pt x="1943724" y="104932"/>
                    <a:pt x="1963711" y="134912"/>
                  </a:cubicBezTo>
                  <a:lnTo>
                    <a:pt x="2023672" y="224853"/>
                  </a:lnTo>
                  <a:cubicBezTo>
                    <a:pt x="2042853" y="253624"/>
                    <a:pt x="2082456" y="319398"/>
                    <a:pt x="2113613" y="329784"/>
                  </a:cubicBezTo>
                  <a:cubicBezTo>
                    <a:pt x="2206223" y="360654"/>
                    <a:pt x="2142861" y="343202"/>
                    <a:pt x="2308485" y="359764"/>
                  </a:cubicBezTo>
                  <a:cubicBezTo>
                    <a:pt x="2436644" y="402483"/>
                    <a:pt x="2367068" y="385824"/>
                    <a:pt x="2518347" y="404734"/>
                  </a:cubicBezTo>
                  <a:cubicBezTo>
                    <a:pt x="2543331" y="414728"/>
                    <a:pt x="2567338" y="427635"/>
                    <a:pt x="2593298" y="434715"/>
                  </a:cubicBezTo>
                  <a:cubicBezTo>
                    <a:pt x="2622621" y="442712"/>
                    <a:pt x="2653335" y="444268"/>
                    <a:pt x="2683239" y="449705"/>
                  </a:cubicBezTo>
                  <a:cubicBezTo>
                    <a:pt x="2708306" y="454263"/>
                    <a:pt x="2733609" y="457991"/>
                    <a:pt x="2758190" y="464695"/>
                  </a:cubicBezTo>
                  <a:cubicBezTo>
                    <a:pt x="2788679" y="473010"/>
                    <a:pt x="2818151" y="484681"/>
                    <a:pt x="2848131" y="494675"/>
                  </a:cubicBezTo>
                  <a:lnTo>
                    <a:pt x="2893101" y="509666"/>
                  </a:lnTo>
                  <a:cubicBezTo>
                    <a:pt x="3115537" y="472591"/>
                    <a:pt x="3002867" y="485260"/>
                    <a:pt x="3417757" y="509666"/>
                  </a:cubicBezTo>
                  <a:cubicBezTo>
                    <a:pt x="3443191" y="511162"/>
                    <a:pt x="3467641" y="520098"/>
                    <a:pt x="3492708" y="524656"/>
                  </a:cubicBezTo>
                  <a:cubicBezTo>
                    <a:pt x="3522612" y="530093"/>
                    <a:pt x="3552845" y="533685"/>
                    <a:pt x="3582649" y="539646"/>
                  </a:cubicBezTo>
                  <a:cubicBezTo>
                    <a:pt x="3602851" y="543686"/>
                    <a:pt x="3622288" y="551249"/>
                    <a:pt x="3642610" y="554636"/>
                  </a:cubicBezTo>
                  <a:cubicBezTo>
                    <a:pt x="3682347" y="561259"/>
                    <a:pt x="3722557" y="564629"/>
                    <a:pt x="3762531" y="569626"/>
                  </a:cubicBezTo>
                  <a:cubicBezTo>
                    <a:pt x="4003916" y="552384"/>
                    <a:pt x="3905859" y="576814"/>
                    <a:pt x="4062334" y="524656"/>
                  </a:cubicBezTo>
                  <a:lnTo>
                    <a:pt x="4197246" y="479685"/>
                  </a:lnTo>
                  <a:lnTo>
                    <a:pt x="4242216" y="464695"/>
                  </a:lnTo>
                  <a:cubicBezTo>
                    <a:pt x="4430583" y="485624"/>
                    <a:pt x="4390473" y="488843"/>
                    <a:pt x="4631960" y="464695"/>
                  </a:cubicBezTo>
                  <a:cubicBezTo>
                    <a:pt x="4647683" y="463123"/>
                    <a:pt x="4661941" y="454702"/>
                    <a:pt x="4676931" y="449705"/>
                  </a:cubicBezTo>
                  <a:lnTo>
                    <a:pt x="4766872" y="389744"/>
                  </a:lnTo>
                  <a:cubicBezTo>
                    <a:pt x="4781862" y="379751"/>
                    <a:pt x="4794751" y="365461"/>
                    <a:pt x="4811842" y="359764"/>
                  </a:cubicBezTo>
                  <a:lnTo>
                    <a:pt x="4856813" y="344774"/>
                  </a:lnTo>
                  <a:cubicBezTo>
                    <a:pt x="4871803" y="334781"/>
                    <a:pt x="4885669" y="322851"/>
                    <a:pt x="4901783" y="314794"/>
                  </a:cubicBezTo>
                  <a:cubicBezTo>
                    <a:pt x="5025906" y="252732"/>
                    <a:pt x="4862848" y="355740"/>
                    <a:pt x="4991724" y="269823"/>
                  </a:cubicBezTo>
                  <a:cubicBezTo>
                    <a:pt x="4996721" y="254833"/>
                    <a:pt x="4991252" y="228108"/>
                    <a:pt x="5006714" y="224853"/>
                  </a:cubicBezTo>
                  <a:cubicBezTo>
                    <a:pt x="5438124" y="134029"/>
                    <a:pt x="5177308" y="259475"/>
                    <a:pt x="5306518" y="1948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B131EEC-1A24-DE43-33BF-7BD01EBFB4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4754" y="4222019"/>
              <a:ext cx="0" cy="8315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75F2B3A-8B34-FC94-7708-4CFD68C14151}"/>
              </a:ext>
            </a:extLst>
          </p:cNvPr>
          <p:cNvGrpSpPr/>
          <p:nvPr/>
        </p:nvGrpSpPr>
        <p:grpSpPr>
          <a:xfrm>
            <a:off x="472896" y="5642103"/>
            <a:ext cx="9215003" cy="847538"/>
            <a:chOff x="472896" y="5642103"/>
            <a:chExt cx="9215003" cy="8475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459551-72BD-C92B-415A-E5AFFD77DF48}"/>
                </a:ext>
              </a:extLst>
            </p:cNvPr>
            <p:cNvSpPr txBox="1"/>
            <p:nvPr/>
          </p:nvSpPr>
          <p:spPr>
            <a:xfrm>
              <a:off x="472896" y="5969662"/>
              <a:ext cx="574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IoT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252F801-539E-18D3-177F-7FF26ADBC11F}"/>
                </a:ext>
              </a:extLst>
            </p:cNvPr>
            <p:cNvGrpSpPr/>
            <p:nvPr/>
          </p:nvGrpSpPr>
          <p:grpSpPr>
            <a:xfrm>
              <a:off x="2269723" y="5642103"/>
              <a:ext cx="7418176" cy="847538"/>
              <a:chOff x="2269723" y="5642103"/>
              <a:chExt cx="7418176" cy="847538"/>
            </a:xfrm>
          </p:grpSpPr>
          <p:pic>
            <p:nvPicPr>
              <p:cNvPr id="59" name="Graphic 58" descr="Work from home Wi-Fi with solid fill">
                <a:extLst>
                  <a:ext uri="{FF2B5EF4-FFF2-40B4-BE49-F238E27FC236}">
                    <a16:creationId xmlns:a16="http://schemas.microsoft.com/office/drawing/2014/main" id="{A3BC358B-7BB1-9E09-099F-1BD39C87F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69723" y="5915682"/>
                <a:ext cx="569627" cy="569627"/>
              </a:xfrm>
              <a:prstGeom prst="rect">
                <a:avLst/>
              </a:prstGeom>
            </p:spPr>
          </p:pic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B0D9B69F-3003-3CB8-A24F-AD7DF0B6E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1459" y="647504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9CC8567-4D6B-8EF6-A22D-27FFEC071EE1}"/>
                  </a:ext>
                </a:extLst>
              </p:cNvPr>
              <p:cNvSpPr txBox="1"/>
              <p:nvPr/>
            </p:nvSpPr>
            <p:spPr>
              <a:xfrm rot="16200000">
                <a:off x="3471627" y="5555862"/>
                <a:ext cx="75084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Temp </a:t>
                </a:r>
              </a:p>
              <a:p>
                <a:r>
                  <a:rPr lang="en-US" dirty="0"/>
                  <a:t>(F)</a:t>
                </a:r>
              </a:p>
              <a:p>
                <a:r>
                  <a:rPr lang="en-US" dirty="0"/>
                  <a:t> </a:t>
                </a: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DF5BBA47-548B-42C9-5AA6-06CE9861188A}"/>
                  </a:ext>
                </a:extLst>
              </p:cNvPr>
              <p:cNvSpPr/>
              <p:nvPr/>
            </p:nvSpPr>
            <p:spPr>
              <a:xfrm>
                <a:off x="4291440" y="568518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1375C81E-E4C4-5797-11DF-EF00FDCE0A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1459" y="5658140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E1BE90F-0B16-A585-3032-17CD606AA0D1}"/>
              </a:ext>
            </a:extLst>
          </p:cNvPr>
          <p:cNvGrpSpPr/>
          <p:nvPr/>
        </p:nvGrpSpPr>
        <p:grpSpPr>
          <a:xfrm>
            <a:off x="166059" y="4563929"/>
            <a:ext cx="11457997" cy="1200329"/>
            <a:chOff x="166059" y="4563929"/>
            <a:chExt cx="11457997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3AFFA3-7F78-CD36-406F-B14F617FC16B}"/>
                </a:ext>
              </a:extLst>
            </p:cNvPr>
            <p:cNvSpPr txBox="1"/>
            <p:nvPr/>
          </p:nvSpPr>
          <p:spPr>
            <a:xfrm>
              <a:off x="166059" y="4653418"/>
              <a:ext cx="13292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Business </a:t>
              </a:r>
            </a:p>
            <a:p>
              <a:r>
                <a:rPr lang="en-US" sz="2400" dirty="0"/>
                <a:t>Analytics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51C2B3E-699E-C303-A410-E40000A559D0}"/>
                </a:ext>
              </a:extLst>
            </p:cNvPr>
            <p:cNvGrpSpPr/>
            <p:nvPr/>
          </p:nvGrpSpPr>
          <p:grpSpPr>
            <a:xfrm>
              <a:off x="2432516" y="4563929"/>
              <a:ext cx="9191540" cy="1200329"/>
              <a:chOff x="2438511" y="1849434"/>
              <a:chExt cx="9191540" cy="1200329"/>
            </a:xfrm>
          </p:grpSpPr>
          <p:pic>
            <p:nvPicPr>
              <p:cNvPr id="72" name="图形 7" descr="男性形象">
                <a:extLst>
                  <a:ext uri="{FF2B5EF4-FFF2-40B4-BE49-F238E27FC236}">
                    <a16:creationId xmlns:a16="http://schemas.microsoft.com/office/drawing/2014/main" id="{763F435F-6268-E2C5-26A0-EF239541E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38511" y="2170854"/>
                <a:ext cx="678174" cy="678174"/>
              </a:xfrm>
              <a:prstGeom prst="rect">
                <a:avLst/>
              </a:prstGeom>
            </p:spPr>
          </p:pic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4BED19E1-FBFF-4C1B-3DB9-1407C7F153F0}"/>
                  </a:ext>
                </a:extLst>
              </p:cNvPr>
              <p:cNvGrpSpPr/>
              <p:nvPr/>
            </p:nvGrpSpPr>
            <p:grpSpPr>
              <a:xfrm>
                <a:off x="4152275" y="1849434"/>
                <a:ext cx="7477776" cy="1200329"/>
                <a:chOff x="4152275" y="1849434"/>
                <a:chExt cx="7477776" cy="1200329"/>
              </a:xfrm>
            </p:grpSpPr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6CBC32A1-9007-CC8E-5328-C29710D0FE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2275" y="2945946"/>
                  <a:ext cx="5426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E8D8959E-055B-6BAB-CFB2-BBA993ED3D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52275" y="2114445"/>
                  <a:ext cx="0" cy="83150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50D8D715-51D2-CC41-A9BA-AA61B18D64A8}"/>
                    </a:ext>
                  </a:extLst>
                </p:cNvPr>
                <p:cNvCxnSpPr/>
                <p:nvPr/>
              </p:nvCxnSpPr>
              <p:spPr>
                <a:xfrm>
                  <a:off x="4646951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57263135-E4A1-480F-EBEA-49F3B3DB3ACA}"/>
                    </a:ext>
                  </a:extLst>
                </p:cNvPr>
                <p:cNvCxnSpPr/>
                <p:nvPr/>
              </p:nvCxnSpPr>
              <p:spPr>
                <a:xfrm>
                  <a:off x="6053528" y="2199012"/>
                  <a:ext cx="0" cy="67817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Arrow Connector 77">
                  <a:extLst>
                    <a:ext uri="{FF2B5EF4-FFF2-40B4-BE49-F238E27FC236}">
                      <a16:creationId xmlns:a16="http://schemas.microsoft.com/office/drawing/2014/main" id="{E2F1EC16-8BE1-3031-3459-89FF71183188}"/>
                    </a:ext>
                  </a:extLst>
                </p:cNvPr>
                <p:cNvCxnSpPr/>
                <p:nvPr/>
              </p:nvCxnSpPr>
              <p:spPr>
                <a:xfrm>
                  <a:off x="75250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1497424D-B7BD-C406-C16E-C9ED4FB68BDE}"/>
                    </a:ext>
                  </a:extLst>
                </p:cNvPr>
                <p:cNvCxnSpPr/>
                <p:nvPr/>
              </p:nvCxnSpPr>
              <p:spPr>
                <a:xfrm>
                  <a:off x="8172137" y="2191108"/>
                  <a:ext cx="0" cy="678174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957E014-B5DC-B3D2-3D60-3F82CAEFB4CB}"/>
                    </a:ext>
                  </a:extLst>
                </p:cNvPr>
                <p:cNvSpPr txBox="1"/>
                <p:nvPr/>
              </p:nvSpPr>
              <p:spPr>
                <a:xfrm>
                  <a:off x="10499613" y="1849434"/>
                  <a:ext cx="1130438" cy="12003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Login</a:t>
                  </a:r>
                </a:p>
                <a:p>
                  <a:r>
                    <a:rPr lang="en-US" dirty="0"/>
                    <a:t>Click on X</a:t>
                  </a:r>
                </a:p>
                <a:p>
                  <a:r>
                    <a:rPr lang="en-US" dirty="0"/>
                    <a:t>Click  on Y</a:t>
                  </a:r>
                </a:p>
                <a:p>
                  <a:r>
                    <a:rPr lang="en-US" dirty="0"/>
                    <a:t>Copy Z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2D0C6248-F330-AF13-08F2-FFF5CF58F8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2200" y="2098183"/>
                  <a:ext cx="482184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548E81A1-08F1-5C61-3518-89C673810B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329956"/>
                  <a:ext cx="433466" cy="790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04E27F2C-F949-F58B-D767-F05226DA2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555251"/>
                  <a:ext cx="43346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D12252A1-D69B-A808-CDDA-B6CF27E877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9675" y="2883001"/>
                  <a:ext cx="438462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081729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88AB-C45A-9EEF-135E-7A4FC22A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view of Session Journeys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DB3C2-0E2E-96E3-23FC-492F493A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E1E2F-D4D2-4144-66C5-967542728DAD}"/>
              </a:ext>
            </a:extLst>
          </p:cNvPr>
          <p:cNvSpPr txBox="1"/>
          <p:nvPr/>
        </p:nvSpPr>
        <p:spPr>
          <a:xfrm>
            <a:off x="950626" y="1836592"/>
            <a:ext cx="10290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Abstract view: Each session has “attributes” and “measurements” over time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3BAFA-025F-73DE-3B27-74A05123C9F3}"/>
              </a:ext>
            </a:extLst>
          </p:cNvPr>
          <p:cNvSpPr/>
          <p:nvPr/>
        </p:nvSpPr>
        <p:spPr>
          <a:xfrm>
            <a:off x="1124260" y="2931111"/>
            <a:ext cx="4197247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Metadata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Communications: Each packet has source, destination, ports</a:t>
            </a:r>
          </a:p>
          <a:p>
            <a:pPr lvl="1"/>
            <a:r>
              <a:rPr lang="en-US" dirty="0"/>
              <a:t>Finance: Each user has some demographic/geo attributes</a:t>
            </a:r>
            <a:endParaRPr lang="en-US" sz="3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EDDAE-816C-BD8F-3C9B-B491F5F27928}"/>
              </a:ext>
            </a:extLst>
          </p:cNvPr>
          <p:cNvSpPr/>
          <p:nvPr/>
        </p:nvSpPr>
        <p:spPr>
          <a:xfrm>
            <a:off x="5441431" y="2931110"/>
            <a:ext cx="5111644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Measurements/Events</a:t>
            </a:r>
          </a:p>
          <a:p>
            <a:pPr algn="ctr"/>
            <a:endParaRPr lang="en-US" dirty="0"/>
          </a:p>
          <a:p>
            <a:pPr lvl="1"/>
            <a:r>
              <a:rPr lang="en-US" dirty="0"/>
              <a:t>Communications: Each flow has sequence of packet sizes</a:t>
            </a:r>
          </a:p>
          <a:p>
            <a:pPr lvl="1"/>
            <a:r>
              <a:rPr lang="en-US" dirty="0"/>
              <a:t>Finance: User has made a sequence of actions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954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06F784-F419-1E43-AF79-12BB4A9F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" y="365125"/>
            <a:ext cx="11911781" cy="1325563"/>
          </a:xfrm>
        </p:spPr>
        <p:txBody>
          <a:bodyPr/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Data-driven Session Analytics Drives Operations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4723CD-3083-8A40-97C0-E0D8EA331566}"/>
              </a:ext>
            </a:extLst>
          </p:cNvPr>
          <p:cNvSpPr txBox="1"/>
          <p:nvPr/>
        </p:nvSpPr>
        <p:spPr>
          <a:xfrm>
            <a:off x="1213373" y="1989566"/>
            <a:ext cx="2107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/>
              <a:t>Session Data</a:t>
            </a:r>
            <a:endParaRPr kumimoji="1"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623786-8894-C44C-B673-37F1C12FFBC1}"/>
              </a:ext>
            </a:extLst>
          </p:cNvPr>
          <p:cNvSpPr txBox="1"/>
          <p:nvPr/>
        </p:nvSpPr>
        <p:spPr>
          <a:xfrm>
            <a:off x="5177942" y="1851941"/>
            <a:ext cx="449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Structural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characterization</a:t>
            </a:r>
            <a:endParaRPr kumimoji="1" lang="zh-CN" altLang="en-US" sz="2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01AFEF-6E98-A341-95A3-0FC0F1FF5A18}"/>
              </a:ext>
            </a:extLst>
          </p:cNvPr>
          <p:cNvSpPr txBox="1"/>
          <p:nvPr/>
        </p:nvSpPr>
        <p:spPr>
          <a:xfrm>
            <a:off x="5201694" y="3224567"/>
            <a:ext cx="449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Predictive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modeling</a:t>
            </a:r>
            <a:endParaRPr kumimoji="1"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82DB82-C094-134E-9A9D-FDDAE7410179}"/>
              </a:ext>
            </a:extLst>
          </p:cNvPr>
          <p:cNvSpPr txBox="1"/>
          <p:nvPr/>
        </p:nvSpPr>
        <p:spPr>
          <a:xfrm>
            <a:off x="5201695" y="4543027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Algorithm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258549A-1150-A645-8E14-432ACA8EDF0A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3380460" y="2113551"/>
            <a:ext cx="1797482" cy="151243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FB139FE4-3850-4741-8EA1-EA2D76B47B08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380460" y="3486177"/>
            <a:ext cx="1821234" cy="13981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E8E77646-C1BC-234F-BD32-47B5AE28731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380460" y="3625988"/>
            <a:ext cx="1821235" cy="1178649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953474-71F2-5F4B-9A1B-52586435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</a:t>
            </a:fld>
            <a:endParaRPr kumimoji="1" lang="zh-CN" altLang="en-US"/>
          </a:p>
        </p:txBody>
      </p:sp>
      <p:cxnSp>
        <p:nvCxnSpPr>
          <p:cNvPr id="26" name="直线箭头连接符 15">
            <a:extLst>
              <a:ext uri="{FF2B5EF4-FFF2-40B4-BE49-F238E27FC236}">
                <a16:creationId xmlns:a16="http://schemas.microsoft.com/office/drawing/2014/main" id="{7EF12EFD-E33E-2A44-82FA-DD3D358F33C7}"/>
              </a:ext>
            </a:extLst>
          </p:cNvPr>
          <p:cNvCxnSpPr>
            <a:cxnSpLocks/>
          </p:cNvCxnSpPr>
          <p:nvPr/>
        </p:nvCxnSpPr>
        <p:spPr>
          <a:xfrm>
            <a:off x="3380460" y="3625988"/>
            <a:ext cx="1840173" cy="236659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9">
            <a:extLst>
              <a:ext uri="{FF2B5EF4-FFF2-40B4-BE49-F238E27FC236}">
                <a16:creationId xmlns:a16="http://schemas.microsoft.com/office/drawing/2014/main" id="{FF4D6F64-BE6D-A44D-B723-4D5A989E6332}"/>
              </a:ext>
            </a:extLst>
          </p:cNvPr>
          <p:cNvSpPr txBox="1"/>
          <p:nvPr/>
        </p:nvSpPr>
        <p:spPr>
          <a:xfrm>
            <a:off x="5211164" y="5726156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Security and resilience </a:t>
            </a:r>
            <a:endParaRPr kumimoji="1" lang="zh-CN" altLang="en-US" sz="2800" dirty="0"/>
          </a:p>
        </p:txBody>
      </p:sp>
      <p:cxnSp>
        <p:nvCxnSpPr>
          <p:cNvPr id="28" name="直线箭头连接符 15">
            <a:extLst>
              <a:ext uri="{FF2B5EF4-FFF2-40B4-BE49-F238E27FC236}">
                <a16:creationId xmlns:a16="http://schemas.microsoft.com/office/drawing/2014/main" id="{0E7C5729-D8D1-FBA0-385E-498E4BD3ED3F}"/>
              </a:ext>
            </a:extLst>
          </p:cNvPr>
          <p:cNvCxnSpPr>
            <a:cxnSpLocks/>
          </p:cNvCxnSpPr>
          <p:nvPr/>
        </p:nvCxnSpPr>
        <p:spPr>
          <a:xfrm>
            <a:off x="3380460" y="3625988"/>
            <a:ext cx="1461363" cy="309548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9">
            <a:extLst>
              <a:ext uri="{FF2B5EF4-FFF2-40B4-BE49-F238E27FC236}">
                <a16:creationId xmlns:a16="http://schemas.microsoft.com/office/drawing/2014/main" id="{E44D3615-47A8-9A7C-C94B-73D8B2AADF7A}"/>
              </a:ext>
            </a:extLst>
          </p:cNvPr>
          <p:cNvSpPr txBox="1"/>
          <p:nvPr/>
        </p:nvSpPr>
        <p:spPr>
          <a:xfrm>
            <a:off x="5102925" y="6386065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….</a:t>
            </a:r>
            <a:endParaRPr kumimoji="1" lang="zh-CN" alt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9D563D-92C6-8441-53BF-7CF8F3F1F769}"/>
              </a:ext>
            </a:extLst>
          </p:cNvPr>
          <p:cNvGrpSpPr/>
          <p:nvPr/>
        </p:nvGrpSpPr>
        <p:grpSpPr>
          <a:xfrm>
            <a:off x="557520" y="2714228"/>
            <a:ext cx="2638269" cy="3051359"/>
            <a:chOff x="557520" y="2714228"/>
            <a:chExt cx="2638269" cy="305135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DDF7B9-EC5E-72CB-FAB2-C9DE6D4A39F3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C31E45D-9AB5-5FAB-53CC-3C65E324F97D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C93119B-C8EA-755F-D6D1-E720DED3DEB7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2D0A0E-3BF4-A097-65A6-6D875F430CCE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66A2C93-7FE0-46DB-1ECF-AE932EADD163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3F9C7C4-32DF-BAC7-61C5-072D04E0A674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883A493-680E-1BF6-29FC-FE9F566951F4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2596DD3-3B86-B77D-9252-06BAD30A7DF5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4144E1C-5348-E31E-840B-B132ADEEF98A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06E5921-F30D-BEB5-BDF2-B6132E69DC19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6F6EEC-B997-A819-EC6F-8FE48A08369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4746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65" y="365125"/>
            <a:ext cx="11483190" cy="1325563"/>
          </a:xfrm>
        </p:spPr>
        <p:txBody>
          <a:bodyPr>
            <a:normAutofit/>
          </a:bodyPr>
          <a:lstStyle/>
          <a:p>
            <a:r>
              <a:rPr lang="en-US" dirty="0"/>
              <a:t>Pain point: Teams cannot access data due to internal policy restrictions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5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47D734-0A65-A836-8B05-B537780F8015}"/>
              </a:ext>
            </a:extLst>
          </p:cNvPr>
          <p:cNvSpPr/>
          <p:nvPr/>
        </p:nvSpPr>
        <p:spPr>
          <a:xfrm>
            <a:off x="4291079" y="3284194"/>
            <a:ext cx="2762945" cy="1478464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E58FC-9137-9268-3E28-E147B8AA3601}"/>
              </a:ext>
            </a:extLst>
          </p:cNvPr>
          <p:cNvSpPr txBox="1"/>
          <p:nvPr/>
        </p:nvSpPr>
        <p:spPr>
          <a:xfrm>
            <a:off x="4336247" y="3515687"/>
            <a:ext cx="2672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Customer-Facing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Incident Response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Team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92CDF0-A0BB-7009-39FA-66C2D2D5839D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396943" y="4023426"/>
            <a:ext cx="189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48FB39-F3F8-A334-1FCD-503E5F36B46C}"/>
              </a:ext>
            </a:extLst>
          </p:cNvPr>
          <p:cNvSpPr txBox="1"/>
          <p:nvPr/>
        </p:nvSpPr>
        <p:spPr>
          <a:xfrm>
            <a:off x="2062031" y="2429920"/>
            <a:ext cx="2581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Customer has contractual</a:t>
            </a:r>
          </a:p>
          <a:p>
            <a:r>
              <a:rPr lang="en-US" dirty="0"/>
              <a:t>policies to share data</a:t>
            </a:r>
          </a:p>
          <a:p>
            <a:r>
              <a:rPr lang="en-US" dirty="0"/>
              <a:t>with Provider; e.g., </a:t>
            </a:r>
          </a:p>
          <a:p>
            <a:r>
              <a:rPr lang="en-US" dirty="0"/>
              <a:t>after scrubbing PII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C49C566-F4C9-0884-7C52-CA2F6086D424}"/>
              </a:ext>
            </a:extLst>
          </p:cNvPr>
          <p:cNvSpPr/>
          <p:nvPr/>
        </p:nvSpPr>
        <p:spPr>
          <a:xfrm>
            <a:off x="9180057" y="1831093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C0DFA3-CC38-5749-16AC-63AF809268D0}"/>
              </a:ext>
            </a:extLst>
          </p:cNvPr>
          <p:cNvSpPr txBox="1"/>
          <p:nvPr/>
        </p:nvSpPr>
        <p:spPr>
          <a:xfrm>
            <a:off x="9170345" y="2026060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Data Science Team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78BA396-5DB6-2D66-B3ED-8ECA28697866}"/>
              </a:ext>
            </a:extLst>
          </p:cNvPr>
          <p:cNvSpPr/>
          <p:nvPr/>
        </p:nvSpPr>
        <p:spPr>
          <a:xfrm>
            <a:off x="9189769" y="4787733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391E4D-0688-8E1A-8BCB-D93EDA81D41E}"/>
              </a:ext>
            </a:extLst>
          </p:cNvPr>
          <p:cNvSpPr txBox="1"/>
          <p:nvPr/>
        </p:nvSpPr>
        <p:spPr>
          <a:xfrm>
            <a:off x="9180057" y="4982700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Sales Team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A3E446-AA84-6D53-6C27-D0A8B591FCE7}"/>
              </a:ext>
            </a:extLst>
          </p:cNvPr>
          <p:cNvCxnSpPr/>
          <p:nvPr/>
        </p:nvCxnSpPr>
        <p:spPr>
          <a:xfrm flipH="1">
            <a:off x="7182465" y="2312366"/>
            <a:ext cx="1521119" cy="1064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45F709-B13E-552A-9D36-8348FF32DB8A}"/>
              </a:ext>
            </a:extLst>
          </p:cNvPr>
          <p:cNvCxnSpPr>
            <a:cxnSpLocks/>
          </p:cNvCxnSpPr>
          <p:nvPr/>
        </p:nvCxnSpPr>
        <p:spPr>
          <a:xfrm flipV="1">
            <a:off x="7182465" y="2684206"/>
            <a:ext cx="1666567" cy="1190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乘 22">
            <a:extLst>
              <a:ext uri="{FF2B5EF4-FFF2-40B4-BE49-F238E27FC236}">
                <a16:creationId xmlns:a16="http://schemas.microsoft.com/office/drawing/2014/main" id="{CBFF048A-5E0C-9D9E-B148-17A4C96042B2}"/>
              </a:ext>
            </a:extLst>
          </p:cNvPr>
          <p:cNvSpPr/>
          <p:nvPr/>
        </p:nvSpPr>
        <p:spPr>
          <a:xfrm>
            <a:off x="7708951" y="4204616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D97FCF-365B-A4FF-CD5A-6ED394C2A24F}"/>
              </a:ext>
            </a:extLst>
          </p:cNvPr>
          <p:cNvSpPr txBox="1"/>
          <p:nvPr/>
        </p:nvSpPr>
        <p:spPr>
          <a:xfrm>
            <a:off x="5984345" y="1898631"/>
            <a:ext cx="2662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 for data to build</a:t>
            </a:r>
          </a:p>
          <a:p>
            <a:r>
              <a:rPr lang="en-US" dirty="0"/>
              <a:t>and test new AI workflows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467433-3F76-0FA3-4788-0507E2632D54}"/>
              </a:ext>
            </a:extLst>
          </p:cNvPr>
          <p:cNvCxnSpPr>
            <a:cxnSpLocks/>
          </p:cNvCxnSpPr>
          <p:nvPr/>
        </p:nvCxnSpPr>
        <p:spPr>
          <a:xfrm flipH="1" flipV="1">
            <a:off x="7078603" y="4690656"/>
            <a:ext cx="1795008" cy="834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2FBF474-C9F6-AF13-40E2-9F41E76370EE}"/>
              </a:ext>
            </a:extLst>
          </p:cNvPr>
          <p:cNvCxnSpPr>
            <a:cxnSpLocks/>
          </p:cNvCxnSpPr>
          <p:nvPr/>
        </p:nvCxnSpPr>
        <p:spPr>
          <a:xfrm>
            <a:off x="7163623" y="4285398"/>
            <a:ext cx="1711153" cy="757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乘 22">
            <a:extLst>
              <a:ext uri="{FF2B5EF4-FFF2-40B4-BE49-F238E27FC236}">
                <a16:creationId xmlns:a16="http://schemas.microsoft.com/office/drawing/2014/main" id="{98859804-B2CB-4554-4DC3-5C441DFEAA72}"/>
              </a:ext>
            </a:extLst>
          </p:cNvPr>
          <p:cNvSpPr/>
          <p:nvPr/>
        </p:nvSpPr>
        <p:spPr>
          <a:xfrm>
            <a:off x="7748592" y="2910387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69C6B4-3BB7-BC36-B6E8-89FE04254169}"/>
              </a:ext>
            </a:extLst>
          </p:cNvPr>
          <p:cNvSpPr txBox="1"/>
          <p:nvPr/>
        </p:nvSpPr>
        <p:spPr>
          <a:xfrm>
            <a:off x="6417169" y="5648256"/>
            <a:ext cx="4038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 for customer data to build demo</a:t>
            </a:r>
          </a:p>
          <a:p>
            <a:r>
              <a:rPr lang="en-US" dirty="0"/>
              <a:t>For new customers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01FCED-597C-0B8A-1C25-73D9D8D44ABB}"/>
              </a:ext>
            </a:extLst>
          </p:cNvPr>
          <p:cNvSpPr txBox="1"/>
          <p:nvPr/>
        </p:nvSpPr>
        <p:spPr>
          <a:xfrm>
            <a:off x="8524142" y="3659396"/>
            <a:ext cx="3830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Internal organizational policies prevent</a:t>
            </a:r>
          </a:p>
          <a:p>
            <a:r>
              <a:rPr lang="en-US" dirty="0">
                <a:solidFill>
                  <a:srgbClr val="FF0000"/>
                </a:solidFill>
              </a:rPr>
              <a:t>sharing across teams!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32A27C-07B5-AF99-00B4-75CE0227472C}"/>
              </a:ext>
            </a:extLst>
          </p:cNvPr>
          <p:cNvSpPr txBox="1"/>
          <p:nvPr/>
        </p:nvSpPr>
        <p:spPr>
          <a:xfrm>
            <a:off x="7201491" y="1070673"/>
            <a:ext cx="511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“ team spends a lot of time trying to reproduce </a:t>
            </a:r>
          </a:p>
          <a:p>
            <a:r>
              <a:rPr lang="en-US" i="1" dirty="0"/>
              <a:t>and respond to incidents”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C007EB0-7925-FC9C-6816-A8620A730BDD}"/>
              </a:ext>
            </a:extLst>
          </p:cNvPr>
          <p:cNvGrpSpPr/>
          <p:nvPr/>
        </p:nvGrpSpPr>
        <p:grpSpPr>
          <a:xfrm>
            <a:off x="225940" y="3626492"/>
            <a:ext cx="551752" cy="1141904"/>
            <a:chOff x="557520" y="2714228"/>
            <a:chExt cx="2638269" cy="305135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409BA2A-3466-C3A0-DB9C-55BA1282258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7010C8-B6A0-66CD-5C4F-7494D62587C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209747B-34AD-5F09-F751-CC74DCB3CD2B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6A18157-37F7-E488-EC29-650FC2A8E3F9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76AB1B-00A5-212F-EA1E-A252D88AE76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0F10B18-7265-CEE6-E565-A1204115073C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F952A20-E69C-4B16-9238-F28A117C92FC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5FA80E-5B54-0FA8-2753-1DAEDE4CDB52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14F7C83-12B0-1FD5-CD07-6C54C78DCC8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8B93434-5139-1F63-7DBF-36BED567260C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8E76C65-2BC9-14C6-815F-41ADD871A0F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A985C85-311D-B132-55AB-6296CDE8A386}"/>
              </a:ext>
            </a:extLst>
          </p:cNvPr>
          <p:cNvGrpSpPr/>
          <p:nvPr/>
        </p:nvGrpSpPr>
        <p:grpSpPr>
          <a:xfrm>
            <a:off x="919229" y="3626492"/>
            <a:ext cx="551752" cy="1141904"/>
            <a:chOff x="557520" y="2714228"/>
            <a:chExt cx="2638269" cy="30513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F0A65DB-E674-95E7-0E3B-35A8754A109E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FA01FFC-64A9-BAC5-A775-D75AE3C702C9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3ED69AC-2806-4737-9237-6B05C925144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24A8E7B-6EF6-063A-0C1B-6B69BCA457D4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1FEF98B-22F2-BAD0-D707-2E018E2D57A5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DBEC2AE-B836-B0C3-4942-2A30AB8B5CA7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6999D3F-0C18-7D43-AA2F-6376E84271B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E363847-2363-6AC5-107C-7ABD48158D58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A79346-B605-7DFB-B81D-539C8ECB169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D3AA499-FED4-15AF-0942-E42249A47FEF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4A45546-180A-4451-2314-7F67FE770070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080057-035B-30C1-4025-1AC7CD17B197}"/>
              </a:ext>
            </a:extLst>
          </p:cNvPr>
          <p:cNvGrpSpPr/>
          <p:nvPr/>
        </p:nvGrpSpPr>
        <p:grpSpPr>
          <a:xfrm>
            <a:off x="1641350" y="3626492"/>
            <a:ext cx="551752" cy="1141904"/>
            <a:chOff x="557520" y="2714228"/>
            <a:chExt cx="2638269" cy="3051359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1D429BE-AD29-6E3E-F06F-09F1A7B63AD0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DC3C0F-3197-D26B-D650-1D133A1677E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FD2B6CE-EFB2-18CF-76BD-5C8837B6CFC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22A0172-4307-98B1-A4D7-C3D95C2EAB4B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04A14D8-DC3B-816E-9058-CB35844E7B70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27072B8-8C55-A722-F399-4EF1E7621B13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2318DE4-C28A-138D-4FC1-2E915A84556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DB9AB50-A374-A17B-57A5-DB8F9BCA4845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AB04F36-63C3-ADD2-C389-7B0E7ADCC019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33F81C-E461-63DE-AD37-1124FF551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64C0BC0-30D8-FA59-50A2-189B2426A65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EC76625-5CAD-A856-EEF4-FDF8AFAAF389}"/>
              </a:ext>
            </a:extLst>
          </p:cNvPr>
          <p:cNvGrpSpPr/>
          <p:nvPr/>
        </p:nvGrpSpPr>
        <p:grpSpPr>
          <a:xfrm>
            <a:off x="4287772" y="5173850"/>
            <a:ext cx="551752" cy="1141904"/>
            <a:chOff x="557520" y="2714228"/>
            <a:chExt cx="2638269" cy="305135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948B58E-D012-266C-5A8D-7E7FBCB85DF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7BFD23-E4E3-2E43-2D39-E7AAB5B32ABE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A78733F-5652-1032-033D-8C480F21058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D4D602B-FD04-D5B9-1114-118943430403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C43988F-B6F7-6A08-DF6C-272452271DA4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1ECD738-6BD9-45F1-FA68-AF1DA7594589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6D4AD56-AE51-4681-8886-79D137D60C6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495F338-E279-FEFA-7155-4A975C5E672C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7E035FD-97CA-E247-49E4-0BF4129E4C9F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1F31E45-5E60-2B40-E440-859F09F9FA67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48EB6E7-4F91-5DFF-40C3-16B8BD54F12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FDE623D-C5DB-ACB1-E42D-682F6956749D}"/>
              </a:ext>
            </a:extLst>
          </p:cNvPr>
          <p:cNvGrpSpPr/>
          <p:nvPr/>
        </p:nvGrpSpPr>
        <p:grpSpPr>
          <a:xfrm>
            <a:off x="4981061" y="5173850"/>
            <a:ext cx="551752" cy="1141904"/>
            <a:chOff x="557520" y="2714228"/>
            <a:chExt cx="2638269" cy="3051359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31923C1-0F8D-FABF-1AEE-92694F3647DC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7D06EF-9E58-ECB3-D1E7-B4399DA69D9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6AB6CC4-1E4D-7161-7E62-3843AB5DF51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AB87D64-7C00-1451-0E8D-1930E1A73187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6076D46-3D3C-7280-A2CB-4CD4250EB862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CCCD7B7-48F7-760B-4F05-24FFEB46E65D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D0D6EFF-27DD-4B9A-6B06-A90C3FB6FB3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45F2F88-B17E-CBEE-66DD-A09ED388821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9376270-5F31-9B3A-3913-5F55D6AF526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0B8A45C-04BB-BE2E-34E7-DD233F0B3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875FBBF-9EDA-6E17-D375-7CD147791541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3C08281-59F3-81A3-14AF-C392A0DC7AD4}"/>
              </a:ext>
            </a:extLst>
          </p:cNvPr>
          <p:cNvGrpSpPr/>
          <p:nvPr/>
        </p:nvGrpSpPr>
        <p:grpSpPr>
          <a:xfrm>
            <a:off x="5703182" y="5173850"/>
            <a:ext cx="551752" cy="1141904"/>
            <a:chOff x="557520" y="2714228"/>
            <a:chExt cx="2638269" cy="305135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0B6C5BC-0E4B-3DE4-50A9-F4E8F8C57DA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6F0224E-B5B5-9BA7-091A-AE5667961EB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D821E79-EA67-CC4C-7C74-0B1327B1674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D0609B1-C514-DCFF-FE32-9C30EBB0240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9C883F3-EB7A-E272-26E4-786C226771C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07997DD-E208-2209-C896-B1862D4A1A0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55D0E6D-BDBC-8947-19D1-D0C25E9BBC42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D3DBA1F-45A5-A5F4-E03B-EB5291391F8E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8834C39-8F7D-A636-8A3E-81156D19F080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C8BD21E-8F8B-8BBA-196B-93CDEE29FF85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FDA9B91-0217-266E-2487-1902CA6ABF1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537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04755" cy="1325563"/>
          </a:xfrm>
        </p:spPr>
        <p:txBody>
          <a:bodyPr/>
          <a:lstStyle/>
          <a:p>
            <a:r>
              <a:rPr lang="en-US" dirty="0"/>
              <a:t>Pain point: Retention policies prevent </a:t>
            </a:r>
            <a:br>
              <a:rPr lang="en-US" dirty="0"/>
            </a:br>
            <a:r>
              <a:rPr lang="en-US" dirty="0"/>
              <a:t>longitudinal testing workflows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6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47D734-0A65-A836-8B05-B537780F8015}"/>
              </a:ext>
            </a:extLst>
          </p:cNvPr>
          <p:cNvSpPr/>
          <p:nvPr/>
        </p:nvSpPr>
        <p:spPr>
          <a:xfrm>
            <a:off x="4291079" y="3284194"/>
            <a:ext cx="2762945" cy="1478464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E58FC-9137-9268-3E28-E147B8AA3601}"/>
              </a:ext>
            </a:extLst>
          </p:cNvPr>
          <p:cNvSpPr txBox="1"/>
          <p:nvPr/>
        </p:nvSpPr>
        <p:spPr>
          <a:xfrm>
            <a:off x="4336247" y="3515687"/>
            <a:ext cx="2672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Customer-Facing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Incident Response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Team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92CDF0-A0BB-7009-39FA-66C2D2D5839D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396943" y="4023426"/>
            <a:ext cx="189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48FB39-F3F8-A334-1FCD-503E5F36B46C}"/>
              </a:ext>
            </a:extLst>
          </p:cNvPr>
          <p:cNvSpPr txBox="1"/>
          <p:nvPr/>
        </p:nvSpPr>
        <p:spPr>
          <a:xfrm>
            <a:off x="2062031" y="2429920"/>
            <a:ext cx="2581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Customer has contractual</a:t>
            </a:r>
          </a:p>
          <a:p>
            <a:r>
              <a:rPr lang="en-US" dirty="0"/>
              <a:t>policies to share data</a:t>
            </a:r>
          </a:p>
          <a:p>
            <a:r>
              <a:rPr lang="en-US" dirty="0"/>
              <a:t>With Provider; e.g., </a:t>
            </a:r>
          </a:p>
          <a:p>
            <a:r>
              <a:rPr lang="en-US" dirty="0"/>
              <a:t>after scrubbing PII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C49C566-F4C9-0884-7C52-CA2F6086D424}"/>
              </a:ext>
            </a:extLst>
          </p:cNvPr>
          <p:cNvSpPr/>
          <p:nvPr/>
        </p:nvSpPr>
        <p:spPr>
          <a:xfrm>
            <a:off x="9180057" y="1831093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C0DFA3-CC38-5749-16AC-63AF809268D0}"/>
              </a:ext>
            </a:extLst>
          </p:cNvPr>
          <p:cNvSpPr txBox="1"/>
          <p:nvPr/>
        </p:nvSpPr>
        <p:spPr>
          <a:xfrm>
            <a:off x="9170345" y="2026060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Data Science Team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A3E446-AA84-6D53-6C27-D0A8B591FCE7}"/>
              </a:ext>
            </a:extLst>
          </p:cNvPr>
          <p:cNvCxnSpPr/>
          <p:nvPr/>
        </p:nvCxnSpPr>
        <p:spPr>
          <a:xfrm flipH="1">
            <a:off x="7182465" y="2312366"/>
            <a:ext cx="1521119" cy="1064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45F709-B13E-552A-9D36-8348FF32DB8A}"/>
              </a:ext>
            </a:extLst>
          </p:cNvPr>
          <p:cNvCxnSpPr>
            <a:cxnSpLocks/>
          </p:cNvCxnSpPr>
          <p:nvPr/>
        </p:nvCxnSpPr>
        <p:spPr>
          <a:xfrm flipV="1">
            <a:off x="7182465" y="2684206"/>
            <a:ext cx="1666567" cy="1190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3D97FCF-365B-A4FF-CD5A-6ED394C2A24F}"/>
              </a:ext>
            </a:extLst>
          </p:cNvPr>
          <p:cNvSpPr txBox="1"/>
          <p:nvPr/>
        </p:nvSpPr>
        <p:spPr>
          <a:xfrm>
            <a:off x="5095727" y="1827103"/>
            <a:ext cx="26450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longitudinal data for</a:t>
            </a:r>
          </a:p>
          <a:p>
            <a:r>
              <a:rPr lang="en-US" dirty="0"/>
              <a:t>Regression testing, </a:t>
            </a:r>
          </a:p>
          <a:p>
            <a:r>
              <a:rPr lang="en-US" dirty="0"/>
              <a:t>long term modeling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01FCED-597C-0B8A-1C25-73D9D8D44ABB}"/>
              </a:ext>
            </a:extLst>
          </p:cNvPr>
          <p:cNvSpPr txBox="1"/>
          <p:nvPr/>
        </p:nvSpPr>
        <p:spPr>
          <a:xfrm>
            <a:off x="7495460" y="4251886"/>
            <a:ext cx="3926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Infra cost and retention policies prevent</a:t>
            </a:r>
          </a:p>
          <a:p>
            <a:r>
              <a:rPr lang="en-US" dirty="0">
                <a:solidFill>
                  <a:srgbClr val="FF0000"/>
                </a:solidFill>
              </a:rPr>
              <a:t>Long-term data storage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04AF10-F656-9640-16BE-745521FEDC8D}"/>
              </a:ext>
            </a:extLst>
          </p:cNvPr>
          <p:cNvSpPr txBox="1"/>
          <p:nvPr/>
        </p:nvSpPr>
        <p:spPr>
          <a:xfrm>
            <a:off x="4581204" y="6308209"/>
            <a:ext cx="242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$$$ + Data Leakage Risk</a:t>
            </a:r>
          </a:p>
        </p:txBody>
      </p:sp>
      <p:pic>
        <p:nvPicPr>
          <p:cNvPr id="38" name="图形 7" descr="男性形象">
            <a:extLst>
              <a:ext uri="{FF2B5EF4-FFF2-40B4-BE49-F238E27FC236}">
                <a16:creationId xmlns:a16="http://schemas.microsoft.com/office/drawing/2014/main" id="{676A8C95-22DE-0AC2-787A-D547C390E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6303" y="2648910"/>
            <a:ext cx="914400" cy="914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70AF41D-E86E-F179-2B7A-6928737E887C}"/>
              </a:ext>
            </a:extLst>
          </p:cNvPr>
          <p:cNvSpPr txBox="1"/>
          <p:nvPr/>
        </p:nvSpPr>
        <p:spPr>
          <a:xfrm>
            <a:off x="9243976" y="3466277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Scientist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A9F1D6-E360-1A68-BCBE-EA8B5D0B0B10}"/>
              </a:ext>
            </a:extLst>
          </p:cNvPr>
          <p:cNvGrpSpPr/>
          <p:nvPr/>
        </p:nvGrpSpPr>
        <p:grpSpPr>
          <a:xfrm>
            <a:off x="225940" y="3626492"/>
            <a:ext cx="551752" cy="1141904"/>
            <a:chOff x="557520" y="2714228"/>
            <a:chExt cx="2638269" cy="305135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E931D4F-FC48-D01E-F0C9-B31A6A1D074F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3E6DF3D-C93C-E5A3-3F1F-FAF742BBA007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FEAED4F-9C6B-76D8-21DB-265F09A9956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5B65F7C-25DC-5C5B-5124-93223573E9D8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4399720-AA3E-61CB-AB02-C1FF557D6E92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4B96665-B9B9-7466-DEB1-02C29A8A333C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17B3FF4-E3FA-4AFE-5D7D-E4E6B5F039BC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E5349D4-BC13-EFC7-2752-40CA6A5B39D4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59F761B-A132-F69F-6C68-503A2F7F2842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79EAA40-62E6-B916-EDC9-D4EF531DC763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88218E0-D34B-2C0C-449E-2710B5E16E20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39114AB-3A22-7E94-0941-53525B92D9E4}"/>
              </a:ext>
            </a:extLst>
          </p:cNvPr>
          <p:cNvGrpSpPr/>
          <p:nvPr/>
        </p:nvGrpSpPr>
        <p:grpSpPr>
          <a:xfrm>
            <a:off x="919229" y="3626492"/>
            <a:ext cx="551752" cy="1141904"/>
            <a:chOff x="557520" y="2714228"/>
            <a:chExt cx="2638269" cy="30513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7285C6B-2340-EA9D-3509-F4DBCA1D7994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35A88B6-E210-C707-B5D4-0E045D07E96A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24CD093-4309-A6F8-BF97-473F584165D9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AE06E96-1E91-61C4-7A65-7CCE5995F45E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4C4B6A0-554B-3F64-93DC-4A9763AD356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792E3B2-8C94-4985-A25D-3D43546978F0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B3F61E2-A4F9-9DC6-EEEB-AB02CC7573A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8ADCBEF-2D3F-DE0E-934D-4CC11BE41926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B62AFEA-7EA9-11E8-20B2-453E58335E94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225EFDC-7552-25A9-CF0F-D194B93B1018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054AF15-ED63-7617-8022-19211BC938D1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0230B2-D1EA-79A2-94D7-211C66338B11}"/>
              </a:ext>
            </a:extLst>
          </p:cNvPr>
          <p:cNvGrpSpPr/>
          <p:nvPr/>
        </p:nvGrpSpPr>
        <p:grpSpPr>
          <a:xfrm>
            <a:off x="1641350" y="3626492"/>
            <a:ext cx="551752" cy="1141904"/>
            <a:chOff x="557520" y="2714228"/>
            <a:chExt cx="2638269" cy="305135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C1C45A9-44A0-0FE1-DF1A-09400E1C3426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2E670EC-CBFB-F992-C6A8-839BB9B2C8A9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C7FF157-BAE6-B42E-ED1A-E9D9BA0E1118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D03EE38-8772-5A90-5B78-90823B377118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0974D42-8CD9-AE41-9079-A99A6BEE111B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38E417-5E82-8C68-A25B-1D259811BC96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68455D3-A29C-F427-4B55-0D1DF5532DAE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9E31559-1762-C4A5-3315-3E74F78FB031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F6B98FF-726C-2F62-D3CF-0DD3243CA374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DC95A00-564D-D54B-36CF-45C8EDEB0587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C7E5E39-960E-5CC1-9420-CC869B80E48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EC660FC-1F28-F006-8FB2-6AD972E51586}"/>
              </a:ext>
            </a:extLst>
          </p:cNvPr>
          <p:cNvGrpSpPr/>
          <p:nvPr/>
        </p:nvGrpSpPr>
        <p:grpSpPr>
          <a:xfrm>
            <a:off x="4618450" y="4898217"/>
            <a:ext cx="551752" cy="1141904"/>
            <a:chOff x="557520" y="2714228"/>
            <a:chExt cx="2638269" cy="3051359"/>
          </a:xfrm>
          <a:solidFill>
            <a:schemeClr val="bg1">
              <a:lumMod val="65000"/>
            </a:schemeClr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1B95AF9-91A1-7A3C-F67D-ACC625694C09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CBCF806-531F-9906-AB62-F5FE4E90FB0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6257B9A-C00B-372D-90F8-1646262F148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59C737D-F3FA-317C-6B98-68E04679D51C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8727CA7-D310-2EF6-4B64-97AB0622EBD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D1C085F-1217-85BE-ECFE-433C45B1AC39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8CB11AC-FA3E-1F78-AD5E-A304C4DAD06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5F666B4-21F6-A31B-2B62-5E2D0148C53F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0A6740F-FC8B-18C5-9EF4-9D6773BD66F3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BA09E13-F37D-6713-251F-31E3396FD2B2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FCA1102-36CD-982A-23D9-A3B6D911FDDE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9E15364-9B72-B638-8CCA-ACE3E4E63283}"/>
              </a:ext>
            </a:extLst>
          </p:cNvPr>
          <p:cNvGrpSpPr/>
          <p:nvPr/>
        </p:nvGrpSpPr>
        <p:grpSpPr>
          <a:xfrm>
            <a:off x="5311739" y="4898217"/>
            <a:ext cx="551752" cy="1141904"/>
            <a:chOff x="557520" y="2714228"/>
            <a:chExt cx="2638269" cy="3051359"/>
          </a:xfrm>
          <a:solidFill>
            <a:schemeClr val="bg1">
              <a:lumMod val="65000"/>
            </a:schemeClr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395DABC-42FE-7B32-3EF6-21595AB01146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EA9C23C-B844-F5F6-9F50-DA4DE59029C7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F8BD60D7-077A-4CB3-4956-0CCC2136671D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AEF4A48-5DC1-87D7-0D47-36636F90AE80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AD8D2E9-0D80-63FB-5E20-0747C34C59C7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9F00DE7-D017-138E-F3FB-13DA90A34970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1F0B2C9-C16B-8480-10B6-F5EFE94FCCDB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3B90809-F958-47D1-716C-970DADDF2FD0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EFFCF15-7D73-1771-E13F-573A82E435F0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8DA9CCD-46ED-5997-FD41-DF7C5DFB05A1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B00AB06-F3BF-11DA-32D0-7866C7B5056D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13F8E2B-A298-2C99-D576-B09F09F16E5E}"/>
              </a:ext>
            </a:extLst>
          </p:cNvPr>
          <p:cNvGrpSpPr/>
          <p:nvPr/>
        </p:nvGrpSpPr>
        <p:grpSpPr>
          <a:xfrm>
            <a:off x="6033860" y="4898217"/>
            <a:ext cx="551752" cy="1141904"/>
            <a:chOff x="557520" y="2714228"/>
            <a:chExt cx="2638269" cy="3051359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0976733-9172-FA1B-E2D2-783280C5AC32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22C2951-F3EA-8D07-EE30-EA81CEE4257B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B1C5159-D43C-2A6E-7A54-0BB923E33440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C5F1482-44C0-7126-7903-83D9CA270591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13186A2C-3FC8-764C-0196-4C6C073921F1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B0CEC72-17FB-D184-BB58-B952DB7B0A13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3DFAC89-FA3D-755D-D4D3-82D304D12534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6F18DD7-AE17-413E-456C-3A230B894482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19AAC402-64FA-4C43-A0F0-C81C8EAE76BE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BDB05274-B525-0779-9553-A06A155736BE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EF89727F-19AD-A982-F8FB-A0D9B32B5EE1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868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365125"/>
            <a:ext cx="11191568" cy="1325563"/>
          </a:xfrm>
        </p:spPr>
        <p:txBody>
          <a:bodyPr/>
          <a:lstStyle/>
          <a:p>
            <a:r>
              <a:rPr lang="en-US" dirty="0"/>
              <a:t>Pain point: Not enough “interesting” 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7</a:t>
            </a:fld>
            <a:endParaRPr lang="en-US"/>
          </a:p>
        </p:txBody>
      </p:sp>
      <p:pic>
        <p:nvPicPr>
          <p:cNvPr id="12" name="图形 7" descr="男性形象">
            <a:extLst>
              <a:ext uri="{FF2B5EF4-FFF2-40B4-BE49-F238E27FC236}">
                <a16:creationId xmlns:a16="http://schemas.microsoft.com/office/drawing/2014/main" id="{755CDB76-776C-5BD5-C3EE-EFB3651A5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8491" y="2253987"/>
            <a:ext cx="914400" cy="914400"/>
          </a:xfrm>
          <a:prstGeom prst="rect">
            <a:avLst/>
          </a:prstGeom>
        </p:spPr>
      </p:pic>
      <p:pic>
        <p:nvPicPr>
          <p:cNvPr id="3074" name="Picture 2" descr="Machine learning - Free education icons">
            <a:extLst>
              <a:ext uri="{FF2B5EF4-FFF2-40B4-BE49-F238E27FC236}">
                <a16:creationId xmlns:a16="http://schemas.microsoft.com/office/drawing/2014/main" id="{D5F57122-9F3A-2C16-BD1C-EDADA7B4A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081" y="2901771"/>
            <a:ext cx="879303" cy="87930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3DE46A-B58C-BAA8-A80E-D0736453829E}"/>
              </a:ext>
            </a:extLst>
          </p:cNvPr>
          <p:cNvCxnSpPr>
            <a:cxnSpLocks/>
            <a:endCxn id="3074" idx="1"/>
          </p:cNvCxnSpPr>
          <p:nvPr/>
        </p:nvCxnSpPr>
        <p:spPr>
          <a:xfrm>
            <a:off x="3532487" y="3302665"/>
            <a:ext cx="2966594" cy="38758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7114C9A-9588-1C3C-74DF-3DCAE1787653}"/>
              </a:ext>
            </a:extLst>
          </p:cNvPr>
          <p:cNvSpPr txBox="1"/>
          <p:nvPr/>
        </p:nvSpPr>
        <p:spPr>
          <a:xfrm>
            <a:off x="5451009" y="4451867"/>
            <a:ext cx="5094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Rare events by nature are scarce</a:t>
            </a:r>
          </a:p>
          <a:p>
            <a:r>
              <a:rPr lang="en-US" sz="2400" dirty="0"/>
              <a:t>Data sparsity impacts ML workflows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46D18-E211-54FF-8E49-C72EF621999F}"/>
              </a:ext>
            </a:extLst>
          </p:cNvPr>
          <p:cNvSpPr txBox="1"/>
          <p:nvPr/>
        </p:nvSpPr>
        <p:spPr>
          <a:xfrm>
            <a:off x="7726164" y="3071354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Scientist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E59B8A-61CC-4849-39A1-208D4D1BE89C}"/>
              </a:ext>
            </a:extLst>
          </p:cNvPr>
          <p:cNvSpPr/>
          <p:nvPr/>
        </p:nvSpPr>
        <p:spPr>
          <a:xfrm>
            <a:off x="544660" y="2281305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6C171-4146-8313-CCE2-1CB651590C93}"/>
              </a:ext>
            </a:extLst>
          </p:cNvPr>
          <p:cNvSpPr/>
          <p:nvPr/>
        </p:nvSpPr>
        <p:spPr>
          <a:xfrm>
            <a:off x="544660" y="2569325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1E8D0D-59A7-4C6A-379D-AD2817D05C06}"/>
              </a:ext>
            </a:extLst>
          </p:cNvPr>
          <p:cNvSpPr/>
          <p:nvPr/>
        </p:nvSpPr>
        <p:spPr>
          <a:xfrm>
            <a:off x="544660" y="2835941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4F8DC3-3439-F463-F26F-4ABF6C63D51E}"/>
              </a:ext>
            </a:extLst>
          </p:cNvPr>
          <p:cNvSpPr/>
          <p:nvPr/>
        </p:nvSpPr>
        <p:spPr>
          <a:xfrm>
            <a:off x="544660" y="3123961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AB4FE9-9A91-D20F-0BEA-9352E8CCDF98}"/>
              </a:ext>
            </a:extLst>
          </p:cNvPr>
          <p:cNvSpPr/>
          <p:nvPr/>
        </p:nvSpPr>
        <p:spPr>
          <a:xfrm>
            <a:off x="544660" y="3419384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BF80F9-D6B8-7323-1D3A-E24CE18AEEFF}"/>
              </a:ext>
            </a:extLst>
          </p:cNvPr>
          <p:cNvSpPr/>
          <p:nvPr/>
        </p:nvSpPr>
        <p:spPr>
          <a:xfrm>
            <a:off x="544660" y="3707404"/>
            <a:ext cx="2638269" cy="1948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A319B6-2A0A-42F8-CD3F-B1501905A3EB}"/>
              </a:ext>
            </a:extLst>
          </p:cNvPr>
          <p:cNvSpPr/>
          <p:nvPr/>
        </p:nvSpPr>
        <p:spPr>
          <a:xfrm>
            <a:off x="544660" y="3974020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95A34C-B9C3-8DD5-C8BA-A92280FCBEFD}"/>
              </a:ext>
            </a:extLst>
          </p:cNvPr>
          <p:cNvSpPr/>
          <p:nvPr/>
        </p:nvSpPr>
        <p:spPr>
          <a:xfrm>
            <a:off x="544660" y="4262040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B31623-F5CF-E14B-A8CF-5F93DF1992E3}"/>
              </a:ext>
            </a:extLst>
          </p:cNvPr>
          <p:cNvSpPr/>
          <p:nvPr/>
        </p:nvSpPr>
        <p:spPr>
          <a:xfrm>
            <a:off x="544660" y="4554349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AE988B-9B6F-6FD2-B1D9-B5C9FBF4415F}"/>
              </a:ext>
            </a:extLst>
          </p:cNvPr>
          <p:cNvSpPr/>
          <p:nvPr/>
        </p:nvSpPr>
        <p:spPr>
          <a:xfrm>
            <a:off x="544660" y="4842369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395C132-0474-0B00-3A3D-C0D2518AD6A6}"/>
              </a:ext>
            </a:extLst>
          </p:cNvPr>
          <p:cNvSpPr/>
          <p:nvPr/>
        </p:nvSpPr>
        <p:spPr>
          <a:xfrm>
            <a:off x="544660" y="5108985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C70B6A-5B09-42D6-019A-B71CB3929E60}"/>
              </a:ext>
            </a:extLst>
          </p:cNvPr>
          <p:cNvSpPr/>
          <p:nvPr/>
        </p:nvSpPr>
        <p:spPr>
          <a:xfrm>
            <a:off x="544660" y="5397005"/>
            <a:ext cx="2638269" cy="194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E28163-580C-7829-C5A6-DC7CFDD6D3C6}"/>
              </a:ext>
            </a:extLst>
          </p:cNvPr>
          <p:cNvSpPr txBox="1"/>
          <p:nvPr/>
        </p:nvSpPr>
        <p:spPr>
          <a:xfrm>
            <a:off x="1093115" y="1690688"/>
            <a:ext cx="1630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Session dataset</a:t>
            </a:r>
          </a:p>
        </p:txBody>
      </p:sp>
    </p:spTree>
    <p:extLst>
      <p:ext uri="{BB962C8B-B14F-4D97-AF65-F5344CB8AC3E}">
        <p14:creationId xmlns:p14="http://schemas.microsoft.com/office/powerpoint/2010/main" val="350843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32" y="365125"/>
            <a:ext cx="11191568" cy="1325563"/>
          </a:xfrm>
        </p:spPr>
        <p:txBody>
          <a:bodyPr/>
          <a:lstStyle/>
          <a:p>
            <a:r>
              <a:rPr lang="en-US" dirty="0"/>
              <a:t>Pain point: Cannot “comingle” customer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8</a:t>
            </a:fld>
            <a:endParaRPr lang="en-US"/>
          </a:p>
        </p:txBody>
      </p:sp>
      <p:pic>
        <p:nvPicPr>
          <p:cNvPr id="12" name="图形 7" descr="男性形象">
            <a:extLst>
              <a:ext uri="{FF2B5EF4-FFF2-40B4-BE49-F238E27FC236}">
                <a16:creationId xmlns:a16="http://schemas.microsoft.com/office/drawing/2014/main" id="{755CDB76-776C-5BD5-C3EE-EFB3651A5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8491" y="2253987"/>
            <a:ext cx="914400" cy="914400"/>
          </a:xfrm>
          <a:prstGeom prst="rect">
            <a:avLst/>
          </a:prstGeom>
        </p:spPr>
      </p:pic>
      <p:pic>
        <p:nvPicPr>
          <p:cNvPr id="3074" name="Picture 2" descr="Machine learning - Free education icons">
            <a:extLst>
              <a:ext uri="{FF2B5EF4-FFF2-40B4-BE49-F238E27FC236}">
                <a16:creationId xmlns:a16="http://schemas.microsoft.com/office/drawing/2014/main" id="{D5F57122-9F3A-2C16-BD1C-EDADA7B4A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081" y="2901771"/>
            <a:ext cx="879303" cy="87930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07D593-F9A5-0488-D34B-150300546E42}"/>
              </a:ext>
            </a:extLst>
          </p:cNvPr>
          <p:cNvSpPr txBox="1"/>
          <p:nvPr/>
        </p:nvSpPr>
        <p:spPr>
          <a:xfrm>
            <a:off x="5832604" y="1689605"/>
            <a:ext cx="6142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“We don’t even know the value of what we might be missing!”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2" descr="Machine learning - Free education icons">
            <a:extLst>
              <a:ext uri="{FF2B5EF4-FFF2-40B4-BE49-F238E27FC236}">
                <a16:creationId xmlns:a16="http://schemas.microsoft.com/office/drawing/2014/main" id="{889A5031-ACB3-02EB-5692-F5BA3F502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149" y="4152352"/>
            <a:ext cx="879303" cy="87930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3DE46A-B58C-BAA8-A80E-D0736453829E}"/>
              </a:ext>
            </a:extLst>
          </p:cNvPr>
          <p:cNvCxnSpPr>
            <a:cxnSpLocks/>
            <a:endCxn id="3074" idx="1"/>
          </p:cNvCxnSpPr>
          <p:nvPr/>
        </p:nvCxnSpPr>
        <p:spPr>
          <a:xfrm>
            <a:off x="3532487" y="3302665"/>
            <a:ext cx="2966594" cy="38758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3E63FB-C781-E522-19C9-777DF4F73975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377381" y="4579060"/>
            <a:ext cx="3207768" cy="12944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7114C9A-9588-1C3C-74DF-3DCAE1787653}"/>
              </a:ext>
            </a:extLst>
          </p:cNvPr>
          <p:cNvSpPr txBox="1"/>
          <p:nvPr/>
        </p:nvSpPr>
        <p:spPr>
          <a:xfrm>
            <a:off x="5663380" y="5365313"/>
            <a:ext cx="5894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Sparse data  </a:t>
            </a:r>
          </a:p>
          <a:p>
            <a:r>
              <a:rPr lang="en-US" sz="2400" dirty="0">
                <a:sym typeface="Wingdings" pitchFamily="2" charset="2"/>
              </a:rPr>
              <a:t> Non robust</a:t>
            </a:r>
            <a:r>
              <a:rPr lang="en-US" sz="2400" dirty="0"/>
              <a:t> models </a:t>
            </a:r>
          </a:p>
          <a:p>
            <a:r>
              <a:rPr lang="en-US" sz="2400" dirty="0">
                <a:sym typeface="Wingdings" pitchFamily="2" charset="2"/>
              </a:rPr>
              <a:t> F</a:t>
            </a:r>
            <a:r>
              <a:rPr lang="en-US" sz="2400" dirty="0"/>
              <a:t>alse positives and  false negatives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46D18-E211-54FF-8E49-C72EF621999F}"/>
              </a:ext>
            </a:extLst>
          </p:cNvPr>
          <p:cNvSpPr txBox="1"/>
          <p:nvPr/>
        </p:nvSpPr>
        <p:spPr>
          <a:xfrm>
            <a:off x="7726164" y="3071354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Scientist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1E79F5-0BBC-3A58-5DA1-7F42C3C46126}"/>
              </a:ext>
            </a:extLst>
          </p:cNvPr>
          <p:cNvSpPr txBox="1"/>
          <p:nvPr/>
        </p:nvSpPr>
        <p:spPr>
          <a:xfrm>
            <a:off x="548102" y="5549979"/>
            <a:ext cx="3435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Each client may only see a subset</a:t>
            </a:r>
          </a:p>
          <a:p>
            <a:pPr algn="ctr"/>
            <a:r>
              <a:rPr lang="en-US" dirty="0"/>
              <a:t>of normal and anomalous patterns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15D3E7C-37C5-C256-31B5-95E85886E93A}"/>
              </a:ext>
            </a:extLst>
          </p:cNvPr>
          <p:cNvGrpSpPr/>
          <p:nvPr/>
        </p:nvGrpSpPr>
        <p:grpSpPr>
          <a:xfrm>
            <a:off x="945218" y="2520602"/>
            <a:ext cx="551752" cy="1141904"/>
            <a:chOff x="557520" y="2714228"/>
            <a:chExt cx="2638269" cy="3051359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DDC549-F5AC-D92D-1734-7E419D0E9BC3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1401F28-8C7A-E51D-CC5F-1987F236E58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D8816AE-26FD-A944-48B7-17A7970588A1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C4939EE-99A7-8288-4DFE-6A688AB691E0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F1972C0-A2FF-79EB-88AF-6F3E2994A2C1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850B017-8EF7-59B6-459A-F5A3DA091E0B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9A8C70C-0C09-B180-ACFB-A0318B8D2FE2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A301AB6-F325-06E8-1A07-98A70B759063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F722630-229E-C224-5E29-40BA1807EF3D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FB542F3-39FF-09A7-7ED6-7DCB560DE3B1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DD73724-0B02-1CA4-3C6D-7F92701AE516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2F44A88-FFD0-AB14-5860-0672E8D167BA}"/>
              </a:ext>
            </a:extLst>
          </p:cNvPr>
          <p:cNvGrpSpPr/>
          <p:nvPr/>
        </p:nvGrpSpPr>
        <p:grpSpPr>
          <a:xfrm>
            <a:off x="1638507" y="2520602"/>
            <a:ext cx="551752" cy="1141904"/>
            <a:chOff x="557520" y="2714228"/>
            <a:chExt cx="2638269" cy="3051359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A130A5A-3D89-E383-7E96-3128D121193A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7D0E958-8A7A-D46F-6315-AC6A0FBF1643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4ACD3B7-0C68-0C37-4719-A92DC1FC8C8E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C800106-1B93-C0B6-FD9C-3186A6BC0415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19102F4E-92A3-C250-9B7F-6EC220117225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78D5484-3F79-43FB-AFDC-2F48ACFC2EDF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6AFB5E2-CF8E-EAA5-9B47-EB560ACBB73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A72DB45-2DC1-6C3D-27A1-B09A4EAE545F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56D5C1A-3813-6A5F-1DA7-36621B76C0E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82673C37-947A-90EC-D914-7CC2C02F6460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583DC69-5E3D-66F0-A4DD-16718601D62F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04B414C-C0A7-EF4C-A5AB-2C8E1949BC1D}"/>
              </a:ext>
            </a:extLst>
          </p:cNvPr>
          <p:cNvGrpSpPr/>
          <p:nvPr/>
        </p:nvGrpSpPr>
        <p:grpSpPr>
          <a:xfrm>
            <a:off x="2360628" y="2520602"/>
            <a:ext cx="551752" cy="1141904"/>
            <a:chOff x="557520" y="2714228"/>
            <a:chExt cx="2638269" cy="3051359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49A9DFE-196B-C969-76E4-9462B68D5891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662A472-13A0-415E-B8DE-667E433E1348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36A94D0-B554-FC10-EC38-38DB29BFAEF0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EC8E8C8-B7FE-DE3A-C490-67AA91B029B3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AA8E26C-19FC-248A-217C-7DCE07DC91EA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E9A026C-7C86-F0CC-F7EF-9755F14F5476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157C91A-0AE0-7919-EC20-093D24392D23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8A6E83A-EE8E-A6C1-3106-D422ECDE4152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DAD2052-4769-62BC-2E10-3CCE9894CDE6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4E2F773-1812-7DE0-69EF-25AED422F394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5E8219C-4065-422B-DB80-6E2C3C46FB69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72C1694-8DA4-0995-1E08-5A7832E60D65}"/>
              </a:ext>
            </a:extLst>
          </p:cNvPr>
          <p:cNvGrpSpPr/>
          <p:nvPr/>
        </p:nvGrpSpPr>
        <p:grpSpPr>
          <a:xfrm>
            <a:off x="945218" y="4035290"/>
            <a:ext cx="551752" cy="1141904"/>
            <a:chOff x="557520" y="2714228"/>
            <a:chExt cx="2638269" cy="3051359"/>
          </a:xfrm>
          <a:solidFill>
            <a:schemeClr val="accent6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6A73D6C-49AC-4CF7-0CA5-7F980FDA5CA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3C5EC02-1B5A-C536-B01B-1EE5E4926746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B10308E-440F-908B-96FB-9EAE8AE305FC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F368C72F-52AD-30C3-AED1-D1038CF31344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B142C13E-3B5C-2EBF-2E93-A64A4F0509C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EC312A5-515E-ACBB-8AF2-07308A0DD0DB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F638C71-923A-CCFE-0F85-0FE8A4C73C18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6112730-3DFA-3EA1-220F-48A5A137C363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8C89371-DA1C-42AC-FB76-BDDAD17B01B2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BF449EAC-D99F-002E-0544-28116A352663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7BA42BD-71A9-7764-2954-9BBB0EB85377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39DF934-FF96-D11B-F82A-E13EEFBAEF12}"/>
              </a:ext>
            </a:extLst>
          </p:cNvPr>
          <p:cNvGrpSpPr/>
          <p:nvPr/>
        </p:nvGrpSpPr>
        <p:grpSpPr>
          <a:xfrm>
            <a:off x="1638507" y="4035290"/>
            <a:ext cx="551752" cy="1141904"/>
            <a:chOff x="557520" y="2714228"/>
            <a:chExt cx="2638269" cy="3051359"/>
          </a:xfrm>
          <a:solidFill>
            <a:schemeClr val="accent6"/>
          </a:solidFill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21F8B42-D811-B940-5C42-DEA62EEBA790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50A8BFB-1CC9-4819-3F70-3CB812A8B24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7A7E39C3-2AEB-DF85-C80A-3703833E9D2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986563B-9C67-C75F-AF01-F415B1F17D03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8ECEF952-5895-7736-BC6F-0A35D29DD793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5164E73-C37D-5BB3-7144-F72B8ED3EDB0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5CC07D9-74E9-678A-901E-8F05006B4C46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7F1C95F-FA06-18AA-73E8-B831A358C31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812964B9-B98E-A906-3AF5-94D4705D9B03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3F869F2-6D0D-2DAA-0434-72E8D1D97E1D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E5B2F9A-161F-B02F-7A8F-CBE579CE13A5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E97183C-59F1-1FE5-2B64-EBC53FBD7A5A}"/>
              </a:ext>
            </a:extLst>
          </p:cNvPr>
          <p:cNvGrpSpPr/>
          <p:nvPr/>
        </p:nvGrpSpPr>
        <p:grpSpPr>
          <a:xfrm>
            <a:off x="2360628" y="4035290"/>
            <a:ext cx="551752" cy="1141904"/>
            <a:chOff x="557520" y="2714228"/>
            <a:chExt cx="2638269" cy="3051359"/>
          </a:xfrm>
          <a:solidFill>
            <a:schemeClr val="accent6"/>
          </a:solidFill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05CFB8F9-FD4A-153C-F5C9-6DF31537C2E8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18F8AC2-7D32-981D-D8EC-858DE3E7940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1242747C-6544-8C12-5418-861963B5451E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2A354AD2-33BB-A57F-A77C-8EB83D37493F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09C603-8A0A-8842-757F-5F77B749232A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D4245F20-BFC9-39FD-F077-55E66FE73FE3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CF6C399D-5158-6F45-BEB8-DB7978D401B1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08BE05FB-810D-412A-6A09-4B1845BA82E3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D2C2F84-9B9E-44EB-1D1F-6A54B3EDDB13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FB9CF163-BF13-25F1-1AD6-24EAA77DC0F3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4B4F05F5-5AEB-81CB-45B5-681912CF151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6291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BA04-A241-5825-0C44-41C8968F1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7" y="95135"/>
            <a:ext cx="10515600" cy="1325563"/>
          </a:xfrm>
        </p:spPr>
        <p:txBody>
          <a:bodyPr/>
          <a:lstStyle/>
          <a:p>
            <a:r>
              <a:rPr lang="en-US" dirty="0"/>
              <a:t>Our Work: Project </a:t>
            </a:r>
            <a:r>
              <a:rPr lang="en-US" dirty="0" err="1"/>
              <a:t>DataFuel</a:t>
            </a:r>
            <a:endParaRPr lang="en-US" dirty="0"/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6245FD86-C71B-6EC1-10EA-20E02013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BA06F7-7B03-794D-B1BE-3F12299AE8FB}" type="slidenum">
              <a:rPr lang="en-US" smtClean="0"/>
              <a:t>9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7AED2C-DAFD-D715-AC19-69F8F90821A2}"/>
              </a:ext>
            </a:extLst>
          </p:cNvPr>
          <p:cNvSpPr txBox="1"/>
          <p:nvPr/>
        </p:nvSpPr>
        <p:spPr>
          <a:xfrm>
            <a:off x="9214063" y="3435244"/>
            <a:ext cx="26726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Helvetica Light" panose="020B0403020202020204" pitchFamily="34" charset="0"/>
              </a:rPr>
              <a:t>AI/ML </a:t>
            </a:r>
          </a:p>
          <a:p>
            <a:pPr algn="ctr"/>
            <a:r>
              <a:rPr lang="en-US" sz="2500" dirty="0">
                <a:latin typeface="Helvetica Light" panose="020B0403020202020204" pitchFamily="34" charset="0"/>
              </a:rPr>
              <a:t>Workflows</a:t>
            </a:r>
          </a:p>
        </p:txBody>
      </p:sp>
      <p:sp>
        <p:nvSpPr>
          <p:cNvPr id="28" name="矩形 2">
            <a:extLst>
              <a:ext uri="{FF2B5EF4-FFF2-40B4-BE49-F238E27FC236}">
                <a16:creationId xmlns:a16="http://schemas.microsoft.com/office/drawing/2014/main" id="{3B886590-384B-92C6-F0B7-57689F56B06B}"/>
              </a:ext>
            </a:extLst>
          </p:cNvPr>
          <p:cNvSpPr/>
          <p:nvPr/>
        </p:nvSpPr>
        <p:spPr>
          <a:xfrm>
            <a:off x="2787447" y="3218617"/>
            <a:ext cx="2047245" cy="10114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 err="1">
                <a:solidFill>
                  <a:schemeClr val="tx1"/>
                </a:solidFill>
              </a:rPr>
              <a:t>DataFuel</a:t>
            </a:r>
            <a:endParaRPr kumimoji="1"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0" name="右箭头 30">
            <a:extLst>
              <a:ext uri="{FF2B5EF4-FFF2-40B4-BE49-F238E27FC236}">
                <a16:creationId xmlns:a16="http://schemas.microsoft.com/office/drawing/2014/main" id="{277F7D5F-8EFA-1293-F373-F9A414A1190B}"/>
              </a:ext>
            </a:extLst>
          </p:cNvPr>
          <p:cNvSpPr/>
          <p:nvPr/>
        </p:nvSpPr>
        <p:spPr>
          <a:xfrm>
            <a:off x="2057870" y="3621852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1" name="右箭头 32">
            <a:extLst>
              <a:ext uri="{FF2B5EF4-FFF2-40B4-BE49-F238E27FC236}">
                <a16:creationId xmlns:a16="http://schemas.microsoft.com/office/drawing/2014/main" id="{39B37863-D0D2-65DA-4AC9-F2B8B3ADABE9}"/>
              </a:ext>
            </a:extLst>
          </p:cNvPr>
          <p:cNvSpPr/>
          <p:nvPr/>
        </p:nvSpPr>
        <p:spPr>
          <a:xfrm>
            <a:off x="5029451" y="3640610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DF79DC-58D5-F464-EDC1-0994F9F8B156}"/>
              </a:ext>
            </a:extLst>
          </p:cNvPr>
          <p:cNvSpPr txBox="1"/>
          <p:nvPr/>
        </p:nvSpPr>
        <p:spPr>
          <a:xfrm>
            <a:off x="5638968" y="893814"/>
            <a:ext cx="35400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High-fidelity </a:t>
            </a:r>
          </a:p>
          <a:p>
            <a:r>
              <a:rPr lang="en-US" sz="2800" i="1" dirty="0"/>
              <a:t>Privacy-Preserving</a:t>
            </a:r>
          </a:p>
          <a:p>
            <a:r>
              <a:rPr lang="en-US" sz="2800" i="1" dirty="0"/>
              <a:t>Synthetic Session Data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629B0E-0F4A-A861-F950-C423662D1840}"/>
              </a:ext>
            </a:extLst>
          </p:cNvPr>
          <p:cNvGrpSpPr/>
          <p:nvPr/>
        </p:nvGrpSpPr>
        <p:grpSpPr>
          <a:xfrm>
            <a:off x="193911" y="2776374"/>
            <a:ext cx="1603396" cy="1970910"/>
            <a:chOff x="557520" y="2714228"/>
            <a:chExt cx="2638269" cy="305135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740280B-262E-35B5-4BD9-32A0A866B84A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B4680D-B1C9-1B02-B96B-BFC787C2503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7712FCF-89E4-8B4D-64E9-3053A1DA0685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24B5EC-F699-0527-03A3-59319DDA3BD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272D609-C6D1-2C55-6F94-8C38B39FE6D9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711A581-B5AD-8FA9-A3A1-21D05AE69875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76654B4-0CBB-62B6-D206-92C92E4A22C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974A461-D7CB-D5E2-55F1-5249A18C92A1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ACDDB03-7E0F-5276-FCE3-483EA7D3CC2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913B3E4-2047-4878-5D0F-B07EA074FF9E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AE7BFD5-BDA8-F05E-2574-D6DF2382B4AD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7B637EE-3989-3A65-E718-425F5B901DE8}"/>
              </a:ext>
            </a:extLst>
          </p:cNvPr>
          <p:cNvSpPr txBox="1"/>
          <p:nvPr/>
        </p:nvSpPr>
        <p:spPr>
          <a:xfrm>
            <a:off x="103264" y="5095188"/>
            <a:ext cx="39092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Session Logs: </a:t>
            </a:r>
          </a:p>
          <a:p>
            <a:r>
              <a:rPr lang="en-US" dirty="0"/>
              <a:t>High-Dimensional </a:t>
            </a:r>
            <a:r>
              <a:rPr lang="en-US" dirty="0" err="1"/>
              <a:t>MetaData</a:t>
            </a:r>
            <a:endParaRPr lang="en-US" dirty="0"/>
          </a:p>
          <a:p>
            <a:r>
              <a:rPr lang="en-US" dirty="0"/>
              <a:t>Temporal sequences of actions/metrics </a:t>
            </a:r>
          </a:p>
          <a:p>
            <a:r>
              <a:rPr lang="en-US" dirty="0"/>
              <a:t>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7833383-B7EF-9EE5-9C44-D35C72C11235}"/>
              </a:ext>
            </a:extLst>
          </p:cNvPr>
          <p:cNvGrpSpPr/>
          <p:nvPr/>
        </p:nvGrpSpPr>
        <p:grpSpPr>
          <a:xfrm>
            <a:off x="5897784" y="2757616"/>
            <a:ext cx="1603396" cy="1970910"/>
            <a:chOff x="557520" y="2714228"/>
            <a:chExt cx="2638269" cy="305135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A933303-5E1E-4F71-D5B6-F000123F1C2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73E93E9-C224-66F1-E264-891EB76CA80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34684DE-B608-2576-7850-8447E482CAAE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36093D4-396B-ABBF-9C11-F80B62CC83C6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3742F1-2BF9-A663-FDF8-E44E3D60B0F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0F58FD3-F71C-74D2-D331-9CB8F6662DB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2573DDE-E4F4-9254-EEB4-E3569E728FF0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F119E38-8461-D25E-85F6-E6983995915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B68363-2AC9-63AD-B419-A426EDB34927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4A312EE-E6A1-E5A8-EDBD-7EB2151C8526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F286DB-A19C-CE33-26BA-5A5D727BC2F9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右箭头 32">
            <a:extLst>
              <a:ext uri="{FF2B5EF4-FFF2-40B4-BE49-F238E27FC236}">
                <a16:creationId xmlns:a16="http://schemas.microsoft.com/office/drawing/2014/main" id="{EA5C4D32-A224-0213-1D26-CEA4AC0A606D}"/>
              </a:ext>
            </a:extLst>
          </p:cNvPr>
          <p:cNvSpPr/>
          <p:nvPr/>
        </p:nvSpPr>
        <p:spPr>
          <a:xfrm>
            <a:off x="8031004" y="3672834"/>
            <a:ext cx="922496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C50BE66-0BF1-7D9A-1BC0-206C4CCECEB2}"/>
              </a:ext>
            </a:extLst>
          </p:cNvPr>
          <p:cNvSpPr txBox="1"/>
          <p:nvPr/>
        </p:nvSpPr>
        <p:spPr>
          <a:xfrm>
            <a:off x="7210490" y="4732440"/>
            <a:ext cx="34860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Low-friction</a:t>
            </a:r>
          </a:p>
          <a:p>
            <a:r>
              <a:rPr lang="en-US" sz="2800" i="1" dirty="0"/>
              <a:t>Backwards-compatible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ADE2EB3-ECD3-639C-605C-4300135E9078}"/>
              </a:ext>
            </a:extLst>
          </p:cNvPr>
          <p:cNvSpPr txBox="1"/>
          <p:nvPr/>
        </p:nvSpPr>
        <p:spPr>
          <a:xfrm>
            <a:off x="9214063" y="1252858"/>
            <a:ext cx="30935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Robust models</a:t>
            </a:r>
          </a:p>
          <a:p>
            <a:r>
              <a:rPr lang="en-US" sz="2800" i="1" dirty="0"/>
              <a:t>Reduced cost</a:t>
            </a:r>
          </a:p>
          <a:p>
            <a:r>
              <a:rPr lang="en-US" sz="2800" i="1" dirty="0"/>
              <a:t>Faster dev/test time</a:t>
            </a:r>
          </a:p>
        </p:txBody>
      </p:sp>
      <p:grpSp>
        <p:nvGrpSpPr>
          <p:cNvPr id="106" name="组合 66">
            <a:extLst>
              <a:ext uri="{FF2B5EF4-FFF2-40B4-BE49-F238E27FC236}">
                <a16:creationId xmlns:a16="http://schemas.microsoft.com/office/drawing/2014/main" id="{ED043364-AF3A-3AEB-04F7-D827718445DF}"/>
              </a:ext>
            </a:extLst>
          </p:cNvPr>
          <p:cNvGrpSpPr/>
          <p:nvPr/>
        </p:nvGrpSpPr>
        <p:grpSpPr>
          <a:xfrm>
            <a:off x="2201102" y="1675265"/>
            <a:ext cx="1609968" cy="1543352"/>
            <a:chOff x="2074715" y="1673982"/>
            <a:chExt cx="1609968" cy="1543352"/>
          </a:xfrm>
        </p:grpSpPr>
        <p:sp>
          <p:nvSpPr>
            <p:cNvPr id="107" name="文本框 12">
              <a:extLst>
                <a:ext uri="{FF2B5EF4-FFF2-40B4-BE49-F238E27FC236}">
                  <a16:creationId xmlns:a16="http://schemas.microsoft.com/office/drawing/2014/main" id="{25846529-CF18-87FB-CE73-B3F829F80012}"/>
                </a:ext>
              </a:extLst>
            </p:cNvPr>
            <p:cNvSpPr txBox="1"/>
            <p:nvPr/>
          </p:nvSpPr>
          <p:spPr>
            <a:xfrm>
              <a:off x="2074715" y="1673982"/>
              <a:ext cx="1407490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Fidelity</a:t>
              </a:r>
              <a:r>
                <a:rPr kumimoji="1"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Spec</a:t>
              </a:r>
            </a:p>
          </p:txBody>
        </p:sp>
        <p:cxnSp>
          <p:nvCxnSpPr>
            <p:cNvPr id="108" name="直线箭头连接符 13">
              <a:extLst>
                <a:ext uri="{FF2B5EF4-FFF2-40B4-BE49-F238E27FC236}">
                  <a16:creationId xmlns:a16="http://schemas.microsoft.com/office/drawing/2014/main" id="{4CFBABAB-D94C-969E-3A2F-0B7FEB2A824B}"/>
                </a:ext>
              </a:extLst>
            </p:cNvPr>
            <p:cNvCxnSpPr>
              <a:cxnSpLocks/>
              <a:stCxn id="107" idx="2"/>
              <a:endCxn id="28" idx="0"/>
            </p:cNvCxnSpPr>
            <p:nvPr/>
          </p:nvCxnSpPr>
          <p:spPr>
            <a:xfrm>
              <a:off x="2778460" y="2504979"/>
              <a:ext cx="906223" cy="712355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67">
            <a:extLst>
              <a:ext uri="{FF2B5EF4-FFF2-40B4-BE49-F238E27FC236}">
                <a16:creationId xmlns:a16="http://schemas.microsoft.com/office/drawing/2014/main" id="{781F854D-3DED-D799-DAFE-A8EBA3606366}"/>
              </a:ext>
            </a:extLst>
          </p:cNvPr>
          <p:cNvGrpSpPr/>
          <p:nvPr/>
        </p:nvGrpSpPr>
        <p:grpSpPr>
          <a:xfrm>
            <a:off x="3811070" y="1654269"/>
            <a:ext cx="1412010" cy="1564348"/>
            <a:chOff x="2131837" y="5029844"/>
            <a:chExt cx="1412010" cy="1564348"/>
          </a:xfrm>
        </p:grpSpPr>
        <p:sp>
          <p:nvSpPr>
            <p:cNvPr id="110" name="文本框 17">
              <a:extLst>
                <a:ext uri="{FF2B5EF4-FFF2-40B4-BE49-F238E27FC236}">
                  <a16:creationId xmlns:a16="http://schemas.microsoft.com/office/drawing/2014/main" id="{A0420AB6-335C-80FB-CB79-817A5C67A62C}"/>
                </a:ext>
              </a:extLst>
            </p:cNvPr>
            <p:cNvSpPr txBox="1"/>
            <p:nvPr/>
          </p:nvSpPr>
          <p:spPr>
            <a:xfrm>
              <a:off x="2288956" y="5029844"/>
              <a:ext cx="1254891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Privacy</a:t>
              </a:r>
              <a:r>
                <a:rPr kumimoji="1"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Spec</a:t>
              </a:r>
            </a:p>
          </p:txBody>
        </p:sp>
        <p:cxnSp>
          <p:nvCxnSpPr>
            <p:cNvPr id="111" name="直线箭头连接符 18">
              <a:extLst>
                <a:ext uri="{FF2B5EF4-FFF2-40B4-BE49-F238E27FC236}">
                  <a16:creationId xmlns:a16="http://schemas.microsoft.com/office/drawing/2014/main" id="{0248351F-6BF4-9FBE-9733-CA57856EA424}"/>
                </a:ext>
              </a:extLst>
            </p:cNvPr>
            <p:cNvCxnSpPr>
              <a:cxnSpLocks/>
              <a:stCxn id="110" idx="2"/>
              <a:endCxn id="28" idx="0"/>
            </p:cNvCxnSpPr>
            <p:nvPr/>
          </p:nvCxnSpPr>
          <p:spPr>
            <a:xfrm flipH="1">
              <a:off x="2131837" y="5860841"/>
              <a:ext cx="784565" cy="73335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48F99AA-3DD6-3038-BE67-F0F2FC1D992B}"/>
              </a:ext>
            </a:extLst>
          </p:cNvPr>
          <p:cNvSpPr txBox="1"/>
          <p:nvPr/>
        </p:nvSpPr>
        <p:spPr>
          <a:xfrm>
            <a:off x="2865790" y="6183964"/>
            <a:ext cx="6313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hlinkClick r:id="rId4"/>
              </a:rPr>
              <a:t>https://users.ece.cmu.edu/~vsekar/projects/datafuel/</a:t>
            </a:r>
            <a:endParaRPr lang="en-US" altLang="zh-CN" sz="1800" dirty="0"/>
          </a:p>
          <a:p>
            <a:r>
              <a:rPr lang="en-US" altLang="zh-CN" sz="1800" dirty="0">
                <a:hlinkClick r:id="rId5"/>
              </a:rPr>
              <a:t>https://github.com/projectdatafuel/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8191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8" grpId="0"/>
      <p:bldP spid="105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85AA4A-1B84-2647-82FF-C28CBB3E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Our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work in this space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C57B82-C7F3-8342-A62D-9C46C152B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workflows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 session/timeseries data</a:t>
            </a:r>
          </a:p>
          <a:p>
            <a:pPr lvl="1"/>
            <a:r>
              <a:rPr kumimoji="1" lang="en-US" altLang="zh-CN" dirty="0"/>
              <a:t>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expertise</a:t>
            </a:r>
          </a:p>
          <a:p>
            <a:pPr lvl="1"/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Fidelity and scalability </a:t>
            </a:r>
          </a:p>
          <a:p>
            <a:pPr lvl="1"/>
            <a:r>
              <a:rPr kumimoji="1" lang="en-US" altLang="zh-CN" dirty="0"/>
              <a:t>Off-the-shelf 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networking/systems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</a:p>
          <a:p>
            <a:pPr lvl="1"/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 and scalability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Privacy</a:t>
            </a:r>
          </a:p>
          <a:p>
            <a:pPr lvl="1"/>
            <a:r>
              <a:rPr kumimoji="1" lang="en-US" altLang="zh-CN" dirty="0"/>
              <a:t>Explore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practical 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6BA43-C8BE-8444-AD63-A809B747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879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6C09-3569-B845-9987-B9DDC0D7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421FE-A6C4-0240-854D-407661316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Motivation and Context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Background on GANs</a:t>
            </a:r>
          </a:p>
          <a:p>
            <a:endParaRPr lang="en-US" dirty="0"/>
          </a:p>
          <a:p>
            <a:r>
              <a:rPr lang="en-US" dirty="0"/>
              <a:t>Generating time series data with </a:t>
            </a:r>
            <a:r>
              <a:rPr lang="en-US" dirty="0" err="1"/>
              <a:t>DoppelGANger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Netshare</a:t>
            </a:r>
            <a:r>
              <a:rPr lang="en-US" dirty="0"/>
              <a:t>: Practical network header trace generation </a:t>
            </a:r>
          </a:p>
          <a:p>
            <a:endParaRPr lang="en-US" dirty="0"/>
          </a:p>
          <a:p>
            <a:r>
              <a:rPr lang="en-US" dirty="0"/>
              <a:t>Next steps and collaborative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D2BB3-0C51-A644-9DD4-077B5B1C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40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CB6B064-650D-CD43-9C97-DB1E6CE9ABEA}"/>
              </a:ext>
            </a:extLst>
          </p:cNvPr>
          <p:cNvGrpSpPr/>
          <p:nvPr/>
        </p:nvGrpSpPr>
        <p:grpSpPr>
          <a:xfrm>
            <a:off x="2027195" y="1402036"/>
            <a:ext cx="7700019" cy="4785685"/>
            <a:chOff x="2264571" y="1591736"/>
            <a:chExt cx="7700019" cy="478568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1185C48-904C-DA42-AC0A-095FFF22162E}"/>
                </a:ext>
              </a:extLst>
            </p:cNvPr>
            <p:cNvSpPr/>
            <p:nvPr/>
          </p:nvSpPr>
          <p:spPr>
            <a:xfrm>
              <a:off x="3266137" y="1591736"/>
              <a:ext cx="1546879" cy="37422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F521831-84E7-B548-A53C-676EA05B68D7}"/>
                </a:ext>
              </a:extLst>
            </p:cNvPr>
            <p:cNvSpPr/>
            <p:nvPr/>
          </p:nvSpPr>
          <p:spPr>
            <a:xfrm>
              <a:off x="6071711" y="1591736"/>
              <a:ext cx="2805876" cy="374226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F1079E9-44EB-E74C-A046-EC1D0ECA0AF7}"/>
                </a:ext>
              </a:extLst>
            </p:cNvPr>
            <p:cNvSpPr txBox="1"/>
            <p:nvPr/>
          </p:nvSpPr>
          <p:spPr>
            <a:xfrm>
              <a:off x="2264571" y="5535081"/>
              <a:ext cx="34989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Requires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too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much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human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expertise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D719764-475B-7448-9545-B7216C9CE2B5}"/>
                </a:ext>
              </a:extLst>
            </p:cNvPr>
            <p:cNvSpPr txBox="1"/>
            <p:nvPr/>
          </p:nvSpPr>
          <p:spPr>
            <a:xfrm>
              <a:off x="5167471" y="5546424"/>
              <a:ext cx="47971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Requires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different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frameworks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for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different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datasets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9" name="标题 68">
            <a:extLst>
              <a:ext uri="{FF2B5EF4-FFF2-40B4-BE49-F238E27FC236}">
                <a16:creationId xmlns:a16="http://schemas.microsoft.com/office/drawing/2014/main" id="{2D8AE62D-FB35-4746-A2D3-D488AB19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Prior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Work on Synthetic Data Generation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E800107-7247-FD45-9AD2-3232B6ED21D6}"/>
              </a:ext>
            </a:extLst>
          </p:cNvPr>
          <p:cNvGrpSpPr/>
          <p:nvPr/>
        </p:nvGrpSpPr>
        <p:grpSpPr>
          <a:xfrm>
            <a:off x="692976" y="2210402"/>
            <a:ext cx="2244165" cy="1688615"/>
            <a:chOff x="853913" y="3630461"/>
            <a:chExt cx="2244165" cy="1688615"/>
          </a:xfrm>
        </p:grpSpPr>
        <p:pic>
          <p:nvPicPr>
            <p:cNvPr id="18" name="图形 17" descr="数据库">
              <a:extLst>
                <a:ext uri="{FF2B5EF4-FFF2-40B4-BE49-F238E27FC236}">
                  <a16:creationId xmlns:a16="http://schemas.microsoft.com/office/drawing/2014/main" id="{08B4A4F5-1E20-BC42-AB8B-DF4CE67CB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62521" y="4092126"/>
              <a:ext cx="1226950" cy="1226950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335CF79-6A97-F24A-8866-96BFC1EB8C18}"/>
                </a:ext>
              </a:extLst>
            </p:cNvPr>
            <p:cNvSpPr txBox="1"/>
            <p:nvPr/>
          </p:nvSpPr>
          <p:spPr>
            <a:xfrm>
              <a:off x="853913" y="3630461"/>
              <a:ext cx="2244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/>
                <a:t>Original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data</a:t>
              </a:r>
              <a:endParaRPr kumimoji="1" lang="zh-CN" altLang="en-US" sz="24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6187D9FA-A1E6-5844-A539-B569EF95C5C2}"/>
              </a:ext>
            </a:extLst>
          </p:cNvPr>
          <p:cNvGrpSpPr/>
          <p:nvPr/>
        </p:nvGrpSpPr>
        <p:grpSpPr>
          <a:xfrm>
            <a:off x="2635316" y="2338014"/>
            <a:ext cx="2244165" cy="1532340"/>
            <a:chOff x="4447684" y="2005020"/>
            <a:chExt cx="2244165" cy="1532340"/>
          </a:xfrm>
        </p:grpSpPr>
        <p:pic>
          <p:nvPicPr>
            <p:cNvPr id="6" name="图形 5" descr="带齿轮的头部">
              <a:extLst>
                <a:ext uri="{FF2B5EF4-FFF2-40B4-BE49-F238E27FC236}">
                  <a16:creationId xmlns:a16="http://schemas.microsoft.com/office/drawing/2014/main" id="{09F1D7FA-F07B-9D48-9FEE-31515EAF1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66360" y="2622960"/>
              <a:ext cx="914400" cy="914400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206656F-C4BB-034D-8D12-65B7122EF919}"/>
                </a:ext>
              </a:extLst>
            </p:cNvPr>
            <p:cNvSpPr txBox="1"/>
            <p:nvPr/>
          </p:nvSpPr>
          <p:spPr>
            <a:xfrm>
              <a:off x="4447684" y="2005020"/>
              <a:ext cx="2244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/>
                <a:t>Expert</a:t>
              </a:r>
              <a:endParaRPr kumimoji="1" lang="zh-CN" altLang="en-US" sz="2400" dirty="0"/>
            </a:p>
          </p:txBody>
        </p:sp>
      </p:grpSp>
      <p:sp>
        <p:nvSpPr>
          <p:cNvPr id="39" name="右箭头 38">
            <a:extLst>
              <a:ext uri="{FF2B5EF4-FFF2-40B4-BE49-F238E27FC236}">
                <a16:creationId xmlns:a16="http://schemas.microsoft.com/office/drawing/2014/main" id="{5F10335B-F80B-8D48-AEB6-A836591CC4BC}"/>
              </a:ext>
            </a:extLst>
          </p:cNvPr>
          <p:cNvSpPr/>
          <p:nvPr/>
        </p:nvSpPr>
        <p:spPr>
          <a:xfrm>
            <a:off x="2610524" y="3130977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40" name="右箭头 39">
            <a:extLst>
              <a:ext uri="{FF2B5EF4-FFF2-40B4-BE49-F238E27FC236}">
                <a16:creationId xmlns:a16="http://schemas.microsoft.com/office/drawing/2014/main" id="{7FDE1CBA-CBFF-0148-9405-EE37CC4E0836}"/>
              </a:ext>
            </a:extLst>
          </p:cNvPr>
          <p:cNvSpPr/>
          <p:nvPr/>
        </p:nvSpPr>
        <p:spPr>
          <a:xfrm rot="20208925">
            <a:off x="4309902" y="2735904"/>
            <a:ext cx="1516967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41" name="右箭头 40">
            <a:extLst>
              <a:ext uri="{FF2B5EF4-FFF2-40B4-BE49-F238E27FC236}">
                <a16:creationId xmlns:a16="http://schemas.microsoft.com/office/drawing/2014/main" id="{69519F9B-989D-2744-96BD-999D4183177E}"/>
              </a:ext>
            </a:extLst>
          </p:cNvPr>
          <p:cNvSpPr/>
          <p:nvPr/>
        </p:nvSpPr>
        <p:spPr>
          <a:xfrm rot="2614308">
            <a:off x="8503639" y="2611445"/>
            <a:ext cx="864000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603CAB4-2A8A-AA4A-8FF8-2F4093BC329C}"/>
              </a:ext>
            </a:extLst>
          </p:cNvPr>
          <p:cNvSpPr txBox="1"/>
          <p:nvPr/>
        </p:nvSpPr>
        <p:spPr>
          <a:xfrm>
            <a:off x="3989684" y="1749606"/>
            <a:ext cx="2244165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2400" dirty="0"/>
              <a:t>Config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algn="ctr">
              <a:lnSpc>
                <a:spcPct val="80000"/>
              </a:lnSpc>
            </a:pPr>
            <a:r>
              <a:rPr kumimoji="1" lang="en-US" altLang="zh-CN" sz="2400" dirty="0"/>
              <a:t>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Design</a:t>
            </a:r>
            <a:endParaRPr kumimoji="1" lang="zh-CN" altLang="en-US" sz="2400" dirty="0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3F12B70-BC19-8642-9927-9F4FFF87567D}"/>
              </a:ext>
            </a:extLst>
          </p:cNvPr>
          <p:cNvGrpSpPr/>
          <p:nvPr/>
        </p:nvGrpSpPr>
        <p:grpSpPr>
          <a:xfrm>
            <a:off x="9131118" y="2380274"/>
            <a:ext cx="2244165" cy="1688615"/>
            <a:chOff x="4614333" y="3630461"/>
            <a:chExt cx="2244165" cy="1688615"/>
          </a:xfrm>
        </p:grpSpPr>
        <p:pic>
          <p:nvPicPr>
            <p:cNvPr id="53" name="图形 52" descr="数据库">
              <a:extLst>
                <a:ext uri="{FF2B5EF4-FFF2-40B4-BE49-F238E27FC236}">
                  <a16:creationId xmlns:a16="http://schemas.microsoft.com/office/drawing/2014/main" id="{F771CD91-7BE9-3F46-995C-6228FB881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22940" y="4092126"/>
              <a:ext cx="1226950" cy="1226950"/>
            </a:xfrm>
            <a:prstGeom prst="rect">
              <a:avLst/>
            </a:prstGeom>
          </p:spPr>
        </p:pic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AD6EEF6-B911-B04D-B18B-90EB522AD701}"/>
                </a:ext>
              </a:extLst>
            </p:cNvPr>
            <p:cNvSpPr txBox="1"/>
            <p:nvPr/>
          </p:nvSpPr>
          <p:spPr>
            <a:xfrm>
              <a:off x="4614333" y="3630461"/>
              <a:ext cx="2244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/>
                <a:t>Synthetic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data</a:t>
              </a:r>
              <a:endParaRPr kumimoji="1" lang="zh-CN" altLang="en-US" sz="2400" dirty="0"/>
            </a:p>
          </p:txBody>
        </p:sp>
      </p:grpSp>
      <p:sp>
        <p:nvSpPr>
          <p:cNvPr id="66" name="右箭头 65">
            <a:extLst>
              <a:ext uri="{FF2B5EF4-FFF2-40B4-BE49-F238E27FC236}">
                <a16:creationId xmlns:a16="http://schemas.microsoft.com/office/drawing/2014/main" id="{18C63E49-48A6-D747-A253-B351CD670E03}"/>
              </a:ext>
            </a:extLst>
          </p:cNvPr>
          <p:cNvSpPr/>
          <p:nvPr/>
        </p:nvSpPr>
        <p:spPr>
          <a:xfrm rot="1391075" flipV="1">
            <a:off x="4348791" y="3780797"/>
            <a:ext cx="1516967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67" name="右箭头 66">
            <a:extLst>
              <a:ext uri="{FF2B5EF4-FFF2-40B4-BE49-F238E27FC236}">
                <a16:creationId xmlns:a16="http://schemas.microsoft.com/office/drawing/2014/main" id="{FC0B6867-5EDC-884F-8763-6BF7D4524194}"/>
              </a:ext>
            </a:extLst>
          </p:cNvPr>
          <p:cNvSpPr/>
          <p:nvPr/>
        </p:nvSpPr>
        <p:spPr>
          <a:xfrm rot="18985692" flipV="1">
            <a:off x="8492227" y="3831429"/>
            <a:ext cx="864000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C364B9A-7FF8-304B-8C5B-3C6D46B1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12</a:t>
            </a:fld>
            <a:endParaRPr kumimoji="1"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AE92B58-6859-8C42-8662-671D83D78792}"/>
              </a:ext>
            </a:extLst>
          </p:cNvPr>
          <p:cNvGrpSpPr/>
          <p:nvPr/>
        </p:nvGrpSpPr>
        <p:grpSpPr>
          <a:xfrm>
            <a:off x="6016039" y="1577908"/>
            <a:ext cx="2693756" cy="1519200"/>
            <a:chOff x="6016039" y="1723048"/>
            <a:chExt cx="2693756" cy="15192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31FA184-936A-AB49-9E6A-08488DFCF3CD}"/>
                </a:ext>
              </a:extLst>
            </p:cNvPr>
            <p:cNvSpPr/>
            <p:nvPr/>
          </p:nvSpPr>
          <p:spPr>
            <a:xfrm>
              <a:off x="6016039" y="1723048"/>
              <a:ext cx="2415600" cy="15192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2400" dirty="0">
                  <a:solidFill>
                    <a:schemeClr val="tx1"/>
                  </a:solidFill>
                </a:rPr>
                <a:t>Simulator</a:t>
              </a:r>
              <a:endParaRPr kumimoji="1" lang="zh-CN" altLang="en-US" sz="2400" dirty="0">
                <a:solidFill>
                  <a:schemeClr val="tx1"/>
                </a:solidFill>
              </a:endParaRPr>
            </a:p>
          </p:txBody>
        </p:sp>
        <p:pic>
          <p:nvPicPr>
            <p:cNvPr id="15" name="图形 14" descr="连接">
              <a:extLst>
                <a:ext uri="{FF2B5EF4-FFF2-40B4-BE49-F238E27FC236}">
                  <a16:creationId xmlns:a16="http://schemas.microsoft.com/office/drawing/2014/main" id="{DA575C70-01DC-714F-A75A-C38678190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70070" y="2304916"/>
              <a:ext cx="837940" cy="837940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490B716-A9BD-0E4C-8DC0-2F95CAA2F2CE}"/>
                </a:ext>
              </a:extLst>
            </p:cNvPr>
            <p:cNvSpPr txBox="1"/>
            <p:nvPr/>
          </p:nvSpPr>
          <p:spPr>
            <a:xfrm>
              <a:off x="7146894" y="2356740"/>
              <a:ext cx="15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e.g.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NS-2,</a:t>
              </a:r>
            </a:p>
            <a:p>
              <a:r>
                <a:rPr kumimoji="1" lang="zh-CN" altLang="en-US" dirty="0"/>
                <a:t>  </a:t>
              </a:r>
              <a:r>
                <a:rPr kumimoji="1" lang="en-US" altLang="zh-CN" dirty="0" err="1"/>
                <a:t>CloudSim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B4C6314-6A02-D94C-AE50-BB79294E18A6}"/>
              </a:ext>
            </a:extLst>
          </p:cNvPr>
          <p:cNvGrpSpPr/>
          <p:nvPr/>
        </p:nvGrpSpPr>
        <p:grpSpPr>
          <a:xfrm>
            <a:off x="6016039" y="3467057"/>
            <a:ext cx="2658964" cy="1519200"/>
            <a:chOff x="6016039" y="3612197"/>
            <a:chExt cx="2658964" cy="1519200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034FF94A-D83B-CD44-AF7D-8C4DF66ADEE4}"/>
                </a:ext>
              </a:extLst>
            </p:cNvPr>
            <p:cNvSpPr/>
            <p:nvPr/>
          </p:nvSpPr>
          <p:spPr>
            <a:xfrm>
              <a:off x="6016039" y="3612197"/>
              <a:ext cx="2415600" cy="15192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400" dirty="0">
                  <a:solidFill>
                    <a:schemeClr val="tx1"/>
                  </a:solidFill>
                </a:rPr>
                <a:t>Mathematical</a:t>
              </a:r>
              <a:r>
                <a:rPr kumimoji="1" lang="zh-CN" altLang="en-US" sz="2400" dirty="0">
                  <a:solidFill>
                    <a:schemeClr val="tx1"/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tx1"/>
                  </a:solidFill>
                </a:rPr>
                <a:t>models</a:t>
              </a:r>
              <a:endParaRPr kumimoji="1" lang="zh-CN" altLang="en-US" sz="2400" dirty="0">
                <a:solidFill>
                  <a:schemeClr val="tx1"/>
                </a:solidFill>
              </a:endParaRPr>
            </a:p>
          </p:txBody>
        </p:sp>
        <p:pic>
          <p:nvPicPr>
            <p:cNvPr id="25" name="图形 24" descr="远程学习数学">
              <a:extLst>
                <a:ext uri="{FF2B5EF4-FFF2-40B4-BE49-F238E27FC236}">
                  <a16:creationId xmlns:a16="http://schemas.microsoft.com/office/drawing/2014/main" id="{F901729E-B818-B648-AFCB-646A30EBF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61104" y="4214029"/>
              <a:ext cx="914400" cy="914400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736AC99-7745-FC43-A82E-2D7A7662F736}"/>
                </a:ext>
              </a:extLst>
            </p:cNvPr>
            <p:cNvSpPr txBox="1"/>
            <p:nvPr/>
          </p:nvSpPr>
          <p:spPr>
            <a:xfrm>
              <a:off x="7112102" y="4295250"/>
              <a:ext cx="15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e.g.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Swing,</a:t>
              </a:r>
            </a:p>
            <a:p>
              <a:r>
                <a:rPr kumimoji="1" lang="zh-CN" altLang="en-US" dirty="0"/>
                <a:t>       </a:t>
              </a:r>
              <a:r>
                <a:rPr kumimoji="1" lang="en-US" altLang="zh-CN" dirty="0"/>
                <a:t>BURSE</a:t>
              </a:r>
              <a:endParaRPr kumimoji="1"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E67CD688-7EEF-704F-9991-556EE2A5F38B}"/>
              </a:ext>
            </a:extLst>
          </p:cNvPr>
          <p:cNvSpPr txBox="1"/>
          <p:nvPr/>
        </p:nvSpPr>
        <p:spPr>
          <a:xfrm>
            <a:off x="0" y="6316830"/>
            <a:ext cx="11132457" cy="64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Teerawat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Issariyakul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and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Ekram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Hossain. 2009. Introduction to network simulator 2 (NS2). In Introduction to network simulator NS2. Springer, 1–18.</a:t>
            </a:r>
          </a:p>
          <a:p>
            <a:pPr>
              <a:lnSpc>
                <a:spcPct val="80000"/>
              </a:lnSpc>
            </a:pP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Sheng Di and Franck Cappello. 2015.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GloudSim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: Google trace based cloud simulator with virtual machines. Software: Practice and Experience 45, 11 (2015), 1571–1590.</a:t>
            </a:r>
          </a:p>
          <a:p>
            <a:pPr>
              <a:lnSpc>
                <a:spcPct val="80000"/>
              </a:lnSpc>
            </a:pP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Kashi Venkatesh Vishwanath and Amin Vahdat. 2009. Swing: Realistic and responsive network traffic generation. IEEE/ACM Transactions on Networking (TON) 17, 3 (2009), 712–725.</a:t>
            </a:r>
          </a:p>
          <a:p>
            <a:pPr>
              <a:lnSpc>
                <a:spcPct val="80000"/>
              </a:lnSpc>
            </a:pP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Jianwei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Yin, Xingjian Lu,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Xinkui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Zhao,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Hanwei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Chen, and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Xue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Liu. 2014. BURSE:</a:t>
            </a:r>
            <a:r>
              <a:rPr kumimoji="1" lang="zh-CN" altLang="en-US" sz="9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A </a:t>
            </a:r>
            <a:r>
              <a:rPr kumimoji="1" lang="en-US" altLang="zh-CN" sz="900" dirty="0" err="1">
                <a:solidFill>
                  <a:schemeClr val="bg2">
                    <a:lumMod val="50000"/>
                  </a:schemeClr>
                </a:solidFill>
              </a:rPr>
              <a:t>bursty</a:t>
            </a:r>
            <a:r>
              <a:rPr kumimoji="1" lang="en-US" altLang="zh-CN" sz="900" dirty="0">
                <a:solidFill>
                  <a:schemeClr val="bg2">
                    <a:lumMod val="50000"/>
                  </a:schemeClr>
                </a:solidFill>
              </a:rPr>
              <a:t> and self-similar workload generator for cloud computing. IEEE Transactions on Parallel and Distributed Systems 26, 3 (2014), 668–680.</a:t>
            </a:r>
          </a:p>
          <a:p>
            <a:pPr>
              <a:lnSpc>
                <a:spcPct val="80000"/>
              </a:lnSpc>
            </a:pPr>
            <a:endParaRPr kumimoji="1"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A21DBEA-4AE4-5749-A07F-744893C87B01}"/>
              </a:ext>
            </a:extLst>
          </p:cNvPr>
          <p:cNvGrpSpPr/>
          <p:nvPr/>
        </p:nvGrpSpPr>
        <p:grpSpPr>
          <a:xfrm>
            <a:off x="3739487" y="4958537"/>
            <a:ext cx="1328898" cy="619299"/>
            <a:chOff x="3739487" y="4858786"/>
            <a:chExt cx="1328898" cy="619299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FFBAA58-4127-8B45-B585-BC38D2C486E4}"/>
                </a:ext>
              </a:extLst>
            </p:cNvPr>
            <p:cNvCxnSpPr>
              <a:cxnSpLocks/>
            </p:cNvCxnSpPr>
            <p:nvPr/>
          </p:nvCxnSpPr>
          <p:spPr>
            <a:xfrm>
              <a:off x="3757398" y="5478085"/>
              <a:ext cx="131098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7718A33-BF04-594A-A6E5-566F58300DBE}"/>
                </a:ext>
              </a:extLst>
            </p:cNvPr>
            <p:cNvSpPr txBox="1"/>
            <p:nvPr/>
          </p:nvSpPr>
          <p:spPr>
            <a:xfrm>
              <a:off x="3739487" y="4858786"/>
              <a:ext cx="1226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200" b="1" dirty="0">
                  <a:solidFill>
                    <a:srgbClr val="FF0000"/>
                  </a:solidFill>
                </a:rPr>
                <a:t>no</a:t>
              </a:r>
              <a:endParaRPr kumimoji="1" lang="zh-CN" altLang="en-US" sz="3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5192D02-B298-774F-AEF6-B3CBD3E85C57}"/>
              </a:ext>
            </a:extLst>
          </p:cNvPr>
          <p:cNvGrpSpPr/>
          <p:nvPr/>
        </p:nvGrpSpPr>
        <p:grpSpPr>
          <a:xfrm>
            <a:off x="5269230" y="4966146"/>
            <a:ext cx="4086458" cy="628314"/>
            <a:chOff x="5269230" y="4849771"/>
            <a:chExt cx="4086458" cy="628314"/>
          </a:xfrm>
        </p:grpSpPr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9514C56D-2C15-F34C-8C6B-20346738F3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230" y="5461461"/>
              <a:ext cx="4086458" cy="1662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EE27C7D-4DC9-8549-9FFC-D5DDC872F35B}"/>
                </a:ext>
              </a:extLst>
            </p:cNvPr>
            <p:cNvSpPr txBox="1"/>
            <p:nvPr/>
          </p:nvSpPr>
          <p:spPr>
            <a:xfrm>
              <a:off x="5542702" y="4849771"/>
              <a:ext cx="34133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200" b="1" dirty="0">
                  <a:solidFill>
                    <a:srgbClr val="FF0000"/>
                  </a:solidFill>
                </a:rPr>
                <a:t>One</a:t>
              </a:r>
              <a:r>
                <a:rPr kumimoji="1" lang="zh-CN" altLang="en-US" sz="32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3200" b="1" dirty="0">
                  <a:solidFill>
                    <a:srgbClr val="FF0000"/>
                  </a:solidFill>
                </a:rPr>
                <a:t>framework</a:t>
              </a:r>
              <a:endParaRPr kumimoji="1"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9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Promise of Generative Adversarial Networks</a:t>
            </a:r>
            <a:endParaRPr kumimoji="1" lang="zh-CN" altLang="en-US" b="1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F615DEA-19C2-4B44-9C3C-FB498258581A}"/>
              </a:ext>
            </a:extLst>
          </p:cNvPr>
          <p:cNvSpPr/>
          <p:nvPr/>
        </p:nvSpPr>
        <p:spPr>
          <a:xfrm>
            <a:off x="5380194" y="2409274"/>
            <a:ext cx="2167576" cy="191453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tx1"/>
                </a:solidFill>
              </a:rPr>
              <a:t>GANs</a:t>
            </a:r>
            <a:endParaRPr kumimoji="1"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8A73394-697F-164B-968C-A1ACFFB926B2}"/>
              </a:ext>
            </a:extLst>
          </p:cNvPr>
          <p:cNvGrpSpPr/>
          <p:nvPr/>
        </p:nvGrpSpPr>
        <p:grpSpPr>
          <a:xfrm>
            <a:off x="8366513" y="1325486"/>
            <a:ext cx="2165865" cy="2167575"/>
            <a:chOff x="8696311" y="1568419"/>
            <a:chExt cx="2779999" cy="278219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01D055-3717-3348-8DA2-44CFEDA50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46254" y="1568419"/>
              <a:ext cx="1330056" cy="133860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664307C-888F-994A-B52C-FF2B20027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96311" y="1568419"/>
              <a:ext cx="1330056" cy="132556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00F79C-6014-3E4D-8405-922250E1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6254" y="3025048"/>
              <a:ext cx="1329825" cy="1325563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4E46489-31E1-0E46-BF7E-294AC933E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4986" y="3025048"/>
              <a:ext cx="1321381" cy="1325563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86BBA21-F4C6-6745-BA24-5DA303CCB3C4}"/>
              </a:ext>
            </a:extLst>
          </p:cNvPr>
          <p:cNvSpPr txBox="1"/>
          <p:nvPr/>
        </p:nvSpPr>
        <p:spPr>
          <a:xfrm>
            <a:off x="-234393" y="6538914"/>
            <a:ext cx="8964022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" altLang="zh-CN" sz="1051" dirty="0">
                <a:solidFill>
                  <a:schemeClr val="bg2">
                    <a:lumMod val="50000"/>
                  </a:schemeClr>
                </a:solidFill>
              </a:rPr>
              <a:t>Tero Karras, Timo Aila, Samuli Laine, and Jaakko Lehtinen</a:t>
            </a:r>
            <a:r>
              <a:rPr lang="en" altLang="zh-CN" sz="1051" dirty="0">
                <a:solidFill>
                  <a:schemeClr val="bg2">
                    <a:lumMod val="50000"/>
                  </a:schemeClr>
                </a:solidFill>
              </a:rPr>
              <a:t>. Progressive growing of </a:t>
            </a:r>
            <a:r>
              <a:rPr lang="en" altLang="zh-CN" sz="1051" dirty="0" err="1">
                <a:solidFill>
                  <a:schemeClr val="bg2">
                    <a:lumMod val="50000"/>
                  </a:schemeClr>
                </a:solidFill>
              </a:rPr>
              <a:t>gans</a:t>
            </a:r>
            <a:r>
              <a:rPr lang="en" altLang="zh-CN" sz="1051" dirty="0">
                <a:solidFill>
                  <a:schemeClr val="bg2">
                    <a:lumMod val="50000"/>
                  </a:schemeClr>
                </a:solidFill>
              </a:rPr>
              <a:t> for improved quality, stability, and variation. </a:t>
            </a:r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ICLR’18.</a:t>
            </a:r>
            <a:endParaRPr kumimoji="1" lang="zh-CN" altLang="en-US" sz="105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CBC318FC-E364-2045-B70C-E3E5E9DEF609}"/>
              </a:ext>
            </a:extLst>
          </p:cNvPr>
          <p:cNvSpPr/>
          <p:nvPr/>
        </p:nvSpPr>
        <p:spPr>
          <a:xfrm rot="3477936">
            <a:off x="4608213" y="2798654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E8EFEB9-C785-F541-A355-0D798D34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13</a:t>
            </a:fld>
            <a:endParaRPr kumimoji="1"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71278AF-0726-9C48-9E92-216EA2807043}"/>
              </a:ext>
            </a:extLst>
          </p:cNvPr>
          <p:cNvGrpSpPr/>
          <p:nvPr/>
        </p:nvGrpSpPr>
        <p:grpSpPr>
          <a:xfrm>
            <a:off x="8373272" y="3699092"/>
            <a:ext cx="2158926" cy="2134915"/>
            <a:chOff x="8107272" y="3881968"/>
            <a:chExt cx="2158926" cy="213491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251CB23-754D-7144-AF50-3031507742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6506" t="33154" r="908" b="34025"/>
            <a:stretch/>
          </p:blipFill>
          <p:spPr>
            <a:xfrm>
              <a:off x="9235647" y="3881968"/>
              <a:ext cx="1030551" cy="103320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EDBCF46-331B-5044-A439-C01741EAC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6542" t="66122" r="873" b="949"/>
            <a:stretch/>
          </p:blipFill>
          <p:spPr>
            <a:xfrm>
              <a:off x="9239026" y="4983683"/>
              <a:ext cx="1027172" cy="103320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6BA73CF-F7B4-8541-9CC3-1F8FE9F38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236" t="66122" r="34178" b="949"/>
            <a:stretch/>
          </p:blipFill>
          <p:spPr>
            <a:xfrm>
              <a:off x="8113765" y="4983683"/>
              <a:ext cx="1027172" cy="103320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F8AA55F-415E-BE40-93EB-E126C771F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236" t="33217" r="34179" b="33962"/>
            <a:stretch/>
          </p:blipFill>
          <p:spPr>
            <a:xfrm>
              <a:off x="8107272" y="3881968"/>
              <a:ext cx="1030551" cy="1033200"/>
            </a:xfrm>
            <a:prstGeom prst="rect">
              <a:avLst/>
            </a:prstGeom>
          </p:spPr>
        </p:pic>
      </p:grp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4ABF9C79-F7D3-544C-819E-9B6CCE4D11AB}"/>
              </a:ext>
            </a:extLst>
          </p:cNvPr>
          <p:cNvSpPr/>
          <p:nvPr/>
        </p:nvSpPr>
        <p:spPr>
          <a:xfrm>
            <a:off x="2758828" y="1917651"/>
            <a:ext cx="1900800" cy="13716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Face</a:t>
            </a:r>
            <a:r>
              <a:rPr kumimoji="1" lang="zh-CN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</a:rPr>
              <a:t>images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E1DA6000-D308-7D47-8BD7-B1CD71DA8D60}"/>
              </a:ext>
            </a:extLst>
          </p:cNvPr>
          <p:cNvSpPr/>
          <p:nvPr/>
        </p:nvSpPr>
        <p:spPr>
          <a:xfrm>
            <a:off x="2758828" y="3699091"/>
            <a:ext cx="1900614" cy="13716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Bedroom</a:t>
            </a:r>
            <a:r>
              <a:rPr kumimoji="1" lang="zh-CN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</a:rPr>
              <a:t>images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4" name="左大括号 23">
            <a:extLst>
              <a:ext uri="{FF2B5EF4-FFF2-40B4-BE49-F238E27FC236}">
                <a16:creationId xmlns:a16="http://schemas.microsoft.com/office/drawing/2014/main" id="{AFDD08C6-616F-8444-99C3-CBFD47752CA4}"/>
              </a:ext>
            </a:extLst>
          </p:cNvPr>
          <p:cNvSpPr/>
          <p:nvPr/>
        </p:nvSpPr>
        <p:spPr>
          <a:xfrm>
            <a:off x="1985958" y="1876384"/>
            <a:ext cx="364427" cy="3352544"/>
          </a:xfrm>
          <a:prstGeom prst="leftBrac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6383AE3-0158-EE47-9569-247761B97E14}"/>
              </a:ext>
            </a:extLst>
          </p:cNvPr>
          <p:cNvSpPr txBox="1"/>
          <p:nvPr/>
        </p:nvSpPr>
        <p:spPr>
          <a:xfrm>
            <a:off x="117733" y="2697481"/>
            <a:ext cx="2184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Supports</a:t>
            </a:r>
            <a:r>
              <a:rPr kumimoji="1"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kumimoji="1" lang="en-US" altLang="zh-CN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kumimoji="1"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different</a:t>
            </a:r>
            <a:r>
              <a:rPr kumimoji="1"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kumimoji="1"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&amp;</a:t>
            </a:r>
            <a:r>
              <a:rPr kumimoji="1"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kumimoji="1" lang="en-US" altLang="zh-CN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kumimoji="1"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diverse</a:t>
            </a:r>
            <a:r>
              <a:rPr kumimoji="1"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kumimoji="1" lang="en-US" altLang="zh-CN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kumimoji="1"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datasets</a:t>
            </a:r>
            <a:endParaRPr kumimoji="1" lang="zh-CN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7A2ACE41-D8D9-0F41-AED6-3B2C75BA4B86}"/>
              </a:ext>
            </a:extLst>
          </p:cNvPr>
          <p:cNvSpPr/>
          <p:nvPr/>
        </p:nvSpPr>
        <p:spPr>
          <a:xfrm rot="18122064" flipV="1">
            <a:off x="4621076" y="3992246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27" name="右箭头 26">
            <a:extLst>
              <a:ext uri="{FF2B5EF4-FFF2-40B4-BE49-F238E27FC236}">
                <a16:creationId xmlns:a16="http://schemas.microsoft.com/office/drawing/2014/main" id="{8DF815E1-A773-BB4F-8DB9-11A43F3F7D8B}"/>
              </a:ext>
            </a:extLst>
          </p:cNvPr>
          <p:cNvSpPr/>
          <p:nvPr/>
        </p:nvSpPr>
        <p:spPr>
          <a:xfrm rot="3477936">
            <a:off x="7553689" y="3955109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28" name="右箭头 27">
            <a:extLst>
              <a:ext uri="{FF2B5EF4-FFF2-40B4-BE49-F238E27FC236}">
                <a16:creationId xmlns:a16="http://schemas.microsoft.com/office/drawing/2014/main" id="{A8028784-89BC-5E43-A8D8-1FCF5C224BEA}"/>
              </a:ext>
            </a:extLst>
          </p:cNvPr>
          <p:cNvSpPr/>
          <p:nvPr/>
        </p:nvSpPr>
        <p:spPr>
          <a:xfrm rot="18122064" flipV="1">
            <a:off x="7540825" y="2697549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pic>
        <p:nvPicPr>
          <p:cNvPr id="29" name="图形 28" descr="带齿轮的头部">
            <a:extLst>
              <a:ext uri="{FF2B5EF4-FFF2-40B4-BE49-F238E27FC236}">
                <a16:creationId xmlns:a16="http://schemas.microsoft.com/office/drawing/2014/main" id="{0D9CCC52-86EB-EE42-8686-2E90B7443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20723" y="5431653"/>
            <a:ext cx="914400" cy="914400"/>
          </a:xfrm>
          <a:prstGeom prst="rect">
            <a:avLst/>
          </a:prstGeom>
        </p:spPr>
      </p:pic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4049C1B6-10F1-6E48-B2BF-7398D0197FF9}"/>
              </a:ext>
            </a:extLst>
          </p:cNvPr>
          <p:cNvCxnSpPr>
            <a:cxnSpLocks/>
          </p:cNvCxnSpPr>
          <p:nvPr/>
        </p:nvCxnSpPr>
        <p:spPr>
          <a:xfrm flipV="1">
            <a:off x="6463982" y="4406934"/>
            <a:ext cx="0" cy="95754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750E13F0-3527-4748-9432-FE14DD2BE52E}"/>
              </a:ext>
            </a:extLst>
          </p:cNvPr>
          <p:cNvSpPr txBox="1"/>
          <p:nvPr/>
        </p:nvSpPr>
        <p:spPr>
          <a:xfrm>
            <a:off x="5355215" y="5281354"/>
            <a:ext cx="2550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7030A0"/>
                </a:solidFill>
              </a:rPr>
              <a:t>Needs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no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human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expertise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in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the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process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  <p:sp>
        <p:nvSpPr>
          <p:cNvPr id="34" name="乘 33">
            <a:extLst>
              <a:ext uri="{FF2B5EF4-FFF2-40B4-BE49-F238E27FC236}">
                <a16:creationId xmlns:a16="http://schemas.microsoft.com/office/drawing/2014/main" id="{8FF0C4E9-9788-904B-BC91-E3C28431D80A}"/>
              </a:ext>
            </a:extLst>
          </p:cNvPr>
          <p:cNvSpPr/>
          <p:nvPr/>
        </p:nvSpPr>
        <p:spPr>
          <a:xfrm>
            <a:off x="4339679" y="5253253"/>
            <a:ext cx="1076487" cy="116844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</p:spTree>
    <p:extLst>
      <p:ext uri="{BB962C8B-B14F-4D97-AF65-F5344CB8AC3E}">
        <p14:creationId xmlns:p14="http://schemas.microsoft.com/office/powerpoint/2010/main" val="4920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Brief Background on GANs</a:t>
            </a:r>
            <a:endParaRPr kumimoji="1" lang="zh-CN" altLang="en-US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3BC9B79-D957-BE44-88AD-9CA289F6D29F}"/>
              </a:ext>
            </a:extLst>
          </p:cNvPr>
          <p:cNvSpPr/>
          <p:nvPr/>
        </p:nvSpPr>
        <p:spPr>
          <a:xfrm>
            <a:off x="837961" y="3721777"/>
            <a:ext cx="22028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Random</a:t>
            </a:r>
            <a:r>
              <a:rPr lang="zh-CN" altLang="en-US" sz="2400" dirty="0"/>
              <a:t> </a:t>
            </a:r>
            <a:r>
              <a:rPr lang="en-US" altLang="zh-CN" sz="2400" dirty="0"/>
              <a:t>vector</a:t>
            </a:r>
            <a:endParaRPr lang="zh-CN" altLang="en-US" sz="2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782E8D-EE0C-2B44-BE1E-2C66C26D6E10}"/>
              </a:ext>
            </a:extLst>
          </p:cNvPr>
          <p:cNvSpPr/>
          <p:nvPr/>
        </p:nvSpPr>
        <p:spPr>
          <a:xfrm>
            <a:off x="3281797" y="3536975"/>
            <a:ext cx="1641764" cy="85898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rgbClr val="0000FF"/>
                </a:solidFill>
              </a:rPr>
              <a:t>Generator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17D9AC9-9AED-A148-8856-3A033AD693D0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059584" y="3966465"/>
            <a:ext cx="2222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93917F91-6B8D-9A4B-8080-CF9612D58D61}"/>
              </a:ext>
            </a:extLst>
          </p:cNvPr>
          <p:cNvSpPr txBox="1"/>
          <p:nvPr/>
        </p:nvSpPr>
        <p:spPr>
          <a:xfrm>
            <a:off x="4548766" y="4509554"/>
            <a:ext cx="276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rgbClr val="0000FF"/>
                </a:solidFill>
              </a:rPr>
              <a:t>Generated</a:t>
            </a:r>
            <a:r>
              <a:rPr kumimoji="1" lang="zh-CN" altLang="en-US" sz="2400" dirty="0">
                <a:solidFill>
                  <a:srgbClr val="0000FF"/>
                </a:solidFill>
              </a:rPr>
              <a:t> </a:t>
            </a:r>
            <a:r>
              <a:rPr kumimoji="1" lang="en-US" altLang="zh-CN" sz="2400" dirty="0">
                <a:solidFill>
                  <a:srgbClr val="0000FF"/>
                </a:solidFill>
              </a:rPr>
              <a:t>samples</a:t>
            </a:r>
            <a:endParaRPr kumimoji="1"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42125CD-17CB-374F-AEB7-049B9C252FD6}"/>
              </a:ext>
            </a:extLst>
          </p:cNvPr>
          <p:cNvSpPr/>
          <p:nvPr/>
        </p:nvSpPr>
        <p:spPr>
          <a:xfrm>
            <a:off x="7206782" y="2856480"/>
            <a:ext cx="2219812" cy="858981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accent4">
                    <a:lumMod val="75000"/>
                  </a:schemeClr>
                </a:solidFill>
              </a:rPr>
              <a:t>Discriminator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DECCFEB-720C-C248-AB92-E9D430494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14" y="3444059"/>
            <a:ext cx="1048353" cy="1044812"/>
          </a:xfrm>
          <a:prstGeom prst="rect">
            <a:avLst/>
          </a:prstGeom>
        </p:spPr>
      </p:pic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468E49F-759C-6B45-ACF2-505D9D4EFB75}"/>
              </a:ext>
            </a:extLst>
          </p:cNvPr>
          <p:cNvCxnSpPr>
            <a:cxnSpLocks/>
          </p:cNvCxnSpPr>
          <p:nvPr/>
        </p:nvCxnSpPr>
        <p:spPr>
          <a:xfrm>
            <a:off x="4923560" y="3949345"/>
            <a:ext cx="2222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2649D033-3514-8243-90E8-F033EC8D4C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74564" b="50092"/>
          <a:stretch/>
        </p:blipFill>
        <p:spPr>
          <a:xfrm>
            <a:off x="5340336" y="2261048"/>
            <a:ext cx="1102713" cy="108178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08AA3AB-45DD-D84E-BF22-0AF194B067A4}"/>
              </a:ext>
            </a:extLst>
          </p:cNvPr>
          <p:cNvSpPr txBox="1"/>
          <p:nvPr/>
        </p:nvSpPr>
        <p:spPr>
          <a:xfrm>
            <a:off x="4934419" y="1745678"/>
            <a:ext cx="196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rgbClr val="00B050"/>
                </a:solidFill>
              </a:rPr>
              <a:t>Real</a:t>
            </a:r>
            <a:r>
              <a:rPr kumimoji="1" lang="zh-CN" altLang="en-US" sz="2400" dirty="0">
                <a:solidFill>
                  <a:srgbClr val="00B050"/>
                </a:solidFill>
              </a:rPr>
              <a:t> </a:t>
            </a:r>
            <a:r>
              <a:rPr kumimoji="1" lang="en-US" altLang="zh-CN" sz="2400" dirty="0">
                <a:solidFill>
                  <a:srgbClr val="00B050"/>
                </a:solidFill>
              </a:rPr>
              <a:t>samples</a:t>
            </a:r>
            <a:endParaRPr kumimoji="1" lang="zh-CN" altLang="en-US" sz="2400" dirty="0">
              <a:solidFill>
                <a:srgbClr val="00B050"/>
              </a:solidFill>
            </a:endParaRPr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EDF48ADC-D47E-6B4C-9AC2-68CB73605154}"/>
              </a:ext>
            </a:extLst>
          </p:cNvPr>
          <p:cNvCxnSpPr>
            <a:cxnSpLocks/>
            <a:stCxn id="21" idx="3"/>
            <a:endCxn id="20" idx="1"/>
          </p:cNvCxnSpPr>
          <p:nvPr/>
        </p:nvCxnSpPr>
        <p:spPr>
          <a:xfrm flipV="1">
            <a:off x="6415867" y="3285972"/>
            <a:ext cx="790915" cy="680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B3C023B-5BC4-8A4F-87F4-9980122744B9}"/>
              </a:ext>
            </a:extLst>
          </p:cNvPr>
          <p:cNvCxnSpPr>
            <a:cxnSpLocks/>
            <a:stCxn id="23" idx="3"/>
            <a:endCxn id="20" idx="1"/>
          </p:cNvCxnSpPr>
          <p:nvPr/>
        </p:nvCxnSpPr>
        <p:spPr>
          <a:xfrm>
            <a:off x="6443047" y="2801939"/>
            <a:ext cx="763735" cy="4840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4311F40-DFBC-6849-AE13-07D2C0A7FEAB}"/>
              </a:ext>
            </a:extLst>
          </p:cNvPr>
          <p:cNvSpPr txBox="1"/>
          <p:nvPr/>
        </p:nvSpPr>
        <p:spPr>
          <a:xfrm>
            <a:off x="9672841" y="2870473"/>
            <a:ext cx="230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Real?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r>
              <a:rPr kumimoji="1" lang="en-US" altLang="zh-CN" sz="2400" dirty="0"/>
              <a:t>Generated?</a:t>
            </a:r>
            <a:endParaRPr kumimoji="1" lang="zh-CN" altLang="en-US" sz="2400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DB544645-C7FD-F047-A0F9-FA27F2F0B8CD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>
          <a:xfrm>
            <a:off x="9426594" y="3285971"/>
            <a:ext cx="246247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DF4E1D8D-0F05-0B4F-A65A-5B4C5782499C}"/>
              </a:ext>
            </a:extLst>
          </p:cNvPr>
          <p:cNvGrpSpPr/>
          <p:nvPr/>
        </p:nvGrpSpPr>
        <p:grpSpPr>
          <a:xfrm>
            <a:off x="4102679" y="3715461"/>
            <a:ext cx="4214009" cy="2170872"/>
            <a:chOff x="4102679" y="3715461"/>
            <a:chExt cx="4214009" cy="217087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9BE86A6-E49E-A04A-8DC6-79CFB5F151DB}"/>
                </a:ext>
              </a:extLst>
            </p:cNvPr>
            <p:cNvSpPr txBox="1"/>
            <p:nvPr/>
          </p:nvSpPr>
          <p:spPr>
            <a:xfrm>
              <a:off x="5063065" y="5363113"/>
              <a:ext cx="2366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800" b="1" dirty="0">
                  <a:solidFill>
                    <a:srgbClr val="FF0000"/>
                  </a:solidFill>
                </a:rPr>
                <a:t>Design space</a:t>
              </a:r>
              <a:endParaRPr kumimoji="1" lang="zh-CN" altLang="en-US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曲线连接符 32">
              <a:extLst>
                <a:ext uri="{FF2B5EF4-FFF2-40B4-BE49-F238E27FC236}">
                  <a16:creationId xmlns:a16="http://schemas.microsoft.com/office/drawing/2014/main" id="{4EC1995D-9D05-4543-8AE0-BDAFBDA09DD7}"/>
                </a:ext>
              </a:extLst>
            </p:cNvPr>
            <p:cNvCxnSpPr>
              <a:cxnSpLocks/>
              <a:stCxn id="30" idx="1"/>
              <a:endCxn id="17" idx="2"/>
            </p:cNvCxnSpPr>
            <p:nvPr/>
          </p:nvCxnSpPr>
          <p:spPr>
            <a:xfrm rot="10800000">
              <a:off x="4102679" y="4395957"/>
              <a:ext cx="960386" cy="1228767"/>
            </a:xfrm>
            <a:prstGeom prst="curved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曲线连接符 34">
              <a:extLst>
                <a:ext uri="{FF2B5EF4-FFF2-40B4-BE49-F238E27FC236}">
                  <a16:creationId xmlns:a16="http://schemas.microsoft.com/office/drawing/2014/main" id="{BFC691DB-B097-F847-9DB8-64BFF90059EC}"/>
                </a:ext>
              </a:extLst>
            </p:cNvPr>
            <p:cNvCxnSpPr>
              <a:cxnSpLocks/>
              <a:stCxn id="30" idx="3"/>
              <a:endCxn id="20" idx="2"/>
            </p:cNvCxnSpPr>
            <p:nvPr/>
          </p:nvCxnSpPr>
          <p:spPr>
            <a:xfrm flipV="1">
              <a:off x="7429501" y="3715461"/>
              <a:ext cx="887187" cy="1909262"/>
            </a:xfrm>
            <a:prstGeom prst="curved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5A63D6-7079-F24F-BE89-5BD2CFE06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60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6C09-3569-B845-9987-B9DDC0D7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421FE-A6C4-0240-854D-407661316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Motivation and Context</a:t>
            </a:r>
          </a:p>
          <a:p>
            <a:endParaRPr lang="en-US" dirty="0"/>
          </a:p>
          <a:p>
            <a:r>
              <a:rPr lang="en-US" dirty="0"/>
              <a:t>Background on GANs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Generating time series data with </a:t>
            </a:r>
            <a:r>
              <a:rPr lang="en-US" dirty="0" err="1">
                <a:solidFill>
                  <a:srgbClr val="FF0000"/>
                </a:solidFill>
              </a:rPr>
              <a:t>DoppelGANger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err="1"/>
              <a:t>Netshare</a:t>
            </a:r>
            <a:r>
              <a:rPr lang="en-US" dirty="0"/>
              <a:t>: Practical network header trace generation </a:t>
            </a:r>
          </a:p>
          <a:p>
            <a:endParaRPr lang="en-US" dirty="0"/>
          </a:p>
          <a:p>
            <a:r>
              <a:rPr lang="en-US" dirty="0"/>
              <a:t>Next steps and collaborative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D2BB3-0C51-A644-9DD4-077B5B1C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0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Scope: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Time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Series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Measurement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Data</a:t>
            </a:r>
            <a:endParaRPr kumimoji="1" lang="zh-CN" altLang="en-US" b="1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630C9A68-C417-5D48-BD20-5D1CE9B2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16</a:t>
            </a:fld>
            <a:endParaRPr kumimoji="1" lang="zh-CN" altLang="en-US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0A5E9342-1922-5F40-90EA-BD3BCC1886CF}"/>
              </a:ext>
            </a:extLst>
          </p:cNvPr>
          <p:cNvCxnSpPr>
            <a:cxnSpLocks/>
          </p:cNvCxnSpPr>
          <p:nvPr/>
        </p:nvCxnSpPr>
        <p:spPr>
          <a:xfrm>
            <a:off x="2959337" y="1940071"/>
            <a:ext cx="0" cy="321120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连接符 57">
            <a:extLst>
              <a:ext uri="{FF2B5EF4-FFF2-40B4-BE49-F238E27FC236}">
                <a16:creationId xmlns:a16="http://schemas.microsoft.com/office/drawing/2014/main" id="{5F185F81-C015-C442-8ACD-161B8F04F3D8}"/>
              </a:ext>
            </a:extLst>
          </p:cNvPr>
          <p:cNvCxnSpPr>
            <a:cxnSpLocks/>
          </p:cNvCxnSpPr>
          <p:nvPr/>
        </p:nvCxnSpPr>
        <p:spPr>
          <a:xfrm>
            <a:off x="6985468" y="1940071"/>
            <a:ext cx="0" cy="321120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A3595C1-9204-F343-AA28-EF9E830DB2CB}"/>
              </a:ext>
            </a:extLst>
          </p:cNvPr>
          <p:cNvSpPr txBox="1"/>
          <p:nvPr/>
        </p:nvSpPr>
        <p:spPr>
          <a:xfrm>
            <a:off x="1521242" y="3004094"/>
            <a:ext cx="1197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Time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series</a:t>
            </a:r>
            <a:endParaRPr kumimoji="1" lang="zh-CN" altLang="en-US" sz="24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D3D856D-DA79-514D-9367-E85B862BAAAF}"/>
              </a:ext>
            </a:extLst>
          </p:cNvPr>
          <p:cNvSpPr txBox="1"/>
          <p:nvPr/>
        </p:nvSpPr>
        <p:spPr>
          <a:xfrm>
            <a:off x="1354987" y="4237156"/>
            <a:ext cx="1529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With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metadata</a:t>
            </a:r>
            <a:endParaRPr kumimoji="1" lang="zh-CN" altLang="en-US" sz="2400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E935B10-3983-7B49-B725-24170C8D0201}"/>
              </a:ext>
            </a:extLst>
          </p:cNvPr>
          <p:cNvGrpSpPr/>
          <p:nvPr/>
        </p:nvGrpSpPr>
        <p:grpSpPr>
          <a:xfrm>
            <a:off x="2826321" y="1418237"/>
            <a:ext cx="4229218" cy="3539362"/>
            <a:chOff x="2826321" y="1551237"/>
            <a:chExt cx="4229218" cy="3539362"/>
          </a:xfrm>
        </p:grpSpPr>
        <p:sp>
          <p:nvSpPr>
            <p:cNvPr id="66" name="任意形状 65">
              <a:extLst>
                <a:ext uri="{FF2B5EF4-FFF2-40B4-BE49-F238E27FC236}">
                  <a16:creationId xmlns:a16="http://schemas.microsoft.com/office/drawing/2014/main" id="{12F6E5E4-B4EB-0544-A31A-DC1EB1749C4A}"/>
                </a:ext>
              </a:extLst>
            </p:cNvPr>
            <p:cNvSpPr/>
            <p:nvPr/>
          </p:nvSpPr>
          <p:spPr>
            <a:xfrm>
              <a:off x="4546422" y="3234296"/>
              <a:ext cx="1932045" cy="597378"/>
            </a:xfrm>
            <a:custGeom>
              <a:avLst/>
              <a:gdLst>
                <a:gd name="connsiteX0" fmla="*/ 0 w 3052916"/>
                <a:gd name="connsiteY0" fmla="*/ 722734 h 722734"/>
                <a:gd name="connsiteX1" fmla="*/ 1061884 w 3052916"/>
                <a:gd name="connsiteY1" fmla="*/ 63 h 722734"/>
                <a:gd name="connsiteX2" fmla="*/ 1578077 w 3052916"/>
                <a:gd name="connsiteY2" fmla="*/ 678489 h 722734"/>
                <a:gd name="connsiteX3" fmla="*/ 2109019 w 3052916"/>
                <a:gd name="connsiteY3" fmla="*/ 265534 h 722734"/>
                <a:gd name="connsiteX4" fmla="*/ 2521974 w 3052916"/>
                <a:gd name="connsiteY4" fmla="*/ 427767 h 722734"/>
                <a:gd name="connsiteX5" fmla="*/ 3052916 w 3052916"/>
                <a:gd name="connsiteY5" fmla="*/ 324528 h 722734"/>
                <a:gd name="connsiteX6" fmla="*/ 3052916 w 3052916"/>
                <a:gd name="connsiteY6" fmla="*/ 324528 h 722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916" h="722734">
                  <a:moveTo>
                    <a:pt x="0" y="722734"/>
                  </a:moveTo>
                  <a:cubicBezTo>
                    <a:pt x="399435" y="365085"/>
                    <a:pt x="798871" y="7437"/>
                    <a:pt x="1061884" y="63"/>
                  </a:cubicBezTo>
                  <a:cubicBezTo>
                    <a:pt x="1324897" y="-7311"/>
                    <a:pt x="1403555" y="634244"/>
                    <a:pt x="1578077" y="678489"/>
                  </a:cubicBezTo>
                  <a:cubicBezTo>
                    <a:pt x="1752599" y="722734"/>
                    <a:pt x="1951703" y="307321"/>
                    <a:pt x="2109019" y="265534"/>
                  </a:cubicBezTo>
                  <a:cubicBezTo>
                    <a:pt x="2266335" y="223747"/>
                    <a:pt x="2364658" y="417935"/>
                    <a:pt x="2521974" y="427767"/>
                  </a:cubicBezTo>
                  <a:cubicBezTo>
                    <a:pt x="2679290" y="437599"/>
                    <a:pt x="3052916" y="324528"/>
                    <a:pt x="3052916" y="324528"/>
                  </a:cubicBezTo>
                  <a:lnTo>
                    <a:pt x="3052916" y="324528"/>
                  </a:ln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087019EC-FC8E-0647-B115-E7B8A2CBA5D8}"/>
                </a:ext>
              </a:extLst>
            </p:cNvPr>
            <p:cNvSpPr txBox="1"/>
            <p:nvPr/>
          </p:nvSpPr>
          <p:spPr>
            <a:xfrm>
              <a:off x="3352028" y="1551237"/>
              <a:ext cx="3245953" cy="126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/>
                <a:t>Example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1:</a:t>
              </a:r>
            </a:p>
            <a:p>
              <a:pPr algn="ctr"/>
              <a:r>
                <a:rPr kumimoji="1" lang="en-US" altLang="zh-CN" sz="2400" dirty="0"/>
                <a:t>Traffic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measurements</a:t>
              </a:r>
            </a:p>
            <a:p>
              <a:pPr algn="ctr"/>
              <a:r>
                <a:rPr kumimoji="1" lang="en-US" altLang="zh-CN" sz="1404" dirty="0"/>
                <a:t>(e.g. Wikipedia web traffic,</a:t>
              </a:r>
              <a:r>
                <a:rPr kumimoji="1" lang="zh-CN" altLang="en-US" sz="1404" dirty="0"/>
                <a:t> </a:t>
              </a:r>
              <a:r>
                <a:rPr kumimoji="1" lang="en-US" altLang="zh-CN" sz="1404" dirty="0"/>
                <a:t>FCC Measuring Broadband America)</a:t>
              </a:r>
              <a:endParaRPr kumimoji="1" lang="zh-CN" altLang="en-US" sz="1404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B8BB407-7364-B245-B5E4-16AE4D2A7AAD}"/>
                </a:ext>
              </a:extLst>
            </p:cNvPr>
            <p:cNvSpPr txBox="1"/>
            <p:nvPr/>
          </p:nvSpPr>
          <p:spPr>
            <a:xfrm>
              <a:off x="2826321" y="3302153"/>
              <a:ext cx="18486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chemeClr val="accent2">
                      <a:lumMod val="75000"/>
                    </a:schemeClr>
                  </a:solidFill>
                </a:rPr>
                <a:t>Page</a:t>
              </a:r>
              <a:r>
                <a:rPr kumimoji="1" lang="zh-CN" alt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2">
                      <a:lumMod val="75000"/>
                    </a:schemeClr>
                  </a:solidFill>
                </a:rPr>
                <a:t>view</a:t>
              </a:r>
              <a:endParaRPr kumimoji="1" lang="zh-CN" altLang="en-US" sz="20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D37D5F7-9196-E74B-89C9-E936B8814E65}"/>
                </a:ext>
              </a:extLst>
            </p:cNvPr>
            <p:cNvSpPr txBox="1"/>
            <p:nvPr/>
          </p:nvSpPr>
          <p:spPr>
            <a:xfrm>
              <a:off x="3150535" y="4382713"/>
              <a:ext cx="39050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1.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Domain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name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endParaRPr kumimoji="1" lang="en-US" altLang="zh-CN" sz="2000" b="1" dirty="0">
                <a:solidFill>
                  <a:schemeClr val="accent4">
                    <a:lumMod val="75000"/>
                  </a:schemeClr>
                </a:solidFill>
              </a:endParaRPr>
            </a:p>
            <a:p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2.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Device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  <a:sym typeface="Wingdings" pitchFamily="2" charset="2"/>
                </a:rPr>
                <a:t>(e.g.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  <a:sym typeface="Wingdings" pitchFamily="2" charset="2"/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  <a:sym typeface="Wingdings" pitchFamily="2" charset="2"/>
                </a:rPr>
                <a:t>m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obile/desktop)</a:t>
              </a:r>
              <a:endParaRPr kumimoji="1" lang="zh-CN" altLang="en-US" sz="20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F0F5C58-3EAB-DB41-A6AB-261329DD4055}"/>
              </a:ext>
            </a:extLst>
          </p:cNvPr>
          <p:cNvGrpSpPr/>
          <p:nvPr/>
        </p:nvGrpSpPr>
        <p:grpSpPr>
          <a:xfrm>
            <a:off x="7105414" y="1418237"/>
            <a:ext cx="3877273" cy="3368058"/>
            <a:chOff x="7105414" y="1551237"/>
            <a:chExt cx="3877273" cy="3368058"/>
          </a:xfrm>
        </p:grpSpPr>
        <p:sp>
          <p:nvSpPr>
            <p:cNvPr id="68" name="任意形状 67">
              <a:extLst>
                <a:ext uri="{FF2B5EF4-FFF2-40B4-BE49-F238E27FC236}">
                  <a16:creationId xmlns:a16="http://schemas.microsoft.com/office/drawing/2014/main" id="{D61C14D5-232C-E04C-8EA7-AB9FF6C2CCA4}"/>
                </a:ext>
              </a:extLst>
            </p:cNvPr>
            <p:cNvSpPr/>
            <p:nvPr/>
          </p:nvSpPr>
          <p:spPr>
            <a:xfrm>
              <a:off x="9295643" y="3429293"/>
              <a:ext cx="1687043" cy="446174"/>
            </a:xfrm>
            <a:custGeom>
              <a:avLst/>
              <a:gdLst>
                <a:gd name="connsiteX0" fmla="*/ 0 w 3318387"/>
                <a:gd name="connsiteY0" fmla="*/ 301563 h 872639"/>
                <a:gd name="connsiteX1" fmla="*/ 707923 w 3318387"/>
                <a:gd name="connsiteY1" fmla="*/ 803008 h 872639"/>
                <a:gd name="connsiteX2" fmla="*/ 1047136 w 3318387"/>
                <a:gd name="connsiteY2" fmla="*/ 419550 h 872639"/>
                <a:gd name="connsiteX3" fmla="*/ 1401097 w 3318387"/>
                <a:gd name="connsiteY3" fmla="*/ 463795 h 872639"/>
                <a:gd name="connsiteX4" fmla="*/ 1991032 w 3318387"/>
                <a:gd name="connsiteY4" fmla="*/ 6595 h 872639"/>
                <a:gd name="connsiteX5" fmla="*/ 2271252 w 3318387"/>
                <a:gd name="connsiteY5" fmla="*/ 862001 h 872639"/>
                <a:gd name="connsiteX6" fmla="*/ 2610465 w 3318387"/>
                <a:gd name="connsiteY6" fmla="*/ 493292 h 872639"/>
                <a:gd name="connsiteX7" fmla="*/ 3318387 w 3318387"/>
                <a:gd name="connsiteY7" fmla="*/ 611279 h 87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8387" h="872639">
                  <a:moveTo>
                    <a:pt x="0" y="301563"/>
                  </a:moveTo>
                  <a:cubicBezTo>
                    <a:pt x="266700" y="542453"/>
                    <a:pt x="533400" y="783344"/>
                    <a:pt x="707923" y="803008"/>
                  </a:cubicBezTo>
                  <a:cubicBezTo>
                    <a:pt x="882446" y="822672"/>
                    <a:pt x="931607" y="476085"/>
                    <a:pt x="1047136" y="419550"/>
                  </a:cubicBezTo>
                  <a:cubicBezTo>
                    <a:pt x="1162665" y="363015"/>
                    <a:pt x="1243781" y="532621"/>
                    <a:pt x="1401097" y="463795"/>
                  </a:cubicBezTo>
                  <a:cubicBezTo>
                    <a:pt x="1558413" y="394969"/>
                    <a:pt x="1846006" y="-59773"/>
                    <a:pt x="1991032" y="6595"/>
                  </a:cubicBezTo>
                  <a:cubicBezTo>
                    <a:pt x="2136058" y="72963"/>
                    <a:pt x="2168013" y="780885"/>
                    <a:pt x="2271252" y="862001"/>
                  </a:cubicBezTo>
                  <a:cubicBezTo>
                    <a:pt x="2374491" y="943117"/>
                    <a:pt x="2435943" y="535079"/>
                    <a:pt x="2610465" y="493292"/>
                  </a:cubicBezTo>
                  <a:cubicBezTo>
                    <a:pt x="2784987" y="451505"/>
                    <a:pt x="3051687" y="531392"/>
                    <a:pt x="3318387" y="611279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任意形状 69">
              <a:extLst>
                <a:ext uri="{FF2B5EF4-FFF2-40B4-BE49-F238E27FC236}">
                  <a16:creationId xmlns:a16="http://schemas.microsoft.com/office/drawing/2014/main" id="{F65F3745-EE6B-CA44-9ABA-2CB7C033446F}"/>
                </a:ext>
              </a:extLst>
            </p:cNvPr>
            <p:cNvSpPr/>
            <p:nvPr/>
          </p:nvSpPr>
          <p:spPr>
            <a:xfrm flipV="1">
              <a:off x="9295643" y="3289339"/>
              <a:ext cx="1687044" cy="446174"/>
            </a:xfrm>
            <a:custGeom>
              <a:avLst/>
              <a:gdLst>
                <a:gd name="connsiteX0" fmla="*/ 0 w 3052916"/>
                <a:gd name="connsiteY0" fmla="*/ 722734 h 722734"/>
                <a:gd name="connsiteX1" fmla="*/ 1061884 w 3052916"/>
                <a:gd name="connsiteY1" fmla="*/ 63 h 722734"/>
                <a:gd name="connsiteX2" fmla="*/ 1578077 w 3052916"/>
                <a:gd name="connsiteY2" fmla="*/ 678489 h 722734"/>
                <a:gd name="connsiteX3" fmla="*/ 2109019 w 3052916"/>
                <a:gd name="connsiteY3" fmla="*/ 265534 h 722734"/>
                <a:gd name="connsiteX4" fmla="*/ 2521974 w 3052916"/>
                <a:gd name="connsiteY4" fmla="*/ 427767 h 722734"/>
                <a:gd name="connsiteX5" fmla="*/ 3052916 w 3052916"/>
                <a:gd name="connsiteY5" fmla="*/ 324528 h 722734"/>
                <a:gd name="connsiteX6" fmla="*/ 3052916 w 3052916"/>
                <a:gd name="connsiteY6" fmla="*/ 324528 h 722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916" h="722734">
                  <a:moveTo>
                    <a:pt x="0" y="722734"/>
                  </a:moveTo>
                  <a:cubicBezTo>
                    <a:pt x="399435" y="365085"/>
                    <a:pt x="798871" y="7437"/>
                    <a:pt x="1061884" y="63"/>
                  </a:cubicBezTo>
                  <a:cubicBezTo>
                    <a:pt x="1324897" y="-7311"/>
                    <a:pt x="1403555" y="634244"/>
                    <a:pt x="1578077" y="678489"/>
                  </a:cubicBezTo>
                  <a:cubicBezTo>
                    <a:pt x="1752599" y="722734"/>
                    <a:pt x="1951703" y="307321"/>
                    <a:pt x="2109019" y="265534"/>
                  </a:cubicBezTo>
                  <a:cubicBezTo>
                    <a:pt x="2266335" y="223747"/>
                    <a:pt x="2364658" y="417935"/>
                    <a:pt x="2521974" y="427767"/>
                  </a:cubicBezTo>
                  <a:cubicBezTo>
                    <a:pt x="2679290" y="437599"/>
                    <a:pt x="3052916" y="324528"/>
                    <a:pt x="3052916" y="324528"/>
                  </a:cubicBezTo>
                  <a:lnTo>
                    <a:pt x="3052916" y="324528"/>
                  </a:ln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D510E68E-2277-C84F-8693-118A20F88E6C}"/>
                </a:ext>
              </a:extLst>
            </p:cNvPr>
            <p:cNvSpPr txBox="1"/>
            <p:nvPr/>
          </p:nvSpPr>
          <p:spPr>
            <a:xfrm>
              <a:off x="7105414" y="3179042"/>
              <a:ext cx="24451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accent2">
                      <a:lumMod val="75000"/>
                    </a:schemeClr>
                  </a:solidFill>
                </a:rPr>
                <a:t>1.</a:t>
              </a:r>
              <a:r>
                <a:rPr kumimoji="1" lang="zh-CN" alt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2">
                      <a:lumMod val="75000"/>
                    </a:schemeClr>
                  </a:solidFill>
                </a:rPr>
                <a:t>CPU</a:t>
              </a:r>
              <a:r>
                <a:rPr kumimoji="1" lang="zh-CN" alt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2">
                      <a:lumMod val="75000"/>
                    </a:schemeClr>
                  </a:solidFill>
                </a:rPr>
                <a:t>usage</a:t>
              </a:r>
            </a:p>
            <a:p>
              <a:r>
                <a:rPr kumimoji="1" lang="en-US" altLang="zh-CN" sz="2000" b="1" dirty="0">
                  <a:solidFill>
                    <a:schemeClr val="accent6">
                      <a:lumMod val="75000"/>
                    </a:schemeClr>
                  </a:solidFill>
                </a:rPr>
                <a:t>2.</a:t>
              </a:r>
              <a:r>
                <a:rPr kumimoji="1" lang="zh-CN" alt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6">
                      <a:lumMod val="75000"/>
                    </a:schemeClr>
                  </a:solidFill>
                </a:rPr>
                <a:t>Memory</a:t>
              </a:r>
              <a:r>
                <a:rPr kumimoji="1" lang="zh-CN" alt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6">
                      <a:lumMod val="75000"/>
                    </a:schemeClr>
                  </a:solidFill>
                </a:rPr>
                <a:t>usage</a:t>
              </a: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A012C6B1-F42C-AD42-B2FB-DC0E71C9A075}"/>
                </a:ext>
              </a:extLst>
            </p:cNvPr>
            <p:cNvSpPr txBox="1"/>
            <p:nvPr/>
          </p:nvSpPr>
          <p:spPr>
            <a:xfrm>
              <a:off x="7171497" y="4519185"/>
              <a:ext cx="30028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Job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’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s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exit</a:t>
              </a:r>
              <a:r>
                <a:rPr kumimoji="1" lang="zh-CN" alt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accent4">
                      <a:lumMod val="75000"/>
                    </a:schemeClr>
                  </a:solidFill>
                </a:rPr>
                <a:t>code</a:t>
              </a:r>
              <a:endParaRPr kumimoji="1" lang="zh-CN" altLang="en-US" sz="2000" b="1" dirty="0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7F2E60A-135B-384E-B0CB-B081BE76BB9A}"/>
                </a:ext>
              </a:extLst>
            </p:cNvPr>
            <p:cNvSpPr txBox="1"/>
            <p:nvPr/>
          </p:nvSpPr>
          <p:spPr>
            <a:xfrm>
              <a:off x="7240409" y="1551237"/>
              <a:ext cx="3245953" cy="1047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/>
                <a:t>Example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2:</a:t>
              </a:r>
            </a:p>
            <a:p>
              <a:pPr algn="ctr"/>
              <a:r>
                <a:rPr kumimoji="1" lang="en-US" altLang="zh-CN" sz="2400" dirty="0"/>
                <a:t>Cluster</a:t>
              </a:r>
              <a:r>
                <a:rPr kumimoji="1" lang="zh-CN" altLang="en-US" sz="2400" dirty="0"/>
                <a:t> </a:t>
              </a:r>
              <a:r>
                <a:rPr kumimoji="1" lang="en-US" altLang="zh-CN" sz="2400" dirty="0"/>
                <a:t>traces</a:t>
              </a:r>
            </a:p>
            <a:p>
              <a:pPr algn="ctr"/>
              <a:r>
                <a:rPr kumimoji="1" lang="en-US" altLang="zh-CN" sz="1404" dirty="0"/>
                <a:t>(e.g. Google/IBM cluster</a:t>
              </a:r>
              <a:r>
                <a:rPr kumimoji="1" lang="zh-CN" altLang="en-US" sz="1404" dirty="0"/>
                <a:t> </a:t>
              </a:r>
              <a:r>
                <a:rPr kumimoji="1" lang="en-US" altLang="zh-CN" sz="1404" dirty="0"/>
                <a:t>traces)</a:t>
              </a:r>
              <a:endParaRPr kumimoji="1" lang="zh-CN" altLang="en-US" sz="1404" dirty="0"/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61AF0A8F-E363-3646-A82A-F4372BB11869}"/>
              </a:ext>
            </a:extLst>
          </p:cNvPr>
          <p:cNvSpPr txBox="1"/>
          <p:nvPr/>
        </p:nvSpPr>
        <p:spPr>
          <a:xfrm>
            <a:off x="781945" y="5683562"/>
            <a:ext cx="2799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0000"/>
                </a:solidFill>
              </a:rPr>
              <a:t>Both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can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be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endParaRPr kumimoji="1" lang="en-US" altLang="zh-CN" sz="24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zh-CN" sz="2400" b="1" dirty="0">
                <a:solidFill>
                  <a:srgbClr val="FF0000"/>
                </a:solidFill>
              </a:rPr>
              <a:t>multi-dimensional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D4433C6F-CE57-2840-98E1-490A136391F0}"/>
              </a:ext>
            </a:extLst>
          </p:cNvPr>
          <p:cNvCxnSpPr>
            <a:cxnSpLocks/>
          </p:cNvCxnSpPr>
          <p:nvPr/>
        </p:nvCxnSpPr>
        <p:spPr>
          <a:xfrm flipV="1">
            <a:off x="2181673" y="5151278"/>
            <a:ext cx="0" cy="615409"/>
          </a:xfrm>
          <a:prstGeom prst="straightConnector1">
            <a:avLst/>
          </a:prstGeom>
          <a:ln w="38100">
            <a:solidFill>
              <a:srgbClr val="E77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F2531EC1-7BF6-7D46-A07A-84ACEAF7D8D5}"/>
              </a:ext>
            </a:extLst>
          </p:cNvPr>
          <p:cNvSpPr txBox="1"/>
          <p:nvPr/>
        </p:nvSpPr>
        <p:spPr>
          <a:xfrm>
            <a:off x="5585740" y="5683561"/>
            <a:ext cx="2799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solidFill>
                  <a:srgbClr val="FF0000"/>
                </a:solidFill>
              </a:rPr>
              <a:t>General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for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many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types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of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data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4" name="右大括号 33">
            <a:extLst>
              <a:ext uri="{FF2B5EF4-FFF2-40B4-BE49-F238E27FC236}">
                <a16:creationId xmlns:a16="http://schemas.microsoft.com/office/drawing/2014/main" id="{054910D9-887B-EC44-9EF9-06E65C810FCC}"/>
              </a:ext>
            </a:extLst>
          </p:cNvPr>
          <p:cNvSpPr/>
          <p:nvPr/>
        </p:nvSpPr>
        <p:spPr>
          <a:xfrm rot="5400000">
            <a:off x="6573461" y="2098639"/>
            <a:ext cx="504727" cy="6709755"/>
          </a:xfrm>
          <a:prstGeom prst="rightBrace">
            <a:avLst/>
          </a:prstGeom>
          <a:ln w="38100">
            <a:solidFill>
              <a:srgbClr val="E77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86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DBA5B5-6643-6D47-A600-FBFAE01F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Overview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of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Challenges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&amp;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Solutions</a:t>
            </a:r>
            <a:endParaRPr kumimoji="1" lang="zh-CN" altLang="en-US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FFD574-9C8B-B440-811E-1BA8328B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17</a:t>
            </a:fld>
            <a:endParaRPr kumimoji="1" lang="zh-CN" altLang="en-US"/>
          </a:p>
        </p:txBody>
      </p:sp>
      <p:graphicFrame>
        <p:nvGraphicFramePr>
          <p:cNvPr id="14" name="表格 14">
            <a:extLst>
              <a:ext uri="{FF2B5EF4-FFF2-40B4-BE49-F238E27FC236}">
                <a16:creationId xmlns:a16="http://schemas.microsoft.com/office/drawing/2014/main" id="{6032D8FD-B2BB-7141-884C-57AFF670AC5A}"/>
              </a:ext>
            </a:extLst>
          </p:cNvPr>
          <p:cNvGraphicFramePr>
            <a:graphicFrameLocks noGrp="1"/>
          </p:cNvGraphicFramePr>
          <p:nvPr/>
        </p:nvGraphicFramePr>
        <p:xfrm>
          <a:off x="1381127" y="2083265"/>
          <a:ext cx="9805988" cy="3242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5603">
                  <a:extLst>
                    <a:ext uri="{9D8B030D-6E8A-4147-A177-3AD203B41FA5}">
                      <a16:colId xmlns:a16="http://schemas.microsoft.com/office/drawing/2014/main" val="47280496"/>
                    </a:ext>
                  </a:extLst>
                </a:gridCol>
                <a:gridCol w="4930385">
                  <a:extLst>
                    <a:ext uri="{9D8B030D-6E8A-4147-A177-3AD203B41FA5}">
                      <a16:colId xmlns:a16="http://schemas.microsoft.com/office/drawing/2014/main" val="70620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Challenges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Solutions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88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Long-term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effects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Batched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23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Metadata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distributions/correlations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Decoupled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auxiliary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discriminator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6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Mode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collapse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Auto-normalization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77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Variable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flag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57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7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Example Challenge: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Long-term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Effects</a:t>
            </a:r>
            <a:endParaRPr kumimoji="1" lang="zh-CN" altLang="en-US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BFA4101-A5B2-4A46-8DE3-B72B000AFCAD}"/>
              </a:ext>
            </a:extLst>
          </p:cNvPr>
          <p:cNvSpPr txBox="1"/>
          <p:nvPr/>
        </p:nvSpPr>
        <p:spPr>
          <a:xfrm>
            <a:off x="3810220" y="1478477"/>
            <a:ext cx="5094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35B480-DD77-7145-A3DA-DF3AB874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971" y="2267334"/>
            <a:ext cx="5951764" cy="431403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4D877784-70B3-4440-8909-9ADC1BB8F162}"/>
              </a:ext>
            </a:extLst>
          </p:cNvPr>
          <p:cNvGrpSpPr/>
          <p:nvPr/>
        </p:nvGrpSpPr>
        <p:grpSpPr>
          <a:xfrm>
            <a:off x="7152968" y="3101991"/>
            <a:ext cx="3893578" cy="1037398"/>
            <a:chOff x="7152968" y="3101991"/>
            <a:chExt cx="3893578" cy="103739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C7F05C4-8773-4046-BE74-DFCEC509F98A}"/>
                </a:ext>
              </a:extLst>
            </p:cNvPr>
            <p:cNvSpPr txBox="1"/>
            <p:nvPr/>
          </p:nvSpPr>
          <p:spPr>
            <a:xfrm>
              <a:off x="9033367" y="3101991"/>
              <a:ext cx="20131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Annual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@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~365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5A19B267-EA4F-0E4A-AEA2-AA54E4F89230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7152968" y="3517490"/>
              <a:ext cx="1880399" cy="621899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748657-5AD8-4544-8387-29B7A8F72892}"/>
              </a:ext>
            </a:extLst>
          </p:cNvPr>
          <p:cNvGrpSpPr/>
          <p:nvPr/>
        </p:nvGrpSpPr>
        <p:grpSpPr>
          <a:xfrm>
            <a:off x="682101" y="2392219"/>
            <a:ext cx="3653929" cy="1540772"/>
            <a:chOff x="682101" y="2392219"/>
            <a:chExt cx="3653929" cy="154077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EDE35F7-4DB7-3745-ABD0-C267D9AE2EA0}"/>
                </a:ext>
              </a:extLst>
            </p:cNvPr>
            <p:cNvSpPr txBox="1"/>
            <p:nvPr/>
          </p:nvSpPr>
          <p:spPr>
            <a:xfrm>
              <a:off x="682101" y="2392219"/>
              <a:ext cx="22883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Weekly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every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~7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DA0C156E-FB19-9242-B67F-234BAD67E89D}"/>
                </a:ext>
              </a:extLst>
            </p:cNvPr>
            <p:cNvCxnSpPr>
              <a:cxnSpLocks/>
              <a:endCxn id="59" idx="3"/>
            </p:cNvCxnSpPr>
            <p:nvPr/>
          </p:nvCxnSpPr>
          <p:spPr>
            <a:xfrm flipH="1" flipV="1">
              <a:off x="2970472" y="2807718"/>
              <a:ext cx="1365558" cy="1125273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AAD808D-9643-8B4C-B02E-6682DC6FD52A}"/>
              </a:ext>
            </a:extLst>
          </p:cNvPr>
          <p:cNvGrpSpPr/>
          <p:nvPr/>
        </p:nvGrpSpPr>
        <p:grpSpPr>
          <a:xfrm>
            <a:off x="66766" y="5499462"/>
            <a:ext cx="5079999" cy="993413"/>
            <a:chOff x="66766" y="5499462"/>
            <a:chExt cx="5079999" cy="993413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A60C580-4A24-EC4C-8979-ECEA43F65B34}"/>
                </a:ext>
              </a:extLst>
            </p:cNvPr>
            <p:cNvSpPr txBox="1"/>
            <p:nvPr/>
          </p:nvSpPr>
          <p:spPr>
            <a:xfrm>
              <a:off x="66766" y="5784989"/>
              <a:ext cx="40102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Even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GANs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with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RNN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do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not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work</a:t>
              </a:r>
              <a:endParaRPr kumimoji="1"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B5E7852-0510-F740-955D-BCADAC228F63}"/>
                </a:ext>
              </a:extLst>
            </p:cNvPr>
            <p:cNvSpPr/>
            <p:nvPr/>
          </p:nvSpPr>
          <p:spPr>
            <a:xfrm>
              <a:off x="4127863" y="5499462"/>
              <a:ext cx="1018902" cy="20605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DF27E9C1-07CB-544D-824D-BE670CD3C1CF}"/>
                </a:ext>
              </a:extLst>
            </p:cNvPr>
            <p:cNvCxnSpPr>
              <a:cxnSpLocks/>
              <a:stCxn id="8" idx="2"/>
              <a:endCxn id="4" idx="0"/>
            </p:cNvCxnSpPr>
            <p:nvPr/>
          </p:nvCxnSpPr>
          <p:spPr>
            <a:xfrm flipH="1">
              <a:off x="2071915" y="5602488"/>
              <a:ext cx="2055948" cy="18250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4575D690-85AB-D543-8499-9D7621ED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26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7EEE-4C97-A5D1-5D02-D06E5898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architecture look like?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CE59C-3329-90BD-DE94-FA51619A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19</a:t>
            </a:fld>
            <a:endParaRPr lang="en-US"/>
          </a:p>
        </p:txBody>
      </p:sp>
      <p:grpSp>
        <p:nvGrpSpPr>
          <p:cNvPr id="5" name="组合 51">
            <a:extLst>
              <a:ext uri="{FF2B5EF4-FFF2-40B4-BE49-F238E27FC236}">
                <a16:creationId xmlns:a16="http://schemas.microsoft.com/office/drawing/2014/main" id="{F30101CC-DF6F-C1CA-4544-91A78C14A4FA}"/>
              </a:ext>
            </a:extLst>
          </p:cNvPr>
          <p:cNvGrpSpPr/>
          <p:nvPr/>
        </p:nvGrpSpPr>
        <p:grpSpPr>
          <a:xfrm>
            <a:off x="4766135" y="1587506"/>
            <a:ext cx="7080070" cy="4881149"/>
            <a:chOff x="2522054" y="2577445"/>
            <a:chExt cx="10321615" cy="7373264"/>
          </a:xfrm>
        </p:grpSpPr>
        <p:cxnSp>
          <p:nvCxnSpPr>
            <p:cNvPr id="6" name="直线箭头连接符 63">
              <a:extLst>
                <a:ext uri="{FF2B5EF4-FFF2-40B4-BE49-F238E27FC236}">
                  <a16:creationId xmlns:a16="http://schemas.microsoft.com/office/drawing/2014/main" id="{D1FFAFD0-286A-F3BC-6A74-385B015E46AD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12170458" y="2993383"/>
              <a:ext cx="0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A82A702D-B37D-0D44-DDEE-D6FAA39F287C}"/>
                </a:ext>
              </a:extLst>
            </p:cNvPr>
            <p:cNvSpPr/>
            <p:nvPr/>
          </p:nvSpPr>
          <p:spPr>
            <a:xfrm>
              <a:off x="11379146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" name="直线箭头连接符 48">
              <a:extLst>
                <a:ext uri="{FF2B5EF4-FFF2-40B4-BE49-F238E27FC236}">
                  <a16:creationId xmlns:a16="http://schemas.microsoft.com/office/drawing/2014/main" id="{E7730817-2F37-87C1-EECF-C8D3A4B39053}"/>
                </a:ext>
              </a:extLst>
            </p:cNvPr>
            <p:cNvCxnSpPr>
              <a:cxnSpLocks/>
            </p:cNvCxnSpPr>
            <p:nvPr/>
          </p:nvCxnSpPr>
          <p:spPr>
            <a:xfrm>
              <a:off x="11871032" y="3216258"/>
              <a:ext cx="0" cy="738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箭头连接符 52">
              <a:extLst>
                <a:ext uri="{FF2B5EF4-FFF2-40B4-BE49-F238E27FC236}">
                  <a16:creationId xmlns:a16="http://schemas.microsoft.com/office/drawing/2014/main" id="{1852CF5F-F7C3-039E-E882-59A589C6699B}"/>
                </a:ext>
              </a:extLst>
            </p:cNvPr>
            <p:cNvCxnSpPr>
              <a:cxnSpLocks/>
            </p:cNvCxnSpPr>
            <p:nvPr/>
          </p:nvCxnSpPr>
          <p:spPr>
            <a:xfrm>
              <a:off x="11574279" y="3521629"/>
              <a:ext cx="0" cy="43200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62">
              <a:extLst>
                <a:ext uri="{FF2B5EF4-FFF2-40B4-BE49-F238E27FC236}">
                  <a16:creationId xmlns:a16="http://schemas.microsoft.com/office/drawing/2014/main" id="{DDE54E32-2C65-FF06-FD56-ACED779B16D5}"/>
                </a:ext>
              </a:extLst>
            </p:cNvPr>
            <p:cNvSpPr txBox="1"/>
            <p:nvPr/>
          </p:nvSpPr>
          <p:spPr>
            <a:xfrm>
              <a:off x="11516696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1" name="直线箭头连接符 67">
              <a:extLst>
                <a:ext uri="{FF2B5EF4-FFF2-40B4-BE49-F238E27FC236}">
                  <a16:creationId xmlns:a16="http://schemas.microsoft.com/office/drawing/2014/main" id="{FE3C5BC1-ADCD-C8B8-ED79-169F2CB36473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11875226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3">
              <a:extLst>
                <a:ext uri="{FF2B5EF4-FFF2-40B4-BE49-F238E27FC236}">
                  <a16:creationId xmlns:a16="http://schemas.microsoft.com/office/drawing/2014/main" id="{20B66D6F-4AD7-C613-D219-888467BCD55E}"/>
                </a:ext>
              </a:extLst>
            </p:cNvPr>
            <p:cNvSpPr/>
            <p:nvPr/>
          </p:nvSpPr>
          <p:spPr>
            <a:xfrm>
              <a:off x="2522055" y="3793074"/>
              <a:ext cx="2701614" cy="14821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Metadata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矩形 11">
              <a:extLst>
                <a:ext uri="{FF2B5EF4-FFF2-40B4-BE49-F238E27FC236}">
                  <a16:creationId xmlns:a16="http://schemas.microsoft.com/office/drawing/2014/main" id="{B2428B79-DB94-F0B8-0448-B1C3EF543556}"/>
                </a:ext>
              </a:extLst>
            </p:cNvPr>
            <p:cNvSpPr/>
            <p:nvPr/>
          </p:nvSpPr>
          <p:spPr>
            <a:xfrm>
              <a:off x="2522055" y="5778086"/>
              <a:ext cx="2701614" cy="6477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…,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m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" name="直线箭头连接符 107">
              <a:extLst>
                <a:ext uri="{FF2B5EF4-FFF2-40B4-BE49-F238E27FC236}">
                  <a16:creationId xmlns:a16="http://schemas.microsoft.com/office/drawing/2014/main" id="{8213275D-3B46-17FB-0935-88A75D0E6F76}"/>
                </a:ext>
              </a:extLst>
            </p:cNvPr>
            <p:cNvCxnSpPr>
              <a:cxnSpLocks/>
              <a:stCxn id="15" idx="2"/>
              <a:endCxn id="12" idx="0"/>
            </p:cNvCxnSpPr>
            <p:nvPr/>
          </p:nvCxnSpPr>
          <p:spPr>
            <a:xfrm flipH="1">
              <a:off x="3872863" y="2993383"/>
              <a:ext cx="3959" cy="799691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08">
              <a:extLst>
                <a:ext uri="{FF2B5EF4-FFF2-40B4-BE49-F238E27FC236}">
                  <a16:creationId xmlns:a16="http://schemas.microsoft.com/office/drawing/2014/main" id="{041EE4FD-736F-602E-A619-7EEB446BE89F}"/>
                </a:ext>
              </a:extLst>
            </p:cNvPr>
            <p:cNvSpPr txBox="1"/>
            <p:nvPr/>
          </p:nvSpPr>
          <p:spPr>
            <a:xfrm>
              <a:off x="3189919" y="2577445"/>
              <a:ext cx="1373806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3251066D-DAED-9D01-65AE-E8211AC3186D}"/>
                </a:ext>
              </a:extLst>
            </p:cNvPr>
            <p:cNvSpPr/>
            <p:nvPr/>
          </p:nvSpPr>
          <p:spPr>
            <a:xfrm>
              <a:off x="5798789" y="3787240"/>
              <a:ext cx="1996630" cy="143567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Min/Max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2">
              <a:extLst>
                <a:ext uri="{FF2B5EF4-FFF2-40B4-BE49-F238E27FC236}">
                  <a16:creationId xmlns:a16="http://schemas.microsoft.com/office/drawing/2014/main" id="{0F861BA0-A2CB-18EB-F61B-9D06EF942D75}"/>
                </a:ext>
              </a:extLst>
            </p:cNvPr>
            <p:cNvSpPr/>
            <p:nvPr/>
          </p:nvSpPr>
          <p:spPr>
            <a:xfrm>
              <a:off x="5798789" y="5778086"/>
              <a:ext cx="1996630" cy="6477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</a:t>
              </a:r>
              <a:r>
                <a:rPr kumimoji="1" lang="en-US" altLang="zh-CN" sz="1400" b="1" dirty="0" err="1">
                  <a:solidFill>
                    <a:sysClr val="windowText" lastClr="000000"/>
                  </a:solidFill>
                </a:rPr>
                <a:t>min±max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)/2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直线箭头连接符 125">
              <a:extLst>
                <a:ext uri="{FF2B5EF4-FFF2-40B4-BE49-F238E27FC236}">
                  <a16:creationId xmlns:a16="http://schemas.microsoft.com/office/drawing/2014/main" id="{F5A0431C-C7D1-CF43-B421-3A13E0F22F18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>
              <a:off x="6797104" y="5222916"/>
              <a:ext cx="0" cy="55517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21">
              <a:extLst>
                <a:ext uri="{FF2B5EF4-FFF2-40B4-BE49-F238E27FC236}">
                  <a16:creationId xmlns:a16="http://schemas.microsoft.com/office/drawing/2014/main" id="{7FD35023-0918-4E4D-CF9F-1AA3517FC58F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>
              <a:off x="3872862" y="5275262"/>
              <a:ext cx="0" cy="50282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44">
              <a:extLst>
                <a:ext uri="{FF2B5EF4-FFF2-40B4-BE49-F238E27FC236}">
                  <a16:creationId xmlns:a16="http://schemas.microsoft.com/office/drawing/2014/main" id="{804E6581-4835-461D-5E6C-41FE78F037CE}"/>
                </a:ext>
              </a:extLst>
            </p:cNvPr>
            <p:cNvSpPr/>
            <p:nvPr/>
          </p:nvSpPr>
          <p:spPr>
            <a:xfrm>
              <a:off x="4903587" y="7373943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﻿Auxiliary</a:t>
              </a:r>
            </a:p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右大括号 145">
              <a:extLst>
                <a:ext uri="{FF2B5EF4-FFF2-40B4-BE49-F238E27FC236}">
                  <a16:creationId xmlns:a16="http://schemas.microsoft.com/office/drawing/2014/main" id="{14192506-FD22-7AA6-C958-7E98F8EA1A8C}"/>
                </a:ext>
              </a:extLst>
            </p:cNvPr>
            <p:cNvSpPr/>
            <p:nvPr/>
          </p:nvSpPr>
          <p:spPr>
            <a:xfrm rot="5400000">
              <a:off x="4877554" y="4441511"/>
              <a:ext cx="560635" cy="5271634"/>
            </a:xfrm>
            <a:prstGeom prst="rightBrace">
              <a:avLst>
                <a:gd name="adj1" fmla="val 26326"/>
                <a:gd name="adj2" fmla="val 30890"/>
              </a:avLst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2" name="直线连接符 148">
              <a:extLst>
                <a:ext uri="{FF2B5EF4-FFF2-40B4-BE49-F238E27FC236}">
                  <a16:creationId xmlns:a16="http://schemas.microsoft.com/office/drawing/2014/main" id="{A733C5A8-0C46-D3FB-D862-9D2C4C4DECF3}"/>
                </a:ext>
              </a:extLst>
            </p:cNvPr>
            <p:cNvCxnSpPr/>
            <p:nvPr/>
          </p:nvCxnSpPr>
          <p:spPr>
            <a:xfrm flipV="1">
              <a:off x="2522055" y="6474463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149">
              <a:extLst>
                <a:ext uri="{FF2B5EF4-FFF2-40B4-BE49-F238E27FC236}">
                  <a16:creationId xmlns:a16="http://schemas.microsoft.com/office/drawing/2014/main" id="{9E0D32C0-1AD5-274F-D500-9AF7BB6707A3}"/>
                </a:ext>
              </a:extLst>
            </p:cNvPr>
            <p:cNvCxnSpPr/>
            <p:nvPr/>
          </p:nvCxnSpPr>
          <p:spPr>
            <a:xfrm flipV="1">
              <a:off x="7795419" y="6440375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151">
              <a:extLst>
                <a:ext uri="{FF2B5EF4-FFF2-40B4-BE49-F238E27FC236}">
                  <a16:creationId xmlns:a16="http://schemas.microsoft.com/office/drawing/2014/main" id="{0D52730E-8DE3-2FEE-DA42-AB84A54F6F8A}"/>
                </a:ext>
              </a:extLst>
            </p:cNvPr>
            <p:cNvSpPr/>
            <p:nvPr/>
          </p:nvSpPr>
          <p:spPr>
            <a:xfrm>
              <a:off x="8288760" y="7375135"/>
              <a:ext cx="2664412" cy="94900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右大括号 146">
              <a:extLst>
                <a:ext uri="{FF2B5EF4-FFF2-40B4-BE49-F238E27FC236}">
                  <a16:creationId xmlns:a16="http://schemas.microsoft.com/office/drawing/2014/main" id="{375A7864-1A00-DB05-8B2C-41F2404838C6}"/>
                </a:ext>
              </a:extLst>
            </p:cNvPr>
            <p:cNvSpPr/>
            <p:nvPr/>
          </p:nvSpPr>
          <p:spPr>
            <a:xfrm rot="5400000">
              <a:off x="7402595" y="1552773"/>
              <a:ext cx="560530" cy="10321611"/>
            </a:xfrm>
            <a:prstGeom prst="rightBrace">
              <a:avLst>
                <a:gd name="adj1" fmla="val 26326"/>
                <a:gd name="adj2" fmla="val 31208"/>
              </a:avLst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6" name="直线连接符 152">
              <a:extLst>
                <a:ext uri="{FF2B5EF4-FFF2-40B4-BE49-F238E27FC236}">
                  <a16:creationId xmlns:a16="http://schemas.microsoft.com/office/drawing/2014/main" id="{512EF390-EFE3-58F2-F42A-038890CABA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0966" y="6993844"/>
              <a:ext cx="725" cy="36380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13">
              <a:extLst>
                <a:ext uri="{FF2B5EF4-FFF2-40B4-BE49-F238E27FC236}">
                  <a16:creationId xmlns:a16="http://schemas.microsoft.com/office/drawing/2014/main" id="{05FEC040-B31E-74E1-C62A-ED1A86387C0C}"/>
                </a:ext>
              </a:extLst>
            </p:cNvPr>
            <p:cNvSpPr/>
            <p:nvPr/>
          </p:nvSpPr>
          <p:spPr>
            <a:xfrm>
              <a:off x="8370539" y="5811233"/>
              <a:ext cx="1390782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S</a:t>
              </a:r>
              <a:endParaRPr kumimoji="1" lang="zh-CN" altLang="en-US" sz="1400" b="1" baseline="-250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直线箭头连接符 63">
              <a:extLst>
                <a:ext uri="{FF2B5EF4-FFF2-40B4-BE49-F238E27FC236}">
                  <a16:creationId xmlns:a16="http://schemas.microsoft.com/office/drawing/2014/main" id="{52AC149C-4DD0-540C-D457-ABC44933E087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9449962" y="2993383"/>
              <a:ext cx="1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5">
              <a:extLst>
                <a:ext uri="{FF2B5EF4-FFF2-40B4-BE49-F238E27FC236}">
                  <a16:creationId xmlns:a16="http://schemas.microsoft.com/office/drawing/2014/main" id="{2694B1F9-55DE-9B0D-B169-44520B1E7DCA}"/>
                </a:ext>
              </a:extLst>
            </p:cNvPr>
            <p:cNvSpPr/>
            <p:nvPr/>
          </p:nvSpPr>
          <p:spPr>
            <a:xfrm>
              <a:off x="8666437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线箭头连接符 48">
              <a:extLst>
                <a:ext uri="{FF2B5EF4-FFF2-40B4-BE49-F238E27FC236}">
                  <a16:creationId xmlns:a16="http://schemas.microsoft.com/office/drawing/2014/main" id="{6E55E58B-EC98-5AC1-3F24-45CA0F125965}"/>
                </a:ext>
              </a:extLst>
            </p:cNvPr>
            <p:cNvCxnSpPr>
              <a:cxnSpLocks/>
            </p:cNvCxnSpPr>
            <p:nvPr/>
          </p:nvCxnSpPr>
          <p:spPr>
            <a:xfrm>
              <a:off x="9146749" y="3218478"/>
              <a:ext cx="0" cy="74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箭头连接符 52">
              <a:extLst>
                <a:ext uri="{FF2B5EF4-FFF2-40B4-BE49-F238E27FC236}">
                  <a16:creationId xmlns:a16="http://schemas.microsoft.com/office/drawing/2014/main" id="{489CA301-D274-173E-CA3C-12F888DBD165}"/>
                </a:ext>
              </a:extLst>
            </p:cNvPr>
            <p:cNvCxnSpPr>
              <a:cxnSpLocks/>
            </p:cNvCxnSpPr>
            <p:nvPr/>
          </p:nvCxnSpPr>
          <p:spPr>
            <a:xfrm>
              <a:off x="8849121" y="3541253"/>
              <a:ext cx="1" cy="43459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62">
              <a:extLst>
                <a:ext uri="{FF2B5EF4-FFF2-40B4-BE49-F238E27FC236}">
                  <a16:creationId xmlns:a16="http://schemas.microsoft.com/office/drawing/2014/main" id="{2381FC4B-14FF-C99A-78A1-FC7B8F1BF73B}"/>
                </a:ext>
              </a:extLst>
            </p:cNvPr>
            <p:cNvSpPr txBox="1"/>
            <p:nvPr/>
          </p:nvSpPr>
          <p:spPr>
            <a:xfrm>
              <a:off x="8796200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3" name="直线箭头连接符 67">
              <a:extLst>
                <a:ext uri="{FF2B5EF4-FFF2-40B4-BE49-F238E27FC236}">
                  <a16:creationId xmlns:a16="http://schemas.microsoft.com/office/drawing/2014/main" id="{565C732E-9E1E-0DDB-C863-AA204EE4A777}"/>
                </a:ext>
              </a:extLst>
            </p:cNvPr>
            <p:cNvCxnSpPr>
              <a:cxnSpLocks/>
            </p:cNvCxnSpPr>
            <p:nvPr/>
          </p:nvCxnSpPr>
          <p:spPr>
            <a:xfrm>
              <a:off x="9162517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13">
              <a:extLst>
                <a:ext uri="{FF2B5EF4-FFF2-40B4-BE49-F238E27FC236}">
                  <a16:creationId xmlns:a16="http://schemas.microsoft.com/office/drawing/2014/main" id="{D5D9406E-E6FE-9AA1-0C36-C76439A5805B}"/>
                </a:ext>
              </a:extLst>
            </p:cNvPr>
            <p:cNvSpPr/>
            <p:nvPr/>
          </p:nvSpPr>
          <p:spPr>
            <a:xfrm>
              <a:off x="11207539" y="5825822"/>
              <a:ext cx="1636130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T-s+1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</a:t>
              </a:r>
              <a:endParaRPr kumimoji="1" lang="zh-CN" altLang="en-US" sz="1400" b="1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42495B1B-214B-914A-9A29-58CBC4D48950}"/>
                </a:ext>
              </a:extLst>
            </p:cNvPr>
            <p:cNvSpPr/>
            <p:nvPr/>
          </p:nvSpPr>
          <p:spPr>
            <a:xfrm>
              <a:off x="10238176" y="4332022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 dirty="0"/>
            </a:p>
          </p:txBody>
        </p:sp>
        <p:sp>
          <p:nvSpPr>
            <p:cNvPr id="36" name="Rectangle 206">
              <a:extLst>
                <a:ext uri="{FF2B5EF4-FFF2-40B4-BE49-F238E27FC236}">
                  <a16:creationId xmlns:a16="http://schemas.microsoft.com/office/drawing/2014/main" id="{0EE41E3D-D8DF-D5C5-9940-AA5EE68938B6}"/>
                </a:ext>
              </a:extLst>
            </p:cNvPr>
            <p:cNvSpPr/>
            <p:nvPr/>
          </p:nvSpPr>
          <p:spPr>
            <a:xfrm>
              <a:off x="10257694" y="5779711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 dirty="0"/>
            </a:p>
          </p:txBody>
        </p:sp>
        <p:cxnSp>
          <p:nvCxnSpPr>
            <p:cNvPr id="37" name="肘形连接符 38">
              <a:extLst>
                <a:ext uri="{FF2B5EF4-FFF2-40B4-BE49-F238E27FC236}">
                  <a16:creationId xmlns:a16="http://schemas.microsoft.com/office/drawing/2014/main" id="{34C7FC06-2787-391B-9452-2DED0E6CF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09444" y="3541253"/>
              <a:ext cx="4764835" cy="1943903"/>
            </a:xfrm>
            <a:prstGeom prst="bentConnector3">
              <a:avLst>
                <a:gd name="adj1" fmla="val 29581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肘形连接符 17">
              <a:extLst>
                <a:ext uri="{FF2B5EF4-FFF2-40B4-BE49-F238E27FC236}">
                  <a16:creationId xmlns:a16="http://schemas.microsoft.com/office/drawing/2014/main" id="{D7E8EDBF-D31D-0954-3F73-253931B05A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72862" y="3232753"/>
              <a:ext cx="7998170" cy="2249950"/>
            </a:xfrm>
            <a:prstGeom prst="bentConnector3">
              <a:avLst>
                <a:gd name="adj1" fmla="val 20244"/>
              </a:avLst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95">
              <a:extLst>
                <a:ext uri="{FF2B5EF4-FFF2-40B4-BE49-F238E27FC236}">
                  <a16:creationId xmlns:a16="http://schemas.microsoft.com/office/drawing/2014/main" id="{56D4CC4A-CC90-BF45-70BE-071B658036D7}"/>
                </a:ext>
              </a:extLst>
            </p:cNvPr>
            <p:cNvCxnSpPr>
              <a:cxnSpLocks/>
            </p:cNvCxnSpPr>
            <p:nvPr/>
          </p:nvCxnSpPr>
          <p:spPr>
            <a:xfrm>
              <a:off x="9623223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箭头连接符 95">
              <a:extLst>
                <a:ext uri="{FF2B5EF4-FFF2-40B4-BE49-F238E27FC236}">
                  <a16:creationId xmlns:a16="http://schemas.microsoft.com/office/drawing/2014/main" id="{DAF46A14-61AB-E43F-BC47-F2822576C7A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4146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144">
              <a:extLst>
                <a:ext uri="{FF2B5EF4-FFF2-40B4-BE49-F238E27FC236}">
                  <a16:creationId xmlns:a16="http://schemas.microsoft.com/office/drawing/2014/main" id="{96F1FFC4-DA76-33DF-8E3F-A2EA36AABD43}"/>
                </a:ext>
              </a:extLst>
            </p:cNvPr>
            <p:cNvSpPr/>
            <p:nvPr/>
          </p:nvSpPr>
          <p:spPr>
            <a:xfrm>
              <a:off x="6628531" y="8920309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﻿Combined 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直线箭头连接符 39">
              <a:extLst>
                <a:ext uri="{FF2B5EF4-FFF2-40B4-BE49-F238E27FC236}">
                  <a16:creationId xmlns:a16="http://schemas.microsoft.com/office/drawing/2014/main" id="{0B1235EE-224F-8CDF-E5DD-C6D4C4EA815D}"/>
                </a:ext>
              </a:extLst>
            </p:cNvPr>
            <p:cNvCxnSpPr>
              <a:stCxn id="20" idx="2"/>
              <a:endCxn id="41" idx="0"/>
            </p:cNvCxnSpPr>
            <p:nvPr/>
          </p:nvCxnSpPr>
          <p:spPr>
            <a:xfrm>
              <a:off x="6235793" y="8322951"/>
              <a:ext cx="1724944" cy="597358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箭头连接符 40">
              <a:extLst>
                <a:ext uri="{FF2B5EF4-FFF2-40B4-BE49-F238E27FC236}">
                  <a16:creationId xmlns:a16="http://schemas.microsoft.com/office/drawing/2014/main" id="{A1D353F5-7086-943F-0305-8EBDED4AC3BC}"/>
                </a:ext>
              </a:extLst>
            </p:cNvPr>
            <p:cNvCxnSpPr>
              <a:cxnSpLocks/>
              <a:stCxn id="24" idx="2"/>
              <a:endCxn id="41" idx="0"/>
            </p:cNvCxnSpPr>
            <p:nvPr/>
          </p:nvCxnSpPr>
          <p:spPr>
            <a:xfrm flipH="1">
              <a:off x="7960737" y="8324142"/>
              <a:ext cx="1660229" cy="596167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1">
              <a:extLst>
                <a:ext uri="{FF2B5EF4-FFF2-40B4-BE49-F238E27FC236}">
                  <a16:creationId xmlns:a16="http://schemas.microsoft.com/office/drawing/2014/main" id="{86D1E506-F0E7-3347-F66E-AE34EAD9B3CD}"/>
                </a:ext>
              </a:extLst>
            </p:cNvPr>
            <p:cNvSpPr txBox="1"/>
            <p:nvPr/>
          </p:nvSpPr>
          <p:spPr>
            <a:xfrm>
              <a:off x="8882172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1</a:t>
              </a:r>
              <a:endParaRPr kumimoji="1" lang="zh-CN" altLang="en-US" sz="12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5" name="文本框 42">
              <a:extLst>
                <a:ext uri="{FF2B5EF4-FFF2-40B4-BE49-F238E27FC236}">
                  <a16:creationId xmlns:a16="http://schemas.microsoft.com/office/drawing/2014/main" id="{4117D13F-B765-6B13-82A0-AC3ED7B493C5}"/>
                </a:ext>
              </a:extLst>
            </p:cNvPr>
            <p:cNvSpPr txBox="1"/>
            <p:nvPr/>
          </p:nvSpPr>
          <p:spPr>
            <a:xfrm>
              <a:off x="6237991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l-GR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α</a:t>
              </a:r>
              <a:endParaRPr kumimoji="1" lang="zh-CN" altLang="en-US" sz="12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46" name="直线箭头连接符 43">
              <a:extLst>
                <a:ext uri="{FF2B5EF4-FFF2-40B4-BE49-F238E27FC236}">
                  <a16:creationId xmlns:a16="http://schemas.microsoft.com/office/drawing/2014/main" id="{2A2894BF-63F8-1722-605B-D07B01529F75}"/>
                </a:ext>
              </a:extLst>
            </p:cNvPr>
            <p:cNvCxnSpPr>
              <a:cxnSpLocks/>
            </p:cNvCxnSpPr>
            <p:nvPr/>
          </p:nvCxnSpPr>
          <p:spPr>
            <a:xfrm>
              <a:off x="9323418" y="9394813"/>
              <a:ext cx="900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上下箭头 44">
              <a:extLst>
                <a:ext uri="{FF2B5EF4-FFF2-40B4-BE49-F238E27FC236}">
                  <a16:creationId xmlns:a16="http://schemas.microsoft.com/office/drawing/2014/main" id="{F0C07725-07BE-A4D8-F2D1-91C75A902BCE}"/>
                </a:ext>
              </a:extLst>
            </p:cNvPr>
            <p:cNvSpPr/>
            <p:nvPr/>
          </p:nvSpPr>
          <p:spPr>
            <a:xfrm>
              <a:off x="10263229" y="8895091"/>
              <a:ext cx="355274" cy="999444"/>
            </a:xfrm>
            <a:prstGeom prst="up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/>
            </a:p>
          </p:txBody>
        </p:sp>
        <p:sp>
          <p:nvSpPr>
            <p:cNvPr id="48" name="文本框 45">
              <a:extLst>
                <a:ext uri="{FF2B5EF4-FFF2-40B4-BE49-F238E27FC236}">
                  <a16:creationId xmlns:a16="http://schemas.microsoft.com/office/drawing/2014/main" id="{9EA20EFB-BD16-713D-2F83-E4DA53FB3C5B}"/>
                </a:ext>
              </a:extLst>
            </p:cNvPr>
            <p:cNvSpPr txBox="1"/>
            <p:nvPr/>
          </p:nvSpPr>
          <p:spPr>
            <a:xfrm>
              <a:off x="10589463" y="8751083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Real</a:t>
              </a:r>
              <a:endParaRPr kumimoji="1" lang="zh-CN" altLang="en-US" sz="1400" b="1" dirty="0"/>
            </a:p>
          </p:txBody>
        </p:sp>
        <p:sp>
          <p:nvSpPr>
            <p:cNvPr id="49" name="文本框 46">
              <a:extLst>
                <a:ext uri="{FF2B5EF4-FFF2-40B4-BE49-F238E27FC236}">
                  <a16:creationId xmlns:a16="http://schemas.microsoft.com/office/drawing/2014/main" id="{193A2B43-E6E6-238F-BB7F-04DBCFE429A1}"/>
                </a:ext>
              </a:extLst>
            </p:cNvPr>
            <p:cNvSpPr txBox="1"/>
            <p:nvPr/>
          </p:nvSpPr>
          <p:spPr>
            <a:xfrm>
              <a:off x="10589463" y="9534771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Fake</a:t>
              </a:r>
              <a:endParaRPr kumimoji="1" lang="zh-CN" altLang="en-US" sz="1400" b="1" dirty="0"/>
            </a:p>
          </p:txBody>
        </p:sp>
        <p:sp>
          <p:nvSpPr>
            <p:cNvPr id="50" name="文本框 47">
              <a:extLst>
                <a:ext uri="{FF2B5EF4-FFF2-40B4-BE49-F238E27FC236}">
                  <a16:creationId xmlns:a16="http://schemas.microsoft.com/office/drawing/2014/main" id="{3D7B0B1B-B361-F7F8-B512-2C0ED4496EDF}"/>
                </a:ext>
              </a:extLst>
            </p:cNvPr>
            <p:cNvSpPr txBox="1"/>
            <p:nvPr/>
          </p:nvSpPr>
          <p:spPr>
            <a:xfrm>
              <a:off x="9314931" y="8884207"/>
              <a:ext cx="928937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(float)</a:t>
              </a:r>
              <a:endParaRPr kumimoji="1" lang="zh-CN" altLang="en-US" sz="1400" b="1" dirty="0"/>
            </a:p>
          </p:txBody>
        </p:sp>
        <p:cxnSp>
          <p:nvCxnSpPr>
            <p:cNvPr id="51" name="直线箭头连接符 48">
              <a:extLst>
                <a:ext uri="{FF2B5EF4-FFF2-40B4-BE49-F238E27FC236}">
                  <a16:creationId xmlns:a16="http://schemas.microsoft.com/office/drawing/2014/main" id="{D4C6C233-F23C-DFDB-6121-5AEAEC93AF3A}"/>
                </a:ext>
              </a:extLst>
            </p:cNvPr>
            <p:cNvCxnSpPr>
              <a:cxnSpLocks/>
            </p:cNvCxnSpPr>
            <p:nvPr/>
          </p:nvCxnSpPr>
          <p:spPr>
            <a:xfrm>
              <a:off x="6445700" y="3230619"/>
              <a:ext cx="0" cy="56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63">
              <a:extLst>
                <a:ext uri="{FF2B5EF4-FFF2-40B4-BE49-F238E27FC236}">
                  <a16:creationId xmlns:a16="http://schemas.microsoft.com/office/drawing/2014/main" id="{385516F5-8E7A-E2FD-007E-9DDCB6A78B82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>
              <a:off x="7100633" y="2993383"/>
              <a:ext cx="0" cy="80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62">
              <a:extLst>
                <a:ext uri="{FF2B5EF4-FFF2-40B4-BE49-F238E27FC236}">
                  <a16:creationId xmlns:a16="http://schemas.microsoft.com/office/drawing/2014/main" id="{CA9F0010-8880-D6CB-8EDA-088765AA2A62}"/>
                </a:ext>
              </a:extLst>
            </p:cNvPr>
            <p:cNvSpPr txBox="1"/>
            <p:nvPr/>
          </p:nvSpPr>
          <p:spPr>
            <a:xfrm>
              <a:off x="6446871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0C84E9E-1E8B-A42A-4835-1C52E94D934C}"/>
              </a:ext>
            </a:extLst>
          </p:cNvPr>
          <p:cNvSpPr txBox="1"/>
          <p:nvPr/>
        </p:nvSpPr>
        <p:spPr>
          <a:xfrm>
            <a:off x="183990" y="1741165"/>
            <a:ext cx="32773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u="sng" dirty="0"/>
              <a:t>Architecture innovations: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Batched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generation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temporal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correlation)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Auxiliary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discriminator</a:t>
            </a:r>
            <a:br>
              <a:rPr kumimoji="1" lang="en-US" altLang="zh-CN" sz="2000" dirty="0"/>
            </a:b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metadata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fidelity)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 err="1"/>
              <a:t>Autonormalization</a:t>
            </a:r>
            <a:r>
              <a:rPr kumimoji="1" lang="en-US" altLang="zh-CN" sz="2000" dirty="0"/>
              <a:t> (for value diversity)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5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E2C6C8-3721-314B-B51A-2FF00508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 err="1"/>
              <a:t>DoppelGanger</a:t>
            </a:r>
            <a:r>
              <a:rPr kumimoji="1" lang="en-US" altLang="zh-CN" b="1" dirty="0"/>
              <a:t> End-to-end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Workflow</a:t>
            </a:r>
            <a:r>
              <a:rPr kumimoji="1" lang="zh-CN" altLang="en-US" b="1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27AE73-921D-4547-93CD-1864E059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20</a:t>
            </a:fld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C24BE06-B07D-DC48-A1FF-43F0FD71198A}"/>
              </a:ext>
            </a:extLst>
          </p:cNvPr>
          <p:cNvSpPr/>
          <p:nvPr/>
        </p:nvSpPr>
        <p:spPr>
          <a:xfrm>
            <a:off x="902346" y="3743191"/>
            <a:ext cx="1270861" cy="46166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chemeClr val="bg2">
                    <a:lumMod val="25000"/>
                  </a:schemeClr>
                </a:solidFill>
              </a:rPr>
              <a:t>Data</a:t>
            </a:r>
            <a:endParaRPr kumimoji="1" lang="zh-CN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66E3717-5B01-F24F-B5E9-A64EBA9164DE}"/>
              </a:ext>
            </a:extLst>
          </p:cNvPr>
          <p:cNvSpPr txBox="1"/>
          <p:nvPr/>
        </p:nvSpPr>
        <p:spPr>
          <a:xfrm>
            <a:off x="2173207" y="6165538"/>
            <a:ext cx="807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Code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&amp;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paper: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dirty="0">
                <a:solidFill>
                  <a:srgbClr val="FF0000"/>
                </a:solidFill>
              </a:rPr>
              <a:t>https://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github.com</a:t>
            </a:r>
            <a:r>
              <a:rPr kumimoji="1" lang="en-US" altLang="zh-CN" sz="2400" dirty="0">
                <a:solidFill>
                  <a:srgbClr val="FF0000"/>
                </a:solidFill>
              </a:rPr>
              <a:t>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fjxmlzn</a:t>
            </a:r>
            <a:r>
              <a:rPr kumimoji="1" lang="en-US" altLang="zh-CN" sz="2400" dirty="0">
                <a:solidFill>
                  <a:srgbClr val="FF0000"/>
                </a:solidFill>
              </a:rPr>
              <a:t>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DoppelGANger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396D50-9531-E048-9CAF-A96DD4E5CC9E}"/>
              </a:ext>
            </a:extLst>
          </p:cNvPr>
          <p:cNvSpPr/>
          <p:nvPr/>
        </p:nvSpPr>
        <p:spPr>
          <a:xfrm>
            <a:off x="902346" y="4422533"/>
            <a:ext cx="1270861" cy="46166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chemeClr val="tx1"/>
                </a:solidFill>
              </a:rPr>
              <a:t>Schema</a:t>
            </a:r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CF6C452B-5DE2-D24F-A804-BDB0A88A3B14}"/>
              </a:ext>
            </a:extLst>
          </p:cNvPr>
          <p:cNvSpPr/>
          <p:nvPr/>
        </p:nvSpPr>
        <p:spPr>
          <a:xfrm>
            <a:off x="2739116" y="3848428"/>
            <a:ext cx="2638796" cy="84008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 err="1">
                <a:solidFill>
                  <a:schemeClr val="accent4">
                    <a:lumMod val="75000"/>
                  </a:schemeClr>
                </a:solidFill>
              </a:rPr>
              <a:t>DoppelGANger</a:t>
            </a:r>
            <a:endParaRPr kumimoji="1" lang="en-US" altLang="zh-CN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kumimoji="1" lang="en-US" altLang="zh-CN" sz="2400" b="1" dirty="0">
                <a:solidFill>
                  <a:schemeClr val="accent4">
                    <a:lumMod val="75000"/>
                  </a:schemeClr>
                </a:solidFill>
              </a:rPr>
              <a:t>Trainer</a:t>
            </a:r>
            <a:endParaRPr kumimoji="1" lang="zh-CN" alt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7DE1074D-18C1-BE41-AAE4-64224E64818C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2173207" y="3974024"/>
            <a:ext cx="565909" cy="294447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2A8EFE7E-3A3E-014A-B9C4-435BE4E64820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2173207" y="4268471"/>
            <a:ext cx="565909" cy="384895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E0D5777-DBC0-1D4D-9E30-4B087E7FBB07}"/>
              </a:ext>
            </a:extLst>
          </p:cNvPr>
          <p:cNvGrpSpPr/>
          <p:nvPr/>
        </p:nvGrpSpPr>
        <p:grpSpPr>
          <a:xfrm>
            <a:off x="2093894" y="1580931"/>
            <a:ext cx="3929240" cy="2267497"/>
            <a:chOff x="2093894" y="1580931"/>
            <a:chExt cx="3929240" cy="226749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BB4101F-204E-BD4F-97B1-EB1290AFF60E}"/>
                </a:ext>
              </a:extLst>
            </p:cNvPr>
            <p:cNvSpPr txBox="1"/>
            <p:nvPr/>
          </p:nvSpPr>
          <p:spPr>
            <a:xfrm>
              <a:off x="2093894" y="1580931"/>
              <a:ext cx="3929240" cy="1938992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/>
                <a:t>Fidelity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parameters: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kumimoji="1" lang="en-US" altLang="zh-CN" sz="2000" dirty="0"/>
                <a:t>Batched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generation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size</a:t>
              </a:r>
              <a:r>
                <a:rPr kumimoji="1" lang="zh-CN" altLang="en-US" sz="2000" dirty="0"/>
                <a:t> </a:t>
              </a:r>
              <a:endParaRPr kumimoji="1" lang="en-US" altLang="zh-CN" sz="2000" dirty="0"/>
            </a:p>
            <a:p>
              <a:r>
                <a:rPr kumimoji="1" lang="en-US" altLang="zh-CN" sz="2000" dirty="0"/>
                <a:t>	(for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temporal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correlation)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kumimoji="1" lang="en-US" altLang="zh-CN" sz="2000" dirty="0"/>
                <a:t>Auxiliary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discriminator</a:t>
              </a:r>
            </a:p>
            <a:p>
              <a:pPr lvl="1"/>
              <a:r>
                <a:rPr kumimoji="1" lang="en-US" altLang="zh-CN" sz="2000" dirty="0"/>
                <a:t>	(for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metadata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fidelity)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kumimoji="1" lang="en-US" altLang="zh-CN" sz="2000" dirty="0"/>
                <a:t>…</a:t>
              </a:r>
              <a:endParaRPr kumimoji="1" lang="zh-CN" altLang="en-US" sz="2000" dirty="0"/>
            </a:p>
          </p:txBody>
        </p:sp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3D9E8C87-599C-1C4B-A90F-F19B83527CCC}"/>
                </a:ext>
              </a:extLst>
            </p:cNvPr>
            <p:cNvCxnSpPr>
              <a:cxnSpLocks/>
              <a:stCxn id="13" idx="2"/>
              <a:endCxn id="8" idx="0"/>
            </p:cNvCxnSpPr>
            <p:nvPr/>
          </p:nvCxnSpPr>
          <p:spPr>
            <a:xfrm>
              <a:off x="4058514" y="3519923"/>
              <a:ext cx="0" cy="328505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7A495A7B-EC42-7840-ABE1-933453DB3020}"/>
              </a:ext>
            </a:extLst>
          </p:cNvPr>
          <p:cNvGrpSpPr/>
          <p:nvPr/>
        </p:nvGrpSpPr>
        <p:grpSpPr>
          <a:xfrm>
            <a:off x="2555990" y="4688513"/>
            <a:ext cx="3005048" cy="1051846"/>
            <a:chOff x="2555990" y="4688513"/>
            <a:chExt cx="3005048" cy="105184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283E54F-AB6F-D84D-B625-FDEBCD5E0DA3}"/>
                </a:ext>
              </a:extLst>
            </p:cNvPr>
            <p:cNvSpPr txBox="1"/>
            <p:nvPr/>
          </p:nvSpPr>
          <p:spPr>
            <a:xfrm>
              <a:off x="2555990" y="5032473"/>
              <a:ext cx="3005048" cy="707886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/>
                <a:t>Privacy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parameters: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kumimoji="1" lang="en-US" altLang="zh-CN" sz="2000" dirty="0"/>
                <a:t>Metadata</a:t>
              </a:r>
              <a:r>
                <a:rPr kumimoji="1" lang="zh-CN" altLang="en-US" sz="2000" dirty="0"/>
                <a:t> </a:t>
              </a:r>
              <a:r>
                <a:rPr kumimoji="1" lang="en-US" altLang="zh-CN" sz="2000" dirty="0"/>
                <a:t>distribution</a:t>
              </a:r>
            </a:p>
          </p:txBody>
        </p: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3006C7DA-9444-0B42-9465-2D8CAC31FDE6}"/>
                </a:ext>
              </a:extLst>
            </p:cNvPr>
            <p:cNvCxnSpPr>
              <a:cxnSpLocks/>
              <a:stCxn id="18" idx="0"/>
              <a:endCxn id="8" idx="2"/>
            </p:cNvCxnSpPr>
            <p:nvPr/>
          </p:nvCxnSpPr>
          <p:spPr>
            <a:xfrm flipV="1">
              <a:off x="4058514" y="4688513"/>
              <a:ext cx="0" cy="34396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A3EAC2E0-70CF-3A49-8B58-76F8218BBFA6}"/>
              </a:ext>
            </a:extLst>
          </p:cNvPr>
          <p:cNvGrpSpPr/>
          <p:nvPr/>
        </p:nvGrpSpPr>
        <p:grpSpPr>
          <a:xfrm>
            <a:off x="6653129" y="2652287"/>
            <a:ext cx="2125532" cy="1188740"/>
            <a:chOff x="6467147" y="2652287"/>
            <a:chExt cx="2125532" cy="1188740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EB41716-B29D-EC44-907D-CFD08E0FC013}"/>
                </a:ext>
              </a:extLst>
            </p:cNvPr>
            <p:cNvSpPr/>
            <p:nvPr/>
          </p:nvSpPr>
          <p:spPr>
            <a:xfrm>
              <a:off x="6467147" y="2652287"/>
              <a:ext cx="2125532" cy="863681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>
                  <a:solidFill>
                    <a:schemeClr val="bg2">
                      <a:lumMod val="25000"/>
                    </a:schemeClr>
                  </a:solidFill>
                </a:rPr>
                <a:t>Size</a:t>
              </a:r>
              <a:r>
                <a:rPr kumimoji="1" lang="zh-CN" altLang="en-US" sz="20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bg2">
                      <a:lumMod val="25000"/>
                    </a:schemeClr>
                  </a:solidFill>
                </a:rPr>
                <a:t>of</a:t>
              </a:r>
              <a:r>
                <a:rPr kumimoji="1" lang="zh-CN" altLang="en-US" sz="20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endParaRPr kumimoji="1" lang="en-US" altLang="zh-CN" sz="20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kumimoji="1" lang="en-US" altLang="zh-CN" sz="2000" b="1" dirty="0">
                  <a:solidFill>
                    <a:schemeClr val="bg2">
                      <a:lumMod val="25000"/>
                    </a:schemeClr>
                  </a:solidFill>
                </a:rPr>
                <a:t>synthetic</a:t>
              </a:r>
              <a:r>
                <a:rPr kumimoji="1" lang="zh-CN" altLang="en-US" sz="20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kumimoji="1" lang="en-US" altLang="zh-CN" sz="2000" b="1" dirty="0">
                  <a:solidFill>
                    <a:schemeClr val="bg2">
                      <a:lumMod val="25000"/>
                    </a:schemeClr>
                  </a:solidFill>
                </a:rPr>
                <a:t>data</a:t>
              </a:r>
              <a:endParaRPr kumimoji="1" lang="zh-CN" altLang="en-US" sz="20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48" name="直线箭头连接符 47">
              <a:extLst>
                <a:ext uri="{FF2B5EF4-FFF2-40B4-BE49-F238E27FC236}">
                  <a16:creationId xmlns:a16="http://schemas.microsoft.com/office/drawing/2014/main" id="{981E1286-5DCD-6342-946E-4B20B8791F89}"/>
                </a:ext>
              </a:extLst>
            </p:cNvPr>
            <p:cNvCxnSpPr>
              <a:cxnSpLocks/>
              <a:stCxn id="47" idx="2"/>
              <a:endCxn id="23" idx="0"/>
            </p:cNvCxnSpPr>
            <p:nvPr/>
          </p:nvCxnSpPr>
          <p:spPr>
            <a:xfrm>
              <a:off x="7529913" y="3515968"/>
              <a:ext cx="0" cy="325059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CD5C25C0-02E0-F34E-9B75-DAF8A2DE0837}"/>
              </a:ext>
            </a:extLst>
          </p:cNvPr>
          <p:cNvGrpSpPr/>
          <p:nvPr/>
        </p:nvGrpSpPr>
        <p:grpSpPr>
          <a:xfrm>
            <a:off x="9035293" y="3181415"/>
            <a:ext cx="1871105" cy="1567664"/>
            <a:chOff x="8849311" y="3181415"/>
            <a:chExt cx="1871105" cy="1567664"/>
          </a:xfrm>
        </p:grpSpPr>
        <p:pic>
          <p:nvPicPr>
            <p:cNvPr id="51" name="图形 50" descr="数据库">
              <a:extLst>
                <a:ext uri="{FF2B5EF4-FFF2-40B4-BE49-F238E27FC236}">
                  <a16:creationId xmlns:a16="http://schemas.microsoft.com/office/drawing/2014/main" id="{3C9F5596-C4C8-FB48-BC26-597264D08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12076" y="3808831"/>
              <a:ext cx="940248" cy="940248"/>
            </a:xfrm>
            <a:prstGeom prst="rect">
              <a:avLst/>
            </a:prstGeom>
          </p:spPr>
        </p:pic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97D4BBE1-27ED-5C4E-8A97-BBC3ED244236}"/>
                </a:ext>
              </a:extLst>
            </p:cNvPr>
            <p:cNvCxnSpPr>
              <a:cxnSpLocks/>
              <a:stCxn id="23" idx="3"/>
              <a:endCxn id="51" idx="1"/>
            </p:cNvCxnSpPr>
            <p:nvPr/>
          </p:nvCxnSpPr>
          <p:spPr>
            <a:xfrm>
              <a:off x="8849311" y="4272868"/>
              <a:ext cx="662765" cy="6087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4E0D554-96FE-AD41-A86F-98AF5CBA8ED1}"/>
                </a:ext>
              </a:extLst>
            </p:cNvPr>
            <p:cNvSpPr txBox="1"/>
            <p:nvPr/>
          </p:nvSpPr>
          <p:spPr>
            <a:xfrm>
              <a:off x="9243984" y="3181415"/>
              <a:ext cx="1476432" cy="691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400" b="1" dirty="0"/>
                <a:t>Synthetic</a:t>
              </a:r>
              <a:r>
                <a:rPr kumimoji="1" lang="zh-CN" altLang="en-US" sz="2400" b="1" dirty="0"/>
                <a:t> </a:t>
              </a:r>
              <a:endParaRPr kumimoji="1" lang="en-US" altLang="zh-CN" sz="2400" b="1" dirty="0"/>
            </a:p>
            <a:p>
              <a:pPr algn="ctr">
                <a:lnSpc>
                  <a:spcPct val="80000"/>
                </a:lnSpc>
              </a:pPr>
              <a:r>
                <a:rPr kumimoji="1" lang="en-US" altLang="zh-CN" sz="2400" b="1" dirty="0"/>
                <a:t>data</a:t>
              </a:r>
              <a:endParaRPr kumimoji="1" lang="zh-CN" altLang="en-US" sz="2400" b="1" dirty="0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8F8E9886-BCD8-1148-ABC6-4B63E533EBFF}"/>
              </a:ext>
            </a:extLst>
          </p:cNvPr>
          <p:cNvGrpSpPr/>
          <p:nvPr/>
        </p:nvGrpSpPr>
        <p:grpSpPr>
          <a:xfrm>
            <a:off x="7113884" y="4976039"/>
            <a:ext cx="4078318" cy="826876"/>
            <a:chOff x="6927902" y="4976039"/>
            <a:chExt cx="4078318" cy="826876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EF5303BD-BE72-3541-8FB6-269E0EA1E13B}"/>
                </a:ext>
              </a:extLst>
            </p:cNvPr>
            <p:cNvSpPr txBox="1"/>
            <p:nvPr/>
          </p:nvSpPr>
          <p:spPr>
            <a:xfrm>
              <a:off x="6927902" y="5341250"/>
              <a:ext cx="4078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FF0000"/>
                  </a:solidFill>
                </a:rPr>
                <a:t>Share</a:t>
              </a:r>
              <a:r>
                <a:rPr kumimoji="1" lang="zh-CN" altLang="en-US" sz="24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400" b="1" dirty="0">
                  <a:solidFill>
                    <a:srgbClr val="FF0000"/>
                  </a:solidFill>
                </a:rPr>
                <a:t>either</a:t>
              </a:r>
              <a:r>
                <a:rPr kumimoji="1" lang="zh-CN" altLang="en-US" sz="24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400" b="1" dirty="0">
                  <a:solidFill>
                    <a:srgbClr val="FF0000"/>
                  </a:solidFill>
                </a:rPr>
                <a:t>model</a:t>
              </a:r>
              <a:r>
                <a:rPr kumimoji="1" lang="zh-CN" altLang="en-US" sz="24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400" b="1" dirty="0">
                  <a:solidFill>
                    <a:srgbClr val="FF0000"/>
                  </a:solidFill>
                </a:rPr>
                <a:t>or</a:t>
              </a:r>
              <a:r>
                <a:rPr kumimoji="1" lang="zh-CN" altLang="en-US" sz="24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400" b="1" dirty="0">
                  <a:solidFill>
                    <a:srgbClr val="FF0000"/>
                  </a:solidFill>
                </a:rPr>
                <a:t>data</a:t>
              </a:r>
              <a:endParaRPr kumimoji="1" lang="zh-CN" altLang="en-US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0" name="直线箭头连接符 59">
              <a:extLst>
                <a:ext uri="{FF2B5EF4-FFF2-40B4-BE49-F238E27FC236}">
                  <a16:creationId xmlns:a16="http://schemas.microsoft.com/office/drawing/2014/main" id="{F186AAA5-3254-D04A-831C-4326B4217249}"/>
                </a:ext>
              </a:extLst>
            </p:cNvPr>
            <p:cNvCxnSpPr>
              <a:cxnSpLocks/>
              <a:stCxn id="59" idx="0"/>
            </p:cNvCxnSpPr>
            <p:nvPr/>
          </p:nvCxnSpPr>
          <p:spPr>
            <a:xfrm flipH="1" flipV="1">
              <a:off x="8103936" y="4976039"/>
              <a:ext cx="863125" cy="36521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箭头连接符 63">
              <a:extLst>
                <a:ext uri="{FF2B5EF4-FFF2-40B4-BE49-F238E27FC236}">
                  <a16:creationId xmlns:a16="http://schemas.microsoft.com/office/drawing/2014/main" id="{8B1BC892-EAA0-544F-B97F-5ADD99BE2053}"/>
                </a:ext>
              </a:extLst>
            </p:cNvPr>
            <p:cNvCxnSpPr>
              <a:cxnSpLocks/>
              <a:stCxn id="59" idx="0"/>
            </p:cNvCxnSpPr>
            <p:nvPr/>
          </p:nvCxnSpPr>
          <p:spPr>
            <a:xfrm flipV="1">
              <a:off x="8967061" y="4976039"/>
              <a:ext cx="864000" cy="36521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BF638761-BD54-234E-AEE6-CB943D4EC0DC}"/>
              </a:ext>
            </a:extLst>
          </p:cNvPr>
          <p:cNvGrpSpPr/>
          <p:nvPr/>
        </p:nvGrpSpPr>
        <p:grpSpPr>
          <a:xfrm>
            <a:off x="5377912" y="3841027"/>
            <a:ext cx="3657381" cy="863681"/>
            <a:chOff x="5377912" y="3841027"/>
            <a:chExt cx="3657381" cy="863681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CAABCA3A-EEB6-D745-8136-4CC4B28FB16B}"/>
                </a:ext>
              </a:extLst>
            </p:cNvPr>
            <p:cNvGrpSpPr/>
            <p:nvPr/>
          </p:nvGrpSpPr>
          <p:grpSpPr>
            <a:xfrm>
              <a:off x="5377912" y="3841027"/>
              <a:ext cx="3657381" cy="863681"/>
              <a:chOff x="5191930" y="3841027"/>
              <a:chExt cx="3657381" cy="863681"/>
            </a:xfrm>
          </p:grpSpPr>
          <p:sp>
            <p:nvSpPr>
              <p:cNvPr id="23" name="圆角矩形 22">
                <a:extLst>
                  <a:ext uri="{FF2B5EF4-FFF2-40B4-BE49-F238E27FC236}">
                    <a16:creationId xmlns:a16="http://schemas.microsoft.com/office/drawing/2014/main" id="{2CB9DBDB-2DEB-C045-9E13-F03FA4ED0BDF}"/>
                  </a:ext>
                </a:extLst>
              </p:cNvPr>
              <p:cNvSpPr/>
              <p:nvPr/>
            </p:nvSpPr>
            <p:spPr>
              <a:xfrm>
                <a:off x="6210515" y="3841027"/>
                <a:ext cx="2638796" cy="863681"/>
              </a:xfrm>
              <a:prstGeom prst="roundRect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400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DoppelGANger</a:t>
                </a:r>
                <a:endParaRPr kumimoji="1" lang="en-US" altLang="zh-CN" sz="24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:r>
                  <a:rPr kumimoji="1" lang="en-US" altLang="zh-CN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Model</a:t>
                </a:r>
                <a:endParaRPr kumimoji="1" lang="zh-CN" altLang="en-US" sz="24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44" name="直线箭头连接符 43">
                <a:extLst>
                  <a:ext uri="{FF2B5EF4-FFF2-40B4-BE49-F238E27FC236}">
                    <a16:creationId xmlns:a16="http://schemas.microsoft.com/office/drawing/2014/main" id="{6D13F1B0-E37A-FE44-A883-3D1C02D794D8}"/>
                  </a:ext>
                </a:extLst>
              </p:cNvPr>
              <p:cNvCxnSpPr>
                <a:cxnSpLocks/>
                <a:stCxn id="8" idx="3"/>
                <a:endCxn id="23" idx="1"/>
              </p:cNvCxnSpPr>
              <p:nvPr/>
            </p:nvCxnSpPr>
            <p:spPr>
              <a:xfrm>
                <a:off x="5191930" y="4268471"/>
                <a:ext cx="1018585" cy="4397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CF7426B-3749-EC41-B271-ECDD5726D903}"/>
                </a:ext>
              </a:extLst>
            </p:cNvPr>
            <p:cNvSpPr txBox="1"/>
            <p:nvPr/>
          </p:nvSpPr>
          <p:spPr>
            <a:xfrm>
              <a:off x="5377912" y="3881006"/>
              <a:ext cx="1044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/>
                <a:t>produce</a:t>
              </a:r>
              <a:endParaRPr kumimoji="1" lang="zh-CN" altLang="en-US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1988208-95C9-0D26-09C2-4B1E76B54616}"/>
              </a:ext>
            </a:extLst>
          </p:cNvPr>
          <p:cNvSpPr txBox="1"/>
          <p:nvPr/>
        </p:nvSpPr>
        <p:spPr>
          <a:xfrm>
            <a:off x="9220363" y="204276"/>
            <a:ext cx="290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Paper Finalist. IMC 2020</a:t>
            </a:r>
          </a:p>
        </p:txBody>
      </p:sp>
    </p:spTree>
    <p:extLst>
      <p:ext uri="{BB962C8B-B14F-4D97-AF65-F5344CB8AC3E}">
        <p14:creationId xmlns:p14="http://schemas.microsoft.com/office/powerpoint/2010/main" val="78099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b="1" dirty="0" err="1"/>
              <a:t>DoppelGANger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Has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Been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Used</a:t>
            </a:r>
            <a:endParaRPr kumimoji="1" lang="zh-CN" altLang="en-US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5412E9E-3066-B14D-9883-8F885DFBD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733" y="1861280"/>
            <a:ext cx="6350000" cy="14478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5DA0BCC-0CA9-AD4A-87E7-88168125DD1F}"/>
              </a:ext>
            </a:extLst>
          </p:cNvPr>
          <p:cNvSpPr txBox="1"/>
          <p:nvPr/>
        </p:nvSpPr>
        <p:spPr>
          <a:xfrm>
            <a:off x="838201" y="2354347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2400" dirty="0"/>
              <a:t>Boogie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software</a:t>
            </a:r>
            <a:endParaRPr kumimoji="1"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26E775-E1A7-5C4D-818F-115C43212E49}"/>
              </a:ext>
            </a:extLst>
          </p:cNvPr>
          <p:cNvSpPr txBox="1"/>
          <p:nvPr/>
        </p:nvSpPr>
        <p:spPr>
          <a:xfrm>
            <a:off x="4199467" y="3345548"/>
            <a:ext cx="5257800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https://</a:t>
            </a:r>
            <a:r>
              <a:rPr lang="en-US" altLang="zh-CN" sz="1051" dirty="0" err="1">
                <a:solidFill>
                  <a:schemeClr val="bg2">
                    <a:lumMod val="50000"/>
                  </a:schemeClr>
                </a:solidFill>
              </a:rPr>
              <a:t>blog.boogiesoftware.com</a:t>
            </a:r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/2020/02/synthesizing-series-of-</a:t>
            </a:r>
            <a:r>
              <a:rPr lang="en-US" altLang="zh-CN" sz="1051" dirty="0" err="1">
                <a:solidFill>
                  <a:schemeClr val="bg2">
                    <a:lumMod val="50000"/>
                  </a:schemeClr>
                </a:solidFill>
              </a:rPr>
              <a:t>transactions.html</a:t>
            </a:r>
            <a:endParaRPr kumimoji="1" lang="zh-CN" altLang="en-US" sz="105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A31763-52B2-9245-A79F-A7F3EF27F160}"/>
              </a:ext>
            </a:extLst>
          </p:cNvPr>
          <p:cNvSpPr txBox="1"/>
          <p:nvPr/>
        </p:nvSpPr>
        <p:spPr>
          <a:xfrm>
            <a:off x="838200" y="4555680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Hazy</a:t>
            </a:r>
            <a:endParaRPr kumimoji="1"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056D5C-9012-3342-AB24-E951A01EF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200" y="3912240"/>
            <a:ext cx="5604933" cy="185078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0C19937-2922-4B44-AC4C-EED1638D6B6C}"/>
              </a:ext>
            </a:extLst>
          </p:cNvPr>
          <p:cNvSpPr txBox="1"/>
          <p:nvPr/>
        </p:nvSpPr>
        <p:spPr>
          <a:xfrm>
            <a:off x="4199467" y="5694653"/>
            <a:ext cx="5257800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https://</a:t>
            </a:r>
            <a:r>
              <a:rPr lang="en-US" altLang="zh-CN" sz="1051" dirty="0" err="1">
                <a:solidFill>
                  <a:schemeClr val="bg2">
                    <a:lumMod val="50000"/>
                  </a:schemeClr>
                </a:solidFill>
              </a:rPr>
              <a:t>hazy.com</a:t>
            </a:r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/blog/2020/07/09/how-to-generate-sequential-data</a:t>
            </a:r>
            <a:endParaRPr kumimoji="1" lang="zh-CN" altLang="en-US" sz="105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A8D968F3-2D21-6B46-BA12-1577B8D2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21</a:t>
            </a:fld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903702-2301-AE4D-8F1C-2A643AB0D85C}"/>
              </a:ext>
            </a:extLst>
          </p:cNvPr>
          <p:cNvSpPr txBox="1"/>
          <p:nvPr/>
        </p:nvSpPr>
        <p:spPr>
          <a:xfrm>
            <a:off x="2173207" y="6165538"/>
            <a:ext cx="807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Code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&amp;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paper: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dirty="0">
                <a:solidFill>
                  <a:srgbClr val="FF0000"/>
                </a:solidFill>
              </a:rPr>
              <a:t>https://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github.com</a:t>
            </a:r>
            <a:r>
              <a:rPr kumimoji="1" lang="en-US" altLang="zh-CN" sz="2400" dirty="0">
                <a:solidFill>
                  <a:srgbClr val="FF0000"/>
                </a:solidFill>
              </a:rPr>
              <a:t>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fjxmlzn</a:t>
            </a:r>
            <a:r>
              <a:rPr kumimoji="1" lang="en-US" altLang="zh-CN" sz="2400" dirty="0">
                <a:solidFill>
                  <a:srgbClr val="FF0000"/>
                </a:solidFill>
              </a:rPr>
              <a:t>/</a:t>
            </a:r>
            <a:r>
              <a:rPr kumimoji="1" lang="en-US" altLang="zh-CN" sz="2400" dirty="0" err="1">
                <a:solidFill>
                  <a:srgbClr val="FF0000"/>
                </a:solidFill>
              </a:rPr>
              <a:t>DoppelGANger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41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Improved Temporal Fidelity</a:t>
            </a:r>
            <a:endParaRPr kumimoji="1"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9159AF-3599-1D49-8620-F1B2F61B2DE8}"/>
              </a:ext>
            </a:extLst>
          </p:cNvPr>
          <p:cNvSpPr txBox="1"/>
          <p:nvPr/>
        </p:nvSpPr>
        <p:spPr>
          <a:xfrm>
            <a:off x="3810220" y="1478477"/>
            <a:ext cx="5094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09FA01-B21A-D842-A73D-733777A8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52971" y="2267334"/>
            <a:ext cx="5951763" cy="4314031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2DBAAD4-5E13-E044-B521-BE5984B4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4934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b="1" dirty="0"/>
              <a:t>Improved Fidelity in Attribute Correlations</a:t>
            </a:r>
            <a:endParaRPr kumimoji="1" lang="zh-CN" altLang="en-US" b="1" dirty="0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72DD360A-9139-6141-9E4A-D4DEAD10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016" y="2429239"/>
            <a:ext cx="4391929" cy="3356097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D5073F4E-8468-8540-A9E5-0EAA0B7E9F67}"/>
              </a:ext>
            </a:extLst>
          </p:cNvPr>
          <p:cNvSpPr txBox="1"/>
          <p:nvPr/>
        </p:nvSpPr>
        <p:spPr>
          <a:xfrm>
            <a:off x="3607494" y="1721353"/>
            <a:ext cx="4403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CDF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of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correlation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between</a:t>
            </a:r>
            <a:r>
              <a:rPr kumimoji="1" lang="zh-CN" altLang="en-US" sz="2000" b="1" dirty="0"/>
              <a:t> </a:t>
            </a:r>
            <a:endParaRPr kumimoji="1" lang="en-US" altLang="zh-CN" sz="2000" b="1" dirty="0"/>
          </a:p>
          <a:p>
            <a:pPr algn="ctr"/>
            <a:r>
              <a:rPr kumimoji="1" lang="en-US" altLang="zh-CN" sz="2000" b="1" dirty="0"/>
              <a:t>CPU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rate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and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memory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usage</a:t>
            </a:r>
            <a:endParaRPr kumimoji="1" lang="en-US" altLang="zh-CN" sz="20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3663BB8-89F3-494F-9F51-9EE548BED823}"/>
              </a:ext>
            </a:extLst>
          </p:cNvPr>
          <p:cNvSpPr txBox="1"/>
          <p:nvPr/>
        </p:nvSpPr>
        <p:spPr>
          <a:xfrm>
            <a:off x="3534100" y="6028187"/>
            <a:ext cx="44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(Google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cluster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usage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traces</a:t>
            </a:r>
            <a:r>
              <a:rPr kumimoji="1" lang="zh-CN" altLang="en-US" sz="2000" b="1" dirty="0"/>
              <a:t>）</a:t>
            </a:r>
            <a:endParaRPr kumimoji="1" lang="en-US" altLang="zh-CN" sz="2000" dirty="0"/>
          </a:p>
        </p:txBody>
      </p:sp>
      <p:sp>
        <p:nvSpPr>
          <p:cNvPr id="61" name="灯片编号占位符 60">
            <a:extLst>
              <a:ext uri="{FF2B5EF4-FFF2-40B4-BE49-F238E27FC236}">
                <a16:creationId xmlns:a16="http://schemas.microsoft.com/office/drawing/2014/main" id="{B0DE8940-E970-2C49-8BCD-17B9C6133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0371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>
            <a:normAutofit/>
          </a:bodyPr>
          <a:lstStyle/>
          <a:p>
            <a:r>
              <a:rPr kumimoji="1" lang="en-US" altLang="zh-CN" b="1" dirty="0"/>
              <a:t>Fidelity of Downstream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Applications</a:t>
            </a:r>
            <a:endParaRPr kumimoji="1" lang="zh-CN" altLang="en-US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094532-4CAB-2F40-A20A-B35712409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704" y="3422586"/>
            <a:ext cx="6125392" cy="290801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086875C-81E0-E642-BA15-B1526410578F}"/>
              </a:ext>
            </a:extLst>
          </p:cNvPr>
          <p:cNvSpPr txBox="1"/>
          <p:nvPr/>
        </p:nvSpPr>
        <p:spPr>
          <a:xfrm>
            <a:off x="327442" y="4189337"/>
            <a:ext cx="21176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Event-type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prediction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accuracy</a:t>
            </a:r>
            <a:endParaRPr kumimoji="1" lang="en-US" altLang="zh-CN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73A775-A249-354C-AC66-4A2BBB8F9029}"/>
              </a:ext>
            </a:extLst>
          </p:cNvPr>
          <p:cNvSpPr txBox="1"/>
          <p:nvPr/>
        </p:nvSpPr>
        <p:spPr>
          <a:xfrm>
            <a:off x="3728671" y="6267579"/>
            <a:ext cx="44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(Google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cluster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usage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traces</a:t>
            </a:r>
            <a:r>
              <a:rPr kumimoji="1" lang="zh-CN" altLang="en-US" sz="2000" b="1" dirty="0"/>
              <a:t>）</a:t>
            </a:r>
            <a:endParaRPr kumimoji="1" lang="en-US" altLang="zh-CN" sz="200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2F57BBD-1F55-194A-8FED-AF051F886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24</a:t>
            </a:fld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05ED40-32F6-3345-851A-FCBB65543D32}"/>
              </a:ext>
            </a:extLst>
          </p:cNvPr>
          <p:cNvSpPr txBox="1"/>
          <p:nvPr/>
        </p:nvSpPr>
        <p:spPr>
          <a:xfrm>
            <a:off x="-82836" y="2496514"/>
            <a:ext cx="2361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Setting</a:t>
            </a:r>
            <a:endParaRPr kumimoji="1" lang="en-US" altLang="zh-CN" sz="2000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E9A665E-1A59-A448-8F66-EE494819A782}"/>
              </a:ext>
            </a:extLst>
          </p:cNvPr>
          <p:cNvGrpSpPr/>
          <p:nvPr/>
        </p:nvGrpSpPr>
        <p:grpSpPr>
          <a:xfrm>
            <a:off x="1530082" y="1925488"/>
            <a:ext cx="1380366" cy="1265125"/>
            <a:chOff x="2735749" y="1925488"/>
            <a:chExt cx="1380366" cy="1265125"/>
          </a:xfrm>
        </p:grpSpPr>
        <p:pic>
          <p:nvPicPr>
            <p:cNvPr id="8" name="图形 7" descr="数据库">
              <a:extLst>
                <a:ext uri="{FF2B5EF4-FFF2-40B4-BE49-F238E27FC236}">
                  <a16:creationId xmlns:a16="http://schemas.microsoft.com/office/drawing/2014/main" id="{838EF937-CF72-A147-82D9-1B4525C5E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55808" y="2250365"/>
              <a:ext cx="940248" cy="940248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47102BE-7B8E-BD47-89F6-4567EC32F021}"/>
                </a:ext>
              </a:extLst>
            </p:cNvPr>
            <p:cNvSpPr txBox="1"/>
            <p:nvPr/>
          </p:nvSpPr>
          <p:spPr>
            <a:xfrm>
              <a:off x="2735749" y="1925488"/>
              <a:ext cx="13803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b="1" dirty="0"/>
                <a:t>Real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data</a:t>
              </a:r>
              <a:endParaRPr kumimoji="1" lang="zh-CN" altLang="en-US" sz="2000" b="1" dirty="0"/>
            </a:p>
          </p:txBody>
        </p:sp>
      </p:grpSp>
      <p:sp>
        <p:nvSpPr>
          <p:cNvPr id="7" name="圆角矩形 6">
            <a:extLst>
              <a:ext uri="{FF2B5EF4-FFF2-40B4-BE49-F238E27FC236}">
                <a16:creationId xmlns:a16="http://schemas.microsoft.com/office/drawing/2014/main" id="{0267663E-FBF1-CE49-A5FE-BB6505773E2D}"/>
              </a:ext>
            </a:extLst>
          </p:cNvPr>
          <p:cNvSpPr/>
          <p:nvPr/>
        </p:nvSpPr>
        <p:spPr>
          <a:xfrm>
            <a:off x="3219564" y="2439089"/>
            <a:ext cx="1857662" cy="5628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err="1">
                <a:solidFill>
                  <a:schemeClr val="accent1">
                    <a:lumMod val="75000"/>
                  </a:schemeClr>
                </a:solidFill>
              </a:rPr>
              <a:t>DoppelGANger</a:t>
            </a:r>
            <a:endParaRPr kumimoji="1" lang="zh-CN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图形 12" descr="数据库">
            <a:extLst>
              <a:ext uri="{FF2B5EF4-FFF2-40B4-BE49-F238E27FC236}">
                <a16:creationId xmlns:a16="http://schemas.microsoft.com/office/drawing/2014/main" id="{236A8243-CE69-0E4A-ACF7-28B1BEA1F9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8583" y="2256487"/>
            <a:ext cx="940248" cy="94024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12467EEC-BA78-864F-8461-2F6C711EABE6}"/>
              </a:ext>
            </a:extLst>
          </p:cNvPr>
          <p:cNvSpPr txBox="1"/>
          <p:nvPr/>
        </p:nvSpPr>
        <p:spPr>
          <a:xfrm>
            <a:off x="5635131" y="1772201"/>
            <a:ext cx="1448740" cy="59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2000" b="1" dirty="0"/>
              <a:t>Synthetic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data</a:t>
            </a:r>
            <a:endParaRPr kumimoji="1" lang="zh-CN" altLang="en-US" sz="2000" b="1" dirty="0"/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52AA43B-9351-F34C-B7FB-D62C1A849F93}"/>
              </a:ext>
            </a:extLst>
          </p:cNvPr>
          <p:cNvSpPr/>
          <p:nvPr/>
        </p:nvSpPr>
        <p:spPr>
          <a:xfrm>
            <a:off x="7277157" y="2439089"/>
            <a:ext cx="1762607" cy="5628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75000"/>
                  </a:schemeClr>
                </a:solidFill>
              </a:rPr>
              <a:t>Downstream</a:t>
            </a:r>
          </a:p>
          <a:p>
            <a:pPr algn="ctr"/>
            <a:r>
              <a:rPr kumimoji="1" lang="en-US" altLang="zh-CN" b="1" dirty="0">
                <a:solidFill>
                  <a:schemeClr val="accent4">
                    <a:lumMod val="75000"/>
                  </a:schemeClr>
                </a:solidFill>
              </a:rPr>
              <a:t>Algorithm</a:t>
            </a:r>
            <a:endParaRPr kumimoji="1" lang="zh-CN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DAF703E-E772-3040-AF66-2153C9C066F7}"/>
              </a:ext>
            </a:extLst>
          </p:cNvPr>
          <p:cNvGrpSpPr/>
          <p:nvPr/>
        </p:nvGrpSpPr>
        <p:grpSpPr>
          <a:xfrm>
            <a:off x="9534798" y="1714108"/>
            <a:ext cx="1553977" cy="1476505"/>
            <a:chOff x="9388015" y="1714108"/>
            <a:chExt cx="1553977" cy="1476505"/>
          </a:xfrm>
        </p:grpSpPr>
        <p:pic>
          <p:nvPicPr>
            <p:cNvPr id="16" name="图形 15" descr="数据库">
              <a:extLst>
                <a:ext uri="{FF2B5EF4-FFF2-40B4-BE49-F238E27FC236}">
                  <a16:creationId xmlns:a16="http://schemas.microsoft.com/office/drawing/2014/main" id="{6D91B7A8-A513-C543-ABF1-3308D60CF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94879" y="2250365"/>
              <a:ext cx="940248" cy="940248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6A883A5-AD0C-9145-A468-2CC7446C1515}"/>
                </a:ext>
              </a:extLst>
            </p:cNvPr>
            <p:cNvSpPr txBox="1"/>
            <p:nvPr/>
          </p:nvSpPr>
          <p:spPr>
            <a:xfrm>
              <a:off x="9388015" y="1714108"/>
              <a:ext cx="1553977" cy="591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2000" b="1" dirty="0"/>
                <a:t>Holdout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set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of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real</a:t>
              </a:r>
              <a:r>
                <a:rPr kumimoji="1" lang="zh-CN" altLang="en-US" sz="2000" b="1" dirty="0"/>
                <a:t> </a:t>
              </a:r>
              <a:r>
                <a:rPr kumimoji="1" lang="en-US" altLang="zh-CN" sz="2000" b="1" dirty="0"/>
                <a:t>data</a:t>
              </a:r>
              <a:endParaRPr kumimoji="1" lang="zh-CN" altLang="en-US" sz="2000" b="1" dirty="0"/>
            </a:p>
          </p:txBody>
        </p:sp>
      </p:grp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1F3B8A17-5919-BE43-A7E0-14FC81CBF22C}"/>
              </a:ext>
            </a:extLst>
          </p:cNvPr>
          <p:cNvCxnSpPr>
            <a:cxnSpLocks/>
            <a:stCxn id="8" idx="3"/>
            <a:endCxn id="7" idx="1"/>
          </p:cNvCxnSpPr>
          <p:nvPr/>
        </p:nvCxnSpPr>
        <p:spPr>
          <a:xfrm>
            <a:off x="2690389" y="2720489"/>
            <a:ext cx="529175" cy="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FFB2739-A623-BC41-AAB7-0029D6E0B9F6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5077226" y="2720489"/>
            <a:ext cx="801357" cy="612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7749926-E4FF-774D-8102-5985CC6B3389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 flipV="1">
            <a:off x="6818831" y="2720489"/>
            <a:ext cx="458326" cy="612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79E20F9B-B184-BB45-A4F0-CDE7C6706457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9039764" y="2720489"/>
            <a:ext cx="801898" cy="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74FADA59-0A9F-D94B-A948-70CA7B35A6D1}"/>
              </a:ext>
            </a:extLst>
          </p:cNvPr>
          <p:cNvSpPr txBox="1"/>
          <p:nvPr/>
        </p:nvSpPr>
        <p:spPr>
          <a:xfrm>
            <a:off x="2561797" y="2320353"/>
            <a:ext cx="85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Train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4B7B46E-F7B2-684A-B818-199595D161C1}"/>
              </a:ext>
            </a:extLst>
          </p:cNvPr>
          <p:cNvSpPr txBox="1"/>
          <p:nvPr/>
        </p:nvSpPr>
        <p:spPr>
          <a:xfrm>
            <a:off x="5043623" y="2344964"/>
            <a:ext cx="125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Generate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6651DED-D8D9-9645-8B73-21586BD2B952}"/>
              </a:ext>
            </a:extLst>
          </p:cNvPr>
          <p:cNvSpPr txBox="1"/>
          <p:nvPr/>
        </p:nvSpPr>
        <p:spPr>
          <a:xfrm>
            <a:off x="6618402" y="2351157"/>
            <a:ext cx="85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Train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48650E9-9F41-1147-818A-347B4479FA01}"/>
              </a:ext>
            </a:extLst>
          </p:cNvPr>
          <p:cNvSpPr txBox="1"/>
          <p:nvPr/>
        </p:nvSpPr>
        <p:spPr>
          <a:xfrm>
            <a:off x="9024952" y="2315290"/>
            <a:ext cx="124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Evaluate</a:t>
            </a:r>
          </a:p>
        </p:txBody>
      </p:sp>
    </p:spTree>
    <p:extLst>
      <p:ext uri="{BB962C8B-B14F-4D97-AF65-F5344CB8AC3E}">
        <p14:creationId xmlns:p14="http://schemas.microsoft.com/office/powerpoint/2010/main" val="1666812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6C09-3569-B845-9987-B9DDC0D7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421FE-A6C4-0240-854D-407661316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Motivation and Context</a:t>
            </a:r>
          </a:p>
          <a:p>
            <a:endParaRPr lang="en-US" dirty="0"/>
          </a:p>
          <a:p>
            <a:r>
              <a:rPr lang="en-US" dirty="0"/>
              <a:t>Background on GANs</a:t>
            </a:r>
          </a:p>
          <a:p>
            <a:endParaRPr lang="en-US" dirty="0"/>
          </a:p>
          <a:p>
            <a:r>
              <a:rPr lang="en-US" dirty="0"/>
              <a:t>Generating time series data with </a:t>
            </a:r>
            <a:r>
              <a:rPr lang="en-US" dirty="0" err="1"/>
              <a:t>DoppelGANger</a:t>
            </a:r>
            <a:endParaRPr lang="en-US" dirty="0"/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Netshare</a:t>
            </a:r>
            <a:r>
              <a:rPr lang="en-US" dirty="0">
                <a:solidFill>
                  <a:srgbClr val="FF0000"/>
                </a:solidFill>
              </a:rPr>
              <a:t>: Practical network header trace generation </a:t>
            </a:r>
          </a:p>
          <a:p>
            <a:endParaRPr lang="en-US" dirty="0"/>
          </a:p>
          <a:p>
            <a:r>
              <a:rPr lang="en-US" dirty="0"/>
              <a:t>Next steps and collaborative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D2BB3-0C51-A644-9DD4-077B5B1C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65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FC0B0-5D97-E24C-B871-C5ED8DE7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Scope: Packet and flow traces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DDB25-AA6F-954C-84EE-188E0F47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95106"/>
            <a:ext cx="11027736" cy="4351338"/>
          </a:xfrm>
        </p:spPr>
        <p:txBody>
          <a:bodyPr/>
          <a:lstStyle/>
          <a:p>
            <a:r>
              <a:rPr lang="en-US" altLang="zh-CN" dirty="0"/>
              <a:t>A</a:t>
            </a:r>
            <a:r>
              <a:rPr lang="en-US" dirty="0"/>
              <a:t> </a:t>
            </a:r>
            <a:r>
              <a:rPr lang="en-US" b="1" i="1" dirty="0"/>
              <a:t>timestamped</a:t>
            </a:r>
            <a:r>
              <a:rPr lang="en-US" dirty="0"/>
              <a:t> sequence of packet/flow headers s captured on a computer network with a </a:t>
            </a:r>
            <a:r>
              <a:rPr lang="en-US" altLang="zh-CN" dirty="0"/>
              <a:t>sniffer</a:t>
            </a:r>
            <a:r>
              <a:rPr lang="en-US" dirty="0"/>
              <a:t> or similar tools</a:t>
            </a:r>
            <a:r>
              <a:rPr lang="zh-CN" altLang="en-US" dirty="0"/>
              <a:t> </a:t>
            </a:r>
            <a:r>
              <a:rPr lang="en-US" altLang="zh-CN" dirty="0"/>
              <a:t>(e.g.,</a:t>
            </a:r>
            <a:r>
              <a:rPr lang="zh-CN" altLang="en-US" dirty="0"/>
              <a:t> </a:t>
            </a:r>
            <a:r>
              <a:rPr lang="en-US" altLang="zh-CN" dirty="0" err="1"/>
              <a:t>tcpdump</a:t>
            </a:r>
            <a:r>
              <a:rPr lang="en-US" altLang="zh-CN" dirty="0"/>
              <a:t>, </a:t>
            </a:r>
            <a:r>
              <a:rPr lang="en-US" altLang="zh-CN" dirty="0" err="1"/>
              <a:t>Netflow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78A22-F5CC-3E4A-B5DC-BB4CB039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AB71AFBF-0BB2-5349-8BC0-08C4F8B79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456" y="2497369"/>
            <a:ext cx="7022240" cy="422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71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B574-CC30-3A40-8685-9612F0E6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Challenge: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header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fields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correlation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is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not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captured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(e.g.,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flow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length)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E4DE56B-4079-564C-8920-2087086A0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6040"/>
            <a:ext cx="4546871" cy="335086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8C990-38E6-AC45-9DBF-7CD30CAB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B75F2C-1CD0-A04C-A974-8CF1C068C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139" y="1876040"/>
            <a:ext cx="4546871" cy="34852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A35F50-FE91-7D47-BEA5-C7C164056C2B}"/>
              </a:ext>
            </a:extLst>
          </p:cNvPr>
          <p:cNvSpPr txBox="1"/>
          <p:nvPr/>
        </p:nvSpPr>
        <p:spPr>
          <a:xfrm>
            <a:off x="2298356" y="5412261"/>
            <a:ext cx="1977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UGR16</a:t>
            </a:r>
            <a:r>
              <a:rPr lang="zh-CN" altLang="en-US" dirty="0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A53B1E-94FD-9443-9EAD-633C583BEE16}"/>
              </a:ext>
            </a:extLst>
          </p:cNvPr>
          <p:cNvSpPr txBox="1"/>
          <p:nvPr/>
        </p:nvSpPr>
        <p:spPr>
          <a:xfrm>
            <a:off x="7916564" y="5410892"/>
            <a:ext cx="1977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CAIDA</a:t>
            </a:r>
            <a:r>
              <a:rPr lang="zh-CN" altLang="en-US" dirty="0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64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DC9E-D468-B449-87A5-7DB068E07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Insight: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reformulate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as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time-series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generation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problem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B2251-B180-A344-B0BB-126CB311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28</a:t>
            </a:fld>
            <a:endParaRPr lang="en-US"/>
          </a:p>
        </p:txBody>
      </p:sp>
      <p:pic>
        <p:nvPicPr>
          <p:cNvPr id="75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2BF9D4F8-C8D1-494E-88E6-1930EDE48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189" y="1901078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5E145486-2678-3A41-8988-7200706FF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189" y="3116734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3F5326D-9C2F-F84D-B877-C73C0529DCB6}"/>
              </a:ext>
            </a:extLst>
          </p:cNvPr>
          <p:cNvSpPr txBox="1"/>
          <p:nvPr/>
        </p:nvSpPr>
        <p:spPr>
          <a:xfrm>
            <a:off x="3259228" y="1675713"/>
            <a:ext cx="1472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Real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22975E7-99F4-AD46-A95B-33AAED015228}"/>
              </a:ext>
            </a:extLst>
          </p:cNvPr>
          <p:cNvSpPr txBox="1"/>
          <p:nvPr/>
        </p:nvSpPr>
        <p:spPr>
          <a:xfrm>
            <a:off x="3792329" y="2747402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676D87E-0D71-674F-A242-175DEC563BA5}"/>
              </a:ext>
            </a:extLst>
          </p:cNvPr>
          <p:cNvSpPr txBox="1"/>
          <p:nvPr/>
        </p:nvSpPr>
        <p:spPr>
          <a:xfrm>
            <a:off x="2945562" y="2171101"/>
            <a:ext cx="61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1</a:t>
            </a:r>
            <a:endParaRPr lang="en-US" sz="2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E5CB08B-2BE6-9D47-B4B6-B7ABB395725C}"/>
              </a:ext>
            </a:extLst>
          </p:cNvPr>
          <p:cNvSpPr txBox="1"/>
          <p:nvPr/>
        </p:nvSpPr>
        <p:spPr>
          <a:xfrm>
            <a:off x="2896092" y="3338376"/>
            <a:ext cx="711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N</a:t>
            </a:r>
            <a:endParaRPr lang="en-US" sz="24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1617994-D6EC-F44B-BE30-F0DE8E08754E}"/>
              </a:ext>
            </a:extLst>
          </p:cNvPr>
          <p:cNvSpPr/>
          <p:nvPr/>
        </p:nvSpPr>
        <p:spPr>
          <a:xfrm>
            <a:off x="5051697" y="1910012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Tabular-based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EC87594-55F0-C143-8D76-1E549153F2D8}"/>
              </a:ext>
            </a:extLst>
          </p:cNvPr>
          <p:cNvSpPr/>
          <p:nvPr/>
        </p:nvSpPr>
        <p:spPr>
          <a:xfrm>
            <a:off x="5051697" y="3129286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Tabular-based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E0E98EC-9BC5-6B47-B0D7-297B101FC58C}"/>
              </a:ext>
            </a:extLst>
          </p:cNvPr>
          <p:cNvCxnSpPr>
            <a:stCxn id="75" idx="3"/>
            <a:endCxn id="81" idx="1"/>
          </p:cNvCxnSpPr>
          <p:nvPr/>
        </p:nvCxnSpPr>
        <p:spPr>
          <a:xfrm>
            <a:off x="4452139" y="2353553"/>
            <a:ext cx="59955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CE054BCC-8D2B-CE4A-B49D-20B21A71F900}"/>
              </a:ext>
            </a:extLst>
          </p:cNvPr>
          <p:cNvCxnSpPr>
            <a:stCxn id="76" idx="3"/>
            <a:endCxn id="82" idx="1"/>
          </p:cNvCxnSpPr>
          <p:nvPr/>
        </p:nvCxnSpPr>
        <p:spPr>
          <a:xfrm>
            <a:off x="4452139" y="3569209"/>
            <a:ext cx="599558" cy="36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9F340D70-919D-B049-8908-9DA79466E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71" y="1901078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439A865A-AD85-B047-B367-5052E4690293}"/>
              </a:ext>
            </a:extLst>
          </p:cNvPr>
          <p:cNvSpPr txBox="1"/>
          <p:nvPr/>
        </p:nvSpPr>
        <p:spPr>
          <a:xfrm>
            <a:off x="6698420" y="1674350"/>
            <a:ext cx="206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Synthetic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pic>
        <p:nvPicPr>
          <p:cNvPr id="87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26FFFD6E-225F-F447-ADC5-DB467F2A7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71" y="3116734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26DBF5B-03A1-4A4C-97A3-18247BC30086}"/>
              </a:ext>
            </a:extLst>
          </p:cNvPr>
          <p:cNvCxnSpPr>
            <a:stCxn id="81" idx="3"/>
            <a:endCxn id="85" idx="1"/>
          </p:cNvCxnSpPr>
          <p:nvPr/>
        </p:nvCxnSpPr>
        <p:spPr>
          <a:xfrm>
            <a:off x="6657213" y="2353553"/>
            <a:ext cx="59955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D9AD4AF-FD3D-794C-A2C3-3419EA1E79FC}"/>
              </a:ext>
            </a:extLst>
          </p:cNvPr>
          <p:cNvCxnSpPr>
            <a:stCxn id="82" idx="3"/>
            <a:endCxn id="87" idx="1"/>
          </p:cNvCxnSpPr>
          <p:nvPr/>
        </p:nvCxnSpPr>
        <p:spPr>
          <a:xfrm flipV="1">
            <a:off x="6657213" y="3569209"/>
            <a:ext cx="599558" cy="36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4BAFDB40-F60C-8740-891D-4DF1699F0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37" y="4396853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5085A878-4135-8048-949F-8DD61B574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37" y="5612509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F262C172-AD03-D542-8D4F-F96B58314206}"/>
              </a:ext>
            </a:extLst>
          </p:cNvPr>
          <p:cNvSpPr txBox="1"/>
          <p:nvPr/>
        </p:nvSpPr>
        <p:spPr>
          <a:xfrm>
            <a:off x="566080" y="4181173"/>
            <a:ext cx="1488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Real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215D6E5-456F-D24A-BB39-9B5EDD4C3090}"/>
              </a:ext>
            </a:extLst>
          </p:cNvPr>
          <p:cNvSpPr txBox="1"/>
          <p:nvPr/>
        </p:nvSpPr>
        <p:spPr>
          <a:xfrm>
            <a:off x="1102877" y="5243177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E506CC3-4E63-BA4C-A74D-1C23237F23AD}"/>
              </a:ext>
            </a:extLst>
          </p:cNvPr>
          <p:cNvSpPr txBox="1"/>
          <p:nvPr/>
        </p:nvSpPr>
        <p:spPr>
          <a:xfrm>
            <a:off x="313554" y="4663493"/>
            <a:ext cx="59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1</a:t>
            </a:r>
            <a:endParaRPr lang="en-US" sz="2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862E406-9114-1740-887F-5CB41A3C1498}"/>
              </a:ext>
            </a:extLst>
          </p:cNvPr>
          <p:cNvSpPr txBox="1"/>
          <p:nvPr/>
        </p:nvSpPr>
        <p:spPr>
          <a:xfrm>
            <a:off x="357636" y="5834151"/>
            <a:ext cx="509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N</a:t>
            </a:r>
            <a:endParaRPr lang="en-US" sz="2400" dirty="0"/>
          </a:p>
        </p:txBody>
      </p:sp>
      <p:cxnSp>
        <p:nvCxnSpPr>
          <p:cNvPr id="96" name="Elbow Connector 95">
            <a:extLst>
              <a:ext uri="{FF2B5EF4-FFF2-40B4-BE49-F238E27FC236}">
                <a16:creationId xmlns:a16="http://schemas.microsoft.com/office/drawing/2014/main" id="{2D66A1BA-DC8D-DA42-B7AC-8EAEE5339B96}"/>
              </a:ext>
            </a:extLst>
          </p:cNvPr>
          <p:cNvCxnSpPr>
            <a:stCxn id="90" idx="3"/>
            <a:endCxn id="91" idx="3"/>
          </p:cNvCxnSpPr>
          <p:nvPr/>
        </p:nvCxnSpPr>
        <p:spPr>
          <a:xfrm>
            <a:off x="1762687" y="4849328"/>
            <a:ext cx="12700" cy="1215656"/>
          </a:xfrm>
          <a:prstGeom prst="bentConnector3">
            <a:avLst>
              <a:gd name="adj1" fmla="val 180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99D110FC-9104-4E49-A3B2-160664B3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337" y="5004681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C84E2F58-A028-D640-A2AE-CC7141F51C1E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2007237" y="5457156"/>
            <a:ext cx="6731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3064DAFD-C4D6-2548-B6F2-136F4D3E0877}"/>
              </a:ext>
            </a:extLst>
          </p:cNvPr>
          <p:cNvSpPr txBox="1"/>
          <p:nvPr/>
        </p:nvSpPr>
        <p:spPr>
          <a:xfrm>
            <a:off x="1959390" y="5117137"/>
            <a:ext cx="893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Merge</a:t>
            </a:r>
            <a:endParaRPr lang="en-US" sz="2000" i="1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650383D-5A58-BE49-8B99-6A8A4CEE899A}"/>
              </a:ext>
            </a:extLst>
          </p:cNvPr>
          <p:cNvGrpSpPr/>
          <p:nvPr/>
        </p:nvGrpSpPr>
        <p:grpSpPr>
          <a:xfrm>
            <a:off x="4845541" y="4904413"/>
            <a:ext cx="2191492" cy="969185"/>
            <a:chOff x="5552560" y="4579640"/>
            <a:chExt cx="2191492" cy="969185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F7F59C1-66A1-D340-ABC3-37EB7FB876EA}"/>
                </a:ext>
              </a:extLst>
            </p:cNvPr>
            <p:cNvGrpSpPr/>
            <p:nvPr/>
          </p:nvGrpSpPr>
          <p:grpSpPr>
            <a:xfrm>
              <a:off x="5656524" y="4579640"/>
              <a:ext cx="2087528" cy="833358"/>
              <a:chOff x="4996121" y="4686450"/>
              <a:chExt cx="2087528" cy="833358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8C6A600-04E3-F34B-B7EA-37AB1B381BD8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DA425A1-7F5F-DF40-83E9-45BAE6A8A5CC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1AAB897-418F-D44C-BF8F-EA538A84939D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57DAA25-3351-E741-94A4-521DEE9E22D7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1B070B7-B422-C54C-BFB2-863674E8DD71}"/>
                </a:ext>
              </a:extLst>
            </p:cNvPr>
            <p:cNvGrpSpPr/>
            <p:nvPr/>
          </p:nvGrpSpPr>
          <p:grpSpPr>
            <a:xfrm>
              <a:off x="5608675" y="4641483"/>
              <a:ext cx="2087528" cy="833358"/>
              <a:chOff x="4996121" y="4686450"/>
              <a:chExt cx="2087528" cy="833358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DD451F7D-E0FA-8743-B6A2-597247F22C87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DB6D272-864C-1140-9DE1-C45BB00A49C7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AAFF495-B0A7-8D43-B478-85F6C47DA62C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0BC63FFA-E970-6148-B679-A092C7DA4177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E28D730A-AC81-C74F-85D5-F8FA566A7250}"/>
                </a:ext>
              </a:extLst>
            </p:cNvPr>
            <p:cNvGrpSpPr/>
            <p:nvPr/>
          </p:nvGrpSpPr>
          <p:grpSpPr>
            <a:xfrm>
              <a:off x="5552560" y="4715467"/>
              <a:ext cx="2087528" cy="833358"/>
              <a:chOff x="4996121" y="4686450"/>
              <a:chExt cx="2087528" cy="833358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C68B770C-9CD4-F54F-8EC0-25746EB9CB5B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Tuples</a:t>
                </a:r>
                <a:endParaRPr lang="en-US" dirty="0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4B10D453-A803-C948-8F1D-C4895FBAFAAE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Packet</a:t>
                </a:r>
                <a:r>
                  <a:rPr lang="en-US" altLang="zh-CN" baseline="-25000" dirty="0"/>
                  <a:t>1</a:t>
                </a:r>
                <a:endParaRPr lang="en-US" dirty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3CEB24DA-7D9D-F049-88CD-8990038A81F8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…</a:t>
                </a:r>
                <a:endParaRPr lang="en-US" dirty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841D048-214D-CF48-94A2-B4D241C115EC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err="1"/>
                  <a:t>Packet</a:t>
                </a:r>
                <a:r>
                  <a:rPr lang="en-US" altLang="zh-CN" baseline="-25000" dirty="0" err="1"/>
                  <a:t>i</a:t>
                </a:r>
                <a:endParaRPr lang="en-US" dirty="0"/>
              </a:p>
            </p:txBody>
          </p:sp>
        </p:grpSp>
      </p:grp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D8054BC9-83AE-5442-A3FE-59A5DDD5F993}"/>
              </a:ext>
            </a:extLst>
          </p:cNvPr>
          <p:cNvCxnSpPr>
            <a:cxnSpLocks/>
            <a:stCxn id="97" idx="3"/>
            <a:endCxn id="104" idx="1"/>
          </p:cNvCxnSpPr>
          <p:nvPr/>
        </p:nvCxnSpPr>
        <p:spPr>
          <a:xfrm flipV="1">
            <a:off x="3585287" y="5456919"/>
            <a:ext cx="1260254" cy="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3CFA8837-2AE3-8F42-9B01-5CDB53C7C0A1}"/>
              </a:ext>
            </a:extLst>
          </p:cNvPr>
          <p:cNvSpPr txBox="1"/>
          <p:nvPr/>
        </p:nvSpPr>
        <p:spPr>
          <a:xfrm>
            <a:off x="3463879" y="5117137"/>
            <a:ext cx="1441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Flow-based</a:t>
            </a:r>
            <a:r>
              <a:rPr lang="zh-CN" altLang="en-US" sz="2000" i="1" dirty="0"/>
              <a:t> </a:t>
            </a:r>
            <a:endParaRPr lang="en-US" altLang="zh-CN" sz="2000" i="1" dirty="0"/>
          </a:p>
          <a:p>
            <a:pPr algn="ctr"/>
            <a:r>
              <a:rPr lang="en-US" altLang="zh-CN" sz="2000" i="1" dirty="0"/>
              <a:t>split</a:t>
            </a:r>
            <a:endParaRPr lang="en-US" sz="2000" i="1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4C3C58E-ECD2-174F-BC91-6E375881CFEA}"/>
              </a:ext>
            </a:extLst>
          </p:cNvPr>
          <p:cNvSpPr/>
          <p:nvPr/>
        </p:nvSpPr>
        <p:spPr>
          <a:xfrm>
            <a:off x="7576336" y="4993205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6FD0163-462D-E64D-824F-903C83F1A535}"/>
              </a:ext>
            </a:extLst>
          </p:cNvPr>
          <p:cNvSpPr txBox="1"/>
          <p:nvPr/>
        </p:nvSpPr>
        <p:spPr>
          <a:xfrm>
            <a:off x="8028227" y="2121584"/>
            <a:ext cx="758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’</a:t>
            </a:r>
            <a:endParaRPr lang="en-US" sz="2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43DA356-08E4-1D47-8BC8-65182220366C}"/>
              </a:ext>
            </a:extLst>
          </p:cNvPr>
          <p:cNvSpPr txBox="1"/>
          <p:nvPr/>
        </p:nvSpPr>
        <p:spPr>
          <a:xfrm>
            <a:off x="8065884" y="3333663"/>
            <a:ext cx="683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N</a:t>
            </a:r>
            <a:r>
              <a:rPr lang="en-US" altLang="zh-CN" sz="2400" dirty="0"/>
              <a:t>’</a:t>
            </a:r>
            <a:endParaRPr lang="en-US" sz="2400" dirty="0"/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7B85AB6F-1A43-9A4A-9683-3AFEE184E08A}"/>
              </a:ext>
            </a:extLst>
          </p:cNvPr>
          <p:cNvCxnSpPr>
            <a:cxnSpLocks/>
            <a:endCxn id="118" idx="1"/>
          </p:cNvCxnSpPr>
          <p:nvPr/>
        </p:nvCxnSpPr>
        <p:spPr>
          <a:xfrm>
            <a:off x="7037033" y="5436746"/>
            <a:ext cx="53930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6CD58979-4F05-6247-8C80-683B286327B9}"/>
              </a:ext>
            </a:extLst>
          </p:cNvPr>
          <p:cNvSpPr txBox="1"/>
          <p:nvPr/>
        </p:nvSpPr>
        <p:spPr>
          <a:xfrm>
            <a:off x="2903907" y="4723600"/>
            <a:ext cx="46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1D27431-6EFD-BB49-8EAA-6DA985BFD588}"/>
                  </a:ext>
                </a:extLst>
              </p:cNvPr>
              <p:cNvSpPr txBox="1"/>
              <p:nvPr/>
            </p:nvSpPr>
            <p:spPr>
              <a:xfrm>
                <a:off x="5503889" y="4472398"/>
                <a:ext cx="925467" cy="471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1D27431-6EFD-BB49-8EAA-6DA985BF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889" y="4472398"/>
                <a:ext cx="925467" cy="471860"/>
              </a:xfrm>
              <a:prstGeom prst="rect">
                <a:avLst/>
              </a:prstGeom>
              <a:blipFill>
                <a:blip r:embed="rId3"/>
                <a:stretch>
                  <a:fillRect l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87343EE7-E0C4-AC4C-8CE0-BD4966B356E5}"/>
              </a:ext>
            </a:extLst>
          </p:cNvPr>
          <p:cNvCxnSpPr>
            <a:stCxn id="118" idx="3"/>
          </p:cNvCxnSpPr>
          <p:nvPr/>
        </p:nvCxnSpPr>
        <p:spPr>
          <a:xfrm>
            <a:off x="9181852" y="5436746"/>
            <a:ext cx="4619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3C6194E-EC85-4D4D-9FF6-9D12864D64ED}"/>
              </a:ext>
            </a:extLst>
          </p:cNvPr>
          <p:cNvGrpSpPr/>
          <p:nvPr/>
        </p:nvGrpSpPr>
        <p:grpSpPr>
          <a:xfrm>
            <a:off x="9643768" y="4894326"/>
            <a:ext cx="2191492" cy="969185"/>
            <a:chOff x="5552560" y="4579640"/>
            <a:chExt cx="2191492" cy="969185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8082962F-A3BD-BD41-806E-BB36899778C6}"/>
                </a:ext>
              </a:extLst>
            </p:cNvPr>
            <p:cNvGrpSpPr/>
            <p:nvPr/>
          </p:nvGrpSpPr>
          <p:grpSpPr>
            <a:xfrm>
              <a:off x="5656524" y="4579640"/>
              <a:ext cx="2087528" cy="833358"/>
              <a:chOff x="4996121" y="4686450"/>
              <a:chExt cx="2087528" cy="833358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3F95B7E5-A206-2848-B113-5A1E1455DD2C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DF9F6209-AC24-AD4B-B9F0-1AD402EB9BD7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C132244-8973-294B-BB72-86B37BD15866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5B140E0F-E301-AB4F-8BFB-4084A64D45D1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368832FA-2FC1-9748-87A2-8A1223E326FF}"/>
                </a:ext>
              </a:extLst>
            </p:cNvPr>
            <p:cNvGrpSpPr/>
            <p:nvPr/>
          </p:nvGrpSpPr>
          <p:grpSpPr>
            <a:xfrm>
              <a:off x="5608675" y="4641483"/>
              <a:ext cx="2087528" cy="833358"/>
              <a:chOff x="4996121" y="4686450"/>
              <a:chExt cx="2087528" cy="833358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1327D573-DF94-5548-B451-CBBFF0CF3D0A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C867A4EF-C928-1542-AA6A-64F795DEA385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F4048AC-093F-6949-9C07-A8D7DD39DC77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F512DAA6-A6E3-D44A-BFE7-18FC0255CBDB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BDD0C4D-80D4-AC43-A410-7AF68FD764B1}"/>
                </a:ext>
              </a:extLst>
            </p:cNvPr>
            <p:cNvGrpSpPr/>
            <p:nvPr/>
          </p:nvGrpSpPr>
          <p:grpSpPr>
            <a:xfrm>
              <a:off x="5552560" y="4715467"/>
              <a:ext cx="2087528" cy="833358"/>
              <a:chOff x="4996121" y="4686450"/>
              <a:chExt cx="2087528" cy="833358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DA92E29-74E5-214B-AFB4-5522D682E5CB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Tuples</a:t>
                </a:r>
                <a:endParaRPr lang="en-US" dirty="0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033E87D6-F28E-C24E-9EEB-559C3D92C0DE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Packet</a:t>
                </a:r>
                <a:r>
                  <a:rPr lang="en-US" altLang="zh-CN" baseline="-25000" dirty="0"/>
                  <a:t>1</a:t>
                </a:r>
                <a:endParaRPr lang="en-US" dirty="0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91A809CB-A016-F447-8811-94A60621B4B8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…</a:t>
                </a:r>
                <a:endParaRPr lang="en-US" dirty="0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4D32E7E9-A975-3340-9B6D-6E95B33BEC9B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err="1"/>
                  <a:t>Packet</a:t>
                </a:r>
                <a:r>
                  <a:rPr lang="en-US" altLang="zh-CN" baseline="-25000" dirty="0" err="1"/>
                  <a:t>i</a:t>
                </a:r>
                <a:endParaRPr 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CB60A62-EAAD-0545-9B90-F212D4F21DE7}"/>
                  </a:ext>
                </a:extLst>
              </p:cNvPr>
              <p:cNvSpPr txBox="1"/>
              <p:nvPr/>
            </p:nvSpPr>
            <p:spPr>
              <a:xfrm>
                <a:off x="10086802" y="4521301"/>
                <a:ext cx="1134588" cy="471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CB60A62-EAAD-0545-9B90-F212D4F21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6802" y="4521301"/>
                <a:ext cx="1134588" cy="4718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TextBox 141">
            <a:extLst>
              <a:ext uri="{FF2B5EF4-FFF2-40B4-BE49-F238E27FC236}">
                <a16:creationId xmlns:a16="http://schemas.microsoft.com/office/drawing/2014/main" id="{81AEB9AF-7E8D-9A4A-AF7E-0AADCB0D9032}"/>
              </a:ext>
            </a:extLst>
          </p:cNvPr>
          <p:cNvSpPr txBox="1"/>
          <p:nvPr/>
        </p:nvSpPr>
        <p:spPr>
          <a:xfrm>
            <a:off x="9682326" y="4185142"/>
            <a:ext cx="206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Synthetic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0147ED7-B052-474B-82C7-F2B2E0E771D8}"/>
              </a:ext>
            </a:extLst>
          </p:cNvPr>
          <p:cNvSpPr txBox="1"/>
          <p:nvPr/>
        </p:nvSpPr>
        <p:spPr>
          <a:xfrm>
            <a:off x="4395411" y="4041367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(a) Strawman Approach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EAE47B3-29B9-4741-A17B-308118D3EBD3}"/>
              </a:ext>
            </a:extLst>
          </p:cNvPr>
          <p:cNvSpPr txBox="1"/>
          <p:nvPr/>
        </p:nvSpPr>
        <p:spPr>
          <a:xfrm>
            <a:off x="4381531" y="5962303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</a:t>
            </a:r>
            <a:r>
              <a:rPr lang="en-US" altLang="zh-CN" sz="2000" dirty="0"/>
              <a:t>b</a:t>
            </a:r>
            <a:r>
              <a:rPr lang="en-US" sz="2000" dirty="0"/>
              <a:t>) </a:t>
            </a:r>
            <a:r>
              <a:rPr lang="en-US" altLang="zh-CN" sz="2000" dirty="0"/>
              <a:t>NetShare</a:t>
            </a:r>
            <a:r>
              <a:rPr lang="zh-CN" altLang="en-US" sz="2000" dirty="0"/>
              <a:t> </a:t>
            </a:r>
            <a:r>
              <a:rPr lang="en-US" sz="2000" dirty="0"/>
              <a:t>Approach</a:t>
            </a:r>
          </a:p>
        </p:txBody>
      </p:sp>
    </p:spTree>
    <p:extLst>
      <p:ext uri="{BB962C8B-B14F-4D97-AF65-F5344CB8AC3E}">
        <p14:creationId xmlns:p14="http://schemas.microsoft.com/office/powerpoint/2010/main" val="254103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  <p:bldP spid="99" grpId="0"/>
      <p:bldP spid="117" grpId="0"/>
      <p:bldP spid="118" grpId="0" animBg="1"/>
      <p:bldP spid="122" grpId="0"/>
      <p:bldP spid="123" grpId="0"/>
      <p:bldP spid="141" grpId="0"/>
      <p:bldP spid="142" grpId="0"/>
      <p:bldP spid="1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4C7B-ECAA-4A45-A835-B6041104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Challenge: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P</a:t>
            </a:r>
            <a:r>
              <a:rPr lang="en-US" altLang="zh-CN" dirty="0">
                <a:solidFill>
                  <a:srgbClr val="0070C0"/>
                </a:solidFill>
              </a:rPr>
              <a:t>oor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scalability-fidelity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tradeoffs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A744D-E86A-DE4B-8841-32538D80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848B2F-D9E5-4A40-A5FD-316606372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9250"/>
            <a:ext cx="5003800" cy="3619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F41190-9125-A24A-84F5-BB6A8F923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57350"/>
            <a:ext cx="5181600" cy="3581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AB757B-2D64-A040-85C0-4091842FEA11}"/>
              </a:ext>
            </a:extLst>
          </p:cNvPr>
          <p:cNvSpPr txBox="1"/>
          <p:nvPr/>
        </p:nvSpPr>
        <p:spPr>
          <a:xfrm>
            <a:off x="2528048" y="5378824"/>
            <a:ext cx="267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Ex.</a:t>
            </a:r>
            <a:r>
              <a:rPr lang="zh-CN" altLang="en-US" dirty="0"/>
              <a:t> </a:t>
            </a:r>
            <a:r>
              <a:rPr lang="en-US" altLang="zh-CN" dirty="0"/>
              <a:t>1:</a:t>
            </a:r>
            <a:r>
              <a:rPr lang="zh-CN" altLang="en-US" dirty="0"/>
              <a:t> </a:t>
            </a:r>
            <a:r>
              <a:rPr lang="en-US" altLang="zh-CN" dirty="0"/>
              <a:t>UGR16</a:t>
            </a:r>
            <a:r>
              <a:rPr lang="zh-CN" altLang="en-US" dirty="0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6DD9A-C280-964A-831C-52193DACEFF2}"/>
              </a:ext>
            </a:extLst>
          </p:cNvPr>
          <p:cNvSpPr txBox="1"/>
          <p:nvPr/>
        </p:nvSpPr>
        <p:spPr>
          <a:xfrm>
            <a:off x="7897907" y="5378824"/>
            <a:ext cx="267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Ex.</a:t>
            </a:r>
            <a:r>
              <a:rPr lang="zh-CN" altLang="en-US" dirty="0"/>
              <a:t> </a:t>
            </a:r>
            <a:r>
              <a:rPr lang="en-US" altLang="zh-CN" dirty="0"/>
              <a:t>2:</a:t>
            </a:r>
            <a:r>
              <a:rPr lang="zh-CN" altLang="en-US" dirty="0"/>
              <a:t> </a:t>
            </a:r>
            <a:r>
              <a:rPr lang="en-US" altLang="zh-CN" dirty="0"/>
              <a:t>CAIDA</a:t>
            </a:r>
            <a:r>
              <a:rPr lang="zh-CN" altLang="en-US" dirty="0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154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EA7D-59A8-604A-981D-8F4489E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Insight: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fine-tuning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with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parallelism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92F9A-E44E-E942-AF6C-F8F1EEAD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30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0CA4580-2692-2249-A108-91FE499FAAFA}"/>
              </a:ext>
            </a:extLst>
          </p:cNvPr>
          <p:cNvSpPr/>
          <p:nvPr/>
        </p:nvSpPr>
        <p:spPr>
          <a:xfrm>
            <a:off x="2475810" y="4379410"/>
            <a:ext cx="6767086" cy="152271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2D15CA-F257-D34E-A258-5DFDBA23A087}"/>
              </a:ext>
            </a:extLst>
          </p:cNvPr>
          <p:cNvSpPr/>
          <p:nvPr/>
        </p:nvSpPr>
        <p:spPr>
          <a:xfrm>
            <a:off x="2369407" y="4493609"/>
            <a:ext cx="6767086" cy="152271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B13A5CD0-CD58-8241-B9B7-11E04C4343FC}"/>
              </a:ext>
            </a:extLst>
          </p:cNvPr>
          <p:cNvCxnSpPr>
            <a:stCxn id="43" idx="3"/>
            <a:endCxn id="41" idx="3"/>
          </p:cNvCxnSpPr>
          <p:nvPr/>
        </p:nvCxnSpPr>
        <p:spPr>
          <a:xfrm flipH="1">
            <a:off x="9030088" y="3712574"/>
            <a:ext cx="9990" cy="1701129"/>
          </a:xfrm>
          <a:prstGeom prst="bentConnector3">
            <a:avLst>
              <a:gd name="adj1" fmla="val -356547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FF4DD9B-022B-754D-B46E-EFCF9DE47DCA}"/>
              </a:ext>
            </a:extLst>
          </p:cNvPr>
          <p:cNvSpPr/>
          <p:nvPr/>
        </p:nvSpPr>
        <p:spPr>
          <a:xfrm>
            <a:off x="2263003" y="4599656"/>
            <a:ext cx="6767086" cy="152271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ADD65C-0431-884C-BE77-6B2E86F8945B}"/>
              </a:ext>
            </a:extLst>
          </p:cNvPr>
          <p:cNvSpPr/>
          <p:nvPr/>
        </p:nvSpPr>
        <p:spPr>
          <a:xfrm>
            <a:off x="4753820" y="1660692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/>
              <a:t>Time-series</a:t>
            </a:r>
            <a:r>
              <a:rPr lang="zh-CN" altLang="en-US" i="1" dirty="0"/>
              <a:t> </a:t>
            </a:r>
            <a:r>
              <a:rPr lang="en-US" altLang="zh-CN" i="1" dirty="0"/>
              <a:t>GAN</a:t>
            </a:r>
            <a:endParaRPr lang="en-US" i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00AE78-38A8-0D49-A5F8-087206F52C9F}"/>
              </a:ext>
            </a:extLst>
          </p:cNvPr>
          <p:cNvCxnSpPr>
            <a:cxnSpLocks/>
            <a:stCxn id="11" idx="3"/>
            <a:endCxn id="9" idx="1"/>
          </p:cNvCxnSpPr>
          <p:nvPr/>
        </p:nvCxnSpPr>
        <p:spPr>
          <a:xfrm>
            <a:off x="1752600" y="2097971"/>
            <a:ext cx="3001220" cy="62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Document with solid fill">
            <a:extLst>
              <a:ext uri="{FF2B5EF4-FFF2-40B4-BE49-F238E27FC236}">
                <a16:creationId xmlns:a16="http://schemas.microsoft.com/office/drawing/2014/main" id="{095441FB-CE85-9A4A-9D3E-2F7AC2565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1640771"/>
            <a:ext cx="914400" cy="914400"/>
          </a:xfrm>
          <a:prstGeom prst="rect">
            <a:avLst/>
          </a:prstGeom>
        </p:spPr>
      </p:pic>
      <p:pic>
        <p:nvPicPr>
          <p:cNvPr id="12" name="Graphic 11" descr="Document with solid fill">
            <a:extLst>
              <a:ext uri="{FF2B5EF4-FFF2-40B4-BE49-F238E27FC236}">
                <a16:creationId xmlns:a16="http://schemas.microsoft.com/office/drawing/2014/main" id="{7CD1CDFA-D42D-1144-A209-5E10BE26B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4237940"/>
            <a:ext cx="914400" cy="9144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631E1B-3E00-9C42-90DD-A13CD2346C4E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flipV="1">
            <a:off x="1752600" y="3713781"/>
            <a:ext cx="723210" cy="9813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E5FB5B-0C38-484B-99D1-97FDC3AB4241}"/>
                  </a:ext>
                </a:extLst>
              </p:cNvPr>
              <p:cNvSpPr txBox="1"/>
              <p:nvPr/>
            </p:nvSpPr>
            <p:spPr>
              <a:xfrm>
                <a:off x="2475810" y="3499908"/>
                <a:ext cx="767732" cy="4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E5FB5B-0C38-484B-99D1-97FDC3AB4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810" y="3499908"/>
                <a:ext cx="767732" cy="427746"/>
              </a:xfrm>
              <a:prstGeom prst="rect">
                <a:avLst/>
              </a:prstGeom>
              <a:blipFill>
                <a:blip r:embed="rId4"/>
                <a:stretch>
                  <a:fillRect b="-285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AEC55B2-F73B-A846-BFA0-C07572F23BB5}"/>
                  </a:ext>
                </a:extLst>
              </p:cNvPr>
              <p:cNvSpPr txBox="1"/>
              <p:nvPr/>
            </p:nvSpPr>
            <p:spPr>
              <a:xfrm>
                <a:off x="2475810" y="5595645"/>
                <a:ext cx="767732" cy="4403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AEC55B2-F73B-A846-BFA0-C07572F23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810" y="5595645"/>
                <a:ext cx="767732" cy="4403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Graphic 15" descr="Database with solid fill">
            <a:extLst>
              <a:ext uri="{FF2B5EF4-FFF2-40B4-BE49-F238E27FC236}">
                <a16:creationId xmlns:a16="http://schemas.microsoft.com/office/drawing/2014/main" id="{94832E92-8EDF-C741-82C1-DB79AA48D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7400" y="1647033"/>
            <a:ext cx="914400" cy="91440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EDDF23-F7E3-0C43-A97A-6E23419498C0}"/>
              </a:ext>
            </a:extLst>
          </p:cNvPr>
          <p:cNvCxnSpPr>
            <a:stCxn id="9" idx="3"/>
            <a:endCxn id="16" idx="1"/>
          </p:cNvCxnSpPr>
          <p:nvPr/>
        </p:nvCxnSpPr>
        <p:spPr>
          <a:xfrm>
            <a:off x="6359336" y="2104233"/>
            <a:ext cx="44806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E2D4533-67B1-C640-BE0A-93D6FDA0BE0D}"/>
              </a:ext>
            </a:extLst>
          </p:cNvPr>
          <p:cNvSpPr txBox="1"/>
          <p:nvPr/>
        </p:nvSpPr>
        <p:spPr>
          <a:xfrm>
            <a:off x="163638" y="5525824"/>
            <a:ext cx="2184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/>
              <a:t>M</a:t>
            </a:r>
            <a:r>
              <a:rPr lang="zh-CN" altLang="en-US" sz="1600" dirty="0"/>
              <a:t> </a:t>
            </a:r>
            <a:r>
              <a:rPr lang="en-US" altLang="zh-CN" sz="1600" dirty="0"/>
              <a:t>Evenly</a:t>
            </a:r>
            <a:r>
              <a:rPr lang="zh-CN" altLang="en-US" sz="1600" dirty="0"/>
              <a:t> </a:t>
            </a:r>
            <a:r>
              <a:rPr lang="en-US" altLang="zh-CN" sz="1600" dirty="0"/>
              <a:t>sliced</a:t>
            </a:r>
            <a:r>
              <a:rPr lang="zh-CN" altLang="en-US" sz="1600" dirty="0"/>
              <a:t> </a:t>
            </a:r>
            <a:r>
              <a:rPr lang="en-US" altLang="zh-CN" sz="1600" dirty="0"/>
              <a:t>chunks</a:t>
            </a:r>
            <a:r>
              <a:rPr lang="zh-CN" altLang="en-US" sz="1600" dirty="0"/>
              <a:t> </a:t>
            </a:r>
            <a:r>
              <a:rPr lang="en-US" altLang="zh-CN" sz="1600" dirty="0"/>
              <a:t>by</a:t>
            </a:r>
            <a:r>
              <a:rPr lang="zh-CN" altLang="en-US" sz="1600" dirty="0"/>
              <a:t> </a:t>
            </a:r>
            <a:r>
              <a:rPr lang="en-US" altLang="zh-CN" sz="1600" b="1" i="1" dirty="0"/>
              <a:t>time</a:t>
            </a:r>
            <a:r>
              <a:rPr lang="zh-CN" altLang="en-US" sz="1600" dirty="0"/>
              <a:t> </a:t>
            </a:r>
            <a:r>
              <a:rPr lang="en-US" altLang="zh-CN" sz="1600" dirty="0"/>
              <a:t>interval</a:t>
            </a:r>
            <a:endParaRPr lang="en-US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BDD317-EBDC-EB44-8ADD-CEF65B541363}"/>
              </a:ext>
            </a:extLst>
          </p:cNvPr>
          <p:cNvSpPr/>
          <p:nvPr/>
        </p:nvSpPr>
        <p:spPr>
          <a:xfrm>
            <a:off x="3243541" y="3499908"/>
            <a:ext cx="1007749" cy="4277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/>
              <a:t>Flow</a:t>
            </a:r>
            <a:r>
              <a:rPr lang="zh-CN" altLang="en-US" i="1" dirty="0"/>
              <a:t> </a:t>
            </a:r>
            <a:r>
              <a:rPr lang="en-US" altLang="zh-CN" i="1" dirty="0"/>
              <a:t>tag</a:t>
            </a:r>
            <a:endParaRPr lang="en-US" i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9AD222-CC60-424F-B5DB-8E1E9457EF16}"/>
              </a:ext>
            </a:extLst>
          </p:cNvPr>
          <p:cNvSpPr/>
          <p:nvPr/>
        </p:nvSpPr>
        <p:spPr>
          <a:xfrm>
            <a:off x="3243541" y="5601928"/>
            <a:ext cx="1007749" cy="4277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/>
              <a:t>Flow</a:t>
            </a:r>
            <a:r>
              <a:rPr lang="zh-CN" altLang="en-US" i="1" dirty="0"/>
              <a:t> </a:t>
            </a:r>
            <a:r>
              <a:rPr lang="en-US" altLang="zh-CN" i="1" dirty="0"/>
              <a:t>tag</a:t>
            </a:r>
            <a:endParaRPr lang="en-US" i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C576BE-6BF6-424B-AC02-AE01481CE30F}"/>
              </a:ext>
            </a:extLst>
          </p:cNvPr>
          <p:cNvSpPr/>
          <p:nvPr/>
        </p:nvSpPr>
        <p:spPr>
          <a:xfrm>
            <a:off x="4753819" y="3269033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/>
              <a:t>Time-series</a:t>
            </a:r>
            <a:r>
              <a:rPr lang="zh-CN" altLang="en-US" i="1" dirty="0"/>
              <a:t> </a:t>
            </a:r>
            <a:r>
              <a:rPr lang="en-US" altLang="zh-CN" i="1" dirty="0"/>
              <a:t>GAN</a:t>
            </a:r>
            <a:endParaRPr lang="en-US" i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B77940-4046-7F47-9F01-1705CB0F98FF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 flipV="1">
            <a:off x="4251290" y="3712574"/>
            <a:ext cx="502529" cy="12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515C5BC-29EA-7542-BD43-409F0BAF6FAC}"/>
              </a:ext>
            </a:extLst>
          </p:cNvPr>
          <p:cNvSpPr txBox="1"/>
          <p:nvPr/>
        </p:nvSpPr>
        <p:spPr>
          <a:xfrm>
            <a:off x="6870973" y="1359505"/>
            <a:ext cx="787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Model</a:t>
            </a:r>
            <a:endParaRPr lang="en-US" dirty="0"/>
          </a:p>
        </p:txBody>
      </p:sp>
      <p:pic>
        <p:nvPicPr>
          <p:cNvPr id="24" name="Graphic 23" descr="Database with solid fill">
            <a:extLst>
              <a:ext uri="{FF2B5EF4-FFF2-40B4-BE49-F238E27FC236}">
                <a16:creationId xmlns:a16="http://schemas.microsoft.com/office/drawing/2014/main" id="{40CBB4D2-3F2B-F14A-A6B9-70D47DBB7C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7398" y="3255374"/>
            <a:ext cx="914400" cy="914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09CE23D-C1F1-6D4E-813B-D831D2890AD3}"/>
              </a:ext>
            </a:extLst>
          </p:cNvPr>
          <p:cNvSpPr txBox="1"/>
          <p:nvPr/>
        </p:nvSpPr>
        <p:spPr>
          <a:xfrm>
            <a:off x="6807398" y="29850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Model</a:t>
            </a:r>
            <a:r>
              <a:rPr lang="en-US" altLang="zh-CN" baseline="-25000" dirty="0"/>
              <a:t>1</a:t>
            </a:r>
            <a:endParaRPr lang="en-US" dirty="0"/>
          </a:p>
        </p:txBody>
      </p:sp>
      <p:pic>
        <p:nvPicPr>
          <p:cNvPr id="26" name="Graphic 25" descr="Database with solid fill">
            <a:extLst>
              <a:ext uri="{FF2B5EF4-FFF2-40B4-BE49-F238E27FC236}">
                <a16:creationId xmlns:a16="http://schemas.microsoft.com/office/drawing/2014/main" id="{59A71DED-CBA8-2946-9513-D51730B8B8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3541" y="4817634"/>
            <a:ext cx="593501" cy="59350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501E2FF-B297-9243-BB07-21D74E8F4CB3}"/>
              </a:ext>
            </a:extLst>
          </p:cNvPr>
          <p:cNvSpPr/>
          <p:nvPr/>
        </p:nvSpPr>
        <p:spPr>
          <a:xfrm>
            <a:off x="4749485" y="4967594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/>
              <a:t>Time-series</a:t>
            </a:r>
            <a:r>
              <a:rPr lang="zh-CN" altLang="en-US" i="1" dirty="0"/>
              <a:t> </a:t>
            </a:r>
            <a:r>
              <a:rPr lang="en-US" altLang="zh-CN" i="1" dirty="0"/>
              <a:t>GAN</a:t>
            </a:r>
            <a:endParaRPr lang="en-US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B5837-1862-744D-91E7-1DFD947809F4}"/>
              </a:ext>
            </a:extLst>
          </p:cNvPr>
          <p:cNvSpPr txBox="1"/>
          <p:nvPr/>
        </p:nvSpPr>
        <p:spPr>
          <a:xfrm>
            <a:off x="2475810" y="492971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Model</a:t>
            </a:r>
            <a:r>
              <a:rPr lang="en-US" altLang="zh-CN" baseline="-25000" dirty="0"/>
              <a:t>1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D0FF3DA-62F0-024C-A932-0314D90E509B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>
            <a:off x="3837042" y="5114385"/>
            <a:ext cx="912443" cy="2967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9E53928-595E-FB4C-8063-DD1E0EE90AB5}"/>
              </a:ext>
            </a:extLst>
          </p:cNvPr>
          <p:cNvCxnSpPr>
            <a:stCxn id="20" idx="3"/>
            <a:endCxn id="27" idx="1"/>
          </p:cNvCxnSpPr>
          <p:nvPr/>
        </p:nvCxnSpPr>
        <p:spPr>
          <a:xfrm flipV="1">
            <a:off x="4251290" y="5411135"/>
            <a:ext cx="498195" cy="4046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3CBB82BE-064F-1C44-92FC-C739891792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7398" y="4953935"/>
            <a:ext cx="914400" cy="914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5C94460-5032-4142-BD46-381FA676A666}"/>
              </a:ext>
            </a:extLst>
          </p:cNvPr>
          <p:cNvSpPr txBox="1"/>
          <p:nvPr/>
        </p:nvSpPr>
        <p:spPr>
          <a:xfrm>
            <a:off x="6807398" y="471282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Model</a:t>
            </a:r>
            <a:r>
              <a:rPr lang="en-US" altLang="zh-CN" baseline="-25000" dirty="0" err="1"/>
              <a:t>i</a:t>
            </a:r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0D0EFC1-212E-B147-BD33-D6B5A19867DF}"/>
              </a:ext>
            </a:extLst>
          </p:cNvPr>
          <p:cNvCxnSpPr>
            <a:stCxn id="27" idx="3"/>
            <a:endCxn id="31" idx="1"/>
          </p:cNvCxnSpPr>
          <p:nvPr/>
        </p:nvCxnSpPr>
        <p:spPr>
          <a:xfrm>
            <a:off x="6355001" y="5411135"/>
            <a:ext cx="45239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FE302A3-38AD-6A48-843B-961262C96E76}"/>
              </a:ext>
            </a:extLst>
          </p:cNvPr>
          <p:cNvCxnSpPr>
            <a:cxnSpLocks/>
            <a:stCxn id="12" idx="3"/>
            <a:endCxn id="8" idx="1"/>
          </p:cNvCxnSpPr>
          <p:nvPr/>
        </p:nvCxnSpPr>
        <p:spPr>
          <a:xfrm>
            <a:off x="1752600" y="4695140"/>
            <a:ext cx="510403" cy="6658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7FB0220-A21E-944A-89AB-C1CF8FC3394B}"/>
              </a:ext>
            </a:extLst>
          </p:cNvPr>
          <p:cNvCxnSpPr>
            <a:cxnSpLocks/>
          </p:cNvCxnSpPr>
          <p:nvPr/>
        </p:nvCxnSpPr>
        <p:spPr>
          <a:xfrm flipV="1">
            <a:off x="8866869" y="5743957"/>
            <a:ext cx="539246" cy="52842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BCB5D5B-905F-FE44-8065-B9145A22811E}"/>
              </a:ext>
            </a:extLst>
          </p:cNvPr>
          <p:cNvSpPr txBox="1"/>
          <p:nvPr/>
        </p:nvSpPr>
        <p:spPr>
          <a:xfrm>
            <a:off x="9002851" y="6008168"/>
            <a:ext cx="1062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In</a:t>
            </a:r>
            <a:r>
              <a:rPr lang="zh-CN" altLang="en-US" sz="1600" dirty="0"/>
              <a:t> </a:t>
            </a:r>
            <a:r>
              <a:rPr lang="en-US" altLang="zh-CN" sz="1600" dirty="0"/>
              <a:t>parallel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143A27-AB1D-3645-B610-180A4277044A}"/>
                  </a:ext>
                </a:extLst>
              </p:cNvPr>
              <p:cNvSpPr txBox="1"/>
              <p:nvPr/>
            </p:nvSpPr>
            <p:spPr>
              <a:xfrm>
                <a:off x="965351" y="3994951"/>
                <a:ext cx="660098" cy="37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143A27-AB1D-3645-B610-180A42770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351" y="3994951"/>
                <a:ext cx="660098" cy="376963"/>
              </a:xfrm>
              <a:prstGeom prst="rect">
                <a:avLst/>
              </a:prstGeom>
              <a:blipFill>
                <a:blip r:embed="rId8"/>
                <a:stretch>
                  <a:fillRect l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1E05CD-DDC0-EC44-B684-56608A274D8C}"/>
                  </a:ext>
                </a:extLst>
              </p:cNvPr>
              <p:cNvSpPr txBox="1"/>
              <p:nvPr/>
            </p:nvSpPr>
            <p:spPr>
              <a:xfrm>
                <a:off x="986485" y="1363030"/>
                <a:ext cx="660098" cy="37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1E05CD-DDC0-EC44-B684-56608A274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485" y="1363030"/>
                <a:ext cx="660098" cy="376963"/>
              </a:xfrm>
              <a:prstGeom prst="rect">
                <a:avLst/>
              </a:prstGeom>
              <a:blipFill>
                <a:blip r:embed="rId9"/>
                <a:stretch>
                  <a:fillRect l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Graphic 38" descr="Document with solid fill">
            <a:extLst>
              <a:ext uri="{FF2B5EF4-FFF2-40B4-BE49-F238E27FC236}">
                <a16:creationId xmlns:a16="http://schemas.microsoft.com/office/drawing/2014/main" id="{577728BD-A522-AF40-8EE7-5432DAD0D4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89331" y="1640771"/>
            <a:ext cx="914400" cy="914400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0BCA3CB-26BA-5749-BAD4-01DDD794EB81}"/>
              </a:ext>
            </a:extLst>
          </p:cNvPr>
          <p:cNvCxnSpPr>
            <a:stCxn id="16" idx="3"/>
            <a:endCxn id="39" idx="1"/>
          </p:cNvCxnSpPr>
          <p:nvPr/>
        </p:nvCxnSpPr>
        <p:spPr>
          <a:xfrm flipV="1">
            <a:off x="7721800" y="2097971"/>
            <a:ext cx="2267531" cy="62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 descr="Document with solid fill">
            <a:extLst>
              <a:ext uri="{FF2B5EF4-FFF2-40B4-BE49-F238E27FC236}">
                <a16:creationId xmlns:a16="http://schemas.microsoft.com/office/drawing/2014/main" id="{638261A1-6951-2D41-A6E5-5E25B38E60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15688" y="4956503"/>
            <a:ext cx="914400" cy="914400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0C0AA89-D4AA-3745-A1CF-0800081370CF}"/>
              </a:ext>
            </a:extLst>
          </p:cNvPr>
          <p:cNvCxnSpPr>
            <a:stCxn id="31" idx="3"/>
            <a:endCxn id="41" idx="1"/>
          </p:cNvCxnSpPr>
          <p:nvPr/>
        </p:nvCxnSpPr>
        <p:spPr>
          <a:xfrm>
            <a:off x="7721798" y="5411135"/>
            <a:ext cx="393890" cy="25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c 42" descr="Document with solid fill">
            <a:extLst>
              <a:ext uri="{FF2B5EF4-FFF2-40B4-BE49-F238E27FC236}">
                <a16:creationId xmlns:a16="http://schemas.microsoft.com/office/drawing/2014/main" id="{31BC94C1-1E5C-D840-9758-04088E5533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25678" y="3255374"/>
            <a:ext cx="914400" cy="914400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BB35CB1-DEAE-F74A-A363-1AB4195EE03D}"/>
              </a:ext>
            </a:extLst>
          </p:cNvPr>
          <p:cNvCxnSpPr>
            <a:stCxn id="21" idx="3"/>
            <a:endCxn id="24" idx="1"/>
          </p:cNvCxnSpPr>
          <p:nvPr/>
        </p:nvCxnSpPr>
        <p:spPr>
          <a:xfrm>
            <a:off x="6359335" y="3712574"/>
            <a:ext cx="4480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DBDC347-F71A-A347-A14A-CB3AA60943B5}"/>
              </a:ext>
            </a:extLst>
          </p:cNvPr>
          <p:cNvCxnSpPr>
            <a:stCxn id="24" idx="3"/>
            <a:endCxn id="43" idx="1"/>
          </p:cNvCxnSpPr>
          <p:nvPr/>
        </p:nvCxnSpPr>
        <p:spPr>
          <a:xfrm>
            <a:off x="7721798" y="3712574"/>
            <a:ext cx="40388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B824FF-9E8A-B844-BF32-7013AC96D0DC}"/>
                  </a:ext>
                </a:extLst>
              </p:cNvPr>
              <p:cNvSpPr txBox="1"/>
              <p:nvPr/>
            </p:nvSpPr>
            <p:spPr>
              <a:xfrm>
                <a:off x="8189022" y="4685167"/>
                <a:ext cx="767732" cy="440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B824FF-9E8A-B844-BF32-7013AC96D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022" y="4685167"/>
                <a:ext cx="767732" cy="440313"/>
              </a:xfrm>
              <a:prstGeom prst="rect">
                <a:avLst/>
              </a:prstGeom>
              <a:blipFill>
                <a:blip r:embed="rId12"/>
                <a:stretch>
                  <a:fillRect r="-3226" b="-28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Graphic 46" descr="Document with solid fill">
            <a:extLst>
              <a:ext uri="{FF2B5EF4-FFF2-40B4-BE49-F238E27FC236}">
                <a16:creationId xmlns:a16="http://schemas.microsoft.com/office/drawing/2014/main" id="{800D3412-7D06-0F43-AE3B-080CA18C7C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89331" y="4240274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ACEAA9-929F-7649-9B8F-222538D83270}"/>
                  </a:ext>
                </a:extLst>
              </p:cNvPr>
              <p:cNvSpPr txBox="1"/>
              <p:nvPr/>
            </p:nvSpPr>
            <p:spPr>
              <a:xfrm>
                <a:off x="10116482" y="4002447"/>
                <a:ext cx="660098" cy="37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ACEAA9-929F-7649-9B8F-222538D83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482" y="4002447"/>
                <a:ext cx="660098" cy="376963"/>
              </a:xfrm>
              <a:prstGeom prst="rect">
                <a:avLst/>
              </a:prstGeom>
              <a:blipFill>
                <a:blip r:embed="rId13"/>
                <a:stretch>
                  <a:fillRect l="-13208"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788414-0956-3848-BC0F-29F84B6B3A54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9423978" y="4695140"/>
            <a:ext cx="565353" cy="23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D9CECC2-B60D-884C-96B7-941058229F17}"/>
                  </a:ext>
                </a:extLst>
              </p:cNvPr>
              <p:cNvSpPr txBox="1"/>
              <p:nvPr/>
            </p:nvSpPr>
            <p:spPr>
              <a:xfrm>
                <a:off x="10116482" y="1333376"/>
                <a:ext cx="660098" cy="37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D9CECC2-B60D-884C-96B7-941058229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482" y="1333376"/>
                <a:ext cx="660098" cy="376963"/>
              </a:xfrm>
              <a:prstGeom prst="rect">
                <a:avLst/>
              </a:prstGeom>
              <a:blipFill>
                <a:blip r:embed="rId14"/>
                <a:stretch>
                  <a:fillRect l="-13208"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Curved Connector 50">
            <a:extLst>
              <a:ext uri="{FF2B5EF4-FFF2-40B4-BE49-F238E27FC236}">
                <a16:creationId xmlns:a16="http://schemas.microsoft.com/office/drawing/2014/main" id="{AA3AD2DB-8940-644B-A1FC-5F5AAE1652C9}"/>
              </a:ext>
            </a:extLst>
          </p:cNvPr>
          <p:cNvCxnSpPr>
            <a:stCxn id="24" idx="2"/>
            <a:endCxn id="26" idx="0"/>
          </p:cNvCxnSpPr>
          <p:nvPr/>
        </p:nvCxnSpPr>
        <p:spPr>
          <a:xfrm rot="5400000">
            <a:off x="5078515" y="2631551"/>
            <a:ext cx="647860" cy="3724306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1990D20-08E8-1147-A77B-5E98143CB846}"/>
              </a:ext>
            </a:extLst>
          </p:cNvPr>
          <p:cNvSpPr txBox="1"/>
          <p:nvPr/>
        </p:nvSpPr>
        <p:spPr>
          <a:xfrm>
            <a:off x="4079319" y="2557868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(a) Strawman Approach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59FCDCD-95D2-8E4F-9766-49CC247626D6}"/>
              </a:ext>
            </a:extLst>
          </p:cNvPr>
          <p:cNvSpPr txBox="1"/>
          <p:nvPr/>
        </p:nvSpPr>
        <p:spPr>
          <a:xfrm>
            <a:off x="4134613" y="6153823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</a:t>
            </a:r>
            <a:r>
              <a:rPr lang="en-US" altLang="zh-CN" sz="2000" dirty="0"/>
              <a:t>b</a:t>
            </a:r>
            <a:r>
              <a:rPr lang="en-US" sz="2000" dirty="0"/>
              <a:t>)</a:t>
            </a:r>
            <a:r>
              <a:rPr lang="zh-CN" altLang="en-US" sz="2000" dirty="0"/>
              <a:t> </a:t>
            </a:r>
            <a:r>
              <a:rPr lang="en-US" altLang="zh-CN" sz="2000" dirty="0"/>
              <a:t>NetShare</a:t>
            </a:r>
            <a:r>
              <a:rPr lang="zh-CN" altLang="en-US" sz="2000" dirty="0"/>
              <a:t> </a:t>
            </a:r>
            <a:r>
              <a:rPr lang="en-US" altLang="zh-CN" sz="2000" dirty="0"/>
              <a:t>Approach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541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4" grpId="0" animBg="1"/>
      <p:bldP spid="15" grpId="0" animBg="1"/>
      <p:bldP spid="18" grpId="0"/>
      <p:bldP spid="19" grpId="0" animBg="1"/>
      <p:bldP spid="20" grpId="0" animBg="1"/>
      <p:bldP spid="21" grpId="0" animBg="1"/>
      <p:bldP spid="25" grpId="0"/>
      <p:bldP spid="27" grpId="0" animBg="1"/>
      <p:bldP spid="28" grpId="0"/>
      <p:bldP spid="32" grpId="0"/>
      <p:bldP spid="36" grpId="0"/>
      <p:bldP spid="37" grpId="0"/>
      <p:bldP spid="46" grpId="0"/>
      <p:bldP spid="48" grpId="0"/>
      <p:bldP spid="5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4AA6-6F89-2EAE-6F42-E5DFBB54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Netshare</a:t>
            </a:r>
            <a:r>
              <a:rPr lang="en-US" dirty="0"/>
              <a:t> Summary of 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BD89-BE1B-8E1E-2974-9437F524D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Reformulate as a timeseries problem to capture correlations</a:t>
            </a:r>
          </a:p>
          <a:p>
            <a:endParaRPr lang="en-US" dirty="0"/>
          </a:p>
          <a:p>
            <a:r>
              <a:rPr lang="en-US" dirty="0"/>
              <a:t>Domain knowledge to improve data encodings</a:t>
            </a:r>
          </a:p>
          <a:p>
            <a:endParaRPr lang="en-US" dirty="0"/>
          </a:p>
          <a:p>
            <a:r>
              <a:rPr lang="en-US" dirty="0"/>
              <a:t>Use “incremental” fine tuning by chunking the trace</a:t>
            </a:r>
          </a:p>
          <a:p>
            <a:endParaRPr lang="en-US" dirty="0"/>
          </a:p>
          <a:p>
            <a:r>
              <a:rPr lang="en-US" dirty="0"/>
              <a:t>Using public data to improve </a:t>
            </a:r>
            <a:r>
              <a:rPr lang="en-US" dirty="0" err="1"/>
              <a:t>DifferentialPrivacy</a:t>
            </a:r>
            <a:r>
              <a:rPr lang="en-US" dirty="0"/>
              <a:t>  vs Fidelity tradeoff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0919A-5FCA-771D-E481-7712C078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86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4C9D-9CFA-A04C-9041-501ED2F5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NetShare: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end-to-end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view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23FFE-F2DC-8040-93A3-6EDA64DD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32</a:t>
            </a:fld>
            <a:endParaRPr lang="en-US"/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D3C7C6C7-25D1-4B4C-B3AF-DCCD3086F718}"/>
              </a:ext>
            </a:extLst>
          </p:cNvPr>
          <p:cNvSpPr/>
          <p:nvPr/>
        </p:nvSpPr>
        <p:spPr>
          <a:xfrm>
            <a:off x="2378276" y="3844638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1A372B1F-9F47-D64B-B4A0-07497890DDBE}"/>
              </a:ext>
            </a:extLst>
          </p:cNvPr>
          <p:cNvSpPr/>
          <p:nvPr/>
        </p:nvSpPr>
        <p:spPr>
          <a:xfrm>
            <a:off x="2285520" y="3933339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FF1AB148-21D3-544F-A8B1-D74311E6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237" y="1746759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29" descr="Datatable Icon - Download Datatable Icon 935839 | Noun Project">
            <a:extLst>
              <a:ext uri="{FF2B5EF4-FFF2-40B4-BE49-F238E27FC236}">
                <a16:creationId xmlns:a16="http://schemas.microsoft.com/office/drawing/2014/main" id="{B4108E6B-AD24-E24C-BE94-709B05284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99" y="2664866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ACF1CE19-016E-4241-8CFE-873E8E7010F1}"/>
              </a:ext>
            </a:extLst>
          </p:cNvPr>
          <p:cNvSpPr txBox="1"/>
          <p:nvPr/>
        </p:nvSpPr>
        <p:spPr>
          <a:xfrm>
            <a:off x="2091107" y="1561210"/>
            <a:ext cx="1488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Real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4563563-777D-0941-8418-0EA4D5D3D76B}"/>
              </a:ext>
            </a:extLst>
          </p:cNvPr>
          <p:cNvSpPr txBox="1"/>
          <p:nvPr/>
        </p:nvSpPr>
        <p:spPr>
          <a:xfrm>
            <a:off x="2639408" y="2390796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A5C3C15-37DB-7948-9ABA-640EC2FDDFF5}"/>
              </a:ext>
            </a:extLst>
          </p:cNvPr>
          <p:cNvSpPr txBox="1"/>
          <p:nvPr/>
        </p:nvSpPr>
        <p:spPr>
          <a:xfrm>
            <a:off x="1894167" y="1971190"/>
            <a:ext cx="59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1</a:t>
            </a:r>
            <a:endParaRPr lang="en-US" sz="2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D2FA271-1C9D-5942-AFE0-711C3F2F946B}"/>
              </a:ext>
            </a:extLst>
          </p:cNvPr>
          <p:cNvSpPr txBox="1"/>
          <p:nvPr/>
        </p:nvSpPr>
        <p:spPr>
          <a:xfrm>
            <a:off x="1969157" y="2844461"/>
            <a:ext cx="509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N</a:t>
            </a:r>
            <a:endParaRPr lang="en-US" sz="2400" dirty="0"/>
          </a:p>
        </p:txBody>
      </p: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146E2428-B53F-A849-9B21-3450A6F57962}"/>
              </a:ext>
            </a:extLst>
          </p:cNvPr>
          <p:cNvCxnSpPr>
            <a:stCxn id="129" idx="3"/>
            <a:endCxn id="130" idx="3"/>
          </p:cNvCxnSpPr>
          <p:nvPr/>
        </p:nvCxnSpPr>
        <p:spPr>
          <a:xfrm>
            <a:off x="3276187" y="2199234"/>
            <a:ext cx="11962" cy="918107"/>
          </a:xfrm>
          <a:prstGeom prst="bentConnector3">
            <a:avLst>
              <a:gd name="adj1" fmla="val 201105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73D03B69-2513-044F-AF78-2E66814E4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868" y="2152300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56AA8C03-DD4E-9949-B4A3-EC6F4F3682B5}"/>
              </a:ext>
            </a:extLst>
          </p:cNvPr>
          <p:cNvCxnSpPr>
            <a:cxnSpLocks/>
            <a:endCxn id="136" idx="1"/>
          </p:cNvCxnSpPr>
          <p:nvPr/>
        </p:nvCxnSpPr>
        <p:spPr>
          <a:xfrm>
            <a:off x="3543768" y="2604775"/>
            <a:ext cx="6731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BAB24915-61C0-6844-9448-C6492869B9BA}"/>
              </a:ext>
            </a:extLst>
          </p:cNvPr>
          <p:cNvSpPr txBox="1"/>
          <p:nvPr/>
        </p:nvSpPr>
        <p:spPr>
          <a:xfrm>
            <a:off x="3495921" y="2264756"/>
            <a:ext cx="893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Merge</a:t>
            </a:r>
            <a:endParaRPr lang="en-US" sz="2000" i="1" dirty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85242D9-4D9F-2445-98DA-4EC5EB6BCA16}"/>
              </a:ext>
            </a:extLst>
          </p:cNvPr>
          <p:cNvGrpSpPr/>
          <p:nvPr/>
        </p:nvGrpSpPr>
        <p:grpSpPr>
          <a:xfrm>
            <a:off x="6456172" y="2041852"/>
            <a:ext cx="2191492" cy="969185"/>
            <a:chOff x="5552560" y="4579640"/>
            <a:chExt cx="2191492" cy="969185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F9D2A1F8-B2AC-FD4C-A8B0-2DD2FD3F4755}"/>
                </a:ext>
              </a:extLst>
            </p:cNvPr>
            <p:cNvGrpSpPr/>
            <p:nvPr/>
          </p:nvGrpSpPr>
          <p:grpSpPr>
            <a:xfrm>
              <a:off x="5656524" y="4579640"/>
              <a:ext cx="2087528" cy="833358"/>
              <a:chOff x="4996121" y="4686450"/>
              <a:chExt cx="2087528" cy="833358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37173623-688D-C249-9679-13F62B753872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06B38D25-2425-654A-823F-901ABBF1AAA4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4B134AC-4ABE-3C4D-9043-7E0C126FD893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3237129-AD92-184E-867C-9B7EE9EB134D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669836BF-1BD1-8245-A770-1E0F9E8CEC08}"/>
                </a:ext>
              </a:extLst>
            </p:cNvPr>
            <p:cNvGrpSpPr/>
            <p:nvPr/>
          </p:nvGrpSpPr>
          <p:grpSpPr>
            <a:xfrm>
              <a:off x="5608675" y="4641483"/>
              <a:ext cx="2087528" cy="833358"/>
              <a:chOff x="4996121" y="4686450"/>
              <a:chExt cx="2087528" cy="833358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F0CC7C7D-C197-6F4D-94BA-5F26B4DBA74C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BDDBFD9-D4EC-1946-8C57-A50D9F03030E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3F3F56B-1EAE-CD4C-90F2-47E7756880EF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BB0A45E-180A-394C-AC34-F02FDB0E5C5F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49ACDDCC-013E-CC4F-85AD-47C4AE3CEA0D}"/>
                </a:ext>
              </a:extLst>
            </p:cNvPr>
            <p:cNvGrpSpPr/>
            <p:nvPr/>
          </p:nvGrpSpPr>
          <p:grpSpPr>
            <a:xfrm>
              <a:off x="5552560" y="4715467"/>
              <a:ext cx="2087528" cy="833358"/>
              <a:chOff x="4996121" y="4686450"/>
              <a:chExt cx="2087528" cy="833358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8D495EE8-E43D-A845-8AAC-E8918944C5F4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Tuples</a:t>
                </a:r>
                <a:endParaRPr lang="en-US" dirty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EBA0A8E7-4055-2343-BD57-C2FA55713163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Packet</a:t>
                </a:r>
                <a:r>
                  <a:rPr lang="en-US" altLang="zh-CN" baseline="-25000" dirty="0"/>
                  <a:t>1</a:t>
                </a:r>
                <a:endParaRPr lang="en-US" dirty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FEE499F8-3929-9D48-B707-DF874AF175EF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…</a:t>
                </a:r>
                <a:endParaRPr lang="en-US" dirty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ACB95E54-1031-8D47-8439-1101A86DF873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err="1"/>
                  <a:t>Packet</a:t>
                </a:r>
                <a:r>
                  <a:rPr lang="en-US" altLang="zh-CN" baseline="-25000" dirty="0" err="1"/>
                  <a:t>i</a:t>
                </a:r>
                <a:endParaRPr lang="en-US" dirty="0"/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C5FC9E3C-55D2-4844-86E3-A3D6CFA3EB1F}"/>
              </a:ext>
            </a:extLst>
          </p:cNvPr>
          <p:cNvCxnSpPr>
            <a:cxnSpLocks/>
            <a:stCxn id="136" idx="3"/>
            <a:endCxn id="143" idx="1"/>
          </p:cNvCxnSpPr>
          <p:nvPr/>
        </p:nvCxnSpPr>
        <p:spPr>
          <a:xfrm flipV="1">
            <a:off x="5121818" y="2594358"/>
            <a:ext cx="1334354" cy="104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C8A70D81-C3E4-C246-A1A5-16A6059B006D}"/>
              </a:ext>
            </a:extLst>
          </p:cNvPr>
          <p:cNvSpPr txBox="1"/>
          <p:nvPr/>
        </p:nvSpPr>
        <p:spPr>
          <a:xfrm>
            <a:off x="5002612" y="2249613"/>
            <a:ext cx="1441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Flow-based</a:t>
            </a:r>
            <a:r>
              <a:rPr lang="zh-CN" altLang="en-US" sz="2000" i="1" dirty="0"/>
              <a:t> </a:t>
            </a:r>
            <a:endParaRPr lang="en-US" altLang="zh-CN" sz="2000" i="1" dirty="0"/>
          </a:p>
          <a:p>
            <a:pPr algn="ctr"/>
            <a:r>
              <a:rPr lang="en-US" altLang="zh-CN" sz="2000" i="1" dirty="0"/>
              <a:t>split</a:t>
            </a:r>
            <a:endParaRPr lang="en-US" sz="2000" i="1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59CC90E-8B2D-F04E-B9E5-D596321C1B7B}"/>
              </a:ext>
            </a:extLst>
          </p:cNvPr>
          <p:cNvSpPr txBox="1"/>
          <p:nvPr/>
        </p:nvSpPr>
        <p:spPr>
          <a:xfrm>
            <a:off x="4440438" y="1871219"/>
            <a:ext cx="46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5E913C-A481-684F-999F-68BC3518EB0E}"/>
                  </a:ext>
                </a:extLst>
              </p:cNvPr>
              <p:cNvSpPr txBox="1"/>
              <p:nvPr/>
            </p:nvSpPr>
            <p:spPr>
              <a:xfrm>
                <a:off x="7114520" y="1609837"/>
                <a:ext cx="925467" cy="471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5E913C-A481-684F-999F-68BC3518E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520" y="1609837"/>
                <a:ext cx="925467" cy="471860"/>
              </a:xfrm>
              <a:prstGeom prst="rect">
                <a:avLst/>
              </a:prstGeom>
              <a:blipFill>
                <a:blip r:embed="rId3"/>
                <a:stretch>
                  <a:fillRect l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6F22F04D-E36A-8B46-A1D3-5F28350219C7}"/>
              </a:ext>
            </a:extLst>
          </p:cNvPr>
          <p:cNvSpPr/>
          <p:nvPr/>
        </p:nvSpPr>
        <p:spPr>
          <a:xfrm>
            <a:off x="2192764" y="4035448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5BE53D7-DD42-5840-B75E-E9319B1F3972}"/>
                  </a:ext>
                </a:extLst>
              </p:cNvPr>
              <p:cNvSpPr txBox="1"/>
              <p:nvPr/>
            </p:nvSpPr>
            <p:spPr>
              <a:xfrm>
                <a:off x="2384319" y="4163919"/>
                <a:ext cx="767732" cy="47243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5BE53D7-DD42-5840-B75E-E9319B1F3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319" y="4163919"/>
                <a:ext cx="767732" cy="472437"/>
              </a:xfrm>
              <a:prstGeom prst="rect">
                <a:avLst/>
              </a:prstGeom>
              <a:blipFill>
                <a:blip r:embed="rId4"/>
                <a:stretch>
                  <a:fillRect r="-4839" b="-256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TextBox 160">
            <a:extLst>
              <a:ext uri="{FF2B5EF4-FFF2-40B4-BE49-F238E27FC236}">
                <a16:creationId xmlns:a16="http://schemas.microsoft.com/office/drawing/2014/main" id="{5F734E31-83FF-CF4D-910F-5F2A7E8D5D79}"/>
              </a:ext>
            </a:extLst>
          </p:cNvPr>
          <p:cNvSpPr txBox="1"/>
          <p:nvPr/>
        </p:nvSpPr>
        <p:spPr>
          <a:xfrm>
            <a:off x="7107638" y="3077824"/>
            <a:ext cx="2658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i="1" dirty="0"/>
              <a:t>M</a:t>
            </a:r>
            <a:r>
              <a:rPr lang="zh-CN" altLang="en-US" sz="2000" dirty="0"/>
              <a:t> </a:t>
            </a:r>
            <a:r>
              <a:rPr lang="en-US" altLang="zh-CN" sz="2000" dirty="0"/>
              <a:t>Evenly</a:t>
            </a:r>
            <a:r>
              <a:rPr lang="zh-CN" altLang="en-US" sz="2000" dirty="0"/>
              <a:t> </a:t>
            </a:r>
            <a:r>
              <a:rPr lang="en-US" altLang="zh-CN" sz="2000" dirty="0"/>
              <a:t>sliced</a:t>
            </a:r>
            <a:r>
              <a:rPr lang="zh-CN" altLang="en-US" sz="2000" dirty="0"/>
              <a:t> </a:t>
            </a:r>
            <a:r>
              <a:rPr lang="en-US" altLang="zh-CN" sz="2000" dirty="0"/>
              <a:t>chunks</a:t>
            </a:r>
            <a:r>
              <a:rPr lang="zh-CN" altLang="en-US" sz="2000" dirty="0"/>
              <a:t> </a:t>
            </a:r>
            <a:r>
              <a:rPr lang="en-US" altLang="zh-CN" sz="2000" dirty="0"/>
              <a:t>by</a:t>
            </a:r>
            <a:r>
              <a:rPr lang="zh-CN" altLang="en-US" sz="2000" dirty="0"/>
              <a:t> </a:t>
            </a:r>
            <a:r>
              <a:rPr lang="en-US" altLang="zh-CN" sz="2000" b="1" i="1" dirty="0"/>
              <a:t>time</a:t>
            </a:r>
            <a:r>
              <a:rPr lang="zh-CN" altLang="en-US" sz="2000" dirty="0"/>
              <a:t> </a:t>
            </a:r>
            <a:r>
              <a:rPr lang="en-US" altLang="zh-CN" sz="2000" dirty="0"/>
              <a:t>interval</a:t>
            </a:r>
            <a:endParaRPr lang="en-US" sz="20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1598916-051D-A747-B8A9-B94D68723A52}"/>
              </a:ext>
            </a:extLst>
          </p:cNvPr>
          <p:cNvSpPr/>
          <p:nvPr/>
        </p:nvSpPr>
        <p:spPr>
          <a:xfrm>
            <a:off x="3152050" y="4170201"/>
            <a:ext cx="1091713" cy="471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Flow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tag</a:t>
            </a:r>
            <a:endParaRPr lang="en-US" sz="2000" i="1" dirty="0"/>
          </a:p>
        </p:txBody>
      </p:sp>
      <p:pic>
        <p:nvPicPr>
          <p:cNvPr id="163" name="Graphic 162" descr="Database with solid fill">
            <a:extLst>
              <a:ext uri="{FF2B5EF4-FFF2-40B4-BE49-F238E27FC236}">
                <a16:creationId xmlns:a16="http://schemas.microsoft.com/office/drawing/2014/main" id="{F3E2C89C-CA0E-674A-8C56-984258A76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3626" y="4720460"/>
            <a:ext cx="455748" cy="452230"/>
          </a:xfrm>
          <a:prstGeom prst="rect">
            <a:avLst/>
          </a:prstGeom>
        </p:spPr>
      </p:pic>
      <p:sp>
        <p:nvSpPr>
          <p:cNvPr id="164" name="Rectangle 163">
            <a:extLst>
              <a:ext uri="{FF2B5EF4-FFF2-40B4-BE49-F238E27FC236}">
                <a16:creationId xmlns:a16="http://schemas.microsoft.com/office/drawing/2014/main" id="{2C978CA7-5A7C-B64A-A33A-8C98A91657B5}"/>
              </a:ext>
            </a:extLst>
          </p:cNvPr>
          <p:cNvSpPr/>
          <p:nvPr/>
        </p:nvSpPr>
        <p:spPr>
          <a:xfrm>
            <a:off x="4721783" y="4511207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65E41C32-362C-1F4F-9E88-AC388DA2B3AD}"/>
              </a:ext>
            </a:extLst>
          </p:cNvPr>
          <p:cNvCxnSpPr>
            <a:cxnSpLocks/>
            <a:stCxn id="162" idx="3"/>
            <a:endCxn id="164" idx="1"/>
          </p:cNvCxnSpPr>
          <p:nvPr/>
        </p:nvCxnSpPr>
        <p:spPr>
          <a:xfrm>
            <a:off x="4243763" y="4406200"/>
            <a:ext cx="478020" cy="5485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6" name="Graphic 165" descr="Database with solid fill">
            <a:extLst>
              <a:ext uri="{FF2B5EF4-FFF2-40B4-BE49-F238E27FC236}">
                <a16:creationId xmlns:a16="http://schemas.microsoft.com/office/drawing/2014/main" id="{06453E47-7860-1F4A-8821-1080CFA2B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9717" y="4500116"/>
            <a:ext cx="914400" cy="914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47195980-86CC-B748-B721-22102C6634C2}"/>
              </a:ext>
            </a:extLst>
          </p:cNvPr>
          <p:cNvSpPr txBox="1"/>
          <p:nvPr/>
        </p:nvSpPr>
        <p:spPr>
          <a:xfrm>
            <a:off x="6657320" y="422451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/>
              <a:t>Model</a:t>
            </a:r>
            <a:r>
              <a:rPr lang="en-US" altLang="zh-CN" sz="2000" baseline="-25000" dirty="0" err="1"/>
              <a:t>i</a:t>
            </a:r>
            <a:endParaRPr lang="en-US" sz="2000" dirty="0"/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6AD1A6EE-9E99-BD43-A153-E2ED3E12D2D9}"/>
              </a:ext>
            </a:extLst>
          </p:cNvPr>
          <p:cNvCxnSpPr>
            <a:cxnSpLocks/>
            <a:stCxn id="164" idx="3"/>
            <a:endCxn id="166" idx="1"/>
          </p:cNvCxnSpPr>
          <p:nvPr/>
        </p:nvCxnSpPr>
        <p:spPr>
          <a:xfrm>
            <a:off x="6327299" y="4954748"/>
            <a:ext cx="352418" cy="25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72F063-871A-8E47-A3A8-65B02AAE8DD3}"/>
              </a:ext>
            </a:extLst>
          </p:cNvPr>
          <p:cNvCxnSpPr>
            <a:cxnSpLocks/>
          </p:cNvCxnSpPr>
          <p:nvPr/>
        </p:nvCxnSpPr>
        <p:spPr>
          <a:xfrm flipV="1">
            <a:off x="8638673" y="5431608"/>
            <a:ext cx="539246" cy="52842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420C401A-7E2F-7247-BD61-B7FDC1308EC0}"/>
              </a:ext>
            </a:extLst>
          </p:cNvPr>
          <p:cNvSpPr txBox="1"/>
          <p:nvPr/>
        </p:nvSpPr>
        <p:spPr>
          <a:xfrm>
            <a:off x="8708318" y="5666047"/>
            <a:ext cx="1278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parallel</a:t>
            </a:r>
            <a:endParaRPr lang="en-US" sz="2000" dirty="0"/>
          </a:p>
        </p:txBody>
      </p:sp>
      <p:pic>
        <p:nvPicPr>
          <p:cNvPr id="171" name="Graphic 170" descr="Document with solid fill">
            <a:extLst>
              <a:ext uri="{FF2B5EF4-FFF2-40B4-BE49-F238E27FC236}">
                <a16:creationId xmlns:a16="http://schemas.microsoft.com/office/drawing/2014/main" id="{C58C65DC-2E06-494A-8153-BC06F9D51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6535" y="4500116"/>
            <a:ext cx="914400" cy="914400"/>
          </a:xfrm>
          <a:prstGeom prst="rect">
            <a:avLst/>
          </a:prstGeom>
        </p:spPr>
      </p:pic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1DDDA708-B28E-274C-B38A-E9E750832376}"/>
              </a:ext>
            </a:extLst>
          </p:cNvPr>
          <p:cNvCxnSpPr>
            <a:cxnSpLocks/>
            <a:stCxn id="166" idx="3"/>
            <a:endCxn id="171" idx="1"/>
          </p:cNvCxnSpPr>
          <p:nvPr/>
        </p:nvCxnSpPr>
        <p:spPr>
          <a:xfrm>
            <a:off x="7594117" y="4957316"/>
            <a:ext cx="35241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2D863918-A1B1-7044-A97C-86160309DA99}"/>
                  </a:ext>
                </a:extLst>
              </p:cNvPr>
              <p:cNvSpPr txBox="1"/>
              <p:nvPr/>
            </p:nvSpPr>
            <p:spPr>
              <a:xfrm>
                <a:off x="7998161" y="4184498"/>
                <a:ext cx="767732" cy="472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2D863918-A1B1-7044-A97C-86160309D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161" y="4184498"/>
                <a:ext cx="767732" cy="472437"/>
              </a:xfrm>
              <a:prstGeom prst="rect">
                <a:avLst/>
              </a:prstGeom>
              <a:blipFill>
                <a:blip r:embed="rId9"/>
                <a:stretch>
                  <a:fillRect r="-11290" b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Down Arrow 173">
            <a:extLst>
              <a:ext uri="{FF2B5EF4-FFF2-40B4-BE49-F238E27FC236}">
                <a16:creationId xmlns:a16="http://schemas.microsoft.com/office/drawing/2014/main" id="{30D0F1CB-7667-484C-9F1E-49CC535B8F70}"/>
              </a:ext>
            </a:extLst>
          </p:cNvPr>
          <p:cNvSpPr/>
          <p:nvPr/>
        </p:nvSpPr>
        <p:spPr>
          <a:xfrm>
            <a:off x="6778388" y="3112418"/>
            <a:ext cx="468446" cy="661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5" name="Graphic 174" descr="Database with solid fill">
            <a:extLst>
              <a:ext uri="{FF2B5EF4-FFF2-40B4-BE49-F238E27FC236}">
                <a16:creationId xmlns:a16="http://schemas.microsoft.com/office/drawing/2014/main" id="{44F57DB0-82EE-0540-AC2E-D1D64D20EC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73646" y="5297522"/>
            <a:ext cx="452230" cy="4522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56D329A-FB6C-7548-B172-AD028FACBFA0}"/>
                  </a:ext>
                </a:extLst>
              </p:cNvPr>
              <p:cNvSpPr txBox="1"/>
              <p:nvPr/>
            </p:nvSpPr>
            <p:spPr>
              <a:xfrm>
                <a:off x="2450165" y="5307979"/>
                <a:ext cx="1451851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𝑝𝑢𝑏𝑙𝑖𝑐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56D329A-FB6C-7548-B172-AD028FACB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165" y="5307979"/>
                <a:ext cx="1451851" cy="423770"/>
              </a:xfrm>
              <a:prstGeom prst="rect">
                <a:avLst/>
              </a:prstGeom>
              <a:blipFill>
                <a:blip r:embed="rId12"/>
                <a:stretch>
                  <a:fillRect l="-86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" name="Decision 176">
            <a:extLst>
              <a:ext uri="{FF2B5EF4-FFF2-40B4-BE49-F238E27FC236}">
                <a16:creationId xmlns:a16="http://schemas.microsoft.com/office/drawing/2014/main" id="{4FF3F1D9-6CB6-C44F-B36B-3CC9AEF48606}"/>
              </a:ext>
            </a:extLst>
          </p:cNvPr>
          <p:cNvSpPr/>
          <p:nvPr/>
        </p:nvSpPr>
        <p:spPr>
          <a:xfrm>
            <a:off x="1076006" y="5014185"/>
            <a:ext cx="1020700" cy="337067"/>
          </a:xfrm>
          <a:prstGeom prst="flowChartDecision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DP?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45B14CDD-CEC7-FE4C-8FC4-E7BB72978326}"/>
                  </a:ext>
                </a:extLst>
              </p:cNvPr>
              <p:cNvSpPr txBox="1"/>
              <p:nvPr/>
            </p:nvSpPr>
            <p:spPr>
              <a:xfrm>
                <a:off x="2818876" y="4714123"/>
                <a:ext cx="10077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45B14CDD-CEC7-FE4C-8FC4-E7BB72978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876" y="4714123"/>
                <a:ext cx="1007749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1CDF10F7-19F6-C545-A905-0D24CB66A16E}"/>
              </a:ext>
            </a:extLst>
          </p:cNvPr>
          <p:cNvCxnSpPr>
            <a:cxnSpLocks/>
            <a:stCxn id="163" idx="3"/>
            <a:endCxn id="164" idx="1"/>
          </p:cNvCxnSpPr>
          <p:nvPr/>
        </p:nvCxnSpPr>
        <p:spPr>
          <a:xfrm>
            <a:off x="4219374" y="4946575"/>
            <a:ext cx="502409" cy="81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Elbow Connector 179">
            <a:extLst>
              <a:ext uri="{FF2B5EF4-FFF2-40B4-BE49-F238E27FC236}">
                <a16:creationId xmlns:a16="http://schemas.microsoft.com/office/drawing/2014/main" id="{DC7A1EFC-76B3-F947-B319-2227552E0E31}"/>
              </a:ext>
            </a:extLst>
          </p:cNvPr>
          <p:cNvCxnSpPr>
            <a:cxnSpLocks/>
            <a:stCxn id="177" idx="0"/>
            <a:endCxn id="178" idx="1"/>
          </p:cNvCxnSpPr>
          <p:nvPr/>
        </p:nvCxnSpPr>
        <p:spPr>
          <a:xfrm rot="5400000" flipH="1" flipV="1">
            <a:off x="2152613" y="4347922"/>
            <a:ext cx="100007" cy="123252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Elbow Connector 180">
            <a:extLst>
              <a:ext uri="{FF2B5EF4-FFF2-40B4-BE49-F238E27FC236}">
                <a16:creationId xmlns:a16="http://schemas.microsoft.com/office/drawing/2014/main" id="{C00CD4E4-3006-3D4C-9A75-D6582FBEEB9A}"/>
              </a:ext>
            </a:extLst>
          </p:cNvPr>
          <p:cNvCxnSpPr>
            <a:cxnSpLocks/>
            <a:stCxn id="177" idx="2"/>
            <a:endCxn id="176" idx="1"/>
          </p:cNvCxnSpPr>
          <p:nvPr/>
        </p:nvCxnSpPr>
        <p:spPr>
          <a:xfrm rot="16200000" flipH="1">
            <a:off x="1933954" y="5003653"/>
            <a:ext cx="168612" cy="86380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F9B3D584-C90E-CE41-9B69-BA00DD144B41}"/>
              </a:ext>
            </a:extLst>
          </p:cNvPr>
          <p:cNvCxnSpPr/>
          <p:nvPr/>
        </p:nvCxnSpPr>
        <p:spPr>
          <a:xfrm flipV="1">
            <a:off x="4225876" y="4964182"/>
            <a:ext cx="495907" cy="555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49A437D8-A124-E742-8BAD-860E254468B4}"/>
              </a:ext>
            </a:extLst>
          </p:cNvPr>
          <p:cNvSpPr txBox="1"/>
          <p:nvPr/>
        </p:nvSpPr>
        <p:spPr>
          <a:xfrm>
            <a:off x="1653483" y="4585030"/>
            <a:ext cx="588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No</a:t>
            </a:r>
            <a:endParaRPr lang="en-US" sz="20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CB2E515-D816-A146-9F76-A42F52399C0D}"/>
              </a:ext>
            </a:extLst>
          </p:cNvPr>
          <p:cNvSpPr txBox="1"/>
          <p:nvPr/>
        </p:nvSpPr>
        <p:spPr>
          <a:xfrm>
            <a:off x="1653483" y="5467907"/>
            <a:ext cx="588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Yes</a:t>
            </a:r>
            <a:endParaRPr lang="en-US" sz="20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C83AA826-361D-4B49-B05A-605A754BEAA7}"/>
              </a:ext>
            </a:extLst>
          </p:cNvPr>
          <p:cNvSpPr txBox="1"/>
          <p:nvPr/>
        </p:nvSpPr>
        <p:spPr>
          <a:xfrm>
            <a:off x="5710053" y="3123965"/>
            <a:ext cx="122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Encoding</a:t>
            </a:r>
            <a:endParaRPr lang="en-US" sz="2000" dirty="0"/>
          </a:p>
        </p:txBody>
      </p:sp>
      <p:pic>
        <p:nvPicPr>
          <p:cNvPr id="186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8D5F150D-22CB-7740-A794-C50484115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698" y="4589279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7" name="TextBox 186">
            <a:extLst>
              <a:ext uri="{FF2B5EF4-FFF2-40B4-BE49-F238E27FC236}">
                <a16:creationId xmlns:a16="http://schemas.microsoft.com/office/drawing/2014/main" id="{35A70447-1925-FD41-AFBE-2F89202FB2C9}"/>
              </a:ext>
            </a:extLst>
          </p:cNvPr>
          <p:cNvSpPr txBox="1"/>
          <p:nvPr/>
        </p:nvSpPr>
        <p:spPr>
          <a:xfrm>
            <a:off x="10852221" y="4306747"/>
            <a:ext cx="69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D’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B6CE4169-98E1-614E-96A9-A23C91130D90}"/>
              </a:ext>
            </a:extLst>
          </p:cNvPr>
          <p:cNvCxnSpPr>
            <a:endCxn id="186" idx="1"/>
          </p:cNvCxnSpPr>
          <p:nvPr/>
        </p:nvCxnSpPr>
        <p:spPr>
          <a:xfrm flipV="1">
            <a:off x="8768449" y="5041754"/>
            <a:ext cx="1978249" cy="11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8A9D854B-6989-D14E-8DA3-3F2D77E4C625}"/>
              </a:ext>
            </a:extLst>
          </p:cNvPr>
          <p:cNvSpPr txBox="1"/>
          <p:nvPr/>
        </p:nvSpPr>
        <p:spPr>
          <a:xfrm>
            <a:off x="8947117" y="4306747"/>
            <a:ext cx="1962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Sor</a:t>
            </a:r>
            <a:r>
              <a:rPr lang="en-US" altLang="zh-CN" sz="2000" dirty="0"/>
              <a:t>t</a:t>
            </a:r>
            <a:r>
              <a:rPr lang="zh-CN" altLang="en-US" sz="2000" dirty="0"/>
              <a:t> </a:t>
            </a:r>
            <a:r>
              <a:rPr lang="en-US" altLang="zh-CN" sz="2000" dirty="0"/>
              <a:t>by</a:t>
            </a:r>
            <a:r>
              <a:rPr lang="zh-CN" altLang="en-US" sz="2000" dirty="0"/>
              <a:t> </a:t>
            </a:r>
            <a:r>
              <a:rPr lang="en-US" altLang="zh-CN" sz="2000" b="1" i="1" dirty="0"/>
              <a:t>raw</a:t>
            </a:r>
            <a:r>
              <a:rPr lang="zh-CN" altLang="en-US" sz="2000" i="1" dirty="0"/>
              <a:t> </a:t>
            </a:r>
            <a:r>
              <a:rPr lang="en-US" altLang="zh-CN" sz="2000" dirty="0"/>
              <a:t>packet/Net-Flow</a:t>
            </a:r>
            <a:r>
              <a:rPr lang="zh-CN" altLang="en-US" sz="2000" dirty="0"/>
              <a:t> </a:t>
            </a:r>
            <a:r>
              <a:rPr lang="en-US" altLang="zh-CN" sz="2000" dirty="0"/>
              <a:t>record</a:t>
            </a:r>
            <a:r>
              <a:rPr lang="zh-CN" altLang="en-US" sz="2000" dirty="0"/>
              <a:t> </a:t>
            </a:r>
            <a:r>
              <a:rPr lang="en-US" altLang="zh-CN" sz="2000" dirty="0"/>
              <a:t>time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248017-8E09-90C8-B8CF-7515E56AA2C1}"/>
              </a:ext>
            </a:extLst>
          </p:cNvPr>
          <p:cNvSpPr txBox="1"/>
          <p:nvPr/>
        </p:nvSpPr>
        <p:spPr>
          <a:xfrm>
            <a:off x="9083065" y="193306"/>
            <a:ext cx="2912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Appear in SIGCOMM 2022</a:t>
            </a:r>
          </a:p>
        </p:txBody>
      </p:sp>
    </p:spTree>
    <p:extLst>
      <p:ext uri="{BB962C8B-B14F-4D97-AF65-F5344CB8AC3E}">
        <p14:creationId xmlns:p14="http://schemas.microsoft.com/office/powerpoint/2010/main" val="521173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DC53-8BC3-E242-B748-8D0C0163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310" y="420497"/>
            <a:ext cx="10515600" cy="1325563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Statistical fidelity of per-field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distributions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5A49A-C379-7D48-9787-C52E95BE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3B86A2-756A-2C41-9B2D-460B7E16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93810"/>
            <a:ext cx="4700705" cy="2109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395920-B53E-0C4E-A240-534F4C20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10" y="2793811"/>
            <a:ext cx="4700709" cy="2109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46F4F-8940-7048-B454-28E02448D720}"/>
              </a:ext>
            </a:extLst>
          </p:cNvPr>
          <p:cNvSpPr txBox="1"/>
          <p:nvPr/>
        </p:nvSpPr>
        <p:spPr>
          <a:xfrm>
            <a:off x="237898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UGR16</a:t>
            </a:r>
            <a:r>
              <a:rPr lang="zh-CN" altLang="en-US" dirty="0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09A98-AE0C-3743-BF60-668954A17AA0}"/>
              </a:ext>
            </a:extLst>
          </p:cNvPr>
          <p:cNvSpPr txBox="1"/>
          <p:nvPr/>
        </p:nvSpPr>
        <p:spPr>
          <a:xfrm>
            <a:off x="777344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CAIDA</a:t>
            </a:r>
            <a:r>
              <a:rPr lang="zh-CN" altLang="en-US" dirty="0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100A7A-911B-664A-92DE-3772C70C0A8D}"/>
              </a:ext>
            </a:extLst>
          </p:cNvPr>
          <p:cNvSpPr txBox="1"/>
          <p:nvPr/>
        </p:nvSpPr>
        <p:spPr>
          <a:xfrm>
            <a:off x="2710226" y="5525353"/>
            <a:ext cx="677154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NetShare achieves 41% better fidelity than baselines on feature distribution metrics across traces.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EC5DE-7C51-E941-8805-30579F296231}"/>
              </a:ext>
            </a:extLst>
          </p:cNvPr>
          <p:cNvSpPr txBox="1"/>
          <p:nvPr/>
        </p:nvSpPr>
        <p:spPr>
          <a:xfrm>
            <a:off x="1730829" y="1905960"/>
            <a:ext cx="83555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Metric: Jensen-Shannon divergence between field distributions </a:t>
            </a:r>
          </a:p>
        </p:txBody>
      </p:sp>
    </p:spTree>
    <p:extLst>
      <p:ext uri="{BB962C8B-B14F-4D97-AF65-F5344CB8AC3E}">
        <p14:creationId xmlns:p14="http://schemas.microsoft.com/office/powerpoint/2010/main" val="870467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7C417-B92F-4045-A100-4762F7C58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App</a:t>
            </a:r>
            <a:r>
              <a:rPr lang="en-US" altLang="zh-CN" dirty="0"/>
              <a:t>lication</a:t>
            </a:r>
            <a:r>
              <a:rPr lang="en-US" altLang="zh-CN" dirty="0">
                <a:solidFill>
                  <a:srgbClr val="0070C0"/>
                </a:solidFill>
              </a:rPr>
              <a:t>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flow-based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traffic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type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prediction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BB2930-C086-A04F-AB45-A794B6816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19494"/>
            <a:ext cx="5013064" cy="225967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0833F-570B-B84D-AB94-EDF40E5A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3ADE4-B927-714E-BFDA-5EE46058D076}"/>
              </a:ext>
            </a:extLst>
          </p:cNvPr>
          <p:cNvSpPr txBox="1"/>
          <p:nvPr/>
        </p:nvSpPr>
        <p:spPr>
          <a:xfrm>
            <a:off x="6580990" y="2143309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achieves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the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accuracy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compared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with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real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data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across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classifiers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97689DE7-F4DD-B640-B296-C1148C93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43" y="4184200"/>
            <a:ext cx="4754044" cy="17002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848EB0-0544-D745-8068-7C58F4A2F1CD}"/>
              </a:ext>
            </a:extLst>
          </p:cNvPr>
          <p:cNvSpPr txBox="1"/>
          <p:nvPr/>
        </p:nvSpPr>
        <p:spPr>
          <a:xfrm>
            <a:off x="6580990" y="4434150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preserves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rankings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classifiers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among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all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baselines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F5FC6-902C-7D4A-8BED-AD9B964B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App</a:t>
            </a:r>
            <a:r>
              <a:rPr lang="en-US" altLang="zh-CN" dirty="0"/>
              <a:t>lication</a:t>
            </a:r>
            <a:r>
              <a:rPr lang="en-US" altLang="zh-CN" dirty="0">
                <a:solidFill>
                  <a:srgbClr val="0070C0"/>
                </a:solidFill>
              </a:rPr>
              <a:t>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header-based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anomaly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detection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ADF00-D32B-BD49-9932-2535919D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35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816F06-CD80-8645-9910-43C10B226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687" y="1690688"/>
            <a:ext cx="4465320" cy="2089954"/>
          </a:xfr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07FB9FB1-A6D5-A24E-A5B5-7ABE9BA5C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687" y="4265793"/>
            <a:ext cx="4573151" cy="16808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83D32-F6F3-B64C-9F9E-3794CFD15252}"/>
              </a:ext>
            </a:extLst>
          </p:cNvPr>
          <p:cNvSpPr txBox="1"/>
          <p:nvPr/>
        </p:nvSpPr>
        <p:spPr>
          <a:xfrm>
            <a:off x="6256468" y="1954470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achieves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 lower relative error on most datasets and modes of </a:t>
            </a:r>
            <a:r>
              <a:rPr lang="en-US" altLang="zh-CN" sz="2400" dirty="0" err="1">
                <a:solidFill>
                  <a:srgbClr val="0070C0"/>
                </a:solidFill>
              </a:rPr>
              <a:t>NetML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72E1-E877-6B49-8E05-B95B5EB964D3}"/>
              </a:ext>
            </a:extLst>
          </p:cNvPr>
          <p:cNvSpPr txBox="1"/>
          <p:nvPr/>
        </p:nvSpPr>
        <p:spPr>
          <a:xfrm>
            <a:off x="6256468" y="4419979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preserves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rankings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modes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 err="1">
                <a:solidFill>
                  <a:srgbClr val="0070C0"/>
                </a:solidFill>
              </a:rPr>
              <a:t>NetML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among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all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baselines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2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6C09-3569-B845-9987-B9DDC0D7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421FE-A6C4-0240-854D-407661316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Motivation and Context</a:t>
            </a:r>
          </a:p>
          <a:p>
            <a:endParaRPr lang="en-US" dirty="0"/>
          </a:p>
          <a:p>
            <a:r>
              <a:rPr lang="en-US" dirty="0"/>
              <a:t>Background on GANs</a:t>
            </a:r>
          </a:p>
          <a:p>
            <a:endParaRPr lang="en-US" dirty="0"/>
          </a:p>
          <a:p>
            <a:r>
              <a:rPr lang="en-US" dirty="0"/>
              <a:t>Generating time series data with </a:t>
            </a:r>
            <a:r>
              <a:rPr lang="en-US" dirty="0" err="1"/>
              <a:t>DoppelGANger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Netshare</a:t>
            </a:r>
            <a:r>
              <a:rPr lang="en-US" dirty="0"/>
              <a:t>: Practical network header trace generation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Next steps and collaborative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D2BB3-0C51-A644-9DD4-077B5B1C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99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CB4E-E658-E5A6-AC1A-2D5FCD74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work in Project </a:t>
            </a:r>
            <a:r>
              <a:rPr lang="en-US" dirty="0" err="1"/>
              <a:t>DataFuel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84B8-F21D-9645-9D94-298C23A86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515"/>
            <a:ext cx="10515600" cy="465944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RareGAN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Many practical settings need samples only from the rare class</a:t>
            </a:r>
          </a:p>
          <a:p>
            <a:pPr lvl="1"/>
            <a:r>
              <a:rPr lang="en-US" dirty="0"/>
              <a:t>Formulate it as a new generative modeling problem</a:t>
            </a:r>
          </a:p>
          <a:p>
            <a:pPr lvl="1"/>
            <a:endParaRPr lang="en-US" dirty="0"/>
          </a:p>
          <a:p>
            <a:r>
              <a:rPr lang="en-US" dirty="0"/>
              <a:t>Privacy </a:t>
            </a:r>
          </a:p>
          <a:p>
            <a:pPr lvl="1"/>
            <a:r>
              <a:rPr lang="en-US" dirty="0"/>
              <a:t>Metadata hiding/transformations is easy with DG architecture </a:t>
            </a:r>
          </a:p>
          <a:p>
            <a:pPr lvl="1"/>
            <a:r>
              <a:rPr lang="en-US" dirty="0"/>
              <a:t>GAN-generated data satisfy intrinsic privacy due to generalizability </a:t>
            </a:r>
          </a:p>
          <a:p>
            <a:pPr lvl="1"/>
            <a:r>
              <a:rPr lang="en-US" dirty="0"/>
              <a:t>Basic GAN satisfies some weak DP property, need stronger DP-SGD, PATE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Robust to membership inference attacks</a:t>
            </a:r>
          </a:p>
          <a:p>
            <a:pPr lvl="1"/>
            <a:endParaRPr lang="en-US" dirty="0"/>
          </a:p>
          <a:p>
            <a:r>
              <a:rPr lang="en-US" dirty="0"/>
              <a:t>Improving stability and learning fidelity </a:t>
            </a:r>
          </a:p>
          <a:p>
            <a:pPr lvl="1"/>
            <a:r>
              <a:rPr lang="en-US" dirty="0"/>
              <a:t>Heuristic people use: Spectral normalization </a:t>
            </a:r>
          </a:p>
          <a:p>
            <a:pPr lvl="1"/>
            <a:r>
              <a:rPr lang="en-US" dirty="0"/>
              <a:t>Our work: Why it works and how to make it better!</a:t>
            </a:r>
          </a:p>
          <a:p>
            <a:pPr lvl="1"/>
            <a:r>
              <a:rPr lang="en-US" dirty="0"/>
              <a:t>A drop-in replacement: Bidirectional Scaled Spectral Normalization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B5852-175E-ED6B-0FD9-D8ED1997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D6F7D-B94D-6212-E49A-D8EE6E3991FD}"/>
              </a:ext>
            </a:extLst>
          </p:cNvPr>
          <p:cNvSpPr txBox="1"/>
          <p:nvPr/>
        </p:nvSpPr>
        <p:spPr>
          <a:xfrm>
            <a:off x="10389333" y="66895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AAAI 2022</a:t>
            </a:r>
          </a:p>
        </p:txBody>
      </p:sp>
    </p:spTree>
    <p:extLst>
      <p:ext uri="{BB962C8B-B14F-4D97-AF65-F5344CB8AC3E}">
        <p14:creationId xmlns:p14="http://schemas.microsoft.com/office/powerpoint/2010/main" val="3248069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872F-30F6-9449-A9A5-122DB48E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Discussion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9CC3-424E-9647-B577-719FDF3D6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More types of datasets, protocols, and deployments </a:t>
            </a:r>
          </a:p>
          <a:p>
            <a:pPr lvl="1"/>
            <a:r>
              <a:rPr lang="en-US" dirty="0"/>
              <a:t>E.g.,  Financial, user truncations, OT sensor traces, other timeseries data?</a:t>
            </a:r>
          </a:p>
          <a:p>
            <a:pPr lvl="1"/>
            <a:endParaRPr lang="en-US" dirty="0"/>
          </a:p>
          <a:p>
            <a:r>
              <a:rPr lang="en-US" dirty="0"/>
              <a:t>More types of downstream tasks </a:t>
            </a:r>
          </a:p>
          <a:p>
            <a:pPr lvl="1"/>
            <a:r>
              <a:rPr lang="en-US" dirty="0"/>
              <a:t>E.g., predictive maintenance, anomaly detection, network testing </a:t>
            </a:r>
          </a:p>
          <a:p>
            <a:endParaRPr lang="en-US" dirty="0"/>
          </a:p>
          <a:p>
            <a:r>
              <a:rPr lang="en-US" dirty="0"/>
              <a:t>Demonstrating value proposition of synthetic data </a:t>
            </a:r>
          </a:p>
          <a:p>
            <a:pPr lvl="1"/>
            <a:r>
              <a:rPr lang="en-US" dirty="0"/>
              <a:t>E.g., augmenting normal or anomalous traces in training IT/OT detectors</a:t>
            </a:r>
          </a:p>
          <a:p>
            <a:pPr lvl="1"/>
            <a:r>
              <a:rPr lang="en-US" dirty="0"/>
              <a:t>E.g., types of incident response requests you get</a:t>
            </a:r>
          </a:p>
          <a:p>
            <a:pPr lvl="1"/>
            <a:endParaRPr lang="en-US" dirty="0"/>
          </a:p>
          <a:p>
            <a:r>
              <a:rPr lang="en-US" dirty="0"/>
              <a:t>Domain-customized privacy protection requirements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F8CC8-CDE1-3244-A06B-EB5FF0DE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7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872F-30F6-9449-A9A5-122DB48E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Concl</a:t>
            </a:r>
            <a:r>
              <a:rPr lang="en-US" altLang="zh-CN" dirty="0"/>
              <a:t>usions and Takeaways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9CC3-424E-9647-B577-719FDF3D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575"/>
            <a:ext cx="10515600" cy="489585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Data-driven session journey type workflows are stymied by data access, retention policies, data silos 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New Opportunity: Synthetic Session Data Generation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Project </a:t>
            </a:r>
            <a:r>
              <a:rPr lang="en-US" dirty="0" err="1"/>
              <a:t>DataFuel</a:t>
            </a:r>
            <a:r>
              <a:rPr lang="en-US" dirty="0"/>
              <a:t>: Feasibility and promise of GANs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For session journey datasets of relevance to industry</a:t>
            </a:r>
          </a:p>
          <a:p>
            <a:pPr lvl="1"/>
            <a:r>
              <a:rPr lang="en-US" dirty="0"/>
              <a:t>Robust across  datasets, domains, and downstream tasks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 would love to collaborate and explore use cases!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linkClick r:id="rId2"/>
              </a:rPr>
              <a:t>https://users.ece.cmu.edu/~vsekar/projects/datafuel/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linkClick r:id="rId3"/>
              </a:rPr>
              <a:t>https://github.com/projectdatafuel/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F8CC8-CDE1-3244-A06B-EB5FF0DE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A06F7-7B03-794D-B1BE-3F12299AE8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88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85E47-BD26-694E-AB84-9F5A203DC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Challenge: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P</a:t>
            </a:r>
            <a:r>
              <a:rPr lang="en-US" altLang="zh-CN" dirty="0">
                <a:solidFill>
                  <a:srgbClr val="0070C0"/>
                </a:solidFill>
              </a:rPr>
              <a:t>oor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privacy-fidelity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tradeoffs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D2895C-BCE6-4D45-BB57-D9F7B3E96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623250" cy="308572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D65BB-9B60-B549-A8D0-87CDB348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40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42120C-AFC6-AC41-B3ED-A6F7EB7FE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646" y="1686944"/>
            <a:ext cx="4623250" cy="3089470"/>
          </a:xfrm>
          <a:prstGeom prst="rect">
            <a:avLst/>
          </a:prstGeom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4D296238-FDE7-9548-99A0-77C7653B8048}"/>
              </a:ext>
            </a:extLst>
          </p:cNvPr>
          <p:cNvSpPr/>
          <p:nvPr/>
        </p:nvSpPr>
        <p:spPr>
          <a:xfrm>
            <a:off x="2194560" y="4618691"/>
            <a:ext cx="2893807" cy="548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Weaker</a:t>
            </a:r>
            <a:r>
              <a:rPr lang="zh-CN" altLang="en-US" dirty="0"/>
              <a:t> </a:t>
            </a:r>
            <a:r>
              <a:rPr lang="en-US" altLang="zh-CN" dirty="0"/>
              <a:t>privacy</a:t>
            </a:r>
            <a:endParaRPr lang="en-US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79488F8-9ECF-6845-9573-8DAE458B91CE}"/>
              </a:ext>
            </a:extLst>
          </p:cNvPr>
          <p:cNvSpPr/>
          <p:nvPr/>
        </p:nvSpPr>
        <p:spPr>
          <a:xfrm>
            <a:off x="7371006" y="4618691"/>
            <a:ext cx="2893807" cy="548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Weaker</a:t>
            </a:r>
            <a:r>
              <a:rPr lang="zh-CN" altLang="en-US" dirty="0"/>
              <a:t> </a:t>
            </a:r>
            <a:r>
              <a:rPr lang="en-US" altLang="zh-CN" dirty="0"/>
              <a:t>privacy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EA41-0FA1-B148-AED4-677E0402C825}"/>
              </a:ext>
            </a:extLst>
          </p:cNvPr>
          <p:cNvSpPr txBox="1"/>
          <p:nvPr/>
        </p:nvSpPr>
        <p:spPr>
          <a:xfrm>
            <a:off x="2302136" y="5167312"/>
            <a:ext cx="267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Ex.</a:t>
            </a:r>
            <a:r>
              <a:rPr lang="zh-CN" altLang="en-US" dirty="0"/>
              <a:t> </a:t>
            </a:r>
            <a:r>
              <a:rPr lang="en-US" altLang="zh-CN" dirty="0"/>
              <a:t>1:</a:t>
            </a:r>
            <a:r>
              <a:rPr lang="zh-CN" altLang="en-US" dirty="0"/>
              <a:t> </a:t>
            </a:r>
            <a:r>
              <a:rPr lang="en-US" altLang="zh-CN" dirty="0"/>
              <a:t>UGR16</a:t>
            </a:r>
            <a:r>
              <a:rPr lang="zh-CN" altLang="en-US" dirty="0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CEFF85-07AE-0F46-AB9B-5E3519FEB699}"/>
              </a:ext>
            </a:extLst>
          </p:cNvPr>
          <p:cNvSpPr txBox="1"/>
          <p:nvPr/>
        </p:nvSpPr>
        <p:spPr>
          <a:xfrm>
            <a:off x="7371006" y="5167312"/>
            <a:ext cx="267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Ex.</a:t>
            </a:r>
            <a:r>
              <a:rPr lang="zh-CN" altLang="en-US" dirty="0"/>
              <a:t> </a:t>
            </a:r>
            <a:r>
              <a:rPr lang="en-US" altLang="zh-CN" dirty="0"/>
              <a:t>2:</a:t>
            </a:r>
            <a:r>
              <a:rPr lang="zh-CN" altLang="en-US" dirty="0"/>
              <a:t> </a:t>
            </a:r>
            <a:r>
              <a:rPr lang="en-US" altLang="zh-CN" dirty="0"/>
              <a:t>CAIDA</a:t>
            </a:r>
            <a:r>
              <a:rPr lang="zh-CN" altLang="en-US" dirty="0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36332E-91DC-E64F-B934-8F2962B79CD3}"/>
              </a:ext>
            </a:extLst>
          </p:cNvPr>
          <p:cNvSpPr txBox="1"/>
          <p:nvPr/>
        </p:nvSpPr>
        <p:spPr>
          <a:xfrm>
            <a:off x="2020588" y="5742876"/>
            <a:ext cx="815082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70C0"/>
                </a:solidFill>
              </a:rPr>
              <a:t>Naïve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Differential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Privacy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(DP)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destroys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the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fidelity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even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with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weak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privacy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guarantee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D217-4A96-7642-A885-58C27DCB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Insight: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pre-train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with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public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data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3F6ED-047A-824A-92F8-B0134E17B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41</a:t>
            </a:fld>
            <a:endParaRPr lang="en-US"/>
          </a:p>
        </p:txBody>
      </p:sp>
      <p:pic>
        <p:nvPicPr>
          <p:cNvPr id="5" name="Graphic 4" descr="Document with solid fill">
            <a:extLst>
              <a:ext uri="{FF2B5EF4-FFF2-40B4-BE49-F238E27FC236}">
                <a16:creationId xmlns:a16="http://schemas.microsoft.com/office/drawing/2014/main" id="{BD5016BA-871B-7A4C-A00A-86D3B575F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4770" y="1756153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2287F5-D9A2-5644-8372-2CEF57F399F6}"/>
                  </a:ext>
                </a:extLst>
              </p:cNvPr>
              <p:cNvSpPr txBox="1"/>
              <p:nvPr/>
            </p:nvSpPr>
            <p:spPr>
              <a:xfrm>
                <a:off x="3761921" y="1374940"/>
                <a:ext cx="660098" cy="50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2287F5-D9A2-5644-8372-2CEF57F39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921" y="1374940"/>
                <a:ext cx="660098" cy="506229"/>
              </a:xfrm>
              <a:prstGeom prst="rect">
                <a:avLst/>
              </a:prstGeom>
              <a:blipFill>
                <a:blip r:embed="rId4"/>
                <a:stretch>
                  <a:fillRect l="-32692" r="-21154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CDE3E89B-2CEC-8049-B8B7-1E7F0F4BC5CF}"/>
              </a:ext>
            </a:extLst>
          </p:cNvPr>
          <p:cNvSpPr/>
          <p:nvPr/>
        </p:nvSpPr>
        <p:spPr>
          <a:xfrm>
            <a:off x="4919811" y="1769812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DP-SGD</a:t>
            </a:r>
          </a:p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09E154DA-6757-D642-860C-1E209B3A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5968" y="1756153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A4F1E-4CAB-B04D-ACFA-172D4577FECB}"/>
                  </a:ext>
                </a:extLst>
              </p:cNvPr>
              <p:cNvSpPr txBox="1"/>
              <p:nvPr/>
            </p:nvSpPr>
            <p:spPr>
              <a:xfrm>
                <a:off x="6762577" y="1416920"/>
                <a:ext cx="1181182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A9A4F1E-4CAB-B04D-ACFA-172D4577F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577" y="1416920"/>
                <a:ext cx="1181182" cy="423770"/>
              </a:xfrm>
              <a:prstGeom prst="rect">
                <a:avLst/>
              </a:prstGeom>
              <a:blipFill>
                <a:blip r:embed="rId7"/>
                <a:stretch>
                  <a:fillRect l="-18085" r="-1170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Graphic 9" descr="Document with solid fill">
            <a:extLst>
              <a:ext uri="{FF2B5EF4-FFF2-40B4-BE49-F238E27FC236}">
                <a16:creationId xmlns:a16="http://schemas.microsoft.com/office/drawing/2014/main" id="{99AD59AE-6BCF-1641-B42B-52802829A2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80045" y="175881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F1D57F-1316-2F48-81B5-0A57E4413F47}"/>
                  </a:ext>
                </a:extLst>
              </p:cNvPr>
              <p:cNvSpPr txBox="1"/>
              <p:nvPr/>
            </p:nvSpPr>
            <p:spPr>
              <a:xfrm>
                <a:off x="8307196" y="1374939"/>
                <a:ext cx="660098" cy="50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F1D57F-1316-2F48-81B5-0A57E4413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7196" y="1374939"/>
                <a:ext cx="660098" cy="506229"/>
              </a:xfrm>
              <a:prstGeom prst="rect">
                <a:avLst/>
              </a:prstGeom>
              <a:blipFill>
                <a:blip r:embed="rId10"/>
                <a:stretch>
                  <a:fillRect l="-32075" r="-18868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Graphic 11" descr="Document with solid fill">
            <a:extLst>
              <a:ext uri="{FF2B5EF4-FFF2-40B4-BE49-F238E27FC236}">
                <a16:creationId xmlns:a16="http://schemas.microsoft.com/office/drawing/2014/main" id="{29D65652-2CDF-CF46-8815-1C8878CAA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372244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96A123-279B-4440-87C6-90BBCFEB0A01}"/>
                  </a:ext>
                </a:extLst>
              </p:cNvPr>
              <p:cNvSpPr txBox="1"/>
              <p:nvPr/>
            </p:nvSpPr>
            <p:spPr>
              <a:xfrm>
                <a:off x="1034325" y="3335144"/>
                <a:ext cx="660098" cy="503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𝑝𝑢𝑏𝑙𝑖𝑐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96A123-279B-4440-87C6-90BBCFEB0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25" y="3335144"/>
                <a:ext cx="660098" cy="503984"/>
              </a:xfrm>
              <a:prstGeom prst="rect">
                <a:avLst/>
              </a:prstGeom>
              <a:blipFill>
                <a:blip r:embed="rId13"/>
                <a:stretch>
                  <a:fillRect l="-24528" r="-11321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96424991-D3FC-7B48-822A-DC75D9A824F2}"/>
              </a:ext>
            </a:extLst>
          </p:cNvPr>
          <p:cNvSpPr/>
          <p:nvPr/>
        </p:nvSpPr>
        <p:spPr>
          <a:xfrm>
            <a:off x="2123241" y="3736107"/>
            <a:ext cx="1181182" cy="8870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4F54ACB5-3462-F649-9BBF-EA86D73285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67860" y="3717366"/>
            <a:ext cx="914400" cy="914400"/>
          </a:xfrm>
          <a:prstGeom prst="rect">
            <a:avLst/>
          </a:prstGeom>
        </p:spPr>
      </p:pic>
      <p:pic>
        <p:nvPicPr>
          <p:cNvPr id="16" name="Graphic 15" descr="Document with solid fill">
            <a:extLst>
              <a:ext uri="{FF2B5EF4-FFF2-40B4-BE49-F238E27FC236}">
                <a16:creationId xmlns:a16="http://schemas.microsoft.com/office/drawing/2014/main" id="{39B3C484-25B6-364F-A00B-BA9E41410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8376" y="4916620"/>
            <a:ext cx="914400" cy="914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63E31D-1FE6-D941-9F65-601CF7FCEF1F}"/>
              </a:ext>
            </a:extLst>
          </p:cNvPr>
          <p:cNvSpPr/>
          <p:nvPr/>
        </p:nvSpPr>
        <p:spPr>
          <a:xfrm>
            <a:off x="4960105" y="4320944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DP-SGD</a:t>
            </a:r>
          </a:p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 dirty="0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pic>
        <p:nvPicPr>
          <p:cNvPr id="18" name="Graphic 17" descr="Database with solid fill">
            <a:extLst>
              <a:ext uri="{FF2B5EF4-FFF2-40B4-BE49-F238E27FC236}">
                <a16:creationId xmlns:a16="http://schemas.microsoft.com/office/drawing/2014/main" id="{16D73A8D-C8BF-564D-9FF4-E9EDEC45B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6262" y="4310062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CAB1B1D-6EBD-9648-9550-F0B924073032}"/>
                  </a:ext>
                </a:extLst>
              </p:cNvPr>
              <p:cNvSpPr txBox="1"/>
              <p:nvPr/>
            </p:nvSpPr>
            <p:spPr>
              <a:xfrm>
                <a:off x="6802871" y="3968052"/>
                <a:ext cx="1181182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CAB1B1D-6EBD-9648-9550-F0B924073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871" y="3968052"/>
                <a:ext cx="1181182" cy="423770"/>
              </a:xfrm>
              <a:prstGeom prst="rect">
                <a:avLst/>
              </a:prstGeom>
              <a:blipFill>
                <a:blip r:embed="rId16"/>
                <a:stretch>
                  <a:fillRect l="-18085" r="-1170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Graphic 19" descr="Document with solid fill">
            <a:extLst>
              <a:ext uri="{FF2B5EF4-FFF2-40B4-BE49-F238E27FC236}">
                <a16:creationId xmlns:a16="http://schemas.microsoft.com/office/drawing/2014/main" id="{080F7117-9781-9E47-93CD-0AD20666C2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20339" y="4307285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540F82-0F6B-0D4B-938F-709FDBD7FF37}"/>
                  </a:ext>
                </a:extLst>
              </p:cNvPr>
              <p:cNvSpPr txBox="1"/>
              <p:nvPr/>
            </p:nvSpPr>
            <p:spPr>
              <a:xfrm>
                <a:off x="8347490" y="3926071"/>
                <a:ext cx="660098" cy="50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540F82-0F6B-0D4B-938F-709FDBD7F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490" y="3926071"/>
                <a:ext cx="660098" cy="506229"/>
              </a:xfrm>
              <a:prstGeom prst="rect">
                <a:avLst/>
              </a:prstGeom>
              <a:blipFill>
                <a:blip r:embed="rId17"/>
                <a:stretch>
                  <a:fillRect l="-32075" r="-1886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93D4B2-D282-E842-B525-5AA8B6337336}"/>
                  </a:ext>
                </a:extLst>
              </p:cNvPr>
              <p:cNvSpPr txBox="1"/>
              <p:nvPr/>
            </p:nvSpPr>
            <p:spPr>
              <a:xfrm>
                <a:off x="3584985" y="3415358"/>
                <a:ext cx="1181182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𝑝𝑢𝑏𝑙𝑖𝑐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93D4B2-D282-E842-B525-5AA8B6337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985" y="3415358"/>
                <a:ext cx="1181182" cy="423770"/>
              </a:xfrm>
              <a:prstGeom prst="rect">
                <a:avLst/>
              </a:prstGeom>
              <a:blipFill>
                <a:blip r:embed="rId18"/>
                <a:stretch>
                  <a:fillRect l="-13830" r="-638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E7390B-9647-764C-AF63-6DF8771505F2}"/>
                  </a:ext>
                </a:extLst>
              </p:cNvPr>
              <p:cNvSpPr txBox="1"/>
              <p:nvPr/>
            </p:nvSpPr>
            <p:spPr>
              <a:xfrm>
                <a:off x="3151077" y="5120705"/>
                <a:ext cx="660098" cy="50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𝑝𝑟𝑖𝑣𝑎𝑡𝑒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E7390B-9647-764C-AF63-6DF877150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077" y="5120705"/>
                <a:ext cx="660098" cy="506229"/>
              </a:xfrm>
              <a:prstGeom prst="rect">
                <a:avLst/>
              </a:prstGeom>
              <a:blipFill>
                <a:blip r:embed="rId19"/>
                <a:stretch>
                  <a:fillRect l="-32692" r="-21154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8A6869D-F55C-6648-ABD7-04FFDE8C6174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4549170" y="2213353"/>
            <a:ext cx="37064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4FD4C8-59D4-734A-BFCC-942E78177A4A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525327" y="2213353"/>
            <a:ext cx="37064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75CBE6E-BFA8-7846-A177-FEBF85DF29ED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7810368" y="2213353"/>
            <a:ext cx="369677" cy="26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DBD06BA-EA55-3041-A058-B850A4AC7F84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1752600" y="4179648"/>
            <a:ext cx="37064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934277-2BB7-7C4C-AFF5-8A40D46A981D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3304423" y="4174566"/>
            <a:ext cx="363437" cy="50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1F4FAF4-3DA0-EA4C-9C0A-E18AA92AD412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>
            <a:off x="4582260" y="4174566"/>
            <a:ext cx="377845" cy="5899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7B1A0C-382C-0C4F-98AA-F5B58E76F03F}"/>
              </a:ext>
            </a:extLst>
          </p:cNvPr>
          <p:cNvCxnSpPr>
            <a:stCxn id="16" idx="3"/>
            <a:endCxn id="17" idx="1"/>
          </p:cNvCxnSpPr>
          <p:nvPr/>
        </p:nvCxnSpPr>
        <p:spPr>
          <a:xfrm flipV="1">
            <a:off x="4632776" y="4764485"/>
            <a:ext cx="327329" cy="6093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8C924CD-D01E-A344-BCD7-BD7B0FA8BC01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>
            <a:off x="6565621" y="4764485"/>
            <a:ext cx="370641" cy="27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D437E3-C3C5-FB47-915D-6E81078F2D77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 flipV="1">
            <a:off x="7850662" y="4764485"/>
            <a:ext cx="369677" cy="27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FBDED5B-6D6B-AE4B-905E-96B5AD6F92E6}"/>
              </a:ext>
            </a:extLst>
          </p:cNvPr>
          <p:cNvSpPr txBox="1"/>
          <p:nvPr/>
        </p:nvSpPr>
        <p:spPr>
          <a:xfrm>
            <a:off x="9371025" y="4256653"/>
            <a:ext cx="2487393" cy="1015663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i="1" dirty="0"/>
              <a:t>Optional</a:t>
            </a:r>
            <a:r>
              <a:rPr lang="zh-CN" altLang="en-US" sz="2000" dirty="0"/>
              <a:t> </a:t>
            </a:r>
            <a:r>
              <a:rPr lang="en-US" altLang="zh-CN" sz="2000" dirty="0"/>
              <a:t>extension:</a:t>
            </a:r>
          </a:p>
          <a:p>
            <a:pPr marL="342900" indent="-342900">
              <a:buAutoNum type="arabicPeriod"/>
            </a:pPr>
            <a:r>
              <a:rPr lang="en-US" altLang="zh-CN" sz="2000" dirty="0"/>
              <a:t>IP</a:t>
            </a:r>
            <a:r>
              <a:rPr lang="zh-CN" altLang="en-US" sz="2000" dirty="0"/>
              <a:t> </a:t>
            </a:r>
            <a:r>
              <a:rPr lang="en-US" altLang="zh-CN" sz="2000" dirty="0"/>
              <a:t>transformation</a:t>
            </a:r>
          </a:p>
          <a:p>
            <a:pPr marL="342900" indent="-342900">
              <a:buAutoNum type="arabicPeriod"/>
            </a:pPr>
            <a:r>
              <a:rPr lang="en-US" altLang="zh-CN" sz="2000" dirty="0"/>
              <a:t>Attribute</a:t>
            </a:r>
            <a:r>
              <a:rPr lang="zh-CN" altLang="en-US" sz="2000" dirty="0"/>
              <a:t> </a:t>
            </a:r>
            <a:r>
              <a:rPr lang="en-US" altLang="zh-CN" sz="2000" dirty="0"/>
              <a:t>hiding</a:t>
            </a:r>
            <a:endParaRPr lang="en-US" sz="2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F81AB2C-997D-984C-832E-910CA778E26C}"/>
              </a:ext>
            </a:extLst>
          </p:cNvPr>
          <p:cNvCxnSpPr>
            <a:stCxn id="20" idx="3"/>
            <a:endCxn id="33" idx="1"/>
          </p:cNvCxnSpPr>
          <p:nvPr/>
        </p:nvCxnSpPr>
        <p:spPr>
          <a:xfrm>
            <a:off x="9134739" y="4764485"/>
            <a:ext cx="23628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8A49DDB-B84D-DD42-9521-1228313E2D78}"/>
              </a:ext>
            </a:extLst>
          </p:cNvPr>
          <p:cNvSpPr txBox="1"/>
          <p:nvPr/>
        </p:nvSpPr>
        <p:spPr>
          <a:xfrm>
            <a:off x="4289939" y="2749677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(a) Strawman Approach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AB7BEF-BEB2-FC4E-9542-CD74F80A4DA2}"/>
              </a:ext>
            </a:extLst>
          </p:cNvPr>
          <p:cNvSpPr txBox="1"/>
          <p:nvPr/>
        </p:nvSpPr>
        <p:spPr>
          <a:xfrm>
            <a:off x="4192230" y="5783100"/>
            <a:ext cx="2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(</a:t>
            </a:r>
            <a:r>
              <a:rPr lang="en-US" altLang="zh-CN" sz="2000" dirty="0"/>
              <a:t>b</a:t>
            </a:r>
            <a:r>
              <a:rPr lang="en-US" sz="2000" dirty="0"/>
              <a:t>) </a:t>
            </a:r>
            <a:r>
              <a:rPr lang="en-US" altLang="zh-CN" sz="2000" dirty="0"/>
              <a:t>NetShare</a:t>
            </a:r>
            <a:r>
              <a:rPr lang="en-US" sz="2000" dirty="0"/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7000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7" grpId="0" animBg="1"/>
      <p:bldP spid="19" grpId="0"/>
      <p:bldP spid="21" grpId="0"/>
      <p:bldP spid="22" grpId="0"/>
      <p:bldP spid="23" grpId="0"/>
      <p:bldP spid="33" grpId="0" animBg="1"/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Idea: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Batched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Generation</a:t>
            </a:r>
            <a:endParaRPr kumimoji="1" lang="zh-CN" altLang="en-US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EED775-2436-C744-936B-9AFBD3CE8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777899"/>
            <a:ext cx="5486400" cy="177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B7FAC74-5435-114E-8498-A1EC39B1D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917951"/>
            <a:ext cx="5486400" cy="17526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71F439D-8201-074A-B1C5-E64E6E1FFC3D}"/>
              </a:ext>
            </a:extLst>
          </p:cNvPr>
          <p:cNvSpPr txBox="1"/>
          <p:nvPr/>
        </p:nvSpPr>
        <p:spPr>
          <a:xfrm>
            <a:off x="894651" y="2580756"/>
            <a:ext cx="2005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Strawman:</a:t>
            </a:r>
            <a:endParaRPr kumimoji="1"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46E2BEE-2935-6E4F-8EA5-60A86B211861}"/>
              </a:ext>
            </a:extLst>
          </p:cNvPr>
          <p:cNvSpPr txBox="1"/>
          <p:nvPr/>
        </p:nvSpPr>
        <p:spPr>
          <a:xfrm>
            <a:off x="894651" y="4794252"/>
            <a:ext cx="2005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Ours:</a:t>
            </a:r>
            <a:endParaRPr kumimoji="1" lang="zh-CN" altLang="en-US" sz="24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2209D17-DF96-B741-A55A-1EE99031B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4911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CB4E-E658-E5A6-AC1A-2D5FCD74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work : Stabilizing GAN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84B8-F21D-9645-9D94-298C23A86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Training stability is a well known problem in GANs</a:t>
            </a:r>
          </a:p>
          <a:p>
            <a:endParaRPr lang="en-US" dirty="0"/>
          </a:p>
          <a:p>
            <a:r>
              <a:rPr lang="en-US" dirty="0"/>
              <a:t>Heuristic people use: Spectral normalization </a:t>
            </a:r>
          </a:p>
          <a:p>
            <a:pPr lvl="1"/>
            <a:r>
              <a:rPr lang="en-US" dirty="0"/>
              <a:t>Little understood why it works, or can it be made better</a:t>
            </a:r>
          </a:p>
          <a:p>
            <a:pPr lvl="1"/>
            <a:endParaRPr lang="en-US" dirty="0"/>
          </a:p>
          <a:p>
            <a:r>
              <a:rPr lang="en-US" dirty="0"/>
              <a:t>Our work: Why it works and how to make it better!</a:t>
            </a:r>
          </a:p>
          <a:p>
            <a:endParaRPr lang="en-US" dirty="0"/>
          </a:p>
          <a:p>
            <a:r>
              <a:rPr lang="en-US" dirty="0"/>
              <a:t>A drop-in replacement: Bidirectional Scaled Spectral Normalization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B5852-175E-ED6B-0FD9-D8ED1997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43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D6F7D-B94D-6212-E49A-D8EE6E3991FD}"/>
              </a:ext>
            </a:extLst>
          </p:cNvPr>
          <p:cNvSpPr txBox="1"/>
          <p:nvPr/>
        </p:nvSpPr>
        <p:spPr>
          <a:xfrm>
            <a:off x="10389333" y="66895"/>
            <a:ext cx="1667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</a:t>
            </a:r>
            <a:r>
              <a:rPr lang="en-US" dirty="0" err="1"/>
              <a:t>Neurips</a:t>
            </a:r>
            <a:r>
              <a:rPr lang="en-US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2408067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24712-08F2-B747-922C-0DDE7F9E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0977282" cy="1325563"/>
          </a:xfrm>
        </p:spPr>
        <p:txBody>
          <a:bodyPr/>
          <a:lstStyle/>
          <a:p>
            <a:r>
              <a:rPr lang="en-US" dirty="0"/>
              <a:t>Other work: Privacy in GAN-generated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5F75-2534-2542-9660-4131B02D7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832278"/>
            <a:ext cx="10515600" cy="25927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GAN-generated data satisfy intrinsic privacy due to generalizability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Basic GAN satisfies some weak DP property, need stronger DP-SGD, PATE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Robust to </a:t>
            </a:r>
            <a:r>
              <a:rPr lang="en-US" dirty="0" err="1"/>
              <a:t>blackbox</a:t>
            </a:r>
            <a:r>
              <a:rPr lang="en-US" dirty="0"/>
              <a:t> membership attacks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6B3DC-331A-6D41-94F6-7EA5B34A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44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D36BEC-F071-D9A8-9B83-4B315A68D4D7}"/>
              </a:ext>
            </a:extLst>
          </p:cNvPr>
          <p:cNvSpPr txBox="1"/>
          <p:nvPr/>
        </p:nvSpPr>
        <p:spPr>
          <a:xfrm>
            <a:off x="10389333" y="66895"/>
            <a:ext cx="165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AISTATS 2021</a:t>
            </a:r>
          </a:p>
        </p:txBody>
      </p:sp>
    </p:spTree>
    <p:extLst>
      <p:ext uri="{BB962C8B-B14F-4D97-AF65-F5344CB8AC3E}">
        <p14:creationId xmlns:p14="http://schemas.microsoft.com/office/powerpoint/2010/main" val="1443893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Challenge: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Metadata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Distributions/Correlations</a:t>
            </a:r>
            <a:endParaRPr kumimoji="1" lang="zh-CN" altLang="en-US" b="1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47E7561-CA69-CD4E-97D2-5535237D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167" y="2239393"/>
            <a:ext cx="3643620" cy="1472953"/>
          </a:xfrm>
          <a:prstGeom prst="rect">
            <a:avLst/>
          </a:prstGeom>
        </p:spPr>
      </p:pic>
      <p:sp>
        <p:nvSpPr>
          <p:cNvPr id="40" name="矩形 3">
            <a:extLst>
              <a:ext uri="{FF2B5EF4-FFF2-40B4-BE49-F238E27FC236}">
                <a16:creationId xmlns:a16="http://schemas.microsoft.com/office/drawing/2014/main" id="{2F32BA0D-B478-064E-BDA2-B766BFE26E23}"/>
              </a:ext>
            </a:extLst>
          </p:cNvPr>
          <p:cNvSpPr/>
          <p:nvPr/>
        </p:nvSpPr>
        <p:spPr>
          <a:xfrm>
            <a:off x="2693819" y="1992598"/>
            <a:ext cx="1853161" cy="9812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ysClr val="windowText" lastClr="000000"/>
                </a:solidFill>
              </a:rPr>
              <a:t>Generator</a:t>
            </a:r>
            <a:endParaRPr kumimoji="1" lang="zh-CN" alt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41" name="矩形 151">
            <a:extLst>
              <a:ext uri="{FF2B5EF4-FFF2-40B4-BE49-F238E27FC236}">
                <a16:creationId xmlns:a16="http://schemas.microsoft.com/office/drawing/2014/main" id="{0A0ED9FF-D4E6-C144-BD9C-60AB7C8F38B2}"/>
              </a:ext>
            </a:extLst>
          </p:cNvPr>
          <p:cNvSpPr/>
          <p:nvPr/>
        </p:nvSpPr>
        <p:spPr>
          <a:xfrm>
            <a:off x="2706576" y="5663092"/>
            <a:ext cx="1827643" cy="628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chemeClr val="tx1"/>
                </a:solidFill>
              </a:rPr>
              <a:t>Discriminator</a:t>
            </a:r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89FCA340-F87E-3144-A558-EEF4EF1AB38F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3620400" y="2973817"/>
            <a:ext cx="2" cy="68185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FB3B1394-A16C-5E4C-B1C5-765429169DFD}"/>
              </a:ext>
            </a:extLst>
          </p:cNvPr>
          <p:cNvCxnSpPr>
            <a:cxnSpLocks/>
          </p:cNvCxnSpPr>
          <p:nvPr/>
        </p:nvCxnSpPr>
        <p:spPr>
          <a:xfrm>
            <a:off x="3620398" y="4981236"/>
            <a:ext cx="1" cy="68185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DD71DD8-9525-AA45-9492-075CE658AA01}"/>
              </a:ext>
            </a:extLst>
          </p:cNvPr>
          <p:cNvGrpSpPr/>
          <p:nvPr/>
        </p:nvGrpSpPr>
        <p:grpSpPr>
          <a:xfrm>
            <a:off x="558980" y="3643590"/>
            <a:ext cx="6251008" cy="1325563"/>
            <a:chOff x="558980" y="3643590"/>
            <a:chExt cx="6251008" cy="1325563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F8451628-29E8-E74B-94CC-732EDF688568}"/>
                </a:ext>
              </a:extLst>
            </p:cNvPr>
            <p:cNvSpPr/>
            <p:nvPr/>
          </p:nvSpPr>
          <p:spPr>
            <a:xfrm>
              <a:off x="558980" y="3643590"/>
              <a:ext cx="6107315" cy="13255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159DBF04-C7BA-B244-A366-38103E265C8E}"/>
                </a:ext>
              </a:extLst>
            </p:cNvPr>
            <p:cNvSpPr/>
            <p:nvPr/>
          </p:nvSpPr>
          <p:spPr>
            <a:xfrm>
              <a:off x="690643" y="3925332"/>
              <a:ext cx="1227449" cy="739711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2">
                      <a:lumMod val="75000"/>
                    </a:schemeClr>
                  </a:solidFill>
                </a:rPr>
                <a:t>Metadata</a:t>
              </a:r>
              <a:endParaRPr kumimoji="1" lang="zh-CN" alt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56FF1A-1426-1145-AFAD-37108795083C}"/>
                </a:ext>
              </a:extLst>
            </p:cNvPr>
            <p:cNvSpPr/>
            <p:nvPr/>
          </p:nvSpPr>
          <p:spPr>
            <a:xfrm>
              <a:off x="2407965" y="3925332"/>
              <a:ext cx="1815751" cy="73971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Measurement</a:t>
              </a:r>
              <a:r>
                <a:rPr kumimoji="1" lang="zh-CN" altLang="en-US" sz="20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kumimoji="1" lang="zh-CN" altLang="en-US" sz="2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7066331-E0D4-2941-8B98-23D86DF711D1}"/>
                </a:ext>
              </a:extLst>
            </p:cNvPr>
            <p:cNvSpPr/>
            <p:nvPr/>
          </p:nvSpPr>
          <p:spPr>
            <a:xfrm>
              <a:off x="4223716" y="3925332"/>
              <a:ext cx="1815751" cy="73971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Measurement</a:t>
              </a:r>
              <a:r>
                <a:rPr kumimoji="1" lang="zh-CN" altLang="en-US" sz="20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  <a:endParaRPr kumimoji="1" lang="zh-CN" altLang="en-US" sz="2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6FB7F12-9A93-9743-9B70-5E413C9F7043}"/>
                </a:ext>
              </a:extLst>
            </p:cNvPr>
            <p:cNvSpPr txBox="1"/>
            <p:nvPr/>
          </p:nvSpPr>
          <p:spPr>
            <a:xfrm>
              <a:off x="6007282" y="3771747"/>
              <a:ext cx="8027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6000" dirty="0">
                  <a:solidFill>
                    <a:schemeClr val="accent6">
                      <a:lumMod val="75000"/>
                    </a:schemeClr>
                  </a:solidFill>
                </a:rPr>
                <a:t>…</a:t>
              </a:r>
              <a:endParaRPr kumimoji="1" lang="zh-CN" altLang="en-US" sz="6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60" name="灯片编号占位符 59">
            <a:extLst>
              <a:ext uri="{FF2B5EF4-FFF2-40B4-BE49-F238E27FC236}">
                <a16:creationId xmlns:a16="http://schemas.microsoft.com/office/drawing/2014/main" id="{F80D1382-CC6F-F94F-A871-D13CDF1A1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0957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b="1" dirty="0"/>
              <a:t>Idea: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Decoupled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Generation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+</a:t>
            </a:r>
            <a:r>
              <a:rPr kumimoji="1" lang="zh-CN" altLang="en-US" b="1" dirty="0"/>
              <a:t> </a:t>
            </a:r>
            <a:br>
              <a:rPr kumimoji="1" lang="en-US" altLang="zh-CN" b="1" dirty="0"/>
            </a:br>
            <a:r>
              <a:rPr kumimoji="1" lang="en-US" altLang="zh-CN" b="1" dirty="0"/>
              <a:t>Auxiliary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Discriminator</a:t>
            </a:r>
            <a:r>
              <a:rPr kumimoji="1" lang="zh-CN" altLang="en-US" b="1" dirty="0"/>
              <a:t> 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A064455-AB9D-3546-A7BF-E4A2C787A188}"/>
              </a:ext>
            </a:extLst>
          </p:cNvPr>
          <p:cNvGrpSpPr/>
          <p:nvPr/>
        </p:nvGrpSpPr>
        <p:grpSpPr>
          <a:xfrm>
            <a:off x="558980" y="3643590"/>
            <a:ext cx="6251008" cy="1325563"/>
            <a:chOff x="558980" y="3643590"/>
            <a:chExt cx="6251008" cy="132556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18CDC9B-F78E-3F4F-A711-0F933B9F4BE6}"/>
                </a:ext>
              </a:extLst>
            </p:cNvPr>
            <p:cNvSpPr/>
            <p:nvPr/>
          </p:nvSpPr>
          <p:spPr>
            <a:xfrm>
              <a:off x="558980" y="3643590"/>
              <a:ext cx="6107315" cy="13255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DCABCEC-64B2-A842-81B4-3FF941F7A45F}"/>
                </a:ext>
              </a:extLst>
            </p:cNvPr>
            <p:cNvSpPr/>
            <p:nvPr/>
          </p:nvSpPr>
          <p:spPr>
            <a:xfrm>
              <a:off x="690643" y="3925332"/>
              <a:ext cx="1227449" cy="739711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2">
                      <a:lumMod val="75000"/>
                    </a:schemeClr>
                  </a:solidFill>
                </a:rPr>
                <a:t>Metadata</a:t>
              </a:r>
              <a:endParaRPr kumimoji="1" lang="zh-CN" alt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FAEF220-8B21-5C4D-9405-4BA494DBE1B5}"/>
                </a:ext>
              </a:extLst>
            </p:cNvPr>
            <p:cNvSpPr/>
            <p:nvPr/>
          </p:nvSpPr>
          <p:spPr>
            <a:xfrm>
              <a:off x="2407965" y="3925332"/>
              <a:ext cx="1815751" cy="73971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Measurement</a:t>
              </a:r>
              <a:r>
                <a:rPr kumimoji="1" lang="zh-CN" altLang="en-US" sz="20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kumimoji="1" lang="zh-CN" altLang="en-US" sz="2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9A9B927-C6A3-414E-8482-36C55243E44B}"/>
                </a:ext>
              </a:extLst>
            </p:cNvPr>
            <p:cNvSpPr/>
            <p:nvPr/>
          </p:nvSpPr>
          <p:spPr>
            <a:xfrm>
              <a:off x="4223716" y="3925332"/>
              <a:ext cx="1815751" cy="73971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Measurement</a:t>
              </a:r>
              <a:r>
                <a:rPr kumimoji="1" lang="zh-CN" altLang="en-US" sz="20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  <a:endParaRPr kumimoji="1" lang="zh-CN" altLang="en-US" sz="2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300727E-44A2-4F41-B396-EB32BF34E5B3}"/>
                </a:ext>
              </a:extLst>
            </p:cNvPr>
            <p:cNvSpPr txBox="1"/>
            <p:nvPr/>
          </p:nvSpPr>
          <p:spPr>
            <a:xfrm>
              <a:off x="6007282" y="3771747"/>
              <a:ext cx="8027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6000" dirty="0">
                  <a:solidFill>
                    <a:schemeClr val="accent6">
                      <a:lumMod val="75000"/>
                    </a:schemeClr>
                  </a:solidFill>
                </a:rPr>
                <a:t>…</a:t>
              </a:r>
              <a:endParaRPr kumimoji="1" lang="zh-CN" altLang="en-US" sz="6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矩形 3">
            <a:extLst>
              <a:ext uri="{FF2B5EF4-FFF2-40B4-BE49-F238E27FC236}">
                <a16:creationId xmlns:a16="http://schemas.microsoft.com/office/drawing/2014/main" id="{8A765198-043E-A04B-B573-1D03CADBBC33}"/>
              </a:ext>
            </a:extLst>
          </p:cNvPr>
          <p:cNvSpPr/>
          <p:nvPr/>
        </p:nvSpPr>
        <p:spPr>
          <a:xfrm>
            <a:off x="629193" y="1986473"/>
            <a:ext cx="1343296" cy="9812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ysClr val="windowText" lastClr="000000"/>
                </a:solidFill>
              </a:rPr>
              <a:t>Metadata</a:t>
            </a:r>
          </a:p>
          <a:p>
            <a:pPr algn="ctr"/>
            <a:r>
              <a:rPr kumimoji="1" lang="en-US" altLang="zh-CN" sz="2000" b="1" dirty="0">
                <a:solidFill>
                  <a:sysClr val="windowText" lastClr="000000"/>
                </a:solidFill>
              </a:rPr>
              <a:t>generator</a:t>
            </a:r>
            <a:endParaRPr kumimoji="1" lang="zh-CN" alt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4" name="矩形 151">
            <a:extLst>
              <a:ext uri="{FF2B5EF4-FFF2-40B4-BE49-F238E27FC236}">
                <a16:creationId xmlns:a16="http://schemas.microsoft.com/office/drawing/2014/main" id="{2102F4E0-8924-9943-816E-B510E4EC40A9}"/>
              </a:ext>
            </a:extLst>
          </p:cNvPr>
          <p:cNvSpPr/>
          <p:nvPr/>
        </p:nvSpPr>
        <p:spPr>
          <a:xfrm>
            <a:off x="3461443" y="5424333"/>
            <a:ext cx="1827643" cy="628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chemeClr val="tx1"/>
                </a:solidFill>
              </a:rPr>
              <a:t>Discriminator</a:t>
            </a:r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630F28DF-DE3C-D14B-BA1B-BCFA963F869E}"/>
              </a:ext>
            </a:extLst>
          </p:cNvPr>
          <p:cNvCxnSpPr>
            <a:cxnSpLocks/>
            <a:stCxn id="33" idx="2"/>
            <a:endCxn id="29" idx="0"/>
          </p:cNvCxnSpPr>
          <p:nvPr/>
        </p:nvCxnSpPr>
        <p:spPr>
          <a:xfrm>
            <a:off x="1300841" y="2967692"/>
            <a:ext cx="3527" cy="95764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5">
            <a:extLst>
              <a:ext uri="{FF2B5EF4-FFF2-40B4-BE49-F238E27FC236}">
                <a16:creationId xmlns:a16="http://schemas.microsoft.com/office/drawing/2014/main" id="{EE9992B7-0955-E24E-8268-F040D8A8361F}"/>
              </a:ext>
            </a:extLst>
          </p:cNvPr>
          <p:cNvSpPr/>
          <p:nvPr/>
        </p:nvSpPr>
        <p:spPr>
          <a:xfrm>
            <a:off x="2843382" y="1986473"/>
            <a:ext cx="2857476" cy="9812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ysClr val="windowText" lastClr="000000"/>
                </a:solidFill>
              </a:rPr>
              <a:t>Measurement</a:t>
            </a:r>
          </a:p>
          <a:p>
            <a:pPr algn="ctr"/>
            <a:r>
              <a:rPr kumimoji="1" lang="en-US" altLang="zh-CN" sz="2000" b="1" dirty="0">
                <a:solidFill>
                  <a:sysClr val="windowText" lastClr="000000"/>
                </a:solidFill>
              </a:rPr>
              <a:t>generator</a:t>
            </a:r>
            <a:endParaRPr kumimoji="1" lang="zh-CN" altLang="en-US" sz="2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F5EECCC-392E-A444-8328-F8B05EED000D}"/>
              </a:ext>
            </a:extLst>
          </p:cNvPr>
          <p:cNvCxnSpPr>
            <a:cxnSpLocks/>
          </p:cNvCxnSpPr>
          <p:nvPr/>
        </p:nvCxnSpPr>
        <p:spPr>
          <a:xfrm>
            <a:off x="4230748" y="2960754"/>
            <a:ext cx="0" cy="964578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42">
            <a:extLst>
              <a:ext uri="{FF2B5EF4-FFF2-40B4-BE49-F238E27FC236}">
                <a16:creationId xmlns:a16="http://schemas.microsoft.com/office/drawing/2014/main" id="{A1025F69-111B-EC4B-AFEF-5A9AAC51D89D}"/>
              </a:ext>
            </a:extLst>
          </p:cNvPr>
          <p:cNvCxnSpPr>
            <a:stCxn id="29" idx="3"/>
            <a:endCxn id="37" idx="0"/>
          </p:cNvCxnSpPr>
          <p:nvPr/>
        </p:nvCxnSpPr>
        <p:spPr>
          <a:xfrm flipV="1">
            <a:off x="1918092" y="1986473"/>
            <a:ext cx="2354028" cy="2308715"/>
          </a:xfrm>
          <a:prstGeom prst="bentConnector4">
            <a:avLst>
              <a:gd name="adj1" fmla="val 11436"/>
              <a:gd name="adj2" fmla="val 109902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A5A86FB-D1CE-5445-A532-829C6A8F9E63}"/>
              </a:ext>
            </a:extLst>
          </p:cNvPr>
          <p:cNvGrpSpPr/>
          <p:nvPr/>
        </p:nvGrpSpPr>
        <p:grpSpPr>
          <a:xfrm>
            <a:off x="690642" y="4667903"/>
            <a:ext cx="1827643" cy="1392152"/>
            <a:chOff x="690642" y="4667903"/>
            <a:chExt cx="1827643" cy="1392152"/>
          </a:xfrm>
        </p:grpSpPr>
        <p:sp>
          <p:nvSpPr>
            <p:cNvPr id="46" name="矩形 144">
              <a:extLst>
                <a:ext uri="{FF2B5EF4-FFF2-40B4-BE49-F238E27FC236}">
                  <a16:creationId xmlns:a16="http://schemas.microsoft.com/office/drawing/2014/main" id="{099D28BB-20BA-A741-A21A-1FFAA7C2CD71}"/>
                </a:ext>
              </a:extLst>
            </p:cNvPr>
            <p:cNvSpPr/>
            <p:nvPr/>
          </p:nvSpPr>
          <p:spPr>
            <a:xfrm>
              <a:off x="690642" y="5431805"/>
              <a:ext cx="1827643" cy="6282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>
                  <a:solidFill>
                    <a:schemeClr val="tx1"/>
                  </a:solidFill>
                </a:rPr>
                <a:t>﻿Auxiliary</a:t>
              </a:r>
            </a:p>
            <a:p>
              <a:pPr algn="ctr"/>
              <a:r>
                <a:rPr kumimoji="1" lang="en-US" altLang="zh-CN" sz="20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右大括号 145">
              <a:extLst>
                <a:ext uri="{FF2B5EF4-FFF2-40B4-BE49-F238E27FC236}">
                  <a16:creationId xmlns:a16="http://schemas.microsoft.com/office/drawing/2014/main" id="{DB068477-4E1B-C540-97F3-82AB0BD3327B}"/>
                </a:ext>
              </a:extLst>
            </p:cNvPr>
            <p:cNvSpPr/>
            <p:nvPr/>
          </p:nvSpPr>
          <p:spPr>
            <a:xfrm rot="5400000">
              <a:off x="1128603" y="4561788"/>
              <a:ext cx="371144" cy="1207835"/>
            </a:xfrm>
            <a:prstGeom prst="rightBrace">
              <a:avLst>
                <a:gd name="adj1" fmla="val 26326"/>
                <a:gd name="adj2" fmla="val 30890"/>
              </a:avLst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48" name="直线连接符 149">
              <a:extLst>
                <a:ext uri="{FF2B5EF4-FFF2-40B4-BE49-F238E27FC236}">
                  <a16:creationId xmlns:a16="http://schemas.microsoft.com/office/drawing/2014/main" id="{4842A90B-2675-BA4A-AA97-E09C7DD70653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V="1">
              <a:off x="1918093" y="4667904"/>
              <a:ext cx="0" cy="31223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线连接符 149">
              <a:extLst>
                <a:ext uri="{FF2B5EF4-FFF2-40B4-BE49-F238E27FC236}">
                  <a16:creationId xmlns:a16="http://schemas.microsoft.com/office/drawing/2014/main" id="{1E7CCEF5-8BD6-F04E-8A45-A7475F91A4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3705" y="4667903"/>
              <a:ext cx="0" cy="312230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BC798323-340C-4141-A1AC-498B679EE67D}"/>
              </a:ext>
            </a:extLst>
          </p:cNvPr>
          <p:cNvGrpSpPr/>
          <p:nvPr/>
        </p:nvGrpSpPr>
        <p:grpSpPr>
          <a:xfrm>
            <a:off x="710257" y="4720484"/>
            <a:ext cx="5329210" cy="703849"/>
            <a:chOff x="710257" y="4720484"/>
            <a:chExt cx="5329210" cy="703849"/>
          </a:xfrm>
        </p:grpSpPr>
        <p:sp>
          <p:nvSpPr>
            <p:cNvPr id="45" name="右大括号 146">
              <a:extLst>
                <a:ext uri="{FF2B5EF4-FFF2-40B4-BE49-F238E27FC236}">
                  <a16:creationId xmlns:a16="http://schemas.microsoft.com/office/drawing/2014/main" id="{ADE770A2-986F-BB45-87D0-AD397412A317}"/>
                </a:ext>
              </a:extLst>
            </p:cNvPr>
            <p:cNvSpPr/>
            <p:nvPr/>
          </p:nvSpPr>
          <p:spPr>
            <a:xfrm rot="5400000">
              <a:off x="3189324" y="2241417"/>
              <a:ext cx="371075" cy="5329210"/>
            </a:xfrm>
            <a:prstGeom prst="rightBrace">
              <a:avLst>
                <a:gd name="adj1" fmla="val 26326"/>
                <a:gd name="adj2" fmla="val 31208"/>
              </a:avLst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52" name="直线连接符 152">
              <a:extLst>
                <a:ext uri="{FF2B5EF4-FFF2-40B4-BE49-F238E27FC236}">
                  <a16:creationId xmlns:a16="http://schemas.microsoft.com/office/drawing/2014/main" id="{C97E2428-6A8B-1E47-A4E0-A83675B6F527}"/>
                </a:ext>
              </a:extLst>
            </p:cNvPr>
            <p:cNvCxnSpPr>
              <a:cxnSpLocks/>
              <a:stCxn id="34" idx="0"/>
            </p:cNvCxnSpPr>
            <p:nvPr/>
          </p:nvCxnSpPr>
          <p:spPr>
            <a:xfrm flipH="1" flipV="1">
              <a:off x="4375264" y="5122738"/>
              <a:ext cx="1" cy="301595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图片 60">
            <a:extLst>
              <a:ext uri="{FF2B5EF4-FFF2-40B4-BE49-F238E27FC236}">
                <a16:creationId xmlns:a16="http://schemas.microsoft.com/office/drawing/2014/main" id="{FCBDC195-EE6C-C342-866D-ADB3AB24A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167" y="2239393"/>
            <a:ext cx="3643620" cy="1472953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4F70AE6A-4E6B-3B45-B241-5E375FE7EF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23324" y="4614801"/>
            <a:ext cx="3643620" cy="1472952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5982A4F0-C769-1249-B617-A2E7FD257F09}"/>
              </a:ext>
            </a:extLst>
          </p:cNvPr>
          <p:cNvSpPr txBox="1"/>
          <p:nvPr/>
        </p:nvSpPr>
        <p:spPr>
          <a:xfrm>
            <a:off x="6543405" y="4226955"/>
            <a:ext cx="44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Ours: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2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generators/discriminators</a:t>
            </a:r>
            <a:endParaRPr kumimoji="1" lang="en-US" altLang="zh-CN" sz="2000" dirty="0"/>
          </a:p>
        </p:txBody>
      </p:sp>
      <p:sp>
        <p:nvSpPr>
          <p:cNvPr id="65" name="灯片编号占位符 64">
            <a:extLst>
              <a:ext uri="{FF2B5EF4-FFF2-40B4-BE49-F238E27FC236}">
                <a16:creationId xmlns:a16="http://schemas.microsoft.com/office/drawing/2014/main" id="{04707901-7344-B74E-B28D-25775546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46</a:t>
            </a:fld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A70EF59-A1E5-6A44-9C58-4CEFA7626CED}"/>
              </a:ext>
            </a:extLst>
          </p:cNvPr>
          <p:cNvSpPr txBox="1"/>
          <p:nvPr/>
        </p:nvSpPr>
        <p:spPr>
          <a:xfrm>
            <a:off x="6278200" y="1849579"/>
            <a:ext cx="485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Strawman: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1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generator/discriminator</a:t>
            </a:r>
          </a:p>
        </p:txBody>
      </p:sp>
    </p:spTree>
    <p:extLst>
      <p:ext uri="{BB962C8B-B14F-4D97-AF65-F5344CB8AC3E}">
        <p14:creationId xmlns:p14="http://schemas.microsoft.com/office/powerpoint/2010/main" val="1921460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b="1" dirty="0"/>
              <a:t>Privacy Implications and Recommendations</a:t>
            </a:r>
            <a:endParaRPr kumimoji="1"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681CF64-0F67-424A-9EA6-8C33D5E3C8A8}"/>
              </a:ext>
            </a:extLst>
          </p:cNvPr>
          <p:cNvSpPr/>
          <p:nvPr/>
        </p:nvSpPr>
        <p:spPr>
          <a:xfrm>
            <a:off x="2000703" y="1690688"/>
            <a:ext cx="7909991" cy="1325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B271DC-0A68-6842-813B-DD32332FF607}"/>
              </a:ext>
            </a:extLst>
          </p:cNvPr>
          <p:cNvSpPr/>
          <p:nvPr/>
        </p:nvSpPr>
        <p:spPr>
          <a:xfrm>
            <a:off x="2132367" y="1830406"/>
            <a:ext cx="1908367" cy="101437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Metadata:</a:t>
            </a:r>
          </a:p>
          <a:p>
            <a:pPr algn="ctr"/>
            <a:r>
              <a:rPr kumimoji="1"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Server</a:t>
            </a:r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kumimoji="1"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type</a:t>
            </a:r>
            <a:endParaRPr kumimoji="1" lang="zh-CN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687AFA7A-05C0-314C-B933-879D27D0A33B}"/>
              </a:ext>
            </a:extLst>
          </p:cNvPr>
          <p:cNvGrpSpPr/>
          <p:nvPr/>
        </p:nvGrpSpPr>
        <p:grpSpPr>
          <a:xfrm>
            <a:off x="1071766" y="2844777"/>
            <a:ext cx="4029570" cy="1190936"/>
            <a:chOff x="1071766" y="2844777"/>
            <a:chExt cx="4029570" cy="119093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CF335C0-554B-D046-822F-4C28B705326C}"/>
                </a:ext>
              </a:extLst>
            </p:cNvPr>
            <p:cNvSpPr txBox="1"/>
            <p:nvPr/>
          </p:nvSpPr>
          <p:spPr>
            <a:xfrm>
              <a:off x="1071766" y="3204716"/>
              <a:ext cx="40295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Distribution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of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server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types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reveals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business</a:t>
              </a:r>
              <a:r>
                <a:rPr kumimoji="1" lang="zh-CN" altLang="en-US" sz="2400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2">
                      <a:lumMod val="75000"/>
                    </a:schemeClr>
                  </a:solidFill>
                </a:rPr>
                <a:t>secrets!</a:t>
              </a:r>
              <a:endParaRPr kumimoji="1" lang="zh-CN" altLang="en-US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ED79E8D0-D9FE-3A46-B988-6AAC057DAAAF}"/>
                </a:ext>
              </a:extLst>
            </p:cNvPr>
            <p:cNvCxnSpPr>
              <a:cxnSpLocks/>
              <a:stCxn id="3" idx="0"/>
              <a:endCxn id="7" idx="2"/>
            </p:cNvCxnSpPr>
            <p:nvPr/>
          </p:nvCxnSpPr>
          <p:spPr>
            <a:xfrm flipV="1">
              <a:off x="3086551" y="2844777"/>
              <a:ext cx="0" cy="359939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E3BA4E7-49EC-F847-BC69-32A11BB9D721}"/>
              </a:ext>
            </a:extLst>
          </p:cNvPr>
          <p:cNvGrpSpPr/>
          <p:nvPr/>
        </p:nvGrpSpPr>
        <p:grpSpPr>
          <a:xfrm>
            <a:off x="3376192" y="4392613"/>
            <a:ext cx="5439615" cy="1933784"/>
            <a:chOff x="2970496" y="3721949"/>
            <a:chExt cx="6251008" cy="2982680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C94F4E0-FC39-2344-B65B-7D5AA21B3A57}"/>
                </a:ext>
              </a:extLst>
            </p:cNvPr>
            <p:cNvGrpSpPr/>
            <p:nvPr/>
          </p:nvGrpSpPr>
          <p:grpSpPr>
            <a:xfrm>
              <a:off x="2970496" y="5379066"/>
              <a:ext cx="6251008" cy="1325563"/>
              <a:chOff x="558980" y="3643590"/>
              <a:chExt cx="6251008" cy="1325563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D9A7863D-0ECA-F842-A266-610F065744DB}"/>
                  </a:ext>
                </a:extLst>
              </p:cNvPr>
              <p:cNvSpPr/>
              <p:nvPr/>
            </p:nvSpPr>
            <p:spPr>
              <a:xfrm>
                <a:off x="558980" y="3643590"/>
                <a:ext cx="6107315" cy="13255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100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94D193D5-F475-504C-86BC-972649FB9993}"/>
                  </a:ext>
                </a:extLst>
              </p:cNvPr>
              <p:cNvSpPr/>
              <p:nvPr/>
            </p:nvSpPr>
            <p:spPr>
              <a:xfrm>
                <a:off x="690643" y="3925332"/>
                <a:ext cx="1227449" cy="739711"/>
              </a:xfrm>
              <a:prstGeom prst="rect">
                <a:avLst/>
              </a:pr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accent2">
                        <a:lumMod val="75000"/>
                      </a:schemeClr>
                    </a:solidFill>
                  </a:rPr>
                  <a:t>Metadata</a:t>
                </a:r>
                <a:endParaRPr kumimoji="1" lang="zh-CN" altLang="en-US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20B458E9-57DB-F244-9337-9E56A20A2DD6}"/>
                  </a:ext>
                </a:extLst>
              </p:cNvPr>
              <p:cNvSpPr/>
              <p:nvPr/>
            </p:nvSpPr>
            <p:spPr>
              <a:xfrm>
                <a:off x="2407965" y="3925332"/>
                <a:ext cx="1815751" cy="739711"/>
              </a:xfrm>
              <a:prstGeom prst="rect">
                <a:avLst/>
              </a:prstGeom>
              <a:noFill/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accent6">
                        <a:lumMod val="75000"/>
                      </a:schemeClr>
                    </a:solidFill>
                  </a:rPr>
                  <a:t>Measurement</a:t>
                </a:r>
                <a:r>
                  <a:rPr kumimoji="1" lang="zh-CN" altLang="en-US" sz="14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kumimoji="1" lang="en-US" altLang="zh-CN" sz="1400" dirty="0">
                    <a:solidFill>
                      <a:schemeClr val="accent6">
                        <a:lumMod val="75000"/>
                      </a:schemeClr>
                    </a:solidFill>
                  </a:rPr>
                  <a:t>1</a:t>
                </a:r>
                <a:endParaRPr kumimoji="1" lang="zh-CN" alt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FD596148-B246-E04E-B61D-F1BCC8A27553}"/>
                  </a:ext>
                </a:extLst>
              </p:cNvPr>
              <p:cNvSpPr/>
              <p:nvPr/>
            </p:nvSpPr>
            <p:spPr>
              <a:xfrm>
                <a:off x="4223716" y="3925332"/>
                <a:ext cx="1815751" cy="739711"/>
              </a:xfrm>
              <a:prstGeom prst="rect">
                <a:avLst/>
              </a:prstGeom>
              <a:noFill/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accent6">
                        <a:lumMod val="75000"/>
                      </a:schemeClr>
                    </a:solidFill>
                  </a:rPr>
                  <a:t>Measurement</a:t>
                </a:r>
                <a:r>
                  <a:rPr kumimoji="1" lang="zh-CN" altLang="en-US" sz="14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kumimoji="1" lang="en-US" altLang="zh-CN" sz="1400" dirty="0">
                    <a:solidFill>
                      <a:schemeClr val="accent6">
                        <a:lumMod val="75000"/>
                      </a:schemeClr>
                    </a:solidFill>
                  </a:rPr>
                  <a:t>2</a:t>
                </a:r>
                <a:endParaRPr kumimoji="1" lang="zh-CN" alt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EF5865B-ECC2-D045-A066-DC40CF2DA776}"/>
                  </a:ext>
                </a:extLst>
              </p:cNvPr>
              <p:cNvSpPr txBox="1"/>
              <p:nvPr/>
            </p:nvSpPr>
            <p:spPr>
              <a:xfrm>
                <a:off x="6007282" y="3771747"/>
                <a:ext cx="802706" cy="1186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4400" dirty="0">
                    <a:solidFill>
                      <a:schemeClr val="accent6">
                        <a:lumMod val="75000"/>
                      </a:schemeClr>
                    </a:solidFill>
                  </a:rPr>
                  <a:t>…</a:t>
                </a:r>
                <a:endParaRPr kumimoji="1" lang="zh-CN" altLang="en-US" sz="4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8" name="矩形 3">
              <a:extLst>
                <a:ext uri="{FF2B5EF4-FFF2-40B4-BE49-F238E27FC236}">
                  <a16:creationId xmlns:a16="http://schemas.microsoft.com/office/drawing/2014/main" id="{8B59E9E5-7F87-BD41-9D95-758FA8F0B75B}"/>
                </a:ext>
              </a:extLst>
            </p:cNvPr>
            <p:cNvSpPr/>
            <p:nvPr/>
          </p:nvSpPr>
          <p:spPr>
            <a:xfrm>
              <a:off x="3040709" y="3721949"/>
              <a:ext cx="1343296" cy="98121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Metadata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05C2DDBC-F922-1844-A504-1A08CB148EC1}"/>
                </a:ext>
              </a:extLst>
            </p:cNvPr>
            <p:cNvCxnSpPr>
              <a:cxnSpLocks/>
              <a:stCxn id="28" idx="2"/>
              <a:endCxn id="24" idx="0"/>
            </p:cNvCxnSpPr>
            <p:nvPr/>
          </p:nvCxnSpPr>
          <p:spPr>
            <a:xfrm>
              <a:off x="3712357" y="4703168"/>
              <a:ext cx="3527" cy="957640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5">
              <a:extLst>
                <a:ext uri="{FF2B5EF4-FFF2-40B4-BE49-F238E27FC236}">
                  <a16:creationId xmlns:a16="http://schemas.microsoft.com/office/drawing/2014/main" id="{C664C679-0DF1-FD42-BEFA-C7A1B52474D7}"/>
                </a:ext>
              </a:extLst>
            </p:cNvPr>
            <p:cNvSpPr/>
            <p:nvPr/>
          </p:nvSpPr>
          <p:spPr>
            <a:xfrm>
              <a:off x="5254898" y="3721949"/>
              <a:ext cx="2857476" cy="9812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Measurement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5D6E8C8F-9440-BF40-AEBF-1D7689CF6269}"/>
                </a:ext>
              </a:extLst>
            </p:cNvPr>
            <p:cNvCxnSpPr>
              <a:cxnSpLocks/>
            </p:cNvCxnSpPr>
            <p:nvPr/>
          </p:nvCxnSpPr>
          <p:spPr>
            <a:xfrm>
              <a:off x="6642264" y="4696230"/>
              <a:ext cx="0" cy="964578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肘形连接符 31">
              <a:extLst>
                <a:ext uri="{FF2B5EF4-FFF2-40B4-BE49-F238E27FC236}">
                  <a16:creationId xmlns:a16="http://schemas.microsoft.com/office/drawing/2014/main" id="{A7785C63-5CD9-A641-8681-190AA00BFFDC}"/>
                </a:ext>
              </a:extLst>
            </p:cNvPr>
            <p:cNvCxnSpPr>
              <a:stCxn id="24" idx="3"/>
              <a:endCxn id="30" idx="0"/>
            </p:cNvCxnSpPr>
            <p:nvPr/>
          </p:nvCxnSpPr>
          <p:spPr>
            <a:xfrm flipV="1">
              <a:off x="4329608" y="3721949"/>
              <a:ext cx="2354028" cy="2308715"/>
            </a:xfrm>
            <a:prstGeom prst="bentConnector4">
              <a:avLst>
                <a:gd name="adj1" fmla="val 11436"/>
                <a:gd name="adj2" fmla="val 109902"/>
              </a:avLst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67E7651C-424F-8749-8360-E8A4D7DB2942}"/>
              </a:ext>
            </a:extLst>
          </p:cNvPr>
          <p:cNvGrpSpPr/>
          <p:nvPr/>
        </p:nvGrpSpPr>
        <p:grpSpPr>
          <a:xfrm>
            <a:off x="3086551" y="2759875"/>
            <a:ext cx="7962475" cy="1297442"/>
            <a:chOff x="3086551" y="2759875"/>
            <a:chExt cx="7962475" cy="1297442"/>
          </a:xfrm>
        </p:grpSpPr>
        <p:cxnSp>
          <p:nvCxnSpPr>
            <p:cNvPr id="37" name="直线箭头连接符 36">
              <a:extLst>
                <a:ext uri="{FF2B5EF4-FFF2-40B4-BE49-F238E27FC236}">
                  <a16:creationId xmlns:a16="http://schemas.microsoft.com/office/drawing/2014/main" id="{8AD5EA15-44E8-7640-ADE0-986B33D1147D}"/>
                </a:ext>
              </a:extLst>
            </p:cNvPr>
            <p:cNvCxnSpPr>
              <a:cxnSpLocks/>
              <a:endCxn id="7" idx="2"/>
            </p:cNvCxnSpPr>
            <p:nvPr/>
          </p:nvCxnSpPr>
          <p:spPr>
            <a:xfrm flipH="1" flipV="1">
              <a:off x="3086551" y="2844777"/>
              <a:ext cx="3284537" cy="418227"/>
            </a:xfrm>
            <a:prstGeom prst="straightConnector1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8D4D85D9-249B-D74F-A621-2A8D2B6B6624}"/>
                </a:ext>
              </a:extLst>
            </p:cNvPr>
            <p:cNvSpPr txBox="1"/>
            <p:nvPr/>
          </p:nvSpPr>
          <p:spPr>
            <a:xfrm>
              <a:off x="4652261" y="3226320"/>
              <a:ext cx="63967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Correlation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is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informative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=&gt;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endParaRPr kumimoji="1" lang="en-US" altLang="zh-CN" sz="2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Cannot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discard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server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types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from</a:t>
              </a:r>
              <a:r>
                <a:rPr kumimoji="1" lang="zh-CN" altLang="en-US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dirty="0">
                  <a:solidFill>
                    <a:schemeClr val="accent6">
                      <a:lumMod val="75000"/>
                    </a:schemeClr>
                  </a:solidFill>
                </a:rPr>
                <a:t>data</a:t>
              </a:r>
              <a:endParaRPr kumimoji="1" lang="zh-CN" alt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40" name="直线箭头连接符 39">
              <a:extLst>
                <a:ext uri="{FF2B5EF4-FFF2-40B4-BE49-F238E27FC236}">
                  <a16:creationId xmlns:a16="http://schemas.microsoft.com/office/drawing/2014/main" id="{70A18C34-EA68-AA47-80C5-DF0052FCB8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02213" y="2759875"/>
              <a:ext cx="105148" cy="516328"/>
            </a:xfrm>
            <a:prstGeom prst="straightConnector1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6A7FD0E-E028-8344-B24B-9F8FD172749B}"/>
              </a:ext>
            </a:extLst>
          </p:cNvPr>
          <p:cNvGrpSpPr/>
          <p:nvPr/>
        </p:nvGrpSpPr>
        <p:grpSpPr>
          <a:xfrm>
            <a:off x="547764" y="4145965"/>
            <a:ext cx="4276031" cy="1039019"/>
            <a:chOff x="547764" y="4145965"/>
            <a:chExt cx="4276031" cy="1039019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BA15671-AE2B-5A46-9D83-E2E29C198FEE}"/>
                </a:ext>
              </a:extLst>
            </p:cNvPr>
            <p:cNvSpPr txBox="1"/>
            <p:nvPr/>
          </p:nvSpPr>
          <p:spPr>
            <a:xfrm>
              <a:off x="547764" y="4392613"/>
              <a:ext cx="24214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zh-CN" sz="2400" b="1" dirty="0">
                  <a:solidFill>
                    <a:schemeClr val="accent5">
                      <a:lumMod val="75000"/>
                    </a:schemeClr>
                  </a:solidFill>
                </a:rPr>
                <a:t>Retrain</a:t>
              </a:r>
              <a:r>
                <a:rPr kumimoji="1" lang="zh-CN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5">
                      <a:lumMod val="75000"/>
                    </a:schemeClr>
                  </a:solidFill>
                </a:rPr>
                <a:t>it!</a:t>
              </a:r>
              <a:endParaRPr kumimoji="1" lang="zh-CN" altLang="en-US" sz="24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52357CA6-A50C-314C-A234-4C633C050572}"/>
                </a:ext>
              </a:extLst>
            </p:cNvPr>
            <p:cNvSpPr/>
            <p:nvPr/>
          </p:nvSpPr>
          <p:spPr>
            <a:xfrm>
              <a:off x="3203518" y="4145965"/>
              <a:ext cx="1620277" cy="103901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4" name="灯片编号占位符 53">
            <a:extLst>
              <a:ext uri="{FF2B5EF4-FFF2-40B4-BE49-F238E27FC236}">
                <a16:creationId xmlns:a16="http://schemas.microsoft.com/office/drawing/2014/main" id="{2594B485-8793-8D4D-AECE-610D96C3F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47</a:t>
            </a:fld>
            <a:endParaRPr kumimoji="1"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6C79AB98-D562-5E4F-BA32-90BF4BF07906}"/>
              </a:ext>
            </a:extLst>
          </p:cNvPr>
          <p:cNvSpPr/>
          <p:nvPr/>
        </p:nvSpPr>
        <p:spPr>
          <a:xfrm>
            <a:off x="6887460" y="2202047"/>
            <a:ext cx="1687043" cy="446174"/>
          </a:xfrm>
          <a:custGeom>
            <a:avLst/>
            <a:gdLst>
              <a:gd name="connsiteX0" fmla="*/ 0 w 3318387"/>
              <a:gd name="connsiteY0" fmla="*/ 301563 h 872639"/>
              <a:gd name="connsiteX1" fmla="*/ 707923 w 3318387"/>
              <a:gd name="connsiteY1" fmla="*/ 803008 h 872639"/>
              <a:gd name="connsiteX2" fmla="*/ 1047136 w 3318387"/>
              <a:gd name="connsiteY2" fmla="*/ 419550 h 872639"/>
              <a:gd name="connsiteX3" fmla="*/ 1401097 w 3318387"/>
              <a:gd name="connsiteY3" fmla="*/ 463795 h 872639"/>
              <a:gd name="connsiteX4" fmla="*/ 1991032 w 3318387"/>
              <a:gd name="connsiteY4" fmla="*/ 6595 h 872639"/>
              <a:gd name="connsiteX5" fmla="*/ 2271252 w 3318387"/>
              <a:gd name="connsiteY5" fmla="*/ 862001 h 872639"/>
              <a:gd name="connsiteX6" fmla="*/ 2610465 w 3318387"/>
              <a:gd name="connsiteY6" fmla="*/ 493292 h 872639"/>
              <a:gd name="connsiteX7" fmla="*/ 3318387 w 3318387"/>
              <a:gd name="connsiteY7" fmla="*/ 611279 h 87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8387" h="872639">
                <a:moveTo>
                  <a:pt x="0" y="301563"/>
                </a:moveTo>
                <a:cubicBezTo>
                  <a:pt x="266700" y="542453"/>
                  <a:pt x="533400" y="783344"/>
                  <a:pt x="707923" y="803008"/>
                </a:cubicBezTo>
                <a:cubicBezTo>
                  <a:pt x="882446" y="822672"/>
                  <a:pt x="931607" y="476085"/>
                  <a:pt x="1047136" y="419550"/>
                </a:cubicBezTo>
                <a:cubicBezTo>
                  <a:pt x="1162665" y="363015"/>
                  <a:pt x="1243781" y="532621"/>
                  <a:pt x="1401097" y="463795"/>
                </a:cubicBezTo>
                <a:cubicBezTo>
                  <a:pt x="1558413" y="394969"/>
                  <a:pt x="1846006" y="-59773"/>
                  <a:pt x="1991032" y="6595"/>
                </a:cubicBezTo>
                <a:cubicBezTo>
                  <a:pt x="2136058" y="72963"/>
                  <a:pt x="2168013" y="780885"/>
                  <a:pt x="2271252" y="862001"/>
                </a:cubicBezTo>
                <a:cubicBezTo>
                  <a:pt x="2374491" y="943117"/>
                  <a:pt x="2435943" y="535079"/>
                  <a:pt x="2610465" y="493292"/>
                </a:cubicBezTo>
                <a:cubicBezTo>
                  <a:pt x="2784987" y="451505"/>
                  <a:pt x="3051687" y="531392"/>
                  <a:pt x="3318387" y="611279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180C259-FCFB-F94D-A0F3-4D1DE36A3A88}"/>
              </a:ext>
            </a:extLst>
          </p:cNvPr>
          <p:cNvSpPr txBox="1"/>
          <p:nvPr/>
        </p:nvSpPr>
        <p:spPr>
          <a:xfrm>
            <a:off x="4770271" y="1995891"/>
            <a:ext cx="2445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Measurement:</a:t>
            </a:r>
          </a:p>
          <a:p>
            <a:pPr algn="ctr"/>
            <a:r>
              <a:rPr kumimoji="1"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CPU</a:t>
            </a:r>
            <a:r>
              <a:rPr kumimoji="1"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kumimoji="1"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usage</a:t>
            </a:r>
          </a:p>
        </p:txBody>
      </p:sp>
    </p:spTree>
    <p:extLst>
      <p:ext uri="{BB962C8B-B14F-4D97-AF65-F5344CB8AC3E}">
        <p14:creationId xmlns:p14="http://schemas.microsoft.com/office/powerpoint/2010/main" val="185312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b="1" dirty="0"/>
              <a:t>Privacy: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Membership Inference Attacks</a:t>
            </a:r>
            <a:endParaRPr kumimoji="1" lang="zh-CN" altLang="en-US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DF9E4D-24D1-3941-A6CC-F64FEE60E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906" y="2400862"/>
            <a:ext cx="6983845" cy="3067050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685CB34B-96F0-D24F-BA17-E82BAA026B01}"/>
              </a:ext>
            </a:extLst>
          </p:cNvPr>
          <p:cNvSpPr txBox="1"/>
          <p:nvPr/>
        </p:nvSpPr>
        <p:spPr>
          <a:xfrm>
            <a:off x="3534100" y="6028187"/>
            <a:ext cx="44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(Wikipedia web traffic</a:t>
            </a:r>
            <a:r>
              <a:rPr kumimoji="1" lang="zh-CN" altLang="en-US" sz="2000" b="1" dirty="0"/>
              <a:t>）</a:t>
            </a:r>
            <a:endParaRPr kumimoji="1" lang="en-US" altLang="zh-CN" sz="20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D2E604E-6220-D74E-AC14-9ECBAF9ACCAA}"/>
              </a:ext>
            </a:extLst>
          </p:cNvPr>
          <p:cNvSpPr/>
          <p:nvPr/>
        </p:nvSpPr>
        <p:spPr>
          <a:xfrm>
            <a:off x="3534100" y="1644845"/>
            <a:ext cx="4414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</a:rPr>
              <a:t>More training data is better!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BD200425-8AA2-BA40-B453-EA5FE589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1351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9357</TotalTime>
  <Words>4427</Words>
  <Application>Microsoft Macintosh PowerPoint</Application>
  <PresentationFormat>Widescreen</PresentationFormat>
  <Paragraphs>692</Paragraphs>
  <Slides>48</Slides>
  <Notes>21</Notes>
  <HiddenSlides>9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Helvetica Light</vt:lpstr>
      <vt:lpstr>Office Theme</vt:lpstr>
      <vt:lpstr>Enabling Data-driven Innovation  in Product Lifecycles  With Synthetic Data</vt:lpstr>
      <vt:lpstr>Session Journey Data Appears in Many Domains</vt:lpstr>
      <vt:lpstr>Abstract view of Session Journeys</vt:lpstr>
      <vt:lpstr>Data-driven Session Analytics Drives Operations</vt:lpstr>
      <vt:lpstr>Pain point: Teams cannot access data due to internal policy restrictions</vt:lpstr>
      <vt:lpstr>Pain point: Retention policies prevent  longitudinal testing workflows</vt:lpstr>
      <vt:lpstr>Pain point: Not enough “interesting”  data</vt:lpstr>
      <vt:lpstr>Pain point: Cannot “comingle” customer data</vt:lpstr>
      <vt:lpstr>Our Work: Project DataFuel</vt:lpstr>
      <vt:lpstr>Our work in this space</vt:lpstr>
      <vt:lpstr>Agenda for this talk</vt:lpstr>
      <vt:lpstr>Prior Work on Synthetic Data Generation</vt:lpstr>
      <vt:lpstr>Promise of Generative Adversarial Networks</vt:lpstr>
      <vt:lpstr>Brief Background on GANs</vt:lpstr>
      <vt:lpstr>Agenda for this talk</vt:lpstr>
      <vt:lpstr>Scope: Time Series Measurement Data</vt:lpstr>
      <vt:lpstr>Overview of Challenges &amp; Solutions</vt:lpstr>
      <vt:lpstr>Example Challenge: Long-term Effects</vt:lpstr>
      <vt:lpstr>What does the architecture look like?</vt:lpstr>
      <vt:lpstr>DoppelGanger End-to-end Workflow </vt:lpstr>
      <vt:lpstr>DoppelGANger Has Been Used</vt:lpstr>
      <vt:lpstr>Improved Temporal Fidelity</vt:lpstr>
      <vt:lpstr>Improved Fidelity in Attribute Correlations</vt:lpstr>
      <vt:lpstr>Fidelity of Downstream Applications</vt:lpstr>
      <vt:lpstr>Agenda for this talk</vt:lpstr>
      <vt:lpstr>Scope: Packet and flow traces </vt:lpstr>
      <vt:lpstr>Challenge: header fields correlation is not captured (e.g., flow length)</vt:lpstr>
      <vt:lpstr>Insight: reformulate as time-series generation problem</vt:lpstr>
      <vt:lpstr>Challenge: Poor scalability-fidelity tradeoffs</vt:lpstr>
      <vt:lpstr>Insight: fine-tuning with parallelism</vt:lpstr>
      <vt:lpstr>Netshare Summary of Key Ideas</vt:lpstr>
      <vt:lpstr>NetShare: end-to-end view </vt:lpstr>
      <vt:lpstr>Statistical fidelity of per-field distributions</vt:lpstr>
      <vt:lpstr>Application: flow-based traffic type prediction</vt:lpstr>
      <vt:lpstr>Application: header-based anomaly detection</vt:lpstr>
      <vt:lpstr>Agenda for this talk</vt:lpstr>
      <vt:lpstr>Other work in Project DataFuel</vt:lpstr>
      <vt:lpstr>Discussion</vt:lpstr>
      <vt:lpstr>Conclusions and Takeaways</vt:lpstr>
      <vt:lpstr>Challenge: Poor privacy-fidelity tradeoffs</vt:lpstr>
      <vt:lpstr>Insight: pre-train with public data</vt:lpstr>
      <vt:lpstr>Idea: Batched Generation</vt:lpstr>
      <vt:lpstr>Other work : Stabilizing GAN training</vt:lpstr>
      <vt:lpstr>Other work: Privacy in GAN-generated data </vt:lpstr>
      <vt:lpstr>Challenge: Metadata Distributions/Correlations</vt:lpstr>
      <vt:lpstr>Idea: Decoupled Generation +  Auxiliary Discriminator </vt:lpstr>
      <vt:lpstr>Privacy Implications and Recommendations</vt:lpstr>
      <vt:lpstr>Privacy: Membership Inference Attacks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Yucheng Yin</dc:creator>
  <cp:lastModifiedBy>Vyas Sekar</cp:lastModifiedBy>
  <cp:revision>3824</cp:revision>
  <dcterms:created xsi:type="dcterms:W3CDTF">2021-04-12T12:28:53Z</dcterms:created>
  <dcterms:modified xsi:type="dcterms:W3CDTF">2022-07-14T15:39:59Z</dcterms:modified>
</cp:coreProperties>
</file>