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9"/>
  </p:notesMasterIdLst>
  <p:handoutMasterIdLst>
    <p:handoutMasterId r:id="rId70"/>
  </p:handoutMasterIdLst>
  <p:sldIdLst>
    <p:sldId id="749" r:id="rId2"/>
    <p:sldId id="989" r:id="rId3"/>
    <p:sldId id="988" r:id="rId4"/>
    <p:sldId id="987" r:id="rId5"/>
    <p:sldId id="994" r:id="rId6"/>
    <p:sldId id="963" r:id="rId7"/>
    <p:sldId id="964" r:id="rId8"/>
    <p:sldId id="965" r:id="rId9"/>
    <p:sldId id="966" r:id="rId10"/>
    <p:sldId id="990" r:id="rId11"/>
    <p:sldId id="991" r:id="rId12"/>
    <p:sldId id="992" r:id="rId13"/>
    <p:sldId id="993" r:id="rId14"/>
    <p:sldId id="967" r:id="rId15"/>
    <p:sldId id="969" r:id="rId16"/>
    <p:sldId id="981" r:id="rId17"/>
    <p:sldId id="970" r:id="rId18"/>
    <p:sldId id="971" r:id="rId19"/>
    <p:sldId id="972" r:id="rId20"/>
    <p:sldId id="973" r:id="rId21"/>
    <p:sldId id="997" r:id="rId22"/>
    <p:sldId id="982" r:id="rId23"/>
    <p:sldId id="995" r:id="rId24"/>
    <p:sldId id="750" r:id="rId25"/>
    <p:sldId id="974" r:id="rId26"/>
    <p:sldId id="957" r:id="rId27"/>
    <p:sldId id="959" r:id="rId28"/>
    <p:sldId id="958" r:id="rId29"/>
    <p:sldId id="996" r:id="rId30"/>
    <p:sldId id="1001" r:id="rId31"/>
    <p:sldId id="1003" r:id="rId32"/>
    <p:sldId id="1007" r:id="rId33"/>
    <p:sldId id="1010" r:id="rId34"/>
    <p:sldId id="1004" r:id="rId35"/>
    <p:sldId id="998" r:id="rId36"/>
    <p:sldId id="961" r:id="rId37"/>
    <p:sldId id="1006" r:id="rId38"/>
    <p:sldId id="986" r:id="rId39"/>
    <p:sldId id="1008" r:id="rId40"/>
    <p:sldId id="1009" r:id="rId41"/>
    <p:sldId id="999" r:id="rId42"/>
    <p:sldId id="983" r:id="rId43"/>
    <p:sldId id="740" r:id="rId44"/>
    <p:sldId id="739" r:id="rId45"/>
    <p:sldId id="594" r:id="rId46"/>
    <p:sldId id="289" r:id="rId47"/>
    <p:sldId id="713" r:id="rId48"/>
    <p:sldId id="714" r:id="rId49"/>
    <p:sldId id="293" r:id="rId50"/>
    <p:sldId id="716" r:id="rId51"/>
    <p:sldId id="717" r:id="rId52"/>
    <p:sldId id="975" r:id="rId53"/>
    <p:sldId id="976" r:id="rId54"/>
    <p:sldId id="978" r:id="rId55"/>
    <p:sldId id="393" r:id="rId56"/>
    <p:sldId id="394" r:id="rId57"/>
    <p:sldId id="397" r:id="rId58"/>
    <p:sldId id="398" r:id="rId59"/>
    <p:sldId id="720" r:id="rId60"/>
    <p:sldId id="758" r:id="rId61"/>
    <p:sldId id="943" r:id="rId62"/>
    <p:sldId id="948" r:id="rId63"/>
    <p:sldId id="984" r:id="rId64"/>
    <p:sldId id="985" r:id="rId65"/>
    <p:sldId id="1000" r:id="rId66"/>
    <p:sldId id="980" r:id="rId67"/>
    <p:sldId id="979"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6163A2-2033-D7F5-BF13-BC1C073BA051}" name="Vyas Sekar" initials="VS" userId="S::vsekar@andrew.cmu.edu::c0e1a0b4-246a-4a2d-90ab-7349c9c38f28" providerId="AD"/>
  <p188:author id="{CC1BDFC3-0C1D-4EDC-31FE-7398E396D4D8}" name="Vyas Sekar" initials="VS" userId="Vyas Sekar" providerId="None"/>
  <p188:author id="{2FF492E2-4C58-EC06-4078-F763D723D8FA}" name="Michael Lisanti" initials="ML" userId="OvnwW/02Nf4Y488Tka1E0HQLhxExfJXgoKJKHUl4KYo=" providerId="None"/>
  <p188:author id="{C89B28EE-E272-DA7B-08CC-77EBF8456315}" name="Vyas Sekar" initials="VS" userId="kJ9evgPEmbRO1PN/S3GSptUHs31tFbO6Iv8Vbrzeefk="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ucheng Yin" initials="YY" lastIdx="10" clrIdx="0">
    <p:extLst>
      <p:ext uri="{19B8F6BF-5375-455C-9EA6-DF929625EA0E}">
        <p15:presenceInfo xmlns:p15="http://schemas.microsoft.com/office/powerpoint/2012/main" userId="S::yyin4@andrew.cmu.edu::576d63cd-1c9d-4d3d-a04d-2b3e987f21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24"/>
    <p:restoredTop sz="89832"/>
  </p:normalViewPr>
  <p:slideViewPr>
    <p:cSldViewPr snapToGrid="0" snapToObjects="1">
      <p:cViewPr varScale="1">
        <p:scale>
          <a:sx n="101" d="100"/>
          <a:sy n="101" d="100"/>
        </p:scale>
        <p:origin x="264" y="18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8/10/relationships/authors" Target="authors.xml"/><Relationship Id="rId7" Type="http://schemas.openxmlformats.org/officeDocument/2006/relationships/slide" Target="slides/slide6.xml"/><Relationship Id="rId7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FC23E9-9987-8B4F-BE1A-0EDDD036E4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695EFAC-2308-E943-AF79-A5E9CE6DD3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5056ED-0FD1-9840-9C4B-C5D4BC31081E}" type="datetimeFigureOut">
              <a:rPr lang="en-US" smtClean="0"/>
              <a:t>11/25/25</a:t>
            </a:fld>
            <a:endParaRPr lang="en-US" dirty="0"/>
          </a:p>
        </p:txBody>
      </p:sp>
      <p:sp>
        <p:nvSpPr>
          <p:cNvPr id="4" name="Footer Placeholder 3">
            <a:extLst>
              <a:ext uri="{FF2B5EF4-FFF2-40B4-BE49-F238E27FC236}">
                <a16:creationId xmlns:a16="http://schemas.microsoft.com/office/drawing/2014/main" id="{1A376702-8EA7-2A41-9A4D-830C26173B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F27032B-9C26-724B-B801-B8AA352787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56C06-E164-C34F-931C-E01FBD07CDBD}" type="slidenum">
              <a:rPr lang="en-US" smtClean="0"/>
              <a:t>‹#›</a:t>
            </a:fld>
            <a:endParaRPr lang="en-US" dirty="0"/>
          </a:p>
        </p:txBody>
      </p:sp>
    </p:spTree>
    <p:extLst>
      <p:ext uri="{BB962C8B-B14F-4D97-AF65-F5344CB8AC3E}">
        <p14:creationId xmlns:p14="http://schemas.microsoft.com/office/powerpoint/2010/main" val="460080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27EF59-4C51-6D40-AFD1-7D92FB0679D7}" type="datetimeFigureOut">
              <a:rPr lang="en-US" smtClean="0"/>
              <a:t>11/25/25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2ABE24-ED2C-3940-9D59-5790B45B6983}" type="slidenum">
              <a:rPr lang="en-US" smtClean="0"/>
              <a:t>‹#›</a:t>
            </a:fld>
            <a:endParaRPr lang="en-US" dirty="0"/>
          </a:p>
        </p:txBody>
      </p:sp>
    </p:spTree>
    <p:extLst>
      <p:ext uri="{BB962C8B-B14F-4D97-AF65-F5344CB8AC3E}">
        <p14:creationId xmlns:p14="http://schemas.microsoft.com/office/powerpoint/2010/main" val="2027397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1</a:t>
            </a:fld>
            <a:endParaRPr lang="en-US" dirty="0"/>
          </a:p>
        </p:txBody>
      </p:sp>
    </p:spTree>
    <p:extLst>
      <p:ext uri="{BB962C8B-B14F-4D97-AF65-F5344CB8AC3E}">
        <p14:creationId xmlns:p14="http://schemas.microsoft.com/office/powerpoint/2010/main" val="4024807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Might be helpful to call out that companies spend a lot of resources to be compliant with regulations such as GDPR and to mitigate concerns related to users' personal data in their systems (e.g. risk of breach in case the data gets leaked, figuring out how long you can retain the data and building retention systems, providing transparency, notice and consent </a:t>
            </a:r>
            <a:r>
              <a:rPr lang="en-US" dirty="0" err="1"/>
              <a:t>etc</a:t>
            </a:r>
            <a:r>
              <a:rPr lang="en-US" dirty="0"/>
              <a:t>)</a:t>
            </a:r>
          </a:p>
        </p:txBody>
      </p:sp>
      <p:sp>
        <p:nvSpPr>
          <p:cNvPr id="4" name="Slide Number Placeholder 3"/>
          <p:cNvSpPr>
            <a:spLocks noGrp="1"/>
          </p:cNvSpPr>
          <p:nvPr>
            <p:ph type="sldNum" sz="quarter" idx="5"/>
          </p:nvPr>
        </p:nvSpPr>
        <p:spPr/>
        <p:txBody>
          <a:bodyPr/>
          <a:lstStyle/>
          <a:p>
            <a:fld id="{F02ABE24-ED2C-3940-9D59-5790B45B6983}" type="slidenum">
              <a:rPr lang="en-US" smtClean="0"/>
              <a:t>8</a:t>
            </a:fld>
            <a:endParaRPr lang="en-US" dirty="0"/>
          </a:p>
        </p:txBody>
      </p:sp>
    </p:spTree>
    <p:extLst>
      <p:ext uri="{BB962C8B-B14F-4D97-AF65-F5344CB8AC3E}">
        <p14:creationId xmlns:p14="http://schemas.microsoft.com/office/powerpoint/2010/main" val="3736888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550F2-6BEC-EB15-74E6-6D63D96B2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0A7AA-6FE1-102D-6230-E2661CB8CE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539614-6CF3-E624-2663-07D745D0492C}"/>
              </a:ext>
            </a:extLst>
          </p:cNvPr>
          <p:cNvSpPr>
            <a:spLocks noGrp="1"/>
          </p:cNvSpPr>
          <p:nvPr>
            <p:ph type="body" idx="1"/>
          </p:nvPr>
        </p:nvSpPr>
        <p:spPr/>
        <p:txBody>
          <a:bodyPr/>
          <a:lstStyle/>
          <a:p>
            <a:r>
              <a:rPr lang="en-US" dirty="0"/>
              <a:t>I'm going to start by describing two motivating use cases that we will keep in mind throughout the talk. </a:t>
            </a:r>
          </a:p>
          <a:p>
            <a:endParaRPr lang="en-US" dirty="0"/>
          </a:p>
          <a:p>
            <a:r>
              <a:rPr lang="en-US" dirty="0"/>
              <a:t>First: Today, security vendors collect data from their customers to build better intrusion detection products. However, most clients do not agree to allow their data be used to improve models for other clients. So we end up with silos inside of an organization, where each client's data can only be used to train their own model. This has contributed to pretty dismal detection rates in existing enterprise security products. </a:t>
            </a:r>
          </a:p>
          <a:p>
            <a:endParaRPr lang="en-US" dirty="0"/>
          </a:p>
          <a:p>
            <a:r>
              <a:rPr lang="en-US" dirty="0"/>
              <a:t>Synthetic data could be used to alleviate this problem. Once clients share real data with the vendor, the vendor could produce privacy-preserving, synthetic versions of their datasets, and use these to jointly train models that take advantage of everyone’s data.</a:t>
            </a:r>
          </a:p>
        </p:txBody>
      </p:sp>
      <p:sp>
        <p:nvSpPr>
          <p:cNvPr id="4" name="Slide Number Placeholder 3">
            <a:extLst>
              <a:ext uri="{FF2B5EF4-FFF2-40B4-BE49-F238E27FC236}">
                <a16:creationId xmlns:a16="http://schemas.microsoft.com/office/drawing/2014/main" id="{9BE87688-F41E-3983-2940-8C7514CD11A4}"/>
              </a:ext>
            </a:extLst>
          </p:cNvPr>
          <p:cNvSpPr>
            <a:spLocks noGrp="1"/>
          </p:cNvSpPr>
          <p:nvPr>
            <p:ph type="sldNum" sz="quarter" idx="5"/>
          </p:nvPr>
        </p:nvSpPr>
        <p:spPr/>
        <p:txBody>
          <a:bodyPr/>
          <a:lstStyle/>
          <a:p>
            <a:fld id="{545C78C3-4451-984F-9523-207CBAB10EB1}" type="slidenum">
              <a:rPr lang="en-US" smtClean="0"/>
              <a:t>10</a:t>
            </a:fld>
            <a:endParaRPr lang="en-US"/>
          </a:p>
        </p:txBody>
      </p:sp>
    </p:spTree>
    <p:extLst>
      <p:ext uri="{BB962C8B-B14F-4D97-AF65-F5344CB8AC3E}">
        <p14:creationId xmlns:p14="http://schemas.microsoft.com/office/powerpoint/2010/main" val="216154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1920B-DEEF-D6D9-0E55-45CE1404E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A12FE-3BB4-B130-AA20-4ABF0169A3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B28D5-8470-1F35-010B-9D909D52DE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234279-FFA7-3A96-3EA5-7F099FBEEE80}"/>
              </a:ext>
            </a:extLst>
          </p:cNvPr>
          <p:cNvSpPr>
            <a:spLocks noGrp="1"/>
          </p:cNvSpPr>
          <p:nvPr>
            <p:ph type="sldNum" sz="quarter" idx="5"/>
          </p:nvPr>
        </p:nvSpPr>
        <p:spPr/>
        <p:txBody>
          <a:bodyPr/>
          <a:lstStyle/>
          <a:p>
            <a:fld id="{545C78C3-4451-984F-9523-207CBAB10EB1}" type="slidenum">
              <a:rPr lang="en-US" smtClean="0"/>
              <a:t>11</a:t>
            </a:fld>
            <a:endParaRPr lang="en-US"/>
          </a:p>
        </p:txBody>
      </p:sp>
    </p:spTree>
    <p:extLst>
      <p:ext uri="{BB962C8B-B14F-4D97-AF65-F5344CB8AC3E}">
        <p14:creationId xmlns:p14="http://schemas.microsoft.com/office/powerpoint/2010/main" val="1317324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F0626-336A-F348-BF30-3EC07B0E0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FFBD9-FA97-4991-1BB1-C32FDF71ED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842CE-2E23-EA60-09E4-A1080E719C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A6CEC2-13AF-043F-5220-A358ADFC884C}"/>
              </a:ext>
            </a:extLst>
          </p:cNvPr>
          <p:cNvSpPr>
            <a:spLocks noGrp="1"/>
          </p:cNvSpPr>
          <p:nvPr>
            <p:ph type="sldNum" sz="quarter" idx="5"/>
          </p:nvPr>
        </p:nvSpPr>
        <p:spPr/>
        <p:txBody>
          <a:bodyPr/>
          <a:lstStyle/>
          <a:p>
            <a:fld id="{545C78C3-4451-984F-9523-207CBAB10EB1}" type="slidenum">
              <a:rPr lang="en-US" smtClean="0"/>
              <a:t>12</a:t>
            </a:fld>
            <a:endParaRPr lang="en-US"/>
          </a:p>
        </p:txBody>
      </p:sp>
    </p:spTree>
    <p:extLst>
      <p:ext uri="{BB962C8B-B14F-4D97-AF65-F5344CB8AC3E}">
        <p14:creationId xmlns:p14="http://schemas.microsoft.com/office/powerpoint/2010/main" val="4278880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516F0-B5D6-33DA-0BAD-483692D06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BE3830-FD97-3053-CE6F-280B97183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2F3A2-53C7-C465-25E0-2985F1320C42}"/>
              </a:ext>
            </a:extLst>
          </p:cNvPr>
          <p:cNvSpPr>
            <a:spLocks noGrp="1"/>
          </p:cNvSpPr>
          <p:nvPr>
            <p:ph type="body" idx="1"/>
          </p:nvPr>
        </p:nvSpPr>
        <p:spPr/>
        <p:txBody>
          <a:bodyPr/>
          <a:lstStyle/>
          <a:p>
            <a:r>
              <a:rPr lang="en-US" dirty="0"/>
              <a:t>I'm going to start by describing two motivating use cases that we will keep in mind throughout the talk. </a:t>
            </a:r>
          </a:p>
          <a:p>
            <a:endParaRPr lang="en-US" dirty="0"/>
          </a:p>
          <a:p>
            <a:r>
              <a:rPr lang="en-US" dirty="0"/>
              <a:t>First: Today, security vendors collect data from their customers to build better intrusion detection products. However, most clients do not agree to allow their data be used to improve models for other clients. So we end up with silos inside of an organization, where each client's data can only be used to train their own model. This has contributed to pretty dismal detection rates in existing enterprise security products. </a:t>
            </a:r>
          </a:p>
          <a:p>
            <a:endParaRPr lang="en-US" dirty="0"/>
          </a:p>
          <a:p>
            <a:r>
              <a:rPr lang="en-US" dirty="0"/>
              <a:t>Synthetic data could be used to alleviate this problem. Once clients share real data with the vendor, the vendor could produce privacy-preserving, synthetic versions of their datasets, and use these to jointly train models that take advantage of everyone’s data.</a:t>
            </a:r>
          </a:p>
        </p:txBody>
      </p:sp>
      <p:sp>
        <p:nvSpPr>
          <p:cNvPr id="4" name="Slide Number Placeholder 3">
            <a:extLst>
              <a:ext uri="{FF2B5EF4-FFF2-40B4-BE49-F238E27FC236}">
                <a16:creationId xmlns:a16="http://schemas.microsoft.com/office/drawing/2014/main" id="{C19C3952-D776-6BD2-2943-54E59F554BE2}"/>
              </a:ext>
            </a:extLst>
          </p:cNvPr>
          <p:cNvSpPr>
            <a:spLocks noGrp="1"/>
          </p:cNvSpPr>
          <p:nvPr>
            <p:ph type="sldNum" sz="quarter" idx="5"/>
          </p:nvPr>
        </p:nvSpPr>
        <p:spPr/>
        <p:txBody>
          <a:bodyPr/>
          <a:lstStyle/>
          <a:p>
            <a:fld id="{545C78C3-4451-984F-9523-207CBAB10EB1}" type="slidenum">
              <a:rPr lang="en-US" smtClean="0"/>
              <a:t>13</a:t>
            </a:fld>
            <a:endParaRPr lang="en-US"/>
          </a:p>
        </p:txBody>
      </p:sp>
    </p:spTree>
    <p:extLst>
      <p:ext uri="{BB962C8B-B14F-4D97-AF65-F5344CB8AC3E}">
        <p14:creationId xmlns:p14="http://schemas.microsoft.com/office/powerpoint/2010/main" val="202416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Synthetic data is defined as data that is not obtained by direct measurement. For our purposes, we are going to think about synthetic data in the following terms: we have some original data holder with a sensitive dataset. The data holder trains a generative model (e.g., GAN, VAE) on the original dataset, and learns a new model for outputting randomized, synthetic data. The synthetic data is then released to the end user. </a:t>
            </a:r>
          </a:p>
        </p:txBody>
      </p:sp>
      <p:sp>
        <p:nvSpPr>
          <p:cNvPr id="4" name="Slide Number Placeholder 3"/>
          <p:cNvSpPr>
            <a:spLocks noGrp="1"/>
          </p:cNvSpPr>
          <p:nvPr>
            <p:ph type="sldNum" sz="quarter" idx="5"/>
          </p:nvPr>
        </p:nvSpPr>
        <p:spPr/>
        <p:txBody>
          <a:bodyPr/>
          <a:lstStyle/>
          <a:p>
            <a:fld id="{545C78C3-4451-984F-9523-207CBAB10EB1}" type="slidenum">
              <a:rPr lang="en-US" smtClean="0"/>
              <a:t>15</a:t>
            </a:fld>
            <a:endParaRPr lang="en-US"/>
          </a:p>
        </p:txBody>
      </p:sp>
    </p:spTree>
    <p:extLst>
      <p:ext uri="{BB962C8B-B14F-4D97-AF65-F5344CB8AC3E}">
        <p14:creationId xmlns:p14="http://schemas.microsoft.com/office/powerpoint/2010/main" val="3950129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a packet trace? Packet trace can be defined as a timestamped sequence of packets captured on a computer network with a sniffer or similar tools (e.g., </a:t>
            </a:r>
            <a:r>
              <a:rPr lang="en-US" dirty="0" err="1"/>
              <a:t>tcpdump</a:t>
            </a:r>
            <a:r>
              <a:rPr lang="en-US" dirty="0"/>
              <a:t>).</a:t>
            </a:r>
          </a:p>
          <a:p>
            <a:endParaRPr lang="en-US" dirty="0"/>
          </a:p>
          <a:p>
            <a:r>
              <a:rPr lang="en-US" dirty="0"/>
              <a:t>The screenshot here shows a small part of a sample packet trace that is displayed by Wireshark. </a:t>
            </a:r>
          </a:p>
          <a:p>
            <a:endParaRPr lang="en-US" dirty="0"/>
          </a:p>
          <a:p>
            <a:r>
              <a:rPr lang="en-US" dirty="0"/>
              <a:t>Here each row represents a separate packet that contains different fields of values, e.g., protocol, timestamp, source </a:t>
            </a:r>
            <a:r>
              <a:rPr lang="en-US" dirty="0" err="1"/>
              <a:t>ip</a:t>
            </a:r>
            <a:r>
              <a:rPr lang="en-US" dirty="0"/>
              <a:t> address, destination </a:t>
            </a:r>
            <a:r>
              <a:rPr lang="en-US" dirty="0" err="1"/>
              <a:t>ip</a:t>
            </a:r>
            <a:r>
              <a:rPr lang="en-US" dirty="0"/>
              <a:t> address, length of the packet and other fields we do not show here.</a:t>
            </a:r>
          </a:p>
          <a:p>
            <a:endParaRPr lang="en-US" dirty="0"/>
          </a:p>
          <a:p>
            <a:r>
              <a:rPr lang="en-US" dirty="0"/>
              <a:t>Note that the packets</a:t>
            </a:r>
            <a:r>
              <a:rPr lang="zh-CN" altLang="en-US" dirty="0"/>
              <a:t> </a:t>
            </a:r>
            <a:r>
              <a:rPr lang="en-US" altLang="zh-CN" dirty="0"/>
              <a:t>here</a:t>
            </a:r>
            <a:r>
              <a:rPr lang="en-US" dirty="0"/>
              <a:t> are collected and aligned in a t</a:t>
            </a:r>
            <a:r>
              <a:rPr lang="en-US" altLang="zh-CN" dirty="0"/>
              <a:t>ime</a:t>
            </a:r>
            <a:r>
              <a:rPr lang="zh-CN" altLang="en-US" dirty="0"/>
              <a:t> </a:t>
            </a:r>
            <a:r>
              <a:rPr lang="en-US" altLang="zh-CN" dirty="0"/>
              <a:t>sequence</a:t>
            </a:r>
            <a:r>
              <a:rPr lang="zh-CN" altLang="en-US" dirty="0"/>
              <a:t> </a:t>
            </a:r>
            <a:r>
              <a:rPr lang="en-US" altLang="zh-CN" dirty="0"/>
              <a:t>which</a:t>
            </a:r>
            <a:r>
              <a:rPr lang="zh-CN" altLang="en-US" dirty="0"/>
              <a:t> </a:t>
            </a:r>
            <a:r>
              <a:rPr lang="en-US" altLang="zh-CN" dirty="0"/>
              <a:t>matches</a:t>
            </a:r>
            <a:r>
              <a:rPr lang="zh-CN" altLang="en-US" dirty="0"/>
              <a:t> </a:t>
            </a:r>
            <a:r>
              <a:rPr lang="en-US" altLang="zh-CN" dirty="0"/>
              <a:t>the</a:t>
            </a:r>
            <a:r>
              <a:rPr lang="zh-CN" altLang="en-US" dirty="0"/>
              <a:t> </a:t>
            </a:r>
            <a:r>
              <a:rPr lang="en-US" altLang="zh-CN" dirty="0"/>
              <a:t>definition</a:t>
            </a:r>
            <a:r>
              <a:rPr lang="zh-CN" altLang="en-US" dirty="0"/>
              <a:t> </a:t>
            </a:r>
            <a:r>
              <a:rPr lang="en-US" altLang="zh-CN" dirty="0"/>
              <a:t>of</a:t>
            </a:r>
            <a:r>
              <a:rPr lang="zh-CN" altLang="en-US" dirty="0"/>
              <a:t> </a:t>
            </a:r>
            <a:r>
              <a:rPr lang="en-US" altLang="zh-CN" dirty="0"/>
              <a:t>a</a:t>
            </a:r>
            <a:r>
              <a:rPr lang="zh-CN" altLang="en-US" dirty="0"/>
              <a:t> </a:t>
            </a:r>
            <a:r>
              <a:rPr lang="en-US" altLang="zh-CN" dirty="0"/>
              <a:t>packet</a:t>
            </a:r>
            <a:r>
              <a:rPr lang="zh-CN" altLang="en-US" dirty="0"/>
              <a:t> </a:t>
            </a:r>
            <a:r>
              <a:rPr lang="en-US" altLang="zh-CN" dirty="0"/>
              <a:t>trace.</a:t>
            </a:r>
            <a:endParaRPr lang="en-US" dirty="0"/>
          </a:p>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16</a:t>
            </a:fld>
            <a:endParaRPr lang="en-US"/>
          </a:p>
        </p:txBody>
      </p:sp>
    </p:spTree>
    <p:extLst>
      <p:ext uri="{BB962C8B-B14F-4D97-AF65-F5344CB8AC3E}">
        <p14:creationId xmlns:p14="http://schemas.microsoft.com/office/powerpoint/2010/main" val="4060592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start by describing two motivating use cases that we will keep in mind throughout the talk. </a:t>
            </a:r>
          </a:p>
          <a:p>
            <a:endParaRPr lang="en-US" dirty="0"/>
          </a:p>
          <a:p>
            <a:r>
              <a:rPr lang="en-US" dirty="0"/>
              <a:t>First: Today, security vendors collect data from their customers to build better intrusion detection products. However, most clients do not agree to allow their data be used to improve models for other clients. So we end up with silos inside of an organization, where each client's data can only be used to train their own model. This has contributed to pretty dismal detection rates in existing enterprise security products. </a:t>
            </a:r>
          </a:p>
          <a:p>
            <a:endParaRPr lang="en-US" dirty="0"/>
          </a:p>
          <a:p>
            <a:r>
              <a:rPr lang="en-US" dirty="0"/>
              <a:t>Synthetic data could be used to alleviate this problem. Once clients share real data with the vendor, the vendor could produce privacy-preserving, synthetic versions of their datasets, and use these to jointly train models that take advantage of everyone’s data.</a:t>
            </a:r>
          </a:p>
        </p:txBody>
      </p:sp>
      <p:sp>
        <p:nvSpPr>
          <p:cNvPr id="4" name="Slide Number Placeholder 3"/>
          <p:cNvSpPr>
            <a:spLocks noGrp="1"/>
          </p:cNvSpPr>
          <p:nvPr>
            <p:ph type="sldNum" sz="quarter" idx="5"/>
          </p:nvPr>
        </p:nvSpPr>
        <p:spPr/>
        <p:txBody>
          <a:bodyPr/>
          <a:lstStyle/>
          <a:p>
            <a:fld id="{545C78C3-4451-984F-9523-207CBAB10EB1}" type="slidenum">
              <a:rPr lang="en-US" smtClean="0"/>
              <a:t>17</a:t>
            </a:fld>
            <a:endParaRPr lang="en-US"/>
          </a:p>
        </p:txBody>
      </p:sp>
    </p:spTree>
    <p:extLst>
      <p:ext uri="{BB962C8B-B14F-4D97-AF65-F5344CB8AC3E}">
        <p14:creationId xmlns:p14="http://schemas.microsoft.com/office/powerpoint/2010/main" val="1549501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18</a:t>
            </a:fld>
            <a:endParaRPr lang="en-US"/>
          </a:p>
        </p:txBody>
      </p:sp>
    </p:spTree>
    <p:extLst>
      <p:ext uri="{BB962C8B-B14F-4D97-AF65-F5344CB8AC3E}">
        <p14:creationId xmlns:p14="http://schemas.microsoft.com/office/powerpoint/2010/main" val="304626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19</a:t>
            </a:fld>
            <a:endParaRPr lang="en-US"/>
          </a:p>
        </p:txBody>
      </p:sp>
    </p:spTree>
    <p:extLst>
      <p:ext uri="{BB962C8B-B14F-4D97-AF65-F5344CB8AC3E}">
        <p14:creationId xmlns:p14="http://schemas.microsoft.com/office/powerpoint/2010/main" val="1598159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start by describing two motivating use cases that we will keep in mind throughout the talk. </a:t>
            </a:r>
          </a:p>
          <a:p>
            <a:endParaRPr lang="en-US" dirty="0"/>
          </a:p>
          <a:p>
            <a:r>
              <a:rPr lang="en-US" dirty="0"/>
              <a:t>First: Today, security vendors collect data from their customers to build better intrusion detection products. However, most clients do not agree to allow their data be used to improve models for other clients. So we end up with silos inside of an organization, where each client's data can only be used to train their own model. This has contributed to pretty dismal detection rates in existing enterprise security products. </a:t>
            </a:r>
          </a:p>
          <a:p>
            <a:endParaRPr lang="en-US" dirty="0"/>
          </a:p>
          <a:p>
            <a:r>
              <a:rPr lang="en-US" dirty="0"/>
              <a:t>Synthetic data could be used to alleviate this problem. Once clients share real data with the vendor, the vendor could produce privacy-preserving, synthetic versions of their datasets, and use these to jointly train models that take advantage of everyone’s data.</a:t>
            </a:r>
          </a:p>
        </p:txBody>
      </p:sp>
      <p:sp>
        <p:nvSpPr>
          <p:cNvPr id="4" name="Slide Number Placeholder 3"/>
          <p:cNvSpPr>
            <a:spLocks noGrp="1"/>
          </p:cNvSpPr>
          <p:nvPr>
            <p:ph type="sldNum" sz="quarter" idx="5"/>
          </p:nvPr>
        </p:nvSpPr>
        <p:spPr/>
        <p:txBody>
          <a:bodyPr/>
          <a:lstStyle/>
          <a:p>
            <a:fld id="{545C78C3-4451-984F-9523-207CBAB10EB1}" type="slidenum">
              <a:rPr lang="en-US" smtClean="0"/>
              <a:t>20</a:t>
            </a:fld>
            <a:endParaRPr lang="en-US"/>
          </a:p>
        </p:txBody>
      </p:sp>
    </p:spTree>
    <p:extLst>
      <p:ext uri="{BB962C8B-B14F-4D97-AF65-F5344CB8AC3E}">
        <p14:creationId xmlns:p14="http://schemas.microsoft.com/office/powerpoint/2010/main" val="3081070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5C78C3-4451-984F-9523-207CBAB10EB1}" type="slidenum">
              <a:rPr lang="en-US" smtClean="0"/>
              <a:t>24</a:t>
            </a:fld>
            <a:endParaRPr lang="en-US"/>
          </a:p>
        </p:txBody>
      </p:sp>
    </p:spTree>
    <p:extLst>
      <p:ext uri="{BB962C8B-B14F-4D97-AF65-F5344CB8AC3E}">
        <p14:creationId xmlns:p14="http://schemas.microsoft.com/office/powerpoint/2010/main" val="3602754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a:t>
            </a:r>
            <a:r>
              <a:rPr kumimoji="1" lang="zh-CN" altLang="en-US" dirty="0"/>
              <a:t> </a:t>
            </a:r>
            <a:r>
              <a:rPr kumimoji="1" lang="en-US" altLang="zh-CN" dirty="0"/>
              <a:t>here</a:t>
            </a:r>
            <a:r>
              <a:rPr kumimoji="1" lang="zh-CN" altLang="en-US" dirty="0"/>
              <a:t> </a:t>
            </a:r>
            <a:r>
              <a:rPr kumimoji="1" lang="en-US" altLang="zh-CN" dirty="0"/>
              <a:t>I</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a:t>challenges</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encountered.</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talk</a:t>
            </a:r>
            <a:r>
              <a:rPr kumimoji="1" lang="zh-CN" altLang="en-US" dirty="0"/>
              <a:t> </a:t>
            </a:r>
            <a:r>
              <a:rPr kumimoji="1" lang="en-US" altLang="zh-CN" dirty="0"/>
              <a:t>I</a:t>
            </a:r>
            <a:r>
              <a:rPr kumimoji="1" lang="zh-CN" altLang="en-US" dirty="0"/>
              <a:t> </a:t>
            </a:r>
            <a:r>
              <a:rPr kumimoji="1" lang="en-US" altLang="zh-CN" dirty="0"/>
              <a:t>will</a:t>
            </a:r>
            <a:r>
              <a:rPr kumimoji="1" lang="zh-CN" altLang="en-US" dirty="0"/>
              <a:t> </a:t>
            </a:r>
            <a:r>
              <a:rPr kumimoji="1" lang="en-US" altLang="zh-CN" dirty="0"/>
              <a:t>focus</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first</a:t>
            </a:r>
            <a:r>
              <a:rPr kumimoji="1" lang="zh-CN" altLang="en-US" dirty="0"/>
              <a:t> </a:t>
            </a:r>
            <a:r>
              <a:rPr kumimoji="1" lang="en-US" altLang="zh-CN" dirty="0"/>
              <a:t>two,</a:t>
            </a:r>
            <a:r>
              <a:rPr kumimoji="1" lang="zh-CN" altLang="en-US" dirty="0"/>
              <a:t> </a:t>
            </a:r>
            <a:r>
              <a:rPr kumimoji="1" lang="en-US" altLang="zh-CN" dirty="0"/>
              <a:t>and</a:t>
            </a:r>
            <a:r>
              <a:rPr kumimoji="1" lang="zh-CN" altLang="en-US" dirty="0"/>
              <a:t> </a:t>
            </a:r>
            <a:r>
              <a:rPr kumimoji="1" lang="en-US" altLang="zh-CN" dirty="0"/>
              <a:t>you</a:t>
            </a:r>
            <a:r>
              <a:rPr kumimoji="1" lang="zh-CN" altLang="en-US" dirty="0"/>
              <a:t> </a:t>
            </a:r>
            <a:r>
              <a:rPr kumimoji="1" lang="en-US" altLang="zh-CN" dirty="0"/>
              <a:t>can</a:t>
            </a:r>
            <a:r>
              <a:rPr kumimoji="1" lang="zh-CN" altLang="en-US" dirty="0"/>
              <a:t> </a:t>
            </a:r>
            <a:r>
              <a:rPr kumimoji="1" lang="en-US" altLang="zh-CN" dirty="0"/>
              <a:t>refer</a:t>
            </a:r>
            <a:r>
              <a:rPr kumimoji="1" lang="zh-CN" altLang="en-US" dirty="0"/>
              <a:t> </a:t>
            </a:r>
            <a:r>
              <a:rPr kumimoji="1" lang="en-US" altLang="zh-CN" dirty="0"/>
              <a:t>to</a:t>
            </a:r>
            <a:r>
              <a:rPr kumimoji="1" lang="zh-CN" altLang="en-US" dirty="0"/>
              <a:t> </a:t>
            </a:r>
            <a:r>
              <a:rPr kumimoji="1" lang="en-US" altLang="zh-CN" dirty="0"/>
              <a:t>our</a:t>
            </a:r>
            <a:r>
              <a:rPr kumimoji="1" lang="zh-CN" altLang="en-US" dirty="0"/>
              <a:t> </a:t>
            </a:r>
            <a:r>
              <a:rPr kumimoji="1" lang="en-US" altLang="zh-CN" dirty="0"/>
              <a:t>papers</a:t>
            </a:r>
            <a:r>
              <a:rPr kumimoji="1" lang="zh-CN" altLang="en-US" dirty="0"/>
              <a:t> </a:t>
            </a:r>
            <a:r>
              <a:rPr kumimoji="1" lang="en-US" altLang="zh-CN" dirty="0"/>
              <a:t>for</a:t>
            </a:r>
            <a:r>
              <a:rPr kumimoji="1" lang="zh-CN" altLang="en-US" dirty="0"/>
              <a:t> </a:t>
            </a:r>
            <a:r>
              <a:rPr kumimoji="1" lang="en-US" altLang="zh-CN" dirty="0"/>
              <a:t>more</a:t>
            </a:r>
            <a:r>
              <a:rPr kumimoji="1" lang="zh-CN" altLang="en-US" dirty="0"/>
              <a:t> </a:t>
            </a:r>
            <a:r>
              <a:rPr kumimoji="1" lang="en-US" altLang="zh-CN" dirty="0"/>
              <a:t>details</a:t>
            </a:r>
            <a:r>
              <a:rPr kumimoji="1" lang="zh-CN" altLang="en-US" dirty="0"/>
              <a:t> </a:t>
            </a:r>
            <a:r>
              <a:rPr kumimoji="1" lang="en-US" altLang="zh-CN" dirty="0"/>
              <a:t>on</a:t>
            </a:r>
            <a:r>
              <a:rPr kumimoji="1" lang="zh-CN" altLang="en-US" dirty="0"/>
              <a:t> </a:t>
            </a:r>
            <a:r>
              <a:rPr kumimoji="1" lang="en-US" altLang="zh-CN" dirty="0"/>
              <a:t>others.</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46</a:t>
            </a:fld>
            <a:endParaRPr kumimoji="1" lang="zh-CN" altLang="en-US"/>
          </a:p>
        </p:txBody>
      </p:sp>
    </p:spTree>
    <p:extLst>
      <p:ext uri="{BB962C8B-B14F-4D97-AF65-F5344CB8AC3E}">
        <p14:creationId xmlns:p14="http://schemas.microsoft.com/office/powerpoint/2010/main" val="2376351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a:t>
            </a:r>
            <a:r>
              <a:rPr kumimoji="1" lang="zh-CN" altLang="en-US" dirty="0"/>
              <a:t> </a:t>
            </a:r>
            <a:r>
              <a:rPr kumimoji="1" lang="en-US" altLang="zh-CN" dirty="0"/>
              <a:t>first</a:t>
            </a:r>
            <a:r>
              <a:rPr kumimoji="1" lang="zh-CN" altLang="en-US" dirty="0"/>
              <a:t> </a:t>
            </a:r>
            <a:r>
              <a:rPr kumimoji="1" lang="en-US" altLang="zh-CN" dirty="0"/>
              <a:t>challenge</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very</a:t>
            </a:r>
            <a:r>
              <a:rPr kumimoji="1" lang="zh-CN" altLang="en-US" dirty="0"/>
              <a:t> </a:t>
            </a:r>
            <a:r>
              <a:rPr kumimoji="1" lang="en-US" altLang="zh-CN" dirty="0"/>
              <a:t>long</a:t>
            </a:r>
            <a:r>
              <a:rPr kumimoji="1" lang="zh-CN" altLang="en-US" dirty="0"/>
              <a:t> </a:t>
            </a:r>
            <a:r>
              <a:rPr kumimoji="1" lang="en-US" altLang="zh-CN" dirty="0"/>
              <a:t>and</a:t>
            </a:r>
            <a:r>
              <a:rPr kumimoji="1" lang="zh-CN" altLang="en-US" dirty="0"/>
              <a:t> </a:t>
            </a:r>
            <a:r>
              <a:rPr kumimoji="1" lang="en-US" altLang="zh-CN" dirty="0"/>
              <a:t>has</a:t>
            </a:r>
            <a:r>
              <a:rPr kumimoji="1" lang="zh-CN" altLang="en-US" dirty="0"/>
              <a:t> </a:t>
            </a:r>
            <a:r>
              <a:rPr kumimoji="1" lang="en-US" altLang="zh-CN" dirty="0"/>
              <a:t>complicated</a:t>
            </a:r>
            <a:r>
              <a:rPr kumimoji="1" lang="zh-CN" altLang="en-US" dirty="0"/>
              <a:t> </a:t>
            </a:r>
            <a:r>
              <a:rPr kumimoji="1" lang="en-US" altLang="zh-CN" dirty="0"/>
              <a:t>correlations.</a:t>
            </a:r>
            <a:r>
              <a:rPr kumimoji="1" lang="zh-CN" altLang="en-US" dirty="0"/>
              <a:t> </a:t>
            </a:r>
            <a:r>
              <a:rPr kumimoji="1" lang="en-US" altLang="zh-CN" dirty="0"/>
              <a:t>For</a:t>
            </a:r>
            <a:r>
              <a:rPr kumimoji="1" lang="zh-CN" altLang="en-US" dirty="0"/>
              <a:t> </a:t>
            </a:r>
            <a:r>
              <a:rPr kumimoji="1" lang="en-US" altLang="zh-CN" dirty="0"/>
              <a:t>example,</a:t>
            </a:r>
            <a:r>
              <a:rPr kumimoji="1" lang="zh-CN" altLang="en-US" dirty="0"/>
              <a:t> </a:t>
            </a:r>
            <a:r>
              <a:rPr kumimoji="1" lang="en-US" altLang="zh-CN" dirty="0"/>
              <a:t>this</a:t>
            </a:r>
            <a:r>
              <a:rPr kumimoji="1" lang="zh-CN" altLang="en-US" dirty="0"/>
              <a:t> </a:t>
            </a:r>
            <a:r>
              <a:rPr kumimoji="1" lang="en-US" altLang="zh-CN" dirty="0"/>
              <a:t>figure</a:t>
            </a:r>
            <a:r>
              <a:rPr kumimoji="1" lang="zh-CN" altLang="en-US" dirty="0"/>
              <a:t> </a:t>
            </a:r>
            <a:r>
              <a:rPr kumimoji="1" lang="en-US" altLang="zh-CN" dirty="0"/>
              <a:t>shows</a:t>
            </a:r>
            <a:r>
              <a:rPr kumimoji="1" lang="zh-CN" altLang="en-US" dirty="0"/>
              <a:t> </a:t>
            </a:r>
            <a:r>
              <a:rPr kumimoji="1" lang="en-US" altLang="zh-CN" dirty="0"/>
              <a:t>the</a:t>
            </a:r>
            <a:r>
              <a:rPr kumimoji="1" lang="zh-CN" altLang="en-US" dirty="0"/>
              <a:t> </a:t>
            </a:r>
            <a:r>
              <a:rPr kumimoji="1" lang="en-US" altLang="zh-CN" dirty="0"/>
              <a:t>autocorrelation</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daily</a:t>
            </a:r>
            <a:r>
              <a:rPr kumimoji="1" lang="zh-CN" altLang="en-US" dirty="0"/>
              <a:t> </a:t>
            </a:r>
            <a:r>
              <a:rPr kumimoji="1" lang="en-US" altLang="zh-CN" dirty="0"/>
              <a:t>page</a:t>
            </a:r>
            <a:r>
              <a:rPr kumimoji="1" lang="zh-CN" altLang="en-US" dirty="0"/>
              <a:t> </a:t>
            </a:r>
            <a:r>
              <a:rPr kumimoji="1" lang="en-US" altLang="zh-CN" dirty="0"/>
              <a:t>views</a:t>
            </a:r>
            <a:r>
              <a:rPr kumimoji="1" lang="zh-CN" altLang="en-US" dirty="0"/>
              <a:t> </a:t>
            </a:r>
            <a:r>
              <a:rPr kumimoji="1" lang="en-US" altLang="zh-CN" dirty="0"/>
              <a:t>in</a:t>
            </a:r>
            <a:r>
              <a:rPr kumimoji="1" lang="zh-CN" altLang="en-US" dirty="0"/>
              <a:t> </a:t>
            </a:r>
            <a:r>
              <a:rPr kumimoji="1" lang="en-US" altLang="zh-CN" dirty="0" err="1"/>
              <a:t>wikipedia</a:t>
            </a:r>
            <a:r>
              <a:rPr kumimoji="1" lang="zh-CN" altLang="en-US" dirty="0"/>
              <a:t> </a:t>
            </a:r>
            <a:r>
              <a:rPr kumimoji="1" lang="en-US" altLang="zh-CN" dirty="0"/>
              <a:t>web</a:t>
            </a:r>
            <a:r>
              <a:rPr kumimoji="1" lang="zh-CN" altLang="en-US" dirty="0"/>
              <a:t> </a:t>
            </a:r>
            <a:r>
              <a:rPr kumimoji="1" lang="en-US" altLang="zh-CN" dirty="0"/>
              <a:t>traffic</a:t>
            </a:r>
            <a:r>
              <a:rPr kumimoji="1" lang="zh-CN" altLang="en-US" dirty="0"/>
              <a:t> </a:t>
            </a:r>
            <a:r>
              <a:rPr kumimoji="1" lang="en-US" altLang="zh-CN" dirty="0"/>
              <a:t>dataset.</a:t>
            </a:r>
            <a:r>
              <a:rPr kumimoji="1" lang="zh-CN" altLang="en-US" dirty="0"/>
              <a:t> </a:t>
            </a:r>
            <a:r>
              <a:rPr kumimoji="1" lang="en-US" altLang="zh-CN" dirty="0"/>
              <a:t>The</a:t>
            </a:r>
            <a:r>
              <a:rPr kumimoji="1" lang="zh-CN" altLang="en-US" dirty="0"/>
              <a:t> </a:t>
            </a:r>
            <a:r>
              <a:rPr kumimoji="1" lang="en-US" altLang="zh-CN" dirty="0"/>
              <a:t>x</a:t>
            </a:r>
            <a:r>
              <a:rPr kumimoji="1" lang="zh-CN" altLang="en-US" dirty="0"/>
              <a:t> </a:t>
            </a:r>
            <a:r>
              <a:rPr kumimoji="1" lang="en-US" altLang="zh-CN" dirty="0"/>
              <a:t>axis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lag</a:t>
            </a:r>
            <a:r>
              <a:rPr kumimoji="1" lang="zh-CN" altLang="en-US" dirty="0"/>
              <a:t> </a:t>
            </a:r>
            <a:r>
              <a:rPr kumimoji="1" lang="en-US" altLang="zh-CN" dirty="0"/>
              <a:t>and</a:t>
            </a:r>
            <a:r>
              <a:rPr kumimoji="1" lang="zh-CN" altLang="en-US" dirty="0"/>
              <a:t> </a:t>
            </a:r>
            <a:r>
              <a:rPr kumimoji="1" lang="en-US" altLang="zh-CN" dirty="0"/>
              <a:t>the</a:t>
            </a:r>
            <a:r>
              <a:rPr kumimoji="1" lang="zh-CN" altLang="en-US" dirty="0"/>
              <a:t> </a:t>
            </a:r>
            <a:r>
              <a:rPr kumimoji="1" lang="en-US" altLang="zh-CN" dirty="0"/>
              <a:t>y</a:t>
            </a:r>
            <a:r>
              <a:rPr kumimoji="1" lang="zh-CN" altLang="en-US" dirty="0"/>
              <a:t> </a:t>
            </a:r>
            <a:r>
              <a:rPr kumimoji="1" lang="en-US" altLang="zh-CN" dirty="0"/>
              <a:t>axis</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strength</a:t>
            </a:r>
            <a:r>
              <a:rPr kumimoji="1" lang="zh-CN" altLang="en-US" dirty="0"/>
              <a:t> </a:t>
            </a:r>
            <a:r>
              <a:rPr kumimoji="1" lang="en-US" altLang="zh-CN" dirty="0"/>
              <a:t>of</a:t>
            </a:r>
            <a:r>
              <a:rPr kumimoji="1" lang="zh-CN" altLang="en-US" dirty="0"/>
              <a:t> </a:t>
            </a:r>
            <a:r>
              <a:rPr kumimoji="1" lang="en-US" altLang="zh-CN" dirty="0"/>
              <a:t>autocorrelation.</a:t>
            </a:r>
            <a:r>
              <a:rPr kumimoji="1" lang="zh-CN" altLang="en-US" dirty="0"/>
              <a:t> </a:t>
            </a:r>
            <a:r>
              <a:rPr kumimoji="1" lang="en-US" altLang="zh-CN" dirty="0"/>
              <a:t>The</a:t>
            </a:r>
            <a:r>
              <a:rPr kumimoji="1" lang="zh-CN" altLang="en-US" dirty="0"/>
              <a:t> </a:t>
            </a:r>
            <a:r>
              <a:rPr kumimoji="1" lang="en-US" altLang="zh-CN" dirty="0"/>
              <a:t>yellow</a:t>
            </a:r>
            <a:r>
              <a:rPr kumimoji="1" lang="zh-CN" altLang="en-US" dirty="0"/>
              <a:t> </a:t>
            </a:r>
            <a:r>
              <a:rPr kumimoji="1" lang="en-US" altLang="zh-CN" dirty="0"/>
              <a:t>line</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real</a:t>
            </a:r>
            <a:r>
              <a:rPr kumimoji="1" lang="zh-CN" altLang="en-US" dirty="0"/>
              <a:t> </a:t>
            </a:r>
            <a:r>
              <a:rPr kumimoji="1" lang="en-US" altLang="zh-CN" dirty="0"/>
              <a:t>data.</a:t>
            </a:r>
          </a:p>
          <a:p>
            <a:endParaRPr kumimoji="1" lang="en-US" altLang="zh-CN" dirty="0"/>
          </a:p>
          <a:p>
            <a:r>
              <a:rPr kumimoji="1" lang="en-US" altLang="zh-CN" dirty="0"/>
              <a:t>We</a:t>
            </a:r>
            <a:r>
              <a:rPr kumimoji="1" lang="zh-CN" altLang="en-US" dirty="0"/>
              <a:t> </a:t>
            </a:r>
            <a:r>
              <a:rPr kumimoji="1" lang="en-US" altLang="zh-CN" dirty="0"/>
              <a:t>can</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small</a:t>
            </a:r>
            <a:r>
              <a:rPr kumimoji="1" lang="zh-CN" altLang="en-US" dirty="0"/>
              <a:t> </a:t>
            </a:r>
            <a:r>
              <a:rPr kumimoji="1" lang="en-US" altLang="zh-CN" dirty="0"/>
              <a:t>periodic</a:t>
            </a:r>
            <a:r>
              <a:rPr kumimoji="1" lang="zh-CN" altLang="en-US" dirty="0"/>
              <a:t> </a:t>
            </a:r>
            <a:r>
              <a:rPr kumimoji="1" lang="en-US" altLang="zh-CN" dirty="0"/>
              <a:t>peak</a:t>
            </a:r>
            <a:r>
              <a:rPr kumimoji="1" lang="zh-CN" altLang="en-US" dirty="0"/>
              <a:t> </a:t>
            </a:r>
            <a:r>
              <a:rPr kumimoji="1" lang="en-US" altLang="zh-CN" dirty="0"/>
              <a:t>with</a:t>
            </a:r>
            <a:r>
              <a:rPr kumimoji="1" lang="zh-CN" altLang="en-US" dirty="0"/>
              <a:t> </a:t>
            </a:r>
            <a:r>
              <a:rPr kumimoji="1" lang="en-US" altLang="zh-CN" dirty="0"/>
              <a:t>period</a:t>
            </a:r>
            <a:r>
              <a:rPr kumimoji="1" lang="zh-CN" altLang="en-US" dirty="0"/>
              <a:t> </a:t>
            </a:r>
            <a:r>
              <a:rPr kumimoji="1" lang="en-US" altLang="zh-CN" dirty="0"/>
              <a:t>around</a:t>
            </a:r>
            <a:r>
              <a:rPr kumimoji="1" lang="zh-CN" altLang="en-US" dirty="0"/>
              <a:t> </a:t>
            </a:r>
            <a:r>
              <a:rPr kumimoji="1" lang="en-US" altLang="zh-CN" dirty="0"/>
              <a:t>7</a:t>
            </a:r>
            <a:r>
              <a:rPr kumimoji="1" lang="zh-CN" altLang="en-US" dirty="0"/>
              <a:t> </a:t>
            </a:r>
            <a:r>
              <a:rPr kumimoji="1" lang="en-US" altLang="zh-CN" dirty="0"/>
              <a:t>days.</a:t>
            </a:r>
            <a:r>
              <a:rPr kumimoji="1" lang="zh-CN" altLang="en-US" dirty="0"/>
              <a:t> </a:t>
            </a:r>
            <a:r>
              <a:rPr kumimoji="1" lang="en-US" altLang="zh-CN" dirty="0"/>
              <a:t>And</a:t>
            </a:r>
            <a:r>
              <a:rPr kumimoji="1" lang="zh-CN" altLang="en-US" dirty="0"/>
              <a:t> </a:t>
            </a:r>
            <a:r>
              <a:rPr kumimoji="1" lang="en-US" altLang="zh-CN" dirty="0"/>
              <a:t>there</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anther</a:t>
            </a:r>
            <a:r>
              <a:rPr kumimoji="1" lang="zh-CN" altLang="en-US" dirty="0"/>
              <a:t> </a:t>
            </a:r>
            <a:r>
              <a:rPr kumimoji="1" lang="en-US" altLang="zh-CN" dirty="0"/>
              <a:t>global</a:t>
            </a:r>
            <a:r>
              <a:rPr kumimoji="1" lang="zh-CN" altLang="en-US" dirty="0"/>
              <a:t> </a:t>
            </a:r>
            <a:r>
              <a:rPr kumimoji="1" lang="en-US" altLang="zh-CN" dirty="0"/>
              <a:t>peak</a:t>
            </a:r>
            <a:r>
              <a:rPr kumimoji="1" lang="zh-CN" altLang="en-US" dirty="0"/>
              <a:t> </a:t>
            </a:r>
            <a:r>
              <a:rPr kumimoji="1" lang="en-US" altLang="zh-CN" dirty="0"/>
              <a:t>at</a:t>
            </a:r>
            <a:r>
              <a:rPr kumimoji="1" lang="zh-CN" altLang="en-US" dirty="0"/>
              <a:t> </a:t>
            </a:r>
            <a:r>
              <a:rPr kumimoji="1" lang="en-US" altLang="zh-CN" dirty="0"/>
              <a:t>around</a:t>
            </a:r>
            <a:r>
              <a:rPr kumimoji="1" lang="zh-CN" altLang="en-US" dirty="0"/>
              <a:t> </a:t>
            </a:r>
            <a:r>
              <a:rPr kumimoji="1" lang="en-US" altLang="zh-CN" dirty="0"/>
              <a:t>365</a:t>
            </a:r>
            <a:r>
              <a:rPr kumimoji="1" lang="zh-CN" altLang="en-US" dirty="0"/>
              <a:t> </a:t>
            </a:r>
            <a:r>
              <a:rPr kumimoji="1" lang="en-US" altLang="zh-CN" dirty="0"/>
              <a:t>days.</a:t>
            </a:r>
            <a:r>
              <a:rPr kumimoji="1" lang="zh-CN" altLang="en-US" dirty="0"/>
              <a:t> </a:t>
            </a:r>
            <a:r>
              <a:rPr kumimoji="1" lang="en-US" altLang="zh-CN" dirty="0"/>
              <a:t>These</a:t>
            </a:r>
            <a:r>
              <a:rPr kumimoji="1" lang="zh-CN" altLang="en-US" dirty="0"/>
              <a:t> </a:t>
            </a:r>
            <a:r>
              <a:rPr kumimoji="1" lang="en-US" altLang="zh-CN" dirty="0"/>
              <a:t>patterns</a:t>
            </a:r>
            <a:r>
              <a:rPr kumimoji="1" lang="zh-CN" altLang="en-US" dirty="0"/>
              <a:t> </a:t>
            </a:r>
            <a:r>
              <a:rPr kumimoji="1" lang="en-US" altLang="zh-CN" dirty="0"/>
              <a:t>reveal</a:t>
            </a:r>
            <a:r>
              <a:rPr kumimoji="1" lang="zh-CN" altLang="en-US" dirty="0"/>
              <a:t> </a:t>
            </a:r>
            <a:r>
              <a:rPr kumimoji="1" lang="en-US" altLang="zh-CN" dirty="0"/>
              <a:t>interesting</a:t>
            </a:r>
            <a:r>
              <a:rPr kumimoji="1" lang="zh-CN" altLang="en-US" dirty="0"/>
              <a:t> </a:t>
            </a:r>
            <a:r>
              <a:rPr kumimoji="1" lang="en-US" altLang="zh-CN" dirty="0"/>
              <a:t>observations</a:t>
            </a:r>
            <a:r>
              <a:rPr kumimoji="1" lang="zh-CN" altLang="en-US" dirty="0"/>
              <a:t> </a:t>
            </a:r>
            <a:r>
              <a:rPr kumimoji="1" lang="en-US" altLang="zh-CN" dirty="0"/>
              <a:t>that</a:t>
            </a:r>
            <a:r>
              <a:rPr kumimoji="1" lang="zh-CN" altLang="en-US" dirty="0"/>
              <a:t> </a:t>
            </a:r>
            <a:r>
              <a:rPr kumimoji="1" lang="en-US" altLang="zh-CN" dirty="0"/>
              <a:t>how</a:t>
            </a:r>
            <a:r>
              <a:rPr kumimoji="1" lang="zh-CN" altLang="en-US" dirty="0"/>
              <a:t> </a:t>
            </a:r>
            <a:r>
              <a:rPr kumimoji="1" lang="en-US" altLang="zh-CN" dirty="0"/>
              <a:t>often</a:t>
            </a:r>
            <a:r>
              <a:rPr kumimoji="1" lang="zh-CN" altLang="en-US" dirty="0"/>
              <a:t> </a:t>
            </a:r>
            <a:r>
              <a:rPr kumimoji="1" lang="en-US" altLang="zh-CN" dirty="0"/>
              <a:t>people</a:t>
            </a:r>
            <a:r>
              <a:rPr kumimoji="1" lang="zh-CN" altLang="en-US" dirty="0"/>
              <a:t> </a:t>
            </a:r>
            <a:r>
              <a:rPr kumimoji="1" lang="en-US" altLang="zh-CN" dirty="0"/>
              <a:t>visit</a:t>
            </a:r>
            <a:r>
              <a:rPr kumimoji="1" lang="zh-CN" altLang="en-US" dirty="0"/>
              <a:t> </a:t>
            </a:r>
            <a:r>
              <a:rPr kumimoji="1" lang="en-US" altLang="zh-CN" dirty="0" err="1"/>
              <a:t>wikipedia</a:t>
            </a:r>
            <a:r>
              <a:rPr kumimoji="1" lang="zh-CN" altLang="en-US" dirty="0"/>
              <a:t> </a:t>
            </a:r>
            <a:r>
              <a:rPr kumimoji="1" lang="en-US" altLang="zh-CN" dirty="0"/>
              <a:t>pages</a:t>
            </a:r>
            <a:r>
              <a:rPr kumimoji="1" lang="zh-CN" altLang="en-US" dirty="0"/>
              <a:t> </a:t>
            </a:r>
            <a:r>
              <a:rPr kumimoji="1" lang="en-US" altLang="zh-CN" dirty="0"/>
              <a:t>has</a:t>
            </a:r>
            <a:r>
              <a:rPr kumimoji="1" lang="zh-CN" altLang="en-US" dirty="0"/>
              <a:t> </a:t>
            </a:r>
            <a:r>
              <a:rPr kumimoji="1" lang="en-US" altLang="zh-CN" dirty="0"/>
              <a:t>a</a:t>
            </a:r>
            <a:r>
              <a:rPr kumimoji="1" lang="zh-CN" altLang="en-US" dirty="0"/>
              <a:t> </a:t>
            </a:r>
            <a:r>
              <a:rPr kumimoji="1" lang="en-US" altLang="zh-CN" dirty="0"/>
              <a:t>weekly</a:t>
            </a:r>
            <a:r>
              <a:rPr kumimoji="1" lang="zh-CN" altLang="en-US" dirty="0"/>
              <a:t> </a:t>
            </a:r>
            <a:r>
              <a:rPr kumimoji="1" lang="en-US" altLang="zh-CN" dirty="0"/>
              <a:t>and</a:t>
            </a:r>
            <a:r>
              <a:rPr kumimoji="1" lang="zh-CN" altLang="en-US" dirty="0"/>
              <a:t> </a:t>
            </a:r>
            <a:r>
              <a:rPr kumimoji="1" lang="en-US" altLang="zh-CN" dirty="0"/>
              <a:t>annual</a:t>
            </a:r>
            <a:r>
              <a:rPr kumimoji="1" lang="zh-CN" altLang="en-US" dirty="0"/>
              <a:t> </a:t>
            </a:r>
            <a:r>
              <a:rPr kumimoji="1" lang="en-US" altLang="zh-CN" dirty="0"/>
              <a:t>patterns.</a:t>
            </a:r>
            <a:r>
              <a:rPr kumimoji="1" lang="zh-CN" altLang="en-US" dirty="0"/>
              <a:t> </a:t>
            </a:r>
            <a:endParaRPr kumimoji="1" lang="en-US" altLang="zh-CN" dirty="0"/>
          </a:p>
          <a:p>
            <a:endParaRPr kumimoji="1" lang="en-US" altLang="zh-CN" dirty="0"/>
          </a:p>
          <a:p>
            <a:r>
              <a:rPr kumimoji="1" lang="en-US" altLang="zh-CN" dirty="0"/>
              <a:t>The</a:t>
            </a:r>
            <a:r>
              <a:rPr kumimoji="1" lang="zh-CN" altLang="en-US" dirty="0"/>
              <a:t> </a:t>
            </a:r>
            <a:r>
              <a:rPr kumimoji="1" lang="en-US" altLang="zh-CN" dirty="0"/>
              <a:t>other</a:t>
            </a:r>
            <a:r>
              <a:rPr kumimoji="1" lang="zh-CN" altLang="en-US" dirty="0"/>
              <a:t> </a:t>
            </a:r>
            <a:r>
              <a:rPr kumimoji="1" lang="en-US" altLang="zh-CN" dirty="0"/>
              <a:t>lines</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autocorrelation</a:t>
            </a:r>
            <a:r>
              <a:rPr kumimoji="1" lang="zh-CN" altLang="en-US" dirty="0"/>
              <a:t> </a:t>
            </a:r>
            <a:r>
              <a:rPr kumimoji="1" lang="en-US" altLang="zh-CN" dirty="0"/>
              <a:t>of</a:t>
            </a:r>
            <a:r>
              <a:rPr kumimoji="1" lang="zh-CN" altLang="en-US" dirty="0"/>
              <a:t> </a:t>
            </a:r>
            <a:r>
              <a:rPr kumimoji="1" lang="en-US" altLang="zh-CN" dirty="0"/>
              <a:t>generated</a:t>
            </a:r>
            <a:r>
              <a:rPr kumimoji="1" lang="zh-CN" altLang="en-US" dirty="0"/>
              <a:t> </a:t>
            </a:r>
            <a:r>
              <a:rPr kumimoji="1" lang="en-US" altLang="zh-CN" dirty="0"/>
              <a:t>data</a:t>
            </a:r>
            <a:r>
              <a:rPr kumimoji="1" lang="zh-CN" altLang="en-US" dirty="0"/>
              <a:t> </a:t>
            </a:r>
            <a:r>
              <a:rPr kumimoji="1" lang="en-US" altLang="zh-CN" dirty="0"/>
              <a:t>from</a:t>
            </a:r>
            <a:r>
              <a:rPr kumimoji="1" lang="zh-CN" altLang="en-US" dirty="0"/>
              <a:t> </a:t>
            </a:r>
            <a:r>
              <a:rPr kumimoji="1" lang="en-US" altLang="zh-CN" dirty="0"/>
              <a:t>baseline</a:t>
            </a:r>
            <a:r>
              <a:rPr kumimoji="1" lang="zh-CN" altLang="en-US" dirty="0"/>
              <a:t> </a:t>
            </a:r>
            <a:r>
              <a:rPr kumimoji="1" lang="en-US" altLang="zh-CN" dirty="0"/>
              <a:t>methods,</a:t>
            </a:r>
            <a:r>
              <a:rPr kumimoji="1" lang="zh-CN" altLang="en-US" dirty="0"/>
              <a:t> </a:t>
            </a:r>
            <a:r>
              <a:rPr kumimoji="1" lang="en-US" altLang="zh-CN" dirty="0"/>
              <a:t>and</a:t>
            </a:r>
            <a:r>
              <a:rPr kumimoji="1" lang="zh-CN" altLang="en-US" dirty="0"/>
              <a:t> </a:t>
            </a:r>
            <a:r>
              <a:rPr kumimoji="1" lang="en-US" altLang="zh-CN" dirty="0"/>
              <a:t>we</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a:t>none</a:t>
            </a:r>
            <a:r>
              <a:rPr kumimoji="1" lang="zh-CN" altLang="en-US" dirty="0"/>
              <a:t> </a:t>
            </a:r>
            <a:r>
              <a:rPr kumimoji="1" lang="en-US" altLang="zh-CN" dirty="0"/>
              <a:t>of</a:t>
            </a:r>
            <a:r>
              <a:rPr kumimoji="1" lang="zh-CN" altLang="en-US" dirty="0"/>
              <a:t> </a:t>
            </a:r>
            <a:r>
              <a:rPr kumimoji="1" lang="en-US" altLang="zh-CN" dirty="0"/>
              <a:t>them</a:t>
            </a:r>
            <a:r>
              <a:rPr kumimoji="1" lang="zh-CN" altLang="en-US" dirty="0"/>
              <a:t> </a:t>
            </a:r>
            <a:r>
              <a:rPr kumimoji="1" lang="en-US" altLang="zh-CN" dirty="0"/>
              <a:t>capture</a:t>
            </a:r>
            <a:r>
              <a:rPr kumimoji="1" lang="zh-CN" altLang="en-US" dirty="0"/>
              <a:t> </a:t>
            </a:r>
            <a:r>
              <a:rPr kumimoji="1" lang="en-US" altLang="zh-CN" dirty="0"/>
              <a:t>both</a:t>
            </a:r>
            <a:r>
              <a:rPr kumimoji="1" lang="zh-CN" altLang="en-US" dirty="0"/>
              <a:t> </a:t>
            </a:r>
            <a:r>
              <a:rPr kumimoji="1" lang="en-US" altLang="zh-CN" dirty="0"/>
              <a:t>patterns.</a:t>
            </a:r>
          </a:p>
          <a:p>
            <a:endParaRPr kumimoji="1" lang="en-US" altLang="zh-CN" dirty="0"/>
          </a:p>
          <a:p>
            <a:r>
              <a:rPr kumimoji="1" lang="en-US" altLang="zh-CN" dirty="0"/>
              <a:t>Note</a:t>
            </a:r>
            <a:r>
              <a:rPr kumimoji="1" lang="zh-CN" altLang="en-US" dirty="0"/>
              <a:t> </a:t>
            </a:r>
            <a:r>
              <a:rPr kumimoji="1" lang="en-US" altLang="zh-CN" dirty="0"/>
              <a:t>that</a:t>
            </a:r>
            <a:r>
              <a:rPr kumimoji="1" lang="zh-CN" altLang="en-US" dirty="0"/>
              <a:t> </a:t>
            </a:r>
            <a:r>
              <a:rPr kumimoji="1" lang="en-US" altLang="zh-CN" dirty="0"/>
              <a:t>we</a:t>
            </a:r>
            <a:r>
              <a:rPr kumimoji="1" lang="zh-CN" altLang="en-US" dirty="0"/>
              <a:t> </a:t>
            </a:r>
            <a:r>
              <a:rPr kumimoji="1" lang="en-US" altLang="zh-CN" dirty="0"/>
              <a:t>also</a:t>
            </a:r>
            <a:r>
              <a:rPr kumimoji="1" lang="zh-CN" altLang="en-US" dirty="0"/>
              <a:t> </a:t>
            </a:r>
            <a:r>
              <a:rPr kumimoji="1" lang="en-US" altLang="zh-CN" dirty="0"/>
              <a:t>compare</a:t>
            </a:r>
            <a:r>
              <a:rPr kumimoji="1" lang="zh-CN" altLang="en-US" dirty="0"/>
              <a:t> </a:t>
            </a:r>
            <a:r>
              <a:rPr kumimoji="1" lang="en-US" altLang="zh-CN" dirty="0"/>
              <a:t>the</a:t>
            </a:r>
            <a:r>
              <a:rPr kumimoji="1" lang="zh-CN" altLang="en-US" dirty="0"/>
              <a:t> </a:t>
            </a:r>
            <a:r>
              <a:rPr kumimoji="1" lang="en-US" altLang="zh-CN" dirty="0"/>
              <a:t>two</a:t>
            </a:r>
            <a:r>
              <a:rPr kumimoji="1" lang="zh-CN" altLang="en-US" dirty="0"/>
              <a:t> </a:t>
            </a:r>
            <a:r>
              <a:rPr kumimoji="1" lang="en-US" altLang="zh-CN" dirty="0"/>
              <a:t>state-of-the-art</a:t>
            </a:r>
            <a:r>
              <a:rPr kumimoji="1" lang="zh-CN" altLang="en-US" dirty="0"/>
              <a:t> </a:t>
            </a:r>
            <a:r>
              <a:rPr kumimoji="1" lang="en-US" altLang="zh-CN" dirty="0"/>
              <a:t>GANs</a:t>
            </a:r>
            <a:r>
              <a:rPr kumimoji="1" lang="zh-CN" altLang="en-US" dirty="0"/>
              <a:t> </a:t>
            </a:r>
            <a:r>
              <a:rPr kumimoji="1" lang="en-US" altLang="zh-CN" dirty="0"/>
              <a:t>on</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called</a:t>
            </a:r>
            <a:r>
              <a:rPr kumimoji="1" lang="zh-CN" altLang="en-US" dirty="0"/>
              <a:t> </a:t>
            </a:r>
            <a:r>
              <a:rPr kumimoji="1" lang="en-US" altLang="zh-CN" dirty="0" err="1"/>
              <a:t>TimeGAN</a:t>
            </a:r>
            <a:r>
              <a:rPr kumimoji="1" lang="zh-CN" altLang="en-US" dirty="0"/>
              <a:t> </a:t>
            </a:r>
            <a:r>
              <a:rPr kumimoji="1" lang="en-US" altLang="zh-CN" dirty="0"/>
              <a:t>and</a:t>
            </a:r>
            <a:r>
              <a:rPr kumimoji="1" lang="zh-CN" altLang="en-US" dirty="0"/>
              <a:t> </a:t>
            </a:r>
            <a:r>
              <a:rPr kumimoji="1" lang="en-US" altLang="zh-CN" dirty="0"/>
              <a:t>RCGAN.</a:t>
            </a:r>
            <a:r>
              <a:rPr kumimoji="1" lang="zh-CN" altLang="en-US" dirty="0"/>
              <a:t> </a:t>
            </a:r>
            <a:r>
              <a:rPr kumimoji="1" lang="en-US" altLang="zh-CN" dirty="0"/>
              <a:t>None</a:t>
            </a:r>
            <a:r>
              <a:rPr kumimoji="1" lang="zh-CN" altLang="en-US" dirty="0"/>
              <a:t> </a:t>
            </a:r>
            <a:r>
              <a:rPr kumimoji="1" lang="en-US" altLang="zh-CN" dirty="0"/>
              <a:t>of</a:t>
            </a:r>
            <a:r>
              <a:rPr kumimoji="1" lang="zh-CN" altLang="en-US" dirty="0"/>
              <a:t> </a:t>
            </a:r>
            <a:r>
              <a:rPr kumimoji="1" lang="en-US" altLang="zh-CN" dirty="0"/>
              <a:t>them</a:t>
            </a:r>
            <a:r>
              <a:rPr kumimoji="1" lang="zh-CN" altLang="en-US" dirty="0"/>
              <a:t> </a:t>
            </a:r>
            <a:r>
              <a:rPr kumimoji="1" lang="en-US" altLang="zh-CN" dirty="0"/>
              <a:t>captures</a:t>
            </a:r>
            <a:r>
              <a:rPr kumimoji="1" lang="zh-CN" altLang="en-US" dirty="0"/>
              <a:t> </a:t>
            </a:r>
            <a:r>
              <a:rPr kumimoji="1" lang="en-US" altLang="zh-CN" dirty="0"/>
              <a:t>any</a:t>
            </a:r>
            <a:r>
              <a:rPr kumimoji="1" lang="zh-CN" altLang="en-US" dirty="0"/>
              <a:t> </a:t>
            </a:r>
            <a:r>
              <a:rPr kumimoji="1" lang="en-US" altLang="zh-CN" dirty="0"/>
              <a:t>meaningful</a:t>
            </a:r>
            <a:r>
              <a:rPr kumimoji="1" lang="zh-CN" altLang="en-US" dirty="0"/>
              <a:t> </a:t>
            </a:r>
            <a:r>
              <a:rPr kumimoji="1" lang="en-US" altLang="zh-CN" dirty="0"/>
              <a:t>patterns.</a:t>
            </a:r>
            <a:r>
              <a:rPr kumimoji="1" lang="zh-CN" altLang="en-US" dirty="0"/>
              <a:t> </a:t>
            </a:r>
            <a:r>
              <a:rPr kumimoji="1" lang="en-US" altLang="zh-CN" dirty="0"/>
              <a:t>In</a:t>
            </a:r>
            <a:r>
              <a:rPr kumimoji="1" lang="zh-CN" altLang="en-US" dirty="0"/>
              <a:t> </a:t>
            </a:r>
            <a:r>
              <a:rPr kumimoji="1" lang="en-US" altLang="zh-CN" dirty="0"/>
              <a:t>fact,</a:t>
            </a:r>
            <a:r>
              <a:rPr kumimoji="1" lang="zh-CN" altLang="en-US" dirty="0"/>
              <a:t> </a:t>
            </a:r>
            <a:r>
              <a:rPr kumimoji="1" lang="en-US" altLang="zh-CN" dirty="0"/>
              <a:t>the</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considered</a:t>
            </a:r>
            <a:r>
              <a:rPr kumimoji="1" lang="zh-CN" altLang="en-US" dirty="0"/>
              <a:t> </a:t>
            </a:r>
            <a:r>
              <a:rPr kumimoji="1" lang="en-US" altLang="zh-CN" dirty="0"/>
              <a:t>in</a:t>
            </a:r>
            <a:r>
              <a:rPr kumimoji="1" lang="zh-CN" altLang="en-US" dirty="0"/>
              <a:t> </a:t>
            </a:r>
            <a:r>
              <a:rPr kumimoji="1" lang="en-US" altLang="zh-CN" dirty="0" err="1"/>
              <a:t>TimeGAN</a:t>
            </a:r>
            <a:r>
              <a:rPr kumimoji="1" lang="zh-CN" altLang="en-US" dirty="0"/>
              <a:t> </a:t>
            </a:r>
            <a:r>
              <a:rPr kumimoji="1" lang="en-US" altLang="zh-CN" dirty="0"/>
              <a:t>and</a:t>
            </a:r>
            <a:r>
              <a:rPr kumimoji="1" lang="zh-CN" altLang="en-US" dirty="0"/>
              <a:t> </a:t>
            </a:r>
            <a:r>
              <a:rPr kumimoji="1" lang="en-US" altLang="zh-CN" dirty="0"/>
              <a:t>RCGAN</a:t>
            </a:r>
            <a:r>
              <a:rPr kumimoji="1" lang="zh-CN" altLang="en-US" dirty="0"/>
              <a:t> </a:t>
            </a:r>
            <a:r>
              <a:rPr kumimoji="1" lang="en-US" altLang="zh-CN" dirty="0"/>
              <a:t>are</a:t>
            </a:r>
            <a:r>
              <a:rPr kumimoji="1" lang="zh-CN" altLang="en-US" dirty="0"/>
              <a:t> </a:t>
            </a:r>
            <a:r>
              <a:rPr kumimoji="1" lang="en-US" altLang="zh-CN" dirty="0"/>
              <a:t>very</a:t>
            </a:r>
            <a:r>
              <a:rPr kumimoji="1" lang="zh-CN" altLang="en-US" dirty="0"/>
              <a:t> </a:t>
            </a:r>
            <a:r>
              <a:rPr kumimoji="1" lang="en-US" altLang="zh-CN" dirty="0"/>
              <a:t>short,</a:t>
            </a:r>
            <a:r>
              <a:rPr kumimoji="1" lang="zh-CN" altLang="en-US" dirty="0"/>
              <a:t> </a:t>
            </a:r>
            <a:r>
              <a:rPr kumimoji="1" lang="en-US" altLang="zh-CN" dirty="0"/>
              <a:t>like</a:t>
            </a:r>
            <a:r>
              <a:rPr kumimoji="1" lang="zh-CN" altLang="en-US" dirty="0"/>
              <a:t> </a:t>
            </a:r>
            <a:r>
              <a:rPr kumimoji="1" lang="en-US" altLang="zh-CN" dirty="0"/>
              <a:t>below</a:t>
            </a:r>
            <a:r>
              <a:rPr kumimoji="1" lang="zh-CN" altLang="en-US" dirty="0"/>
              <a:t> </a:t>
            </a:r>
            <a:r>
              <a:rPr kumimoji="1" lang="en-US" altLang="zh-CN" dirty="0"/>
              <a:t>50.</a:t>
            </a:r>
            <a:r>
              <a:rPr kumimoji="1" lang="zh-CN" altLang="en-US" dirty="0"/>
              <a:t> </a:t>
            </a:r>
            <a:r>
              <a:rPr kumimoji="1" lang="en-US" altLang="zh-CN" dirty="0"/>
              <a:t>But</a:t>
            </a:r>
            <a:r>
              <a:rPr kumimoji="1" lang="zh-CN" altLang="en-US" dirty="0"/>
              <a:t> </a:t>
            </a:r>
            <a:r>
              <a:rPr kumimoji="1" lang="en-US" altLang="zh-CN" dirty="0"/>
              <a:t>networking</a:t>
            </a:r>
            <a:r>
              <a:rPr kumimoji="1" lang="zh-CN" altLang="en-US" dirty="0"/>
              <a:t> </a:t>
            </a:r>
            <a:r>
              <a:rPr kumimoji="1" lang="en-US" altLang="zh-CN" dirty="0"/>
              <a:t>and</a:t>
            </a:r>
            <a:r>
              <a:rPr kumimoji="1" lang="zh-CN" altLang="en-US" dirty="0"/>
              <a:t> </a:t>
            </a:r>
            <a:r>
              <a:rPr kumimoji="1" lang="en-US" altLang="zh-CN" dirty="0"/>
              <a:t>systems</a:t>
            </a:r>
            <a:r>
              <a:rPr kumimoji="1" lang="zh-CN" altLang="en-US" dirty="0"/>
              <a:t> </a:t>
            </a:r>
            <a:r>
              <a:rPr kumimoji="1" lang="en-US" altLang="zh-CN" dirty="0"/>
              <a:t>datasets</a:t>
            </a:r>
            <a:r>
              <a:rPr kumimoji="1" lang="zh-CN" altLang="en-US" dirty="0"/>
              <a:t> </a:t>
            </a:r>
            <a:r>
              <a:rPr kumimoji="1" lang="en-US" altLang="zh-CN" dirty="0"/>
              <a:t>often</a:t>
            </a:r>
            <a:r>
              <a:rPr kumimoji="1" lang="zh-CN" altLang="en-US" dirty="0"/>
              <a:t> </a:t>
            </a:r>
            <a:r>
              <a:rPr kumimoji="1" lang="en-US" altLang="zh-CN" dirty="0"/>
              <a:t>have</a:t>
            </a:r>
            <a:r>
              <a:rPr kumimoji="1" lang="zh-CN" altLang="en-US" dirty="0"/>
              <a:t> </a:t>
            </a:r>
            <a:r>
              <a:rPr kumimoji="1" lang="en-US" altLang="zh-CN" dirty="0"/>
              <a:t>very</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series,</a:t>
            </a:r>
            <a:r>
              <a:rPr kumimoji="1" lang="zh-CN" altLang="en-US" dirty="0"/>
              <a:t> </a:t>
            </a:r>
            <a:r>
              <a:rPr kumimoji="1" lang="en-US" altLang="zh-CN" dirty="0"/>
              <a:t>like</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wiki</a:t>
            </a:r>
            <a:r>
              <a:rPr kumimoji="1" lang="zh-CN" altLang="en-US" dirty="0"/>
              <a:t> </a:t>
            </a:r>
            <a:r>
              <a:rPr kumimoji="1" lang="en-US" altLang="zh-CN" dirty="0"/>
              <a:t>web</a:t>
            </a:r>
            <a:r>
              <a:rPr kumimoji="1" lang="zh-CN" altLang="en-US" dirty="0"/>
              <a:t> </a:t>
            </a:r>
            <a:r>
              <a:rPr kumimoji="1" lang="en-US" altLang="zh-CN" dirty="0"/>
              <a:t>dataset,</a:t>
            </a:r>
            <a:r>
              <a:rPr kumimoji="1" lang="zh-CN" altLang="en-US" dirty="0"/>
              <a:t> </a:t>
            </a:r>
            <a:r>
              <a:rPr kumimoji="1" lang="en-US" altLang="zh-CN" dirty="0"/>
              <a:t>the</a:t>
            </a:r>
            <a:r>
              <a:rPr kumimoji="1" lang="zh-CN" altLang="en-US" dirty="0"/>
              <a:t> </a:t>
            </a:r>
            <a:r>
              <a:rPr kumimoji="1" lang="en-US" altLang="zh-CN" dirty="0"/>
              <a:t>length</a:t>
            </a:r>
            <a:r>
              <a:rPr kumimoji="1" lang="zh-CN" altLang="en-US" dirty="0"/>
              <a:t> </a:t>
            </a:r>
            <a:r>
              <a:rPr kumimoji="1" lang="en-US" altLang="zh-CN" dirty="0"/>
              <a:t>550.</a:t>
            </a:r>
            <a:r>
              <a:rPr kumimoji="1" lang="zh-CN" altLang="en-US" dirty="0"/>
              <a:t> </a:t>
            </a:r>
            <a:r>
              <a:rPr kumimoji="1" lang="en-US" altLang="zh-CN" dirty="0"/>
              <a:t>This</a:t>
            </a:r>
            <a:r>
              <a:rPr kumimoji="1" lang="zh-CN" altLang="en-US" dirty="0"/>
              <a:t> </a:t>
            </a:r>
            <a:r>
              <a:rPr kumimoji="1" lang="en-US" altLang="zh-CN" dirty="0"/>
              <a:t>makes</a:t>
            </a:r>
            <a:r>
              <a:rPr kumimoji="1" lang="zh-CN" altLang="en-US" dirty="0"/>
              <a:t> </a:t>
            </a:r>
            <a:r>
              <a:rPr kumimoji="1" lang="en-US" altLang="zh-CN" dirty="0"/>
              <a:t>the</a:t>
            </a:r>
            <a:r>
              <a:rPr kumimoji="1" lang="zh-CN" altLang="en-US" dirty="0"/>
              <a:t> </a:t>
            </a:r>
            <a:r>
              <a:rPr kumimoji="1" lang="en-US" altLang="zh-CN" dirty="0"/>
              <a:t>problem</a:t>
            </a:r>
            <a:r>
              <a:rPr kumimoji="1" lang="zh-CN" altLang="en-US" dirty="0"/>
              <a:t> </a:t>
            </a:r>
            <a:r>
              <a:rPr kumimoji="1" lang="en-US" altLang="zh-CN" dirty="0"/>
              <a:t>much</a:t>
            </a:r>
            <a:r>
              <a:rPr kumimoji="1" lang="zh-CN" altLang="en-US" dirty="0"/>
              <a:t> </a:t>
            </a:r>
            <a:r>
              <a:rPr kumimoji="1" lang="en-US" altLang="zh-CN" dirty="0"/>
              <a:t>harder.</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47</a:t>
            </a:fld>
            <a:endParaRPr kumimoji="1" lang="zh-CN" altLang="en-US"/>
          </a:p>
        </p:txBody>
      </p:sp>
    </p:spTree>
    <p:extLst>
      <p:ext uri="{BB962C8B-B14F-4D97-AF65-F5344CB8AC3E}">
        <p14:creationId xmlns:p14="http://schemas.microsoft.com/office/powerpoint/2010/main" val="4200121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After</a:t>
            </a:r>
            <a:r>
              <a:rPr kumimoji="1" lang="zh-CN" altLang="en-US" dirty="0"/>
              <a:t> </a:t>
            </a:r>
            <a:r>
              <a:rPr kumimoji="1" lang="en-US" altLang="zh-CN" dirty="0"/>
              <a:t>showing</a:t>
            </a:r>
            <a:r>
              <a:rPr kumimoji="1" lang="zh-CN" altLang="en-US" dirty="0"/>
              <a:t> </a:t>
            </a:r>
            <a:r>
              <a:rPr kumimoji="1" lang="en-US" altLang="zh-CN" dirty="0"/>
              <a:t>the</a:t>
            </a:r>
            <a:r>
              <a:rPr kumimoji="1" lang="zh-CN" altLang="en-US" dirty="0"/>
              <a:t> </a:t>
            </a:r>
            <a:r>
              <a:rPr kumimoji="1" lang="en-US" altLang="zh-CN" dirty="0"/>
              <a:t>evaluation</a:t>
            </a:r>
            <a:r>
              <a:rPr kumimoji="1" lang="zh-CN" altLang="en-US" dirty="0"/>
              <a:t> </a:t>
            </a:r>
            <a:r>
              <a:rPr kumimoji="1" lang="en-US" altLang="zh-CN" dirty="0"/>
              <a:t>results,</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give</a:t>
            </a:r>
            <a:r>
              <a:rPr kumimoji="1" lang="zh-CN" altLang="en-US" dirty="0"/>
              <a:t> </a:t>
            </a:r>
            <a:r>
              <a:rPr kumimoji="1" lang="en-US" altLang="zh-CN" dirty="0"/>
              <a:t>you</a:t>
            </a:r>
            <a:r>
              <a:rPr kumimoji="1" lang="zh-CN" altLang="en-US" dirty="0"/>
              <a:t> </a:t>
            </a:r>
            <a:r>
              <a:rPr kumimoji="1" lang="en-US" altLang="zh-CN" dirty="0"/>
              <a:t>an</a:t>
            </a:r>
            <a:r>
              <a:rPr kumimoji="1" lang="zh-CN" altLang="en-US" dirty="0"/>
              <a:t> </a:t>
            </a:r>
            <a:r>
              <a:rPr kumimoji="1" lang="en-US" altLang="zh-CN" dirty="0"/>
              <a:t>end-to-end</a:t>
            </a:r>
            <a:r>
              <a:rPr kumimoji="1" lang="zh-CN" altLang="en-US" dirty="0"/>
              <a:t> </a:t>
            </a:r>
            <a:r>
              <a:rPr kumimoji="1" lang="en-US" altLang="zh-CN" dirty="0"/>
              <a:t>workflow</a:t>
            </a:r>
            <a:r>
              <a:rPr kumimoji="1" lang="zh-CN" altLang="en-US" dirty="0"/>
              <a:t> </a:t>
            </a:r>
            <a:r>
              <a:rPr kumimoji="1" lang="en-US" altLang="zh-CN" dirty="0"/>
              <a:t>of</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DoppelGANger</a:t>
            </a:r>
            <a:r>
              <a:rPr kumimoji="1" lang="en-US" altLang="zh-CN" dirty="0"/>
              <a:t>.</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first</a:t>
            </a:r>
            <a:r>
              <a:rPr kumimoji="1" lang="zh-CN" altLang="en-US" dirty="0"/>
              <a:t> </a:t>
            </a:r>
            <a:r>
              <a:rPr kumimoji="1" lang="en-US" altLang="zh-CN" dirty="0"/>
              <a:t>need</a:t>
            </a:r>
            <a:r>
              <a:rPr kumimoji="1" lang="zh-CN" altLang="en-US" dirty="0"/>
              <a:t> </a:t>
            </a:r>
            <a:r>
              <a:rPr kumimoji="1" lang="en-US" altLang="zh-CN" dirty="0"/>
              <a:t>to</a:t>
            </a:r>
            <a:r>
              <a:rPr kumimoji="1" lang="zh-CN" altLang="en-US" dirty="0"/>
              <a:t> </a:t>
            </a:r>
            <a:r>
              <a:rPr kumimoji="1" lang="en-US" altLang="zh-CN" dirty="0"/>
              <a:t>prepare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and</a:t>
            </a:r>
            <a:r>
              <a:rPr kumimoji="1" lang="zh-CN" altLang="en-US" dirty="0"/>
              <a:t> </a:t>
            </a:r>
            <a:r>
              <a:rPr kumimoji="1" lang="en-US" altLang="zh-CN" dirty="0"/>
              <a:t>its</a:t>
            </a:r>
            <a:r>
              <a:rPr kumimoji="1" lang="zh-CN" altLang="en-US" dirty="0"/>
              <a:t> </a:t>
            </a:r>
            <a:r>
              <a:rPr kumimoji="1" lang="en-US" altLang="zh-CN" dirty="0"/>
              <a:t>schema</a:t>
            </a:r>
            <a:r>
              <a:rPr kumimoji="1" lang="zh-CN" altLang="en-US" dirty="0"/>
              <a:t> </a:t>
            </a:r>
            <a:r>
              <a:rPr kumimoji="1" lang="en-US" altLang="zh-CN" dirty="0"/>
              <a:t>in</a:t>
            </a:r>
            <a:r>
              <a:rPr kumimoji="1" lang="zh-CN" altLang="en-US" dirty="0"/>
              <a:t> </a:t>
            </a:r>
            <a:r>
              <a:rPr kumimoji="1" lang="en-US" altLang="zh-CN" dirty="0"/>
              <a:t>a</a:t>
            </a:r>
            <a:r>
              <a:rPr kumimoji="1" lang="zh-CN" altLang="en-US" dirty="0"/>
              <a:t> </a:t>
            </a:r>
            <a:r>
              <a:rPr kumimoji="1" lang="en-US" altLang="zh-CN" dirty="0"/>
              <a:t>simple</a:t>
            </a:r>
            <a:r>
              <a:rPr kumimoji="1" lang="zh-CN" altLang="en-US" dirty="0"/>
              <a:t> </a:t>
            </a:r>
            <a:r>
              <a:rPr kumimoji="1" lang="en-US" altLang="zh-CN" dirty="0"/>
              <a:t>format.</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config</a:t>
            </a:r>
            <a:r>
              <a:rPr kumimoji="1" lang="zh-CN" altLang="en-US" dirty="0"/>
              <a:t> </a:t>
            </a:r>
            <a:r>
              <a:rPr kumimoji="1" lang="en-US" altLang="zh-CN" dirty="0"/>
              <a:t>some</a:t>
            </a:r>
            <a:r>
              <a:rPr kumimoji="1" lang="zh-CN" altLang="en-US" dirty="0"/>
              <a:t> </a:t>
            </a:r>
            <a:r>
              <a:rPr kumimoji="1" lang="en-US" altLang="zh-CN" dirty="0"/>
              <a:t>parameters,</a:t>
            </a:r>
            <a:r>
              <a:rPr kumimoji="1" lang="zh-CN" altLang="en-US" dirty="0"/>
              <a:t> </a:t>
            </a:r>
            <a:r>
              <a:rPr kumimoji="1" lang="en-US" altLang="zh-CN" dirty="0"/>
              <a:t>like</a:t>
            </a:r>
            <a:r>
              <a:rPr kumimoji="1" lang="zh-CN" altLang="en-US" dirty="0"/>
              <a:t> </a:t>
            </a:r>
            <a:r>
              <a:rPr kumimoji="1" lang="en-US" altLang="zh-CN" dirty="0"/>
              <a:t>the</a:t>
            </a:r>
            <a:r>
              <a:rPr kumimoji="1" lang="zh-CN" altLang="en-US" dirty="0"/>
              <a:t> </a:t>
            </a:r>
            <a:r>
              <a:rPr kumimoji="1" lang="en-US" altLang="zh-CN" dirty="0"/>
              <a:t>batched</a:t>
            </a:r>
            <a:r>
              <a:rPr kumimoji="1" lang="zh-CN" altLang="en-US" dirty="0"/>
              <a:t> </a:t>
            </a:r>
            <a:r>
              <a:rPr kumimoji="1" lang="en-US" altLang="zh-CN" dirty="0"/>
              <a:t>generation</a:t>
            </a:r>
            <a:r>
              <a:rPr kumimoji="1" lang="zh-CN" altLang="en-US" dirty="0"/>
              <a:t> </a:t>
            </a:r>
            <a:r>
              <a:rPr kumimoji="1" lang="en-US" altLang="zh-CN" dirty="0"/>
              <a:t>size</a:t>
            </a:r>
            <a:r>
              <a:rPr kumimoji="1" lang="zh-CN" altLang="en-US" dirty="0"/>
              <a:t> </a:t>
            </a:r>
            <a:r>
              <a:rPr kumimoji="1" lang="en-US" altLang="zh-CN" dirty="0"/>
              <a:t>and</a:t>
            </a:r>
            <a:r>
              <a:rPr kumimoji="1" lang="zh-CN" altLang="en-US" dirty="0"/>
              <a:t> </a:t>
            </a:r>
            <a:r>
              <a:rPr kumimoji="1" lang="en-US" altLang="zh-CN" dirty="0"/>
              <a:t>whether</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the</a:t>
            </a:r>
            <a:r>
              <a:rPr kumimoji="1" lang="zh-CN" altLang="en-US" dirty="0"/>
              <a:t> </a:t>
            </a:r>
            <a:r>
              <a:rPr kumimoji="1" lang="en-US" altLang="zh-CN" dirty="0"/>
              <a:t>auxiliary</a:t>
            </a:r>
            <a:r>
              <a:rPr kumimoji="1" lang="zh-CN" altLang="en-US" dirty="0"/>
              <a:t> </a:t>
            </a:r>
            <a:r>
              <a:rPr kumimoji="1" lang="en-US" altLang="zh-CN" dirty="0"/>
              <a:t>discriminator</a:t>
            </a:r>
            <a:r>
              <a:rPr kumimoji="1" lang="zh-CN" altLang="en-US" dirty="0"/>
              <a:t> </a:t>
            </a:r>
            <a:r>
              <a:rPr kumimoji="1" lang="en-US" altLang="zh-CN" dirty="0"/>
              <a:t>we</a:t>
            </a:r>
            <a:r>
              <a:rPr kumimoji="1" lang="zh-CN" altLang="en-US" dirty="0"/>
              <a:t> </a:t>
            </a:r>
            <a:r>
              <a:rPr kumimoji="1" lang="en-US" altLang="zh-CN" dirty="0"/>
              <a:t>discussed.</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specify</a:t>
            </a:r>
            <a:r>
              <a:rPr kumimoji="1" lang="zh-CN" altLang="en-US" dirty="0"/>
              <a:t> </a:t>
            </a:r>
            <a:r>
              <a:rPr kumimoji="1" lang="en-US" altLang="zh-CN" dirty="0"/>
              <a:t>whether</a:t>
            </a:r>
            <a:r>
              <a:rPr kumimoji="1" lang="zh-CN" altLang="en-US" dirty="0"/>
              <a:t> </a:t>
            </a:r>
            <a:r>
              <a:rPr kumimoji="1" lang="en-US" altLang="zh-CN" dirty="0"/>
              <a:t>they</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change</a:t>
            </a:r>
            <a:r>
              <a:rPr kumimoji="1" lang="zh-CN" altLang="en-US" dirty="0"/>
              <a:t> </a:t>
            </a:r>
            <a:r>
              <a:rPr kumimoji="1" lang="en-US" altLang="zh-CN" dirty="0"/>
              <a:t>the</a:t>
            </a:r>
            <a:r>
              <a:rPr kumimoji="1" lang="zh-CN" altLang="en-US" dirty="0"/>
              <a:t> </a:t>
            </a:r>
            <a:r>
              <a:rPr kumimoji="1" lang="en-US" altLang="zh-CN" dirty="0"/>
              <a:t>metadata</a:t>
            </a:r>
            <a:r>
              <a:rPr kumimoji="1" lang="zh-CN" altLang="en-US" dirty="0"/>
              <a:t> </a:t>
            </a:r>
            <a:r>
              <a:rPr kumimoji="1" lang="en-US" altLang="zh-CN" dirty="0"/>
              <a:t>or</a:t>
            </a:r>
            <a:r>
              <a:rPr kumimoji="1" lang="zh-CN" altLang="en-US" dirty="0"/>
              <a:t> </a:t>
            </a:r>
            <a:r>
              <a:rPr kumimoji="1" lang="en-US" altLang="zh-CN" dirty="0"/>
              <a:t>not.</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err="1"/>
              <a:t>DoppelGANger</a:t>
            </a:r>
            <a:r>
              <a:rPr kumimoji="1" lang="zh-CN" altLang="en-US" dirty="0"/>
              <a:t> </a:t>
            </a:r>
            <a:r>
              <a:rPr kumimoji="1" lang="en-US" altLang="zh-CN" dirty="0"/>
              <a:t>can</a:t>
            </a:r>
            <a:r>
              <a:rPr kumimoji="1" lang="zh-CN" altLang="en-US" dirty="0"/>
              <a:t> </a:t>
            </a:r>
            <a:r>
              <a:rPr kumimoji="1" lang="en-US" altLang="zh-CN" dirty="0"/>
              <a:t>train</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these</a:t>
            </a:r>
            <a:r>
              <a:rPr kumimoji="1" lang="zh-CN" altLang="en-US" dirty="0"/>
              <a:t> </a:t>
            </a:r>
            <a:r>
              <a:rPr kumimoji="1" lang="en-US" altLang="zh-CN" dirty="0"/>
              <a:t>information,</a:t>
            </a:r>
            <a:r>
              <a:rPr kumimoji="1" lang="zh-CN" altLang="en-US" dirty="0"/>
              <a:t> </a:t>
            </a:r>
            <a:r>
              <a:rPr kumimoji="1" lang="en-US" altLang="zh-CN" dirty="0"/>
              <a:t>and</a:t>
            </a:r>
            <a:r>
              <a:rPr kumimoji="1" lang="zh-CN" altLang="en-US" dirty="0"/>
              <a:t> </a:t>
            </a:r>
            <a:r>
              <a:rPr kumimoji="1" lang="en-US" altLang="zh-CN" dirty="0"/>
              <a:t>then</a:t>
            </a:r>
            <a:r>
              <a:rPr kumimoji="1" lang="zh-CN" altLang="en-US" dirty="0"/>
              <a:t> </a:t>
            </a:r>
            <a:r>
              <a:rPr kumimoji="1" lang="en-US" altLang="zh-CN" dirty="0"/>
              <a:t>produce</a:t>
            </a:r>
            <a:r>
              <a:rPr kumimoji="1" lang="zh-CN" altLang="en-US" dirty="0"/>
              <a:t> </a:t>
            </a:r>
            <a:r>
              <a:rPr kumimoji="1" lang="en-US" altLang="zh-CN" dirty="0"/>
              <a:t>a</a:t>
            </a:r>
            <a:r>
              <a:rPr kumimoji="1" lang="zh-CN" altLang="en-US" dirty="0"/>
              <a:t> </a:t>
            </a:r>
            <a:r>
              <a:rPr kumimoji="1" lang="en-US" altLang="zh-CN" dirty="0"/>
              <a:t>trained</a:t>
            </a:r>
            <a:r>
              <a:rPr kumimoji="1" lang="zh-CN" altLang="en-US" dirty="0"/>
              <a:t> </a:t>
            </a:r>
            <a:r>
              <a:rPr kumimoji="1" lang="en-US" altLang="zh-CN" dirty="0"/>
              <a:t>model.</a:t>
            </a:r>
            <a:r>
              <a:rPr kumimoji="1" lang="zh-CN" altLang="en-US" dirty="0"/>
              <a:t> </a:t>
            </a:r>
            <a:r>
              <a:rPr kumimoji="1" lang="en-US" altLang="zh-CN" dirty="0"/>
              <a:t>Then</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can</a:t>
            </a:r>
            <a:r>
              <a:rPr kumimoji="1" lang="zh-CN" altLang="en-US" dirty="0"/>
              <a:t> </a:t>
            </a:r>
            <a:r>
              <a:rPr kumimoji="1" lang="en-US" altLang="zh-CN" dirty="0"/>
              <a:t>specify</a:t>
            </a:r>
            <a:r>
              <a:rPr kumimoji="1" lang="zh-CN" altLang="en-US" dirty="0"/>
              <a:t> </a:t>
            </a:r>
            <a:r>
              <a:rPr kumimoji="1" lang="en-US" altLang="zh-CN" dirty="0"/>
              <a:t>the</a:t>
            </a:r>
            <a:r>
              <a:rPr kumimoji="1" lang="zh-CN" altLang="en-US" dirty="0"/>
              <a:t> </a:t>
            </a:r>
            <a:r>
              <a:rPr kumimoji="1" lang="en-US" altLang="zh-CN" dirty="0"/>
              <a:t>number</a:t>
            </a:r>
            <a:r>
              <a:rPr kumimoji="1" lang="zh-CN" altLang="en-US" dirty="0"/>
              <a:t> </a:t>
            </a:r>
            <a:r>
              <a:rPr kumimoji="1" lang="en-US" altLang="zh-CN" dirty="0"/>
              <a:t>of</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they</a:t>
            </a:r>
            <a:r>
              <a:rPr kumimoji="1" lang="zh-CN" altLang="en-US" dirty="0"/>
              <a:t> </a:t>
            </a:r>
            <a:r>
              <a:rPr kumimoji="1" lang="en-US" altLang="zh-CN" dirty="0"/>
              <a:t>want,</a:t>
            </a:r>
            <a:r>
              <a:rPr kumimoji="1" lang="zh-CN" altLang="en-US" dirty="0"/>
              <a:t> </a:t>
            </a:r>
            <a:r>
              <a:rPr kumimoji="1" lang="en-US" altLang="zh-CN" dirty="0"/>
              <a:t>and</a:t>
            </a:r>
            <a:r>
              <a:rPr kumimoji="1" lang="zh-CN" altLang="en-US" dirty="0"/>
              <a:t> </a:t>
            </a:r>
            <a:r>
              <a:rPr kumimoji="1" lang="en-US" altLang="zh-CN" dirty="0" err="1"/>
              <a:t>DoppeLGANger</a:t>
            </a:r>
            <a:r>
              <a:rPr kumimoji="1" lang="zh-CN" altLang="en-US" dirty="0"/>
              <a:t> </a:t>
            </a:r>
            <a:r>
              <a:rPr kumimoji="1" lang="en-US" altLang="zh-CN" dirty="0"/>
              <a:t>generate</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as</a:t>
            </a:r>
            <a:r>
              <a:rPr kumimoji="1" lang="zh-CN" altLang="en-US" dirty="0"/>
              <a:t> </a:t>
            </a:r>
            <a:r>
              <a:rPr kumimoji="1" lang="en-US" altLang="zh-CN" dirty="0"/>
              <a:t>required.</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can</a:t>
            </a:r>
            <a:r>
              <a:rPr kumimoji="1" lang="zh-CN" altLang="en-US" dirty="0"/>
              <a:t> </a:t>
            </a:r>
            <a:r>
              <a:rPr kumimoji="1" lang="en-US" altLang="zh-CN" dirty="0"/>
              <a:t>either</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synthetic</a:t>
            </a:r>
            <a:r>
              <a:rPr kumimoji="1" lang="zh-CN" altLang="en-US" dirty="0"/>
              <a:t> </a:t>
            </a:r>
            <a:r>
              <a:rPr kumimoji="1" lang="en-US" altLang="zh-CN" dirty="0"/>
              <a:t>data,</a:t>
            </a:r>
            <a:r>
              <a:rPr kumimoji="1" lang="zh-CN" altLang="en-US" dirty="0"/>
              <a:t> </a:t>
            </a:r>
            <a:r>
              <a:rPr kumimoji="1" lang="en-US" altLang="zh-CN" dirty="0"/>
              <a:t>or</a:t>
            </a:r>
            <a:r>
              <a:rPr kumimoji="1" lang="zh-CN" altLang="en-US" dirty="0"/>
              <a:t> </a:t>
            </a:r>
            <a:r>
              <a:rPr kumimoji="1" lang="en-US" altLang="zh-CN" dirty="0"/>
              <a:t>just</a:t>
            </a:r>
            <a:r>
              <a:rPr kumimoji="1" lang="zh-CN" altLang="en-US" dirty="0"/>
              <a:t> </a:t>
            </a:r>
            <a:r>
              <a:rPr kumimoji="1" lang="en-US" altLang="zh-CN" dirty="0"/>
              <a:t>directly</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model</a:t>
            </a:r>
            <a:r>
              <a:rPr kumimoji="1" lang="zh-CN" altLang="en-US" dirty="0"/>
              <a:t> </a:t>
            </a:r>
            <a:r>
              <a:rPr kumimoji="1" lang="en-US" altLang="zh-CN" dirty="0"/>
              <a:t>so</a:t>
            </a:r>
            <a:r>
              <a:rPr kumimoji="1" lang="zh-CN" altLang="en-US" dirty="0"/>
              <a:t> </a:t>
            </a:r>
            <a:r>
              <a:rPr kumimoji="1" lang="en-US" altLang="zh-CN" dirty="0"/>
              <a:t>that</a:t>
            </a:r>
            <a:r>
              <a:rPr kumimoji="1" lang="zh-CN" altLang="en-US" dirty="0"/>
              <a:t> </a:t>
            </a:r>
            <a:r>
              <a:rPr kumimoji="1" lang="en-US" altLang="zh-CN" dirty="0"/>
              <a:t>other</a:t>
            </a:r>
            <a:r>
              <a:rPr kumimoji="1" lang="zh-CN" altLang="en-US" dirty="0"/>
              <a:t> </a:t>
            </a:r>
            <a:r>
              <a:rPr kumimoji="1" lang="en-US" altLang="zh-CN" dirty="0"/>
              <a:t>people</a:t>
            </a:r>
            <a:r>
              <a:rPr kumimoji="1" lang="zh-CN" altLang="en-US" dirty="0"/>
              <a:t> </a:t>
            </a:r>
            <a:r>
              <a:rPr kumimoji="1" lang="en-US" altLang="zh-CN" dirty="0"/>
              <a:t>can</a:t>
            </a:r>
            <a:r>
              <a:rPr kumimoji="1" lang="zh-CN" altLang="en-US" dirty="0"/>
              <a:t> </a:t>
            </a:r>
            <a:r>
              <a:rPr kumimoji="1" lang="en-US" altLang="zh-CN" dirty="0"/>
              <a:t>generate</a:t>
            </a:r>
            <a:r>
              <a:rPr kumimoji="1" lang="zh-CN" altLang="en-US" dirty="0"/>
              <a:t> </a:t>
            </a:r>
            <a:r>
              <a:rPr kumimoji="1" lang="en-US" altLang="zh-CN" dirty="0"/>
              <a:t>whatever</a:t>
            </a:r>
            <a:r>
              <a:rPr kumimoji="1" lang="zh-CN" altLang="en-US" dirty="0"/>
              <a:t> </a:t>
            </a:r>
            <a:r>
              <a:rPr kumimoji="1" lang="en-US" altLang="zh-CN" dirty="0"/>
              <a:t>amount</a:t>
            </a:r>
            <a:r>
              <a:rPr kumimoji="1" lang="zh-CN" altLang="en-US" dirty="0"/>
              <a:t> </a:t>
            </a:r>
            <a:r>
              <a:rPr kumimoji="1" lang="en-US" altLang="zh-CN" dirty="0"/>
              <a:t>of</a:t>
            </a:r>
            <a:r>
              <a:rPr kumimoji="1" lang="zh-CN" altLang="en-US" dirty="0"/>
              <a:t> </a:t>
            </a:r>
            <a:r>
              <a:rPr kumimoji="1" lang="en-US" altLang="zh-CN" dirty="0"/>
              <a:t>data</a:t>
            </a:r>
            <a:r>
              <a:rPr kumimoji="1" lang="zh-CN" altLang="en-US" dirty="0"/>
              <a:t> </a:t>
            </a:r>
            <a:r>
              <a:rPr kumimoji="1" lang="en-US" altLang="zh-CN" dirty="0"/>
              <a:t>they</a:t>
            </a:r>
            <a:r>
              <a:rPr kumimoji="1" lang="zh-CN" altLang="en-US" dirty="0"/>
              <a:t> </a:t>
            </a:r>
            <a:r>
              <a:rPr kumimoji="1" lang="en-US" altLang="zh-CN" dirty="0"/>
              <a:t>want.</a:t>
            </a:r>
          </a:p>
          <a:p>
            <a:endParaRPr kumimoji="1" lang="en-US" altLang="zh-CN" dirty="0"/>
          </a:p>
          <a:p>
            <a:r>
              <a:rPr kumimoji="1" lang="en-US" altLang="zh-CN" dirty="0"/>
              <a:t>We</a:t>
            </a:r>
            <a:r>
              <a:rPr kumimoji="1" lang="zh-CN" altLang="en-US" dirty="0"/>
              <a:t> </a:t>
            </a:r>
            <a:r>
              <a:rPr kumimoji="1" lang="en-US" altLang="zh-CN" dirty="0"/>
              <a:t>have</a:t>
            </a:r>
            <a:r>
              <a:rPr kumimoji="1" lang="zh-CN" altLang="en-US" dirty="0"/>
              <a:t> </a:t>
            </a:r>
            <a:r>
              <a:rPr kumimoji="1" lang="en-US" altLang="zh-CN" dirty="0"/>
              <a:t>open-sourced</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with</a:t>
            </a:r>
            <a:r>
              <a:rPr kumimoji="1" lang="zh-CN" altLang="en-US" dirty="0"/>
              <a:t> </a:t>
            </a:r>
            <a:r>
              <a:rPr kumimoji="1" lang="en-US" altLang="zh-CN" dirty="0"/>
              <a:t>a</a:t>
            </a:r>
            <a:r>
              <a:rPr kumimoji="1" lang="zh-CN" altLang="en-US" dirty="0"/>
              <a:t> </a:t>
            </a:r>
            <a:r>
              <a:rPr kumimoji="1" lang="en-US" altLang="zh-CN" dirty="0"/>
              <a:t>detailed</a:t>
            </a:r>
            <a:r>
              <a:rPr kumimoji="1" lang="zh-CN" altLang="en-US" dirty="0"/>
              <a:t> </a:t>
            </a:r>
            <a:r>
              <a:rPr kumimoji="1" lang="en-US" altLang="zh-CN" dirty="0"/>
              <a:t>documentation</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format</a:t>
            </a:r>
            <a:r>
              <a:rPr kumimoji="1" lang="zh-CN" altLang="en-US" dirty="0"/>
              <a:t> </a:t>
            </a:r>
            <a:r>
              <a:rPr kumimoji="1" lang="en-US" altLang="zh-CN" dirty="0"/>
              <a:t>and</a:t>
            </a:r>
            <a:r>
              <a:rPr kumimoji="1" lang="zh-CN" altLang="en-US" dirty="0"/>
              <a:t> </a:t>
            </a:r>
            <a:r>
              <a:rPr kumimoji="1" lang="en-US" altLang="zh-CN" dirty="0"/>
              <a:t>configurable</a:t>
            </a:r>
            <a:r>
              <a:rPr kumimoji="1" lang="zh-CN" altLang="en-US" dirty="0"/>
              <a:t> </a:t>
            </a:r>
            <a:r>
              <a:rPr kumimoji="1" lang="en-US" altLang="zh-CN" dirty="0"/>
              <a:t>parameters</a:t>
            </a:r>
            <a:r>
              <a:rPr kumimoji="1" lang="zh-CN" altLang="en-US" dirty="0"/>
              <a:t> </a:t>
            </a:r>
            <a:r>
              <a:rPr kumimoji="1" lang="en-US" altLang="zh-CN" dirty="0"/>
              <a:t>in</a:t>
            </a:r>
            <a:r>
              <a:rPr kumimoji="1" lang="zh-CN" altLang="en-US" dirty="0"/>
              <a:t> </a:t>
            </a:r>
            <a:r>
              <a:rPr kumimoji="1" lang="en-US" altLang="zh-CN" dirty="0"/>
              <a:t>this</a:t>
            </a:r>
            <a:r>
              <a:rPr kumimoji="1" lang="zh-CN" altLang="en-US" dirty="0"/>
              <a:t> </a:t>
            </a:r>
            <a:r>
              <a:rPr kumimoji="1" lang="en-US" altLang="zh-CN" dirty="0"/>
              <a:t>link.</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49</a:t>
            </a:fld>
            <a:endParaRPr kumimoji="1" lang="zh-CN" altLang="en-US"/>
          </a:p>
        </p:txBody>
      </p:sp>
    </p:spTree>
    <p:extLst>
      <p:ext uri="{BB962C8B-B14F-4D97-AF65-F5344CB8AC3E}">
        <p14:creationId xmlns:p14="http://schemas.microsoft.com/office/powerpoint/2010/main" val="418814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Using</a:t>
            </a:r>
            <a:r>
              <a:rPr kumimoji="1" lang="zh-CN" altLang="en-US" dirty="0"/>
              <a:t> </a:t>
            </a:r>
            <a:r>
              <a:rPr kumimoji="1" lang="en-US" altLang="zh-CN" dirty="0"/>
              <a:t>this</a:t>
            </a:r>
            <a:r>
              <a:rPr kumimoji="1" lang="zh-CN" altLang="en-US" dirty="0"/>
              <a:t> </a:t>
            </a:r>
            <a:r>
              <a:rPr kumimoji="1" lang="en-US" altLang="zh-CN" dirty="0"/>
              <a:t>approach,</a:t>
            </a:r>
            <a:r>
              <a:rPr kumimoji="1" lang="zh-CN" altLang="en-US" dirty="0"/>
              <a:t> </a:t>
            </a:r>
            <a:r>
              <a:rPr kumimoji="1" lang="en-US" altLang="zh-CN" dirty="0"/>
              <a:t>we</a:t>
            </a:r>
            <a:r>
              <a:rPr kumimoji="1" lang="zh-CN" altLang="en-US" dirty="0"/>
              <a:t> </a:t>
            </a:r>
            <a:r>
              <a:rPr kumimoji="1" lang="en-US" altLang="zh-CN" dirty="0"/>
              <a:t>see</a:t>
            </a:r>
            <a:r>
              <a:rPr kumimoji="1" lang="zh-CN" altLang="en-US" dirty="0"/>
              <a:t> </a:t>
            </a:r>
            <a:r>
              <a:rPr kumimoji="1" lang="en-US" altLang="zh-CN" dirty="0"/>
              <a:t>that</a:t>
            </a:r>
            <a:r>
              <a:rPr kumimoji="1" lang="zh-CN" altLang="en-US" dirty="0"/>
              <a:t> </a:t>
            </a:r>
            <a:r>
              <a:rPr kumimoji="1" lang="en-US" altLang="zh-CN" dirty="0" err="1"/>
              <a:t>DoppelGANger</a:t>
            </a:r>
            <a:r>
              <a:rPr kumimoji="1" lang="zh-CN" altLang="en-US" dirty="0"/>
              <a:t> </a:t>
            </a:r>
            <a:r>
              <a:rPr kumimoji="1" lang="en-US" altLang="zh-CN" dirty="0"/>
              <a:t>can</a:t>
            </a:r>
            <a:r>
              <a:rPr kumimoji="1" lang="zh-CN" altLang="en-US" dirty="0"/>
              <a:t> </a:t>
            </a:r>
            <a:r>
              <a:rPr kumimoji="1" lang="en-US" altLang="zh-CN" dirty="0"/>
              <a:t>capture</a:t>
            </a:r>
            <a:r>
              <a:rPr kumimoji="1" lang="zh-CN" altLang="en-US" dirty="0"/>
              <a:t> </a:t>
            </a:r>
            <a:r>
              <a:rPr kumimoji="1" lang="en-US" altLang="zh-CN" dirty="0"/>
              <a:t>both</a:t>
            </a:r>
            <a:r>
              <a:rPr kumimoji="1" lang="zh-CN" altLang="en-US" dirty="0"/>
              <a:t> </a:t>
            </a:r>
            <a:r>
              <a:rPr kumimoji="1" lang="en-US" altLang="zh-CN" dirty="0"/>
              <a:t>the</a:t>
            </a:r>
            <a:r>
              <a:rPr kumimoji="1" lang="zh-CN" altLang="en-US" dirty="0"/>
              <a:t> </a:t>
            </a:r>
            <a:r>
              <a:rPr kumimoji="1" lang="en-US" altLang="zh-CN" dirty="0"/>
              <a:t>weekly</a:t>
            </a:r>
            <a:r>
              <a:rPr kumimoji="1" lang="zh-CN" altLang="en-US" dirty="0"/>
              <a:t> </a:t>
            </a:r>
            <a:r>
              <a:rPr kumimoji="1" lang="en-US" altLang="zh-CN" dirty="0"/>
              <a:t>patterns</a:t>
            </a:r>
            <a:r>
              <a:rPr kumimoji="1" lang="zh-CN" altLang="en-US" dirty="0"/>
              <a:t> </a:t>
            </a:r>
            <a:r>
              <a:rPr kumimoji="1" lang="en-US" altLang="zh-CN" dirty="0"/>
              <a:t>and</a:t>
            </a:r>
            <a:r>
              <a:rPr kumimoji="1" lang="zh-CN" altLang="en-US" dirty="0"/>
              <a:t> </a:t>
            </a:r>
            <a:r>
              <a:rPr kumimoji="1" lang="en-US" altLang="zh-CN" dirty="0"/>
              <a:t>annual</a:t>
            </a:r>
            <a:r>
              <a:rPr kumimoji="1" lang="zh-CN" altLang="en-US" dirty="0"/>
              <a:t> </a:t>
            </a:r>
            <a:r>
              <a:rPr kumimoji="1" lang="en-US" altLang="zh-CN" dirty="0"/>
              <a:t>patterns</a:t>
            </a:r>
            <a:r>
              <a:rPr kumimoji="1" lang="zh-CN" altLang="en-US" dirty="0"/>
              <a:t> </a:t>
            </a:r>
            <a:r>
              <a:rPr kumimoji="1" lang="en-US" altLang="zh-CN" dirty="0"/>
              <a:t>well.</a:t>
            </a:r>
            <a:endParaRPr kumimoji="1" lang="zh-CN" altLang="en-US" dirty="0"/>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50</a:t>
            </a:fld>
            <a:endParaRPr kumimoji="1" lang="zh-CN" altLang="en-US"/>
          </a:p>
        </p:txBody>
      </p:sp>
    </p:spTree>
    <p:extLst>
      <p:ext uri="{BB962C8B-B14F-4D97-AF65-F5344CB8AC3E}">
        <p14:creationId xmlns:p14="http://schemas.microsoft.com/office/powerpoint/2010/main" val="1313877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Now</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show</a:t>
            </a:r>
            <a:r>
              <a:rPr kumimoji="1" lang="zh-CN" altLang="en-US" dirty="0"/>
              <a:t> </a:t>
            </a:r>
            <a:r>
              <a:rPr kumimoji="1" lang="en-US" altLang="zh-CN" dirty="0"/>
              <a:t>you</a:t>
            </a:r>
            <a:r>
              <a:rPr kumimoji="1" lang="zh-CN" altLang="en-US" dirty="0"/>
              <a:t> </a:t>
            </a:r>
            <a:r>
              <a:rPr kumimoji="1" lang="en-US" altLang="zh-CN" dirty="0"/>
              <a:t>some</a:t>
            </a:r>
            <a:r>
              <a:rPr kumimoji="1" lang="zh-CN" altLang="en-US" dirty="0"/>
              <a:t> </a:t>
            </a:r>
            <a:r>
              <a:rPr kumimoji="1" lang="en-US" altLang="zh-CN" dirty="0"/>
              <a:t>more</a:t>
            </a:r>
            <a:r>
              <a:rPr kumimoji="1" lang="zh-CN" altLang="en-US" dirty="0"/>
              <a:t> </a:t>
            </a:r>
            <a:r>
              <a:rPr kumimoji="1" lang="en-US" altLang="zh-CN" dirty="0"/>
              <a:t>fidelity</a:t>
            </a:r>
            <a:r>
              <a:rPr kumimoji="1" lang="zh-CN" altLang="en-US" dirty="0"/>
              <a:t> </a:t>
            </a:r>
            <a:r>
              <a:rPr kumimoji="1" lang="en-US" altLang="zh-CN" dirty="0"/>
              <a:t>evaluation</a:t>
            </a:r>
            <a:r>
              <a:rPr kumimoji="1" lang="zh-CN" altLang="en-US" dirty="0"/>
              <a:t> </a:t>
            </a:r>
            <a:r>
              <a:rPr kumimoji="1" lang="en-US" altLang="zh-CN" dirty="0"/>
              <a:t>results.</a:t>
            </a:r>
            <a:r>
              <a:rPr kumimoji="1" lang="zh-CN" altLang="en-US" dirty="0"/>
              <a:t> </a:t>
            </a:r>
          </a:p>
        </p:txBody>
      </p:sp>
      <p:sp>
        <p:nvSpPr>
          <p:cNvPr id="4" name="灯片编号占位符 3"/>
          <p:cNvSpPr>
            <a:spLocks noGrp="1"/>
          </p:cNvSpPr>
          <p:nvPr>
            <p:ph type="sldNum" sz="quarter" idx="5"/>
          </p:nvPr>
        </p:nvSpPr>
        <p:spPr/>
        <p:txBody>
          <a:bodyPr/>
          <a:lstStyle/>
          <a:p>
            <a:fld id="{1A8D7147-9B68-514F-91D7-8441170085FF}" type="slidenum">
              <a:rPr kumimoji="1" lang="zh-CN" altLang="en-US" smtClean="0"/>
              <a:t>51</a:t>
            </a:fld>
            <a:endParaRPr kumimoji="1" lang="zh-CN" altLang="en-US"/>
          </a:p>
        </p:txBody>
      </p:sp>
    </p:spTree>
    <p:extLst>
      <p:ext uri="{BB962C8B-B14F-4D97-AF65-F5344CB8AC3E}">
        <p14:creationId xmlns:p14="http://schemas.microsoft.com/office/powerpoint/2010/main" val="3294525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are converting each of the flows into an image. We adapt </a:t>
            </a:r>
            <a:r>
              <a:rPr lang="en-US" dirty="0" err="1"/>
              <a:t>nprint</a:t>
            </a:r>
            <a:r>
              <a:rPr lang="en-US" dirty="0"/>
              <a:t> encodings to images. </a:t>
            </a:r>
            <a:br>
              <a:rPr lang="en-US" dirty="0"/>
            </a:br>
            <a:r>
              <a:rPr lang="en-US" dirty="0"/>
              <a:t>Here we have an example task, where we are trying to distinguish 10 different classes on a network flow. They could be Netflix, YouTube, Zoom, web traffic, and etc. Our first step would be to convert </a:t>
            </a:r>
            <a:r>
              <a:rPr lang="en-US" dirty="0" err="1"/>
              <a:t>pcap</a:t>
            </a:r>
            <a:r>
              <a:rPr lang="en-US" dirty="0"/>
              <a:t> into images. Then we generate some prompt associated with that. At the right side, we can see each of the rows is a packet, and each of the columns is one header field bit. And all these green and red, they are the original values. All the gray areas are the padded content, such as some unspecified IPv4 options.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6864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2ABE24-ED2C-3940-9D59-5790B45B6983}" type="slidenum">
              <a:rPr lang="en-US" smtClean="0"/>
              <a:t>67</a:t>
            </a:fld>
            <a:endParaRPr lang="en-US"/>
          </a:p>
        </p:txBody>
      </p:sp>
    </p:spTree>
    <p:extLst>
      <p:ext uri="{BB962C8B-B14F-4D97-AF65-F5344CB8AC3E}">
        <p14:creationId xmlns:p14="http://schemas.microsoft.com/office/powerpoint/2010/main" val="33178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F4724-D6C1-2A42-B27C-B63197642C79}"/>
              </a:ext>
            </a:extLst>
          </p:cNvPr>
          <p:cNvSpPr>
            <a:spLocks noGrp="1"/>
          </p:cNvSpPr>
          <p:nvPr>
            <p:ph type="ctrTitle"/>
          </p:nvPr>
        </p:nvSpPr>
        <p:spPr>
          <a:xfrm>
            <a:off x="1524000" y="1122363"/>
            <a:ext cx="9144000" cy="2387600"/>
          </a:xfrm>
        </p:spPr>
        <p:txBody>
          <a:bodyPr anchor="b"/>
          <a:lstStyle>
            <a:lvl1pPr algn="ctr">
              <a:defRPr sz="6000">
                <a:solidFill>
                  <a:srgbClr val="0070C0"/>
                </a:solidFill>
              </a:defRPr>
            </a:lvl1pPr>
          </a:lstStyle>
          <a:p>
            <a:r>
              <a:rPr lang="en-US" dirty="0"/>
              <a:t>Click to edit Master title style</a:t>
            </a:r>
          </a:p>
        </p:txBody>
      </p:sp>
      <p:sp>
        <p:nvSpPr>
          <p:cNvPr id="3" name="Subtitle 2">
            <a:extLst>
              <a:ext uri="{FF2B5EF4-FFF2-40B4-BE49-F238E27FC236}">
                <a16:creationId xmlns:a16="http://schemas.microsoft.com/office/drawing/2014/main" id="{3E6F1A2C-47D1-3442-90D4-E357D1D34C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FA95AA-15CD-ED41-80C1-FE330DFD554D}"/>
              </a:ext>
            </a:extLst>
          </p:cNvPr>
          <p:cNvSpPr>
            <a:spLocks noGrp="1"/>
          </p:cNvSpPr>
          <p:nvPr>
            <p:ph type="dt" sz="half" idx="10"/>
          </p:nvPr>
        </p:nvSpPr>
        <p:spPr/>
        <p:txBody>
          <a:bodyPr/>
          <a:lstStyle/>
          <a:p>
            <a:fld id="{2233AFCF-2B40-F749-8816-1CA3FE7F277A}" type="datetime1">
              <a:rPr lang="en-US" smtClean="0"/>
              <a:t>11/25/25</a:t>
            </a:fld>
            <a:endParaRPr lang="en-US" dirty="0"/>
          </a:p>
        </p:txBody>
      </p:sp>
      <p:sp>
        <p:nvSpPr>
          <p:cNvPr id="5" name="Footer Placeholder 4">
            <a:extLst>
              <a:ext uri="{FF2B5EF4-FFF2-40B4-BE49-F238E27FC236}">
                <a16:creationId xmlns:a16="http://schemas.microsoft.com/office/drawing/2014/main" id="{E407F1DB-4A9B-EA49-8E2B-3725D9DDB3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ECB601-AB50-4F4F-9885-69B7B9A419BC}"/>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17750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8FC0-3AD0-B64C-8F26-C8F9A96AAC17}"/>
              </a:ext>
            </a:extLst>
          </p:cNvPr>
          <p:cNvSpPr>
            <a:spLocks noGrp="1"/>
          </p:cNvSpPr>
          <p:nvPr>
            <p:ph type="title"/>
          </p:nvPr>
        </p:nvSpPr>
        <p:spPr/>
        <p:txBody>
          <a:bodyPr/>
          <a:lstStyle>
            <a:lvl1pPr>
              <a:defRPr>
                <a:solidFill>
                  <a:srgbClr val="0070C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AD839D8-69DB-AD4C-BE8E-2BA9482992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FD4E47-D3A0-7C40-8FFD-CB1E76AB534F}"/>
              </a:ext>
            </a:extLst>
          </p:cNvPr>
          <p:cNvSpPr>
            <a:spLocks noGrp="1"/>
          </p:cNvSpPr>
          <p:nvPr>
            <p:ph type="dt" sz="half" idx="10"/>
          </p:nvPr>
        </p:nvSpPr>
        <p:spPr/>
        <p:txBody>
          <a:bodyPr/>
          <a:lstStyle/>
          <a:p>
            <a:fld id="{1D2DE5F1-53C0-E049-941A-C3541CAAB560}" type="datetime1">
              <a:rPr lang="en-US" smtClean="0"/>
              <a:t>11/25/25</a:t>
            </a:fld>
            <a:endParaRPr lang="en-US" dirty="0"/>
          </a:p>
        </p:txBody>
      </p:sp>
      <p:sp>
        <p:nvSpPr>
          <p:cNvPr id="5" name="Footer Placeholder 4">
            <a:extLst>
              <a:ext uri="{FF2B5EF4-FFF2-40B4-BE49-F238E27FC236}">
                <a16:creationId xmlns:a16="http://schemas.microsoft.com/office/drawing/2014/main" id="{C340C5DF-C276-A247-A89C-1E139E3E297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E6529B-FAEE-D649-A586-419F84A59B4E}"/>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2043837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BF9C-7AD7-D449-9B8C-0A70DCB3D9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56E9EE-C320-834C-B9B6-FC87A324A1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BA7DA5-D911-3A4F-B6A8-77EEBFC45407}"/>
              </a:ext>
            </a:extLst>
          </p:cNvPr>
          <p:cNvSpPr>
            <a:spLocks noGrp="1"/>
          </p:cNvSpPr>
          <p:nvPr>
            <p:ph type="dt" sz="half" idx="10"/>
          </p:nvPr>
        </p:nvSpPr>
        <p:spPr/>
        <p:txBody>
          <a:bodyPr/>
          <a:lstStyle/>
          <a:p>
            <a:fld id="{C12DFF8D-2679-9F4A-8D7D-EF1B23618EF4}" type="datetime1">
              <a:rPr lang="en-US" smtClean="0"/>
              <a:t>11/25/25</a:t>
            </a:fld>
            <a:endParaRPr lang="en-US" dirty="0"/>
          </a:p>
        </p:txBody>
      </p:sp>
      <p:sp>
        <p:nvSpPr>
          <p:cNvPr id="5" name="Footer Placeholder 4">
            <a:extLst>
              <a:ext uri="{FF2B5EF4-FFF2-40B4-BE49-F238E27FC236}">
                <a16:creationId xmlns:a16="http://schemas.microsoft.com/office/drawing/2014/main" id="{80A4B5E6-0053-8042-9EE3-8C9FEE5941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7758AF-769D-7C41-9C81-BB70C54C9664}"/>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636665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B1CF1-6456-1C41-813D-6CD53C7E2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0CF6DD-BDAC-E746-8A69-4C56E7FD3A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5CFC41-8F6C-2447-AFAC-366EBA914F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BACD6B-5252-794F-AF18-6AC665C3F69D}"/>
              </a:ext>
            </a:extLst>
          </p:cNvPr>
          <p:cNvSpPr>
            <a:spLocks noGrp="1"/>
          </p:cNvSpPr>
          <p:nvPr>
            <p:ph type="dt" sz="half" idx="10"/>
          </p:nvPr>
        </p:nvSpPr>
        <p:spPr/>
        <p:txBody>
          <a:bodyPr/>
          <a:lstStyle/>
          <a:p>
            <a:fld id="{9B50FDA0-BF64-274C-A353-764DB833EEA1}" type="datetime1">
              <a:rPr lang="en-US" smtClean="0"/>
              <a:t>11/25/25</a:t>
            </a:fld>
            <a:endParaRPr lang="en-US" dirty="0"/>
          </a:p>
        </p:txBody>
      </p:sp>
      <p:sp>
        <p:nvSpPr>
          <p:cNvPr id="6" name="Footer Placeholder 5">
            <a:extLst>
              <a:ext uri="{FF2B5EF4-FFF2-40B4-BE49-F238E27FC236}">
                <a16:creationId xmlns:a16="http://schemas.microsoft.com/office/drawing/2014/main" id="{0E033685-098F-9C43-A504-602E077DF50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DB067AA-3644-634E-99E7-2448576EC75E}"/>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2441047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41F8-08C8-4543-8ACC-CD4F6ADC7E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E10DB2-E83C-7149-A428-D4CD2498C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17CF5E-F144-A24B-99AF-9A9EEFB339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8897B7-431A-524A-8CDF-F3BE709FD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649DD-0B26-8242-8356-D3773D21D1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E4302A-5084-324A-9575-8B939962310F}"/>
              </a:ext>
            </a:extLst>
          </p:cNvPr>
          <p:cNvSpPr>
            <a:spLocks noGrp="1"/>
          </p:cNvSpPr>
          <p:nvPr>
            <p:ph type="dt" sz="half" idx="10"/>
          </p:nvPr>
        </p:nvSpPr>
        <p:spPr/>
        <p:txBody>
          <a:bodyPr/>
          <a:lstStyle/>
          <a:p>
            <a:fld id="{E0A210D4-F34B-E64F-AFCC-A088EC983113}" type="datetime1">
              <a:rPr lang="en-US" smtClean="0"/>
              <a:t>11/25/25</a:t>
            </a:fld>
            <a:endParaRPr lang="en-US" dirty="0"/>
          </a:p>
        </p:txBody>
      </p:sp>
      <p:sp>
        <p:nvSpPr>
          <p:cNvPr id="8" name="Footer Placeholder 7">
            <a:extLst>
              <a:ext uri="{FF2B5EF4-FFF2-40B4-BE49-F238E27FC236}">
                <a16:creationId xmlns:a16="http://schemas.microsoft.com/office/drawing/2014/main" id="{291630C2-B5FA-594A-B0F8-2E12A9DB5A9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209CBE-041B-7547-87BB-21CC853CCC4C}"/>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299175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58C3-443D-6645-B434-46F5D8247715}"/>
              </a:ext>
            </a:extLst>
          </p:cNvPr>
          <p:cNvSpPr>
            <a:spLocks noGrp="1"/>
          </p:cNvSpPr>
          <p:nvPr>
            <p:ph type="title"/>
          </p:nvPr>
        </p:nvSpPr>
        <p:spPr/>
        <p:txBody>
          <a:bodyPr/>
          <a:lstStyle>
            <a:lvl1pPr>
              <a:defRPr>
                <a:solidFill>
                  <a:srgbClr val="0070C0"/>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E0D16B1B-2BD9-2C46-847E-640146256AE4}"/>
              </a:ext>
            </a:extLst>
          </p:cNvPr>
          <p:cNvSpPr>
            <a:spLocks noGrp="1"/>
          </p:cNvSpPr>
          <p:nvPr>
            <p:ph type="dt" sz="half" idx="10"/>
          </p:nvPr>
        </p:nvSpPr>
        <p:spPr/>
        <p:txBody>
          <a:bodyPr/>
          <a:lstStyle/>
          <a:p>
            <a:fld id="{FECE5E7D-0775-4B4E-9D5B-CF07368619AA}" type="datetime1">
              <a:rPr lang="en-US" smtClean="0"/>
              <a:t>11/25/25</a:t>
            </a:fld>
            <a:endParaRPr lang="en-US" dirty="0"/>
          </a:p>
        </p:txBody>
      </p:sp>
      <p:sp>
        <p:nvSpPr>
          <p:cNvPr id="4" name="Footer Placeholder 3">
            <a:extLst>
              <a:ext uri="{FF2B5EF4-FFF2-40B4-BE49-F238E27FC236}">
                <a16:creationId xmlns:a16="http://schemas.microsoft.com/office/drawing/2014/main" id="{E35942C6-CC16-4144-A077-E8BF353FDED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D1F52AA-5582-BC4B-B7EB-7632F3AB94CE}"/>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10477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8FE593-60CA-B44A-9391-D6A2036AAB71}"/>
              </a:ext>
            </a:extLst>
          </p:cNvPr>
          <p:cNvSpPr>
            <a:spLocks noGrp="1"/>
          </p:cNvSpPr>
          <p:nvPr>
            <p:ph type="dt" sz="half" idx="10"/>
          </p:nvPr>
        </p:nvSpPr>
        <p:spPr/>
        <p:txBody>
          <a:bodyPr/>
          <a:lstStyle/>
          <a:p>
            <a:fld id="{FDEDD9A5-363D-4F4B-8F5D-3001E2F2BECD}" type="datetime1">
              <a:rPr lang="en-US" smtClean="0"/>
              <a:t>11/25/25</a:t>
            </a:fld>
            <a:endParaRPr lang="en-US" dirty="0"/>
          </a:p>
        </p:txBody>
      </p:sp>
      <p:sp>
        <p:nvSpPr>
          <p:cNvPr id="3" name="Footer Placeholder 2">
            <a:extLst>
              <a:ext uri="{FF2B5EF4-FFF2-40B4-BE49-F238E27FC236}">
                <a16:creationId xmlns:a16="http://schemas.microsoft.com/office/drawing/2014/main" id="{8FE9358E-5E1D-AC49-BE24-1B1E88D1A9F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9075524-9F63-5946-A428-00BB2408F32C}"/>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3851239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5DD6-052C-F249-A84B-55ADD7E49E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2E8089-B5A0-874B-B0C3-F928E46D8F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513801-9909-9D40-B915-F49EF092B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DA3D9-51E1-764B-9360-49486F082059}"/>
              </a:ext>
            </a:extLst>
          </p:cNvPr>
          <p:cNvSpPr>
            <a:spLocks noGrp="1"/>
          </p:cNvSpPr>
          <p:nvPr>
            <p:ph type="dt" sz="half" idx="10"/>
          </p:nvPr>
        </p:nvSpPr>
        <p:spPr/>
        <p:txBody>
          <a:bodyPr/>
          <a:lstStyle/>
          <a:p>
            <a:fld id="{0EA44E92-B0DE-E648-8FC2-C34C6BD7C1D2}" type="datetime1">
              <a:rPr lang="en-US" smtClean="0"/>
              <a:t>11/25/25</a:t>
            </a:fld>
            <a:endParaRPr lang="en-US" dirty="0"/>
          </a:p>
        </p:txBody>
      </p:sp>
      <p:sp>
        <p:nvSpPr>
          <p:cNvPr id="6" name="Footer Placeholder 5">
            <a:extLst>
              <a:ext uri="{FF2B5EF4-FFF2-40B4-BE49-F238E27FC236}">
                <a16:creationId xmlns:a16="http://schemas.microsoft.com/office/drawing/2014/main" id="{79D089DA-F0C1-D746-84BE-4933CBF7711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5BBF46D-271F-734A-97EA-C54AAE2D42C9}"/>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4130328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26BB-5625-E74D-A1B0-B05BD09EE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7BD0B9-73DA-2D43-8FC5-3CCB87B1A7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AB1F93-3C23-F04E-A3A3-0731986E44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1E0BD1-F56E-B441-BA66-151636BA9831}"/>
              </a:ext>
            </a:extLst>
          </p:cNvPr>
          <p:cNvSpPr>
            <a:spLocks noGrp="1"/>
          </p:cNvSpPr>
          <p:nvPr>
            <p:ph type="dt" sz="half" idx="10"/>
          </p:nvPr>
        </p:nvSpPr>
        <p:spPr/>
        <p:txBody>
          <a:bodyPr/>
          <a:lstStyle/>
          <a:p>
            <a:fld id="{87C16B26-EF29-9D43-8E99-5D6E6975D7D2}" type="datetime1">
              <a:rPr lang="en-US" smtClean="0"/>
              <a:t>11/25/25</a:t>
            </a:fld>
            <a:endParaRPr lang="en-US" dirty="0"/>
          </a:p>
        </p:txBody>
      </p:sp>
      <p:sp>
        <p:nvSpPr>
          <p:cNvPr id="6" name="Footer Placeholder 5">
            <a:extLst>
              <a:ext uri="{FF2B5EF4-FFF2-40B4-BE49-F238E27FC236}">
                <a16:creationId xmlns:a16="http://schemas.microsoft.com/office/drawing/2014/main" id="{059A9193-60C1-0646-BAA1-40E2C85FBB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89F737-FFE3-2F45-801E-72116953BA1C}"/>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10878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4E6D-F362-EB44-A329-577780378E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0FF727-80C4-A24B-AE0C-0E17C004B9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87400-36A4-924C-ACB1-ACB5C1534AED}"/>
              </a:ext>
            </a:extLst>
          </p:cNvPr>
          <p:cNvSpPr>
            <a:spLocks noGrp="1"/>
          </p:cNvSpPr>
          <p:nvPr>
            <p:ph type="dt" sz="half" idx="10"/>
          </p:nvPr>
        </p:nvSpPr>
        <p:spPr/>
        <p:txBody>
          <a:bodyPr/>
          <a:lstStyle/>
          <a:p>
            <a:fld id="{D4684934-0DA7-8C45-B70C-C3063E26F3A4}" type="datetime1">
              <a:rPr lang="en-US" smtClean="0"/>
              <a:t>11/25/25</a:t>
            </a:fld>
            <a:endParaRPr lang="en-US" dirty="0"/>
          </a:p>
        </p:txBody>
      </p:sp>
      <p:sp>
        <p:nvSpPr>
          <p:cNvPr id="5" name="Footer Placeholder 4">
            <a:extLst>
              <a:ext uri="{FF2B5EF4-FFF2-40B4-BE49-F238E27FC236}">
                <a16:creationId xmlns:a16="http://schemas.microsoft.com/office/drawing/2014/main" id="{21A4A5BA-6E8F-F542-BC7F-C5F5B3E2870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9DE4B9-DCF0-3B47-B431-44D18C45F21C}"/>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2727528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D26A3D-E1F6-DD4B-BBC8-89E8FD76D2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3626FD-7A53-DA44-900C-C79DB1B7CF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F7A09-DA9D-A245-87B0-12F5C167AB40}"/>
              </a:ext>
            </a:extLst>
          </p:cNvPr>
          <p:cNvSpPr>
            <a:spLocks noGrp="1"/>
          </p:cNvSpPr>
          <p:nvPr>
            <p:ph type="dt" sz="half" idx="10"/>
          </p:nvPr>
        </p:nvSpPr>
        <p:spPr/>
        <p:txBody>
          <a:bodyPr/>
          <a:lstStyle/>
          <a:p>
            <a:fld id="{0766B4A9-0FF0-F04B-880F-F2EE9CD6A259}" type="datetime1">
              <a:rPr lang="en-US" smtClean="0"/>
              <a:t>11/25/25</a:t>
            </a:fld>
            <a:endParaRPr lang="en-US" dirty="0"/>
          </a:p>
        </p:txBody>
      </p:sp>
      <p:sp>
        <p:nvSpPr>
          <p:cNvPr id="5" name="Footer Placeholder 4">
            <a:extLst>
              <a:ext uri="{FF2B5EF4-FFF2-40B4-BE49-F238E27FC236}">
                <a16:creationId xmlns:a16="http://schemas.microsoft.com/office/drawing/2014/main" id="{70304853-D499-BC40-B585-0966AE2A22B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4C79BD-42A6-BC47-8DA5-943702088312}"/>
              </a:ext>
            </a:extLst>
          </p:cNvPr>
          <p:cNvSpPr>
            <a:spLocks noGrp="1"/>
          </p:cNvSpPr>
          <p:nvPr>
            <p:ph type="sldNum" sz="quarter" idx="12"/>
          </p:nvPr>
        </p:nvSpPr>
        <p:spPr/>
        <p:txBody>
          <a:bodyPr/>
          <a:lstStyle/>
          <a:p>
            <a:fld id="{78BA06F7-7B03-794D-B1BE-3F12299AE8FB}" type="slidenum">
              <a:rPr lang="en-US" smtClean="0"/>
              <a:t>‹#›</a:t>
            </a:fld>
            <a:endParaRPr lang="en-US" dirty="0"/>
          </a:p>
        </p:txBody>
      </p:sp>
    </p:spTree>
    <p:extLst>
      <p:ext uri="{BB962C8B-B14F-4D97-AF65-F5344CB8AC3E}">
        <p14:creationId xmlns:p14="http://schemas.microsoft.com/office/powerpoint/2010/main" val="3532754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191AB3-91FB-3842-B588-E0FFAB71F4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62FED8-059D-1248-B701-7D7CDED13A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AC874-C97A-B745-8103-8F55FB0558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B7AD0-80EC-E14A-83F4-83FEE6CA9B5A}" type="datetime1">
              <a:rPr lang="en-US" smtClean="0"/>
              <a:t>11/25/25</a:t>
            </a:fld>
            <a:endParaRPr lang="en-US" dirty="0"/>
          </a:p>
        </p:txBody>
      </p:sp>
      <p:sp>
        <p:nvSpPr>
          <p:cNvPr id="5" name="Footer Placeholder 4">
            <a:extLst>
              <a:ext uri="{FF2B5EF4-FFF2-40B4-BE49-F238E27FC236}">
                <a16:creationId xmlns:a16="http://schemas.microsoft.com/office/drawing/2014/main" id="{85437A3C-1195-0D49-8EB4-9221AA3617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DC04750-D3B1-5B44-B14A-D9688F6BB3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A06F7-7B03-794D-B1BE-3F12299AE8FB}" type="slidenum">
              <a:rPr lang="en-US" smtClean="0"/>
              <a:t>‹#›</a:t>
            </a:fld>
            <a:endParaRPr lang="en-US" dirty="0"/>
          </a:p>
        </p:txBody>
      </p:sp>
    </p:spTree>
    <p:extLst>
      <p:ext uri="{BB962C8B-B14F-4D97-AF65-F5344CB8AC3E}">
        <p14:creationId xmlns:p14="http://schemas.microsoft.com/office/powerpoint/2010/main" val="2997962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sv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0.svg"/><Relationship Id="rId9" Type="http://schemas.openxmlformats.org/officeDocument/2006/relationships/image" Target="../media/image30.svg"/></Relationships>
</file>

<file path=ppt/slides/_rels/slide1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9.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31.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0.sv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31.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42.sv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 Id="rId1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sv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33.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44.svg"/><Relationship Id="rId5" Type="http://schemas.openxmlformats.org/officeDocument/2006/relationships/image" Target="../media/image31.png"/><Relationship Id="rId10" Type="http://schemas.openxmlformats.org/officeDocument/2006/relationships/image" Target="../media/image43.png"/><Relationship Id="rId4" Type="http://schemas.openxmlformats.org/officeDocument/2006/relationships/image" Target="../media/image20.svg"/><Relationship Id="rId9" Type="http://schemas.openxmlformats.org/officeDocument/2006/relationships/image" Target="../media/image30.svg"/></Relationships>
</file>

<file path=ppt/slides/_rels/slide20.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19.png"/><Relationship Id="rId7" Type="http://schemas.openxmlformats.org/officeDocument/2006/relationships/image" Target="../media/image25.png"/><Relationship Id="rId12" Type="http://schemas.openxmlformats.org/officeDocument/2006/relationships/image" Target="../media/image42.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41.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0.svg"/><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47.png"/><Relationship Id="rId12"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49.png"/><Relationship Id="rId5" Type="http://schemas.openxmlformats.org/officeDocument/2006/relationships/image" Target="../media/image46.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github.com/netsharecmu/generative-trace-tutorials/tree/main"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github.com/netsharecmu/generative-trace-tutorials/blob/main/scripts/network_quality_check.ipynb"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50.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390.png"/></Relationships>
</file>

<file path=ppt/slides/_rels/slide5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530.png"/><Relationship Id="rId3" Type="http://schemas.openxmlformats.org/officeDocument/2006/relationships/image" Target="../media/image68.svg"/><Relationship Id="rId7" Type="http://schemas.openxmlformats.org/officeDocument/2006/relationships/image" Target="../media/image70.svg"/><Relationship Id="rId12" Type="http://schemas.openxmlformats.org/officeDocument/2006/relationships/image" Target="../media/image520.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2.svg"/><Relationship Id="rId5" Type="http://schemas.openxmlformats.org/officeDocument/2006/relationships/image" Target="../media/image450.png"/><Relationship Id="rId10" Type="http://schemas.openxmlformats.org/officeDocument/2006/relationships/image" Target="../media/image71.png"/><Relationship Id="rId4" Type="http://schemas.openxmlformats.org/officeDocument/2006/relationships/image" Target="../media/image440.png"/><Relationship Id="rId9" Type="http://schemas.openxmlformats.org/officeDocument/2006/relationships/image" Target="../media/image490.png"/><Relationship Id="rId14" Type="http://schemas.openxmlformats.org/officeDocument/2006/relationships/image" Target="../media/image5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10.png"/><Relationship Id="rId3" Type="http://schemas.openxmlformats.org/officeDocument/2006/relationships/image" Target="../media/image75.png"/><Relationship Id="rId7" Type="http://schemas.openxmlformats.org/officeDocument/2006/relationships/image" Target="../media/image71.png"/><Relationship Id="rId12" Type="http://schemas.openxmlformats.org/officeDocument/2006/relationships/image" Target="../media/image700.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70.svg"/><Relationship Id="rId11" Type="http://schemas.openxmlformats.org/officeDocument/2006/relationships/image" Target="../media/image74.svg"/><Relationship Id="rId5" Type="http://schemas.openxmlformats.org/officeDocument/2006/relationships/image" Target="../media/image69.png"/><Relationship Id="rId10" Type="http://schemas.openxmlformats.org/officeDocument/2006/relationships/image" Target="../media/image73.png"/><Relationship Id="rId4" Type="http://schemas.openxmlformats.org/officeDocument/2006/relationships/image" Target="../media/image680.png"/><Relationship Id="rId9" Type="http://schemas.openxmlformats.org/officeDocument/2006/relationships/image" Target="../media/image690.png"/><Relationship Id="rId14" Type="http://schemas.openxmlformats.org/officeDocument/2006/relationships/image" Target="../media/image75.png"/></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62.xml.rels><?xml version="1.0" encoding="UTF-8" standalone="yes"?>
<Relationships xmlns="http://schemas.openxmlformats.org/package/2006/relationships"><Relationship Id="rId8" Type="http://schemas.openxmlformats.org/officeDocument/2006/relationships/image" Target="../media/image84.svg"/><Relationship Id="rId13" Type="http://schemas.openxmlformats.org/officeDocument/2006/relationships/image" Target="../media/image89.png"/><Relationship Id="rId3" Type="http://schemas.openxmlformats.org/officeDocument/2006/relationships/image" Target="../media/image79.png"/><Relationship Id="rId7" Type="http://schemas.openxmlformats.org/officeDocument/2006/relationships/image" Target="../media/image83.png"/><Relationship Id="rId12" Type="http://schemas.openxmlformats.org/officeDocument/2006/relationships/image" Target="../media/image88.sv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2.sv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svg"/><Relationship Id="rId4" Type="http://schemas.openxmlformats.org/officeDocument/2006/relationships/image" Target="../media/image80.svg"/><Relationship Id="rId9" Type="http://schemas.openxmlformats.org/officeDocument/2006/relationships/image" Target="../media/image85.png"/><Relationship Id="rId14" Type="http://schemas.openxmlformats.org/officeDocument/2006/relationships/image" Target="../media/image90.svg"/></Relationships>
</file>

<file path=ppt/slides/_rels/slide6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8109-5829-5A44-B008-5E446666DE13}"/>
              </a:ext>
            </a:extLst>
          </p:cNvPr>
          <p:cNvSpPr>
            <a:spLocks noGrp="1"/>
          </p:cNvSpPr>
          <p:nvPr>
            <p:ph type="ctrTitle"/>
          </p:nvPr>
        </p:nvSpPr>
        <p:spPr>
          <a:xfrm>
            <a:off x="855406" y="1122363"/>
            <a:ext cx="10481187" cy="2387600"/>
          </a:xfrm>
        </p:spPr>
        <p:txBody>
          <a:bodyPr>
            <a:normAutofit/>
          </a:bodyPr>
          <a:lstStyle/>
          <a:p>
            <a:r>
              <a:rPr lang="en-US" sz="4400" dirty="0">
                <a:solidFill>
                  <a:srgbClr val="0070C0"/>
                </a:solidFill>
              </a:rPr>
              <a:t>Synthetic Data Generation for Accelerating Networked Systems Innovation</a:t>
            </a:r>
          </a:p>
        </p:txBody>
      </p:sp>
      <p:sp>
        <p:nvSpPr>
          <p:cNvPr id="3" name="Subtitle 2">
            <a:extLst>
              <a:ext uri="{FF2B5EF4-FFF2-40B4-BE49-F238E27FC236}">
                <a16:creationId xmlns:a16="http://schemas.microsoft.com/office/drawing/2014/main" id="{2E4017F8-133F-8C41-A240-B7B9391AB9DE}"/>
              </a:ext>
            </a:extLst>
          </p:cNvPr>
          <p:cNvSpPr>
            <a:spLocks noGrp="1"/>
          </p:cNvSpPr>
          <p:nvPr>
            <p:ph type="subTitle" idx="1"/>
          </p:nvPr>
        </p:nvSpPr>
        <p:spPr>
          <a:xfrm>
            <a:off x="1523999" y="3509963"/>
            <a:ext cx="9144000" cy="1655762"/>
          </a:xfrm>
        </p:spPr>
        <p:txBody>
          <a:bodyPr>
            <a:normAutofit fontScale="85000" lnSpcReduction="10000"/>
          </a:bodyPr>
          <a:lstStyle/>
          <a:p>
            <a:endParaRPr lang="en-US" altLang="zh-CN" dirty="0"/>
          </a:p>
          <a:p>
            <a:r>
              <a:rPr lang="en-US" altLang="zh-CN" sz="3200" dirty="0"/>
              <a:t>Vyas Sekar</a:t>
            </a:r>
          </a:p>
          <a:p>
            <a:r>
              <a:rPr lang="en-US" altLang="zh-CN" sz="3200" dirty="0"/>
              <a:t>Joint work with </a:t>
            </a:r>
            <a:br>
              <a:rPr lang="en-US" altLang="zh-CN" sz="3200" dirty="0"/>
            </a:br>
            <a:r>
              <a:rPr lang="en-US" altLang="zh-CN" sz="3200" dirty="0"/>
              <a:t>Giulia Fanti,  Zinan Lin, Yucheng Yin, Steven Dong, Lesley Zhou</a:t>
            </a:r>
          </a:p>
          <a:p>
            <a:endParaRPr lang="en-US" altLang="zh-CN" sz="3200" dirty="0"/>
          </a:p>
        </p:txBody>
      </p:sp>
      <p:pic>
        <p:nvPicPr>
          <p:cNvPr id="1030" name="Picture 6">
            <a:extLst>
              <a:ext uri="{FF2B5EF4-FFF2-40B4-BE49-F238E27FC236}">
                <a16:creationId xmlns:a16="http://schemas.microsoft.com/office/drawing/2014/main" id="{68473C58-DC9C-A0D5-675B-DFF43B204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482" y="5735637"/>
            <a:ext cx="6268064" cy="5574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ROCKFISH DATA">
            <a:extLst>
              <a:ext uri="{FF2B5EF4-FFF2-40B4-BE49-F238E27FC236}">
                <a16:creationId xmlns:a16="http://schemas.microsoft.com/office/drawing/2014/main" id="{E0C7B6D5-8654-7F38-E996-159B2611FA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9205" y="5293980"/>
            <a:ext cx="1207164" cy="120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189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9D704-691E-CE8F-ED73-A418184A3E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13AD9-56A5-987B-B330-E3AF3780DE8C}"/>
              </a:ext>
            </a:extLst>
          </p:cNvPr>
          <p:cNvSpPr>
            <a:spLocks noGrp="1"/>
          </p:cNvSpPr>
          <p:nvPr>
            <p:ph type="title"/>
          </p:nvPr>
        </p:nvSpPr>
        <p:spPr/>
        <p:txBody>
          <a:bodyPr/>
          <a:lstStyle/>
          <a:p>
            <a:r>
              <a:rPr lang="en-US" dirty="0"/>
              <a:t>About Me</a:t>
            </a:r>
          </a:p>
        </p:txBody>
      </p:sp>
      <p:sp>
        <p:nvSpPr>
          <p:cNvPr id="4" name="Slide Number Placeholder 3">
            <a:extLst>
              <a:ext uri="{FF2B5EF4-FFF2-40B4-BE49-F238E27FC236}">
                <a16:creationId xmlns:a16="http://schemas.microsoft.com/office/drawing/2014/main" id="{D9E78D67-1C79-3BA6-C752-35922E3E42CD}"/>
              </a:ext>
            </a:extLst>
          </p:cNvPr>
          <p:cNvSpPr>
            <a:spLocks noGrp="1"/>
          </p:cNvSpPr>
          <p:nvPr>
            <p:ph type="sldNum" sz="quarter" idx="12"/>
          </p:nvPr>
        </p:nvSpPr>
        <p:spPr/>
        <p:txBody>
          <a:bodyPr/>
          <a:lstStyle/>
          <a:p>
            <a:fld id="{78BA06F7-7B03-794D-B1BE-3F12299AE8FB}" type="slidenum">
              <a:rPr lang="en-US" smtClean="0"/>
              <a:t>2</a:t>
            </a:fld>
            <a:endParaRPr lang="en-US" dirty="0"/>
          </a:p>
        </p:txBody>
      </p:sp>
      <p:sp>
        <p:nvSpPr>
          <p:cNvPr id="5" name="TextBox 4">
            <a:extLst>
              <a:ext uri="{FF2B5EF4-FFF2-40B4-BE49-F238E27FC236}">
                <a16:creationId xmlns:a16="http://schemas.microsoft.com/office/drawing/2014/main" id="{45CF6852-4DD8-83B7-D6BD-9790D62924D7}"/>
              </a:ext>
            </a:extLst>
          </p:cNvPr>
          <p:cNvSpPr txBox="1"/>
          <p:nvPr/>
        </p:nvSpPr>
        <p:spPr>
          <a:xfrm>
            <a:off x="6642100" y="1333500"/>
            <a:ext cx="4584878" cy="3293209"/>
          </a:xfrm>
          <a:prstGeom prst="rect">
            <a:avLst/>
          </a:prstGeom>
          <a:noFill/>
        </p:spPr>
        <p:txBody>
          <a:bodyPr wrap="square">
            <a:spAutoFit/>
          </a:bodyPr>
          <a:lstStyle/>
          <a:p>
            <a:r>
              <a:rPr lang="en-US" sz="2400" dirty="0" err="1">
                <a:latin typeface="Calibri" panose="020F0502020204030204" pitchFamily="34" charset="0"/>
                <a:cs typeface="Calibri" panose="020F0502020204030204" pitchFamily="34" charset="0"/>
              </a:rPr>
              <a:t>B.Tech</a:t>
            </a:r>
            <a:r>
              <a:rPr lang="en-US" sz="2400" dirty="0">
                <a:latin typeface="Calibri" panose="020F0502020204030204" pitchFamily="34" charset="0"/>
                <a:cs typeface="Calibri" panose="020F0502020204030204" pitchFamily="34" charset="0"/>
              </a:rPr>
              <a:t>, IIT Madras CSE,2003</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PhD, CMU CSD, 2010</a:t>
            </a:r>
            <a:br>
              <a:rPr lang="en-US" sz="28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Chennai</a:t>
            </a:r>
            <a:r>
              <a:rPr lang="en-US" sz="2400" dirty="0">
                <a:latin typeface="Calibri" panose="020F0502020204030204" pitchFamily="34" charset="0"/>
                <a:cs typeface="Calibri" panose="020F0502020204030204" pitchFamily="34" charset="0"/>
                <a:sym typeface="Wingdings" pitchFamily="2" charset="2"/>
              </a:rPr>
              <a:t> </a:t>
            </a:r>
          </a:p>
          <a:p>
            <a:r>
              <a:rPr lang="en-US" sz="2400" dirty="0">
                <a:latin typeface="Calibri" panose="020F0502020204030204" pitchFamily="34" charset="0"/>
                <a:cs typeface="Calibri" panose="020F0502020204030204" pitchFamily="34" charset="0"/>
              </a:rPr>
              <a:t>Pittsburgh </a:t>
            </a:r>
            <a:r>
              <a:rPr lang="en-US" sz="2400" dirty="0">
                <a:latin typeface="Calibri" panose="020F0502020204030204" pitchFamily="34" charset="0"/>
                <a:cs typeface="Calibri" panose="020F0502020204030204" pitchFamily="34" charset="0"/>
                <a:sym typeface="Wingdings"/>
              </a:rPr>
              <a:t> Berkeley </a:t>
            </a:r>
            <a:br>
              <a:rPr lang="en-US" sz="2400" dirty="0">
                <a:latin typeface="Calibri" panose="020F0502020204030204" pitchFamily="34" charset="0"/>
                <a:cs typeface="Calibri" panose="020F0502020204030204" pitchFamily="34" charset="0"/>
                <a:sym typeface="Wingdings"/>
              </a:rPr>
            </a:br>
            <a:r>
              <a:rPr lang="en-US" sz="2400" dirty="0">
                <a:latin typeface="Calibri" panose="020F0502020204030204" pitchFamily="34" charset="0"/>
                <a:cs typeface="Calibri" panose="020F0502020204030204" pitchFamily="34" charset="0"/>
                <a:sym typeface="Wingdings"/>
              </a:rPr>
              <a:t> Long Island  Pittsburgh</a:t>
            </a:r>
          </a:p>
          <a:p>
            <a:r>
              <a:rPr lang="en-US" sz="2400" dirty="0">
                <a:latin typeface="Calibri" panose="020F0502020204030204" pitchFamily="34" charset="0"/>
                <a:cs typeface="Calibri" panose="020F0502020204030204" pitchFamily="34" charset="0"/>
                <a:sym typeface="Wingdings" pitchFamily="2" charset="2"/>
              </a:rPr>
              <a:t></a:t>
            </a:r>
            <a:r>
              <a:rPr lang="en-US" sz="2400" dirty="0">
                <a:latin typeface="Calibri" panose="020F0502020204030204" pitchFamily="34" charset="0"/>
                <a:cs typeface="Calibri" panose="020F0502020204030204" pitchFamily="34" charset="0"/>
                <a:sym typeface="Wingdings"/>
              </a:rPr>
              <a:t> SF Bay Area </a:t>
            </a:r>
            <a:r>
              <a:rPr lang="en-US" sz="2400" dirty="0">
                <a:latin typeface="Calibri" panose="020F0502020204030204" pitchFamily="34" charset="0"/>
                <a:cs typeface="Calibri" panose="020F0502020204030204" pitchFamily="34" charset="0"/>
                <a:sym typeface="Wingdings" pitchFamily="2" charset="2"/>
              </a:rPr>
              <a:t></a:t>
            </a:r>
            <a:r>
              <a:rPr lang="en-US" sz="2400" dirty="0">
                <a:latin typeface="Calibri" panose="020F0502020204030204" pitchFamily="34" charset="0"/>
                <a:cs typeface="Calibri" panose="020F0502020204030204" pitchFamily="34" charset="0"/>
                <a:sym typeface="Wingdings"/>
              </a:rPr>
              <a:t> Pittsburgh</a:t>
            </a:r>
            <a:br>
              <a:rPr lang="en-US" sz="2400" dirty="0">
                <a:latin typeface="Calibri" panose="020F0502020204030204" pitchFamily="34" charset="0"/>
                <a:cs typeface="Calibri" panose="020F0502020204030204" pitchFamily="34" charset="0"/>
              </a:rPr>
            </a:br>
            <a:br>
              <a:rPr lang="en-US"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3832309-83B5-1906-AE0C-6DB5968ADD6F}"/>
              </a:ext>
            </a:extLst>
          </p:cNvPr>
          <p:cNvSpPr txBox="1"/>
          <p:nvPr/>
        </p:nvSpPr>
        <p:spPr>
          <a:xfrm>
            <a:off x="1841500" y="4078119"/>
            <a:ext cx="6477000" cy="830997"/>
          </a:xfrm>
          <a:prstGeom prst="rect">
            <a:avLst/>
          </a:prstGeom>
          <a:noFill/>
        </p:spPr>
        <p:txBody>
          <a:bodyPr wrap="square">
            <a:spAutoFit/>
          </a:bodyPr>
          <a:lstStyle/>
          <a:p>
            <a:pPr algn="l"/>
            <a:r>
              <a:rPr lang="en-US" sz="2400" dirty="0">
                <a:latin typeface="Calibri" panose="020F0502020204030204" pitchFamily="34" charset="0"/>
                <a:cs typeface="Calibri" panose="020F0502020204030204" pitchFamily="34" charset="0"/>
              </a:rPr>
              <a:t>Research: Networking, Security,  Systems</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Web: http://</a:t>
            </a:r>
            <a:r>
              <a:rPr lang="en-US" sz="2400" dirty="0" err="1">
                <a:latin typeface="Calibri" panose="020F0502020204030204" pitchFamily="34" charset="0"/>
                <a:cs typeface="Calibri" panose="020F0502020204030204" pitchFamily="34" charset="0"/>
              </a:rPr>
              <a:t>users.ece.cmu.edu</a:t>
            </a:r>
            <a:r>
              <a:rPr lang="en-US" sz="2400" dirty="0">
                <a:latin typeface="Calibri" panose="020F0502020204030204" pitchFamily="34" charset="0"/>
                <a:cs typeface="Calibri" panose="020F0502020204030204" pitchFamily="34" charset="0"/>
              </a:rPr>
              <a:t>/~</a:t>
            </a:r>
            <a:r>
              <a:rPr lang="en-US" sz="2400" dirty="0" err="1">
                <a:latin typeface="Calibri" panose="020F0502020204030204" pitchFamily="34" charset="0"/>
                <a:cs typeface="Calibri" panose="020F0502020204030204" pitchFamily="34" charset="0"/>
              </a:rPr>
              <a:t>vsekar</a:t>
            </a:r>
            <a:r>
              <a:rPr lang="en-US" sz="2400" dirty="0">
                <a:latin typeface="Calibri" panose="020F050202020403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DC6319B3-26B3-3E28-4811-86FF2BE66E3F}"/>
              </a:ext>
            </a:extLst>
          </p:cNvPr>
          <p:cNvSpPr txBox="1"/>
          <p:nvPr/>
        </p:nvSpPr>
        <p:spPr>
          <a:xfrm>
            <a:off x="1841500" y="5268267"/>
            <a:ext cx="9144000" cy="461665"/>
          </a:xfrm>
          <a:prstGeom prst="rect">
            <a:avLst/>
          </a:prstGeom>
          <a:noFill/>
        </p:spPr>
        <p:txBody>
          <a:bodyPr wrap="square">
            <a:spAutoFit/>
          </a:bodyPr>
          <a:lstStyle/>
          <a:p>
            <a:pPr algn="l"/>
            <a:r>
              <a:rPr lang="en-US" sz="2400" dirty="0">
                <a:latin typeface="Calibri" panose="020F0502020204030204" pitchFamily="34" charset="0"/>
                <a:cs typeface="Calibri" panose="020F0502020204030204" pitchFamily="34" charset="0"/>
              </a:rPr>
              <a:t>Non-work: Run, squash, frisbee, cryptic crosswords, trivia, word puzzles</a:t>
            </a:r>
          </a:p>
        </p:txBody>
      </p:sp>
      <p:pic>
        <p:nvPicPr>
          <p:cNvPr id="8" name="Picture 7" descr="A person in a suit&#10;&#10;Description automatically generated">
            <a:extLst>
              <a:ext uri="{FF2B5EF4-FFF2-40B4-BE49-F238E27FC236}">
                <a16:creationId xmlns:a16="http://schemas.microsoft.com/office/drawing/2014/main" id="{E74267C4-590A-443D-1AF1-6402904669F2}"/>
              </a:ext>
            </a:extLst>
          </p:cNvPr>
          <p:cNvPicPr>
            <a:picLocks noChangeAspect="1"/>
          </p:cNvPicPr>
          <p:nvPr/>
        </p:nvPicPr>
        <p:blipFill>
          <a:blip r:embed="rId2"/>
          <a:stretch>
            <a:fillRect/>
          </a:stretch>
        </p:blipFill>
        <p:spPr>
          <a:xfrm>
            <a:off x="838200" y="1875420"/>
            <a:ext cx="5029200" cy="2017966"/>
          </a:xfrm>
          <a:prstGeom prst="rect">
            <a:avLst/>
          </a:prstGeom>
        </p:spPr>
      </p:pic>
    </p:spTree>
    <p:extLst>
      <p:ext uri="{BB962C8B-B14F-4D97-AF65-F5344CB8AC3E}">
        <p14:creationId xmlns:p14="http://schemas.microsoft.com/office/powerpoint/2010/main" val="3735698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2045-8271-BBD5-D9BF-5D3AF9862CA4}"/>
              </a:ext>
            </a:extLst>
          </p:cNvPr>
          <p:cNvSpPr>
            <a:spLocks noGrp="1"/>
          </p:cNvSpPr>
          <p:nvPr>
            <p:ph type="title"/>
          </p:nvPr>
        </p:nvSpPr>
        <p:spPr/>
        <p:txBody>
          <a:bodyPr/>
          <a:lstStyle/>
          <a:p>
            <a:r>
              <a:rPr lang="en-US" dirty="0"/>
              <a:t>Tutorial Goals</a:t>
            </a:r>
          </a:p>
        </p:txBody>
      </p:sp>
      <p:sp>
        <p:nvSpPr>
          <p:cNvPr id="3" name="Content Placeholder 2">
            <a:extLst>
              <a:ext uri="{FF2B5EF4-FFF2-40B4-BE49-F238E27FC236}">
                <a16:creationId xmlns:a16="http://schemas.microsoft.com/office/drawing/2014/main" id="{EF4B721E-798E-2283-ADFB-6A61B78911C8}"/>
              </a:ext>
            </a:extLst>
          </p:cNvPr>
          <p:cNvSpPr>
            <a:spLocks noGrp="1"/>
          </p:cNvSpPr>
          <p:nvPr>
            <p:ph idx="1"/>
          </p:nvPr>
        </p:nvSpPr>
        <p:spPr/>
        <p:txBody>
          <a:bodyPr/>
          <a:lstStyle/>
          <a:p>
            <a:pPr fontAlgn="base"/>
            <a:r>
              <a:rPr lang="en-US" dirty="0"/>
              <a:t>Learn about use cases for generative modeling in networking</a:t>
            </a:r>
          </a:p>
          <a:p>
            <a:pPr fontAlgn="base"/>
            <a:r>
              <a:rPr lang="en-US" dirty="0"/>
              <a:t>Learn basics of ML generative modeling algorithms</a:t>
            </a:r>
          </a:p>
          <a:p>
            <a:pPr fontAlgn="base"/>
            <a:r>
              <a:rPr lang="en-US" dirty="0"/>
              <a:t>Learn about existing datasets to try</a:t>
            </a:r>
          </a:p>
          <a:p>
            <a:pPr fontAlgn="base"/>
            <a:r>
              <a:rPr lang="en-US" dirty="0"/>
              <a:t>Learn about unique challenges in networking </a:t>
            </a:r>
          </a:p>
          <a:p>
            <a:pPr fontAlgn="base"/>
            <a:r>
              <a:rPr lang="en-US" dirty="0"/>
              <a:t>Learn about fidelity metrics to check in networking </a:t>
            </a:r>
          </a:p>
          <a:p>
            <a:pPr fontAlgn="base"/>
            <a:r>
              <a:rPr lang="en-US" dirty="0"/>
              <a:t>Learn some of the key domain-specific ideas </a:t>
            </a:r>
          </a:p>
          <a:p>
            <a:pPr marL="457200" lvl="1" indent="0" fontAlgn="base">
              <a:buNone/>
            </a:pPr>
            <a:r>
              <a:rPr lang="en-US" dirty="0"/>
              <a:t>– Encoding, scaling, fidelity modeling</a:t>
            </a:r>
          </a:p>
          <a:p>
            <a:pPr fontAlgn="base"/>
            <a:r>
              <a:rPr lang="en-US" dirty="0"/>
              <a:t>Hands on exercises in existing algorithms, datasets, new ideas, </a:t>
            </a:r>
          </a:p>
          <a:p>
            <a:endParaRPr lang="en-US" dirty="0"/>
          </a:p>
        </p:txBody>
      </p:sp>
      <p:sp>
        <p:nvSpPr>
          <p:cNvPr id="4" name="Slide Number Placeholder 3">
            <a:extLst>
              <a:ext uri="{FF2B5EF4-FFF2-40B4-BE49-F238E27FC236}">
                <a16:creationId xmlns:a16="http://schemas.microsoft.com/office/drawing/2014/main" id="{4B276B3C-3901-4844-BAE0-BE8DA4394BDA}"/>
              </a:ext>
            </a:extLst>
          </p:cNvPr>
          <p:cNvSpPr>
            <a:spLocks noGrp="1"/>
          </p:cNvSpPr>
          <p:nvPr>
            <p:ph type="sldNum" sz="quarter" idx="12"/>
          </p:nvPr>
        </p:nvSpPr>
        <p:spPr/>
        <p:txBody>
          <a:bodyPr/>
          <a:lstStyle/>
          <a:p>
            <a:fld id="{78BA06F7-7B03-794D-B1BE-3F12299AE8FB}" type="slidenum">
              <a:rPr lang="en-US" smtClean="0"/>
              <a:t>3</a:t>
            </a:fld>
            <a:endParaRPr lang="en-US" dirty="0"/>
          </a:p>
        </p:txBody>
      </p:sp>
    </p:spTree>
    <p:extLst>
      <p:ext uri="{BB962C8B-B14F-4D97-AF65-F5344CB8AC3E}">
        <p14:creationId xmlns:p14="http://schemas.microsoft.com/office/powerpoint/2010/main" val="3005061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EA39-921C-8D03-B5DB-12D27825EF86}"/>
              </a:ext>
            </a:extLst>
          </p:cNvPr>
          <p:cNvSpPr>
            <a:spLocks noGrp="1"/>
          </p:cNvSpPr>
          <p:nvPr>
            <p:ph type="title"/>
          </p:nvPr>
        </p:nvSpPr>
        <p:spPr/>
        <p:txBody>
          <a:bodyPr/>
          <a:lstStyle/>
          <a:p>
            <a:r>
              <a:rPr lang="en-US" b="1" dirty="0"/>
              <a:t>Rough Tutorial Schedule</a:t>
            </a:r>
          </a:p>
        </p:txBody>
      </p:sp>
      <p:sp>
        <p:nvSpPr>
          <p:cNvPr id="3" name="Content Placeholder 2">
            <a:extLst>
              <a:ext uri="{FF2B5EF4-FFF2-40B4-BE49-F238E27FC236}">
                <a16:creationId xmlns:a16="http://schemas.microsoft.com/office/drawing/2014/main" id="{440FF501-1278-90B9-C905-175D5024E7CE}"/>
              </a:ext>
            </a:extLst>
          </p:cNvPr>
          <p:cNvSpPr>
            <a:spLocks noGrp="1"/>
          </p:cNvSpPr>
          <p:nvPr>
            <p:ph idx="1"/>
          </p:nvPr>
        </p:nvSpPr>
        <p:spPr/>
        <p:txBody>
          <a:bodyPr>
            <a:noAutofit/>
          </a:bodyPr>
          <a:lstStyle/>
          <a:p>
            <a:pPr marL="0" indent="0">
              <a:lnSpc>
                <a:spcPct val="120000"/>
              </a:lnSpc>
              <a:spcBef>
                <a:spcPts val="1200"/>
              </a:spcBef>
              <a:spcAft>
                <a:spcPts val="200"/>
              </a:spcAft>
              <a:buNone/>
            </a:pPr>
            <a:r>
              <a:rPr lang="en-US" sz="2400" dirty="0"/>
              <a:t>P1 (30 min) — Use Cases + Dataset Overview</a:t>
            </a:r>
            <a:br>
              <a:rPr lang="en-US" sz="2400" dirty="0"/>
            </a:br>
            <a:r>
              <a:rPr lang="en-US" sz="2400" dirty="0"/>
              <a:t> Break 1 (15 min)</a:t>
            </a:r>
            <a:br>
              <a:rPr lang="en-US" sz="2400" dirty="0"/>
            </a:br>
            <a:r>
              <a:rPr lang="en-US" sz="2400" dirty="0"/>
              <a:t>P2 (30 min) — Understanding General Generative Models</a:t>
            </a:r>
            <a:br>
              <a:rPr lang="en-US" sz="2400" dirty="0"/>
            </a:br>
            <a:r>
              <a:rPr lang="en-US" sz="2400" dirty="0"/>
              <a:t>P3 (30 min) — Setup Infra to Run Mind the Gap (Run </a:t>
            </a:r>
            <a:r>
              <a:rPr lang="en-US" sz="2400" dirty="0" err="1"/>
              <a:t>Jupyter</a:t>
            </a:r>
            <a:r>
              <a:rPr lang="en-US" sz="2400" dirty="0"/>
              <a:t> notebooks)</a:t>
            </a:r>
            <a:br>
              <a:rPr lang="en-US" sz="2400" dirty="0"/>
            </a:br>
            <a:r>
              <a:rPr lang="en-US" sz="2400" dirty="0"/>
              <a:t>Break 2 (15 min)</a:t>
            </a:r>
          </a:p>
          <a:p>
            <a:pPr marL="0" indent="0">
              <a:lnSpc>
                <a:spcPct val="120000"/>
              </a:lnSpc>
              <a:spcBef>
                <a:spcPts val="1200"/>
              </a:spcBef>
              <a:spcAft>
                <a:spcPts val="200"/>
              </a:spcAft>
              <a:buNone/>
            </a:pPr>
            <a:r>
              <a:rPr lang="en-US" sz="2400" dirty="0"/>
              <a:t>P4 (15 min) — Iterative Workflow</a:t>
            </a:r>
            <a:br>
              <a:rPr lang="en-US" sz="2400" dirty="0"/>
            </a:br>
            <a:r>
              <a:rPr lang="en-US" sz="2400" dirty="0"/>
              <a:t>P5 (30 min) — Introduce NetShare, </a:t>
            </a:r>
            <a:r>
              <a:rPr lang="en-US" sz="2400" dirty="0" err="1"/>
              <a:t>NetDiffusion</a:t>
            </a:r>
            <a:br>
              <a:rPr lang="en-US" sz="2400" dirty="0"/>
            </a:br>
            <a:r>
              <a:rPr lang="en-US" sz="2400" dirty="0"/>
              <a:t>Break 3 (15 min)</a:t>
            </a:r>
            <a:br>
              <a:rPr lang="en-US" sz="2400" dirty="0"/>
            </a:br>
            <a:r>
              <a:rPr lang="en-US" sz="2400" dirty="0"/>
              <a:t>P6 (45 min) — Run NetShare; Connect Back to Use Cases</a:t>
            </a:r>
          </a:p>
        </p:txBody>
      </p:sp>
      <p:sp>
        <p:nvSpPr>
          <p:cNvPr id="4" name="Slide Number Placeholder 3">
            <a:extLst>
              <a:ext uri="{FF2B5EF4-FFF2-40B4-BE49-F238E27FC236}">
                <a16:creationId xmlns:a16="http://schemas.microsoft.com/office/drawing/2014/main" id="{60DB6E4A-A0D3-8575-D590-24E075F1362C}"/>
              </a:ext>
            </a:extLst>
          </p:cNvPr>
          <p:cNvSpPr>
            <a:spLocks noGrp="1"/>
          </p:cNvSpPr>
          <p:nvPr>
            <p:ph type="sldNum" sz="quarter" idx="12"/>
          </p:nvPr>
        </p:nvSpPr>
        <p:spPr/>
        <p:txBody>
          <a:bodyPr/>
          <a:lstStyle/>
          <a:p>
            <a:fld id="{78BA06F7-7B03-794D-B1BE-3F12299AE8FB}" type="slidenum">
              <a:rPr lang="en-US" smtClean="0"/>
              <a:t>4</a:t>
            </a:fld>
            <a:endParaRPr lang="en-US" dirty="0"/>
          </a:p>
        </p:txBody>
      </p:sp>
    </p:spTree>
    <p:extLst>
      <p:ext uri="{BB962C8B-B14F-4D97-AF65-F5344CB8AC3E}">
        <p14:creationId xmlns:p14="http://schemas.microsoft.com/office/powerpoint/2010/main" val="2694888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7FE71-824A-4E3A-F65A-E065E063C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20B662-843B-1A4D-5083-6B7464A90E64}"/>
              </a:ext>
            </a:extLst>
          </p:cNvPr>
          <p:cNvSpPr>
            <a:spLocks noGrp="1"/>
          </p:cNvSpPr>
          <p:nvPr>
            <p:ph type="title"/>
          </p:nvPr>
        </p:nvSpPr>
        <p:spPr/>
        <p:txBody>
          <a:bodyPr/>
          <a:lstStyle/>
          <a:p>
            <a:r>
              <a:rPr lang="en-US" b="1" dirty="0"/>
              <a:t>Rough Tutorial Schedule</a:t>
            </a:r>
          </a:p>
        </p:txBody>
      </p:sp>
      <p:sp>
        <p:nvSpPr>
          <p:cNvPr id="3" name="Content Placeholder 2">
            <a:extLst>
              <a:ext uri="{FF2B5EF4-FFF2-40B4-BE49-F238E27FC236}">
                <a16:creationId xmlns:a16="http://schemas.microsoft.com/office/drawing/2014/main" id="{ABEDD421-E22A-14D6-CD37-CA40EA1C431E}"/>
              </a:ext>
            </a:extLst>
          </p:cNvPr>
          <p:cNvSpPr>
            <a:spLocks noGrp="1"/>
          </p:cNvSpPr>
          <p:nvPr>
            <p:ph idx="1"/>
          </p:nvPr>
        </p:nvSpPr>
        <p:spPr/>
        <p:txBody>
          <a:bodyPr>
            <a:noAutofit/>
          </a:bodyPr>
          <a:lstStyle/>
          <a:p>
            <a:pPr marL="0" indent="0">
              <a:lnSpc>
                <a:spcPct val="120000"/>
              </a:lnSpc>
              <a:spcBef>
                <a:spcPts val="1200"/>
              </a:spcBef>
              <a:spcAft>
                <a:spcPts val="200"/>
              </a:spcAft>
              <a:buNone/>
            </a:pPr>
            <a:r>
              <a:rPr lang="en-US" sz="2400" b="1" i="1" dirty="0"/>
              <a:t>P1 (30 min) — Use Cases + Dataset Overview</a:t>
            </a:r>
            <a:br>
              <a:rPr lang="en-US" sz="2400" dirty="0"/>
            </a:br>
            <a:r>
              <a:rPr lang="en-US" sz="2400" dirty="0">
                <a:solidFill>
                  <a:schemeClr val="bg2">
                    <a:lumMod val="75000"/>
                  </a:schemeClr>
                </a:solidFill>
              </a:rPr>
              <a:t>Break 1 (15 min)</a:t>
            </a:r>
            <a:br>
              <a:rPr lang="en-US" sz="2400" dirty="0">
                <a:solidFill>
                  <a:schemeClr val="bg2">
                    <a:lumMod val="75000"/>
                  </a:schemeClr>
                </a:solidFill>
              </a:rPr>
            </a:br>
            <a:r>
              <a:rPr lang="en-US" sz="2400" dirty="0">
                <a:solidFill>
                  <a:schemeClr val="bg2">
                    <a:lumMod val="75000"/>
                  </a:schemeClr>
                </a:solidFill>
              </a:rPr>
              <a:t>P2 (30 min) — Understanding General Generative Models</a:t>
            </a:r>
            <a:br>
              <a:rPr lang="en-US" sz="2400" dirty="0">
                <a:solidFill>
                  <a:schemeClr val="bg2">
                    <a:lumMod val="75000"/>
                  </a:schemeClr>
                </a:solidFill>
              </a:rPr>
            </a:br>
            <a:r>
              <a:rPr lang="en-US" sz="2400" dirty="0">
                <a:solidFill>
                  <a:schemeClr val="bg2">
                    <a:lumMod val="75000"/>
                  </a:schemeClr>
                </a:solidFill>
              </a:rPr>
              <a:t>P3 (30 min) — Setup Infra to Run Mind the Gap (Run </a:t>
            </a:r>
            <a:r>
              <a:rPr lang="en-US" sz="2400" dirty="0" err="1">
                <a:solidFill>
                  <a:schemeClr val="bg2">
                    <a:lumMod val="75000"/>
                  </a:schemeClr>
                </a:solidFill>
              </a:rPr>
              <a:t>Jupyter</a:t>
            </a:r>
            <a:r>
              <a:rPr lang="en-US" sz="2400" dirty="0">
                <a:solidFill>
                  <a:schemeClr val="bg2">
                    <a:lumMod val="75000"/>
                  </a:schemeClr>
                </a:solidFill>
              </a:rPr>
              <a:t> notebooks)</a:t>
            </a:r>
            <a:br>
              <a:rPr lang="en-US" sz="2400" dirty="0">
                <a:solidFill>
                  <a:schemeClr val="bg2">
                    <a:lumMod val="75000"/>
                  </a:schemeClr>
                </a:solidFill>
              </a:rPr>
            </a:br>
            <a:r>
              <a:rPr lang="en-US" sz="2400" dirty="0">
                <a:solidFill>
                  <a:schemeClr val="bg2">
                    <a:lumMod val="75000"/>
                  </a:schemeClr>
                </a:solidFill>
              </a:rPr>
              <a:t>Break 2 (15 min)</a:t>
            </a:r>
          </a:p>
          <a:p>
            <a:pPr marL="0" indent="0">
              <a:lnSpc>
                <a:spcPct val="120000"/>
              </a:lnSpc>
              <a:spcBef>
                <a:spcPts val="1200"/>
              </a:spcBef>
              <a:spcAft>
                <a:spcPts val="200"/>
              </a:spcAft>
              <a:buNone/>
            </a:pPr>
            <a:r>
              <a:rPr lang="en-US" sz="2400" dirty="0">
                <a:solidFill>
                  <a:schemeClr val="bg2">
                    <a:lumMod val="75000"/>
                  </a:schemeClr>
                </a:solidFill>
              </a:rPr>
              <a:t>P4 (15 min) — Iterative Workflow</a:t>
            </a:r>
            <a:br>
              <a:rPr lang="en-US" sz="2400" dirty="0">
                <a:solidFill>
                  <a:schemeClr val="bg2">
                    <a:lumMod val="75000"/>
                  </a:schemeClr>
                </a:solidFill>
              </a:rPr>
            </a:br>
            <a:r>
              <a:rPr lang="en-US" sz="2400" dirty="0">
                <a:solidFill>
                  <a:schemeClr val="bg2">
                    <a:lumMod val="75000"/>
                  </a:schemeClr>
                </a:solidFill>
              </a:rPr>
              <a:t>P5 (30 min) — Introduce NetShare, </a:t>
            </a:r>
            <a:r>
              <a:rPr lang="en-US" sz="2400" dirty="0" err="1">
                <a:solidFill>
                  <a:schemeClr val="bg2">
                    <a:lumMod val="75000"/>
                  </a:schemeClr>
                </a:solidFill>
              </a:rPr>
              <a:t>NetDiffusion</a:t>
            </a:r>
            <a:br>
              <a:rPr lang="en-US" sz="2400" dirty="0">
                <a:solidFill>
                  <a:schemeClr val="bg2">
                    <a:lumMod val="75000"/>
                  </a:schemeClr>
                </a:solidFill>
              </a:rPr>
            </a:br>
            <a:r>
              <a:rPr lang="en-US" sz="2400" dirty="0">
                <a:solidFill>
                  <a:schemeClr val="bg2">
                    <a:lumMod val="75000"/>
                  </a:schemeClr>
                </a:solidFill>
              </a:rPr>
              <a:t>Break 3 (15 min)</a:t>
            </a:r>
            <a:br>
              <a:rPr lang="en-US" sz="2400" dirty="0">
                <a:solidFill>
                  <a:schemeClr val="bg2">
                    <a:lumMod val="75000"/>
                  </a:schemeClr>
                </a:solidFill>
              </a:rPr>
            </a:br>
            <a:r>
              <a:rPr lang="en-US" sz="2400" dirty="0">
                <a:solidFill>
                  <a:schemeClr val="bg2">
                    <a:lumMod val="75000"/>
                  </a:schemeClr>
                </a:solidFill>
              </a:rPr>
              <a:t>P6 (45 min) — Run NetShare; Connect Back to Use Cases</a:t>
            </a:r>
          </a:p>
        </p:txBody>
      </p:sp>
      <p:sp>
        <p:nvSpPr>
          <p:cNvPr id="4" name="Slide Number Placeholder 3">
            <a:extLst>
              <a:ext uri="{FF2B5EF4-FFF2-40B4-BE49-F238E27FC236}">
                <a16:creationId xmlns:a16="http://schemas.microsoft.com/office/drawing/2014/main" id="{C15A228C-2355-1791-C4BD-CF63EBE4EA97}"/>
              </a:ext>
            </a:extLst>
          </p:cNvPr>
          <p:cNvSpPr>
            <a:spLocks noGrp="1"/>
          </p:cNvSpPr>
          <p:nvPr>
            <p:ph type="sldNum" sz="quarter" idx="12"/>
          </p:nvPr>
        </p:nvSpPr>
        <p:spPr/>
        <p:txBody>
          <a:bodyPr/>
          <a:lstStyle/>
          <a:p>
            <a:fld id="{78BA06F7-7B03-794D-B1BE-3F12299AE8FB}" type="slidenum">
              <a:rPr lang="en-US" smtClean="0"/>
              <a:t>5</a:t>
            </a:fld>
            <a:endParaRPr lang="en-US" dirty="0"/>
          </a:p>
        </p:txBody>
      </p:sp>
    </p:spTree>
    <p:extLst>
      <p:ext uri="{BB962C8B-B14F-4D97-AF65-F5344CB8AC3E}">
        <p14:creationId xmlns:p14="http://schemas.microsoft.com/office/powerpoint/2010/main" val="3211971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85B4A-106A-5F0A-6EE1-AE56BF347482}"/>
              </a:ext>
            </a:extLst>
          </p:cNvPr>
          <p:cNvSpPr>
            <a:spLocks noGrp="1"/>
          </p:cNvSpPr>
          <p:nvPr>
            <p:ph type="title"/>
          </p:nvPr>
        </p:nvSpPr>
        <p:spPr>
          <a:xfrm>
            <a:off x="168477" y="123867"/>
            <a:ext cx="11692328" cy="1325563"/>
          </a:xfrm>
          <a:ln>
            <a:noFill/>
          </a:ln>
        </p:spPr>
        <p:style>
          <a:lnRef idx="2">
            <a:schemeClr val="accent6"/>
          </a:lnRef>
          <a:fillRef idx="1">
            <a:schemeClr val="lt1"/>
          </a:fillRef>
          <a:effectRef idx="0">
            <a:schemeClr val="accent6"/>
          </a:effectRef>
          <a:fontRef idx="minor">
            <a:schemeClr val="dk1"/>
          </a:fontRef>
        </p:style>
        <p:txBody>
          <a:bodyPr/>
          <a:lstStyle/>
          <a:p>
            <a:r>
              <a:rPr lang="en-US" dirty="0"/>
              <a:t>AI-Driven Networked Systems Operations  </a:t>
            </a:r>
          </a:p>
        </p:txBody>
      </p:sp>
      <p:sp>
        <p:nvSpPr>
          <p:cNvPr id="4" name="Slide Number Placeholder 3">
            <a:extLst>
              <a:ext uri="{FF2B5EF4-FFF2-40B4-BE49-F238E27FC236}">
                <a16:creationId xmlns:a16="http://schemas.microsoft.com/office/drawing/2014/main" id="{C73058D5-B444-6EBD-99AA-8ACFD9AB09F6}"/>
              </a:ext>
            </a:extLst>
          </p:cNvPr>
          <p:cNvSpPr>
            <a:spLocks noGrp="1"/>
          </p:cNvSpPr>
          <p:nvPr>
            <p:ph type="sldNum" sz="quarter" idx="12"/>
          </p:nvPr>
        </p:nvSpPr>
        <p:spPr/>
        <p:txBody>
          <a:bodyPr/>
          <a:lstStyle/>
          <a:p>
            <a:fld id="{78BA06F7-7B03-794D-B1BE-3F12299AE8FB}" type="slidenum">
              <a:rPr lang="en-US" smtClean="0"/>
              <a:t>6</a:t>
            </a:fld>
            <a:endParaRPr lang="en-US" dirty="0"/>
          </a:p>
        </p:txBody>
      </p:sp>
      <p:pic>
        <p:nvPicPr>
          <p:cNvPr id="6" name="图形 7" descr="男性形象">
            <a:extLst>
              <a:ext uri="{FF2B5EF4-FFF2-40B4-BE49-F238E27FC236}">
                <a16:creationId xmlns:a16="http://schemas.microsoft.com/office/drawing/2014/main" id="{BFB5DCF5-AF9B-91B8-2844-7E6B7F0C9C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10831" y="1155038"/>
            <a:ext cx="772432" cy="772432"/>
          </a:xfrm>
          <a:prstGeom prst="rect">
            <a:avLst/>
          </a:prstGeom>
        </p:spPr>
      </p:pic>
      <p:sp>
        <p:nvSpPr>
          <p:cNvPr id="13" name="Cloud 12">
            <a:extLst>
              <a:ext uri="{FF2B5EF4-FFF2-40B4-BE49-F238E27FC236}">
                <a16:creationId xmlns:a16="http://schemas.microsoft.com/office/drawing/2014/main" id="{9CDCFFCD-1692-EB36-5182-876B39B20D85}"/>
              </a:ext>
            </a:extLst>
          </p:cNvPr>
          <p:cNvSpPr/>
          <p:nvPr/>
        </p:nvSpPr>
        <p:spPr>
          <a:xfrm>
            <a:off x="838200" y="4931764"/>
            <a:ext cx="1934980" cy="1244184"/>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Vantage Point 1</a:t>
            </a:r>
          </a:p>
        </p:txBody>
      </p:sp>
      <p:sp>
        <p:nvSpPr>
          <p:cNvPr id="15" name="Cloud 14">
            <a:extLst>
              <a:ext uri="{FF2B5EF4-FFF2-40B4-BE49-F238E27FC236}">
                <a16:creationId xmlns:a16="http://schemas.microsoft.com/office/drawing/2014/main" id="{790E63F4-7059-8648-CDA6-14F63BD38415}"/>
              </a:ext>
            </a:extLst>
          </p:cNvPr>
          <p:cNvSpPr/>
          <p:nvPr/>
        </p:nvSpPr>
        <p:spPr>
          <a:xfrm>
            <a:off x="4288436" y="4931764"/>
            <a:ext cx="1934980" cy="1244184"/>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Vantage Point 1</a:t>
            </a:r>
          </a:p>
        </p:txBody>
      </p:sp>
      <p:sp>
        <p:nvSpPr>
          <p:cNvPr id="16" name="Cloud 15">
            <a:extLst>
              <a:ext uri="{FF2B5EF4-FFF2-40B4-BE49-F238E27FC236}">
                <a16:creationId xmlns:a16="http://schemas.microsoft.com/office/drawing/2014/main" id="{B8041110-5349-07C6-4FF2-A3615DFF508D}"/>
              </a:ext>
            </a:extLst>
          </p:cNvPr>
          <p:cNvSpPr/>
          <p:nvPr/>
        </p:nvSpPr>
        <p:spPr>
          <a:xfrm>
            <a:off x="9815773" y="4909279"/>
            <a:ext cx="1934980" cy="1244184"/>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Vantage Point N</a:t>
            </a:r>
          </a:p>
        </p:txBody>
      </p:sp>
      <p:grpSp>
        <p:nvGrpSpPr>
          <p:cNvPr id="25" name="Group 24">
            <a:extLst>
              <a:ext uri="{FF2B5EF4-FFF2-40B4-BE49-F238E27FC236}">
                <a16:creationId xmlns:a16="http://schemas.microsoft.com/office/drawing/2014/main" id="{E5122C4F-9EFB-DD7A-9080-D8CB3A97EB1C}"/>
              </a:ext>
            </a:extLst>
          </p:cNvPr>
          <p:cNvGrpSpPr/>
          <p:nvPr/>
        </p:nvGrpSpPr>
        <p:grpSpPr>
          <a:xfrm>
            <a:off x="3765372" y="1241311"/>
            <a:ext cx="3148063" cy="1261268"/>
            <a:chOff x="659191" y="2023092"/>
            <a:chExt cx="3148063" cy="1261268"/>
          </a:xfrm>
        </p:grpSpPr>
        <p:pic>
          <p:nvPicPr>
            <p:cNvPr id="7" name="图形 5" descr="数据库">
              <a:extLst>
                <a:ext uri="{FF2B5EF4-FFF2-40B4-BE49-F238E27FC236}">
                  <a16:creationId xmlns:a16="http://schemas.microsoft.com/office/drawing/2014/main" id="{D1C4D63A-7C1A-06DD-2216-8D21165550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9191" y="2023092"/>
              <a:ext cx="891936" cy="891936"/>
            </a:xfrm>
            <a:prstGeom prst="rect">
              <a:avLst/>
            </a:prstGeom>
          </p:spPr>
        </p:pic>
        <p:pic>
          <p:nvPicPr>
            <p:cNvPr id="9" name="图形 5" descr="数据库">
              <a:extLst>
                <a:ext uri="{FF2B5EF4-FFF2-40B4-BE49-F238E27FC236}">
                  <a16:creationId xmlns:a16="http://schemas.microsoft.com/office/drawing/2014/main" id="{74B6A67B-73B2-F6E3-F8D2-19D6F87AF1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74246" y="2023092"/>
              <a:ext cx="891936" cy="891936"/>
            </a:xfrm>
            <a:prstGeom prst="rect">
              <a:avLst/>
            </a:prstGeom>
          </p:spPr>
        </p:pic>
        <p:pic>
          <p:nvPicPr>
            <p:cNvPr id="10" name="图形 5" descr="数据库">
              <a:extLst>
                <a:ext uri="{FF2B5EF4-FFF2-40B4-BE49-F238E27FC236}">
                  <a16:creationId xmlns:a16="http://schemas.microsoft.com/office/drawing/2014/main" id="{BBB52899-ECBC-44B8-2BD2-DDDB4CEFD7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85132" y="2023092"/>
              <a:ext cx="891936" cy="891936"/>
            </a:xfrm>
            <a:prstGeom prst="rect">
              <a:avLst/>
            </a:prstGeom>
          </p:spPr>
        </p:pic>
        <p:pic>
          <p:nvPicPr>
            <p:cNvPr id="11" name="图形 5" descr="数据库">
              <a:extLst>
                <a:ext uri="{FF2B5EF4-FFF2-40B4-BE49-F238E27FC236}">
                  <a16:creationId xmlns:a16="http://schemas.microsoft.com/office/drawing/2014/main" id="{1B02D0C5-A8F4-E474-441D-E9A173383C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15318" y="2023092"/>
              <a:ext cx="891936" cy="891936"/>
            </a:xfrm>
            <a:prstGeom prst="rect">
              <a:avLst/>
            </a:prstGeom>
          </p:spPr>
        </p:pic>
        <p:sp>
          <p:nvSpPr>
            <p:cNvPr id="17" name="TextBox 16">
              <a:extLst>
                <a:ext uri="{FF2B5EF4-FFF2-40B4-BE49-F238E27FC236}">
                  <a16:creationId xmlns:a16="http://schemas.microsoft.com/office/drawing/2014/main" id="{54501BF3-408A-160C-D04D-C5B4F8EF6540}"/>
                </a:ext>
              </a:extLst>
            </p:cNvPr>
            <p:cNvSpPr txBox="1"/>
            <p:nvPr/>
          </p:nvSpPr>
          <p:spPr>
            <a:xfrm>
              <a:off x="928388" y="2915028"/>
              <a:ext cx="2336152" cy="369332"/>
            </a:xfrm>
            <a:prstGeom prst="rect">
              <a:avLst/>
            </a:prstGeom>
            <a:noFill/>
          </p:spPr>
          <p:txBody>
            <a:bodyPr wrap="none" rtlCol="0">
              <a:spAutoFit/>
            </a:bodyPr>
            <a:lstStyle/>
            <a:p>
              <a:r>
                <a:rPr lang="en-US" dirty="0"/>
                <a:t>Longitudinal Telemetry</a:t>
              </a:r>
            </a:p>
          </p:txBody>
        </p:sp>
      </p:grpSp>
      <p:grpSp>
        <p:nvGrpSpPr>
          <p:cNvPr id="21" name="Group 20">
            <a:extLst>
              <a:ext uri="{FF2B5EF4-FFF2-40B4-BE49-F238E27FC236}">
                <a16:creationId xmlns:a16="http://schemas.microsoft.com/office/drawing/2014/main" id="{27F4034B-ED51-AF8C-39C3-C8BBA52DFBFB}"/>
              </a:ext>
            </a:extLst>
          </p:cNvPr>
          <p:cNvGrpSpPr/>
          <p:nvPr/>
        </p:nvGrpSpPr>
        <p:grpSpPr>
          <a:xfrm>
            <a:off x="3979595" y="2405057"/>
            <a:ext cx="3368755" cy="879303"/>
            <a:chOff x="4456391" y="1543423"/>
            <a:chExt cx="3368755" cy="879303"/>
          </a:xfrm>
        </p:grpSpPr>
        <p:sp>
          <p:nvSpPr>
            <p:cNvPr id="5" name="TextBox 4">
              <a:extLst>
                <a:ext uri="{FF2B5EF4-FFF2-40B4-BE49-F238E27FC236}">
                  <a16:creationId xmlns:a16="http://schemas.microsoft.com/office/drawing/2014/main" id="{4B86687B-4D75-4404-CABF-138D20012F28}"/>
                </a:ext>
              </a:extLst>
            </p:cNvPr>
            <p:cNvSpPr txBox="1"/>
            <p:nvPr/>
          </p:nvSpPr>
          <p:spPr>
            <a:xfrm>
              <a:off x="4456391" y="1690688"/>
              <a:ext cx="2719618"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a:t>AI-Driven Ops </a:t>
              </a:r>
            </a:p>
          </p:txBody>
        </p:sp>
        <p:pic>
          <p:nvPicPr>
            <p:cNvPr id="18" name="Picture 2" descr="Machine learning - Free education icons">
              <a:extLst>
                <a:ext uri="{FF2B5EF4-FFF2-40B4-BE49-F238E27FC236}">
                  <a16:creationId xmlns:a16="http://schemas.microsoft.com/office/drawing/2014/main" id="{76461006-C24D-285D-63EE-15FE221F5F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5843" y="1543423"/>
              <a:ext cx="879303" cy="879303"/>
            </a:xfrm>
            <a:prstGeom prst="rect">
              <a:avLst/>
            </a:prstGeom>
            <a:solidFill>
              <a:schemeClr val="accent6">
                <a:lumMod val="75000"/>
              </a:schemeClr>
            </a:solidFill>
            <a:ln>
              <a:solidFill>
                <a:schemeClr val="accent6">
                  <a:lumMod val="75000"/>
                </a:schemeClr>
              </a:solidFill>
            </a:ln>
          </p:spPr>
        </p:pic>
      </p:grpSp>
      <p:pic>
        <p:nvPicPr>
          <p:cNvPr id="19" name="图形 7" descr="男性形象">
            <a:extLst>
              <a:ext uri="{FF2B5EF4-FFF2-40B4-BE49-F238E27FC236}">
                <a16:creationId xmlns:a16="http://schemas.microsoft.com/office/drawing/2014/main" id="{DCC99B16-0FD9-643A-8B7A-97004C772E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77103" y="2130357"/>
            <a:ext cx="772432" cy="772432"/>
          </a:xfrm>
          <a:prstGeom prst="rect">
            <a:avLst/>
          </a:prstGeom>
        </p:spPr>
      </p:pic>
      <p:pic>
        <p:nvPicPr>
          <p:cNvPr id="20" name="图形 7" descr="男性形象">
            <a:extLst>
              <a:ext uri="{FF2B5EF4-FFF2-40B4-BE49-F238E27FC236}">
                <a16:creationId xmlns:a16="http://schemas.microsoft.com/office/drawing/2014/main" id="{2B8D6DCC-BE63-B75E-5CC9-BECE00B8BD0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978321" y="1304472"/>
            <a:ext cx="772432" cy="772432"/>
          </a:xfrm>
          <a:prstGeom prst="rect">
            <a:avLst/>
          </a:prstGeom>
        </p:spPr>
      </p:pic>
      <p:sp>
        <p:nvSpPr>
          <p:cNvPr id="22" name="TextBox 21">
            <a:extLst>
              <a:ext uri="{FF2B5EF4-FFF2-40B4-BE49-F238E27FC236}">
                <a16:creationId xmlns:a16="http://schemas.microsoft.com/office/drawing/2014/main" id="{D497A504-69B6-910A-23AD-3F163F319670}"/>
              </a:ext>
            </a:extLst>
          </p:cNvPr>
          <p:cNvSpPr txBox="1"/>
          <p:nvPr/>
        </p:nvSpPr>
        <p:spPr>
          <a:xfrm>
            <a:off x="10081273" y="832191"/>
            <a:ext cx="609462" cy="369332"/>
          </a:xfrm>
          <a:prstGeom prst="rect">
            <a:avLst/>
          </a:prstGeom>
          <a:noFill/>
        </p:spPr>
        <p:txBody>
          <a:bodyPr wrap="none" rtlCol="0">
            <a:spAutoFit/>
          </a:bodyPr>
          <a:lstStyle/>
          <a:p>
            <a:r>
              <a:rPr lang="en-US" dirty="0"/>
              <a:t>R&amp;D</a:t>
            </a:r>
          </a:p>
        </p:txBody>
      </p:sp>
      <p:sp>
        <p:nvSpPr>
          <p:cNvPr id="23" name="TextBox 22">
            <a:extLst>
              <a:ext uri="{FF2B5EF4-FFF2-40B4-BE49-F238E27FC236}">
                <a16:creationId xmlns:a16="http://schemas.microsoft.com/office/drawing/2014/main" id="{826F74BE-4DEF-0888-2529-56B6A979096B}"/>
              </a:ext>
            </a:extLst>
          </p:cNvPr>
          <p:cNvSpPr txBox="1"/>
          <p:nvPr/>
        </p:nvSpPr>
        <p:spPr>
          <a:xfrm>
            <a:off x="11129049" y="1016857"/>
            <a:ext cx="555921" cy="369332"/>
          </a:xfrm>
          <a:prstGeom prst="rect">
            <a:avLst/>
          </a:prstGeom>
          <a:noFill/>
        </p:spPr>
        <p:txBody>
          <a:bodyPr wrap="none" rtlCol="0">
            <a:spAutoFit/>
          </a:bodyPr>
          <a:lstStyle/>
          <a:p>
            <a:r>
              <a:rPr lang="en-US" dirty="0"/>
              <a:t>Test</a:t>
            </a:r>
          </a:p>
        </p:txBody>
      </p:sp>
      <p:sp>
        <p:nvSpPr>
          <p:cNvPr id="24" name="TextBox 23">
            <a:extLst>
              <a:ext uri="{FF2B5EF4-FFF2-40B4-BE49-F238E27FC236}">
                <a16:creationId xmlns:a16="http://schemas.microsoft.com/office/drawing/2014/main" id="{D1157A97-D7E8-5E25-06EB-C9CF29AF5D48}"/>
              </a:ext>
            </a:extLst>
          </p:cNvPr>
          <p:cNvSpPr txBox="1"/>
          <p:nvPr/>
        </p:nvSpPr>
        <p:spPr>
          <a:xfrm>
            <a:off x="10185359" y="1828869"/>
            <a:ext cx="925703" cy="369332"/>
          </a:xfrm>
          <a:prstGeom prst="rect">
            <a:avLst/>
          </a:prstGeom>
          <a:noFill/>
        </p:spPr>
        <p:txBody>
          <a:bodyPr wrap="none" rtlCol="0">
            <a:spAutoFit/>
          </a:bodyPr>
          <a:lstStyle/>
          <a:p>
            <a:r>
              <a:rPr lang="en-US" dirty="0" err="1"/>
              <a:t>DevOpS</a:t>
            </a:r>
            <a:endParaRPr lang="en-US" dirty="0"/>
          </a:p>
        </p:txBody>
      </p:sp>
      <p:cxnSp>
        <p:nvCxnSpPr>
          <p:cNvPr id="27" name="Straight Arrow Connector 26">
            <a:extLst>
              <a:ext uri="{FF2B5EF4-FFF2-40B4-BE49-F238E27FC236}">
                <a16:creationId xmlns:a16="http://schemas.microsoft.com/office/drawing/2014/main" id="{B680F5F2-E20F-F18F-A7BF-0631F4F8D7DC}"/>
              </a:ext>
            </a:extLst>
          </p:cNvPr>
          <p:cNvCxnSpPr>
            <a:stCxn id="13" idx="3"/>
            <a:endCxn id="5" idx="2"/>
          </p:cNvCxnSpPr>
          <p:nvPr/>
        </p:nvCxnSpPr>
        <p:spPr>
          <a:xfrm flipV="1">
            <a:off x="1805690" y="3137097"/>
            <a:ext cx="3533714" cy="1865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0DF5796-CD77-3076-7C4E-329D82B44D0F}"/>
              </a:ext>
            </a:extLst>
          </p:cNvPr>
          <p:cNvCxnSpPr>
            <a:cxnSpLocks/>
            <a:stCxn id="15" idx="3"/>
            <a:endCxn id="5" idx="2"/>
          </p:cNvCxnSpPr>
          <p:nvPr/>
        </p:nvCxnSpPr>
        <p:spPr>
          <a:xfrm flipV="1">
            <a:off x="5255926" y="3137097"/>
            <a:ext cx="83478" cy="1865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92830CF-A5A4-0459-B0C2-14BBF98010CF}"/>
              </a:ext>
            </a:extLst>
          </p:cNvPr>
          <p:cNvCxnSpPr>
            <a:cxnSpLocks/>
            <a:endCxn id="5" idx="2"/>
          </p:cNvCxnSpPr>
          <p:nvPr/>
        </p:nvCxnSpPr>
        <p:spPr>
          <a:xfrm flipH="1" flipV="1">
            <a:off x="5339404" y="3137097"/>
            <a:ext cx="5057643" cy="1865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1E2400D4-45C7-2D35-C3A2-0957C634E679}"/>
              </a:ext>
            </a:extLst>
          </p:cNvPr>
          <p:cNvSpPr txBox="1"/>
          <p:nvPr/>
        </p:nvSpPr>
        <p:spPr>
          <a:xfrm>
            <a:off x="6908698" y="5310293"/>
            <a:ext cx="343364" cy="369332"/>
          </a:xfrm>
          <a:prstGeom prst="rect">
            <a:avLst/>
          </a:prstGeom>
          <a:noFill/>
        </p:spPr>
        <p:txBody>
          <a:bodyPr wrap="none" rtlCol="0">
            <a:spAutoFit/>
          </a:bodyPr>
          <a:lstStyle/>
          <a:p>
            <a:r>
              <a:rPr lang="en-US" dirty="0"/>
              <a:t>…</a:t>
            </a:r>
          </a:p>
        </p:txBody>
      </p:sp>
      <p:pic>
        <p:nvPicPr>
          <p:cNvPr id="35" name="图形 5" descr="数据库">
            <a:extLst>
              <a:ext uri="{FF2B5EF4-FFF2-40B4-BE49-F238E27FC236}">
                <a16:creationId xmlns:a16="http://schemas.microsoft.com/office/drawing/2014/main" id="{2F35F05F-A753-8AA7-0BDA-4B2926757B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1509" y="4037863"/>
            <a:ext cx="616229" cy="616229"/>
          </a:xfrm>
          <a:prstGeom prst="rect">
            <a:avLst/>
          </a:prstGeom>
        </p:spPr>
      </p:pic>
      <p:pic>
        <p:nvPicPr>
          <p:cNvPr id="36" name="图形 5" descr="数据库">
            <a:extLst>
              <a:ext uri="{FF2B5EF4-FFF2-40B4-BE49-F238E27FC236}">
                <a16:creationId xmlns:a16="http://schemas.microsoft.com/office/drawing/2014/main" id="{FE496F60-E3F1-0F0C-5489-4B016146F7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43218" y="4023146"/>
            <a:ext cx="616229" cy="616229"/>
          </a:xfrm>
          <a:prstGeom prst="rect">
            <a:avLst/>
          </a:prstGeom>
        </p:spPr>
      </p:pic>
      <p:pic>
        <p:nvPicPr>
          <p:cNvPr id="37" name="图形 5" descr="数据库">
            <a:extLst>
              <a:ext uri="{FF2B5EF4-FFF2-40B4-BE49-F238E27FC236}">
                <a16:creationId xmlns:a16="http://schemas.microsoft.com/office/drawing/2014/main" id="{94274E9B-DE28-6228-FDCF-5214C3FFB3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54927" y="4023147"/>
            <a:ext cx="616229" cy="616229"/>
          </a:xfrm>
          <a:prstGeom prst="rect">
            <a:avLst/>
          </a:prstGeom>
        </p:spPr>
      </p:pic>
      <p:pic>
        <p:nvPicPr>
          <p:cNvPr id="38" name="图形 5" descr="数据库">
            <a:extLst>
              <a:ext uri="{FF2B5EF4-FFF2-40B4-BE49-F238E27FC236}">
                <a16:creationId xmlns:a16="http://schemas.microsoft.com/office/drawing/2014/main" id="{9E9EE65E-E415-E69D-4A13-0B877EFCAE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76850" y="1259437"/>
            <a:ext cx="891936" cy="891936"/>
          </a:xfrm>
          <a:prstGeom prst="rect">
            <a:avLst/>
          </a:prstGeom>
        </p:spPr>
      </p:pic>
      <p:pic>
        <p:nvPicPr>
          <p:cNvPr id="39" name="图形 5" descr="数据库">
            <a:extLst>
              <a:ext uri="{FF2B5EF4-FFF2-40B4-BE49-F238E27FC236}">
                <a16:creationId xmlns:a16="http://schemas.microsoft.com/office/drawing/2014/main" id="{ECB6F347-BDCD-DBD7-6229-65C18C2D81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98412" y="4037863"/>
            <a:ext cx="616229" cy="616229"/>
          </a:xfrm>
          <a:prstGeom prst="rect">
            <a:avLst/>
          </a:prstGeom>
        </p:spPr>
      </p:pic>
      <p:pic>
        <p:nvPicPr>
          <p:cNvPr id="40" name="图形 5" descr="数据库">
            <a:extLst>
              <a:ext uri="{FF2B5EF4-FFF2-40B4-BE49-F238E27FC236}">
                <a16:creationId xmlns:a16="http://schemas.microsoft.com/office/drawing/2014/main" id="{7DBF84A1-7777-4B67-08AD-06A1D78810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10121" y="4023146"/>
            <a:ext cx="616229" cy="616229"/>
          </a:xfrm>
          <a:prstGeom prst="rect">
            <a:avLst/>
          </a:prstGeom>
        </p:spPr>
      </p:pic>
      <p:pic>
        <p:nvPicPr>
          <p:cNvPr id="41" name="图形 5" descr="数据库">
            <a:extLst>
              <a:ext uri="{FF2B5EF4-FFF2-40B4-BE49-F238E27FC236}">
                <a16:creationId xmlns:a16="http://schemas.microsoft.com/office/drawing/2014/main" id="{23D73F74-F53F-B927-8D52-E184ECB144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21830" y="4023147"/>
            <a:ext cx="616229" cy="616229"/>
          </a:xfrm>
          <a:prstGeom prst="rect">
            <a:avLst/>
          </a:prstGeom>
        </p:spPr>
      </p:pic>
      <p:pic>
        <p:nvPicPr>
          <p:cNvPr id="42" name="图形 5" descr="数据库">
            <a:extLst>
              <a:ext uri="{FF2B5EF4-FFF2-40B4-BE49-F238E27FC236}">
                <a16:creationId xmlns:a16="http://schemas.microsoft.com/office/drawing/2014/main" id="{40486D52-F2DE-BA3B-A4F2-2F24BE07B0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97387" y="4023146"/>
            <a:ext cx="616229" cy="616229"/>
          </a:xfrm>
          <a:prstGeom prst="rect">
            <a:avLst/>
          </a:prstGeom>
        </p:spPr>
      </p:pic>
      <p:pic>
        <p:nvPicPr>
          <p:cNvPr id="43" name="图形 5" descr="数据库">
            <a:extLst>
              <a:ext uri="{FF2B5EF4-FFF2-40B4-BE49-F238E27FC236}">
                <a16:creationId xmlns:a16="http://schemas.microsoft.com/office/drawing/2014/main" id="{FD9067DA-D3F8-EF0F-1BBB-1A96932B79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09096" y="4008429"/>
            <a:ext cx="616229" cy="616229"/>
          </a:xfrm>
          <a:prstGeom prst="rect">
            <a:avLst/>
          </a:prstGeom>
        </p:spPr>
      </p:pic>
      <p:pic>
        <p:nvPicPr>
          <p:cNvPr id="44" name="图形 5" descr="数据库">
            <a:extLst>
              <a:ext uri="{FF2B5EF4-FFF2-40B4-BE49-F238E27FC236}">
                <a16:creationId xmlns:a16="http://schemas.microsoft.com/office/drawing/2014/main" id="{B5458312-61B5-886A-2368-F2354723E4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20805" y="4008430"/>
            <a:ext cx="616229" cy="616229"/>
          </a:xfrm>
          <a:prstGeom prst="rect">
            <a:avLst/>
          </a:prstGeom>
        </p:spPr>
      </p:pic>
    </p:spTree>
    <p:extLst>
      <p:ext uri="{BB962C8B-B14F-4D97-AF65-F5344CB8AC3E}">
        <p14:creationId xmlns:p14="http://schemas.microsoft.com/office/powerpoint/2010/main" val="3594272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518E7-62CA-4C14-EDEE-3500EAA6CE29}"/>
              </a:ext>
            </a:extLst>
          </p:cNvPr>
          <p:cNvSpPr>
            <a:spLocks noGrp="1"/>
          </p:cNvSpPr>
          <p:nvPr>
            <p:ph type="title"/>
          </p:nvPr>
        </p:nvSpPr>
        <p:spPr>
          <a:xfrm>
            <a:off x="318247" y="136525"/>
            <a:ext cx="10515600" cy="1325563"/>
          </a:xfrm>
        </p:spPr>
        <p:txBody>
          <a:bodyPr/>
          <a:lstStyle/>
          <a:p>
            <a:r>
              <a:rPr lang="en-US" dirty="0"/>
              <a:t>Two Conflicting Views on Data! </a:t>
            </a:r>
          </a:p>
        </p:txBody>
      </p:sp>
      <p:sp>
        <p:nvSpPr>
          <p:cNvPr id="4" name="Slide Number Placeholder 3">
            <a:extLst>
              <a:ext uri="{FF2B5EF4-FFF2-40B4-BE49-F238E27FC236}">
                <a16:creationId xmlns:a16="http://schemas.microsoft.com/office/drawing/2014/main" id="{A90B3FEA-F9AF-5020-F7C4-72B96FE8A0EA}"/>
              </a:ext>
            </a:extLst>
          </p:cNvPr>
          <p:cNvSpPr>
            <a:spLocks noGrp="1"/>
          </p:cNvSpPr>
          <p:nvPr>
            <p:ph type="sldNum" sz="quarter" idx="12"/>
          </p:nvPr>
        </p:nvSpPr>
        <p:spPr/>
        <p:txBody>
          <a:bodyPr/>
          <a:lstStyle/>
          <a:p>
            <a:fld id="{78BA06F7-7B03-794D-B1BE-3F12299AE8FB}" type="slidenum">
              <a:rPr lang="en-US" smtClean="0"/>
              <a:t>7</a:t>
            </a:fld>
            <a:endParaRPr lang="en-US" dirty="0"/>
          </a:p>
        </p:txBody>
      </p:sp>
      <p:pic>
        <p:nvPicPr>
          <p:cNvPr id="8" name="Picture 7" descr="A screen shot of a computer&#10;&#10;Description automatically generated">
            <a:extLst>
              <a:ext uri="{FF2B5EF4-FFF2-40B4-BE49-F238E27FC236}">
                <a16:creationId xmlns:a16="http://schemas.microsoft.com/office/drawing/2014/main" id="{C13E8D00-8DB1-AA00-39DE-F97E93110AE5}"/>
              </a:ext>
            </a:extLst>
          </p:cNvPr>
          <p:cNvPicPr>
            <a:picLocks noChangeAspect="1"/>
          </p:cNvPicPr>
          <p:nvPr/>
        </p:nvPicPr>
        <p:blipFill>
          <a:blip r:embed="rId2"/>
          <a:stretch>
            <a:fillRect/>
          </a:stretch>
        </p:blipFill>
        <p:spPr>
          <a:xfrm>
            <a:off x="5229193" y="3209551"/>
            <a:ext cx="6962808" cy="3390666"/>
          </a:xfrm>
          <a:prstGeom prst="rect">
            <a:avLst/>
          </a:prstGeom>
          <a:ln>
            <a:solidFill>
              <a:srgbClr val="C00000"/>
            </a:solidFill>
          </a:ln>
        </p:spPr>
      </p:pic>
      <p:pic>
        <p:nvPicPr>
          <p:cNvPr id="10" name="Picture 9" descr="A screenshot of a website&#10;&#10;Description automatically generated">
            <a:extLst>
              <a:ext uri="{FF2B5EF4-FFF2-40B4-BE49-F238E27FC236}">
                <a16:creationId xmlns:a16="http://schemas.microsoft.com/office/drawing/2014/main" id="{14078C57-CE4E-6452-4607-761B9BF39F12}"/>
              </a:ext>
            </a:extLst>
          </p:cNvPr>
          <p:cNvPicPr>
            <a:picLocks noChangeAspect="1"/>
          </p:cNvPicPr>
          <p:nvPr/>
        </p:nvPicPr>
        <p:blipFill>
          <a:blip r:embed="rId3"/>
          <a:stretch>
            <a:fillRect/>
          </a:stretch>
        </p:blipFill>
        <p:spPr>
          <a:xfrm>
            <a:off x="318245" y="1043440"/>
            <a:ext cx="6962809" cy="2459773"/>
          </a:xfrm>
          <a:prstGeom prst="rect">
            <a:avLst/>
          </a:prstGeom>
          <a:ln>
            <a:solidFill>
              <a:srgbClr val="C00000"/>
            </a:solidFill>
          </a:ln>
        </p:spPr>
      </p:pic>
      <p:sp>
        <p:nvSpPr>
          <p:cNvPr id="11" name="TextBox 10">
            <a:extLst>
              <a:ext uri="{FF2B5EF4-FFF2-40B4-BE49-F238E27FC236}">
                <a16:creationId xmlns:a16="http://schemas.microsoft.com/office/drawing/2014/main" id="{A51E98AC-502D-DC1C-E341-098C277BFBCF}"/>
              </a:ext>
            </a:extLst>
          </p:cNvPr>
          <p:cNvSpPr txBox="1"/>
          <p:nvPr/>
        </p:nvSpPr>
        <p:spPr>
          <a:xfrm>
            <a:off x="4412146" y="4229795"/>
            <a:ext cx="739946" cy="615553"/>
          </a:xfrm>
          <a:prstGeom prst="rect">
            <a:avLst/>
          </a:prstGeom>
          <a:noFill/>
        </p:spPr>
        <p:txBody>
          <a:bodyPr wrap="none" rtlCol="0">
            <a:spAutoFit/>
          </a:bodyPr>
          <a:lstStyle/>
          <a:p>
            <a:r>
              <a:rPr lang="en-US" sz="3400" dirty="0"/>
              <a:t>VS.</a:t>
            </a:r>
          </a:p>
        </p:txBody>
      </p:sp>
    </p:spTree>
    <p:extLst>
      <p:ext uri="{BB962C8B-B14F-4D97-AF65-F5344CB8AC3E}">
        <p14:creationId xmlns:p14="http://schemas.microsoft.com/office/powerpoint/2010/main" val="172595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1EB83-A45A-7FAA-6804-F0FF709A8D3A}"/>
              </a:ext>
            </a:extLst>
          </p:cNvPr>
          <p:cNvSpPr>
            <a:spLocks noGrp="1"/>
          </p:cNvSpPr>
          <p:nvPr>
            <p:ph type="title"/>
          </p:nvPr>
        </p:nvSpPr>
        <p:spPr/>
        <p:txBody>
          <a:bodyPr/>
          <a:lstStyle/>
          <a:p>
            <a:r>
              <a:rPr lang="en-US" dirty="0"/>
              <a:t>Data Governance Requirements</a:t>
            </a:r>
          </a:p>
        </p:txBody>
      </p:sp>
      <p:sp>
        <p:nvSpPr>
          <p:cNvPr id="4" name="Slide Number Placeholder 3">
            <a:extLst>
              <a:ext uri="{FF2B5EF4-FFF2-40B4-BE49-F238E27FC236}">
                <a16:creationId xmlns:a16="http://schemas.microsoft.com/office/drawing/2014/main" id="{3054723B-15F6-3C66-E2EE-C26DC04250A4}"/>
              </a:ext>
            </a:extLst>
          </p:cNvPr>
          <p:cNvSpPr>
            <a:spLocks noGrp="1"/>
          </p:cNvSpPr>
          <p:nvPr>
            <p:ph type="sldNum" sz="quarter" idx="12"/>
          </p:nvPr>
        </p:nvSpPr>
        <p:spPr/>
        <p:txBody>
          <a:bodyPr/>
          <a:lstStyle/>
          <a:p>
            <a:fld id="{78BA06F7-7B03-794D-B1BE-3F12299AE8FB}" type="slidenum">
              <a:rPr lang="en-US" smtClean="0"/>
              <a:t>8</a:t>
            </a:fld>
            <a:endParaRPr lang="en-US" dirty="0"/>
          </a:p>
        </p:txBody>
      </p:sp>
      <p:pic>
        <p:nvPicPr>
          <p:cNvPr id="6" name="Picture 5" descr="A document with text on it&#10;&#10;Description automatically generated">
            <a:extLst>
              <a:ext uri="{FF2B5EF4-FFF2-40B4-BE49-F238E27FC236}">
                <a16:creationId xmlns:a16="http://schemas.microsoft.com/office/drawing/2014/main" id="{65C44DF9-8CD1-538C-6AE9-65460941FC88}"/>
              </a:ext>
            </a:extLst>
          </p:cNvPr>
          <p:cNvPicPr>
            <a:picLocks noChangeAspect="1"/>
          </p:cNvPicPr>
          <p:nvPr/>
        </p:nvPicPr>
        <p:blipFill>
          <a:blip r:embed="rId3"/>
          <a:stretch>
            <a:fillRect/>
          </a:stretch>
        </p:blipFill>
        <p:spPr>
          <a:xfrm>
            <a:off x="241300" y="1581150"/>
            <a:ext cx="6009598" cy="1896739"/>
          </a:xfrm>
          <a:prstGeom prst="rect">
            <a:avLst/>
          </a:prstGeom>
          <a:ln>
            <a:solidFill>
              <a:srgbClr val="FF0000"/>
            </a:solidFill>
          </a:ln>
        </p:spPr>
      </p:pic>
      <p:pic>
        <p:nvPicPr>
          <p:cNvPr id="8" name="Picture 7" descr="A close-up of a document&#10;&#10;Description automatically generated">
            <a:extLst>
              <a:ext uri="{FF2B5EF4-FFF2-40B4-BE49-F238E27FC236}">
                <a16:creationId xmlns:a16="http://schemas.microsoft.com/office/drawing/2014/main" id="{9A336630-9E04-DAB1-4465-B6DC485032F6}"/>
              </a:ext>
            </a:extLst>
          </p:cNvPr>
          <p:cNvPicPr>
            <a:picLocks noChangeAspect="1"/>
          </p:cNvPicPr>
          <p:nvPr/>
        </p:nvPicPr>
        <p:blipFill>
          <a:blip r:embed="rId4"/>
          <a:stretch>
            <a:fillRect/>
          </a:stretch>
        </p:blipFill>
        <p:spPr>
          <a:xfrm>
            <a:off x="241300" y="4493217"/>
            <a:ext cx="6244560" cy="2074933"/>
          </a:xfrm>
          <a:prstGeom prst="rect">
            <a:avLst/>
          </a:prstGeom>
          <a:ln>
            <a:solidFill>
              <a:srgbClr val="FF0000"/>
            </a:solidFill>
          </a:ln>
        </p:spPr>
      </p:pic>
      <p:pic>
        <p:nvPicPr>
          <p:cNvPr id="10" name="Picture 9" descr="A white background with black text&#10;&#10;Description automatically generated">
            <a:extLst>
              <a:ext uri="{FF2B5EF4-FFF2-40B4-BE49-F238E27FC236}">
                <a16:creationId xmlns:a16="http://schemas.microsoft.com/office/drawing/2014/main" id="{12BC3219-53A6-52BB-04AC-ABD737A9EB12}"/>
              </a:ext>
            </a:extLst>
          </p:cNvPr>
          <p:cNvPicPr>
            <a:picLocks noChangeAspect="1"/>
          </p:cNvPicPr>
          <p:nvPr/>
        </p:nvPicPr>
        <p:blipFill>
          <a:blip r:embed="rId5"/>
          <a:stretch>
            <a:fillRect/>
          </a:stretch>
        </p:blipFill>
        <p:spPr>
          <a:xfrm>
            <a:off x="6353175" y="1486347"/>
            <a:ext cx="4898348" cy="2439337"/>
          </a:xfrm>
          <a:prstGeom prst="rect">
            <a:avLst/>
          </a:prstGeom>
          <a:ln>
            <a:solidFill>
              <a:srgbClr val="FF0000"/>
            </a:solidFill>
          </a:ln>
        </p:spPr>
      </p:pic>
      <p:pic>
        <p:nvPicPr>
          <p:cNvPr id="12" name="Picture 11" descr="A close-up of a document&#10;&#10;Description automatically generated">
            <a:extLst>
              <a:ext uri="{FF2B5EF4-FFF2-40B4-BE49-F238E27FC236}">
                <a16:creationId xmlns:a16="http://schemas.microsoft.com/office/drawing/2014/main" id="{950B0515-26F0-B65B-6F68-0D0AAA5DB54A}"/>
              </a:ext>
            </a:extLst>
          </p:cNvPr>
          <p:cNvPicPr>
            <a:picLocks noChangeAspect="1"/>
          </p:cNvPicPr>
          <p:nvPr/>
        </p:nvPicPr>
        <p:blipFill>
          <a:blip r:embed="rId6"/>
          <a:stretch>
            <a:fillRect/>
          </a:stretch>
        </p:blipFill>
        <p:spPr>
          <a:xfrm>
            <a:off x="7287314" y="4036673"/>
            <a:ext cx="3569022" cy="2297636"/>
          </a:xfrm>
          <a:prstGeom prst="rect">
            <a:avLst/>
          </a:prstGeom>
          <a:ln>
            <a:solidFill>
              <a:srgbClr val="FF0000"/>
            </a:solidFill>
          </a:ln>
        </p:spPr>
      </p:pic>
    </p:spTree>
    <p:extLst>
      <p:ext uri="{BB962C8B-B14F-4D97-AF65-F5344CB8AC3E}">
        <p14:creationId xmlns:p14="http://schemas.microsoft.com/office/powerpoint/2010/main" val="3867358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0BF5F-B5F2-AE96-BDF1-6507FB3F7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FB969-15E7-F052-8954-B79233D510DF}"/>
              </a:ext>
            </a:extLst>
          </p:cNvPr>
          <p:cNvSpPr>
            <a:spLocks noGrp="1"/>
          </p:cNvSpPr>
          <p:nvPr>
            <p:ph type="title"/>
          </p:nvPr>
        </p:nvSpPr>
        <p:spPr>
          <a:xfrm>
            <a:off x="168477" y="142415"/>
            <a:ext cx="11692328" cy="1325563"/>
          </a:xfrm>
          <a:ln>
            <a:noFill/>
          </a:ln>
        </p:spPr>
        <p:style>
          <a:lnRef idx="2">
            <a:schemeClr val="accent6"/>
          </a:lnRef>
          <a:fillRef idx="1">
            <a:schemeClr val="lt1"/>
          </a:fillRef>
          <a:effectRef idx="0">
            <a:schemeClr val="accent6"/>
          </a:effectRef>
          <a:fontRef idx="minor">
            <a:schemeClr val="dk1"/>
          </a:fontRef>
        </p:style>
        <p:txBody>
          <a:bodyPr/>
          <a:lstStyle/>
          <a:p>
            <a:r>
              <a:rPr lang="en-US" dirty="0"/>
              <a:t>Reality: Data Bottlenecks for AI-Driven Networking</a:t>
            </a:r>
          </a:p>
        </p:txBody>
      </p:sp>
      <p:sp>
        <p:nvSpPr>
          <p:cNvPr id="4" name="Slide Number Placeholder 3">
            <a:extLst>
              <a:ext uri="{FF2B5EF4-FFF2-40B4-BE49-F238E27FC236}">
                <a16:creationId xmlns:a16="http://schemas.microsoft.com/office/drawing/2014/main" id="{AC2C10B9-55B3-4793-62B7-4A42EC83097E}"/>
              </a:ext>
            </a:extLst>
          </p:cNvPr>
          <p:cNvSpPr>
            <a:spLocks noGrp="1"/>
          </p:cNvSpPr>
          <p:nvPr>
            <p:ph type="sldNum" sz="quarter" idx="12"/>
          </p:nvPr>
        </p:nvSpPr>
        <p:spPr/>
        <p:txBody>
          <a:bodyPr/>
          <a:lstStyle/>
          <a:p>
            <a:fld id="{78BA06F7-7B03-794D-B1BE-3F12299AE8FB}" type="slidenum">
              <a:rPr lang="en-US" smtClean="0"/>
              <a:t>9</a:t>
            </a:fld>
            <a:endParaRPr lang="en-US" dirty="0"/>
          </a:p>
        </p:txBody>
      </p:sp>
      <p:pic>
        <p:nvPicPr>
          <p:cNvPr id="3" name="图形 7" descr="男性形象">
            <a:extLst>
              <a:ext uri="{FF2B5EF4-FFF2-40B4-BE49-F238E27FC236}">
                <a16:creationId xmlns:a16="http://schemas.microsoft.com/office/drawing/2014/main" id="{AEF342BD-9F39-FC41-8A73-5D2F7E97BA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10831" y="1604415"/>
            <a:ext cx="772432" cy="772432"/>
          </a:xfrm>
          <a:prstGeom prst="rect">
            <a:avLst/>
          </a:prstGeom>
        </p:spPr>
      </p:pic>
      <p:sp>
        <p:nvSpPr>
          <p:cNvPr id="8" name="Cloud 7">
            <a:extLst>
              <a:ext uri="{FF2B5EF4-FFF2-40B4-BE49-F238E27FC236}">
                <a16:creationId xmlns:a16="http://schemas.microsoft.com/office/drawing/2014/main" id="{225AA054-90CE-EE21-3B58-59ABCE88F187}"/>
              </a:ext>
            </a:extLst>
          </p:cNvPr>
          <p:cNvSpPr/>
          <p:nvPr/>
        </p:nvSpPr>
        <p:spPr>
          <a:xfrm>
            <a:off x="838200" y="5381141"/>
            <a:ext cx="1934980" cy="1244184"/>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Vantage Point 1</a:t>
            </a:r>
          </a:p>
        </p:txBody>
      </p:sp>
      <p:sp>
        <p:nvSpPr>
          <p:cNvPr id="12" name="Cloud 11">
            <a:extLst>
              <a:ext uri="{FF2B5EF4-FFF2-40B4-BE49-F238E27FC236}">
                <a16:creationId xmlns:a16="http://schemas.microsoft.com/office/drawing/2014/main" id="{9341DDEE-8A12-804C-1614-376C50BCF7B7}"/>
              </a:ext>
            </a:extLst>
          </p:cNvPr>
          <p:cNvSpPr/>
          <p:nvPr/>
        </p:nvSpPr>
        <p:spPr>
          <a:xfrm>
            <a:off x="4288436" y="5381141"/>
            <a:ext cx="1934980" cy="1244184"/>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Vantage Point 1</a:t>
            </a:r>
          </a:p>
        </p:txBody>
      </p:sp>
      <p:sp>
        <p:nvSpPr>
          <p:cNvPr id="14" name="Cloud 13">
            <a:extLst>
              <a:ext uri="{FF2B5EF4-FFF2-40B4-BE49-F238E27FC236}">
                <a16:creationId xmlns:a16="http://schemas.microsoft.com/office/drawing/2014/main" id="{AB2B7428-84B1-41CE-03DF-E6F9044B7F8D}"/>
              </a:ext>
            </a:extLst>
          </p:cNvPr>
          <p:cNvSpPr/>
          <p:nvPr/>
        </p:nvSpPr>
        <p:spPr>
          <a:xfrm>
            <a:off x="9815773" y="5358656"/>
            <a:ext cx="1934980" cy="1244184"/>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Vantage Point N</a:t>
            </a:r>
          </a:p>
        </p:txBody>
      </p:sp>
      <p:grpSp>
        <p:nvGrpSpPr>
          <p:cNvPr id="18" name="Group 17">
            <a:extLst>
              <a:ext uri="{FF2B5EF4-FFF2-40B4-BE49-F238E27FC236}">
                <a16:creationId xmlns:a16="http://schemas.microsoft.com/office/drawing/2014/main" id="{0ACDE12B-9833-B6C7-DD0F-BB8AB4E37B8A}"/>
              </a:ext>
            </a:extLst>
          </p:cNvPr>
          <p:cNvGrpSpPr/>
          <p:nvPr/>
        </p:nvGrpSpPr>
        <p:grpSpPr>
          <a:xfrm>
            <a:off x="3874881" y="1336707"/>
            <a:ext cx="3148063" cy="1244853"/>
            <a:chOff x="659191" y="1670175"/>
            <a:chExt cx="3148063" cy="1244853"/>
          </a:xfrm>
        </p:grpSpPr>
        <p:pic>
          <p:nvPicPr>
            <p:cNvPr id="19" name="图形 5" descr="数据库">
              <a:extLst>
                <a:ext uri="{FF2B5EF4-FFF2-40B4-BE49-F238E27FC236}">
                  <a16:creationId xmlns:a16="http://schemas.microsoft.com/office/drawing/2014/main" id="{642AD6F9-CBE8-E974-4650-8DD19327427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9191" y="2023092"/>
              <a:ext cx="891936" cy="891936"/>
            </a:xfrm>
            <a:prstGeom prst="rect">
              <a:avLst/>
            </a:prstGeom>
          </p:spPr>
        </p:pic>
        <p:pic>
          <p:nvPicPr>
            <p:cNvPr id="20" name="图形 5" descr="数据库">
              <a:extLst>
                <a:ext uri="{FF2B5EF4-FFF2-40B4-BE49-F238E27FC236}">
                  <a16:creationId xmlns:a16="http://schemas.microsoft.com/office/drawing/2014/main" id="{3AC9F316-27C7-D292-FE2E-4709928FA6E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74246" y="2023092"/>
              <a:ext cx="891936" cy="891936"/>
            </a:xfrm>
            <a:prstGeom prst="rect">
              <a:avLst/>
            </a:prstGeom>
          </p:spPr>
        </p:pic>
        <p:pic>
          <p:nvPicPr>
            <p:cNvPr id="21" name="图形 5" descr="数据库">
              <a:extLst>
                <a:ext uri="{FF2B5EF4-FFF2-40B4-BE49-F238E27FC236}">
                  <a16:creationId xmlns:a16="http://schemas.microsoft.com/office/drawing/2014/main" id="{11186314-4E4B-F064-54CA-79FFDD7897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85132" y="2023092"/>
              <a:ext cx="891936" cy="891936"/>
            </a:xfrm>
            <a:prstGeom prst="rect">
              <a:avLst/>
            </a:prstGeom>
          </p:spPr>
        </p:pic>
        <p:pic>
          <p:nvPicPr>
            <p:cNvPr id="22" name="图形 5" descr="数据库">
              <a:extLst>
                <a:ext uri="{FF2B5EF4-FFF2-40B4-BE49-F238E27FC236}">
                  <a16:creationId xmlns:a16="http://schemas.microsoft.com/office/drawing/2014/main" id="{99EE0F10-A200-1627-C8C7-33234985F7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15318" y="2023092"/>
              <a:ext cx="891936" cy="891936"/>
            </a:xfrm>
            <a:prstGeom prst="rect">
              <a:avLst/>
            </a:prstGeom>
          </p:spPr>
        </p:pic>
        <p:sp>
          <p:nvSpPr>
            <p:cNvPr id="23" name="TextBox 22">
              <a:extLst>
                <a:ext uri="{FF2B5EF4-FFF2-40B4-BE49-F238E27FC236}">
                  <a16:creationId xmlns:a16="http://schemas.microsoft.com/office/drawing/2014/main" id="{9359A379-F31D-1361-F5D0-B1714E5C5CE4}"/>
                </a:ext>
              </a:extLst>
            </p:cNvPr>
            <p:cNvSpPr txBox="1"/>
            <p:nvPr/>
          </p:nvSpPr>
          <p:spPr>
            <a:xfrm>
              <a:off x="659191" y="1670175"/>
              <a:ext cx="2336152" cy="369332"/>
            </a:xfrm>
            <a:prstGeom prst="rect">
              <a:avLst/>
            </a:prstGeom>
            <a:noFill/>
          </p:spPr>
          <p:txBody>
            <a:bodyPr wrap="none" rtlCol="0">
              <a:spAutoFit/>
            </a:bodyPr>
            <a:lstStyle/>
            <a:p>
              <a:r>
                <a:rPr lang="en-US" dirty="0"/>
                <a:t>Longitudinal Telemetry</a:t>
              </a:r>
            </a:p>
          </p:txBody>
        </p:sp>
      </p:grpSp>
      <p:grpSp>
        <p:nvGrpSpPr>
          <p:cNvPr id="24" name="Group 23">
            <a:extLst>
              <a:ext uri="{FF2B5EF4-FFF2-40B4-BE49-F238E27FC236}">
                <a16:creationId xmlns:a16="http://schemas.microsoft.com/office/drawing/2014/main" id="{6FBC1715-DD0A-5823-482F-92C2674ADE7D}"/>
              </a:ext>
            </a:extLst>
          </p:cNvPr>
          <p:cNvGrpSpPr/>
          <p:nvPr/>
        </p:nvGrpSpPr>
        <p:grpSpPr>
          <a:xfrm>
            <a:off x="3979595" y="2854434"/>
            <a:ext cx="3368755" cy="879303"/>
            <a:chOff x="4456391" y="1543423"/>
            <a:chExt cx="3368755" cy="879303"/>
          </a:xfrm>
        </p:grpSpPr>
        <p:sp>
          <p:nvSpPr>
            <p:cNvPr id="25" name="TextBox 24">
              <a:extLst>
                <a:ext uri="{FF2B5EF4-FFF2-40B4-BE49-F238E27FC236}">
                  <a16:creationId xmlns:a16="http://schemas.microsoft.com/office/drawing/2014/main" id="{50332CA9-232A-263F-F747-2BBDDB77EC9A}"/>
                </a:ext>
              </a:extLst>
            </p:cNvPr>
            <p:cNvSpPr txBox="1"/>
            <p:nvPr/>
          </p:nvSpPr>
          <p:spPr>
            <a:xfrm>
              <a:off x="4456391" y="1690688"/>
              <a:ext cx="2719618"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a:t>AI-Driven Ops </a:t>
              </a:r>
            </a:p>
          </p:txBody>
        </p:sp>
        <p:pic>
          <p:nvPicPr>
            <p:cNvPr id="26" name="Picture 2" descr="Machine learning - Free education icons">
              <a:extLst>
                <a:ext uri="{FF2B5EF4-FFF2-40B4-BE49-F238E27FC236}">
                  <a16:creationId xmlns:a16="http://schemas.microsoft.com/office/drawing/2014/main" id="{1BA20EF1-1D1D-08EB-6911-6894C698EF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5843" y="1543423"/>
              <a:ext cx="879303" cy="879303"/>
            </a:xfrm>
            <a:prstGeom prst="rect">
              <a:avLst/>
            </a:prstGeom>
            <a:solidFill>
              <a:schemeClr val="accent6">
                <a:lumMod val="75000"/>
              </a:schemeClr>
            </a:solidFill>
            <a:ln>
              <a:solidFill>
                <a:schemeClr val="accent6">
                  <a:lumMod val="75000"/>
                </a:schemeClr>
              </a:solidFill>
            </a:ln>
          </p:spPr>
        </p:pic>
      </p:grpSp>
      <p:pic>
        <p:nvPicPr>
          <p:cNvPr id="27" name="图形 7" descr="男性形象">
            <a:extLst>
              <a:ext uri="{FF2B5EF4-FFF2-40B4-BE49-F238E27FC236}">
                <a16:creationId xmlns:a16="http://schemas.microsoft.com/office/drawing/2014/main" id="{62A9DE56-305F-2E4A-7E25-58B3556982A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77103" y="2579734"/>
            <a:ext cx="772432" cy="772432"/>
          </a:xfrm>
          <a:prstGeom prst="rect">
            <a:avLst/>
          </a:prstGeom>
        </p:spPr>
      </p:pic>
      <p:pic>
        <p:nvPicPr>
          <p:cNvPr id="28" name="图形 7" descr="男性形象">
            <a:extLst>
              <a:ext uri="{FF2B5EF4-FFF2-40B4-BE49-F238E27FC236}">
                <a16:creationId xmlns:a16="http://schemas.microsoft.com/office/drawing/2014/main" id="{82E64111-A9D8-DA8E-2AEE-A9F26AA1ACC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978321" y="1753849"/>
            <a:ext cx="772432" cy="772432"/>
          </a:xfrm>
          <a:prstGeom prst="rect">
            <a:avLst/>
          </a:prstGeom>
        </p:spPr>
      </p:pic>
      <p:sp>
        <p:nvSpPr>
          <p:cNvPr id="29" name="TextBox 28">
            <a:extLst>
              <a:ext uri="{FF2B5EF4-FFF2-40B4-BE49-F238E27FC236}">
                <a16:creationId xmlns:a16="http://schemas.microsoft.com/office/drawing/2014/main" id="{D1CC9F5C-421E-D30D-08A2-FD0D426E5EF8}"/>
              </a:ext>
            </a:extLst>
          </p:cNvPr>
          <p:cNvSpPr txBox="1"/>
          <p:nvPr/>
        </p:nvSpPr>
        <p:spPr>
          <a:xfrm>
            <a:off x="10081273" y="1281568"/>
            <a:ext cx="609462" cy="369332"/>
          </a:xfrm>
          <a:prstGeom prst="rect">
            <a:avLst/>
          </a:prstGeom>
          <a:noFill/>
        </p:spPr>
        <p:txBody>
          <a:bodyPr wrap="none" rtlCol="0">
            <a:spAutoFit/>
          </a:bodyPr>
          <a:lstStyle/>
          <a:p>
            <a:r>
              <a:rPr lang="en-US" dirty="0"/>
              <a:t>R&amp;D</a:t>
            </a:r>
          </a:p>
        </p:txBody>
      </p:sp>
      <p:sp>
        <p:nvSpPr>
          <p:cNvPr id="30" name="TextBox 29">
            <a:extLst>
              <a:ext uri="{FF2B5EF4-FFF2-40B4-BE49-F238E27FC236}">
                <a16:creationId xmlns:a16="http://schemas.microsoft.com/office/drawing/2014/main" id="{609EAF96-894D-676D-20A2-9DA779FF208D}"/>
              </a:ext>
            </a:extLst>
          </p:cNvPr>
          <p:cNvSpPr txBox="1"/>
          <p:nvPr/>
        </p:nvSpPr>
        <p:spPr>
          <a:xfrm>
            <a:off x="10185359" y="2278246"/>
            <a:ext cx="925703" cy="369332"/>
          </a:xfrm>
          <a:prstGeom prst="rect">
            <a:avLst/>
          </a:prstGeom>
          <a:noFill/>
        </p:spPr>
        <p:txBody>
          <a:bodyPr wrap="none" rtlCol="0">
            <a:spAutoFit/>
          </a:bodyPr>
          <a:lstStyle/>
          <a:p>
            <a:r>
              <a:rPr lang="en-US" dirty="0" err="1"/>
              <a:t>DevOpS</a:t>
            </a:r>
            <a:endParaRPr lang="en-US" dirty="0"/>
          </a:p>
        </p:txBody>
      </p:sp>
      <p:cxnSp>
        <p:nvCxnSpPr>
          <p:cNvPr id="31" name="Straight Arrow Connector 30">
            <a:extLst>
              <a:ext uri="{FF2B5EF4-FFF2-40B4-BE49-F238E27FC236}">
                <a16:creationId xmlns:a16="http://schemas.microsoft.com/office/drawing/2014/main" id="{75F77C55-21B0-D748-D3C5-670868E9D41E}"/>
              </a:ext>
            </a:extLst>
          </p:cNvPr>
          <p:cNvCxnSpPr>
            <a:stCxn id="8" idx="3"/>
            <a:endCxn id="25" idx="2"/>
          </p:cNvCxnSpPr>
          <p:nvPr/>
        </p:nvCxnSpPr>
        <p:spPr>
          <a:xfrm flipV="1">
            <a:off x="1805690" y="3586474"/>
            <a:ext cx="3533714" cy="1865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DDD3377-55C4-9A02-2DC7-94ECFE1AD152}"/>
              </a:ext>
            </a:extLst>
          </p:cNvPr>
          <p:cNvCxnSpPr>
            <a:cxnSpLocks/>
            <a:stCxn id="12" idx="3"/>
            <a:endCxn id="25" idx="2"/>
          </p:cNvCxnSpPr>
          <p:nvPr/>
        </p:nvCxnSpPr>
        <p:spPr>
          <a:xfrm flipV="1">
            <a:off x="5255926" y="3586474"/>
            <a:ext cx="83478" cy="1865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73F7A96B-CD9D-5DF4-DCA4-D747036C3CAD}"/>
              </a:ext>
            </a:extLst>
          </p:cNvPr>
          <p:cNvCxnSpPr>
            <a:cxnSpLocks/>
            <a:endCxn id="25" idx="2"/>
          </p:cNvCxnSpPr>
          <p:nvPr/>
        </p:nvCxnSpPr>
        <p:spPr>
          <a:xfrm flipH="1" flipV="1">
            <a:off x="5339404" y="3586474"/>
            <a:ext cx="5057643" cy="1865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1E123704-D8E1-89BA-C260-44107BD148B3}"/>
              </a:ext>
            </a:extLst>
          </p:cNvPr>
          <p:cNvSpPr txBox="1"/>
          <p:nvPr/>
        </p:nvSpPr>
        <p:spPr>
          <a:xfrm>
            <a:off x="6908698" y="5759670"/>
            <a:ext cx="343364" cy="369332"/>
          </a:xfrm>
          <a:prstGeom prst="rect">
            <a:avLst/>
          </a:prstGeom>
          <a:noFill/>
        </p:spPr>
        <p:txBody>
          <a:bodyPr wrap="none" rtlCol="0">
            <a:spAutoFit/>
          </a:bodyPr>
          <a:lstStyle/>
          <a:p>
            <a:r>
              <a:rPr lang="en-US" dirty="0"/>
              <a:t>…</a:t>
            </a:r>
          </a:p>
        </p:txBody>
      </p:sp>
      <p:pic>
        <p:nvPicPr>
          <p:cNvPr id="35" name="图形 5" descr="数据库">
            <a:extLst>
              <a:ext uri="{FF2B5EF4-FFF2-40B4-BE49-F238E27FC236}">
                <a16:creationId xmlns:a16="http://schemas.microsoft.com/office/drawing/2014/main" id="{0A9C353F-0CBA-821B-1228-92534CBB12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1509" y="4487240"/>
            <a:ext cx="616229" cy="616229"/>
          </a:xfrm>
          <a:prstGeom prst="rect">
            <a:avLst/>
          </a:prstGeom>
        </p:spPr>
      </p:pic>
      <p:pic>
        <p:nvPicPr>
          <p:cNvPr id="36" name="图形 5" descr="数据库">
            <a:extLst>
              <a:ext uri="{FF2B5EF4-FFF2-40B4-BE49-F238E27FC236}">
                <a16:creationId xmlns:a16="http://schemas.microsoft.com/office/drawing/2014/main" id="{679564E3-6A11-2D34-3CBE-8D65531998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43218" y="4472523"/>
            <a:ext cx="616229" cy="616229"/>
          </a:xfrm>
          <a:prstGeom prst="rect">
            <a:avLst/>
          </a:prstGeom>
        </p:spPr>
      </p:pic>
      <p:pic>
        <p:nvPicPr>
          <p:cNvPr id="37" name="图形 5" descr="数据库">
            <a:extLst>
              <a:ext uri="{FF2B5EF4-FFF2-40B4-BE49-F238E27FC236}">
                <a16:creationId xmlns:a16="http://schemas.microsoft.com/office/drawing/2014/main" id="{0F034CE3-E1B9-94ED-38F4-AFC082ACE3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54927" y="4472524"/>
            <a:ext cx="616229" cy="616229"/>
          </a:xfrm>
          <a:prstGeom prst="rect">
            <a:avLst/>
          </a:prstGeom>
        </p:spPr>
      </p:pic>
      <p:pic>
        <p:nvPicPr>
          <p:cNvPr id="38" name="图形 5" descr="数据库">
            <a:extLst>
              <a:ext uri="{FF2B5EF4-FFF2-40B4-BE49-F238E27FC236}">
                <a16:creationId xmlns:a16="http://schemas.microsoft.com/office/drawing/2014/main" id="{9F0610C5-78CC-2C18-54E0-B0803726E15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76850" y="1708814"/>
            <a:ext cx="891936" cy="891936"/>
          </a:xfrm>
          <a:prstGeom prst="rect">
            <a:avLst/>
          </a:prstGeom>
        </p:spPr>
      </p:pic>
      <p:pic>
        <p:nvPicPr>
          <p:cNvPr id="39" name="图形 5" descr="数据库">
            <a:extLst>
              <a:ext uri="{FF2B5EF4-FFF2-40B4-BE49-F238E27FC236}">
                <a16:creationId xmlns:a16="http://schemas.microsoft.com/office/drawing/2014/main" id="{6B478F2D-D5A6-373A-7569-B8CB177704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98412" y="4487240"/>
            <a:ext cx="616229" cy="616229"/>
          </a:xfrm>
          <a:prstGeom prst="rect">
            <a:avLst/>
          </a:prstGeom>
        </p:spPr>
      </p:pic>
      <p:pic>
        <p:nvPicPr>
          <p:cNvPr id="40" name="图形 5" descr="数据库">
            <a:extLst>
              <a:ext uri="{FF2B5EF4-FFF2-40B4-BE49-F238E27FC236}">
                <a16:creationId xmlns:a16="http://schemas.microsoft.com/office/drawing/2014/main" id="{F56F9BFC-6103-5821-4658-19D3D6851C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10121" y="4472523"/>
            <a:ext cx="616229" cy="616229"/>
          </a:xfrm>
          <a:prstGeom prst="rect">
            <a:avLst/>
          </a:prstGeom>
        </p:spPr>
      </p:pic>
      <p:pic>
        <p:nvPicPr>
          <p:cNvPr id="41" name="图形 5" descr="数据库">
            <a:extLst>
              <a:ext uri="{FF2B5EF4-FFF2-40B4-BE49-F238E27FC236}">
                <a16:creationId xmlns:a16="http://schemas.microsoft.com/office/drawing/2014/main" id="{2A7CFC50-2AA4-F318-AC2E-B52674CE566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21830" y="4472524"/>
            <a:ext cx="616229" cy="616229"/>
          </a:xfrm>
          <a:prstGeom prst="rect">
            <a:avLst/>
          </a:prstGeom>
        </p:spPr>
      </p:pic>
      <p:pic>
        <p:nvPicPr>
          <p:cNvPr id="42" name="图形 5" descr="数据库">
            <a:extLst>
              <a:ext uri="{FF2B5EF4-FFF2-40B4-BE49-F238E27FC236}">
                <a16:creationId xmlns:a16="http://schemas.microsoft.com/office/drawing/2014/main" id="{CF431DF7-9976-CDC0-7728-A76153C9D3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97387" y="4472523"/>
            <a:ext cx="616229" cy="616229"/>
          </a:xfrm>
          <a:prstGeom prst="rect">
            <a:avLst/>
          </a:prstGeom>
        </p:spPr>
      </p:pic>
      <p:pic>
        <p:nvPicPr>
          <p:cNvPr id="43" name="图形 5" descr="数据库">
            <a:extLst>
              <a:ext uri="{FF2B5EF4-FFF2-40B4-BE49-F238E27FC236}">
                <a16:creationId xmlns:a16="http://schemas.microsoft.com/office/drawing/2014/main" id="{81755555-F08B-758F-2280-C893921FBB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09096" y="4457806"/>
            <a:ext cx="616229" cy="616229"/>
          </a:xfrm>
          <a:prstGeom prst="rect">
            <a:avLst/>
          </a:prstGeom>
        </p:spPr>
      </p:pic>
      <p:pic>
        <p:nvPicPr>
          <p:cNvPr id="44" name="图形 5" descr="数据库">
            <a:extLst>
              <a:ext uri="{FF2B5EF4-FFF2-40B4-BE49-F238E27FC236}">
                <a16:creationId xmlns:a16="http://schemas.microsoft.com/office/drawing/2014/main" id="{A3D7C557-5C4C-E50E-6EF4-B4F97027D45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20805" y="4457807"/>
            <a:ext cx="616229" cy="616229"/>
          </a:xfrm>
          <a:prstGeom prst="rect">
            <a:avLst/>
          </a:prstGeom>
        </p:spPr>
      </p:pic>
      <p:sp>
        <p:nvSpPr>
          <p:cNvPr id="45" name="TextBox 44">
            <a:extLst>
              <a:ext uri="{FF2B5EF4-FFF2-40B4-BE49-F238E27FC236}">
                <a16:creationId xmlns:a16="http://schemas.microsoft.com/office/drawing/2014/main" id="{BE697AF7-E447-B0D4-22ED-234D8CFA7ADD}"/>
              </a:ext>
            </a:extLst>
          </p:cNvPr>
          <p:cNvSpPr txBox="1"/>
          <p:nvPr/>
        </p:nvSpPr>
        <p:spPr>
          <a:xfrm>
            <a:off x="251884" y="3864663"/>
            <a:ext cx="2930931" cy="461665"/>
          </a:xfrm>
          <a:prstGeom prst="rect">
            <a:avLst/>
          </a:prstGeom>
          <a:noFill/>
        </p:spPr>
        <p:txBody>
          <a:bodyPr wrap="none" rtlCol="0">
            <a:spAutoFit/>
          </a:bodyPr>
          <a:lstStyle/>
          <a:p>
            <a:r>
              <a:rPr lang="en-US" sz="2400" i="1" dirty="0">
                <a:solidFill>
                  <a:srgbClr val="FF0000"/>
                </a:solidFill>
              </a:rPr>
              <a:t>Expensive To Transmit</a:t>
            </a:r>
          </a:p>
        </p:txBody>
      </p:sp>
      <p:sp>
        <p:nvSpPr>
          <p:cNvPr id="46" name="TextBox 45">
            <a:extLst>
              <a:ext uri="{FF2B5EF4-FFF2-40B4-BE49-F238E27FC236}">
                <a16:creationId xmlns:a16="http://schemas.microsoft.com/office/drawing/2014/main" id="{0A5E3F49-9D55-CA01-4EC3-B06583B775AF}"/>
              </a:ext>
            </a:extLst>
          </p:cNvPr>
          <p:cNvSpPr txBox="1"/>
          <p:nvPr/>
        </p:nvSpPr>
        <p:spPr>
          <a:xfrm>
            <a:off x="7716812" y="3934298"/>
            <a:ext cx="2669192" cy="461665"/>
          </a:xfrm>
          <a:prstGeom prst="rect">
            <a:avLst/>
          </a:prstGeom>
          <a:noFill/>
        </p:spPr>
        <p:txBody>
          <a:bodyPr wrap="none" rtlCol="0">
            <a:spAutoFit/>
          </a:bodyPr>
          <a:lstStyle/>
          <a:p>
            <a:r>
              <a:rPr lang="en-US" sz="2400" i="1" dirty="0">
                <a:solidFill>
                  <a:srgbClr val="FF0000"/>
                </a:solidFill>
              </a:rPr>
              <a:t>ML operates in Silos</a:t>
            </a:r>
          </a:p>
        </p:txBody>
      </p:sp>
      <p:sp>
        <p:nvSpPr>
          <p:cNvPr id="47" name="TextBox 46">
            <a:extLst>
              <a:ext uri="{FF2B5EF4-FFF2-40B4-BE49-F238E27FC236}">
                <a16:creationId xmlns:a16="http://schemas.microsoft.com/office/drawing/2014/main" id="{79F8C37C-8211-98DB-4219-2B775E3D67C7}"/>
              </a:ext>
            </a:extLst>
          </p:cNvPr>
          <p:cNvSpPr txBox="1"/>
          <p:nvPr/>
        </p:nvSpPr>
        <p:spPr>
          <a:xfrm>
            <a:off x="7896047" y="2136656"/>
            <a:ext cx="2060436" cy="830997"/>
          </a:xfrm>
          <a:prstGeom prst="rect">
            <a:avLst/>
          </a:prstGeom>
          <a:noFill/>
        </p:spPr>
        <p:txBody>
          <a:bodyPr wrap="none" rtlCol="0">
            <a:spAutoFit/>
          </a:bodyPr>
          <a:lstStyle/>
          <a:p>
            <a:r>
              <a:rPr lang="en-US" sz="2400" i="1" dirty="0">
                <a:solidFill>
                  <a:srgbClr val="FF0000"/>
                </a:solidFill>
              </a:rPr>
              <a:t>Can’t Share</a:t>
            </a:r>
          </a:p>
          <a:p>
            <a:r>
              <a:rPr lang="en-US" sz="2400" i="1" dirty="0">
                <a:solidFill>
                  <a:srgbClr val="FF0000"/>
                </a:solidFill>
              </a:rPr>
              <a:t>Data w/ Teams</a:t>
            </a:r>
          </a:p>
        </p:txBody>
      </p:sp>
      <p:sp>
        <p:nvSpPr>
          <p:cNvPr id="48" name="TextBox 47">
            <a:extLst>
              <a:ext uri="{FF2B5EF4-FFF2-40B4-BE49-F238E27FC236}">
                <a16:creationId xmlns:a16="http://schemas.microsoft.com/office/drawing/2014/main" id="{558509BE-2F6F-BCCE-D10C-0A3F99D3FE55}"/>
              </a:ext>
            </a:extLst>
          </p:cNvPr>
          <p:cNvSpPr txBox="1"/>
          <p:nvPr/>
        </p:nvSpPr>
        <p:spPr>
          <a:xfrm>
            <a:off x="1220170" y="1875584"/>
            <a:ext cx="1704249" cy="461665"/>
          </a:xfrm>
          <a:prstGeom prst="rect">
            <a:avLst/>
          </a:prstGeom>
          <a:noFill/>
        </p:spPr>
        <p:txBody>
          <a:bodyPr wrap="none" rtlCol="0">
            <a:spAutoFit/>
          </a:bodyPr>
          <a:lstStyle/>
          <a:p>
            <a:r>
              <a:rPr lang="en-US" sz="2400" i="1" dirty="0">
                <a:solidFill>
                  <a:srgbClr val="FF0000"/>
                </a:solidFill>
              </a:rPr>
              <a:t>Can’t Retain</a:t>
            </a:r>
          </a:p>
        </p:txBody>
      </p:sp>
      <p:sp>
        <p:nvSpPr>
          <p:cNvPr id="49" name="TextBox 48">
            <a:extLst>
              <a:ext uri="{FF2B5EF4-FFF2-40B4-BE49-F238E27FC236}">
                <a16:creationId xmlns:a16="http://schemas.microsoft.com/office/drawing/2014/main" id="{DDB74B7E-3981-7A4A-2D65-E588BC0D64BC}"/>
              </a:ext>
            </a:extLst>
          </p:cNvPr>
          <p:cNvSpPr txBox="1"/>
          <p:nvPr/>
        </p:nvSpPr>
        <p:spPr>
          <a:xfrm>
            <a:off x="4358263" y="4032192"/>
            <a:ext cx="2006960" cy="461665"/>
          </a:xfrm>
          <a:prstGeom prst="rect">
            <a:avLst/>
          </a:prstGeom>
          <a:noFill/>
        </p:spPr>
        <p:txBody>
          <a:bodyPr wrap="none" rtlCol="0">
            <a:spAutoFit/>
          </a:bodyPr>
          <a:lstStyle/>
          <a:p>
            <a:r>
              <a:rPr lang="en-US" sz="2400" i="1" dirty="0">
                <a:solidFill>
                  <a:srgbClr val="FF0000"/>
                </a:solidFill>
              </a:rPr>
              <a:t>Can’t Transmit</a:t>
            </a:r>
          </a:p>
        </p:txBody>
      </p:sp>
    </p:spTree>
    <p:extLst>
      <p:ext uri="{BB962C8B-B14F-4D97-AF65-F5344CB8AC3E}">
        <p14:creationId xmlns:p14="http://schemas.microsoft.com/office/powerpoint/2010/main" val="353516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210CD-E39F-DE12-FC10-FAA2F3021A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61F16-864E-EE97-BAAA-81921ED36885}"/>
              </a:ext>
            </a:extLst>
          </p:cNvPr>
          <p:cNvSpPr>
            <a:spLocks noGrp="1"/>
          </p:cNvSpPr>
          <p:nvPr>
            <p:ph type="title"/>
          </p:nvPr>
        </p:nvSpPr>
        <p:spPr/>
        <p:txBody>
          <a:bodyPr/>
          <a:lstStyle/>
          <a:p>
            <a:r>
              <a:rPr lang="en-US" dirty="0"/>
              <a:t>Pain point: Data Sharing </a:t>
            </a:r>
          </a:p>
        </p:txBody>
      </p:sp>
      <p:grpSp>
        <p:nvGrpSpPr>
          <p:cNvPr id="3075" name="Group 3074">
            <a:extLst>
              <a:ext uri="{FF2B5EF4-FFF2-40B4-BE49-F238E27FC236}">
                <a16:creationId xmlns:a16="http://schemas.microsoft.com/office/drawing/2014/main" id="{C5185D97-4B04-F072-0203-E8BDA595A9DA}"/>
              </a:ext>
            </a:extLst>
          </p:cNvPr>
          <p:cNvGrpSpPr/>
          <p:nvPr/>
        </p:nvGrpSpPr>
        <p:grpSpPr>
          <a:xfrm>
            <a:off x="4191000" y="1543680"/>
            <a:ext cx="3810000" cy="2139030"/>
            <a:chOff x="1291388" y="1474454"/>
            <a:chExt cx="3810000" cy="2139030"/>
          </a:xfrm>
        </p:grpSpPr>
        <p:sp>
          <p:nvSpPr>
            <p:cNvPr id="29" name="Rectangle 28">
              <a:extLst>
                <a:ext uri="{FF2B5EF4-FFF2-40B4-BE49-F238E27FC236}">
                  <a16:creationId xmlns:a16="http://schemas.microsoft.com/office/drawing/2014/main" id="{5176C5C1-9147-2C5E-9922-2AE192B15DBE}"/>
                </a:ext>
              </a:extLst>
            </p:cNvPr>
            <p:cNvSpPr/>
            <p:nvPr/>
          </p:nvSpPr>
          <p:spPr>
            <a:xfrm>
              <a:off x="1291388" y="1474454"/>
              <a:ext cx="3810000" cy="213903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hield Tick with solid fill">
              <a:extLst>
                <a:ext uri="{FF2B5EF4-FFF2-40B4-BE49-F238E27FC236}">
                  <a16:creationId xmlns:a16="http://schemas.microsoft.com/office/drawing/2014/main" id="{A94821D2-82A8-8E5C-8DEA-DEE058FB8D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36" name="TextBox 35">
              <a:extLst>
                <a:ext uri="{FF2B5EF4-FFF2-40B4-BE49-F238E27FC236}">
                  <a16:creationId xmlns:a16="http://schemas.microsoft.com/office/drawing/2014/main" id="{F900FD03-136A-AAFD-E39E-B926E182EE74}"/>
                </a:ext>
              </a:extLst>
            </p:cNvPr>
            <p:cNvSpPr txBox="1"/>
            <p:nvPr/>
          </p:nvSpPr>
          <p:spPr>
            <a:xfrm>
              <a:off x="1328485" y="1537526"/>
              <a:ext cx="3160294" cy="477054"/>
            </a:xfrm>
            <a:prstGeom prst="rect">
              <a:avLst/>
            </a:prstGeom>
            <a:noFill/>
          </p:spPr>
          <p:txBody>
            <a:bodyPr wrap="square" rtlCol="0">
              <a:spAutoFit/>
            </a:bodyPr>
            <a:lstStyle/>
            <a:p>
              <a:r>
                <a:rPr lang="en-US" sz="2500" dirty="0"/>
                <a:t>Vendor</a:t>
              </a:r>
            </a:p>
          </p:txBody>
        </p:sp>
      </p:grpSp>
      <p:sp>
        <p:nvSpPr>
          <p:cNvPr id="39" name="TextBox 38">
            <a:extLst>
              <a:ext uri="{FF2B5EF4-FFF2-40B4-BE49-F238E27FC236}">
                <a16:creationId xmlns:a16="http://schemas.microsoft.com/office/drawing/2014/main" id="{77672DB4-97BF-9B1D-3075-C25C1F720AD9}"/>
              </a:ext>
            </a:extLst>
          </p:cNvPr>
          <p:cNvSpPr txBox="1"/>
          <p:nvPr/>
        </p:nvSpPr>
        <p:spPr>
          <a:xfrm>
            <a:off x="4392032" y="5660694"/>
            <a:ext cx="3160294" cy="477054"/>
          </a:xfrm>
          <a:prstGeom prst="rect">
            <a:avLst/>
          </a:prstGeom>
          <a:noFill/>
        </p:spPr>
        <p:txBody>
          <a:bodyPr wrap="square" rtlCol="0">
            <a:spAutoFit/>
          </a:bodyPr>
          <a:lstStyle/>
          <a:p>
            <a:pPr algn="ctr"/>
            <a:r>
              <a:rPr lang="en-US" sz="2500" dirty="0">
                <a:latin typeface="+mj-lt"/>
              </a:rPr>
              <a:t>Today</a:t>
            </a:r>
          </a:p>
        </p:txBody>
      </p:sp>
      <p:pic>
        <p:nvPicPr>
          <p:cNvPr id="55" name="Graphic 54" descr="Database outline">
            <a:extLst>
              <a:ext uri="{FF2B5EF4-FFF2-40B4-BE49-F238E27FC236}">
                <a16:creationId xmlns:a16="http://schemas.microsoft.com/office/drawing/2014/main" id="{50375D5E-6F13-BF33-92DF-93657CF4D2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52439" y="2831933"/>
            <a:ext cx="519361" cy="519361"/>
          </a:xfrm>
          <a:prstGeom prst="rect">
            <a:avLst/>
          </a:prstGeom>
        </p:spPr>
      </p:pic>
      <p:grpSp>
        <p:nvGrpSpPr>
          <p:cNvPr id="25" name="Group 24">
            <a:extLst>
              <a:ext uri="{FF2B5EF4-FFF2-40B4-BE49-F238E27FC236}">
                <a16:creationId xmlns:a16="http://schemas.microsoft.com/office/drawing/2014/main" id="{AA6BC9C6-2B07-1E64-ED7D-DF6D6B2B0353}"/>
              </a:ext>
            </a:extLst>
          </p:cNvPr>
          <p:cNvGrpSpPr/>
          <p:nvPr/>
        </p:nvGrpSpPr>
        <p:grpSpPr>
          <a:xfrm>
            <a:off x="2919663" y="4804561"/>
            <a:ext cx="5303169" cy="914400"/>
            <a:chOff x="20051" y="4735335"/>
            <a:chExt cx="5303169" cy="914400"/>
          </a:xfrm>
        </p:grpSpPr>
        <p:pic>
          <p:nvPicPr>
            <p:cNvPr id="14" name="Graphic 13" descr="Customer review outline">
              <a:extLst>
                <a:ext uri="{FF2B5EF4-FFF2-40B4-BE49-F238E27FC236}">
                  <a16:creationId xmlns:a16="http://schemas.microsoft.com/office/drawing/2014/main" id="{7F971E42-6713-268D-E97F-662394FCD63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1240" y="4735335"/>
              <a:ext cx="914400" cy="914400"/>
            </a:xfrm>
            <a:prstGeom prst="rect">
              <a:avLst/>
            </a:prstGeom>
          </p:spPr>
        </p:pic>
        <p:pic>
          <p:nvPicPr>
            <p:cNvPr id="15" name="Graphic 14" descr="Customer review outline">
              <a:extLst>
                <a:ext uri="{FF2B5EF4-FFF2-40B4-BE49-F238E27FC236}">
                  <a16:creationId xmlns:a16="http://schemas.microsoft.com/office/drawing/2014/main" id="{8BCF1344-DE63-F2C4-3217-80BAD0D5A5D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65030" y="4735335"/>
              <a:ext cx="914400" cy="914400"/>
            </a:xfrm>
            <a:prstGeom prst="rect">
              <a:avLst/>
            </a:prstGeom>
          </p:spPr>
        </p:pic>
        <p:pic>
          <p:nvPicPr>
            <p:cNvPr id="16" name="Graphic 15" descr="Customer review outline">
              <a:extLst>
                <a:ext uri="{FF2B5EF4-FFF2-40B4-BE49-F238E27FC236}">
                  <a16:creationId xmlns:a16="http://schemas.microsoft.com/office/drawing/2014/main" id="{A59163D0-4EC2-BD71-B887-B0057CFE87A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08820" y="4735335"/>
              <a:ext cx="914400" cy="914400"/>
            </a:xfrm>
            <a:prstGeom prst="rect">
              <a:avLst/>
            </a:prstGeom>
          </p:spPr>
        </p:pic>
        <p:sp>
          <p:nvSpPr>
            <p:cNvPr id="106" name="TextBox 105">
              <a:extLst>
                <a:ext uri="{FF2B5EF4-FFF2-40B4-BE49-F238E27FC236}">
                  <a16:creationId xmlns:a16="http://schemas.microsoft.com/office/drawing/2014/main" id="{8750C57C-8259-28BD-81A1-BD48C0A189E3}"/>
                </a:ext>
              </a:extLst>
            </p:cNvPr>
            <p:cNvSpPr txBox="1"/>
            <p:nvPr/>
          </p:nvSpPr>
          <p:spPr>
            <a:xfrm>
              <a:off x="20051" y="4871216"/>
              <a:ext cx="1500936" cy="707886"/>
            </a:xfrm>
            <a:prstGeom prst="rect">
              <a:avLst/>
            </a:prstGeom>
            <a:noFill/>
          </p:spPr>
          <p:txBody>
            <a:bodyPr wrap="square" rtlCol="0">
              <a:spAutoFit/>
            </a:bodyPr>
            <a:lstStyle/>
            <a:p>
              <a:pPr algn="ctr"/>
              <a:r>
                <a:rPr lang="en-US" sz="2000" dirty="0"/>
                <a:t>3</a:t>
              </a:r>
              <a:r>
                <a:rPr lang="en-US" sz="2000" baseline="30000" dirty="0"/>
                <a:t>rd</a:t>
              </a:r>
              <a:r>
                <a:rPr lang="en-US" sz="2000" dirty="0"/>
                <a:t> party researchers</a:t>
              </a:r>
            </a:p>
          </p:txBody>
        </p:sp>
      </p:grpSp>
      <p:cxnSp>
        <p:nvCxnSpPr>
          <p:cNvPr id="107" name="Straight Arrow Connector 106">
            <a:extLst>
              <a:ext uri="{FF2B5EF4-FFF2-40B4-BE49-F238E27FC236}">
                <a16:creationId xmlns:a16="http://schemas.microsoft.com/office/drawing/2014/main" id="{E7B95BDC-1462-3E19-AEA7-4BE33782ACBF}"/>
              </a:ext>
            </a:extLst>
          </p:cNvPr>
          <p:cNvCxnSpPr>
            <a:cxnSpLocks/>
            <a:endCxn id="55" idx="1"/>
          </p:cNvCxnSpPr>
          <p:nvPr/>
        </p:nvCxnSpPr>
        <p:spPr>
          <a:xfrm flipV="1">
            <a:off x="5986214" y="3091614"/>
            <a:ext cx="466225" cy="68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1" name="TextBox 130">
            <a:extLst>
              <a:ext uri="{FF2B5EF4-FFF2-40B4-BE49-F238E27FC236}">
                <a16:creationId xmlns:a16="http://schemas.microsoft.com/office/drawing/2014/main" id="{906F4937-9736-8F76-D4B0-9A06D6EDD4CD}"/>
              </a:ext>
            </a:extLst>
          </p:cNvPr>
          <p:cNvSpPr txBox="1"/>
          <p:nvPr/>
        </p:nvSpPr>
        <p:spPr>
          <a:xfrm>
            <a:off x="3653090" y="6150114"/>
            <a:ext cx="4853740" cy="707886"/>
          </a:xfrm>
          <a:prstGeom prst="rect">
            <a:avLst/>
          </a:prstGeom>
          <a:noFill/>
        </p:spPr>
        <p:txBody>
          <a:bodyPr wrap="square" rtlCol="0">
            <a:spAutoFit/>
          </a:bodyPr>
          <a:lstStyle/>
          <a:p>
            <a:pPr algn="ctr"/>
            <a:r>
              <a:rPr lang="en-US" sz="2000" dirty="0">
                <a:solidFill>
                  <a:schemeClr val="bg1">
                    <a:lumMod val="50000"/>
                  </a:schemeClr>
                </a:solidFill>
              </a:rPr>
              <a:t>Researchers don’t have good enough data to develop good algorithms</a:t>
            </a:r>
          </a:p>
        </p:txBody>
      </p:sp>
      <p:sp>
        <p:nvSpPr>
          <p:cNvPr id="3" name="TextBox 2">
            <a:extLst>
              <a:ext uri="{FF2B5EF4-FFF2-40B4-BE49-F238E27FC236}">
                <a16:creationId xmlns:a16="http://schemas.microsoft.com/office/drawing/2014/main" id="{96FCAC2A-AF48-CF3C-4D71-407979D31DEC}"/>
              </a:ext>
            </a:extLst>
          </p:cNvPr>
          <p:cNvSpPr txBox="1"/>
          <p:nvPr/>
        </p:nvSpPr>
        <p:spPr>
          <a:xfrm>
            <a:off x="4499565" y="2894724"/>
            <a:ext cx="1500936" cy="400110"/>
          </a:xfrm>
          <a:prstGeom prst="rect">
            <a:avLst/>
          </a:prstGeom>
          <a:noFill/>
        </p:spPr>
        <p:txBody>
          <a:bodyPr wrap="square" rtlCol="0">
            <a:spAutoFit/>
          </a:bodyPr>
          <a:lstStyle/>
          <a:p>
            <a:pPr algn="ctr"/>
            <a:r>
              <a:rPr lang="en-US" sz="2000" dirty="0"/>
              <a:t>Private data</a:t>
            </a:r>
          </a:p>
        </p:txBody>
      </p:sp>
    </p:spTree>
    <p:extLst>
      <p:ext uri="{BB962C8B-B14F-4D97-AF65-F5344CB8AC3E}">
        <p14:creationId xmlns:p14="http://schemas.microsoft.com/office/powerpoint/2010/main" val="897345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596E5-81CD-87A0-9110-FAFBCBA70D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6CEA51-7619-EF9C-D2D2-3CD435BE54E8}"/>
              </a:ext>
            </a:extLst>
          </p:cNvPr>
          <p:cNvSpPr>
            <a:spLocks noGrp="1"/>
          </p:cNvSpPr>
          <p:nvPr>
            <p:ph type="title"/>
          </p:nvPr>
        </p:nvSpPr>
        <p:spPr/>
        <p:txBody>
          <a:bodyPr>
            <a:normAutofit/>
          </a:bodyPr>
          <a:lstStyle/>
          <a:p>
            <a:r>
              <a:rPr lang="en-US" dirty="0"/>
              <a:t>Pain point: Data Retention</a:t>
            </a:r>
          </a:p>
        </p:txBody>
      </p:sp>
      <p:grpSp>
        <p:nvGrpSpPr>
          <p:cNvPr id="6" name="Group 5">
            <a:extLst>
              <a:ext uri="{FF2B5EF4-FFF2-40B4-BE49-F238E27FC236}">
                <a16:creationId xmlns:a16="http://schemas.microsoft.com/office/drawing/2014/main" id="{CCD37126-C5A0-A13C-961C-1CA7694A3698}"/>
              </a:ext>
            </a:extLst>
          </p:cNvPr>
          <p:cNvGrpSpPr/>
          <p:nvPr/>
        </p:nvGrpSpPr>
        <p:grpSpPr>
          <a:xfrm>
            <a:off x="4191000" y="1688306"/>
            <a:ext cx="3810000" cy="1740694"/>
            <a:chOff x="1291388" y="1474454"/>
            <a:chExt cx="3810000" cy="1740694"/>
          </a:xfrm>
        </p:grpSpPr>
        <p:sp>
          <p:nvSpPr>
            <p:cNvPr id="7" name="Rectangle 6">
              <a:extLst>
                <a:ext uri="{FF2B5EF4-FFF2-40B4-BE49-F238E27FC236}">
                  <a16:creationId xmlns:a16="http://schemas.microsoft.com/office/drawing/2014/main" id="{6E3418FA-AC65-B18B-9A60-598897D19292}"/>
                </a:ext>
              </a:extLst>
            </p:cNvPr>
            <p:cNvSpPr/>
            <p:nvPr/>
          </p:nvSpPr>
          <p:spPr>
            <a:xfrm>
              <a:off x="1291388" y="1474454"/>
              <a:ext cx="3810000"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BA95799-8110-6783-6E70-95A92529E3FA}"/>
                </a:ext>
              </a:extLst>
            </p:cNvPr>
            <p:cNvSpPr txBox="1"/>
            <p:nvPr/>
          </p:nvSpPr>
          <p:spPr>
            <a:xfrm>
              <a:off x="1328485" y="1537526"/>
              <a:ext cx="3160294" cy="477054"/>
            </a:xfrm>
            <a:prstGeom prst="rect">
              <a:avLst/>
            </a:prstGeom>
            <a:noFill/>
          </p:spPr>
          <p:txBody>
            <a:bodyPr wrap="square" rtlCol="0">
              <a:spAutoFit/>
            </a:bodyPr>
            <a:lstStyle/>
            <a:p>
              <a:r>
                <a:rPr lang="en-US" sz="2500" dirty="0"/>
                <a:t>Operator</a:t>
              </a:r>
            </a:p>
          </p:txBody>
        </p:sp>
      </p:grpSp>
      <p:sp>
        <p:nvSpPr>
          <p:cNvPr id="13" name="TextBox 12">
            <a:extLst>
              <a:ext uri="{FF2B5EF4-FFF2-40B4-BE49-F238E27FC236}">
                <a16:creationId xmlns:a16="http://schemas.microsoft.com/office/drawing/2014/main" id="{5501264C-E333-FF47-5B56-A322317DCBFC}"/>
              </a:ext>
            </a:extLst>
          </p:cNvPr>
          <p:cNvSpPr txBox="1"/>
          <p:nvPr/>
        </p:nvSpPr>
        <p:spPr>
          <a:xfrm>
            <a:off x="6261026" y="2453476"/>
            <a:ext cx="2070433" cy="646331"/>
          </a:xfrm>
          <a:prstGeom prst="rect">
            <a:avLst/>
          </a:prstGeom>
          <a:noFill/>
        </p:spPr>
        <p:txBody>
          <a:bodyPr wrap="square" rtlCol="0">
            <a:spAutoFit/>
          </a:bodyPr>
          <a:lstStyle/>
          <a:p>
            <a:pPr algn="ctr"/>
            <a:r>
              <a:rPr lang="en-US" dirty="0"/>
              <a:t>Long-range </a:t>
            </a:r>
          </a:p>
          <a:p>
            <a:pPr algn="ctr"/>
            <a:r>
              <a:rPr lang="en-US" dirty="0"/>
              <a:t>data</a:t>
            </a:r>
          </a:p>
        </p:txBody>
      </p:sp>
      <p:sp>
        <p:nvSpPr>
          <p:cNvPr id="20" name="TextBox 19">
            <a:extLst>
              <a:ext uri="{FF2B5EF4-FFF2-40B4-BE49-F238E27FC236}">
                <a16:creationId xmlns:a16="http://schemas.microsoft.com/office/drawing/2014/main" id="{60C10B71-7006-A6B7-95CA-BD7CAC019161}"/>
              </a:ext>
            </a:extLst>
          </p:cNvPr>
          <p:cNvSpPr txBox="1"/>
          <p:nvPr/>
        </p:nvSpPr>
        <p:spPr>
          <a:xfrm>
            <a:off x="4425593" y="5023074"/>
            <a:ext cx="3160294" cy="477054"/>
          </a:xfrm>
          <a:prstGeom prst="rect">
            <a:avLst/>
          </a:prstGeom>
          <a:noFill/>
        </p:spPr>
        <p:txBody>
          <a:bodyPr wrap="square" rtlCol="0">
            <a:spAutoFit/>
          </a:bodyPr>
          <a:lstStyle/>
          <a:p>
            <a:pPr algn="ctr"/>
            <a:r>
              <a:rPr lang="en-US" sz="2500" dirty="0">
                <a:latin typeface="+mj-lt"/>
              </a:rPr>
              <a:t>Today</a:t>
            </a:r>
          </a:p>
        </p:txBody>
      </p:sp>
      <p:sp>
        <p:nvSpPr>
          <p:cNvPr id="26" name="TextBox 25">
            <a:extLst>
              <a:ext uri="{FF2B5EF4-FFF2-40B4-BE49-F238E27FC236}">
                <a16:creationId xmlns:a16="http://schemas.microsoft.com/office/drawing/2014/main" id="{EAB2CEA0-E1FB-1861-ADA3-2503360CD63B}"/>
              </a:ext>
            </a:extLst>
          </p:cNvPr>
          <p:cNvSpPr txBox="1"/>
          <p:nvPr/>
        </p:nvSpPr>
        <p:spPr>
          <a:xfrm>
            <a:off x="3686651" y="5512494"/>
            <a:ext cx="4853740" cy="1015663"/>
          </a:xfrm>
          <a:prstGeom prst="rect">
            <a:avLst/>
          </a:prstGeom>
          <a:noFill/>
        </p:spPr>
        <p:txBody>
          <a:bodyPr wrap="square" rtlCol="0">
            <a:spAutoFit/>
          </a:bodyPr>
          <a:lstStyle/>
          <a:p>
            <a:pPr algn="ctr"/>
            <a:r>
              <a:rPr lang="en-US" sz="2000" dirty="0">
                <a:solidFill>
                  <a:schemeClr val="bg1">
                    <a:lumMod val="50000"/>
                  </a:schemeClr>
                </a:solidFill>
              </a:rPr>
              <a:t>Operators can’t do retroactive analysis or incident response due to compliance</a:t>
            </a:r>
          </a:p>
          <a:p>
            <a:pPr algn="ctr"/>
            <a:r>
              <a:rPr lang="en-US" sz="2000" dirty="0">
                <a:solidFill>
                  <a:schemeClr val="bg1">
                    <a:lumMod val="50000"/>
                  </a:schemeClr>
                </a:solidFill>
              </a:rPr>
              <a:t>Or retention restrictions</a:t>
            </a:r>
          </a:p>
        </p:txBody>
      </p:sp>
      <p:pic>
        <p:nvPicPr>
          <p:cNvPr id="3" name="Graphic 2" descr="Database outline">
            <a:extLst>
              <a:ext uri="{FF2B5EF4-FFF2-40B4-BE49-F238E27FC236}">
                <a16:creationId xmlns:a16="http://schemas.microsoft.com/office/drawing/2014/main" id="{E447DC55-4C61-F229-2737-1D5CA4963C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45920" y="2524239"/>
            <a:ext cx="604949" cy="604949"/>
          </a:xfrm>
          <a:prstGeom prst="rect">
            <a:avLst/>
          </a:prstGeom>
        </p:spPr>
      </p:pic>
      <p:pic>
        <p:nvPicPr>
          <p:cNvPr id="14" name="Graphic 13" descr="Database outline">
            <a:extLst>
              <a:ext uri="{FF2B5EF4-FFF2-40B4-BE49-F238E27FC236}">
                <a16:creationId xmlns:a16="http://schemas.microsoft.com/office/drawing/2014/main" id="{5733D3DC-FAAD-45BA-0405-38B7E6F333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35489" y="2508161"/>
            <a:ext cx="604949" cy="604949"/>
          </a:xfrm>
          <a:prstGeom prst="rect">
            <a:avLst/>
          </a:prstGeom>
        </p:spPr>
      </p:pic>
      <p:pic>
        <p:nvPicPr>
          <p:cNvPr id="16" name="Graphic 15" descr="Database outline">
            <a:extLst>
              <a:ext uri="{FF2B5EF4-FFF2-40B4-BE49-F238E27FC236}">
                <a16:creationId xmlns:a16="http://schemas.microsoft.com/office/drawing/2014/main" id="{9DA4D07B-6829-4C11-20A6-C0E66A401C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59107" y="2496587"/>
            <a:ext cx="604949" cy="604949"/>
          </a:xfrm>
          <a:prstGeom prst="rect">
            <a:avLst/>
          </a:prstGeom>
        </p:spPr>
      </p:pic>
      <p:sp>
        <p:nvSpPr>
          <p:cNvPr id="23" name="TextBox 22">
            <a:extLst>
              <a:ext uri="{FF2B5EF4-FFF2-40B4-BE49-F238E27FC236}">
                <a16:creationId xmlns:a16="http://schemas.microsoft.com/office/drawing/2014/main" id="{39B889E2-5C0F-FD3C-2563-6B50770C27E6}"/>
              </a:ext>
            </a:extLst>
          </p:cNvPr>
          <p:cNvSpPr txBox="1"/>
          <p:nvPr/>
        </p:nvSpPr>
        <p:spPr>
          <a:xfrm>
            <a:off x="4880083" y="4047108"/>
            <a:ext cx="3160292"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mj-lt"/>
              </a:rPr>
              <a:t>Expensive to store</a:t>
            </a:r>
          </a:p>
          <a:p>
            <a:pPr marL="342900" indent="-342900">
              <a:buFont typeface="Arial" panose="020B0604020202020204" pitchFamily="34" charset="0"/>
              <a:buChar char="•"/>
            </a:pPr>
            <a:r>
              <a:rPr lang="en-US" sz="2000" dirty="0">
                <a:latin typeface="+mj-lt"/>
              </a:rPr>
              <a:t>Data use restrictions</a:t>
            </a:r>
          </a:p>
        </p:txBody>
      </p:sp>
      <p:grpSp>
        <p:nvGrpSpPr>
          <p:cNvPr id="47" name="Group 46">
            <a:extLst>
              <a:ext uri="{FF2B5EF4-FFF2-40B4-BE49-F238E27FC236}">
                <a16:creationId xmlns:a16="http://schemas.microsoft.com/office/drawing/2014/main" id="{E69DA5F0-AC4D-D92F-0BE8-44DEBAACDE43}"/>
              </a:ext>
            </a:extLst>
          </p:cNvPr>
          <p:cNvGrpSpPr/>
          <p:nvPr/>
        </p:nvGrpSpPr>
        <p:grpSpPr>
          <a:xfrm>
            <a:off x="3393422" y="2330603"/>
            <a:ext cx="2596973" cy="2089208"/>
            <a:chOff x="420069" y="2339168"/>
            <a:chExt cx="2596973" cy="2089208"/>
          </a:xfrm>
        </p:grpSpPr>
        <p:grpSp>
          <p:nvGrpSpPr>
            <p:cNvPr id="40" name="Group 39">
              <a:extLst>
                <a:ext uri="{FF2B5EF4-FFF2-40B4-BE49-F238E27FC236}">
                  <a16:creationId xmlns:a16="http://schemas.microsoft.com/office/drawing/2014/main" id="{559CF8EB-0AD5-350A-B3B3-9F46E0B2F4E4}"/>
                </a:ext>
              </a:extLst>
            </p:cNvPr>
            <p:cNvGrpSpPr/>
            <p:nvPr/>
          </p:nvGrpSpPr>
          <p:grpSpPr>
            <a:xfrm>
              <a:off x="1361649" y="2339168"/>
              <a:ext cx="1655393" cy="972606"/>
              <a:chOff x="1361649" y="2339168"/>
              <a:chExt cx="1655393" cy="972606"/>
            </a:xfrm>
          </p:grpSpPr>
          <p:sp>
            <p:nvSpPr>
              <p:cNvPr id="35" name="乘 10">
                <a:extLst>
                  <a:ext uri="{FF2B5EF4-FFF2-40B4-BE49-F238E27FC236}">
                    <a16:creationId xmlns:a16="http://schemas.microsoft.com/office/drawing/2014/main" id="{06E8B822-3074-995B-6161-76994CF5B066}"/>
                  </a:ext>
                </a:extLst>
              </p:cNvPr>
              <p:cNvSpPr/>
              <p:nvPr/>
            </p:nvSpPr>
            <p:spPr>
              <a:xfrm>
                <a:off x="1361649" y="2339168"/>
                <a:ext cx="874299" cy="94898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0"/>
              </a:p>
            </p:txBody>
          </p:sp>
          <p:sp>
            <p:nvSpPr>
              <p:cNvPr id="39" name="乘 10">
                <a:extLst>
                  <a:ext uri="{FF2B5EF4-FFF2-40B4-BE49-F238E27FC236}">
                    <a16:creationId xmlns:a16="http://schemas.microsoft.com/office/drawing/2014/main" id="{F25BC254-6AE5-2191-46C3-AEC9F3C51A0A}"/>
                  </a:ext>
                </a:extLst>
              </p:cNvPr>
              <p:cNvSpPr/>
              <p:nvPr/>
            </p:nvSpPr>
            <p:spPr>
              <a:xfrm>
                <a:off x="2142743" y="2362788"/>
                <a:ext cx="874299" cy="94898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0"/>
              </a:p>
            </p:txBody>
          </p:sp>
        </p:grpSp>
        <p:grpSp>
          <p:nvGrpSpPr>
            <p:cNvPr id="46" name="Group 45">
              <a:extLst>
                <a:ext uri="{FF2B5EF4-FFF2-40B4-BE49-F238E27FC236}">
                  <a16:creationId xmlns:a16="http://schemas.microsoft.com/office/drawing/2014/main" id="{3B405DD7-4343-2671-6966-C8B3F25775A1}"/>
                </a:ext>
              </a:extLst>
            </p:cNvPr>
            <p:cNvGrpSpPr/>
            <p:nvPr/>
          </p:nvGrpSpPr>
          <p:grpSpPr>
            <a:xfrm>
              <a:off x="420069" y="3226922"/>
              <a:ext cx="1486661" cy="1201454"/>
              <a:chOff x="420069" y="3226922"/>
              <a:chExt cx="1486661" cy="1201454"/>
            </a:xfrm>
          </p:grpSpPr>
          <p:sp>
            <p:nvSpPr>
              <p:cNvPr id="41" name="TextBox 40">
                <a:extLst>
                  <a:ext uri="{FF2B5EF4-FFF2-40B4-BE49-F238E27FC236}">
                    <a16:creationId xmlns:a16="http://schemas.microsoft.com/office/drawing/2014/main" id="{472FBC7D-C31C-1FE6-EAEA-3DB0845600A7}"/>
                  </a:ext>
                </a:extLst>
              </p:cNvPr>
              <p:cNvSpPr txBox="1"/>
              <p:nvPr/>
            </p:nvSpPr>
            <p:spPr>
              <a:xfrm>
                <a:off x="420069" y="3782045"/>
                <a:ext cx="1259370" cy="646331"/>
              </a:xfrm>
              <a:prstGeom prst="rect">
                <a:avLst/>
              </a:prstGeom>
              <a:noFill/>
            </p:spPr>
            <p:txBody>
              <a:bodyPr wrap="square" rtlCol="0">
                <a:spAutoFit/>
              </a:bodyPr>
              <a:lstStyle/>
              <a:p>
                <a:pPr algn="ctr"/>
                <a:r>
                  <a:rPr lang="en-US" dirty="0"/>
                  <a:t>Retention limits</a:t>
                </a:r>
              </a:p>
            </p:txBody>
          </p:sp>
          <p:cxnSp>
            <p:nvCxnSpPr>
              <p:cNvPr id="45" name="Straight Arrow Connector 44">
                <a:extLst>
                  <a:ext uri="{FF2B5EF4-FFF2-40B4-BE49-F238E27FC236}">
                    <a16:creationId xmlns:a16="http://schemas.microsoft.com/office/drawing/2014/main" id="{0A416336-78CB-D616-81E9-C764D1BF7E19}"/>
                  </a:ext>
                </a:extLst>
              </p:cNvPr>
              <p:cNvCxnSpPr/>
              <p:nvPr/>
            </p:nvCxnSpPr>
            <p:spPr>
              <a:xfrm flipV="1">
                <a:off x="1270362" y="3226922"/>
                <a:ext cx="636368" cy="555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1328709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A1183-8E6F-8591-7905-B4D347D21E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B1A1F9-FC38-CB4F-2B91-67184A7E715A}"/>
              </a:ext>
            </a:extLst>
          </p:cNvPr>
          <p:cNvSpPr>
            <a:spLocks noGrp="1"/>
          </p:cNvSpPr>
          <p:nvPr>
            <p:ph type="title"/>
          </p:nvPr>
        </p:nvSpPr>
        <p:spPr/>
        <p:txBody>
          <a:bodyPr>
            <a:normAutofit/>
          </a:bodyPr>
          <a:lstStyle/>
          <a:p>
            <a:r>
              <a:rPr lang="en-US" dirty="0"/>
              <a:t>Pain point: interesting data  for </a:t>
            </a:r>
            <a:br>
              <a:rPr lang="en-US" dirty="0"/>
            </a:br>
            <a:r>
              <a:rPr lang="en-US" dirty="0"/>
              <a:t>(e.g., robust training, unbiasing)</a:t>
            </a:r>
          </a:p>
        </p:txBody>
      </p:sp>
      <p:sp>
        <p:nvSpPr>
          <p:cNvPr id="4" name="Slide Number Placeholder 3">
            <a:extLst>
              <a:ext uri="{FF2B5EF4-FFF2-40B4-BE49-F238E27FC236}">
                <a16:creationId xmlns:a16="http://schemas.microsoft.com/office/drawing/2014/main" id="{5C11030A-79FB-23C1-AECC-D8F5659E284F}"/>
              </a:ext>
            </a:extLst>
          </p:cNvPr>
          <p:cNvSpPr>
            <a:spLocks noGrp="1"/>
          </p:cNvSpPr>
          <p:nvPr>
            <p:ph type="sldNum" sz="quarter" idx="12"/>
          </p:nvPr>
        </p:nvSpPr>
        <p:spPr/>
        <p:txBody>
          <a:bodyPr/>
          <a:lstStyle/>
          <a:p>
            <a:fld id="{44F096B6-B8DF-0C42-9CB4-52268210ADB0}" type="slidenum">
              <a:rPr lang="en-US" smtClean="0"/>
              <a:t>12</a:t>
            </a:fld>
            <a:endParaRPr lang="en-US"/>
          </a:p>
        </p:txBody>
      </p:sp>
      <p:grpSp>
        <p:nvGrpSpPr>
          <p:cNvPr id="6" name="Group 5">
            <a:extLst>
              <a:ext uri="{FF2B5EF4-FFF2-40B4-BE49-F238E27FC236}">
                <a16:creationId xmlns:a16="http://schemas.microsoft.com/office/drawing/2014/main" id="{5AD44EAF-3256-A7E2-052F-128F55C78B15}"/>
              </a:ext>
            </a:extLst>
          </p:cNvPr>
          <p:cNvGrpSpPr/>
          <p:nvPr/>
        </p:nvGrpSpPr>
        <p:grpSpPr>
          <a:xfrm>
            <a:off x="3581401" y="1766097"/>
            <a:ext cx="4348415" cy="1740694"/>
            <a:chOff x="752973" y="1474454"/>
            <a:chExt cx="4348415" cy="1740694"/>
          </a:xfrm>
        </p:grpSpPr>
        <p:sp>
          <p:nvSpPr>
            <p:cNvPr id="7" name="Rectangle 6">
              <a:extLst>
                <a:ext uri="{FF2B5EF4-FFF2-40B4-BE49-F238E27FC236}">
                  <a16:creationId xmlns:a16="http://schemas.microsoft.com/office/drawing/2014/main" id="{CA15B917-48C2-CF40-F990-60319DA6066E}"/>
                </a:ext>
              </a:extLst>
            </p:cNvPr>
            <p:cNvSpPr/>
            <p:nvPr/>
          </p:nvSpPr>
          <p:spPr>
            <a:xfrm>
              <a:off x="752973" y="1474454"/>
              <a:ext cx="4348415"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Shield Tick with solid fill">
              <a:extLst>
                <a:ext uri="{FF2B5EF4-FFF2-40B4-BE49-F238E27FC236}">
                  <a16:creationId xmlns:a16="http://schemas.microsoft.com/office/drawing/2014/main" id="{8E26C353-BA0B-7C8B-BEA4-B68C83A67E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9" name="TextBox 8">
              <a:extLst>
                <a:ext uri="{FF2B5EF4-FFF2-40B4-BE49-F238E27FC236}">
                  <a16:creationId xmlns:a16="http://schemas.microsoft.com/office/drawing/2014/main" id="{C3799879-7206-3E42-4D05-F9F34F185F75}"/>
                </a:ext>
              </a:extLst>
            </p:cNvPr>
            <p:cNvSpPr txBox="1"/>
            <p:nvPr/>
          </p:nvSpPr>
          <p:spPr>
            <a:xfrm>
              <a:off x="811739" y="1518837"/>
              <a:ext cx="4046673" cy="477054"/>
            </a:xfrm>
            <a:prstGeom prst="rect">
              <a:avLst/>
            </a:prstGeom>
            <a:noFill/>
          </p:spPr>
          <p:txBody>
            <a:bodyPr wrap="square" rtlCol="0">
              <a:spAutoFit/>
            </a:bodyPr>
            <a:lstStyle/>
            <a:p>
              <a:r>
                <a:rPr lang="en-US" sz="2500" dirty="0"/>
                <a:t>Vendor</a:t>
              </a:r>
            </a:p>
          </p:txBody>
        </p:sp>
      </p:grpSp>
      <p:pic>
        <p:nvPicPr>
          <p:cNvPr id="12" name="Picture 2" descr="Neural Network Icon - Download Neural Network Icon 1503825 | Noun Project">
            <a:extLst>
              <a:ext uri="{FF2B5EF4-FFF2-40B4-BE49-F238E27FC236}">
                <a16:creationId xmlns:a16="http://schemas.microsoft.com/office/drawing/2014/main" id="{DD5C175E-5F8F-426A-B3E1-D8E956C49A93}"/>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575658" y="2449307"/>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E11ECA3-8B4C-1059-FAB5-E9BFF5EBEF0F}"/>
              </a:ext>
            </a:extLst>
          </p:cNvPr>
          <p:cNvSpPr txBox="1"/>
          <p:nvPr/>
        </p:nvSpPr>
        <p:spPr>
          <a:xfrm>
            <a:off x="5490058" y="2583341"/>
            <a:ext cx="2070433" cy="369332"/>
          </a:xfrm>
          <a:prstGeom prst="rect">
            <a:avLst/>
          </a:prstGeom>
          <a:noFill/>
        </p:spPr>
        <p:txBody>
          <a:bodyPr wrap="square" rtlCol="0">
            <a:spAutoFit/>
          </a:bodyPr>
          <a:lstStyle/>
          <a:p>
            <a:pPr algn="ctr"/>
            <a:r>
              <a:rPr lang="en-US" dirty="0"/>
              <a:t>Anomaly</a:t>
            </a:r>
          </a:p>
        </p:txBody>
      </p:sp>
      <p:grpSp>
        <p:nvGrpSpPr>
          <p:cNvPr id="56" name="Group 55">
            <a:extLst>
              <a:ext uri="{FF2B5EF4-FFF2-40B4-BE49-F238E27FC236}">
                <a16:creationId xmlns:a16="http://schemas.microsoft.com/office/drawing/2014/main" id="{B897902F-9327-C9C6-FD34-434D6727A774}"/>
              </a:ext>
            </a:extLst>
          </p:cNvPr>
          <p:cNvGrpSpPr/>
          <p:nvPr/>
        </p:nvGrpSpPr>
        <p:grpSpPr>
          <a:xfrm>
            <a:off x="5540577" y="3918554"/>
            <a:ext cx="2389239" cy="1446333"/>
            <a:chOff x="2638408" y="3849328"/>
            <a:chExt cx="2389239" cy="1446333"/>
          </a:xfrm>
        </p:grpSpPr>
        <p:sp>
          <p:nvSpPr>
            <p:cNvPr id="17" name="Rounded Rectangular Callout 16">
              <a:extLst>
                <a:ext uri="{FF2B5EF4-FFF2-40B4-BE49-F238E27FC236}">
                  <a16:creationId xmlns:a16="http://schemas.microsoft.com/office/drawing/2014/main" id="{234F8F59-E297-0CB8-7CEF-608E75DB15F2}"/>
                </a:ext>
              </a:extLst>
            </p:cNvPr>
            <p:cNvSpPr/>
            <p:nvPr/>
          </p:nvSpPr>
          <p:spPr>
            <a:xfrm>
              <a:off x="2638408" y="3849328"/>
              <a:ext cx="2389239" cy="712013"/>
            </a:xfrm>
            <a:prstGeom prst="wedgeRoundRectCallout">
              <a:avLst>
                <a:gd name="adj1" fmla="val -73919"/>
                <a:gd name="adj2" fmla="val 940"/>
                <a:gd name="adj3" fmla="val 16667"/>
              </a:avLst>
            </a:prstGeom>
            <a:solidFill>
              <a:schemeClr val="accent5">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Normal </a:t>
              </a:r>
            </a:p>
            <a:p>
              <a:pPr algn="ctr"/>
              <a:r>
                <a:rPr lang="en-US" dirty="0">
                  <a:solidFill>
                    <a:schemeClr val="tx1"/>
                  </a:solidFill>
                </a:rPr>
                <a:t>patterns</a:t>
              </a:r>
            </a:p>
          </p:txBody>
        </p:sp>
        <p:sp>
          <p:nvSpPr>
            <p:cNvPr id="18" name="Rounded Rectangle 17">
              <a:extLst>
                <a:ext uri="{FF2B5EF4-FFF2-40B4-BE49-F238E27FC236}">
                  <a16:creationId xmlns:a16="http://schemas.microsoft.com/office/drawing/2014/main" id="{FDB002AB-8668-7076-7FE1-9700D2AD8973}"/>
                </a:ext>
              </a:extLst>
            </p:cNvPr>
            <p:cNvSpPr/>
            <p:nvPr/>
          </p:nvSpPr>
          <p:spPr>
            <a:xfrm>
              <a:off x="4658936" y="4307724"/>
              <a:ext cx="191729" cy="17516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ine Callout 1 18">
              <a:extLst>
                <a:ext uri="{FF2B5EF4-FFF2-40B4-BE49-F238E27FC236}">
                  <a16:creationId xmlns:a16="http://schemas.microsoft.com/office/drawing/2014/main" id="{4FDA2FE0-B914-5F8C-21AE-B6D9F5412A44}"/>
                </a:ext>
              </a:extLst>
            </p:cNvPr>
            <p:cNvSpPr/>
            <p:nvPr/>
          </p:nvSpPr>
          <p:spPr>
            <a:xfrm>
              <a:off x="3066110" y="4838461"/>
              <a:ext cx="1533833" cy="457200"/>
            </a:xfrm>
            <a:prstGeom prst="borderCallout1">
              <a:avLst>
                <a:gd name="adj1" fmla="val -605"/>
                <a:gd name="adj2" fmla="val 82052"/>
                <a:gd name="adj3" fmla="val -84274"/>
                <a:gd name="adj4" fmla="val 10397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Anomaly  patterns</a:t>
              </a:r>
            </a:p>
          </p:txBody>
        </p:sp>
      </p:grpSp>
      <p:sp>
        <p:nvSpPr>
          <p:cNvPr id="20" name="TextBox 19">
            <a:extLst>
              <a:ext uri="{FF2B5EF4-FFF2-40B4-BE49-F238E27FC236}">
                <a16:creationId xmlns:a16="http://schemas.microsoft.com/office/drawing/2014/main" id="{D5965AF4-8D35-E3BE-3421-E7C77256DFDA}"/>
              </a:ext>
            </a:extLst>
          </p:cNvPr>
          <p:cNvSpPr txBox="1"/>
          <p:nvPr/>
        </p:nvSpPr>
        <p:spPr>
          <a:xfrm>
            <a:off x="4394589" y="5660694"/>
            <a:ext cx="3160294" cy="477054"/>
          </a:xfrm>
          <a:prstGeom prst="rect">
            <a:avLst/>
          </a:prstGeom>
          <a:noFill/>
        </p:spPr>
        <p:txBody>
          <a:bodyPr wrap="square" rtlCol="0">
            <a:spAutoFit/>
          </a:bodyPr>
          <a:lstStyle/>
          <a:p>
            <a:pPr algn="ctr"/>
            <a:r>
              <a:rPr lang="en-US" sz="2500" dirty="0">
                <a:latin typeface="+mj-lt"/>
              </a:rPr>
              <a:t>Today</a:t>
            </a:r>
          </a:p>
        </p:txBody>
      </p:sp>
      <p:grpSp>
        <p:nvGrpSpPr>
          <p:cNvPr id="55" name="Group 54">
            <a:extLst>
              <a:ext uri="{FF2B5EF4-FFF2-40B4-BE49-F238E27FC236}">
                <a16:creationId xmlns:a16="http://schemas.microsoft.com/office/drawing/2014/main" id="{1E81286D-5F6B-0159-07B8-B0B3CAA06E3F}"/>
              </a:ext>
            </a:extLst>
          </p:cNvPr>
          <p:cNvGrpSpPr/>
          <p:nvPr/>
        </p:nvGrpSpPr>
        <p:grpSpPr>
          <a:xfrm>
            <a:off x="3316288" y="3506791"/>
            <a:ext cx="1883249" cy="2010819"/>
            <a:chOff x="414119" y="3437565"/>
            <a:chExt cx="1883249" cy="2010819"/>
          </a:xfrm>
        </p:grpSpPr>
        <p:pic>
          <p:nvPicPr>
            <p:cNvPr id="10" name="Graphic 9" descr="Customer review outline">
              <a:extLst>
                <a:ext uri="{FF2B5EF4-FFF2-40B4-BE49-F238E27FC236}">
                  <a16:creationId xmlns:a16="http://schemas.microsoft.com/office/drawing/2014/main" id="{8D4A715F-9964-B8DE-A5AB-C474E5964FA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82968" y="4533984"/>
              <a:ext cx="914400" cy="914400"/>
            </a:xfrm>
            <a:prstGeom prst="rect">
              <a:avLst/>
            </a:prstGeom>
          </p:spPr>
        </p:pic>
        <p:pic>
          <p:nvPicPr>
            <p:cNvPr id="11" name="Graphic 10" descr="Database outline">
              <a:extLst>
                <a:ext uri="{FF2B5EF4-FFF2-40B4-BE49-F238E27FC236}">
                  <a16:creationId xmlns:a16="http://schemas.microsoft.com/office/drawing/2014/main" id="{89165DFF-14D6-214A-60EE-9BC3C7F641B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25029" y="3637893"/>
              <a:ext cx="844995" cy="844995"/>
            </a:xfrm>
            <a:prstGeom prst="rect">
              <a:avLst/>
            </a:prstGeom>
          </p:spPr>
        </p:pic>
        <p:cxnSp>
          <p:nvCxnSpPr>
            <p:cNvPr id="15" name="Straight Arrow Connector 14">
              <a:extLst>
                <a:ext uri="{FF2B5EF4-FFF2-40B4-BE49-F238E27FC236}">
                  <a16:creationId xmlns:a16="http://schemas.microsoft.com/office/drawing/2014/main" id="{D56347C8-762A-A8D2-5276-E2919604867C}"/>
                </a:ext>
              </a:extLst>
            </p:cNvPr>
            <p:cNvCxnSpPr>
              <a:cxnSpLocks/>
              <a:stCxn id="10" idx="0"/>
            </p:cNvCxnSpPr>
            <p:nvPr/>
          </p:nvCxnSpPr>
          <p:spPr>
            <a:xfrm flipV="1">
              <a:off x="1840168" y="3437565"/>
              <a:ext cx="0" cy="1096419"/>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516FEFB-20E0-5361-AA07-DB24B0494121}"/>
                </a:ext>
              </a:extLst>
            </p:cNvPr>
            <p:cNvSpPr txBox="1"/>
            <p:nvPr/>
          </p:nvSpPr>
          <p:spPr>
            <a:xfrm>
              <a:off x="442452" y="4838461"/>
              <a:ext cx="982577" cy="369332"/>
            </a:xfrm>
            <a:prstGeom prst="rect">
              <a:avLst/>
            </a:prstGeom>
            <a:noFill/>
          </p:spPr>
          <p:txBody>
            <a:bodyPr wrap="square" rtlCol="0">
              <a:spAutoFit/>
            </a:bodyPr>
            <a:lstStyle/>
            <a:p>
              <a:r>
                <a:rPr lang="en-US" dirty="0"/>
                <a:t>Client</a:t>
              </a:r>
            </a:p>
          </p:txBody>
        </p:sp>
        <p:sp>
          <p:nvSpPr>
            <p:cNvPr id="25" name="TextBox 24">
              <a:extLst>
                <a:ext uri="{FF2B5EF4-FFF2-40B4-BE49-F238E27FC236}">
                  <a16:creationId xmlns:a16="http://schemas.microsoft.com/office/drawing/2014/main" id="{8F8013D2-0802-C526-A1D0-BF064021D993}"/>
                </a:ext>
              </a:extLst>
            </p:cNvPr>
            <p:cNvSpPr txBox="1"/>
            <p:nvPr/>
          </p:nvSpPr>
          <p:spPr>
            <a:xfrm>
              <a:off x="414119" y="3915360"/>
              <a:ext cx="1259370" cy="369332"/>
            </a:xfrm>
            <a:prstGeom prst="rect">
              <a:avLst/>
            </a:prstGeom>
            <a:noFill/>
          </p:spPr>
          <p:txBody>
            <a:bodyPr wrap="square" rtlCol="0">
              <a:spAutoFit/>
            </a:bodyPr>
            <a:lstStyle/>
            <a:p>
              <a:r>
                <a:rPr lang="en-US" dirty="0"/>
                <a:t>Raw data</a:t>
              </a:r>
            </a:p>
          </p:txBody>
        </p:sp>
      </p:grpSp>
      <p:sp>
        <p:nvSpPr>
          <p:cNvPr id="26" name="TextBox 25">
            <a:extLst>
              <a:ext uri="{FF2B5EF4-FFF2-40B4-BE49-F238E27FC236}">
                <a16:creationId xmlns:a16="http://schemas.microsoft.com/office/drawing/2014/main" id="{984E4A8C-8FC1-40F0-728A-6C35022A0056}"/>
              </a:ext>
            </a:extLst>
          </p:cNvPr>
          <p:cNvSpPr txBox="1"/>
          <p:nvPr/>
        </p:nvSpPr>
        <p:spPr>
          <a:xfrm>
            <a:off x="3655647" y="6150114"/>
            <a:ext cx="4853740" cy="707886"/>
          </a:xfrm>
          <a:prstGeom prst="rect">
            <a:avLst/>
          </a:prstGeom>
          <a:noFill/>
        </p:spPr>
        <p:txBody>
          <a:bodyPr wrap="square" rtlCol="0">
            <a:spAutoFit/>
          </a:bodyPr>
          <a:lstStyle/>
          <a:p>
            <a:pPr algn="ctr"/>
            <a:r>
              <a:rPr lang="en-US" sz="2000" dirty="0">
                <a:solidFill>
                  <a:schemeClr val="bg1">
                    <a:lumMod val="50000"/>
                  </a:schemeClr>
                </a:solidFill>
              </a:rPr>
              <a:t>Vendors train data from highly imbalanced training datasets</a:t>
            </a:r>
          </a:p>
        </p:txBody>
      </p:sp>
    </p:spTree>
    <p:extLst>
      <p:ext uri="{BB962C8B-B14F-4D97-AF65-F5344CB8AC3E}">
        <p14:creationId xmlns:p14="http://schemas.microsoft.com/office/powerpoint/2010/main" val="3418859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2CD6C-2314-99E4-321D-EFD0A95073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BD1BF-2444-3425-9684-BF15B1C458AC}"/>
              </a:ext>
            </a:extLst>
          </p:cNvPr>
          <p:cNvSpPr>
            <a:spLocks noGrp="1"/>
          </p:cNvSpPr>
          <p:nvPr>
            <p:ph type="title"/>
          </p:nvPr>
        </p:nvSpPr>
        <p:spPr/>
        <p:txBody>
          <a:bodyPr/>
          <a:lstStyle/>
          <a:p>
            <a:r>
              <a:rPr lang="en-US" dirty="0"/>
              <a:t>Pain point: Cross vantage silos</a:t>
            </a:r>
          </a:p>
        </p:txBody>
      </p:sp>
      <p:sp>
        <p:nvSpPr>
          <p:cNvPr id="4" name="Slide Number Placeholder 3">
            <a:extLst>
              <a:ext uri="{FF2B5EF4-FFF2-40B4-BE49-F238E27FC236}">
                <a16:creationId xmlns:a16="http://schemas.microsoft.com/office/drawing/2014/main" id="{ACEA751A-99E9-BC0D-921D-0448FFFF9338}"/>
              </a:ext>
            </a:extLst>
          </p:cNvPr>
          <p:cNvSpPr>
            <a:spLocks noGrp="1"/>
          </p:cNvSpPr>
          <p:nvPr>
            <p:ph type="sldNum" sz="quarter" idx="12"/>
          </p:nvPr>
        </p:nvSpPr>
        <p:spPr/>
        <p:txBody>
          <a:bodyPr/>
          <a:lstStyle/>
          <a:p>
            <a:fld id="{44F096B6-B8DF-0C42-9CB4-52268210ADB0}" type="slidenum">
              <a:rPr lang="en-US" smtClean="0"/>
              <a:t>13</a:t>
            </a:fld>
            <a:endParaRPr lang="en-US" dirty="0"/>
          </a:p>
        </p:txBody>
      </p:sp>
      <p:grpSp>
        <p:nvGrpSpPr>
          <p:cNvPr id="3075" name="Group 3074">
            <a:extLst>
              <a:ext uri="{FF2B5EF4-FFF2-40B4-BE49-F238E27FC236}">
                <a16:creationId xmlns:a16="http://schemas.microsoft.com/office/drawing/2014/main" id="{CAAD44B3-EDC7-AE74-39CE-C5F7D746DC91}"/>
              </a:ext>
            </a:extLst>
          </p:cNvPr>
          <p:cNvGrpSpPr/>
          <p:nvPr/>
        </p:nvGrpSpPr>
        <p:grpSpPr>
          <a:xfrm>
            <a:off x="4191000" y="1520247"/>
            <a:ext cx="3810000" cy="2139030"/>
            <a:chOff x="1291388" y="1474454"/>
            <a:chExt cx="3810000" cy="2139030"/>
          </a:xfrm>
        </p:grpSpPr>
        <p:sp>
          <p:nvSpPr>
            <p:cNvPr id="29" name="Rectangle 28">
              <a:extLst>
                <a:ext uri="{FF2B5EF4-FFF2-40B4-BE49-F238E27FC236}">
                  <a16:creationId xmlns:a16="http://schemas.microsoft.com/office/drawing/2014/main" id="{4B5ACD61-9E44-22D7-0B91-3B15AE3DBC9A}"/>
                </a:ext>
              </a:extLst>
            </p:cNvPr>
            <p:cNvSpPr/>
            <p:nvPr/>
          </p:nvSpPr>
          <p:spPr>
            <a:xfrm>
              <a:off x="1291388" y="1474454"/>
              <a:ext cx="3810000" cy="213903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hield Tick with solid fill">
              <a:extLst>
                <a:ext uri="{FF2B5EF4-FFF2-40B4-BE49-F238E27FC236}">
                  <a16:creationId xmlns:a16="http://schemas.microsoft.com/office/drawing/2014/main" id="{1166B165-BED9-6F13-A175-4AEA450102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36" name="TextBox 35">
              <a:extLst>
                <a:ext uri="{FF2B5EF4-FFF2-40B4-BE49-F238E27FC236}">
                  <a16:creationId xmlns:a16="http://schemas.microsoft.com/office/drawing/2014/main" id="{F82D013B-1A47-9698-2CCB-F3DA5903C9E2}"/>
                </a:ext>
              </a:extLst>
            </p:cNvPr>
            <p:cNvSpPr txBox="1"/>
            <p:nvPr/>
          </p:nvSpPr>
          <p:spPr>
            <a:xfrm>
              <a:off x="1328485" y="1537526"/>
              <a:ext cx="3160294" cy="477054"/>
            </a:xfrm>
            <a:prstGeom prst="rect">
              <a:avLst/>
            </a:prstGeom>
            <a:noFill/>
          </p:spPr>
          <p:txBody>
            <a:bodyPr wrap="square" rtlCol="0">
              <a:spAutoFit/>
            </a:bodyPr>
            <a:lstStyle/>
            <a:p>
              <a:r>
                <a:rPr lang="en-US" sz="2500" dirty="0"/>
                <a:t>Vendor</a:t>
              </a:r>
            </a:p>
          </p:txBody>
        </p:sp>
      </p:grpSp>
      <p:sp>
        <p:nvSpPr>
          <p:cNvPr id="39" name="TextBox 38">
            <a:extLst>
              <a:ext uri="{FF2B5EF4-FFF2-40B4-BE49-F238E27FC236}">
                <a16:creationId xmlns:a16="http://schemas.microsoft.com/office/drawing/2014/main" id="{FDF4FEEB-D109-CF74-6C7C-84EFA59EA233}"/>
              </a:ext>
            </a:extLst>
          </p:cNvPr>
          <p:cNvSpPr txBox="1"/>
          <p:nvPr/>
        </p:nvSpPr>
        <p:spPr>
          <a:xfrm>
            <a:off x="4392032" y="5637261"/>
            <a:ext cx="3160294" cy="477054"/>
          </a:xfrm>
          <a:prstGeom prst="rect">
            <a:avLst/>
          </a:prstGeom>
          <a:noFill/>
        </p:spPr>
        <p:txBody>
          <a:bodyPr wrap="square" rtlCol="0">
            <a:spAutoFit/>
          </a:bodyPr>
          <a:lstStyle/>
          <a:p>
            <a:pPr algn="ctr"/>
            <a:r>
              <a:rPr lang="en-US" sz="2500" dirty="0">
                <a:latin typeface="+mj-lt"/>
              </a:rPr>
              <a:t>Today</a:t>
            </a:r>
          </a:p>
        </p:txBody>
      </p:sp>
      <p:grpSp>
        <p:nvGrpSpPr>
          <p:cNvPr id="25" name="Group 24">
            <a:extLst>
              <a:ext uri="{FF2B5EF4-FFF2-40B4-BE49-F238E27FC236}">
                <a16:creationId xmlns:a16="http://schemas.microsoft.com/office/drawing/2014/main" id="{A619E6E8-5FC7-704C-5FDC-74B240BF83B2}"/>
              </a:ext>
            </a:extLst>
          </p:cNvPr>
          <p:cNvGrpSpPr/>
          <p:nvPr/>
        </p:nvGrpSpPr>
        <p:grpSpPr>
          <a:xfrm>
            <a:off x="4420852" y="4781128"/>
            <a:ext cx="3801980" cy="914400"/>
            <a:chOff x="1521240" y="4735335"/>
            <a:chExt cx="3801980" cy="914400"/>
          </a:xfrm>
        </p:grpSpPr>
        <p:pic>
          <p:nvPicPr>
            <p:cNvPr id="14" name="Graphic 13" descr="Customer review outline">
              <a:extLst>
                <a:ext uri="{FF2B5EF4-FFF2-40B4-BE49-F238E27FC236}">
                  <a16:creationId xmlns:a16="http://schemas.microsoft.com/office/drawing/2014/main" id="{7F4055FF-7664-79C0-B12B-1FFB62535F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21240" y="4735335"/>
              <a:ext cx="914400" cy="914400"/>
            </a:xfrm>
            <a:prstGeom prst="rect">
              <a:avLst/>
            </a:prstGeom>
          </p:spPr>
        </p:pic>
        <p:pic>
          <p:nvPicPr>
            <p:cNvPr id="15" name="Graphic 14" descr="Customer review outline">
              <a:extLst>
                <a:ext uri="{FF2B5EF4-FFF2-40B4-BE49-F238E27FC236}">
                  <a16:creationId xmlns:a16="http://schemas.microsoft.com/office/drawing/2014/main" id="{805CDBBF-140B-ABD4-1A3E-0FC8B73936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65030" y="4735335"/>
              <a:ext cx="914400" cy="914400"/>
            </a:xfrm>
            <a:prstGeom prst="rect">
              <a:avLst/>
            </a:prstGeom>
          </p:spPr>
        </p:pic>
        <p:pic>
          <p:nvPicPr>
            <p:cNvPr id="16" name="Graphic 15" descr="Customer review outline">
              <a:extLst>
                <a:ext uri="{FF2B5EF4-FFF2-40B4-BE49-F238E27FC236}">
                  <a16:creationId xmlns:a16="http://schemas.microsoft.com/office/drawing/2014/main" id="{BB8C079E-D07B-E411-3852-9D028C764F4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08820" y="4735335"/>
              <a:ext cx="914400" cy="914400"/>
            </a:xfrm>
            <a:prstGeom prst="rect">
              <a:avLst/>
            </a:prstGeom>
          </p:spPr>
        </p:pic>
      </p:grpSp>
      <p:sp>
        <p:nvSpPr>
          <p:cNvPr id="131" name="TextBox 130">
            <a:extLst>
              <a:ext uri="{FF2B5EF4-FFF2-40B4-BE49-F238E27FC236}">
                <a16:creationId xmlns:a16="http://schemas.microsoft.com/office/drawing/2014/main" id="{535F2262-04D9-E1DE-0596-BCBF8F0564EC}"/>
              </a:ext>
            </a:extLst>
          </p:cNvPr>
          <p:cNvSpPr txBox="1"/>
          <p:nvPr/>
        </p:nvSpPr>
        <p:spPr>
          <a:xfrm>
            <a:off x="3653090" y="6126681"/>
            <a:ext cx="4853740" cy="400110"/>
          </a:xfrm>
          <a:prstGeom prst="rect">
            <a:avLst/>
          </a:prstGeom>
          <a:noFill/>
        </p:spPr>
        <p:txBody>
          <a:bodyPr wrap="square" rtlCol="0">
            <a:spAutoFit/>
          </a:bodyPr>
          <a:lstStyle/>
          <a:p>
            <a:pPr algn="ctr"/>
            <a:r>
              <a:rPr lang="en-US" sz="2000" dirty="0">
                <a:solidFill>
                  <a:schemeClr val="bg1">
                    <a:lumMod val="50000"/>
                  </a:schemeClr>
                </a:solidFill>
              </a:rPr>
              <a:t>Siloed Models Per Vantage</a:t>
            </a:r>
          </a:p>
        </p:txBody>
      </p:sp>
      <p:pic>
        <p:nvPicPr>
          <p:cNvPr id="8" name="Picture 2" descr="Neural Network Icon - Download Neural Network Icon 1503825 | Noun Project">
            <a:extLst>
              <a:ext uri="{FF2B5EF4-FFF2-40B4-BE49-F238E27FC236}">
                <a16:creationId xmlns:a16="http://schemas.microsoft.com/office/drawing/2014/main" id="{9A4508D9-AE4F-988A-A0A3-567FF2B7E25F}"/>
              </a:ext>
            </a:extLst>
          </p:cNvPr>
          <p:cNvPicPr>
            <a:picLocks noChangeAspect="1" noChangeArrowheads="1"/>
          </p:cNvPicPr>
          <p:nvPr/>
        </p:nvPicPr>
        <p:blipFill>
          <a:blip r:embed="rId11">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02571" y="2688754"/>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Neural Network Icon - Download Neural Network Icon 1503825 | Noun Project">
            <a:extLst>
              <a:ext uri="{FF2B5EF4-FFF2-40B4-BE49-F238E27FC236}">
                <a16:creationId xmlns:a16="http://schemas.microsoft.com/office/drawing/2014/main" id="{6A75FDAF-AF82-2A3A-2B2B-A09D3D9CC7D9}"/>
              </a:ext>
            </a:extLst>
          </p:cNvPr>
          <p:cNvPicPr>
            <a:picLocks noChangeAspect="1" noChangeArrowheads="1"/>
          </p:cNvPicPr>
          <p:nvPr/>
        </p:nvPicPr>
        <p:blipFill>
          <a:blip r:embed="rId1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51853" y="2706651"/>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Neural Network Icon - Download Neural Network Icon 1503825 | Noun Project">
            <a:extLst>
              <a:ext uri="{FF2B5EF4-FFF2-40B4-BE49-F238E27FC236}">
                <a16:creationId xmlns:a16="http://schemas.microsoft.com/office/drawing/2014/main" id="{3D2ABA8E-D7C1-1C28-1570-485F6384275E}"/>
              </a:ext>
            </a:extLst>
          </p:cNvPr>
          <p:cNvPicPr>
            <a:picLocks noChangeAspect="1" noChangeArrowheads="1"/>
          </p:cNvPicPr>
          <p:nvPr/>
        </p:nvPicPr>
        <p:blipFill>
          <a:blip r:embed="rId11">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15169" y="2696700"/>
            <a:ext cx="91440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2C0ACA61-2BB1-7E10-A622-124EBF5DA290}"/>
              </a:ext>
            </a:extLst>
          </p:cNvPr>
          <p:cNvCxnSpPr>
            <a:cxnSpLocks/>
          </p:cNvCxnSpPr>
          <p:nvPr/>
        </p:nvCxnSpPr>
        <p:spPr>
          <a:xfrm flipV="1">
            <a:off x="4841903" y="3336998"/>
            <a:ext cx="36149" cy="140001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0943988-0304-7FA5-01CA-22EA31E92D5D}"/>
              </a:ext>
            </a:extLst>
          </p:cNvPr>
          <p:cNvCxnSpPr>
            <a:cxnSpLocks/>
            <a:stCxn id="15" idx="0"/>
          </p:cNvCxnSpPr>
          <p:nvPr/>
        </p:nvCxnSpPr>
        <p:spPr>
          <a:xfrm flipH="1" flipV="1">
            <a:off x="6209053" y="3455417"/>
            <a:ext cx="112789" cy="132571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DB422BC-32B4-6770-9BAB-5C11B908040D}"/>
              </a:ext>
            </a:extLst>
          </p:cNvPr>
          <p:cNvCxnSpPr>
            <a:cxnSpLocks/>
          </p:cNvCxnSpPr>
          <p:nvPr/>
        </p:nvCxnSpPr>
        <p:spPr>
          <a:xfrm flipH="1" flipV="1">
            <a:off x="7442407" y="3541522"/>
            <a:ext cx="8142" cy="1227084"/>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47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C3FD-D0CF-EFFC-AC7A-24F760F53B48}"/>
              </a:ext>
            </a:extLst>
          </p:cNvPr>
          <p:cNvSpPr>
            <a:spLocks noGrp="1"/>
          </p:cNvSpPr>
          <p:nvPr>
            <p:ph type="title"/>
          </p:nvPr>
        </p:nvSpPr>
        <p:spPr>
          <a:xfrm>
            <a:off x="0" y="0"/>
            <a:ext cx="10515600" cy="1325563"/>
          </a:xfrm>
        </p:spPr>
        <p:txBody>
          <a:bodyPr/>
          <a:lstStyle/>
          <a:p>
            <a:r>
              <a:rPr lang="en-US" dirty="0"/>
              <a:t>Status Quo and Limitations</a:t>
            </a:r>
          </a:p>
        </p:txBody>
      </p:sp>
      <p:sp>
        <p:nvSpPr>
          <p:cNvPr id="4" name="Slide Number Placeholder 3">
            <a:extLst>
              <a:ext uri="{FF2B5EF4-FFF2-40B4-BE49-F238E27FC236}">
                <a16:creationId xmlns:a16="http://schemas.microsoft.com/office/drawing/2014/main" id="{76AA4701-F5C5-1436-C31E-1C9E02A5D9FC}"/>
              </a:ext>
            </a:extLst>
          </p:cNvPr>
          <p:cNvSpPr>
            <a:spLocks noGrp="1"/>
          </p:cNvSpPr>
          <p:nvPr>
            <p:ph type="sldNum" sz="quarter" idx="12"/>
          </p:nvPr>
        </p:nvSpPr>
        <p:spPr/>
        <p:txBody>
          <a:bodyPr/>
          <a:lstStyle/>
          <a:p>
            <a:fld id="{78BA06F7-7B03-794D-B1BE-3F12299AE8FB}" type="slidenum">
              <a:rPr lang="en-US" smtClean="0"/>
              <a:t>14</a:t>
            </a:fld>
            <a:endParaRPr lang="en-US" dirty="0"/>
          </a:p>
        </p:txBody>
      </p:sp>
      <p:graphicFrame>
        <p:nvGraphicFramePr>
          <p:cNvPr id="5" name="Table 4">
            <a:extLst>
              <a:ext uri="{FF2B5EF4-FFF2-40B4-BE49-F238E27FC236}">
                <a16:creationId xmlns:a16="http://schemas.microsoft.com/office/drawing/2014/main" id="{89833889-F16B-AA67-C8BA-06518E345D24}"/>
              </a:ext>
            </a:extLst>
          </p:cNvPr>
          <p:cNvGraphicFramePr>
            <a:graphicFrameLocks noGrp="1"/>
          </p:cNvGraphicFramePr>
          <p:nvPr/>
        </p:nvGraphicFramePr>
        <p:xfrm>
          <a:off x="1387420" y="1325563"/>
          <a:ext cx="9966380" cy="5303520"/>
        </p:xfrm>
        <a:graphic>
          <a:graphicData uri="http://schemas.openxmlformats.org/drawingml/2006/table">
            <a:tbl>
              <a:tblPr firstRow="1" bandRow="1">
                <a:tableStyleId>{5C22544A-7EE6-4342-B048-85BDC9FD1C3A}</a:tableStyleId>
              </a:tblPr>
              <a:tblGrid>
                <a:gridCol w="1993276">
                  <a:extLst>
                    <a:ext uri="{9D8B030D-6E8A-4147-A177-3AD203B41FA5}">
                      <a16:colId xmlns:a16="http://schemas.microsoft.com/office/drawing/2014/main" val="2037775103"/>
                    </a:ext>
                  </a:extLst>
                </a:gridCol>
                <a:gridCol w="1993276">
                  <a:extLst>
                    <a:ext uri="{9D8B030D-6E8A-4147-A177-3AD203B41FA5}">
                      <a16:colId xmlns:a16="http://schemas.microsoft.com/office/drawing/2014/main" val="598792890"/>
                    </a:ext>
                  </a:extLst>
                </a:gridCol>
                <a:gridCol w="1993276">
                  <a:extLst>
                    <a:ext uri="{9D8B030D-6E8A-4147-A177-3AD203B41FA5}">
                      <a16:colId xmlns:a16="http://schemas.microsoft.com/office/drawing/2014/main" val="1186937868"/>
                    </a:ext>
                  </a:extLst>
                </a:gridCol>
                <a:gridCol w="1993276">
                  <a:extLst>
                    <a:ext uri="{9D8B030D-6E8A-4147-A177-3AD203B41FA5}">
                      <a16:colId xmlns:a16="http://schemas.microsoft.com/office/drawing/2014/main" val="4276131644"/>
                    </a:ext>
                  </a:extLst>
                </a:gridCol>
                <a:gridCol w="1993276">
                  <a:extLst>
                    <a:ext uri="{9D8B030D-6E8A-4147-A177-3AD203B41FA5}">
                      <a16:colId xmlns:a16="http://schemas.microsoft.com/office/drawing/2014/main" val="3667232390"/>
                    </a:ext>
                  </a:extLst>
                </a:gridCol>
              </a:tblGrid>
              <a:tr h="982361">
                <a:tc>
                  <a:txBody>
                    <a:bodyPr/>
                    <a:lstStyle/>
                    <a:p>
                      <a:endParaRPr lang="en-US" sz="2400" dirty="0"/>
                    </a:p>
                  </a:txBody>
                  <a:tcPr/>
                </a:tc>
                <a:tc>
                  <a:txBody>
                    <a:bodyPr/>
                    <a:lstStyle/>
                    <a:p>
                      <a:r>
                        <a:rPr lang="en-US" sz="2400" dirty="0"/>
                        <a:t>Is Backwards Compatible?</a:t>
                      </a:r>
                    </a:p>
                  </a:txBody>
                  <a:tcPr/>
                </a:tc>
                <a:tc>
                  <a:txBody>
                    <a:bodyPr/>
                    <a:lstStyle/>
                    <a:p>
                      <a:r>
                        <a:rPr lang="en-US" sz="2400" dirty="0"/>
                        <a:t>Cost/ </a:t>
                      </a:r>
                    </a:p>
                    <a:p>
                      <a:r>
                        <a:rPr lang="en-US" sz="2400" dirty="0"/>
                        <a:t>Overhead</a:t>
                      </a:r>
                    </a:p>
                  </a:txBody>
                  <a:tcPr/>
                </a:tc>
                <a:tc>
                  <a:txBody>
                    <a:bodyPr/>
                    <a:lstStyle/>
                    <a:p>
                      <a:r>
                        <a:rPr lang="en-US" sz="2400" dirty="0"/>
                        <a:t>Can it Serve Compliance</a:t>
                      </a:r>
                    </a:p>
                    <a:p>
                      <a:r>
                        <a:rPr lang="en-US" sz="2400" dirty="0"/>
                        <a:t>Needs? </a:t>
                      </a:r>
                    </a:p>
                  </a:txBody>
                  <a:tcPr/>
                </a:tc>
                <a:tc>
                  <a:txBody>
                    <a:bodyPr/>
                    <a:lstStyle/>
                    <a:p>
                      <a:r>
                        <a:rPr lang="en-US" sz="2400" dirty="0"/>
                        <a:t>Is it general across </a:t>
                      </a:r>
                    </a:p>
                    <a:p>
                      <a:r>
                        <a:rPr lang="en-US" sz="2400" dirty="0"/>
                        <a:t>Use cases?</a:t>
                      </a:r>
                    </a:p>
                  </a:txBody>
                  <a:tcPr/>
                </a:tc>
                <a:extLst>
                  <a:ext uri="{0D108BD9-81ED-4DB2-BD59-A6C34878D82A}">
                    <a16:rowId xmlns:a16="http://schemas.microsoft.com/office/drawing/2014/main" val="1100358693"/>
                  </a:ext>
                </a:extLst>
              </a:tr>
              <a:tr h="569146">
                <a:tc>
                  <a:txBody>
                    <a:bodyPr/>
                    <a:lstStyle/>
                    <a:p>
                      <a:r>
                        <a:rPr lang="en-US" sz="2400" dirty="0"/>
                        <a:t>Share </a:t>
                      </a:r>
                    </a:p>
                    <a:p>
                      <a:r>
                        <a:rPr lang="en-US" sz="2400" dirty="0"/>
                        <a:t>Stats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50"/>
                        </a:solidFill>
                        <a:effectLst/>
                        <a:latin typeface="Apple Color Emoji" pitchFamily="2" charset="0"/>
                      </a:endParaRPr>
                    </a:p>
                  </a:txBody>
                  <a:tcPr/>
                </a:tc>
                <a:tc>
                  <a:txBody>
                    <a:bodyPr/>
                    <a:lstStyle/>
                    <a:p>
                      <a:r>
                        <a:rPr lang="en-US" sz="2400" dirty="0"/>
                        <a:t>X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X</a:t>
                      </a:r>
                    </a:p>
                    <a:p>
                      <a:endParaRPr lang="en-US" sz="2400" dirty="0"/>
                    </a:p>
                  </a:txBody>
                  <a:tcPr/>
                </a:tc>
                <a:extLst>
                  <a:ext uri="{0D108BD9-81ED-4DB2-BD59-A6C34878D82A}">
                    <a16:rowId xmlns:a16="http://schemas.microsoft.com/office/drawing/2014/main" val="2708264851"/>
                  </a:ext>
                </a:extLst>
              </a:tr>
              <a:tr h="569146">
                <a:tc>
                  <a:txBody>
                    <a:bodyPr/>
                    <a:lstStyle/>
                    <a:p>
                      <a:r>
                        <a:rPr lang="en-US" sz="2400" dirty="0"/>
                        <a:t>Anonymized Data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txBody>
                  <a:tcPr/>
                </a:tc>
                <a:tc>
                  <a:txBody>
                    <a:bodyPr/>
                    <a:lstStyle/>
                    <a:p>
                      <a:r>
                        <a:rPr lang="en-US" sz="2400" dirty="0"/>
                        <a:t>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a:t>
                      </a:r>
                      <a:r>
                        <a:rPr lang="en-US" sz="2400" dirty="0">
                          <a:solidFill>
                            <a:srgbClr val="00B050"/>
                          </a:solidFill>
                        </a:rPr>
                        <a:t> </a:t>
                      </a:r>
                      <a:endParaRPr lang="en-US" sz="2400" dirty="0">
                        <a:solidFill>
                          <a:srgbClr val="00B050"/>
                        </a:solidFill>
                        <a:effectLst/>
                        <a:latin typeface="Apple Color Emoji" pitchFamily="2" charset="0"/>
                      </a:endParaRPr>
                    </a:p>
                  </a:txBody>
                  <a:tcPr/>
                </a:tc>
                <a:tc>
                  <a:txBody>
                    <a:bodyPr/>
                    <a:lstStyle/>
                    <a:p>
                      <a:r>
                        <a:rPr lang="en-US" sz="2400" dirty="0"/>
                        <a:t>X</a:t>
                      </a:r>
                    </a:p>
                  </a:txBody>
                  <a:tcPr/>
                </a:tc>
                <a:extLst>
                  <a:ext uri="{0D108BD9-81ED-4DB2-BD59-A6C34878D82A}">
                    <a16:rowId xmlns:a16="http://schemas.microsoft.com/office/drawing/2014/main" val="3462290221"/>
                  </a:ext>
                </a:extLst>
              </a:tr>
              <a:tr h="569146">
                <a:tc>
                  <a:txBody>
                    <a:bodyPr/>
                    <a:lstStyle/>
                    <a:p>
                      <a:r>
                        <a:rPr lang="en-US" sz="2400" dirty="0"/>
                        <a:t>Federated </a:t>
                      </a:r>
                    </a:p>
                    <a:p>
                      <a:r>
                        <a:rPr lang="en-US" sz="2400" dirty="0"/>
                        <a:t>Learning</a:t>
                      </a:r>
                    </a:p>
                  </a:txBody>
                  <a:tcPr/>
                </a:tc>
                <a:tc>
                  <a:txBody>
                    <a:bodyPr/>
                    <a:lstStyle/>
                    <a:p>
                      <a:r>
                        <a:rPr lang="en-US" sz="2400" dirty="0"/>
                        <a:t>X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txBody>
                  <a:tcPr/>
                </a:tc>
                <a:tc>
                  <a:txBody>
                    <a:bodyPr/>
                    <a:lstStyle/>
                    <a:p>
                      <a:r>
                        <a:rPr lang="en-US" sz="2400" dirty="0"/>
                        <a:t>?</a:t>
                      </a:r>
                    </a:p>
                  </a:txBody>
                  <a:tcPr/>
                </a:tc>
                <a:tc>
                  <a:txBody>
                    <a:bodyPr/>
                    <a:lstStyle/>
                    <a:p>
                      <a:r>
                        <a:rPr lang="en-US" sz="2400" dirty="0"/>
                        <a:t>X</a:t>
                      </a:r>
                    </a:p>
                  </a:txBody>
                  <a:tcPr/>
                </a:tc>
                <a:extLst>
                  <a:ext uri="{0D108BD9-81ED-4DB2-BD59-A6C34878D82A}">
                    <a16:rowId xmlns:a16="http://schemas.microsoft.com/office/drawing/2014/main" val="1323980566"/>
                  </a:ext>
                </a:extLst>
              </a:tr>
              <a:tr h="569146">
                <a:tc>
                  <a:txBody>
                    <a:bodyPr/>
                    <a:lstStyle/>
                    <a:p>
                      <a:r>
                        <a:rPr lang="en-US" sz="2400" dirty="0"/>
                        <a:t>Computing</a:t>
                      </a:r>
                    </a:p>
                    <a:p>
                      <a:r>
                        <a:rPr lang="en-US" sz="2400" dirty="0"/>
                        <a:t> w/ Encryption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X </a:t>
                      </a:r>
                    </a:p>
                    <a:p>
                      <a:endParaRPr lang="en-US" sz="2400" dirty="0"/>
                    </a:p>
                  </a:txBody>
                  <a:tcPr/>
                </a:tc>
                <a:tc>
                  <a:txBody>
                    <a:bodyPr/>
                    <a:lstStyle/>
                    <a:p>
                      <a:r>
                        <a:rPr lang="en-US" sz="2400" dirty="0"/>
                        <a:t>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p>
                      <a:endParaRPr lang="en-US" sz="2400" dirty="0"/>
                    </a:p>
                  </a:txBody>
                  <a:tcPr/>
                </a:tc>
                <a:tc>
                  <a:txBody>
                    <a:bodyPr/>
                    <a:lstStyle/>
                    <a:p>
                      <a:r>
                        <a:rPr lang="en-US" sz="2400" dirty="0"/>
                        <a:t>X</a:t>
                      </a:r>
                    </a:p>
                  </a:txBody>
                  <a:tcPr/>
                </a:tc>
                <a:extLst>
                  <a:ext uri="{0D108BD9-81ED-4DB2-BD59-A6C34878D82A}">
                    <a16:rowId xmlns:a16="http://schemas.microsoft.com/office/drawing/2014/main" val="4065428346"/>
                  </a:ext>
                </a:extLst>
              </a:tr>
              <a:tr h="569146">
                <a:tc>
                  <a:txBody>
                    <a:bodyPr/>
                    <a:lstStyle/>
                    <a:p>
                      <a:r>
                        <a:rPr lang="en-US" sz="2400" dirty="0"/>
                        <a:t>Ideal Solution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a:t>
                      </a:r>
                      <a:endParaRPr lang="en-US" sz="2400" dirty="0">
                        <a:solidFill>
                          <a:srgbClr val="00B050"/>
                        </a:solidFill>
                        <a:effectLst/>
                        <a:latin typeface="Apple Color Emoji" pitchFamily="2" charset="0"/>
                      </a:endParaRPr>
                    </a:p>
                  </a:txBody>
                  <a:tcPr/>
                </a:tc>
                <a:extLst>
                  <a:ext uri="{0D108BD9-81ED-4DB2-BD59-A6C34878D82A}">
                    <a16:rowId xmlns:a16="http://schemas.microsoft.com/office/drawing/2014/main" val="2866829530"/>
                  </a:ext>
                </a:extLst>
              </a:tr>
            </a:tbl>
          </a:graphicData>
        </a:graphic>
      </p:graphicFrame>
    </p:spTree>
    <p:extLst>
      <p:ext uri="{BB962C8B-B14F-4D97-AF65-F5344CB8AC3E}">
        <p14:creationId xmlns:p14="http://schemas.microsoft.com/office/powerpoint/2010/main" val="3363259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18FF1-38F8-F245-A88A-03CADC6469FA}"/>
              </a:ext>
            </a:extLst>
          </p:cNvPr>
          <p:cNvSpPr>
            <a:spLocks noGrp="1"/>
          </p:cNvSpPr>
          <p:nvPr>
            <p:ph type="title"/>
          </p:nvPr>
        </p:nvSpPr>
        <p:spPr/>
        <p:txBody>
          <a:bodyPr/>
          <a:lstStyle/>
          <a:p>
            <a:r>
              <a:rPr lang="en-US" dirty="0"/>
              <a:t>Synthetic data: A promising alternative</a:t>
            </a:r>
          </a:p>
        </p:txBody>
      </p:sp>
      <p:sp>
        <p:nvSpPr>
          <p:cNvPr id="4" name="Slide Number Placeholder 3">
            <a:extLst>
              <a:ext uri="{FF2B5EF4-FFF2-40B4-BE49-F238E27FC236}">
                <a16:creationId xmlns:a16="http://schemas.microsoft.com/office/drawing/2014/main" id="{08FE70AB-C430-FE45-9BE7-42A829237758}"/>
              </a:ext>
            </a:extLst>
          </p:cNvPr>
          <p:cNvSpPr>
            <a:spLocks noGrp="1"/>
          </p:cNvSpPr>
          <p:nvPr>
            <p:ph type="sldNum" sz="quarter" idx="12"/>
          </p:nvPr>
        </p:nvSpPr>
        <p:spPr/>
        <p:txBody>
          <a:bodyPr/>
          <a:lstStyle/>
          <a:p>
            <a:fld id="{44F096B6-B8DF-0C42-9CB4-52268210ADB0}" type="slidenum">
              <a:rPr lang="en-US" smtClean="0"/>
              <a:t>15</a:t>
            </a:fld>
            <a:endParaRPr lang="en-US"/>
          </a:p>
        </p:txBody>
      </p:sp>
      <p:sp>
        <p:nvSpPr>
          <p:cNvPr id="6" name="圆角矩形 25">
            <a:extLst>
              <a:ext uri="{FF2B5EF4-FFF2-40B4-BE49-F238E27FC236}">
                <a16:creationId xmlns:a16="http://schemas.microsoft.com/office/drawing/2014/main" id="{EA417284-9FEA-1A40-A499-ECC3FBAC37CD}"/>
              </a:ext>
            </a:extLst>
          </p:cNvPr>
          <p:cNvSpPr/>
          <p:nvPr/>
        </p:nvSpPr>
        <p:spPr>
          <a:xfrm>
            <a:off x="1277658" y="3591532"/>
            <a:ext cx="6680200" cy="2475544"/>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zh-CN" sz="2800" dirty="0">
                <a:solidFill>
                  <a:schemeClr val="tx1"/>
                </a:solidFill>
              </a:rPr>
              <a:t>Data</a:t>
            </a:r>
            <a:r>
              <a:rPr kumimoji="1" lang="zh-CN" altLang="en-US" sz="2800" dirty="0">
                <a:solidFill>
                  <a:schemeClr val="tx1"/>
                </a:solidFill>
              </a:rPr>
              <a:t> </a:t>
            </a:r>
            <a:r>
              <a:rPr kumimoji="1" lang="en-US" altLang="zh-CN" sz="2800" dirty="0">
                <a:solidFill>
                  <a:schemeClr val="tx1"/>
                </a:solidFill>
              </a:rPr>
              <a:t>Holder</a:t>
            </a:r>
            <a:endParaRPr kumimoji="1" lang="zh-CN" altLang="en-US" sz="2800" dirty="0">
              <a:solidFill>
                <a:schemeClr val="tx1"/>
              </a:solidFill>
            </a:endParaRPr>
          </a:p>
        </p:txBody>
      </p:sp>
      <p:sp>
        <p:nvSpPr>
          <p:cNvPr id="7" name="矩形 2">
            <a:extLst>
              <a:ext uri="{FF2B5EF4-FFF2-40B4-BE49-F238E27FC236}">
                <a16:creationId xmlns:a16="http://schemas.microsoft.com/office/drawing/2014/main" id="{0C95F0E7-AF58-1644-81A6-84FC2CFA5EB0}"/>
              </a:ext>
            </a:extLst>
          </p:cNvPr>
          <p:cNvSpPr/>
          <p:nvPr/>
        </p:nvSpPr>
        <p:spPr>
          <a:xfrm>
            <a:off x="3537535" y="4696317"/>
            <a:ext cx="2047245" cy="1011411"/>
          </a:xfrm>
          <a:prstGeom prst="rect">
            <a:avLst/>
          </a:prstGeom>
          <a:solidFill>
            <a:schemeClr val="accent4">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tx1"/>
                </a:solidFill>
              </a:rPr>
              <a:t>Generative</a:t>
            </a:r>
            <a:r>
              <a:rPr kumimoji="1" lang="zh-CN" altLang="en-US" sz="2400" dirty="0">
                <a:solidFill>
                  <a:schemeClr val="tx1"/>
                </a:solidFill>
              </a:rPr>
              <a:t> </a:t>
            </a:r>
            <a:r>
              <a:rPr kumimoji="1" lang="en-US" altLang="zh-CN" sz="2400" dirty="0">
                <a:solidFill>
                  <a:schemeClr val="tx1"/>
                </a:solidFill>
              </a:rPr>
              <a:t>model</a:t>
            </a:r>
            <a:endParaRPr kumimoji="1" lang="zh-CN" altLang="en-US" sz="2400" dirty="0">
              <a:solidFill>
                <a:schemeClr val="tx1"/>
              </a:solidFill>
            </a:endParaRPr>
          </a:p>
        </p:txBody>
      </p:sp>
      <p:sp>
        <p:nvSpPr>
          <p:cNvPr id="10" name="文本框 3">
            <a:extLst>
              <a:ext uri="{FF2B5EF4-FFF2-40B4-BE49-F238E27FC236}">
                <a16:creationId xmlns:a16="http://schemas.microsoft.com/office/drawing/2014/main" id="{BDFF82E3-FC5F-AA4E-8E91-82C74B158C8B}"/>
              </a:ext>
            </a:extLst>
          </p:cNvPr>
          <p:cNvSpPr txBox="1"/>
          <p:nvPr/>
        </p:nvSpPr>
        <p:spPr>
          <a:xfrm>
            <a:off x="1106545" y="4137521"/>
            <a:ext cx="2244165" cy="461665"/>
          </a:xfrm>
          <a:prstGeom prst="rect">
            <a:avLst/>
          </a:prstGeom>
          <a:noFill/>
        </p:spPr>
        <p:txBody>
          <a:bodyPr wrap="square" rtlCol="0">
            <a:spAutoFit/>
          </a:bodyPr>
          <a:lstStyle/>
          <a:p>
            <a:pPr algn="ctr"/>
            <a:r>
              <a:rPr kumimoji="1" lang="en-US" altLang="zh-CN" sz="2400" dirty="0"/>
              <a:t>Original</a:t>
            </a:r>
            <a:r>
              <a:rPr kumimoji="1" lang="zh-CN" altLang="en-US" sz="2400" dirty="0"/>
              <a:t> </a:t>
            </a:r>
            <a:r>
              <a:rPr kumimoji="1" lang="en-US" altLang="zh-CN" sz="2400" dirty="0"/>
              <a:t>data</a:t>
            </a:r>
            <a:endParaRPr kumimoji="1" lang="zh-CN" altLang="en-US" sz="2400" dirty="0"/>
          </a:p>
        </p:txBody>
      </p:sp>
      <p:pic>
        <p:nvPicPr>
          <p:cNvPr id="12" name="图形 27" descr="数据库">
            <a:extLst>
              <a:ext uri="{FF2B5EF4-FFF2-40B4-BE49-F238E27FC236}">
                <a16:creationId xmlns:a16="http://schemas.microsoft.com/office/drawing/2014/main" id="{11083F4C-5832-4A45-983D-23DFB5FEC3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3388" y="4599186"/>
            <a:ext cx="1226950" cy="1226950"/>
          </a:xfrm>
          <a:prstGeom prst="rect">
            <a:avLst/>
          </a:prstGeom>
        </p:spPr>
      </p:pic>
      <p:sp>
        <p:nvSpPr>
          <p:cNvPr id="13" name="文本框 28">
            <a:extLst>
              <a:ext uri="{FF2B5EF4-FFF2-40B4-BE49-F238E27FC236}">
                <a16:creationId xmlns:a16="http://schemas.microsoft.com/office/drawing/2014/main" id="{C0E5CBC1-A7E6-1545-B0F6-755312AD94BA}"/>
              </a:ext>
            </a:extLst>
          </p:cNvPr>
          <p:cNvSpPr txBox="1"/>
          <p:nvPr/>
        </p:nvSpPr>
        <p:spPr>
          <a:xfrm>
            <a:off x="5584781" y="4137521"/>
            <a:ext cx="2244165" cy="461665"/>
          </a:xfrm>
          <a:prstGeom prst="rect">
            <a:avLst/>
          </a:prstGeom>
          <a:noFill/>
        </p:spPr>
        <p:txBody>
          <a:bodyPr wrap="square" rtlCol="0">
            <a:spAutoFit/>
          </a:bodyPr>
          <a:lstStyle/>
          <a:p>
            <a:pPr algn="ctr"/>
            <a:r>
              <a:rPr kumimoji="1" lang="en-US" altLang="zh-CN" sz="2400" dirty="0"/>
              <a:t>Synthetic</a:t>
            </a:r>
            <a:r>
              <a:rPr kumimoji="1" lang="zh-CN" altLang="en-US" sz="2400" dirty="0"/>
              <a:t> </a:t>
            </a:r>
            <a:r>
              <a:rPr kumimoji="1" lang="en-US" altLang="zh-CN" sz="2400" dirty="0"/>
              <a:t>data</a:t>
            </a:r>
            <a:endParaRPr kumimoji="1" lang="zh-CN" altLang="en-US" sz="2400" dirty="0"/>
          </a:p>
        </p:txBody>
      </p:sp>
      <p:sp>
        <p:nvSpPr>
          <p:cNvPr id="14" name="右箭头 30">
            <a:extLst>
              <a:ext uri="{FF2B5EF4-FFF2-40B4-BE49-F238E27FC236}">
                <a16:creationId xmlns:a16="http://schemas.microsoft.com/office/drawing/2014/main" id="{D21A0F64-58C7-C74B-AC00-A5AD48B8479D}"/>
              </a:ext>
            </a:extLst>
          </p:cNvPr>
          <p:cNvSpPr/>
          <p:nvPr/>
        </p:nvSpPr>
        <p:spPr>
          <a:xfrm>
            <a:off x="2866148" y="5060849"/>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sp>
        <p:nvSpPr>
          <p:cNvPr id="15" name="右箭头 32">
            <a:extLst>
              <a:ext uri="{FF2B5EF4-FFF2-40B4-BE49-F238E27FC236}">
                <a16:creationId xmlns:a16="http://schemas.microsoft.com/office/drawing/2014/main" id="{13DF9990-6222-EA4C-87C0-27B34BE78A33}"/>
              </a:ext>
            </a:extLst>
          </p:cNvPr>
          <p:cNvSpPr/>
          <p:nvPr/>
        </p:nvSpPr>
        <p:spPr>
          <a:xfrm>
            <a:off x="5667504" y="5046697"/>
            <a:ext cx="653235"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pic>
        <p:nvPicPr>
          <p:cNvPr id="16" name="图形 33" descr="男性形象">
            <a:extLst>
              <a:ext uri="{FF2B5EF4-FFF2-40B4-BE49-F238E27FC236}">
                <a16:creationId xmlns:a16="http://schemas.microsoft.com/office/drawing/2014/main" id="{818522E0-4B43-E547-A994-662409912E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85198" y="4422659"/>
            <a:ext cx="1285069" cy="1285069"/>
          </a:xfrm>
          <a:prstGeom prst="rect">
            <a:avLst/>
          </a:prstGeom>
        </p:spPr>
      </p:pic>
      <p:sp>
        <p:nvSpPr>
          <p:cNvPr id="17" name="右箭头 34">
            <a:extLst>
              <a:ext uri="{FF2B5EF4-FFF2-40B4-BE49-F238E27FC236}">
                <a16:creationId xmlns:a16="http://schemas.microsoft.com/office/drawing/2014/main" id="{7317C903-785C-6145-B42C-6A4428A23646}"/>
              </a:ext>
            </a:extLst>
          </p:cNvPr>
          <p:cNvSpPr/>
          <p:nvPr/>
        </p:nvSpPr>
        <p:spPr>
          <a:xfrm>
            <a:off x="7466286" y="5046697"/>
            <a:ext cx="1918911" cy="310651"/>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4"/>
          </a:p>
        </p:txBody>
      </p:sp>
      <p:pic>
        <p:nvPicPr>
          <p:cNvPr id="20" name="Graphic 19" descr="Database outline">
            <a:extLst>
              <a:ext uri="{FF2B5EF4-FFF2-40B4-BE49-F238E27FC236}">
                <a16:creationId xmlns:a16="http://schemas.microsoft.com/office/drawing/2014/main" id="{BC293408-3932-0846-B87D-B5340E2C1A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20158" y="4598618"/>
            <a:ext cx="1214100" cy="1214100"/>
          </a:xfrm>
          <a:prstGeom prst="rect">
            <a:avLst/>
          </a:prstGeom>
        </p:spPr>
      </p:pic>
      <p:sp>
        <p:nvSpPr>
          <p:cNvPr id="21" name="文本框 28">
            <a:extLst>
              <a:ext uri="{FF2B5EF4-FFF2-40B4-BE49-F238E27FC236}">
                <a16:creationId xmlns:a16="http://schemas.microsoft.com/office/drawing/2014/main" id="{C4AD83F4-D55C-D44B-9A5F-F69F8A2E95E6}"/>
              </a:ext>
            </a:extLst>
          </p:cNvPr>
          <p:cNvSpPr txBox="1"/>
          <p:nvPr/>
        </p:nvSpPr>
        <p:spPr>
          <a:xfrm>
            <a:off x="8910711" y="3817922"/>
            <a:ext cx="2244165" cy="461665"/>
          </a:xfrm>
          <a:prstGeom prst="rect">
            <a:avLst/>
          </a:prstGeom>
          <a:noFill/>
        </p:spPr>
        <p:txBody>
          <a:bodyPr wrap="square" rtlCol="0">
            <a:spAutoFit/>
          </a:bodyPr>
          <a:lstStyle/>
          <a:p>
            <a:pPr algn="ctr"/>
            <a:r>
              <a:rPr kumimoji="1" lang="en-US" altLang="zh-CN" sz="2400" dirty="0"/>
              <a:t>Data User</a:t>
            </a:r>
            <a:endParaRPr kumimoji="1" lang="zh-CN" altLang="en-US" sz="2400" dirty="0"/>
          </a:p>
        </p:txBody>
      </p:sp>
      <p:sp>
        <p:nvSpPr>
          <p:cNvPr id="22" name="TextBox 21">
            <a:extLst>
              <a:ext uri="{FF2B5EF4-FFF2-40B4-BE49-F238E27FC236}">
                <a16:creationId xmlns:a16="http://schemas.microsoft.com/office/drawing/2014/main" id="{D55E3D19-D48A-D946-82CF-B16521D39A70}"/>
              </a:ext>
            </a:extLst>
          </p:cNvPr>
          <p:cNvSpPr txBox="1"/>
          <p:nvPr/>
        </p:nvSpPr>
        <p:spPr>
          <a:xfrm>
            <a:off x="404037" y="1608917"/>
            <a:ext cx="11568223" cy="1569660"/>
          </a:xfrm>
          <a:prstGeom prst="rect">
            <a:avLst/>
          </a:prstGeom>
          <a:noFill/>
        </p:spPr>
        <p:txBody>
          <a:bodyPr wrap="square" rtlCol="0">
            <a:spAutoFit/>
          </a:bodyPr>
          <a:lstStyle/>
          <a:p>
            <a:pPr algn="ctr"/>
            <a:r>
              <a:rPr lang="en-US" sz="3200" dirty="0">
                <a:solidFill>
                  <a:schemeClr val="bg1">
                    <a:lumMod val="50000"/>
                  </a:schemeClr>
                </a:solidFill>
              </a:rPr>
              <a:t>“Synthetic data: production data… </a:t>
            </a:r>
            <a:br>
              <a:rPr lang="en-US" sz="3200" dirty="0">
                <a:solidFill>
                  <a:schemeClr val="bg1">
                    <a:lumMod val="50000"/>
                  </a:schemeClr>
                </a:solidFill>
              </a:rPr>
            </a:br>
            <a:r>
              <a:rPr lang="en-US" sz="3200" dirty="0">
                <a:solidFill>
                  <a:schemeClr val="bg1">
                    <a:lumMod val="50000"/>
                  </a:schemeClr>
                </a:solidFill>
              </a:rPr>
              <a:t>that are not obtained by direct measurement”</a:t>
            </a:r>
          </a:p>
          <a:p>
            <a:pPr algn="r"/>
            <a:r>
              <a:rPr lang="en-US" sz="3200" dirty="0">
                <a:solidFill>
                  <a:schemeClr val="bg1">
                    <a:lumMod val="50000"/>
                  </a:schemeClr>
                </a:solidFill>
              </a:rPr>
              <a:t>- Merriam-Webster</a:t>
            </a:r>
          </a:p>
        </p:txBody>
      </p:sp>
    </p:spTree>
    <p:extLst>
      <p:ext uri="{BB962C8B-B14F-4D97-AF65-F5344CB8AC3E}">
        <p14:creationId xmlns:p14="http://schemas.microsoft.com/office/powerpoint/2010/main" val="4166700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FC0B0-5D97-E24C-B871-C5ED8DE7FD0F}"/>
              </a:ext>
            </a:extLst>
          </p:cNvPr>
          <p:cNvSpPr>
            <a:spLocks noGrp="1"/>
          </p:cNvSpPr>
          <p:nvPr>
            <p:ph type="title"/>
          </p:nvPr>
        </p:nvSpPr>
        <p:spPr/>
        <p:txBody>
          <a:bodyPr/>
          <a:lstStyle/>
          <a:p>
            <a:r>
              <a:rPr lang="en-US" altLang="zh-CN" dirty="0">
                <a:solidFill>
                  <a:srgbClr val="0070C0"/>
                </a:solidFill>
              </a:rPr>
              <a:t>Scope: Packet and flow traces </a:t>
            </a:r>
            <a:endParaRPr lang="en-US" dirty="0">
              <a:solidFill>
                <a:srgbClr val="0070C0"/>
              </a:solidFill>
            </a:endParaRPr>
          </a:p>
        </p:txBody>
      </p:sp>
      <p:sp>
        <p:nvSpPr>
          <p:cNvPr id="3" name="Content Placeholder 2">
            <a:extLst>
              <a:ext uri="{FF2B5EF4-FFF2-40B4-BE49-F238E27FC236}">
                <a16:creationId xmlns:a16="http://schemas.microsoft.com/office/drawing/2014/main" id="{D5FDDB25-AA6F-954C-84EE-188E0F476653}"/>
              </a:ext>
            </a:extLst>
          </p:cNvPr>
          <p:cNvSpPr>
            <a:spLocks noGrp="1"/>
          </p:cNvSpPr>
          <p:nvPr>
            <p:ph idx="1"/>
          </p:nvPr>
        </p:nvSpPr>
        <p:spPr>
          <a:xfrm>
            <a:off x="838199" y="1595106"/>
            <a:ext cx="11027736" cy="4351338"/>
          </a:xfrm>
        </p:spPr>
        <p:txBody>
          <a:bodyPr/>
          <a:lstStyle/>
          <a:p>
            <a:r>
              <a:rPr lang="en-US" altLang="zh-CN" dirty="0"/>
              <a:t>A</a:t>
            </a:r>
            <a:r>
              <a:rPr lang="en-US" dirty="0"/>
              <a:t> </a:t>
            </a:r>
            <a:r>
              <a:rPr lang="en-US" b="1" i="1" dirty="0"/>
              <a:t>timestamped</a:t>
            </a:r>
            <a:r>
              <a:rPr lang="en-US" dirty="0"/>
              <a:t> sequence of packet/flow headers s captured on a computer network with a </a:t>
            </a:r>
            <a:r>
              <a:rPr lang="en-US" altLang="zh-CN" dirty="0"/>
              <a:t>sniffer</a:t>
            </a:r>
            <a:r>
              <a:rPr lang="en-US" dirty="0"/>
              <a:t> or similar tools</a:t>
            </a:r>
            <a:r>
              <a:rPr lang="zh-CN" altLang="en-US" dirty="0"/>
              <a:t> </a:t>
            </a:r>
            <a:r>
              <a:rPr lang="en-US" altLang="zh-CN" dirty="0"/>
              <a:t>(e.g.,</a:t>
            </a:r>
            <a:r>
              <a:rPr lang="zh-CN" altLang="en-US" dirty="0"/>
              <a:t> </a:t>
            </a:r>
            <a:r>
              <a:rPr lang="en-US" altLang="zh-CN" dirty="0" err="1"/>
              <a:t>tcpdump</a:t>
            </a:r>
            <a:r>
              <a:rPr lang="en-US" altLang="zh-CN" dirty="0"/>
              <a:t>, </a:t>
            </a:r>
            <a:r>
              <a:rPr lang="en-US" altLang="zh-CN" dirty="0" err="1"/>
              <a:t>Netflow</a:t>
            </a:r>
            <a:r>
              <a:rPr lang="en-US" altLang="zh-CN" dirty="0"/>
              <a:t>)</a:t>
            </a:r>
            <a:endParaRPr lang="en-US" dirty="0"/>
          </a:p>
        </p:txBody>
      </p:sp>
      <p:sp>
        <p:nvSpPr>
          <p:cNvPr id="4" name="Slide Number Placeholder 3">
            <a:extLst>
              <a:ext uri="{FF2B5EF4-FFF2-40B4-BE49-F238E27FC236}">
                <a16:creationId xmlns:a16="http://schemas.microsoft.com/office/drawing/2014/main" id="{8C978A22-F5CC-3E4A-B5DC-BB4CB0399607}"/>
              </a:ext>
            </a:extLst>
          </p:cNvPr>
          <p:cNvSpPr>
            <a:spLocks noGrp="1"/>
          </p:cNvSpPr>
          <p:nvPr>
            <p:ph type="sldNum" sz="quarter" idx="12"/>
          </p:nvPr>
        </p:nvSpPr>
        <p:spPr/>
        <p:txBody>
          <a:bodyPr/>
          <a:lstStyle/>
          <a:p>
            <a:fld id="{78BA06F7-7B03-794D-B1BE-3F12299AE8FB}" type="slidenum">
              <a:rPr lang="en-US" smtClean="0"/>
              <a:t>16</a:t>
            </a:fld>
            <a:endParaRPr lang="en-US"/>
          </a:p>
        </p:txBody>
      </p:sp>
      <p:pic>
        <p:nvPicPr>
          <p:cNvPr id="6" name="Picture 5" descr="Table&#10;&#10;Description automatically generated">
            <a:extLst>
              <a:ext uri="{FF2B5EF4-FFF2-40B4-BE49-F238E27FC236}">
                <a16:creationId xmlns:a16="http://schemas.microsoft.com/office/drawing/2014/main" id="{AB71AFBF-0BB2-5349-8BC0-08C4F8B79289}"/>
              </a:ext>
            </a:extLst>
          </p:cNvPr>
          <p:cNvPicPr>
            <a:picLocks noChangeAspect="1"/>
          </p:cNvPicPr>
          <p:nvPr/>
        </p:nvPicPr>
        <p:blipFill>
          <a:blip r:embed="rId3"/>
          <a:stretch>
            <a:fillRect/>
          </a:stretch>
        </p:blipFill>
        <p:spPr>
          <a:xfrm>
            <a:off x="2575456" y="2497369"/>
            <a:ext cx="7022240" cy="4224106"/>
          </a:xfrm>
          <a:prstGeom prst="rect">
            <a:avLst/>
          </a:prstGeom>
        </p:spPr>
      </p:pic>
    </p:spTree>
    <p:extLst>
      <p:ext uri="{BB962C8B-B14F-4D97-AF65-F5344CB8AC3E}">
        <p14:creationId xmlns:p14="http://schemas.microsoft.com/office/powerpoint/2010/main" val="1623865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3DD2-15B4-7945-B8C1-B031D0C0022F}"/>
              </a:ext>
            </a:extLst>
          </p:cNvPr>
          <p:cNvSpPr>
            <a:spLocks noGrp="1"/>
          </p:cNvSpPr>
          <p:nvPr>
            <p:ph type="title"/>
          </p:nvPr>
        </p:nvSpPr>
        <p:spPr/>
        <p:txBody>
          <a:bodyPr/>
          <a:lstStyle/>
          <a:p>
            <a:r>
              <a:rPr lang="en-US" dirty="0"/>
              <a:t>Use Case: Data sharing</a:t>
            </a:r>
          </a:p>
        </p:txBody>
      </p:sp>
      <p:sp>
        <p:nvSpPr>
          <p:cNvPr id="4" name="Slide Number Placeholder 3">
            <a:extLst>
              <a:ext uri="{FF2B5EF4-FFF2-40B4-BE49-F238E27FC236}">
                <a16:creationId xmlns:a16="http://schemas.microsoft.com/office/drawing/2014/main" id="{F7D2A12D-BA1A-E546-8BC3-4EDF30C6043D}"/>
              </a:ext>
            </a:extLst>
          </p:cNvPr>
          <p:cNvSpPr>
            <a:spLocks noGrp="1"/>
          </p:cNvSpPr>
          <p:nvPr>
            <p:ph type="sldNum" sz="quarter" idx="12"/>
          </p:nvPr>
        </p:nvSpPr>
        <p:spPr/>
        <p:txBody>
          <a:bodyPr/>
          <a:lstStyle/>
          <a:p>
            <a:fld id="{44F096B6-B8DF-0C42-9CB4-52268210ADB0}" type="slidenum">
              <a:rPr lang="en-US" smtClean="0"/>
              <a:t>17</a:t>
            </a:fld>
            <a:endParaRPr lang="en-US"/>
          </a:p>
        </p:txBody>
      </p:sp>
      <p:grpSp>
        <p:nvGrpSpPr>
          <p:cNvPr id="3075" name="Group 3074">
            <a:extLst>
              <a:ext uri="{FF2B5EF4-FFF2-40B4-BE49-F238E27FC236}">
                <a16:creationId xmlns:a16="http://schemas.microsoft.com/office/drawing/2014/main" id="{7D789610-B684-C042-B4E1-422740D594EB}"/>
              </a:ext>
            </a:extLst>
          </p:cNvPr>
          <p:cNvGrpSpPr/>
          <p:nvPr/>
        </p:nvGrpSpPr>
        <p:grpSpPr>
          <a:xfrm>
            <a:off x="1291388" y="1474454"/>
            <a:ext cx="3810000" cy="2139030"/>
            <a:chOff x="1291388" y="1474454"/>
            <a:chExt cx="3810000" cy="2139030"/>
          </a:xfrm>
        </p:grpSpPr>
        <p:sp>
          <p:nvSpPr>
            <p:cNvPr id="29" name="Rectangle 28">
              <a:extLst>
                <a:ext uri="{FF2B5EF4-FFF2-40B4-BE49-F238E27FC236}">
                  <a16:creationId xmlns:a16="http://schemas.microsoft.com/office/drawing/2014/main" id="{97787326-58EE-4742-A0F0-51C764B6D0C3}"/>
                </a:ext>
              </a:extLst>
            </p:cNvPr>
            <p:cNvSpPr/>
            <p:nvPr/>
          </p:nvSpPr>
          <p:spPr>
            <a:xfrm>
              <a:off x="1291388" y="1474454"/>
              <a:ext cx="3810000" cy="213903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hield Tick with solid fill">
              <a:extLst>
                <a:ext uri="{FF2B5EF4-FFF2-40B4-BE49-F238E27FC236}">
                  <a16:creationId xmlns:a16="http://schemas.microsoft.com/office/drawing/2014/main" id="{F6EEEACB-276E-C64A-A127-81B04E0EF6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36" name="TextBox 35">
              <a:extLst>
                <a:ext uri="{FF2B5EF4-FFF2-40B4-BE49-F238E27FC236}">
                  <a16:creationId xmlns:a16="http://schemas.microsoft.com/office/drawing/2014/main" id="{1B064B53-E7AD-084E-A095-E5B10F960EC0}"/>
                </a:ext>
              </a:extLst>
            </p:cNvPr>
            <p:cNvSpPr txBox="1"/>
            <p:nvPr/>
          </p:nvSpPr>
          <p:spPr>
            <a:xfrm>
              <a:off x="1328485" y="1537526"/>
              <a:ext cx="3160294" cy="477054"/>
            </a:xfrm>
            <a:prstGeom prst="rect">
              <a:avLst/>
            </a:prstGeom>
            <a:noFill/>
          </p:spPr>
          <p:txBody>
            <a:bodyPr wrap="square" rtlCol="0">
              <a:spAutoFit/>
            </a:bodyPr>
            <a:lstStyle/>
            <a:p>
              <a:r>
                <a:rPr lang="en-US" sz="2500" dirty="0"/>
                <a:t>Vendor</a:t>
              </a:r>
            </a:p>
          </p:txBody>
        </p:sp>
      </p:grpSp>
      <p:sp>
        <p:nvSpPr>
          <p:cNvPr id="39" name="TextBox 38">
            <a:extLst>
              <a:ext uri="{FF2B5EF4-FFF2-40B4-BE49-F238E27FC236}">
                <a16:creationId xmlns:a16="http://schemas.microsoft.com/office/drawing/2014/main" id="{E6B8E1D5-B641-B742-8C41-F875A0FF886B}"/>
              </a:ext>
            </a:extLst>
          </p:cNvPr>
          <p:cNvSpPr txBox="1"/>
          <p:nvPr/>
        </p:nvSpPr>
        <p:spPr>
          <a:xfrm>
            <a:off x="1492420" y="5591468"/>
            <a:ext cx="3160294" cy="477054"/>
          </a:xfrm>
          <a:prstGeom prst="rect">
            <a:avLst/>
          </a:prstGeom>
          <a:noFill/>
        </p:spPr>
        <p:txBody>
          <a:bodyPr wrap="square" rtlCol="0">
            <a:spAutoFit/>
          </a:bodyPr>
          <a:lstStyle/>
          <a:p>
            <a:pPr algn="ctr"/>
            <a:r>
              <a:rPr lang="en-US" sz="2500" dirty="0">
                <a:latin typeface="+mj-lt"/>
              </a:rPr>
              <a:t>Today</a:t>
            </a:r>
          </a:p>
        </p:txBody>
      </p:sp>
      <p:sp>
        <p:nvSpPr>
          <p:cNvPr id="54" name="TextBox 53">
            <a:extLst>
              <a:ext uri="{FF2B5EF4-FFF2-40B4-BE49-F238E27FC236}">
                <a16:creationId xmlns:a16="http://schemas.microsoft.com/office/drawing/2014/main" id="{8ECF61C2-AF2E-3141-BAFC-9FBE50ACA76E}"/>
              </a:ext>
            </a:extLst>
          </p:cNvPr>
          <p:cNvSpPr txBox="1"/>
          <p:nvPr/>
        </p:nvSpPr>
        <p:spPr>
          <a:xfrm>
            <a:off x="7258546" y="5586663"/>
            <a:ext cx="3160294" cy="477054"/>
          </a:xfrm>
          <a:prstGeom prst="rect">
            <a:avLst/>
          </a:prstGeom>
          <a:noFill/>
        </p:spPr>
        <p:txBody>
          <a:bodyPr wrap="square" rtlCol="0">
            <a:spAutoFit/>
          </a:bodyPr>
          <a:lstStyle/>
          <a:p>
            <a:pPr algn="ctr"/>
            <a:r>
              <a:rPr lang="en-US" sz="2500" dirty="0">
                <a:latin typeface="+mj-lt"/>
              </a:rPr>
              <a:t>Instead</a:t>
            </a:r>
          </a:p>
        </p:txBody>
      </p:sp>
      <p:cxnSp>
        <p:nvCxnSpPr>
          <p:cNvPr id="76" name="Straight Connector 75">
            <a:extLst>
              <a:ext uri="{FF2B5EF4-FFF2-40B4-BE49-F238E27FC236}">
                <a16:creationId xmlns:a16="http://schemas.microsoft.com/office/drawing/2014/main" id="{EC0CA6BC-8176-7649-9183-D2F90596FD1A}"/>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pic>
        <p:nvPicPr>
          <p:cNvPr id="55" name="Graphic 54" descr="Database outline">
            <a:extLst>
              <a:ext uri="{FF2B5EF4-FFF2-40B4-BE49-F238E27FC236}">
                <a16:creationId xmlns:a16="http://schemas.microsoft.com/office/drawing/2014/main" id="{2D36E858-D624-274E-A89D-E060F9C48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52827" y="2762707"/>
            <a:ext cx="519361" cy="519361"/>
          </a:xfrm>
          <a:prstGeom prst="rect">
            <a:avLst/>
          </a:prstGeom>
        </p:spPr>
      </p:pic>
      <p:grpSp>
        <p:nvGrpSpPr>
          <p:cNvPr id="25" name="Group 24">
            <a:extLst>
              <a:ext uri="{FF2B5EF4-FFF2-40B4-BE49-F238E27FC236}">
                <a16:creationId xmlns:a16="http://schemas.microsoft.com/office/drawing/2014/main" id="{F312EF38-1F27-BD3F-5704-C5E552EFB3C8}"/>
              </a:ext>
            </a:extLst>
          </p:cNvPr>
          <p:cNvGrpSpPr/>
          <p:nvPr/>
        </p:nvGrpSpPr>
        <p:grpSpPr>
          <a:xfrm>
            <a:off x="20051" y="4735335"/>
            <a:ext cx="5303169" cy="914400"/>
            <a:chOff x="20051" y="4735335"/>
            <a:chExt cx="5303169" cy="914400"/>
          </a:xfrm>
        </p:grpSpPr>
        <p:pic>
          <p:nvPicPr>
            <p:cNvPr id="14" name="Graphic 13" descr="Customer review outline">
              <a:extLst>
                <a:ext uri="{FF2B5EF4-FFF2-40B4-BE49-F238E27FC236}">
                  <a16:creationId xmlns:a16="http://schemas.microsoft.com/office/drawing/2014/main" id="{831AC6EC-B586-4843-93EE-0A11F1664E0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1240" y="4735335"/>
              <a:ext cx="914400" cy="914400"/>
            </a:xfrm>
            <a:prstGeom prst="rect">
              <a:avLst/>
            </a:prstGeom>
          </p:spPr>
        </p:pic>
        <p:pic>
          <p:nvPicPr>
            <p:cNvPr id="15" name="Graphic 14" descr="Customer review outline">
              <a:extLst>
                <a:ext uri="{FF2B5EF4-FFF2-40B4-BE49-F238E27FC236}">
                  <a16:creationId xmlns:a16="http://schemas.microsoft.com/office/drawing/2014/main" id="{5BD3D06B-D7DF-7343-AB75-48E88E39219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65030" y="4735335"/>
              <a:ext cx="914400" cy="914400"/>
            </a:xfrm>
            <a:prstGeom prst="rect">
              <a:avLst/>
            </a:prstGeom>
          </p:spPr>
        </p:pic>
        <p:pic>
          <p:nvPicPr>
            <p:cNvPr id="16" name="Graphic 15" descr="Customer review outline">
              <a:extLst>
                <a:ext uri="{FF2B5EF4-FFF2-40B4-BE49-F238E27FC236}">
                  <a16:creationId xmlns:a16="http://schemas.microsoft.com/office/drawing/2014/main" id="{0B94DA12-A769-B44F-ACE5-5BB96FE288C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08820" y="4735335"/>
              <a:ext cx="914400" cy="914400"/>
            </a:xfrm>
            <a:prstGeom prst="rect">
              <a:avLst/>
            </a:prstGeom>
          </p:spPr>
        </p:pic>
        <p:sp>
          <p:nvSpPr>
            <p:cNvPr id="106" name="TextBox 105">
              <a:extLst>
                <a:ext uri="{FF2B5EF4-FFF2-40B4-BE49-F238E27FC236}">
                  <a16:creationId xmlns:a16="http://schemas.microsoft.com/office/drawing/2014/main" id="{F001A4F9-FE4B-4641-B289-A07AB7C2FFCD}"/>
                </a:ext>
              </a:extLst>
            </p:cNvPr>
            <p:cNvSpPr txBox="1"/>
            <p:nvPr/>
          </p:nvSpPr>
          <p:spPr>
            <a:xfrm>
              <a:off x="20051" y="4871216"/>
              <a:ext cx="1500936" cy="707886"/>
            </a:xfrm>
            <a:prstGeom prst="rect">
              <a:avLst/>
            </a:prstGeom>
            <a:noFill/>
          </p:spPr>
          <p:txBody>
            <a:bodyPr wrap="square" rtlCol="0">
              <a:spAutoFit/>
            </a:bodyPr>
            <a:lstStyle/>
            <a:p>
              <a:pPr algn="ctr"/>
              <a:r>
                <a:rPr lang="en-US" sz="2000" dirty="0"/>
                <a:t>3</a:t>
              </a:r>
              <a:r>
                <a:rPr lang="en-US" sz="2000" baseline="30000" dirty="0"/>
                <a:t>rd</a:t>
              </a:r>
              <a:r>
                <a:rPr lang="en-US" sz="2000" dirty="0"/>
                <a:t> party researchers</a:t>
              </a:r>
            </a:p>
          </p:txBody>
        </p:sp>
      </p:grpSp>
      <p:cxnSp>
        <p:nvCxnSpPr>
          <p:cNvPr id="107" name="Straight Arrow Connector 106">
            <a:extLst>
              <a:ext uri="{FF2B5EF4-FFF2-40B4-BE49-F238E27FC236}">
                <a16:creationId xmlns:a16="http://schemas.microsoft.com/office/drawing/2014/main" id="{4129346D-30FE-3941-9864-2DDA6C8C18D0}"/>
              </a:ext>
            </a:extLst>
          </p:cNvPr>
          <p:cNvCxnSpPr>
            <a:cxnSpLocks/>
            <a:endCxn id="55" idx="1"/>
          </p:cNvCxnSpPr>
          <p:nvPr/>
        </p:nvCxnSpPr>
        <p:spPr>
          <a:xfrm flipV="1">
            <a:off x="3086602" y="3022388"/>
            <a:ext cx="466225" cy="68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3077" name="Group 3076">
            <a:extLst>
              <a:ext uri="{FF2B5EF4-FFF2-40B4-BE49-F238E27FC236}">
                <a16:creationId xmlns:a16="http://schemas.microsoft.com/office/drawing/2014/main" id="{F8EE33F5-CF73-F148-897B-59CF1F277AB2}"/>
              </a:ext>
            </a:extLst>
          </p:cNvPr>
          <p:cNvGrpSpPr/>
          <p:nvPr/>
        </p:nvGrpSpPr>
        <p:grpSpPr>
          <a:xfrm>
            <a:off x="6721103" y="3488924"/>
            <a:ext cx="5340666" cy="1122551"/>
            <a:chOff x="1291388" y="2543969"/>
            <a:chExt cx="5340666" cy="1122551"/>
          </a:xfrm>
        </p:grpSpPr>
        <p:pic>
          <p:nvPicPr>
            <p:cNvPr id="3074" name="Picture 2" descr="Neural Network Icon - Download Neural Network Icon 1503825 | Noun Project">
              <a:extLst>
                <a:ext uri="{FF2B5EF4-FFF2-40B4-BE49-F238E27FC236}">
                  <a16:creationId xmlns:a16="http://schemas.microsoft.com/office/drawing/2014/main" id="{DBDC0665-2ADD-C24F-889B-1ECEA15C1D80}"/>
                </a:ext>
              </a:extLst>
            </p:cNvPr>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73866" y="2664995"/>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Neural Network Icon - Download Neural Network Icon 1503825 | Noun Project">
              <a:extLst>
                <a:ext uri="{FF2B5EF4-FFF2-40B4-BE49-F238E27FC236}">
                  <a16:creationId xmlns:a16="http://schemas.microsoft.com/office/drawing/2014/main" id="{F7D41832-8934-CE4D-A214-2F38E53D6794}"/>
                </a:ext>
              </a:extLst>
            </p:cNvPr>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23148" y="2682892"/>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Neural Network Icon - Download Neural Network Icon 1503825 | Noun Project">
              <a:extLst>
                <a:ext uri="{FF2B5EF4-FFF2-40B4-BE49-F238E27FC236}">
                  <a16:creationId xmlns:a16="http://schemas.microsoft.com/office/drawing/2014/main" id="{7E498BC8-D0D5-CA43-ABA6-394DB7F308ED}"/>
                </a:ext>
              </a:extLst>
            </p:cNvPr>
            <p:cNvPicPr>
              <a:picLocks noChangeAspect="1" noChangeArrowheads="1"/>
            </p:cNvPicPr>
            <p:nvPr/>
          </p:nvPicPr>
          <p:blipFill>
            <a:blip r:embed="rId1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6464" y="2672941"/>
              <a:ext cx="91440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Straight Connector 34">
              <a:extLst>
                <a:ext uri="{FF2B5EF4-FFF2-40B4-BE49-F238E27FC236}">
                  <a16:creationId xmlns:a16="http://schemas.microsoft.com/office/drawing/2014/main" id="{DC3FF93C-B72F-8949-87F5-8434BC4D6483}"/>
                </a:ext>
              </a:extLst>
            </p:cNvPr>
            <p:cNvCxnSpPr>
              <a:cxnSpLocks/>
            </p:cNvCxnSpPr>
            <p:nvPr/>
          </p:nvCxnSpPr>
          <p:spPr>
            <a:xfrm>
              <a:off x="2546682" y="2612407"/>
              <a:ext cx="0" cy="10010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6FB93AC-7D84-F64F-B0E6-E50C424C0A23}"/>
                </a:ext>
              </a:extLst>
            </p:cNvPr>
            <p:cNvCxnSpPr>
              <a:cxnSpLocks/>
            </p:cNvCxnSpPr>
            <p:nvPr/>
          </p:nvCxnSpPr>
          <p:spPr>
            <a:xfrm>
              <a:off x="3890210" y="2612407"/>
              <a:ext cx="0" cy="10010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5D93526-86AC-334F-AE5B-22C6E3D2EE2A}"/>
                </a:ext>
              </a:extLst>
            </p:cNvPr>
            <p:cNvCxnSpPr>
              <a:cxnSpLocks/>
              <a:stCxn id="29" idx="1"/>
              <a:endCxn id="29" idx="3"/>
            </p:cNvCxnSpPr>
            <p:nvPr/>
          </p:nvCxnSpPr>
          <p:spPr>
            <a:xfrm>
              <a:off x="1291388" y="2543969"/>
              <a:ext cx="381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61F19ED1-DB82-BF40-8E42-15D488D1E977}"/>
                </a:ext>
              </a:extLst>
            </p:cNvPr>
            <p:cNvSpPr txBox="1"/>
            <p:nvPr/>
          </p:nvSpPr>
          <p:spPr>
            <a:xfrm>
              <a:off x="5169209" y="2958634"/>
              <a:ext cx="1462845" cy="707886"/>
            </a:xfrm>
            <a:prstGeom prst="rect">
              <a:avLst/>
            </a:prstGeom>
            <a:noFill/>
          </p:spPr>
          <p:txBody>
            <a:bodyPr wrap="square" rtlCol="0">
              <a:spAutoFit/>
            </a:bodyPr>
            <a:lstStyle/>
            <a:p>
              <a:pPr algn="ctr"/>
              <a:r>
                <a:rPr lang="en-US" sz="2000" dirty="0"/>
                <a:t>Learned Models</a:t>
              </a:r>
            </a:p>
          </p:txBody>
        </p:sp>
        <p:cxnSp>
          <p:nvCxnSpPr>
            <p:cNvPr id="111" name="Straight Arrow Connector 110">
              <a:extLst>
                <a:ext uri="{FF2B5EF4-FFF2-40B4-BE49-F238E27FC236}">
                  <a16:creationId xmlns:a16="http://schemas.microsoft.com/office/drawing/2014/main" id="{CF7B1A57-55A3-D542-B855-89BC087DAF33}"/>
                </a:ext>
              </a:extLst>
            </p:cNvPr>
            <p:cNvCxnSpPr>
              <a:cxnSpLocks/>
            </p:cNvCxnSpPr>
            <p:nvPr/>
          </p:nvCxnSpPr>
          <p:spPr>
            <a:xfrm flipH="1" flipV="1">
              <a:off x="4951447" y="3229945"/>
              <a:ext cx="406616" cy="2065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4A841C67-E0D6-BC0D-861E-4CC76D42A8CB}"/>
              </a:ext>
            </a:extLst>
          </p:cNvPr>
          <p:cNvGrpSpPr/>
          <p:nvPr/>
        </p:nvGrpSpPr>
        <p:grpSpPr>
          <a:xfrm>
            <a:off x="7373138" y="2364433"/>
            <a:ext cx="3315916" cy="707886"/>
            <a:chOff x="7373138" y="2364433"/>
            <a:chExt cx="3315916" cy="707886"/>
          </a:xfrm>
        </p:grpSpPr>
        <p:pic>
          <p:nvPicPr>
            <p:cNvPr id="102" name="Graphic 101" descr="Database with solid fill">
              <a:extLst>
                <a:ext uri="{FF2B5EF4-FFF2-40B4-BE49-F238E27FC236}">
                  <a16:creationId xmlns:a16="http://schemas.microsoft.com/office/drawing/2014/main" id="{09083B4B-11DD-F148-ACB6-CBE38C4F8CD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029704" y="2453433"/>
              <a:ext cx="496314" cy="496314"/>
            </a:xfrm>
            <a:prstGeom prst="rect">
              <a:avLst/>
            </a:prstGeom>
          </p:spPr>
        </p:pic>
        <p:sp>
          <p:nvSpPr>
            <p:cNvPr id="103" name="TextBox 102">
              <a:extLst>
                <a:ext uri="{FF2B5EF4-FFF2-40B4-BE49-F238E27FC236}">
                  <a16:creationId xmlns:a16="http://schemas.microsoft.com/office/drawing/2014/main" id="{E52DD3B7-595E-4E45-9940-D115F66DF790}"/>
                </a:ext>
              </a:extLst>
            </p:cNvPr>
            <p:cNvSpPr txBox="1"/>
            <p:nvPr/>
          </p:nvSpPr>
          <p:spPr>
            <a:xfrm>
              <a:off x="8886325" y="2364433"/>
              <a:ext cx="1802729" cy="707886"/>
            </a:xfrm>
            <a:prstGeom prst="rect">
              <a:avLst/>
            </a:prstGeom>
            <a:noFill/>
          </p:spPr>
          <p:txBody>
            <a:bodyPr wrap="square" rtlCol="0">
              <a:spAutoFit/>
            </a:bodyPr>
            <a:lstStyle/>
            <a:p>
              <a:pPr algn="ctr"/>
              <a:r>
                <a:rPr lang="en-US" sz="2000" dirty="0"/>
                <a:t>Synthetic </a:t>
              </a:r>
            </a:p>
            <a:p>
              <a:pPr algn="ctr"/>
              <a:r>
                <a:rPr lang="en-US" sz="2000" dirty="0"/>
                <a:t>Data</a:t>
              </a:r>
            </a:p>
          </p:txBody>
        </p:sp>
        <p:cxnSp>
          <p:nvCxnSpPr>
            <p:cNvPr id="104" name="Straight Arrow Connector 103">
              <a:extLst>
                <a:ext uri="{FF2B5EF4-FFF2-40B4-BE49-F238E27FC236}">
                  <a16:creationId xmlns:a16="http://schemas.microsoft.com/office/drawing/2014/main" id="{D67331E7-8188-7F47-8394-0730E46E63CF}"/>
                </a:ext>
              </a:extLst>
            </p:cNvPr>
            <p:cNvCxnSpPr/>
            <p:nvPr/>
          </p:nvCxnSpPr>
          <p:spPr>
            <a:xfrm flipH="1">
              <a:off x="8594305" y="2762707"/>
              <a:ext cx="61761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4" name="Straight Arrow Connector 123">
              <a:extLst>
                <a:ext uri="{FF2B5EF4-FFF2-40B4-BE49-F238E27FC236}">
                  <a16:creationId xmlns:a16="http://schemas.microsoft.com/office/drawing/2014/main" id="{A12BCE0E-6A3D-754D-88FE-6B24F37CD7A3}"/>
                </a:ext>
              </a:extLst>
            </p:cNvPr>
            <p:cNvCxnSpPr>
              <a:cxnSpLocks/>
              <a:stCxn id="102" idx="1"/>
              <a:endCxn id="5" idx="3"/>
            </p:cNvCxnSpPr>
            <p:nvPr/>
          </p:nvCxnSpPr>
          <p:spPr>
            <a:xfrm flipH="1">
              <a:off x="7373138" y="2701590"/>
              <a:ext cx="656566" cy="16787"/>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31" name="TextBox 130">
            <a:extLst>
              <a:ext uri="{FF2B5EF4-FFF2-40B4-BE49-F238E27FC236}">
                <a16:creationId xmlns:a16="http://schemas.microsoft.com/office/drawing/2014/main" id="{0B75EC06-1008-1640-B478-2FCE511F1A43}"/>
              </a:ext>
            </a:extLst>
          </p:cNvPr>
          <p:cNvSpPr txBox="1"/>
          <p:nvPr/>
        </p:nvSpPr>
        <p:spPr>
          <a:xfrm>
            <a:off x="753478" y="6080888"/>
            <a:ext cx="4853740" cy="707886"/>
          </a:xfrm>
          <a:prstGeom prst="rect">
            <a:avLst/>
          </a:prstGeom>
          <a:noFill/>
        </p:spPr>
        <p:txBody>
          <a:bodyPr wrap="square" rtlCol="0">
            <a:spAutoFit/>
          </a:bodyPr>
          <a:lstStyle/>
          <a:p>
            <a:pPr algn="ctr"/>
            <a:r>
              <a:rPr lang="en-US" sz="2000" dirty="0">
                <a:solidFill>
                  <a:schemeClr val="bg1">
                    <a:lumMod val="50000"/>
                  </a:schemeClr>
                </a:solidFill>
              </a:rPr>
              <a:t>Researchers don’t have good enough data to develop good algorithms</a:t>
            </a:r>
          </a:p>
        </p:txBody>
      </p:sp>
      <p:sp>
        <p:nvSpPr>
          <p:cNvPr id="132" name="TextBox 131">
            <a:extLst>
              <a:ext uri="{FF2B5EF4-FFF2-40B4-BE49-F238E27FC236}">
                <a16:creationId xmlns:a16="http://schemas.microsoft.com/office/drawing/2014/main" id="{02BC7154-73D3-E54F-ADDA-060CF6A213D2}"/>
              </a:ext>
            </a:extLst>
          </p:cNvPr>
          <p:cNvSpPr txBox="1"/>
          <p:nvPr/>
        </p:nvSpPr>
        <p:spPr>
          <a:xfrm>
            <a:off x="6248898" y="6068522"/>
            <a:ext cx="4853740" cy="707886"/>
          </a:xfrm>
          <a:prstGeom prst="rect">
            <a:avLst/>
          </a:prstGeom>
          <a:noFill/>
        </p:spPr>
        <p:txBody>
          <a:bodyPr wrap="square" rtlCol="0">
            <a:spAutoFit/>
          </a:bodyPr>
          <a:lstStyle/>
          <a:p>
            <a:pPr algn="ctr"/>
            <a:r>
              <a:rPr lang="en-US" sz="2000" dirty="0">
                <a:solidFill>
                  <a:schemeClr val="bg1">
                    <a:lumMod val="50000"/>
                  </a:schemeClr>
                </a:solidFill>
              </a:rPr>
              <a:t>Researchers use </a:t>
            </a:r>
            <a:r>
              <a:rPr lang="en-US" sz="2000" dirty="0">
                <a:solidFill>
                  <a:srgbClr val="FF0000"/>
                </a:solidFill>
                <a:latin typeface="+mj-lt"/>
              </a:rPr>
              <a:t>synthetic data</a:t>
            </a:r>
            <a:r>
              <a:rPr lang="en-US" sz="2000" dirty="0">
                <a:solidFill>
                  <a:schemeClr val="bg1">
                    <a:lumMod val="50000"/>
                  </a:schemeClr>
                </a:solidFill>
              </a:rPr>
              <a:t> to </a:t>
            </a:r>
          </a:p>
          <a:p>
            <a:pPr algn="ctr"/>
            <a:r>
              <a:rPr lang="en-US" sz="2000" dirty="0">
                <a:solidFill>
                  <a:schemeClr val="bg1">
                    <a:lumMod val="50000"/>
                  </a:schemeClr>
                </a:solidFill>
              </a:rPr>
              <a:t>learn algorithms</a:t>
            </a:r>
          </a:p>
        </p:txBody>
      </p:sp>
      <p:sp>
        <p:nvSpPr>
          <p:cNvPr id="3" name="TextBox 2">
            <a:extLst>
              <a:ext uri="{FF2B5EF4-FFF2-40B4-BE49-F238E27FC236}">
                <a16:creationId xmlns:a16="http://schemas.microsoft.com/office/drawing/2014/main" id="{F9517AB2-C9C9-6FF9-54E3-9ADCCE4E32E8}"/>
              </a:ext>
            </a:extLst>
          </p:cNvPr>
          <p:cNvSpPr txBox="1"/>
          <p:nvPr/>
        </p:nvSpPr>
        <p:spPr>
          <a:xfrm>
            <a:off x="1599953" y="2825498"/>
            <a:ext cx="1500936" cy="400110"/>
          </a:xfrm>
          <a:prstGeom prst="rect">
            <a:avLst/>
          </a:prstGeom>
          <a:noFill/>
        </p:spPr>
        <p:txBody>
          <a:bodyPr wrap="square" rtlCol="0">
            <a:spAutoFit/>
          </a:bodyPr>
          <a:lstStyle/>
          <a:p>
            <a:pPr algn="ctr"/>
            <a:r>
              <a:rPr lang="en-US" sz="2000" dirty="0"/>
              <a:t>Private data</a:t>
            </a:r>
          </a:p>
        </p:txBody>
      </p:sp>
      <p:grpSp>
        <p:nvGrpSpPr>
          <p:cNvPr id="38" name="Group 37">
            <a:extLst>
              <a:ext uri="{FF2B5EF4-FFF2-40B4-BE49-F238E27FC236}">
                <a16:creationId xmlns:a16="http://schemas.microsoft.com/office/drawing/2014/main" id="{61AE1F9E-3347-750F-BA61-661A3F9FF2CD}"/>
              </a:ext>
            </a:extLst>
          </p:cNvPr>
          <p:cNvGrpSpPr/>
          <p:nvPr/>
        </p:nvGrpSpPr>
        <p:grpSpPr>
          <a:xfrm>
            <a:off x="6639425" y="1483086"/>
            <a:ext cx="3810000" cy="2059344"/>
            <a:chOff x="6639425" y="1483086"/>
            <a:chExt cx="3810000" cy="2059344"/>
          </a:xfrm>
        </p:grpSpPr>
        <p:grpSp>
          <p:nvGrpSpPr>
            <p:cNvPr id="3079" name="Group 3078">
              <a:extLst>
                <a:ext uri="{FF2B5EF4-FFF2-40B4-BE49-F238E27FC236}">
                  <a16:creationId xmlns:a16="http://schemas.microsoft.com/office/drawing/2014/main" id="{D3B440E4-D3EB-8243-A826-0CE3020987B8}"/>
                </a:ext>
              </a:extLst>
            </p:cNvPr>
            <p:cNvGrpSpPr/>
            <p:nvPr/>
          </p:nvGrpSpPr>
          <p:grpSpPr>
            <a:xfrm>
              <a:off x="6639425" y="1483086"/>
              <a:ext cx="3810000" cy="2059344"/>
              <a:chOff x="6639425" y="1483086"/>
              <a:chExt cx="3810000" cy="2059344"/>
            </a:xfrm>
          </p:grpSpPr>
          <p:sp>
            <p:nvSpPr>
              <p:cNvPr id="93" name="Rectangle 92">
                <a:extLst>
                  <a:ext uri="{FF2B5EF4-FFF2-40B4-BE49-F238E27FC236}">
                    <a16:creationId xmlns:a16="http://schemas.microsoft.com/office/drawing/2014/main" id="{E5ED7EC5-23FD-DB4D-AD23-50D34C00BA37}"/>
                  </a:ext>
                </a:extLst>
              </p:cNvPr>
              <p:cNvSpPr/>
              <p:nvPr/>
            </p:nvSpPr>
            <p:spPr>
              <a:xfrm>
                <a:off x="6639425" y="1485356"/>
                <a:ext cx="3810000" cy="205707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Graphic 98" descr="Shield Tick with solid fill">
                <a:extLst>
                  <a:ext uri="{FF2B5EF4-FFF2-40B4-BE49-F238E27FC236}">
                    <a16:creationId xmlns:a16="http://schemas.microsoft.com/office/drawing/2014/main" id="{9C2874F6-F6AB-4443-8D29-A97862E9B2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55871" y="1483086"/>
                <a:ext cx="575512" cy="575512"/>
              </a:xfrm>
              <a:prstGeom prst="rect">
                <a:avLst/>
              </a:prstGeom>
            </p:spPr>
          </p:pic>
          <p:sp>
            <p:nvSpPr>
              <p:cNvPr id="100" name="TextBox 99">
                <a:extLst>
                  <a:ext uri="{FF2B5EF4-FFF2-40B4-BE49-F238E27FC236}">
                    <a16:creationId xmlns:a16="http://schemas.microsoft.com/office/drawing/2014/main" id="{9C8C4D5C-BA3B-BB4C-A460-E8F81FD63055}"/>
                  </a:ext>
                </a:extLst>
              </p:cNvPr>
              <p:cNvSpPr txBox="1"/>
              <p:nvPr/>
            </p:nvSpPr>
            <p:spPr>
              <a:xfrm>
                <a:off x="6658480" y="1531323"/>
                <a:ext cx="3160294" cy="477054"/>
              </a:xfrm>
              <a:prstGeom prst="rect">
                <a:avLst/>
              </a:prstGeom>
              <a:noFill/>
            </p:spPr>
            <p:txBody>
              <a:bodyPr wrap="square" rtlCol="0">
                <a:spAutoFit/>
              </a:bodyPr>
              <a:lstStyle/>
              <a:p>
                <a:r>
                  <a:rPr lang="en-US" sz="2500" dirty="0"/>
                  <a:t>Vendor</a:t>
                </a:r>
              </a:p>
            </p:txBody>
          </p:sp>
        </p:grpSp>
        <p:pic>
          <p:nvPicPr>
            <p:cNvPr id="5" name="Graphic 4" descr="Database outline">
              <a:extLst>
                <a:ext uri="{FF2B5EF4-FFF2-40B4-BE49-F238E27FC236}">
                  <a16:creationId xmlns:a16="http://schemas.microsoft.com/office/drawing/2014/main" id="{270C5F47-D0E4-FF97-725C-6379EAEBE8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3777" y="2458696"/>
              <a:ext cx="519361" cy="519361"/>
            </a:xfrm>
            <a:prstGeom prst="rect">
              <a:avLst/>
            </a:prstGeom>
          </p:spPr>
        </p:pic>
      </p:grpSp>
      <p:grpSp>
        <p:nvGrpSpPr>
          <p:cNvPr id="40" name="Group 39">
            <a:extLst>
              <a:ext uri="{FF2B5EF4-FFF2-40B4-BE49-F238E27FC236}">
                <a16:creationId xmlns:a16="http://schemas.microsoft.com/office/drawing/2014/main" id="{C70E0FA0-52D8-0069-CBAD-2829FAD6356B}"/>
              </a:ext>
            </a:extLst>
          </p:cNvPr>
          <p:cNvGrpSpPr/>
          <p:nvPr/>
        </p:nvGrpSpPr>
        <p:grpSpPr>
          <a:xfrm>
            <a:off x="6280980" y="3560896"/>
            <a:ext cx="4314832" cy="1993208"/>
            <a:chOff x="6280980" y="3560896"/>
            <a:chExt cx="4314832" cy="1993208"/>
          </a:xfrm>
        </p:grpSpPr>
        <p:grpSp>
          <p:nvGrpSpPr>
            <p:cNvPr id="3078" name="Group 3077">
              <a:extLst>
                <a:ext uri="{FF2B5EF4-FFF2-40B4-BE49-F238E27FC236}">
                  <a16:creationId xmlns:a16="http://schemas.microsoft.com/office/drawing/2014/main" id="{5A42BE2C-5105-4349-BAE6-603511A54EDB}"/>
                </a:ext>
              </a:extLst>
            </p:cNvPr>
            <p:cNvGrpSpPr/>
            <p:nvPr/>
          </p:nvGrpSpPr>
          <p:grpSpPr>
            <a:xfrm>
              <a:off x="6793832" y="3560896"/>
              <a:ext cx="3801980" cy="1975104"/>
              <a:chOff x="6793832" y="3560897"/>
              <a:chExt cx="3801980" cy="1973179"/>
            </a:xfrm>
          </p:grpSpPr>
          <p:pic>
            <p:nvPicPr>
              <p:cNvPr id="59" name="Graphic 58" descr="Customer review outline">
                <a:extLst>
                  <a:ext uri="{FF2B5EF4-FFF2-40B4-BE49-F238E27FC236}">
                    <a16:creationId xmlns:a16="http://schemas.microsoft.com/office/drawing/2014/main" id="{C74612BC-FD47-9343-AE8C-62C1CC62A8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93832" y="4619676"/>
                <a:ext cx="914400" cy="914400"/>
              </a:xfrm>
              <a:prstGeom prst="rect">
                <a:avLst/>
              </a:prstGeom>
            </p:spPr>
          </p:pic>
          <p:pic>
            <p:nvPicPr>
              <p:cNvPr id="60" name="Graphic 59" descr="Customer review outline">
                <a:extLst>
                  <a:ext uri="{FF2B5EF4-FFF2-40B4-BE49-F238E27FC236}">
                    <a16:creationId xmlns:a16="http://schemas.microsoft.com/office/drawing/2014/main" id="{0CBEE4D0-D8F3-514A-A1B4-4BF16F54C5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37622" y="4619676"/>
                <a:ext cx="914400" cy="914400"/>
              </a:xfrm>
              <a:prstGeom prst="rect">
                <a:avLst/>
              </a:prstGeom>
            </p:spPr>
          </p:pic>
          <p:pic>
            <p:nvPicPr>
              <p:cNvPr id="61" name="Graphic 60" descr="Customer review outline">
                <a:extLst>
                  <a:ext uri="{FF2B5EF4-FFF2-40B4-BE49-F238E27FC236}">
                    <a16:creationId xmlns:a16="http://schemas.microsoft.com/office/drawing/2014/main" id="{9B82B36C-D07C-2F40-BF28-F0326FB1C7D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81412" y="4619676"/>
                <a:ext cx="914400" cy="914400"/>
              </a:xfrm>
              <a:prstGeom prst="rect">
                <a:avLst/>
              </a:prstGeom>
            </p:spPr>
          </p:pic>
          <p:cxnSp>
            <p:nvCxnSpPr>
              <p:cNvPr id="62" name="Straight Arrow Connector 61">
                <a:extLst>
                  <a:ext uri="{FF2B5EF4-FFF2-40B4-BE49-F238E27FC236}">
                    <a16:creationId xmlns:a16="http://schemas.microsoft.com/office/drawing/2014/main" id="{F8320892-8529-8F40-9BA8-A33E4614D941}"/>
                  </a:ext>
                </a:extLst>
              </p:cNvPr>
              <p:cNvCxnSpPr>
                <a:cxnSpLocks/>
                <a:stCxn id="59" idx="0"/>
              </p:cNvCxnSpPr>
              <p:nvPr/>
            </p:nvCxnSpPr>
            <p:spPr>
              <a:xfrm flipV="1">
                <a:off x="7251032" y="3560897"/>
                <a:ext cx="0" cy="1058779"/>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B0A56757-A31F-BB4A-B1C1-DC769834B481}"/>
                  </a:ext>
                </a:extLst>
              </p:cNvPr>
              <p:cNvCxnSpPr>
                <a:cxnSpLocks/>
                <a:stCxn id="60" idx="0"/>
              </p:cNvCxnSpPr>
              <p:nvPr/>
            </p:nvCxnSpPr>
            <p:spPr>
              <a:xfrm flipV="1">
                <a:off x="8694822" y="3560897"/>
                <a:ext cx="0" cy="10587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1865E3F2-9818-E840-A677-1B85427199F6}"/>
                  </a:ext>
                </a:extLst>
              </p:cNvPr>
              <p:cNvCxnSpPr>
                <a:cxnSpLocks/>
                <a:stCxn id="61" idx="0"/>
              </p:cNvCxnSpPr>
              <p:nvPr/>
            </p:nvCxnSpPr>
            <p:spPr>
              <a:xfrm flipH="1" flipV="1">
                <a:off x="10138611" y="3629076"/>
                <a:ext cx="1" cy="990600"/>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17" name="Graphic 16" descr="Database with solid fill">
              <a:extLst>
                <a:ext uri="{FF2B5EF4-FFF2-40B4-BE49-F238E27FC236}">
                  <a16:creationId xmlns:a16="http://schemas.microsoft.com/office/drawing/2014/main" id="{13DC4CED-E6C7-5317-B911-3D1EBBE5A89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280980" y="5057790"/>
              <a:ext cx="496314" cy="496314"/>
            </a:xfrm>
            <a:prstGeom prst="rect">
              <a:avLst/>
            </a:prstGeom>
          </p:spPr>
        </p:pic>
        <p:pic>
          <p:nvPicPr>
            <p:cNvPr id="20" name="Graphic 19" descr="Database with solid fill">
              <a:extLst>
                <a:ext uri="{FF2B5EF4-FFF2-40B4-BE49-F238E27FC236}">
                  <a16:creationId xmlns:a16="http://schemas.microsoft.com/office/drawing/2014/main" id="{E3D14613-6BCA-600F-E93F-521ED16B08A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891697" y="5017263"/>
              <a:ext cx="496314" cy="496314"/>
            </a:xfrm>
            <a:prstGeom prst="rect">
              <a:avLst/>
            </a:prstGeom>
          </p:spPr>
        </p:pic>
        <p:pic>
          <p:nvPicPr>
            <p:cNvPr id="21" name="Graphic 20" descr="Database with solid fill">
              <a:extLst>
                <a:ext uri="{FF2B5EF4-FFF2-40B4-BE49-F238E27FC236}">
                  <a16:creationId xmlns:a16="http://schemas.microsoft.com/office/drawing/2014/main" id="{AEF59558-6667-0D9F-FE21-C7F002AB4D5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318027" y="5016621"/>
              <a:ext cx="496314" cy="496314"/>
            </a:xfrm>
            <a:prstGeom prst="rect">
              <a:avLst/>
            </a:prstGeom>
          </p:spPr>
        </p:pic>
      </p:grpSp>
    </p:spTree>
    <p:extLst>
      <p:ext uri="{BB962C8B-B14F-4D97-AF65-F5344CB8AC3E}">
        <p14:creationId xmlns:p14="http://schemas.microsoft.com/office/powerpoint/2010/main" val="581421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E55F-6B3F-AC4A-80A5-269527A7E1FF}"/>
              </a:ext>
            </a:extLst>
          </p:cNvPr>
          <p:cNvSpPr>
            <a:spLocks noGrp="1"/>
          </p:cNvSpPr>
          <p:nvPr>
            <p:ph type="title"/>
          </p:nvPr>
        </p:nvSpPr>
        <p:spPr/>
        <p:txBody>
          <a:bodyPr>
            <a:normAutofit/>
          </a:bodyPr>
          <a:lstStyle/>
          <a:p>
            <a:r>
              <a:rPr lang="en-US" dirty="0"/>
              <a:t>Use case: Overcome Data Retention</a:t>
            </a:r>
          </a:p>
        </p:txBody>
      </p:sp>
      <p:sp>
        <p:nvSpPr>
          <p:cNvPr id="4" name="Slide Number Placeholder 3">
            <a:extLst>
              <a:ext uri="{FF2B5EF4-FFF2-40B4-BE49-F238E27FC236}">
                <a16:creationId xmlns:a16="http://schemas.microsoft.com/office/drawing/2014/main" id="{2EC04AAA-3098-AC46-85E6-4F194CD99EE8}"/>
              </a:ext>
            </a:extLst>
          </p:cNvPr>
          <p:cNvSpPr>
            <a:spLocks noGrp="1"/>
          </p:cNvSpPr>
          <p:nvPr>
            <p:ph type="sldNum" sz="quarter" idx="12"/>
          </p:nvPr>
        </p:nvSpPr>
        <p:spPr/>
        <p:txBody>
          <a:bodyPr/>
          <a:lstStyle/>
          <a:p>
            <a:fld id="{44F096B6-B8DF-0C42-9CB4-52268210ADB0}" type="slidenum">
              <a:rPr lang="en-US" smtClean="0"/>
              <a:t>18</a:t>
            </a:fld>
            <a:endParaRPr lang="en-US"/>
          </a:p>
        </p:txBody>
      </p:sp>
      <p:grpSp>
        <p:nvGrpSpPr>
          <p:cNvPr id="6" name="Group 5">
            <a:extLst>
              <a:ext uri="{FF2B5EF4-FFF2-40B4-BE49-F238E27FC236}">
                <a16:creationId xmlns:a16="http://schemas.microsoft.com/office/drawing/2014/main" id="{D3A87D63-8EFB-AA47-B7F7-E81A57D7DC68}"/>
              </a:ext>
            </a:extLst>
          </p:cNvPr>
          <p:cNvGrpSpPr/>
          <p:nvPr/>
        </p:nvGrpSpPr>
        <p:grpSpPr>
          <a:xfrm>
            <a:off x="1217647" y="1696871"/>
            <a:ext cx="3810000" cy="1740694"/>
            <a:chOff x="1291388" y="1474454"/>
            <a:chExt cx="3810000" cy="1740694"/>
          </a:xfrm>
        </p:grpSpPr>
        <p:sp>
          <p:nvSpPr>
            <p:cNvPr id="7" name="Rectangle 6">
              <a:extLst>
                <a:ext uri="{FF2B5EF4-FFF2-40B4-BE49-F238E27FC236}">
                  <a16:creationId xmlns:a16="http://schemas.microsoft.com/office/drawing/2014/main" id="{7B5D6080-E9CB-7343-9783-27CE0E7C0789}"/>
                </a:ext>
              </a:extLst>
            </p:cNvPr>
            <p:cNvSpPr/>
            <p:nvPr/>
          </p:nvSpPr>
          <p:spPr>
            <a:xfrm>
              <a:off x="1291388" y="1474454"/>
              <a:ext cx="3810000"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4DB87B8-5C03-9A4B-ACE8-838B2BB004AB}"/>
                </a:ext>
              </a:extLst>
            </p:cNvPr>
            <p:cNvSpPr txBox="1"/>
            <p:nvPr/>
          </p:nvSpPr>
          <p:spPr>
            <a:xfrm>
              <a:off x="1328485" y="1537526"/>
              <a:ext cx="3160294" cy="477054"/>
            </a:xfrm>
            <a:prstGeom prst="rect">
              <a:avLst/>
            </a:prstGeom>
            <a:noFill/>
          </p:spPr>
          <p:txBody>
            <a:bodyPr wrap="square" rtlCol="0">
              <a:spAutoFit/>
            </a:bodyPr>
            <a:lstStyle/>
            <a:p>
              <a:r>
                <a:rPr lang="en-US" sz="2500" dirty="0"/>
                <a:t>Operator</a:t>
              </a:r>
            </a:p>
          </p:txBody>
        </p:sp>
      </p:grpSp>
      <p:sp>
        <p:nvSpPr>
          <p:cNvPr id="13" name="TextBox 12">
            <a:extLst>
              <a:ext uri="{FF2B5EF4-FFF2-40B4-BE49-F238E27FC236}">
                <a16:creationId xmlns:a16="http://schemas.microsoft.com/office/drawing/2014/main" id="{7C431B04-9DC3-B54B-868F-AD4ACA3956B1}"/>
              </a:ext>
            </a:extLst>
          </p:cNvPr>
          <p:cNvSpPr txBox="1"/>
          <p:nvPr/>
        </p:nvSpPr>
        <p:spPr>
          <a:xfrm>
            <a:off x="3287673" y="2462041"/>
            <a:ext cx="2070433" cy="646331"/>
          </a:xfrm>
          <a:prstGeom prst="rect">
            <a:avLst/>
          </a:prstGeom>
          <a:noFill/>
        </p:spPr>
        <p:txBody>
          <a:bodyPr wrap="square" rtlCol="0">
            <a:spAutoFit/>
          </a:bodyPr>
          <a:lstStyle/>
          <a:p>
            <a:pPr algn="ctr"/>
            <a:r>
              <a:rPr lang="en-US" dirty="0"/>
              <a:t>Long-range </a:t>
            </a:r>
          </a:p>
          <a:p>
            <a:pPr algn="ctr"/>
            <a:r>
              <a:rPr lang="en-US" dirty="0"/>
              <a:t>data</a:t>
            </a:r>
          </a:p>
        </p:txBody>
      </p:sp>
      <p:sp>
        <p:nvSpPr>
          <p:cNvPr id="20" name="TextBox 19">
            <a:extLst>
              <a:ext uri="{FF2B5EF4-FFF2-40B4-BE49-F238E27FC236}">
                <a16:creationId xmlns:a16="http://schemas.microsoft.com/office/drawing/2014/main" id="{B7F9759C-38D5-0A4D-8762-DB6282AAABAE}"/>
              </a:ext>
            </a:extLst>
          </p:cNvPr>
          <p:cNvSpPr txBox="1"/>
          <p:nvPr/>
        </p:nvSpPr>
        <p:spPr>
          <a:xfrm>
            <a:off x="1452240" y="5031639"/>
            <a:ext cx="3160294" cy="477054"/>
          </a:xfrm>
          <a:prstGeom prst="rect">
            <a:avLst/>
          </a:prstGeom>
          <a:noFill/>
        </p:spPr>
        <p:txBody>
          <a:bodyPr wrap="square" rtlCol="0">
            <a:spAutoFit/>
          </a:bodyPr>
          <a:lstStyle/>
          <a:p>
            <a:pPr algn="ctr"/>
            <a:r>
              <a:rPr lang="en-US" sz="2500" dirty="0">
                <a:latin typeface="+mj-lt"/>
              </a:rPr>
              <a:t>Today</a:t>
            </a:r>
          </a:p>
        </p:txBody>
      </p:sp>
      <p:cxnSp>
        <p:nvCxnSpPr>
          <p:cNvPr id="22" name="Straight Connector 21">
            <a:extLst>
              <a:ext uri="{FF2B5EF4-FFF2-40B4-BE49-F238E27FC236}">
                <a16:creationId xmlns:a16="http://schemas.microsoft.com/office/drawing/2014/main" id="{FD5E9ECE-9AA7-E143-BA58-F91D7D9CC74C}"/>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EF1C8C29-A38A-694A-AFC9-E7267EA8A276}"/>
              </a:ext>
            </a:extLst>
          </p:cNvPr>
          <p:cNvSpPr txBox="1"/>
          <p:nvPr/>
        </p:nvSpPr>
        <p:spPr>
          <a:xfrm>
            <a:off x="713298" y="5521059"/>
            <a:ext cx="4853740" cy="1015663"/>
          </a:xfrm>
          <a:prstGeom prst="rect">
            <a:avLst/>
          </a:prstGeom>
          <a:noFill/>
        </p:spPr>
        <p:txBody>
          <a:bodyPr wrap="square" rtlCol="0">
            <a:spAutoFit/>
          </a:bodyPr>
          <a:lstStyle/>
          <a:p>
            <a:pPr algn="ctr"/>
            <a:r>
              <a:rPr lang="en-US" sz="2000" dirty="0">
                <a:solidFill>
                  <a:schemeClr val="bg1">
                    <a:lumMod val="50000"/>
                  </a:schemeClr>
                </a:solidFill>
              </a:rPr>
              <a:t>Operators can’t do retroactive analysis or incident response due to compliance</a:t>
            </a:r>
          </a:p>
          <a:p>
            <a:pPr algn="ctr"/>
            <a:r>
              <a:rPr lang="en-US" sz="2000" dirty="0">
                <a:solidFill>
                  <a:schemeClr val="bg1">
                    <a:lumMod val="50000"/>
                  </a:schemeClr>
                </a:solidFill>
              </a:rPr>
              <a:t>Or retention restrictions</a:t>
            </a:r>
          </a:p>
        </p:txBody>
      </p:sp>
      <p:sp>
        <p:nvSpPr>
          <p:cNvPr id="27" name="TextBox 26">
            <a:extLst>
              <a:ext uri="{FF2B5EF4-FFF2-40B4-BE49-F238E27FC236}">
                <a16:creationId xmlns:a16="http://schemas.microsoft.com/office/drawing/2014/main" id="{9D148C40-FFE2-EA4C-9040-004AC76E2895}"/>
              </a:ext>
            </a:extLst>
          </p:cNvPr>
          <p:cNvSpPr txBox="1"/>
          <p:nvPr/>
        </p:nvSpPr>
        <p:spPr>
          <a:xfrm>
            <a:off x="6208718" y="5508693"/>
            <a:ext cx="4779467" cy="707886"/>
          </a:xfrm>
          <a:prstGeom prst="rect">
            <a:avLst/>
          </a:prstGeom>
          <a:noFill/>
        </p:spPr>
        <p:txBody>
          <a:bodyPr wrap="square" rtlCol="0">
            <a:spAutoFit/>
          </a:bodyPr>
          <a:lstStyle/>
          <a:p>
            <a:pPr algn="ctr"/>
            <a:r>
              <a:rPr lang="en-US" sz="2000" dirty="0">
                <a:solidFill>
                  <a:schemeClr val="bg1">
                    <a:lumMod val="50000"/>
                  </a:schemeClr>
                </a:solidFill>
              </a:rPr>
              <a:t>Vendors store </a:t>
            </a:r>
            <a:r>
              <a:rPr lang="en-US" sz="2000" dirty="0">
                <a:solidFill>
                  <a:srgbClr val="FF0000"/>
                </a:solidFill>
                <a:latin typeface="+mj-lt"/>
              </a:rPr>
              <a:t>generative model parameters</a:t>
            </a:r>
            <a:r>
              <a:rPr lang="en-US" sz="2000" dirty="0">
                <a:solidFill>
                  <a:schemeClr val="bg1">
                    <a:lumMod val="50000"/>
                  </a:schemeClr>
                </a:solidFill>
              </a:rPr>
              <a:t> to model older data</a:t>
            </a:r>
          </a:p>
        </p:txBody>
      </p:sp>
      <p:sp>
        <p:nvSpPr>
          <p:cNvPr id="21" name="TextBox 20">
            <a:extLst>
              <a:ext uri="{FF2B5EF4-FFF2-40B4-BE49-F238E27FC236}">
                <a16:creationId xmlns:a16="http://schemas.microsoft.com/office/drawing/2014/main" id="{B2DD697E-5E0A-3A44-8C21-287E3BE32B81}"/>
              </a:ext>
            </a:extLst>
          </p:cNvPr>
          <p:cNvSpPr txBox="1"/>
          <p:nvPr/>
        </p:nvSpPr>
        <p:spPr>
          <a:xfrm>
            <a:off x="7218366" y="5026834"/>
            <a:ext cx="3160294" cy="477054"/>
          </a:xfrm>
          <a:prstGeom prst="rect">
            <a:avLst/>
          </a:prstGeom>
          <a:noFill/>
        </p:spPr>
        <p:txBody>
          <a:bodyPr wrap="square" rtlCol="0">
            <a:spAutoFit/>
          </a:bodyPr>
          <a:lstStyle/>
          <a:p>
            <a:pPr algn="ctr"/>
            <a:r>
              <a:rPr lang="en-US" sz="2500" dirty="0">
                <a:latin typeface="+mj-lt"/>
              </a:rPr>
              <a:t>Instead</a:t>
            </a:r>
          </a:p>
        </p:txBody>
      </p:sp>
      <p:pic>
        <p:nvPicPr>
          <p:cNvPr id="3" name="Graphic 2" descr="Database outline">
            <a:extLst>
              <a:ext uri="{FF2B5EF4-FFF2-40B4-BE49-F238E27FC236}">
                <a16:creationId xmlns:a16="http://schemas.microsoft.com/office/drawing/2014/main" id="{DB3DBB38-C77A-07B2-A94D-BC55DDB4FB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72567" y="2532804"/>
            <a:ext cx="604949" cy="604949"/>
          </a:xfrm>
          <a:prstGeom prst="rect">
            <a:avLst/>
          </a:prstGeom>
        </p:spPr>
      </p:pic>
      <p:pic>
        <p:nvPicPr>
          <p:cNvPr id="14" name="Graphic 13" descr="Database outline">
            <a:extLst>
              <a:ext uri="{FF2B5EF4-FFF2-40B4-BE49-F238E27FC236}">
                <a16:creationId xmlns:a16="http://schemas.microsoft.com/office/drawing/2014/main" id="{2B912205-53AF-1112-4F78-488DD6C7F1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62136" y="2516726"/>
            <a:ext cx="604949" cy="604949"/>
          </a:xfrm>
          <a:prstGeom prst="rect">
            <a:avLst/>
          </a:prstGeom>
        </p:spPr>
      </p:pic>
      <p:pic>
        <p:nvPicPr>
          <p:cNvPr id="16" name="Graphic 15" descr="Database outline">
            <a:extLst>
              <a:ext uri="{FF2B5EF4-FFF2-40B4-BE49-F238E27FC236}">
                <a16:creationId xmlns:a16="http://schemas.microsoft.com/office/drawing/2014/main" id="{94D02348-5921-D4E1-BD71-78AAD55B2E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5754" y="2505152"/>
            <a:ext cx="604949" cy="604949"/>
          </a:xfrm>
          <a:prstGeom prst="rect">
            <a:avLst/>
          </a:prstGeom>
        </p:spPr>
      </p:pic>
      <p:sp>
        <p:nvSpPr>
          <p:cNvPr id="23" name="TextBox 22">
            <a:extLst>
              <a:ext uri="{FF2B5EF4-FFF2-40B4-BE49-F238E27FC236}">
                <a16:creationId xmlns:a16="http://schemas.microsoft.com/office/drawing/2014/main" id="{50814C32-5B90-CAD5-553B-1292D2F33B3A}"/>
              </a:ext>
            </a:extLst>
          </p:cNvPr>
          <p:cNvSpPr txBox="1"/>
          <p:nvPr/>
        </p:nvSpPr>
        <p:spPr>
          <a:xfrm>
            <a:off x="1906730" y="4055673"/>
            <a:ext cx="3160292"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mj-lt"/>
              </a:rPr>
              <a:t>Expensive to store</a:t>
            </a:r>
          </a:p>
          <a:p>
            <a:pPr marL="342900" indent="-342900">
              <a:buFont typeface="Arial" panose="020B0604020202020204" pitchFamily="34" charset="0"/>
              <a:buChar char="•"/>
            </a:pPr>
            <a:r>
              <a:rPr lang="en-US" sz="2000" dirty="0">
                <a:latin typeface="+mj-lt"/>
              </a:rPr>
              <a:t>Data use restrictions</a:t>
            </a:r>
          </a:p>
        </p:txBody>
      </p:sp>
      <p:grpSp>
        <p:nvGrpSpPr>
          <p:cNvPr id="47" name="Group 46">
            <a:extLst>
              <a:ext uri="{FF2B5EF4-FFF2-40B4-BE49-F238E27FC236}">
                <a16:creationId xmlns:a16="http://schemas.microsoft.com/office/drawing/2014/main" id="{60DA9F74-FD18-742B-4D27-F8722FD1A5CD}"/>
              </a:ext>
            </a:extLst>
          </p:cNvPr>
          <p:cNvGrpSpPr/>
          <p:nvPr/>
        </p:nvGrpSpPr>
        <p:grpSpPr>
          <a:xfrm>
            <a:off x="420069" y="2339168"/>
            <a:ext cx="2596973" cy="2089208"/>
            <a:chOff x="420069" y="2339168"/>
            <a:chExt cx="2596973" cy="2089208"/>
          </a:xfrm>
        </p:grpSpPr>
        <p:grpSp>
          <p:nvGrpSpPr>
            <p:cNvPr id="40" name="Group 39">
              <a:extLst>
                <a:ext uri="{FF2B5EF4-FFF2-40B4-BE49-F238E27FC236}">
                  <a16:creationId xmlns:a16="http://schemas.microsoft.com/office/drawing/2014/main" id="{97BF4A92-89B9-BA08-609D-AAC4425D711E}"/>
                </a:ext>
              </a:extLst>
            </p:cNvPr>
            <p:cNvGrpSpPr/>
            <p:nvPr/>
          </p:nvGrpSpPr>
          <p:grpSpPr>
            <a:xfrm>
              <a:off x="1361649" y="2339168"/>
              <a:ext cx="1655393" cy="972606"/>
              <a:chOff x="1361649" y="2339168"/>
              <a:chExt cx="1655393" cy="972606"/>
            </a:xfrm>
          </p:grpSpPr>
          <p:sp>
            <p:nvSpPr>
              <p:cNvPr id="35" name="乘 10">
                <a:extLst>
                  <a:ext uri="{FF2B5EF4-FFF2-40B4-BE49-F238E27FC236}">
                    <a16:creationId xmlns:a16="http://schemas.microsoft.com/office/drawing/2014/main" id="{0385A140-9C76-C5C1-5063-31958036A018}"/>
                  </a:ext>
                </a:extLst>
              </p:cNvPr>
              <p:cNvSpPr/>
              <p:nvPr/>
            </p:nvSpPr>
            <p:spPr>
              <a:xfrm>
                <a:off x="1361649" y="2339168"/>
                <a:ext cx="874299" cy="94898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0"/>
              </a:p>
            </p:txBody>
          </p:sp>
          <p:sp>
            <p:nvSpPr>
              <p:cNvPr id="39" name="乘 10">
                <a:extLst>
                  <a:ext uri="{FF2B5EF4-FFF2-40B4-BE49-F238E27FC236}">
                    <a16:creationId xmlns:a16="http://schemas.microsoft.com/office/drawing/2014/main" id="{0B122D2B-5F58-41D9-A637-016962848631}"/>
                  </a:ext>
                </a:extLst>
              </p:cNvPr>
              <p:cNvSpPr/>
              <p:nvPr/>
            </p:nvSpPr>
            <p:spPr>
              <a:xfrm>
                <a:off x="2142743" y="2362788"/>
                <a:ext cx="874299" cy="948986"/>
              </a:xfrm>
              <a:prstGeom prst="mathMultiply">
                <a:avLst>
                  <a:gd name="adj1" fmla="val 1020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00"/>
              </a:p>
            </p:txBody>
          </p:sp>
        </p:grpSp>
        <p:grpSp>
          <p:nvGrpSpPr>
            <p:cNvPr id="46" name="Group 45">
              <a:extLst>
                <a:ext uri="{FF2B5EF4-FFF2-40B4-BE49-F238E27FC236}">
                  <a16:creationId xmlns:a16="http://schemas.microsoft.com/office/drawing/2014/main" id="{43C8D59F-10F8-A402-E995-D2C8A20A84BC}"/>
                </a:ext>
              </a:extLst>
            </p:cNvPr>
            <p:cNvGrpSpPr/>
            <p:nvPr/>
          </p:nvGrpSpPr>
          <p:grpSpPr>
            <a:xfrm>
              <a:off x="420069" y="3226922"/>
              <a:ext cx="1486661" cy="1201454"/>
              <a:chOff x="420069" y="3226922"/>
              <a:chExt cx="1486661" cy="1201454"/>
            </a:xfrm>
          </p:grpSpPr>
          <p:sp>
            <p:nvSpPr>
              <p:cNvPr id="41" name="TextBox 40">
                <a:extLst>
                  <a:ext uri="{FF2B5EF4-FFF2-40B4-BE49-F238E27FC236}">
                    <a16:creationId xmlns:a16="http://schemas.microsoft.com/office/drawing/2014/main" id="{86D325B1-18DD-196E-C30F-7584D4A27D05}"/>
                  </a:ext>
                </a:extLst>
              </p:cNvPr>
              <p:cNvSpPr txBox="1"/>
              <p:nvPr/>
            </p:nvSpPr>
            <p:spPr>
              <a:xfrm>
                <a:off x="420069" y="3782045"/>
                <a:ext cx="1259370" cy="646331"/>
              </a:xfrm>
              <a:prstGeom prst="rect">
                <a:avLst/>
              </a:prstGeom>
              <a:noFill/>
            </p:spPr>
            <p:txBody>
              <a:bodyPr wrap="square" rtlCol="0">
                <a:spAutoFit/>
              </a:bodyPr>
              <a:lstStyle/>
              <a:p>
                <a:pPr algn="ctr"/>
                <a:r>
                  <a:rPr lang="en-US" dirty="0"/>
                  <a:t>Retention limits</a:t>
                </a:r>
              </a:p>
            </p:txBody>
          </p:sp>
          <p:cxnSp>
            <p:nvCxnSpPr>
              <p:cNvPr id="45" name="Straight Arrow Connector 44">
                <a:extLst>
                  <a:ext uri="{FF2B5EF4-FFF2-40B4-BE49-F238E27FC236}">
                    <a16:creationId xmlns:a16="http://schemas.microsoft.com/office/drawing/2014/main" id="{9A5B53C9-61C3-0A33-4DE0-27E33DE5048F}"/>
                  </a:ext>
                </a:extLst>
              </p:cNvPr>
              <p:cNvCxnSpPr/>
              <p:nvPr/>
            </p:nvCxnSpPr>
            <p:spPr>
              <a:xfrm flipV="1">
                <a:off x="1270362" y="3226922"/>
                <a:ext cx="636368" cy="555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nvGrpSpPr>
          <p:cNvPr id="53" name="Group 52">
            <a:extLst>
              <a:ext uri="{FF2B5EF4-FFF2-40B4-BE49-F238E27FC236}">
                <a16:creationId xmlns:a16="http://schemas.microsoft.com/office/drawing/2014/main" id="{F141C891-2249-2B09-828E-45C674E51A31}"/>
              </a:ext>
            </a:extLst>
          </p:cNvPr>
          <p:cNvGrpSpPr/>
          <p:nvPr/>
        </p:nvGrpSpPr>
        <p:grpSpPr>
          <a:xfrm>
            <a:off x="7218366" y="1749916"/>
            <a:ext cx="3810000" cy="1740694"/>
            <a:chOff x="1291388" y="1474454"/>
            <a:chExt cx="3810000" cy="1740694"/>
          </a:xfrm>
        </p:grpSpPr>
        <p:sp>
          <p:nvSpPr>
            <p:cNvPr id="61" name="Rectangle 60">
              <a:extLst>
                <a:ext uri="{FF2B5EF4-FFF2-40B4-BE49-F238E27FC236}">
                  <a16:creationId xmlns:a16="http://schemas.microsoft.com/office/drawing/2014/main" id="{3D6B567B-B063-0BA3-931C-9FC2CEA80607}"/>
                </a:ext>
              </a:extLst>
            </p:cNvPr>
            <p:cNvSpPr/>
            <p:nvPr/>
          </p:nvSpPr>
          <p:spPr>
            <a:xfrm>
              <a:off x="1291388" y="1474454"/>
              <a:ext cx="3810000"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4D22FA18-D69B-D437-D729-700C920B47BF}"/>
                </a:ext>
              </a:extLst>
            </p:cNvPr>
            <p:cNvSpPr txBox="1"/>
            <p:nvPr/>
          </p:nvSpPr>
          <p:spPr>
            <a:xfrm>
              <a:off x="1328485" y="1537526"/>
              <a:ext cx="3160294" cy="477054"/>
            </a:xfrm>
            <a:prstGeom prst="rect">
              <a:avLst/>
            </a:prstGeom>
            <a:noFill/>
          </p:spPr>
          <p:txBody>
            <a:bodyPr wrap="square" rtlCol="0">
              <a:spAutoFit/>
            </a:bodyPr>
            <a:lstStyle/>
            <a:p>
              <a:r>
                <a:rPr lang="en-US" sz="2500" dirty="0"/>
                <a:t>Service Operator</a:t>
              </a:r>
            </a:p>
          </p:txBody>
        </p:sp>
      </p:grpSp>
      <p:grpSp>
        <p:nvGrpSpPr>
          <p:cNvPr id="74" name="Group 73">
            <a:extLst>
              <a:ext uri="{FF2B5EF4-FFF2-40B4-BE49-F238E27FC236}">
                <a16:creationId xmlns:a16="http://schemas.microsoft.com/office/drawing/2014/main" id="{29C3AF25-25BD-E588-4A02-BAE484623081}"/>
              </a:ext>
            </a:extLst>
          </p:cNvPr>
          <p:cNvGrpSpPr/>
          <p:nvPr/>
        </p:nvGrpSpPr>
        <p:grpSpPr>
          <a:xfrm>
            <a:off x="6373571" y="2462041"/>
            <a:ext cx="3304664" cy="2364045"/>
            <a:chOff x="6373571" y="2462041"/>
            <a:chExt cx="3304664" cy="2364045"/>
          </a:xfrm>
        </p:grpSpPr>
        <p:pic>
          <p:nvPicPr>
            <p:cNvPr id="63" name="Graphic 62" descr="Database outline">
              <a:extLst>
                <a:ext uri="{FF2B5EF4-FFF2-40B4-BE49-F238E27FC236}">
                  <a16:creationId xmlns:a16="http://schemas.microsoft.com/office/drawing/2014/main" id="{1DD11CF4-4E20-DDFC-BDA2-C85CB37789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73286" y="2585849"/>
              <a:ext cx="604949" cy="604949"/>
            </a:xfrm>
            <a:prstGeom prst="rect">
              <a:avLst/>
            </a:prstGeom>
          </p:spPr>
        </p:pic>
        <p:grpSp>
          <p:nvGrpSpPr>
            <p:cNvPr id="68" name="Group 67">
              <a:extLst>
                <a:ext uri="{FF2B5EF4-FFF2-40B4-BE49-F238E27FC236}">
                  <a16:creationId xmlns:a16="http://schemas.microsoft.com/office/drawing/2014/main" id="{548254A7-1144-8700-8401-F696ECB9D526}"/>
                </a:ext>
              </a:extLst>
            </p:cNvPr>
            <p:cNvGrpSpPr/>
            <p:nvPr/>
          </p:nvGrpSpPr>
          <p:grpSpPr>
            <a:xfrm>
              <a:off x="6373571" y="3347633"/>
              <a:ext cx="1717839" cy="1478453"/>
              <a:chOff x="420068" y="3226922"/>
              <a:chExt cx="1717839" cy="1478453"/>
            </a:xfrm>
          </p:grpSpPr>
          <p:sp>
            <p:nvSpPr>
              <p:cNvPr id="69" name="TextBox 68">
                <a:extLst>
                  <a:ext uri="{FF2B5EF4-FFF2-40B4-BE49-F238E27FC236}">
                    <a16:creationId xmlns:a16="http://schemas.microsoft.com/office/drawing/2014/main" id="{7B9D1571-E0AC-9F32-166C-B4CD0E6F0CA3}"/>
                  </a:ext>
                </a:extLst>
              </p:cNvPr>
              <p:cNvSpPr txBox="1"/>
              <p:nvPr/>
            </p:nvSpPr>
            <p:spPr>
              <a:xfrm>
                <a:off x="420068" y="3782045"/>
                <a:ext cx="1717839" cy="923330"/>
              </a:xfrm>
              <a:prstGeom prst="rect">
                <a:avLst/>
              </a:prstGeom>
              <a:noFill/>
            </p:spPr>
            <p:txBody>
              <a:bodyPr wrap="square" rtlCol="0">
                <a:spAutoFit/>
              </a:bodyPr>
              <a:lstStyle/>
              <a:p>
                <a:pPr algn="ctr"/>
                <a:r>
                  <a:rPr lang="en-US" dirty="0"/>
                  <a:t>Synthetic model parameters</a:t>
                </a:r>
              </a:p>
            </p:txBody>
          </p:sp>
          <p:cxnSp>
            <p:nvCxnSpPr>
              <p:cNvPr id="70" name="Straight Arrow Connector 69">
                <a:extLst>
                  <a:ext uri="{FF2B5EF4-FFF2-40B4-BE49-F238E27FC236}">
                    <a16:creationId xmlns:a16="http://schemas.microsoft.com/office/drawing/2014/main" id="{CA4F833A-4A76-237A-ABEE-F5DEB478736E}"/>
                  </a:ext>
                </a:extLst>
              </p:cNvPr>
              <p:cNvCxnSpPr/>
              <p:nvPr/>
            </p:nvCxnSpPr>
            <p:spPr>
              <a:xfrm flipV="1">
                <a:off x="1270362" y="3226922"/>
                <a:ext cx="636368" cy="5551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pic>
          <p:nvPicPr>
            <p:cNvPr id="73" name="Picture 2" descr="Neural Network Icon - Download Neural Network Icon 1503825 | Noun Project">
              <a:extLst>
                <a:ext uri="{FF2B5EF4-FFF2-40B4-BE49-F238E27FC236}">
                  <a16:creationId xmlns:a16="http://schemas.microsoft.com/office/drawing/2014/main" id="{9A97AC7F-C870-B968-7FE8-3D7CCD663688}"/>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7522888" y="2462041"/>
              <a:ext cx="914400" cy="914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36618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E55F-6B3F-AC4A-80A5-269527A7E1FF}"/>
              </a:ext>
            </a:extLst>
          </p:cNvPr>
          <p:cNvSpPr>
            <a:spLocks noGrp="1"/>
          </p:cNvSpPr>
          <p:nvPr>
            <p:ph type="title"/>
          </p:nvPr>
        </p:nvSpPr>
        <p:spPr/>
        <p:txBody>
          <a:bodyPr>
            <a:normAutofit/>
          </a:bodyPr>
          <a:lstStyle/>
          <a:p>
            <a:r>
              <a:rPr lang="en-US" dirty="0"/>
              <a:t>Use case: Modeling more interesting data </a:t>
            </a:r>
            <a:br>
              <a:rPr lang="en-US" dirty="0"/>
            </a:br>
            <a:r>
              <a:rPr lang="en-US" dirty="0"/>
              <a:t>(e.g., robust training, unbiasing)</a:t>
            </a:r>
          </a:p>
        </p:txBody>
      </p:sp>
      <p:sp>
        <p:nvSpPr>
          <p:cNvPr id="4" name="Slide Number Placeholder 3">
            <a:extLst>
              <a:ext uri="{FF2B5EF4-FFF2-40B4-BE49-F238E27FC236}">
                <a16:creationId xmlns:a16="http://schemas.microsoft.com/office/drawing/2014/main" id="{2EC04AAA-3098-AC46-85E6-4F194CD99EE8}"/>
              </a:ext>
            </a:extLst>
          </p:cNvPr>
          <p:cNvSpPr>
            <a:spLocks noGrp="1"/>
          </p:cNvSpPr>
          <p:nvPr>
            <p:ph type="sldNum" sz="quarter" idx="12"/>
          </p:nvPr>
        </p:nvSpPr>
        <p:spPr/>
        <p:txBody>
          <a:bodyPr/>
          <a:lstStyle/>
          <a:p>
            <a:fld id="{44F096B6-B8DF-0C42-9CB4-52268210ADB0}" type="slidenum">
              <a:rPr lang="en-US" smtClean="0"/>
              <a:t>19</a:t>
            </a:fld>
            <a:endParaRPr lang="en-US"/>
          </a:p>
        </p:txBody>
      </p:sp>
      <p:grpSp>
        <p:nvGrpSpPr>
          <p:cNvPr id="6" name="Group 5">
            <a:extLst>
              <a:ext uri="{FF2B5EF4-FFF2-40B4-BE49-F238E27FC236}">
                <a16:creationId xmlns:a16="http://schemas.microsoft.com/office/drawing/2014/main" id="{D3A87D63-8EFB-AA47-B7F7-E81A57D7DC68}"/>
              </a:ext>
            </a:extLst>
          </p:cNvPr>
          <p:cNvGrpSpPr/>
          <p:nvPr/>
        </p:nvGrpSpPr>
        <p:grpSpPr>
          <a:xfrm>
            <a:off x="679232" y="1696871"/>
            <a:ext cx="4348415" cy="1740694"/>
            <a:chOff x="752973" y="1474454"/>
            <a:chExt cx="4348415" cy="1740694"/>
          </a:xfrm>
        </p:grpSpPr>
        <p:sp>
          <p:nvSpPr>
            <p:cNvPr id="7" name="Rectangle 6">
              <a:extLst>
                <a:ext uri="{FF2B5EF4-FFF2-40B4-BE49-F238E27FC236}">
                  <a16:creationId xmlns:a16="http://schemas.microsoft.com/office/drawing/2014/main" id="{7B5D6080-E9CB-7343-9783-27CE0E7C0789}"/>
                </a:ext>
              </a:extLst>
            </p:cNvPr>
            <p:cNvSpPr/>
            <p:nvPr/>
          </p:nvSpPr>
          <p:spPr>
            <a:xfrm>
              <a:off x="752973" y="1474454"/>
              <a:ext cx="4348415"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Shield Tick with solid fill">
              <a:extLst>
                <a:ext uri="{FF2B5EF4-FFF2-40B4-BE49-F238E27FC236}">
                  <a16:creationId xmlns:a16="http://schemas.microsoft.com/office/drawing/2014/main" id="{BA7A8136-A615-B44D-9EEB-EE7AD74520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9" name="TextBox 8">
              <a:extLst>
                <a:ext uri="{FF2B5EF4-FFF2-40B4-BE49-F238E27FC236}">
                  <a16:creationId xmlns:a16="http://schemas.microsoft.com/office/drawing/2014/main" id="{84DB87B8-5C03-9A4B-ACE8-838B2BB004AB}"/>
                </a:ext>
              </a:extLst>
            </p:cNvPr>
            <p:cNvSpPr txBox="1"/>
            <p:nvPr/>
          </p:nvSpPr>
          <p:spPr>
            <a:xfrm>
              <a:off x="811739" y="1518837"/>
              <a:ext cx="4046673" cy="477054"/>
            </a:xfrm>
            <a:prstGeom prst="rect">
              <a:avLst/>
            </a:prstGeom>
            <a:noFill/>
          </p:spPr>
          <p:txBody>
            <a:bodyPr wrap="square" rtlCol="0">
              <a:spAutoFit/>
            </a:bodyPr>
            <a:lstStyle/>
            <a:p>
              <a:r>
                <a:rPr lang="en-US" sz="2500" dirty="0"/>
                <a:t>Vendor</a:t>
              </a:r>
            </a:p>
          </p:txBody>
        </p:sp>
      </p:grpSp>
      <p:pic>
        <p:nvPicPr>
          <p:cNvPr id="12" name="Picture 2" descr="Neural Network Icon - Download Neural Network Icon 1503825 | Noun Project">
            <a:extLst>
              <a:ext uri="{FF2B5EF4-FFF2-40B4-BE49-F238E27FC236}">
                <a16:creationId xmlns:a16="http://schemas.microsoft.com/office/drawing/2014/main" id="{099218A9-971B-A04B-8EF3-82D29D943BC3}"/>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673489" y="2380081"/>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C431B04-9DC3-B54B-868F-AD4ACA3956B1}"/>
              </a:ext>
            </a:extLst>
          </p:cNvPr>
          <p:cNvSpPr txBox="1"/>
          <p:nvPr/>
        </p:nvSpPr>
        <p:spPr>
          <a:xfrm>
            <a:off x="2587889" y="2514115"/>
            <a:ext cx="2070433" cy="369332"/>
          </a:xfrm>
          <a:prstGeom prst="rect">
            <a:avLst/>
          </a:prstGeom>
          <a:noFill/>
        </p:spPr>
        <p:txBody>
          <a:bodyPr wrap="square" rtlCol="0">
            <a:spAutoFit/>
          </a:bodyPr>
          <a:lstStyle/>
          <a:p>
            <a:pPr algn="ctr"/>
            <a:r>
              <a:rPr lang="en-US" dirty="0"/>
              <a:t>Anomaly</a:t>
            </a:r>
          </a:p>
        </p:txBody>
      </p:sp>
      <p:grpSp>
        <p:nvGrpSpPr>
          <p:cNvPr id="56" name="Group 55">
            <a:extLst>
              <a:ext uri="{FF2B5EF4-FFF2-40B4-BE49-F238E27FC236}">
                <a16:creationId xmlns:a16="http://schemas.microsoft.com/office/drawing/2014/main" id="{7D5BA7F8-0C27-2C43-911F-A47B782EADCF}"/>
              </a:ext>
            </a:extLst>
          </p:cNvPr>
          <p:cNvGrpSpPr/>
          <p:nvPr/>
        </p:nvGrpSpPr>
        <p:grpSpPr>
          <a:xfrm>
            <a:off x="2638408" y="3849328"/>
            <a:ext cx="2389239" cy="1446333"/>
            <a:chOff x="2638408" y="3849328"/>
            <a:chExt cx="2389239" cy="1446333"/>
          </a:xfrm>
        </p:grpSpPr>
        <p:sp>
          <p:nvSpPr>
            <p:cNvPr id="17" name="Rounded Rectangular Callout 16">
              <a:extLst>
                <a:ext uri="{FF2B5EF4-FFF2-40B4-BE49-F238E27FC236}">
                  <a16:creationId xmlns:a16="http://schemas.microsoft.com/office/drawing/2014/main" id="{B8387C24-D2F8-9C43-828C-E81CD9924E5E}"/>
                </a:ext>
              </a:extLst>
            </p:cNvPr>
            <p:cNvSpPr/>
            <p:nvPr/>
          </p:nvSpPr>
          <p:spPr>
            <a:xfrm>
              <a:off x="2638408" y="3849328"/>
              <a:ext cx="2389239" cy="712013"/>
            </a:xfrm>
            <a:prstGeom prst="wedgeRoundRectCallout">
              <a:avLst>
                <a:gd name="adj1" fmla="val -73919"/>
                <a:gd name="adj2" fmla="val 940"/>
                <a:gd name="adj3" fmla="val 16667"/>
              </a:avLst>
            </a:prstGeom>
            <a:solidFill>
              <a:schemeClr val="accent5">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Normal </a:t>
              </a:r>
            </a:p>
            <a:p>
              <a:pPr algn="ctr"/>
              <a:r>
                <a:rPr lang="en-US" dirty="0">
                  <a:solidFill>
                    <a:schemeClr val="tx1"/>
                  </a:solidFill>
                </a:rPr>
                <a:t>patterns</a:t>
              </a:r>
            </a:p>
          </p:txBody>
        </p:sp>
        <p:sp>
          <p:nvSpPr>
            <p:cNvPr id="18" name="Rounded Rectangle 17">
              <a:extLst>
                <a:ext uri="{FF2B5EF4-FFF2-40B4-BE49-F238E27FC236}">
                  <a16:creationId xmlns:a16="http://schemas.microsoft.com/office/drawing/2014/main" id="{F9E0D339-ECDF-EB48-BA2F-6BE1DDFC9C90}"/>
                </a:ext>
              </a:extLst>
            </p:cNvPr>
            <p:cNvSpPr/>
            <p:nvPr/>
          </p:nvSpPr>
          <p:spPr>
            <a:xfrm>
              <a:off x="4658936" y="4307724"/>
              <a:ext cx="191729" cy="17516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ine Callout 1 18">
              <a:extLst>
                <a:ext uri="{FF2B5EF4-FFF2-40B4-BE49-F238E27FC236}">
                  <a16:creationId xmlns:a16="http://schemas.microsoft.com/office/drawing/2014/main" id="{4DE6F7C9-2C1E-4B4C-B1A0-60B8DB23EF44}"/>
                </a:ext>
              </a:extLst>
            </p:cNvPr>
            <p:cNvSpPr/>
            <p:nvPr/>
          </p:nvSpPr>
          <p:spPr>
            <a:xfrm>
              <a:off x="3066110" y="4838461"/>
              <a:ext cx="1533833" cy="457200"/>
            </a:xfrm>
            <a:prstGeom prst="borderCallout1">
              <a:avLst>
                <a:gd name="adj1" fmla="val -605"/>
                <a:gd name="adj2" fmla="val 82052"/>
                <a:gd name="adj3" fmla="val -84274"/>
                <a:gd name="adj4" fmla="val 103975"/>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Anomaly  patterns</a:t>
              </a:r>
            </a:p>
          </p:txBody>
        </p:sp>
      </p:grpSp>
      <p:sp>
        <p:nvSpPr>
          <p:cNvPr id="20" name="TextBox 19">
            <a:extLst>
              <a:ext uri="{FF2B5EF4-FFF2-40B4-BE49-F238E27FC236}">
                <a16:creationId xmlns:a16="http://schemas.microsoft.com/office/drawing/2014/main" id="{B7F9759C-38D5-0A4D-8762-DB6282AAABAE}"/>
              </a:ext>
            </a:extLst>
          </p:cNvPr>
          <p:cNvSpPr txBox="1"/>
          <p:nvPr/>
        </p:nvSpPr>
        <p:spPr>
          <a:xfrm>
            <a:off x="1492420" y="5591468"/>
            <a:ext cx="3160294" cy="477054"/>
          </a:xfrm>
          <a:prstGeom prst="rect">
            <a:avLst/>
          </a:prstGeom>
          <a:noFill/>
        </p:spPr>
        <p:txBody>
          <a:bodyPr wrap="square" rtlCol="0">
            <a:spAutoFit/>
          </a:bodyPr>
          <a:lstStyle/>
          <a:p>
            <a:pPr algn="ctr"/>
            <a:r>
              <a:rPr lang="en-US" sz="2500" dirty="0">
                <a:latin typeface="+mj-lt"/>
              </a:rPr>
              <a:t>Today</a:t>
            </a:r>
          </a:p>
        </p:txBody>
      </p:sp>
      <p:cxnSp>
        <p:nvCxnSpPr>
          <p:cNvPr id="22" name="Straight Connector 21">
            <a:extLst>
              <a:ext uri="{FF2B5EF4-FFF2-40B4-BE49-F238E27FC236}">
                <a16:creationId xmlns:a16="http://schemas.microsoft.com/office/drawing/2014/main" id="{FD5E9ECE-9AA7-E143-BA58-F91D7D9CC74C}"/>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F48F042F-348A-E64B-B86B-D86ABC315F3F}"/>
              </a:ext>
            </a:extLst>
          </p:cNvPr>
          <p:cNvGrpSpPr/>
          <p:nvPr/>
        </p:nvGrpSpPr>
        <p:grpSpPr>
          <a:xfrm>
            <a:off x="414119" y="3437565"/>
            <a:ext cx="1883249" cy="2010819"/>
            <a:chOff x="414119" y="3437565"/>
            <a:chExt cx="1883249" cy="2010819"/>
          </a:xfrm>
        </p:grpSpPr>
        <p:pic>
          <p:nvPicPr>
            <p:cNvPr id="10" name="Graphic 9" descr="Customer review outline">
              <a:extLst>
                <a:ext uri="{FF2B5EF4-FFF2-40B4-BE49-F238E27FC236}">
                  <a16:creationId xmlns:a16="http://schemas.microsoft.com/office/drawing/2014/main" id="{D8EADB7A-9789-4F47-AD53-3E538A1F6FE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82968" y="4533984"/>
              <a:ext cx="914400" cy="914400"/>
            </a:xfrm>
            <a:prstGeom prst="rect">
              <a:avLst/>
            </a:prstGeom>
          </p:spPr>
        </p:pic>
        <p:pic>
          <p:nvPicPr>
            <p:cNvPr id="11" name="Graphic 10" descr="Database outline">
              <a:extLst>
                <a:ext uri="{FF2B5EF4-FFF2-40B4-BE49-F238E27FC236}">
                  <a16:creationId xmlns:a16="http://schemas.microsoft.com/office/drawing/2014/main" id="{31771048-F866-E94B-9EAB-8DB35E53CFC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25029" y="3637893"/>
              <a:ext cx="844995" cy="844995"/>
            </a:xfrm>
            <a:prstGeom prst="rect">
              <a:avLst/>
            </a:prstGeom>
          </p:spPr>
        </p:pic>
        <p:cxnSp>
          <p:nvCxnSpPr>
            <p:cNvPr id="15" name="Straight Arrow Connector 14">
              <a:extLst>
                <a:ext uri="{FF2B5EF4-FFF2-40B4-BE49-F238E27FC236}">
                  <a16:creationId xmlns:a16="http://schemas.microsoft.com/office/drawing/2014/main" id="{856BA624-96BC-1042-8BF2-CF85B9BF4798}"/>
                </a:ext>
              </a:extLst>
            </p:cNvPr>
            <p:cNvCxnSpPr>
              <a:cxnSpLocks/>
              <a:stCxn id="10" idx="0"/>
            </p:cNvCxnSpPr>
            <p:nvPr/>
          </p:nvCxnSpPr>
          <p:spPr>
            <a:xfrm flipV="1">
              <a:off x="1840168" y="3437565"/>
              <a:ext cx="0" cy="1096419"/>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E4283ED-CCE3-A54B-A21B-A2B6018D1AA7}"/>
                </a:ext>
              </a:extLst>
            </p:cNvPr>
            <p:cNvSpPr txBox="1"/>
            <p:nvPr/>
          </p:nvSpPr>
          <p:spPr>
            <a:xfrm>
              <a:off x="442452" y="4838461"/>
              <a:ext cx="982577" cy="369332"/>
            </a:xfrm>
            <a:prstGeom prst="rect">
              <a:avLst/>
            </a:prstGeom>
            <a:noFill/>
          </p:spPr>
          <p:txBody>
            <a:bodyPr wrap="square" rtlCol="0">
              <a:spAutoFit/>
            </a:bodyPr>
            <a:lstStyle/>
            <a:p>
              <a:r>
                <a:rPr lang="en-US" dirty="0"/>
                <a:t>Client</a:t>
              </a:r>
            </a:p>
          </p:txBody>
        </p:sp>
        <p:sp>
          <p:nvSpPr>
            <p:cNvPr id="25" name="TextBox 24">
              <a:extLst>
                <a:ext uri="{FF2B5EF4-FFF2-40B4-BE49-F238E27FC236}">
                  <a16:creationId xmlns:a16="http://schemas.microsoft.com/office/drawing/2014/main" id="{792F302F-9275-FF4E-B705-D893FA554B46}"/>
                </a:ext>
              </a:extLst>
            </p:cNvPr>
            <p:cNvSpPr txBox="1"/>
            <p:nvPr/>
          </p:nvSpPr>
          <p:spPr>
            <a:xfrm>
              <a:off x="414119" y="3915360"/>
              <a:ext cx="1259370" cy="369332"/>
            </a:xfrm>
            <a:prstGeom prst="rect">
              <a:avLst/>
            </a:prstGeom>
            <a:noFill/>
          </p:spPr>
          <p:txBody>
            <a:bodyPr wrap="square" rtlCol="0">
              <a:spAutoFit/>
            </a:bodyPr>
            <a:lstStyle/>
            <a:p>
              <a:r>
                <a:rPr lang="en-US" dirty="0"/>
                <a:t>Raw data</a:t>
              </a:r>
            </a:p>
          </p:txBody>
        </p:sp>
      </p:grpSp>
      <p:sp>
        <p:nvSpPr>
          <p:cNvPr id="26" name="TextBox 25">
            <a:extLst>
              <a:ext uri="{FF2B5EF4-FFF2-40B4-BE49-F238E27FC236}">
                <a16:creationId xmlns:a16="http://schemas.microsoft.com/office/drawing/2014/main" id="{EF1C8C29-A38A-694A-AFC9-E7267EA8A276}"/>
              </a:ext>
            </a:extLst>
          </p:cNvPr>
          <p:cNvSpPr txBox="1"/>
          <p:nvPr/>
        </p:nvSpPr>
        <p:spPr>
          <a:xfrm>
            <a:off x="753478" y="6080888"/>
            <a:ext cx="4853740" cy="707886"/>
          </a:xfrm>
          <a:prstGeom prst="rect">
            <a:avLst/>
          </a:prstGeom>
          <a:noFill/>
        </p:spPr>
        <p:txBody>
          <a:bodyPr wrap="square" rtlCol="0">
            <a:spAutoFit/>
          </a:bodyPr>
          <a:lstStyle/>
          <a:p>
            <a:pPr algn="ctr"/>
            <a:r>
              <a:rPr lang="en-US" sz="2000" dirty="0">
                <a:solidFill>
                  <a:schemeClr val="bg1">
                    <a:lumMod val="50000"/>
                  </a:schemeClr>
                </a:solidFill>
              </a:rPr>
              <a:t>Vendors train data from highly imbalanced training datasets</a:t>
            </a:r>
          </a:p>
        </p:txBody>
      </p:sp>
      <p:sp>
        <p:nvSpPr>
          <p:cNvPr id="27" name="TextBox 26">
            <a:extLst>
              <a:ext uri="{FF2B5EF4-FFF2-40B4-BE49-F238E27FC236}">
                <a16:creationId xmlns:a16="http://schemas.microsoft.com/office/drawing/2014/main" id="{9D148C40-FFE2-EA4C-9040-004AC76E2895}"/>
              </a:ext>
            </a:extLst>
          </p:cNvPr>
          <p:cNvSpPr txBox="1"/>
          <p:nvPr/>
        </p:nvSpPr>
        <p:spPr>
          <a:xfrm>
            <a:off x="6248898" y="6068522"/>
            <a:ext cx="4853740" cy="707886"/>
          </a:xfrm>
          <a:prstGeom prst="rect">
            <a:avLst/>
          </a:prstGeom>
          <a:noFill/>
        </p:spPr>
        <p:txBody>
          <a:bodyPr wrap="square" rtlCol="0">
            <a:spAutoFit/>
          </a:bodyPr>
          <a:lstStyle/>
          <a:p>
            <a:pPr algn="ctr"/>
            <a:r>
              <a:rPr lang="en-US" sz="2000" dirty="0">
                <a:solidFill>
                  <a:schemeClr val="bg1">
                    <a:lumMod val="50000"/>
                  </a:schemeClr>
                </a:solidFill>
              </a:rPr>
              <a:t>Vendors use </a:t>
            </a:r>
            <a:r>
              <a:rPr lang="en-US" sz="2000" dirty="0">
                <a:solidFill>
                  <a:srgbClr val="FF0000"/>
                </a:solidFill>
                <a:latin typeface="+mj-lt"/>
              </a:rPr>
              <a:t>synthetic data</a:t>
            </a:r>
            <a:r>
              <a:rPr lang="en-US" sz="2000" dirty="0">
                <a:solidFill>
                  <a:schemeClr val="bg1">
                    <a:lumMod val="50000"/>
                  </a:schemeClr>
                </a:solidFill>
              </a:rPr>
              <a:t> to </a:t>
            </a:r>
          </a:p>
          <a:p>
            <a:pPr algn="ctr"/>
            <a:r>
              <a:rPr lang="en-US" sz="2000" dirty="0">
                <a:solidFill>
                  <a:schemeClr val="bg1">
                    <a:lumMod val="50000"/>
                  </a:schemeClr>
                </a:solidFill>
              </a:rPr>
              <a:t>balance training data</a:t>
            </a:r>
          </a:p>
        </p:txBody>
      </p:sp>
      <p:grpSp>
        <p:nvGrpSpPr>
          <p:cNvPr id="60" name="Group 59">
            <a:extLst>
              <a:ext uri="{FF2B5EF4-FFF2-40B4-BE49-F238E27FC236}">
                <a16:creationId xmlns:a16="http://schemas.microsoft.com/office/drawing/2014/main" id="{D5CFD9A6-D003-0E46-83DC-9AE70E095A9D}"/>
              </a:ext>
            </a:extLst>
          </p:cNvPr>
          <p:cNvGrpSpPr/>
          <p:nvPr/>
        </p:nvGrpSpPr>
        <p:grpSpPr>
          <a:xfrm>
            <a:off x="6593313" y="1696871"/>
            <a:ext cx="4928119" cy="4366846"/>
            <a:chOff x="6593313" y="1696871"/>
            <a:chExt cx="4928119" cy="4366846"/>
          </a:xfrm>
        </p:grpSpPr>
        <p:sp>
          <p:nvSpPr>
            <p:cNvPr id="21" name="TextBox 20">
              <a:extLst>
                <a:ext uri="{FF2B5EF4-FFF2-40B4-BE49-F238E27FC236}">
                  <a16:creationId xmlns:a16="http://schemas.microsoft.com/office/drawing/2014/main" id="{B2DD697E-5E0A-3A44-8C21-287E3BE32B81}"/>
                </a:ext>
              </a:extLst>
            </p:cNvPr>
            <p:cNvSpPr txBox="1"/>
            <p:nvPr/>
          </p:nvSpPr>
          <p:spPr>
            <a:xfrm>
              <a:off x="7258546" y="5586663"/>
              <a:ext cx="3160294" cy="477054"/>
            </a:xfrm>
            <a:prstGeom prst="rect">
              <a:avLst/>
            </a:prstGeom>
            <a:noFill/>
          </p:spPr>
          <p:txBody>
            <a:bodyPr wrap="square" rtlCol="0">
              <a:spAutoFit/>
            </a:bodyPr>
            <a:lstStyle/>
            <a:p>
              <a:pPr algn="ctr"/>
              <a:r>
                <a:rPr lang="en-US" sz="2500" dirty="0">
                  <a:latin typeface="+mj-lt"/>
                </a:rPr>
                <a:t>Instead</a:t>
              </a:r>
            </a:p>
          </p:txBody>
        </p:sp>
        <p:grpSp>
          <p:nvGrpSpPr>
            <p:cNvPr id="28" name="Group 27">
              <a:extLst>
                <a:ext uri="{FF2B5EF4-FFF2-40B4-BE49-F238E27FC236}">
                  <a16:creationId xmlns:a16="http://schemas.microsoft.com/office/drawing/2014/main" id="{EAAEF43A-25E2-FB4F-B282-1AE01B57BFEF}"/>
                </a:ext>
              </a:extLst>
            </p:cNvPr>
            <p:cNvGrpSpPr/>
            <p:nvPr/>
          </p:nvGrpSpPr>
          <p:grpSpPr>
            <a:xfrm>
              <a:off x="6593313" y="1696871"/>
              <a:ext cx="4928119" cy="1740694"/>
              <a:chOff x="1291387" y="1474454"/>
              <a:chExt cx="4928119" cy="1740694"/>
            </a:xfrm>
          </p:grpSpPr>
          <p:sp>
            <p:nvSpPr>
              <p:cNvPr id="29" name="Rectangle 28">
                <a:extLst>
                  <a:ext uri="{FF2B5EF4-FFF2-40B4-BE49-F238E27FC236}">
                    <a16:creationId xmlns:a16="http://schemas.microsoft.com/office/drawing/2014/main" id="{585D2DAC-3875-B549-A2DB-074853D2D359}"/>
                  </a:ext>
                </a:extLst>
              </p:cNvPr>
              <p:cNvSpPr/>
              <p:nvPr/>
            </p:nvSpPr>
            <p:spPr>
              <a:xfrm>
                <a:off x="1291387" y="1474454"/>
                <a:ext cx="4928119" cy="17406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descr="Shield Tick with solid fill">
                <a:extLst>
                  <a:ext uri="{FF2B5EF4-FFF2-40B4-BE49-F238E27FC236}">
                    <a16:creationId xmlns:a16="http://schemas.microsoft.com/office/drawing/2014/main" id="{68F1A174-51FD-D04E-8F05-85EA9A4723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5330" y="1488297"/>
                <a:ext cx="575512" cy="575512"/>
              </a:xfrm>
              <a:prstGeom prst="rect">
                <a:avLst/>
              </a:prstGeom>
            </p:spPr>
          </p:pic>
          <p:sp>
            <p:nvSpPr>
              <p:cNvPr id="31" name="TextBox 30">
                <a:extLst>
                  <a:ext uri="{FF2B5EF4-FFF2-40B4-BE49-F238E27FC236}">
                    <a16:creationId xmlns:a16="http://schemas.microsoft.com/office/drawing/2014/main" id="{2D031BE3-E728-7044-AE05-BF989B5700F8}"/>
                  </a:ext>
                </a:extLst>
              </p:cNvPr>
              <p:cNvSpPr txBox="1"/>
              <p:nvPr/>
            </p:nvSpPr>
            <p:spPr>
              <a:xfrm>
                <a:off x="1328484" y="1537526"/>
                <a:ext cx="3772903" cy="477054"/>
              </a:xfrm>
              <a:prstGeom prst="rect">
                <a:avLst/>
              </a:prstGeom>
              <a:noFill/>
            </p:spPr>
            <p:txBody>
              <a:bodyPr wrap="square" rtlCol="0">
                <a:spAutoFit/>
              </a:bodyPr>
              <a:lstStyle/>
              <a:p>
                <a:r>
                  <a:rPr lang="en-US" sz="2500" dirty="0"/>
                  <a:t>Vendor</a:t>
                </a:r>
              </a:p>
            </p:txBody>
          </p:sp>
        </p:grpSp>
      </p:grpSp>
      <p:grpSp>
        <p:nvGrpSpPr>
          <p:cNvPr id="57" name="Group 56">
            <a:extLst>
              <a:ext uri="{FF2B5EF4-FFF2-40B4-BE49-F238E27FC236}">
                <a16:creationId xmlns:a16="http://schemas.microsoft.com/office/drawing/2014/main" id="{FC0F9C2F-4470-E249-B308-02C79C11FA8C}"/>
              </a:ext>
            </a:extLst>
          </p:cNvPr>
          <p:cNvGrpSpPr/>
          <p:nvPr/>
        </p:nvGrpSpPr>
        <p:grpSpPr>
          <a:xfrm>
            <a:off x="6758635" y="3110611"/>
            <a:ext cx="3644679" cy="2337773"/>
            <a:chOff x="6758635" y="3110611"/>
            <a:chExt cx="3644679" cy="2337773"/>
          </a:xfrm>
        </p:grpSpPr>
        <p:pic>
          <p:nvPicPr>
            <p:cNvPr id="32" name="Graphic 31" descr="Customer review outline">
              <a:extLst>
                <a:ext uri="{FF2B5EF4-FFF2-40B4-BE49-F238E27FC236}">
                  <a16:creationId xmlns:a16="http://schemas.microsoft.com/office/drawing/2014/main" id="{B054C2B6-2AA2-5B41-9060-04D3FEE1D6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58635" y="4533984"/>
              <a:ext cx="914400" cy="914400"/>
            </a:xfrm>
            <a:prstGeom prst="rect">
              <a:avLst/>
            </a:prstGeom>
          </p:spPr>
        </p:pic>
        <p:pic>
          <p:nvPicPr>
            <p:cNvPr id="33" name="Graphic 32" descr="Database outline">
              <a:extLst>
                <a:ext uri="{FF2B5EF4-FFF2-40B4-BE49-F238E27FC236}">
                  <a16:creationId xmlns:a16="http://schemas.microsoft.com/office/drawing/2014/main" id="{5692926E-D39C-054F-98BD-1B372C1BFF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00696" y="3637893"/>
              <a:ext cx="844995" cy="844995"/>
            </a:xfrm>
            <a:prstGeom prst="rect">
              <a:avLst/>
            </a:prstGeom>
          </p:spPr>
        </p:pic>
        <p:cxnSp>
          <p:nvCxnSpPr>
            <p:cNvPr id="36" name="Straight Arrow Connector 35">
              <a:extLst>
                <a:ext uri="{FF2B5EF4-FFF2-40B4-BE49-F238E27FC236}">
                  <a16:creationId xmlns:a16="http://schemas.microsoft.com/office/drawing/2014/main" id="{476781EC-0CB7-BA41-B36C-1CDAE1890E2B}"/>
                </a:ext>
              </a:extLst>
            </p:cNvPr>
            <p:cNvCxnSpPr>
              <a:cxnSpLocks/>
              <a:stCxn id="32" idx="0"/>
            </p:cNvCxnSpPr>
            <p:nvPr/>
          </p:nvCxnSpPr>
          <p:spPr>
            <a:xfrm flipV="1">
              <a:off x="7215835" y="3110611"/>
              <a:ext cx="0" cy="1423373"/>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Rounded Rectangular Callout 36">
              <a:extLst>
                <a:ext uri="{FF2B5EF4-FFF2-40B4-BE49-F238E27FC236}">
                  <a16:creationId xmlns:a16="http://schemas.microsoft.com/office/drawing/2014/main" id="{64A0ED44-8265-8948-97DB-85552B90D07D}"/>
                </a:ext>
              </a:extLst>
            </p:cNvPr>
            <p:cNvSpPr/>
            <p:nvPr/>
          </p:nvSpPr>
          <p:spPr>
            <a:xfrm>
              <a:off x="8014075" y="3849328"/>
              <a:ext cx="2389239" cy="712013"/>
            </a:xfrm>
            <a:prstGeom prst="wedgeRoundRectCallout">
              <a:avLst>
                <a:gd name="adj1" fmla="val -73919"/>
                <a:gd name="adj2" fmla="val 940"/>
                <a:gd name="adj3" fmla="val 16667"/>
              </a:avLst>
            </a:prstGeom>
            <a:solidFill>
              <a:schemeClr val="accent5">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Raw data</a:t>
              </a:r>
            </a:p>
          </p:txBody>
        </p:sp>
        <p:sp>
          <p:nvSpPr>
            <p:cNvPr id="38" name="Rounded Rectangle 37">
              <a:extLst>
                <a:ext uri="{FF2B5EF4-FFF2-40B4-BE49-F238E27FC236}">
                  <a16:creationId xmlns:a16="http://schemas.microsoft.com/office/drawing/2014/main" id="{6AFEFA22-F869-1847-AD69-AE40629950A9}"/>
                </a:ext>
              </a:extLst>
            </p:cNvPr>
            <p:cNvSpPr/>
            <p:nvPr/>
          </p:nvSpPr>
          <p:spPr>
            <a:xfrm>
              <a:off x="10034603" y="4307724"/>
              <a:ext cx="191729" cy="175164"/>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168D73E1-F78D-9E4F-84CB-6ECFB09AA7BA}"/>
              </a:ext>
            </a:extLst>
          </p:cNvPr>
          <p:cNvGrpSpPr/>
          <p:nvPr/>
        </p:nvGrpSpPr>
        <p:grpSpPr>
          <a:xfrm>
            <a:off x="6800696" y="2123121"/>
            <a:ext cx="2963821" cy="987490"/>
            <a:chOff x="6800696" y="2123121"/>
            <a:chExt cx="2963821" cy="987490"/>
          </a:xfrm>
        </p:grpSpPr>
        <p:sp>
          <p:nvSpPr>
            <p:cNvPr id="42" name="TextBox 41">
              <a:extLst>
                <a:ext uri="{FF2B5EF4-FFF2-40B4-BE49-F238E27FC236}">
                  <a16:creationId xmlns:a16="http://schemas.microsoft.com/office/drawing/2014/main" id="{EB3117C7-F793-CA45-A696-AEF94D0FBB48}"/>
                </a:ext>
              </a:extLst>
            </p:cNvPr>
            <p:cNvSpPr txBox="1"/>
            <p:nvPr/>
          </p:nvSpPr>
          <p:spPr>
            <a:xfrm>
              <a:off x="6800696" y="2464280"/>
              <a:ext cx="1641081" cy="646331"/>
            </a:xfrm>
            <a:prstGeom prst="rect">
              <a:avLst/>
            </a:prstGeom>
            <a:solidFill>
              <a:schemeClr val="accent4">
                <a:lumMod val="20000"/>
                <a:lumOff val="80000"/>
              </a:schemeClr>
            </a:solidFill>
            <a:ln>
              <a:solidFill>
                <a:schemeClr val="accent1">
                  <a:lumMod val="50000"/>
                </a:schemeClr>
              </a:solidFill>
            </a:ln>
          </p:spPr>
          <p:txBody>
            <a:bodyPr wrap="square" rtlCol="0">
              <a:spAutoFit/>
            </a:bodyPr>
            <a:lstStyle/>
            <a:p>
              <a:pPr algn="ctr"/>
              <a:r>
                <a:rPr lang="en-US" dirty="0"/>
                <a:t>Synthetic data generator</a:t>
              </a:r>
            </a:p>
          </p:txBody>
        </p:sp>
        <p:cxnSp>
          <p:nvCxnSpPr>
            <p:cNvPr id="44" name="Straight Arrow Connector 43">
              <a:extLst>
                <a:ext uri="{FF2B5EF4-FFF2-40B4-BE49-F238E27FC236}">
                  <a16:creationId xmlns:a16="http://schemas.microsoft.com/office/drawing/2014/main" id="{882541ED-BDCB-A440-867C-91262263C044}"/>
                </a:ext>
              </a:extLst>
            </p:cNvPr>
            <p:cNvCxnSpPr>
              <a:cxnSpLocks/>
              <a:stCxn id="42" idx="3"/>
            </p:cNvCxnSpPr>
            <p:nvPr/>
          </p:nvCxnSpPr>
          <p:spPr>
            <a:xfrm>
              <a:off x="8441777" y="2787446"/>
              <a:ext cx="396916" cy="0"/>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0" name="Graphic 49" descr="Database with solid fill">
              <a:extLst>
                <a:ext uri="{FF2B5EF4-FFF2-40B4-BE49-F238E27FC236}">
                  <a16:creationId xmlns:a16="http://schemas.microsoft.com/office/drawing/2014/main" id="{39C51FBB-7ED8-A643-9C46-E6A3C6B1E67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04314" y="2612771"/>
              <a:ext cx="448635" cy="448635"/>
            </a:xfrm>
            <a:prstGeom prst="rect">
              <a:avLst/>
            </a:prstGeom>
          </p:spPr>
        </p:pic>
        <p:sp>
          <p:nvSpPr>
            <p:cNvPr id="51" name="TextBox 50">
              <a:extLst>
                <a:ext uri="{FF2B5EF4-FFF2-40B4-BE49-F238E27FC236}">
                  <a16:creationId xmlns:a16="http://schemas.microsoft.com/office/drawing/2014/main" id="{AD65A544-3DE9-F748-BFEE-313D0B217B11}"/>
                </a:ext>
              </a:extLst>
            </p:cNvPr>
            <p:cNvSpPr txBox="1"/>
            <p:nvPr/>
          </p:nvSpPr>
          <p:spPr>
            <a:xfrm>
              <a:off x="8216258" y="2123121"/>
              <a:ext cx="1548259" cy="553998"/>
            </a:xfrm>
            <a:prstGeom prst="rect">
              <a:avLst/>
            </a:prstGeom>
            <a:noFill/>
          </p:spPr>
          <p:txBody>
            <a:bodyPr wrap="square" rtlCol="0">
              <a:spAutoFit/>
            </a:bodyPr>
            <a:lstStyle/>
            <a:p>
              <a:pPr algn="ctr"/>
              <a:r>
                <a:rPr lang="en-US" sz="1500" dirty="0"/>
                <a:t>Synthetic attack </a:t>
              </a:r>
            </a:p>
            <a:p>
              <a:pPr algn="ctr"/>
              <a:r>
                <a:rPr lang="en-US" sz="1500" dirty="0"/>
                <a:t>traffic</a:t>
              </a:r>
            </a:p>
          </p:txBody>
        </p:sp>
      </p:grpSp>
      <p:grpSp>
        <p:nvGrpSpPr>
          <p:cNvPr id="59" name="Group 58">
            <a:extLst>
              <a:ext uri="{FF2B5EF4-FFF2-40B4-BE49-F238E27FC236}">
                <a16:creationId xmlns:a16="http://schemas.microsoft.com/office/drawing/2014/main" id="{38110D8B-9B38-204C-8B91-65ACB6E2A22E}"/>
              </a:ext>
            </a:extLst>
          </p:cNvPr>
          <p:cNvGrpSpPr/>
          <p:nvPr/>
        </p:nvGrpSpPr>
        <p:grpSpPr>
          <a:xfrm>
            <a:off x="7226710" y="2339168"/>
            <a:ext cx="3633804" cy="979219"/>
            <a:chOff x="7226710" y="2339168"/>
            <a:chExt cx="3633804" cy="979219"/>
          </a:xfrm>
        </p:grpSpPr>
        <p:pic>
          <p:nvPicPr>
            <p:cNvPr id="34" name="Picture 2" descr="Neural Network Icon - Download Neural Network Icon 1503825 | Noun Project">
              <a:extLst>
                <a:ext uri="{FF2B5EF4-FFF2-40B4-BE49-F238E27FC236}">
                  <a16:creationId xmlns:a16="http://schemas.microsoft.com/office/drawing/2014/main" id="{CF0CD60C-88EE-6C4E-8465-50FA4E266CC2}"/>
                </a:ext>
              </a:extLst>
            </p:cNvPr>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9946114" y="2339168"/>
              <a:ext cx="91440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52" name="Straight Arrow Connector 51">
              <a:extLst>
                <a:ext uri="{FF2B5EF4-FFF2-40B4-BE49-F238E27FC236}">
                  <a16:creationId xmlns:a16="http://schemas.microsoft.com/office/drawing/2014/main" id="{3489AD23-7AE7-3F49-8213-D6CFB0DD2D0D}"/>
                </a:ext>
              </a:extLst>
            </p:cNvPr>
            <p:cNvCxnSpPr>
              <a:cxnSpLocks/>
              <a:endCxn id="34" idx="1"/>
            </p:cNvCxnSpPr>
            <p:nvPr/>
          </p:nvCxnSpPr>
          <p:spPr>
            <a:xfrm>
              <a:off x="9208693" y="2796368"/>
              <a:ext cx="737421" cy="0"/>
            </a:xfrm>
            <a:prstGeom prst="straightConnector1">
              <a:avLst/>
            </a:prstGeom>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Freeform 53">
              <a:extLst>
                <a:ext uri="{FF2B5EF4-FFF2-40B4-BE49-F238E27FC236}">
                  <a16:creationId xmlns:a16="http://schemas.microsoft.com/office/drawing/2014/main" id="{23B0BA0C-3ADF-1242-A920-9CFFDF72F970}"/>
                </a:ext>
              </a:extLst>
            </p:cNvPr>
            <p:cNvSpPr/>
            <p:nvPr/>
          </p:nvSpPr>
          <p:spPr>
            <a:xfrm>
              <a:off x="7226710" y="2949677"/>
              <a:ext cx="2698955" cy="368710"/>
            </a:xfrm>
            <a:custGeom>
              <a:avLst/>
              <a:gdLst>
                <a:gd name="connsiteX0" fmla="*/ 0 w 2698955"/>
                <a:gd name="connsiteY0" fmla="*/ 368710 h 368710"/>
                <a:gd name="connsiteX1" fmla="*/ 2344993 w 2698955"/>
                <a:gd name="connsiteY1" fmla="*/ 368710 h 368710"/>
                <a:gd name="connsiteX2" fmla="*/ 2344993 w 2698955"/>
                <a:gd name="connsiteY2" fmla="*/ 0 h 368710"/>
                <a:gd name="connsiteX3" fmla="*/ 2698955 w 2698955"/>
                <a:gd name="connsiteY3" fmla="*/ 0 h 368710"/>
              </a:gdLst>
              <a:ahLst/>
              <a:cxnLst>
                <a:cxn ang="0">
                  <a:pos x="connsiteX0" y="connsiteY0"/>
                </a:cxn>
                <a:cxn ang="0">
                  <a:pos x="connsiteX1" y="connsiteY1"/>
                </a:cxn>
                <a:cxn ang="0">
                  <a:pos x="connsiteX2" y="connsiteY2"/>
                </a:cxn>
                <a:cxn ang="0">
                  <a:pos x="connsiteX3" y="connsiteY3"/>
                </a:cxn>
              </a:cxnLst>
              <a:rect l="l" t="t" r="r" b="b"/>
              <a:pathLst>
                <a:path w="2698955" h="368710">
                  <a:moveTo>
                    <a:pt x="0" y="368710"/>
                  </a:moveTo>
                  <a:lnTo>
                    <a:pt x="2344993" y="368710"/>
                  </a:lnTo>
                  <a:lnTo>
                    <a:pt x="2344993" y="0"/>
                  </a:lnTo>
                  <a:lnTo>
                    <a:pt x="2698955" y="0"/>
                  </a:lnTo>
                </a:path>
              </a:pathLst>
            </a:custGeom>
            <a:noFill/>
            <a:ln w="6350">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04022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3DD2-15B4-7945-B8C1-B031D0C0022F}"/>
              </a:ext>
            </a:extLst>
          </p:cNvPr>
          <p:cNvSpPr>
            <a:spLocks noGrp="1"/>
          </p:cNvSpPr>
          <p:nvPr>
            <p:ph type="title"/>
          </p:nvPr>
        </p:nvSpPr>
        <p:spPr/>
        <p:txBody>
          <a:bodyPr/>
          <a:lstStyle/>
          <a:p>
            <a:r>
              <a:rPr lang="en-US" dirty="0"/>
              <a:t>Use Case: Combine cross vantage insights</a:t>
            </a:r>
          </a:p>
        </p:txBody>
      </p:sp>
      <p:sp>
        <p:nvSpPr>
          <p:cNvPr id="4" name="Slide Number Placeholder 3">
            <a:extLst>
              <a:ext uri="{FF2B5EF4-FFF2-40B4-BE49-F238E27FC236}">
                <a16:creationId xmlns:a16="http://schemas.microsoft.com/office/drawing/2014/main" id="{F7D2A12D-BA1A-E546-8BC3-4EDF30C6043D}"/>
              </a:ext>
            </a:extLst>
          </p:cNvPr>
          <p:cNvSpPr>
            <a:spLocks noGrp="1"/>
          </p:cNvSpPr>
          <p:nvPr>
            <p:ph type="sldNum" sz="quarter" idx="12"/>
          </p:nvPr>
        </p:nvSpPr>
        <p:spPr/>
        <p:txBody>
          <a:bodyPr/>
          <a:lstStyle/>
          <a:p>
            <a:fld id="{44F096B6-B8DF-0C42-9CB4-52268210ADB0}" type="slidenum">
              <a:rPr lang="en-US" smtClean="0"/>
              <a:t>20</a:t>
            </a:fld>
            <a:endParaRPr lang="en-US"/>
          </a:p>
        </p:txBody>
      </p:sp>
      <p:grpSp>
        <p:nvGrpSpPr>
          <p:cNvPr id="3075" name="Group 3074">
            <a:extLst>
              <a:ext uri="{FF2B5EF4-FFF2-40B4-BE49-F238E27FC236}">
                <a16:creationId xmlns:a16="http://schemas.microsoft.com/office/drawing/2014/main" id="{7D789610-B684-C042-B4E1-422740D594EB}"/>
              </a:ext>
            </a:extLst>
          </p:cNvPr>
          <p:cNvGrpSpPr/>
          <p:nvPr/>
        </p:nvGrpSpPr>
        <p:grpSpPr>
          <a:xfrm>
            <a:off x="1291388" y="1474454"/>
            <a:ext cx="3810000" cy="2139030"/>
            <a:chOff x="1291388" y="1474454"/>
            <a:chExt cx="3810000" cy="2139030"/>
          </a:xfrm>
        </p:grpSpPr>
        <p:sp>
          <p:nvSpPr>
            <p:cNvPr id="29" name="Rectangle 28">
              <a:extLst>
                <a:ext uri="{FF2B5EF4-FFF2-40B4-BE49-F238E27FC236}">
                  <a16:creationId xmlns:a16="http://schemas.microsoft.com/office/drawing/2014/main" id="{97787326-58EE-4742-A0F0-51C764B6D0C3}"/>
                </a:ext>
              </a:extLst>
            </p:cNvPr>
            <p:cNvSpPr/>
            <p:nvPr/>
          </p:nvSpPr>
          <p:spPr>
            <a:xfrm>
              <a:off x="1291388" y="1474454"/>
              <a:ext cx="3810000" cy="213903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hield Tick with solid fill">
              <a:extLst>
                <a:ext uri="{FF2B5EF4-FFF2-40B4-BE49-F238E27FC236}">
                  <a16:creationId xmlns:a16="http://schemas.microsoft.com/office/drawing/2014/main" id="{F6EEEACB-276E-C64A-A127-81B04E0EF6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25876" y="1488297"/>
              <a:ext cx="575512" cy="575512"/>
            </a:xfrm>
            <a:prstGeom prst="rect">
              <a:avLst/>
            </a:prstGeom>
          </p:spPr>
        </p:pic>
        <p:sp>
          <p:nvSpPr>
            <p:cNvPr id="36" name="TextBox 35">
              <a:extLst>
                <a:ext uri="{FF2B5EF4-FFF2-40B4-BE49-F238E27FC236}">
                  <a16:creationId xmlns:a16="http://schemas.microsoft.com/office/drawing/2014/main" id="{1B064B53-E7AD-084E-A095-E5B10F960EC0}"/>
                </a:ext>
              </a:extLst>
            </p:cNvPr>
            <p:cNvSpPr txBox="1"/>
            <p:nvPr/>
          </p:nvSpPr>
          <p:spPr>
            <a:xfrm>
              <a:off x="1328485" y="1537526"/>
              <a:ext cx="3160294" cy="477054"/>
            </a:xfrm>
            <a:prstGeom prst="rect">
              <a:avLst/>
            </a:prstGeom>
            <a:noFill/>
          </p:spPr>
          <p:txBody>
            <a:bodyPr wrap="square" rtlCol="0">
              <a:spAutoFit/>
            </a:bodyPr>
            <a:lstStyle/>
            <a:p>
              <a:r>
                <a:rPr lang="en-US" sz="2500" dirty="0"/>
                <a:t>Vendor</a:t>
              </a:r>
            </a:p>
          </p:txBody>
        </p:sp>
      </p:grpSp>
      <p:sp>
        <p:nvSpPr>
          <p:cNvPr id="39" name="TextBox 38">
            <a:extLst>
              <a:ext uri="{FF2B5EF4-FFF2-40B4-BE49-F238E27FC236}">
                <a16:creationId xmlns:a16="http://schemas.microsoft.com/office/drawing/2014/main" id="{E6B8E1D5-B641-B742-8C41-F875A0FF886B}"/>
              </a:ext>
            </a:extLst>
          </p:cNvPr>
          <p:cNvSpPr txBox="1"/>
          <p:nvPr/>
        </p:nvSpPr>
        <p:spPr>
          <a:xfrm>
            <a:off x="1492420" y="5591468"/>
            <a:ext cx="3160294" cy="477054"/>
          </a:xfrm>
          <a:prstGeom prst="rect">
            <a:avLst/>
          </a:prstGeom>
          <a:noFill/>
        </p:spPr>
        <p:txBody>
          <a:bodyPr wrap="square" rtlCol="0">
            <a:spAutoFit/>
          </a:bodyPr>
          <a:lstStyle/>
          <a:p>
            <a:pPr algn="ctr"/>
            <a:r>
              <a:rPr lang="en-US" sz="2500" dirty="0">
                <a:latin typeface="+mj-lt"/>
              </a:rPr>
              <a:t>Today</a:t>
            </a:r>
          </a:p>
        </p:txBody>
      </p:sp>
      <p:sp>
        <p:nvSpPr>
          <p:cNvPr id="54" name="TextBox 53">
            <a:extLst>
              <a:ext uri="{FF2B5EF4-FFF2-40B4-BE49-F238E27FC236}">
                <a16:creationId xmlns:a16="http://schemas.microsoft.com/office/drawing/2014/main" id="{8ECF61C2-AF2E-3141-BAFC-9FBE50ACA76E}"/>
              </a:ext>
            </a:extLst>
          </p:cNvPr>
          <p:cNvSpPr txBox="1"/>
          <p:nvPr/>
        </p:nvSpPr>
        <p:spPr>
          <a:xfrm>
            <a:off x="7258546" y="5586663"/>
            <a:ext cx="3160294" cy="477054"/>
          </a:xfrm>
          <a:prstGeom prst="rect">
            <a:avLst/>
          </a:prstGeom>
          <a:noFill/>
        </p:spPr>
        <p:txBody>
          <a:bodyPr wrap="square" rtlCol="0">
            <a:spAutoFit/>
          </a:bodyPr>
          <a:lstStyle/>
          <a:p>
            <a:pPr algn="ctr"/>
            <a:r>
              <a:rPr lang="en-US" sz="2500" dirty="0">
                <a:latin typeface="+mj-lt"/>
              </a:rPr>
              <a:t>Instead</a:t>
            </a:r>
          </a:p>
        </p:txBody>
      </p:sp>
      <p:cxnSp>
        <p:nvCxnSpPr>
          <p:cNvPr id="76" name="Straight Connector 75">
            <a:extLst>
              <a:ext uri="{FF2B5EF4-FFF2-40B4-BE49-F238E27FC236}">
                <a16:creationId xmlns:a16="http://schemas.microsoft.com/office/drawing/2014/main" id="{EC0CA6BC-8176-7649-9183-D2F90596FD1A}"/>
              </a:ext>
            </a:extLst>
          </p:cNvPr>
          <p:cNvCxnSpPr/>
          <p:nvPr/>
        </p:nvCxnSpPr>
        <p:spPr>
          <a:xfrm>
            <a:off x="5775158" y="1663918"/>
            <a:ext cx="0" cy="4692432"/>
          </a:xfrm>
          <a:prstGeom prst="line">
            <a:avLst/>
          </a:prstGeom>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F312EF38-1F27-BD3F-5704-C5E552EFB3C8}"/>
              </a:ext>
            </a:extLst>
          </p:cNvPr>
          <p:cNvGrpSpPr/>
          <p:nvPr/>
        </p:nvGrpSpPr>
        <p:grpSpPr>
          <a:xfrm>
            <a:off x="1521240" y="4735335"/>
            <a:ext cx="3801980" cy="914400"/>
            <a:chOff x="1521240" y="4735335"/>
            <a:chExt cx="3801980" cy="914400"/>
          </a:xfrm>
        </p:grpSpPr>
        <p:pic>
          <p:nvPicPr>
            <p:cNvPr id="14" name="Graphic 13" descr="Customer review outline">
              <a:extLst>
                <a:ext uri="{FF2B5EF4-FFF2-40B4-BE49-F238E27FC236}">
                  <a16:creationId xmlns:a16="http://schemas.microsoft.com/office/drawing/2014/main" id="{831AC6EC-B586-4843-93EE-0A11F1664E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21240" y="4735335"/>
              <a:ext cx="914400" cy="914400"/>
            </a:xfrm>
            <a:prstGeom prst="rect">
              <a:avLst/>
            </a:prstGeom>
          </p:spPr>
        </p:pic>
        <p:pic>
          <p:nvPicPr>
            <p:cNvPr id="15" name="Graphic 14" descr="Customer review outline">
              <a:extLst>
                <a:ext uri="{FF2B5EF4-FFF2-40B4-BE49-F238E27FC236}">
                  <a16:creationId xmlns:a16="http://schemas.microsoft.com/office/drawing/2014/main" id="{5BD3D06B-D7DF-7343-AB75-48E88E3921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65030" y="4735335"/>
              <a:ext cx="914400" cy="914400"/>
            </a:xfrm>
            <a:prstGeom prst="rect">
              <a:avLst/>
            </a:prstGeom>
          </p:spPr>
        </p:pic>
        <p:pic>
          <p:nvPicPr>
            <p:cNvPr id="16" name="Graphic 15" descr="Customer review outline">
              <a:extLst>
                <a:ext uri="{FF2B5EF4-FFF2-40B4-BE49-F238E27FC236}">
                  <a16:creationId xmlns:a16="http://schemas.microsoft.com/office/drawing/2014/main" id="{0B94DA12-A769-B44F-ACE5-5BB96FE288C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08820" y="4735335"/>
              <a:ext cx="914400" cy="914400"/>
            </a:xfrm>
            <a:prstGeom prst="rect">
              <a:avLst/>
            </a:prstGeom>
          </p:spPr>
        </p:pic>
      </p:grpSp>
      <p:sp>
        <p:nvSpPr>
          <p:cNvPr id="131" name="TextBox 130">
            <a:extLst>
              <a:ext uri="{FF2B5EF4-FFF2-40B4-BE49-F238E27FC236}">
                <a16:creationId xmlns:a16="http://schemas.microsoft.com/office/drawing/2014/main" id="{0B75EC06-1008-1640-B478-2FCE511F1A43}"/>
              </a:ext>
            </a:extLst>
          </p:cNvPr>
          <p:cNvSpPr txBox="1"/>
          <p:nvPr/>
        </p:nvSpPr>
        <p:spPr>
          <a:xfrm>
            <a:off x="753478" y="6080888"/>
            <a:ext cx="4853740" cy="400110"/>
          </a:xfrm>
          <a:prstGeom prst="rect">
            <a:avLst/>
          </a:prstGeom>
          <a:noFill/>
        </p:spPr>
        <p:txBody>
          <a:bodyPr wrap="square" rtlCol="0">
            <a:spAutoFit/>
          </a:bodyPr>
          <a:lstStyle/>
          <a:p>
            <a:pPr algn="ctr"/>
            <a:r>
              <a:rPr lang="en-US" sz="2000" dirty="0">
                <a:solidFill>
                  <a:schemeClr val="bg1">
                    <a:lumMod val="50000"/>
                  </a:schemeClr>
                </a:solidFill>
              </a:rPr>
              <a:t>Siloed Models Per Vantage</a:t>
            </a:r>
          </a:p>
        </p:txBody>
      </p:sp>
      <p:sp>
        <p:nvSpPr>
          <p:cNvPr id="132" name="TextBox 131">
            <a:extLst>
              <a:ext uri="{FF2B5EF4-FFF2-40B4-BE49-F238E27FC236}">
                <a16:creationId xmlns:a16="http://schemas.microsoft.com/office/drawing/2014/main" id="{02BC7154-73D3-E54F-ADDA-060CF6A213D2}"/>
              </a:ext>
            </a:extLst>
          </p:cNvPr>
          <p:cNvSpPr txBox="1"/>
          <p:nvPr/>
        </p:nvSpPr>
        <p:spPr>
          <a:xfrm>
            <a:off x="6248898" y="6068522"/>
            <a:ext cx="4853740" cy="400110"/>
          </a:xfrm>
          <a:prstGeom prst="rect">
            <a:avLst/>
          </a:prstGeom>
          <a:noFill/>
        </p:spPr>
        <p:txBody>
          <a:bodyPr wrap="square" rtlCol="0">
            <a:spAutoFit/>
          </a:bodyPr>
          <a:lstStyle/>
          <a:p>
            <a:pPr algn="ctr"/>
            <a:r>
              <a:rPr lang="en-US" sz="2000" dirty="0">
                <a:solidFill>
                  <a:schemeClr val="bg1">
                    <a:lumMod val="50000"/>
                  </a:schemeClr>
                </a:solidFill>
              </a:rPr>
              <a:t>Potential to learn across customers</a:t>
            </a:r>
          </a:p>
        </p:txBody>
      </p:sp>
      <p:grpSp>
        <p:nvGrpSpPr>
          <p:cNvPr id="3079" name="Group 3078">
            <a:extLst>
              <a:ext uri="{FF2B5EF4-FFF2-40B4-BE49-F238E27FC236}">
                <a16:creationId xmlns:a16="http://schemas.microsoft.com/office/drawing/2014/main" id="{D3B440E4-D3EB-8243-A826-0CE3020987B8}"/>
              </a:ext>
            </a:extLst>
          </p:cNvPr>
          <p:cNvGrpSpPr/>
          <p:nvPr/>
        </p:nvGrpSpPr>
        <p:grpSpPr>
          <a:xfrm>
            <a:off x="6639425" y="1483086"/>
            <a:ext cx="3810000" cy="2059344"/>
            <a:chOff x="6639425" y="1483086"/>
            <a:chExt cx="3810000" cy="2059344"/>
          </a:xfrm>
        </p:grpSpPr>
        <p:sp>
          <p:nvSpPr>
            <p:cNvPr id="93" name="Rectangle 92">
              <a:extLst>
                <a:ext uri="{FF2B5EF4-FFF2-40B4-BE49-F238E27FC236}">
                  <a16:creationId xmlns:a16="http://schemas.microsoft.com/office/drawing/2014/main" id="{E5ED7EC5-23FD-DB4D-AD23-50D34C00BA37}"/>
                </a:ext>
              </a:extLst>
            </p:cNvPr>
            <p:cNvSpPr/>
            <p:nvPr/>
          </p:nvSpPr>
          <p:spPr>
            <a:xfrm>
              <a:off x="6639425" y="1485356"/>
              <a:ext cx="3810000" cy="205707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Graphic 98" descr="Shield Tick with solid fill">
              <a:extLst>
                <a:ext uri="{FF2B5EF4-FFF2-40B4-BE49-F238E27FC236}">
                  <a16:creationId xmlns:a16="http://schemas.microsoft.com/office/drawing/2014/main" id="{9C2874F6-F6AB-4443-8D29-A97862E9B2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55871" y="1483086"/>
              <a:ext cx="575512" cy="575512"/>
            </a:xfrm>
            <a:prstGeom prst="rect">
              <a:avLst/>
            </a:prstGeom>
          </p:spPr>
        </p:pic>
        <p:sp>
          <p:nvSpPr>
            <p:cNvPr id="100" name="TextBox 99">
              <a:extLst>
                <a:ext uri="{FF2B5EF4-FFF2-40B4-BE49-F238E27FC236}">
                  <a16:creationId xmlns:a16="http://schemas.microsoft.com/office/drawing/2014/main" id="{9C8C4D5C-BA3B-BB4C-A460-E8F81FD63055}"/>
                </a:ext>
              </a:extLst>
            </p:cNvPr>
            <p:cNvSpPr txBox="1"/>
            <p:nvPr/>
          </p:nvSpPr>
          <p:spPr>
            <a:xfrm>
              <a:off x="6658480" y="1531323"/>
              <a:ext cx="3160294" cy="477054"/>
            </a:xfrm>
            <a:prstGeom prst="rect">
              <a:avLst/>
            </a:prstGeom>
            <a:noFill/>
          </p:spPr>
          <p:txBody>
            <a:bodyPr wrap="square" rtlCol="0">
              <a:spAutoFit/>
            </a:bodyPr>
            <a:lstStyle/>
            <a:p>
              <a:r>
                <a:rPr lang="en-US" sz="2500" dirty="0"/>
                <a:t>Vendor</a:t>
              </a:r>
            </a:p>
          </p:txBody>
        </p:sp>
      </p:grpSp>
      <p:grpSp>
        <p:nvGrpSpPr>
          <p:cNvPr id="40" name="Group 39">
            <a:extLst>
              <a:ext uri="{FF2B5EF4-FFF2-40B4-BE49-F238E27FC236}">
                <a16:creationId xmlns:a16="http://schemas.microsoft.com/office/drawing/2014/main" id="{C70E0FA0-52D8-0069-CBAD-2829FAD6356B}"/>
              </a:ext>
            </a:extLst>
          </p:cNvPr>
          <p:cNvGrpSpPr/>
          <p:nvPr/>
        </p:nvGrpSpPr>
        <p:grpSpPr>
          <a:xfrm>
            <a:off x="6280980" y="3429000"/>
            <a:ext cx="4314832" cy="2125104"/>
            <a:chOff x="6280980" y="3429000"/>
            <a:chExt cx="4314832" cy="2125104"/>
          </a:xfrm>
        </p:grpSpPr>
        <p:grpSp>
          <p:nvGrpSpPr>
            <p:cNvPr id="3078" name="Group 3077">
              <a:extLst>
                <a:ext uri="{FF2B5EF4-FFF2-40B4-BE49-F238E27FC236}">
                  <a16:creationId xmlns:a16="http://schemas.microsoft.com/office/drawing/2014/main" id="{5A42BE2C-5105-4349-BAE6-603511A54EDB}"/>
                </a:ext>
              </a:extLst>
            </p:cNvPr>
            <p:cNvGrpSpPr/>
            <p:nvPr/>
          </p:nvGrpSpPr>
          <p:grpSpPr>
            <a:xfrm>
              <a:off x="6793832" y="3429000"/>
              <a:ext cx="3801980" cy="2106999"/>
              <a:chOff x="6793832" y="3429130"/>
              <a:chExt cx="3801980" cy="2104946"/>
            </a:xfrm>
          </p:grpSpPr>
          <p:pic>
            <p:nvPicPr>
              <p:cNvPr id="59" name="Graphic 58" descr="Customer review outline">
                <a:extLst>
                  <a:ext uri="{FF2B5EF4-FFF2-40B4-BE49-F238E27FC236}">
                    <a16:creationId xmlns:a16="http://schemas.microsoft.com/office/drawing/2014/main" id="{C74612BC-FD47-9343-AE8C-62C1CC62A8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93832" y="4619676"/>
                <a:ext cx="914400" cy="914400"/>
              </a:xfrm>
              <a:prstGeom prst="rect">
                <a:avLst/>
              </a:prstGeom>
            </p:spPr>
          </p:pic>
          <p:pic>
            <p:nvPicPr>
              <p:cNvPr id="60" name="Graphic 59" descr="Customer review outline">
                <a:extLst>
                  <a:ext uri="{FF2B5EF4-FFF2-40B4-BE49-F238E27FC236}">
                    <a16:creationId xmlns:a16="http://schemas.microsoft.com/office/drawing/2014/main" id="{0CBEE4D0-D8F3-514A-A1B4-4BF16F54C51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7622" y="4619676"/>
                <a:ext cx="914400" cy="914400"/>
              </a:xfrm>
              <a:prstGeom prst="rect">
                <a:avLst/>
              </a:prstGeom>
            </p:spPr>
          </p:pic>
          <p:pic>
            <p:nvPicPr>
              <p:cNvPr id="61" name="Graphic 60" descr="Customer review outline">
                <a:extLst>
                  <a:ext uri="{FF2B5EF4-FFF2-40B4-BE49-F238E27FC236}">
                    <a16:creationId xmlns:a16="http://schemas.microsoft.com/office/drawing/2014/main" id="{9B82B36C-D07C-2F40-BF28-F0326FB1C7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81412" y="4619676"/>
                <a:ext cx="914400" cy="914400"/>
              </a:xfrm>
              <a:prstGeom prst="rect">
                <a:avLst/>
              </a:prstGeom>
            </p:spPr>
          </p:pic>
          <p:cxnSp>
            <p:nvCxnSpPr>
              <p:cNvPr id="62" name="Straight Arrow Connector 61">
                <a:extLst>
                  <a:ext uri="{FF2B5EF4-FFF2-40B4-BE49-F238E27FC236}">
                    <a16:creationId xmlns:a16="http://schemas.microsoft.com/office/drawing/2014/main" id="{F8320892-8529-8F40-9BA8-A33E4614D941}"/>
                  </a:ext>
                </a:extLst>
              </p:cNvPr>
              <p:cNvCxnSpPr>
                <a:cxnSpLocks/>
                <a:stCxn id="59" idx="0"/>
              </p:cNvCxnSpPr>
              <p:nvPr/>
            </p:nvCxnSpPr>
            <p:spPr>
              <a:xfrm flipV="1">
                <a:off x="7251032" y="3557366"/>
                <a:ext cx="901831" cy="106231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B0A56757-A31F-BB4A-B1C1-DC769834B481}"/>
                  </a:ext>
                </a:extLst>
              </p:cNvPr>
              <p:cNvCxnSpPr>
                <a:cxnSpLocks/>
                <a:stCxn id="60" idx="0"/>
              </p:cNvCxnSpPr>
              <p:nvPr/>
            </p:nvCxnSpPr>
            <p:spPr>
              <a:xfrm flipV="1">
                <a:off x="8694822" y="3560897"/>
                <a:ext cx="0" cy="10587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1865E3F2-9818-E840-A677-1B85427199F6}"/>
                  </a:ext>
                </a:extLst>
              </p:cNvPr>
              <p:cNvCxnSpPr>
                <a:cxnSpLocks/>
                <a:stCxn id="61" idx="0"/>
              </p:cNvCxnSpPr>
              <p:nvPr/>
            </p:nvCxnSpPr>
            <p:spPr>
              <a:xfrm flipH="1" flipV="1">
                <a:off x="9211922" y="3429130"/>
                <a:ext cx="926690" cy="1190546"/>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grpSp>
        <p:pic>
          <p:nvPicPr>
            <p:cNvPr id="17" name="Graphic 16" descr="Database with solid fill">
              <a:extLst>
                <a:ext uri="{FF2B5EF4-FFF2-40B4-BE49-F238E27FC236}">
                  <a16:creationId xmlns:a16="http://schemas.microsoft.com/office/drawing/2014/main" id="{13DC4CED-E6C7-5317-B911-3D1EBBE5A89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280980" y="5057790"/>
              <a:ext cx="496314" cy="496314"/>
            </a:xfrm>
            <a:prstGeom prst="rect">
              <a:avLst/>
            </a:prstGeom>
          </p:spPr>
        </p:pic>
        <p:pic>
          <p:nvPicPr>
            <p:cNvPr id="20" name="Graphic 19" descr="Database with solid fill">
              <a:extLst>
                <a:ext uri="{FF2B5EF4-FFF2-40B4-BE49-F238E27FC236}">
                  <a16:creationId xmlns:a16="http://schemas.microsoft.com/office/drawing/2014/main" id="{E3D14613-6BCA-600F-E93F-521ED16B08A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91697" y="5017263"/>
              <a:ext cx="496314" cy="496314"/>
            </a:xfrm>
            <a:prstGeom prst="rect">
              <a:avLst/>
            </a:prstGeom>
          </p:spPr>
        </p:pic>
        <p:pic>
          <p:nvPicPr>
            <p:cNvPr id="21" name="Graphic 20" descr="Database with solid fill">
              <a:extLst>
                <a:ext uri="{FF2B5EF4-FFF2-40B4-BE49-F238E27FC236}">
                  <a16:creationId xmlns:a16="http://schemas.microsoft.com/office/drawing/2014/main" id="{AEF59558-6667-0D9F-FE21-C7F002AB4D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318027" y="5016621"/>
              <a:ext cx="496314" cy="496314"/>
            </a:xfrm>
            <a:prstGeom prst="rect">
              <a:avLst/>
            </a:prstGeom>
          </p:spPr>
        </p:pic>
      </p:grpSp>
      <p:pic>
        <p:nvPicPr>
          <p:cNvPr id="8" name="Picture 2" descr="Neural Network Icon - Download Neural Network Icon 1503825 | Noun Project">
            <a:extLst>
              <a:ext uri="{FF2B5EF4-FFF2-40B4-BE49-F238E27FC236}">
                <a16:creationId xmlns:a16="http://schemas.microsoft.com/office/drawing/2014/main" id="{E97BF80A-A634-3BCF-82EA-F266050E8341}"/>
              </a:ext>
            </a:extLst>
          </p:cNvPr>
          <p:cNvPicPr>
            <a:picLocks noChangeAspect="1" noChangeArrowheads="1"/>
          </p:cNvPicPr>
          <p:nvPr/>
        </p:nvPicPr>
        <p:blipFill>
          <a:blip r:embed="rId1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02959" y="2642961"/>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Neural Network Icon - Download Neural Network Icon 1503825 | Noun Project">
            <a:extLst>
              <a:ext uri="{FF2B5EF4-FFF2-40B4-BE49-F238E27FC236}">
                <a16:creationId xmlns:a16="http://schemas.microsoft.com/office/drawing/2014/main" id="{6225ECA9-DF57-B8F1-81F3-54E9E16419C2}"/>
              </a:ext>
            </a:extLst>
          </p:cNvPr>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2241" y="2660858"/>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Neural Network Icon - Download Neural Network Icon 1503825 | Noun Project">
            <a:extLst>
              <a:ext uri="{FF2B5EF4-FFF2-40B4-BE49-F238E27FC236}">
                <a16:creationId xmlns:a16="http://schemas.microsoft.com/office/drawing/2014/main" id="{7420E3F1-FB03-6C9B-3825-15BDA182ED5F}"/>
              </a:ext>
            </a:extLst>
          </p:cNvPr>
          <p:cNvPicPr>
            <a:picLocks noChangeAspect="1" noChangeArrowheads="1"/>
          </p:cNvPicPr>
          <p:nvPr/>
        </p:nvPicPr>
        <p:blipFill>
          <a:blip r:embed="rId1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15557" y="2650907"/>
            <a:ext cx="91440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12B7602D-B3B6-9C2E-7D0C-F5686F20DD5F}"/>
              </a:ext>
            </a:extLst>
          </p:cNvPr>
          <p:cNvCxnSpPr>
            <a:cxnSpLocks/>
          </p:cNvCxnSpPr>
          <p:nvPr/>
        </p:nvCxnSpPr>
        <p:spPr>
          <a:xfrm flipV="1">
            <a:off x="1942291" y="3291205"/>
            <a:ext cx="36149" cy="140001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C4C5631-8930-9C82-D725-3328128011AC}"/>
              </a:ext>
            </a:extLst>
          </p:cNvPr>
          <p:cNvCxnSpPr>
            <a:cxnSpLocks/>
            <a:stCxn id="15" idx="0"/>
          </p:cNvCxnSpPr>
          <p:nvPr/>
        </p:nvCxnSpPr>
        <p:spPr>
          <a:xfrm flipH="1" flipV="1">
            <a:off x="3309441" y="3409624"/>
            <a:ext cx="112789" cy="132571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E013228-5634-0099-0D8E-924EC8171DAD}"/>
              </a:ext>
            </a:extLst>
          </p:cNvPr>
          <p:cNvCxnSpPr>
            <a:cxnSpLocks/>
          </p:cNvCxnSpPr>
          <p:nvPr/>
        </p:nvCxnSpPr>
        <p:spPr>
          <a:xfrm flipH="1" flipV="1">
            <a:off x="4542795" y="3495729"/>
            <a:ext cx="8142" cy="1227084"/>
          </a:xfrm>
          <a:prstGeom prst="straightConnector1">
            <a:avLst/>
          </a:prstGeom>
          <a:ln>
            <a:solidFill>
              <a:schemeClr val="accent4"/>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4" name="Picture 2" descr="Neural Network Icon - Download Neural Network Icon 1503825 | Noun Project">
            <a:extLst>
              <a:ext uri="{FF2B5EF4-FFF2-40B4-BE49-F238E27FC236}">
                <a16:creationId xmlns:a16="http://schemas.microsoft.com/office/drawing/2014/main" id="{BA02008C-070C-5DB1-FABC-1662539FD4DE}"/>
              </a:ext>
            </a:extLst>
          </p:cNvPr>
          <p:cNvPicPr>
            <a:picLocks noChangeAspect="1" noChangeArrowheads="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891697" y="1563866"/>
            <a:ext cx="1195156" cy="1195156"/>
          </a:xfrm>
          <a:prstGeom prst="rect">
            <a:avLst/>
          </a:prstGeom>
          <a:solidFill>
            <a:schemeClr val="bg1">
              <a:lumMod val="75000"/>
            </a:schemeClr>
          </a:solidFill>
          <a:ln>
            <a:solidFill>
              <a:srgbClr val="00B050"/>
            </a:solidFill>
          </a:ln>
        </p:spPr>
      </p:pic>
    </p:spTree>
    <p:extLst>
      <p:ext uri="{BB962C8B-B14F-4D97-AF65-F5344CB8AC3E}">
        <p14:creationId xmlns:p14="http://schemas.microsoft.com/office/powerpoint/2010/main" val="1906439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0BDB2-005C-6CE0-8EA6-93C207923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129922-8F70-22B0-CE68-F450F0B1EA4F}"/>
              </a:ext>
            </a:extLst>
          </p:cNvPr>
          <p:cNvSpPr>
            <a:spLocks noGrp="1"/>
          </p:cNvSpPr>
          <p:nvPr>
            <p:ph type="title"/>
          </p:nvPr>
        </p:nvSpPr>
        <p:spPr/>
        <p:txBody>
          <a:bodyPr/>
          <a:lstStyle/>
          <a:p>
            <a:r>
              <a:rPr lang="en-US" dirty="0"/>
              <a:t>Tutorial Goals</a:t>
            </a:r>
          </a:p>
        </p:txBody>
      </p:sp>
      <p:sp>
        <p:nvSpPr>
          <p:cNvPr id="3" name="Content Placeholder 2">
            <a:extLst>
              <a:ext uri="{FF2B5EF4-FFF2-40B4-BE49-F238E27FC236}">
                <a16:creationId xmlns:a16="http://schemas.microsoft.com/office/drawing/2014/main" id="{8F0D213A-F63A-2636-F0FE-2E760C6D9ABE}"/>
              </a:ext>
            </a:extLst>
          </p:cNvPr>
          <p:cNvSpPr>
            <a:spLocks noGrp="1"/>
          </p:cNvSpPr>
          <p:nvPr>
            <p:ph idx="1"/>
          </p:nvPr>
        </p:nvSpPr>
        <p:spPr/>
        <p:txBody>
          <a:bodyPr/>
          <a:lstStyle/>
          <a:p>
            <a:pPr fontAlgn="base"/>
            <a:r>
              <a:rPr lang="en-US" dirty="0">
                <a:highlight>
                  <a:srgbClr val="FFFF00"/>
                </a:highlight>
              </a:rPr>
              <a:t>Learn about use cases for generative modeling in networking</a:t>
            </a:r>
          </a:p>
          <a:p>
            <a:pPr fontAlgn="base"/>
            <a:r>
              <a:rPr lang="en-US" dirty="0"/>
              <a:t>Learn basics of ML generative modeling algorithms</a:t>
            </a:r>
          </a:p>
          <a:p>
            <a:pPr fontAlgn="base"/>
            <a:r>
              <a:rPr lang="en-US" dirty="0"/>
              <a:t>Learn about existing datasets to try</a:t>
            </a:r>
          </a:p>
          <a:p>
            <a:pPr fontAlgn="base"/>
            <a:r>
              <a:rPr lang="en-US" dirty="0"/>
              <a:t>Learn about unique challenges in networking </a:t>
            </a:r>
          </a:p>
          <a:p>
            <a:pPr fontAlgn="base"/>
            <a:r>
              <a:rPr lang="en-US" dirty="0"/>
              <a:t>Learn about fidelity metrics to check in networking </a:t>
            </a:r>
          </a:p>
          <a:p>
            <a:pPr fontAlgn="base"/>
            <a:r>
              <a:rPr lang="en-US" dirty="0"/>
              <a:t>Learn some of the key domain-specific ideas </a:t>
            </a:r>
          </a:p>
          <a:p>
            <a:pPr marL="457200" lvl="1" indent="0" fontAlgn="base">
              <a:buNone/>
            </a:pPr>
            <a:r>
              <a:rPr lang="en-US" dirty="0"/>
              <a:t>– Encoding, scaling, fidelity modeling</a:t>
            </a:r>
          </a:p>
          <a:p>
            <a:pPr fontAlgn="base"/>
            <a:r>
              <a:rPr lang="en-US" dirty="0"/>
              <a:t>Hands on exercises in existing algorithms, datasets, new ideas, </a:t>
            </a:r>
          </a:p>
          <a:p>
            <a:endParaRPr lang="en-US" dirty="0"/>
          </a:p>
        </p:txBody>
      </p:sp>
      <p:sp>
        <p:nvSpPr>
          <p:cNvPr id="4" name="Slide Number Placeholder 3">
            <a:extLst>
              <a:ext uri="{FF2B5EF4-FFF2-40B4-BE49-F238E27FC236}">
                <a16:creationId xmlns:a16="http://schemas.microsoft.com/office/drawing/2014/main" id="{019CA1A6-64BE-ED87-A595-486C45121534}"/>
              </a:ext>
            </a:extLst>
          </p:cNvPr>
          <p:cNvSpPr>
            <a:spLocks noGrp="1"/>
          </p:cNvSpPr>
          <p:nvPr>
            <p:ph type="sldNum" sz="quarter" idx="12"/>
          </p:nvPr>
        </p:nvSpPr>
        <p:spPr/>
        <p:txBody>
          <a:bodyPr/>
          <a:lstStyle/>
          <a:p>
            <a:fld id="{78BA06F7-7B03-794D-B1BE-3F12299AE8FB}" type="slidenum">
              <a:rPr lang="en-US" smtClean="0"/>
              <a:t>21</a:t>
            </a:fld>
            <a:endParaRPr lang="en-US" dirty="0"/>
          </a:p>
        </p:txBody>
      </p:sp>
    </p:spTree>
    <p:extLst>
      <p:ext uri="{BB962C8B-B14F-4D97-AF65-F5344CB8AC3E}">
        <p14:creationId xmlns:p14="http://schemas.microsoft.com/office/powerpoint/2010/main" val="1403143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44E6F-3D81-88D0-5785-8B6C69A49183}"/>
              </a:ext>
            </a:extLst>
          </p:cNvPr>
          <p:cNvSpPr>
            <a:spLocks noGrp="1"/>
          </p:cNvSpPr>
          <p:nvPr>
            <p:ph type="title"/>
          </p:nvPr>
        </p:nvSpPr>
        <p:spPr/>
        <p:txBody>
          <a:bodyPr/>
          <a:lstStyle/>
          <a:p>
            <a:r>
              <a:rPr lang="en-US" dirty="0"/>
              <a:t>Break -- </a:t>
            </a:r>
            <a:r>
              <a:rPr lang="en-US"/>
              <a:t>15 mins</a:t>
            </a:r>
            <a:endParaRPr lang="en-US" dirty="0"/>
          </a:p>
        </p:txBody>
      </p:sp>
      <p:sp>
        <p:nvSpPr>
          <p:cNvPr id="4" name="Slide Number Placeholder 3">
            <a:extLst>
              <a:ext uri="{FF2B5EF4-FFF2-40B4-BE49-F238E27FC236}">
                <a16:creationId xmlns:a16="http://schemas.microsoft.com/office/drawing/2014/main" id="{003CE903-B55F-7350-F87D-3FB3FC2FDEC6}"/>
              </a:ext>
            </a:extLst>
          </p:cNvPr>
          <p:cNvSpPr>
            <a:spLocks noGrp="1"/>
          </p:cNvSpPr>
          <p:nvPr>
            <p:ph type="sldNum" sz="quarter" idx="12"/>
          </p:nvPr>
        </p:nvSpPr>
        <p:spPr/>
        <p:txBody>
          <a:bodyPr/>
          <a:lstStyle/>
          <a:p>
            <a:fld id="{78BA06F7-7B03-794D-B1BE-3F12299AE8FB}" type="slidenum">
              <a:rPr lang="en-US" smtClean="0"/>
              <a:t>22</a:t>
            </a:fld>
            <a:endParaRPr lang="en-US" dirty="0"/>
          </a:p>
        </p:txBody>
      </p:sp>
      <p:pic>
        <p:nvPicPr>
          <p:cNvPr id="1026" name="Picture 2" descr="Take A Break">
            <a:extLst>
              <a:ext uri="{FF2B5EF4-FFF2-40B4-BE49-F238E27FC236}">
                <a16:creationId xmlns:a16="http://schemas.microsoft.com/office/drawing/2014/main" id="{B95530CF-3C06-7E79-6B81-93CA201600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88986" y="2252546"/>
            <a:ext cx="5214028" cy="3033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555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7D1EC-9526-EFEC-0C51-FE500BCB4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559FC-A85D-C96B-ACD8-465A1295C9C5}"/>
              </a:ext>
            </a:extLst>
          </p:cNvPr>
          <p:cNvSpPr>
            <a:spLocks noGrp="1"/>
          </p:cNvSpPr>
          <p:nvPr>
            <p:ph type="title"/>
          </p:nvPr>
        </p:nvSpPr>
        <p:spPr/>
        <p:txBody>
          <a:bodyPr/>
          <a:lstStyle/>
          <a:p>
            <a:r>
              <a:rPr lang="en-US" b="1" dirty="0"/>
              <a:t>Rough Tutorial Schedule</a:t>
            </a:r>
          </a:p>
        </p:txBody>
      </p:sp>
      <p:sp>
        <p:nvSpPr>
          <p:cNvPr id="3" name="Content Placeholder 2">
            <a:extLst>
              <a:ext uri="{FF2B5EF4-FFF2-40B4-BE49-F238E27FC236}">
                <a16:creationId xmlns:a16="http://schemas.microsoft.com/office/drawing/2014/main" id="{32F8E771-B638-8F84-04E0-1B046426682B}"/>
              </a:ext>
            </a:extLst>
          </p:cNvPr>
          <p:cNvSpPr>
            <a:spLocks noGrp="1"/>
          </p:cNvSpPr>
          <p:nvPr>
            <p:ph idx="1"/>
          </p:nvPr>
        </p:nvSpPr>
        <p:spPr/>
        <p:txBody>
          <a:bodyPr>
            <a:noAutofit/>
          </a:bodyPr>
          <a:lstStyle/>
          <a:p>
            <a:pPr marL="0" indent="0">
              <a:lnSpc>
                <a:spcPct val="120000"/>
              </a:lnSpc>
              <a:spcBef>
                <a:spcPts val="1200"/>
              </a:spcBef>
              <a:spcAft>
                <a:spcPts val="200"/>
              </a:spcAft>
              <a:buNone/>
            </a:pPr>
            <a:r>
              <a:rPr lang="en-US" sz="2400" dirty="0">
                <a:solidFill>
                  <a:schemeClr val="bg2">
                    <a:lumMod val="75000"/>
                  </a:schemeClr>
                </a:solidFill>
              </a:rPr>
              <a:t>P1 (30 min) — Use Cases + Dataset Overview</a:t>
            </a:r>
            <a:br>
              <a:rPr lang="en-US" sz="2400" dirty="0"/>
            </a:br>
            <a:r>
              <a:rPr lang="en-US" sz="2400" dirty="0">
                <a:solidFill>
                  <a:schemeClr val="bg2">
                    <a:lumMod val="75000"/>
                  </a:schemeClr>
                </a:solidFill>
              </a:rPr>
              <a:t>Break 1 (15 min)</a:t>
            </a:r>
            <a:br>
              <a:rPr lang="en-US" sz="2400" dirty="0">
                <a:solidFill>
                  <a:schemeClr val="bg2">
                    <a:lumMod val="75000"/>
                  </a:schemeClr>
                </a:solidFill>
              </a:rPr>
            </a:br>
            <a:r>
              <a:rPr lang="en-US" sz="2400" b="1" i="1" dirty="0"/>
              <a:t>P2 (30 min) — Understanding General Generative Models</a:t>
            </a:r>
            <a:br>
              <a:rPr lang="en-US" sz="2400" dirty="0">
                <a:solidFill>
                  <a:schemeClr val="bg2">
                    <a:lumMod val="75000"/>
                  </a:schemeClr>
                </a:solidFill>
              </a:rPr>
            </a:br>
            <a:r>
              <a:rPr lang="en-US" sz="2400" dirty="0">
                <a:solidFill>
                  <a:schemeClr val="bg2">
                    <a:lumMod val="75000"/>
                  </a:schemeClr>
                </a:solidFill>
              </a:rPr>
              <a:t>P3 (30 min) — Setup Infra to Run Mind the Gap (Run </a:t>
            </a:r>
            <a:r>
              <a:rPr lang="en-US" sz="2400" dirty="0" err="1">
                <a:solidFill>
                  <a:schemeClr val="bg2">
                    <a:lumMod val="75000"/>
                  </a:schemeClr>
                </a:solidFill>
              </a:rPr>
              <a:t>Jupyter</a:t>
            </a:r>
            <a:r>
              <a:rPr lang="en-US" sz="2400" dirty="0">
                <a:solidFill>
                  <a:schemeClr val="bg2">
                    <a:lumMod val="75000"/>
                  </a:schemeClr>
                </a:solidFill>
              </a:rPr>
              <a:t> notebooks)</a:t>
            </a:r>
            <a:br>
              <a:rPr lang="en-US" sz="2400" dirty="0">
                <a:solidFill>
                  <a:schemeClr val="bg2">
                    <a:lumMod val="75000"/>
                  </a:schemeClr>
                </a:solidFill>
              </a:rPr>
            </a:br>
            <a:r>
              <a:rPr lang="en-US" sz="2400" dirty="0">
                <a:solidFill>
                  <a:schemeClr val="bg2">
                    <a:lumMod val="75000"/>
                  </a:schemeClr>
                </a:solidFill>
              </a:rPr>
              <a:t>Break 2 (15 min)</a:t>
            </a:r>
          </a:p>
          <a:p>
            <a:pPr marL="0" indent="0">
              <a:lnSpc>
                <a:spcPct val="120000"/>
              </a:lnSpc>
              <a:spcBef>
                <a:spcPts val="1200"/>
              </a:spcBef>
              <a:spcAft>
                <a:spcPts val="200"/>
              </a:spcAft>
              <a:buNone/>
            </a:pPr>
            <a:r>
              <a:rPr lang="en-US" sz="2400" dirty="0">
                <a:solidFill>
                  <a:schemeClr val="bg2">
                    <a:lumMod val="75000"/>
                  </a:schemeClr>
                </a:solidFill>
              </a:rPr>
              <a:t>P4 (15 min) — Iterative Workflow</a:t>
            </a:r>
            <a:br>
              <a:rPr lang="en-US" sz="2400" dirty="0">
                <a:solidFill>
                  <a:schemeClr val="bg2">
                    <a:lumMod val="75000"/>
                  </a:schemeClr>
                </a:solidFill>
              </a:rPr>
            </a:br>
            <a:r>
              <a:rPr lang="en-US" sz="2400" dirty="0">
                <a:solidFill>
                  <a:schemeClr val="bg2">
                    <a:lumMod val="75000"/>
                  </a:schemeClr>
                </a:solidFill>
              </a:rPr>
              <a:t>P5 (30 min) — Introduce NetShare, </a:t>
            </a:r>
            <a:r>
              <a:rPr lang="en-US" sz="2400" dirty="0" err="1">
                <a:solidFill>
                  <a:schemeClr val="bg2">
                    <a:lumMod val="75000"/>
                  </a:schemeClr>
                </a:solidFill>
              </a:rPr>
              <a:t>NetDiffusion</a:t>
            </a:r>
            <a:br>
              <a:rPr lang="en-US" sz="2400" dirty="0">
                <a:solidFill>
                  <a:schemeClr val="bg2">
                    <a:lumMod val="75000"/>
                  </a:schemeClr>
                </a:solidFill>
              </a:rPr>
            </a:br>
            <a:r>
              <a:rPr lang="en-US" sz="2400" dirty="0">
                <a:solidFill>
                  <a:schemeClr val="bg2">
                    <a:lumMod val="75000"/>
                  </a:schemeClr>
                </a:solidFill>
              </a:rPr>
              <a:t>Break 3 (15 min)</a:t>
            </a:r>
            <a:br>
              <a:rPr lang="en-US" sz="2400" dirty="0">
                <a:solidFill>
                  <a:schemeClr val="bg2">
                    <a:lumMod val="75000"/>
                  </a:schemeClr>
                </a:solidFill>
              </a:rPr>
            </a:br>
            <a:r>
              <a:rPr lang="en-US" sz="2400" dirty="0">
                <a:solidFill>
                  <a:schemeClr val="bg2">
                    <a:lumMod val="75000"/>
                  </a:schemeClr>
                </a:solidFill>
              </a:rPr>
              <a:t>P6 (45 min) — Run NetShare; Connect Back to Use Cases</a:t>
            </a:r>
          </a:p>
        </p:txBody>
      </p:sp>
      <p:sp>
        <p:nvSpPr>
          <p:cNvPr id="4" name="Slide Number Placeholder 3">
            <a:extLst>
              <a:ext uri="{FF2B5EF4-FFF2-40B4-BE49-F238E27FC236}">
                <a16:creationId xmlns:a16="http://schemas.microsoft.com/office/drawing/2014/main" id="{512F23D6-651A-3B35-44A8-80B2FBD8446B}"/>
              </a:ext>
            </a:extLst>
          </p:cNvPr>
          <p:cNvSpPr>
            <a:spLocks noGrp="1"/>
          </p:cNvSpPr>
          <p:nvPr>
            <p:ph type="sldNum" sz="quarter" idx="12"/>
          </p:nvPr>
        </p:nvSpPr>
        <p:spPr/>
        <p:txBody>
          <a:bodyPr/>
          <a:lstStyle/>
          <a:p>
            <a:fld id="{78BA06F7-7B03-794D-B1BE-3F12299AE8FB}" type="slidenum">
              <a:rPr lang="en-US" smtClean="0"/>
              <a:t>23</a:t>
            </a:fld>
            <a:endParaRPr lang="en-US" dirty="0"/>
          </a:p>
        </p:txBody>
      </p:sp>
    </p:spTree>
    <p:extLst>
      <p:ext uri="{BB962C8B-B14F-4D97-AF65-F5344CB8AC3E}">
        <p14:creationId xmlns:p14="http://schemas.microsoft.com/office/powerpoint/2010/main" val="2009088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A93E-C850-0A76-6AC4-5A49BBA3CA76}"/>
              </a:ext>
            </a:extLst>
          </p:cNvPr>
          <p:cNvSpPr>
            <a:spLocks noGrp="1"/>
          </p:cNvSpPr>
          <p:nvPr>
            <p:ph type="title"/>
          </p:nvPr>
        </p:nvSpPr>
        <p:spPr/>
        <p:txBody>
          <a:bodyPr/>
          <a:lstStyle/>
          <a:p>
            <a:r>
              <a:rPr lang="en-US" dirty="0"/>
              <a:t>Deep Generative models</a:t>
            </a:r>
          </a:p>
        </p:txBody>
      </p:sp>
      <p:sp>
        <p:nvSpPr>
          <p:cNvPr id="4" name="Slide Number Placeholder 3">
            <a:extLst>
              <a:ext uri="{FF2B5EF4-FFF2-40B4-BE49-F238E27FC236}">
                <a16:creationId xmlns:a16="http://schemas.microsoft.com/office/drawing/2014/main" id="{67A553C4-C7E5-5570-456B-8F1398C60A5B}"/>
              </a:ext>
            </a:extLst>
          </p:cNvPr>
          <p:cNvSpPr>
            <a:spLocks noGrp="1"/>
          </p:cNvSpPr>
          <p:nvPr>
            <p:ph type="sldNum" sz="quarter" idx="12"/>
          </p:nvPr>
        </p:nvSpPr>
        <p:spPr/>
        <p:txBody>
          <a:bodyPr/>
          <a:lstStyle/>
          <a:p>
            <a:fld id="{44F096B6-B8DF-0C42-9CB4-52268210ADB0}" type="slidenum">
              <a:rPr lang="en-US" smtClean="0"/>
              <a:t>24</a:t>
            </a:fld>
            <a:endParaRPr lang="en-US"/>
          </a:p>
        </p:txBody>
      </p:sp>
      <p:grpSp>
        <p:nvGrpSpPr>
          <p:cNvPr id="47" name="Group 46">
            <a:extLst>
              <a:ext uri="{FF2B5EF4-FFF2-40B4-BE49-F238E27FC236}">
                <a16:creationId xmlns:a16="http://schemas.microsoft.com/office/drawing/2014/main" id="{A75285EA-D662-D816-40D2-6D3E88298552}"/>
              </a:ext>
            </a:extLst>
          </p:cNvPr>
          <p:cNvGrpSpPr/>
          <p:nvPr/>
        </p:nvGrpSpPr>
        <p:grpSpPr>
          <a:xfrm>
            <a:off x="4942020" y="2384144"/>
            <a:ext cx="2057843" cy="1540933"/>
            <a:chOff x="4942020" y="2384144"/>
            <a:chExt cx="2057843" cy="1540933"/>
          </a:xfrm>
        </p:grpSpPr>
        <p:sp>
          <p:nvSpPr>
            <p:cNvPr id="6" name="Rectangle 5">
              <a:extLst>
                <a:ext uri="{FF2B5EF4-FFF2-40B4-BE49-F238E27FC236}">
                  <a16:creationId xmlns:a16="http://schemas.microsoft.com/office/drawing/2014/main" id="{FBCB9C4D-50C3-E101-EE1C-76957D60DA11}"/>
                </a:ext>
              </a:extLst>
            </p:cNvPr>
            <p:cNvSpPr/>
            <p:nvPr/>
          </p:nvSpPr>
          <p:spPr>
            <a:xfrm>
              <a:off x="5594399" y="2384144"/>
              <a:ext cx="1405464" cy="1540933"/>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Training Algorithm</a:t>
              </a:r>
            </a:p>
          </p:txBody>
        </p:sp>
        <p:cxnSp>
          <p:nvCxnSpPr>
            <p:cNvPr id="8" name="Straight Arrow Connector 7">
              <a:extLst>
                <a:ext uri="{FF2B5EF4-FFF2-40B4-BE49-F238E27FC236}">
                  <a16:creationId xmlns:a16="http://schemas.microsoft.com/office/drawing/2014/main" id="{196A4591-F51B-F435-AF57-280508ADC9D6}"/>
                </a:ext>
              </a:extLst>
            </p:cNvPr>
            <p:cNvCxnSpPr>
              <a:cxnSpLocks/>
              <a:stCxn id="2052" idx="3"/>
              <a:endCxn id="6" idx="1"/>
            </p:cNvCxnSpPr>
            <p:nvPr/>
          </p:nvCxnSpPr>
          <p:spPr>
            <a:xfrm>
              <a:off x="4942020" y="3133164"/>
              <a:ext cx="652379" cy="214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46CF8867-2C70-DCA6-3D16-686269CF854C}"/>
              </a:ext>
            </a:extLst>
          </p:cNvPr>
          <p:cNvGrpSpPr/>
          <p:nvPr/>
        </p:nvGrpSpPr>
        <p:grpSpPr>
          <a:xfrm>
            <a:off x="7086603" y="2809998"/>
            <a:ext cx="1938864" cy="646331"/>
            <a:chOff x="7086603" y="2809998"/>
            <a:chExt cx="1938864" cy="646331"/>
          </a:xfrm>
        </p:grpSpPr>
        <p:cxnSp>
          <p:nvCxnSpPr>
            <p:cNvPr id="10" name="Straight Arrow Connector 9">
              <a:extLst>
                <a:ext uri="{FF2B5EF4-FFF2-40B4-BE49-F238E27FC236}">
                  <a16:creationId xmlns:a16="http://schemas.microsoft.com/office/drawing/2014/main" id="{68693BCC-616F-C902-948E-3F50AB50264A}"/>
                </a:ext>
              </a:extLst>
            </p:cNvPr>
            <p:cNvCxnSpPr>
              <a:cxnSpLocks/>
            </p:cNvCxnSpPr>
            <p:nvPr/>
          </p:nvCxnSpPr>
          <p:spPr>
            <a:xfrm>
              <a:off x="7086603" y="3133164"/>
              <a:ext cx="5757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571A0C4-9B95-95F3-7176-FA17B5159A35}"/>
                    </a:ext>
                  </a:extLst>
                </p:cNvPr>
                <p:cNvSpPr txBox="1"/>
                <p:nvPr/>
              </p:nvSpPr>
              <p:spPr>
                <a:xfrm>
                  <a:off x="7662336" y="2809998"/>
                  <a:ext cx="1363131" cy="646331"/>
                </a:xfrm>
                <a:prstGeom prst="rect">
                  <a:avLst/>
                </a:prstGeom>
                <a:noFill/>
                <a:ln>
                  <a:solidFill>
                    <a:schemeClr val="tx1"/>
                  </a:solidFill>
                </a:ln>
              </p:spPr>
              <p:txBody>
                <a:bodyPr wrap="square" rtlCol="0">
                  <a:spAutoFit/>
                </a:bodyPr>
                <a:lstStyle/>
                <a:p>
                  <a:pPr algn="ctr"/>
                  <a:r>
                    <a:rPr lang="en-US" dirty="0"/>
                    <a:t>Model </a:t>
                  </a:r>
                  <a:endParaRPr lang="en-US" b="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𝐺</m:t>
                        </m:r>
                      </m:oMath>
                    </m:oMathPara>
                  </a14:m>
                  <a:endParaRPr lang="en-US" dirty="0"/>
                </a:p>
              </p:txBody>
            </p:sp>
          </mc:Choice>
          <mc:Fallback xmlns="">
            <p:sp>
              <p:nvSpPr>
                <p:cNvPr id="23" name="TextBox 22">
                  <a:extLst>
                    <a:ext uri="{FF2B5EF4-FFF2-40B4-BE49-F238E27FC236}">
                      <a16:creationId xmlns:a16="http://schemas.microsoft.com/office/drawing/2014/main" id="{D571A0C4-9B95-95F3-7176-FA17B5159A35}"/>
                    </a:ext>
                  </a:extLst>
                </p:cNvPr>
                <p:cNvSpPr txBox="1">
                  <a:spLocks noRot="1" noChangeAspect="1" noMove="1" noResize="1" noEditPoints="1" noAdjustHandles="1" noChangeArrowheads="1" noChangeShapeType="1" noTextEdit="1"/>
                </p:cNvSpPr>
                <p:nvPr/>
              </p:nvSpPr>
              <p:spPr>
                <a:xfrm>
                  <a:off x="7662336" y="2809998"/>
                  <a:ext cx="1363131" cy="646331"/>
                </a:xfrm>
                <a:prstGeom prst="rect">
                  <a:avLst/>
                </a:prstGeom>
                <a:blipFill>
                  <a:blip r:embed="rId3"/>
                  <a:stretch>
                    <a:fillRect t="-1887"/>
                  </a:stretch>
                </a:blipFill>
                <a:ln>
                  <a:solidFill>
                    <a:schemeClr val="tx1"/>
                  </a:solidFill>
                </a:ln>
              </p:spPr>
              <p:txBody>
                <a:bodyPr/>
                <a:lstStyle/>
                <a:p>
                  <a:r>
                    <a:rPr lang="en-US">
                      <a:noFill/>
                    </a:rPr>
                    <a:t> </a:t>
                  </a:r>
                </a:p>
              </p:txBody>
            </p:sp>
          </mc:Fallback>
        </mc:AlternateContent>
      </p:grpSp>
      <p:grpSp>
        <p:nvGrpSpPr>
          <p:cNvPr id="50" name="Group 49">
            <a:extLst>
              <a:ext uri="{FF2B5EF4-FFF2-40B4-BE49-F238E27FC236}">
                <a16:creationId xmlns:a16="http://schemas.microsoft.com/office/drawing/2014/main" id="{394A619D-62C1-1C24-D5D1-5704A1F4822E}"/>
              </a:ext>
            </a:extLst>
          </p:cNvPr>
          <p:cNvGrpSpPr/>
          <p:nvPr/>
        </p:nvGrpSpPr>
        <p:grpSpPr>
          <a:xfrm>
            <a:off x="2945369" y="4777112"/>
            <a:ext cx="1383231" cy="1579238"/>
            <a:chOff x="2945369" y="4777112"/>
            <a:chExt cx="1383231" cy="1579238"/>
          </a:xfrm>
        </p:grpSpPr>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BFA2D9F-9D8A-2965-DB4C-CAE034E23ED5}"/>
                    </a:ext>
                  </a:extLst>
                </p:cNvPr>
                <p:cNvSpPr txBox="1"/>
                <p:nvPr/>
              </p:nvSpPr>
              <p:spPr>
                <a:xfrm>
                  <a:off x="3233958" y="5710019"/>
                  <a:ext cx="806054" cy="646331"/>
                </a:xfrm>
                <a:prstGeom prst="rect">
                  <a:avLst/>
                </a:prstGeom>
                <a:noFill/>
              </p:spPr>
              <p:txBody>
                <a:bodyPr wrap="none" rtlCol="0">
                  <a:spAutoFit/>
                </a:bodyPr>
                <a:lstStyle/>
                <a:p>
                  <a:pPr algn="ctr"/>
                  <a:r>
                    <a:rPr lang="en-US" dirty="0"/>
                    <a:t>Noise </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𝑍</m:t>
                            </m:r>
                          </m:sub>
                        </m:sSub>
                      </m:oMath>
                    </m:oMathPara>
                  </a14:m>
                  <a:endParaRPr lang="en-US" i="1" dirty="0"/>
                </a:p>
              </p:txBody>
            </p:sp>
          </mc:Choice>
          <mc:Fallback xmlns="">
            <p:sp>
              <p:nvSpPr>
                <p:cNvPr id="25" name="TextBox 24">
                  <a:extLst>
                    <a:ext uri="{FF2B5EF4-FFF2-40B4-BE49-F238E27FC236}">
                      <a16:creationId xmlns:a16="http://schemas.microsoft.com/office/drawing/2014/main" id="{2BFA2D9F-9D8A-2965-DB4C-CAE034E23ED5}"/>
                    </a:ext>
                  </a:extLst>
                </p:cNvPr>
                <p:cNvSpPr txBox="1">
                  <a:spLocks noRot="1" noChangeAspect="1" noMove="1" noResize="1" noEditPoints="1" noAdjustHandles="1" noChangeArrowheads="1" noChangeShapeType="1" noTextEdit="1"/>
                </p:cNvSpPr>
                <p:nvPr/>
              </p:nvSpPr>
              <p:spPr>
                <a:xfrm>
                  <a:off x="3233958" y="5710019"/>
                  <a:ext cx="806054" cy="646331"/>
                </a:xfrm>
                <a:prstGeom prst="rect">
                  <a:avLst/>
                </a:prstGeom>
                <a:blipFill>
                  <a:blip r:embed="rId4"/>
                  <a:stretch>
                    <a:fillRect l="-4615" t="-3846" r="-4615"/>
                  </a:stretch>
                </a:blipFill>
              </p:spPr>
              <p:txBody>
                <a:bodyPr/>
                <a:lstStyle/>
                <a:p>
                  <a:r>
                    <a:rPr lang="en-US">
                      <a:noFill/>
                    </a:rPr>
                    <a:t> </a:t>
                  </a:r>
                </a:p>
              </p:txBody>
            </p:sp>
          </mc:Fallback>
        </mc:AlternateContent>
        <p:pic>
          <p:nvPicPr>
            <p:cNvPr id="2056" name="Picture 8" descr="Gaussian filter - Wikipedia">
              <a:extLst>
                <a:ext uri="{FF2B5EF4-FFF2-40B4-BE49-F238E27FC236}">
                  <a16:creationId xmlns:a16="http://schemas.microsoft.com/office/drawing/2014/main" id="{8FBDA7A1-DAB2-7302-6AF6-849FA493B7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5369" y="4777112"/>
              <a:ext cx="1383231" cy="9917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 50">
            <a:extLst>
              <a:ext uri="{FF2B5EF4-FFF2-40B4-BE49-F238E27FC236}">
                <a16:creationId xmlns:a16="http://schemas.microsoft.com/office/drawing/2014/main" id="{549369FE-336B-A785-0459-65C0EBBF8F94}"/>
              </a:ext>
            </a:extLst>
          </p:cNvPr>
          <p:cNvGrpSpPr/>
          <p:nvPr/>
        </p:nvGrpSpPr>
        <p:grpSpPr>
          <a:xfrm>
            <a:off x="4361760" y="5272987"/>
            <a:ext cx="2296190" cy="646331"/>
            <a:chOff x="4361760" y="5272987"/>
            <a:chExt cx="2296190" cy="646331"/>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6B14022-E314-495B-5805-062A7F894995}"/>
                    </a:ext>
                  </a:extLst>
                </p:cNvPr>
                <p:cNvSpPr txBox="1"/>
                <p:nvPr/>
              </p:nvSpPr>
              <p:spPr>
                <a:xfrm>
                  <a:off x="5294819" y="5272987"/>
                  <a:ext cx="1363131" cy="646331"/>
                </a:xfrm>
                <a:prstGeom prst="rect">
                  <a:avLst/>
                </a:prstGeom>
                <a:noFill/>
                <a:ln>
                  <a:solidFill>
                    <a:schemeClr val="tx1"/>
                  </a:solidFill>
                </a:ln>
              </p:spPr>
              <p:txBody>
                <a:bodyPr wrap="square" rtlCol="0">
                  <a:spAutoFit/>
                </a:bodyPr>
                <a:lstStyle/>
                <a:p>
                  <a:pPr algn="ctr"/>
                  <a:r>
                    <a:rPr lang="en-US" dirty="0"/>
                    <a:t>Model </a:t>
                  </a:r>
                  <a:endParaRPr lang="en-US" b="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𝐺</m:t>
                        </m:r>
                      </m:oMath>
                    </m:oMathPara>
                  </a14:m>
                  <a:endParaRPr lang="en-US" dirty="0"/>
                </a:p>
              </p:txBody>
            </p:sp>
          </mc:Choice>
          <mc:Fallback xmlns="">
            <p:sp>
              <p:nvSpPr>
                <p:cNvPr id="24" name="TextBox 23">
                  <a:extLst>
                    <a:ext uri="{FF2B5EF4-FFF2-40B4-BE49-F238E27FC236}">
                      <a16:creationId xmlns:a16="http://schemas.microsoft.com/office/drawing/2014/main" id="{96B14022-E314-495B-5805-062A7F894995}"/>
                    </a:ext>
                  </a:extLst>
                </p:cNvPr>
                <p:cNvSpPr txBox="1">
                  <a:spLocks noRot="1" noChangeAspect="1" noMove="1" noResize="1" noEditPoints="1" noAdjustHandles="1" noChangeArrowheads="1" noChangeShapeType="1" noTextEdit="1"/>
                </p:cNvSpPr>
                <p:nvPr/>
              </p:nvSpPr>
              <p:spPr>
                <a:xfrm>
                  <a:off x="5294819" y="5272987"/>
                  <a:ext cx="1363131" cy="646331"/>
                </a:xfrm>
                <a:prstGeom prst="rect">
                  <a:avLst/>
                </a:prstGeom>
                <a:blipFill>
                  <a:blip r:embed="rId6"/>
                  <a:stretch>
                    <a:fillRect t="-1887"/>
                  </a:stretch>
                </a:blipFill>
                <a:ln>
                  <a:solidFill>
                    <a:schemeClr val="tx1"/>
                  </a:solidFill>
                </a:ln>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067CDA71-DA28-82DB-6CC6-EAE9109CCF4A}"/>
                </a:ext>
              </a:extLst>
            </p:cNvPr>
            <p:cNvCxnSpPr>
              <a:cxnSpLocks/>
              <a:endCxn id="24" idx="1"/>
            </p:cNvCxnSpPr>
            <p:nvPr/>
          </p:nvCxnSpPr>
          <p:spPr>
            <a:xfrm>
              <a:off x="4361760" y="5596152"/>
              <a:ext cx="93305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7C3E6328-98CE-7E5E-9B5B-E6613B96F70E}"/>
              </a:ext>
            </a:extLst>
          </p:cNvPr>
          <p:cNvGrpSpPr/>
          <p:nvPr/>
        </p:nvGrpSpPr>
        <p:grpSpPr>
          <a:xfrm>
            <a:off x="6650892" y="4130781"/>
            <a:ext cx="4554661" cy="2257288"/>
            <a:chOff x="6650892" y="4130781"/>
            <a:chExt cx="4554661" cy="2257288"/>
          </a:xfrm>
        </p:grpSpPr>
        <p:pic>
          <p:nvPicPr>
            <p:cNvPr id="2054" name="Picture 6" descr="Image samples on CelebA dataset with 128 × 128 resolution. The ratio of...  | Download Scientific Diagram">
              <a:extLst>
                <a:ext uri="{FF2B5EF4-FFF2-40B4-BE49-F238E27FC236}">
                  <a16:creationId xmlns:a16="http://schemas.microsoft.com/office/drawing/2014/main" id="{9802C960-CA5C-15CF-06DF-4316D0E480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2336" y="4804241"/>
              <a:ext cx="3213017" cy="158382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BF5CC48-01D1-F1D7-640A-98C494654AF3}"/>
                    </a:ext>
                  </a:extLst>
                </p:cNvPr>
                <p:cNvSpPr txBox="1"/>
                <p:nvPr/>
              </p:nvSpPr>
              <p:spPr>
                <a:xfrm>
                  <a:off x="7293953" y="4130781"/>
                  <a:ext cx="3911600" cy="661207"/>
                </a:xfrm>
                <a:prstGeom prst="rect">
                  <a:avLst/>
                </a:prstGeom>
                <a:noFill/>
              </p:spPr>
              <p:txBody>
                <a:bodyPr wrap="square" rtlCol="0">
                  <a:spAutoFit/>
                </a:bodyPr>
                <a:lstStyle/>
                <a:p>
                  <a:pPr algn="ctr"/>
                  <a:r>
                    <a:rPr lang="en-US" dirty="0"/>
                    <a:t>Generated Dataset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𝐷</m:t>
                          </m:r>
                        </m:e>
                      </m:acc>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𝑛</m:t>
                              </m:r>
                            </m:sub>
                          </m:sSub>
                        </m:e>
                      </m:d>
                    </m:oMath>
                  </a14:m>
                  <a:endParaRPr lang="en-US" b="0" dirty="0"/>
                </a:p>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oMath>
                    </m:oMathPara>
                  </a14:m>
                  <a:endParaRPr lang="en-US" dirty="0"/>
                </a:p>
              </p:txBody>
            </p:sp>
          </mc:Choice>
          <mc:Fallback xmlns="">
            <p:sp>
              <p:nvSpPr>
                <p:cNvPr id="22" name="TextBox 21">
                  <a:extLst>
                    <a:ext uri="{FF2B5EF4-FFF2-40B4-BE49-F238E27FC236}">
                      <a16:creationId xmlns:a16="http://schemas.microsoft.com/office/drawing/2014/main" id="{BBF5CC48-01D1-F1D7-640A-98C494654AF3}"/>
                    </a:ext>
                  </a:extLst>
                </p:cNvPr>
                <p:cNvSpPr txBox="1">
                  <a:spLocks noRot="1" noChangeAspect="1" noMove="1" noResize="1" noEditPoints="1" noAdjustHandles="1" noChangeArrowheads="1" noChangeShapeType="1" noTextEdit="1"/>
                </p:cNvSpPr>
                <p:nvPr/>
              </p:nvSpPr>
              <p:spPr>
                <a:xfrm>
                  <a:off x="7293953" y="4130781"/>
                  <a:ext cx="3911600" cy="661207"/>
                </a:xfrm>
                <a:prstGeom prst="rect">
                  <a:avLst/>
                </a:prstGeom>
                <a:blipFill>
                  <a:blip r:embed="rId8"/>
                  <a:stretch>
                    <a:fillRect t="-1887" b="-3774"/>
                  </a:stretch>
                </a:blipFill>
              </p:spPr>
              <p:txBody>
                <a:bodyPr/>
                <a:lstStyle/>
                <a:p>
                  <a:r>
                    <a:rPr lang="en-US">
                      <a:noFill/>
                    </a:rPr>
                    <a:t> </a:t>
                  </a:r>
                </a:p>
              </p:txBody>
            </p:sp>
          </mc:Fallback>
        </mc:AlternateContent>
        <p:cxnSp>
          <p:nvCxnSpPr>
            <p:cNvPr id="29" name="Straight Arrow Connector 28">
              <a:extLst>
                <a:ext uri="{FF2B5EF4-FFF2-40B4-BE49-F238E27FC236}">
                  <a16:creationId xmlns:a16="http://schemas.microsoft.com/office/drawing/2014/main" id="{3C54EA5B-40AF-7650-A31E-9559515364FB}"/>
                </a:ext>
              </a:extLst>
            </p:cNvPr>
            <p:cNvCxnSpPr>
              <a:cxnSpLocks/>
            </p:cNvCxnSpPr>
            <p:nvPr/>
          </p:nvCxnSpPr>
          <p:spPr>
            <a:xfrm>
              <a:off x="6650892" y="5584412"/>
              <a:ext cx="9401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2C4A3808-54A0-8876-45FC-BBA00528410C}"/>
              </a:ext>
            </a:extLst>
          </p:cNvPr>
          <p:cNvGrpSpPr/>
          <p:nvPr/>
        </p:nvGrpSpPr>
        <p:grpSpPr>
          <a:xfrm>
            <a:off x="300976" y="1812839"/>
            <a:ext cx="2076406" cy="1827431"/>
            <a:chOff x="300976" y="1812839"/>
            <a:chExt cx="2076406" cy="1827431"/>
          </a:xfrm>
        </p:grpSpPr>
        <p:pic>
          <p:nvPicPr>
            <p:cNvPr id="2058" name="Picture 10" descr="Probability Density Function (PDF) - Definition, Formula, Graph, Example">
              <a:extLst>
                <a:ext uri="{FF2B5EF4-FFF2-40B4-BE49-F238E27FC236}">
                  <a16:creationId xmlns:a16="http://schemas.microsoft.com/office/drawing/2014/main" id="{20FAA4E1-4912-087C-FB1E-5AC07EAA425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9403"/>
            <a:stretch/>
          </p:blipFill>
          <p:spPr bwMode="auto">
            <a:xfrm>
              <a:off x="300976" y="2459170"/>
              <a:ext cx="2039862" cy="11811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A43A769-D81B-F77E-B46C-EA15E072FC97}"/>
                    </a:ext>
                  </a:extLst>
                </p:cNvPr>
                <p:cNvSpPr txBox="1"/>
                <p:nvPr/>
              </p:nvSpPr>
              <p:spPr>
                <a:xfrm>
                  <a:off x="387716" y="1812839"/>
                  <a:ext cx="1989666" cy="646331"/>
                </a:xfrm>
                <a:prstGeom prst="rect">
                  <a:avLst/>
                </a:prstGeom>
                <a:noFill/>
              </p:spPr>
              <p:txBody>
                <a:bodyPr wrap="square" rtlCol="0">
                  <a:spAutoFit/>
                </a:bodyPr>
                <a:lstStyle/>
                <a:p>
                  <a:pPr algn="ctr"/>
                  <a:r>
                    <a:rPr lang="en-US" dirty="0"/>
                    <a:t>Data Distribution</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oMath>
                    </m:oMathPara>
                  </a14:m>
                  <a:endParaRPr lang="en-US" dirty="0"/>
                </a:p>
              </p:txBody>
            </p:sp>
          </mc:Choice>
          <mc:Fallback xmlns="">
            <p:sp>
              <p:nvSpPr>
                <p:cNvPr id="35" name="TextBox 34">
                  <a:extLst>
                    <a:ext uri="{FF2B5EF4-FFF2-40B4-BE49-F238E27FC236}">
                      <a16:creationId xmlns:a16="http://schemas.microsoft.com/office/drawing/2014/main" id="{9A43A769-D81B-F77E-B46C-EA15E072FC97}"/>
                    </a:ext>
                  </a:extLst>
                </p:cNvPr>
                <p:cNvSpPr txBox="1">
                  <a:spLocks noRot="1" noChangeAspect="1" noMove="1" noResize="1" noEditPoints="1" noAdjustHandles="1" noChangeArrowheads="1" noChangeShapeType="1" noTextEdit="1"/>
                </p:cNvSpPr>
                <p:nvPr/>
              </p:nvSpPr>
              <p:spPr>
                <a:xfrm>
                  <a:off x="387716" y="1812839"/>
                  <a:ext cx="1989666" cy="646331"/>
                </a:xfrm>
                <a:prstGeom prst="rect">
                  <a:avLst/>
                </a:prstGeom>
                <a:blipFill>
                  <a:blip r:embed="rId10"/>
                  <a:stretch>
                    <a:fillRect t="-3846"/>
                  </a:stretch>
                </a:blipFill>
              </p:spPr>
              <p:txBody>
                <a:bodyPr/>
                <a:lstStyle/>
                <a:p>
                  <a:r>
                    <a:rPr lang="en-US">
                      <a:noFill/>
                    </a:rPr>
                    <a:t> </a:t>
                  </a:r>
                </a:p>
              </p:txBody>
            </p:sp>
          </mc:Fallback>
        </mc:AlternateContent>
      </p:grpSp>
      <p:grpSp>
        <p:nvGrpSpPr>
          <p:cNvPr id="45" name="Group 44">
            <a:extLst>
              <a:ext uri="{FF2B5EF4-FFF2-40B4-BE49-F238E27FC236}">
                <a16:creationId xmlns:a16="http://schemas.microsoft.com/office/drawing/2014/main" id="{963987A9-3101-2D0D-5374-6427AAF95A9F}"/>
              </a:ext>
            </a:extLst>
          </p:cNvPr>
          <p:cNvGrpSpPr/>
          <p:nvPr/>
        </p:nvGrpSpPr>
        <p:grpSpPr>
          <a:xfrm>
            <a:off x="2340838" y="1351174"/>
            <a:ext cx="2688683" cy="2552457"/>
            <a:chOff x="2340838" y="1351174"/>
            <a:chExt cx="2688683" cy="2552457"/>
          </a:xfrm>
        </p:grpSpPr>
        <p:pic>
          <p:nvPicPr>
            <p:cNvPr id="2052" name="Picture 4" descr="CelebA Dataset - Machine Learning Datasets">
              <a:extLst>
                <a:ext uri="{FF2B5EF4-FFF2-40B4-BE49-F238E27FC236}">
                  <a16:creationId xmlns:a16="http://schemas.microsoft.com/office/drawing/2014/main" id="{156C80A3-84F9-3CB8-2C8A-4E3A36777B2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47328"/>
            <a:stretch/>
          </p:blipFill>
          <p:spPr bwMode="auto">
            <a:xfrm>
              <a:off x="3127357" y="2362697"/>
              <a:ext cx="1814663" cy="154093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D1E5DE0-A8DA-4855-AE47-670899B53622}"/>
                    </a:ext>
                  </a:extLst>
                </p:cNvPr>
                <p:cNvSpPr txBox="1"/>
                <p:nvPr/>
              </p:nvSpPr>
              <p:spPr>
                <a:xfrm>
                  <a:off x="3039855" y="1351174"/>
                  <a:ext cx="1989666" cy="923330"/>
                </a:xfrm>
                <a:prstGeom prst="rect">
                  <a:avLst/>
                </a:prstGeom>
                <a:noFill/>
              </p:spPr>
              <p:txBody>
                <a:bodyPr wrap="square" rtlCol="0">
                  <a:spAutoFit/>
                </a:bodyPr>
                <a:lstStyle/>
                <a:p>
                  <a:pPr algn="ctr"/>
                  <a:r>
                    <a:rPr lang="en-US" dirty="0"/>
                    <a:t>Training Dataset </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oMath>
                    </m:oMathPara>
                  </a14:m>
                  <a:endParaRPr lang="en-US" b="0" dirty="0"/>
                </a:p>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𝑃</m:t>
                        </m:r>
                      </m:oMath>
                    </m:oMathPara>
                  </a14:m>
                  <a:endParaRPr lang="en-US" dirty="0"/>
                </a:p>
              </p:txBody>
            </p:sp>
          </mc:Choice>
          <mc:Fallback xmlns="">
            <p:sp>
              <p:nvSpPr>
                <p:cNvPr id="5" name="TextBox 4">
                  <a:extLst>
                    <a:ext uri="{FF2B5EF4-FFF2-40B4-BE49-F238E27FC236}">
                      <a16:creationId xmlns:a16="http://schemas.microsoft.com/office/drawing/2014/main" id="{DD1E5DE0-A8DA-4855-AE47-670899B53622}"/>
                    </a:ext>
                  </a:extLst>
                </p:cNvPr>
                <p:cNvSpPr txBox="1">
                  <a:spLocks noRot="1" noChangeAspect="1" noMove="1" noResize="1" noEditPoints="1" noAdjustHandles="1" noChangeArrowheads="1" noChangeShapeType="1" noTextEdit="1"/>
                </p:cNvSpPr>
                <p:nvPr/>
              </p:nvSpPr>
              <p:spPr>
                <a:xfrm>
                  <a:off x="3039855" y="1351174"/>
                  <a:ext cx="1989666" cy="923330"/>
                </a:xfrm>
                <a:prstGeom prst="rect">
                  <a:avLst/>
                </a:prstGeom>
                <a:blipFill>
                  <a:blip r:embed="rId12"/>
                  <a:stretch>
                    <a:fillRect t="-2703"/>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2F99B0E0-221E-F1AD-AC04-77A02C942C0E}"/>
                </a:ext>
              </a:extLst>
            </p:cNvPr>
            <p:cNvCxnSpPr>
              <a:cxnSpLocks/>
            </p:cNvCxnSpPr>
            <p:nvPr/>
          </p:nvCxnSpPr>
          <p:spPr>
            <a:xfrm>
              <a:off x="2340838" y="3049720"/>
              <a:ext cx="5852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7399B1D6-08DA-43B0-B5F4-4849557AE5E0}"/>
              </a:ext>
            </a:extLst>
          </p:cNvPr>
          <p:cNvGrpSpPr/>
          <p:nvPr/>
        </p:nvGrpSpPr>
        <p:grpSpPr>
          <a:xfrm>
            <a:off x="9025467" y="1961896"/>
            <a:ext cx="2321946" cy="1678360"/>
            <a:chOff x="9025467" y="1961896"/>
            <a:chExt cx="2321946" cy="1678360"/>
          </a:xfrm>
        </p:grpSpPr>
        <p:pic>
          <p:nvPicPr>
            <p:cNvPr id="39" name="Picture 10" descr="Probability Density Function (PDF) - Definition, Formula, Graph, Example">
              <a:extLst>
                <a:ext uri="{FF2B5EF4-FFF2-40B4-BE49-F238E27FC236}">
                  <a16:creationId xmlns:a16="http://schemas.microsoft.com/office/drawing/2014/main" id="{0C193E56-30CD-94B2-CC36-8902C78218F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9403"/>
            <a:stretch/>
          </p:blipFill>
          <p:spPr bwMode="auto">
            <a:xfrm>
              <a:off x="9249753" y="2459156"/>
              <a:ext cx="2039862" cy="11811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2989574-97EC-FC3E-94DE-D5C791F76404}"/>
                    </a:ext>
                  </a:extLst>
                </p:cNvPr>
                <p:cNvSpPr txBox="1"/>
                <p:nvPr/>
              </p:nvSpPr>
              <p:spPr>
                <a:xfrm>
                  <a:off x="9105820" y="1961896"/>
                  <a:ext cx="2241593" cy="653769"/>
                </a:xfrm>
                <a:prstGeom prst="rect">
                  <a:avLst/>
                </a:prstGeom>
                <a:noFill/>
              </p:spPr>
              <p:txBody>
                <a:bodyPr wrap="square" rtlCol="0">
                  <a:spAutoFit/>
                </a:bodyPr>
                <a:lstStyle/>
                <a:p>
                  <a:pPr algn="ctr"/>
                  <a:r>
                    <a:rPr lang="en-US" dirty="0"/>
                    <a:t>Learned Distribution</a:t>
                  </a:r>
                </a:p>
                <a:p>
                  <a:pPr algn="ct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𝑃</m:t>
                            </m:r>
                          </m:e>
                        </m:acc>
                      </m:oMath>
                    </m:oMathPara>
                  </a14:m>
                  <a:endParaRPr lang="en-US" dirty="0"/>
                </a:p>
              </p:txBody>
            </p:sp>
          </mc:Choice>
          <mc:Fallback xmlns="">
            <p:sp>
              <p:nvSpPr>
                <p:cNvPr id="40" name="TextBox 39">
                  <a:extLst>
                    <a:ext uri="{FF2B5EF4-FFF2-40B4-BE49-F238E27FC236}">
                      <a16:creationId xmlns:a16="http://schemas.microsoft.com/office/drawing/2014/main" id="{A2989574-97EC-FC3E-94DE-D5C791F76404}"/>
                    </a:ext>
                  </a:extLst>
                </p:cNvPr>
                <p:cNvSpPr txBox="1">
                  <a:spLocks noRot="1" noChangeAspect="1" noMove="1" noResize="1" noEditPoints="1" noAdjustHandles="1" noChangeArrowheads="1" noChangeShapeType="1" noTextEdit="1"/>
                </p:cNvSpPr>
                <p:nvPr/>
              </p:nvSpPr>
              <p:spPr>
                <a:xfrm>
                  <a:off x="9105820" y="1961896"/>
                  <a:ext cx="2241593" cy="653769"/>
                </a:xfrm>
                <a:prstGeom prst="rect">
                  <a:avLst/>
                </a:prstGeom>
                <a:blipFill>
                  <a:blip r:embed="rId13"/>
                  <a:stretch>
                    <a:fillRect l="-565" t="-3846"/>
                  </a:stretch>
                </a:blipFill>
              </p:spPr>
              <p:txBody>
                <a:bodyPr/>
                <a:lstStyle/>
                <a:p>
                  <a:r>
                    <a:rPr lang="en-US">
                      <a:noFill/>
                    </a:rPr>
                    <a:t> </a:t>
                  </a:r>
                </a:p>
              </p:txBody>
            </p:sp>
          </mc:Fallback>
        </mc:AlternateContent>
        <p:cxnSp>
          <p:nvCxnSpPr>
            <p:cNvPr id="42" name="Straight Arrow Connector 41">
              <a:extLst>
                <a:ext uri="{FF2B5EF4-FFF2-40B4-BE49-F238E27FC236}">
                  <a16:creationId xmlns:a16="http://schemas.microsoft.com/office/drawing/2014/main" id="{988FD07F-36E2-B740-2781-DD0A60766523}"/>
                </a:ext>
              </a:extLst>
            </p:cNvPr>
            <p:cNvCxnSpPr>
              <a:cxnSpLocks/>
              <a:stCxn id="23" idx="3"/>
            </p:cNvCxnSpPr>
            <p:nvPr/>
          </p:nvCxnSpPr>
          <p:spPr>
            <a:xfrm flipV="1">
              <a:off x="9025467" y="3133163"/>
              <a:ext cx="45720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979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0D64A8CE-ECEF-48F3-9912-CDFF3A07CBE8}"/>
              </a:ext>
            </a:extLst>
          </p:cNvPr>
          <p:cNvSpPr/>
          <p:nvPr/>
        </p:nvSpPr>
        <p:spPr>
          <a:xfrm>
            <a:off x="3537041" y="2263515"/>
            <a:ext cx="6476389" cy="3028013"/>
          </a:xfrm>
          <a:custGeom>
            <a:avLst/>
            <a:gdLst>
              <a:gd name="connsiteX0" fmla="*/ 600244 w 6476389"/>
              <a:gd name="connsiteY0" fmla="*/ 0 h 3028013"/>
              <a:gd name="connsiteX1" fmla="*/ 555274 w 6476389"/>
              <a:gd name="connsiteY1" fmla="*/ 1409075 h 3028013"/>
              <a:gd name="connsiteX2" fmla="*/ 6476389 w 6476389"/>
              <a:gd name="connsiteY2" fmla="*/ 3028013 h 3028013"/>
            </a:gdLst>
            <a:ahLst/>
            <a:cxnLst>
              <a:cxn ang="0">
                <a:pos x="connsiteX0" y="connsiteY0"/>
              </a:cxn>
              <a:cxn ang="0">
                <a:pos x="connsiteX1" y="connsiteY1"/>
              </a:cxn>
              <a:cxn ang="0">
                <a:pos x="connsiteX2" y="connsiteY2"/>
              </a:cxn>
            </a:cxnLst>
            <a:rect l="l" t="t" r="r" b="b"/>
            <a:pathLst>
              <a:path w="6476389" h="3028013">
                <a:moveTo>
                  <a:pt x="600244" y="0"/>
                </a:moveTo>
                <a:cubicBezTo>
                  <a:pt x="88080" y="452203"/>
                  <a:pt x="-424083" y="904406"/>
                  <a:pt x="555274" y="1409075"/>
                </a:cubicBezTo>
                <a:cubicBezTo>
                  <a:pt x="1534631" y="1913744"/>
                  <a:pt x="4005510" y="2470878"/>
                  <a:pt x="6476389" y="302801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A7C23689-BF37-D9A1-779D-F19436331972}"/>
              </a:ext>
            </a:extLst>
          </p:cNvPr>
          <p:cNvSpPr/>
          <p:nvPr/>
        </p:nvSpPr>
        <p:spPr>
          <a:xfrm>
            <a:off x="7585023" y="2233534"/>
            <a:ext cx="1807265" cy="3028014"/>
          </a:xfrm>
          <a:custGeom>
            <a:avLst/>
            <a:gdLst>
              <a:gd name="connsiteX0" fmla="*/ 1708879 w 1807265"/>
              <a:gd name="connsiteY0" fmla="*/ 0 h 3028014"/>
              <a:gd name="connsiteX1" fmla="*/ 1618938 w 1807265"/>
              <a:gd name="connsiteY1" fmla="*/ 1289155 h 3028014"/>
              <a:gd name="connsiteX2" fmla="*/ 0 w 1807265"/>
              <a:gd name="connsiteY2" fmla="*/ 3028014 h 3028014"/>
            </a:gdLst>
            <a:ahLst/>
            <a:cxnLst>
              <a:cxn ang="0">
                <a:pos x="connsiteX0" y="connsiteY0"/>
              </a:cxn>
              <a:cxn ang="0">
                <a:pos x="connsiteX1" y="connsiteY1"/>
              </a:cxn>
              <a:cxn ang="0">
                <a:pos x="connsiteX2" y="connsiteY2"/>
              </a:cxn>
            </a:cxnLst>
            <a:rect l="l" t="t" r="r" b="b"/>
            <a:pathLst>
              <a:path w="1807265" h="3028014">
                <a:moveTo>
                  <a:pt x="1708879" y="0"/>
                </a:moveTo>
                <a:cubicBezTo>
                  <a:pt x="1806315" y="392243"/>
                  <a:pt x="1903751" y="784486"/>
                  <a:pt x="1618938" y="1289155"/>
                </a:cubicBezTo>
                <a:cubicBezTo>
                  <a:pt x="1334125" y="1793824"/>
                  <a:pt x="667062" y="2410919"/>
                  <a:pt x="0" y="3028014"/>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35674CD8-3D94-D443-A9A3-2AF0DEAA231D}"/>
              </a:ext>
            </a:extLst>
          </p:cNvPr>
          <p:cNvSpPr/>
          <p:nvPr/>
        </p:nvSpPr>
        <p:spPr>
          <a:xfrm>
            <a:off x="3992945" y="2242947"/>
            <a:ext cx="5171607" cy="3237876"/>
          </a:xfrm>
          <a:custGeom>
            <a:avLst/>
            <a:gdLst>
              <a:gd name="connsiteX0" fmla="*/ 5171607 w 5171607"/>
              <a:gd name="connsiteY0" fmla="*/ 0 h 3237876"/>
              <a:gd name="connsiteX1" fmla="*/ 2788171 w 5171607"/>
              <a:gd name="connsiteY1" fmla="*/ 1064302 h 3237876"/>
              <a:gd name="connsiteX2" fmla="*/ 0 w 5171607"/>
              <a:gd name="connsiteY2" fmla="*/ 3237876 h 3237876"/>
            </a:gdLst>
            <a:ahLst/>
            <a:cxnLst>
              <a:cxn ang="0">
                <a:pos x="connsiteX0" y="connsiteY0"/>
              </a:cxn>
              <a:cxn ang="0">
                <a:pos x="connsiteX1" y="connsiteY1"/>
              </a:cxn>
              <a:cxn ang="0">
                <a:pos x="connsiteX2" y="connsiteY2"/>
              </a:cxn>
            </a:cxnLst>
            <a:rect l="l" t="t" r="r" b="b"/>
            <a:pathLst>
              <a:path w="5171607" h="3237876">
                <a:moveTo>
                  <a:pt x="5171607" y="0"/>
                </a:moveTo>
                <a:cubicBezTo>
                  <a:pt x="4410856" y="262328"/>
                  <a:pt x="3650106" y="524656"/>
                  <a:pt x="2788171" y="1064302"/>
                </a:cubicBezTo>
                <a:cubicBezTo>
                  <a:pt x="1926236" y="1603948"/>
                  <a:pt x="963118" y="2420912"/>
                  <a:pt x="0" y="3237876"/>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81EB83-A45A-7FAA-6804-F0FF709A8D3A}"/>
              </a:ext>
            </a:extLst>
          </p:cNvPr>
          <p:cNvSpPr>
            <a:spLocks noGrp="1"/>
          </p:cNvSpPr>
          <p:nvPr>
            <p:ph type="title"/>
          </p:nvPr>
        </p:nvSpPr>
        <p:spPr>
          <a:xfrm>
            <a:off x="83371" y="132033"/>
            <a:ext cx="11353800" cy="1325563"/>
          </a:xfrm>
        </p:spPr>
        <p:txBody>
          <a:bodyPr/>
          <a:lstStyle/>
          <a:p>
            <a:r>
              <a:rPr lang="en-US" dirty="0"/>
              <a:t>High Level Taxonomy of Deep Generative Models</a:t>
            </a:r>
          </a:p>
        </p:txBody>
      </p:sp>
      <p:sp>
        <p:nvSpPr>
          <p:cNvPr id="4" name="Slide Number Placeholder 3">
            <a:extLst>
              <a:ext uri="{FF2B5EF4-FFF2-40B4-BE49-F238E27FC236}">
                <a16:creationId xmlns:a16="http://schemas.microsoft.com/office/drawing/2014/main" id="{3054723B-15F6-3C66-E2EE-C26DC04250A4}"/>
              </a:ext>
            </a:extLst>
          </p:cNvPr>
          <p:cNvSpPr>
            <a:spLocks noGrp="1"/>
          </p:cNvSpPr>
          <p:nvPr>
            <p:ph type="sldNum" sz="quarter" idx="12"/>
          </p:nvPr>
        </p:nvSpPr>
        <p:spPr/>
        <p:txBody>
          <a:bodyPr/>
          <a:lstStyle/>
          <a:p>
            <a:fld id="{78BA06F7-7B03-794D-B1BE-3F12299AE8FB}" type="slidenum">
              <a:rPr lang="en-US" smtClean="0"/>
              <a:t>25</a:t>
            </a:fld>
            <a:endParaRPr lang="en-US" dirty="0"/>
          </a:p>
        </p:txBody>
      </p:sp>
      <p:sp>
        <p:nvSpPr>
          <p:cNvPr id="3" name="TextBox 2">
            <a:extLst>
              <a:ext uri="{FF2B5EF4-FFF2-40B4-BE49-F238E27FC236}">
                <a16:creationId xmlns:a16="http://schemas.microsoft.com/office/drawing/2014/main" id="{2876C25D-AAE2-D6BE-39C4-7A712853B06D}"/>
              </a:ext>
            </a:extLst>
          </p:cNvPr>
          <p:cNvSpPr txBox="1"/>
          <p:nvPr/>
        </p:nvSpPr>
        <p:spPr>
          <a:xfrm>
            <a:off x="344774" y="1972257"/>
            <a:ext cx="1723742" cy="461665"/>
          </a:xfrm>
          <a:prstGeom prst="rect">
            <a:avLst/>
          </a:prstGeom>
          <a:noFill/>
        </p:spPr>
        <p:txBody>
          <a:bodyPr wrap="none" rtlCol="0">
            <a:spAutoFit/>
          </a:bodyPr>
          <a:lstStyle/>
          <a:p>
            <a:r>
              <a:rPr lang="en-US" sz="2400" dirty="0"/>
              <a:t>Type of data</a:t>
            </a:r>
          </a:p>
        </p:txBody>
      </p:sp>
      <p:sp>
        <p:nvSpPr>
          <p:cNvPr id="5" name="TextBox 4">
            <a:extLst>
              <a:ext uri="{FF2B5EF4-FFF2-40B4-BE49-F238E27FC236}">
                <a16:creationId xmlns:a16="http://schemas.microsoft.com/office/drawing/2014/main" id="{F8B0F4BB-0FE8-AFEC-E72C-740B47B34CF5}"/>
              </a:ext>
            </a:extLst>
          </p:cNvPr>
          <p:cNvSpPr txBox="1"/>
          <p:nvPr/>
        </p:nvSpPr>
        <p:spPr>
          <a:xfrm>
            <a:off x="344773" y="3474624"/>
            <a:ext cx="2582117" cy="830997"/>
          </a:xfrm>
          <a:prstGeom prst="rect">
            <a:avLst/>
          </a:prstGeom>
          <a:noFill/>
        </p:spPr>
        <p:txBody>
          <a:bodyPr wrap="none" rtlCol="0">
            <a:spAutoFit/>
          </a:bodyPr>
          <a:lstStyle/>
          <a:p>
            <a:r>
              <a:rPr lang="en-US" sz="2400" dirty="0"/>
              <a:t>Type of neural </a:t>
            </a:r>
          </a:p>
          <a:p>
            <a:r>
              <a:rPr lang="en-US" sz="2400" dirty="0"/>
              <a:t>Model architecture</a:t>
            </a:r>
          </a:p>
        </p:txBody>
      </p:sp>
      <p:sp>
        <p:nvSpPr>
          <p:cNvPr id="6" name="TextBox 5">
            <a:extLst>
              <a:ext uri="{FF2B5EF4-FFF2-40B4-BE49-F238E27FC236}">
                <a16:creationId xmlns:a16="http://schemas.microsoft.com/office/drawing/2014/main" id="{B37A66E7-13C8-25D2-E269-9B5825B98CD2}"/>
              </a:ext>
            </a:extLst>
          </p:cNvPr>
          <p:cNvSpPr txBox="1"/>
          <p:nvPr/>
        </p:nvSpPr>
        <p:spPr>
          <a:xfrm>
            <a:off x="358515" y="5156021"/>
            <a:ext cx="1783117" cy="1200329"/>
          </a:xfrm>
          <a:prstGeom prst="rect">
            <a:avLst/>
          </a:prstGeom>
          <a:noFill/>
        </p:spPr>
        <p:txBody>
          <a:bodyPr wrap="none" rtlCol="0">
            <a:spAutoFit/>
          </a:bodyPr>
          <a:lstStyle/>
          <a:p>
            <a:r>
              <a:rPr lang="en-US" sz="2400" dirty="0"/>
              <a:t>Training and </a:t>
            </a:r>
          </a:p>
          <a:p>
            <a:r>
              <a:rPr lang="en-US" sz="2400" dirty="0"/>
              <a:t>Generation</a:t>
            </a:r>
          </a:p>
          <a:p>
            <a:r>
              <a:rPr lang="en-US" sz="2400" dirty="0"/>
              <a:t>Algorithms</a:t>
            </a:r>
          </a:p>
        </p:txBody>
      </p:sp>
      <p:cxnSp>
        <p:nvCxnSpPr>
          <p:cNvPr id="8" name="Straight Connector 7">
            <a:extLst>
              <a:ext uri="{FF2B5EF4-FFF2-40B4-BE49-F238E27FC236}">
                <a16:creationId xmlns:a16="http://schemas.microsoft.com/office/drawing/2014/main" id="{8A252CF1-EB61-0584-6540-2A1F264AF418}"/>
              </a:ext>
            </a:extLst>
          </p:cNvPr>
          <p:cNvCxnSpPr/>
          <p:nvPr/>
        </p:nvCxnSpPr>
        <p:spPr>
          <a:xfrm flipV="1">
            <a:off x="0" y="2908092"/>
            <a:ext cx="12192000" cy="104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3379336-1581-D36C-FF77-95077F0C9FA7}"/>
              </a:ext>
            </a:extLst>
          </p:cNvPr>
          <p:cNvCxnSpPr/>
          <p:nvPr/>
        </p:nvCxnSpPr>
        <p:spPr>
          <a:xfrm flipV="1">
            <a:off x="0" y="4678355"/>
            <a:ext cx="12192000" cy="104931"/>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B6ECF04-5E9E-B63B-A3C5-9BDF10427349}"/>
              </a:ext>
            </a:extLst>
          </p:cNvPr>
          <p:cNvSpPr txBox="1"/>
          <p:nvPr/>
        </p:nvSpPr>
        <p:spPr>
          <a:xfrm>
            <a:off x="3387777" y="1767348"/>
            <a:ext cx="1217256"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Images</a:t>
            </a:r>
          </a:p>
        </p:txBody>
      </p:sp>
      <p:sp>
        <p:nvSpPr>
          <p:cNvPr id="11" name="TextBox 10">
            <a:extLst>
              <a:ext uri="{FF2B5EF4-FFF2-40B4-BE49-F238E27FC236}">
                <a16:creationId xmlns:a16="http://schemas.microsoft.com/office/drawing/2014/main" id="{192164B5-132A-4219-308C-ACF7B6AB11CD}"/>
              </a:ext>
            </a:extLst>
          </p:cNvPr>
          <p:cNvSpPr txBox="1"/>
          <p:nvPr/>
        </p:nvSpPr>
        <p:spPr>
          <a:xfrm>
            <a:off x="4957023" y="1797365"/>
            <a:ext cx="776687"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Text</a:t>
            </a:r>
          </a:p>
        </p:txBody>
      </p:sp>
      <p:sp>
        <p:nvSpPr>
          <p:cNvPr id="12" name="TextBox 11">
            <a:extLst>
              <a:ext uri="{FF2B5EF4-FFF2-40B4-BE49-F238E27FC236}">
                <a16:creationId xmlns:a16="http://schemas.microsoft.com/office/drawing/2014/main" id="{ABE1A692-3F22-46BF-E083-65534AF6CCDD}"/>
              </a:ext>
            </a:extLst>
          </p:cNvPr>
          <p:cNvSpPr txBox="1"/>
          <p:nvPr/>
        </p:nvSpPr>
        <p:spPr>
          <a:xfrm>
            <a:off x="6233025" y="1747109"/>
            <a:ext cx="1259447"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Tabular</a:t>
            </a:r>
          </a:p>
        </p:txBody>
      </p:sp>
      <p:sp>
        <p:nvSpPr>
          <p:cNvPr id="13" name="TextBox 12">
            <a:extLst>
              <a:ext uri="{FF2B5EF4-FFF2-40B4-BE49-F238E27FC236}">
                <a16:creationId xmlns:a16="http://schemas.microsoft.com/office/drawing/2014/main" id="{1713DE6F-603D-0E3C-AB75-97B35FD12F46}"/>
              </a:ext>
            </a:extLst>
          </p:cNvPr>
          <p:cNvSpPr txBox="1"/>
          <p:nvPr/>
        </p:nvSpPr>
        <p:spPr>
          <a:xfrm>
            <a:off x="8109294" y="1710647"/>
            <a:ext cx="1750800"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Timeseries</a:t>
            </a:r>
          </a:p>
        </p:txBody>
      </p:sp>
      <p:sp>
        <p:nvSpPr>
          <p:cNvPr id="14" name="TextBox 13">
            <a:extLst>
              <a:ext uri="{FF2B5EF4-FFF2-40B4-BE49-F238E27FC236}">
                <a16:creationId xmlns:a16="http://schemas.microsoft.com/office/drawing/2014/main" id="{DDAF1B84-A291-49CB-5899-0CCDECA21B88}"/>
              </a:ext>
            </a:extLst>
          </p:cNvPr>
          <p:cNvSpPr txBox="1"/>
          <p:nvPr/>
        </p:nvSpPr>
        <p:spPr>
          <a:xfrm>
            <a:off x="9985329" y="1697014"/>
            <a:ext cx="433132"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a:t>
            </a:r>
          </a:p>
        </p:txBody>
      </p:sp>
      <p:sp>
        <p:nvSpPr>
          <p:cNvPr id="15" name="TextBox 14">
            <a:extLst>
              <a:ext uri="{FF2B5EF4-FFF2-40B4-BE49-F238E27FC236}">
                <a16:creationId xmlns:a16="http://schemas.microsoft.com/office/drawing/2014/main" id="{3B0811EF-61FD-DE2C-73A3-F8DFD57B4DC9}"/>
              </a:ext>
            </a:extLst>
          </p:cNvPr>
          <p:cNvSpPr txBox="1"/>
          <p:nvPr/>
        </p:nvSpPr>
        <p:spPr>
          <a:xfrm>
            <a:off x="3200452" y="3422829"/>
            <a:ext cx="1756571" cy="95410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Fully</a:t>
            </a:r>
          </a:p>
          <a:p>
            <a:r>
              <a:rPr lang="en-US" sz="2800" dirty="0"/>
              <a:t>Connected</a:t>
            </a:r>
          </a:p>
        </p:txBody>
      </p:sp>
      <p:sp>
        <p:nvSpPr>
          <p:cNvPr id="16" name="TextBox 15">
            <a:extLst>
              <a:ext uri="{FF2B5EF4-FFF2-40B4-BE49-F238E27FC236}">
                <a16:creationId xmlns:a16="http://schemas.microsoft.com/office/drawing/2014/main" id="{898C7206-5BBF-FB13-FF4F-C5C3B8942D40}"/>
              </a:ext>
            </a:extLst>
          </p:cNvPr>
          <p:cNvSpPr txBox="1"/>
          <p:nvPr/>
        </p:nvSpPr>
        <p:spPr>
          <a:xfrm>
            <a:off x="5612355" y="3293360"/>
            <a:ext cx="1622624" cy="138499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Recurrent</a:t>
            </a:r>
          </a:p>
          <a:p>
            <a:r>
              <a:rPr lang="en-US" sz="2800" dirty="0"/>
              <a:t>Neural </a:t>
            </a:r>
          </a:p>
          <a:p>
            <a:r>
              <a:rPr lang="en-US" sz="2800" dirty="0"/>
              <a:t>Nets</a:t>
            </a:r>
          </a:p>
        </p:txBody>
      </p:sp>
      <p:sp>
        <p:nvSpPr>
          <p:cNvPr id="18" name="TextBox 17">
            <a:extLst>
              <a:ext uri="{FF2B5EF4-FFF2-40B4-BE49-F238E27FC236}">
                <a16:creationId xmlns:a16="http://schemas.microsoft.com/office/drawing/2014/main" id="{EA0D950D-9A9D-3AC2-13A5-F6E1D0CD9E6A}"/>
              </a:ext>
            </a:extLst>
          </p:cNvPr>
          <p:cNvSpPr txBox="1"/>
          <p:nvPr/>
        </p:nvSpPr>
        <p:spPr>
          <a:xfrm>
            <a:off x="7766444" y="3537945"/>
            <a:ext cx="2093650"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Transformers</a:t>
            </a:r>
          </a:p>
        </p:txBody>
      </p:sp>
      <p:sp>
        <p:nvSpPr>
          <p:cNvPr id="19" name="TextBox 18">
            <a:extLst>
              <a:ext uri="{FF2B5EF4-FFF2-40B4-BE49-F238E27FC236}">
                <a16:creationId xmlns:a16="http://schemas.microsoft.com/office/drawing/2014/main" id="{21B708BA-01D0-3603-E4B3-F443B4709BFB}"/>
              </a:ext>
            </a:extLst>
          </p:cNvPr>
          <p:cNvSpPr txBox="1"/>
          <p:nvPr/>
        </p:nvSpPr>
        <p:spPr>
          <a:xfrm>
            <a:off x="10337319" y="3546498"/>
            <a:ext cx="186589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State Space</a:t>
            </a:r>
          </a:p>
        </p:txBody>
      </p:sp>
      <p:sp>
        <p:nvSpPr>
          <p:cNvPr id="20" name="TextBox 19">
            <a:extLst>
              <a:ext uri="{FF2B5EF4-FFF2-40B4-BE49-F238E27FC236}">
                <a16:creationId xmlns:a16="http://schemas.microsoft.com/office/drawing/2014/main" id="{38F272ED-753B-A51D-8C65-147D3F818D24}"/>
              </a:ext>
            </a:extLst>
          </p:cNvPr>
          <p:cNvSpPr txBox="1"/>
          <p:nvPr/>
        </p:nvSpPr>
        <p:spPr>
          <a:xfrm>
            <a:off x="3118119" y="5279131"/>
            <a:ext cx="85151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GAN</a:t>
            </a:r>
          </a:p>
        </p:txBody>
      </p:sp>
      <p:sp>
        <p:nvSpPr>
          <p:cNvPr id="21" name="TextBox 20">
            <a:extLst>
              <a:ext uri="{FF2B5EF4-FFF2-40B4-BE49-F238E27FC236}">
                <a16:creationId xmlns:a16="http://schemas.microsoft.com/office/drawing/2014/main" id="{485D5032-5007-AC8C-A500-CEAC7CEE2C66}"/>
              </a:ext>
            </a:extLst>
          </p:cNvPr>
          <p:cNvSpPr txBox="1"/>
          <p:nvPr/>
        </p:nvSpPr>
        <p:spPr>
          <a:xfrm>
            <a:off x="5534794" y="5250841"/>
            <a:ext cx="2353016"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Autoregressive</a:t>
            </a:r>
          </a:p>
        </p:txBody>
      </p:sp>
      <p:sp>
        <p:nvSpPr>
          <p:cNvPr id="22" name="TextBox 21">
            <a:extLst>
              <a:ext uri="{FF2B5EF4-FFF2-40B4-BE49-F238E27FC236}">
                <a16:creationId xmlns:a16="http://schemas.microsoft.com/office/drawing/2014/main" id="{681D80CB-060A-4ACE-E48E-A871AFC53CCC}"/>
              </a:ext>
            </a:extLst>
          </p:cNvPr>
          <p:cNvSpPr txBox="1"/>
          <p:nvPr/>
        </p:nvSpPr>
        <p:spPr>
          <a:xfrm>
            <a:off x="9164552" y="5352389"/>
            <a:ext cx="1492396"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800" dirty="0"/>
              <a:t>Diffusion</a:t>
            </a:r>
          </a:p>
        </p:txBody>
      </p:sp>
    </p:spTree>
    <p:extLst>
      <p:ext uri="{BB962C8B-B14F-4D97-AF65-F5344CB8AC3E}">
        <p14:creationId xmlns:p14="http://schemas.microsoft.com/office/powerpoint/2010/main" val="45826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0947-F5D7-24B2-7B8C-94F22C21762F}"/>
              </a:ext>
            </a:extLst>
          </p:cNvPr>
          <p:cNvSpPr>
            <a:spLocks noGrp="1"/>
          </p:cNvSpPr>
          <p:nvPr>
            <p:ph type="title"/>
          </p:nvPr>
        </p:nvSpPr>
        <p:spPr/>
        <p:txBody>
          <a:bodyPr/>
          <a:lstStyle/>
          <a:p>
            <a:r>
              <a:rPr lang="en-US" dirty="0"/>
              <a:t>Overview of Gen-Models: GAN</a:t>
            </a:r>
          </a:p>
        </p:txBody>
      </p:sp>
      <p:sp>
        <p:nvSpPr>
          <p:cNvPr id="4" name="Slide Number Placeholder 3">
            <a:extLst>
              <a:ext uri="{FF2B5EF4-FFF2-40B4-BE49-F238E27FC236}">
                <a16:creationId xmlns:a16="http://schemas.microsoft.com/office/drawing/2014/main" id="{3BBA1859-948E-2207-2FBF-F2FB883D7DFE}"/>
              </a:ext>
            </a:extLst>
          </p:cNvPr>
          <p:cNvSpPr>
            <a:spLocks noGrp="1"/>
          </p:cNvSpPr>
          <p:nvPr>
            <p:ph type="sldNum" sz="quarter" idx="12"/>
          </p:nvPr>
        </p:nvSpPr>
        <p:spPr/>
        <p:txBody>
          <a:bodyPr/>
          <a:lstStyle/>
          <a:p>
            <a:fld id="{78BA06F7-7B03-794D-B1BE-3F12299AE8FB}" type="slidenum">
              <a:rPr lang="en-US" smtClean="0"/>
              <a:t>26</a:t>
            </a:fld>
            <a:endParaRPr lang="en-US" dirty="0"/>
          </a:p>
        </p:txBody>
      </p:sp>
      <p:pic>
        <p:nvPicPr>
          <p:cNvPr id="2052" name="Picture 4" descr="006 GANs - How to Develop a 1D GAN from Scratch">
            <a:extLst>
              <a:ext uri="{FF2B5EF4-FFF2-40B4-BE49-F238E27FC236}">
                <a16:creationId xmlns:a16="http://schemas.microsoft.com/office/drawing/2014/main" id="{64508B6B-ADF0-5916-A4AE-390F735B14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4951" y="1951304"/>
            <a:ext cx="9582098" cy="3705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01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0947-F5D7-24B2-7B8C-94F22C21762F}"/>
              </a:ext>
            </a:extLst>
          </p:cNvPr>
          <p:cNvSpPr>
            <a:spLocks noGrp="1"/>
          </p:cNvSpPr>
          <p:nvPr>
            <p:ph type="title"/>
          </p:nvPr>
        </p:nvSpPr>
        <p:spPr/>
        <p:txBody>
          <a:bodyPr/>
          <a:lstStyle/>
          <a:p>
            <a:r>
              <a:rPr lang="en-US" dirty="0"/>
              <a:t>Overview of Gen-Models: Transformer</a:t>
            </a:r>
          </a:p>
        </p:txBody>
      </p:sp>
      <p:sp>
        <p:nvSpPr>
          <p:cNvPr id="4" name="Slide Number Placeholder 3">
            <a:extLst>
              <a:ext uri="{FF2B5EF4-FFF2-40B4-BE49-F238E27FC236}">
                <a16:creationId xmlns:a16="http://schemas.microsoft.com/office/drawing/2014/main" id="{3BBA1859-948E-2207-2FBF-F2FB883D7DFE}"/>
              </a:ext>
            </a:extLst>
          </p:cNvPr>
          <p:cNvSpPr>
            <a:spLocks noGrp="1"/>
          </p:cNvSpPr>
          <p:nvPr>
            <p:ph type="sldNum" sz="quarter" idx="12"/>
          </p:nvPr>
        </p:nvSpPr>
        <p:spPr/>
        <p:txBody>
          <a:bodyPr/>
          <a:lstStyle/>
          <a:p>
            <a:fld id="{78BA06F7-7B03-794D-B1BE-3F12299AE8FB}" type="slidenum">
              <a:rPr lang="en-US" smtClean="0"/>
              <a:t>27</a:t>
            </a:fld>
            <a:endParaRPr lang="en-US" dirty="0"/>
          </a:p>
        </p:txBody>
      </p:sp>
      <p:pic>
        <p:nvPicPr>
          <p:cNvPr id="4098" name="Picture 2">
            <a:extLst>
              <a:ext uri="{FF2B5EF4-FFF2-40B4-BE49-F238E27FC236}">
                <a16:creationId xmlns:a16="http://schemas.microsoft.com/office/drawing/2014/main" id="{5B0E2F95-CA78-AEF1-DAC2-E87803A22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4391" y="1506001"/>
            <a:ext cx="6543217" cy="5035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48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0947-F5D7-24B2-7B8C-94F22C21762F}"/>
              </a:ext>
            </a:extLst>
          </p:cNvPr>
          <p:cNvSpPr>
            <a:spLocks noGrp="1"/>
          </p:cNvSpPr>
          <p:nvPr>
            <p:ph type="title"/>
          </p:nvPr>
        </p:nvSpPr>
        <p:spPr/>
        <p:txBody>
          <a:bodyPr/>
          <a:lstStyle/>
          <a:p>
            <a:r>
              <a:rPr lang="en-US" dirty="0"/>
              <a:t>Overview of Gen-Models: Diffusion</a:t>
            </a:r>
          </a:p>
        </p:txBody>
      </p:sp>
      <p:sp>
        <p:nvSpPr>
          <p:cNvPr id="4" name="Slide Number Placeholder 3">
            <a:extLst>
              <a:ext uri="{FF2B5EF4-FFF2-40B4-BE49-F238E27FC236}">
                <a16:creationId xmlns:a16="http://schemas.microsoft.com/office/drawing/2014/main" id="{3BBA1859-948E-2207-2FBF-F2FB883D7DFE}"/>
              </a:ext>
            </a:extLst>
          </p:cNvPr>
          <p:cNvSpPr>
            <a:spLocks noGrp="1"/>
          </p:cNvSpPr>
          <p:nvPr>
            <p:ph type="sldNum" sz="quarter" idx="12"/>
          </p:nvPr>
        </p:nvSpPr>
        <p:spPr/>
        <p:txBody>
          <a:bodyPr/>
          <a:lstStyle/>
          <a:p>
            <a:fld id="{78BA06F7-7B03-794D-B1BE-3F12299AE8FB}" type="slidenum">
              <a:rPr lang="en-US" smtClean="0"/>
              <a:t>28</a:t>
            </a:fld>
            <a:endParaRPr lang="en-US" dirty="0"/>
          </a:p>
        </p:txBody>
      </p:sp>
      <p:pic>
        <p:nvPicPr>
          <p:cNvPr id="5" name="Picture 4">
            <a:extLst>
              <a:ext uri="{FF2B5EF4-FFF2-40B4-BE49-F238E27FC236}">
                <a16:creationId xmlns:a16="http://schemas.microsoft.com/office/drawing/2014/main" id="{5BC8C411-7CC2-20A3-ECF3-3D28D2749E87}"/>
              </a:ext>
            </a:extLst>
          </p:cNvPr>
          <p:cNvPicPr>
            <a:picLocks noChangeAspect="1"/>
          </p:cNvPicPr>
          <p:nvPr/>
        </p:nvPicPr>
        <p:blipFill>
          <a:blip r:embed="rId2"/>
          <a:stretch>
            <a:fillRect/>
          </a:stretch>
        </p:blipFill>
        <p:spPr>
          <a:xfrm>
            <a:off x="1025393" y="1870075"/>
            <a:ext cx="10141213" cy="4114596"/>
          </a:xfrm>
          <a:prstGeom prst="rect">
            <a:avLst/>
          </a:prstGeom>
        </p:spPr>
      </p:pic>
    </p:spTree>
    <p:extLst>
      <p:ext uri="{BB962C8B-B14F-4D97-AF65-F5344CB8AC3E}">
        <p14:creationId xmlns:p14="http://schemas.microsoft.com/office/powerpoint/2010/main" val="2137527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97FA4-CFEB-5FF4-1E36-774AE345F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F78C6-F28B-8168-F136-416912D6D331}"/>
              </a:ext>
            </a:extLst>
          </p:cNvPr>
          <p:cNvSpPr>
            <a:spLocks noGrp="1"/>
          </p:cNvSpPr>
          <p:nvPr>
            <p:ph type="title"/>
          </p:nvPr>
        </p:nvSpPr>
        <p:spPr/>
        <p:txBody>
          <a:bodyPr/>
          <a:lstStyle/>
          <a:p>
            <a:r>
              <a:rPr lang="en-US" dirty="0"/>
              <a:t>Setup instructions on HPC cluster </a:t>
            </a:r>
          </a:p>
        </p:txBody>
      </p:sp>
      <p:sp>
        <p:nvSpPr>
          <p:cNvPr id="4" name="Slide Number Placeholder 3">
            <a:extLst>
              <a:ext uri="{FF2B5EF4-FFF2-40B4-BE49-F238E27FC236}">
                <a16:creationId xmlns:a16="http://schemas.microsoft.com/office/drawing/2014/main" id="{630FE809-20F0-5366-DB1D-3E4B2CA1DEA9}"/>
              </a:ext>
            </a:extLst>
          </p:cNvPr>
          <p:cNvSpPr>
            <a:spLocks noGrp="1"/>
          </p:cNvSpPr>
          <p:nvPr>
            <p:ph type="sldNum" sz="quarter" idx="12"/>
          </p:nvPr>
        </p:nvSpPr>
        <p:spPr/>
        <p:txBody>
          <a:bodyPr/>
          <a:lstStyle/>
          <a:p>
            <a:fld id="{78BA06F7-7B03-794D-B1BE-3F12299AE8FB}" type="slidenum">
              <a:rPr lang="en-US" smtClean="0"/>
              <a:t>29</a:t>
            </a:fld>
            <a:endParaRPr lang="en-US" dirty="0"/>
          </a:p>
        </p:txBody>
      </p:sp>
      <p:sp>
        <p:nvSpPr>
          <p:cNvPr id="5" name="Content Placeholder 4">
            <a:extLst>
              <a:ext uri="{FF2B5EF4-FFF2-40B4-BE49-F238E27FC236}">
                <a16:creationId xmlns:a16="http://schemas.microsoft.com/office/drawing/2014/main" id="{200FBB2A-3E5F-FA0B-0C2D-56624867AEF1}"/>
              </a:ext>
            </a:extLst>
          </p:cNvPr>
          <p:cNvSpPr>
            <a:spLocks noGrp="1"/>
          </p:cNvSpPr>
          <p:nvPr>
            <p:ph idx="1"/>
          </p:nvPr>
        </p:nvSpPr>
        <p:spPr/>
        <p:txBody>
          <a:bodyPr>
            <a:normAutofit fontScale="92500" lnSpcReduction="20000"/>
          </a:bodyPr>
          <a:lstStyle/>
          <a:p>
            <a:pPr marL="0" indent="0">
              <a:buNone/>
            </a:pPr>
            <a:r>
              <a:rPr lang="en-US" dirty="0">
                <a:hlinkClick r:id="rId2"/>
              </a:rPr>
              <a:t>https://github.com/netsharecmu/generative-trace-tutorials/tree/main</a:t>
            </a:r>
            <a:r>
              <a:rPr lang="en-US" dirty="0"/>
              <a:t> </a:t>
            </a:r>
          </a:p>
          <a:p>
            <a:pPr marL="0" indent="0">
              <a:buNone/>
            </a:pPr>
            <a:endParaRPr lang="en-US" dirty="0"/>
          </a:p>
          <a:p>
            <a:pPr marL="0" indent="0">
              <a:buNone/>
            </a:pPr>
            <a:r>
              <a:rPr lang="en-US" dirty="0"/>
              <a:t>Readme </a:t>
            </a:r>
          </a:p>
          <a:p>
            <a:pPr marL="0" indent="0">
              <a:buNone/>
            </a:pPr>
            <a:endParaRPr lang="en-US" dirty="0"/>
          </a:p>
          <a:p>
            <a:pPr marL="0" indent="0">
              <a:buNone/>
            </a:pPr>
            <a:r>
              <a:rPr lang="en-US" dirty="0"/>
              <a:t>Username password shared separately </a:t>
            </a:r>
          </a:p>
          <a:p>
            <a:pPr marL="0" indent="0">
              <a:buNone/>
            </a:pPr>
            <a:endParaRPr lang="en-US" dirty="0"/>
          </a:p>
          <a:p>
            <a:pPr marL="0" indent="0">
              <a:buNone/>
            </a:pPr>
            <a:endParaRPr lang="en-US" dirty="0"/>
          </a:p>
          <a:p>
            <a:pPr marL="0" indent="0">
              <a:buNone/>
            </a:pPr>
            <a:r>
              <a:rPr lang="en-US" dirty="0" err="1"/>
              <a:t>saliksik.asti.dost.gov.ph</a:t>
            </a:r>
            <a:endParaRPr lang="en-US" dirty="0"/>
          </a:p>
          <a:p>
            <a:pPr marL="0" indent="0">
              <a:buNone/>
            </a:pPr>
            <a:r>
              <a:rPr lang="en-US" dirty="0"/>
              <a:t>Username -- </a:t>
            </a:r>
            <a:r>
              <a:rPr lang="en-US" dirty="0" err="1"/>
              <a:t>aintec</a:t>
            </a:r>
            <a:r>
              <a:rPr lang="en-US" dirty="0"/>
              <a:t>-trainee-[1—40]</a:t>
            </a:r>
          </a:p>
          <a:p>
            <a:pPr marL="0" indent="0">
              <a:buNone/>
            </a:pPr>
            <a:r>
              <a:rPr lang="en-US" dirty="0"/>
              <a:t>Password: aintec@2025</a:t>
            </a:r>
          </a:p>
          <a:p>
            <a:pPr marL="0" indent="0">
              <a:buNone/>
            </a:pPr>
            <a:endParaRPr lang="en-US" dirty="0"/>
          </a:p>
        </p:txBody>
      </p:sp>
    </p:spTree>
    <p:extLst>
      <p:ext uri="{BB962C8B-B14F-4D97-AF65-F5344CB8AC3E}">
        <p14:creationId xmlns:p14="http://schemas.microsoft.com/office/powerpoint/2010/main" val="39724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13348-3053-B292-26D0-C689767B549C}"/>
              </a:ext>
            </a:extLst>
          </p:cNvPr>
          <p:cNvSpPr>
            <a:spLocks noGrp="1"/>
          </p:cNvSpPr>
          <p:nvPr>
            <p:ph type="title"/>
          </p:nvPr>
        </p:nvSpPr>
        <p:spPr/>
        <p:txBody>
          <a:bodyPr/>
          <a:lstStyle/>
          <a:p>
            <a:r>
              <a:rPr lang="en-US" dirty="0"/>
              <a:t>Hands on intro to models</a:t>
            </a:r>
          </a:p>
        </p:txBody>
      </p:sp>
      <p:sp>
        <p:nvSpPr>
          <p:cNvPr id="3" name="Content Placeholder 2">
            <a:extLst>
              <a:ext uri="{FF2B5EF4-FFF2-40B4-BE49-F238E27FC236}">
                <a16:creationId xmlns:a16="http://schemas.microsoft.com/office/drawing/2014/main" id="{1BAA22D4-384E-0877-8E2D-BAF1F1534D0C}"/>
              </a:ext>
            </a:extLst>
          </p:cNvPr>
          <p:cNvSpPr>
            <a:spLocks noGrp="1"/>
          </p:cNvSpPr>
          <p:nvPr>
            <p:ph idx="1"/>
          </p:nvPr>
        </p:nvSpPr>
        <p:spPr/>
        <p:txBody>
          <a:bodyPr/>
          <a:lstStyle/>
          <a:p>
            <a:r>
              <a:rPr lang="en-US" dirty="0"/>
              <a:t>Tabular dataset: </a:t>
            </a:r>
            <a:r>
              <a:rPr lang="en-US" dirty="0" err="1"/>
              <a:t>simple_tabular_data.csv</a:t>
            </a:r>
            <a:endParaRPr lang="en-US" dirty="0"/>
          </a:p>
          <a:p>
            <a:endParaRPr lang="en-US" dirty="0"/>
          </a:p>
          <a:p>
            <a:r>
              <a:rPr lang="en-US" dirty="0"/>
              <a:t>CTGAN hands on trial:</a:t>
            </a:r>
          </a:p>
          <a:p>
            <a:r>
              <a:rPr lang="en-US" dirty="0"/>
              <a:t>https://</a:t>
            </a:r>
            <a:r>
              <a:rPr lang="en-US" dirty="0" err="1"/>
              <a:t>github.com</a:t>
            </a:r>
            <a:r>
              <a:rPr lang="en-US" dirty="0"/>
              <a:t>/</a:t>
            </a:r>
            <a:r>
              <a:rPr lang="en-US" dirty="0" err="1"/>
              <a:t>netsharecmu</a:t>
            </a:r>
            <a:r>
              <a:rPr lang="en-US" dirty="0"/>
              <a:t>/generative-trace-tutorials/blob/</a:t>
            </a:r>
            <a:r>
              <a:rPr lang="en-US" dirty="0" err="1"/>
              <a:t>lesley</a:t>
            </a:r>
            <a:r>
              <a:rPr lang="en-US" dirty="0"/>
              <a:t>-update/scripts/</a:t>
            </a:r>
            <a:r>
              <a:rPr lang="en-US" dirty="0" err="1"/>
              <a:t>Minimalist_CTGAN.ipynb</a:t>
            </a:r>
            <a:endParaRPr lang="en-US" dirty="0"/>
          </a:p>
          <a:p>
            <a:endParaRPr lang="en-US" dirty="0"/>
          </a:p>
          <a:p>
            <a:r>
              <a:rPr lang="en-US" dirty="0" err="1"/>
              <a:t>RealTabFormer</a:t>
            </a:r>
            <a:r>
              <a:rPr lang="en-US" dirty="0"/>
              <a:t> hands on trial:</a:t>
            </a:r>
          </a:p>
          <a:p>
            <a:r>
              <a:rPr lang="en-US" dirty="0"/>
              <a:t>https://</a:t>
            </a:r>
            <a:r>
              <a:rPr lang="en-US" dirty="0" err="1"/>
              <a:t>github.com</a:t>
            </a:r>
            <a:r>
              <a:rPr lang="en-US" dirty="0"/>
              <a:t>/</a:t>
            </a:r>
            <a:r>
              <a:rPr lang="en-US" dirty="0" err="1"/>
              <a:t>netsharecmu</a:t>
            </a:r>
            <a:r>
              <a:rPr lang="en-US" dirty="0"/>
              <a:t>/generative-trace-tutorials/blob/</a:t>
            </a:r>
            <a:r>
              <a:rPr lang="en-US" dirty="0" err="1"/>
              <a:t>lesley</a:t>
            </a:r>
            <a:r>
              <a:rPr lang="en-US" dirty="0"/>
              <a:t>-update/scripts/</a:t>
            </a:r>
            <a:r>
              <a:rPr lang="en-US" dirty="0" err="1"/>
              <a:t>Minimalist_RealTabFormer.ipynb</a:t>
            </a:r>
            <a:endParaRPr lang="en-US" dirty="0"/>
          </a:p>
        </p:txBody>
      </p:sp>
      <p:sp>
        <p:nvSpPr>
          <p:cNvPr id="4" name="Slide Number Placeholder 3">
            <a:extLst>
              <a:ext uri="{FF2B5EF4-FFF2-40B4-BE49-F238E27FC236}">
                <a16:creationId xmlns:a16="http://schemas.microsoft.com/office/drawing/2014/main" id="{ED98802C-6482-27D3-899C-EA7FC2399481}"/>
              </a:ext>
            </a:extLst>
          </p:cNvPr>
          <p:cNvSpPr>
            <a:spLocks noGrp="1"/>
          </p:cNvSpPr>
          <p:nvPr>
            <p:ph type="sldNum" sz="quarter" idx="12"/>
          </p:nvPr>
        </p:nvSpPr>
        <p:spPr/>
        <p:txBody>
          <a:bodyPr/>
          <a:lstStyle/>
          <a:p>
            <a:fld id="{78BA06F7-7B03-794D-B1BE-3F12299AE8FB}" type="slidenum">
              <a:rPr lang="en-US" smtClean="0"/>
              <a:t>30</a:t>
            </a:fld>
            <a:endParaRPr lang="en-US" dirty="0"/>
          </a:p>
        </p:txBody>
      </p:sp>
    </p:spTree>
    <p:extLst>
      <p:ext uri="{BB962C8B-B14F-4D97-AF65-F5344CB8AC3E}">
        <p14:creationId xmlns:p14="http://schemas.microsoft.com/office/powerpoint/2010/main" val="3412892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DE29-7DBB-1A78-90A0-AD98D8D04429}"/>
              </a:ext>
            </a:extLst>
          </p:cNvPr>
          <p:cNvSpPr>
            <a:spLocks noGrp="1"/>
          </p:cNvSpPr>
          <p:nvPr>
            <p:ph type="title"/>
          </p:nvPr>
        </p:nvSpPr>
        <p:spPr/>
        <p:txBody>
          <a:bodyPr/>
          <a:lstStyle/>
          <a:p>
            <a:r>
              <a:rPr lang="en-US" dirty="0"/>
              <a:t>Simple (Non networking) Demo Dataset</a:t>
            </a:r>
          </a:p>
        </p:txBody>
      </p:sp>
      <p:sp>
        <p:nvSpPr>
          <p:cNvPr id="4" name="Slide Number Placeholder 3">
            <a:extLst>
              <a:ext uri="{FF2B5EF4-FFF2-40B4-BE49-F238E27FC236}">
                <a16:creationId xmlns:a16="http://schemas.microsoft.com/office/drawing/2014/main" id="{41A04FF1-818B-2485-10A7-A6460AE5B8BB}"/>
              </a:ext>
            </a:extLst>
          </p:cNvPr>
          <p:cNvSpPr>
            <a:spLocks noGrp="1"/>
          </p:cNvSpPr>
          <p:nvPr>
            <p:ph type="sldNum" sz="quarter" idx="12"/>
          </p:nvPr>
        </p:nvSpPr>
        <p:spPr/>
        <p:txBody>
          <a:bodyPr/>
          <a:lstStyle/>
          <a:p>
            <a:fld id="{78BA06F7-7B03-794D-B1BE-3F12299AE8FB}" type="slidenum">
              <a:rPr lang="en-US" smtClean="0"/>
              <a:t>31</a:t>
            </a:fld>
            <a:endParaRPr lang="en-US" dirty="0"/>
          </a:p>
        </p:txBody>
      </p:sp>
      <p:pic>
        <p:nvPicPr>
          <p:cNvPr id="6" name="Picture 5" descr="A close up of a text&#10;&#10;AI-generated content may be incorrect.">
            <a:extLst>
              <a:ext uri="{FF2B5EF4-FFF2-40B4-BE49-F238E27FC236}">
                <a16:creationId xmlns:a16="http://schemas.microsoft.com/office/drawing/2014/main" id="{903494EE-DBAC-A54C-9F2E-481D415B88A0}"/>
              </a:ext>
            </a:extLst>
          </p:cNvPr>
          <p:cNvPicPr>
            <a:picLocks noChangeAspect="1"/>
          </p:cNvPicPr>
          <p:nvPr/>
        </p:nvPicPr>
        <p:blipFill>
          <a:blip r:embed="rId2"/>
          <a:stretch>
            <a:fillRect/>
          </a:stretch>
        </p:blipFill>
        <p:spPr>
          <a:xfrm>
            <a:off x="8514" y="1690687"/>
            <a:ext cx="12183486" cy="3567113"/>
          </a:xfrm>
          <a:prstGeom prst="rect">
            <a:avLst/>
          </a:prstGeom>
        </p:spPr>
      </p:pic>
    </p:spTree>
    <p:extLst>
      <p:ext uri="{BB962C8B-B14F-4D97-AF65-F5344CB8AC3E}">
        <p14:creationId xmlns:p14="http://schemas.microsoft.com/office/powerpoint/2010/main" val="714073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AE7D2-5E6D-A32C-F25A-D428017E9F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73C22-ACAD-3ABB-28E0-8F88148C423E}"/>
              </a:ext>
            </a:extLst>
          </p:cNvPr>
          <p:cNvSpPr>
            <a:spLocks noGrp="1"/>
          </p:cNvSpPr>
          <p:nvPr>
            <p:ph type="title"/>
          </p:nvPr>
        </p:nvSpPr>
        <p:spPr/>
        <p:txBody>
          <a:bodyPr/>
          <a:lstStyle/>
          <a:p>
            <a:r>
              <a:rPr lang="en-US" dirty="0"/>
              <a:t>How to evaluate data quality? </a:t>
            </a:r>
          </a:p>
        </p:txBody>
      </p:sp>
      <p:sp>
        <p:nvSpPr>
          <p:cNvPr id="3" name="Content Placeholder 2">
            <a:extLst>
              <a:ext uri="{FF2B5EF4-FFF2-40B4-BE49-F238E27FC236}">
                <a16:creationId xmlns:a16="http://schemas.microsoft.com/office/drawing/2014/main" id="{0C701EF9-6885-7CF4-A5C0-F5767A52B7DC}"/>
              </a:ext>
            </a:extLst>
          </p:cNvPr>
          <p:cNvSpPr>
            <a:spLocks noGrp="1"/>
          </p:cNvSpPr>
          <p:nvPr>
            <p:ph idx="1"/>
          </p:nvPr>
        </p:nvSpPr>
        <p:spPr/>
        <p:txBody>
          <a:bodyPr/>
          <a:lstStyle/>
          <a:p>
            <a:r>
              <a:rPr lang="en-US" dirty="0"/>
              <a:t>Tabular Data Quality Notebook</a:t>
            </a:r>
          </a:p>
          <a:p>
            <a:endParaRPr lang="en-US" dirty="0"/>
          </a:p>
          <a:p>
            <a:pPr marL="0" indent="0">
              <a:buNone/>
            </a:pPr>
            <a:r>
              <a:rPr lang="en-US" dirty="0"/>
              <a:t>https://</a:t>
            </a:r>
            <a:r>
              <a:rPr lang="en-US" dirty="0" err="1"/>
              <a:t>github.com</a:t>
            </a:r>
            <a:r>
              <a:rPr lang="en-US" dirty="0"/>
              <a:t>/</a:t>
            </a:r>
            <a:r>
              <a:rPr lang="en-US" dirty="0" err="1"/>
              <a:t>netsharecmu</a:t>
            </a:r>
            <a:r>
              <a:rPr lang="en-US" dirty="0"/>
              <a:t>/generative-trace-tutorials/blob/main/scripts/</a:t>
            </a:r>
            <a:r>
              <a:rPr lang="en-US" dirty="0" err="1"/>
              <a:t>tabular_quality_check.ipynb</a:t>
            </a:r>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0DB1CD16-7E3B-A489-048D-2F50EEF975D3}"/>
              </a:ext>
            </a:extLst>
          </p:cNvPr>
          <p:cNvSpPr>
            <a:spLocks noGrp="1"/>
          </p:cNvSpPr>
          <p:nvPr>
            <p:ph type="sldNum" sz="quarter" idx="12"/>
          </p:nvPr>
        </p:nvSpPr>
        <p:spPr/>
        <p:txBody>
          <a:bodyPr/>
          <a:lstStyle/>
          <a:p>
            <a:fld id="{78BA06F7-7B03-794D-B1BE-3F12299AE8FB}" type="slidenum">
              <a:rPr lang="en-US" smtClean="0"/>
              <a:t>32</a:t>
            </a:fld>
            <a:endParaRPr lang="en-US" dirty="0"/>
          </a:p>
        </p:txBody>
      </p:sp>
    </p:spTree>
    <p:extLst>
      <p:ext uri="{BB962C8B-B14F-4D97-AF65-F5344CB8AC3E}">
        <p14:creationId xmlns:p14="http://schemas.microsoft.com/office/powerpoint/2010/main" val="1599222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BD55D-EBF8-8D1A-E080-750CC7E2D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D43DB-E305-C4E8-0A87-276372E8D85B}"/>
              </a:ext>
            </a:extLst>
          </p:cNvPr>
          <p:cNvSpPr>
            <a:spLocks noGrp="1"/>
          </p:cNvSpPr>
          <p:nvPr>
            <p:ph type="title"/>
          </p:nvPr>
        </p:nvSpPr>
        <p:spPr/>
        <p:txBody>
          <a:bodyPr/>
          <a:lstStyle/>
          <a:p>
            <a:r>
              <a:rPr lang="en-US" dirty="0"/>
              <a:t>How to evaluate data quality? </a:t>
            </a:r>
          </a:p>
        </p:txBody>
      </p:sp>
      <p:sp>
        <p:nvSpPr>
          <p:cNvPr id="3" name="Content Placeholder 2">
            <a:extLst>
              <a:ext uri="{FF2B5EF4-FFF2-40B4-BE49-F238E27FC236}">
                <a16:creationId xmlns:a16="http://schemas.microsoft.com/office/drawing/2014/main" id="{C251C10E-8F09-82F7-40D4-E252ACAAEFAB}"/>
              </a:ext>
            </a:extLst>
          </p:cNvPr>
          <p:cNvSpPr>
            <a:spLocks noGrp="1"/>
          </p:cNvSpPr>
          <p:nvPr>
            <p:ph idx="1"/>
          </p:nvPr>
        </p:nvSpPr>
        <p:spPr/>
        <p:txBody>
          <a:bodyPr/>
          <a:lstStyle/>
          <a:p>
            <a:r>
              <a:rPr lang="en-US" dirty="0"/>
              <a:t>Tabular Tasks Notebook</a:t>
            </a:r>
          </a:p>
          <a:p>
            <a:endParaRPr lang="en-US" dirty="0"/>
          </a:p>
          <a:p>
            <a:pPr marL="0" indent="0">
              <a:buNone/>
            </a:pPr>
            <a:r>
              <a:rPr lang="en-US" dirty="0"/>
              <a:t>https://</a:t>
            </a:r>
            <a:r>
              <a:rPr lang="en-US" dirty="0" err="1"/>
              <a:t>github.com</a:t>
            </a:r>
            <a:r>
              <a:rPr lang="en-US" dirty="0"/>
              <a:t>/</a:t>
            </a:r>
            <a:r>
              <a:rPr lang="en-US" dirty="0" err="1"/>
              <a:t>netsharecmu</a:t>
            </a:r>
            <a:r>
              <a:rPr lang="en-US" dirty="0"/>
              <a:t>/generative-trace-tutorials/blob/main/scripts/</a:t>
            </a:r>
            <a:r>
              <a:rPr lang="en-US" dirty="0" err="1"/>
              <a:t>tabular_tasks.ipynb</a:t>
            </a:r>
            <a:endParaRPr lang="en-US" dirty="0"/>
          </a:p>
        </p:txBody>
      </p:sp>
      <p:sp>
        <p:nvSpPr>
          <p:cNvPr id="4" name="Slide Number Placeholder 3">
            <a:extLst>
              <a:ext uri="{FF2B5EF4-FFF2-40B4-BE49-F238E27FC236}">
                <a16:creationId xmlns:a16="http://schemas.microsoft.com/office/drawing/2014/main" id="{D52AC66C-A949-37DD-8E65-5D681EE4B157}"/>
              </a:ext>
            </a:extLst>
          </p:cNvPr>
          <p:cNvSpPr>
            <a:spLocks noGrp="1"/>
          </p:cNvSpPr>
          <p:nvPr>
            <p:ph type="sldNum" sz="quarter" idx="12"/>
          </p:nvPr>
        </p:nvSpPr>
        <p:spPr/>
        <p:txBody>
          <a:bodyPr/>
          <a:lstStyle/>
          <a:p>
            <a:fld id="{78BA06F7-7B03-794D-B1BE-3F12299AE8FB}" type="slidenum">
              <a:rPr lang="en-US" smtClean="0"/>
              <a:t>33</a:t>
            </a:fld>
            <a:endParaRPr lang="en-US" dirty="0"/>
          </a:p>
        </p:txBody>
      </p:sp>
    </p:spTree>
    <p:extLst>
      <p:ext uri="{BB962C8B-B14F-4D97-AF65-F5344CB8AC3E}">
        <p14:creationId xmlns:p14="http://schemas.microsoft.com/office/powerpoint/2010/main" val="3106038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441CD-C8B1-C4CF-8C88-FAECC3A304D5}"/>
              </a:ext>
            </a:extLst>
          </p:cNvPr>
          <p:cNvSpPr>
            <a:spLocks noGrp="1"/>
          </p:cNvSpPr>
          <p:nvPr>
            <p:ph type="title"/>
          </p:nvPr>
        </p:nvSpPr>
        <p:spPr/>
        <p:txBody>
          <a:bodyPr/>
          <a:lstStyle/>
          <a:p>
            <a:r>
              <a:rPr lang="en-US" dirty="0"/>
              <a:t>Already exposing some issues</a:t>
            </a:r>
          </a:p>
        </p:txBody>
      </p:sp>
      <p:sp>
        <p:nvSpPr>
          <p:cNvPr id="3" name="Content Placeholder 2">
            <a:extLst>
              <a:ext uri="{FF2B5EF4-FFF2-40B4-BE49-F238E27FC236}">
                <a16:creationId xmlns:a16="http://schemas.microsoft.com/office/drawing/2014/main" id="{62F78BE5-6700-6B9F-2A28-9CD917D5AD10}"/>
              </a:ext>
            </a:extLst>
          </p:cNvPr>
          <p:cNvSpPr>
            <a:spLocks noGrp="1"/>
          </p:cNvSpPr>
          <p:nvPr>
            <p:ph idx="1"/>
          </p:nvPr>
        </p:nvSpPr>
        <p:spPr/>
        <p:txBody>
          <a:bodyPr/>
          <a:lstStyle/>
          <a:p>
            <a:r>
              <a:rPr lang="en-US" dirty="0"/>
              <a:t>Data quality checks are key </a:t>
            </a:r>
          </a:p>
          <a:p>
            <a:endParaRPr lang="en-US" dirty="0"/>
          </a:p>
          <a:p>
            <a:r>
              <a:rPr lang="en-US" dirty="0"/>
              <a:t>Multiple types of data quality depending on “field type” </a:t>
            </a:r>
          </a:p>
          <a:p>
            <a:endParaRPr lang="en-US" dirty="0"/>
          </a:p>
          <a:p>
            <a:r>
              <a:rPr lang="en-US" dirty="0"/>
              <a:t>Data quality depends on the “domain knowledge”</a:t>
            </a:r>
          </a:p>
          <a:p>
            <a:endParaRPr lang="en-US" dirty="0"/>
          </a:p>
          <a:p>
            <a:r>
              <a:rPr lang="en-US" dirty="0"/>
              <a:t>Naively generating data does violate obvious constraints</a:t>
            </a:r>
          </a:p>
          <a:p>
            <a:pPr lvl="1"/>
            <a:r>
              <a:rPr lang="en-US" dirty="0"/>
              <a:t>E.g., range, distribution, correlations </a:t>
            </a:r>
            <a:r>
              <a:rPr lang="en-US" dirty="0" err="1"/>
              <a:t>etc</a:t>
            </a:r>
            <a:r>
              <a:rPr lang="en-US" dirty="0"/>
              <a:t> </a:t>
            </a:r>
          </a:p>
          <a:p>
            <a:endParaRPr lang="en-US" dirty="0"/>
          </a:p>
        </p:txBody>
      </p:sp>
      <p:sp>
        <p:nvSpPr>
          <p:cNvPr id="4" name="Slide Number Placeholder 3">
            <a:extLst>
              <a:ext uri="{FF2B5EF4-FFF2-40B4-BE49-F238E27FC236}">
                <a16:creationId xmlns:a16="http://schemas.microsoft.com/office/drawing/2014/main" id="{177291BC-A379-F953-52DD-AFE66B52A186}"/>
              </a:ext>
            </a:extLst>
          </p:cNvPr>
          <p:cNvSpPr>
            <a:spLocks noGrp="1"/>
          </p:cNvSpPr>
          <p:nvPr>
            <p:ph type="sldNum" sz="quarter" idx="12"/>
          </p:nvPr>
        </p:nvSpPr>
        <p:spPr/>
        <p:txBody>
          <a:bodyPr/>
          <a:lstStyle/>
          <a:p>
            <a:fld id="{78BA06F7-7B03-794D-B1BE-3F12299AE8FB}" type="slidenum">
              <a:rPr lang="en-US" smtClean="0"/>
              <a:t>34</a:t>
            </a:fld>
            <a:endParaRPr lang="en-US" dirty="0"/>
          </a:p>
        </p:txBody>
      </p:sp>
    </p:spTree>
    <p:extLst>
      <p:ext uri="{BB962C8B-B14F-4D97-AF65-F5344CB8AC3E}">
        <p14:creationId xmlns:p14="http://schemas.microsoft.com/office/powerpoint/2010/main" val="3861575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271EF-5891-A415-F878-C57548E35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18EC4C-5A61-A376-3EEE-D46F3815098A}"/>
              </a:ext>
            </a:extLst>
          </p:cNvPr>
          <p:cNvSpPr>
            <a:spLocks noGrp="1"/>
          </p:cNvSpPr>
          <p:nvPr>
            <p:ph type="title"/>
          </p:nvPr>
        </p:nvSpPr>
        <p:spPr/>
        <p:txBody>
          <a:bodyPr/>
          <a:lstStyle/>
          <a:p>
            <a:r>
              <a:rPr lang="en-US" dirty="0"/>
              <a:t>Tutorial Goals</a:t>
            </a:r>
          </a:p>
        </p:txBody>
      </p:sp>
      <p:sp>
        <p:nvSpPr>
          <p:cNvPr id="3" name="Content Placeholder 2">
            <a:extLst>
              <a:ext uri="{FF2B5EF4-FFF2-40B4-BE49-F238E27FC236}">
                <a16:creationId xmlns:a16="http://schemas.microsoft.com/office/drawing/2014/main" id="{B987E98A-7FF4-6F4E-5612-818B0B1DAD75}"/>
              </a:ext>
            </a:extLst>
          </p:cNvPr>
          <p:cNvSpPr>
            <a:spLocks noGrp="1"/>
          </p:cNvSpPr>
          <p:nvPr>
            <p:ph idx="1"/>
          </p:nvPr>
        </p:nvSpPr>
        <p:spPr/>
        <p:txBody>
          <a:bodyPr/>
          <a:lstStyle/>
          <a:p>
            <a:pPr fontAlgn="base"/>
            <a:r>
              <a:rPr lang="en-US" dirty="0">
                <a:highlight>
                  <a:srgbClr val="FFFF00"/>
                </a:highlight>
              </a:rPr>
              <a:t>Learn about use cases for generative modeling in networking</a:t>
            </a:r>
          </a:p>
          <a:p>
            <a:pPr fontAlgn="base"/>
            <a:r>
              <a:rPr lang="en-US" dirty="0">
                <a:highlight>
                  <a:srgbClr val="FFFF00"/>
                </a:highlight>
              </a:rPr>
              <a:t>Learn basics of ML generative modeling algorithms</a:t>
            </a:r>
          </a:p>
          <a:p>
            <a:pPr fontAlgn="base"/>
            <a:r>
              <a:rPr lang="en-US" dirty="0"/>
              <a:t>Learn about existing datasets to try</a:t>
            </a:r>
          </a:p>
          <a:p>
            <a:pPr fontAlgn="base"/>
            <a:r>
              <a:rPr lang="en-US" dirty="0"/>
              <a:t>Learn about unique challenges in networking </a:t>
            </a:r>
          </a:p>
          <a:p>
            <a:pPr fontAlgn="base"/>
            <a:r>
              <a:rPr lang="en-US" dirty="0"/>
              <a:t>Learn about fidelity metrics to check in networking </a:t>
            </a:r>
          </a:p>
          <a:p>
            <a:pPr fontAlgn="base"/>
            <a:r>
              <a:rPr lang="en-US" dirty="0"/>
              <a:t>Learn some of the key domain-specific ideas </a:t>
            </a:r>
          </a:p>
          <a:p>
            <a:pPr marL="457200" lvl="1" indent="0" fontAlgn="base">
              <a:buNone/>
            </a:pPr>
            <a:r>
              <a:rPr lang="en-US" dirty="0"/>
              <a:t>– Encoding, scaling, fidelity modeling</a:t>
            </a:r>
          </a:p>
          <a:p>
            <a:pPr fontAlgn="base"/>
            <a:r>
              <a:rPr lang="en-US" dirty="0"/>
              <a:t>Hands on exercises in existing algorithms, datasets, new ideas, </a:t>
            </a:r>
          </a:p>
          <a:p>
            <a:endParaRPr lang="en-US" dirty="0"/>
          </a:p>
        </p:txBody>
      </p:sp>
      <p:sp>
        <p:nvSpPr>
          <p:cNvPr id="4" name="Slide Number Placeholder 3">
            <a:extLst>
              <a:ext uri="{FF2B5EF4-FFF2-40B4-BE49-F238E27FC236}">
                <a16:creationId xmlns:a16="http://schemas.microsoft.com/office/drawing/2014/main" id="{9530E772-A717-E978-C6E2-7C617D666BCC}"/>
              </a:ext>
            </a:extLst>
          </p:cNvPr>
          <p:cNvSpPr>
            <a:spLocks noGrp="1"/>
          </p:cNvSpPr>
          <p:nvPr>
            <p:ph type="sldNum" sz="quarter" idx="12"/>
          </p:nvPr>
        </p:nvSpPr>
        <p:spPr/>
        <p:txBody>
          <a:bodyPr/>
          <a:lstStyle/>
          <a:p>
            <a:fld id="{78BA06F7-7B03-794D-B1BE-3F12299AE8FB}" type="slidenum">
              <a:rPr lang="en-US" smtClean="0"/>
              <a:t>35</a:t>
            </a:fld>
            <a:endParaRPr lang="en-US" dirty="0"/>
          </a:p>
        </p:txBody>
      </p:sp>
    </p:spTree>
    <p:extLst>
      <p:ext uri="{BB962C8B-B14F-4D97-AF65-F5344CB8AC3E}">
        <p14:creationId xmlns:p14="http://schemas.microsoft.com/office/powerpoint/2010/main" val="3553125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355CF09-97AD-6902-7F8B-89CA89A557F0}"/>
              </a:ext>
            </a:extLst>
          </p:cNvPr>
          <p:cNvSpPr>
            <a:spLocks noGrp="1"/>
          </p:cNvSpPr>
          <p:nvPr>
            <p:ph type="dt" sz="half" idx="10"/>
          </p:nvPr>
        </p:nvSpPr>
        <p:spPr/>
        <p:txBody>
          <a:bodyPr/>
          <a:lstStyle/>
          <a:p>
            <a:fld id="{86D8F2E8-1627-ED40-AD5A-05B26DCB1B67}" type="datetime1">
              <a:rPr lang="en-US" smtClean="0"/>
              <a:t>11/25/25</a:t>
            </a:fld>
            <a:endParaRPr lang="en-US"/>
          </a:p>
        </p:txBody>
      </p:sp>
      <p:sp>
        <p:nvSpPr>
          <p:cNvPr id="6" name="Slide Number Placeholder 5">
            <a:extLst>
              <a:ext uri="{FF2B5EF4-FFF2-40B4-BE49-F238E27FC236}">
                <a16:creationId xmlns:a16="http://schemas.microsoft.com/office/drawing/2014/main" id="{8AC92B5C-CD82-3A93-BFC6-F25D92037572}"/>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91207FE-1B40-BB4E-BDD0-A0325ACFF8D0}" type="slidenum">
              <a:rPr lang="en-US" smtClean="0"/>
              <a:pPr/>
              <a:t>36</a:t>
            </a:fld>
            <a:endParaRPr lang="en-US"/>
          </a:p>
        </p:txBody>
      </p:sp>
      <p:sp>
        <p:nvSpPr>
          <p:cNvPr id="8" name="Title 1">
            <a:extLst>
              <a:ext uri="{FF2B5EF4-FFF2-40B4-BE49-F238E27FC236}">
                <a16:creationId xmlns:a16="http://schemas.microsoft.com/office/drawing/2014/main" id="{ABBAF487-FA76-C700-0727-D4D6E3FA87F9}"/>
              </a:ext>
            </a:extLst>
          </p:cNvPr>
          <p:cNvSpPr>
            <a:spLocks noGrp="1"/>
          </p:cNvSpPr>
          <p:nvPr>
            <p:ph type="title"/>
          </p:nvPr>
        </p:nvSpPr>
        <p:spPr>
          <a:xfrm>
            <a:off x="284652" y="265099"/>
            <a:ext cx="10515600" cy="1325563"/>
          </a:xfrm>
        </p:spPr>
        <p:txBody>
          <a:bodyPr/>
          <a:lstStyle/>
          <a:p>
            <a:r>
              <a:rPr lang="en-US" dirty="0"/>
              <a:t>Mind </a:t>
            </a:r>
            <a:r>
              <a:rPr lang="en-US"/>
              <a:t>The Gap!</a:t>
            </a:r>
            <a:endParaRPr lang="en-US" dirty="0"/>
          </a:p>
        </p:txBody>
      </p:sp>
      <p:sp>
        <p:nvSpPr>
          <p:cNvPr id="13" name="Rectangle 12">
            <a:extLst>
              <a:ext uri="{FF2B5EF4-FFF2-40B4-BE49-F238E27FC236}">
                <a16:creationId xmlns:a16="http://schemas.microsoft.com/office/drawing/2014/main" id="{DE6F9D28-8AA0-AB60-B4D4-D3D5914A0DE6}"/>
              </a:ext>
            </a:extLst>
          </p:cNvPr>
          <p:cNvSpPr/>
          <p:nvPr/>
        </p:nvSpPr>
        <p:spPr>
          <a:xfrm>
            <a:off x="2140656" y="2592931"/>
            <a:ext cx="2880354" cy="12076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DEEP GENERATIVE </a:t>
            </a:r>
          </a:p>
          <a:p>
            <a:pPr algn="ctr"/>
            <a:r>
              <a:rPr lang="en-US" b="1" dirty="0"/>
              <a:t>MODELS</a:t>
            </a:r>
          </a:p>
        </p:txBody>
      </p:sp>
      <p:sp>
        <p:nvSpPr>
          <p:cNvPr id="14" name="Google Shape;330;p5">
            <a:extLst>
              <a:ext uri="{FF2B5EF4-FFF2-40B4-BE49-F238E27FC236}">
                <a16:creationId xmlns:a16="http://schemas.microsoft.com/office/drawing/2014/main" id="{A9457E63-18EF-C64E-BA08-46B728EB9AF6}"/>
              </a:ext>
            </a:extLst>
          </p:cNvPr>
          <p:cNvSpPr/>
          <p:nvPr/>
        </p:nvSpPr>
        <p:spPr>
          <a:xfrm rot="5400000">
            <a:off x="3327160" y="2184229"/>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330;p5">
            <a:extLst>
              <a:ext uri="{FF2B5EF4-FFF2-40B4-BE49-F238E27FC236}">
                <a16:creationId xmlns:a16="http://schemas.microsoft.com/office/drawing/2014/main" id="{B7EC23CA-D650-5003-8131-13D2450301B7}"/>
              </a:ext>
            </a:extLst>
          </p:cNvPr>
          <p:cNvSpPr/>
          <p:nvPr/>
        </p:nvSpPr>
        <p:spPr>
          <a:xfrm rot="5400000">
            <a:off x="3348253" y="4039971"/>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TextBox 16">
            <a:extLst>
              <a:ext uri="{FF2B5EF4-FFF2-40B4-BE49-F238E27FC236}">
                <a16:creationId xmlns:a16="http://schemas.microsoft.com/office/drawing/2014/main" id="{73937B99-8377-404A-1C5F-3C9FBC931EA9}"/>
              </a:ext>
            </a:extLst>
          </p:cNvPr>
          <p:cNvSpPr txBox="1"/>
          <p:nvPr/>
        </p:nvSpPr>
        <p:spPr>
          <a:xfrm>
            <a:off x="1619214" y="4619509"/>
            <a:ext cx="3923238" cy="369332"/>
          </a:xfrm>
          <a:prstGeom prst="rect">
            <a:avLst/>
          </a:prstGeom>
          <a:noFill/>
          <a:ln>
            <a:noFill/>
          </a:ln>
        </p:spPr>
        <p:txBody>
          <a:bodyPr wrap="square" rtlCol="0">
            <a:spAutoFit/>
          </a:bodyPr>
          <a:lstStyle/>
          <a:p>
            <a:pPr algn="ctr"/>
            <a:r>
              <a:rPr lang="en-US" dirty="0">
                <a:solidFill>
                  <a:schemeClr val="accent5"/>
                </a:solidFill>
              </a:rPr>
              <a:t>SYNTHETIC DATA</a:t>
            </a:r>
          </a:p>
        </p:txBody>
      </p:sp>
      <p:pic>
        <p:nvPicPr>
          <p:cNvPr id="45" name="Google Shape;526;p12" descr="Woman ">
            <a:extLst>
              <a:ext uri="{FF2B5EF4-FFF2-40B4-BE49-F238E27FC236}">
                <a16:creationId xmlns:a16="http://schemas.microsoft.com/office/drawing/2014/main" id="{BD3ECAB5-3083-C179-9C7C-6EB52BA73237}"/>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845749" y="3000112"/>
            <a:ext cx="747578" cy="747578"/>
          </a:xfrm>
          <a:prstGeom prst="rect">
            <a:avLst/>
          </a:prstGeom>
          <a:noFill/>
          <a:ln>
            <a:noFill/>
          </a:ln>
        </p:spPr>
      </p:pic>
      <p:sp>
        <p:nvSpPr>
          <p:cNvPr id="46" name="TextBox 45">
            <a:extLst>
              <a:ext uri="{FF2B5EF4-FFF2-40B4-BE49-F238E27FC236}">
                <a16:creationId xmlns:a16="http://schemas.microsoft.com/office/drawing/2014/main" id="{B0D0B6D2-5DD3-9C56-1BF9-3CDEBB19B45C}"/>
              </a:ext>
            </a:extLst>
          </p:cNvPr>
          <p:cNvSpPr txBox="1"/>
          <p:nvPr/>
        </p:nvSpPr>
        <p:spPr>
          <a:xfrm>
            <a:off x="431672" y="1870373"/>
            <a:ext cx="1708984" cy="1015663"/>
          </a:xfrm>
          <a:prstGeom prst="rect">
            <a:avLst/>
          </a:prstGeom>
          <a:noFill/>
        </p:spPr>
        <p:txBody>
          <a:bodyPr wrap="square" rtlCol="0">
            <a:spAutoFit/>
          </a:bodyPr>
          <a:lstStyle/>
          <a:p>
            <a:pPr algn="ctr"/>
            <a:r>
              <a:rPr lang="en-US" sz="2000" b="1" dirty="0">
                <a:solidFill>
                  <a:schemeClr val="accent5"/>
                </a:solidFill>
              </a:rPr>
              <a:t>Systems &amp; Security</a:t>
            </a:r>
          </a:p>
          <a:p>
            <a:pPr algn="ctr"/>
            <a:r>
              <a:rPr lang="en-US" sz="2000" b="1" dirty="0">
                <a:solidFill>
                  <a:schemeClr val="accent5"/>
                </a:solidFill>
              </a:rPr>
              <a:t>Users</a:t>
            </a:r>
          </a:p>
        </p:txBody>
      </p:sp>
      <p:sp>
        <p:nvSpPr>
          <p:cNvPr id="9" name="TextBox 8">
            <a:extLst>
              <a:ext uri="{FF2B5EF4-FFF2-40B4-BE49-F238E27FC236}">
                <a16:creationId xmlns:a16="http://schemas.microsoft.com/office/drawing/2014/main" id="{2E794F0B-A7CD-EE5F-CA20-8523C1C304F9}"/>
              </a:ext>
            </a:extLst>
          </p:cNvPr>
          <p:cNvSpPr txBox="1"/>
          <p:nvPr/>
        </p:nvSpPr>
        <p:spPr>
          <a:xfrm>
            <a:off x="838200" y="1507059"/>
            <a:ext cx="5591053" cy="461665"/>
          </a:xfrm>
          <a:prstGeom prst="rect">
            <a:avLst/>
          </a:prstGeom>
          <a:noFill/>
        </p:spPr>
        <p:txBody>
          <a:bodyPr wrap="square" rtlCol="0">
            <a:spAutoFit/>
          </a:bodyPr>
          <a:lstStyle/>
          <a:p>
            <a:pPr algn="ctr"/>
            <a:r>
              <a:rPr lang="en-US" sz="2400" dirty="0">
                <a:solidFill>
                  <a:schemeClr val="accent5"/>
                </a:solidFill>
              </a:rPr>
              <a:t>Diverse Data Sources</a:t>
            </a:r>
          </a:p>
        </p:txBody>
      </p:sp>
      <p:sp>
        <p:nvSpPr>
          <p:cNvPr id="2" name="TextBox 1">
            <a:extLst>
              <a:ext uri="{FF2B5EF4-FFF2-40B4-BE49-F238E27FC236}">
                <a16:creationId xmlns:a16="http://schemas.microsoft.com/office/drawing/2014/main" id="{66916F5E-5943-AD2F-0541-5ACB208A12B9}"/>
              </a:ext>
            </a:extLst>
          </p:cNvPr>
          <p:cNvSpPr txBox="1"/>
          <p:nvPr/>
        </p:nvSpPr>
        <p:spPr>
          <a:xfrm>
            <a:off x="6099143" y="3241975"/>
            <a:ext cx="5792483" cy="584775"/>
          </a:xfrm>
          <a:prstGeom prst="rect">
            <a:avLst/>
          </a:prstGeom>
          <a:noFill/>
        </p:spPr>
        <p:txBody>
          <a:bodyPr wrap="none" rtlCol="0">
            <a:spAutoFit/>
          </a:bodyPr>
          <a:lstStyle/>
          <a:p>
            <a:r>
              <a:rPr lang="en-US" sz="3200" dirty="0">
                <a:solidFill>
                  <a:schemeClr val="tx1">
                    <a:lumMod val="95000"/>
                    <a:lumOff val="5000"/>
                  </a:schemeClr>
                </a:solidFill>
              </a:rPr>
              <a:t>Use case and dataset adaptation</a:t>
            </a:r>
          </a:p>
        </p:txBody>
      </p:sp>
      <p:sp>
        <p:nvSpPr>
          <p:cNvPr id="3" name="TextBox 2">
            <a:extLst>
              <a:ext uri="{FF2B5EF4-FFF2-40B4-BE49-F238E27FC236}">
                <a16:creationId xmlns:a16="http://schemas.microsoft.com/office/drawing/2014/main" id="{D363F01F-E864-4830-364B-08E561FD8131}"/>
              </a:ext>
            </a:extLst>
          </p:cNvPr>
          <p:cNvSpPr txBox="1"/>
          <p:nvPr/>
        </p:nvSpPr>
        <p:spPr>
          <a:xfrm>
            <a:off x="6099143" y="1853113"/>
            <a:ext cx="6116161" cy="584775"/>
          </a:xfrm>
          <a:prstGeom prst="rect">
            <a:avLst/>
          </a:prstGeom>
          <a:noFill/>
        </p:spPr>
        <p:txBody>
          <a:bodyPr wrap="none" rtlCol="0">
            <a:spAutoFit/>
          </a:bodyPr>
          <a:lstStyle/>
          <a:p>
            <a:r>
              <a:rPr lang="en-US" sz="3200" dirty="0">
                <a:solidFill>
                  <a:schemeClr val="tx1">
                    <a:lumMod val="95000"/>
                    <a:lumOff val="5000"/>
                  </a:schemeClr>
                </a:solidFill>
              </a:rPr>
              <a:t>Modeling fidelity and privacy needs</a:t>
            </a:r>
          </a:p>
        </p:txBody>
      </p:sp>
      <p:sp>
        <p:nvSpPr>
          <p:cNvPr id="5" name="TextBox 4">
            <a:extLst>
              <a:ext uri="{FF2B5EF4-FFF2-40B4-BE49-F238E27FC236}">
                <a16:creationId xmlns:a16="http://schemas.microsoft.com/office/drawing/2014/main" id="{3F92B936-312F-428E-E31C-844710725167}"/>
              </a:ext>
            </a:extLst>
          </p:cNvPr>
          <p:cNvSpPr txBox="1"/>
          <p:nvPr/>
        </p:nvSpPr>
        <p:spPr>
          <a:xfrm>
            <a:off x="6099143" y="4516791"/>
            <a:ext cx="4440318" cy="1077218"/>
          </a:xfrm>
          <a:prstGeom prst="rect">
            <a:avLst/>
          </a:prstGeom>
          <a:noFill/>
        </p:spPr>
        <p:txBody>
          <a:bodyPr wrap="none" rtlCol="0">
            <a:spAutoFit/>
          </a:bodyPr>
          <a:lstStyle/>
          <a:p>
            <a:r>
              <a:rPr lang="en-US" sz="3200" dirty="0">
                <a:solidFill>
                  <a:schemeClr val="tx1">
                    <a:lumMod val="95000"/>
                    <a:lumOff val="5000"/>
                  </a:schemeClr>
                </a:solidFill>
              </a:rPr>
              <a:t>Data pipelines and </a:t>
            </a:r>
          </a:p>
          <a:p>
            <a:r>
              <a:rPr lang="en-US" sz="3200" dirty="0">
                <a:solidFill>
                  <a:schemeClr val="tx1">
                    <a:lumMod val="95000"/>
                    <a:lumOff val="5000"/>
                  </a:schemeClr>
                </a:solidFill>
              </a:rPr>
              <a:t>compliance requirements</a:t>
            </a:r>
          </a:p>
        </p:txBody>
      </p:sp>
      <p:sp>
        <p:nvSpPr>
          <p:cNvPr id="10" name="TextBox 9">
            <a:extLst>
              <a:ext uri="{FF2B5EF4-FFF2-40B4-BE49-F238E27FC236}">
                <a16:creationId xmlns:a16="http://schemas.microsoft.com/office/drawing/2014/main" id="{DACA5EE0-2E55-2EEB-51EE-E25BF18DCF02}"/>
              </a:ext>
            </a:extLst>
          </p:cNvPr>
          <p:cNvSpPr txBox="1"/>
          <p:nvPr/>
        </p:nvSpPr>
        <p:spPr>
          <a:xfrm>
            <a:off x="806399" y="5740513"/>
            <a:ext cx="5591053" cy="461665"/>
          </a:xfrm>
          <a:prstGeom prst="rect">
            <a:avLst/>
          </a:prstGeom>
          <a:noFill/>
        </p:spPr>
        <p:txBody>
          <a:bodyPr wrap="square" rtlCol="0">
            <a:spAutoFit/>
          </a:bodyPr>
          <a:lstStyle/>
          <a:p>
            <a:pPr algn="ctr"/>
            <a:r>
              <a:rPr lang="en-US" sz="2400" dirty="0">
                <a:solidFill>
                  <a:schemeClr val="accent5"/>
                </a:solidFill>
              </a:rPr>
              <a:t>Diverse Use cases</a:t>
            </a:r>
          </a:p>
        </p:txBody>
      </p:sp>
      <p:sp>
        <p:nvSpPr>
          <p:cNvPr id="11" name="Google Shape;330;p5">
            <a:extLst>
              <a:ext uri="{FF2B5EF4-FFF2-40B4-BE49-F238E27FC236}">
                <a16:creationId xmlns:a16="http://schemas.microsoft.com/office/drawing/2014/main" id="{2A099E67-5564-B0F9-229B-E09B24E7A0C6}"/>
              </a:ext>
            </a:extLst>
          </p:cNvPr>
          <p:cNvSpPr/>
          <p:nvPr/>
        </p:nvSpPr>
        <p:spPr>
          <a:xfrm rot="5400000">
            <a:off x="3340334" y="5197848"/>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415335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7DAC1-E6E0-5235-7DFF-9346BF516F04}"/>
              </a:ext>
            </a:extLst>
          </p:cNvPr>
          <p:cNvSpPr>
            <a:spLocks noGrp="1"/>
          </p:cNvSpPr>
          <p:nvPr>
            <p:ph type="title"/>
          </p:nvPr>
        </p:nvSpPr>
        <p:spPr/>
        <p:txBody>
          <a:bodyPr/>
          <a:lstStyle/>
          <a:p>
            <a:r>
              <a:rPr lang="en-US" dirty="0"/>
              <a:t>Example Networking Datasets (Add links)</a:t>
            </a:r>
          </a:p>
        </p:txBody>
      </p:sp>
      <p:sp>
        <p:nvSpPr>
          <p:cNvPr id="3" name="Content Placeholder 2">
            <a:extLst>
              <a:ext uri="{FF2B5EF4-FFF2-40B4-BE49-F238E27FC236}">
                <a16:creationId xmlns:a16="http://schemas.microsoft.com/office/drawing/2014/main" id="{DA9BB923-66DC-5BAA-EBC5-4804F39857CD}"/>
              </a:ext>
            </a:extLst>
          </p:cNvPr>
          <p:cNvSpPr>
            <a:spLocks noGrp="1"/>
          </p:cNvSpPr>
          <p:nvPr>
            <p:ph idx="1"/>
          </p:nvPr>
        </p:nvSpPr>
        <p:spPr/>
        <p:txBody>
          <a:bodyPr>
            <a:normAutofit fontScale="77500" lnSpcReduction="20000"/>
          </a:bodyPr>
          <a:lstStyle/>
          <a:p>
            <a:r>
              <a:rPr lang="en-US" dirty="0"/>
              <a:t>CAIDA: Backbone PCAP https://</a:t>
            </a:r>
            <a:r>
              <a:rPr lang="en-US" dirty="0" err="1"/>
              <a:t>www.caida.org</a:t>
            </a:r>
            <a:r>
              <a:rPr lang="en-US" dirty="0"/>
              <a:t>/catalog/datasets/</a:t>
            </a:r>
            <a:r>
              <a:rPr lang="en-US" dirty="0" err="1"/>
              <a:t>passive_dataset</a:t>
            </a:r>
            <a:r>
              <a:rPr lang="en-US" dirty="0"/>
              <a:t>/</a:t>
            </a:r>
          </a:p>
          <a:p>
            <a:endParaRPr lang="en-US" dirty="0"/>
          </a:p>
          <a:p>
            <a:r>
              <a:rPr lang="en-US" dirty="0"/>
              <a:t>CIDDS: Flow IDS labeled data  https://</a:t>
            </a:r>
            <a:r>
              <a:rPr lang="en-US" dirty="0" err="1"/>
              <a:t>www.hs-coburg.de</a:t>
            </a:r>
            <a:r>
              <a:rPr lang="en-US" dirty="0"/>
              <a:t>/</a:t>
            </a:r>
            <a:r>
              <a:rPr lang="en-US" dirty="0" err="1"/>
              <a:t>forschen</a:t>
            </a:r>
            <a:r>
              <a:rPr lang="en-US" dirty="0"/>
              <a:t>/</a:t>
            </a:r>
            <a:r>
              <a:rPr lang="en-US" dirty="0" err="1"/>
              <a:t>cidds</a:t>
            </a:r>
            <a:r>
              <a:rPr lang="en-US" dirty="0"/>
              <a:t>-</a:t>
            </a:r>
            <a:r>
              <a:rPr lang="en-US" dirty="0" err="1"/>
              <a:t>coburg</a:t>
            </a:r>
            <a:r>
              <a:rPr lang="en-US" dirty="0"/>
              <a:t>-intrusion-detection-data-sets/</a:t>
            </a:r>
          </a:p>
          <a:p>
            <a:endParaRPr lang="en-US" dirty="0"/>
          </a:p>
          <a:p>
            <a:r>
              <a:rPr lang="en-US" dirty="0"/>
              <a:t>DC: Datacenter PCAP https://</a:t>
            </a:r>
            <a:r>
              <a:rPr lang="en-US" dirty="0" err="1"/>
              <a:t>pages.cs.wisc.edu</a:t>
            </a:r>
            <a:r>
              <a:rPr lang="en-US" dirty="0"/>
              <a:t>/~</a:t>
            </a:r>
            <a:r>
              <a:rPr lang="en-US" dirty="0" err="1"/>
              <a:t>tbenson</a:t>
            </a:r>
            <a:r>
              <a:rPr lang="en-US"/>
              <a:t>/IMC10_Data.html</a:t>
            </a:r>
            <a:endParaRPr lang="en-US" dirty="0"/>
          </a:p>
          <a:p>
            <a:pPr lvl="1"/>
            <a:endParaRPr lang="en-US" dirty="0"/>
          </a:p>
          <a:p>
            <a:r>
              <a:rPr lang="en-US" dirty="0"/>
              <a:t>M57: Enterprise PCAP https://</a:t>
            </a:r>
            <a:r>
              <a:rPr lang="en-US" dirty="0" err="1"/>
              <a:t>digitalcorpora.org</a:t>
            </a:r>
            <a:r>
              <a:rPr lang="en-US" dirty="0"/>
              <a:t>/corpora/scenarios/m57-patents-scenario/</a:t>
            </a:r>
          </a:p>
          <a:p>
            <a:pPr marL="0" indent="0">
              <a:buNone/>
            </a:pPr>
            <a:endParaRPr lang="en-US" dirty="0"/>
          </a:p>
          <a:p>
            <a:r>
              <a:rPr lang="en-US" dirty="0" err="1"/>
              <a:t>ToN</a:t>
            </a:r>
            <a:r>
              <a:rPr lang="en-US" dirty="0"/>
              <a:t>: IoT </a:t>
            </a:r>
            <a:r>
              <a:rPr lang="en-US" dirty="0" err="1"/>
              <a:t>Netflow</a:t>
            </a:r>
            <a:r>
              <a:rPr lang="en-US" dirty="0"/>
              <a:t> data https://</a:t>
            </a:r>
            <a:r>
              <a:rPr lang="en-US" dirty="0" err="1"/>
              <a:t>research.unsw.edu.au</a:t>
            </a:r>
            <a:r>
              <a:rPr lang="en-US" dirty="0"/>
              <a:t>/projects/</a:t>
            </a:r>
            <a:r>
              <a:rPr lang="en-US" dirty="0" err="1"/>
              <a:t>toniot</a:t>
            </a:r>
            <a:r>
              <a:rPr lang="en-US" dirty="0"/>
              <a:t>-datasets</a:t>
            </a:r>
          </a:p>
          <a:p>
            <a:endParaRPr lang="en-US" dirty="0"/>
          </a:p>
          <a:p>
            <a:r>
              <a:rPr lang="en-US" dirty="0"/>
              <a:t>UGR16: ISP </a:t>
            </a:r>
            <a:r>
              <a:rPr lang="en-US" dirty="0" err="1"/>
              <a:t>Netflow</a:t>
            </a:r>
            <a:r>
              <a:rPr lang="en-US" dirty="0"/>
              <a:t> data from Spain https://</a:t>
            </a:r>
            <a:r>
              <a:rPr lang="en-US" dirty="0" err="1"/>
              <a:t>nesg.ugr.es</a:t>
            </a:r>
            <a:r>
              <a:rPr lang="en-US" dirty="0"/>
              <a:t>/nesg-ugr16/</a:t>
            </a:r>
          </a:p>
        </p:txBody>
      </p:sp>
      <p:sp>
        <p:nvSpPr>
          <p:cNvPr id="4" name="Slide Number Placeholder 3">
            <a:extLst>
              <a:ext uri="{FF2B5EF4-FFF2-40B4-BE49-F238E27FC236}">
                <a16:creationId xmlns:a16="http://schemas.microsoft.com/office/drawing/2014/main" id="{A7CD351C-8D44-893F-A1E4-C06ABD77EB4E}"/>
              </a:ext>
            </a:extLst>
          </p:cNvPr>
          <p:cNvSpPr>
            <a:spLocks noGrp="1"/>
          </p:cNvSpPr>
          <p:nvPr>
            <p:ph type="sldNum" sz="quarter" idx="12"/>
          </p:nvPr>
        </p:nvSpPr>
        <p:spPr/>
        <p:txBody>
          <a:bodyPr/>
          <a:lstStyle/>
          <a:p>
            <a:fld id="{78BA06F7-7B03-794D-B1BE-3F12299AE8FB}" type="slidenum">
              <a:rPr lang="en-US" smtClean="0"/>
              <a:t>37</a:t>
            </a:fld>
            <a:endParaRPr lang="en-US" dirty="0"/>
          </a:p>
        </p:txBody>
      </p:sp>
    </p:spTree>
    <p:extLst>
      <p:ext uri="{BB962C8B-B14F-4D97-AF65-F5344CB8AC3E}">
        <p14:creationId xmlns:p14="http://schemas.microsoft.com/office/powerpoint/2010/main" val="3212433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44E6F-3D81-88D0-5785-8B6C69A49183}"/>
              </a:ext>
            </a:extLst>
          </p:cNvPr>
          <p:cNvSpPr>
            <a:spLocks noGrp="1"/>
          </p:cNvSpPr>
          <p:nvPr>
            <p:ph type="title"/>
          </p:nvPr>
        </p:nvSpPr>
        <p:spPr/>
        <p:txBody>
          <a:bodyPr/>
          <a:lstStyle/>
          <a:p>
            <a:r>
              <a:rPr lang="en-US" dirty="0"/>
              <a:t>Run Models on Networking Data </a:t>
            </a:r>
          </a:p>
        </p:txBody>
      </p:sp>
      <p:sp>
        <p:nvSpPr>
          <p:cNvPr id="4" name="Slide Number Placeholder 3">
            <a:extLst>
              <a:ext uri="{FF2B5EF4-FFF2-40B4-BE49-F238E27FC236}">
                <a16:creationId xmlns:a16="http://schemas.microsoft.com/office/drawing/2014/main" id="{003CE903-B55F-7350-F87D-3FB3FC2FDEC6}"/>
              </a:ext>
            </a:extLst>
          </p:cNvPr>
          <p:cNvSpPr>
            <a:spLocks noGrp="1"/>
          </p:cNvSpPr>
          <p:nvPr>
            <p:ph type="sldNum" sz="quarter" idx="12"/>
          </p:nvPr>
        </p:nvSpPr>
        <p:spPr/>
        <p:txBody>
          <a:bodyPr/>
          <a:lstStyle/>
          <a:p>
            <a:fld id="{78BA06F7-7B03-794D-B1BE-3F12299AE8FB}" type="slidenum">
              <a:rPr lang="en-US" smtClean="0"/>
              <a:t>38</a:t>
            </a:fld>
            <a:endParaRPr lang="en-US" dirty="0"/>
          </a:p>
        </p:txBody>
      </p:sp>
      <p:sp>
        <p:nvSpPr>
          <p:cNvPr id="5" name="Content Placeholder 4">
            <a:extLst>
              <a:ext uri="{FF2B5EF4-FFF2-40B4-BE49-F238E27FC236}">
                <a16:creationId xmlns:a16="http://schemas.microsoft.com/office/drawing/2014/main" id="{C912BFFE-519A-CBCA-5CCF-F55B46F82F27}"/>
              </a:ext>
            </a:extLst>
          </p:cNvPr>
          <p:cNvSpPr>
            <a:spLocks noGrp="1"/>
          </p:cNvSpPr>
          <p:nvPr>
            <p:ph idx="1"/>
          </p:nvPr>
        </p:nvSpPr>
        <p:spPr/>
        <p:txBody>
          <a:bodyPr/>
          <a:lstStyle/>
          <a:p>
            <a:r>
              <a:rPr lang="en-US" dirty="0"/>
              <a:t>GAN:</a:t>
            </a:r>
          </a:p>
          <a:p>
            <a:pPr marL="0" indent="0">
              <a:buNone/>
            </a:pPr>
            <a:r>
              <a:rPr lang="en-US" dirty="0"/>
              <a:t>CTGAN notebook on network data </a:t>
            </a:r>
            <a:br>
              <a:rPr lang="en-US" dirty="0"/>
            </a:br>
            <a:br>
              <a:rPr lang="en-US" dirty="0"/>
            </a:br>
            <a:r>
              <a:rPr lang="en-US" dirty="0"/>
              <a:t>https://</a:t>
            </a:r>
            <a:r>
              <a:rPr lang="en-US" dirty="0" err="1"/>
              <a:t>github.com</a:t>
            </a:r>
            <a:r>
              <a:rPr lang="en-US" dirty="0"/>
              <a:t>/</a:t>
            </a:r>
            <a:r>
              <a:rPr lang="en-US" dirty="0" err="1"/>
              <a:t>netsharecmu</a:t>
            </a:r>
            <a:r>
              <a:rPr lang="en-US" dirty="0"/>
              <a:t>/generative-trace-tutorials/blob/main/scripts/</a:t>
            </a:r>
            <a:r>
              <a:rPr lang="en-US" dirty="0" err="1"/>
              <a:t>network_ctgan.ipynb</a:t>
            </a:r>
            <a:endParaRPr lang="en-US" dirty="0"/>
          </a:p>
          <a:p>
            <a:pPr marL="0" indent="0">
              <a:buNone/>
            </a:pPr>
            <a:endParaRPr lang="en-US" dirty="0"/>
          </a:p>
          <a:p>
            <a:r>
              <a:rPr lang="en-US" dirty="0"/>
              <a:t>Transformer:</a:t>
            </a:r>
          </a:p>
          <a:p>
            <a:pPr marL="0" indent="0">
              <a:buNone/>
            </a:pPr>
            <a:r>
              <a:rPr lang="en-US" dirty="0" err="1"/>
              <a:t>RealTabFormer</a:t>
            </a:r>
            <a:r>
              <a:rPr lang="en-US" dirty="0"/>
              <a:t> notebook on network data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796787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9A707-449B-0ECC-2FED-C97F7A629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E2D7C-146E-F33F-617B-604080A9492B}"/>
              </a:ext>
            </a:extLst>
          </p:cNvPr>
          <p:cNvSpPr>
            <a:spLocks noGrp="1"/>
          </p:cNvSpPr>
          <p:nvPr>
            <p:ph type="title"/>
          </p:nvPr>
        </p:nvSpPr>
        <p:spPr/>
        <p:txBody>
          <a:bodyPr/>
          <a:lstStyle/>
          <a:p>
            <a:r>
              <a:rPr lang="en-US" dirty="0"/>
              <a:t>Quality Checks for Networking Data </a:t>
            </a:r>
          </a:p>
        </p:txBody>
      </p:sp>
      <p:sp>
        <p:nvSpPr>
          <p:cNvPr id="4" name="Slide Number Placeholder 3">
            <a:extLst>
              <a:ext uri="{FF2B5EF4-FFF2-40B4-BE49-F238E27FC236}">
                <a16:creationId xmlns:a16="http://schemas.microsoft.com/office/drawing/2014/main" id="{DBF21813-03E4-1606-650D-CDCD326529B1}"/>
              </a:ext>
            </a:extLst>
          </p:cNvPr>
          <p:cNvSpPr>
            <a:spLocks noGrp="1"/>
          </p:cNvSpPr>
          <p:nvPr>
            <p:ph type="sldNum" sz="quarter" idx="12"/>
          </p:nvPr>
        </p:nvSpPr>
        <p:spPr/>
        <p:txBody>
          <a:bodyPr/>
          <a:lstStyle/>
          <a:p>
            <a:fld id="{78BA06F7-7B03-794D-B1BE-3F12299AE8FB}" type="slidenum">
              <a:rPr lang="en-US" smtClean="0"/>
              <a:t>39</a:t>
            </a:fld>
            <a:endParaRPr lang="en-US" dirty="0"/>
          </a:p>
        </p:txBody>
      </p:sp>
      <p:sp>
        <p:nvSpPr>
          <p:cNvPr id="5" name="Content Placeholder 4">
            <a:extLst>
              <a:ext uri="{FF2B5EF4-FFF2-40B4-BE49-F238E27FC236}">
                <a16:creationId xmlns:a16="http://schemas.microsoft.com/office/drawing/2014/main" id="{683AA853-D784-3619-AF3D-590231885360}"/>
              </a:ext>
            </a:extLst>
          </p:cNvPr>
          <p:cNvSpPr>
            <a:spLocks noGrp="1"/>
          </p:cNvSpPr>
          <p:nvPr>
            <p:ph idx="1"/>
          </p:nvPr>
        </p:nvSpPr>
        <p:spPr/>
        <p:txBody>
          <a:bodyPr>
            <a:normAutofit fontScale="92500" lnSpcReduction="10000"/>
          </a:bodyPr>
          <a:lstStyle/>
          <a:p>
            <a:r>
              <a:rPr lang="en-US" dirty="0"/>
              <a:t>GAN:</a:t>
            </a:r>
          </a:p>
          <a:p>
            <a:pPr marL="0" indent="0">
              <a:buNone/>
            </a:pPr>
            <a:r>
              <a:rPr lang="en-US" dirty="0"/>
              <a:t>CTGAN notebook on network data </a:t>
            </a:r>
          </a:p>
          <a:p>
            <a:pPr marL="0" indent="0">
              <a:buNone/>
            </a:pPr>
            <a:endParaRPr lang="en-US" dirty="0"/>
          </a:p>
          <a:p>
            <a:r>
              <a:rPr lang="en-US" dirty="0"/>
              <a:t>Transformer:</a:t>
            </a:r>
          </a:p>
          <a:p>
            <a:pPr marL="0" indent="0">
              <a:buNone/>
            </a:pPr>
            <a:r>
              <a:rPr lang="en-US" dirty="0" err="1"/>
              <a:t>RealTabFormer</a:t>
            </a:r>
            <a:r>
              <a:rPr lang="en-US" dirty="0"/>
              <a:t> notebook on network data </a:t>
            </a:r>
            <a:br>
              <a:rPr lang="en-US" dirty="0"/>
            </a:br>
            <a:br>
              <a:rPr lang="en-US" dirty="0"/>
            </a:br>
            <a:r>
              <a:rPr lang="en-US" dirty="0">
                <a:hlinkClick r:id="rId2"/>
              </a:rPr>
              <a:t>https://github.com/netsharecmu/generative-trace-tutorials/blob/main/scripts/network_quality_check.ipynb</a:t>
            </a:r>
            <a:endParaRPr lang="en-US" dirty="0"/>
          </a:p>
          <a:p>
            <a:pPr marL="0" indent="0">
              <a:buNone/>
            </a:pPr>
            <a:endParaRPr lang="en-US" dirty="0"/>
          </a:p>
          <a:p>
            <a:pPr marL="0" indent="0">
              <a:buNone/>
            </a:pPr>
            <a:r>
              <a:rPr lang="en-US" dirty="0"/>
              <a:t>https://</a:t>
            </a:r>
            <a:r>
              <a:rPr lang="en-US" dirty="0" err="1"/>
              <a:t>github.com</a:t>
            </a:r>
            <a:r>
              <a:rPr lang="en-US" dirty="0"/>
              <a:t>/</a:t>
            </a:r>
            <a:r>
              <a:rPr lang="en-US" dirty="0" err="1"/>
              <a:t>netsharecmu</a:t>
            </a:r>
            <a:r>
              <a:rPr lang="en-US" dirty="0"/>
              <a:t>/generative-trace-tutorials/blob/main/scripts/</a:t>
            </a:r>
            <a:r>
              <a:rPr lang="en-US" dirty="0" err="1"/>
              <a:t>network_tasks.ipynb</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02716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C0042-FF03-5249-946A-68D98429726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23ADB387-7479-8BA7-F536-68961FA8B30E}"/>
              </a:ext>
            </a:extLst>
          </p:cNvPr>
          <p:cNvSpPr>
            <a:spLocks noGrp="1"/>
          </p:cNvSpPr>
          <p:nvPr>
            <p:ph type="dt" sz="half" idx="10"/>
          </p:nvPr>
        </p:nvSpPr>
        <p:spPr/>
        <p:txBody>
          <a:bodyPr/>
          <a:lstStyle/>
          <a:p>
            <a:fld id="{86D8F2E8-1627-ED40-AD5A-05B26DCB1B67}" type="datetime1">
              <a:rPr lang="en-US" smtClean="0"/>
              <a:t>11/25/25</a:t>
            </a:fld>
            <a:endParaRPr lang="en-US"/>
          </a:p>
        </p:txBody>
      </p:sp>
      <p:sp>
        <p:nvSpPr>
          <p:cNvPr id="6" name="Slide Number Placeholder 5">
            <a:extLst>
              <a:ext uri="{FF2B5EF4-FFF2-40B4-BE49-F238E27FC236}">
                <a16:creationId xmlns:a16="http://schemas.microsoft.com/office/drawing/2014/main" id="{3F32D3A6-8708-67E7-18EC-B4CC5A4E862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91207FE-1B40-BB4E-BDD0-A0325ACFF8D0}" type="slidenum">
              <a:rPr lang="en-US" smtClean="0"/>
              <a:pPr/>
              <a:t>40</a:t>
            </a:fld>
            <a:endParaRPr lang="en-US"/>
          </a:p>
        </p:txBody>
      </p:sp>
      <p:sp>
        <p:nvSpPr>
          <p:cNvPr id="8" name="Title 1">
            <a:extLst>
              <a:ext uri="{FF2B5EF4-FFF2-40B4-BE49-F238E27FC236}">
                <a16:creationId xmlns:a16="http://schemas.microsoft.com/office/drawing/2014/main" id="{938589A4-8535-862D-01B7-4E09265210B2}"/>
              </a:ext>
            </a:extLst>
          </p:cNvPr>
          <p:cNvSpPr>
            <a:spLocks noGrp="1"/>
          </p:cNvSpPr>
          <p:nvPr>
            <p:ph type="title"/>
          </p:nvPr>
        </p:nvSpPr>
        <p:spPr>
          <a:xfrm>
            <a:off x="284652" y="265099"/>
            <a:ext cx="10515600" cy="1325563"/>
          </a:xfrm>
        </p:spPr>
        <p:txBody>
          <a:bodyPr/>
          <a:lstStyle/>
          <a:p>
            <a:r>
              <a:rPr lang="en-US" dirty="0"/>
              <a:t>Mind </a:t>
            </a:r>
            <a:r>
              <a:rPr lang="en-US"/>
              <a:t>The Gap!</a:t>
            </a:r>
            <a:endParaRPr lang="en-US" dirty="0"/>
          </a:p>
        </p:txBody>
      </p:sp>
      <p:sp>
        <p:nvSpPr>
          <p:cNvPr id="13" name="Rectangle 12">
            <a:extLst>
              <a:ext uri="{FF2B5EF4-FFF2-40B4-BE49-F238E27FC236}">
                <a16:creationId xmlns:a16="http://schemas.microsoft.com/office/drawing/2014/main" id="{031D5873-7A61-E99A-1C3B-66188D063239}"/>
              </a:ext>
            </a:extLst>
          </p:cNvPr>
          <p:cNvSpPr/>
          <p:nvPr/>
        </p:nvSpPr>
        <p:spPr>
          <a:xfrm>
            <a:off x="2140656" y="2592931"/>
            <a:ext cx="2880354" cy="120761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DEEP GENERATIVE </a:t>
            </a:r>
          </a:p>
          <a:p>
            <a:pPr algn="ctr"/>
            <a:r>
              <a:rPr lang="en-US" b="1" dirty="0"/>
              <a:t>MODELS</a:t>
            </a:r>
          </a:p>
        </p:txBody>
      </p:sp>
      <p:sp>
        <p:nvSpPr>
          <p:cNvPr id="14" name="Google Shape;330;p5">
            <a:extLst>
              <a:ext uri="{FF2B5EF4-FFF2-40B4-BE49-F238E27FC236}">
                <a16:creationId xmlns:a16="http://schemas.microsoft.com/office/drawing/2014/main" id="{194132B0-E050-2558-C660-34E3795A9A44}"/>
              </a:ext>
            </a:extLst>
          </p:cNvPr>
          <p:cNvSpPr/>
          <p:nvPr/>
        </p:nvSpPr>
        <p:spPr>
          <a:xfrm rot="5400000">
            <a:off x="3327160" y="2184229"/>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330;p5">
            <a:extLst>
              <a:ext uri="{FF2B5EF4-FFF2-40B4-BE49-F238E27FC236}">
                <a16:creationId xmlns:a16="http://schemas.microsoft.com/office/drawing/2014/main" id="{F7F1A54A-4A77-6BEC-44D3-F3F42BE14E7E}"/>
              </a:ext>
            </a:extLst>
          </p:cNvPr>
          <p:cNvSpPr/>
          <p:nvPr/>
        </p:nvSpPr>
        <p:spPr>
          <a:xfrm rot="5400000">
            <a:off x="3348253" y="4039971"/>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TextBox 16">
            <a:extLst>
              <a:ext uri="{FF2B5EF4-FFF2-40B4-BE49-F238E27FC236}">
                <a16:creationId xmlns:a16="http://schemas.microsoft.com/office/drawing/2014/main" id="{C004B41B-ADE2-4C48-F646-138C1C8B9C16}"/>
              </a:ext>
            </a:extLst>
          </p:cNvPr>
          <p:cNvSpPr txBox="1"/>
          <p:nvPr/>
        </p:nvSpPr>
        <p:spPr>
          <a:xfrm>
            <a:off x="1619214" y="4619509"/>
            <a:ext cx="3923238" cy="369332"/>
          </a:xfrm>
          <a:prstGeom prst="rect">
            <a:avLst/>
          </a:prstGeom>
          <a:noFill/>
          <a:ln>
            <a:noFill/>
          </a:ln>
        </p:spPr>
        <p:txBody>
          <a:bodyPr wrap="square" rtlCol="0">
            <a:spAutoFit/>
          </a:bodyPr>
          <a:lstStyle/>
          <a:p>
            <a:pPr algn="ctr"/>
            <a:r>
              <a:rPr lang="en-US" dirty="0">
                <a:solidFill>
                  <a:schemeClr val="accent5"/>
                </a:solidFill>
              </a:rPr>
              <a:t>SYNTHETIC DATA</a:t>
            </a:r>
          </a:p>
        </p:txBody>
      </p:sp>
      <p:pic>
        <p:nvPicPr>
          <p:cNvPr id="45" name="Google Shape;526;p12" descr="Woman ">
            <a:extLst>
              <a:ext uri="{FF2B5EF4-FFF2-40B4-BE49-F238E27FC236}">
                <a16:creationId xmlns:a16="http://schemas.microsoft.com/office/drawing/2014/main" id="{2118001B-06DE-403B-3C39-549E451DF7B3}"/>
              </a:ext>
            </a:extLst>
          </p:cNvPr>
          <p:cNvPicPr preferRelativeResize="0">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845749" y="3000112"/>
            <a:ext cx="747578" cy="747578"/>
          </a:xfrm>
          <a:prstGeom prst="rect">
            <a:avLst/>
          </a:prstGeom>
          <a:noFill/>
          <a:ln>
            <a:noFill/>
          </a:ln>
        </p:spPr>
      </p:pic>
      <p:sp>
        <p:nvSpPr>
          <p:cNvPr id="46" name="TextBox 45">
            <a:extLst>
              <a:ext uri="{FF2B5EF4-FFF2-40B4-BE49-F238E27FC236}">
                <a16:creationId xmlns:a16="http://schemas.microsoft.com/office/drawing/2014/main" id="{BE428111-8FFB-B8B6-4429-EE25C2816547}"/>
              </a:ext>
            </a:extLst>
          </p:cNvPr>
          <p:cNvSpPr txBox="1"/>
          <p:nvPr/>
        </p:nvSpPr>
        <p:spPr>
          <a:xfrm>
            <a:off x="431672" y="1870373"/>
            <a:ext cx="1708984" cy="1015663"/>
          </a:xfrm>
          <a:prstGeom prst="rect">
            <a:avLst/>
          </a:prstGeom>
          <a:noFill/>
        </p:spPr>
        <p:txBody>
          <a:bodyPr wrap="square" rtlCol="0">
            <a:spAutoFit/>
          </a:bodyPr>
          <a:lstStyle/>
          <a:p>
            <a:pPr algn="ctr"/>
            <a:r>
              <a:rPr lang="en-US" sz="2000" b="1" dirty="0">
                <a:solidFill>
                  <a:schemeClr val="accent5"/>
                </a:solidFill>
              </a:rPr>
              <a:t>Systems &amp; Security</a:t>
            </a:r>
          </a:p>
          <a:p>
            <a:pPr algn="ctr"/>
            <a:r>
              <a:rPr lang="en-US" sz="2000" b="1" dirty="0">
                <a:solidFill>
                  <a:schemeClr val="accent5"/>
                </a:solidFill>
              </a:rPr>
              <a:t>Users</a:t>
            </a:r>
          </a:p>
        </p:txBody>
      </p:sp>
      <p:sp>
        <p:nvSpPr>
          <p:cNvPr id="9" name="TextBox 8">
            <a:extLst>
              <a:ext uri="{FF2B5EF4-FFF2-40B4-BE49-F238E27FC236}">
                <a16:creationId xmlns:a16="http://schemas.microsoft.com/office/drawing/2014/main" id="{097E064C-C009-D716-8758-78047428D0E5}"/>
              </a:ext>
            </a:extLst>
          </p:cNvPr>
          <p:cNvSpPr txBox="1"/>
          <p:nvPr/>
        </p:nvSpPr>
        <p:spPr>
          <a:xfrm>
            <a:off x="838200" y="1507059"/>
            <a:ext cx="5591053" cy="461665"/>
          </a:xfrm>
          <a:prstGeom prst="rect">
            <a:avLst/>
          </a:prstGeom>
          <a:noFill/>
        </p:spPr>
        <p:txBody>
          <a:bodyPr wrap="square" rtlCol="0">
            <a:spAutoFit/>
          </a:bodyPr>
          <a:lstStyle/>
          <a:p>
            <a:pPr algn="ctr"/>
            <a:r>
              <a:rPr lang="en-US" sz="2400" dirty="0">
                <a:solidFill>
                  <a:schemeClr val="accent5"/>
                </a:solidFill>
              </a:rPr>
              <a:t>Diverse Data Sources</a:t>
            </a:r>
          </a:p>
        </p:txBody>
      </p:sp>
      <p:sp>
        <p:nvSpPr>
          <p:cNvPr id="2" name="TextBox 1">
            <a:extLst>
              <a:ext uri="{FF2B5EF4-FFF2-40B4-BE49-F238E27FC236}">
                <a16:creationId xmlns:a16="http://schemas.microsoft.com/office/drawing/2014/main" id="{A3BB4D43-7252-23CD-9C99-D305EBC29EEB}"/>
              </a:ext>
            </a:extLst>
          </p:cNvPr>
          <p:cNvSpPr txBox="1"/>
          <p:nvPr/>
        </p:nvSpPr>
        <p:spPr>
          <a:xfrm>
            <a:off x="6099143" y="3241975"/>
            <a:ext cx="5792483" cy="584775"/>
          </a:xfrm>
          <a:prstGeom prst="rect">
            <a:avLst/>
          </a:prstGeom>
          <a:noFill/>
        </p:spPr>
        <p:txBody>
          <a:bodyPr wrap="none" rtlCol="0">
            <a:spAutoFit/>
          </a:bodyPr>
          <a:lstStyle/>
          <a:p>
            <a:r>
              <a:rPr lang="en-US" sz="3200" dirty="0">
                <a:solidFill>
                  <a:schemeClr val="tx1">
                    <a:lumMod val="95000"/>
                    <a:lumOff val="5000"/>
                  </a:schemeClr>
                </a:solidFill>
              </a:rPr>
              <a:t>Use case and dataset adaptation</a:t>
            </a:r>
          </a:p>
        </p:txBody>
      </p:sp>
      <p:sp>
        <p:nvSpPr>
          <p:cNvPr id="3" name="TextBox 2">
            <a:extLst>
              <a:ext uri="{FF2B5EF4-FFF2-40B4-BE49-F238E27FC236}">
                <a16:creationId xmlns:a16="http://schemas.microsoft.com/office/drawing/2014/main" id="{C685E276-FB01-CE51-96BF-6DEA7E7580EE}"/>
              </a:ext>
            </a:extLst>
          </p:cNvPr>
          <p:cNvSpPr txBox="1"/>
          <p:nvPr/>
        </p:nvSpPr>
        <p:spPr>
          <a:xfrm>
            <a:off x="6099143" y="1853113"/>
            <a:ext cx="6116161" cy="584775"/>
          </a:xfrm>
          <a:prstGeom prst="rect">
            <a:avLst/>
          </a:prstGeom>
          <a:noFill/>
        </p:spPr>
        <p:txBody>
          <a:bodyPr wrap="none" rtlCol="0">
            <a:spAutoFit/>
          </a:bodyPr>
          <a:lstStyle/>
          <a:p>
            <a:r>
              <a:rPr lang="en-US" sz="3200" dirty="0">
                <a:solidFill>
                  <a:schemeClr val="tx1">
                    <a:lumMod val="95000"/>
                    <a:lumOff val="5000"/>
                  </a:schemeClr>
                </a:solidFill>
              </a:rPr>
              <a:t>Modeling fidelity and privacy needs</a:t>
            </a:r>
          </a:p>
        </p:txBody>
      </p:sp>
      <p:sp>
        <p:nvSpPr>
          <p:cNvPr id="5" name="TextBox 4">
            <a:extLst>
              <a:ext uri="{FF2B5EF4-FFF2-40B4-BE49-F238E27FC236}">
                <a16:creationId xmlns:a16="http://schemas.microsoft.com/office/drawing/2014/main" id="{07D25233-0844-146C-9EE7-6CD5628C9D24}"/>
              </a:ext>
            </a:extLst>
          </p:cNvPr>
          <p:cNvSpPr txBox="1"/>
          <p:nvPr/>
        </p:nvSpPr>
        <p:spPr>
          <a:xfrm>
            <a:off x="6099143" y="4516791"/>
            <a:ext cx="4440318" cy="1077218"/>
          </a:xfrm>
          <a:prstGeom prst="rect">
            <a:avLst/>
          </a:prstGeom>
          <a:noFill/>
        </p:spPr>
        <p:txBody>
          <a:bodyPr wrap="none" rtlCol="0">
            <a:spAutoFit/>
          </a:bodyPr>
          <a:lstStyle/>
          <a:p>
            <a:r>
              <a:rPr lang="en-US" sz="3200" dirty="0">
                <a:solidFill>
                  <a:schemeClr val="tx1">
                    <a:lumMod val="95000"/>
                    <a:lumOff val="5000"/>
                  </a:schemeClr>
                </a:solidFill>
              </a:rPr>
              <a:t>Data pipelines and </a:t>
            </a:r>
          </a:p>
          <a:p>
            <a:r>
              <a:rPr lang="en-US" sz="3200" dirty="0">
                <a:solidFill>
                  <a:schemeClr val="tx1">
                    <a:lumMod val="95000"/>
                    <a:lumOff val="5000"/>
                  </a:schemeClr>
                </a:solidFill>
              </a:rPr>
              <a:t>compliance requirements</a:t>
            </a:r>
          </a:p>
        </p:txBody>
      </p:sp>
      <p:sp>
        <p:nvSpPr>
          <p:cNvPr id="10" name="TextBox 9">
            <a:extLst>
              <a:ext uri="{FF2B5EF4-FFF2-40B4-BE49-F238E27FC236}">
                <a16:creationId xmlns:a16="http://schemas.microsoft.com/office/drawing/2014/main" id="{7C8633BF-11AE-62E9-1F8A-40D4A29F836D}"/>
              </a:ext>
            </a:extLst>
          </p:cNvPr>
          <p:cNvSpPr txBox="1"/>
          <p:nvPr/>
        </p:nvSpPr>
        <p:spPr>
          <a:xfrm>
            <a:off x="806399" y="5740513"/>
            <a:ext cx="5591053" cy="461665"/>
          </a:xfrm>
          <a:prstGeom prst="rect">
            <a:avLst/>
          </a:prstGeom>
          <a:noFill/>
        </p:spPr>
        <p:txBody>
          <a:bodyPr wrap="square" rtlCol="0">
            <a:spAutoFit/>
          </a:bodyPr>
          <a:lstStyle/>
          <a:p>
            <a:pPr algn="ctr"/>
            <a:r>
              <a:rPr lang="en-US" sz="2400" dirty="0">
                <a:solidFill>
                  <a:schemeClr val="accent5"/>
                </a:solidFill>
              </a:rPr>
              <a:t>Diverse Use cases</a:t>
            </a:r>
          </a:p>
        </p:txBody>
      </p:sp>
      <p:sp>
        <p:nvSpPr>
          <p:cNvPr id="11" name="Google Shape;330;p5">
            <a:extLst>
              <a:ext uri="{FF2B5EF4-FFF2-40B4-BE49-F238E27FC236}">
                <a16:creationId xmlns:a16="http://schemas.microsoft.com/office/drawing/2014/main" id="{C16CE0C3-DA89-CD2B-5E12-739DDAF50DDB}"/>
              </a:ext>
            </a:extLst>
          </p:cNvPr>
          <p:cNvSpPr/>
          <p:nvPr/>
        </p:nvSpPr>
        <p:spPr>
          <a:xfrm rot="5400000">
            <a:off x="3340334" y="5197848"/>
            <a:ext cx="507347" cy="288966"/>
          </a:xfrm>
          <a:prstGeom prst="rightArrow">
            <a:avLst>
              <a:gd name="adj1" fmla="val 50000"/>
              <a:gd name="adj2" fmla="val 50000"/>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501342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F79F6-8010-BF22-9AA2-2995BF9A03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DF64E-D8EF-FFE1-8B29-90E6360445DD}"/>
              </a:ext>
            </a:extLst>
          </p:cNvPr>
          <p:cNvSpPr>
            <a:spLocks noGrp="1"/>
          </p:cNvSpPr>
          <p:nvPr>
            <p:ph type="title"/>
          </p:nvPr>
        </p:nvSpPr>
        <p:spPr/>
        <p:txBody>
          <a:bodyPr/>
          <a:lstStyle/>
          <a:p>
            <a:r>
              <a:rPr lang="en-US" dirty="0"/>
              <a:t>Tutorial Goals</a:t>
            </a:r>
          </a:p>
        </p:txBody>
      </p:sp>
      <p:sp>
        <p:nvSpPr>
          <p:cNvPr id="3" name="Content Placeholder 2">
            <a:extLst>
              <a:ext uri="{FF2B5EF4-FFF2-40B4-BE49-F238E27FC236}">
                <a16:creationId xmlns:a16="http://schemas.microsoft.com/office/drawing/2014/main" id="{C729E7CD-3539-5C76-C187-68E5DD1E93F9}"/>
              </a:ext>
            </a:extLst>
          </p:cNvPr>
          <p:cNvSpPr>
            <a:spLocks noGrp="1"/>
          </p:cNvSpPr>
          <p:nvPr>
            <p:ph idx="1"/>
          </p:nvPr>
        </p:nvSpPr>
        <p:spPr/>
        <p:txBody>
          <a:bodyPr/>
          <a:lstStyle/>
          <a:p>
            <a:pPr fontAlgn="base"/>
            <a:r>
              <a:rPr lang="en-US" dirty="0">
                <a:highlight>
                  <a:srgbClr val="FFFF00"/>
                </a:highlight>
              </a:rPr>
              <a:t>Learn about use cases for generative modeling in networking</a:t>
            </a:r>
          </a:p>
          <a:p>
            <a:pPr fontAlgn="base"/>
            <a:r>
              <a:rPr lang="en-US" dirty="0">
                <a:highlight>
                  <a:srgbClr val="FFFF00"/>
                </a:highlight>
              </a:rPr>
              <a:t>Learn basics of ML generative modeling algorithms</a:t>
            </a:r>
          </a:p>
          <a:p>
            <a:pPr fontAlgn="base"/>
            <a:r>
              <a:rPr lang="en-US" dirty="0">
                <a:highlight>
                  <a:srgbClr val="FFFF00"/>
                </a:highlight>
              </a:rPr>
              <a:t>Learn about existing datasets to try</a:t>
            </a:r>
          </a:p>
          <a:p>
            <a:pPr fontAlgn="base"/>
            <a:r>
              <a:rPr lang="en-US" dirty="0">
                <a:highlight>
                  <a:srgbClr val="FFFF00"/>
                </a:highlight>
              </a:rPr>
              <a:t>Learn about unique challenges in networking </a:t>
            </a:r>
          </a:p>
          <a:p>
            <a:pPr fontAlgn="base"/>
            <a:r>
              <a:rPr lang="en-US" dirty="0"/>
              <a:t>Learn about fidelity metrics to check in networking </a:t>
            </a:r>
          </a:p>
          <a:p>
            <a:pPr fontAlgn="base"/>
            <a:r>
              <a:rPr lang="en-US" dirty="0"/>
              <a:t>Learn some of the key domain-specific ideas </a:t>
            </a:r>
          </a:p>
          <a:p>
            <a:pPr marL="457200" lvl="1" indent="0" fontAlgn="base">
              <a:buNone/>
            </a:pPr>
            <a:r>
              <a:rPr lang="en-US" dirty="0"/>
              <a:t>– Encoding, scaling, fidelity modeling</a:t>
            </a:r>
          </a:p>
          <a:p>
            <a:pPr fontAlgn="base"/>
            <a:r>
              <a:rPr lang="en-US" dirty="0"/>
              <a:t>Hands on exercises in existing algorithms, datasets, new ideas, </a:t>
            </a:r>
          </a:p>
          <a:p>
            <a:endParaRPr lang="en-US" dirty="0"/>
          </a:p>
        </p:txBody>
      </p:sp>
      <p:sp>
        <p:nvSpPr>
          <p:cNvPr id="4" name="Slide Number Placeholder 3">
            <a:extLst>
              <a:ext uri="{FF2B5EF4-FFF2-40B4-BE49-F238E27FC236}">
                <a16:creationId xmlns:a16="http://schemas.microsoft.com/office/drawing/2014/main" id="{DEB56D64-9528-ABE3-646F-65B04EEA107B}"/>
              </a:ext>
            </a:extLst>
          </p:cNvPr>
          <p:cNvSpPr>
            <a:spLocks noGrp="1"/>
          </p:cNvSpPr>
          <p:nvPr>
            <p:ph type="sldNum" sz="quarter" idx="12"/>
          </p:nvPr>
        </p:nvSpPr>
        <p:spPr/>
        <p:txBody>
          <a:bodyPr/>
          <a:lstStyle/>
          <a:p>
            <a:fld id="{78BA06F7-7B03-794D-B1BE-3F12299AE8FB}" type="slidenum">
              <a:rPr lang="en-US" smtClean="0"/>
              <a:t>41</a:t>
            </a:fld>
            <a:endParaRPr lang="en-US" dirty="0"/>
          </a:p>
        </p:txBody>
      </p:sp>
    </p:spTree>
    <p:extLst>
      <p:ext uri="{BB962C8B-B14F-4D97-AF65-F5344CB8AC3E}">
        <p14:creationId xmlns:p14="http://schemas.microsoft.com/office/powerpoint/2010/main" val="4234253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44E6F-3D81-88D0-5785-8B6C69A49183}"/>
              </a:ext>
            </a:extLst>
          </p:cNvPr>
          <p:cNvSpPr>
            <a:spLocks noGrp="1"/>
          </p:cNvSpPr>
          <p:nvPr>
            <p:ph type="title"/>
          </p:nvPr>
        </p:nvSpPr>
        <p:spPr/>
        <p:txBody>
          <a:bodyPr/>
          <a:lstStyle/>
          <a:p>
            <a:r>
              <a:rPr lang="en-US" dirty="0"/>
              <a:t>Break -- 15 mins</a:t>
            </a:r>
          </a:p>
        </p:txBody>
      </p:sp>
      <p:sp>
        <p:nvSpPr>
          <p:cNvPr id="4" name="Slide Number Placeholder 3">
            <a:extLst>
              <a:ext uri="{FF2B5EF4-FFF2-40B4-BE49-F238E27FC236}">
                <a16:creationId xmlns:a16="http://schemas.microsoft.com/office/drawing/2014/main" id="{003CE903-B55F-7350-F87D-3FB3FC2FDEC6}"/>
              </a:ext>
            </a:extLst>
          </p:cNvPr>
          <p:cNvSpPr>
            <a:spLocks noGrp="1"/>
          </p:cNvSpPr>
          <p:nvPr>
            <p:ph type="sldNum" sz="quarter" idx="12"/>
          </p:nvPr>
        </p:nvSpPr>
        <p:spPr/>
        <p:txBody>
          <a:bodyPr/>
          <a:lstStyle/>
          <a:p>
            <a:fld id="{78BA06F7-7B03-794D-B1BE-3F12299AE8FB}" type="slidenum">
              <a:rPr lang="en-US" smtClean="0"/>
              <a:t>42</a:t>
            </a:fld>
            <a:endParaRPr lang="en-US" dirty="0"/>
          </a:p>
        </p:txBody>
      </p:sp>
      <p:pic>
        <p:nvPicPr>
          <p:cNvPr id="1026" name="Picture 2" descr="Take A Break">
            <a:extLst>
              <a:ext uri="{FF2B5EF4-FFF2-40B4-BE49-F238E27FC236}">
                <a16:creationId xmlns:a16="http://schemas.microsoft.com/office/drawing/2014/main" id="{B95530CF-3C06-7E79-6B81-93CA201600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88986" y="2252546"/>
            <a:ext cx="5214028" cy="3033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1122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A0107B4-A87D-D184-05CD-F944F446E901}"/>
              </a:ext>
            </a:extLst>
          </p:cNvPr>
          <p:cNvSpPr>
            <a:spLocks noGrp="1"/>
          </p:cNvSpPr>
          <p:nvPr>
            <p:ph type="sldNum" sz="quarter" idx="12"/>
          </p:nvPr>
        </p:nvSpPr>
        <p:spPr/>
        <p:txBody>
          <a:bodyPr/>
          <a:lstStyle/>
          <a:p>
            <a:fld id="{78BA06F7-7B03-794D-B1BE-3F12299AE8FB}" type="slidenum">
              <a:rPr lang="en-US" smtClean="0"/>
              <a:t>43</a:t>
            </a:fld>
            <a:endParaRPr lang="en-US" dirty="0"/>
          </a:p>
        </p:txBody>
      </p:sp>
      <p:sp>
        <p:nvSpPr>
          <p:cNvPr id="5" name="Oval 4">
            <a:extLst>
              <a:ext uri="{FF2B5EF4-FFF2-40B4-BE49-F238E27FC236}">
                <a16:creationId xmlns:a16="http://schemas.microsoft.com/office/drawing/2014/main" id="{BF48F8DD-B083-8952-712C-ACF4B0448895}"/>
              </a:ext>
            </a:extLst>
          </p:cNvPr>
          <p:cNvSpPr/>
          <p:nvPr/>
        </p:nvSpPr>
        <p:spPr>
          <a:xfrm>
            <a:off x="997812" y="1188085"/>
            <a:ext cx="5848862" cy="3528685"/>
          </a:xfrm>
          <a:prstGeom prst="ellipse">
            <a:avLst/>
          </a:prstGeom>
          <a:solidFill>
            <a:schemeClr val="accent1">
              <a:alpha val="3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i="1" dirty="0">
                <a:solidFill>
                  <a:schemeClr val="tx1"/>
                </a:solidFill>
              </a:rPr>
              <a:t>Adaptive</a:t>
            </a:r>
            <a:r>
              <a:rPr lang="en-US" sz="3200" b="1" dirty="0">
                <a:solidFill>
                  <a:schemeClr val="tx1"/>
                </a:solidFill>
              </a:rPr>
              <a:t> to </a:t>
            </a:r>
          </a:p>
          <a:p>
            <a:pPr algn="ctr"/>
            <a:r>
              <a:rPr lang="en-US" sz="3200" b="1" dirty="0">
                <a:solidFill>
                  <a:schemeClr val="tx1"/>
                </a:solidFill>
              </a:rPr>
              <a:t> Use Case Fidelity</a:t>
            </a:r>
          </a:p>
        </p:txBody>
      </p:sp>
      <p:sp>
        <p:nvSpPr>
          <p:cNvPr id="6" name="Oval 5">
            <a:extLst>
              <a:ext uri="{FF2B5EF4-FFF2-40B4-BE49-F238E27FC236}">
                <a16:creationId xmlns:a16="http://schemas.microsoft.com/office/drawing/2014/main" id="{1E1203AD-D991-1386-D9B2-0BD234E0BC8B}"/>
              </a:ext>
            </a:extLst>
          </p:cNvPr>
          <p:cNvSpPr/>
          <p:nvPr/>
        </p:nvSpPr>
        <p:spPr>
          <a:xfrm>
            <a:off x="5459283" y="1188085"/>
            <a:ext cx="5261547" cy="3528685"/>
          </a:xfrm>
          <a:prstGeom prst="ellipse">
            <a:avLst/>
          </a:prstGeom>
          <a:solidFill>
            <a:srgbClr val="FF000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i="1" dirty="0">
                <a:solidFill>
                  <a:schemeClr val="tx1"/>
                </a:solidFill>
              </a:rPr>
              <a:t>Privacy</a:t>
            </a:r>
            <a:r>
              <a:rPr lang="en-US" sz="3200" b="1" dirty="0">
                <a:solidFill>
                  <a:schemeClr val="tx1"/>
                </a:solidFill>
              </a:rPr>
              <a:t> and compliance</a:t>
            </a:r>
          </a:p>
          <a:p>
            <a:pPr algn="ctr"/>
            <a:r>
              <a:rPr lang="en-US" sz="3200" b="1" dirty="0">
                <a:solidFill>
                  <a:schemeClr val="tx1"/>
                </a:solidFill>
              </a:rPr>
              <a:t>needs</a:t>
            </a:r>
          </a:p>
        </p:txBody>
      </p:sp>
      <p:sp>
        <p:nvSpPr>
          <p:cNvPr id="7" name="Oval 6">
            <a:extLst>
              <a:ext uri="{FF2B5EF4-FFF2-40B4-BE49-F238E27FC236}">
                <a16:creationId xmlns:a16="http://schemas.microsoft.com/office/drawing/2014/main" id="{47624484-F601-1061-C084-B0A7A7F2A667}"/>
              </a:ext>
            </a:extLst>
          </p:cNvPr>
          <p:cNvSpPr/>
          <p:nvPr/>
        </p:nvSpPr>
        <p:spPr>
          <a:xfrm>
            <a:off x="3522203" y="3192790"/>
            <a:ext cx="5261547" cy="3528685"/>
          </a:xfrm>
          <a:prstGeom prst="ellipse">
            <a:avLst/>
          </a:prstGeom>
          <a:solidFill>
            <a:srgbClr val="FFC00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i="1" dirty="0">
                <a:solidFill>
                  <a:schemeClr val="tx1"/>
                </a:solidFill>
              </a:rPr>
              <a:t>Cost @ scale</a:t>
            </a:r>
            <a:endParaRPr lang="en-US" sz="3200" b="1" dirty="0">
              <a:solidFill>
                <a:schemeClr val="tx1"/>
              </a:solidFill>
            </a:endParaRPr>
          </a:p>
          <a:p>
            <a:pPr algn="ctr"/>
            <a:r>
              <a:rPr lang="en-US" sz="3200" b="1" dirty="0">
                <a:solidFill>
                  <a:schemeClr val="tx1"/>
                </a:solidFill>
              </a:rPr>
              <a:t>Constraints</a:t>
            </a:r>
          </a:p>
        </p:txBody>
      </p:sp>
      <p:sp>
        <p:nvSpPr>
          <p:cNvPr id="8" name="TextBox 7">
            <a:extLst>
              <a:ext uri="{FF2B5EF4-FFF2-40B4-BE49-F238E27FC236}">
                <a16:creationId xmlns:a16="http://schemas.microsoft.com/office/drawing/2014/main" id="{CB77A56B-2CBF-5B64-C314-E292B1A94776}"/>
              </a:ext>
            </a:extLst>
          </p:cNvPr>
          <p:cNvSpPr txBox="1"/>
          <p:nvPr/>
        </p:nvSpPr>
        <p:spPr>
          <a:xfrm>
            <a:off x="5810576" y="3329781"/>
            <a:ext cx="684803" cy="738664"/>
          </a:xfrm>
          <a:prstGeom prst="rect">
            <a:avLst/>
          </a:prstGeom>
          <a:noFill/>
        </p:spPr>
        <p:txBody>
          <a:bodyPr wrap="none" rtlCol="0">
            <a:spAutoFit/>
          </a:bodyPr>
          <a:lstStyle/>
          <a:p>
            <a:r>
              <a:rPr lang="en-US" sz="4200" dirty="0"/>
              <a:t>??</a:t>
            </a:r>
          </a:p>
        </p:txBody>
      </p:sp>
      <p:sp>
        <p:nvSpPr>
          <p:cNvPr id="10" name="Title 1">
            <a:extLst>
              <a:ext uri="{FF2B5EF4-FFF2-40B4-BE49-F238E27FC236}">
                <a16:creationId xmlns:a16="http://schemas.microsoft.com/office/drawing/2014/main" id="{3827E809-01D3-527A-1A92-9EEC17C16389}"/>
              </a:ext>
            </a:extLst>
          </p:cNvPr>
          <p:cNvSpPr>
            <a:spLocks noGrp="1"/>
          </p:cNvSpPr>
          <p:nvPr>
            <p:ph type="title"/>
          </p:nvPr>
        </p:nvSpPr>
        <p:spPr>
          <a:xfrm>
            <a:off x="284652" y="265099"/>
            <a:ext cx="10515600" cy="1325563"/>
          </a:xfrm>
        </p:spPr>
        <p:txBody>
          <a:bodyPr/>
          <a:lstStyle/>
          <a:p>
            <a:r>
              <a:rPr lang="en-US" dirty="0"/>
              <a:t>“CAP” “Theorem” for Synthetic Data  :) </a:t>
            </a:r>
          </a:p>
        </p:txBody>
      </p:sp>
    </p:spTree>
    <p:extLst>
      <p:ext uri="{BB962C8B-B14F-4D97-AF65-F5344CB8AC3E}">
        <p14:creationId xmlns:p14="http://schemas.microsoft.com/office/powerpoint/2010/main" val="6868092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6C6ED-60F1-A52B-E72D-9D46F6B0AB5C}"/>
              </a:ext>
            </a:extLst>
          </p:cNvPr>
          <p:cNvSpPr>
            <a:spLocks noGrp="1"/>
          </p:cNvSpPr>
          <p:nvPr>
            <p:ph type="title"/>
          </p:nvPr>
        </p:nvSpPr>
        <p:spPr>
          <a:xfrm>
            <a:off x="325243" y="0"/>
            <a:ext cx="10515600" cy="1325563"/>
          </a:xfrm>
        </p:spPr>
        <p:txBody>
          <a:bodyPr/>
          <a:lstStyle/>
          <a:p>
            <a:r>
              <a:rPr lang="en-US" dirty="0"/>
              <a:t>(Incomplete) Lessons </a:t>
            </a:r>
          </a:p>
        </p:txBody>
      </p:sp>
      <p:sp>
        <p:nvSpPr>
          <p:cNvPr id="3" name="Content Placeholder 2">
            <a:extLst>
              <a:ext uri="{FF2B5EF4-FFF2-40B4-BE49-F238E27FC236}">
                <a16:creationId xmlns:a16="http://schemas.microsoft.com/office/drawing/2014/main" id="{230A3036-BE97-FE6E-97FC-1BAFA3ACE15E}"/>
              </a:ext>
            </a:extLst>
          </p:cNvPr>
          <p:cNvSpPr>
            <a:spLocks noGrp="1"/>
          </p:cNvSpPr>
          <p:nvPr>
            <p:ph idx="1"/>
          </p:nvPr>
        </p:nvSpPr>
        <p:spPr>
          <a:xfrm>
            <a:off x="325243" y="1325563"/>
            <a:ext cx="11472747" cy="5167311"/>
          </a:xfrm>
        </p:spPr>
        <p:txBody>
          <a:bodyPr>
            <a:normAutofit fontScale="55000" lnSpcReduction="20000"/>
          </a:bodyPr>
          <a:lstStyle/>
          <a:p>
            <a:r>
              <a:rPr lang="en-US" dirty="0">
                <a:sym typeface="Wingdings" pitchFamily="2" charset="2"/>
              </a:rPr>
              <a:t>Don’t blindly trust ML (or papers), use domain insights/experiment </a:t>
            </a:r>
          </a:p>
          <a:p>
            <a:endParaRPr lang="en-US" dirty="0"/>
          </a:p>
          <a:p>
            <a:r>
              <a:rPr lang="en-US" dirty="0">
                <a:sym typeface="Wingdings" pitchFamily="2" charset="2"/>
              </a:rPr>
              <a:t>Model code often overfitted to test datasets, doesn’t really work generally </a:t>
            </a:r>
          </a:p>
          <a:p>
            <a:endParaRPr lang="en-US" dirty="0"/>
          </a:p>
          <a:p>
            <a:r>
              <a:rPr lang="en-US" dirty="0"/>
              <a:t>Define domain-specific fidelity metrics early</a:t>
            </a:r>
          </a:p>
          <a:p>
            <a:endParaRPr lang="en-US" dirty="0"/>
          </a:p>
          <a:p>
            <a:r>
              <a:rPr lang="en-US" dirty="0"/>
              <a:t>Identify key use-case specific needs for fidelity/privacy/size/cost </a:t>
            </a:r>
            <a:r>
              <a:rPr lang="en-US" dirty="0" err="1"/>
              <a:t>etc</a:t>
            </a:r>
            <a:endParaRPr lang="en-US" dirty="0"/>
          </a:p>
          <a:p>
            <a:endParaRPr lang="en-US" dirty="0"/>
          </a:p>
          <a:p>
            <a:r>
              <a:rPr lang="en-US" dirty="0"/>
              <a:t>ML Distance Metrics/Benchmarks are not everything </a:t>
            </a:r>
            <a:r>
              <a:rPr lang="en-US" dirty="0">
                <a:sym typeface="Wingdings" pitchFamily="2" charset="2"/>
              </a:rPr>
              <a:t> </a:t>
            </a:r>
          </a:p>
          <a:p>
            <a:endParaRPr lang="en-US" dirty="0">
              <a:sym typeface="Wingdings" pitchFamily="2" charset="2"/>
            </a:endParaRPr>
          </a:p>
          <a:p>
            <a:r>
              <a:rPr lang="en-US" dirty="0">
                <a:sym typeface="Wingdings" pitchFamily="2" charset="2"/>
              </a:rPr>
              <a:t>Adopt a multi model adaptive approach (Don’t get caught in N-I-V syndrome)</a:t>
            </a:r>
          </a:p>
          <a:p>
            <a:endParaRPr lang="en-US" dirty="0">
              <a:sym typeface="Wingdings" pitchFamily="2" charset="2"/>
            </a:endParaRPr>
          </a:p>
          <a:p>
            <a:r>
              <a:rPr lang="en-US" dirty="0">
                <a:sym typeface="Wingdings" pitchFamily="2" charset="2"/>
              </a:rPr>
              <a:t>Lots of data cleaning/preprocessing/encoding to get the models to work</a:t>
            </a:r>
          </a:p>
          <a:p>
            <a:endParaRPr lang="en-US" dirty="0">
              <a:sym typeface="Wingdings" pitchFamily="2" charset="2"/>
            </a:endParaRPr>
          </a:p>
          <a:p>
            <a:r>
              <a:rPr lang="en-US" dirty="0">
                <a:sym typeface="Wingdings" pitchFamily="2" charset="2"/>
              </a:rPr>
              <a:t>Differential privacy is not a panacea </a:t>
            </a:r>
            <a:br>
              <a:rPr lang="en-US" dirty="0">
                <a:sym typeface="Wingdings" pitchFamily="2" charset="2"/>
              </a:rPr>
            </a:br>
            <a:endParaRPr lang="en-US" dirty="0">
              <a:sym typeface="Wingdings" pitchFamily="2" charset="2"/>
            </a:endParaRPr>
          </a:p>
          <a:p>
            <a:r>
              <a:rPr lang="en-US" dirty="0">
                <a:sym typeface="Wingdings" pitchFamily="2" charset="2"/>
              </a:rPr>
              <a:t>..</a:t>
            </a:r>
          </a:p>
          <a:p>
            <a:endParaRPr lang="en-US" dirty="0">
              <a:sym typeface="Wingdings" pitchFamily="2" charset="2"/>
            </a:endParaRPr>
          </a:p>
          <a:p>
            <a:endParaRPr lang="en-US" dirty="0"/>
          </a:p>
        </p:txBody>
      </p:sp>
      <p:sp>
        <p:nvSpPr>
          <p:cNvPr id="4" name="Slide Number Placeholder 3">
            <a:extLst>
              <a:ext uri="{FF2B5EF4-FFF2-40B4-BE49-F238E27FC236}">
                <a16:creationId xmlns:a16="http://schemas.microsoft.com/office/drawing/2014/main" id="{986CCC08-812C-B7D1-A680-8659B5190312}"/>
              </a:ext>
            </a:extLst>
          </p:cNvPr>
          <p:cNvSpPr>
            <a:spLocks noGrp="1"/>
          </p:cNvSpPr>
          <p:nvPr>
            <p:ph type="sldNum" sz="quarter" idx="12"/>
          </p:nvPr>
        </p:nvSpPr>
        <p:spPr/>
        <p:txBody>
          <a:bodyPr/>
          <a:lstStyle/>
          <a:p>
            <a:fld id="{78BA06F7-7B03-794D-B1BE-3F12299AE8FB}" type="slidenum">
              <a:rPr lang="en-US" smtClean="0"/>
              <a:t>44</a:t>
            </a:fld>
            <a:endParaRPr lang="en-US" dirty="0"/>
          </a:p>
        </p:txBody>
      </p:sp>
    </p:spTree>
    <p:extLst>
      <p:ext uri="{BB962C8B-B14F-4D97-AF65-F5344CB8AC3E}">
        <p14:creationId xmlns:p14="http://schemas.microsoft.com/office/powerpoint/2010/main" val="2968372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988AB-C45A-9EEF-135E-7A4FC22AEFB2}"/>
              </a:ext>
            </a:extLst>
          </p:cNvPr>
          <p:cNvSpPr>
            <a:spLocks noGrp="1"/>
          </p:cNvSpPr>
          <p:nvPr>
            <p:ph type="title"/>
          </p:nvPr>
        </p:nvSpPr>
        <p:spPr/>
        <p:txBody>
          <a:bodyPr/>
          <a:lstStyle/>
          <a:p>
            <a:r>
              <a:rPr lang="en-US" dirty="0"/>
              <a:t>Scope: Session Journeys (Semi Formally)</a:t>
            </a:r>
          </a:p>
        </p:txBody>
      </p:sp>
      <p:sp>
        <p:nvSpPr>
          <p:cNvPr id="4" name="Slide Number Placeholder 3">
            <a:extLst>
              <a:ext uri="{FF2B5EF4-FFF2-40B4-BE49-F238E27FC236}">
                <a16:creationId xmlns:a16="http://schemas.microsoft.com/office/drawing/2014/main" id="{B77DB3C2-0E2E-96E3-23FC-492F493AFDDB}"/>
              </a:ext>
            </a:extLst>
          </p:cNvPr>
          <p:cNvSpPr>
            <a:spLocks noGrp="1"/>
          </p:cNvSpPr>
          <p:nvPr>
            <p:ph type="sldNum" sz="quarter" idx="12"/>
          </p:nvPr>
        </p:nvSpPr>
        <p:spPr/>
        <p:txBody>
          <a:bodyPr/>
          <a:lstStyle/>
          <a:p>
            <a:fld id="{78BA06F7-7B03-794D-B1BE-3F12299AE8FB}" type="slidenum">
              <a:rPr lang="en-US" smtClean="0"/>
              <a:t>45</a:t>
            </a:fld>
            <a:endParaRPr lang="en-US" dirty="0"/>
          </a:p>
        </p:txBody>
      </p:sp>
      <p:sp>
        <p:nvSpPr>
          <p:cNvPr id="8" name="TextBox 7">
            <a:extLst>
              <a:ext uri="{FF2B5EF4-FFF2-40B4-BE49-F238E27FC236}">
                <a16:creationId xmlns:a16="http://schemas.microsoft.com/office/drawing/2014/main" id="{324E1E2F-D4D2-4144-66C5-967542728DAD}"/>
              </a:ext>
            </a:extLst>
          </p:cNvPr>
          <p:cNvSpPr txBox="1"/>
          <p:nvPr/>
        </p:nvSpPr>
        <p:spPr>
          <a:xfrm>
            <a:off x="1423066" y="2430305"/>
            <a:ext cx="10290748" cy="461665"/>
          </a:xfrm>
          <a:prstGeom prst="rect">
            <a:avLst/>
          </a:prstGeom>
          <a:noFill/>
        </p:spPr>
        <p:txBody>
          <a:bodyPr wrap="square">
            <a:spAutoFit/>
          </a:bodyPr>
          <a:lstStyle/>
          <a:p>
            <a:r>
              <a:rPr lang="en-US" sz="2400" dirty="0"/>
              <a:t>Abstract view: Each session has “attributes” and “measurements” over time</a:t>
            </a:r>
          </a:p>
        </p:txBody>
      </p:sp>
      <p:sp>
        <p:nvSpPr>
          <p:cNvPr id="9" name="Rectangle 8">
            <a:extLst>
              <a:ext uri="{FF2B5EF4-FFF2-40B4-BE49-F238E27FC236}">
                <a16:creationId xmlns:a16="http://schemas.microsoft.com/office/drawing/2014/main" id="{9C13BAFA-025F-73DE-3B27-74A05123C9F3}"/>
              </a:ext>
            </a:extLst>
          </p:cNvPr>
          <p:cNvSpPr/>
          <p:nvPr/>
        </p:nvSpPr>
        <p:spPr>
          <a:xfrm>
            <a:off x="1246180" y="2987611"/>
            <a:ext cx="4197247" cy="30649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Metadata</a:t>
            </a:r>
          </a:p>
          <a:p>
            <a:pPr lvl="1"/>
            <a:endParaRPr lang="en-US" dirty="0"/>
          </a:p>
          <a:p>
            <a:pPr lvl="1"/>
            <a:r>
              <a:rPr lang="en-US" dirty="0"/>
              <a:t>Communications: Each packet has source, destination, ports</a:t>
            </a:r>
          </a:p>
          <a:p>
            <a:pPr lvl="1"/>
            <a:r>
              <a:rPr lang="en-US" dirty="0"/>
              <a:t>Finance: Each user has some demographic/geo attributes</a:t>
            </a:r>
            <a:endParaRPr lang="en-US" sz="3200" dirty="0"/>
          </a:p>
        </p:txBody>
      </p:sp>
      <p:sp>
        <p:nvSpPr>
          <p:cNvPr id="21" name="Rectangle 20">
            <a:extLst>
              <a:ext uri="{FF2B5EF4-FFF2-40B4-BE49-F238E27FC236}">
                <a16:creationId xmlns:a16="http://schemas.microsoft.com/office/drawing/2014/main" id="{1A6EDDAE-816C-BD8F-3C9B-B491F5F27928}"/>
              </a:ext>
            </a:extLst>
          </p:cNvPr>
          <p:cNvSpPr/>
          <p:nvPr/>
        </p:nvSpPr>
        <p:spPr>
          <a:xfrm>
            <a:off x="5563351" y="2987610"/>
            <a:ext cx="5111644" cy="30649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Measurements/Events</a:t>
            </a:r>
          </a:p>
          <a:p>
            <a:pPr algn="ctr"/>
            <a:endParaRPr lang="en-US" dirty="0"/>
          </a:p>
          <a:p>
            <a:pPr lvl="1"/>
            <a:r>
              <a:rPr lang="en-US" dirty="0"/>
              <a:t>Communications: Each flow has sequence of packet sizes</a:t>
            </a:r>
          </a:p>
          <a:p>
            <a:pPr lvl="1"/>
            <a:r>
              <a:rPr lang="en-US" dirty="0"/>
              <a:t>Finance: User has made a sequence of actions</a:t>
            </a:r>
            <a:endParaRPr lang="en-US" sz="3200" dirty="0"/>
          </a:p>
        </p:txBody>
      </p:sp>
      <p:sp>
        <p:nvSpPr>
          <p:cNvPr id="3" name="文本框 73">
            <a:extLst>
              <a:ext uri="{FF2B5EF4-FFF2-40B4-BE49-F238E27FC236}">
                <a16:creationId xmlns:a16="http://schemas.microsoft.com/office/drawing/2014/main" id="{2043E9ED-044E-E20B-5ABB-99BF19B27957}"/>
              </a:ext>
            </a:extLst>
          </p:cNvPr>
          <p:cNvSpPr txBox="1"/>
          <p:nvPr/>
        </p:nvSpPr>
        <p:spPr>
          <a:xfrm>
            <a:off x="1063052" y="1814841"/>
            <a:ext cx="10290748" cy="461665"/>
          </a:xfrm>
          <a:prstGeom prst="rect">
            <a:avLst/>
          </a:prstGeom>
          <a:noFill/>
        </p:spPr>
        <p:txBody>
          <a:bodyPr wrap="square" rtlCol="0">
            <a:spAutoFit/>
          </a:bodyPr>
          <a:lstStyle/>
          <a:p>
            <a:pPr algn="ctr"/>
            <a:r>
              <a:rPr kumimoji="1" lang="en-US" altLang="zh-CN" sz="2400" dirty="0">
                <a:latin typeface="Calibri" panose="020F0502020204030204" pitchFamily="34" charset="0"/>
                <a:cs typeface="Calibri" panose="020F0502020204030204" pitchFamily="34" charset="0"/>
              </a:rPr>
              <a:t>Example: Traffic</a:t>
            </a:r>
            <a:r>
              <a:rPr kumimoji="1" lang="zh-CN" altLang="en-US" sz="2400" dirty="0">
                <a:latin typeface="Calibri" panose="020F0502020204030204" pitchFamily="34" charset="0"/>
                <a:cs typeface="Calibri" panose="020F0502020204030204" pitchFamily="34" charset="0"/>
              </a:rPr>
              <a:t> </a:t>
            </a:r>
            <a:r>
              <a:rPr kumimoji="1" lang="en-US" altLang="zh-CN" sz="2400" dirty="0">
                <a:latin typeface="Calibri" panose="020F0502020204030204" pitchFamily="34" charset="0"/>
                <a:cs typeface="Calibri" panose="020F0502020204030204" pitchFamily="34" charset="0"/>
              </a:rPr>
              <a:t>measurements, Cluster Measurements, Financial Transactions</a:t>
            </a:r>
          </a:p>
        </p:txBody>
      </p:sp>
    </p:spTree>
    <p:extLst>
      <p:ext uri="{BB962C8B-B14F-4D97-AF65-F5344CB8AC3E}">
        <p14:creationId xmlns:p14="http://schemas.microsoft.com/office/powerpoint/2010/main" val="2183571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DBA5B5-6643-6D47-A600-FBFAE01F41F4}"/>
              </a:ext>
            </a:extLst>
          </p:cNvPr>
          <p:cNvSpPr>
            <a:spLocks noGrp="1"/>
          </p:cNvSpPr>
          <p:nvPr>
            <p:ph type="title"/>
          </p:nvPr>
        </p:nvSpPr>
        <p:spPr/>
        <p:txBody>
          <a:bodyPr/>
          <a:lstStyle/>
          <a:p>
            <a:r>
              <a:rPr kumimoji="1" lang="en-US" altLang="zh-CN" b="1" dirty="0"/>
              <a:t>Overview</a:t>
            </a:r>
            <a:r>
              <a:rPr kumimoji="1" lang="zh-CN" altLang="en-US" b="1" dirty="0"/>
              <a:t> </a:t>
            </a:r>
            <a:r>
              <a:rPr kumimoji="1" lang="en-US" altLang="zh-CN" b="1" dirty="0"/>
              <a:t>of</a:t>
            </a:r>
            <a:r>
              <a:rPr kumimoji="1" lang="zh-CN" altLang="en-US" b="1" dirty="0"/>
              <a:t> </a:t>
            </a:r>
            <a:r>
              <a:rPr kumimoji="1" lang="en-US" altLang="zh-CN" b="1" dirty="0"/>
              <a:t>Challenges</a:t>
            </a:r>
            <a:r>
              <a:rPr kumimoji="1" lang="zh-CN" altLang="en-US" b="1" dirty="0"/>
              <a:t> </a:t>
            </a:r>
            <a:r>
              <a:rPr kumimoji="1" lang="en-US" altLang="zh-CN" b="1" dirty="0"/>
              <a:t>&amp;</a:t>
            </a:r>
            <a:r>
              <a:rPr kumimoji="1" lang="zh-CN" altLang="en-US" b="1" dirty="0"/>
              <a:t> </a:t>
            </a:r>
            <a:r>
              <a:rPr kumimoji="1" lang="en-US" altLang="zh-CN" b="1" dirty="0"/>
              <a:t>Solutions</a:t>
            </a:r>
            <a:endParaRPr kumimoji="1" lang="zh-CN" altLang="en-US" b="1" dirty="0"/>
          </a:p>
        </p:txBody>
      </p:sp>
      <p:sp>
        <p:nvSpPr>
          <p:cNvPr id="4" name="灯片编号占位符 3">
            <a:extLst>
              <a:ext uri="{FF2B5EF4-FFF2-40B4-BE49-F238E27FC236}">
                <a16:creationId xmlns:a16="http://schemas.microsoft.com/office/drawing/2014/main" id="{A2FFD574-9C8B-B440-811E-1BA8328B4A91}"/>
              </a:ext>
            </a:extLst>
          </p:cNvPr>
          <p:cNvSpPr>
            <a:spLocks noGrp="1"/>
          </p:cNvSpPr>
          <p:nvPr>
            <p:ph type="sldNum" sz="quarter" idx="12"/>
          </p:nvPr>
        </p:nvSpPr>
        <p:spPr/>
        <p:txBody>
          <a:bodyPr/>
          <a:lstStyle/>
          <a:p>
            <a:fld id="{3FAA2014-31E2-6741-903E-A920B1C04E12}" type="slidenum">
              <a:rPr kumimoji="1" lang="zh-CN" altLang="en-US" smtClean="0"/>
              <a:t>46</a:t>
            </a:fld>
            <a:endParaRPr kumimoji="1" lang="zh-CN" altLang="en-US"/>
          </a:p>
        </p:txBody>
      </p:sp>
      <p:graphicFrame>
        <p:nvGraphicFramePr>
          <p:cNvPr id="14" name="表格 14">
            <a:extLst>
              <a:ext uri="{FF2B5EF4-FFF2-40B4-BE49-F238E27FC236}">
                <a16:creationId xmlns:a16="http://schemas.microsoft.com/office/drawing/2014/main" id="{6032D8FD-B2BB-7141-884C-57AFF670AC5A}"/>
              </a:ext>
            </a:extLst>
          </p:cNvPr>
          <p:cNvGraphicFramePr>
            <a:graphicFrameLocks noGrp="1"/>
          </p:cNvGraphicFramePr>
          <p:nvPr/>
        </p:nvGraphicFramePr>
        <p:xfrm>
          <a:off x="1381127" y="2083265"/>
          <a:ext cx="9805988" cy="3242437"/>
        </p:xfrm>
        <a:graphic>
          <a:graphicData uri="http://schemas.openxmlformats.org/drawingml/2006/table">
            <a:tbl>
              <a:tblPr firstRow="1" bandRow="1">
                <a:tableStyleId>{5C22544A-7EE6-4342-B048-85BDC9FD1C3A}</a:tableStyleId>
              </a:tblPr>
              <a:tblGrid>
                <a:gridCol w="4875603">
                  <a:extLst>
                    <a:ext uri="{9D8B030D-6E8A-4147-A177-3AD203B41FA5}">
                      <a16:colId xmlns:a16="http://schemas.microsoft.com/office/drawing/2014/main" val="47280496"/>
                    </a:ext>
                  </a:extLst>
                </a:gridCol>
                <a:gridCol w="4930385">
                  <a:extLst>
                    <a:ext uri="{9D8B030D-6E8A-4147-A177-3AD203B41FA5}">
                      <a16:colId xmlns:a16="http://schemas.microsoft.com/office/drawing/2014/main" val="706200443"/>
                    </a:ext>
                  </a:extLst>
                </a:gridCol>
              </a:tblGrid>
              <a:tr h="370840">
                <a:tc>
                  <a:txBody>
                    <a:bodyPr/>
                    <a:lstStyle/>
                    <a:p>
                      <a:pPr algn="ctr">
                        <a:lnSpc>
                          <a:spcPct val="150000"/>
                        </a:lnSpc>
                      </a:pPr>
                      <a:r>
                        <a:rPr lang="en-US" altLang="zh-CN" sz="2800" b="1" dirty="0">
                          <a:solidFill>
                            <a:schemeClr val="tx1"/>
                          </a:solidFill>
                          <a:latin typeface="+mn-ea"/>
                          <a:ea typeface="+mn-ea"/>
                        </a:rPr>
                        <a:t>Challenges</a:t>
                      </a:r>
                      <a:endParaRPr lang="zh-CN" altLang="en-US" sz="2800" b="1" dirty="0">
                        <a:solidFill>
                          <a:schemeClr val="tx1"/>
                        </a:solidFill>
                        <a:latin typeface="+mn-ea"/>
                        <a:ea typeface="+mn-ea"/>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tc>
                  <a:txBody>
                    <a:bodyPr/>
                    <a:lstStyle/>
                    <a:p>
                      <a:pPr algn="ctr">
                        <a:lnSpc>
                          <a:spcPct val="150000"/>
                        </a:lnSpc>
                      </a:pPr>
                      <a:r>
                        <a:rPr lang="en-US" altLang="zh-CN" sz="2800" b="1" dirty="0">
                          <a:solidFill>
                            <a:schemeClr val="tx1"/>
                          </a:solidFill>
                          <a:latin typeface="+mn-ea"/>
                          <a:ea typeface="+mn-ea"/>
                        </a:rPr>
                        <a:t>Solutions</a:t>
                      </a:r>
                      <a:endParaRPr lang="zh-CN" altLang="en-US" sz="2800" b="1" dirty="0">
                        <a:solidFill>
                          <a:schemeClr val="tx1"/>
                        </a:solidFill>
                        <a:latin typeface="+mn-ea"/>
                        <a:ea typeface="+mn-ea"/>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extLst>
                  <a:ext uri="{0D108BD9-81ED-4DB2-BD59-A6C34878D82A}">
                    <a16:rowId xmlns:a16="http://schemas.microsoft.com/office/drawing/2014/main" val="3933880068"/>
                  </a:ext>
                </a:extLst>
              </a:tr>
              <a:tr h="370840">
                <a:tc>
                  <a:txBody>
                    <a:bodyPr/>
                    <a:lstStyle/>
                    <a:p>
                      <a:pPr algn="ctr">
                        <a:lnSpc>
                          <a:spcPct val="150000"/>
                        </a:lnSpc>
                      </a:pPr>
                      <a:r>
                        <a:rPr lang="en-US" altLang="zh-CN" sz="2400">
                          <a:solidFill>
                            <a:schemeClr val="tx1"/>
                          </a:solidFill>
                          <a:latin typeface="+mn-ea"/>
                          <a:ea typeface="+mn-ea"/>
                        </a:rPr>
                        <a:t>Long-term</a:t>
                      </a:r>
                      <a:r>
                        <a:rPr lang="zh-CN" altLang="en-US" sz="2400" dirty="0">
                          <a:solidFill>
                            <a:schemeClr val="tx1"/>
                          </a:solidFill>
                          <a:latin typeface="+mn-ea"/>
                          <a:ea typeface="+mn-ea"/>
                        </a:rPr>
                        <a:t> </a:t>
                      </a:r>
                      <a:r>
                        <a:rPr lang="en-US" altLang="zh-CN" sz="2400" dirty="0">
                          <a:solidFill>
                            <a:schemeClr val="tx1"/>
                          </a:solidFill>
                          <a:latin typeface="+mn-ea"/>
                          <a:ea typeface="+mn-ea"/>
                        </a:rPr>
                        <a:t>effects</a:t>
                      </a:r>
                      <a:endParaRPr lang="zh-CN" altLang="en-US" sz="2400" dirty="0">
                        <a:solidFill>
                          <a:schemeClr val="tx1"/>
                        </a:solidFill>
                        <a:latin typeface="+mn-ea"/>
                        <a:ea typeface="+mn-ea"/>
                      </a:endParaRPr>
                    </a:p>
                  </a:txBody>
                  <a:tcPr anchor="ctr">
                    <a:lnL w="57150" cap="flat" cmpd="sng" algn="ctr">
                      <a:solidFill>
                        <a:srgbClr val="FF0000"/>
                      </a:solidFill>
                      <a:prstDash val="sysDash"/>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Batched</a:t>
                      </a:r>
                      <a:r>
                        <a:rPr lang="zh-CN" altLang="en-US" sz="2400" dirty="0">
                          <a:solidFill>
                            <a:schemeClr val="tx1"/>
                          </a:solidFill>
                          <a:latin typeface="+mn-ea"/>
                          <a:ea typeface="+mn-ea"/>
                        </a:rPr>
                        <a:t> </a:t>
                      </a:r>
                      <a:r>
                        <a:rPr lang="en-US" altLang="zh-CN" sz="2400" dirty="0">
                          <a:solidFill>
                            <a:schemeClr val="tx1"/>
                          </a:solidFill>
                          <a:latin typeface="+mn-ea"/>
                          <a:ea typeface="+mn-ea"/>
                        </a:rPr>
                        <a:t>generation</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57150" cap="flat" cmpd="sng" algn="ctr">
                      <a:solidFill>
                        <a:srgbClr val="FF0000"/>
                      </a:solidFill>
                      <a:prstDash val="sysDash"/>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8232211"/>
                  </a:ext>
                </a:extLst>
              </a:tr>
              <a:tr h="370840">
                <a:tc>
                  <a:txBody>
                    <a:bodyPr/>
                    <a:lstStyle/>
                    <a:p>
                      <a:pPr algn="ctr">
                        <a:lnSpc>
                          <a:spcPct val="150000"/>
                        </a:lnSpc>
                      </a:pPr>
                      <a:r>
                        <a:rPr lang="en-US" altLang="zh-CN" sz="2400" dirty="0">
                          <a:solidFill>
                            <a:schemeClr val="tx1"/>
                          </a:solidFill>
                          <a:latin typeface="+mn-ea"/>
                          <a:ea typeface="+mn-ea"/>
                        </a:rPr>
                        <a:t>Metadata</a:t>
                      </a:r>
                      <a:r>
                        <a:rPr lang="zh-CN" altLang="en-US" sz="2400" dirty="0">
                          <a:solidFill>
                            <a:schemeClr val="tx1"/>
                          </a:solidFill>
                          <a:latin typeface="+mn-ea"/>
                          <a:ea typeface="+mn-ea"/>
                        </a:rPr>
                        <a:t> </a:t>
                      </a:r>
                      <a:r>
                        <a:rPr lang="en-US" altLang="zh-CN" sz="2400" dirty="0">
                          <a:solidFill>
                            <a:schemeClr val="tx1"/>
                          </a:solidFill>
                          <a:latin typeface="+mn-ea"/>
                          <a:ea typeface="+mn-ea"/>
                        </a:rPr>
                        <a:t>distributions/correlations</a:t>
                      </a:r>
                      <a:endParaRPr lang="zh-CN" altLang="en-US" sz="2400" dirty="0">
                        <a:solidFill>
                          <a:schemeClr val="tx1"/>
                        </a:solidFill>
                        <a:latin typeface="+mn-ea"/>
                        <a:ea typeface="+mn-ea"/>
                      </a:endParaRPr>
                    </a:p>
                  </a:txBody>
                  <a:tcPr anchor="ctr">
                    <a:lnL w="57150" cap="flat" cmpd="sng" algn="ctr">
                      <a:solidFill>
                        <a:srgbClr val="FF0000"/>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tc>
                  <a:txBody>
                    <a:bodyPr/>
                    <a:lstStyle/>
                    <a:p>
                      <a:pPr algn="ctr">
                        <a:lnSpc>
                          <a:spcPct val="100000"/>
                        </a:lnSpc>
                      </a:pPr>
                      <a:r>
                        <a:rPr lang="en-US" altLang="zh-CN" sz="2400" dirty="0">
                          <a:solidFill>
                            <a:schemeClr val="tx1"/>
                          </a:solidFill>
                          <a:latin typeface="+mn-ea"/>
                          <a:ea typeface="+mn-ea"/>
                        </a:rPr>
                        <a:t>Decoupled</a:t>
                      </a:r>
                      <a:r>
                        <a:rPr lang="zh-CN" altLang="en-US" sz="2400" dirty="0">
                          <a:solidFill>
                            <a:schemeClr val="tx1"/>
                          </a:solidFill>
                          <a:latin typeface="+mn-ea"/>
                          <a:ea typeface="+mn-ea"/>
                        </a:rPr>
                        <a:t> </a:t>
                      </a:r>
                      <a:r>
                        <a:rPr lang="en-US" altLang="zh-CN" sz="2400" dirty="0">
                          <a:solidFill>
                            <a:schemeClr val="tx1"/>
                          </a:solidFill>
                          <a:latin typeface="+mn-ea"/>
                          <a:ea typeface="+mn-ea"/>
                        </a:rPr>
                        <a:t>generation</a:t>
                      </a:r>
                      <a:r>
                        <a:rPr lang="zh-CN" altLang="en-US" sz="2400" dirty="0">
                          <a:solidFill>
                            <a:schemeClr val="tx1"/>
                          </a:solidFill>
                          <a:latin typeface="+mn-ea"/>
                          <a:ea typeface="+mn-ea"/>
                        </a:rPr>
                        <a:t> </a:t>
                      </a:r>
                      <a:r>
                        <a:rPr lang="en-US" altLang="zh-CN" sz="2400" dirty="0">
                          <a:solidFill>
                            <a:schemeClr val="tx1"/>
                          </a:solidFill>
                          <a:latin typeface="+mn-ea"/>
                          <a:ea typeface="+mn-ea"/>
                        </a:rPr>
                        <a:t>+</a:t>
                      </a:r>
                      <a:r>
                        <a:rPr lang="zh-CN" altLang="en-US" sz="2400" dirty="0">
                          <a:solidFill>
                            <a:schemeClr val="tx1"/>
                          </a:solidFill>
                          <a:latin typeface="+mn-ea"/>
                          <a:ea typeface="+mn-ea"/>
                        </a:rPr>
                        <a:t> </a:t>
                      </a:r>
                      <a:endParaRPr lang="en-US" altLang="zh-CN" sz="2400" dirty="0">
                        <a:solidFill>
                          <a:schemeClr val="tx1"/>
                        </a:solidFill>
                        <a:latin typeface="+mn-ea"/>
                        <a:ea typeface="+mn-ea"/>
                      </a:endParaRPr>
                    </a:p>
                    <a:p>
                      <a:pPr algn="ctr">
                        <a:lnSpc>
                          <a:spcPct val="100000"/>
                        </a:lnSpc>
                      </a:pPr>
                      <a:r>
                        <a:rPr lang="en-US" altLang="zh-CN" sz="2400" dirty="0">
                          <a:solidFill>
                            <a:schemeClr val="tx1"/>
                          </a:solidFill>
                          <a:latin typeface="+mn-ea"/>
                          <a:ea typeface="+mn-ea"/>
                        </a:rPr>
                        <a:t>auxiliary</a:t>
                      </a:r>
                      <a:r>
                        <a:rPr lang="zh-CN" altLang="en-US" sz="2400" dirty="0">
                          <a:solidFill>
                            <a:schemeClr val="tx1"/>
                          </a:solidFill>
                          <a:latin typeface="+mn-ea"/>
                          <a:ea typeface="+mn-ea"/>
                        </a:rPr>
                        <a:t> </a:t>
                      </a:r>
                      <a:r>
                        <a:rPr lang="en-US" altLang="zh-CN" sz="2400" dirty="0">
                          <a:solidFill>
                            <a:schemeClr val="tx1"/>
                          </a:solidFill>
                          <a:latin typeface="+mn-ea"/>
                          <a:ea typeface="+mn-ea"/>
                        </a:rPr>
                        <a:t>discriminator</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57150" cap="flat" cmpd="sng" algn="ctr">
                      <a:solidFill>
                        <a:srgbClr val="FF0000"/>
                      </a:solidFill>
                      <a:prstDash val="sysDash"/>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rgbClr val="FF0000"/>
                      </a:solidFill>
                      <a:prstDash val="sysDash"/>
                      <a:round/>
                      <a:headEnd type="none" w="med" len="med"/>
                      <a:tailEnd type="none" w="med" len="med"/>
                    </a:lnB>
                    <a:noFill/>
                  </a:tcPr>
                </a:tc>
                <a:extLst>
                  <a:ext uri="{0D108BD9-81ED-4DB2-BD59-A6C34878D82A}">
                    <a16:rowId xmlns:a16="http://schemas.microsoft.com/office/drawing/2014/main" val="138663889"/>
                  </a:ext>
                </a:extLst>
              </a:tr>
              <a:tr h="370840">
                <a:tc>
                  <a:txBody>
                    <a:bodyPr/>
                    <a:lstStyle/>
                    <a:p>
                      <a:pPr algn="ctr">
                        <a:lnSpc>
                          <a:spcPct val="150000"/>
                        </a:lnSpc>
                      </a:pPr>
                      <a:r>
                        <a:rPr lang="en-US" altLang="zh-CN" sz="2400" dirty="0">
                          <a:solidFill>
                            <a:schemeClr val="tx1"/>
                          </a:solidFill>
                          <a:latin typeface="+mn-ea"/>
                          <a:ea typeface="+mn-ea"/>
                        </a:rPr>
                        <a:t>Mode</a:t>
                      </a:r>
                      <a:r>
                        <a:rPr lang="zh-CN" altLang="en-US" sz="2400" dirty="0">
                          <a:solidFill>
                            <a:schemeClr val="tx1"/>
                          </a:solidFill>
                          <a:latin typeface="+mn-ea"/>
                          <a:ea typeface="+mn-ea"/>
                        </a:rPr>
                        <a:t> </a:t>
                      </a:r>
                      <a:r>
                        <a:rPr lang="en-US" altLang="zh-CN" sz="2400" dirty="0">
                          <a:solidFill>
                            <a:schemeClr val="tx1"/>
                          </a:solidFill>
                          <a:latin typeface="+mn-ea"/>
                          <a:ea typeface="+mn-ea"/>
                        </a:rPr>
                        <a:t>collapse</a:t>
                      </a:r>
                      <a:endParaRPr lang="zh-CN" altLang="en-US" sz="2400"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Auto-normalization</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rgbClr val="FF0000"/>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0773156"/>
                  </a:ext>
                </a:extLst>
              </a:tr>
              <a:tr h="370840">
                <a:tc>
                  <a:txBody>
                    <a:bodyPr/>
                    <a:lstStyle/>
                    <a:p>
                      <a:pPr algn="ctr">
                        <a:lnSpc>
                          <a:spcPct val="150000"/>
                        </a:lnSpc>
                      </a:pPr>
                      <a:r>
                        <a:rPr lang="en-US" altLang="zh-CN" sz="2400" dirty="0">
                          <a:solidFill>
                            <a:schemeClr val="tx1"/>
                          </a:solidFill>
                          <a:latin typeface="+mn-ea"/>
                          <a:ea typeface="+mn-ea"/>
                        </a:rPr>
                        <a:t>Variable</a:t>
                      </a:r>
                      <a:r>
                        <a:rPr lang="zh-CN" altLang="en-US" sz="2400" dirty="0">
                          <a:solidFill>
                            <a:schemeClr val="tx1"/>
                          </a:solidFill>
                          <a:latin typeface="+mn-ea"/>
                          <a:ea typeface="+mn-ea"/>
                        </a:rPr>
                        <a:t> </a:t>
                      </a:r>
                      <a:r>
                        <a:rPr lang="en-US" altLang="zh-CN" sz="2400" dirty="0">
                          <a:solidFill>
                            <a:schemeClr val="tx1"/>
                          </a:solidFill>
                          <a:latin typeface="+mn-ea"/>
                          <a:ea typeface="+mn-ea"/>
                        </a:rPr>
                        <a:t>lengths</a:t>
                      </a:r>
                      <a:endParaRPr lang="zh-CN" altLang="en-US" sz="2400" dirty="0">
                        <a:solidFill>
                          <a:schemeClr val="tx1"/>
                        </a:solidFill>
                        <a:latin typeface="+mn-ea"/>
                        <a:ea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pPr>
                      <a:r>
                        <a:rPr lang="en-US" altLang="zh-CN" sz="2400" dirty="0">
                          <a:solidFill>
                            <a:schemeClr val="tx1"/>
                          </a:solidFill>
                          <a:latin typeface="+mn-ea"/>
                          <a:ea typeface="+mn-ea"/>
                        </a:rPr>
                        <a:t>Generation</a:t>
                      </a:r>
                      <a:r>
                        <a:rPr lang="zh-CN" altLang="en-US" sz="2400" dirty="0">
                          <a:solidFill>
                            <a:schemeClr val="tx1"/>
                          </a:solidFill>
                          <a:latin typeface="+mn-ea"/>
                          <a:ea typeface="+mn-ea"/>
                        </a:rPr>
                        <a:t> </a:t>
                      </a:r>
                      <a:r>
                        <a:rPr lang="en-US" altLang="zh-CN" sz="2400" dirty="0">
                          <a:solidFill>
                            <a:schemeClr val="tx1"/>
                          </a:solidFill>
                          <a:latin typeface="+mn-ea"/>
                          <a:ea typeface="+mn-ea"/>
                        </a:rPr>
                        <a:t>flag</a:t>
                      </a:r>
                      <a:endParaRPr lang="zh-CN" altLang="en-US" sz="2400" dirty="0">
                        <a:solidFill>
                          <a:schemeClr val="tx1"/>
                        </a:solidFill>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9257762"/>
                  </a:ext>
                </a:extLst>
              </a:tr>
            </a:tbl>
          </a:graphicData>
        </a:graphic>
      </p:graphicFrame>
    </p:spTree>
    <p:extLst>
      <p:ext uri="{BB962C8B-B14F-4D97-AF65-F5344CB8AC3E}">
        <p14:creationId xmlns:p14="http://schemas.microsoft.com/office/powerpoint/2010/main" val="220176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Example Challenge:</a:t>
            </a:r>
            <a:r>
              <a:rPr kumimoji="1" lang="zh-CN" altLang="en-US" b="1" dirty="0"/>
              <a:t> </a:t>
            </a:r>
            <a:r>
              <a:rPr kumimoji="1" lang="en-US" altLang="zh-CN" b="1" dirty="0"/>
              <a:t>Long-term</a:t>
            </a:r>
            <a:r>
              <a:rPr kumimoji="1" lang="zh-CN" altLang="en-US" b="1" dirty="0"/>
              <a:t> </a:t>
            </a:r>
            <a:r>
              <a:rPr kumimoji="1" lang="en-US" altLang="zh-CN" b="1" dirty="0"/>
              <a:t>Effects</a:t>
            </a:r>
            <a:endParaRPr kumimoji="1" lang="zh-CN" altLang="en-US" b="1" dirty="0"/>
          </a:p>
        </p:txBody>
      </p:sp>
      <p:sp>
        <p:nvSpPr>
          <p:cNvPr id="3" name="文本框 2">
            <a:extLst>
              <a:ext uri="{FF2B5EF4-FFF2-40B4-BE49-F238E27FC236}">
                <a16:creationId xmlns:a16="http://schemas.microsoft.com/office/drawing/2014/main" id="{1BFA4101-A5B2-4A46-8DE3-B72B000AFCAD}"/>
              </a:ext>
            </a:extLst>
          </p:cNvPr>
          <p:cNvSpPr txBox="1"/>
          <p:nvPr/>
        </p:nvSpPr>
        <p:spPr>
          <a:xfrm>
            <a:off x="3810220" y="1478477"/>
            <a:ext cx="5094515" cy="830997"/>
          </a:xfrm>
          <a:prstGeom prst="rect">
            <a:avLst/>
          </a:prstGeom>
          <a:noFill/>
        </p:spPr>
        <p:txBody>
          <a:bodyPr wrap="square" rtlCol="0">
            <a:spAutoFit/>
          </a:bodyPr>
          <a:lstStyle/>
          <a:p>
            <a:pPr algn="ctr"/>
            <a:r>
              <a:rPr kumimoji="1" lang="en-US" altLang="zh-CN" sz="2400" dirty="0"/>
              <a:t>Autocorrelation</a:t>
            </a:r>
            <a:r>
              <a:rPr kumimoji="1" lang="zh-CN" altLang="en-US" sz="2400" dirty="0"/>
              <a:t> </a:t>
            </a:r>
            <a:r>
              <a:rPr kumimoji="1" lang="en-US" altLang="zh-CN" sz="2400" dirty="0"/>
              <a:t>of</a:t>
            </a:r>
            <a:r>
              <a:rPr kumimoji="1" lang="zh-CN" altLang="en-US" sz="2400" dirty="0"/>
              <a:t> </a:t>
            </a:r>
            <a:r>
              <a:rPr kumimoji="1" lang="en-US" altLang="zh-CN" sz="2400" dirty="0"/>
              <a:t>daily</a:t>
            </a:r>
            <a:r>
              <a:rPr kumimoji="1" lang="zh-CN" altLang="en-US" sz="2400" dirty="0"/>
              <a:t> </a:t>
            </a:r>
            <a:r>
              <a:rPr kumimoji="1" lang="en-US" altLang="zh-CN" sz="2400" dirty="0"/>
              <a:t>page</a:t>
            </a:r>
            <a:r>
              <a:rPr kumimoji="1" lang="zh-CN" altLang="en-US" sz="2400" dirty="0"/>
              <a:t> </a:t>
            </a:r>
            <a:r>
              <a:rPr kumimoji="1" lang="en-US" altLang="zh-CN" sz="2400" dirty="0"/>
              <a:t>views</a:t>
            </a:r>
            <a:r>
              <a:rPr kumimoji="1" lang="zh-CN" altLang="en-US" sz="2400" dirty="0"/>
              <a:t> </a:t>
            </a:r>
            <a:r>
              <a:rPr kumimoji="1" lang="en-US" altLang="zh-CN" sz="2400" dirty="0"/>
              <a:t>for</a:t>
            </a:r>
            <a:r>
              <a:rPr kumimoji="1" lang="zh-CN" altLang="en-US" sz="2400" dirty="0"/>
              <a:t> </a:t>
            </a:r>
            <a:r>
              <a:rPr kumimoji="1" lang="en-US" altLang="zh-CN" sz="2400" dirty="0"/>
              <a:t>Wikipedia</a:t>
            </a:r>
            <a:r>
              <a:rPr kumimoji="1" lang="zh-CN" altLang="en-US" sz="2400" dirty="0"/>
              <a:t> </a:t>
            </a:r>
            <a:r>
              <a:rPr kumimoji="1" lang="en-US" altLang="zh-CN" sz="2400" dirty="0"/>
              <a:t>Web</a:t>
            </a:r>
            <a:r>
              <a:rPr kumimoji="1" lang="zh-CN" altLang="en-US" sz="2400" dirty="0"/>
              <a:t> </a:t>
            </a:r>
            <a:r>
              <a:rPr kumimoji="1" lang="en-US" altLang="zh-CN" sz="2400" dirty="0"/>
              <a:t>Traffic</a:t>
            </a:r>
            <a:r>
              <a:rPr kumimoji="1" lang="zh-CN" altLang="en-US" sz="2400" dirty="0"/>
              <a:t> </a:t>
            </a:r>
            <a:r>
              <a:rPr kumimoji="1" lang="en-US" altLang="zh-CN" sz="2400" dirty="0"/>
              <a:t>dataset</a:t>
            </a:r>
            <a:endParaRPr kumimoji="1" lang="zh-CN" altLang="en-US" sz="2400" dirty="0"/>
          </a:p>
        </p:txBody>
      </p:sp>
      <p:pic>
        <p:nvPicPr>
          <p:cNvPr id="6" name="图片 5">
            <a:extLst>
              <a:ext uri="{FF2B5EF4-FFF2-40B4-BE49-F238E27FC236}">
                <a16:creationId xmlns:a16="http://schemas.microsoft.com/office/drawing/2014/main" id="{1035B480-DD77-7145-A3DA-DF3AB874A40D}"/>
              </a:ext>
            </a:extLst>
          </p:cNvPr>
          <p:cNvPicPr>
            <a:picLocks noChangeAspect="1"/>
          </p:cNvPicPr>
          <p:nvPr/>
        </p:nvPicPr>
        <p:blipFill>
          <a:blip r:embed="rId3"/>
          <a:stretch>
            <a:fillRect/>
          </a:stretch>
        </p:blipFill>
        <p:spPr>
          <a:xfrm>
            <a:off x="2952971" y="2267334"/>
            <a:ext cx="5951764" cy="4314031"/>
          </a:xfrm>
          <a:prstGeom prst="rect">
            <a:avLst/>
          </a:prstGeom>
        </p:spPr>
      </p:pic>
      <p:grpSp>
        <p:nvGrpSpPr>
          <p:cNvPr id="17" name="组合 16">
            <a:extLst>
              <a:ext uri="{FF2B5EF4-FFF2-40B4-BE49-F238E27FC236}">
                <a16:creationId xmlns:a16="http://schemas.microsoft.com/office/drawing/2014/main" id="{4D877784-70B3-4440-8909-9ADC1BB8F162}"/>
              </a:ext>
            </a:extLst>
          </p:cNvPr>
          <p:cNvGrpSpPr/>
          <p:nvPr/>
        </p:nvGrpSpPr>
        <p:grpSpPr>
          <a:xfrm>
            <a:off x="7152968" y="3101991"/>
            <a:ext cx="3893578" cy="1037398"/>
            <a:chOff x="7152968" y="3101991"/>
            <a:chExt cx="3893578" cy="1037398"/>
          </a:xfrm>
        </p:grpSpPr>
        <p:sp>
          <p:nvSpPr>
            <p:cNvPr id="7" name="文本框 6">
              <a:extLst>
                <a:ext uri="{FF2B5EF4-FFF2-40B4-BE49-F238E27FC236}">
                  <a16:creationId xmlns:a16="http://schemas.microsoft.com/office/drawing/2014/main" id="{0C7F05C4-8773-4046-BE74-DFCEC509F98A}"/>
                </a:ext>
              </a:extLst>
            </p:cNvPr>
            <p:cNvSpPr txBox="1"/>
            <p:nvPr/>
          </p:nvSpPr>
          <p:spPr>
            <a:xfrm>
              <a:off x="9033367" y="3101991"/>
              <a:ext cx="2013179"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Annual</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peak</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~365</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days</a:t>
              </a:r>
              <a:endParaRPr kumimoji="1" lang="zh-CN" altLang="en-US" sz="2400" b="1" dirty="0">
                <a:solidFill>
                  <a:schemeClr val="accent2">
                    <a:lumMod val="75000"/>
                  </a:schemeClr>
                </a:solidFill>
              </a:endParaRPr>
            </a:p>
          </p:txBody>
        </p:sp>
        <p:cxnSp>
          <p:nvCxnSpPr>
            <p:cNvPr id="9" name="直线箭头连接符 8">
              <a:extLst>
                <a:ext uri="{FF2B5EF4-FFF2-40B4-BE49-F238E27FC236}">
                  <a16:creationId xmlns:a16="http://schemas.microsoft.com/office/drawing/2014/main" id="{5A19B267-EA4F-0E4A-AEA2-AA54E4F89230}"/>
                </a:ext>
              </a:extLst>
            </p:cNvPr>
            <p:cNvCxnSpPr>
              <a:cxnSpLocks/>
              <a:endCxn id="7" idx="1"/>
            </p:cNvCxnSpPr>
            <p:nvPr/>
          </p:nvCxnSpPr>
          <p:spPr>
            <a:xfrm flipV="1">
              <a:off x="7152968" y="3517490"/>
              <a:ext cx="1880399" cy="621899"/>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组合 15">
            <a:extLst>
              <a:ext uri="{FF2B5EF4-FFF2-40B4-BE49-F238E27FC236}">
                <a16:creationId xmlns:a16="http://schemas.microsoft.com/office/drawing/2014/main" id="{BD748657-5AD8-4544-8387-29B7A8F72892}"/>
              </a:ext>
            </a:extLst>
          </p:cNvPr>
          <p:cNvGrpSpPr/>
          <p:nvPr/>
        </p:nvGrpSpPr>
        <p:grpSpPr>
          <a:xfrm>
            <a:off x="682101" y="2392219"/>
            <a:ext cx="3653929" cy="1540772"/>
            <a:chOff x="682101" y="2392219"/>
            <a:chExt cx="3653929" cy="1540772"/>
          </a:xfrm>
        </p:grpSpPr>
        <p:sp>
          <p:nvSpPr>
            <p:cNvPr id="59" name="文本框 58">
              <a:extLst>
                <a:ext uri="{FF2B5EF4-FFF2-40B4-BE49-F238E27FC236}">
                  <a16:creationId xmlns:a16="http://schemas.microsoft.com/office/drawing/2014/main" id="{4EDE35F7-4DB7-3745-ABD0-C267D9AE2EA0}"/>
                </a:ext>
              </a:extLst>
            </p:cNvPr>
            <p:cNvSpPr txBox="1"/>
            <p:nvPr/>
          </p:nvSpPr>
          <p:spPr>
            <a:xfrm>
              <a:off x="682101" y="2392219"/>
              <a:ext cx="2288371" cy="830997"/>
            </a:xfrm>
            <a:prstGeom prst="rect">
              <a:avLst/>
            </a:prstGeom>
            <a:noFill/>
          </p:spPr>
          <p:txBody>
            <a:bodyPr wrap="square" rtlCol="0">
              <a:spAutoFit/>
            </a:bodyPr>
            <a:lstStyle/>
            <a:p>
              <a:pPr algn="ctr"/>
              <a:r>
                <a:rPr kumimoji="1" lang="en-US" altLang="zh-CN" sz="2400" b="1" dirty="0">
                  <a:solidFill>
                    <a:schemeClr val="accent2">
                      <a:lumMod val="75000"/>
                    </a:schemeClr>
                  </a:solidFill>
                </a:rPr>
                <a:t>Weekly</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peak</a:t>
              </a:r>
              <a:r>
                <a:rPr kumimoji="1" lang="zh-CN" altLang="en-US" sz="2400" b="1" dirty="0">
                  <a:solidFill>
                    <a:schemeClr val="accent2">
                      <a:lumMod val="75000"/>
                    </a:schemeClr>
                  </a:solidFill>
                </a:rPr>
                <a:t> </a:t>
              </a:r>
              <a:endParaRPr kumimoji="1" lang="en-US" altLang="zh-CN" sz="2400" b="1" dirty="0">
                <a:solidFill>
                  <a:schemeClr val="accent2">
                    <a:lumMod val="75000"/>
                  </a:schemeClr>
                </a:solidFill>
              </a:endParaRPr>
            </a:p>
            <a:p>
              <a:pPr algn="ctr"/>
              <a:r>
                <a:rPr kumimoji="1" lang="en-US" altLang="zh-CN" sz="2400" b="1" dirty="0">
                  <a:solidFill>
                    <a:schemeClr val="accent2">
                      <a:lumMod val="75000"/>
                    </a:schemeClr>
                  </a:solidFill>
                </a:rPr>
                <a:t>every</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~7</a:t>
              </a:r>
              <a:r>
                <a:rPr kumimoji="1" lang="zh-CN" altLang="en-US" sz="2400" b="1" dirty="0">
                  <a:solidFill>
                    <a:schemeClr val="accent2">
                      <a:lumMod val="75000"/>
                    </a:schemeClr>
                  </a:solidFill>
                </a:rPr>
                <a:t> </a:t>
              </a:r>
              <a:r>
                <a:rPr kumimoji="1" lang="en-US" altLang="zh-CN" sz="2400" b="1" dirty="0">
                  <a:solidFill>
                    <a:schemeClr val="accent2">
                      <a:lumMod val="75000"/>
                    </a:schemeClr>
                  </a:solidFill>
                </a:rPr>
                <a:t>days</a:t>
              </a:r>
              <a:endParaRPr kumimoji="1" lang="zh-CN" altLang="en-US" sz="2400" b="1" dirty="0">
                <a:solidFill>
                  <a:schemeClr val="accent2">
                    <a:lumMod val="75000"/>
                  </a:schemeClr>
                </a:solidFill>
              </a:endParaRPr>
            </a:p>
          </p:txBody>
        </p:sp>
        <p:cxnSp>
          <p:nvCxnSpPr>
            <p:cNvPr id="63" name="直线箭头连接符 62">
              <a:extLst>
                <a:ext uri="{FF2B5EF4-FFF2-40B4-BE49-F238E27FC236}">
                  <a16:creationId xmlns:a16="http://schemas.microsoft.com/office/drawing/2014/main" id="{DA0C156E-FB19-9242-B67F-234BAD67E89D}"/>
                </a:ext>
              </a:extLst>
            </p:cNvPr>
            <p:cNvCxnSpPr>
              <a:cxnSpLocks/>
              <a:endCxn id="59" idx="3"/>
            </p:cNvCxnSpPr>
            <p:nvPr/>
          </p:nvCxnSpPr>
          <p:spPr>
            <a:xfrm flipH="1" flipV="1">
              <a:off x="2970472" y="2807718"/>
              <a:ext cx="1365558" cy="1125273"/>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id="{3AAD808D-9643-8B4C-B02E-6682DC6FD52A}"/>
              </a:ext>
            </a:extLst>
          </p:cNvPr>
          <p:cNvGrpSpPr/>
          <p:nvPr/>
        </p:nvGrpSpPr>
        <p:grpSpPr>
          <a:xfrm>
            <a:off x="66766" y="5499462"/>
            <a:ext cx="5079999" cy="993413"/>
            <a:chOff x="66766" y="5499462"/>
            <a:chExt cx="5079999" cy="993413"/>
          </a:xfrm>
        </p:grpSpPr>
        <p:sp>
          <p:nvSpPr>
            <p:cNvPr id="4" name="文本框 3">
              <a:extLst>
                <a:ext uri="{FF2B5EF4-FFF2-40B4-BE49-F238E27FC236}">
                  <a16:creationId xmlns:a16="http://schemas.microsoft.com/office/drawing/2014/main" id="{0A60C580-4A24-EC4C-8979-ECEA43F65B34}"/>
                </a:ext>
              </a:extLst>
            </p:cNvPr>
            <p:cNvSpPr txBox="1"/>
            <p:nvPr/>
          </p:nvSpPr>
          <p:spPr>
            <a:xfrm>
              <a:off x="66766" y="5784989"/>
              <a:ext cx="4010297" cy="707886"/>
            </a:xfrm>
            <a:prstGeom prst="rect">
              <a:avLst/>
            </a:prstGeom>
            <a:noFill/>
          </p:spPr>
          <p:txBody>
            <a:bodyPr wrap="square" rtlCol="0">
              <a:spAutoFit/>
            </a:bodyPr>
            <a:lstStyle/>
            <a:p>
              <a:pPr algn="ctr"/>
              <a:r>
                <a:rPr kumimoji="1" lang="en-US" altLang="zh-CN" sz="2000" b="1" dirty="0">
                  <a:solidFill>
                    <a:srgbClr val="FF0000"/>
                  </a:solidFill>
                </a:rPr>
                <a:t>Even</a:t>
              </a:r>
              <a:r>
                <a:rPr kumimoji="1" lang="zh-CN" altLang="en-US" sz="2000" b="1" dirty="0">
                  <a:solidFill>
                    <a:srgbClr val="FF0000"/>
                  </a:solidFill>
                </a:rPr>
                <a:t> </a:t>
              </a:r>
              <a:r>
                <a:rPr kumimoji="1" lang="en-US" altLang="zh-CN" sz="2000" b="1" dirty="0">
                  <a:solidFill>
                    <a:srgbClr val="FF0000"/>
                  </a:solidFill>
                </a:rPr>
                <a:t>GANs</a:t>
              </a:r>
              <a:r>
                <a:rPr kumimoji="1" lang="zh-CN" altLang="en-US" sz="2000" b="1" dirty="0">
                  <a:solidFill>
                    <a:srgbClr val="FF0000"/>
                  </a:solidFill>
                </a:rPr>
                <a:t> </a:t>
              </a:r>
              <a:r>
                <a:rPr kumimoji="1" lang="en-US" altLang="zh-CN" sz="2000" b="1" dirty="0">
                  <a:solidFill>
                    <a:srgbClr val="FF0000"/>
                  </a:solidFill>
                </a:rPr>
                <a:t>with</a:t>
              </a:r>
              <a:r>
                <a:rPr kumimoji="1" lang="zh-CN" altLang="en-US" sz="2000" b="1" dirty="0">
                  <a:solidFill>
                    <a:srgbClr val="FF0000"/>
                  </a:solidFill>
                </a:rPr>
                <a:t> </a:t>
              </a:r>
              <a:r>
                <a:rPr kumimoji="1" lang="en-US" altLang="zh-CN" sz="2000" b="1" dirty="0">
                  <a:solidFill>
                    <a:srgbClr val="FF0000"/>
                  </a:solidFill>
                </a:rPr>
                <a:t>RNN</a:t>
              </a:r>
              <a:r>
                <a:rPr kumimoji="1" lang="zh-CN" altLang="en-US" sz="2000" b="1" dirty="0">
                  <a:solidFill>
                    <a:srgbClr val="FF0000"/>
                  </a:solidFill>
                </a:rPr>
                <a:t> </a:t>
              </a:r>
              <a:r>
                <a:rPr kumimoji="1" lang="en-US" altLang="zh-CN" sz="2000" b="1" dirty="0">
                  <a:solidFill>
                    <a:srgbClr val="FF0000"/>
                  </a:solidFill>
                </a:rPr>
                <a:t>generator</a:t>
              </a:r>
            </a:p>
            <a:p>
              <a:pPr algn="ctr"/>
              <a:r>
                <a:rPr kumimoji="1" lang="en-US" altLang="zh-CN" sz="2000" b="1" dirty="0">
                  <a:solidFill>
                    <a:srgbClr val="FF0000"/>
                  </a:solidFill>
                </a:rPr>
                <a:t>do</a:t>
              </a:r>
              <a:r>
                <a:rPr kumimoji="1" lang="zh-CN" altLang="en-US" sz="2000" b="1" dirty="0">
                  <a:solidFill>
                    <a:srgbClr val="FF0000"/>
                  </a:solidFill>
                </a:rPr>
                <a:t> </a:t>
              </a:r>
              <a:r>
                <a:rPr kumimoji="1" lang="en-US" altLang="zh-CN" sz="2000" b="1" dirty="0">
                  <a:solidFill>
                    <a:srgbClr val="FF0000"/>
                  </a:solidFill>
                </a:rPr>
                <a:t>not</a:t>
              </a:r>
              <a:r>
                <a:rPr kumimoji="1" lang="zh-CN" altLang="en-US" sz="2000" b="1" dirty="0">
                  <a:solidFill>
                    <a:srgbClr val="FF0000"/>
                  </a:solidFill>
                </a:rPr>
                <a:t> </a:t>
              </a:r>
              <a:r>
                <a:rPr kumimoji="1" lang="en-US" altLang="zh-CN" sz="2000" b="1" dirty="0">
                  <a:solidFill>
                    <a:srgbClr val="FF0000"/>
                  </a:solidFill>
                </a:rPr>
                <a:t>work</a:t>
              </a:r>
              <a:endParaRPr kumimoji="1" lang="zh-CN" altLang="en-US" sz="2000" b="1" dirty="0">
                <a:solidFill>
                  <a:srgbClr val="FF0000"/>
                </a:solidFill>
              </a:endParaRPr>
            </a:p>
          </p:txBody>
        </p:sp>
        <p:sp>
          <p:nvSpPr>
            <p:cNvPr id="8" name="椭圆 7">
              <a:extLst>
                <a:ext uri="{FF2B5EF4-FFF2-40B4-BE49-F238E27FC236}">
                  <a16:creationId xmlns:a16="http://schemas.microsoft.com/office/drawing/2014/main" id="{AB5E7852-0510-F740-955D-BCADAC228F63}"/>
                </a:ext>
              </a:extLst>
            </p:cNvPr>
            <p:cNvSpPr/>
            <p:nvPr/>
          </p:nvSpPr>
          <p:spPr>
            <a:xfrm>
              <a:off x="4127863" y="5499462"/>
              <a:ext cx="1018902" cy="20605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1" name="直线箭头连接符 10">
              <a:extLst>
                <a:ext uri="{FF2B5EF4-FFF2-40B4-BE49-F238E27FC236}">
                  <a16:creationId xmlns:a16="http://schemas.microsoft.com/office/drawing/2014/main" id="{DF27E9C1-07CB-544D-824D-BE670CD3C1CF}"/>
                </a:ext>
              </a:extLst>
            </p:cNvPr>
            <p:cNvCxnSpPr>
              <a:cxnSpLocks/>
              <a:stCxn id="8" idx="2"/>
              <a:endCxn id="4" idx="0"/>
            </p:cNvCxnSpPr>
            <p:nvPr/>
          </p:nvCxnSpPr>
          <p:spPr>
            <a:xfrm flipH="1">
              <a:off x="2071915" y="5602488"/>
              <a:ext cx="2055948" cy="18250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灯片编号占位符 19">
            <a:extLst>
              <a:ext uri="{FF2B5EF4-FFF2-40B4-BE49-F238E27FC236}">
                <a16:creationId xmlns:a16="http://schemas.microsoft.com/office/drawing/2014/main" id="{4575D690-85AB-D543-8499-9D7621EDACF8}"/>
              </a:ext>
            </a:extLst>
          </p:cNvPr>
          <p:cNvSpPr>
            <a:spLocks noGrp="1"/>
          </p:cNvSpPr>
          <p:nvPr>
            <p:ph type="sldNum" sz="quarter" idx="12"/>
          </p:nvPr>
        </p:nvSpPr>
        <p:spPr/>
        <p:txBody>
          <a:bodyPr/>
          <a:lstStyle/>
          <a:p>
            <a:fld id="{3FAA2014-31E2-6741-903E-A920B1C04E12}" type="slidenum">
              <a:rPr kumimoji="1" lang="zh-CN" altLang="en-US" smtClean="0"/>
              <a:t>47</a:t>
            </a:fld>
            <a:endParaRPr kumimoji="1" lang="zh-CN" altLang="en-US"/>
          </a:p>
        </p:txBody>
      </p:sp>
    </p:spTree>
    <p:extLst>
      <p:ext uri="{BB962C8B-B14F-4D97-AF65-F5344CB8AC3E}">
        <p14:creationId xmlns:p14="http://schemas.microsoft.com/office/powerpoint/2010/main" val="294187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7EEE-4C97-A5D1-5D02-D06E5898A274}"/>
              </a:ext>
            </a:extLst>
          </p:cNvPr>
          <p:cNvSpPr>
            <a:spLocks noGrp="1"/>
          </p:cNvSpPr>
          <p:nvPr>
            <p:ph type="title"/>
          </p:nvPr>
        </p:nvSpPr>
        <p:spPr/>
        <p:txBody>
          <a:bodyPr/>
          <a:lstStyle/>
          <a:p>
            <a:r>
              <a:rPr lang="en-US" dirty="0"/>
              <a:t>What does the architecture look like?</a:t>
            </a:r>
          </a:p>
        </p:txBody>
      </p:sp>
      <p:sp>
        <p:nvSpPr>
          <p:cNvPr id="4" name="Slide Number Placeholder 3">
            <a:extLst>
              <a:ext uri="{FF2B5EF4-FFF2-40B4-BE49-F238E27FC236}">
                <a16:creationId xmlns:a16="http://schemas.microsoft.com/office/drawing/2014/main" id="{427CE59C-3329-90BD-DE94-FA51619A40F3}"/>
              </a:ext>
            </a:extLst>
          </p:cNvPr>
          <p:cNvSpPr>
            <a:spLocks noGrp="1"/>
          </p:cNvSpPr>
          <p:nvPr>
            <p:ph type="sldNum" sz="quarter" idx="12"/>
          </p:nvPr>
        </p:nvSpPr>
        <p:spPr/>
        <p:txBody>
          <a:bodyPr/>
          <a:lstStyle/>
          <a:p>
            <a:fld id="{78BA06F7-7B03-794D-B1BE-3F12299AE8FB}" type="slidenum">
              <a:rPr lang="en-US" smtClean="0"/>
              <a:t>48</a:t>
            </a:fld>
            <a:endParaRPr lang="en-US"/>
          </a:p>
        </p:txBody>
      </p:sp>
      <p:grpSp>
        <p:nvGrpSpPr>
          <p:cNvPr id="5" name="组合 51">
            <a:extLst>
              <a:ext uri="{FF2B5EF4-FFF2-40B4-BE49-F238E27FC236}">
                <a16:creationId xmlns:a16="http://schemas.microsoft.com/office/drawing/2014/main" id="{F30101CC-DF6F-C1CA-4544-91A78C14A4FA}"/>
              </a:ext>
            </a:extLst>
          </p:cNvPr>
          <p:cNvGrpSpPr/>
          <p:nvPr/>
        </p:nvGrpSpPr>
        <p:grpSpPr>
          <a:xfrm>
            <a:off x="4766135" y="1587506"/>
            <a:ext cx="7080070" cy="4881149"/>
            <a:chOff x="2522054" y="2577445"/>
            <a:chExt cx="10321615" cy="7373264"/>
          </a:xfrm>
        </p:grpSpPr>
        <p:cxnSp>
          <p:nvCxnSpPr>
            <p:cNvPr id="6" name="直线箭头连接符 63">
              <a:extLst>
                <a:ext uri="{FF2B5EF4-FFF2-40B4-BE49-F238E27FC236}">
                  <a16:creationId xmlns:a16="http://schemas.microsoft.com/office/drawing/2014/main" id="{D1FFAFD0-286A-F3BC-6A74-385B015E46AD}"/>
                </a:ext>
              </a:extLst>
            </p:cNvPr>
            <p:cNvCxnSpPr>
              <a:cxnSpLocks/>
              <a:stCxn id="10" idx="2"/>
            </p:cNvCxnSpPr>
            <p:nvPr/>
          </p:nvCxnSpPr>
          <p:spPr>
            <a:xfrm>
              <a:off x="12170458" y="2993383"/>
              <a:ext cx="0" cy="98172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矩形 5">
              <a:extLst>
                <a:ext uri="{FF2B5EF4-FFF2-40B4-BE49-F238E27FC236}">
                  <a16:creationId xmlns:a16="http://schemas.microsoft.com/office/drawing/2014/main" id="{A82A702D-B37D-0D44-DDEE-D6FAA39F287C}"/>
                </a:ext>
              </a:extLst>
            </p:cNvPr>
            <p:cNvSpPr/>
            <p:nvPr/>
          </p:nvSpPr>
          <p:spPr>
            <a:xfrm>
              <a:off x="11379146" y="3975849"/>
              <a:ext cx="992160" cy="1358674"/>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RNN</a:t>
              </a:r>
              <a:endParaRPr kumimoji="1" lang="zh-CN" altLang="en-US" sz="1400" b="1" dirty="0">
                <a:solidFill>
                  <a:sysClr val="windowText" lastClr="000000"/>
                </a:solidFill>
              </a:endParaRPr>
            </a:p>
          </p:txBody>
        </p:sp>
        <p:cxnSp>
          <p:nvCxnSpPr>
            <p:cNvPr id="8" name="直线箭头连接符 48">
              <a:extLst>
                <a:ext uri="{FF2B5EF4-FFF2-40B4-BE49-F238E27FC236}">
                  <a16:creationId xmlns:a16="http://schemas.microsoft.com/office/drawing/2014/main" id="{E7730817-2F37-87C1-EECF-C8D3A4B39053}"/>
                </a:ext>
              </a:extLst>
            </p:cNvPr>
            <p:cNvCxnSpPr>
              <a:cxnSpLocks/>
            </p:cNvCxnSpPr>
            <p:nvPr/>
          </p:nvCxnSpPr>
          <p:spPr>
            <a:xfrm>
              <a:off x="11871032" y="3216258"/>
              <a:ext cx="0" cy="738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直线箭头连接符 52">
              <a:extLst>
                <a:ext uri="{FF2B5EF4-FFF2-40B4-BE49-F238E27FC236}">
                  <a16:creationId xmlns:a16="http://schemas.microsoft.com/office/drawing/2014/main" id="{1852CF5F-F7C3-039E-E882-59A589C6699B}"/>
                </a:ext>
              </a:extLst>
            </p:cNvPr>
            <p:cNvCxnSpPr>
              <a:cxnSpLocks/>
            </p:cNvCxnSpPr>
            <p:nvPr/>
          </p:nvCxnSpPr>
          <p:spPr>
            <a:xfrm>
              <a:off x="11574279" y="3521629"/>
              <a:ext cx="0" cy="43200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62">
              <a:extLst>
                <a:ext uri="{FF2B5EF4-FFF2-40B4-BE49-F238E27FC236}">
                  <a16:creationId xmlns:a16="http://schemas.microsoft.com/office/drawing/2014/main" id="{DDE54E32-2C65-FF06-FD56-ACED779B16D5}"/>
                </a:ext>
              </a:extLst>
            </p:cNvPr>
            <p:cNvSpPr txBox="1"/>
            <p:nvPr/>
          </p:nvSpPr>
          <p:spPr>
            <a:xfrm>
              <a:off x="11516696" y="2577445"/>
              <a:ext cx="1307523"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cxnSp>
          <p:nvCxnSpPr>
            <p:cNvPr id="11" name="直线箭头连接符 67">
              <a:extLst>
                <a:ext uri="{FF2B5EF4-FFF2-40B4-BE49-F238E27FC236}">
                  <a16:creationId xmlns:a16="http://schemas.microsoft.com/office/drawing/2014/main" id="{FE3C5BC1-ADCD-C8B8-ED79-169F2CB36473}"/>
                </a:ext>
              </a:extLst>
            </p:cNvPr>
            <p:cNvCxnSpPr>
              <a:cxnSpLocks/>
              <a:stCxn id="7" idx="2"/>
            </p:cNvCxnSpPr>
            <p:nvPr/>
          </p:nvCxnSpPr>
          <p:spPr>
            <a:xfrm>
              <a:off x="11875226" y="5334524"/>
              <a:ext cx="0" cy="56352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2" name="矩形 3">
              <a:extLst>
                <a:ext uri="{FF2B5EF4-FFF2-40B4-BE49-F238E27FC236}">
                  <a16:creationId xmlns:a16="http://schemas.microsoft.com/office/drawing/2014/main" id="{20B66D6F-4AD7-C613-D219-888467BCD55E}"/>
                </a:ext>
              </a:extLst>
            </p:cNvPr>
            <p:cNvSpPr/>
            <p:nvPr/>
          </p:nvSpPr>
          <p:spPr>
            <a:xfrm>
              <a:off x="2522055" y="3793074"/>
              <a:ext cx="2701614" cy="1482189"/>
            </a:xfrm>
            <a:prstGeom prst="rect">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Metadata</a:t>
              </a:r>
              <a:r>
                <a:rPr kumimoji="1" lang="zh-CN" altLang="en-US" sz="1400" b="1" dirty="0">
                  <a:solidFill>
                    <a:sysClr val="windowText" lastClr="000000"/>
                  </a:solidFill>
                </a:rPr>
                <a:t> </a:t>
              </a:r>
              <a:r>
                <a:rPr kumimoji="1" lang="en-US" altLang="zh-CN" sz="1400" b="1" dirty="0">
                  <a:solidFill>
                    <a:sysClr val="windowText" lastClr="000000"/>
                  </a:solidFill>
                </a:rPr>
                <a:t>Generator</a:t>
              </a:r>
            </a:p>
            <a:p>
              <a:pPr algn="ctr"/>
              <a:r>
                <a:rPr kumimoji="1" lang="en-US" altLang="zh-CN" sz="1400" b="1" dirty="0">
                  <a:solidFill>
                    <a:sysClr val="windowText" lastClr="000000"/>
                  </a:solidFill>
                </a:rPr>
                <a:t>(MLP)</a:t>
              </a:r>
              <a:endParaRPr kumimoji="1" lang="zh-CN" altLang="en-US" sz="1400" b="1" dirty="0">
                <a:solidFill>
                  <a:sysClr val="windowText" lastClr="000000"/>
                </a:solidFill>
              </a:endParaRPr>
            </a:p>
          </p:txBody>
        </p:sp>
        <p:sp>
          <p:nvSpPr>
            <p:cNvPr id="13" name="矩形 11">
              <a:extLst>
                <a:ext uri="{FF2B5EF4-FFF2-40B4-BE49-F238E27FC236}">
                  <a16:creationId xmlns:a16="http://schemas.microsoft.com/office/drawing/2014/main" id="{B2428B79-DB94-F0B8-0448-B1C3EF543556}"/>
                </a:ext>
              </a:extLst>
            </p:cNvPr>
            <p:cNvSpPr/>
            <p:nvPr/>
          </p:nvSpPr>
          <p:spPr>
            <a:xfrm>
              <a:off x="2522055" y="5778086"/>
              <a:ext cx="2701614" cy="647700"/>
            </a:xfrm>
            <a:prstGeom prst="rect">
              <a:avLst/>
            </a:prstGeom>
            <a:solidFill>
              <a:schemeClr val="accent1">
                <a:lumMod val="40000"/>
                <a:lumOff val="6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(A</a:t>
              </a:r>
              <a:r>
                <a:rPr kumimoji="1" lang="en-US" altLang="zh-CN" sz="1400" b="1" baseline="-25000" dirty="0">
                  <a:solidFill>
                    <a:sysClr val="windowText" lastClr="000000"/>
                  </a:solidFill>
                </a:rPr>
                <a:t>1</a:t>
              </a:r>
              <a:r>
                <a:rPr kumimoji="1" lang="en-US" altLang="zh-CN" sz="1400" b="1" dirty="0">
                  <a:solidFill>
                    <a:sysClr val="windowText" lastClr="000000"/>
                  </a:solidFill>
                </a:rPr>
                <a:t>,</a:t>
              </a:r>
              <a:r>
                <a:rPr kumimoji="1" lang="zh-CN" altLang="en-US" sz="1400" b="1" dirty="0">
                  <a:solidFill>
                    <a:sysClr val="windowText" lastClr="000000"/>
                  </a:solidFill>
                </a:rPr>
                <a:t> </a:t>
              </a:r>
              <a:r>
                <a:rPr kumimoji="1" lang="en-US" altLang="zh-CN" sz="1400" b="1" dirty="0">
                  <a:solidFill>
                    <a:sysClr val="windowText" lastClr="000000"/>
                  </a:solidFill>
                </a:rPr>
                <a:t>…,</a:t>
              </a:r>
              <a:r>
                <a:rPr kumimoji="1" lang="zh-CN" altLang="en-US" sz="1400" b="1" dirty="0">
                  <a:solidFill>
                    <a:sysClr val="windowText" lastClr="000000"/>
                  </a:solidFill>
                </a:rPr>
                <a:t> </a:t>
              </a:r>
              <a:r>
                <a:rPr kumimoji="1" lang="en-US" altLang="zh-CN" sz="1400" b="1" dirty="0">
                  <a:solidFill>
                    <a:sysClr val="windowText" lastClr="000000"/>
                  </a:solidFill>
                </a:rPr>
                <a:t>A</a:t>
              </a:r>
              <a:r>
                <a:rPr kumimoji="1" lang="en-US" altLang="zh-CN" sz="1400" b="1" baseline="-25000" dirty="0">
                  <a:solidFill>
                    <a:sysClr val="windowText" lastClr="000000"/>
                  </a:solidFill>
                </a:rPr>
                <a:t>m</a:t>
              </a:r>
              <a:r>
                <a:rPr kumimoji="1" lang="en-US" altLang="zh-CN" sz="1400" b="1" dirty="0">
                  <a:solidFill>
                    <a:sysClr val="windowText" lastClr="000000"/>
                  </a:solidFill>
                </a:rPr>
                <a:t>)</a:t>
              </a:r>
              <a:endParaRPr kumimoji="1" lang="zh-CN" altLang="en-US" sz="1400" b="1" dirty="0">
                <a:solidFill>
                  <a:sysClr val="windowText" lastClr="000000"/>
                </a:solidFill>
              </a:endParaRPr>
            </a:p>
          </p:txBody>
        </p:sp>
        <p:cxnSp>
          <p:nvCxnSpPr>
            <p:cNvPr id="14" name="直线箭头连接符 107">
              <a:extLst>
                <a:ext uri="{FF2B5EF4-FFF2-40B4-BE49-F238E27FC236}">
                  <a16:creationId xmlns:a16="http://schemas.microsoft.com/office/drawing/2014/main" id="{8213275D-3B46-17FB-0935-88A75D0E6F76}"/>
                </a:ext>
              </a:extLst>
            </p:cNvPr>
            <p:cNvCxnSpPr>
              <a:cxnSpLocks/>
              <a:stCxn id="15" idx="2"/>
              <a:endCxn id="12" idx="0"/>
            </p:cNvCxnSpPr>
            <p:nvPr/>
          </p:nvCxnSpPr>
          <p:spPr>
            <a:xfrm flipH="1">
              <a:off x="3872863" y="2993383"/>
              <a:ext cx="3959" cy="799691"/>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108">
              <a:extLst>
                <a:ext uri="{FF2B5EF4-FFF2-40B4-BE49-F238E27FC236}">
                  <a16:creationId xmlns:a16="http://schemas.microsoft.com/office/drawing/2014/main" id="{041EE4FD-736F-602E-A619-7EEB446BE89F}"/>
                </a:ext>
              </a:extLst>
            </p:cNvPr>
            <p:cNvSpPr txBox="1"/>
            <p:nvPr/>
          </p:nvSpPr>
          <p:spPr>
            <a:xfrm>
              <a:off x="3189919" y="2577445"/>
              <a:ext cx="1373806"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sp>
          <p:nvSpPr>
            <p:cNvPr id="16" name="矩形 4">
              <a:extLst>
                <a:ext uri="{FF2B5EF4-FFF2-40B4-BE49-F238E27FC236}">
                  <a16:creationId xmlns:a16="http://schemas.microsoft.com/office/drawing/2014/main" id="{3251066D-DAED-9D01-65AE-E8211AC3186D}"/>
                </a:ext>
              </a:extLst>
            </p:cNvPr>
            <p:cNvSpPr/>
            <p:nvPr/>
          </p:nvSpPr>
          <p:spPr>
            <a:xfrm>
              <a:off x="5798789" y="3787240"/>
              <a:ext cx="1996630" cy="1435677"/>
            </a:xfrm>
            <a:prstGeom prst="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Min/Max</a:t>
              </a:r>
              <a:r>
                <a:rPr kumimoji="1" lang="zh-CN" altLang="en-US" sz="1400" b="1" dirty="0">
                  <a:solidFill>
                    <a:sysClr val="windowText" lastClr="000000"/>
                  </a:solidFill>
                </a:rPr>
                <a:t> </a:t>
              </a:r>
              <a:r>
                <a:rPr kumimoji="1" lang="en-US" altLang="zh-CN" sz="1400" b="1" dirty="0">
                  <a:solidFill>
                    <a:sysClr val="windowText" lastClr="000000"/>
                  </a:solidFill>
                </a:rPr>
                <a:t>Generator</a:t>
              </a:r>
            </a:p>
            <a:p>
              <a:pPr algn="ctr"/>
              <a:r>
                <a:rPr kumimoji="1" lang="en-US" altLang="zh-CN" sz="1400" b="1" dirty="0">
                  <a:solidFill>
                    <a:sysClr val="windowText" lastClr="000000"/>
                  </a:solidFill>
                </a:rPr>
                <a:t>(MLP)</a:t>
              </a:r>
              <a:endParaRPr kumimoji="1" lang="zh-CN" altLang="en-US" sz="1400" b="1" dirty="0">
                <a:solidFill>
                  <a:sysClr val="windowText" lastClr="000000"/>
                </a:solidFill>
              </a:endParaRPr>
            </a:p>
          </p:txBody>
        </p:sp>
        <p:sp>
          <p:nvSpPr>
            <p:cNvPr id="17" name="矩形 12">
              <a:extLst>
                <a:ext uri="{FF2B5EF4-FFF2-40B4-BE49-F238E27FC236}">
                  <a16:creationId xmlns:a16="http://schemas.microsoft.com/office/drawing/2014/main" id="{0F861BA0-A2CB-18EB-F61B-9D06EF942D75}"/>
                </a:ext>
              </a:extLst>
            </p:cNvPr>
            <p:cNvSpPr/>
            <p:nvPr/>
          </p:nvSpPr>
          <p:spPr>
            <a:xfrm>
              <a:off x="5798789" y="5778086"/>
              <a:ext cx="1996630" cy="647700"/>
            </a:xfrm>
            <a:prstGeom prst="rect">
              <a:avLst/>
            </a:prstGeom>
            <a:solidFill>
              <a:schemeClr val="accent2">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a:t>
              </a:r>
              <a:r>
                <a:rPr kumimoji="1" lang="en-US" altLang="zh-CN" sz="1400" b="1" dirty="0" err="1">
                  <a:solidFill>
                    <a:sysClr val="windowText" lastClr="000000"/>
                  </a:solidFill>
                </a:rPr>
                <a:t>min±max</a:t>
              </a:r>
              <a:r>
                <a:rPr kumimoji="1" lang="en-US" altLang="zh-CN" sz="1400" b="1" dirty="0">
                  <a:solidFill>
                    <a:sysClr val="windowText" lastClr="000000"/>
                  </a:solidFill>
                </a:rPr>
                <a:t>)/2</a:t>
              </a:r>
              <a:endParaRPr kumimoji="1" lang="zh-CN" altLang="en-US" sz="1400" b="1" dirty="0">
                <a:solidFill>
                  <a:sysClr val="windowText" lastClr="000000"/>
                </a:solidFill>
              </a:endParaRPr>
            </a:p>
          </p:txBody>
        </p:sp>
        <p:cxnSp>
          <p:nvCxnSpPr>
            <p:cNvPr id="18" name="直线箭头连接符 125">
              <a:extLst>
                <a:ext uri="{FF2B5EF4-FFF2-40B4-BE49-F238E27FC236}">
                  <a16:creationId xmlns:a16="http://schemas.microsoft.com/office/drawing/2014/main" id="{F5A0431C-C7D1-CF43-B421-3A13E0F22F18}"/>
                </a:ext>
              </a:extLst>
            </p:cNvPr>
            <p:cNvCxnSpPr>
              <a:cxnSpLocks/>
              <a:stCxn id="16" idx="2"/>
              <a:endCxn id="17" idx="0"/>
            </p:cNvCxnSpPr>
            <p:nvPr/>
          </p:nvCxnSpPr>
          <p:spPr>
            <a:xfrm>
              <a:off x="6797104" y="5222916"/>
              <a:ext cx="0" cy="55517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21">
              <a:extLst>
                <a:ext uri="{FF2B5EF4-FFF2-40B4-BE49-F238E27FC236}">
                  <a16:creationId xmlns:a16="http://schemas.microsoft.com/office/drawing/2014/main" id="{7FD35023-0918-4E4D-CF9F-1AA3517FC58F}"/>
                </a:ext>
              </a:extLst>
            </p:cNvPr>
            <p:cNvCxnSpPr>
              <a:cxnSpLocks/>
              <a:stCxn id="12" idx="2"/>
              <a:endCxn id="13" idx="0"/>
            </p:cNvCxnSpPr>
            <p:nvPr/>
          </p:nvCxnSpPr>
          <p:spPr>
            <a:xfrm>
              <a:off x="3872862" y="5275262"/>
              <a:ext cx="0" cy="5028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矩形 144">
              <a:extLst>
                <a:ext uri="{FF2B5EF4-FFF2-40B4-BE49-F238E27FC236}">
                  <a16:creationId xmlns:a16="http://schemas.microsoft.com/office/drawing/2014/main" id="{804E6581-4835-461D-5E6C-41FE78F037CE}"/>
                </a:ext>
              </a:extLst>
            </p:cNvPr>
            <p:cNvSpPr/>
            <p:nvPr/>
          </p:nvSpPr>
          <p:spPr>
            <a:xfrm>
              <a:off x="4903587" y="7373943"/>
              <a:ext cx="2664412" cy="949008"/>
            </a:xfrm>
            <a:prstGeom prst="rect">
              <a:avLst/>
            </a:prstGeom>
            <a:solidFill>
              <a:schemeClr val="accent4">
                <a:lumMod val="40000"/>
                <a:lumOff val="60000"/>
              </a:schemeClr>
            </a:solidFill>
            <a:ln w="38100">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1400" b="1" dirty="0">
                  <a:solidFill>
                    <a:schemeClr val="tx1"/>
                  </a:solidFill>
                </a:rPr>
                <a:t>﻿Auxiliary</a:t>
              </a:r>
            </a:p>
            <a:p>
              <a:pPr algn="ctr"/>
              <a:r>
                <a:rPr kumimoji="1" lang="en-US" altLang="zh-CN" sz="1400" b="1" dirty="0">
                  <a:solidFill>
                    <a:schemeClr val="tx1"/>
                  </a:solidFill>
                </a:rPr>
                <a:t>Discriminator</a:t>
              </a:r>
              <a:endParaRPr kumimoji="1" lang="zh-CN" altLang="en-US" sz="1400" b="1" dirty="0">
                <a:solidFill>
                  <a:schemeClr val="tx1"/>
                </a:solidFill>
              </a:endParaRPr>
            </a:p>
          </p:txBody>
        </p:sp>
        <p:sp>
          <p:nvSpPr>
            <p:cNvPr id="21" name="右大括号 145">
              <a:extLst>
                <a:ext uri="{FF2B5EF4-FFF2-40B4-BE49-F238E27FC236}">
                  <a16:creationId xmlns:a16="http://schemas.microsoft.com/office/drawing/2014/main" id="{14192506-FD22-7AA6-C958-7E98F8EA1A8C}"/>
                </a:ext>
              </a:extLst>
            </p:cNvPr>
            <p:cNvSpPr/>
            <p:nvPr/>
          </p:nvSpPr>
          <p:spPr>
            <a:xfrm rot="5400000">
              <a:off x="4877554" y="4441511"/>
              <a:ext cx="560635" cy="5271634"/>
            </a:xfrm>
            <a:prstGeom prst="rightBrace">
              <a:avLst>
                <a:gd name="adj1" fmla="val 26326"/>
                <a:gd name="adj2" fmla="val 30890"/>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200"/>
            </a:p>
          </p:txBody>
        </p:sp>
        <p:cxnSp>
          <p:nvCxnSpPr>
            <p:cNvPr id="22" name="直线连接符 148">
              <a:extLst>
                <a:ext uri="{FF2B5EF4-FFF2-40B4-BE49-F238E27FC236}">
                  <a16:creationId xmlns:a16="http://schemas.microsoft.com/office/drawing/2014/main" id="{A733C5A8-0C46-D3FB-D862-9D2C4C4DECF3}"/>
                </a:ext>
              </a:extLst>
            </p:cNvPr>
            <p:cNvCxnSpPr/>
            <p:nvPr/>
          </p:nvCxnSpPr>
          <p:spPr>
            <a:xfrm flipV="1">
              <a:off x="2522055" y="6474463"/>
              <a:ext cx="0" cy="361046"/>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线连接符 149">
              <a:extLst>
                <a:ext uri="{FF2B5EF4-FFF2-40B4-BE49-F238E27FC236}">
                  <a16:creationId xmlns:a16="http://schemas.microsoft.com/office/drawing/2014/main" id="{9E0D32C0-1AD5-274F-D500-9AF7BB6707A3}"/>
                </a:ext>
              </a:extLst>
            </p:cNvPr>
            <p:cNvCxnSpPr/>
            <p:nvPr/>
          </p:nvCxnSpPr>
          <p:spPr>
            <a:xfrm flipV="1">
              <a:off x="7795419" y="6440375"/>
              <a:ext cx="0" cy="361046"/>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151">
              <a:extLst>
                <a:ext uri="{FF2B5EF4-FFF2-40B4-BE49-F238E27FC236}">
                  <a16:creationId xmlns:a16="http://schemas.microsoft.com/office/drawing/2014/main" id="{0D52730E-8DE3-2FEE-DA42-AB84A54F6F8A}"/>
                </a:ext>
              </a:extLst>
            </p:cNvPr>
            <p:cNvSpPr/>
            <p:nvPr/>
          </p:nvSpPr>
          <p:spPr>
            <a:xfrm>
              <a:off x="8288760" y="7375135"/>
              <a:ext cx="2664412" cy="949007"/>
            </a:xfrm>
            <a:prstGeom prst="rect">
              <a:avLst/>
            </a:prstGeom>
            <a:solidFill>
              <a:schemeClr val="accent3">
                <a:lumMod val="40000"/>
                <a:lumOff val="60000"/>
              </a:schemeClr>
            </a:solidFill>
            <a:ln w="38100">
              <a:solidFill>
                <a:schemeClr val="bg2">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1400" b="1" dirty="0">
                  <a:solidFill>
                    <a:schemeClr val="tx1"/>
                  </a:solidFill>
                </a:rPr>
                <a:t>Discriminator</a:t>
              </a:r>
              <a:endParaRPr kumimoji="1" lang="zh-CN" altLang="en-US" sz="1400" b="1" dirty="0">
                <a:solidFill>
                  <a:schemeClr val="tx1"/>
                </a:solidFill>
              </a:endParaRPr>
            </a:p>
          </p:txBody>
        </p:sp>
        <p:sp>
          <p:nvSpPr>
            <p:cNvPr id="25" name="右大括号 146">
              <a:extLst>
                <a:ext uri="{FF2B5EF4-FFF2-40B4-BE49-F238E27FC236}">
                  <a16:creationId xmlns:a16="http://schemas.microsoft.com/office/drawing/2014/main" id="{375A7864-1A00-DB05-8B2C-41F2404838C6}"/>
                </a:ext>
              </a:extLst>
            </p:cNvPr>
            <p:cNvSpPr/>
            <p:nvPr/>
          </p:nvSpPr>
          <p:spPr>
            <a:xfrm rot="5400000">
              <a:off x="7402595" y="1552773"/>
              <a:ext cx="560530" cy="10321611"/>
            </a:xfrm>
            <a:prstGeom prst="rightBrace">
              <a:avLst>
                <a:gd name="adj1" fmla="val 26326"/>
                <a:gd name="adj2" fmla="val 31208"/>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200"/>
            </a:p>
          </p:txBody>
        </p:sp>
        <p:cxnSp>
          <p:nvCxnSpPr>
            <p:cNvPr id="26" name="直线连接符 152">
              <a:extLst>
                <a:ext uri="{FF2B5EF4-FFF2-40B4-BE49-F238E27FC236}">
                  <a16:creationId xmlns:a16="http://schemas.microsoft.com/office/drawing/2014/main" id="{512EF390-EFE3-58F2-F42A-038890CABA2A}"/>
                </a:ext>
              </a:extLst>
            </p:cNvPr>
            <p:cNvCxnSpPr>
              <a:cxnSpLocks/>
            </p:cNvCxnSpPr>
            <p:nvPr/>
          </p:nvCxnSpPr>
          <p:spPr>
            <a:xfrm flipH="1" flipV="1">
              <a:off x="9620966" y="6993844"/>
              <a:ext cx="725" cy="363802"/>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13">
              <a:extLst>
                <a:ext uri="{FF2B5EF4-FFF2-40B4-BE49-F238E27FC236}">
                  <a16:creationId xmlns:a16="http://schemas.microsoft.com/office/drawing/2014/main" id="{05FEC040-B31E-74E1-C62A-ED1A86387C0C}"/>
                </a:ext>
              </a:extLst>
            </p:cNvPr>
            <p:cNvSpPr/>
            <p:nvPr/>
          </p:nvSpPr>
          <p:spPr>
            <a:xfrm>
              <a:off x="8370539" y="5811233"/>
              <a:ext cx="1390782" cy="614553"/>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a:t>
              </a:r>
              <a:r>
                <a:rPr kumimoji="1" lang="en-US" altLang="zh-CN" sz="1400" b="1" baseline="-25000" dirty="0">
                  <a:solidFill>
                    <a:sysClr val="windowText" lastClr="000000"/>
                  </a:solidFill>
                </a:rPr>
                <a:t>1</a:t>
              </a:r>
              <a:r>
                <a:rPr kumimoji="1" lang="en-US" altLang="zh-CN" sz="1400" b="1" dirty="0">
                  <a:solidFill>
                    <a:sysClr val="windowText" lastClr="000000"/>
                  </a:solidFill>
                </a:rPr>
                <a:t>,…,R</a:t>
              </a:r>
              <a:r>
                <a:rPr kumimoji="1" lang="en-US" altLang="zh-CN" sz="1400" b="1" baseline="-25000" dirty="0">
                  <a:solidFill>
                    <a:sysClr val="windowText" lastClr="000000"/>
                  </a:solidFill>
                </a:rPr>
                <a:t>S</a:t>
              </a:r>
              <a:endParaRPr kumimoji="1" lang="zh-CN" altLang="en-US" sz="1400" b="1" baseline="-25000" dirty="0">
                <a:solidFill>
                  <a:sysClr val="windowText" lastClr="000000"/>
                </a:solidFill>
              </a:endParaRPr>
            </a:p>
          </p:txBody>
        </p:sp>
        <p:cxnSp>
          <p:nvCxnSpPr>
            <p:cNvPr id="28" name="直线箭头连接符 63">
              <a:extLst>
                <a:ext uri="{FF2B5EF4-FFF2-40B4-BE49-F238E27FC236}">
                  <a16:creationId xmlns:a16="http://schemas.microsoft.com/office/drawing/2014/main" id="{52AC149C-4DD0-540C-D457-ABC44933E087}"/>
                </a:ext>
              </a:extLst>
            </p:cNvPr>
            <p:cNvCxnSpPr>
              <a:cxnSpLocks/>
              <a:stCxn id="32" idx="2"/>
            </p:cNvCxnSpPr>
            <p:nvPr/>
          </p:nvCxnSpPr>
          <p:spPr>
            <a:xfrm>
              <a:off x="9449962" y="2993383"/>
              <a:ext cx="1" cy="98172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5">
              <a:extLst>
                <a:ext uri="{FF2B5EF4-FFF2-40B4-BE49-F238E27FC236}">
                  <a16:creationId xmlns:a16="http://schemas.microsoft.com/office/drawing/2014/main" id="{2694B1F9-55DE-9B0D-B169-44520B1E7DCA}"/>
                </a:ext>
              </a:extLst>
            </p:cNvPr>
            <p:cNvSpPr/>
            <p:nvPr/>
          </p:nvSpPr>
          <p:spPr>
            <a:xfrm>
              <a:off x="8666437" y="3975849"/>
              <a:ext cx="992160" cy="1358674"/>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RNN</a:t>
              </a:r>
              <a:endParaRPr kumimoji="1" lang="zh-CN" altLang="en-US" sz="1400" b="1" dirty="0">
                <a:solidFill>
                  <a:sysClr val="windowText" lastClr="000000"/>
                </a:solidFill>
              </a:endParaRPr>
            </a:p>
          </p:txBody>
        </p:sp>
        <p:cxnSp>
          <p:nvCxnSpPr>
            <p:cNvPr id="30" name="直线箭头连接符 48">
              <a:extLst>
                <a:ext uri="{FF2B5EF4-FFF2-40B4-BE49-F238E27FC236}">
                  <a16:creationId xmlns:a16="http://schemas.microsoft.com/office/drawing/2014/main" id="{6E55E58B-EC98-5AC1-3F24-45CA0F125965}"/>
                </a:ext>
              </a:extLst>
            </p:cNvPr>
            <p:cNvCxnSpPr>
              <a:cxnSpLocks/>
            </p:cNvCxnSpPr>
            <p:nvPr/>
          </p:nvCxnSpPr>
          <p:spPr>
            <a:xfrm>
              <a:off x="9146749" y="3218478"/>
              <a:ext cx="0" cy="741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52">
              <a:extLst>
                <a:ext uri="{FF2B5EF4-FFF2-40B4-BE49-F238E27FC236}">
                  <a16:creationId xmlns:a16="http://schemas.microsoft.com/office/drawing/2014/main" id="{489CA301-D274-173E-CA3C-12F888DBD165}"/>
                </a:ext>
              </a:extLst>
            </p:cNvPr>
            <p:cNvCxnSpPr>
              <a:cxnSpLocks/>
            </p:cNvCxnSpPr>
            <p:nvPr/>
          </p:nvCxnSpPr>
          <p:spPr>
            <a:xfrm>
              <a:off x="8849121" y="3541253"/>
              <a:ext cx="1" cy="434597"/>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62">
              <a:extLst>
                <a:ext uri="{FF2B5EF4-FFF2-40B4-BE49-F238E27FC236}">
                  <a16:creationId xmlns:a16="http://schemas.microsoft.com/office/drawing/2014/main" id="{2381FC4B-14FF-C99A-78A1-FC7B8F1BF73B}"/>
                </a:ext>
              </a:extLst>
            </p:cNvPr>
            <p:cNvSpPr txBox="1"/>
            <p:nvPr/>
          </p:nvSpPr>
          <p:spPr>
            <a:xfrm>
              <a:off x="8796200" y="2577445"/>
              <a:ext cx="1307523"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cxnSp>
          <p:nvCxnSpPr>
            <p:cNvPr id="33" name="直线箭头连接符 67">
              <a:extLst>
                <a:ext uri="{FF2B5EF4-FFF2-40B4-BE49-F238E27FC236}">
                  <a16:creationId xmlns:a16="http://schemas.microsoft.com/office/drawing/2014/main" id="{565C732E-9E1E-0DDB-C863-AA204EE4A777}"/>
                </a:ext>
              </a:extLst>
            </p:cNvPr>
            <p:cNvCxnSpPr>
              <a:cxnSpLocks/>
            </p:cNvCxnSpPr>
            <p:nvPr/>
          </p:nvCxnSpPr>
          <p:spPr>
            <a:xfrm>
              <a:off x="9162517" y="5334524"/>
              <a:ext cx="0" cy="563529"/>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13">
              <a:extLst>
                <a:ext uri="{FF2B5EF4-FFF2-40B4-BE49-F238E27FC236}">
                  <a16:creationId xmlns:a16="http://schemas.microsoft.com/office/drawing/2014/main" id="{D5D9406E-E6FE-9AA1-0C36-C76439A5805B}"/>
                </a:ext>
              </a:extLst>
            </p:cNvPr>
            <p:cNvSpPr/>
            <p:nvPr/>
          </p:nvSpPr>
          <p:spPr>
            <a:xfrm>
              <a:off x="11207539" y="5825822"/>
              <a:ext cx="1636130" cy="614553"/>
            </a:xfrm>
            <a:prstGeom prst="rect">
              <a:avLst/>
            </a:prstGeom>
            <a:solidFill>
              <a:schemeClr val="accent6">
                <a:lumMod val="40000"/>
                <a:lumOff val="60000"/>
              </a:schemeClr>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b="1" dirty="0">
                  <a:solidFill>
                    <a:sysClr val="windowText" lastClr="000000"/>
                  </a:solidFill>
                </a:rPr>
                <a:t>R</a:t>
              </a:r>
              <a:r>
                <a:rPr kumimoji="1" lang="en-US" altLang="zh-CN" sz="1400" b="1" baseline="-25000" dirty="0">
                  <a:solidFill>
                    <a:sysClr val="windowText" lastClr="000000"/>
                  </a:solidFill>
                </a:rPr>
                <a:t>T-s+1</a:t>
              </a:r>
              <a:r>
                <a:rPr kumimoji="1" lang="en-US" altLang="zh-CN" sz="1400" b="1" dirty="0">
                  <a:solidFill>
                    <a:sysClr val="windowText" lastClr="000000"/>
                  </a:solidFill>
                </a:rPr>
                <a:t>,…,R</a:t>
              </a:r>
              <a:r>
                <a:rPr kumimoji="1" lang="en-US" altLang="zh-CN" sz="1400" b="1" baseline="-25000" dirty="0">
                  <a:solidFill>
                    <a:sysClr val="windowText" lastClr="000000"/>
                  </a:solidFill>
                </a:rPr>
                <a:t>T</a:t>
              </a:r>
              <a:endParaRPr kumimoji="1" lang="zh-CN" altLang="en-US" sz="1400" b="1" baseline="-25000" dirty="0">
                <a:solidFill>
                  <a:sysClr val="windowText" lastClr="000000"/>
                </a:solidFill>
              </a:endParaRPr>
            </a:p>
          </p:txBody>
        </p:sp>
        <p:sp>
          <p:nvSpPr>
            <p:cNvPr id="35" name="Rectangle 26">
              <a:extLst>
                <a:ext uri="{FF2B5EF4-FFF2-40B4-BE49-F238E27FC236}">
                  <a16:creationId xmlns:a16="http://schemas.microsoft.com/office/drawing/2014/main" id="{42495B1B-214B-914A-9A29-58CBC4D48950}"/>
                </a:ext>
              </a:extLst>
            </p:cNvPr>
            <p:cNvSpPr/>
            <p:nvPr/>
          </p:nvSpPr>
          <p:spPr>
            <a:xfrm>
              <a:off x="10238176" y="4332022"/>
              <a:ext cx="561391" cy="540719"/>
            </a:xfrm>
            <a:prstGeom prst="rect">
              <a:avLst/>
            </a:prstGeom>
          </p:spPr>
          <p:txBody>
            <a:bodyPr wrap="none">
              <a:spAutoFit/>
            </a:bodyPr>
            <a:lstStyle/>
            <a:p>
              <a:pPr algn="ctr"/>
              <a:r>
                <a:rPr kumimoji="1" lang="en-US" altLang="zh-CN" sz="2000" b="1" dirty="0"/>
                <a:t>…</a:t>
              </a:r>
              <a:endParaRPr kumimoji="1" lang="zh-CN" altLang="en-US" sz="2000" b="1" dirty="0"/>
            </a:p>
          </p:txBody>
        </p:sp>
        <p:sp>
          <p:nvSpPr>
            <p:cNvPr id="36" name="Rectangle 206">
              <a:extLst>
                <a:ext uri="{FF2B5EF4-FFF2-40B4-BE49-F238E27FC236}">
                  <a16:creationId xmlns:a16="http://schemas.microsoft.com/office/drawing/2014/main" id="{0EE41E3D-D8DF-D5C5-9940-AA5EE68938B6}"/>
                </a:ext>
              </a:extLst>
            </p:cNvPr>
            <p:cNvSpPr/>
            <p:nvPr/>
          </p:nvSpPr>
          <p:spPr>
            <a:xfrm>
              <a:off x="10257694" y="5779711"/>
              <a:ext cx="561391" cy="540719"/>
            </a:xfrm>
            <a:prstGeom prst="rect">
              <a:avLst/>
            </a:prstGeom>
          </p:spPr>
          <p:txBody>
            <a:bodyPr wrap="none">
              <a:spAutoFit/>
            </a:bodyPr>
            <a:lstStyle/>
            <a:p>
              <a:pPr algn="ctr"/>
              <a:r>
                <a:rPr kumimoji="1" lang="en-US" altLang="zh-CN" sz="2000" b="1" dirty="0"/>
                <a:t>…</a:t>
              </a:r>
              <a:endParaRPr kumimoji="1" lang="zh-CN" altLang="en-US" sz="2000" b="1" dirty="0"/>
            </a:p>
          </p:txBody>
        </p:sp>
        <p:cxnSp>
          <p:nvCxnSpPr>
            <p:cNvPr id="37" name="肘形连接符 38">
              <a:extLst>
                <a:ext uri="{FF2B5EF4-FFF2-40B4-BE49-F238E27FC236}">
                  <a16:creationId xmlns:a16="http://schemas.microsoft.com/office/drawing/2014/main" id="{34C7FC06-2787-391B-9452-2DED0E6CFB4D}"/>
                </a:ext>
              </a:extLst>
            </p:cNvPr>
            <p:cNvCxnSpPr>
              <a:cxnSpLocks/>
            </p:cNvCxnSpPr>
            <p:nvPr/>
          </p:nvCxnSpPr>
          <p:spPr>
            <a:xfrm flipV="1">
              <a:off x="6809444" y="3541253"/>
              <a:ext cx="4764835" cy="1943903"/>
            </a:xfrm>
            <a:prstGeom prst="bentConnector3">
              <a:avLst>
                <a:gd name="adj1" fmla="val 29581"/>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肘形连接符 17">
              <a:extLst>
                <a:ext uri="{FF2B5EF4-FFF2-40B4-BE49-F238E27FC236}">
                  <a16:creationId xmlns:a16="http://schemas.microsoft.com/office/drawing/2014/main" id="{D7E8EDBF-D31D-0954-3F73-253931B05AE0}"/>
                </a:ext>
              </a:extLst>
            </p:cNvPr>
            <p:cNvCxnSpPr>
              <a:cxnSpLocks/>
            </p:cNvCxnSpPr>
            <p:nvPr/>
          </p:nvCxnSpPr>
          <p:spPr>
            <a:xfrm flipV="1">
              <a:off x="3872862" y="3232753"/>
              <a:ext cx="7998170" cy="2249950"/>
            </a:xfrm>
            <a:prstGeom prst="bentConnector3">
              <a:avLst>
                <a:gd name="adj1" fmla="val 20244"/>
              </a:avLst>
            </a:prstGeom>
            <a:ln w="38100">
              <a:tailEnd type="none"/>
            </a:ln>
          </p:spPr>
          <p:style>
            <a:lnRef idx="1">
              <a:schemeClr val="accent1"/>
            </a:lnRef>
            <a:fillRef idx="0">
              <a:schemeClr val="accent1"/>
            </a:fillRef>
            <a:effectRef idx="0">
              <a:schemeClr val="accent1"/>
            </a:effectRef>
            <a:fontRef idx="minor">
              <a:schemeClr val="tx1"/>
            </a:fontRef>
          </p:style>
        </p:cxnSp>
        <p:cxnSp>
          <p:nvCxnSpPr>
            <p:cNvPr id="39" name="直线箭头连接符 95">
              <a:extLst>
                <a:ext uri="{FF2B5EF4-FFF2-40B4-BE49-F238E27FC236}">
                  <a16:creationId xmlns:a16="http://schemas.microsoft.com/office/drawing/2014/main" id="{56D4CC4A-CC90-BF45-70BE-071B658036D7}"/>
                </a:ext>
              </a:extLst>
            </p:cNvPr>
            <p:cNvCxnSpPr>
              <a:cxnSpLocks/>
            </p:cNvCxnSpPr>
            <p:nvPr/>
          </p:nvCxnSpPr>
          <p:spPr>
            <a:xfrm>
              <a:off x="9623223" y="4655185"/>
              <a:ext cx="505001" cy="0"/>
            </a:xfrm>
            <a:prstGeom prst="straightConnector1">
              <a:avLst/>
            </a:prstGeom>
            <a:ln w="38100">
              <a:solidFill>
                <a:schemeClr val="accent6"/>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0" name="直线箭头连接符 95">
              <a:extLst>
                <a:ext uri="{FF2B5EF4-FFF2-40B4-BE49-F238E27FC236}">
                  <a16:creationId xmlns:a16="http://schemas.microsoft.com/office/drawing/2014/main" id="{DAF46A14-61AB-E43F-BC47-F2822576C7AA}"/>
                </a:ext>
              </a:extLst>
            </p:cNvPr>
            <p:cNvCxnSpPr>
              <a:cxnSpLocks/>
            </p:cNvCxnSpPr>
            <p:nvPr/>
          </p:nvCxnSpPr>
          <p:spPr>
            <a:xfrm>
              <a:off x="10874146" y="4655185"/>
              <a:ext cx="505001" cy="0"/>
            </a:xfrm>
            <a:prstGeom prst="straightConnector1">
              <a:avLst/>
            </a:prstGeom>
            <a:ln w="38100">
              <a:solidFill>
                <a:schemeClr val="accent6"/>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1" name="矩形 144">
              <a:extLst>
                <a:ext uri="{FF2B5EF4-FFF2-40B4-BE49-F238E27FC236}">
                  <a16:creationId xmlns:a16="http://schemas.microsoft.com/office/drawing/2014/main" id="{96F1FFC4-DA76-33DF-8E3F-A2EA36AABD43}"/>
                </a:ext>
              </a:extLst>
            </p:cNvPr>
            <p:cNvSpPr/>
            <p:nvPr/>
          </p:nvSpPr>
          <p:spPr>
            <a:xfrm>
              <a:off x="6628531" y="8920309"/>
              <a:ext cx="2664412" cy="949008"/>
            </a:xfrm>
            <a:prstGeom prst="rect">
              <a:avLst/>
            </a:prstGeom>
            <a:solidFill>
              <a:schemeClr val="accent4">
                <a:lumMod val="40000"/>
                <a:lumOff val="60000"/>
              </a:schemeClr>
            </a:solidFill>
            <a:ln w="38100">
              <a:solidFill>
                <a:schemeClr val="accent4">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zh-CN" sz="1400" b="1" dirty="0">
                  <a:solidFill>
                    <a:schemeClr val="tx1"/>
                  </a:solidFill>
                </a:rPr>
                <a:t>﻿Combined Discriminator</a:t>
              </a:r>
              <a:endParaRPr kumimoji="1" lang="zh-CN" altLang="en-US" sz="1400" b="1" dirty="0">
                <a:solidFill>
                  <a:schemeClr val="tx1"/>
                </a:solidFill>
              </a:endParaRPr>
            </a:p>
          </p:txBody>
        </p:sp>
        <p:cxnSp>
          <p:nvCxnSpPr>
            <p:cNvPr id="42" name="直线箭头连接符 39">
              <a:extLst>
                <a:ext uri="{FF2B5EF4-FFF2-40B4-BE49-F238E27FC236}">
                  <a16:creationId xmlns:a16="http://schemas.microsoft.com/office/drawing/2014/main" id="{0B1235EE-224F-8CDF-E5DD-C6D4C4EA815D}"/>
                </a:ext>
              </a:extLst>
            </p:cNvPr>
            <p:cNvCxnSpPr>
              <a:stCxn id="20" idx="2"/>
              <a:endCxn id="41" idx="0"/>
            </p:cNvCxnSpPr>
            <p:nvPr/>
          </p:nvCxnSpPr>
          <p:spPr>
            <a:xfrm>
              <a:off x="6235793" y="8322951"/>
              <a:ext cx="1724944" cy="597358"/>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线箭头连接符 40">
              <a:extLst>
                <a:ext uri="{FF2B5EF4-FFF2-40B4-BE49-F238E27FC236}">
                  <a16:creationId xmlns:a16="http://schemas.microsoft.com/office/drawing/2014/main" id="{A1D353F5-7086-943F-0305-8EBDED4AC3BC}"/>
                </a:ext>
              </a:extLst>
            </p:cNvPr>
            <p:cNvCxnSpPr>
              <a:cxnSpLocks/>
              <a:stCxn id="24" idx="2"/>
              <a:endCxn id="41" idx="0"/>
            </p:cNvCxnSpPr>
            <p:nvPr/>
          </p:nvCxnSpPr>
          <p:spPr>
            <a:xfrm flipH="1">
              <a:off x="7960737" y="8324142"/>
              <a:ext cx="1660229" cy="596167"/>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文本框 41">
              <a:extLst>
                <a:ext uri="{FF2B5EF4-FFF2-40B4-BE49-F238E27FC236}">
                  <a16:creationId xmlns:a16="http://schemas.microsoft.com/office/drawing/2014/main" id="{86D1E506-F0E7-3347-F66E-AE34EAD9B3CD}"/>
                </a:ext>
              </a:extLst>
            </p:cNvPr>
            <p:cNvSpPr txBox="1"/>
            <p:nvPr/>
          </p:nvSpPr>
          <p:spPr>
            <a:xfrm>
              <a:off x="8882172" y="8410056"/>
              <a:ext cx="860275" cy="457531"/>
            </a:xfrm>
            <a:prstGeom prst="rect">
              <a:avLst/>
            </a:prstGeom>
            <a:noFill/>
          </p:spPr>
          <p:txBody>
            <a:bodyPr wrap="square" rtlCol="0">
              <a:spAutoFit/>
            </a:bodyPr>
            <a:lstStyle/>
            <a:p>
              <a:r>
                <a:rPr lang="en-US" altLang="zh-CN" sz="1200" b="1" dirty="0">
                  <a:solidFill>
                    <a:schemeClr val="accent4">
                      <a:lumMod val="75000"/>
                    </a:schemeClr>
                  </a:solidFill>
                </a:rPr>
                <a:t>×</a:t>
              </a:r>
              <a:r>
                <a:rPr lang="zh-CN" altLang="en-US" sz="1200" b="1" dirty="0">
                  <a:solidFill>
                    <a:schemeClr val="accent4">
                      <a:lumMod val="75000"/>
                    </a:schemeClr>
                  </a:solidFill>
                </a:rPr>
                <a:t> </a:t>
              </a:r>
              <a:r>
                <a:rPr lang="en-US" altLang="zh-CN" sz="1600" b="1" dirty="0">
                  <a:solidFill>
                    <a:schemeClr val="accent4">
                      <a:lumMod val="75000"/>
                    </a:schemeClr>
                  </a:solidFill>
                </a:rPr>
                <a:t>1</a:t>
              </a:r>
              <a:endParaRPr kumimoji="1" lang="zh-CN" altLang="en-US" sz="1200" b="1" dirty="0">
                <a:solidFill>
                  <a:schemeClr val="accent4">
                    <a:lumMod val="75000"/>
                  </a:schemeClr>
                </a:solidFill>
              </a:endParaRPr>
            </a:p>
          </p:txBody>
        </p:sp>
        <p:sp>
          <p:nvSpPr>
            <p:cNvPr id="45" name="文本框 42">
              <a:extLst>
                <a:ext uri="{FF2B5EF4-FFF2-40B4-BE49-F238E27FC236}">
                  <a16:creationId xmlns:a16="http://schemas.microsoft.com/office/drawing/2014/main" id="{4117D13F-B765-6B13-82A0-AC3ED7B493C5}"/>
                </a:ext>
              </a:extLst>
            </p:cNvPr>
            <p:cNvSpPr txBox="1"/>
            <p:nvPr/>
          </p:nvSpPr>
          <p:spPr>
            <a:xfrm>
              <a:off x="6237991" y="8410056"/>
              <a:ext cx="860275" cy="457531"/>
            </a:xfrm>
            <a:prstGeom prst="rect">
              <a:avLst/>
            </a:prstGeom>
            <a:noFill/>
          </p:spPr>
          <p:txBody>
            <a:bodyPr wrap="square" rtlCol="0">
              <a:spAutoFit/>
            </a:bodyPr>
            <a:lstStyle/>
            <a:p>
              <a:r>
                <a:rPr lang="en-US" altLang="zh-CN" sz="1200" b="1" dirty="0">
                  <a:solidFill>
                    <a:schemeClr val="accent4">
                      <a:lumMod val="75000"/>
                    </a:schemeClr>
                  </a:solidFill>
                </a:rPr>
                <a:t>×</a:t>
              </a:r>
              <a:r>
                <a:rPr lang="zh-CN" altLang="en-US" sz="1200" b="1" dirty="0">
                  <a:solidFill>
                    <a:schemeClr val="accent4">
                      <a:lumMod val="75000"/>
                    </a:schemeClr>
                  </a:solidFill>
                </a:rPr>
                <a:t> </a:t>
              </a:r>
              <a:r>
                <a:rPr lang="el-GR" altLang="zh-CN" sz="1600" b="1" dirty="0">
                  <a:solidFill>
                    <a:schemeClr val="accent4">
                      <a:lumMod val="75000"/>
                    </a:schemeClr>
                  </a:solidFill>
                </a:rPr>
                <a:t>α</a:t>
              </a:r>
              <a:endParaRPr kumimoji="1" lang="zh-CN" altLang="en-US" sz="1200" b="1" dirty="0">
                <a:solidFill>
                  <a:schemeClr val="accent4">
                    <a:lumMod val="75000"/>
                  </a:schemeClr>
                </a:solidFill>
              </a:endParaRPr>
            </a:p>
          </p:txBody>
        </p:sp>
        <p:cxnSp>
          <p:nvCxnSpPr>
            <p:cNvPr id="46" name="直线箭头连接符 43">
              <a:extLst>
                <a:ext uri="{FF2B5EF4-FFF2-40B4-BE49-F238E27FC236}">
                  <a16:creationId xmlns:a16="http://schemas.microsoft.com/office/drawing/2014/main" id="{2A2894BF-63F8-1722-605B-D07B01529F75}"/>
                </a:ext>
              </a:extLst>
            </p:cNvPr>
            <p:cNvCxnSpPr>
              <a:cxnSpLocks/>
            </p:cNvCxnSpPr>
            <p:nvPr/>
          </p:nvCxnSpPr>
          <p:spPr>
            <a:xfrm>
              <a:off x="9323418" y="9394813"/>
              <a:ext cx="900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上下箭头 44">
              <a:extLst>
                <a:ext uri="{FF2B5EF4-FFF2-40B4-BE49-F238E27FC236}">
                  <a16:creationId xmlns:a16="http://schemas.microsoft.com/office/drawing/2014/main" id="{F0C07725-07BE-A4D8-F2D1-91C75A902BCE}"/>
                </a:ext>
              </a:extLst>
            </p:cNvPr>
            <p:cNvSpPr/>
            <p:nvPr/>
          </p:nvSpPr>
          <p:spPr>
            <a:xfrm>
              <a:off x="10263229" y="8895091"/>
              <a:ext cx="355274" cy="999444"/>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sz="1100"/>
            </a:p>
          </p:txBody>
        </p:sp>
        <p:sp>
          <p:nvSpPr>
            <p:cNvPr id="48" name="文本框 45">
              <a:extLst>
                <a:ext uri="{FF2B5EF4-FFF2-40B4-BE49-F238E27FC236}">
                  <a16:creationId xmlns:a16="http://schemas.microsoft.com/office/drawing/2014/main" id="{9EA20EFB-BD16-713D-2F83-E4DA53FB3C5B}"/>
                </a:ext>
              </a:extLst>
            </p:cNvPr>
            <p:cNvSpPr txBox="1"/>
            <p:nvPr/>
          </p:nvSpPr>
          <p:spPr>
            <a:xfrm>
              <a:off x="10589463" y="8751083"/>
              <a:ext cx="1192251" cy="415938"/>
            </a:xfrm>
            <a:prstGeom prst="rect">
              <a:avLst/>
            </a:prstGeom>
            <a:noFill/>
          </p:spPr>
          <p:txBody>
            <a:bodyPr wrap="square" rtlCol="0">
              <a:spAutoFit/>
            </a:bodyPr>
            <a:lstStyle/>
            <a:p>
              <a:r>
                <a:rPr kumimoji="1" lang="en-US" altLang="zh-CN" sz="1400" b="1" dirty="0"/>
                <a:t>Real</a:t>
              </a:r>
              <a:endParaRPr kumimoji="1" lang="zh-CN" altLang="en-US" sz="1400" b="1" dirty="0"/>
            </a:p>
          </p:txBody>
        </p:sp>
        <p:sp>
          <p:nvSpPr>
            <p:cNvPr id="49" name="文本框 46">
              <a:extLst>
                <a:ext uri="{FF2B5EF4-FFF2-40B4-BE49-F238E27FC236}">
                  <a16:creationId xmlns:a16="http://schemas.microsoft.com/office/drawing/2014/main" id="{193A2B43-E6E6-238F-BB7F-04DBCFE429A1}"/>
                </a:ext>
              </a:extLst>
            </p:cNvPr>
            <p:cNvSpPr txBox="1"/>
            <p:nvPr/>
          </p:nvSpPr>
          <p:spPr>
            <a:xfrm>
              <a:off x="10589463" y="9534771"/>
              <a:ext cx="1192251" cy="415938"/>
            </a:xfrm>
            <a:prstGeom prst="rect">
              <a:avLst/>
            </a:prstGeom>
            <a:noFill/>
          </p:spPr>
          <p:txBody>
            <a:bodyPr wrap="square" rtlCol="0">
              <a:spAutoFit/>
            </a:bodyPr>
            <a:lstStyle/>
            <a:p>
              <a:r>
                <a:rPr kumimoji="1" lang="en-US" altLang="zh-CN" sz="1400" b="1" dirty="0"/>
                <a:t>Fake</a:t>
              </a:r>
              <a:endParaRPr kumimoji="1" lang="zh-CN" altLang="en-US" sz="1400" b="1" dirty="0"/>
            </a:p>
          </p:txBody>
        </p:sp>
        <p:sp>
          <p:nvSpPr>
            <p:cNvPr id="50" name="文本框 47">
              <a:extLst>
                <a:ext uri="{FF2B5EF4-FFF2-40B4-BE49-F238E27FC236}">
                  <a16:creationId xmlns:a16="http://schemas.microsoft.com/office/drawing/2014/main" id="{3D7B0B1B-B361-F7F8-B512-2C0ED4496EDF}"/>
                </a:ext>
              </a:extLst>
            </p:cNvPr>
            <p:cNvSpPr txBox="1"/>
            <p:nvPr/>
          </p:nvSpPr>
          <p:spPr>
            <a:xfrm>
              <a:off x="9314931" y="8884207"/>
              <a:ext cx="928937" cy="415938"/>
            </a:xfrm>
            <a:prstGeom prst="rect">
              <a:avLst/>
            </a:prstGeom>
            <a:noFill/>
          </p:spPr>
          <p:txBody>
            <a:bodyPr wrap="square" rtlCol="0">
              <a:spAutoFit/>
            </a:bodyPr>
            <a:lstStyle/>
            <a:p>
              <a:r>
                <a:rPr kumimoji="1" lang="en-US" altLang="zh-CN" sz="1400" b="1" dirty="0"/>
                <a:t>(float)</a:t>
              </a:r>
              <a:endParaRPr kumimoji="1" lang="zh-CN" altLang="en-US" sz="1400" b="1" dirty="0"/>
            </a:p>
          </p:txBody>
        </p:sp>
        <p:cxnSp>
          <p:nvCxnSpPr>
            <p:cNvPr id="51" name="直线箭头连接符 48">
              <a:extLst>
                <a:ext uri="{FF2B5EF4-FFF2-40B4-BE49-F238E27FC236}">
                  <a16:creationId xmlns:a16="http://schemas.microsoft.com/office/drawing/2014/main" id="{D4C6C233-F23C-DFDB-6121-5AEAEC93AF3A}"/>
                </a:ext>
              </a:extLst>
            </p:cNvPr>
            <p:cNvCxnSpPr>
              <a:cxnSpLocks/>
            </p:cNvCxnSpPr>
            <p:nvPr/>
          </p:nvCxnSpPr>
          <p:spPr>
            <a:xfrm>
              <a:off x="6445700" y="3230619"/>
              <a:ext cx="0" cy="5616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2" name="直线箭头连接符 63">
              <a:extLst>
                <a:ext uri="{FF2B5EF4-FFF2-40B4-BE49-F238E27FC236}">
                  <a16:creationId xmlns:a16="http://schemas.microsoft.com/office/drawing/2014/main" id="{385516F5-8E7A-E2FD-007E-9DDCB6A78B82}"/>
                </a:ext>
              </a:extLst>
            </p:cNvPr>
            <p:cNvCxnSpPr>
              <a:cxnSpLocks/>
              <a:stCxn id="53" idx="2"/>
            </p:cNvCxnSpPr>
            <p:nvPr/>
          </p:nvCxnSpPr>
          <p:spPr>
            <a:xfrm>
              <a:off x="7100633" y="2993383"/>
              <a:ext cx="0" cy="80172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62">
              <a:extLst>
                <a:ext uri="{FF2B5EF4-FFF2-40B4-BE49-F238E27FC236}">
                  <a16:creationId xmlns:a16="http://schemas.microsoft.com/office/drawing/2014/main" id="{CA9F0010-8880-D6CB-8EDA-088765AA2A62}"/>
                </a:ext>
              </a:extLst>
            </p:cNvPr>
            <p:cNvSpPr txBox="1"/>
            <p:nvPr/>
          </p:nvSpPr>
          <p:spPr>
            <a:xfrm>
              <a:off x="6446871" y="2577445"/>
              <a:ext cx="1307523" cy="415938"/>
            </a:xfrm>
            <a:prstGeom prst="rect">
              <a:avLst/>
            </a:prstGeom>
            <a:noFill/>
            <a:ln>
              <a:noFill/>
            </a:ln>
          </p:spPr>
          <p:txBody>
            <a:bodyPr wrap="square" rtlCol="0">
              <a:spAutoFit/>
            </a:bodyPr>
            <a:lstStyle/>
            <a:p>
              <a:pPr algn="ctr"/>
              <a:r>
                <a:rPr kumimoji="1" lang="en-US" altLang="zh-CN" sz="1400" b="1" dirty="0">
                  <a:solidFill>
                    <a:schemeClr val="bg1">
                      <a:lumMod val="50000"/>
                    </a:schemeClr>
                  </a:solidFill>
                </a:rPr>
                <a:t>Noise</a:t>
              </a:r>
              <a:endParaRPr kumimoji="1" lang="zh-CN" altLang="en-US" sz="1400" b="1" dirty="0">
                <a:solidFill>
                  <a:schemeClr val="bg1">
                    <a:lumMod val="50000"/>
                  </a:schemeClr>
                </a:solidFill>
              </a:endParaRPr>
            </a:p>
          </p:txBody>
        </p:sp>
      </p:grpSp>
      <p:sp>
        <p:nvSpPr>
          <p:cNvPr id="54" name="TextBox 53">
            <a:extLst>
              <a:ext uri="{FF2B5EF4-FFF2-40B4-BE49-F238E27FC236}">
                <a16:creationId xmlns:a16="http://schemas.microsoft.com/office/drawing/2014/main" id="{10C84E9E-1E8B-A42A-4835-1C52E94D934C}"/>
              </a:ext>
            </a:extLst>
          </p:cNvPr>
          <p:cNvSpPr txBox="1"/>
          <p:nvPr/>
        </p:nvSpPr>
        <p:spPr>
          <a:xfrm>
            <a:off x="183990" y="1741165"/>
            <a:ext cx="3277350" cy="2523768"/>
          </a:xfrm>
          <a:prstGeom prst="rect">
            <a:avLst/>
          </a:prstGeom>
          <a:noFill/>
        </p:spPr>
        <p:txBody>
          <a:bodyPr wrap="square" rtlCol="0">
            <a:spAutoFit/>
          </a:bodyPr>
          <a:lstStyle/>
          <a:p>
            <a:r>
              <a:rPr kumimoji="1" lang="en-US" altLang="zh-CN" sz="2000" b="1" u="sng" dirty="0"/>
              <a:t>Architecture innovations: </a:t>
            </a:r>
          </a:p>
          <a:p>
            <a:pPr marL="342900" indent="-342900">
              <a:buFont typeface="Arial" panose="020B0604020202020204" pitchFamily="34" charset="0"/>
              <a:buChar char="•"/>
            </a:pPr>
            <a:r>
              <a:rPr kumimoji="1" lang="en-US" altLang="zh-CN" sz="2000" dirty="0"/>
              <a:t>Batched</a:t>
            </a:r>
            <a:r>
              <a:rPr kumimoji="1" lang="zh-CN" altLang="en-US" sz="2000" dirty="0"/>
              <a:t> </a:t>
            </a:r>
            <a:r>
              <a:rPr kumimoji="1" lang="en-US" altLang="zh-CN" sz="2000" dirty="0"/>
              <a:t>generation</a:t>
            </a:r>
            <a:r>
              <a:rPr kumimoji="1" lang="zh-CN" altLang="en-US" sz="2000" dirty="0"/>
              <a:t> </a:t>
            </a:r>
            <a:r>
              <a:rPr kumimoji="1" lang="en-US" altLang="zh-CN" sz="2000" dirty="0"/>
              <a:t>size</a:t>
            </a:r>
            <a:r>
              <a:rPr kumimoji="1" lang="zh-CN" altLang="en-US" sz="2000" dirty="0"/>
              <a:t> </a:t>
            </a:r>
            <a:r>
              <a:rPr kumimoji="1" lang="en-US" altLang="zh-CN" sz="2000" dirty="0"/>
              <a:t>(for</a:t>
            </a:r>
            <a:r>
              <a:rPr kumimoji="1" lang="zh-CN" altLang="en-US" sz="2000" dirty="0"/>
              <a:t> </a:t>
            </a:r>
            <a:r>
              <a:rPr kumimoji="1" lang="en-US" altLang="zh-CN" sz="2000" dirty="0"/>
              <a:t>temporal</a:t>
            </a:r>
            <a:r>
              <a:rPr kumimoji="1" lang="zh-CN" altLang="en-US" sz="2000" dirty="0"/>
              <a:t> </a:t>
            </a:r>
            <a:r>
              <a:rPr kumimoji="1" lang="en-US" altLang="zh-CN" sz="2000" dirty="0"/>
              <a:t>correlation)</a:t>
            </a:r>
          </a:p>
          <a:p>
            <a:pPr marL="342900" indent="-342900">
              <a:buFont typeface="Arial" panose="020B0604020202020204" pitchFamily="34" charset="0"/>
              <a:buChar char="•"/>
            </a:pPr>
            <a:r>
              <a:rPr kumimoji="1" lang="en-US" altLang="zh-CN" sz="2000" dirty="0"/>
              <a:t>Auxiliary</a:t>
            </a:r>
            <a:r>
              <a:rPr kumimoji="1" lang="zh-CN" altLang="en-US" sz="2000" dirty="0"/>
              <a:t> </a:t>
            </a:r>
            <a:r>
              <a:rPr kumimoji="1" lang="en-US" altLang="zh-CN" sz="2000" dirty="0"/>
              <a:t>discriminator</a:t>
            </a:r>
            <a:br>
              <a:rPr kumimoji="1" lang="en-US" altLang="zh-CN" sz="2000" dirty="0"/>
            </a:br>
            <a:r>
              <a:rPr kumimoji="1" lang="en-US" altLang="zh-CN" sz="2000" dirty="0"/>
              <a:t>(for</a:t>
            </a:r>
            <a:r>
              <a:rPr kumimoji="1" lang="zh-CN" altLang="en-US" sz="2000" dirty="0"/>
              <a:t> </a:t>
            </a:r>
            <a:r>
              <a:rPr kumimoji="1" lang="en-US" altLang="zh-CN" sz="2000" dirty="0"/>
              <a:t>metadata</a:t>
            </a:r>
            <a:r>
              <a:rPr kumimoji="1" lang="zh-CN" altLang="en-US" sz="2000" dirty="0"/>
              <a:t> </a:t>
            </a:r>
            <a:r>
              <a:rPr kumimoji="1" lang="en-US" altLang="zh-CN" sz="2000" dirty="0"/>
              <a:t>fidelity)</a:t>
            </a:r>
          </a:p>
          <a:p>
            <a:pPr marL="342900" indent="-342900">
              <a:buFont typeface="Arial" panose="020B0604020202020204" pitchFamily="34" charset="0"/>
              <a:buChar char="•"/>
            </a:pPr>
            <a:r>
              <a:rPr kumimoji="1" lang="en-US" altLang="zh-CN" sz="2000" dirty="0" err="1"/>
              <a:t>Autonormalization</a:t>
            </a:r>
            <a:r>
              <a:rPr kumimoji="1" lang="en-US" altLang="zh-CN" sz="2000" dirty="0"/>
              <a:t> (for value diversity)</a:t>
            </a:r>
          </a:p>
          <a:p>
            <a:endParaRPr lang="en-US" dirty="0"/>
          </a:p>
        </p:txBody>
      </p:sp>
    </p:spTree>
    <p:extLst>
      <p:ext uri="{BB962C8B-B14F-4D97-AF65-F5344CB8AC3E}">
        <p14:creationId xmlns:p14="http://schemas.microsoft.com/office/powerpoint/2010/main" val="41043403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E2C6C8-3721-314B-B51A-2FF00508AD1E}"/>
              </a:ext>
            </a:extLst>
          </p:cNvPr>
          <p:cNvSpPr>
            <a:spLocks noGrp="1"/>
          </p:cNvSpPr>
          <p:nvPr>
            <p:ph type="title"/>
          </p:nvPr>
        </p:nvSpPr>
        <p:spPr/>
        <p:txBody>
          <a:bodyPr/>
          <a:lstStyle/>
          <a:p>
            <a:r>
              <a:rPr kumimoji="1" lang="en-US" altLang="zh-CN" b="1" dirty="0" err="1"/>
              <a:t>DoppelGanger</a:t>
            </a:r>
            <a:r>
              <a:rPr kumimoji="1" lang="en-US" altLang="zh-CN" b="1" dirty="0"/>
              <a:t> End-to-end</a:t>
            </a:r>
            <a:r>
              <a:rPr kumimoji="1" lang="zh-CN" altLang="en-US" b="1" dirty="0"/>
              <a:t> </a:t>
            </a:r>
            <a:r>
              <a:rPr kumimoji="1" lang="en-US" altLang="zh-CN" b="1" dirty="0"/>
              <a:t>Workflow</a:t>
            </a:r>
            <a:r>
              <a:rPr kumimoji="1" lang="zh-CN" altLang="en-US" b="1" dirty="0"/>
              <a:t> </a:t>
            </a:r>
          </a:p>
        </p:txBody>
      </p:sp>
      <p:sp>
        <p:nvSpPr>
          <p:cNvPr id="4" name="灯片编号占位符 3">
            <a:extLst>
              <a:ext uri="{FF2B5EF4-FFF2-40B4-BE49-F238E27FC236}">
                <a16:creationId xmlns:a16="http://schemas.microsoft.com/office/drawing/2014/main" id="{3A27AE73-921D-4547-93CD-1864E059FD71}"/>
              </a:ext>
            </a:extLst>
          </p:cNvPr>
          <p:cNvSpPr>
            <a:spLocks noGrp="1"/>
          </p:cNvSpPr>
          <p:nvPr>
            <p:ph type="sldNum" sz="quarter" idx="12"/>
          </p:nvPr>
        </p:nvSpPr>
        <p:spPr/>
        <p:txBody>
          <a:bodyPr/>
          <a:lstStyle/>
          <a:p>
            <a:fld id="{3FAA2014-31E2-6741-903E-A920B1C04E12}" type="slidenum">
              <a:rPr kumimoji="1" lang="zh-CN" altLang="en-US" smtClean="0"/>
              <a:t>49</a:t>
            </a:fld>
            <a:endParaRPr kumimoji="1" lang="zh-CN" altLang="en-US"/>
          </a:p>
        </p:txBody>
      </p:sp>
      <p:sp>
        <p:nvSpPr>
          <p:cNvPr id="5" name="矩形 4">
            <a:extLst>
              <a:ext uri="{FF2B5EF4-FFF2-40B4-BE49-F238E27FC236}">
                <a16:creationId xmlns:a16="http://schemas.microsoft.com/office/drawing/2014/main" id="{AC24BE06-B07D-DC48-A1FF-43F0FD71198A}"/>
              </a:ext>
            </a:extLst>
          </p:cNvPr>
          <p:cNvSpPr/>
          <p:nvPr/>
        </p:nvSpPr>
        <p:spPr>
          <a:xfrm>
            <a:off x="902346" y="3743191"/>
            <a:ext cx="1270861" cy="461666"/>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bg2">
                    <a:lumMod val="25000"/>
                  </a:schemeClr>
                </a:solidFill>
              </a:rPr>
              <a:t>Data</a:t>
            </a:r>
            <a:endParaRPr kumimoji="1" lang="zh-CN" altLang="en-US" sz="2000" b="1" dirty="0">
              <a:solidFill>
                <a:schemeClr val="bg2">
                  <a:lumMod val="25000"/>
                </a:schemeClr>
              </a:solidFill>
            </a:endParaRPr>
          </a:p>
        </p:txBody>
      </p:sp>
      <p:sp>
        <p:nvSpPr>
          <p:cNvPr id="6" name="文本框 5">
            <a:extLst>
              <a:ext uri="{FF2B5EF4-FFF2-40B4-BE49-F238E27FC236}">
                <a16:creationId xmlns:a16="http://schemas.microsoft.com/office/drawing/2014/main" id="{866E3717-5B01-F24F-B5E9-A64EBA9164DE}"/>
              </a:ext>
            </a:extLst>
          </p:cNvPr>
          <p:cNvSpPr txBox="1"/>
          <p:nvPr/>
        </p:nvSpPr>
        <p:spPr>
          <a:xfrm>
            <a:off x="2173207" y="6165538"/>
            <a:ext cx="8074617" cy="461665"/>
          </a:xfrm>
          <a:prstGeom prst="rect">
            <a:avLst/>
          </a:prstGeom>
          <a:noFill/>
        </p:spPr>
        <p:txBody>
          <a:bodyPr wrap="square" rtlCol="0">
            <a:spAutoFit/>
          </a:bodyPr>
          <a:lstStyle/>
          <a:p>
            <a:r>
              <a:rPr kumimoji="1" lang="en-US" altLang="zh-CN" sz="2400" b="1" dirty="0">
                <a:solidFill>
                  <a:srgbClr val="FF0000"/>
                </a:solidFill>
              </a:rPr>
              <a:t>Code</a:t>
            </a:r>
            <a:r>
              <a:rPr kumimoji="1" lang="zh-CN" altLang="en-US" sz="2400" b="1" dirty="0">
                <a:solidFill>
                  <a:srgbClr val="FF0000"/>
                </a:solidFill>
              </a:rPr>
              <a:t> </a:t>
            </a:r>
            <a:r>
              <a:rPr kumimoji="1" lang="en-US" altLang="zh-CN" sz="2400" b="1" dirty="0">
                <a:solidFill>
                  <a:srgbClr val="FF0000"/>
                </a:solidFill>
              </a:rPr>
              <a:t>&amp;</a:t>
            </a:r>
            <a:r>
              <a:rPr kumimoji="1" lang="zh-CN" altLang="en-US" sz="2400" b="1" dirty="0">
                <a:solidFill>
                  <a:srgbClr val="FF0000"/>
                </a:solidFill>
              </a:rPr>
              <a:t> </a:t>
            </a:r>
            <a:r>
              <a:rPr kumimoji="1" lang="en-US" altLang="zh-CN" sz="2400" b="1" dirty="0">
                <a:solidFill>
                  <a:srgbClr val="FF0000"/>
                </a:solidFill>
              </a:rPr>
              <a:t>paper:</a:t>
            </a:r>
            <a:r>
              <a:rPr kumimoji="1" lang="zh-CN" altLang="en-US" sz="2400" b="1" dirty="0">
                <a:solidFill>
                  <a:srgbClr val="FF0000"/>
                </a:solidFill>
              </a:rPr>
              <a:t> </a:t>
            </a:r>
            <a:r>
              <a:rPr kumimoji="1" lang="en-US" altLang="zh-CN" sz="2400" dirty="0">
                <a:solidFill>
                  <a:srgbClr val="FF0000"/>
                </a:solidFill>
              </a:rPr>
              <a:t>https://</a:t>
            </a:r>
            <a:r>
              <a:rPr kumimoji="1" lang="en-US" altLang="zh-CN" sz="2400" dirty="0" err="1">
                <a:solidFill>
                  <a:srgbClr val="FF0000"/>
                </a:solidFill>
              </a:rPr>
              <a:t>github.com</a:t>
            </a:r>
            <a:r>
              <a:rPr kumimoji="1" lang="en-US" altLang="zh-CN" sz="2400" dirty="0">
                <a:solidFill>
                  <a:srgbClr val="FF0000"/>
                </a:solidFill>
              </a:rPr>
              <a:t>/</a:t>
            </a:r>
            <a:r>
              <a:rPr kumimoji="1" lang="en-US" altLang="zh-CN" sz="2400" dirty="0" err="1">
                <a:solidFill>
                  <a:srgbClr val="FF0000"/>
                </a:solidFill>
              </a:rPr>
              <a:t>fjxmlzn</a:t>
            </a:r>
            <a:r>
              <a:rPr kumimoji="1" lang="en-US" altLang="zh-CN" sz="2400" dirty="0">
                <a:solidFill>
                  <a:srgbClr val="FF0000"/>
                </a:solidFill>
              </a:rPr>
              <a:t>/</a:t>
            </a:r>
            <a:r>
              <a:rPr kumimoji="1" lang="en-US" altLang="zh-CN" sz="2400" dirty="0" err="1">
                <a:solidFill>
                  <a:srgbClr val="FF0000"/>
                </a:solidFill>
              </a:rPr>
              <a:t>DoppelGANger</a:t>
            </a:r>
            <a:endParaRPr kumimoji="1" lang="zh-CN" altLang="en-US" sz="2400" dirty="0">
              <a:solidFill>
                <a:srgbClr val="FF0000"/>
              </a:solidFill>
            </a:endParaRPr>
          </a:p>
        </p:txBody>
      </p:sp>
      <p:sp>
        <p:nvSpPr>
          <p:cNvPr id="7" name="矩形 6">
            <a:extLst>
              <a:ext uri="{FF2B5EF4-FFF2-40B4-BE49-F238E27FC236}">
                <a16:creationId xmlns:a16="http://schemas.microsoft.com/office/drawing/2014/main" id="{6D396D50-9531-E048-9CAF-A96DD4E5CC9E}"/>
              </a:ext>
            </a:extLst>
          </p:cNvPr>
          <p:cNvSpPr/>
          <p:nvPr/>
        </p:nvSpPr>
        <p:spPr>
          <a:xfrm>
            <a:off x="902346" y="4422533"/>
            <a:ext cx="1270861" cy="461666"/>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tx1"/>
                </a:solidFill>
              </a:rPr>
              <a:t>Schema</a:t>
            </a:r>
            <a:endParaRPr kumimoji="1" lang="zh-CN" altLang="en-US" sz="2000" b="1" dirty="0">
              <a:solidFill>
                <a:schemeClr val="tx1"/>
              </a:solidFill>
            </a:endParaRPr>
          </a:p>
        </p:txBody>
      </p:sp>
      <p:sp>
        <p:nvSpPr>
          <p:cNvPr id="8" name="圆角矩形 7">
            <a:extLst>
              <a:ext uri="{FF2B5EF4-FFF2-40B4-BE49-F238E27FC236}">
                <a16:creationId xmlns:a16="http://schemas.microsoft.com/office/drawing/2014/main" id="{CF6C452B-5DE2-D24F-A804-BDB0A88A3B14}"/>
              </a:ext>
            </a:extLst>
          </p:cNvPr>
          <p:cNvSpPr/>
          <p:nvPr/>
        </p:nvSpPr>
        <p:spPr>
          <a:xfrm>
            <a:off x="2739116" y="3848428"/>
            <a:ext cx="2638796" cy="840085"/>
          </a:xfrm>
          <a:prstGeom prst="round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err="1">
                <a:solidFill>
                  <a:schemeClr val="accent4">
                    <a:lumMod val="75000"/>
                  </a:schemeClr>
                </a:solidFill>
              </a:rPr>
              <a:t>DoppelGANger</a:t>
            </a:r>
            <a:endParaRPr kumimoji="1" lang="en-US" altLang="zh-CN" sz="2400" b="1" dirty="0">
              <a:solidFill>
                <a:schemeClr val="accent4">
                  <a:lumMod val="75000"/>
                </a:schemeClr>
              </a:solidFill>
            </a:endParaRPr>
          </a:p>
          <a:p>
            <a:pPr algn="ctr"/>
            <a:r>
              <a:rPr kumimoji="1" lang="en-US" altLang="zh-CN" sz="2400" b="1" dirty="0">
                <a:solidFill>
                  <a:schemeClr val="accent4">
                    <a:lumMod val="75000"/>
                  </a:schemeClr>
                </a:solidFill>
              </a:rPr>
              <a:t>Trainer</a:t>
            </a:r>
            <a:endParaRPr kumimoji="1" lang="zh-CN" altLang="en-US" sz="2400" b="1" dirty="0">
              <a:solidFill>
                <a:schemeClr val="accent4">
                  <a:lumMod val="75000"/>
                </a:schemeClr>
              </a:solidFill>
            </a:endParaRPr>
          </a:p>
        </p:txBody>
      </p:sp>
      <p:cxnSp>
        <p:nvCxnSpPr>
          <p:cNvPr id="10" name="直线箭头连接符 9">
            <a:extLst>
              <a:ext uri="{FF2B5EF4-FFF2-40B4-BE49-F238E27FC236}">
                <a16:creationId xmlns:a16="http://schemas.microsoft.com/office/drawing/2014/main" id="{7DE1074D-18C1-BE41-AAE4-64224E64818C}"/>
              </a:ext>
            </a:extLst>
          </p:cNvPr>
          <p:cNvCxnSpPr>
            <a:cxnSpLocks/>
            <a:stCxn id="5" idx="3"/>
            <a:endCxn id="8" idx="1"/>
          </p:cNvCxnSpPr>
          <p:nvPr/>
        </p:nvCxnSpPr>
        <p:spPr>
          <a:xfrm>
            <a:off x="2173207" y="3974024"/>
            <a:ext cx="565909" cy="29444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2A8EFE7E-3A3E-014A-B9C4-435BE4E64820}"/>
              </a:ext>
            </a:extLst>
          </p:cNvPr>
          <p:cNvCxnSpPr>
            <a:cxnSpLocks/>
            <a:stCxn id="7" idx="3"/>
            <a:endCxn id="8" idx="1"/>
          </p:cNvCxnSpPr>
          <p:nvPr/>
        </p:nvCxnSpPr>
        <p:spPr>
          <a:xfrm flipV="1">
            <a:off x="2173207" y="4268471"/>
            <a:ext cx="565909" cy="384895"/>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67" name="组合 66">
            <a:extLst>
              <a:ext uri="{FF2B5EF4-FFF2-40B4-BE49-F238E27FC236}">
                <a16:creationId xmlns:a16="http://schemas.microsoft.com/office/drawing/2014/main" id="{FE0D5777-DBC0-1D4D-9E30-4B087E7FBB07}"/>
              </a:ext>
            </a:extLst>
          </p:cNvPr>
          <p:cNvGrpSpPr/>
          <p:nvPr/>
        </p:nvGrpSpPr>
        <p:grpSpPr>
          <a:xfrm>
            <a:off x="2093894" y="1580931"/>
            <a:ext cx="3929240" cy="2267497"/>
            <a:chOff x="2093894" y="1580931"/>
            <a:chExt cx="3929240" cy="2267497"/>
          </a:xfrm>
        </p:grpSpPr>
        <p:sp>
          <p:nvSpPr>
            <p:cNvPr id="13" name="文本框 12">
              <a:extLst>
                <a:ext uri="{FF2B5EF4-FFF2-40B4-BE49-F238E27FC236}">
                  <a16:creationId xmlns:a16="http://schemas.microsoft.com/office/drawing/2014/main" id="{0BB4101F-204E-BD4F-97B1-EB1290AFF60E}"/>
                </a:ext>
              </a:extLst>
            </p:cNvPr>
            <p:cNvSpPr txBox="1"/>
            <p:nvPr/>
          </p:nvSpPr>
          <p:spPr>
            <a:xfrm>
              <a:off x="2093894" y="1580931"/>
              <a:ext cx="3929240" cy="1938992"/>
            </a:xfrm>
            <a:prstGeom prst="rect">
              <a:avLst/>
            </a:prstGeom>
            <a:noFill/>
            <a:ln w="38100">
              <a:solidFill>
                <a:schemeClr val="bg1">
                  <a:lumMod val="50000"/>
                </a:schemeClr>
              </a:solidFill>
            </a:ln>
          </p:spPr>
          <p:txBody>
            <a:bodyPr wrap="square" rtlCol="0">
              <a:spAutoFit/>
            </a:bodyPr>
            <a:lstStyle/>
            <a:p>
              <a:r>
                <a:rPr kumimoji="1" lang="en-US" altLang="zh-CN" sz="2000" b="1" dirty="0"/>
                <a:t>Fidelity</a:t>
              </a:r>
              <a:r>
                <a:rPr kumimoji="1" lang="zh-CN" altLang="en-US" sz="2000" b="1" dirty="0"/>
                <a:t> </a:t>
              </a:r>
              <a:r>
                <a:rPr kumimoji="1" lang="en-US" altLang="zh-CN" sz="2000" b="1" dirty="0"/>
                <a:t>parameters:</a:t>
              </a:r>
            </a:p>
            <a:p>
              <a:pPr marL="342900" indent="-342900">
                <a:buFont typeface="Arial" panose="020B0604020202020204" pitchFamily="34" charset="0"/>
                <a:buChar char="•"/>
              </a:pPr>
              <a:r>
                <a:rPr kumimoji="1" lang="en-US" altLang="zh-CN" sz="2000" dirty="0"/>
                <a:t>Batched</a:t>
              </a:r>
              <a:r>
                <a:rPr kumimoji="1" lang="zh-CN" altLang="en-US" sz="2000" dirty="0"/>
                <a:t> </a:t>
              </a:r>
              <a:r>
                <a:rPr kumimoji="1" lang="en-US" altLang="zh-CN" sz="2000" dirty="0"/>
                <a:t>generation</a:t>
              </a:r>
              <a:r>
                <a:rPr kumimoji="1" lang="zh-CN" altLang="en-US" sz="2000" dirty="0"/>
                <a:t> </a:t>
              </a:r>
              <a:r>
                <a:rPr kumimoji="1" lang="en-US" altLang="zh-CN" sz="2000" dirty="0"/>
                <a:t>size</a:t>
              </a:r>
              <a:r>
                <a:rPr kumimoji="1" lang="zh-CN" altLang="en-US" sz="2000" dirty="0"/>
                <a:t> </a:t>
              </a:r>
              <a:endParaRPr kumimoji="1" lang="en-US" altLang="zh-CN" sz="2000" dirty="0"/>
            </a:p>
            <a:p>
              <a:r>
                <a:rPr kumimoji="1" lang="en-US" altLang="zh-CN" sz="2000" dirty="0"/>
                <a:t>	(for</a:t>
              </a:r>
              <a:r>
                <a:rPr kumimoji="1" lang="zh-CN" altLang="en-US" sz="2000" dirty="0"/>
                <a:t> </a:t>
              </a:r>
              <a:r>
                <a:rPr kumimoji="1" lang="en-US" altLang="zh-CN" sz="2000" dirty="0"/>
                <a:t>temporal</a:t>
              </a:r>
              <a:r>
                <a:rPr kumimoji="1" lang="zh-CN" altLang="en-US" sz="2000" dirty="0"/>
                <a:t> </a:t>
              </a:r>
              <a:r>
                <a:rPr kumimoji="1" lang="en-US" altLang="zh-CN" sz="2000" dirty="0"/>
                <a:t>correlation)</a:t>
              </a:r>
            </a:p>
            <a:p>
              <a:pPr marL="342900" indent="-342900">
                <a:buFont typeface="Arial" panose="020B0604020202020204" pitchFamily="34" charset="0"/>
                <a:buChar char="•"/>
              </a:pPr>
              <a:r>
                <a:rPr kumimoji="1" lang="en-US" altLang="zh-CN" sz="2000" dirty="0"/>
                <a:t>Auxiliary</a:t>
              </a:r>
              <a:r>
                <a:rPr kumimoji="1" lang="zh-CN" altLang="en-US" sz="2000" dirty="0"/>
                <a:t> </a:t>
              </a:r>
              <a:r>
                <a:rPr kumimoji="1" lang="en-US" altLang="zh-CN" sz="2000" dirty="0"/>
                <a:t>discriminator</a:t>
              </a:r>
            </a:p>
            <a:p>
              <a:pPr lvl="1"/>
              <a:r>
                <a:rPr kumimoji="1" lang="en-US" altLang="zh-CN" sz="2000" dirty="0"/>
                <a:t>	(for</a:t>
              </a:r>
              <a:r>
                <a:rPr kumimoji="1" lang="zh-CN" altLang="en-US" sz="2000" dirty="0"/>
                <a:t> </a:t>
              </a:r>
              <a:r>
                <a:rPr kumimoji="1" lang="en-US" altLang="zh-CN" sz="2000" dirty="0"/>
                <a:t>metadata</a:t>
              </a:r>
              <a:r>
                <a:rPr kumimoji="1" lang="zh-CN" altLang="en-US" sz="2000" dirty="0"/>
                <a:t> </a:t>
              </a:r>
              <a:r>
                <a:rPr kumimoji="1" lang="en-US" altLang="zh-CN" sz="2000" dirty="0"/>
                <a:t>fidelity)</a:t>
              </a:r>
            </a:p>
            <a:p>
              <a:pPr marL="342900" indent="-342900">
                <a:buFont typeface="Arial" panose="020B0604020202020204" pitchFamily="34" charset="0"/>
                <a:buChar char="•"/>
              </a:pPr>
              <a:r>
                <a:rPr kumimoji="1" lang="en-US" altLang="zh-CN" sz="2000" dirty="0"/>
                <a:t>…</a:t>
              </a:r>
              <a:endParaRPr kumimoji="1" lang="zh-CN" altLang="en-US" sz="2000" dirty="0"/>
            </a:p>
          </p:txBody>
        </p:sp>
        <p:cxnSp>
          <p:nvCxnSpPr>
            <p:cNvPr id="14" name="直线箭头连接符 13">
              <a:extLst>
                <a:ext uri="{FF2B5EF4-FFF2-40B4-BE49-F238E27FC236}">
                  <a16:creationId xmlns:a16="http://schemas.microsoft.com/office/drawing/2014/main" id="{3D9E8C87-599C-1C4B-A90F-F19B83527CCC}"/>
                </a:ext>
              </a:extLst>
            </p:cNvPr>
            <p:cNvCxnSpPr>
              <a:cxnSpLocks/>
              <a:stCxn id="13" idx="2"/>
              <a:endCxn id="8" idx="0"/>
            </p:cNvCxnSpPr>
            <p:nvPr/>
          </p:nvCxnSpPr>
          <p:spPr>
            <a:xfrm>
              <a:off x="4058514" y="3519923"/>
              <a:ext cx="0" cy="328505"/>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a16="http://schemas.microsoft.com/office/drawing/2014/main" id="{7A495A7B-EC42-7840-ABE1-933453DB3020}"/>
              </a:ext>
            </a:extLst>
          </p:cNvPr>
          <p:cNvGrpSpPr/>
          <p:nvPr/>
        </p:nvGrpSpPr>
        <p:grpSpPr>
          <a:xfrm>
            <a:off x="2555990" y="4688513"/>
            <a:ext cx="3005048" cy="1051846"/>
            <a:chOff x="2555990" y="4688513"/>
            <a:chExt cx="3005048" cy="1051846"/>
          </a:xfrm>
        </p:grpSpPr>
        <p:sp>
          <p:nvSpPr>
            <p:cNvPr id="18" name="文本框 17">
              <a:extLst>
                <a:ext uri="{FF2B5EF4-FFF2-40B4-BE49-F238E27FC236}">
                  <a16:creationId xmlns:a16="http://schemas.microsoft.com/office/drawing/2014/main" id="{6283E54F-AB6F-D84D-B625-FDEBCD5E0DA3}"/>
                </a:ext>
              </a:extLst>
            </p:cNvPr>
            <p:cNvSpPr txBox="1"/>
            <p:nvPr/>
          </p:nvSpPr>
          <p:spPr>
            <a:xfrm>
              <a:off x="2555990" y="5032473"/>
              <a:ext cx="3005048" cy="707886"/>
            </a:xfrm>
            <a:prstGeom prst="rect">
              <a:avLst/>
            </a:prstGeom>
            <a:noFill/>
            <a:ln w="38100">
              <a:solidFill>
                <a:schemeClr val="bg1">
                  <a:lumMod val="50000"/>
                </a:schemeClr>
              </a:solidFill>
            </a:ln>
          </p:spPr>
          <p:txBody>
            <a:bodyPr wrap="square" rtlCol="0">
              <a:spAutoFit/>
            </a:bodyPr>
            <a:lstStyle/>
            <a:p>
              <a:r>
                <a:rPr kumimoji="1" lang="en-US" altLang="zh-CN" sz="2000" b="1" dirty="0"/>
                <a:t>Privacy</a:t>
              </a:r>
              <a:r>
                <a:rPr kumimoji="1" lang="zh-CN" altLang="en-US" sz="2000" b="1" dirty="0"/>
                <a:t> </a:t>
              </a:r>
              <a:r>
                <a:rPr kumimoji="1" lang="en-US" altLang="zh-CN" sz="2000" b="1" dirty="0"/>
                <a:t>parameters:</a:t>
              </a:r>
            </a:p>
            <a:p>
              <a:pPr marL="342900" indent="-342900">
                <a:buFont typeface="Arial" panose="020B0604020202020204" pitchFamily="34" charset="0"/>
                <a:buChar char="•"/>
              </a:pPr>
              <a:r>
                <a:rPr kumimoji="1" lang="en-US" altLang="zh-CN" sz="2000" dirty="0"/>
                <a:t>Metadata</a:t>
              </a:r>
              <a:r>
                <a:rPr kumimoji="1" lang="zh-CN" altLang="en-US" sz="2000" dirty="0"/>
                <a:t> </a:t>
              </a:r>
              <a:r>
                <a:rPr kumimoji="1" lang="en-US" altLang="zh-CN" sz="2000" dirty="0"/>
                <a:t>distribution</a:t>
              </a:r>
            </a:p>
          </p:txBody>
        </p:sp>
        <p:cxnSp>
          <p:nvCxnSpPr>
            <p:cNvPr id="19" name="直线箭头连接符 18">
              <a:extLst>
                <a:ext uri="{FF2B5EF4-FFF2-40B4-BE49-F238E27FC236}">
                  <a16:creationId xmlns:a16="http://schemas.microsoft.com/office/drawing/2014/main" id="{3006C7DA-9444-0B42-9465-2D8CAC31FDE6}"/>
                </a:ext>
              </a:extLst>
            </p:cNvPr>
            <p:cNvCxnSpPr>
              <a:cxnSpLocks/>
              <a:stCxn id="18" idx="0"/>
              <a:endCxn id="8" idx="2"/>
            </p:cNvCxnSpPr>
            <p:nvPr/>
          </p:nvCxnSpPr>
          <p:spPr>
            <a:xfrm flipV="1">
              <a:off x="4058514" y="4688513"/>
              <a:ext cx="0" cy="34396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0" name="组合 69">
            <a:extLst>
              <a:ext uri="{FF2B5EF4-FFF2-40B4-BE49-F238E27FC236}">
                <a16:creationId xmlns:a16="http://schemas.microsoft.com/office/drawing/2014/main" id="{A3EAC2E0-70CF-3A49-8B58-76F8218BBFA6}"/>
              </a:ext>
            </a:extLst>
          </p:cNvPr>
          <p:cNvGrpSpPr/>
          <p:nvPr/>
        </p:nvGrpSpPr>
        <p:grpSpPr>
          <a:xfrm>
            <a:off x="6653129" y="2652287"/>
            <a:ext cx="2125532" cy="1188740"/>
            <a:chOff x="6467147" y="2652287"/>
            <a:chExt cx="2125532" cy="1188740"/>
          </a:xfrm>
        </p:grpSpPr>
        <p:sp>
          <p:nvSpPr>
            <p:cNvPr id="47" name="矩形 46">
              <a:extLst>
                <a:ext uri="{FF2B5EF4-FFF2-40B4-BE49-F238E27FC236}">
                  <a16:creationId xmlns:a16="http://schemas.microsoft.com/office/drawing/2014/main" id="{EEB41716-B29D-EC44-907D-CFD08E0FC013}"/>
                </a:ext>
              </a:extLst>
            </p:cNvPr>
            <p:cNvSpPr/>
            <p:nvPr/>
          </p:nvSpPr>
          <p:spPr>
            <a:xfrm>
              <a:off x="6467147" y="2652287"/>
              <a:ext cx="2125532" cy="863681"/>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b="1" dirty="0">
                  <a:solidFill>
                    <a:schemeClr val="bg2">
                      <a:lumMod val="25000"/>
                    </a:schemeClr>
                  </a:solidFill>
                </a:rPr>
                <a:t>Size</a:t>
              </a:r>
              <a:r>
                <a:rPr kumimoji="1" lang="zh-CN" altLang="en-US" sz="2000" b="1" dirty="0">
                  <a:solidFill>
                    <a:schemeClr val="bg2">
                      <a:lumMod val="25000"/>
                    </a:schemeClr>
                  </a:solidFill>
                </a:rPr>
                <a:t> </a:t>
              </a:r>
              <a:r>
                <a:rPr kumimoji="1" lang="en-US" altLang="zh-CN" sz="2000" b="1" dirty="0">
                  <a:solidFill>
                    <a:schemeClr val="bg2">
                      <a:lumMod val="25000"/>
                    </a:schemeClr>
                  </a:solidFill>
                </a:rPr>
                <a:t>of</a:t>
              </a:r>
              <a:r>
                <a:rPr kumimoji="1" lang="zh-CN" altLang="en-US" sz="2000" b="1" dirty="0">
                  <a:solidFill>
                    <a:schemeClr val="bg2">
                      <a:lumMod val="25000"/>
                    </a:schemeClr>
                  </a:solidFill>
                </a:rPr>
                <a:t> </a:t>
              </a:r>
              <a:endParaRPr kumimoji="1" lang="en-US" altLang="zh-CN" sz="2000" b="1" dirty="0">
                <a:solidFill>
                  <a:schemeClr val="bg2">
                    <a:lumMod val="25000"/>
                  </a:schemeClr>
                </a:solidFill>
              </a:endParaRPr>
            </a:p>
            <a:p>
              <a:pPr algn="ctr"/>
              <a:r>
                <a:rPr kumimoji="1" lang="en-US" altLang="zh-CN" sz="2000" b="1" dirty="0">
                  <a:solidFill>
                    <a:schemeClr val="bg2">
                      <a:lumMod val="25000"/>
                    </a:schemeClr>
                  </a:solidFill>
                </a:rPr>
                <a:t>synthetic</a:t>
              </a:r>
              <a:r>
                <a:rPr kumimoji="1" lang="zh-CN" altLang="en-US" sz="2000" b="1" dirty="0">
                  <a:solidFill>
                    <a:schemeClr val="bg2">
                      <a:lumMod val="25000"/>
                    </a:schemeClr>
                  </a:solidFill>
                </a:rPr>
                <a:t> </a:t>
              </a:r>
              <a:r>
                <a:rPr kumimoji="1" lang="en-US" altLang="zh-CN" sz="2000" b="1" dirty="0">
                  <a:solidFill>
                    <a:schemeClr val="bg2">
                      <a:lumMod val="25000"/>
                    </a:schemeClr>
                  </a:solidFill>
                </a:rPr>
                <a:t>data</a:t>
              </a:r>
              <a:endParaRPr kumimoji="1" lang="zh-CN" altLang="en-US" sz="2000" b="1" dirty="0">
                <a:solidFill>
                  <a:schemeClr val="bg2">
                    <a:lumMod val="25000"/>
                  </a:schemeClr>
                </a:solidFill>
              </a:endParaRPr>
            </a:p>
          </p:txBody>
        </p:sp>
        <p:cxnSp>
          <p:nvCxnSpPr>
            <p:cNvPr id="48" name="直线箭头连接符 47">
              <a:extLst>
                <a:ext uri="{FF2B5EF4-FFF2-40B4-BE49-F238E27FC236}">
                  <a16:creationId xmlns:a16="http://schemas.microsoft.com/office/drawing/2014/main" id="{981E1286-5DCD-6342-946E-4B20B8791F89}"/>
                </a:ext>
              </a:extLst>
            </p:cNvPr>
            <p:cNvCxnSpPr>
              <a:cxnSpLocks/>
              <a:stCxn id="47" idx="2"/>
              <a:endCxn id="23" idx="0"/>
            </p:cNvCxnSpPr>
            <p:nvPr/>
          </p:nvCxnSpPr>
          <p:spPr>
            <a:xfrm>
              <a:off x="7529913" y="3515968"/>
              <a:ext cx="0" cy="325059"/>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1" name="组合 70">
            <a:extLst>
              <a:ext uri="{FF2B5EF4-FFF2-40B4-BE49-F238E27FC236}">
                <a16:creationId xmlns:a16="http://schemas.microsoft.com/office/drawing/2014/main" id="{CD5C25C0-02E0-F34E-9B75-DAF8A2DE0837}"/>
              </a:ext>
            </a:extLst>
          </p:cNvPr>
          <p:cNvGrpSpPr/>
          <p:nvPr/>
        </p:nvGrpSpPr>
        <p:grpSpPr>
          <a:xfrm>
            <a:off x="9035293" y="3181415"/>
            <a:ext cx="1871105" cy="1567664"/>
            <a:chOff x="8849311" y="3181415"/>
            <a:chExt cx="1871105" cy="1567664"/>
          </a:xfrm>
        </p:grpSpPr>
        <p:pic>
          <p:nvPicPr>
            <p:cNvPr id="51" name="图形 50" descr="数据库">
              <a:extLst>
                <a:ext uri="{FF2B5EF4-FFF2-40B4-BE49-F238E27FC236}">
                  <a16:creationId xmlns:a16="http://schemas.microsoft.com/office/drawing/2014/main" id="{3C9F5596-C4C8-FB48-BC26-597264D081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12076" y="3808831"/>
              <a:ext cx="940248" cy="940248"/>
            </a:xfrm>
            <a:prstGeom prst="rect">
              <a:avLst/>
            </a:prstGeom>
          </p:spPr>
        </p:pic>
        <p:cxnSp>
          <p:nvCxnSpPr>
            <p:cNvPr id="52" name="直线箭头连接符 51">
              <a:extLst>
                <a:ext uri="{FF2B5EF4-FFF2-40B4-BE49-F238E27FC236}">
                  <a16:creationId xmlns:a16="http://schemas.microsoft.com/office/drawing/2014/main" id="{97D4BBE1-27ED-5C4E-8A97-BBC3ED244236}"/>
                </a:ext>
              </a:extLst>
            </p:cNvPr>
            <p:cNvCxnSpPr>
              <a:cxnSpLocks/>
              <a:stCxn id="23" idx="3"/>
              <a:endCxn id="51" idx="1"/>
            </p:cNvCxnSpPr>
            <p:nvPr/>
          </p:nvCxnSpPr>
          <p:spPr>
            <a:xfrm>
              <a:off x="8849311" y="4272868"/>
              <a:ext cx="662765" cy="608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id="{D4E0D554-96FE-AD41-A86F-98AF5CBA8ED1}"/>
                </a:ext>
              </a:extLst>
            </p:cNvPr>
            <p:cNvSpPr txBox="1"/>
            <p:nvPr/>
          </p:nvSpPr>
          <p:spPr>
            <a:xfrm>
              <a:off x="9243984" y="3181415"/>
              <a:ext cx="1476432" cy="691600"/>
            </a:xfrm>
            <a:prstGeom prst="rect">
              <a:avLst/>
            </a:prstGeom>
            <a:noFill/>
          </p:spPr>
          <p:txBody>
            <a:bodyPr wrap="square" rtlCol="0">
              <a:spAutoFit/>
            </a:bodyPr>
            <a:lstStyle/>
            <a:p>
              <a:pPr algn="ctr">
                <a:lnSpc>
                  <a:spcPct val="80000"/>
                </a:lnSpc>
              </a:pPr>
              <a:r>
                <a:rPr kumimoji="1" lang="en-US" altLang="zh-CN" sz="2400" b="1" dirty="0"/>
                <a:t>Synthetic</a:t>
              </a:r>
              <a:r>
                <a:rPr kumimoji="1" lang="zh-CN" altLang="en-US" sz="2400" b="1" dirty="0"/>
                <a:t> </a:t>
              </a:r>
              <a:endParaRPr kumimoji="1" lang="en-US" altLang="zh-CN" sz="2400" b="1" dirty="0"/>
            </a:p>
            <a:p>
              <a:pPr algn="ctr">
                <a:lnSpc>
                  <a:spcPct val="80000"/>
                </a:lnSpc>
              </a:pPr>
              <a:r>
                <a:rPr kumimoji="1" lang="en-US" altLang="zh-CN" sz="2400" b="1" dirty="0"/>
                <a:t>data</a:t>
              </a:r>
              <a:endParaRPr kumimoji="1" lang="zh-CN" altLang="en-US" sz="2400" b="1" dirty="0"/>
            </a:p>
          </p:txBody>
        </p:sp>
      </p:grpSp>
      <p:grpSp>
        <p:nvGrpSpPr>
          <p:cNvPr id="72" name="组合 71">
            <a:extLst>
              <a:ext uri="{FF2B5EF4-FFF2-40B4-BE49-F238E27FC236}">
                <a16:creationId xmlns:a16="http://schemas.microsoft.com/office/drawing/2014/main" id="{8F8E9886-BCD8-1148-ABC6-4B63E533EBFF}"/>
              </a:ext>
            </a:extLst>
          </p:cNvPr>
          <p:cNvGrpSpPr/>
          <p:nvPr/>
        </p:nvGrpSpPr>
        <p:grpSpPr>
          <a:xfrm>
            <a:off x="7113884" y="4976039"/>
            <a:ext cx="4078318" cy="826876"/>
            <a:chOff x="6927902" y="4976039"/>
            <a:chExt cx="4078318" cy="826876"/>
          </a:xfrm>
        </p:grpSpPr>
        <p:sp>
          <p:nvSpPr>
            <p:cNvPr id="59" name="文本框 58">
              <a:extLst>
                <a:ext uri="{FF2B5EF4-FFF2-40B4-BE49-F238E27FC236}">
                  <a16:creationId xmlns:a16="http://schemas.microsoft.com/office/drawing/2014/main" id="{EF5303BD-BE72-3541-8FB6-269E0EA1E13B}"/>
                </a:ext>
              </a:extLst>
            </p:cNvPr>
            <p:cNvSpPr txBox="1"/>
            <p:nvPr/>
          </p:nvSpPr>
          <p:spPr>
            <a:xfrm>
              <a:off x="6927902" y="5341250"/>
              <a:ext cx="4078318" cy="461665"/>
            </a:xfrm>
            <a:prstGeom prst="rect">
              <a:avLst/>
            </a:prstGeom>
            <a:noFill/>
          </p:spPr>
          <p:txBody>
            <a:bodyPr wrap="square" rtlCol="0">
              <a:spAutoFit/>
            </a:bodyPr>
            <a:lstStyle/>
            <a:p>
              <a:r>
                <a:rPr kumimoji="1" lang="en-US" altLang="zh-CN" sz="2400" b="1" dirty="0">
                  <a:solidFill>
                    <a:srgbClr val="FF0000"/>
                  </a:solidFill>
                </a:rPr>
                <a:t>Share</a:t>
              </a:r>
              <a:r>
                <a:rPr kumimoji="1" lang="zh-CN" altLang="en-US" sz="2400" b="1" dirty="0">
                  <a:solidFill>
                    <a:srgbClr val="FF0000"/>
                  </a:solidFill>
                </a:rPr>
                <a:t> </a:t>
              </a:r>
              <a:r>
                <a:rPr kumimoji="1" lang="en-US" altLang="zh-CN" sz="2400" b="1" dirty="0">
                  <a:solidFill>
                    <a:srgbClr val="FF0000"/>
                  </a:solidFill>
                </a:rPr>
                <a:t>either</a:t>
              </a:r>
              <a:r>
                <a:rPr kumimoji="1" lang="zh-CN" altLang="en-US" sz="2400" b="1" dirty="0">
                  <a:solidFill>
                    <a:srgbClr val="FF0000"/>
                  </a:solidFill>
                </a:rPr>
                <a:t> </a:t>
              </a:r>
              <a:r>
                <a:rPr kumimoji="1" lang="en-US" altLang="zh-CN" sz="2400" b="1" dirty="0">
                  <a:solidFill>
                    <a:srgbClr val="FF0000"/>
                  </a:solidFill>
                </a:rPr>
                <a:t>model</a:t>
              </a:r>
              <a:r>
                <a:rPr kumimoji="1" lang="zh-CN" altLang="en-US" sz="2400" b="1" dirty="0">
                  <a:solidFill>
                    <a:srgbClr val="FF0000"/>
                  </a:solidFill>
                </a:rPr>
                <a:t> </a:t>
              </a:r>
              <a:r>
                <a:rPr kumimoji="1" lang="en-US" altLang="zh-CN" sz="2400" b="1" dirty="0">
                  <a:solidFill>
                    <a:srgbClr val="FF0000"/>
                  </a:solidFill>
                </a:rPr>
                <a:t>or</a:t>
              </a:r>
              <a:r>
                <a:rPr kumimoji="1" lang="zh-CN" altLang="en-US" sz="2400" b="1" dirty="0">
                  <a:solidFill>
                    <a:srgbClr val="FF0000"/>
                  </a:solidFill>
                </a:rPr>
                <a:t> </a:t>
              </a:r>
              <a:r>
                <a:rPr kumimoji="1" lang="en-US" altLang="zh-CN" sz="2400" b="1" dirty="0">
                  <a:solidFill>
                    <a:srgbClr val="FF0000"/>
                  </a:solidFill>
                </a:rPr>
                <a:t>data</a:t>
              </a:r>
              <a:endParaRPr kumimoji="1" lang="zh-CN" altLang="en-US" sz="2400" b="1" dirty="0">
                <a:solidFill>
                  <a:srgbClr val="FF0000"/>
                </a:solidFill>
              </a:endParaRPr>
            </a:p>
          </p:txBody>
        </p:sp>
        <p:cxnSp>
          <p:nvCxnSpPr>
            <p:cNvPr id="60" name="直线箭头连接符 59">
              <a:extLst>
                <a:ext uri="{FF2B5EF4-FFF2-40B4-BE49-F238E27FC236}">
                  <a16:creationId xmlns:a16="http://schemas.microsoft.com/office/drawing/2014/main" id="{F186AAA5-3254-D04A-831C-4326B4217249}"/>
                </a:ext>
              </a:extLst>
            </p:cNvPr>
            <p:cNvCxnSpPr>
              <a:cxnSpLocks/>
              <a:stCxn id="59" idx="0"/>
            </p:cNvCxnSpPr>
            <p:nvPr/>
          </p:nvCxnSpPr>
          <p:spPr>
            <a:xfrm flipH="1" flipV="1">
              <a:off x="8103936" y="4976039"/>
              <a:ext cx="863125" cy="3652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线箭头连接符 63">
              <a:extLst>
                <a:ext uri="{FF2B5EF4-FFF2-40B4-BE49-F238E27FC236}">
                  <a16:creationId xmlns:a16="http://schemas.microsoft.com/office/drawing/2014/main" id="{8B1BC892-EAA0-544F-B97F-5ADD99BE2053}"/>
                </a:ext>
              </a:extLst>
            </p:cNvPr>
            <p:cNvCxnSpPr>
              <a:cxnSpLocks/>
              <a:stCxn id="59" idx="0"/>
            </p:cNvCxnSpPr>
            <p:nvPr/>
          </p:nvCxnSpPr>
          <p:spPr>
            <a:xfrm flipV="1">
              <a:off x="8967061" y="4976039"/>
              <a:ext cx="864000" cy="36521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组合 74">
            <a:extLst>
              <a:ext uri="{FF2B5EF4-FFF2-40B4-BE49-F238E27FC236}">
                <a16:creationId xmlns:a16="http://schemas.microsoft.com/office/drawing/2014/main" id="{BF638761-BD54-234E-AEE6-CB943D4EC0DC}"/>
              </a:ext>
            </a:extLst>
          </p:cNvPr>
          <p:cNvGrpSpPr/>
          <p:nvPr/>
        </p:nvGrpSpPr>
        <p:grpSpPr>
          <a:xfrm>
            <a:off x="5377912" y="3841027"/>
            <a:ext cx="3657381" cy="863681"/>
            <a:chOff x="5377912" y="3841027"/>
            <a:chExt cx="3657381" cy="863681"/>
          </a:xfrm>
        </p:grpSpPr>
        <p:grpSp>
          <p:nvGrpSpPr>
            <p:cNvPr id="69" name="组合 68">
              <a:extLst>
                <a:ext uri="{FF2B5EF4-FFF2-40B4-BE49-F238E27FC236}">
                  <a16:creationId xmlns:a16="http://schemas.microsoft.com/office/drawing/2014/main" id="{CAABCA3A-EEB6-D745-8136-4CC4B28FB16B}"/>
                </a:ext>
              </a:extLst>
            </p:cNvPr>
            <p:cNvGrpSpPr/>
            <p:nvPr/>
          </p:nvGrpSpPr>
          <p:grpSpPr>
            <a:xfrm>
              <a:off x="5377912" y="3841027"/>
              <a:ext cx="3657381" cy="863681"/>
              <a:chOff x="5191930" y="3841027"/>
              <a:chExt cx="3657381" cy="863681"/>
            </a:xfrm>
          </p:grpSpPr>
          <p:sp>
            <p:nvSpPr>
              <p:cNvPr id="23" name="圆角矩形 22">
                <a:extLst>
                  <a:ext uri="{FF2B5EF4-FFF2-40B4-BE49-F238E27FC236}">
                    <a16:creationId xmlns:a16="http://schemas.microsoft.com/office/drawing/2014/main" id="{2CB9DBDB-2DEB-C045-9E13-F03FA4ED0BDF}"/>
                  </a:ext>
                </a:extLst>
              </p:cNvPr>
              <p:cNvSpPr/>
              <p:nvPr/>
            </p:nvSpPr>
            <p:spPr>
              <a:xfrm>
                <a:off x="6210515" y="3841027"/>
                <a:ext cx="2638796" cy="863681"/>
              </a:xfrm>
              <a:prstGeom prst="round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err="1">
                    <a:solidFill>
                      <a:schemeClr val="accent1">
                        <a:lumMod val="75000"/>
                      </a:schemeClr>
                    </a:solidFill>
                  </a:rPr>
                  <a:t>DoppelGANger</a:t>
                </a:r>
                <a:endParaRPr kumimoji="1" lang="en-US" altLang="zh-CN" sz="2400" b="1" dirty="0">
                  <a:solidFill>
                    <a:schemeClr val="accent1">
                      <a:lumMod val="75000"/>
                    </a:schemeClr>
                  </a:solidFill>
                </a:endParaRPr>
              </a:p>
              <a:p>
                <a:pPr algn="ctr"/>
                <a:r>
                  <a:rPr kumimoji="1" lang="en-US" altLang="zh-CN" sz="2400" b="1" dirty="0">
                    <a:solidFill>
                      <a:schemeClr val="accent1">
                        <a:lumMod val="75000"/>
                      </a:schemeClr>
                    </a:solidFill>
                  </a:rPr>
                  <a:t>Model</a:t>
                </a:r>
                <a:endParaRPr kumimoji="1" lang="zh-CN" altLang="en-US" sz="2400" b="1" dirty="0">
                  <a:solidFill>
                    <a:schemeClr val="accent1">
                      <a:lumMod val="75000"/>
                    </a:schemeClr>
                  </a:solidFill>
                </a:endParaRPr>
              </a:p>
            </p:txBody>
          </p:sp>
          <p:cxnSp>
            <p:nvCxnSpPr>
              <p:cNvPr id="44" name="直线箭头连接符 43">
                <a:extLst>
                  <a:ext uri="{FF2B5EF4-FFF2-40B4-BE49-F238E27FC236}">
                    <a16:creationId xmlns:a16="http://schemas.microsoft.com/office/drawing/2014/main" id="{6D13F1B0-E37A-FE44-A883-3D1C02D794D8}"/>
                  </a:ext>
                </a:extLst>
              </p:cNvPr>
              <p:cNvCxnSpPr>
                <a:cxnSpLocks/>
                <a:stCxn id="8" idx="3"/>
                <a:endCxn id="23" idx="1"/>
              </p:cNvCxnSpPr>
              <p:nvPr/>
            </p:nvCxnSpPr>
            <p:spPr>
              <a:xfrm>
                <a:off x="5191930" y="4268471"/>
                <a:ext cx="1018585" cy="439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73" name="文本框 72">
              <a:extLst>
                <a:ext uri="{FF2B5EF4-FFF2-40B4-BE49-F238E27FC236}">
                  <a16:creationId xmlns:a16="http://schemas.microsoft.com/office/drawing/2014/main" id="{9CF7426B-3749-EC41-B271-ECDD5726D903}"/>
                </a:ext>
              </a:extLst>
            </p:cNvPr>
            <p:cNvSpPr txBox="1"/>
            <p:nvPr/>
          </p:nvSpPr>
          <p:spPr>
            <a:xfrm>
              <a:off x="5377912" y="3881006"/>
              <a:ext cx="1044143" cy="369332"/>
            </a:xfrm>
            <a:prstGeom prst="rect">
              <a:avLst/>
            </a:prstGeom>
            <a:noFill/>
          </p:spPr>
          <p:txBody>
            <a:bodyPr wrap="square" rtlCol="0">
              <a:spAutoFit/>
            </a:bodyPr>
            <a:lstStyle/>
            <a:p>
              <a:r>
                <a:rPr kumimoji="1" lang="en-US" altLang="zh-CN" dirty="0"/>
                <a:t>produce</a:t>
              </a:r>
              <a:endParaRPr kumimoji="1" lang="zh-CN" altLang="en-US" dirty="0"/>
            </a:p>
          </p:txBody>
        </p:sp>
      </p:grpSp>
      <p:sp>
        <p:nvSpPr>
          <p:cNvPr id="32" name="TextBox 31">
            <a:extLst>
              <a:ext uri="{FF2B5EF4-FFF2-40B4-BE49-F238E27FC236}">
                <a16:creationId xmlns:a16="http://schemas.microsoft.com/office/drawing/2014/main" id="{61988208-95C9-0D26-09C2-4B1E76B54616}"/>
              </a:ext>
            </a:extLst>
          </p:cNvPr>
          <p:cNvSpPr txBox="1"/>
          <p:nvPr/>
        </p:nvSpPr>
        <p:spPr>
          <a:xfrm>
            <a:off x="9220363" y="204276"/>
            <a:ext cx="2907719" cy="369332"/>
          </a:xfrm>
          <a:prstGeom prst="rect">
            <a:avLst/>
          </a:prstGeom>
          <a:noFill/>
        </p:spPr>
        <p:txBody>
          <a:bodyPr wrap="none" rtlCol="0">
            <a:spAutoFit/>
          </a:bodyPr>
          <a:lstStyle/>
          <a:p>
            <a:r>
              <a:rPr lang="en-US" dirty="0"/>
              <a:t>Best Paper Finalist. IMC 2020</a:t>
            </a:r>
          </a:p>
        </p:txBody>
      </p:sp>
    </p:spTree>
    <p:extLst>
      <p:ext uri="{BB962C8B-B14F-4D97-AF65-F5344CB8AC3E}">
        <p14:creationId xmlns:p14="http://schemas.microsoft.com/office/powerpoint/2010/main" val="78099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p:txBody>
          <a:bodyPr/>
          <a:lstStyle/>
          <a:p>
            <a:r>
              <a:rPr kumimoji="1" lang="en-US" altLang="zh-CN" b="1" dirty="0"/>
              <a:t>Improved Temporal Fidelity</a:t>
            </a:r>
            <a:endParaRPr kumimoji="1" lang="zh-CN" altLang="en-US" b="1" dirty="0"/>
          </a:p>
        </p:txBody>
      </p:sp>
      <p:sp>
        <p:nvSpPr>
          <p:cNvPr id="9" name="文本框 8">
            <a:extLst>
              <a:ext uri="{FF2B5EF4-FFF2-40B4-BE49-F238E27FC236}">
                <a16:creationId xmlns:a16="http://schemas.microsoft.com/office/drawing/2014/main" id="{BF9159AF-3599-1D49-8620-F1B2F61B2DE8}"/>
              </a:ext>
            </a:extLst>
          </p:cNvPr>
          <p:cNvSpPr txBox="1"/>
          <p:nvPr/>
        </p:nvSpPr>
        <p:spPr>
          <a:xfrm>
            <a:off x="3810220" y="1478477"/>
            <a:ext cx="5094515" cy="830997"/>
          </a:xfrm>
          <a:prstGeom prst="rect">
            <a:avLst/>
          </a:prstGeom>
          <a:noFill/>
        </p:spPr>
        <p:txBody>
          <a:bodyPr wrap="square" rtlCol="0">
            <a:spAutoFit/>
          </a:bodyPr>
          <a:lstStyle/>
          <a:p>
            <a:pPr algn="ctr"/>
            <a:r>
              <a:rPr kumimoji="1" lang="en-US" altLang="zh-CN" sz="2400" dirty="0"/>
              <a:t>Autocorrelation</a:t>
            </a:r>
            <a:r>
              <a:rPr kumimoji="1" lang="zh-CN" altLang="en-US" sz="2400" dirty="0"/>
              <a:t> </a:t>
            </a:r>
            <a:r>
              <a:rPr kumimoji="1" lang="en-US" altLang="zh-CN" sz="2400" dirty="0"/>
              <a:t>of</a:t>
            </a:r>
            <a:r>
              <a:rPr kumimoji="1" lang="zh-CN" altLang="en-US" sz="2400" dirty="0"/>
              <a:t> </a:t>
            </a:r>
            <a:r>
              <a:rPr kumimoji="1" lang="en-US" altLang="zh-CN" sz="2400" dirty="0"/>
              <a:t>daily</a:t>
            </a:r>
            <a:r>
              <a:rPr kumimoji="1" lang="zh-CN" altLang="en-US" sz="2400" dirty="0"/>
              <a:t> </a:t>
            </a:r>
            <a:r>
              <a:rPr kumimoji="1" lang="en-US" altLang="zh-CN" sz="2400" dirty="0"/>
              <a:t>page</a:t>
            </a:r>
            <a:r>
              <a:rPr kumimoji="1" lang="zh-CN" altLang="en-US" sz="2400" dirty="0"/>
              <a:t> </a:t>
            </a:r>
            <a:r>
              <a:rPr kumimoji="1" lang="en-US" altLang="zh-CN" sz="2400" dirty="0"/>
              <a:t>views</a:t>
            </a:r>
            <a:r>
              <a:rPr kumimoji="1" lang="zh-CN" altLang="en-US" sz="2400" dirty="0"/>
              <a:t> </a:t>
            </a:r>
            <a:r>
              <a:rPr kumimoji="1" lang="en-US" altLang="zh-CN" sz="2400" dirty="0"/>
              <a:t>for</a:t>
            </a:r>
            <a:r>
              <a:rPr kumimoji="1" lang="zh-CN" altLang="en-US" sz="2400" dirty="0"/>
              <a:t> </a:t>
            </a:r>
            <a:r>
              <a:rPr kumimoji="1" lang="en-US" altLang="zh-CN" sz="2400" dirty="0"/>
              <a:t>Wikipedia</a:t>
            </a:r>
            <a:r>
              <a:rPr kumimoji="1" lang="zh-CN" altLang="en-US" sz="2400" dirty="0"/>
              <a:t> </a:t>
            </a:r>
            <a:r>
              <a:rPr kumimoji="1" lang="en-US" altLang="zh-CN" sz="2400" dirty="0"/>
              <a:t>Web</a:t>
            </a:r>
            <a:r>
              <a:rPr kumimoji="1" lang="zh-CN" altLang="en-US" sz="2400" dirty="0"/>
              <a:t> </a:t>
            </a:r>
            <a:r>
              <a:rPr kumimoji="1" lang="en-US" altLang="zh-CN" sz="2400" dirty="0"/>
              <a:t>Traffic</a:t>
            </a:r>
            <a:r>
              <a:rPr kumimoji="1" lang="zh-CN" altLang="en-US" sz="2400" dirty="0"/>
              <a:t> </a:t>
            </a:r>
            <a:r>
              <a:rPr kumimoji="1" lang="en-US" altLang="zh-CN" sz="2400" dirty="0"/>
              <a:t>dataset</a:t>
            </a:r>
            <a:endParaRPr kumimoji="1" lang="zh-CN" altLang="en-US" sz="2400" dirty="0"/>
          </a:p>
        </p:txBody>
      </p:sp>
      <p:pic>
        <p:nvPicPr>
          <p:cNvPr id="10" name="图片 9">
            <a:extLst>
              <a:ext uri="{FF2B5EF4-FFF2-40B4-BE49-F238E27FC236}">
                <a16:creationId xmlns:a16="http://schemas.microsoft.com/office/drawing/2014/main" id="{0509FA01-B21A-D842-A73D-733777A8DC59}"/>
              </a:ext>
            </a:extLst>
          </p:cNvPr>
          <p:cNvPicPr>
            <a:picLocks noChangeAspect="1"/>
          </p:cNvPicPr>
          <p:nvPr/>
        </p:nvPicPr>
        <p:blipFill>
          <a:blip r:embed="rId3"/>
          <a:srcRect/>
          <a:stretch/>
        </p:blipFill>
        <p:spPr>
          <a:xfrm>
            <a:off x="2952971" y="2267334"/>
            <a:ext cx="5951763" cy="4314031"/>
          </a:xfrm>
          <a:prstGeom prst="rect">
            <a:avLst/>
          </a:prstGeom>
        </p:spPr>
      </p:pic>
      <p:sp>
        <p:nvSpPr>
          <p:cNvPr id="3" name="灯片编号占位符 2">
            <a:extLst>
              <a:ext uri="{FF2B5EF4-FFF2-40B4-BE49-F238E27FC236}">
                <a16:creationId xmlns:a16="http://schemas.microsoft.com/office/drawing/2014/main" id="{32DBAAD4-5E13-E044-B521-BE5984B406AC}"/>
              </a:ext>
            </a:extLst>
          </p:cNvPr>
          <p:cNvSpPr>
            <a:spLocks noGrp="1"/>
          </p:cNvSpPr>
          <p:nvPr>
            <p:ph type="sldNum" sz="quarter" idx="12"/>
          </p:nvPr>
        </p:nvSpPr>
        <p:spPr/>
        <p:txBody>
          <a:bodyPr/>
          <a:lstStyle/>
          <a:p>
            <a:fld id="{3FAA2014-31E2-6741-903E-A920B1C04E12}" type="slidenum">
              <a:rPr kumimoji="1" lang="zh-CN" altLang="en-US" smtClean="0"/>
              <a:t>50</a:t>
            </a:fld>
            <a:endParaRPr kumimoji="1" lang="zh-CN" altLang="en-US"/>
          </a:p>
        </p:txBody>
      </p:sp>
    </p:spTree>
    <p:extLst>
      <p:ext uri="{BB962C8B-B14F-4D97-AF65-F5344CB8AC3E}">
        <p14:creationId xmlns:p14="http://schemas.microsoft.com/office/powerpoint/2010/main" val="37205278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F56C3-8787-C944-879D-A40F827F1E4E}"/>
              </a:ext>
            </a:extLst>
          </p:cNvPr>
          <p:cNvSpPr>
            <a:spLocks noGrp="1"/>
          </p:cNvSpPr>
          <p:nvPr>
            <p:ph type="title"/>
          </p:nvPr>
        </p:nvSpPr>
        <p:spPr>
          <a:xfrm>
            <a:off x="838201" y="365125"/>
            <a:ext cx="10526487" cy="1325563"/>
          </a:xfrm>
        </p:spPr>
        <p:txBody>
          <a:bodyPr/>
          <a:lstStyle/>
          <a:p>
            <a:r>
              <a:rPr kumimoji="1" lang="en-US" altLang="zh-CN" b="1" dirty="0"/>
              <a:t>Improved Fidelity in Attribute Correlations</a:t>
            </a:r>
            <a:endParaRPr kumimoji="1" lang="zh-CN" altLang="en-US" b="1" dirty="0"/>
          </a:p>
        </p:txBody>
      </p:sp>
      <p:pic>
        <p:nvPicPr>
          <p:cNvPr id="53" name="图片 52">
            <a:extLst>
              <a:ext uri="{FF2B5EF4-FFF2-40B4-BE49-F238E27FC236}">
                <a16:creationId xmlns:a16="http://schemas.microsoft.com/office/drawing/2014/main" id="{72DD360A-9139-6141-9E4A-D4DEAD107DB1}"/>
              </a:ext>
            </a:extLst>
          </p:cNvPr>
          <p:cNvPicPr>
            <a:picLocks noChangeAspect="1"/>
          </p:cNvPicPr>
          <p:nvPr/>
        </p:nvPicPr>
        <p:blipFill>
          <a:blip r:embed="rId3"/>
          <a:stretch>
            <a:fillRect/>
          </a:stretch>
        </p:blipFill>
        <p:spPr>
          <a:xfrm>
            <a:off x="3465016" y="2429239"/>
            <a:ext cx="4391929" cy="3356097"/>
          </a:xfrm>
          <a:prstGeom prst="rect">
            <a:avLst/>
          </a:prstGeom>
        </p:spPr>
      </p:pic>
      <p:sp>
        <p:nvSpPr>
          <p:cNvPr id="54" name="文本框 53">
            <a:extLst>
              <a:ext uri="{FF2B5EF4-FFF2-40B4-BE49-F238E27FC236}">
                <a16:creationId xmlns:a16="http://schemas.microsoft.com/office/drawing/2014/main" id="{D5073F4E-8468-8540-A9E5-0EAA0B7E9F67}"/>
              </a:ext>
            </a:extLst>
          </p:cNvPr>
          <p:cNvSpPr txBox="1"/>
          <p:nvPr/>
        </p:nvSpPr>
        <p:spPr>
          <a:xfrm>
            <a:off x="3607494" y="1721353"/>
            <a:ext cx="4403459" cy="707886"/>
          </a:xfrm>
          <a:prstGeom prst="rect">
            <a:avLst/>
          </a:prstGeom>
          <a:noFill/>
        </p:spPr>
        <p:txBody>
          <a:bodyPr wrap="square" rtlCol="0">
            <a:spAutoFit/>
          </a:bodyPr>
          <a:lstStyle/>
          <a:p>
            <a:pPr algn="ctr"/>
            <a:r>
              <a:rPr kumimoji="1" lang="en-US" altLang="zh-CN" sz="2000" b="1" dirty="0"/>
              <a:t>CDF</a:t>
            </a:r>
            <a:r>
              <a:rPr kumimoji="1" lang="zh-CN" altLang="en-US" sz="2000" b="1" dirty="0"/>
              <a:t> </a:t>
            </a:r>
            <a:r>
              <a:rPr kumimoji="1" lang="en-US" altLang="zh-CN" sz="2000" b="1" dirty="0"/>
              <a:t>of</a:t>
            </a:r>
            <a:r>
              <a:rPr kumimoji="1" lang="zh-CN" altLang="en-US" sz="2000" b="1" dirty="0"/>
              <a:t> </a:t>
            </a:r>
            <a:r>
              <a:rPr kumimoji="1" lang="en-US" altLang="zh-CN" sz="2000" b="1" dirty="0"/>
              <a:t>correlation</a:t>
            </a:r>
            <a:r>
              <a:rPr kumimoji="1" lang="zh-CN" altLang="en-US" sz="2000" b="1" dirty="0"/>
              <a:t> </a:t>
            </a:r>
            <a:r>
              <a:rPr kumimoji="1" lang="en-US" altLang="zh-CN" sz="2000" b="1" dirty="0"/>
              <a:t>between</a:t>
            </a:r>
            <a:r>
              <a:rPr kumimoji="1" lang="zh-CN" altLang="en-US" sz="2000" b="1" dirty="0"/>
              <a:t> </a:t>
            </a:r>
            <a:endParaRPr kumimoji="1" lang="en-US" altLang="zh-CN" sz="2000" b="1" dirty="0"/>
          </a:p>
          <a:p>
            <a:pPr algn="ctr"/>
            <a:r>
              <a:rPr kumimoji="1" lang="en-US" altLang="zh-CN" sz="2000" b="1" dirty="0"/>
              <a:t>CPU</a:t>
            </a:r>
            <a:r>
              <a:rPr kumimoji="1" lang="zh-CN" altLang="en-US" sz="2000" b="1" dirty="0"/>
              <a:t> </a:t>
            </a:r>
            <a:r>
              <a:rPr kumimoji="1" lang="en-US" altLang="zh-CN" sz="2000" b="1" dirty="0"/>
              <a:t>rate</a:t>
            </a:r>
            <a:r>
              <a:rPr kumimoji="1" lang="zh-CN" altLang="en-US" sz="2000" b="1" dirty="0"/>
              <a:t> </a:t>
            </a:r>
            <a:r>
              <a:rPr kumimoji="1" lang="en-US" altLang="zh-CN" sz="2000" b="1" dirty="0"/>
              <a:t>and</a:t>
            </a:r>
            <a:r>
              <a:rPr kumimoji="1" lang="zh-CN" altLang="en-US" sz="2000" b="1" dirty="0"/>
              <a:t> </a:t>
            </a:r>
            <a:r>
              <a:rPr kumimoji="1" lang="en-US" altLang="zh-CN" sz="2000" b="1" dirty="0"/>
              <a:t>memory</a:t>
            </a:r>
            <a:r>
              <a:rPr kumimoji="1" lang="zh-CN" altLang="en-US" sz="2000" b="1" dirty="0"/>
              <a:t> </a:t>
            </a:r>
            <a:r>
              <a:rPr kumimoji="1" lang="en-US" altLang="zh-CN" sz="2000" b="1" dirty="0"/>
              <a:t>usage</a:t>
            </a:r>
            <a:endParaRPr kumimoji="1" lang="en-US" altLang="zh-CN" sz="2000" dirty="0"/>
          </a:p>
        </p:txBody>
      </p:sp>
      <p:sp>
        <p:nvSpPr>
          <p:cNvPr id="60" name="文本框 59">
            <a:extLst>
              <a:ext uri="{FF2B5EF4-FFF2-40B4-BE49-F238E27FC236}">
                <a16:creationId xmlns:a16="http://schemas.microsoft.com/office/drawing/2014/main" id="{E3663BB8-89F3-494F-9F51-9EE548BED823}"/>
              </a:ext>
            </a:extLst>
          </p:cNvPr>
          <p:cNvSpPr txBox="1"/>
          <p:nvPr/>
        </p:nvSpPr>
        <p:spPr>
          <a:xfrm>
            <a:off x="3534100" y="6028187"/>
            <a:ext cx="4403459" cy="400110"/>
          </a:xfrm>
          <a:prstGeom prst="rect">
            <a:avLst/>
          </a:prstGeom>
          <a:noFill/>
        </p:spPr>
        <p:txBody>
          <a:bodyPr wrap="square" rtlCol="0">
            <a:spAutoFit/>
          </a:bodyPr>
          <a:lstStyle/>
          <a:p>
            <a:pPr algn="ctr"/>
            <a:r>
              <a:rPr kumimoji="1" lang="en-US" altLang="zh-CN" sz="2000" b="1" dirty="0"/>
              <a:t>(Google</a:t>
            </a:r>
            <a:r>
              <a:rPr kumimoji="1" lang="zh-CN" altLang="en-US" sz="2000" b="1" dirty="0"/>
              <a:t> </a:t>
            </a:r>
            <a:r>
              <a:rPr kumimoji="1" lang="en-US" altLang="zh-CN" sz="2000" b="1" dirty="0"/>
              <a:t>cluster</a:t>
            </a:r>
            <a:r>
              <a:rPr kumimoji="1" lang="zh-CN" altLang="en-US" sz="2000" b="1" dirty="0"/>
              <a:t> </a:t>
            </a:r>
            <a:r>
              <a:rPr kumimoji="1" lang="en-US" altLang="zh-CN" sz="2000" b="1" dirty="0"/>
              <a:t>usage</a:t>
            </a:r>
            <a:r>
              <a:rPr kumimoji="1" lang="zh-CN" altLang="en-US" sz="2000" b="1" dirty="0"/>
              <a:t> </a:t>
            </a:r>
            <a:r>
              <a:rPr kumimoji="1" lang="en-US" altLang="zh-CN" sz="2000" b="1" dirty="0"/>
              <a:t>traces</a:t>
            </a:r>
            <a:r>
              <a:rPr kumimoji="1" lang="zh-CN" altLang="en-US" sz="2000" b="1" dirty="0"/>
              <a:t>）</a:t>
            </a:r>
            <a:endParaRPr kumimoji="1" lang="en-US" altLang="zh-CN" sz="2000" dirty="0"/>
          </a:p>
        </p:txBody>
      </p:sp>
      <p:sp>
        <p:nvSpPr>
          <p:cNvPr id="61" name="灯片编号占位符 60">
            <a:extLst>
              <a:ext uri="{FF2B5EF4-FFF2-40B4-BE49-F238E27FC236}">
                <a16:creationId xmlns:a16="http://schemas.microsoft.com/office/drawing/2014/main" id="{B0DE8940-E970-2C49-8BCD-17B9C61330D1}"/>
              </a:ext>
            </a:extLst>
          </p:cNvPr>
          <p:cNvSpPr>
            <a:spLocks noGrp="1"/>
          </p:cNvSpPr>
          <p:nvPr>
            <p:ph type="sldNum" sz="quarter" idx="12"/>
          </p:nvPr>
        </p:nvSpPr>
        <p:spPr/>
        <p:txBody>
          <a:bodyPr/>
          <a:lstStyle/>
          <a:p>
            <a:fld id="{3FAA2014-31E2-6741-903E-A920B1C04E12}" type="slidenum">
              <a:rPr kumimoji="1" lang="zh-CN" altLang="en-US" smtClean="0"/>
              <a:t>51</a:t>
            </a:fld>
            <a:endParaRPr kumimoji="1" lang="zh-CN" altLang="en-US"/>
          </a:p>
        </p:txBody>
      </p:sp>
    </p:spTree>
    <p:extLst>
      <p:ext uri="{BB962C8B-B14F-4D97-AF65-F5344CB8AC3E}">
        <p14:creationId xmlns:p14="http://schemas.microsoft.com/office/powerpoint/2010/main" val="40239861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BB87-2FE9-1002-CC10-A2C362E41590}"/>
              </a:ext>
            </a:extLst>
          </p:cNvPr>
          <p:cNvSpPr>
            <a:spLocks noGrp="1"/>
          </p:cNvSpPr>
          <p:nvPr>
            <p:ph type="title"/>
          </p:nvPr>
        </p:nvSpPr>
        <p:spPr/>
        <p:txBody>
          <a:bodyPr/>
          <a:lstStyle/>
          <a:p>
            <a:r>
              <a:rPr lang="en-US" dirty="0"/>
              <a:t>General Workflow</a:t>
            </a:r>
          </a:p>
        </p:txBody>
      </p:sp>
      <p:sp>
        <p:nvSpPr>
          <p:cNvPr id="4" name="Slide Number Placeholder 3">
            <a:extLst>
              <a:ext uri="{FF2B5EF4-FFF2-40B4-BE49-F238E27FC236}">
                <a16:creationId xmlns:a16="http://schemas.microsoft.com/office/drawing/2014/main" id="{CE7AD77E-3F37-4A36-F44E-392210717D9C}"/>
              </a:ext>
            </a:extLst>
          </p:cNvPr>
          <p:cNvSpPr>
            <a:spLocks noGrp="1"/>
          </p:cNvSpPr>
          <p:nvPr>
            <p:ph type="sldNum" sz="quarter" idx="12"/>
          </p:nvPr>
        </p:nvSpPr>
        <p:spPr/>
        <p:txBody>
          <a:bodyPr/>
          <a:lstStyle/>
          <a:p>
            <a:fld id="{78BA06F7-7B03-794D-B1BE-3F12299AE8FB}" type="slidenum">
              <a:rPr lang="en-US" smtClean="0"/>
              <a:t>52</a:t>
            </a:fld>
            <a:endParaRPr lang="en-US" dirty="0"/>
          </a:p>
        </p:txBody>
      </p:sp>
      <p:sp>
        <p:nvSpPr>
          <p:cNvPr id="5" name="TextBox 4">
            <a:extLst>
              <a:ext uri="{FF2B5EF4-FFF2-40B4-BE49-F238E27FC236}">
                <a16:creationId xmlns:a16="http://schemas.microsoft.com/office/drawing/2014/main" id="{540442A5-B237-6107-F097-370941D8EA6B}"/>
              </a:ext>
            </a:extLst>
          </p:cNvPr>
          <p:cNvSpPr txBox="1"/>
          <p:nvPr/>
        </p:nvSpPr>
        <p:spPr>
          <a:xfrm>
            <a:off x="3311576" y="2677738"/>
            <a:ext cx="1753622"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Create Train </a:t>
            </a:r>
          </a:p>
          <a:p>
            <a:r>
              <a:rPr lang="en-US" sz="2400" dirty="0"/>
              <a:t>Config</a:t>
            </a:r>
          </a:p>
        </p:txBody>
      </p:sp>
      <p:sp>
        <p:nvSpPr>
          <p:cNvPr id="6" name="TextBox 5">
            <a:extLst>
              <a:ext uri="{FF2B5EF4-FFF2-40B4-BE49-F238E27FC236}">
                <a16:creationId xmlns:a16="http://schemas.microsoft.com/office/drawing/2014/main" id="{F4B12960-BAC1-DCBF-3FBE-134371005DBF}"/>
              </a:ext>
            </a:extLst>
          </p:cNvPr>
          <p:cNvSpPr txBox="1"/>
          <p:nvPr/>
        </p:nvSpPr>
        <p:spPr>
          <a:xfrm>
            <a:off x="9511871" y="1768714"/>
            <a:ext cx="1287788"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Launch </a:t>
            </a:r>
          </a:p>
          <a:p>
            <a:r>
              <a:rPr lang="en-US" sz="2400" dirty="0"/>
              <a:t>Train Job</a:t>
            </a:r>
          </a:p>
        </p:txBody>
      </p:sp>
      <p:sp>
        <p:nvSpPr>
          <p:cNvPr id="7" name="TextBox 6">
            <a:extLst>
              <a:ext uri="{FF2B5EF4-FFF2-40B4-BE49-F238E27FC236}">
                <a16:creationId xmlns:a16="http://schemas.microsoft.com/office/drawing/2014/main" id="{B9F9858D-6F9F-65C8-7F1E-BA3B269EAE47}"/>
              </a:ext>
            </a:extLst>
          </p:cNvPr>
          <p:cNvSpPr txBox="1"/>
          <p:nvPr/>
        </p:nvSpPr>
        <p:spPr>
          <a:xfrm>
            <a:off x="834963" y="3519100"/>
            <a:ext cx="1173719"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Sample </a:t>
            </a:r>
          </a:p>
          <a:p>
            <a:r>
              <a:rPr lang="en-US" sz="2400" dirty="0"/>
              <a:t>Dataset</a:t>
            </a:r>
          </a:p>
        </p:txBody>
      </p:sp>
      <p:sp>
        <p:nvSpPr>
          <p:cNvPr id="8" name="TextBox 7">
            <a:extLst>
              <a:ext uri="{FF2B5EF4-FFF2-40B4-BE49-F238E27FC236}">
                <a16:creationId xmlns:a16="http://schemas.microsoft.com/office/drawing/2014/main" id="{6B40389E-02A7-BA20-9F29-593B537D6FBA}"/>
              </a:ext>
            </a:extLst>
          </p:cNvPr>
          <p:cNvSpPr txBox="1"/>
          <p:nvPr/>
        </p:nvSpPr>
        <p:spPr>
          <a:xfrm>
            <a:off x="3792484" y="4515092"/>
            <a:ext cx="2303516"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Create Generate </a:t>
            </a:r>
          </a:p>
          <a:p>
            <a:r>
              <a:rPr lang="en-US" sz="2400" dirty="0"/>
              <a:t>Config</a:t>
            </a:r>
          </a:p>
        </p:txBody>
      </p:sp>
      <p:sp>
        <p:nvSpPr>
          <p:cNvPr id="9" name="TextBox 8">
            <a:extLst>
              <a:ext uri="{FF2B5EF4-FFF2-40B4-BE49-F238E27FC236}">
                <a16:creationId xmlns:a16="http://schemas.microsoft.com/office/drawing/2014/main" id="{BFAE42C6-FDBF-19BB-D41D-2B783E4C5550}"/>
              </a:ext>
            </a:extLst>
          </p:cNvPr>
          <p:cNvSpPr txBox="1"/>
          <p:nvPr/>
        </p:nvSpPr>
        <p:spPr>
          <a:xfrm>
            <a:off x="9802816" y="4046718"/>
            <a:ext cx="1346844" cy="120032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Launch </a:t>
            </a:r>
          </a:p>
          <a:p>
            <a:r>
              <a:rPr lang="en-US" sz="2400" dirty="0"/>
              <a:t>Generate</a:t>
            </a:r>
          </a:p>
          <a:p>
            <a:r>
              <a:rPr lang="en-US" sz="2400" dirty="0"/>
              <a:t> Job</a:t>
            </a:r>
          </a:p>
        </p:txBody>
      </p:sp>
      <p:cxnSp>
        <p:nvCxnSpPr>
          <p:cNvPr id="11" name="Straight Arrow Connector 10">
            <a:extLst>
              <a:ext uri="{FF2B5EF4-FFF2-40B4-BE49-F238E27FC236}">
                <a16:creationId xmlns:a16="http://schemas.microsoft.com/office/drawing/2014/main" id="{D28B37A4-9804-7AA4-FB71-F9EE5EECC79C}"/>
              </a:ext>
            </a:extLst>
          </p:cNvPr>
          <p:cNvCxnSpPr>
            <a:cxnSpLocks/>
            <a:endCxn id="5" idx="1"/>
          </p:cNvCxnSpPr>
          <p:nvPr/>
        </p:nvCxnSpPr>
        <p:spPr>
          <a:xfrm flipV="1">
            <a:off x="2008682" y="3093237"/>
            <a:ext cx="1302894" cy="8413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AFF623A-5C9A-9598-89C3-175D4904DBE7}"/>
              </a:ext>
            </a:extLst>
          </p:cNvPr>
          <p:cNvCxnSpPr>
            <a:cxnSpLocks/>
            <a:endCxn id="8" idx="0"/>
          </p:cNvCxnSpPr>
          <p:nvPr/>
        </p:nvCxnSpPr>
        <p:spPr>
          <a:xfrm>
            <a:off x="4078047" y="3519100"/>
            <a:ext cx="866195" cy="995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6224BB6-EB47-89C4-DD09-0BF05E4E4174}"/>
              </a:ext>
            </a:extLst>
          </p:cNvPr>
          <p:cNvSpPr txBox="1"/>
          <p:nvPr/>
        </p:nvSpPr>
        <p:spPr>
          <a:xfrm>
            <a:off x="6151474" y="1275189"/>
            <a:ext cx="1173719"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Future </a:t>
            </a:r>
          </a:p>
          <a:p>
            <a:r>
              <a:rPr lang="en-US" sz="2400" dirty="0"/>
              <a:t>Dataset</a:t>
            </a:r>
          </a:p>
        </p:txBody>
      </p:sp>
      <p:cxnSp>
        <p:nvCxnSpPr>
          <p:cNvPr id="35" name="Straight Arrow Connector 34">
            <a:extLst>
              <a:ext uri="{FF2B5EF4-FFF2-40B4-BE49-F238E27FC236}">
                <a16:creationId xmlns:a16="http://schemas.microsoft.com/office/drawing/2014/main" id="{86B2111F-124E-7C34-35D6-5150D18D4F73}"/>
              </a:ext>
            </a:extLst>
          </p:cNvPr>
          <p:cNvCxnSpPr>
            <a:cxnSpLocks/>
            <a:stCxn id="5" idx="3"/>
          </p:cNvCxnSpPr>
          <p:nvPr/>
        </p:nvCxnSpPr>
        <p:spPr>
          <a:xfrm flipV="1">
            <a:off x="5065198" y="2309079"/>
            <a:ext cx="4446673" cy="784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CDE802D-4A96-9694-ACFF-504373124E96}"/>
              </a:ext>
            </a:extLst>
          </p:cNvPr>
          <p:cNvCxnSpPr>
            <a:cxnSpLocks/>
            <a:stCxn id="6" idx="2"/>
            <a:endCxn id="9" idx="0"/>
          </p:cNvCxnSpPr>
          <p:nvPr/>
        </p:nvCxnSpPr>
        <p:spPr>
          <a:xfrm>
            <a:off x="10155765" y="2599711"/>
            <a:ext cx="320473" cy="1447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5D4829B-1EFD-4DB6-6F6A-C627271824A0}"/>
              </a:ext>
            </a:extLst>
          </p:cNvPr>
          <p:cNvCxnSpPr>
            <a:cxnSpLocks/>
            <a:stCxn id="8" idx="3"/>
            <a:endCxn id="9" idx="1"/>
          </p:cNvCxnSpPr>
          <p:nvPr/>
        </p:nvCxnSpPr>
        <p:spPr>
          <a:xfrm flipV="1">
            <a:off x="6096000" y="4646883"/>
            <a:ext cx="3706816" cy="2837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BEF5225E-1C8D-7D3B-A6B8-65C3A709594C}"/>
              </a:ext>
            </a:extLst>
          </p:cNvPr>
          <p:cNvCxnSpPr>
            <a:cxnSpLocks/>
            <a:stCxn id="31" idx="3"/>
            <a:endCxn id="6" idx="1"/>
          </p:cNvCxnSpPr>
          <p:nvPr/>
        </p:nvCxnSpPr>
        <p:spPr>
          <a:xfrm>
            <a:off x="7325193" y="1690688"/>
            <a:ext cx="2186678" cy="493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631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B8809-C837-9D68-683C-86549F3B0665}"/>
              </a:ext>
            </a:extLst>
          </p:cNvPr>
          <p:cNvSpPr>
            <a:spLocks noGrp="1"/>
          </p:cNvSpPr>
          <p:nvPr>
            <p:ph type="title"/>
          </p:nvPr>
        </p:nvSpPr>
        <p:spPr/>
        <p:txBody>
          <a:bodyPr/>
          <a:lstStyle/>
          <a:p>
            <a:r>
              <a:rPr lang="en-US" dirty="0"/>
              <a:t>Training Entails Iterative Refinement </a:t>
            </a:r>
          </a:p>
        </p:txBody>
      </p:sp>
      <p:sp>
        <p:nvSpPr>
          <p:cNvPr id="4" name="Slide Number Placeholder 3">
            <a:extLst>
              <a:ext uri="{FF2B5EF4-FFF2-40B4-BE49-F238E27FC236}">
                <a16:creationId xmlns:a16="http://schemas.microsoft.com/office/drawing/2014/main" id="{36E80C94-F081-1BD7-A12C-A50FB0F0F700}"/>
              </a:ext>
            </a:extLst>
          </p:cNvPr>
          <p:cNvSpPr>
            <a:spLocks noGrp="1"/>
          </p:cNvSpPr>
          <p:nvPr>
            <p:ph type="sldNum" sz="quarter" idx="12"/>
          </p:nvPr>
        </p:nvSpPr>
        <p:spPr/>
        <p:txBody>
          <a:bodyPr/>
          <a:lstStyle/>
          <a:p>
            <a:fld id="{78BA06F7-7B03-794D-B1BE-3F12299AE8FB}" type="slidenum">
              <a:rPr lang="en-US" smtClean="0"/>
              <a:t>53</a:t>
            </a:fld>
            <a:endParaRPr lang="en-US" dirty="0"/>
          </a:p>
        </p:txBody>
      </p:sp>
      <p:sp>
        <p:nvSpPr>
          <p:cNvPr id="5" name="TextBox 4">
            <a:extLst>
              <a:ext uri="{FF2B5EF4-FFF2-40B4-BE49-F238E27FC236}">
                <a16:creationId xmlns:a16="http://schemas.microsoft.com/office/drawing/2014/main" id="{2286BE83-62A1-EC6B-6C45-24B709F66B0C}"/>
              </a:ext>
            </a:extLst>
          </p:cNvPr>
          <p:cNvSpPr txBox="1"/>
          <p:nvPr/>
        </p:nvSpPr>
        <p:spPr>
          <a:xfrm>
            <a:off x="148481" y="3382026"/>
            <a:ext cx="1753622"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Create Train </a:t>
            </a:r>
          </a:p>
          <a:p>
            <a:r>
              <a:rPr lang="en-US" sz="2400" dirty="0"/>
              <a:t>Config</a:t>
            </a:r>
          </a:p>
        </p:txBody>
      </p:sp>
      <p:sp>
        <p:nvSpPr>
          <p:cNvPr id="6" name="TextBox 5">
            <a:extLst>
              <a:ext uri="{FF2B5EF4-FFF2-40B4-BE49-F238E27FC236}">
                <a16:creationId xmlns:a16="http://schemas.microsoft.com/office/drawing/2014/main" id="{48907B98-DDBA-BC4A-9C95-57AF6620EC60}"/>
              </a:ext>
            </a:extLst>
          </p:cNvPr>
          <p:cNvSpPr txBox="1"/>
          <p:nvPr/>
        </p:nvSpPr>
        <p:spPr>
          <a:xfrm>
            <a:off x="3069528" y="2026106"/>
            <a:ext cx="2820837"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Define Privacy Needs</a:t>
            </a:r>
          </a:p>
        </p:txBody>
      </p:sp>
      <p:sp>
        <p:nvSpPr>
          <p:cNvPr id="7" name="TextBox 6">
            <a:extLst>
              <a:ext uri="{FF2B5EF4-FFF2-40B4-BE49-F238E27FC236}">
                <a16:creationId xmlns:a16="http://schemas.microsoft.com/office/drawing/2014/main" id="{76DD51D8-F120-B702-BE38-4E0590F369F1}"/>
              </a:ext>
            </a:extLst>
          </p:cNvPr>
          <p:cNvSpPr txBox="1"/>
          <p:nvPr/>
        </p:nvSpPr>
        <p:spPr>
          <a:xfrm>
            <a:off x="3069528" y="3054814"/>
            <a:ext cx="3527632"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Define Domain Constraints</a:t>
            </a:r>
          </a:p>
        </p:txBody>
      </p:sp>
      <p:sp>
        <p:nvSpPr>
          <p:cNvPr id="8" name="TextBox 7">
            <a:extLst>
              <a:ext uri="{FF2B5EF4-FFF2-40B4-BE49-F238E27FC236}">
                <a16:creationId xmlns:a16="http://schemas.microsoft.com/office/drawing/2014/main" id="{AA21092E-6771-DBC2-1354-EAF734CC1BFD}"/>
              </a:ext>
            </a:extLst>
          </p:cNvPr>
          <p:cNvSpPr txBox="1"/>
          <p:nvPr/>
        </p:nvSpPr>
        <p:spPr>
          <a:xfrm>
            <a:off x="3047407" y="4356464"/>
            <a:ext cx="2120004"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Define Domain </a:t>
            </a:r>
          </a:p>
          <a:p>
            <a:r>
              <a:rPr lang="en-US" sz="2400" dirty="0"/>
              <a:t>Fidelity Needs</a:t>
            </a:r>
          </a:p>
        </p:txBody>
      </p:sp>
      <p:sp>
        <p:nvSpPr>
          <p:cNvPr id="10" name="TextBox 9">
            <a:extLst>
              <a:ext uri="{FF2B5EF4-FFF2-40B4-BE49-F238E27FC236}">
                <a16:creationId xmlns:a16="http://schemas.microsoft.com/office/drawing/2014/main" id="{F7C88397-C5D9-336C-AFAC-9827B0E117BB}"/>
              </a:ext>
            </a:extLst>
          </p:cNvPr>
          <p:cNvSpPr txBox="1"/>
          <p:nvPr/>
        </p:nvSpPr>
        <p:spPr>
          <a:xfrm>
            <a:off x="7829786" y="2026105"/>
            <a:ext cx="3309880"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Remap/Redefine schema</a:t>
            </a:r>
          </a:p>
        </p:txBody>
      </p:sp>
      <p:sp>
        <p:nvSpPr>
          <p:cNvPr id="12" name="TextBox 11">
            <a:extLst>
              <a:ext uri="{FF2B5EF4-FFF2-40B4-BE49-F238E27FC236}">
                <a16:creationId xmlns:a16="http://schemas.microsoft.com/office/drawing/2014/main" id="{AE1C6FF4-3B71-5CFD-F67F-2E00781DF1CC}"/>
              </a:ext>
            </a:extLst>
          </p:cNvPr>
          <p:cNvSpPr txBox="1"/>
          <p:nvPr/>
        </p:nvSpPr>
        <p:spPr>
          <a:xfrm>
            <a:off x="7829786" y="3054814"/>
            <a:ext cx="2623347"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Encode/Drop Fields</a:t>
            </a:r>
          </a:p>
        </p:txBody>
      </p:sp>
      <p:cxnSp>
        <p:nvCxnSpPr>
          <p:cNvPr id="14" name="Straight Arrow Connector 13">
            <a:extLst>
              <a:ext uri="{FF2B5EF4-FFF2-40B4-BE49-F238E27FC236}">
                <a16:creationId xmlns:a16="http://schemas.microsoft.com/office/drawing/2014/main" id="{240AAECC-E3F6-F0F1-BAD6-AE05951647C8}"/>
              </a:ext>
            </a:extLst>
          </p:cNvPr>
          <p:cNvCxnSpPr>
            <a:stCxn id="6" idx="3"/>
            <a:endCxn id="10" idx="1"/>
          </p:cNvCxnSpPr>
          <p:nvPr/>
        </p:nvCxnSpPr>
        <p:spPr>
          <a:xfrm flipV="1">
            <a:off x="5890365" y="2256938"/>
            <a:ext cx="193942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9AE22E3-1B73-D220-6999-4326B0885219}"/>
              </a:ext>
            </a:extLst>
          </p:cNvPr>
          <p:cNvCxnSpPr>
            <a:cxnSpLocks/>
            <a:stCxn id="10" idx="2"/>
            <a:endCxn id="7" idx="0"/>
          </p:cNvCxnSpPr>
          <p:nvPr/>
        </p:nvCxnSpPr>
        <p:spPr>
          <a:xfrm flipH="1">
            <a:off x="4833344" y="2487770"/>
            <a:ext cx="4651382" cy="567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E8F7D31-B302-2307-14DD-963D84A505E0}"/>
              </a:ext>
            </a:extLst>
          </p:cNvPr>
          <p:cNvCxnSpPr>
            <a:cxnSpLocks/>
            <a:stCxn id="7" idx="3"/>
            <a:endCxn id="12" idx="1"/>
          </p:cNvCxnSpPr>
          <p:nvPr/>
        </p:nvCxnSpPr>
        <p:spPr>
          <a:xfrm>
            <a:off x="6597160" y="3285647"/>
            <a:ext cx="12326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68782A8-F28C-DDAC-233E-3B1D650C8CFE}"/>
              </a:ext>
            </a:extLst>
          </p:cNvPr>
          <p:cNvSpPr txBox="1"/>
          <p:nvPr/>
        </p:nvSpPr>
        <p:spPr>
          <a:xfrm>
            <a:off x="7277071" y="3852690"/>
            <a:ext cx="3309880"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Remap/Redefine schema</a:t>
            </a:r>
          </a:p>
        </p:txBody>
      </p:sp>
      <p:cxnSp>
        <p:nvCxnSpPr>
          <p:cNvPr id="23" name="Straight Arrow Connector 22">
            <a:extLst>
              <a:ext uri="{FF2B5EF4-FFF2-40B4-BE49-F238E27FC236}">
                <a16:creationId xmlns:a16="http://schemas.microsoft.com/office/drawing/2014/main" id="{22D2F84D-E9F3-B965-FDF8-C706AF4F8C71}"/>
              </a:ext>
            </a:extLst>
          </p:cNvPr>
          <p:cNvCxnSpPr>
            <a:cxnSpLocks/>
            <a:stCxn id="12" idx="2"/>
            <a:endCxn id="22" idx="0"/>
          </p:cNvCxnSpPr>
          <p:nvPr/>
        </p:nvCxnSpPr>
        <p:spPr>
          <a:xfrm flipH="1">
            <a:off x="8932011" y="3516479"/>
            <a:ext cx="209449" cy="336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FA42700-902D-7293-9744-13E6F3B418F1}"/>
              </a:ext>
            </a:extLst>
          </p:cNvPr>
          <p:cNvCxnSpPr>
            <a:cxnSpLocks/>
            <a:stCxn id="22" idx="1"/>
            <a:endCxn id="8" idx="0"/>
          </p:cNvCxnSpPr>
          <p:nvPr/>
        </p:nvCxnSpPr>
        <p:spPr>
          <a:xfrm flipH="1">
            <a:off x="4107409" y="4083523"/>
            <a:ext cx="3169662" cy="2729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CBDBEF9-2DBD-3C19-EAC2-CCED808DAAB8}"/>
              </a:ext>
            </a:extLst>
          </p:cNvPr>
          <p:cNvSpPr txBox="1"/>
          <p:nvPr/>
        </p:nvSpPr>
        <p:spPr>
          <a:xfrm>
            <a:off x="7450570" y="4660310"/>
            <a:ext cx="1102225"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Encode</a:t>
            </a:r>
          </a:p>
        </p:txBody>
      </p:sp>
      <p:cxnSp>
        <p:nvCxnSpPr>
          <p:cNvPr id="30" name="Straight Arrow Connector 29">
            <a:extLst>
              <a:ext uri="{FF2B5EF4-FFF2-40B4-BE49-F238E27FC236}">
                <a16:creationId xmlns:a16="http://schemas.microsoft.com/office/drawing/2014/main" id="{839E36CF-8B9E-E79F-1BBC-A82EE820C889}"/>
              </a:ext>
            </a:extLst>
          </p:cNvPr>
          <p:cNvCxnSpPr>
            <a:cxnSpLocks/>
            <a:stCxn id="8" idx="3"/>
            <a:endCxn id="29" idx="1"/>
          </p:cNvCxnSpPr>
          <p:nvPr/>
        </p:nvCxnSpPr>
        <p:spPr>
          <a:xfrm>
            <a:off x="5167411" y="4771963"/>
            <a:ext cx="2283159" cy="119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D9BB2DF-804D-A94F-BC5F-B5A8EB2140C1}"/>
              </a:ext>
            </a:extLst>
          </p:cNvPr>
          <p:cNvSpPr txBox="1"/>
          <p:nvPr/>
        </p:nvSpPr>
        <p:spPr>
          <a:xfrm>
            <a:off x="2645253" y="5677148"/>
            <a:ext cx="3789242"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Pick suitable model and tune</a:t>
            </a:r>
          </a:p>
          <a:p>
            <a:r>
              <a:rPr lang="en-US" sz="2400" dirty="0"/>
              <a:t>Or redefine model arch. </a:t>
            </a:r>
          </a:p>
        </p:txBody>
      </p:sp>
      <p:cxnSp>
        <p:nvCxnSpPr>
          <p:cNvPr id="38" name="Straight Arrow Connector 37">
            <a:extLst>
              <a:ext uri="{FF2B5EF4-FFF2-40B4-BE49-F238E27FC236}">
                <a16:creationId xmlns:a16="http://schemas.microsoft.com/office/drawing/2014/main" id="{38F807C2-8B5C-24BD-AF54-4C01F0B44B02}"/>
              </a:ext>
            </a:extLst>
          </p:cNvPr>
          <p:cNvCxnSpPr>
            <a:cxnSpLocks/>
            <a:stCxn id="29" idx="3"/>
            <a:endCxn id="42" idx="1"/>
          </p:cNvCxnSpPr>
          <p:nvPr/>
        </p:nvCxnSpPr>
        <p:spPr>
          <a:xfrm flipV="1">
            <a:off x="8552795" y="4855283"/>
            <a:ext cx="1157345" cy="358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Freeform 40">
            <a:extLst>
              <a:ext uri="{FF2B5EF4-FFF2-40B4-BE49-F238E27FC236}">
                <a16:creationId xmlns:a16="http://schemas.microsoft.com/office/drawing/2014/main" id="{DA6CC747-1870-8637-6C57-9AB6B1689719}"/>
              </a:ext>
            </a:extLst>
          </p:cNvPr>
          <p:cNvSpPr/>
          <p:nvPr/>
        </p:nvSpPr>
        <p:spPr>
          <a:xfrm>
            <a:off x="4833344" y="5189140"/>
            <a:ext cx="3603591" cy="1668859"/>
          </a:xfrm>
          <a:custGeom>
            <a:avLst/>
            <a:gdLst>
              <a:gd name="connsiteX0" fmla="*/ 0 w 3622091"/>
              <a:gd name="connsiteY0" fmla="*/ 1237129 h 1660376"/>
              <a:gd name="connsiteX1" fmla="*/ 591671 w 3622091"/>
              <a:gd name="connsiteY1" fmla="*/ 1649506 h 1660376"/>
              <a:gd name="connsiteX2" fmla="*/ 3424518 w 3622091"/>
              <a:gd name="connsiteY2" fmla="*/ 1398494 h 1660376"/>
              <a:gd name="connsiteX3" fmla="*/ 3155577 w 3622091"/>
              <a:gd name="connsiteY3" fmla="*/ 0 h 1660376"/>
            </a:gdLst>
            <a:ahLst/>
            <a:cxnLst>
              <a:cxn ang="0">
                <a:pos x="connsiteX0" y="connsiteY0"/>
              </a:cxn>
              <a:cxn ang="0">
                <a:pos x="connsiteX1" y="connsiteY1"/>
              </a:cxn>
              <a:cxn ang="0">
                <a:pos x="connsiteX2" y="connsiteY2"/>
              </a:cxn>
              <a:cxn ang="0">
                <a:pos x="connsiteX3" y="connsiteY3"/>
              </a:cxn>
            </a:cxnLst>
            <a:rect l="l" t="t" r="r" b="b"/>
            <a:pathLst>
              <a:path w="3622091" h="1660376">
                <a:moveTo>
                  <a:pt x="0" y="1237129"/>
                </a:moveTo>
                <a:cubicBezTo>
                  <a:pt x="10459" y="1429870"/>
                  <a:pt x="20918" y="1622612"/>
                  <a:pt x="591671" y="1649506"/>
                </a:cubicBezTo>
                <a:cubicBezTo>
                  <a:pt x="1162424" y="1676400"/>
                  <a:pt x="2997200" y="1673412"/>
                  <a:pt x="3424518" y="1398494"/>
                </a:cubicBezTo>
                <a:cubicBezTo>
                  <a:pt x="3851836" y="1123576"/>
                  <a:pt x="3503706" y="561788"/>
                  <a:pt x="3155577" y="0"/>
                </a:cubicBezTo>
              </a:path>
            </a:pathLst>
          </a:custGeom>
          <a:noFill/>
          <a:ln>
            <a:solidFill>
              <a:srgbClr val="0070C0"/>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2AB3D19C-0CFC-5E32-33FF-1A9AE8D48EF2}"/>
              </a:ext>
            </a:extLst>
          </p:cNvPr>
          <p:cNvSpPr txBox="1"/>
          <p:nvPr/>
        </p:nvSpPr>
        <p:spPr>
          <a:xfrm>
            <a:off x="9710140" y="4624450"/>
            <a:ext cx="2150525"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400" dirty="0"/>
              <a:t>Shard if needed</a:t>
            </a:r>
          </a:p>
        </p:txBody>
      </p:sp>
      <p:cxnSp>
        <p:nvCxnSpPr>
          <p:cNvPr id="45" name="Straight Arrow Connector 44">
            <a:extLst>
              <a:ext uri="{FF2B5EF4-FFF2-40B4-BE49-F238E27FC236}">
                <a16:creationId xmlns:a16="http://schemas.microsoft.com/office/drawing/2014/main" id="{55A76D16-3512-F17A-0E70-7969D28D86B2}"/>
              </a:ext>
            </a:extLst>
          </p:cNvPr>
          <p:cNvCxnSpPr>
            <a:cxnSpLocks/>
            <a:stCxn id="42" idx="2"/>
            <a:endCxn id="36" idx="0"/>
          </p:cNvCxnSpPr>
          <p:nvPr/>
        </p:nvCxnSpPr>
        <p:spPr>
          <a:xfrm flipH="1">
            <a:off x="4539874" y="5086115"/>
            <a:ext cx="6245529" cy="5910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8151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99188-85A8-7FC1-D099-4E0746507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10ED2-D598-178F-8526-1ABBE3D257B4}"/>
              </a:ext>
            </a:extLst>
          </p:cNvPr>
          <p:cNvSpPr>
            <a:spLocks noGrp="1"/>
          </p:cNvSpPr>
          <p:nvPr>
            <p:ph type="title"/>
          </p:nvPr>
        </p:nvSpPr>
        <p:spPr/>
        <p:txBody>
          <a:bodyPr/>
          <a:lstStyle/>
          <a:p>
            <a:r>
              <a:rPr lang="en-US" dirty="0"/>
              <a:t>Our Academic Work at CMU</a:t>
            </a:r>
          </a:p>
        </p:txBody>
      </p:sp>
      <p:sp>
        <p:nvSpPr>
          <p:cNvPr id="3" name="Content Placeholder 2">
            <a:extLst>
              <a:ext uri="{FF2B5EF4-FFF2-40B4-BE49-F238E27FC236}">
                <a16:creationId xmlns:a16="http://schemas.microsoft.com/office/drawing/2014/main" id="{78573B5A-6F5B-54C0-202F-90720FC0C93A}"/>
              </a:ext>
            </a:extLst>
          </p:cNvPr>
          <p:cNvSpPr>
            <a:spLocks noGrp="1"/>
          </p:cNvSpPr>
          <p:nvPr>
            <p:ph idx="1"/>
          </p:nvPr>
        </p:nvSpPr>
        <p:spPr/>
        <p:txBody>
          <a:bodyPr>
            <a:normAutofit fontScale="85000" lnSpcReduction="20000"/>
          </a:bodyPr>
          <a:lstStyle/>
          <a:p>
            <a:r>
              <a:rPr lang="en-US" dirty="0"/>
              <a:t>Foundations: Modeling Privacy and Fidelity</a:t>
            </a:r>
          </a:p>
          <a:p>
            <a:pPr lvl="1"/>
            <a:r>
              <a:rPr lang="en-US" dirty="0"/>
              <a:t>Timeseries Models: </a:t>
            </a:r>
            <a:r>
              <a:rPr lang="en-US" dirty="0" err="1">
                <a:solidFill>
                  <a:srgbClr val="0070C0"/>
                </a:solidFill>
              </a:rPr>
              <a:t>DoppelGANger</a:t>
            </a:r>
            <a:r>
              <a:rPr lang="en-US" dirty="0"/>
              <a:t> </a:t>
            </a:r>
          </a:p>
          <a:p>
            <a:pPr lvl="1"/>
            <a:r>
              <a:rPr lang="en-US" dirty="0"/>
              <a:t>Fundamental privacy bounds: </a:t>
            </a:r>
            <a:r>
              <a:rPr lang="en-US" dirty="0">
                <a:solidFill>
                  <a:srgbClr val="0070C0"/>
                </a:solidFill>
              </a:rPr>
              <a:t>AISTATS paper</a:t>
            </a:r>
          </a:p>
          <a:p>
            <a:pPr lvl="1"/>
            <a:r>
              <a:rPr lang="en-US" dirty="0"/>
              <a:t>Statistical privacy: </a:t>
            </a:r>
            <a:r>
              <a:rPr lang="en-US" dirty="0">
                <a:solidFill>
                  <a:srgbClr val="0070C0"/>
                </a:solidFill>
              </a:rPr>
              <a:t>IEEE Transactions</a:t>
            </a:r>
          </a:p>
          <a:p>
            <a:pPr lvl="1"/>
            <a:r>
              <a:rPr lang="en-US" dirty="0"/>
              <a:t>Model fidelity: </a:t>
            </a:r>
            <a:r>
              <a:rPr lang="en-US" dirty="0" err="1">
                <a:solidFill>
                  <a:srgbClr val="0070C0"/>
                </a:solidFill>
              </a:rPr>
              <a:t>NetFID</a:t>
            </a:r>
            <a:endParaRPr lang="en-US" dirty="0">
              <a:solidFill>
                <a:srgbClr val="0070C0"/>
              </a:solidFill>
            </a:endParaRPr>
          </a:p>
          <a:p>
            <a:pPr lvl="1"/>
            <a:r>
              <a:rPr lang="en-US" dirty="0"/>
              <a:t>Improving stability and learning fidelity: </a:t>
            </a:r>
            <a:r>
              <a:rPr lang="en-US" dirty="0" err="1">
                <a:solidFill>
                  <a:srgbClr val="0070C0"/>
                </a:solidFill>
              </a:rPr>
              <a:t>SpectralNormalization</a:t>
            </a:r>
            <a:endParaRPr lang="en-US" dirty="0">
              <a:solidFill>
                <a:srgbClr val="0070C0"/>
              </a:solidFill>
            </a:endParaRPr>
          </a:p>
          <a:p>
            <a:pPr lvl="1"/>
            <a:r>
              <a:rPr lang="en-US" dirty="0"/>
              <a:t>Rare Sample Generation: </a:t>
            </a:r>
            <a:r>
              <a:rPr lang="en-US" dirty="0" err="1">
                <a:solidFill>
                  <a:srgbClr val="0070C0"/>
                </a:solidFill>
              </a:rPr>
              <a:t>RareGAN</a:t>
            </a:r>
            <a:endParaRPr lang="en-US" dirty="0">
              <a:solidFill>
                <a:srgbClr val="0070C0"/>
              </a:solidFill>
            </a:endParaRPr>
          </a:p>
          <a:p>
            <a:pPr marL="457200" lvl="1" indent="0">
              <a:buNone/>
            </a:pPr>
            <a:endParaRPr lang="en-US" dirty="0"/>
          </a:p>
          <a:p>
            <a:r>
              <a:rPr lang="en-US" dirty="0"/>
              <a:t>Use cases:</a:t>
            </a:r>
          </a:p>
          <a:p>
            <a:pPr lvl="1"/>
            <a:r>
              <a:rPr lang="en-US" dirty="0">
                <a:highlight>
                  <a:srgbClr val="FFFF00"/>
                </a:highlight>
              </a:rPr>
              <a:t>GANs for network traffic data: </a:t>
            </a:r>
            <a:r>
              <a:rPr lang="en-US" dirty="0">
                <a:solidFill>
                  <a:srgbClr val="0070C0"/>
                </a:solidFill>
                <a:highlight>
                  <a:srgbClr val="FFFF00"/>
                </a:highlight>
              </a:rPr>
              <a:t>NetShare</a:t>
            </a:r>
          </a:p>
          <a:p>
            <a:pPr lvl="1"/>
            <a:r>
              <a:rPr lang="en-US" dirty="0"/>
              <a:t>Models for embedded systems traces: </a:t>
            </a:r>
            <a:r>
              <a:rPr lang="en-US" dirty="0" err="1">
                <a:solidFill>
                  <a:srgbClr val="0070C0"/>
                </a:solidFill>
              </a:rPr>
              <a:t>CANGen</a:t>
            </a:r>
            <a:r>
              <a:rPr lang="en-US" dirty="0">
                <a:solidFill>
                  <a:srgbClr val="0070C0"/>
                </a:solidFill>
              </a:rPr>
              <a:t> </a:t>
            </a:r>
          </a:p>
          <a:p>
            <a:pPr lvl="1"/>
            <a:r>
              <a:rPr lang="en-US" dirty="0"/>
              <a:t>Models for deep generative storage and retention: </a:t>
            </a:r>
            <a:r>
              <a:rPr lang="en-US" dirty="0" err="1">
                <a:solidFill>
                  <a:srgbClr val="0070C0"/>
                </a:solidFill>
              </a:rPr>
              <a:t>DeepStore</a:t>
            </a:r>
            <a:endParaRPr lang="en-US" dirty="0">
              <a:solidFill>
                <a:srgbClr val="0070C0"/>
              </a:solidFill>
            </a:endParaRPr>
          </a:p>
          <a:p>
            <a:pPr lvl="1"/>
            <a:r>
              <a:rPr lang="en-US" dirty="0"/>
              <a:t>Improving IoT Anomaly Detection: </a:t>
            </a:r>
            <a:r>
              <a:rPr lang="en-US" dirty="0" err="1">
                <a:solidFill>
                  <a:srgbClr val="0070C0"/>
                </a:solidFill>
              </a:rPr>
              <a:t>LumGAN</a:t>
            </a:r>
            <a:endParaRPr lang="en-US" dirty="0">
              <a:solidFill>
                <a:srgbClr val="0070C0"/>
              </a:solidFill>
            </a:endParaRPr>
          </a:p>
          <a:p>
            <a:pPr lvl="1"/>
            <a:r>
              <a:rPr lang="en-US" dirty="0"/>
              <a:t>Reducing cost of trace transmission: </a:t>
            </a:r>
            <a:r>
              <a:rPr lang="en-US" dirty="0" err="1">
                <a:solidFill>
                  <a:srgbClr val="0070C0"/>
                </a:solidFill>
              </a:rPr>
              <a:t>GenT</a:t>
            </a:r>
            <a:endParaRPr lang="en-US" dirty="0">
              <a:solidFill>
                <a:srgbClr val="0070C0"/>
              </a:solidFill>
            </a:endParaRPr>
          </a:p>
          <a:p>
            <a:pPr lvl="1"/>
            <a:endParaRPr lang="en-US" dirty="0">
              <a:solidFill>
                <a:srgbClr val="0070C0"/>
              </a:solidFill>
            </a:endParaRPr>
          </a:p>
          <a:p>
            <a:pPr marL="457200" lvl="1" indent="0">
              <a:buNone/>
            </a:pPr>
            <a:endParaRPr lang="en-US" dirty="0">
              <a:solidFill>
                <a:srgbClr val="0070C0"/>
              </a:solidFill>
            </a:endParaRPr>
          </a:p>
          <a:p>
            <a:pPr lvl="1"/>
            <a:endParaRPr lang="en-US" dirty="0">
              <a:solidFill>
                <a:srgbClr val="0070C0"/>
              </a:solidFill>
            </a:endParaRPr>
          </a:p>
          <a:p>
            <a:pPr marL="457200" lvl="1" indent="0">
              <a:buNone/>
            </a:pPr>
            <a:endParaRPr lang="en-US" dirty="0"/>
          </a:p>
        </p:txBody>
      </p:sp>
      <p:sp>
        <p:nvSpPr>
          <p:cNvPr id="4" name="Slide Number Placeholder 3">
            <a:extLst>
              <a:ext uri="{FF2B5EF4-FFF2-40B4-BE49-F238E27FC236}">
                <a16:creationId xmlns:a16="http://schemas.microsoft.com/office/drawing/2014/main" id="{1499C9F2-0B23-ABC5-0AB4-BF5BE37044F3}"/>
              </a:ext>
            </a:extLst>
          </p:cNvPr>
          <p:cNvSpPr>
            <a:spLocks noGrp="1"/>
          </p:cNvSpPr>
          <p:nvPr>
            <p:ph type="sldNum" sz="quarter" idx="12"/>
          </p:nvPr>
        </p:nvSpPr>
        <p:spPr/>
        <p:txBody>
          <a:bodyPr/>
          <a:lstStyle/>
          <a:p>
            <a:fld id="{78BA06F7-7B03-794D-B1BE-3F12299AE8FB}" type="slidenum">
              <a:rPr lang="en-US" smtClean="0"/>
              <a:t>54</a:t>
            </a:fld>
            <a:endParaRPr lang="en-US" dirty="0"/>
          </a:p>
        </p:txBody>
      </p:sp>
    </p:spTree>
    <p:extLst>
      <p:ext uri="{BB962C8B-B14F-4D97-AF65-F5344CB8AC3E}">
        <p14:creationId xmlns:p14="http://schemas.microsoft.com/office/powerpoint/2010/main" val="1080621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B574-CC30-3A40-8685-9612F0E61E2F}"/>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solidFill>
                  <a:srgbClr val="0070C0"/>
                </a:solidFill>
              </a:rPr>
              <a:t>header</a:t>
            </a:r>
            <a:r>
              <a:rPr lang="zh-CN" altLang="en-US" dirty="0">
                <a:solidFill>
                  <a:srgbClr val="0070C0"/>
                </a:solidFill>
              </a:rPr>
              <a:t> </a:t>
            </a:r>
            <a:r>
              <a:rPr lang="en-US" altLang="zh-CN" dirty="0">
                <a:solidFill>
                  <a:srgbClr val="0070C0"/>
                </a:solidFill>
              </a:rPr>
              <a:t>fields</a:t>
            </a:r>
            <a:r>
              <a:rPr lang="zh-CN" altLang="en-US" dirty="0">
                <a:solidFill>
                  <a:srgbClr val="0070C0"/>
                </a:solidFill>
              </a:rPr>
              <a:t> </a:t>
            </a:r>
            <a:r>
              <a:rPr lang="en-US" altLang="zh-CN" dirty="0">
                <a:solidFill>
                  <a:srgbClr val="0070C0"/>
                </a:solidFill>
              </a:rPr>
              <a:t>correlation</a:t>
            </a:r>
            <a:r>
              <a:rPr lang="zh-CN" altLang="en-US" dirty="0">
                <a:solidFill>
                  <a:srgbClr val="0070C0"/>
                </a:solidFill>
              </a:rPr>
              <a:t> </a:t>
            </a:r>
            <a:r>
              <a:rPr lang="en-US" altLang="zh-CN" dirty="0">
                <a:solidFill>
                  <a:srgbClr val="0070C0"/>
                </a:solidFill>
              </a:rPr>
              <a:t>is</a:t>
            </a:r>
            <a:r>
              <a:rPr lang="zh-CN" altLang="en-US" dirty="0">
                <a:solidFill>
                  <a:srgbClr val="0070C0"/>
                </a:solidFill>
              </a:rPr>
              <a:t> </a:t>
            </a:r>
            <a:r>
              <a:rPr lang="en-US" altLang="zh-CN" dirty="0">
                <a:solidFill>
                  <a:srgbClr val="0070C0"/>
                </a:solidFill>
              </a:rPr>
              <a:t>not</a:t>
            </a:r>
            <a:r>
              <a:rPr lang="zh-CN" altLang="en-US" dirty="0">
                <a:solidFill>
                  <a:srgbClr val="0070C0"/>
                </a:solidFill>
              </a:rPr>
              <a:t> </a:t>
            </a:r>
            <a:r>
              <a:rPr lang="en-US" altLang="zh-CN" dirty="0">
                <a:solidFill>
                  <a:srgbClr val="0070C0"/>
                </a:solidFill>
              </a:rPr>
              <a:t>captured</a:t>
            </a:r>
            <a:r>
              <a:rPr lang="zh-CN" altLang="en-US" dirty="0">
                <a:solidFill>
                  <a:srgbClr val="0070C0"/>
                </a:solidFill>
              </a:rPr>
              <a:t> </a:t>
            </a:r>
            <a:r>
              <a:rPr lang="en-US" altLang="zh-CN" dirty="0">
                <a:solidFill>
                  <a:srgbClr val="0070C0"/>
                </a:solidFill>
              </a:rPr>
              <a:t>(e.g.,</a:t>
            </a:r>
            <a:r>
              <a:rPr lang="zh-CN" altLang="en-US" dirty="0">
                <a:solidFill>
                  <a:srgbClr val="0070C0"/>
                </a:solidFill>
              </a:rPr>
              <a:t> </a:t>
            </a:r>
            <a:r>
              <a:rPr lang="en-US" altLang="zh-CN" dirty="0">
                <a:solidFill>
                  <a:srgbClr val="0070C0"/>
                </a:solidFill>
              </a:rPr>
              <a:t>flow</a:t>
            </a:r>
            <a:r>
              <a:rPr lang="zh-CN" altLang="en-US" dirty="0">
                <a:solidFill>
                  <a:srgbClr val="0070C0"/>
                </a:solidFill>
              </a:rPr>
              <a:t> </a:t>
            </a:r>
            <a:r>
              <a:rPr lang="en-US" altLang="zh-CN" dirty="0">
                <a:solidFill>
                  <a:srgbClr val="0070C0"/>
                </a:solidFill>
              </a:rPr>
              <a:t>length)</a:t>
            </a:r>
            <a:endParaRPr lang="en-US" dirty="0">
              <a:solidFill>
                <a:srgbClr val="0070C0"/>
              </a:solidFill>
            </a:endParaRPr>
          </a:p>
        </p:txBody>
      </p:sp>
      <p:pic>
        <p:nvPicPr>
          <p:cNvPr id="6" name="Content Placeholder 5">
            <a:extLst>
              <a:ext uri="{FF2B5EF4-FFF2-40B4-BE49-F238E27FC236}">
                <a16:creationId xmlns:a16="http://schemas.microsoft.com/office/drawing/2014/main" id="{1E4DE56B-4079-564C-8920-2087086A0888}"/>
              </a:ext>
            </a:extLst>
          </p:cNvPr>
          <p:cNvPicPr>
            <a:picLocks noGrp="1" noChangeAspect="1"/>
          </p:cNvPicPr>
          <p:nvPr>
            <p:ph idx="1"/>
          </p:nvPr>
        </p:nvPicPr>
        <p:blipFill>
          <a:blip r:embed="rId2"/>
          <a:stretch>
            <a:fillRect/>
          </a:stretch>
        </p:blipFill>
        <p:spPr>
          <a:xfrm>
            <a:off x="838200" y="1876040"/>
            <a:ext cx="4546871" cy="3350869"/>
          </a:xfrm>
        </p:spPr>
      </p:pic>
      <p:sp>
        <p:nvSpPr>
          <p:cNvPr id="4" name="Slide Number Placeholder 3">
            <a:extLst>
              <a:ext uri="{FF2B5EF4-FFF2-40B4-BE49-F238E27FC236}">
                <a16:creationId xmlns:a16="http://schemas.microsoft.com/office/drawing/2014/main" id="{E908C990-38E6-AC45-9DBF-7CD30CAB0E77}"/>
              </a:ext>
            </a:extLst>
          </p:cNvPr>
          <p:cNvSpPr>
            <a:spLocks noGrp="1"/>
          </p:cNvSpPr>
          <p:nvPr>
            <p:ph type="sldNum" sz="quarter" idx="12"/>
          </p:nvPr>
        </p:nvSpPr>
        <p:spPr/>
        <p:txBody>
          <a:bodyPr/>
          <a:lstStyle/>
          <a:p>
            <a:fld id="{78BA06F7-7B03-794D-B1BE-3F12299AE8FB}" type="slidenum">
              <a:rPr lang="en-US" smtClean="0"/>
              <a:t>55</a:t>
            </a:fld>
            <a:endParaRPr lang="en-US"/>
          </a:p>
        </p:txBody>
      </p:sp>
      <p:pic>
        <p:nvPicPr>
          <p:cNvPr id="8" name="Picture 7">
            <a:extLst>
              <a:ext uri="{FF2B5EF4-FFF2-40B4-BE49-F238E27FC236}">
                <a16:creationId xmlns:a16="http://schemas.microsoft.com/office/drawing/2014/main" id="{BAB75F2C-1CD0-A04C-A974-8CF1C068CF8A}"/>
              </a:ext>
            </a:extLst>
          </p:cNvPr>
          <p:cNvPicPr>
            <a:picLocks noChangeAspect="1"/>
          </p:cNvPicPr>
          <p:nvPr/>
        </p:nvPicPr>
        <p:blipFill>
          <a:blip r:embed="rId3"/>
          <a:stretch>
            <a:fillRect/>
          </a:stretch>
        </p:blipFill>
        <p:spPr>
          <a:xfrm>
            <a:off x="6336139" y="1876040"/>
            <a:ext cx="4546871" cy="3485220"/>
          </a:xfrm>
          <a:prstGeom prst="rect">
            <a:avLst/>
          </a:prstGeom>
        </p:spPr>
      </p:pic>
      <p:sp>
        <p:nvSpPr>
          <p:cNvPr id="9" name="TextBox 8">
            <a:extLst>
              <a:ext uri="{FF2B5EF4-FFF2-40B4-BE49-F238E27FC236}">
                <a16:creationId xmlns:a16="http://schemas.microsoft.com/office/drawing/2014/main" id="{ADA35F50-FE91-7D47-BEA5-C7C164056C2B}"/>
              </a:ext>
            </a:extLst>
          </p:cNvPr>
          <p:cNvSpPr txBox="1"/>
          <p:nvPr/>
        </p:nvSpPr>
        <p:spPr>
          <a:xfrm>
            <a:off x="2298356" y="5412261"/>
            <a:ext cx="1977082" cy="369332"/>
          </a:xfrm>
          <a:prstGeom prst="rect">
            <a:avLst/>
          </a:prstGeom>
          <a:noFill/>
        </p:spPr>
        <p:txBody>
          <a:bodyPr wrap="square" rtlCol="0">
            <a:spAutoFit/>
          </a:bodyPr>
          <a:lstStyle/>
          <a:p>
            <a:pPr algn="ct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17A53B1E-94FD-9443-9EAD-633C583BEE16}"/>
              </a:ext>
            </a:extLst>
          </p:cNvPr>
          <p:cNvSpPr txBox="1"/>
          <p:nvPr/>
        </p:nvSpPr>
        <p:spPr>
          <a:xfrm>
            <a:off x="7916564" y="5410892"/>
            <a:ext cx="1977082" cy="369332"/>
          </a:xfrm>
          <a:prstGeom prst="rect">
            <a:avLst/>
          </a:prstGeom>
          <a:noFill/>
        </p:spPr>
        <p:txBody>
          <a:bodyPr wrap="square" rtlCol="0">
            <a:spAutoFit/>
          </a:bodyPr>
          <a:lstStyle/>
          <a:p>
            <a:pPr algn="ctr"/>
            <a:r>
              <a:rPr lang="en-US" altLang="zh-CN" dirty="0"/>
              <a:t>CAIDA</a:t>
            </a:r>
            <a:r>
              <a:rPr lang="zh-CN" altLang="en-US" dirty="0"/>
              <a:t> </a:t>
            </a:r>
            <a:r>
              <a:rPr lang="en-US" altLang="zh-CN" dirty="0"/>
              <a:t>(PCAP)</a:t>
            </a:r>
            <a:endParaRPr lang="en-US" dirty="0"/>
          </a:p>
        </p:txBody>
      </p:sp>
    </p:spTree>
    <p:extLst>
      <p:ext uri="{BB962C8B-B14F-4D97-AF65-F5344CB8AC3E}">
        <p14:creationId xmlns:p14="http://schemas.microsoft.com/office/powerpoint/2010/main" val="42937640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8DC9E-D468-B449-87A5-7DB068E07F47}"/>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reformulate</a:t>
            </a:r>
            <a:r>
              <a:rPr lang="zh-CN" altLang="en-US" dirty="0">
                <a:solidFill>
                  <a:srgbClr val="0070C0"/>
                </a:solidFill>
              </a:rPr>
              <a:t> </a:t>
            </a:r>
            <a:r>
              <a:rPr lang="en-US" altLang="zh-CN" dirty="0">
                <a:solidFill>
                  <a:srgbClr val="0070C0"/>
                </a:solidFill>
              </a:rPr>
              <a:t>as</a:t>
            </a:r>
            <a:r>
              <a:rPr lang="zh-CN" altLang="en-US" dirty="0">
                <a:solidFill>
                  <a:srgbClr val="0070C0"/>
                </a:solidFill>
              </a:rPr>
              <a:t> </a:t>
            </a:r>
            <a:r>
              <a:rPr lang="en-US" altLang="zh-CN" dirty="0">
                <a:solidFill>
                  <a:srgbClr val="0070C0"/>
                </a:solidFill>
              </a:rPr>
              <a:t>time-series</a:t>
            </a:r>
            <a:r>
              <a:rPr lang="zh-CN" altLang="en-US" dirty="0">
                <a:solidFill>
                  <a:srgbClr val="0070C0"/>
                </a:solidFill>
              </a:rPr>
              <a:t> </a:t>
            </a:r>
            <a:r>
              <a:rPr lang="en-US" altLang="zh-CN" dirty="0">
                <a:solidFill>
                  <a:srgbClr val="0070C0"/>
                </a:solidFill>
              </a:rPr>
              <a:t>problem</a:t>
            </a:r>
            <a:endParaRPr lang="en-US" dirty="0">
              <a:solidFill>
                <a:srgbClr val="0070C0"/>
              </a:solidFill>
            </a:endParaRPr>
          </a:p>
        </p:txBody>
      </p:sp>
      <p:sp>
        <p:nvSpPr>
          <p:cNvPr id="4" name="Slide Number Placeholder 3">
            <a:extLst>
              <a:ext uri="{FF2B5EF4-FFF2-40B4-BE49-F238E27FC236}">
                <a16:creationId xmlns:a16="http://schemas.microsoft.com/office/drawing/2014/main" id="{25CB2251-B180-A344-B0BB-126CB311EBC6}"/>
              </a:ext>
            </a:extLst>
          </p:cNvPr>
          <p:cNvSpPr>
            <a:spLocks noGrp="1"/>
          </p:cNvSpPr>
          <p:nvPr>
            <p:ph type="sldNum" sz="quarter" idx="12"/>
          </p:nvPr>
        </p:nvSpPr>
        <p:spPr/>
        <p:txBody>
          <a:bodyPr/>
          <a:lstStyle/>
          <a:p>
            <a:fld id="{78BA06F7-7B03-794D-B1BE-3F12299AE8FB}" type="slidenum">
              <a:rPr lang="en-US" smtClean="0"/>
              <a:t>56</a:t>
            </a:fld>
            <a:endParaRPr lang="en-US"/>
          </a:p>
        </p:txBody>
      </p:sp>
      <p:pic>
        <p:nvPicPr>
          <p:cNvPr id="75" name="Picture 2" descr="Datatable Icon - Download Datatable Icon 935839 | Noun Project">
            <a:extLst>
              <a:ext uri="{FF2B5EF4-FFF2-40B4-BE49-F238E27FC236}">
                <a16:creationId xmlns:a16="http://schemas.microsoft.com/office/drawing/2014/main" id="{2BF9D4F8-C8D1-494E-88E6-1930EDE4833D}"/>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47189" y="1901078"/>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Datatable Icon - Download Datatable Icon 935839 | Noun Project">
            <a:extLst>
              <a:ext uri="{FF2B5EF4-FFF2-40B4-BE49-F238E27FC236}">
                <a16:creationId xmlns:a16="http://schemas.microsoft.com/office/drawing/2014/main" id="{5E145486-2678-3A41-8988-7200706FF33E}"/>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47189" y="3116734"/>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53F5326D-9C2F-F84D-B877-C73C0529DCB6}"/>
              </a:ext>
            </a:extLst>
          </p:cNvPr>
          <p:cNvSpPr txBox="1"/>
          <p:nvPr/>
        </p:nvSpPr>
        <p:spPr>
          <a:xfrm>
            <a:off x="3259228" y="1675713"/>
            <a:ext cx="1472018"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78" name="TextBox 77">
            <a:extLst>
              <a:ext uri="{FF2B5EF4-FFF2-40B4-BE49-F238E27FC236}">
                <a16:creationId xmlns:a16="http://schemas.microsoft.com/office/drawing/2014/main" id="{722975E7-99F4-AD46-A95B-33AAED015228}"/>
              </a:ext>
            </a:extLst>
          </p:cNvPr>
          <p:cNvSpPr txBox="1"/>
          <p:nvPr/>
        </p:nvSpPr>
        <p:spPr>
          <a:xfrm>
            <a:off x="3792329" y="2747402"/>
            <a:ext cx="414670" cy="369332"/>
          </a:xfrm>
          <a:prstGeom prst="rect">
            <a:avLst/>
          </a:prstGeom>
          <a:noFill/>
        </p:spPr>
        <p:txBody>
          <a:bodyPr wrap="square" rtlCol="0">
            <a:spAutoFit/>
          </a:bodyPr>
          <a:lstStyle/>
          <a:p>
            <a:pPr algn="ctr"/>
            <a:r>
              <a:rPr lang="en-US" altLang="zh-CN" b="1" dirty="0"/>
              <a:t>…</a:t>
            </a:r>
            <a:endParaRPr lang="en-US" b="1" dirty="0"/>
          </a:p>
        </p:txBody>
      </p:sp>
      <p:sp>
        <p:nvSpPr>
          <p:cNvPr id="79" name="TextBox 78">
            <a:extLst>
              <a:ext uri="{FF2B5EF4-FFF2-40B4-BE49-F238E27FC236}">
                <a16:creationId xmlns:a16="http://schemas.microsoft.com/office/drawing/2014/main" id="{B676D87E-0D71-674F-A242-175DEC563BA5}"/>
              </a:ext>
            </a:extLst>
          </p:cNvPr>
          <p:cNvSpPr txBox="1"/>
          <p:nvPr/>
        </p:nvSpPr>
        <p:spPr>
          <a:xfrm>
            <a:off x="2945562" y="2171101"/>
            <a:ext cx="612259"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80" name="TextBox 79">
            <a:extLst>
              <a:ext uri="{FF2B5EF4-FFF2-40B4-BE49-F238E27FC236}">
                <a16:creationId xmlns:a16="http://schemas.microsoft.com/office/drawing/2014/main" id="{AE5CB08B-2BE6-9D47-B4B6-B7ABB395725C}"/>
              </a:ext>
            </a:extLst>
          </p:cNvPr>
          <p:cNvSpPr txBox="1"/>
          <p:nvPr/>
        </p:nvSpPr>
        <p:spPr>
          <a:xfrm>
            <a:off x="2896092" y="3338376"/>
            <a:ext cx="711198"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sp>
        <p:nvSpPr>
          <p:cNvPr id="81" name="Rectangle 80">
            <a:extLst>
              <a:ext uri="{FF2B5EF4-FFF2-40B4-BE49-F238E27FC236}">
                <a16:creationId xmlns:a16="http://schemas.microsoft.com/office/drawing/2014/main" id="{61617994-D6EC-F44B-BE30-F0DE8E08754E}"/>
              </a:ext>
            </a:extLst>
          </p:cNvPr>
          <p:cNvSpPr/>
          <p:nvPr/>
        </p:nvSpPr>
        <p:spPr>
          <a:xfrm>
            <a:off x="5051697" y="1910012"/>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Tabular-based</a:t>
            </a:r>
            <a:r>
              <a:rPr lang="zh-CN" altLang="en-US" sz="2000" i="1" dirty="0"/>
              <a:t> </a:t>
            </a:r>
            <a:r>
              <a:rPr lang="en-US" altLang="zh-CN" sz="2000" i="1" dirty="0"/>
              <a:t>GAN</a:t>
            </a:r>
            <a:endParaRPr lang="en-US" sz="2000" i="1" dirty="0"/>
          </a:p>
        </p:txBody>
      </p:sp>
      <p:sp>
        <p:nvSpPr>
          <p:cNvPr id="82" name="Rectangle 81">
            <a:extLst>
              <a:ext uri="{FF2B5EF4-FFF2-40B4-BE49-F238E27FC236}">
                <a16:creationId xmlns:a16="http://schemas.microsoft.com/office/drawing/2014/main" id="{0EC87594-55F0-C143-8D76-1E549153F2D8}"/>
              </a:ext>
            </a:extLst>
          </p:cNvPr>
          <p:cNvSpPr/>
          <p:nvPr/>
        </p:nvSpPr>
        <p:spPr>
          <a:xfrm>
            <a:off x="5051697" y="3129286"/>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Tabular-based</a:t>
            </a:r>
            <a:r>
              <a:rPr lang="zh-CN" altLang="en-US" sz="2000" i="1" dirty="0"/>
              <a:t> </a:t>
            </a:r>
            <a:r>
              <a:rPr lang="en-US" altLang="zh-CN" sz="2000" i="1" dirty="0"/>
              <a:t>GAN</a:t>
            </a:r>
            <a:endParaRPr lang="en-US" sz="2000" i="1" dirty="0"/>
          </a:p>
        </p:txBody>
      </p:sp>
      <p:cxnSp>
        <p:nvCxnSpPr>
          <p:cNvPr id="83" name="Straight Arrow Connector 82">
            <a:extLst>
              <a:ext uri="{FF2B5EF4-FFF2-40B4-BE49-F238E27FC236}">
                <a16:creationId xmlns:a16="http://schemas.microsoft.com/office/drawing/2014/main" id="{EE0E98EC-9BC5-6B47-B0D7-297B101FC58C}"/>
              </a:ext>
            </a:extLst>
          </p:cNvPr>
          <p:cNvCxnSpPr>
            <a:stCxn id="75" idx="3"/>
            <a:endCxn id="81" idx="1"/>
          </p:cNvCxnSpPr>
          <p:nvPr/>
        </p:nvCxnSpPr>
        <p:spPr>
          <a:xfrm>
            <a:off x="4452139" y="2353553"/>
            <a:ext cx="59955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CE054BCC-8D2B-CE4A-B49D-20B21A71F900}"/>
              </a:ext>
            </a:extLst>
          </p:cNvPr>
          <p:cNvCxnSpPr>
            <a:stCxn id="76" idx="3"/>
            <a:endCxn id="82" idx="1"/>
          </p:cNvCxnSpPr>
          <p:nvPr/>
        </p:nvCxnSpPr>
        <p:spPr>
          <a:xfrm>
            <a:off x="4452139" y="3569209"/>
            <a:ext cx="599558" cy="36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85" name="Picture 2" descr="Datatable Icon - Download Datatable Icon 935839 | Noun Project">
            <a:extLst>
              <a:ext uri="{FF2B5EF4-FFF2-40B4-BE49-F238E27FC236}">
                <a16:creationId xmlns:a16="http://schemas.microsoft.com/office/drawing/2014/main" id="{9F340D70-919D-B049-8908-9DA79466EEF0}"/>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771" y="1901078"/>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a:extLst>
              <a:ext uri="{FF2B5EF4-FFF2-40B4-BE49-F238E27FC236}">
                <a16:creationId xmlns:a16="http://schemas.microsoft.com/office/drawing/2014/main" id="{439A865A-AD85-B047-B367-5052E4690293}"/>
              </a:ext>
            </a:extLst>
          </p:cNvPr>
          <p:cNvSpPr txBox="1"/>
          <p:nvPr/>
        </p:nvSpPr>
        <p:spPr>
          <a:xfrm>
            <a:off x="6698420" y="1674350"/>
            <a:ext cx="2066552" cy="400110"/>
          </a:xfrm>
          <a:prstGeom prst="rect">
            <a:avLst/>
          </a:prstGeom>
          <a:noFill/>
        </p:spPr>
        <p:txBody>
          <a:bodyPr wrap="square" rtlCol="0">
            <a:spAutoFit/>
          </a:bodyPr>
          <a:lstStyle/>
          <a:p>
            <a:pPr algn="ctr"/>
            <a:r>
              <a:rPr lang="en-US" altLang="zh-CN" sz="2000" dirty="0"/>
              <a:t>Synthetic</a:t>
            </a:r>
            <a:r>
              <a:rPr lang="zh-CN" altLang="en-US" sz="2000" dirty="0"/>
              <a:t> </a:t>
            </a:r>
            <a:r>
              <a:rPr lang="en-US" altLang="zh-CN" sz="2000" dirty="0"/>
              <a:t>Data</a:t>
            </a:r>
            <a:endParaRPr lang="en-US" sz="2000" dirty="0"/>
          </a:p>
        </p:txBody>
      </p:sp>
      <p:pic>
        <p:nvPicPr>
          <p:cNvPr id="87" name="Picture 2" descr="Datatable Icon - Download Datatable Icon 935839 | Noun Project">
            <a:extLst>
              <a:ext uri="{FF2B5EF4-FFF2-40B4-BE49-F238E27FC236}">
                <a16:creationId xmlns:a16="http://schemas.microsoft.com/office/drawing/2014/main" id="{26FFFD6E-225F-F447-ADC5-DB467F2A78DA}"/>
              </a:ext>
            </a:extLst>
          </p:cNvPr>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56771" y="3116734"/>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88" name="Straight Arrow Connector 87">
            <a:extLst>
              <a:ext uri="{FF2B5EF4-FFF2-40B4-BE49-F238E27FC236}">
                <a16:creationId xmlns:a16="http://schemas.microsoft.com/office/drawing/2014/main" id="{C26DBF5B-03A1-4A4C-97A3-18247BC30086}"/>
              </a:ext>
            </a:extLst>
          </p:cNvPr>
          <p:cNvCxnSpPr>
            <a:stCxn id="81" idx="3"/>
            <a:endCxn id="85" idx="1"/>
          </p:cNvCxnSpPr>
          <p:nvPr/>
        </p:nvCxnSpPr>
        <p:spPr>
          <a:xfrm>
            <a:off x="6657213" y="2353553"/>
            <a:ext cx="59955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7D9AD4AF-FD3D-794C-A2C3-3419EA1E79FC}"/>
              </a:ext>
            </a:extLst>
          </p:cNvPr>
          <p:cNvCxnSpPr>
            <a:stCxn id="82" idx="3"/>
            <a:endCxn id="87" idx="1"/>
          </p:cNvCxnSpPr>
          <p:nvPr/>
        </p:nvCxnSpPr>
        <p:spPr>
          <a:xfrm flipV="1">
            <a:off x="6657213" y="3569209"/>
            <a:ext cx="599558" cy="361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90" name="Picture 2" descr="Datatable Icon - Download Datatable Icon 935839 | Noun Project">
            <a:extLst>
              <a:ext uri="{FF2B5EF4-FFF2-40B4-BE49-F238E27FC236}">
                <a16:creationId xmlns:a16="http://schemas.microsoft.com/office/drawing/2014/main" id="{4BAFDB40-F60C-8740-891D-4DF1699F0A0E}"/>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7737" y="4396853"/>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 descr="Datatable Icon - Download Datatable Icon 935839 | Noun Project">
            <a:extLst>
              <a:ext uri="{FF2B5EF4-FFF2-40B4-BE49-F238E27FC236}">
                <a16:creationId xmlns:a16="http://schemas.microsoft.com/office/drawing/2014/main" id="{5085A878-4135-8048-949F-8DD61B5740FC}"/>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7737" y="5612509"/>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92" name="TextBox 91">
            <a:extLst>
              <a:ext uri="{FF2B5EF4-FFF2-40B4-BE49-F238E27FC236}">
                <a16:creationId xmlns:a16="http://schemas.microsoft.com/office/drawing/2014/main" id="{F262C172-AD03-D542-8D4F-F96B58314206}"/>
              </a:ext>
            </a:extLst>
          </p:cNvPr>
          <p:cNvSpPr txBox="1"/>
          <p:nvPr/>
        </p:nvSpPr>
        <p:spPr>
          <a:xfrm>
            <a:off x="566080" y="4181173"/>
            <a:ext cx="1488264"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93" name="TextBox 92">
            <a:extLst>
              <a:ext uri="{FF2B5EF4-FFF2-40B4-BE49-F238E27FC236}">
                <a16:creationId xmlns:a16="http://schemas.microsoft.com/office/drawing/2014/main" id="{2215D6E5-456F-D24A-BB39-9B5EDD4C3090}"/>
              </a:ext>
            </a:extLst>
          </p:cNvPr>
          <p:cNvSpPr txBox="1"/>
          <p:nvPr/>
        </p:nvSpPr>
        <p:spPr>
          <a:xfrm>
            <a:off x="1102877" y="5243177"/>
            <a:ext cx="414670" cy="369332"/>
          </a:xfrm>
          <a:prstGeom prst="rect">
            <a:avLst/>
          </a:prstGeom>
          <a:noFill/>
        </p:spPr>
        <p:txBody>
          <a:bodyPr wrap="square" rtlCol="0">
            <a:spAutoFit/>
          </a:bodyPr>
          <a:lstStyle/>
          <a:p>
            <a:pPr algn="ctr"/>
            <a:r>
              <a:rPr lang="en-US" altLang="zh-CN" b="1" dirty="0"/>
              <a:t>…</a:t>
            </a:r>
            <a:endParaRPr lang="en-US" b="1" dirty="0"/>
          </a:p>
        </p:txBody>
      </p:sp>
      <p:sp>
        <p:nvSpPr>
          <p:cNvPr id="94" name="TextBox 93">
            <a:extLst>
              <a:ext uri="{FF2B5EF4-FFF2-40B4-BE49-F238E27FC236}">
                <a16:creationId xmlns:a16="http://schemas.microsoft.com/office/drawing/2014/main" id="{FE506CC3-4E63-BA4C-A74D-1C23237F23AD}"/>
              </a:ext>
            </a:extLst>
          </p:cNvPr>
          <p:cNvSpPr txBox="1"/>
          <p:nvPr/>
        </p:nvSpPr>
        <p:spPr>
          <a:xfrm>
            <a:off x="313554" y="4663493"/>
            <a:ext cx="597194"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95" name="TextBox 94">
            <a:extLst>
              <a:ext uri="{FF2B5EF4-FFF2-40B4-BE49-F238E27FC236}">
                <a16:creationId xmlns:a16="http://schemas.microsoft.com/office/drawing/2014/main" id="{E862E406-9114-1740-887F-5CB41A3C1498}"/>
              </a:ext>
            </a:extLst>
          </p:cNvPr>
          <p:cNvSpPr txBox="1"/>
          <p:nvPr/>
        </p:nvSpPr>
        <p:spPr>
          <a:xfrm>
            <a:off x="357636" y="5834151"/>
            <a:ext cx="509029"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cxnSp>
        <p:nvCxnSpPr>
          <p:cNvPr id="96" name="Elbow Connector 95">
            <a:extLst>
              <a:ext uri="{FF2B5EF4-FFF2-40B4-BE49-F238E27FC236}">
                <a16:creationId xmlns:a16="http://schemas.microsoft.com/office/drawing/2014/main" id="{2D66A1BA-DC8D-DA42-B7AC-8EAEE5339B96}"/>
              </a:ext>
            </a:extLst>
          </p:cNvPr>
          <p:cNvCxnSpPr>
            <a:stCxn id="90" idx="3"/>
            <a:endCxn id="91" idx="3"/>
          </p:cNvCxnSpPr>
          <p:nvPr/>
        </p:nvCxnSpPr>
        <p:spPr>
          <a:xfrm>
            <a:off x="1762687" y="4849328"/>
            <a:ext cx="12700" cy="1215656"/>
          </a:xfrm>
          <a:prstGeom prst="bentConnector3">
            <a:avLst>
              <a:gd name="adj1" fmla="val 1800000"/>
            </a:avLst>
          </a:prstGeom>
          <a:ln w="28575"/>
        </p:spPr>
        <p:style>
          <a:lnRef idx="1">
            <a:schemeClr val="accent1"/>
          </a:lnRef>
          <a:fillRef idx="0">
            <a:schemeClr val="accent1"/>
          </a:fillRef>
          <a:effectRef idx="0">
            <a:schemeClr val="accent1"/>
          </a:effectRef>
          <a:fontRef idx="minor">
            <a:schemeClr val="tx1"/>
          </a:fontRef>
        </p:style>
      </p:cxnSp>
      <p:pic>
        <p:nvPicPr>
          <p:cNvPr id="97" name="Picture 2" descr="Datatable Icon - Download Datatable Icon 935839 | Noun Project">
            <a:extLst>
              <a:ext uri="{FF2B5EF4-FFF2-40B4-BE49-F238E27FC236}">
                <a16:creationId xmlns:a16="http://schemas.microsoft.com/office/drawing/2014/main" id="{99D110FC-9104-4E49-A3B2-160664B3E4E9}"/>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80337" y="5004681"/>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98" name="Straight Arrow Connector 97">
            <a:extLst>
              <a:ext uri="{FF2B5EF4-FFF2-40B4-BE49-F238E27FC236}">
                <a16:creationId xmlns:a16="http://schemas.microsoft.com/office/drawing/2014/main" id="{C84E2F58-A028-D640-A2AE-CC7141F51C1E}"/>
              </a:ext>
            </a:extLst>
          </p:cNvPr>
          <p:cNvCxnSpPr>
            <a:cxnSpLocks/>
            <a:endCxn id="97" idx="1"/>
          </p:cNvCxnSpPr>
          <p:nvPr/>
        </p:nvCxnSpPr>
        <p:spPr>
          <a:xfrm>
            <a:off x="2007237" y="5457156"/>
            <a:ext cx="6731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064DAFD-C4D6-2548-B6F2-136F4D3E0877}"/>
              </a:ext>
            </a:extLst>
          </p:cNvPr>
          <p:cNvSpPr txBox="1"/>
          <p:nvPr/>
        </p:nvSpPr>
        <p:spPr>
          <a:xfrm>
            <a:off x="1959390" y="5117137"/>
            <a:ext cx="893136" cy="400110"/>
          </a:xfrm>
          <a:prstGeom prst="rect">
            <a:avLst/>
          </a:prstGeom>
          <a:noFill/>
        </p:spPr>
        <p:txBody>
          <a:bodyPr wrap="square" rtlCol="0">
            <a:spAutoFit/>
          </a:bodyPr>
          <a:lstStyle/>
          <a:p>
            <a:pPr algn="ctr"/>
            <a:r>
              <a:rPr lang="en-US" altLang="zh-CN" sz="2000" i="1" dirty="0"/>
              <a:t>Merge</a:t>
            </a:r>
            <a:endParaRPr lang="en-US" sz="2000" i="1" dirty="0"/>
          </a:p>
        </p:txBody>
      </p:sp>
      <p:grpSp>
        <p:nvGrpSpPr>
          <p:cNvPr id="100" name="Group 99">
            <a:extLst>
              <a:ext uri="{FF2B5EF4-FFF2-40B4-BE49-F238E27FC236}">
                <a16:creationId xmlns:a16="http://schemas.microsoft.com/office/drawing/2014/main" id="{2650383D-5A58-BE49-8B99-6A8A4CEE899A}"/>
              </a:ext>
            </a:extLst>
          </p:cNvPr>
          <p:cNvGrpSpPr/>
          <p:nvPr/>
        </p:nvGrpSpPr>
        <p:grpSpPr>
          <a:xfrm>
            <a:off x="4845541" y="4904413"/>
            <a:ext cx="2191492" cy="969185"/>
            <a:chOff x="5552560" y="4579640"/>
            <a:chExt cx="2191492" cy="969185"/>
          </a:xfrm>
        </p:grpSpPr>
        <p:grpSp>
          <p:nvGrpSpPr>
            <p:cNvPr id="101" name="Group 100">
              <a:extLst>
                <a:ext uri="{FF2B5EF4-FFF2-40B4-BE49-F238E27FC236}">
                  <a16:creationId xmlns:a16="http://schemas.microsoft.com/office/drawing/2014/main" id="{9F7F59C1-66A1-D340-ABC3-37EB7FB876EA}"/>
                </a:ext>
              </a:extLst>
            </p:cNvPr>
            <p:cNvGrpSpPr/>
            <p:nvPr/>
          </p:nvGrpSpPr>
          <p:grpSpPr>
            <a:xfrm>
              <a:off x="5656524" y="4579640"/>
              <a:ext cx="2087528" cy="833358"/>
              <a:chOff x="4996121" y="4686450"/>
              <a:chExt cx="2087528" cy="833358"/>
            </a:xfrm>
          </p:grpSpPr>
          <p:sp>
            <p:nvSpPr>
              <p:cNvPr id="112" name="Rectangle 111">
                <a:extLst>
                  <a:ext uri="{FF2B5EF4-FFF2-40B4-BE49-F238E27FC236}">
                    <a16:creationId xmlns:a16="http://schemas.microsoft.com/office/drawing/2014/main" id="{C8C6A600-04E3-F34B-B7EA-37AB1B381BD8}"/>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id="{3DA425A1-7F5F-DF40-83E9-45BAE6A8A5CC}"/>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41AAB897-418F-D44C-BF8F-EA538A84939D}"/>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357DAA25-3351-E741-94A4-521DEE9E22D7}"/>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02" name="Group 101">
              <a:extLst>
                <a:ext uri="{FF2B5EF4-FFF2-40B4-BE49-F238E27FC236}">
                  <a16:creationId xmlns:a16="http://schemas.microsoft.com/office/drawing/2014/main" id="{91B070B7-B422-C54C-BFB2-863674E8DD71}"/>
                </a:ext>
              </a:extLst>
            </p:cNvPr>
            <p:cNvGrpSpPr/>
            <p:nvPr/>
          </p:nvGrpSpPr>
          <p:grpSpPr>
            <a:xfrm>
              <a:off x="5608675" y="4641483"/>
              <a:ext cx="2087528" cy="833358"/>
              <a:chOff x="4996121" y="4686450"/>
              <a:chExt cx="2087528" cy="833358"/>
            </a:xfrm>
          </p:grpSpPr>
          <p:sp>
            <p:nvSpPr>
              <p:cNvPr id="108" name="Rectangle 107">
                <a:extLst>
                  <a:ext uri="{FF2B5EF4-FFF2-40B4-BE49-F238E27FC236}">
                    <a16:creationId xmlns:a16="http://schemas.microsoft.com/office/drawing/2014/main" id="{DD451F7D-E0FA-8743-B6A2-597247F22C87}"/>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8DB6D272-864C-1140-9DE1-C45BB00A49C7}"/>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5AAFF495-B0A7-8D43-B478-85F6C47DA62C}"/>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0BC63FFA-E970-6148-B679-A092C7DA4177}"/>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03" name="Group 102">
              <a:extLst>
                <a:ext uri="{FF2B5EF4-FFF2-40B4-BE49-F238E27FC236}">
                  <a16:creationId xmlns:a16="http://schemas.microsoft.com/office/drawing/2014/main" id="{E28D730A-AC81-C74F-85D5-F8FA566A7250}"/>
                </a:ext>
              </a:extLst>
            </p:cNvPr>
            <p:cNvGrpSpPr/>
            <p:nvPr/>
          </p:nvGrpSpPr>
          <p:grpSpPr>
            <a:xfrm>
              <a:off x="5552560" y="4715467"/>
              <a:ext cx="2087528" cy="833358"/>
              <a:chOff x="4996121" y="4686450"/>
              <a:chExt cx="2087528" cy="833358"/>
            </a:xfrm>
          </p:grpSpPr>
          <p:sp>
            <p:nvSpPr>
              <p:cNvPr id="104" name="Rectangle 103">
                <a:extLst>
                  <a:ext uri="{FF2B5EF4-FFF2-40B4-BE49-F238E27FC236}">
                    <a16:creationId xmlns:a16="http://schemas.microsoft.com/office/drawing/2014/main" id="{C68B770C-9CD4-F54F-8EC0-25746EB9CB5B}"/>
                  </a:ext>
                </a:extLst>
              </p:cNvPr>
              <p:cNvSpPr/>
              <p:nvPr/>
            </p:nvSpPr>
            <p:spPr>
              <a:xfrm>
                <a:off x="4996121" y="4686450"/>
                <a:ext cx="904950" cy="833358"/>
              </a:xfrm>
              <a:prstGeom prst="rect">
                <a:avLst/>
              </a:prstGeom>
              <a:solidFill>
                <a:srgbClr val="00B0F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05" name="Rectangle 104">
                <a:extLst>
                  <a:ext uri="{FF2B5EF4-FFF2-40B4-BE49-F238E27FC236}">
                    <a16:creationId xmlns:a16="http://schemas.microsoft.com/office/drawing/2014/main" id="{4B10D453-A803-C948-8F1D-C4895FBAFAAE}"/>
                  </a:ext>
                </a:extLst>
              </p:cNvPr>
              <p:cNvSpPr/>
              <p:nvPr/>
            </p:nvSpPr>
            <p:spPr>
              <a:xfrm>
                <a:off x="5901071" y="4686450"/>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06" name="Rectangle 105">
                <a:extLst>
                  <a:ext uri="{FF2B5EF4-FFF2-40B4-BE49-F238E27FC236}">
                    <a16:creationId xmlns:a16="http://schemas.microsoft.com/office/drawing/2014/main" id="{3CEB24DA-7D9D-F049-88CD-8990038A81F8}"/>
                  </a:ext>
                </a:extLst>
              </p:cNvPr>
              <p:cNvSpPr/>
              <p:nvPr/>
            </p:nvSpPr>
            <p:spPr>
              <a:xfrm>
                <a:off x="5901071" y="4967302"/>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07" name="Rectangle 106">
                <a:extLst>
                  <a:ext uri="{FF2B5EF4-FFF2-40B4-BE49-F238E27FC236}">
                    <a16:creationId xmlns:a16="http://schemas.microsoft.com/office/drawing/2014/main" id="{2841D048-214D-CF48-94A2-B4D241C115EC}"/>
                  </a:ext>
                </a:extLst>
              </p:cNvPr>
              <p:cNvSpPr/>
              <p:nvPr/>
            </p:nvSpPr>
            <p:spPr>
              <a:xfrm>
                <a:off x="5901071" y="5248154"/>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p:cxnSp>
        <p:nvCxnSpPr>
          <p:cNvPr id="116" name="Straight Arrow Connector 115">
            <a:extLst>
              <a:ext uri="{FF2B5EF4-FFF2-40B4-BE49-F238E27FC236}">
                <a16:creationId xmlns:a16="http://schemas.microsoft.com/office/drawing/2014/main" id="{D8054BC9-83AE-5442-A3FE-59A5DDD5F993}"/>
              </a:ext>
            </a:extLst>
          </p:cNvPr>
          <p:cNvCxnSpPr>
            <a:cxnSpLocks/>
            <a:stCxn id="97" idx="3"/>
            <a:endCxn id="104" idx="1"/>
          </p:cNvCxnSpPr>
          <p:nvPr/>
        </p:nvCxnSpPr>
        <p:spPr>
          <a:xfrm flipV="1">
            <a:off x="3585287" y="5456919"/>
            <a:ext cx="1260254" cy="2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3CFA8837-2AE3-8F42-9B01-5CDB53C7C0A1}"/>
              </a:ext>
            </a:extLst>
          </p:cNvPr>
          <p:cNvSpPr txBox="1"/>
          <p:nvPr/>
        </p:nvSpPr>
        <p:spPr>
          <a:xfrm>
            <a:off x="3463879" y="5117137"/>
            <a:ext cx="1441598" cy="707886"/>
          </a:xfrm>
          <a:prstGeom prst="rect">
            <a:avLst/>
          </a:prstGeom>
          <a:noFill/>
        </p:spPr>
        <p:txBody>
          <a:bodyPr wrap="square" rtlCol="0">
            <a:spAutoFit/>
          </a:bodyPr>
          <a:lstStyle/>
          <a:p>
            <a:pPr algn="ctr"/>
            <a:r>
              <a:rPr lang="en-US" altLang="zh-CN" sz="2000" i="1" dirty="0"/>
              <a:t>Flow-based</a:t>
            </a:r>
            <a:r>
              <a:rPr lang="zh-CN" altLang="en-US" sz="2000" i="1" dirty="0"/>
              <a:t> </a:t>
            </a:r>
            <a:endParaRPr lang="en-US" altLang="zh-CN" sz="2000" i="1" dirty="0"/>
          </a:p>
          <a:p>
            <a:pPr algn="ctr"/>
            <a:r>
              <a:rPr lang="en-US" altLang="zh-CN" sz="2000" i="1" dirty="0"/>
              <a:t>split</a:t>
            </a:r>
            <a:endParaRPr lang="en-US" sz="2000" i="1" dirty="0"/>
          </a:p>
        </p:txBody>
      </p:sp>
      <p:sp>
        <p:nvSpPr>
          <p:cNvPr id="118" name="Rectangle 117">
            <a:extLst>
              <a:ext uri="{FF2B5EF4-FFF2-40B4-BE49-F238E27FC236}">
                <a16:creationId xmlns:a16="http://schemas.microsoft.com/office/drawing/2014/main" id="{64C3C58E-ECD2-174F-BC91-6E375881CFEA}"/>
              </a:ext>
            </a:extLst>
          </p:cNvPr>
          <p:cNvSpPr/>
          <p:nvPr/>
        </p:nvSpPr>
        <p:spPr>
          <a:xfrm>
            <a:off x="7576336" y="4993205"/>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Time-series</a:t>
            </a:r>
            <a:r>
              <a:rPr lang="zh-CN" altLang="en-US" sz="2000" i="1" dirty="0"/>
              <a:t> </a:t>
            </a:r>
            <a:r>
              <a:rPr lang="en-US" altLang="zh-CN" sz="2000" i="1" dirty="0"/>
              <a:t>GAN</a:t>
            </a:r>
            <a:endParaRPr lang="en-US" sz="2000" i="1" dirty="0"/>
          </a:p>
        </p:txBody>
      </p:sp>
      <p:sp>
        <p:nvSpPr>
          <p:cNvPr id="119" name="TextBox 118">
            <a:extLst>
              <a:ext uri="{FF2B5EF4-FFF2-40B4-BE49-F238E27FC236}">
                <a16:creationId xmlns:a16="http://schemas.microsoft.com/office/drawing/2014/main" id="{C6FD0163-462D-E64D-824F-903C83F1A535}"/>
              </a:ext>
            </a:extLst>
          </p:cNvPr>
          <p:cNvSpPr txBox="1"/>
          <p:nvPr/>
        </p:nvSpPr>
        <p:spPr>
          <a:xfrm>
            <a:off x="8028227" y="2121584"/>
            <a:ext cx="758749" cy="461665"/>
          </a:xfrm>
          <a:prstGeom prst="rect">
            <a:avLst/>
          </a:prstGeom>
          <a:noFill/>
        </p:spPr>
        <p:txBody>
          <a:bodyPr wrap="square" rtlCol="0">
            <a:spAutoFit/>
          </a:bodyPr>
          <a:lstStyle/>
          <a:p>
            <a:pPr algn="ctr"/>
            <a:r>
              <a:rPr lang="en-US" altLang="zh-CN" sz="2400" dirty="0"/>
              <a:t>D</a:t>
            </a:r>
            <a:r>
              <a:rPr lang="en-US" altLang="zh-CN" sz="2400" baseline="-25000" dirty="0"/>
              <a:t>1</a:t>
            </a:r>
            <a:r>
              <a:rPr lang="en-US" altLang="zh-CN" sz="2400" dirty="0"/>
              <a:t>’</a:t>
            </a:r>
            <a:endParaRPr lang="en-US" sz="2400" dirty="0"/>
          </a:p>
        </p:txBody>
      </p:sp>
      <p:sp>
        <p:nvSpPr>
          <p:cNvPr id="120" name="TextBox 119">
            <a:extLst>
              <a:ext uri="{FF2B5EF4-FFF2-40B4-BE49-F238E27FC236}">
                <a16:creationId xmlns:a16="http://schemas.microsoft.com/office/drawing/2014/main" id="{043DA356-08E4-1D47-8BC8-65182220366C}"/>
              </a:ext>
            </a:extLst>
          </p:cNvPr>
          <p:cNvSpPr txBox="1"/>
          <p:nvPr/>
        </p:nvSpPr>
        <p:spPr>
          <a:xfrm>
            <a:off x="8065884" y="3333663"/>
            <a:ext cx="683434" cy="461665"/>
          </a:xfrm>
          <a:prstGeom prst="rect">
            <a:avLst/>
          </a:prstGeom>
          <a:noFill/>
        </p:spPr>
        <p:txBody>
          <a:bodyPr wrap="square" rtlCol="0">
            <a:spAutoFit/>
          </a:bodyPr>
          <a:lstStyle/>
          <a:p>
            <a:pPr algn="ctr"/>
            <a:r>
              <a:rPr lang="en-US" altLang="zh-CN" sz="2400" dirty="0"/>
              <a:t>D</a:t>
            </a:r>
            <a:r>
              <a:rPr lang="en-US" altLang="zh-CN" sz="2400" baseline="-25000" dirty="0"/>
              <a:t>N</a:t>
            </a:r>
            <a:r>
              <a:rPr lang="en-US" altLang="zh-CN" sz="2400" dirty="0"/>
              <a:t>’</a:t>
            </a:r>
            <a:endParaRPr lang="en-US" sz="2400" dirty="0"/>
          </a:p>
        </p:txBody>
      </p:sp>
      <p:cxnSp>
        <p:nvCxnSpPr>
          <p:cNvPr id="121" name="Straight Arrow Connector 120">
            <a:extLst>
              <a:ext uri="{FF2B5EF4-FFF2-40B4-BE49-F238E27FC236}">
                <a16:creationId xmlns:a16="http://schemas.microsoft.com/office/drawing/2014/main" id="{7B85AB6F-1A43-9A4A-9683-3AFEE184E08A}"/>
              </a:ext>
            </a:extLst>
          </p:cNvPr>
          <p:cNvCxnSpPr>
            <a:cxnSpLocks/>
            <a:endCxn id="118" idx="1"/>
          </p:cNvCxnSpPr>
          <p:nvPr/>
        </p:nvCxnSpPr>
        <p:spPr>
          <a:xfrm>
            <a:off x="7037033" y="5436746"/>
            <a:ext cx="53930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6CD58979-4F05-6247-8C80-683B286327B9}"/>
              </a:ext>
            </a:extLst>
          </p:cNvPr>
          <p:cNvSpPr txBox="1"/>
          <p:nvPr/>
        </p:nvSpPr>
        <p:spPr>
          <a:xfrm>
            <a:off x="2903907" y="4723600"/>
            <a:ext cx="466650" cy="461665"/>
          </a:xfrm>
          <a:prstGeom prst="rect">
            <a:avLst/>
          </a:prstGeom>
          <a:noFill/>
        </p:spPr>
        <p:txBody>
          <a:bodyPr wrap="square" rtlCol="0">
            <a:spAutoFit/>
          </a:bodyPr>
          <a:lstStyle/>
          <a:p>
            <a:pPr algn="ctr"/>
            <a:r>
              <a:rPr lang="en-US" altLang="zh-CN" sz="2400" dirty="0"/>
              <a:t>D</a:t>
            </a:r>
            <a:endParaRPr lang="en-US" sz="2400" dirty="0"/>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21D27431-6EFD-BB49-8EAA-6DA985BFD588}"/>
                  </a:ext>
                </a:extLst>
              </p:cNvPr>
              <p:cNvSpPr txBox="1"/>
              <p:nvPr/>
            </p:nvSpPr>
            <p:spPr>
              <a:xfrm>
                <a:off x="5503889" y="4472398"/>
                <a:ext cx="925467"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𝑓𝑙𝑜𝑤</m:t>
                          </m:r>
                        </m:sup>
                      </m:sSup>
                    </m:oMath>
                  </m:oMathPara>
                </a14:m>
                <a:endParaRPr lang="en-US" dirty="0"/>
              </a:p>
            </p:txBody>
          </p:sp>
        </mc:Choice>
        <mc:Fallback xmlns="">
          <p:sp>
            <p:nvSpPr>
              <p:cNvPr id="123" name="TextBox 122">
                <a:extLst>
                  <a:ext uri="{FF2B5EF4-FFF2-40B4-BE49-F238E27FC236}">
                    <a16:creationId xmlns:a16="http://schemas.microsoft.com/office/drawing/2014/main" id="{21D27431-6EFD-BB49-8EAA-6DA985BFD588}"/>
                  </a:ext>
                </a:extLst>
              </p:cNvPr>
              <p:cNvSpPr txBox="1">
                <a:spLocks noRot="1" noChangeAspect="1" noMove="1" noResize="1" noEditPoints="1" noAdjustHandles="1" noChangeArrowheads="1" noChangeShapeType="1" noTextEdit="1"/>
              </p:cNvSpPr>
              <p:nvPr/>
            </p:nvSpPr>
            <p:spPr>
              <a:xfrm>
                <a:off x="5503889" y="4472398"/>
                <a:ext cx="925467" cy="471860"/>
              </a:xfrm>
              <a:prstGeom prst="rect">
                <a:avLst/>
              </a:prstGeom>
              <a:blipFill>
                <a:blip r:embed="rId3"/>
                <a:stretch>
                  <a:fillRect l="-6757"/>
                </a:stretch>
              </a:blipFill>
            </p:spPr>
            <p:txBody>
              <a:bodyPr/>
              <a:lstStyle/>
              <a:p>
                <a:r>
                  <a:rPr lang="en-US">
                    <a:noFill/>
                  </a:rPr>
                  <a:t> </a:t>
                </a:r>
              </a:p>
            </p:txBody>
          </p:sp>
        </mc:Fallback>
      </mc:AlternateContent>
      <p:cxnSp>
        <p:nvCxnSpPr>
          <p:cNvPr id="124" name="Straight Arrow Connector 123">
            <a:extLst>
              <a:ext uri="{FF2B5EF4-FFF2-40B4-BE49-F238E27FC236}">
                <a16:creationId xmlns:a16="http://schemas.microsoft.com/office/drawing/2014/main" id="{87343EE7-E0C4-AC4C-8CE0-BD4966B356E5}"/>
              </a:ext>
            </a:extLst>
          </p:cNvPr>
          <p:cNvCxnSpPr>
            <a:stCxn id="118" idx="3"/>
          </p:cNvCxnSpPr>
          <p:nvPr/>
        </p:nvCxnSpPr>
        <p:spPr>
          <a:xfrm>
            <a:off x="9181852" y="5436746"/>
            <a:ext cx="46191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125" name="Group 124">
            <a:extLst>
              <a:ext uri="{FF2B5EF4-FFF2-40B4-BE49-F238E27FC236}">
                <a16:creationId xmlns:a16="http://schemas.microsoft.com/office/drawing/2014/main" id="{33C6194E-EC85-4D4D-9FF6-9D12864D64ED}"/>
              </a:ext>
            </a:extLst>
          </p:cNvPr>
          <p:cNvGrpSpPr/>
          <p:nvPr/>
        </p:nvGrpSpPr>
        <p:grpSpPr>
          <a:xfrm>
            <a:off x="9643768" y="4894326"/>
            <a:ext cx="2191492" cy="969185"/>
            <a:chOff x="5552560" y="4579640"/>
            <a:chExt cx="2191492" cy="969185"/>
          </a:xfrm>
        </p:grpSpPr>
        <p:grpSp>
          <p:nvGrpSpPr>
            <p:cNvPr id="126" name="Group 125">
              <a:extLst>
                <a:ext uri="{FF2B5EF4-FFF2-40B4-BE49-F238E27FC236}">
                  <a16:creationId xmlns:a16="http://schemas.microsoft.com/office/drawing/2014/main" id="{8082962F-A3BD-BD41-806E-BB36899778C6}"/>
                </a:ext>
              </a:extLst>
            </p:cNvPr>
            <p:cNvGrpSpPr/>
            <p:nvPr/>
          </p:nvGrpSpPr>
          <p:grpSpPr>
            <a:xfrm>
              <a:off x="5656524" y="4579640"/>
              <a:ext cx="2087528" cy="833358"/>
              <a:chOff x="4996121" y="4686450"/>
              <a:chExt cx="2087528" cy="833358"/>
            </a:xfrm>
          </p:grpSpPr>
          <p:sp>
            <p:nvSpPr>
              <p:cNvPr id="137" name="Rectangle 136">
                <a:extLst>
                  <a:ext uri="{FF2B5EF4-FFF2-40B4-BE49-F238E27FC236}">
                    <a16:creationId xmlns:a16="http://schemas.microsoft.com/office/drawing/2014/main" id="{3F95B7E5-A206-2848-B113-5A1E1455DD2C}"/>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DF9F6209-AC24-AD4B-B9F0-1AD402EB9BD7}"/>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9" name="Rectangle 138">
                <a:extLst>
                  <a:ext uri="{FF2B5EF4-FFF2-40B4-BE49-F238E27FC236}">
                    <a16:creationId xmlns:a16="http://schemas.microsoft.com/office/drawing/2014/main" id="{1C132244-8973-294B-BB72-86B37BD15866}"/>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0" name="Rectangle 139">
                <a:extLst>
                  <a:ext uri="{FF2B5EF4-FFF2-40B4-BE49-F238E27FC236}">
                    <a16:creationId xmlns:a16="http://schemas.microsoft.com/office/drawing/2014/main" id="{5B140E0F-E301-AB4F-8BFB-4084A64D45D1}"/>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27" name="Group 126">
              <a:extLst>
                <a:ext uri="{FF2B5EF4-FFF2-40B4-BE49-F238E27FC236}">
                  <a16:creationId xmlns:a16="http://schemas.microsoft.com/office/drawing/2014/main" id="{368832FA-2FC1-9748-87A2-8A1223E326FF}"/>
                </a:ext>
              </a:extLst>
            </p:cNvPr>
            <p:cNvGrpSpPr/>
            <p:nvPr/>
          </p:nvGrpSpPr>
          <p:grpSpPr>
            <a:xfrm>
              <a:off x="5608675" y="4641483"/>
              <a:ext cx="2087528" cy="833358"/>
              <a:chOff x="4996121" y="4686450"/>
              <a:chExt cx="2087528" cy="833358"/>
            </a:xfrm>
          </p:grpSpPr>
          <p:sp>
            <p:nvSpPr>
              <p:cNvPr id="133" name="Rectangle 132">
                <a:extLst>
                  <a:ext uri="{FF2B5EF4-FFF2-40B4-BE49-F238E27FC236}">
                    <a16:creationId xmlns:a16="http://schemas.microsoft.com/office/drawing/2014/main" id="{1327D573-DF94-5548-B451-CBBFF0CF3D0A}"/>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4" name="Rectangle 133">
                <a:extLst>
                  <a:ext uri="{FF2B5EF4-FFF2-40B4-BE49-F238E27FC236}">
                    <a16:creationId xmlns:a16="http://schemas.microsoft.com/office/drawing/2014/main" id="{C867A4EF-C928-1542-AA6A-64F795DEA385}"/>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id="{CF4048AC-093F-6949-9C07-A8D7DD39DC77}"/>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F512DAA6-A6E3-D44A-BFE7-18FC0255CBDB}"/>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28" name="Group 127">
              <a:extLst>
                <a:ext uri="{FF2B5EF4-FFF2-40B4-BE49-F238E27FC236}">
                  <a16:creationId xmlns:a16="http://schemas.microsoft.com/office/drawing/2014/main" id="{3BDD0C4D-80D4-AC43-A410-7AF68FD764B1}"/>
                </a:ext>
              </a:extLst>
            </p:cNvPr>
            <p:cNvGrpSpPr/>
            <p:nvPr/>
          </p:nvGrpSpPr>
          <p:grpSpPr>
            <a:xfrm>
              <a:off x="5552560" y="4715467"/>
              <a:ext cx="2087528" cy="833358"/>
              <a:chOff x="4996121" y="4686450"/>
              <a:chExt cx="2087528" cy="833358"/>
            </a:xfrm>
          </p:grpSpPr>
          <p:sp>
            <p:nvSpPr>
              <p:cNvPr id="129" name="Rectangle 128">
                <a:extLst>
                  <a:ext uri="{FF2B5EF4-FFF2-40B4-BE49-F238E27FC236}">
                    <a16:creationId xmlns:a16="http://schemas.microsoft.com/office/drawing/2014/main" id="{ADA92E29-74E5-214B-AFB4-5522D682E5CB}"/>
                  </a:ext>
                </a:extLst>
              </p:cNvPr>
              <p:cNvSpPr/>
              <p:nvPr/>
            </p:nvSpPr>
            <p:spPr>
              <a:xfrm>
                <a:off x="4996121" y="4686450"/>
                <a:ext cx="904950" cy="833358"/>
              </a:xfrm>
              <a:prstGeom prst="rect">
                <a:avLst/>
              </a:prstGeom>
              <a:solidFill>
                <a:schemeClr val="accent1">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30" name="Rectangle 129">
                <a:extLst>
                  <a:ext uri="{FF2B5EF4-FFF2-40B4-BE49-F238E27FC236}">
                    <a16:creationId xmlns:a16="http://schemas.microsoft.com/office/drawing/2014/main" id="{033E87D6-F28E-C24E-9EEB-559C3D92C0DE}"/>
                  </a:ext>
                </a:extLst>
              </p:cNvPr>
              <p:cNvSpPr/>
              <p:nvPr/>
            </p:nvSpPr>
            <p:spPr>
              <a:xfrm>
                <a:off x="5901071" y="4686450"/>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31" name="Rectangle 130">
                <a:extLst>
                  <a:ext uri="{FF2B5EF4-FFF2-40B4-BE49-F238E27FC236}">
                    <a16:creationId xmlns:a16="http://schemas.microsoft.com/office/drawing/2014/main" id="{91A809CB-A016-F447-8811-94A60621B4B8}"/>
                  </a:ext>
                </a:extLst>
              </p:cNvPr>
              <p:cNvSpPr/>
              <p:nvPr/>
            </p:nvSpPr>
            <p:spPr>
              <a:xfrm>
                <a:off x="5901071" y="4967302"/>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32" name="Rectangle 131">
                <a:extLst>
                  <a:ext uri="{FF2B5EF4-FFF2-40B4-BE49-F238E27FC236}">
                    <a16:creationId xmlns:a16="http://schemas.microsoft.com/office/drawing/2014/main" id="{4D32E7E9-A975-3340-9B6D-6E95B33BEC9B}"/>
                  </a:ext>
                </a:extLst>
              </p:cNvPr>
              <p:cNvSpPr/>
              <p:nvPr/>
            </p:nvSpPr>
            <p:spPr>
              <a:xfrm>
                <a:off x="5901071" y="5248154"/>
                <a:ext cx="1182578" cy="271654"/>
              </a:xfrm>
              <a:prstGeom prst="rect">
                <a:avLst/>
              </a:prstGeom>
              <a:solidFill>
                <a:schemeClr val="accent6">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8CB60A62-EAAD-0545-9B90-F212D4F21DE7}"/>
                  </a:ext>
                </a:extLst>
              </p:cNvPr>
              <p:cNvSpPr txBox="1"/>
              <p:nvPr/>
            </p:nvSpPr>
            <p:spPr>
              <a:xfrm>
                <a:off x="10086802" y="4521301"/>
                <a:ext cx="1134588"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𝑓𝑙𝑜𝑤</m:t>
                          </m:r>
                        </m:sup>
                      </m:sSup>
                    </m:oMath>
                  </m:oMathPara>
                </a14:m>
                <a:endParaRPr lang="en-US" sz="2400" dirty="0"/>
              </a:p>
            </p:txBody>
          </p:sp>
        </mc:Choice>
        <mc:Fallback xmlns="">
          <p:sp>
            <p:nvSpPr>
              <p:cNvPr id="141" name="TextBox 140">
                <a:extLst>
                  <a:ext uri="{FF2B5EF4-FFF2-40B4-BE49-F238E27FC236}">
                    <a16:creationId xmlns:a16="http://schemas.microsoft.com/office/drawing/2014/main" id="{8CB60A62-EAAD-0545-9B90-F212D4F21DE7}"/>
                  </a:ext>
                </a:extLst>
              </p:cNvPr>
              <p:cNvSpPr txBox="1">
                <a:spLocks noRot="1" noChangeAspect="1" noMove="1" noResize="1" noEditPoints="1" noAdjustHandles="1" noChangeArrowheads="1" noChangeShapeType="1" noTextEdit="1"/>
              </p:cNvSpPr>
              <p:nvPr/>
            </p:nvSpPr>
            <p:spPr>
              <a:xfrm>
                <a:off x="10086802" y="4521301"/>
                <a:ext cx="1134588" cy="471860"/>
              </a:xfrm>
              <a:prstGeom prst="rect">
                <a:avLst/>
              </a:prstGeom>
              <a:blipFill>
                <a:blip r:embed="rId4"/>
                <a:stretch>
                  <a:fillRect/>
                </a:stretch>
              </a:blipFill>
            </p:spPr>
            <p:txBody>
              <a:bodyPr/>
              <a:lstStyle/>
              <a:p>
                <a:r>
                  <a:rPr lang="en-US">
                    <a:noFill/>
                  </a:rPr>
                  <a:t> </a:t>
                </a:r>
              </a:p>
            </p:txBody>
          </p:sp>
        </mc:Fallback>
      </mc:AlternateContent>
      <p:sp>
        <p:nvSpPr>
          <p:cNvPr id="142" name="TextBox 141">
            <a:extLst>
              <a:ext uri="{FF2B5EF4-FFF2-40B4-BE49-F238E27FC236}">
                <a16:creationId xmlns:a16="http://schemas.microsoft.com/office/drawing/2014/main" id="{81AEB9AF-7E8D-9A4A-AF7E-0AADCB0D9032}"/>
              </a:ext>
            </a:extLst>
          </p:cNvPr>
          <p:cNvSpPr txBox="1"/>
          <p:nvPr/>
        </p:nvSpPr>
        <p:spPr>
          <a:xfrm>
            <a:off x="9682326" y="4185142"/>
            <a:ext cx="2066552" cy="400110"/>
          </a:xfrm>
          <a:prstGeom prst="rect">
            <a:avLst/>
          </a:prstGeom>
          <a:noFill/>
        </p:spPr>
        <p:txBody>
          <a:bodyPr wrap="square" rtlCol="0">
            <a:spAutoFit/>
          </a:bodyPr>
          <a:lstStyle/>
          <a:p>
            <a:pPr algn="ctr"/>
            <a:r>
              <a:rPr lang="en-US" altLang="zh-CN" sz="2000" dirty="0"/>
              <a:t>Synthetic</a:t>
            </a:r>
            <a:r>
              <a:rPr lang="zh-CN" altLang="en-US" sz="2000" dirty="0"/>
              <a:t> </a:t>
            </a:r>
            <a:r>
              <a:rPr lang="en-US" altLang="zh-CN" sz="2000" dirty="0"/>
              <a:t>Data</a:t>
            </a:r>
            <a:endParaRPr lang="en-US" sz="2000" dirty="0"/>
          </a:p>
        </p:txBody>
      </p:sp>
      <p:sp>
        <p:nvSpPr>
          <p:cNvPr id="143" name="TextBox 142">
            <a:extLst>
              <a:ext uri="{FF2B5EF4-FFF2-40B4-BE49-F238E27FC236}">
                <a16:creationId xmlns:a16="http://schemas.microsoft.com/office/drawing/2014/main" id="{20147ED7-B052-474B-82C7-F2B2E0E771D8}"/>
              </a:ext>
            </a:extLst>
          </p:cNvPr>
          <p:cNvSpPr txBox="1"/>
          <p:nvPr/>
        </p:nvSpPr>
        <p:spPr>
          <a:xfrm>
            <a:off x="4395411" y="4041367"/>
            <a:ext cx="2945847" cy="400110"/>
          </a:xfrm>
          <a:prstGeom prst="rect">
            <a:avLst/>
          </a:prstGeom>
          <a:noFill/>
        </p:spPr>
        <p:txBody>
          <a:bodyPr wrap="square" rtlCol="0">
            <a:spAutoFit/>
          </a:bodyPr>
          <a:lstStyle/>
          <a:p>
            <a:pPr algn="ctr"/>
            <a:r>
              <a:rPr lang="en-US" sz="2000" dirty="0"/>
              <a:t>(a) Strawman Approach</a:t>
            </a:r>
          </a:p>
        </p:txBody>
      </p:sp>
      <p:sp>
        <p:nvSpPr>
          <p:cNvPr id="144" name="TextBox 143">
            <a:extLst>
              <a:ext uri="{FF2B5EF4-FFF2-40B4-BE49-F238E27FC236}">
                <a16:creationId xmlns:a16="http://schemas.microsoft.com/office/drawing/2014/main" id="{6EAE47B3-29B9-4741-A17B-308118D3EBD3}"/>
              </a:ext>
            </a:extLst>
          </p:cNvPr>
          <p:cNvSpPr txBox="1"/>
          <p:nvPr/>
        </p:nvSpPr>
        <p:spPr>
          <a:xfrm>
            <a:off x="4381531" y="5962303"/>
            <a:ext cx="2945847" cy="400110"/>
          </a:xfrm>
          <a:prstGeom prst="rect">
            <a:avLst/>
          </a:prstGeom>
          <a:noFill/>
        </p:spPr>
        <p:txBody>
          <a:bodyPr wrap="square" rtlCol="0">
            <a:spAutoFit/>
          </a:bodyPr>
          <a:lstStyle/>
          <a:p>
            <a:pPr algn="ctr"/>
            <a:r>
              <a:rPr lang="en-US" sz="2000" dirty="0"/>
              <a:t>(</a:t>
            </a:r>
            <a:r>
              <a:rPr lang="en-US" altLang="zh-CN" sz="2000" dirty="0"/>
              <a:t>b</a:t>
            </a:r>
            <a:r>
              <a:rPr lang="en-US" sz="2000" dirty="0"/>
              <a:t>) </a:t>
            </a:r>
            <a:r>
              <a:rPr lang="en-US" altLang="zh-CN" sz="2000" dirty="0"/>
              <a:t>NetShare</a:t>
            </a:r>
            <a:r>
              <a:rPr lang="zh-CN" altLang="en-US" sz="2000" dirty="0"/>
              <a:t> </a:t>
            </a:r>
            <a:r>
              <a:rPr lang="en-US" sz="2000" dirty="0"/>
              <a:t>Approach</a:t>
            </a:r>
          </a:p>
        </p:txBody>
      </p:sp>
    </p:spTree>
    <p:extLst>
      <p:ext uri="{BB962C8B-B14F-4D97-AF65-F5344CB8AC3E}">
        <p14:creationId xmlns:p14="http://schemas.microsoft.com/office/powerpoint/2010/main" val="254103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9" grpId="0"/>
      <p:bldP spid="117" grpId="0"/>
      <p:bldP spid="118" grpId="0" animBg="1"/>
      <p:bldP spid="122" grpId="0"/>
      <p:bldP spid="123" grpId="0"/>
      <p:bldP spid="141" grpId="0"/>
      <p:bldP spid="142" grpId="0"/>
      <p:bldP spid="14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4C7B-ECAA-4A45-A835-B60411048183}"/>
              </a:ext>
            </a:extLst>
          </p:cNvPr>
          <p:cNvSpPr>
            <a:spLocks noGrp="1"/>
          </p:cNvSpPr>
          <p:nvPr>
            <p:ph type="title"/>
          </p:nvPr>
        </p:nvSpPr>
        <p:spPr/>
        <p:txBody>
          <a:bodyPr/>
          <a:lstStyle/>
          <a:p>
            <a:r>
              <a:rPr lang="en-US" altLang="zh-CN" dirty="0">
                <a:solidFill>
                  <a:srgbClr val="0070C0"/>
                </a:solidFill>
              </a:rPr>
              <a:t>Challenge:</a:t>
            </a:r>
            <a:r>
              <a:rPr lang="zh-CN" altLang="en-US" dirty="0">
                <a:solidFill>
                  <a:srgbClr val="0070C0"/>
                </a:solidFill>
              </a:rPr>
              <a:t> </a:t>
            </a:r>
            <a:r>
              <a:rPr lang="en-US" altLang="zh-CN" dirty="0"/>
              <a:t>P</a:t>
            </a:r>
            <a:r>
              <a:rPr lang="en-US" altLang="zh-CN" dirty="0">
                <a:solidFill>
                  <a:srgbClr val="0070C0"/>
                </a:solidFill>
              </a:rPr>
              <a:t>oor</a:t>
            </a:r>
            <a:r>
              <a:rPr lang="zh-CN" altLang="en-US" dirty="0">
                <a:solidFill>
                  <a:srgbClr val="0070C0"/>
                </a:solidFill>
              </a:rPr>
              <a:t> </a:t>
            </a:r>
            <a:r>
              <a:rPr lang="en-US" altLang="zh-CN" dirty="0">
                <a:solidFill>
                  <a:srgbClr val="0070C0"/>
                </a:solidFill>
              </a:rPr>
              <a:t>scalability-fidelity</a:t>
            </a:r>
            <a:r>
              <a:rPr lang="zh-CN" altLang="en-US" dirty="0">
                <a:solidFill>
                  <a:srgbClr val="0070C0"/>
                </a:solidFill>
              </a:rPr>
              <a:t> </a:t>
            </a:r>
            <a:r>
              <a:rPr lang="en-US" altLang="zh-CN" dirty="0">
                <a:solidFill>
                  <a:srgbClr val="0070C0"/>
                </a:solidFill>
              </a:rPr>
              <a:t>tradeoffs</a:t>
            </a:r>
            <a:endParaRPr lang="en-US" dirty="0">
              <a:solidFill>
                <a:srgbClr val="0070C0"/>
              </a:solidFill>
            </a:endParaRPr>
          </a:p>
        </p:txBody>
      </p:sp>
      <p:sp>
        <p:nvSpPr>
          <p:cNvPr id="4" name="Slide Number Placeholder 3">
            <a:extLst>
              <a:ext uri="{FF2B5EF4-FFF2-40B4-BE49-F238E27FC236}">
                <a16:creationId xmlns:a16="http://schemas.microsoft.com/office/drawing/2014/main" id="{57EA744D-E86A-DE4B-8841-32538D808F05}"/>
              </a:ext>
            </a:extLst>
          </p:cNvPr>
          <p:cNvSpPr>
            <a:spLocks noGrp="1"/>
          </p:cNvSpPr>
          <p:nvPr>
            <p:ph type="sldNum" sz="quarter" idx="12"/>
          </p:nvPr>
        </p:nvSpPr>
        <p:spPr/>
        <p:txBody>
          <a:bodyPr/>
          <a:lstStyle/>
          <a:p>
            <a:fld id="{78BA06F7-7B03-794D-B1BE-3F12299AE8FB}" type="slidenum">
              <a:rPr lang="en-US" smtClean="0"/>
              <a:t>57</a:t>
            </a:fld>
            <a:endParaRPr lang="en-US"/>
          </a:p>
        </p:txBody>
      </p:sp>
      <p:pic>
        <p:nvPicPr>
          <p:cNvPr id="6" name="Picture 5">
            <a:extLst>
              <a:ext uri="{FF2B5EF4-FFF2-40B4-BE49-F238E27FC236}">
                <a16:creationId xmlns:a16="http://schemas.microsoft.com/office/drawing/2014/main" id="{22848B2F-D9E5-4A40-A5FD-316606372ADF}"/>
              </a:ext>
            </a:extLst>
          </p:cNvPr>
          <p:cNvPicPr>
            <a:picLocks noChangeAspect="1"/>
          </p:cNvPicPr>
          <p:nvPr/>
        </p:nvPicPr>
        <p:blipFill>
          <a:blip r:embed="rId2"/>
          <a:stretch>
            <a:fillRect/>
          </a:stretch>
        </p:blipFill>
        <p:spPr>
          <a:xfrm>
            <a:off x="838200" y="1619250"/>
            <a:ext cx="5003800" cy="3619500"/>
          </a:xfrm>
          <a:prstGeom prst="rect">
            <a:avLst/>
          </a:prstGeom>
        </p:spPr>
      </p:pic>
      <p:pic>
        <p:nvPicPr>
          <p:cNvPr id="8" name="Picture 7">
            <a:extLst>
              <a:ext uri="{FF2B5EF4-FFF2-40B4-BE49-F238E27FC236}">
                <a16:creationId xmlns:a16="http://schemas.microsoft.com/office/drawing/2014/main" id="{88F41190-9125-A24A-84F5-BB6A8F923175}"/>
              </a:ext>
            </a:extLst>
          </p:cNvPr>
          <p:cNvPicPr>
            <a:picLocks noChangeAspect="1"/>
          </p:cNvPicPr>
          <p:nvPr/>
        </p:nvPicPr>
        <p:blipFill>
          <a:blip r:embed="rId3"/>
          <a:stretch>
            <a:fillRect/>
          </a:stretch>
        </p:blipFill>
        <p:spPr>
          <a:xfrm>
            <a:off x="6172200" y="1657350"/>
            <a:ext cx="5181600" cy="3581400"/>
          </a:xfrm>
          <a:prstGeom prst="rect">
            <a:avLst/>
          </a:prstGeom>
        </p:spPr>
      </p:pic>
      <p:sp>
        <p:nvSpPr>
          <p:cNvPr id="9" name="TextBox 8">
            <a:extLst>
              <a:ext uri="{FF2B5EF4-FFF2-40B4-BE49-F238E27FC236}">
                <a16:creationId xmlns:a16="http://schemas.microsoft.com/office/drawing/2014/main" id="{30AB757B-2D64-A040-85C0-4091842FEA11}"/>
              </a:ext>
            </a:extLst>
          </p:cNvPr>
          <p:cNvSpPr txBox="1"/>
          <p:nvPr/>
        </p:nvSpPr>
        <p:spPr>
          <a:xfrm>
            <a:off x="2528048" y="5378824"/>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1:</a:t>
            </a:r>
            <a:r>
              <a:rPr lang="zh-CN" altLang="en-US" dirty="0"/>
              <a:t> </a:t>
            </a:r>
            <a:r>
              <a:rPr lang="en-US" altLang="zh-CN" dirty="0"/>
              <a:t>UGR16</a:t>
            </a:r>
            <a:r>
              <a:rPr lang="zh-CN" altLang="en-US" dirty="0"/>
              <a:t> </a:t>
            </a:r>
            <a:r>
              <a:rPr lang="en-US" altLang="zh-CN" dirty="0"/>
              <a:t>(NetFlow)</a:t>
            </a:r>
            <a:endParaRPr lang="en-US" dirty="0"/>
          </a:p>
        </p:txBody>
      </p:sp>
      <p:sp>
        <p:nvSpPr>
          <p:cNvPr id="10" name="TextBox 9">
            <a:extLst>
              <a:ext uri="{FF2B5EF4-FFF2-40B4-BE49-F238E27FC236}">
                <a16:creationId xmlns:a16="http://schemas.microsoft.com/office/drawing/2014/main" id="{C006DD9A-C280-964A-831C-52193DACEFF2}"/>
              </a:ext>
            </a:extLst>
          </p:cNvPr>
          <p:cNvSpPr txBox="1"/>
          <p:nvPr/>
        </p:nvSpPr>
        <p:spPr>
          <a:xfrm>
            <a:off x="7897907" y="5378824"/>
            <a:ext cx="2678654" cy="369332"/>
          </a:xfrm>
          <a:prstGeom prst="rect">
            <a:avLst/>
          </a:prstGeom>
          <a:noFill/>
        </p:spPr>
        <p:txBody>
          <a:bodyPr wrap="square" rtlCol="0">
            <a:spAutoFit/>
          </a:bodyPr>
          <a:lstStyle/>
          <a:p>
            <a:pPr algn="ctr"/>
            <a:r>
              <a:rPr lang="en-US" altLang="zh-CN" dirty="0"/>
              <a:t>Ex.</a:t>
            </a:r>
            <a:r>
              <a:rPr lang="zh-CN" altLang="en-US" dirty="0"/>
              <a:t> </a:t>
            </a:r>
            <a:r>
              <a:rPr lang="en-US" altLang="zh-CN" dirty="0"/>
              <a:t>2:</a:t>
            </a:r>
            <a:r>
              <a:rPr lang="zh-CN" altLang="en-US" dirty="0"/>
              <a:t> </a:t>
            </a:r>
            <a:r>
              <a:rPr lang="en-US" altLang="zh-CN" dirty="0"/>
              <a:t>CAIDA</a:t>
            </a:r>
            <a:r>
              <a:rPr lang="zh-CN" altLang="en-US" dirty="0"/>
              <a:t> </a:t>
            </a:r>
            <a:r>
              <a:rPr lang="en-US" altLang="zh-CN" dirty="0"/>
              <a:t>(PCAP)</a:t>
            </a:r>
            <a:endParaRPr lang="en-US" dirty="0"/>
          </a:p>
        </p:txBody>
      </p:sp>
    </p:spTree>
    <p:extLst>
      <p:ext uri="{BB962C8B-B14F-4D97-AF65-F5344CB8AC3E}">
        <p14:creationId xmlns:p14="http://schemas.microsoft.com/office/powerpoint/2010/main" val="26601543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EA7D-59A8-604A-981D-8F4489EDDF55}"/>
              </a:ext>
            </a:extLst>
          </p:cNvPr>
          <p:cNvSpPr>
            <a:spLocks noGrp="1"/>
          </p:cNvSpPr>
          <p:nvPr>
            <p:ph type="title"/>
          </p:nvPr>
        </p:nvSpPr>
        <p:spPr/>
        <p:txBody>
          <a:bodyPr/>
          <a:lstStyle/>
          <a:p>
            <a:r>
              <a:rPr lang="en-US" altLang="zh-CN" dirty="0">
                <a:solidFill>
                  <a:srgbClr val="0070C0"/>
                </a:solidFill>
              </a:rPr>
              <a:t>Insight:</a:t>
            </a:r>
            <a:r>
              <a:rPr lang="zh-CN" altLang="en-US" dirty="0">
                <a:solidFill>
                  <a:srgbClr val="0070C0"/>
                </a:solidFill>
              </a:rPr>
              <a:t> </a:t>
            </a:r>
            <a:r>
              <a:rPr lang="en-US" altLang="zh-CN" dirty="0">
                <a:solidFill>
                  <a:srgbClr val="0070C0"/>
                </a:solidFill>
              </a:rPr>
              <a:t>fine-tuning</a:t>
            </a:r>
            <a:r>
              <a:rPr lang="zh-CN" altLang="en-US" dirty="0">
                <a:solidFill>
                  <a:srgbClr val="0070C0"/>
                </a:solidFill>
              </a:rPr>
              <a:t> </a:t>
            </a:r>
            <a:r>
              <a:rPr lang="en-US" altLang="zh-CN" dirty="0">
                <a:solidFill>
                  <a:srgbClr val="0070C0"/>
                </a:solidFill>
              </a:rPr>
              <a:t>with</a:t>
            </a:r>
            <a:r>
              <a:rPr lang="zh-CN" altLang="en-US" dirty="0">
                <a:solidFill>
                  <a:srgbClr val="0070C0"/>
                </a:solidFill>
              </a:rPr>
              <a:t> </a:t>
            </a:r>
            <a:r>
              <a:rPr lang="en-US" altLang="zh-CN" dirty="0">
                <a:solidFill>
                  <a:srgbClr val="0070C0"/>
                </a:solidFill>
              </a:rPr>
              <a:t>parallelism</a:t>
            </a:r>
            <a:endParaRPr lang="en-US" dirty="0">
              <a:solidFill>
                <a:srgbClr val="0070C0"/>
              </a:solidFill>
            </a:endParaRPr>
          </a:p>
        </p:txBody>
      </p:sp>
      <p:sp>
        <p:nvSpPr>
          <p:cNvPr id="4" name="Slide Number Placeholder 3">
            <a:extLst>
              <a:ext uri="{FF2B5EF4-FFF2-40B4-BE49-F238E27FC236}">
                <a16:creationId xmlns:a16="http://schemas.microsoft.com/office/drawing/2014/main" id="{F2C92F9A-E44E-E942-AF6C-F8F1EEADD5CC}"/>
              </a:ext>
            </a:extLst>
          </p:cNvPr>
          <p:cNvSpPr>
            <a:spLocks noGrp="1"/>
          </p:cNvSpPr>
          <p:nvPr>
            <p:ph type="sldNum" sz="quarter" idx="12"/>
          </p:nvPr>
        </p:nvSpPr>
        <p:spPr/>
        <p:txBody>
          <a:bodyPr/>
          <a:lstStyle/>
          <a:p>
            <a:fld id="{78BA06F7-7B03-794D-B1BE-3F12299AE8FB}" type="slidenum">
              <a:rPr lang="en-US" smtClean="0"/>
              <a:t>58</a:t>
            </a:fld>
            <a:endParaRPr lang="en-US"/>
          </a:p>
        </p:txBody>
      </p:sp>
      <p:sp>
        <p:nvSpPr>
          <p:cNvPr id="5" name="Rounded Rectangle 4">
            <a:extLst>
              <a:ext uri="{FF2B5EF4-FFF2-40B4-BE49-F238E27FC236}">
                <a16:creationId xmlns:a16="http://schemas.microsoft.com/office/drawing/2014/main" id="{90CA4580-2692-2249-A108-91FE499FAAFA}"/>
              </a:ext>
            </a:extLst>
          </p:cNvPr>
          <p:cNvSpPr/>
          <p:nvPr/>
        </p:nvSpPr>
        <p:spPr>
          <a:xfrm>
            <a:off x="2475810" y="4379410"/>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FB2D15CA-F257-D34E-A258-5DFDBA23A087}"/>
              </a:ext>
            </a:extLst>
          </p:cNvPr>
          <p:cNvSpPr/>
          <p:nvPr/>
        </p:nvSpPr>
        <p:spPr>
          <a:xfrm>
            <a:off x="2369407" y="4493609"/>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Elbow Connector 6">
            <a:extLst>
              <a:ext uri="{FF2B5EF4-FFF2-40B4-BE49-F238E27FC236}">
                <a16:creationId xmlns:a16="http://schemas.microsoft.com/office/drawing/2014/main" id="{B13A5CD0-CD58-8241-B9B7-11E04C4343FC}"/>
              </a:ext>
            </a:extLst>
          </p:cNvPr>
          <p:cNvCxnSpPr>
            <a:stCxn id="43" idx="3"/>
            <a:endCxn id="41" idx="3"/>
          </p:cNvCxnSpPr>
          <p:nvPr/>
        </p:nvCxnSpPr>
        <p:spPr>
          <a:xfrm flipH="1">
            <a:off x="9030088" y="3712574"/>
            <a:ext cx="9990" cy="1701129"/>
          </a:xfrm>
          <a:prstGeom prst="bentConnector3">
            <a:avLst>
              <a:gd name="adj1" fmla="val -3565475"/>
            </a:avLst>
          </a:prstGeom>
          <a:ln w="28575"/>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DFF4DD9B-022B-754D-B46E-EFCF9DE47DCA}"/>
              </a:ext>
            </a:extLst>
          </p:cNvPr>
          <p:cNvSpPr/>
          <p:nvPr/>
        </p:nvSpPr>
        <p:spPr>
          <a:xfrm>
            <a:off x="2263003" y="4599656"/>
            <a:ext cx="6767086" cy="1522712"/>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ADD65C-0431-884C-BE77-6B2E86F8945B}"/>
              </a:ext>
            </a:extLst>
          </p:cNvPr>
          <p:cNvSpPr/>
          <p:nvPr/>
        </p:nvSpPr>
        <p:spPr>
          <a:xfrm>
            <a:off x="4753820" y="1660692"/>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cxnSp>
        <p:nvCxnSpPr>
          <p:cNvPr id="10" name="Straight Arrow Connector 9">
            <a:extLst>
              <a:ext uri="{FF2B5EF4-FFF2-40B4-BE49-F238E27FC236}">
                <a16:creationId xmlns:a16="http://schemas.microsoft.com/office/drawing/2014/main" id="{6900AE78-38A8-0D49-A5F8-087206F52C9F}"/>
              </a:ext>
            </a:extLst>
          </p:cNvPr>
          <p:cNvCxnSpPr>
            <a:cxnSpLocks/>
            <a:stCxn id="11" idx="3"/>
            <a:endCxn id="9" idx="1"/>
          </p:cNvCxnSpPr>
          <p:nvPr/>
        </p:nvCxnSpPr>
        <p:spPr>
          <a:xfrm>
            <a:off x="1752600" y="2097971"/>
            <a:ext cx="3001220" cy="6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1" name="Graphic 10" descr="Document with solid fill">
            <a:extLst>
              <a:ext uri="{FF2B5EF4-FFF2-40B4-BE49-F238E27FC236}">
                <a16:creationId xmlns:a16="http://schemas.microsoft.com/office/drawing/2014/main" id="{095441FB-CE85-9A4A-9D3E-2F7AC25656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1640771"/>
            <a:ext cx="914400" cy="914400"/>
          </a:xfrm>
          <a:prstGeom prst="rect">
            <a:avLst/>
          </a:prstGeom>
        </p:spPr>
      </p:pic>
      <p:pic>
        <p:nvPicPr>
          <p:cNvPr id="12" name="Graphic 11" descr="Document with solid fill">
            <a:extLst>
              <a:ext uri="{FF2B5EF4-FFF2-40B4-BE49-F238E27FC236}">
                <a16:creationId xmlns:a16="http://schemas.microsoft.com/office/drawing/2014/main" id="{7CD1CDFA-D42D-1144-A209-5E10BE26B0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200" y="4237940"/>
            <a:ext cx="914400" cy="914400"/>
          </a:xfrm>
          <a:prstGeom prst="rect">
            <a:avLst/>
          </a:prstGeom>
        </p:spPr>
      </p:pic>
      <p:cxnSp>
        <p:nvCxnSpPr>
          <p:cNvPr id="13" name="Straight Arrow Connector 12">
            <a:extLst>
              <a:ext uri="{FF2B5EF4-FFF2-40B4-BE49-F238E27FC236}">
                <a16:creationId xmlns:a16="http://schemas.microsoft.com/office/drawing/2014/main" id="{42631E1B-3E00-9C42-90DD-A13CD2346C4E}"/>
              </a:ext>
            </a:extLst>
          </p:cNvPr>
          <p:cNvCxnSpPr>
            <a:cxnSpLocks/>
            <a:stCxn id="12" idx="3"/>
            <a:endCxn id="14" idx="1"/>
          </p:cNvCxnSpPr>
          <p:nvPr/>
        </p:nvCxnSpPr>
        <p:spPr>
          <a:xfrm flipV="1">
            <a:off x="1752600" y="3713781"/>
            <a:ext cx="723210" cy="9813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3E5FB5B-0C38-484B-99D1-97FDC3AB4241}"/>
                  </a:ext>
                </a:extLst>
              </p:cNvPr>
              <p:cNvSpPr txBox="1"/>
              <p:nvPr/>
            </p:nvSpPr>
            <p:spPr>
              <a:xfrm>
                <a:off x="2475810" y="3499908"/>
                <a:ext cx="767732" cy="427746"/>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altLang="zh-CN" i="1">
                              <a:latin typeface="Cambria Math" panose="02040503050406030204" pitchFamily="18" charset="0"/>
                            </a:rPr>
                            <m:t>𝐷</m:t>
                          </m:r>
                        </m:e>
                        <m:sub>
                          <m:r>
                            <a:rPr lang="en-US" altLang="zh-CN" i="1">
                              <a:latin typeface="Cambria Math" panose="02040503050406030204" pitchFamily="18" charset="0"/>
                            </a:rPr>
                            <m:t>1</m:t>
                          </m:r>
                        </m:sub>
                        <m:sup>
                          <m:r>
                            <a:rPr lang="en-US" altLang="zh-CN" i="1">
                              <a:latin typeface="Cambria Math" panose="02040503050406030204" pitchFamily="18" charset="0"/>
                            </a:rPr>
                            <m:t>𝑓𝑙𝑜𝑤</m:t>
                          </m:r>
                        </m:sup>
                      </m:sSubSup>
                    </m:oMath>
                  </m:oMathPara>
                </a14:m>
                <a:endParaRPr lang="en-US" dirty="0"/>
              </a:p>
            </p:txBody>
          </p:sp>
        </mc:Choice>
        <mc:Fallback xmlns="">
          <p:sp>
            <p:nvSpPr>
              <p:cNvPr id="14" name="TextBox 13">
                <a:extLst>
                  <a:ext uri="{FF2B5EF4-FFF2-40B4-BE49-F238E27FC236}">
                    <a16:creationId xmlns:a16="http://schemas.microsoft.com/office/drawing/2014/main" id="{03E5FB5B-0C38-484B-99D1-97FDC3AB4241}"/>
                  </a:ext>
                </a:extLst>
              </p:cNvPr>
              <p:cNvSpPr txBox="1">
                <a:spLocks noRot="1" noChangeAspect="1" noMove="1" noResize="1" noEditPoints="1" noAdjustHandles="1" noChangeArrowheads="1" noChangeShapeType="1" noTextEdit="1"/>
              </p:cNvSpPr>
              <p:nvPr/>
            </p:nvSpPr>
            <p:spPr>
              <a:xfrm>
                <a:off x="2475810" y="3499908"/>
                <a:ext cx="767732" cy="427746"/>
              </a:xfrm>
              <a:prstGeom prst="rect">
                <a:avLst/>
              </a:prstGeom>
              <a:blipFill>
                <a:blip r:embed="rId4"/>
                <a:stretch>
                  <a:fillRect b="-285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AEC55B2-F73B-A846-BFA0-C07572F23BB5}"/>
                  </a:ext>
                </a:extLst>
              </p:cNvPr>
              <p:cNvSpPr txBox="1"/>
              <p:nvPr/>
            </p:nvSpPr>
            <p:spPr>
              <a:xfrm>
                <a:off x="2475810" y="5595645"/>
                <a:ext cx="767732" cy="440313"/>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altLang="zh-CN" i="1">
                              <a:latin typeface="Cambria Math" panose="02040503050406030204" pitchFamily="18" charset="0"/>
                            </a:rPr>
                            <m:t>𝐷</m:t>
                          </m:r>
                        </m:e>
                        <m:sub>
                          <m:r>
                            <a:rPr lang="en-US" altLang="zh-CN" b="0" i="1" smtClean="0">
                              <a:latin typeface="Cambria Math" panose="02040503050406030204" pitchFamily="18" charset="0"/>
                            </a:rPr>
                            <m:t>𝑖</m:t>
                          </m:r>
                        </m:sub>
                        <m:sup>
                          <m:r>
                            <a:rPr lang="en-US" altLang="zh-CN" i="1">
                              <a:latin typeface="Cambria Math" panose="02040503050406030204" pitchFamily="18" charset="0"/>
                            </a:rPr>
                            <m:t>𝑓𝑙𝑜𝑤</m:t>
                          </m:r>
                        </m:sup>
                      </m:sSubSup>
                    </m:oMath>
                  </m:oMathPara>
                </a14:m>
                <a:endParaRPr lang="en-US" dirty="0"/>
              </a:p>
            </p:txBody>
          </p:sp>
        </mc:Choice>
        <mc:Fallback xmlns="">
          <p:sp>
            <p:nvSpPr>
              <p:cNvPr id="15" name="TextBox 14">
                <a:extLst>
                  <a:ext uri="{FF2B5EF4-FFF2-40B4-BE49-F238E27FC236}">
                    <a16:creationId xmlns:a16="http://schemas.microsoft.com/office/drawing/2014/main" id="{9AEC55B2-F73B-A846-BFA0-C07572F23BB5}"/>
                  </a:ext>
                </a:extLst>
              </p:cNvPr>
              <p:cNvSpPr txBox="1">
                <a:spLocks noRot="1" noChangeAspect="1" noMove="1" noResize="1" noEditPoints="1" noAdjustHandles="1" noChangeArrowheads="1" noChangeShapeType="1" noTextEdit="1"/>
              </p:cNvSpPr>
              <p:nvPr/>
            </p:nvSpPr>
            <p:spPr>
              <a:xfrm>
                <a:off x="2475810" y="5595645"/>
                <a:ext cx="767732" cy="440313"/>
              </a:xfrm>
              <a:prstGeom prst="rect">
                <a:avLst/>
              </a:prstGeom>
              <a:blipFill>
                <a:blip r:embed="rId5"/>
                <a:stretch>
                  <a:fillRect/>
                </a:stretch>
              </a:blipFill>
              <a:ln>
                <a:solidFill>
                  <a:schemeClr val="tx1"/>
                </a:solidFill>
              </a:ln>
            </p:spPr>
            <p:txBody>
              <a:bodyPr/>
              <a:lstStyle/>
              <a:p>
                <a:r>
                  <a:rPr lang="en-US">
                    <a:noFill/>
                  </a:rPr>
                  <a:t> </a:t>
                </a:r>
              </a:p>
            </p:txBody>
          </p:sp>
        </mc:Fallback>
      </mc:AlternateContent>
      <p:pic>
        <p:nvPicPr>
          <p:cNvPr id="16" name="Graphic 15" descr="Database with solid fill">
            <a:extLst>
              <a:ext uri="{FF2B5EF4-FFF2-40B4-BE49-F238E27FC236}">
                <a16:creationId xmlns:a16="http://schemas.microsoft.com/office/drawing/2014/main" id="{94832E92-8EDF-C741-82C1-DB79AA48DA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400" y="1647033"/>
            <a:ext cx="914400" cy="914400"/>
          </a:xfrm>
          <a:prstGeom prst="rect">
            <a:avLst/>
          </a:prstGeom>
        </p:spPr>
      </p:pic>
      <p:cxnSp>
        <p:nvCxnSpPr>
          <p:cNvPr id="17" name="Straight Arrow Connector 16">
            <a:extLst>
              <a:ext uri="{FF2B5EF4-FFF2-40B4-BE49-F238E27FC236}">
                <a16:creationId xmlns:a16="http://schemas.microsoft.com/office/drawing/2014/main" id="{EEEDDF23-F7E3-0C43-A97A-6E23419498C0}"/>
              </a:ext>
            </a:extLst>
          </p:cNvPr>
          <p:cNvCxnSpPr>
            <a:stCxn id="9" idx="3"/>
            <a:endCxn id="16" idx="1"/>
          </p:cNvCxnSpPr>
          <p:nvPr/>
        </p:nvCxnSpPr>
        <p:spPr>
          <a:xfrm>
            <a:off x="6359336" y="2104233"/>
            <a:ext cx="44806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E2D4533-67B1-C640-BE0A-93D6FDA0BE0D}"/>
              </a:ext>
            </a:extLst>
          </p:cNvPr>
          <p:cNvSpPr txBox="1"/>
          <p:nvPr/>
        </p:nvSpPr>
        <p:spPr>
          <a:xfrm>
            <a:off x="163638" y="5525824"/>
            <a:ext cx="2184566" cy="584775"/>
          </a:xfrm>
          <a:prstGeom prst="rect">
            <a:avLst/>
          </a:prstGeom>
          <a:noFill/>
        </p:spPr>
        <p:txBody>
          <a:bodyPr wrap="square" rtlCol="0">
            <a:spAutoFit/>
          </a:bodyPr>
          <a:lstStyle/>
          <a:p>
            <a:pPr algn="ctr"/>
            <a:r>
              <a:rPr lang="en-US" altLang="zh-CN" sz="1600" b="1" i="1" dirty="0"/>
              <a:t>M</a:t>
            </a:r>
            <a:r>
              <a:rPr lang="zh-CN" altLang="en-US" sz="1600" dirty="0"/>
              <a:t> </a:t>
            </a:r>
            <a:r>
              <a:rPr lang="en-US" altLang="zh-CN" sz="1600" dirty="0"/>
              <a:t>Evenly</a:t>
            </a:r>
            <a:r>
              <a:rPr lang="zh-CN" altLang="en-US" sz="1600" dirty="0"/>
              <a:t> </a:t>
            </a:r>
            <a:r>
              <a:rPr lang="en-US" altLang="zh-CN" sz="1600" dirty="0"/>
              <a:t>sliced</a:t>
            </a:r>
            <a:r>
              <a:rPr lang="zh-CN" altLang="en-US" sz="1600" dirty="0"/>
              <a:t> </a:t>
            </a:r>
            <a:r>
              <a:rPr lang="en-US" altLang="zh-CN" sz="1600" dirty="0"/>
              <a:t>chunks</a:t>
            </a:r>
            <a:r>
              <a:rPr lang="zh-CN" altLang="en-US" sz="1600" dirty="0"/>
              <a:t> </a:t>
            </a:r>
            <a:r>
              <a:rPr lang="en-US" altLang="zh-CN" sz="1600" dirty="0"/>
              <a:t>by</a:t>
            </a:r>
            <a:r>
              <a:rPr lang="zh-CN" altLang="en-US" sz="1600" dirty="0"/>
              <a:t> </a:t>
            </a:r>
            <a:r>
              <a:rPr lang="en-US" altLang="zh-CN" sz="1600" b="1" i="1" dirty="0"/>
              <a:t>time</a:t>
            </a:r>
            <a:r>
              <a:rPr lang="zh-CN" altLang="en-US" sz="1600" dirty="0"/>
              <a:t> </a:t>
            </a:r>
            <a:r>
              <a:rPr lang="en-US" altLang="zh-CN" sz="1600" dirty="0"/>
              <a:t>interval</a:t>
            </a:r>
            <a:endParaRPr lang="en-US" sz="1600" dirty="0"/>
          </a:p>
        </p:txBody>
      </p:sp>
      <p:sp>
        <p:nvSpPr>
          <p:cNvPr id="19" name="Rectangle 18">
            <a:extLst>
              <a:ext uri="{FF2B5EF4-FFF2-40B4-BE49-F238E27FC236}">
                <a16:creationId xmlns:a16="http://schemas.microsoft.com/office/drawing/2014/main" id="{83BDD317-EBDC-EB44-8ADD-CEF65B541363}"/>
              </a:ext>
            </a:extLst>
          </p:cNvPr>
          <p:cNvSpPr/>
          <p:nvPr/>
        </p:nvSpPr>
        <p:spPr>
          <a:xfrm>
            <a:off x="3243541" y="3499908"/>
            <a:ext cx="1007749" cy="42774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Flow</a:t>
            </a:r>
            <a:r>
              <a:rPr lang="zh-CN" altLang="en-US" i="1" dirty="0"/>
              <a:t> </a:t>
            </a:r>
            <a:r>
              <a:rPr lang="en-US" altLang="zh-CN" i="1" dirty="0"/>
              <a:t>tag</a:t>
            </a:r>
            <a:endParaRPr lang="en-US" i="1" dirty="0"/>
          </a:p>
        </p:txBody>
      </p:sp>
      <p:sp>
        <p:nvSpPr>
          <p:cNvPr id="20" name="Rectangle 19">
            <a:extLst>
              <a:ext uri="{FF2B5EF4-FFF2-40B4-BE49-F238E27FC236}">
                <a16:creationId xmlns:a16="http://schemas.microsoft.com/office/drawing/2014/main" id="{7F9AD222-CC60-424F-B5DB-8E1E9457EF16}"/>
              </a:ext>
            </a:extLst>
          </p:cNvPr>
          <p:cNvSpPr/>
          <p:nvPr/>
        </p:nvSpPr>
        <p:spPr>
          <a:xfrm>
            <a:off x="3243541" y="5601928"/>
            <a:ext cx="1007749" cy="42774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Flow</a:t>
            </a:r>
            <a:r>
              <a:rPr lang="zh-CN" altLang="en-US" i="1" dirty="0"/>
              <a:t> </a:t>
            </a:r>
            <a:r>
              <a:rPr lang="en-US" altLang="zh-CN" i="1" dirty="0"/>
              <a:t>tag</a:t>
            </a:r>
            <a:endParaRPr lang="en-US" i="1" dirty="0"/>
          </a:p>
        </p:txBody>
      </p:sp>
      <p:sp>
        <p:nvSpPr>
          <p:cNvPr id="21" name="Rectangle 20">
            <a:extLst>
              <a:ext uri="{FF2B5EF4-FFF2-40B4-BE49-F238E27FC236}">
                <a16:creationId xmlns:a16="http://schemas.microsoft.com/office/drawing/2014/main" id="{5AC576BE-6BF6-424B-AC02-AE01481CE30F}"/>
              </a:ext>
            </a:extLst>
          </p:cNvPr>
          <p:cNvSpPr/>
          <p:nvPr/>
        </p:nvSpPr>
        <p:spPr>
          <a:xfrm>
            <a:off x="4753819" y="3269033"/>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cxnSp>
        <p:nvCxnSpPr>
          <p:cNvPr id="22" name="Straight Arrow Connector 21">
            <a:extLst>
              <a:ext uri="{FF2B5EF4-FFF2-40B4-BE49-F238E27FC236}">
                <a16:creationId xmlns:a16="http://schemas.microsoft.com/office/drawing/2014/main" id="{C1B77940-4046-7F47-9F01-1705CB0F98FF}"/>
              </a:ext>
            </a:extLst>
          </p:cNvPr>
          <p:cNvCxnSpPr>
            <a:stCxn id="19" idx="3"/>
            <a:endCxn id="21" idx="1"/>
          </p:cNvCxnSpPr>
          <p:nvPr/>
        </p:nvCxnSpPr>
        <p:spPr>
          <a:xfrm flipV="1">
            <a:off x="4251290" y="3712574"/>
            <a:ext cx="502529" cy="12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515C5BC-29EA-7542-BD43-409F0BAF6FAC}"/>
              </a:ext>
            </a:extLst>
          </p:cNvPr>
          <p:cNvSpPr txBox="1"/>
          <p:nvPr/>
        </p:nvSpPr>
        <p:spPr>
          <a:xfrm>
            <a:off x="6870973" y="1359505"/>
            <a:ext cx="787249" cy="369332"/>
          </a:xfrm>
          <a:prstGeom prst="rect">
            <a:avLst/>
          </a:prstGeom>
          <a:noFill/>
        </p:spPr>
        <p:txBody>
          <a:bodyPr wrap="square" rtlCol="0">
            <a:spAutoFit/>
          </a:bodyPr>
          <a:lstStyle/>
          <a:p>
            <a:pPr algn="ctr"/>
            <a:r>
              <a:rPr lang="en-US" altLang="zh-CN" dirty="0"/>
              <a:t>Model</a:t>
            </a:r>
            <a:endParaRPr lang="en-US" dirty="0"/>
          </a:p>
        </p:txBody>
      </p:sp>
      <p:pic>
        <p:nvPicPr>
          <p:cNvPr id="24" name="Graphic 23" descr="Database with solid fill">
            <a:extLst>
              <a:ext uri="{FF2B5EF4-FFF2-40B4-BE49-F238E27FC236}">
                <a16:creationId xmlns:a16="http://schemas.microsoft.com/office/drawing/2014/main" id="{40CBB4D2-3F2B-F14A-A6B9-70D47DBB7C2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398" y="3255374"/>
            <a:ext cx="914400" cy="914400"/>
          </a:xfrm>
          <a:prstGeom prst="rect">
            <a:avLst/>
          </a:prstGeom>
        </p:spPr>
      </p:pic>
      <p:sp>
        <p:nvSpPr>
          <p:cNvPr id="25" name="TextBox 24">
            <a:extLst>
              <a:ext uri="{FF2B5EF4-FFF2-40B4-BE49-F238E27FC236}">
                <a16:creationId xmlns:a16="http://schemas.microsoft.com/office/drawing/2014/main" id="{D09CE23D-C1F1-6D4E-813B-D831D2890AD3}"/>
              </a:ext>
            </a:extLst>
          </p:cNvPr>
          <p:cNvSpPr txBox="1"/>
          <p:nvPr/>
        </p:nvSpPr>
        <p:spPr>
          <a:xfrm>
            <a:off x="6807398" y="2985053"/>
            <a:ext cx="914400" cy="369332"/>
          </a:xfrm>
          <a:prstGeom prst="rect">
            <a:avLst/>
          </a:prstGeom>
          <a:noFill/>
        </p:spPr>
        <p:txBody>
          <a:bodyPr wrap="square" rtlCol="0">
            <a:spAutoFit/>
          </a:bodyPr>
          <a:lstStyle/>
          <a:p>
            <a:pPr algn="ctr"/>
            <a:r>
              <a:rPr lang="en-US" altLang="zh-CN" dirty="0"/>
              <a:t>Model</a:t>
            </a:r>
            <a:r>
              <a:rPr lang="en-US" altLang="zh-CN" baseline="-25000" dirty="0"/>
              <a:t>1</a:t>
            </a:r>
            <a:endParaRPr lang="en-US" dirty="0"/>
          </a:p>
        </p:txBody>
      </p:sp>
      <p:pic>
        <p:nvPicPr>
          <p:cNvPr id="26" name="Graphic 25" descr="Database with solid fill">
            <a:extLst>
              <a:ext uri="{FF2B5EF4-FFF2-40B4-BE49-F238E27FC236}">
                <a16:creationId xmlns:a16="http://schemas.microsoft.com/office/drawing/2014/main" id="{59A71DED-CBA8-2946-9513-D51730B8B8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43541" y="4817634"/>
            <a:ext cx="593501" cy="593501"/>
          </a:xfrm>
          <a:prstGeom prst="rect">
            <a:avLst/>
          </a:prstGeom>
        </p:spPr>
      </p:pic>
      <p:sp>
        <p:nvSpPr>
          <p:cNvPr id="27" name="Rectangle 26">
            <a:extLst>
              <a:ext uri="{FF2B5EF4-FFF2-40B4-BE49-F238E27FC236}">
                <a16:creationId xmlns:a16="http://schemas.microsoft.com/office/drawing/2014/main" id="{5501E2FF-B297-9243-BB07-21D74E8F4CB3}"/>
              </a:ext>
            </a:extLst>
          </p:cNvPr>
          <p:cNvSpPr/>
          <p:nvPr/>
        </p:nvSpPr>
        <p:spPr>
          <a:xfrm>
            <a:off x="4749485" y="4967594"/>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i="1" dirty="0"/>
              <a:t>Time-series</a:t>
            </a:r>
            <a:r>
              <a:rPr lang="zh-CN" altLang="en-US" i="1" dirty="0"/>
              <a:t> </a:t>
            </a:r>
            <a:r>
              <a:rPr lang="en-US" altLang="zh-CN" i="1" dirty="0"/>
              <a:t>GAN</a:t>
            </a:r>
            <a:endParaRPr lang="en-US" i="1" dirty="0"/>
          </a:p>
        </p:txBody>
      </p:sp>
      <p:sp>
        <p:nvSpPr>
          <p:cNvPr id="28" name="TextBox 27">
            <a:extLst>
              <a:ext uri="{FF2B5EF4-FFF2-40B4-BE49-F238E27FC236}">
                <a16:creationId xmlns:a16="http://schemas.microsoft.com/office/drawing/2014/main" id="{31DB5837-1862-744D-91E7-1DFD947809F4}"/>
              </a:ext>
            </a:extLst>
          </p:cNvPr>
          <p:cNvSpPr txBox="1"/>
          <p:nvPr/>
        </p:nvSpPr>
        <p:spPr>
          <a:xfrm>
            <a:off x="2475810" y="4929718"/>
            <a:ext cx="914400" cy="369332"/>
          </a:xfrm>
          <a:prstGeom prst="rect">
            <a:avLst/>
          </a:prstGeom>
          <a:noFill/>
        </p:spPr>
        <p:txBody>
          <a:bodyPr wrap="square" rtlCol="0">
            <a:spAutoFit/>
          </a:bodyPr>
          <a:lstStyle/>
          <a:p>
            <a:pPr algn="ctr"/>
            <a:r>
              <a:rPr lang="en-US" altLang="zh-CN" dirty="0"/>
              <a:t>Model</a:t>
            </a:r>
            <a:r>
              <a:rPr lang="en-US" altLang="zh-CN" baseline="-25000" dirty="0"/>
              <a:t>1</a:t>
            </a:r>
            <a:endParaRPr lang="en-US" dirty="0"/>
          </a:p>
        </p:txBody>
      </p:sp>
      <p:cxnSp>
        <p:nvCxnSpPr>
          <p:cNvPr id="29" name="Straight Arrow Connector 28">
            <a:extLst>
              <a:ext uri="{FF2B5EF4-FFF2-40B4-BE49-F238E27FC236}">
                <a16:creationId xmlns:a16="http://schemas.microsoft.com/office/drawing/2014/main" id="{7D0FF3DA-62F0-024C-A932-0314D90E509B}"/>
              </a:ext>
            </a:extLst>
          </p:cNvPr>
          <p:cNvCxnSpPr>
            <a:stCxn id="26" idx="3"/>
            <a:endCxn id="27" idx="1"/>
          </p:cNvCxnSpPr>
          <p:nvPr/>
        </p:nvCxnSpPr>
        <p:spPr>
          <a:xfrm>
            <a:off x="3837042" y="5114385"/>
            <a:ext cx="912443" cy="2967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E53928-595E-FB4C-8063-DD1E0EE90AB5}"/>
              </a:ext>
            </a:extLst>
          </p:cNvPr>
          <p:cNvCxnSpPr>
            <a:stCxn id="20" idx="3"/>
            <a:endCxn id="27" idx="1"/>
          </p:cNvCxnSpPr>
          <p:nvPr/>
        </p:nvCxnSpPr>
        <p:spPr>
          <a:xfrm flipV="1">
            <a:off x="4251290" y="5411135"/>
            <a:ext cx="498195" cy="4046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31" name="Graphic 30" descr="Database with solid fill">
            <a:extLst>
              <a:ext uri="{FF2B5EF4-FFF2-40B4-BE49-F238E27FC236}">
                <a16:creationId xmlns:a16="http://schemas.microsoft.com/office/drawing/2014/main" id="{3CBB82BE-064F-1C44-92FC-C739891792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07398" y="4953935"/>
            <a:ext cx="914400" cy="914400"/>
          </a:xfrm>
          <a:prstGeom prst="rect">
            <a:avLst/>
          </a:prstGeom>
        </p:spPr>
      </p:pic>
      <p:sp>
        <p:nvSpPr>
          <p:cNvPr id="32" name="TextBox 31">
            <a:extLst>
              <a:ext uri="{FF2B5EF4-FFF2-40B4-BE49-F238E27FC236}">
                <a16:creationId xmlns:a16="http://schemas.microsoft.com/office/drawing/2014/main" id="{F5C94460-5032-4142-BD46-381FA676A666}"/>
              </a:ext>
            </a:extLst>
          </p:cNvPr>
          <p:cNvSpPr txBox="1"/>
          <p:nvPr/>
        </p:nvSpPr>
        <p:spPr>
          <a:xfrm>
            <a:off x="6807398" y="4712826"/>
            <a:ext cx="914400" cy="369332"/>
          </a:xfrm>
          <a:prstGeom prst="rect">
            <a:avLst/>
          </a:prstGeom>
          <a:noFill/>
        </p:spPr>
        <p:txBody>
          <a:bodyPr wrap="square" rtlCol="0">
            <a:spAutoFit/>
          </a:bodyPr>
          <a:lstStyle/>
          <a:p>
            <a:pPr algn="ctr"/>
            <a:r>
              <a:rPr lang="en-US" altLang="zh-CN" dirty="0" err="1"/>
              <a:t>Model</a:t>
            </a:r>
            <a:r>
              <a:rPr lang="en-US" altLang="zh-CN" baseline="-25000" dirty="0" err="1"/>
              <a:t>i</a:t>
            </a:r>
            <a:endParaRPr lang="en-US" dirty="0"/>
          </a:p>
        </p:txBody>
      </p:sp>
      <p:cxnSp>
        <p:nvCxnSpPr>
          <p:cNvPr id="33" name="Straight Arrow Connector 32">
            <a:extLst>
              <a:ext uri="{FF2B5EF4-FFF2-40B4-BE49-F238E27FC236}">
                <a16:creationId xmlns:a16="http://schemas.microsoft.com/office/drawing/2014/main" id="{10D0EFC1-212E-B147-BD33-D6B5A19867DF}"/>
              </a:ext>
            </a:extLst>
          </p:cNvPr>
          <p:cNvCxnSpPr>
            <a:stCxn id="27" idx="3"/>
            <a:endCxn id="31" idx="1"/>
          </p:cNvCxnSpPr>
          <p:nvPr/>
        </p:nvCxnSpPr>
        <p:spPr>
          <a:xfrm>
            <a:off x="6355001" y="5411135"/>
            <a:ext cx="45239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FE302A3-38AD-6A48-843B-961262C96E76}"/>
              </a:ext>
            </a:extLst>
          </p:cNvPr>
          <p:cNvCxnSpPr>
            <a:cxnSpLocks/>
            <a:stCxn id="12" idx="3"/>
            <a:endCxn id="8" idx="1"/>
          </p:cNvCxnSpPr>
          <p:nvPr/>
        </p:nvCxnSpPr>
        <p:spPr>
          <a:xfrm>
            <a:off x="1752600" y="4695140"/>
            <a:ext cx="510403" cy="6658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7FB0220-A21E-944A-89AB-C1CF8FC3394B}"/>
              </a:ext>
            </a:extLst>
          </p:cNvPr>
          <p:cNvCxnSpPr>
            <a:cxnSpLocks/>
          </p:cNvCxnSpPr>
          <p:nvPr/>
        </p:nvCxnSpPr>
        <p:spPr>
          <a:xfrm flipV="1">
            <a:off x="8866869" y="5743957"/>
            <a:ext cx="539246" cy="52842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8BCB5D5B-905F-FE44-8065-B9145A22811E}"/>
              </a:ext>
            </a:extLst>
          </p:cNvPr>
          <p:cNvSpPr txBox="1"/>
          <p:nvPr/>
        </p:nvSpPr>
        <p:spPr>
          <a:xfrm>
            <a:off x="9002851" y="6008168"/>
            <a:ext cx="1062224" cy="338554"/>
          </a:xfrm>
          <a:prstGeom prst="rect">
            <a:avLst/>
          </a:prstGeom>
          <a:noFill/>
        </p:spPr>
        <p:txBody>
          <a:bodyPr wrap="square" rtlCol="0">
            <a:spAutoFit/>
          </a:bodyPr>
          <a:lstStyle/>
          <a:p>
            <a:pPr algn="ctr"/>
            <a:r>
              <a:rPr lang="en-US" altLang="zh-CN" sz="1600" dirty="0"/>
              <a:t>In</a:t>
            </a:r>
            <a:r>
              <a:rPr lang="zh-CN" altLang="en-US" sz="1600" dirty="0"/>
              <a:t> </a:t>
            </a:r>
            <a:r>
              <a:rPr lang="en-US" altLang="zh-CN" sz="1600" dirty="0"/>
              <a:t>parallel</a:t>
            </a:r>
            <a:endParaRPr lang="en-US" sz="1600" dirty="0"/>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4143A27-AB1D-3645-B610-180A4277044A}"/>
                  </a:ext>
                </a:extLst>
              </p:cNvPr>
              <p:cNvSpPr txBox="1"/>
              <p:nvPr/>
            </p:nvSpPr>
            <p:spPr>
              <a:xfrm>
                <a:off x="965351" y="3994951"/>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𝑓𝑙𝑜𝑤</m:t>
                          </m:r>
                        </m:sup>
                      </m:sSup>
                    </m:oMath>
                  </m:oMathPara>
                </a14:m>
                <a:endParaRPr lang="en-US" dirty="0"/>
              </a:p>
            </p:txBody>
          </p:sp>
        </mc:Choice>
        <mc:Fallback xmlns="">
          <p:sp>
            <p:nvSpPr>
              <p:cNvPr id="37" name="TextBox 36">
                <a:extLst>
                  <a:ext uri="{FF2B5EF4-FFF2-40B4-BE49-F238E27FC236}">
                    <a16:creationId xmlns:a16="http://schemas.microsoft.com/office/drawing/2014/main" id="{74143A27-AB1D-3645-B610-180A4277044A}"/>
                  </a:ext>
                </a:extLst>
              </p:cNvPr>
              <p:cNvSpPr txBox="1">
                <a:spLocks noRot="1" noChangeAspect="1" noMove="1" noResize="1" noEditPoints="1" noAdjustHandles="1" noChangeArrowheads="1" noChangeShapeType="1" noTextEdit="1"/>
              </p:cNvSpPr>
              <p:nvPr/>
            </p:nvSpPr>
            <p:spPr>
              <a:xfrm>
                <a:off x="965351" y="3994951"/>
                <a:ext cx="660098" cy="376963"/>
              </a:xfrm>
              <a:prstGeom prst="rect">
                <a:avLst/>
              </a:prstGeom>
              <a:blipFill>
                <a:blip r:embed="rId8"/>
                <a:stretch>
                  <a:fillRect l="-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11E05CD-DDC0-EC44-B684-56608A274D8C}"/>
                  </a:ext>
                </a:extLst>
              </p:cNvPr>
              <p:cNvSpPr txBox="1"/>
              <p:nvPr/>
            </p:nvSpPr>
            <p:spPr>
              <a:xfrm>
                <a:off x="986485" y="1363030"/>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𝑓𝑙𝑜𝑤</m:t>
                          </m:r>
                        </m:sup>
                      </m:sSup>
                    </m:oMath>
                  </m:oMathPara>
                </a14:m>
                <a:endParaRPr lang="en-US" dirty="0"/>
              </a:p>
            </p:txBody>
          </p:sp>
        </mc:Choice>
        <mc:Fallback xmlns="">
          <p:sp>
            <p:nvSpPr>
              <p:cNvPr id="38" name="TextBox 37">
                <a:extLst>
                  <a:ext uri="{FF2B5EF4-FFF2-40B4-BE49-F238E27FC236}">
                    <a16:creationId xmlns:a16="http://schemas.microsoft.com/office/drawing/2014/main" id="{B11E05CD-DDC0-EC44-B684-56608A274D8C}"/>
                  </a:ext>
                </a:extLst>
              </p:cNvPr>
              <p:cNvSpPr txBox="1">
                <a:spLocks noRot="1" noChangeAspect="1" noMove="1" noResize="1" noEditPoints="1" noAdjustHandles="1" noChangeArrowheads="1" noChangeShapeType="1" noTextEdit="1"/>
              </p:cNvSpPr>
              <p:nvPr/>
            </p:nvSpPr>
            <p:spPr>
              <a:xfrm>
                <a:off x="986485" y="1363030"/>
                <a:ext cx="660098" cy="376963"/>
              </a:xfrm>
              <a:prstGeom prst="rect">
                <a:avLst/>
              </a:prstGeom>
              <a:blipFill>
                <a:blip r:embed="rId9"/>
                <a:stretch>
                  <a:fillRect l="-9434"/>
                </a:stretch>
              </a:blipFill>
            </p:spPr>
            <p:txBody>
              <a:bodyPr/>
              <a:lstStyle/>
              <a:p>
                <a:r>
                  <a:rPr lang="en-US">
                    <a:noFill/>
                  </a:rPr>
                  <a:t> </a:t>
                </a:r>
              </a:p>
            </p:txBody>
          </p:sp>
        </mc:Fallback>
      </mc:AlternateContent>
      <p:pic>
        <p:nvPicPr>
          <p:cNvPr id="39" name="Graphic 38" descr="Document with solid fill">
            <a:extLst>
              <a:ext uri="{FF2B5EF4-FFF2-40B4-BE49-F238E27FC236}">
                <a16:creationId xmlns:a16="http://schemas.microsoft.com/office/drawing/2014/main" id="{577728BD-A522-AF40-8EE7-5432DAD0D4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89331" y="1640771"/>
            <a:ext cx="914400" cy="914400"/>
          </a:xfrm>
          <a:prstGeom prst="rect">
            <a:avLst/>
          </a:prstGeom>
        </p:spPr>
      </p:pic>
      <p:cxnSp>
        <p:nvCxnSpPr>
          <p:cNvPr id="40" name="Straight Arrow Connector 39">
            <a:extLst>
              <a:ext uri="{FF2B5EF4-FFF2-40B4-BE49-F238E27FC236}">
                <a16:creationId xmlns:a16="http://schemas.microsoft.com/office/drawing/2014/main" id="{60BCA3CB-26BA-5749-BAD4-01DDD794EB81}"/>
              </a:ext>
            </a:extLst>
          </p:cNvPr>
          <p:cNvCxnSpPr>
            <a:stCxn id="16" idx="3"/>
            <a:endCxn id="39" idx="1"/>
          </p:cNvCxnSpPr>
          <p:nvPr/>
        </p:nvCxnSpPr>
        <p:spPr>
          <a:xfrm flipV="1">
            <a:off x="7721800" y="2097971"/>
            <a:ext cx="2267531" cy="6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1" name="Graphic 40" descr="Document with solid fill">
            <a:extLst>
              <a:ext uri="{FF2B5EF4-FFF2-40B4-BE49-F238E27FC236}">
                <a16:creationId xmlns:a16="http://schemas.microsoft.com/office/drawing/2014/main" id="{638261A1-6951-2D41-A6E5-5E25B38E60B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15688" y="4956503"/>
            <a:ext cx="914400" cy="914400"/>
          </a:xfrm>
          <a:prstGeom prst="rect">
            <a:avLst/>
          </a:prstGeom>
        </p:spPr>
      </p:pic>
      <p:cxnSp>
        <p:nvCxnSpPr>
          <p:cNvPr id="42" name="Straight Arrow Connector 41">
            <a:extLst>
              <a:ext uri="{FF2B5EF4-FFF2-40B4-BE49-F238E27FC236}">
                <a16:creationId xmlns:a16="http://schemas.microsoft.com/office/drawing/2014/main" id="{50C0AA89-D4AA-3745-A1CF-0800081370CF}"/>
              </a:ext>
            </a:extLst>
          </p:cNvPr>
          <p:cNvCxnSpPr>
            <a:stCxn id="31" idx="3"/>
            <a:endCxn id="41" idx="1"/>
          </p:cNvCxnSpPr>
          <p:nvPr/>
        </p:nvCxnSpPr>
        <p:spPr>
          <a:xfrm>
            <a:off x="7721798" y="5411135"/>
            <a:ext cx="393890" cy="2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43" name="Graphic 42" descr="Document with solid fill">
            <a:extLst>
              <a:ext uri="{FF2B5EF4-FFF2-40B4-BE49-F238E27FC236}">
                <a16:creationId xmlns:a16="http://schemas.microsoft.com/office/drawing/2014/main" id="{31BC94C1-1E5C-D840-9758-04088E5533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25678" y="3255374"/>
            <a:ext cx="914400" cy="914400"/>
          </a:xfrm>
          <a:prstGeom prst="rect">
            <a:avLst/>
          </a:prstGeom>
        </p:spPr>
      </p:pic>
      <p:cxnSp>
        <p:nvCxnSpPr>
          <p:cNvPr id="44" name="Straight Arrow Connector 43">
            <a:extLst>
              <a:ext uri="{FF2B5EF4-FFF2-40B4-BE49-F238E27FC236}">
                <a16:creationId xmlns:a16="http://schemas.microsoft.com/office/drawing/2014/main" id="{9BB35CB1-DEAE-F74A-A363-1AB4195EE03D}"/>
              </a:ext>
            </a:extLst>
          </p:cNvPr>
          <p:cNvCxnSpPr>
            <a:stCxn id="21" idx="3"/>
            <a:endCxn id="24" idx="1"/>
          </p:cNvCxnSpPr>
          <p:nvPr/>
        </p:nvCxnSpPr>
        <p:spPr>
          <a:xfrm>
            <a:off x="6359335" y="3712574"/>
            <a:ext cx="44806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DDBDC347-F71A-A347-A14A-CB3AA60943B5}"/>
              </a:ext>
            </a:extLst>
          </p:cNvPr>
          <p:cNvCxnSpPr>
            <a:stCxn id="24" idx="3"/>
            <a:endCxn id="43" idx="1"/>
          </p:cNvCxnSpPr>
          <p:nvPr/>
        </p:nvCxnSpPr>
        <p:spPr>
          <a:xfrm>
            <a:off x="7721798" y="3712574"/>
            <a:ext cx="40388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9B824FF-9E8A-B844-BF32-7013AC96D0DC}"/>
                  </a:ext>
                </a:extLst>
              </p:cNvPr>
              <p:cNvSpPr txBox="1"/>
              <p:nvPr/>
            </p:nvSpPr>
            <p:spPr>
              <a:xfrm>
                <a:off x="8189022" y="4685167"/>
                <a:ext cx="767732" cy="440313"/>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altLang="zh-CN" i="1">
                              <a:latin typeface="Cambria Math" panose="02040503050406030204" pitchFamily="18" charset="0"/>
                            </a:rPr>
                            <m:t>𝐷</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m:t>
                          </m:r>
                          <m:r>
                            <a:rPr lang="en-US" altLang="zh-CN" i="1">
                              <a:latin typeface="Cambria Math" panose="02040503050406030204" pitchFamily="18" charset="0"/>
                            </a:rPr>
                            <m:t>𝑓𝑙𝑜𝑤</m:t>
                          </m:r>
                        </m:sup>
                      </m:sSubSup>
                    </m:oMath>
                  </m:oMathPara>
                </a14:m>
                <a:endParaRPr lang="en-US" dirty="0"/>
              </a:p>
            </p:txBody>
          </p:sp>
        </mc:Choice>
        <mc:Fallback xmlns="">
          <p:sp>
            <p:nvSpPr>
              <p:cNvPr id="46" name="TextBox 45">
                <a:extLst>
                  <a:ext uri="{FF2B5EF4-FFF2-40B4-BE49-F238E27FC236}">
                    <a16:creationId xmlns:a16="http://schemas.microsoft.com/office/drawing/2014/main" id="{A9B824FF-9E8A-B844-BF32-7013AC96D0DC}"/>
                  </a:ext>
                </a:extLst>
              </p:cNvPr>
              <p:cNvSpPr txBox="1">
                <a:spLocks noRot="1" noChangeAspect="1" noMove="1" noResize="1" noEditPoints="1" noAdjustHandles="1" noChangeArrowheads="1" noChangeShapeType="1" noTextEdit="1"/>
              </p:cNvSpPr>
              <p:nvPr/>
            </p:nvSpPr>
            <p:spPr>
              <a:xfrm>
                <a:off x="8189022" y="4685167"/>
                <a:ext cx="767732" cy="440313"/>
              </a:xfrm>
              <a:prstGeom prst="rect">
                <a:avLst/>
              </a:prstGeom>
              <a:blipFill>
                <a:blip r:embed="rId12"/>
                <a:stretch>
                  <a:fillRect r="-3226" b="-2857"/>
                </a:stretch>
              </a:blipFill>
              <a:ln>
                <a:noFill/>
              </a:ln>
            </p:spPr>
            <p:txBody>
              <a:bodyPr/>
              <a:lstStyle/>
              <a:p>
                <a:r>
                  <a:rPr lang="en-US">
                    <a:noFill/>
                  </a:rPr>
                  <a:t> </a:t>
                </a:r>
              </a:p>
            </p:txBody>
          </p:sp>
        </mc:Fallback>
      </mc:AlternateContent>
      <p:pic>
        <p:nvPicPr>
          <p:cNvPr id="47" name="Graphic 46" descr="Document with solid fill">
            <a:extLst>
              <a:ext uri="{FF2B5EF4-FFF2-40B4-BE49-F238E27FC236}">
                <a16:creationId xmlns:a16="http://schemas.microsoft.com/office/drawing/2014/main" id="{800D3412-7D06-0F43-AE3B-080CA18C7C6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89331" y="4240274"/>
            <a:ext cx="914400" cy="914400"/>
          </a:xfrm>
          <a:prstGeom prst="rect">
            <a:avLst/>
          </a:prstGeom>
        </p:spPr>
      </p:pic>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EACEAA9-929F-7649-9B8F-222538D83270}"/>
                  </a:ext>
                </a:extLst>
              </p:cNvPr>
              <p:cNvSpPr txBox="1"/>
              <p:nvPr/>
            </p:nvSpPr>
            <p:spPr>
              <a:xfrm>
                <a:off x="10116482" y="4002447"/>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𝑓𝑙𝑜𝑤</m:t>
                          </m:r>
                        </m:sup>
                      </m:sSup>
                    </m:oMath>
                  </m:oMathPara>
                </a14:m>
                <a:endParaRPr lang="en-US" dirty="0"/>
              </a:p>
            </p:txBody>
          </p:sp>
        </mc:Choice>
        <mc:Fallback xmlns="">
          <p:sp>
            <p:nvSpPr>
              <p:cNvPr id="48" name="TextBox 47">
                <a:extLst>
                  <a:ext uri="{FF2B5EF4-FFF2-40B4-BE49-F238E27FC236}">
                    <a16:creationId xmlns:a16="http://schemas.microsoft.com/office/drawing/2014/main" id="{4EACEAA9-929F-7649-9B8F-222538D83270}"/>
                  </a:ext>
                </a:extLst>
              </p:cNvPr>
              <p:cNvSpPr txBox="1">
                <a:spLocks noRot="1" noChangeAspect="1" noMove="1" noResize="1" noEditPoints="1" noAdjustHandles="1" noChangeArrowheads="1" noChangeShapeType="1" noTextEdit="1"/>
              </p:cNvSpPr>
              <p:nvPr/>
            </p:nvSpPr>
            <p:spPr>
              <a:xfrm>
                <a:off x="10116482" y="4002447"/>
                <a:ext cx="660098" cy="376963"/>
              </a:xfrm>
              <a:prstGeom prst="rect">
                <a:avLst/>
              </a:prstGeom>
              <a:blipFill>
                <a:blip r:embed="rId13"/>
                <a:stretch>
                  <a:fillRect l="-13208" r="-3774"/>
                </a:stretch>
              </a:blipFill>
            </p:spPr>
            <p:txBody>
              <a:bodyPr/>
              <a:lstStyle/>
              <a:p>
                <a:r>
                  <a:rPr lang="en-US">
                    <a:noFill/>
                  </a:rPr>
                  <a:t> </a:t>
                </a:r>
              </a:p>
            </p:txBody>
          </p:sp>
        </mc:Fallback>
      </mc:AlternateContent>
      <p:cxnSp>
        <p:nvCxnSpPr>
          <p:cNvPr id="49" name="Straight Arrow Connector 48">
            <a:extLst>
              <a:ext uri="{FF2B5EF4-FFF2-40B4-BE49-F238E27FC236}">
                <a16:creationId xmlns:a16="http://schemas.microsoft.com/office/drawing/2014/main" id="{93788414-0956-3848-BC0F-29F84B6B3A54}"/>
              </a:ext>
            </a:extLst>
          </p:cNvPr>
          <p:cNvCxnSpPr>
            <a:cxnSpLocks/>
            <a:endCxn id="47" idx="1"/>
          </p:cNvCxnSpPr>
          <p:nvPr/>
        </p:nvCxnSpPr>
        <p:spPr>
          <a:xfrm>
            <a:off x="9423978" y="4695140"/>
            <a:ext cx="565353" cy="23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D9CECC2-B60D-884C-96B7-941058229F17}"/>
                  </a:ext>
                </a:extLst>
              </p:cNvPr>
              <p:cNvSpPr txBox="1"/>
              <p:nvPr/>
            </p:nvSpPr>
            <p:spPr>
              <a:xfrm>
                <a:off x="10116482" y="1333376"/>
                <a:ext cx="660098" cy="37696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m:t>
                          </m:r>
                          <m:r>
                            <a:rPr lang="en-US" altLang="zh-CN" b="0" i="1" smtClean="0">
                              <a:latin typeface="Cambria Math" panose="02040503050406030204" pitchFamily="18" charset="0"/>
                            </a:rPr>
                            <m:t>𝑓𝑙𝑜𝑤</m:t>
                          </m:r>
                        </m:sup>
                      </m:sSup>
                    </m:oMath>
                  </m:oMathPara>
                </a14:m>
                <a:endParaRPr lang="en-US" dirty="0"/>
              </a:p>
            </p:txBody>
          </p:sp>
        </mc:Choice>
        <mc:Fallback xmlns="">
          <p:sp>
            <p:nvSpPr>
              <p:cNvPr id="50" name="TextBox 49">
                <a:extLst>
                  <a:ext uri="{FF2B5EF4-FFF2-40B4-BE49-F238E27FC236}">
                    <a16:creationId xmlns:a16="http://schemas.microsoft.com/office/drawing/2014/main" id="{CD9CECC2-B60D-884C-96B7-941058229F17}"/>
                  </a:ext>
                </a:extLst>
              </p:cNvPr>
              <p:cNvSpPr txBox="1">
                <a:spLocks noRot="1" noChangeAspect="1" noMove="1" noResize="1" noEditPoints="1" noAdjustHandles="1" noChangeArrowheads="1" noChangeShapeType="1" noTextEdit="1"/>
              </p:cNvSpPr>
              <p:nvPr/>
            </p:nvSpPr>
            <p:spPr>
              <a:xfrm>
                <a:off x="10116482" y="1333376"/>
                <a:ext cx="660098" cy="376963"/>
              </a:xfrm>
              <a:prstGeom prst="rect">
                <a:avLst/>
              </a:prstGeom>
              <a:blipFill>
                <a:blip r:embed="rId14"/>
                <a:stretch>
                  <a:fillRect l="-13208" r="-3774"/>
                </a:stretch>
              </a:blipFill>
            </p:spPr>
            <p:txBody>
              <a:bodyPr/>
              <a:lstStyle/>
              <a:p>
                <a:r>
                  <a:rPr lang="en-US">
                    <a:noFill/>
                  </a:rPr>
                  <a:t> </a:t>
                </a:r>
              </a:p>
            </p:txBody>
          </p:sp>
        </mc:Fallback>
      </mc:AlternateContent>
      <p:cxnSp>
        <p:nvCxnSpPr>
          <p:cNvPr id="51" name="Curved Connector 50">
            <a:extLst>
              <a:ext uri="{FF2B5EF4-FFF2-40B4-BE49-F238E27FC236}">
                <a16:creationId xmlns:a16="http://schemas.microsoft.com/office/drawing/2014/main" id="{AA3AD2DB-8940-644B-A1FC-5F5AAE1652C9}"/>
              </a:ext>
            </a:extLst>
          </p:cNvPr>
          <p:cNvCxnSpPr>
            <a:stCxn id="24" idx="2"/>
            <a:endCxn id="26" idx="0"/>
          </p:cNvCxnSpPr>
          <p:nvPr/>
        </p:nvCxnSpPr>
        <p:spPr>
          <a:xfrm rot="5400000">
            <a:off x="5078515" y="2631551"/>
            <a:ext cx="647860" cy="3724306"/>
          </a:xfrm>
          <a:prstGeom prst="curvedConnector3">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81990D20-08E8-1147-A77B-5E98143CB846}"/>
              </a:ext>
            </a:extLst>
          </p:cNvPr>
          <p:cNvSpPr txBox="1"/>
          <p:nvPr/>
        </p:nvSpPr>
        <p:spPr>
          <a:xfrm>
            <a:off x="4079319" y="2557868"/>
            <a:ext cx="2945847" cy="400110"/>
          </a:xfrm>
          <a:prstGeom prst="rect">
            <a:avLst/>
          </a:prstGeom>
          <a:noFill/>
        </p:spPr>
        <p:txBody>
          <a:bodyPr wrap="square" rtlCol="0">
            <a:spAutoFit/>
          </a:bodyPr>
          <a:lstStyle/>
          <a:p>
            <a:pPr algn="ctr"/>
            <a:r>
              <a:rPr lang="en-US" sz="2000" dirty="0"/>
              <a:t>(a) Strawman Approach</a:t>
            </a:r>
          </a:p>
        </p:txBody>
      </p:sp>
      <p:sp>
        <p:nvSpPr>
          <p:cNvPr id="54" name="TextBox 53">
            <a:extLst>
              <a:ext uri="{FF2B5EF4-FFF2-40B4-BE49-F238E27FC236}">
                <a16:creationId xmlns:a16="http://schemas.microsoft.com/office/drawing/2014/main" id="{359FCDCD-95D2-8E4F-9766-49CC247626D6}"/>
              </a:ext>
            </a:extLst>
          </p:cNvPr>
          <p:cNvSpPr txBox="1"/>
          <p:nvPr/>
        </p:nvSpPr>
        <p:spPr>
          <a:xfrm>
            <a:off x="4134613" y="6153823"/>
            <a:ext cx="2945847" cy="400110"/>
          </a:xfrm>
          <a:prstGeom prst="rect">
            <a:avLst/>
          </a:prstGeom>
          <a:noFill/>
        </p:spPr>
        <p:txBody>
          <a:bodyPr wrap="square" rtlCol="0">
            <a:spAutoFit/>
          </a:bodyPr>
          <a:lstStyle/>
          <a:p>
            <a:pPr algn="ctr"/>
            <a:r>
              <a:rPr lang="en-US" sz="2000" dirty="0"/>
              <a:t>(</a:t>
            </a:r>
            <a:r>
              <a:rPr lang="en-US" altLang="zh-CN" sz="2000" dirty="0"/>
              <a:t>b</a:t>
            </a:r>
            <a:r>
              <a:rPr lang="en-US" sz="2000" dirty="0"/>
              <a:t>)</a:t>
            </a:r>
            <a:r>
              <a:rPr lang="zh-CN" altLang="en-US" sz="2000" dirty="0"/>
              <a:t> </a:t>
            </a:r>
            <a:r>
              <a:rPr lang="en-US" altLang="zh-CN" sz="2000" dirty="0"/>
              <a:t>NetShare</a:t>
            </a:r>
            <a:r>
              <a:rPr lang="zh-CN" altLang="en-US" sz="2000" dirty="0"/>
              <a:t> </a:t>
            </a:r>
            <a:r>
              <a:rPr lang="en-US" altLang="zh-CN" sz="2000" dirty="0"/>
              <a:t>Approach</a:t>
            </a:r>
            <a:endParaRPr lang="en-US" sz="2000" dirty="0"/>
          </a:p>
        </p:txBody>
      </p:sp>
    </p:spTree>
    <p:extLst>
      <p:ext uri="{BB962C8B-B14F-4D97-AF65-F5344CB8AC3E}">
        <p14:creationId xmlns:p14="http://schemas.microsoft.com/office/powerpoint/2010/main" val="176541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4" grpId="0" animBg="1"/>
      <p:bldP spid="15" grpId="0" animBg="1"/>
      <p:bldP spid="18" grpId="0"/>
      <p:bldP spid="19" grpId="0" animBg="1"/>
      <p:bldP spid="20" grpId="0" animBg="1"/>
      <p:bldP spid="21" grpId="0" animBg="1"/>
      <p:bldP spid="25" grpId="0"/>
      <p:bldP spid="27" grpId="0" animBg="1"/>
      <p:bldP spid="28" grpId="0"/>
      <p:bldP spid="32" grpId="0"/>
      <p:bldP spid="36" grpId="0"/>
      <p:bldP spid="37" grpId="0"/>
      <p:bldP spid="46" grpId="0"/>
      <p:bldP spid="48" grpId="0"/>
      <p:bldP spid="5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A4AA6-6F89-2EAE-6F42-E5DFBB547FD3}"/>
              </a:ext>
            </a:extLst>
          </p:cNvPr>
          <p:cNvSpPr>
            <a:spLocks noGrp="1"/>
          </p:cNvSpPr>
          <p:nvPr>
            <p:ph type="title"/>
          </p:nvPr>
        </p:nvSpPr>
        <p:spPr/>
        <p:txBody>
          <a:bodyPr/>
          <a:lstStyle/>
          <a:p>
            <a:r>
              <a:rPr lang="en-US" dirty="0" err="1"/>
              <a:t>Netshare</a:t>
            </a:r>
            <a:r>
              <a:rPr lang="en-US" dirty="0"/>
              <a:t> Summary of Key Ideas</a:t>
            </a:r>
          </a:p>
        </p:txBody>
      </p:sp>
      <p:sp>
        <p:nvSpPr>
          <p:cNvPr id="3" name="Content Placeholder 2">
            <a:extLst>
              <a:ext uri="{FF2B5EF4-FFF2-40B4-BE49-F238E27FC236}">
                <a16:creationId xmlns:a16="http://schemas.microsoft.com/office/drawing/2014/main" id="{29ABBD89-BE1B-8E1E-2974-9437F524D0B8}"/>
              </a:ext>
            </a:extLst>
          </p:cNvPr>
          <p:cNvSpPr>
            <a:spLocks noGrp="1"/>
          </p:cNvSpPr>
          <p:nvPr>
            <p:ph idx="1"/>
          </p:nvPr>
        </p:nvSpPr>
        <p:spPr/>
        <p:txBody>
          <a:bodyPr/>
          <a:lstStyle/>
          <a:p>
            <a:r>
              <a:rPr lang="en-US" dirty="0"/>
              <a:t>Reformulate as a timeseries problem to capture correlations</a:t>
            </a:r>
          </a:p>
          <a:p>
            <a:endParaRPr lang="en-US" dirty="0"/>
          </a:p>
          <a:p>
            <a:r>
              <a:rPr lang="en-US" dirty="0"/>
              <a:t>Domain knowledge to improve data encodings</a:t>
            </a:r>
          </a:p>
          <a:p>
            <a:endParaRPr lang="en-US" dirty="0"/>
          </a:p>
          <a:p>
            <a:r>
              <a:rPr lang="en-US" dirty="0"/>
              <a:t>Use “incremental” fine tuning by chunking the trace</a:t>
            </a:r>
          </a:p>
          <a:p>
            <a:endParaRPr lang="en-US" dirty="0"/>
          </a:p>
          <a:p>
            <a:r>
              <a:rPr lang="en-US" dirty="0"/>
              <a:t>Using public data to improve </a:t>
            </a:r>
            <a:r>
              <a:rPr lang="en-US" dirty="0" err="1"/>
              <a:t>DifferentialPrivacy</a:t>
            </a:r>
            <a:r>
              <a:rPr lang="en-US" dirty="0"/>
              <a:t>  vs Fidelity tradeoff</a:t>
            </a:r>
          </a:p>
        </p:txBody>
      </p:sp>
      <p:sp>
        <p:nvSpPr>
          <p:cNvPr id="4" name="Slide Number Placeholder 3">
            <a:extLst>
              <a:ext uri="{FF2B5EF4-FFF2-40B4-BE49-F238E27FC236}">
                <a16:creationId xmlns:a16="http://schemas.microsoft.com/office/drawing/2014/main" id="{E9A0919A-5FCA-771D-E481-7712C0781C68}"/>
              </a:ext>
            </a:extLst>
          </p:cNvPr>
          <p:cNvSpPr>
            <a:spLocks noGrp="1"/>
          </p:cNvSpPr>
          <p:nvPr>
            <p:ph type="sldNum" sz="quarter" idx="12"/>
          </p:nvPr>
        </p:nvSpPr>
        <p:spPr/>
        <p:txBody>
          <a:bodyPr/>
          <a:lstStyle/>
          <a:p>
            <a:fld id="{78BA06F7-7B03-794D-B1BE-3F12299AE8FB}" type="slidenum">
              <a:rPr lang="en-US" smtClean="0"/>
              <a:t>59</a:t>
            </a:fld>
            <a:endParaRPr lang="en-US"/>
          </a:p>
        </p:txBody>
      </p:sp>
    </p:spTree>
    <p:extLst>
      <p:ext uri="{BB962C8B-B14F-4D97-AF65-F5344CB8AC3E}">
        <p14:creationId xmlns:p14="http://schemas.microsoft.com/office/powerpoint/2010/main" val="29174793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4C9D-9CFA-A04C-9041-501ED2F5ABCC}"/>
              </a:ext>
            </a:extLst>
          </p:cNvPr>
          <p:cNvSpPr>
            <a:spLocks noGrp="1"/>
          </p:cNvSpPr>
          <p:nvPr>
            <p:ph type="title"/>
          </p:nvPr>
        </p:nvSpPr>
        <p:spPr/>
        <p:txBody>
          <a:bodyPr/>
          <a:lstStyle/>
          <a:p>
            <a:r>
              <a:rPr lang="en-US" altLang="zh-CN" dirty="0">
                <a:solidFill>
                  <a:srgbClr val="0070C0"/>
                </a:solidFill>
              </a:rPr>
              <a:t>NetShare:</a:t>
            </a:r>
            <a:r>
              <a:rPr lang="zh-CN" altLang="en-US" dirty="0">
                <a:solidFill>
                  <a:srgbClr val="0070C0"/>
                </a:solidFill>
              </a:rPr>
              <a:t> </a:t>
            </a:r>
            <a:r>
              <a:rPr lang="en-US" altLang="zh-CN" dirty="0">
                <a:solidFill>
                  <a:srgbClr val="0070C0"/>
                </a:solidFill>
              </a:rPr>
              <a:t>end-to-end</a:t>
            </a:r>
            <a:r>
              <a:rPr lang="zh-CN" altLang="en-US" dirty="0">
                <a:solidFill>
                  <a:srgbClr val="0070C0"/>
                </a:solidFill>
              </a:rPr>
              <a:t> </a:t>
            </a:r>
            <a:r>
              <a:rPr lang="en-US" altLang="zh-CN" dirty="0">
                <a:solidFill>
                  <a:srgbClr val="0070C0"/>
                </a:solidFill>
              </a:rPr>
              <a:t>view </a:t>
            </a:r>
            <a:endParaRPr lang="en-US" dirty="0">
              <a:solidFill>
                <a:srgbClr val="0070C0"/>
              </a:solidFill>
            </a:endParaRPr>
          </a:p>
        </p:txBody>
      </p:sp>
      <p:sp>
        <p:nvSpPr>
          <p:cNvPr id="4" name="Slide Number Placeholder 3">
            <a:extLst>
              <a:ext uri="{FF2B5EF4-FFF2-40B4-BE49-F238E27FC236}">
                <a16:creationId xmlns:a16="http://schemas.microsoft.com/office/drawing/2014/main" id="{61D23FFE-F2DC-8040-93A3-6EDA64DD714B}"/>
              </a:ext>
            </a:extLst>
          </p:cNvPr>
          <p:cNvSpPr>
            <a:spLocks noGrp="1"/>
          </p:cNvSpPr>
          <p:nvPr>
            <p:ph type="sldNum" sz="quarter" idx="12"/>
          </p:nvPr>
        </p:nvSpPr>
        <p:spPr/>
        <p:txBody>
          <a:bodyPr/>
          <a:lstStyle/>
          <a:p>
            <a:fld id="{78BA06F7-7B03-794D-B1BE-3F12299AE8FB}" type="slidenum">
              <a:rPr lang="en-US" smtClean="0"/>
              <a:t>60</a:t>
            </a:fld>
            <a:endParaRPr lang="en-US"/>
          </a:p>
        </p:txBody>
      </p:sp>
      <p:sp>
        <p:nvSpPr>
          <p:cNvPr id="127" name="Rounded Rectangle 126">
            <a:extLst>
              <a:ext uri="{FF2B5EF4-FFF2-40B4-BE49-F238E27FC236}">
                <a16:creationId xmlns:a16="http://schemas.microsoft.com/office/drawing/2014/main" id="{D3C7C6C7-25D1-4B4C-B3AF-DCCD3086F718}"/>
              </a:ext>
            </a:extLst>
          </p:cNvPr>
          <p:cNvSpPr/>
          <p:nvPr/>
        </p:nvSpPr>
        <p:spPr>
          <a:xfrm>
            <a:off x="2378276" y="3844638"/>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ounded Rectangle 127">
            <a:extLst>
              <a:ext uri="{FF2B5EF4-FFF2-40B4-BE49-F238E27FC236}">
                <a16:creationId xmlns:a16="http://schemas.microsoft.com/office/drawing/2014/main" id="{1A372B1F-9F47-D64B-B4A0-07497890DDBE}"/>
              </a:ext>
            </a:extLst>
          </p:cNvPr>
          <p:cNvSpPr/>
          <p:nvPr/>
        </p:nvSpPr>
        <p:spPr>
          <a:xfrm>
            <a:off x="2285520" y="3933339"/>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9" name="Picture 2" descr="Datatable Icon - Download Datatable Icon 935839 | Noun Project">
            <a:extLst>
              <a:ext uri="{FF2B5EF4-FFF2-40B4-BE49-F238E27FC236}">
                <a16:creationId xmlns:a16="http://schemas.microsoft.com/office/drawing/2014/main" id="{FF1AB148-21D3-544F-A8B1-D74311E6BF1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71237" y="1746759"/>
            <a:ext cx="904950" cy="904950"/>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129" descr="Datatable Icon - Download Datatable Icon 935839 | Noun Project">
            <a:extLst>
              <a:ext uri="{FF2B5EF4-FFF2-40B4-BE49-F238E27FC236}">
                <a16:creationId xmlns:a16="http://schemas.microsoft.com/office/drawing/2014/main" id="{B4108E6B-AD24-E24C-BE94-709B052847C8}"/>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3199" y="2664866"/>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131" name="TextBox 130">
            <a:extLst>
              <a:ext uri="{FF2B5EF4-FFF2-40B4-BE49-F238E27FC236}">
                <a16:creationId xmlns:a16="http://schemas.microsoft.com/office/drawing/2014/main" id="{ACF1CE19-016E-4241-8CFE-873E8E7010F1}"/>
              </a:ext>
            </a:extLst>
          </p:cNvPr>
          <p:cNvSpPr txBox="1"/>
          <p:nvPr/>
        </p:nvSpPr>
        <p:spPr>
          <a:xfrm>
            <a:off x="2091107" y="1561210"/>
            <a:ext cx="1488264" cy="400110"/>
          </a:xfrm>
          <a:prstGeom prst="rect">
            <a:avLst/>
          </a:prstGeom>
          <a:noFill/>
        </p:spPr>
        <p:txBody>
          <a:bodyPr wrap="square" rtlCol="0">
            <a:spAutoFit/>
          </a:bodyPr>
          <a:lstStyle/>
          <a:p>
            <a:pPr algn="ctr"/>
            <a:r>
              <a:rPr lang="en-US" altLang="zh-CN" sz="2000" dirty="0"/>
              <a:t>Real</a:t>
            </a:r>
            <a:r>
              <a:rPr lang="zh-CN" altLang="en-US" sz="2000" dirty="0"/>
              <a:t> </a:t>
            </a:r>
            <a:r>
              <a:rPr lang="en-US" altLang="zh-CN" sz="2000" dirty="0"/>
              <a:t>Data</a:t>
            </a:r>
            <a:endParaRPr lang="en-US" sz="2000" dirty="0"/>
          </a:p>
        </p:txBody>
      </p:sp>
      <p:sp>
        <p:nvSpPr>
          <p:cNvPr id="132" name="TextBox 131">
            <a:extLst>
              <a:ext uri="{FF2B5EF4-FFF2-40B4-BE49-F238E27FC236}">
                <a16:creationId xmlns:a16="http://schemas.microsoft.com/office/drawing/2014/main" id="{24563563-777D-0941-8418-0EA4D5D3D76B}"/>
              </a:ext>
            </a:extLst>
          </p:cNvPr>
          <p:cNvSpPr txBox="1"/>
          <p:nvPr/>
        </p:nvSpPr>
        <p:spPr>
          <a:xfrm>
            <a:off x="2639408" y="2390796"/>
            <a:ext cx="414670" cy="369332"/>
          </a:xfrm>
          <a:prstGeom prst="rect">
            <a:avLst/>
          </a:prstGeom>
          <a:noFill/>
        </p:spPr>
        <p:txBody>
          <a:bodyPr wrap="square" rtlCol="0">
            <a:spAutoFit/>
          </a:bodyPr>
          <a:lstStyle/>
          <a:p>
            <a:pPr algn="ctr"/>
            <a:r>
              <a:rPr lang="en-US" altLang="zh-CN" b="1" dirty="0"/>
              <a:t>…</a:t>
            </a:r>
            <a:endParaRPr lang="en-US" b="1" dirty="0"/>
          </a:p>
        </p:txBody>
      </p:sp>
      <p:sp>
        <p:nvSpPr>
          <p:cNvPr id="133" name="TextBox 132">
            <a:extLst>
              <a:ext uri="{FF2B5EF4-FFF2-40B4-BE49-F238E27FC236}">
                <a16:creationId xmlns:a16="http://schemas.microsoft.com/office/drawing/2014/main" id="{1A5C3C15-37DB-7948-9ABA-640EC2FDDFF5}"/>
              </a:ext>
            </a:extLst>
          </p:cNvPr>
          <p:cNvSpPr txBox="1"/>
          <p:nvPr/>
        </p:nvSpPr>
        <p:spPr>
          <a:xfrm>
            <a:off x="1894167" y="1971190"/>
            <a:ext cx="597194" cy="461665"/>
          </a:xfrm>
          <a:prstGeom prst="rect">
            <a:avLst/>
          </a:prstGeom>
          <a:noFill/>
        </p:spPr>
        <p:txBody>
          <a:bodyPr wrap="square" rtlCol="0">
            <a:spAutoFit/>
          </a:bodyPr>
          <a:lstStyle/>
          <a:p>
            <a:pPr algn="ctr"/>
            <a:r>
              <a:rPr lang="en-US" altLang="zh-CN" sz="2400" dirty="0"/>
              <a:t>D</a:t>
            </a:r>
            <a:r>
              <a:rPr lang="en-US" altLang="zh-CN" sz="2400" baseline="-25000" dirty="0"/>
              <a:t>1</a:t>
            </a:r>
            <a:endParaRPr lang="en-US" sz="2400" dirty="0"/>
          </a:p>
        </p:txBody>
      </p:sp>
      <p:sp>
        <p:nvSpPr>
          <p:cNvPr id="134" name="TextBox 133">
            <a:extLst>
              <a:ext uri="{FF2B5EF4-FFF2-40B4-BE49-F238E27FC236}">
                <a16:creationId xmlns:a16="http://schemas.microsoft.com/office/drawing/2014/main" id="{3D2FA271-1C9D-5942-AFE0-711C3F2F946B}"/>
              </a:ext>
            </a:extLst>
          </p:cNvPr>
          <p:cNvSpPr txBox="1"/>
          <p:nvPr/>
        </p:nvSpPr>
        <p:spPr>
          <a:xfrm>
            <a:off x="1969157" y="2844461"/>
            <a:ext cx="509029" cy="461665"/>
          </a:xfrm>
          <a:prstGeom prst="rect">
            <a:avLst/>
          </a:prstGeom>
          <a:noFill/>
        </p:spPr>
        <p:txBody>
          <a:bodyPr wrap="square" rtlCol="0">
            <a:spAutoFit/>
          </a:bodyPr>
          <a:lstStyle/>
          <a:p>
            <a:pPr algn="ctr"/>
            <a:r>
              <a:rPr lang="en-US" altLang="zh-CN" sz="2400" dirty="0"/>
              <a:t>D</a:t>
            </a:r>
            <a:r>
              <a:rPr lang="en-US" altLang="zh-CN" sz="2400" baseline="-25000" dirty="0"/>
              <a:t>N</a:t>
            </a:r>
            <a:endParaRPr lang="en-US" sz="2400" dirty="0"/>
          </a:p>
        </p:txBody>
      </p:sp>
      <p:cxnSp>
        <p:nvCxnSpPr>
          <p:cNvPr id="135" name="Elbow Connector 134">
            <a:extLst>
              <a:ext uri="{FF2B5EF4-FFF2-40B4-BE49-F238E27FC236}">
                <a16:creationId xmlns:a16="http://schemas.microsoft.com/office/drawing/2014/main" id="{146E2428-B53F-A849-9B21-3450A6F57962}"/>
              </a:ext>
            </a:extLst>
          </p:cNvPr>
          <p:cNvCxnSpPr>
            <a:stCxn id="129" idx="3"/>
            <a:endCxn id="130" idx="3"/>
          </p:cNvCxnSpPr>
          <p:nvPr/>
        </p:nvCxnSpPr>
        <p:spPr>
          <a:xfrm>
            <a:off x="3276187" y="2199234"/>
            <a:ext cx="11962" cy="918107"/>
          </a:xfrm>
          <a:prstGeom prst="bentConnector3">
            <a:avLst>
              <a:gd name="adj1" fmla="val 2011052"/>
            </a:avLst>
          </a:prstGeom>
          <a:ln w="28575"/>
        </p:spPr>
        <p:style>
          <a:lnRef idx="1">
            <a:schemeClr val="accent1"/>
          </a:lnRef>
          <a:fillRef idx="0">
            <a:schemeClr val="accent1"/>
          </a:fillRef>
          <a:effectRef idx="0">
            <a:schemeClr val="accent1"/>
          </a:effectRef>
          <a:fontRef idx="minor">
            <a:schemeClr val="tx1"/>
          </a:fontRef>
        </p:style>
      </p:cxnSp>
      <p:pic>
        <p:nvPicPr>
          <p:cNvPr id="136" name="Picture 2" descr="Datatable Icon - Download Datatable Icon 935839 | Noun Project">
            <a:extLst>
              <a:ext uri="{FF2B5EF4-FFF2-40B4-BE49-F238E27FC236}">
                <a16:creationId xmlns:a16="http://schemas.microsoft.com/office/drawing/2014/main" id="{73D03B69-2513-044F-AF78-2E66814E45DA}"/>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16868" y="2152300"/>
            <a:ext cx="904950" cy="904950"/>
          </a:xfrm>
          <a:prstGeom prst="rect">
            <a:avLst/>
          </a:prstGeom>
          <a:noFill/>
          <a:extLst>
            <a:ext uri="{909E8E84-426E-40DD-AFC4-6F175D3DCCD1}">
              <a14:hiddenFill xmlns:a14="http://schemas.microsoft.com/office/drawing/2010/main">
                <a:solidFill>
                  <a:srgbClr val="FFFFFF"/>
                </a:solidFill>
              </a14:hiddenFill>
            </a:ext>
          </a:extLst>
        </p:spPr>
      </p:pic>
      <p:cxnSp>
        <p:nvCxnSpPr>
          <p:cNvPr id="137" name="Straight Arrow Connector 136">
            <a:extLst>
              <a:ext uri="{FF2B5EF4-FFF2-40B4-BE49-F238E27FC236}">
                <a16:creationId xmlns:a16="http://schemas.microsoft.com/office/drawing/2014/main" id="{56AA8C03-DD4E-9949-B4A3-EC6F4F3682B5}"/>
              </a:ext>
            </a:extLst>
          </p:cNvPr>
          <p:cNvCxnSpPr>
            <a:cxnSpLocks/>
            <a:endCxn id="136" idx="1"/>
          </p:cNvCxnSpPr>
          <p:nvPr/>
        </p:nvCxnSpPr>
        <p:spPr>
          <a:xfrm>
            <a:off x="3543768" y="2604775"/>
            <a:ext cx="6731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BAB24915-61C0-6844-9448-C6492869B9BA}"/>
              </a:ext>
            </a:extLst>
          </p:cNvPr>
          <p:cNvSpPr txBox="1"/>
          <p:nvPr/>
        </p:nvSpPr>
        <p:spPr>
          <a:xfrm>
            <a:off x="3495921" y="2264756"/>
            <a:ext cx="893136" cy="400110"/>
          </a:xfrm>
          <a:prstGeom prst="rect">
            <a:avLst/>
          </a:prstGeom>
          <a:noFill/>
        </p:spPr>
        <p:txBody>
          <a:bodyPr wrap="square" rtlCol="0">
            <a:spAutoFit/>
          </a:bodyPr>
          <a:lstStyle/>
          <a:p>
            <a:pPr algn="ctr"/>
            <a:r>
              <a:rPr lang="en-US" altLang="zh-CN" sz="2000" i="1" dirty="0"/>
              <a:t>Merge</a:t>
            </a:r>
            <a:endParaRPr lang="en-US" sz="2000" i="1" dirty="0"/>
          </a:p>
        </p:txBody>
      </p:sp>
      <p:grpSp>
        <p:nvGrpSpPr>
          <p:cNvPr id="139" name="Group 138">
            <a:extLst>
              <a:ext uri="{FF2B5EF4-FFF2-40B4-BE49-F238E27FC236}">
                <a16:creationId xmlns:a16="http://schemas.microsoft.com/office/drawing/2014/main" id="{685242D9-4D9F-2445-98DA-4EC5EB6BCA16}"/>
              </a:ext>
            </a:extLst>
          </p:cNvPr>
          <p:cNvGrpSpPr/>
          <p:nvPr/>
        </p:nvGrpSpPr>
        <p:grpSpPr>
          <a:xfrm>
            <a:off x="6456172" y="2041852"/>
            <a:ext cx="2191492" cy="969185"/>
            <a:chOff x="5552560" y="4579640"/>
            <a:chExt cx="2191492" cy="969185"/>
          </a:xfrm>
        </p:grpSpPr>
        <p:grpSp>
          <p:nvGrpSpPr>
            <p:cNvPr id="140" name="Group 139">
              <a:extLst>
                <a:ext uri="{FF2B5EF4-FFF2-40B4-BE49-F238E27FC236}">
                  <a16:creationId xmlns:a16="http://schemas.microsoft.com/office/drawing/2014/main" id="{F9D2A1F8-B2AC-FD4C-A8B0-2DD2FD3F4755}"/>
                </a:ext>
              </a:extLst>
            </p:cNvPr>
            <p:cNvGrpSpPr/>
            <p:nvPr/>
          </p:nvGrpSpPr>
          <p:grpSpPr>
            <a:xfrm>
              <a:off x="5656524" y="4579640"/>
              <a:ext cx="2087528" cy="833358"/>
              <a:chOff x="4996121" y="4686450"/>
              <a:chExt cx="2087528" cy="833358"/>
            </a:xfrm>
          </p:grpSpPr>
          <p:sp>
            <p:nvSpPr>
              <p:cNvPr id="151" name="Rectangle 150">
                <a:extLst>
                  <a:ext uri="{FF2B5EF4-FFF2-40B4-BE49-F238E27FC236}">
                    <a16:creationId xmlns:a16="http://schemas.microsoft.com/office/drawing/2014/main" id="{37173623-688D-C249-9679-13F62B753872}"/>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2" name="Rectangle 151">
                <a:extLst>
                  <a:ext uri="{FF2B5EF4-FFF2-40B4-BE49-F238E27FC236}">
                    <a16:creationId xmlns:a16="http://schemas.microsoft.com/office/drawing/2014/main" id="{06B38D25-2425-654A-823F-901ABBF1AAA4}"/>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3" name="Rectangle 152">
                <a:extLst>
                  <a:ext uri="{FF2B5EF4-FFF2-40B4-BE49-F238E27FC236}">
                    <a16:creationId xmlns:a16="http://schemas.microsoft.com/office/drawing/2014/main" id="{44B134AC-4ABE-3C4D-9043-7E0C126FD893}"/>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id="{C3237129-AD92-184E-867C-9B7EE9EB134D}"/>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41" name="Group 140">
              <a:extLst>
                <a:ext uri="{FF2B5EF4-FFF2-40B4-BE49-F238E27FC236}">
                  <a16:creationId xmlns:a16="http://schemas.microsoft.com/office/drawing/2014/main" id="{669836BF-1BD1-8245-A770-1E0F9E8CEC08}"/>
                </a:ext>
              </a:extLst>
            </p:cNvPr>
            <p:cNvGrpSpPr/>
            <p:nvPr/>
          </p:nvGrpSpPr>
          <p:grpSpPr>
            <a:xfrm>
              <a:off x="5608675" y="4641483"/>
              <a:ext cx="2087528" cy="833358"/>
              <a:chOff x="4996121" y="4686450"/>
              <a:chExt cx="2087528" cy="833358"/>
            </a:xfrm>
          </p:grpSpPr>
          <p:sp>
            <p:nvSpPr>
              <p:cNvPr id="147" name="Rectangle 146">
                <a:extLst>
                  <a:ext uri="{FF2B5EF4-FFF2-40B4-BE49-F238E27FC236}">
                    <a16:creationId xmlns:a16="http://schemas.microsoft.com/office/drawing/2014/main" id="{F0CC7C7D-C197-6F4D-94BA-5F26B4DBA74C}"/>
                  </a:ext>
                </a:extLst>
              </p:cNvPr>
              <p:cNvSpPr/>
              <p:nvPr/>
            </p:nvSpPr>
            <p:spPr>
              <a:xfrm>
                <a:off x="4996121" y="4686450"/>
                <a:ext cx="904950" cy="83335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8" name="Rectangle 147">
                <a:extLst>
                  <a:ext uri="{FF2B5EF4-FFF2-40B4-BE49-F238E27FC236}">
                    <a16:creationId xmlns:a16="http://schemas.microsoft.com/office/drawing/2014/main" id="{3BDDBFD9-D4EC-1946-8C57-A50D9F03030E}"/>
                  </a:ext>
                </a:extLst>
              </p:cNvPr>
              <p:cNvSpPr/>
              <p:nvPr/>
            </p:nvSpPr>
            <p:spPr>
              <a:xfrm>
                <a:off x="5901071" y="4686450"/>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49" name="Rectangle 148">
                <a:extLst>
                  <a:ext uri="{FF2B5EF4-FFF2-40B4-BE49-F238E27FC236}">
                    <a16:creationId xmlns:a16="http://schemas.microsoft.com/office/drawing/2014/main" id="{73F3F56B-1EAE-CD4C-90F2-47E7756880EF}"/>
                  </a:ext>
                </a:extLst>
              </p:cNvPr>
              <p:cNvSpPr/>
              <p:nvPr/>
            </p:nvSpPr>
            <p:spPr>
              <a:xfrm>
                <a:off x="5901071" y="4967302"/>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0" name="Rectangle 149">
                <a:extLst>
                  <a:ext uri="{FF2B5EF4-FFF2-40B4-BE49-F238E27FC236}">
                    <a16:creationId xmlns:a16="http://schemas.microsoft.com/office/drawing/2014/main" id="{CBB0A45E-180A-394C-AC34-F02FDB0E5C5F}"/>
                  </a:ext>
                </a:extLst>
              </p:cNvPr>
              <p:cNvSpPr/>
              <p:nvPr/>
            </p:nvSpPr>
            <p:spPr>
              <a:xfrm>
                <a:off x="5901071" y="5248154"/>
                <a:ext cx="1182578" cy="271654"/>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grpSp>
        <p:grpSp>
          <p:nvGrpSpPr>
            <p:cNvPr id="142" name="Group 141">
              <a:extLst>
                <a:ext uri="{FF2B5EF4-FFF2-40B4-BE49-F238E27FC236}">
                  <a16:creationId xmlns:a16="http://schemas.microsoft.com/office/drawing/2014/main" id="{49ACDDCC-013E-CC4F-85AD-47C4AE3CEA0D}"/>
                </a:ext>
              </a:extLst>
            </p:cNvPr>
            <p:cNvGrpSpPr/>
            <p:nvPr/>
          </p:nvGrpSpPr>
          <p:grpSpPr>
            <a:xfrm>
              <a:off x="5552560" y="4715467"/>
              <a:ext cx="2087528" cy="833358"/>
              <a:chOff x="4996121" y="4686450"/>
              <a:chExt cx="2087528" cy="833358"/>
            </a:xfrm>
          </p:grpSpPr>
          <p:sp>
            <p:nvSpPr>
              <p:cNvPr id="143" name="Rectangle 142">
                <a:extLst>
                  <a:ext uri="{FF2B5EF4-FFF2-40B4-BE49-F238E27FC236}">
                    <a16:creationId xmlns:a16="http://schemas.microsoft.com/office/drawing/2014/main" id="{8D495EE8-E43D-A845-8AAC-E8918944C5F4}"/>
                  </a:ext>
                </a:extLst>
              </p:cNvPr>
              <p:cNvSpPr/>
              <p:nvPr/>
            </p:nvSpPr>
            <p:spPr>
              <a:xfrm>
                <a:off x="4996121" y="4686450"/>
                <a:ext cx="904950" cy="833358"/>
              </a:xfrm>
              <a:prstGeom prst="rect">
                <a:avLst/>
              </a:prstGeom>
              <a:solidFill>
                <a:srgbClr val="00B0F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Five</a:t>
                </a:r>
                <a:r>
                  <a:rPr lang="zh-CN" altLang="en-US" dirty="0"/>
                  <a:t> </a:t>
                </a:r>
                <a:r>
                  <a:rPr lang="en-US" altLang="zh-CN" dirty="0"/>
                  <a:t>Tuples</a:t>
                </a:r>
                <a:endParaRPr lang="en-US" dirty="0"/>
              </a:p>
            </p:txBody>
          </p:sp>
          <p:sp>
            <p:nvSpPr>
              <p:cNvPr id="144" name="Rectangle 143">
                <a:extLst>
                  <a:ext uri="{FF2B5EF4-FFF2-40B4-BE49-F238E27FC236}">
                    <a16:creationId xmlns:a16="http://schemas.microsoft.com/office/drawing/2014/main" id="{EBA0A8E7-4055-2343-BD57-C2FA55713163}"/>
                  </a:ext>
                </a:extLst>
              </p:cNvPr>
              <p:cNvSpPr/>
              <p:nvPr/>
            </p:nvSpPr>
            <p:spPr>
              <a:xfrm>
                <a:off x="5901071" y="4686450"/>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Packet</a:t>
                </a:r>
                <a:r>
                  <a:rPr lang="en-US" altLang="zh-CN" baseline="-25000" dirty="0"/>
                  <a:t>1</a:t>
                </a:r>
                <a:endParaRPr lang="en-US" dirty="0"/>
              </a:p>
            </p:txBody>
          </p:sp>
          <p:sp>
            <p:nvSpPr>
              <p:cNvPr id="145" name="Rectangle 144">
                <a:extLst>
                  <a:ext uri="{FF2B5EF4-FFF2-40B4-BE49-F238E27FC236}">
                    <a16:creationId xmlns:a16="http://schemas.microsoft.com/office/drawing/2014/main" id="{FEE499F8-3929-9D48-B707-DF874AF175EF}"/>
                  </a:ext>
                </a:extLst>
              </p:cNvPr>
              <p:cNvSpPr/>
              <p:nvPr/>
            </p:nvSpPr>
            <p:spPr>
              <a:xfrm>
                <a:off x="5901071" y="4967302"/>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a:t>
                </a:r>
                <a:endParaRPr lang="en-US" dirty="0"/>
              </a:p>
            </p:txBody>
          </p:sp>
          <p:sp>
            <p:nvSpPr>
              <p:cNvPr id="146" name="Rectangle 145">
                <a:extLst>
                  <a:ext uri="{FF2B5EF4-FFF2-40B4-BE49-F238E27FC236}">
                    <a16:creationId xmlns:a16="http://schemas.microsoft.com/office/drawing/2014/main" id="{ACB95E54-1031-8D47-8439-1101A86DF873}"/>
                  </a:ext>
                </a:extLst>
              </p:cNvPr>
              <p:cNvSpPr/>
              <p:nvPr/>
            </p:nvSpPr>
            <p:spPr>
              <a:xfrm>
                <a:off x="5901071" y="5248154"/>
                <a:ext cx="1182578" cy="271654"/>
              </a:xfrm>
              <a:prstGeom prst="rect">
                <a:avLst/>
              </a:prstGeom>
              <a:solidFill>
                <a:srgbClr val="00B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err="1"/>
                  <a:t>Packet</a:t>
                </a:r>
                <a:r>
                  <a:rPr lang="en-US" altLang="zh-CN" baseline="-25000" dirty="0" err="1"/>
                  <a:t>i</a:t>
                </a:r>
                <a:endParaRPr lang="en-US" dirty="0"/>
              </a:p>
            </p:txBody>
          </p:sp>
        </p:grpSp>
      </p:grpSp>
      <p:cxnSp>
        <p:nvCxnSpPr>
          <p:cNvPr id="155" name="Straight Arrow Connector 154">
            <a:extLst>
              <a:ext uri="{FF2B5EF4-FFF2-40B4-BE49-F238E27FC236}">
                <a16:creationId xmlns:a16="http://schemas.microsoft.com/office/drawing/2014/main" id="{C5FC9E3C-55D2-4844-86E3-A3D6CFA3EB1F}"/>
              </a:ext>
            </a:extLst>
          </p:cNvPr>
          <p:cNvCxnSpPr>
            <a:cxnSpLocks/>
            <a:stCxn id="136" idx="3"/>
            <a:endCxn id="143" idx="1"/>
          </p:cNvCxnSpPr>
          <p:nvPr/>
        </p:nvCxnSpPr>
        <p:spPr>
          <a:xfrm flipV="1">
            <a:off x="5121818" y="2594358"/>
            <a:ext cx="1334354" cy="1041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C8A70D81-C3E4-C246-A1A5-16A6059B006D}"/>
              </a:ext>
            </a:extLst>
          </p:cNvPr>
          <p:cNvSpPr txBox="1"/>
          <p:nvPr/>
        </p:nvSpPr>
        <p:spPr>
          <a:xfrm>
            <a:off x="5002612" y="2249613"/>
            <a:ext cx="1441598" cy="707886"/>
          </a:xfrm>
          <a:prstGeom prst="rect">
            <a:avLst/>
          </a:prstGeom>
          <a:noFill/>
        </p:spPr>
        <p:txBody>
          <a:bodyPr wrap="square" rtlCol="0">
            <a:spAutoFit/>
          </a:bodyPr>
          <a:lstStyle/>
          <a:p>
            <a:pPr algn="ctr"/>
            <a:r>
              <a:rPr lang="en-US" altLang="zh-CN" sz="2000" i="1" dirty="0"/>
              <a:t>Flow-based</a:t>
            </a:r>
            <a:r>
              <a:rPr lang="zh-CN" altLang="en-US" sz="2000" i="1" dirty="0"/>
              <a:t> </a:t>
            </a:r>
            <a:endParaRPr lang="en-US" altLang="zh-CN" sz="2000" i="1" dirty="0"/>
          </a:p>
          <a:p>
            <a:pPr algn="ctr"/>
            <a:r>
              <a:rPr lang="en-US" altLang="zh-CN" sz="2000" i="1" dirty="0"/>
              <a:t>split</a:t>
            </a:r>
            <a:endParaRPr lang="en-US" sz="2000" i="1" dirty="0"/>
          </a:p>
        </p:txBody>
      </p:sp>
      <p:sp>
        <p:nvSpPr>
          <p:cNvPr id="157" name="TextBox 156">
            <a:extLst>
              <a:ext uri="{FF2B5EF4-FFF2-40B4-BE49-F238E27FC236}">
                <a16:creationId xmlns:a16="http://schemas.microsoft.com/office/drawing/2014/main" id="{C59CC90E-8B2D-F04E-B9E5-D596321C1B7B}"/>
              </a:ext>
            </a:extLst>
          </p:cNvPr>
          <p:cNvSpPr txBox="1"/>
          <p:nvPr/>
        </p:nvSpPr>
        <p:spPr>
          <a:xfrm>
            <a:off x="4440438" y="1871219"/>
            <a:ext cx="466650" cy="461665"/>
          </a:xfrm>
          <a:prstGeom prst="rect">
            <a:avLst/>
          </a:prstGeom>
          <a:noFill/>
        </p:spPr>
        <p:txBody>
          <a:bodyPr wrap="square" rtlCol="0">
            <a:spAutoFit/>
          </a:bodyPr>
          <a:lstStyle/>
          <a:p>
            <a:pPr algn="ctr"/>
            <a:r>
              <a:rPr lang="en-US" altLang="zh-CN" sz="2400" dirty="0"/>
              <a:t>D</a:t>
            </a:r>
            <a:endParaRPr lang="en-US" sz="2400" dirty="0"/>
          </a:p>
        </p:txBody>
      </p:sp>
      <mc:AlternateContent xmlns:mc="http://schemas.openxmlformats.org/markup-compatibility/2006" xmlns:a14="http://schemas.microsoft.com/office/drawing/2010/main">
        <mc:Choice Requires="a14">
          <p:sp>
            <p:nvSpPr>
              <p:cNvPr id="158" name="TextBox 157">
                <a:extLst>
                  <a:ext uri="{FF2B5EF4-FFF2-40B4-BE49-F238E27FC236}">
                    <a16:creationId xmlns:a16="http://schemas.microsoft.com/office/drawing/2014/main" id="{FC5E913C-A481-684F-999F-68BC3518EB0E}"/>
                  </a:ext>
                </a:extLst>
              </p:cNvPr>
              <p:cNvSpPr txBox="1"/>
              <p:nvPr/>
            </p:nvSpPr>
            <p:spPr>
              <a:xfrm>
                <a:off x="7114520" y="1609837"/>
                <a:ext cx="925467" cy="47186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altLang="zh-CN" sz="2400" b="0" i="1" smtClean="0">
                              <a:latin typeface="Cambria Math" panose="02040503050406030204" pitchFamily="18" charset="0"/>
                            </a:rPr>
                            <m:t>𝐷</m:t>
                          </m:r>
                        </m:e>
                        <m:sup>
                          <m:r>
                            <a:rPr lang="en-US" altLang="zh-CN" sz="2400" b="0" i="1" smtClean="0">
                              <a:latin typeface="Cambria Math" panose="02040503050406030204" pitchFamily="18" charset="0"/>
                            </a:rPr>
                            <m:t>𝑓𝑙𝑜𝑤</m:t>
                          </m:r>
                        </m:sup>
                      </m:sSup>
                    </m:oMath>
                  </m:oMathPara>
                </a14:m>
                <a:endParaRPr lang="en-US" dirty="0"/>
              </a:p>
            </p:txBody>
          </p:sp>
        </mc:Choice>
        <mc:Fallback xmlns="">
          <p:sp>
            <p:nvSpPr>
              <p:cNvPr id="158" name="TextBox 157">
                <a:extLst>
                  <a:ext uri="{FF2B5EF4-FFF2-40B4-BE49-F238E27FC236}">
                    <a16:creationId xmlns:a16="http://schemas.microsoft.com/office/drawing/2014/main" id="{FC5E913C-A481-684F-999F-68BC3518EB0E}"/>
                  </a:ext>
                </a:extLst>
              </p:cNvPr>
              <p:cNvSpPr txBox="1">
                <a:spLocks noRot="1" noChangeAspect="1" noMove="1" noResize="1" noEditPoints="1" noAdjustHandles="1" noChangeArrowheads="1" noChangeShapeType="1" noTextEdit="1"/>
              </p:cNvSpPr>
              <p:nvPr/>
            </p:nvSpPr>
            <p:spPr>
              <a:xfrm>
                <a:off x="7114520" y="1609837"/>
                <a:ext cx="925467" cy="471860"/>
              </a:xfrm>
              <a:prstGeom prst="rect">
                <a:avLst/>
              </a:prstGeom>
              <a:blipFill>
                <a:blip r:embed="rId3"/>
                <a:stretch>
                  <a:fillRect l="-6757"/>
                </a:stretch>
              </a:blipFill>
            </p:spPr>
            <p:txBody>
              <a:bodyPr/>
              <a:lstStyle/>
              <a:p>
                <a:r>
                  <a:rPr lang="en-US">
                    <a:noFill/>
                  </a:rPr>
                  <a:t> </a:t>
                </a:r>
              </a:p>
            </p:txBody>
          </p:sp>
        </mc:Fallback>
      </mc:AlternateContent>
      <p:sp>
        <p:nvSpPr>
          <p:cNvPr id="159" name="Rounded Rectangle 158">
            <a:extLst>
              <a:ext uri="{FF2B5EF4-FFF2-40B4-BE49-F238E27FC236}">
                <a16:creationId xmlns:a16="http://schemas.microsoft.com/office/drawing/2014/main" id="{6F22F04D-E36A-8B46-A1D3-5F28350219C7}"/>
              </a:ext>
            </a:extLst>
          </p:cNvPr>
          <p:cNvSpPr/>
          <p:nvPr/>
        </p:nvSpPr>
        <p:spPr>
          <a:xfrm>
            <a:off x="2192764" y="4035448"/>
            <a:ext cx="6663554" cy="1762481"/>
          </a:xfrm>
          <a:prstGeom prst="roundRect">
            <a:avLst/>
          </a:prstGeom>
          <a:solidFill>
            <a:schemeClr val="bg2">
              <a:lumMod val="9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C5BE53D7-DD42-5840-B75E-E9319B1F3972}"/>
                  </a:ext>
                </a:extLst>
              </p:cNvPr>
              <p:cNvSpPr txBox="1"/>
              <p:nvPr/>
            </p:nvSpPr>
            <p:spPr>
              <a:xfrm>
                <a:off x="2384319" y="4163919"/>
                <a:ext cx="767732" cy="472437"/>
              </a:xfrm>
              <a:prstGeom prst="rect">
                <a:avLst/>
              </a:prstGeom>
              <a:no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i="1">
                              <a:latin typeface="Cambria Math" panose="02040503050406030204" pitchFamily="18" charset="0"/>
                            </a:rPr>
                            <m:t>𝐷</m:t>
                          </m:r>
                        </m:e>
                        <m:sub>
                          <m:r>
                            <a:rPr lang="en-US" altLang="zh-CN" sz="2000" b="0" i="1" smtClean="0">
                              <a:latin typeface="Cambria Math" panose="02040503050406030204" pitchFamily="18" charset="0"/>
                            </a:rPr>
                            <m:t>𝑖</m:t>
                          </m:r>
                        </m:sub>
                        <m:sup>
                          <m:r>
                            <a:rPr lang="en-US" altLang="zh-CN" sz="2000" i="1">
                              <a:latin typeface="Cambria Math" panose="02040503050406030204" pitchFamily="18" charset="0"/>
                            </a:rPr>
                            <m:t>𝑓𝑙𝑜𝑤</m:t>
                          </m:r>
                        </m:sup>
                      </m:sSubSup>
                    </m:oMath>
                  </m:oMathPara>
                </a14:m>
                <a:endParaRPr lang="en-US" dirty="0"/>
              </a:p>
            </p:txBody>
          </p:sp>
        </mc:Choice>
        <mc:Fallback xmlns="">
          <p:sp>
            <p:nvSpPr>
              <p:cNvPr id="160" name="TextBox 159">
                <a:extLst>
                  <a:ext uri="{FF2B5EF4-FFF2-40B4-BE49-F238E27FC236}">
                    <a16:creationId xmlns:a16="http://schemas.microsoft.com/office/drawing/2014/main" id="{C5BE53D7-DD42-5840-B75E-E9319B1F3972}"/>
                  </a:ext>
                </a:extLst>
              </p:cNvPr>
              <p:cNvSpPr txBox="1">
                <a:spLocks noRot="1" noChangeAspect="1" noMove="1" noResize="1" noEditPoints="1" noAdjustHandles="1" noChangeArrowheads="1" noChangeShapeType="1" noTextEdit="1"/>
              </p:cNvSpPr>
              <p:nvPr/>
            </p:nvSpPr>
            <p:spPr>
              <a:xfrm>
                <a:off x="2384319" y="4163919"/>
                <a:ext cx="767732" cy="472437"/>
              </a:xfrm>
              <a:prstGeom prst="rect">
                <a:avLst/>
              </a:prstGeom>
              <a:blipFill>
                <a:blip r:embed="rId4"/>
                <a:stretch>
                  <a:fillRect r="-4839" b="-2564"/>
                </a:stretch>
              </a:blipFill>
              <a:ln>
                <a:solidFill>
                  <a:schemeClr val="tx1"/>
                </a:solidFill>
              </a:ln>
            </p:spPr>
            <p:txBody>
              <a:bodyPr/>
              <a:lstStyle/>
              <a:p>
                <a:r>
                  <a:rPr lang="en-US">
                    <a:noFill/>
                  </a:rPr>
                  <a:t> </a:t>
                </a:r>
              </a:p>
            </p:txBody>
          </p:sp>
        </mc:Fallback>
      </mc:AlternateContent>
      <p:sp>
        <p:nvSpPr>
          <p:cNvPr id="161" name="TextBox 160">
            <a:extLst>
              <a:ext uri="{FF2B5EF4-FFF2-40B4-BE49-F238E27FC236}">
                <a16:creationId xmlns:a16="http://schemas.microsoft.com/office/drawing/2014/main" id="{5F734E31-83FF-CF4D-910F-5F2A7E8D5D79}"/>
              </a:ext>
            </a:extLst>
          </p:cNvPr>
          <p:cNvSpPr txBox="1"/>
          <p:nvPr/>
        </p:nvSpPr>
        <p:spPr>
          <a:xfrm>
            <a:off x="7107638" y="3077824"/>
            <a:ext cx="2658313" cy="707886"/>
          </a:xfrm>
          <a:prstGeom prst="rect">
            <a:avLst/>
          </a:prstGeom>
          <a:noFill/>
        </p:spPr>
        <p:txBody>
          <a:bodyPr wrap="square" rtlCol="0">
            <a:spAutoFit/>
          </a:bodyPr>
          <a:lstStyle/>
          <a:p>
            <a:pPr algn="ctr"/>
            <a:r>
              <a:rPr lang="en-US" altLang="zh-CN" sz="2000" b="1" i="1" dirty="0"/>
              <a:t>M</a:t>
            </a:r>
            <a:r>
              <a:rPr lang="zh-CN" altLang="en-US" sz="2000" dirty="0"/>
              <a:t> </a:t>
            </a:r>
            <a:r>
              <a:rPr lang="en-US" altLang="zh-CN" sz="2000" dirty="0"/>
              <a:t>Evenly</a:t>
            </a:r>
            <a:r>
              <a:rPr lang="zh-CN" altLang="en-US" sz="2000" dirty="0"/>
              <a:t> </a:t>
            </a:r>
            <a:r>
              <a:rPr lang="en-US" altLang="zh-CN" sz="2000" dirty="0"/>
              <a:t>sliced</a:t>
            </a:r>
            <a:r>
              <a:rPr lang="zh-CN" altLang="en-US" sz="2000" dirty="0"/>
              <a:t> </a:t>
            </a:r>
            <a:r>
              <a:rPr lang="en-US" altLang="zh-CN" sz="2000" dirty="0"/>
              <a:t>chunks</a:t>
            </a:r>
            <a:r>
              <a:rPr lang="zh-CN" altLang="en-US" sz="2000" dirty="0"/>
              <a:t> </a:t>
            </a:r>
            <a:r>
              <a:rPr lang="en-US" altLang="zh-CN" sz="2000" dirty="0"/>
              <a:t>by</a:t>
            </a:r>
            <a:r>
              <a:rPr lang="zh-CN" altLang="en-US" sz="2000" dirty="0"/>
              <a:t> </a:t>
            </a:r>
            <a:r>
              <a:rPr lang="en-US" altLang="zh-CN" sz="2000" b="1" i="1" dirty="0"/>
              <a:t>time</a:t>
            </a:r>
            <a:r>
              <a:rPr lang="zh-CN" altLang="en-US" sz="2000" dirty="0"/>
              <a:t> </a:t>
            </a:r>
            <a:r>
              <a:rPr lang="en-US" altLang="zh-CN" sz="2000" dirty="0"/>
              <a:t>interval</a:t>
            </a:r>
            <a:endParaRPr lang="en-US" sz="2000" dirty="0"/>
          </a:p>
        </p:txBody>
      </p:sp>
      <p:sp>
        <p:nvSpPr>
          <p:cNvPr id="162" name="Rectangle 161">
            <a:extLst>
              <a:ext uri="{FF2B5EF4-FFF2-40B4-BE49-F238E27FC236}">
                <a16:creationId xmlns:a16="http://schemas.microsoft.com/office/drawing/2014/main" id="{D1598916-051D-A747-B8A9-B94D68723A52}"/>
              </a:ext>
            </a:extLst>
          </p:cNvPr>
          <p:cNvSpPr/>
          <p:nvPr/>
        </p:nvSpPr>
        <p:spPr>
          <a:xfrm>
            <a:off x="3152050" y="4170201"/>
            <a:ext cx="1091713" cy="471997"/>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Flow</a:t>
            </a:r>
            <a:r>
              <a:rPr lang="zh-CN" altLang="en-US" sz="2000" i="1" dirty="0"/>
              <a:t> </a:t>
            </a:r>
            <a:r>
              <a:rPr lang="en-US" altLang="zh-CN" sz="2000" i="1" dirty="0"/>
              <a:t>tag</a:t>
            </a:r>
            <a:endParaRPr lang="en-US" sz="2000" i="1" dirty="0"/>
          </a:p>
        </p:txBody>
      </p:sp>
      <p:pic>
        <p:nvPicPr>
          <p:cNvPr id="163" name="Graphic 162" descr="Database with solid fill">
            <a:extLst>
              <a:ext uri="{FF2B5EF4-FFF2-40B4-BE49-F238E27FC236}">
                <a16:creationId xmlns:a16="http://schemas.microsoft.com/office/drawing/2014/main" id="{F3E2C89C-CA0E-674A-8C56-984258A76A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63626" y="4720460"/>
            <a:ext cx="455748" cy="452230"/>
          </a:xfrm>
          <a:prstGeom prst="rect">
            <a:avLst/>
          </a:prstGeom>
        </p:spPr>
      </p:pic>
      <p:sp>
        <p:nvSpPr>
          <p:cNvPr id="164" name="Rectangle 163">
            <a:extLst>
              <a:ext uri="{FF2B5EF4-FFF2-40B4-BE49-F238E27FC236}">
                <a16:creationId xmlns:a16="http://schemas.microsoft.com/office/drawing/2014/main" id="{2C978CA7-5A7C-B64A-A33A-8C98A91657B5}"/>
              </a:ext>
            </a:extLst>
          </p:cNvPr>
          <p:cNvSpPr/>
          <p:nvPr/>
        </p:nvSpPr>
        <p:spPr>
          <a:xfrm>
            <a:off x="4721783" y="4511207"/>
            <a:ext cx="1605516" cy="88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t>Time-series</a:t>
            </a:r>
            <a:r>
              <a:rPr lang="zh-CN" altLang="en-US" sz="2000" i="1" dirty="0"/>
              <a:t> </a:t>
            </a:r>
            <a:r>
              <a:rPr lang="en-US" altLang="zh-CN" sz="2000" i="1" dirty="0"/>
              <a:t>GAN</a:t>
            </a:r>
            <a:endParaRPr lang="en-US" sz="2000" i="1" dirty="0"/>
          </a:p>
        </p:txBody>
      </p:sp>
      <p:cxnSp>
        <p:nvCxnSpPr>
          <p:cNvPr id="165" name="Straight Arrow Connector 164">
            <a:extLst>
              <a:ext uri="{FF2B5EF4-FFF2-40B4-BE49-F238E27FC236}">
                <a16:creationId xmlns:a16="http://schemas.microsoft.com/office/drawing/2014/main" id="{65E41C32-362C-1F4F-9E88-AC388DA2B3AD}"/>
              </a:ext>
            </a:extLst>
          </p:cNvPr>
          <p:cNvCxnSpPr>
            <a:cxnSpLocks/>
            <a:stCxn id="162" idx="3"/>
            <a:endCxn id="164" idx="1"/>
          </p:cNvCxnSpPr>
          <p:nvPr/>
        </p:nvCxnSpPr>
        <p:spPr>
          <a:xfrm>
            <a:off x="4243763" y="4406200"/>
            <a:ext cx="478020" cy="5485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66" name="Graphic 165" descr="Database with solid fill">
            <a:extLst>
              <a:ext uri="{FF2B5EF4-FFF2-40B4-BE49-F238E27FC236}">
                <a16:creationId xmlns:a16="http://schemas.microsoft.com/office/drawing/2014/main" id="{06453E47-7860-1F4A-8821-1080CFA2B6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79717" y="4500116"/>
            <a:ext cx="914400" cy="914400"/>
          </a:xfrm>
          <a:prstGeom prst="rect">
            <a:avLst/>
          </a:prstGeom>
        </p:spPr>
      </p:pic>
      <p:sp>
        <p:nvSpPr>
          <p:cNvPr id="167" name="TextBox 166">
            <a:extLst>
              <a:ext uri="{FF2B5EF4-FFF2-40B4-BE49-F238E27FC236}">
                <a16:creationId xmlns:a16="http://schemas.microsoft.com/office/drawing/2014/main" id="{47195980-86CC-B748-B721-22102C6634C2}"/>
              </a:ext>
            </a:extLst>
          </p:cNvPr>
          <p:cNvSpPr txBox="1"/>
          <p:nvPr/>
        </p:nvSpPr>
        <p:spPr>
          <a:xfrm>
            <a:off x="6657320" y="4224519"/>
            <a:ext cx="914400" cy="400110"/>
          </a:xfrm>
          <a:prstGeom prst="rect">
            <a:avLst/>
          </a:prstGeom>
          <a:noFill/>
        </p:spPr>
        <p:txBody>
          <a:bodyPr wrap="square" rtlCol="0">
            <a:spAutoFit/>
          </a:bodyPr>
          <a:lstStyle/>
          <a:p>
            <a:pPr algn="ctr"/>
            <a:r>
              <a:rPr lang="en-US" altLang="zh-CN" sz="2000" dirty="0" err="1"/>
              <a:t>Model</a:t>
            </a:r>
            <a:r>
              <a:rPr lang="en-US" altLang="zh-CN" sz="2000" baseline="-25000" dirty="0" err="1"/>
              <a:t>i</a:t>
            </a:r>
            <a:endParaRPr lang="en-US" sz="2000" dirty="0"/>
          </a:p>
        </p:txBody>
      </p:sp>
      <p:cxnSp>
        <p:nvCxnSpPr>
          <p:cNvPr id="168" name="Straight Arrow Connector 167">
            <a:extLst>
              <a:ext uri="{FF2B5EF4-FFF2-40B4-BE49-F238E27FC236}">
                <a16:creationId xmlns:a16="http://schemas.microsoft.com/office/drawing/2014/main" id="{6AD1A6EE-9E99-BD43-A153-E2ED3E12D2D9}"/>
              </a:ext>
            </a:extLst>
          </p:cNvPr>
          <p:cNvCxnSpPr>
            <a:cxnSpLocks/>
            <a:stCxn id="164" idx="3"/>
            <a:endCxn id="166" idx="1"/>
          </p:cNvCxnSpPr>
          <p:nvPr/>
        </p:nvCxnSpPr>
        <p:spPr>
          <a:xfrm>
            <a:off x="6327299" y="4954748"/>
            <a:ext cx="352418" cy="2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FB72F063-871A-8E47-A3A8-65B02AAE8DD3}"/>
              </a:ext>
            </a:extLst>
          </p:cNvPr>
          <p:cNvCxnSpPr>
            <a:cxnSpLocks/>
          </p:cNvCxnSpPr>
          <p:nvPr/>
        </p:nvCxnSpPr>
        <p:spPr>
          <a:xfrm flipV="1">
            <a:off x="8638673" y="5431608"/>
            <a:ext cx="539246" cy="52842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420C401A-7E2F-7247-BD61-B7FDC1308EC0}"/>
              </a:ext>
            </a:extLst>
          </p:cNvPr>
          <p:cNvSpPr txBox="1"/>
          <p:nvPr/>
        </p:nvSpPr>
        <p:spPr>
          <a:xfrm>
            <a:off x="8708318" y="5666047"/>
            <a:ext cx="1278713" cy="400110"/>
          </a:xfrm>
          <a:prstGeom prst="rect">
            <a:avLst/>
          </a:prstGeom>
          <a:noFill/>
        </p:spPr>
        <p:txBody>
          <a:bodyPr wrap="square" rtlCol="0">
            <a:spAutoFit/>
          </a:bodyPr>
          <a:lstStyle/>
          <a:p>
            <a:pPr algn="ctr"/>
            <a:r>
              <a:rPr lang="en-US" altLang="zh-CN" sz="2000" dirty="0"/>
              <a:t>In</a:t>
            </a:r>
            <a:r>
              <a:rPr lang="zh-CN" altLang="en-US" sz="2000" dirty="0"/>
              <a:t> </a:t>
            </a:r>
            <a:r>
              <a:rPr lang="en-US" altLang="zh-CN" sz="2000" dirty="0"/>
              <a:t>parallel</a:t>
            </a:r>
            <a:endParaRPr lang="en-US" sz="2000" dirty="0"/>
          </a:p>
        </p:txBody>
      </p:sp>
      <p:pic>
        <p:nvPicPr>
          <p:cNvPr id="171" name="Graphic 170" descr="Document with solid fill">
            <a:extLst>
              <a:ext uri="{FF2B5EF4-FFF2-40B4-BE49-F238E27FC236}">
                <a16:creationId xmlns:a16="http://schemas.microsoft.com/office/drawing/2014/main" id="{C58C65DC-2E06-494A-8153-BC06F9D517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46535" y="4500116"/>
            <a:ext cx="914400" cy="914400"/>
          </a:xfrm>
          <a:prstGeom prst="rect">
            <a:avLst/>
          </a:prstGeom>
        </p:spPr>
      </p:pic>
      <p:cxnSp>
        <p:nvCxnSpPr>
          <p:cNvPr id="172" name="Straight Arrow Connector 171">
            <a:extLst>
              <a:ext uri="{FF2B5EF4-FFF2-40B4-BE49-F238E27FC236}">
                <a16:creationId xmlns:a16="http://schemas.microsoft.com/office/drawing/2014/main" id="{1DDDA708-B28E-274C-B38A-E9E750832376}"/>
              </a:ext>
            </a:extLst>
          </p:cNvPr>
          <p:cNvCxnSpPr>
            <a:cxnSpLocks/>
            <a:stCxn id="166" idx="3"/>
            <a:endCxn id="171" idx="1"/>
          </p:cNvCxnSpPr>
          <p:nvPr/>
        </p:nvCxnSpPr>
        <p:spPr>
          <a:xfrm>
            <a:off x="7594117" y="4957316"/>
            <a:ext cx="35241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2D863918-A1B1-7044-A97C-86160309DA99}"/>
                  </a:ext>
                </a:extLst>
              </p:cNvPr>
              <p:cNvSpPr txBox="1"/>
              <p:nvPr/>
            </p:nvSpPr>
            <p:spPr>
              <a:xfrm>
                <a:off x="7998161" y="4184498"/>
                <a:ext cx="767732" cy="472437"/>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altLang="zh-CN" sz="2000" i="1">
                              <a:latin typeface="Cambria Math" panose="02040503050406030204" pitchFamily="18" charset="0"/>
                            </a:rPr>
                            <m:t>𝐷</m:t>
                          </m:r>
                        </m:e>
                        <m:sub>
                          <m:r>
                            <a:rPr lang="en-US" altLang="zh-CN" sz="2000" b="0" i="1" smtClean="0">
                              <a:latin typeface="Cambria Math" panose="02040503050406030204" pitchFamily="18" charset="0"/>
                            </a:rPr>
                            <m:t>𝑖</m:t>
                          </m:r>
                        </m:sub>
                        <m:sup>
                          <m:r>
                            <a:rPr lang="en-US" altLang="zh-CN" sz="2000" b="0" i="1" smtClean="0">
                              <a:latin typeface="Cambria Math" panose="02040503050406030204" pitchFamily="18" charset="0"/>
                            </a:rPr>
                            <m:t>′</m:t>
                          </m:r>
                          <m:r>
                            <a:rPr lang="en-US" altLang="zh-CN" sz="2000" i="1">
                              <a:latin typeface="Cambria Math" panose="02040503050406030204" pitchFamily="18" charset="0"/>
                            </a:rPr>
                            <m:t>𝑓𝑙𝑜𝑤</m:t>
                          </m:r>
                        </m:sup>
                      </m:sSubSup>
                    </m:oMath>
                  </m:oMathPara>
                </a14:m>
                <a:endParaRPr lang="en-US" sz="2000" dirty="0"/>
              </a:p>
            </p:txBody>
          </p:sp>
        </mc:Choice>
        <mc:Fallback xmlns="">
          <p:sp>
            <p:nvSpPr>
              <p:cNvPr id="173" name="TextBox 172">
                <a:extLst>
                  <a:ext uri="{FF2B5EF4-FFF2-40B4-BE49-F238E27FC236}">
                    <a16:creationId xmlns:a16="http://schemas.microsoft.com/office/drawing/2014/main" id="{2D863918-A1B1-7044-A97C-86160309DA99}"/>
                  </a:ext>
                </a:extLst>
              </p:cNvPr>
              <p:cNvSpPr txBox="1">
                <a:spLocks noRot="1" noChangeAspect="1" noMove="1" noResize="1" noEditPoints="1" noAdjustHandles="1" noChangeArrowheads="1" noChangeShapeType="1" noTextEdit="1"/>
              </p:cNvSpPr>
              <p:nvPr/>
            </p:nvSpPr>
            <p:spPr>
              <a:xfrm>
                <a:off x="7998161" y="4184498"/>
                <a:ext cx="767732" cy="472437"/>
              </a:xfrm>
              <a:prstGeom prst="rect">
                <a:avLst/>
              </a:prstGeom>
              <a:blipFill>
                <a:blip r:embed="rId9"/>
                <a:stretch>
                  <a:fillRect r="-11290" b="-2632"/>
                </a:stretch>
              </a:blipFill>
              <a:ln>
                <a:noFill/>
              </a:ln>
            </p:spPr>
            <p:txBody>
              <a:bodyPr/>
              <a:lstStyle/>
              <a:p>
                <a:r>
                  <a:rPr lang="en-US">
                    <a:noFill/>
                  </a:rPr>
                  <a:t> </a:t>
                </a:r>
              </a:p>
            </p:txBody>
          </p:sp>
        </mc:Fallback>
      </mc:AlternateContent>
      <p:sp>
        <p:nvSpPr>
          <p:cNvPr id="174" name="Down Arrow 173">
            <a:extLst>
              <a:ext uri="{FF2B5EF4-FFF2-40B4-BE49-F238E27FC236}">
                <a16:creationId xmlns:a16="http://schemas.microsoft.com/office/drawing/2014/main" id="{30D0F1CB-7667-484C-9F1E-49CC535B8F70}"/>
              </a:ext>
            </a:extLst>
          </p:cNvPr>
          <p:cNvSpPr/>
          <p:nvPr/>
        </p:nvSpPr>
        <p:spPr>
          <a:xfrm>
            <a:off x="6778388" y="3112418"/>
            <a:ext cx="468446" cy="6616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5" name="Graphic 174" descr="Database with solid fill">
            <a:extLst>
              <a:ext uri="{FF2B5EF4-FFF2-40B4-BE49-F238E27FC236}">
                <a16:creationId xmlns:a16="http://schemas.microsoft.com/office/drawing/2014/main" id="{44F57DB0-82EE-0540-AC2E-D1D64D20ECB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73646" y="5297522"/>
            <a:ext cx="452230" cy="452230"/>
          </a:xfrm>
          <a:prstGeom prst="rect">
            <a:avLst/>
          </a:prstGeom>
        </p:spPr>
      </p:pic>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B56D329A-FB6C-7548-B172-AD028FACBFA0}"/>
                  </a:ext>
                </a:extLst>
              </p:cNvPr>
              <p:cNvSpPr txBox="1"/>
              <p:nvPr/>
            </p:nvSpPr>
            <p:spPr>
              <a:xfrm>
                <a:off x="2450165" y="5307979"/>
                <a:ext cx="1451851" cy="423770"/>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𝑝𝑢𝑏𝑙𝑖𝑐</m:t>
                          </m:r>
                        </m:sub>
                      </m:sSub>
                    </m:oMath>
                  </m:oMathPara>
                </a14:m>
                <a:endParaRPr lang="en-US" dirty="0"/>
              </a:p>
            </p:txBody>
          </p:sp>
        </mc:Choice>
        <mc:Fallback xmlns="">
          <p:sp>
            <p:nvSpPr>
              <p:cNvPr id="176" name="TextBox 175">
                <a:extLst>
                  <a:ext uri="{FF2B5EF4-FFF2-40B4-BE49-F238E27FC236}">
                    <a16:creationId xmlns:a16="http://schemas.microsoft.com/office/drawing/2014/main" id="{B56D329A-FB6C-7548-B172-AD028FACBFA0}"/>
                  </a:ext>
                </a:extLst>
              </p:cNvPr>
              <p:cNvSpPr txBox="1">
                <a:spLocks noRot="1" noChangeAspect="1" noMove="1" noResize="1" noEditPoints="1" noAdjustHandles="1" noChangeArrowheads="1" noChangeShapeType="1" noTextEdit="1"/>
              </p:cNvSpPr>
              <p:nvPr/>
            </p:nvSpPr>
            <p:spPr>
              <a:xfrm>
                <a:off x="2450165" y="5307979"/>
                <a:ext cx="1451851" cy="423770"/>
              </a:xfrm>
              <a:prstGeom prst="rect">
                <a:avLst/>
              </a:prstGeom>
              <a:blipFill>
                <a:blip r:embed="rId12"/>
                <a:stretch>
                  <a:fillRect l="-862" b="-8824"/>
                </a:stretch>
              </a:blipFill>
            </p:spPr>
            <p:txBody>
              <a:bodyPr/>
              <a:lstStyle/>
              <a:p>
                <a:r>
                  <a:rPr lang="en-US">
                    <a:noFill/>
                  </a:rPr>
                  <a:t> </a:t>
                </a:r>
              </a:p>
            </p:txBody>
          </p:sp>
        </mc:Fallback>
      </mc:AlternateContent>
      <p:sp>
        <p:nvSpPr>
          <p:cNvPr id="177" name="Decision 176">
            <a:extLst>
              <a:ext uri="{FF2B5EF4-FFF2-40B4-BE49-F238E27FC236}">
                <a16:creationId xmlns:a16="http://schemas.microsoft.com/office/drawing/2014/main" id="{4FF3F1D9-6CB6-C44F-B36B-3CC9AEF48606}"/>
              </a:ext>
            </a:extLst>
          </p:cNvPr>
          <p:cNvSpPr/>
          <p:nvPr/>
        </p:nvSpPr>
        <p:spPr>
          <a:xfrm>
            <a:off x="1076006" y="5014185"/>
            <a:ext cx="1020700" cy="337067"/>
          </a:xfrm>
          <a:prstGeom prst="flowChartDecision">
            <a:avLst/>
          </a:prstGeom>
          <a:ln w="19050">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000" dirty="0"/>
              <a:t>DP?</a:t>
            </a:r>
            <a:endParaRPr lang="en-US" sz="2000" dirty="0"/>
          </a:p>
        </p:txBody>
      </p:sp>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45B14CDD-CEC7-FE4C-8FC4-E7BB72978326}"/>
                  </a:ext>
                </a:extLst>
              </p:cNvPr>
              <p:cNvSpPr txBox="1"/>
              <p:nvPr/>
            </p:nvSpPr>
            <p:spPr>
              <a:xfrm>
                <a:off x="2818876" y="4714123"/>
                <a:ext cx="1007749" cy="400110"/>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sSub>
                        <m:sSubPr>
                          <m:ctrlPr>
                            <a:rPr lang="en-US" sz="2000" i="1" smtClean="0">
                              <a:latin typeface="Cambria Math" panose="02040503050406030204" pitchFamily="18" charset="0"/>
                            </a:rPr>
                          </m:ctrlPr>
                        </m:sSubPr>
                        <m:e>
                          <m:r>
                            <m:rPr>
                              <m:nor/>
                            </m:rPr>
                            <a:rPr lang="en-US" altLang="zh-CN" sz="2000" b="0" i="0" smtClean="0">
                              <a:latin typeface="Cambria Math" panose="02040503050406030204" pitchFamily="18" charset="0"/>
                            </a:rPr>
                            <m:t>Model</m:t>
                          </m:r>
                        </m:e>
                        <m:sub>
                          <m:r>
                            <a:rPr lang="en-US" altLang="zh-CN" sz="2000" b="0" i="1" smtClean="0">
                              <a:latin typeface="Cambria Math" panose="02040503050406030204" pitchFamily="18" charset="0"/>
                            </a:rPr>
                            <m:t>1</m:t>
                          </m:r>
                        </m:sub>
                      </m:sSub>
                    </m:oMath>
                  </m:oMathPara>
                </a14:m>
                <a:endParaRPr lang="en-US" dirty="0"/>
              </a:p>
            </p:txBody>
          </p:sp>
        </mc:Choice>
        <mc:Fallback xmlns="">
          <p:sp>
            <p:nvSpPr>
              <p:cNvPr id="178" name="TextBox 177">
                <a:extLst>
                  <a:ext uri="{FF2B5EF4-FFF2-40B4-BE49-F238E27FC236}">
                    <a16:creationId xmlns:a16="http://schemas.microsoft.com/office/drawing/2014/main" id="{45B14CDD-CEC7-FE4C-8FC4-E7BB72978326}"/>
                  </a:ext>
                </a:extLst>
              </p:cNvPr>
              <p:cNvSpPr txBox="1">
                <a:spLocks noRot="1" noChangeAspect="1" noMove="1" noResize="1" noEditPoints="1" noAdjustHandles="1" noChangeArrowheads="1" noChangeShapeType="1" noTextEdit="1"/>
              </p:cNvSpPr>
              <p:nvPr/>
            </p:nvSpPr>
            <p:spPr>
              <a:xfrm>
                <a:off x="2818876" y="4714123"/>
                <a:ext cx="1007749" cy="400110"/>
              </a:xfrm>
              <a:prstGeom prst="rect">
                <a:avLst/>
              </a:prstGeom>
              <a:blipFill>
                <a:blip r:embed="rId13"/>
                <a:stretch>
                  <a:fillRect/>
                </a:stretch>
              </a:blipFill>
            </p:spPr>
            <p:txBody>
              <a:bodyPr/>
              <a:lstStyle/>
              <a:p>
                <a:r>
                  <a:rPr lang="en-US">
                    <a:noFill/>
                  </a:rPr>
                  <a:t> </a:t>
                </a:r>
              </a:p>
            </p:txBody>
          </p:sp>
        </mc:Fallback>
      </mc:AlternateContent>
      <p:cxnSp>
        <p:nvCxnSpPr>
          <p:cNvPr id="179" name="Straight Arrow Connector 178">
            <a:extLst>
              <a:ext uri="{FF2B5EF4-FFF2-40B4-BE49-F238E27FC236}">
                <a16:creationId xmlns:a16="http://schemas.microsoft.com/office/drawing/2014/main" id="{1CDF10F7-19F6-C545-A905-0D24CB66A16E}"/>
              </a:ext>
            </a:extLst>
          </p:cNvPr>
          <p:cNvCxnSpPr>
            <a:cxnSpLocks/>
            <a:stCxn id="163" idx="3"/>
            <a:endCxn id="164" idx="1"/>
          </p:cNvCxnSpPr>
          <p:nvPr/>
        </p:nvCxnSpPr>
        <p:spPr>
          <a:xfrm>
            <a:off x="4219374" y="4946575"/>
            <a:ext cx="502409" cy="81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0" name="Elbow Connector 179">
            <a:extLst>
              <a:ext uri="{FF2B5EF4-FFF2-40B4-BE49-F238E27FC236}">
                <a16:creationId xmlns:a16="http://schemas.microsoft.com/office/drawing/2014/main" id="{DC7A1EFC-76B3-F947-B319-2227552E0E31}"/>
              </a:ext>
            </a:extLst>
          </p:cNvPr>
          <p:cNvCxnSpPr>
            <a:cxnSpLocks/>
            <a:stCxn id="177" idx="0"/>
            <a:endCxn id="178" idx="1"/>
          </p:cNvCxnSpPr>
          <p:nvPr/>
        </p:nvCxnSpPr>
        <p:spPr>
          <a:xfrm rot="5400000" flipH="1" flipV="1">
            <a:off x="2152613" y="4347922"/>
            <a:ext cx="100007" cy="1232520"/>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1" name="Elbow Connector 180">
            <a:extLst>
              <a:ext uri="{FF2B5EF4-FFF2-40B4-BE49-F238E27FC236}">
                <a16:creationId xmlns:a16="http://schemas.microsoft.com/office/drawing/2014/main" id="{C00CD4E4-3006-3D4C-9A75-D6582FBEEB9A}"/>
              </a:ext>
            </a:extLst>
          </p:cNvPr>
          <p:cNvCxnSpPr>
            <a:cxnSpLocks/>
            <a:stCxn id="177" idx="2"/>
            <a:endCxn id="176" idx="1"/>
          </p:cNvCxnSpPr>
          <p:nvPr/>
        </p:nvCxnSpPr>
        <p:spPr>
          <a:xfrm rot="16200000" flipH="1">
            <a:off x="1933954" y="5003653"/>
            <a:ext cx="168612" cy="863809"/>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F9B3D584-C90E-CE41-9B69-BA00DD144B41}"/>
              </a:ext>
            </a:extLst>
          </p:cNvPr>
          <p:cNvCxnSpPr/>
          <p:nvPr/>
        </p:nvCxnSpPr>
        <p:spPr>
          <a:xfrm flipV="1">
            <a:off x="4225876" y="4964182"/>
            <a:ext cx="495907" cy="55568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3" name="TextBox 182">
            <a:extLst>
              <a:ext uri="{FF2B5EF4-FFF2-40B4-BE49-F238E27FC236}">
                <a16:creationId xmlns:a16="http://schemas.microsoft.com/office/drawing/2014/main" id="{49A437D8-A124-E742-8BAD-860E254468B4}"/>
              </a:ext>
            </a:extLst>
          </p:cNvPr>
          <p:cNvSpPr txBox="1"/>
          <p:nvPr/>
        </p:nvSpPr>
        <p:spPr>
          <a:xfrm>
            <a:off x="1653483" y="4585030"/>
            <a:ext cx="588676" cy="400110"/>
          </a:xfrm>
          <a:prstGeom prst="rect">
            <a:avLst/>
          </a:prstGeom>
          <a:noFill/>
        </p:spPr>
        <p:txBody>
          <a:bodyPr wrap="square" rtlCol="0">
            <a:spAutoFit/>
          </a:bodyPr>
          <a:lstStyle/>
          <a:p>
            <a:pPr algn="ctr"/>
            <a:r>
              <a:rPr lang="en-US" altLang="zh-CN" sz="2000" dirty="0"/>
              <a:t>No</a:t>
            </a:r>
            <a:endParaRPr lang="en-US" sz="2000" dirty="0"/>
          </a:p>
        </p:txBody>
      </p:sp>
      <p:sp>
        <p:nvSpPr>
          <p:cNvPr id="184" name="TextBox 183">
            <a:extLst>
              <a:ext uri="{FF2B5EF4-FFF2-40B4-BE49-F238E27FC236}">
                <a16:creationId xmlns:a16="http://schemas.microsoft.com/office/drawing/2014/main" id="{6CB2E515-D816-A146-9F76-A42F52399C0D}"/>
              </a:ext>
            </a:extLst>
          </p:cNvPr>
          <p:cNvSpPr txBox="1"/>
          <p:nvPr/>
        </p:nvSpPr>
        <p:spPr>
          <a:xfrm>
            <a:off x="1653483" y="5467907"/>
            <a:ext cx="588676" cy="400110"/>
          </a:xfrm>
          <a:prstGeom prst="rect">
            <a:avLst/>
          </a:prstGeom>
          <a:noFill/>
        </p:spPr>
        <p:txBody>
          <a:bodyPr wrap="square" rtlCol="0">
            <a:spAutoFit/>
          </a:bodyPr>
          <a:lstStyle/>
          <a:p>
            <a:pPr algn="ctr"/>
            <a:r>
              <a:rPr lang="en-US" altLang="zh-CN" sz="2000" dirty="0"/>
              <a:t>Yes</a:t>
            </a:r>
            <a:endParaRPr lang="en-US" sz="2000" dirty="0"/>
          </a:p>
        </p:txBody>
      </p:sp>
      <p:sp>
        <p:nvSpPr>
          <p:cNvPr id="185" name="TextBox 184">
            <a:extLst>
              <a:ext uri="{FF2B5EF4-FFF2-40B4-BE49-F238E27FC236}">
                <a16:creationId xmlns:a16="http://schemas.microsoft.com/office/drawing/2014/main" id="{C83AA826-361D-4B49-B05A-605A754BEAA7}"/>
              </a:ext>
            </a:extLst>
          </p:cNvPr>
          <p:cNvSpPr txBox="1"/>
          <p:nvPr/>
        </p:nvSpPr>
        <p:spPr>
          <a:xfrm>
            <a:off x="5710053" y="3123965"/>
            <a:ext cx="1221711" cy="400110"/>
          </a:xfrm>
          <a:prstGeom prst="rect">
            <a:avLst/>
          </a:prstGeom>
          <a:noFill/>
        </p:spPr>
        <p:txBody>
          <a:bodyPr wrap="square" rtlCol="0">
            <a:spAutoFit/>
          </a:bodyPr>
          <a:lstStyle/>
          <a:p>
            <a:pPr algn="ctr"/>
            <a:r>
              <a:rPr lang="en-US" altLang="zh-CN" sz="2000" dirty="0"/>
              <a:t>Encoding</a:t>
            </a:r>
            <a:endParaRPr lang="en-US" sz="2000" dirty="0"/>
          </a:p>
        </p:txBody>
      </p:sp>
      <p:pic>
        <p:nvPicPr>
          <p:cNvPr id="186" name="Picture 2" descr="Datatable Icon - Download Datatable Icon 935839 | Noun Project">
            <a:extLst>
              <a:ext uri="{FF2B5EF4-FFF2-40B4-BE49-F238E27FC236}">
                <a16:creationId xmlns:a16="http://schemas.microsoft.com/office/drawing/2014/main" id="{8D5F150D-22CB-7740-A794-C50484115705}"/>
              </a:ext>
            </a:extLst>
          </p:cNvPr>
          <p:cNvPicPr>
            <a:picLocks noChangeAspect="1" noChangeArrowheads="1"/>
          </p:cNvPicPr>
          <p:nvPr/>
        </p:nvPicPr>
        <p:blipFill>
          <a:blip r:embed="rId1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46698" y="4589279"/>
            <a:ext cx="904950" cy="904950"/>
          </a:xfrm>
          <a:prstGeom prst="rect">
            <a:avLst/>
          </a:prstGeom>
          <a:noFill/>
          <a:extLst>
            <a:ext uri="{909E8E84-426E-40DD-AFC4-6F175D3DCCD1}">
              <a14:hiddenFill xmlns:a14="http://schemas.microsoft.com/office/drawing/2010/main">
                <a:solidFill>
                  <a:srgbClr val="FFFFFF"/>
                </a:solidFill>
              </a14:hiddenFill>
            </a:ext>
          </a:extLst>
        </p:spPr>
      </p:pic>
      <p:sp>
        <p:nvSpPr>
          <p:cNvPr id="187" name="TextBox 186">
            <a:extLst>
              <a:ext uri="{FF2B5EF4-FFF2-40B4-BE49-F238E27FC236}">
                <a16:creationId xmlns:a16="http://schemas.microsoft.com/office/drawing/2014/main" id="{35A70447-1925-FD41-AFBE-2F89202FB2C9}"/>
              </a:ext>
            </a:extLst>
          </p:cNvPr>
          <p:cNvSpPr txBox="1"/>
          <p:nvPr/>
        </p:nvSpPr>
        <p:spPr>
          <a:xfrm>
            <a:off x="10852221" y="4306747"/>
            <a:ext cx="694495" cy="400110"/>
          </a:xfrm>
          <a:prstGeom prst="rect">
            <a:avLst/>
          </a:prstGeom>
          <a:noFill/>
        </p:spPr>
        <p:txBody>
          <a:bodyPr wrap="square" rtlCol="0">
            <a:spAutoFit/>
          </a:bodyPr>
          <a:lstStyle/>
          <a:p>
            <a:pPr algn="ctr"/>
            <a:r>
              <a:rPr lang="en-US" sz="2000" dirty="0"/>
              <a:t>D’</a:t>
            </a:r>
          </a:p>
        </p:txBody>
      </p:sp>
      <p:cxnSp>
        <p:nvCxnSpPr>
          <p:cNvPr id="188" name="Straight Arrow Connector 187">
            <a:extLst>
              <a:ext uri="{FF2B5EF4-FFF2-40B4-BE49-F238E27FC236}">
                <a16:creationId xmlns:a16="http://schemas.microsoft.com/office/drawing/2014/main" id="{B6CE4169-98E1-614E-96A9-A23C91130D90}"/>
              </a:ext>
            </a:extLst>
          </p:cNvPr>
          <p:cNvCxnSpPr>
            <a:endCxn id="186" idx="1"/>
          </p:cNvCxnSpPr>
          <p:nvPr/>
        </p:nvCxnSpPr>
        <p:spPr>
          <a:xfrm flipV="1">
            <a:off x="8768449" y="5041754"/>
            <a:ext cx="1978249" cy="11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8A9D854B-6989-D14E-8DA3-3F2D77E4C625}"/>
              </a:ext>
            </a:extLst>
          </p:cNvPr>
          <p:cNvSpPr txBox="1"/>
          <p:nvPr/>
        </p:nvSpPr>
        <p:spPr>
          <a:xfrm>
            <a:off x="8947117" y="4306747"/>
            <a:ext cx="1962911" cy="1015663"/>
          </a:xfrm>
          <a:prstGeom prst="rect">
            <a:avLst/>
          </a:prstGeom>
          <a:noFill/>
        </p:spPr>
        <p:txBody>
          <a:bodyPr wrap="square" rtlCol="0">
            <a:spAutoFit/>
          </a:bodyPr>
          <a:lstStyle/>
          <a:p>
            <a:pPr algn="ctr"/>
            <a:r>
              <a:rPr lang="en-US" sz="2000" dirty="0"/>
              <a:t>Sor</a:t>
            </a:r>
            <a:r>
              <a:rPr lang="en-US" altLang="zh-CN" sz="2000" dirty="0"/>
              <a:t>t</a:t>
            </a:r>
            <a:r>
              <a:rPr lang="zh-CN" altLang="en-US" sz="2000" dirty="0"/>
              <a:t> </a:t>
            </a:r>
            <a:r>
              <a:rPr lang="en-US" altLang="zh-CN" sz="2000" dirty="0"/>
              <a:t>by</a:t>
            </a:r>
            <a:r>
              <a:rPr lang="zh-CN" altLang="en-US" sz="2000" dirty="0"/>
              <a:t> </a:t>
            </a:r>
            <a:r>
              <a:rPr lang="en-US" altLang="zh-CN" sz="2000" b="1" i="1" dirty="0"/>
              <a:t>raw</a:t>
            </a:r>
            <a:r>
              <a:rPr lang="zh-CN" altLang="en-US" sz="2000" i="1" dirty="0"/>
              <a:t> </a:t>
            </a:r>
            <a:r>
              <a:rPr lang="en-US" altLang="zh-CN" sz="2000" dirty="0"/>
              <a:t>packet/Net-Flow</a:t>
            </a:r>
            <a:r>
              <a:rPr lang="zh-CN" altLang="en-US" sz="2000" dirty="0"/>
              <a:t> </a:t>
            </a:r>
            <a:r>
              <a:rPr lang="en-US" altLang="zh-CN" sz="2000" dirty="0"/>
              <a:t>record</a:t>
            </a:r>
            <a:r>
              <a:rPr lang="zh-CN" altLang="en-US" sz="2000" dirty="0"/>
              <a:t> </a:t>
            </a:r>
            <a:r>
              <a:rPr lang="en-US" altLang="zh-CN" sz="2000" dirty="0"/>
              <a:t>time</a:t>
            </a:r>
            <a:endParaRPr lang="en-US" sz="2000" dirty="0"/>
          </a:p>
        </p:txBody>
      </p:sp>
      <p:sp>
        <p:nvSpPr>
          <p:cNvPr id="3" name="TextBox 2">
            <a:extLst>
              <a:ext uri="{FF2B5EF4-FFF2-40B4-BE49-F238E27FC236}">
                <a16:creationId xmlns:a16="http://schemas.microsoft.com/office/drawing/2014/main" id="{E5248017-8E09-90C8-B8CF-7515E56AA2C1}"/>
              </a:ext>
            </a:extLst>
          </p:cNvPr>
          <p:cNvSpPr txBox="1"/>
          <p:nvPr/>
        </p:nvSpPr>
        <p:spPr>
          <a:xfrm>
            <a:off x="9083065" y="193306"/>
            <a:ext cx="1910651" cy="369332"/>
          </a:xfrm>
          <a:prstGeom prst="rect">
            <a:avLst/>
          </a:prstGeom>
          <a:noFill/>
        </p:spPr>
        <p:txBody>
          <a:bodyPr wrap="none" rtlCol="0">
            <a:spAutoFit/>
          </a:bodyPr>
          <a:lstStyle/>
          <a:p>
            <a:r>
              <a:rPr lang="en-US" dirty="0"/>
              <a:t>in SIGCOMM 2022</a:t>
            </a:r>
          </a:p>
        </p:txBody>
      </p:sp>
    </p:spTree>
    <p:extLst>
      <p:ext uri="{BB962C8B-B14F-4D97-AF65-F5344CB8AC3E}">
        <p14:creationId xmlns:p14="http://schemas.microsoft.com/office/powerpoint/2010/main" val="363554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DC35A-6967-A342-E25F-2B15CE71FF19}"/>
              </a:ext>
            </a:extLst>
          </p:cNvPr>
          <p:cNvSpPr>
            <a:spLocks noGrp="1"/>
          </p:cNvSpPr>
          <p:nvPr>
            <p:ph type="title"/>
          </p:nvPr>
        </p:nvSpPr>
        <p:spPr/>
        <p:txBody>
          <a:bodyPr>
            <a:normAutofit/>
          </a:bodyPr>
          <a:lstStyle/>
          <a:p>
            <a:r>
              <a:rPr lang="en-US" dirty="0" err="1">
                <a:solidFill>
                  <a:schemeClr val="accent1"/>
                </a:solidFill>
              </a:rPr>
              <a:t>NetDiffusion</a:t>
            </a:r>
            <a:r>
              <a:rPr lang="en-US" dirty="0">
                <a:solidFill>
                  <a:schemeClr val="accent1"/>
                </a:solidFill>
              </a:rPr>
              <a:t>: network flows and images are mutually convertible</a:t>
            </a:r>
          </a:p>
        </p:txBody>
      </p:sp>
      <p:sp>
        <p:nvSpPr>
          <p:cNvPr id="3" name="Text Placeholder 2">
            <a:extLst>
              <a:ext uri="{FF2B5EF4-FFF2-40B4-BE49-F238E27FC236}">
                <a16:creationId xmlns:a16="http://schemas.microsoft.com/office/drawing/2014/main" id="{39DDA24E-7067-A1E0-53E0-834EC741740D}"/>
              </a:ext>
            </a:extLst>
          </p:cNvPr>
          <p:cNvSpPr>
            <a:spLocks noGrp="1"/>
          </p:cNvSpPr>
          <p:nvPr>
            <p:ph type="body" idx="1"/>
          </p:nvPr>
        </p:nvSpPr>
        <p:spPr/>
        <p:txBody>
          <a:bodyPr/>
          <a:lstStyle/>
          <a:p>
            <a:pPr marL="0" indent="0">
              <a:buNone/>
            </a:pPr>
            <a:r>
              <a:rPr lang="en-US" dirty="0">
                <a:latin typeface="Arial" panose="020B0604020202020204" pitchFamily="34" charset="0"/>
                <a:cs typeface="Arial" panose="020B0604020202020204" pitchFamily="34" charset="0"/>
              </a:rPr>
              <a:t>Challenge: a flow has several to over thousands of packets </a:t>
            </a:r>
          </a:p>
          <a:p>
            <a:pPr indent="-457200">
              <a:buFont typeface="Wingdings" pitchFamily="2" charset="2"/>
              <a:buChar char="Ø"/>
            </a:pPr>
            <a:r>
              <a:rPr lang="en-US" dirty="0">
                <a:latin typeface="Arial" panose="020B0604020202020204" pitchFamily="34" charset="0"/>
                <a:cs typeface="Arial" panose="020B0604020202020204" pitchFamily="34" charset="0"/>
              </a:rPr>
              <a:t>adapt </a:t>
            </a:r>
            <a:r>
              <a:rPr lang="en-US" dirty="0" err="1">
                <a:latin typeface="Arial" panose="020B0604020202020204" pitchFamily="34" charset="0"/>
                <a:cs typeface="Arial" panose="020B0604020202020204" pitchFamily="34" charset="0"/>
              </a:rPr>
              <a:t>nPrint</a:t>
            </a:r>
            <a:r>
              <a:rPr lang="en-US" dirty="0">
                <a:latin typeface="Arial" panose="020B0604020202020204" pitchFamily="34" charset="0"/>
                <a:cs typeface="Arial" panose="020B0604020202020204" pitchFamily="34" charset="0"/>
              </a:rPr>
              <a:t> (bit-by-bit) encodings to images.</a:t>
            </a:r>
          </a:p>
          <a:p>
            <a:endParaRPr lang="en-US" dirty="0"/>
          </a:p>
        </p:txBody>
      </p:sp>
      <p:sp>
        <p:nvSpPr>
          <p:cNvPr id="4" name="Slide Number Placeholder 3">
            <a:extLst>
              <a:ext uri="{FF2B5EF4-FFF2-40B4-BE49-F238E27FC236}">
                <a16:creationId xmlns:a16="http://schemas.microsoft.com/office/drawing/2014/main" id="{5C793F8F-1AD9-55EE-28F1-8D842A0334C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61</a:t>
            </a:fld>
            <a:endParaRPr lang="en-US"/>
          </a:p>
        </p:txBody>
      </p:sp>
      <p:pic>
        <p:nvPicPr>
          <p:cNvPr id="7" name="Picture 6">
            <a:extLst>
              <a:ext uri="{FF2B5EF4-FFF2-40B4-BE49-F238E27FC236}">
                <a16:creationId xmlns:a16="http://schemas.microsoft.com/office/drawing/2014/main" id="{DC5BDA66-C7D3-72F2-F3A7-96BFEF025C39}"/>
              </a:ext>
            </a:extLst>
          </p:cNvPr>
          <p:cNvPicPr>
            <a:picLocks noChangeAspect="1"/>
          </p:cNvPicPr>
          <p:nvPr/>
        </p:nvPicPr>
        <p:blipFill>
          <a:blip r:embed="rId3"/>
          <a:stretch>
            <a:fillRect/>
          </a:stretch>
        </p:blipFill>
        <p:spPr>
          <a:xfrm>
            <a:off x="6660781" y="2767767"/>
            <a:ext cx="4692391" cy="3713270"/>
          </a:xfrm>
          <a:prstGeom prst="rect">
            <a:avLst/>
          </a:prstGeom>
        </p:spPr>
      </p:pic>
      <p:sp>
        <p:nvSpPr>
          <p:cNvPr id="8" name="Rectangle: Rounded Corners 7">
            <a:extLst>
              <a:ext uri="{FF2B5EF4-FFF2-40B4-BE49-F238E27FC236}">
                <a16:creationId xmlns:a16="http://schemas.microsoft.com/office/drawing/2014/main" id="{C97C4BF7-C35A-4AAE-BEB0-203CCF51B3D6}"/>
              </a:ext>
            </a:extLst>
          </p:cNvPr>
          <p:cNvSpPr/>
          <p:nvPr/>
        </p:nvSpPr>
        <p:spPr>
          <a:xfrm>
            <a:off x="3667390" y="3652406"/>
            <a:ext cx="2773681" cy="1990160"/>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342900" indent="-342900">
              <a:buAutoNum type="arabicPeriod"/>
            </a:pPr>
            <a:r>
              <a:rPr lang="en-US" sz="1800" dirty="0" err="1"/>
              <a:t>Pcap</a:t>
            </a:r>
            <a:r>
              <a:rPr lang="en-US" sz="1800" dirty="0"/>
              <a:t>-to-Image conversion</a:t>
            </a:r>
          </a:p>
          <a:p>
            <a:pPr marL="342900" indent="-342900">
              <a:buAutoNum type="arabicPeriod"/>
            </a:pPr>
            <a:r>
              <a:rPr lang="en-US" sz="1800" dirty="0"/>
              <a:t>Prompt generation, e.g., ‘type-0, Amazon traffic’</a:t>
            </a:r>
          </a:p>
        </p:txBody>
      </p:sp>
      <p:sp>
        <p:nvSpPr>
          <p:cNvPr id="9" name="TextBox 8">
            <a:extLst>
              <a:ext uri="{FF2B5EF4-FFF2-40B4-BE49-F238E27FC236}">
                <a16:creationId xmlns:a16="http://schemas.microsoft.com/office/drawing/2014/main" id="{9951C0E5-7CDB-8FF5-60D5-2B72456DD92A}"/>
              </a:ext>
            </a:extLst>
          </p:cNvPr>
          <p:cNvSpPr txBox="1"/>
          <p:nvPr/>
        </p:nvSpPr>
        <p:spPr>
          <a:xfrm>
            <a:off x="351832" y="5107493"/>
            <a:ext cx="3801927" cy="707886"/>
          </a:xfrm>
          <a:prstGeom prst="rect">
            <a:avLst/>
          </a:prstGeom>
          <a:noFill/>
        </p:spPr>
        <p:txBody>
          <a:bodyPr wrap="square" rtlCol="0">
            <a:spAutoFit/>
          </a:bodyPr>
          <a:lstStyle/>
          <a:p>
            <a:pPr algn="ctr"/>
            <a:r>
              <a:rPr lang="en-US" sz="2000" dirty="0">
                <a:latin typeface="Arial" panose="020B0604020202020204" pitchFamily="34" charset="0"/>
                <a:ea typeface="Open Sans" panose="020B0606030504020204" pitchFamily="34" charset="0"/>
                <a:cs typeface="Arial" panose="020B0604020202020204" pitchFamily="34" charset="0"/>
              </a:rPr>
              <a:t>Example Task: 10-Class </a:t>
            </a:r>
          </a:p>
          <a:p>
            <a:pPr algn="ctr"/>
            <a:r>
              <a:rPr lang="en-US" sz="2000" dirty="0">
                <a:latin typeface="Arial" panose="020B0604020202020204" pitchFamily="34" charset="0"/>
                <a:ea typeface="Open Sans" panose="020B0606030504020204" pitchFamily="34" charset="0"/>
                <a:cs typeface="Arial" panose="020B0604020202020204" pitchFamily="34" charset="0"/>
              </a:rPr>
              <a:t>Service Recognition</a:t>
            </a:r>
          </a:p>
        </p:txBody>
      </p:sp>
      <p:sp>
        <p:nvSpPr>
          <p:cNvPr id="11" name="Curved Down Arrow 10">
            <a:extLst>
              <a:ext uri="{FF2B5EF4-FFF2-40B4-BE49-F238E27FC236}">
                <a16:creationId xmlns:a16="http://schemas.microsoft.com/office/drawing/2014/main" id="{94FAC437-F526-E890-2D74-56BF754D1C0C}"/>
              </a:ext>
            </a:extLst>
          </p:cNvPr>
          <p:cNvSpPr/>
          <p:nvPr/>
        </p:nvSpPr>
        <p:spPr>
          <a:xfrm>
            <a:off x="3206560" y="3075913"/>
            <a:ext cx="3557190" cy="390646"/>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urved Down Arrow 12">
            <a:extLst>
              <a:ext uri="{FF2B5EF4-FFF2-40B4-BE49-F238E27FC236}">
                <a16:creationId xmlns:a16="http://schemas.microsoft.com/office/drawing/2014/main" id="{58D10602-67AC-0ECB-7A55-626284D7AAE5}"/>
              </a:ext>
            </a:extLst>
          </p:cNvPr>
          <p:cNvSpPr/>
          <p:nvPr/>
        </p:nvSpPr>
        <p:spPr>
          <a:xfrm rot="10800000">
            <a:off x="3206560" y="5828413"/>
            <a:ext cx="3557190" cy="390646"/>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4" name="Picture 2" descr="NETCAP">
            <a:extLst>
              <a:ext uri="{FF2B5EF4-FFF2-40B4-BE49-F238E27FC236}">
                <a16:creationId xmlns:a16="http://schemas.microsoft.com/office/drawing/2014/main" id="{17F9244B-3719-3EF3-29E2-F177A6EDA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6455" y="4051745"/>
            <a:ext cx="776013" cy="7760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3FCA7EA-C272-B8DD-3F2D-01EBC148BA0E}"/>
              </a:ext>
            </a:extLst>
          </p:cNvPr>
          <p:cNvSpPr txBox="1"/>
          <p:nvPr/>
        </p:nvSpPr>
        <p:spPr>
          <a:xfrm>
            <a:off x="9442521" y="1138214"/>
            <a:ext cx="2076209" cy="369332"/>
          </a:xfrm>
          <a:prstGeom prst="rect">
            <a:avLst/>
          </a:prstGeom>
          <a:noFill/>
        </p:spPr>
        <p:txBody>
          <a:bodyPr wrap="none" rtlCol="0">
            <a:spAutoFit/>
          </a:bodyPr>
          <a:lstStyle/>
          <a:p>
            <a:r>
              <a:rPr lang="en-US" dirty="0"/>
              <a:t>in SIGMETRICS 2024</a:t>
            </a:r>
          </a:p>
        </p:txBody>
      </p:sp>
    </p:spTree>
    <p:extLst>
      <p:ext uri="{BB962C8B-B14F-4D97-AF65-F5344CB8AC3E}">
        <p14:creationId xmlns:p14="http://schemas.microsoft.com/office/powerpoint/2010/main" val="233513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A93E-13B5-E9BC-25C0-0F9061950C4E}"/>
              </a:ext>
            </a:extLst>
          </p:cNvPr>
          <p:cNvSpPr>
            <a:spLocks noGrp="1"/>
          </p:cNvSpPr>
          <p:nvPr>
            <p:ph type="title"/>
          </p:nvPr>
        </p:nvSpPr>
        <p:spPr>
          <a:xfrm>
            <a:off x="351707" y="125925"/>
            <a:ext cx="9568351" cy="1325563"/>
          </a:xfrm>
        </p:spPr>
        <p:txBody>
          <a:bodyPr/>
          <a:lstStyle/>
          <a:p>
            <a:r>
              <a:rPr lang="en-US" dirty="0" err="1"/>
              <a:t>NetDiffusion</a:t>
            </a:r>
            <a:r>
              <a:rPr lang="en-US" dirty="0"/>
              <a:t>: end-to-end view</a:t>
            </a:r>
          </a:p>
        </p:txBody>
      </p:sp>
      <p:sp>
        <p:nvSpPr>
          <p:cNvPr id="4" name="Slide Number Placeholder 3">
            <a:extLst>
              <a:ext uri="{FF2B5EF4-FFF2-40B4-BE49-F238E27FC236}">
                <a16:creationId xmlns:a16="http://schemas.microsoft.com/office/drawing/2014/main" id="{96CD61B9-E076-10E8-D2D8-CD35192F9800}"/>
              </a:ext>
            </a:extLst>
          </p:cNvPr>
          <p:cNvSpPr>
            <a:spLocks noGrp="1"/>
          </p:cNvSpPr>
          <p:nvPr>
            <p:ph type="sldNum" sz="quarter" idx="12"/>
          </p:nvPr>
        </p:nvSpPr>
        <p:spPr/>
        <p:txBody>
          <a:bodyPr/>
          <a:lstStyle/>
          <a:p>
            <a:fld id="{78BA06F7-7B03-794D-B1BE-3F12299AE8FB}" type="slidenum">
              <a:rPr lang="en-US" smtClean="0"/>
              <a:t>62</a:t>
            </a:fld>
            <a:endParaRPr lang="en-US" dirty="0"/>
          </a:p>
        </p:txBody>
      </p:sp>
      <p:sp>
        <p:nvSpPr>
          <p:cNvPr id="5" name="Slide Number Placeholder 3">
            <a:extLst>
              <a:ext uri="{FF2B5EF4-FFF2-40B4-BE49-F238E27FC236}">
                <a16:creationId xmlns:a16="http://schemas.microsoft.com/office/drawing/2014/main" id="{A629D562-CCB6-48C9-FDCA-8D9EE8BC7248}"/>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000000-1234-1234-1234-123412341234}" type="slidenum">
              <a:rPr lang="en-US" smtClean="0"/>
              <a:pPr/>
              <a:t>62</a:t>
            </a:fld>
            <a:endParaRPr lang="en-US"/>
          </a:p>
        </p:txBody>
      </p:sp>
      <p:sp>
        <p:nvSpPr>
          <p:cNvPr id="6" name="矩形 2">
            <a:extLst>
              <a:ext uri="{FF2B5EF4-FFF2-40B4-BE49-F238E27FC236}">
                <a16:creationId xmlns:a16="http://schemas.microsoft.com/office/drawing/2014/main" id="{9622A687-EE1D-7725-94ED-8C607A9DA95D}"/>
              </a:ext>
            </a:extLst>
          </p:cNvPr>
          <p:cNvSpPr/>
          <p:nvPr/>
        </p:nvSpPr>
        <p:spPr>
          <a:xfrm>
            <a:off x="3028461" y="1195426"/>
            <a:ext cx="6970840" cy="458659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zh-CN" sz="2400" dirty="0">
              <a:solidFill>
                <a:schemeClr val="tx1"/>
              </a:solidFill>
            </a:endParaRPr>
          </a:p>
          <a:p>
            <a:pPr algn="ctr"/>
            <a:endParaRPr kumimoji="1" lang="en-US" altLang="zh-CN" sz="2400" dirty="0">
              <a:solidFill>
                <a:schemeClr val="tx1"/>
              </a:solidFill>
            </a:endParaRPr>
          </a:p>
          <a:p>
            <a:pPr algn="ctr"/>
            <a:r>
              <a:rPr kumimoji="1" lang="en-US" altLang="zh-CN" sz="2400" dirty="0">
                <a:solidFill>
                  <a:schemeClr val="tx1"/>
                </a:solidFill>
              </a:rPr>
              <a:t>NetDiffusion</a:t>
            </a: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en-US" altLang="zh-CN" sz="2400" dirty="0">
              <a:solidFill>
                <a:schemeClr val="tx1"/>
              </a:solidFill>
            </a:endParaRPr>
          </a:p>
          <a:p>
            <a:pPr algn="ctr"/>
            <a:endParaRPr kumimoji="1" lang="zh-CN" altLang="en-US" sz="2400" dirty="0">
              <a:solidFill>
                <a:schemeClr val="tx1"/>
              </a:solidFill>
            </a:endParaRPr>
          </a:p>
        </p:txBody>
      </p:sp>
      <p:sp>
        <p:nvSpPr>
          <p:cNvPr id="7" name="Right Arrow 6">
            <a:extLst>
              <a:ext uri="{FF2B5EF4-FFF2-40B4-BE49-F238E27FC236}">
                <a16:creationId xmlns:a16="http://schemas.microsoft.com/office/drawing/2014/main" id="{12F8BE0B-9D64-0157-C14A-CEE5AE6FD3AA}"/>
              </a:ext>
            </a:extLst>
          </p:cNvPr>
          <p:cNvSpPr/>
          <p:nvPr/>
        </p:nvSpPr>
        <p:spPr>
          <a:xfrm>
            <a:off x="2245910" y="4235847"/>
            <a:ext cx="700644" cy="151923"/>
          </a:xfrm>
          <a:prstGeom prs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93093B3F-E001-1ACA-2C15-8B113E3FD961}"/>
              </a:ext>
            </a:extLst>
          </p:cNvPr>
          <p:cNvSpPr/>
          <p:nvPr/>
        </p:nvSpPr>
        <p:spPr>
          <a:xfrm>
            <a:off x="10073751" y="4261521"/>
            <a:ext cx="700644" cy="151923"/>
          </a:xfrm>
          <a:prstGeom prs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NETCAP">
            <a:extLst>
              <a:ext uri="{FF2B5EF4-FFF2-40B4-BE49-F238E27FC236}">
                <a16:creationId xmlns:a16="http://schemas.microsoft.com/office/drawing/2014/main" id="{ECE02D10-277A-81AA-7588-B10E3A709A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1750" y="3811067"/>
            <a:ext cx="776013" cy="776013"/>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a:extLst>
              <a:ext uri="{FF2B5EF4-FFF2-40B4-BE49-F238E27FC236}">
                <a16:creationId xmlns:a16="http://schemas.microsoft.com/office/drawing/2014/main" id="{BE046D07-30DF-97E2-7CAD-82042BC3137B}"/>
              </a:ext>
            </a:extLst>
          </p:cNvPr>
          <p:cNvSpPr/>
          <p:nvPr/>
        </p:nvSpPr>
        <p:spPr>
          <a:xfrm>
            <a:off x="3827688" y="3958042"/>
            <a:ext cx="2324897" cy="1635186"/>
          </a:xfrm>
          <a:prstGeom prst="roundRect">
            <a:avLst/>
          </a:prstGeom>
          <a:solidFill>
            <a:schemeClr val="accent6">
              <a:lumMod val="60000"/>
              <a:lumOff val="4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2000" dirty="0"/>
              <a:t>Controlled</a:t>
            </a:r>
          </a:p>
          <a:p>
            <a:pPr algn="ctr"/>
            <a:r>
              <a:rPr lang="en-US" sz="2000" dirty="0"/>
              <a:t>Generation</a:t>
            </a:r>
          </a:p>
        </p:txBody>
      </p:sp>
      <p:sp>
        <p:nvSpPr>
          <p:cNvPr id="11" name="Rounded Rectangle 10">
            <a:extLst>
              <a:ext uri="{FF2B5EF4-FFF2-40B4-BE49-F238E27FC236}">
                <a16:creationId xmlns:a16="http://schemas.microsoft.com/office/drawing/2014/main" id="{06DB80C2-1618-4238-2B9F-344194994F38}"/>
              </a:ext>
            </a:extLst>
          </p:cNvPr>
          <p:cNvSpPr/>
          <p:nvPr/>
        </p:nvSpPr>
        <p:spPr>
          <a:xfrm>
            <a:off x="6966490" y="3958042"/>
            <a:ext cx="2089547" cy="1635186"/>
          </a:xfrm>
          <a:prstGeom prst="roundRect">
            <a:avLst/>
          </a:prstGeom>
          <a:solidFill>
            <a:schemeClr val="accent6">
              <a:lumMod val="60000"/>
              <a:lumOff val="4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2000" dirty="0"/>
              <a:t>Post-gen Verification</a:t>
            </a:r>
          </a:p>
          <a:p>
            <a:pPr algn="ctr"/>
            <a:r>
              <a:rPr lang="en-US" sz="2000" dirty="0"/>
              <a:t>&amp; Correction</a:t>
            </a:r>
            <a:endParaRPr lang="en-US" sz="1600" dirty="0"/>
          </a:p>
        </p:txBody>
      </p:sp>
      <p:sp>
        <p:nvSpPr>
          <p:cNvPr id="12" name="Magnetic Disk 11">
            <a:extLst>
              <a:ext uri="{FF2B5EF4-FFF2-40B4-BE49-F238E27FC236}">
                <a16:creationId xmlns:a16="http://schemas.microsoft.com/office/drawing/2014/main" id="{20823B84-F09E-BE6B-7BEE-E687C58D8E49}"/>
              </a:ext>
            </a:extLst>
          </p:cNvPr>
          <p:cNvSpPr/>
          <p:nvPr/>
        </p:nvSpPr>
        <p:spPr>
          <a:xfrm>
            <a:off x="6011081" y="1969379"/>
            <a:ext cx="965695" cy="376394"/>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Images</a:t>
            </a:r>
          </a:p>
        </p:txBody>
      </p:sp>
      <p:sp>
        <p:nvSpPr>
          <p:cNvPr id="13" name="Rounded Rectangle 12">
            <a:extLst>
              <a:ext uri="{FF2B5EF4-FFF2-40B4-BE49-F238E27FC236}">
                <a16:creationId xmlns:a16="http://schemas.microsoft.com/office/drawing/2014/main" id="{3FE64F29-5C39-CCD4-39F3-6E5EBDB24BA7}"/>
              </a:ext>
            </a:extLst>
          </p:cNvPr>
          <p:cNvSpPr/>
          <p:nvPr/>
        </p:nvSpPr>
        <p:spPr>
          <a:xfrm>
            <a:off x="6991542" y="1924860"/>
            <a:ext cx="2089547" cy="934656"/>
          </a:xfrm>
          <a:prstGeom prst="roundRect">
            <a:avLst/>
          </a:prstGeom>
          <a:solidFill>
            <a:schemeClr val="accent2">
              <a:lumMod val="60000"/>
              <a:lumOff val="4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2000" dirty="0"/>
              <a:t>Fine-tuning</a:t>
            </a:r>
          </a:p>
        </p:txBody>
      </p:sp>
      <p:sp>
        <p:nvSpPr>
          <p:cNvPr id="14" name="Rounded Rectangle 13">
            <a:extLst>
              <a:ext uri="{FF2B5EF4-FFF2-40B4-BE49-F238E27FC236}">
                <a16:creationId xmlns:a16="http://schemas.microsoft.com/office/drawing/2014/main" id="{B8E3D49B-9D53-AE19-D457-2AF4BF1852A1}"/>
              </a:ext>
            </a:extLst>
          </p:cNvPr>
          <p:cNvSpPr/>
          <p:nvPr/>
        </p:nvSpPr>
        <p:spPr>
          <a:xfrm>
            <a:off x="3827689" y="1924860"/>
            <a:ext cx="2089548" cy="934657"/>
          </a:xfrm>
          <a:prstGeom prst="roundRect">
            <a:avLst/>
          </a:prstGeom>
          <a:solidFill>
            <a:schemeClr val="accent2">
              <a:lumMod val="60000"/>
              <a:lumOff val="4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2000" dirty="0"/>
              <a:t>Dataset Curation</a:t>
            </a:r>
          </a:p>
        </p:txBody>
      </p:sp>
      <p:cxnSp>
        <p:nvCxnSpPr>
          <p:cNvPr id="15" name="Straight Arrow Connector 14">
            <a:extLst>
              <a:ext uri="{FF2B5EF4-FFF2-40B4-BE49-F238E27FC236}">
                <a16:creationId xmlns:a16="http://schemas.microsoft.com/office/drawing/2014/main" id="{52393B97-A6AE-8CC7-CEBA-53F54897BD07}"/>
              </a:ext>
            </a:extLst>
          </p:cNvPr>
          <p:cNvCxnSpPr>
            <a:cxnSpLocks/>
          </p:cNvCxnSpPr>
          <p:nvPr/>
        </p:nvCxnSpPr>
        <p:spPr>
          <a:xfrm>
            <a:off x="6152585" y="2404715"/>
            <a:ext cx="83895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CB76C5B-31F7-2D07-C1F3-66E0B2678564}"/>
              </a:ext>
            </a:extLst>
          </p:cNvPr>
          <p:cNvCxnSpPr>
            <a:cxnSpLocks/>
            <a:stCxn id="10" idx="3"/>
            <a:endCxn id="11" idx="1"/>
          </p:cNvCxnSpPr>
          <p:nvPr/>
        </p:nvCxnSpPr>
        <p:spPr>
          <a:xfrm>
            <a:off x="6152585" y="4775635"/>
            <a:ext cx="81390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Magnetic Disk 16">
            <a:extLst>
              <a:ext uri="{FF2B5EF4-FFF2-40B4-BE49-F238E27FC236}">
                <a16:creationId xmlns:a16="http://schemas.microsoft.com/office/drawing/2014/main" id="{14E03641-8393-3267-4E1D-4A9A7B3218EA}"/>
              </a:ext>
            </a:extLst>
          </p:cNvPr>
          <p:cNvSpPr/>
          <p:nvPr/>
        </p:nvSpPr>
        <p:spPr>
          <a:xfrm>
            <a:off x="3077712" y="2108474"/>
            <a:ext cx="686046" cy="376394"/>
          </a:xfrm>
          <a:prstGeom prst="flowChartMagneticDisk">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PCAP</a:t>
            </a:r>
          </a:p>
        </p:txBody>
      </p:sp>
      <p:cxnSp>
        <p:nvCxnSpPr>
          <p:cNvPr id="18" name="Elbow Connector 17">
            <a:extLst>
              <a:ext uri="{FF2B5EF4-FFF2-40B4-BE49-F238E27FC236}">
                <a16:creationId xmlns:a16="http://schemas.microsoft.com/office/drawing/2014/main" id="{92068907-2256-6C1A-2CE4-0B8070DE2F7D}"/>
              </a:ext>
            </a:extLst>
          </p:cNvPr>
          <p:cNvCxnSpPr>
            <a:stCxn id="13" idx="2"/>
            <a:endCxn id="10" idx="0"/>
          </p:cNvCxnSpPr>
          <p:nvPr/>
        </p:nvCxnSpPr>
        <p:spPr>
          <a:xfrm rot="5400000">
            <a:off x="5963964" y="1885690"/>
            <a:ext cx="1098526" cy="3046179"/>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9" name="Graphic 18" descr="Head with gears with solid fill">
            <a:extLst>
              <a:ext uri="{FF2B5EF4-FFF2-40B4-BE49-F238E27FC236}">
                <a16:creationId xmlns:a16="http://schemas.microsoft.com/office/drawing/2014/main" id="{9B041612-D5DF-C0B1-F8E4-A93B73F9EA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90114" y="1252831"/>
            <a:ext cx="642297" cy="642297"/>
          </a:xfrm>
          <a:prstGeom prst="rect">
            <a:avLst/>
          </a:prstGeom>
        </p:spPr>
      </p:pic>
      <p:pic>
        <p:nvPicPr>
          <p:cNvPr id="20" name="Graphic 19" descr="Head with gears with solid fill">
            <a:extLst>
              <a:ext uri="{FF2B5EF4-FFF2-40B4-BE49-F238E27FC236}">
                <a16:creationId xmlns:a16="http://schemas.microsoft.com/office/drawing/2014/main" id="{41152243-7025-9860-FA7F-12191E9B9B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95257" y="3015711"/>
            <a:ext cx="642297" cy="642297"/>
          </a:xfrm>
          <a:prstGeom prst="rect">
            <a:avLst/>
          </a:prstGeom>
        </p:spPr>
      </p:pic>
      <p:sp>
        <p:nvSpPr>
          <p:cNvPr id="21" name="TextBox 20">
            <a:extLst>
              <a:ext uri="{FF2B5EF4-FFF2-40B4-BE49-F238E27FC236}">
                <a16:creationId xmlns:a16="http://schemas.microsoft.com/office/drawing/2014/main" id="{80A96B62-D9A6-5B32-B31D-D2C612E38B8A}"/>
              </a:ext>
            </a:extLst>
          </p:cNvPr>
          <p:cNvSpPr txBox="1"/>
          <p:nvPr/>
        </p:nvSpPr>
        <p:spPr>
          <a:xfrm>
            <a:off x="8197801" y="1489744"/>
            <a:ext cx="1418978" cy="307777"/>
          </a:xfrm>
          <a:prstGeom prst="rect">
            <a:avLst/>
          </a:prstGeom>
          <a:noFill/>
        </p:spPr>
        <p:txBody>
          <a:bodyPr wrap="none" rtlCol="0">
            <a:spAutoFit/>
          </a:bodyPr>
          <a:lstStyle/>
          <a:p>
            <a:r>
              <a:rPr lang="en-US" dirty="0"/>
              <a:t>Diffusion Model</a:t>
            </a:r>
          </a:p>
        </p:txBody>
      </p:sp>
      <p:sp>
        <p:nvSpPr>
          <p:cNvPr id="22" name="TextBox 21">
            <a:extLst>
              <a:ext uri="{FF2B5EF4-FFF2-40B4-BE49-F238E27FC236}">
                <a16:creationId xmlns:a16="http://schemas.microsoft.com/office/drawing/2014/main" id="{915D43E3-AD7E-64D0-CB68-8593DFC2EEE0}"/>
              </a:ext>
            </a:extLst>
          </p:cNvPr>
          <p:cNvSpPr txBox="1"/>
          <p:nvPr/>
        </p:nvSpPr>
        <p:spPr>
          <a:xfrm>
            <a:off x="8122972" y="3332888"/>
            <a:ext cx="1576072" cy="307777"/>
          </a:xfrm>
          <a:prstGeom prst="rect">
            <a:avLst/>
          </a:prstGeom>
          <a:noFill/>
        </p:spPr>
        <p:txBody>
          <a:bodyPr wrap="none" rtlCol="0">
            <a:spAutoFit/>
          </a:bodyPr>
          <a:lstStyle/>
          <a:p>
            <a:r>
              <a:rPr lang="en-US" dirty="0"/>
              <a:t>Fine-tuned Model</a:t>
            </a:r>
          </a:p>
        </p:txBody>
      </p:sp>
      <p:cxnSp>
        <p:nvCxnSpPr>
          <p:cNvPr id="23" name="Straight Arrow Connector 22">
            <a:extLst>
              <a:ext uri="{FF2B5EF4-FFF2-40B4-BE49-F238E27FC236}">
                <a16:creationId xmlns:a16="http://schemas.microsoft.com/office/drawing/2014/main" id="{50F3E9DD-FAAF-5AFA-C06D-7801A890D87D}"/>
              </a:ext>
            </a:extLst>
          </p:cNvPr>
          <p:cNvCxnSpPr>
            <a:cxnSpLocks/>
          </p:cNvCxnSpPr>
          <p:nvPr/>
        </p:nvCxnSpPr>
        <p:spPr>
          <a:xfrm>
            <a:off x="3013783" y="4775635"/>
            <a:ext cx="81390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0EAF308-6E59-FF45-2C8E-E4EA32CAD438}"/>
              </a:ext>
            </a:extLst>
          </p:cNvPr>
          <p:cNvCxnSpPr>
            <a:cxnSpLocks/>
          </p:cNvCxnSpPr>
          <p:nvPr/>
        </p:nvCxnSpPr>
        <p:spPr>
          <a:xfrm>
            <a:off x="9056037" y="4752757"/>
            <a:ext cx="926163" cy="72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5" name="Graphic 24" descr="Badge 1 with solid fill">
            <a:extLst>
              <a:ext uri="{FF2B5EF4-FFF2-40B4-BE49-F238E27FC236}">
                <a16:creationId xmlns:a16="http://schemas.microsoft.com/office/drawing/2014/main" id="{6F8E557F-3983-F835-F0BE-C10EABF47D6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71432" y="1918947"/>
            <a:ext cx="376395" cy="376395"/>
          </a:xfrm>
          <a:prstGeom prst="rect">
            <a:avLst/>
          </a:prstGeom>
        </p:spPr>
      </p:pic>
      <p:pic>
        <p:nvPicPr>
          <p:cNvPr id="26" name="Graphic 25" descr="Badge with solid fill">
            <a:extLst>
              <a:ext uri="{FF2B5EF4-FFF2-40B4-BE49-F238E27FC236}">
                <a16:creationId xmlns:a16="http://schemas.microsoft.com/office/drawing/2014/main" id="{4A03CE8C-5AD8-AF14-B1AF-4F8FDABF509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97304" y="1895784"/>
            <a:ext cx="427915" cy="427915"/>
          </a:xfrm>
          <a:prstGeom prst="rect">
            <a:avLst/>
          </a:prstGeom>
        </p:spPr>
      </p:pic>
      <p:pic>
        <p:nvPicPr>
          <p:cNvPr id="27" name="Graphic 26" descr="Badge 3 with solid fill">
            <a:extLst>
              <a:ext uri="{FF2B5EF4-FFF2-40B4-BE49-F238E27FC236}">
                <a16:creationId xmlns:a16="http://schemas.microsoft.com/office/drawing/2014/main" id="{E2569A76-DD2E-7535-2D63-FC73152169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60268" y="3963608"/>
            <a:ext cx="449235" cy="449235"/>
          </a:xfrm>
          <a:prstGeom prst="rect">
            <a:avLst/>
          </a:prstGeom>
        </p:spPr>
      </p:pic>
      <p:pic>
        <p:nvPicPr>
          <p:cNvPr id="28" name="Graphic 27" descr="Badge 4 with solid fill">
            <a:extLst>
              <a:ext uri="{FF2B5EF4-FFF2-40B4-BE49-F238E27FC236}">
                <a16:creationId xmlns:a16="http://schemas.microsoft.com/office/drawing/2014/main" id="{DE6EB1F3-942B-6D5B-1823-36C9265F362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816950" y="3950385"/>
            <a:ext cx="449235" cy="449235"/>
          </a:xfrm>
          <a:prstGeom prst="rect">
            <a:avLst/>
          </a:prstGeom>
        </p:spPr>
      </p:pic>
      <p:sp>
        <p:nvSpPr>
          <p:cNvPr id="29" name="TextBox 28">
            <a:extLst>
              <a:ext uri="{FF2B5EF4-FFF2-40B4-BE49-F238E27FC236}">
                <a16:creationId xmlns:a16="http://schemas.microsoft.com/office/drawing/2014/main" id="{1D732706-A456-5374-CD16-CE39ED72CA93}"/>
              </a:ext>
            </a:extLst>
          </p:cNvPr>
          <p:cNvSpPr txBox="1"/>
          <p:nvPr/>
        </p:nvSpPr>
        <p:spPr>
          <a:xfrm>
            <a:off x="676101" y="5861012"/>
            <a:ext cx="10839798" cy="954107"/>
          </a:xfrm>
          <a:prstGeom prst="rect">
            <a:avLst/>
          </a:prstGeom>
          <a:noFill/>
        </p:spPr>
        <p:txBody>
          <a:bodyPr wrap="square">
            <a:spAutoFit/>
          </a:bodyPr>
          <a:lstStyle/>
          <a:p>
            <a:pPr algn="ctr"/>
            <a:r>
              <a:rPr lang="en-US" sz="2800" dirty="0">
                <a:latin typeface="+mn-lt"/>
                <a:cs typeface="Arial" panose="020B0604020202020204" pitchFamily="34" charset="0"/>
              </a:rPr>
              <a:t>Adapt a generative text-to-image diffusion model </a:t>
            </a:r>
          </a:p>
          <a:p>
            <a:pPr algn="ctr"/>
            <a:r>
              <a:rPr lang="en-US" sz="2800" dirty="0">
                <a:latin typeface="+mn-lt"/>
                <a:cs typeface="Arial" panose="020B0604020202020204" pitchFamily="34" charset="0"/>
              </a:rPr>
              <a:t>on “image” representations of raw network traces.</a:t>
            </a:r>
            <a:endParaRPr lang="en-US" sz="2800" dirty="0"/>
          </a:p>
        </p:txBody>
      </p:sp>
      <p:sp>
        <p:nvSpPr>
          <p:cNvPr id="30" name="TextBox 29">
            <a:extLst>
              <a:ext uri="{FF2B5EF4-FFF2-40B4-BE49-F238E27FC236}">
                <a16:creationId xmlns:a16="http://schemas.microsoft.com/office/drawing/2014/main" id="{C7F9AB80-BB39-7BB5-CDD9-1324119FAB39}"/>
              </a:ext>
            </a:extLst>
          </p:cNvPr>
          <p:cNvSpPr txBox="1"/>
          <p:nvPr/>
        </p:nvSpPr>
        <p:spPr>
          <a:xfrm>
            <a:off x="-34487" y="3436538"/>
            <a:ext cx="2464136" cy="1323439"/>
          </a:xfrm>
          <a:prstGeom prst="rect">
            <a:avLst/>
          </a:prstGeom>
          <a:noFill/>
        </p:spPr>
        <p:txBody>
          <a:bodyPr wrap="none" rtlCol="0">
            <a:spAutoFit/>
          </a:bodyPr>
          <a:lstStyle/>
          <a:p>
            <a:pPr algn="ctr"/>
            <a:r>
              <a:rPr lang="en-US" sz="2000" dirty="0"/>
              <a:t>Text Description </a:t>
            </a:r>
          </a:p>
          <a:p>
            <a:pPr algn="ctr"/>
            <a:r>
              <a:rPr lang="en-US" sz="2000" dirty="0"/>
              <a:t>of Network Traffic</a:t>
            </a:r>
          </a:p>
          <a:p>
            <a:pPr algn="ctr"/>
            <a:r>
              <a:rPr lang="en-US" sz="2000" dirty="0"/>
              <a:t>+</a:t>
            </a:r>
            <a:br>
              <a:rPr lang="en-US" sz="2000" dirty="0"/>
            </a:br>
            <a:r>
              <a:rPr lang="en-US" sz="2000" dirty="0"/>
              <a:t>One Example Trace</a:t>
            </a:r>
          </a:p>
        </p:txBody>
      </p:sp>
    </p:spTree>
    <p:extLst>
      <p:ext uri="{BB962C8B-B14F-4D97-AF65-F5344CB8AC3E}">
        <p14:creationId xmlns:p14="http://schemas.microsoft.com/office/powerpoint/2010/main" val="61579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7" grpId="0" animBg="1"/>
      <p:bldP spid="21" grpId="0"/>
      <p:bldP spid="22" grpId="0"/>
      <p:bldP spid="2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44E6F-3D81-88D0-5785-8B6C69A49183}"/>
              </a:ext>
            </a:extLst>
          </p:cNvPr>
          <p:cNvSpPr>
            <a:spLocks noGrp="1"/>
          </p:cNvSpPr>
          <p:nvPr>
            <p:ph type="title"/>
          </p:nvPr>
        </p:nvSpPr>
        <p:spPr/>
        <p:txBody>
          <a:bodyPr/>
          <a:lstStyle/>
          <a:p>
            <a:r>
              <a:rPr lang="en-US" dirty="0"/>
              <a:t>Break -- 15 mins</a:t>
            </a:r>
          </a:p>
        </p:txBody>
      </p:sp>
      <p:sp>
        <p:nvSpPr>
          <p:cNvPr id="4" name="Slide Number Placeholder 3">
            <a:extLst>
              <a:ext uri="{FF2B5EF4-FFF2-40B4-BE49-F238E27FC236}">
                <a16:creationId xmlns:a16="http://schemas.microsoft.com/office/drawing/2014/main" id="{003CE903-B55F-7350-F87D-3FB3FC2FDEC6}"/>
              </a:ext>
            </a:extLst>
          </p:cNvPr>
          <p:cNvSpPr>
            <a:spLocks noGrp="1"/>
          </p:cNvSpPr>
          <p:nvPr>
            <p:ph type="sldNum" sz="quarter" idx="12"/>
          </p:nvPr>
        </p:nvSpPr>
        <p:spPr/>
        <p:txBody>
          <a:bodyPr/>
          <a:lstStyle/>
          <a:p>
            <a:fld id="{78BA06F7-7B03-794D-B1BE-3F12299AE8FB}" type="slidenum">
              <a:rPr lang="en-US" smtClean="0"/>
              <a:t>63</a:t>
            </a:fld>
            <a:endParaRPr lang="en-US" dirty="0"/>
          </a:p>
        </p:txBody>
      </p:sp>
      <p:pic>
        <p:nvPicPr>
          <p:cNvPr id="1026" name="Picture 2" descr="Take A Break">
            <a:extLst>
              <a:ext uri="{FF2B5EF4-FFF2-40B4-BE49-F238E27FC236}">
                <a16:creationId xmlns:a16="http://schemas.microsoft.com/office/drawing/2014/main" id="{B95530CF-3C06-7E79-6B81-93CA201600C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88986" y="2252546"/>
            <a:ext cx="5214028" cy="3033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0772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44E6F-3D81-88D0-5785-8B6C69A49183}"/>
              </a:ext>
            </a:extLst>
          </p:cNvPr>
          <p:cNvSpPr>
            <a:spLocks noGrp="1"/>
          </p:cNvSpPr>
          <p:nvPr>
            <p:ph type="title"/>
          </p:nvPr>
        </p:nvSpPr>
        <p:spPr/>
        <p:txBody>
          <a:bodyPr/>
          <a:lstStyle/>
          <a:p>
            <a:r>
              <a:rPr lang="en-US" dirty="0"/>
              <a:t>Run NetShare</a:t>
            </a:r>
          </a:p>
        </p:txBody>
      </p:sp>
      <p:sp>
        <p:nvSpPr>
          <p:cNvPr id="4" name="Slide Number Placeholder 3">
            <a:extLst>
              <a:ext uri="{FF2B5EF4-FFF2-40B4-BE49-F238E27FC236}">
                <a16:creationId xmlns:a16="http://schemas.microsoft.com/office/drawing/2014/main" id="{003CE903-B55F-7350-F87D-3FB3FC2FDEC6}"/>
              </a:ext>
            </a:extLst>
          </p:cNvPr>
          <p:cNvSpPr>
            <a:spLocks noGrp="1"/>
          </p:cNvSpPr>
          <p:nvPr>
            <p:ph type="sldNum" sz="quarter" idx="12"/>
          </p:nvPr>
        </p:nvSpPr>
        <p:spPr/>
        <p:txBody>
          <a:bodyPr/>
          <a:lstStyle/>
          <a:p>
            <a:fld id="{78BA06F7-7B03-794D-B1BE-3F12299AE8FB}" type="slidenum">
              <a:rPr lang="en-US" smtClean="0"/>
              <a:t>64</a:t>
            </a:fld>
            <a:endParaRPr lang="en-US" dirty="0"/>
          </a:p>
        </p:txBody>
      </p:sp>
      <p:sp>
        <p:nvSpPr>
          <p:cNvPr id="5" name="Content Placeholder 4">
            <a:extLst>
              <a:ext uri="{FF2B5EF4-FFF2-40B4-BE49-F238E27FC236}">
                <a16:creationId xmlns:a16="http://schemas.microsoft.com/office/drawing/2014/main" id="{C912BFFE-519A-CBCA-5CCF-F55B46F82F27}"/>
              </a:ext>
            </a:extLst>
          </p:cNvPr>
          <p:cNvSpPr>
            <a:spLocks noGrp="1"/>
          </p:cNvSpPr>
          <p:nvPr>
            <p:ph idx="1"/>
          </p:nvPr>
        </p:nvSpPr>
        <p:spPr/>
        <p:txBody>
          <a:bodyPr/>
          <a:lstStyle/>
          <a:p>
            <a:r>
              <a:rPr lang="en-US" dirty="0"/>
              <a:t>Minimal </a:t>
            </a:r>
            <a:r>
              <a:rPr lang="en-US" dirty="0" err="1"/>
              <a:t>netshare</a:t>
            </a:r>
            <a:r>
              <a:rPr lang="en-US" dirty="0"/>
              <a:t> notebook </a:t>
            </a:r>
          </a:p>
          <a:p>
            <a:endParaRPr lang="en-US" dirty="0"/>
          </a:p>
          <a:p>
            <a:pPr marL="0" indent="0">
              <a:buNone/>
            </a:pPr>
            <a:r>
              <a:rPr lang="en-US" dirty="0"/>
              <a:t>https://</a:t>
            </a:r>
            <a:r>
              <a:rPr lang="en-US" dirty="0" err="1"/>
              <a:t>github.com</a:t>
            </a:r>
            <a:r>
              <a:rPr lang="en-US" dirty="0"/>
              <a:t>/</a:t>
            </a:r>
            <a:r>
              <a:rPr lang="en-US" dirty="0" err="1"/>
              <a:t>netsharecmu</a:t>
            </a:r>
            <a:r>
              <a:rPr lang="en-US" dirty="0"/>
              <a:t>/generative-trace-tutorials/blob/main/scripts/</a:t>
            </a:r>
            <a:r>
              <a:rPr lang="en-US" dirty="0" err="1"/>
              <a:t>network_netshare.ipynb</a:t>
            </a:r>
            <a:r>
              <a:rPr lang="en-US" dirty="0"/>
              <a:t> </a:t>
            </a:r>
          </a:p>
        </p:txBody>
      </p:sp>
    </p:spTree>
    <p:extLst>
      <p:ext uri="{BB962C8B-B14F-4D97-AF65-F5344CB8AC3E}">
        <p14:creationId xmlns:p14="http://schemas.microsoft.com/office/powerpoint/2010/main" val="18489383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EB0F-5548-72E0-0E33-A7816F440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D9100-56D7-8946-C91F-B1ECC5F35A87}"/>
              </a:ext>
            </a:extLst>
          </p:cNvPr>
          <p:cNvSpPr>
            <a:spLocks noGrp="1"/>
          </p:cNvSpPr>
          <p:nvPr>
            <p:ph type="title"/>
          </p:nvPr>
        </p:nvSpPr>
        <p:spPr/>
        <p:txBody>
          <a:bodyPr/>
          <a:lstStyle/>
          <a:p>
            <a:r>
              <a:rPr lang="en-US" dirty="0"/>
              <a:t>Tutorial Goals</a:t>
            </a:r>
          </a:p>
        </p:txBody>
      </p:sp>
      <p:sp>
        <p:nvSpPr>
          <p:cNvPr id="3" name="Content Placeholder 2">
            <a:extLst>
              <a:ext uri="{FF2B5EF4-FFF2-40B4-BE49-F238E27FC236}">
                <a16:creationId xmlns:a16="http://schemas.microsoft.com/office/drawing/2014/main" id="{961615E9-990A-5DB0-EF9E-44928AF721E5}"/>
              </a:ext>
            </a:extLst>
          </p:cNvPr>
          <p:cNvSpPr>
            <a:spLocks noGrp="1"/>
          </p:cNvSpPr>
          <p:nvPr>
            <p:ph idx="1"/>
          </p:nvPr>
        </p:nvSpPr>
        <p:spPr/>
        <p:txBody>
          <a:bodyPr/>
          <a:lstStyle/>
          <a:p>
            <a:pPr fontAlgn="base"/>
            <a:r>
              <a:rPr lang="en-US" dirty="0">
                <a:highlight>
                  <a:srgbClr val="FFFF00"/>
                </a:highlight>
              </a:rPr>
              <a:t>Learn about use cases for generative modeling in networking</a:t>
            </a:r>
          </a:p>
          <a:p>
            <a:pPr fontAlgn="base"/>
            <a:r>
              <a:rPr lang="en-US" dirty="0">
                <a:highlight>
                  <a:srgbClr val="FFFF00"/>
                </a:highlight>
              </a:rPr>
              <a:t>Learn basics of ML generative modeling algorithms</a:t>
            </a:r>
          </a:p>
          <a:p>
            <a:pPr fontAlgn="base"/>
            <a:r>
              <a:rPr lang="en-US" dirty="0">
                <a:highlight>
                  <a:srgbClr val="FFFF00"/>
                </a:highlight>
              </a:rPr>
              <a:t>Learn about existing datasets to try</a:t>
            </a:r>
          </a:p>
          <a:p>
            <a:pPr fontAlgn="base"/>
            <a:r>
              <a:rPr lang="en-US" dirty="0">
                <a:highlight>
                  <a:srgbClr val="FFFF00"/>
                </a:highlight>
              </a:rPr>
              <a:t>Learn about unique challenges in networking </a:t>
            </a:r>
          </a:p>
          <a:p>
            <a:pPr fontAlgn="base"/>
            <a:r>
              <a:rPr lang="en-US" dirty="0">
                <a:highlight>
                  <a:srgbClr val="FFFF00"/>
                </a:highlight>
              </a:rPr>
              <a:t>Learn about fidelity metrics to check in networking </a:t>
            </a:r>
          </a:p>
          <a:p>
            <a:pPr fontAlgn="base"/>
            <a:r>
              <a:rPr lang="en-US" dirty="0">
                <a:highlight>
                  <a:srgbClr val="FFFF00"/>
                </a:highlight>
              </a:rPr>
              <a:t>Learn some of the key domain-specific ideas </a:t>
            </a:r>
          </a:p>
          <a:p>
            <a:pPr marL="457200" lvl="1" indent="0" fontAlgn="base">
              <a:buNone/>
            </a:pPr>
            <a:r>
              <a:rPr lang="en-US" dirty="0"/>
              <a:t>– Encoding, scaling, fidelity modeling</a:t>
            </a:r>
          </a:p>
          <a:p>
            <a:pPr fontAlgn="base"/>
            <a:r>
              <a:rPr lang="en-US" dirty="0">
                <a:highlight>
                  <a:srgbClr val="FFFF00"/>
                </a:highlight>
              </a:rPr>
              <a:t>Hands on exercises in existing algorithms, datasets, new ideas, </a:t>
            </a:r>
          </a:p>
          <a:p>
            <a:endParaRPr lang="en-US" dirty="0"/>
          </a:p>
        </p:txBody>
      </p:sp>
      <p:sp>
        <p:nvSpPr>
          <p:cNvPr id="4" name="Slide Number Placeholder 3">
            <a:extLst>
              <a:ext uri="{FF2B5EF4-FFF2-40B4-BE49-F238E27FC236}">
                <a16:creationId xmlns:a16="http://schemas.microsoft.com/office/drawing/2014/main" id="{542BBAB2-1FD8-5D91-318A-D4DF3DD3F460}"/>
              </a:ext>
            </a:extLst>
          </p:cNvPr>
          <p:cNvSpPr>
            <a:spLocks noGrp="1"/>
          </p:cNvSpPr>
          <p:nvPr>
            <p:ph type="sldNum" sz="quarter" idx="12"/>
          </p:nvPr>
        </p:nvSpPr>
        <p:spPr/>
        <p:txBody>
          <a:bodyPr/>
          <a:lstStyle/>
          <a:p>
            <a:fld id="{78BA06F7-7B03-794D-B1BE-3F12299AE8FB}" type="slidenum">
              <a:rPr lang="en-US" smtClean="0"/>
              <a:t>65</a:t>
            </a:fld>
            <a:endParaRPr lang="en-US" dirty="0"/>
          </a:p>
        </p:txBody>
      </p:sp>
    </p:spTree>
    <p:extLst>
      <p:ext uri="{BB962C8B-B14F-4D97-AF65-F5344CB8AC3E}">
        <p14:creationId xmlns:p14="http://schemas.microsoft.com/office/powerpoint/2010/main" val="3422429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872F-30F6-9449-A9A5-122DB48E68CD}"/>
              </a:ext>
            </a:extLst>
          </p:cNvPr>
          <p:cNvSpPr>
            <a:spLocks noGrp="1"/>
          </p:cNvSpPr>
          <p:nvPr>
            <p:ph type="title"/>
          </p:nvPr>
        </p:nvSpPr>
        <p:spPr/>
        <p:txBody>
          <a:bodyPr/>
          <a:lstStyle/>
          <a:p>
            <a:r>
              <a:rPr lang="en-US" altLang="zh-CN" dirty="0">
                <a:solidFill>
                  <a:srgbClr val="0070C0"/>
                </a:solidFill>
              </a:rPr>
              <a:t>Discussion: Open Challenges</a:t>
            </a:r>
            <a:endParaRPr lang="en-US" dirty="0">
              <a:solidFill>
                <a:srgbClr val="0070C0"/>
              </a:solidFill>
            </a:endParaRPr>
          </a:p>
        </p:txBody>
      </p:sp>
      <p:sp>
        <p:nvSpPr>
          <p:cNvPr id="3" name="Content Placeholder 2">
            <a:extLst>
              <a:ext uri="{FF2B5EF4-FFF2-40B4-BE49-F238E27FC236}">
                <a16:creationId xmlns:a16="http://schemas.microsoft.com/office/drawing/2014/main" id="{7E349CC3-424E-9647-B577-719FDF3D614D}"/>
              </a:ext>
            </a:extLst>
          </p:cNvPr>
          <p:cNvSpPr>
            <a:spLocks noGrp="1"/>
          </p:cNvSpPr>
          <p:nvPr>
            <p:ph idx="1"/>
          </p:nvPr>
        </p:nvSpPr>
        <p:spPr>
          <a:xfrm>
            <a:off x="838200" y="1500135"/>
            <a:ext cx="10515600" cy="4992740"/>
          </a:xfrm>
        </p:spPr>
        <p:txBody>
          <a:bodyPr>
            <a:normAutofit fontScale="92500" lnSpcReduction="20000"/>
          </a:bodyPr>
          <a:lstStyle/>
          <a:p>
            <a:r>
              <a:rPr lang="en-US" altLang="zh-CN" dirty="0"/>
              <a:t>Real time </a:t>
            </a:r>
          </a:p>
          <a:p>
            <a:endParaRPr lang="en-US" altLang="zh-CN" dirty="0"/>
          </a:p>
          <a:p>
            <a:r>
              <a:rPr lang="en-US" altLang="zh-CN" dirty="0"/>
              <a:t>Scalability/cost competitiveness</a:t>
            </a:r>
          </a:p>
          <a:p>
            <a:endParaRPr lang="en-US" altLang="zh-CN" dirty="0"/>
          </a:p>
          <a:p>
            <a:r>
              <a:rPr lang="en-US" altLang="zh-CN" dirty="0"/>
              <a:t>Domain specific fidelity modeling</a:t>
            </a:r>
          </a:p>
          <a:p>
            <a:endParaRPr lang="en-US" altLang="zh-CN" dirty="0"/>
          </a:p>
          <a:p>
            <a:r>
              <a:rPr lang="en-US" altLang="zh-CN" dirty="0"/>
              <a:t>More types of datasets, protocols, and deployments </a:t>
            </a:r>
          </a:p>
          <a:p>
            <a:pPr lvl="1"/>
            <a:r>
              <a:rPr lang="en-US" dirty="0"/>
              <a:t>E.g.,  Financial, user truncations, OT sensor traces, other datasets</a:t>
            </a:r>
          </a:p>
          <a:p>
            <a:pPr lvl="1"/>
            <a:endParaRPr lang="en-US" dirty="0"/>
          </a:p>
          <a:p>
            <a:r>
              <a:rPr lang="en-US" dirty="0"/>
              <a:t>More types of downstream tasks </a:t>
            </a:r>
          </a:p>
          <a:p>
            <a:pPr lvl="1"/>
            <a:r>
              <a:rPr lang="en-US" dirty="0"/>
              <a:t>E.g., predictive maintenance, anomaly detection, network testing </a:t>
            </a:r>
          </a:p>
          <a:p>
            <a:pPr lvl="1"/>
            <a:endParaRPr lang="en-US" dirty="0"/>
          </a:p>
          <a:p>
            <a:r>
              <a:rPr lang="en-US" dirty="0"/>
              <a:t>Domain-customized privacy protection requirements</a:t>
            </a:r>
          </a:p>
          <a:p>
            <a:endParaRPr lang="en-US" dirty="0"/>
          </a:p>
        </p:txBody>
      </p:sp>
      <p:sp>
        <p:nvSpPr>
          <p:cNvPr id="4" name="Slide Number Placeholder 3">
            <a:extLst>
              <a:ext uri="{FF2B5EF4-FFF2-40B4-BE49-F238E27FC236}">
                <a16:creationId xmlns:a16="http://schemas.microsoft.com/office/drawing/2014/main" id="{C19F8CC8-CDE1-3244-A06B-EB5FF0DE48FE}"/>
              </a:ext>
            </a:extLst>
          </p:cNvPr>
          <p:cNvSpPr>
            <a:spLocks noGrp="1"/>
          </p:cNvSpPr>
          <p:nvPr>
            <p:ph type="sldNum" sz="quarter" idx="12"/>
          </p:nvPr>
        </p:nvSpPr>
        <p:spPr/>
        <p:txBody>
          <a:bodyPr/>
          <a:lstStyle/>
          <a:p>
            <a:fld id="{78BA06F7-7B03-794D-B1BE-3F12299AE8FB}" type="slidenum">
              <a:rPr lang="en-US" smtClean="0"/>
              <a:t>66</a:t>
            </a:fld>
            <a:endParaRPr lang="en-US"/>
          </a:p>
        </p:txBody>
      </p:sp>
    </p:spTree>
    <p:extLst>
      <p:ext uri="{BB962C8B-B14F-4D97-AF65-F5344CB8AC3E}">
        <p14:creationId xmlns:p14="http://schemas.microsoft.com/office/powerpoint/2010/main" val="14110289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872F-30F6-9449-A9A5-122DB48E68CD}"/>
              </a:ext>
            </a:extLst>
          </p:cNvPr>
          <p:cNvSpPr>
            <a:spLocks noGrp="1"/>
          </p:cNvSpPr>
          <p:nvPr>
            <p:ph type="title"/>
          </p:nvPr>
        </p:nvSpPr>
        <p:spPr/>
        <p:txBody>
          <a:bodyPr/>
          <a:lstStyle/>
          <a:p>
            <a:r>
              <a:rPr lang="en-US" altLang="zh-CN" dirty="0">
                <a:solidFill>
                  <a:srgbClr val="0070C0"/>
                </a:solidFill>
              </a:rPr>
              <a:t>Concl</a:t>
            </a:r>
            <a:r>
              <a:rPr lang="en-US" altLang="zh-CN" dirty="0"/>
              <a:t>usions and Takeaways</a:t>
            </a:r>
            <a:endParaRPr lang="en-US" dirty="0">
              <a:solidFill>
                <a:srgbClr val="0070C0"/>
              </a:solidFill>
            </a:endParaRPr>
          </a:p>
        </p:txBody>
      </p:sp>
      <p:sp>
        <p:nvSpPr>
          <p:cNvPr id="3" name="Content Placeholder 2">
            <a:extLst>
              <a:ext uri="{FF2B5EF4-FFF2-40B4-BE49-F238E27FC236}">
                <a16:creationId xmlns:a16="http://schemas.microsoft.com/office/drawing/2014/main" id="{7E349CC3-424E-9647-B577-719FDF3D614D}"/>
              </a:ext>
            </a:extLst>
          </p:cNvPr>
          <p:cNvSpPr>
            <a:spLocks noGrp="1"/>
          </p:cNvSpPr>
          <p:nvPr>
            <p:ph idx="1"/>
          </p:nvPr>
        </p:nvSpPr>
        <p:spPr>
          <a:xfrm>
            <a:off x="838200" y="1458575"/>
            <a:ext cx="11201400" cy="4895850"/>
          </a:xfrm>
        </p:spPr>
        <p:txBody>
          <a:bodyPr vert="horz" lIns="91440" tIns="45720" rIns="91440" bIns="45720" rtlCol="0" anchor="t">
            <a:normAutofit fontScale="92500" lnSpcReduction="20000"/>
          </a:bodyPr>
          <a:lstStyle/>
          <a:p>
            <a:pPr marL="0" indent="0">
              <a:buNone/>
            </a:pPr>
            <a:endParaRPr lang="en-US" altLang="zh-CN" dirty="0"/>
          </a:p>
          <a:p>
            <a:r>
              <a:rPr lang="en-US" altLang="zh-CN" dirty="0"/>
              <a:t>Data-driven workflows are stymied by data sparsity and governance</a:t>
            </a:r>
            <a:br>
              <a:rPr lang="en-US" altLang="zh-CN" dirty="0"/>
            </a:br>
            <a:endParaRPr lang="en-US" dirty="0"/>
          </a:p>
          <a:p>
            <a:r>
              <a:rPr lang="en-US" dirty="0"/>
              <a:t>New Opportunity: Synthetic or Generative Data via Deep Generative Models</a:t>
            </a:r>
            <a:endParaRPr lang="en-US" dirty="0">
              <a:cs typeface="Calibri"/>
            </a:endParaRPr>
          </a:p>
          <a:p>
            <a:endParaRPr lang="en-US" dirty="0"/>
          </a:p>
          <a:p>
            <a:r>
              <a:rPr lang="en-US" dirty="0"/>
              <a:t>Early Promise in Systems/Security:</a:t>
            </a:r>
          </a:p>
          <a:p>
            <a:pPr lvl="1"/>
            <a:r>
              <a:rPr lang="en-US" dirty="0"/>
              <a:t>Feasibility and promise of Deep Generative Models</a:t>
            </a:r>
            <a:endParaRPr lang="en-US" dirty="0">
              <a:cs typeface="Calibri"/>
            </a:endParaRPr>
          </a:p>
          <a:p>
            <a:pPr lvl="1"/>
            <a:r>
              <a:rPr lang="en-US" dirty="0"/>
              <a:t>Robust across  datasets, domains, and downstream tasks </a:t>
            </a:r>
          </a:p>
          <a:p>
            <a:pPr lvl="1"/>
            <a:endParaRPr lang="en-US" dirty="0"/>
          </a:p>
          <a:p>
            <a:r>
              <a:rPr lang="en-US" dirty="0"/>
              <a:t>Mind the Gap + Lessons in Going from Research To Practice </a:t>
            </a:r>
            <a:br>
              <a:rPr lang="en-US" dirty="0"/>
            </a:br>
            <a:endParaRPr lang="en-US" dirty="0"/>
          </a:p>
          <a:p>
            <a:r>
              <a:rPr lang="en-US" dirty="0"/>
              <a:t>Lots of work left to be done:</a:t>
            </a:r>
            <a:br>
              <a:rPr lang="en-US" dirty="0"/>
            </a:br>
            <a:r>
              <a:rPr lang="en-US" dirty="0"/>
              <a:t>We would love to collaborate and explore use cases!</a:t>
            </a:r>
          </a:p>
          <a:p>
            <a:pPr marL="0" indent="0">
              <a:buNone/>
            </a:pPr>
            <a:endParaRPr lang="en-US" altLang="zh-CN" dirty="0"/>
          </a:p>
        </p:txBody>
      </p:sp>
      <p:sp>
        <p:nvSpPr>
          <p:cNvPr id="4" name="Slide Number Placeholder 3">
            <a:extLst>
              <a:ext uri="{FF2B5EF4-FFF2-40B4-BE49-F238E27FC236}">
                <a16:creationId xmlns:a16="http://schemas.microsoft.com/office/drawing/2014/main" id="{C19F8CC8-CDE1-3244-A06B-EB5FF0DE48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A06F7-7B03-794D-B1BE-3F12299AE8F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897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23039</TotalTime>
  <Words>4375</Words>
  <Application>Microsoft Macintosh PowerPoint</Application>
  <PresentationFormat>Widescreen</PresentationFormat>
  <Paragraphs>806</Paragraphs>
  <Slides>67</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Apple Color Emoji</vt:lpstr>
      <vt:lpstr>Arial</vt:lpstr>
      <vt:lpstr>Calibri</vt:lpstr>
      <vt:lpstr>Calibri Light</vt:lpstr>
      <vt:lpstr>Cambria Math</vt:lpstr>
      <vt:lpstr>Wingdings</vt:lpstr>
      <vt:lpstr>Office Theme</vt:lpstr>
      <vt:lpstr>Synthetic Data Generation for Accelerating Networked Systems Innovation</vt:lpstr>
      <vt:lpstr>About Me</vt:lpstr>
      <vt:lpstr>Tutorial Goals</vt:lpstr>
      <vt:lpstr>Rough Tutorial Schedule</vt:lpstr>
      <vt:lpstr>Rough Tutorial Schedule</vt:lpstr>
      <vt:lpstr>AI-Driven Networked Systems Operations  </vt:lpstr>
      <vt:lpstr>Two Conflicting Views on Data! </vt:lpstr>
      <vt:lpstr>Data Governance Requirements</vt:lpstr>
      <vt:lpstr>Reality: Data Bottlenecks for AI-Driven Networking</vt:lpstr>
      <vt:lpstr>Pain point: Data Sharing </vt:lpstr>
      <vt:lpstr>Pain point: Data Retention</vt:lpstr>
      <vt:lpstr>Pain point: interesting data  for  (e.g., robust training, unbiasing)</vt:lpstr>
      <vt:lpstr>Pain point: Cross vantage silos</vt:lpstr>
      <vt:lpstr>Status Quo and Limitations</vt:lpstr>
      <vt:lpstr>Synthetic data: A promising alternative</vt:lpstr>
      <vt:lpstr>Scope: Packet and flow traces </vt:lpstr>
      <vt:lpstr>Use Case: Data sharing</vt:lpstr>
      <vt:lpstr>Use case: Overcome Data Retention</vt:lpstr>
      <vt:lpstr>Use case: Modeling more interesting data  (e.g., robust training, unbiasing)</vt:lpstr>
      <vt:lpstr>Use Case: Combine cross vantage insights</vt:lpstr>
      <vt:lpstr>Tutorial Goals</vt:lpstr>
      <vt:lpstr>Break -- 15 mins</vt:lpstr>
      <vt:lpstr>Rough Tutorial Schedule</vt:lpstr>
      <vt:lpstr>Deep Generative models</vt:lpstr>
      <vt:lpstr>High Level Taxonomy of Deep Generative Models</vt:lpstr>
      <vt:lpstr>Overview of Gen-Models: GAN</vt:lpstr>
      <vt:lpstr>Overview of Gen-Models: Transformer</vt:lpstr>
      <vt:lpstr>Overview of Gen-Models: Diffusion</vt:lpstr>
      <vt:lpstr>Setup instructions on HPC cluster </vt:lpstr>
      <vt:lpstr>Hands on intro to models</vt:lpstr>
      <vt:lpstr>Simple (Non networking) Demo Dataset</vt:lpstr>
      <vt:lpstr>How to evaluate data quality? </vt:lpstr>
      <vt:lpstr>How to evaluate data quality? </vt:lpstr>
      <vt:lpstr>Already exposing some issues</vt:lpstr>
      <vt:lpstr>Tutorial Goals</vt:lpstr>
      <vt:lpstr>Mind The Gap!</vt:lpstr>
      <vt:lpstr>Example Networking Datasets (Add links)</vt:lpstr>
      <vt:lpstr>Run Models on Networking Data </vt:lpstr>
      <vt:lpstr>Quality Checks for Networking Data </vt:lpstr>
      <vt:lpstr>Mind The Gap!</vt:lpstr>
      <vt:lpstr>Tutorial Goals</vt:lpstr>
      <vt:lpstr>Break -- 15 mins</vt:lpstr>
      <vt:lpstr>“CAP” “Theorem” for Synthetic Data  :) </vt:lpstr>
      <vt:lpstr>(Incomplete) Lessons </vt:lpstr>
      <vt:lpstr>Scope: Session Journeys (Semi Formally)</vt:lpstr>
      <vt:lpstr>Overview of Challenges &amp; Solutions</vt:lpstr>
      <vt:lpstr>Example Challenge: Long-term Effects</vt:lpstr>
      <vt:lpstr>What does the architecture look like?</vt:lpstr>
      <vt:lpstr>DoppelGanger End-to-end Workflow </vt:lpstr>
      <vt:lpstr>Improved Temporal Fidelity</vt:lpstr>
      <vt:lpstr>Improved Fidelity in Attribute Correlations</vt:lpstr>
      <vt:lpstr>General Workflow</vt:lpstr>
      <vt:lpstr>Training Entails Iterative Refinement </vt:lpstr>
      <vt:lpstr>Our Academic Work at CMU</vt:lpstr>
      <vt:lpstr>Challenge: header fields correlation is not captured (e.g., flow length)</vt:lpstr>
      <vt:lpstr>Insight: reformulate as time-series problem</vt:lpstr>
      <vt:lpstr>Challenge: Poor scalability-fidelity tradeoffs</vt:lpstr>
      <vt:lpstr>Insight: fine-tuning with parallelism</vt:lpstr>
      <vt:lpstr>Netshare Summary of Key Ideas</vt:lpstr>
      <vt:lpstr>NetShare: end-to-end view </vt:lpstr>
      <vt:lpstr>NetDiffusion: network flows and images are mutually convertible</vt:lpstr>
      <vt:lpstr>NetDiffusion: end-to-end view</vt:lpstr>
      <vt:lpstr>Break -- 15 mins</vt:lpstr>
      <vt:lpstr>Run NetShare</vt:lpstr>
      <vt:lpstr>Tutorial Goals</vt:lpstr>
      <vt:lpstr>Discussion: Open Challenges</vt:lpstr>
      <vt:lpstr>Conclusions and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Yucheng Yin</dc:creator>
  <cp:lastModifiedBy>Vyas Sekar</cp:lastModifiedBy>
  <cp:revision>3962</cp:revision>
  <dcterms:created xsi:type="dcterms:W3CDTF">2021-04-12T12:28:53Z</dcterms:created>
  <dcterms:modified xsi:type="dcterms:W3CDTF">2025-11-25T06:58:46Z</dcterms:modified>
</cp:coreProperties>
</file>