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56"/>
  </p:notesMasterIdLst>
  <p:handoutMasterIdLst>
    <p:handoutMasterId r:id="rId57"/>
  </p:handoutMasterIdLst>
  <p:sldIdLst>
    <p:sldId id="256" r:id="rId2"/>
    <p:sldId id="599" r:id="rId3"/>
    <p:sldId id="698" r:id="rId4"/>
    <p:sldId id="588" r:id="rId5"/>
    <p:sldId id="589" r:id="rId6"/>
    <p:sldId id="591" r:id="rId7"/>
    <p:sldId id="590" r:id="rId8"/>
    <p:sldId id="677" r:id="rId9"/>
    <p:sldId id="700" r:id="rId10"/>
    <p:sldId id="578" r:id="rId11"/>
    <p:sldId id="411" r:id="rId12"/>
    <p:sldId id="576" r:id="rId13"/>
    <p:sldId id="421" r:id="rId14"/>
    <p:sldId id="462" r:id="rId15"/>
    <p:sldId id="699" r:id="rId16"/>
    <p:sldId id="697" r:id="rId17"/>
    <p:sldId id="701" r:id="rId18"/>
    <p:sldId id="702" r:id="rId19"/>
    <p:sldId id="703" r:id="rId20"/>
    <p:sldId id="704" r:id="rId21"/>
    <p:sldId id="670" r:id="rId22"/>
    <p:sldId id="619" r:id="rId23"/>
    <p:sldId id="669" r:id="rId24"/>
    <p:sldId id="706" r:id="rId25"/>
    <p:sldId id="358" r:id="rId26"/>
    <p:sldId id="705" r:id="rId27"/>
    <p:sldId id="707" r:id="rId28"/>
    <p:sldId id="287" r:id="rId29"/>
    <p:sldId id="289" r:id="rId30"/>
    <p:sldId id="266" r:id="rId31"/>
    <p:sldId id="595" r:id="rId32"/>
    <p:sldId id="293" r:id="rId33"/>
    <p:sldId id="280" r:id="rId34"/>
    <p:sldId id="272" r:id="rId35"/>
    <p:sldId id="290" r:id="rId36"/>
    <p:sldId id="708" r:id="rId37"/>
    <p:sldId id="356" r:id="rId38"/>
    <p:sldId id="393" r:id="rId39"/>
    <p:sldId id="394" r:id="rId40"/>
    <p:sldId id="397" r:id="rId41"/>
    <p:sldId id="398" r:id="rId42"/>
    <p:sldId id="592" r:id="rId43"/>
    <p:sldId id="401" r:id="rId44"/>
    <p:sldId id="402" r:id="rId45"/>
    <p:sldId id="403" r:id="rId46"/>
    <p:sldId id="405" r:id="rId47"/>
    <p:sldId id="709" r:id="rId48"/>
    <p:sldId id="710" r:id="rId49"/>
    <p:sldId id="613" r:id="rId50"/>
    <p:sldId id="711" r:id="rId51"/>
    <p:sldId id="406" r:id="rId52"/>
    <p:sldId id="359" r:id="rId53"/>
    <p:sldId id="696" r:id="rId54"/>
    <p:sldId id="585"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66163A2-2033-D7F5-BF13-BC1C073BA051}" name="Vyas Sekar" initials="VS" userId="S::vsekar@andrew.cmu.edu::c0e1a0b4-246a-4a2d-90ab-7349c9c38f28" providerId="AD"/>
  <p188:author id="{CC1BDFC3-0C1D-4EDC-31FE-7398E396D4D8}" name="Vyas Sekar" initials="VS" userId="Vyas Sekar" providerId="None"/>
  <p188:author id="{2FF492E2-4C58-EC06-4078-F763D723D8FA}" name="Michael Lisanti" initials="ML" userId="OvnwW/02Nf4Y488Tka1E0HQLhxExfJXgoKJKHUl4KYo=" providerId="None"/>
  <p188:author id="{C89B28EE-E272-DA7B-08CC-77EBF8456315}" name="Vyas Sekar" initials="VS" userId="kJ9evgPEmbRO1PN/S3GSptUHs31tFbO6Iv8Vbrzeefk="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Yucheng Yin" initials="YY" lastIdx="10" clrIdx="0">
    <p:extLst>
      <p:ext uri="{19B8F6BF-5375-455C-9EA6-DF929625EA0E}">
        <p15:presenceInfo xmlns:p15="http://schemas.microsoft.com/office/powerpoint/2012/main" userId="S::yyin4@andrew.cmu.edu::576d63cd-1c9d-4d3d-a04d-2b3e987f21e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279"/>
    <p:restoredTop sz="82488"/>
  </p:normalViewPr>
  <p:slideViewPr>
    <p:cSldViewPr snapToGrid="0" snapToObjects="1">
      <p:cViewPr varScale="1">
        <p:scale>
          <a:sx n="76" d="100"/>
          <a:sy n="76" d="100"/>
        </p:scale>
        <p:origin x="200" y="400"/>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FC23E9-9987-8B4F-BE1A-0EDDD036E48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695EFAC-2308-E943-AF79-A5E9CE6DD3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D5056ED-0FD1-9840-9C4B-C5D4BC31081E}" type="datetimeFigureOut">
              <a:rPr lang="en-US" smtClean="0"/>
              <a:t>9/13/24</a:t>
            </a:fld>
            <a:endParaRPr lang="en-US"/>
          </a:p>
        </p:txBody>
      </p:sp>
      <p:sp>
        <p:nvSpPr>
          <p:cNvPr id="4" name="Footer Placeholder 3">
            <a:extLst>
              <a:ext uri="{FF2B5EF4-FFF2-40B4-BE49-F238E27FC236}">
                <a16:creationId xmlns:a16="http://schemas.microsoft.com/office/drawing/2014/main" id="{1A376702-8EA7-2A41-9A4D-830C26173B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F27032B-9C26-724B-B801-B8AA3527874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56C06-E164-C34F-931C-E01FBD07CDBD}" type="slidenum">
              <a:rPr lang="en-US" smtClean="0"/>
              <a:t>‹#›</a:t>
            </a:fld>
            <a:endParaRPr lang="en-US"/>
          </a:p>
        </p:txBody>
      </p:sp>
    </p:spTree>
    <p:extLst>
      <p:ext uri="{BB962C8B-B14F-4D97-AF65-F5344CB8AC3E}">
        <p14:creationId xmlns:p14="http://schemas.microsoft.com/office/powerpoint/2010/main" val="4600807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27EF59-4C51-6D40-AFD1-7D92FB0679D7}" type="datetimeFigureOut">
              <a:rPr lang="en-US" smtClean="0"/>
              <a:t>9/13/24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2ABE24-ED2C-3940-9D59-5790B45B6983}" type="slidenum">
              <a:rPr lang="en-US" smtClean="0"/>
              <a:t>‹#›</a:t>
            </a:fld>
            <a:endParaRPr lang="en-US"/>
          </a:p>
        </p:txBody>
      </p:sp>
    </p:spTree>
    <p:extLst>
      <p:ext uri="{BB962C8B-B14F-4D97-AF65-F5344CB8AC3E}">
        <p14:creationId xmlns:p14="http://schemas.microsoft.com/office/powerpoint/2010/main" val="2027397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2ABE24-ED2C-3940-9D59-5790B45B6983}" type="slidenum">
              <a:rPr lang="en-US" smtClean="0"/>
              <a:t>1</a:t>
            </a:fld>
            <a:endParaRPr lang="en-US"/>
          </a:p>
        </p:txBody>
      </p:sp>
    </p:spTree>
    <p:extLst>
      <p:ext uri="{BB962C8B-B14F-4D97-AF65-F5344CB8AC3E}">
        <p14:creationId xmlns:p14="http://schemas.microsoft.com/office/powerpoint/2010/main" val="2271185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Might be helpful to call out that companies spend a lot of resources to be compliant with regulations such as GDPR and to mitigate concerns related to users' personal data in their systems (e.g. risk of breach in case the data gets leaked, figuring out how long you can retain the data and building retention systems, providing transparency, notice and consent </a:t>
            </a:r>
            <a:r>
              <a:rPr lang="en-US" dirty="0" err="1"/>
              <a:t>etc</a:t>
            </a:r>
            <a:r>
              <a:rPr lang="en-US" dirty="0"/>
              <a:t>)</a:t>
            </a:r>
          </a:p>
        </p:txBody>
      </p:sp>
      <p:sp>
        <p:nvSpPr>
          <p:cNvPr id="4" name="Slide Number Placeholder 3"/>
          <p:cNvSpPr>
            <a:spLocks noGrp="1"/>
          </p:cNvSpPr>
          <p:nvPr>
            <p:ph type="sldNum" sz="quarter" idx="5"/>
          </p:nvPr>
        </p:nvSpPr>
        <p:spPr/>
        <p:txBody>
          <a:bodyPr/>
          <a:lstStyle/>
          <a:p>
            <a:fld id="{F02ABE24-ED2C-3940-9D59-5790B45B6983}" type="slidenum">
              <a:rPr lang="en-US" smtClean="0"/>
              <a:t>3</a:t>
            </a:fld>
            <a:endParaRPr lang="en-US" dirty="0"/>
          </a:p>
        </p:txBody>
      </p:sp>
    </p:spTree>
    <p:extLst>
      <p:ext uri="{BB962C8B-B14F-4D97-AF65-F5344CB8AC3E}">
        <p14:creationId xmlns:p14="http://schemas.microsoft.com/office/powerpoint/2010/main" val="2664348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Synthetic data is defined as data that is not obtained by direct measurement. For our purposes, we are going to think about synthetic data in the following terms: we have some original data holder with a sensitive dataset. The data holder trains a generative model (e.g., GAN, VAE) on the original dataset, and learns a new model for outputting randomized, synthetic data. The synthetic data is then released to the end user. </a:t>
            </a:r>
          </a:p>
        </p:txBody>
      </p:sp>
      <p:sp>
        <p:nvSpPr>
          <p:cNvPr id="4" name="Slide Number Placeholder 3"/>
          <p:cNvSpPr>
            <a:spLocks noGrp="1"/>
          </p:cNvSpPr>
          <p:nvPr>
            <p:ph type="sldNum" sz="quarter" idx="5"/>
          </p:nvPr>
        </p:nvSpPr>
        <p:spPr/>
        <p:txBody>
          <a:bodyPr/>
          <a:lstStyle/>
          <a:p>
            <a:fld id="{545C78C3-4451-984F-9523-207CBAB10EB1}" type="slidenum">
              <a:rPr lang="en-US" smtClean="0"/>
              <a:t>11</a:t>
            </a:fld>
            <a:endParaRPr lang="en-US"/>
          </a:p>
        </p:txBody>
      </p:sp>
    </p:spTree>
    <p:extLst>
      <p:ext uri="{BB962C8B-B14F-4D97-AF65-F5344CB8AC3E}">
        <p14:creationId xmlns:p14="http://schemas.microsoft.com/office/powerpoint/2010/main" val="2582508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going to start by describing two motivating use cases that we will keep in mind throughout the talk. </a:t>
            </a:r>
          </a:p>
          <a:p>
            <a:endParaRPr lang="en-US" dirty="0"/>
          </a:p>
          <a:p>
            <a:r>
              <a:rPr lang="en-US" dirty="0"/>
              <a:t>First: Today, security vendors collect data from their customers to build better intrusion detection products. However, most clients do not agree to allow their data be used to improve models for other clients. So we end up with silos inside of an organization, where each client's data can only be used to train their own model. This has contributed to pretty dismal detection rates in existing enterprise security products. </a:t>
            </a:r>
          </a:p>
          <a:p>
            <a:endParaRPr lang="en-US" dirty="0"/>
          </a:p>
          <a:p>
            <a:r>
              <a:rPr lang="en-US" dirty="0"/>
              <a:t>Synthetic data could be used to alleviate this problem. Once clients share real data with the vendor, the vendor could produce privacy-preserving, synthetic versions of their datasets, and use these to jointly train models that take advantage of everyone’s data.</a:t>
            </a:r>
          </a:p>
        </p:txBody>
      </p:sp>
      <p:sp>
        <p:nvSpPr>
          <p:cNvPr id="4" name="Slide Number Placeholder 3"/>
          <p:cNvSpPr>
            <a:spLocks noGrp="1"/>
          </p:cNvSpPr>
          <p:nvPr>
            <p:ph type="sldNum" sz="quarter" idx="5"/>
          </p:nvPr>
        </p:nvSpPr>
        <p:spPr/>
        <p:txBody>
          <a:bodyPr/>
          <a:lstStyle/>
          <a:p>
            <a:fld id="{545C78C3-4451-984F-9523-207CBAB10EB1}" type="slidenum">
              <a:rPr lang="en-US" smtClean="0"/>
              <a:t>12</a:t>
            </a:fld>
            <a:endParaRPr lang="en-US"/>
          </a:p>
        </p:txBody>
      </p:sp>
    </p:spTree>
    <p:extLst>
      <p:ext uri="{BB962C8B-B14F-4D97-AF65-F5344CB8AC3E}">
        <p14:creationId xmlns:p14="http://schemas.microsoft.com/office/powerpoint/2010/main" val="9381584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5C78C3-4451-984F-9523-207CBAB10EB1}" type="slidenum">
              <a:rPr lang="en-US" smtClean="0"/>
              <a:t>13</a:t>
            </a:fld>
            <a:endParaRPr lang="en-US"/>
          </a:p>
        </p:txBody>
      </p:sp>
    </p:spTree>
    <p:extLst>
      <p:ext uri="{BB962C8B-B14F-4D97-AF65-F5344CB8AC3E}">
        <p14:creationId xmlns:p14="http://schemas.microsoft.com/office/powerpoint/2010/main" val="2462966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5C78C3-4451-984F-9523-207CBAB10EB1}" type="slidenum">
              <a:rPr lang="en-US" smtClean="0"/>
              <a:t>14</a:t>
            </a:fld>
            <a:endParaRPr lang="en-US"/>
          </a:p>
        </p:txBody>
      </p:sp>
    </p:spTree>
    <p:extLst>
      <p:ext uri="{BB962C8B-B14F-4D97-AF65-F5344CB8AC3E}">
        <p14:creationId xmlns:p14="http://schemas.microsoft.com/office/powerpoint/2010/main" val="4217175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going to start by describing two motivating use cases that we will keep in mind throughout the talk. </a:t>
            </a:r>
          </a:p>
          <a:p>
            <a:endParaRPr lang="en-US" dirty="0"/>
          </a:p>
          <a:p>
            <a:r>
              <a:rPr lang="en-US" dirty="0"/>
              <a:t>First: Today, security vendors collect data from their customers to build better intrusion detection products. However, most clients do not agree to allow their data be used to improve models for other clients. So we end up with silos inside of an organization, where each client's data can only be used to train their own model. This has contributed to pretty dismal detection rates in existing enterprise security products. </a:t>
            </a:r>
          </a:p>
          <a:p>
            <a:endParaRPr lang="en-US" dirty="0"/>
          </a:p>
          <a:p>
            <a:r>
              <a:rPr lang="en-US" dirty="0"/>
              <a:t>Synthetic data could be used to alleviate this problem. Once clients share real data with the vendor, the vendor could produce privacy-preserving, synthetic versions of their datasets, and use these to jointly train models that take advantage of everyone’s data.</a:t>
            </a:r>
          </a:p>
        </p:txBody>
      </p:sp>
      <p:sp>
        <p:nvSpPr>
          <p:cNvPr id="4" name="Slide Number Placeholder 3"/>
          <p:cNvSpPr>
            <a:spLocks noGrp="1"/>
          </p:cNvSpPr>
          <p:nvPr>
            <p:ph type="sldNum" sz="quarter" idx="5"/>
          </p:nvPr>
        </p:nvSpPr>
        <p:spPr/>
        <p:txBody>
          <a:bodyPr/>
          <a:lstStyle/>
          <a:p>
            <a:fld id="{545C78C3-4451-984F-9523-207CBAB10EB1}" type="slidenum">
              <a:rPr lang="en-US" smtClean="0"/>
              <a:t>16</a:t>
            </a:fld>
            <a:endParaRPr lang="en-US"/>
          </a:p>
        </p:txBody>
      </p:sp>
    </p:spTree>
    <p:extLst>
      <p:ext uri="{BB962C8B-B14F-4D97-AF65-F5344CB8AC3E}">
        <p14:creationId xmlns:p14="http://schemas.microsoft.com/office/powerpoint/2010/main" val="3212424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kumimoji="1" lang="en-US" altLang="zh-CN" dirty="0"/>
              <a:t>More</a:t>
            </a:r>
            <a:r>
              <a:rPr kumimoji="1" lang="zh-CN" altLang="en-US" dirty="0"/>
              <a:t> </a:t>
            </a:r>
            <a:r>
              <a:rPr kumimoji="1" lang="en-US" altLang="zh-CN" dirty="0"/>
              <a:t>specifically,</a:t>
            </a:r>
            <a:r>
              <a:rPr kumimoji="1" lang="zh-CN" altLang="en-US" dirty="0"/>
              <a:t> </a:t>
            </a:r>
            <a:r>
              <a:rPr kumimoji="1" lang="en-US" altLang="zh-CN" dirty="0"/>
              <a:t>current</a:t>
            </a:r>
            <a:r>
              <a:rPr kumimoji="1" lang="zh-CN" altLang="en-US" dirty="0"/>
              <a:t> </a:t>
            </a:r>
            <a:r>
              <a:rPr kumimoji="1" lang="en-US" altLang="zh-CN" dirty="0"/>
              <a:t>approaches</a:t>
            </a:r>
            <a:r>
              <a:rPr kumimoji="1" lang="zh-CN" altLang="en-US" dirty="0"/>
              <a:t> </a:t>
            </a:r>
            <a:r>
              <a:rPr kumimoji="1" lang="en-US" altLang="zh-CN" dirty="0"/>
              <a:t>often</a:t>
            </a:r>
            <a:r>
              <a:rPr kumimoji="1" lang="zh-CN" altLang="en-US" dirty="0"/>
              <a:t> </a:t>
            </a:r>
            <a:r>
              <a:rPr kumimoji="1" lang="en-US" altLang="zh-CN" dirty="0"/>
              <a:t>rely</a:t>
            </a:r>
            <a:r>
              <a:rPr kumimoji="1" lang="zh-CN" altLang="en-US" dirty="0"/>
              <a:t> </a:t>
            </a:r>
            <a:r>
              <a:rPr kumimoji="1" lang="en-US" altLang="zh-CN" dirty="0"/>
              <a:t>on</a:t>
            </a:r>
            <a:r>
              <a:rPr kumimoji="1" lang="zh-CN" altLang="en-US" dirty="0"/>
              <a:t> </a:t>
            </a:r>
            <a:r>
              <a:rPr kumimoji="1" lang="en-US" altLang="zh-CN" dirty="0"/>
              <a:t>an</a:t>
            </a:r>
            <a:r>
              <a:rPr kumimoji="1" lang="zh-CN" altLang="en-US" dirty="0"/>
              <a:t> </a:t>
            </a:r>
            <a:r>
              <a:rPr kumimoji="1" lang="en-US" altLang="zh-CN" dirty="0"/>
              <a:t>expert</a:t>
            </a:r>
            <a:r>
              <a:rPr kumimoji="1" lang="zh-CN" altLang="en-US" dirty="0"/>
              <a:t> </a:t>
            </a:r>
            <a:r>
              <a:rPr kumimoji="1" lang="en-US" altLang="zh-CN" dirty="0"/>
              <a:t>to</a:t>
            </a:r>
            <a:r>
              <a:rPr kumimoji="1" lang="zh-CN" altLang="en-US" dirty="0"/>
              <a:t> </a:t>
            </a:r>
            <a:r>
              <a:rPr kumimoji="1" lang="en-US" altLang="zh-CN" dirty="0"/>
              <a:t>look</a:t>
            </a:r>
            <a:r>
              <a:rPr kumimoji="1" lang="zh-CN" altLang="en-US" dirty="0"/>
              <a:t> </a:t>
            </a:r>
            <a:r>
              <a:rPr kumimoji="1" lang="en-US" altLang="zh-CN" dirty="0"/>
              <a:t>at</a:t>
            </a:r>
            <a:r>
              <a:rPr kumimoji="1" lang="zh-CN" altLang="en-US" dirty="0"/>
              <a:t> </a:t>
            </a:r>
            <a:r>
              <a:rPr kumimoji="1" lang="en-US" altLang="zh-CN" dirty="0"/>
              <a:t>the</a:t>
            </a:r>
            <a:r>
              <a:rPr kumimoji="1" lang="zh-CN" altLang="en-US" dirty="0"/>
              <a:t> </a:t>
            </a:r>
            <a:r>
              <a:rPr kumimoji="1" lang="en-US" altLang="zh-CN" dirty="0"/>
              <a:t>data,</a:t>
            </a:r>
            <a:r>
              <a:rPr kumimoji="1" lang="zh-CN" altLang="en-US" dirty="0"/>
              <a:t> </a:t>
            </a:r>
            <a:r>
              <a:rPr kumimoji="1" lang="en-US" altLang="zh-CN" dirty="0"/>
              <a:t>and</a:t>
            </a:r>
            <a:r>
              <a:rPr kumimoji="1" lang="zh-CN" altLang="en-US" dirty="0"/>
              <a:t> </a:t>
            </a:r>
            <a:r>
              <a:rPr kumimoji="1" lang="en-US" altLang="zh-CN" dirty="0"/>
              <a:t>the</a:t>
            </a:r>
            <a:r>
              <a:rPr kumimoji="1" lang="zh-CN" altLang="en-US" dirty="0"/>
              <a:t> </a:t>
            </a:r>
            <a:r>
              <a:rPr kumimoji="1" lang="en-US" altLang="zh-CN" dirty="0"/>
              <a:t>identify</a:t>
            </a:r>
            <a:r>
              <a:rPr kumimoji="1" lang="zh-CN" altLang="en-US" dirty="0"/>
              <a:t> </a:t>
            </a:r>
            <a:r>
              <a:rPr kumimoji="1" lang="en-US" altLang="zh-CN" dirty="0"/>
              <a:t>the</a:t>
            </a:r>
            <a:r>
              <a:rPr kumimoji="1" lang="zh-CN" altLang="en-US" dirty="0"/>
              <a:t> </a:t>
            </a:r>
            <a:r>
              <a:rPr kumimoji="1" lang="en-US" altLang="zh-CN" dirty="0"/>
              <a:t>key</a:t>
            </a:r>
            <a:r>
              <a:rPr kumimoji="1" lang="zh-CN" altLang="en-US" dirty="0"/>
              <a:t> </a:t>
            </a:r>
            <a:r>
              <a:rPr kumimoji="1" lang="en-US" altLang="zh-CN" dirty="0"/>
              <a:t>characteristics</a:t>
            </a:r>
            <a:r>
              <a:rPr kumimoji="1" lang="zh-CN" altLang="en-US" dirty="0"/>
              <a:t> </a:t>
            </a:r>
            <a:r>
              <a:rPr kumimoji="1" lang="en-US" altLang="zh-CN" dirty="0"/>
              <a:t>in</a:t>
            </a:r>
            <a:r>
              <a:rPr kumimoji="1" lang="zh-CN" altLang="en-US" dirty="0"/>
              <a:t> </a:t>
            </a:r>
            <a:r>
              <a:rPr kumimoji="1" lang="en-US" altLang="zh-CN" dirty="0"/>
              <a:t>data,</a:t>
            </a:r>
            <a:r>
              <a:rPr kumimoji="1" lang="zh-CN" altLang="en-US" dirty="0"/>
              <a:t> </a:t>
            </a:r>
            <a:r>
              <a:rPr kumimoji="1" lang="en-US" altLang="zh-CN" dirty="0"/>
              <a:t>and</a:t>
            </a:r>
            <a:r>
              <a:rPr kumimoji="1" lang="zh-CN" altLang="en-US" dirty="0"/>
              <a:t> </a:t>
            </a:r>
            <a:r>
              <a:rPr kumimoji="1" lang="en-US" altLang="zh-CN" dirty="0"/>
              <a:t>then</a:t>
            </a:r>
            <a:r>
              <a:rPr kumimoji="1" lang="zh-CN" altLang="en-US" dirty="0"/>
              <a:t> </a:t>
            </a:r>
            <a:r>
              <a:rPr kumimoji="1" lang="en-US" altLang="zh-CN" dirty="0"/>
              <a:t>design</a:t>
            </a:r>
            <a:r>
              <a:rPr kumimoji="1" lang="zh-CN" altLang="en-US" dirty="0"/>
              <a:t> </a:t>
            </a:r>
            <a:r>
              <a:rPr kumimoji="1" lang="en-US" altLang="zh-CN" dirty="0"/>
              <a:t>or</a:t>
            </a:r>
            <a:r>
              <a:rPr kumimoji="1" lang="zh-CN" altLang="en-US" dirty="0"/>
              <a:t> </a:t>
            </a:r>
            <a:r>
              <a:rPr kumimoji="1" lang="en-US" altLang="zh-CN" dirty="0"/>
              <a:t>config</a:t>
            </a:r>
            <a:r>
              <a:rPr kumimoji="1" lang="zh-CN" altLang="en-US" dirty="0"/>
              <a:t> </a:t>
            </a:r>
            <a:r>
              <a:rPr kumimoji="1" lang="en-US" altLang="zh-CN" dirty="0"/>
              <a:t>a</a:t>
            </a:r>
            <a:r>
              <a:rPr kumimoji="1" lang="zh-CN" altLang="en-US" dirty="0"/>
              <a:t> </a:t>
            </a:r>
            <a:r>
              <a:rPr kumimoji="1" lang="en-US" altLang="zh-CN" dirty="0"/>
              <a:t>dataset-specific</a:t>
            </a:r>
            <a:r>
              <a:rPr kumimoji="1" lang="zh-CN" altLang="en-US" dirty="0"/>
              <a:t> </a:t>
            </a:r>
            <a:r>
              <a:rPr kumimoji="1" lang="en-US" altLang="zh-CN" dirty="0"/>
              <a:t>simulators</a:t>
            </a:r>
            <a:r>
              <a:rPr kumimoji="1" lang="zh-CN" altLang="en-US" dirty="0"/>
              <a:t> </a:t>
            </a:r>
            <a:r>
              <a:rPr kumimoji="1" lang="en-US" altLang="zh-CN" dirty="0"/>
              <a:t>or</a:t>
            </a:r>
            <a:r>
              <a:rPr kumimoji="1" lang="zh-CN" altLang="en-US" dirty="0"/>
              <a:t> </a:t>
            </a:r>
            <a:r>
              <a:rPr kumimoji="1" lang="en-US" altLang="zh-CN" dirty="0"/>
              <a:t>mathematical</a:t>
            </a:r>
            <a:r>
              <a:rPr kumimoji="1" lang="zh-CN" altLang="en-US" dirty="0"/>
              <a:t> </a:t>
            </a:r>
            <a:r>
              <a:rPr kumimoji="1" lang="en-US" altLang="zh-CN" dirty="0"/>
              <a:t>models</a:t>
            </a:r>
            <a:r>
              <a:rPr kumimoji="1" lang="zh-CN" altLang="en-US" dirty="0"/>
              <a:t> </a:t>
            </a:r>
            <a:r>
              <a:rPr kumimoji="1" lang="en-US" altLang="zh-CN" dirty="0"/>
              <a:t>to</a:t>
            </a:r>
            <a:r>
              <a:rPr kumimoji="1" lang="zh-CN" altLang="en-US" dirty="0"/>
              <a:t> </a:t>
            </a:r>
            <a:r>
              <a:rPr kumimoji="1" lang="en-US" altLang="zh-CN" dirty="0"/>
              <a:t>captures</a:t>
            </a:r>
            <a:r>
              <a:rPr kumimoji="1" lang="zh-CN" altLang="en-US" dirty="0"/>
              <a:t> </a:t>
            </a:r>
            <a:r>
              <a:rPr kumimoji="1" lang="en-US" altLang="zh-CN" dirty="0"/>
              <a:t>those</a:t>
            </a:r>
            <a:r>
              <a:rPr kumimoji="1" lang="zh-CN" altLang="en-US" dirty="0"/>
              <a:t> </a:t>
            </a:r>
            <a:r>
              <a:rPr kumimoji="1" lang="en-US" altLang="zh-CN" dirty="0"/>
              <a:t>characteristics.</a:t>
            </a:r>
          </a:p>
          <a:p>
            <a:endParaRPr kumimoji="1" lang="en-US" altLang="zh-CN" dirty="0"/>
          </a:p>
          <a:p>
            <a:r>
              <a:rPr kumimoji="1" lang="en-US" altLang="zh-CN" dirty="0"/>
              <a:t>This</a:t>
            </a:r>
            <a:r>
              <a:rPr kumimoji="1" lang="zh-CN" altLang="en-US" dirty="0"/>
              <a:t> </a:t>
            </a:r>
            <a:r>
              <a:rPr kumimoji="1" lang="en-US" altLang="zh-CN" dirty="0"/>
              <a:t>process</a:t>
            </a:r>
            <a:r>
              <a:rPr kumimoji="1" lang="zh-CN" altLang="en-US" dirty="0"/>
              <a:t> </a:t>
            </a:r>
            <a:r>
              <a:rPr kumimoji="1" lang="en-US" altLang="zh-CN" dirty="0"/>
              <a:t>is</a:t>
            </a:r>
            <a:r>
              <a:rPr kumimoji="1" lang="zh-CN" altLang="en-US" dirty="0"/>
              <a:t> </a:t>
            </a:r>
            <a:r>
              <a:rPr kumimoji="1" lang="en-US" altLang="zh-CN" dirty="0"/>
              <a:t>tedious</a:t>
            </a:r>
            <a:r>
              <a:rPr kumimoji="1" lang="zh-CN" altLang="en-US" dirty="0"/>
              <a:t> </a:t>
            </a:r>
            <a:r>
              <a:rPr kumimoji="1" lang="en-US" altLang="zh-CN" dirty="0"/>
              <a:t>and</a:t>
            </a:r>
            <a:r>
              <a:rPr kumimoji="1" lang="zh-CN" altLang="en-US" dirty="0"/>
              <a:t> </a:t>
            </a:r>
            <a:r>
              <a:rPr kumimoji="1" lang="en-US" altLang="zh-CN" dirty="0"/>
              <a:t>time</a:t>
            </a:r>
            <a:r>
              <a:rPr kumimoji="1" lang="zh-CN" altLang="en-US" dirty="0"/>
              <a:t> </a:t>
            </a:r>
            <a:r>
              <a:rPr kumimoji="1" lang="en-US" altLang="zh-CN" dirty="0"/>
              <a:t>consuming</a:t>
            </a:r>
            <a:r>
              <a:rPr kumimoji="1" lang="zh-CN" altLang="en-US" dirty="0"/>
              <a:t> </a:t>
            </a:r>
            <a:r>
              <a:rPr kumimoji="1" lang="en-US" altLang="zh-CN" dirty="0"/>
              <a:t>because</a:t>
            </a:r>
            <a:r>
              <a:rPr kumimoji="1" lang="zh-CN" altLang="en-US" dirty="0"/>
              <a:t> </a:t>
            </a:r>
            <a:r>
              <a:rPr kumimoji="1" lang="en-US" altLang="zh-CN" dirty="0"/>
              <a:t>it</a:t>
            </a:r>
            <a:r>
              <a:rPr kumimoji="1" lang="zh-CN" altLang="en-US" dirty="0"/>
              <a:t> </a:t>
            </a:r>
            <a:r>
              <a:rPr kumimoji="1" lang="en-US" altLang="zh-CN" dirty="0"/>
              <a:t>requires</a:t>
            </a:r>
            <a:r>
              <a:rPr kumimoji="1" lang="zh-CN" altLang="en-US" dirty="0"/>
              <a:t> </a:t>
            </a:r>
            <a:r>
              <a:rPr kumimoji="1" lang="en-US" altLang="zh-CN" dirty="0"/>
              <a:t>too</a:t>
            </a:r>
            <a:r>
              <a:rPr kumimoji="1" lang="zh-CN" altLang="en-US" dirty="0"/>
              <a:t> </a:t>
            </a:r>
            <a:r>
              <a:rPr kumimoji="1" lang="en-US" altLang="zh-CN" dirty="0"/>
              <a:t>much</a:t>
            </a:r>
            <a:r>
              <a:rPr kumimoji="1" lang="zh-CN" altLang="en-US" dirty="0"/>
              <a:t> </a:t>
            </a:r>
            <a:r>
              <a:rPr kumimoji="1" lang="en-US" altLang="zh-CN" dirty="0"/>
              <a:t>human</a:t>
            </a:r>
            <a:r>
              <a:rPr kumimoji="1" lang="zh-CN" altLang="en-US" dirty="0"/>
              <a:t> </a:t>
            </a:r>
            <a:r>
              <a:rPr kumimoji="1" lang="en-US" altLang="zh-CN" dirty="0"/>
              <a:t>expertise.</a:t>
            </a:r>
            <a:r>
              <a:rPr kumimoji="1" lang="zh-CN" altLang="en-US" dirty="0"/>
              <a:t> </a:t>
            </a:r>
            <a:r>
              <a:rPr kumimoji="1" lang="en-US" altLang="zh-CN" dirty="0"/>
              <a:t>If</a:t>
            </a:r>
            <a:r>
              <a:rPr kumimoji="1" lang="zh-CN" altLang="en-US" dirty="0"/>
              <a:t> </a:t>
            </a:r>
            <a:r>
              <a:rPr kumimoji="1" lang="en-US" altLang="zh-CN" dirty="0"/>
              <a:t>the</a:t>
            </a:r>
            <a:r>
              <a:rPr kumimoji="1" lang="zh-CN" altLang="en-US" dirty="0"/>
              <a:t> </a:t>
            </a:r>
            <a:r>
              <a:rPr kumimoji="1" lang="en-US" altLang="zh-CN" dirty="0"/>
              <a:t>expert</a:t>
            </a:r>
            <a:r>
              <a:rPr kumimoji="1" lang="zh-CN" altLang="en-US" dirty="0"/>
              <a:t> </a:t>
            </a:r>
            <a:r>
              <a:rPr kumimoji="1" lang="en-US" altLang="zh-CN" dirty="0"/>
              <a:t>didn’t</a:t>
            </a:r>
            <a:r>
              <a:rPr kumimoji="1" lang="zh-CN" altLang="en-US" dirty="0"/>
              <a:t> </a:t>
            </a:r>
            <a:r>
              <a:rPr kumimoji="1" lang="en-US" altLang="zh-CN" dirty="0"/>
              <a:t>find</a:t>
            </a:r>
            <a:r>
              <a:rPr kumimoji="1" lang="zh-CN" altLang="en-US" dirty="0"/>
              <a:t> </a:t>
            </a:r>
            <a:r>
              <a:rPr kumimoji="1" lang="en-US" altLang="zh-CN" dirty="0"/>
              <a:t>or</a:t>
            </a:r>
            <a:r>
              <a:rPr kumimoji="1" lang="zh-CN" altLang="en-US" dirty="0"/>
              <a:t> </a:t>
            </a:r>
            <a:r>
              <a:rPr kumimoji="1" lang="en-US" altLang="zh-CN" dirty="0"/>
              <a:t>forgot</a:t>
            </a:r>
            <a:r>
              <a:rPr kumimoji="1" lang="zh-CN" altLang="en-US" dirty="0"/>
              <a:t> </a:t>
            </a:r>
            <a:r>
              <a:rPr kumimoji="1" lang="en-US" altLang="zh-CN" dirty="0"/>
              <a:t>to</a:t>
            </a:r>
            <a:r>
              <a:rPr kumimoji="1" lang="zh-CN" altLang="en-US" dirty="0"/>
              <a:t> </a:t>
            </a:r>
            <a:r>
              <a:rPr kumimoji="1" lang="en-US" altLang="zh-CN" dirty="0"/>
              <a:t>capture</a:t>
            </a:r>
            <a:r>
              <a:rPr kumimoji="1" lang="zh-CN" altLang="en-US" dirty="0"/>
              <a:t> </a:t>
            </a:r>
            <a:r>
              <a:rPr kumimoji="1" lang="en-US" altLang="zh-CN" dirty="0"/>
              <a:t>some</a:t>
            </a:r>
            <a:r>
              <a:rPr kumimoji="1" lang="zh-CN" altLang="en-US" dirty="0"/>
              <a:t> </a:t>
            </a:r>
            <a:r>
              <a:rPr kumimoji="1" lang="en-US" altLang="zh-CN" dirty="0"/>
              <a:t>characteristics</a:t>
            </a:r>
            <a:r>
              <a:rPr kumimoji="1" lang="zh-CN" altLang="en-US" dirty="0"/>
              <a:t> </a:t>
            </a:r>
            <a:r>
              <a:rPr kumimoji="1" lang="en-US" altLang="zh-CN" dirty="0"/>
              <a:t>in</a:t>
            </a:r>
            <a:r>
              <a:rPr kumimoji="1" lang="zh-CN" altLang="en-US" dirty="0"/>
              <a:t> </a:t>
            </a:r>
            <a:r>
              <a:rPr kumimoji="1" lang="en-US" altLang="zh-CN" dirty="0"/>
              <a:t>data,</a:t>
            </a:r>
            <a:r>
              <a:rPr kumimoji="1" lang="zh-CN" altLang="en-US" dirty="0"/>
              <a:t> </a:t>
            </a:r>
            <a:r>
              <a:rPr kumimoji="1" lang="en-US" altLang="zh-CN" dirty="0"/>
              <a:t>then</a:t>
            </a:r>
            <a:r>
              <a:rPr kumimoji="1" lang="zh-CN" altLang="en-US" dirty="0"/>
              <a:t> </a:t>
            </a:r>
            <a:r>
              <a:rPr kumimoji="1" lang="en-US" altLang="zh-CN" dirty="0"/>
              <a:t>the</a:t>
            </a:r>
            <a:r>
              <a:rPr kumimoji="1" lang="zh-CN" altLang="en-US" dirty="0"/>
              <a:t> </a:t>
            </a:r>
            <a:r>
              <a:rPr kumimoji="1" lang="en-US" altLang="zh-CN" dirty="0"/>
              <a:t>model</a:t>
            </a:r>
            <a:r>
              <a:rPr kumimoji="1" lang="zh-CN" altLang="en-US" dirty="0"/>
              <a:t> </a:t>
            </a:r>
            <a:r>
              <a:rPr kumimoji="1" lang="en-US" altLang="zh-CN" dirty="0"/>
              <a:t>will</a:t>
            </a:r>
            <a:r>
              <a:rPr kumimoji="1" lang="zh-CN" altLang="en-US" dirty="0"/>
              <a:t> </a:t>
            </a:r>
            <a:r>
              <a:rPr kumimoji="1" lang="en-US" altLang="zh-CN" dirty="0"/>
              <a:t>completely</a:t>
            </a:r>
            <a:r>
              <a:rPr kumimoji="1" lang="zh-CN" altLang="en-US" dirty="0"/>
              <a:t> </a:t>
            </a:r>
            <a:r>
              <a:rPr kumimoji="1" lang="en-US" altLang="zh-CN" dirty="0"/>
              <a:t>miss</a:t>
            </a:r>
            <a:r>
              <a:rPr kumimoji="1" lang="zh-CN" altLang="en-US" dirty="0"/>
              <a:t> </a:t>
            </a:r>
            <a:r>
              <a:rPr kumimoji="1" lang="en-US" altLang="zh-CN" dirty="0"/>
              <a:t>it.</a:t>
            </a:r>
            <a:r>
              <a:rPr kumimoji="1" lang="zh-CN" altLang="en-US" dirty="0"/>
              <a:t> </a:t>
            </a:r>
            <a:r>
              <a:rPr kumimoji="1" lang="en-US" altLang="zh-CN" dirty="0"/>
              <a:t>And</a:t>
            </a:r>
            <a:r>
              <a:rPr kumimoji="1" lang="zh-CN" altLang="en-US" dirty="0"/>
              <a:t> </a:t>
            </a:r>
            <a:r>
              <a:rPr kumimoji="1" lang="en-US" altLang="zh-CN" dirty="0"/>
              <a:t>different</a:t>
            </a:r>
            <a:r>
              <a:rPr kumimoji="1" lang="zh-CN" altLang="en-US" dirty="0"/>
              <a:t> </a:t>
            </a:r>
            <a:r>
              <a:rPr kumimoji="1" lang="en-US" altLang="zh-CN" dirty="0"/>
              <a:t>datasets</a:t>
            </a:r>
            <a:r>
              <a:rPr kumimoji="1" lang="zh-CN" altLang="en-US" dirty="0"/>
              <a:t> </a:t>
            </a:r>
            <a:r>
              <a:rPr kumimoji="1" lang="en-US" altLang="zh-CN" dirty="0"/>
              <a:t>may</a:t>
            </a:r>
            <a:r>
              <a:rPr kumimoji="1" lang="zh-CN" altLang="en-US" dirty="0"/>
              <a:t> </a:t>
            </a:r>
            <a:r>
              <a:rPr kumimoji="1" lang="en-US" altLang="zh-CN" dirty="0"/>
              <a:t>have</a:t>
            </a:r>
            <a:r>
              <a:rPr kumimoji="1" lang="zh-CN" altLang="en-US" dirty="0"/>
              <a:t> </a:t>
            </a:r>
            <a:r>
              <a:rPr kumimoji="1" lang="en-US" altLang="zh-CN" dirty="0"/>
              <a:t>different</a:t>
            </a:r>
            <a:r>
              <a:rPr kumimoji="1" lang="zh-CN" altLang="en-US" dirty="0"/>
              <a:t> </a:t>
            </a:r>
            <a:r>
              <a:rPr kumimoji="1" lang="en-US" altLang="zh-CN" dirty="0"/>
              <a:t>key</a:t>
            </a:r>
            <a:r>
              <a:rPr kumimoji="1" lang="zh-CN" altLang="en-US" dirty="0"/>
              <a:t> </a:t>
            </a:r>
            <a:r>
              <a:rPr kumimoji="1" lang="en-US" altLang="zh-CN" dirty="0"/>
              <a:t>characteristics,</a:t>
            </a:r>
            <a:r>
              <a:rPr kumimoji="1" lang="zh-CN" altLang="en-US" dirty="0"/>
              <a:t> </a:t>
            </a:r>
            <a:r>
              <a:rPr kumimoji="1" lang="en-US" altLang="zh-CN" dirty="0"/>
              <a:t>so</a:t>
            </a:r>
            <a:r>
              <a:rPr kumimoji="1" lang="zh-CN" altLang="en-US" dirty="0"/>
              <a:t> </a:t>
            </a:r>
            <a:r>
              <a:rPr kumimoji="1" lang="en-US" altLang="zh-CN" dirty="0"/>
              <a:t>we</a:t>
            </a:r>
            <a:r>
              <a:rPr kumimoji="1" lang="zh-CN" altLang="en-US" dirty="0"/>
              <a:t> </a:t>
            </a:r>
            <a:r>
              <a:rPr kumimoji="1" lang="en-US" altLang="zh-CN" dirty="0"/>
              <a:t>have</a:t>
            </a:r>
            <a:r>
              <a:rPr kumimoji="1" lang="zh-CN" altLang="en-US" dirty="0"/>
              <a:t> </a:t>
            </a:r>
            <a:r>
              <a:rPr kumimoji="1" lang="en-US" altLang="zh-CN" dirty="0"/>
              <a:t>to</a:t>
            </a:r>
            <a:r>
              <a:rPr kumimoji="1" lang="zh-CN" altLang="en-US" dirty="0"/>
              <a:t> </a:t>
            </a:r>
            <a:r>
              <a:rPr kumimoji="1" lang="en-US" altLang="zh-CN" dirty="0"/>
              <a:t>repeat</a:t>
            </a:r>
            <a:r>
              <a:rPr kumimoji="1" lang="zh-CN" altLang="en-US" dirty="0"/>
              <a:t> </a:t>
            </a:r>
            <a:r>
              <a:rPr kumimoji="1" lang="en-US" altLang="zh-CN" dirty="0"/>
              <a:t>this</a:t>
            </a:r>
            <a:r>
              <a:rPr kumimoji="1" lang="zh-CN" altLang="en-US" dirty="0"/>
              <a:t> </a:t>
            </a:r>
            <a:r>
              <a:rPr kumimoji="1" lang="en-US" altLang="zh-CN" dirty="0"/>
              <a:t>process</a:t>
            </a:r>
            <a:r>
              <a:rPr kumimoji="1" lang="zh-CN" altLang="en-US" dirty="0"/>
              <a:t> </a:t>
            </a:r>
            <a:r>
              <a:rPr kumimoji="1" lang="en-US" altLang="zh-CN" dirty="0"/>
              <a:t>again</a:t>
            </a:r>
            <a:r>
              <a:rPr kumimoji="1" lang="zh-CN" altLang="en-US" dirty="0"/>
              <a:t> </a:t>
            </a:r>
            <a:r>
              <a:rPr kumimoji="1" lang="en-US" altLang="zh-CN" dirty="0"/>
              <a:t>and</a:t>
            </a:r>
            <a:r>
              <a:rPr kumimoji="1" lang="zh-CN" altLang="en-US" dirty="0"/>
              <a:t> </a:t>
            </a:r>
            <a:r>
              <a:rPr kumimoji="1" lang="en-US" altLang="zh-CN" dirty="0"/>
              <a:t>again</a:t>
            </a:r>
            <a:r>
              <a:rPr kumimoji="1" lang="zh-CN" altLang="en-US" dirty="0"/>
              <a:t> </a:t>
            </a:r>
            <a:r>
              <a:rPr kumimoji="1" lang="en-US" altLang="zh-CN" dirty="0"/>
              <a:t>for</a:t>
            </a:r>
            <a:r>
              <a:rPr kumimoji="1" lang="zh-CN" altLang="en-US" dirty="0"/>
              <a:t> </a:t>
            </a:r>
            <a:r>
              <a:rPr kumimoji="1" lang="en-US" altLang="zh-CN" dirty="0"/>
              <a:t>each</a:t>
            </a:r>
            <a:r>
              <a:rPr kumimoji="1" lang="zh-CN" altLang="en-US" dirty="0"/>
              <a:t> </a:t>
            </a:r>
            <a:r>
              <a:rPr kumimoji="1" lang="en-US" altLang="zh-CN" dirty="0"/>
              <a:t>different</a:t>
            </a:r>
            <a:r>
              <a:rPr kumimoji="1" lang="zh-CN" altLang="en-US" dirty="0"/>
              <a:t> </a:t>
            </a:r>
            <a:r>
              <a:rPr kumimoji="1" lang="en-US" altLang="zh-CN" dirty="0"/>
              <a:t>dataset.</a:t>
            </a:r>
          </a:p>
          <a:p>
            <a:endParaRPr kumimoji="1" lang="en-US" altLang="zh-CN" dirty="0"/>
          </a:p>
          <a:p>
            <a:r>
              <a:rPr kumimoji="1" lang="en-US" altLang="zh-CN" dirty="0"/>
              <a:t>Ideally,</a:t>
            </a:r>
            <a:r>
              <a:rPr kumimoji="1" lang="zh-CN" altLang="en-US" dirty="0"/>
              <a:t> </a:t>
            </a:r>
            <a:r>
              <a:rPr kumimoji="1" lang="en-US" altLang="zh-CN" dirty="0"/>
              <a:t>we</a:t>
            </a:r>
            <a:r>
              <a:rPr kumimoji="1" lang="zh-CN" altLang="en-US" dirty="0"/>
              <a:t> </a:t>
            </a:r>
            <a:r>
              <a:rPr kumimoji="1" lang="en-US" altLang="zh-CN" dirty="0"/>
              <a:t>would</a:t>
            </a:r>
            <a:r>
              <a:rPr kumimoji="1" lang="zh-CN" altLang="en-US" dirty="0"/>
              <a:t> </a:t>
            </a:r>
            <a:r>
              <a:rPr kumimoji="1" lang="en-US" altLang="zh-CN" dirty="0"/>
              <a:t>want</a:t>
            </a:r>
            <a:r>
              <a:rPr kumimoji="1" lang="zh-CN" altLang="en-US" dirty="0"/>
              <a:t> </a:t>
            </a:r>
            <a:r>
              <a:rPr kumimoji="1" lang="en-US" altLang="zh-CN" dirty="0"/>
              <a:t>a</a:t>
            </a:r>
            <a:r>
              <a:rPr kumimoji="1" lang="zh-CN" altLang="en-US" dirty="0"/>
              <a:t> </a:t>
            </a:r>
            <a:r>
              <a:rPr kumimoji="1" lang="en-US" altLang="zh-CN" dirty="0"/>
              <a:t>framework</a:t>
            </a:r>
            <a:r>
              <a:rPr kumimoji="1" lang="zh-CN" altLang="en-US" dirty="0"/>
              <a:t> </a:t>
            </a:r>
            <a:r>
              <a:rPr kumimoji="1" lang="en-US" altLang="zh-CN" dirty="0"/>
              <a:t>that</a:t>
            </a:r>
            <a:r>
              <a:rPr kumimoji="1" lang="zh-CN" altLang="en-US" dirty="0"/>
              <a:t> </a:t>
            </a:r>
            <a:r>
              <a:rPr kumimoji="1" lang="en-US" altLang="zh-CN" dirty="0"/>
              <a:t>requires</a:t>
            </a:r>
            <a:r>
              <a:rPr kumimoji="1" lang="zh-CN" altLang="en-US" dirty="0"/>
              <a:t> </a:t>
            </a:r>
            <a:r>
              <a:rPr kumimoji="1" lang="en-US" altLang="zh-CN" dirty="0"/>
              <a:t>no</a:t>
            </a:r>
            <a:r>
              <a:rPr kumimoji="1" lang="zh-CN" altLang="en-US" dirty="0"/>
              <a:t> </a:t>
            </a:r>
            <a:r>
              <a:rPr kumimoji="1" lang="en-US" altLang="zh-CN" dirty="0"/>
              <a:t>or</a:t>
            </a:r>
            <a:r>
              <a:rPr kumimoji="1" lang="zh-CN" altLang="en-US" dirty="0"/>
              <a:t> </a:t>
            </a:r>
            <a:r>
              <a:rPr kumimoji="1" lang="en-US" altLang="zh-CN" dirty="0"/>
              <a:t>little</a:t>
            </a:r>
            <a:r>
              <a:rPr kumimoji="1" lang="zh-CN" altLang="en-US" dirty="0"/>
              <a:t> </a:t>
            </a:r>
            <a:r>
              <a:rPr kumimoji="1" lang="en-US" altLang="zh-CN" dirty="0"/>
              <a:t>human</a:t>
            </a:r>
            <a:r>
              <a:rPr kumimoji="1" lang="zh-CN" altLang="en-US" dirty="0"/>
              <a:t> </a:t>
            </a:r>
            <a:r>
              <a:rPr kumimoji="1" lang="en-US" altLang="zh-CN" dirty="0"/>
              <a:t>expertise</a:t>
            </a:r>
            <a:r>
              <a:rPr kumimoji="1" lang="zh-CN" altLang="en-US" dirty="0"/>
              <a:t> </a:t>
            </a:r>
            <a:r>
              <a:rPr kumimoji="1" lang="en-US" altLang="zh-CN" dirty="0"/>
              <a:t>in</a:t>
            </a:r>
            <a:r>
              <a:rPr kumimoji="1" lang="zh-CN" altLang="en-US" dirty="0"/>
              <a:t> </a:t>
            </a:r>
            <a:r>
              <a:rPr kumimoji="1" lang="en-US" altLang="zh-CN" dirty="0"/>
              <a:t>the</a:t>
            </a:r>
            <a:r>
              <a:rPr kumimoji="1" lang="zh-CN" altLang="en-US" dirty="0"/>
              <a:t> </a:t>
            </a:r>
            <a:r>
              <a:rPr kumimoji="1" lang="en-US" altLang="zh-CN" dirty="0"/>
              <a:t>process,</a:t>
            </a:r>
            <a:r>
              <a:rPr kumimoji="1" lang="zh-CN" altLang="en-US" dirty="0"/>
              <a:t> </a:t>
            </a:r>
            <a:r>
              <a:rPr kumimoji="1" lang="en-US" altLang="zh-CN" dirty="0"/>
              <a:t>and</a:t>
            </a:r>
            <a:r>
              <a:rPr kumimoji="1" lang="zh-CN" altLang="en-US" dirty="0"/>
              <a:t> </a:t>
            </a:r>
            <a:r>
              <a:rPr kumimoji="1" lang="en-US" altLang="zh-CN" dirty="0"/>
              <a:t>easily</a:t>
            </a:r>
            <a:r>
              <a:rPr kumimoji="1" lang="zh-CN" altLang="en-US" dirty="0"/>
              <a:t> </a:t>
            </a:r>
            <a:r>
              <a:rPr kumimoji="1" lang="en-US" altLang="zh-CN" dirty="0"/>
              <a:t>generalize</a:t>
            </a:r>
            <a:r>
              <a:rPr kumimoji="1" lang="zh-CN" altLang="en-US" dirty="0"/>
              <a:t> </a:t>
            </a:r>
            <a:r>
              <a:rPr kumimoji="1" lang="en-US" altLang="zh-CN" dirty="0"/>
              <a:t>to</a:t>
            </a:r>
            <a:r>
              <a:rPr kumimoji="1" lang="zh-CN" altLang="en-US" dirty="0"/>
              <a:t> </a:t>
            </a:r>
            <a:r>
              <a:rPr kumimoji="1" lang="en-US" altLang="zh-CN" dirty="0"/>
              <a:t>different</a:t>
            </a:r>
            <a:r>
              <a:rPr kumimoji="1" lang="zh-CN" altLang="en-US" dirty="0"/>
              <a:t> </a:t>
            </a:r>
            <a:r>
              <a:rPr kumimoji="1" lang="en-US" altLang="zh-CN" dirty="0"/>
              <a:t>datasets.</a:t>
            </a:r>
            <a:r>
              <a:rPr kumimoji="1" lang="zh-CN" altLang="en-US" dirty="0"/>
              <a:t> </a:t>
            </a:r>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17</a:t>
            </a:fld>
            <a:endParaRPr kumimoji="1" lang="zh-CN" altLang="en-US"/>
          </a:p>
        </p:txBody>
      </p:sp>
    </p:spTree>
    <p:extLst>
      <p:ext uri="{BB962C8B-B14F-4D97-AF65-F5344CB8AC3E}">
        <p14:creationId xmlns:p14="http://schemas.microsoft.com/office/powerpoint/2010/main" val="39864363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5C78C3-4451-984F-9523-207CBAB10EB1}" type="slidenum">
              <a:rPr lang="en-US" smtClean="0"/>
              <a:t>18</a:t>
            </a:fld>
            <a:endParaRPr lang="en-US"/>
          </a:p>
        </p:txBody>
      </p:sp>
    </p:spTree>
    <p:extLst>
      <p:ext uri="{BB962C8B-B14F-4D97-AF65-F5344CB8AC3E}">
        <p14:creationId xmlns:p14="http://schemas.microsoft.com/office/powerpoint/2010/main" val="2273423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of you probably already know this, but just to make sure we're all on the same page, GANs work as follows. They try to train two networks: a generator and a discriminator. The generator deterministically maps a low-dimensional noise vector to the sample space. Meanwhile, the discriminator takes as input a sample, which is either real or created by the generator. It must decide which is the case. These two networks are trained in alternation, which the generator trying to fool the discriminator. This is what I meant by adversarial training. </a:t>
            </a:r>
          </a:p>
          <a:p>
            <a:endParaRPr lang="en-US" dirty="0"/>
          </a:p>
          <a:p>
            <a:r>
              <a:rPr lang="en-US" dirty="0"/>
              <a:t>SO the key challenge for us is, how do we apply GANs to generate synthetic data </a:t>
            </a:r>
          </a:p>
        </p:txBody>
      </p:sp>
      <p:sp>
        <p:nvSpPr>
          <p:cNvPr id="4" name="Slide Number Placeholder 3"/>
          <p:cNvSpPr>
            <a:spLocks noGrp="1"/>
          </p:cNvSpPr>
          <p:nvPr>
            <p:ph type="sldNum" sz="quarter" idx="5"/>
          </p:nvPr>
        </p:nvSpPr>
        <p:spPr/>
        <p:txBody>
          <a:bodyPr/>
          <a:lstStyle/>
          <a:p>
            <a:fld id="{545C78C3-4451-984F-9523-207CBAB10EB1}" type="slidenum">
              <a:rPr lang="en-US" smtClean="0"/>
              <a:t>20</a:t>
            </a:fld>
            <a:endParaRPr lang="en-US"/>
          </a:p>
        </p:txBody>
      </p:sp>
    </p:spTree>
    <p:extLst>
      <p:ext uri="{BB962C8B-B14F-4D97-AF65-F5344CB8AC3E}">
        <p14:creationId xmlns:p14="http://schemas.microsoft.com/office/powerpoint/2010/main" val="1550097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Raleway" panose="020F0502020204030204" pitchFamily="34" charset="0"/>
              </a:rPr>
              <a:t>Where x, h, o are the input sequence, hidden state, and the output sequence, respectively. U, V, and W are the training weights.</a:t>
            </a:r>
          </a:p>
          <a:p>
            <a:endParaRPr lang="en-US" b="0" i="0" dirty="0">
              <a:solidFill>
                <a:srgbClr val="000000"/>
              </a:solidFill>
              <a:effectLst/>
              <a:latin typeface="Raleway" panose="020F0502020204030204" pitchFamily="34" charset="0"/>
            </a:endParaRPr>
          </a:p>
          <a:p>
            <a:r>
              <a:rPr lang="en-US" b="0" i="0" dirty="0" err="1">
                <a:solidFill>
                  <a:srgbClr val="000000"/>
                </a:solidFill>
                <a:effectLst/>
                <a:latin typeface="Raleway" panose="020F0502020204030204" pitchFamily="34" charset="0"/>
              </a:rPr>
              <a:t>Hochreiter</a:t>
            </a:r>
            <a:r>
              <a:rPr lang="en-US" b="0" i="0" dirty="0">
                <a:solidFill>
                  <a:srgbClr val="000000"/>
                </a:solidFill>
                <a:effectLst/>
                <a:latin typeface="Raleway" panose="020F0502020204030204" pitchFamily="34" charset="0"/>
              </a:rPr>
              <a:t> – 1998 showed that gradient vanishing occurs</a:t>
            </a:r>
            <a:endParaRPr lang="en-US" dirty="0"/>
          </a:p>
        </p:txBody>
      </p:sp>
      <p:sp>
        <p:nvSpPr>
          <p:cNvPr id="4" name="Slide Number Placeholder 3"/>
          <p:cNvSpPr>
            <a:spLocks noGrp="1"/>
          </p:cNvSpPr>
          <p:nvPr>
            <p:ph type="sldNum" sz="quarter" idx="5"/>
          </p:nvPr>
        </p:nvSpPr>
        <p:spPr/>
        <p:txBody>
          <a:bodyPr/>
          <a:lstStyle/>
          <a:p>
            <a:fld id="{545C78C3-4451-984F-9523-207CBAB10EB1}" type="slidenum">
              <a:rPr lang="en-US" smtClean="0"/>
              <a:t>23</a:t>
            </a:fld>
            <a:endParaRPr lang="en-US"/>
          </a:p>
        </p:txBody>
      </p:sp>
    </p:spTree>
    <p:extLst>
      <p:ext uri="{BB962C8B-B14F-4D97-AF65-F5344CB8AC3E}">
        <p14:creationId xmlns:p14="http://schemas.microsoft.com/office/powerpoint/2010/main" val="26486970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The</a:t>
            </a:r>
            <a:r>
              <a:rPr kumimoji="1" lang="zh-CN" altLang="en-US" dirty="0"/>
              <a:t> </a:t>
            </a:r>
            <a:r>
              <a:rPr kumimoji="1" lang="en-US" altLang="zh-CN" dirty="0"/>
              <a:t>data</a:t>
            </a:r>
            <a:r>
              <a:rPr kumimoji="1" lang="zh-CN" altLang="en-US" dirty="0"/>
              <a:t> </a:t>
            </a:r>
            <a:r>
              <a:rPr kumimoji="1" lang="en-US" altLang="zh-CN" dirty="0"/>
              <a:t>we</a:t>
            </a:r>
            <a:r>
              <a:rPr kumimoji="1" lang="zh-CN" altLang="en-US" dirty="0"/>
              <a:t> </a:t>
            </a:r>
            <a:r>
              <a:rPr kumimoji="1" lang="en-US" altLang="zh-CN" dirty="0"/>
              <a:t>are</a:t>
            </a:r>
            <a:r>
              <a:rPr kumimoji="1" lang="zh-CN" altLang="en-US" dirty="0"/>
              <a:t> </a:t>
            </a:r>
            <a:r>
              <a:rPr kumimoji="1" lang="en-US" altLang="zh-CN" dirty="0"/>
              <a:t>focusing</a:t>
            </a:r>
            <a:r>
              <a:rPr kumimoji="1" lang="zh-CN" altLang="en-US" dirty="0"/>
              <a:t> </a:t>
            </a:r>
            <a:r>
              <a:rPr kumimoji="1" lang="en-US" altLang="zh-CN" dirty="0"/>
              <a:t>on</a:t>
            </a:r>
            <a:r>
              <a:rPr kumimoji="1" lang="zh-CN" altLang="en-US" dirty="0"/>
              <a:t> </a:t>
            </a:r>
            <a:r>
              <a:rPr kumimoji="1" lang="en-US" altLang="zh-CN" dirty="0"/>
              <a:t>are</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with</a:t>
            </a:r>
            <a:r>
              <a:rPr kumimoji="1" lang="zh-CN" altLang="en-US" dirty="0"/>
              <a:t> </a:t>
            </a:r>
            <a:r>
              <a:rPr kumimoji="1" lang="en-US" altLang="zh-CN" dirty="0"/>
              <a:t>metadata.</a:t>
            </a:r>
            <a:r>
              <a:rPr kumimoji="1" lang="zh-CN" altLang="en-US" dirty="0"/>
              <a:t> </a:t>
            </a:r>
            <a:r>
              <a:rPr kumimoji="1" lang="en-US" altLang="zh-CN" dirty="0"/>
              <a:t>For</a:t>
            </a:r>
            <a:r>
              <a:rPr kumimoji="1" lang="zh-CN" altLang="en-US" dirty="0"/>
              <a:t> </a:t>
            </a:r>
            <a:r>
              <a:rPr kumimoji="1" lang="en-US" altLang="zh-CN" dirty="0"/>
              <a:t>example,</a:t>
            </a:r>
            <a:r>
              <a:rPr kumimoji="1" lang="zh-CN" altLang="en-US" dirty="0"/>
              <a:t> </a:t>
            </a:r>
            <a:r>
              <a:rPr kumimoji="1" lang="en-US" altLang="zh-CN" dirty="0"/>
              <a:t>the</a:t>
            </a:r>
            <a:r>
              <a:rPr kumimoji="1" lang="zh-CN" altLang="en-US" dirty="0"/>
              <a:t> </a:t>
            </a:r>
            <a:r>
              <a:rPr kumimoji="1" lang="en-US" altLang="zh-CN" dirty="0"/>
              <a:t>times</a:t>
            </a:r>
            <a:r>
              <a:rPr kumimoji="1" lang="zh-CN" altLang="en-US" dirty="0"/>
              <a:t> </a:t>
            </a:r>
            <a:r>
              <a:rPr kumimoji="1" lang="en-US" altLang="zh-CN" dirty="0"/>
              <a:t>series</a:t>
            </a:r>
            <a:r>
              <a:rPr kumimoji="1" lang="zh-CN" altLang="en-US" dirty="0"/>
              <a:t> </a:t>
            </a:r>
            <a:r>
              <a:rPr kumimoji="1" lang="en-US" altLang="zh-CN" dirty="0"/>
              <a:t>might</a:t>
            </a:r>
            <a:r>
              <a:rPr kumimoji="1" lang="zh-CN" altLang="en-US" dirty="0"/>
              <a:t> </a:t>
            </a:r>
            <a:r>
              <a:rPr kumimoji="1" lang="en-US" altLang="zh-CN" dirty="0"/>
              <a:t>be</a:t>
            </a:r>
            <a:r>
              <a:rPr kumimoji="1" lang="zh-CN" altLang="en-US" dirty="0"/>
              <a:t> </a:t>
            </a:r>
            <a:r>
              <a:rPr kumimoji="1" lang="en-US" altLang="zh-CN" dirty="0"/>
              <a:t>daily</a:t>
            </a:r>
            <a:r>
              <a:rPr kumimoji="1" lang="zh-CN" altLang="en-US" dirty="0"/>
              <a:t> </a:t>
            </a:r>
            <a:r>
              <a:rPr kumimoji="1" lang="en-US" altLang="zh-CN" dirty="0"/>
              <a:t>page</a:t>
            </a:r>
            <a:r>
              <a:rPr kumimoji="1" lang="zh-CN" altLang="en-US" dirty="0"/>
              <a:t> </a:t>
            </a:r>
            <a:r>
              <a:rPr kumimoji="1" lang="en-US" altLang="zh-CN" dirty="0"/>
              <a:t>views</a:t>
            </a:r>
            <a:r>
              <a:rPr kumimoji="1" lang="zh-CN" altLang="en-US" dirty="0"/>
              <a:t> </a:t>
            </a:r>
            <a:r>
              <a:rPr kumimoji="1" lang="en-US" altLang="zh-CN" dirty="0"/>
              <a:t>of</a:t>
            </a:r>
            <a:r>
              <a:rPr kumimoji="1" lang="zh-CN" altLang="en-US" dirty="0"/>
              <a:t> </a:t>
            </a:r>
            <a:r>
              <a:rPr kumimoji="1" lang="en-US" altLang="zh-CN" dirty="0"/>
              <a:t>a</a:t>
            </a:r>
            <a:r>
              <a:rPr kumimoji="1" lang="zh-CN" altLang="en-US" dirty="0"/>
              <a:t> </a:t>
            </a:r>
            <a:r>
              <a:rPr kumimoji="1" lang="en-US" altLang="zh-CN" dirty="0"/>
              <a:t>website,</a:t>
            </a:r>
            <a:r>
              <a:rPr kumimoji="1" lang="zh-CN" altLang="en-US" dirty="0"/>
              <a:t> </a:t>
            </a:r>
            <a:r>
              <a:rPr kumimoji="1" lang="en-US" altLang="zh-CN" dirty="0"/>
              <a:t>and</a:t>
            </a:r>
            <a:r>
              <a:rPr kumimoji="1" lang="zh-CN" altLang="en-US" dirty="0"/>
              <a:t> </a:t>
            </a:r>
            <a:r>
              <a:rPr kumimoji="1" lang="en-US" altLang="zh-CN" dirty="0"/>
              <a:t>each</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are</a:t>
            </a:r>
            <a:r>
              <a:rPr kumimoji="1" lang="zh-CN" altLang="en-US" dirty="0"/>
              <a:t> </a:t>
            </a:r>
            <a:r>
              <a:rPr kumimoji="1" lang="en-US" altLang="zh-CN" dirty="0"/>
              <a:t>associated</a:t>
            </a:r>
            <a:r>
              <a:rPr kumimoji="1" lang="zh-CN" altLang="en-US" dirty="0"/>
              <a:t> </a:t>
            </a:r>
            <a:r>
              <a:rPr kumimoji="1" lang="en-US" altLang="zh-CN" dirty="0"/>
              <a:t>with</a:t>
            </a:r>
            <a:r>
              <a:rPr kumimoji="1" lang="zh-CN" altLang="en-US" dirty="0"/>
              <a:t> </a:t>
            </a:r>
            <a:r>
              <a:rPr kumimoji="1" lang="en-US" altLang="zh-CN" dirty="0"/>
              <a:t>some</a:t>
            </a:r>
            <a:r>
              <a:rPr kumimoji="1" lang="zh-CN" altLang="en-US" dirty="0"/>
              <a:t> </a:t>
            </a:r>
            <a:r>
              <a:rPr kumimoji="1" lang="en-US" altLang="zh-CN" dirty="0"/>
              <a:t>metadata,</a:t>
            </a:r>
            <a:r>
              <a:rPr kumimoji="1" lang="zh-CN" altLang="en-US" dirty="0"/>
              <a:t> </a:t>
            </a:r>
            <a:r>
              <a:rPr kumimoji="1" lang="en-US" altLang="zh-CN" dirty="0"/>
              <a:t>like</a:t>
            </a:r>
            <a:r>
              <a:rPr kumimoji="1" lang="zh-CN" altLang="en-US" dirty="0"/>
              <a:t> </a:t>
            </a:r>
            <a:r>
              <a:rPr kumimoji="1" lang="en-US" altLang="zh-CN" dirty="0"/>
              <a:t>the</a:t>
            </a:r>
            <a:r>
              <a:rPr kumimoji="1" lang="zh-CN" altLang="en-US" dirty="0"/>
              <a:t> </a:t>
            </a:r>
            <a:r>
              <a:rPr kumimoji="1" lang="en-US" altLang="zh-CN" dirty="0"/>
              <a:t>website’s</a:t>
            </a:r>
            <a:r>
              <a:rPr kumimoji="1" lang="zh-CN" altLang="en-US" dirty="0"/>
              <a:t> </a:t>
            </a:r>
            <a:r>
              <a:rPr kumimoji="1" lang="en-US" altLang="zh-CN" dirty="0"/>
              <a:t>domain</a:t>
            </a:r>
            <a:r>
              <a:rPr kumimoji="1" lang="zh-CN" altLang="en-US" dirty="0"/>
              <a:t> </a:t>
            </a:r>
            <a:r>
              <a:rPr kumimoji="1" lang="en-US" altLang="zh-CN" dirty="0"/>
              <a:t>name,</a:t>
            </a:r>
            <a:r>
              <a:rPr kumimoji="1" lang="zh-CN" altLang="en-US" dirty="0"/>
              <a:t> </a:t>
            </a:r>
            <a:r>
              <a:rPr kumimoji="1" lang="en-US" altLang="zh-CN" dirty="0"/>
              <a:t>and</a:t>
            </a:r>
            <a:r>
              <a:rPr kumimoji="1" lang="zh-CN" altLang="en-US" dirty="0"/>
              <a:t> </a:t>
            </a:r>
            <a:r>
              <a:rPr kumimoji="1" lang="en-US" altLang="zh-CN" dirty="0"/>
              <a:t>what</a:t>
            </a:r>
            <a:r>
              <a:rPr kumimoji="1" lang="zh-CN" altLang="en-US" dirty="0"/>
              <a:t> </a:t>
            </a:r>
            <a:r>
              <a:rPr kumimoji="1" lang="en-US" altLang="zh-CN" dirty="0"/>
              <a:t>devices</a:t>
            </a:r>
            <a:r>
              <a:rPr kumimoji="1" lang="zh-CN" altLang="en-US" dirty="0"/>
              <a:t> </a:t>
            </a:r>
            <a:r>
              <a:rPr kumimoji="1" lang="en-US" altLang="zh-CN" dirty="0"/>
              <a:t>are</a:t>
            </a:r>
            <a:r>
              <a:rPr kumimoji="1" lang="zh-CN" altLang="en-US" dirty="0"/>
              <a:t> </a:t>
            </a:r>
            <a:r>
              <a:rPr kumimoji="1" lang="en-US" altLang="zh-CN" dirty="0"/>
              <a:t>the</a:t>
            </a:r>
            <a:r>
              <a:rPr kumimoji="1" lang="zh-CN" altLang="en-US" dirty="0"/>
              <a:t> </a:t>
            </a:r>
            <a:r>
              <a:rPr kumimoji="1" lang="en-US" altLang="zh-CN" dirty="0"/>
              <a:t>page</a:t>
            </a:r>
            <a:r>
              <a:rPr kumimoji="1" lang="zh-CN" altLang="en-US" dirty="0"/>
              <a:t> </a:t>
            </a:r>
            <a:r>
              <a:rPr kumimoji="1" lang="en-US" altLang="zh-CN" dirty="0"/>
              <a:t>views</a:t>
            </a:r>
            <a:r>
              <a:rPr kumimoji="1" lang="zh-CN" altLang="en-US" dirty="0"/>
              <a:t> </a:t>
            </a:r>
            <a:r>
              <a:rPr kumimoji="1" lang="en-US" altLang="zh-CN" dirty="0"/>
              <a:t>come</a:t>
            </a:r>
            <a:r>
              <a:rPr kumimoji="1" lang="zh-CN" altLang="en-US" dirty="0"/>
              <a:t> </a:t>
            </a:r>
            <a:r>
              <a:rPr kumimoji="1" lang="en-US" altLang="zh-CN" dirty="0"/>
              <a:t>from.</a:t>
            </a:r>
          </a:p>
          <a:p>
            <a:endParaRPr kumimoji="1" lang="en-US" altLang="zh-CN" dirty="0"/>
          </a:p>
          <a:p>
            <a:r>
              <a:rPr kumimoji="1" lang="en-US" altLang="zh-CN" dirty="0"/>
              <a:t>Note</a:t>
            </a:r>
            <a:r>
              <a:rPr kumimoji="1" lang="zh-CN" altLang="en-US" dirty="0"/>
              <a:t> </a:t>
            </a:r>
            <a:r>
              <a:rPr kumimoji="1" lang="en-US" altLang="zh-CN" dirty="0"/>
              <a:t>that</a:t>
            </a:r>
            <a:r>
              <a:rPr kumimoji="1" lang="zh-CN" altLang="en-US" dirty="0"/>
              <a:t> </a:t>
            </a:r>
            <a:r>
              <a:rPr kumimoji="1" lang="en-US" altLang="zh-CN" dirty="0"/>
              <a:t>this</a:t>
            </a:r>
            <a:r>
              <a:rPr kumimoji="1" lang="zh-CN" altLang="en-US" dirty="0"/>
              <a:t> </a:t>
            </a:r>
            <a:r>
              <a:rPr kumimoji="1" lang="en-US" altLang="zh-CN" dirty="0"/>
              <a:t>formulation</a:t>
            </a:r>
            <a:r>
              <a:rPr kumimoji="1" lang="zh-CN" altLang="en-US" dirty="0"/>
              <a:t> </a:t>
            </a:r>
            <a:r>
              <a:rPr kumimoji="1" lang="en-US" altLang="zh-CN" dirty="0"/>
              <a:t>can</a:t>
            </a:r>
            <a:r>
              <a:rPr kumimoji="1" lang="zh-CN" altLang="en-US" dirty="0"/>
              <a:t> </a:t>
            </a:r>
            <a:r>
              <a:rPr kumimoji="1" lang="en-US" altLang="zh-CN" dirty="0"/>
              <a:t>also</a:t>
            </a:r>
            <a:r>
              <a:rPr kumimoji="1" lang="zh-CN" altLang="en-US" dirty="0"/>
              <a:t> </a:t>
            </a:r>
            <a:r>
              <a:rPr kumimoji="1" lang="en-US" altLang="zh-CN" dirty="0"/>
              <a:t>be</a:t>
            </a:r>
            <a:r>
              <a:rPr kumimoji="1" lang="zh-CN" altLang="en-US" dirty="0"/>
              <a:t> </a:t>
            </a:r>
            <a:r>
              <a:rPr kumimoji="1" lang="en-US" altLang="zh-CN" dirty="0"/>
              <a:t>used</a:t>
            </a:r>
            <a:r>
              <a:rPr kumimoji="1" lang="zh-CN" altLang="en-US" dirty="0"/>
              <a:t> </a:t>
            </a:r>
            <a:r>
              <a:rPr kumimoji="1" lang="en-US" altLang="zh-CN" dirty="0"/>
              <a:t>to</a:t>
            </a:r>
            <a:r>
              <a:rPr kumimoji="1" lang="zh-CN" altLang="en-US" dirty="0"/>
              <a:t> </a:t>
            </a:r>
            <a:r>
              <a:rPr kumimoji="1" lang="en-US" altLang="zh-CN" dirty="0"/>
              <a:t>describe</a:t>
            </a:r>
            <a:r>
              <a:rPr kumimoji="1" lang="zh-CN" altLang="en-US" dirty="0"/>
              <a:t> </a:t>
            </a:r>
            <a:r>
              <a:rPr kumimoji="1" lang="en-US" altLang="zh-CN" dirty="0"/>
              <a:t>a</a:t>
            </a:r>
            <a:r>
              <a:rPr kumimoji="1" lang="zh-CN" altLang="en-US" dirty="0"/>
              <a:t> </a:t>
            </a:r>
            <a:r>
              <a:rPr kumimoji="1" lang="en-US" altLang="zh-CN" dirty="0"/>
              <a:t>cluster</a:t>
            </a:r>
            <a:r>
              <a:rPr kumimoji="1" lang="zh-CN" altLang="en-US" dirty="0"/>
              <a:t> </a:t>
            </a:r>
            <a:r>
              <a:rPr kumimoji="1" lang="en-US" altLang="zh-CN" dirty="0"/>
              <a:t>trace</a:t>
            </a:r>
            <a:r>
              <a:rPr kumimoji="1" lang="zh-CN" altLang="en-US" dirty="0"/>
              <a:t> </a:t>
            </a:r>
            <a:r>
              <a:rPr kumimoji="1" lang="en-US" altLang="zh-CN" dirty="0"/>
              <a:t>dataset.</a:t>
            </a:r>
            <a:r>
              <a:rPr kumimoji="1" lang="zh-CN" altLang="en-US" dirty="0"/>
              <a:t> </a:t>
            </a:r>
            <a:r>
              <a:rPr kumimoji="1" lang="en-US" altLang="zh-CN" dirty="0"/>
              <a:t>So</a:t>
            </a:r>
            <a:r>
              <a:rPr kumimoji="1" lang="zh-CN" altLang="en-US" dirty="0"/>
              <a:t> </a:t>
            </a:r>
            <a:r>
              <a:rPr kumimoji="1" lang="en-US" altLang="zh-CN" dirty="0"/>
              <a:t>for</a:t>
            </a:r>
            <a:r>
              <a:rPr kumimoji="1" lang="zh-CN" altLang="en-US" dirty="0"/>
              <a:t> </a:t>
            </a:r>
            <a:r>
              <a:rPr kumimoji="1" lang="en-US" altLang="zh-CN" dirty="0"/>
              <a:t>example</a:t>
            </a:r>
            <a:r>
              <a:rPr kumimoji="1" lang="zh-CN" altLang="en-US" dirty="0"/>
              <a:t> </a:t>
            </a:r>
            <a:r>
              <a:rPr kumimoji="1" lang="en-US" altLang="zh-CN" dirty="0"/>
              <a:t>the</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are</a:t>
            </a:r>
            <a:r>
              <a:rPr kumimoji="1" lang="zh-CN" altLang="en-US" dirty="0"/>
              <a:t> </a:t>
            </a:r>
            <a:r>
              <a:rPr kumimoji="1" lang="en-US" altLang="zh-CN" dirty="0"/>
              <a:t>CPU</a:t>
            </a:r>
            <a:r>
              <a:rPr kumimoji="1" lang="zh-CN" altLang="en-US" dirty="0"/>
              <a:t> </a:t>
            </a:r>
            <a:r>
              <a:rPr kumimoji="1" lang="en-US" altLang="zh-CN" dirty="0"/>
              <a:t>usage</a:t>
            </a:r>
            <a:r>
              <a:rPr kumimoji="1" lang="zh-CN" altLang="en-US" dirty="0"/>
              <a:t> </a:t>
            </a:r>
            <a:r>
              <a:rPr kumimoji="1" lang="en-US" altLang="zh-CN" dirty="0"/>
              <a:t>and</a:t>
            </a:r>
            <a:r>
              <a:rPr kumimoji="1" lang="zh-CN" altLang="en-US" dirty="0"/>
              <a:t> </a:t>
            </a:r>
            <a:r>
              <a:rPr kumimoji="1" lang="en-US" altLang="zh-CN" dirty="0"/>
              <a:t>memory</a:t>
            </a:r>
            <a:r>
              <a:rPr kumimoji="1" lang="zh-CN" altLang="en-US" dirty="0"/>
              <a:t> </a:t>
            </a:r>
            <a:r>
              <a:rPr kumimoji="1" lang="en-US" altLang="zh-CN" dirty="0"/>
              <a:t>usage</a:t>
            </a:r>
            <a:r>
              <a:rPr kumimoji="1" lang="zh-CN" altLang="en-US" dirty="0"/>
              <a:t> </a:t>
            </a:r>
            <a:r>
              <a:rPr kumimoji="1" lang="en-US" altLang="zh-CN" dirty="0"/>
              <a:t>of</a:t>
            </a:r>
            <a:r>
              <a:rPr kumimoji="1" lang="zh-CN" altLang="en-US" dirty="0"/>
              <a:t> </a:t>
            </a:r>
            <a:r>
              <a:rPr kumimoji="1" lang="en-US" altLang="zh-CN" dirty="0"/>
              <a:t>a</a:t>
            </a:r>
            <a:r>
              <a:rPr kumimoji="1" lang="zh-CN" altLang="en-US" dirty="0"/>
              <a:t> </a:t>
            </a:r>
            <a:r>
              <a:rPr kumimoji="1" lang="en-US" altLang="zh-CN" dirty="0"/>
              <a:t>job,</a:t>
            </a:r>
            <a:r>
              <a:rPr kumimoji="1" lang="zh-CN" altLang="en-US" dirty="0"/>
              <a:t> </a:t>
            </a:r>
            <a:r>
              <a:rPr kumimoji="1" lang="en-US" altLang="zh-CN" dirty="0"/>
              <a:t>and</a:t>
            </a:r>
            <a:r>
              <a:rPr kumimoji="1" lang="zh-CN" altLang="en-US" dirty="0"/>
              <a:t> </a:t>
            </a:r>
            <a:r>
              <a:rPr kumimoji="1" lang="en-US" altLang="zh-CN" dirty="0"/>
              <a:t>the</a:t>
            </a:r>
            <a:r>
              <a:rPr kumimoji="1" lang="zh-CN" altLang="en-US" dirty="0"/>
              <a:t> </a:t>
            </a:r>
            <a:r>
              <a:rPr kumimoji="1" lang="en-US" altLang="zh-CN" dirty="0"/>
              <a:t>metadata</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job’s</a:t>
            </a:r>
            <a:r>
              <a:rPr kumimoji="1" lang="zh-CN" altLang="en-US" dirty="0"/>
              <a:t> </a:t>
            </a:r>
            <a:r>
              <a:rPr kumimoji="1" lang="en-US" altLang="zh-CN" dirty="0"/>
              <a:t>exit</a:t>
            </a:r>
            <a:r>
              <a:rPr kumimoji="1" lang="zh-CN" altLang="en-US" dirty="0"/>
              <a:t> </a:t>
            </a:r>
            <a:r>
              <a:rPr kumimoji="1" lang="en-US" altLang="zh-CN" dirty="0"/>
              <a:t>code.</a:t>
            </a:r>
            <a:r>
              <a:rPr kumimoji="1" lang="zh-CN" altLang="en-US" dirty="0"/>
              <a:t> </a:t>
            </a:r>
            <a:endParaRPr kumimoji="1" lang="en-US" altLang="zh-CN" dirty="0"/>
          </a:p>
          <a:p>
            <a:endParaRPr kumimoji="1" lang="en-US" altLang="zh-CN" dirty="0"/>
          </a:p>
          <a:p>
            <a:r>
              <a:rPr kumimoji="1" lang="en-US" altLang="zh-CN" dirty="0"/>
              <a:t>So</a:t>
            </a:r>
            <a:r>
              <a:rPr kumimoji="1" lang="zh-CN" altLang="en-US" dirty="0"/>
              <a:t> </a:t>
            </a:r>
            <a:r>
              <a:rPr kumimoji="1" lang="en-US" altLang="zh-CN" dirty="0"/>
              <a:t>as</a:t>
            </a:r>
            <a:r>
              <a:rPr kumimoji="1" lang="zh-CN" altLang="en-US" dirty="0"/>
              <a:t> </a:t>
            </a:r>
            <a:r>
              <a:rPr kumimoji="1" lang="en-US" altLang="zh-CN" dirty="0"/>
              <a:t>summary,</a:t>
            </a:r>
            <a:r>
              <a:rPr kumimoji="1" lang="zh-CN" altLang="en-US" dirty="0"/>
              <a:t> </a:t>
            </a:r>
            <a:r>
              <a:rPr kumimoji="1" lang="en-US" altLang="zh-CN" dirty="0"/>
              <a:t>both</a:t>
            </a:r>
            <a:r>
              <a:rPr kumimoji="1" lang="zh-CN" altLang="en-US" dirty="0"/>
              <a:t> </a:t>
            </a:r>
            <a:r>
              <a:rPr kumimoji="1" lang="en-US" altLang="zh-CN" dirty="0"/>
              <a:t>the</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and</a:t>
            </a:r>
            <a:r>
              <a:rPr kumimoji="1" lang="zh-CN" altLang="en-US" dirty="0"/>
              <a:t> </a:t>
            </a:r>
            <a:r>
              <a:rPr kumimoji="1" lang="en-US" altLang="zh-CN" dirty="0"/>
              <a:t>metadata</a:t>
            </a:r>
            <a:r>
              <a:rPr kumimoji="1" lang="zh-CN" altLang="en-US" dirty="0"/>
              <a:t> </a:t>
            </a:r>
            <a:r>
              <a:rPr kumimoji="1" lang="en-US" altLang="zh-CN" dirty="0"/>
              <a:t>can</a:t>
            </a:r>
            <a:r>
              <a:rPr kumimoji="1" lang="zh-CN" altLang="en-US" dirty="0"/>
              <a:t> </a:t>
            </a:r>
            <a:r>
              <a:rPr kumimoji="1" lang="en-US" altLang="zh-CN" dirty="0"/>
              <a:t>be</a:t>
            </a:r>
            <a:r>
              <a:rPr kumimoji="1" lang="zh-CN" altLang="en-US" dirty="0"/>
              <a:t> </a:t>
            </a:r>
            <a:r>
              <a:rPr kumimoji="1" lang="en-US" altLang="zh-CN" dirty="0"/>
              <a:t>multi-dimensional,</a:t>
            </a:r>
            <a:r>
              <a:rPr kumimoji="1" lang="zh-CN" altLang="en-US" dirty="0"/>
              <a:t> </a:t>
            </a:r>
            <a:r>
              <a:rPr kumimoji="1" lang="en-US" altLang="zh-CN" dirty="0"/>
              <a:t>and</a:t>
            </a:r>
            <a:r>
              <a:rPr kumimoji="1" lang="zh-CN" altLang="en-US" dirty="0"/>
              <a:t> </a:t>
            </a:r>
            <a:r>
              <a:rPr kumimoji="1" lang="en-US" altLang="zh-CN" dirty="0"/>
              <a:t>the</a:t>
            </a:r>
            <a:r>
              <a:rPr kumimoji="1" lang="zh-CN" altLang="en-US" dirty="0"/>
              <a:t> </a:t>
            </a:r>
            <a:r>
              <a:rPr kumimoji="1" lang="en-US" altLang="zh-CN" dirty="0"/>
              <a:t>formulation</a:t>
            </a:r>
            <a:r>
              <a:rPr kumimoji="1" lang="zh-CN" altLang="en-US" dirty="0"/>
              <a:t> </a:t>
            </a:r>
            <a:r>
              <a:rPr kumimoji="1" lang="en-US" altLang="zh-CN" dirty="0"/>
              <a:t>is</a:t>
            </a:r>
            <a:r>
              <a:rPr kumimoji="1" lang="zh-CN" altLang="en-US" dirty="0"/>
              <a:t> </a:t>
            </a:r>
            <a:r>
              <a:rPr kumimoji="1" lang="en-US" altLang="zh-CN" dirty="0"/>
              <a:t>general</a:t>
            </a:r>
            <a:r>
              <a:rPr kumimoji="1" lang="zh-CN" altLang="en-US" dirty="0"/>
              <a:t> </a:t>
            </a:r>
            <a:r>
              <a:rPr kumimoji="1" lang="en-US" altLang="zh-CN" dirty="0"/>
              <a:t>for</a:t>
            </a:r>
            <a:r>
              <a:rPr kumimoji="1" lang="zh-CN" altLang="en-US" dirty="0"/>
              <a:t> </a:t>
            </a:r>
            <a:r>
              <a:rPr kumimoji="1" lang="en-US" altLang="zh-CN" dirty="0"/>
              <a:t>many</a:t>
            </a:r>
            <a:r>
              <a:rPr kumimoji="1" lang="zh-CN" altLang="en-US" dirty="0"/>
              <a:t> </a:t>
            </a:r>
            <a:r>
              <a:rPr kumimoji="1" lang="en-US" altLang="zh-CN" dirty="0"/>
              <a:t>types</a:t>
            </a:r>
            <a:r>
              <a:rPr kumimoji="1" lang="zh-CN" altLang="en-US" dirty="0"/>
              <a:t> </a:t>
            </a:r>
            <a:r>
              <a:rPr kumimoji="1" lang="en-US" altLang="zh-CN" dirty="0"/>
              <a:t>of</a:t>
            </a:r>
            <a:r>
              <a:rPr kumimoji="1" lang="zh-CN" altLang="en-US" dirty="0"/>
              <a:t> </a:t>
            </a:r>
            <a:r>
              <a:rPr kumimoji="1" lang="en-US" altLang="zh-CN" dirty="0"/>
              <a:t>data.</a:t>
            </a:r>
          </a:p>
          <a:p>
            <a:endParaRPr kumimoji="1" lang="en-US" altLang="zh-CN" dirty="0"/>
          </a:p>
          <a:p>
            <a:r>
              <a:rPr kumimoji="1" lang="en-US" altLang="zh-CN" dirty="0"/>
              <a:t>Targeting</a:t>
            </a:r>
            <a:r>
              <a:rPr kumimoji="1" lang="zh-CN" altLang="en-US" dirty="0"/>
              <a:t> </a:t>
            </a:r>
            <a:r>
              <a:rPr kumimoji="1" lang="en-US" altLang="zh-CN" dirty="0"/>
              <a:t>at</a:t>
            </a:r>
            <a:r>
              <a:rPr kumimoji="1" lang="zh-CN" altLang="en-US" dirty="0"/>
              <a:t> </a:t>
            </a:r>
            <a:r>
              <a:rPr kumimoji="1" lang="en-US" altLang="zh-CN" dirty="0"/>
              <a:t>this</a:t>
            </a:r>
            <a:r>
              <a:rPr kumimoji="1" lang="zh-CN" altLang="en-US" dirty="0"/>
              <a:t> </a:t>
            </a:r>
            <a:r>
              <a:rPr kumimoji="1" lang="en-US" altLang="zh-CN" dirty="0"/>
              <a:t>types</a:t>
            </a:r>
            <a:r>
              <a:rPr kumimoji="1" lang="zh-CN" altLang="en-US" dirty="0"/>
              <a:t> </a:t>
            </a:r>
            <a:r>
              <a:rPr kumimoji="1" lang="en-US" altLang="zh-CN" dirty="0"/>
              <a:t>of</a:t>
            </a:r>
            <a:r>
              <a:rPr kumimoji="1" lang="zh-CN" altLang="en-US" dirty="0"/>
              <a:t> </a:t>
            </a:r>
            <a:r>
              <a:rPr kumimoji="1" lang="en-US" altLang="zh-CN" dirty="0"/>
              <a:t>data</a:t>
            </a:r>
            <a:r>
              <a:rPr kumimoji="1" lang="zh-CN" altLang="en-US" dirty="0"/>
              <a:t> </a:t>
            </a:r>
            <a:r>
              <a:rPr kumimoji="1" lang="en-US" altLang="zh-CN" dirty="0"/>
              <a:t>makes</a:t>
            </a:r>
            <a:r>
              <a:rPr kumimoji="1" lang="zh-CN" altLang="en-US" dirty="0"/>
              <a:t> </a:t>
            </a:r>
            <a:r>
              <a:rPr kumimoji="1" lang="en-US" altLang="zh-CN" dirty="0"/>
              <a:t>the</a:t>
            </a:r>
            <a:r>
              <a:rPr kumimoji="1" lang="zh-CN" altLang="en-US" dirty="0"/>
              <a:t> </a:t>
            </a:r>
            <a:r>
              <a:rPr kumimoji="1" lang="en-US" altLang="zh-CN" dirty="0"/>
              <a:t>approach</a:t>
            </a:r>
            <a:r>
              <a:rPr kumimoji="1" lang="zh-CN" altLang="en-US" dirty="0"/>
              <a:t> </a:t>
            </a:r>
            <a:r>
              <a:rPr kumimoji="1" lang="en-US" altLang="zh-CN" dirty="0"/>
              <a:t>more</a:t>
            </a:r>
            <a:r>
              <a:rPr kumimoji="1" lang="zh-CN" altLang="en-US" dirty="0"/>
              <a:t> </a:t>
            </a:r>
            <a:r>
              <a:rPr kumimoji="1" lang="en-US" altLang="zh-CN" dirty="0"/>
              <a:t>general,</a:t>
            </a:r>
            <a:r>
              <a:rPr kumimoji="1" lang="zh-CN" altLang="en-US" dirty="0"/>
              <a:t> </a:t>
            </a:r>
            <a:r>
              <a:rPr kumimoji="1" lang="en-US" altLang="zh-CN" dirty="0"/>
              <a:t>but</a:t>
            </a:r>
            <a:r>
              <a:rPr kumimoji="1" lang="zh-CN" altLang="en-US" dirty="0"/>
              <a:t> </a:t>
            </a:r>
            <a:r>
              <a:rPr kumimoji="1" lang="en-US" altLang="zh-CN" dirty="0"/>
              <a:t>also</a:t>
            </a:r>
            <a:r>
              <a:rPr kumimoji="1" lang="zh-CN" altLang="en-US" dirty="0"/>
              <a:t> </a:t>
            </a:r>
            <a:r>
              <a:rPr kumimoji="1" lang="en-US" altLang="zh-CN" dirty="0"/>
              <a:t>pose</a:t>
            </a:r>
            <a:r>
              <a:rPr kumimoji="1" lang="zh-CN" altLang="en-US" dirty="0"/>
              <a:t> </a:t>
            </a:r>
            <a:r>
              <a:rPr kumimoji="1" lang="en-US" altLang="zh-CN" dirty="0"/>
              <a:t>challenges</a:t>
            </a:r>
            <a:r>
              <a:rPr kumimoji="1" lang="zh-CN" altLang="en-US" dirty="0"/>
              <a:t> </a:t>
            </a:r>
            <a:r>
              <a:rPr kumimoji="1" lang="en-US" altLang="zh-CN" dirty="0"/>
              <a:t>on</a:t>
            </a:r>
            <a:r>
              <a:rPr kumimoji="1" lang="zh-CN" altLang="en-US" dirty="0"/>
              <a:t> </a:t>
            </a:r>
            <a:r>
              <a:rPr kumimoji="1" lang="en-US" altLang="zh-CN" dirty="0"/>
              <a:t>how</a:t>
            </a:r>
            <a:r>
              <a:rPr kumimoji="1" lang="zh-CN" altLang="en-US" dirty="0"/>
              <a:t> </a:t>
            </a:r>
            <a:r>
              <a:rPr kumimoji="1" lang="en-US" altLang="zh-CN" dirty="0"/>
              <a:t>should</a:t>
            </a:r>
            <a:r>
              <a:rPr kumimoji="1" lang="zh-CN" altLang="en-US" dirty="0"/>
              <a:t> </a:t>
            </a:r>
            <a:r>
              <a:rPr kumimoji="1" lang="en-US" altLang="zh-CN" dirty="0"/>
              <a:t>we</a:t>
            </a:r>
            <a:r>
              <a:rPr kumimoji="1" lang="zh-CN" altLang="en-US" dirty="0"/>
              <a:t> </a:t>
            </a:r>
            <a:r>
              <a:rPr kumimoji="1" lang="en-US" altLang="zh-CN" dirty="0"/>
              <a:t>model</a:t>
            </a:r>
            <a:r>
              <a:rPr kumimoji="1" lang="zh-CN" altLang="en-US" dirty="0"/>
              <a:t> </a:t>
            </a:r>
            <a:r>
              <a:rPr kumimoji="1" lang="en-US" altLang="zh-CN" dirty="0"/>
              <a:t>it</a:t>
            </a:r>
            <a:r>
              <a:rPr kumimoji="1" lang="zh-CN" altLang="en-US" dirty="0"/>
              <a:t> </a:t>
            </a:r>
            <a:r>
              <a:rPr kumimoji="1" lang="en-US" altLang="zh-CN" dirty="0"/>
              <a:t>with</a:t>
            </a:r>
            <a:r>
              <a:rPr kumimoji="1" lang="zh-CN" altLang="en-US" dirty="0"/>
              <a:t> </a:t>
            </a:r>
            <a:r>
              <a:rPr kumimoji="1" lang="en-US" altLang="zh-CN" dirty="0"/>
              <a:t>high</a:t>
            </a:r>
            <a:r>
              <a:rPr kumimoji="1" lang="zh-CN" altLang="en-US" dirty="0"/>
              <a:t> </a:t>
            </a:r>
            <a:r>
              <a:rPr kumimoji="1" lang="en-US" altLang="zh-CN" dirty="0"/>
              <a:t>fidelity.</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28</a:t>
            </a:fld>
            <a:endParaRPr kumimoji="1" lang="zh-CN" altLang="en-US"/>
          </a:p>
        </p:txBody>
      </p:sp>
    </p:spTree>
    <p:extLst>
      <p:ext uri="{BB962C8B-B14F-4D97-AF65-F5344CB8AC3E}">
        <p14:creationId xmlns:p14="http://schemas.microsoft.com/office/powerpoint/2010/main" val="25515148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So</a:t>
            </a:r>
            <a:r>
              <a:rPr kumimoji="1" lang="zh-CN" altLang="en-US" dirty="0"/>
              <a:t> </a:t>
            </a:r>
            <a:r>
              <a:rPr kumimoji="1" lang="en-US" altLang="zh-CN" dirty="0"/>
              <a:t>here</a:t>
            </a:r>
            <a:r>
              <a:rPr kumimoji="1" lang="zh-CN" altLang="en-US" dirty="0"/>
              <a:t> </a:t>
            </a:r>
            <a:r>
              <a:rPr kumimoji="1" lang="en-US" altLang="zh-CN" dirty="0"/>
              <a:t>I</a:t>
            </a:r>
            <a:r>
              <a:rPr kumimoji="1" lang="zh-CN" altLang="en-US" dirty="0"/>
              <a:t> </a:t>
            </a:r>
            <a:r>
              <a:rPr kumimoji="1" lang="en-US" altLang="zh-CN" dirty="0"/>
              <a:t>list</a:t>
            </a:r>
            <a:r>
              <a:rPr kumimoji="1" lang="zh-CN" altLang="en-US" dirty="0"/>
              <a:t> </a:t>
            </a:r>
            <a:r>
              <a:rPr kumimoji="1" lang="en-US" altLang="zh-CN" dirty="0"/>
              <a:t>the</a:t>
            </a:r>
            <a:r>
              <a:rPr kumimoji="1" lang="zh-CN" altLang="en-US" dirty="0"/>
              <a:t> </a:t>
            </a:r>
            <a:r>
              <a:rPr kumimoji="1" lang="en-US" altLang="zh-CN" dirty="0"/>
              <a:t>challenges</a:t>
            </a:r>
            <a:r>
              <a:rPr kumimoji="1" lang="zh-CN" altLang="en-US" dirty="0"/>
              <a:t> </a:t>
            </a:r>
            <a:r>
              <a:rPr kumimoji="1" lang="en-US" altLang="zh-CN" dirty="0"/>
              <a:t>we</a:t>
            </a:r>
            <a:r>
              <a:rPr kumimoji="1" lang="zh-CN" altLang="en-US" dirty="0"/>
              <a:t> </a:t>
            </a:r>
            <a:r>
              <a:rPr kumimoji="1" lang="en-US" altLang="zh-CN" dirty="0"/>
              <a:t>have</a:t>
            </a:r>
            <a:r>
              <a:rPr kumimoji="1" lang="zh-CN" altLang="en-US" dirty="0"/>
              <a:t> </a:t>
            </a:r>
            <a:r>
              <a:rPr kumimoji="1" lang="en-US" altLang="zh-CN" dirty="0"/>
              <a:t>encountered.</a:t>
            </a:r>
            <a:r>
              <a:rPr kumimoji="1" lang="zh-CN" altLang="en-US" dirty="0"/>
              <a:t> </a:t>
            </a:r>
            <a:r>
              <a:rPr kumimoji="1" lang="en-US" altLang="zh-CN" dirty="0"/>
              <a:t>In</a:t>
            </a:r>
            <a:r>
              <a:rPr kumimoji="1" lang="zh-CN" altLang="en-US" dirty="0"/>
              <a:t> </a:t>
            </a:r>
            <a:r>
              <a:rPr kumimoji="1" lang="en-US" altLang="zh-CN" dirty="0"/>
              <a:t>this</a:t>
            </a:r>
            <a:r>
              <a:rPr kumimoji="1" lang="zh-CN" altLang="en-US" dirty="0"/>
              <a:t> </a:t>
            </a:r>
            <a:r>
              <a:rPr kumimoji="1" lang="en-US" altLang="zh-CN" dirty="0"/>
              <a:t>talk</a:t>
            </a:r>
            <a:r>
              <a:rPr kumimoji="1" lang="zh-CN" altLang="en-US" dirty="0"/>
              <a:t> </a:t>
            </a:r>
            <a:r>
              <a:rPr kumimoji="1" lang="en-US" altLang="zh-CN" dirty="0"/>
              <a:t>I</a:t>
            </a:r>
            <a:r>
              <a:rPr kumimoji="1" lang="zh-CN" altLang="en-US" dirty="0"/>
              <a:t> </a:t>
            </a:r>
            <a:r>
              <a:rPr kumimoji="1" lang="en-US" altLang="zh-CN" dirty="0"/>
              <a:t>will</a:t>
            </a:r>
            <a:r>
              <a:rPr kumimoji="1" lang="zh-CN" altLang="en-US" dirty="0"/>
              <a:t> </a:t>
            </a:r>
            <a:r>
              <a:rPr kumimoji="1" lang="en-US" altLang="zh-CN" dirty="0"/>
              <a:t>focus</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first</a:t>
            </a:r>
            <a:r>
              <a:rPr kumimoji="1" lang="zh-CN" altLang="en-US" dirty="0"/>
              <a:t> </a:t>
            </a:r>
            <a:r>
              <a:rPr kumimoji="1" lang="en-US" altLang="zh-CN" dirty="0"/>
              <a:t>two,</a:t>
            </a:r>
            <a:r>
              <a:rPr kumimoji="1" lang="zh-CN" altLang="en-US" dirty="0"/>
              <a:t> </a:t>
            </a:r>
            <a:r>
              <a:rPr kumimoji="1" lang="en-US" altLang="zh-CN" dirty="0"/>
              <a:t>and</a:t>
            </a:r>
            <a:r>
              <a:rPr kumimoji="1" lang="zh-CN" altLang="en-US" dirty="0"/>
              <a:t> </a:t>
            </a:r>
            <a:r>
              <a:rPr kumimoji="1" lang="en-US" altLang="zh-CN" dirty="0"/>
              <a:t>you</a:t>
            </a:r>
            <a:r>
              <a:rPr kumimoji="1" lang="zh-CN" altLang="en-US" dirty="0"/>
              <a:t> </a:t>
            </a:r>
            <a:r>
              <a:rPr kumimoji="1" lang="en-US" altLang="zh-CN" dirty="0"/>
              <a:t>can</a:t>
            </a:r>
            <a:r>
              <a:rPr kumimoji="1" lang="zh-CN" altLang="en-US" dirty="0"/>
              <a:t> </a:t>
            </a:r>
            <a:r>
              <a:rPr kumimoji="1" lang="en-US" altLang="zh-CN" dirty="0"/>
              <a:t>refer</a:t>
            </a:r>
            <a:r>
              <a:rPr kumimoji="1" lang="zh-CN" altLang="en-US" dirty="0"/>
              <a:t> </a:t>
            </a:r>
            <a:r>
              <a:rPr kumimoji="1" lang="en-US" altLang="zh-CN" dirty="0"/>
              <a:t>to</a:t>
            </a:r>
            <a:r>
              <a:rPr kumimoji="1" lang="zh-CN" altLang="en-US" dirty="0"/>
              <a:t> </a:t>
            </a:r>
            <a:r>
              <a:rPr kumimoji="1" lang="en-US" altLang="zh-CN" dirty="0"/>
              <a:t>our</a:t>
            </a:r>
            <a:r>
              <a:rPr kumimoji="1" lang="zh-CN" altLang="en-US" dirty="0"/>
              <a:t> </a:t>
            </a:r>
            <a:r>
              <a:rPr kumimoji="1" lang="en-US" altLang="zh-CN" dirty="0"/>
              <a:t>papers</a:t>
            </a:r>
            <a:r>
              <a:rPr kumimoji="1" lang="zh-CN" altLang="en-US" dirty="0"/>
              <a:t> </a:t>
            </a:r>
            <a:r>
              <a:rPr kumimoji="1" lang="en-US" altLang="zh-CN" dirty="0"/>
              <a:t>for</a:t>
            </a:r>
            <a:r>
              <a:rPr kumimoji="1" lang="zh-CN" altLang="en-US" dirty="0"/>
              <a:t> </a:t>
            </a:r>
            <a:r>
              <a:rPr kumimoji="1" lang="en-US" altLang="zh-CN" dirty="0"/>
              <a:t>more</a:t>
            </a:r>
            <a:r>
              <a:rPr kumimoji="1" lang="zh-CN" altLang="en-US" dirty="0"/>
              <a:t> </a:t>
            </a:r>
            <a:r>
              <a:rPr kumimoji="1" lang="en-US" altLang="zh-CN" dirty="0"/>
              <a:t>details</a:t>
            </a:r>
            <a:r>
              <a:rPr kumimoji="1" lang="zh-CN" altLang="en-US" dirty="0"/>
              <a:t> </a:t>
            </a:r>
            <a:r>
              <a:rPr kumimoji="1" lang="en-US" altLang="zh-CN" dirty="0"/>
              <a:t>on</a:t>
            </a:r>
            <a:r>
              <a:rPr kumimoji="1" lang="zh-CN" altLang="en-US" dirty="0"/>
              <a:t> </a:t>
            </a:r>
            <a:r>
              <a:rPr kumimoji="1" lang="en-US" altLang="zh-CN" dirty="0"/>
              <a:t>others.</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29</a:t>
            </a:fld>
            <a:endParaRPr kumimoji="1" lang="zh-CN" altLang="en-US"/>
          </a:p>
        </p:txBody>
      </p:sp>
    </p:spTree>
    <p:extLst>
      <p:ext uri="{BB962C8B-B14F-4D97-AF65-F5344CB8AC3E}">
        <p14:creationId xmlns:p14="http://schemas.microsoft.com/office/powerpoint/2010/main" val="23763515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The</a:t>
            </a:r>
            <a:r>
              <a:rPr kumimoji="1" lang="zh-CN" altLang="en-US" dirty="0"/>
              <a:t> </a:t>
            </a:r>
            <a:r>
              <a:rPr kumimoji="1" lang="en-US" altLang="zh-CN" dirty="0"/>
              <a:t>first</a:t>
            </a:r>
            <a:r>
              <a:rPr kumimoji="1" lang="zh-CN" altLang="en-US" dirty="0"/>
              <a:t> </a:t>
            </a:r>
            <a:r>
              <a:rPr kumimoji="1" lang="en-US" altLang="zh-CN" dirty="0"/>
              <a:t>challenge</a:t>
            </a:r>
            <a:r>
              <a:rPr kumimoji="1" lang="zh-CN" altLang="en-US" dirty="0"/>
              <a:t> </a:t>
            </a:r>
            <a:r>
              <a:rPr kumimoji="1" lang="en-US" altLang="zh-CN" dirty="0"/>
              <a:t>is</a:t>
            </a:r>
            <a:r>
              <a:rPr kumimoji="1" lang="zh-CN" altLang="en-US" dirty="0"/>
              <a:t> </a:t>
            </a:r>
            <a:r>
              <a:rPr kumimoji="1" lang="en-US" altLang="zh-CN" dirty="0"/>
              <a:t>that</a:t>
            </a:r>
            <a:r>
              <a:rPr kumimoji="1" lang="zh-CN" altLang="en-US" dirty="0"/>
              <a:t> </a:t>
            </a:r>
            <a:r>
              <a:rPr kumimoji="1" lang="en-US" altLang="zh-CN" dirty="0"/>
              <a:t>the</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can</a:t>
            </a:r>
            <a:r>
              <a:rPr kumimoji="1" lang="zh-CN" altLang="en-US" dirty="0"/>
              <a:t> </a:t>
            </a:r>
            <a:r>
              <a:rPr kumimoji="1" lang="en-US" altLang="zh-CN" dirty="0"/>
              <a:t>be</a:t>
            </a:r>
            <a:r>
              <a:rPr kumimoji="1" lang="zh-CN" altLang="en-US" dirty="0"/>
              <a:t> </a:t>
            </a:r>
            <a:r>
              <a:rPr kumimoji="1" lang="en-US" altLang="zh-CN" dirty="0"/>
              <a:t>very</a:t>
            </a:r>
            <a:r>
              <a:rPr kumimoji="1" lang="zh-CN" altLang="en-US" dirty="0"/>
              <a:t> </a:t>
            </a:r>
            <a:r>
              <a:rPr kumimoji="1" lang="en-US" altLang="zh-CN" dirty="0"/>
              <a:t>long</a:t>
            </a:r>
            <a:r>
              <a:rPr kumimoji="1" lang="zh-CN" altLang="en-US" dirty="0"/>
              <a:t> </a:t>
            </a:r>
            <a:r>
              <a:rPr kumimoji="1" lang="en-US" altLang="zh-CN" dirty="0"/>
              <a:t>and</a:t>
            </a:r>
            <a:r>
              <a:rPr kumimoji="1" lang="zh-CN" altLang="en-US" dirty="0"/>
              <a:t> </a:t>
            </a:r>
            <a:r>
              <a:rPr kumimoji="1" lang="en-US" altLang="zh-CN" dirty="0"/>
              <a:t>has</a:t>
            </a:r>
            <a:r>
              <a:rPr kumimoji="1" lang="zh-CN" altLang="en-US" dirty="0"/>
              <a:t> </a:t>
            </a:r>
            <a:r>
              <a:rPr kumimoji="1" lang="en-US" altLang="zh-CN" dirty="0"/>
              <a:t>complicated</a:t>
            </a:r>
            <a:r>
              <a:rPr kumimoji="1" lang="zh-CN" altLang="en-US" dirty="0"/>
              <a:t> </a:t>
            </a:r>
            <a:r>
              <a:rPr kumimoji="1" lang="en-US" altLang="zh-CN" dirty="0"/>
              <a:t>correlations.</a:t>
            </a:r>
            <a:r>
              <a:rPr kumimoji="1" lang="zh-CN" altLang="en-US" dirty="0"/>
              <a:t> </a:t>
            </a:r>
            <a:r>
              <a:rPr kumimoji="1" lang="en-US" altLang="zh-CN" dirty="0"/>
              <a:t>For</a:t>
            </a:r>
            <a:r>
              <a:rPr kumimoji="1" lang="zh-CN" altLang="en-US" dirty="0"/>
              <a:t> </a:t>
            </a:r>
            <a:r>
              <a:rPr kumimoji="1" lang="en-US" altLang="zh-CN" dirty="0"/>
              <a:t>example,</a:t>
            </a:r>
            <a:r>
              <a:rPr kumimoji="1" lang="zh-CN" altLang="en-US" dirty="0"/>
              <a:t> </a:t>
            </a:r>
            <a:r>
              <a:rPr kumimoji="1" lang="en-US" altLang="zh-CN" dirty="0"/>
              <a:t>this</a:t>
            </a:r>
            <a:r>
              <a:rPr kumimoji="1" lang="zh-CN" altLang="en-US" dirty="0"/>
              <a:t> </a:t>
            </a:r>
            <a:r>
              <a:rPr kumimoji="1" lang="en-US" altLang="zh-CN" dirty="0"/>
              <a:t>figure</a:t>
            </a:r>
            <a:r>
              <a:rPr kumimoji="1" lang="zh-CN" altLang="en-US" dirty="0"/>
              <a:t> </a:t>
            </a:r>
            <a:r>
              <a:rPr kumimoji="1" lang="en-US" altLang="zh-CN" dirty="0"/>
              <a:t>shows</a:t>
            </a:r>
            <a:r>
              <a:rPr kumimoji="1" lang="zh-CN" altLang="en-US" dirty="0"/>
              <a:t> </a:t>
            </a:r>
            <a:r>
              <a:rPr kumimoji="1" lang="en-US" altLang="zh-CN" dirty="0"/>
              <a:t>the</a:t>
            </a:r>
            <a:r>
              <a:rPr kumimoji="1" lang="zh-CN" altLang="en-US" dirty="0"/>
              <a:t> </a:t>
            </a:r>
            <a:r>
              <a:rPr kumimoji="1" lang="en-US" altLang="zh-CN" dirty="0"/>
              <a:t>autocorrelation</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daily</a:t>
            </a:r>
            <a:r>
              <a:rPr kumimoji="1" lang="zh-CN" altLang="en-US" dirty="0"/>
              <a:t> </a:t>
            </a:r>
            <a:r>
              <a:rPr kumimoji="1" lang="en-US" altLang="zh-CN" dirty="0"/>
              <a:t>page</a:t>
            </a:r>
            <a:r>
              <a:rPr kumimoji="1" lang="zh-CN" altLang="en-US" dirty="0"/>
              <a:t> </a:t>
            </a:r>
            <a:r>
              <a:rPr kumimoji="1" lang="en-US" altLang="zh-CN" dirty="0"/>
              <a:t>views</a:t>
            </a:r>
            <a:r>
              <a:rPr kumimoji="1" lang="zh-CN" altLang="en-US" dirty="0"/>
              <a:t> </a:t>
            </a:r>
            <a:r>
              <a:rPr kumimoji="1" lang="en-US" altLang="zh-CN" dirty="0"/>
              <a:t>in</a:t>
            </a:r>
            <a:r>
              <a:rPr kumimoji="1" lang="zh-CN" altLang="en-US" dirty="0"/>
              <a:t> </a:t>
            </a:r>
            <a:r>
              <a:rPr kumimoji="1" lang="en-US" altLang="zh-CN" dirty="0" err="1"/>
              <a:t>wikipedia</a:t>
            </a:r>
            <a:r>
              <a:rPr kumimoji="1" lang="zh-CN" altLang="en-US" dirty="0"/>
              <a:t> </a:t>
            </a:r>
            <a:r>
              <a:rPr kumimoji="1" lang="en-US" altLang="zh-CN" dirty="0"/>
              <a:t>web</a:t>
            </a:r>
            <a:r>
              <a:rPr kumimoji="1" lang="zh-CN" altLang="en-US" dirty="0"/>
              <a:t> </a:t>
            </a:r>
            <a:r>
              <a:rPr kumimoji="1" lang="en-US" altLang="zh-CN" dirty="0"/>
              <a:t>traffic</a:t>
            </a:r>
            <a:r>
              <a:rPr kumimoji="1" lang="zh-CN" altLang="en-US" dirty="0"/>
              <a:t> </a:t>
            </a:r>
            <a:r>
              <a:rPr kumimoji="1" lang="en-US" altLang="zh-CN" dirty="0"/>
              <a:t>dataset.</a:t>
            </a:r>
            <a:r>
              <a:rPr kumimoji="1" lang="zh-CN" altLang="en-US" dirty="0"/>
              <a:t> </a:t>
            </a:r>
            <a:r>
              <a:rPr kumimoji="1" lang="en-US" altLang="zh-CN" dirty="0"/>
              <a:t>The</a:t>
            </a:r>
            <a:r>
              <a:rPr kumimoji="1" lang="zh-CN" altLang="en-US" dirty="0"/>
              <a:t> </a:t>
            </a:r>
            <a:r>
              <a:rPr kumimoji="1" lang="en-US" altLang="zh-CN" dirty="0"/>
              <a:t>x</a:t>
            </a:r>
            <a:r>
              <a:rPr kumimoji="1" lang="zh-CN" altLang="en-US" dirty="0"/>
              <a:t> </a:t>
            </a:r>
            <a:r>
              <a:rPr kumimoji="1" lang="en-US" altLang="zh-CN" dirty="0"/>
              <a:t>axis</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time</a:t>
            </a:r>
            <a:r>
              <a:rPr kumimoji="1" lang="zh-CN" altLang="en-US" dirty="0"/>
              <a:t> </a:t>
            </a:r>
            <a:r>
              <a:rPr kumimoji="1" lang="en-US" altLang="zh-CN" dirty="0"/>
              <a:t>lag</a:t>
            </a:r>
            <a:r>
              <a:rPr kumimoji="1" lang="zh-CN" altLang="en-US" dirty="0"/>
              <a:t> </a:t>
            </a:r>
            <a:r>
              <a:rPr kumimoji="1" lang="en-US" altLang="zh-CN" dirty="0"/>
              <a:t>and</a:t>
            </a:r>
            <a:r>
              <a:rPr kumimoji="1" lang="zh-CN" altLang="en-US" dirty="0"/>
              <a:t> </a:t>
            </a:r>
            <a:r>
              <a:rPr kumimoji="1" lang="en-US" altLang="zh-CN" dirty="0"/>
              <a:t>the</a:t>
            </a:r>
            <a:r>
              <a:rPr kumimoji="1" lang="zh-CN" altLang="en-US" dirty="0"/>
              <a:t> </a:t>
            </a:r>
            <a:r>
              <a:rPr kumimoji="1" lang="en-US" altLang="zh-CN" dirty="0"/>
              <a:t>y</a:t>
            </a:r>
            <a:r>
              <a:rPr kumimoji="1" lang="zh-CN" altLang="en-US" dirty="0"/>
              <a:t> </a:t>
            </a:r>
            <a:r>
              <a:rPr kumimoji="1" lang="en-US" altLang="zh-CN" dirty="0"/>
              <a:t>axis</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strength</a:t>
            </a:r>
            <a:r>
              <a:rPr kumimoji="1" lang="zh-CN" altLang="en-US" dirty="0"/>
              <a:t> </a:t>
            </a:r>
            <a:r>
              <a:rPr kumimoji="1" lang="en-US" altLang="zh-CN" dirty="0"/>
              <a:t>of</a:t>
            </a:r>
            <a:r>
              <a:rPr kumimoji="1" lang="zh-CN" altLang="en-US" dirty="0"/>
              <a:t> </a:t>
            </a:r>
            <a:r>
              <a:rPr kumimoji="1" lang="en-US" altLang="zh-CN" dirty="0"/>
              <a:t>autocorrelation.</a:t>
            </a:r>
            <a:r>
              <a:rPr kumimoji="1" lang="zh-CN" altLang="en-US" dirty="0"/>
              <a:t> </a:t>
            </a:r>
            <a:r>
              <a:rPr kumimoji="1" lang="en-US" altLang="zh-CN" dirty="0"/>
              <a:t>The</a:t>
            </a:r>
            <a:r>
              <a:rPr kumimoji="1" lang="zh-CN" altLang="en-US" dirty="0"/>
              <a:t> </a:t>
            </a:r>
            <a:r>
              <a:rPr kumimoji="1" lang="en-US" altLang="zh-CN" dirty="0"/>
              <a:t>yellow</a:t>
            </a:r>
            <a:r>
              <a:rPr kumimoji="1" lang="zh-CN" altLang="en-US" dirty="0"/>
              <a:t> </a:t>
            </a:r>
            <a:r>
              <a:rPr kumimoji="1" lang="en-US" altLang="zh-CN" dirty="0"/>
              <a:t>line</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real</a:t>
            </a:r>
            <a:r>
              <a:rPr kumimoji="1" lang="zh-CN" altLang="en-US" dirty="0"/>
              <a:t> </a:t>
            </a:r>
            <a:r>
              <a:rPr kumimoji="1" lang="en-US" altLang="zh-CN" dirty="0"/>
              <a:t>data.</a:t>
            </a:r>
          </a:p>
          <a:p>
            <a:endParaRPr kumimoji="1" lang="en-US" altLang="zh-CN" dirty="0"/>
          </a:p>
          <a:p>
            <a:r>
              <a:rPr kumimoji="1" lang="en-US" altLang="zh-CN" dirty="0"/>
              <a:t>We</a:t>
            </a:r>
            <a:r>
              <a:rPr kumimoji="1" lang="zh-CN" altLang="en-US" dirty="0"/>
              <a:t> </a:t>
            </a:r>
            <a:r>
              <a:rPr kumimoji="1" lang="en-US" altLang="zh-CN" dirty="0"/>
              <a:t>can</a:t>
            </a:r>
            <a:r>
              <a:rPr kumimoji="1" lang="zh-CN" altLang="en-US" dirty="0"/>
              <a:t> </a:t>
            </a:r>
            <a:r>
              <a:rPr kumimoji="1" lang="en-US" altLang="zh-CN" dirty="0"/>
              <a:t>see</a:t>
            </a:r>
            <a:r>
              <a:rPr kumimoji="1" lang="zh-CN" altLang="en-US" dirty="0"/>
              <a:t> </a:t>
            </a:r>
            <a:r>
              <a:rPr kumimoji="1" lang="en-US" altLang="zh-CN" dirty="0"/>
              <a:t>that</a:t>
            </a:r>
            <a:r>
              <a:rPr kumimoji="1" lang="zh-CN" altLang="en-US" dirty="0"/>
              <a:t> </a:t>
            </a:r>
            <a:r>
              <a:rPr kumimoji="1" lang="en-US" altLang="zh-CN" dirty="0"/>
              <a:t>there</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small</a:t>
            </a:r>
            <a:r>
              <a:rPr kumimoji="1" lang="zh-CN" altLang="en-US" dirty="0"/>
              <a:t> </a:t>
            </a:r>
            <a:r>
              <a:rPr kumimoji="1" lang="en-US" altLang="zh-CN" dirty="0"/>
              <a:t>periodic</a:t>
            </a:r>
            <a:r>
              <a:rPr kumimoji="1" lang="zh-CN" altLang="en-US" dirty="0"/>
              <a:t> </a:t>
            </a:r>
            <a:r>
              <a:rPr kumimoji="1" lang="en-US" altLang="zh-CN" dirty="0"/>
              <a:t>peak</a:t>
            </a:r>
            <a:r>
              <a:rPr kumimoji="1" lang="zh-CN" altLang="en-US" dirty="0"/>
              <a:t> </a:t>
            </a:r>
            <a:r>
              <a:rPr kumimoji="1" lang="en-US" altLang="zh-CN" dirty="0"/>
              <a:t>with</a:t>
            </a:r>
            <a:r>
              <a:rPr kumimoji="1" lang="zh-CN" altLang="en-US" dirty="0"/>
              <a:t> </a:t>
            </a:r>
            <a:r>
              <a:rPr kumimoji="1" lang="en-US" altLang="zh-CN" dirty="0"/>
              <a:t>period</a:t>
            </a:r>
            <a:r>
              <a:rPr kumimoji="1" lang="zh-CN" altLang="en-US" dirty="0"/>
              <a:t> </a:t>
            </a:r>
            <a:r>
              <a:rPr kumimoji="1" lang="en-US" altLang="zh-CN" dirty="0"/>
              <a:t>around</a:t>
            </a:r>
            <a:r>
              <a:rPr kumimoji="1" lang="zh-CN" altLang="en-US" dirty="0"/>
              <a:t> </a:t>
            </a:r>
            <a:r>
              <a:rPr kumimoji="1" lang="en-US" altLang="zh-CN" dirty="0"/>
              <a:t>7</a:t>
            </a:r>
            <a:r>
              <a:rPr kumimoji="1" lang="zh-CN" altLang="en-US" dirty="0"/>
              <a:t> </a:t>
            </a:r>
            <a:r>
              <a:rPr kumimoji="1" lang="en-US" altLang="zh-CN" dirty="0"/>
              <a:t>days.</a:t>
            </a:r>
            <a:r>
              <a:rPr kumimoji="1" lang="zh-CN" altLang="en-US" dirty="0"/>
              <a:t> </a:t>
            </a:r>
            <a:r>
              <a:rPr kumimoji="1" lang="en-US" altLang="zh-CN" dirty="0"/>
              <a:t>And</a:t>
            </a:r>
            <a:r>
              <a:rPr kumimoji="1" lang="zh-CN" altLang="en-US" dirty="0"/>
              <a:t> </a:t>
            </a:r>
            <a:r>
              <a:rPr kumimoji="1" lang="en-US" altLang="zh-CN" dirty="0"/>
              <a:t>there</a:t>
            </a:r>
            <a:r>
              <a:rPr kumimoji="1" lang="zh-CN" altLang="en-US" dirty="0"/>
              <a:t> </a:t>
            </a:r>
            <a:r>
              <a:rPr kumimoji="1" lang="en-US" altLang="zh-CN" dirty="0"/>
              <a:t>is</a:t>
            </a:r>
            <a:r>
              <a:rPr kumimoji="1" lang="zh-CN" altLang="en-US" dirty="0"/>
              <a:t> </a:t>
            </a:r>
            <a:r>
              <a:rPr kumimoji="1" lang="en-US" altLang="zh-CN" dirty="0"/>
              <a:t>also</a:t>
            </a:r>
            <a:r>
              <a:rPr kumimoji="1" lang="zh-CN" altLang="en-US" dirty="0"/>
              <a:t> </a:t>
            </a:r>
            <a:r>
              <a:rPr kumimoji="1" lang="en-US" altLang="zh-CN" dirty="0"/>
              <a:t>anther</a:t>
            </a:r>
            <a:r>
              <a:rPr kumimoji="1" lang="zh-CN" altLang="en-US" dirty="0"/>
              <a:t> </a:t>
            </a:r>
            <a:r>
              <a:rPr kumimoji="1" lang="en-US" altLang="zh-CN" dirty="0"/>
              <a:t>global</a:t>
            </a:r>
            <a:r>
              <a:rPr kumimoji="1" lang="zh-CN" altLang="en-US" dirty="0"/>
              <a:t> </a:t>
            </a:r>
            <a:r>
              <a:rPr kumimoji="1" lang="en-US" altLang="zh-CN" dirty="0"/>
              <a:t>peak</a:t>
            </a:r>
            <a:r>
              <a:rPr kumimoji="1" lang="zh-CN" altLang="en-US" dirty="0"/>
              <a:t> </a:t>
            </a:r>
            <a:r>
              <a:rPr kumimoji="1" lang="en-US" altLang="zh-CN" dirty="0"/>
              <a:t>at</a:t>
            </a:r>
            <a:r>
              <a:rPr kumimoji="1" lang="zh-CN" altLang="en-US" dirty="0"/>
              <a:t> </a:t>
            </a:r>
            <a:r>
              <a:rPr kumimoji="1" lang="en-US" altLang="zh-CN" dirty="0"/>
              <a:t>around</a:t>
            </a:r>
            <a:r>
              <a:rPr kumimoji="1" lang="zh-CN" altLang="en-US" dirty="0"/>
              <a:t> </a:t>
            </a:r>
            <a:r>
              <a:rPr kumimoji="1" lang="en-US" altLang="zh-CN" dirty="0"/>
              <a:t>365</a:t>
            </a:r>
            <a:r>
              <a:rPr kumimoji="1" lang="zh-CN" altLang="en-US" dirty="0"/>
              <a:t> </a:t>
            </a:r>
            <a:r>
              <a:rPr kumimoji="1" lang="en-US" altLang="zh-CN" dirty="0"/>
              <a:t>days.</a:t>
            </a:r>
            <a:r>
              <a:rPr kumimoji="1" lang="zh-CN" altLang="en-US" dirty="0"/>
              <a:t> </a:t>
            </a:r>
            <a:r>
              <a:rPr kumimoji="1" lang="en-US" altLang="zh-CN" dirty="0"/>
              <a:t>These</a:t>
            </a:r>
            <a:r>
              <a:rPr kumimoji="1" lang="zh-CN" altLang="en-US" dirty="0"/>
              <a:t> </a:t>
            </a:r>
            <a:r>
              <a:rPr kumimoji="1" lang="en-US" altLang="zh-CN" dirty="0"/>
              <a:t>patterns</a:t>
            </a:r>
            <a:r>
              <a:rPr kumimoji="1" lang="zh-CN" altLang="en-US" dirty="0"/>
              <a:t> </a:t>
            </a:r>
            <a:r>
              <a:rPr kumimoji="1" lang="en-US" altLang="zh-CN" dirty="0"/>
              <a:t>reveal</a:t>
            </a:r>
            <a:r>
              <a:rPr kumimoji="1" lang="zh-CN" altLang="en-US" dirty="0"/>
              <a:t> </a:t>
            </a:r>
            <a:r>
              <a:rPr kumimoji="1" lang="en-US" altLang="zh-CN" dirty="0"/>
              <a:t>interesting</a:t>
            </a:r>
            <a:r>
              <a:rPr kumimoji="1" lang="zh-CN" altLang="en-US" dirty="0"/>
              <a:t> </a:t>
            </a:r>
            <a:r>
              <a:rPr kumimoji="1" lang="en-US" altLang="zh-CN" dirty="0"/>
              <a:t>observations</a:t>
            </a:r>
            <a:r>
              <a:rPr kumimoji="1" lang="zh-CN" altLang="en-US" dirty="0"/>
              <a:t> </a:t>
            </a:r>
            <a:r>
              <a:rPr kumimoji="1" lang="en-US" altLang="zh-CN" dirty="0"/>
              <a:t>that</a:t>
            </a:r>
            <a:r>
              <a:rPr kumimoji="1" lang="zh-CN" altLang="en-US" dirty="0"/>
              <a:t> </a:t>
            </a:r>
            <a:r>
              <a:rPr kumimoji="1" lang="en-US" altLang="zh-CN" dirty="0"/>
              <a:t>how</a:t>
            </a:r>
            <a:r>
              <a:rPr kumimoji="1" lang="zh-CN" altLang="en-US" dirty="0"/>
              <a:t> </a:t>
            </a:r>
            <a:r>
              <a:rPr kumimoji="1" lang="en-US" altLang="zh-CN" dirty="0"/>
              <a:t>often</a:t>
            </a:r>
            <a:r>
              <a:rPr kumimoji="1" lang="zh-CN" altLang="en-US" dirty="0"/>
              <a:t> </a:t>
            </a:r>
            <a:r>
              <a:rPr kumimoji="1" lang="en-US" altLang="zh-CN" dirty="0"/>
              <a:t>people</a:t>
            </a:r>
            <a:r>
              <a:rPr kumimoji="1" lang="zh-CN" altLang="en-US" dirty="0"/>
              <a:t> </a:t>
            </a:r>
            <a:r>
              <a:rPr kumimoji="1" lang="en-US" altLang="zh-CN" dirty="0"/>
              <a:t>visit</a:t>
            </a:r>
            <a:r>
              <a:rPr kumimoji="1" lang="zh-CN" altLang="en-US" dirty="0"/>
              <a:t> </a:t>
            </a:r>
            <a:r>
              <a:rPr kumimoji="1" lang="en-US" altLang="zh-CN" dirty="0" err="1"/>
              <a:t>wikipedia</a:t>
            </a:r>
            <a:r>
              <a:rPr kumimoji="1" lang="zh-CN" altLang="en-US" dirty="0"/>
              <a:t> </a:t>
            </a:r>
            <a:r>
              <a:rPr kumimoji="1" lang="en-US" altLang="zh-CN" dirty="0"/>
              <a:t>pages</a:t>
            </a:r>
            <a:r>
              <a:rPr kumimoji="1" lang="zh-CN" altLang="en-US" dirty="0"/>
              <a:t> </a:t>
            </a:r>
            <a:r>
              <a:rPr kumimoji="1" lang="en-US" altLang="zh-CN" dirty="0"/>
              <a:t>has</a:t>
            </a:r>
            <a:r>
              <a:rPr kumimoji="1" lang="zh-CN" altLang="en-US" dirty="0"/>
              <a:t> </a:t>
            </a:r>
            <a:r>
              <a:rPr kumimoji="1" lang="en-US" altLang="zh-CN" dirty="0"/>
              <a:t>a</a:t>
            </a:r>
            <a:r>
              <a:rPr kumimoji="1" lang="zh-CN" altLang="en-US" dirty="0"/>
              <a:t> </a:t>
            </a:r>
            <a:r>
              <a:rPr kumimoji="1" lang="en-US" altLang="zh-CN" dirty="0"/>
              <a:t>weekly</a:t>
            </a:r>
            <a:r>
              <a:rPr kumimoji="1" lang="zh-CN" altLang="en-US" dirty="0"/>
              <a:t> </a:t>
            </a:r>
            <a:r>
              <a:rPr kumimoji="1" lang="en-US" altLang="zh-CN" dirty="0"/>
              <a:t>and</a:t>
            </a:r>
            <a:r>
              <a:rPr kumimoji="1" lang="zh-CN" altLang="en-US" dirty="0"/>
              <a:t> </a:t>
            </a:r>
            <a:r>
              <a:rPr kumimoji="1" lang="en-US" altLang="zh-CN" dirty="0"/>
              <a:t>annual</a:t>
            </a:r>
            <a:r>
              <a:rPr kumimoji="1" lang="zh-CN" altLang="en-US" dirty="0"/>
              <a:t> </a:t>
            </a:r>
            <a:r>
              <a:rPr kumimoji="1" lang="en-US" altLang="zh-CN" dirty="0"/>
              <a:t>patterns.</a:t>
            </a:r>
            <a:r>
              <a:rPr kumimoji="1" lang="zh-CN" altLang="en-US" dirty="0"/>
              <a:t> </a:t>
            </a:r>
            <a:endParaRPr kumimoji="1" lang="en-US" altLang="zh-CN" dirty="0"/>
          </a:p>
          <a:p>
            <a:endParaRPr kumimoji="1" lang="en-US" altLang="zh-CN" dirty="0"/>
          </a:p>
          <a:p>
            <a:r>
              <a:rPr kumimoji="1" lang="en-US" altLang="zh-CN" dirty="0"/>
              <a:t>The</a:t>
            </a:r>
            <a:r>
              <a:rPr kumimoji="1" lang="zh-CN" altLang="en-US" dirty="0"/>
              <a:t> </a:t>
            </a:r>
            <a:r>
              <a:rPr kumimoji="1" lang="en-US" altLang="zh-CN" dirty="0"/>
              <a:t>other</a:t>
            </a:r>
            <a:r>
              <a:rPr kumimoji="1" lang="zh-CN" altLang="en-US" dirty="0"/>
              <a:t> </a:t>
            </a:r>
            <a:r>
              <a:rPr kumimoji="1" lang="en-US" altLang="zh-CN" dirty="0"/>
              <a:t>lines</a:t>
            </a:r>
            <a:r>
              <a:rPr kumimoji="1" lang="zh-CN" altLang="en-US" dirty="0"/>
              <a:t> </a:t>
            </a:r>
            <a:r>
              <a:rPr kumimoji="1" lang="en-US" altLang="zh-CN" dirty="0"/>
              <a:t>are</a:t>
            </a:r>
            <a:r>
              <a:rPr kumimoji="1" lang="zh-CN" altLang="en-US" dirty="0"/>
              <a:t> </a:t>
            </a:r>
            <a:r>
              <a:rPr kumimoji="1" lang="en-US" altLang="zh-CN" dirty="0"/>
              <a:t>the</a:t>
            </a:r>
            <a:r>
              <a:rPr kumimoji="1" lang="zh-CN" altLang="en-US" dirty="0"/>
              <a:t> </a:t>
            </a:r>
            <a:r>
              <a:rPr kumimoji="1" lang="en-US" altLang="zh-CN" dirty="0"/>
              <a:t>autocorrelation</a:t>
            </a:r>
            <a:r>
              <a:rPr kumimoji="1" lang="zh-CN" altLang="en-US" dirty="0"/>
              <a:t> </a:t>
            </a:r>
            <a:r>
              <a:rPr kumimoji="1" lang="en-US" altLang="zh-CN" dirty="0"/>
              <a:t>of</a:t>
            </a:r>
            <a:r>
              <a:rPr kumimoji="1" lang="zh-CN" altLang="en-US" dirty="0"/>
              <a:t> </a:t>
            </a:r>
            <a:r>
              <a:rPr kumimoji="1" lang="en-US" altLang="zh-CN" dirty="0"/>
              <a:t>generated</a:t>
            </a:r>
            <a:r>
              <a:rPr kumimoji="1" lang="zh-CN" altLang="en-US" dirty="0"/>
              <a:t> </a:t>
            </a:r>
            <a:r>
              <a:rPr kumimoji="1" lang="en-US" altLang="zh-CN" dirty="0"/>
              <a:t>data</a:t>
            </a:r>
            <a:r>
              <a:rPr kumimoji="1" lang="zh-CN" altLang="en-US" dirty="0"/>
              <a:t> </a:t>
            </a:r>
            <a:r>
              <a:rPr kumimoji="1" lang="en-US" altLang="zh-CN" dirty="0"/>
              <a:t>from</a:t>
            </a:r>
            <a:r>
              <a:rPr kumimoji="1" lang="zh-CN" altLang="en-US" dirty="0"/>
              <a:t> </a:t>
            </a:r>
            <a:r>
              <a:rPr kumimoji="1" lang="en-US" altLang="zh-CN" dirty="0"/>
              <a:t>baseline</a:t>
            </a:r>
            <a:r>
              <a:rPr kumimoji="1" lang="zh-CN" altLang="en-US" dirty="0"/>
              <a:t> </a:t>
            </a:r>
            <a:r>
              <a:rPr kumimoji="1" lang="en-US" altLang="zh-CN" dirty="0"/>
              <a:t>methods,</a:t>
            </a:r>
            <a:r>
              <a:rPr kumimoji="1" lang="zh-CN" altLang="en-US" dirty="0"/>
              <a:t> </a:t>
            </a:r>
            <a:r>
              <a:rPr kumimoji="1" lang="en-US" altLang="zh-CN" dirty="0"/>
              <a:t>and</a:t>
            </a:r>
            <a:r>
              <a:rPr kumimoji="1" lang="zh-CN" altLang="en-US" dirty="0"/>
              <a:t> </a:t>
            </a:r>
            <a:r>
              <a:rPr kumimoji="1" lang="en-US" altLang="zh-CN" dirty="0"/>
              <a:t>we</a:t>
            </a:r>
            <a:r>
              <a:rPr kumimoji="1" lang="zh-CN" altLang="en-US" dirty="0"/>
              <a:t> </a:t>
            </a:r>
            <a:r>
              <a:rPr kumimoji="1" lang="en-US" altLang="zh-CN" dirty="0"/>
              <a:t>see</a:t>
            </a:r>
            <a:r>
              <a:rPr kumimoji="1" lang="zh-CN" altLang="en-US" dirty="0"/>
              <a:t> </a:t>
            </a:r>
            <a:r>
              <a:rPr kumimoji="1" lang="en-US" altLang="zh-CN" dirty="0"/>
              <a:t>that</a:t>
            </a:r>
            <a:r>
              <a:rPr kumimoji="1" lang="zh-CN" altLang="en-US" dirty="0"/>
              <a:t> </a:t>
            </a:r>
            <a:r>
              <a:rPr kumimoji="1" lang="en-US" altLang="zh-CN" dirty="0"/>
              <a:t>none</a:t>
            </a:r>
            <a:r>
              <a:rPr kumimoji="1" lang="zh-CN" altLang="en-US" dirty="0"/>
              <a:t> </a:t>
            </a:r>
            <a:r>
              <a:rPr kumimoji="1" lang="en-US" altLang="zh-CN" dirty="0"/>
              <a:t>of</a:t>
            </a:r>
            <a:r>
              <a:rPr kumimoji="1" lang="zh-CN" altLang="en-US" dirty="0"/>
              <a:t> </a:t>
            </a:r>
            <a:r>
              <a:rPr kumimoji="1" lang="en-US" altLang="zh-CN" dirty="0"/>
              <a:t>them</a:t>
            </a:r>
            <a:r>
              <a:rPr kumimoji="1" lang="zh-CN" altLang="en-US" dirty="0"/>
              <a:t> </a:t>
            </a:r>
            <a:r>
              <a:rPr kumimoji="1" lang="en-US" altLang="zh-CN" dirty="0"/>
              <a:t>capture</a:t>
            </a:r>
            <a:r>
              <a:rPr kumimoji="1" lang="zh-CN" altLang="en-US" dirty="0"/>
              <a:t> </a:t>
            </a:r>
            <a:r>
              <a:rPr kumimoji="1" lang="en-US" altLang="zh-CN" dirty="0"/>
              <a:t>both</a:t>
            </a:r>
            <a:r>
              <a:rPr kumimoji="1" lang="zh-CN" altLang="en-US" dirty="0"/>
              <a:t> </a:t>
            </a:r>
            <a:r>
              <a:rPr kumimoji="1" lang="en-US" altLang="zh-CN" dirty="0"/>
              <a:t>patterns.</a:t>
            </a:r>
          </a:p>
          <a:p>
            <a:endParaRPr kumimoji="1" lang="en-US" altLang="zh-CN" dirty="0"/>
          </a:p>
          <a:p>
            <a:r>
              <a:rPr kumimoji="1" lang="en-US" altLang="zh-CN" dirty="0"/>
              <a:t>Note</a:t>
            </a:r>
            <a:r>
              <a:rPr kumimoji="1" lang="zh-CN" altLang="en-US" dirty="0"/>
              <a:t> </a:t>
            </a:r>
            <a:r>
              <a:rPr kumimoji="1" lang="en-US" altLang="zh-CN" dirty="0"/>
              <a:t>that</a:t>
            </a:r>
            <a:r>
              <a:rPr kumimoji="1" lang="zh-CN" altLang="en-US" dirty="0"/>
              <a:t> </a:t>
            </a:r>
            <a:r>
              <a:rPr kumimoji="1" lang="en-US" altLang="zh-CN" dirty="0"/>
              <a:t>we</a:t>
            </a:r>
            <a:r>
              <a:rPr kumimoji="1" lang="zh-CN" altLang="en-US" dirty="0"/>
              <a:t> </a:t>
            </a:r>
            <a:r>
              <a:rPr kumimoji="1" lang="en-US" altLang="zh-CN" dirty="0"/>
              <a:t>also</a:t>
            </a:r>
            <a:r>
              <a:rPr kumimoji="1" lang="zh-CN" altLang="en-US" dirty="0"/>
              <a:t> </a:t>
            </a:r>
            <a:r>
              <a:rPr kumimoji="1" lang="en-US" altLang="zh-CN" dirty="0"/>
              <a:t>compare</a:t>
            </a:r>
            <a:r>
              <a:rPr kumimoji="1" lang="zh-CN" altLang="en-US" dirty="0"/>
              <a:t> </a:t>
            </a:r>
            <a:r>
              <a:rPr kumimoji="1" lang="en-US" altLang="zh-CN" dirty="0"/>
              <a:t>the</a:t>
            </a:r>
            <a:r>
              <a:rPr kumimoji="1" lang="zh-CN" altLang="en-US" dirty="0"/>
              <a:t> </a:t>
            </a:r>
            <a:r>
              <a:rPr kumimoji="1" lang="en-US" altLang="zh-CN" dirty="0"/>
              <a:t>two</a:t>
            </a:r>
            <a:r>
              <a:rPr kumimoji="1" lang="zh-CN" altLang="en-US" dirty="0"/>
              <a:t> </a:t>
            </a:r>
            <a:r>
              <a:rPr kumimoji="1" lang="en-US" altLang="zh-CN" dirty="0"/>
              <a:t>state-of-the-art</a:t>
            </a:r>
            <a:r>
              <a:rPr kumimoji="1" lang="zh-CN" altLang="en-US" dirty="0"/>
              <a:t> </a:t>
            </a:r>
            <a:r>
              <a:rPr kumimoji="1" lang="en-US" altLang="zh-CN" dirty="0"/>
              <a:t>GANs</a:t>
            </a:r>
            <a:r>
              <a:rPr kumimoji="1" lang="zh-CN" altLang="en-US" dirty="0"/>
              <a:t> </a:t>
            </a:r>
            <a:r>
              <a:rPr kumimoji="1" lang="en-US" altLang="zh-CN" dirty="0"/>
              <a:t>on</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called</a:t>
            </a:r>
            <a:r>
              <a:rPr kumimoji="1" lang="zh-CN" altLang="en-US" dirty="0"/>
              <a:t> </a:t>
            </a:r>
            <a:r>
              <a:rPr kumimoji="1" lang="en-US" altLang="zh-CN" dirty="0" err="1"/>
              <a:t>TimeGAN</a:t>
            </a:r>
            <a:r>
              <a:rPr kumimoji="1" lang="zh-CN" altLang="en-US" dirty="0"/>
              <a:t> </a:t>
            </a:r>
            <a:r>
              <a:rPr kumimoji="1" lang="en-US" altLang="zh-CN" dirty="0"/>
              <a:t>and</a:t>
            </a:r>
            <a:r>
              <a:rPr kumimoji="1" lang="zh-CN" altLang="en-US" dirty="0"/>
              <a:t> </a:t>
            </a:r>
            <a:r>
              <a:rPr kumimoji="1" lang="en-US" altLang="zh-CN" dirty="0"/>
              <a:t>RCGAN.</a:t>
            </a:r>
            <a:r>
              <a:rPr kumimoji="1" lang="zh-CN" altLang="en-US" dirty="0"/>
              <a:t> </a:t>
            </a:r>
            <a:r>
              <a:rPr kumimoji="1" lang="en-US" altLang="zh-CN" dirty="0"/>
              <a:t>None</a:t>
            </a:r>
            <a:r>
              <a:rPr kumimoji="1" lang="zh-CN" altLang="en-US" dirty="0"/>
              <a:t> </a:t>
            </a:r>
            <a:r>
              <a:rPr kumimoji="1" lang="en-US" altLang="zh-CN" dirty="0"/>
              <a:t>of</a:t>
            </a:r>
            <a:r>
              <a:rPr kumimoji="1" lang="zh-CN" altLang="en-US" dirty="0"/>
              <a:t> </a:t>
            </a:r>
            <a:r>
              <a:rPr kumimoji="1" lang="en-US" altLang="zh-CN" dirty="0"/>
              <a:t>them</a:t>
            </a:r>
            <a:r>
              <a:rPr kumimoji="1" lang="zh-CN" altLang="en-US" dirty="0"/>
              <a:t> </a:t>
            </a:r>
            <a:r>
              <a:rPr kumimoji="1" lang="en-US" altLang="zh-CN" dirty="0"/>
              <a:t>captures</a:t>
            </a:r>
            <a:r>
              <a:rPr kumimoji="1" lang="zh-CN" altLang="en-US" dirty="0"/>
              <a:t> </a:t>
            </a:r>
            <a:r>
              <a:rPr kumimoji="1" lang="en-US" altLang="zh-CN" dirty="0"/>
              <a:t>any</a:t>
            </a:r>
            <a:r>
              <a:rPr kumimoji="1" lang="zh-CN" altLang="en-US" dirty="0"/>
              <a:t> </a:t>
            </a:r>
            <a:r>
              <a:rPr kumimoji="1" lang="en-US" altLang="zh-CN" dirty="0"/>
              <a:t>meaningful</a:t>
            </a:r>
            <a:r>
              <a:rPr kumimoji="1" lang="zh-CN" altLang="en-US" dirty="0"/>
              <a:t> </a:t>
            </a:r>
            <a:r>
              <a:rPr kumimoji="1" lang="en-US" altLang="zh-CN" dirty="0"/>
              <a:t>patterns.</a:t>
            </a:r>
            <a:r>
              <a:rPr kumimoji="1" lang="zh-CN" altLang="en-US" dirty="0"/>
              <a:t> </a:t>
            </a:r>
            <a:r>
              <a:rPr kumimoji="1" lang="en-US" altLang="zh-CN" dirty="0"/>
              <a:t>In</a:t>
            </a:r>
            <a:r>
              <a:rPr kumimoji="1" lang="zh-CN" altLang="en-US" dirty="0"/>
              <a:t> </a:t>
            </a:r>
            <a:r>
              <a:rPr kumimoji="1" lang="en-US" altLang="zh-CN" dirty="0"/>
              <a:t>fact,</a:t>
            </a:r>
            <a:r>
              <a:rPr kumimoji="1" lang="zh-CN" altLang="en-US" dirty="0"/>
              <a:t> </a:t>
            </a:r>
            <a:r>
              <a:rPr kumimoji="1" lang="en-US" altLang="zh-CN" dirty="0"/>
              <a:t>the</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considered</a:t>
            </a:r>
            <a:r>
              <a:rPr kumimoji="1" lang="zh-CN" altLang="en-US" dirty="0"/>
              <a:t> </a:t>
            </a:r>
            <a:r>
              <a:rPr kumimoji="1" lang="en-US" altLang="zh-CN" dirty="0"/>
              <a:t>in</a:t>
            </a:r>
            <a:r>
              <a:rPr kumimoji="1" lang="zh-CN" altLang="en-US" dirty="0"/>
              <a:t> </a:t>
            </a:r>
            <a:r>
              <a:rPr kumimoji="1" lang="en-US" altLang="zh-CN" dirty="0" err="1"/>
              <a:t>TimeGAN</a:t>
            </a:r>
            <a:r>
              <a:rPr kumimoji="1" lang="zh-CN" altLang="en-US" dirty="0"/>
              <a:t> </a:t>
            </a:r>
            <a:r>
              <a:rPr kumimoji="1" lang="en-US" altLang="zh-CN" dirty="0"/>
              <a:t>and</a:t>
            </a:r>
            <a:r>
              <a:rPr kumimoji="1" lang="zh-CN" altLang="en-US" dirty="0"/>
              <a:t> </a:t>
            </a:r>
            <a:r>
              <a:rPr kumimoji="1" lang="en-US" altLang="zh-CN" dirty="0"/>
              <a:t>RCGAN</a:t>
            </a:r>
            <a:r>
              <a:rPr kumimoji="1" lang="zh-CN" altLang="en-US" dirty="0"/>
              <a:t> </a:t>
            </a:r>
            <a:r>
              <a:rPr kumimoji="1" lang="en-US" altLang="zh-CN" dirty="0"/>
              <a:t>are</a:t>
            </a:r>
            <a:r>
              <a:rPr kumimoji="1" lang="zh-CN" altLang="en-US" dirty="0"/>
              <a:t> </a:t>
            </a:r>
            <a:r>
              <a:rPr kumimoji="1" lang="en-US" altLang="zh-CN" dirty="0"/>
              <a:t>very</a:t>
            </a:r>
            <a:r>
              <a:rPr kumimoji="1" lang="zh-CN" altLang="en-US" dirty="0"/>
              <a:t> </a:t>
            </a:r>
            <a:r>
              <a:rPr kumimoji="1" lang="en-US" altLang="zh-CN" dirty="0"/>
              <a:t>short,</a:t>
            </a:r>
            <a:r>
              <a:rPr kumimoji="1" lang="zh-CN" altLang="en-US" dirty="0"/>
              <a:t> </a:t>
            </a:r>
            <a:r>
              <a:rPr kumimoji="1" lang="en-US" altLang="zh-CN" dirty="0"/>
              <a:t>like</a:t>
            </a:r>
            <a:r>
              <a:rPr kumimoji="1" lang="zh-CN" altLang="en-US" dirty="0"/>
              <a:t> </a:t>
            </a:r>
            <a:r>
              <a:rPr kumimoji="1" lang="en-US" altLang="zh-CN" dirty="0"/>
              <a:t>below</a:t>
            </a:r>
            <a:r>
              <a:rPr kumimoji="1" lang="zh-CN" altLang="en-US" dirty="0"/>
              <a:t> </a:t>
            </a:r>
            <a:r>
              <a:rPr kumimoji="1" lang="en-US" altLang="zh-CN" dirty="0"/>
              <a:t>50.</a:t>
            </a:r>
            <a:r>
              <a:rPr kumimoji="1" lang="zh-CN" altLang="en-US" dirty="0"/>
              <a:t> </a:t>
            </a:r>
            <a:r>
              <a:rPr kumimoji="1" lang="en-US" altLang="zh-CN" dirty="0"/>
              <a:t>But</a:t>
            </a:r>
            <a:r>
              <a:rPr kumimoji="1" lang="zh-CN" altLang="en-US" dirty="0"/>
              <a:t> </a:t>
            </a:r>
            <a:r>
              <a:rPr kumimoji="1" lang="en-US" altLang="zh-CN" dirty="0"/>
              <a:t>networking</a:t>
            </a:r>
            <a:r>
              <a:rPr kumimoji="1" lang="zh-CN" altLang="en-US" dirty="0"/>
              <a:t> </a:t>
            </a:r>
            <a:r>
              <a:rPr kumimoji="1" lang="en-US" altLang="zh-CN" dirty="0"/>
              <a:t>and</a:t>
            </a:r>
            <a:r>
              <a:rPr kumimoji="1" lang="zh-CN" altLang="en-US" dirty="0"/>
              <a:t> </a:t>
            </a:r>
            <a:r>
              <a:rPr kumimoji="1" lang="en-US" altLang="zh-CN" dirty="0"/>
              <a:t>systems</a:t>
            </a:r>
            <a:r>
              <a:rPr kumimoji="1" lang="zh-CN" altLang="en-US" dirty="0"/>
              <a:t> </a:t>
            </a:r>
            <a:r>
              <a:rPr kumimoji="1" lang="en-US" altLang="zh-CN" dirty="0"/>
              <a:t>datasets</a:t>
            </a:r>
            <a:r>
              <a:rPr kumimoji="1" lang="zh-CN" altLang="en-US" dirty="0"/>
              <a:t> </a:t>
            </a:r>
            <a:r>
              <a:rPr kumimoji="1" lang="en-US" altLang="zh-CN" dirty="0"/>
              <a:t>often</a:t>
            </a:r>
            <a:r>
              <a:rPr kumimoji="1" lang="zh-CN" altLang="en-US" dirty="0"/>
              <a:t> </a:t>
            </a:r>
            <a:r>
              <a:rPr kumimoji="1" lang="en-US" altLang="zh-CN" dirty="0"/>
              <a:t>have</a:t>
            </a:r>
            <a:r>
              <a:rPr kumimoji="1" lang="zh-CN" altLang="en-US" dirty="0"/>
              <a:t> </a:t>
            </a:r>
            <a:r>
              <a:rPr kumimoji="1" lang="en-US" altLang="zh-CN" dirty="0"/>
              <a:t>very</a:t>
            </a:r>
            <a:r>
              <a:rPr kumimoji="1" lang="zh-CN" altLang="en-US" dirty="0"/>
              <a:t> </a:t>
            </a:r>
            <a:r>
              <a:rPr kumimoji="1" lang="en-US" altLang="zh-CN" dirty="0"/>
              <a:t>long</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like</a:t>
            </a:r>
            <a:r>
              <a:rPr kumimoji="1" lang="zh-CN" altLang="en-US" dirty="0"/>
              <a:t> </a:t>
            </a:r>
            <a:r>
              <a:rPr kumimoji="1" lang="en-US" altLang="zh-CN" dirty="0"/>
              <a:t>in</a:t>
            </a:r>
            <a:r>
              <a:rPr kumimoji="1" lang="zh-CN" altLang="en-US" dirty="0"/>
              <a:t> </a:t>
            </a:r>
            <a:r>
              <a:rPr kumimoji="1" lang="en-US" altLang="zh-CN" dirty="0"/>
              <a:t>this</a:t>
            </a:r>
            <a:r>
              <a:rPr kumimoji="1" lang="zh-CN" altLang="en-US" dirty="0"/>
              <a:t> </a:t>
            </a:r>
            <a:r>
              <a:rPr kumimoji="1" lang="en-US" altLang="zh-CN" dirty="0"/>
              <a:t>wiki</a:t>
            </a:r>
            <a:r>
              <a:rPr kumimoji="1" lang="zh-CN" altLang="en-US" dirty="0"/>
              <a:t> </a:t>
            </a:r>
            <a:r>
              <a:rPr kumimoji="1" lang="en-US" altLang="zh-CN" dirty="0"/>
              <a:t>web</a:t>
            </a:r>
            <a:r>
              <a:rPr kumimoji="1" lang="zh-CN" altLang="en-US" dirty="0"/>
              <a:t> </a:t>
            </a:r>
            <a:r>
              <a:rPr kumimoji="1" lang="en-US" altLang="zh-CN" dirty="0"/>
              <a:t>dataset,</a:t>
            </a:r>
            <a:r>
              <a:rPr kumimoji="1" lang="zh-CN" altLang="en-US" dirty="0"/>
              <a:t> </a:t>
            </a:r>
            <a:r>
              <a:rPr kumimoji="1" lang="en-US" altLang="zh-CN" dirty="0"/>
              <a:t>the</a:t>
            </a:r>
            <a:r>
              <a:rPr kumimoji="1" lang="zh-CN" altLang="en-US" dirty="0"/>
              <a:t> </a:t>
            </a:r>
            <a:r>
              <a:rPr kumimoji="1" lang="en-US" altLang="zh-CN" dirty="0"/>
              <a:t>length</a:t>
            </a:r>
            <a:r>
              <a:rPr kumimoji="1" lang="zh-CN" altLang="en-US" dirty="0"/>
              <a:t> </a:t>
            </a:r>
            <a:r>
              <a:rPr kumimoji="1" lang="en-US" altLang="zh-CN" dirty="0"/>
              <a:t>550.</a:t>
            </a:r>
            <a:r>
              <a:rPr kumimoji="1" lang="zh-CN" altLang="en-US" dirty="0"/>
              <a:t> </a:t>
            </a:r>
            <a:r>
              <a:rPr kumimoji="1" lang="en-US" altLang="zh-CN" dirty="0"/>
              <a:t>This</a:t>
            </a:r>
            <a:r>
              <a:rPr kumimoji="1" lang="zh-CN" altLang="en-US" dirty="0"/>
              <a:t> </a:t>
            </a:r>
            <a:r>
              <a:rPr kumimoji="1" lang="en-US" altLang="zh-CN" dirty="0"/>
              <a:t>makes</a:t>
            </a:r>
            <a:r>
              <a:rPr kumimoji="1" lang="zh-CN" altLang="en-US" dirty="0"/>
              <a:t> </a:t>
            </a:r>
            <a:r>
              <a:rPr kumimoji="1" lang="en-US" altLang="zh-CN" dirty="0"/>
              <a:t>the</a:t>
            </a:r>
            <a:r>
              <a:rPr kumimoji="1" lang="zh-CN" altLang="en-US" dirty="0"/>
              <a:t> </a:t>
            </a:r>
            <a:r>
              <a:rPr kumimoji="1" lang="en-US" altLang="zh-CN" dirty="0"/>
              <a:t>problem</a:t>
            </a:r>
            <a:r>
              <a:rPr kumimoji="1" lang="zh-CN" altLang="en-US" dirty="0"/>
              <a:t> </a:t>
            </a:r>
            <a:r>
              <a:rPr kumimoji="1" lang="en-US" altLang="zh-CN" dirty="0"/>
              <a:t>much</a:t>
            </a:r>
            <a:r>
              <a:rPr kumimoji="1" lang="zh-CN" altLang="en-US" dirty="0"/>
              <a:t> </a:t>
            </a:r>
            <a:r>
              <a:rPr kumimoji="1" lang="en-US" altLang="zh-CN" dirty="0"/>
              <a:t>harder.</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30</a:t>
            </a:fld>
            <a:endParaRPr kumimoji="1" lang="zh-CN" altLang="en-US"/>
          </a:p>
        </p:txBody>
      </p:sp>
    </p:spTree>
    <p:extLst>
      <p:ext uri="{BB962C8B-B14F-4D97-AF65-F5344CB8AC3E}">
        <p14:creationId xmlns:p14="http://schemas.microsoft.com/office/powerpoint/2010/main" val="42001216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After</a:t>
            </a:r>
            <a:r>
              <a:rPr kumimoji="1" lang="zh-CN" altLang="en-US" dirty="0"/>
              <a:t> </a:t>
            </a:r>
            <a:r>
              <a:rPr kumimoji="1" lang="en-US" altLang="zh-CN" dirty="0"/>
              <a:t>showing</a:t>
            </a:r>
            <a:r>
              <a:rPr kumimoji="1" lang="zh-CN" altLang="en-US" dirty="0"/>
              <a:t> </a:t>
            </a:r>
            <a:r>
              <a:rPr kumimoji="1" lang="en-US" altLang="zh-CN" dirty="0"/>
              <a:t>the</a:t>
            </a:r>
            <a:r>
              <a:rPr kumimoji="1" lang="zh-CN" altLang="en-US" dirty="0"/>
              <a:t> </a:t>
            </a:r>
            <a:r>
              <a:rPr kumimoji="1" lang="en-US" altLang="zh-CN" dirty="0"/>
              <a:t>evaluation</a:t>
            </a:r>
            <a:r>
              <a:rPr kumimoji="1" lang="zh-CN" altLang="en-US" dirty="0"/>
              <a:t> </a:t>
            </a:r>
            <a:r>
              <a:rPr kumimoji="1" lang="en-US" altLang="zh-CN" dirty="0"/>
              <a:t>results,</a:t>
            </a:r>
            <a:r>
              <a:rPr kumimoji="1" lang="zh-CN" altLang="en-US" dirty="0"/>
              <a:t> </a:t>
            </a:r>
            <a:r>
              <a:rPr kumimoji="1" lang="en-US" altLang="zh-CN" dirty="0"/>
              <a:t>let</a:t>
            </a:r>
            <a:r>
              <a:rPr kumimoji="1" lang="zh-CN" altLang="en-US" dirty="0"/>
              <a:t> </a:t>
            </a:r>
            <a:r>
              <a:rPr kumimoji="1" lang="en-US" altLang="zh-CN" dirty="0"/>
              <a:t>me</a:t>
            </a:r>
            <a:r>
              <a:rPr kumimoji="1" lang="zh-CN" altLang="en-US" dirty="0"/>
              <a:t> </a:t>
            </a:r>
            <a:r>
              <a:rPr kumimoji="1" lang="en-US" altLang="zh-CN" dirty="0"/>
              <a:t>give</a:t>
            </a:r>
            <a:r>
              <a:rPr kumimoji="1" lang="zh-CN" altLang="en-US" dirty="0"/>
              <a:t> </a:t>
            </a:r>
            <a:r>
              <a:rPr kumimoji="1" lang="en-US" altLang="zh-CN" dirty="0"/>
              <a:t>you</a:t>
            </a:r>
            <a:r>
              <a:rPr kumimoji="1" lang="zh-CN" altLang="en-US" dirty="0"/>
              <a:t> </a:t>
            </a:r>
            <a:r>
              <a:rPr kumimoji="1" lang="en-US" altLang="zh-CN" dirty="0"/>
              <a:t>an</a:t>
            </a:r>
            <a:r>
              <a:rPr kumimoji="1" lang="zh-CN" altLang="en-US" dirty="0"/>
              <a:t> </a:t>
            </a:r>
            <a:r>
              <a:rPr kumimoji="1" lang="en-US" altLang="zh-CN" dirty="0"/>
              <a:t>end-to-end</a:t>
            </a:r>
            <a:r>
              <a:rPr kumimoji="1" lang="zh-CN" altLang="en-US" dirty="0"/>
              <a:t> </a:t>
            </a:r>
            <a:r>
              <a:rPr kumimoji="1" lang="en-US" altLang="zh-CN" dirty="0"/>
              <a:t>workflow</a:t>
            </a:r>
            <a:r>
              <a:rPr kumimoji="1" lang="zh-CN" altLang="en-US" dirty="0"/>
              <a:t> </a:t>
            </a:r>
            <a:r>
              <a:rPr kumimoji="1" lang="en-US" altLang="zh-CN" dirty="0"/>
              <a:t>of</a:t>
            </a:r>
            <a:r>
              <a:rPr kumimoji="1" lang="zh-CN" altLang="en-US" dirty="0"/>
              <a:t> </a:t>
            </a:r>
            <a:r>
              <a:rPr kumimoji="1" lang="en-US" altLang="zh-CN" dirty="0"/>
              <a:t>how</a:t>
            </a:r>
            <a:r>
              <a:rPr kumimoji="1" lang="zh-CN" altLang="en-US" dirty="0"/>
              <a:t> </a:t>
            </a:r>
            <a:r>
              <a:rPr kumimoji="1" lang="en-US" altLang="zh-CN" dirty="0"/>
              <a:t>to</a:t>
            </a:r>
            <a:r>
              <a:rPr kumimoji="1" lang="zh-CN" altLang="en-US" dirty="0"/>
              <a:t> </a:t>
            </a:r>
            <a:r>
              <a:rPr kumimoji="1" lang="en-US" altLang="zh-CN" dirty="0"/>
              <a:t>use</a:t>
            </a:r>
            <a:r>
              <a:rPr kumimoji="1" lang="zh-CN" altLang="en-US" dirty="0"/>
              <a:t> </a:t>
            </a:r>
            <a:r>
              <a:rPr kumimoji="1" lang="en-US" altLang="zh-CN" dirty="0" err="1"/>
              <a:t>DoppelGANger</a:t>
            </a:r>
            <a:r>
              <a:rPr kumimoji="1" lang="en-US" altLang="zh-CN" dirty="0"/>
              <a:t>.</a:t>
            </a:r>
            <a:r>
              <a:rPr kumimoji="1" lang="zh-CN" altLang="en-US" dirty="0"/>
              <a:t> </a:t>
            </a:r>
            <a:r>
              <a:rPr kumimoji="1" lang="en-US" altLang="zh-CN" dirty="0"/>
              <a:t>The</a:t>
            </a:r>
            <a:r>
              <a:rPr kumimoji="1" lang="zh-CN" altLang="en-US" dirty="0"/>
              <a:t> </a:t>
            </a:r>
            <a:r>
              <a:rPr kumimoji="1" lang="en-US" altLang="zh-CN" dirty="0"/>
              <a:t>users</a:t>
            </a:r>
            <a:r>
              <a:rPr kumimoji="1" lang="zh-CN" altLang="en-US" dirty="0"/>
              <a:t> </a:t>
            </a:r>
            <a:r>
              <a:rPr kumimoji="1" lang="en-US" altLang="zh-CN" dirty="0"/>
              <a:t>first</a:t>
            </a:r>
            <a:r>
              <a:rPr kumimoji="1" lang="zh-CN" altLang="en-US" dirty="0"/>
              <a:t> </a:t>
            </a:r>
            <a:r>
              <a:rPr kumimoji="1" lang="en-US" altLang="zh-CN" dirty="0"/>
              <a:t>need</a:t>
            </a:r>
            <a:r>
              <a:rPr kumimoji="1" lang="zh-CN" altLang="en-US" dirty="0"/>
              <a:t> </a:t>
            </a:r>
            <a:r>
              <a:rPr kumimoji="1" lang="en-US" altLang="zh-CN" dirty="0"/>
              <a:t>to</a:t>
            </a:r>
            <a:r>
              <a:rPr kumimoji="1" lang="zh-CN" altLang="en-US" dirty="0"/>
              <a:t> </a:t>
            </a:r>
            <a:r>
              <a:rPr kumimoji="1" lang="en-US" altLang="zh-CN" dirty="0"/>
              <a:t>prepare</a:t>
            </a:r>
            <a:r>
              <a:rPr kumimoji="1" lang="zh-CN" altLang="en-US" dirty="0"/>
              <a:t> </a:t>
            </a:r>
            <a:r>
              <a:rPr kumimoji="1" lang="en-US" altLang="zh-CN" dirty="0"/>
              <a:t>the</a:t>
            </a:r>
            <a:r>
              <a:rPr kumimoji="1" lang="zh-CN" altLang="en-US" dirty="0"/>
              <a:t> </a:t>
            </a:r>
            <a:r>
              <a:rPr kumimoji="1" lang="en-US" altLang="zh-CN" dirty="0"/>
              <a:t>data</a:t>
            </a:r>
            <a:r>
              <a:rPr kumimoji="1" lang="zh-CN" altLang="en-US" dirty="0"/>
              <a:t> </a:t>
            </a:r>
            <a:r>
              <a:rPr kumimoji="1" lang="en-US" altLang="zh-CN" dirty="0"/>
              <a:t>and</a:t>
            </a:r>
            <a:r>
              <a:rPr kumimoji="1" lang="zh-CN" altLang="en-US" dirty="0"/>
              <a:t> </a:t>
            </a:r>
            <a:r>
              <a:rPr kumimoji="1" lang="en-US" altLang="zh-CN" dirty="0"/>
              <a:t>its</a:t>
            </a:r>
            <a:r>
              <a:rPr kumimoji="1" lang="zh-CN" altLang="en-US" dirty="0"/>
              <a:t> </a:t>
            </a:r>
            <a:r>
              <a:rPr kumimoji="1" lang="en-US" altLang="zh-CN" dirty="0"/>
              <a:t>schema</a:t>
            </a:r>
            <a:r>
              <a:rPr kumimoji="1" lang="zh-CN" altLang="en-US" dirty="0"/>
              <a:t> </a:t>
            </a:r>
            <a:r>
              <a:rPr kumimoji="1" lang="en-US" altLang="zh-CN" dirty="0"/>
              <a:t>in</a:t>
            </a:r>
            <a:r>
              <a:rPr kumimoji="1" lang="zh-CN" altLang="en-US" dirty="0"/>
              <a:t> </a:t>
            </a:r>
            <a:r>
              <a:rPr kumimoji="1" lang="en-US" altLang="zh-CN" dirty="0"/>
              <a:t>a</a:t>
            </a:r>
            <a:r>
              <a:rPr kumimoji="1" lang="zh-CN" altLang="en-US" dirty="0"/>
              <a:t> </a:t>
            </a:r>
            <a:r>
              <a:rPr kumimoji="1" lang="en-US" altLang="zh-CN" dirty="0"/>
              <a:t>simple</a:t>
            </a:r>
            <a:r>
              <a:rPr kumimoji="1" lang="zh-CN" altLang="en-US" dirty="0"/>
              <a:t> </a:t>
            </a:r>
            <a:r>
              <a:rPr kumimoji="1" lang="en-US" altLang="zh-CN" dirty="0"/>
              <a:t>format.</a:t>
            </a:r>
            <a:r>
              <a:rPr kumimoji="1" lang="zh-CN" altLang="en-US" dirty="0"/>
              <a:t> </a:t>
            </a:r>
            <a:r>
              <a:rPr kumimoji="1" lang="en-US" altLang="zh-CN" dirty="0"/>
              <a:t>The</a:t>
            </a:r>
            <a:r>
              <a:rPr kumimoji="1" lang="zh-CN" altLang="en-US" dirty="0"/>
              <a:t> </a:t>
            </a:r>
            <a:r>
              <a:rPr kumimoji="1" lang="en-US" altLang="zh-CN" dirty="0"/>
              <a:t>users</a:t>
            </a:r>
            <a:r>
              <a:rPr kumimoji="1" lang="zh-CN" altLang="en-US" dirty="0"/>
              <a:t> </a:t>
            </a:r>
            <a:r>
              <a:rPr kumimoji="1" lang="en-US" altLang="zh-CN" dirty="0"/>
              <a:t>can</a:t>
            </a:r>
            <a:r>
              <a:rPr kumimoji="1" lang="zh-CN" altLang="en-US" dirty="0"/>
              <a:t> </a:t>
            </a:r>
            <a:r>
              <a:rPr kumimoji="1" lang="en-US" altLang="zh-CN" dirty="0"/>
              <a:t>also</a:t>
            </a:r>
            <a:r>
              <a:rPr kumimoji="1" lang="zh-CN" altLang="en-US" dirty="0"/>
              <a:t> </a:t>
            </a:r>
            <a:r>
              <a:rPr kumimoji="1" lang="en-US" altLang="zh-CN" dirty="0"/>
              <a:t>config</a:t>
            </a:r>
            <a:r>
              <a:rPr kumimoji="1" lang="zh-CN" altLang="en-US" dirty="0"/>
              <a:t> </a:t>
            </a:r>
            <a:r>
              <a:rPr kumimoji="1" lang="en-US" altLang="zh-CN" dirty="0"/>
              <a:t>some</a:t>
            </a:r>
            <a:r>
              <a:rPr kumimoji="1" lang="zh-CN" altLang="en-US" dirty="0"/>
              <a:t> </a:t>
            </a:r>
            <a:r>
              <a:rPr kumimoji="1" lang="en-US" altLang="zh-CN" dirty="0"/>
              <a:t>parameters,</a:t>
            </a:r>
            <a:r>
              <a:rPr kumimoji="1" lang="zh-CN" altLang="en-US" dirty="0"/>
              <a:t> </a:t>
            </a:r>
            <a:r>
              <a:rPr kumimoji="1" lang="en-US" altLang="zh-CN" dirty="0"/>
              <a:t>like</a:t>
            </a:r>
            <a:r>
              <a:rPr kumimoji="1" lang="zh-CN" altLang="en-US" dirty="0"/>
              <a:t> </a:t>
            </a:r>
            <a:r>
              <a:rPr kumimoji="1" lang="en-US" altLang="zh-CN" dirty="0"/>
              <a:t>the</a:t>
            </a:r>
            <a:r>
              <a:rPr kumimoji="1" lang="zh-CN" altLang="en-US" dirty="0"/>
              <a:t> </a:t>
            </a:r>
            <a:r>
              <a:rPr kumimoji="1" lang="en-US" altLang="zh-CN" dirty="0"/>
              <a:t>batched</a:t>
            </a:r>
            <a:r>
              <a:rPr kumimoji="1" lang="zh-CN" altLang="en-US" dirty="0"/>
              <a:t> </a:t>
            </a:r>
            <a:r>
              <a:rPr kumimoji="1" lang="en-US" altLang="zh-CN" dirty="0"/>
              <a:t>generation</a:t>
            </a:r>
            <a:r>
              <a:rPr kumimoji="1" lang="zh-CN" altLang="en-US" dirty="0"/>
              <a:t> </a:t>
            </a:r>
            <a:r>
              <a:rPr kumimoji="1" lang="en-US" altLang="zh-CN" dirty="0"/>
              <a:t>size</a:t>
            </a:r>
            <a:r>
              <a:rPr kumimoji="1" lang="zh-CN" altLang="en-US" dirty="0"/>
              <a:t> </a:t>
            </a:r>
            <a:r>
              <a:rPr kumimoji="1" lang="en-US" altLang="zh-CN" dirty="0"/>
              <a:t>and</a:t>
            </a:r>
            <a:r>
              <a:rPr kumimoji="1" lang="zh-CN" altLang="en-US" dirty="0"/>
              <a:t> </a:t>
            </a:r>
            <a:r>
              <a:rPr kumimoji="1" lang="en-US" altLang="zh-CN" dirty="0"/>
              <a:t>whether</a:t>
            </a:r>
            <a:r>
              <a:rPr kumimoji="1" lang="zh-CN" altLang="en-US" dirty="0"/>
              <a:t> </a:t>
            </a:r>
            <a:r>
              <a:rPr kumimoji="1" lang="en-US" altLang="zh-CN" dirty="0"/>
              <a:t>to</a:t>
            </a:r>
            <a:r>
              <a:rPr kumimoji="1" lang="zh-CN" altLang="en-US" dirty="0"/>
              <a:t> </a:t>
            </a:r>
            <a:r>
              <a:rPr kumimoji="1" lang="en-US" altLang="zh-CN" dirty="0"/>
              <a:t>have</a:t>
            </a:r>
            <a:r>
              <a:rPr kumimoji="1" lang="zh-CN" altLang="en-US" dirty="0"/>
              <a:t> </a:t>
            </a:r>
            <a:r>
              <a:rPr kumimoji="1" lang="en-US" altLang="zh-CN" dirty="0"/>
              <a:t>the</a:t>
            </a:r>
            <a:r>
              <a:rPr kumimoji="1" lang="zh-CN" altLang="en-US" dirty="0"/>
              <a:t> </a:t>
            </a:r>
            <a:r>
              <a:rPr kumimoji="1" lang="en-US" altLang="zh-CN" dirty="0"/>
              <a:t>auxiliary</a:t>
            </a:r>
            <a:r>
              <a:rPr kumimoji="1" lang="zh-CN" altLang="en-US" dirty="0"/>
              <a:t> </a:t>
            </a:r>
            <a:r>
              <a:rPr kumimoji="1" lang="en-US" altLang="zh-CN" dirty="0"/>
              <a:t>discriminator</a:t>
            </a:r>
            <a:r>
              <a:rPr kumimoji="1" lang="zh-CN" altLang="en-US" dirty="0"/>
              <a:t> </a:t>
            </a:r>
            <a:r>
              <a:rPr kumimoji="1" lang="en-US" altLang="zh-CN" dirty="0"/>
              <a:t>we</a:t>
            </a:r>
            <a:r>
              <a:rPr kumimoji="1" lang="zh-CN" altLang="en-US" dirty="0"/>
              <a:t> </a:t>
            </a:r>
            <a:r>
              <a:rPr kumimoji="1" lang="en-US" altLang="zh-CN" dirty="0"/>
              <a:t>discussed.</a:t>
            </a:r>
            <a:r>
              <a:rPr kumimoji="1" lang="zh-CN" altLang="en-US" dirty="0"/>
              <a:t> </a:t>
            </a:r>
            <a:r>
              <a:rPr kumimoji="1" lang="en-US" altLang="zh-CN" dirty="0"/>
              <a:t>The</a:t>
            </a:r>
            <a:r>
              <a:rPr kumimoji="1" lang="zh-CN" altLang="en-US" dirty="0"/>
              <a:t> </a:t>
            </a:r>
            <a:r>
              <a:rPr kumimoji="1" lang="en-US" altLang="zh-CN" dirty="0"/>
              <a:t>users</a:t>
            </a:r>
            <a:r>
              <a:rPr kumimoji="1" lang="zh-CN" altLang="en-US" dirty="0"/>
              <a:t> </a:t>
            </a:r>
            <a:r>
              <a:rPr kumimoji="1" lang="en-US" altLang="zh-CN" dirty="0"/>
              <a:t>can</a:t>
            </a:r>
            <a:r>
              <a:rPr kumimoji="1" lang="zh-CN" altLang="en-US" dirty="0"/>
              <a:t> </a:t>
            </a:r>
            <a:r>
              <a:rPr kumimoji="1" lang="en-US" altLang="zh-CN" dirty="0"/>
              <a:t>also</a:t>
            </a:r>
            <a:r>
              <a:rPr kumimoji="1" lang="zh-CN" altLang="en-US" dirty="0"/>
              <a:t> </a:t>
            </a:r>
            <a:r>
              <a:rPr kumimoji="1" lang="en-US" altLang="zh-CN" dirty="0"/>
              <a:t>specify</a:t>
            </a:r>
            <a:r>
              <a:rPr kumimoji="1" lang="zh-CN" altLang="en-US" dirty="0"/>
              <a:t> </a:t>
            </a:r>
            <a:r>
              <a:rPr kumimoji="1" lang="en-US" altLang="zh-CN" dirty="0"/>
              <a:t>whether</a:t>
            </a:r>
            <a:r>
              <a:rPr kumimoji="1" lang="zh-CN" altLang="en-US" dirty="0"/>
              <a:t> </a:t>
            </a:r>
            <a:r>
              <a:rPr kumimoji="1" lang="en-US" altLang="zh-CN" dirty="0"/>
              <a:t>they</a:t>
            </a:r>
            <a:r>
              <a:rPr kumimoji="1" lang="zh-CN" altLang="en-US" dirty="0"/>
              <a:t> </a:t>
            </a:r>
            <a:r>
              <a:rPr kumimoji="1" lang="en-US" altLang="zh-CN" dirty="0"/>
              <a:t>want</a:t>
            </a:r>
            <a:r>
              <a:rPr kumimoji="1" lang="zh-CN" altLang="en-US" dirty="0"/>
              <a:t> </a:t>
            </a:r>
            <a:r>
              <a:rPr kumimoji="1" lang="en-US" altLang="zh-CN" dirty="0"/>
              <a:t>to</a:t>
            </a:r>
            <a:r>
              <a:rPr kumimoji="1" lang="zh-CN" altLang="en-US" dirty="0"/>
              <a:t> </a:t>
            </a:r>
            <a:r>
              <a:rPr kumimoji="1" lang="en-US" altLang="zh-CN" dirty="0"/>
              <a:t>change</a:t>
            </a:r>
            <a:r>
              <a:rPr kumimoji="1" lang="zh-CN" altLang="en-US" dirty="0"/>
              <a:t> </a:t>
            </a:r>
            <a:r>
              <a:rPr kumimoji="1" lang="en-US" altLang="zh-CN" dirty="0"/>
              <a:t>the</a:t>
            </a:r>
            <a:r>
              <a:rPr kumimoji="1" lang="zh-CN" altLang="en-US" dirty="0"/>
              <a:t> </a:t>
            </a:r>
            <a:r>
              <a:rPr kumimoji="1" lang="en-US" altLang="zh-CN" dirty="0"/>
              <a:t>metadata</a:t>
            </a:r>
            <a:r>
              <a:rPr kumimoji="1" lang="zh-CN" altLang="en-US" dirty="0"/>
              <a:t> </a:t>
            </a:r>
            <a:r>
              <a:rPr kumimoji="1" lang="en-US" altLang="zh-CN" dirty="0"/>
              <a:t>or</a:t>
            </a:r>
            <a:r>
              <a:rPr kumimoji="1" lang="zh-CN" altLang="en-US" dirty="0"/>
              <a:t> </a:t>
            </a:r>
            <a:r>
              <a:rPr kumimoji="1" lang="en-US" altLang="zh-CN" dirty="0"/>
              <a:t>not.</a:t>
            </a:r>
            <a:r>
              <a:rPr kumimoji="1" lang="zh-CN" altLang="en-US" dirty="0"/>
              <a:t> </a:t>
            </a:r>
            <a:r>
              <a:rPr kumimoji="1" lang="en-US" altLang="zh-CN" dirty="0"/>
              <a:t>Then</a:t>
            </a:r>
            <a:r>
              <a:rPr kumimoji="1" lang="zh-CN" altLang="en-US" dirty="0"/>
              <a:t> </a:t>
            </a:r>
            <a:r>
              <a:rPr kumimoji="1" lang="en-US" altLang="zh-CN" dirty="0"/>
              <a:t>the</a:t>
            </a:r>
            <a:r>
              <a:rPr kumimoji="1" lang="zh-CN" altLang="en-US" dirty="0"/>
              <a:t> </a:t>
            </a:r>
            <a:r>
              <a:rPr kumimoji="1" lang="en-US" altLang="zh-CN" dirty="0" err="1"/>
              <a:t>DoppelGANger</a:t>
            </a:r>
            <a:r>
              <a:rPr kumimoji="1" lang="zh-CN" altLang="en-US" dirty="0"/>
              <a:t> </a:t>
            </a:r>
            <a:r>
              <a:rPr kumimoji="1" lang="en-US" altLang="zh-CN" dirty="0"/>
              <a:t>can</a:t>
            </a:r>
            <a:r>
              <a:rPr kumimoji="1" lang="zh-CN" altLang="en-US" dirty="0"/>
              <a:t> </a:t>
            </a:r>
            <a:r>
              <a:rPr kumimoji="1" lang="en-US" altLang="zh-CN" dirty="0"/>
              <a:t>train</a:t>
            </a:r>
            <a:r>
              <a:rPr kumimoji="1" lang="zh-CN" altLang="en-US" dirty="0"/>
              <a:t> </a:t>
            </a:r>
            <a:r>
              <a:rPr kumimoji="1" lang="en-US" altLang="zh-CN" dirty="0"/>
              <a:t>the</a:t>
            </a:r>
            <a:r>
              <a:rPr kumimoji="1" lang="zh-CN" altLang="en-US" dirty="0"/>
              <a:t> </a:t>
            </a:r>
            <a:r>
              <a:rPr kumimoji="1" lang="en-US" altLang="zh-CN" dirty="0"/>
              <a:t>model</a:t>
            </a:r>
            <a:r>
              <a:rPr kumimoji="1" lang="zh-CN" altLang="en-US" dirty="0"/>
              <a:t> </a:t>
            </a:r>
            <a:r>
              <a:rPr kumimoji="1" lang="en-US" altLang="zh-CN" dirty="0"/>
              <a:t>based</a:t>
            </a:r>
            <a:r>
              <a:rPr kumimoji="1" lang="zh-CN" altLang="en-US" dirty="0"/>
              <a:t> </a:t>
            </a:r>
            <a:r>
              <a:rPr kumimoji="1" lang="en-US" altLang="zh-CN" dirty="0"/>
              <a:t>on</a:t>
            </a:r>
            <a:r>
              <a:rPr kumimoji="1" lang="zh-CN" altLang="en-US" dirty="0"/>
              <a:t> </a:t>
            </a:r>
            <a:r>
              <a:rPr kumimoji="1" lang="en-US" altLang="zh-CN" dirty="0"/>
              <a:t>these</a:t>
            </a:r>
            <a:r>
              <a:rPr kumimoji="1" lang="zh-CN" altLang="en-US" dirty="0"/>
              <a:t> </a:t>
            </a:r>
            <a:r>
              <a:rPr kumimoji="1" lang="en-US" altLang="zh-CN" dirty="0"/>
              <a:t>information,</a:t>
            </a:r>
            <a:r>
              <a:rPr kumimoji="1" lang="zh-CN" altLang="en-US" dirty="0"/>
              <a:t> </a:t>
            </a:r>
            <a:r>
              <a:rPr kumimoji="1" lang="en-US" altLang="zh-CN" dirty="0"/>
              <a:t>and</a:t>
            </a:r>
            <a:r>
              <a:rPr kumimoji="1" lang="zh-CN" altLang="en-US" dirty="0"/>
              <a:t> </a:t>
            </a:r>
            <a:r>
              <a:rPr kumimoji="1" lang="en-US" altLang="zh-CN" dirty="0"/>
              <a:t>then</a:t>
            </a:r>
            <a:r>
              <a:rPr kumimoji="1" lang="zh-CN" altLang="en-US" dirty="0"/>
              <a:t> </a:t>
            </a:r>
            <a:r>
              <a:rPr kumimoji="1" lang="en-US" altLang="zh-CN" dirty="0"/>
              <a:t>produce</a:t>
            </a:r>
            <a:r>
              <a:rPr kumimoji="1" lang="zh-CN" altLang="en-US" dirty="0"/>
              <a:t> </a:t>
            </a:r>
            <a:r>
              <a:rPr kumimoji="1" lang="en-US" altLang="zh-CN" dirty="0"/>
              <a:t>a</a:t>
            </a:r>
            <a:r>
              <a:rPr kumimoji="1" lang="zh-CN" altLang="en-US" dirty="0"/>
              <a:t> </a:t>
            </a:r>
            <a:r>
              <a:rPr kumimoji="1" lang="en-US" altLang="zh-CN" dirty="0"/>
              <a:t>trained</a:t>
            </a:r>
            <a:r>
              <a:rPr kumimoji="1" lang="zh-CN" altLang="en-US" dirty="0"/>
              <a:t> </a:t>
            </a:r>
            <a:r>
              <a:rPr kumimoji="1" lang="en-US" altLang="zh-CN" dirty="0"/>
              <a:t>model.</a:t>
            </a:r>
            <a:r>
              <a:rPr kumimoji="1" lang="zh-CN" altLang="en-US" dirty="0"/>
              <a:t> </a:t>
            </a:r>
            <a:r>
              <a:rPr kumimoji="1" lang="en-US" altLang="zh-CN" dirty="0"/>
              <a:t>Then</a:t>
            </a:r>
            <a:r>
              <a:rPr kumimoji="1" lang="zh-CN" altLang="en-US" dirty="0"/>
              <a:t> </a:t>
            </a:r>
            <a:r>
              <a:rPr kumimoji="1" lang="en-US" altLang="zh-CN" dirty="0"/>
              <a:t>the</a:t>
            </a:r>
            <a:r>
              <a:rPr kumimoji="1" lang="zh-CN" altLang="en-US" dirty="0"/>
              <a:t> </a:t>
            </a:r>
            <a:r>
              <a:rPr kumimoji="1" lang="en-US" altLang="zh-CN" dirty="0"/>
              <a:t>users</a:t>
            </a:r>
            <a:r>
              <a:rPr kumimoji="1" lang="zh-CN" altLang="en-US" dirty="0"/>
              <a:t> </a:t>
            </a:r>
            <a:r>
              <a:rPr kumimoji="1" lang="en-US" altLang="zh-CN" dirty="0"/>
              <a:t>can</a:t>
            </a:r>
            <a:r>
              <a:rPr kumimoji="1" lang="zh-CN" altLang="en-US" dirty="0"/>
              <a:t> </a:t>
            </a:r>
            <a:r>
              <a:rPr kumimoji="1" lang="en-US" altLang="zh-CN" dirty="0"/>
              <a:t>specify</a:t>
            </a:r>
            <a:r>
              <a:rPr kumimoji="1" lang="zh-CN" altLang="en-US" dirty="0"/>
              <a:t> </a:t>
            </a:r>
            <a:r>
              <a:rPr kumimoji="1" lang="en-US" altLang="zh-CN" dirty="0"/>
              <a:t>the</a:t>
            </a:r>
            <a:r>
              <a:rPr kumimoji="1" lang="zh-CN" altLang="en-US" dirty="0"/>
              <a:t> </a:t>
            </a:r>
            <a:r>
              <a:rPr kumimoji="1" lang="en-US" altLang="zh-CN" dirty="0"/>
              <a:t>number</a:t>
            </a:r>
            <a:r>
              <a:rPr kumimoji="1" lang="zh-CN" altLang="en-US" dirty="0"/>
              <a:t> </a:t>
            </a:r>
            <a:r>
              <a:rPr kumimoji="1" lang="en-US" altLang="zh-CN" dirty="0"/>
              <a:t>of</a:t>
            </a:r>
            <a:r>
              <a:rPr kumimoji="1" lang="zh-CN" altLang="en-US" dirty="0"/>
              <a:t> </a:t>
            </a:r>
            <a:r>
              <a:rPr kumimoji="1" lang="en-US" altLang="zh-CN" dirty="0"/>
              <a:t>synthetic</a:t>
            </a:r>
            <a:r>
              <a:rPr kumimoji="1" lang="zh-CN" altLang="en-US" dirty="0"/>
              <a:t> </a:t>
            </a:r>
            <a:r>
              <a:rPr kumimoji="1" lang="en-US" altLang="zh-CN" dirty="0"/>
              <a:t>data</a:t>
            </a:r>
            <a:r>
              <a:rPr kumimoji="1" lang="zh-CN" altLang="en-US" dirty="0"/>
              <a:t> </a:t>
            </a:r>
            <a:r>
              <a:rPr kumimoji="1" lang="en-US" altLang="zh-CN" dirty="0"/>
              <a:t>they</a:t>
            </a:r>
            <a:r>
              <a:rPr kumimoji="1" lang="zh-CN" altLang="en-US" dirty="0"/>
              <a:t> </a:t>
            </a:r>
            <a:r>
              <a:rPr kumimoji="1" lang="en-US" altLang="zh-CN" dirty="0"/>
              <a:t>want,</a:t>
            </a:r>
            <a:r>
              <a:rPr kumimoji="1" lang="zh-CN" altLang="en-US" dirty="0"/>
              <a:t> </a:t>
            </a:r>
            <a:r>
              <a:rPr kumimoji="1" lang="en-US" altLang="zh-CN" dirty="0"/>
              <a:t>and</a:t>
            </a:r>
            <a:r>
              <a:rPr kumimoji="1" lang="zh-CN" altLang="en-US" dirty="0"/>
              <a:t> </a:t>
            </a:r>
            <a:r>
              <a:rPr kumimoji="1" lang="en-US" altLang="zh-CN" dirty="0" err="1"/>
              <a:t>DoppeLGANger</a:t>
            </a:r>
            <a:r>
              <a:rPr kumimoji="1" lang="zh-CN" altLang="en-US" dirty="0"/>
              <a:t> </a:t>
            </a:r>
            <a:r>
              <a:rPr kumimoji="1" lang="en-US" altLang="zh-CN" dirty="0"/>
              <a:t>generate</a:t>
            </a:r>
            <a:r>
              <a:rPr kumimoji="1" lang="zh-CN" altLang="en-US" dirty="0"/>
              <a:t> </a:t>
            </a:r>
            <a:r>
              <a:rPr kumimoji="1" lang="en-US" altLang="zh-CN" dirty="0"/>
              <a:t>the</a:t>
            </a:r>
            <a:r>
              <a:rPr kumimoji="1" lang="zh-CN" altLang="en-US" dirty="0"/>
              <a:t> </a:t>
            </a:r>
            <a:r>
              <a:rPr kumimoji="1" lang="en-US" altLang="zh-CN" dirty="0"/>
              <a:t>data</a:t>
            </a:r>
            <a:r>
              <a:rPr kumimoji="1" lang="zh-CN" altLang="en-US" dirty="0"/>
              <a:t> </a:t>
            </a:r>
            <a:r>
              <a:rPr kumimoji="1" lang="en-US" altLang="zh-CN" dirty="0"/>
              <a:t>as</a:t>
            </a:r>
            <a:r>
              <a:rPr kumimoji="1" lang="zh-CN" altLang="en-US" dirty="0"/>
              <a:t> </a:t>
            </a:r>
            <a:r>
              <a:rPr kumimoji="1" lang="en-US" altLang="zh-CN" dirty="0"/>
              <a:t>required.</a:t>
            </a:r>
            <a:r>
              <a:rPr kumimoji="1" lang="zh-CN" altLang="en-US" dirty="0"/>
              <a:t> </a:t>
            </a:r>
            <a:r>
              <a:rPr kumimoji="1" lang="en-US" altLang="zh-CN" dirty="0"/>
              <a:t>The</a:t>
            </a:r>
            <a:r>
              <a:rPr kumimoji="1" lang="zh-CN" altLang="en-US" dirty="0"/>
              <a:t> </a:t>
            </a:r>
            <a:r>
              <a:rPr kumimoji="1" lang="en-US" altLang="zh-CN" dirty="0"/>
              <a:t>user</a:t>
            </a:r>
            <a:r>
              <a:rPr kumimoji="1" lang="zh-CN" altLang="en-US" dirty="0"/>
              <a:t> </a:t>
            </a:r>
            <a:r>
              <a:rPr kumimoji="1" lang="en-US" altLang="zh-CN" dirty="0"/>
              <a:t>can</a:t>
            </a:r>
            <a:r>
              <a:rPr kumimoji="1" lang="zh-CN" altLang="en-US" dirty="0"/>
              <a:t> </a:t>
            </a:r>
            <a:r>
              <a:rPr kumimoji="1" lang="en-US" altLang="zh-CN" dirty="0"/>
              <a:t>either</a:t>
            </a:r>
            <a:r>
              <a:rPr kumimoji="1" lang="zh-CN" altLang="en-US" dirty="0"/>
              <a:t> </a:t>
            </a:r>
            <a:r>
              <a:rPr kumimoji="1" lang="en-US" altLang="zh-CN" dirty="0"/>
              <a:t>share</a:t>
            </a:r>
            <a:r>
              <a:rPr kumimoji="1" lang="zh-CN" altLang="en-US" dirty="0"/>
              <a:t> </a:t>
            </a:r>
            <a:r>
              <a:rPr kumimoji="1" lang="en-US" altLang="zh-CN" dirty="0"/>
              <a:t>the</a:t>
            </a:r>
            <a:r>
              <a:rPr kumimoji="1" lang="zh-CN" altLang="en-US" dirty="0"/>
              <a:t> </a:t>
            </a:r>
            <a:r>
              <a:rPr kumimoji="1" lang="en-US" altLang="zh-CN" dirty="0"/>
              <a:t>synthetic</a:t>
            </a:r>
            <a:r>
              <a:rPr kumimoji="1" lang="zh-CN" altLang="en-US" dirty="0"/>
              <a:t> </a:t>
            </a:r>
            <a:r>
              <a:rPr kumimoji="1" lang="en-US" altLang="zh-CN" dirty="0"/>
              <a:t>data,</a:t>
            </a:r>
            <a:r>
              <a:rPr kumimoji="1" lang="zh-CN" altLang="en-US" dirty="0"/>
              <a:t> </a:t>
            </a:r>
            <a:r>
              <a:rPr kumimoji="1" lang="en-US" altLang="zh-CN" dirty="0"/>
              <a:t>or</a:t>
            </a:r>
            <a:r>
              <a:rPr kumimoji="1" lang="zh-CN" altLang="en-US" dirty="0"/>
              <a:t> </a:t>
            </a:r>
            <a:r>
              <a:rPr kumimoji="1" lang="en-US" altLang="zh-CN" dirty="0"/>
              <a:t>just</a:t>
            </a:r>
            <a:r>
              <a:rPr kumimoji="1" lang="zh-CN" altLang="en-US" dirty="0"/>
              <a:t> </a:t>
            </a:r>
            <a:r>
              <a:rPr kumimoji="1" lang="en-US" altLang="zh-CN" dirty="0"/>
              <a:t>directly</a:t>
            </a:r>
            <a:r>
              <a:rPr kumimoji="1" lang="zh-CN" altLang="en-US" dirty="0"/>
              <a:t> </a:t>
            </a:r>
            <a:r>
              <a:rPr kumimoji="1" lang="en-US" altLang="zh-CN" dirty="0"/>
              <a:t>share</a:t>
            </a:r>
            <a:r>
              <a:rPr kumimoji="1" lang="zh-CN" altLang="en-US" dirty="0"/>
              <a:t> </a:t>
            </a:r>
            <a:r>
              <a:rPr kumimoji="1" lang="en-US" altLang="zh-CN" dirty="0"/>
              <a:t>the</a:t>
            </a:r>
            <a:r>
              <a:rPr kumimoji="1" lang="zh-CN" altLang="en-US" dirty="0"/>
              <a:t> </a:t>
            </a:r>
            <a:r>
              <a:rPr kumimoji="1" lang="en-US" altLang="zh-CN" dirty="0"/>
              <a:t>model</a:t>
            </a:r>
            <a:r>
              <a:rPr kumimoji="1" lang="zh-CN" altLang="en-US" dirty="0"/>
              <a:t> </a:t>
            </a:r>
            <a:r>
              <a:rPr kumimoji="1" lang="en-US" altLang="zh-CN" dirty="0"/>
              <a:t>so</a:t>
            </a:r>
            <a:r>
              <a:rPr kumimoji="1" lang="zh-CN" altLang="en-US" dirty="0"/>
              <a:t> </a:t>
            </a:r>
            <a:r>
              <a:rPr kumimoji="1" lang="en-US" altLang="zh-CN" dirty="0"/>
              <a:t>that</a:t>
            </a:r>
            <a:r>
              <a:rPr kumimoji="1" lang="zh-CN" altLang="en-US" dirty="0"/>
              <a:t> </a:t>
            </a:r>
            <a:r>
              <a:rPr kumimoji="1" lang="en-US" altLang="zh-CN" dirty="0"/>
              <a:t>other</a:t>
            </a:r>
            <a:r>
              <a:rPr kumimoji="1" lang="zh-CN" altLang="en-US" dirty="0"/>
              <a:t> </a:t>
            </a:r>
            <a:r>
              <a:rPr kumimoji="1" lang="en-US" altLang="zh-CN" dirty="0"/>
              <a:t>people</a:t>
            </a:r>
            <a:r>
              <a:rPr kumimoji="1" lang="zh-CN" altLang="en-US" dirty="0"/>
              <a:t> </a:t>
            </a:r>
            <a:r>
              <a:rPr kumimoji="1" lang="en-US" altLang="zh-CN" dirty="0"/>
              <a:t>can</a:t>
            </a:r>
            <a:r>
              <a:rPr kumimoji="1" lang="zh-CN" altLang="en-US" dirty="0"/>
              <a:t> </a:t>
            </a:r>
            <a:r>
              <a:rPr kumimoji="1" lang="en-US" altLang="zh-CN" dirty="0"/>
              <a:t>generate</a:t>
            </a:r>
            <a:r>
              <a:rPr kumimoji="1" lang="zh-CN" altLang="en-US" dirty="0"/>
              <a:t> </a:t>
            </a:r>
            <a:r>
              <a:rPr kumimoji="1" lang="en-US" altLang="zh-CN" dirty="0"/>
              <a:t>whatever</a:t>
            </a:r>
            <a:r>
              <a:rPr kumimoji="1" lang="zh-CN" altLang="en-US" dirty="0"/>
              <a:t> </a:t>
            </a:r>
            <a:r>
              <a:rPr kumimoji="1" lang="en-US" altLang="zh-CN" dirty="0"/>
              <a:t>amount</a:t>
            </a:r>
            <a:r>
              <a:rPr kumimoji="1" lang="zh-CN" altLang="en-US" dirty="0"/>
              <a:t> </a:t>
            </a:r>
            <a:r>
              <a:rPr kumimoji="1" lang="en-US" altLang="zh-CN" dirty="0"/>
              <a:t>of</a:t>
            </a:r>
            <a:r>
              <a:rPr kumimoji="1" lang="zh-CN" altLang="en-US" dirty="0"/>
              <a:t> </a:t>
            </a:r>
            <a:r>
              <a:rPr kumimoji="1" lang="en-US" altLang="zh-CN" dirty="0"/>
              <a:t>data</a:t>
            </a:r>
            <a:r>
              <a:rPr kumimoji="1" lang="zh-CN" altLang="en-US" dirty="0"/>
              <a:t> </a:t>
            </a:r>
            <a:r>
              <a:rPr kumimoji="1" lang="en-US" altLang="zh-CN" dirty="0"/>
              <a:t>they</a:t>
            </a:r>
            <a:r>
              <a:rPr kumimoji="1" lang="zh-CN" altLang="en-US" dirty="0"/>
              <a:t> </a:t>
            </a:r>
            <a:r>
              <a:rPr kumimoji="1" lang="en-US" altLang="zh-CN" dirty="0"/>
              <a:t>want.</a:t>
            </a:r>
          </a:p>
          <a:p>
            <a:endParaRPr kumimoji="1" lang="en-US" altLang="zh-CN" dirty="0"/>
          </a:p>
          <a:p>
            <a:r>
              <a:rPr kumimoji="1" lang="en-US" altLang="zh-CN" dirty="0"/>
              <a:t>We</a:t>
            </a:r>
            <a:r>
              <a:rPr kumimoji="1" lang="zh-CN" altLang="en-US" dirty="0"/>
              <a:t> </a:t>
            </a:r>
            <a:r>
              <a:rPr kumimoji="1" lang="en-US" altLang="zh-CN" dirty="0"/>
              <a:t>have</a:t>
            </a:r>
            <a:r>
              <a:rPr kumimoji="1" lang="zh-CN" altLang="en-US" dirty="0"/>
              <a:t> </a:t>
            </a:r>
            <a:r>
              <a:rPr kumimoji="1" lang="en-US" altLang="zh-CN" dirty="0"/>
              <a:t>open-sourced</a:t>
            </a:r>
            <a:r>
              <a:rPr kumimoji="1" lang="zh-CN" altLang="en-US" dirty="0"/>
              <a:t> </a:t>
            </a:r>
            <a:r>
              <a:rPr kumimoji="1" lang="en-US" altLang="zh-CN" dirty="0"/>
              <a:t>the</a:t>
            </a:r>
            <a:r>
              <a:rPr kumimoji="1" lang="zh-CN" altLang="en-US" dirty="0"/>
              <a:t> </a:t>
            </a:r>
            <a:r>
              <a:rPr kumimoji="1" lang="en-US" altLang="zh-CN" dirty="0"/>
              <a:t>code</a:t>
            </a:r>
            <a:r>
              <a:rPr kumimoji="1" lang="zh-CN" altLang="en-US" dirty="0"/>
              <a:t> </a:t>
            </a:r>
            <a:r>
              <a:rPr kumimoji="1" lang="en-US" altLang="zh-CN" dirty="0"/>
              <a:t>with</a:t>
            </a:r>
            <a:r>
              <a:rPr kumimoji="1" lang="zh-CN" altLang="en-US" dirty="0"/>
              <a:t> </a:t>
            </a:r>
            <a:r>
              <a:rPr kumimoji="1" lang="en-US" altLang="zh-CN" dirty="0"/>
              <a:t>a</a:t>
            </a:r>
            <a:r>
              <a:rPr kumimoji="1" lang="zh-CN" altLang="en-US" dirty="0"/>
              <a:t> </a:t>
            </a:r>
            <a:r>
              <a:rPr kumimoji="1" lang="en-US" altLang="zh-CN" dirty="0"/>
              <a:t>detailed</a:t>
            </a:r>
            <a:r>
              <a:rPr kumimoji="1" lang="zh-CN" altLang="en-US" dirty="0"/>
              <a:t> </a:t>
            </a:r>
            <a:r>
              <a:rPr kumimoji="1" lang="en-US" altLang="zh-CN" dirty="0"/>
              <a:t>documentation</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data</a:t>
            </a:r>
            <a:r>
              <a:rPr kumimoji="1" lang="zh-CN" altLang="en-US" dirty="0"/>
              <a:t> </a:t>
            </a:r>
            <a:r>
              <a:rPr kumimoji="1" lang="en-US" altLang="zh-CN" dirty="0"/>
              <a:t>format</a:t>
            </a:r>
            <a:r>
              <a:rPr kumimoji="1" lang="zh-CN" altLang="en-US" dirty="0"/>
              <a:t> </a:t>
            </a:r>
            <a:r>
              <a:rPr kumimoji="1" lang="en-US" altLang="zh-CN" dirty="0"/>
              <a:t>and</a:t>
            </a:r>
            <a:r>
              <a:rPr kumimoji="1" lang="zh-CN" altLang="en-US" dirty="0"/>
              <a:t> </a:t>
            </a:r>
            <a:r>
              <a:rPr kumimoji="1" lang="en-US" altLang="zh-CN" dirty="0"/>
              <a:t>configurable</a:t>
            </a:r>
            <a:r>
              <a:rPr kumimoji="1" lang="zh-CN" altLang="en-US" dirty="0"/>
              <a:t> </a:t>
            </a:r>
            <a:r>
              <a:rPr kumimoji="1" lang="en-US" altLang="zh-CN" dirty="0"/>
              <a:t>parameters</a:t>
            </a:r>
            <a:r>
              <a:rPr kumimoji="1" lang="zh-CN" altLang="en-US" dirty="0"/>
              <a:t> </a:t>
            </a:r>
            <a:r>
              <a:rPr kumimoji="1" lang="en-US" altLang="zh-CN" dirty="0"/>
              <a:t>in</a:t>
            </a:r>
            <a:r>
              <a:rPr kumimoji="1" lang="zh-CN" altLang="en-US" dirty="0"/>
              <a:t> </a:t>
            </a:r>
            <a:r>
              <a:rPr kumimoji="1" lang="en-US" altLang="zh-CN" dirty="0"/>
              <a:t>this</a:t>
            </a:r>
            <a:r>
              <a:rPr kumimoji="1" lang="zh-CN" altLang="en-US" dirty="0"/>
              <a:t> </a:t>
            </a:r>
            <a:r>
              <a:rPr kumimoji="1" lang="en-US" altLang="zh-CN" dirty="0"/>
              <a:t>link.</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32</a:t>
            </a:fld>
            <a:endParaRPr kumimoji="1" lang="zh-CN" altLang="en-US"/>
          </a:p>
        </p:txBody>
      </p:sp>
    </p:spTree>
    <p:extLst>
      <p:ext uri="{BB962C8B-B14F-4D97-AF65-F5344CB8AC3E}">
        <p14:creationId xmlns:p14="http://schemas.microsoft.com/office/powerpoint/2010/main" val="4188144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We</a:t>
            </a:r>
            <a:r>
              <a:rPr kumimoji="1" lang="zh-CN" altLang="en-US" dirty="0"/>
              <a:t> </a:t>
            </a:r>
            <a:r>
              <a:rPr kumimoji="1" lang="en-US" altLang="zh-CN" dirty="0"/>
              <a:t>are</a:t>
            </a:r>
            <a:r>
              <a:rPr kumimoji="1" lang="zh-CN" altLang="en-US" dirty="0"/>
              <a:t> </a:t>
            </a:r>
            <a:r>
              <a:rPr kumimoji="1" lang="en-US" altLang="zh-CN" dirty="0"/>
              <a:t>excited</a:t>
            </a:r>
            <a:r>
              <a:rPr kumimoji="1" lang="zh-CN" altLang="en-US" dirty="0"/>
              <a:t> </a:t>
            </a:r>
            <a:r>
              <a:rPr kumimoji="1" lang="en-US" altLang="zh-CN" dirty="0"/>
              <a:t>to</a:t>
            </a:r>
            <a:r>
              <a:rPr kumimoji="1" lang="zh-CN" altLang="en-US" dirty="0"/>
              <a:t> </a:t>
            </a:r>
            <a:r>
              <a:rPr kumimoji="1" lang="en-US" altLang="zh-CN" dirty="0"/>
              <a:t>see</a:t>
            </a:r>
            <a:r>
              <a:rPr kumimoji="1" lang="zh-CN" altLang="en-US" dirty="0"/>
              <a:t> </a:t>
            </a:r>
            <a:r>
              <a:rPr kumimoji="1" lang="en-US" altLang="zh-CN" dirty="0"/>
              <a:t>that</a:t>
            </a:r>
            <a:r>
              <a:rPr kumimoji="1" lang="zh-CN" altLang="en-US" dirty="0"/>
              <a:t> </a:t>
            </a:r>
            <a:r>
              <a:rPr kumimoji="1" lang="en-US" altLang="zh-CN" dirty="0"/>
              <a:t>several</a:t>
            </a:r>
            <a:r>
              <a:rPr kumimoji="1" lang="zh-CN" altLang="en-US" dirty="0"/>
              <a:t> </a:t>
            </a:r>
            <a:r>
              <a:rPr kumimoji="1" lang="en-US" altLang="zh-CN" dirty="0"/>
              <a:t>independent</a:t>
            </a:r>
            <a:r>
              <a:rPr kumimoji="1" lang="zh-CN" altLang="en-US" dirty="0"/>
              <a:t> </a:t>
            </a:r>
            <a:r>
              <a:rPr kumimoji="1" lang="en-US" altLang="zh-CN" dirty="0"/>
              <a:t>users</a:t>
            </a:r>
            <a:r>
              <a:rPr kumimoji="1" lang="zh-CN" altLang="en-US" dirty="0"/>
              <a:t> </a:t>
            </a:r>
            <a:r>
              <a:rPr kumimoji="1" lang="en-US" altLang="zh-CN" dirty="0"/>
              <a:t>and</a:t>
            </a:r>
            <a:r>
              <a:rPr kumimoji="1" lang="zh-CN" altLang="en-US" dirty="0"/>
              <a:t> </a:t>
            </a:r>
            <a:r>
              <a:rPr kumimoji="1" lang="en-US" altLang="zh-CN" dirty="0"/>
              <a:t>companies</a:t>
            </a:r>
            <a:r>
              <a:rPr kumimoji="1" lang="zh-CN" altLang="en-US" dirty="0"/>
              <a:t> </a:t>
            </a:r>
            <a:r>
              <a:rPr kumimoji="1" lang="en-US" altLang="zh-CN" dirty="0"/>
              <a:t>have</a:t>
            </a:r>
            <a:r>
              <a:rPr kumimoji="1" lang="zh-CN" altLang="en-US" dirty="0"/>
              <a:t> </a:t>
            </a:r>
            <a:r>
              <a:rPr kumimoji="1" lang="en-US" altLang="zh-CN" dirty="0"/>
              <a:t>already</a:t>
            </a:r>
            <a:r>
              <a:rPr kumimoji="1" lang="zh-CN" altLang="en-US" dirty="0"/>
              <a:t> </a:t>
            </a:r>
            <a:r>
              <a:rPr kumimoji="1" lang="en-US" altLang="zh-CN" dirty="0"/>
              <a:t>tried</a:t>
            </a:r>
            <a:r>
              <a:rPr kumimoji="1" lang="zh-CN" altLang="en-US" dirty="0"/>
              <a:t> </a:t>
            </a:r>
            <a:r>
              <a:rPr kumimoji="1" lang="en-US" altLang="zh-CN" dirty="0"/>
              <a:t>and</a:t>
            </a:r>
            <a:r>
              <a:rPr kumimoji="1" lang="zh-CN" altLang="en-US" dirty="0"/>
              <a:t> </a:t>
            </a:r>
            <a:r>
              <a:rPr kumimoji="1" lang="en-US" altLang="zh-CN" dirty="0"/>
              <a:t>used</a:t>
            </a:r>
            <a:r>
              <a:rPr kumimoji="1" lang="zh-CN" altLang="en-US" dirty="0"/>
              <a:t> </a:t>
            </a:r>
            <a:r>
              <a:rPr kumimoji="1" lang="en-US" altLang="zh-CN" dirty="0" err="1"/>
              <a:t>DoppelGANger</a:t>
            </a:r>
            <a:r>
              <a:rPr kumimoji="1" lang="en-US" altLang="zh-CN" dirty="0"/>
              <a:t>.</a:t>
            </a:r>
            <a:r>
              <a:rPr kumimoji="1" lang="zh-CN" altLang="en-US" dirty="0"/>
              <a:t> </a:t>
            </a:r>
            <a:r>
              <a:rPr kumimoji="1" lang="en-US" altLang="zh-CN" dirty="0"/>
              <a:t>Boogie</a:t>
            </a:r>
            <a:r>
              <a:rPr kumimoji="1" lang="zh-CN" altLang="en-US" dirty="0"/>
              <a:t> </a:t>
            </a:r>
            <a:r>
              <a:rPr kumimoji="1" lang="en-US" altLang="zh-CN" dirty="0"/>
              <a:t>software</a:t>
            </a:r>
            <a:r>
              <a:rPr kumimoji="1" lang="zh-CN" altLang="en-US" dirty="0"/>
              <a:t> </a:t>
            </a:r>
            <a:r>
              <a:rPr kumimoji="1" lang="en-US" altLang="zh-CN" dirty="0"/>
              <a:t>and</a:t>
            </a:r>
            <a:r>
              <a:rPr kumimoji="1" lang="zh-CN" altLang="en-US" dirty="0"/>
              <a:t> </a:t>
            </a:r>
            <a:r>
              <a:rPr kumimoji="1" lang="en-US" altLang="zh-CN" dirty="0"/>
              <a:t>Hazy</a:t>
            </a:r>
            <a:r>
              <a:rPr kumimoji="1" lang="zh-CN" altLang="en-US" dirty="0"/>
              <a:t> </a:t>
            </a:r>
            <a:r>
              <a:rPr kumimoji="1" lang="en-US" altLang="zh-CN" dirty="0"/>
              <a:t>are</a:t>
            </a:r>
            <a:r>
              <a:rPr kumimoji="1" lang="zh-CN" altLang="en-US" dirty="0"/>
              <a:t> </a:t>
            </a:r>
            <a:r>
              <a:rPr kumimoji="1" lang="en-US" altLang="zh-CN" dirty="0"/>
              <a:t>two</a:t>
            </a:r>
            <a:r>
              <a:rPr kumimoji="1" lang="zh-CN" altLang="en-US" dirty="0"/>
              <a:t> </a:t>
            </a:r>
            <a:r>
              <a:rPr kumimoji="1" lang="en-US" altLang="zh-CN" dirty="0"/>
              <a:t>companies</a:t>
            </a:r>
            <a:r>
              <a:rPr kumimoji="1" lang="zh-CN" altLang="en-US" dirty="0"/>
              <a:t> </a:t>
            </a:r>
            <a:r>
              <a:rPr kumimoji="1" lang="en-US" altLang="zh-CN" dirty="0"/>
              <a:t>that</a:t>
            </a:r>
            <a:r>
              <a:rPr kumimoji="1" lang="zh-CN" altLang="en-US" dirty="0"/>
              <a:t> </a:t>
            </a:r>
            <a:r>
              <a:rPr kumimoji="1" lang="en-US" altLang="zh-CN" dirty="0"/>
              <a:t>have</a:t>
            </a:r>
            <a:r>
              <a:rPr kumimoji="1" lang="zh-CN" altLang="en-US" dirty="0"/>
              <a:t> </a:t>
            </a:r>
            <a:r>
              <a:rPr kumimoji="1" lang="en-US" altLang="zh-CN" dirty="0"/>
              <a:t>written</a:t>
            </a:r>
            <a:r>
              <a:rPr kumimoji="1" lang="zh-CN" altLang="en-US" dirty="0"/>
              <a:t> </a:t>
            </a:r>
            <a:r>
              <a:rPr kumimoji="1" lang="en-US" altLang="zh-CN" dirty="0"/>
              <a:t>blogs</a:t>
            </a:r>
            <a:r>
              <a:rPr kumimoji="1" lang="zh-CN" altLang="en-US" dirty="0"/>
              <a:t> </a:t>
            </a:r>
            <a:r>
              <a:rPr kumimoji="1" lang="en-US" altLang="zh-CN" dirty="0"/>
              <a:t>about</a:t>
            </a:r>
            <a:r>
              <a:rPr kumimoji="1" lang="zh-CN" altLang="en-US" dirty="0"/>
              <a:t> </a:t>
            </a:r>
            <a:r>
              <a:rPr kumimoji="1" lang="en-US" altLang="zh-CN" dirty="0"/>
              <a:t>it.</a:t>
            </a:r>
            <a:r>
              <a:rPr kumimoji="1" lang="zh-CN" altLang="en-US" dirty="0"/>
              <a:t> </a:t>
            </a:r>
            <a:r>
              <a:rPr kumimoji="1" lang="en-US" altLang="zh-CN" dirty="0"/>
              <a:t>They</a:t>
            </a:r>
            <a:r>
              <a:rPr kumimoji="1" lang="zh-CN" altLang="en-US" dirty="0"/>
              <a:t> </a:t>
            </a:r>
            <a:r>
              <a:rPr kumimoji="1" lang="en-US" altLang="zh-CN" dirty="0"/>
              <a:t>have</a:t>
            </a:r>
            <a:r>
              <a:rPr kumimoji="1" lang="zh-CN" altLang="en-US" dirty="0"/>
              <a:t> </a:t>
            </a:r>
            <a:r>
              <a:rPr kumimoji="1" lang="en-US" altLang="zh-CN" dirty="0"/>
              <a:t>tried</a:t>
            </a:r>
            <a:r>
              <a:rPr kumimoji="1" lang="zh-CN" altLang="en-US" dirty="0"/>
              <a:t> </a:t>
            </a:r>
            <a:r>
              <a:rPr kumimoji="1" lang="en-US" altLang="zh-CN" dirty="0"/>
              <a:t>it</a:t>
            </a:r>
            <a:r>
              <a:rPr kumimoji="1" lang="zh-CN" altLang="en-US" dirty="0"/>
              <a:t> </a:t>
            </a:r>
            <a:r>
              <a:rPr kumimoji="1" lang="en-US" altLang="zh-CN" dirty="0"/>
              <a:t>on</a:t>
            </a:r>
            <a:r>
              <a:rPr kumimoji="1" lang="zh-CN" altLang="en-US" dirty="0"/>
              <a:t> </a:t>
            </a:r>
            <a:r>
              <a:rPr kumimoji="1" lang="en-US" altLang="zh-CN" dirty="0"/>
              <a:t>some</a:t>
            </a:r>
            <a:r>
              <a:rPr kumimoji="1" lang="zh-CN" altLang="en-US" dirty="0"/>
              <a:t> </a:t>
            </a:r>
            <a:r>
              <a:rPr kumimoji="1" lang="en-US" altLang="zh-CN" dirty="0"/>
              <a:t>banking</a:t>
            </a:r>
            <a:r>
              <a:rPr kumimoji="1" lang="zh-CN" altLang="en-US" dirty="0"/>
              <a:t> </a:t>
            </a:r>
            <a:r>
              <a:rPr kumimoji="1" lang="en-US" altLang="zh-CN" dirty="0"/>
              <a:t>and</a:t>
            </a:r>
            <a:r>
              <a:rPr kumimoji="1" lang="zh-CN" altLang="en-US" dirty="0"/>
              <a:t> </a:t>
            </a:r>
            <a:r>
              <a:rPr kumimoji="1" lang="en-US" altLang="zh-CN" dirty="0"/>
              <a:t>car</a:t>
            </a:r>
            <a:r>
              <a:rPr kumimoji="1" lang="zh-CN" altLang="en-US" dirty="0"/>
              <a:t> </a:t>
            </a:r>
            <a:r>
              <a:rPr kumimoji="1" lang="en-US" altLang="zh-CN" dirty="0"/>
              <a:t>traffic</a:t>
            </a:r>
            <a:r>
              <a:rPr kumimoji="1" lang="zh-CN" altLang="en-US" dirty="0"/>
              <a:t> </a:t>
            </a:r>
            <a:r>
              <a:rPr kumimoji="1" lang="en-US" altLang="zh-CN" dirty="0"/>
              <a:t>datasets</a:t>
            </a:r>
            <a:r>
              <a:rPr kumimoji="1" lang="zh-CN" altLang="en-US" dirty="0"/>
              <a:t> </a:t>
            </a:r>
            <a:r>
              <a:rPr kumimoji="1" lang="en-US" altLang="zh-CN" dirty="0"/>
              <a:t>and</a:t>
            </a:r>
            <a:r>
              <a:rPr kumimoji="1" lang="zh-CN" altLang="en-US" dirty="0"/>
              <a:t> </a:t>
            </a:r>
            <a:r>
              <a:rPr kumimoji="1" lang="en-US" altLang="zh-CN" dirty="0"/>
              <a:t>get</a:t>
            </a:r>
            <a:r>
              <a:rPr kumimoji="1" lang="zh-CN" altLang="en-US" dirty="0"/>
              <a:t> </a:t>
            </a:r>
            <a:r>
              <a:rPr kumimoji="1" lang="en-US" altLang="zh-CN" dirty="0"/>
              <a:t>some</a:t>
            </a:r>
            <a:r>
              <a:rPr kumimoji="1" lang="zh-CN" altLang="en-US" dirty="0"/>
              <a:t> </a:t>
            </a:r>
            <a:r>
              <a:rPr kumimoji="1" lang="en-US" altLang="zh-CN" dirty="0"/>
              <a:t>promising</a:t>
            </a:r>
            <a:r>
              <a:rPr kumimoji="1" lang="zh-CN" altLang="en-US" dirty="0"/>
              <a:t> </a:t>
            </a:r>
            <a:r>
              <a:rPr kumimoji="1" lang="en-US" altLang="zh-CN" dirty="0"/>
              <a:t>results.</a:t>
            </a:r>
            <a:r>
              <a:rPr kumimoji="1" lang="zh-CN" altLang="en-US" dirty="0"/>
              <a:t> </a:t>
            </a:r>
            <a:r>
              <a:rPr kumimoji="1" lang="en-US" altLang="zh-CN" dirty="0"/>
              <a:t>So</a:t>
            </a:r>
            <a:r>
              <a:rPr kumimoji="1" lang="zh-CN" altLang="en-US" dirty="0"/>
              <a:t> </a:t>
            </a:r>
            <a:r>
              <a:rPr kumimoji="1" lang="en-US" altLang="zh-CN" dirty="0"/>
              <a:t>the</a:t>
            </a:r>
            <a:r>
              <a:rPr kumimoji="1" lang="zh-CN" altLang="en-US" dirty="0"/>
              <a:t> </a:t>
            </a:r>
            <a:r>
              <a:rPr kumimoji="1" lang="en-US" altLang="zh-CN" dirty="0" err="1"/>
              <a:t>DoppelGANger</a:t>
            </a:r>
            <a:r>
              <a:rPr kumimoji="1" lang="zh-CN" altLang="en-US" dirty="0"/>
              <a:t> </a:t>
            </a:r>
            <a:r>
              <a:rPr kumimoji="1" lang="en-US" altLang="zh-CN" dirty="0"/>
              <a:t>framework</a:t>
            </a:r>
            <a:r>
              <a:rPr kumimoji="1" lang="zh-CN" altLang="en-US" dirty="0"/>
              <a:t> </a:t>
            </a:r>
            <a:r>
              <a:rPr kumimoji="1" lang="en-US" altLang="zh-CN" dirty="0"/>
              <a:t>is</a:t>
            </a:r>
            <a:r>
              <a:rPr kumimoji="1" lang="zh-CN" altLang="en-US" dirty="0"/>
              <a:t> </a:t>
            </a:r>
            <a:r>
              <a:rPr kumimoji="1" lang="en-US" altLang="zh-CN" dirty="0"/>
              <a:t>actually</a:t>
            </a:r>
            <a:r>
              <a:rPr kumimoji="1" lang="zh-CN" altLang="en-US" dirty="0"/>
              <a:t> </a:t>
            </a:r>
            <a:r>
              <a:rPr kumimoji="1" lang="en-US" altLang="zh-CN" dirty="0"/>
              <a:t>pretty</a:t>
            </a:r>
            <a:r>
              <a:rPr kumimoji="1" lang="zh-CN" altLang="en-US" dirty="0"/>
              <a:t> </a:t>
            </a:r>
            <a:r>
              <a:rPr kumimoji="1" lang="en-US" altLang="zh-CN" dirty="0"/>
              <a:t>general</a:t>
            </a:r>
            <a:r>
              <a:rPr kumimoji="1" lang="zh-CN" altLang="en-US" dirty="0"/>
              <a:t> </a:t>
            </a:r>
            <a:r>
              <a:rPr kumimoji="1" lang="en-US" altLang="zh-CN" dirty="0"/>
              <a:t>and</a:t>
            </a:r>
            <a:r>
              <a:rPr kumimoji="1" lang="zh-CN" altLang="en-US" dirty="0"/>
              <a:t> </a:t>
            </a:r>
            <a:r>
              <a:rPr kumimoji="1" lang="en-US" altLang="zh-CN" dirty="0"/>
              <a:t>can</a:t>
            </a:r>
            <a:r>
              <a:rPr kumimoji="1" lang="zh-CN" altLang="en-US" dirty="0"/>
              <a:t> </a:t>
            </a:r>
            <a:r>
              <a:rPr kumimoji="1" lang="en-US" altLang="zh-CN" dirty="0"/>
              <a:t>work</a:t>
            </a:r>
            <a:r>
              <a:rPr kumimoji="1" lang="zh-CN" altLang="en-US" dirty="0"/>
              <a:t> </a:t>
            </a:r>
            <a:r>
              <a:rPr kumimoji="1" lang="en-US" altLang="zh-CN" dirty="0"/>
              <a:t>for</a:t>
            </a:r>
            <a:r>
              <a:rPr kumimoji="1" lang="zh-CN" altLang="en-US" dirty="0"/>
              <a:t> </a:t>
            </a:r>
            <a:r>
              <a:rPr kumimoji="1" lang="en-US" altLang="zh-CN" dirty="0"/>
              <a:t>even</a:t>
            </a:r>
            <a:r>
              <a:rPr kumimoji="1" lang="zh-CN" altLang="en-US" dirty="0"/>
              <a:t> </a:t>
            </a:r>
            <a:r>
              <a:rPr kumimoji="1" lang="en-US" altLang="zh-CN" dirty="0"/>
              <a:t>beyond</a:t>
            </a:r>
            <a:r>
              <a:rPr kumimoji="1" lang="zh-CN" altLang="en-US" dirty="0"/>
              <a:t> </a:t>
            </a:r>
            <a:r>
              <a:rPr kumimoji="1" lang="en-US" altLang="zh-CN" dirty="0"/>
              <a:t>networking</a:t>
            </a:r>
            <a:r>
              <a:rPr kumimoji="1" lang="zh-CN" altLang="en-US" dirty="0"/>
              <a:t> </a:t>
            </a:r>
            <a:r>
              <a:rPr kumimoji="1" lang="en-US" altLang="zh-CN" dirty="0"/>
              <a:t>and</a:t>
            </a:r>
            <a:r>
              <a:rPr kumimoji="1" lang="zh-CN" altLang="en-US" dirty="0"/>
              <a:t> </a:t>
            </a:r>
            <a:r>
              <a:rPr kumimoji="1" lang="en-US" altLang="zh-CN" dirty="0"/>
              <a:t>systems</a:t>
            </a:r>
            <a:r>
              <a:rPr kumimoji="1" lang="zh-CN" altLang="en-US" dirty="0"/>
              <a:t> </a:t>
            </a:r>
            <a:r>
              <a:rPr kumimoji="1" lang="en-US" altLang="zh-CN" dirty="0"/>
              <a:t>datasets.</a:t>
            </a:r>
          </a:p>
          <a:p>
            <a:endParaRPr kumimoji="1" lang="en-US" altLang="zh-CN"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33</a:t>
            </a:fld>
            <a:endParaRPr kumimoji="1" lang="zh-CN" altLang="en-US"/>
          </a:p>
        </p:txBody>
      </p:sp>
    </p:spTree>
    <p:extLst>
      <p:ext uri="{BB962C8B-B14F-4D97-AF65-F5344CB8AC3E}">
        <p14:creationId xmlns:p14="http://schemas.microsoft.com/office/powerpoint/2010/main" val="929068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Using</a:t>
            </a:r>
            <a:r>
              <a:rPr kumimoji="1" lang="zh-CN" altLang="en-US" dirty="0"/>
              <a:t> </a:t>
            </a:r>
            <a:r>
              <a:rPr kumimoji="1" lang="en-US" altLang="zh-CN" dirty="0"/>
              <a:t>this</a:t>
            </a:r>
            <a:r>
              <a:rPr kumimoji="1" lang="zh-CN" altLang="en-US" dirty="0"/>
              <a:t> </a:t>
            </a:r>
            <a:r>
              <a:rPr kumimoji="1" lang="en-US" altLang="zh-CN" dirty="0"/>
              <a:t>approach,</a:t>
            </a:r>
            <a:r>
              <a:rPr kumimoji="1" lang="zh-CN" altLang="en-US" dirty="0"/>
              <a:t> </a:t>
            </a:r>
            <a:r>
              <a:rPr kumimoji="1" lang="en-US" altLang="zh-CN" dirty="0"/>
              <a:t>we</a:t>
            </a:r>
            <a:r>
              <a:rPr kumimoji="1" lang="zh-CN" altLang="en-US" dirty="0"/>
              <a:t> </a:t>
            </a:r>
            <a:r>
              <a:rPr kumimoji="1" lang="en-US" altLang="zh-CN" dirty="0"/>
              <a:t>see</a:t>
            </a:r>
            <a:r>
              <a:rPr kumimoji="1" lang="zh-CN" altLang="en-US" dirty="0"/>
              <a:t> </a:t>
            </a:r>
            <a:r>
              <a:rPr kumimoji="1" lang="en-US" altLang="zh-CN" dirty="0"/>
              <a:t>that</a:t>
            </a:r>
            <a:r>
              <a:rPr kumimoji="1" lang="zh-CN" altLang="en-US" dirty="0"/>
              <a:t> </a:t>
            </a:r>
            <a:r>
              <a:rPr kumimoji="1" lang="en-US" altLang="zh-CN" dirty="0" err="1"/>
              <a:t>DoppelGANger</a:t>
            </a:r>
            <a:r>
              <a:rPr kumimoji="1" lang="zh-CN" altLang="en-US" dirty="0"/>
              <a:t> </a:t>
            </a:r>
            <a:r>
              <a:rPr kumimoji="1" lang="en-US" altLang="zh-CN" dirty="0"/>
              <a:t>can</a:t>
            </a:r>
            <a:r>
              <a:rPr kumimoji="1" lang="zh-CN" altLang="en-US" dirty="0"/>
              <a:t> </a:t>
            </a:r>
            <a:r>
              <a:rPr kumimoji="1" lang="en-US" altLang="zh-CN" dirty="0"/>
              <a:t>capture</a:t>
            </a:r>
            <a:r>
              <a:rPr kumimoji="1" lang="zh-CN" altLang="en-US" dirty="0"/>
              <a:t> </a:t>
            </a:r>
            <a:r>
              <a:rPr kumimoji="1" lang="en-US" altLang="zh-CN" dirty="0"/>
              <a:t>both</a:t>
            </a:r>
            <a:r>
              <a:rPr kumimoji="1" lang="zh-CN" altLang="en-US" dirty="0"/>
              <a:t> </a:t>
            </a:r>
            <a:r>
              <a:rPr kumimoji="1" lang="en-US" altLang="zh-CN" dirty="0"/>
              <a:t>the</a:t>
            </a:r>
            <a:r>
              <a:rPr kumimoji="1" lang="zh-CN" altLang="en-US" dirty="0"/>
              <a:t> </a:t>
            </a:r>
            <a:r>
              <a:rPr kumimoji="1" lang="en-US" altLang="zh-CN" dirty="0"/>
              <a:t>weekly</a:t>
            </a:r>
            <a:r>
              <a:rPr kumimoji="1" lang="zh-CN" altLang="en-US" dirty="0"/>
              <a:t> </a:t>
            </a:r>
            <a:r>
              <a:rPr kumimoji="1" lang="en-US" altLang="zh-CN" dirty="0"/>
              <a:t>patterns</a:t>
            </a:r>
            <a:r>
              <a:rPr kumimoji="1" lang="zh-CN" altLang="en-US" dirty="0"/>
              <a:t> </a:t>
            </a:r>
            <a:r>
              <a:rPr kumimoji="1" lang="en-US" altLang="zh-CN" dirty="0"/>
              <a:t>and</a:t>
            </a:r>
            <a:r>
              <a:rPr kumimoji="1" lang="zh-CN" altLang="en-US" dirty="0"/>
              <a:t> </a:t>
            </a:r>
            <a:r>
              <a:rPr kumimoji="1" lang="en-US" altLang="zh-CN" dirty="0"/>
              <a:t>annual</a:t>
            </a:r>
            <a:r>
              <a:rPr kumimoji="1" lang="zh-CN" altLang="en-US" dirty="0"/>
              <a:t> </a:t>
            </a:r>
            <a:r>
              <a:rPr kumimoji="1" lang="en-US" altLang="zh-CN" dirty="0"/>
              <a:t>patterns</a:t>
            </a:r>
            <a:r>
              <a:rPr kumimoji="1" lang="zh-CN" altLang="en-US" dirty="0"/>
              <a:t> </a:t>
            </a:r>
            <a:r>
              <a:rPr kumimoji="1" lang="en-US" altLang="zh-CN" dirty="0"/>
              <a:t>well.</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34</a:t>
            </a:fld>
            <a:endParaRPr kumimoji="1" lang="zh-CN" altLang="en-US"/>
          </a:p>
        </p:txBody>
      </p:sp>
    </p:spTree>
    <p:extLst>
      <p:ext uri="{BB962C8B-B14F-4D97-AF65-F5344CB8AC3E}">
        <p14:creationId xmlns:p14="http://schemas.microsoft.com/office/powerpoint/2010/main" val="13138771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Now</a:t>
            </a:r>
            <a:r>
              <a:rPr kumimoji="1" lang="zh-CN" altLang="en-US" dirty="0"/>
              <a:t> </a:t>
            </a:r>
            <a:r>
              <a:rPr kumimoji="1" lang="en-US" altLang="zh-CN" dirty="0"/>
              <a:t>let</a:t>
            </a:r>
            <a:r>
              <a:rPr kumimoji="1" lang="zh-CN" altLang="en-US" dirty="0"/>
              <a:t> </a:t>
            </a:r>
            <a:r>
              <a:rPr kumimoji="1" lang="en-US" altLang="zh-CN" dirty="0"/>
              <a:t>me</a:t>
            </a:r>
            <a:r>
              <a:rPr kumimoji="1" lang="zh-CN" altLang="en-US" dirty="0"/>
              <a:t> </a:t>
            </a:r>
            <a:r>
              <a:rPr kumimoji="1" lang="en-US" altLang="zh-CN" dirty="0"/>
              <a:t>show</a:t>
            </a:r>
            <a:r>
              <a:rPr kumimoji="1" lang="zh-CN" altLang="en-US" dirty="0"/>
              <a:t> </a:t>
            </a:r>
            <a:r>
              <a:rPr kumimoji="1" lang="en-US" altLang="zh-CN" dirty="0"/>
              <a:t>you</a:t>
            </a:r>
            <a:r>
              <a:rPr kumimoji="1" lang="zh-CN" altLang="en-US" dirty="0"/>
              <a:t> </a:t>
            </a:r>
            <a:r>
              <a:rPr kumimoji="1" lang="en-US" altLang="zh-CN" dirty="0"/>
              <a:t>some</a:t>
            </a:r>
            <a:r>
              <a:rPr kumimoji="1" lang="zh-CN" altLang="en-US" dirty="0"/>
              <a:t> </a:t>
            </a:r>
            <a:r>
              <a:rPr kumimoji="1" lang="en-US" altLang="zh-CN" dirty="0"/>
              <a:t>more</a:t>
            </a:r>
            <a:r>
              <a:rPr kumimoji="1" lang="zh-CN" altLang="en-US" dirty="0"/>
              <a:t> </a:t>
            </a:r>
            <a:r>
              <a:rPr kumimoji="1" lang="en-US" altLang="zh-CN" dirty="0"/>
              <a:t>fidelity</a:t>
            </a:r>
            <a:r>
              <a:rPr kumimoji="1" lang="zh-CN" altLang="en-US" dirty="0"/>
              <a:t> </a:t>
            </a:r>
            <a:r>
              <a:rPr kumimoji="1" lang="en-US" altLang="zh-CN" dirty="0"/>
              <a:t>evaluation</a:t>
            </a:r>
            <a:r>
              <a:rPr kumimoji="1" lang="zh-CN" altLang="en-US" dirty="0"/>
              <a:t> </a:t>
            </a:r>
            <a:r>
              <a:rPr kumimoji="1" lang="en-US" altLang="zh-CN" dirty="0"/>
              <a:t>results.</a:t>
            </a:r>
            <a:r>
              <a:rPr kumimoji="1" lang="zh-CN" altLang="en-US" dirty="0"/>
              <a:t> </a:t>
            </a:r>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35</a:t>
            </a:fld>
            <a:endParaRPr kumimoji="1" lang="zh-CN" altLang="en-US"/>
          </a:p>
        </p:txBody>
      </p:sp>
    </p:spTree>
    <p:extLst>
      <p:ext uri="{BB962C8B-B14F-4D97-AF65-F5344CB8AC3E}">
        <p14:creationId xmlns:p14="http://schemas.microsoft.com/office/powerpoint/2010/main" val="32945257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is a packet trace? Packet trace can be defined as a timestamped sequence of packets captured on a computer network with a sniffer or similar tools (e.g., </a:t>
            </a:r>
            <a:r>
              <a:rPr lang="en-US" dirty="0" err="1"/>
              <a:t>tcpdump</a:t>
            </a:r>
            <a:r>
              <a:rPr lang="en-US" dirty="0"/>
              <a:t>).</a:t>
            </a:r>
          </a:p>
          <a:p>
            <a:endParaRPr lang="en-US" dirty="0"/>
          </a:p>
          <a:p>
            <a:r>
              <a:rPr lang="en-US" dirty="0"/>
              <a:t>The screenshot here shows a small part of a sample packet trace that is displayed by Wireshark. </a:t>
            </a:r>
          </a:p>
          <a:p>
            <a:endParaRPr lang="en-US" dirty="0"/>
          </a:p>
          <a:p>
            <a:r>
              <a:rPr lang="en-US" dirty="0"/>
              <a:t>Here each row represents a separate packet that contains different fields of values, e.g., protocol, timestamp, source </a:t>
            </a:r>
            <a:r>
              <a:rPr lang="en-US" dirty="0" err="1"/>
              <a:t>ip</a:t>
            </a:r>
            <a:r>
              <a:rPr lang="en-US" dirty="0"/>
              <a:t> address, destination </a:t>
            </a:r>
            <a:r>
              <a:rPr lang="en-US" dirty="0" err="1"/>
              <a:t>ip</a:t>
            </a:r>
            <a:r>
              <a:rPr lang="en-US" dirty="0"/>
              <a:t> address, length of the packet and other fields we do not show here.</a:t>
            </a:r>
          </a:p>
          <a:p>
            <a:endParaRPr lang="en-US" dirty="0"/>
          </a:p>
          <a:p>
            <a:r>
              <a:rPr lang="en-US" dirty="0"/>
              <a:t>Note that the packets</a:t>
            </a:r>
            <a:r>
              <a:rPr lang="zh-CN" altLang="en-US" dirty="0"/>
              <a:t> </a:t>
            </a:r>
            <a:r>
              <a:rPr lang="en-US" altLang="zh-CN" dirty="0"/>
              <a:t>here</a:t>
            </a:r>
            <a:r>
              <a:rPr lang="en-US" dirty="0"/>
              <a:t> are collected and aligned in a t</a:t>
            </a:r>
            <a:r>
              <a:rPr lang="en-US" altLang="zh-CN" dirty="0"/>
              <a:t>ime</a:t>
            </a:r>
            <a:r>
              <a:rPr lang="zh-CN" altLang="en-US" dirty="0"/>
              <a:t> </a:t>
            </a:r>
            <a:r>
              <a:rPr lang="en-US" altLang="zh-CN" dirty="0"/>
              <a:t>sequence</a:t>
            </a:r>
            <a:r>
              <a:rPr lang="zh-CN" altLang="en-US" dirty="0"/>
              <a:t> </a:t>
            </a:r>
            <a:r>
              <a:rPr lang="en-US" altLang="zh-CN" dirty="0"/>
              <a:t>which</a:t>
            </a:r>
            <a:r>
              <a:rPr lang="zh-CN" altLang="en-US" dirty="0"/>
              <a:t> </a:t>
            </a:r>
            <a:r>
              <a:rPr lang="en-US" altLang="zh-CN" dirty="0"/>
              <a:t>matches</a:t>
            </a:r>
            <a:r>
              <a:rPr lang="zh-CN" altLang="en-US" dirty="0"/>
              <a:t> </a:t>
            </a:r>
            <a:r>
              <a:rPr lang="en-US" altLang="zh-CN" dirty="0"/>
              <a:t>the</a:t>
            </a:r>
            <a:r>
              <a:rPr lang="zh-CN" altLang="en-US" dirty="0"/>
              <a:t> </a:t>
            </a:r>
            <a:r>
              <a:rPr lang="en-US" altLang="zh-CN" dirty="0"/>
              <a:t>definition</a:t>
            </a:r>
            <a:r>
              <a:rPr lang="zh-CN" altLang="en-US" dirty="0"/>
              <a:t> </a:t>
            </a:r>
            <a:r>
              <a:rPr lang="en-US" altLang="zh-CN" dirty="0"/>
              <a:t>of</a:t>
            </a:r>
            <a:r>
              <a:rPr lang="zh-CN" altLang="en-US" dirty="0"/>
              <a:t> </a:t>
            </a:r>
            <a:r>
              <a:rPr lang="en-US" altLang="zh-CN" dirty="0"/>
              <a:t>a</a:t>
            </a:r>
            <a:r>
              <a:rPr lang="zh-CN" altLang="en-US" dirty="0"/>
              <a:t> </a:t>
            </a:r>
            <a:r>
              <a:rPr lang="en-US" altLang="zh-CN" dirty="0"/>
              <a:t>packet</a:t>
            </a:r>
            <a:r>
              <a:rPr lang="zh-CN" altLang="en-US" dirty="0"/>
              <a:t> </a:t>
            </a:r>
            <a:r>
              <a:rPr lang="en-US" altLang="zh-CN" dirty="0"/>
              <a:t>trace.</a:t>
            </a:r>
            <a:endParaRPr lang="en-US" dirty="0"/>
          </a:p>
          <a:p>
            <a:endParaRPr lang="en-US" dirty="0"/>
          </a:p>
        </p:txBody>
      </p:sp>
      <p:sp>
        <p:nvSpPr>
          <p:cNvPr id="4" name="Slide Number Placeholder 3"/>
          <p:cNvSpPr>
            <a:spLocks noGrp="1"/>
          </p:cNvSpPr>
          <p:nvPr>
            <p:ph type="sldNum" sz="quarter" idx="5"/>
          </p:nvPr>
        </p:nvSpPr>
        <p:spPr/>
        <p:txBody>
          <a:bodyPr/>
          <a:lstStyle/>
          <a:p>
            <a:fld id="{F02ABE24-ED2C-3940-9D59-5790B45B6983}" type="slidenum">
              <a:rPr lang="en-US" smtClean="0"/>
              <a:t>37</a:t>
            </a:fld>
            <a:endParaRPr lang="en-US"/>
          </a:p>
        </p:txBody>
      </p:sp>
    </p:spTree>
    <p:extLst>
      <p:ext uri="{BB962C8B-B14F-4D97-AF65-F5344CB8AC3E}">
        <p14:creationId xmlns:p14="http://schemas.microsoft.com/office/powerpoint/2010/main" val="25537691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ltLang="zh-CN" dirty="0"/>
              <a:t>We propose a new modified workflow that </a:t>
            </a:r>
            <a:r>
              <a:rPr lang="en-US" b="0" i="0" dirty="0">
                <a:effectLst/>
                <a:latin typeface="Arial" panose="020B0604020202020204" pitchFamily="34" charset="0"/>
              </a:rPr>
              <a:t>uses GAN-generated synthetic traces along with real capture network traces to train a single ML model.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dirty="0">
                <a:effectLst/>
                <a:latin typeface="Arial" panose="020B0604020202020204" pitchFamily="34" charset="0"/>
              </a:rPr>
              <a:t>We envision customers   opting in to allow the service vendor to use synthetic data to cooperatively boost the collective's and their own performance. For each customer that has opted in, we call them collaborators and generate high-fidelity, privacy-preserving {synthetic} data to be shared with the  vendor.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0" i="0" dirty="0">
              <a:effectLst/>
              <a:latin typeface="Arial" panose="020B0604020202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dirty="0">
                <a:effectLst/>
                <a:latin typeface="Arial" panose="020B0604020202020204" pitchFamily="34" charset="0"/>
              </a:rPr>
              <a:t>Given this modified workflow, several natural questions arise</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0" i="0" dirty="0">
              <a:effectLst/>
              <a:latin typeface="Arial" panose="020B0604020202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dirty="0">
                <a:effectLst/>
                <a:latin typeface="Arial" panose="020B0604020202020204" pitchFamily="34" charset="0"/>
              </a:rPr>
              <a:t>\item {\bf R1: What data to share?} We envision that \collab will have both {\</a:t>
            </a:r>
            <a:r>
              <a:rPr lang="en-US" b="0" i="0" dirty="0" err="1">
                <a:effectLst/>
                <a:latin typeface="Arial" panose="020B0604020202020204" pitchFamily="34" charset="0"/>
              </a:rPr>
              <a:t>em</a:t>
            </a:r>
            <a:r>
              <a:rPr lang="en-US" b="0" i="0" dirty="0">
                <a:effectLst/>
                <a:latin typeface="Arial" panose="020B0604020202020204" pitchFamily="34" charset="0"/>
              </a:rPr>
              <a:t> normal} and {\</a:t>
            </a:r>
            <a:r>
              <a:rPr lang="en-US" b="0" i="0" dirty="0" err="1">
                <a:effectLst/>
                <a:latin typeface="Arial" panose="020B0604020202020204" pitchFamily="34" charset="0"/>
              </a:rPr>
              <a:t>em</a:t>
            </a:r>
            <a:r>
              <a:rPr lang="en-US" b="0" i="0" dirty="0">
                <a:effectLst/>
                <a:latin typeface="Arial" panose="020B0604020202020204" pitchFamily="34" charset="0"/>
              </a:rPr>
              <a:t> attack} traffic patterns of  interest.  Each \collab can opt-in to provide (with suitable privacy policies) data on normal or attack patterns or both, depending on policy considerations.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0" i="0" dirty="0">
              <a:effectLst/>
              <a:latin typeface="Arial" panose="020B0604020202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0" i="0" dirty="0">
              <a:effectLst/>
              <a:latin typeface="Arial" panose="020B0604020202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dirty="0">
                <a:effectLst/>
                <a:latin typeface="Arial" panose="020B0604020202020204" pitchFamily="34" charset="0"/>
              </a:rPr>
              <a:t>\item {\bf  R2: How does the vendor use the data effectively?}  Do they only want to augment one subset of the traffic types (e.g., attack traffic) or both (e.g., both normal and attack traffic</a:t>
            </a:r>
            <a:br>
              <a:rPr lang="en-US" b="0" i="0" dirty="0">
                <a:effectLst/>
                <a:latin typeface="Arial" panose="020B0604020202020204" pitchFamily="34" charset="0"/>
              </a:rPr>
            </a:br>
            <a:endParaRPr lang="en-US" b="0" i="0" dirty="0">
              <a:effectLst/>
              <a:latin typeface="Arial" panose="020B0604020202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dirty="0">
                <a:effectLst/>
                <a:latin typeface="Arial" panose="020B0604020202020204" pitchFamily="34" charset="0"/>
              </a:rPr>
              <a:t>\item  {\bf R3: What are suitable generative models?} networking data is a high-dimensional time series with complex patterns. Moreover,  rare events (e.g., attacks) make synthetic data generation more challenging, as it will be hard to generate new, representative examples given limited training samples for rare classes.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dirty="0">
                <a:effectLst/>
                <a:latin typeface="Arial" panose="020B0604020202020204" pitchFamily="34" charset="0"/>
              </a:rPr>
              <a:t>Therefore, it is essential to choose a suitable and robust generative model for synthetic data generation.</a:t>
            </a:r>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11264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5C78C3-4451-984F-9523-207CBAB10EB1}" type="slidenum">
              <a:rPr lang="en-US" smtClean="0"/>
              <a:t>53</a:t>
            </a:fld>
            <a:endParaRPr lang="en-US"/>
          </a:p>
        </p:txBody>
      </p:sp>
    </p:spTree>
    <p:extLst>
      <p:ext uri="{BB962C8B-B14F-4D97-AF65-F5344CB8AC3E}">
        <p14:creationId xmlns:p14="http://schemas.microsoft.com/office/powerpoint/2010/main" val="315616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F4724-D6C1-2A42-B27C-B63197642C79}"/>
              </a:ext>
            </a:extLst>
          </p:cNvPr>
          <p:cNvSpPr>
            <a:spLocks noGrp="1"/>
          </p:cNvSpPr>
          <p:nvPr>
            <p:ph type="ctrTitle"/>
          </p:nvPr>
        </p:nvSpPr>
        <p:spPr>
          <a:xfrm>
            <a:off x="1524000" y="1122363"/>
            <a:ext cx="9144000" cy="2387600"/>
          </a:xfrm>
        </p:spPr>
        <p:txBody>
          <a:bodyPr anchor="b"/>
          <a:lstStyle>
            <a:lvl1pPr algn="ctr">
              <a:defRPr sz="6000">
                <a:solidFill>
                  <a:srgbClr val="0070C0"/>
                </a:solidFill>
              </a:defRPr>
            </a:lvl1pPr>
          </a:lstStyle>
          <a:p>
            <a:r>
              <a:rPr lang="en-US" dirty="0"/>
              <a:t>Click to edit Master title style</a:t>
            </a:r>
          </a:p>
        </p:txBody>
      </p:sp>
      <p:sp>
        <p:nvSpPr>
          <p:cNvPr id="3" name="Subtitle 2">
            <a:extLst>
              <a:ext uri="{FF2B5EF4-FFF2-40B4-BE49-F238E27FC236}">
                <a16:creationId xmlns:a16="http://schemas.microsoft.com/office/drawing/2014/main" id="{3E6F1A2C-47D1-3442-90D4-E357D1D34C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2FA95AA-15CD-ED41-80C1-FE330DFD554D}"/>
              </a:ext>
            </a:extLst>
          </p:cNvPr>
          <p:cNvSpPr>
            <a:spLocks noGrp="1"/>
          </p:cNvSpPr>
          <p:nvPr>
            <p:ph type="dt" sz="half" idx="10"/>
          </p:nvPr>
        </p:nvSpPr>
        <p:spPr/>
        <p:txBody>
          <a:bodyPr/>
          <a:lstStyle/>
          <a:p>
            <a:fld id="{2233AFCF-2B40-F749-8816-1CA3FE7F277A}" type="datetime1">
              <a:rPr lang="en-US" smtClean="0"/>
              <a:t>9/13/24</a:t>
            </a:fld>
            <a:endParaRPr lang="en-US"/>
          </a:p>
        </p:txBody>
      </p:sp>
      <p:sp>
        <p:nvSpPr>
          <p:cNvPr id="5" name="Footer Placeholder 4">
            <a:extLst>
              <a:ext uri="{FF2B5EF4-FFF2-40B4-BE49-F238E27FC236}">
                <a16:creationId xmlns:a16="http://schemas.microsoft.com/office/drawing/2014/main" id="{E407F1DB-4A9B-EA49-8E2B-3725D9DDB3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ECB601-AB50-4F4F-9885-69B7B9A419BC}"/>
              </a:ext>
            </a:extLst>
          </p:cNvPr>
          <p:cNvSpPr>
            <a:spLocks noGrp="1"/>
          </p:cNvSpPr>
          <p:nvPr>
            <p:ph type="sldNum" sz="quarter" idx="12"/>
          </p:nvPr>
        </p:nvSpPr>
        <p:spPr/>
        <p:txBody>
          <a:bodyPr/>
          <a:lstStyle/>
          <a:p>
            <a:fld id="{78BA06F7-7B03-794D-B1BE-3F12299AE8FB}" type="slidenum">
              <a:rPr lang="en-US" smtClean="0"/>
              <a:t>‹#›</a:t>
            </a:fld>
            <a:endParaRPr lang="en-US"/>
          </a:p>
        </p:txBody>
      </p:sp>
    </p:spTree>
    <p:extLst>
      <p:ext uri="{BB962C8B-B14F-4D97-AF65-F5344CB8AC3E}">
        <p14:creationId xmlns:p14="http://schemas.microsoft.com/office/powerpoint/2010/main" val="1775034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18FC0-3AD0-B64C-8F26-C8F9A96AAC17}"/>
              </a:ext>
            </a:extLst>
          </p:cNvPr>
          <p:cNvSpPr>
            <a:spLocks noGrp="1"/>
          </p:cNvSpPr>
          <p:nvPr>
            <p:ph type="title"/>
          </p:nvPr>
        </p:nvSpPr>
        <p:spPr/>
        <p:txBody>
          <a:bodyPr/>
          <a:lstStyle>
            <a:lvl1pPr>
              <a:defRPr>
                <a:solidFill>
                  <a:srgbClr val="0070C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AD839D8-69DB-AD4C-BE8E-2BA9482992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FD4E47-D3A0-7C40-8FFD-CB1E76AB534F}"/>
              </a:ext>
            </a:extLst>
          </p:cNvPr>
          <p:cNvSpPr>
            <a:spLocks noGrp="1"/>
          </p:cNvSpPr>
          <p:nvPr>
            <p:ph type="dt" sz="half" idx="10"/>
          </p:nvPr>
        </p:nvSpPr>
        <p:spPr/>
        <p:txBody>
          <a:bodyPr/>
          <a:lstStyle/>
          <a:p>
            <a:fld id="{1D2DE5F1-53C0-E049-941A-C3541CAAB560}" type="datetime1">
              <a:rPr lang="en-US" smtClean="0"/>
              <a:t>9/13/24</a:t>
            </a:fld>
            <a:endParaRPr lang="en-US"/>
          </a:p>
        </p:txBody>
      </p:sp>
      <p:sp>
        <p:nvSpPr>
          <p:cNvPr id="5" name="Footer Placeholder 4">
            <a:extLst>
              <a:ext uri="{FF2B5EF4-FFF2-40B4-BE49-F238E27FC236}">
                <a16:creationId xmlns:a16="http://schemas.microsoft.com/office/drawing/2014/main" id="{C340C5DF-C276-A247-A89C-1E139E3E29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E6529B-FAEE-D649-A586-419F84A59B4E}"/>
              </a:ext>
            </a:extLst>
          </p:cNvPr>
          <p:cNvSpPr>
            <a:spLocks noGrp="1"/>
          </p:cNvSpPr>
          <p:nvPr>
            <p:ph type="sldNum" sz="quarter" idx="12"/>
          </p:nvPr>
        </p:nvSpPr>
        <p:spPr/>
        <p:txBody>
          <a:bodyPr/>
          <a:lstStyle/>
          <a:p>
            <a:fld id="{78BA06F7-7B03-794D-B1BE-3F12299AE8FB}" type="slidenum">
              <a:rPr lang="en-US" smtClean="0"/>
              <a:t>‹#›</a:t>
            </a:fld>
            <a:endParaRPr lang="en-US"/>
          </a:p>
        </p:txBody>
      </p:sp>
    </p:spTree>
    <p:extLst>
      <p:ext uri="{BB962C8B-B14F-4D97-AF65-F5344CB8AC3E}">
        <p14:creationId xmlns:p14="http://schemas.microsoft.com/office/powerpoint/2010/main" val="2043837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EBF9C-7AD7-D449-9B8C-0A70DCB3D9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56E9EE-C320-834C-B9B6-FC87A324A1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BA7DA5-D911-3A4F-B6A8-77EEBFC45407}"/>
              </a:ext>
            </a:extLst>
          </p:cNvPr>
          <p:cNvSpPr>
            <a:spLocks noGrp="1"/>
          </p:cNvSpPr>
          <p:nvPr>
            <p:ph type="dt" sz="half" idx="10"/>
          </p:nvPr>
        </p:nvSpPr>
        <p:spPr/>
        <p:txBody>
          <a:bodyPr/>
          <a:lstStyle/>
          <a:p>
            <a:fld id="{C12DFF8D-2679-9F4A-8D7D-EF1B23618EF4}" type="datetime1">
              <a:rPr lang="en-US" smtClean="0"/>
              <a:t>9/13/24</a:t>
            </a:fld>
            <a:endParaRPr lang="en-US"/>
          </a:p>
        </p:txBody>
      </p:sp>
      <p:sp>
        <p:nvSpPr>
          <p:cNvPr id="5" name="Footer Placeholder 4">
            <a:extLst>
              <a:ext uri="{FF2B5EF4-FFF2-40B4-BE49-F238E27FC236}">
                <a16:creationId xmlns:a16="http://schemas.microsoft.com/office/drawing/2014/main" id="{80A4B5E6-0053-8042-9EE3-8C9FEE5941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7758AF-769D-7C41-9C81-BB70C54C9664}"/>
              </a:ext>
            </a:extLst>
          </p:cNvPr>
          <p:cNvSpPr>
            <a:spLocks noGrp="1"/>
          </p:cNvSpPr>
          <p:nvPr>
            <p:ph type="sldNum" sz="quarter" idx="12"/>
          </p:nvPr>
        </p:nvSpPr>
        <p:spPr/>
        <p:txBody>
          <a:bodyPr/>
          <a:lstStyle/>
          <a:p>
            <a:fld id="{78BA06F7-7B03-794D-B1BE-3F12299AE8FB}" type="slidenum">
              <a:rPr lang="en-US" smtClean="0"/>
              <a:t>‹#›</a:t>
            </a:fld>
            <a:endParaRPr lang="en-US"/>
          </a:p>
        </p:txBody>
      </p:sp>
    </p:spTree>
    <p:extLst>
      <p:ext uri="{BB962C8B-B14F-4D97-AF65-F5344CB8AC3E}">
        <p14:creationId xmlns:p14="http://schemas.microsoft.com/office/powerpoint/2010/main" val="636665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B1CF1-6456-1C41-813D-6CD53C7E28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0CF6DD-BDAC-E746-8A69-4C56E7FD3A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5CFC41-8F6C-2447-AFAC-366EBA914F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ABACD6B-5252-794F-AF18-6AC665C3F69D}"/>
              </a:ext>
            </a:extLst>
          </p:cNvPr>
          <p:cNvSpPr>
            <a:spLocks noGrp="1"/>
          </p:cNvSpPr>
          <p:nvPr>
            <p:ph type="dt" sz="half" idx="10"/>
          </p:nvPr>
        </p:nvSpPr>
        <p:spPr/>
        <p:txBody>
          <a:bodyPr/>
          <a:lstStyle/>
          <a:p>
            <a:fld id="{9B50FDA0-BF64-274C-A353-764DB833EEA1}" type="datetime1">
              <a:rPr lang="en-US" smtClean="0"/>
              <a:t>9/13/24</a:t>
            </a:fld>
            <a:endParaRPr lang="en-US"/>
          </a:p>
        </p:txBody>
      </p:sp>
      <p:sp>
        <p:nvSpPr>
          <p:cNvPr id="6" name="Footer Placeholder 5">
            <a:extLst>
              <a:ext uri="{FF2B5EF4-FFF2-40B4-BE49-F238E27FC236}">
                <a16:creationId xmlns:a16="http://schemas.microsoft.com/office/drawing/2014/main" id="{0E033685-098F-9C43-A504-602E077DF5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B067AA-3644-634E-99E7-2448576EC75E}"/>
              </a:ext>
            </a:extLst>
          </p:cNvPr>
          <p:cNvSpPr>
            <a:spLocks noGrp="1"/>
          </p:cNvSpPr>
          <p:nvPr>
            <p:ph type="sldNum" sz="quarter" idx="12"/>
          </p:nvPr>
        </p:nvSpPr>
        <p:spPr/>
        <p:txBody>
          <a:bodyPr/>
          <a:lstStyle/>
          <a:p>
            <a:fld id="{78BA06F7-7B03-794D-B1BE-3F12299AE8FB}" type="slidenum">
              <a:rPr lang="en-US" smtClean="0"/>
              <a:t>‹#›</a:t>
            </a:fld>
            <a:endParaRPr lang="en-US"/>
          </a:p>
        </p:txBody>
      </p:sp>
    </p:spTree>
    <p:extLst>
      <p:ext uri="{BB962C8B-B14F-4D97-AF65-F5344CB8AC3E}">
        <p14:creationId xmlns:p14="http://schemas.microsoft.com/office/powerpoint/2010/main" val="2441047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A41F8-08C8-4543-8ACC-CD4F6ADC7E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E10DB2-E83C-7149-A428-D4CD2498CE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917CF5E-F144-A24B-99AF-9A9EEFB339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38897B7-431A-524A-8CDF-F3BE709FDD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8649DD-0B26-8242-8356-D3773D21D1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E4302A-5084-324A-9575-8B939962310F}"/>
              </a:ext>
            </a:extLst>
          </p:cNvPr>
          <p:cNvSpPr>
            <a:spLocks noGrp="1"/>
          </p:cNvSpPr>
          <p:nvPr>
            <p:ph type="dt" sz="half" idx="10"/>
          </p:nvPr>
        </p:nvSpPr>
        <p:spPr/>
        <p:txBody>
          <a:bodyPr/>
          <a:lstStyle/>
          <a:p>
            <a:fld id="{E0A210D4-F34B-E64F-AFCC-A088EC983113}" type="datetime1">
              <a:rPr lang="en-US" smtClean="0"/>
              <a:t>9/13/24</a:t>
            </a:fld>
            <a:endParaRPr lang="en-US"/>
          </a:p>
        </p:txBody>
      </p:sp>
      <p:sp>
        <p:nvSpPr>
          <p:cNvPr id="8" name="Footer Placeholder 7">
            <a:extLst>
              <a:ext uri="{FF2B5EF4-FFF2-40B4-BE49-F238E27FC236}">
                <a16:creationId xmlns:a16="http://schemas.microsoft.com/office/drawing/2014/main" id="{291630C2-B5FA-594A-B0F8-2E12A9DB5A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209CBE-041B-7547-87BB-21CC853CCC4C}"/>
              </a:ext>
            </a:extLst>
          </p:cNvPr>
          <p:cNvSpPr>
            <a:spLocks noGrp="1"/>
          </p:cNvSpPr>
          <p:nvPr>
            <p:ph type="sldNum" sz="quarter" idx="12"/>
          </p:nvPr>
        </p:nvSpPr>
        <p:spPr/>
        <p:txBody>
          <a:bodyPr/>
          <a:lstStyle/>
          <a:p>
            <a:fld id="{78BA06F7-7B03-794D-B1BE-3F12299AE8FB}" type="slidenum">
              <a:rPr lang="en-US" smtClean="0"/>
              <a:t>‹#›</a:t>
            </a:fld>
            <a:endParaRPr lang="en-US"/>
          </a:p>
        </p:txBody>
      </p:sp>
    </p:spTree>
    <p:extLst>
      <p:ext uri="{BB962C8B-B14F-4D97-AF65-F5344CB8AC3E}">
        <p14:creationId xmlns:p14="http://schemas.microsoft.com/office/powerpoint/2010/main" val="2991753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D58C3-443D-6645-B434-46F5D8247715}"/>
              </a:ext>
            </a:extLst>
          </p:cNvPr>
          <p:cNvSpPr>
            <a:spLocks noGrp="1"/>
          </p:cNvSpPr>
          <p:nvPr>
            <p:ph type="title"/>
          </p:nvPr>
        </p:nvSpPr>
        <p:spPr/>
        <p:txBody>
          <a:bodyPr/>
          <a:lstStyle>
            <a:lvl1pPr>
              <a:defRPr>
                <a:solidFill>
                  <a:srgbClr val="0070C0"/>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E0D16B1B-2BD9-2C46-847E-640146256AE4}"/>
              </a:ext>
            </a:extLst>
          </p:cNvPr>
          <p:cNvSpPr>
            <a:spLocks noGrp="1"/>
          </p:cNvSpPr>
          <p:nvPr>
            <p:ph type="dt" sz="half" idx="10"/>
          </p:nvPr>
        </p:nvSpPr>
        <p:spPr/>
        <p:txBody>
          <a:bodyPr/>
          <a:lstStyle/>
          <a:p>
            <a:fld id="{FECE5E7D-0775-4B4E-9D5B-CF07368619AA}" type="datetime1">
              <a:rPr lang="en-US" smtClean="0"/>
              <a:t>9/13/24</a:t>
            </a:fld>
            <a:endParaRPr lang="en-US"/>
          </a:p>
        </p:txBody>
      </p:sp>
      <p:sp>
        <p:nvSpPr>
          <p:cNvPr id="4" name="Footer Placeholder 3">
            <a:extLst>
              <a:ext uri="{FF2B5EF4-FFF2-40B4-BE49-F238E27FC236}">
                <a16:creationId xmlns:a16="http://schemas.microsoft.com/office/drawing/2014/main" id="{E35942C6-CC16-4144-A077-E8BF353FDED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D1F52AA-5582-BC4B-B7EB-7632F3AB94CE}"/>
              </a:ext>
            </a:extLst>
          </p:cNvPr>
          <p:cNvSpPr>
            <a:spLocks noGrp="1"/>
          </p:cNvSpPr>
          <p:nvPr>
            <p:ph type="sldNum" sz="quarter" idx="12"/>
          </p:nvPr>
        </p:nvSpPr>
        <p:spPr/>
        <p:txBody>
          <a:bodyPr/>
          <a:lstStyle/>
          <a:p>
            <a:fld id="{78BA06F7-7B03-794D-B1BE-3F12299AE8FB}" type="slidenum">
              <a:rPr lang="en-US" smtClean="0"/>
              <a:t>‹#›</a:t>
            </a:fld>
            <a:endParaRPr lang="en-US"/>
          </a:p>
        </p:txBody>
      </p:sp>
    </p:spTree>
    <p:extLst>
      <p:ext uri="{BB962C8B-B14F-4D97-AF65-F5344CB8AC3E}">
        <p14:creationId xmlns:p14="http://schemas.microsoft.com/office/powerpoint/2010/main" val="104778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8FE593-60CA-B44A-9391-D6A2036AAB71}"/>
              </a:ext>
            </a:extLst>
          </p:cNvPr>
          <p:cNvSpPr>
            <a:spLocks noGrp="1"/>
          </p:cNvSpPr>
          <p:nvPr>
            <p:ph type="dt" sz="half" idx="10"/>
          </p:nvPr>
        </p:nvSpPr>
        <p:spPr/>
        <p:txBody>
          <a:bodyPr/>
          <a:lstStyle/>
          <a:p>
            <a:fld id="{FDEDD9A5-363D-4F4B-8F5D-3001E2F2BECD}" type="datetime1">
              <a:rPr lang="en-US" smtClean="0"/>
              <a:t>9/13/24</a:t>
            </a:fld>
            <a:endParaRPr lang="en-US"/>
          </a:p>
        </p:txBody>
      </p:sp>
      <p:sp>
        <p:nvSpPr>
          <p:cNvPr id="3" name="Footer Placeholder 2">
            <a:extLst>
              <a:ext uri="{FF2B5EF4-FFF2-40B4-BE49-F238E27FC236}">
                <a16:creationId xmlns:a16="http://schemas.microsoft.com/office/drawing/2014/main" id="{8FE9358E-5E1D-AC49-BE24-1B1E88D1A9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075524-9F63-5946-A428-00BB2408F32C}"/>
              </a:ext>
            </a:extLst>
          </p:cNvPr>
          <p:cNvSpPr>
            <a:spLocks noGrp="1"/>
          </p:cNvSpPr>
          <p:nvPr>
            <p:ph type="sldNum" sz="quarter" idx="12"/>
          </p:nvPr>
        </p:nvSpPr>
        <p:spPr/>
        <p:txBody>
          <a:bodyPr/>
          <a:lstStyle/>
          <a:p>
            <a:fld id="{78BA06F7-7B03-794D-B1BE-3F12299AE8FB}" type="slidenum">
              <a:rPr lang="en-US" smtClean="0"/>
              <a:t>‹#›</a:t>
            </a:fld>
            <a:endParaRPr lang="en-US"/>
          </a:p>
        </p:txBody>
      </p:sp>
    </p:spTree>
    <p:extLst>
      <p:ext uri="{BB962C8B-B14F-4D97-AF65-F5344CB8AC3E}">
        <p14:creationId xmlns:p14="http://schemas.microsoft.com/office/powerpoint/2010/main" val="3851239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75DD6-052C-F249-A84B-55ADD7E49E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2E8089-B5A0-874B-B0C3-F928E46D8F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6513801-9909-9D40-B915-F49EF092BD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BDA3D9-51E1-764B-9360-49486F082059}"/>
              </a:ext>
            </a:extLst>
          </p:cNvPr>
          <p:cNvSpPr>
            <a:spLocks noGrp="1"/>
          </p:cNvSpPr>
          <p:nvPr>
            <p:ph type="dt" sz="half" idx="10"/>
          </p:nvPr>
        </p:nvSpPr>
        <p:spPr/>
        <p:txBody>
          <a:bodyPr/>
          <a:lstStyle/>
          <a:p>
            <a:fld id="{0EA44E92-B0DE-E648-8FC2-C34C6BD7C1D2}" type="datetime1">
              <a:rPr lang="en-US" smtClean="0"/>
              <a:t>9/13/24</a:t>
            </a:fld>
            <a:endParaRPr lang="en-US"/>
          </a:p>
        </p:txBody>
      </p:sp>
      <p:sp>
        <p:nvSpPr>
          <p:cNvPr id="6" name="Footer Placeholder 5">
            <a:extLst>
              <a:ext uri="{FF2B5EF4-FFF2-40B4-BE49-F238E27FC236}">
                <a16:creationId xmlns:a16="http://schemas.microsoft.com/office/drawing/2014/main" id="{79D089DA-F0C1-D746-84BE-4933CBF771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BBF46D-271F-734A-97EA-C54AAE2D42C9}"/>
              </a:ext>
            </a:extLst>
          </p:cNvPr>
          <p:cNvSpPr>
            <a:spLocks noGrp="1"/>
          </p:cNvSpPr>
          <p:nvPr>
            <p:ph type="sldNum" sz="quarter" idx="12"/>
          </p:nvPr>
        </p:nvSpPr>
        <p:spPr/>
        <p:txBody>
          <a:bodyPr/>
          <a:lstStyle/>
          <a:p>
            <a:fld id="{78BA06F7-7B03-794D-B1BE-3F12299AE8FB}" type="slidenum">
              <a:rPr lang="en-US" smtClean="0"/>
              <a:t>‹#›</a:t>
            </a:fld>
            <a:endParaRPr lang="en-US"/>
          </a:p>
        </p:txBody>
      </p:sp>
    </p:spTree>
    <p:extLst>
      <p:ext uri="{BB962C8B-B14F-4D97-AF65-F5344CB8AC3E}">
        <p14:creationId xmlns:p14="http://schemas.microsoft.com/office/powerpoint/2010/main" val="4130328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626BB-5625-E74D-A1B0-B05BD09EE3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7BD0B9-73DA-2D43-8FC5-3CCB87B1A7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AB1F93-3C23-F04E-A3A3-0731986E44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1E0BD1-F56E-B441-BA66-151636BA9831}"/>
              </a:ext>
            </a:extLst>
          </p:cNvPr>
          <p:cNvSpPr>
            <a:spLocks noGrp="1"/>
          </p:cNvSpPr>
          <p:nvPr>
            <p:ph type="dt" sz="half" idx="10"/>
          </p:nvPr>
        </p:nvSpPr>
        <p:spPr/>
        <p:txBody>
          <a:bodyPr/>
          <a:lstStyle/>
          <a:p>
            <a:fld id="{87C16B26-EF29-9D43-8E99-5D6E6975D7D2}" type="datetime1">
              <a:rPr lang="en-US" smtClean="0"/>
              <a:t>9/13/24</a:t>
            </a:fld>
            <a:endParaRPr lang="en-US"/>
          </a:p>
        </p:txBody>
      </p:sp>
      <p:sp>
        <p:nvSpPr>
          <p:cNvPr id="6" name="Footer Placeholder 5">
            <a:extLst>
              <a:ext uri="{FF2B5EF4-FFF2-40B4-BE49-F238E27FC236}">
                <a16:creationId xmlns:a16="http://schemas.microsoft.com/office/drawing/2014/main" id="{059A9193-60C1-0646-BAA1-40E2C85FBB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89F737-FFE3-2F45-801E-72116953BA1C}"/>
              </a:ext>
            </a:extLst>
          </p:cNvPr>
          <p:cNvSpPr>
            <a:spLocks noGrp="1"/>
          </p:cNvSpPr>
          <p:nvPr>
            <p:ph type="sldNum" sz="quarter" idx="12"/>
          </p:nvPr>
        </p:nvSpPr>
        <p:spPr/>
        <p:txBody>
          <a:bodyPr/>
          <a:lstStyle/>
          <a:p>
            <a:fld id="{78BA06F7-7B03-794D-B1BE-3F12299AE8FB}" type="slidenum">
              <a:rPr lang="en-US" smtClean="0"/>
              <a:t>‹#›</a:t>
            </a:fld>
            <a:endParaRPr lang="en-US"/>
          </a:p>
        </p:txBody>
      </p:sp>
    </p:spTree>
    <p:extLst>
      <p:ext uri="{BB962C8B-B14F-4D97-AF65-F5344CB8AC3E}">
        <p14:creationId xmlns:p14="http://schemas.microsoft.com/office/powerpoint/2010/main" val="10878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94E6D-F362-EB44-A329-577780378E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10FF727-80C4-A24B-AE0C-0E17C004B9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87400-36A4-924C-ACB1-ACB5C1534AED}"/>
              </a:ext>
            </a:extLst>
          </p:cNvPr>
          <p:cNvSpPr>
            <a:spLocks noGrp="1"/>
          </p:cNvSpPr>
          <p:nvPr>
            <p:ph type="dt" sz="half" idx="10"/>
          </p:nvPr>
        </p:nvSpPr>
        <p:spPr/>
        <p:txBody>
          <a:bodyPr/>
          <a:lstStyle/>
          <a:p>
            <a:fld id="{D4684934-0DA7-8C45-B70C-C3063E26F3A4}" type="datetime1">
              <a:rPr lang="en-US" smtClean="0"/>
              <a:t>9/13/24</a:t>
            </a:fld>
            <a:endParaRPr lang="en-US"/>
          </a:p>
        </p:txBody>
      </p:sp>
      <p:sp>
        <p:nvSpPr>
          <p:cNvPr id="5" name="Footer Placeholder 4">
            <a:extLst>
              <a:ext uri="{FF2B5EF4-FFF2-40B4-BE49-F238E27FC236}">
                <a16:creationId xmlns:a16="http://schemas.microsoft.com/office/drawing/2014/main" id="{21A4A5BA-6E8F-F542-BC7F-C5F5B3E287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9DE4B9-DCF0-3B47-B431-44D18C45F21C}"/>
              </a:ext>
            </a:extLst>
          </p:cNvPr>
          <p:cNvSpPr>
            <a:spLocks noGrp="1"/>
          </p:cNvSpPr>
          <p:nvPr>
            <p:ph type="sldNum" sz="quarter" idx="12"/>
          </p:nvPr>
        </p:nvSpPr>
        <p:spPr/>
        <p:txBody>
          <a:bodyPr/>
          <a:lstStyle/>
          <a:p>
            <a:fld id="{78BA06F7-7B03-794D-B1BE-3F12299AE8FB}" type="slidenum">
              <a:rPr lang="en-US" smtClean="0"/>
              <a:t>‹#›</a:t>
            </a:fld>
            <a:endParaRPr lang="en-US"/>
          </a:p>
        </p:txBody>
      </p:sp>
    </p:spTree>
    <p:extLst>
      <p:ext uri="{BB962C8B-B14F-4D97-AF65-F5344CB8AC3E}">
        <p14:creationId xmlns:p14="http://schemas.microsoft.com/office/powerpoint/2010/main" val="2727528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D26A3D-E1F6-DD4B-BBC8-89E8FD76D27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3626FD-7A53-DA44-900C-C79DB1B7CFD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F7A09-DA9D-A245-87B0-12F5C167AB40}"/>
              </a:ext>
            </a:extLst>
          </p:cNvPr>
          <p:cNvSpPr>
            <a:spLocks noGrp="1"/>
          </p:cNvSpPr>
          <p:nvPr>
            <p:ph type="dt" sz="half" idx="10"/>
          </p:nvPr>
        </p:nvSpPr>
        <p:spPr/>
        <p:txBody>
          <a:bodyPr/>
          <a:lstStyle/>
          <a:p>
            <a:fld id="{0766B4A9-0FF0-F04B-880F-F2EE9CD6A259}" type="datetime1">
              <a:rPr lang="en-US" smtClean="0"/>
              <a:t>9/13/24</a:t>
            </a:fld>
            <a:endParaRPr lang="en-US"/>
          </a:p>
        </p:txBody>
      </p:sp>
      <p:sp>
        <p:nvSpPr>
          <p:cNvPr id="5" name="Footer Placeholder 4">
            <a:extLst>
              <a:ext uri="{FF2B5EF4-FFF2-40B4-BE49-F238E27FC236}">
                <a16:creationId xmlns:a16="http://schemas.microsoft.com/office/drawing/2014/main" id="{70304853-D499-BC40-B585-0966AE2A22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4C79BD-42A6-BC47-8DA5-943702088312}"/>
              </a:ext>
            </a:extLst>
          </p:cNvPr>
          <p:cNvSpPr>
            <a:spLocks noGrp="1"/>
          </p:cNvSpPr>
          <p:nvPr>
            <p:ph type="sldNum" sz="quarter" idx="12"/>
          </p:nvPr>
        </p:nvSpPr>
        <p:spPr/>
        <p:txBody>
          <a:bodyPr/>
          <a:lstStyle/>
          <a:p>
            <a:fld id="{78BA06F7-7B03-794D-B1BE-3F12299AE8FB}" type="slidenum">
              <a:rPr lang="en-US" smtClean="0"/>
              <a:t>‹#›</a:t>
            </a:fld>
            <a:endParaRPr lang="en-US"/>
          </a:p>
        </p:txBody>
      </p:sp>
    </p:spTree>
    <p:extLst>
      <p:ext uri="{BB962C8B-B14F-4D97-AF65-F5344CB8AC3E}">
        <p14:creationId xmlns:p14="http://schemas.microsoft.com/office/powerpoint/2010/main" val="3532754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191AB3-91FB-3842-B588-E0FFAB71F4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62FED8-059D-1248-B701-7D7CDED13A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BAC874-C97A-B745-8103-8F55FB0558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9B7AD0-80EC-E14A-83F4-83FEE6CA9B5A}" type="datetime1">
              <a:rPr lang="en-US" smtClean="0"/>
              <a:t>9/13/24</a:t>
            </a:fld>
            <a:endParaRPr lang="en-US"/>
          </a:p>
        </p:txBody>
      </p:sp>
      <p:sp>
        <p:nvSpPr>
          <p:cNvPr id="5" name="Footer Placeholder 4">
            <a:extLst>
              <a:ext uri="{FF2B5EF4-FFF2-40B4-BE49-F238E27FC236}">
                <a16:creationId xmlns:a16="http://schemas.microsoft.com/office/drawing/2014/main" id="{85437A3C-1195-0D49-8EB4-9221AA3617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DC04750-D3B1-5B44-B14A-D9688F6BB3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BA06F7-7B03-794D-B1BE-3F12299AE8FB}" type="slidenum">
              <a:rPr lang="en-US" smtClean="0"/>
              <a:t>‹#›</a:t>
            </a:fld>
            <a:endParaRPr lang="en-US"/>
          </a:p>
        </p:txBody>
      </p:sp>
    </p:spTree>
    <p:extLst>
      <p:ext uri="{BB962C8B-B14F-4D97-AF65-F5344CB8AC3E}">
        <p14:creationId xmlns:p14="http://schemas.microsoft.com/office/powerpoint/2010/main" val="2997962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17.svg"/></Relationships>
</file>

<file path=ppt/slides/_rels/slide12.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3.sv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sv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 Id="rId14" Type="http://schemas.openxmlformats.org/officeDocument/2006/relationships/image" Target="../media/image31.png"/></Relationships>
</file>

<file path=ppt/slides/_rels/slide1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20.png"/><Relationship Id="rId7" Type="http://schemas.openxmlformats.org/officeDocument/2006/relationships/image" Target="../media/image34.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0.png"/><Relationship Id="rId10" Type="http://schemas.openxmlformats.org/officeDocument/2006/relationships/image" Target="../media/image37.png"/><Relationship Id="rId4" Type="http://schemas.openxmlformats.org/officeDocument/2006/relationships/image" Target="../media/image21.svg"/><Relationship Id="rId9" Type="http://schemas.openxmlformats.org/officeDocument/2006/relationships/image" Target="../media/image36.sv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36.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6.png"/><Relationship Id="rId12" Type="http://schemas.openxmlformats.org/officeDocument/2006/relationships/image" Target="../media/image32.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5.svg"/><Relationship Id="rId11" Type="http://schemas.openxmlformats.org/officeDocument/2006/relationships/image" Target="../media/image31.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1.svg"/><Relationship Id="rId9" Type="http://schemas.openxmlformats.org/officeDocument/2006/relationships/image" Target="../media/image28.png"/></Relationships>
</file>

<file path=ppt/slides/_rels/slide17.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39.png"/><Relationship Id="rId7" Type="http://schemas.openxmlformats.org/officeDocument/2006/relationships/image" Target="../media/image16.png"/><Relationship Id="rId12" Type="http://schemas.openxmlformats.org/officeDocument/2006/relationships/image" Target="../media/image46.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2.svg"/><Relationship Id="rId11" Type="http://schemas.openxmlformats.org/officeDocument/2006/relationships/image" Target="../media/image45.png"/><Relationship Id="rId5" Type="http://schemas.openxmlformats.org/officeDocument/2006/relationships/image" Target="../media/image41.png"/><Relationship Id="rId10" Type="http://schemas.openxmlformats.org/officeDocument/2006/relationships/image" Target="../media/image44.svg"/><Relationship Id="rId4" Type="http://schemas.openxmlformats.org/officeDocument/2006/relationships/image" Target="../media/image40.svg"/><Relationship Id="rId9" Type="http://schemas.openxmlformats.org/officeDocument/2006/relationships/image" Target="../media/image43.png"/></Relationships>
</file>

<file path=ppt/slides/_rels/slide18.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png"/><Relationship Id="rId3" Type="http://schemas.openxmlformats.org/officeDocument/2006/relationships/image" Target="../media/image53.png"/><Relationship Id="rId7" Type="http://schemas.openxmlformats.org/officeDocument/2006/relationships/image" Target="../media/image48.png"/><Relationship Id="rId12" Type="http://schemas.openxmlformats.org/officeDocument/2006/relationships/image" Target="../media/image6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50.png"/><Relationship Id="rId5" Type="http://schemas.openxmlformats.org/officeDocument/2006/relationships/image" Target="../media/image47.pn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4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1.tiff"/><Relationship Id="rId7" Type="http://schemas.openxmlformats.org/officeDocument/2006/relationships/image" Target="../media/image58.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57.png"/><Relationship Id="rId5" Type="http://schemas.openxmlformats.org/officeDocument/2006/relationships/image" Target="../media/image55.png"/><Relationship Id="rId4" Type="http://schemas.openxmlformats.org/officeDocument/2006/relationships/image" Target="../media/image52.tiff"/></Relationships>
</file>

<file path=ppt/slides/_rels/slide2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0.svg"/></Relationships>
</file>

<file path=ppt/slides/_rels/slide3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34.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image" Target="../media/image73.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image" Target="../media/image75.png"/><Relationship Id="rId1" Type="http://schemas.openxmlformats.org/officeDocument/2006/relationships/slideLayout" Target="../slideLayouts/slideLayout2.xml"/><Relationship Id="rId4" Type="http://schemas.openxmlformats.org/officeDocument/2006/relationships/image" Target="../media/image390.png"/></Relationships>
</file>

<file path=ppt/slides/_rels/slide40.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image" Target="../media/image76.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480.png"/><Relationship Id="rId13" Type="http://schemas.openxmlformats.org/officeDocument/2006/relationships/image" Target="../media/image530.png"/><Relationship Id="rId3" Type="http://schemas.openxmlformats.org/officeDocument/2006/relationships/image" Target="../media/image79.svg"/><Relationship Id="rId7" Type="http://schemas.openxmlformats.org/officeDocument/2006/relationships/image" Target="../media/image81.svg"/><Relationship Id="rId12" Type="http://schemas.openxmlformats.org/officeDocument/2006/relationships/image" Target="../media/image52.png"/><Relationship Id="rId2"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80.png"/><Relationship Id="rId11" Type="http://schemas.openxmlformats.org/officeDocument/2006/relationships/image" Target="../media/image83.svg"/><Relationship Id="rId5" Type="http://schemas.openxmlformats.org/officeDocument/2006/relationships/image" Target="../media/image450.png"/><Relationship Id="rId10" Type="http://schemas.openxmlformats.org/officeDocument/2006/relationships/image" Target="../media/image82.png"/><Relationship Id="rId4" Type="http://schemas.openxmlformats.org/officeDocument/2006/relationships/image" Target="../media/image44.png"/><Relationship Id="rId9" Type="http://schemas.openxmlformats.org/officeDocument/2006/relationships/image" Target="../media/image490.png"/><Relationship Id="rId14" Type="http://schemas.openxmlformats.org/officeDocument/2006/relationships/image" Target="../media/image54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83.svg"/><Relationship Id="rId13" Type="http://schemas.openxmlformats.org/officeDocument/2006/relationships/image" Target="../media/image71.png"/><Relationship Id="rId3" Type="http://schemas.openxmlformats.org/officeDocument/2006/relationships/image" Target="../media/image67.png"/><Relationship Id="rId7" Type="http://schemas.openxmlformats.org/officeDocument/2006/relationships/image" Target="../media/image82.png"/><Relationship Id="rId12" Type="http://schemas.openxmlformats.org/officeDocument/2006/relationships/image" Target="../media/image700.png"/><Relationship Id="rId2" Type="http://schemas.openxmlformats.org/officeDocument/2006/relationships/image" Target="../media/image75.png"/><Relationship Id="rId1" Type="http://schemas.openxmlformats.org/officeDocument/2006/relationships/slideLayout" Target="../slideLayouts/slideLayout2.xml"/><Relationship Id="rId6" Type="http://schemas.openxmlformats.org/officeDocument/2006/relationships/image" Target="../media/image81.svg"/><Relationship Id="rId11" Type="http://schemas.openxmlformats.org/officeDocument/2006/relationships/image" Target="../media/image85.svg"/><Relationship Id="rId5" Type="http://schemas.openxmlformats.org/officeDocument/2006/relationships/image" Target="../media/image80.png"/><Relationship Id="rId10" Type="http://schemas.openxmlformats.org/officeDocument/2006/relationships/image" Target="../media/image84.png"/><Relationship Id="rId4" Type="http://schemas.openxmlformats.org/officeDocument/2006/relationships/image" Target="../media/image680.png"/><Relationship Id="rId9" Type="http://schemas.openxmlformats.org/officeDocument/2006/relationships/image" Target="../media/image690.png"/></Relationships>
</file>

<file path=ppt/slides/_rels/slide44.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image" Target="../media/image86.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94.png"/></Relationships>
</file>

<file path=ppt/slides/_rels/slide5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mailto:vyas@rockfish.ai" TargetMode="External"/><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hyperlink" Target="mailto:girish@rockfish.ai" TargetMode="Externa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github.com/projectdatafuel/" TargetMode="External"/><Relationship Id="rId2" Type="http://schemas.openxmlformats.org/officeDocument/2006/relationships/hyperlink" Target="https://users.ece.cmu.edu/~vsekar/projects/datafue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08109-5829-5A44-B008-5E446666DE13}"/>
              </a:ext>
            </a:extLst>
          </p:cNvPr>
          <p:cNvSpPr>
            <a:spLocks noGrp="1"/>
          </p:cNvSpPr>
          <p:nvPr>
            <p:ph type="ctrTitle"/>
          </p:nvPr>
        </p:nvSpPr>
        <p:spPr>
          <a:xfrm>
            <a:off x="855406" y="1122363"/>
            <a:ext cx="10481187" cy="2387600"/>
          </a:xfrm>
        </p:spPr>
        <p:txBody>
          <a:bodyPr>
            <a:normAutofit/>
          </a:bodyPr>
          <a:lstStyle/>
          <a:p>
            <a:r>
              <a:rPr lang="en-US" sz="4400" dirty="0">
                <a:solidFill>
                  <a:srgbClr val="0070C0"/>
                </a:solidFill>
              </a:rPr>
              <a:t>Enabling Data-driven Innovation </a:t>
            </a:r>
            <a:br>
              <a:rPr lang="en-US" sz="4400" dirty="0">
                <a:solidFill>
                  <a:srgbClr val="0070C0"/>
                </a:solidFill>
              </a:rPr>
            </a:br>
            <a:r>
              <a:rPr lang="en-US" sz="4400" dirty="0">
                <a:solidFill>
                  <a:srgbClr val="0070C0"/>
                </a:solidFill>
              </a:rPr>
              <a:t>With Synthetic Data</a:t>
            </a:r>
          </a:p>
        </p:txBody>
      </p:sp>
      <p:sp>
        <p:nvSpPr>
          <p:cNvPr id="3" name="Subtitle 2">
            <a:extLst>
              <a:ext uri="{FF2B5EF4-FFF2-40B4-BE49-F238E27FC236}">
                <a16:creationId xmlns:a16="http://schemas.microsoft.com/office/drawing/2014/main" id="{2E4017F8-133F-8C41-A240-B7B9391AB9DE}"/>
              </a:ext>
            </a:extLst>
          </p:cNvPr>
          <p:cNvSpPr>
            <a:spLocks noGrp="1"/>
          </p:cNvSpPr>
          <p:nvPr>
            <p:ph type="subTitle" idx="1"/>
          </p:nvPr>
        </p:nvSpPr>
        <p:spPr>
          <a:xfrm>
            <a:off x="1523999" y="3509963"/>
            <a:ext cx="9144000" cy="1655762"/>
          </a:xfrm>
        </p:spPr>
        <p:txBody>
          <a:bodyPr>
            <a:normAutofit/>
          </a:bodyPr>
          <a:lstStyle/>
          <a:p>
            <a:endParaRPr lang="en-US" altLang="zh-CN" dirty="0"/>
          </a:p>
          <a:p>
            <a:r>
              <a:rPr lang="en-US" altLang="zh-CN" sz="3200" dirty="0"/>
              <a:t>Vyas Sekar</a:t>
            </a:r>
          </a:p>
        </p:txBody>
      </p:sp>
      <p:pic>
        <p:nvPicPr>
          <p:cNvPr id="4" name="Picture 3" descr="ROCKFISH DATA">
            <a:extLst>
              <a:ext uri="{FF2B5EF4-FFF2-40B4-BE49-F238E27FC236}">
                <a16:creationId xmlns:a16="http://schemas.microsoft.com/office/drawing/2014/main" id="{3C8C74DB-FE9F-A710-37BF-56192BBFC5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0652" y="5277282"/>
            <a:ext cx="1172442" cy="117244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Carnegie Mellon University | 2023 ...">
            <a:extLst>
              <a:ext uri="{FF2B5EF4-FFF2-40B4-BE49-F238E27FC236}">
                <a16:creationId xmlns:a16="http://schemas.microsoft.com/office/drawing/2014/main" id="{D6794B8A-371C-7A4E-CDE3-87A4D3564B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7832" y="5256934"/>
            <a:ext cx="1172441" cy="1172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0661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518E7-62CA-4C14-EDEE-3500EAA6CE29}"/>
              </a:ext>
            </a:extLst>
          </p:cNvPr>
          <p:cNvSpPr>
            <a:spLocks noGrp="1"/>
          </p:cNvSpPr>
          <p:nvPr>
            <p:ph type="title"/>
          </p:nvPr>
        </p:nvSpPr>
        <p:spPr>
          <a:xfrm>
            <a:off x="318247" y="136525"/>
            <a:ext cx="10515600" cy="1325563"/>
          </a:xfrm>
        </p:spPr>
        <p:txBody>
          <a:bodyPr/>
          <a:lstStyle/>
          <a:p>
            <a:r>
              <a:rPr lang="en-US" dirty="0"/>
              <a:t>Two Conflicting Views on Data!</a:t>
            </a:r>
          </a:p>
        </p:txBody>
      </p:sp>
      <p:sp>
        <p:nvSpPr>
          <p:cNvPr id="4" name="Slide Number Placeholder 3">
            <a:extLst>
              <a:ext uri="{FF2B5EF4-FFF2-40B4-BE49-F238E27FC236}">
                <a16:creationId xmlns:a16="http://schemas.microsoft.com/office/drawing/2014/main" id="{A90B3FEA-F9AF-5020-F7C4-72B96FE8A0EA}"/>
              </a:ext>
            </a:extLst>
          </p:cNvPr>
          <p:cNvSpPr>
            <a:spLocks noGrp="1"/>
          </p:cNvSpPr>
          <p:nvPr>
            <p:ph type="sldNum" sz="quarter" idx="12"/>
          </p:nvPr>
        </p:nvSpPr>
        <p:spPr/>
        <p:txBody>
          <a:bodyPr/>
          <a:lstStyle/>
          <a:p>
            <a:fld id="{78BA06F7-7B03-794D-B1BE-3F12299AE8FB}" type="slidenum">
              <a:rPr lang="en-US" smtClean="0"/>
              <a:t>2</a:t>
            </a:fld>
            <a:endParaRPr lang="en-US" dirty="0"/>
          </a:p>
        </p:txBody>
      </p:sp>
      <p:pic>
        <p:nvPicPr>
          <p:cNvPr id="8" name="Picture 7" descr="A screen shot of a computer&#10;&#10;Description automatically generated">
            <a:extLst>
              <a:ext uri="{FF2B5EF4-FFF2-40B4-BE49-F238E27FC236}">
                <a16:creationId xmlns:a16="http://schemas.microsoft.com/office/drawing/2014/main" id="{C13E8D00-8DB1-AA00-39DE-F97E93110AE5}"/>
              </a:ext>
            </a:extLst>
          </p:cNvPr>
          <p:cNvPicPr>
            <a:picLocks noChangeAspect="1"/>
          </p:cNvPicPr>
          <p:nvPr/>
        </p:nvPicPr>
        <p:blipFill>
          <a:blip r:embed="rId2"/>
          <a:stretch>
            <a:fillRect/>
          </a:stretch>
        </p:blipFill>
        <p:spPr>
          <a:xfrm>
            <a:off x="5229193" y="3209551"/>
            <a:ext cx="6962808" cy="3390666"/>
          </a:xfrm>
          <a:prstGeom prst="rect">
            <a:avLst/>
          </a:prstGeom>
          <a:ln>
            <a:solidFill>
              <a:srgbClr val="C00000"/>
            </a:solidFill>
          </a:ln>
        </p:spPr>
      </p:pic>
      <p:pic>
        <p:nvPicPr>
          <p:cNvPr id="10" name="Picture 9" descr="A screenshot of a website&#10;&#10;Description automatically generated">
            <a:extLst>
              <a:ext uri="{FF2B5EF4-FFF2-40B4-BE49-F238E27FC236}">
                <a16:creationId xmlns:a16="http://schemas.microsoft.com/office/drawing/2014/main" id="{14078C57-CE4E-6452-4607-761B9BF39F12}"/>
              </a:ext>
            </a:extLst>
          </p:cNvPr>
          <p:cNvPicPr>
            <a:picLocks noChangeAspect="1"/>
          </p:cNvPicPr>
          <p:nvPr/>
        </p:nvPicPr>
        <p:blipFill>
          <a:blip r:embed="rId3"/>
          <a:stretch>
            <a:fillRect/>
          </a:stretch>
        </p:blipFill>
        <p:spPr>
          <a:xfrm>
            <a:off x="318245" y="1043440"/>
            <a:ext cx="6962809" cy="2459773"/>
          </a:xfrm>
          <a:prstGeom prst="rect">
            <a:avLst/>
          </a:prstGeom>
          <a:ln>
            <a:solidFill>
              <a:srgbClr val="C00000"/>
            </a:solidFill>
          </a:ln>
        </p:spPr>
      </p:pic>
      <p:sp>
        <p:nvSpPr>
          <p:cNvPr id="11" name="TextBox 10">
            <a:extLst>
              <a:ext uri="{FF2B5EF4-FFF2-40B4-BE49-F238E27FC236}">
                <a16:creationId xmlns:a16="http://schemas.microsoft.com/office/drawing/2014/main" id="{A51E98AC-502D-DC1C-E341-098C277BFBCF}"/>
              </a:ext>
            </a:extLst>
          </p:cNvPr>
          <p:cNvSpPr txBox="1"/>
          <p:nvPr/>
        </p:nvSpPr>
        <p:spPr>
          <a:xfrm>
            <a:off x="4412146" y="4229795"/>
            <a:ext cx="739946" cy="615553"/>
          </a:xfrm>
          <a:prstGeom prst="rect">
            <a:avLst/>
          </a:prstGeom>
          <a:noFill/>
        </p:spPr>
        <p:txBody>
          <a:bodyPr wrap="none" rtlCol="0">
            <a:spAutoFit/>
          </a:bodyPr>
          <a:lstStyle/>
          <a:p>
            <a:r>
              <a:rPr lang="en-US" sz="3400" dirty="0"/>
              <a:t>VS.</a:t>
            </a:r>
          </a:p>
        </p:txBody>
      </p:sp>
    </p:spTree>
    <p:extLst>
      <p:ext uri="{BB962C8B-B14F-4D97-AF65-F5344CB8AC3E}">
        <p14:creationId xmlns:p14="http://schemas.microsoft.com/office/powerpoint/2010/main" val="942813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1EB83-A45A-7FAA-6804-F0FF709A8D3A}"/>
              </a:ext>
            </a:extLst>
          </p:cNvPr>
          <p:cNvSpPr>
            <a:spLocks noGrp="1"/>
          </p:cNvSpPr>
          <p:nvPr>
            <p:ph type="title"/>
          </p:nvPr>
        </p:nvSpPr>
        <p:spPr/>
        <p:txBody>
          <a:bodyPr/>
          <a:lstStyle/>
          <a:p>
            <a:r>
              <a:rPr lang="en-US" dirty="0"/>
              <a:t>Data Governance Requirements</a:t>
            </a:r>
          </a:p>
        </p:txBody>
      </p:sp>
      <p:sp>
        <p:nvSpPr>
          <p:cNvPr id="4" name="Slide Number Placeholder 3">
            <a:extLst>
              <a:ext uri="{FF2B5EF4-FFF2-40B4-BE49-F238E27FC236}">
                <a16:creationId xmlns:a16="http://schemas.microsoft.com/office/drawing/2014/main" id="{3054723B-15F6-3C66-E2EE-C26DC04250A4}"/>
              </a:ext>
            </a:extLst>
          </p:cNvPr>
          <p:cNvSpPr>
            <a:spLocks noGrp="1"/>
          </p:cNvSpPr>
          <p:nvPr>
            <p:ph type="sldNum" sz="quarter" idx="12"/>
          </p:nvPr>
        </p:nvSpPr>
        <p:spPr/>
        <p:txBody>
          <a:bodyPr/>
          <a:lstStyle/>
          <a:p>
            <a:fld id="{78BA06F7-7B03-794D-B1BE-3F12299AE8FB}" type="slidenum">
              <a:rPr lang="en-US" smtClean="0"/>
              <a:t>3</a:t>
            </a:fld>
            <a:endParaRPr lang="en-US" dirty="0"/>
          </a:p>
        </p:txBody>
      </p:sp>
      <p:pic>
        <p:nvPicPr>
          <p:cNvPr id="6" name="Picture 5" descr="A document with text on it&#10;&#10;Description automatically generated">
            <a:extLst>
              <a:ext uri="{FF2B5EF4-FFF2-40B4-BE49-F238E27FC236}">
                <a16:creationId xmlns:a16="http://schemas.microsoft.com/office/drawing/2014/main" id="{65C44DF9-8CD1-538C-6AE9-65460941FC88}"/>
              </a:ext>
            </a:extLst>
          </p:cNvPr>
          <p:cNvPicPr>
            <a:picLocks noChangeAspect="1"/>
          </p:cNvPicPr>
          <p:nvPr/>
        </p:nvPicPr>
        <p:blipFill>
          <a:blip r:embed="rId3"/>
          <a:stretch>
            <a:fillRect/>
          </a:stretch>
        </p:blipFill>
        <p:spPr>
          <a:xfrm>
            <a:off x="241300" y="1581150"/>
            <a:ext cx="6009598" cy="1896739"/>
          </a:xfrm>
          <a:prstGeom prst="rect">
            <a:avLst/>
          </a:prstGeom>
          <a:ln>
            <a:solidFill>
              <a:srgbClr val="FF0000"/>
            </a:solidFill>
          </a:ln>
        </p:spPr>
      </p:pic>
      <p:pic>
        <p:nvPicPr>
          <p:cNvPr id="8" name="Picture 7" descr="A close-up of a document&#10;&#10;Description automatically generated">
            <a:extLst>
              <a:ext uri="{FF2B5EF4-FFF2-40B4-BE49-F238E27FC236}">
                <a16:creationId xmlns:a16="http://schemas.microsoft.com/office/drawing/2014/main" id="{9A336630-9E04-DAB1-4465-B6DC485032F6}"/>
              </a:ext>
            </a:extLst>
          </p:cNvPr>
          <p:cNvPicPr>
            <a:picLocks noChangeAspect="1"/>
          </p:cNvPicPr>
          <p:nvPr/>
        </p:nvPicPr>
        <p:blipFill>
          <a:blip r:embed="rId4"/>
          <a:stretch>
            <a:fillRect/>
          </a:stretch>
        </p:blipFill>
        <p:spPr>
          <a:xfrm>
            <a:off x="241300" y="4493217"/>
            <a:ext cx="6244560" cy="2074933"/>
          </a:xfrm>
          <a:prstGeom prst="rect">
            <a:avLst/>
          </a:prstGeom>
          <a:ln>
            <a:solidFill>
              <a:srgbClr val="FF0000"/>
            </a:solidFill>
          </a:ln>
        </p:spPr>
      </p:pic>
      <p:pic>
        <p:nvPicPr>
          <p:cNvPr id="10" name="Picture 9" descr="A white background with black text&#10;&#10;Description automatically generated">
            <a:extLst>
              <a:ext uri="{FF2B5EF4-FFF2-40B4-BE49-F238E27FC236}">
                <a16:creationId xmlns:a16="http://schemas.microsoft.com/office/drawing/2014/main" id="{12BC3219-53A6-52BB-04AC-ABD737A9EB12}"/>
              </a:ext>
            </a:extLst>
          </p:cNvPr>
          <p:cNvPicPr>
            <a:picLocks noChangeAspect="1"/>
          </p:cNvPicPr>
          <p:nvPr/>
        </p:nvPicPr>
        <p:blipFill>
          <a:blip r:embed="rId5"/>
          <a:stretch>
            <a:fillRect/>
          </a:stretch>
        </p:blipFill>
        <p:spPr>
          <a:xfrm>
            <a:off x="6353175" y="1486347"/>
            <a:ext cx="4898348" cy="2439337"/>
          </a:xfrm>
          <a:prstGeom prst="rect">
            <a:avLst/>
          </a:prstGeom>
          <a:ln>
            <a:solidFill>
              <a:srgbClr val="FF0000"/>
            </a:solidFill>
          </a:ln>
        </p:spPr>
      </p:pic>
      <p:pic>
        <p:nvPicPr>
          <p:cNvPr id="12" name="Picture 11" descr="A close-up of a document&#10;&#10;Description automatically generated">
            <a:extLst>
              <a:ext uri="{FF2B5EF4-FFF2-40B4-BE49-F238E27FC236}">
                <a16:creationId xmlns:a16="http://schemas.microsoft.com/office/drawing/2014/main" id="{950B0515-26F0-B65B-6F68-0D0AAA5DB54A}"/>
              </a:ext>
            </a:extLst>
          </p:cNvPr>
          <p:cNvPicPr>
            <a:picLocks noChangeAspect="1"/>
          </p:cNvPicPr>
          <p:nvPr/>
        </p:nvPicPr>
        <p:blipFill>
          <a:blip r:embed="rId6"/>
          <a:stretch>
            <a:fillRect/>
          </a:stretch>
        </p:blipFill>
        <p:spPr>
          <a:xfrm>
            <a:off x="7287314" y="4036673"/>
            <a:ext cx="3569022" cy="2297636"/>
          </a:xfrm>
          <a:prstGeom prst="rect">
            <a:avLst/>
          </a:prstGeom>
          <a:ln>
            <a:solidFill>
              <a:srgbClr val="FF0000"/>
            </a:solidFill>
          </a:ln>
        </p:spPr>
      </p:pic>
    </p:spTree>
    <p:extLst>
      <p:ext uri="{BB962C8B-B14F-4D97-AF65-F5344CB8AC3E}">
        <p14:creationId xmlns:p14="http://schemas.microsoft.com/office/powerpoint/2010/main" val="1819865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81925-F931-F8E2-ED1E-13F87107D79D}"/>
              </a:ext>
            </a:extLst>
          </p:cNvPr>
          <p:cNvSpPr>
            <a:spLocks noGrp="1"/>
          </p:cNvSpPr>
          <p:nvPr>
            <p:ph type="title"/>
          </p:nvPr>
        </p:nvSpPr>
        <p:spPr>
          <a:xfrm>
            <a:off x="359765" y="365125"/>
            <a:ext cx="11483190" cy="1325563"/>
          </a:xfrm>
        </p:spPr>
        <p:txBody>
          <a:bodyPr>
            <a:normAutofit/>
          </a:bodyPr>
          <a:lstStyle/>
          <a:p>
            <a:r>
              <a:rPr lang="en-US" dirty="0"/>
              <a:t>Pain point: Cannot share data</a:t>
            </a:r>
          </a:p>
        </p:txBody>
      </p:sp>
      <p:sp>
        <p:nvSpPr>
          <p:cNvPr id="4" name="Slide Number Placeholder 3">
            <a:extLst>
              <a:ext uri="{FF2B5EF4-FFF2-40B4-BE49-F238E27FC236}">
                <a16:creationId xmlns:a16="http://schemas.microsoft.com/office/drawing/2014/main" id="{F7733986-B071-2499-53DC-8481904F3650}"/>
              </a:ext>
            </a:extLst>
          </p:cNvPr>
          <p:cNvSpPr>
            <a:spLocks noGrp="1"/>
          </p:cNvSpPr>
          <p:nvPr>
            <p:ph type="sldNum" sz="quarter" idx="12"/>
          </p:nvPr>
        </p:nvSpPr>
        <p:spPr/>
        <p:txBody>
          <a:bodyPr/>
          <a:lstStyle/>
          <a:p>
            <a:fld id="{78BA06F7-7B03-794D-B1BE-3F12299AE8FB}" type="slidenum">
              <a:rPr lang="en-US" smtClean="0"/>
              <a:t>4</a:t>
            </a:fld>
            <a:endParaRPr lang="en-US"/>
          </a:p>
        </p:txBody>
      </p:sp>
      <p:sp>
        <p:nvSpPr>
          <p:cNvPr id="5" name="Rounded Rectangle 4">
            <a:extLst>
              <a:ext uri="{FF2B5EF4-FFF2-40B4-BE49-F238E27FC236}">
                <a16:creationId xmlns:a16="http://schemas.microsoft.com/office/drawing/2014/main" id="{7247D734-0A65-A836-8B05-B537780F8015}"/>
              </a:ext>
            </a:extLst>
          </p:cNvPr>
          <p:cNvSpPr/>
          <p:nvPr/>
        </p:nvSpPr>
        <p:spPr>
          <a:xfrm>
            <a:off x="4291079" y="3284194"/>
            <a:ext cx="2762945" cy="1478464"/>
          </a:xfrm>
          <a:prstGeom prst="roundRect">
            <a:avLst>
              <a:gd name="adj" fmla="val 12293"/>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E2E58FC-9137-9268-3E28-E147B8AA3601}"/>
              </a:ext>
            </a:extLst>
          </p:cNvPr>
          <p:cNvSpPr txBox="1"/>
          <p:nvPr/>
        </p:nvSpPr>
        <p:spPr>
          <a:xfrm>
            <a:off x="4336247" y="3515687"/>
            <a:ext cx="2672609" cy="1107996"/>
          </a:xfrm>
          <a:prstGeom prst="rect">
            <a:avLst/>
          </a:prstGeom>
          <a:noFill/>
        </p:spPr>
        <p:txBody>
          <a:bodyPr wrap="square" rtlCol="0">
            <a:spAutoFit/>
          </a:bodyPr>
          <a:lstStyle/>
          <a:p>
            <a:pPr algn="ctr"/>
            <a:r>
              <a:rPr lang="en-US" sz="2200" dirty="0">
                <a:latin typeface="Helvetica Light" panose="020B0403020202020204" pitchFamily="34" charset="0"/>
              </a:rPr>
              <a:t>Customer-Facing</a:t>
            </a:r>
          </a:p>
          <a:p>
            <a:pPr algn="ctr"/>
            <a:r>
              <a:rPr lang="en-US" sz="2200" dirty="0">
                <a:latin typeface="Helvetica Light" panose="020B0403020202020204" pitchFamily="34" charset="0"/>
              </a:rPr>
              <a:t>Incident Response</a:t>
            </a:r>
          </a:p>
          <a:p>
            <a:pPr algn="ctr"/>
            <a:r>
              <a:rPr lang="en-US" sz="2200" dirty="0">
                <a:latin typeface="Helvetica Light" panose="020B0403020202020204" pitchFamily="34" charset="0"/>
              </a:rPr>
              <a:t>Team</a:t>
            </a:r>
          </a:p>
        </p:txBody>
      </p:sp>
      <p:cxnSp>
        <p:nvCxnSpPr>
          <p:cNvPr id="17" name="Straight Arrow Connector 16">
            <a:extLst>
              <a:ext uri="{FF2B5EF4-FFF2-40B4-BE49-F238E27FC236}">
                <a16:creationId xmlns:a16="http://schemas.microsoft.com/office/drawing/2014/main" id="{8092CDF0-A0BB-7009-39FA-66C2D2D5839D}"/>
              </a:ext>
            </a:extLst>
          </p:cNvPr>
          <p:cNvCxnSpPr>
            <a:cxnSpLocks/>
            <a:endCxn id="5" idx="1"/>
          </p:cNvCxnSpPr>
          <p:nvPr/>
        </p:nvCxnSpPr>
        <p:spPr>
          <a:xfrm>
            <a:off x="2396943" y="4023426"/>
            <a:ext cx="189413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248FB39-F3F8-A334-1FCD-503E5F36B46C}"/>
              </a:ext>
            </a:extLst>
          </p:cNvPr>
          <p:cNvSpPr txBox="1"/>
          <p:nvPr/>
        </p:nvSpPr>
        <p:spPr>
          <a:xfrm>
            <a:off x="2062031" y="2429920"/>
            <a:ext cx="2581989" cy="1200329"/>
          </a:xfrm>
          <a:prstGeom prst="rect">
            <a:avLst/>
          </a:prstGeom>
          <a:noFill/>
        </p:spPr>
        <p:txBody>
          <a:bodyPr wrap="square" rtlCol="0">
            <a:spAutoFit/>
          </a:bodyPr>
          <a:lstStyle/>
          <a:p>
            <a:r>
              <a:rPr lang="en-US" dirty="0"/>
              <a:t>Customer has contractual</a:t>
            </a:r>
          </a:p>
          <a:p>
            <a:r>
              <a:rPr lang="en-US" dirty="0"/>
              <a:t>policies to share data</a:t>
            </a:r>
          </a:p>
          <a:p>
            <a:r>
              <a:rPr lang="en-US" dirty="0"/>
              <a:t>with Provider; e.g., </a:t>
            </a:r>
          </a:p>
          <a:p>
            <a:r>
              <a:rPr lang="en-US" dirty="0"/>
              <a:t>after scrubbing PII</a:t>
            </a:r>
          </a:p>
        </p:txBody>
      </p:sp>
      <p:sp>
        <p:nvSpPr>
          <p:cNvPr id="23" name="Rounded Rectangle 22">
            <a:extLst>
              <a:ext uri="{FF2B5EF4-FFF2-40B4-BE49-F238E27FC236}">
                <a16:creationId xmlns:a16="http://schemas.microsoft.com/office/drawing/2014/main" id="{7C49C566-F4C9-0884-7C52-CA2F6086D424}"/>
              </a:ext>
            </a:extLst>
          </p:cNvPr>
          <p:cNvSpPr/>
          <p:nvPr/>
        </p:nvSpPr>
        <p:spPr>
          <a:xfrm>
            <a:off x="9180057" y="1831093"/>
            <a:ext cx="2762945" cy="853113"/>
          </a:xfrm>
          <a:prstGeom prst="roundRect">
            <a:avLst>
              <a:gd name="adj" fmla="val 12293"/>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49C0DFA3-CC38-5749-16AC-63AF809268D0}"/>
              </a:ext>
            </a:extLst>
          </p:cNvPr>
          <p:cNvSpPr txBox="1"/>
          <p:nvPr/>
        </p:nvSpPr>
        <p:spPr>
          <a:xfrm>
            <a:off x="9170345" y="2026060"/>
            <a:ext cx="2672609" cy="430887"/>
          </a:xfrm>
          <a:prstGeom prst="rect">
            <a:avLst/>
          </a:prstGeom>
          <a:noFill/>
        </p:spPr>
        <p:txBody>
          <a:bodyPr wrap="square" rtlCol="0">
            <a:spAutoFit/>
          </a:bodyPr>
          <a:lstStyle/>
          <a:p>
            <a:pPr algn="ctr"/>
            <a:r>
              <a:rPr lang="en-US" sz="2200" dirty="0">
                <a:latin typeface="Helvetica Light" panose="020B0403020202020204" pitchFamily="34" charset="0"/>
              </a:rPr>
              <a:t>Data Science Team</a:t>
            </a:r>
          </a:p>
        </p:txBody>
      </p:sp>
      <p:sp>
        <p:nvSpPr>
          <p:cNvPr id="28" name="Rounded Rectangle 27">
            <a:extLst>
              <a:ext uri="{FF2B5EF4-FFF2-40B4-BE49-F238E27FC236}">
                <a16:creationId xmlns:a16="http://schemas.microsoft.com/office/drawing/2014/main" id="{978BA396-5DB6-2D66-B3ED-8ECA28697866}"/>
              </a:ext>
            </a:extLst>
          </p:cNvPr>
          <p:cNvSpPr/>
          <p:nvPr/>
        </p:nvSpPr>
        <p:spPr>
          <a:xfrm>
            <a:off x="9189769" y="4787733"/>
            <a:ext cx="2762945" cy="853113"/>
          </a:xfrm>
          <a:prstGeom prst="roundRect">
            <a:avLst>
              <a:gd name="adj" fmla="val 12293"/>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AC391E4D-0688-8E1A-8BCB-D93EDA81D41E}"/>
              </a:ext>
            </a:extLst>
          </p:cNvPr>
          <p:cNvSpPr txBox="1"/>
          <p:nvPr/>
        </p:nvSpPr>
        <p:spPr>
          <a:xfrm>
            <a:off x="9180057" y="4982700"/>
            <a:ext cx="2672609" cy="430887"/>
          </a:xfrm>
          <a:prstGeom prst="rect">
            <a:avLst/>
          </a:prstGeom>
          <a:noFill/>
        </p:spPr>
        <p:txBody>
          <a:bodyPr wrap="square" rtlCol="0">
            <a:spAutoFit/>
          </a:bodyPr>
          <a:lstStyle/>
          <a:p>
            <a:pPr algn="ctr"/>
            <a:r>
              <a:rPr lang="en-US" sz="2200" dirty="0">
                <a:latin typeface="Helvetica Light" panose="020B0403020202020204" pitchFamily="34" charset="0"/>
              </a:rPr>
              <a:t>Sales Team</a:t>
            </a:r>
          </a:p>
        </p:txBody>
      </p:sp>
      <p:cxnSp>
        <p:nvCxnSpPr>
          <p:cNvPr id="22" name="Straight Arrow Connector 21">
            <a:extLst>
              <a:ext uri="{FF2B5EF4-FFF2-40B4-BE49-F238E27FC236}">
                <a16:creationId xmlns:a16="http://schemas.microsoft.com/office/drawing/2014/main" id="{BDA3E446-AA84-6D53-6C27-D0A8B591FCE7}"/>
              </a:ext>
            </a:extLst>
          </p:cNvPr>
          <p:cNvCxnSpPr/>
          <p:nvPr/>
        </p:nvCxnSpPr>
        <p:spPr>
          <a:xfrm flipH="1">
            <a:off x="7182465" y="2312366"/>
            <a:ext cx="1521119" cy="10643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FE45F709-B13E-552A-9D36-8348FF32DB8A}"/>
              </a:ext>
            </a:extLst>
          </p:cNvPr>
          <p:cNvCxnSpPr>
            <a:cxnSpLocks/>
          </p:cNvCxnSpPr>
          <p:nvPr/>
        </p:nvCxnSpPr>
        <p:spPr>
          <a:xfrm flipV="1">
            <a:off x="7182465" y="2684206"/>
            <a:ext cx="1666567" cy="11902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乘 22">
            <a:extLst>
              <a:ext uri="{FF2B5EF4-FFF2-40B4-BE49-F238E27FC236}">
                <a16:creationId xmlns:a16="http://schemas.microsoft.com/office/drawing/2014/main" id="{CBFF048A-5E0C-9D9E-B148-17A4C96042B2}"/>
              </a:ext>
            </a:extLst>
          </p:cNvPr>
          <p:cNvSpPr/>
          <p:nvPr/>
        </p:nvSpPr>
        <p:spPr>
          <a:xfrm>
            <a:off x="7708951" y="4204616"/>
            <a:ext cx="534311" cy="876267"/>
          </a:xfrm>
          <a:prstGeom prst="mathMultiply">
            <a:avLst>
              <a:gd name="adj1" fmla="val 1020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33" name="TextBox 32">
            <a:extLst>
              <a:ext uri="{FF2B5EF4-FFF2-40B4-BE49-F238E27FC236}">
                <a16:creationId xmlns:a16="http://schemas.microsoft.com/office/drawing/2014/main" id="{A3D97FCF-365B-A4FF-CD5A-6ED394C2A24F}"/>
              </a:ext>
            </a:extLst>
          </p:cNvPr>
          <p:cNvSpPr txBox="1"/>
          <p:nvPr/>
        </p:nvSpPr>
        <p:spPr>
          <a:xfrm>
            <a:off x="5984345" y="1898631"/>
            <a:ext cx="2662845" cy="646331"/>
          </a:xfrm>
          <a:prstGeom prst="rect">
            <a:avLst/>
          </a:prstGeom>
          <a:noFill/>
        </p:spPr>
        <p:txBody>
          <a:bodyPr wrap="none" rtlCol="0">
            <a:spAutoFit/>
          </a:bodyPr>
          <a:lstStyle/>
          <a:p>
            <a:r>
              <a:rPr lang="en-US" dirty="0"/>
              <a:t>Request for data to build</a:t>
            </a:r>
          </a:p>
          <a:p>
            <a:r>
              <a:rPr lang="en-US" dirty="0"/>
              <a:t>and test new AI workflows</a:t>
            </a:r>
          </a:p>
        </p:txBody>
      </p:sp>
      <p:cxnSp>
        <p:nvCxnSpPr>
          <p:cNvPr id="36" name="Straight Arrow Connector 35">
            <a:extLst>
              <a:ext uri="{FF2B5EF4-FFF2-40B4-BE49-F238E27FC236}">
                <a16:creationId xmlns:a16="http://schemas.microsoft.com/office/drawing/2014/main" id="{F7467433-3F76-0FA3-4788-0507E2632D54}"/>
              </a:ext>
            </a:extLst>
          </p:cNvPr>
          <p:cNvCxnSpPr>
            <a:cxnSpLocks/>
          </p:cNvCxnSpPr>
          <p:nvPr/>
        </p:nvCxnSpPr>
        <p:spPr>
          <a:xfrm flipH="1" flipV="1">
            <a:off x="7078603" y="4690656"/>
            <a:ext cx="1795008" cy="8344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22FBF474-C9F6-AF13-40E2-9F41E76370EE}"/>
              </a:ext>
            </a:extLst>
          </p:cNvPr>
          <p:cNvCxnSpPr>
            <a:cxnSpLocks/>
          </p:cNvCxnSpPr>
          <p:nvPr/>
        </p:nvCxnSpPr>
        <p:spPr>
          <a:xfrm>
            <a:off x="7163623" y="4285398"/>
            <a:ext cx="1711153" cy="7570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乘 22">
            <a:extLst>
              <a:ext uri="{FF2B5EF4-FFF2-40B4-BE49-F238E27FC236}">
                <a16:creationId xmlns:a16="http://schemas.microsoft.com/office/drawing/2014/main" id="{98859804-B2CB-4554-4DC3-5C441DFEAA72}"/>
              </a:ext>
            </a:extLst>
          </p:cNvPr>
          <p:cNvSpPr/>
          <p:nvPr/>
        </p:nvSpPr>
        <p:spPr>
          <a:xfrm>
            <a:off x="7748592" y="2910387"/>
            <a:ext cx="534311" cy="876267"/>
          </a:xfrm>
          <a:prstGeom prst="mathMultiply">
            <a:avLst>
              <a:gd name="adj1" fmla="val 1020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43" name="TextBox 42">
            <a:extLst>
              <a:ext uri="{FF2B5EF4-FFF2-40B4-BE49-F238E27FC236}">
                <a16:creationId xmlns:a16="http://schemas.microsoft.com/office/drawing/2014/main" id="{9469C6B4-3BB7-BC36-B6E8-89FE04254169}"/>
              </a:ext>
            </a:extLst>
          </p:cNvPr>
          <p:cNvSpPr txBox="1"/>
          <p:nvPr/>
        </p:nvSpPr>
        <p:spPr>
          <a:xfrm>
            <a:off x="6417169" y="5648256"/>
            <a:ext cx="4038863" cy="646331"/>
          </a:xfrm>
          <a:prstGeom prst="rect">
            <a:avLst/>
          </a:prstGeom>
          <a:noFill/>
        </p:spPr>
        <p:txBody>
          <a:bodyPr wrap="none" rtlCol="0">
            <a:spAutoFit/>
          </a:bodyPr>
          <a:lstStyle/>
          <a:p>
            <a:r>
              <a:rPr lang="en-US" dirty="0"/>
              <a:t>Request for customer data to build demo</a:t>
            </a:r>
          </a:p>
          <a:p>
            <a:r>
              <a:rPr lang="en-US" dirty="0"/>
              <a:t>For new customers</a:t>
            </a:r>
          </a:p>
        </p:txBody>
      </p:sp>
      <p:sp>
        <p:nvSpPr>
          <p:cNvPr id="41" name="TextBox 40">
            <a:extLst>
              <a:ext uri="{FF2B5EF4-FFF2-40B4-BE49-F238E27FC236}">
                <a16:creationId xmlns:a16="http://schemas.microsoft.com/office/drawing/2014/main" id="{EF01FCED-597C-0B8A-1C25-73D9D8D44ABB}"/>
              </a:ext>
            </a:extLst>
          </p:cNvPr>
          <p:cNvSpPr txBox="1"/>
          <p:nvPr/>
        </p:nvSpPr>
        <p:spPr>
          <a:xfrm>
            <a:off x="8524142" y="3659396"/>
            <a:ext cx="3830600" cy="646331"/>
          </a:xfrm>
          <a:prstGeom prst="rect">
            <a:avLst/>
          </a:prstGeom>
          <a:noFill/>
        </p:spPr>
        <p:txBody>
          <a:bodyPr wrap="none" rtlCol="0">
            <a:spAutoFit/>
          </a:bodyPr>
          <a:lstStyle/>
          <a:p>
            <a:r>
              <a:rPr lang="en-US" dirty="0">
                <a:solidFill>
                  <a:srgbClr val="FF0000"/>
                </a:solidFill>
              </a:rPr>
              <a:t>Internal organizational policies prevent</a:t>
            </a:r>
          </a:p>
          <a:p>
            <a:r>
              <a:rPr lang="en-US" dirty="0">
                <a:solidFill>
                  <a:srgbClr val="FF0000"/>
                </a:solidFill>
              </a:rPr>
              <a:t>sharing across teams!</a:t>
            </a:r>
          </a:p>
        </p:txBody>
      </p:sp>
      <p:sp>
        <p:nvSpPr>
          <p:cNvPr id="32" name="TextBox 31">
            <a:extLst>
              <a:ext uri="{FF2B5EF4-FFF2-40B4-BE49-F238E27FC236}">
                <a16:creationId xmlns:a16="http://schemas.microsoft.com/office/drawing/2014/main" id="{7F32A27C-07B5-AF99-00B4-75CE0227472C}"/>
              </a:ext>
            </a:extLst>
          </p:cNvPr>
          <p:cNvSpPr txBox="1"/>
          <p:nvPr/>
        </p:nvSpPr>
        <p:spPr>
          <a:xfrm>
            <a:off x="7201491" y="1070673"/>
            <a:ext cx="5116642" cy="646331"/>
          </a:xfrm>
          <a:prstGeom prst="rect">
            <a:avLst/>
          </a:prstGeom>
          <a:noFill/>
        </p:spPr>
        <p:txBody>
          <a:bodyPr wrap="square" rtlCol="0">
            <a:spAutoFit/>
          </a:bodyPr>
          <a:lstStyle/>
          <a:p>
            <a:r>
              <a:rPr lang="en-US" i="1" dirty="0"/>
              <a:t>“ team spends a lot of time trying to reproduce </a:t>
            </a:r>
          </a:p>
          <a:p>
            <a:r>
              <a:rPr lang="en-US" i="1" dirty="0"/>
              <a:t>and respond to incidents” </a:t>
            </a:r>
          </a:p>
        </p:txBody>
      </p:sp>
      <p:grpSp>
        <p:nvGrpSpPr>
          <p:cNvPr id="37" name="Group 36">
            <a:extLst>
              <a:ext uri="{FF2B5EF4-FFF2-40B4-BE49-F238E27FC236}">
                <a16:creationId xmlns:a16="http://schemas.microsoft.com/office/drawing/2014/main" id="{8C007EB0-7925-FC9C-6816-A8620A730BDD}"/>
              </a:ext>
            </a:extLst>
          </p:cNvPr>
          <p:cNvGrpSpPr/>
          <p:nvPr/>
        </p:nvGrpSpPr>
        <p:grpSpPr>
          <a:xfrm>
            <a:off x="225940" y="3626492"/>
            <a:ext cx="551752" cy="1141904"/>
            <a:chOff x="557520" y="2714228"/>
            <a:chExt cx="2638269" cy="3051359"/>
          </a:xfrm>
        </p:grpSpPr>
        <p:sp>
          <p:nvSpPr>
            <p:cNvPr id="38" name="Rectangle 37">
              <a:extLst>
                <a:ext uri="{FF2B5EF4-FFF2-40B4-BE49-F238E27FC236}">
                  <a16:creationId xmlns:a16="http://schemas.microsoft.com/office/drawing/2014/main" id="{B409BA2A-3466-C3A0-DB9C-55BA1282258D}"/>
                </a:ext>
              </a:extLst>
            </p:cNvPr>
            <p:cNvSpPr/>
            <p:nvPr/>
          </p:nvSpPr>
          <p:spPr>
            <a:xfrm>
              <a:off x="557520" y="271422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307010C8-B6A0-66CD-5C4F-7494D62587C5}"/>
                </a:ext>
              </a:extLst>
            </p:cNvPr>
            <p:cNvSpPr/>
            <p:nvPr/>
          </p:nvSpPr>
          <p:spPr>
            <a:xfrm>
              <a:off x="557520" y="300224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C209747B-34AD-5F09-F751-CC74DCB3CD2B}"/>
                </a:ext>
              </a:extLst>
            </p:cNvPr>
            <p:cNvSpPr/>
            <p:nvPr/>
          </p:nvSpPr>
          <p:spPr>
            <a:xfrm>
              <a:off x="557520" y="326886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06A18157-37F7-E488-EC29-650FC2A8E3F9}"/>
                </a:ext>
              </a:extLst>
            </p:cNvPr>
            <p:cNvSpPr/>
            <p:nvPr/>
          </p:nvSpPr>
          <p:spPr>
            <a:xfrm>
              <a:off x="557520" y="355688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4776AB1B-00A5-212F-EA1E-A252D88AE76F}"/>
                </a:ext>
              </a:extLst>
            </p:cNvPr>
            <p:cNvSpPr/>
            <p:nvPr/>
          </p:nvSpPr>
          <p:spPr>
            <a:xfrm>
              <a:off x="557520" y="3852307"/>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E0F10B18-7265-CEE6-E565-A1204115073C}"/>
                </a:ext>
              </a:extLst>
            </p:cNvPr>
            <p:cNvSpPr/>
            <p:nvPr/>
          </p:nvSpPr>
          <p:spPr>
            <a:xfrm>
              <a:off x="557520" y="414773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5F952A20-E69C-4B16-9238-F28A117C92FC}"/>
                </a:ext>
              </a:extLst>
            </p:cNvPr>
            <p:cNvSpPr/>
            <p:nvPr/>
          </p:nvSpPr>
          <p:spPr>
            <a:xfrm>
              <a:off x="557520" y="443575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1F5FA80E-5B54-0FA8-2753-1DAEDE4CDB52}"/>
                </a:ext>
              </a:extLst>
            </p:cNvPr>
            <p:cNvSpPr/>
            <p:nvPr/>
          </p:nvSpPr>
          <p:spPr>
            <a:xfrm>
              <a:off x="557520" y="472805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614F7C83-12B0-1FD5-CD07-6C54C78DCC8C}"/>
                </a:ext>
              </a:extLst>
            </p:cNvPr>
            <p:cNvSpPr/>
            <p:nvPr/>
          </p:nvSpPr>
          <p:spPr>
            <a:xfrm>
              <a:off x="557520" y="501607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18B93434-5139-1F63-7DBF-36BED567260C}"/>
                </a:ext>
              </a:extLst>
            </p:cNvPr>
            <p:cNvSpPr/>
            <p:nvPr/>
          </p:nvSpPr>
          <p:spPr>
            <a:xfrm>
              <a:off x="557520" y="528269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18E76C65-2BC9-14C6-815F-41ADD871A0F4}"/>
                </a:ext>
              </a:extLst>
            </p:cNvPr>
            <p:cNvSpPr/>
            <p:nvPr/>
          </p:nvSpPr>
          <p:spPr>
            <a:xfrm>
              <a:off x="557520" y="557071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9" name="Group 58">
            <a:extLst>
              <a:ext uri="{FF2B5EF4-FFF2-40B4-BE49-F238E27FC236}">
                <a16:creationId xmlns:a16="http://schemas.microsoft.com/office/drawing/2014/main" id="{3A985C85-311D-B132-55AB-6296CDE8A386}"/>
              </a:ext>
            </a:extLst>
          </p:cNvPr>
          <p:cNvGrpSpPr/>
          <p:nvPr/>
        </p:nvGrpSpPr>
        <p:grpSpPr>
          <a:xfrm>
            <a:off x="919229" y="3626492"/>
            <a:ext cx="551752" cy="1141904"/>
            <a:chOff x="557520" y="2714228"/>
            <a:chExt cx="2638269" cy="3051359"/>
          </a:xfrm>
        </p:grpSpPr>
        <p:sp>
          <p:nvSpPr>
            <p:cNvPr id="60" name="Rectangle 59">
              <a:extLst>
                <a:ext uri="{FF2B5EF4-FFF2-40B4-BE49-F238E27FC236}">
                  <a16:creationId xmlns:a16="http://schemas.microsoft.com/office/drawing/2014/main" id="{3F0A65DB-E674-95E7-0E3B-35A8754A109E}"/>
                </a:ext>
              </a:extLst>
            </p:cNvPr>
            <p:cNvSpPr/>
            <p:nvPr/>
          </p:nvSpPr>
          <p:spPr>
            <a:xfrm>
              <a:off x="557520" y="271422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EFA01FFC-64A9-BAC5-A775-D75AE3C702C9}"/>
                </a:ext>
              </a:extLst>
            </p:cNvPr>
            <p:cNvSpPr/>
            <p:nvPr/>
          </p:nvSpPr>
          <p:spPr>
            <a:xfrm>
              <a:off x="557520" y="300224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43ED69AC-2806-4737-9237-6B05C925144A}"/>
                </a:ext>
              </a:extLst>
            </p:cNvPr>
            <p:cNvSpPr/>
            <p:nvPr/>
          </p:nvSpPr>
          <p:spPr>
            <a:xfrm>
              <a:off x="557520" y="326886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624A8E7B-6EF6-063A-0C1B-6B69BCA457D4}"/>
                </a:ext>
              </a:extLst>
            </p:cNvPr>
            <p:cNvSpPr/>
            <p:nvPr/>
          </p:nvSpPr>
          <p:spPr>
            <a:xfrm>
              <a:off x="557520" y="355688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21FEF98B-22F2-BAD0-D707-2E018E2D57A5}"/>
                </a:ext>
              </a:extLst>
            </p:cNvPr>
            <p:cNvSpPr/>
            <p:nvPr/>
          </p:nvSpPr>
          <p:spPr>
            <a:xfrm>
              <a:off x="557520" y="3852307"/>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3DBEC2AE-B836-B0C3-4942-2A30AB8B5CA7}"/>
                </a:ext>
              </a:extLst>
            </p:cNvPr>
            <p:cNvSpPr/>
            <p:nvPr/>
          </p:nvSpPr>
          <p:spPr>
            <a:xfrm>
              <a:off x="557520" y="414773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B6999D3F-0C18-7D43-AA2F-6376E84271BF}"/>
                </a:ext>
              </a:extLst>
            </p:cNvPr>
            <p:cNvSpPr/>
            <p:nvPr/>
          </p:nvSpPr>
          <p:spPr>
            <a:xfrm>
              <a:off x="557520" y="443575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DE363847-2363-6AC5-107C-7ABD48158D58}"/>
                </a:ext>
              </a:extLst>
            </p:cNvPr>
            <p:cNvSpPr/>
            <p:nvPr/>
          </p:nvSpPr>
          <p:spPr>
            <a:xfrm>
              <a:off x="557520" y="472805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21A79346-B605-7DFB-B81D-539C8ECB1691}"/>
                </a:ext>
              </a:extLst>
            </p:cNvPr>
            <p:cNvSpPr/>
            <p:nvPr/>
          </p:nvSpPr>
          <p:spPr>
            <a:xfrm>
              <a:off x="557520" y="501607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DD3AA499-FED4-15AF-0942-E42249A47FEF}"/>
                </a:ext>
              </a:extLst>
            </p:cNvPr>
            <p:cNvSpPr/>
            <p:nvPr/>
          </p:nvSpPr>
          <p:spPr>
            <a:xfrm>
              <a:off x="557520" y="528269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74A45546-180A-4451-2314-7F67FE770070}"/>
                </a:ext>
              </a:extLst>
            </p:cNvPr>
            <p:cNvSpPr/>
            <p:nvPr/>
          </p:nvSpPr>
          <p:spPr>
            <a:xfrm>
              <a:off x="557520" y="557071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70">
            <a:extLst>
              <a:ext uri="{FF2B5EF4-FFF2-40B4-BE49-F238E27FC236}">
                <a16:creationId xmlns:a16="http://schemas.microsoft.com/office/drawing/2014/main" id="{15080057-035B-30C1-4025-1AC7CD17B197}"/>
              </a:ext>
            </a:extLst>
          </p:cNvPr>
          <p:cNvGrpSpPr/>
          <p:nvPr/>
        </p:nvGrpSpPr>
        <p:grpSpPr>
          <a:xfrm>
            <a:off x="1641350" y="3626492"/>
            <a:ext cx="551752" cy="1141904"/>
            <a:chOff x="557520" y="2714228"/>
            <a:chExt cx="2638269" cy="3051359"/>
          </a:xfrm>
        </p:grpSpPr>
        <p:sp>
          <p:nvSpPr>
            <p:cNvPr id="72" name="Rectangle 71">
              <a:extLst>
                <a:ext uri="{FF2B5EF4-FFF2-40B4-BE49-F238E27FC236}">
                  <a16:creationId xmlns:a16="http://schemas.microsoft.com/office/drawing/2014/main" id="{B1D429BE-AD29-6E3E-F06F-09F1A7B63AD0}"/>
                </a:ext>
              </a:extLst>
            </p:cNvPr>
            <p:cNvSpPr/>
            <p:nvPr/>
          </p:nvSpPr>
          <p:spPr>
            <a:xfrm>
              <a:off x="557520" y="271422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3BDC3C0F-3197-D26B-D650-1D133A1677E1}"/>
                </a:ext>
              </a:extLst>
            </p:cNvPr>
            <p:cNvSpPr/>
            <p:nvPr/>
          </p:nvSpPr>
          <p:spPr>
            <a:xfrm>
              <a:off x="557520" y="300224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3FD2B6CE-EFB2-18CF-76BD-5C8837B6CFC6}"/>
                </a:ext>
              </a:extLst>
            </p:cNvPr>
            <p:cNvSpPr/>
            <p:nvPr/>
          </p:nvSpPr>
          <p:spPr>
            <a:xfrm>
              <a:off x="557520" y="326886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622A0172-4307-98B1-A4D7-C3D95C2EAB4B}"/>
                </a:ext>
              </a:extLst>
            </p:cNvPr>
            <p:cNvSpPr/>
            <p:nvPr/>
          </p:nvSpPr>
          <p:spPr>
            <a:xfrm>
              <a:off x="557520" y="355688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504A14D8-DC3B-816E-9058-CB35844E7B70}"/>
                </a:ext>
              </a:extLst>
            </p:cNvPr>
            <p:cNvSpPr/>
            <p:nvPr/>
          </p:nvSpPr>
          <p:spPr>
            <a:xfrm>
              <a:off x="557520" y="3852307"/>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A27072B8-8C55-A722-F399-4EF1E7621B13}"/>
                </a:ext>
              </a:extLst>
            </p:cNvPr>
            <p:cNvSpPr/>
            <p:nvPr/>
          </p:nvSpPr>
          <p:spPr>
            <a:xfrm>
              <a:off x="557520" y="414773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82318DE4-C28A-138D-4FC1-2E915A845565}"/>
                </a:ext>
              </a:extLst>
            </p:cNvPr>
            <p:cNvSpPr/>
            <p:nvPr/>
          </p:nvSpPr>
          <p:spPr>
            <a:xfrm>
              <a:off x="557520" y="443575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a:extLst>
                <a:ext uri="{FF2B5EF4-FFF2-40B4-BE49-F238E27FC236}">
                  <a16:creationId xmlns:a16="http://schemas.microsoft.com/office/drawing/2014/main" id="{9DB9AB50-A374-A17B-57A5-DB8F9BCA4845}"/>
                </a:ext>
              </a:extLst>
            </p:cNvPr>
            <p:cNvSpPr/>
            <p:nvPr/>
          </p:nvSpPr>
          <p:spPr>
            <a:xfrm>
              <a:off x="557520" y="472805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DAB04F36-63C3-ADD2-C389-7B0E7ADCC019}"/>
                </a:ext>
              </a:extLst>
            </p:cNvPr>
            <p:cNvSpPr/>
            <p:nvPr/>
          </p:nvSpPr>
          <p:spPr>
            <a:xfrm>
              <a:off x="557520" y="501607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0B33F81C-E461-63DE-AD37-1124FF5519CB}"/>
                </a:ext>
              </a:extLst>
            </p:cNvPr>
            <p:cNvSpPr/>
            <p:nvPr/>
          </p:nvSpPr>
          <p:spPr>
            <a:xfrm>
              <a:off x="557520" y="528269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464C0BC0-30D8-FA59-50A2-189B2426A654}"/>
                </a:ext>
              </a:extLst>
            </p:cNvPr>
            <p:cNvSpPr/>
            <p:nvPr/>
          </p:nvSpPr>
          <p:spPr>
            <a:xfrm>
              <a:off x="557520" y="557071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3" name="Group 82">
            <a:extLst>
              <a:ext uri="{FF2B5EF4-FFF2-40B4-BE49-F238E27FC236}">
                <a16:creationId xmlns:a16="http://schemas.microsoft.com/office/drawing/2014/main" id="{9EC76625-5CAD-A856-EEF4-FDF8AFAAF389}"/>
              </a:ext>
            </a:extLst>
          </p:cNvPr>
          <p:cNvGrpSpPr/>
          <p:nvPr/>
        </p:nvGrpSpPr>
        <p:grpSpPr>
          <a:xfrm>
            <a:off x="4287772" y="5173850"/>
            <a:ext cx="551752" cy="1141904"/>
            <a:chOff x="557520" y="2714228"/>
            <a:chExt cx="2638269" cy="3051359"/>
          </a:xfrm>
        </p:grpSpPr>
        <p:sp>
          <p:nvSpPr>
            <p:cNvPr id="84" name="Rectangle 83">
              <a:extLst>
                <a:ext uri="{FF2B5EF4-FFF2-40B4-BE49-F238E27FC236}">
                  <a16:creationId xmlns:a16="http://schemas.microsoft.com/office/drawing/2014/main" id="{8948B58E-D012-266C-5A8D-7E7FBCB85DFB}"/>
                </a:ext>
              </a:extLst>
            </p:cNvPr>
            <p:cNvSpPr/>
            <p:nvPr/>
          </p:nvSpPr>
          <p:spPr>
            <a:xfrm>
              <a:off x="557520" y="271422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F27BFD23-E4E3-2E43-2D39-E7AAB5B32ABE}"/>
                </a:ext>
              </a:extLst>
            </p:cNvPr>
            <p:cNvSpPr/>
            <p:nvPr/>
          </p:nvSpPr>
          <p:spPr>
            <a:xfrm>
              <a:off x="557520" y="300224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2A78733F-5652-1032-033D-8C480F210586}"/>
                </a:ext>
              </a:extLst>
            </p:cNvPr>
            <p:cNvSpPr/>
            <p:nvPr/>
          </p:nvSpPr>
          <p:spPr>
            <a:xfrm>
              <a:off x="557520" y="326886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ED4D602B-FD04-D5B9-1114-118943430403}"/>
                </a:ext>
              </a:extLst>
            </p:cNvPr>
            <p:cNvSpPr/>
            <p:nvPr/>
          </p:nvSpPr>
          <p:spPr>
            <a:xfrm>
              <a:off x="557520" y="355688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6C43988F-B6F7-6A08-DF6C-272452271DA4}"/>
                </a:ext>
              </a:extLst>
            </p:cNvPr>
            <p:cNvSpPr/>
            <p:nvPr/>
          </p:nvSpPr>
          <p:spPr>
            <a:xfrm>
              <a:off x="557520" y="3852307"/>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91ECD738-6BD9-45F1-FA68-AF1DA7594589}"/>
                </a:ext>
              </a:extLst>
            </p:cNvPr>
            <p:cNvSpPr/>
            <p:nvPr/>
          </p:nvSpPr>
          <p:spPr>
            <a:xfrm>
              <a:off x="557520" y="414773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B6D4AD56-AE51-4681-8886-79D137D60C6F}"/>
                </a:ext>
              </a:extLst>
            </p:cNvPr>
            <p:cNvSpPr/>
            <p:nvPr/>
          </p:nvSpPr>
          <p:spPr>
            <a:xfrm>
              <a:off x="557520" y="443575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6495F338-E279-FEFA-7155-4A975C5E672C}"/>
                </a:ext>
              </a:extLst>
            </p:cNvPr>
            <p:cNvSpPr/>
            <p:nvPr/>
          </p:nvSpPr>
          <p:spPr>
            <a:xfrm>
              <a:off x="557520" y="472805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07E035FD-97CA-E247-49E4-0BF4129E4C9F}"/>
                </a:ext>
              </a:extLst>
            </p:cNvPr>
            <p:cNvSpPr/>
            <p:nvPr/>
          </p:nvSpPr>
          <p:spPr>
            <a:xfrm>
              <a:off x="557520" y="501607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71F31E45-5E60-2B40-E440-859F09F9FA67}"/>
                </a:ext>
              </a:extLst>
            </p:cNvPr>
            <p:cNvSpPr/>
            <p:nvPr/>
          </p:nvSpPr>
          <p:spPr>
            <a:xfrm>
              <a:off x="557520" y="528269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948EB6E7-4F91-5DFF-40C3-16B8BD54F12A}"/>
                </a:ext>
              </a:extLst>
            </p:cNvPr>
            <p:cNvSpPr/>
            <p:nvPr/>
          </p:nvSpPr>
          <p:spPr>
            <a:xfrm>
              <a:off x="557520" y="557071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 name="Group 94">
            <a:extLst>
              <a:ext uri="{FF2B5EF4-FFF2-40B4-BE49-F238E27FC236}">
                <a16:creationId xmlns:a16="http://schemas.microsoft.com/office/drawing/2014/main" id="{CFDE623D-C5DB-ACB1-E42D-682F6956749D}"/>
              </a:ext>
            </a:extLst>
          </p:cNvPr>
          <p:cNvGrpSpPr/>
          <p:nvPr/>
        </p:nvGrpSpPr>
        <p:grpSpPr>
          <a:xfrm>
            <a:off x="4981061" y="5173850"/>
            <a:ext cx="551752" cy="1141904"/>
            <a:chOff x="557520" y="2714228"/>
            <a:chExt cx="2638269" cy="3051359"/>
          </a:xfrm>
        </p:grpSpPr>
        <p:sp>
          <p:nvSpPr>
            <p:cNvPr id="96" name="Rectangle 95">
              <a:extLst>
                <a:ext uri="{FF2B5EF4-FFF2-40B4-BE49-F238E27FC236}">
                  <a16:creationId xmlns:a16="http://schemas.microsoft.com/office/drawing/2014/main" id="{131923C1-0F8D-FABF-1AEE-92694F3647DC}"/>
                </a:ext>
              </a:extLst>
            </p:cNvPr>
            <p:cNvSpPr/>
            <p:nvPr/>
          </p:nvSpPr>
          <p:spPr>
            <a:xfrm>
              <a:off x="557520" y="271422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237D06EF-9E58-ECB3-D1E7-B4399DA69D9F}"/>
                </a:ext>
              </a:extLst>
            </p:cNvPr>
            <p:cNvSpPr/>
            <p:nvPr/>
          </p:nvSpPr>
          <p:spPr>
            <a:xfrm>
              <a:off x="557520" y="300224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D6AB6CC4-1E4D-7161-7E62-3843AB5DF51A}"/>
                </a:ext>
              </a:extLst>
            </p:cNvPr>
            <p:cNvSpPr/>
            <p:nvPr/>
          </p:nvSpPr>
          <p:spPr>
            <a:xfrm>
              <a:off x="557520" y="326886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8AB87D64-7C00-1451-0E8D-1930E1A73187}"/>
                </a:ext>
              </a:extLst>
            </p:cNvPr>
            <p:cNvSpPr/>
            <p:nvPr/>
          </p:nvSpPr>
          <p:spPr>
            <a:xfrm>
              <a:off x="557520" y="355688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F6076D46-3D3C-7280-A2CB-4CD4250EB862}"/>
                </a:ext>
              </a:extLst>
            </p:cNvPr>
            <p:cNvSpPr/>
            <p:nvPr/>
          </p:nvSpPr>
          <p:spPr>
            <a:xfrm>
              <a:off x="557520" y="3852307"/>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FCCCD7B7-48F7-760B-4F05-24FFEB46E65D}"/>
                </a:ext>
              </a:extLst>
            </p:cNvPr>
            <p:cNvSpPr/>
            <p:nvPr/>
          </p:nvSpPr>
          <p:spPr>
            <a:xfrm>
              <a:off x="557520" y="414773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BD0D6EFF-27DD-4B9A-6B06-A90C3FB6FB3F}"/>
                </a:ext>
              </a:extLst>
            </p:cNvPr>
            <p:cNvSpPr/>
            <p:nvPr/>
          </p:nvSpPr>
          <p:spPr>
            <a:xfrm>
              <a:off x="557520" y="443575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945F2F88-B17E-CBEE-66DD-A09ED3888219}"/>
                </a:ext>
              </a:extLst>
            </p:cNvPr>
            <p:cNvSpPr/>
            <p:nvPr/>
          </p:nvSpPr>
          <p:spPr>
            <a:xfrm>
              <a:off x="557520" y="472805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19376270-5F31-9B3A-3913-5F55D6AF5261}"/>
                </a:ext>
              </a:extLst>
            </p:cNvPr>
            <p:cNvSpPr/>
            <p:nvPr/>
          </p:nvSpPr>
          <p:spPr>
            <a:xfrm>
              <a:off x="557520" y="501607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60B8A45C-04BB-BE2E-34E7-DD233F0B39CB}"/>
                </a:ext>
              </a:extLst>
            </p:cNvPr>
            <p:cNvSpPr/>
            <p:nvPr/>
          </p:nvSpPr>
          <p:spPr>
            <a:xfrm>
              <a:off x="557520" y="528269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6875FBBF-9EDA-6E17-D375-7CD147791541}"/>
                </a:ext>
              </a:extLst>
            </p:cNvPr>
            <p:cNvSpPr/>
            <p:nvPr/>
          </p:nvSpPr>
          <p:spPr>
            <a:xfrm>
              <a:off x="557520" y="557071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7" name="Group 106">
            <a:extLst>
              <a:ext uri="{FF2B5EF4-FFF2-40B4-BE49-F238E27FC236}">
                <a16:creationId xmlns:a16="http://schemas.microsoft.com/office/drawing/2014/main" id="{C3C08281-59F3-81A3-14AF-C392A0DC7AD4}"/>
              </a:ext>
            </a:extLst>
          </p:cNvPr>
          <p:cNvGrpSpPr/>
          <p:nvPr/>
        </p:nvGrpSpPr>
        <p:grpSpPr>
          <a:xfrm>
            <a:off x="5703182" y="5173850"/>
            <a:ext cx="551752" cy="1141904"/>
            <a:chOff x="557520" y="2714228"/>
            <a:chExt cx="2638269" cy="3051359"/>
          </a:xfrm>
        </p:grpSpPr>
        <p:sp>
          <p:nvSpPr>
            <p:cNvPr id="108" name="Rectangle 107">
              <a:extLst>
                <a:ext uri="{FF2B5EF4-FFF2-40B4-BE49-F238E27FC236}">
                  <a16:creationId xmlns:a16="http://schemas.microsoft.com/office/drawing/2014/main" id="{40B6C5BC-0E4B-3DE4-50A9-F4E8F8C57DAB}"/>
                </a:ext>
              </a:extLst>
            </p:cNvPr>
            <p:cNvSpPr/>
            <p:nvPr/>
          </p:nvSpPr>
          <p:spPr>
            <a:xfrm>
              <a:off x="557520" y="271422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96F0224E-B5B5-9BA7-091A-AE5667961EB1}"/>
                </a:ext>
              </a:extLst>
            </p:cNvPr>
            <p:cNvSpPr/>
            <p:nvPr/>
          </p:nvSpPr>
          <p:spPr>
            <a:xfrm>
              <a:off x="557520" y="300224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AD821E79-EA67-CC4C-7C74-0B1327B16743}"/>
                </a:ext>
              </a:extLst>
            </p:cNvPr>
            <p:cNvSpPr/>
            <p:nvPr/>
          </p:nvSpPr>
          <p:spPr>
            <a:xfrm>
              <a:off x="557520" y="326886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5D0609B1-C514-DCFF-FE32-9C30EBB0240D}"/>
                </a:ext>
              </a:extLst>
            </p:cNvPr>
            <p:cNvSpPr/>
            <p:nvPr/>
          </p:nvSpPr>
          <p:spPr>
            <a:xfrm>
              <a:off x="557520" y="355688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49C883F3-EB7A-E272-26E4-786C226771CE}"/>
                </a:ext>
              </a:extLst>
            </p:cNvPr>
            <p:cNvSpPr/>
            <p:nvPr/>
          </p:nvSpPr>
          <p:spPr>
            <a:xfrm>
              <a:off x="557520" y="3852307"/>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607997DD-E208-2209-C896-B1862D4A1A02}"/>
                </a:ext>
              </a:extLst>
            </p:cNvPr>
            <p:cNvSpPr/>
            <p:nvPr/>
          </p:nvSpPr>
          <p:spPr>
            <a:xfrm>
              <a:off x="557520" y="414773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455D0E6D-BDBC-8947-19D1-D0C25E9BBC42}"/>
                </a:ext>
              </a:extLst>
            </p:cNvPr>
            <p:cNvSpPr/>
            <p:nvPr/>
          </p:nvSpPr>
          <p:spPr>
            <a:xfrm>
              <a:off x="557520" y="443575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114">
              <a:extLst>
                <a:ext uri="{FF2B5EF4-FFF2-40B4-BE49-F238E27FC236}">
                  <a16:creationId xmlns:a16="http://schemas.microsoft.com/office/drawing/2014/main" id="{CD3DBA1F-45A5-A5F4-E03B-EB5291391F8E}"/>
                </a:ext>
              </a:extLst>
            </p:cNvPr>
            <p:cNvSpPr/>
            <p:nvPr/>
          </p:nvSpPr>
          <p:spPr>
            <a:xfrm>
              <a:off x="557520" y="472805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38834C39-8F7D-A636-8A3E-81156D19F080}"/>
                </a:ext>
              </a:extLst>
            </p:cNvPr>
            <p:cNvSpPr/>
            <p:nvPr/>
          </p:nvSpPr>
          <p:spPr>
            <a:xfrm>
              <a:off x="557520" y="501607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id="{1C8BD21E-8F8B-8BBA-196B-93CDEE29FF85}"/>
                </a:ext>
              </a:extLst>
            </p:cNvPr>
            <p:cNvSpPr/>
            <p:nvPr/>
          </p:nvSpPr>
          <p:spPr>
            <a:xfrm>
              <a:off x="557520" y="528269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6FDA9B91-0217-266E-2487-1902CA6ABF14}"/>
                </a:ext>
              </a:extLst>
            </p:cNvPr>
            <p:cNvSpPr/>
            <p:nvPr/>
          </p:nvSpPr>
          <p:spPr>
            <a:xfrm>
              <a:off x="557520" y="557071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61890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81925-F931-F8E2-ED1E-13F87107D79D}"/>
              </a:ext>
            </a:extLst>
          </p:cNvPr>
          <p:cNvSpPr>
            <a:spLocks noGrp="1"/>
          </p:cNvSpPr>
          <p:nvPr>
            <p:ph type="title"/>
          </p:nvPr>
        </p:nvSpPr>
        <p:spPr>
          <a:xfrm>
            <a:off x="838199" y="365125"/>
            <a:ext cx="11004755" cy="1325563"/>
          </a:xfrm>
        </p:spPr>
        <p:txBody>
          <a:bodyPr>
            <a:normAutofit/>
          </a:bodyPr>
          <a:lstStyle/>
          <a:p>
            <a:r>
              <a:rPr lang="en-US" dirty="0"/>
              <a:t>Pain point: Cannot store data </a:t>
            </a:r>
          </a:p>
        </p:txBody>
      </p:sp>
      <p:sp>
        <p:nvSpPr>
          <p:cNvPr id="4" name="Slide Number Placeholder 3">
            <a:extLst>
              <a:ext uri="{FF2B5EF4-FFF2-40B4-BE49-F238E27FC236}">
                <a16:creationId xmlns:a16="http://schemas.microsoft.com/office/drawing/2014/main" id="{F7733986-B071-2499-53DC-8481904F3650}"/>
              </a:ext>
            </a:extLst>
          </p:cNvPr>
          <p:cNvSpPr>
            <a:spLocks noGrp="1"/>
          </p:cNvSpPr>
          <p:nvPr>
            <p:ph type="sldNum" sz="quarter" idx="12"/>
          </p:nvPr>
        </p:nvSpPr>
        <p:spPr/>
        <p:txBody>
          <a:bodyPr/>
          <a:lstStyle/>
          <a:p>
            <a:fld id="{78BA06F7-7B03-794D-B1BE-3F12299AE8FB}" type="slidenum">
              <a:rPr lang="en-US" smtClean="0"/>
              <a:t>5</a:t>
            </a:fld>
            <a:endParaRPr lang="en-US"/>
          </a:p>
        </p:txBody>
      </p:sp>
      <p:sp>
        <p:nvSpPr>
          <p:cNvPr id="5" name="Rounded Rectangle 4">
            <a:extLst>
              <a:ext uri="{FF2B5EF4-FFF2-40B4-BE49-F238E27FC236}">
                <a16:creationId xmlns:a16="http://schemas.microsoft.com/office/drawing/2014/main" id="{7247D734-0A65-A836-8B05-B537780F8015}"/>
              </a:ext>
            </a:extLst>
          </p:cNvPr>
          <p:cNvSpPr/>
          <p:nvPr/>
        </p:nvSpPr>
        <p:spPr>
          <a:xfrm>
            <a:off x="4291079" y="3284194"/>
            <a:ext cx="2762945" cy="1478464"/>
          </a:xfrm>
          <a:prstGeom prst="roundRect">
            <a:avLst>
              <a:gd name="adj" fmla="val 12293"/>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E2E58FC-9137-9268-3E28-E147B8AA3601}"/>
              </a:ext>
            </a:extLst>
          </p:cNvPr>
          <p:cNvSpPr txBox="1"/>
          <p:nvPr/>
        </p:nvSpPr>
        <p:spPr>
          <a:xfrm>
            <a:off x="4336247" y="3515687"/>
            <a:ext cx="2672609" cy="1107996"/>
          </a:xfrm>
          <a:prstGeom prst="rect">
            <a:avLst/>
          </a:prstGeom>
          <a:noFill/>
        </p:spPr>
        <p:txBody>
          <a:bodyPr wrap="square" rtlCol="0">
            <a:spAutoFit/>
          </a:bodyPr>
          <a:lstStyle/>
          <a:p>
            <a:pPr algn="ctr"/>
            <a:r>
              <a:rPr lang="en-US" sz="2200" dirty="0">
                <a:latin typeface="Helvetica Light" panose="020B0403020202020204" pitchFamily="34" charset="0"/>
              </a:rPr>
              <a:t>Customer-Facing</a:t>
            </a:r>
          </a:p>
          <a:p>
            <a:pPr algn="ctr"/>
            <a:r>
              <a:rPr lang="en-US" sz="2200" dirty="0">
                <a:latin typeface="Helvetica Light" panose="020B0403020202020204" pitchFamily="34" charset="0"/>
              </a:rPr>
              <a:t>Incident Response</a:t>
            </a:r>
          </a:p>
          <a:p>
            <a:pPr algn="ctr"/>
            <a:r>
              <a:rPr lang="en-US" sz="2200" dirty="0">
                <a:latin typeface="Helvetica Light" panose="020B0403020202020204" pitchFamily="34" charset="0"/>
              </a:rPr>
              <a:t>Team</a:t>
            </a:r>
          </a:p>
        </p:txBody>
      </p:sp>
      <p:cxnSp>
        <p:nvCxnSpPr>
          <p:cNvPr id="17" name="Straight Arrow Connector 16">
            <a:extLst>
              <a:ext uri="{FF2B5EF4-FFF2-40B4-BE49-F238E27FC236}">
                <a16:creationId xmlns:a16="http://schemas.microsoft.com/office/drawing/2014/main" id="{8092CDF0-A0BB-7009-39FA-66C2D2D5839D}"/>
              </a:ext>
            </a:extLst>
          </p:cNvPr>
          <p:cNvCxnSpPr>
            <a:cxnSpLocks/>
            <a:endCxn id="5" idx="1"/>
          </p:cNvCxnSpPr>
          <p:nvPr/>
        </p:nvCxnSpPr>
        <p:spPr>
          <a:xfrm>
            <a:off x="2396943" y="4023426"/>
            <a:ext cx="189413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248FB39-F3F8-A334-1FCD-503E5F36B46C}"/>
              </a:ext>
            </a:extLst>
          </p:cNvPr>
          <p:cNvSpPr txBox="1"/>
          <p:nvPr/>
        </p:nvSpPr>
        <p:spPr>
          <a:xfrm>
            <a:off x="2062031" y="2429920"/>
            <a:ext cx="2581989" cy="1200329"/>
          </a:xfrm>
          <a:prstGeom prst="rect">
            <a:avLst/>
          </a:prstGeom>
          <a:noFill/>
        </p:spPr>
        <p:txBody>
          <a:bodyPr wrap="square" rtlCol="0">
            <a:spAutoFit/>
          </a:bodyPr>
          <a:lstStyle/>
          <a:p>
            <a:r>
              <a:rPr lang="en-US" dirty="0"/>
              <a:t>Customer has contractual</a:t>
            </a:r>
          </a:p>
          <a:p>
            <a:r>
              <a:rPr lang="en-US" dirty="0"/>
              <a:t>policies to share data</a:t>
            </a:r>
          </a:p>
          <a:p>
            <a:r>
              <a:rPr lang="en-US" dirty="0"/>
              <a:t>With Provider; e.g., </a:t>
            </a:r>
          </a:p>
          <a:p>
            <a:r>
              <a:rPr lang="en-US" dirty="0"/>
              <a:t>after scrubbing PII</a:t>
            </a:r>
          </a:p>
        </p:txBody>
      </p:sp>
      <p:sp>
        <p:nvSpPr>
          <p:cNvPr id="23" name="Rounded Rectangle 22">
            <a:extLst>
              <a:ext uri="{FF2B5EF4-FFF2-40B4-BE49-F238E27FC236}">
                <a16:creationId xmlns:a16="http://schemas.microsoft.com/office/drawing/2014/main" id="{7C49C566-F4C9-0884-7C52-CA2F6086D424}"/>
              </a:ext>
            </a:extLst>
          </p:cNvPr>
          <p:cNvSpPr/>
          <p:nvPr/>
        </p:nvSpPr>
        <p:spPr>
          <a:xfrm>
            <a:off x="9180057" y="1831093"/>
            <a:ext cx="2762945" cy="853113"/>
          </a:xfrm>
          <a:prstGeom prst="roundRect">
            <a:avLst>
              <a:gd name="adj" fmla="val 12293"/>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49C0DFA3-CC38-5749-16AC-63AF809268D0}"/>
              </a:ext>
            </a:extLst>
          </p:cNvPr>
          <p:cNvSpPr txBox="1"/>
          <p:nvPr/>
        </p:nvSpPr>
        <p:spPr>
          <a:xfrm>
            <a:off x="9170345" y="2026060"/>
            <a:ext cx="2672609" cy="430887"/>
          </a:xfrm>
          <a:prstGeom prst="rect">
            <a:avLst/>
          </a:prstGeom>
          <a:noFill/>
        </p:spPr>
        <p:txBody>
          <a:bodyPr wrap="square" rtlCol="0">
            <a:spAutoFit/>
          </a:bodyPr>
          <a:lstStyle/>
          <a:p>
            <a:pPr algn="ctr"/>
            <a:r>
              <a:rPr lang="en-US" sz="2200" dirty="0">
                <a:latin typeface="Helvetica Light" panose="020B0403020202020204" pitchFamily="34" charset="0"/>
              </a:rPr>
              <a:t>Data Science Team</a:t>
            </a:r>
          </a:p>
        </p:txBody>
      </p:sp>
      <p:cxnSp>
        <p:nvCxnSpPr>
          <p:cNvPr id="22" name="Straight Arrow Connector 21">
            <a:extLst>
              <a:ext uri="{FF2B5EF4-FFF2-40B4-BE49-F238E27FC236}">
                <a16:creationId xmlns:a16="http://schemas.microsoft.com/office/drawing/2014/main" id="{BDA3E446-AA84-6D53-6C27-D0A8B591FCE7}"/>
              </a:ext>
            </a:extLst>
          </p:cNvPr>
          <p:cNvCxnSpPr/>
          <p:nvPr/>
        </p:nvCxnSpPr>
        <p:spPr>
          <a:xfrm flipH="1">
            <a:off x="7182465" y="2312366"/>
            <a:ext cx="1521119" cy="10643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FE45F709-B13E-552A-9D36-8348FF32DB8A}"/>
              </a:ext>
            </a:extLst>
          </p:cNvPr>
          <p:cNvCxnSpPr>
            <a:cxnSpLocks/>
          </p:cNvCxnSpPr>
          <p:nvPr/>
        </p:nvCxnSpPr>
        <p:spPr>
          <a:xfrm flipV="1">
            <a:off x="7182465" y="2684206"/>
            <a:ext cx="1666567" cy="11902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A3D97FCF-365B-A4FF-CD5A-6ED394C2A24F}"/>
              </a:ext>
            </a:extLst>
          </p:cNvPr>
          <p:cNvSpPr txBox="1"/>
          <p:nvPr/>
        </p:nvSpPr>
        <p:spPr>
          <a:xfrm>
            <a:off x="5095727" y="1827103"/>
            <a:ext cx="2645083" cy="923330"/>
          </a:xfrm>
          <a:prstGeom prst="rect">
            <a:avLst/>
          </a:prstGeom>
          <a:noFill/>
        </p:spPr>
        <p:txBody>
          <a:bodyPr wrap="none" rtlCol="0">
            <a:spAutoFit/>
          </a:bodyPr>
          <a:lstStyle/>
          <a:p>
            <a:r>
              <a:rPr lang="en-US" dirty="0"/>
              <a:t>Need longitudinal data for</a:t>
            </a:r>
          </a:p>
          <a:p>
            <a:r>
              <a:rPr lang="en-US" dirty="0"/>
              <a:t>Regression testing, </a:t>
            </a:r>
          </a:p>
          <a:p>
            <a:r>
              <a:rPr lang="en-US" dirty="0"/>
              <a:t>long term modeling</a:t>
            </a:r>
          </a:p>
        </p:txBody>
      </p:sp>
      <p:sp>
        <p:nvSpPr>
          <p:cNvPr id="41" name="TextBox 40">
            <a:extLst>
              <a:ext uri="{FF2B5EF4-FFF2-40B4-BE49-F238E27FC236}">
                <a16:creationId xmlns:a16="http://schemas.microsoft.com/office/drawing/2014/main" id="{EF01FCED-597C-0B8A-1C25-73D9D8D44ABB}"/>
              </a:ext>
            </a:extLst>
          </p:cNvPr>
          <p:cNvSpPr txBox="1"/>
          <p:nvPr/>
        </p:nvSpPr>
        <p:spPr>
          <a:xfrm>
            <a:off x="7495460" y="4251886"/>
            <a:ext cx="3926972" cy="646331"/>
          </a:xfrm>
          <a:prstGeom prst="rect">
            <a:avLst/>
          </a:prstGeom>
          <a:noFill/>
        </p:spPr>
        <p:txBody>
          <a:bodyPr wrap="none" rtlCol="0">
            <a:spAutoFit/>
          </a:bodyPr>
          <a:lstStyle/>
          <a:p>
            <a:r>
              <a:rPr lang="en-US" dirty="0">
                <a:solidFill>
                  <a:srgbClr val="FF0000"/>
                </a:solidFill>
              </a:rPr>
              <a:t>Infra cost and retention policies prevent</a:t>
            </a:r>
          </a:p>
          <a:p>
            <a:r>
              <a:rPr lang="en-US" dirty="0">
                <a:solidFill>
                  <a:srgbClr val="FF0000"/>
                </a:solidFill>
              </a:rPr>
              <a:t>Long-term data storage</a:t>
            </a:r>
          </a:p>
        </p:txBody>
      </p:sp>
      <p:sp>
        <p:nvSpPr>
          <p:cNvPr id="3" name="TextBox 2">
            <a:extLst>
              <a:ext uri="{FF2B5EF4-FFF2-40B4-BE49-F238E27FC236}">
                <a16:creationId xmlns:a16="http://schemas.microsoft.com/office/drawing/2014/main" id="{4804AF10-F656-9640-16BE-745521FEDC8D}"/>
              </a:ext>
            </a:extLst>
          </p:cNvPr>
          <p:cNvSpPr txBox="1"/>
          <p:nvPr/>
        </p:nvSpPr>
        <p:spPr>
          <a:xfrm>
            <a:off x="4581204" y="6308209"/>
            <a:ext cx="2427652" cy="369332"/>
          </a:xfrm>
          <a:prstGeom prst="rect">
            <a:avLst/>
          </a:prstGeom>
          <a:noFill/>
        </p:spPr>
        <p:txBody>
          <a:bodyPr wrap="none" rtlCol="0">
            <a:spAutoFit/>
          </a:bodyPr>
          <a:lstStyle/>
          <a:p>
            <a:r>
              <a:rPr lang="en-US" dirty="0"/>
              <a:t>$$$ + Data Leakage Risk</a:t>
            </a:r>
          </a:p>
        </p:txBody>
      </p:sp>
      <p:pic>
        <p:nvPicPr>
          <p:cNvPr id="38" name="图形 7" descr="男性形象">
            <a:extLst>
              <a:ext uri="{FF2B5EF4-FFF2-40B4-BE49-F238E27FC236}">
                <a16:creationId xmlns:a16="http://schemas.microsoft.com/office/drawing/2014/main" id="{676A8C95-22DE-0AC2-787A-D547C390EDB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516303" y="2648910"/>
            <a:ext cx="914400" cy="914400"/>
          </a:xfrm>
          <a:prstGeom prst="rect">
            <a:avLst/>
          </a:prstGeom>
        </p:spPr>
      </p:pic>
      <p:sp>
        <p:nvSpPr>
          <p:cNvPr id="40" name="TextBox 39">
            <a:extLst>
              <a:ext uri="{FF2B5EF4-FFF2-40B4-BE49-F238E27FC236}">
                <a16:creationId xmlns:a16="http://schemas.microsoft.com/office/drawing/2014/main" id="{070AF41D-E86E-F179-2B7A-6928737E887C}"/>
              </a:ext>
            </a:extLst>
          </p:cNvPr>
          <p:cNvSpPr txBox="1"/>
          <p:nvPr/>
        </p:nvSpPr>
        <p:spPr>
          <a:xfrm>
            <a:off x="9243976" y="3466277"/>
            <a:ext cx="1459054" cy="369332"/>
          </a:xfrm>
          <a:prstGeom prst="rect">
            <a:avLst/>
          </a:prstGeom>
          <a:noFill/>
        </p:spPr>
        <p:txBody>
          <a:bodyPr wrap="none" rtlCol="0">
            <a:spAutoFit/>
          </a:bodyPr>
          <a:lstStyle/>
          <a:p>
            <a:r>
              <a:rPr lang="en-US" dirty="0"/>
              <a:t>Data Scientist</a:t>
            </a:r>
          </a:p>
        </p:txBody>
      </p:sp>
      <p:grpSp>
        <p:nvGrpSpPr>
          <p:cNvPr id="28" name="Group 27">
            <a:extLst>
              <a:ext uri="{FF2B5EF4-FFF2-40B4-BE49-F238E27FC236}">
                <a16:creationId xmlns:a16="http://schemas.microsoft.com/office/drawing/2014/main" id="{E8A9F1D6-E360-1A68-BCBE-EA8B5D0B0B10}"/>
              </a:ext>
            </a:extLst>
          </p:cNvPr>
          <p:cNvGrpSpPr/>
          <p:nvPr/>
        </p:nvGrpSpPr>
        <p:grpSpPr>
          <a:xfrm>
            <a:off x="225940" y="3626492"/>
            <a:ext cx="551752" cy="1141904"/>
            <a:chOff x="557520" y="2714228"/>
            <a:chExt cx="2638269" cy="3051359"/>
          </a:xfrm>
        </p:grpSpPr>
        <p:sp>
          <p:nvSpPr>
            <p:cNvPr id="29" name="Rectangle 28">
              <a:extLst>
                <a:ext uri="{FF2B5EF4-FFF2-40B4-BE49-F238E27FC236}">
                  <a16:creationId xmlns:a16="http://schemas.microsoft.com/office/drawing/2014/main" id="{9E931D4F-FC48-D01E-F0C9-B31A6A1D074F}"/>
                </a:ext>
              </a:extLst>
            </p:cNvPr>
            <p:cNvSpPr/>
            <p:nvPr/>
          </p:nvSpPr>
          <p:spPr>
            <a:xfrm>
              <a:off x="557520" y="271422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3E6DF3D-C93C-E5A3-3F1F-FAF742BBA007}"/>
                </a:ext>
              </a:extLst>
            </p:cNvPr>
            <p:cNvSpPr/>
            <p:nvPr/>
          </p:nvSpPr>
          <p:spPr>
            <a:xfrm>
              <a:off x="557520" y="300224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0FEAED4F-9C6B-76D8-21DB-265F09A99563}"/>
                </a:ext>
              </a:extLst>
            </p:cNvPr>
            <p:cNvSpPr/>
            <p:nvPr/>
          </p:nvSpPr>
          <p:spPr>
            <a:xfrm>
              <a:off x="557520" y="326886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5B65F7C-25DC-5C5B-5124-93223573E9D8}"/>
                </a:ext>
              </a:extLst>
            </p:cNvPr>
            <p:cNvSpPr/>
            <p:nvPr/>
          </p:nvSpPr>
          <p:spPr>
            <a:xfrm>
              <a:off x="557520" y="355688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A4399720-AA3E-61CB-AB02-C1FF557D6E92}"/>
                </a:ext>
              </a:extLst>
            </p:cNvPr>
            <p:cNvSpPr/>
            <p:nvPr/>
          </p:nvSpPr>
          <p:spPr>
            <a:xfrm>
              <a:off x="557520" y="3852307"/>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64B96665-B9B9-7466-DEB1-02C29A8A333C}"/>
                </a:ext>
              </a:extLst>
            </p:cNvPr>
            <p:cNvSpPr/>
            <p:nvPr/>
          </p:nvSpPr>
          <p:spPr>
            <a:xfrm>
              <a:off x="557520" y="414773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F17B3FF4-E3FA-4AFE-5D7D-E4E6B5F039BC}"/>
                </a:ext>
              </a:extLst>
            </p:cNvPr>
            <p:cNvSpPr/>
            <p:nvPr/>
          </p:nvSpPr>
          <p:spPr>
            <a:xfrm>
              <a:off x="557520" y="443575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1E5349D4-BC13-EFC7-2752-40CA6A5B39D4}"/>
                </a:ext>
              </a:extLst>
            </p:cNvPr>
            <p:cNvSpPr/>
            <p:nvPr/>
          </p:nvSpPr>
          <p:spPr>
            <a:xfrm>
              <a:off x="557520" y="472805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B59F761B-A132-F69F-6C68-503A2F7F2842}"/>
                </a:ext>
              </a:extLst>
            </p:cNvPr>
            <p:cNvSpPr/>
            <p:nvPr/>
          </p:nvSpPr>
          <p:spPr>
            <a:xfrm>
              <a:off x="557520" y="501607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D79EAA40-62E6-B916-EDC9-D4EF531DC763}"/>
                </a:ext>
              </a:extLst>
            </p:cNvPr>
            <p:cNvSpPr/>
            <p:nvPr/>
          </p:nvSpPr>
          <p:spPr>
            <a:xfrm>
              <a:off x="557520" y="528269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C88218E0-D34B-2C0C-449E-2710B5E16E20}"/>
                </a:ext>
              </a:extLst>
            </p:cNvPr>
            <p:cNvSpPr/>
            <p:nvPr/>
          </p:nvSpPr>
          <p:spPr>
            <a:xfrm>
              <a:off x="557520" y="557071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 name="Group 48">
            <a:extLst>
              <a:ext uri="{FF2B5EF4-FFF2-40B4-BE49-F238E27FC236}">
                <a16:creationId xmlns:a16="http://schemas.microsoft.com/office/drawing/2014/main" id="{439114AB-3A22-7E94-0941-53525B92D9E4}"/>
              </a:ext>
            </a:extLst>
          </p:cNvPr>
          <p:cNvGrpSpPr/>
          <p:nvPr/>
        </p:nvGrpSpPr>
        <p:grpSpPr>
          <a:xfrm>
            <a:off x="919229" y="3626492"/>
            <a:ext cx="551752" cy="1141904"/>
            <a:chOff x="557520" y="2714228"/>
            <a:chExt cx="2638269" cy="3051359"/>
          </a:xfrm>
        </p:grpSpPr>
        <p:sp>
          <p:nvSpPr>
            <p:cNvPr id="50" name="Rectangle 49">
              <a:extLst>
                <a:ext uri="{FF2B5EF4-FFF2-40B4-BE49-F238E27FC236}">
                  <a16:creationId xmlns:a16="http://schemas.microsoft.com/office/drawing/2014/main" id="{F7285C6B-2340-EA9D-3509-F4DBCA1D7994}"/>
                </a:ext>
              </a:extLst>
            </p:cNvPr>
            <p:cNvSpPr/>
            <p:nvPr/>
          </p:nvSpPr>
          <p:spPr>
            <a:xfrm>
              <a:off x="557520" y="271422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635A88B6-E210-C707-B5D4-0E045D07E96A}"/>
                </a:ext>
              </a:extLst>
            </p:cNvPr>
            <p:cNvSpPr/>
            <p:nvPr/>
          </p:nvSpPr>
          <p:spPr>
            <a:xfrm>
              <a:off x="557520" y="300224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924CD093-4309-A6F8-BF97-473F584165D9}"/>
                </a:ext>
              </a:extLst>
            </p:cNvPr>
            <p:cNvSpPr/>
            <p:nvPr/>
          </p:nvSpPr>
          <p:spPr>
            <a:xfrm>
              <a:off x="557520" y="326886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5AE06E96-1E91-61C4-7A65-7CCE5995F45E}"/>
                </a:ext>
              </a:extLst>
            </p:cNvPr>
            <p:cNvSpPr/>
            <p:nvPr/>
          </p:nvSpPr>
          <p:spPr>
            <a:xfrm>
              <a:off x="557520" y="355688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14C4B6A0-554B-3F64-93DC-4A9763AD356E}"/>
                </a:ext>
              </a:extLst>
            </p:cNvPr>
            <p:cNvSpPr/>
            <p:nvPr/>
          </p:nvSpPr>
          <p:spPr>
            <a:xfrm>
              <a:off x="557520" y="3852307"/>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0792E3B2-8C94-4985-A25D-3D43546978F0}"/>
                </a:ext>
              </a:extLst>
            </p:cNvPr>
            <p:cNvSpPr/>
            <p:nvPr/>
          </p:nvSpPr>
          <p:spPr>
            <a:xfrm>
              <a:off x="557520" y="414773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4B3F61E2-A4F9-9DC6-EEEB-AB02CC7573A5}"/>
                </a:ext>
              </a:extLst>
            </p:cNvPr>
            <p:cNvSpPr/>
            <p:nvPr/>
          </p:nvSpPr>
          <p:spPr>
            <a:xfrm>
              <a:off x="557520" y="443575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98ADCBEF-2D3F-DE0E-934D-4CC11BE41926}"/>
                </a:ext>
              </a:extLst>
            </p:cNvPr>
            <p:cNvSpPr/>
            <p:nvPr/>
          </p:nvSpPr>
          <p:spPr>
            <a:xfrm>
              <a:off x="557520" y="472805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CB62AFEA-7EA9-11E8-20B2-453E58335E94}"/>
                </a:ext>
              </a:extLst>
            </p:cNvPr>
            <p:cNvSpPr/>
            <p:nvPr/>
          </p:nvSpPr>
          <p:spPr>
            <a:xfrm>
              <a:off x="557520" y="501607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0225EFDC-7552-25A9-CF0F-D194B93B1018}"/>
                </a:ext>
              </a:extLst>
            </p:cNvPr>
            <p:cNvSpPr/>
            <p:nvPr/>
          </p:nvSpPr>
          <p:spPr>
            <a:xfrm>
              <a:off x="557520" y="528269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4054AF15-ED63-7617-8022-19211BC938D1}"/>
                </a:ext>
              </a:extLst>
            </p:cNvPr>
            <p:cNvSpPr/>
            <p:nvPr/>
          </p:nvSpPr>
          <p:spPr>
            <a:xfrm>
              <a:off x="557520" y="557071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Group 60">
            <a:extLst>
              <a:ext uri="{FF2B5EF4-FFF2-40B4-BE49-F238E27FC236}">
                <a16:creationId xmlns:a16="http://schemas.microsoft.com/office/drawing/2014/main" id="{AF0230B2-D1EA-79A2-94D7-211C66338B11}"/>
              </a:ext>
            </a:extLst>
          </p:cNvPr>
          <p:cNvGrpSpPr/>
          <p:nvPr/>
        </p:nvGrpSpPr>
        <p:grpSpPr>
          <a:xfrm>
            <a:off x="1641350" y="3626492"/>
            <a:ext cx="551752" cy="1141904"/>
            <a:chOff x="557520" y="2714228"/>
            <a:chExt cx="2638269" cy="3051359"/>
          </a:xfrm>
        </p:grpSpPr>
        <p:sp>
          <p:nvSpPr>
            <p:cNvPr id="62" name="Rectangle 61">
              <a:extLst>
                <a:ext uri="{FF2B5EF4-FFF2-40B4-BE49-F238E27FC236}">
                  <a16:creationId xmlns:a16="http://schemas.microsoft.com/office/drawing/2014/main" id="{7C1C45A9-44A0-0FE1-DF1A-09400E1C3426}"/>
                </a:ext>
              </a:extLst>
            </p:cNvPr>
            <p:cNvSpPr/>
            <p:nvPr/>
          </p:nvSpPr>
          <p:spPr>
            <a:xfrm>
              <a:off x="557520" y="271422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42E670EC-CBFB-F992-C6A8-839BB9B2C8A9}"/>
                </a:ext>
              </a:extLst>
            </p:cNvPr>
            <p:cNvSpPr/>
            <p:nvPr/>
          </p:nvSpPr>
          <p:spPr>
            <a:xfrm>
              <a:off x="557520" y="300224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4C7FF157-BAE6-B42E-ED1A-E9D9BA0E1118}"/>
                </a:ext>
              </a:extLst>
            </p:cNvPr>
            <p:cNvSpPr/>
            <p:nvPr/>
          </p:nvSpPr>
          <p:spPr>
            <a:xfrm>
              <a:off x="557520" y="326886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BD03EE38-8772-5A90-5B78-90823B377118}"/>
                </a:ext>
              </a:extLst>
            </p:cNvPr>
            <p:cNvSpPr/>
            <p:nvPr/>
          </p:nvSpPr>
          <p:spPr>
            <a:xfrm>
              <a:off x="557520" y="355688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E0974D42-8CD9-AE41-9079-A99A6BEE111B}"/>
                </a:ext>
              </a:extLst>
            </p:cNvPr>
            <p:cNvSpPr/>
            <p:nvPr/>
          </p:nvSpPr>
          <p:spPr>
            <a:xfrm>
              <a:off x="557520" y="3852307"/>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BE38E417-5E82-8C68-A25B-1D259811BC96}"/>
                </a:ext>
              </a:extLst>
            </p:cNvPr>
            <p:cNvSpPr/>
            <p:nvPr/>
          </p:nvSpPr>
          <p:spPr>
            <a:xfrm>
              <a:off x="557520" y="414773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768455D3-A29C-F427-4B55-0D1DF5532DAE}"/>
                </a:ext>
              </a:extLst>
            </p:cNvPr>
            <p:cNvSpPr/>
            <p:nvPr/>
          </p:nvSpPr>
          <p:spPr>
            <a:xfrm>
              <a:off x="557520" y="443575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89E31559-1762-C4A5-3315-3E74F78FB031}"/>
                </a:ext>
              </a:extLst>
            </p:cNvPr>
            <p:cNvSpPr/>
            <p:nvPr/>
          </p:nvSpPr>
          <p:spPr>
            <a:xfrm>
              <a:off x="557520" y="472805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CF6B98FF-726C-2F62-D3CF-0DD3243CA374}"/>
                </a:ext>
              </a:extLst>
            </p:cNvPr>
            <p:cNvSpPr/>
            <p:nvPr/>
          </p:nvSpPr>
          <p:spPr>
            <a:xfrm>
              <a:off x="557520" y="501607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9DC95A00-564D-D54B-36CF-45C8EDEB0587}"/>
                </a:ext>
              </a:extLst>
            </p:cNvPr>
            <p:cNvSpPr/>
            <p:nvPr/>
          </p:nvSpPr>
          <p:spPr>
            <a:xfrm>
              <a:off x="557520" y="528269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2C7E5E39-960E-5CC1-9420-CC869B80E48A}"/>
                </a:ext>
              </a:extLst>
            </p:cNvPr>
            <p:cNvSpPr/>
            <p:nvPr/>
          </p:nvSpPr>
          <p:spPr>
            <a:xfrm>
              <a:off x="557520" y="557071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72">
            <a:extLst>
              <a:ext uri="{FF2B5EF4-FFF2-40B4-BE49-F238E27FC236}">
                <a16:creationId xmlns:a16="http://schemas.microsoft.com/office/drawing/2014/main" id="{CEC660FC-1F28-F006-8FB2-6AD972E51586}"/>
              </a:ext>
            </a:extLst>
          </p:cNvPr>
          <p:cNvGrpSpPr/>
          <p:nvPr/>
        </p:nvGrpSpPr>
        <p:grpSpPr>
          <a:xfrm>
            <a:off x="4618450" y="4898217"/>
            <a:ext cx="551752" cy="1141904"/>
            <a:chOff x="557520" y="2714228"/>
            <a:chExt cx="2638269" cy="3051359"/>
          </a:xfrm>
          <a:solidFill>
            <a:schemeClr val="bg1">
              <a:lumMod val="65000"/>
            </a:schemeClr>
          </a:solidFill>
        </p:grpSpPr>
        <p:sp>
          <p:nvSpPr>
            <p:cNvPr id="74" name="Rectangle 73">
              <a:extLst>
                <a:ext uri="{FF2B5EF4-FFF2-40B4-BE49-F238E27FC236}">
                  <a16:creationId xmlns:a16="http://schemas.microsoft.com/office/drawing/2014/main" id="{C1B95AF9-91A1-7A3C-F67D-ACC625694C09}"/>
                </a:ext>
              </a:extLst>
            </p:cNvPr>
            <p:cNvSpPr/>
            <p:nvPr/>
          </p:nvSpPr>
          <p:spPr>
            <a:xfrm>
              <a:off x="557520" y="2714228"/>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0CBCF806-531F-9906-AB62-F5FE4E90FB0F}"/>
                </a:ext>
              </a:extLst>
            </p:cNvPr>
            <p:cNvSpPr/>
            <p:nvPr/>
          </p:nvSpPr>
          <p:spPr>
            <a:xfrm>
              <a:off x="557520" y="3002248"/>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76257B9A-C00B-372D-90F8-1646262F1483}"/>
                </a:ext>
              </a:extLst>
            </p:cNvPr>
            <p:cNvSpPr/>
            <p:nvPr/>
          </p:nvSpPr>
          <p:spPr>
            <a:xfrm>
              <a:off x="557520" y="3268864"/>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659C737D-F3FA-317C-6B98-68E04679D51C}"/>
                </a:ext>
              </a:extLst>
            </p:cNvPr>
            <p:cNvSpPr/>
            <p:nvPr/>
          </p:nvSpPr>
          <p:spPr>
            <a:xfrm>
              <a:off x="557520" y="3556884"/>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D8727CA7-D310-2EF6-4B64-97AB0622EBDE}"/>
                </a:ext>
              </a:extLst>
            </p:cNvPr>
            <p:cNvSpPr/>
            <p:nvPr/>
          </p:nvSpPr>
          <p:spPr>
            <a:xfrm>
              <a:off x="557520" y="3852307"/>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9D1C085F-1217-85BE-ECFE-433C45B1AC39}"/>
                </a:ext>
              </a:extLst>
            </p:cNvPr>
            <p:cNvSpPr/>
            <p:nvPr/>
          </p:nvSpPr>
          <p:spPr>
            <a:xfrm>
              <a:off x="557520" y="4147730"/>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A8CB11AC-FA3E-1F78-AD5E-A304C4DAD06F}"/>
                </a:ext>
              </a:extLst>
            </p:cNvPr>
            <p:cNvSpPr/>
            <p:nvPr/>
          </p:nvSpPr>
          <p:spPr>
            <a:xfrm>
              <a:off x="557520" y="4435750"/>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A5F666B4-21F6-A31B-2B62-5E2D0148C53F}"/>
                </a:ext>
              </a:extLst>
            </p:cNvPr>
            <p:cNvSpPr/>
            <p:nvPr/>
          </p:nvSpPr>
          <p:spPr>
            <a:xfrm>
              <a:off x="557520" y="4728059"/>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40A6740F-FC8B-18C5-9EF4-9D6773BD66F3}"/>
                </a:ext>
              </a:extLst>
            </p:cNvPr>
            <p:cNvSpPr/>
            <p:nvPr/>
          </p:nvSpPr>
          <p:spPr>
            <a:xfrm>
              <a:off x="557520" y="5016079"/>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DBA09E13-F37D-6713-251F-31E3396FD2B2}"/>
                </a:ext>
              </a:extLst>
            </p:cNvPr>
            <p:cNvSpPr/>
            <p:nvPr/>
          </p:nvSpPr>
          <p:spPr>
            <a:xfrm>
              <a:off x="557520" y="5282695"/>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7FCA1102-36CD-982A-23D9-A3B6D911FDDE}"/>
                </a:ext>
              </a:extLst>
            </p:cNvPr>
            <p:cNvSpPr/>
            <p:nvPr/>
          </p:nvSpPr>
          <p:spPr>
            <a:xfrm>
              <a:off x="557520" y="5570715"/>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5" name="Group 84">
            <a:extLst>
              <a:ext uri="{FF2B5EF4-FFF2-40B4-BE49-F238E27FC236}">
                <a16:creationId xmlns:a16="http://schemas.microsoft.com/office/drawing/2014/main" id="{59E15364-9B72-B638-8CCA-ACE3E4E63283}"/>
              </a:ext>
            </a:extLst>
          </p:cNvPr>
          <p:cNvGrpSpPr/>
          <p:nvPr/>
        </p:nvGrpSpPr>
        <p:grpSpPr>
          <a:xfrm>
            <a:off x="5311739" y="4898217"/>
            <a:ext cx="551752" cy="1141904"/>
            <a:chOff x="557520" y="2714228"/>
            <a:chExt cx="2638269" cy="3051359"/>
          </a:xfrm>
          <a:solidFill>
            <a:schemeClr val="bg1">
              <a:lumMod val="65000"/>
            </a:schemeClr>
          </a:solidFill>
        </p:grpSpPr>
        <p:sp>
          <p:nvSpPr>
            <p:cNvPr id="86" name="Rectangle 85">
              <a:extLst>
                <a:ext uri="{FF2B5EF4-FFF2-40B4-BE49-F238E27FC236}">
                  <a16:creationId xmlns:a16="http://schemas.microsoft.com/office/drawing/2014/main" id="{8395DABC-42FE-7B32-3EF6-21595AB01146}"/>
                </a:ext>
              </a:extLst>
            </p:cNvPr>
            <p:cNvSpPr/>
            <p:nvPr/>
          </p:nvSpPr>
          <p:spPr>
            <a:xfrm>
              <a:off x="557520" y="2714228"/>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7EA9C23C-B844-F5F6-9F50-DA4DE59029C7}"/>
                </a:ext>
              </a:extLst>
            </p:cNvPr>
            <p:cNvSpPr/>
            <p:nvPr/>
          </p:nvSpPr>
          <p:spPr>
            <a:xfrm>
              <a:off x="557520" y="3002248"/>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F8BD60D7-077A-4CB3-4956-0CCC2136671D}"/>
                </a:ext>
              </a:extLst>
            </p:cNvPr>
            <p:cNvSpPr/>
            <p:nvPr/>
          </p:nvSpPr>
          <p:spPr>
            <a:xfrm>
              <a:off x="557520" y="3268864"/>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CAEF4A48-5DC1-87D7-0D47-36636F90AE80}"/>
                </a:ext>
              </a:extLst>
            </p:cNvPr>
            <p:cNvSpPr/>
            <p:nvPr/>
          </p:nvSpPr>
          <p:spPr>
            <a:xfrm>
              <a:off x="557520" y="3556884"/>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7AD8D2E9-0D80-63FB-5E20-0747C34C59C7}"/>
                </a:ext>
              </a:extLst>
            </p:cNvPr>
            <p:cNvSpPr/>
            <p:nvPr/>
          </p:nvSpPr>
          <p:spPr>
            <a:xfrm>
              <a:off x="557520" y="3852307"/>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19F00DE7-D017-138E-F3FB-13DA90A34970}"/>
                </a:ext>
              </a:extLst>
            </p:cNvPr>
            <p:cNvSpPr/>
            <p:nvPr/>
          </p:nvSpPr>
          <p:spPr>
            <a:xfrm>
              <a:off x="557520" y="4147730"/>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81F0B2C9-C16B-8480-10B6-F5EFE94FCCDB}"/>
                </a:ext>
              </a:extLst>
            </p:cNvPr>
            <p:cNvSpPr/>
            <p:nvPr/>
          </p:nvSpPr>
          <p:spPr>
            <a:xfrm>
              <a:off x="557520" y="4435750"/>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83B90809-F958-47D1-716C-970DADDF2FD0}"/>
                </a:ext>
              </a:extLst>
            </p:cNvPr>
            <p:cNvSpPr/>
            <p:nvPr/>
          </p:nvSpPr>
          <p:spPr>
            <a:xfrm>
              <a:off x="557520" y="4728059"/>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BEFFCF15-7D73-1771-E13F-573A82E435F0}"/>
                </a:ext>
              </a:extLst>
            </p:cNvPr>
            <p:cNvSpPr/>
            <p:nvPr/>
          </p:nvSpPr>
          <p:spPr>
            <a:xfrm>
              <a:off x="557520" y="5016079"/>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F8DA9CCD-46ED-5997-FD41-DF7C5DFB05A1}"/>
                </a:ext>
              </a:extLst>
            </p:cNvPr>
            <p:cNvSpPr/>
            <p:nvPr/>
          </p:nvSpPr>
          <p:spPr>
            <a:xfrm>
              <a:off x="557520" y="5282695"/>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BB00AB06-F3BF-11DA-32D0-7866C7B5056D}"/>
                </a:ext>
              </a:extLst>
            </p:cNvPr>
            <p:cNvSpPr/>
            <p:nvPr/>
          </p:nvSpPr>
          <p:spPr>
            <a:xfrm>
              <a:off x="557520" y="5570715"/>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 name="Group 96">
            <a:extLst>
              <a:ext uri="{FF2B5EF4-FFF2-40B4-BE49-F238E27FC236}">
                <a16:creationId xmlns:a16="http://schemas.microsoft.com/office/drawing/2014/main" id="{313F8E2B-A298-2C99-D576-B09F09F16E5E}"/>
              </a:ext>
            </a:extLst>
          </p:cNvPr>
          <p:cNvGrpSpPr/>
          <p:nvPr/>
        </p:nvGrpSpPr>
        <p:grpSpPr>
          <a:xfrm>
            <a:off x="6033860" y="4898217"/>
            <a:ext cx="551752" cy="1141904"/>
            <a:chOff x="557520" y="2714228"/>
            <a:chExt cx="2638269" cy="3051359"/>
          </a:xfrm>
        </p:grpSpPr>
        <p:sp>
          <p:nvSpPr>
            <p:cNvPr id="98" name="Rectangle 97">
              <a:extLst>
                <a:ext uri="{FF2B5EF4-FFF2-40B4-BE49-F238E27FC236}">
                  <a16:creationId xmlns:a16="http://schemas.microsoft.com/office/drawing/2014/main" id="{90976733-9172-FA1B-E2D2-783280C5AC32}"/>
                </a:ext>
              </a:extLst>
            </p:cNvPr>
            <p:cNvSpPr/>
            <p:nvPr/>
          </p:nvSpPr>
          <p:spPr>
            <a:xfrm>
              <a:off x="557520" y="271422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122C2951-F3EA-8D07-EE30-EA81CEE4257B}"/>
                </a:ext>
              </a:extLst>
            </p:cNvPr>
            <p:cNvSpPr/>
            <p:nvPr/>
          </p:nvSpPr>
          <p:spPr>
            <a:xfrm>
              <a:off x="557520" y="300224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FB1C5159-D43C-2A6E-7A54-0BB923E33440}"/>
                </a:ext>
              </a:extLst>
            </p:cNvPr>
            <p:cNvSpPr/>
            <p:nvPr/>
          </p:nvSpPr>
          <p:spPr>
            <a:xfrm>
              <a:off x="557520" y="326886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4C5F1482-44C0-7126-7903-83D9CA270591}"/>
                </a:ext>
              </a:extLst>
            </p:cNvPr>
            <p:cNvSpPr/>
            <p:nvPr/>
          </p:nvSpPr>
          <p:spPr>
            <a:xfrm>
              <a:off x="557520" y="355688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13186A2C-3FC8-764C-0196-4C6C073921F1}"/>
                </a:ext>
              </a:extLst>
            </p:cNvPr>
            <p:cNvSpPr/>
            <p:nvPr/>
          </p:nvSpPr>
          <p:spPr>
            <a:xfrm>
              <a:off x="557520" y="3852307"/>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5B0CEC72-17FB-D184-BB58-B952DB7B0A13}"/>
                </a:ext>
              </a:extLst>
            </p:cNvPr>
            <p:cNvSpPr/>
            <p:nvPr/>
          </p:nvSpPr>
          <p:spPr>
            <a:xfrm>
              <a:off x="557520" y="414773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E3DFAC89-FA3D-755D-D4D3-82D304D12534}"/>
                </a:ext>
              </a:extLst>
            </p:cNvPr>
            <p:cNvSpPr/>
            <p:nvPr/>
          </p:nvSpPr>
          <p:spPr>
            <a:xfrm>
              <a:off x="557520" y="443575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a:extLst>
                <a:ext uri="{FF2B5EF4-FFF2-40B4-BE49-F238E27FC236}">
                  <a16:creationId xmlns:a16="http://schemas.microsoft.com/office/drawing/2014/main" id="{36F18DD7-AE17-413E-456C-3A230B894482}"/>
                </a:ext>
              </a:extLst>
            </p:cNvPr>
            <p:cNvSpPr/>
            <p:nvPr/>
          </p:nvSpPr>
          <p:spPr>
            <a:xfrm>
              <a:off x="557520" y="472805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19AAC402-64FA-4C43-A0F0-C81C8EAE76BE}"/>
                </a:ext>
              </a:extLst>
            </p:cNvPr>
            <p:cNvSpPr/>
            <p:nvPr/>
          </p:nvSpPr>
          <p:spPr>
            <a:xfrm>
              <a:off x="557520" y="501607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BDB05274-B525-0779-9553-A06A155736BE}"/>
                </a:ext>
              </a:extLst>
            </p:cNvPr>
            <p:cNvSpPr/>
            <p:nvPr/>
          </p:nvSpPr>
          <p:spPr>
            <a:xfrm>
              <a:off x="557520" y="528269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EF89727F-19AD-A982-F8FB-A0D9B32B5EE1}"/>
                </a:ext>
              </a:extLst>
            </p:cNvPr>
            <p:cNvSpPr/>
            <p:nvPr/>
          </p:nvSpPr>
          <p:spPr>
            <a:xfrm>
              <a:off x="557520" y="557071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39464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81925-F931-F8E2-ED1E-13F87107D79D}"/>
              </a:ext>
            </a:extLst>
          </p:cNvPr>
          <p:cNvSpPr>
            <a:spLocks noGrp="1"/>
          </p:cNvSpPr>
          <p:nvPr>
            <p:ph type="title"/>
          </p:nvPr>
        </p:nvSpPr>
        <p:spPr>
          <a:xfrm>
            <a:off x="162232" y="365125"/>
            <a:ext cx="11191568" cy="1325563"/>
          </a:xfrm>
        </p:spPr>
        <p:txBody>
          <a:bodyPr/>
          <a:lstStyle/>
          <a:p>
            <a:r>
              <a:rPr lang="en-US" dirty="0"/>
              <a:t>Pain point: Not enough “interesting”  data</a:t>
            </a:r>
          </a:p>
        </p:txBody>
      </p:sp>
      <p:sp>
        <p:nvSpPr>
          <p:cNvPr id="4" name="Slide Number Placeholder 3">
            <a:extLst>
              <a:ext uri="{FF2B5EF4-FFF2-40B4-BE49-F238E27FC236}">
                <a16:creationId xmlns:a16="http://schemas.microsoft.com/office/drawing/2014/main" id="{F7733986-B071-2499-53DC-8481904F3650}"/>
              </a:ext>
            </a:extLst>
          </p:cNvPr>
          <p:cNvSpPr>
            <a:spLocks noGrp="1"/>
          </p:cNvSpPr>
          <p:nvPr>
            <p:ph type="sldNum" sz="quarter" idx="12"/>
          </p:nvPr>
        </p:nvSpPr>
        <p:spPr/>
        <p:txBody>
          <a:bodyPr/>
          <a:lstStyle/>
          <a:p>
            <a:fld id="{78BA06F7-7B03-794D-B1BE-3F12299AE8FB}" type="slidenum">
              <a:rPr lang="en-US" smtClean="0"/>
              <a:t>6</a:t>
            </a:fld>
            <a:endParaRPr lang="en-US"/>
          </a:p>
        </p:txBody>
      </p:sp>
      <p:pic>
        <p:nvPicPr>
          <p:cNvPr id="12" name="图形 7" descr="男性形象">
            <a:extLst>
              <a:ext uri="{FF2B5EF4-FFF2-40B4-BE49-F238E27FC236}">
                <a16:creationId xmlns:a16="http://schemas.microsoft.com/office/drawing/2014/main" id="{755CDB76-776C-5BD5-C3EE-EFB3651A56E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998491" y="2253987"/>
            <a:ext cx="914400" cy="914400"/>
          </a:xfrm>
          <a:prstGeom prst="rect">
            <a:avLst/>
          </a:prstGeom>
        </p:spPr>
      </p:pic>
      <p:pic>
        <p:nvPicPr>
          <p:cNvPr id="3074" name="Picture 2" descr="Machine learning - Free education icons">
            <a:extLst>
              <a:ext uri="{FF2B5EF4-FFF2-40B4-BE49-F238E27FC236}">
                <a16:creationId xmlns:a16="http://schemas.microsoft.com/office/drawing/2014/main" id="{D5F57122-9F3A-2C16-BD1C-EDADA7B4AC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9081" y="2901771"/>
            <a:ext cx="879303" cy="879303"/>
          </a:xfrm>
          <a:prstGeom prst="rect">
            <a:avLst/>
          </a:prstGeom>
          <a:solidFill>
            <a:schemeClr val="accent6">
              <a:lumMod val="75000"/>
            </a:schemeClr>
          </a:solidFill>
          <a:ln>
            <a:solidFill>
              <a:schemeClr val="accent6">
                <a:lumMod val="75000"/>
              </a:schemeClr>
            </a:solidFill>
          </a:ln>
        </p:spPr>
      </p:pic>
      <p:cxnSp>
        <p:nvCxnSpPr>
          <p:cNvPr id="10" name="Straight Arrow Connector 9">
            <a:extLst>
              <a:ext uri="{FF2B5EF4-FFF2-40B4-BE49-F238E27FC236}">
                <a16:creationId xmlns:a16="http://schemas.microsoft.com/office/drawing/2014/main" id="{F53DE46A-B58C-BAA8-A80E-D0736453829E}"/>
              </a:ext>
            </a:extLst>
          </p:cNvPr>
          <p:cNvCxnSpPr>
            <a:cxnSpLocks/>
            <a:endCxn id="3074" idx="1"/>
          </p:cNvCxnSpPr>
          <p:nvPr/>
        </p:nvCxnSpPr>
        <p:spPr>
          <a:xfrm>
            <a:off x="3532487" y="3302665"/>
            <a:ext cx="2966594" cy="38758"/>
          </a:xfrm>
          <a:prstGeom prst="straightConnector1">
            <a:avLst/>
          </a:prstGeom>
          <a:ln w="28575">
            <a:headEnd w="lg" len="lg"/>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87114C9A-9588-1C3C-74DF-3DCAE1787653}"/>
              </a:ext>
            </a:extLst>
          </p:cNvPr>
          <p:cNvSpPr txBox="1"/>
          <p:nvPr/>
        </p:nvSpPr>
        <p:spPr>
          <a:xfrm>
            <a:off x="5451009" y="4451867"/>
            <a:ext cx="5094963" cy="830997"/>
          </a:xfrm>
          <a:prstGeom prst="rect">
            <a:avLst/>
          </a:prstGeom>
          <a:noFill/>
        </p:spPr>
        <p:txBody>
          <a:bodyPr wrap="square" rtlCol="0">
            <a:spAutoFit/>
          </a:bodyPr>
          <a:lstStyle/>
          <a:p>
            <a:r>
              <a:rPr lang="en-US" sz="2400" dirty="0"/>
              <a:t>Rare events by nature are scarce</a:t>
            </a:r>
          </a:p>
          <a:p>
            <a:r>
              <a:rPr lang="en-US" sz="2400" dirty="0"/>
              <a:t>Data sparsity impacts ML workflows </a:t>
            </a:r>
          </a:p>
        </p:txBody>
      </p:sp>
      <p:sp>
        <p:nvSpPr>
          <p:cNvPr id="3" name="TextBox 2">
            <a:extLst>
              <a:ext uri="{FF2B5EF4-FFF2-40B4-BE49-F238E27FC236}">
                <a16:creationId xmlns:a16="http://schemas.microsoft.com/office/drawing/2014/main" id="{D5346D18-E211-54FF-8E49-C72EF621999F}"/>
              </a:ext>
            </a:extLst>
          </p:cNvPr>
          <p:cNvSpPr txBox="1"/>
          <p:nvPr/>
        </p:nvSpPr>
        <p:spPr>
          <a:xfrm>
            <a:off x="7726164" y="3071354"/>
            <a:ext cx="1459054" cy="369332"/>
          </a:xfrm>
          <a:prstGeom prst="rect">
            <a:avLst/>
          </a:prstGeom>
          <a:noFill/>
        </p:spPr>
        <p:txBody>
          <a:bodyPr wrap="none" rtlCol="0">
            <a:spAutoFit/>
          </a:bodyPr>
          <a:lstStyle/>
          <a:p>
            <a:r>
              <a:rPr lang="en-US" dirty="0"/>
              <a:t>Data Scientist</a:t>
            </a:r>
          </a:p>
        </p:txBody>
      </p:sp>
      <p:sp>
        <p:nvSpPr>
          <p:cNvPr id="6" name="Rectangle 5">
            <a:extLst>
              <a:ext uri="{FF2B5EF4-FFF2-40B4-BE49-F238E27FC236}">
                <a16:creationId xmlns:a16="http://schemas.microsoft.com/office/drawing/2014/main" id="{11E59B8A-61CC-4849-39A1-208D4D1BE89C}"/>
              </a:ext>
            </a:extLst>
          </p:cNvPr>
          <p:cNvSpPr/>
          <p:nvPr/>
        </p:nvSpPr>
        <p:spPr>
          <a:xfrm>
            <a:off x="544660" y="228130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D96C171-4146-8313-CCE2-1CB651590C93}"/>
              </a:ext>
            </a:extLst>
          </p:cNvPr>
          <p:cNvSpPr/>
          <p:nvPr/>
        </p:nvSpPr>
        <p:spPr>
          <a:xfrm>
            <a:off x="544660" y="256932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41E8D0D-59A7-4C6A-379D-AD2817D05C06}"/>
              </a:ext>
            </a:extLst>
          </p:cNvPr>
          <p:cNvSpPr/>
          <p:nvPr/>
        </p:nvSpPr>
        <p:spPr>
          <a:xfrm>
            <a:off x="544660" y="2835941"/>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904F8DC3-3439-F463-F26F-4ABF6C63D51E}"/>
              </a:ext>
            </a:extLst>
          </p:cNvPr>
          <p:cNvSpPr/>
          <p:nvPr/>
        </p:nvSpPr>
        <p:spPr>
          <a:xfrm>
            <a:off x="544660" y="3123961"/>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4AB4FE9-9A91-D20F-0BEA-9352E8CCDF98}"/>
              </a:ext>
            </a:extLst>
          </p:cNvPr>
          <p:cNvSpPr/>
          <p:nvPr/>
        </p:nvSpPr>
        <p:spPr>
          <a:xfrm>
            <a:off x="544660" y="341938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2BF80F9-D6B8-7323-1D3A-E24CE18AEEFF}"/>
              </a:ext>
            </a:extLst>
          </p:cNvPr>
          <p:cNvSpPr/>
          <p:nvPr/>
        </p:nvSpPr>
        <p:spPr>
          <a:xfrm>
            <a:off x="544660" y="3707404"/>
            <a:ext cx="2638269" cy="19487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CFA319B6-2A0A-42F8-CD3F-B1501905A3EB}"/>
              </a:ext>
            </a:extLst>
          </p:cNvPr>
          <p:cNvSpPr/>
          <p:nvPr/>
        </p:nvSpPr>
        <p:spPr>
          <a:xfrm>
            <a:off x="544660" y="397402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A95A34C-B9C3-8DD5-C8BA-A92280FCBEFD}"/>
              </a:ext>
            </a:extLst>
          </p:cNvPr>
          <p:cNvSpPr/>
          <p:nvPr/>
        </p:nvSpPr>
        <p:spPr>
          <a:xfrm>
            <a:off x="544660" y="426204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27B31623-F5CF-E14B-A8CF-5F93DF1992E3}"/>
              </a:ext>
            </a:extLst>
          </p:cNvPr>
          <p:cNvSpPr/>
          <p:nvPr/>
        </p:nvSpPr>
        <p:spPr>
          <a:xfrm>
            <a:off x="544660" y="455434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9AE988B-9B6F-6FD2-B1D9-B5C9FBF4415F}"/>
              </a:ext>
            </a:extLst>
          </p:cNvPr>
          <p:cNvSpPr/>
          <p:nvPr/>
        </p:nvSpPr>
        <p:spPr>
          <a:xfrm>
            <a:off x="544660" y="484236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6395C132-0474-0B00-3A3D-C0D2518AD6A6}"/>
              </a:ext>
            </a:extLst>
          </p:cNvPr>
          <p:cNvSpPr/>
          <p:nvPr/>
        </p:nvSpPr>
        <p:spPr>
          <a:xfrm>
            <a:off x="544660" y="510898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8C70B6A-5B09-42D6-019A-B71CB3929E60}"/>
              </a:ext>
            </a:extLst>
          </p:cNvPr>
          <p:cNvSpPr/>
          <p:nvPr/>
        </p:nvSpPr>
        <p:spPr>
          <a:xfrm>
            <a:off x="544660" y="539700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6E28163-580C-7829-C5A6-DC7CFDD6D3C6}"/>
              </a:ext>
            </a:extLst>
          </p:cNvPr>
          <p:cNvSpPr txBox="1"/>
          <p:nvPr/>
        </p:nvSpPr>
        <p:spPr>
          <a:xfrm>
            <a:off x="1093115" y="1690688"/>
            <a:ext cx="1630831" cy="369332"/>
          </a:xfrm>
          <a:prstGeom prst="rect">
            <a:avLst/>
          </a:prstGeom>
          <a:noFill/>
        </p:spPr>
        <p:txBody>
          <a:bodyPr wrap="none" rtlCol="0">
            <a:spAutoFit/>
          </a:bodyPr>
          <a:lstStyle/>
          <a:p>
            <a:r>
              <a:rPr lang="en-US" dirty="0"/>
              <a:t>Session dataset</a:t>
            </a:r>
          </a:p>
        </p:txBody>
      </p:sp>
    </p:spTree>
    <p:extLst>
      <p:ext uri="{BB962C8B-B14F-4D97-AF65-F5344CB8AC3E}">
        <p14:creationId xmlns:p14="http://schemas.microsoft.com/office/powerpoint/2010/main" val="2321416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81925-F931-F8E2-ED1E-13F87107D79D}"/>
              </a:ext>
            </a:extLst>
          </p:cNvPr>
          <p:cNvSpPr>
            <a:spLocks noGrp="1"/>
          </p:cNvSpPr>
          <p:nvPr>
            <p:ph type="title"/>
          </p:nvPr>
        </p:nvSpPr>
        <p:spPr>
          <a:xfrm>
            <a:off x="162232" y="365125"/>
            <a:ext cx="11191568" cy="1325563"/>
          </a:xfrm>
        </p:spPr>
        <p:txBody>
          <a:bodyPr/>
          <a:lstStyle/>
          <a:p>
            <a:r>
              <a:rPr lang="en-US" dirty="0"/>
              <a:t>Pain point: Cannot combine data</a:t>
            </a:r>
          </a:p>
        </p:txBody>
      </p:sp>
      <p:sp>
        <p:nvSpPr>
          <p:cNvPr id="4" name="Slide Number Placeholder 3">
            <a:extLst>
              <a:ext uri="{FF2B5EF4-FFF2-40B4-BE49-F238E27FC236}">
                <a16:creationId xmlns:a16="http://schemas.microsoft.com/office/drawing/2014/main" id="{F7733986-B071-2499-53DC-8481904F3650}"/>
              </a:ext>
            </a:extLst>
          </p:cNvPr>
          <p:cNvSpPr>
            <a:spLocks noGrp="1"/>
          </p:cNvSpPr>
          <p:nvPr>
            <p:ph type="sldNum" sz="quarter" idx="12"/>
          </p:nvPr>
        </p:nvSpPr>
        <p:spPr/>
        <p:txBody>
          <a:bodyPr/>
          <a:lstStyle/>
          <a:p>
            <a:fld id="{78BA06F7-7B03-794D-B1BE-3F12299AE8FB}" type="slidenum">
              <a:rPr lang="en-US" smtClean="0"/>
              <a:t>7</a:t>
            </a:fld>
            <a:endParaRPr lang="en-US"/>
          </a:p>
        </p:txBody>
      </p:sp>
      <p:pic>
        <p:nvPicPr>
          <p:cNvPr id="12" name="图形 7" descr="男性形象">
            <a:extLst>
              <a:ext uri="{FF2B5EF4-FFF2-40B4-BE49-F238E27FC236}">
                <a16:creationId xmlns:a16="http://schemas.microsoft.com/office/drawing/2014/main" id="{755CDB76-776C-5BD5-C3EE-EFB3651A56E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998491" y="2253987"/>
            <a:ext cx="914400" cy="914400"/>
          </a:xfrm>
          <a:prstGeom prst="rect">
            <a:avLst/>
          </a:prstGeom>
        </p:spPr>
      </p:pic>
      <p:pic>
        <p:nvPicPr>
          <p:cNvPr id="3074" name="Picture 2" descr="Machine learning - Free education icons">
            <a:extLst>
              <a:ext uri="{FF2B5EF4-FFF2-40B4-BE49-F238E27FC236}">
                <a16:creationId xmlns:a16="http://schemas.microsoft.com/office/drawing/2014/main" id="{D5F57122-9F3A-2C16-BD1C-EDADA7B4AC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9081" y="2901771"/>
            <a:ext cx="879303" cy="879303"/>
          </a:xfrm>
          <a:prstGeom prst="rect">
            <a:avLst/>
          </a:prstGeom>
          <a:solidFill>
            <a:schemeClr val="accent6">
              <a:lumMod val="75000"/>
            </a:schemeClr>
          </a:solidFill>
          <a:ln>
            <a:solidFill>
              <a:schemeClr val="accent6">
                <a:lumMod val="75000"/>
              </a:schemeClr>
            </a:solidFill>
          </a:ln>
        </p:spPr>
      </p:pic>
      <p:sp>
        <p:nvSpPr>
          <p:cNvPr id="17" name="TextBox 16">
            <a:extLst>
              <a:ext uri="{FF2B5EF4-FFF2-40B4-BE49-F238E27FC236}">
                <a16:creationId xmlns:a16="http://schemas.microsoft.com/office/drawing/2014/main" id="{7607D593-F9A5-0488-D34B-150300546E42}"/>
              </a:ext>
            </a:extLst>
          </p:cNvPr>
          <p:cNvSpPr txBox="1"/>
          <p:nvPr/>
        </p:nvSpPr>
        <p:spPr>
          <a:xfrm>
            <a:off x="5832604" y="1689605"/>
            <a:ext cx="6142702" cy="830997"/>
          </a:xfrm>
          <a:prstGeom prst="rect">
            <a:avLst/>
          </a:prstGeom>
          <a:noFill/>
        </p:spPr>
        <p:txBody>
          <a:bodyPr wrap="square">
            <a:spAutoFit/>
          </a:bodyPr>
          <a:lstStyle/>
          <a:p>
            <a:r>
              <a:rPr lang="en-US" sz="2400" dirty="0">
                <a:solidFill>
                  <a:schemeClr val="tx1"/>
                </a:solidFill>
                <a:latin typeface="Calibri" panose="020F0502020204030204" pitchFamily="34" charset="0"/>
                <a:cs typeface="Calibri" panose="020F0502020204030204" pitchFamily="34" charset="0"/>
              </a:rPr>
              <a:t>“We don’t even know the value of what we might be missing!”</a:t>
            </a:r>
            <a:endParaRPr lang="en-US" sz="2400" dirty="0">
              <a:latin typeface="Calibri" panose="020F0502020204030204" pitchFamily="34" charset="0"/>
              <a:cs typeface="Calibri" panose="020F0502020204030204" pitchFamily="34" charset="0"/>
            </a:endParaRPr>
          </a:p>
        </p:txBody>
      </p:sp>
      <p:pic>
        <p:nvPicPr>
          <p:cNvPr id="18" name="Picture 2" descr="Machine learning - Free education icons">
            <a:extLst>
              <a:ext uri="{FF2B5EF4-FFF2-40B4-BE49-F238E27FC236}">
                <a16:creationId xmlns:a16="http://schemas.microsoft.com/office/drawing/2014/main" id="{889A5031-ACB3-02EB-5692-F5BA3F5026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5149" y="4152352"/>
            <a:ext cx="879303" cy="879303"/>
          </a:xfrm>
          <a:prstGeom prst="rect">
            <a:avLst/>
          </a:prstGeom>
          <a:noFill/>
          <a:ln>
            <a:solidFill>
              <a:schemeClr val="accent5">
                <a:lumMod val="75000"/>
              </a:schemeClr>
            </a:solidFill>
          </a:ln>
          <a:extLst>
            <a:ext uri="{909E8E84-426E-40DD-AFC4-6F175D3DCCD1}">
              <a14:hiddenFill xmlns:a14="http://schemas.microsoft.com/office/drawing/2010/main">
                <a:solidFill>
                  <a:srgbClr val="FFFFFF"/>
                </a:solidFill>
              </a14:hiddenFill>
            </a:ext>
          </a:extLst>
        </p:spPr>
      </p:pic>
      <p:cxnSp>
        <p:nvCxnSpPr>
          <p:cNvPr id="10" name="Straight Arrow Connector 9">
            <a:extLst>
              <a:ext uri="{FF2B5EF4-FFF2-40B4-BE49-F238E27FC236}">
                <a16:creationId xmlns:a16="http://schemas.microsoft.com/office/drawing/2014/main" id="{F53DE46A-B58C-BAA8-A80E-D0736453829E}"/>
              </a:ext>
            </a:extLst>
          </p:cNvPr>
          <p:cNvCxnSpPr>
            <a:cxnSpLocks/>
            <a:endCxn id="3074" idx="1"/>
          </p:cNvCxnSpPr>
          <p:nvPr/>
        </p:nvCxnSpPr>
        <p:spPr>
          <a:xfrm>
            <a:off x="3532487" y="3302665"/>
            <a:ext cx="2966594" cy="38758"/>
          </a:xfrm>
          <a:prstGeom prst="straightConnector1">
            <a:avLst/>
          </a:prstGeom>
          <a:ln w="28575">
            <a:headEnd w="lg" len="lg"/>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2B3E63FB-C781-E522-19C9-777DF4F73975}"/>
              </a:ext>
            </a:extLst>
          </p:cNvPr>
          <p:cNvCxnSpPr>
            <a:cxnSpLocks/>
            <a:endCxn id="18" idx="1"/>
          </p:cNvCxnSpPr>
          <p:nvPr/>
        </p:nvCxnSpPr>
        <p:spPr>
          <a:xfrm>
            <a:off x="3377381" y="4579060"/>
            <a:ext cx="3207768" cy="12944"/>
          </a:xfrm>
          <a:prstGeom prst="straightConnector1">
            <a:avLst/>
          </a:prstGeom>
          <a:ln w="28575">
            <a:headEnd w="lg" len="lg"/>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87114C9A-9588-1C3C-74DF-3DCAE1787653}"/>
              </a:ext>
            </a:extLst>
          </p:cNvPr>
          <p:cNvSpPr txBox="1"/>
          <p:nvPr/>
        </p:nvSpPr>
        <p:spPr>
          <a:xfrm>
            <a:off x="5663380" y="5365313"/>
            <a:ext cx="5894439" cy="1200329"/>
          </a:xfrm>
          <a:prstGeom prst="rect">
            <a:avLst/>
          </a:prstGeom>
          <a:noFill/>
        </p:spPr>
        <p:txBody>
          <a:bodyPr wrap="square" rtlCol="0">
            <a:spAutoFit/>
          </a:bodyPr>
          <a:lstStyle/>
          <a:p>
            <a:r>
              <a:rPr lang="en-US" sz="2400" dirty="0"/>
              <a:t>Sparse data  </a:t>
            </a:r>
          </a:p>
          <a:p>
            <a:r>
              <a:rPr lang="en-US" sz="2400" dirty="0">
                <a:sym typeface="Wingdings" pitchFamily="2" charset="2"/>
              </a:rPr>
              <a:t> Non robust</a:t>
            </a:r>
            <a:r>
              <a:rPr lang="en-US" sz="2400" dirty="0"/>
              <a:t> models </a:t>
            </a:r>
          </a:p>
          <a:p>
            <a:r>
              <a:rPr lang="en-US" sz="2400" dirty="0">
                <a:sym typeface="Wingdings" pitchFamily="2" charset="2"/>
              </a:rPr>
              <a:t> F</a:t>
            </a:r>
            <a:r>
              <a:rPr lang="en-US" sz="2400" dirty="0"/>
              <a:t>alse positives and  false negatives </a:t>
            </a:r>
          </a:p>
        </p:txBody>
      </p:sp>
      <p:sp>
        <p:nvSpPr>
          <p:cNvPr id="3" name="TextBox 2">
            <a:extLst>
              <a:ext uri="{FF2B5EF4-FFF2-40B4-BE49-F238E27FC236}">
                <a16:creationId xmlns:a16="http://schemas.microsoft.com/office/drawing/2014/main" id="{D5346D18-E211-54FF-8E49-C72EF621999F}"/>
              </a:ext>
            </a:extLst>
          </p:cNvPr>
          <p:cNvSpPr txBox="1"/>
          <p:nvPr/>
        </p:nvSpPr>
        <p:spPr>
          <a:xfrm>
            <a:off x="7726164" y="3071354"/>
            <a:ext cx="1459054" cy="369332"/>
          </a:xfrm>
          <a:prstGeom prst="rect">
            <a:avLst/>
          </a:prstGeom>
          <a:noFill/>
        </p:spPr>
        <p:txBody>
          <a:bodyPr wrap="none" rtlCol="0">
            <a:spAutoFit/>
          </a:bodyPr>
          <a:lstStyle/>
          <a:p>
            <a:r>
              <a:rPr lang="en-US" dirty="0"/>
              <a:t>Data Scientist</a:t>
            </a:r>
          </a:p>
        </p:txBody>
      </p:sp>
      <p:sp>
        <p:nvSpPr>
          <p:cNvPr id="27" name="TextBox 26">
            <a:extLst>
              <a:ext uri="{FF2B5EF4-FFF2-40B4-BE49-F238E27FC236}">
                <a16:creationId xmlns:a16="http://schemas.microsoft.com/office/drawing/2014/main" id="{2F1E79F5-0BBC-3A58-5DA1-7F42C3C46126}"/>
              </a:ext>
            </a:extLst>
          </p:cNvPr>
          <p:cNvSpPr txBox="1"/>
          <p:nvPr/>
        </p:nvSpPr>
        <p:spPr>
          <a:xfrm>
            <a:off x="548102" y="5549979"/>
            <a:ext cx="3435685" cy="646331"/>
          </a:xfrm>
          <a:prstGeom prst="rect">
            <a:avLst/>
          </a:prstGeom>
          <a:noFill/>
        </p:spPr>
        <p:txBody>
          <a:bodyPr wrap="none" rtlCol="0">
            <a:spAutoFit/>
          </a:bodyPr>
          <a:lstStyle/>
          <a:p>
            <a:pPr algn="ctr"/>
            <a:r>
              <a:rPr lang="en-US" dirty="0"/>
              <a:t>Each client may only see a subset</a:t>
            </a:r>
          </a:p>
          <a:p>
            <a:pPr algn="ctr"/>
            <a:r>
              <a:rPr lang="en-US" dirty="0"/>
              <a:t>of normal and anomalous patterns</a:t>
            </a:r>
          </a:p>
        </p:txBody>
      </p:sp>
      <p:grpSp>
        <p:nvGrpSpPr>
          <p:cNvPr id="76" name="Group 75">
            <a:extLst>
              <a:ext uri="{FF2B5EF4-FFF2-40B4-BE49-F238E27FC236}">
                <a16:creationId xmlns:a16="http://schemas.microsoft.com/office/drawing/2014/main" id="{815D3E7C-37C5-C256-31B5-95E85886E93A}"/>
              </a:ext>
            </a:extLst>
          </p:cNvPr>
          <p:cNvGrpSpPr/>
          <p:nvPr/>
        </p:nvGrpSpPr>
        <p:grpSpPr>
          <a:xfrm>
            <a:off x="945218" y="2520602"/>
            <a:ext cx="551752" cy="1141904"/>
            <a:chOff x="557520" y="2714228"/>
            <a:chExt cx="2638269" cy="3051359"/>
          </a:xfrm>
        </p:grpSpPr>
        <p:sp>
          <p:nvSpPr>
            <p:cNvPr id="77" name="Rectangle 76">
              <a:extLst>
                <a:ext uri="{FF2B5EF4-FFF2-40B4-BE49-F238E27FC236}">
                  <a16:creationId xmlns:a16="http://schemas.microsoft.com/office/drawing/2014/main" id="{FADDC549-F5AC-D92D-1734-7E419D0E9BC3}"/>
                </a:ext>
              </a:extLst>
            </p:cNvPr>
            <p:cNvSpPr/>
            <p:nvPr/>
          </p:nvSpPr>
          <p:spPr>
            <a:xfrm>
              <a:off x="557520" y="271422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61401F28-8C7A-E51D-CC5F-1987F236E585}"/>
                </a:ext>
              </a:extLst>
            </p:cNvPr>
            <p:cNvSpPr/>
            <p:nvPr/>
          </p:nvSpPr>
          <p:spPr>
            <a:xfrm>
              <a:off x="557520" y="300224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2D8816AE-26FD-A944-48B7-17A7970588A1}"/>
                </a:ext>
              </a:extLst>
            </p:cNvPr>
            <p:cNvSpPr/>
            <p:nvPr/>
          </p:nvSpPr>
          <p:spPr>
            <a:xfrm>
              <a:off x="557520" y="326886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CC4939EE-99A7-8288-4DFE-6A688AB691E0}"/>
                </a:ext>
              </a:extLst>
            </p:cNvPr>
            <p:cNvSpPr/>
            <p:nvPr/>
          </p:nvSpPr>
          <p:spPr>
            <a:xfrm>
              <a:off x="557520" y="355688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3F1972C0-A2FF-79EB-88AF-6F3E2994A2C1}"/>
                </a:ext>
              </a:extLst>
            </p:cNvPr>
            <p:cNvSpPr/>
            <p:nvPr/>
          </p:nvSpPr>
          <p:spPr>
            <a:xfrm>
              <a:off x="557520" y="3852307"/>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7850B017-8EF7-59B6-459A-F5A3DA091E0B}"/>
                </a:ext>
              </a:extLst>
            </p:cNvPr>
            <p:cNvSpPr/>
            <p:nvPr/>
          </p:nvSpPr>
          <p:spPr>
            <a:xfrm>
              <a:off x="557520" y="414773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A9A8C70C-0C09-B180-ACFB-A0318B8D2FE2}"/>
                </a:ext>
              </a:extLst>
            </p:cNvPr>
            <p:cNvSpPr/>
            <p:nvPr/>
          </p:nvSpPr>
          <p:spPr>
            <a:xfrm>
              <a:off x="557520" y="443575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CA301AB6-F325-06E8-1A07-98A70B759063}"/>
                </a:ext>
              </a:extLst>
            </p:cNvPr>
            <p:cNvSpPr/>
            <p:nvPr/>
          </p:nvSpPr>
          <p:spPr>
            <a:xfrm>
              <a:off x="557520" y="472805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2F722630-229E-C224-5E29-40BA1807EF3D}"/>
                </a:ext>
              </a:extLst>
            </p:cNvPr>
            <p:cNvSpPr/>
            <p:nvPr/>
          </p:nvSpPr>
          <p:spPr>
            <a:xfrm>
              <a:off x="557520" y="501607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EFB542F3-39FF-09A7-7ED6-7DCB560DE3B1}"/>
                </a:ext>
              </a:extLst>
            </p:cNvPr>
            <p:cNvSpPr/>
            <p:nvPr/>
          </p:nvSpPr>
          <p:spPr>
            <a:xfrm>
              <a:off x="557520" y="528269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4DD73724-0B02-1CA4-3C6D-7F92701AE516}"/>
                </a:ext>
              </a:extLst>
            </p:cNvPr>
            <p:cNvSpPr/>
            <p:nvPr/>
          </p:nvSpPr>
          <p:spPr>
            <a:xfrm>
              <a:off x="557520" y="557071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8" name="Group 87">
            <a:extLst>
              <a:ext uri="{FF2B5EF4-FFF2-40B4-BE49-F238E27FC236}">
                <a16:creationId xmlns:a16="http://schemas.microsoft.com/office/drawing/2014/main" id="{E2F44A88-FFD0-AB14-5860-0672E8D167BA}"/>
              </a:ext>
            </a:extLst>
          </p:cNvPr>
          <p:cNvGrpSpPr/>
          <p:nvPr/>
        </p:nvGrpSpPr>
        <p:grpSpPr>
          <a:xfrm>
            <a:off x="1638507" y="2520602"/>
            <a:ext cx="551752" cy="1141904"/>
            <a:chOff x="557520" y="2714228"/>
            <a:chExt cx="2638269" cy="3051359"/>
          </a:xfrm>
        </p:grpSpPr>
        <p:sp>
          <p:nvSpPr>
            <p:cNvPr id="89" name="Rectangle 88">
              <a:extLst>
                <a:ext uri="{FF2B5EF4-FFF2-40B4-BE49-F238E27FC236}">
                  <a16:creationId xmlns:a16="http://schemas.microsoft.com/office/drawing/2014/main" id="{3A130A5A-3D89-E383-7E96-3128D121193A}"/>
                </a:ext>
              </a:extLst>
            </p:cNvPr>
            <p:cNvSpPr/>
            <p:nvPr/>
          </p:nvSpPr>
          <p:spPr>
            <a:xfrm>
              <a:off x="557520" y="271422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B7D0E958-8A7A-D46F-6315-AC6A0FBF1643}"/>
                </a:ext>
              </a:extLst>
            </p:cNvPr>
            <p:cNvSpPr/>
            <p:nvPr/>
          </p:nvSpPr>
          <p:spPr>
            <a:xfrm>
              <a:off x="557520" y="300224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84ACD3B7-0C68-0C37-4719-A92DC1FC8C8E}"/>
                </a:ext>
              </a:extLst>
            </p:cNvPr>
            <p:cNvSpPr/>
            <p:nvPr/>
          </p:nvSpPr>
          <p:spPr>
            <a:xfrm>
              <a:off x="557520" y="326886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FC800106-1B93-C0B6-FD9C-3186A6BC0415}"/>
                </a:ext>
              </a:extLst>
            </p:cNvPr>
            <p:cNvSpPr/>
            <p:nvPr/>
          </p:nvSpPr>
          <p:spPr>
            <a:xfrm>
              <a:off x="557520" y="355688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19102F4E-92A3-C250-9B7F-6EC220117225}"/>
                </a:ext>
              </a:extLst>
            </p:cNvPr>
            <p:cNvSpPr/>
            <p:nvPr/>
          </p:nvSpPr>
          <p:spPr>
            <a:xfrm>
              <a:off x="557520" y="3852307"/>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178D5484-3F79-43FB-AFDC-2F48ACFC2EDF}"/>
                </a:ext>
              </a:extLst>
            </p:cNvPr>
            <p:cNvSpPr/>
            <p:nvPr/>
          </p:nvSpPr>
          <p:spPr>
            <a:xfrm>
              <a:off x="557520" y="4147730"/>
              <a:ext cx="2638269" cy="19487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F6AFB5E2-CF8E-EAA5-9B47-EB560ACBB73F}"/>
                </a:ext>
              </a:extLst>
            </p:cNvPr>
            <p:cNvSpPr/>
            <p:nvPr/>
          </p:nvSpPr>
          <p:spPr>
            <a:xfrm>
              <a:off x="557520" y="443575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2A72DB45-2DC1-6C3D-27A1-B09A4EAE545F}"/>
                </a:ext>
              </a:extLst>
            </p:cNvPr>
            <p:cNvSpPr/>
            <p:nvPr/>
          </p:nvSpPr>
          <p:spPr>
            <a:xfrm>
              <a:off x="557520" y="472805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356D5C1A-3813-6A5F-1DA7-36621B76C0E1}"/>
                </a:ext>
              </a:extLst>
            </p:cNvPr>
            <p:cNvSpPr/>
            <p:nvPr/>
          </p:nvSpPr>
          <p:spPr>
            <a:xfrm>
              <a:off x="557520" y="501607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82673C37-947A-90EC-D914-7CC2C02F6460}"/>
                </a:ext>
              </a:extLst>
            </p:cNvPr>
            <p:cNvSpPr/>
            <p:nvPr/>
          </p:nvSpPr>
          <p:spPr>
            <a:xfrm>
              <a:off x="557520" y="528269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B583DC69-5E3D-66F0-A4DD-16718601D62F}"/>
                </a:ext>
              </a:extLst>
            </p:cNvPr>
            <p:cNvSpPr/>
            <p:nvPr/>
          </p:nvSpPr>
          <p:spPr>
            <a:xfrm>
              <a:off x="557520" y="557071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0" name="Group 99">
            <a:extLst>
              <a:ext uri="{FF2B5EF4-FFF2-40B4-BE49-F238E27FC236}">
                <a16:creationId xmlns:a16="http://schemas.microsoft.com/office/drawing/2014/main" id="{904B414C-C0A7-EF4C-A5AB-2C8E1949BC1D}"/>
              </a:ext>
            </a:extLst>
          </p:cNvPr>
          <p:cNvGrpSpPr/>
          <p:nvPr/>
        </p:nvGrpSpPr>
        <p:grpSpPr>
          <a:xfrm>
            <a:off x="2360628" y="2520602"/>
            <a:ext cx="551752" cy="1141904"/>
            <a:chOff x="557520" y="2714228"/>
            <a:chExt cx="2638269" cy="3051359"/>
          </a:xfrm>
        </p:grpSpPr>
        <p:sp>
          <p:nvSpPr>
            <p:cNvPr id="101" name="Rectangle 100">
              <a:extLst>
                <a:ext uri="{FF2B5EF4-FFF2-40B4-BE49-F238E27FC236}">
                  <a16:creationId xmlns:a16="http://schemas.microsoft.com/office/drawing/2014/main" id="{949A9DFE-196B-C969-76E4-9462B68D5891}"/>
                </a:ext>
              </a:extLst>
            </p:cNvPr>
            <p:cNvSpPr/>
            <p:nvPr/>
          </p:nvSpPr>
          <p:spPr>
            <a:xfrm>
              <a:off x="557520" y="271422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0662A472-13A0-415E-B8DE-667E433E1348}"/>
                </a:ext>
              </a:extLst>
            </p:cNvPr>
            <p:cNvSpPr/>
            <p:nvPr/>
          </p:nvSpPr>
          <p:spPr>
            <a:xfrm>
              <a:off x="557520" y="3002248"/>
              <a:ext cx="2638269" cy="19487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Rectangle 102">
              <a:extLst>
                <a:ext uri="{FF2B5EF4-FFF2-40B4-BE49-F238E27FC236}">
                  <a16:creationId xmlns:a16="http://schemas.microsoft.com/office/drawing/2014/main" id="{836A94D0-B554-FC10-EC38-38DB29BFAEF0}"/>
                </a:ext>
              </a:extLst>
            </p:cNvPr>
            <p:cNvSpPr/>
            <p:nvPr/>
          </p:nvSpPr>
          <p:spPr>
            <a:xfrm>
              <a:off x="557520" y="326886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1EC8E8C8-B7FE-DE3A-C490-67AA91B029B3}"/>
                </a:ext>
              </a:extLst>
            </p:cNvPr>
            <p:cNvSpPr/>
            <p:nvPr/>
          </p:nvSpPr>
          <p:spPr>
            <a:xfrm>
              <a:off x="557520" y="355688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AAA8E26C-19FC-248A-217C-7DCE07DC91EA}"/>
                </a:ext>
              </a:extLst>
            </p:cNvPr>
            <p:cNvSpPr/>
            <p:nvPr/>
          </p:nvSpPr>
          <p:spPr>
            <a:xfrm>
              <a:off x="557520" y="3852307"/>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9E9A026C-7C86-F0CC-F7EF-9755F14F5476}"/>
                </a:ext>
              </a:extLst>
            </p:cNvPr>
            <p:cNvSpPr/>
            <p:nvPr/>
          </p:nvSpPr>
          <p:spPr>
            <a:xfrm>
              <a:off x="557520" y="414773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F157C91A-0AE0-7919-EC20-093D24392D23}"/>
                </a:ext>
              </a:extLst>
            </p:cNvPr>
            <p:cNvSpPr/>
            <p:nvPr/>
          </p:nvSpPr>
          <p:spPr>
            <a:xfrm>
              <a:off x="557520" y="443575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a:extLst>
                <a:ext uri="{FF2B5EF4-FFF2-40B4-BE49-F238E27FC236}">
                  <a16:creationId xmlns:a16="http://schemas.microsoft.com/office/drawing/2014/main" id="{D8A6E83A-EE8E-A6C1-3106-D422ECDE4152}"/>
                </a:ext>
              </a:extLst>
            </p:cNvPr>
            <p:cNvSpPr/>
            <p:nvPr/>
          </p:nvSpPr>
          <p:spPr>
            <a:xfrm>
              <a:off x="557520" y="472805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5DAD2052-4769-62BC-2E10-3CCE9894CDE6}"/>
                </a:ext>
              </a:extLst>
            </p:cNvPr>
            <p:cNvSpPr/>
            <p:nvPr/>
          </p:nvSpPr>
          <p:spPr>
            <a:xfrm>
              <a:off x="557520" y="501607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74E2F773-1812-7DE0-69EF-25AED422F394}"/>
                </a:ext>
              </a:extLst>
            </p:cNvPr>
            <p:cNvSpPr/>
            <p:nvPr/>
          </p:nvSpPr>
          <p:spPr>
            <a:xfrm>
              <a:off x="557520" y="528269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15E8219C-4065-422B-DB80-6E2C3C46FB69}"/>
                </a:ext>
              </a:extLst>
            </p:cNvPr>
            <p:cNvSpPr/>
            <p:nvPr/>
          </p:nvSpPr>
          <p:spPr>
            <a:xfrm>
              <a:off x="557520" y="557071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2" name="Group 111">
            <a:extLst>
              <a:ext uri="{FF2B5EF4-FFF2-40B4-BE49-F238E27FC236}">
                <a16:creationId xmlns:a16="http://schemas.microsoft.com/office/drawing/2014/main" id="{472C1694-8DA4-0995-1E08-5A7832E60D65}"/>
              </a:ext>
            </a:extLst>
          </p:cNvPr>
          <p:cNvGrpSpPr/>
          <p:nvPr/>
        </p:nvGrpSpPr>
        <p:grpSpPr>
          <a:xfrm>
            <a:off x="945218" y="4035290"/>
            <a:ext cx="551752" cy="1141904"/>
            <a:chOff x="557520" y="2714228"/>
            <a:chExt cx="2638269" cy="3051359"/>
          </a:xfrm>
          <a:solidFill>
            <a:schemeClr val="accent6"/>
          </a:solidFill>
        </p:grpSpPr>
        <p:sp>
          <p:nvSpPr>
            <p:cNvPr id="113" name="Rectangle 112">
              <a:extLst>
                <a:ext uri="{FF2B5EF4-FFF2-40B4-BE49-F238E27FC236}">
                  <a16:creationId xmlns:a16="http://schemas.microsoft.com/office/drawing/2014/main" id="{26A73D6C-49AC-4CF7-0CA5-7F980FDA5CAD}"/>
                </a:ext>
              </a:extLst>
            </p:cNvPr>
            <p:cNvSpPr/>
            <p:nvPr/>
          </p:nvSpPr>
          <p:spPr>
            <a:xfrm>
              <a:off x="557520" y="2714228"/>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63C5EC02-1B5A-C536-B01B-1EE5E4926746}"/>
                </a:ext>
              </a:extLst>
            </p:cNvPr>
            <p:cNvSpPr/>
            <p:nvPr/>
          </p:nvSpPr>
          <p:spPr>
            <a:xfrm>
              <a:off x="557520" y="3002248"/>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4B10308E-440F-908B-96FB-9EAE8AE305FC}"/>
                </a:ext>
              </a:extLst>
            </p:cNvPr>
            <p:cNvSpPr/>
            <p:nvPr/>
          </p:nvSpPr>
          <p:spPr>
            <a:xfrm>
              <a:off x="557520" y="3268864"/>
              <a:ext cx="2638269" cy="19487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F368C72F-52AD-30C3-AED1-D1038CF31344}"/>
                </a:ext>
              </a:extLst>
            </p:cNvPr>
            <p:cNvSpPr/>
            <p:nvPr/>
          </p:nvSpPr>
          <p:spPr>
            <a:xfrm>
              <a:off x="557520" y="3556884"/>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id="{B142C13E-3B5C-2EBF-2E93-A64A4F0509CE}"/>
                </a:ext>
              </a:extLst>
            </p:cNvPr>
            <p:cNvSpPr/>
            <p:nvPr/>
          </p:nvSpPr>
          <p:spPr>
            <a:xfrm>
              <a:off x="557520" y="3852307"/>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2EC312A5-515E-ACBB-8AF2-07308A0DD0DB}"/>
                </a:ext>
              </a:extLst>
            </p:cNvPr>
            <p:cNvSpPr/>
            <p:nvPr/>
          </p:nvSpPr>
          <p:spPr>
            <a:xfrm>
              <a:off x="557520" y="4147730"/>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FF638C71-923A-CCFE-0F85-0FE8A4C73C18}"/>
                </a:ext>
              </a:extLst>
            </p:cNvPr>
            <p:cNvSpPr/>
            <p:nvPr/>
          </p:nvSpPr>
          <p:spPr>
            <a:xfrm>
              <a:off x="557520" y="4435750"/>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119">
              <a:extLst>
                <a:ext uri="{FF2B5EF4-FFF2-40B4-BE49-F238E27FC236}">
                  <a16:creationId xmlns:a16="http://schemas.microsoft.com/office/drawing/2014/main" id="{F6112730-3DFA-3EA1-220F-48A5A137C363}"/>
                </a:ext>
              </a:extLst>
            </p:cNvPr>
            <p:cNvSpPr/>
            <p:nvPr/>
          </p:nvSpPr>
          <p:spPr>
            <a:xfrm>
              <a:off x="557520" y="4728059"/>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18C89371-DA1C-42AC-FB76-BDDAD17B01B2}"/>
                </a:ext>
              </a:extLst>
            </p:cNvPr>
            <p:cNvSpPr/>
            <p:nvPr/>
          </p:nvSpPr>
          <p:spPr>
            <a:xfrm>
              <a:off x="557520" y="5016079"/>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BF449EAC-D99F-002E-0544-28116A352663}"/>
                </a:ext>
              </a:extLst>
            </p:cNvPr>
            <p:cNvSpPr/>
            <p:nvPr/>
          </p:nvSpPr>
          <p:spPr>
            <a:xfrm>
              <a:off x="557520" y="5282695"/>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C7BA42BD-71A9-7764-2954-9BBB0EB85377}"/>
                </a:ext>
              </a:extLst>
            </p:cNvPr>
            <p:cNvSpPr/>
            <p:nvPr/>
          </p:nvSpPr>
          <p:spPr>
            <a:xfrm>
              <a:off x="557520" y="5570715"/>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4" name="Group 123">
            <a:extLst>
              <a:ext uri="{FF2B5EF4-FFF2-40B4-BE49-F238E27FC236}">
                <a16:creationId xmlns:a16="http://schemas.microsoft.com/office/drawing/2014/main" id="{C39DF934-FF96-D11B-F82A-E13EEFBAEF12}"/>
              </a:ext>
            </a:extLst>
          </p:cNvPr>
          <p:cNvGrpSpPr/>
          <p:nvPr/>
        </p:nvGrpSpPr>
        <p:grpSpPr>
          <a:xfrm>
            <a:off x="1638507" y="4035290"/>
            <a:ext cx="551752" cy="1141904"/>
            <a:chOff x="557520" y="2714228"/>
            <a:chExt cx="2638269" cy="3051359"/>
          </a:xfrm>
          <a:solidFill>
            <a:schemeClr val="accent6"/>
          </a:solidFill>
        </p:grpSpPr>
        <p:sp>
          <p:nvSpPr>
            <p:cNvPr id="125" name="Rectangle 124">
              <a:extLst>
                <a:ext uri="{FF2B5EF4-FFF2-40B4-BE49-F238E27FC236}">
                  <a16:creationId xmlns:a16="http://schemas.microsoft.com/office/drawing/2014/main" id="{721F8B42-D811-B940-5C42-DEA62EEBA790}"/>
                </a:ext>
              </a:extLst>
            </p:cNvPr>
            <p:cNvSpPr/>
            <p:nvPr/>
          </p:nvSpPr>
          <p:spPr>
            <a:xfrm>
              <a:off x="557520" y="2714228"/>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125">
              <a:extLst>
                <a:ext uri="{FF2B5EF4-FFF2-40B4-BE49-F238E27FC236}">
                  <a16:creationId xmlns:a16="http://schemas.microsoft.com/office/drawing/2014/main" id="{F50A8BFB-1CC9-4819-3F70-3CB812A8B24F}"/>
                </a:ext>
              </a:extLst>
            </p:cNvPr>
            <p:cNvSpPr/>
            <p:nvPr/>
          </p:nvSpPr>
          <p:spPr>
            <a:xfrm>
              <a:off x="557520" y="3002248"/>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7A7E39C3-2AEB-DF85-C80A-3703833E9D23}"/>
                </a:ext>
              </a:extLst>
            </p:cNvPr>
            <p:cNvSpPr/>
            <p:nvPr/>
          </p:nvSpPr>
          <p:spPr>
            <a:xfrm>
              <a:off x="557520" y="3268864"/>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127">
              <a:extLst>
                <a:ext uri="{FF2B5EF4-FFF2-40B4-BE49-F238E27FC236}">
                  <a16:creationId xmlns:a16="http://schemas.microsoft.com/office/drawing/2014/main" id="{0986563B-9C67-C75F-AF01-F415B1F17D03}"/>
                </a:ext>
              </a:extLst>
            </p:cNvPr>
            <p:cNvSpPr/>
            <p:nvPr/>
          </p:nvSpPr>
          <p:spPr>
            <a:xfrm>
              <a:off x="557520" y="3556884"/>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128">
              <a:extLst>
                <a:ext uri="{FF2B5EF4-FFF2-40B4-BE49-F238E27FC236}">
                  <a16:creationId xmlns:a16="http://schemas.microsoft.com/office/drawing/2014/main" id="{8ECEF952-5895-7736-BC6F-0A35D29DD793}"/>
                </a:ext>
              </a:extLst>
            </p:cNvPr>
            <p:cNvSpPr/>
            <p:nvPr/>
          </p:nvSpPr>
          <p:spPr>
            <a:xfrm>
              <a:off x="557520" y="3852307"/>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ectangle 129">
              <a:extLst>
                <a:ext uri="{FF2B5EF4-FFF2-40B4-BE49-F238E27FC236}">
                  <a16:creationId xmlns:a16="http://schemas.microsoft.com/office/drawing/2014/main" id="{E5164E73-C37D-5BB3-7144-F72B8ED3EDB0}"/>
                </a:ext>
              </a:extLst>
            </p:cNvPr>
            <p:cNvSpPr/>
            <p:nvPr/>
          </p:nvSpPr>
          <p:spPr>
            <a:xfrm>
              <a:off x="557520" y="4147730"/>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ectangle 130">
              <a:extLst>
                <a:ext uri="{FF2B5EF4-FFF2-40B4-BE49-F238E27FC236}">
                  <a16:creationId xmlns:a16="http://schemas.microsoft.com/office/drawing/2014/main" id="{C5CC07D9-74E9-678A-901E-8F05006B4C46}"/>
                </a:ext>
              </a:extLst>
            </p:cNvPr>
            <p:cNvSpPr/>
            <p:nvPr/>
          </p:nvSpPr>
          <p:spPr>
            <a:xfrm>
              <a:off x="557520" y="4435750"/>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131">
              <a:extLst>
                <a:ext uri="{FF2B5EF4-FFF2-40B4-BE49-F238E27FC236}">
                  <a16:creationId xmlns:a16="http://schemas.microsoft.com/office/drawing/2014/main" id="{E7F1C95F-FA06-18AA-73E8-B831A358C319}"/>
                </a:ext>
              </a:extLst>
            </p:cNvPr>
            <p:cNvSpPr/>
            <p:nvPr/>
          </p:nvSpPr>
          <p:spPr>
            <a:xfrm>
              <a:off x="557520" y="4728059"/>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812964B9-B98E-A906-3AF5-94D4705D9B03}"/>
                </a:ext>
              </a:extLst>
            </p:cNvPr>
            <p:cNvSpPr/>
            <p:nvPr/>
          </p:nvSpPr>
          <p:spPr>
            <a:xfrm>
              <a:off x="557520" y="5016079"/>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a:extLst>
                <a:ext uri="{FF2B5EF4-FFF2-40B4-BE49-F238E27FC236}">
                  <a16:creationId xmlns:a16="http://schemas.microsoft.com/office/drawing/2014/main" id="{63F869F2-6D0D-2DAA-0434-72E8D1D97E1D}"/>
                </a:ext>
              </a:extLst>
            </p:cNvPr>
            <p:cNvSpPr/>
            <p:nvPr/>
          </p:nvSpPr>
          <p:spPr>
            <a:xfrm>
              <a:off x="557520" y="5282695"/>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8E5B2F9A-161F-B02F-7A8F-CBE579CE13A5}"/>
                </a:ext>
              </a:extLst>
            </p:cNvPr>
            <p:cNvSpPr/>
            <p:nvPr/>
          </p:nvSpPr>
          <p:spPr>
            <a:xfrm>
              <a:off x="557520" y="5570715"/>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6" name="Group 135">
            <a:extLst>
              <a:ext uri="{FF2B5EF4-FFF2-40B4-BE49-F238E27FC236}">
                <a16:creationId xmlns:a16="http://schemas.microsoft.com/office/drawing/2014/main" id="{1E97183C-59F1-1FE5-2B64-EBC53FBD7A5A}"/>
              </a:ext>
            </a:extLst>
          </p:cNvPr>
          <p:cNvGrpSpPr/>
          <p:nvPr/>
        </p:nvGrpSpPr>
        <p:grpSpPr>
          <a:xfrm>
            <a:off x="2360628" y="4035290"/>
            <a:ext cx="551752" cy="1141904"/>
            <a:chOff x="557520" y="2714228"/>
            <a:chExt cx="2638269" cy="3051359"/>
          </a:xfrm>
          <a:solidFill>
            <a:schemeClr val="accent6"/>
          </a:solidFill>
        </p:grpSpPr>
        <p:sp>
          <p:nvSpPr>
            <p:cNvPr id="137" name="Rectangle 136">
              <a:extLst>
                <a:ext uri="{FF2B5EF4-FFF2-40B4-BE49-F238E27FC236}">
                  <a16:creationId xmlns:a16="http://schemas.microsoft.com/office/drawing/2014/main" id="{05CFB8F9-FD4A-153C-F5C9-6DF31537C2E8}"/>
                </a:ext>
              </a:extLst>
            </p:cNvPr>
            <p:cNvSpPr/>
            <p:nvPr/>
          </p:nvSpPr>
          <p:spPr>
            <a:xfrm>
              <a:off x="557520" y="2714228"/>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137">
              <a:extLst>
                <a:ext uri="{FF2B5EF4-FFF2-40B4-BE49-F238E27FC236}">
                  <a16:creationId xmlns:a16="http://schemas.microsoft.com/office/drawing/2014/main" id="{418F8AC2-7D32-981D-D8EC-858DE3E7940F}"/>
                </a:ext>
              </a:extLst>
            </p:cNvPr>
            <p:cNvSpPr/>
            <p:nvPr/>
          </p:nvSpPr>
          <p:spPr>
            <a:xfrm>
              <a:off x="557520" y="3002248"/>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1242747C-6544-8C12-5418-861963B5451E}"/>
                </a:ext>
              </a:extLst>
            </p:cNvPr>
            <p:cNvSpPr/>
            <p:nvPr/>
          </p:nvSpPr>
          <p:spPr>
            <a:xfrm>
              <a:off x="557520" y="3268864"/>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a:extLst>
                <a:ext uri="{FF2B5EF4-FFF2-40B4-BE49-F238E27FC236}">
                  <a16:creationId xmlns:a16="http://schemas.microsoft.com/office/drawing/2014/main" id="{2A354AD2-33BB-A57F-A77C-8EB83D37493F}"/>
                </a:ext>
              </a:extLst>
            </p:cNvPr>
            <p:cNvSpPr/>
            <p:nvPr/>
          </p:nvSpPr>
          <p:spPr>
            <a:xfrm>
              <a:off x="557520" y="3556884"/>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8C09C603-8A0A-8842-757F-5F77B749232A}"/>
                </a:ext>
              </a:extLst>
            </p:cNvPr>
            <p:cNvSpPr/>
            <p:nvPr/>
          </p:nvSpPr>
          <p:spPr>
            <a:xfrm>
              <a:off x="557520" y="3852307"/>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a:extLst>
                <a:ext uri="{FF2B5EF4-FFF2-40B4-BE49-F238E27FC236}">
                  <a16:creationId xmlns:a16="http://schemas.microsoft.com/office/drawing/2014/main" id="{D4245F20-BFC9-39FD-F077-55E66FE73FE3}"/>
                </a:ext>
              </a:extLst>
            </p:cNvPr>
            <p:cNvSpPr/>
            <p:nvPr/>
          </p:nvSpPr>
          <p:spPr>
            <a:xfrm>
              <a:off x="557520" y="4147730"/>
              <a:ext cx="2638269" cy="19487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142">
              <a:extLst>
                <a:ext uri="{FF2B5EF4-FFF2-40B4-BE49-F238E27FC236}">
                  <a16:creationId xmlns:a16="http://schemas.microsoft.com/office/drawing/2014/main" id="{CF6C399D-5158-6F45-BEB8-DB7978D401B1}"/>
                </a:ext>
              </a:extLst>
            </p:cNvPr>
            <p:cNvSpPr/>
            <p:nvPr/>
          </p:nvSpPr>
          <p:spPr>
            <a:xfrm>
              <a:off x="557520" y="4435750"/>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4" name="Rectangle 143">
              <a:extLst>
                <a:ext uri="{FF2B5EF4-FFF2-40B4-BE49-F238E27FC236}">
                  <a16:creationId xmlns:a16="http://schemas.microsoft.com/office/drawing/2014/main" id="{08BE05FB-810D-412A-6A09-4B1845BA82E3}"/>
                </a:ext>
              </a:extLst>
            </p:cNvPr>
            <p:cNvSpPr/>
            <p:nvPr/>
          </p:nvSpPr>
          <p:spPr>
            <a:xfrm>
              <a:off x="557520" y="4728059"/>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a:extLst>
                <a:ext uri="{FF2B5EF4-FFF2-40B4-BE49-F238E27FC236}">
                  <a16:creationId xmlns:a16="http://schemas.microsoft.com/office/drawing/2014/main" id="{ED2C2F84-9B9E-44EB-1D1F-6A54B3EDDB13}"/>
                </a:ext>
              </a:extLst>
            </p:cNvPr>
            <p:cNvSpPr/>
            <p:nvPr/>
          </p:nvSpPr>
          <p:spPr>
            <a:xfrm>
              <a:off x="557520" y="5016079"/>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FB9CF163-BF13-25F1-1AD6-24EAA77DC0F3}"/>
                </a:ext>
              </a:extLst>
            </p:cNvPr>
            <p:cNvSpPr/>
            <p:nvPr/>
          </p:nvSpPr>
          <p:spPr>
            <a:xfrm>
              <a:off x="557520" y="5282695"/>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146">
              <a:extLst>
                <a:ext uri="{FF2B5EF4-FFF2-40B4-BE49-F238E27FC236}">
                  <a16:creationId xmlns:a16="http://schemas.microsoft.com/office/drawing/2014/main" id="{4B4F05F5-5AEB-81CB-45B5-681912CF151A}"/>
                </a:ext>
              </a:extLst>
            </p:cNvPr>
            <p:cNvSpPr/>
            <p:nvPr/>
          </p:nvSpPr>
          <p:spPr>
            <a:xfrm>
              <a:off x="557520" y="5570715"/>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50168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6C318-D2A3-8EB3-49A3-90F111E29CE1}"/>
              </a:ext>
            </a:extLst>
          </p:cNvPr>
          <p:cNvSpPr>
            <a:spLocks noGrp="1"/>
          </p:cNvSpPr>
          <p:nvPr>
            <p:ph type="title"/>
          </p:nvPr>
        </p:nvSpPr>
        <p:spPr/>
        <p:txBody>
          <a:bodyPr/>
          <a:lstStyle/>
          <a:p>
            <a:r>
              <a:rPr lang="en-US" dirty="0"/>
              <a:t>Why should you care: Goals of this talk</a:t>
            </a:r>
          </a:p>
        </p:txBody>
      </p:sp>
      <p:sp>
        <p:nvSpPr>
          <p:cNvPr id="3" name="Content Placeholder 2">
            <a:extLst>
              <a:ext uri="{FF2B5EF4-FFF2-40B4-BE49-F238E27FC236}">
                <a16:creationId xmlns:a16="http://schemas.microsoft.com/office/drawing/2014/main" id="{31C0891E-2F5B-3920-DF77-6ABBE6941A9D}"/>
              </a:ext>
            </a:extLst>
          </p:cNvPr>
          <p:cNvSpPr>
            <a:spLocks noGrp="1"/>
          </p:cNvSpPr>
          <p:nvPr>
            <p:ph idx="1"/>
          </p:nvPr>
        </p:nvSpPr>
        <p:spPr>
          <a:xfrm>
            <a:off x="838200" y="1467037"/>
            <a:ext cx="10515600" cy="4351338"/>
          </a:xfrm>
        </p:spPr>
        <p:txBody>
          <a:bodyPr>
            <a:noAutofit/>
          </a:bodyPr>
          <a:lstStyle/>
          <a:p>
            <a:r>
              <a:rPr lang="en-US" dirty="0">
                <a:latin typeface="Calibri" panose="020F0502020204030204" pitchFamily="34" charset="0"/>
                <a:cs typeface="Calibri" panose="020F0502020204030204" pitchFamily="34" charset="0"/>
              </a:rPr>
              <a:t>Opportunities to use Synthetic Data to Unlock Data-driven Workflows</a:t>
            </a:r>
          </a:p>
          <a:p>
            <a:pPr marL="0" indent="0">
              <a:buNone/>
            </a:pP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Background: AI/ML Science Behind Synthetic Data</a:t>
            </a:r>
            <a:endParaRPr lang="en-US" sz="2800"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What are the practical challenges with Synthetic Data? </a:t>
            </a:r>
          </a:p>
          <a:p>
            <a:pPr lvl="1"/>
            <a:r>
              <a:rPr lang="en-US" sz="2800" dirty="0">
                <a:latin typeface="Calibri" panose="020F0502020204030204" pitchFamily="34" charset="0"/>
                <a:cs typeface="Calibri" panose="020F0502020204030204" pitchFamily="34" charset="0"/>
              </a:rPr>
              <a:t>Fidelity</a:t>
            </a:r>
          </a:p>
          <a:p>
            <a:pPr lvl="1"/>
            <a:r>
              <a:rPr lang="en-US" sz="2800" dirty="0">
                <a:latin typeface="Calibri" panose="020F0502020204030204" pitchFamily="34" charset="0"/>
                <a:cs typeface="Calibri" panose="020F0502020204030204" pitchFamily="34" charset="0"/>
              </a:rPr>
              <a:t>Privacy, Compliance, and Governance implications </a:t>
            </a:r>
          </a:p>
        </p:txBody>
      </p:sp>
      <p:sp>
        <p:nvSpPr>
          <p:cNvPr id="4" name="Slide Number Placeholder 3">
            <a:extLst>
              <a:ext uri="{FF2B5EF4-FFF2-40B4-BE49-F238E27FC236}">
                <a16:creationId xmlns:a16="http://schemas.microsoft.com/office/drawing/2014/main" id="{579A1439-9440-47F0-C10A-AAD77EE7F2C2}"/>
              </a:ext>
            </a:extLst>
          </p:cNvPr>
          <p:cNvSpPr>
            <a:spLocks noGrp="1"/>
          </p:cNvSpPr>
          <p:nvPr>
            <p:ph type="sldNum" sz="quarter" idx="12"/>
          </p:nvPr>
        </p:nvSpPr>
        <p:spPr/>
        <p:txBody>
          <a:bodyPr/>
          <a:lstStyle/>
          <a:p>
            <a:fld id="{44F096B6-B8DF-0C42-9CB4-52268210ADB0}" type="slidenum">
              <a:rPr lang="en-US" smtClean="0"/>
              <a:t>8</a:t>
            </a:fld>
            <a:endParaRPr lang="en-US"/>
          </a:p>
        </p:txBody>
      </p:sp>
    </p:spTree>
    <p:extLst>
      <p:ext uri="{BB962C8B-B14F-4D97-AF65-F5344CB8AC3E}">
        <p14:creationId xmlns:p14="http://schemas.microsoft.com/office/powerpoint/2010/main" val="338123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D0F9362-D3C7-83B2-52A9-85FE1FF25310}"/>
              </a:ext>
            </a:extLst>
          </p:cNvPr>
          <p:cNvSpPr>
            <a:spLocks noGrp="1"/>
          </p:cNvSpPr>
          <p:nvPr>
            <p:ph type="title"/>
          </p:nvPr>
        </p:nvSpPr>
        <p:spPr>
          <a:xfrm>
            <a:off x="215153" y="768350"/>
            <a:ext cx="11761694" cy="2852737"/>
          </a:xfrm>
        </p:spPr>
        <p:txBody>
          <a:bodyPr/>
          <a:lstStyle/>
          <a:p>
            <a:r>
              <a:rPr lang="en-US" dirty="0"/>
              <a:t>Background: </a:t>
            </a:r>
            <a:br>
              <a:rPr lang="en-US" dirty="0"/>
            </a:br>
            <a:r>
              <a:rPr lang="en-US" dirty="0"/>
              <a:t>The Science Behind Synthetic Data</a:t>
            </a:r>
          </a:p>
        </p:txBody>
      </p:sp>
      <p:sp>
        <p:nvSpPr>
          <p:cNvPr id="4" name="Slide Number Placeholder 3">
            <a:extLst>
              <a:ext uri="{FF2B5EF4-FFF2-40B4-BE49-F238E27FC236}">
                <a16:creationId xmlns:a16="http://schemas.microsoft.com/office/drawing/2014/main" id="{78D5BBE2-007F-7B2C-0CC7-6B2A3EE5701E}"/>
              </a:ext>
            </a:extLst>
          </p:cNvPr>
          <p:cNvSpPr>
            <a:spLocks noGrp="1"/>
          </p:cNvSpPr>
          <p:nvPr>
            <p:ph type="sldNum" sz="quarter" idx="12"/>
          </p:nvPr>
        </p:nvSpPr>
        <p:spPr/>
        <p:txBody>
          <a:bodyPr/>
          <a:lstStyle/>
          <a:p>
            <a:fld id="{44F096B6-B8DF-0C42-9CB4-52268210ADB0}" type="slidenum">
              <a:rPr lang="en-US" smtClean="0"/>
              <a:t>9</a:t>
            </a:fld>
            <a:endParaRPr lang="en-US"/>
          </a:p>
        </p:txBody>
      </p:sp>
      <p:sp>
        <p:nvSpPr>
          <p:cNvPr id="3" name="Text Placeholder 2">
            <a:extLst>
              <a:ext uri="{FF2B5EF4-FFF2-40B4-BE49-F238E27FC236}">
                <a16:creationId xmlns:a16="http://schemas.microsoft.com/office/drawing/2014/main" id="{B6222525-28F3-89FB-FEC9-CBAA9D3E91D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71194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26913-4B3B-98B5-ACAA-4122400E7982}"/>
              </a:ext>
            </a:extLst>
          </p:cNvPr>
          <p:cNvSpPr>
            <a:spLocks noGrp="1"/>
          </p:cNvSpPr>
          <p:nvPr>
            <p:ph type="title"/>
          </p:nvPr>
        </p:nvSpPr>
        <p:spPr/>
        <p:txBody>
          <a:bodyPr/>
          <a:lstStyle/>
          <a:p>
            <a:r>
              <a:rPr lang="en-US" dirty="0"/>
              <a:t>There is a lot of hype around synthetic data!</a:t>
            </a:r>
          </a:p>
        </p:txBody>
      </p:sp>
      <p:sp>
        <p:nvSpPr>
          <p:cNvPr id="3" name="Content Placeholder 2">
            <a:extLst>
              <a:ext uri="{FF2B5EF4-FFF2-40B4-BE49-F238E27FC236}">
                <a16:creationId xmlns:a16="http://schemas.microsoft.com/office/drawing/2014/main" id="{1CD74D3B-872B-36AD-12BC-8BDC111E6F55}"/>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CA361691-502D-C7B4-0091-A8BBED0FA769}"/>
              </a:ext>
            </a:extLst>
          </p:cNvPr>
          <p:cNvSpPr>
            <a:spLocks noGrp="1"/>
          </p:cNvSpPr>
          <p:nvPr>
            <p:ph type="sldNum" sz="quarter" idx="12"/>
          </p:nvPr>
        </p:nvSpPr>
        <p:spPr/>
        <p:txBody>
          <a:bodyPr/>
          <a:lstStyle/>
          <a:p>
            <a:fld id="{44F096B6-B8DF-0C42-9CB4-52268210ADB0}" type="slidenum">
              <a:rPr lang="en-US" smtClean="0"/>
              <a:t>10</a:t>
            </a:fld>
            <a:endParaRPr lang="en-US" dirty="0"/>
          </a:p>
        </p:txBody>
      </p:sp>
      <p:pic>
        <p:nvPicPr>
          <p:cNvPr id="5" name="Picture 4">
            <a:extLst>
              <a:ext uri="{FF2B5EF4-FFF2-40B4-BE49-F238E27FC236}">
                <a16:creationId xmlns:a16="http://schemas.microsoft.com/office/drawing/2014/main" id="{02F1C623-12BC-BAE5-58EA-46AD61637C42}"/>
              </a:ext>
            </a:extLst>
          </p:cNvPr>
          <p:cNvPicPr>
            <a:picLocks noChangeAspect="1"/>
          </p:cNvPicPr>
          <p:nvPr/>
        </p:nvPicPr>
        <p:blipFill rotWithShape="1">
          <a:blip r:embed="rId2"/>
          <a:srcRect b="34949"/>
          <a:stretch/>
        </p:blipFill>
        <p:spPr>
          <a:xfrm>
            <a:off x="550333" y="1462088"/>
            <a:ext cx="7772400" cy="2428135"/>
          </a:xfrm>
          <a:prstGeom prst="rect">
            <a:avLst/>
          </a:prstGeom>
        </p:spPr>
      </p:pic>
      <p:pic>
        <p:nvPicPr>
          <p:cNvPr id="6" name="Picture 5">
            <a:extLst>
              <a:ext uri="{FF2B5EF4-FFF2-40B4-BE49-F238E27FC236}">
                <a16:creationId xmlns:a16="http://schemas.microsoft.com/office/drawing/2014/main" id="{373603B1-38A1-8AFD-870E-1B0ADE68AFF2}"/>
              </a:ext>
            </a:extLst>
          </p:cNvPr>
          <p:cNvPicPr>
            <a:picLocks noChangeAspect="1"/>
          </p:cNvPicPr>
          <p:nvPr/>
        </p:nvPicPr>
        <p:blipFill>
          <a:blip r:embed="rId3"/>
          <a:stretch>
            <a:fillRect/>
          </a:stretch>
        </p:blipFill>
        <p:spPr>
          <a:xfrm rot="21228219">
            <a:off x="5664956" y="3150316"/>
            <a:ext cx="6179153" cy="2028451"/>
          </a:xfrm>
          <a:prstGeom prst="rect">
            <a:avLst/>
          </a:prstGeom>
        </p:spPr>
      </p:pic>
      <p:pic>
        <p:nvPicPr>
          <p:cNvPr id="7" name="Picture 6">
            <a:extLst>
              <a:ext uri="{FF2B5EF4-FFF2-40B4-BE49-F238E27FC236}">
                <a16:creationId xmlns:a16="http://schemas.microsoft.com/office/drawing/2014/main" id="{F54DEBA6-1E86-6036-A0D3-0C0FE371B042}"/>
              </a:ext>
            </a:extLst>
          </p:cNvPr>
          <p:cNvPicPr>
            <a:picLocks noChangeAspect="1"/>
          </p:cNvPicPr>
          <p:nvPr/>
        </p:nvPicPr>
        <p:blipFill>
          <a:blip r:embed="rId4"/>
          <a:stretch>
            <a:fillRect/>
          </a:stretch>
        </p:blipFill>
        <p:spPr>
          <a:xfrm rot="283468">
            <a:off x="381706" y="5294369"/>
            <a:ext cx="7772400" cy="1350289"/>
          </a:xfrm>
          <a:prstGeom prst="rect">
            <a:avLst/>
          </a:prstGeom>
        </p:spPr>
      </p:pic>
    </p:spTree>
    <p:extLst>
      <p:ext uri="{BB962C8B-B14F-4D97-AF65-F5344CB8AC3E}">
        <p14:creationId xmlns:p14="http://schemas.microsoft.com/office/powerpoint/2010/main" val="3487672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18FF1-38F8-F245-A88A-03CADC6469FA}"/>
              </a:ext>
            </a:extLst>
          </p:cNvPr>
          <p:cNvSpPr>
            <a:spLocks noGrp="1"/>
          </p:cNvSpPr>
          <p:nvPr>
            <p:ph type="title"/>
          </p:nvPr>
        </p:nvSpPr>
        <p:spPr/>
        <p:txBody>
          <a:bodyPr/>
          <a:lstStyle/>
          <a:p>
            <a:r>
              <a:rPr lang="en-US" dirty="0"/>
              <a:t>Synthetic data: A promising alternative</a:t>
            </a:r>
          </a:p>
        </p:txBody>
      </p:sp>
      <p:sp>
        <p:nvSpPr>
          <p:cNvPr id="4" name="Slide Number Placeholder 3">
            <a:extLst>
              <a:ext uri="{FF2B5EF4-FFF2-40B4-BE49-F238E27FC236}">
                <a16:creationId xmlns:a16="http://schemas.microsoft.com/office/drawing/2014/main" id="{08FE70AB-C430-FE45-9BE7-42A829237758}"/>
              </a:ext>
            </a:extLst>
          </p:cNvPr>
          <p:cNvSpPr>
            <a:spLocks noGrp="1"/>
          </p:cNvSpPr>
          <p:nvPr>
            <p:ph type="sldNum" sz="quarter" idx="12"/>
          </p:nvPr>
        </p:nvSpPr>
        <p:spPr/>
        <p:txBody>
          <a:bodyPr/>
          <a:lstStyle/>
          <a:p>
            <a:fld id="{44F096B6-B8DF-0C42-9CB4-52268210ADB0}" type="slidenum">
              <a:rPr lang="en-US" smtClean="0"/>
              <a:t>11</a:t>
            </a:fld>
            <a:endParaRPr lang="en-US"/>
          </a:p>
        </p:txBody>
      </p:sp>
      <p:sp>
        <p:nvSpPr>
          <p:cNvPr id="6" name="圆角矩形 25">
            <a:extLst>
              <a:ext uri="{FF2B5EF4-FFF2-40B4-BE49-F238E27FC236}">
                <a16:creationId xmlns:a16="http://schemas.microsoft.com/office/drawing/2014/main" id="{EA417284-9FEA-1A40-A499-ECC3FBAC37CD}"/>
              </a:ext>
            </a:extLst>
          </p:cNvPr>
          <p:cNvSpPr/>
          <p:nvPr/>
        </p:nvSpPr>
        <p:spPr>
          <a:xfrm>
            <a:off x="1277658" y="3591532"/>
            <a:ext cx="6680200" cy="2475544"/>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zh-CN" sz="2800" dirty="0">
                <a:solidFill>
                  <a:schemeClr val="tx1"/>
                </a:solidFill>
              </a:rPr>
              <a:t>Data</a:t>
            </a:r>
            <a:r>
              <a:rPr kumimoji="1" lang="zh-CN" altLang="en-US" sz="2800" dirty="0">
                <a:solidFill>
                  <a:schemeClr val="tx1"/>
                </a:solidFill>
              </a:rPr>
              <a:t> </a:t>
            </a:r>
            <a:r>
              <a:rPr kumimoji="1" lang="en-US" altLang="zh-CN" sz="2800" dirty="0">
                <a:solidFill>
                  <a:schemeClr val="tx1"/>
                </a:solidFill>
              </a:rPr>
              <a:t>Holder</a:t>
            </a:r>
            <a:endParaRPr kumimoji="1" lang="zh-CN" altLang="en-US" sz="2800" dirty="0">
              <a:solidFill>
                <a:schemeClr val="tx1"/>
              </a:solidFill>
            </a:endParaRPr>
          </a:p>
        </p:txBody>
      </p:sp>
      <p:sp>
        <p:nvSpPr>
          <p:cNvPr id="7" name="矩形 2">
            <a:extLst>
              <a:ext uri="{FF2B5EF4-FFF2-40B4-BE49-F238E27FC236}">
                <a16:creationId xmlns:a16="http://schemas.microsoft.com/office/drawing/2014/main" id="{0C95F0E7-AF58-1644-81A6-84FC2CFA5EB0}"/>
              </a:ext>
            </a:extLst>
          </p:cNvPr>
          <p:cNvSpPr/>
          <p:nvPr/>
        </p:nvSpPr>
        <p:spPr>
          <a:xfrm>
            <a:off x="3537535" y="4696317"/>
            <a:ext cx="2047245" cy="1011411"/>
          </a:xfrm>
          <a:prstGeom prst="rect">
            <a:avLst/>
          </a:prstGeom>
          <a:solidFill>
            <a:schemeClr val="accent4">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solidFill>
                  <a:schemeClr val="tx1"/>
                </a:solidFill>
              </a:rPr>
              <a:t>Generative</a:t>
            </a:r>
            <a:r>
              <a:rPr kumimoji="1" lang="zh-CN" altLang="en-US" sz="2400" dirty="0">
                <a:solidFill>
                  <a:schemeClr val="tx1"/>
                </a:solidFill>
              </a:rPr>
              <a:t> </a:t>
            </a:r>
            <a:r>
              <a:rPr kumimoji="1" lang="en-US" altLang="zh-CN" sz="2400" dirty="0">
                <a:solidFill>
                  <a:schemeClr val="tx1"/>
                </a:solidFill>
              </a:rPr>
              <a:t>model</a:t>
            </a:r>
            <a:endParaRPr kumimoji="1" lang="zh-CN" altLang="en-US" sz="2400" dirty="0">
              <a:solidFill>
                <a:schemeClr val="tx1"/>
              </a:solidFill>
            </a:endParaRPr>
          </a:p>
        </p:txBody>
      </p:sp>
      <p:sp>
        <p:nvSpPr>
          <p:cNvPr id="10" name="文本框 3">
            <a:extLst>
              <a:ext uri="{FF2B5EF4-FFF2-40B4-BE49-F238E27FC236}">
                <a16:creationId xmlns:a16="http://schemas.microsoft.com/office/drawing/2014/main" id="{BDFF82E3-FC5F-AA4E-8E91-82C74B158C8B}"/>
              </a:ext>
            </a:extLst>
          </p:cNvPr>
          <p:cNvSpPr txBox="1"/>
          <p:nvPr/>
        </p:nvSpPr>
        <p:spPr>
          <a:xfrm>
            <a:off x="1106545" y="4137521"/>
            <a:ext cx="2244165" cy="461665"/>
          </a:xfrm>
          <a:prstGeom prst="rect">
            <a:avLst/>
          </a:prstGeom>
          <a:noFill/>
        </p:spPr>
        <p:txBody>
          <a:bodyPr wrap="square" rtlCol="0">
            <a:spAutoFit/>
          </a:bodyPr>
          <a:lstStyle/>
          <a:p>
            <a:pPr algn="ctr"/>
            <a:r>
              <a:rPr kumimoji="1" lang="en-US" altLang="zh-CN" sz="2400" dirty="0"/>
              <a:t>Original</a:t>
            </a:r>
            <a:r>
              <a:rPr kumimoji="1" lang="zh-CN" altLang="en-US" sz="2400" dirty="0"/>
              <a:t> </a:t>
            </a:r>
            <a:r>
              <a:rPr kumimoji="1" lang="en-US" altLang="zh-CN" sz="2400" dirty="0"/>
              <a:t>data</a:t>
            </a:r>
            <a:endParaRPr kumimoji="1" lang="zh-CN" altLang="en-US" sz="2400" dirty="0"/>
          </a:p>
        </p:txBody>
      </p:sp>
      <p:pic>
        <p:nvPicPr>
          <p:cNvPr id="12" name="图形 27" descr="数据库">
            <a:extLst>
              <a:ext uri="{FF2B5EF4-FFF2-40B4-BE49-F238E27FC236}">
                <a16:creationId xmlns:a16="http://schemas.microsoft.com/office/drawing/2014/main" id="{11083F4C-5832-4A45-983D-23DFB5FEC30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3388" y="4599186"/>
            <a:ext cx="1226950" cy="1226950"/>
          </a:xfrm>
          <a:prstGeom prst="rect">
            <a:avLst/>
          </a:prstGeom>
        </p:spPr>
      </p:pic>
      <p:sp>
        <p:nvSpPr>
          <p:cNvPr id="13" name="文本框 28">
            <a:extLst>
              <a:ext uri="{FF2B5EF4-FFF2-40B4-BE49-F238E27FC236}">
                <a16:creationId xmlns:a16="http://schemas.microsoft.com/office/drawing/2014/main" id="{C0E5CBC1-A7E6-1545-B0F6-755312AD94BA}"/>
              </a:ext>
            </a:extLst>
          </p:cNvPr>
          <p:cNvSpPr txBox="1"/>
          <p:nvPr/>
        </p:nvSpPr>
        <p:spPr>
          <a:xfrm>
            <a:off x="5584781" y="4137521"/>
            <a:ext cx="2244165" cy="461665"/>
          </a:xfrm>
          <a:prstGeom prst="rect">
            <a:avLst/>
          </a:prstGeom>
          <a:noFill/>
        </p:spPr>
        <p:txBody>
          <a:bodyPr wrap="square" rtlCol="0">
            <a:spAutoFit/>
          </a:bodyPr>
          <a:lstStyle/>
          <a:p>
            <a:pPr algn="ctr"/>
            <a:r>
              <a:rPr kumimoji="1" lang="en-US" altLang="zh-CN" sz="2400" dirty="0"/>
              <a:t>Synthetic</a:t>
            </a:r>
            <a:r>
              <a:rPr kumimoji="1" lang="zh-CN" altLang="en-US" sz="2400" dirty="0"/>
              <a:t> </a:t>
            </a:r>
            <a:r>
              <a:rPr kumimoji="1" lang="en-US" altLang="zh-CN" sz="2400" dirty="0"/>
              <a:t>data</a:t>
            </a:r>
            <a:endParaRPr kumimoji="1" lang="zh-CN" altLang="en-US" sz="2400" dirty="0"/>
          </a:p>
        </p:txBody>
      </p:sp>
      <p:sp>
        <p:nvSpPr>
          <p:cNvPr id="14" name="右箭头 30">
            <a:extLst>
              <a:ext uri="{FF2B5EF4-FFF2-40B4-BE49-F238E27FC236}">
                <a16:creationId xmlns:a16="http://schemas.microsoft.com/office/drawing/2014/main" id="{D21A0F64-58C7-C74B-AC00-A5AD48B8479D}"/>
              </a:ext>
            </a:extLst>
          </p:cNvPr>
          <p:cNvSpPr/>
          <p:nvPr/>
        </p:nvSpPr>
        <p:spPr>
          <a:xfrm>
            <a:off x="2866148" y="5060849"/>
            <a:ext cx="653235" cy="310651"/>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15" name="右箭头 32">
            <a:extLst>
              <a:ext uri="{FF2B5EF4-FFF2-40B4-BE49-F238E27FC236}">
                <a16:creationId xmlns:a16="http://schemas.microsoft.com/office/drawing/2014/main" id="{13DF9990-6222-EA4C-87C0-27B34BE78A33}"/>
              </a:ext>
            </a:extLst>
          </p:cNvPr>
          <p:cNvSpPr/>
          <p:nvPr/>
        </p:nvSpPr>
        <p:spPr>
          <a:xfrm>
            <a:off x="5667504" y="5046697"/>
            <a:ext cx="653235" cy="310651"/>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pic>
        <p:nvPicPr>
          <p:cNvPr id="16" name="图形 33" descr="男性形象">
            <a:extLst>
              <a:ext uri="{FF2B5EF4-FFF2-40B4-BE49-F238E27FC236}">
                <a16:creationId xmlns:a16="http://schemas.microsoft.com/office/drawing/2014/main" id="{818522E0-4B43-E547-A994-662409912EE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85198" y="4422659"/>
            <a:ext cx="1285069" cy="1285069"/>
          </a:xfrm>
          <a:prstGeom prst="rect">
            <a:avLst/>
          </a:prstGeom>
        </p:spPr>
      </p:pic>
      <p:sp>
        <p:nvSpPr>
          <p:cNvPr id="17" name="右箭头 34">
            <a:extLst>
              <a:ext uri="{FF2B5EF4-FFF2-40B4-BE49-F238E27FC236}">
                <a16:creationId xmlns:a16="http://schemas.microsoft.com/office/drawing/2014/main" id="{7317C903-785C-6145-B42C-6A4428A23646}"/>
              </a:ext>
            </a:extLst>
          </p:cNvPr>
          <p:cNvSpPr/>
          <p:nvPr/>
        </p:nvSpPr>
        <p:spPr>
          <a:xfrm>
            <a:off x="7466286" y="5046697"/>
            <a:ext cx="1918911" cy="310651"/>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pic>
        <p:nvPicPr>
          <p:cNvPr id="20" name="Graphic 19" descr="Database outline">
            <a:extLst>
              <a:ext uri="{FF2B5EF4-FFF2-40B4-BE49-F238E27FC236}">
                <a16:creationId xmlns:a16="http://schemas.microsoft.com/office/drawing/2014/main" id="{BC293408-3932-0846-B87D-B5340E2C1A7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620158" y="4598618"/>
            <a:ext cx="1214100" cy="1214100"/>
          </a:xfrm>
          <a:prstGeom prst="rect">
            <a:avLst/>
          </a:prstGeom>
        </p:spPr>
      </p:pic>
      <p:sp>
        <p:nvSpPr>
          <p:cNvPr id="21" name="文本框 28">
            <a:extLst>
              <a:ext uri="{FF2B5EF4-FFF2-40B4-BE49-F238E27FC236}">
                <a16:creationId xmlns:a16="http://schemas.microsoft.com/office/drawing/2014/main" id="{C4AD83F4-D55C-D44B-9A5F-F69F8A2E95E6}"/>
              </a:ext>
            </a:extLst>
          </p:cNvPr>
          <p:cNvSpPr txBox="1"/>
          <p:nvPr/>
        </p:nvSpPr>
        <p:spPr>
          <a:xfrm>
            <a:off x="8910711" y="3817922"/>
            <a:ext cx="2244165" cy="461665"/>
          </a:xfrm>
          <a:prstGeom prst="rect">
            <a:avLst/>
          </a:prstGeom>
          <a:noFill/>
        </p:spPr>
        <p:txBody>
          <a:bodyPr wrap="square" rtlCol="0">
            <a:spAutoFit/>
          </a:bodyPr>
          <a:lstStyle/>
          <a:p>
            <a:pPr algn="ctr"/>
            <a:r>
              <a:rPr kumimoji="1" lang="en-US" altLang="zh-CN" sz="2400" dirty="0"/>
              <a:t>Data User</a:t>
            </a:r>
            <a:endParaRPr kumimoji="1" lang="zh-CN" altLang="en-US" sz="2400" dirty="0"/>
          </a:p>
        </p:txBody>
      </p:sp>
      <p:sp>
        <p:nvSpPr>
          <p:cNvPr id="22" name="TextBox 21">
            <a:extLst>
              <a:ext uri="{FF2B5EF4-FFF2-40B4-BE49-F238E27FC236}">
                <a16:creationId xmlns:a16="http://schemas.microsoft.com/office/drawing/2014/main" id="{D55E3D19-D48A-D946-82CF-B16521D39A70}"/>
              </a:ext>
            </a:extLst>
          </p:cNvPr>
          <p:cNvSpPr txBox="1"/>
          <p:nvPr/>
        </p:nvSpPr>
        <p:spPr>
          <a:xfrm>
            <a:off x="404037" y="1608917"/>
            <a:ext cx="11568223" cy="1569660"/>
          </a:xfrm>
          <a:prstGeom prst="rect">
            <a:avLst/>
          </a:prstGeom>
          <a:noFill/>
        </p:spPr>
        <p:txBody>
          <a:bodyPr wrap="square" rtlCol="0">
            <a:spAutoFit/>
          </a:bodyPr>
          <a:lstStyle/>
          <a:p>
            <a:pPr algn="ctr"/>
            <a:r>
              <a:rPr lang="en-US" sz="3200" dirty="0">
                <a:solidFill>
                  <a:schemeClr val="bg1">
                    <a:lumMod val="50000"/>
                  </a:schemeClr>
                </a:solidFill>
              </a:rPr>
              <a:t>“Synthetic data: production data… </a:t>
            </a:r>
            <a:br>
              <a:rPr lang="en-US" sz="3200" dirty="0">
                <a:solidFill>
                  <a:schemeClr val="bg1">
                    <a:lumMod val="50000"/>
                  </a:schemeClr>
                </a:solidFill>
              </a:rPr>
            </a:br>
            <a:r>
              <a:rPr lang="en-US" sz="3200" dirty="0">
                <a:solidFill>
                  <a:schemeClr val="bg1">
                    <a:lumMod val="50000"/>
                  </a:schemeClr>
                </a:solidFill>
              </a:rPr>
              <a:t>that are not obtained by direct measurement”</a:t>
            </a:r>
          </a:p>
          <a:p>
            <a:pPr algn="r"/>
            <a:r>
              <a:rPr lang="en-US" sz="3200" dirty="0">
                <a:solidFill>
                  <a:schemeClr val="bg1">
                    <a:lumMod val="50000"/>
                  </a:schemeClr>
                </a:solidFill>
              </a:rPr>
              <a:t>- Merriam-Webster</a:t>
            </a:r>
          </a:p>
        </p:txBody>
      </p:sp>
    </p:spTree>
    <p:extLst>
      <p:ext uri="{BB962C8B-B14F-4D97-AF65-F5344CB8AC3E}">
        <p14:creationId xmlns:p14="http://schemas.microsoft.com/office/powerpoint/2010/main" val="2594765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83DD2-15B4-7945-B8C1-B031D0C0022F}"/>
              </a:ext>
            </a:extLst>
          </p:cNvPr>
          <p:cNvSpPr>
            <a:spLocks noGrp="1"/>
          </p:cNvSpPr>
          <p:nvPr>
            <p:ph type="title"/>
          </p:nvPr>
        </p:nvSpPr>
        <p:spPr/>
        <p:txBody>
          <a:bodyPr/>
          <a:lstStyle/>
          <a:p>
            <a:r>
              <a:rPr lang="en-US" dirty="0"/>
              <a:t>Use Case 1: Data sharing</a:t>
            </a:r>
          </a:p>
        </p:txBody>
      </p:sp>
      <p:sp>
        <p:nvSpPr>
          <p:cNvPr id="4" name="Slide Number Placeholder 3">
            <a:extLst>
              <a:ext uri="{FF2B5EF4-FFF2-40B4-BE49-F238E27FC236}">
                <a16:creationId xmlns:a16="http://schemas.microsoft.com/office/drawing/2014/main" id="{F7D2A12D-BA1A-E546-8BC3-4EDF30C6043D}"/>
              </a:ext>
            </a:extLst>
          </p:cNvPr>
          <p:cNvSpPr>
            <a:spLocks noGrp="1"/>
          </p:cNvSpPr>
          <p:nvPr>
            <p:ph type="sldNum" sz="quarter" idx="12"/>
          </p:nvPr>
        </p:nvSpPr>
        <p:spPr/>
        <p:txBody>
          <a:bodyPr/>
          <a:lstStyle/>
          <a:p>
            <a:fld id="{44F096B6-B8DF-0C42-9CB4-52268210ADB0}" type="slidenum">
              <a:rPr lang="en-US" smtClean="0"/>
              <a:t>12</a:t>
            </a:fld>
            <a:endParaRPr lang="en-US"/>
          </a:p>
        </p:txBody>
      </p:sp>
      <p:grpSp>
        <p:nvGrpSpPr>
          <p:cNvPr id="3075" name="Group 3074">
            <a:extLst>
              <a:ext uri="{FF2B5EF4-FFF2-40B4-BE49-F238E27FC236}">
                <a16:creationId xmlns:a16="http://schemas.microsoft.com/office/drawing/2014/main" id="{7D789610-B684-C042-B4E1-422740D594EB}"/>
              </a:ext>
            </a:extLst>
          </p:cNvPr>
          <p:cNvGrpSpPr/>
          <p:nvPr/>
        </p:nvGrpSpPr>
        <p:grpSpPr>
          <a:xfrm>
            <a:off x="1291388" y="1474454"/>
            <a:ext cx="3810000" cy="2139030"/>
            <a:chOff x="1291388" y="1474454"/>
            <a:chExt cx="3810000" cy="2139030"/>
          </a:xfrm>
        </p:grpSpPr>
        <p:sp>
          <p:nvSpPr>
            <p:cNvPr id="29" name="Rectangle 28">
              <a:extLst>
                <a:ext uri="{FF2B5EF4-FFF2-40B4-BE49-F238E27FC236}">
                  <a16:creationId xmlns:a16="http://schemas.microsoft.com/office/drawing/2014/main" id="{97787326-58EE-4742-A0F0-51C764B6D0C3}"/>
                </a:ext>
              </a:extLst>
            </p:cNvPr>
            <p:cNvSpPr/>
            <p:nvPr/>
          </p:nvSpPr>
          <p:spPr>
            <a:xfrm>
              <a:off x="1291388" y="1474454"/>
              <a:ext cx="3810000" cy="213903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Shield Tick with solid fill">
              <a:extLst>
                <a:ext uri="{FF2B5EF4-FFF2-40B4-BE49-F238E27FC236}">
                  <a16:creationId xmlns:a16="http://schemas.microsoft.com/office/drawing/2014/main" id="{F6EEEACB-276E-C64A-A127-81B04E0EF6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25876" y="1488297"/>
              <a:ext cx="575512" cy="575512"/>
            </a:xfrm>
            <a:prstGeom prst="rect">
              <a:avLst/>
            </a:prstGeom>
          </p:spPr>
        </p:pic>
        <p:sp>
          <p:nvSpPr>
            <p:cNvPr id="36" name="TextBox 35">
              <a:extLst>
                <a:ext uri="{FF2B5EF4-FFF2-40B4-BE49-F238E27FC236}">
                  <a16:creationId xmlns:a16="http://schemas.microsoft.com/office/drawing/2014/main" id="{1B064B53-E7AD-084E-A095-E5B10F960EC0}"/>
                </a:ext>
              </a:extLst>
            </p:cNvPr>
            <p:cNvSpPr txBox="1"/>
            <p:nvPr/>
          </p:nvSpPr>
          <p:spPr>
            <a:xfrm>
              <a:off x="1328485" y="1537526"/>
              <a:ext cx="3160294" cy="477054"/>
            </a:xfrm>
            <a:prstGeom prst="rect">
              <a:avLst/>
            </a:prstGeom>
            <a:noFill/>
          </p:spPr>
          <p:txBody>
            <a:bodyPr wrap="square" rtlCol="0">
              <a:spAutoFit/>
            </a:bodyPr>
            <a:lstStyle/>
            <a:p>
              <a:r>
                <a:rPr lang="en-US" sz="2500" dirty="0"/>
                <a:t>Vendor</a:t>
              </a:r>
            </a:p>
          </p:txBody>
        </p:sp>
      </p:grpSp>
      <p:sp>
        <p:nvSpPr>
          <p:cNvPr id="39" name="TextBox 38">
            <a:extLst>
              <a:ext uri="{FF2B5EF4-FFF2-40B4-BE49-F238E27FC236}">
                <a16:creationId xmlns:a16="http://schemas.microsoft.com/office/drawing/2014/main" id="{E6B8E1D5-B641-B742-8C41-F875A0FF886B}"/>
              </a:ext>
            </a:extLst>
          </p:cNvPr>
          <p:cNvSpPr txBox="1"/>
          <p:nvPr/>
        </p:nvSpPr>
        <p:spPr>
          <a:xfrm>
            <a:off x="1492420" y="5591468"/>
            <a:ext cx="3160294" cy="477054"/>
          </a:xfrm>
          <a:prstGeom prst="rect">
            <a:avLst/>
          </a:prstGeom>
          <a:noFill/>
        </p:spPr>
        <p:txBody>
          <a:bodyPr wrap="square" rtlCol="0">
            <a:spAutoFit/>
          </a:bodyPr>
          <a:lstStyle/>
          <a:p>
            <a:pPr algn="ctr"/>
            <a:r>
              <a:rPr lang="en-US" sz="2500" dirty="0">
                <a:latin typeface="+mj-lt"/>
              </a:rPr>
              <a:t>Today</a:t>
            </a:r>
          </a:p>
        </p:txBody>
      </p:sp>
      <p:sp>
        <p:nvSpPr>
          <p:cNvPr id="54" name="TextBox 53">
            <a:extLst>
              <a:ext uri="{FF2B5EF4-FFF2-40B4-BE49-F238E27FC236}">
                <a16:creationId xmlns:a16="http://schemas.microsoft.com/office/drawing/2014/main" id="{8ECF61C2-AF2E-3141-BAFC-9FBE50ACA76E}"/>
              </a:ext>
            </a:extLst>
          </p:cNvPr>
          <p:cNvSpPr txBox="1"/>
          <p:nvPr/>
        </p:nvSpPr>
        <p:spPr>
          <a:xfrm>
            <a:off x="7258546" y="5586663"/>
            <a:ext cx="3160294" cy="477054"/>
          </a:xfrm>
          <a:prstGeom prst="rect">
            <a:avLst/>
          </a:prstGeom>
          <a:noFill/>
        </p:spPr>
        <p:txBody>
          <a:bodyPr wrap="square" rtlCol="0">
            <a:spAutoFit/>
          </a:bodyPr>
          <a:lstStyle/>
          <a:p>
            <a:pPr algn="ctr"/>
            <a:r>
              <a:rPr lang="en-US" sz="2500" dirty="0">
                <a:latin typeface="+mj-lt"/>
              </a:rPr>
              <a:t>Instead</a:t>
            </a:r>
          </a:p>
        </p:txBody>
      </p:sp>
      <p:cxnSp>
        <p:nvCxnSpPr>
          <p:cNvPr id="76" name="Straight Connector 75">
            <a:extLst>
              <a:ext uri="{FF2B5EF4-FFF2-40B4-BE49-F238E27FC236}">
                <a16:creationId xmlns:a16="http://schemas.microsoft.com/office/drawing/2014/main" id="{EC0CA6BC-8176-7649-9183-D2F90596FD1A}"/>
              </a:ext>
            </a:extLst>
          </p:cNvPr>
          <p:cNvCxnSpPr/>
          <p:nvPr/>
        </p:nvCxnSpPr>
        <p:spPr>
          <a:xfrm>
            <a:off x="5775158" y="1663918"/>
            <a:ext cx="0" cy="4692432"/>
          </a:xfrm>
          <a:prstGeom prst="line">
            <a:avLst/>
          </a:prstGeom>
        </p:spPr>
        <p:style>
          <a:lnRef idx="1">
            <a:schemeClr val="accent1"/>
          </a:lnRef>
          <a:fillRef idx="0">
            <a:schemeClr val="accent1"/>
          </a:fillRef>
          <a:effectRef idx="0">
            <a:schemeClr val="accent1"/>
          </a:effectRef>
          <a:fontRef idx="minor">
            <a:schemeClr val="tx1"/>
          </a:fontRef>
        </p:style>
      </p:cxnSp>
      <p:pic>
        <p:nvPicPr>
          <p:cNvPr id="55" name="Graphic 54" descr="Database outline">
            <a:extLst>
              <a:ext uri="{FF2B5EF4-FFF2-40B4-BE49-F238E27FC236}">
                <a16:creationId xmlns:a16="http://schemas.microsoft.com/office/drawing/2014/main" id="{2D36E858-D624-274E-A89D-E060F9C48F4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52827" y="2762707"/>
            <a:ext cx="519361" cy="519361"/>
          </a:xfrm>
          <a:prstGeom prst="rect">
            <a:avLst/>
          </a:prstGeom>
        </p:spPr>
      </p:pic>
      <p:grpSp>
        <p:nvGrpSpPr>
          <p:cNvPr id="25" name="Group 24">
            <a:extLst>
              <a:ext uri="{FF2B5EF4-FFF2-40B4-BE49-F238E27FC236}">
                <a16:creationId xmlns:a16="http://schemas.microsoft.com/office/drawing/2014/main" id="{F312EF38-1F27-BD3F-5704-C5E552EFB3C8}"/>
              </a:ext>
            </a:extLst>
          </p:cNvPr>
          <p:cNvGrpSpPr/>
          <p:nvPr/>
        </p:nvGrpSpPr>
        <p:grpSpPr>
          <a:xfrm>
            <a:off x="20051" y="4735335"/>
            <a:ext cx="5303169" cy="914400"/>
            <a:chOff x="20051" y="4735335"/>
            <a:chExt cx="5303169" cy="914400"/>
          </a:xfrm>
        </p:grpSpPr>
        <p:pic>
          <p:nvPicPr>
            <p:cNvPr id="14" name="Graphic 13" descr="Customer review outline">
              <a:extLst>
                <a:ext uri="{FF2B5EF4-FFF2-40B4-BE49-F238E27FC236}">
                  <a16:creationId xmlns:a16="http://schemas.microsoft.com/office/drawing/2014/main" id="{831AC6EC-B586-4843-93EE-0A11F1664E0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521240" y="4735335"/>
              <a:ext cx="914400" cy="914400"/>
            </a:xfrm>
            <a:prstGeom prst="rect">
              <a:avLst/>
            </a:prstGeom>
          </p:spPr>
        </p:pic>
        <p:pic>
          <p:nvPicPr>
            <p:cNvPr id="15" name="Graphic 14" descr="Customer review outline">
              <a:extLst>
                <a:ext uri="{FF2B5EF4-FFF2-40B4-BE49-F238E27FC236}">
                  <a16:creationId xmlns:a16="http://schemas.microsoft.com/office/drawing/2014/main" id="{5BD3D06B-D7DF-7343-AB75-48E88E39219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965030" y="4735335"/>
              <a:ext cx="914400" cy="914400"/>
            </a:xfrm>
            <a:prstGeom prst="rect">
              <a:avLst/>
            </a:prstGeom>
          </p:spPr>
        </p:pic>
        <p:pic>
          <p:nvPicPr>
            <p:cNvPr id="16" name="Graphic 15" descr="Customer review outline">
              <a:extLst>
                <a:ext uri="{FF2B5EF4-FFF2-40B4-BE49-F238E27FC236}">
                  <a16:creationId xmlns:a16="http://schemas.microsoft.com/office/drawing/2014/main" id="{0B94DA12-A769-B44F-ACE5-5BB96FE288C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408820" y="4735335"/>
              <a:ext cx="914400" cy="914400"/>
            </a:xfrm>
            <a:prstGeom prst="rect">
              <a:avLst/>
            </a:prstGeom>
          </p:spPr>
        </p:pic>
        <p:sp>
          <p:nvSpPr>
            <p:cNvPr id="106" name="TextBox 105">
              <a:extLst>
                <a:ext uri="{FF2B5EF4-FFF2-40B4-BE49-F238E27FC236}">
                  <a16:creationId xmlns:a16="http://schemas.microsoft.com/office/drawing/2014/main" id="{F001A4F9-FE4B-4641-B289-A07AB7C2FFCD}"/>
                </a:ext>
              </a:extLst>
            </p:cNvPr>
            <p:cNvSpPr txBox="1"/>
            <p:nvPr/>
          </p:nvSpPr>
          <p:spPr>
            <a:xfrm>
              <a:off x="20051" y="4871216"/>
              <a:ext cx="1500936" cy="707886"/>
            </a:xfrm>
            <a:prstGeom prst="rect">
              <a:avLst/>
            </a:prstGeom>
            <a:noFill/>
          </p:spPr>
          <p:txBody>
            <a:bodyPr wrap="square" rtlCol="0">
              <a:spAutoFit/>
            </a:bodyPr>
            <a:lstStyle/>
            <a:p>
              <a:pPr algn="ctr"/>
              <a:r>
                <a:rPr lang="en-US" sz="2000" dirty="0"/>
                <a:t>3</a:t>
              </a:r>
              <a:r>
                <a:rPr lang="en-US" sz="2000" baseline="30000" dirty="0"/>
                <a:t>rd</a:t>
              </a:r>
              <a:r>
                <a:rPr lang="en-US" sz="2000" dirty="0"/>
                <a:t> party researchers</a:t>
              </a:r>
            </a:p>
          </p:txBody>
        </p:sp>
      </p:grpSp>
      <p:cxnSp>
        <p:nvCxnSpPr>
          <p:cNvPr id="107" name="Straight Arrow Connector 106">
            <a:extLst>
              <a:ext uri="{FF2B5EF4-FFF2-40B4-BE49-F238E27FC236}">
                <a16:creationId xmlns:a16="http://schemas.microsoft.com/office/drawing/2014/main" id="{4129346D-30FE-3941-9864-2DDA6C8C18D0}"/>
              </a:ext>
            </a:extLst>
          </p:cNvPr>
          <p:cNvCxnSpPr>
            <a:cxnSpLocks/>
            <a:endCxn id="55" idx="1"/>
          </p:cNvCxnSpPr>
          <p:nvPr/>
        </p:nvCxnSpPr>
        <p:spPr>
          <a:xfrm flipV="1">
            <a:off x="3086602" y="3022388"/>
            <a:ext cx="466225" cy="68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3077" name="Group 3076">
            <a:extLst>
              <a:ext uri="{FF2B5EF4-FFF2-40B4-BE49-F238E27FC236}">
                <a16:creationId xmlns:a16="http://schemas.microsoft.com/office/drawing/2014/main" id="{F8EE33F5-CF73-F148-897B-59CF1F277AB2}"/>
              </a:ext>
            </a:extLst>
          </p:cNvPr>
          <p:cNvGrpSpPr/>
          <p:nvPr/>
        </p:nvGrpSpPr>
        <p:grpSpPr>
          <a:xfrm>
            <a:off x="6721103" y="3488924"/>
            <a:ext cx="5340666" cy="1122551"/>
            <a:chOff x="1291388" y="2543969"/>
            <a:chExt cx="5340666" cy="1122551"/>
          </a:xfrm>
        </p:grpSpPr>
        <p:pic>
          <p:nvPicPr>
            <p:cNvPr id="3074" name="Picture 2" descr="Neural Network Icon - Download Neural Network Icon 1503825 | Noun Project">
              <a:extLst>
                <a:ext uri="{FF2B5EF4-FFF2-40B4-BE49-F238E27FC236}">
                  <a16:creationId xmlns:a16="http://schemas.microsoft.com/office/drawing/2014/main" id="{DBDC0665-2ADD-C24F-889B-1ECEA15C1D80}"/>
                </a:ext>
              </a:extLst>
            </p:cNvPr>
            <p:cNvPicPr>
              <a:picLocks noChangeAspect="1" noChangeArrowheads="1"/>
            </p:cNvPicPr>
            <p:nvPr/>
          </p:nvPicPr>
          <p:blipFill>
            <a:blip r:embed="rId1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473866" y="2664995"/>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Neural Network Icon - Download Neural Network Icon 1503825 | Noun Project">
              <a:extLst>
                <a:ext uri="{FF2B5EF4-FFF2-40B4-BE49-F238E27FC236}">
                  <a16:creationId xmlns:a16="http://schemas.microsoft.com/office/drawing/2014/main" id="{F7D41832-8934-CE4D-A214-2F38E53D6794}"/>
                </a:ext>
              </a:extLst>
            </p:cNvPr>
            <p:cNvPicPr>
              <a:picLocks noChangeAspect="1" noChangeArrowheads="1"/>
            </p:cNvPicPr>
            <p:nvPr/>
          </p:nvPicPr>
          <p:blipFill>
            <a:blip r:embed="rId1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23148" y="2682892"/>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Neural Network Icon - Download Neural Network Icon 1503825 | Noun Project">
              <a:extLst>
                <a:ext uri="{FF2B5EF4-FFF2-40B4-BE49-F238E27FC236}">
                  <a16:creationId xmlns:a16="http://schemas.microsoft.com/office/drawing/2014/main" id="{7E498BC8-D0D5-CA43-ABA6-394DB7F308ED}"/>
                </a:ext>
              </a:extLst>
            </p:cNvPr>
            <p:cNvPicPr>
              <a:picLocks noChangeAspect="1" noChangeArrowheads="1"/>
            </p:cNvPicPr>
            <p:nvPr/>
          </p:nvPicPr>
          <p:blipFill>
            <a:blip r:embed="rId1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86464" y="2672941"/>
              <a:ext cx="914400" cy="914400"/>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Straight Connector 34">
              <a:extLst>
                <a:ext uri="{FF2B5EF4-FFF2-40B4-BE49-F238E27FC236}">
                  <a16:creationId xmlns:a16="http://schemas.microsoft.com/office/drawing/2014/main" id="{DC3FF93C-B72F-8949-87F5-8434BC4D6483}"/>
                </a:ext>
              </a:extLst>
            </p:cNvPr>
            <p:cNvCxnSpPr>
              <a:cxnSpLocks/>
            </p:cNvCxnSpPr>
            <p:nvPr/>
          </p:nvCxnSpPr>
          <p:spPr>
            <a:xfrm>
              <a:off x="2546682" y="2612407"/>
              <a:ext cx="0" cy="10010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6FB93AC-7D84-F64F-B0E6-E50C424C0A23}"/>
                </a:ext>
              </a:extLst>
            </p:cNvPr>
            <p:cNvCxnSpPr>
              <a:cxnSpLocks/>
            </p:cNvCxnSpPr>
            <p:nvPr/>
          </p:nvCxnSpPr>
          <p:spPr>
            <a:xfrm>
              <a:off x="3890210" y="2612407"/>
              <a:ext cx="0" cy="10010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E5D93526-86AC-334F-AE5B-22C6E3D2EE2A}"/>
                </a:ext>
              </a:extLst>
            </p:cNvPr>
            <p:cNvCxnSpPr>
              <a:cxnSpLocks/>
              <a:stCxn id="29" idx="1"/>
              <a:endCxn id="29" idx="3"/>
            </p:cNvCxnSpPr>
            <p:nvPr/>
          </p:nvCxnSpPr>
          <p:spPr>
            <a:xfrm>
              <a:off x="1291388" y="2543969"/>
              <a:ext cx="381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61F19ED1-DB82-BF40-8E42-15D488D1E977}"/>
                </a:ext>
              </a:extLst>
            </p:cNvPr>
            <p:cNvSpPr txBox="1"/>
            <p:nvPr/>
          </p:nvSpPr>
          <p:spPr>
            <a:xfrm>
              <a:off x="5169209" y="2958634"/>
              <a:ext cx="1462845" cy="707886"/>
            </a:xfrm>
            <a:prstGeom prst="rect">
              <a:avLst/>
            </a:prstGeom>
            <a:noFill/>
          </p:spPr>
          <p:txBody>
            <a:bodyPr wrap="square" rtlCol="0">
              <a:spAutoFit/>
            </a:bodyPr>
            <a:lstStyle/>
            <a:p>
              <a:pPr algn="ctr"/>
              <a:r>
                <a:rPr lang="en-US" sz="2000" dirty="0"/>
                <a:t>Learned Models</a:t>
              </a:r>
            </a:p>
          </p:txBody>
        </p:sp>
        <p:cxnSp>
          <p:nvCxnSpPr>
            <p:cNvPr id="111" name="Straight Arrow Connector 110">
              <a:extLst>
                <a:ext uri="{FF2B5EF4-FFF2-40B4-BE49-F238E27FC236}">
                  <a16:creationId xmlns:a16="http://schemas.microsoft.com/office/drawing/2014/main" id="{CF7B1A57-55A3-D542-B855-89BC087DAF33}"/>
                </a:ext>
              </a:extLst>
            </p:cNvPr>
            <p:cNvCxnSpPr>
              <a:cxnSpLocks/>
            </p:cNvCxnSpPr>
            <p:nvPr/>
          </p:nvCxnSpPr>
          <p:spPr>
            <a:xfrm flipH="1" flipV="1">
              <a:off x="4951447" y="3229945"/>
              <a:ext cx="406616" cy="20657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34" name="Group 33">
            <a:extLst>
              <a:ext uri="{FF2B5EF4-FFF2-40B4-BE49-F238E27FC236}">
                <a16:creationId xmlns:a16="http://schemas.microsoft.com/office/drawing/2014/main" id="{4A841C67-E0D6-BC0D-861E-4CC76D42A8CB}"/>
              </a:ext>
            </a:extLst>
          </p:cNvPr>
          <p:cNvGrpSpPr/>
          <p:nvPr/>
        </p:nvGrpSpPr>
        <p:grpSpPr>
          <a:xfrm>
            <a:off x="7373138" y="2364433"/>
            <a:ext cx="3315916" cy="707886"/>
            <a:chOff x="7373138" y="2364433"/>
            <a:chExt cx="3315916" cy="707886"/>
          </a:xfrm>
        </p:grpSpPr>
        <p:pic>
          <p:nvPicPr>
            <p:cNvPr id="102" name="Graphic 101" descr="Database with solid fill">
              <a:extLst>
                <a:ext uri="{FF2B5EF4-FFF2-40B4-BE49-F238E27FC236}">
                  <a16:creationId xmlns:a16="http://schemas.microsoft.com/office/drawing/2014/main" id="{09083B4B-11DD-F148-ACB6-CBE38C4F8CD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029704" y="2453433"/>
              <a:ext cx="496314" cy="496314"/>
            </a:xfrm>
            <a:prstGeom prst="rect">
              <a:avLst/>
            </a:prstGeom>
          </p:spPr>
        </p:pic>
        <p:sp>
          <p:nvSpPr>
            <p:cNvPr id="103" name="TextBox 102">
              <a:extLst>
                <a:ext uri="{FF2B5EF4-FFF2-40B4-BE49-F238E27FC236}">
                  <a16:creationId xmlns:a16="http://schemas.microsoft.com/office/drawing/2014/main" id="{E52DD3B7-595E-4E45-9940-D115F66DF790}"/>
                </a:ext>
              </a:extLst>
            </p:cNvPr>
            <p:cNvSpPr txBox="1"/>
            <p:nvPr/>
          </p:nvSpPr>
          <p:spPr>
            <a:xfrm>
              <a:off x="8886325" y="2364433"/>
              <a:ext cx="1802729" cy="707886"/>
            </a:xfrm>
            <a:prstGeom prst="rect">
              <a:avLst/>
            </a:prstGeom>
            <a:noFill/>
          </p:spPr>
          <p:txBody>
            <a:bodyPr wrap="square" rtlCol="0">
              <a:spAutoFit/>
            </a:bodyPr>
            <a:lstStyle/>
            <a:p>
              <a:pPr algn="ctr"/>
              <a:r>
                <a:rPr lang="en-US" sz="2000" dirty="0"/>
                <a:t>Synthetic </a:t>
              </a:r>
            </a:p>
            <a:p>
              <a:pPr algn="ctr"/>
              <a:r>
                <a:rPr lang="en-US" sz="2000" dirty="0"/>
                <a:t>Data</a:t>
              </a:r>
            </a:p>
          </p:txBody>
        </p:sp>
        <p:cxnSp>
          <p:nvCxnSpPr>
            <p:cNvPr id="104" name="Straight Arrow Connector 103">
              <a:extLst>
                <a:ext uri="{FF2B5EF4-FFF2-40B4-BE49-F238E27FC236}">
                  <a16:creationId xmlns:a16="http://schemas.microsoft.com/office/drawing/2014/main" id="{D67331E7-8188-7F47-8394-0730E46E63CF}"/>
                </a:ext>
              </a:extLst>
            </p:cNvPr>
            <p:cNvCxnSpPr/>
            <p:nvPr/>
          </p:nvCxnSpPr>
          <p:spPr>
            <a:xfrm flipH="1">
              <a:off x="8594305" y="2762707"/>
              <a:ext cx="61761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4" name="Straight Arrow Connector 123">
              <a:extLst>
                <a:ext uri="{FF2B5EF4-FFF2-40B4-BE49-F238E27FC236}">
                  <a16:creationId xmlns:a16="http://schemas.microsoft.com/office/drawing/2014/main" id="{A12BCE0E-6A3D-754D-88FE-6B24F37CD7A3}"/>
                </a:ext>
              </a:extLst>
            </p:cNvPr>
            <p:cNvCxnSpPr>
              <a:cxnSpLocks/>
              <a:stCxn id="102" idx="1"/>
              <a:endCxn id="5" idx="3"/>
            </p:cNvCxnSpPr>
            <p:nvPr/>
          </p:nvCxnSpPr>
          <p:spPr>
            <a:xfrm flipH="1">
              <a:off x="7373138" y="2701590"/>
              <a:ext cx="656566" cy="16787"/>
            </a:xfrm>
            <a:prstGeom prst="straightConnector1">
              <a:avLst/>
            </a:prstGeom>
            <a:ln>
              <a:solidFill>
                <a:schemeClr val="accent4"/>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131" name="TextBox 130">
            <a:extLst>
              <a:ext uri="{FF2B5EF4-FFF2-40B4-BE49-F238E27FC236}">
                <a16:creationId xmlns:a16="http://schemas.microsoft.com/office/drawing/2014/main" id="{0B75EC06-1008-1640-B478-2FCE511F1A43}"/>
              </a:ext>
            </a:extLst>
          </p:cNvPr>
          <p:cNvSpPr txBox="1"/>
          <p:nvPr/>
        </p:nvSpPr>
        <p:spPr>
          <a:xfrm>
            <a:off x="753478" y="6080888"/>
            <a:ext cx="4853740" cy="707886"/>
          </a:xfrm>
          <a:prstGeom prst="rect">
            <a:avLst/>
          </a:prstGeom>
          <a:noFill/>
        </p:spPr>
        <p:txBody>
          <a:bodyPr wrap="square" rtlCol="0">
            <a:spAutoFit/>
          </a:bodyPr>
          <a:lstStyle/>
          <a:p>
            <a:pPr algn="ctr"/>
            <a:r>
              <a:rPr lang="en-US" sz="2000" dirty="0">
                <a:solidFill>
                  <a:schemeClr val="bg1">
                    <a:lumMod val="50000"/>
                  </a:schemeClr>
                </a:solidFill>
              </a:rPr>
              <a:t>Researchers don’t have good enough data to develop good algorithms</a:t>
            </a:r>
          </a:p>
        </p:txBody>
      </p:sp>
      <p:sp>
        <p:nvSpPr>
          <p:cNvPr id="132" name="TextBox 131">
            <a:extLst>
              <a:ext uri="{FF2B5EF4-FFF2-40B4-BE49-F238E27FC236}">
                <a16:creationId xmlns:a16="http://schemas.microsoft.com/office/drawing/2014/main" id="{02BC7154-73D3-E54F-ADDA-060CF6A213D2}"/>
              </a:ext>
            </a:extLst>
          </p:cNvPr>
          <p:cNvSpPr txBox="1"/>
          <p:nvPr/>
        </p:nvSpPr>
        <p:spPr>
          <a:xfrm>
            <a:off x="6248898" y="6068522"/>
            <a:ext cx="4853740" cy="707886"/>
          </a:xfrm>
          <a:prstGeom prst="rect">
            <a:avLst/>
          </a:prstGeom>
          <a:noFill/>
        </p:spPr>
        <p:txBody>
          <a:bodyPr wrap="square" rtlCol="0">
            <a:spAutoFit/>
          </a:bodyPr>
          <a:lstStyle/>
          <a:p>
            <a:pPr algn="ctr"/>
            <a:r>
              <a:rPr lang="en-US" sz="2000" dirty="0">
                <a:solidFill>
                  <a:schemeClr val="bg1">
                    <a:lumMod val="50000"/>
                  </a:schemeClr>
                </a:solidFill>
              </a:rPr>
              <a:t>Researchers use </a:t>
            </a:r>
            <a:r>
              <a:rPr lang="en-US" sz="2000" dirty="0">
                <a:solidFill>
                  <a:srgbClr val="FF0000"/>
                </a:solidFill>
                <a:latin typeface="+mj-lt"/>
              </a:rPr>
              <a:t>synthetic data</a:t>
            </a:r>
            <a:r>
              <a:rPr lang="en-US" sz="2000" dirty="0">
                <a:solidFill>
                  <a:schemeClr val="bg1">
                    <a:lumMod val="50000"/>
                  </a:schemeClr>
                </a:solidFill>
              </a:rPr>
              <a:t> to </a:t>
            </a:r>
          </a:p>
          <a:p>
            <a:pPr algn="ctr"/>
            <a:r>
              <a:rPr lang="en-US" sz="2000" dirty="0">
                <a:solidFill>
                  <a:schemeClr val="bg1">
                    <a:lumMod val="50000"/>
                  </a:schemeClr>
                </a:solidFill>
              </a:rPr>
              <a:t>learn algorithms</a:t>
            </a:r>
          </a:p>
        </p:txBody>
      </p:sp>
      <p:sp>
        <p:nvSpPr>
          <p:cNvPr id="3" name="TextBox 2">
            <a:extLst>
              <a:ext uri="{FF2B5EF4-FFF2-40B4-BE49-F238E27FC236}">
                <a16:creationId xmlns:a16="http://schemas.microsoft.com/office/drawing/2014/main" id="{F9517AB2-C9C9-6FF9-54E3-9ADCCE4E32E8}"/>
              </a:ext>
            </a:extLst>
          </p:cNvPr>
          <p:cNvSpPr txBox="1"/>
          <p:nvPr/>
        </p:nvSpPr>
        <p:spPr>
          <a:xfrm>
            <a:off x="1599953" y="2825498"/>
            <a:ext cx="1500936" cy="400110"/>
          </a:xfrm>
          <a:prstGeom prst="rect">
            <a:avLst/>
          </a:prstGeom>
          <a:noFill/>
        </p:spPr>
        <p:txBody>
          <a:bodyPr wrap="square" rtlCol="0">
            <a:spAutoFit/>
          </a:bodyPr>
          <a:lstStyle/>
          <a:p>
            <a:pPr algn="ctr"/>
            <a:r>
              <a:rPr lang="en-US" sz="2000" dirty="0"/>
              <a:t>Private data</a:t>
            </a:r>
          </a:p>
        </p:txBody>
      </p:sp>
      <p:grpSp>
        <p:nvGrpSpPr>
          <p:cNvPr id="38" name="Group 37">
            <a:extLst>
              <a:ext uri="{FF2B5EF4-FFF2-40B4-BE49-F238E27FC236}">
                <a16:creationId xmlns:a16="http://schemas.microsoft.com/office/drawing/2014/main" id="{61AE1F9E-3347-750F-BA61-661A3F9FF2CD}"/>
              </a:ext>
            </a:extLst>
          </p:cNvPr>
          <p:cNvGrpSpPr/>
          <p:nvPr/>
        </p:nvGrpSpPr>
        <p:grpSpPr>
          <a:xfrm>
            <a:off x="6639425" y="1483086"/>
            <a:ext cx="3810000" cy="2059344"/>
            <a:chOff x="6639425" y="1483086"/>
            <a:chExt cx="3810000" cy="2059344"/>
          </a:xfrm>
        </p:grpSpPr>
        <p:grpSp>
          <p:nvGrpSpPr>
            <p:cNvPr id="3079" name="Group 3078">
              <a:extLst>
                <a:ext uri="{FF2B5EF4-FFF2-40B4-BE49-F238E27FC236}">
                  <a16:creationId xmlns:a16="http://schemas.microsoft.com/office/drawing/2014/main" id="{D3B440E4-D3EB-8243-A826-0CE3020987B8}"/>
                </a:ext>
              </a:extLst>
            </p:cNvPr>
            <p:cNvGrpSpPr/>
            <p:nvPr/>
          </p:nvGrpSpPr>
          <p:grpSpPr>
            <a:xfrm>
              <a:off x="6639425" y="1483086"/>
              <a:ext cx="3810000" cy="2059344"/>
              <a:chOff x="6639425" y="1483086"/>
              <a:chExt cx="3810000" cy="2059344"/>
            </a:xfrm>
          </p:grpSpPr>
          <p:sp>
            <p:nvSpPr>
              <p:cNvPr id="93" name="Rectangle 92">
                <a:extLst>
                  <a:ext uri="{FF2B5EF4-FFF2-40B4-BE49-F238E27FC236}">
                    <a16:creationId xmlns:a16="http://schemas.microsoft.com/office/drawing/2014/main" id="{E5ED7EC5-23FD-DB4D-AD23-50D34C00BA37}"/>
                  </a:ext>
                </a:extLst>
              </p:cNvPr>
              <p:cNvSpPr/>
              <p:nvPr/>
            </p:nvSpPr>
            <p:spPr>
              <a:xfrm>
                <a:off x="6639425" y="1485356"/>
                <a:ext cx="3810000" cy="205707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9" name="Graphic 98" descr="Shield Tick with solid fill">
                <a:extLst>
                  <a:ext uri="{FF2B5EF4-FFF2-40B4-BE49-F238E27FC236}">
                    <a16:creationId xmlns:a16="http://schemas.microsoft.com/office/drawing/2014/main" id="{9C2874F6-F6AB-4443-8D29-A97862E9B21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55871" y="1483086"/>
                <a:ext cx="575512" cy="575512"/>
              </a:xfrm>
              <a:prstGeom prst="rect">
                <a:avLst/>
              </a:prstGeom>
            </p:spPr>
          </p:pic>
          <p:sp>
            <p:nvSpPr>
              <p:cNvPr id="100" name="TextBox 99">
                <a:extLst>
                  <a:ext uri="{FF2B5EF4-FFF2-40B4-BE49-F238E27FC236}">
                    <a16:creationId xmlns:a16="http://schemas.microsoft.com/office/drawing/2014/main" id="{9C8C4D5C-BA3B-BB4C-A460-E8F81FD63055}"/>
                  </a:ext>
                </a:extLst>
              </p:cNvPr>
              <p:cNvSpPr txBox="1"/>
              <p:nvPr/>
            </p:nvSpPr>
            <p:spPr>
              <a:xfrm>
                <a:off x="6658480" y="1531323"/>
                <a:ext cx="3160294" cy="477054"/>
              </a:xfrm>
              <a:prstGeom prst="rect">
                <a:avLst/>
              </a:prstGeom>
              <a:noFill/>
            </p:spPr>
            <p:txBody>
              <a:bodyPr wrap="square" rtlCol="0">
                <a:spAutoFit/>
              </a:bodyPr>
              <a:lstStyle/>
              <a:p>
                <a:r>
                  <a:rPr lang="en-US" sz="2500" dirty="0"/>
                  <a:t>Vendor</a:t>
                </a:r>
              </a:p>
            </p:txBody>
          </p:sp>
        </p:grpSp>
        <p:pic>
          <p:nvPicPr>
            <p:cNvPr id="5" name="Graphic 4" descr="Database outline">
              <a:extLst>
                <a:ext uri="{FF2B5EF4-FFF2-40B4-BE49-F238E27FC236}">
                  <a16:creationId xmlns:a16="http://schemas.microsoft.com/office/drawing/2014/main" id="{270C5F47-D0E4-FF97-725C-6379EAEBE87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53777" y="2458696"/>
              <a:ext cx="519361" cy="519361"/>
            </a:xfrm>
            <a:prstGeom prst="rect">
              <a:avLst/>
            </a:prstGeom>
          </p:spPr>
        </p:pic>
      </p:grpSp>
      <p:grpSp>
        <p:nvGrpSpPr>
          <p:cNvPr id="40" name="Group 39">
            <a:extLst>
              <a:ext uri="{FF2B5EF4-FFF2-40B4-BE49-F238E27FC236}">
                <a16:creationId xmlns:a16="http://schemas.microsoft.com/office/drawing/2014/main" id="{C70E0FA0-52D8-0069-CBAD-2829FAD6356B}"/>
              </a:ext>
            </a:extLst>
          </p:cNvPr>
          <p:cNvGrpSpPr/>
          <p:nvPr/>
        </p:nvGrpSpPr>
        <p:grpSpPr>
          <a:xfrm>
            <a:off x="6280980" y="3560896"/>
            <a:ext cx="4314832" cy="1993208"/>
            <a:chOff x="6280980" y="3560896"/>
            <a:chExt cx="4314832" cy="1993208"/>
          </a:xfrm>
        </p:grpSpPr>
        <p:grpSp>
          <p:nvGrpSpPr>
            <p:cNvPr id="3078" name="Group 3077">
              <a:extLst>
                <a:ext uri="{FF2B5EF4-FFF2-40B4-BE49-F238E27FC236}">
                  <a16:creationId xmlns:a16="http://schemas.microsoft.com/office/drawing/2014/main" id="{5A42BE2C-5105-4349-BAE6-603511A54EDB}"/>
                </a:ext>
              </a:extLst>
            </p:cNvPr>
            <p:cNvGrpSpPr/>
            <p:nvPr/>
          </p:nvGrpSpPr>
          <p:grpSpPr>
            <a:xfrm>
              <a:off x="6793832" y="3560896"/>
              <a:ext cx="3801980" cy="1975104"/>
              <a:chOff x="6793832" y="3560897"/>
              <a:chExt cx="3801980" cy="1973179"/>
            </a:xfrm>
          </p:grpSpPr>
          <p:pic>
            <p:nvPicPr>
              <p:cNvPr id="59" name="Graphic 58" descr="Customer review outline">
                <a:extLst>
                  <a:ext uri="{FF2B5EF4-FFF2-40B4-BE49-F238E27FC236}">
                    <a16:creationId xmlns:a16="http://schemas.microsoft.com/office/drawing/2014/main" id="{C74612BC-FD47-9343-AE8C-62C1CC62A81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93832" y="4619676"/>
                <a:ext cx="914400" cy="914400"/>
              </a:xfrm>
              <a:prstGeom prst="rect">
                <a:avLst/>
              </a:prstGeom>
            </p:spPr>
          </p:pic>
          <p:pic>
            <p:nvPicPr>
              <p:cNvPr id="60" name="Graphic 59" descr="Customer review outline">
                <a:extLst>
                  <a:ext uri="{FF2B5EF4-FFF2-40B4-BE49-F238E27FC236}">
                    <a16:creationId xmlns:a16="http://schemas.microsoft.com/office/drawing/2014/main" id="{0CBEE4D0-D8F3-514A-A1B4-4BF16F54C51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237622" y="4619676"/>
                <a:ext cx="914400" cy="914400"/>
              </a:xfrm>
              <a:prstGeom prst="rect">
                <a:avLst/>
              </a:prstGeom>
            </p:spPr>
          </p:pic>
          <p:pic>
            <p:nvPicPr>
              <p:cNvPr id="61" name="Graphic 60" descr="Customer review outline">
                <a:extLst>
                  <a:ext uri="{FF2B5EF4-FFF2-40B4-BE49-F238E27FC236}">
                    <a16:creationId xmlns:a16="http://schemas.microsoft.com/office/drawing/2014/main" id="{9B82B36C-D07C-2F40-BF28-F0326FB1C7D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681412" y="4619676"/>
                <a:ext cx="914400" cy="914400"/>
              </a:xfrm>
              <a:prstGeom prst="rect">
                <a:avLst/>
              </a:prstGeom>
            </p:spPr>
          </p:pic>
          <p:cxnSp>
            <p:nvCxnSpPr>
              <p:cNvPr id="62" name="Straight Arrow Connector 61">
                <a:extLst>
                  <a:ext uri="{FF2B5EF4-FFF2-40B4-BE49-F238E27FC236}">
                    <a16:creationId xmlns:a16="http://schemas.microsoft.com/office/drawing/2014/main" id="{F8320892-8529-8F40-9BA8-A33E4614D941}"/>
                  </a:ext>
                </a:extLst>
              </p:cNvPr>
              <p:cNvCxnSpPr>
                <a:cxnSpLocks/>
                <a:stCxn id="59" idx="0"/>
              </p:cNvCxnSpPr>
              <p:nvPr/>
            </p:nvCxnSpPr>
            <p:spPr>
              <a:xfrm flipV="1">
                <a:off x="7251032" y="3560897"/>
                <a:ext cx="0" cy="1058779"/>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B0A56757-A31F-BB4A-B1C1-DC769834B481}"/>
                  </a:ext>
                </a:extLst>
              </p:cNvPr>
              <p:cNvCxnSpPr>
                <a:cxnSpLocks/>
                <a:stCxn id="60" idx="0"/>
              </p:cNvCxnSpPr>
              <p:nvPr/>
            </p:nvCxnSpPr>
            <p:spPr>
              <a:xfrm flipV="1">
                <a:off x="8694822" y="3560897"/>
                <a:ext cx="0" cy="105877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1865E3F2-9818-E840-A677-1B85427199F6}"/>
                  </a:ext>
                </a:extLst>
              </p:cNvPr>
              <p:cNvCxnSpPr>
                <a:cxnSpLocks/>
                <a:stCxn id="61" idx="0"/>
              </p:cNvCxnSpPr>
              <p:nvPr/>
            </p:nvCxnSpPr>
            <p:spPr>
              <a:xfrm flipH="1" flipV="1">
                <a:off x="10138611" y="3629076"/>
                <a:ext cx="1" cy="990600"/>
              </a:xfrm>
              <a:prstGeom prst="straightConnector1">
                <a:avLst/>
              </a:prstGeom>
              <a:ln>
                <a:solidFill>
                  <a:schemeClr val="accent4"/>
                </a:solidFill>
                <a:headEnd type="triangle"/>
                <a:tailEnd type="triangle"/>
              </a:ln>
            </p:spPr>
            <p:style>
              <a:lnRef idx="1">
                <a:schemeClr val="accent1"/>
              </a:lnRef>
              <a:fillRef idx="0">
                <a:schemeClr val="accent1"/>
              </a:fillRef>
              <a:effectRef idx="0">
                <a:schemeClr val="accent1"/>
              </a:effectRef>
              <a:fontRef idx="minor">
                <a:schemeClr val="tx1"/>
              </a:fontRef>
            </p:style>
          </p:cxnSp>
        </p:grpSp>
        <p:pic>
          <p:nvPicPr>
            <p:cNvPr id="17" name="Graphic 16" descr="Database with solid fill">
              <a:extLst>
                <a:ext uri="{FF2B5EF4-FFF2-40B4-BE49-F238E27FC236}">
                  <a16:creationId xmlns:a16="http://schemas.microsoft.com/office/drawing/2014/main" id="{13DC4CED-E6C7-5317-B911-3D1EBBE5A89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280980" y="5057790"/>
              <a:ext cx="496314" cy="496314"/>
            </a:xfrm>
            <a:prstGeom prst="rect">
              <a:avLst/>
            </a:prstGeom>
          </p:spPr>
        </p:pic>
        <p:pic>
          <p:nvPicPr>
            <p:cNvPr id="20" name="Graphic 19" descr="Database with solid fill">
              <a:extLst>
                <a:ext uri="{FF2B5EF4-FFF2-40B4-BE49-F238E27FC236}">
                  <a16:creationId xmlns:a16="http://schemas.microsoft.com/office/drawing/2014/main" id="{E3D14613-6BCA-600F-E93F-521ED16B08A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891697" y="5017263"/>
              <a:ext cx="496314" cy="496314"/>
            </a:xfrm>
            <a:prstGeom prst="rect">
              <a:avLst/>
            </a:prstGeom>
          </p:spPr>
        </p:pic>
        <p:pic>
          <p:nvPicPr>
            <p:cNvPr id="21" name="Graphic 20" descr="Database with solid fill">
              <a:extLst>
                <a:ext uri="{FF2B5EF4-FFF2-40B4-BE49-F238E27FC236}">
                  <a16:creationId xmlns:a16="http://schemas.microsoft.com/office/drawing/2014/main" id="{AEF59558-6667-0D9F-FE21-C7F002AB4D5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318027" y="5016621"/>
              <a:ext cx="496314" cy="496314"/>
            </a:xfrm>
            <a:prstGeom prst="rect">
              <a:avLst/>
            </a:prstGeom>
          </p:spPr>
        </p:pic>
      </p:grpSp>
    </p:spTree>
    <p:extLst>
      <p:ext uri="{BB962C8B-B14F-4D97-AF65-F5344CB8AC3E}">
        <p14:creationId xmlns:p14="http://schemas.microsoft.com/office/powerpoint/2010/main" val="1855502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7E55F-6B3F-AC4A-80A5-269527A7E1FF}"/>
              </a:ext>
            </a:extLst>
          </p:cNvPr>
          <p:cNvSpPr>
            <a:spLocks noGrp="1"/>
          </p:cNvSpPr>
          <p:nvPr>
            <p:ph type="title"/>
          </p:nvPr>
        </p:nvSpPr>
        <p:spPr/>
        <p:txBody>
          <a:bodyPr>
            <a:normAutofit/>
          </a:bodyPr>
          <a:lstStyle/>
          <a:p>
            <a:r>
              <a:rPr lang="en-US" dirty="0"/>
              <a:t>Use case 2: Modeling rare data </a:t>
            </a:r>
            <a:br>
              <a:rPr lang="en-US" dirty="0"/>
            </a:br>
            <a:r>
              <a:rPr lang="en-US" dirty="0"/>
              <a:t>(e.g., robust training</a:t>
            </a:r>
            <a:r>
              <a:rPr lang="en-US"/>
              <a:t>, unbiasing)</a:t>
            </a:r>
            <a:endParaRPr lang="en-US" dirty="0"/>
          </a:p>
        </p:txBody>
      </p:sp>
      <p:sp>
        <p:nvSpPr>
          <p:cNvPr id="4" name="Slide Number Placeholder 3">
            <a:extLst>
              <a:ext uri="{FF2B5EF4-FFF2-40B4-BE49-F238E27FC236}">
                <a16:creationId xmlns:a16="http://schemas.microsoft.com/office/drawing/2014/main" id="{2EC04AAA-3098-AC46-85E6-4F194CD99EE8}"/>
              </a:ext>
            </a:extLst>
          </p:cNvPr>
          <p:cNvSpPr>
            <a:spLocks noGrp="1"/>
          </p:cNvSpPr>
          <p:nvPr>
            <p:ph type="sldNum" sz="quarter" idx="12"/>
          </p:nvPr>
        </p:nvSpPr>
        <p:spPr/>
        <p:txBody>
          <a:bodyPr/>
          <a:lstStyle/>
          <a:p>
            <a:fld id="{44F096B6-B8DF-0C42-9CB4-52268210ADB0}" type="slidenum">
              <a:rPr lang="en-US" smtClean="0"/>
              <a:t>13</a:t>
            </a:fld>
            <a:endParaRPr lang="en-US"/>
          </a:p>
        </p:txBody>
      </p:sp>
      <p:grpSp>
        <p:nvGrpSpPr>
          <p:cNvPr id="6" name="Group 5">
            <a:extLst>
              <a:ext uri="{FF2B5EF4-FFF2-40B4-BE49-F238E27FC236}">
                <a16:creationId xmlns:a16="http://schemas.microsoft.com/office/drawing/2014/main" id="{D3A87D63-8EFB-AA47-B7F7-E81A57D7DC68}"/>
              </a:ext>
            </a:extLst>
          </p:cNvPr>
          <p:cNvGrpSpPr/>
          <p:nvPr/>
        </p:nvGrpSpPr>
        <p:grpSpPr>
          <a:xfrm>
            <a:off x="679232" y="1696871"/>
            <a:ext cx="4348415" cy="1740694"/>
            <a:chOff x="752973" y="1474454"/>
            <a:chExt cx="4348415" cy="1740694"/>
          </a:xfrm>
        </p:grpSpPr>
        <p:sp>
          <p:nvSpPr>
            <p:cNvPr id="7" name="Rectangle 6">
              <a:extLst>
                <a:ext uri="{FF2B5EF4-FFF2-40B4-BE49-F238E27FC236}">
                  <a16:creationId xmlns:a16="http://schemas.microsoft.com/office/drawing/2014/main" id="{7B5D6080-E9CB-7343-9783-27CE0E7C0789}"/>
                </a:ext>
              </a:extLst>
            </p:cNvPr>
            <p:cNvSpPr/>
            <p:nvPr/>
          </p:nvSpPr>
          <p:spPr>
            <a:xfrm>
              <a:off x="752973" y="1474454"/>
              <a:ext cx="4348415" cy="174069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Shield Tick with solid fill">
              <a:extLst>
                <a:ext uri="{FF2B5EF4-FFF2-40B4-BE49-F238E27FC236}">
                  <a16:creationId xmlns:a16="http://schemas.microsoft.com/office/drawing/2014/main" id="{BA7A8136-A615-B44D-9EEB-EE7AD745205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25876" y="1488297"/>
              <a:ext cx="575512" cy="575512"/>
            </a:xfrm>
            <a:prstGeom prst="rect">
              <a:avLst/>
            </a:prstGeom>
          </p:spPr>
        </p:pic>
        <p:sp>
          <p:nvSpPr>
            <p:cNvPr id="9" name="TextBox 8">
              <a:extLst>
                <a:ext uri="{FF2B5EF4-FFF2-40B4-BE49-F238E27FC236}">
                  <a16:creationId xmlns:a16="http://schemas.microsoft.com/office/drawing/2014/main" id="{84DB87B8-5C03-9A4B-ACE8-838B2BB004AB}"/>
                </a:ext>
              </a:extLst>
            </p:cNvPr>
            <p:cNvSpPr txBox="1"/>
            <p:nvPr/>
          </p:nvSpPr>
          <p:spPr>
            <a:xfrm>
              <a:off x="811739" y="1518837"/>
              <a:ext cx="4046673" cy="477054"/>
            </a:xfrm>
            <a:prstGeom prst="rect">
              <a:avLst/>
            </a:prstGeom>
            <a:noFill/>
          </p:spPr>
          <p:txBody>
            <a:bodyPr wrap="square" rtlCol="0">
              <a:spAutoFit/>
            </a:bodyPr>
            <a:lstStyle/>
            <a:p>
              <a:r>
                <a:rPr lang="en-US" sz="2500" dirty="0"/>
                <a:t>Vendor</a:t>
              </a:r>
            </a:p>
          </p:txBody>
        </p:sp>
      </p:grpSp>
      <p:pic>
        <p:nvPicPr>
          <p:cNvPr id="12" name="Picture 2" descr="Neural Network Icon - Download Neural Network Icon 1503825 | Noun Project">
            <a:extLst>
              <a:ext uri="{FF2B5EF4-FFF2-40B4-BE49-F238E27FC236}">
                <a16:creationId xmlns:a16="http://schemas.microsoft.com/office/drawing/2014/main" id="{099218A9-971B-A04B-8EF3-82D29D943BC3}"/>
              </a:ext>
            </a:extLst>
          </p:cNvPr>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1673489" y="2380081"/>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7C431B04-9DC3-B54B-868F-AD4ACA3956B1}"/>
              </a:ext>
            </a:extLst>
          </p:cNvPr>
          <p:cNvSpPr txBox="1"/>
          <p:nvPr/>
        </p:nvSpPr>
        <p:spPr>
          <a:xfrm>
            <a:off x="2587889" y="2514115"/>
            <a:ext cx="2070433" cy="369332"/>
          </a:xfrm>
          <a:prstGeom prst="rect">
            <a:avLst/>
          </a:prstGeom>
          <a:noFill/>
        </p:spPr>
        <p:txBody>
          <a:bodyPr wrap="square" rtlCol="0">
            <a:spAutoFit/>
          </a:bodyPr>
          <a:lstStyle/>
          <a:p>
            <a:pPr algn="ctr"/>
            <a:r>
              <a:rPr lang="en-US" dirty="0"/>
              <a:t>Anomaly</a:t>
            </a:r>
          </a:p>
        </p:txBody>
      </p:sp>
      <p:grpSp>
        <p:nvGrpSpPr>
          <p:cNvPr id="56" name="Group 55">
            <a:extLst>
              <a:ext uri="{FF2B5EF4-FFF2-40B4-BE49-F238E27FC236}">
                <a16:creationId xmlns:a16="http://schemas.microsoft.com/office/drawing/2014/main" id="{7D5BA7F8-0C27-2C43-911F-A47B782EADCF}"/>
              </a:ext>
            </a:extLst>
          </p:cNvPr>
          <p:cNvGrpSpPr/>
          <p:nvPr/>
        </p:nvGrpSpPr>
        <p:grpSpPr>
          <a:xfrm>
            <a:off x="2638408" y="3849328"/>
            <a:ext cx="2389239" cy="1446333"/>
            <a:chOff x="2638408" y="3849328"/>
            <a:chExt cx="2389239" cy="1446333"/>
          </a:xfrm>
        </p:grpSpPr>
        <p:sp>
          <p:nvSpPr>
            <p:cNvPr id="17" name="Rounded Rectangular Callout 16">
              <a:extLst>
                <a:ext uri="{FF2B5EF4-FFF2-40B4-BE49-F238E27FC236}">
                  <a16:creationId xmlns:a16="http://schemas.microsoft.com/office/drawing/2014/main" id="{B8387C24-D2F8-9C43-828C-E81CD9924E5E}"/>
                </a:ext>
              </a:extLst>
            </p:cNvPr>
            <p:cNvSpPr/>
            <p:nvPr/>
          </p:nvSpPr>
          <p:spPr>
            <a:xfrm>
              <a:off x="2638408" y="3849328"/>
              <a:ext cx="2389239" cy="712013"/>
            </a:xfrm>
            <a:prstGeom prst="wedgeRoundRectCallout">
              <a:avLst>
                <a:gd name="adj1" fmla="val -73919"/>
                <a:gd name="adj2" fmla="val 940"/>
                <a:gd name="adj3" fmla="val 16667"/>
              </a:avLst>
            </a:prstGeom>
            <a:solidFill>
              <a:schemeClr val="accent5">
                <a:lumMod val="20000"/>
                <a:lumOff val="8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Normal </a:t>
              </a:r>
            </a:p>
            <a:p>
              <a:pPr algn="ctr"/>
              <a:r>
                <a:rPr lang="en-US" dirty="0">
                  <a:solidFill>
                    <a:schemeClr val="tx1"/>
                  </a:solidFill>
                </a:rPr>
                <a:t>patterns</a:t>
              </a:r>
            </a:p>
          </p:txBody>
        </p:sp>
        <p:sp>
          <p:nvSpPr>
            <p:cNvPr id="18" name="Rounded Rectangle 17">
              <a:extLst>
                <a:ext uri="{FF2B5EF4-FFF2-40B4-BE49-F238E27FC236}">
                  <a16:creationId xmlns:a16="http://schemas.microsoft.com/office/drawing/2014/main" id="{F9E0D339-ECDF-EB48-BA2F-6BE1DDFC9C90}"/>
                </a:ext>
              </a:extLst>
            </p:cNvPr>
            <p:cNvSpPr/>
            <p:nvPr/>
          </p:nvSpPr>
          <p:spPr>
            <a:xfrm>
              <a:off x="4658936" y="4307724"/>
              <a:ext cx="191729" cy="175164"/>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Line Callout 1 18">
              <a:extLst>
                <a:ext uri="{FF2B5EF4-FFF2-40B4-BE49-F238E27FC236}">
                  <a16:creationId xmlns:a16="http://schemas.microsoft.com/office/drawing/2014/main" id="{4DE6F7C9-2C1E-4B4C-B1A0-60B8DB23EF44}"/>
                </a:ext>
              </a:extLst>
            </p:cNvPr>
            <p:cNvSpPr/>
            <p:nvPr/>
          </p:nvSpPr>
          <p:spPr>
            <a:xfrm>
              <a:off x="3066110" y="4838461"/>
              <a:ext cx="1533833" cy="457200"/>
            </a:xfrm>
            <a:prstGeom prst="borderCallout1">
              <a:avLst>
                <a:gd name="adj1" fmla="val -605"/>
                <a:gd name="adj2" fmla="val 82052"/>
                <a:gd name="adj3" fmla="val -84274"/>
                <a:gd name="adj4" fmla="val 103975"/>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Anomaly  patterns</a:t>
              </a:r>
            </a:p>
          </p:txBody>
        </p:sp>
      </p:grpSp>
      <p:sp>
        <p:nvSpPr>
          <p:cNvPr id="20" name="TextBox 19">
            <a:extLst>
              <a:ext uri="{FF2B5EF4-FFF2-40B4-BE49-F238E27FC236}">
                <a16:creationId xmlns:a16="http://schemas.microsoft.com/office/drawing/2014/main" id="{B7F9759C-38D5-0A4D-8762-DB6282AAABAE}"/>
              </a:ext>
            </a:extLst>
          </p:cNvPr>
          <p:cNvSpPr txBox="1"/>
          <p:nvPr/>
        </p:nvSpPr>
        <p:spPr>
          <a:xfrm>
            <a:off x="1492420" y="5591468"/>
            <a:ext cx="3160294" cy="477054"/>
          </a:xfrm>
          <a:prstGeom prst="rect">
            <a:avLst/>
          </a:prstGeom>
          <a:noFill/>
        </p:spPr>
        <p:txBody>
          <a:bodyPr wrap="square" rtlCol="0">
            <a:spAutoFit/>
          </a:bodyPr>
          <a:lstStyle/>
          <a:p>
            <a:pPr algn="ctr"/>
            <a:r>
              <a:rPr lang="en-US" sz="2500" dirty="0">
                <a:latin typeface="+mj-lt"/>
              </a:rPr>
              <a:t>Today</a:t>
            </a:r>
          </a:p>
        </p:txBody>
      </p:sp>
      <p:cxnSp>
        <p:nvCxnSpPr>
          <p:cNvPr id="22" name="Straight Connector 21">
            <a:extLst>
              <a:ext uri="{FF2B5EF4-FFF2-40B4-BE49-F238E27FC236}">
                <a16:creationId xmlns:a16="http://schemas.microsoft.com/office/drawing/2014/main" id="{FD5E9ECE-9AA7-E143-BA58-F91D7D9CC74C}"/>
              </a:ext>
            </a:extLst>
          </p:cNvPr>
          <p:cNvCxnSpPr/>
          <p:nvPr/>
        </p:nvCxnSpPr>
        <p:spPr>
          <a:xfrm>
            <a:off x="5775158" y="1663918"/>
            <a:ext cx="0" cy="4692432"/>
          </a:xfrm>
          <a:prstGeom prst="line">
            <a:avLst/>
          </a:prstGeom>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F48F042F-348A-E64B-B86B-D86ABC315F3F}"/>
              </a:ext>
            </a:extLst>
          </p:cNvPr>
          <p:cNvGrpSpPr/>
          <p:nvPr/>
        </p:nvGrpSpPr>
        <p:grpSpPr>
          <a:xfrm>
            <a:off x="414119" y="3437565"/>
            <a:ext cx="1883249" cy="2010819"/>
            <a:chOff x="414119" y="3437565"/>
            <a:chExt cx="1883249" cy="2010819"/>
          </a:xfrm>
        </p:grpSpPr>
        <p:pic>
          <p:nvPicPr>
            <p:cNvPr id="10" name="Graphic 9" descr="Customer review outline">
              <a:extLst>
                <a:ext uri="{FF2B5EF4-FFF2-40B4-BE49-F238E27FC236}">
                  <a16:creationId xmlns:a16="http://schemas.microsoft.com/office/drawing/2014/main" id="{D8EADB7A-9789-4F47-AD53-3E538A1F6FE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82968" y="4533984"/>
              <a:ext cx="914400" cy="914400"/>
            </a:xfrm>
            <a:prstGeom prst="rect">
              <a:avLst/>
            </a:prstGeom>
          </p:spPr>
        </p:pic>
        <p:pic>
          <p:nvPicPr>
            <p:cNvPr id="11" name="Graphic 10" descr="Database outline">
              <a:extLst>
                <a:ext uri="{FF2B5EF4-FFF2-40B4-BE49-F238E27FC236}">
                  <a16:creationId xmlns:a16="http://schemas.microsoft.com/office/drawing/2014/main" id="{31771048-F866-E94B-9EAB-8DB35E53CFC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25029" y="3637893"/>
              <a:ext cx="844995" cy="844995"/>
            </a:xfrm>
            <a:prstGeom prst="rect">
              <a:avLst/>
            </a:prstGeom>
          </p:spPr>
        </p:pic>
        <p:cxnSp>
          <p:nvCxnSpPr>
            <p:cNvPr id="15" name="Straight Arrow Connector 14">
              <a:extLst>
                <a:ext uri="{FF2B5EF4-FFF2-40B4-BE49-F238E27FC236}">
                  <a16:creationId xmlns:a16="http://schemas.microsoft.com/office/drawing/2014/main" id="{856BA624-96BC-1042-8BF2-CF85B9BF4798}"/>
                </a:ext>
              </a:extLst>
            </p:cNvPr>
            <p:cNvCxnSpPr>
              <a:cxnSpLocks/>
              <a:stCxn id="10" idx="0"/>
            </p:cNvCxnSpPr>
            <p:nvPr/>
          </p:nvCxnSpPr>
          <p:spPr>
            <a:xfrm flipV="1">
              <a:off x="1840168" y="3437565"/>
              <a:ext cx="0" cy="1096419"/>
            </a:xfrm>
            <a:prstGeom prst="straightConnector1">
              <a:avLst/>
            </a:prstGeom>
            <a:ln>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5E4283ED-CCE3-A54B-A21B-A2B6018D1AA7}"/>
                </a:ext>
              </a:extLst>
            </p:cNvPr>
            <p:cNvSpPr txBox="1"/>
            <p:nvPr/>
          </p:nvSpPr>
          <p:spPr>
            <a:xfrm>
              <a:off x="442452" y="4838461"/>
              <a:ext cx="982577" cy="369332"/>
            </a:xfrm>
            <a:prstGeom prst="rect">
              <a:avLst/>
            </a:prstGeom>
            <a:noFill/>
          </p:spPr>
          <p:txBody>
            <a:bodyPr wrap="square" rtlCol="0">
              <a:spAutoFit/>
            </a:bodyPr>
            <a:lstStyle/>
            <a:p>
              <a:r>
                <a:rPr lang="en-US" dirty="0"/>
                <a:t>Client</a:t>
              </a:r>
            </a:p>
          </p:txBody>
        </p:sp>
        <p:sp>
          <p:nvSpPr>
            <p:cNvPr id="25" name="TextBox 24">
              <a:extLst>
                <a:ext uri="{FF2B5EF4-FFF2-40B4-BE49-F238E27FC236}">
                  <a16:creationId xmlns:a16="http://schemas.microsoft.com/office/drawing/2014/main" id="{792F302F-9275-FF4E-B705-D893FA554B46}"/>
                </a:ext>
              </a:extLst>
            </p:cNvPr>
            <p:cNvSpPr txBox="1"/>
            <p:nvPr/>
          </p:nvSpPr>
          <p:spPr>
            <a:xfrm>
              <a:off x="414119" y="3915360"/>
              <a:ext cx="1259370" cy="369332"/>
            </a:xfrm>
            <a:prstGeom prst="rect">
              <a:avLst/>
            </a:prstGeom>
            <a:noFill/>
          </p:spPr>
          <p:txBody>
            <a:bodyPr wrap="square" rtlCol="0">
              <a:spAutoFit/>
            </a:bodyPr>
            <a:lstStyle/>
            <a:p>
              <a:r>
                <a:rPr lang="en-US" dirty="0"/>
                <a:t>Raw data</a:t>
              </a:r>
            </a:p>
          </p:txBody>
        </p:sp>
      </p:grpSp>
      <p:sp>
        <p:nvSpPr>
          <p:cNvPr id="26" name="TextBox 25">
            <a:extLst>
              <a:ext uri="{FF2B5EF4-FFF2-40B4-BE49-F238E27FC236}">
                <a16:creationId xmlns:a16="http://schemas.microsoft.com/office/drawing/2014/main" id="{EF1C8C29-A38A-694A-AFC9-E7267EA8A276}"/>
              </a:ext>
            </a:extLst>
          </p:cNvPr>
          <p:cNvSpPr txBox="1"/>
          <p:nvPr/>
        </p:nvSpPr>
        <p:spPr>
          <a:xfrm>
            <a:off x="753478" y="6080888"/>
            <a:ext cx="4853740" cy="707886"/>
          </a:xfrm>
          <a:prstGeom prst="rect">
            <a:avLst/>
          </a:prstGeom>
          <a:noFill/>
        </p:spPr>
        <p:txBody>
          <a:bodyPr wrap="square" rtlCol="0">
            <a:spAutoFit/>
          </a:bodyPr>
          <a:lstStyle/>
          <a:p>
            <a:pPr algn="ctr"/>
            <a:r>
              <a:rPr lang="en-US" sz="2000" dirty="0">
                <a:solidFill>
                  <a:schemeClr val="bg1">
                    <a:lumMod val="50000"/>
                  </a:schemeClr>
                </a:solidFill>
              </a:rPr>
              <a:t>Vendors train data from highly imbalanced training datasets</a:t>
            </a:r>
          </a:p>
        </p:txBody>
      </p:sp>
      <p:sp>
        <p:nvSpPr>
          <p:cNvPr id="27" name="TextBox 26">
            <a:extLst>
              <a:ext uri="{FF2B5EF4-FFF2-40B4-BE49-F238E27FC236}">
                <a16:creationId xmlns:a16="http://schemas.microsoft.com/office/drawing/2014/main" id="{9D148C40-FFE2-EA4C-9040-004AC76E2895}"/>
              </a:ext>
            </a:extLst>
          </p:cNvPr>
          <p:cNvSpPr txBox="1"/>
          <p:nvPr/>
        </p:nvSpPr>
        <p:spPr>
          <a:xfrm>
            <a:off x="6248898" y="6068522"/>
            <a:ext cx="4853740" cy="707886"/>
          </a:xfrm>
          <a:prstGeom prst="rect">
            <a:avLst/>
          </a:prstGeom>
          <a:noFill/>
        </p:spPr>
        <p:txBody>
          <a:bodyPr wrap="square" rtlCol="0">
            <a:spAutoFit/>
          </a:bodyPr>
          <a:lstStyle/>
          <a:p>
            <a:pPr algn="ctr"/>
            <a:r>
              <a:rPr lang="en-US" sz="2000" dirty="0">
                <a:solidFill>
                  <a:schemeClr val="bg1">
                    <a:lumMod val="50000"/>
                  </a:schemeClr>
                </a:solidFill>
              </a:rPr>
              <a:t>Vendors use </a:t>
            </a:r>
            <a:r>
              <a:rPr lang="en-US" sz="2000" dirty="0">
                <a:solidFill>
                  <a:srgbClr val="FF0000"/>
                </a:solidFill>
                <a:latin typeface="+mj-lt"/>
              </a:rPr>
              <a:t>synthetic data</a:t>
            </a:r>
            <a:r>
              <a:rPr lang="en-US" sz="2000" dirty="0">
                <a:solidFill>
                  <a:schemeClr val="bg1">
                    <a:lumMod val="50000"/>
                  </a:schemeClr>
                </a:solidFill>
              </a:rPr>
              <a:t> to </a:t>
            </a:r>
          </a:p>
          <a:p>
            <a:pPr algn="ctr"/>
            <a:r>
              <a:rPr lang="en-US" sz="2000" dirty="0">
                <a:solidFill>
                  <a:schemeClr val="bg1">
                    <a:lumMod val="50000"/>
                  </a:schemeClr>
                </a:solidFill>
              </a:rPr>
              <a:t>balance training data</a:t>
            </a:r>
          </a:p>
        </p:txBody>
      </p:sp>
      <p:grpSp>
        <p:nvGrpSpPr>
          <p:cNvPr id="60" name="Group 59">
            <a:extLst>
              <a:ext uri="{FF2B5EF4-FFF2-40B4-BE49-F238E27FC236}">
                <a16:creationId xmlns:a16="http://schemas.microsoft.com/office/drawing/2014/main" id="{D5CFD9A6-D003-0E46-83DC-9AE70E095A9D}"/>
              </a:ext>
            </a:extLst>
          </p:cNvPr>
          <p:cNvGrpSpPr/>
          <p:nvPr/>
        </p:nvGrpSpPr>
        <p:grpSpPr>
          <a:xfrm>
            <a:off x="6593313" y="1696871"/>
            <a:ext cx="4928119" cy="4366846"/>
            <a:chOff x="6593313" y="1696871"/>
            <a:chExt cx="4928119" cy="4366846"/>
          </a:xfrm>
        </p:grpSpPr>
        <p:sp>
          <p:nvSpPr>
            <p:cNvPr id="21" name="TextBox 20">
              <a:extLst>
                <a:ext uri="{FF2B5EF4-FFF2-40B4-BE49-F238E27FC236}">
                  <a16:creationId xmlns:a16="http://schemas.microsoft.com/office/drawing/2014/main" id="{B2DD697E-5E0A-3A44-8C21-287E3BE32B81}"/>
                </a:ext>
              </a:extLst>
            </p:cNvPr>
            <p:cNvSpPr txBox="1"/>
            <p:nvPr/>
          </p:nvSpPr>
          <p:spPr>
            <a:xfrm>
              <a:off x="7258546" y="5586663"/>
              <a:ext cx="3160294" cy="477054"/>
            </a:xfrm>
            <a:prstGeom prst="rect">
              <a:avLst/>
            </a:prstGeom>
            <a:noFill/>
          </p:spPr>
          <p:txBody>
            <a:bodyPr wrap="square" rtlCol="0">
              <a:spAutoFit/>
            </a:bodyPr>
            <a:lstStyle/>
            <a:p>
              <a:pPr algn="ctr"/>
              <a:r>
                <a:rPr lang="en-US" sz="2500" dirty="0">
                  <a:latin typeface="+mj-lt"/>
                </a:rPr>
                <a:t>Instead</a:t>
              </a:r>
            </a:p>
          </p:txBody>
        </p:sp>
        <p:grpSp>
          <p:nvGrpSpPr>
            <p:cNvPr id="28" name="Group 27">
              <a:extLst>
                <a:ext uri="{FF2B5EF4-FFF2-40B4-BE49-F238E27FC236}">
                  <a16:creationId xmlns:a16="http://schemas.microsoft.com/office/drawing/2014/main" id="{EAAEF43A-25E2-FB4F-B282-1AE01B57BFEF}"/>
                </a:ext>
              </a:extLst>
            </p:cNvPr>
            <p:cNvGrpSpPr/>
            <p:nvPr/>
          </p:nvGrpSpPr>
          <p:grpSpPr>
            <a:xfrm>
              <a:off x="6593313" y="1696871"/>
              <a:ext cx="4928119" cy="1740694"/>
              <a:chOff x="1291387" y="1474454"/>
              <a:chExt cx="4928119" cy="1740694"/>
            </a:xfrm>
          </p:grpSpPr>
          <p:sp>
            <p:nvSpPr>
              <p:cNvPr id="29" name="Rectangle 28">
                <a:extLst>
                  <a:ext uri="{FF2B5EF4-FFF2-40B4-BE49-F238E27FC236}">
                    <a16:creationId xmlns:a16="http://schemas.microsoft.com/office/drawing/2014/main" id="{585D2DAC-3875-B549-A2DB-074853D2D359}"/>
                  </a:ext>
                </a:extLst>
              </p:cNvPr>
              <p:cNvSpPr/>
              <p:nvPr/>
            </p:nvSpPr>
            <p:spPr>
              <a:xfrm>
                <a:off x="1291387" y="1474454"/>
                <a:ext cx="4928119" cy="174069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Graphic 29" descr="Shield Tick with solid fill">
                <a:extLst>
                  <a:ext uri="{FF2B5EF4-FFF2-40B4-BE49-F238E27FC236}">
                    <a16:creationId xmlns:a16="http://schemas.microsoft.com/office/drawing/2014/main" id="{68F1A174-51FD-D04E-8F05-85EA9A47231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35330" y="1488297"/>
                <a:ext cx="575512" cy="575512"/>
              </a:xfrm>
              <a:prstGeom prst="rect">
                <a:avLst/>
              </a:prstGeom>
            </p:spPr>
          </p:pic>
          <p:sp>
            <p:nvSpPr>
              <p:cNvPr id="31" name="TextBox 30">
                <a:extLst>
                  <a:ext uri="{FF2B5EF4-FFF2-40B4-BE49-F238E27FC236}">
                    <a16:creationId xmlns:a16="http://schemas.microsoft.com/office/drawing/2014/main" id="{2D031BE3-E728-7044-AE05-BF989B5700F8}"/>
                  </a:ext>
                </a:extLst>
              </p:cNvPr>
              <p:cNvSpPr txBox="1"/>
              <p:nvPr/>
            </p:nvSpPr>
            <p:spPr>
              <a:xfrm>
                <a:off x="1328484" y="1537526"/>
                <a:ext cx="3772903" cy="477054"/>
              </a:xfrm>
              <a:prstGeom prst="rect">
                <a:avLst/>
              </a:prstGeom>
              <a:noFill/>
            </p:spPr>
            <p:txBody>
              <a:bodyPr wrap="square" rtlCol="0">
                <a:spAutoFit/>
              </a:bodyPr>
              <a:lstStyle/>
              <a:p>
                <a:r>
                  <a:rPr lang="en-US" sz="2500" dirty="0"/>
                  <a:t>Vendor</a:t>
                </a:r>
              </a:p>
            </p:txBody>
          </p:sp>
        </p:grpSp>
      </p:grpSp>
      <p:grpSp>
        <p:nvGrpSpPr>
          <p:cNvPr id="57" name="Group 56">
            <a:extLst>
              <a:ext uri="{FF2B5EF4-FFF2-40B4-BE49-F238E27FC236}">
                <a16:creationId xmlns:a16="http://schemas.microsoft.com/office/drawing/2014/main" id="{FC0F9C2F-4470-E249-B308-02C79C11FA8C}"/>
              </a:ext>
            </a:extLst>
          </p:cNvPr>
          <p:cNvGrpSpPr/>
          <p:nvPr/>
        </p:nvGrpSpPr>
        <p:grpSpPr>
          <a:xfrm>
            <a:off x="6758635" y="3110611"/>
            <a:ext cx="3644679" cy="2337773"/>
            <a:chOff x="6758635" y="3110611"/>
            <a:chExt cx="3644679" cy="2337773"/>
          </a:xfrm>
        </p:grpSpPr>
        <p:pic>
          <p:nvPicPr>
            <p:cNvPr id="32" name="Graphic 31" descr="Customer review outline">
              <a:extLst>
                <a:ext uri="{FF2B5EF4-FFF2-40B4-BE49-F238E27FC236}">
                  <a16:creationId xmlns:a16="http://schemas.microsoft.com/office/drawing/2014/main" id="{B054C2B6-2AA2-5B41-9060-04D3FEE1D60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758635" y="4533984"/>
              <a:ext cx="914400" cy="914400"/>
            </a:xfrm>
            <a:prstGeom prst="rect">
              <a:avLst/>
            </a:prstGeom>
          </p:spPr>
        </p:pic>
        <p:pic>
          <p:nvPicPr>
            <p:cNvPr id="33" name="Graphic 32" descr="Database outline">
              <a:extLst>
                <a:ext uri="{FF2B5EF4-FFF2-40B4-BE49-F238E27FC236}">
                  <a16:creationId xmlns:a16="http://schemas.microsoft.com/office/drawing/2014/main" id="{5692926E-D39C-054F-98BD-1B372C1BFF2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800696" y="3637893"/>
              <a:ext cx="844995" cy="844995"/>
            </a:xfrm>
            <a:prstGeom prst="rect">
              <a:avLst/>
            </a:prstGeom>
          </p:spPr>
        </p:pic>
        <p:cxnSp>
          <p:nvCxnSpPr>
            <p:cNvPr id="36" name="Straight Arrow Connector 35">
              <a:extLst>
                <a:ext uri="{FF2B5EF4-FFF2-40B4-BE49-F238E27FC236}">
                  <a16:creationId xmlns:a16="http://schemas.microsoft.com/office/drawing/2014/main" id="{476781EC-0CB7-BA41-B36C-1CDAE1890E2B}"/>
                </a:ext>
              </a:extLst>
            </p:cNvPr>
            <p:cNvCxnSpPr>
              <a:cxnSpLocks/>
              <a:stCxn id="32" idx="0"/>
            </p:cNvCxnSpPr>
            <p:nvPr/>
          </p:nvCxnSpPr>
          <p:spPr>
            <a:xfrm flipV="1">
              <a:off x="7215835" y="3110611"/>
              <a:ext cx="0" cy="1423373"/>
            </a:xfrm>
            <a:prstGeom prst="straightConnector1">
              <a:avLst/>
            </a:prstGeom>
            <a:ln>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Rounded Rectangular Callout 36">
              <a:extLst>
                <a:ext uri="{FF2B5EF4-FFF2-40B4-BE49-F238E27FC236}">
                  <a16:creationId xmlns:a16="http://schemas.microsoft.com/office/drawing/2014/main" id="{64A0ED44-8265-8948-97DB-85552B90D07D}"/>
                </a:ext>
              </a:extLst>
            </p:cNvPr>
            <p:cNvSpPr/>
            <p:nvPr/>
          </p:nvSpPr>
          <p:spPr>
            <a:xfrm>
              <a:off x="8014075" y="3849328"/>
              <a:ext cx="2389239" cy="712013"/>
            </a:xfrm>
            <a:prstGeom prst="wedgeRoundRectCallout">
              <a:avLst>
                <a:gd name="adj1" fmla="val -73919"/>
                <a:gd name="adj2" fmla="val 940"/>
                <a:gd name="adj3" fmla="val 16667"/>
              </a:avLst>
            </a:prstGeom>
            <a:solidFill>
              <a:schemeClr val="accent5">
                <a:lumMod val="20000"/>
                <a:lumOff val="8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Raw data</a:t>
              </a:r>
            </a:p>
          </p:txBody>
        </p:sp>
        <p:sp>
          <p:nvSpPr>
            <p:cNvPr id="38" name="Rounded Rectangle 37">
              <a:extLst>
                <a:ext uri="{FF2B5EF4-FFF2-40B4-BE49-F238E27FC236}">
                  <a16:creationId xmlns:a16="http://schemas.microsoft.com/office/drawing/2014/main" id="{6AFEFA22-F869-1847-AD69-AE40629950A9}"/>
                </a:ext>
              </a:extLst>
            </p:cNvPr>
            <p:cNvSpPr/>
            <p:nvPr/>
          </p:nvSpPr>
          <p:spPr>
            <a:xfrm>
              <a:off x="10034603" y="4307724"/>
              <a:ext cx="191729" cy="175164"/>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8" name="Group 57">
            <a:extLst>
              <a:ext uri="{FF2B5EF4-FFF2-40B4-BE49-F238E27FC236}">
                <a16:creationId xmlns:a16="http://schemas.microsoft.com/office/drawing/2014/main" id="{168D73E1-F78D-9E4F-84CB-6ECFB09AA7BA}"/>
              </a:ext>
            </a:extLst>
          </p:cNvPr>
          <p:cNvGrpSpPr/>
          <p:nvPr/>
        </p:nvGrpSpPr>
        <p:grpSpPr>
          <a:xfrm>
            <a:off x="6800696" y="2123121"/>
            <a:ext cx="2963821" cy="987490"/>
            <a:chOff x="6800696" y="2123121"/>
            <a:chExt cx="2963821" cy="987490"/>
          </a:xfrm>
        </p:grpSpPr>
        <p:sp>
          <p:nvSpPr>
            <p:cNvPr id="42" name="TextBox 41">
              <a:extLst>
                <a:ext uri="{FF2B5EF4-FFF2-40B4-BE49-F238E27FC236}">
                  <a16:creationId xmlns:a16="http://schemas.microsoft.com/office/drawing/2014/main" id="{EB3117C7-F793-CA45-A696-AEF94D0FBB48}"/>
                </a:ext>
              </a:extLst>
            </p:cNvPr>
            <p:cNvSpPr txBox="1"/>
            <p:nvPr/>
          </p:nvSpPr>
          <p:spPr>
            <a:xfrm>
              <a:off x="6800696" y="2464280"/>
              <a:ext cx="1641081" cy="646331"/>
            </a:xfrm>
            <a:prstGeom prst="rect">
              <a:avLst/>
            </a:prstGeom>
            <a:solidFill>
              <a:schemeClr val="accent4">
                <a:lumMod val="20000"/>
                <a:lumOff val="80000"/>
              </a:schemeClr>
            </a:solidFill>
            <a:ln>
              <a:solidFill>
                <a:schemeClr val="accent1">
                  <a:lumMod val="50000"/>
                </a:schemeClr>
              </a:solidFill>
            </a:ln>
          </p:spPr>
          <p:txBody>
            <a:bodyPr wrap="square" rtlCol="0">
              <a:spAutoFit/>
            </a:bodyPr>
            <a:lstStyle/>
            <a:p>
              <a:pPr algn="ctr"/>
              <a:r>
                <a:rPr lang="en-US" dirty="0"/>
                <a:t>Synthetic data generator</a:t>
              </a:r>
            </a:p>
          </p:txBody>
        </p:sp>
        <p:cxnSp>
          <p:nvCxnSpPr>
            <p:cNvPr id="44" name="Straight Arrow Connector 43">
              <a:extLst>
                <a:ext uri="{FF2B5EF4-FFF2-40B4-BE49-F238E27FC236}">
                  <a16:creationId xmlns:a16="http://schemas.microsoft.com/office/drawing/2014/main" id="{882541ED-BDCB-A440-867C-91262263C044}"/>
                </a:ext>
              </a:extLst>
            </p:cNvPr>
            <p:cNvCxnSpPr>
              <a:cxnSpLocks/>
              <a:stCxn id="42" idx="3"/>
            </p:cNvCxnSpPr>
            <p:nvPr/>
          </p:nvCxnSpPr>
          <p:spPr>
            <a:xfrm>
              <a:off x="8441777" y="2787446"/>
              <a:ext cx="396916" cy="0"/>
            </a:xfrm>
            <a:prstGeom prst="straightConnector1">
              <a:avLst/>
            </a:prstGeom>
            <a:ln>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50" name="Graphic 49" descr="Database with solid fill">
              <a:extLst>
                <a:ext uri="{FF2B5EF4-FFF2-40B4-BE49-F238E27FC236}">
                  <a16:creationId xmlns:a16="http://schemas.microsoft.com/office/drawing/2014/main" id="{39C51FBB-7ED8-A643-9C46-E6A3C6B1E67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804314" y="2612771"/>
              <a:ext cx="448635" cy="448635"/>
            </a:xfrm>
            <a:prstGeom prst="rect">
              <a:avLst/>
            </a:prstGeom>
          </p:spPr>
        </p:pic>
        <p:sp>
          <p:nvSpPr>
            <p:cNvPr id="51" name="TextBox 50">
              <a:extLst>
                <a:ext uri="{FF2B5EF4-FFF2-40B4-BE49-F238E27FC236}">
                  <a16:creationId xmlns:a16="http://schemas.microsoft.com/office/drawing/2014/main" id="{AD65A544-3DE9-F748-BFEE-313D0B217B11}"/>
                </a:ext>
              </a:extLst>
            </p:cNvPr>
            <p:cNvSpPr txBox="1"/>
            <p:nvPr/>
          </p:nvSpPr>
          <p:spPr>
            <a:xfrm>
              <a:off x="8216258" y="2123121"/>
              <a:ext cx="1548259" cy="553998"/>
            </a:xfrm>
            <a:prstGeom prst="rect">
              <a:avLst/>
            </a:prstGeom>
            <a:noFill/>
          </p:spPr>
          <p:txBody>
            <a:bodyPr wrap="square" rtlCol="0">
              <a:spAutoFit/>
            </a:bodyPr>
            <a:lstStyle/>
            <a:p>
              <a:pPr algn="ctr"/>
              <a:r>
                <a:rPr lang="en-US" sz="1500" dirty="0"/>
                <a:t>Synthetic attack </a:t>
              </a:r>
            </a:p>
            <a:p>
              <a:pPr algn="ctr"/>
              <a:r>
                <a:rPr lang="en-US" sz="1500" dirty="0"/>
                <a:t>traffic</a:t>
              </a:r>
            </a:p>
          </p:txBody>
        </p:sp>
      </p:grpSp>
      <p:grpSp>
        <p:nvGrpSpPr>
          <p:cNvPr id="59" name="Group 58">
            <a:extLst>
              <a:ext uri="{FF2B5EF4-FFF2-40B4-BE49-F238E27FC236}">
                <a16:creationId xmlns:a16="http://schemas.microsoft.com/office/drawing/2014/main" id="{38110D8B-9B38-204C-8B91-65ACB6E2A22E}"/>
              </a:ext>
            </a:extLst>
          </p:cNvPr>
          <p:cNvGrpSpPr/>
          <p:nvPr/>
        </p:nvGrpSpPr>
        <p:grpSpPr>
          <a:xfrm>
            <a:off x="7226710" y="2339168"/>
            <a:ext cx="3633804" cy="979219"/>
            <a:chOff x="7226710" y="2339168"/>
            <a:chExt cx="3633804" cy="979219"/>
          </a:xfrm>
        </p:grpSpPr>
        <p:pic>
          <p:nvPicPr>
            <p:cNvPr id="34" name="Picture 2" descr="Neural Network Icon - Download Neural Network Icon 1503825 | Noun Project">
              <a:extLst>
                <a:ext uri="{FF2B5EF4-FFF2-40B4-BE49-F238E27FC236}">
                  <a16:creationId xmlns:a16="http://schemas.microsoft.com/office/drawing/2014/main" id="{CF0CD60C-88EE-6C4E-8465-50FA4E266CC2}"/>
                </a:ext>
              </a:extLst>
            </p:cNvPr>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9946114" y="2339168"/>
              <a:ext cx="914400" cy="914400"/>
            </a:xfrm>
            <a:prstGeom prst="rect">
              <a:avLst/>
            </a:prstGeom>
            <a:noFill/>
            <a:extLst>
              <a:ext uri="{909E8E84-426E-40DD-AFC4-6F175D3DCCD1}">
                <a14:hiddenFill xmlns:a14="http://schemas.microsoft.com/office/drawing/2010/main">
                  <a:solidFill>
                    <a:srgbClr val="FFFFFF"/>
                  </a:solidFill>
                </a14:hiddenFill>
              </a:ext>
            </a:extLst>
          </p:spPr>
        </p:pic>
        <p:cxnSp>
          <p:nvCxnSpPr>
            <p:cNvPr id="52" name="Straight Arrow Connector 51">
              <a:extLst>
                <a:ext uri="{FF2B5EF4-FFF2-40B4-BE49-F238E27FC236}">
                  <a16:creationId xmlns:a16="http://schemas.microsoft.com/office/drawing/2014/main" id="{3489AD23-7AE7-3F49-8213-D6CFB0DD2D0D}"/>
                </a:ext>
              </a:extLst>
            </p:cNvPr>
            <p:cNvCxnSpPr>
              <a:cxnSpLocks/>
              <a:endCxn id="34" idx="1"/>
            </p:cNvCxnSpPr>
            <p:nvPr/>
          </p:nvCxnSpPr>
          <p:spPr>
            <a:xfrm>
              <a:off x="9208693" y="2796368"/>
              <a:ext cx="737421" cy="0"/>
            </a:xfrm>
            <a:prstGeom prst="straightConnector1">
              <a:avLst/>
            </a:prstGeom>
            <a:ln>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4" name="Freeform 53">
              <a:extLst>
                <a:ext uri="{FF2B5EF4-FFF2-40B4-BE49-F238E27FC236}">
                  <a16:creationId xmlns:a16="http://schemas.microsoft.com/office/drawing/2014/main" id="{23B0BA0C-3ADF-1242-A920-9CFFDF72F970}"/>
                </a:ext>
              </a:extLst>
            </p:cNvPr>
            <p:cNvSpPr/>
            <p:nvPr/>
          </p:nvSpPr>
          <p:spPr>
            <a:xfrm>
              <a:off x="7226710" y="2949677"/>
              <a:ext cx="2698955" cy="368710"/>
            </a:xfrm>
            <a:custGeom>
              <a:avLst/>
              <a:gdLst>
                <a:gd name="connsiteX0" fmla="*/ 0 w 2698955"/>
                <a:gd name="connsiteY0" fmla="*/ 368710 h 368710"/>
                <a:gd name="connsiteX1" fmla="*/ 2344993 w 2698955"/>
                <a:gd name="connsiteY1" fmla="*/ 368710 h 368710"/>
                <a:gd name="connsiteX2" fmla="*/ 2344993 w 2698955"/>
                <a:gd name="connsiteY2" fmla="*/ 0 h 368710"/>
                <a:gd name="connsiteX3" fmla="*/ 2698955 w 2698955"/>
                <a:gd name="connsiteY3" fmla="*/ 0 h 368710"/>
              </a:gdLst>
              <a:ahLst/>
              <a:cxnLst>
                <a:cxn ang="0">
                  <a:pos x="connsiteX0" y="connsiteY0"/>
                </a:cxn>
                <a:cxn ang="0">
                  <a:pos x="connsiteX1" y="connsiteY1"/>
                </a:cxn>
                <a:cxn ang="0">
                  <a:pos x="connsiteX2" y="connsiteY2"/>
                </a:cxn>
                <a:cxn ang="0">
                  <a:pos x="connsiteX3" y="connsiteY3"/>
                </a:cxn>
              </a:cxnLst>
              <a:rect l="l" t="t" r="r" b="b"/>
              <a:pathLst>
                <a:path w="2698955" h="368710">
                  <a:moveTo>
                    <a:pt x="0" y="368710"/>
                  </a:moveTo>
                  <a:lnTo>
                    <a:pt x="2344993" y="368710"/>
                  </a:lnTo>
                  <a:lnTo>
                    <a:pt x="2344993" y="0"/>
                  </a:lnTo>
                  <a:lnTo>
                    <a:pt x="2698955" y="0"/>
                  </a:lnTo>
                </a:path>
              </a:pathLst>
            </a:custGeom>
            <a:noFill/>
            <a:ln w="6350">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238071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7E55F-6B3F-AC4A-80A5-269527A7E1FF}"/>
              </a:ext>
            </a:extLst>
          </p:cNvPr>
          <p:cNvSpPr>
            <a:spLocks noGrp="1"/>
          </p:cNvSpPr>
          <p:nvPr>
            <p:ph type="title"/>
          </p:nvPr>
        </p:nvSpPr>
        <p:spPr/>
        <p:txBody>
          <a:bodyPr>
            <a:normAutofit/>
          </a:bodyPr>
          <a:lstStyle/>
          <a:p>
            <a:r>
              <a:rPr lang="en-US" dirty="0"/>
              <a:t>Use case 3: Tackle Data Retention Challenge</a:t>
            </a:r>
          </a:p>
        </p:txBody>
      </p:sp>
      <p:sp>
        <p:nvSpPr>
          <p:cNvPr id="4" name="Slide Number Placeholder 3">
            <a:extLst>
              <a:ext uri="{FF2B5EF4-FFF2-40B4-BE49-F238E27FC236}">
                <a16:creationId xmlns:a16="http://schemas.microsoft.com/office/drawing/2014/main" id="{2EC04AAA-3098-AC46-85E6-4F194CD99EE8}"/>
              </a:ext>
            </a:extLst>
          </p:cNvPr>
          <p:cNvSpPr>
            <a:spLocks noGrp="1"/>
          </p:cNvSpPr>
          <p:nvPr>
            <p:ph type="sldNum" sz="quarter" idx="12"/>
          </p:nvPr>
        </p:nvSpPr>
        <p:spPr/>
        <p:txBody>
          <a:bodyPr/>
          <a:lstStyle/>
          <a:p>
            <a:fld id="{44F096B6-B8DF-0C42-9CB4-52268210ADB0}" type="slidenum">
              <a:rPr lang="en-US" smtClean="0"/>
              <a:t>14</a:t>
            </a:fld>
            <a:endParaRPr lang="en-US"/>
          </a:p>
        </p:txBody>
      </p:sp>
      <p:grpSp>
        <p:nvGrpSpPr>
          <p:cNvPr id="6" name="Group 5">
            <a:extLst>
              <a:ext uri="{FF2B5EF4-FFF2-40B4-BE49-F238E27FC236}">
                <a16:creationId xmlns:a16="http://schemas.microsoft.com/office/drawing/2014/main" id="{D3A87D63-8EFB-AA47-B7F7-E81A57D7DC68}"/>
              </a:ext>
            </a:extLst>
          </p:cNvPr>
          <p:cNvGrpSpPr/>
          <p:nvPr/>
        </p:nvGrpSpPr>
        <p:grpSpPr>
          <a:xfrm>
            <a:off x="1217647" y="1696871"/>
            <a:ext cx="3810000" cy="1740694"/>
            <a:chOff x="1291388" y="1474454"/>
            <a:chExt cx="3810000" cy="1740694"/>
          </a:xfrm>
        </p:grpSpPr>
        <p:sp>
          <p:nvSpPr>
            <p:cNvPr id="7" name="Rectangle 6">
              <a:extLst>
                <a:ext uri="{FF2B5EF4-FFF2-40B4-BE49-F238E27FC236}">
                  <a16:creationId xmlns:a16="http://schemas.microsoft.com/office/drawing/2014/main" id="{7B5D6080-E9CB-7343-9783-27CE0E7C0789}"/>
                </a:ext>
              </a:extLst>
            </p:cNvPr>
            <p:cNvSpPr/>
            <p:nvPr/>
          </p:nvSpPr>
          <p:spPr>
            <a:xfrm>
              <a:off x="1291388" y="1474454"/>
              <a:ext cx="3810000" cy="174069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4DB87B8-5C03-9A4B-ACE8-838B2BB004AB}"/>
                </a:ext>
              </a:extLst>
            </p:cNvPr>
            <p:cNvSpPr txBox="1"/>
            <p:nvPr/>
          </p:nvSpPr>
          <p:spPr>
            <a:xfrm>
              <a:off x="1328485" y="1537526"/>
              <a:ext cx="3160294" cy="477054"/>
            </a:xfrm>
            <a:prstGeom prst="rect">
              <a:avLst/>
            </a:prstGeom>
            <a:noFill/>
          </p:spPr>
          <p:txBody>
            <a:bodyPr wrap="square" rtlCol="0">
              <a:spAutoFit/>
            </a:bodyPr>
            <a:lstStyle/>
            <a:p>
              <a:r>
                <a:rPr lang="en-US" sz="2500" dirty="0"/>
                <a:t>Service Operator</a:t>
              </a:r>
            </a:p>
          </p:txBody>
        </p:sp>
      </p:grpSp>
      <p:sp>
        <p:nvSpPr>
          <p:cNvPr id="13" name="TextBox 12">
            <a:extLst>
              <a:ext uri="{FF2B5EF4-FFF2-40B4-BE49-F238E27FC236}">
                <a16:creationId xmlns:a16="http://schemas.microsoft.com/office/drawing/2014/main" id="{7C431B04-9DC3-B54B-868F-AD4ACA3956B1}"/>
              </a:ext>
            </a:extLst>
          </p:cNvPr>
          <p:cNvSpPr txBox="1"/>
          <p:nvPr/>
        </p:nvSpPr>
        <p:spPr>
          <a:xfrm>
            <a:off x="3287673" y="2462041"/>
            <a:ext cx="2070433" cy="646331"/>
          </a:xfrm>
          <a:prstGeom prst="rect">
            <a:avLst/>
          </a:prstGeom>
          <a:noFill/>
        </p:spPr>
        <p:txBody>
          <a:bodyPr wrap="square" rtlCol="0">
            <a:spAutoFit/>
          </a:bodyPr>
          <a:lstStyle/>
          <a:p>
            <a:pPr algn="ctr"/>
            <a:r>
              <a:rPr lang="en-US" dirty="0"/>
              <a:t>Long-range </a:t>
            </a:r>
          </a:p>
          <a:p>
            <a:pPr algn="ctr"/>
            <a:r>
              <a:rPr lang="en-US" dirty="0"/>
              <a:t>data</a:t>
            </a:r>
          </a:p>
        </p:txBody>
      </p:sp>
      <p:sp>
        <p:nvSpPr>
          <p:cNvPr id="20" name="TextBox 19">
            <a:extLst>
              <a:ext uri="{FF2B5EF4-FFF2-40B4-BE49-F238E27FC236}">
                <a16:creationId xmlns:a16="http://schemas.microsoft.com/office/drawing/2014/main" id="{B7F9759C-38D5-0A4D-8762-DB6282AAABAE}"/>
              </a:ext>
            </a:extLst>
          </p:cNvPr>
          <p:cNvSpPr txBox="1"/>
          <p:nvPr/>
        </p:nvSpPr>
        <p:spPr>
          <a:xfrm>
            <a:off x="1452240" y="5031639"/>
            <a:ext cx="3160294" cy="477054"/>
          </a:xfrm>
          <a:prstGeom prst="rect">
            <a:avLst/>
          </a:prstGeom>
          <a:noFill/>
        </p:spPr>
        <p:txBody>
          <a:bodyPr wrap="square" rtlCol="0">
            <a:spAutoFit/>
          </a:bodyPr>
          <a:lstStyle/>
          <a:p>
            <a:pPr algn="ctr"/>
            <a:r>
              <a:rPr lang="en-US" sz="2500" dirty="0">
                <a:latin typeface="+mj-lt"/>
              </a:rPr>
              <a:t>Today</a:t>
            </a:r>
          </a:p>
        </p:txBody>
      </p:sp>
      <p:cxnSp>
        <p:nvCxnSpPr>
          <p:cNvPr id="22" name="Straight Connector 21">
            <a:extLst>
              <a:ext uri="{FF2B5EF4-FFF2-40B4-BE49-F238E27FC236}">
                <a16:creationId xmlns:a16="http://schemas.microsoft.com/office/drawing/2014/main" id="{FD5E9ECE-9AA7-E143-BA58-F91D7D9CC74C}"/>
              </a:ext>
            </a:extLst>
          </p:cNvPr>
          <p:cNvCxnSpPr/>
          <p:nvPr/>
        </p:nvCxnSpPr>
        <p:spPr>
          <a:xfrm>
            <a:off x="5775158" y="1663918"/>
            <a:ext cx="0" cy="4692432"/>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EF1C8C29-A38A-694A-AFC9-E7267EA8A276}"/>
              </a:ext>
            </a:extLst>
          </p:cNvPr>
          <p:cNvSpPr txBox="1"/>
          <p:nvPr/>
        </p:nvSpPr>
        <p:spPr>
          <a:xfrm>
            <a:off x="713298" y="5521059"/>
            <a:ext cx="4853740" cy="1015663"/>
          </a:xfrm>
          <a:prstGeom prst="rect">
            <a:avLst/>
          </a:prstGeom>
          <a:noFill/>
        </p:spPr>
        <p:txBody>
          <a:bodyPr wrap="square" rtlCol="0">
            <a:spAutoFit/>
          </a:bodyPr>
          <a:lstStyle/>
          <a:p>
            <a:pPr algn="ctr"/>
            <a:r>
              <a:rPr lang="en-US" sz="2000" dirty="0">
                <a:solidFill>
                  <a:schemeClr val="bg1">
                    <a:lumMod val="50000"/>
                  </a:schemeClr>
                </a:solidFill>
              </a:rPr>
              <a:t>Operators can’t do retroactive analysis or incident response due to compliance</a:t>
            </a:r>
          </a:p>
          <a:p>
            <a:pPr algn="ctr"/>
            <a:r>
              <a:rPr lang="en-US" sz="2000" dirty="0">
                <a:solidFill>
                  <a:schemeClr val="bg1">
                    <a:lumMod val="50000"/>
                  </a:schemeClr>
                </a:solidFill>
              </a:rPr>
              <a:t>Or retention restrictions</a:t>
            </a:r>
          </a:p>
        </p:txBody>
      </p:sp>
      <p:sp>
        <p:nvSpPr>
          <p:cNvPr id="27" name="TextBox 26">
            <a:extLst>
              <a:ext uri="{FF2B5EF4-FFF2-40B4-BE49-F238E27FC236}">
                <a16:creationId xmlns:a16="http://schemas.microsoft.com/office/drawing/2014/main" id="{9D148C40-FFE2-EA4C-9040-004AC76E2895}"/>
              </a:ext>
            </a:extLst>
          </p:cNvPr>
          <p:cNvSpPr txBox="1"/>
          <p:nvPr/>
        </p:nvSpPr>
        <p:spPr>
          <a:xfrm>
            <a:off x="6208718" y="5508693"/>
            <a:ext cx="4779467" cy="707886"/>
          </a:xfrm>
          <a:prstGeom prst="rect">
            <a:avLst/>
          </a:prstGeom>
          <a:noFill/>
        </p:spPr>
        <p:txBody>
          <a:bodyPr wrap="square" rtlCol="0">
            <a:spAutoFit/>
          </a:bodyPr>
          <a:lstStyle/>
          <a:p>
            <a:pPr algn="ctr"/>
            <a:r>
              <a:rPr lang="en-US" sz="2000" dirty="0">
                <a:solidFill>
                  <a:schemeClr val="bg1">
                    <a:lumMod val="50000"/>
                  </a:schemeClr>
                </a:solidFill>
              </a:rPr>
              <a:t>Vendors store </a:t>
            </a:r>
            <a:r>
              <a:rPr lang="en-US" sz="2000" dirty="0">
                <a:solidFill>
                  <a:srgbClr val="FF0000"/>
                </a:solidFill>
                <a:latin typeface="+mj-lt"/>
              </a:rPr>
              <a:t>generative model parameters</a:t>
            </a:r>
            <a:r>
              <a:rPr lang="en-US" sz="2000" dirty="0">
                <a:solidFill>
                  <a:schemeClr val="bg1">
                    <a:lumMod val="50000"/>
                  </a:schemeClr>
                </a:solidFill>
              </a:rPr>
              <a:t> to model older data</a:t>
            </a:r>
          </a:p>
        </p:txBody>
      </p:sp>
      <p:sp>
        <p:nvSpPr>
          <p:cNvPr id="21" name="TextBox 20">
            <a:extLst>
              <a:ext uri="{FF2B5EF4-FFF2-40B4-BE49-F238E27FC236}">
                <a16:creationId xmlns:a16="http://schemas.microsoft.com/office/drawing/2014/main" id="{B2DD697E-5E0A-3A44-8C21-287E3BE32B81}"/>
              </a:ext>
            </a:extLst>
          </p:cNvPr>
          <p:cNvSpPr txBox="1"/>
          <p:nvPr/>
        </p:nvSpPr>
        <p:spPr>
          <a:xfrm>
            <a:off x="7218366" y="5026834"/>
            <a:ext cx="3160294" cy="477054"/>
          </a:xfrm>
          <a:prstGeom prst="rect">
            <a:avLst/>
          </a:prstGeom>
          <a:noFill/>
        </p:spPr>
        <p:txBody>
          <a:bodyPr wrap="square" rtlCol="0">
            <a:spAutoFit/>
          </a:bodyPr>
          <a:lstStyle/>
          <a:p>
            <a:pPr algn="ctr"/>
            <a:r>
              <a:rPr lang="en-US" sz="2500" dirty="0">
                <a:latin typeface="+mj-lt"/>
              </a:rPr>
              <a:t>Instead</a:t>
            </a:r>
          </a:p>
        </p:txBody>
      </p:sp>
      <p:pic>
        <p:nvPicPr>
          <p:cNvPr id="3" name="Graphic 2" descr="Database outline">
            <a:extLst>
              <a:ext uri="{FF2B5EF4-FFF2-40B4-BE49-F238E27FC236}">
                <a16:creationId xmlns:a16="http://schemas.microsoft.com/office/drawing/2014/main" id="{DB3DBB38-C77A-07B2-A94D-BC55DDB4FB9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72567" y="2532804"/>
            <a:ext cx="604949" cy="604949"/>
          </a:xfrm>
          <a:prstGeom prst="rect">
            <a:avLst/>
          </a:prstGeom>
        </p:spPr>
      </p:pic>
      <p:pic>
        <p:nvPicPr>
          <p:cNvPr id="14" name="Graphic 13" descr="Database outline">
            <a:extLst>
              <a:ext uri="{FF2B5EF4-FFF2-40B4-BE49-F238E27FC236}">
                <a16:creationId xmlns:a16="http://schemas.microsoft.com/office/drawing/2014/main" id="{2B912205-53AF-1112-4F78-488DD6C7F1F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62136" y="2516726"/>
            <a:ext cx="604949" cy="604949"/>
          </a:xfrm>
          <a:prstGeom prst="rect">
            <a:avLst/>
          </a:prstGeom>
        </p:spPr>
      </p:pic>
      <p:pic>
        <p:nvPicPr>
          <p:cNvPr id="16" name="Graphic 15" descr="Database outline">
            <a:extLst>
              <a:ext uri="{FF2B5EF4-FFF2-40B4-BE49-F238E27FC236}">
                <a16:creationId xmlns:a16="http://schemas.microsoft.com/office/drawing/2014/main" id="{94D02348-5921-D4E1-BD71-78AAD55B2E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85754" y="2505152"/>
            <a:ext cx="604949" cy="604949"/>
          </a:xfrm>
          <a:prstGeom prst="rect">
            <a:avLst/>
          </a:prstGeom>
        </p:spPr>
      </p:pic>
      <p:sp>
        <p:nvSpPr>
          <p:cNvPr id="23" name="TextBox 22">
            <a:extLst>
              <a:ext uri="{FF2B5EF4-FFF2-40B4-BE49-F238E27FC236}">
                <a16:creationId xmlns:a16="http://schemas.microsoft.com/office/drawing/2014/main" id="{50814C32-5B90-CAD5-553B-1292D2F33B3A}"/>
              </a:ext>
            </a:extLst>
          </p:cNvPr>
          <p:cNvSpPr txBox="1"/>
          <p:nvPr/>
        </p:nvSpPr>
        <p:spPr>
          <a:xfrm>
            <a:off x="1906730" y="4055673"/>
            <a:ext cx="3160292" cy="707886"/>
          </a:xfrm>
          <a:prstGeom prst="rect">
            <a:avLst/>
          </a:prstGeom>
          <a:noFill/>
        </p:spPr>
        <p:txBody>
          <a:bodyPr wrap="square" rtlCol="0">
            <a:spAutoFit/>
          </a:bodyPr>
          <a:lstStyle/>
          <a:p>
            <a:pPr marL="342900" indent="-342900">
              <a:buFont typeface="Arial" panose="020B0604020202020204" pitchFamily="34" charset="0"/>
              <a:buChar char="•"/>
            </a:pPr>
            <a:r>
              <a:rPr lang="en-US" sz="2000" dirty="0">
                <a:latin typeface="+mj-lt"/>
              </a:rPr>
              <a:t>Expensive to store</a:t>
            </a:r>
          </a:p>
          <a:p>
            <a:pPr marL="342900" indent="-342900">
              <a:buFont typeface="Arial" panose="020B0604020202020204" pitchFamily="34" charset="0"/>
              <a:buChar char="•"/>
            </a:pPr>
            <a:r>
              <a:rPr lang="en-US" sz="2000" dirty="0">
                <a:latin typeface="+mj-lt"/>
              </a:rPr>
              <a:t>Data use restrictions</a:t>
            </a:r>
          </a:p>
        </p:txBody>
      </p:sp>
      <p:grpSp>
        <p:nvGrpSpPr>
          <p:cNvPr id="47" name="Group 46">
            <a:extLst>
              <a:ext uri="{FF2B5EF4-FFF2-40B4-BE49-F238E27FC236}">
                <a16:creationId xmlns:a16="http://schemas.microsoft.com/office/drawing/2014/main" id="{60DA9F74-FD18-742B-4D27-F8722FD1A5CD}"/>
              </a:ext>
            </a:extLst>
          </p:cNvPr>
          <p:cNvGrpSpPr/>
          <p:nvPr/>
        </p:nvGrpSpPr>
        <p:grpSpPr>
          <a:xfrm>
            <a:off x="420069" y="2339168"/>
            <a:ext cx="2596973" cy="2089208"/>
            <a:chOff x="420069" y="2339168"/>
            <a:chExt cx="2596973" cy="2089208"/>
          </a:xfrm>
        </p:grpSpPr>
        <p:grpSp>
          <p:nvGrpSpPr>
            <p:cNvPr id="40" name="Group 39">
              <a:extLst>
                <a:ext uri="{FF2B5EF4-FFF2-40B4-BE49-F238E27FC236}">
                  <a16:creationId xmlns:a16="http://schemas.microsoft.com/office/drawing/2014/main" id="{97BF4A92-89B9-BA08-609D-AAC4425D711E}"/>
                </a:ext>
              </a:extLst>
            </p:cNvPr>
            <p:cNvGrpSpPr/>
            <p:nvPr/>
          </p:nvGrpSpPr>
          <p:grpSpPr>
            <a:xfrm>
              <a:off x="1361649" y="2339168"/>
              <a:ext cx="1655393" cy="972606"/>
              <a:chOff x="1361649" y="2339168"/>
              <a:chExt cx="1655393" cy="972606"/>
            </a:xfrm>
          </p:grpSpPr>
          <p:sp>
            <p:nvSpPr>
              <p:cNvPr id="35" name="乘 10">
                <a:extLst>
                  <a:ext uri="{FF2B5EF4-FFF2-40B4-BE49-F238E27FC236}">
                    <a16:creationId xmlns:a16="http://schemas.microsoft.com/office/drawing/2014/main" id="{0385A140-9C76-C5C1-5063-31958036A018}"/>
                  </a:ext>
                </a:extLst>
              </p:cNvPr>
              <p:cNvSpPr/>
              <p:nvPr/>
            </p:nvSpPr>
            <p:spPr>
              <a:xfrm>
                <a:off x="1361649" y="2339168"/>
                <a:ext cx="874299" cy="948986"/>
              </a:xfrm>
              <a:prstGeom prst="mathMultiply">
                <a:avLst>
                  <a:gd name="adj1" fmla="val 1020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00"/>
              </a:p>
            </p:txBody>
          </p:sp>
          <p:sp>
            <p:nvSpPr>
              <p:cNvPr id="39" name="乘 10">
                <a:extLst>
                  <a:ext uri="{FF2B5EF4-FFF2-40B4-BE49-F238E27FC236}">
                    <a16:creationId xmlns:a16="http://schemas.microsoft.com/office/drawing/2014/main" id="{0B122D2B-5F58-41D9-A637-016962848631}"/>
                  </a:ext>
                </a:extLst>
              </p:cNvPr>
              <p:cNvSpPr/>
              <p:nvPr/>
            </p:nvSpPr>
            <p:spPr>
              <a:xfrm>
                <a:off x="2142743" y="2362788"/>
                <a:ext cx="874299" cy="948986"/>
              </a:xfrm>
              <a:prstGeom prst="mathMultiply">
                <a:avLst>
                  <a:gd name="adj1" fmla="val 1020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00"/>
              </a:p>
            </p:txBody>
          </p:sp>
        </p:grpSp>
        <p:grpSp>
          <p:nvGrpSpPr>
            <p:cNvPr id="46" name="Group 45">
              <a:extLst>
                <a:ext uri="{FF2B5EF4-FFF2-40B4-BE49-F238E27FC236}">
                  <a16:creationId xmlns:a16="http://schemas.microsoft.com/office/drawing/2014/main" id="{43C8D59F-10F8-A402-E995-D2C8A20A84BC}"/>
                </a:ext>
              </a:extLst>
            </p:cNvPr>
            <p:cNvGrpSpPr/>
            <p:nvPr/>
          </p:nvGrpSpPr>
          <p:grpSpPr>
            <a:xfrm>
              <a:off x="420069" y="3226922"/>
              <a:ext cx="1486661" cy="1201454"/>
              <a:chOff x="420069" y="3226922"/>
              <a:chExt cx="1486661" cy="1201454"/>
            </a:xfrm>
          </p:grpSpPr>
          <p:sp>
            <p:nvSpPr>
              <p:cNvPr id="41" name="TextBox 40">
                <a:extLst>
                  <a:ext uri="{FF2B5EF4-FFF2-40B4-BE49-F238E27FC236}">
                    <a16:creationId xmlns:a16="http://schemas.microsoft.com/office/drawing/2014/main" id="{86D325B1-18DD-196E-C30F-7584D4A27D05}"/>
                  </a:ext>
                </a:extLst>
              </p:cNvPr>
              <p:cNvSpPr txBox="1"/>
              <p:nvPr/>
            </p:nvSpPr>
            <p:spPr>
              <a:xfrm>
                <a:off x="420069" y="3782045"/>
                <a:ext cx="1259370" cy="646331"/>
              </a:xfrm>
              <a:prstGeom prst="rect">
                <a:avLst/>
              </a:prstGeom>
              <a:noFill/>
            </p:spPr>
            <p:txBody>
              <a:bodyPr wrap="square" rtlCol="0">
                <a:spAutoFit/>
              </a:bodyPr>
              <a:lstStyle/>
              <a:p>
                <a:pPr algn="ctr"/>
                <a:r>
                  <a:rPr lang="en-US" dirty="0"/>
                  <a:t>Retention limits</a:t>
                </a:r>
              </a:p>
            </p:txBody>
          </p:sp>
          <p:cxnSp>
            <p:nvCxnSpPr>
              <p:cNvPr id="45" name="Straight Arrow Connector 44">
                <a:extLst>
                  <a:ext uri="{FF2B5EF4-FFF2-40B4-BE49-F238E27FC236}">
                    <a16:creationId xmlns:a16="http://schemas.microsoft.com/office/drawing/2014/main" id="{9A5B53C9-61C3-0A33-4DE0-27E33DE5048F}"/>
                  </a:ext>
                </a:extLst>
              </p:cNvPr>
              <p:cNvCxnSpPr/>
              <p:nvPr/>
            </p:nvCxnSpPr>
            <p:spPr>
              <a:xfrm flipV="1">
                <a:off x="1270362" y="3226922"/>
                <a:ext cx="636368" cy="5551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grpSp>
        <p:nvGrpSpPr>
          <p:cNvPr id="53" name="Group 52">
            <a:extLst>
              <a:ext uri="{FF2B5EF4-FFF2-40B4-BE49-F238E27FC236}">
                <a16:creationId xmlns:a16="http://schemas.microsoft.com/office/drawing/2014/main" id="{F141C891-2249-2B09-828E-45C674E51A31}"/>
              </a:ext>
            </a:extLst>
          </p:cNvPr>
          <p:cNvGrpSpPr/>
          <p:nvPr/>
        </p:nvGrpSpPr>
        <p:grpSpPr>
          <a:xfrm>
            <a:off x="7218366" y="1749916"/>
            <a:ext cx="3810000" cy="1740694"/>
            <a:chOff x="1291388" y="1474454"/>
            <a:chExt cx="3810000" cy="1740694"/>
          </a:xfrm>
        </p:grpSpPr>
        <p:sp>
          <p:nvSpPr>
            <p:cNvPr id="61" name="Rectangle 60">
              <a:extLst>
                <a:ext uri="{FF2B5EF4-FFF2-40B4-BE49-F238E27FC236}">
                  <a16:creationId xmlns:a16="http://schemas.microsoft.com/office/drawing/2014/main" id="{3D6B567B-B063-0BA3-931C-9FC2CEA80607}"/>
                </a:ext>
              </a:extLst>
            </p:cNvPr>
            <p:cNvSpPr/>
            <p:nvPr/>
          </p:nvSpPr>
          <p:spPr>
            <a:xfrm>
              <a:off x="1291388" y="1474454"/>
              <a:ext cx="3810000" cy="174069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4D22FA18-D69B-D437-D729-700C920B47BF}"/>
                </a:ext>
              </a:extLst>
            </p:cNvPr>
            <p:cNvSpPr txBox="1"/>
            <p:nvPr/>
          </p:nvSpPr>
          <p:spPr>
            <a:xfrm>
              <a:off x="1328485" y="1537526"/>
              <a:ext cx="3160294" cy="477054"/>
            </a:xfrm>
            <a:prstGeom prst="rect">
              <a:avLst/>
            </a:prstGeom>
            <a:noFill/>
          </p:spPr>
          <p:txBody>
            <a:bodyPr wrap="square" rtlCol="0">
              <a:spAutoFit/>
            </a:bodyPr>
            <a:lstStyle/>
            <a:p>
              <a:r>
                <a:rPr lang="en-US" sz="2500" dirty="0"/>
                <a:t>Service Operator</a:t>
              </a:r>
            </a:p>
          </p:txBody>
        </p:sp>
      </p:grpSp>
      <p:grpSp>
        <p:nvGrpSpPr>
          <p:cNvPr id="74" name="Group 73">
            <a:extLst>
              <a:ext uri="{FF2B5EF4-FFF2-40B4-BE49-F238E27FC236}">
                <a16:creationId xmlns:a16="http://schemas.microsoft.com/office/drawing/2014/main" id="{29C3AF25-25BD-E588-4A02-BAE484623081}"/>
              </a:ext>
            </a:extLst>
          </p:cNvPr>
          <p:cNvGrpSpPr/>
          <p:nvPr/>
        </p:nvGrpSpPr>
        <p:grpSpPr>
          <a:xfrm>
            <a:off x="6373571" y="2462041"/>
            <a:ext cx="3304664" cy="2364045"/>
            <a:chOff x="6373571" y="2462041"/>
            <a:chExt cx="3304664" cy="2364045"/>
          </a:xfrm>
        </p:grpSpPr>
        <p:pic>
          <p:nvPicPr>
            <p:cNvPr id="63" name="Graphic 62" descr="Database outline">
              <a:extLst>
                <a:ext uri="{FF2B5EF4-FFF2-40B4-BE49-F238E27FC236}">
                  <a16:creationId xmlns:a16="http://schemas.microsoft.com/office/drawing/2014/main" id="{1DD11CF4-4E20-DDFC-BDA2-C85CB377896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73286" y="2585849"/>
              <a:ext cx="604949" cy="604949"/>
            </a:xfrm>
            <a:prstGeom prst="rect">
              <a:avLst/>
            </a:prstGeom>
          </p:spPr>
        </p:pic>
        <p:grpSp>
          <p:nvGrpSpPr>
            <p:cNvPr id="68" name="Group 67">
              <a:extLst>
                <a:ext uri="{FF2B5EF4-FFF2-40B4-BE49-F238E27FC236}">
                  <a16:creationId xmlns:a16="http://schemas.microsoft.com/office/drawing/2014/main" id="{548254A7-1144-8700-8401-F696ECB9D526}"/>
                </a:ext>
              </a:extLst>
            </p:cNvPr>
            <p:cNvGrpSpPr/>
            <p:nvPr/>
          </p:nvGrpSpPr>
          <p:grpSpPr>
            <a:xfrm>
              <a:off x="6373571" y="3347633"/>
              <a:ext cx="1717839" cy="1478453"/>
              <a:chOff x="420068" y="3226922"/>
              <a:chExt cx="1717839" cy="1478453"/>
            </a:xfrm>
          </p:grpSpPr>
          <p:sp>
            <p:nvSpPr>
              <p:cNvPr id="69" name="TextBox 68">
                <a:extLst>
                  <a:ext uri="{FF2B5EF4-FFF2-40B4-BE49-F238E27FC236}">
                    <a16:creationId xmlns:a16="http://schemas.microsoft.com/office/drawing/2014/main" id="{7B9D1571-E0AC-9F32-166C-B4CD0E6F0CA3}"/>
                  </a:ext>
                </a:extLst>
              </p:cNvPr>
              <p:cNvSpPr txBox="1"/>
              <p:nvPr/>
            </p:nvSpPr>
            <p:spPr>
              <a:xfrm>
                <a:off x="420068" y="3782045"/>
                <a:ext cx="1717839" cy="923330"/>
              </a:xfrm>
              <a:prstGeom prst="rect">
                <a:avLst/>
              </a:prstGeom>
              <a:noFill/>
            </p:spPr>
            <p:txBody>
              <a:bodyPr wrap="square" rtlCol="0">
                <a:spAutoFit/>
              </a:bodyPr>
              <a:lstStyle/>
              <a:p>
                <a:pPr algn="ctr"/>
                <a:r>
                  <a:rPr lang="en-US" dirty="0"/>
                  <a:t>Synthetic model parameters</a:t>
                </a:r>
              </a:p>
            </p:txBody>
          </p:sp>
          <p:cxnSp>
            <p:nvCxnSpPr>
              <p:cNvPr id="70" name="Straight Arrow Connector 69">
                <a:extLst>
                  <a:ext uri="{FF2B5EF4-FFF2-40B4-BE49-F238E27FC236}">
                    <a16:creationId xmlns:a16="http://schemas.microsoft.com/office/drawing/2014/main" id="{CA4F833A-4A76-237A-ABEE-F5DEB478736E}"/>
                  </a:ext>
                </a:extLst>
              </p:cNvPr>
              <p:cNvCxnSpPr/>
              <p:nvPr/>
            </p:nvCxnSpPr>
            <p:spPr>
              <a:xfrm flipV="1">
                <a:off x="1270362" y="3226922"/>
                <a:ext cx="636368" cy="5551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pic>
          <p:nvPicPr>
            <p:cNvPr id="73" name="Picture 2" descr="Neural Network Icon - Download Neural Network Icon 1503825 | Noun Project">
              <a:extLst>
                <a:ext uri="{FF2B5EF4-FFF2-40B4-BE49-F238E27FC236}">
                  <a16:creationId xmlns:a16="http://schemas.microsoft.com/office/drawing/2014/main" id="{9A97AC7F-C870-B968-7FE8-3D7CCD663688}"/>
                </a:ext>
              </a:extLst>
            </p:cNvPr>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7522888" y="2462041"/>
              <a:ext cx="914400" cy="9144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25985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81925-F931-F8E2-ED1E-13F87107D79D}"/>
              </a:ext>
            </a:extLst>
          </p:cNvPr>
          <p:cNvSpPr>
            <a:spLocks noGrp="1"/>
          </p:cNvSpPr>
          <p:nvPr>
            <p:ph type="title"/>
          </p:nvPr>
        </p:nvSpPr>
        <p:spPr>
          <a:xfrm>
            <a:off x="359765" y="365125"/>
            <a:ext cx="11483190" cy="1325563"/>
          </a:xfrm>
        </p:spPr>
        <p:txBody>
          <a:bodyPr>
            <a:normAutofit/>
          </a:bodyPr>
          <a:lstStyle/>
          <a:p>
            <a:r>
              <a:rPr lang="en-US" dirty="0"/>
              <a:t>Use case 4: Unlock In-Enterprise Data Silos</a:t>
            </a:r>
          </a:p>
        </p:txBody>
      </p:sp>
      <p:sp>
        <p:nvSpPr>
          <p:cNvPr id="4" name="Slide Number Placeholder 3">
            <a:extLst>
              <a:ext uri="{FF2B5EF4-FFF2-40B4-BE49-F238E27FC236}">
                <a16:creationId xmlns:a16="http://schemas.microsoft.com/office/drawing/2014/main" id="{F7733986-B071-2499-53DC-8481904F3650}"/>
              </a:ext>
            </a:extLst>
          </p:cNvPr>
          <p:cNvSpPr>
            <a:spLocks noGrp="1"/>
          </p:cNvSpPr>
          <p:nvPr>
            <p:ph type="sldNum" sz="quarter" idx="12"/>
          </p:nvPr>
        </p:nvSpPr>
        <p:spPr/>
        <p:txBody>
          <a:bodyPr/>
          <a:lstStyle/>
          <a:p>
            <a:fld id="{78BA06F7-7B03-794D-B1BE-3F12299AE8FB}" type="slidenum">
              <a:rPr lang="en-US" smtClean="0"/>
              <a:t>15</a:t>
            </a:fld>
            <a:endParaRPr lang="en-US" dirty="0"/>
          </a:p>
        </p:txBody>
      </p:sp>
      <p:sp>
        <p:nvSpPr>
          <p:cNvPr id="5" name="Rounded Rectangle 4">
            <a:extLst>
              <a:ext uri="{FF2B5EF4-FFF2-40B4-BE49-F238E27FC236}">
                <a16:creationId xmlns:a16="http://schemas.microsoft.com/office/drawing/2014/main" id="{7247D734-0A65-A836-8B05-B537780F8015}"/>
              </a:ext>
            </a:extLst>
          </p:cNvPr>
          <p:cNvSpPr/>
          <p:nvPr/>
        </p:nvSpPr>
        <p:spPr>
          <a:xfrm>
            <a:off x="3318987" y="3253468"/>
            <a:ext cx="2762945" cy="1478464"/>
          </a:xfrm>
          <a:prstGeom prst="roundRect">
            <a:avLst>
              <a:gd name="adj" fmla="val 12293"/>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5E2E58FC-9137-9268-3E28-E147B8AA3601}"/>
              </a:ext>
            </a:extLst>
          </p:cNvPr>
          <p:cNvSpPr txBox="1"/>
          <p:nvPr/>
        </p:nvSpPr>
        <p:spPr>
          <a:xfrm>
            <a:off x="3228651" y="3460766"/>
            <a:ext cx="2672609" cy="1107996"/>
          </a:xfrm>
          <a:prstGeom prst="rect">
            <a:avLst/>
          </a:prstGeom>
          <a:noFill/>
        </p:spPr>
        <p:txBody>
          <a:bodyPr wrap="square" rtlCol="0">
            <a:spAutoFit/>
          </a:bodyPr>
          <a:lstStyle/>
          <a:p>
            <a:pPr algn="ctr"/>
            <a:r>
              <a:rPr lang="en-US" sz="2200" dirty="0">
                <a:latin typeface="Helvetica Light" panose="020B0403020202020204" pitchFamily="34" charset="0"/>
              </a:rPr>
              <a:t>Enterprise</a:t>
            </a:r>
          </a:p>
          <a:p>
            <a:pPr algn="ctr"/>
            <a:r>
              <a:rPr lang="en-US" sz="2200" dirty="0">
                <a:latin typeface="Helvetica Light" panose="020B0403020202020204" pitchFamily="34" charset="0"/>
              </a:rPr>
              <a:t>Production</a:t>
            </a:r>
          </a:p>
          <a:p>
            <a:pPr algn="ctr"/>
            <a:r>
              <a:rPr lang="en-US" sz="2200" dirty="0">
                <a:latin typeface="Helvetica Light" panose="020B0403020202020204" pitchFamily="34" charset="0"/>
              </a:rPr>
              <a:t>Workflow</a:t>
            </a:r>
          </a:p>
        </p:txBody>
      </p:sp>
      <p:cxnSp>
        <p:nvCxnSpPr>
          <p:cNvPr id="17" name="Straight Arrow Connector 16">
            <a:extLst>
              <a:ext uri="{FF2B5EF4-FFF2-40B4-BE49-F238E27FC236}">
                <a16:creationId xmlns:a16="http://schemas.microsoft.com/office/drawing/2014/main" id="{8092CDF0-A0BB-7009-39FA-66C2D2D5839D}"/>
              </a:ext>
            </a:extLst>
          </p:cNvPr>
          <p:cNvCxnSpPr>
            <a:cxnSpLocks/>
            <a:endCxn id="5" idx="1"/>
          </p:cNvCxnSpPr>
          <p:nvPr/>
        </p:nvCxnSpPr>
        <p:spPr>
          <a:xfrm>
            <a:off x="1424851" y="3992700"/>
            <a:ext cx="189413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Rounded Rectangle 22">
            <a:extLst>
              <a:ext uri="{FF2B5EF4-FFF2-40B4-BE49-F238E27FC236}">
                <a16:creationId xmlns:a16="http://schemas.microsoft.com/office/drawing/2014/main" id="{7C49C566-F4C9-0884-7C52-CA2F6086D424}"/>
              </a:ext>
            </a:extLst>
          </p:cNvPr>
          <p:cNvSpPr/>
          <p:nvPr/>
        </p:nvSpPr>
        <p:spPr>
          <a:xfrm>
            <a:off x="8695504" y="1676810"/>
            <a:ext cx="2762945" cy="853113"/>
          </a:xfrm>
          <a:prstGeom prst="roundRect">
            <a:avLst>
              <a:gd name="adj" fmla="val 12293"/>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49C0DFA3-CC38-5749-16AC-63AF809268D0}"/>
              </a:ext>
            </a:extLst>
          </p:cNvPr>
          <p:cNvSpPr txBox="1"/>
          <p:nvPr/>
        </p:nvSpPr>
        <p:spPr>
          <a:xfrm>
            <a:off x="8765916" y="1871391"/>
            <a:ext cx="2672609" cy="430887"/>
          </a:xfrm>
          <a:prstGeom prst="rect">
            <a:avLst/>
          </a:prstGeom>
          <a:noFill/>
        </p:spPr>
        <p:txBody>
          <a:bodyPr wrap="square" rtlCol="0">
            <a:spAutoFit/>
          </a:bodyPr>
          <a:lstStyle/>
          <a:p>
            <a:pPr algn="ctr"/>
            <a:r>
              <a:rPr lang="en-US" sz="2200" dirty="0">
                <a:latin typeface="Helvetica Light" panose="020B0403020202020204" pitchFamily="34" charset="0"/>
              </a:rPr>
              <a:t>Data science Team</a:t>
            </a:r>
          </a:p>
        </p:txBody>
      </p:sp>
      <p:sp>
        <p:nvSpPr>
          <p:cNvPr id="28" name="Rounded Rectangle 27">
            <a:extLst>
              <a:ext uri="{FF2B5EF4-FFF2-40B4-BE49-F238E27FC236}">
                <a16:creationId xmlns:a16="http://schemas.microsoft.com/office/drawing/2014/main" id="{978BA396-5DB6-2D66-B3ED-8ECA28697866}"/>
              </a:ext>
            </a:extLst>
          </p:cNvPr>
          <p:cNvSpPr/>
          <p:nvPr/>
        </p:nvSpPr>
        <p:spPr>
          <a:xfrm>
            <a:off x="9189769" y="5354562"/>
            <a:ext cx="2762945" cy="853113"/>
          </a:xfrm>
          <a:prstGeom prst="roundRect">
            <a:avLst>
              <a:gd name="adj" fmla="val 12293"/>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a:extLst>
              <a:ext uri="{FF2B5EF4-FFF2-40B4-BE49-F238E27FC236}">
                <a16:creationId xmlns:a16="http://schemas.microsoft.com/office/drawing/2014/main" id="{AC391E4D-0688-8E1A-8BCB-D93EDA81D41E}"/>
              </a:ext>
            </a:extLst>
          </p:cNvPr>
          <p:cNvSpPr txBox="1"/>
          <p:nvPr/>
        </p:nvSpPr>
        <p:spPr>
          <a:xfrm>
            <a:off x="9189769" y="5525658"/>
            <a:ext cx="2672609" cy="430887"/>
          </a:xfrm>
          <a:prstGeom prst="rect">
            <a:avLst/>
          </a:prstGeom>
          <a:noFill/>
        </p:spPr>
        <p:txBody>
          <a:bodyPr wrap="square" rtlCol="0">
            <a:spAutoFit/>
          </a:bodyPr>
          <a:lstStyle/>
          <a:p>
            <a:pPr algn="ctr"/>
            <a:r>
              <a:rPr lang="en-US" sz="2200" dirty="0">
                <a:latin typeface="Helvetica Light" panose="020B0403020202020204" pitchFamily="34" charset="0"/>
              </a:rPr>
              <a:t>Sales Team</a:t>
            </a:r>
          </a:p>
        </p:txBody>
      </p:sp>
      <p:cxnSp>
        <p:nvCxnSpPr>
          <p:cNvPr id="31" name="Straight Arrow Connector 30">
            <a:extLst>
              <a:ext uri="{FF2B5EF4-FFF2-40B4-BE49-F238E27FC236}">
                <a16:creationId xmlns:a16="http://schemas.microsoft.com/office/drawing/2014/main" id="{FE45F709-B13E-552A-9D36-8348FF32DB8A}"/>
              </a:ext>
            </a:extLst>
          </p:cNvPr>
          <p:cNvCxnSpPr>
            <a:cxnSpLocks/>
          </p:cNvCxnSpPr>
          <p:nvPr/>
        </p:nvCxnSpPr>
        <p:spPr>
          <a:xfrm flipV="1">
            <a:off x="6181236" y="2252778"/>
            <a:ext cx="2514268" cy="13244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乘 22">
            <a:extLst>
              <a:ext uri="{FF2B5EF4-FFF2-40B4-BE49-F238E27FC236}">
                <a16:creationId xmlns:a16="http://schemas.microsoft.com/office/drawing/2014/main" id="{CBFF048A-5E0C-9D9E-B148-17A4C96042B2}"/>
              </a:ext>
            </a:extLst>
          </p:cNvPr>
          <p:cNvSpPr/>
          <p:nvPr/>
        </p:nvSpPr>
        <p:spPr>
          <a:xfrm>
            <a:off x="7748591" y="4731932"/>
            <a:ext cx="534311" cy="876267"/>
          </a:xfrm>
          <a:prstGeom prst="mathMultiply">
            <a:avLst>
              <a:gd name="adj1" fmla="val 1020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33" name="TextBox 32">
            <a:extLst>
              <a:ext uri="{FF2B5EF4-FFF2-40B4-BE49-F238E27FC236}">
                <a16:creationId xmlns:a16="http://schemas.microsoft.com/office/drawing/2014/main" id="{A3D97FCF-365B-A4FF-CD5A-6ED394C2A24F}"/>
              </a:ext>
            </a:extLst>
          </p:cNvPr>
          <p:cNvSpPr txBox="1"/>
          <p:nvPr/>
        </p:nvSpPr>
        <p:spPr>
          <a:xfrm>
            <a:off x="8933742" y="1183873"/>
            <a:ext cx="2650213" cy="369332"/>
          </a:xfrm>
          <a:prstGeom prst="rect">
            <a:avLst/>
          </a:prstGeom>
          <a:noFill/>
        </p:spPr>
        <p:txBody>
          <a:bodyPr wrap="none" rtlCol="0">
            <a:spAutoFit/>
          </a:bodyPr>
          <a:lstStyle/>
          <a:p>
            <a:r>
              <a:rPr lang="en-US" i="1" dirty="0"/>
              <a:t>Can’t build robust models</a:t>
            </a:r>
          </a:p>
        </p:txBody>
      </p:sp>
      <p:cxnSp>
        <p:nvCxnSpPr>
          <p:cNvPr id="39" name="Straight Arrow Connector 38">
            <a:extLst>
              <a:ext uri="{FF2B5EF4-FFF2-40B4-BE49-F238E27FC236}">
                <a16:creationId xmlns:a16="http://schemas.microsoft.com/office/drawing/2014/main" id="{22FBF474-C9F6-AF13-40E2-9F41E76370EE}"/>
              </a:ext>
            </a:extLst>
          </p:cNvPr>
          <p:cNvCxnSpPr>
            <a:cxnSpLocks/>
          </p:cNvCxnSpPr>
          <p:nvPr/>
        </p:nvCxnSpPr>
        <p:spPr>
          <a:xfrm>
            <a:off x="6110070" y="4453051"/>
            <a:ext cx="3008645" cy="15222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乘 22">
            <a:extLst>
              <a:ext uri="{FF2B5EF4-FFF2-40B4-BE49-F238E27FC236}">
                <a16:creationId xmlns:a16="http://schemas.microsoft.com/office/drawing/2014/main" id="{98859804-B2CB-4554-4DC3-5C441DFEAA72}"/>
              </a:ext>
            </a:extLst>
          </p:cNvPr>
          <p:cNvSpPr/>
          <p:nvPr/>
        </p:nvSpPr>
        <p:spPr>
          <a:xfrm>
            <a:off x="7672135" y="2402755"/>
            <a:ext cx="534311" cy="876267"/>
          </a:xfrm>
          <a:prstGeom prst="mathMultiply">
            <a:avLst>
              <a:gd name="adj1" fmla="val 1020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43" name="TextBox 42">
            <a:extLst>
              <a:ext uri="{FF2B5EF4-FFF2-40B4-BE49-F238E27FC236}">
                <a16:creationId xmlns:a16="http://schemas.microsoft.com/office/drawing/2014/main" id="{9469C6B4-3BB7-BC36-B6E8-89FE04254169}"/>
              </a:ext>
            </a:extLst>
          </p:cNvPr>
          <p:cNvSpPr txBox="1"/>
          <p:nvPr/>
        </p:nvSpPr>
        <p:spPr>
          <a:xfrm>
            <a:off x="9257675" y="4679424"/>
            <a:ext cx="2688878" cy="646331"/>
          </a:xfrm>
          <a:prstGeom prst="rect">
            <a:avLst/>
          </a:prstGeom>
          <a:noFill/>
        </p:spPr>
        <p:txBody>
          <a:bodyPr wrap="none" rtlCol="0">
            <a:spAutoFit/>
          </a:bodyPr>
          <a:lstStyle/>
          <a:p>
            <a:r>
              <a:rPr lang="en-US" dirty="0"/>
              <a:t>Cant access data  to demo </a:t>
            </a:r>
          </a:p>
          <a:p>
            <a:r>
              <a:rPr lang="en-US" dirty="0"/>
              <a:t>for new customers </a:t>
            </a:r>
          </a:p>
        </p:txBody>
      </p:sp>
      <p:sp>
        <p:nvSpPr>
          <p:cNvPr id="32" name="TextBox 31">
            <a:extLst>
              <a:ext uri="{FF2B5EF4-FFF2-40B4-BE49-F238E27FC236}">
                <a16:creationId xmlns:a16="http://schemas.microsoft.com/office/drawing/2014/main" id="{7F32A27C-07B5-AF99-00B4-75CE0227472C}"/>
              </a:ext>
            </a:extLst>
          </p:cNvPr>
          <p:cNvSpPr txBox="1"/>
          <p:nvPr/>
        </p:nvSpPr>
        <p:spPr>
          <a:xfrm>
            <a:off x="9136556" y="2652330"/>
            <a:ext cx="2809997" cy="646331"/>
          </a:xfrm>
          <a:prstGeom prst="rect">
            <a:avLst/>
          </a:prstGeom>
          <a:noFill/>
        </p:spPr>
        <p:txBody>
          <a:bodyPr wrap="square" rtlCol="0">
            <a:spAutoFit/>
          </a:bodyPr>
          <a:lstStyle/>
          <a:p>
            <a:r>
              <a:rPr lang="en-US" i="1" dirty="0"/>
              <a:t>Spends a lot of time trying </a:t>
            </a:r>
          </a:p>
          <a:p>
            <a:r>
              <a:rPr lang="en-US" i="1" dirty="0"/>
              <a:t>to reproduce incidents </a:t>
            </a:r>
          </a:p>
        </p:txBody>
      </p:sp>
      <p:grpSp>
        <p:nvGrpSpPr>
          <p:cNvPr id="37" name="Group 36">
            <a:extLst>
              <a:ext uri="{FF2B5EF4-FFF2-40B4-BE49-F238E27FC236}">
                <a16:creationId xmlns:a16="http://schemas.microsoft.com/office/drawing/2014/main" id="{8C007EB0-7925-FC9C-6816-A8620A730BDD}"/>
              </a:ext>
            </a:extLst>
          </p:cNvPr>
          <p:cNvGrpSpPr/>
          <p:nvPr/>
        </p:nvGrpSpPr>
        <p:grpSpPr>
          <a:xfrm>
            <a:off x="225940" y="3626492"/>
            <a:ext cx="551752" cy="1141904"/>
            <a:chOff x="557520" y="2714228"/>
            <a:chExt cx="2638269" cy="3051359"/>
          </a:xfrm>
        </p:grpSpPr>
        <p:sp>
          <p:nvSpPr>
            <p:cNvPr id="38" name="Rectangle 37">
              <a:extLst>
                <a:ext uri="{FF2B5EF4-FFF2-40B4-BE49-F238E27FC236}">
                  <a16:creationId xmlns:a16="http://schemas.microsoft.com/office/drawing/2014/main" id="{B409BA2A-3466-C3A0-DB9C-55BA1282258D}"/>
                </a:ext>
              </a:extLst>
            </p:cNvPr>
            <p:cNvSpPr/>
            <p:nvPr/>
          </p:nvSpPr>
          <p:spPr>
            <a:xfrm>
              <a:off x="557520" y="271422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307010C8-B6A0-66CD-5C4F-7494D62587C5}"/>
                </a:ext>
              </a:extLst>
            </p:cNvPr>
            <p:cNvSpPr/>
            <p:nvPr/>
          </p:nvSpPr>
          <p:spPr>
            <a:xfrm>
              <a:off x="557520" y="300224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C209747B-34AD-5F09-F751-CC74DCB3CD2B}"/>
                </a:ext>
              </a:extLst>
            </p:cNvPr>
            <p:cNvSpPr/>
            <p:nvPr/>
          </p:nvSpPr>
          <p:spPr>
            <a:xfrm>
              <a:off x="557520" y="326886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06A18157-37F7-E488-EC29-650FC2A8E3F9}"/>
                </a:ext>
              </a:extLst>
            </p:cNvPr>
            <p:cNvSpPr/>
            <p:nvPr/>
          </p:nvSpPr>
          <p:spPr>
            <a:xfrm>
              <a:off x="557520" y="355688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4776AB1B-00A5-212F-EA1E-A252D88AE76F}"/>
                </a:ext>
              </a:extLst>
            </p:cNvPr>
            <p:cNvSpPr/>
            <p:nvPr/>
          </p:nvSpPr>
          <p:spPr>
            <a:xfrm>
              <a:off x="557520" y="3852307"/>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E0F10B18-7265-CEE6-E565-A1204115073C}"/>
                </a:ext>
              </a:extLst>
            </p:cNvPr>
            <p:cNvSpPr/>
            <p:nvPr/>
          </p:nvSpPr>
          <p:spPr>
            <a:xfrm>
              <a:off x="557520" y="414773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53">
              <a:extLst>
                <a:ext uri="{FF2B5EF4-FFF2-40B4-BE49-F238E27FC236}">
                  <a16:creationId xmlns:a16="http://schemas.microsoft.com/office/drawing/2014/main" id="{5F952A20-E69C-4B16-9238-F28A117C92FC}"/>
                </a:ext>
              </a:extLst>
            </p:cNvPr>
            <p:cNvSpPr/>
            <p:nvPr/>
          </p:nvSpPr>
          <p:spPr>
            <a:xfrm>
              <a:off x="557520" y="443575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1F5FA80E-5B54-0FA8-2753-1DAEDE4CDB52}"/>
                </a:ext>
              </a:extLst>
            </p:cNvPr>
            <p:cNvSpPr/>
            <p:nvPr/>
          </p:nvSpPr>
          <p:spPr>
            <a:xfrm>
              <a:off x="557520" y="472805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614F7C83-12B0-1FD5-CD07-6C54C78DCC8C}"/>
                </a:ext>
              </a:extLst>
            </p:cNvPr>
            <p:cNvSpPr/>
            <p:nvPr/>
          </p:nvSpPr>
          <p:spPr>
            <a:xfrm>
              <a:off x="557520" y="501607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18B93434-5139-1F63-7DBF-36BED567260C}"/>
                </a:ext>
              </a:extLst>
            </p:cNvPr>
            <p:cNvSpPr/>
            <p:nvPr/>
          </p:nvSpPr>
          <p:spPr>
            <a:xfrm>
              <a:off x="557520" y="528269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18E76C65-2BC9-14C6-815F-41ADD871A0F4}"/>
                </a:ext>
              </a:extLst>
            </p:cNvPr>
            <p:cNvSpPr/>
            <p:nvPr/>
          </p:nvSpPr>
          <p:spPr>
            <a:xfrm>
              <a:off x="557520" y="557071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9" name="Group 58">
            <a:extLst>
              <a:ext uri="{FF2B5EF4-FFF2-40B4-BE49-F238E27FC236}">
                <a16:creationId xmlns:a16="http://schemas.microsoft.com/office/drawing/2014/main" id="{3A985C85-311D-B132-55AB-6296CDE8A386}"/>
              </a:ext>
            </a:extLst>
          </p:cNvPr>
          <p:cNvGrpSpPr/>
          <p:nvPr/>
        </p:nvGrpSpPr>
        <p:grpSpPr>
          <a:xfrm>
            <a:off x="919229" y="3626492"/>
            <a:ext cx="551752" cy="1141904"/>
            <a:chOff x="557520" y="2714228"/>
            <a:chExt cx="2638269" cy="3051359"/>
          </a:xfrm>
        </p:grpSpPr>
        <p:sp>
          <p:nvSpPr>
            <p:cNvPr id="60" name="Rectangle 59">
              <a:extLst>
                <a:ext uri="{FF2B5EF4-FFF2-40B4-BE49-F238E27FC236}">
                  <a16:creationId xmlns:a16="http://schemas.microsoft.com/office/drawing/2014/main" id="{3F0A65DB-E674-95E7-0E3B-35A8754A109E}"/>
                </a:ext>
              </a:extLst>
            </p:cNvPr>
            <p:cNvSpPr/>
            <p:nvPr/>
          </p:nvSpPr>
          <p:spPr>
            <a:xfrm>
              <a:off x="557520" y="271422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EFA01FFC-64A9-BAC5-A775-D75AE3C702C9}"/>
                </a:ext>
              </a:extLst>
            </p:cNvPr>
            <p:cNvSpPr/>
            <p:nvPr/>
          </p:nvSpPr>
          <p:spPr>
            <a:xfrm>
              <a:off x="557520" y="300224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61">
              <a:extLst>
                <a:ext uri="{FF2B5EF4-FFF2-40B4-BE49-F238E27FC236}">
                  <a16:creationId xmlns:a16="http://schemas.microsoft.com/office/drawing/2014/main" id="{43ED69AC-2806-4737-9237-6B05C925144A}"/>
                </a:ext>
              </a:extLst>
            </p:cNvPr>
            <p:cNvSpPr/>
            <p:nvPr/>
          </p:nvSpPr>
          <p:spPr>
            <a:xfrm>
              <a:off x="557520" y="326886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624A8E7B-6EF6-063A-0C1B-6B69BCA457D4}"/>
                </a:ext>
              </a:extLst>
            </p:cNvPr>
            <p:cNvSpPr/>
            <p:nvPr/>
          </p:nvSpPr>
          <p:spPr>
            <a:xfrm>
              <a:off x="557520" y="355688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63">
              <a:extLst>
                <a:ext uri="{FF2B5EF4-FFF2-40B4-BE49-F238E27FC236}">
                  <a16:creationId xmlns:a16="http://schemas.microsoft.com/office/drawing/2014/main" id="{21FEF98B-22F2-BAD0-D707-2E018E2D57A5}"/>
                </a:ext>
              </a:extLst>
            </p:cNvPr>
            <p:cNvSpPr/>
            <p:nvPr/>
          </p:nvSpPr>
          <p:spPr>
            <a:xfrm>
              <a:off x="557520" y="3852307"/>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64">
              <a:extLst>
                <a:ext uri="{FF2B5EF4-FFF2-40B4-BE49-F238E27FC236}">
                  <a16:creationId xmlns:a16="http://schemas.microsoft.com/office/drawing/2014/main" id="{3DBEC2AE-B836-B0C3-4942-2A30AB8B5CA7}"/>
                </a:ext>
              </a:extLst>
            </p:cNvPr>
            <p:cNvSpPr/>
            <p:nvPr/>
          </p:nvSpPr>
          <p:spPr>
            <a:xfrm>
              <a:off x="557520" y="414773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65">
              <a:extLst>
                <a:ext uri="{FF2B5EF4-FFF2-40B4-BE49-F238E27FC236}">
                  <a16:creationId xmlns:a16="http://schemas.microsoft.com/office/drawing/2014/main" id="{B6999D3F-0C18-7D43-AA2F-6376E84271BF}"/>
                </a:ext>
              </a:extLst>
            </p:cNvPr>
            <p:cNvSpPr/>
            <p:nvPr/>
          </p:nvSpPr>
          <p:spPr>
            <a:xfrm>
              <a:off x="557520" y="443575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66">
              <a:extLst>
                <a:ext uri="{FF2B5EF4-FFF2-40B4-BE49-F238E27FC236}">
                  <a16:creationId xmlns:a16="http://schemas.microsoft.com/office/drawing/2014/main" id="{DE363847-2363-6AC5-107C-7ABD48158D58}"/>
                </a:ext>
              </a:extLst>
            </p:cNvPr>
            <p:cNvSpPr/>
            <p:nvPr/>
          </p:nvSpPr>
          <p:spPr>
            <a:xfrm>
              <a:off x="557520" y="472805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67">
              <a:extLst>
                <a:ext uri="{FF2B5EF4-FFF2-40B4-BE49-F238E27FC236}">
                  <a16:creationId xmlns:a16="http://schemas.microsoft.com/office/drawing/2014/main" id="{21A79346-B605-7DFB-B81D-539C8ECB1691}"/>
                </a:ext>
              </a:extLst>
            </p:cNvPr>
            <p:cNvSpPr/>
            <p:nvPr/>
          </p:nvSpPr>
          <p:spPr>
            <a:xfrm>
              <a:off x="557520" y="501607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DD3AA499-FED4-15AF-0942-E42249A47FEF}"/>
                </a:ext>
              </a:extLst>
            </p:cNvPr>
            <p:cNvSpPr/>
            <p:nvPr/>
          </p:nvSpPr>
          <p:spPr>
            <a:xfrm>
              <a:off x="557520" y="528269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a:extLst>
                <a:ext uri="{FF2B5EF4-FFF2-40B4-BE49-F238E27FC236}">
                  <a16:creationId xmlns:a16="http://schemas.microsoft.com/office/drawing/2014/main" id="{74A45546-180A-4451-2314-7F67FE770070}"/>
                </a:ext>
              </a:extLst>
            </p:cNvPr>
            <p:cNvSpPr/>
            <p:nvPr/>
          </p:nvSpPr>
          <p:spPr>
            <a:xfrm>
              <a:off x="557520" y="557071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1" name="Group 70">
            <a:extLst>
              <a:ext uri="{FF2B5EF4-FFF2-40B4-BE49-F238E27FC236}">
                <a16:creationId xmlns:a16="http://schemas.microsoft.com/office/drawing/2014/main" id="{15080057-035B-30C1-4025-1AC7CD17B197}"/>
              </a:ext>
            </a:extLst>
          </p:cNvPr>
          <p:cNvGrpSpPr/>
          <p:nvPr/>
        </p:nvGrpSpPr>
        <p:grpSpPr>
          <a:xfrm>
            <a:off x="1641350" y="3626492"/>
            <a:ext cx="551752" cy="1141904"/>
            <a:chOff x="557520" y="2714228"/>
            <a:chExt cx="2638269" cy="3051359"/>
          </a:xfrm>
        </p:grpSpPr>
        <p:sp>
          <p:nvSpPr>
            <p:cNvPr id="72" name="Rectangle 71">
              <a:extLst>
                <a:ext uri="{FF2B5EF4-FFF2-40B4-BE49-F238E27FC236}">
                  <a16:creationId xmlns:a16="http://schemas.microsoft.com/office/drawing/2014/main" id="{B1D429BE-AD29-6E3E-F06F-09F1A7B63AD0}"/>
                </a:ext>
              </a:extLst>
            </p:cNvPr>
            <p:cNvSpPr/>
            <p:nvPr/>
          </p:nvSpPr>
          <p:spPr>
            <a:xfrm>
              <a:off x="557520" y="271422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3BDC3C0F-3197-D26B-D650-1D133A1677E1}"/>
                </a:ext>
              </a:extLst>
            </p:cNvPr>
            <p:cNvSpPr/>
            <p:nvPr/>
          </p:nvSpPr>
          <p:spPr>
            <a:xfrm>
              <a:off x="557520" y="300224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73">
              <a:extLst>
                <a:ext uri="{FF2B5EF4-FFF2-40B4-BE49-F238E27FC236}">
                  <a16:creationId xmlns:a16="http://schemas.microsoft.com/office/drawing/2014/main" id="{3FD2B6CE-EFB2-18CF-76BD-5C8837B6CFC6}"/>
                </a:ext>
              </a:extLst>
            </p:cNvPr>
            <p:cNvSpPr/>
            <p:nvPr/>
          </p:nvSpPr>
          <p:spPr>
            <a:xfrm>
              <a:off x="557520" y="326886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622A0172-4307-98B1-A4D7-C3D95C2EAB4B}"/>
                </a:ext>
              </a:extLst>
            </p:cNvPr>
            <p:cNvSpPr/>
            <p:nvPr/>
          </p:nvSpPr>
          <p:spPr>
            <a:xfrm>
              <a:off x="557520" y="355688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a:extLst>
                <a:ext uri="{FF2B5EF4-FFF2-40B4-BE49-F238E27FC236}">
                  <a16:creationId xmlns:a16="http://schemas.microsoft.com/office/drawing/2014/main" id="{504A14D8-DC3B-816E-9058-CB35844E7B70}"/>
                </a:ext>
              </a:extLst>
            </p:cNvPr>
            <p:cNvSpPr/>
            <p:nvPr/>
          </p:nvSpPr>
          <p:spPr>
            <a:xfrm>
              <a:off x="557520" y="3852307"/>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a:extLst>
                <a:ext uri="{FF2B5EF4-FFF2-40B4-BE49-F238E27FC236}">
                  <a16:creationId xmlns:a16="http://schemas.microsoft.com/office/drawing/2014/main" id="{A27072B8-8C55-A722-F399-4EF1E7621B13}"/>
                </a:ext>
              </a:extLst>
            </p:cNvPr>
            <p:cNvSpPr/>
            <p:nvPr/>
          </p:nvSpPr>
          <p:spPr>
            <a:xfrm>
              <a:off x="557520" y="414773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Rectangle 77">
              <a:extLst>
                <a:ext uri="{FF2B5EF4-FFF2-40B4-BE49-F238E27FC236}">
                  <a16:creationId xmlns:a16="http://schemas.microsoft.com/office/drawing/2014/main" id="{82318DE4-C28A-138D-4FC1-2E915A845565}"/>
                </a:ext>
              </a:extLst>
            </p:cNvPr>
            <p:cNvSpPr/>
            <p:nvPr/>
          </p:nvSpPr>
          <p:spPr>
            <a:xfrm>
              <a:off x="557520" y="443575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a:extLst>
                <a:ext uri="{FF2B5EF4-FFF2-40B4-BE49-F238E27FC236}">
                  <a16:creationId xmlns:a16="http://schemas.microsoft.com/office/drawing/2014/main" id="{9DB9AB50-A374-A17B-57A5-DB8F9BCA4845}"/>
                </a:ext>
              </a:extLst>
            </p:cNvPr>
            <p:cNvSpPr/>
            <p:nvPr/>
          </p:nvSpPr>
          <p:spPr>
            <a:xfrm>
              <a:off x="557520" y="472805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a:extLst>
                <a:ext uri="{FF2B5EF4-FFF2-40B4-BE49-F238E27FC236}">
                  <a16:creationId xmlns:a16="http://schemas.microsoft.com/office/drawing/2014/main" id="{DAB04F36-63C3-ADD2-C389-7B0E7ADCC019}"/>
                </a:ext>
              </a:extLst>
            </p:cNvPr>
            <p:cNvSpPr/>
            <p:nvPr/>
          </p:nvSpPr>
          <p:spPr>
            <a:xfrm>
              <a:off x="557520" y="501607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a:extLst>
                <a:ext uri="{FF2B5EF4-FFF2-40B4-BE49-F238E27FC236}">
                  <a16:creationId xmlns:a16="http://schemas.microsoft.com/office/drawing/2014/main" id="{0B33F81C-E461-63DE-AD37-1124FF5519CB}"/>
                </a:ext>
              </a:extLst>
            </p:cNvPr>
            <p:cNvSpPr/>
            <p:nvPr/>
          </p:nvSpPr>
          <p:spPr>
            <a:xfrm>
              <a:off x="557520" y="528269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a:extLst>
                <a:ext uri="{FF2B5EF4-FFF2-40B4-BE49-F238E27FC236}">
                  <a16:creationId xmlns:a16="http://schemas.microsoft.com/office/drawing/2014/main" id="{464C0BC0-30D8-FA59-50A2-189B2426A654}"/>
                </a:ext>
              </a:extLst>
            </p:cNvPr>
            <p:cNvSpPr/>
            <p:nvPr/>
          </p:nvSpPr>
          <p:spPr>
            <a:xfrm>
              <a:off x="557520" y="557071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Rounded Rectangle 2">
            <a:extLst>
              <a:ext uri="{FF2B5EF4-FFF2-40B4-BE49-F238E27FC236}">
                <a16:creationId xmlns:a16="http://schemas.microsoft.com/office/drawing/2014/main" id="{88EF4DC5-0393-7DB0-FF77-3CA7DCD1617F}"/>
              </a:ext>
            </a:extLst>
          </p:cNvPr>
          <p:cNvSpPr/>
          <p:nvPr/>
        </p:nvSpPr>
        <p:spPr>
          <a:xfrm>
            <a:off x="9136556" y="3525459"/>
            <a:ext cx="2762945" cy="853113"/>
          </a:xfrm>
          <a:prstGeom prst="roundRect">
            <a:avLst>
              <a:gd name="adj" fmla="val 12293"/>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52B2F9B6-6D39-F622-E2A0-7BD2F956382E}"/>
              </a:ext>
            </a:extLst>
          </p:cNvPr>
          <p:cNvSpPr txBox="1"/>
          <p:nvPr/>
        </p:nvSpPr>
        <p:spPr>
          <a:xfrm>
            <a:off x="9136556" y="3716176"/>
            <a:ext cx="2672609" cy="769441"/>
          </a:xfrm>
          <a:prstGeom prst="rect">
            <a:avLst/>
          </a:prstGeom>
          <a:noFill/>
        </p:spPr>
        <p:txBody>
          <a:bodyPr wrap="square" rtlCol="0">
            <a:spAutoFit/>
          </a:bodyPr>
          <a:lstStyle/>
          <a:p>
            <a:pPr algn="ctr"/>
            <a:r>
              <a:rPr lang="en-US" sz="2200" dirty="0">
                <a:latin typeface="Helvetica Light" panose="020B0403020202020204" pitchFamily="34" charset="0"/>
              </a:rPr>
              <a:t>Test &amp; Response Team</a:t>
            </a:r>
          </a:p>
        </p:txBody>
      </p:sp>
      <p:cxnSp>
        <p:nvCxnSpPr>
          <p:cNvPr id="8" name="Straight Arrow Connector 7">
            <a:extLst>
              <a:ext uri="{FF2B5EF4-FFF2-40B4-BE49-F238E27FC236}">
                <a16:creationId xmlns:a16="http://schemas.microsoft.com/office/drawing/2014/main" id="{848DCB4D-332C-DA49-094F-C692E43BA366}"/>
              </a:ext>
            </a:extLst>
          </p:cNvPr>
          <p:cNvCxnSpPr>
            <a:cxnSpLocks/>
            <a:endCxn id="3" idx="1"/>
          </p:cNvCxnSpPr>
          <p:nvPr/>
        </p:nvCxnSpPr>
        <p:spPr>
          <a:xfrm flipV="1">
            <a:off x="6181236" y="3952016"/>
            <a:ext cx="2955320" cy="627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乘 22">
            <a:extLst>
              <a:ext uri="{FF2B5EF4-FFF2-40B4-BE49-F238E27FC236}">
                <a16:creationId xmlns:a16="http://schemas.microsoft.com/office/drawing/2014/main" id="{BF8FEF92-C95F-3D54-FC5B-BE65B20E061F}"/>
              </a:ext>
            </a:extLst>
          </p:cNvPr>
          <p:cNvSpPr/>
          <p:nvPr/>
        </p:nvSpPr>
        <p:spPr>
          <a:xfrm rot="21319425">
            <a:off x="7865092" y="3585292"/>
            <a:ext cx="534311" cy="876267"/>
          </a:xfrm>
          <a:prstGeom prst="mathMultiply">
            <a:avLst>
              <a:gd name="adj1" fmla="val 1020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Tree>
    <p:extLst>
      <p:ext uri="{BB962C8B-B14F-4D97-AF65-F5344CB8AC3E}">
        <p14:creationId xmlns:p14="http://schemas.microsoft.com/office/powerpoint/2010/main" val="3244027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83DD2-15B4-7945-B8C1-B031D0C0022F}"/>
              </a:ext>
            </a:extLst>
          </p:cNvPr>
          <p:cNvSpPr>
            <a:spLocks noGrp="1"/>
          </p:cNvSpPr>
          <p:nvPr>
            <p:ph type="title"/>
          </p:nvPr>
        </p:nvSpPr>
        <p:spPr/>
        <p:txBody>
          <a:bodyPr/>
          <a:lstStyle/>
          <a:p>
            <a:r>
              <a:rPr lang="en-US" dirty="0"/>
              <a:t>Use Case 5: Cross-customer insights</a:t>
            </a:r>
          </a:p>
        </p:txBody>
      </p:sp>
      <p:sp>
        <p:nvSpPr>
          <p:cNvPr id="4" name="Slide Number Placeholder 3">
            <a:extLst>
              <a:ext uri="{FF2B5EF4-FFF2-40B4-BE49-F238E27FC236}">
                <a16:creationId xmlns:a16="http://schemas.microsoft.com/office/drawing/2014/main" id="{F7D2A12D-BA1A-E546-8BC3-4EDF30C6043D}"/>
              </a:ext>
            </a:extLst>
          </p:cNvPr>
          <p:cNvSpPr>
            <a:spLocks noGrp="1"/>
          </p:cNvSpPr>
          <p:nvPr>
            <p:ph type="sldNum" sz="quarter" idx="12"/>
          </p:nvPr>
        </p:nvSpPr>
        <p:spPr/>
        <p:txBody>
          <a:bodyPr/>
          <a:lstStyle/>
          <a:p>
            <a:fld id="{44F096B6-B8DF-0C42-9CB4-52268210ADB0}" type="slidenum">
              <a:rPr lang="en-US" smtClean="0"/>
              <a:t>16</a:t>
            </a:fld>
            <a:endParaRPr lang="en-US"/>
          </a:p>
        </p:txBody>
      </p:sp>
      <p:grpSp>
        <p:nvGrpSpPr>
          <p:cNvPr id="3075" name="Group 3074">
            <a:extLst>
              <a:ext uri="{FF2B5EF4-FFF2-40B4-BE49-F238E27FC236}">
                <a16:creationId xmlns:a16="http://schemas.microsoft.com/office/drawing/2014/main" id="{7D789610-B684-C042-B4E1-422740D594EB}"/>
              </a:ext>
            </a:extLst>
          </p:cNvPr>
          <p:cNvGrpSpPr/>
          <p:nvPr/>
        </p:nvGrpSpPr>
        <p:grpSpPr>
          <a:xfrm>
            <a:off x="1291388" y="1474454"/>
            <a:ext cx="3810000" cy="2139030"/>
            <a:chOff x="1291388" y="1474454"/>
            <a:chExt cx="3810000" cy="2139030"/>
          </a:xfrm>
        </p:grpSpPr>
        <p:sp>
          <p:nvSpPr>
            <p:cNvPr id="29" name="Rectangle 28">
              <a:extLst>
                <a:ext uri="{FF2B5EF4-FFF2-40B4-BE49-F238E27FC236}">
                  <a16:creationId xmlns:a16="http://schemas.microsoft.com/office/drawing/2014/main" id="{97787326-58EE-4742-A0F0-51C764B6D0C3}"/>
                </a:ext>
              </a:extLst>
            </p:cNvPr>
            <p:cNvSpPr/>
            <p:nvPr/>
          </p:nvSpPr>
          <p:spPr>
            <a:xfrm>
              <a:off x="1291388" y="1474454"/>
              <a:ext cx="3810000" cy="213903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Shield Tick with solid fill">
              <a:extLst>
                <a:ext uri="{FF2B5EF4-FFF2-40B4-BE49-F238E27FC236}">
                  <a16:creationId xmlns:a16="http://schemas.microsoft.com/office/drawing/2014/main" id="{F6EEEACB-276E-C64A-A127-81B04E0EF6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25876" y="1488297"/>
              <a:ext cx="575512" cy="575512"/>
            </a:xfrm>
            <a:prstGeom prst="rect">
              <a:avLst/>
            </a:prstGeom>
          </p:spPr>
        </p:pic>
        <p:sp>
          <p:nvSpPr>
            <p:cNvPr id="36" name="TextBox 35">
              <a:extLst>
                <a:ext uri="{FF2B5EF4-FFF2-40B4-BE49-F238E27FC236}">
                  <a16:creationId xmlns:a16="http://schemas.microsoft.com/office/drawing/2014/main" id="{1B064B53-E7AD-084E-A095-E5B10F960EC0}"/>
                </a:ext>
              </a:extLst>
            </p:cNvPr>
            <p:cNvSpPr txBox="1"/>
            <p:nvPr/>
          </p:nvSpPr>
          <p:spPr>
            <a:xfrm>
              <a:off x="1328485" y="1537526"/>
              <a:ext cx="3160294" cy="477054"/>
            </a:xfrm>
            <a:prstGeom prst="rect">
              <a:avLst/>
            </a:prstGeom>
            <a:noFill/>
          </p:spPr>
          <p:txBody>
            <a:bodyPr wrap="square" rtlCol="0">
              <a:spAutoFit/>
            </a:bodyPr>
            <a:lstStyle/>
            <a:p>
              <a:r>
                <a:rPr lang="en-US" sz="2500" dirty="0"/>
                <a:t>Vendor</a:t>
              </a:r>
            </a:p>
          </p:txBody>
        </p:sp>
      </p:grpSp>
      <p:sp>
        <p:nvSpPr>
          <p:cNvPr id="39" name="TextBox 38">
            <a:extLst>
              <a:ext uri="{FF2B5EF4-FFF2-40B4-BE49-F238E27FC236}">
                <a16:creationId xmlns:a16="http://schemas.microsoft.com/office/drawing/2014/main" id="{E6B8E1D5-B641-B742-8C41-F875A0FF886B}"/>
              </a:ext>
            </a:extLst>
          </p:cNvPr>
          <p:cNvSpPr txBox="1"/>
          <p:nvPr/>
        </p:nvSpPr>
        <p:spPr>
          <a:xfrm>
            <a:off x="1492420" y="5591468"/>
            <a:ext cx="3160294" cy="477054"/>
          </a:xfrm>
          <a:prstGeom prst="rect">
            <a:avLst/>
          </a:prstGeom>
          <a:noFill/>
        </p:spPr>
        <p:txBody>
          <a:bodyPr wrap="square" rtlCol="0">
            <a:spAutoFit/>
          </a:bodyPr>
          <a:lstStyle/>
          <a:p>
            <a:pPr algn="ctr"/>
            <a:r>
              <a:rPr lang="en-US" sz="2500" dirty="0">
                <a:latin typeface="+mj-lt"/>
              </a:rPr>
              <a:t>Today</a:t>
            </a:r>
          </a:p>
        </p:txBody>
      </p:sp>
      <p:sp>
        <p:nvSpPr>
          <p:cNvPr id="54" name="TextBox 53">
            <a:extLst>
              <a:ext uri="{FF2B5EF4-FFF2-40B4-BE49-F238E27FC236}">
                <a16:creationId xmlns:a16="http://schemas.microsoft.com/office/drawing/2014/main" id="{8ECF61C2-AF2E-3141-BAFC-9FBE50ACA76E}"/>
              </a:ext>
            </a:extLst>
          </p:cNvPr>
          <p:cNvSpPr txBox="1"/>
          <p:nvPr/>
        </p:nvSpPr>
        <p:spPr>
          <a:xfrm>
            <a:off x="7258546" y="5586663"/>
            <a:ext cx="3160294" cy="477054"/>
          </a:xfrm>
          <a:prstGeom prst="rect">
            <a:avLst/>
          </a:prstGeom>
          <a:noFill/>
        </p:spPr>
        <p:txBody>
          <a:bodyPr wrap="square" rtlCol="0">
            <a:spAutoFit/>
          </a:bodyPr>
          <a:lstStyle/>
          <a:p>
            <a:pPr algn="ctr"/>
            <a:r>
              <a:rPr lang="en-US" sz="2500" dirty="0">
                <a:latin typeface="+mj-lt"/>
              </a:rPr>
              <a:t>Instead</a:t>
            </a:r>
          </a:p>
        </p:txBody>
      </p:sp>
      <p:cxnSp>
        <p:nvCxnSpPr>
          <p:cNvPr id="76" name="Straight Connector 75">
            <a:extLst>
              <a:ext uri="{FF2B5EF4-FFF2-40B4-BE49-F238E27FC236}">
                <a16:creationId xmlns:a16="http://schemas.microsoft.com/office/drawing/2014/main" id="{EC0CA6BC-8176-7649-9183-D2F90596FD1A}"/>
              </a:ext>
            </a:extLst>
          </p:cNvPr>
          <p:cNvCxnSpPr/>
          <p:nvPr/>
        </p:nvCxnSpPr>
        <p:spPr>
          <a:xfrm>
            <a:off x="5775158" y="1663918"/>
            <a:ext cx="0" cy="4692432"/>
          </a:xfrm>
          <a:prstGeom prst="line">
            <a:avLst/>
          </a:prstGeom>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F312EF38-1F27-BD3F-5704-C5E552EFB3C8}"/>
              </a:ext>
            </a:extLst>
          </p:cNvPr>
          <p:cNvGrpSpPr/>
          <p:nvPr/>
        </p:nvGrpSpPr>
        <p:grpSpPr>
          <a:xfrm>
            <a:off x="1521240" y="4735335"/>
            <a:ext cx="3801980" cy="914400"/>
            <a:chOff x="1521240" y="4735335"/>
            <a:chExt cx="3801980" cy="914400"/>
          </a:xfrm>
        </p:grpSpPr>
        <p:pic>
          <p:nvPicPr>
            <p:cNvPr id="14" name="Graphic 13" descr="Customer review outline">
              <a:extLst>
                <a:ext uri="{FF2B5EF4-FFF2-40B4-BE49-F238E27FC236}">
                  <a16:creationId xmlns:a16="http://schemas.microsoft.com/office/drawing/2014/main" id="{831AC6EC-B586-4843-93EE-0A11F1664E0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21240" y="4735335"/>
              <a:ext cx="914400" cy="914400"/>
            </a:xfrm>
            <a:prstGeom prst="rect">
              <a:avLst/>
            </a:prstGeom>
          </p:spPr>
        </p:pic>
        <p:pic>
          <p:nvPicPr>
            <p:cNvPr id="15" name="Graphic 14" descr="Customer review outline">
              <a:extLst>
                <a:ext uri="{FF2B5EF4-FFF2-40B4-BE49-F238E27FC236}">
                  <a16:creationId xmlns:a16="http://schemas.microsoft.com/office/drawing/2014/main" id="{5BD3D06B-D7DF-7343-AB75-48E88E39219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965030" y="4735335"/>
              <a:ext cx="914400" cy="914400"/>
            </a:xfrm>
            <a:prstGeom prst="rect">
              <a:avLst/>
            </a:prstGeom>
          </p:spPr>
        </p:pic>
        <p:pic>
          <p:nvPicPr>
            <p:cNvPr id="16" name="Graphic 15" descr="Customer review outline">
              <a:extLst>
                <a:ext uri="{FF2B5EF4-FFF2-40B4-BE49-F238E27FC236}">
                  <a16:creationId xmlns:a16="http://schemas.microsoft.com/office/drawing/2014/main" id="{0B94DA12-A769-B44F-ACE5-5BB96FE288C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408820" y="4735335"/>
              <a:ext cx="914400" cy="914400"/>
            </a:xfrm>
            <a:prstGeom prst="rect">
              <a:avLst/>
            </a:prstGeom>
          </p:spPr>
        </p:pic>
      </p:grpSp>
      <p:sp>
        <p:nvSpPr>
          <p:cNvPr id="131" name="TextBox 130">
            <a:extLst>
              <a:ext uri="{FF2B5EF4-FFF2-40B4-BE49-F238E27FC236}">
                <a16:creationId xmlns:a16="http://schemas.microsoft.com/office/drawing/2014/main" id="{0B75EC06-1008-1640-B478-2FCE511F1A43}"/>
              </a:ext>
            </a:extLst>
          </p:cNvPr>
          <p:cNvSpPr txBox="1"/>
          <p:nvPr/>
        </p:nvSpPr>
        <p:spPr>
          <a:xfrm>
            <a:off x="753478" y="6080888"/>
            <a:ext cx="4853740" cy="400110"/>
          </a:xfrm>
          <a:prstGeom prst="rect">
            <a:avLst/>
          </a:prstGeom>
          <a:noFill/>
        </p:spPr>
        <p:txBody>
          <a:bodyPr wrap="square" rtlCol="0">
            <a:spAutoFit/>
          </a:bodyPr>
          <a:lstStyle/>
          <a:p>
            <a:pPr algn="ctr"/>
            <a:r>
              <a:rPr lang="en-US" sz="2000" dirty="0">
                <a:solidFill>
                  <a:schemeClr val="bg1">
                    <a:lumMod val="50000"/>
                  </a:schemeClr>
                </a:solidFill>
              </a:rPr>
              <a:t>Siloed Models Per Customer</a:t>
            </a:r>
          </a:p>
        </p:txBody>
      </p:sp>
      <p:sp>
        <p:nvSpPr>
          <p:cNvPr id="132" name="TextBox 131">
            <a:extLst>
              <a:ext uri="{FF2B5EF4-FFF2-40B4-BE49-F238E27FC236}">
                <a16:creationId xmlns:a16="http://schemas.microsoft.com/office/drawing/2014/main" id="{02BC7154-73D3-E54F-ADDA-060CF6A213D2}"/>
              </a:ext>
            </a:extLst>
          </p:cNvPr>
          <p:cNvSpPr txBox="1"/>
          <p:nvPr/>
        </p:nvSpPr>
        <p:spPr>
          <a:xfrm>
            <a:off x="6248898" y="6068522"/>
            <a:ext cx="4853740" cy="400110"/>
          </a:xfrm>
          <a:prstGeom prst="rect">
            <a:avLst/>
          </a:prstGeom>
          <a:noFill/>
        </p:spPr>
        <p:txBody>
          <a:bodyPr wrap="square" rtlCol="0">
            <a:spAutoFit/>
          </a:bodyPr>
          <a:lstStyle/>
          <a:p>
            <a:pPr algn="ctr"/>
            <a:r>
              <a:rPr lang="en-US" sz="2000" dirty="0">
                <a:solidFill>
                  <a:schemeClr val="bg1">
                    <a:lumMod val="50000"/>
                  </a:schemeClr>
                </a:solidFill>
              </a:rPr>
              <a:t>Potential to learn across customers</a:t>
            </a:r>
          </a:p>
        </p:txBody>
      </p:sp>
      <p:grpSp>
        <p:nvGrpSpPr>
          <p:cNvPr id="3079" name="Group 3078">
            <a:extLst>
              <a:ext uri="{FF2B5EF4-FFF2-40B4-BE49-F238E27FC236}">
                <a16:creationId xmlns:a16="http://schemas.microsoft.com/office/drawing/2014/main" id="{D3B440E4-D3EB-8243-A826-0CE3020987B8}"/>
              </a:ext>
            </a:extLst>
          </p:cNvPr>
          <p:cNvGrpSpPr/>
          <p:nvPr/>
        </p:nvGrpSpPr>
        <p:grpSpPr>
          <a:xfrm>
            <a:off x="6639425" y="1483086"/>
            <a:ext cx="3810000" cy="2059344"/>
            <a:chOff x="6639425" y="1483086"/>
            <a:chExt cx="3810000" cy="2059344"/>
          </a:xfrm>
        </p:grpSpPr>
        <p:sp>
          <p:nvSpPr>
            <p:cNvPr id="93" name="Rectangle 92">
              <a:extLst>
                <a:ext uri="{FF2B5EF4-FFF2-40B4-BE49-F238E27FC236}">
                  <a16:creationId xmlns:a16="http://schemas.microsoft.com/office/drawing/2014/main" id="{E5ED7EC5-23FD-DB4D-AD23-50D34C00BA37}"/>
                </a:ext>
              </a:extLst>
            </p:cNvPr>
            <p:cNvSpPr/>
            <p:nvPr/>
          </p:nvSpPr>
          <p:spPr>
            <a:xfrm>
              <a:off x="6639425" y="1485356"/>
              <a:ext cx="3810000" cy="205707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9" name="Graphic 98" descr="Shield Tick with solid fill">
              <a:extLst>
                <a:ext uri="{FF2B5EF4-FFF2-40B4-BE49-F238E27FC236}">
                  <a16:creationId xmlns:a16="http://schemas.microsoft.com/office/drawing/2014/main" id="{9C2874F6-F6AB-4443-8D29-A97862E9B21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55871" y="1483086"/>
              <a:ext cx="575512" cy="575512"/>
            </a:xfrm>
            <a:prstGeom prst="rect">
              <a:avLst/>
            </a:prstGeom>
          </p:spPr>
        </p:pic>
        <p:sp>
          <p:nvSpPr>
            <p:cNvPr id="100" name="TextBox 99">
              <a:extLst>
                <a:ext uri="{FF2B5EF4-FFF2-40B4-BE49-F238E27FC236}">
                  <a16:creationId xmlns:a16="http://schemas.microsoft.com/office/drawing/2014/main" id="{9C8C4D5C-BA3B-BB4C-A460-E8F81FD63055}"/>
                </a:ext>
              </a:extLst>
            </p:cNvPr>
            <p:cNvSpPr txBox="1"/>
            <p:nvPr/>
          </p:nvSpPr>
          <p:spPr>
            <a:xfrm>
              <a:off x="6658480" y="1531323"/>
              <a:ext cx="3160294" cy="477054"/>
            </a:xfrm>
            <a:prstGeom prst="rect">
              <a:avLst/>
            </a:prstGeom>
            <a:noFill/>
          </p:spPr>
          <p:txBody>
            <a:bodyPr wrap="square" rtlCol="0">
              <a:spAutoFit/>
            </a:bodyPr>
            <a:lstStyle/>
            <a:p>
              <a:r>
                <a:rPr lang="en-US" sz="2500" dirty="0"/>
                <a:t>Vendor</a:t>
              </a:r>
            </a:p>
          </p:txBody>
        </p:sp>
      </p:grpSp>
      <p:grpSp>
        <p:nvGrpSpPr>
          <p:cNvPr id="40" name="Group 39">
            <a:extLst>
              <a:ext uri="{FF2B5EF4-FFF2-40B4-BE49-F238E27FC236}">
                <a16:creationId xmlns:a16="http://schemas.microsoft.com/office/drawing/2014/main" id="{C70E0FA0-52D8-0069-CBAD-2829FAD6356B}"/>
              </a:ext>
            </a:extLst>
          </p:cNvPr>
          <p:cNvGrpSpPr/>
          <p:nvPr/>
        </p:nvGrpSpPr>
        <p:grpSpPr>
          <a:xfrm>
            <a:off x="6280980" y="3429000"/>
            <a:ext cx="4314832" cy="2125104"/>
            <a:chOff x="6280980" y="3429000"/>
            <a:chExt cx="4314832" cy="2125104"/>
          </a:xfrm>
        </p:grpSpPr>
        <p:grpSp>
          <p:nvGrpSpPr>
            <p:cNvPr id="3078" name="Group 3077">
              <a:extLst>
                <a:ext uri="{FF2B5EF4-FFF2-40B4-BE49-F238E27FC236}">
                  <a16:creationId xmlns:a16="http://schemas.microsoft.com/office/drawing/2014/main" id="{5A42BE2C-5105-4349-BAE6-603511A54EDB}"/>
                </a:ext>
              </a:extLst>
            </p:cNvPr>
            <p:cNvGrpSpPr/>
            <p:nvPr/>
          </p:nvGrpSpPr>
          <p:grpSpPr>
            <a:xfrm>
              <a:off x="6793832" y="3429000"/>
              <a:ext cx="3801980" cy="2106999"/>
              <a:chOff x="6793832" y="3429130"/>
              <a:chExt cx="3801980" cy="2104946"/>
            </a:xfrm>
          </p:grpSpPr>
          <p:pic>
            <p:nvPicPr>
              <p:cNvPr id="59" name="Graphic 58" descr="Customer review outline">
                <a:extLst>
                  <a:ext uri="{FF2B5EF4-FFF2-40B4-BE49-F238E27FC236}">
                    <a16:creationId xmlns:a16="http://schemas.microsoft.com/office/drawing/2014/main" id="{C74612BC-FD47-9343-AE8C-62C1CC62A81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93832" y="4619676"/>
                <a:ext cx="914400" cy="914400"/>
              </a:xfrm>
              <a:prstGeom prst="rect">
                <a:avLst/>
              </a:prstGeom>
            </p:spPr>
          </p:pic>
          <p:pic>
            <p:nvPicPr>
              <p:cNvPr id="60" name="Graphic 59" descr="Customer review outline">
                <a:extLst>
                  <a:ext uri="{FF2B5EF4-FFF2-40B4-BE49-F238E27FC236}">
                    <a16:creationId xmlns:a16="http://schemas.microsoft.com/office/drawing/2014/main" id="{0CBEE4D0-D8F3-514A-A1B4-4BF16F54C51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37622" y="4619676"/>
                <a:ext cx="914400" cy="914400"/>
              </a:xfrm>
              <a:prstGeom prst="rect">
                <a:avLst/>
              </a:prstGeom>
            </p:spPr>
          </p:pic>
          <p:pic>
            <p:nvPicPr>
              <p:cNvPr id="61" name="Graphic 60" descr="Customer review outline">
                <a:extLst>
                  <a:ext uri="{FF2B5EF4-FFF2-40B4-BE49-F238E27FC236}">
                    <a16:creationId xmlns:a16="http://schemas.microsoft.com/office/drawing/2014/main" id="{9B82B36C-D07C-2F40-BF28-F0326FB1C7D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681412" y="4619676"/>
                <a:ext cx="914400" cy="914400"/>
              </a:xfrm>
              <a:prstGeom prst="rect">
                <a:avLst/>
              </a:prstGeom>
            </p:spPr>
          </p:pic>
          <p:cxnSp>
            <p:nvCxnSpPr>
              <p:cNvPr id="62" name="Straight Arrow Connector 61">
                <a:extLst>
                  <a:ext uri="{FF2B5EF4-FFF2-40B4-BE49-F238E27FC236}">
                    <a16:creationId xmlns:a16="http://schemas.microsoft.com/office/drawing/2014/main" id="{F8320892-8529-8F40-9BA8-A33E4614D941}"/>
                  </a:ext>
                </a:extLst>
              </p:cNvPr>
              <p:cNvCxnSpPr>
                <a:cxnSpLocks/>
                <a:stCxn id="59" idx="0"/>
              </p:cNvCxnSpPr>
              <p:nvPr/>
            </p:nvCxnSpPr>
            <p:spPr>
              <a:xfrm flipV="1">
                <a:off x="7251032" y="3557366"/>
                <a:ext cx="901831" cy="106231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B0A56757-A31F-BB4A-B1C1-DC769834B481}"/>
                  </a:ext>
                </a:extLst>
              </p:cNvPr>
              <p:cNvCxnSpPr>
                <a:cxnSpLocks/>
                <a:stCxn id="60" idx="0"/>
              </p:cNvCxnSpPr>
              <p:nvPr/>
            </p:nvCxnSpPr>
            <p:spPr>
              <a:xfrm flipV="1">
                <a:off x="8694822" y="3560897"/>
                <a:ext cx="0" cy="105877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1865E3F2-9818-E840-A677-1B85427199F6}"/>
                  </a:ext>
                </a:extLst>
              </p:cNvPr>
              <p:cNvCxnSpPr>
                <a:cxnSpLocks/>
                <a:stCxn id="61" idx="0"/>
              </p:cNvCxnSpPr>
              <p:nvPr/>
            </p:nvCxnSpPr>
            <p:spPr>
              <a:xfrm flipH="1" flipV="1">
                <a:off x="9211922" y="3429130"/>
                <a:ext cx="926690" cy="1190546"/>
              </a:xfrm>
              <a:prstGeom prst="straightConnector1">
                <a:avLst/>
              </a:prstGeom>
              <a:ln>
                <a:solidFill>
                  <a:schemeClr val="accent4"/>
                </a:solidFill>
                <a:headEnd type="triangle"/>
                <a:tailEnd type="triangle"/>
              </a:ln>
            </p:spPr>
            <p:style>
              <a:lnRef idx="1">
                <a:schemeClr val="accent1"/>
              </a:lnRef>
              <a:fillRef idx="0">
                <a:schemeClr val="accent1"/>
              </a:fillRef>
              <a:effectRef idx="0">
                <a:schemeClr val="accent1"/>
              </a:effectRef>
              <a:fontRef idx="minor">
                <a:schemeClr val="tx1"/>
              </a:fontRef>
            </p:style>
          </p:cxnSp>
        </p:grpSp>
        <p:pic>
          <p:nvPicPr>
            <p:cNvPr id="17" name="Graphic 16" descr="Database with solid fill">
              <a:extLst>
                <a:ext uri="{FF2B5EF4-FFF2-40B4-BE49-F238E27FC236}">
                  <a16:creationId xmlns:a16="http://schemas.microsoft.com/office/drawing/2014/main" id="{13DC4CED-E6C7-5317-B911-3D1EBBE5A89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280980" y="5057790"/>
              <a:ext cx="496314" cy="496314"/>
            </a:xfrm>
            <a:prstGeom prst="rect">
              <a:avLst/>
            </a:prstGeom>
          </p:spPr>
        </p:pic>
        <p:pic>
          <p:nvPicPr>
            <p:cNvPr id="20" name="Graphic 19" descr="Database with solid fill">
              <a:extLst>
                <a:ext uri="{FF2B5EF4-FFF2-40B4-BE49-F238E27FC236}">
                  <a16:creationId xmlns:a16="http://schemas.microsoft.com/office/drawing/2014/main" id="{E3D14613-6BCA-600F-E93F-521ED16B08A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891697" y="5017263"/>
              <a:ext cx="496314" cy="496314"/>
            </a:xfrm>
            <a:prstGeom prst="rect">
              <a:avLst/>
            </a:prstGeom>
          </p:spPr>
        </p:pic>
        <p:pic>
          <p:nvPicPr>
            <p:cNvPr id="21" name="Graphic 20" descr="Database with solid fill">
              <a:extLst>
                <a:ext uri="{FF2B5EF4-FFF2-40B4-BE49-F238E27FC236}">
                  <a16:creationId xmlns:a16="http://schemas.microsoft.com/office/drawing/2014/main" id="{AEF59558-6667-0D9F-FE21-C7F002AB4D5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318027" y="5016621"/>
              <a:ext cx="496314" cy="496314"/>
            </a:xfrm>
            <a:prstGeom prst="rect">
              <a:avLst/>
            </a:prstGeom>
          </p:spPr>
        </p:pic>
      </p:grpSp>
      <p:pic>
        <p:nvPicPr>
          <p:cNvPr id="8" name="Picture 2" descr="Neural Network Icon - Download Neural Network Icon 1503825 | Noun Project">
            <a:extLst>
              <a:ext uri="{FF2B5EF4-FFF2-40B4-BE49-F238E27FC236}">
                <a16:creationId xmlns:a16="http://schemas.microsoft.com/office/drawing/2014/main" id="{E97BF80A-A634-3BCF-82EA-F266050E8341}"/>
              </a:ext>
            </a:extLst>
          </p:cNvPr>
          <p:cNvPicPr>
            <a:picLocks noChangeAspect="1" noChangeArrowheads="1"/>
          </p:cNvPicPr>
          <p:nvPr/>
        </p:nvPicPr>
        <p:blipFill>
          <a:blip r:embed="rId1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02959" y="2642961"/>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Neural Network Icon - Download Neural Network Icon 1503825 | Noun Project">
            <a:extLst>
              <a:ext uri="{FF2B5EF4-FFF2-40B4-BE49-F238E27FC236}">
                <a16:creationId xmlns:a16="http://schemas.microsoft.com/office/drawing/2014/main" id="{6225ECA9-DF57-B8F1-81F3-54E9E16419C2}"/>
              </a:ext>
            </a:extLst>
          </p:cNvPr>
          <p:cNvPicPr>
            <a:picLocks noChangeAspect="1" noChangeArrowheads="1"/>
          </p:cNvPicPr>
          <p:nvPr/>
        </p:nvPicPr>
        <p:blipFill>
          <a:blip r:embed="rId1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52241" y="2660858"/>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Neural Network Icon - Download Neural Network Icon 1503825 | Noun Project">
            <a:extLst>
              <a:ext uri="{FF2B5EF4-FFF2-40B4-BE49-F238E27FC236}">
                <a16:creationId xmlns:a16="http://schemas.microsoft.com/office/drawing/2014/main" id="{7420E3F1-FB03-6C9B-3825-15BDA182ED5F}"/>
              </a:ext>
            </a:extLst>
          </p:cNvPr>
          <p:cNvPicPr>
            <a:picLocks noChangeAspect="1" noChangeArrowheads="1"/>
          </p:cNvPicPr>
          <p:nvPr/>
        </p:nvPicPr>
        <p:blipFill>
          <a:blip r:embed="rId1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15557" y="2650907"/>
            <a:ext cx="914400" cy="914400"/>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Arrow Connector 10">
            <a:extLst>
              <a:ext uri="{FF2B5EF4-FFF2-40B4-BE49-F238E27FC236}">
                <a16:creationId xmlns:a16="http://schemas.microsoft.com/office/drawing/2014/main" id="{12B7602D-B3B6-9C2E-7D0C-F5686F20DD5F}"/>
              </a:ext>
            </a:extLst>
          </p:cNvPr>
          <p:cNvCxnSpPr>
            <a:cxnSpLocks/>
          </p:cNvCxnSpPr>
          <p:nvPr/>
        </p:nvCxnSpPr>
        <p:spPr>
          <a:xfrm flipV="1">
            <a:off x="1942291" y="3291205"/>
            <a:ext cx="36149" cy="1400012"/>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C4C5631-8930-9C82-D725-3328128011AC}"/>
              </a:ext>
            </a:extLst>
          </p:cNvPr>
          <p:cNvCxnSpPr>
            <a:cxnSpLocks/>
            <a:stCxn id="15" idx="0"/>
          </p:cNvCxnSpPr>
          <p:nvPr/>
        </p:nvCxnSpPr>
        <p:spPr>
          <a:xfrm flipH="1" flipV="1">
            <a:off x="3309441" y="3409624"/>
            <a:ext cx="112789" cy="132571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E013228-5634-0099-0D8E-924EC8171DAD}"/>
              </a:ext>
            </a:extLst>
          </p:cNvPr>
          <p:cNvCxnSpPr>
            <a:cxnSpLocks/>
          </p:cNvCxnSpPr>
          <p:nvPr/>
        </p:nvCxnSpPr>
        <p:spPr>
          <a:xfrm flipH="1" flipV="1">
            <a:off x="4542795" y="3495729"/>
            <a:ext cx="8142" cy="1227084"/>
          </a:xfrm>
          <a:prstGeom prst="straightConnector1">
            <a:avLst/>
          </a:prstGeom>
          <a:ln>
            <a:solidFill>
              <a:schemeClr val="accent4"/>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24" name="Picture 2" descr="Neural Network Icon - Download Neural Network Icon 1503825 | Noun Project">
            <a:extLst>
              <a:ext uri="{FF2B5EF4-FFF2-40B4-BE49-F238E27FC236}">
                <a16:creationId xmlns:a16="http://schemas.microsoft.com/office/drawing/2014/main" id="{BA02008C-070C-5DB1-FABC-1662539FD4DE}"/>
              </a:ext>
            </a:extLst>
          </p:cNvPr>
          <p:cNvPicPr>
            <a:picLocks noChangeAspect="1" noChangeArrowheads="1"/>
          </p:cNvPicPr>
          <p:nvPr/>
        </p:nvPicPr>
        <p:blipFill>
          <a:blip r:embed="rId1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891697" y="1563866"/>
            <a:ext cx="1195156" cy="1195156"/>
          </a:xfrm>
          <a:prstGeom prst="rect">
            <a:avLst/>
          </a:prstGeom>
          <a:solidFill>
            <a:schemeClr val="bg1">
              <a:lumMod val="75000"/>
            </a:schemeClr>
          </a:solidFill>
          <a:ln>
            <a:solidFill>
              <a:srgbClr val="00B050"/>
            </a:solidFill>
          </a:ln>
        </p:spPr>
      </p:pic>
    </p:spTree>
    <p:extLst>
      <p:ext uri="{BB962C8B-B14F-4D97-AF65-F5344CB8AC3E}">
        <p14:creationId xmlns:p14="http://schemas.microsoft.com/office/powerpoint/2010/main" val="3483690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3CB6B064-650D-CD43-9C97-DB1E6CE9ABEA}"/>
              </a:ext>
            </a:extLst>
          </p:cNvPr>
          <p:cNvGrpSpPr/>
          <p:nvPr/>
        </p:nvGrpSpPr>
        <p:grpSpPr>
          <a:xfrm>
            <a:off x="2027195" y="1402036"/>
            <a:ext cx="7700019" cy="4785685"/>
            <a:chOff x="2264571" y="1591736"/>
            <a:chExt cx="7700019" cy="4785685"/>
          </a:xfrm>
        </p:grpSpPr>
        <p:sp>
          <p:nvSpPr>
            <p:cNvPr id="30" name="矩形 29">
              <a:extLst>
                <a:ext uri="{FF2B5EF4-FFF2-40B4-BE49-F238E27FC236}">
                  <a16:creationId xmlns:a16="http://schemas.microsoft.com/office/drawing/2014/main" id="{E1185C48-904C-DA42-AC0A-095FFF22162E}"/>
                </a:ext>
              </a:extLst>
            </p:cNvPr>
            <p:cNvSpPr/>
            <p:nvPr/>
          </p:nvSpPr>
          <p:spPr>
            <a:xfrm>
              <a:off x="3266137" y="1591736"/>
              <a:ext cx="1546879" cy="3742264"/>
            </a:xfrm>
            <a:prstGeom prst="rect">
              <a:avLst/>
            </a:prstGeom>
            <a:solidFill>
              <a:schemeClr val="accent2">
                <a:lumMod val="40000"/>
                <a:lumOff val="60000"/>
              </a:schemeClr>
            </a:solidFill>
            <a:ln w="7620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solidFill>
                  <a:schemeClr val="accent4">
                    <a:lumMod val="75000"/>
                  </a:schemeClr>
                </a:solidFill>
              </a:endParaRPr>
            </a:p>
          </p:txBody>
        </p:sp>
        <p:sp>
          <p:nvSpPr>
            <p:cNvPr id="63" name="矩形 62">
              <a:extLst>
                <a:ext uri="{FF2B5EF4-FFF2-40B4-BE49-F238E27FC236}">
                  <a16:creationId xmlns:a16="http://schemas.microsoft.com/office/drawing/2014/main" id="{CF521831-84E7-B548-A53C-676EA05B68D7}"/>
                </a:ext>
              </a:extLst>
            </p:cNvPr>
            <p:cNvSpPr/>
            <p:nvPr/>
          </p:nvSpPr>
          <p:spPr>
            <a:xfrm>
              <a:off x="6071711" y="1591736"/>
              <a:ext cx="2805876" cy="3742264"/>
            </a:xfrm>
            <a:prstGeom prst="rect">
              <a:avLst/>
            </a:prstGeom>
            <a:solidFill>
              <a:schemeClr val="accent2">
                <a:lumMod val="40000"/>
                <a:lumOff val="60000"/>
              </a:schemeClr>
            </a:solidFill>
            <a:ln w="7620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solidFill>
                  <a:schemeClr val="accent4">
                    <a:lumMod val="75000"/>
                  </a:schemeClr>
                </a:solidFill>
              </a:endParaRPr>
            </a:p>
          </p:txBody>
        </p:sp>
        <p:sp>
          <p:nvSpPr>
            <p:cNvPr id="64" name="文本框 63">
              <a:extLst>
                <a:ext uri="{FF2B5EF4-FFF2-40B4-BE49-F238E27FC236}">
                  <a16:creationId xmlns:a16="http://schemas.microsoft.com/office/drawing/2014/main" id="{FF1079E9-44EB-E74C-A046-EC1D0ECA0AF7}"/>
                </a:ext>
              </a:extLst>
            </p:cNvPr>
            <p:cNvSpPr txBox="1"/>
            <p:nvPr/>
          </p:nvSpPr>
          <p:spPr>
            <a:xfrm>
              <a:off x="2264571" y="5535081"/>
              <a:ext cx="3498996" cy="830997"/>
            </a:xfrm>
            <a:prstGeom prst="rect">
              <a:avLst/>
            </a:prstGeom>
            <a:noFill/>
          </p:spPr>
          <p:txBody>
            <a:bodyPr wrap="square" rtlCol="0">
              <a:spAutoFit/>
            </a:bodyPr>
            <a:lstStyle/>
            <a:p>
              <a:pPr algn="ctr"/>
              <a:r>
                <a:rPr kumimoji="1" lang="en-US" altLang="zh-CN" sz="2400" b="1" dirty="0">
                  <a:solidFill>
                    <a:schemeClr val="accent2">
                      <a:lumMod val="75000"/>
                    </a:schemeClr>
                  </a:solidFill>
                </a:rPr>
                <a:t>Requires</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too</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much</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human</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expertise</a:t>
              </a:r>
              <a:endParaRPr kumimoji="1" lang="zh-CN" altLang="en-US" sz="2400" b="1" dirty="0">
                <a:solidFill>
                  <a:schemeClr val="accent2">
                    <a:lumMod val="75000"/>
                  </a:schemeClr>
                </a:solidFill>
              </a:endParaRPr>
            </a:p>
          </p:txBody>
        </p:sp>
        <p:sp>
          <p:nvSpPr>
            <p:cNvPr id="65" name="文本框 64">
              <a:extLst>
                <a:ext uri="{FF2B5EF4-FFF2-40B4-BE49-F238E27FC236}">
                  <a16:creationId xmlns:a16="http://schemas.microsoft.com/office/drawing/2014/main" id="{6D719764-475B-7448-9545-B7216C9CE2B5}"/>
                </a:ext>
              </a:extLst>
            </p:cNvPr>
            <p:cNvSpPr txBox="1"/>
            <p:nvPr/>
          </p:nvSpPr>
          <p:spPr>
            <a:xfrm>
              <a:off x="5167471" y="5546424"/>
              <a:ext cx="4797119" cy="830997"/>
            </a:xfrm>
            <a:prstGeom prst="rect">
              <a:avLst/>
            </a:prstGeom>
            <a:noFill/>
          </p:spPr>
          <p:txBody>
            <a:bodyPr wrap="square" rtlCol="0">
              <a:spAutoFit/>
            </a:bodyPr>
            <a:lstStyle/>
            <a:p>
              <a:pPr algn="ctr"/>
              <a:r>
                <a:rPr kumimoji="1" lang="en-US" altLang="zh-CN" sz="2400" b="1" dirty="0">
                  <a:solidFill>
                    <a:schemeClr val="accent2">
                      <a:lumMod val="75000"/>
                    </a:schemeClr>
                  </a:solidFill>
                </a:rPr>
                <a:t>Requires</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different</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frameworks</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for</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different</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datasets</a:t>
              </a:r>
              <a:endParaRPr kumimoji="1" lang="zh-CN" altLang="en-US" sz="2400" b="1" dirty="0">
                <a:solidFill>
                  <a:schemeClr val="accent2">
                    <a:lumMod val="75000"/>
                  </a:schemeClr>
                </a:solidFill>
              </a:endParaRPr>
            </a:p>
          </p:txBody>
        </p:sp>
      </p:grpSp>
      <p:sp>
        <p:nvSpPr>
          <p:cNvPr id="69" name="标题 68">
            <a:extLst>
              <a:ext uri="{FF2B5EF4-FFF2-40B4-BE49-F238E27FC236}">
                <a16:creationId xmlns:a16="http://schemas.microsoft.com/office/drawing/2014/main" id="{2D8AE62D-FB35-4746-A2D3-D488AB19D614}"/>
              </a:ext>
            </a:extLst>
          </p:cNvPr>
          <p:cNvSpPr>
            <a:spLocks noGrp="1"/>
          </p:cNvSpPr>
          <p:nvPr>
            <p:ph type="title"/>
          </p:nvPr>
        </p:nvSpPr>
        <p:spPr/>
        <p:txBody>
          <a:bodyPr/>
          <a:lstStyle/>
          <a:p>
            <a:r>
              <a:rPr kumimoji="1" lang="en-US" altLang="zh-CN" b="1" dirty="0"/>
              <a:t>Traditional Approaches for Synthetic Data</a:t>
            </a:r>
            <a:endParaRPr lang="zh-CN" altLang="en-US" dirty="0"/>
          </a:p>
        </p:txBody>
      </p:sp>
      <p:grpSp>
        <p:nvGrpSpPr>
          <p:cNvPr id="17" name="组合 16">
            <a:extLst>
              <a:ext uri="{FF2B5EF4-FFF2-40B4-BE49-F238E27FC236}">
                <a16:creationId xmlns:a16="http://schemas.microsoft.com/office/drawing/2014/main" id="{FE800107-7247-FD45-9AD2-3232B6ED21D6}"/>
              </a:ext>
            </a:extLst>
          </p:cNvPr>
          <p:cNvGrpSpPr/>
          <p:nvPr/>
        </p:nvGrpSpPr>
        <p:grpSpPr>
          <a:xfrm>
            <a:off x="692976" y="2210402"/>
            <a:ext cx="2244165" cy="1688615"/>
            <a:chOff x="853913" y="3630461"/>
            <a:chExt cx="2244165" cy="1688615"/>
          </a:xfrm>
        </p:grpSpPr>
        <p:pic>
          <p:nvPicPr>
            <p:cNvPr id="18" name="图形 17" descr="数据库">
              <a:extLst>
                <a:ext uri="{FF2B5EF4-FFF2-40B4-BE49-F238E27FC236}">
                  <a16:creationId xmlns:a16="http://schemas.microsoft.com/office/drawing/2014/main" id="{08B4A4F5-1E20-BC42-AB8B-DF4CE67CB58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62521" y="4092126"/>
              <a:ext cx="1226950" cy="1226950"/>
            </a:xfrm>
            <a:prstGeom prst="rect">
              <a:avLst/>
            </a:prstGeom>
          </p:spPr>
        </p:pic>
        <p:sp>
          <p:nvSpPr>
            <p:cNvPr id="19" name="文本框 18">
              <a:extLst>
                <a:ext uri="{FF2B5EF4-FFF2-40B4-BE49-F238E27FC236}">
                  <a16:creationId xmlns:a16="http://schemas.microsoft.com/office/drawing/2014/main" id="{D335CF79-6A97-F24A-8866-96BFC1EB8C18}"/>
                </a:ext>
              </a:extLst>
            </p:cNvPr>
            <p:cNvSpPr txBox="1"/>
            <p:nvPr/>
          </p:nvSpPr>
          <p:spPr>
            <a:xfrm>
              <a:off x="853913" y="3630461"/>
              <a:ext cx="2244165" cy="461665"/>
            </a:xfrm>
            <a:prstGeom prst="rect">
              <a:avLst/>
            </a:prstGeom>
            <a:noFill/>
          </p:spPr>
          <p:txBody>
            <a:bodyPr wrap="square" rtlCol="0">
              <a:spAutoFit/>
            </a:bodyPr>
            <a:lstStyle/>
            <a:p>
              <a:pPr algn="ctr"/>
              <a:r>
                <a:rPr kumimoji="1" lang="en-US" altLang="zh-CN" sz="2400" dirty="0"/>
                <a:t>Original</a:t>
              </a:r>
              <a:r>
                <a:rPr kumimoji="1" lang="zh-CN" altLang="en-US" sz="2400" dirty="0"/>
                <a:t> </a:t>
              </a:r>
              <a:r>
                <a:rPr kumimoji="1" lang="en-US" altLang="zh-CN" sz="2400" dirty="0"/>
                <a:t>data</a:t>
              </a:r>
              <a:endParaRPr kumimoji="1" lang="zh-CN" altLang="en-US" sz="2400" dirty="0"/>
            </a:p>
          </p:txBody>
        </p:sp>
      </p:grpSp>
      <p:grpSp>
        <p:nvGrpSpPr>
          <p:cNvPr id="7" name="组合 6">
            <a:extLst>
              <a:ext uri="{FF2B5EF4-FFF2-40B4-BE49-F238E27FC236}">
                <a16:creationId xmlns:a16="http://schemas.microsoft.com/office/drawing/2014/main" id="{6187D9FA-A1E6-5844-A539-B569EF95C5C2}"/>
              </a:ext>
            </a:extLst>
          </p:cNvPr>
          <p:cNvGrpSpPr/>
          <p:nvPr/>
        </p:nvGrpSpPr>
        <p:grpSpPr>
          <a:xfrm>
            <a:off x="2635316" y="2338014"/>
            <a:ext cx="2244165" cy="1532340"/>
            <a:chOff x="4447684" y="2005020"/>
            <a:chExt cx="2244165" cy="1532340"/>
          </a:xfrm>
        </p:grpSpPr>
        <p:pic>
          <p:nvPicPr>
            <p:cNvPr id="6" name="图形 5" descr="带齿轮的头部">
              <a:extLst>
                <a:ext uri="{FF2B5EF4-FFF2-40B4-BE49-F238E27FC236}">
                  <a16:creationId xmlns:a16="http://schemas.microsoft.com/office/drawing/2014/main" id="{09F1D7FA-F07B-9D48-9FEE-31515EAF19E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66360" y="2622960"/>
              <a:ext cx="914400" cy="914400"/>
            </a:xfrm>
            <a:prstGeom prst="rect">
              <a:avLst/>
            </a:prstGeom>
          </p:spPr>
        </p:pic>
        <p:sp>
          <p:nvSpPr>
            <p:cNvPr id="22" name="文本框 21">
              <a:extLst>
                <a:ext uri="{FF2B5EF4-FFF2-40B4-BE49-F238E27FC236}">
                  <a16:creationId xmlns:a16="http://schemas.microsoft.com/office/drawing/2014/main" id="{A206656F-C4BB-034D-8D12-65B7122EF919}"/>
                </a:ext>
              </a:extLst>
            </p:cNvPr>
            <p:cNvSpPr txBox="1"/>
            <p:nvPr/>
          </p:nvSpPr>
          <p:spPr>
            <a:xfrm>
              <a:off x="4447684" y="2005020"/>
              <a:ext cx="2244165" cy="461665"/>
            </a:xfrm>
            <a:prstGeom prst="rect">
              <a:avLst/>
            </a:prstGeom>
            <a:noFill/>
          </p:spPr>
          <p:txBody>
            <a:bodyPr wrap="square" rtlCol="0">
              <a:spAutoFit/>
            </a:bodyPr>
            <a:lstStyle/>
            <a:p>
              <a:pPr algn="ctr"/>
              <a:r>
                <a:rPr kumimoji="1" lang="en-US" altLang="zh-CN" sz="2400" dirty="0"/>
                <a:t>Expert</a:t>
              </a:r>
              <a:endParaRPr kumimoji="1" lang="zh-CN" altLang="en-US" sz="2400" dirty="0"/>
            </a:p>
          </p:txBody>
        </p:sp>
      </p:grpSp>
      <p:sp>
        <p:nvSpPr>
          <p:cNvPr id="39" name="右箭头 38">
            <a:extLst>
              <a:ext uri="{FF2B5EF4-FFF2-40B4-BE49-F238E27FC236}">
                <a16:creationId xmlns:a16="http://schemas.microsoft.com/office/drawing/2014/main" id="{5F10335B-F80B-8D48-AEB6-A836591CC4BC}"/>
              </a:ext>
            </a:extLst>
          </p:cNvPr>
          <p:cNvSpPr/>
          <p:nvPr/>
        </p:nvSpPr>
        <p:spPr>
          <a:xfrm>
            <a:off x="2610524" y="3130977"/>
            <a:ext cx="653235" cy="310651"/>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40" name="右箭头 39">
            <a:extLst>
              <a:ext uri="{FF2B5EF4-FFF2-40B4-BE49-F238E27FC236}">
                <a16:creationId xmlns:a16="http://schemas.microsoft.com/office/drawing/2014/main" id="{7FDE1CBA-CBFF-0148-9405-EE37CC4E0836}"/>
              </a:ext>
            </a:extLst>
          </p:cNvPr>
          <p:cNvSpPr/>
          <p:nvPr/>
        </p:nvSpPr>
        <p:spPr>
          <a:xfrm rot="20208925">
            <a:off x="4309902" y="2735904"/>
            <a:ext cx="1516967" cy="310651"/>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41" name="右箭头 40">
            <a:extLst>
              <a:ext uri="{FF2B5EF4-FFF2-40B4-BE49-F238E27FC236}">
                <a16:creationId xmlns:a16="http://schemas.microsoft.com/office/drawing/2014/main" id="{69519F9B-989D-2744-96BD-999D4183177E}"/>
              </a:ext>
            </a:extLst>
          </p:cNvPr>
          <p:cNvSpPr/>
          <p:nvPr/>
        </p:nvSpPr>
        <p:spPr>
          <a:xfrm rot="2614308">
            <a:off x="8503639" y="2611445"/>
            <a:ext cx="864000" cy="310651"/>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42" name="文本框 41">
            <a:extLst>
              <a:ext uri="{FF2B5EF4-FFF2-40B4-BE49-F238E27FC236}">
                <a16:creationId xmlns:a16="http://schemas.microsoft.com/office/drawing/2014/main" id="{2603CAB4-2A8A-AA4A-8FF8-2F4093BC329C}"/>
              </a:ext>
            </a:extLst>
          </p:cNvPr>
          <p:cNvSpPr txBox="1"/>
          <p:nvPr/>
        </p:nvSpPr>
        <p:spPr>
          <a:xfrm>
            <a:off x="3989684" y="1749606"/>
            <a:ext cx="2244165" cy="691600"/>
          </a:xfrm>
          <a:prstGeom prst="rect">
            <a:avLst/>
          </a:prstGeom>
          <a:noFill/>
        </p:spPr>
        <p:txBody>
          <a:bodyPr wrap="square" rtlCol="0">
            <a:spAutoFit/>
          </a:bodyPr>
          <a:lstStyle/>
          <a:p>
            <a:pPr algn="ctr">
              <a:lnSpc>
                <a:spcPct val="80000"/>
              </a:lnSpc>
            </a:pPr>
            <a:r>
              <a:rPr kumimoji="1" lang="en-US" altLang="zh-CN" sz="2400" dirty="0"/>
              <a:t>Config</a:t>
            </a:r>
            <a:r>
              <a:rPr kumimoji="1" lang="zh-CN" altLang="en-US" sz="2400" dirty="0"/>
              <a:t> </a:t>
            </a:r>
            <a:endParaRPr kumimoji="1" lang="en-US" altLang="zh-CN" sz="2400" dirty="0"/>
          </a:p>
          <a:p>
            <a:pPr algn="ctr">
              <a:lnSpc>
                <a:spcPct val="80000"/>
              </a:lnSpc>
            </a:pPr>
            <a:r>
              <a:rPr kumimoji="1" lang="en-US" altLang="zh-CN" sz="2400" dirty="0"/>
              <a:t>or</a:t>
            </a:r>
            <a:r>
              <a:rPr kumimoji="1" lang="zh-CN" altLang="en-US" sz="2400" dirty="0"/>
              <a:t> </a:t>
            </a:r>
            <a:r>
              <a:rPr kumimoji="1" lang="en-US" altLang="zh-CN" sz="2400" dirty="0"/>
              <a:t>Design</a:t>
            </a:r>
            <a:endParaRPr kumimoji="1" lang="zh-CN" altLang="en-US" sz="2400" dirty="0"/>
          </a:p>
        </p:txBody>
      </p:sp>
      <p:grpSp>
        <p:nvGrpSpPr>
          <p:cNvPr id="48" name="组合 47">
            <a:extLst>
              <a:ext uri="{FF2B5EF4-FFF2-40B4-BE49-F238E27FC236}">
                <a16:creationId xmlns:a16="http://schemas.microsoft.com/office/drawing/2014/main" id="{83F12B70-BC19-8642-9927-9F4FFF87567D}"/>
              </a:ext>
            </a:extLst>
          </p:cNvPr>
          <p:cNvGrpSpPr/>
          <p:nvPr/>
        </p:nvGrpSpPr>
        <p:grpSpPr>
          <a:xfrm>
            <a:off x="9131118" y="2380274"/>
            <a:ext cx="2244165" cy="1688615"/>
            <a:chOff x="4614333" y="3630461"/>
            <a:chExt cx="2244165" cy="1688615"/>
          </a:xfrm>
        </p:grpSpPr>
        <p:pic>
          <p:nvPicPr>
            <p:cNvPr id="53" name="图形 52" descr="数据库">
              <a:extLst>
                <a:ext uri="{FF2B5EF4-FFF2-40B4-BE49-F238E27FC236}">
                  <a16:creationId xmlns:a16="http://schemas.microsoft.com/office/drawing/2014/main" id="{F771CD91-7BE9-3F46-995C-6228FB8819D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122940" y="4092126"/>
              <a:ext cx="1226950" cy="1226950"/>
            </a:xfrm>
            <a:prstGeom prst="rect">
              <a:avLst/>
            </a:prstGeom>
          </p:spPr>
        </p:pic>
        <p:sp>
          <p:nvSpPr>
            <p:cNvPr id="54" name="文本框 53">
              <a:extLst>
                <a:ext uri="{FF2B5EF4-FFF2-40B4-BE49-F238E27FC236}">
                  <a16:creationId xmlns:a16="http://schemas.microsoft.com/office/drawing/2014/main" id="{BAD6EEF6-B911-B04D-B18B-90EB522AD701}"/>
                </a:ext>
              </a:extLst>
            </p:cNvPr>
            <p:cNvSpPr txBox="1"/>
            <p:nvPr/>
          </p:nvSpPr>
          <p:spPr>
            <a:xfrm>
              <a:off x="4614333" y="3630461"/>
              <a:ext cx="2244165" cy="461665"/>
            </a:xfrm>
            <a:prstGeom prst="rect">
              <a:avLst/>
            </a:prstGeom>
            <a:noFill/>
          </p:spPr>
          <p:txBody>
            <a:bodyPr wrap="square" rtlCol="0">
              <a:spAutoFit/>
            </a:bodyPr>
            <a:lstStyle/>
            <a:p>
              <a:pPr algn="ctr"/>
              <a:r>
                <a:rPr kumimoji="1" lang="en-US" altLang="zh-CN" sz="2400" dirty="0"/>
                <a:t>Synthetic</a:t>
              </a:r>
              <a:r>
                <a:rPr kumimoji="1" lang="zh-CN" altLang="en-US" sz="2400" dirty="0"/>
                <a:t> </a:t>
              </a:r>
              <a:r>
                <a:rPr kumimoji="1" lang="en-US" altLang="zh-CN" sz="2400" dirty="0"/>
                <a:t>data</a:t>
              </a:r>
              <a:endParaRPr kumimoji="1" lang="zh-CN" altLang="en-US" sz="2400" dirty="0"/>
            </a:p>
          </p:txBody>
        </p:sp>
      </p:grpSp>
      <p:sp>
        <p:nvSpPr>
          <p:cNvPr id="66" name="右箭头 65">
            <a:extLst>
              <a:ext uri="{FF2B5EF4-FFF2-40B4-BE49-F238E27FC236}">
                <a16:creationId xmlns:a16="http://schemas.microsoft.com/office/drawing/2014/main" id="{18C63E49-48A6-D747-A253-B351CD670E03}"/>
              </a:ext>
            </a:extLst>
          </p:cNvPr>
          <p:cNvSpPr/>
          <p:nvPr/>
        </p:nvSpPr>
        <p:spPr>
          <a:xfrm rot="1391075" flipV="1">
            <a:off x="4348791" y="3780797"/>
            <a:ext cx="1516967" cy="310651"/>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67" name="右箭头 66">
            <a:extLst>
              <a:ext uri="{FF2B5EF4-FFF2-40B4-BE49-F238E27FC236}">
                <a16:creationId xmlns:a16="http://schemas.microsoft.com/office/drawing/2014/main" id="{FC0B6867-5EDC-884F-8763-6BF7D4524194}"/>
              </a:ext>
            </a:extLst>
          </p:cNvPr>
          <p:cNvSpPr/>
          <p:nvPr/>
        </p:nvSpPr>
        <p:spPr>
          <a:xfrm rot="18985692" flipV="1">
            <a:off x="8492227" y="3831429"/>
            <a:ext cx="864000" cy="310651"/>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3" name="灯片编号占位符 2">
            <a:extLst>
              <a:ext uri="{FF2B5EF4-FFF2-40B4-BE49-F238E27FC236}">
                <a16:creationId xmlns:a16="http://schemas.microsoft.com/office/drawing/2014/main" id="{8C364B9A-7FF8-304B-8C5B-3C6D46B179E9}"/>
              </a:ext>
            </a:extLst>
          </p:cNvPr>
          <p:cNvSpPr>
            <a:spLocks noGrp="1"/>
          </p:cNvSpPr>
          <p:nvPr>
            <p:ph type="sldNum" sz="quarter" idx="12"/>
          </p:nvPr>
        </p:nvSpPr>
        <p:spPr/>
        <p:txBody>
          <a:bodyPr/>
          <a:lstStyle/>
          <a:p>
            <a:fld id="{3FAA2014-31E2-6741-903E-A920B1C04E12}" type="slidenum">
              <a:rPr kumimoji="1" lang="zh-CN" altLang="en-US" smtClean="0"/>
              <a:t>17</a:t>
            </a:fld>
            <a:endParaRPr kumimoji="1" lang="zh-CN" altLang="en-US"/>
          </a:p>
        </p:txBody>
      </p:sp>
      <p:grpSp>
        <p:nvGrpSpPr>
          <p:cNvPr id="10" name="组合 9">
            <a:extLst>
              <a:ext uri="{FF2B5EF4-FFF2-40B4-BE49-F238E27FC236}">
                <a16:creationId xmlns:a16="http://schemas.microsoft.com/office/drawing/2014/main" id="{8AE92B58-6859-8C42-8662-671D83D78792}"/>
              </a:ext>
            </a:extLst>
          </p:cNvPr>
          <p:cNvGrpSpPr/>
          <p:nvPr/>
        </p:nvGrpSpPr>
        <p:grpSpPr>
          <a:xfrm>
            <a:off x="6016039" y="1577908"/>
            <a:ext cx="2415600" cy="1519200"/>
            <a:chOff x="6016039" y="1723048"/>
            <a:chExt cx="2415600" cy="1519200"/>
          </a:xfrm>
        </p:grpSpPr>
        <p:sp>
          <p:nvSpPr>
            <p:cNvPr id="8" name="矩形 7">
              <a:extLst>
                <a:ext uri="{FF2B5EF4-FFF2-40B4-BE49-F238E27FC236}">
                  <a16:creationId xmlns:a16="http://schemas.microsoft.com/office/drawing/2014/main" id="{F31FA184-936A-AB49-9E6A-08488DFCF3CD}"/>
                </a:ext>
              </a:extLst>
            </p:cNvPr>
            <p:cNvSpPr/>
            <p:nvPr/>
          </p:nvSpPr>
          <p:spPr>
            <a:xfrm>
              <a:off x="6016039" y="1723048"/>
              <a:ext cx="2415600" cy="15192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zh-CN" sz="2400" dirty="0">
                  <a:solidFill>
                    <a:schemeClr val="tx1"/>
                  </a:solidFill>
                </a:rPr>
                <a:t>Simulator</a:t>
              </a:r>
              <a:endParaRPr kumimoji="1" lang="zh-CN" altLang="en-US" sz="2400" dirty="0">
                <a:solidFill>
                  <a:schemeClr val="tx1"/>
                </a:solidFill>
              </a:endParaRPr>
            </a:p>
          </p:txBody>
        </p:sp>
        <p:pic>
          <p:nvPicPr>
            <p:cNvPr id="15" name="图形 14" descr="连接">
              <a:extLst>
                <a:ext uri="{FF2B5EF4-FFF2-40B4-BE49-F238E27FC236}">
                  <a16:creationId xmlns:a16="http://schemas.microsoft.com/office/drawing/2014/main" id="{DA575C70-01DC-714F-A75A-C3867819066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270070" y="2304916"/>
              <a:ext cx="837940" cy="837940"/>
            </a:xfrm>
            <a:prstGeom prst="rect">
              <a:avLst/>
            </a:prstGeom>
          </p:spPr>
        </p:pic>
      </p:grpSp>
      <p:grpSp>
        <p:nvGrpSpPr>
          <p:cNvPr id="9" name="组合 8">
            <a:extLst>
              <a:ext uri="{FF2B5EF4-FFF2-40B4-BE49-F238E27FC236}">
                <a16:creationId xmlns:a16="http://schemas.microsoft.com/office/drawing/2014/main" id="{9B4C6314-6A02-D94C-AE50-BB79294E18A6}"/>
              </a:ext>
            </a:extLst>
          </p:cNvPr>
          <p:cNvGrpSpPr/>
          <p:nvPr/>
        </p:nvGrpSpPr>
        <p:grpSpPr>
          <a:xfrm>
            <a:off x="6016039" y="3467057"/>
            <a:ext cx="2415600" cy="1519200"/>
            <a:chOff x="6016039" y="3612197"/>
            <a:chExt cx="2415600" cy="1519200"/>
          </a:xfrm>
        </p:grpSpPr>
        <p:sp>
          <p:nvSpPr>
            <p:cNvPr id="55" name="矩形 54">
              <a:extLst>
                <a:ext uri="{FF2B5EF4-FFF2-40B4-BE49-F238E27FC236}">
                  <a16:creationId xmlns:a16="http://schemas.microsoft.com/office/drawing/2014/main" id="{034FF94A-D83B-CD44-AF7D-8C4DF66ADEE4}"/>
                </a:ext>
              </a:extLst>
            </p:cNvPr>
            <p:cNvSpPr/>
            <p:nvPr/>
          </p:nvSpPr>
          <p:spPr>
            <a:xfrm>
              <a:off x="6016039" y="3612197"/>
              <a:ext cx="2415600" cy="15192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80000"/>
                </a:lnSpc>
              </a:pPr>
              <a:r>
                <a:rPr kumimoji="1" lang="en-US" altLang="zh-CN" sz="2400" dirty="0">
                  <a:solidFill>
                    <a:schemeClr val="tx1"/>
                  </a:solidFill>
                </a:rPr>
                <a:t>Mathematical</a:t>
              </a:r>
              <a:r>
                <a:rPr kumimoji="1" lang="zh-CN" altLang="en-US" sz="2400" dirty="0">
                  <a:solidFill>
                    <a:schemeClr val="tx1"/>
                  </a:solidFill>
                </a:rPr>
                <a:t> </a:t>
              </a:r>
              <a:r>
                <a:rPr kumimoji="1" lang="en-US" altLang="zh-CN" sz="2400" dirty="0">
                  <a:solidFill>
                    <a:schemeClr val="tx1"/>
                  </a:solidFill>
                </a:rPr>
                <a:t>models</a:t>
              </a:r>
              <a:endParaRPr kumimoji="1" lang="zh-CN" altLang="en-US" sz="2400" dirty="0">
                <a:solidFill>
                  <a:schemeClr val="tx1"/>
                </a:solidFill>
              </a:endParaRPr>
            </a:p>
          </p:txBody>
        </p:sp>
        <p:pic>
          <p:nvPicPr>
            <p:cNvPr id="25" name="图形 24" descr="远程学习数学">
              <a:extLst>
                <a:ext uri="{FF2B5EF4-FFF2-40B4-BE49-F238E27FC236}">
                  <a16:creationId xmlns:a16="http://schemas.microsoft.com/office/drawing/2014/main" id="{F901729E-B818-B648-AFCB-646A30EBF86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161104" y="4214029"/>
              <a:ext cx="914400" cy="914400"/>
            </a:xfrm>
            <a:prstGeom prst="rect">
              <a:avLst/>
            </a:prstGeom>
          </p:spPr>
        </p:pic>
      </p:grpSp>
      <p:grpSp>
        <p:nvGrpSpPr>
          <p:cNvPr id="24" name="组合 23">
            <a:extLst>
              <a:ext uri="{FF2B5EF4-FFF2-40B4-BE49-F238E27FC236}">
                <a16:creationId xmlns:a16="http://schemas.microsoft.com/office/drawing/2014/main" id="{DA21DBEA-4AE4-5749-A07F-744893C87B01}"/>
              </a:ext>
            </a:extLst>
          </p:cNvPr>
          <p:cNvGrpSpPr/>
          <p:nvPr/>
        </p:nvGrpSpPr>
        <p:grpSpPr>
          <a:xfrm>
            <a:off x="3739487" y="4958537"/>
            <a:ext cx="1328898" cy="619299"/>
            <a:chOff x="3739487" y="4858786"/>
            <a:chExt cx="1328898" cy="619299"/>
          </a:xfrm>
        </p:grpSpPr>
        <p:cxnSp>
          <p:nvCxnSpPr>
            <p:cNvPr id="13" name="直线连接符 12">
              <a:extLst>
                <a:ext uri="{FF2B5EF4-FFF2-40B4-BE49-F238E27FC236}">
                  <a16:creationId xmlns:a16="http://schemas.microsoft.com/office/drawing/2014/main" id="{5FFBAA58-4127-8B45-B585-BC38D2C486E4}"/>
                </a:ext>
              </a:extLst>
            </p:cNvPr>
            <p:cNvCxnSpPr>
              <a:cxnSpLocks/>
            </p:cNvCxnSpPr>
            <p:nvPr/>
          </p:nvCxnSpPr>
          <p:spPr>
            <a:xfrm>
              <a:off x="3757398" y="5478085"/>
              <a:ext cx="1310987"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a16="http://schemas.microsoft.com/office/drawing/2014/main" id="{A7718A33-BF04-594A-A6E5-566F58300DBE}"/>
                </a:ext>
              </a:extLst>
            </p:cNvPr>
            <p:cNvSpPr txBox="1"/>
            <p:nvPr/>
          </p:nvSpPr>
          <p:spPr>
            <a:xfrm>
              <a:off x="3739487" y="4858786"/>
              <a:ext cx="1226950" cy="584775"/>
            </a:xfrm>
            <a:prstGeom prst="rect">
              <a:avLst/>
            </a:prstGeom>
            <a:noFill/>
          </p:spPr>
          <p:txBody>
            <a:bodyPr wrap="square" rtlCol="0">
              <a:spAutoFit/>
            </a:bodyPr>
            <a:lstStyle/>
            <a:p>
              <a:pPr algn="ctr"/>
              <a:r>
                <a:rPr kumimoji="1" lang="en-US" altLang="zh-CN" sz="3200" b="1" dirty="0">
                  <a:solidFill>
                    <a:srgbClr val="FF0000"/>
                  </a:solidFill>
                </a:rPr>
                <a:t>no</a:t>
              </a:r>
              <a:endParaRPr kumimoji="1" lang="zh-CN" altLang="en-US" sz="3200" b="1" dirty="0">
                <a:solidFill>
                  <a:srgbClr val="FF0000"/>
                </a:solidFill>
              </a:endParaRPr>
            </a:p>
          </p:txBody>
        </p:sp>
      </p:grpSp>
      <p:grpSp>
        <p:nvGrpSpPr>
          <p:cNvPr id="26" name="组合 25">
            <a:extLst>
              <a:ext uri="{FF2B5EF4-FFF2-40B4-BE49-F238E27FC236}">
                <a16:creationId xmlns:a16="http://schemas.microsoft.com/office/drawing/2014/main" id="{05192D02-B298-774F-AEF6-B3CBD3E85C57}"/>
              </a:ext>
            </a:extLst>
          </p:cNvPr>
          <p:cNvGrpSpPr/>
          <p:nvPr/>
        </p:nvGrpSpPr>
        <p:grpSpPr>
          <a:xfrm>
            <a:off x="5269230" y="4966146"/>
            <a:ext cx="4086458" cy="628314"/>
            <a:chOff x="5269230" y="4849771"/>
            <a:chExt cx="4086458" cy="628314"/>
          </a:xfrm>
        </p:grpSpPr>
        <p:cxnSp>
          <p:nvCxnSpPr>
            <p:cNvPr id="44" name="直线连接符 43">
              <a:extLst>
                <a:ext uri="{FF2B5EF4-FFF2-40B4-BE49-F238E27FC236}">
                  <a16:creationId xmlns:a16="http://schemas.microsoft.com/office/drawing/2014/main" id="{9514C56D-2C15-F34C-8C6B-20346738F3DD}"/>
                </a:ext>
              </a:extLst>
            </p:cNvPr>
            <p:cNvCxnSpPr>
              <a:cxnSpLocks/>
            </p:cNvCxnSpPr>
            <p:nvPr/>
          </p:nvCxnSpPr>
          <p:spPr>
            <a:xfrm flipV="1">
              <a:off x="5269230" y="5461461"/>
              <a:ext cx="4086458" cy="1662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47" name="文本框 46">
              <a:extLst>
                <a:ext uri="{FF2B5EF4-FFF2-40B4-BE49-F238E27FC236}">
                  <a16:creationId xmlns:a16="http://schemas.microsoft.com/office/drawing/2014/main" id="{9EE27C7D-4DC9-8549-9FFC-D5DDC872F35B}"/>
                </a:ext>
              </a:extLst>
            </p:cNvPr>
            <p:cNvSpPr txBox="1"/>
            <p:nvPr/>
          </p:nvSpPr>
          <p:spPr>
            <a:xfrm>
              <a:off x="5542702" y="4849771"/>
              <a:ext cx="3413397" cy="584775"/>
            </a:xfrm>
            <a:prstGeom prst="rect">
              <a:avLst/>
            </a:prstGeom>
            <a:noFill/>
          </p:spPr>
          <p:txBody>
            <a:bodyPr wrap="square" rtlCol="0">
              <a:spAutoFit/>
            </a:bodyPr>
            <a:lstStyle/>
            <a:p>
              <a:pPr algn="ctr"/>
              <a:r>
                <a:rPr kumimoji="1" lang="en-US" altLang="zh-CN" sz="3200" b="1" dirty="0">
                  <a:solidFill>
                    <a:srgbClr val="FF0000"/>
                  </a:solidFill>
                </a:rPr>
                <a:t>One</a:t>
              </a:r>
              <a:r>
                <a:rPr kumimoji="1" lang="zh-CN" altLang="en-US" sz="3200" b="1" dirty="0">
                  <a:solidFill>
                    <a:srgbClr val="FF0000"/>
                  </a:solidFill>
                </a:rPr>
                <a:t> </a:t>
              </a:r>
              <a:r>
                <a:rPr kumimoji="1" lang="en-US" altLang="zh-CN" sz="3200" b="1" dirty="0">
                  <a:solidFill>
                    <a:srgbClr val="FF0000"/>
                  </a:solidFill>
                </a:rPr>
                <a:t>framework</a:t>
              </a:r>
              <a:endParaRPr kumimoji="1" lang="zh-CN" altLang="en-US" sz="3200" b="1" dirty="0">
                <a:solidFill>
                  <a:srgbClr val="FF0000"/>
                </a:solidFill>
              </a:endParaRPr>
            </a:p>
          </p:txBody>
        </p:sp>
      </p:grpSp>
    </p:spTree>
    <p:extLst>
      <p:ext uri="{BB962C8B-B14F-4D97-AF65-F5344CB8AC3E}">
        <p14:creationId xmlns:p14="http://schemas.microsoft.com/office/powerpoint/2010/main" val="413876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A93E-C850-0A76-6AC4-5A49BBA3CA76}"/>
              </a:ext>
            </a:extLst>
          </p:cNvPr>
          <p:cNvSpPr>
            <a:spLocks noGrp="1"/>
          </p:cNvSpPr>
          <p:nvPr>
            <p:ph type="title"/>
          </p:nvPr>
        </p:nvSpPr>
        <p:spPr/>
        <p:txBody>
          <a:bodyPr/>
          <a:lstStyle/>
          <a:p>
            <a:r>
              <a:rPr lang="en-US" dirty="0"/>
              <a:t>New Opportunity: Deep Generative models</a:t>
            </a:r>
          </a:p>
        </p:txBody>
      </p:sp>
      <p:sp>
        <p:nvSpPr>
          <p:cNvPr id="4" name="Slide Number Placeholder 3">
            <a:extLst>
              <a:ext uri="{FF2B5EF4-FFF2-40B4-BE49-F238E27FC236}">
                <a16:creationId xmlns:a16="http://schemas.microsoft.com/office/drawing/2014/main" id="{67A553C4-C7E5-5570-456B-8F1398C60A5B}"/>
              </a:ext>
            </a:extLst>
          </p:cNvPr>
          <p:cNvSpPr>
            <a:spLocks noGrp="1"/>
          </p:cNvSpPr>
          <p:nvPr>
            <p:ph type="sldNum" sz="quarter" idx="12"/>
          </p:nvPr>
        </p:nvSpPr>
        <p:spPr/>
        <p:txBody>
          <a:bodyPr/>
          <a:lstStyle/>
          <a:p>
            <a:fld id="{44F096B6-B8DF-0C42-9CB4-52268210ADB0}" type="slidenum">
              <a:rPr lang="en-US" smtClean="0"/>
              <a:t>18</a:t>
            </a:fld>
            <a:endParaRPr lang="en-US"/>
          </a:p>
        </p:txBody>
      </p:sp>
      <p:grpSp>
        <p:nvGrpSpPr>
          <p:cNvPr id="47" name="Group 46">
            <a:extLst>
              <a:ext uri="{FF2B5EF4-FFF2-40B4-BE49-F238E27FC236}">
                <a16:creationId xmlns:a16="http://schemas.microsoft.com/office/drawing/2014/main" id="{A75285EA-D662-D816-40D2-6D3E88298552}"/>
              </a:ext>
            </a:extLst>
          </p:cNvPr>
          <p:cNvGrpSpPr/>
          <p:nvPr/>
        </p:nvGrpSpPr>
        <p:grpSpPr>
          <a:xfrm>
            <a:off x="4942020" y="2384144"/>
            <a:ext cx="2057843" cy="1540933"/>
            <a:chOff x="4942020" y="2384144"/>
            <a:chExt cx="2057843" cy="1540933"/>
          </a:xfrm>
        </p:grpSpPr>
        <p:sp>
          <p:nvSpPr>
            <p:cNvPr id="6" name="Rectangle 5">
              <a:extLst>
                <a:ext uri="{FF2B5EF4-FFF2-40B4-BE49-F238E27FC236}">
                  <a16:creationId xmlns:a16="http://schemas.microsoft.com/office/drawing/2014/main" id="{FBCB9C4D-50C3-E101-EE1C-76957D60DA11}"/>
                </a:ext>
              </a:extLst>
            </p:cNvPr>
            <p:cNvSpPr/>
            <p:nvPr/>
          </p:nvSpPr>
          <p:spPr>
            <a:xfrm>
              <a:off x="5594399" y="2384144"/>
              <a:ext cx="1405464" cy="1540933"/>
            </a:xfrm>
            <a:prstGeom prst="rect">
              <a:avLst/>
            </a:prstGeom>
            <a:solidFill>
              <a:schemeClr val="accent6">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Training Algorithm</a:t>
              </a:r>
            </a:p>
          </p:txBody>
        </p:sp>
        <p:cxnSp>
          <p:nvCxnSpPr>
            <p:cNvPr id="8" name="Straight Arrow Connector 7">
              <a:extLst>
                <a:ext uri="{FF2B5EF4-FFF2-40B4-BE49-F238E27FC236}">
                  <a16:creationId xmlns:a16="http://schemas.microsoft.com/office/drawing/2014/main" id="{196A4591-F51B-F435-AF57-280508ADC9D6}"/>
                </a:ext>
              </a:extLst>
            </p:cNvPr>
            <p:cNvCxnSpPr>
              <a:cxnSpLocks/>
              <a:stCxn id="2052" idx="3"/>
              <a:endCxn id="6" idx="1"/>
            </p:cNvCxnSpPr>
            <p:nvPr/>
          </p:nvCxnSpPr>
          <p:spPr>
            <a:xfrm>
              <a:off x="4942020" y="3133164"/>
              <a:ext cx="652379" cy="214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46CF8867-2C70-DCA6-3D16-686269CF854C}"/>
              </a:ext>
            </a:extLst>
          </p:cNvPr>
          <p:cNvGrpSpPr/>
          <p:nvPr/>
        </p:nvGrpSpPr>
        <p:grpSpPr>
          <a:xfrm>
            <a:off x="7086603" y="2809998"/>
            <a:ext cx="1938864" cy="646331"/>
            <a:chOff x="7086603" y="2809998"/>
            <a:chExt cx="1938864" cy="646331"/>
          </a:xfrm>
        </p:grpSpPr>
        <p:cxnSp>
          <p:nvCxnSpPr>
            <p:cNvPr id="10" name="Straight Arrow Connector 9">
              <a:extLst>
                <a:ext uri="{FF2B5EF4-FFF2-40B4-BE49-F238E27FC236}">
                  <a16:creationId xmlns:a16="http://schemas.microsoft.com/office/drawing/2014/main" id="{68693BCC-616F-C902-948E-3F50AB50264A}"/>
                </a:ext>
              </a:extLst>
            </p:cNvPr>
            <p:cNvCxnSpPr>
              <a:cxnSpLocks/>
            </p:cNvCxnSpPr>
            <p:nvPr/>
          </p:nvCxnSpPr>
          <p:spPr>
            <a:xfrm>
              <a:off x="7086603" y="3133164"/>
              <a:ext cx="5757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D571A0C4-9B95-95F3-7176-FA17B5159A35}"/>
                    </a:ext>
                  </a:extLst>
                </p:cNvPr>
                <p:cNvSpPr txBox="1"/>
                <p:nvPr/>
              </p:nvSpPr>
              <p:spPr>
                <a:xfrm>
                  <a:off x="7662336" y="2809998"/>
                  <a:ext cx="1363131" cy="646331"/>
                </a:xfrm>
                <a:prstGeom prst="rect">
                  <a:avLst/>
                </a:prstGeom>
                <a:noFill/>
                <a:ln>
                  <a:solidFill>
                    <a:schemeClr val="tx1"/>
                  </a:solidFill>
                </a:ln>
              </p:spPr>
              <p:txBody>
                <a:bodyPr wrap="square" rtlCol="0">
                  <a:spAutoFit/>
                </a:bodyPr>
                <a:lstStyle/>
                <a:p>
                  <a:pPr algn="ctr"/>
                  <a:r>
                    <a:rPr lang="en-US" dirty="0"/>
                    <a:t>Model </a:t>
                  </a:r>
                  <a:endParaRPr lang="en-US" b="0"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𝐺</m:t>
                        </m:r>
                      </m:oMath>
                    </m:oMathPara>
                  </a14:m>
                  <a:endParaRPr lang="en-US" dirty="0"/>
                </a:p>
              </p:txBody>
            </p:sp>
          </mc:Choice>
          <mc:Fallback xmlns="">
            <p:sp>
              <p:nvSpPr>
                <p:cNvPr id="23" name="TextBox 22">
                  <a:extLst>
                    <a:ext uri="{FF2B5EF4-FFF2-40B4-BE49-F238E27FC236}">
                      <a16:creationId xmlns:a16="http://schemas.microsoft.com/office/drawing/2014/main" id="{D571A0C4-9B95-95F3-7176-FA17B5159A35}"/>
                    </a:ext>
                  </a:extLst>
                </p:cNvPr>
                <p:cNvSpPr txBox="1">
                  <a:spLocks noRot="1" noChangeAspect="1" noMove="1" noResize="1" noEditPoints="1" noAdjustHandles="1" noChangeArrowheads="1" noChangeShapeType="1" noTextEdit="1"/>
                </p:cNvSpPr>
                <p:nvPr/>
              </p:nvSpPr>
              <p:spPr>
                <a:xfrm>
                  <a:off x="7662336" y="2809998"/>
                  <a:ext cx="1363131" cy="646331"/>
                </a:xfrm>
                <a:prstGeom prst="rect">
                  <a:avLst/>
                </a:prstGeom>
                <a:blipFill>
                  <a:blip r:embed="rId3"/>
                  <a:stretch>
                    <a:fillRect t="-1887"/>
                  </a:stretch>
                </a:blipFill>
                <a:ln>
                  <a:solidFill>
                    <a:schemeClr val="tx1"/>
                  </a:solidFill>
                </a:ln>
              </p:spPr>
              <p:txBody>
                <a:bodyPr/>
                <a:lstStyle/>
                <a:p>
                  <a:r>
                    <a:rPr lang="en-US">
                      <a:noFill/>
                    </a:rPr>
                    <a:t> </a:t>
                  </a:r>
                </a:p>
              </p:txBody>
            </p:sp>
          </mc:Fallback>
        </mc:AlternateContent>
      </p:grpSp>
      <p:grpSp>
        <p:nvGrpSpPr>
          <p:cNvPr id="50" name="Group 49">
            <a:extLst>
              <a:ext uri="{FF2B5EF4-FFF2-40B4-BE49-F238E27FC236}">
                <a16:creationId xmlns:a16="http://schemas.microsoft.com/office/drawing/2014/main" id="{394A619D-62C1-1C24-D5D1-5704A1F4822E}"/>
              </a:ext>
            </a:extLst>
          </p:cNvPr>
          <p:cNvGrpSpPr/>
          <p:nvPr/>
        </p:nvGrpSpPr>
        <p:grpSpPr>
          <a:xfrm>
            <a:off x="2945369" y="4777112"/>
            <a:ext cx="1383231" cy="1579238"/>
            <a:chOff x="2945369" y="4777112"/>
            <a:chExt cx="1383231" cy="1579238"/>
          </a:xfrm>
        </p:grpSpPr>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2BFA2D9F-9D8A-2965-DB4C-CAE034E23ED5}"/>
                    </a:ext>
                  </a:extLst>
                </p:cNvPr>
                <p:cNvSpPr txBox="1"/>
                <p:nvPr/>
              </p:nvSpPr>
              <p:spPr>
                <a:xfrm>
                  <a:off x="3233958" y="5710019"/>
                  <a:ext cx="806054" cy="646331"/>
                </a:xfrm>
                <a:prstGeom prst="rect">
                  <a:avLst/>
                </a:prstGeom>
                <a:noFill/>
              </p:spPr>
              <p:txBody>
                <a:bodyPr wrap="none" rtlCol="0">
                  <a:spAutoFit/>
                </a:bodyPr>
                <a:lstStyle/>
                <a:p>
                  <a:pPr algn="ctr"/>
                  <a:r>
                    <a:rPr lang="en-US" dirty="0"/>
                    <a:t>Noise </a:t>
                  </a:r>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𝑧</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𝑍</m:t>
                            </m:r>
                          </m:sub>
                        </m:sSub>
                      </m:oMath>
                    </m:oMathPara>
                  </a14:m>
                  <a:endParaRPr lang="en-US" i="1" dirty="0"/>
                </a:p>
              </p:txBody>
            </p:sp>
          </mc:Choice>
          <mc:Fallback xmlns="">
            <p:sp>
              <p:nvSpPr>
                <p:cNvPr id="25" name="TextBox 24">
                  <a:extLst>
                    <a:ext uri="{FF2B5EF4-FFF2-40B4-BE49-F238E27FC236}">
                      <a16:creationId xmlns:a16="http://schemas.microsoft.com/office/drawing/2014/main" id="{2BFA2D9F-9D8A-2965-DB4C-CAE034E23ED5}"/>
                    </a:ext>
                  </a:extLst>
                </p:cNvPr>
                <p:cNvSpPr txBox="1">
                  <a:spLocks noRot="1" noChangeAspect="1" noMove="1" noResize="1" noEditPoints="1" noAdjustHandles="1" noChangeArrowheads="1" noChangeShapeType="1" noTextEdit="1"/>
                </p:cNvSpPr>
                <p:nvPr/>
              </p:nvSpPr>
              <p:spPr>
                <a:xfrm>
                  <a:off x="3233958" y="5710019"/>
                  <a:ext cx="806054" cy="646331"/>
                </a:xfrm>
                <a:prstGeom prst="rect">
                  <a:avLst/>
                </a:prstGeom>
                <a:blipFill>
                  <a:blip r:embed="rId4"/>
                  <a:stretch>
                    <a:fillRect l="-4615" t="-3846" r="-4615"/>
                  </a:stretch>
                </a:blipFill>
              </p:spPr>
              <p:txBody>
                <a:bodyPr/>
                <a:lstStyle/>
                <a:p>
                  <a:r>
                    <a:rPr lang="en-US">
                      <a:noFill/>
                    </a:rPr>
                    <a:t> </a:t>
                  </a:r>
                </a:p>
              </p:txBody>
            </p:sp>
          </mc:Fallback>
        </mc:AlternateContent>
        <p:pic>
          <p:nvPicPr>
            <p:cNvPr id="2056" name="Picture 8" descr="Gaussian filter - Wikipedia">
              <a:extLst>
                <a:ext uri="{FF2B5EF4-FFF2-40B4-BE49-F238E27FC236}">
                  <a16:creationId xmlns:a16="http://schemas.microsoft.com/office/drawing/2014/main" id="{8FBDA7A1-DAB2-7302-6AF6-849FA493B7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5369" y="4777112"/>
              <a:ext cx="1383231" cy="99175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1" name="Group 50">
            <a:extLst>
              <a:ext uri="{FF2B5EF4-FFF2-40B4-BE49-F238E27FC236}">
                <a16:creationId xmlns:a16="http://schemas.microsoft.com/office/drawing/2014/main" id="{549369FE-336B-A785-0459-65C0EBBF8F94}"/>
              </a:ext>
            </a:extLst>
          </p:cNvPr>
          <p:cNvGrpSpPr/>
          <p:nvPr/>
        </p:nvGrpSpPr>
        <p:grpSpPr>
          <a:xfrm>
            <a:off x="4361760" y="5272987"/>
            <a:ext cx="2296190" cy="646331"/>
            <a:chOff x="4361760" y="5272987"/>
            <a:chExt cx="2296190" cy="646331"/>
          </a:xfrm>
        </p:grpSpPr>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96B14022-E314-495B-5805-062A7F894995}"/>
                    </a:ext>
                  </a:extLst>
                </p:cNvPr>
                <p:cNvSpPr txBox="1"/>
                <p:nvPr/>
              </p:nvSpPr>
              <p:spPr>
                <a:xfrm>
                  <a:off x="5294819" y="5272987"/>
                  <a:ext cx="1363131" cy="646331"/>
                </a:xfrm>
                <a:prstGeom prst="rect">
                  <a:avLst/>
                </a:prstGeom>
                <a:noFill/>
                <a:ln>
                  <a:solidFill>
                    <a:schemeClr val="tx1"/>
                  </a:solidFill>
                </a:ln>
              </p:spPr>
              <p:txBody>
                <a:bodyPr wrap="square" rtlCol="0">
                  <a:spAutoFit/>
                </a:bodyPr>
                <a:lstStyle/>
                <a:p>
                  <a:pPr algn="ctr"/>
                  <a:r>
                    <a:rPr lang="en-US" dirty="0"/>
                    <a:t>Model </a:t>
                  </a:r>
                  <a:endParaRPr lang="en-US" b="0"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𝐺</m:t>
                        </m:r>
                      </m:oMath>
                    </m:oMathPara>
                  </a14:m>
                  <a:endParaRPr lang="en-US" dirty="0"/>
                </a:p>
              </p:txBody>
            </p:sp>
          </mc:Choice>
          <mc:Fallback xmlns="">
            <p:sp>
              <p:nvSpPr>
                <p:cNvPr id="24" name="TextBox 23">
                  <a:extLst>
                    <a:ext uri="{FF2B5EF4-FFF2-40B4-BE49-F238E27FC236}">
                      <a16:creationId xmlns:a16="http://schemas.microsoft.com/office/drawing/2014/main" id="{96B14022-E314-495B-5805-062A7F894995}"/>
                    </a:ext>
                  </a:extLst>
                </p:cNvPr>
                <p:cNvSpPr txBox="1">
                  <a:spLocks noRot="1" noChangeAspect="1" noMove="1" noResize="1" noEditPoints="1" noAdjustHandles="1" noChangeArrowheads="1" noChangeShapeType="1" noTextEdit="1"/>
                </p:cNvSpPr>
                <p:nvPr/>
              </p:nvSpPr>
              <p:spPr>
                <a:xfrm>
                  <a:off x="5294819" y="5272987"/>
                  <a:ext cx="1363131" cy="646331"/>
                </a:xfrm>
                <a:prstGeom prst="rect">
                  <a:avLst/>
                </a:prstGeom>
                <a:blipFill>
                  <a:blip r:embed="rId6"/>
                  <a:stretch>
                    <a:fillRect t="-1887"/>
                  </a:stretch>
                </a:blipFill>
                <a:ln>
                  <a:solidFill>
                    <a:schemeClr val="tx1"/>
                  </a:solidFill>
                </a:ln>
              </p:spPr>
              <p:txBody>
                <a:bodyPr/>
                <a:lstStyle/>
                <a:p>
                  <a:r>
                    <a:rPr lang="en-US">
                      <a:noFill/>
                    </a:rPr>
                    <a:t> </a:t>
                  </a:r>
                </a:p>
              </p:txBody>
            </p:sp>
          </mc:Fallback>
        </mc:AlternateContent>
        <p:cxnSp>
          <p:nvCxnSpPr>
            <p:cNvPr id="27" name="Straight Arrow Connector 26">
              <a:extLst>
                <a:ext uri="{FF2B5EF4-FFF2-40B4-BE49-F238E27FC236}">
                  <a16:creationId xmlns:a16="http://schemas.microsoft.com/office/drawing/2014/main" id="{067CDA71-DA28-82DB-6CC6-EAE9109CCF4A}"/>
                </a:ext>
              </a:extLst>
            </p:cNvPr>
            <p:cNvCxnSpPr>
              <a:cxnSpLocks/>
              <a:endCxn id="24" idx="1"/>
            </p:cNvCxnSpPr>
            <p:nvPr/>
          </p:nvCxnSpPr>
          <p:spPr>
            <a:xfrm>
              <a:off x="4361760" y="5596152"/>
              <a:ext cx="933059"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7C3E6328-98CE-7E5E-9B5B-E6613B96F70E}"/>
              </a:ext>
            </a:extLst>
          </p:cNvPr>
          <p:cNvGrpSpPr/>
          <p:nvPr/>
        </p:nvGrpSpPr>
        <p:grpSpPr>
          <a:xfrm>
            <a:off x="6650892" y="4130781"/>
            <a:ext cx="4554661" cy="2257288"/>
            <a:chOff x="6650892" y="4130781"/>
            <a:chExt cx="4554661" cy="2257288"/>
          </a:xfrm>
        </p:grpSpPr>
        <p:pic>
          <p:nvPicPr>
            <p:cNvPr id="2054" name="Picture 6" descr="Image samples on CelebA dataset with 128 × 128 resolution. The ratio of...  | Download Scientific Diagram">
              <a:extLst>
                <a:ext uri="{FF2B5EF4-FFF2-40B4-BE49-F238E27FC236}">
                  <a16:creationId xmlns:a16="http://schemas.microsoft.com/office/drawing/2014/main" id="{9802C960-CA5C-15CF-06DF-4316D0E4804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62336" y="4804241"/>
              <a:ext cx="3213017" cy="158382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BBF5CC48-01D1-F1D7-640A-98C494654AF3}"/>
                    </a:ext>
                  </a:extLst>
                </p:cNvPr>
                <p:cNvSpPr txBox="1"/>
                <p:nvPr/>
              </p:nvSpPr>
              <p:spPr>
                <a:xfrm>
                  <a:off x="7293953" y="4130781"/>
                  <a:ext cx="3911600" cy="661207"/>
                </a:xfrm>
                <a:prstGeom prst="rect">
                  <a:avLst/>
                </a:prstGeom>
                <a:noFill/>
              </p:spPr>
              <p:txBody>
                <a:bodyPr wrap="square" rtlCol="0">
                  <a:spAutoFit/>
                </a:bodyPr>
                <a:lstStyle/>
                <a:p>
                  <a:pPr algn="ctr"/>
                  <a:r>
                    <a:rPr lang="en-US" dirty="0"/>
                    <a:t>Generated Dataset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𝐷</m:t>
                          </m:r>
                        </m:e>
                      </m:acc>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𝑛</m:t>
                              </m:r>
                            </m:sub>
                          </m:sSub>
                        </m:e>
                      </m:d>
                    </m:oMath>
                  </a14:m>
                  <a:endParaRPr lang="en-US" b="0" dirty="0"/>
                </a:p>
                <a:p>
                  <a:pPr algn="ct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𝑃</m:t>
                            </m:r>
                          </m:e>
                        </m:acc>
                      </m:oMath>
                    </m:oMathPara>
                  </a14:m>
                  <a:endParaRPr lang="en-US" dirty="0"/>
                </a:p>
              </p:txBody>
            </p:sp>
          </mc:Choice>
          <mc:Fallback xmlns="">
            <p:sp>
              <p:nvSpPr>
                <p:cNvPr id="22" name="TextBox 21">
                  <a:extLst>
                    <a:ext uri="{FF2B5EF4-FFF2-40B4-BE49-F238E27FC236}">
                      <a16:creationId xmlns:a16="http://schemas.microsoft.com/office/drawing/2014/main" id="{BBF5CC48-01D1-F1D7-640A-98C494654AF3}"/>
                    </a:ext>
                  </a:extLst>
                </p:cNvPr>
                <p:cNvSpPr txBox="1">
                  <a:spLocks noRot="1" noChangeAspect="1" noMove="1" noResize="1" noEditPoints="1" noAdjustHandles="1" noChangeArrowheads="1" noChangeShapeType="1" noTextEdit="1"/>
                </p:cNvSpPr>
                <p:nvPr/>
              </p:nvSpPr>
              <p:spPr>
                <a:xfrm>
                  <a:off x="7293953" y="4130781"/>
                  <a:ext cx="3911600" cy="661207"/>
                </a:xfrm>
                <a:prstGeom prst="rect">
                  <a:avLst/>
                </a:prstGeom>
                <a:blipFill>
                  <a:blip r:embed="rId8"/>
                  <a:stretch>
                    <a:fillRect t="-1887" b="-3774"/>
                  </a:stretch>
                </a:blipFill>
              </p:spPr>
              <p:txBody>
                <a:bodyPr/>
                <a:lstStyle/>
                <a:p>
                  <a:r>
                    <a:rPr lang="en-US">
                      <a:noFill/>
                    </a:rPr>
                    <a:t> </a:t>
                  </a:r>
                </a:p>
              </p:txBody>
            </p:sp>
          </mc:Fallback>
        </mc:AlternateContent>
        <p:cxnSp>
          <p:nvCxnSpPr>
            <p:cNvPr id="29" name="Straight Arrow Connector 28">
              <a:extLst>
                <a:ext uri="{FF2B5EF4-FFF2-40B4-BE49-F238E27FC236}">
                  <a16:creationId xmlns:a16="http://schemas.microsoft.com/office/drawing/2014/main" id="{3C54EA5B-40AF-7650-A31E-9559515364FB}"/>
                </a:ext>
              </a:extLst>
            </p:cNvPr>
            <p:cNvCxnSpPr>
              <a:cxnSpLocks/>
            </p:cNvCxnSpPr>
            <p:nvPr/>
          </p:nvCxnSpPr>
          <p:spPr>
            <a:xfrm>
              <a:off x="6650892" y="5584412"/>
              <a:ext cx="94011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2C4A3808-54A0-8876-45FC-BBA00528410C}"/>
              </a:ext>
            </a:extLst>
          </p:cNvPr>
          <p:cNvGrpSpPr/>
          <p:nvPr/>
        </p:nvGrpSpPr>
        <p:grpSpPr>
          <a:xfrm>
            <a:off x="300976" y="1812839"/>
            <a:ext cx="2076406" cy="1827431"/>
            <a:chOff x="300976" y="1812839"/>
            <a:chExt cx="2076406" cy="1827431"/>
          </a:xfrm>
        </p:grpSpPr>
        <p:pic>
          <p:nvPicPr>
            <p:cNvPr id="2058" name="Picture 10" descr="Probability Density Function (PDF) - Definition, Formula, Graph, Example">
              <a:extLst>
                <a:ext uri="{FF2B5EF4-FFF2-40B4-BE49-F238E27FC236}">
                  <a16:creationId xmlns:a16="http://schemas.microsoft.com/office/drawing/2014/main" id="{20FAA4E1-4912-087C-FB1E-5AC07EAA425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19403"/>
            <a:stretch/>
          </p:blipFill>
          <p:spPr bwMode="auto">
            <a:xfrm>
              <a:off x="300976" y="2459170"/>
              <a:ext cx="2039862" cy="11811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9A43A769-D81B-F77E-B46C-EA15E072FC97}"/>
                    </a:ext>
                  </a:extLst>
                </p:cNvPr>
                <p:cNvSpPr txBox="1"/>
                <p:nvPr/>
              </p:nvSpPr>
              <p:spPr>
                <a:xfrm>
                  <a:off x="387716" y="1812839"/>
                  <a:ext cx="1989666" cy="646331"/>
                </a:xfrm>
                <a:prstGeom prst="rect">
                  <a:avLst/>
                </a:prstGeom>
                <a:noFill/>
              </p:spPr>
              <p:txBody>
                <a:bodyPr wrap="square" rtlCol="0">
                  <a:spAutoFit/>
                </a:bodyPr>
                <a:lstStyle/>
                <a:p>
                  <a:pPr algn="ctr"/>
                  <a:r>
                    <a:rPr lang="en-US" dirty="0"/>
                    <a:t>Data Distribution</a:t>
                  </a:r>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oMath>
                    </m:oMathPara>
                  </a14:m>
                  <a:endParaRPr lang="en-US" dirty="0"/>
                </a:p>
              </p:txBody>
            </p:sp>
          </mc:Choice>
          <mc:Fallback xmlns="">
            <p:sp>
              <p:nvSpPr>
                <p:cNvPr id="35" name="TextBox 34">
                  <a:extLst>
                    <a:ext uri="{FF2B5EF4-FFF2-40B4-BE49-F238E27FC236}">
                      <a16:creationId xmlns:a16="http://schemas.microsoft.com/office/drawing/2014/main" id="{9A43A769-D81B-F77E-B46C-EA15E072FC97}"/>
                    </a:ext>
                  </a:extLst>
                </p:cNvPr>
                <p:cNvSpPr txBox="1">
                  <a:spLocks noRot="1" noChangeAspect="1" noMove="1" noResize="1" noEditPoints="1" noAdjustHandles="1" noChangeArrowheads="1" noChangeShapeType="1" noTextEdit="1"/>
                </p:cNvSpPr>
                <p:nvPr/>
              </p:nvSpPr>
              <p:spPr>
                <a:xfrm>
                  <a:off x="387716" y="1812839"/>
                  <a:ext cx="1989666" cy="646331"/>
                </a:xfrm>
                <a:prstGeom prst="rect">
                  <a:avLst/>
                </a:prstGeom>
                <a:blipFill>
                  <a:blip r:embed="rId10"/>
                  <a:stretch>
                    <a:fillRect t="-3846"/>
                  </a:stretch>
                </a:blipFill>
              </p:spPr>
              <p:txBody>
                <a:bodyPr/>
                <a:lstStyle/>
                <a:p>
                  <a:r>
                    <a:rPr lang="en-US">
                      <a:noFill/>
                    </a:rPr>
                    <a:t> </a:t>
                  </a:r>
                </a:p>
              </p:txBody>
            </p:sp>
          </mc:Fallback>
        </mc:AlternateContent>
      </p:grpSp>
      <p:grpSp>
        <p:nvGrpSpPr>
          <p:cNvPr id="45" name="Group 44">
            <a:extLst>
              <a:ext uri="{FF2B5EF4-FFF2-40B4-BE49-F238E27FC236}">
                <a16:creationId xmlns:a16="http://schemas.microsoft.com/office/drawing/2014/main" id="{963987A9-3101-2D0D-5374-6427AAF95A9F}"/>
              </a:ext>
            </a:extLst>
          </p:cNvPr>
          <p:cNvGrpSpPr/>
          <p:nvPr/>
        </p:nvGrpSpPr>
        <p:grpSpPr>
          <a:xfrm>
            <a:off x="2340838" y="1351174"/>
            <a:ext cx="2688683" cy="2552457"/>
            <a:chOff x="2340838" y="1351174"/>
            <a:chExt cx="2688683" cy="2552457"/>
          </a:xfrm>
        </p:grpSpPr>
        <p:pic>
          <p:nvPicPr>
            <p:cNvPr id="2052" name="Picture 4" descr="CelebA Dataset - Machine Learning Datasets">
              <a:extLst>
                <a:ext uri="{FF2B5EF4-FFF2-40B4-BE49-F238E27FC236}">
                  <a16:creationId xmlns:a16="http://schemas.microsoft.com/office/drawing/2014/main" id="{156C80A3-84F9-3CB8-2C8A-4E3A36777B2D}"/>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47328"/>
            <a:stretch/>
          </p:blipFill>
          <p:spPr bwMode="auto">
            <a:xfrm>
              <a:off x="3127357" y="2362697"/>
              <a:ext cx="1814663" cy="154093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D1E5DE0-A8DA-4855-AE47-670899B53622}"/>
                    </a:ext>
                  </a:extLst>
                </p:cNvPr>
                <p:cNvSpPr txBox="1"/>
                <p:nvPr/>
              </p:nvSpPr>
              <p:spPr>
                <a:xfrm>
                  <a:off x="3039855" y="1351174"/>
                  <a:ext cx="1989666" cy="923330"/>
                </a:xfrm>
                <a:prstGeom prst="rect">
                  <a:avLst/>
                </a:prstGeom>
                <a:noFill/>
              </p:spPr>
              <p:txBody>
                <a:bodyPr wrap="square" rtlCol="0">
                  <a:spAutoFit/>
                </a:bodyPr>
                <a:lstStyle/>
                <a:p>
                  <a:pPr algn="ctr"/>
                  <a:r>
                    <a:rPr lang="en-US" dirty="0"/>
                    <a:t>Training Dataset </a:t>
                  </a:r>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𝐷</m:t>
                        </m:r>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e>
                        </m:d>
                      </m:oMath>
                    </m:oMathPara>
                  </a14:m>
                  <a:endParaRPr lang="en-US" b="0" dirty="0"/>
                </a:p>
                <a:p>
                  <a:pPr algn="ct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𝑃</m:t>
                        </m:r>
                      </m:oMath>
                    </m:oMathPara>
                  </a14:m>
                  <a:endParaRPr lang="en-US" dirty="0"/>
                </a:p>
              </p:txBody>
            </p:sp>
          </mc:Choice>
          <mc:Fallback xmlns="">
            <p:sp>
              <p:nvSpPr>
                <p:cNvPr id="5" name="TextBox 4">
                  <a:extLst>
                    <a:ext uri="{FF2B5EF4-FFF2-40B4-BE49-F238E27FC236}">
                      <a16:creationId xmlns:a16="http://schemas.microsoft.com/office/drawing/2014/main" id="{DD1E5DE0-A8DA-4855-AE47-670899B53622}"/>
                    </a:ext>
                  </a:extLst>
                </p:cNvPr>
                <p:cNvSpPr txBox="1">
                  <a:spLocks noRot="1" noChangeAspect="1" noMove="1" noResize="1" noEditPoints="1" noAdjustHandles="1" noChangeArrowheads="1" noChangeShapeType="1" noTextEdit="1"/>
                </p:cNvSpPr>
                <p:nvPr/>
              </p:nvSpPr>
              <p:spPr>
                <a:xfrm>
                  <a:off x="3039855" y="1351174"/>
                  <a:ext cx="1989666" cy="923330"/>
                </a:xfrm>
                <a:prstGeom prst="rect">
                  <a:avLst/>
                </a:prstGeom>
                <a:blipFill>
                  <a:blip r:embed="rId12"/>
                  <a:stretch>
                    <a:fillRect t="-2703"/>
                  </a:stretch>
                </a:blipFill>
              </p:spPr>
              <p:txBody>
                <a:bodyPr/>
                <a:lstStyle/>
                <a:p>
                  <a:r>
                    <a:rPr lang="en-US">
                      <a:noFill/>
                    </a:rPr>
                    <a:t> </a:t>
                  </a:r>
                </a:p>
              </p:txBody>
            </p:sp>
          </mc:Fallback>
        </mc:AlternateContent>
        <p:cxnSp>
          <p:nvCxnSpPr>
            <p:cNvPr id="36" name="Straight Arrow Connector 35">
              <a:extLst>
                <a:ext uri="{FF2B5EF4-FFF2-40B4-BE49-F238E27FC236}">
                  <a16:creationId xmlns:a16="http://schemas.microsoft.com/office/drawing/2014/main" id="{2F99B0E0-221E-F1AD-AC04-77A02C942C0E}"/>
                </a:ext>
              </a:extLst>
            </p:cNvPr>
            <p:cNvCxnSpPr>
              <a:cxnSpLocks/>
            </p:cNvCxnSpPr>
            <p:nvPr/>
          </p:nvCxnSpPr>
          <p:spPr>
            <a:xfrm>
              <a:off x="2340838" y="3049720"/>
              <a:ext cx="58520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7399B1D6-08DA-43B0-B5F4-4849557AE5E0}"/>
              </a:ext>
            </a:extLst>
          </p:cNvPr>
          <p:cNvGrpSpPr/>
          <p:nvPr/>
        </p:nvGrpSpPr>
        <p:grpSpPr>
          <a:xfrm>
            <a:off x="9025467" y="1961896"/>
            <a:ext cx="2321946" cy="1678360"/>
            <a:chOff x="9025467" y="1961896"/>
            <a:chExt cx="2321946" cy="1678360"/>
          </a:xfrm>
        </p:grpSpPr>
        <p:pic>
          <p:nvPicPr>
            <p:cNvPr id="39" name="Picture 10" descr="Probability Density Function (PDF) - Definition, Formula, Graph, Example">
              <a:extLst>
                <a:ext uri="{FF2B5EF4-FFF2-40B4-BE49-F238E27FC236}">
                  <a16:creationId xmlns:a16="http://schemas.microsoft.com/office/drawing/2014/main" id="{0C193E56-30CD-94B2-CC36-8902C78218F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19403"/>
            <a:stretch/>
          </p:blipFill>
          <p:spPr bwMode="auto">
            <a:xfrm>
              <a:off x="9249753" y="2459156"/>
              <a:ext cx="2039862" cy="11811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A2989574-97EC-FC3E-94DE-D5C791F76404}"/>
                    </a:ext>
                  </a:extLst>
                </p:cNvPr>
                <p:cNvSpPr txBox="1"/>
                <p:nvPr/>
              </p:nvSpPr>
              <p:spPr>
                <a:xfrm>
                  <a:off x="9105820" y="1961896"/>
                  <a:ext cx="2241593" cy="653769"/>
                </a:xfrm>
                <a:prstGeom prst="rect">
                  <a:avLst/>
                </a:prstGeom>
                <a:noFill/>
              </p:spPr>
              <p:txBody>
                <a:bodyPr wrap="square" rtlCol="0">
                  <a:spAutoFit/>
                </a:bodyPr>
                <a:lstStyle/>
                <a:p>
                  <a:pPr algn="ctr"/>
                  <a:r>
                    <a:rPr lang="en-US" dirty="0"/>
                    <a:t>Learned Distribution</a:t>
                  </a:r>
                </a:p>
                <a:p>
                  <a:pPr algn="ct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𝑃</m:t>
                            </m:r>
                          </m:e>
                        </m:acc>
                      </m:oMath>
                    </m:oMathPara>
                  </a14:m>
                  <a:endParaRPr lang="en-US" dirty="0"/>
                </a:p>
              </p:txBody>
            </p:sp>
          </mc:Choice>
          <mc:Fallback xmlns="">
            <p:sp>
              <p:nvSpPr>
                <p:cNvPr id="40" name="TextBox 39">
                  <a:extLst>
                    <a:ext uri="{FF2B5EF4-FFF2-40B4-BE49-F238E27FC236}">
                      <a16:creationId xmlns:a16="http://schemas.microsoft.com/office/drawing/2014/main" id="{A2989574-97EC-FC3E-94DE-D5C791F76404}"/>
                    </a:ext>
                  </a:extLst>
                </p:cNvPr>
                <p:cNvSpPr txBox="1">
                  <a:spLocks noRot="1" noChangeAspect="1" noMove="1" noResize="1" noEditPoints="1" noAdjustHandles="1" noChangeArrowheads="1" noChangeShapeType="1" noTextEdit="1"/>
                </p:cNvSpPr>
                <p:nvPr/>
              </p:nvSpPr>
              <p:spPr>
                <a:xfrm>
                  <a:off x="9105820" y="1961896"/>
                  <a:ext cx="2241593" cy="653769"/>
                </a:xfrm>
                <a:prstGeom prst="rect">
                  <a:avLst/>
                </a:prstGeom>
                <a:blipFill>
                  <a:blip r:embed="rId13"/>
                  <a:stretch>
                    <a:fillRect l="-565" t="-3846"/>
                  </a:stretch>
                </a:blipFill>
              </p:spPr>
              <p:txBody>
                <a:bodyPr/>
                <a:lstStyle/>
                <a:p>
                  <a:r>
                    <a:rPr lang="en-US">
                      <a:noFill/>
                    </a:rPr>
                    <a:t> </a:t>
                  </a:r>
                </a:p>
              </p:txBody>
            </p:sp>
          </mc:Fallback>
        </mc:AlternateContent>
        <p:cxnSp>
          <p:nvCxnSpPr>
            <p:cNvPr id="42" name="Straight Arrow Connector 41">
              <a:extLst>
                <a:ext uri="{FF2B5EF4-FFF2-40B4-BE49-F238E27FC236}">
                  <a16:creationId xmlns:a16="http://schemas.microsoft.com/office/drawing/2014/main" id="{988FD07F-36E2-B740-2781-DD0A60766523}"/>
                </a:ext>
              </a:extLst>
            </p:cNvPr>
            <p:cNvCxnSpPr>
              <a:cxnSpLocks/>
              <a:stCxn id="23" idx="3"/>
            </p:cNvCxnSpPr>
            <p:nvPr/>
          </p:nvCxnSpPr>
          <p:spPr>
            <a:xfrm flipV="1">
              <a:off x="9025467" y="3133163"/>
              <a:ext cx="45720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26506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25">
            <a:extLst>
              <a:ext uri="{FF2B5EF4-FFF2-40B4-BE49-F238E27FC236}">
                <a16:creationId xmlns:a16="http://schemas.microsoft.com/office/drawing/2014/main" id="{0D64A8CE-ECEF-48F3-9912-CDFF3A07CBE8}"/>
              </a:ext>
            </a:extLst>
          </p:cNvPr>
          <p:cNvSpPr/>
          <p:nvPr/>
        </p:nvSpPr>
        <p:spPr>
          <a:xfrm>
            <a:off x="3537041" y="2263515"/>
            <a:ext cx="6476389" cy="3028013"/>
          </a:xfrm>
          <a:custGeom>
            <a:avLst/>
            <a:gdLst>
              <a:gd name="connsiteX0" fmla="*/ 600244 w 6476389"/>
              <a:gd name="connsiteY0" fmla="*/ 0 h 3028013"/>
              <a:gd name="connsiteX1" fmla="*/ 555274 w 6476389"/>
              <a:gd name="connsiteY1" fmla="*/ 1409075 h 3028013"/>
              <a:gd name="connsiteX2" fmla="*/ 6476389 w 6476389"/>
              <a:gd name="connsiteY2" fmla="*/ 3028013 h 3028013"/>
            </a:gdLst>
            <a:ahLst/>
            <a:cxnLst>
              <a:cxn ang="0">
                <a:pos x="connsiteX0" y="connsiteY0"/>
              </a:cxn>
              <a:cxn ang="0">
                <a:pos x="connsiteX1" y="connsiteY1"/>
              </a:cxn>
              <a:cxn ang="0">
                <a:pos x="connsiteX2" y="connsiteY2"/>
              </a:cxn>
            </a:cxnLst>
            <a:rect l="l" t="t" r="r" b="b"/>
            <a:pathLst>
              <a:path w="6476389" h="3028013">
                <a:moveTo>
                  <a:pt x="600244" y="0"/>
                </a:moveTo>
                <a:cubicBezTo>
                  <a:pt x="88080" y="452203"/>
                  <a:pt x="-424083" y="904406"/>
                  <a:pt x="555274" y="1409075"/>
                </a:cubicBezTo>
                <a:cubicBezTo>
                  <a:pt x="1534631" y="1913744"/>
                  <a:pt x="4005510" y="2470878"/>
                  <a:pt x="6476389" y="3028013"/>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a:extLst>
              <a:ext uri="{FF2B5EF4-FFF2-40B4-BE49-F238E27FC236}">
                <a16:creationId xmlns:a16="http://schemas.microsoft.com/office/drawing/2014/main" id="{A7C23689-BF37-D9A1-779D-F19436331972}"/>
              </a:ext>
            </a:extLst>
          </p:cNvPr>
          <p:cNvSpPr/>
          <p:nvPr/>
        </p:nvSpPr>
        <p:spPr>
          <a:xfrm>
            <a:off x="7585023" y="2233534"/>
            <a:ext cx="1807265" cy="3028014"/>
          </a:xfrm>
          <a:custGeom>
            <a:avLst/>
            <a:gdLst>
              <a:gd name="connsiteX0" fmla="*/ 1708879 w 1807265"/>
              <a:gd name="connsiteY0" fmla="*/ 0 h 3028014"/>
              <a:gd name="connsiteX1" fmla="*/ 1618938 w 1807265"/>
              <a:gd name="connsiteY1" fmla="*/ 1289155 h 3028014"/>
              <a:gd name="connsiteX2" fmla="*/ 0 w 1807265"/>
              <a:gd name="connsiteY2" fmla="*/ 3028014 h 3028014"/>
            </a:gdLst>
            <a:ahLst/>
            <a:cxnLst>
              <a:cxn ang="0">
                <a:pos x="connsiteX0" y="connsiteY0"/>
              </a:cxn>
              <a:cxn ang="0">
                <a:pos x="connsiteX1" y="connsiteY1"/>
              </a:cxn>
              <a:cxn ang="0">
                <a:pos x="connsiteX2" y="connsiteY2"/>
              </a:cxn>
            </a:cxnLst>
            <a:rect l="l" t="t" r="r" b="b"/>
            <a:pathLst>
              <a:path w="1807265" h="3028014">
                <a:moveTo>
                  <a:pt x="1708879" y="0"/>
                </a:moveTo>
                <a:cubicBezTo>
                  <a:pt x="1806315" y="392243"/>
                  <a:pt x="1903751" y="784486"/>
                  <a:pt x="1618938" y="1289155"/>
                </a:cubicBezTo>
                <a:cubicBezTo>
                  <a:pt x="1334125" y="1793824"/>
                  <a:pt x="667062" y="2410919"/>
                  <a:pt x="0" y="3028014"/>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35674CD8-3D94-D443-A9A3-2AF0DEAA231D}"/>
              </a:ext>
            </a:extLst>
          </p:cNvPr>
          <p:cNvSpPr/>
          <p:nvPr/>
        </p:nvSpPr>
        <p:spPr>
          <a:xfrm>
            <a:off x="3992945" y="2242947"/>
            <a:ext cx="5171607" cy="3237876"/>
          </a:xfrm>
          <a:custGeom>
            <a:avLst/>
            <a:gdLst>
              <a:gd name="connsiteX0" fmla="*/ 5171607 w 5171607"/>
              <a:gd name="connsiteY0" fmla="*/ 0 h 3237876"/>
              <a:gd name="connsiteX1" fmla="*/ 2788171 w 5171607"/>
              <a:gd name="connsiteY1" fmla="*/ 1064302 h 3237876"/>
              <a:gd name="connsiteX2" fmla="*/ 0 w 5171607"/>
              <a:gd name="connsiteY2" fmla="*/ 3237876 h 3237876"/>
            </a:gdLst>
            <a:ahLst/>
            <a:cxnLst>
              <a:cxn ang="0">
                <a:pos x="connsiteX0" y="connsiteY0"/>
              </a:cxn>
              <a:cxn ang="0">
                <a:pos x="connsiteX1" y="connsiteY1"/>
              </a:cxn>
              <a:cxn ang="0">
                <a:pos x="connsiteX2" y="connsiteY2"/>
              </a:cxn>
            </a:cxnLst>
            <a:rect l="l" t="t" r="r" b="b"/>
            <a:pathLst>
              <a:path w="5171607" h="3237876">
                <a:moveTo>
                  <a:pt x="5171607" y="0"/>
                </a:moveTo>
                <a:cubicBezTo>
                  <a:pt x="4410856" y="262328"/>
                  <a:pt x="3650106" y="524656"/>
                  <a:pt x="2788171" y="1064302"/>
                </a:cubicBezTo>
                <a:cubicBezTo>
                  <a:pt x="1926236" y="1603948"/>
                  <a:pt x="963118" y="2420912"/>
                  <a:pt x="0" y="3237876"/>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81EB83-A45A-7FAA-6804-F0FF709A8D3A}"/>
              </a:ext>
            </a:extLst>
          </p:cNvPr>
          <p:cNvSpPr>
            <a:spLocks noGrp="1"/>
          </p:cNvSpPr>
          <p:nvPr>
            <p:ph type="title"/>
          </p:nvPr>
        </p:nvSpPr>
        <p:spPr>
          <a:xfrm>
            <a:off x="83371" y="132033"/>
            <a:ext cx="11353800" cy="1325563"/>
          </a:xfrm>
        </p:spPr>
        <p:txBody>
          <a:bodyPr/>
          <a:lstStyle/>
          <a:p>
            <a:r>
              <a:rPr lang="en-US" dirty="0"/>
              <a:t>High Level Taxonomy of Deep Generative Models</a:t>
            </a:r>
          </a:p>
        </p:txBody>
      </p:sp>
      <p:sp>
        <p:nvSpPr>
          <p:cNvPr id="4" name="Slide Number Placeholder 3">
            <a:extLst>
              <a:ext uri="{FF2B5EF4-FFF2-40B4-BE49-F238E27FC236}">
                <a16:creationId xmlns:a16="http://schemas.microsoft.com/office/drawing/2014/main" id="{3054723B-15F6-3C66-E2EE-C26DC04250A4}"/>
              </a:ext>
            </a:extLst>
          </p:cNvPr>
          <p:cNvSpPr>
            <a:spLocks noGrp="1"/>
          </p:cNvSpPr>
          <p:nvPr>
            <p:ph type="sldNum" sz="quarter" idx="12"/>
          </p:nvPr>
        </p:nvSpPr>
        <p:spPr/>
        <p:txBody>
          <a:bodyPr/>
          <a:lstStyle/>
          <a:p>
            <a:fld id="{78BA06F7-7B03-794D-B1BE-3F12299AE8FB}" type="slidenum">
              <a:rPr lang="en-US" smtClean="0"/>
              <a:t>19</a:t>
            </a:fld>
            <a:endParaRPr lang="en-US" dirty="0"/>
          </a:p>
        </p:txBody>
      </p:sp>
      <p:sp>
        <p:nvSpPr>
          <p:cNvPr id="3" name="TextBox 2">
            <a:extLst>
              <a:ext uri="{FF2B5EF4-FFF2-40B4-BE49-F238E27FC236}">
                <a16:creationId xmlns:a16="http://schemas.microsoft.com/office/drawing/2014/main" id="{2876C25D-AAE2-D6BE-39C4-7A712853B06D}"/>
              </a:ext>
            </a:extLst>
          </p:cNvPr>
          <p:cNvSpPr txBox="1"/>
          <p:nvPr/>
        </p:nvSpPr>
        <p:spPr>
          <a:xfrm>
            <a:off x="344774" y="1972257"/>
            <a:ext cx="1723742" cy="461665"/>
          </a:xfrm>
          <a:prstGeom prst="rect">
            <a:avLst/>
          </a:prstGeom>
          <a:noFill/>
        </p:spPr>
        <p:txBody>
          <a:bodyPr wrap="none" rtlCol="0">
            <a:spAutoFit/>
          </a:bodyPr>
          <a:lstStyle/>
          <a:p>
            <a:r>
              <a:rPr lang="en-US" sz="2400" dirty="0"/>
              <a:t>Type of data</a:t>
            </a:r>
          </a:p>
        </p:txBody>
      </p:sp>
      <p:sp>
        <p:nvSpPr>
          <p:cNvPr id="5" name="TextBox 4">
            <a:extLst>
              <a:ext uri="{FF2B5EF4-FFF2-40B4-BE49-F238E27FC236}">
                <a16:creationId xmlns:a16="http://schemas.microsoft.com/office/drawing/2014/main" id="{F8B0F4BB-0FE8-AFEC-E72C-740B47B34CF5}"/>
              </a:ext>
            </a:extLst>
          </p:cNvPr>
          <p:cNvSpPr txBox="1"/>
          <p:nvPr/>
        </p:nvSpPr>
        <p:spPr>
          <a:xfrm>
            <a:off x="344773" y="3474624"/>
            <a:ext cx="2582117" cy="830997"/>
          </a:xfrm>
          <a:prstGeom prst="rect">
            <a:avLst/>
          </a:prstGeom>
          <a:noFill/>
        </p:spPr>
        <p:txBody>
          <a:bodyPr wrap="none" rtlCol="0">
            <a:spAutoFit/>
          </a:bodyPr>
          <a:lstStyle/>
          <a:p>
            <a:r>
              <a:rPr lang="en-US" sz="2400" dirty="0"/>
              <a:t>Type of neural </a:t>
            </a:r>
          </a:p>
          <a:p>
            <a:r>
              <a:rPr lang="en-US" sz="2400" dirty="0"/>
              <a:t>Model architecture</a:t>
            </a:r>
          </a:p>
        </p:txBody>
      </p:sp>
      <p:sp>
        <p:nvSpPr>
          <p:cNvPr id="6" name="TextBox 5">
            <a:extLst>
              <a:ext uri="{FF2B5EF4-FFF2-40B4-BE49-F238E27FC236}">
                <a16:creationId xmlns:a16="http://schemas.microsoft.com/office/drawing/2014/main" id="{B37A66E7-13C8-25D2-E269-9B5825B98CD2}"/>
              </a:ext>
            </a:extLst>
          </p:cNvPr>
          <p:cNvSpPr txBox="1"/>
          <p:nvPr/>
        </p:nvSpPr>
        <p:spPr>
          <a:xfrm>
            <a:off x="358515" y="5156021"/>
            <a:ext cx="1783117" cy="1200329"/>
          </a:xfrm>
          <a:prstGeom prst="rect">
            <a:avLst/>
          </a:prstGeom>
          <a:noFill/>
        </p:spPr>
        <p:txBody>
          <a:bodyPr wrap="none" rtlCol="0">
            <a:spAutoFit/>
          </a:bodyPr>
          <a:lstStyle/>
          <a:p>
            <a:r>
              <a:rPr lang="en-US" sz="2400" dirty="0"/>
              <a:t>Training and </a:t>
            </a:r>
          </a:p>
          <a:p>
            <a:r>
              <a:rPr lang="en-US" sz="2400" dirty="0"/>
              <a:t>Generation</a:t>
            </a:r>
          </a:p>
          <a:p>
            <a:r>
              <a:rPr lang="en-US" sz="2400" dirty="0"/>
              <a:t>Algorithms</a:t>
            </a:r>
          </a:p>
        </p:txBody>
      </p:sp>
      <p:cxnSp>
        <p:nvCxnSpPr>
          <p:cNvPr id="8" name="Straight Connector 7">
            <a:extLst>
              <a:ext uri="{FF2B5EF4-FFF2-40B4-BE49-F238E27FC236}">
                <a16:creationId xmlns:a16="http://schemas.microsoft.com/office/drawing/2014/main" id="{8A252CF1-EB61-0584-6540-2A1F264AF418}"/>
              </a:ext>
            </a:extLst>
          </p:cNvPr>
          <p:cNvCxnSpPr/>
          <p:nvPr/>
        </p:nvCxnSpPr>
        <p:spPr>
          <a:xfrm flipV="1">
            <a:off x="0" y="2908092"/>
            <a:ext cx="12192000" cy="104931"/>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3379336-1581-D36C-FF77-95077F0C9FA7}"/>
              </a:ext>
            </a:extLst>
          </p:cNvPr>
          <p:cNvCxnSpPr/>
          <p:nvPr/>
        </p:nvCxnSpPr>
        <p:spPr>
          <a:xfrm flipV="1">
            <a:off x="0" y="4678355"/>
            <a:ext cx="12192000" cy="10493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B6ECF04-5E9E-B63B-A3C5-9BDF10427349}"/>
              </a:ext>
            </a:extLst>
          </p:cNvPr>
          <p:cNvSpPr txBox="1"/>
          <p:nvPr/>
        </p:nvSpPr>
        <p:spPr>
          <a:xfrm>
            <a:off x="3387777" y="1767348"/>
            <a:ext cx="1217256"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Images</a:t>
            </a:r>
          </a:p>
        </p:txBody>
      </p:sp>
      <p:sp>
        <p:nvSpPr>
          <p:cNvPr id="11" name="TextBox 10">
            <a:extLst>
              <a:ext uri="{FF2B5EF4-FFF2-40B4-BE49-F238E27FC236}">
                <a16:creationId xmlns:a16="http://schemas.microsoft.com/office/drawing/2014/main" id="{192164B5-132A-4219-308C-ACF7B6AB11CD}"/>
              </a:ext>
            </a:extLst>
          </p:cNvPr>
          <p:cNvSpPr txBox="1"/>
          <p:nvPr/>
        </p:nvSpPr>
        <p:spPr>
          <a:xfrm>
            <a:off x="4957023" y="1797365"/>
            <a:ext cx="776687"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Text</a:t>
            </a:r>
          </a:p>
        </p:txBody>
      </p:sp>
      <p:sp>
        <p:nvSpPr>
          <p:cNvPr id="12" name="TextBox 11">
            <a:extLst>
              <a:ext uri="{FF2B5EF4-FFF2-40B4-BE49-F238E27FC236}">
                <a16:creationId xmlns:a16="http://schemas.microsoft.com/office/drawing/2014/main" id="{ABE1A692-3F22-46BF-E083-65534AF6CCDD}"/>
              </a:ext>
            </a:extLst>
          </p:cNvPr>
          <p:cNvSpPr txBox="1"/>
          <p:nvPr/>
        </p:nvSpPr>
        <p:spPr>
          <a:xfrm>
            <a:off x="6233025" y="1747109"/>
            <a:ext cx="1259447"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Tabular</a:t>
            </a:r>
          </a:p>
        </p:txBody>
      </p:sp>
      <p:sp>
        <p:nvSpPr>
          <p:cNvPr id="13" name="TextBox 12">
            <a:extLst>
              <a:ext uri="{FF2B5EF4-FFF2-40B4-BE49-F238E27FC236}">
                <a16:creationId xmlns:a16="http://schemas.microsoft.com/office/drawing/2014/main" id="{1713DE6F-603D-0E3C-AB75-97B35FD12F46}"/>
              </a:ext>
            </a:extLst>
          </p:cNvPr>
          <p:cNvSpPr txBox="1"/>
          <p:nvPr/>
        </p:nvSpPr>
        <p:spPr>
          <a:xfrm>
            <a:off x="8109294" y="1710647"/>
            <a:ext cx="1750800"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Timeseries</a:t>
            </a:r>
          </a:p>
        </p:txBody>
      </p:sp>
      <p:sp>
        <p:nvSpPr>
          <p:cNvPr id="14" name="TextBox 13">
            <a:extLst>
              <a:ext uri="{FF2B5EF4-FFF2-40B4-BE49-F238E27FC236}">
                <a16:creationId xmlns:a16="http://schemas.microsoft.com/office/drawing/2014/main" id="{DDAF1B84-A291-49CB-5899-0CCDECA21B88}"/>
              </a:ext>
            </a:extLst>
          </p:cNvPr>
          <p:cNvSpPr txBox="1"/>
          <p:nvPr/>
        </p:nvSpPr>
        <p:spPr>
          <a:xfrm>
            <a:off x="9985329" y="1697014"/>
            <a:ext cx="433132"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a:t>
            </a:r>
          </a:p>
        </p:txBody>
      </p:sp>
      <p:sp>
        <p:nvSpPr>
          <p:cNvPr id="15" name="TextBox 14">
            <a:extLst>
              <a:ext uri="{FF2B5EF4-FFF2-40B4-BE49-F238E27FC236}">
                <a16:creationId xmlns:a16="http://schemas.microsoft.com/office/drawing/2014/main" id="{3B0811EF-61FD-DE2C-73A3-F8DFD57B4DC9}"/>
              </a:ext>
            </a:extLst>
          </p:cNvPr>
          <p:cNvSpPr txBox="1"/>
          <p:nvPr/>
        </p:nvSpPr>
        <p:spPr>
          <a:xfrm>
            <a:off x="3200452" y="3422829"/>
            <a:ext cx="1756571" cy="954107"/>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Fully</a:t>
            </a:r>
          </a:p>
          <a:p>
            <a:r>
              <a:rPr lang="en-US" sz="2800" dirty="0"/>
              <a:t>Connected</a:t>
            </a:r>
          </a:p>
        </p:txBody>
      </p:sp>
      <p:sp>
        <p:nvSpPr>
          <p:cNvPr id="16" name="TextBox 15">
            <a:extLst>
              <a:ext uri="{FF2B5EF4-FFF2-40B4-BE49-F238E27FC236}">
                <a16:creationId xmlns:a16="http://schemas.microsoft.com/office/drawing/2014/main" id="{898C7206-5BBF-FB13-FF4F-C5C3B8942D40}"/>
              </a:ext>
            </a:extLst>
          </p:cNvPr>
          <p:cNvSpPr txBox="1"/>
          <p:nvPr/>
        </p:nvSpPr>
        <p:spPr>
          <a:xfrm>
            <a:off x="5612355" y="3293360"/>
            <a:ext cx="1622624" cy="1384995"/>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Recurrent</a:t>
            </a:r>
          </a:p>
          <a:p>
            <a:r>
              <a:rPr lang="en-US" sz="2800" dirty="0"/>
              <a:t>Neural </a:t>
            </a:r>
          </a:p>
          <a:p>
            <a:r>
              <a:rPr lang="en-US" sz="2800" dirty="0"/>
              <a:t>Nets</a:t>
            </a:r>
          </a:p>
        </p:txBody>
      </p:sp>
      <p:sp>
        <p:nvSpPr>
          <p:cNvPr id="18" name="TextBox 17">
            <a:extLst>
              <a:ext uri="{FF2B5EF4-FFF2-40B4-BE49-F238E27FC236}">
                <a16:creationId xmlns:a16="http://schemas.microsoft.com/office/drawing/2014/main" id="{EA0D950D-9A9D-3AC2-13A5-F6E1D0CD9E6A}"/>
              </a:ext>
            </a:extLst>
          </p:cNvPr>
          <p:cNvSpPr txBox="1"/>
          <p:nvPr/>
        </p:nvSpPr>
        <p:spPr>
          <a:xfrm>
            <a:off x="7766444" y="3537945"/>
            <a:ext cx="2093650"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Transformers</a:t>
            </a:r>
          </a:p>
        </p:txBody>
      </p:sp>
      <p:sp>
        <p:nvSpPr>
          <p:cNvPr id="19" name="TextBox 18">
            <a:extLst>
              <a:ext uri="{FF2B5EF4-FFF2-40B4-BE49-F238E27FC236}">
                <a16:creationId xmlns:a16="http://schemas.microsoft.com/office/drawing/2014/main" id="{21B708BA-01D0-3603-E4B3-F443B4709BFB}"/>
              </a:ext>
            </a:extLst>
          </p:cNvPr>
          <p:cNvSpPr txBox="1"/>
          <p:nvPr/>
        </p:nvSpPr>
        <p:spPr>
          <a:xfrm>
            <a:off x="10337319" y="3546498"/>
            <a:ext cx="1865895"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State Space</a:t>
            </a:r>
          </a:p>
        </p:txBody>
      </p:sp>
      <p:sp>
        <p:nvSpPr>
          <p:cNvPr id="20" name="TextBox 19">
            <a:extLst>
              <a:ext uri="{FF2B5EF4-FFF2-40B4-BE49-F238E27FC236}">
                <a16:creationId xmlns:a16="http://schemas.microsoft.com/office/drawing/2014/main" id="{38F272ED-753B-A51D-8C65-147D3F818D24}"/>
              </a:ext>
            </a:extLst>
          </p:cNvPr>
          <p:cNvSpPr txBox="1"/>
          <p:nvPr/>
        </p:nvSpPr>
        <p:spPr>
          <a:xfrm>
            <a:off x="3118119" y="5279131"/>
            <a:ext cx="851515"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GAN</a:t>
            </a:r>
          </a:p>
        </p:txBody>
      </p:sp>
      <p:sp>
        <p:nvSpPr>
          <p:cNvPr id="21" name="TextBox 20">
            <a:extLst>
              <a:ext uri="{FF2B5EF4-FFF2-40B4-BE49-F238E27FC236}">
                <a16:creationId xmlns:a16="http://schemas.microsoft.com/office/drawing/2014/main" id="{485D5032-5007-AC8C-A500-CEAC7CEE2C66}"/>
              </a:ext>
            </a:extLst>
          </p:cNvPr>
          <p:cNvSpPr txBox="1"/>
          <p:nvPr/>
        </p:nvSpPr>
        <p:spPr>
          <a:xfrm>
            <a:off x="5534794" y="5250841"/>
            <a:ext cx="2353016"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Autoregressive</a:t>
            </a:r>
          </a:p>
        </p:txBody>
      </p:sp>
      <p:sp>
        <p:nvSpPr>
          <p:cNvPr id="22" name="TextBox 21">
            <a:extLst>
              <a:ext uri="{FF2B5EF4-FFF2-40B4-BE49-F238E27FC236}">
                <a16:creationId xmlns:a16="http://schemas.microsoft.com/office/drawing/2014/main" id="{681D80CB-060A-4ACE-E48E-A871AFC53CCC}"/>
              </a:ext>
            </a:extLst>
          </p:cNvPr>
          <p:cNvSpPr txBox="1"/>
          <p:nvPr/>
        </p:nvSpPr>
        <p:spPr>
          <a:xfrm>
            <a:off x="8917250" y="5130730"/>
            <a:ext cx="2519921"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Diffusion Model</a:t>
            </a:r>
          </a:p>
        </p:txBody>
      </p:sp>
    </p:spTree>
    <p:extLst>
      <p:ext uri="{BB962C8B-B14F-4D97-AF65-F5344CB8AC3E}">
        <p14:creationId xmlns:p14="http://schemas.microsoft.com/office/powerpoint/2010/main" val="3563883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5" grpId="0" animBg="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992A9A0F-93B3-3643-9739-CD46F43021FA}"/>
              </a:ext>
            </a:extLst>
          </p:cNvPr>
          <p:cNvSpPr/>
          <p:nvPr/>
        </p:nvSpPr>
        <p:spPr>
          <a:xfrm>
            <a:off x="6941183" y="2349279"/>
            <a:ext cx="412117" cy="43201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Slide Number Placeholder 32">
            <a:extLst>
              <a:ext uri="{FF2B5EF4-FFF2-40B4-BE49-F238E27FC236}">
                <a16:creationId xmlns:a16="http://schemas.microsoft.com/office/drawing/2014/main" id="{8F0922D1-5B17-7241-8FDC-B5C73CAC51F6}"/>
              </a:ext>
            </a:extLst>
          </p:cNvPr>
          <p:cNvSpPr>
            <a:spLocks noGrp="1"/>
          </p:cNvSpPr>
          <p:nvPr>
            <p:ph type="sldNum" sz="quarter" idx="12"/>
          </p:nvPr>
        </p:nvSpPr>
        <p:spPr/>
        <p:txBody>
          <a:bodyPr/>
          <a:lstStyle/>
          <a:p>
            <a:fld id="{44F096B6-B8DF-0C42-9CB4-52268210ADB0}" type="slidenum">
              <a:rPr lang="en-US" smtClean="0"/>
              <a:t>20</a:t>
            </a:fld>
            <a:endParaRPr lang="en-US"/>
          </a:p>
        </p:txBody>
      </p:sp>
      <p:pic>
        <p:nvPicPr>
          <p:cNvPr id="3" name="Picture 2">
            <a:extLst>
              <a:ext uri="{FF2B5EF4-FFF2-40B4-BE49-F238E27FC236}">
                <a16:creationId xmlns:a16="http://schemas.microsoft.com/office/drawing/2014/main" id="{8235E00C-DB02-DD42-AF4B-E4620A03B8BE}"/>
              </a:ext>
            </a:extLst>
          </p:cNvPr>
          <p:cNvPicPr>
            <a:picLocks noChangeAspect="1"/>
          </p:cNvPicPr>
          <p:nvPr/>
        </p:nvPicPr>
        <p:blipFill>
          <a:blip r:embed="rId3"/>
          <a:stretch>
            <a:fillRect/>
          </a:stretch>
        </p:blipFill>
        <p:spPr>
          <a:xfrm>
            <a:off x="1016000" y="3860800"/>
            <a:ext cx="3251200" cy="2438400"/>
          </a:xfrm>
          <a:prstGeom prst="rect">
            <a:avLst/>
          </a:prstGeom>
        </p:spPr>
      </p:pic>
      <p:sp>
        <p:nvSpPr>
          <p:cNvPr id="6" name="Trapezoid 5">
            <a:extLst>
              <a:ext uri="{FF2B5EF4-FFF2-40B4-BE49-F238E27FC236}">
                <a16:creationId xmlns:a16="http://schemas.microsoft.com/office/drawing/2014/main" id="{578AD7ED-4A5A-424D-A736-FD672BD800E2}"/>
              </a:ext>
            </a:extLst>
          </p:cNvPr>
          <p:cNvSpPr/>
          <p:nvPr/>
        </p:nvSpPr>
        <p:spPr>
          <a:xfrm rot="16200000">
            <a:off x="2095500" y="1828800"/>
            <a:ext cx="2209800" cy="1536700"/>
          </a:xfrm>
          <a:prstGeom prst="trapezoid">
            <a:avLst>
              <a:gd name="adj" fmla="val 4152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7D7518EC-87B6-304B-805C-4E9ACB490721}"/>
              </a:ext>
            </a:extLst>
          </p:cNvPr>
          <p:cNvSpPr txBox="1"/>
          <p:nvPr/>
        </p:nvSpPr>
        <p:spPr>
          <a:xfrm>
            <a:off x="2543175" y="2273983"/>
            <a:ext cx="1314450" cy="646331"/>
          </a:xfrm>
          <a:prstGeom prst="rect">
            <a:avLst/>
          </a:prstGeom>
          <a:noFill/>
        </p:spPr>
        <p:txBody>
          <a:bodyPr wrap="square" rtlCol="0">
            <a:spAutoFit/>
          </a:bodyPr>
          <a:lstStyle/>
          <a:p>
            <a:pPr algn="ctr"/>
            <a:r>
              <a:rPr lang="en-US" dirty="0"/>
              <a:t>Generator</a:t>
            </a:r>
          </a:p>
          <a:p>
            <a:pPr algn="ctr"/>
            <a:r>
              <a:rPr lang="en-US" dirty="0"/>
              <a:t>G</a:t>
            </a:r>
          </a:p>
        </p:txBody>
      </p:sp>
      <p:cxnSp>
        <p:nvCxnSpPr>
          <p:cNvPr id="9" name="Straight Arrow Connector 8">
            <a:extLst>
              <a:ext uri="{FF2B5EF4-FFF2-40B4-BE49-F238E27FC236}">
                <a16:creationId xmlns:a16="http://schemas.microsoft.com/office/drawing/2014/main" id="{6E765A8C-728B-6041-BF09-25D043E300F9}"/>
              </a:ext>
            </a:extLst>
          </p:cNvPr>
          <p:cNvCxnSpPr>
            <a:cxnSpLocks/>
            <a:endCxn id="6" idx="0"/>
          </p:cNvCxnSpPr>
          <p:nvPr/>
        </p:nvCxnSpPr>
        <p:spPr>
          <a:xfrm>
            <a:off x="1930400" y="2597150"/>
            <a:ext cx="5016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0ADD71DE-D957-1C45-A1FF-DD276309E19C}"/>
              </a:ext>
            </a:extLst>
          </p:cNvPr>
          <p:cNvSpPr txBox="1"/>
          <p:nvPr/>
        </p:nvSpPr>
        <p:spPr>
          <a:xfrm>
            <a:off x="977900" y="2259479"/>
            <a:ext cx="1314450" cy="646331"/>
          </a:xfrm>
          <a:prstGeom prst="rect">
            <a:avLst/>
          </a:prstGeom>
          <a:noFill/>
        </p:spPr>
        <p:txBody>
          <a:bodyPr wrap="square" rtlCol="0">
            <a:spAutoFit/>
          </a:bodyPr>
          <a:lstStyle/>
          <a:p>
            <a:pPr algn="ctr"/>
            <a:r>
              <a:rPr lang="en-US" dirty="0"/>
              <a:t>Noise</a:t>
            </a:r>
          </a:p>
          <a:p>
            <a:pPr algn="ctr"/>
            <a:r>
              <a:rPr lang="en-US" dirty="0"/>
              <a:t>z</a:t>
            </a:r>
          </a:p>
        </p:txBody>
      </p:sp>
      <p:cxnSp>
        <p:nvCxnSpPr>
          <p:cNvPr id="12" name="Straight Arrow Connector 11">
            <a:extLst>
              <a:ext uri="{FF2B5EF4-FFF2-40B4-BE49-F238E27FC236}">
                <a16:creationId xmlns:a16="http://schemas.microsoft.com/office/drawing/2014/main" id="{335E9D81-A76F-A74C-8352-837853AC8F4B}"/>
              </a:ext>
            </a:extLst>
          </p:cNvPr>
          <p:cNvCxnSpPr>
            <a:cxnSpLocks/>
          </p:cNvCxnSpPr>
          <p:nvPr/>
        </p:nvCxnSpPr>
        <p:spPr>
          <a:xfrm>
            <a:off x="3968750" y="2597148"/>
            <a:ext cx="5016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rapezoid 13">
            <a:extLst>
              <a:ext uri="{FF2B5EF4-FFF2-40B4-BE49-F238E27FC236}">
                <a16:creationId xmlns:a16="http://schemas.microsoft.com/office/drawing/2014/main" id="{263E8387-FCBF-BA4C-8BD3-E75200EAA04D}"/>
              </a:ext>
            </a:extLst>
          </p:cNvPr>
          <p:cNvSpPr/>
          <p:nvPr/>
        </p:nvSpPr>
        <p:spPr>
          <a:xfrm rot="5400000">
            <a:off x="7752714" y="1828800"/>
            <a:ext cx="2209800" cy="1536700"/>
          </a:xfrm>
          <a:prstGeom prst="trapezoid">
            <a:avLst>
              <a:gd name="adj" fmla="val 4152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B51466A6-73E8-7C42-AF2A-AFE09DFAA2A9}"/>
              </a:ext>
            </a:extLst>
          </p:cNvPr>
          <p:cNvSpPr txBox="1"/>
          <p:nvPr/>
        </p:nvSpPr>
        <p:spPr>
          <a:xfrm>
            <a:off x="8134986" y="2323879"/>
            <a:ext cx="1490978" cy="646331"/>
          </a:xfrm>
          <a:prstGeom prst="rect">
            <a:avLst/>
          </a:prstGeom>
          <a:noFill/>
        </p:spPr>
        <p:txBody>
          <a:bodyPr wrap="square" rtlCol="0">
            <a:spAutoFit/>
          </a:bodyPr>
          <a:lstStyle/>
          <a:p>
            <a:pPr algn="ctr"/>
            <a:r>
              <a:rPr lang="en-US" dirty="0"/>
              <a:t>Discriminator</a:t>
            </a:r>
          </a:p>
          <a:p>
            <a:pPr algn="ctr"/>
            <a:r>
              <a:rPr lang="en-US" dirty="0"/>
              <a:t>D</a:t>
            </a:r>
          </a:p>
        </p:txBody>
      </p:sp>
      <p:cxnSp>
        <p:nvCxnSpPr>
          <p:cNvPr id="16" name="Straight Arrow Connector 15">
            <a:extLst>
              <a:ext uri="{FF2B5EF4-FFF2-40B4-BE49-F238E27FC236}">
                <a16:creationId xmlns:a16="http://schemas.microsoft.com/office/drawing/2014/main" id="{E8EEBBDD-A436-3141-BDBC-AB0CABDF0F47}"/>
              </a:ext>
            </a:extLst>
          </p:cNvPr>
          <p:cNvCxnSpPr>
            <a:cxnSpLocks/>
            <a:endCxn id="21" idx="2"/>
          </p:cNvCxnSpPr>
          <p:nvPr/>
        </p:nvCxnSpPr>
        <p:spPr>
          <a:xfrm flipV="1">
            <a:off x="5869303" y="2565289"/>
            <a:ext cx="1071880" cy="31859"/>
          </a:xfrm>
          <a:prstGeom prst="straightConnector1">
            <a:avLst/>
          </a:prstGeom>
          <a:ln>
            <a:prstDash val="dash"/>
            <a:tailEnd type="none"/>
          </a:ln>
        </p:spPr>
        <p:style>
          <a:lnRef idx="1">
            <a:schemeClr val="accent1"/>
          </a:lnRef>
          <a:fillRef idx="0">
            <a:schemeClr val="accent1"/>
          </a:fillRef>
          <a:effectRef idx="0">
            <a:schemeClr val="accent1"/>
          </a:effectRef>
          <a:fontRef idx="minor">
            <a:schemeClr val="tx1"/>
          </a:fontRef>
        </p:style>
      </p:cxnSp>
      <p:sp>
        <p:nvSpPr>
          <p:cNvPr id="20" name="Freeform 19">
            <a:extLst>
              <a:ext uri="{FF2B5EF4-FFF2-40B4-BE49-F238E27FC236}">
                <a16:creationId xmlns:a16="http://schemas.microsoft.com/office/drawing/2014/main" id="{A0A36FE4-29B1-C54D-B81B-501C991D19A1}"/>
              </a:ext>
            </a:extLst>
          </p:cNvPr>
          <p:cNvSpPr/>
          <p:nvPr/>
        </p:nvSpPr>
        <p:spPr>
          <a:xfrm>
            <a:off x="4267200" y="2794000"/>
            <a:ext cx="2908300" cy="2298700"/>
          </a:xfrm>
          <a:custGeom>
            <a:avLst/>
            <a:gdLst>
              <a:gd name="connsiteX0" fmla="*/ 0 w 2908300"/>
              <a:gd name="connsiteY0" fmla="*/ 2298700 h 2298700"/>
              <a:gd name="connsiteX1" fmla="*/ 2908300 w 2908300"/>
              <a:gd name="connsiteY1" fmla="*/ 2298700 h 2298700"/>
              <a:gd name="connsiteX2" fmla="*/ 2882900 w 2908300"/>
              <a:gd name="connsiteY2" fmla="*/ 0 h 2298700"/>
            </a:gdLst>
            <a:ahLst/>
            <a:cxnLst>
              <a:cxn ang="0">
                <a:pos x="connsiteX0" y="connsiteY0"/>
              </a:cxn>
              <a:cxn ang="0">
                <a:pos x="connsiteX1" y="connsiteY1"/>
              </a:cxn>
              <a:cxn ang="0">
                <a:pos x="connsiteX2" y="connsiteY2"/>
              </a:cxn>
            </a:cxnLst>
            <a:rect l="l" t="t" r="r" b="b"/>
            <a:pathLst>
              <a:path w="2908300" h="2298700">
                <a:moveTo>
                  <a:pt x="0" y="2298700"/>
                </a:moveTo>
                <a:lnTo>
                  <a:pt x="2908300" y="2298700"/>
                </a:lnTo>
                <a:lnTo>
                  <a:pt x="2882900" y="0"/>
                </a:lnTo>
              </a:path>
            </a:pathLst>
          </a:custGeom>
          <a:noFill/>
          <a:ln>
            <a:prstDash val="dash"/>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cxnSp>
        <p:nvCxnSpPr>
          <p:cNvPr id="22" name="Straight Arrow Connector 21">
            <a:extLst>
              <a:ext uri="{FF2B5EF4-FFF2-40B4-BE49-F238E27FC236}">
                <a16:creationId xmlns:a16="http://schemas.microsoft.com/office/drawing/2014/main" id="{AA80493E-025A-8B41-B57D-C6C5A24FEC95}"/>
              </a:ext>
            </a:extLst>
          </p:cNvPr>
          <p:cNvCxnSpPr>
            <a:cxnSpLocks/>
          </p:cNvCxnSpPr>
          <p:nvPr/>
        </p:nvCxnSpPr>
        <p:spPr>
          <a:xfrm>
            <a:off x="9625964" y="2533536"/>
            <a:ext cx="5016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E1AAF0BC-A7C3-7B4F-A82F-326CE4ACF9F2}"/>
              </a:ext>
            </a:extLst>
          </p:cNvPr>
          <p:cNvSpPr txBox="1"/>
          <p:nvPr/>
        </p:nvSpPr>
        <p:spPr>
          <a:xfrm>
            <a:off x="10236200" y="2349279"/>
            <a:ext cx="747962" cy="369332"/>
          </a:xfrm>
          <a:prstGeom prst="rect">
            <a:avLst/>
          </a:prstGeom>
          <a:noFill/>
        </p:spPr>
        <p:txBody>
          <a:bodyPr wrap="none" rtlCol="0">
            <a:spAutoFit/>
          </a:bodyPr>
          <a:lstStyle/>
          <a:p>
            <a:r>
              <a:rPr lang="en-US" dirty="0"/>
              <a:t>FAKE!</a:t>
            </a:r>
          </a:p>
        </p:txBody>
      </p:sp>
      <p:pic>
        <p:nvPicPr>
          <p:cNvPr id="24" name="Picture 23">
            <a:extLst>
              <a:ext uri="{FF2B5EF4-FFF2-40B4-BE49-F238E27FC236}">
                <a16:creationId xmlns:a16="http://schemas.microsoft.com/office/drawing/2014/main" id="{80D4F01D-FD01-394A-BD42-FD37C7A2BC94}"/>
              </a:ext>
            </a:extLst>
          </p:cNvPr>
          <p:cNvPicPr>
            <a:picLocks noChangeAspect="1"/>
          </p:cNvPicPr>
          <p:nvPr/>
        </p:nvPicPr>
        <p:blipFill rotWithShape="1">
          <a:blip r:embed="rId4"/>
          <a:srcRect l="22485" r="19014" b="3352"/>
          <a:stretch/>
        </p:blipFill>
        <p:spPr>
          <a:xfrm>
            <a:off x="4927600" y="4622487"/>
            <a:ext cx="941703" cy="933450"/>
          </a:xfrm>
          <a:prstGeom prst="rect">
            <a:avLst/>
          </a:prstGeom>
        </p:spPr>
      </p:pic>
      <p:cxnSp>
        <p:nvCxnSpPr>
          <p:cNvPr id="26" name="Straight Arrow Connector 25">
            <a:extLst>
              <a:ext uri="{FF2B5EF4-FFF2-40B4-BE49-F238E27FC236}">
                <a16:creationId xmlns:a16="http://schemas.microsoft.com/office/drawing/2014/main" id="{C873DC9D-16E5-9E44-A885-C3BE4D0923F7}"/>
              </a:ext>
            </a:extLst>
          </p:cNvPr>
          <p:cNvCxnSpPr>
            <a:cxnSpLocks/>
            <a:stCxn id="21" idx="2"/>
            <a:endCxn id="14" idx="2"/>
          </p:cNvCxnSpPr>
          <p:nvPr/>
        </p:nvCxnSpPr>
        <p:spPr>
          <a:xfrm>
            <a:off x="6941183" y="2565289"/>
            <a:ext cx="1148081" cy="31861"/>
          </a:xfrm>
          <a:prstGeom prst="straightConnector1">
            <a:avLst/>
          </a:prstGeom>
          <a:ln>
            <a:prstDash val="dash"/>
            <a:tailEnd type="none"/>
          </a:ln>
        </p:spPr>
        <p:style>
          <a:lnRef idx="1">
            <a:schemeClr val="accent1"/>
          </a:lnRef>
          <a:fillRef idx="0">
            <a:schemeClr val="accent1"/>
          </a:fillRef>
          <a:effectRef idx="0">
            <a:schemeClr val="accent1"/>
          </a:effectRef>
          <a:fontRef idx="minor">
            <a:schemeClr val="tx1"/>
          </a:fontRef>
        </p:style>
      </p:cxnSp>
      <p:sp>
        <p:nvSpPr>
          <p:cNvPr id="31" name="Freeform 30">
            <a:extLst>
              <a:ext uri="{FF2B5EF4-FFF2-40B4-BE49-F238E27FC236}">
                <a16:creationId xmlns:a16="http://schemas.microsoft.com/office/drawing/2014/main" id="{575EA2C7-EC02-E240-82D6-9D8FC4AE7944}"/>
              </a:ext>
            </a:extLst>
          </p:cNvPr>
          <p:cNvSpPr/>
          <p:nvPr/>
        </p:nvSpPr>
        <p:spPr>
          <a:xfrm>
            <a:off x="7150100" y="2578100"/>
            <a:ext cx="952500" cy="177800"/>
          </a:xfrm>
          <a:custGeom>
            <a:avLst/>
            <a:gdLst>
              <a:gd name="connsiteX0" fmla="*/ 0 w 952500"/>
              <a:gd name="connsiteY0" fmla="*/ 177800 h 177800"/>
              <a:gd name="connsiteX1" fmla="*/ 12700 w 952500"/>
              <a:gd name="connsiteY1" fmla="*/ 0 h 177800"/>
              <a:gd name="connsiteX2" fmla="*/ 952500 w 952500"/>
              <a:gd name="connsiteY2" fmla="*/ 12700 h 177800"/>
            </a:gdLst>
            <a:ahLst/>
            <a:cxnLst>
              <a:cxn ang="0">
                <a:pos x="connsiteX0" y="connsiteY0"/>
              </a:cxn>
              <a:cxn ang="0">
                <a:pos x="connsiteX1" y="connsiteY1"/>
              </a:cxn>
              <a:cxn ang="0">
                <a:pos x="connsiteX2" y="connsiteY2"/>
              </a:cxn>
            </a:cxnLst>
            <a:rect l="l" t="t" r="r" b="b"/>
            <a:pathLst>
              <a:path w="952500" h="177800">
                <a:moveTo>
                  <a:pt x="0" y="177800"/>
                </a:moveTo>
                <a:lnTo>
                  <a:pt x="12700" y="0"/>
                </a:lnTo>
                <a:lnTo>
                  <a:pt x="952500" y="12700"/>
                </a:lnTo>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033D84A9-BA12-7048-83FE-9EDFEB0DBF4B}"/>
              </a:ext>
            </a:extLst>
          </p:cNvPr>
          <p:cNvSpPr txBox="1"/>
          <p:nvPr/>
        </p:nvSpPr>
        <p:spPr>
          <a:xfrm>
            <a:off x="10265375" y="2349279"/>
            <a:ext cx="689612" cy="369332"/>
          </a:xfrm>
          <a:prstGeom prst="rect">
            <a:avLst/>
          </a:prstGeom>
          <a:solidFill>
            <a:schemeClr val="bg1"/>
          </a:solidFill>
        </p:spPr>
        <p:txBody>
          <a:bodyPr wrap="none" rtlCol="0">
            <a:spAutoFit/>
          </a:bodyPr>
          <a:lstStyle/>
          <a:p>
            <a:r>
              <a:rPr lang="en-US" dirty="0"/>
              <a:t>REAL</a:t>
            </a:r>
          </a:p>
        </p:txBody>
      </p:sp>
      <p:pic>
        <p:nvPicPr>
          <p:cNvPr id="4" name="Picture 3">
            <a:extLst>
              <a:ext uri="{FF2B5EF4-FFF2-40B4-BE49-F238E27FC236}">
                <a16:creationId xmlns:a16="http://schemas.microsoft.com/office/drawing/2014/main" id="{3F4825E8-4020-048E-6042-918389EFD5B0}"/>
              </a:ext>
            </a:extLst>
          </p:cNvPr>
          <p:cNvPicPr>
            <a:picLocks/>
          </p:cNvPicPr>
          <p:nvPr/>
        </p:nvPicPr>
        <p:blipFill>
          <a:blip r:embed="rId5"/>
          <a:stretch>
            <a:fillRect/>
          </a:stretch>
        </p:blipFill>
        <p:spPr>
          <a:xfrm>
            <a:off x="4660646" y="2066796"/>
            <a:ext cx="1060704" cy="1060704"/>
          </a:xfrm>
          <a:prstGeom prst="rect">
            <a:avLst/>
          </a:prstGeom>
        </p:spPr>
      </p:pic>
      <p:pic>
        <p:nvPicPr>
          <p:cNvPr id="18434" name="Picture 2" descr="A Poorly Drawn Man. - Drawception">
            <a:extLst>
              <a:ext uri="{FF2B5EF4-FFF2-40B4-BE49-F238E27FC236}">
                <a16:creationId xmlns:a16="http://schemas.microsoft.com/office/drawing/2014/main" id="{0A60F041-F65A-F3EB-2A46-CE3AC6F9DEA2}"/>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4924" y="2066796"/>
            <a:ext cx="1060704" cy="1060704"/>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28 Bad Paintings ideas | bad painting, bad art, painting">
            <a:extLst>
              <a:ext uri="{FF2B5EF4-FFF2-40B4-BE49-F238E27FC236}">
                <a16:creationId xmlns:a16="http://schemas.microsoft.com/office/drawing/2014/main" id="{5BD6349F-EB9D-679F-2987-50ADF87500BD}"/>
              </a:ext>
            </a:extLst>
          </p:cNvPr>
          <p:cNvPicPr>
            <a:picLocks noChangeArrowheads="1"/>
          </p:cNvPicPr>
          <p:nvPr/>
        </p:nvPicPr>
        <p:blipFill rotWithShape="1">
          <a:blip r:embed="rId7">
            <a:extLst>
              <a:ext uri="{28A0092B-C50C-407E-A947-70E740481C1C}">
                <a14:useLocalDpi xmlns:a14="http://schemas.microsoft.com/office/drawing/2010/main" val="0"/>
              </a:ext>
            </a:extLst>
          </a:blip>
          <a:srcRect t="-1" b="21102"/>
          <a:stretch/>
        </p:blipFill>
        <p:spPr bwMode="auto">
          <a:xfrm>
            <a:off x="4619755" y="2082481"/>
            <a:ext cx="1060704" cy="1057721"/>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Hot Celebrities With Scruff | POPSUGAR Celebrity">
            <a:extLst>
              <a:ext uri="{FF2B5EF4-FFF2-40B4-BE49-F238E27FC236}">
                <a16:creationId xmlns:a16="http://schemas.microsoft.com/office/drawing/2014/main" id="{3F5D9606-2523-C4A6-09EB-3E77B369511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6425" b="37968"/>
          <a:stretch/>
        </p:blipFill>
        <p:spPr bwMode="auto">
          <a:xfrm>
            <a:off x="4628260" y="2066796"/>
            <a:ext cx="1064775" cy="1060704"/>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163587A0-95C2-176B-A1FA-C4476C7E545E}"/>
              </a:ext>
            </a:extLst>
          </p:cNvPr>
          <p:cNvGrpSpPr/>
          <p:nvPr/>
        </p:nvGrpSpPr>
        <p:grpSpPr>
          <a:xfrm>
            <a:off x="6895461" y="2349279"/>
            <a:ext cx="451805" cy="432019"/>
            <a:chOff x="6895461" y="2349279"/>
            <a:chExt cx="451805" cy="432019"/>
          </a:xfrm>
        </p:grpSpPr>
        <p:sp>
          <p:nvSpPr>
            <p:cNvPr id="5" name="Oval 4">
              <a:extLst>
                <a:ext uri="{FF2B5EF4-FFF2-40B4-BE49-F238E27FC236}">
                  <a16:creationId xmlns:a16="http://schemas.microsoft.com/office/drawing/2014/main" id="{EEDC65A1-6EEF-7A83-4BDC-DEC9DC277FF4}"/>
                </a:ext>
              </a:extLst>
            </p:cNvPr>
            <p:cNvSpPr/>
            <p:nvPr/>
          </p:nvSpPr>
          <p:spPr>
            <a:xfrm>
              <a:off x="6926471" y="2349279"/>
              <a:ext cx="412117" cy="43201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C9C13964-68BF-BE4F-4BC4-BFDCA8382DDD}"/>
                </a:ext>
              </a:extLst>
            </p:cNvPr>
            <p:cNvCxnSpPr/>
            <p:nvPr/>
          </p:nvCxnSpPr>
          <p:spPr>
            <a:xfrm flipV="1">
              <a:off x="6895461" y="2565288"/>
              <a:ext cx="451805" cy="6352"/>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3176E628-9355-07B4-3092-1B04AF866453}"/>
              </a:ext>
            </a:extLst>
          </p:cNvPr>
          <p:cNvSpPr txBox="1"/>
          <p:nvPr/>
        </p:nvSpPr>
        <p:spPr>
          <a:xfrm>
            <a:off x="10342319" y="2349279"/>
            <a:ext cx="535724" cy="369332"/>
          </a:xfrm>
          <a:prstGeom prst="rect">
            <a:avLst/>
          </a:prstGeom>
          <a:solidFill>
            <a:schemeClr val="bg1"/>
          </a:solidFill>
        </p:spPr>
        <p:txBody>
          <a:bodyPr wrap="none" rtlCol="0">
            <a:spAutoFit/>
          </a:bodyPr>
          <a:lstStyle/>
          <a:p>
            <a:r>
              <a:rPr lang="en-US" dirty="0"/>
              <a:t>???</a:t>
            </a:r>
          </a:p>
        </p:txBody>
      </p:sp>
      <p:sp>
        <p:nvSpPr>
          <p:cNvPr id="8" name="Title 1">
            <a:extLst>
              <a:ext uri="{FF2B5EF4-FFF2-40B4-BE49-F238E27FC236}">
                <a16:creationId xmlns:a16="http://schemas.microsoft.com/office/drawing/2014/main" id="{073A92EA-969D-1AF5-7F7E-BA8A565AC66B}"/>
              </a:ext>
            </a:extLst>
          </p:cNvPr>
          <p:cNvSpPr txBox="1">
            <a:spLocks/>
          </p:cNvSpPr>
          <p:nvPr/>
        </p:nvSpPr>
        <p:spPr>
          <a:xfrm>
            <a:off x="333816" y="-3669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70C0"/>
                </a:solidFill>
                <a:latin typeface="+mj-lt"/>
                <a:ea typeface="+mj-ea"/>
                <a:cs typeface="+mj-cs"/>
              </a:defRPr>
            </a:lvl1pPr>
          </a:lstStyle>
          <a:p>
            <a:r>
              <a:rPr lang="en-US" dirty="0"/>
              <a:t>Generative Adversarial Networks</a:t>
            </a:r>
          </a:p>
        </p:txBody>
      </p:sp>
    </p:spTree>
    <p:extLst>
      <p:ext uri="{BB962C8B-B14F-4D97-AF65-F5344CB8AC3E}">
        <p14:creationId xmlns:p14="http://schemas.microsoft.com/office/powerpoint/2010/main" val="267687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par>
                                <p:cTn id="51" presetID="1" presetClass="exit" presetSubtype="0" fill="hold" nodeType="withEffect">
                                  <p:stCondLst>
                                    <p:cond delay="0"/>
                                  </p:stCondLst>
                                  <p:childTnLst>
                                    <p:set>
                                      <p:cBhvr>
                                        <p:cTn id="52" dur="1" fill="hold">
                                          <p:stCondLst>
                                            <p:cond delay="0"/>
                                          </p:stCondLst>
                                        </p:cTn>
                                        <p:tgtEl>
                                          <p:spTgt spid="26"/>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843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843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843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1" nodeType="clickEffect">
                                  <p:stCondLst>
                                    <p:cond delay="0"/>
                                  </p:stCondLst>
                                  <p:childTnLst>
                                    <p:set>
                                      <p:cBhvr>
                                        <p:cTn id="7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6" grpId="0" animBg="1"/>
      <p:bldP spid="7" grpId="0"/>
      <p:bldP spid="11" grpId="0"/>
      <p:bldP spid="14" grpId="0" animBg="1"/>
      <p:bldP spid="15" grpId="0"/>
      <p:bldP spid="20" grpId="0" animBg="1"/>
      <p:bldP spid="23" grpId="0"/>
      <p:bldP spid="31" grpId="0" animBg="1"/>
      <p:bldP spid="32" grpId="0" animBg="1"/>
      <p:bldP spid="18" grpId="0" animBg="1"/>
      <p:bldP spid="18"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D9A30-746A-7041-1062-AD008770C7EA}"/>
              </a:ext>
            </a:extLst>
          </p:cNvPr>
          <p:cNvSpPr>
            <a:spLocks noGrp="1"/>
          </p:cNvSpPr>
          <p:nvPr>
            <p:ph type="title"/>
          </p:nvPr>
        </p:nvSpPr>
        <p:spPr/>
        <p:txBody>
          <a:bodyPr/>
          <a:lstStyle/>
          <a:p>
            <a:r>
              <a:rPr lang="en-US" dirty="0"/>
              <a:t>Autoregressive: The Transformer (2017)</a:t>
            </a:r>
          </a:p>
        </p:txBody>
      </p:sp>
      <p:sp>
        <p:nvSpPr>
          <p:cNvPr id="7" name="Slide Number Placeholder 6">
            <a:extLst>
              <a:ext uri="{FF2B5EF4-FFF2-40B4-BE49-F238E27FC236}">
                <a16:creationId xmlns:a16="http://schemas.microsoft.com/office/drawing/2014/main" id="{CB11F94C-CFB9-18F4-2DFC-E85F8241C341}"/>
              </a:ext>
            </a:extLst>
          </p:cNvPr>
          <p:cNvSpPr>
            <a:spLocks noGrp="1"/>
          </p:cNvSpPr>
          <p:nvPr>
            <p:ph type="sldNum" sz="quarter" idx="12"/>
          </p:nvPr>
        </p:nvSpPr>
        <p:spPr/>
        <p:txBody>
          <a:bodyPr/>
          <a:lstStyle/>
          <a:p>
            <a:fld id="{44F096B6-B8DF-0C42-9CB4-52268210ADB0}" type="slidenum">
              <a:rPr lang="en-US" smtClean="0"/>
              <a:t>21</a:t>
            </a:fld>
            <a:endParaRPr lang="en-US"/>
          </a:p>
        </p:txBody>
      </p:sp>
      <p:sp>
        <p:nvSpPr>
          <p:cNvPr id="11" name="Rounded Rectangle 10">
            <a:extLst>
              <a:ext uri="{FF2B5EF4-FFF2-40B4-BE49-F238E27FC236}">
                <a16:creationId xmlns:a16="http://schemas.microsoft.com/office/drawing/2014/main" id="{D9372154-C68D-C66E-A13C-159171142FD4}"/>
              </a:ext>
            </a:extLst>
          </p:cNvPr>
          <p:cNvSpPr/>
          <p:nvPr/>
        </p:nvSpPr>
        <p:spPr>
          <a:xfrm>
            <a:off x="8451874" y="3429000"/>
            <a:ext cx="3069566" cy="1832902"/>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t>Main idea: use an inner product score function for the attention mechanism</a:t>
            </a:r>
          </a:p>
        </p:txBody>
      </p:sp>
      <p:pic>
        <p:nvPicPr>
          <p:cNvPr id="4098" name="Picture 2" descr="attention research">
            <a:extLst>
              <a:ext uri="{FF2B5EF4-FFF2-40B4-BE49-F238E27FC236}">
                <a16:creationId xmlns:a16="http://schemas.microsoft.com/office/drawing/2014/main" id="{788F47B3-2CC6-F349-632B-6B996BD206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1" y="1320451"/>
            <a:ext cx="3833227" cy="5401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454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2E3EA-4B51-C7EB-30DD-2077602DB96A}"/>
              </a:ext>
            </a:extLst>
          </p:cNvPr>
          <p:cNvSpPr>
            <a:spLocks noGrp="1"/>
          </p:cNvSpPr>
          <p:nvPr>
            <p:ph type="title"/>
          </p:nvPr>
        </p:nvSpPr>
        <p:spPr/>
        <p:txBody>
          <a:bodyPr/>
          <a:lstStyle/>
          <a:p>
            <a:r>
              <a:rPr lang="en-US" dirty="0"/>
              <a:t>Denoising Diffusion Probabilistic Models</a:t>
            </a:r>
          </a:p>
        </p:txBody>
      </p:sp>
      <p:sp>
        <p:nvSpPr>
          <p:cNvPr id="4" name="Slide Number Placeholder 3">
            <a:extLst>
              <a:ext uri="{FF2B5EF4-FFF2-40B4-BE49-F238E27FC236}">
                <a16:creationId xmlns:a16="http://schemas.microsoft.com/office/drawing/2014/main" id="{E0FAF02D-BC43-DEBB-2D4B-C7DD2F804A08}"/>
              </a:ext>
            </a:extLst>
          </p:cNvPr>
          <p:cNvSpPr>
            <a:spLocks noGrp="1"/>
          </p:cNvSpPr>
          <p:nvPr>
            <p:ph type="sldNum" sz="quarter" idx="12"/>
          </p:nvPr>
        </p:nvSpPr>
        <p:spPr/>
        <p:txBody>
          <a:bodyPr/>
          <a:lstStyle/>
          <a:p>
            <a:fld id="{44F096B6-B8DF-0C42-9CB4-52268210ADB0}" type="slidenum">
              <a:rPr lang="en-US" smtClean="0"/>
              <a:t>22</a:t>
            </a:fld>
            <a:endParaRPr lang="en-US"/>
          </a:p>
        </p:txBody>
      </p:sp>
      <p:sp>
        <p:nvSpPr>
          <p:cNvPr id="5" name="TextBox 4">
            <a:extLst>
              <a:ext uri="{FF2B5EF4-FFF2-40B4-BE49-F238E27FC236}">
                <a16:creationId xmlns:a16="http://schemas.microsoft.com/office/drawing/2014/main" id="{EA6DD967-5552-DF2F-2A38-4E4BC3A20AB2}"/>
              </a:ext>
            </a:extLst>
          </p:cNvPr>
          <p:cNvSpPr txBox="1"/>
          <p:nvPr/>
        </p:nvSpPr>
        <p:spPr>
          <a:xfrm>
            <a:off x="0" y="6356350"/>
            <a:ext cx="11836400" cy="369332"/>
          </a:xfrm>
          <a:prstGeom prst="rect">
            <a:avLst/>
          </a:prstGeom>
          <a:noFill/>
        </p:spPr>
        <p:txBody>
          <a:bodyPr wrap="square" rtlCol="0">
            <a:spAutoFit/>
          </a:bodyPr>
          <a:lstStyle/>
          <a:p>
            <a:r>
              <a:rPr lang="en-US" dirty="0"/>
              <a:t>CVPR 2023 Tutorial,  Song, Meng, and </a:t>
            </a:r>
            <a:r>
              <a:rPr lang="en-US" dirty="0" err="1"/>
              <a:t>Vadhat</a:t>
            </a:r>
            <a:endParaRPr lang="en-US" dirty="0"/>
          </a:p>
        </p:txBody>
      </p:sp>
      <p:grpSp>
        <p:nvGrpSpPr>
          <p:cNvPr id="9" name="Group 8">
            <a:extLst>
              <a:ext uri="{FF2B5EF4-FFF2-40B4-BE49-F238E27FC236}">
                <a16:creationId xmlns:a16="http://schemas.microsoft.com/office/drawing/2014/main" id="{092508E1-2239-9D83-4616-FAFA7CC2E3A5}"/>
              </a:ext>
            </a:extLst>
          </p:cNvPr>
          <p:cNvGrpSpPr/>
          <p:nvPr/>
        </p:nvGrpSpPr>
        <p:grpSpPr>
          <a:xfrm>
            <a:off x="838200" y="1714500"/>
            <a:ext cx="10515600" cy="1092200"/>
            <a:chOff x="838200" y="2882900"/>
            <a:chExt cx="10515600" cy="1092200"/>
          </a:xfrm>
        </p:grpSpPr>
        <p:pic>
          <p:nvPicPr>
            <p:cNvPr id="6" name="Picture 5">
              <a:extLst>
                <a:ext uri="{FF2B5EF4-FFF2-40B4-BE49-F238E27FC236}">
                  <a16:creationId xmlns:a16="http://schemas.microsoft.com/office/drawing/2014/main" id="{D7EE9C76-E57E-3C43-A513-3C215BD62F3B}"/>
                </a:ext>
              </a:extLst>
            </p:cNvPr>
            <p:cNvPicPr>
              <a:picLocks noChangeAspect="1"/>
            </p:cNvPicPr>
            <p:nvPr/>
          </p:nvPicPr>
          <p:blipFill>
            <a:blip r:embed="rId2"/>
            <a:stretch>
              <a:fillRect/>
            </a:stretch>
          </p:blipFill>
          <p:spPr>
            <a:xfrm>
              <a:off x="2311400" y="2882900"/>
              <a:ext cx="7569200" cy="1092200"/>
            </a:xfrm>
            <a:prstGeom prst="rect">
              <a:avLst/>
            </a:prstGeom>
          </p:spPr>
        </p:pic>
        <p:sp>
          <p:nvSpPr>
            <p:cNvPr id="7" name="TextBox 6">
              <a:extLst>
                <a:ext uri="{FF2B5EF4-FFF2-40B4-BE49-F238E27FC236}">
                  <a16:creationId xmlns:a16="http://schemas.microsoft.com/office/drawing/2014/main" id="{E0DA3976-808E-40DF-1F89-5F41519B0864}"/>
                </a:ext>
              </a:extLst>
            </p:cNvPr>
            <p:cNvSpPr txBox="1"/>
            <p:nvPr/>
          </p:nvSpPr>
          <p:spPr>
            <a:xfrm>
              <a:off x="838200" y="3213556"/>
              <a:ext cx="1473200" cy="430887"/>
            </a:xfrm>
            <a:prstGeom prst="rect">
              <a:avLst/>
            </a:prstGeom>
            <a:noFill/>
          </p:spPr>
          <p:txBody>
            <a:bodyPr wrap="square" rtlCol="0">
              <a:spAutoFit/>
            </a:bodyPr>
            <a:lstStyle/>
            <a:p>
              <a:pPr algn="r"/>
              <a:r>
                <a:rPr lang="en-US" sz="2200" dirty="0"/>
                <a:t>Data</a:t>
              </a:r>
            </a:p>
          </p:txBody>
        </p:sp>
        <p:sp>
          <p:nvSpPr>
            <p:cNvPr id="8" name="TextBox 7">
              <a:extLst>
                <a:ext uri="{FF2B5EF4-FFF2-40B4-BE49-F238E27FC236}">
                  <a16:creationId xmlns:a16="http://schemas.microsoft.com/office/drawing/2014/main" id="{CABCC3D6-DBD8-8210-CC0A-E3E4269A11CE}"/>
                </a:ext>
              </a:extLst>
            </p:cNvPr>
            <p:cNvSpPr txBox="1"/>
            <p:nvPr/>
          </p:nvSpPr>
          <p:spPr>
            <a:xfrm>
              <a:off x="9880600" y="3182890"/>
              <a:ext cx="1473200" cy="430887"/>
            </a:xfrm>
            <a:prstGeom prst="rect">
              <a:avLst/>
            </a:prstGeom>
            <a:noFill/>
          </p:spPr>
          <p:txBody>
            <a:bodyPr wrap="square" rtlCol="0">
              <a:spAutoFit/>
            </a:bodyPr>
            <a:lstStyle/>
            <a:p>
              <a:r>
                <a:rPr lang="en-US" sz="2200" dirty="0"/>
                <a:t>Noise</a:t>
              </a:r>
            </a:p>
          </p:txBody>
        </p:sp>
      </p:grpSp>
      <p:sp>
        <p:nvSpPr>
          <p:cNvPr id="10" name="TextBox 9">
            <a:extLst>
              <a:ext uri="{FF2B5EF4-FFF2-40B4-BE49-F238E27FC236}">
                <a16:creationId xmlns:a16="http://schemas.microsoft.com/office/drawing/2014/main" id="{5FA4F751-3499-2BB6-085F-78BCBAEEFC81}"/>
              </a:ext>
            </a:extLst>
          </p:cNvPr>
          <p:cNvSpPr txBox="1"/>
          <p:nvPr/>
        </p:nvSpPr>
        <p:spPr>
          <a:xfrm>
            <a:off x="1100667" y="3429000"/>
            <a:ext cx="9872133" cy="2123658"/>
          </a:xfrm>
          <a:prstGeom prst="rect">
            <a:avLst/>
          </a:prstGeom>
          <a:noFill/>
        </p:spPr>
        <p:txBody>
          <a:bodyPr wrap="square" rtlCol="0">
            <a:spAutoFit/>
          </a:bodyPr>
          <a:lstStyle/>
          <a:p>
            <a:r>
              <a:rPr lang="en-US" sz="2200" dirty="0"/>
              <a:t>Construct two processes:</a:t>
            </a:r>
          </a:p>
          <a:p>
            <a:endParaRPr lang="en-US" sz="2200" dirty="0"/>
          </a:p>
          <a:p>
            <a:pPr marL="342900" indent="-342900">
              <a:buAutoNum type="arabicParenR"/>
            </a:pPr>
            <a:r>
              <a:rPr lang="en-US" sz="2200" dirty="0">
                <a:latin typeface="+mj-lt"/>
              </a:rPr>
              <a:t>Forward diffusion process: </a:t>
            </a:r>
          </a:p>
          <a:p>
            <a:r>
              <a:rPr lang="en-US" sz="2200" dirty="0">
                <a:latin typeface="+mj-lt"/>
              </a:rPr>
              <a:t>	</a:t>
            </a:r>
            <a:r>
              <a:rPr lang="en-US" sz="2200" dirty="0"/>
              <a:t>Progressively map data to a known noise distribution (e.g., Gaussian) </a:t>
            </a:r>
          </a:p>
          <a:p>
            <a:pPr marL="457200" indent="-457200">
              <a:buFont typeface="+mj-lt"/>
              <a:buAutoNum type="arabicParenR" startAt="2"/>
            </a:pPr>
            <a:r>
              <a:rPr lang="en-US" sz="2200" dirty="0">
                <a:latin typeface="+mj-lt"/>
              </a:rPr>
              <a:t>Reverse denoising process </a:t>
            </a:r>
          </a:p>
          <a:p>
            <a:r>
              <a:rPr lang="en-US" sz="2200" dirty="0">
                <a:latin typeface="+mj-lt"/>
              </a:rPr>
              <a:t>	</a:t>
            </a:r>
            <a:r>
              <a:rPr lang="en-US" sz="2200" dirty="0"/>
              <a:t>Progressively reverse the noise process</a:t>
            </a:r>
          </a:p>
        </p:txBody>
      </p:sp>
      <p:grpSp>
        <p:nvGrpSpPr>
          <p:cNvPr id="19" name="Group 18">
            <a:extLst>
              <a:ext uri="{FF2B5EF4-FFF2-40B4-BE49-F238E27FC236}">
                <a16:creationId xmlns:a16="http://schemas.microsoft.com/office/drawing/2014/main" id="{4CE685E2-CC2C-04B4-3639-F116ACA20BC1}"/>
              </a:ext>
            </a:extLst>
          </p:cNvPr>
          <p:cNvGrpSpPr/>
          <p:nvPr/>
        </p:nvGrpSpPr>
        <p:grpSpPr>
          <a:xfrm>
            <a:off x="3623733" y="1304181"/>
            <a:ext cx="4986867" cy="410319"/>
            <a:chOff x="3623733" y="1304181"/>
            <a:chExt cx="4986867" cy="410319"/>
          </a:xfrm>
        </p:grpSpPr>
        <p:cxnSp>
          <p:nvCxnSpPr>
            <p:cNvPr id="12" name="Straight Arrow Connector 11">
              <a:extLst>
                <a:ext uri="{FF2B5EF4-FFF2-40B4-BE49-F238E27FC236}">
                  <a16:creationId xmlns:a16="http://schemas.microsoft.com/office/drawing/2014/main" id="{A1A8D903-3161-0F62-6F11-7C6E1F1A923A}"/>
                </a:ext>
              </a:extLst>
            </p:cNvPr>
            <p:cNvCxnSpPr/>
            <p:nvPr/>
          </p:nvCxnSpPr>
          <p:spPr>
            <a:xfrm>
              <a:off x="3623733" y="1714500"/>
              <a:ext cx="498686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9D43B21-98F8-3AF2-2234-1FF8756D41AE}"/>
                </a:ext>
              </a:extLst>
            </p:cNvPr>
            <p:cNvSpPr txBox="1"/>
            <p:nvPr/>
          </p:nvSpPr>
          <p:spPr>
            <a:xfrm>
              <a:off x="4833620" y="1304181"/>
              <a:ext cx="2692400" cy="369332"/>
            </a:xfrm>
            <a:prstGeom prst="rect">
              <a:avLst/>
            </a:prstGeom>
            <a:noFill/>
          </p:spPr>
          <p:txBody>
            <a:bodyPr wrap="square" rtlCol="0">
              <a:spAutoFit/>
            </a:bodyPr>
            <a:lstStyle/>
            <a:p>
              <a:r>
                <a:rPr lang="en-US" dirty="0"/>
                <a:t>Forward diffusion process</a:t>
              </a:r>
            </a:p>
          </p:txBody>
        </p:sp>
      </p:grpSp>
      <p:grpSp>
        <p:nvGrpSpPr>
          <p:cNvPr id="20" name="Group 19">
            <a:extLst>
              <a:ext uri="{FF2B5EF4-FFF2-40B4-BE49-F238E27FC236}">
                <a16:creationId xmlns:a16="http://schemas.microsoft.com/office/drawing/2014/main" id="{534C035E-9222-4402-38A0-2AA9E8B1D499}"/>
              </a:ext>
            </a:extLst>
          </p:cNvPr>
          <p:cNvGrpSpPr/>
          <p:nvPr/>
        </p:nvGrpSpPr>
        <p:grpSpPr>
          <a:xfrm>
            <a:off x="3623733" y="2950633"/>
            <a:ext cx="4986867" cy="386458"/>
            <a:chOff x="3623733" y="2950633"/>
            <a:chExt cx="4986867" cy="386458"/>
          </a:xfrm>
        </p:grpSpPr>
        <p:cxnSp>
          <p:nvCxnSpPr>
            <p:cNvPr id="14" name="Straight Arrow Connector 13">
              <a:extLst>
                <a:ext uri="{FF2B5EF4-FFF2-40B4-BE49-F238E27FC236}">
                  <a16:creationId xmlns:a16="http://schemas.microsoft.com/office/drawing/2014/main" id="{6016886B-48EF-85E6-76FD-26D8671C18E5}"/>
                </a:ext>
              </a:extLst>
            </p:cNvPr>
            <p:cNvCxnSpPr>
              <a:cxnSpLocks/>
            </p:cNvCxnSpPr>
            <p:nvPr/>
          </p:nvCxnSpPr>
          <p:spPr>
            <a:xfrm flipH="1">
              <a:off x="3623733" y="2950633"/>
              <a:ext cx="498686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55485B4-61F5-F10A-3580-224FB37E7433}"/>
                </a:ext>
              </a:extLst>
            </p:cNvPr>
            <p:cNvSpPr txBox="1"/>
            <p:nvPr/>
          </p:nvSpPr>
          <p:spPr>
            <a:xfrm>
              <a:off x="4770965" y="2967759"/>
              <a:ext cx="2984501" cy="369332"/>
            </a:xfrm>
            <a:prstGeom prst="rect">
              <a:avLst/>
            </a:prstGeom>
            <a:noFill/>
          </p:spPr>
          <p:txBody>
            <a:bodyPr wrap="square" rtlCol="0">
              <a:spAutoFit/>
            </a:bodyPr>
            <a:lstStyle/>
            <a:p>
              <a:r>
                <a:rPr lang="en-US" dirty="0"/>
                <a:t>Reverse denoising process</a:t>
              </a:r>
            </a:p>
          </p:txBody>
        </p:sp>
      </p:grpSp>
    </p:spTree>
    <p:extLst>
      <p:ext uri="{BB962C8B-B14F-4D97-AF65-F5344CB8AC3E}">
        <p14:creationId xmlns:p14="http://schemas.microsoft.com/office/powerpoint/2010/main" val="1753496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78A7C-E376-E026-9C99-02106286C65B}"/>
              </a:ext>
            </a:extLst>
          </p:cNvPr>
          <p:cNvSpPr>
            <a:spLocks noGrp="1"/>
          </p:cNvSpPr>
          <p:nvPr>
            <p:ph type="title"/>
          </p:nvPr>
        </p:nvSpPr>
        <p:spPr/>
        <p:txBody>
          <a:bodyPr/>
          <a:lstStyle/>
          <a:p>
            <a:r>
              <a:rPr lang="en-US" dirty="0"/>
              <a:t>Recurrent models</a:t>
            </a:r>
          </a:p>
        </p:txBody>
      </p:sp>
      <p:sp>
        <p:nvSpPr>
          <p:cNvPr id="8" name="Content Placeholder 7">
            <a:extLst>
              <a:ext uri="{FF2B5EF4-FFF2-40B4-BE49-F238E27FC236}">
                <a16:creationId xmlns:a16="http://schemas.microsoft.com/office/drawing/2014/main" id="{7D27785F-9648-1E25-F6E3-76A222207F2C}"/>
              </a:ext>
            </a:extLst>
          </p:cNvPr>
          <p:cNvSpPr>
            <a:spLocks noGrp="1"/>
          </p:cNvSpPr>
          <p:nvPr>
            <p:ph idx="1"/>
          </p:nvPr>
        </p:nvSpPr>
        <p:spPr/>
        <p:txBody>
          <a:bodyPr/>
          <a:lstStyle/>
          <a:p>
            <a:r>
              <a:rPr lang="en-US" dirty="0"/>
              <a:t>Basic RNN structure</a:t>
            </a:r>
          </a:p>
        </p:txBody>
      </p:sp>
      <p:sp>
        <p:nvSpPr>
          <p:cNvPr id="7" name="Slide Number Placeholder 6">
            <a:extLst>
              <a:ext uri="{FF2B5EF4-FFF2-40B4-BE49-F238E27FC236}">
                <a16:creationId xmlns:a16="http://schemas.microsoft.com/office/drawing/2014/main" id="{E0AC650F-5348-2DCC-0337-982C6CA6963F}"/>
              </a:ext>
            </a:extLst>
          </p:cNvPr>
          <p:cNvSpPr>
            <a:spLocks noGrp="1"/>
          </p:cNvSpPr>
          <p:nvPr>
            <p:ph type="sldNum" sz="quarter" idx="12"/>
          </p:nvPr>
        </p:nvSpPr>
        <p:spPr/>
        <p:txBody>
          <a:bodyPr/>
          <a:lstStyle/>
          <a:p>
            <a:fld id="{44F096B6-B8DF-0C42-9CB4-52268210ADB0}" type="slidenum">
              <a:rPr lang="en-US" smtClean="0"/>
              <a:t>23</a:t>
            </a:fld>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C68DC0E-B0A8-6FC1-B27C-02C6DFD2D5F5}"/>
                  </a:ext>
                </a:extLst>
              </p:cNvPr>
              <p:cNvSpPr txBox="1"/>
              <p:nvPr/>
            </p:nvSpPr>
            <p:spPr>
              <a:xfrm>
                <a:off x="670560" y="5524281"/>
                <a:ext cx="5899355" cy="923330"/>
              </a:xfrm>
              <a:prstGeom prst="rect">
                <a:avLst/>
              </a:prstGeom>
              <a:noFill/>
            </p:spPr>
            <p:txBody>
              <a:bodyPr wrap="square" rtlCol="0">
                <a:spAutoFit/>
              </a:bodyPr>
              <a:lstStyle/>
              <a:p>
                <a:r>
                  <a:rPr lang="en-US" dirty="0"/>
                  <a:t>x – input sequence</a:t>
                </a:r>
              </a:p>
              <a:p>
                <a:r>
                  <a:rPr lang="en-US" dirty="0"/>
                  <a:t>y</a:t>
                </a:r>
                <a14:m>
                  <m:oMath xmlns:m="http://schemas.openxmlformats.org/officeDocument/2006/math">
                    <m:r>
                      <a:rPr lang="en-US" b="0" i="1" smtClean="0">
                        <a:latin typeface="Cambria Math" panose="02040503050406030204" pitchFamily="18" charset="0"/>
                      </a:rPr>
                      <m:t> </m:t>
                    </m:r>
                  </m:oMath>
                </a14:m>
                <a:r>
                  <a:rPr lang="en-US" dirty="0"/>
                  <a:t>– output sequence</a:t>
                </a:r>
              </a:p>
              <a:p>
                <a:r>
                  <a:rPr lang="en-US" dirty="0"/>
                  <a:t>a – hidden state</a:t>
                </a:r>
              </a:p>
            </p:txBody>
          </p:sp>
        </mc:Choice>
        <mc:Fallback xmlns="">
          <p:sp>
            <p:nvSpPr>
              <p:cNvPr id="9" name="TextBox 8">
                <a:extLst>
                  <a:ext uri="{FF2B5EF4-FFF2-40B4-BE49-F238E27FC236}">
                    <a16:creationId xmlns:a16="http://schemas.microsoft.com/office/drawing/2014/main" id="{4C68DC0E-B0A8-6FC1-B27C-02C6DFD2D5F5}"/>
                  </a:ext>
                </a:extLst>
              </p:cNvPr>
              <p:cNvSpPr txBox="1">
                <a:spLocks noRot="1" noChangeAspect="1" noMove="1" noResize="1" noEditPoints="1" noAdjustHandles="1" noChangeArrowheads="1" noChangeShapeType="1" noTextEdit="1"/>
              </p:cNvSpPr>
              <p:nvPr/>
            </p:nvSpPr>
            <p:spPr>
              <a:xfrm>
                <a:off x="670560" y="5524281"/>
                <a:ext cx="5899355" cy="923330"/>
              </a:xfrm>
              <a:prstGeom prst="rect">
                <a:avLst/>
              </a:prstGeom>
              <a:blipFill>
                <a:blip r:embed="rId3"/>
                <a:stretch>
                  <a:fillRect l="-858" t="-2703" b="-10811"/>
                </a:stretch>
              </a:blipFill>
            </p:spPr>
            <p:txBody>
              <a:bodyPr/>
              <a:lstStyle/>
              <a:p>
                <a:r>
                  <a:rPr lang="en-US">
                    <a:noFill/>
                  </a:rPr>
                  <a:t> </a:t>
                </a:r>
              </a:p>
            </p:txBody>
          </p:sp>
        </mc:Fallback>
      </mc:AlternateContent>
      <p:pic>
        <p:nvPicPr>
          <p:cNvPr id="1028" name="Picture 4">
            <a:extLst>
              <a:ext uri="{FF2B5EF4-FFF2-40B4-BE49-F238E27FC236}">
                <a16:creationId xmlns:a16="http://schemas.microsoft.com/office/drawing/2014/main" id="{7AEA23A4-6E06-04C0-97E5-F27AD72779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6974" y="2563331"/>
            <a:ext cx="9710530" cy="2589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6757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18ECF-1258-3C11-0CB4-7C377EF59FC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ABEC2FD-2368-2F13-CA01-2CB00A7D74A9}"/>
              </a:ext>
            </a:extLst>
          </p:cNvPr>
          <p:cNvSpPr>
            <a:spLocks noGrp="1"/>
          </p:cNvSpPr>
          <p:nvPr>
            <p:ph type="title"/>
          </p:nvPr>
        </p:nvSpPr>
        <p:spPr>
          <a:xfrm>
            <a:off x="215153" y="768350"/>
            <a:ext cx="11761694" cy="2852737"/>
          </a:xfrm>
        </p:spPr>
        <p:txBody>
          <a:bodyPr/>
          <a:lstStyle/>
          <a:p>
            <a:r>
              <a:rPr lang="en-US" dirty="0"/>
              <a:t>Results in Systems/Security Use Cases</a:t>
            </a:r>
          </a:p>
        </p:txBody>
      </p:sp>
      <p:sp>
        <p:nvSpPr>
          <p:cNvPr id="4" name="Slide Number Placeholder 3">
            <a:extLst>
              <a:ext uri="{FF2B5EF4-FFF2-40B4-BE49-F238E27FC236}">
                <a16:creationId xmlns:a16="http://schemas.microsoft.com/office/drawing/2014/main" id="{FA866B7F-FBC2-D5C0-ED2A-B265E9599EA8}"/>
              </a:ext>
            </a:extLst>
          </p:cNvPr>
          <p:cNvSpPr>
            <a:spLocks noGrp="1"/>
          </p:cNvSpPr>
          <p:nvPr>
            <p:ph type="sldNum" sz="quarter" idx="12"/>
          </p:nvPr>
        </p:nvSpPr>
        <p:spPr/>
        <p:txBody>
          <a:bodyPr/>
          <a:lstStyle/>
          <a:p>
            <a:fld id="{44F096B6-B8DF-0C42-9CB4-52268210ADB0}" type="slidenum">
              <a:rPr lang="en-US" smtClean="0"/>
              <a:t>24</a:t>
            </a:fld>
            <a:endParaRPr lang="en-US"/>
          </a:p>
        </p:txBody>
      </p:sp>
      <p:sp>
        <p:nvSpPr>
          <p:cNvPr id="3" name="Text Placeholder 2">
            <a:extLst>
              <a:ext uri="{FF2B5EF4-FFF2-40B4-BE49-F238E27FC236}">
                <a16:creationId xmlns:a16="http://schemas.microsoft.com/office/drawing/2014/main" id="{BB4145A7-EF3F-67F8-4C28-562D58692B9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547017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355CF09-97AD-6902-7F8B-89CA89A557F0}"/>
              </a:ext>
            </a:extLst>
          </p:cNvPr>
          <p:cNvSpPr>
            <a:spLocks noGrp="1"/>
          </p:cNvSpPr>
          <p:nvPr>
            <p:ph type="dt" sz="half" idx="10"/>
          </p:nvPr>
        </p:nvSpPr>
        <p:spPr/>
        <p:txBody>
          <a:bodyPr/>
          <a:lstStyle/>
          <a:p>
            <a:fld id="{86D8F2E8-1627-ED40-AD5A-05B26DCB1B67}" type="datetime1">
              <a:rPr lang="en-US" smtClean="0"/>
              <a:t>9/15/24</a:t>
            </a:fld>
            <a:endParaRPr lang="en-US"/>
          </a:p>
        </p:txBody>
      </p:sp>
      <p:sp>
        <p:nvSpPr>
          <p:cNvPr id="6" name="Slide Number Placeholder 5">
            <a:extLst>
              <a:ext uri="{FF2B5EF4-FFF2-40B4-BE49-F238E27FC236}">
                <a16:creationId xmlns:a16="http://schemas.microsoft.com/office/drawing/2014/main" id="{8AC92B5C-CD82-3A93-BFC6-F25D92037572}"/>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91207FE-1B40-BB4E-BDD0-A0325ACFF8D0}" type="slidenum">
              <a:rPr lang="en-US" smtClean="0"/>
              <a:pPr/>
              <a:t>25</a:t>
            </a:fld>
            <a:endParaRPr lang="en-US"/>
          </a:p>
        </p:txBody>
      </p:sp>
      <p:sp>
        <p:nvSpPr>
          <p:cNvPr id="8" name="Title 1">
            <a:extLst>
              <a:ext uri="{FF2B5EF4-FFF2-40B4-BE49-F238E27FC236}">
                <a16:creationId xmlns:a16="http://schemas.microsoft.com/office/drawing/2014/main" id="{ABBAF487-FA76-C700-0727-D4D6E3FA87F9}"/>
              </a:ext>
            </a:extLst>
          </p:cNvPr>
          <p:cNvSpPr>
            <a:spLocks noGrp="1"/>
          </p:cNvSpPr>
          <p:nvPr>
            <p:ph type="title"/>
          </p:nvPr>
        </p:nvSpPr>
        <p:spPr>
          <a:xfrm>
            <a:off x="206157" y="512104"/>
            <a:ext cx="10515600" cy="1325563"/>
          </a:xfrm>
        </p:spPr>
        <p:txBody>
          <a:bodyPr/>
          <a:lstStyle/>
          <a:p>
            <a:r>
              <a:rPr lang="en-US" dirty="0"/>
              <a:t>Mind The Gap</a:t>
            </a:r>
          </a:p>
        </p:txBody>
      </p:sp>
      <p:sp>
        <p:nvSpPr>
          <p:cNvPr id="13" name="Rectangle 12">
            <a:extLst>
              <a:ext uri="{FF2B5EF4-FFF2-40B4-BE49-F238E27FC236}">
                <a16:creationId xmlns:a16="http://schemas.microsoft.com/office/drawing/2014/main" id="{DE6F9D28-8AA0-AB60-B4D4-D3D5914A0DE6}"/>
              </a:ext>
            </a:extLst>
          </p:cNvPr>
          <p:cNvSpPr/>
          <p:nvPr/>
        </p:nvSpPr>
        <p:spPr>
          <a:xfrm>
            <a:off x="2140656" y="2592931"/>
            <a:ext cx="2880354" cy="120761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DEEP GENERATIVE </a:t>
            </a:r>
          </a:p>
          <a:p>
            <a:pPr algn="ctr"/>
            <a:r>
              <a:rPr lang="en-US" b="1" dirty="0"/>
              <a:t>MODELS</a:t>
            </a:r>
          </a:p>
        </p:txBody>
      </p:sp>
      <p:sp>
        <p:nvSpPr>
          <p:cNvPr id="14" name="Google Shape;330;p5">
            <a:extLst>
              <a:ext uri="{FF2B5EF4-FFF2-40B4-BE49-F238E27FC236}">
                <a16:creationId xmlns:a16="http://schemas.microsoft.com/office/drawing/2014/main" id="{A9457E63-18EF-C64E-BA08-46B728EB9AF6}"/>
              </a:ext>
            </a:extLst>
          </p:cNvPr>
          <p:cNvSpPr/>
          <p:nvPr/>
        </p:nvSpPr>
        <p:spPr>
          <a:xfrm rot="5400000">
            <a:off x="3327160" y="2184229"/>
            <a:ext cx="507347" cy="288966"/>
          </a:xfrm>
          <a:prstGeom prst="rightArrow">
            <a:avLst>
              <a:gd name="adj1" fmla="val 50000"/>
              <a:gd name="adj2" fmla="val 50000"/>
            </a:avLst>
          </a:prstGeom>
          <a:noFill/>
          <a:ln w="12700"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 name="Google Shape;330;p5">
            <a:extLst>
              <a:ext uri="{FF2B5EF4-FFF2-40B4-BE49-F238E27FC236}">
                <a16:creationId xmlns:a16="http://schemas.microsoft.com/office/drawing/2014/main" id="{B7EC23CA-D650-5003-8131-13D2450301B7}"/>
              </a:ext>
            </a:extLst>
          </p:cNvPr>
          <p:cNvSpPr/>
          <p:nvPr/>
        </p:nvSpPr>
        <p:spPr>
          <a:xfrm rot="5400000">
            <a:off x="3348253" y="4039971"/>
            <a:ext cx="507347" cy="288966"/>
          </a:xfrm>
          <a:prstGeom prst="rightArrow">
            <a:avLst>
              <a:gd name="adj1" fmla="val 50000"/>
              <a:gd name="adj2" fmla="val 50000"/>
            </a:avLst>
          </a:prstGeom>
          <a:noFill/>
          <a:ln w="12700"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 name="TextBox 16">
            <a:extLst>
              <a:ext uri="{FF2B5EF4-FFF2-40B4-BE49-F238E27FC236}">
                <a16:creationId xmlns:a16="http://schemas.microsoft.com/office/drawing/2014/main" id="{73937B99-8377-404A-1C5F-3C9FBC931EA9}"/>
              </a:ext>
            </a:extLst>
          </p:cNvPr>
          <p:cNvSpPr txBox="1"/>
          <p:nvPr/>
        </p:nvSpPr>
        <p:spPr>
          <a:xfrm>
            <a:off x="1619214" y="4619509"/>
            <a:ext cx="3923238" cy="369332"/>
          </a:xfrm>
          <a:prstGeom prst="rect">
            <a:avLst/>
          </a:prstGeom>
          <a:noFill/>
          <a:ln>
            <a:noFill/>
          </a:ln>
        </p:spPr>
        <p:txBody>
          <a:bodyPr wrap="square" rtlCol="0">
            <a:spAutoFit/>
          </a:bodyPr>
          <a:lstStyle/>
          <a:p>
            <a:pPr algn="ctr"/>
            <a:r>
              <a:rPr lang="en-US" dirty="0">
                <a:solidFill>
                  <a:schemeClr val="accent5"/>
                </a:solidFill>
              </a:rPr>
              <a:t>SYNTHETIC DATA</a:t>
            </a:r>
          </a:p>
        </p:txBody>
      </p:sp>
      <p:pic>
        <p:nvPicPr>
          <p:cNvPr id="45" name="Google Shape;526;p12" descr="Woman ">
            <a:extLst>
              <a:ext uri="{FF2B5EF4-FFF2-40B4-BE49-F238E27FC236}">
                <a16:creationId xmlns:a16="http://schemas.microsoft.com/office/drawing/2014/main" id="{BD3ECAB5-3083-C179-9C7C-6EB52BA73237}"/>
              </a:ext>
            </a:extLst>
          </p:cNvPr>
          <p:cNvPicPr preferRelativeResize="0">
            <a:picLocks noChangeAspect="1"/>
          </p:cNvPicPr>
          <p:nvPr/>
        </p:nvPicPr>
        <p:blipFill rotWithShape="1">
          <a:blip r:embed="rId2" cstate="email">
            <a:alphaModFix/>
            <a:extLst>
              <a:ext uri="{28A0092B-C50C-407E-A947-70E740481C1C}">
                <a14:useLocalDpi xmlns:a14="http://schemas.microsoft.com/office/drawing/2010/main"/>
              </a:ext>
            </a:extLst>
          </a:blip>
          <a:srcRect/>
          <a:stretch/>
        </p:blipFill>
        <p:spPr>
          <a:xfrm>
            <a:off x="845749" y="3000112"/>
            <a:ext cx="747578" cy="747578"/>
          </a:xfrm>
          <a:prstGeom prst="rect">
            <a:avLst/>
          </a:prstGeom>
          <a:noFill/>
          <a:ln>
            <a:noFill/>
          </a:ln>
        </p:spPr>
      </p:pic>
      <p:sp>
        <p:nvSpPr>
          <p:cNvPr id="46" name="TextBox 45">
            <a:extLst>
              <a:ext uri="{FF2B5EF4-FFF2-40B4-BE49-F238E27FC236}">
                <a16:creationId xmlns:a16="http://schemas.microsoft.com/office/drawing/2014/main" id="{B0D0B6D2-5DD3-9C56-1BF9-3CDEBB19B45C}"/>
              </a:ext>
            </a:extLst>
          </p:cNvPr>
          <p:cNvSpPr txBox="1"/>
          <p:nvPr/>
        </p:nvSpPr>
        <p:spPr>
          <a:xfrm>
            <a:off x="399806" y="2150105"/>
            <a:ext cx="1708984" cy="707886"/>
          </a:xfrm>
          <a:prstGeom prst="rect">
            <a:avLst/>
          </a:prstGeom>
          <a:noFill/>
        </p:spPr>
        <p:txBody>
          <a:bodyPr wrap="square" rtlCol="0">
            <a:spAutoFit/>
          </a:bodyPr>
          <a:lstStyle/>
          <a:p>
            <a:pPr algn="ctr"/>
            <a:r>
              <a:rPr lang="en-US" sz="2000" b="1" dirty="0">
                <a:solidFill>
                  <a:schemeClr val="accent5"/>
                </a:solidFill>
              </a:rPr>
              <a:t>Enterprise</a:t>
            </a:r>
          </a:p>
          <a:p>
            <a:pPr algn="ctr"/>
            <a:r>
              <a:rPr lang="en-US" sz="2000" b="1" dirty="0">
                <a:solidFill>
                  <a:schemeClr val="accent5"/>
                </a:solidFill>
              </a:rPr>
              <a:t>Users</a:t>
            </a:r>
          </a:p>
        </p:txBody>
      </p:sp>
      <p:sp>
        <p:nvSpPr>
          <p:cNvPr id="9" name="TextBox 8">
            <a:extLst>
              <a:ext uri="{FF2B5EF4-FFF2-40B4-BE49-F238E27FC236}">
                <a16:creationId xmlns:a16="http://schemas.microsoft.com/office/drawing/2014/main" id="{2E794F0B-A7CD-EE5F-CA20-8523C1C304F9}"/>
              </a:ext>
            </a:extLst>
          </p:cNvPr>
          <p:cNvSpPr txBox="1"/>
          <p:nvPr/>
        </p:nvSpPr>
        <p:spPr>
          <a:xfrm>
            <a:off x="838200" y="1507059"/>
            <a:ext cx="5591053" cy="461665"/>
          </a:xfrm>
          <a:prstGeom prst="rect">
            <a:avLst/>
          </a:prstGeom>
          <a:noFill/>
        </p:spPr>
        <p:txBody>
          <a:bodyPr wrap="square" rtlCol="0">
            <a:spAutoFit/>
          </a:bodyPr>
          <a:lstStyle/>
          <a:p>
            <a:pPr algn="ctr"/>
            <a:r>
              <a:rPr lang="en-US" sz="2400" dirty="0">
                <a:solidFill>
                  <a:schemeClr val="accent5"/>
                </a:solidFill>
              </a:rPr>
              <a:t>Diverse Data Sources</a:t>
            </a:r>
          </a:p>
        </p:txBody>
      </p:sp>
      <p:sp>
        <p:nvSpPr>
          <p:cNvPr id="2" name="TextBox 1">
            <a:extLst>
              <a:ext uri="{FF2B5EF4-FFF2-40B4-BE49-F238E27FC236}">
                <a16:creationId xmlns:a16="http://schemas.microsoft.com/office/drawing/2014/main" id="{66916F5E-5943-AD2F-0541-5ACB208A12B9}"/>
              </a:ext>
            </a:extLst>
          </p:cNvPr>
          <p:cNvSpPr txBox="1"/>
          <p:nvPr/>
        </p:nvSpPr>
        <p:spPr>
          <a:xfrm>
            <a:off x="6099143" y="3241975"/>
            <a:ext cx="5274073" cy="584775"/>
          </a:xfrm>
          <a:prstGeom prst="rect">
            <a:avLst/>
          </a:prstGeom>
          <a:noFill/>
        </p:spPr>
        <p:txBody>
          <a:bodyPr wrap="none" rtlCol="0">
            <a:spAutoFit/>
          </a:bodyPr>
          <a:lstStyle/>
          <a:p>
            <a:r>
              <a:rPr lang="en-US" sz="3200" dirty="0">
                <a:solidFill>
                  <a:srgbClr val="FF0000"/>
                </a:solidFill>
              </a:rPr>
              <a:t>Use case and dataset adaption</a:t>
            </a:r>
          </a:p>
        </p:txBody>
      </p:sp>
      <p:sp>
        <p:nvSpPr>
          <p:cNvPr id="3" name="TextBox 2">
            <a:extLst>
              <a:ext uri="{FF2B5EF4-FFF2-40B4-BE49-F238E27FC236}">
                <a16:creationId xmlns:a16="http://schemas.microsoft.com/office/drawing/2014/main" id="{D363F01F-E864-4830-364B-08E561FD8131}"/>
              </a:ext>
            </a:extLst>
          </p:cNvPr>
          <p:cNvSpPr txBox="1"/>
          <p:nvPr/>
        </p:nvSpPr>
        <p:spPr>
          <a:xfrm>
            <a:off x="6099143" y="1853113"/>
            <a:ext cx="6116161" cy="584775"/>
          </a:xfrm>
          <a:prstGeom prst="rect">
            <a:avLst/>
          </a:prstGeom>
          <a:noFill/>
        </p:spPr>
        <p:txBody>
          <a:bodyPr wrap="none" rtlCol="0">
            <a:spAutoFit/>
          </a:bodyPr>
          <a:lstStyle/>
          <a:p>
            <a:r>
              <a:rPr lang="en-US" sz="3200" dirty="0">
                <a:solidFill>
                  <a:srgbClr val="FF0000"/>
                </a:solidFill>
              </a:rPr>
              <a:t>Modeling fidelity and privacy needs</a:t>
            </a:r>
          </a:p>
        </p:txBody>
      </p:sp>
      <p:sp>
        <p:nvSpPr>
          <p:cNvPr id="5" name="TextBox 4">
            <a:extLst>
              <a:ext uri="{FF2B5EF4-FFF2-40B4-BE49-F238E27FC236}">
                <a16:creationId xmlns:a16="http://schemas.microsoft.com/office/drawing/2014/main" id="{3F92B936-312F-428E-E31C-844710725167}"/>
              </a:ext>
            </a:extLst>
          </p:cNvPr>
          <p:cNvSpPr txBox="1"/>
          <p:nvPr/>
        </p:nvSpPr>
        <p:spPr>
          <a:xfrm>
            <a:off x="6099143" y="4516791"/>
            <a:ext cx="4440318" cy="1077218"/>
          </a:xfrm>
          <a:prstGeom prst="rect">
            <a:avLst/>
          </a:prstGeom>
          <a:noFill/>
        </p:spPr>
        <p:txBody>
          <a:bodyPr wrap="none" rtlCol="0">
            <a:spAutoFit/>
          </a:bodyPr>
          <a:lstStyle/>
          <a:p>
            <a:r>
              <a:rPr lang="en-US" sz="3200" dirty="0">
                <a:solidFill>
                  <a:srgbClr val="FF0000"/>
                </a:solidFill>
              </a:rPr>
              <a:t>Enterprise pipelines and </a:t>
            </a:r>
          </a:p>
          <a:p>
            <a:r>
              <a:rPr lang="en-US" sz="3200" dirty="0">
                <a:solidFill>
                  <a:srgbClr val="FF0000"/>
                </a:solidFill>
              </a:rPr>
              <a:t>compliance requirements</a:t>
            </a:r>
          </a:p>
        </p:txBody>
      </p:sp>
      <p:sp>
        <p:nvSpPr>
          <p:cNvPr id="10" name="TextBox 9">
            <a:extLst>
              <a:ext uri="{FF2B5EF4-FFF2-40B4-BE49-F238E27FC236}">
                <a16:creationId xmlns:a16="http://schemas.microsoft.com/office/drawing/2014/main" id="{DACA5EE0-2E55-2EEB-51EE-E25BF18DCF02}"/>
              </a:ext>
            </a:extLst>
          </p:cNvPr>
          <p:cNvSpPr txBox="1"/>
          <p:nvPr/>
        </p:nvSpPr>
        <p:spPr>
          <a:xfrm>
            <a:off x="806399" y="5740513"/>
            <a:ext cx="5591053" cy="461665"/>
          </a:xfrm>
          <a:prstGeom prst="rect">
            <a:avLst/>
          </a:prstGeom>
          <a:noFill/>
        </p:spPr>
        <p:txBody>
          <a:bodyPr wrap="square" rtlCol="0">
            <a:spAutoFit/>
          </a:bodyPr>
          <a:lstStyle/>
          <a:p>
            <a:pPr algn="ctr"/>
            <a:r>
              <a:rPr lang="en-US" sz="2400" dirty="0">
                <a:solidFill>
                  <a:schemeClr val="accent5"/>
                </a:solidFill>
              </a:rPr>
              <a:t>Diverse Use cases</a:t>
            </a:r>
          </a:p>
        </p:txBody>
      </p:sp>
      <p:sp>
        <p:nvSpPr>
          <p:cNvPr id="11" name="Google Shape;330;p5">
            <a:extLst>
              <a:ext uri="{FF2B5EF4-FFF2-40B4-BE49-F238E27FC236}">
                <a16:creationId xmlns:a16="http://schemas.microsoft.com/office/drawing/2014/main" id="{2A099E67-5564-B0F9-229B-E09B24E7A0C6}"/>
              </a:ext>
            </a:extLst>
          </p:cNvPr>
          <p:cNvSpPr/>
          <p:nvPr/>
        </p:nvSpPr>
        <p:spPr>
          <a:xfrm rot="5400000">
            <a:off x="3340334" y="5197848"/>
            <a:ext cx="507347" cy="288966"/>
          </a:xfrm>
          <a:prstGeom prst="rightArrow">
            <a:avLst>
              <a:gd name="adj1" fmla="val 50000"/>
              <a:gd name="adj2" fmla="val 50000"/>
            </a:avLst>
          </a:prstGeom>
          <a:noFill/>
          <a:ln w="12700"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423281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4D24F-0B6A-2E5C-C584-F7A503267E3B}"/>
              </a:ext>
            </a:extLst>
          </p:cNvPr>
          <p:cNvSpPr>
            <a:spLocks noGrp="1"/>
          </p:cNvSpPr>
          <p:nvPr>
            <p:ph type="title"/>
          </p:nvPr>
        </p:nvSpPr>
        <p:spPr/>
        <p:txBody>
          <a:bodyPr/>
          <a:lstStyle/>
          <a:p>
            <a:r>
              <a:rPr lang="en-US" dirty="0"/>
              <a:t>Our Academic Work at CMU</a:t>
            </a:r>
          </a:p>
        </p:txBody>
      </p:sp>
      <p:sp>
        <p:nvSpPr>
          <p:cNvPr id="3" name="Content Placeholder 2">
            <a:extLst>
              <a:ext uri="{FF2B5EF4-FFF2-40B4-BE49-F238E27FC236}">
                <a16:creationId xmlns:a16="http://schemas.microsoft.com/office/drawing/2014/main" id="{317D411D-C761-B788-2AA9-46A9C1BE5192}"/>
              </a:ext>
            </a:extLst>
          </p:cNvPr>
          <p:cNvSpPr>
            <a:spLocks noGrp="1"/>
          </p:cNvSpPr>
          <p:nvPr>
            <p:ph idx="1"/>
          </p:nvPr>
        </p:nvSpPr>
        <p:spPr/>
        <p:txBody>
          <a:bodyPr>
            <a:normAutofit fontScale="70000" lnSpcReduction="20000"/>
          </a:bodyPr>
          <a:lstStyle/>
          <a:p>
            <a:r>
              <a:rPr lang="en-US" dirty="0"/>
              <a:t>Foundations: Modeling Privacy and Fidelity</a:t>
            </a:r>
          </a:p>
          <a:p>
            <a:pPr lvl="1"/>
            <a:r>
              <a:rPr lang="en-US" dirty="0"/>
              <a:t>Fundamental privacy bounds: </a:t>
            </a:r>
            <a:r>
              <a:rPr lang="en-US" dirty="0">
                <a:solidFill>
                  <a:srgbClr val="0070C0"/>
                </a:solidFill>
              </a:rPr>
              <a:t>AISTATS paper</a:t>
            </a:r>
          </a:p>
          <a:p>
            <a:pPr lvl="1"/>
            <a:r>
              <a:rPr lang="en-US" dirty="0"/>
              <a:t>Statistical privacy: </a:t>
            </a:r>
            <a:r>
              <a:rPr lang="en-US" dirty="0">
                <a:solidFill>
                  <a:srgbClr val="0070C0"/>
                </a:solidFill>
              </a:rPr>
              <a:t>IEEE Transactions</a:t>
            </a:r>
          </a:p>
          <a:p>
            <a:pPr lvl="1"/>
            <a:r>
              <a:rPr lang="en-US" dirty="0"/>
              <a:t>Model fidelity: </a:t>
            </a:r>
            <a:r>
              <a:rPr lang="en-US" dirty="0" err="1">
                <a:solidFill>
                  <a:srgbClr val="0070C0"/>
                </a:solidFill>
              </a:rPr>
              <a:t>NetFID</a:t>
            </a:r>
            <a:endParaRPr lang="en-US" dirty="0">
              <a:solidFill>
                <a:srgbClr val="0070C0"/>
              </a:solidFill>
            </a:endParaRPr>
          </a:p>
          <a:p>
            <a:pPr lvl="1"/>
            <a:r>
              <a:rPr lang="en-US" dirty="0"/>
              <a:t>Improving stability and learning fidelity: </a:t>
            </a:r>
            <a:r>
              <a:rPr lang="en-US" dirty="0" err="1">
                <a:solidFill>
                  <a:srgbClr val="0070C0"/>
                </a:solidFill>
              </a:rPr>
              <a:t>SpectralNormalization</a:t>
            </a:r>
            <a:endParaRPr lang="en-US" dirty="0">
              <a:solidFill>
                <a:srgbClr val="0070C0"/>
              </a:solidFill>
            </a:endParaRPr>
          </a:p>
          <a:p>
            <a:pPr lvl="1"/>
            <a:r>
              <a:rPr lang="en-US" dirty="0"/>
              <a:t>Rare Sample Generation: </a:t>
            </a:r>
            <a:r>
              <a:rPr lang="en-US" dirty="0" err="1">
                <a:solidFill>
                  <a:srgbClr val="0070C0"/>
                </a:solidFill>
              </a:rPr>
              <a:t>RareGAN</a:t>
            </a:r>
            <a:endParaRPr lang="en-US" dirty="0">
              <a:solidFill>
                <a:srgbClr val="0070C0"/>
              </a:solidFill>
            </a:endParaRPr>
          </a:p>
          <a:p>
            <a:pPr marL="457200" lvl="1" indent="0">
              <a:buNone/>
            </a:pPr>
            <a:endParaRPr lang="en-US" dirty="0"/>
          </a:p>
          <a:p>
            <a:r>
              <a:rPr lang="en-US" dirty="0"/>
              <a:t>Use cases:</a:t>
            </a:r>
          </a:p>
          <a:p>
            <a:pPr lvl="1"/>
            <a:r>
              <a:rPr lang="en-US" dirty="0"/>
              <a:t>Timeseries Models: </a:t>
            </a:r>
            <a:r>
              <a:rPr lang="en-US" dirty="0" err="1">
                <a:solidFill>
                  <a:srgbClr val="0070C0"/>
                </a:solidFill>
              </a:rPr>
              <a:t>DoppelGANger</a:t>
            </a:r>
            <a:r>
              <a:rPr lang="en-US" dirty="0"/>
              <a:t> </a:t>
            </a:r>
          </a:p>
          <a:p>
            <a:pPr lvl="1"/>
            <a:r>
              <a:rPr lang="en-US" dirty="0"/>
              <a:t>GANs for network traffic data: </a:t>
            </a:r>
            <a:r>
              <a:rPr lang="en-US" dirty="0">
                <a:solidFill>
                  <a:srgbClr val="0070C0"/>
                </a:solidFill>
              </a:rPr>
              <a:t>NetShare</a:t>
            </a:r>
          </a:p>
          <a:p>
            <a:pPr lvl="1"/>
            <a:r>
              <a:rPr lang="en-US" dirty="0"/>
              <a:t>Models for embedded systems traces: </a:t>
            </a:r>
            <a:r>
              <a:rPr lang="en-US" dirty="0" err="1">
                <a:solidFill>
                  <a:srgbClr val="0070C0"/>
                </a:solidFill>
              </a:rPr>
              <a:t>CANGen</a:t>
            </a:r>
            <a:r>
              <a:rPr lang="en-US" dirty="0">
                <a:solidFill>
                  <a:srgbClr val="0070C0"/>
                </a:solidFill>
              </a:rPr>
              <a:t> </a:t>
            </a:r>
          </a:p>
          <a:p>
            <a:pPr lvl="1"/>
            <a:r>
              <a:rPr lang="en-US" dirty="0"/>
              <a:t>Models for deep generative storage and retention: </a:t>
            </a:r>
            <a:r>
              <a:rPr lang="en-US" dirty="0" err="1">
                <a:solidFill>
                  <a:srgbClr val="0070C0"/>
                </a:solidFill>
              </a:rPr>
              <a:t>DeepStore</a:t>
            </a:r>
            <a:endParaRPr lang="en-US" dirty="0">
              <a:solidFill>
                <a:srgbClr val="0070C0"/>
              </a:solidFill>
            </a:endParaRPr>
          </a:p>
          <a:p>
            <a:pPr lvl="1"/>
            <a:r>
              <a:rPr lang="en-US" dirty="0"/>
              <a:t>Improving IoT Anomaly Detection: </a:t>
            </a:r>
            <a:r>
              <a:rPr lang="en-US" dirty="0" err="1">
                <a:solidFill>
                  <a:srgbClr val="0070C0"/>
                </a:solidFill>
              </a:rPr>
              <a:t>LumGAN</a:t>
            </a:r>
            <a:endParaRPr lang="en-US" dirty="0">
              <a:solidFill>
                <a:srgbClr val="0070C0"/>
              </a:solidFill>
            </a:endParaRPr>
          </a:p>
          <a:p>
            <a:pPr lvl="1"/>
            <a:endParaRPr lang="en-US" dirty="0">
              <a:solidFill>
                <a:srgbClr val="0070C0"/>
              </a:solidFill>
            </a:endParaRPr>
          </a:p>
          <a:p>
            <a:pPr marL="457200" lvl="1" indent="0">
              <a:buNone/>
            </a:pPr>
            <a:endParaRPr lang="en-US" dirty="0">
              <a:solidFill>
                <a:srgbClr val="0070C0"/>
              </a:solidFill>
            </a:endParaRPr>
          </a:p>
          <a:p>
            <a:pPr marL="457200" lvl="1" indent="0">
              <a:buNone/>
            </a:pPr>
            <a:r>
              <a:rPr lang="en-US" dirty="0">
                <a:solidFill>
                  <a:srgbClr val="0070C0"/>
                </a:solidFill>
              </a:rPr>
              <a:t>Joint work with Giulia Fanti, </a:t>
            </a:r>
            <a:r>
              <a:rPr lang="en-US" dirty="0" err="1">
                <a:solidFill>
                  <a:srgbClr val="0070C0"/>
                </a:solidFill>
              </a:rPr>
              <a:t>Zinan</a:t>
            </a:r>
            <a:r>
              <a:rPr lang="en-US" dirty="0">
                <a:solidFill>
                  <a:srgbClr val="0070C0"/>
                </a:solidFill>
              </a:rPr>
              <a:t> Link, Yucheng Yin, and others </a:t>
            </a:r>
          </a:p>
          <a:p>
            <a:pPr lvl="1"/>
            <a:endParaRPr lang="en-US" dirty="0">
              <a:solidFill>
                <a:srgbClr val="0070C0"/>
              </a:solidFill>
            </a:endParaRPr>
          </a:p>
          <a:p>
            <a:pPr marL="457200" lvl="1" indent="0">
              <a:buNone/>
            </a:pPr>
            <a:endParaRPr lang="en-US" dirty="0"/>
          </a:p>
        </p:txBody>
      </p:sp>
      <p:sp>
        <p:nvSpPr>
          <p:cNvPr id="4" name="Slide Number Placeholder 3">
            <a:extLst>
              <a:ext uri="{FF2B5EF4-FFF2-40B4-BE49-F238E27FC236}">
                <a16:creationId xmlns:a16="http://schemas.microsoft.com/office/drawing/2014/main" id="{4D2D0BE5-C23B-10AF-22E4-35AC636EF2D9}"/>
              </a:ext>
            </a:extLst>
          </p:cNvPr>
          <p:cNvSpPr>
            <a:spLocks noGrp="1"/>
          </p:cNvSpPr>
          <p:nvPr>
            <p:ph type="sldNum" sz="quarter" idx="12"/>
          </p:nvPr>
        </p:nvSpPr>
        <p:spPr/>
        <p:txBody>
          <a:bodyPr/>
          <a:lstStyle/>
          <a:p>
            <a:fld id="{78BA06F7-7B03-794D-B1BE-3F12299AE8FB}" type="slidenum">
              <a:rPr lang="en-US" smtClean="0"/>
              <a:t>26</a:t>
            </a:fld>
            <a:endParaRPr lang="en-US" dirty="0"/>
          </a:p>
        </p:txBody>
      </p:sp>
    </p:spTree>
    <p:extLst>
      <p:ext uri="{BB962C8B-B14F-4D97-AF65-F5344CB8AC3E}">
        <p14:creationId xmlns:p14="http://schemas.microsoft.com/office/powerpoint/2010/main" val="20945453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02DAD-9231-DC0E-073D-E1A5EC792A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54227B-BD28-F8D7-9F38-109A42787A99}"/>
              </a:ext>
            </a:extLst>
          </p:cNvPr>
          <p:cNvSpPr>
            <a:spLocks noGrp="1"/>
          </p:cNvSpPr>
          <p:nvPr>
            <p:ph type="title"/>
          </p:nvPr>
        </p:nvSpPr>
        <p:spPr/>
        <p:txBody>
          <a:bodyPr/>
          <a:lstStyle/>
          <a:p>
            <a:r>
              <a:rPr lang="en-US" dirty="0"/>
              <a:t>Academic Work</a:t>
            </a:r>
          </a:p>
        </p:txBody>
      </p:sp>
      <p:sp>
        <p:nvSpPr>
          <p:cNvPr id="3" name="Content Placeholder 2">
            <a:extLst>
              <a:ext uri="{FF2B5EF4-FFF2-40B4-BE49-F238E27FC236}">
                <a16:creationId xmlns:a16="http://schemas.microsoft.com/office/drawing/2014/main" id="{67B7F55C-5479-8D60-BE42-15C561A84317}"/>
              </a:ext>
            </a:extLst>
          </p:cNvPr>
          <p:cNvSpPr>
            <a:spLocks noGrp="1"/>
          </p:cNvSpPr>
          <p:nvPr>
            <p:ph idx="1"/>
          </p:nvPr>
        </p:nvSpPr>
        <p:spPr/>
        <p:txBody>
          <a:bodyPr>
            <a:normAutofit fontScale="92500" lnSpcReduction="20000"/>
          </a:bodyPr>
          <a:lstStyle/>
          <a:p>
            <a:r>
              <a:rPr lang="en-US" dirty="0"/>
              <a:t>Foundations: Modeling Privacy and Fidelity</a:t>
            </a:r>
          </a:p>
          <a:p>
            <a:pPr lvl="1"/>
            <a:r>
              <a:rPr lang="en-US" dirty="0"/>
              <a:t>Fundamental privacy bounds: </a:t>
            </a:r>
            <a:r>
              <a:rPr lang="en-US" dirty="0">
                <a:solidFill>
                  <a:srgbClr val="0070C0"/>
                </a:solidFill>
              </a:rPr>
              <a:t>AISTATS paper</a:t>
            </a:r>
          </a:p>
          <a:p>
            <a:pPr lvl="1"/>
            <a:r>
              <a:rPr lang="en-US" dirty="0"/>
              <a:t>Statistical privacy: </a:t>
            </a:r>
            <a:r>
              <a:rPr lang="en-US" dirty="0">
                <a:solidFill>
                  <a:srgbClr val="0070C0"/>
                </a:solidFill>
              </a:rPr>
              <a:t>IEEE Transactions</a:t>
            </a:r>
          </a:p>
          <a:p>
            <a:pPr lvl="1"/>
            <a:r>
              <a:rPr lang="en-US" dirty="0"/>
              <a:t>Model fidelity: </a:t>
            </a:r>
            <a:r>
              <a:rPr lang="en-US" dirty="0" err="1">
                <a:solidFill>
                  <a:srgbClr val="0070C0"/>
                </a:solidFill>
              </a:rPr>
              <a:t>NetFID</a:t>
            </a:r>
            <a:endParaRPr lang="en-US" dirty="0">
              <a:solidFill>
                <a:srgbClr val="0070C0"/>
              </a:solidFill>
            </a:endParaRPr>
          </a:p>
          <a:p>
            <a:pPr lvl="1"/>
            <a:r>
              <a:rPr lang="en-US" dirty="0"/>
              <a:t>Improving stability and learning fidelity: </a:t>
            </a:r>
            <a:r>
              <a:rPr lang="en-US" dirty="0" err="1">
                <a:solidFill>
                  <a:srgbClr val="0070C0"/>
                </a:solidFill>
              </a:rPr>
              <a:t>SpectralNormalization</a:t>
            </a:r>
            <a:endParaRPr lang="en-US" dirty="0">
              <a:solidFill>
                <a:srgbClr val="0070C0"/>
              </a:solidFill>
            </a:endParaRPr>
          </a:p>
          <a:p>
            <a:pPr lvl="1"/>
            <a:r>
              <a:rPr lang="en-US" dirty="0"/>
              <a:t>Rare Sample Generation: </a:t>
            </a:r>
            <a:r>
              <a:rPr lang="en-US" dirty="0" err="1">
                <a:solidFill>
                  <a:srgbClr val="0070C0"/>
                </a:solidFill>
              </a:rPr>
              <a:t>RareGAN</a:t>
            </a:r>
            <a:endParaRPr lang="en-US" dirty="0">
              <a:solidFill>
                <a:srgbClr val="0070C0"/>
              </a:solidFill>
            </a:endParaRPr>
          </a:p>
          <a:p>
            <a:pPr marL="457200" lvl="1" indent="0">
              <a:buNone/>
            </a:pPr>
            <a:endParaRPr lang="en-US" dirty="0"/>
          </a:p>
          <a:p>
            <a:r>
              <a:rPr lang="en-US" dirty="0"/>
              <a:t>Use cases:</a:t>
            </a:r>
          </a:p>
          <a:p>
            <a:pPr lvl="1"/>
            <a:r>
              <a:rPr lang="en-US" dirty="0">
                <a:highlight>
                  <a:srgbClr val="FFFF00"/>
                </a:highlight>
              </a:rPr>
              <a:t>Timeseries Models: </a:t>
            </a:r>
            <a:r>
              <a:rPr lang="en-US" dirty="0" err="1">
                <a:solidFill>
                  <a:srgbClr val="0070C0"/>
                </a:solidFill>
                <a:highlight>
                  <a:srgbClr val="FFFF00"/>
                </a:highlight>
              </a:rPr>
              <a:t>DoppelGANger</a:t>
            </a:r>
            <a:r>
              <a:rPr lang="en-US" dirty="0">
                <a:highlight>
                  <a:srgbClr val="FFFF00"/>
                </a:highlight>
              </a:rPr>
              <a:t> </a:t>
            </a:r>
          </a:p>
          <a:p>
            <a:pPr lvl="1"/>
            <a:r>
              <a:rPr lang="en-US" dirty="0"/>
              <a:t>GANs for network traffic data: </a:t>
            </a:r>
            <a:r>
              <a:rPr lang="en-US" dirty="0">
                <a:solidFill>
                  <a:srgbClr val="0070C0"/>
                </a:solidFill>
              </a:rPr>
              <a:t>NetShare</a:t>
            </a:r>
          </a:p>
          <a:p>
            <a:pPr lvl="1"/>
            <a:r>
              <a:rPr lang="en-US" dirty="0"/>
              <a:t>Models for embedded systems traces: </a:t>
            </a:r>
            <a:r>
              <a:rPr lang="en-US" dirty="0" err="1">
                <a:solidFill>
                  <a:srgbClr val="0070C0"/>
                </a:solidFill>
              </a:rPr>
              <a:t>CANGen</a:t>
            </a:r>
            <a:r>
              <a:rPr lang="en-US" dirty="0">
                <a:solidFill>
                  <a:srgbClr val="0070C0"/>
                </a:solidFill>
              </a:rPr>
              <a:t> </a:t>
            </a:r>
          </a:p>
          <a:p>
            <a:pPr lvl="1"/>
            <a:r>
              <a:rPr lang="en-US" dirty="0"/>
              <a:t>Models for deep generative storage and retention: </a:t>
            </a:r>
            <a:r>
              <a:rPr lang="en-US" dirty="0" err="1">
                <a:solidFill>
                  <a:srgbClr val="0070C0"/>
                </a:solidFill>
              </a:rPr>
              <a:t>DeepStore</a:t>
            </a:r>
            <a:endParaRPr lang="en-US" dirty="0">
              <a:solidFill>
                <a:srgbClr val="0070C0"/>
              </a:solidFill>
            </a:endParaRPr>
          </a:p>
          <a:p>
            <a:pPr lvl="1"/>
            <a:r>
              <a:rPr lang="en-US" dirty="0"/>
              <a:t>Improving IoT Anomaly Detection: </a:t>
            </a:r>
            <a:r>
              <a:rPr lang="en-US" dirty="0" err="1">
                <a:solidFill>
                  <a:srgbClr val="0070C0"/>
                </a:solidFill>
              </a:rPr>
              <a:t>LumGAN</a:t>
            </a:r>
            <a:endParaRPr lang="en-US" dirty="0">
              <a:solidFill>
                <a:srgbClr val="0070C0"/>
              </a:solidFill>
            </a:endParaRPr>
          </a:p>
          <a:p>
            <a:pPr lvl="1"/>
            <a:endParaRPr lang="en-US" dirty="0">
              <a:solidFill>
                <a:srgbClr val="0070C0"/>
              </a:solidFill>
            </a:endParaRPr>
          </a:p>
          <a:p>
            <a:pPr marL="457200" lvl="1" indent="0">
              <a:buNone/>
            </a:pPr>
            <a:endParaRPr lang="en-US" dirty="0">
              <a:solidFill>
                <a:srgbClr val="0070C0"/>
              </a:solidFill>
            </a:endParaRPr>
          </a:p>
          <a:p>
            <a:pPr marL="457200" lvl="1" indent="0">
              <a:buNone/>
            </a:pPr>
            <a:endParaRPr lang="en-US" dirty="0">
              <a:solidFill>
                <a:srgbClr val="0070C0"/>
              </a:solidFill>
            </a:endParaRPr>
          </a:p>
          <a:p>
            <a:pPr lvl="1"/>
            <a:endParaRPr lang="en-US" dirty="0">
              <a:solidFill>
                <a:srgbClr val="0070C0"/>
              </a:solidFill>
            </a:endParaRPr>
          </a:p>
          <a:p>
            <a:pPr marL="457200" lvl="1" indent="0">
              <a:buNone/>
            </a:pPr>
            <a:endParaRPr lang="en-US" dirty="0"/>
          </a:p>
        </p:txBody>
      </p:sp>
      <p:sp>
        <p:nvSpPr>
          <p:cNvPr id="4" name="Slide Number Placeholder 3">
            <a:extLst>
              <a:ext uri="{FF2B5EF4-FFF2-40B4-BE49-F238E27FC236}">
                <a16:creationId xmlns:a16="http://schemas.microsoft.com/office/drawing/2014/main" id="{568AC735-9B1E-9321-952D-0192353860DB}"/>
              </a:ext>
            </a:extLst>
          </p:cNvPr>
          <p:cNvSpPr>
            <a:spLocks noGrp="1"/>
          </p:cNvSpPr>
          <p:nvPr>
            <p:ph type="sldNum" sz="quarter" idx="12"/>
          </p:nvPr>
        </p:nvSpPr>
        <p:spPr/>
        <p:txBody>
          <a:bodyPr/>
          <a:lstStyle/>
          <a:p>
            <a:fld id="{78BA06F7-7B03-794D-B1BE-3F12299AE8FB}" type="slidenum">
              <a:rPr lang="en-US" smtClean="0"/>
              <a:t>27</a:t>
            </a:fld>
            <a:endParaRPr lang="en-US" dirty="0"/>
          </a:p>
        </p:txBody>
      </p:sp>
    </p:spTree>
    <p:extLst>
      <p:ext uri="{BB962C8B-B14F-4D97-AF65-F5344CB8AC3E}">
        <p14:creationId xmlns:p14="http://schemas.microsoft.com/office/powerpoint/2010/main" val="18703285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F56C3-8787-C944-879D-A40F827F1E4E}"/>
              </a:ext>
            </a:extLst>
          </p:cNvPr>
          <p:cNvSpPr>
            <a:spLocks noGrp="1"/>
          </p:cNvSpPr>
          <p:nvPr>
            <p:ph type="title"/>
          </p:nvPr>
        </p:nvSpPr>
        <p:spPr/>
        <p:txBody>
          <a:bodyPr/>
          <a:lstStyle/>
          <a:p>
            <a:r>
              <a:rPr kumimoji="1" lang="en-US" altLang="zh-CN" b="1" dirty="0"/>
              <a:t>Scope:</a:t>
            </a:r>
            <a:r>
              <a:rPr kumimoji="1" lang="zh-CN" altLang="en-US" b="1" dirty="0"/>
              <a:t> </a:t>
            </a:r>
            <a:r>
              <a:rPr kumimoji="1" lang="en-US" altLang="zh-CN" b="1" dirty="0"/>
              <a:t>Time</a:t>
            </a:r>
            <a:r>
              <a:rPr kumimoji="1" lang="zh-CN" altLang="en-US" b="1" dirty="0"/>
              <a:t> </a:t>
            </a:r>
            <a:r>
              <a:rPr kumimoji="1" lang="en-US" altLang="zh-CN" b="1" dirty="0"/>
              <a:t>Series</a:t>
            </a:r>
            <a:r>
              <a:rPr kumimoji="1" lang="zh-CN" altLang="en-US" b="1" dirty="0"/>
              <a:t> </a:t>
            </a:r>
            <a:r>
              <a:rPr kumimoji="1" lang="en-US" altLang="zh-CN" b="1" dirty="0"/>
              <a:t>Measurement</a:t>
            </a:r>
            <a:r>
              <a:rPr kumimoji="1" lang="zh-CN" altLang="en-US" b="1" dirty="0"/>
              <a:t> </a:t>
            </a:r>
            <a:r>
              <a:rPr kumimoji="1" lang="en-US" altLang="zh-CN" b="1" dirty="0"/>
              <a:t>Data</a:t>
            </a:r>
            <a:endParaRPr kumimoji="1" lang="zh-CN" altLang="en-US" b="1" dirty="0"/>
          </a:p>
        </p:txBody>
      </p:sp>
      <p:sp>
        <p:nvSpPr>
          <p:cNvPr id="12" name="灯片编号占位符 11">
            <a:extLst>
              <a:ext uri="{FF2B5EF4-FFF2-40B4-BE49-F238E27FC236}">
                <a16:creationId xmlns:a16="http://schemas.microsoft.com/office/drawing/2014/main" id="{630C9A68-C417-5D48-BD20-5D1CE9B2BA23}"/>
              </a:ext>
            </a:extLst>
          </p:cNvPr>
          <p:cNvSpPr>
            <a:spLocks noGrp="1"/>
          </p:cNvSpPr>
          <p:nvPr>
            <p:ph type="sldNum" sz="quarter" idx="12"/>
          </p:nvPr>
        </p:nvSpPr>
        <p:spPr/>
        <p:txBody>
          <a:bodyPr/>
          <a:lstStyle/>
          <a:p>
            <a:fld id="{3FAA2014-31E2-6741-903E-A920B1C04E12}" type="slidenum">
              <a:rPr kumimoji="1" lang="zh-CN" altLang="en-US" smtClean="0"/>
              <a:t>28</a:t>
            </a:fld>
            <a:endParaRPr kumimoji="1" lang="zh-CN" altLang="en-US"/>
          </a:p>
        </p:txBody>
      </p:sp>
      <p:cxnSp>
        <p:nvCxnSpPr>
          <p:cNvPr id="6" name="直线连接符 5">
            <a:extLst>
              <a:ext uri="{FF2B5EF4-FFF2-40B4-BE49-F238E27FC236}">
                <a16:creationId xmlns:a16="http://schemas.microsoft.com/office/drawing/2014/main" id="{0A5E9342-1922-5F40-90EA-BD3BCC1886CF}"/>
              </a:ext>
            </a:extLst>
          </p:cNvPr>
          <p:cNvCxnSpPr>
            <a:cxnSpLocks/>
          </p:cNvCxnSpPr>
          <p:nvPr/>
        </p:nvCxnSpPr>
        <p:spPr>
          <a:xfrm>
            <a:off x="2959337" y="1940071"/>
            <a:ext cx="0" cy="3211207"/>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58" name="直线连接符 57">
            <a:extLst>
              <a:ext uri="{FF2B5EF4-FFF2-40B4-BE49-F238E27FC236}">
                <a16:creationId xmlns:a16="http://schemas.microsoft.com/office/drawing/2014/main" id="{5F185F81-C015-C442-8ACD-161B8F04F3D8}"/>
              </a:ext>
            </a:extLst>
          </p:cNvPr>
          <p:cNvCxnSpPr>
            <a:cxnSpLocks/>
          </p:cNvCxnSpPr>
          <p:nvPr/>
        </p:nvCxnSpPr>
        <p:spPr>
          <a:xfrm>
            <a:off x="6985468" y="1940071"/>
            <a:ext cx="0" cy="3211207"/>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7A3595C1-9204-F343-AA28-EF9E830DB2CB}"/>
              </a:ext>
            </a:extLst>
          </p:cNvPr>
          <p:cNvSpPr txBox="1"/>
          <p:nvPr/>
        </p:nvSpPr>
        <p:spPr>
          <a:xfrm>
            <a:off x="1521242" y="3004094"/>
            <a:ext cx="1197023" cy="830997"/>
          </a:xfrm>
          <a:prstGeom prst="rect">
            <a:avLst/>
          </a:prstGeom>
          <a:noFill/>
        </p:spPr>
        <p:txBody>
          <a:bodyPr wrap="square" rtlCol="0">
            <a:spAutoFit/>
          </a:bodyPr>
          <a:lstStyle/>
          <a:p>
            <a:pPr algn="ctr"/>
            <a:r>
              <a:rPr kumimoji="1" lang="en-US" altLang="zh-CN" sz="2400" dirty="0"/>
              <a:t>Time</a:t>
            </a:r>
            <a:r>
              <a:rPr kumimoji="1" lang="zh-CN" altLang="en-US" sz="2400" dirty="0"/>
              <a:t> </a:t>
            </a:r>
            <a:r>
              <a:rPr kumimoji="1" lang="en-US" altLang="zh-CN" sz="2400" dirty="0"/>
              <a:t>series</a:t>
            </a:r>
            <a:endParaRPr kumimoji="1" lang="zh-CN" altLang="en-US" sz="2400" dirty="0"/>
          </a:p>
        </p:txBody>
      </p:sp>
      <p:sp>
        <p:nvSpPr>
          <p:cNvPr id="62" name="文本框 61">
            <a:extLst>
              <a:ext uri="{FF2B5EF4-FFF2-40B4-BE49-F238E27FC236}">
                <a16:creationId xmlns:a16="http://schemas.microsoft.com/office/drawing/2014/main" id="{3D3D856D-DA79-514D-9367-E85B862BAAAF}"/>
              </a:ext>
            </a:extLst>
          </p:cNvPr>
          <p:cNvSpPr txBox="1"/>
          <p:nvPr/>
        </p:nvSpPr>
        <p:spPr>
          <a:xfrm>
            <a:off x="1354987" y="4237156"/>
            <a:ext cx="1529531" cy="830997"/>
          </a:xfrm>
          <a:prstGeom prst="rect">
            <a:avLst/>
          </a:prstGeom>
          <a:noFill/>
        </p:spPr>
        <p:txBody>
          <a:bodyPr wrap="square" rtlCol="0">
            <a:spAutoFit/>
          </a:bodyPr>
          <a:lstStyle/>
          <a:p>
            <a:pPr algn="ctr"/>
            <a:r>
              <a:rPr kumimoji="1" lang="en-US" altLang="zh-CN" sz="2400" dirty="0"/>
              <a:t>With</a:t>
            </a:r>
            <a:r>
              <a:rPr kumimoji="1" lang="zh-CN" altLang="en-US" sz="2400" dirty="0"/>
              <a:t> </a:t>
            </a:r>
            <a:r>
              <a:rPr kumimoji="1" lang="en-US" altLang="zh-CN" sz="2400" dirty="0"/>
              <a:t>metadata</a:t>
            </a:r>
            <a:endParaRPr kumimoji="1" lang="zh-CN" altLang="en-US" sz="2400" dirty="0"/>
          </a:p>
        </p:txBody>
      </p:sp>
      <p:grpSp>
        <p:nvGrpSpPr>
          <p:cNvPr id="36" name="组合 35">
            <a:extLst>
              <a:ext uri="{FF2B5EF4-FFF2-40B4-BE49-F238E27FC236}">
                <a16:creationId xmlns:a16="http://schemas.microsoft.com/office/drawing/2014/main" id="{8E935B10-3983-7B49-B725-24170C8D0201}"/>
              </a:ext>
            </a:extLst>
          </p:cNvPr>
          <p:cNvGrpSpPr/>
          <p:nvPr/>
        </p:nvGrpSpPr>
        <p:grpSpPr>
          <a:xfrm>
            <a:off x="2826321" y="1418237"/>
            <a:ext cx="4229218" cy="3539362"/>
            <a:chOff x="2826321" y="1551237"/>
            <a:chExt cx="4229218" cy="3539362"/>
          </a:xfrm>
        </p:grpSpPr>
        <p:sp>
          <p:nvSpPr>
            <p:cNvPr id="66" name="任意形状 65">
              <a:extLst>
                <a:ext uri="{FF2B5EF4-FFF2-40B4-BE49-F238E27FC236}">
                  <a16:creationId xmlns:a16="http://schemas.microsoft.com/office/drawing/2014/main" id="{12F6E5E4-B4EB-0544-A31A-DC1EB1749C4A}"/>
                </a:ext>
              </a:extLst>
            </p:cNvPr>
            <p:cNvSpPr/>
            <p:nvPr/>
          </p:nvSpPr>
          <p:spPr>
            <a:xfrm>
              <a:off x="4546422" y="3234296"/>
              <a:ext cx="1932045" cy="597378"/>
            </a:xfrm>
            <a:custGeom>
              <a:avLst/>
              <a:gdLst>
                <a:gd name="connsiteX0" fmla="*/ 0 w 3052916"/>
                <a:gd name="connsiteY0" fmla="*/ 722734 h 722734"/>
                <a:gd name="connsiteX1" fmla="*/ 1061884 w 3052916"/>
                <a:gd name="connsiteY1" fmla="*/ 63 h 722734"/>
                <a:gd name="connsiteX2" fmla="*/ 1578077 w 3052916"/>
                <a:gd name="connsiteY2" fmla="*/ 678489 h 722734"/>
                <a:gd name="connsiteX3" fmla="*/ 2109019 w 3052916"/>
                <a:gd name="connsiteY3" fmla="*/ 265534 h 722734"/>
                <a:gd name="connsiteX4" fmla="*/ 2521974 w 3052916"/>
                <a:gd name="connsiteY4" fmla="*/ 427767 h 722734"/>
                <a:gd name="connsiteX5" fmla="*/ 3052916 w 3052916"/>
                <a:gd name="connsiteY5" fmla="*/ 324528 h 722734"/>
                <a:gd name="connsiteX6" fmla="*/ 3052916 w 3052916"/>
                <a:gd name="connsiteY6" fmla="*/ 324528 h 722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2916" h="722734">
                  <a:moveTo>
                    <a:pt x="0" y="722734"/>
                  </a:moveTo>
                  <a:cubicBezTo>
                    <a:pt x="399435" y="365085"/>
                    <a:pt x="798871" y="7437"/>
                    <a:pt x="1061884" y="63"/>
                  </a:cubicBezTo>
                  <a:cubicBezTo>
                    <a:pt x="1324897" y="-7311"/>
                    <a:pt x="1403555" y="634244"/>
                    <a:pt x="1578077" y="678489"/>
                  </a:cubicBezTo>
                  <a:cubicBezTo>
                    <a:pt x="1752599" y="722734"/>
                    <a:pt x="1951703" y="307321"/>
                    <a:pt x="2109019" y="265534"/>
                  </a:cubicBezTo>
                  <a:cubicBezTo>
                    <a:pt x="2266335" y="223747"/>
                    <a:pt x="2364658" y="417935"/>
                    <a:pt x="2521974" y="427767"/>
                  </a:cubicBezTo>
                  <a:cubicBezTo>
                    <a:pt x="2679290" y="437599"/>
                    <a:pt x="3052916" y="324528"/>
                    <a:pt x="3052916" y="324528"/>
                  </a:cubicBezTo>
                  <a:lnTo>
                    <a:pt x="3052916" y="324528"/>
                  </a:lnTo>
                </a:path>
              </a:pathLst>
            </a:cu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4" name="文本框 73">
              <a:extLst>
                <a:ext uri="{FF2B5EF4-FFF2-40B4-BE49-F238E27FC236}">
                  <a16:creationId xmlns:a16="http://schemas.microsoft.com/office/drawing/2014/main" id="{087019EC-FC8E-0647-B115-E7B8A2CBA5D8}"/>
                </a:ext>
              </a:extLst>
            </p:cNvPr>
            <p:cNvSpPr txBox="1"/>
            <p:nvPr/>
          </p:nvSpPr>
          <p:spPr>
            <a:xfrm>
              <a:off x="3352028" y="1551237"/>
              <a:ext cx="3245953" cy="1263166"/>
            </a:xfrm>
            <a:prstGeom prst="rect">
              <a:avLst/>
            </a:prstGeom>
            <a:noFill/>
          </p:spPr>
          <p:txBody>
            <a:bodyPr wrap="square" rtlCol="0">
              <a:spAutoFit/>
            </a:bodyPr>
            <a:lstStyle/>
            <a:p>
              <a:pPr algn="ctr"/>
              <a:r>
                <a:rPr kumimoji="1" lang="en-US" altLang="zh-CN" sz="2400" dirty="0"/>
                <a:t>Example</a:t>
              </a:r>
              <a:r>
                <a:rPr kumimoji="1" lang="zh-CN" altLang="en-US" sz="2400" dirty="0"/>
                <a:t> </a:t>
              </a:r>
              <a:r>
                <a:rPr kumimoji="1" lang="en-US" altLang="zh-CN" sz="2400" dirty="0"/>
                <a:t>1:</a:t>
              </a:r>
            </a:p>
            <a:p>
              <a:pPr algn="ctr"/>
              <a:r>
                <a:rPr kumimoji="1" lang="en-US" altLang="zh-CN" sz="2400" dirty="0"/>
                <a:t>Traffic</a:t>
              </a:r>
              <a:r>
                <a:rPr kumimoji="1" lang="zh-CN" altLang="en-US" sz="2400" dirty="0"/>
                <a:t> </a:t>
              </a:r>
              <a:r>
                <a:rPr kumimoji="1" lang="en-US" altLang="zh-CN" sz="2400" dirty="0"/>
                <a:t>measurements</a:t>
              </a:r>
            </a:p>
            <a:p>
              <a:pPr algn="ctr"/>
              <a:r>
                <a:rPr kumimoji="1" lang="en-US" altLang="zh-CN" sz="1404" dirty="0"/>
                <a:t>(e.g. Wikipedia web traffic,</a:t>
              </a:r>
              <a:r>
                <a:rPr kumimoji="1" lang="zh-CN" altLang="en-US" sz="1404" dirty="0"/>
                <a:t> </a:t>
              </a:r>
              <a:r>
                <a:rPr kumimoji="1" lang="en-US" altLang="zh-CN" sz="1404" dirty="0"/>
                <a:t>FCC Measuring Broadband America)</a:t>
              </a:r>
              <a:endParaRPr kumimoji="1" lang="zh-CN" altLang="en-US" sz="1404" dirty="0"/>
            </a:p>
          </p:txBody>
        </p:sp>
        <p:sp>
          <p:nvSpPr>
            <p:cNvPr id="15" name="文本框 14">
              <a:extLst>
                <a:ext uri="{FF2B5EF4-FFF2-40B4-BE49-F238E27FC236}">
                  <a16:creationId xmlns:a16="http://schemas.microsoft.com/office/drawing/2014/main" id="{8B8BB407-7364-B245-B5E4-16AE4D2A7AAD}"/>
                </a:ext>
              </a:extLst>
            </p:cNvPr>
            <p:cNvSpPr txBox="1"/>
            <p:nvPr/>
          </p:nvSpPr>
          <p:spPr>
            <a:xfrm>
              <a:off x="2826321" y="3302153"/>
              <a:ext cx="1848641" cy="400110"/>
            </a:xfrm>
            <a:prstGeom prst="rect">
              <a:avLst/>
            </a:prstGeom>
            <a:noFill/>
          </p:spPr>
          <p:txBody>
            <a:bodyPr wrap="square" rtlCol="0">
              <a:spAutoFit/>
            </a:bodyPr>
            <a:lstStyle/>
            <a:p>
              <a:pPr algn="ctr"/>
              <a:r>
                <a:rPr kumimoji="1" lang="en-US" altLang="zh-CN" sz="2000" b="1" dirty="0">
                  <a:solidFill>
                    <a:schemeClr val="accent2">
                      <a:lumMod val="75000"/>
                    </a:schemeClr>
                  </a:solidFill>
                </a:rPr>
                <a:t>Page</a:t>
              </a:r>
              <a:r>
                <a:rPr kumimoji="1" lang="zh-CN" altLang="en-US" sz="2000" b="1" dirty="0">
                  <a:solidFill>
                    <a:schemeClr val="accent2">
                      <a:lumMod val="75000"/>
                    </a:schemeClr>
                  </a:solidFill>
                </a:rPr>
                <a:t> </a:t>
              </a:r>
              <a:r>
                <a:rPr kumimoji="1" lang="en-US" altLang="zh-CN" sz="2000" b="1" dirty="0">
                  <a:solidFill>
                    <a:schemeClr val="accent2">
                      <a:lumMod val="75000"/>
                    </a:schemeClr>
                  </a:solidFill>
                </a:rPr>
                <a:t>view</a:t>
              </a:r>
              <a:endParaRPr kumimoji="1" lang="zh-CN" altLang="en-US" sz="2000" b="1" dirty="0">
                <a:solidFill>
                  <a:schemeClr val="accent2">
                    <a:lumMod val="75000"/>
                  </a:schemeClr>
                </a:solidFill>
              </a:endParaRPr>
            </a:p>
          </p:txBody>
        </p:sp>
        <p:sp>
          <p:nvSpPr>
            <p:cNvPr id="16" name="文本框 15">
              <a:extLst>
                <a:ext uri="{FF2B5EF4-FFF2-40B4-BE49-F238E27FC236}">
                  <a16:creationId xmlns:a16="http://schemas.microsoft.com/office/drawing/2014/main" id="{AD37D5F7-9196-E74B-89C9-E936B8814E65}"/>
                </a:ext>
              </a:extLst>
            </p:cNvPr>
            <p:cNvSpPr txBox="1"/>
            <p:nvPr/>
          </p:nvSpPr>
          <p:spPr>
            <a:xfrm>
              <a:off x="3150535" y="4382713"/>
              <a:ext cx="3905004" cy="707886"/>
            </a:xfrm>
            <a:prstGeom prst="rect">
              <a:avLst/>
            </a:prstGeom>
            <a:noFill/>
          </p:spPr>
          <p:txBody>
            <a:bodyPr wrap="square" rtlCol="0">
              <a:spAutoFit/>
            </a:bodyPr>
            <a:lstStyle/>
            <a:p>
              <a:r>
                <a:rPr kumimoji="1" lang="en-US" altLang="zh-CN" sz="2000" b="1" dirty="0">
                  <a:solidFill>
                    <a:schemeClr val="accent4">
                      <a:lumMod val="75000"/>
                    </a:schemeClr>
                  </a:solidFill>
                </a:rPr>
                <a:t>1.</a:t>
              </a:r>
              <a:r>
                <a:rPr kumimoji="1" lang="zh-CN" altLang="en-US" sz="2000" b="1" dirty="0">
                  <a:solidFill>
                    <a:schemeClr val="accent4">
                      <a:lumMod val="75000"/>
                    </a:schemeClr>
                  </a:solidFill>
                </a:rPr>
                <a:t> </a:t>
              </a:r>
              <a:r>
                <a:rPr kumimoji="1" lang="en-US" altLang="zh-CN" sz="2000" b="1" dirty="0">
                  <a:solidFill>
                    <a:schemeClr val="accent4">
                      <a:lumMod val="75000"/>
                    </a:schemeClr>
                  </a:solidFill>
                </a:rPr>
                <a:t>Domain</a:t>
              </a:r>
              <a:r>
                <a:rPr kumimoji="1" lang="zh-CN" altLang="en-US" sz="2000" b="1" dirty="0">
                  <a:solidFill>
                    <a:schemeClr val="accent4">
                      <a:lumMod val="75000"/>
                    </a:schemeClr>
                  </a:solidFill>
                </a:rPr>
                <a:t> </a:t>
              </a:r>
              <a:r>
                <a:rPr kumimoji="1" lang="en-US" altLang="zh-CN" sz="2000" b="1" dirty="0">
                  <a:solidFill>
                    <a:schemeClr val="accent4">
                      <a:lumMod val="75000"/>
                    </a:schemeClr>
                  </a:solidFill>
                </a:rPr>
                <a:t>name</a:t>
              </a:r>
              <a:r>
                <a:rPr kumimoji="1" lang="zh-CN" altLang="en-US" sz="2000" b="1" dirty="0">
                  <a:solidFill>
                    <a:schemeClr val="accent4">
                      <a:lumMod val="75000"/>
                    </a:schemeClr>
                  </a:solidFill>
                </a:rPr>
                <a:t> </a:t>
              </a:r>
              <a:endParaRPr kumimoji="1" lang="en-US" altLang="zh-CN" sz="2000" b="1" dirty="0">
                <a:solidFill>
                  <a:schemeClr val="accent4">
                    <a:lumMod val="75000"/>
                  </a:schemeClr>
                </a:solidFill>
              </a:endParaRPr>
            </a:p>
            <a:p>
              <a:r>
                <a:rPr kumimoji="1" lang="en-US" altLang="zh-CN" sz="2000" b="1" dirty="0">
                  <a:solidFill>
                    <a:schemeClr val="accent4">
                      <a:lumMod val="75000"/>
                    </a:schemeClr>
                  </a:solidFill>
                </a:rPr>
                <a:t>2.</a:t>
              </a:r>
              <a:r>
                <a:rPr kumimoji="1" lang="zh-CN" altLang="en-US" sz="2000" b="1" dirty="0">
                  <a:solidFill>
                    <a:schemeClr val="accent4">
                      <a:lumMod val="75000"/>
                    </a:schemeClr>
                  </a:solidFill>
                </a:rPr>
                <a:t> </a:t>
              </a:r>
              <a:r>
                <a:rPr kumimoji="1" lang="en-US" altLang="zh-CN" sz="2000" b="1" dirty="0">
                  <a:solidFill>
                    <a:schemeClr val="accent4">
                      <a:lumMod val="75000"/>
                    </a:schemeClr>
                  </a:solidFill>
                </a:rPr>
                <a:t>Device</a:t>
              </a:r>
              <a:r>
                <a:rPr kumimoji="1" lang="zh-CN" altLang="en-US" sz="2000" b="1" dirty="0">
                  <a:solidFill>
                    <a:schemeClr val="accent4">
                      <a:lumMod val="75000"/>
                    </a:schemeClr>
                  </a:solidFill>
                </a:rPr>
                <a:t> </a:t>
              </a:r>
              <a:r>
                <a:rPr kumimoji="1" lang="en-US" altLang="zh-CN" sz="2000" b="1" dirty="0">
                  <a:solidFill>
                    <a:schemeClr val="accent4">
                      <a:lumMod val="75000"/>
                    </a:schemeClr>
                  </a:solidFill>
                  <a:sym typeface="Wingdings" pitchFamily="2" charset="2"/>
                </a:rPr>
                <a:t>(e.g.</a:t>
              </a:r>
              <a:r>
                <a:rPr kumimoji="1" lang="zh-CN" altLang="en-US" sz="2000" b="1" dirty="0">
                  <a:solidFill>
                    <a:schemeClr val="accent4">
                      <a:lumMod val="75000"/>
                    </a:schemeClr>
                  </a:solidFill>
                  <a:sym typeface="Wingdings" pitchFamily="2" charset="2"/>
                </a:rPr>
                <a:t> </a:t>
              </a:r>
              <a:r>
                <a:rPr kumimoji="1" lang="en-US" altLang="zh-CN" sz="2000" b="1" dirty="0">
                  <a:solidFill>
                    <a:schemeClr val="accent4">
                      <a:lumMod val="75000"/>
                    </a:schemeClr>
                  </a:solidFill>
                  <a:sym typeface="Wingdings" pitchFamily="2" charset="2"/>
                </a:rPr>
                <a:t>m</a:t>
              </a:r>
              <a:r>
                <a:rPr kumimoji="1" lang="en-US" altLang="zh-CN" sz="2000" b="1" dirty="0">
                  <a:solidFill>
                    <a:schemeClr val="accent4">
                      <a:lumMod val="75000"/>
                    </a:schemeClr>
                  </a:solidFill>
                </a:rPr>
                <a:t>obile/desktop)</a:t>
              </a:r>
              <a:endParaRPr kumimoji="1" lang="zh-CN" altLang="en-US" sz="2000" b="1" dirty="0">
                <a:solidFill>
                  <a:schemeClr val="accent4">
                    <a:lumMod val="75000"/>
                  </a:schemeClr>
                </a:solidFill>
              </a:endParaRPr>
            </a:p>
          </p:txBody>
        </p:sp>
      </p:grpSp>
      <p:grpSp>
        <p:nvGrpSpPr>
          <p:cNvPr id="37" name="组合 36">
            <a:extLst>
              <a:ext uri="{FF2B5EF4-FFF2-40B4-BE49-F238E27FC236}">
                <a16:creationId xmlns:a16="http://schemas.microsoft.com/office/drawing/2014/main" id="{DF0F5C58-3EAB-DB41-A6AB-261329DD4055}"/>
              </a:ext>
            </a:extLst>
          </p:cNvPr>
          <p:cNvGrpSpPr/>
          <p:nvPr/>
        </p:nvGrpSpPr>
        <p:grpSpPr>
          <a:xfrm>
            <a:off x="7105414" y="1418237"/>
            <a:ext cx="3877273" cy="3368058"/>
            <a:chOff x="7105414" y="1551237"/>
            <a:chExt cx="3877273" cy="3368058"/>
          </a:xfrm>
        </p:grpSpPr>
        <p:sp>
          <p:nvSpPr>
            <p:cNvPr id="68" name="任意形状 67">
              <a:extLst>
                <a:ext uri="{FF2B5EF4-FFF2-40B4-BE49-F238E27FC236}">
                  <a16:creationId xmlns:a16="http://schemas.microsoft.com/office/drawing/2014/main" id="{D61C14D5-232C-E04C-8EA7-AB9FF6C2CCA4}"/>
                </a:ext>
              </a:extLst>
            </p:cNvPr>
            <p:cNvSpPr/>
            <p:nvPr/>
          </p:nvSpPr>
          <p:spPr>
            <a:xfrm>
              <a:off x="9295643" y="3429293"/>
              <a:ext cx="1687043" cy="446174"/>
            </a:xfrm>
            <a:custGeom>
              <a:avLst/>
              <a:gdLst>
                <a:gd name="connsiteX0" fmla="*/ 0 w 3318387"/>
                <a:gd name="connsiteY0" fmla="*/ 301563 h 872639"/>
                <a:gd name="connsiteX1" fmla="*/ 707923 w 3318387"/>
                <a:gd name="connsiteY1" fmla="*/ 803008 h 872639"/>
                <a:gd name="connsiteX2" fmla="*/ 1047136 w 3318387"/>
                <a:gd name="connsiteY2" fmla="*/ 419550 h 872639"/>
                <a:gd name="connsiteX3" fmla="*/ 1401097 w 3318387"/>
                <a:gd name="connsiteY3" fmla="*/ 463795 h 872639"/>
                <a:gd name="connsiteX4" fmla="*/ 1991032 w 3318387"/>
                <a:gd name="connsiteY4" fmla="*/ 6595 h 872639"/>
                <a:gd name="connsiteX5" fmla="*/ 2271252 w 3318387"/>
                <a:gd name="connsiteY5" fmla="*/ 862001 h 872639"/>
                <a:gd name="connsiteX6" fmla="*/ 2610465 w 3318387"/>
                <a:gd name="connsiteY6" fmla="*/ 493292 h 872639"/>
                <a:gd name="connsiteX7" fmla="*/ 3318387 w 3318387"/>
                <a:gd name="connsiteY7" fmla="*/ 611279 h 872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18387" h="872639">
                  <a:moveTo>
                    <a:pt x="0" y="301563"/>
                  </a:moveTo>
                  <a:cubicBezTo>
                    <a:pt x="266700" y="542453"/>
                    <a:pt x="533400" y="783344"/>
                    <a:pt x="707923" y="803008"/>
                  </a:cubicBezTo>
                  <a:cubicBezTo>
                    <a:pt x="882446" y="822672"/>
                    <a:pt x="931607" y="476085"/>
                    <a:pt x="1047136" y="419550"/>
                  </a:cubicBezTo>
                  <a:cubicBezTo>
                    <a:pt x="1162665" y="363015"/>
                    <a:pt x="1243781" y="532621"/>
                    <a:pt x="1401097" y="463795"/>
                  </a:cubicBezTo>
                  <a:cubicBezTo>
                    <a:pt x="1558413" y="394969"/>
                    <a:pt x="1846006" y="-59773"/>
                    <a:pt x="1991032" y="6595"/>
                  </a:cubicBezTo>
                  <a:cubicBezTo>
                    <a:pt x="2136058" y="72963"/>
                    <a:pt x="2168013" y="780885"/>
                    <a:pt x="2271252" y="862001"/>
                  </a:cubicBezTo>
                  <a:cubicBezTo>
                    <a:pt x="2374491" y="943117"/>
                    <a:pt x="2435943" y="535079"/>
                    <a:pt x="2610465" y="493292"/>
                  </a:cubicBezTo>
                  <a:cubicBezTo>
                    <a:pt x="2784987" y="451505"/>
                    <a:pt x="3051687" y="531392"/>
                    <a:pt x="3318387" y="611279"/>
                  </a:cubicBezTo>
                </a:path>
              </a:pathLst>
            </a:cu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0" name="任意形状 69">
              <a:extLst>
                <a:ext uri="{FF2B5EF4-FFF2-40B4-BE49-F238E27FC236}">
                  <a16:creationId xmlns:a16="http://schemas.microsoft.com/office/drawing/2014/main" id="{F65F3745-EE6B-CA44-9ABA-2CB7C033446F}"/>
                </a:ext>
              </a:extLst>
            </p:cNvPr>
            <p:cNvSpPr/>
            <p:nvPr/>
          </p:nvSpPr>
          <p:spPr>
            <a:xfrm flipV="1">
              <a:off x="9295643" y="3289339"/>
              <a:ext cx="1687044" cy="446174"/>
            </a:xfrm>
            <a:custGeom>
              <a:avLst/>
              <a:gdLst>
                <a:gd name="connsiteX0" fmla="*/ 0 w 3052916"/>
                <a:gd name="connsiteY0" fmla="*/ 722734 h 722734"/>
                <a:gd name="connsiteX1" fmla="*/ 1061884 w 3052916"/>
                <a:gd name="connsiteY1" fmla="*/ 63 h 722734"/>
                <a:gd name="connsiteX2" fmla="*/ 1578077 w 3052916"/>
                <a:gd name="connsiteY2" fmla="*/ 678489 h 722734"/>
                <a:gd name="connsiteX3" fmla="*/ 2109019 w 3052916"/>
                <a:gd name="connsiteY3" fmla="*/ 265534 h 722734"/>
                <a:gd name="connsiteX4" fmla="*/ 2521974 w 3052916"/>
                <a:gd name="connsiteY4" fmla="*/ 427767 h 722734"/>
                <a:gd name="connsiteX5" fmla="*/ 3052916 w 3052916"/>
                <a:gd name="connsiteY5" fmla="*/ 324528 h 722734"/>
                <a:gd name="connsiteX6" fmla="*/ 3052916 w 3052916"/>
                <a:gd name="connsiteY6" fmla="*/ 324528 h 722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2916" h="722734">
                  <a:moveTo>
                    <a:pt x="0" y="722734"/>
                  </a:moveTo>
                  <a:cubicBezTo>
                    <a:pt x="399435" y="365085"/>
                    <a:pt x="798871" y="7437"/>
                    <a:pt x="1061884" y="63"/>
                  </a:cubicBezTo>
                  <a:cubicBezTo>
                    <a:pt x="1324897" y="-7311"/>
                    <a:pt x="1403555" y="634244"/>
                    <a:pt x="1578077" y="678489"/>
                  </a:cubicBezTo>
                  <a:cubicBezTo>
                    <a:pt x="1752599" y="722734"/>
                    <a:pt x="1951703" y="307321"/>
                    <a:pt x="2109019" y="265534"/>
                  </a:cubicBezTo>
                  <a:cubicBezTo>
                    <a:pt x="2266335" y="223747"/>
                    <a:pt x="2364658" y="417935"/>
                    <a:pt x="2521974" y="427767"/>
                  </a:cubicBezTo>
                  <a:cubicBezTo>
                    <a:pt x="2679290" y="437599"/>
                    <a:pt x="3052916" y="324528"/>
                    <a:pt x="3052916" y="324528"/>
                  </a:cubicBezTo>
                  <a:lnTo>
                    <a:pt x="3052916" y="324528"/>
                  </a:lnTo>
                </a:path>
              </a:pathLst>
            </a:cu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1" name="文本框 80">
              <a:extLst>
                <a:ext uri="{FF2B5EF4-FFF2-40B4-BE49-F238E27FC236}">
                  <a16:creationId xmlns:a16="http://schemas.microsoft.com/office/drawing/2014/main" id="{D510E68E-2277-C84F-8693-118A20F88E6C}"/>
                </a:ext>
              </a:extLst>
            </p:cNvPr>
            <p:cNvSpPr txBox="1"/>
            <p:nvPr/>
          </p:nvSpPr>
          <p:spPr>
            <a:xfrm>
              <a:off x="7105414" y="3179042"/>
              <a:ext cx="2445113" cy="707886"/>
            </a:xfrm>
            <a:prstGeom prst="rect">
              <a:avLst/>
            </a:prstGeom>
            <a:noFill/>
          </p:spPr>
          <p:txBody>
            <a:bodyPr wrap="square" rtlCol="0">
              <a:spAutoFit/>
            </a:bodyPr>
            <a:lstStyle/>
            <a:p>
              <a:r>
                <a:rPr kumimoji="1" lang="en-US" altLang="zh-CN" sz="2000" b="1" dirty="0">
                  <a:solidFill>
                    <a:schemeClr val="accent2">
                      <a:lumMod val="75000"/>
                    </a:schemeClr>
                  </a:solidFill>
                </a:rPr>
                <a:t>1.</a:t>
              </a:r>
              <a:r>
                <a:rPr kumimoji="1" lang="zh-CN" altLang="en-US" sz="2000" b="1" dirty="0">
                  <a:solidFill>
                    <a:schemeClr val="accent2">
                      <a:lumMod val="75000"/>
                    </a:schemeClr>
                  </a:solidFill>
                </a:rPr>
                <a:t> </a:t>
              </a:r>
              <a:r>
                <a:rPr kumimoji="1" lang="en-US" altLang="zh-CN" sz="2000" b="1" dirty="0">
                  <a:solidFill>
                    <a:schemeClr val="accent2">
                      <a:lumMod val="75000"/>
                    </a:schemeClr>
                  </a:solidFill>
                </a:rPr>
                <a:t>CPU</a:t>
              </a:r>
              <a:r>
                <a:rPr kumimoji="1" lang="zh-CN" altLang="en-US" sz="2000" b="1" dirty="0">
                  <a:solidFill>
                    <a:schemeClr val="accent2">
                      <a:lumMod val="75000"/>
                    </a:schemeClr>
                  </a:solidFill>
                </a:rPr>
                <a:t> </a:t>
              </a:r>
              <a:r>
                <a:rPr kumimoji="1" lang="en-US" altLang="zh-CN" sz="2000" b="1" dirty="0">
                  <a:solidFill>
                    <a:schemeClr val="accent2">
                      <a:lumMod val="75000"/>
                    </a:schemeClr>
                  </a:solidFill>
                </a:rPr>
                <a:t>usage</a:t>
              </a:r>
            </a:p>
            <a:p>
              <a:r>
                <a:rPr kumimoji="1" lang="en-US" altLang="zh-CN" sz="2000" b="1" dirty="0">
                  <a:solidFill>
                    <a:schemeClr val="accent6">
                      <a:lumMod val="75000"/>
                    </a:schemeClr>
                  </a:solidFill>
                </a:rPr>
                <a:t>2.</a:t>
              </a:r>
              <a:r>
                <a:rPr kumimoji="1" lang="zh-CN" altLang="en-US" sz="2000" b="1" dirty="0">
                  <a:solidFill>
                    <a:schemeClr val="accent6">
                      <a:lumMod val="75000"/>
                    </a:schemeClr>
                  </a:solidFill>
                </a:rPr>
                <a:t> </a:t>
              </a:r>
              <a:r>
                <a:rPr kumimoji="1" lang="en-US" altLang="zh-CN" sz="2000" b="1" dirty="0">
                  <a:solidFill>
                    <a:schemeClr val="accent6">
                      <a:lumMod val="75000"/>
                    </a:schemeClr>
                  </a:solidFill>
                </a:rPr>
                <a:t>Memory</a:t>
              </a:r>
              <a:r>
                <a:rPr kumimoji="1" lang="zh-CN" altLang="en-US" sz="2000" b="1" dirty="0">
                  <a:solidFill>
                    <a:schemeClr val="accent6">
                      <a:lumMod val="75000"/>
                    </a:schemeClr>
                  </a:solidFill>
                </a:rPr>
                <a:t> </a:t>
              </a:r>
              <a:r>
                <a:rPr kumimoji="1" lang="en-US" altLang="zh-CN" sz="2000" b="1" dirty="0">
                  <a:solidFill>
                    <a:schemeClr val="accent6">
                      <a:lumMod val="75000"/>
                    </a:schemeClr>
                  </a:solidFill>
                </a:rPr>
                <a:t>usage</a:t>
              </a:r>
            </a:p>
          </p:txBody>
        </p:sp>
        <p:sp>
          <p:nvSpPr>
            <p:cNvPr id="83" name="文本框 82">
              <a:extLst>
                <a:ext uri="{FF2B5EF4-FFF2-40B4-BE49-F238E27FC236}">
                  <a16:creationId xmlns:a16="http://schemas.microsoft.com/office/drawing/2014/main" id="{A012C6B1-F42C-AD42-B2FB-DC0E71C9A075}"/>
                </a:ext>
              </a:extLst>
            </p:cNvPr>
            <p:cNvSpPr txBox="1"/>
            <p:nvPr/>
          </p:nvSpPr>
          <p:spPr>
            <a:xfrm>
              <a:off x="7171497" y="4519185"/>
              <a:ext cx="3002863" cy="400110"/>
            </a:xfrm>
            <a:prstGeom prst="rect">
              <a:avLst/>
            </a:prstGeom>
            <a:noFill/>
          </p:spPr>
          <p:txBody>
            <a:bodyPr wrap="square" rtlCol="0">
              <a:spAutoFit/>
            </a:bodyPr>
            <a:lstStyle/>
            <a:p>
              <a:r>
                <a:rPr kumimoji="1" lang="en-US" altLang="zh-CN" sz="2000" b="1" dirty="0">
                  <a:solidFill>
                    <a:schemeClr val="accent4">
                      <a:lumMod val="75000"/>
                    </a:schemeClr>
                  </a:solidFill>
                </a:rPr>
                <a:t>Job</a:t>
              </a:r>
              <a:r>
                <a:rPr kumimoji="1" lang="en-US" altLang="zh-CN" sz="2000" b="1" dirty="0">
                  <a:solidFill>
                    <a:schemeClr val="accent4">
                      <a:lumMod val="75000"/>
                    </a:schemeClr>
                  </a:solidFill>
                  <a:latin typeface="Arial" panose="020B0604020202020204" pitchFamily="34" charset="0"/>
                  <a:cs typeface="Arial" panose="020B0604020202020204" pitchFamily="34" charset="0"/>
                </a:rPr>
                <a:t>’</a:t>
              </a:r>
              <a:r>
                <a:rPr kumimoji="1" lang="en-US" altLang="zh-CN" sz="2000" b="1" dirty="0">
                  <a:solidFill>
                    <a:schemeClr val="accent4">
                      <a:lumMod val="75000"/>
                    </a:schemeClr>
                  </a:solidFill>
                </a:rPr>
                <a:t>s</a:t>
              </a:r>
              <a:r>
                <a:rPr kumimoji="1" lang="zh-CN" altLang="en-US" sz="2000" b="1" dirty="0">
                  <a:solidFill>
                    <a:schemeClr val="accent4">
                      <a:lumMod val="75000"/>
                    </a:schemeClr>
                  </a:solidFill>
                </a:rPr>
                <a:t> </a:t>
              </a:r>
              <a:r>
                <a:rPr kumimoji="1" lang="en-US" altLang="zh-CN" sz="2000" b="1" dirty="0">
                  <a:solidFill>
                    <a:schemeClr val="accent4">
                      <a:lumMod val="75000"/>
                    </a:schemeClr>
                  </a:solidFill>
                </a:rPr>
                <a:t>exit</a:t>
              </a:r>
              <a:r>
                <a:rPr kumimoji="1" lang="zh-CN" altLang="en-US" sz="2000" b="1" dirty="0">
                  <a:solidFill>
                    <a:schemeClr val="accent4">
                      <a:lumMod val="75000"/>
                    </a:schemeClr>
                  </a:solidFill>
                </a:rPr>
                <a:t> </a:t>
              </a:r>
              <a:r>
                <a:rPr kumimoji="1" lang="en-US" altLang="zh-CN" sz="2000" b="1" dirty="0">
                  <a:solidFill>
                    <a:schemeClr val="accent4">
                      <a:lumMod val="75000"/>
                    </a:schemeClr>
                  </a:solidFill>
                </a:rPr>
                <a:t>code</a:t>
              </a:r>
              <a:endParaRPr kumimoji="1" lang="zh-CN" altLang="en-US" sz="2000" b="1" dirty="0"/>
            </a:p>
          </p:txBody>
        </p:sp>
        <p:sp>
          <p:nvSpPr>
            <p:cNvPr id="84" name="文本框 83">
              <a:extLst>
                <a:ext uri="{FF2B5EF4-FFF2-40B4-BE49-F238E27FC236}">
                  <a16:creationId xmlns:a16="http://schemas.microsoft.com/office/drawing/2014/main" id="{97F2E60A-135B-384E-B0CB-B081BE76BB9A}"/>
                </a:ext>
              </a:extLst>
            </p:cNvPr>
            <p:cNvSpPr txBox="1"/>
            <p:nvPr/>
          </p:nvSpPr>
          <p:spPr>
            <a:xfrm>
              <a:off x="7240409" y="1551237"/>
              <a:ext cx="3245953" cy="1047082"/>
            </a:xfrm>
            <a:prstGeom prst="rect">
              <a:avLst/>
            </a:prstGeom>
            <a:noFill/>
          </p:spPr>
          <p:txBody>
            <a:bodyPr wrap="square" rtlCol="0">
              <a:spAutoFit/>
            </a:bodyPr>
            <a:lstStyle/>
            <a:p>
              <a:pPr algn="ctr"/>
              <a:r>
                <a:rPr kumimoji="1" lang="en-US" altLang="zh-CN" sz="2400" dirty="0"/>
                <a:t>Example</a:t>
              </a:r>
              <a:r>
                <a:rPr kumimoji="1" lang="zh-CN" altLang="en-US" sz="2400" dirty="0"/>
                <a:t> </a:t>
              </a:r>
              <a:r>
                <a:rPr kumimoji="1" lang="en-US" altLang="zh-CN" sz="2400" dirty="0"/>
                <a:t>2:</a:t>
              </a:r>
            </a:p>
            <a:p>
              <a:pPr algn="ctr"/>
              <a:r>
                <a:rPr kumimoji="1" lang="en-US" altLang="zh-CN" sz="2400" dirty="0"/>
                <a:t>Cluster</a:t>
              </a:r>
              <a:r>
                <a:rPr kumimoji="1" lang="zh-CN" altLang="en-US" sz="2400" dirty="0"/>
                <a:t> </a:t>
              </a:r>
              <a:r>
                <a:rPr kumimoji="1" lang="en-US" altLang="zh-CN" sz="2400" dirty="0"/>
                <a:t>traces</a:t>
              </a:r>
            </a:p>
            <a:p>
              <a:pPr algn="ctr"/>
              <a:r>
                <a:rPr kumimoji="1" lang="en-US" altLang="zh-CN" sz="1404" dirty="0"/>
                <a:t>(e.g. Google/IBM cluster</a:t>
              </a:r>
              <a:r>
                <a:rPr kumimoji="1" lang="zh-CN" altLang="en-US" sz="1404" dirty="0"/>
                <a:t> </a:t>
              </a:r>
              <a:r>
                <a:rPr kumimoji="1" lang="en-US" altLang="zh-CN" sz="1404" dirty="0"/>
                <a:t>traces)</a:t>
              </a:r>
              <a:endParaRPr kumimoji="1" lang="zh-CN" altLang="en-US" sz="1404" dirty="0"/>
            </a:p>
          </p:txBody>
        </p:sp>
      </p:grpSp>
      <p:sp>
        <p:nvSpPr>
          <p:cNvPr id="95" name="文本框 94">
            <a:extLst>
              <a:ext uri="{FF2B5EF4-FFF2-40B4-BE49-F238E27FC236}">
                <a16:creationId xmlns:a16="http://schemas.microsoft.com/office/drawing/2014/main" id="{61AF0A8F-E363-3646-A82A-F4372BB11869}"/>
              </a:ext>
            </a:extLst>
          </p:cNvPr>
          <p:cNvSpPr txBox="1"/>
          <p:nvPr/>
        </p:nvSpPr>
        <p:spPr>
          <a:xfrm>
            <a:off x="781945" y="5683562"/>
            <a:ext cx="2799456" cy="830997"/>
          </a:xfrm>
          <a:prstGeom prst="rect">
            <a:avLst/>
          </a:prstGeom>
          <a:noFill/>
        </p:spPr>
        <p:txBody>
          <a:bodyPr wrap="square" rtlCol="0">
            <a:spAutoFit/>
          </a:bodyPr>
          <a:lstStyle/>
          <a:p>
            <a:pPr algn="ctr"/>
            <a:r>
              <a:rPr kumimoji="1" lang="en-US" altLang="zh-CN" sz="2400" b="1" dirty="0">
                <a:solidFill>
                  <a:srgbClr val="FF0000"/>
                </a:solidFill>
              </a:rPr>
              <a:t>Both</a:t>
            </a:r>
            <a:r>
              <a:rPr kumimoji="1" lang="zh-CN" altLang="en-US" sz="2400" b="1" dirty="0">
                <a:solidFill>
                  <a:srgbClr val="FF0000"/>
                </a:solidFill>
              </a:rPr>
              <a:t> </a:t>
            </a:r>
            <a:r>
              <a:rPr kumimoji="1" lang="en-US" altLang="zh-CN" sz="2400" b="1" dirty="0">
                <a:solidFill>
                  <a:srgbClr val="FF0000"/>
                </a:solidFill>
              </a:rPr>
              <a:t>can</a:t>
            </a:r>
            <a:r>
              <a:rPr kumimoji="1" lang="zh-CN" altLang="en-US" sz="2400" b="1" dirty="0">
                <a:solidFill>
                  <a:srgbClr val="FF0000"/>
                </a:solidFill>
              </a:rPr>
              <a:t> </a:t>
            </a:r>
            <a:r>
              <a:rPr kumimoji="1" lang="en-US" altLang="zh-CN" sz="2400" b="1" dirty="0">
                <a:solidFill>
                  <a:srgbClr val="FF0000"/>
                </a:solidFill>
              </a:rPr>
              <a:t>be</a:t>
            </a:r>
            <a:r>
              <a:rPr kumimoji="1" lang="zh-CN" altLang="en-US" sz="2400" b="1" dirty="0">
                <a:solidFill>
                  <a:srgbClr val="FF0000"/>
                </a:solidFill>
              </a:rPr>
              <a:t> </a:t>
            </a:r>
            <a:endParaRPr kumimoji="1" lang="en-US" altLang="zh-CN" sz="2400" b="1" dirty="0">
              <a:solidFill>
                <a:srgbClr val="FF0000"/>
              </a:solidFill>
            </a:endParaRPr>
          </a:p>
          <a:p>
            <a:pPr algn="ctr"/>
            <a:r>
              <a:rPr kumimoji="1" lang="en-US" altLang="zh-CN" sz="2400" b="1" dirty="0">
                <a:solidFill>
                  <a:srgbClr val="FF0000"/>
                </a:solidFill>
              </a:rPr>
              <a:t>multi-dimensional</a:t>
            </a:r>
            <a:endParaRPr kumimoji="1" lang="zh-CN" altLang="en-US" sz="2400" b="1" dirty="0">
              <a:solidFill>
                <a:srgbClr val="FF0000"/>
              </a:solidFill>
            </a:endParaRPr>
          </a:p>
        </p:txBody>
      </p:sp>
      <p:cxnSp>
        <p:nvCxnSpPr>
          <p:cNvPr id="18" name="直线箭头连接符 17">
            <a:extLst>
              <a:ext uri="{FF2B5EF4-FFF2-40B4-BE49-F238E27FC236}">
                <a16:creationId xmlns:a16="http://schemas.microsoft.com/office/drawing/2014/main" id="{D4433C6F-CE57-2840-98E1-490A136391F0}"/>
              </a:ext>
            </a:extLst>
          </p:cNvPr>
          <p:cNvCxnSpPr>
            <a:cxnSpLocks/>
          </p:cNvCxnSpPr>
          <p:nvPr/>
        </p:nvCxnSpPr>
        <p:spPr>
          <a:xfrm flipV="1">
            <a:off x="2181673" y="5151278"/>
            <a:ext cx="0" cy="615409"/>
          </a:xfrm>
          <a:prstGeom prst="straightConnector1">
            <a:avLst/>
          </a:prstGeom>
          <a:ln w="38100">
            <a:solidFill>
              <a:srgbClr val="E77300"/>
            </a:solidFill>
            <a:tailEnd type="triangle"/>
          </a:ln>
        </p:spPr>
        <p:style>
          <a:lnRef idx="1">
            <a:schemeClr val="accent1"/>
          </a:lnRef>
          <a:fillRef idx="0">
            <a:schemeClr val="accent1"/>
          </a:fillRef>
          <a:effectRef idx="0">
            <a:schemeClr val="accent1"/>
          </a:effectRef>
          <a:fontRef idx="minor">
            <a:schemeClr val="tx1"/>
          </a:fontRef>
        </p:style>
      </p:cxnSp>
      <p:sp>
        <p:nvSpPr>
          <p:cNvPr id="96" name="文本框 95">
            <a:extLst>
              <a:ext uri="{FF2B5EF4-FFF2-40B4-BE49-F238E27FC236}">
                <a16:creationId xmlns:a16="http://schemas.microsoft.com/office/drawing/2014/main" id="{F2531EC1-7BF6-7D46-A07A-84ACEAF7D8D5}"/>
              </a:ext>
            </a:extLst>
          </p:cNvPr>
          <p:cNvSpPr txBox="1"/>
          <p:nvPr/>
        </p:nvSpPr>
        <p:spPr>
          <a:xfrm>
            <a:off x="5585740" y="5683561"/>
            <a:ext cx="2799456" cy="830997"/>
          </a:xfrm>
          <a:prstGeom prst="rect">
            <a:avLst/>
          </a:prstGeom>
          <a:noFill/>
        </p:spPr>
        <p:txBody>
          <a:bodyPr wrap="square" rtlCol="0">
            <a:spAutoFit/>
          </a:bodyPr>
          <a:lstStyle/>
          <a:p>
            <a:pPr algn="ctr"/>
            <a:r>
              <a:rPr kumimoji="1" lang="en-US" altLang="zh-CN" sz="2400" b="1" dirty="0">
                <a:solidFill>
                  <a:srgbClr val="FF0000"/>
                </a:solidFill>
              </a:rPr>
              <a:t>General</a:t>
            </a:r>
            <a:r>
              <a:rPr kumimoji="1" lang="zh-CN" altLang="en-US" sz="2400" b="1" dirty="0">
                <a:solidFill>
                  <a:srgbClr val="FF0000"/>
                </a:solidFill>
              </a:rPr>
              <a:t> </a:t>
            </a:r>
            <a:r>
              <a:rPr kumimoji="1" lang="en-US" altLang="zh-CN" sz="2400" b="1" dirty="0">
                <a:solidFill>
                  <a:srgbClr val="FF0000"/>
                </a:solidFill>
              </a:rPr>
              <a:t>for</a:t>
            </a:r>
            <a:r>
              <a:rPr kumimoji="1" lang="zh-CN" altLang="en-US" sz="2400" b="1" dirty="0">
                <a:solidFill>
                  <a:srgbClr val="FF0000"/>
                </a:solidFill>
              </a:rPr>
              <a:t> </a:t>
            </a:r>
            <a:r>
              <a:rPr kumimoji="1" lang="en-US" altLang="zh-CN" sz="2400" b="1" dirty="0">
                <a:solidFill>
                  <a:srgbClr val="FF0000"/>
                </a:solidFill>
              </a:rPr>
              <a:t>many</a:t>
            </a:r>
            <a:r>
              <a:rPr kumimoji="1" lang="zh-CN" altLang="en-US" sz="2400" b="1" dirty="0">
                <a:solidFill>
                  <a:srgbClr val="FF0000"/>
                </a:solidFill>
              </a:rPr>
              <a:t> </a:t>
            </a:r>
            <a:r>
              <a:rPr kumimoji="1" lang="en-US" altLang="zh-CN" sz="2400" b="1" dirty="0">
                <a:solidFill>
                  <a:srgbClr val="FF0000"/>
                </a:solidFill>
              </a:rPr>
              <a:t>types</a:t>
            </a:r>
            <a:r>
              <a:rPr kumimoji="1" lang="zh-CN" altLang="en-US" sz="2400" b="1" dirty="0">
                <a:solidFill>
                  <a:srgbClr val="FF0000"/>
                </a:solidFill>
              </a:rPr>
              <a:t> </a:t>
            </a:r>
            <a:r>
              <a:rPr kumimoji="1" lang="en-US" altLang="zh-CN" sz="2400" b="1" dirty="0">
                <a:solidFill>
                  <a:srgbClr val="FF0000"/>
                </a:solidFill>
              </a:rPr>
              <a:t>of</a:t>
            </a:r>
            <a:r>
              <a:rPr kumimoji="1" lang="zh-CN" altLang="en-US" sz="2400" b="1" dirty="0">
                <a:solidFill>
                  <a:srgbClr val="FF0000"/>
                </a:solidFill>
              </a:rPr>
              <a:t> </a:t>
            </a:r>
            <a:r>
              <a:rPr kumimoji="1" lang="en-US" altLang="zh-CN" sz="2400" b="1" dirty="0">
                <a:solidFill>
                  <a:srgbClr val="FF0000"/>
                </a:solidFill>
              </a:rPr>
              <a:t>data</a:t>
            </a:r>
            <a:endParaRPr kumimoji="1" lang="zh-CN" altLang="en-US" sz="2400" b="1" dirty="0">
              <a:solidFill>
                <a:srgbClr val="FF0000"/>
              </a:solidFill>
            </a:endParaRPr>
          </a:p>
        </p:txBody>
      </p:sp>
      <p:sp>
        <p:nvSpPr>
          <p:cNvPr id="34" name="右大括号 33">
            <a:extLst>
              <a:ext uri="{FF2B5EF4-FFF2-40B4-BE49-F238E27FC236}">
                <a16:creationId xmlns:a16="http://schemas.microsoft.com/office/drawing/2014/main" id="{054910D9-887B-EC44-9EF9-06E65C810FCC}"/>
              </a:ext>
            </a:extLst>
          </p:cNvPr>
          <p:cNvSpPr/>
          <p:nvPr/>
        </p:nvSpPr>
        <p:spPr>
          <a:xfrm rot="5400000">
            <a:off x="6573461" y="2098639"/>
            <a:ext cx="504727" cy="6709755"/>
          </a:xfrm>
          <a:prstGeom prst="rightBrace">
            <a:avLst/>
          </a:prstGeom>
          <a:ln w="38100">
            <a:solidFill>
              <a:srgbClr val="E77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Tree>
    <p:extLst>
      <p:ext uri="{BB962C8B-B14F-4D97-AF65-F5344CB8AC3E}">
        <p14:creationId xmlns:p14="http://schemas.microsoft.com/office/powerpoint/2010/main" val="2608618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6" grpId="0"/>
      <p:bldP spid="3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DBA5B5-6643-6D47-A600-FBFAE01F41F4}"/>
              </a:ext>
            </a:extLst>
          </p:cNvPr>
          <p:cNvSpPr>
            <a:spLocks noGrp="1"/>
          </p:cNvSpPr>
          <p:nvPr>
            <p:ph type="title"/>
          </p:nvPr>
        </p:nvSpPr>
        <p:spPr/>
        <p:txBody>
          <a:bodyPr/>
          <a:lstStyle/>
          <a:p>
            <a:r>
              <a:rPr kumimoji="1" lang="en-US" altLang="zh-CN" b="1" dirty="0"/>
              <a:t>Overview</a:t>
            </a:r>
            <a:r>
              <a:rPr kumimoji="1" lang="zh-CN" altLang="en-US" b="1" dirty="0"/>
              <a:t> </a:t>
            </a:r>
            <a:r>
              <a:rPr kumimoji="1" lang="en-US" altLang="zh-CN" b="1" dirty="0"/>
              <a:t>of</a:t>
            </a:r>
            <a:r>
              <a:rPr kumimoji="1" lang="zh-CN" altLang="en-US" b="1" dirty="0"/>
              <a:t> </a:t>
            </a:r>
            <a:r>
              <a:rPr kumimoji="1" lang="en-US" altLang="zh-CN" b="1" dirty="0"/>
              <a:t>Challenges</a:t>
            </a:r>
            <a:r>
              <a:rPr kumimoji="1" lang="zh-CN" altLang="en-US" b="1" dirty="0"/>
              <a:t> </a:t>
            </a:r>
            <a:r>
              <a:rPr kumimoji="1" lang="en-US" altLang="zh-CN" b="1" dirty="0"/>
              <a:t>&amp;</a:t>
            </a:r>
            <a:r>
              <a:rPr kumimoji="1" lang="zh-CN" altLang="en-US" b="1" dirty="0"/>
              <a:t> </a:t>
            </a:r>
            <a:r>
              <a:rPr kumimoji="1" lang="en-US" altLang="zh-CN" b="1" dirty="0"/>
              <a:t>Solutions</a:t>
            </a:r>
            <a:endParaRPr kumimoji="1" lang="zh-CN" altLang="en-US" b="1" dirty="0"/>
          </a:p>
        </p:txBody>
      </p:sp>
      <p:sp>
        <p:nvSpPr>
          <p:cNvPr id="4" name="灯片编号占位符 3">
            <a:extLst>
              <a:ext uri="{FF2B5EF4-FFF2-40B4-BE49-F238E27FC236}">
                <a16:creationId xmlns:a16="http://schemas.microsoft.com/office/drawing/2014/main" id="{A2FFD574-9C8B-B440-811E-1BA8328B4A91}"/>
              </a:ext>
            </a:extLst>
          </p:cNvPr>
          <p:cNvSpPr>
            <a:spLocks noGrp="1"/>
          </p:cNvSpPr>
          <p:nvPr>
            <p:ph type="sldNum" sz="quarter" idx="12"/>
          </p:nvPr>
        </p:nvSpPr>
        <p:spPr/>
        <p:txBody>
          <a:bodyPr/>
          <a:lstStyle/>
          <a:p>
            <a:fld id="{3FAA2014-31E2-6741-903E-A920B1C04E12}" type="slidenum">
              <a:rPr kumimoji="1" lang="zh-CN" altLang="en-US" smtClean="0"/>
              <a:t>29</a:t>
            </a:fld>
            <a:endParaRPr kumimoji="1" lang="zh-CN" altLang="en-US"/>
          </a:p>
        </p:txBody>
      </p:sp>
      <p:graphicFrame>
        <p:nvGraphicFramePr>
          <p:cNvPr id="14" name="表格 14">
            <a:extLst>
              <a:ext uri="{FF2B5EF4-FFF2-40B4-BE49-F238E27FC236}">
                <a16:creationId xmlns:a16="http://schemas.microsoft.com/office/drawing/2014/main" id="{6032D8FD-B2BB-7141-884C-57AFF670AC5A}"/>
              </a:ext>
            </a:extLst>
          </p:cNvPr>
          <p:cNvGraphicFramePr>
            <a:graphicFrameLocks noGrp="1"/>
          </p:cNvGraphicFramePr>
          <p:nvPr/>
        </p:nvGraphicFramePr>
        <p:xfrm>
          <a:off x="1381127" y="2083265"/>
          <a:ext cx="9805988" cy="3242374"/>
        </p:xfrm>
        <a:graphic>
          <a:graphicData uri="http://schemas.openxmlformats.org/drawingml/2006/table">
            <a:tbl>
              <a:tblPr firstRow="1" bandRow="1">
                <a:tableStyleId>{5C22544A-7EE6-4342-B048-85BDC9FD1C3A}</a:tableStyleId>
              </a:tblPr>
              <a:tblGrid>
                <a:gridCol w="4875603">
                  <a:extLst>
                    <a:ext uri="{9D8B030D-6E8A-4147-A177-3AD203B41FA5}">
                      <a16:colId xmlns:a16="http://schemas.microsoft.com/office/drawing/2014/main" val="47280496"/>
                    </a:ext>
                  </a:extLst>
                </a:gridCol>
                <a:gridCol w="4930385">
                  <a:extLst>
                    <a:ext uri="{9D8B030D-6E8A-4147-A177-3AD203B41FA5}">
                      <a16:colId xmlns:a16="http://schemas.microsoft.com/office/drawing/2014/main" val="706200443"/>
                    </a:ext>
                  </a:extLst>
                </a:gridCol>
              </a:tblGrid>
              <a:tr h="370840">
                <a:tc>
                  <a:txBody>
                    <a:bodyPr/>
                    <a:lstStyle/>
                    <a:p>
                      <a:pPr algn="ctr">
                        <a:lnSpc>
                          <a:spcPct val="150000"/>
                        </a:lnSpc>
                      </a:pPr>
                      <a:r>
                        <a:rPr lang="en-US" altLang="zh-CN" sz="2800" b="1" dirty="0">
                          <a:solidFill>
                            <a:schemeClr val="tx1"/>
                          </a:solidFill>
                          <a:latin typeface="+mn-ea"/>
                          <a:ea typeface="+mn-ea"/>
                        </a:rPr>
                        <a:t>Challenges</a:t>
                      </a:r>
                      <a:endParaRPr lang="zh-CN" altLang="en-US" sz="2800" b="1" dirty="0">
                        <a:solidFill>
                          <a:schemeClr val="tx1"/>
                        </a:solidFill>
                        <a:latin typeface="+mn-ea"/>
                        <a:ea typeface="+mn-ea"/>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rgbClr val="FF0000"/>
                      </a:solidFill>
                      <a:prstDash val="sysDash"/>
                      <a:round/>
                      <a:headEnd type="none" w="med" len="med"/>
                      <a:tailEnd type="none" w="med" len="med"/>
                    </a:lnB>
                    <a:noFill/>
                  </a:tcPr>
                </a:tc>
                <a:tc>
                  <a:txBody>
                    <a:bodyPr/>
                    <a:lstStyle/>
                    <a:p>
                      <a:pPr algn="ctr">
                        <a:lnSpc>
                          <a:spcPct val="150000"/>
                        </a:lnSpc>
                      </a:pPr>
                      <a:r>
                        <a:rPr lang="en-US" altLang="zh-CN" sz="2800" b="1" dirty="0">
                          <a:solidFill>
                            <a:schemeClr val="tx1"/>
                          </a:solidFill>
                          <a:latin typeface="+mn-ea"/>
                          <a:ea typeface="+mn-ea"/>
                        </a:rPr>
                        <a:t>Solutions</a:t>
                      </a:r>
                      <a:endParaRPr lang="zh-CN" altLang="en-US" sz="2800" b="1" dirty="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rgbClr val="FF0000"/>
                      </a:solidFill>
                      <a:prstDash val="sysDash"/>
                      <a:round/>
                      <a:headEnd type="none" w="med" len="med"/>
                      <a:tailEnd type="none" w="med" len="med"/>
                    </a:lnB>
                    <a:noFill/>
                  </a:tcPr>
                </a:tc>
                <a:extLst>
                  <a:ext uri="{0D108BD9-81ED-4DB2-BD59-A6C34878D82A}">
                    <a16:rowId xmlns:a16="http://schemas.microsoft.com/office/drawing/2014/main" val="3933880068"/>
                  </a:ext>
                </a:extLst>
              </a:tr>
              <a:tr h="370840">
                <a:tc>
                  <a:txBody>
                    <a:bodyPr/>
                    <a:lstStyle/>
                    <a:p>
                      <a:pPr algn="ctr">
                        <a:lnSpc>
                          <a:spcPct val="150000"/>
                        </a:lnSpc>
                      </a:pPr>
                      <a:r>
                        <a:rPr lang="en-US" altLang="zh-CN" sz="2400">
                          <a:solidFill>
                            <a:schemeClr val="tx1"/>
                          </a:solidFill>
                          <a:latin typeface="+mn-ea"/>
                          <a:ea typeface="+mn-ea"/>
                        </a:rPr>
                        <a:t>Long-term</a:t>
                      </a:r>
                      <a:r>
                        <a:rPr lang="zh-CN" altLang="en-US" sz="2400" dirty="0">
                          <a:solidFill>
                            <a:schemeClr val="tx1"/>
                          </a:solidFill>
                          <a:latin typeface="+mn-ea"/>
                          <a:ea typeface="+mn-ea"/>
                        </a:rPr>
                        <a:t> </a:t>
                      </a:r>
                      <a:r>
                        <a:rPr lang="en-US" altLang="zh-CN" sz="2400" dirty="0">
                          <a:solidFill>
                            <a:schemeClr val="tx1"/>
                          </a:solidFill>
                          <a:latin typeface="+mn-ea"/>
                          <a:ea typeface="+mn-ea"/>
                        </a:rPr>
                        <a:t>effects</a:t>
                      </a:r>
                      <a:endParaRPr lang="zh-CN" altLang="en-US" sz="2400" dirty="0">
                        <a:solidFill>
                          <a:schemeClr val="tx1"/>
                        </a:solidFill>
                        <a:latin typeface="+mn-ea"/>
                        <a:ea typeface="+mn-ea"/>
                      </a:endParaRPr>
                    </a:p>
                  </a:txBody>
                  <a:tcPr anchor="ctr">
                    <a:lnL w="57150" cap="flat" cmpd="sng" algn="ctr">
                      <a:solidFill>
                        <a:srgbClr val="FF0000"/>
                      </a:solidFill>
                      <a:prstDash val="sysDash"/>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rgbClr val="FF0000"/>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pPr>
                      <a:r>
                        <a:rPr lang="en-US" altLang="zh-CN" sz="2400" dirty="0">
                          <a:solidFill>
                            <a:schemeClr val="tx1"/>
                          </a:solidFill>
                          <a:latin typeface="+mn-ea"/>
                          <a:ea typeface="+mn-ea"/>
                        </a:rPr>
                        <a:t>Batched</a:t>
                      </a:r>
                      <a:r>
                        <a:rPr lang="zh-CN" altLang="en-US" sz="2400" dirty="0">
                          <a:solidFill>
                            <a:schemeClr val="tx1"/>
                          </a:solidFill>
                          <a:latin typeface="+mn-ea"/>
                          <a:ea typeface="+mn-ea"/>
                        </a:rPr>
                        <a:t> </a:t>
                      </a:r>
                      <a:r>
                        <a:rPr lang="en-US" altLang="zh-CN" sz="2400" dirty="0">
                          <a:solidFill>
                            <a:schemeClr val="tx1"/>
                          </a:solidFill>
                          <a:latin typeface="+mn-ea"/>
                          <a:ea typeface="+mn-ea"/>
                        </a:rPr>
                        <a:t>generation</a:t>
                      </a:r>
                      <a:endParaRPr lang="zh-CN" altLang="en-US" sz="2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57150" cap="flat" cmpd="sng" algn="ctr">
                      <a:solidFill>
                        <a:srgbClr val="FF0000"/>
                      </a:solidFill>
                      <a:prstDash val="sysDash"/>
                      <a:round/>
                      <a:headEnd type="none" w="med" len="med"/>
                      <a:tailEnd type="none" w="med" len="med"/>
                    </a:lnR>
                    <a:lnT w="57150" cap="flat" cmpd="sng" algn="ctr">
                      <a:solidFill>
                        <a:srgbClr val="FF0000"/>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48232211"/>
                  </a:ext>
                </a:extLst>
              </a:tr>
              <a:tr h="370840">
                <a:tc>
                  <a:txBody>
                    <a:bodyPr/>
                    <a:lstStyle/>
                    <a:p>
                      <a:pPr algn="ctr">
                        <a:lnSpc>
                          <a:spcPct val="150000"/>
                        </a:lnSpc>
                      </a:pPr>
                      <a:r>
                        <a:rPr lang="en-US" altLang="zh-CN" sz="2400" dirty="0">
                          <a:solidFill>
                            <a:schemeClr val="tx1"/>
                          </a:solidFill>
                          <a:latin typeface="+mn-ea"/>
                          <a:ea typeface="+mn-ea"/>
                        </a:rPr>
                        <a:t>Metadata</a:t>
                      </a:r>
                      <a:r>
                        <a:rPr lang="zh-CN" altLang="en-US" sz="2400" dirty="0">
                          <a:solidFill>
                            <a:schemeClr val="tx1"/>
                          </a:solidFill>
                          <a:latin typeface="+mn-ea"/>
                          <a:ea typeface="+mn-ea"/>
                        </a:rPr>
                        <a:t> </a:t>
                      </a:r>
                      <a:r>
                        <a:rPr lang="en-US" altLang="zh-CN" sz="2400" dirty="0">
                          <a:solidFill>
                            <a:schemeClr val="tx1"/>
                          </a:solidFill>
                          <a:latin typeface="+mn-ea"/>
                          <a:ea typeface="+mn-ea"/>
                        </a:rPr>
                        <a:t>distributions/correlations</a:t>
                      </a:r>
                      <a:endParaRPr lang="zh-CN" altLang="en-US" sz="2400" dirty="0">
                        <a:solidFill>
                          <a:schemeClr val="tx1"/>
                        </a:solidFill>
                        <a:latin typeface="+mn-ea"/>
                        <a:ea typeface="+mn-ea"/>
                      </a:endParaRPr>
                    </a:p>
                  </a:txBody>
                  <a:tcPr anchor="ctr">
                    <a:lnL w="57150" cap="flat" cmpd="sng" algn="ctr">
                      <a:solidFill>
                        <a:srgbClr val="FF0000"/>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rgbClr val="FF0000"/>
                      </a:solidFill>
                      <a:prstDash val="sysDash"/>
                      <a:round/>
                      <a:headEnd type="none" w="med" len="med"/>
                      <a:tailEnd type="none" w="med" len="med"/>
                    </a:lnB>
                    <a:noFill/>
                  </a:tcPr>
                </a:tc>
                <a:tc>
                  <a:txBody>
                    <a:bodyPr/>
                    <a:lstStyle/>
                    <a:p>
                      <a:pPr algn="ctr">
                        <a:lnSpc>
                          <a:spcPct val="100000"/>
                        </a:lnSpc>
                      </a:pPr>
                      <a:r>
                        <a:rPr lang="en-US" altLang="zh-CN" sz="2400" dirty="0">
                          <a:solidFill>
                            <a:schemeClr val="tx1"/>
                          </a:solidFill>
                          <a:latin typeface="+mn-ea"/>
                          <a:ea typeface="+mn-ea"/>
                        </a:rPr>
                        <a:t>Decoupled</a:t>
                      </a:r>
                      <a:r>
                        <a:rPr lang="zh-CN" altLang="en-US" sz="2400" dirty="0">
                          <a:solidFill>
                            <a:schemeClr val="tx1"/>
                          </a:solidFill>
                          <a:latin typeface="+mn-ea"/>
                          <a:ea typeface="+mn-ea"/>
                        </a:rPr>
                        <a:t> </a:t>
                      </a:r>
                      <a:r>
                        <a:rPr lang="en-US" altLang="zh-CN" sz="2400" dirty="0">
                          <a:solidFill>
                            <a:schemeClr val="tx1"/>
                          </a:solidFill>
                          <a:latin typeface="+mn-ea"/>
                          <a:ea typeface="+mn-ea"/>
                        </a:rPr>
                        <a:t>generation</a:t>
                      </a:r>
                      <a:r>
                        <a:rPr lang="zh-CN" altLang="en-US" sz="2400" dirty="0">
                          <a:solidFill>
                            <a:schemeClr val="tx1"/>
                          </a:solidFill>
                          <a:latin typeface="+mn-ea"/>
                          <a:ea typeface="+mn-ea"/>
                        </a:rPr>
                        <a:t> </a:t>
                      </a:r>
                      <a:r>
                        <a:rPr lang="en-US" altLang="zh-CN" sz="2400" dirty="0">
                          <a:solidFill>
                            <a:schemeClr val="tx1"/>
                          </a:solidFill>
                          <a:latin typeface="+mn-ea"/>
                          <a:ea typeface="+mn-ea"/>
                        </a:rPr>
                        <a:t>+</a:t>
                      </a:r>
                      <a:r>
                        <a:rPr lang="zh-CN" altLang="en-US" sz="2400" dirty="0">
                          <a:solidFill>
                            <a:schemeClr val="tx1"/>
                          </a:solidFill>
                          <a:latin typeface="+mn-ea"/>
                          <a:ea typeface="+mn-ea"/>
                        </a:rPr>
                        <a:t> </a:t>
                      </a:r>
                      <a:endParaRPr lang="en-US" altLang="zh-CN" sz="2400" dirty="0">
                        <a:solidFill>
                          <a:schemeClr val="tx1"/>
                        </a:solidFill>
                        <a:latin typeface="+mn-ea"/>
                        <a:ea typeface="+mn-ea"/>
                      </a:endParaRPr>
                    </a:p>
                    <a:p>
                      <a:pPr algn="ctr">
                        <a:lnSpc>
                          <a:spcPct val="100000"/>
                        </a:lnSpc>
                      </a:pPr>
                      <a:r>
                        <a:rPr lang="en-US" altLang="zh-CN" sz="2400" dirty="0">
                          <a:solidFill>
                            <a:schemeClr val="tx1"/>
                          </a:solidFill>
                          <a:latin typeface="+mn-ea"/>
                          <a:ea typeface="+mn-ea"/>
                        </a:rPr>
                        <a:t>auxiliary</a:t>
                      </a:r>
                      <a:r>
                        <a:rPr lang="zh-CN" altLang="en-US" sz="2400" dirty="0">
                          <a:solidFill>
                            <a:schemeClr val="tx1"/>
                          </a:solidFill>
                          <a:latin typeface="+mn-ea"/>
                          <a:ea typeface="+mn-ea"/>
                        </a:rPr>
                        <a:t> </a:t>
                      </a:r>
                      <a:r>
                        <a:rPr lang="en-US" altLang="zh-CN" sz="2400" dirty="0">
                          <a:solidFill>
                            <a:schemeClr val="tx1"/>
                          </a:solidFill>
                          <a:latin typeface="+mn-ea"/>
                          <a:ea typeface="+mn-ea"/>
                        </a:rPr>
                        <a:t>discriminator</a:t>
                      </a:r>
                      <a:endParaRPr lang="zh-CN" altLang="en-US" sz="2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57150" cap="flat" cmpd="sng" algn="ctr">
                      <a:solidFill>
                        <a:srgbClr val="FF0000"/>
                      </a:solidFill>
                      <a:prstDash val="sysDash"/>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rgbClr val="FF0000"/>
                      </a:solidFill>
                      <a:prstDash val="sysDash"/>
                      <a:round/>
                      <a:headEnd type="none" w="med" len="med"/>
                      <a:tailEnd type="none" w="med" len="med"/>
                    </a:lnB>
                    <a:noFill/>
                  </a:tcPr>
                </a:tc>
                <a:extLst>
                  <a:ext uri="{0D108BD9-81ED-4DB2-BD59-A6C34878D82A}">
                    <a16:rowId xmlns:a16="http://schemas.microsoft.com/office/drawing/2014/main" val="138663889"/>
                  </a:ext>
                </a:extLst>
              </a:tr>
              <a:tr h="370840">
                <a:tc>
                  <a:txBody>
                    <a:bodyPr/>
                    <a:lstStyle/>
                    <a:p>
                      <a:pPr algn="ctr">
                        <a:lnSpc>
                          <a:spcPct val="150000"/>
                        </a:lnSpc>
                      </a:pPr>
                      <a:r>
                        <a:rPr lang="en-US" altLang="zh-CN" sz="2400" dirty="0">
                          <a:solidFill>
                            <a:schemeClr val="tx1"/>
                          </a:solidFill>
                          <a:latin typeface="+mn-ea"/>
                          <a:ea typeface="+mn-ea"/>
                        </a:rPr>
                        <a:t>Mode</a:t>
                      </a:r>
                      <a:r>
                        <a:rPr lang="zh-CN" altLang="en-US" sz="2400" dirty="0">
                          <a:solidFill>
                            <a:schemeClr val="tx1"/>
                          </a:solidFill>
                          <a:latin typeface="+mn-ea"/>
                          <a:ea typeface="+mn-ea"/>
                        </a:rPr>
                        <a:t> </a:t>
                      </a:r>
                      <a:r>
                        <a:rPr lang="en-US" altLang="zh-CN" sz="2400" dirty="0">
                          <a:solidFill>
                            <a:schemeClr val="tx1"/>
                          </a:solidFill>
                          <a:latin typeface="+mn-ea"/>
                          <a:ea typeface="+mn-ea"/>
                        </a:rPr>
                        <a:t>collapse</a:t>
                      </a:r>
                      <a:endParaRPr lang="zh-CN" altLang="en-US" sz="2400" dirty="0">
                        <a:solidFill>
                          <a:schemeClr val="tx1"/>
                        </a:solidFill>
                        <a:latin typeface="+mn-ea"/>
                        <a:ea typeface="+mn-ea"/>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rgbClr val="FF0000"/>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pPr>
                      <a:r>
                        <a:rPr lang="en-US" altLang="zh-CN" sz="2400" dirty="0">
                          <a:solidFill>
                            <a:schemeClr val="tx1"/>
                          </a:solidFill>
                          <a:latin typeface="+mn-ea"/>
                          <a:ea typeface="+mn-ea"/>
                        </a:rPr>
                        <a:t>Auto-normalization</a:t>
                      </a:r>
                      <a:endParaRPr lang="zh-CN" altLang="en-US" sz="2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0000"/>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0773156"/>
                  </a:ext>
                </a:extLst>
              </a:tr>
              <a:tr h="370840">
                <a:tc>
                  <a:txBody>
                    <a:bodyPr/>
                    <a:lstStyle/>
                    <a:p>
                      <a:pPr algn="ctr">
                        <a:lnSpc>
                          <a:spcPct val="150000"/>
                        </a:lnSpc>
                      </a:pPr>
                      <a:r>
                        <a:rPr lang="en-US" altLang="zh-CN" sz="2400" dirty="0">
                          <a:solidFill>
                            <a:schemeClr val="tx1"/>
                          </a:solidFill>
                          <a:latin typeface="+mn-ea"/>
                          <a:ea typeface="+mn-ea"/>
                        </a:rPr>
                        <a:t>Variable</a:t>
                      </a:r>
                      <a:r>
                        <a:rPr lang="zh-CN" altLang="en-US" sz="2400" dirty="0">
                          <a:solidFill>
                            <a:schemeClr val="tx1"/>
                          </a:solidFill>
                          <a:latin typeface="+mn-ea"/>
                          <a:ea typeface="+mn-ea"/>
                        </a:rPr>
                        <a:t> </a:t>
                      </a:r>
                      <a:r>
                        <a:rPr lang="en-US" altLang="zh-CN" sz="2400" dirty="0">
                          <a:solidFill>
                            <a:schemeClr val="tx1"/>
                          </a:solidFill>
                          <a:latin typeface="+mn-ea"/>
                          <a:ea typeface="+mn-ea"/>
                        </a:rPr>
                        <a:t>lengths</a:t>
                      </a:r>
                      <a:endParaRPr lang="zh-CN" altLang="en-US" sz="2400" dirty="0">
                        <a:solidFill>
                          <a:schemeClr val="tx1"/>
                        </a:solidFill>
                        <a:latin typeface="+mn-ea"/>
                        <a:ea typeface="+mn-ea"/>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pPr>
                      <a:r>
                        <a:rPr lang="en-US" altLang="zh-CN" sz="2400" dirty="0">
                          <a:solidFill>
                            <a:schemeClr val="tx1"/>
                          </a:solidFill>
                          <a:latin typeface="+mn-ea"/>
                          <a:ea typeface="+mn-ea"/>
                        </a:rPr>
                        <a:t>Generation</a:t>
                      </a:r>
                      <a:r>
                        <a:rPr lang="zh-CN" altLang="en-US" sz="2400" dirty="0">
                          <a:solidFill>
                            <a:schemeClr val="tx1"/>
                          </a:solidFill>
                          <a:latin typeface="+mn-ea"/>
                          <a:ea typeface="+mn-ea"/>
                        </a:rPr>
                        <a:t> </a:t>
                      </a:r>
                      <a:r>
                        <a:rPr lang="en-US" altLang="zh-CN" sz="2400" dirty="0">
                          <a:solidFill>
                            <a:schemeClr val="tx1"/>
                          </a:solidFill>
                          <a:latin typeface="+mn-ea"/>
                          <a:ea typeface="+mn-ea"/>
                        </a:rPr>
                        <a:t>flag</a:t>
                      </a:r>
                      <a:endParaRPr lang="zh-CN" altLang="en-US" sz="2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9257762"/>
                  </a:ext>
                </a:extLst>
              </a:tr>
            </a:tbl>
          </a:graphicData>
        </a:graphic>
      </p:graphicFrame>
    </p:spTree>
    <p:extLst>
      <p:ext uri="{BB962C8B-B14F-4D97-AF65-F5344CB8AC3E}">
        <p14:creationId xmlns:p14="http://schemas.microsoft.com/office/powerpoint/2010/main" val="220176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F56C3-8787-C944-879D-A40F827F1E4E}"/>
              </a:ext>
            </a:extLst>
          </p:cNvPr>
          <p:cNvSpPr>
            <a:spLocks noGrp="1"/>
          </p:cNvSpPr>
          <p:nvPr>
            <p:ph type="title"/>
          </p:nvPr>
        </p:nvSpPr>
        <p:spPr/>
        <p:txBody>
          <a:bodyPr/>
          <a:lstStyle/>
          <a:p>
            <a:r>
              <a:rPr kumimoji="1" lang="en-US" altLang="zh-CN" b="1" dirty="0"/>
              <a:t>Example Challenge:</a:t>
            </a:r>
            <a:r>
              <a:rPr kumimoji="1" lang="zh-CN" altLang="en-US" b="1" dirty="0"/>
              <a:t> </a:t>
            </a:r>
            <a:r>
              <a:rPr kumimoji="1" lang="en-US" altLang="zh-CN" b="1" dirty="0"/>
              <a:t>Long-term</a:t>
            </a:r>
            <a:r>
              <a:rPr kumimoji="1" lang="zh-CN" altLang="en-US" b="1" dirty="0"/>
              <a:t> </a:t>
            </a:r>
            <a:r>
              <a:rPr kumimoji="1" lang="en-US" altLang="zh-CN" b="1" dirty="0"/>
              <a:t>Effects</a:t>
            </a:r>
            <a:endParaRPr kumimoji="1" lang="zh-CN" altLang="en-US" b="1" dirty="0"/>
          </a:p>
        </p:txBody>
      </p:sp>
      <p:sp>
        <p:nvSpPr>
          <p:cNvPr id="3" name="文本框 2">
            <a:extLst>
              <a:ext uri="{FF2B5EF4-FFF2-40B4-BE49-F238E27FC236}">
                <a16:creationId xmlns:a16="http://schemas.microsoft.com/office/drawing/2014/main" id="{1BFA4101-A5B2-4A46-8DE3-B72B000AFCAD}"/>
              </a:ext>
            </a:extLst>
          </p:cNvPr>
          <p:cNvSpPr txBox="1"/>
          <p:nvPr/>
        </p:nvSpPr>
        <p:spPr>
          <a:xfrm>
            <a:off x="3810220" y="1478477"/>
            <a:ext cx="5094515" cy="830997"/>
          </a:xfrm>
          <a:prstGeom prst="rect">
            <a:avLst/>
          </a:prstGeom>
          <a:noFill/>
        </p:spPr>
        <p:txBody>
          <a:bodyPr wrap="square" rtlCol="0">
            <a:spAutoFit/>
          </a:bodyPr>
          <a:lstStyle/>
          <a:p>
            <a:pPr algn="ctr"/>
            <a:r>
              <a:rPr kumimoji="1" lang="en-US" altLang="zh-CN" sz="2400" dirty="0"/>
              <a:t>Autocorrelation</a:t>
            </a:r>
            <a:r>
              <a:rPr kumimoji="1" lang="zh-CN" altLang="en-US" sz="2400" dirty="0"/>
              <a:t> </a:t>
            </a:r>
            <a:r>
              <a:rPr kumimoji="1" lang="en-US" altLang="zh-CN" sz="2400" dirty="0"/>
              <a:t>of</a:t>
            </a:r>
            <a:r>
              <a:rPr kumimoji="1" lang="zh-CN" altLang="en-US" sz="2400" dirty="0"/>
              <a:t> </a:t>
            </a:r>
            <a:r>
              <a:rPr kumimoji="1" lang="en-US" altLang="zh-CN" sz="2400" dirty="0"/>
              <a:t>daily</a:t>
            </a:r>
            <a:r>
              <a:rPr kumimoji="1" lang="zh-CN" altLang="en-US" sz="2400" dirty="0"/>
              <a:t> </a:t>
            </a:r>
            <a:r>
              <a:rPr kumimoji="1" lang="en-US" altLang="zh-CN" sz="2400" dirty="0"/>
              <a:t>page</a:t>
            </a:r>
            <a:r>
              <a:rPr kumimoji="1" lang="zh-CN" altLang="en-US" sz="2400" dirty="0"/>
              <a:t> </a:t>
            </a:r>
            <a:r>
              <a:rPr kumimoji="1" lang="en-US" altLang="zh-CN" sz="2400" dirty="0"/>
              <a:t>views</a:t>
            </a:r>
            <a:r>
              <a:rPr kumimoji="1" lang="zh-CN" altLang="en-US" sz="2400" dirty="0"/>
              <a:t> </a:t>
            </a:r>
            <a:r>
              <a:rPr kumimoji="1" lang="en-US" altLang="zh-CN" sz="2400" dirty="0"/>
              <a:t>for</a:t>
            </a:r>
            <a:r>
              <a:rPr kumimoji="1" lang="zh-CN" altLang="en-US" sz="2400" dirty="0"/>
              <a:t> </a:t>
            </a:r>
            <a:r>
              <a:rPr kumimoji="1" lang="en-US" altLang="zh-CN" sz="2400" dirty="0"/>
              <a:t>Wikipedia</a:t>
            </a:r>
            <a:r>
              <a:rPr kumimoji="1" lang="zh-CN" altLang="en-US" sz="2400" dirty="0"/>
              <a:t> </a:t>
            </a:r>
            <a:r>
              <a:rPr kumimoji="1" lang="en-US" altLang="zh-CN" sz="2400" dirty="0"/>
              <a:t>Web</a:t>
            </a:r>
            <a:r>
              <a:rPr kumimoji="1" lang="zh-CN" altLang="en-US" sz="2400" dirty="0"/>
              <a:t> </a:t>
            </a:r>
            <a:r>
              <a:rPr kumimoji="1" lang="en-US" altLang="zh-CN" sz="2400" dirty="0"/>
              <a:t>Traffic</a:t>
            </a:r>
            <a:r>
              <a:rPr kumimoji="1" lang="zh-CN" altLang="en-US" sz="2400" dirty="0"/>
              <a:t> </a:t>
            </a:r>
            <a:r>
              <a:rPr kumimoji="1" lang="en-US" altLang="zh-CN" sz="2400" dirty="0"/>
              <a:t>dataset</a:t>
            </a:r>
            <a:endParaRPr kumimoji="1" lang="zh-CN" altLang="en-US" sz="2400" dirty="0"/>
          </a:p>
        </p:txBody>
      </p:sp>
      <p:pic>
        <p:nvPicPr>
          <p:cNvPr id="6" name="图片 5">
            <a:extLst>
              <a:ext uri="{FF2B5EF4-FFF2-40B4-BE49-F238E27FC236}">
                <a16:creationId xmlns:a16="http://schemas.microsoft.com/office/drawing/2014/main" id="{1035B480-DD77-7145-A3DA-DF3AB874A40D}"/>
              </a:ext>
            </a:extLst>
          </p:cNvPr>
          <p:cNvPicPr>
            <a:picLocks noChangeAspect="1"/>
          </p:cNvPicPr>
          <p:nvPr/>
        </p:nvPicPr>
        <p:blipFill>
          <a:blip r:embed="rId3"/>
          <a:stretch>
            <a:fillRect/>
          </a:stretch>
        </p:blipFill>
        <p:spPr>
          <a:xfrm>
            <a:off x="2952971" y="2267334"/>
            <a:ext cx="5951764" cy="4314031"/>
          </a:xfrm>
          <a:prstGeom prst="rect">
            <a:avLst/>
          </a:prstGeom>
        </p:spPr>
      </p:pic>
      <p:grpSp>
        <p:nvGrpSpPr>
          <p:cNvPr id="17" name="组合 16">
            <a:extLst>
              <a:ext uri="{FF2B5EF4-FFF2-40B4-BE49-F238E27FC236}">
                <a16:creationId xmlns:a16="http://schemas.microsoft.com/office/drawing/2014/main" id="{4D877784-70B3-4440-8909-9ADC1BB8F162}"/>
              </a:ext>
            </a:extLst>
          </p:cNvPr>
          <p:cNvGrpSpPr/>
          <p:nvPr/>
        </p:nvGrpSpPr>
        <p:grpSpPr>
          <a:xfrm>
            <a:off x="7152968" y="3101991"/>
            <a:ext cx="3893578" cy="1037398"/>
            <a:chOff x="7152968" y="3101991"/>
            <a:chExt cx="3893578" cy="1037398"/>
          </a:xfrm>
        </p:grpSpPr>
        <p:sp>
          <p:nvSpPr>
            <p:cNvPr id="7" name="文本框 6">
              <a:extLst>
                <a:ext uri="{FF2B5EF4-FFF2-40B4-BE49-F238E27FC236}">
                  <a16:creationId xmlns:a16="http://schemas.microsoft.com/office/drawing/2014/main" id="{0C7F05C4-8773-4046-BE74-DFCEC509F98A}"/>
                </a:ext>
              </a:extLst>
            </p:cNvPr>
            <p:cNvSpPr txBox="1"/>
            <p:nvPr/>
          </p:nvSpPr>
          <p:spPr>
            <a:xfrm>
              <a:off x="9033367" y="3101991"/>
              <a:ext cx="2013179" cy="830997"/>
            </a:xfrm>
            <a:prstGeom prst="rect">
              <a:avLst/>
            </a:prstGeom>
            <a:noFill/>
          </p:spPr>
          <p:txBody>
            <a:bodyPr wrap="square" rtlCol="0">
              <a:spAutoFit/>
            </a:bodyPr>
            <a:lstStyle/>
            <a:p>
              <a:pPr algn="ctr"/>
              <a:r>
                <a:rPr kumimoji="1" lang="en-US" altLang="zh-CN" sz="2400" b="1" dirty="0">
                  <a:solidFill>
                    <a:schemeClr val="accent2">
                      <a:lumMod val="75000"/>
                    </a:schemeClr>
                  </a:solidFill>
                </a:rPr>
                <a:t>Annual</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peak</a:t>
              </a:r>
              <a:r>
                <a:rPr kumimoji="1" lang="zh-CN" altLang="en-US" sz="2400" b="1" dirty="0">
                  <a:solidFill>
                    <a:schemeClr val="accent2">
                      <a:lumMod val="75000"/>
                    </a:schemeClr>
                  </a:solidFill>
                </a:rPr>
                <a:t> </a:t>
              </a:r>
              <a:endParaRPr kumimoji="1" lang="en-US" altLang="zh-CN" sz="2400" b="1" dirty="0">
                <a:solidFill>
                  <a:schemeClr val="accent2">
                    <a:lumMod val="75000"/>
                  </a:schemeClr>
                </a:solidFill>
              </a:endParaRPr>
            </a:p>
            <a:p>
              <a:pPr algn="ctr"/>
              <a:r>
                <a:rPr kumimoji="1" lang="en-US" altLang="zh-CN" sz="2400" b="1" dirty="0">
                  <a:solidFill>
                    <a:schemeClr val="accent2">
                      <a:lumMod val="75000"/>
                    </a:schemeClr>
                  </a:solidFill>
                </a:rPr>
                <a:t>@</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~365</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days</a:t>
              </a:r>
              <a:endParaRPr kumimoji="1" lang="zh-CN" altLang="en-US" sz="2400" b="1" dirty="0">
                <a:solidFill>
                  <a:schemeClr val="accent2">
                    <a:lumMod val="75000"/>
                  </a:schemeClr>
                </a:solidFill>
              </a:endParaRPr>
            </a:p>
          </p:txBody>
        </p:sp>
        <p:cxnSp>
          <p:nvCxnSpPr>
            <p:cNvPr id="9" name="直线箭头连接符 8">
              <a:extLst>
                <a:ext uri="{FF2B5EF4-FFF2-40B4-BE49-F238E27FC236}">
                  <a16:creationId xmlns:a16="http://schemas.microsoft.com/office/drawing/2014/main" id="{5A19B267-EA4F-0E4A-AEA2-AA54E4F89230}"/>
                </a:ext>
              </a:extLst>
            </p:cNvPr>
            <p:cNvCxnSpPr>
              <a:cxnSpLocks/>
              <a:endCxn id="7" idx="1"/>
            </p:cNvCxnSpPr>
            <p:nvPr/>
          </p:nvCxnSpPr>
          <p:spPr>
            <a:xfrm flipV="1">
              <a:off x="7152968" y="3517490"/>
              <a:ext cx="1880399" cy="621899"/>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6" name="组合 15">
            <a:extLst>
              <a:ext uri="{FF2B5EF4-FFF2-40B4-BE49-F238E27FC236}">
                <a16:creationId xmlns:a16="http://schemas.microsoft.com/office/drawing/2014/main" id="{BD748657-5AD8-4544-8387-29B7A8F72892}"/>
              </a:ext>
            </a:extLst>
          </p:cNvPr>
          <p:cNvGrpSpPr/>
          <p:nvPr/>
        </p:nvGrpSpPr>
        <p:grpSpPr>
          <a:xfrm>
            <a:off x="682101" y="2392219"/>
            <a:ext cx="3653929" cy="1540772"/>
            <a:chOff x="682101" y="2392219"/>
            <a:chExt cx="3653929" cy="1540772"/>
          </a:xfrm>
        </p:grpSpPr>
        <p:sp>
          <p:nvSpPr>
            <p:cNvPr id="59" name="文本框 58">
              <a:extLst>
                <a:ext uri="{FF2B5EF4-FFF2-40B4-BE49-F238E27FC236}">
                  <a16:creationId xmlns:a16="http://schemas.microsoft.com/office/drawing/2014/main" id="{4EDE35F7-4DB7-3745-ABD0-C267D9AE2EA0}"/>
                </a:ext>
              </a:extLst>
            </p:cNvPr>
            <p:cNvSpPr txBox="1"/>
            <p:nvPr/>
          </p:nvSpPr>
          <p:spPr>
            <a:xfrm>
              <a:off x="682101" y="2392219"/>
              <a:ext cx="2288371" cy="830997"/>
            </a:xfrm>
            <a:prstGeom prst="rect">
              <a:avLst/>
            </a:prstGeom>
            <a:noFill/>
          </p:spPr>
          <p:txBody>
            <a:bodyPr wrap="square" rtlCol="0">
              <a:spAutoFit/>
            </a:bodyPr>
            <a:lstStyle/>
            <a:p>
              <a:pPr algn="ctr"/>
              <a:r>
                <a:rPr kumimoji="1" lang="en-US" altLang="zh-CN" sz="2400" b="1" dirty="0">
                  <a:solidFill>
                    <a:schemeClr val="accent2">
                      <a:lumMod val="75000"/>
                    </a:schemeClr>
                  </a:solidFill>
                </a:rPr>
                <a:t>Weekly</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peak</a:t>
              </a:r>
              <a:r>
                <a:rPr kumimoji="1" lang="zh-CN" altLang="en-US" sz="2400" b="1" dirty="0">
                  <a:solidFill>
                    <a:schemeClr val="accent2">
                      <a:lumMod val="75000"/>
                    </a:schemeClr>
                  </a:solidFill>
                </a:rPr>
                <a:t> </a:t>
              </a:r>
              <a:endParaRPr kumimoji="1" lang="en-US" altLang="zh-CN" sz="2400" b="1" dirty="0">
                <a:solidFill>
                  <a:schemeClr val="accent2">
                    <a:lumMod val="75000"/>
                  </a:schemeClr>
                </a:solidFill>
              </a:endParaRPr>
            </a:p>
            <a:p>
              <a:pPr algn="ctr"/>
              <a:r>
                <a:rPr kumimoji="1" lang="en-US" altLang="zh-CN" sz="2400" b="1" dirty="0">
                  <a:solidFill>
                    <a:schemeClr val="accent2">
                      <a:lumMod val="75000"/>
                    </a:schemeClr>
                  </a:solidFill>
                </a:rPr>
                <a:t>every</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~7</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days</a:t>
              </a:r>
              <a:endParaRPr kumimoji="1" lang="zh-CN" altLang="en-US" sz="2400" b="1" dirty="0">
                <a:solidFill>
                  <a:schemeClr val="accent2">
                    <a:lumMod val="75000"/>
                  </a:schemeClr>
                </a:solidFill>
              </a:endParaRPr>
            </a:p>
          </p:txBody>
        </p:sp>
        <p:cxnSp>
          <p:nvCxnSpPr>
            <p:cNvPr id="63" name="直线箭头连接符 62">
              <a:extLst>
                <a:ext uri="{FF2B5EF4-FFF2-40B4-BE49-F238E27FC236}">
                  <a16:creationId xmlns:a16="http://schemas.microsoft.com/office/drawing/2014/main" id="{DA0C156E-FB19-9242-B67F-234BAD67E89D}"/>
                </a:ext>
              </a:extLst>
            </p:cNvPr>
            <p:cNvCxnSpPr>
              <a:cxnSpLocks/>
              <a:endCxn id="59" idx="3"/>
            </p:cNvCxnSpPr>
            <p:nvPr/>
          </p:nvCxnSpPr>
          <p:spPr>
            <a:xfrm flipH="1" flipV="1">
              <a:off x="2970472" y="2807718"/>
              <a:ext cx="1365558" cy="1125273"/>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a16="http://schemas.microsoft.com/office/drawing/2014/main" id="{3AAD808D-9643-8B4C-B02E-6682DC6FD52A}"/>
              </a:ext>
            </a:extLst>
          </p:cNvPr>
          <p:cNvGrpSpPr/>
          <p:nvPr/>
        </p:nvGrpSpPr>
        <p:grpSpPr>
          <a:xfrm>
            <a:off x="66766" y="5499462"/>
            <a:ext cx="5079999" cy="993413"/>
            <a:chOff x="66766" y="5499462"/>
            <a:chExt cx="5079999" cy="993413"/>
          </a:xfrm>
        </p:grpSpPr>
        <p:sp>
          <p:nvSpPr>
            <p:cNvPr id="4" name="文本框 3">
              <a:extLst>
                <a:ext uri="{FF2B5EF4-FFF2-40B4-BE49-F238E27FC236}">
                  <a16:creationId xmlns:a16="http://schemas.microsoft.com/office/drawing/2014/main" id="{0A60C580-4A24-EC4C-8979-ECEA43F65B34}"/>
                </a:ext>
              </a:extLst>
            </p:cNvPr>
            <p:cNvSpPr txBox="1"/>
            <p:nvPr/>
          </p:nvSpPr>
          <p:spPr>
            <a:xfrm>
              <a:off x="66766" y="5784989"/>
              <a:ext cx="4010297" cy="707886"/>
            </a:xfrm>
            <a:prstGeom prst="rect">
              <a:avLst/>
            </a:prstGeom>
            <a:noFill/>
          </p:spPr>
          <p:txBody>
            <a:bodyPr wrap="square" rtlCol="0">
              <a:spAutoFit/>
            </a:bodyPr>
            <a:lstStyle/>
            <a:p>
              <a:pPr algn="ctr"/>
              <a:r>
                <a:rPr kumimoji="1" lang="en-US" altLang="zh-CN" sz="2000" b="1" dirty="0">
                  <a:solidFill>
                    <a:srgbClr val="FF0000"/>
                  </a:solidFill>
                </a:rPr>
                <a:t>Even</a:t>
              </a:r>
              <a:r>
                <a:rPr kumimoji="1" lang="zh-CN" altLang="en-US" sz="2000" b="1" dirty="0">
                  <a:solidFill>
                    <a:srgbClr val="FF0000"/>
                  </a:solidFill>
                </a:rPr>
                <a:t> </a:t>
              </a:r>
              <a:r>
                <a:rPr kumimoji="1" lang="en-US" altLang="zh-CN" sz="2000" b="1" dirty="0">
                  <a:solidFill>
                    <a:srgbClr val="FF0000"/>
                  </a:solidFill>
                </a:rPr>
                <a:t>GANs</a:t>
              </a:r>
              <a:r>
                <a:rPr kumimoji="1" lang="zh-CN" altLang="en-US" sz="2000" b="1" dirty="0">
                  <a:solidFill>
                    <a:srgbClr val="FF0000"/>
                  </a:solidFill>
                </a:rPr>
                <a:t> </a:t>
              </a:r>
              <a:r>
                <a:rPr kumimoji="1" lang="en-US" altLang="zh-CN" sz="2000" b="1" dirty="0">
                  <a:solidFill>
                    <a:srgbClr val="FF0000"/>
                  </a:solidFill>
                </a:rPr>
                <a:t>with</a:t>
              </a:r>
              <a:r>
                <a:rPr kumimoji="1" lang="zh-CN" altLang="en-US" sz="2000" b="1" dirty="0">
                  <a:solidFill>
                    <a:srgbClr val="FF0000"/>
                  </a:solidFill>
                </a:rPr>
                <a:t> </a:t>
              </a:r>
              <a:r>
                <a:rPr kumimoji="1" lang="en-US" altLang="zh-CN" sz="2000" b="1" dirty="0">
                  <a:solidFill>
                    <a:srgbClr val="FF0000"/>
                  </a:solidFill>
                </a:rPr>
                <a:t>RNN</a:t>
              </a:r>
              <a:r>
                <a:rPr kumimoji="1" lang="zh-CN" altLang="en-US" sz="2000" b="1" dirty="0">
                  <a:solidFill>
                    <a:srgbClr val="FF0000"/>
                  </a:solidFill>
                </a:rPr>
                <a:t> </a:t>
              </a:r>
              <a:r>
                <a:rPr kumimoji="1" lang="en-US" altLang="zh-CN" sz="2000" b="1" dirty="0">
                  <a:solidFill>
                    <a:srgbClr val="FF0000"/>
                  </a:solidFill>
                </a:rPr>
                <a:t>generator</a:t>
              </a:r>
            </a:p>
            <a:p>
              <a:pPr algn="ctr"/>
              <a:r>
                <a:rPr kumimoji="1" lang="en-US" altLang="zh-CN" sz="2000" b="1" dirty="0">
                  <a:solidFill>
                    <a:srgbClr val="FF0000"/>
                  </a:solidFill>
                </a:rPr>
                <a:t>do</a:t>
              </a:r>
              <a:r>
                <a:rPr kumimoji="1" lang="zh-CN" altLang="en-US" sz="2000" b="1" dirty="0">
                  <a:solidFill>
                    <a:srgbClr val="FF0000"/>
                  </a:solidFill>
                </a:rPr>
                <a:t> </a:t>
              </a:r>
              <a:r>
                <a:rPr kumimoji="1" lang="en-US" altLang="zh-CN" sz="2000" b="1" dirty="0">
                  <a:solidFill>
                    <a:srgbClr val="FF0000"/>
                  </a:solidFill>
                </a:rPr>
                <a:t>not</a:t>
              </a:r>
              <a:r>
                <a:rPr kumimoji="1" lang="zh-CN" altLang="en-US" sz="2000" b="1" dirty="0">
                  <a:solidFill>
                    <a:srgbClr val="FF0000"/>
                  </a:solidFill>
                </a:rPr>
                <a:t> </a:t>
              </a:r>
              <a:r>
                <a:rPr kumimoji="1" lang="en-US" altLang="zh-CN" sz="2000" b="1" dirty="0">
                  <a:solidFill>
                    <a:srgbClr val="FF0000"/>
                  </a:solidFill>
                </a:rPr>
                <a:t>work</a:t>
              </a:r>
              <a:endParaRPr kumimoji="1" lang="zh-CN" altLang="en-US" sz="2000" b="1" dirty="0">
                <a:solidFill>
                  <a:srgbClr val="FF0000"/>
                </a:solidFill>
              </a:endParaRPr>
            </a:p>
          </p:txBody>
        </p:sp>
        <p:sp>
          <p:nvSpPr>
            <p:cNvPr id="8" name="椭圆 7">
              <a:extLst>
                <a:ext uri="{FF2B5EF4-FFF2-40B4-BE49-F238E27FC236}">
                  <a16:creationId xmlns:a16="http://schemas.microsoft.com/office/drawing/2014/main" id="{AB5E7852-0510-F740-955D-BCADAC228F63}"/>
                </a:ext>
              </a:extLst>
            </p:cNvPr>
            <p:cNvSpPr/>
            <p:nvPr/>
          </p:nvSpPr>
          <p:spPr>
            <a:xfrm>
              <a:off x="4127863" y="5499462"/>
              <a:ext cx="1018902" cy="20605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1" name="直线箭头连接符 10">
              <a:extLst>
                <a:ext uri="{FF2B5EF4-FFF2-40B4-BE49-F238E27FC236}">
                  <a16:creationId xmlns:a16="http://schemas.microsoft.com/office/drawing/2014/main" id="{DF27E9C1-07CB-544D-824D-BE670CD3C1CF}"/>
                </a:ext>
              </a:extLst>
            </p:cNvPr>
            <p:cNvCxnSpPr>
              <a:cxnSpLocks/>
              <a:stCxn id="8" idx="2"/>
              <a:endCxn id="4" idx="0"/>
            </p:cNvCxnSpPr>
            <p:nvPr/>
          </p:nvCxnSpPr>
          <p:spPr>
            <a:xfrm flipH="1">
              <a:off x="2071915" y="5602488"/>
              <a:ext cx="2055948" cy="18250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20" name="灯片编号占位符 19">
            <a:extLst>
              <a:ext uri="{FF2B5EF4-FFF2-40B4-BE49-F238E27FC236}">
                <a16:creationId xmlns:a16="http://schemas.microsoft.com/office/drawing/2014/main" id="{4575D690-85AB-D543-8499-9D7621EDACF8}"/>
              </a:ext>
            </a:extLst>
          </p:cNvPr>
          <p:cNvSpPr>
            <a:spLocks noGrp="1"/>
          </p:cNvSpPr>
          <p:nvPr>
            <p:ph type="sldNum" sz="quarter" idx="12"/>
          </p:nvPr>
        </p:nvSpPr>
        <p:spPr/>
        <p:txBody>
          <a:bodyPr/>
          <a:lstStyle/>
          <a:p>
            <a:fld id="{3FAA2014-31E2-6741-903E-A920B1C04E12}" type="slidenum">
              <a:rPr kumimoji="1" lang="zh-CN" altLang="en-US" smtClean="0"/>
              <a:t>30</a:t>
            </a:fld>
            <a:endParaRPr kumimoji="1" lang="zh-CN" altLang="en-US"/>
          </a:p>
        </p:txBody>
      </p:sp>
    </p:spTree>
    <p:extLst>
      <p:ext uri="{BB962C8B-B14F-4D97-AF65-F5344CB8AC3E}">
        <p14:creationId xmlns:p14="http://schemas.microsoft.com/office/powerpoint/2010/main" val="832614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E7EEE-4C97-A5D1-5D02-D06E5898A274}"/>
              </a:ext>
            </a:extLst>
          </p:cNvPr>
          <p:cNvSpPr>
            <a:spLocks noGrp="1"/>
          </p:cNvSpPr>
          <p:nvPr>
            <p:ph type="title"/>
          </p:nvPr>
        </p:nvSpPr>
        <p:spPr/>
        <p:txBody>
          <a:bodyPr/>
          <a:lstStyle/>
          <a:p>
            <a:r>
              <a:rPr lang="en-US" dirty="0"/>
              <a:t>What does the architecture look like?</a:t>
            </a:r>
          </a:p>
        </p:txBody>
      </p:sp>
      <p:sp>
        <p:nvSpPr>
          <p:cNvPr id="4" name="Slide Number Placeholder 3">
            <a:extLst>
              <a:ext uri="{FF2B5EF4-FFF2-40B4-BE49-F238E27FC236}">
                <a16:creationId xmlns:a16="http://schemas.microsoft.com/office/drawing/2014/main" id="{427CE59C-3329-90BD-DE94-FA51619A40F3}"/>
              </a:ext>
            </a:extLst>
          </p:cNvPr>
          <p:cNvSpPr>
            <a:spLocks noGrp="1"/>
          </p:cNvSpPr>
          <p:nvPr>
            <p:ph type="sldNum" sz="quarter" idx="12"/>
          </p:nvPr>
        </p:nvSpPr>
        <p:spPr/>
        <p:txBody>
          <a:bodyPr/>
          <a:lstStyle/>
          <a:p>
            <a:fld id="{78BA06F7-7B03-794D-B1BE-3F12299AE8FB}" type="slidenum">
              <a:rPr lang="en-US" smtClean="0"/>
              <a:t>31</a:t>
            </a:fld>
            <a:endParaRPr lang="en-US"/>
          </a:p>
        </p:txBody>
      </p:sp>
      <p:grpSp>
        <p:nvGrpSpPr>
          <p:cNvPr id="5" name="组合 51">
            <a:extLst>
              <a:ext uri="{FF2B5EF4-FFF2-40B4-BE49-F238E27FC236}">
                <a16:creationId xmlns:a16="http://schemas.microsoft.com/office/drawing/2014/main" id="{F30101CC-DF6F-C1CA-4544-91A78C14A4FA}"/>
              </a:ext>
            </a:extLst>
          </p:cNvPr>
          <p:cNvGrpSpPr/>
          <p:nvPr/>
        </p:nvGrpSpPr>
        <p:grpSpPr>
          <a:xfrm>
            <a:off x="4766135" y="1587506"/>
            <a:ext cx="7080070" cy="4881149"/>
            <a:chOff x="2522054" y="2577445"/>
            <a:chExt cx="10321615" cy="7373264"/>
          </a:xfrm>
        </p:grpSpPr>
        <p:cxnSp>
          <p:nvCxnSpPr>
            <p:cNvPr id="6" name="直线箭头连接符 63">
              <a:extLst>
                <a:ext uri="{FF2B5EF4-FFF2-40B4-BE49-F238E27FC236}">
                  <a16:creationId xmlns:a16="http://schemas.microsoft.com/office/drawing/2014/main" id="{D1FFAFD0-286A-F3BC-6A74-385B015E46AD}"/>
                </a:ext>
              </a:extLst>
            </p:cNvPr>
            <p:cNvCxnSpPr>
              <a:cxnSpLocks/>
              <a:stCxn id="10" idx="2"/>
            </p:cNvCxnSpPr>
            <p:nvPr/>
          </p:nvCxnSpPr>
          <p:spPr>
            <a:xfrm>
              <a:off x="12170458" y="2993383"/>
              <a:ext cx="0" cy="981727"/>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矩形 5">
              <a:extLst>
                <a:ext uri="{FF2B5EF4-FFF2-40B4-BE49-F238E27FC236}">
                  <a16:creationId xmlns:a16="http://schemas.microsoft.com/office/drawing/2014/main" id="{A82A702D-B37D-0D44-DDEE-D6FAA39F287C}"/>
                </a:ext>
              </a:extLst>
            </p:cNvPr>
            <p:cNvSpPr/>
            <p:nvPr/>
          </p:nvSpPr>
          <p:spPr>
            <a:xfrm>
              <a:off x="11379146" y="3975849"/>
              <a:ext cx="992160" cy="1358674"/>
            </a:xfrm>
            <a:prstGeom prst="rect">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solidFill>
                    <a:sysClr val="windowText" lastClr="000000"/>
                  </a:solidFill>
                </a:rPr>
                <a:t>RNN</a:t>
              </a:r>
              <a:endParaRPr kumimoji="1" lang="zh-CN" altLang="en-US" sz="1400" b="1" dirty="0">
                <a:solidFill>
                  <a:sysClr val="windowText" lastClr="000000"/>
                </a:solidFill>
              </a:endParaRPr>
            </a:p>
          </p:txBody>
        </p:sp>
        <p:cxnSp>
          <p:nvCxnSpPr>
            <p:cNvPr id="8" name="直线箭头连接符 48">
              <a:extLst>
                <a:ext uri="{FF2B5EF4-FFF2-40B4-BE49-F238E27FC236}">
                  <a16:creationId xmlns:a16="http://schemas.microsoft.com/office/drawing/2014/main" id="{E7730817-2F37-87C1-EECF-C8D3A4B39053}"/>
                </a:ext>
              </a:extLst>
            </p:cNvPr>
            <p:cNvCxnSpPr>
              <a:cxnSpLocks/>
            </p:cNvCxnSpPr>
            <p:nvPr/>
          </p:nvCxnSpPr>
          <p:spPr>
            <a:xfrm>
              <a:off x="11871032" y="3216258"/>
              <a:ext cx="0" cy="7380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 name="直线箭头连接符 52">
              <a:extLst>
                <a:ext uri="{FF2B5EF4-FFF2-40B4-BE49-F238E27FC236}">
                  <a16:creationId xmlns:a16="http://schemas.microsoft.com/office/drawing/2014/main" id="{1852CF5F-F7C3-039E-E882-59A589C6699B}"/>
                </a:ext>
              </a:extLst>
            </p:cNvPr>
            <p:cNvCxnSpPr>
              <a:cxnSpLocks/>
            </p:cNvCxnSpPr>
            <p:nvPr/>
          </p:nvCxnSpPr>
          <p:spPr>
            <a:xfrm>
              <a:off x="11574279" y="3521629"/>
              <a:ext cx="0" cy="43200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0" name="文本框 62">
              <a:extLst>
                <a:ext uri="{FF2B5EF4-FFF2-40B4-BE49-F238E27FC236}">
                  <a16:creationId xmlns:a16="http://schemas.microsoft.com/office/drawing/2014/main" id="{DDE54E32-2C65-FF06-FD56-ACED779B16D5}"/>
                </a:ext>
              </a:extLst>
            </p:cNvPr>
            <p:cNvSpPr txBox="1"/>
            <p:nvPr/>
          </p:nvSpPr>
          <p:spPr>
            <a:xfrm>
              <a:off x="11516696" y="2577445"/>
              <a:ext cx="1307523" cy="415938"/>
            </a:xfrm>
            <a:prstGeom prst="rect">
              <a:avLst/>
            </a:prstGeom>
            <a:noFill/>
            <a:ln>
              <a:noFill/>
            </a:ln>
          </p:spPr>
          <p:txBody>
            <a:bodyPr wrap="square" rtlCol="0">
              <a:spAutoFit/>
            </a:bodyPr>
            <a:lstStyle/>
            <a:p>
              <a:pPr algn="ctr"/>
              <a:r>
                <a:rPr kumimoji="1" lang="en-US" altLang="zh-CN" sz="1400" b="1" dirty="0">
                  <a:solidFill>
                    <a:schemeClr val="bg1">
                      <a:lumMod val="50000"/>
                    </a:schemeClr>
                  </a:solidFill>
                </a:rPr>
                <a:t>Noise</a:t>
              </a:r>
              <a:endParaRPr kumimoji="1" lang="zh-CN" altLang="en-US" sz="1400" b="1" dirty="0">
                <a:solidFill>
                  <a:schemeClr val="bg1">
                    <a:lumMod val="50000"/>
                  </a:schemeClr>
                </a:solidFill>
              </a:endParaRPr>
            </a:p>
          </p:txBody>
        </p:sp>
        <p:cxnSp>
          <p:nvCxnSpPr>
            <p:cNvPr id="11" name="直线箭头连接符 67">
              <a:extLst>
                <a:ext uri="{FF2B5EF4-FFF2-40B4-BE49-F238E27FC236}">
                  <a16:creationId xmlns:a16="http://schemas.microsoft.com/office/drawing/2014/main" id="{FE3C5BC1-ADCD-C8B8-ED79-169F2CB36473}"/>
                </a:ext>
              </a:extLst>
            </p:cNvPr>
            <p:cNvCxnSpPr>
              <a:cxnSpLocks/>
              <a:stCxn id="7" idx="2"/>
            </p:cNvCxnSpPr>
            <p:nvPr/>
          </p:nvCxnSpPr>
          <p:spPr>
            <a:xfrm>
              <a:off x="11875226" y="5334524"/>
              <a:ext cx="0" cy="563529"/>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2" name="矩形 3">
              <a:extLst>
                <a:ext uri="{FF2B5EF4-FFF2-40B4-BE49-F238E27FC236}">
                  <a16:creationId xmlns:a16="http://schemas.microsoft.com/office/drawing/2014/main" id="{20B66D6F-4AD7-C613-D219-888467BCD55E}"/>
                </a:ext>
              </a:extLst>
            </p:cNvPr>
            <p:cNvSpPr/>
            <p:nvPr/>
          </p:nvSpPr>
          <p:spPr>
            <a:xfrm>
              <a:off x="2522055" y="3793074"/>
              <a:ext cx="2701614" cy="1482189"/>
            </a:xfrm>
            <a:prstGeom prst="rect">
              <a:avLst/>
            </a:prstGeom>
            <a:solidFill>
              <a:schemeClr val="accent1">
                <a:lumMod val="40000"/>
                <a:lumOff val="6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solidFill>
                    <a:sysClr val="windowText" lastClr="000000"/>
                  </a:solidFill>
                </a:rPr>
                <a:t>Metadata</a:t>
              </a:r>
              <a:r>
                <a:rPr kumimoji="1" lang="zh-CN" altLang="en-US" sz="1400" b="1" dirty="0">
                  <a:solidFill>
                    <a:sysClr val="windowText" lastClr="000000"/>
                  </a:solidFill>
                </a:rPr>
                <a:t> </a:t>
              </a:r>
              <a:r>
                <a:rPr kumimoji="1" lang="en-US" altLang="zh-CN" sz="1400" b="1" dirty="0">
                  <a:solidFill>
                    <a:sysClr val="windowText" lastClr="000000"/>
                  </a:solidFill>
                </a:rPr>
                <a:t>Generator</a:t>
              </a:r>
            </a:p>
            <a:p>
              <a:pPr algn="ctr"/>
              <a:r>
                <a:rPr kumimoji="1" lang="en-US" altLang="zh-CN" sz="1400" b="1" dirty="0">
                  <a:solidFill>
                    <a:sysClr val="windowText" lastClr="000000"/>
                  </a:solidFill>
                </a:rPr>
                <a:t>(MLP)</a:t>
              </a:r>
              <a:endParaRPr kumimoji="1" lang="zh-CN" altLang="en-US" sz="1400" b="1" dirty="0">
                <a:solidFill>
                  <a:sysClr val="windowText" lastClr="000000"/>
                </a:solidFill>
              </a:endParaRPr>
            </a:p>
          </p:txBody>
        </p:sp>
        <p:sp>
          <p:nvSpPr>
            <p:cNvPr id="13" name="矩形 11">
              <a:extLst>
                <a:ext uri="{FF2B5EF4-FFF2-40B4-BE49-F238E27FC236}">
                  <a16:creationId xmlns:a16="http://schemas.microsoft.com/office/drawing/2014/main" id="{B2428B79-DB94-F0B8-0448-B1C3EF543556}"/>
                </a:ext>
              </a:extLst>
            </p:cNvPr>
            <p:cNvSpPr/>
            <p:nvPr/>
          </p:nvSpPr>
          <p:spPr>
            <a:xfrm>
              <a:off x="2522055" y="5778086"/>
              <a:ext cx="2701614" cy="647700"/>
            </a:xfrm>
            <a:prstGeom prst="rect">
              <a:avLst/>
            </a:prstGeom>
            <a:solidFill>
              <a:schemeClr val="accent1">
                <a:lumMod val="40000"/>
                <a:lumOff val="6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solidFill>
                    <a:sysClr val="windowText" lastClr="000000"/>
                  </a:solidFill>
                </a:rPr>
                <a:t>(A</a:t>
              </a:r>
              <a:r>
                <a:rPr kumimoji="1" lang="en-US" altLang="zh-CN" sz="1400" b="1" baseline="-25000" dirty="0">
                  <a:solidFill>
                    <a:sysClr val="windowText" lastClr="000000"/>
                  </a:solidFill>
                </a:rPr>
                <a:t>1</a:t>
              </a:r>
              <a:r>
                <a:rPr kumimoji="1" lang="en-US" altLang="zh-CN" sz="1400" b="1" dirty="0">
                  <a:solidFill>
                    <a:sysClr val="windowText" lastClr="000000"/>
                  </a:solidFill>
                </a:rPr>
                <a:t>,</a:t>
              </a:r>
              <a:r>
                <a:rPr kumimoji="1" lang="zh-CN" altLang="en-US" sz="1400" b="1" dirty="0">
                  <a:solidFill>
                    <a:sysClr val="windowText" lastClr="000000"/>
                  </a:solidFill>
                </a:rPr>
                <a:t> </a:t>
              </a:r>
              <a:r>
                <a:rPr kumimoji="1" lang="en-US" altLang="zh-CN" sz="1400" b="1" dirty="0">
                  <a:solidFill>
                    <a:sysClr val="windowText" lastClr="000000"/>
                  </a:solidFill>
                </a:rPr>
                <a:t>…,</a:t>
              </a:r>
              <a:r>
                <a:rPr kumimoji="1" lang="zh-CN" altLang="en-US" sz="1400" b="1" dirty="0">
                  <a:solidFill>
                    <a:sysClr val="windowText" lastClr="000000"/>
                  </a:solidFill>
                </a:rPr>
                <a:t> </a:t>
              </a:r>
              <a:r>
                <a:rPr kumimoji="1" lang="en-US" altLang="zh-CN" sz="1400" b="1" dirty="0">
                  <a:solidFill>
                    <a:sysClr val="windowText" lastClr="000000"/>
                  </a:solidFill>
                </a:rPr>
                <a:t>A</a:t>
              </a:r>
              <a:r>
                <a:rPr kumimoji="1" lang="en-US" altLang="zh-CN" sz="1400" b="1" baseline="-25000" dirty="0">
                  <a:solidFill>
                    <a:sysClr val="windowText" lastClr="000000"/>
                  </a:solidFill>
                </a:rPr>
                <a:t>m</a:t>
              </a:r>
              <a:r>
                <a:rPr kumimoji="1" lang="en-US" altLang="zh-CN" sz="1400" b="1" dirty="0">
                  <a:solidFill>
                    <a:sysClr val="windowText" lastClr="000000"/>
                  </a:solidFill>
                </a:rPr>
                <a:t>)</a:t>
              </a:r>
              <a:endParaRPr kumimoji="1" lang="zh-CN" altLang="en-US" sz="1400" b="1" dirty="0">
                <a:solidFill>
                  <a:sysClr val="windowText" lastClr="000000"/>
                </a:solidFill>
              </a:endParaRPr>
            </a:p>
          </p:txBody>
        </p:sp>
        <p:cxnSp>
          <p:nvCxnSpPr>
            <p:cNvPr id="14" name="直线箭头连接符 107">
              <a:extLst>
                <a:ext uri="{FF2B5EF4-FFF2-40B4-BE49-F238E27FC236}">
                  <a16:creationId xmlns:a16="http://schemas.microsoft.com/office/drawing/2014/main" id="{8213275D-3B46-17FB-0935-88A75D0E6F76}"/>
                </a:ext>
              </a:extLst>
            </p:cNvPr>
            <p:cNvCxnSpPr>
              <a:cxnSpLocks/>
              <a:stCxn id="15" idx="2"/>
              <a:endCxn id="12" idx="0"/>
            </p:cNvCxnSpPr>
            <p:nvPr/>
          </p:nvCxnSpPr>
          <p:spPr>
            <a:xfrm flipH="1">
              <a:off x="3872863" y="2993383"/>
              <a:ext cx="3959" cy="799691"/>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文本框 108">
              <a:extLst>
                <a:ext uri="{FF2B5EF4-FFF2-40B4-BE49-F238E27FC236}">
                  <a16:creationId xmlns:a16="http://schemas.microsoft.com/office/drawing/2014/main" id="{041EE4FD-736F-602E-A619-7EEB446BE89F}"/>
                </a:ext>
              </a:extLst>
            </p:cNvPr>
            <p:cNvSpPr txBox="1"/>
            <p:nvPr/>
          </p:nvSpPr>
          <p:spPr>
            <a:xfrm>
              <a:off x="3189919" y="2577445"/>
              <a:ext cx="1373806" cy="415938"/>
            </a:xfrm>
            <a:prstGeom prst="rect">
              <a:avLst/>
            </a:prstGeom>
            <a:noFill/>
            <a:ln>
              <a:noFill/>
            </a:ln>
          </p:spPr>
          <p:txBody>
            <a:bodyPr wrap="square" rtlCol="0">
              <a:spAutoFit/>
            </a:bodyPr>
            <a:lstStyle/>
            <a:p>
              <a:pPr algn="ctr"/>
              <a:r>
                <a:rPr kumimoji="1" lang="en-US" altLang="zh-CN" sz="1400" b="1" dirty="0">
                  <a:solidFill>
                    <a:schemeClr val="bg1">
                      <a:lumMod val="50000"/>
                    </a:schemeClr>
                  </a:solidFill>
                </a:rPr>
                <a:t>Noise</a:t>
              </a:r>
              <a:endParaRPr kumimoji="1" lang="zh-CN" altLang="en-US" sz="1400" b="1" dirty="0">
                <a:solidFill>
                  <a:schemeClr val="bg1">
                    <a:lumMod val="50000"/>
                  </a:schemeClr>
                </a:solidFill>
              </a:endParaRPr>
            </a:p>
          </p:txBody>
        </p:sp>
        <p:sp>
          <p:nvSpPr>
            <p:cNvPr id="16" name="矩形 4">
              <a:extLst>
                <a:ext uri="{FF2B5EF4-FFF2-40B4-BE49-F238E27FC236}">
                  <a16:creationId xmlns:a16="http://schemas.microsoft.com/office/drawing/2014/main" id="{3251066D-DAED-9D01-65AE-E8211AC3186D}"/>
                </a:ext>
              </a:extLst>
            </p:cNvPr>
            <p:cNvSpPr/>
            <p:nvPr/>
          </p:nvSpPr>
          <p:spPr>
            <a:xfrm>
              <a:off x="5798789" y="3787240"/>
              <a:ext cx="1996630" cy="1435677"/>
            </a:xfrm>
            <a:prstGeom prst="rect">
              <a:avLst/>
            </a:prstGeom>
            <a:solidFill>
              <a:schemeClr val="accent2">
                <a:lumMod val="40000"/>
                <a:lumOff val="6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solidFill>
                    <a:sysClr val="windowText" lastClr="000000"/>
                  </a:solidFill>
                </a:rPr>
                <a:t>Min/Max</a:t>
              </a:r>
              <a:r>
                <a:rPr kumimoji="1" lang="zh-CN" altLang="en-US" sz="1400" b="1" dirty="0">
                  <a:solidFill>
                    <a:sysClr val="windowText" lastClr="000000"/>
                  </a:solidFill>
                </a:rPr>
                <a:t> </a:t>
              </a:r>
              <a:r>
                <a:rPr kumimoji="1" lang="en-US" altLang="zh-CN" sz="1400" b="1" dirty="0">
                  <a:solidFill>
                    <a:sysClr val="windowText" lastClr="000000"/>
                  </a:solidFill>
                </a:rPr>
                <a:t>Generator</a:t>
              </a:r>
            </a:p>
            <a:p>
              <a:pPr algn="ctr"/>
              <a:r>
                <a:rPr kumimoji="1" lang="en-US" altLang="zh-CN" sz="1400" b="1" dirty="0">
                  <a:solidFill>
                    <a:sysClr val="windowText" lastClr="000000"/>
                  </a:solidFill>
                </a:rPr>
                <a:t>(MLP)</a:t>
              </a:r>
              <a:endParaRPr kumimoji="1" lang="zh-CN" altLang="en-US" sz="1400" b="1" dirty="0">
                <a:solidFill>
                  <a:sysClr val="windowText" lastClr="000000"/>
                </a:solidFill>
              </a:endParaRPr>
            </a:p>
          </p:txBody>
        </p:sp>
        <p:sp>
          <p:nvSpPr>
            <p:cNvPr id="17" name="矩形 12">
              <a:extLst>
                <a:ext uri="{FF2B5EF4-FFF2-40B4-BE49-F238E27FC236}">
                  <a16:creationId xmlns:a16="http://schemas.microsoft.com/office/drawing/2014/main" id="{0F861BA0-A2CB-18EB-F61B-9D06EF942D75}"/>
                </a:ext>
              </a:extLst>
            </p:cNvPr>
            <p:cNvSpPr/>
            <p:nvPr/>
          </p:nvSpPr>
          <p:spPr>
            <a:xfrm>
              <a:off x="5798789" y="5778086"/>
              <a:ext cx="1996630" cy="647700"/>
            </a:xfrm>
            <a:prstGeom prst="rect">
              <a:avLst/>
            </a:prstGeom>
            <a:solidFill>
              <a:schemeClr val="accent2">
                <a:lumMod val="40000"/>
                <a:lumOff val="6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solidFill>
                    <a:sysClr val="windowText" lastClr="000000"/>
                  </a:solidFill>
                </a:rPr>
                <a:t>(</a:t>
              </a:r>
              <a:r>
                <a:rPr kumimoji="1" lang="en-US" altLang="zh-CN" sz="1400" b="1" dirty="0" err="1">
                  <a:solidFill>
                    <a:sysClr val="windowText" lastClr="000000"/>
                  </a:solidFill>
                </a:rPr>
                <a:t>min±max</a:t>
              </a:r>
              <a:r>
                <a:rPr kumimoji="1" lang="en-US" altLang="zh-CN" sz="1400" b="1" dirty="0">
                  <a:solidFill>
                    <a:sysClr val="windowText" lastClr="000000"/>
                  </a:solidFill>
                </a:rPr>
                <a:t>)/2</a:t>
              </a:r>
              <a:endParaRPr kumimoji="1" lang="zh-CN" altLang="en-US" sz="1400" b="1" dirty="0">
                <a:solidFill>
                  <a:sysClr val="windowText" lastClr="000000"/>
                </a:solidFill>
              </a:endParaRPr>
            </a:p>
          </p:txBody>
        </p:sp>
        <p:cxnSp>
          <p:nvCxnSpPr>
            <p:cNvPr id="18" name="直线箭头连接符 125">
              <a:extLst>
                <a:ext uri="{FF2B5EF4-FFF2-40B4-BE49-F238E27FC236}">
                  <a16:creationId xmlns:a16="http://schemas.microsoft.com/office/drawing/2014/main" id="{F5A0431C-C7D1-CF43-B421-3A13E0F22F18}"/>
                </a:ext>
              </a:extLst>
            </p:cNvPr>
            <p:cNvCxnSpPr>
              <a:cxnSpLocks/>
              <a:stCxn id="16" idx="2"/>
              <a:endCxn id="17" idx="0"/>
            </p:cNvCxnSpPr>
            <p:nvPr/>
          </p:nvCxnSpPr>
          <p:spPr>
            <a:xfrm>
              <a:off x="6797104" y="5222916"/>
              <a:ext cx="0" cy="55517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线箭头连接符 121">
              <a:extLst>
                <a:ext uri="{FF2B5EF4-FFF2-40B4-BE49-F238E27FC236}">
                  <a16:creationId xmlns:a16="http://schemas.microsoft.com/office/drawing/2014/main" id="{7FD35023-0918-4E4D-CF9F-1AA3517FC58F}"/>
                </a:ext>
              </a:extLst>
            </p:cNvPr>
            <p:cNvCxnSpPr>
              <a:cxnSpLocks/>
              <a:stCxn id="12" idx="2"/>
              <a:endCxn id="13" idx="0"/>
            </p:cNvCxnSpPr>
            <p:nvPr/>
          </p:nvCxnSpPr>
          <p:spPr>
            <a:xfrm>
              <a:off x="3872862" y="5275262"/>
              <a:ext cx="0" cy="50282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0" name="矩形 144">
              <a:extLst>
                <a:ext uri="{FF2B5EF4-FFF2-40B4-BE49-F238E27FC236}">
                  <a16:creationId xmlns:a16="http://schemas.microsoft.com/office/drawing/2014/main" id="{804E6581-4835-461D-5E6C-41FE78F037CE}"/>
                </a:ext>
              </a:extLst>
            </p:cNvPr>
            <p:cNvSpPr/>
            <p:nvPr/>
          </p:nvSpPr>
          <p:spPr>
            <a:xfrm>
              <a:off x="4903587" y="7373943"/>
              <a:ext cx="2664412" cy="949008"/>
            </a:xfrm>
            <a:prstGeom prst="rect">
              <a:avLst/>
            </a:prstGeom>
            <a:solidFill>
              <a:schemeClr val="accent4">
                <a:lumMod val="40000"/>
                <a:lumOff val="60000"/>
              </a:schemeClr>
            </a:solidFill>
            <a:ln w="38100">
              <a:solidFill>
                <a:schemeClr val="accent4">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en-US" altLang="zh-CN" sz="1400" b="1" dirty="0">
                  <a:solidFill>
                    <a:schemeClr val="tx1"/>
                  </a:solidFill>
                </a:rPr>
                <a:t>﻿Auxiliary</a:t>
              </a:r>
            </a:p>
            <a:p>
              <a:pPr algn="ctr"/>
              <a:r>
                <a:rPr kumimoji="1" lang="en-US" altLang="zh-CN" sz="1400" b="1" dirty="0">
                  <a:solidFill>
                    <a:schemeClr val="tx1"/>
                  </a:solidFill>
                </a:rPr>
                <a:t>Discriminator</a:t>
              </a:r>
              <a:endParaRPr kumimoji="1" lang="zh-CN" altLang="en-US" sz="1400" b="1" dirty="0">
                <a:solidFill>
                  <a:schemeClr val="tx1"/>
                </a:solidFill>
              </a:endParaRPr>
            </a:p>
          </p:txBody>
        </p:sp>
        <p:sp>
          <p:nvSpPr>
            <p:cNvPr id="21" name="右大括号 145">
              <a:extLst>
                <a:ext uri="{FF2B5EF4-FFF2-40B4-BE49-F238E27FC236}">
                  <a16:creationId xmlns:a16="http://schemas.microsoft.com/office/drawing/2014/main" id="{14192506-FD22-7AA6-C958-7E98F8EA1A8C}"/>
                </a:ext>
              </a:extLst>
            </p:cNvPr>
            <p:cNvSpPr/>
            <p:nvPr/>
          </p:nvSpPr>
          <p:spPr>
            <a:xfrm rot="5400000">
              <a:off x="4877554" y="4441511"/>
              <a:ext cx="560635" cy="5271634"/>
            </a:xfrm>
            <a:prstGeom prst="rightBrace">
              <a:avLst>
                <a:gd name="adj1" fmla="val 26326"/>
                <a:gd name="adj2" fmla="val 30890"/>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sz="1200"/>
            </a:p>
          </p:txBody>
        </p:sp>
        <p:cxnSp>
          <p:nvCxnSpPr>
            <p:cNvPr id="22" name="直线连接符 148">
              <a:extLst>
                <a:ext uri="{FF2B5EF4-FFF2-40B4-BE49-F238E27FC236}">
                  <a16:creationId xmlns:a16="http://schemas.microsoft.com/office/drawing/2014/main" id="{A733C5A8-0C46-D3FB-D862-9D2C4C4DECF3}"/>
                </a:ext>
              </a:extLst>
            </p:cNvPr>
            <p:cNvCxnSpPr/>
            <p:nvPr/>
          </p:nvCxnSpPr>
          <p:spPr>
            <a:xfrm flipV="1">
              <a:off x="2522055" y="6474463"/>
              <a:ext cx="0" cy="361046"/>
            </a:xfrm>
            <a:prstGeom prst="line">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线连接符 149">
              <a:extLst>
                <a:ext uri="{FF2B5EF4-FFF2-40B4-BE49-F238E27FC236}">
                  <a16:creationId xmlns:a16="http://schemas.microsoft.com/office/drawing/2014/main" id="{9E0D32C0-1AD5-274F-D500-9AF7BB6707A3}"/>
                </a:ext>
              </a:extLst>
            </p:cNvPr>
            <p:cNvCxnSpPr/>
            <p:nvPr/>
          </p:nvCxnSpPr>
          <p:spPr>
            <a:xfrm flipV="1">
              <a:off x="7795419" y="6440375"/>
              <a:ext cx="0" cy="361046"/>
            </a:xfrm>
            <a:prstGeom prst="line">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24" name="矩形 151">
              <a:extLst>
                <a:ext uri="{FF2B5EF4-FFF2-40B4-BE49-F238E27FC236}">
                  <a16:creationId xmlns:a16="http://schemas.microsoft.com/office/drawing/2014/main" id="{0D52730E-8DE3-2FEE-DA42-AB84A54F6F8A}"/>
                </a:ext>
              </a:extLst>
            </p:cNvPr>
            <p:cNvSpPr/>
            <p:nvPr/>
          </p:nvSpPr>
          <p:spPr>
            <a:xfrm>
              <a:off x="8288760" y="7375135"/>
              <a:ext cx="2664412" cy="949007"/>
            </a:xfrm>
            <a:prstGeom prst="rect">
              <a:avLst/>
            </a:prstGeom>
            <a:solidFill>
              <a:schemeClr val="accent3">
                <a:lumMod val="40000"/>
                <a:lumOff val="60000"/>
              </a:schemeClr>
            </a:solidFill>
            <a:ln w="38100">
              <a:solidFill>
                <a:schemeClr val="bg2">
                  <a:lumMod val="5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en-US" altLang="zh-CN" sz="1400" b="1" dirty="0">
                  <a:solidFill>
                    <a:schemeClr val="tx1"/>
                  </a:solidFill>
                </a:rPr>
                <a:t>Discriminator</a:t>
              </a:r>
              <a:endParaRPr kumimoji="1" lang="zh-CN" altLang="en-US" sz="1400" b="1" dirty="0">
                <a:solidFill>
                  <a:schemeClr val="tx1"/>
                </a:solidFill>
              </a:endParaRPr>
            </a:p>
          </p:txBody>
        </p:sp>
        <p:sp>
          <p:nvSpPr>
            <p:cNvPr id="25" name="右大括号 146">
              <a:extLst>
                <a:ext uri="{FF2B5EF4-FFF2-40B4-BE49-F238E27FC236}">
                  <a16:creationId xmlns:a16="http://schemas.microsoft.com/office/drawing/2014/main" id="{375A7864-1A00-DB05-8B2C-41F2404838C6}"/>
                </a:ext>
              </a:extLst>
            </p:cNvPr>
            <p:cNvSpPr/>
            <p:nvPr/>
          </p:nvSpPr>
          <p:spPr>
            <a:xfrm rot="5400000">
              <a:off x="7402595" y="1552773"/>
              <a:ext cx="560530" cy="10321611"/>
            </a:xfrm>
            <a:prstGeom prst="rightBrace">
              <a:avLst>
                <a:gd name="adj1" fmla="val 26326"/>
                <a:gd name="adj2" fmla="val 31208"/>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sz="1200"/>
            </a:p>
          </p:txBody>
        </p:sp>
        <p:cxnSp>
          <p:nvCxnSpPr>
            <p:cNvPr id="26" name="直线连接符 152">
              <a:extLst>
                <a:ext uri="{FF2B5EF4-FFF2-40B4-BE49-F238E27FC236}">
                  <a16:creationId xmlns:a16="http://schemas.microsoft.com/office/drawing/2014/main" id="{512EF390-EFE3-58F2-F42A-038890CABA2A}"/>
                </a:ext>
              </a:extLst>
            </p:cNvPr>
            <p:cNvCxnSpPr>
              <a:cxnSpLocks/>
            </p:cNvCxnSpPr>
            <p:nvPr/>
          </p:nvCxnSpPr>
          <p:spPr>
            <a:xfrm flipH="1" flipV="1">
              <a:off x="9620966" y="6993844"/>
              <a:ext cx="725" cy="363802"/>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7" name="矩形 13">
              <a:extLst>
                <a:ext uri="{FF2B5EF4-FFF2-40B4-BE49-F238E27FC236}">
                  <a16:creationId xmlns:a16="http://schemas.microsoft.com/office/drawing/2014/main" id="{05FEC040-B31E-74E1-C62A-ED1A86387C0C}"/>
                </a:ext>
              </a:extLst>
            </p:cNvPr>
            <p:cNvSpPr/>
            <p:nvPr/>
          </p:nvSpPr>
          <p:spPr>
            <a:xfrm>
              <a:off x="8370539" y="5811233"/>
              <a:ext cx="1390782" cy="614553"/>
            </a:xfrm>
            <a:prstGeom prst="rect">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solidFill>
                    <a:sysClr val="windowText" lastClr="000000"/>
                  </a:solidFill>
                </a:rPr>
                <a:t>R</a:t>
              </a:r>
              <a:r>
                <a:rPr kumimoji="1" lang="en-US" altLang="zh-CN" sz="1400" b="1" baseline="-25000" dirty="0">
                  <a:solidFill>
                    <a:sysClr val="windowText" lastClr="000000"/>
                  </a:solidFill>
                </a:rPr>
                <a:t>1</a:t>
              </a:r>
              <a:r>
                <a:rPr kumimoji="1" lang="en-US" altLang="zh-CN" sz="1400" b="1" dirty="0">
                  <a:solidFill>
                    <a:sysClr val="windowText" lastClr="000000"/>
                  </a:solidFill>
                </a:rPr>
                <a:t>,…,R</a:t>
              </a:r>
              <a:r>
                <a:rPr kumimoji="1" lang="en-US" altLang="zh-CN" sz="1400" b="1" baseline="-25000" dirty="0">
                  <a:solidFill>
                    <a:sysClr val="windowText" lastClr="000000"/>
                  </a:solidFill>
                </a:rPr>
                <a:t>S</a:t>
              </a:r>
              <a:endParaRPr kumimoji="1" lang="zh-CN" altLang="en-US" sz="1400" b="1" baseline="-25000" dirty="0">
                <a:solidFill>
                  <a:sysClr val="windowText" lastClr="000000"/>
                </a:solidFill>
              </a:endParaRPr>
            </a:p>
          </p:txBody>
        </p:sp>
        <p:cxnSp>
          <p:nvCxnSpPr>
            <p:cNvPr id="28" name="直线箭头连接符 63">
              <a:extLst>
                <a:ext uri="{FF2B5EF4-FFF2-40B4-BE49-F238E27FC236}">
                  <a16:creationId xmlns:a16="http://schemas.microsoft.com/office/drawing/2014/main" id="{52AC149C-4DD0-540C-D457-ABC44933E087}"/>
                </a:ext>
              </a:extLst>
            </p:cNvPr>
            <p:cNvCxnSpPr>
              <a:cxnSpLocks/>
              <a:stCxn id="32" idx="2"/>
            </p:cNvCxnSpPr>
            <p:nvPr/>
          </p:nvCxnSpPr>
          <p:spPr>
            <a:xfrm>
              <a:off x="9449962" y="2993383"/>
              <a:ext cx="1" cy="981727"/>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9" name="矩形 5">
              <a:extLst>
                <a:ext uri="{FF2B5EF4-FFF2-40B4-BE49-F238E27FC236}">
                  <a16:creationId xmlns:a16="http://schemas.microsoft.com/office/drawing/2014/main" id="{2694B1F9-55DE-9B0D-B169-44520B1E7DCA}"/>
                </a:ext>
              </a:extLst>
            </p:cNvPr>
            <p:cNvSpPr/>
            <p:nvPr/>
          </p:nvSpPr>
          <p:spPr>
            <a:xfrm>
              <a:off x="8666437" y="3975849"/>
              <a:ext cx="992160" cy="1358674"/>
            </a:xfrm>
            <a:prstGeom prst="rect">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solidFill>
                    <a:sysClr val="windowText" lastClr="000000"/>
                  </a:solidFill>
                </a:rPr>
                <a:t>RNN</a:t>
              </a:r>
              <a:endParaRPr kumimoji="1" lang="zh-CN" altLang="en-US" sz="1400" b="1" dirty="0">
                <a:solidFill>
                  <a:sysClr val="windowText" lastClr="000000"/>
                </a:solidFill>
              </a:endParaRPr>
            </a:p>
          </p:txBody>
        </p:sp>
        <p:cxnSp>
          <p:nvCxnSpPr>
            <p:cNvPr id="30" name="直线箭头连接符 48">
              <a:extLst>
                <a:ext uri="{FF2B5EF4-FFF2-40B4-BE49-F238E27FC236}">
                  <a16:creationId xmlns:a16="http://schemas.microsoft.com/office/drawing/2014/main" id="{6E55E58B-EC98-5AC1-3F24-45CA0F125965}"/>
                </a:ext>
              </a:extLst>
            </p:cNvPr>
            <p:cNvCxnSpPr>
              <a:cxnSpLocks/>
            </p:cNvCxnSpPr>
            <p:nvPr/>
          </p:nvCxnSpPr>
          <p:spPr>
            <a:xfrm>
              <a:off x="9146749" y="3218478"/>
              <a:ext cx="0" cy="7416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1" name="直线箭头连接符 52">
              <a:extLst>
                <a:ext uri="{FF2B5EF4-FFF2-40B4-BE49-F238E27FC236}">
                  <a16:creationId xmlns:a16="http://schemas.microsoft.com/office/drawing/2014/main" id="{489CA301-D274-173E-CA3C-12F888DBD165}"/>
                </a:ext>
              </a:extLst>
            </p:cNvPr>
            <p:cNvCxnSpPr>
              <a:cxnSpLocks/>
            </p:cNvCxnSpPr>
            <p:nvPr/>
          </p:nvCxnSpPr>
          <p:spPr>
            <a:xfrm>
              <a:off x="8849121" y="3541253"/>
              <a:ext cx="1" cy="434597"/>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2" name="文本框 62">
              <a:extLst>
                <a:ext uri="{FF2B5EF4-FFF2-40B4-BE49-F238E27FC236}">
                  <a16:creationId xmlns:a16="http://schemas.microsoft.com/office/drawing/2014/main" id="{2381FC4B-14FF-C99A-78A1-FC7B8F1BF73B}"/>
                </a:ext>
              </a:extLst>
            </p:cNvPr>
            <p:cNvSpPr txBox="1"/>
            <p:nvPr/>
          </p:nvSpPr>
          <p:spPr>
            <a:xfrm>
              <a:off x="8796200" y="2577445"/>
              <a:ext cx="1307523" cy="415938"/>
            </a:xfrm>
            <a:prstGeom prst="rect">
              <a:avLst/>
            </a:prstGeom>
            <a:noFill/>
            <a:ln>
              <a:noFill/>
            </a:ln>
          </p:spPr>
          <p:txBody>
            <a:bodyPr wrap="square" rtlCol="0">
              <a:spAutoFit/>
            </a:bodyPr>
            <a:lstStyle/>
            <a:p>
              <a:pPr algn="ctr"/>
              <a:r>
                <a:rPr kumimoji="1" lang="en-US" altLang="zh-CN" sz="1400" b="1" dirty="0">
                  <a:solidFill>
                    <a:schemeClr val="bg1">
                      <a:lumMod val="50000"/>
                    </a:schemeClr>
                  </a:solidFill>
                </a:rPr>
                <a:t>Noise</a:t>
              </a:r>
              <a:endParaRPr kumimoji="1" lang="zh-CN" altLang="en-US" sz="1400" b="1" dirty="0">
                <a:solidFill>
                  <a:schemeClr val="bg1">
                    <a:lumMod val="50000"/>
                  </a:schemeClr>
                </a:solidFill>
              </a:endParaRPr>
            </a:p>
          </p:txBody>
        </p:sp>
        <p:cxnSp>
          <p:nvCxnSpPr>
            <p:cNvPr id="33" name="直线箭头连接符 67">
              <a:extLst>
                <a:ext uri="{FF2B5EF4-FFF2-40B4-BE49-F238E27FC236}">
                  <a16:creationId xmlns:a16="http://schemas.microsoft.com/office/drawing/2014/main" id="{565C732E-9E1E-0DDB-C863-AA204EE4A777}"/>
                </a:ext>
              </a:extLst>
            </p:cNvPr>
            <p:cNvCxnSpPr>
              <a:cxnSpLocks/>
            </p:cNvCxnSpPr>
            <p:nvPr/>
          </p:nvCxnSpPr>
          <p:spPr>
            <a:xfrm>
              <a:off x="9162517" y="5334524"/>
              <a:ext cx="0" cy="563529"/>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34" name="矩形 13">
              <a:extLst>
                <a:ext uri="{FF2B5EF4-FFF2-40B4-BE49-F238E27FC236}">
                  <a16:creationId xmlns:a16="http://schemas.microsoft.com/office/drawing/2014/main" id="{D5D9406E-E6FE-9AA1-0C36-C76439A5805B}"/>
                </a:ext>
              </a:extLst>
            </p:cNvPr>
            <p:cNvSpPr/>
            <p:nvPr/>
          </p:nvSpPr>
          <p:spPr>
            <a:xfrm>
              <a:off x="11207539" y="5825822"/>
              <a:ext cx="1636130" cy="614553"/>
            </a:xfrm>
            <a:prstGeom prst="rect">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solidFill>
                    <a:sysClr val="windowText" lastClr="000000"/>
                  </a:solidFill>
                </a:rPr>
                <a:t>R</a:t>
              </a:r>
              <a:r>
                <a:rPr kumimoji="1" lang="en-US" altLang="zh-CN" sz="1400" b="1" baseline="-25000" dirty="0">
                  <a:solidFill>
                    <a:sysClr val="windowText" lastClr="000000"/>
                  </a:solidFill>
                </a:rPr>
                <a:t>T-s+1</a:t>
              </a:r>
              <a:r>
                <a:rPr kumimoji="1" lang="en-US" altLang="zh-CN" sz="1400" b="1" dirty="0">
                  <a:solidFill>
                    <a:sysClr val="windowText" lastClr="000000"/>
                  </a:solidFill>
                </a:rPr>
                <a:t>,…,R</a:t>
              </a:r>
              <a:r>
                <a:rPr kumimoji="1" lang="en-US" altLang="zh-CN" sz="1400" b="1" baseline="-25000" dirty="0">
                  <a:solidFill>
                    <a:sysClr val="windowText" lastClr="000000"/>
                  </a:solidFill>
                </a:rPr>
                <a:t>T</a:t>
              </a:r>
              <a:endParaRPr kumimoji="1" lang="zh-CN" altLang="en-US" sz="1400" b="1" baseline="-25000" dirty="0">
                <a:solidFill>
                  <a:sysClr val="windowText" lastClr="000000"/>
                </a:solidFill>
              </a:endParaRPr>
            </a:p>
          </p:txBody>
        </p:sp>
        <p:sp>
          <p:nvSpPr>
            <p:cNvPr id="35" name="Rectangle 26">
              <a:extLst>
                <a:ext uri="{FF2B5EF4-FFF2-40B4-BE49-F238E27FC236}">
                  <a16:creationId xmlns:a16="http://schemas.microsoft.com/office/drawing/2014/main" id="{42495B1B-214B-914A-9A29-58CBC4D48950}"/>
                </a:ext>
              </a:extLst>
            </p:cNvPr>
            <p:cNvSpPr/>
            <p:nvPr/>
          </p:nvSpPr>
          <p:spPr>
            <a:xfrm>
              <a:off x="10238176" y="4332022"/>
              <a:ext cx="561391" cy="540719"/>
            </a:xfrm>
            <a:prstGeom prst="rect">
              <a:avLst/>
            </a:prstGeom>
          </p:spPr>
          <p:txBody>
            <a:bodyPr wrap="none">
              <a:spAutoFit/>
            </a:bodyPr>
            <a:lstStyle/>
            <a:p>
              <a:pPr algn="ctr"/>
              <a:r>
                <a:rPr kumimoji="1" lang="en-US" altLang="zh-CN" sz="2000" b="1" dirty="0"/>
                <a:t>…</a:t>
              </a:r>
              <a:endParaRPr kumimoji="1" lang="zh-CN" altLang="en-US" sz="2000" b="1" dirty="0"/>
            </a:p>
          </p:txBody>
        </p:sp>
        <p:sp>
          <p:nvSpPr>
            <p:cNvPr id="36" name="Rectangle 206">
              <a:extLst>
                <a:ext uri="{FF2B5EF4-FFF2-40B4-BE49-F238E27FC236}">
                  <a16:creationId xmlns:a16="http://schemas.microsoft.com/office/drawing/2014/main" id="{0EE41E3D-D8DF-D5C5-9940-AA5EE68938B6}"/>
                </a:ext>
              </a:extLst>
            </p:cNvPr>
            <p:cNvSpPr/>
            <p:nvPr/>
          </p:nvSpPr>
          <p:spPr>
            <a:xfrm>
              <a:off x="10257694" y="5779711"/>
              <a:ext cx="561391" cy="540719"/>
            </a:xfrm>
            <a:prstGeom prst="rect">
              <a:avLst/>
            </a:prstGeom>
          </p:spPr>
          <p:txBody>
            <a:bodyPr wrap="none">
              <a:spAutoFit/>
            </a:bodyPr>
            <a:lstStyle/>
            <a:p>
              <a:pPr algn="ctr"/>
              <a:r>
                <a:rPr kumimoji="1" lang="en-US" altLang="zh-CN" sz="2000" b="1" dirty="0"/>
                <a:t>…</a:t>
              </a:r>
              <a:endParaRPr kumimoji="1" lang="zh-CN" altLang="en-US" sz="2000" b="1" dirty="0"/>
            </a:p>
          </p:txBody>
        </p:sp>
        <p:cxnSp>
          <p:nvCxnSpPr>
            <p:cNvPr id="37" name="肘形连接符 38">
              <a:extLst>
                <a:ext uri="{FF2B5EF4-FFF2-40B4-BE49-F238E27FC236}">
                  <a16:creationId xmlns:a16="http://schemas.microsoft.com/office/drawing/2014/main" id="{34C7FC06-2787-391B-9452-2DED0E6CFB4D}"/>
                </a:ext>
              </a:extLst>
            </p:cNvPr>
            <p:cNvCxnSpPr>
              <a:cxnSpLocks/>
            </p:cNvCxnSpPr>
            <p:nvPr/>
          </p:nvCxnSpPr>
          <p:spPr>
            <a:xfrm flipV="1">
              <a:off x="6809444" y="3541253"/>
              <a:ext cx="4764835" cy="1943903"/>
            </a:xfrm>
            <a:prstGeom prst="bentConnector3">
              <a:avLst>
                <a:gd name="adj1" fmla="val 29581"/>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8" name="肘形连接符 17">
              <a:extLst>
                <a:ext uri="{FF2B5EF4-FFF2-40B4-BE49-F238E27FC236}">
                  <a16:creationId xmlns:a16="http://schemas.microsoft.com/office/drawing/2014/main" id="{D7E8EDBF-D31D-0954-3F73-253931B05AE0}"/>
                </a:ext>
              </a:extLst>
            </p:cNvPr>
            <p:cNvCxnSpPr>
              <a:cxnSpLocks/>
            </p:cNvCxnSpPr>
            <p:nvPr/>
          </p:nvCxnSpPr>
          <p:spPr>
            <a:xfrm flipV="1">
              <a:off x="3872862" y="3232753"/>
              <a:ext cx="7998170" cy="2249950"/>
            </a:xfrm>
            <a:prstGeom prst="bentConnector3">
              <a:avLst>
                <a:gd name="adj1" fmla="val 20244"/>
              </a:avLst>
            </a:prstGeom>
            <a:ln w="38100">
              <a:tailEnd type="none"/>
            </a:ln>
          </p:spPr>
          <p:style>
            <a:lnRef idx="1">
              <a:schemeClr val="accent1"/>
            </a:lnRef>
            <a:fillRef idx="0">
              <a:schemeClr val="accent1"/>
            </a:fillRef>
            <a:effectRef idx="0">
              <a:schemeClr val="accent1"/>
            </a:effectRef>
            <a:fontRef idx="minor">
              <a:schemeClr val="tx1"/>
            </a:fontRef>
          </p:style>
        </p:cxnSp>
        <p:cxnSp>
          <p:nvCxnSpPr>
            <p:cNvPr id="39" name="直线箭头连接符 95">
              <a:extLst>
                <a:ext uri="{FF2B5EF4-FFF2-40B4-BE49-F238E27FC236}">
                  <a16:creationId xmlns:a16="http://schemas.microsoft.com/office/drawing/2014/main" id="{56D4CC4A-CC90-BF45-70BE-071B658036D7}"/>
                </a:ext>
              </a:extLst>
            </p:cNvPr>
            <p:cNvCxnSpPr>
              <a:cxnSpLocks/>
            </p:cNvCxnSpPr>
            <p:nvPr/>
          </p:nvCxnSpPr>
          <p:spPr>
            <a:xfrm>
              <a:off x="9623223" y="4655185"/>
              <a:ext cx="505001" cy="0"/>
            </a:xfrm>
            <a:prstGeom prst="straightConnector1">
              <a:avLst/>
            </a:prstGeom>
            <a:ln w="38100">
              <a:solidFill>
                <a:schemeClr val="accent6"/>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0" name="直线箭头连接符 95">
              <a:extLst>
                <a:ext uri="{FF2B5EF4-FFF2-40B4-BE49-F238E27FC236}">
                  <a16:creationId xmlns:a16="http://schemas.microsoft.com/office/drawing/2014/main" id="{DAF46A14-61AB-E43F-BC47-F2822576C7AA}"/>
                </a:ext>
              </a:extLst>
            </p:cNvPr>
            <p:cNvCxnSpPr>
              <a:cxnSpLocks/>
            </p:cNvCxnSpPr>
            <p:nvPr/>
          </p:nvCxnSpPr>
          <p:spPr>
            <a:xfrm>
              <a:off x="10874146" y="4655185"/>
              <a:ext cx="505001" cy="0"/>
            </a:xfrm>
            <a:prstGeom prst="straightConnector1">
              <a:avLst/>
            </a:prstGeom>
            <a:ln w="38100">
              <a:solidFill>
                <a:schemeClr val="accent6"/>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41" name="矩形 144">
              <a:extLst>
                <a:ext uri="{FF2B5EF4-FFF2-40B4-BE49-F238E27FC236}">
                  <a16:creationId xmlns:a16="http://schemas.microsoft.com/office/drawing/2014/main" id="{96F1FFC4-DA76-33DF-8E3F-A2EA36AABD43}"/>
                </a:ext>
              </a:extLst>
            </p:cNvPr>
            <p:cNvSpPr/>
            <p:nvPr/>
          </p:nvSpPr>
          <p:spPr>
            <a:xfrm>
              <a:off x="6628531" y="8920309"/>
              <a:ext cx="2664412" cy="949008"/>
            </a:xfrm>
            <a:prstGeom prst="rect">
              <a:avLst/>
            </a:prstGeom>
            <a:solidFill>
              <a:schemeClr val="accent4">
                <a:lumMod val="40000"/>
                <a:lumOff val="60000"/>
              </a:schemeClr>
            </a:solidFill>
            <a:ln w="38100">
              <a:solidFill>
                <a:schemeClr val="accent4">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en-US" altLang="zh-CN" sz="1400" b="1" dirty="0">
                  <a:solidFill>
                    <a:schemeClr val="tx1"/>
                  </a:solidFill>
                </a:rPr>
                <a:t>﻿Combined Discriminator</a:t>
              </a:r>
              <a:endParaRPr kumimoji="1" lang="zh-CN" altLang="en-US" sz="1400" b="1" dirty="0">
                <a:solidFill>
                  <a:schemeClr val="tx1"/>
                </a:solidFill>
              </a:endParaRPr>
            </a:p>
          </p:txBody>
        </p:sp>
        <p:cxnSp>
          <p:nvCxnSpPr>
            <p:cNvPr id="42" name="直线箭头连接符 39">
              <a:extLst>
                <a:ext uri="{FF2B5EF4-FFF2-40B4-BE49-F238E27FC236}">
                  <a16:creationId xmlns:a16="http://schemas.microsoft.com/office/drawing/2014/main" id="{0B1235EE-224F-8CDF-E5DD-C6D4C4EA815D}"/>
                </a:ext>
              </a:extLst>
            </p:cNvPr>
            <p:cNvCxnSpPr>
              <a:stCxn id="20" idx="2"/>
              <a:endCxn id="41" idx="0"/>
            </p:cNvCxnSpPr>
            <p:nvPr/>
          </p:nvCxnSpPr>
          <p:spPr>
            <a:xfrm>
              <a:off x="6235793" y="8322951"/>
              <a:ext cx="1724944" cy="597358"/>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直线箭头连接符 40">
              <a:extLst>
                <a:ext uri="{FF2B5EF4-FFF2-40B4-BE49-F238E27FC236}">
                  <a16:creationId xmlns:a16="http://schemas.microsoft.com/office/drawing/2014/main" id="{A1D353F5-7086-943F-0305-8EBDED4AC3BC}"/>
                </a:ext>
              </a:extLst>
            </p:cNvPr>
            <p:cNvCxnSpPr>
              <a:cxnSpLocks/>
              <a:stCxn id="24" idx="2"/>
              <a:endCxn id="41" idx="0"/>
            </p:cNvCxnSpPr>
            <p:nvPr/>
          </p:nvCxnSpPr>
          <p:spPr>
            <a:xfrm flipH="1">
              <a:off x="7960737" y="8324142"/>
              <a:ext cx="1660229" cy="596167"/>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4" name="文本框 41">
              <a:extLst>
                <a:ext uri="{FF2B5EF4-FFF2-40B4-BE49-F238E27FC236}">
                  <a16:creationId xmlns:a16="http://schemas.microsoft.com/office/drawing/2014/main" id="{86D1E506-F0E7-3347-F66E-AE34EAD9B3CD}"/>
                </a:ext>
              </a:extLst>
            </p:cNvPr>
            <p:cNvSpPr txBox="1"/>
            <p:nvPr/>
          </p:nvSpPr>
          <p:spPr>
            <a:xfrm>
              <a:off x="8882172" y="8410056"/>
              <a:ext cx="860275" cy="457531"/>
            </a:xfrm>
            <a:prstGeom prst="rect">
              <a:avLst/>
            </a:prstGeom>
            <a:noFill/>
          </p:spPr>
          <p:txBody>
            <a:bodyPr wrap="square" rtlCol="0">
              <a:spAutoFit/>
            </a:bodyPr>
            <a:lstStyle/>
            <a:p>
              <a:r>
                <a:rPr lang="en-US" altLang="zh-CN" sz="1200" b="1" dirty="0">
                  <a:solidFill>
                    <a:schemeClr val="accent4">
                      <a:lumMod val="75000"/>
                    </a:schemeClr>
                  </a:solidFill>
                </a:rPr>
                <a:t>×</a:t>
              </a:r>
              <a:r>
                <a:rPr lang="zh-CN" altLang="en-US" sz="1200" b="1" dirty="0">
                  <a:solidFill>
                    <a:schemeClr val="accent4">
                      <a:lumMod val="75000"/>
                    </a:schemeClr>
                  </a:solidFill>
                </a:rPr>
                <a:t> </a:t>
              </a:r>
              <a:r>
                <a:rPr lang="en-US" altLang="zh-CN" sz="1600" b="1" dirty="0">
                  <a:solidFill>
                    <a:schemeClr val="accent4">
                      <a:lumMod val="75000"/>
                    </a:schemeClr>
                  </a:solidFill>
                </a:rPr>
                <a:t>1</a:t>
              </a:r>
              <a:endParaRPr kumimoji="1" lang="zh-CN" altLang="en-US" sz="1200" b="1" dirty="0">
                <a:solidFill>
                  <a:schemeClr val="accent4">
                    <a:lumMod val="75000"/>
                  </a:schemeClr>
                </a:solidFill>
              </a:endParaRPr>
            </a:p>
          </p:txBody>
        </p:sp>
        <p:sp>
          <p:nvSpPr>
            <p:cNvPr id="45" name="文本框 42">
              <a:extLst>
                <a:ext uri="{FF2B5EF4-FFF2-40B4-BE49-F238E27FC236}">
                  <a16:creationId xmlns:a16="http://schemas.microsoft.com/office/drawing/2014/main" id="{4117D13F-B765-6B13-82A0-AC3ED7B493C5}"/>
                </a:ext>
              </a:extLst>
            </p:cNvPr>
            <p:cNvSpPr txBox="1"/>
            <p:nvPr/>
          </p:nvSpPr>
          <p:spPr>
            <a:xfrm>
              <a:off x="6237991" y="8410056"/>
              <a:ext cx="860275" cy="457531"/>
            </a:xfrm>
            <a:prstGeom prst="rect">
              <a:avLst/>
            </a:prstGeom>
            <a:noFill/>
          </p:spPr>
          <p:txBody>
            <a:bodyPr wrap="square" rtlCol="0">
              <a:spAutoFit/>
            </a:bodyPr>
            <a:lstStyle/>
            <a:p>
              <a:r>
                <a:rPr lang="en-US" altLang="zh-CN" sz="1200" b="1" dirty="0">
                  <a:solidFill>
                    <a:schemeClr val="accent4">
                      <a:lumMod val="75000"/>
                    </a:schemeClr>
                  </a:solidFill>
                </a:rPr>
                <a:t>×</a:t>
              </a:r>
              <a:r>
                <a:rPr lang="zh-CN" altLang="en-US" sz="1200" b="1" dirty="0">
                  <a:solidFill>
                    <a:schemeClr val="accent4">
                      <a:lumMod val="75000"/>
                    </a:schemeClr>
                  </a:solidFill>
                </a:rPr>
                <a:t> </a:t>
              </a:r>
              <a:r>
                <a:rPr lang="el-GR" altLang="zh-CN" sz="1600" b="1" dirty="0">
                  <a:solidFill>
                    <a:schemeClr val="accent4">
                      <a:lumMod val="75000"/>
                    </a:schemeClr>
                  </a:solidFill>
                </a:rPr>
                <a:t>α</a:t>
              </a:r>
              <a:endParaRPr kumimoji="1" lang="zh-CN" altLang="en-US" sz="1200" b="1" dirty="0">
                <a:solidFill>
                  <a:schemeClr val="accent4">
                    <a:lumMod val="75000"/>
                  </a:schemeClr>
                </a:solidFill>
              </a:endParaRPr>
            </a:p>
          </p:txBody>
        </p:sp>
        <p:cxnSp>
          <p:nvCxnSpPr>
            <p:cNvPr id="46" name="直线箭头连接符 43">
              <a:extLst>
                <a:ext uri="{FF2B5EF4-FFF2-40B4-BE49-F238E27FC236}">
                  <a16:creationId xmlns:a16="http://schemas.microsoft.com/office/drawing/2014/main" id="{2A2894BF-63F8-1722-605B-D07B01529F75}"/>
                </a:ext>
              </a:extLst>
            </p:cNvPr>
            <p:cNvCxnSpPr>
              <a:cxnSpLocks/>
            </p:cNvCxnSpPr>
            <p:nvPr/>
          </p:nvCxnSpPr>
          <p:spPr>
            <a:xfrm>
              <a:off x="9323418" y="9394813"/>
              <a:ext cx="900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上下箭头 44">
              <a:extLst>
                <a:ext uri="{FF2B5EF4-FFF2-40B4-BE49-F238E27FC236}">
                  <a16:creationId xmlns:a16="http://schemas.microsoft.com/office/drawing/2014/main" id="{F0C07725-07BE-A4D8-F2D1-91C75A902BCE}"/>
                </a:ext>
              </a:extLst>
            </p:cNvPr>
            <p:cNvSpPr/>
            <p:nvPr/>
          </p:nvSpPr>
          <p:spPr>
            <a:xfrm>
              <a:off x="10263229" y="8895091"/>
              <a:ext cx="355274" cy="999444"/>
            </a:xfrm>
            <a:prstGeom prst="up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zh-CN" altLang="en-US" sz="1100"/>
            </a:p>
          </p:txBody>
        </p:sp>
        <p:sp>
          <p:nvSpPr>
            <p:cNvPr id="48" name="文本框 45">
              <a:extLst>
                <a:ext uri="{FF2B5EF4-FFF2-40B4-BE49-F238E27FC236}">
                  <a16:creationId xmlns:a16="http://schemas.microsoft.com/office/drawing/2014/main" id="{9EA20EFB-BD16-713D-2F83-E4DA53FB3C5B}"/>
                </a:ext>
              </a:extLst>
            </p:cNvPr>
            <p:cNvSpPr txBox="1"/>
            <p:nvPr/>
          </p:nvSpPr>
          <p:spPr>
            <a:xfrm>
              <a:off x="10589463" y="8751083"/>
              <a:ext cx="1192251" cy="415938"/>
            </a:xfrm>
            <a:prstGeom prst="rect">
              <a:avLst/>
            </a:prstGeom>
            <a:noFill/>
          </p:spPr>
          <p:txBody>
            <a:bodyPr wrap="square" rtlCol="0">
              <a:spAutoFit/>
            </a:bodyPr>
            <a:lstStyle/>
            <a:p>
              <a:r>
                <a:rPr kumimoji="1" lang="en-US" altLang="zh-CN" sz="1400" b="1" dirty="0"/>
                <a:t>Real</a:t>
              </a:r>
              <a:endParaRPr kumimoji="1" lang="zh-CN" altLang="en-US" sz="1400" b="1" dirty="0"/>
            </a:p>
          </p:txBody>
        </p:sp>
        <p:sp>
          <p:nvSpPr>
            <p:cNvPr id="49" name="文本框 46">
              <a:extLst>
                <a:ext uri="{FF2B5EF4-FFF2-40B4-BE49-F238E27FC236}">
                  <a16:creationId xmlns:a16="http://schemas.microsoft.com/office/drawing/2014/main" id="{193A2B43-E6E6-238F-BB7F-04DBCFE429A1}"/>
                </a:ext>
              </a:extLst>
            </p:cNvPr>
            <p:cNvSpPr txBox="1"/>
            <p:nvPr/>
          </p:nvSpPr>
          <p:spPr>
            <a:xfrm>
              <a:off x="10589463" y="9534771"/>
              <a:ext cx="1192251" cy="415938"/>
            </a:xfrm>
            <a:prstGeom prst="rect">
              <a:avLst/>
            </a:prstGeom>
            <a:noFill/>
          </p:spPr>
          <p:txBody>
            <a:bodyPr wrap="square" rtlCol="0">
              <a:spAutoFit/>
            </a:bodyPr>
            <a:lstStyle/>
            <a:p>
              <a:r>
                <a:rPr kumimoji="1" lang="en-US" altLang="zh-CN" sz="1400" b="1" dirty="0"/>
                <a:t>Fake</a:t>
              </a:r>
              <a:endParaRPr kumimoji="1" lang="zh-CN" altLang="en-US" sz="1400" b="1" dirty="0"/>
            </a:p>
          </p:txBody>
        </p:sp>
        <p:sp>
          <p:nvSpPr>
            <p:cNvPr id="50" name="文本框 47">
              <a:extLst>
                <a:ext uri="{FF2B5EF4-FFF2-40B4-BE49-F238E27FC236}">
                  <a16:creationId xmlns:a16="http://schemas.microsoft.com/office/drawing/2014/main" id="{3D7B0B1B-B361-F7F8-B512-2C0ED4496EDF}"/>
                </a:ext>
              </a:extLst>
            </p:cNvPr>
            <p:cNvSpPr txBox="1"/>
            <p:nvPr/>
          </p:nvSpPr>
          <p:spPr>
            <a:xfrm>
              <a:off x="9314931" y="8884207"/>
              <a:ext cx="928937" cy="415938"/>
            </a:xfrm>
            <a:prstGeom prst="rect">
              <a:avLst/>
            </a:prstGeom>
            <a:noFill/>
          </p:spPr>
          <p:txBody>
            <a:bodyPr wrap="square" rtlCol="0">
              <a:spAutoFit/>
            </a:bodyPr>
            <a:lstStyle/>
            <a:p>
              <a:r>
                <a:rPr kumimoji="1" lang="en-US" altLang="zh-CN" sz="1400" b="1" dirty="0"/>
                <a:t>(float)</a:t>
              </a:r>
              <a:endParaRPr kumimoji="1" lang="zh-CN" altLang="en-US" sz="1400" b="1" dirty="0"/>
            </a:p>
          </p:txBody>
        </p:sp>
        <p:cxnSp>
          <p:nvCxnSpPr>
            <p:cNvPr id="51" name="直线箭头连接符 48">
              <a:extLst>
                <a:ext uri="{FF2B5EF4-FFF2-40B4-BE49-F238E27FC236}">
                  <a16:creationId xmlns:a16="http://schemas.microsoft.com/office/drawing/2014/main" id="{D4C6C233-F23C-DFDB-6121-5AEAEC93AF3A}"/>
                </a:ext>
              </a:extLst>
            </p:cNvPr>
            <p:cNvCxnSpPr>
              <a:cxnSpLocks/>
            </p:cNvCxnSpPr>
            <p:nvPr/>
          </p:nvCxnSpPr>
          <p:spPr>
            <a:xfrm>
              <a:off x="6445700" y="3230619"/>
              <a:ext cx="0" cy="5616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2" name="直线箭头连接符 63">
              <a:extLst>
                <a:ext uri="{FF2B5EF4-FFF2-40B4-BE49-F238E27FC236}">
                  <a16:creationId xmlns:a16="http://schemas.microsoft.com/office/drawing/2014/main" id="{385516F5-8E7A-E2FD-007E-9DDCB6A78B82}"/>
                </a:ext>
              </a:extLst>
            </p:cNvPr>
            <p:cNvCxnSpPr>
              <a:cxnSpLocks/>
              <a:stCxn id="53" idx="2"/>
            </p:cNvCxnSpPr>
            <p:nvPr/>
          </p:nvCxnSpPr>
          <p:spPr>
            <a:xfrm>
              <a:off x="7100633" y="2993383"/>
              <a:ext cx="0" cy="801727"/>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3" name="文本框 62">
              <a:extLst>
                <a:ext uri="{FF2B5EF4-FFF2-40B4-BE49-F238E27FC236}">
                  <a16:creationId xmlns:a16="http://schemas.microsoft.com/office/drawing/2014/main" id="{CA9F0010-8880-D6CB-8EDA-088765AA2A62}"/>
                </a:ext>
              </a:extLst>
            </p:cNvPr>
            <p:cNvSpPr txBox="1"/>
            <p:nvPr/>
          </p:nvSpPr>
          <p:spPr>
            <a:xfrm>
              <a:off x="6446871" y="2577445"/>
              <a:ext cx="1307523" cy="415938"/>
            </a:xfrm>
            <a:prstGeom prst="rect">
              <a:avLst/>
            </a:prstGeom>
            <a:noFill/>
            <a:ln>
              <a:noFill/>
            </a:ln>
          </p:spPr>
          <p:txBody>
            <a:bodyPr wrap="square" rtlCol="0">
              <a:spAutoFit/>
            </a:bodyPr>
            <a:lstStyle/>
            <a:p>
              <a:pPr algn="ctr"/>
              <a:r>
                <a:rPr kumimoji="1" lang="en-US" altLang="zh-CN" sz="1400" b="1" dirty="0">
                  <a:solidFill>
                    <a:schemeClr val="bg1">
                      <a:lumMod val="50000"/>
                    </a:schemeClr>
                  </a:solidFill>
                </a:rPr>
                <a:t>Noise</a:t>
              </a:r>
              <a:endParaRPr kumimoji="1" lang="zh-CN" altLang="en-US" sz="1400" b="1" dirty="0">
                <a:solidFill>
                  <a:schemeClr val="bg1">
                    <a:lumMod val="50000"/>
                  </a:schemeClr>
                </a:solidFill>
              </a:endParaRPr>
            </a:p>
          </p:txBody>
        </p:sp>
      </p:grpSp>
      <p:sp>
        <p:nvSpPr>
          <p:cNvPr id="54" name="TextBox 53">
            <a:extLst>
              <a:ext uri="{FF2B5EF4-FFF2-40B4-BE49-F238E27FC236}">
                <a16:creationId xmlns:a16="http://schemas.microsoft.com/office/drawing/2014/main" id="{10C84E9E-1E8B-A42A-4835-1C52E94D934C}"/>
              </a:ext>
            </a:extLst>
          </p:cNvPr>
          <p:cNvSpPr txBox="1"/>
          <p:nvPr/>
        </p:nvSpPr>
        <p:spPr>
          <a:xfrm>
            <a:off x="183990" y="1741165"/>
            <a:ext cx="3277350" cy="2523768"/>
          </a:xfrm>
          <a:prstGeom prst="rect">
            <a:avLst/>
          </a:prstGeom>
          <a:noFill/>
        </p:spPr>
        <p:txBody>
          <a:bodyPr wrap="square" rtlCol="0">
            <a:spAutoFit/>
          </a:bodyPr>
          <a:lstStyle/>
          <a:p>
            <a:r>
              <a:rPr kumimoji="1" lang="en-US" altLang="zh-CN" sz="2000" b="1" u="sng" dirty="0"/>
              <a:t>Architecture innovations: </a:t>
            </a:r>
          </a:p>
          <a:p>
            <a:pPr marL="342900" indent="-342900">
              <a:buFont typeface="Arial" panose="020B0604020202020204" pitchFamily="34" charset="0"/>
              <a:buChar char="•"/>
            </a:pPr>
            <a:r>
              <a:rPr kumimoji="1" lang="en-US" altLang="zh-CN" sz="2000" dirty="0"/>
              <a:t>Batched</a:t>
            </a:r>
            <a:r>
              <a:rPr kumimoji="1" lang="zh-CN" altLang="en-US" sz="2000" dirty="0"/>
              <a:t> </a:t>
            </a:r>
            <a:r>
              <a:rPr kumimoji="1" lang="en-US" altLang="zh-CN" sz="2000" dirty="0"/>
              <a:t>generation</a:t>
            </a:r>
            <a:r>
              <a:rPr kumimoji="1" lang="zh-CN" altLang="en-US" sz="2000" dirty="0"/>
              <a:t> </a:t>
            </a:r>
            <a:r>
              <a:rPr kumimoji="1" lang="en-US" altLang="zh-CN" sz="2000" dirty="0"/>
              <a:t>size</a:t>
            </a:r>
            <a:r>
              <a:rPr kumimoji="1" lang="zh-CN" altLang="en-US" sz="2000" dirty="0"/>
              <a:t> </a:t>
            </a:r>
            <a:r>
              <a:rPr kumimoji="1" lang="en-US" altLang="zh-CN" sz="2000" dirty="0"/>
              <a:t>(for</a:t>
            </a:r>
            <a:r>
              <a:rPr kumimoji="1" lang="zh-CN" altLang="en-US" sz="2000" dirty="0"/>
              <a:t> </a:t>
            </a:r>
            <a:r>
              <a:rPr kumimoji="1" lang="en-US" altLang="zh-CN" sz="2000" dirty="0"/>
              <a:t>temporal</a:t>
            </a:r>
            <a:r>
              <a:rPr kumimoji="1" lang="zh-CN" altLang="en-US" sz="2000" dirty="0"/>
              <a:t> </a:t>
            </a:r>
            <a:r>
              <a:rPr kumimoji="1" lang="en-US" altLang="zh-CN" sz="2000" dirty="0"/>
              <a:t>correlation)</a:t>
            </a:r>
          </a:p>
          <a:p>
            <a:pPr marL="342900" indent="-342900">
              <a:buFont typeface="Arial" panose="020B0604020202020204" pitchFamily="34" charset="0"/>
              <a:buChar char="•"/>
            </a:pPr>
            <a:r>
              <a:rPr kumimoji="1" lang="en-US" altLang="zh-CN" sz="2000" dirty="0"/>
              <a:t>Auxiliary</a:t>
            </a:r>
            <a:r>
              <a:rPr kumimoji="1" lang="zh-CN" altLang="en-US" sz="2000" dirty="0"/>
              <a:t> </a:t>
            </a:r>
            <a:r>
              <a:rPr kumimoji="1" lang="en-US" altLang="zh-CN" sz="2000" dirty="0"/>
              <a:t>discriminator</a:t>
            </a:r>
            <a:br>
              <a:rPr kumimoji="1" lang="en-US" altLang="zh-CN" sz="2000" dirty="0"/>
            </a:br>
            <a:r>
              <a:rPr kumimoji="1" lang="en-US" altLang="zh-CN" sz="2000" dirty="0"/>
              <a:t>(for</a:t>
            </a:r>
            <a:r>
              <a:rPr kumimoji="1" lang="zh-CN" altLang="en-US" sz="2000" dirty="0"/>
              <a:t> </a:t>
            </a:r>
            <a:r>
              <a:rPr kumimoji="1" lang="en-US" altLang="zh-CN" sz="2000" dirty="0"/>
              <a:t>metadata</a:t>
            </a:r>
            <a:r>
              <a:rPr kumimoji="1" lang="zh-CN" altLang="en-US" sz="2000" dirty="0"/>
              <a:t> </a:t>
            </a:r>
            <a:r>
              <a:rPr kumimoji="1" lang="en-US" altLang="zh-CN" sz="2000" dirty="0"/>
              <a:t>fidelity)</a:t>
            </a:r>
          </a:p>
          <a:p>
            <a:pPr marL="342900" indent="-342900">
              <a:buFont typeface="Arial" panose="020B0604020202020204" pitchFamily="34" charset="0"/>
              <a:buChar char="•"/>
            </a:pPr>
            <a:r>
              <a:rPr kumimoji="1" lang="en-US" altLang="zh-CN" sz="2000" dirty="0" err="1"/>
              <a:t>Autonormalization</a:t>
            </a:r>
            <a:r>
              <a:rPr kumimoji="1" lang="en-US" altLang="zh-CN" sz="2000" dirty="0"/>
              <a:t> (for value diversity)</a:t>
            </a:r>
          </a:p>
          <a:p>
            <a:endParaRPr lang="en-US" dirty="0"/>
          </a:p>
        </p:txBody>
      </p:sp>
    </p:spTree>
    <p:extLst>
      <p:ext uri="{BB962C8B-B14F-4D97-AF65-F5344CB8AC3E}">
        <p14:creationId xmlns:p14="http://schemas.microsoft.com/office/powerpoint/2010/main" val="33781057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0E2C6C8-3721-314B-B51A-2FF00508AD1E}"/>
              </a:ext>
            </a:extLst>
          </p:cNvPr>
          <p:cNvSpPr>
            <a:spLocks noGrp="1"/>
          </p:cNvSpPr>
          <p:nvPr>
            <p:ph type="title"/>
          </p:nvPr>
        </p:nvSpPr>
        <p:spPr/>
        <p:txBody>
          <a:bodyPr/>
          <a:lstStyle/>
          <a:p>
            <a:r>
              <a:rPr kumimoji="1" lang="en-US" altLang="zh-CN" b="1" dirty="0" err="1"/>
              <a:t>DoppelGanger</a:t>
            </a:r>
            <a:r>
              <a:rPr kumimoji="1" lang="en-US" altLang="zh-CN" b="1" dirty="0"/>
              <a:t> End-to-end</a:t>
            </a:r>
            <a:r>
              <a:rPr kumimoji="1" lang="zh-CN" altLang="en-US" b="1" dirty="0"/>
              <a:t> </a:t>
            </a:r>
            <a:r>
              <a:rPr kumimoji="1" lang="en-US" altLang="zh-CN" b="1" dirty="0"/>
              <a:t>Workflow</a:t>
            </a:r>
            <a:r>
              <a:rPr kumimoji="1" lang="zh-CN" altLang="en-US" b="1" dirty="0"/>
              <a:t> </a:t>
            </a:r>
          </a:p>
        </p:txBody>
      </p:sp>
      <p:sp>
        <p:nvSpPr>
          <p:cNvPr id="4" name="灯片编号占位符 3">
            <a:extLst>
              <a:ext uri="{FF2B5EF4-FFF2-40B4-BE49-F238E27FC236}">
                <a16:creationId xmlns:a16="http://schemas.microsoft.com/office/drawing/2014/main" id="{3A27AE73-921D-4547-93CD-1864E059FD71}"/>
              </a:ext>
            </a:extLst>
          </p:cNvPr>
          <p:cNvSpPr>
            <a:spLocks noGrp="1"/>
          </p:cNvSpPr>
          <p:nvPr>
            <p:ph type="sldNum" sz="quarter" idx="12"/>
          </p:nvPr>
        </p:nvSpPr>
        <p:spPr/>
        <p:txBody>
          <a:bodyPr/>
          <a:lstStyle/>
          <a:p>
            <a:fld id="{3FAA2014-31E2-6741-903E-A920B1C04E12}" type="slidenum">
              <a:rPr kumimoji="1" lang="zh-CN" altLang="en-US" smtClean="0"/>
              <a:t>32</a:t>
            </a:fld>
            <a:endParaRPr kumimoji="1" lang="zh-CN" altLang="en-US"/>
          </a:p>
        </p:txBody>
      </p:sp>
      <p:sp>
        <p:nvSpPr>
          <p:cNvPr id="5" name="矩形 4">
            <a:extLst>
              <a:ext uri="{FF2B5EF4-FFF2-40B4-BE49-F238E27FC236}">
                <a16:creationId xmlns:a16="http://schemas.microsoft.com/office/drawing/2014/main" id="{AC24BE06-B07D-DC48-A1FF-43F0FD71198A}"/>
              </a:ext>
            </a:extLst>
          </p:cNvPr>
          <p:cNvSpPr/>
          <p:nvPr/>
        </p:nvSpPr>
        <p:spPr>
          <a:xfrm>
            <a:off x="902346" y="3743191"/>
            <a:ext cx="1270861" cy="461666"/>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b="1" dirty="0">
                <a:solidFill>
                  <a:schemeClr val="bg2">
                    <a:lumMod val="25000"/>
                  </a:schemeClr>
                </a:solidFill>
              </a:rPr>
              <a:t>Data</a:t>
            </a:r>
            <a:endParaRPr kumimoji="1" lang="zh-CN" altLang="en-US" sz="2000" b="1" dirty="0">
              <a:solidFill>
                <a:schemeClr val="bg2">
                  <a:lumMod val="25000"/>
                </a:schemeClr>
              </a:solidFill>
            </a:endParaRPr>
          </a:p>
        </p:txBody>
      </p:sp>
      <p:sp>
        <p:nvSpPr>
          <p:cNvPr id="6" name="文本框 5">
            <a:extLst>
              <a:ext uri="{FF2B5EF4-FFF2-40B4-BE49-F238E27FC236}">
                <a16:creationId xmlns:a16="http://schemas.microsoft.com/office/drawing/2014/main" id="{866E3717-5B01-F24F-B5E9-A64EBA9164DE}"/>
              </a:ext>
            </a:extLst>
          </p:cNvPr>
          <p:cNvSpPr txBox="1"/>
          <p:nvPr/>
        </p:nvSpPr>
        <p:spPr>
          <a:xfrm>
            <a:off x="2173207" y="6165538"/>
            <a:ext cx="8074617" cy="461665"/>
          </a:xfrm>
          <a:prstGeom prst="rect">
            <a:avLst/>
          </a:prstGeom>
          <a:noFill/>
        </p:spPr>
        <p:txBody>
          <a:bodyPr wrap="square" rtlCol="0">
            <a:spAutoFit/>
          </a:bodyPr>
          <a:lstStyle/>
          <a:p>
            <a:r>
              <a:rPr kumimoji="1" lang="en-US" altLang="zh-CN" sz="2400" b="1" dirty="0">
                <a:solidFill>
                  <a:srgbClr val="FF0000"/>
                </a:solidFill>
              </a:rPr>
              <a:t>Code</a:t>
            </a:r>
            <a:r>
              <a:rPr kumimoji="1" lang="zh-CN" altLang="en-US" sz="2400" b="1" dirty="0">
                <a:solidFill>
                  <a:srgbClr val="FF0000"/>
                </a:solidFill>
              </a:rPr>
              <a:t> </a:t>
            </a:r>
            <a:r>
              <a:rPr kumimoji="1" lang="en-US" altLang="zh-CN" sz="2400" b="1" dirty="0">
                <a:solidFill>
                  <a:srgbClr val="FF0000"/>
                </a:solidFill>
              </a:rPr>
              <a:t>&amp;</a:t>
            </a:r>
            <a:r>
              <a:rPr kumimoji="1" lang="zh-CN" altLang="en-US" sz="2400" b="1" dirty="0">
                <a:solidFill>
                  <a:srgbClr val="FF0000"/>
                </a:solidFill>
              </a:rPr>
              <a:t> </a:t>
            </a:r>
            <a:r>
              <a:rPr kumimoji="1" lang="en-US" altLang="zh-CN" sz="2400" b="1" dirty="0">
                <a:solidFill>
                  <a:srgbClr val="FF0000"/>
                </a:solidFill>
              </a:rPr>
              <a:t>paper:</a:t>
            </a:r>
            <a:r>
              <a:rPr kumimoji="1" lang="zh-CN" altLang="en-US" sz="2400" b="1" dirty="0">
                <a:solidFill>
                  <a:srgbClr val="FF0000"/>
                </a:solidFill>
              </a:rPr>
              <a:t> </a:t>
            </a:r>
            <a:r>
              <a:rPr kumimoji="1" lang="en-US" altLang="zh-CN" sz="2400" dirty="0">
                <a:solidFill>
                  <a:srgbClr val="FF0000"/>
                </a:solidFill>
              </a:rPr>
              <a:t>https://</a:t>
            </a:r>
            <a:r>
              <a:rPr kumimoji="1" lang="en-US" altLang="zh-CN" sz="2400" dirty="0" err="1">
                <a:solidFill>
                  <a:srgbClr val="FF0000"/>
                </a:solidFill>
              </a:rPr>
              <a:t>github.com</a:t>
            </a:r>
            <a:r>
              <a:rPr kumimoji="1" lang="en-US" altLang="zh-CN" sz="2400" dirty="0">
                <a:solidFill>
                  <a:srgbClr val="FF0000"/>
                </a:solidFill>
              </a:rPr>
              <a:t>/</a:t>
            </a:r>
            <a:r>
              <a:rPr kumimoji="1" lang="en-US" altLang="zh-CN" sz="2400" dirty="0" err="1">
                <a:solidFill>
                  <a:srgbClr val="FF0000"/>
                </a:solidFill>
              </a:rPr>
              <a:t>fjxmlzn</a:t>
            </a:r>
            <a:r>
              <a:rPr kumimoji="1" lang="en-US" altLang="zh-CN" sz="2400" dirty="0">
                <a:solidFill>
                  <a:srgbClr val="FF0000"/>
                </a:solidFill>
              </a:rPr>
              <a:t>/</a:t>
            </a:r>
            <a:r>
              <a:rPr kumimoji="1" lang="en-US" altLang="zh-CN" sz="2400" dirty="0" err="1">
                <a:solidFill>
                  <a:srgbClr val="FF0000"/>
                </a:solidFill>
              </a:rPr>
              <a:t>DoppelGANger</a:t>
            </a:r>
            <a:endParaRPr kumimoji="1" lang="zh-CN" altLang="en-US" sz="2400" dirty="0">
              <a:solidFill>
                <a:srgbClr val="FF0000"/>
              </a:solidFill>
            </a:endParaRPr>
          </a:p>
        </p:txBody>
      </p:sp>
      <p:sp>
        <p:nvSpPr>
          <p:cNvPr id="7" name="矩形 6">
            <a:extLst>
              <a:ext uri="{FF2B5EF4-FFF2-40B4-BE49-F238E27FC236}">
                <a16:creationId xmlns:a16="http://schemas.microsoft.com/office/drawing/2014/main" id="{6D396D50-9531-E048-9CAF-A96DD4E5CC9E}"/>
              </a:ext>
            </a:extLst>
          </p:cNvPr>
          <p:cNvSpPr/>
          <p:nvPr/>
        </p:nvSpPr>
        <p:spPr>
          <a:xfrm>
            <a:off x="902346" y="4422533"/>
            <a:ext cx="1270861" cy="461666"/>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b="1" dirty="0">
                <a:solidFill>
                  <a:schemeClr val="tx1"/>
                </a:solidFill>
              </a:rPr>
              <a:t>Schema</a:t>
            </a:r>
            <a:endParaRPr kumimoji="1" lang="zh-CN" altLang="en-US" sz="2000" b="1" dirty="0">
              <a:solidFill>
                <a:schemeClr val="tx1"/>
              </a:solidFill>
            </a:endParaRPr>
          </a:p>
        </p:txBody>
      </p:sp>
      <p:sp>
        <p:nvSpPr>
          <p:cNvPr id="8" name="圆角矩形 7">
            <a:extLst>
              <a:ext uri="{FF2B5EF4-FFF2-40B4-BE49-F238E27FC236}">
                <a16:creationId xmlns:a16="http://schemas.microsoft.com/office/drawing/2014/main" id="{CF6C452B-5DE2-D24F-A804-BDB0A88A3B14}"/>
              </a:ext>
            </a:extLst>
          </p:cNvPr>
          <p:cNvSpPr/>
          <p:nvPr/>
        </p:nvSpPr>
        <p:spPr>
          <a:xfrm>
            <a:off x="2739116" y="3848428"/>
            <a:ext cx="2638796" cy="840085"/>
          </a:xfrm>
          <a:prstGeom prst="roundRect">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1" dirty="0" err="1">
                <a:solidFill>
                  <a:schemeClr val="accent4">
                    <a:lumMod val="75000"/>
                  </a:schemeClr>
                </a:solidFill>
              </a:rPr>
              <a:t>DoppelGANger</a:t>
            </a:r>
            <a:endParaRPr kumimoji="1" lang="en-US" altLang="zh-CN" sz="2400" b="1" dirty="0">
              <a:solidFill>
                <a:schemeClr val="accent4">
                  <a:lumMod val="75000"/>
                </a:schemeClr>
              </a:solidFill>
            </a:endParaRPr>
          </a:p>
          <a:p>
            <a:pPr algn="ctr"/>
            <a:r>
              <a:rPr kumimoji="1" lang="en-US" altLang="zh-CN" sz="2400" b="1" dirty="0">
                <a:solidFill>
                  <a:schemeClr val="accent4">
                    <a:lumMod val="75000"/>
                  </a:schemeClr>
                </a:solidFill>
              </a:rPr>
              <a:t>Trainer</a:t>
            </a:r>
            <a:endParaRPr kumimoji="1" lang="zh-CN" altLang="en-US" sz="2400" b="1" dirty="0">
              <a:solidFill>
                <a:schemeClr val="accent4">
                  <a:lumMod val="75000"/>
                </a:schemeClr>
              </a:solidFill>
            </a:endParaRPr>
          </a:p>
        </p:txBody>
      </p:sp>
      <p:cxnSp>
        <p:nvCxnSpPr>
          <p:cNvPr id="10" name="直线箭头连接符 9">
            <a:extLst>
              <a:ext uri="{FF2B5EF4-FFF2-40B4-BE49-F238E27FC236}">
                <a16:creationId xmlns:a16="http://schemas.microsoft.com/office/drawing/2014/main" id="{7DE1074D-18C1-BE41-AAE4-64224E64818C}"/>
              </a:ext>
            </a:extLst>
          </p:cNvPr>
          <p:cNvCxnSpPr>
            <a:cxnSpLocks/>
            <a:stCxn id="5" idx="3"/>
            <a:endCxn id="8" idx="1"/>
          </p:cNvCxnSpPr>
          <p:nvPr/>
        </p:nvCxnSpPr>
        <p:spPr>
          <a:xfrm>
            <a:off x="2173207" y="3974024"/>
            <a:ext cx="565909" cy="294447"/>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线箭头连接符 11">
            <a:extLst>
              <a:ext uri="{FF2B5EF4-FFF2-40B4-BE49-F238E27FC236}">
                <a16:creationId xmlns:a16="http://schemas.microsoft.com/office/drawing/2014/main" id="{2A8EFE7E-3A3E-014A-B9C4-435BE4E64820}"/>
              </a:ext>
            </a:extLst>
          </p:cNvPr>
          <p:cNvCxnSpPr>
            <a:cxnSpLocks/>
            <a:stCxn id="7" idx="3"/>
            <a:endCxn id="8" idx="1"/>
          </p:cNvCxnSpPr>
          <p:nvPr/>
        </p:nvCxnSpPr>
        <p:spPr>
          <a:xfrm flipV="1">
            <a:off x="2173207" y="4268471"/>
            <a:ext cx="565909" cy="384895"/>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67" name="组合 66">
            <a:extLst>
              <a:ext uri="{FF2B5EF4-FFF2-40B4-BE49-F238E27FC236}">
                <a16:creationId xmlns:a16="http://schemas.microsoft.com/office/drawing/2014/main" id="{FE0D5777-DBC0-1D4D-9E30-4B087E7FBB07}"/>
              </a:ext>
            </a:extLst>
          </p:cNvPr>
          <p:cNvGrpSpPr/>
          <p:nvPr/>
        </p:nvGrpSpPr>
        <p:grpSpPr>
          <a:xfrm>
            <a:off x="2093894" y="1580931"/>
            <a:ext cx="3929240" cy="2267497"/>
            <a:chOff x="2093894" y="1580931"/>
            <a:chExt cx="3929240" cy="2267497"/>
          </a:xfrm>
        </p:grpSpPr>
        <p:sp>
          <p:nvSpPr>
            <p:cNvPr id="13" name="文本框 12">
              <a:extLst>
                <a:ext uri="{FF2B5EF4-FFF2-40B4-BE49-F238E27FC236}">
                  <a16:creationId xmlns:a16="http://schemas.microsoft.com/office/drawing/2014/main" id="{0BB4101F-204E-BD4F-97B1-EB1290AFF60E}"/>
                </a:ext>
              </a:extLst>
            </p:cNvPr>
            <p:cNvSpPr txBox="1"/>
            <p:nvPr/>
          </p:nvSpPr>
          <p:spPr>
            <a:xfrm>
              <a:off x="2093894" y="1580931"/>
              <a:ext cx="3929240" cy="1938992"/>
            </a:xfrm>
            <a:prstGeom prst="rect">
              <a:avLst/>
            </a:prstGeom>
            <a:noFill/>
            <a:ln w="38100">
              <a:solidFill>
                <a:schemeClr val="bg1">
                  <a:lumMod val="50000"/>
                </a:schemeClr>
              </a:solidFill>
            </a:ln>
          </p:spPr>
          <p:txBody>
            <a:bodyPr wrap="square" rtlCol="0">
              <a:spAutoFit/>
            </a:bodyPr>
            <a:lstStyle/>
            <a:p>
              <a:r>
                <a:rPr kumimoji="1" lang="en-US" altLang="zh-CN" sz="2000" b="1" dirty="0"/>
                <a:t>Fidelity</a:t>
              </a:r>
              <a:r>
                <a:rPr kumimoji="1" lang="zh-CN" altLang="en-US" sz="2000" b="1" dirty="0"/>
                <a:t> </a:t>
              </a:r>
              <a:r>
                <a:rPr kumimoji="1" lang="en-US" altLang="zh-CN" sz="2000" b="1" dirty="0"/>
                <a:t>parameters:</a:t>
              </a:r>
            </a:p>
            <a:p>
              <a:pPr marL="342900" indent="-342900">
                <a:buFont typeface="Arial" panose="020B0604020202020204" pitchFamily="34" charset="0"/>
                <a:buChar char="•"/>
              </a:pPr>
              <a:r>
                <a:rPr kumimoji="1" lang="en-US" altLang="zh-CN" sz="2000" dirty="0"/>
                <a:t>Batched</a:t>
              </a:r>
              <a:r>
                <a:rPr kumimoji="1" lang="zh-CN" altLang="en-US" sz="2000" dirty="0"/>
                <a:t> </a:t>
              </a:r>
              <a:r>
                <a:rPr kumimoji="1" lang="en-US" altLang="zh-CN" sz="2000" dirty="0"/>
                <a:t>generation</a:t>
              </a:r>
              <a:r>
                <a:rPr kumimoji="1" lang="zh-CN" altLang="en-US" sz="2000" dirty="0"/>
                <a:t> </a:t>
              </a:r>
              <a:r>
                <a:rPr kumimoji="1" lang="en-US" altLang="zh-CN" sz="2000" dirty="0"/>
                <a:t>size</a:t>
              </a:r>
              <a:r>
                <a:rPr kumimoji="1" lang="zh-CN" altLang="en-US" sz="2000" dirty="0"/>
                <a:t> </a:t>
              </a:r>
              <a:endParaRPr kumimoji="1" lang="en-US" altLang="zh-CN" sz="2000" dirty="0"/>
            </a:p>
            <a:p>
              <a:r>
                <a:rPr kumimoji="1" lang="en-US" altLang="zh-CN" sz="2000" dirty="0"/>
                <a:t>	(for</a:t>
              </a:r>
              <a:r>
                <a:rPr kumimoji="1" lang="zh-CN" altLang="en-US" sz="2000" dirty="0"/>
                <a:t> </a:t>
              </a:r>
              <a:r>
                <a:rPr kumimoji="1" lang="en-US" altLang="zh-CN" sz="2000" dirty="0"/>
                <a:t>temporal</a:t>
              </a:r>
              <a:r>
                <a:rPr kumimoji="1" lang="zh-CN" altLang="en-US" sz="2000" dirty="0"/>
                <a:t> </a:t>
              </a:r>
              <a:r>
                <a:rPr kumimoji="1" lang="en-US" altLang="zh-CN" sz="2000" dirty="0"/>
                <a:t>correlation)</a:t>
              </a:r>
            </a:p>
            <a:p>
              <a:pPr marL="342900" indent="-342900">
                <a:buFont typeface="Arial" panose="020B0604020202020204" pitchFamily="34" charset="0"/>
                <a:buChar char="•"/>
              </a:pPr>
              <a:r>
                <a:rPr kumimoji="1" lang="en-US" altLang="zh-CN" sz="2000" dirty="0"/>
                <a:t>Auxiliary</a:t>
              </a:r>
              <a:r>
                <a:rPr kumimoji="1" lang="zh-CN" altLang="en-US" sz="2000" dirty="0"/>
                <a:t> </a:t>
              </a:r>
              <a:r>
                <a:rPr kumimoji="1" lang="en-US" altLang="zh-CN" sz="2000" dirty="0"/>
                <a:t>discriminator</a:t>
              </a:r>
            </a:p>
            <a:p>
              <a:pPr lvl="1"/>
              <a:r>
                <a:rPr kumimoji="1" lang="en-US" altLang="zh-CN" sz="2000" dirty="0"/>
                <a:t>	(for</a:t>
              </a:r>
              <a:r>
                <a:rPr kumimoji="1" lang="zh-CN" altLang="en-US" sz="2000" dirty="0"/>
                <a:t> </a:t>
              </a:r>
              <a:r>
                <a:rPr kumimoji="1" lang="en-US" altLang="zh-CN" sz="2000" dirty="0"/>
                <a:t>metadata</a:t>
              </a:r>
              <a:r>
                <a:rPr kumimoji="1" lang="zh-CN" altLang="en-US" sz="2000" dirty="0"/>
                <a:t> </a:t>
              </a:r>
              <a:r>
                <a:rPr kumimoji="1" lang="en-US" altLang="zh-CN" sz="2000" dirty="0"/>
                <a:t>fidelity)</a:t>
              </a:r>
            </a:p>
            <a:p>
              <a:pPr marL="342900" indent="-342900">
                <a:buFont typeface="Arial" panose="020B0604020202020204" pitchFamily="34" charset="0"/>
                <a:buChar char="•"/>
              </a:pPr>
              <a:r>
                <a:rPr kumimoji="1" lang="en-US" altLang="zh-CN" sz="2000" dirty="0"/>
                <a:t>…</a:t>
              </a:r>
              <a:endParaRPr kumimoji="1" lang="zh-CN" altLang="en-US" sz="2000" dirty="0"/>
            </a:p>
          </p:txBody>
        </p:sp>
        <p:cxnSp>
          <p:nvCxnSpPr>
            <p:cNvPr id="14" name="直线箭头连接符 13">
              <a:extLst>
                <a:ext uri="{FF2B5EF4-FFF2-40B4-BE49-F238E27FC236}">
                  <a16:creationId xmlns:a16="http://schemas.microsoft.com/office/drawing/2014/main" id="{3D9E8C87-599C-1C4B-A90F-F19B83527CCC}"/>
                </a:ext>
              </a:extLst>
            </p:cNvPr>
            <p:cNvCxnSpPr>
              <a:cxnSpLocks/>
              <a:stCxn id="13" idx="2"/>
              <a:endCxn id="8" idx="0"/>
            </p:cNvCxnSpPr>
            <p:nvPr/>
          </p:nvCxnSpPr>
          <p:spPr>
            <a:xfrm>
              <a:off x="4058514" y="3519923"/>
              <a:ext cx="0" cy="328505"/>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8" name="组合 67">
            <a:extLst>
              <a:ext uri="{FF2B5EF4-FFF2-40B4-BE49-F238E27FC236}">
                <a16:creationId xmlns:a16="http://schemas.microsoft.com/office/drawing/2014/main" id="{7A495A7B-EC42-7840-ABE1-933453DB3020}"/>
              </a:ext>
            </a:extLst>
          </p:cNvPr>
          <p:cNvGrpSpPr/>
          <p:nvPr/>
        </p:nvGrpSpPr>
        <p:grpSpPr>
          <a:xfrm>
            <a:off x="2555990" y="4688513"/>
            <a:ext cx="3005048" cy="1051846"/>
            <a:chOff x="2555990" y="4688513"/>
            <a:chExt cx="3005048" cy="1051846"/>
          </a:xfrm>
        </p:grpSpPr>
        <p:sp>
          <p:nvSpPr>
            <p:cNvPr id="18" name="文本框 17">
              <a:extLst>
                <a:ext uri="{FF2B5EF4-FFF2-40B4-BE49-F238E27FC236}">
                  <a16:creationId xmlns:a16="http://schemas.microsoft.com/office/drawing/2014/main" id="{6283E54F-AB6F-D84D-B625-FDEBCD5E0DA3}"/>
                </a:ext>
              </a:extLst>
            </p:cNvPr>
            <p:cNvSpPr txBox="1"/>
            <p:nvPr/>
          </p:nvSpPr>
          <p:spPr>
            <a:xfrm>
              <a:off x="2555990" y="5032473"/>
              <a:ext cx="3005048" cy="707886"/>
            </a:xfrm>
            <a:prstGeom prst="rect">
              <a:avLst/>
            </a:prstGeom>
            <a:noFill/>
            <a:ln w="38100">
              <a:solidFill>
                <a:schemeClr val="bg1">
                  <a:lumMod val="50000"/>
                </a:schemeClr>
              </a:solidFill>
            </a:ln>
          </p:spPr>
          <p:txBody>
            <a:bodyPr wrap="square" rtlCol="0">
              <a:spAutoFit/>
            </a:bodyPr>
            <a:lstStyle/>
            <a:p>
              <a:r>
                <a:rPr kumimoji="1" lang="en-US" altLang="zh-CN" sz="2000" b="1" dirty="0"/>
                <a:t>Privacy</a:t>
              </a:r>
              <a:r>
                <a:rPr kumimoji="1" lang="zh-CN" altLang="en-US" sz="2000" b="1" dirty="0"/>
                <a:t> </a:t>
              </a:r>
              <a:r>
                <a:rPr kumimoji="1" lang="en-US" altLang="zh-CN" sz="2000" b="1" dirty="0"/>
                <a:t>parameters:</a:t>
              </a:r>
            </a:p>
            <a:p>
              <a:pPr marL="342900" indent="-342900">
                <a:buFont typeface="Arial" panose="020B0604020202020204" pitchFamily="34" charset="0"/>
                <a:buChar char="•"/>
              </a:pPr>
              <a:r>
                <a:rPr kumimoji="1" lang="en-US" altLang="zh-CN" sz="2000" dirty="0"/>
                <a:t>Metadata</a:t>
              </a:r>
              <a:r>
                <a:rPr kumimoji="1" lang="zh-CN" altLang="en-US" sz="2000" dirty="0"/>
                <a:t> </a:t>
              </a:r>
              <a:r>
                <a:rPr kumimoji="1" lang="en-US" altLang="zh-CN" sz="2000" dirty="0"/>
                <a:t>distribution</a:t>
              </a:r>
            </a:p>
          </p:txBody>
        </p:sp>
        <p:cxnSp>
          <p:nvCxnSpPr>
            <p:cNvPr id="19" name="直线箭头连接符 18">
              <a:extLst>
                <a:ext uri="{FF2B5EF4-FFF2-40B4-BE49-F238E27FC236}">
                  <a16:creationId xmlns:a16="http://schemas.microsoft.com/office/drawing/2014/main" id="{3006C7DA-9444-0B42-9465-2D8CAC31FDE6}"/>
                </a:ext>
              </a:extLst>
            </p:cNvPr>
            <p:cNvCxnSpPr>
              <a:cxnSpLocks/>
              <a:stCxn id="18" idx="0"/>
              <a:endCxn id="8" idx="2"/>
            </p:cNvCxnSpPr>
            <p:nvPr/>
          </p:nvCxnSpPr>
          <p:spPr>
            <a:xfrm flipV="1">
              <a:off x="4058514" y="4688513"/>
              <a:ext cx="0" cy="34396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0" name="组合 69">
            <a:extLst>
              <a:ext uri="{FF2B5EF4-FFF2-40B4-BE49-F238E27FC236}">
                <a16:creationId xmlns:a16="http://schemas.microsoft.com/office/drawing/2014/main" id="{A3EAC2E0-70CF-3A49-8B58-76F8218BBFA6}"/>
              </a:ext>
            </a:extLst>
          </p:cNvPr>
          <p:cNvGrpSpPr/>
          <p:nvPr/>
        </p:nvGrpSpPr>
        <p:grpSpPr>
          <a:xfrm>
            <a:off x="6653129" y="2652287"/>
            <a:ext cx="2125532" cy="1188740"/>
            <a:chOff x="6467147" y="2652287"/>
            <a:chExt cx="2125532" cy="1188740"/>
          </a:xfrm>
        </p:grpSpPr>
        <p:sp>
          <p:nvSpPr>
            <p:cNvPr id="47" name="矩形 46">
              <a:extLst>
                <a:ext uri="{FF2B5EF4-FFF2-40B4-BE49-F238E27FC236}">
                  <a16:creationId xmlns:a16="http://schemas.microsoft.com/office/drawing/2014/main" id="{EEB41716-B29D-EC44-907D-CFD08E0FC013}"/>
                </a:ext>
              </a:extLst>
            </p:cNvPr>
            <p:cNvSpPr/>
            <p:nvPr/>
          </p:nvSpPr>
          <p:spPr>
            <a:xfrm>
              <a:off x="6467147" y="2652287"/>
              <a:ext cx="2125532" cy="863681"/>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b="1" dirty="0">
                  <a:solidFill>
                    <a:schemeClr val="bg2">
                      <a:lumMod val="25000"/>
                    </a:schemeClr>
                  </a:solidFill>
                </a:rPr>
                <a:t>Size</a:t>
              </a:r>
              <a:r>
                <a:rPr kumimoji="1" lang="zh-CN" altLang="en-US" sz="2000" b="1" dirty="0">
                  <a:solidFill>
                    <a:schemeClr val="bg2">
                      <a:lumMod val="25000"/>
                    </a:schemeClr>
                  </a:solidFill>
                </a:rPr>
                <a:t> </a:t>
              </a:r>
              <a:r>
                <a:rPr kumimoji="1" lang="en-US" altLang="zh-CN" sz="2000" b="1" dirty="0">
                  <a:solidFill>
                    <a:schemeClr val="bg2">
                      <a:lumMod val="25000"/>
                    </a:schemeClr>
                  </a:solidFill>
                </a:rPr>
                <a:t>of</a:t>
              </a:r>
              <a:r>
                <a:rPr kumimoji="1" lang="zh-CN" altLang="en-US" sz="2000" b="1" dirty="0">
                  <a:solidFill>
                    <a:schemeClr val="bg2">
                      <a:lumMod val="25000"/>
                    </a:schemeClr>
                  </a:solidFill>
                </a:rPr>
                <a:t> </a:t>
              </a:r>
              <a:endParaRPr kumimoji="1" lang="en-US" altLang="zh-CN" sz="2000" b="1" dirty="0">
                <a:solidFill>
                  <a:schemeClr val="bg2">
                    <a:lumMod val="25000"/>
                  </a:schemeClr>
                </a:solidFill>
              </a:endParaRPr>
            </a:p>
            <a:p>
              <a:pPr algn="ctr"/>
              <a:r>
                <a:rPr kumimoji="1" lang="en-US" altLang="zh-CN" sz="2000" b="1" dirty="0">
                  <a:solidFill>
                    <a:schemeClr val="bg2">
                      <a:lumMod val="25000"/>
                    </a:schemeClr>
                  </a:solidFill>
                </a:rPr>
                <a:t>synthetic</a:t>
              </a:r>
              <a:r>
                <a:rPr kumimoji="1" lang="zh-CN" altLang="en-US" sz="2000" b="1" dirty="0">
                  <a:solidFill>
                    <a:schemeClr val="bg2">
                      <a:lumMod val="25000"/>
                    </a:schemeClr>
                  </a:solidFill>
                </a:rPr>
                <a:t> </a:t>
              </a:r>
              <a:r>
                <a:rPr kumimoji="1" lang="en-US" altLang="zh-CN" sz="2000" b="1" dirty="0">
                  <a:solidFill>
                    <a:schemeClr val="bg2">
                      <a:lumMod val="25000"/>
                    </a:schemeClr>
                  </a:solidFill>
                </a:rPr>
                <a:t>data</a:t>
              </a:r>
              <a:endParaRPr kumimoji="1" lang="zh-CN" altLang="en-US" sz="2000" b="1" dirty="0">
                <a:solidFill>
                  <a:schemeClr val="bg2">
                    <a:lumMod val="25000"/>
                  </a:schemeClr>
                </a:solidFill>
              </a:endParaRPr>
            </a:p>
          </p:txBody>
        </p:sp>
        <p:cxnSp>
          <p:nvCxnSpPr>
            <p:cNvPr id="48" name="直线箭头连接符 47">
              <a:extLst>
                <a:ext uri="{FF2B5EF4-FFF2-40B4-BE49-F238E27FC236}">
                  <a16:creationId xmlns:a16="http://schemas.microsoft.com/office/drawing/2014/main" id="{981E1286-5DCD-6342-946E-4B20B8791F89}"/>
                </a:ext>
              </a:extLst>
            </p:cNvPr>
            <p:cNvCxnSpPr>
              <a:cxnSpLocks/>
              <a:stCxn id="47" idx="2"/>
              <a:endCxn id="23" idx="0"/>
            </p:cNvCxnSpPr>
            <p:nvPr/>
          </p:nvCxnSpPr>
          <p:spPr>
            <a:xfrm>
              <a:off x="7529913" y="3515968"/>
              <a:ext cx="0" cy="325059"/>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1" name="组合 70">
            <a:extLst>
              <a:ext uri="{FF2B5EF4-FFF2-40B4-BE49-F238E27FC236}">
                <a16:creationId xmlns:a16="http://schemas.microsoft.com/office/drawing/2014/main" id="{CD5C25C0-02E0-F34E-9B75-DAF8A2DE0837}"/>
              </a:ext>
            </a:extLst>
          </p:cNvPr>
          <p:cNvGrpSpPr/>
          <p:nvPr/>
        </p:nvGrpSpPr>
        <p:grpSpPr>
          <a:xfrm>
            <a:off x="9035293" y="3181415"/>
            <a:ext cx="1871105" cy="1567664"/>
            <a:chOff x="8849311" y="3181415"/>
            <a:chExt cx="1871105" cy="1567664"/>
          </a:xfrm>
        </p:grpSpPr>
        <p:pic>
          <p:nvPicPr>
            <p:cNvPr id="51" name="图形 50" descr="数据库">
              <a:extLst>
                <a:ext uri="{FF2B5EF4-FFF2-40B4-BE49-F238E27FC236}">
                  <a16:creationId xmlns:a16="http://schemas.microsoft.com/office/drawing/2014/main" id="{3C9F5596-C4C8-FB48-BC26-597264D0813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12076" y="3808831"/>
              <a:ext cx="940248" cy="940248"/>
            </a:xfrm>
            <a:prstGeom prst="rect">
              <a:avLst/>
            </a:prstGeom>
          </p:spPr>
        </p:pic>
        <p:cxnSp>
          <p:nvCxnSpPr>
            <p:cNvPr id="52" name="直线箭头连接符 51">
              <a:extLst>
                <a:ext uri="{FF2B5EF4-FFF2-40B4-BE49-F238E27FC236}">
                  <a16:creationId xmlns:a16="http://schemas.microsoft.com/office/drawing/2014/main" id="{97D4BBE1-27ED-5C4E-8A97-BBC3ED244236}"/>
                </a:ext>
              </a:extLst>
            </p:cNvPr>
            <p:cNvCxnSpPr>
              <a:cxnSpLocks/>
              <a:stCxn id="23" idx="3"/>
              <a:endCxn id="51" idx="1"/>
            </p:cNvCxnSpPr>
            <p:nvPr/>
          </p:nvCxnSpPr>
          <p:spPr>
            <a:xfrm>
              <a:off x="8849311" y="4272868"/>
              <a:ext cx="662765" cy="6087"/>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8" name="文本框 57">
              <a:extLst>
                <a:ext uri="{FF2B5EF4-FFF2-40B4-BE49-F238E27FC236}">
                  <a16:creationId xmlns:a16="http://schemas.microsoft.com/office/drawing/2014/main" id="{D4E0D554-96FE-AD41-A86F-98AF5CBA8ED1}"/>
                </a:ext>
              </a:extLst>
            </p:cNvPr>
            <p:cNvSpPr txBox="1"/>
            <p:nvPr/>
          </p:nvSpPr>
          <p:spPr>
            <a:xfrm>
              <a:off x="9243984" y="3181415"/>
              <a:ext cx="1476432" cy="691600"/>
            </a:xfrm>
            <a:prstGeom prst="rect">
              <a:avLst/>
            </a:prstGeom>
            <a:noFill/>
          </p:spPr>
          <p:txBody>
            <a:bodyPr wrap="square" rtlCol="0">
              <a:spAutoFit/>
            </a:bodyPr>
            <a:lstStyle/>
            <a:p>
              <a:pPr algn="ctr">
                <a:lnSpc>
                  <a:spcPct val="80000"/>
                </a:lnSpc>
              </a:pPr>
              <a:r>
                <a:rPr kumimoji="1" lang="en-US" altLang="zh-CN" sz="2400" b="1" dirty="0"/>
                <a:t>Synthetic</a:t>
              </a:r>
              <a:r>
                <a:rPr kumimoji="1" lang="zh-CN" altLang="en-US" sz="2400" b="1" dirty="0"/>
                <a:t> </a:t>
              </a:r>
              <a:endParaRPr kumimoji="1" lang="en-US" altLang="zh-CN" sz="2400" b="1" dirty="0"/>
            </a:p>
            <a:p>
              <a:pPr algn="ctr">
                <a:lnSpc>
                  <a:spcPct val="80000"/>
                </a:lnSpc>
              </a:pPr>
              <a:r>
                <a:rPr kumimoji="1" lang="en-US" altLang="zh-CN" sz="2400" b="1" dirty="0"/>
                <a:t>data</a:t>
              </a:r>
              <a:endParaRPr kumimoji="1" lang="zh-CN" altLang="en-US" sz="2400" b="1" dirty="0"/>
            </a:p>
          </p:txBody>
        </p:sp>
      </p:grpSp>
      <p:grpSp>
        <p:nvGrpSpPr>
          <p:cNvPr id="72" name="组合 71">
            <a:extLst>
              <a:ext uri="{FF2B5EF4-FFF2-40B4-BE49-F238E27FC236}">
                <a16:creationId xmlns:a16="http://schemas.microsoft.com/office/drawing/2014/main" id="{8F8E9886-BCD8-1148-ABC6-4B63E533EBFF}"/>
              </a:ext>
            </a:extLst>
          </p:cNvPr>
          <p:cNvGrpSpPr/>
          <p:nvPr/>
        </p:nvGrpSpPr>
        <p:grpSpPr>
          <a:xfrm>
            <a:off x="7113884" y="4976039"/>
            <a:ext cx="4078318" cy="826876"/>
            <a:chOff x="6927902" y="4976039"/>
            <a:chExt cx="4078318" cy="826876"/>
          </a:xfrm>
        </p:grpSpPr>
        <p:sp>
          <p:nvSpPr>
            <p:cNvPr id="59" name="文本框 58">
              <a:extLst>
                <a:ext uri="{FF2B5EF4-FFF2-40B4-BE49-F238E27FC236}">
                  <a16:creationId xmlns:a16="http://schemas.microsoft.com/office/drawing/2014/main" id="{EF5303BD-BE72-3541-8FB6-269E0EA1E13B}"/>
                </a:ext>
              </a:extLst>
            </p:cNvPr>
            <p:cNvSpPr txBox="1"/>
            <p:nvPr/>
          </p:nvSpPr>
          <p:spPr>
            <a:xfrm>
              <a:off x="6927902" y="5341250"/>
              <a:ext cx="4078318" cy="461665"/>
            </a:xfrm>
            <a:prstGeom prst="rect">
              <a:avLst/>
            </a:prstGeom>
            <a:noFill/>
          </p:spPr>
          <p:txBody>
            <a:bodyPr wrap="square" rtlCol="0">
              <a:spAutoFit/>
            </a:bodyPr>
            <a:lstStyle/>
            <a:p>
              <a:r>
                <a:rPr kumimoji="1" lang="en-US" altLang="zh-CN" sz="2400" b="1" dirty="0">
                  <a:solidFill>
                    <a:srgbClr val="FF0000"/>
                  </a:solidFill>
                </a:rPr>
                <a:t>Share</a:t>
              </a:r>
              <a:r>
                <a:rPr kumimoji="1" lang="zh-CN" altLang="en-US" sz="2400" b="1" dirty="0">
                  <a:solidFill>
                    <a:srgbClr val="FF0000"/>
                  </a:solidFill>
                </a:rPr>
                <a:t> </a:t>
              </a:r>
              <a:r>
                <a:rPr kumimoji="1" lang="en-US" altLang="zh-CN" sz="2400" b="1" dirty="0">
                  <a:solidFill>
                    <a:srgbClr val="FF0000"/>
                  </a:solidFill>
                </a:rPr>
                <a:t>either</a:t>
              </a:r>
              <a:r>
                <a:rPr kumimoji="1" lang="zh-CN" altLang="en-US" sz="2400" b="1" dirty="0">
                  <a:solidFill>
                    <a:srgbClr val="FF0000"/>
                  </a:solidFill>
                </a:rPr>
                <a:t> </a:t>
              </a:r>
              <a:r>
                <a:rPr kumimoji="1" lang="en-US" altLang="zh-CN" sz="2400" b="1" dirty="0">
                  <a:solidFill>
                    <a:srgbClr val="FF0000"/>
                  </a:solidFill>
                </a:rPr>
                <a:t>model</a:t>
              </a:r>
              <a:r>
                <a:rPr kumimoji="1" lang="zh-CN" altLang="en-US" sz="2400" b="1" dirty="0">
                  <a:solidFill>
                    <a:srgbClr val="FF0000"/>
                  </a:solidFill>
                </a:rPr>
                <a:t> </a:t>
              </a:r>
              <a:r>
                <a:rPr kumimoji="1" lang="en-US" altLang="zh-CN" sz="2400" b="1" dirty="0">
                  <a:solidFill>
                    <a:srgbClr val="FF0000"/>
                  </a:solidFill>
                </a:rPr>
                <a:t>or</a:t>
              </a:r>
              <a:r>
                <a:rPr kumimoji="1" lang="zh-CN" altLang="en-US" sz="2400" b="1" dirty="0">
                  <a:solidFill>
                    <a:srgbClr val="FF0000"/>
                  </a:solidFill>
                </a:rPr>
                <a:t> </a:t>
              </a:r>
              <a:r>
                <a:rPr kumimoji="1" lang="en-US" altLang="zh-CN" sz="2400" b="1" dirty="0">
                  <a:solidFill>
                    <a:srgbClr val="FF0000"/>
                  </a:solidFill>
                </a:rPr>
                <a:t>data</a:t>
              </a:r>
              <a:endParaRPr kumimoji="1" lang="zh-CN" altLang="en-US" sz="2400" b="1" dirty="0">
                <a:solidFill>
                  <a:srgbClr val="FF0000"/>
                </a:solidFill>
              </a:endParaRPr>
            </a:p>
          </p:txBody>
        </p:sp>
        <p:cxnSp>
          <p:nvCxnSpPr>
            <p:cNvPr id="60" name="直线箭头连接符 59">
              <a:extLst>
                <a:ext uri="{FF2B5EF4-FFF2-40B4-BE49-F238E27FC236}">
                  <a16:creationId xmlns:a16="http://schemas.microsoft.com/office/drawing/2014/main" id="{F186AAA5-3254-D04A-831C-4326B4217249}"/>
                </a:ext>
              </a:extLst>
            </p:cNvPr>
            <p:cNvCxnSpPr>
              <a:cxnSpLocks/>
              <a:stCxn id="59" idx="0"/>
            </p:cNvCxnSpPr>
            <p:nvPr/>
          </p:nvCxnSpPr>
          <p:spPr>
            <a:xfrm flipH="1" flipV="1">
              <a:off x="8103936" y="4976039"/>
              <a:ext cx="863125" cy="36521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直线箭头连接符 63">
              <a:extLst>
                <a:ext uri="{FF2B5EF4-FFF2-40B4-BE49-F238E27FC236}">
                  <a16:creationId xmlns:a16="http://schemas.microsoft.com/office/drawing/2014/main" id="{8B1BC892-EAA0-544F-B97F-5ADD99BE2053}"/>
                </a:ext>
              </a:extLst>
            </p:cNvPr>
            <p:cNvCxnSpPr>
              <a:cxnSpLocks/>
              <a:stCxn id="59" idx="0"/>
            </p:cNvCxnSpPr>
            <p:nvPr/>
          </p:nvCxnSpPr>
          <p:spPr>
            <a:xfrm flipV="1">
              <a:off x="8967061" y="4976039"/>
              <a:ext cx="864000" cy="36521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5" name="组合 74">
            <a:extLst>
              <a:ext uri="{FF2B5EF4-FFF2-40B4-BE49-F238E27FC236}">
                <a16:creationId xmlns:a16="http://schemas.microsoft.com/office/drawing/2014/main" id="{BF638761-BD54-234E-AEE6-CB943D4EC0DC}"/>
              </a:ext>
            </a:extLst>
          </p:cNvPr>
          <p:cNvGrpSpPr/>
          <p:nvPr/>
        </p:nvGrpSpPr>
        <p:grpSpPr>
          <a:xfrm>
            <a:off x="5377912" y="3841027"/>
            <a:ext cx="3657381" cy="863681"/>
            <a:chOff x="5377912" y="3841027"/>
            <a:chExt cx="3657381" cy="863681"/>
          </a:xfrm>
        </p:grpSpPr>
        <p:grpSp>
          <p:nvGrpSpPr>
            <p:cNvPr id="69" name="组合 68">
              <a:extLst>
                <a:ext uri="{FF2B5EF4-FFF2-40B4-BE49-F238E27FC236}">
                  <a16:creationId xmlns:a16="http://schemas.microsoft.com/office/drawing/2014/main" id="{CAABCA3A-EEB6-D745-8136-4CC4B28FB16B}"/>
                </a:ext>
              </a:extLst>
            </p:cNvPr>
            <p:cNvGrpSpPr/>
            <p:nvPr/>
          </p:nvGrpSpPr>
          <p:grpSpPr>
            <a:xfrm>
              <a:off x="5377912" y="3841027"/>
              <a:ext cx="3657381" cy="863681"/>
              <a:chOff x="5191930" y="3841027"/>
              <a:chExt cx="3657381" cy="863681"/>
            </a:xfrm>
          </p:grpSpPr>
          <p:sp>
            <p:nvSpPr>
              <p:cNvPr id="23" name="圆角矩形 22">
                <a:extLst>
                  <a:ext uri="{FF2B5EF4-FFF2-40B4-BE49-F238E27FC236}">
                    <a16:creationId xmlns:a16="http://schemas.microsoft.com/office/drawing/2014/main" id="{2CB9DBDB-2DEB-C045-9E13-F03FA4ED0BDF}"/>
                  </a:ext>
                </a:extLst>
              </p:cNvPr>
              <p:cNvSpPr/>
              <p:nvPr/>
            </p:nvSpPr>
            <p:spPr>
              <a:xfrm>
                <a:off x="6210515" y="3841027"/>
                <a:ext cx="2638796" cy="863681"/>
              </a:xfrm>
              <a:prstGeom prst="round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1" dirty="0" err="1">
                    <a:solidFill>
                      <a:schemeClr val="accent1">
                        <a:lumMod val="75000"/>
                      </a:schemeClr>
                    </a:solidFill>
                  </a:rPr>
                  <a:t>DoppelGANger</a:t>
                </a:r>
                <a:endParaRPr kumimoji="1" lang="en-US" altLang="zh-CN" sz="2400" b="1" dirty="0">
                  <a:solidFill>
                    <a:schemeClr val="accent1">
                      <a:lumMod val="75000"/>
                    </a:schemeClr>
                  </a:solidFill>
                </a:endParaRPr>
              </a:p>
              <a:p>
                <a:pPr algn="ctr"/>
                <a:r>
                  <a:rPr kumimoji="1" lang="en-US" altLang="zh-CN" sz="2400" b="1" dirty="0">
                    <a:solidFill>
                      <a:schemeClr val="accent1">
                        <a:lumMod val="75000"/>
                      </a:schemeClr>
                    </a:solidFill>
                  </a:rPr>
                  <a:t>Model</a:t>
                </a:r>
                <a:endParaRPr kumimoji="1" lang="zh-CN" altLang="en-US" sz="2400" b="1" dirty="0">
                  <a:solidFill>
                    <a:schemeClr val="accent1">
                      <a:lumMod val="75000"/>
                    </a:schemeClr>
                  </a:solidFill>
                </a:endParaRPr>
              </a:p>
            </p:txBody>
          </p:sp>
          <p:cxnSp>
            <p:nvCxnSpPr>
              <p:cNvPr id="44" name="直线箭头连接符 43">
                <a:extLst>
                  <a:ext uri="{FF2B5EF4-FFF2-40B4-BE49-F238E27FC236}">
                    <a16:creationId xmlns:a16="http://schemas.microsoft.com/office/drawing/2014/main" id="{6D13F1B0-E37A-FE44-A883-3D1C02D794D8}"/>
                  </a:ext>
                </a:extLst>
              </p:cNvPr>
              <p:cNvCxnSpPr>
                <a:cxnSpLocks/>
                <a:stCxn id="8" idx="3"/>
                <a:endCxn id="23" idx="1"/>
              </p:cNvCxnSpPr>
              <p:nvPr/>
            </p:nvCxnSpPr>
            <p:spPr>
              <a:xfrm>
                <a:off x="5191930" y="4268471"/>
                <a:ext cx="1018585" cy="4397"/>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73" name="文本框 72">
              <a:extLst>
                <a:ext uri="{FF2B5EF4-FFF2-40B4-BE49-F238E27FC236}">
                  <a16:creationId xmlns:a16="http://schemas.microsoft.com/office/drawing/2014/main" id="{9CF7426B-3749-EC41-B271-ECDD5726D903}"/>
                </a:ext>
              </a:extLst>
            </p:cNvPr>
            <p:cNvSpPr txBox="1"/>
            <p:nvPr/>
          </p:nvSpPr>
          <p:spPr>
            <a:xfrm>
              <a:off x="5377912" y="3881006"/>
              <a:ext cx="1044143" cy="369332"/>
            </a:xfrm>
            <a:prstGeom prst="rect">
              <a:avLst/>
            </a:prstGeom>
            <a:noFill/>
          </p:spPr>
          <p:txBody>
            <a:bodyPr wrap="square" rtlCol="0">
              <a:spAutoFit/>
            </a:bodyPr>
            <a:lstStyle/>
            <a:p>
              <a:r>
                <a:rPr kumimoji="1" lang="en-US" altLang="zh-CN" dirty="0"/>
                <a:t>produce</a:t>
              </a:r>
              <a:endParaRPr kumimoji="1" lang="zh-CN" altLang="en-US" dirty="0"/>
            </a:p>
          </p:txBody>
        </p:sp>
      </p:grpSp>
      <p:sp>
        <p:nvSpPr>
          <p:cNvPr id="32" name="TextBox 31">
            <a:extLst>
              <a:ext uri="{FF2B5EF4-FFF2-40B4-BE49-F238E27FC236}">
                <a16:creationId xmlns:a16="http://schemas.microsoft.com/office/drawing/2014/main" id="{61988208-95C9-0D26-09C2-4B1E76B54616}"/>
              </a:ext>
            </a:extLst>
          </p:cNvPr>
          <p:cNvSpPr txBox="1"/>
          <p:nvPr/>
        </p:nvSpPr>
        <p:spPr>
          <a:xfrm>
            <a:off x="9220363" y="204276"/>
            <a:ext cx="2907719" cy="369332"/>
          </a:xfrm>
          <a:prstGeom prst="rect">
            <a:avLst/>
          </a:prstGeom>
          <a:noFill/>
        </p:spPr>
        <p:txBody>
          <a:bodyPr wrap="none" rtlCol="0">
            <a:spAutoFit/>
          </a:bodyPr>
          <a:lstStyle/>
          <a:p>
            <a:r>
              <a:rPr lang="en-US" dirty="0"/>
              <a:t>Best Paper Finalist. IMC 2020</a:t>
            </a:r>
          </a:p>
        </p:txBody>
      </p:sp>
    </p:spTree>
    <p:extLst>
      <p:ext uri="{BB962C8B-B14F-4D97-AF65-F5344CB8AC3E}">
        <p14:creationId xmlns:p14="http://schemas.microsoft.com/office/powerpoint/2010/main" val="780999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F56C3-8787-C944-879D-A40F827F1E4E}"/>
              </a:ext>
            </a:extLst>
          </p:cNvPr>
          <p:cNvSpPr>
            <a:spLocks noGrp="1"/>
          </p:cNvSpPr>
          <p:nvPr>
            <p:ph type="title"/>
          </p:nvPr>
        </p:nvSpPr>
        <p:spPr>
          <a:xfrm>
            <a:off x="838201" y="365125"/>
            <a:ext cx="10526487" cy="1325563"/>
          </a:xfrm>
        </p:spPr>
        <p:txBody>
          <a:bodyPr/>
          <a:lstStyle/>
          <a:p>
            <a:r>
              <a:rPr kumimoji="1" lang="en-US" altLang="zh-CN" b="1" dirty="0" err="1"/>
              <a:t>DoppelGANger</a:t>
            </a:r>
            <a:r>
              <a:rPr kumimoji="1" lang="zh-CN" altLang="en-US" b="1" dirty="0"/>
              <a:t> </a:t>
            </a:r>
            <a:r>
              <a:rPr kumimoji="1" lang="en-US" altLang="zh-CN" b="1" dirty="0"/>
              <a:t>Has</a:t>
            </a:r>
            <a:r>
              <a:rPr kumimoji="1" lang="zh-CN" altLang="en-US" b="1" dirty="0"/>
              <a:t> </a:t>
            </a:r>
            <a:r>
              <a:rPr kumimoji="1" lang="en-US" altLang="zh-CN" b="1" dirty="0"/>
              <a:t>Been</a:t>
            </a:r>
            <a:r>
              <a:rPr kumimoji="1" lang="zh-CN" altLang="en-US" b="1" dirty="0"/>
              <a:t> </a:t>
            </a:r>
            <a:r>
              <a:rPr kumimoji="1" lang="en-US" altLang="zh-CN" b="1" dirty="0"/>
              <a:t>Used</a:t>
            </a:r>
            <a:endParaRPr kumimoji="1" lang="zh-CN" altLang="en-US" b="1" dirty="0"/>
          </a:p>
        </p:txBody>
      </p:sp>
      <p:pic>
        <p:nvPicPr>
          <p:cNvPr id="3" name="图片 2">
            <a:extLst>
              <a:ext uri="{FF2B5EF4-FFF2-40B4-BE49-F238E27FC236}">
                <a16:creationId xmlns:a16="http://schemas.microsoft.com/office/drawing/2014/main" id="{A5412E9E-3066-B14D-9883-8F885DFBD474}"/>
              </a:ext>
            </a:extLst>
          </p:cNvPr>
          <p:cNvPicPr>
            <a:picLocks noChangeAspect="1"/>
          </p:cNvPicPr>
          <p:nvPr/>
        </p:nvPicPr>
        <p:blipFill>
          <a:blip r:embed="rId3"/>
          <a:stretch>
            <a:fillRect/>
          </a:stretch>
        </p:blipFill>
        <p:spPr>
          <a:xfrm>
            <a:off x="4258733" y="1861280"/>
            <a:ext cx="6350000" cy="1447800"/>
          </a:xfrm>
          <a:prstGeom prst="rect">
            <a:avLst/>
          </a:prstGeom>
        </p:spPr>
      </p:pic>
      <p:sp>
        <p:nvSpPr>
          <p:cNvPr id="4" name="文本框 3">
            <a:extLst>
              <a:ext uri="{FF2B5EF4-FFF2-40B4-BE49-F238E27FC236}">
                <a16:creationId xmlns:a16="http://schemas.microsoft.com/office/drawing/2014/main" id="{95DA0BCC-0CA9-AD4A-87E7-88168125DD1F}"/>
              </a:ext>
            </a:extLst>
          </p:cNvPr>
          <p:cNvSpPr txBox="1"/>
          <p:nvPr/>
        </p:nvSpPr>
        <p:spPr>
          <a:xfrm>
            <a:off x="838201" y="2354347"/>
            <a:ext cx="2709333" cy="461665"/>
          </a:xfrm>
          <a:prstGeom prst="rect">
            <a:avLst/>
          </a:prstGeom>
          <a:noFill/>
        </p:spPr>
        <p:txBody>
          <a:bodyPr wrap="square" rtlCol="0">
            <a:spAutoFit/>
          </a:bodyPr>
          <a:lstStyle/>
          <a:p>
            <a:pPr algn="r"/>
            <a:r>
              <a:rPr kumimoji="1" lang="en-US" altLang="zh-CN" sz="2400" dirty="0"/>
              <a:t>Boogie</a:t>
            </a:r>
            <a:r>
              <a:rPr kumimoji="1" lang="zh-CN" altLang="en-US" sz="2400" dirty="0"/>
              <a:t> </a:t>
            </a:r>
            <a:r>
              <a:rPr kumimoji="1" lang="en-US" altLang="zh-CN" sz="2400" dirty="0"/>
              <a:t>software</a:t>
            </a:r>
            <a:endParaRPr kumimoji="1" lang="zh-CN" altLang="en-US" sz="2400" dirty="0"/>
          </a:p>
        </p:txBody>
      </p:sp>
      <p:sp>
        <p:nvSpPr>
          <p:cNvPr id="6" name="文本框 5">
            <a:extLst>
              <a:ext uri="{FF2B5EF4-FFF2-40B4-BE49-F238E27FC236}">
                <a16:creationId xmlns:a16="http://schemas.microsoft.com/office/drawing/2014/main" id="{8926E775-E1A7-5C4D-818F-115C43212E49}"/>
              </a:ext>
            </a:extLst>
          </p:cNvPr>
          <p:cNvSpPr txBox="1"/>
          <p:nvPr/>
        </p:nvSpPr>
        <p:spPr>
          <a:xfrm>
            <a:off x="4199467" y="3345548"/>
            <a:ext cx="5257800" cy="254044"/>
          </a:xfrm>
          <a:prstGeom prst="rect">
            <a:avLst/>
          </a:prstGeom>
          <a:noFill/>
        </p:spPr>
        <p:txBody>
          <a:bodyPr wrap="square" rtlCol="0">
            <a:spAutoFit/>
          </a:bodyPr>
          <a:lstStyle/>
          <a:p>
            <a:r>
              <a:rPr lang="en-US" altLang="zh-CN" sz="1051" dirty="0">
                <a:solidFill>
                  <a:schemeClr val="bg2">
                    <a:lumMod val="50000"/>
                  </a:schemeClr>
                </a:solidFill>
              </a:rPr>
              <a:t>https://</a:t>
            </a:r>
            <a:r>
              <a:rPr lang="en-US" altLang="zh-CN" sz="1051" dirty="0" err="1">
                <a:solidFill>
                  <a:schemeClr val="bg2">
                    <a:lumMod val="50000"/>
                  </a:schemeClr>
                </a:solidFill>
              </a:rPr>
              <a:t>blog.boogiesoftware.com</a:t>
            </a:r>
            <a:r>
              <a:rPr lang="en-US" altLang="zh-CN" sz="1051" dirty="0">
                <a:solidFill>
                  <a:schemeClr val="bg2">
                    <a:lumMod val="50000"/>
                  </a:schemeClr>
                </a:solidFill>
              </a:rPr>
              <a:t>/2020/02/synthesizing-series-of-</a:t>
            </a:r>
            <a:r>
              <a:rPr lang="en-US" altLang="zh-CN" sz="1051" dirty="0" err="1">
                <a:solidFill>
                  <a:schemeClr val="bg2">
                    <a:lumMod val="50000"/>
                  </a:schemeClr>
                </a:solidFill>
              </a:rPr>
              <a:t>transactions.html</a:t>
            </a:r>
            <a:endParaRPr kumimoji="1" lang="zh-CN" altLang="en-US" sz="1051" dirty="0">
              <a:solidFill>
                <a:schemeClr val="bg2">
                  <a:lumMod val="50000"/>
                </a:schemeClr>
              </a:solidFill>
            </a:endParaRPr>
          </a:p>
        </p:txBody>
      </p:sp>
      <p:sp>
        <p:nvSpPr>
          <p:cNvPr id="8" name="文本框 7">
            <a:extLst>
              <a:ext uri="{FF2B5EF4-FFF2-40B4-BE49-F238E27FC236}">
                <a16:creationId xmlns:a16="http://schemas.microsoft.com/office/drawing/2014/main" id="{DDA31763-52B2-9245-A79F-A7F3EF27F160}"/>
              </a:ext>
            </a:extLst>
          </p:cNvPr>
          <p:cNvSpPr txBox="1"/>
          <p:nvPr/>
        </p:nvSpPr>
        <p:spPr>
          <a:xfrm>
            <a:off x="838200" y="4555680"/>
            <a:ext cx="2709333" cy="461665"/>
          </a:xfrm>
          <a:prstGeom prst="rect">
            <a:avLst/>
          </a:prstGeom>
          <a:noFill/>
        </p:spPr>
        <p:txBody>
          <a:bodyPr wrap="square" rtlCol="0">
            <a:spAutoFit/>
          </a:bodyPr>
          <a:lstStyle/>
          <a:p>
            <a:pPr algn="ctr"/>
            <a:r>
              <a:rPr kumimoji="1" lang="en-US" altLang="zh-CN" sz="2400" dirty="0"/>
              <a:t>Hazy</a:t>
            </a:r>
            <a:endParaRPr kumimoji="1" lang="zh-CN" altLang="en-US" sz="2400" dirty="0"/>
          </a:p>
        </p:txBody>
      </p:sp>
      <p:pic>
        <p:nvPicPr>
          <p:cNvPr id="7" name="图片 6">
            <a:extLst>
              <a:ext uri="{FF2B5EF4-FFF2-40B4-BE49-F238E27FC236}">
                <a16:creationId xmlns:a16="http://schemas.microsoft.com/office/drawing/2014/main" id="{91056D5C-9012-3342-AB24-E951A01EF3B8}"/>
              </a:ext>
            </a:extLst>
          </p:cNvPr>
          <p:cNvPicPr>
            <a:picLocks noChangeAspect="1"/>
          </p:cNvPicPr>
          <p:nvPr/>
        </p:nvPicPr>
        <p:blipFill>
          <a:blip r:embed="rId4"/>
          <a:stretch>
            <a:fillRect/>
          </a:stretch>
        </p:blipFill>
        <p:spPr>
          <a:xfrm>
            <a:off x="4013200" y="3912240"/>
            <a:ext cx="5604933" cy="1850785"/>
          </a:xfrm>
          <a:prstGeom prst="rect">
            <a:avLst/>
          </a:prstGeom>
        </p:spPr>
      </p:pic>
      <p:sp>
        <p:nvSpPr>
          <p:cNvPr id="10" name="文本框 9">
            <a:extLst>
              <a:ext uri="{FF2B5EF4-FFF2-40B4-BE49-F238E27FC236}">
                <a16:creationId xmlns:a16="http://schemas.microsoft.com/office/drawing/2014/main" id="{50C19937-2922-4B44-AC4C-EED1638D6B6C}"/>
              </a:ext>
            </a:extLst>
          </p:cNvPr>
          <p:cNvSpPr txBox="1"/>
          <p:nvPr/>
        </p:nvSpPr>
        <p:spPr>
          <a:xfrm>
            <a:off x="4199467" y="5694653"/>
            <a:ext cx="5257800" cy="254044"/>
          </a:xfrm>
          <a:prstGeom prst="rect">
            <a:avLst/>
          </a:prstGeom>
          <a:noFill/>
        </p:spPr>
        <p:txBody>
          <a:bodyPr wrap="square" rtlCol="0">
            <a:spAutoFit/>
          </a:bodyPr>
          <a:lstStyle/>
          <a:p>
            <a:r>
              <a:rPr lang="en-US" altLang="zh-CN" sz="1051" dirty="0">
                <a:solidFill>
                  <a:schemeClr val="bg2">
                    <a:lumMod val="50000"/>
                  </a:schemeClr>
                </a:solidFill>
              </a:rPr>
              <a:t>https://</a:t>
            </a:r>
            <a:r>
              <a:rPr lang="en-US" altLang="zh-CN" sz="1051" dirty="0" err="1">
                <a:solidFill>
                  <a:schemeClr val="bg2">
                    <a:lumMod val="50000"/>
                  </a:schemeClr>
                </a:solidFill>
              </a:rPr>
              <a:t>hazy.com</a:t>
            </a:r>
            <a:r>
              <a:rPr lang="en-US" altLang="zh-CN" sz="1051" dirty="0">
                <a:solidFill>
                  <a:schemeClr val="bg2">
                    <a:lumMod val="50000"/>
                  </a:schemeClr>
                </a:solidFill>
              </a:rPr>
              <a:t>/blog/2020/07/09/how-to-generate-sequential-data</a:t>
            </a:r>
            <a:endParaRPr kumimoji="1" lang="zh-CN" altLang="en-US" sz="1051" dirty="0">
              <a:solidFill>
                <a:schemeClr val="bg2">
                  <a:lumMod val="50000"/>
                </a:schemeClr>
              </a:solidFill>
            </a:endParaRPr>
          </a:p>
        </p:txBody>
      </p:sp>
      <p:sp>
        <p:nvSpPr>
          <p:cNvPr id="12" name="灯片编号占位符 11">
            <a:extLst>
              <a:ext uri="{FF2B5EF4-FFF2-40B4-BE49-F238E27FC236}">
                <a16:creationId xmlns:a16="http://schemas.microsoft.com/office/drawing/2014/main" id="{A8D968F3-2D21-6B46-BA12-1577B8D218AE}"/>
              </a:ext>
            </a:extLst>
          </p:cNvPr>
          <p:cNvSpPr>
            <a:spLocks noGrp="1"/>
          </p:cNvSpPr>
          <p:nvPr>
            <p:ph type="sldNum" sz="quarter" idx="12"/>
          </p:nvPr>
        </p:nvSpPr>
        <p:spPr/>
        <p:txBody>
          <a:bodyPr/>
          <a:lstStyle/>
          <a:p>
            <a:fld id="{3FAA2014-31E2-6741-903E-A920B1C04E12}" type="slidenum">
              <a:rPr kumimoji="1" lang="zh-CN" altLang="en-US" smtClean="0"/>
              <a:t>33</a:t>
            </a:fld>
            <a:endParaRPr kumimoji="1" lang="zh-CN" altLang="en-US"/>
          </a:p>
        </p:txBody>
      </p:sp>
      <p:sp>
        <p:nvSpPr>
          <p:cNvPr id="13" name="文本框 12">
            <a:extLst>
              <a:ext uri="{FF2B5EF4-FFF2-40B4-BE49-F238E27FC236}">
                <a16:creationId xmlns:a16="http://schemas.microsoft.com/office/drawing/2014/main" id="{D5903702-2301-AE4D-8F1C-2A643AB0D85C}"/>
              </a:ext>
            </a:extLst>
          </p:cNvPr>
          <p:cNvSpPr txBox="1"/>
          <p:nvPr/>
        </p:nvSpPr>
        <p:spPr>
          <a:xfrm>
            <a:off x="2173207" y="6165538"/>
            <a:ext cx="8074617" cy="461665"/>
          </a:xfrm>
          <a:prstGeom prst="rect">
            <a:avLst/>
          </a:prstGeom>
          <a:noFill/>
        </p:spPr>
        <p:txBody>
          <a:bodyPr wrap="square" rtlCol="0">
            <a:spAutoFit/>
          </a:bodyPr>
          <a:lstStyle/>
          <a:p>
            <a:r>
              <a:rPr kumimoji="1" lang="en-US" altLang="zh-CN" sz="2400" b="1" dirty="0">
                <a:solidFill>
                  <a:srgbClr val="FF0000"/>
                </a:solidFill>
              </a:rPr>
              <a:t>Code</a:t>
            </a:r>
            <a:r>
              <a:rPr kumimoji="1" lang="zh-CN" altLang="en-US" sz="2400" b="1" dirty="0">
                <a:solidFill>
                  <a:srgbClr val="FF0000"/>
                </a:solidFill>
              </a:rPr>
              <a:t> </a:t>
            </a:r>
            <a:r>
              <a:rPr kumimoji="1" lang="en-US" altLang="zh-CN" sz="2400" b="1" dirty="0">
                <a:solidFill>
                  <a:srgbClr val="FF0000"/>
                </a:solidFill>
              </a:rPr>
              <a:t>&amp;</a:t>
            </a:r>
            <a:r>
              <a:rPr kumimoji="1" lang="zh-CN" altLang="en-US" sz="2400" b="1" dirty="0">
                <a:solidFill>
                  <a:srgbClr val="FF0000"/>
                </a:solidFill>
              </a:rPr>
              <a:t> </a:t>
            </a:r>
            <a:r>
              <a:rPr kumimoji="1" lang="en-US" altLang="zh-CN" sz="2400" b="1" dirty="0">
                <a:solidFill>
                  <a:srgbClr val="FF0000"/>
                </a:solidFill>
              </a:rPr>
              <a:t>paper:</a:t>
            </a:r>
            <a:r>
              <a:rPr kumimoji="1" lang="zh-CN" altLang="en-US" sz="2400" b="1" dirty="0">
                <a:solidFill>
                  <a:srgbClr val="FF0000"/>
                </a:solidFill>
              </a:rPr>
              <a:t> </a:t>
            </a:r>
            <a:r>
              <a:rPr kumimoji="1" lang="en-US" altLang="zh-CN" sz="2400" dirty="0">
                <a:solidFill>
                  <a:srgbClr val="FF0000"/>
                </a:solidFill>
              </a:rPr>
              <a:t>https://</a:t>
            </a:r>
            <a:r>
              <a:rPr kumimoji="1" lang="en-US" altLang="zh-CN" sz="2400" dirty="0" err="1">
                <a:solidFill>
                  <a:srgbClr val="FF0000"/>
                </a:solidFill>
              </a:rPr>
              <a:t>github.com</a:t>
            </a:r>
            <a:r>
              <a:rPr kumimoji="1" lang="en-US" altLang="zh-CN" sz="2400" dirty="0">
                <a:solidFill>
                  <a:srgbClr val="FF0000"/>
                </a:solidFill>
              </a:rPr>
              <a:t>/</a:t>
            </a:r>
            <a:r>
              <a:rPr kumimoji="1" lang="en-US" altLang="zh-CN" sz="2400" dirty="0" err="1">
                <a:solidFill>
                  <a:srgbClr val="FF0000"/>
                </a:solidFill>
              </a:rPr>
              <a:t>fjxmlzn</a:t>
            </a:r>
            <a:r>
              <a:rPr kumimoji="1" lang="en-US" altLang="zh-CN" sz="2400" dirty="0">
                <a:solidFill>
                  <a:srgbClr val="FF0000"/>
                </a:solidFill>
              </a:rPr>
              <a:t>/</a:t>
            </a:r>
            <a:r>
              <a:rPr kumimoji="1" lang="en-US" altLang="zh-CN" sz="2400" dirty="0" err="1">
                <a:solidFill>
                  <a:srgbClr val="FF0000"/>
                </a:solidFill>
              </a:rPr>
              <a:t>DoppelGANger</a:t>
            </a:r>
            <a:endParaRPr kumimoji="1" lang="zh-CN" altLang="en-US" sz="2400" dirty="0">
              <a:solidFill>
                <a:srgbClr val="FF0000"/>
              </a:solidFill>
            </a:endParaRPr>
          </a:p>
        </p:txBody>
      </p:sp>
    </p:spTree>
    <p:extLst>
      <p:ext uri="{BB962C8B-B14F-4D97-AF65-F5344CB8AC3E}">
        <p14:creationId xmlns:p14="http://schemas.microsoft.com/office/powerpoint/2010/main" val="15909413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F56C3-8787-C944-879D-A40F827F1E4E}"/>
              </a:ext>
            </a:extLst>
          </p:cNvPr>
          <p:cNvSpPr>
            <a:spLocks noGrp="1"/>
          </p:cNvSpPr>
          <p:nvPr>
            <p:ph type="title"/>
          </p:nvPr>
        </p:nvSpPr>
        <p:spPr/>
        <p:txBody>
          <a:bodyPr/>
          <a:lstStyle/>
          <a:p>
            <a:r>
              <a:rPr kumimoji="1" lang="en-US" altLang="zh-CN" b="1" dirty="0"/>
              <a:t>Improved Temporal Fidelity</a:t>
            </a:r>
            <a:endParaRPr kumimoji="1" lang="zh-CN" altLang="en-US" b="1" dirty="0"/>
          </a:p>
        </p:txBody>
      </p:sp>
      <p:sp>
        <p:nvSpPr>
          <p:cNvPr id="9" name="文本框 8">
            <a:extLst>
              <a:ext uri="{FF2B5EF4-FFF2-40B4-BE49-F238E27FC236}">
                <a16:creationId xmlns:a16="http://schemas.microsoft.com/office/drawing/2014/main" id="{BF9159AF-3599-1D49-8620-F1B2F61B2DE8}"/>
              </a:ext>
            </a:extLst>
          </p:cNvPr>
          <p:cNvSpPr txBox="1"/>
          <p:nvPr/>
        </p:nvSpPr>
        <p:spPr>
          <a:xfrm>
            <a:off x="3810220" y="1478477"/>
            <a:ext cx="5094515" cy="830997"/>
          </a:xfrm>
          <a:prstGeom prst="rect">
            <a:avLst/>
          </a:prstGeom>
          <a:noFill/>
        </p:spPr>
        <p:txBody>
          <a:bodyPr wrap="square" rtlCol="0">
            <a:spAutoFit/>
          </a:bodyPr>
          <a:lstStyle/>
          <a:p>
            <a:pPr algn="ctr"/>
            <a:r>
              <a:rPr kumimoji="1" lang="en-US" altLang="zh-CN" sz="2400" dirty="0"/>
              <a:t>Autocorrelation</a:t>
            </a:r>
            <a:r>
              <a:rPr kumimoji="1" lang="zh-CN" altLang="en-US" sz="2400" dirty="0"/>
              <a:t> </a:t>
            </a:r>
            <a:r>
              <a:rPr kumimoji="1" lang="en-US" altLang="zh-CN" sz="2400" dirty="0"/>
              <a:t>of</a:t>
            </a:r>
            <a:r>
              <a:rPr kumimoji="1" lang="zh-CN" altLang="en-US" sz="2400" dirty="0"/>
              <a:t> </a:t>
            </a:r>
            <a:r>
              <a:rPr kumimoji="1" lang="en-US" altLang="zh-CN" sz="2400" dirty="0"/>
              <a:t>daily</a:t>
            </a:r>
            <a:r>
              <a:rPr kumimoji="1" lang="zh-CN" altLang="en-US" sz="2400" dirty="0"/>
              <a:t> </a:t>
            </a:r>
            <a:r>
              <a:rPr kumimoji="1" lang="en-US" altLang="zh-CN" sz="2400" dirty="0"/>
              <a:t>page</a:t>
            </a:r>
            <a:r>
              <a:rPr kumimoji="1" lang="zh-CN" altLang="en-US" sz="2400" dirty="0"/>
              <a:t> </a:t>
            </a:r>
            <a:r>
              <a:rPr kumimoji="1" lang="en-US" altLang="zh-CN" sz="2400" dirty="0"/>
              <a:t>views</a:t>
            </a:r>
            <a:r>
              <a:rPr kumimoji="1" lang="zh-CN" altLang="en-US" sz="2400" dirty="0"/>
              <a:t> </a:t>
            </a:r>
            <a:r>
              <a:rPr kumimoji="1" lang="en-US" altLang="zh-CN" sz="2400" dirty="0"/>
              <a:t>for</a:t>
            </a:r>
            <a:r>
              <a:rPr kumimoji="1" lang="zh-CN" altLang="en-US" sz="2400" dirty="0"/>
              <a:t> </a:t>
            </a:r>
            <a:r>
              <a:rPr kumimoji="1" lang="en-US" altLang="zh-CN" sz="2400" dirty="0"/>
              <a:t>Wikipedia</a:t>
            </a:r>
            <a:r>
              <a:rPr kumimoji="1" lang="zh-CN" altLang="en-US" sz="2400" dirty="0"/>
              <a:t> </a:t>
            </a:r>
            <a:r>
              <a:rPr kumimoji="1" lang="en-US" altLang="zh-CN" sz="2400" dirty="0"/>
              <a:t>Web</a:t>
            </a:r>
            <a:r>
              <a:rPr kumimoji="1" lang="zh-CN" altLang="en-US" sz="2400" dirty="0"/>
              <a:t> </a:t>
            </a:r>
            <a:r>
              <a:rPr kumimoji="1" lang="en-US" altLang="zh-CN" sz="2400" dirty="0"/>
              <a:t>Traffic</a:t>
            </a:r>
            <a:r>
              <a:rPr kumimoji="1" lang="zh-CN" altLang="en-US" sz="2400" dirty="0"/>
              <a:t> </a:t>
            </a:r>
            <a:r>
              <a:rPr kumimoji="1" lang="en-US" altLang="zh-CN" sz="2400" dirty="0"/>
              <a:t>dataset</a:t>
            </a:r>
            <a:endParaRPr kumimoji="1" lang="zh-CN" altLang="en-US" sz="2400" dirty="0"/>
          </a:p>
        </p:txBody>
      </p:sp>
      <p:pic>
        <p:nvPicPr>
          <p:cNvPr id="10" name="图片 9">
            <a:extLst>
              <a:ext uri="{FF2B5EF4-FFF2-40B4-BE49-F238E27FC236}">
                <a16:creationId xmlns:a16="http://schemas.microsoft.com/office/drawing/2014/main" id="{0509FA01-B21A-D842-A73D-733777A8DC59}"/>
              </a:ext>
            </a:extLst>
          </p:cNvPr>
          <p:cNvPicPr>
            <a:picLocks noChangeAspect="1"/>
          </p:cNvPicPr>
          <p:nvPr/>
        </p:nvPicPr>
        <p:blipFill>
          <a:blip r:embed="rId3"/>
          <a:srcRect/>
          <a:stretch/>
        </p:blipFill>
        <p:spPr>
          <a:xfrm>
            <a:off x="2952971" y="2267334"/>
            <a:ext cx="5951763" cy="4314031"/>
          </a:xfrm>
          <a:prstGeom prst="rect">
            <a:avLst/>
          </a:prstGeom>
        </p:spPr>
      </p:pic>
      <p:sp>
        <p:nvSpPr>
          <p:cNvPr id="3" name="灯片编号占位符 2">
            <a:extLst>
              <a:ext uri="{FF2B5EF4-FFF2-40B4-BE49-F238E27FC236}">
                <a16:creationId xmlns:a16="http://schemas.microsoft.com/office/drawing/2014/main" id="{32DBAAD4-5E13-E044-B521-BE5984B406AC}"/>
              </a:ext>
            </a:extLst>
          </p:cNvPr>
          <p:cNvSpPr>
            <a:spLocks noGrp="1"/>
          </p:cNvSpPr>
          <p:nvPr>
            <p:ph type="sldNum" sz="quarter" idx="12"/>
          </p:nvPr>
        </p:nvSpPr>
        <p:spPr/>
        <p:txBody>
          <a:bodyPr/>
          <a:lstStyle/>
          <a:p>
            <a:fld id="{3FAA2014-31E2-6741-903E-A920B1C04E12}" type="slidenum">
              <a:rPr kumimoji="1" lang="zh-CN" altLang="en-US" smtClean="0"/>
              <a:t>34</a:t>
            </a:fld>
            <a:endParaRPr kumimoji="1" lang="zh-CN" altLang="en-US"/>
          </a:p>
        </p:txBody>
      </p:sp>
    </p:spTree>
    <p:extLst>
      <p:ext uri="{BB962C8B-B14F-4D97-AF65-F5344CB8AC3E}">
        <p14:creationId xmlns:p14="http://schemas.microsoft.com/office/powerpoint/2010/main" val="11049349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F56C3-8787-C944-879D-A40F827F1E4E}"/>
              </a:ext>
            </a:extLst>
          </p:cNvPr>
          <p:cNvSpPr>
            <a:spLocks noGrp="1"/>
          </p:cNvSpPr>
          <p:nvPr>
            <p:ph type="title"/>
          </p:nvPr>
        </p:nvSpPr>
        <p:spPr>
          <a:xfrm>
            <a:off x="838201" y="365125"/>
            <a:ext cx="10526487" cy="1325563"/>
          </a:xfrm>
        </p:spPr>
        <p:txBody>
          <a:bodyPr/>
          <a:lstStyle/>
          <a:p>
            <a:r>
              <a:rPr kumimoji="1" lang="en-US" altLang="zh-CN" b="1" dirty="0"/>
              <a:t>Improved Fidelity in Attribute Correlations</a:t>
            </a:r>
            <a:endParaRPr kumimoji="1" lang="zh-CN" altLang="en-US" b="1" dirty="0"/>
          </a:p>
        </p:txBody>
      </p:sp>
      <p:pic>
        <p:nvPicPr>
          <p:cNvPr id="53" name="图片 52">
            <a:extLst>
              <a:ext uri="{FF2B5EF4-FFF2-40B4-BE49-F238E27FC236}">
                <a16:creationId xmlns:a16="http://schemas.microsoft.com/office/drawing/2014/main" id="{72DD360A-9139-6141-9E4A-D4DEAD107DB1}"/>
              </a:ext>
            </a:extLst>
          </p:cNvPr>
          <p:cNvPicPr>
            <a:picLocks noChangeAspect="1"/>
          </p:cNvPicPr>
          <p:nvPr/>
        </p:nvPicPr>
        <p:blipFill>
          <a:blip r:embed="rId3"/>
          <a:stretch>
            <a:fillRect/>
          </a:stretch>
        </p:blipFill>
        <p:spPr>
          <a:xfrm>
            <a:off x="3465016" y="2429239"/>
            <a:ext cx="4391929" cy="3356097"/>
          </a:xfrm>
          <a:prstGeom prst="rect">
            <a:avLst/>
          </a:prstGeom>
        </p:spPr>
      </p:pic>
      <p:sp>
        <p:nvSpPr>
          <p:cNvPr id="54" name="文本框 53">
            <a:extLst>
              <a:ext uri="{FF2B5EF4-FFF2-40B4-BE49-F238E27FC236}">
                <a16:creationId xmlns:a16="http://schemas.microsoft.com/office/drawing/2014/main" id="{D5073F4E-8468-8540-A9E5-0EAA0B7E9F67}"/>
              </a:ext>
            </a:extLst>
          </p:cNvPr>
          <p:cNvSpPr txBox="1"/>
          <p:nvPr/>
        </p:nvSpPr>
        <p:spPr>
          <a:xfrm>
            <a:off x="3607494" y="1721353"/>
            <a:ext cx="4403459" cy="707886"/>
          </a:xfrm>
          <a:prstGeom prst="rect">
            <a:avLst/>
          </a:prstGeom>
          <a:noFill/>
        </p:spPr>
        <p:txBody>
          <a:bodyPr wrap="square" rtlCol="0">
            <a:spAutoFit/>
          </a:bodyPr>
          <a:lstStyle/>
          <a:p>
            <a:pPr algn="ctr"/>
            <a:r>
              <a:rPr kumimoji="1" lang="en-US" altLang="zh-CN" sz="2000" b="1" dirty="0"/>
              <a:t>CDF</a:t>
            </a:r>
            <a:r>
              <a:rPr kumimoji="1" lang="zh-CN" altLang="en-US" sz="2000" b="1" dirty="0"/>
              <a:t> </a:t>
            </a:r>
            <a:r>
              <a:rPr kumimoji="1" lang="en-US" altLang="zh-CN" sz="2000" b="1" dirty="0"/>
              <a:t>of</a:t>
            </a:r>
            <a:r>
              <a:rPr kumimoji="1" lang="zh-CN" altLang="en-US" sz="2000" b="1" dirty="0"/>
              <a:t> </a:t>
            </a:r>
            <a:r>
              <a:rPr kumimoji="1" lang="en-US" altLang="zh-CN" sz="2000" b="1" dirty="0"/>
              <a:t>correlation</a:t>
            </a:r>
            <a:r>
              <a:rPr kumimoji="1" lang="zh-CN" altLang="en-US" sz="2000" b="1" dirty="0"/>
              <a:t> </a:t>
            </a:r>
            <a:r>
              <a:rPr kumimoji="1" lang="en-US" altLang="zh-CN" sz="2000" b="1" dirty="0"/>
              <a:t>between</a:t>
            </a:r>
            <a:r>
              <a:rPr kumimoji="1" lang="zh-CN" altLang="en-US" sz="2000" b="1" dirty="0"/>
              <a:t> </a:t>
            </a:r>
            <a:endParaRPr kumimoji="1" lang="en-US" altLang="zh-CN" sz="2000" b="1" dirty="0"/>
          </a:p>
          <a:p>
            <a:pPr algn="ctr"/>
            <a:r>
              <a:rPr kumimoji="1" lang="en-US" altLang="zh-CN" sz="2000" b="1" dirty="0"/>
              <a:t>CPU</a:t>
            </a:r>
            <a:r>
              <a:rPr kumimoji="1" lang="zh-CN" altLang="en-US" sz="2000" b="1" dirty="0"/>
              <a:t> </a:t>
            </a:r>
            <a:r>
              <a:rPr kumimoji="1" lang="en-US" altLang="zh-CN" sz="2000" b="1" dirty="0"/>
              <a:t>rate</a:t>
            </a:r>
            <a:r>
              <a:rPr kumimoji="1" lang="zh-CN" altLang="en-US" sz="2000" b="1" dirty="0"/>
              <a:t> </a:t>
            </a:r>
            <a:r>
              <a:rPr kumimoji="1" lang="en-US" altLang="zh-CN" sz="2000" b="1" dirty="0"/>
              <a:t>and</a:t>
            </a:r>
            <a:r>
              <a:rPr kumimoji="1" lang="zh-CN" altLang="en-US" sz="2000" b="1" dirty="0"/>
              <a:t> </a:t>
            </a:r>
            <a:r>
              <a:rPr kumimoji="1" lang="en-US" altLang="zh-CN" sz="2000" b="1" dirty="0"/>
              <a:t>memory</a:t>
            </a:r>
            <a:r>
              <a:rPr kumimoji="1" lang="zh-CN" altLang="en-US" sz="2000" b="1" dirty="0"/>
              <a:t> </a:t>
            </a:r>
            <a:r>
              <a:rPr kumimoji="1" lang="en-US" altLang="zh-CN" sz="2000" b="1" dirty="0"/>
              <a:t>usage</a:t>
            </a:r>
            <a:endParaRPr kumimoji="1" lang="en-US" altLang="zh-CN" sz="2000" dirty="0"/>
          </a:p>
        </p:txBody>
      </p:sp>
      <p:sp>
        <p:nvSpPr>
          <p:cNvPr id="60" name="文本框 59">
            <a:extLst>
              <a:ext uri="{FF2B5EF4-FFF2-40B4-BE49-F238E27FC236}">
                <a16:creationId xmlns:a16="http://schemas.microsoft.com/office/drawing/2014/main" id="{E3663BB8-89F3-494F-9F51-9EE548BED823}"/>
              </a:ext>
            </a:extLst>
          </p:cNvPr>
          <p:cNvSpPr txBox="1"/>
          <p:nvPr/>
        </p:nvSpPr>
        <p:spPr>
          <a:xfrm>
            <a:off x="3534100" y="6028187"/>
            <a:ext cx="4403459" cy="400110"/>
          </a:xfrm>
          <a:prstGeom prst="rect">
            <a:avLst/>
          </a:prstGeom>
          <a:noFill/>
        </p:spPr>
        <p:txBody>
          <a:bodyPr wrap="square" rtlCol="0">
            <a:spAutoFit/>
          </a:bodyPr>
          <a:lstStyle/>
          <a:p>
            <a:pPr algn="ctr"/>
            <a:r>
              <a:rPr kumimoji="1" lang="en-US" altLang="zh-CN" sz="2000" b="1" dirty="0"/>
              <a:t>(Google</a:t>
            </a:r>
            <a:r>
              <a:rPr kumimoji="1" lang="zh-CN" altLang="en-US" sz="2000" b="1" dirty="0"/>
              <a:t> </a:t>
            </a:r>
            <a:r>
              <a:rPr kumimoji="1" lang="en-US" altLang="zh-CN" sz="2000" b="1" dirty="0"/>
              <a:t>cluster</a:t>
            </a:r>
            <a:r>
              <a:rPr kumimoji="1" lang="zh-CN" altLang="en-US" sz="2000" b="1" dirty="0"/>
              <a:t> </a:t>
            </a:r>
            <a:r>
              <a:rPr kumimoji="1" lang="en-US" altLang="zh-CN" sz="2000" b="1" dirty="0"/>
              <a:t>usage</a:t>
            </a:r>
            <a:r>
              <a:rPr kumimoji="1" lang="zh-CN" altLang="en-US" sz="2000" b="1" dirty="0"/>
              <a:t> </a:t>
            </a:r>
            <a:r>
              <a:rPr kumimoji="1" lang="en-US" altLang="zh-CN" sz="2000" b="1" dirty="0"/>
              <a:t>traces</a:t>
            </a:r>
            <a:r>
              <a:rPr kumimoji="1" lang="zh-CN" altLang="en-US" sz="2000" b="1" dirty="0"/>
              <a:t>）</a:t>
            </a:r>
            <a:endParaRPr kumimoji="1" lang="en-US" altLang="zh-CN" sz="2000" dirty="0"/>
          </a:p>
        </p:txBody>
      </p:sp>
      <p:sp>
        <p:nvSpPr>
          <p:cNvPr id="61" name="灯片编号占位符 60">
            <a:extLst>
              <a:ext uri="{FF2B5EF4-FFF2-40B4-BE49-F238E27FC236}">
                <a16:creationId xmlns:a16="http://schemas.microsoft.com/office/drawing/2014/main" id="{B0DE8940-E970-2C49-8BCD-17B9C61330D1}"/>
              </a:ext>
            </a:extLst>
          </p:cNvPr>
          <p:cNvSpPr>
            <a:spLocks noGrp="1"/>
          </p:cNvSpPr>
          <p:nvPr>
            <p:ph type="sldNum" sz="quarter" idx="12"/>
          </p:nvPr>
        </p:nvSpPr>
        <p:spPr/>
        <p:txBody>
          <a:bodyPr/>
          <a:lstStyle/>
          <a:p>
            <a:fld id="{3FAA2014-31E2-6741-903E-A920B1C04E12}" type="slidenum">
              <a:rPr kumimoji="1" lang="zh-CN" altLang="en-US" smtClean="0"/>
              <a:t>35</a:t>
            </a:fld>
            <a:endParaRPr kumimoji="1" lang="zh-CN" altLang="en-US"/>
          </a:p>
        </p:txBody>
      </p:sp>
    </p:spTree>
    <p:extLst>
      <p:ext uri="{BB962C8B-B14F-4D97-AF65-F5344CB8AC3E}">
        <p14:creationId xmlns:p14="http://schemas.microsoft.com/office/powerpoint/2010/main" val="15503719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9C3B5-701C-2941-E7AA-02F8B7799E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9BF92C-E003-B801-9E9B-A8CF3C524B7F}"/>
              </a:ext>
            </a:extLst>
          </p:cNvPr>
          <p:cNvSpPr>
            <a:spLocks noGrp="1"/>
          </p:cNvSpPr>
          <p:nvPr>
            <p:ph type="title"/>
          </p:nvPr>
        </p:nvSpPr>
        <p:spPr/>
        <p:txBody>
          <a:bodyPr/>
          <a:lstStyle/>
          <a:p>
            <a:r>
              <a:rPr lang="en-US" dirty="0"/>
              <a:t>Academic Work</a:t>
            </a:r>
          </a:p>
        </p:txBody>
      </p:sp>
      <p:sp>
        <p:nvSpPr>
          <p:cNvPr id="3" name="Content Placeholder 2">
            <a:extLst>
              <a:ext uri="{FF2B5EF4-FFF2-40B4-BE49-F238E27FC236}">
                <a16:creationId xmlns:a16="http://schemas.microsoft.com/office/drawing/2014/main" id="{CE82A175-5993-4D08-D2D9-0AFBA0BE73A1}"/>
              </a:ext>
            </a:extLst>
          </p:cNvPr>
          <p:cNvSpPr>
            <a:spLocks noGrp="1"/>
          </p:cNvSpPr>
          <p:nvPr>
            <p:ph idx="1"/>
          </p:nvPr>
        </p:nvSpPr>
        <p:spPr/>
        <p:txBody>
          <a:bodyPr>
            <a:normAutofit fontScale="92500" lnSpcReduction="20000"/>
          </a:bodyPr>
          <a:lstStyle/>
          <a:p>
            <a:r>
              <a:rPr lang="en-US" dirty="0"/>
              <a:t>Foundations: Modeling Privacy and Fidelity</a:t>
            </a:r>
          </a:p>
          <a:p>
            <a:pPr lvl="1"/>
            <a:r>
              <a:rPr lang="en-US" dirty="0"/>
              <a:t>Fundamental privacy bounds: </a:t>
            </a:r>
            <a:r>
              <a:rPr lang="en-US" dirty="0">
                <a:solidFill>
                  <a:srgbClr val="0070C0"/>
                </a:solidFill>
              </a:rPr>
              <a:t>AISTATS paper</a:t>
            </a:r>
          </a:p>
          <a:p>
            <a:pPr lvl="1"/>
            <a:r>
              <a:rPr lang="en-US" dirty="0"/>
              <a:t>Statistical privacy: </a:t>
            </a:r>
            <a:r>
              <a:rPr lang="en-US" dirty="0">
                <a:solidFill>
                  <a:srgbClr val="0070C0"/>
                </a:solidFill>
              </a:rPr>
              <a:t>IEEE Transactions</a:t>
            </a:r>
          </a:p>
          <a:p>
            <a:pPr lvl="1"/>
            <a:r>
              <a:rPr lang="en-US" dirty="0"/>
              <a:t>Model fidelity: </a:t>
            </a:r>
            <a:r>
              <a:rPr lang="en-US" dirty="0" err="1">
                <a:solidFill>
                  <a:srgbClr val="0070C0"/>
                </a:solidFill>
              </a:rPr>
              <a:t>NetFID</a:t>
            </a:r>
            <a:endParaRPr lang="en-US" dirty="0">
              <a:solidFill>
                <a:srgbClr val="0070C0"/>
              </a:solidFill>
            </a:endParaRPr>
          </a:p>
          <a:p>
            <a:pPr lvl="1"/>
            <a:r>
              <a:rPr lang="en-US" dirty="0"/>
              <a:t>Improving stability and learning fidelity: </a:t>
            </a:r>
            <a:r>
              <a:rPr lang="en-US" dirty="0" err="1">
                <a:solidFill>
                  <a:srgbClr val="0070C0"/>
                </a:solidFill>
              </a:rPr>
              <a:t>SpectralNormalization</a:t>
            </a:r>
            <a:endParaRPr lang="en-US" dirty="0">
              <a:solidFill>
                <a:srgbClr val="0070C0"/>
              </a:solidFill>
            </a:endParaRPr>
          </a:p>
          <a:p>
            <a:pPr lvl="1"/>
            <a:r>
              <a:rPr lang="en-US" dirty="0"/>
              <a:t>Rare Sample Generation: </a:t>
            </a:r>
            <a:r>
              <a:rPr lang="en-US" dirty="0" err="1">
                <a:solidFill>
                  <a:srgbClr val="0070C0"/>
                </a:solidFill>
              </a:rPr>
              <a:t>RareGAN</a:t>
            </a:r>
            <a:endParaRPr lang="en-US" dirty="0">
              <a:solidFill>
                <a:srgbClr val="0070C0"/>
              </a:solidFill>
            </a:endParaRPr>
          </a:p>
          <a:p>
            <a:pPr marL="457200" lvl="1" indent="0">
              <a:buNone/>
            </a:pPr>
            <a:endParaRPr lang="en-US" dirty="0"/>
          </a:p>
          <a:p>
            <a:r>
              <a:rPr lang="en-US" dirty="0"/>
              <a:t>Use cases:</a:t>
            </a:r>
          </a:p>
          <a:p>
            <a:pPr lvl="1"/>
            <a:r>
              <a:rPr lang="en-US" dirty="0"/>
              <a:t>Timeseries Models: </a:t>
            </a:r>
            <a:r>
              <a:rPr lang="en-US" dirty="0" err="1">
                <a:solidFill>
                  <a:srgbClr val="0070C0"/>
                </a:solidFill>
              </a:rPr>
              <a:t>DoppelGANger</a:t>
            </a:r>
            <a:r>
              <a:rPr lang="en-US" dirty="0"/>
              <a:t> </a:t>
            </a:r>
          </a:p>
          <a:p>
            <a:pPr lvl="1"/>
            <a:r>
              <a:rPr lang="en-US" dirty="0">
                <a:highlight>
                  <a:srgbClr val="FFFF00"/>
                </a:highlight>
              </a:rPr>
              <a:t>GANs for network traffic data: </a:t>
            </a:r>
            <a:r>
              <a:rPr lang="en-US" dirty="0">
                <a:solidFill>
                  <a:srgbClr val="0070C0"/>
                </a:solidFill>
                <a:highlight>
                  <a:srgbClr val="FFFF00"/>
                </a:highlight>
              </a:rPr>
              <a:t>NetShare</a:t>
            </a:r>
          </a:p>
          <a:p>
            <a:pPr lvl="1"/>
            <a:r>
              <a:rPr lang="en-US" dirty="0"/>
              <a:t>Models for embedded systems traces: </a:t>
            </a:r>
            <a:r>
              <a:rPr lang="en-US" dirty="0" err="1">
                <a:solidFill>
                  <a:srgbClr val="0070C0"/>
                </a:solidFill>
              </a:rPr>
              <a:t>CANGen</a:t>
            </a:r>
            <a:r>
              <a:rPr lang="en-US" dirty="0">
                <a:solidFill>
                  <a:srgbClr val="0070C0"/>
                </a:solidFill>
              </a:rPr>
              <a:t> </a:t>
            </a:r>
          </a:p>
          <a:p>
            <a:pPr lvl="1"/>
            <a:r>
              <a:rPr lang="en-US" dirty="0"/>
              <a:t>Models for deep generative storage and retention: </a:t>
            </a:r>
            <a:r>
              <a:rPr lang="en-US" dirty="0" err="1">
                <a:solidFill>
                  <a:srgbClr val="0070C0"/>
                </a:solidFill>
              </a:rPr>
              <a:t>DeepStore</a:t>
            </a:r>
            <a:endParaRPr lang="en-US" dirty="0">
              <a:solidFill>
                <a:srgbClr val="0070C0"/>
              </a:solidFill>
            </a:endParaRPr>
          </a:p>
          <a:p>
            <a:pPr lvl="1"/>
            <a:r>
              <a:rPr lang="en-US" dirty="0"/>
              <a:t>Improving IoT Anomaly Detection: </a:t>
            </a:r>
            <a:r>
              <a:rPr lang="en-US" dirty="0" err="1">
                <a:solidFill>
                  <a:srgbClr val="0070C0"/>
                </a:solidFill>
              </a:rPr>
              <a:t>LumGAN</a:t>
            </a:r>
            <a:endParaRPr lang="en-US" dirty="0">
              <a:solidFill>
                <a:srgbClr val="0070C0"/>
              </a:solidFill>
            </a:endParaRPr>
          </a:p>
          <a:p>
            <a:pPr lvl="1"/>
            <a:endParaRPr lang="en-US" dirty="0">
              <a:solidFill>
                <a:srgbClr val="0070C0"/>
              </a:solidFill>
            </a:endParaRPr>
          </a:p>
          <a:p>
            <a:pPr marL="457200" lvl="1" indent="0">
              <a:buNone/>
            </a:pPr>
            <a:endParaRPr lang="en-US" dirty="0">
              <a:solidFill>
                <a:srgbClr val="0070C0"/>
              </a:solidFill>
            </a:endParaRPr>
          </a:p>
          <a:p>
            <a:pPr marL="457200" lvl="1" indent="0">
              <a:buNone/>
            </a:pPr>
            <a:endParaRPr lang="en-US" dirty="0">
              <a:solidFill>
                <a:srgbClr val="0070C0"/>
              </a:solidFill>
            </a:endParaRPr>
          </a:p>
          <a:p>
            <a:pPr lvl="1"/>
            <a:endParaRPr lang="en-US" dirty="0">
              <a:solidFill>
                <a:srgbClr val="0070C0"/>
              </a:solidFill>
            </a:endParaRPr>
          </a:p>
          <a:p>
            <a:pPr marL="457200" lvl="1" indent="0">
              <a:buNone/>
            </a:pPr>
            <a:endParaRPr lang="en-US" dirty="0"/>
          </a:p>
        </p:txBody>
      </p:sp>
      <p:sp>
        <p:nvSpPr>
          <p:cNvPr id="4" name="Slide Number Placeholder 3">
            <a:extLst>
              <a:ext uri="{FF2B5EF4-FFF2-40B4-BE49-F238E27FC236}">
                <a16:creationId xmlns:a16="http://schemas.microsoft.com/office/drawing/2014/main" id="{61C914E2-C41D-7320-FDCD-C1AB74E7CEEA}"/>
              </a:ext>
            </a:extLst>
          </p:cNvPr>
          <p:cNvSpPr>
            <a:spLocks noGrp="1"/>
          </p:cNvSpPr>
          <p:nvPr>
            <p:ph type="sldNum" sz="quarter" idx="12"/>
          </p:nvPr>
        </p:nvSpPr>
        <p:spPr/>
        <p:txBody>
          <a:bodyPr/>
          <a:lstStyle/>
          <a:p>
            <a:fld id="{78BA06F7-7B03-794D-B1BE-3F12299AE8FB}" type="slidenum">
              <a:rPr lang="en-US" smtClean="0"/>
              <a:t>36</a:t>
            </a:fld>
            <a:endParaRPr lang="en-US" dirty="0"/>
          </a:p>
        </p:txBody>
      </p:sp>
    </p:spTree>
    <p:extLst>
      <p:ext uri="{BB962C8B-B14F-4D97-AF65-F5344CB8AC3E}">
        <p14:creationId xmlns:p14="http://schemas.microsoft.com/office/powerpoint/2010/main" val="19656435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FC0B0-5D97-E24C-B871-C5ED8DE7FD0F}"/>
              </a:ext>
            </a:extLst>
          </p:cNvPr>
          <p:cNvSpPr>
            <a:spLocks noGrp="1"/>
          </p:cNvSpPr>
          <p:nvPr>
            <p:ph type="title"/>
          </p:nvPr>
        </p:nvSpPr>
        <p:spPr/>
        <p:txBody>
          <a:bodyPr/>
          <a:lstStyle/>
          <a:p>
            <a:r>
              <a:rPr lang="en-US" altLang="zh-CN" dirty="0">
                <a:solidFill>
                  <a:srgbClr val="0070C0"/>
                </a:solidFill>
              </a:rPr>
              <a:t>Scope: Packet and flow traces </a:t>
            </a:r>
            <a:endParaRPr lang="en-US" dirty="0">
              <a:solidFill>
                <a:srgbClr val="0070C0"/>
              </a:solidFill>
            </a:endParaRPr>
          </a:p>
        </p:txBody>
      </p:sp>
      <p:sp>
        <p:nvSpPr>
          <p:cNvPr id="3" name="Content Placeholder 2">
            <a:extLst>
              <a:ext uri="{FF2B5EF4-FFF2-40B4-BE49-F238E27FC236}">
                <a16:creationId xmlns:a16="http://schemas.microsoft.com/office/drawing/2014/main" id="{D5FDDB25-AA6F-954C-84EE-188E0F476653}"/>
              </a:ext>
            </a:extLst>
          </p:cNvPr>
          <p:cNvSpPr>
            <a:spLocks noGrp="1"/>
          </p:cNvSpPr>
          <p:nvPr>
            <p:ph idx="1"/>
          </p:nvPr>
        </p:nvSpPr>
        <p:spPr>
          <a:xfrm>
            <a:off x="838199" y="1595106"/>
            <a:ext cx="11027736" cy="4351338"/>
          </a:xfrm>
        </p:spPr>
        <p:txBody>
          <a:bodyPr/>
          <a:lstStyle/>
          <a:p>
            <a:r>
              <a:rPr lang="en-US" altLang="zh-CN" dirty="0"/>
              <a:t>A</a:t>
            </a:r>
            <a:r>
              <a:rPr lang="en-US" dirty="0"/>
              <a:t> </a:t>
            </a:r>
            <a:r>
              <a:rPr lang="en-US" b="1" i="1" dirty="0"/>
              <a:t>timestamped</a:t>
            </a:r>
            <a:r>
              <a:rPr lang="en-US" dirty="0"/>
              <a:t> sequence of packet/flow headers s captured on a computer network with a </a:t>
            </a:r>
            <a:r>
              <a:rPr lang="en-US" altLang="zh-CN" dirty="0"/>
              <a:t>sniffer</a:t>
            </a:r>
            <a:r>
              <a:rPr lang="en-US" dirty="0"/>
              <a:t> or similar tools</a:t>
            </a:r>
            <a:r>
              <a:rPr lang="zh-CN" altLang="en-US" dirty="0"/>
              <a:t> </a:t>
            </a:r>
            <a:r>
              <a:rPr lang="en-US" altLang="zh-CN" dirty="0"/>
              <a:t>(e.g.,</a:t>
            </a:r>
            <a:r>
              <a:rPr lang="zh-CN" altLang="en-US" dirty="0"/>
              <a:t> </a:t>
            </a:r>
            <a:r>
              <a:rPr lang="en-US" altLang="zh-CN" dirty="0" err="1"/>
              <a:t>tcpdump</a:t>
            </a:r>
            <a:r>
              <a:rPr lang="en-US" altLang="zh-CN" dirty="0"/>
              <a:t>, </a:t>
            </a:r>
            <a:r>
              <a:rPr lang="en-US" altLang="zh-CN" dirty="0" err="1"/>
              <a:t>Netflow</a:t>
            </a:r>
            <a:r>
              <a:rPr lang="en-US" altLang="zh-CN" dirty="0"/>
              <a:t>)</a:t>
            </a:r>
            <a:endParaRPr lang="en-US" dirty="0"/>
          </a:p>
        </p:txBody>
      </p:sp>
      <p:sp>
        <p:nvSpPr>
          <p:cNvPr id="4" name="Slide Number Placeholder 3">
            <a:extLst>
              <a:ext uri="{FF2B5EF4-FFF2-40B4-BE49-F238E27FC236}">
                <a16:creationId xmlns:a16="http://schemas.microsoft.com/office/drawing/2014/main" id="{8C978A22-F5CC-3E4A-B5DC-BB4CB0399607}"/>
              </a:ext>
            </a:extLst>
          </p:cNvPr>
          <p:cNvSpPr>
            <a:spLocks noGrp="1"/>
          </p:cNvSpPr>
          <p:nvPr>
            <p:ph type="sldNum" sz="quarter" idx="12"/>
          </p:nvPr>
        </p:nvSpPr>
        <p:spPr/>
        <p:txBody>
          <a:bodyPr/>
          <a:lstStyle/>
          <a:p>
            <a:fld id="{78BA06F7-7B03-794D-B1BE-3F12299AE8FB}" type="slidenum">
              <a:rPr lang="en-US" smtClean="0"/>
              <a:t>37</a:t>
            </a:fld>
            <a:endParaRPr lang="en-US"/>
          </a:p>
        </p:txBody>
      </p:sp>
      <p:pic>
        <p:nvPicPr>
          <p:cNvPr id="6" name="Picture 5" descr="Table&#10;&#10;Description automatically generated">
            <a:extLst>
              <a:ext uri="{FF2B5EF4-FFF2-40B4-BE49-F238E27FC236}">
                <a16:creationId xmlns:a16="http://schemas.microsoft.com/office/drawing/2014/main" id="{AB71AFBF-0BB2-5349-8BC0-08C4F8B79289}"/>
              </a:ext>
            </a:extLst>
          </p:cNvPr>
          <p:cNvPicPr>
            <a:picLocks noChangeAspect="1"/>
          </p:cNvPicPr>
          <p:nvPr/>
        </p:nvPicPr>
        <p:blipFill>
          <a:blip r:embed="rId3"/>
          <a:stretch>
            <a:fillRect/>
          </a:stretch>
        </p:blipFill>
        <p:spPr>
          <a:xfrm>
            <a:off x="2575456" y="2497369"/>
            <a:ext cx="7022240" cy="4224106"/>
          </a:xfrm>
          <a:prstGeom prst="rect">
            <a:avLst/>
          </a:prstGeom>
        </p:spPr>
      </p:pic>
    </p:spTree>
    <p:extLst>
      <p:ext uri="{BB962C8B-B14F-4D97-AF65-F5344CB8AC3E}">
        <p14:creationId xmlns:p14="http://schemas.microsoft.com/office/powerpoint/2010/main" val="11166710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0B574-CC30-3A40-8685-9612F0E61E2F}"/>
              </a:ext>
            </a:extLst>
          </p:cNvPr>
          <p:cNvSpPr>
            <a:spLocks noGrp="1"/>
          </p:cNvSpPr>
          <p:nvPr>
            <p:ph type="title"/>
          </p:nvPr>
        </p:nvSpPr>
        <p:spPr/>
        <p:txBody>
          <a:bodyPr/>
          <a:lstStyle/>
          <a:p>
            <a:r>
              <a:rPr lang="en-US" altLang="zh-CN" dirty="0">
                <a:solidFill>
                  <a:srgbClr val="0070C0"/>
                </a:solidFill>
              </a:rPr>
              <a:t>Challenge:</a:t>
            </a:r>
            <a:r>
              <a:rPr lang="zh-CN" altLang="en-US" dirty="0">
                <a:solidFill>
                  <a:srgbClr val="0070C0"/>
                </a:solidFill>
              </a:rPr>
              <a:t> </a:t>
            </a:r>
            <a:r>
              <a:rPr lang="en-US" altLang="zh-CN" dirty="0">
                <a:solidFill>
                  <a:srgbClr val="0070C0"/>
                </a:solidFill>
              </a:rPr>
              <a:t>header</a:t>
            </a:r>
            <a:r>
              <a:rPr lang="zh-CN" altLang="en-US" dirty="0">
                <a:solidFill>
                  <a:srgbClr val="0070C0"/>
                </a:solidFill>
              </a:rPr>
              <a:t> </a:t>
            </a:r>
            <a:r>
              <a:rPr lang="en-US" altLang="zh-CN" dirty="0">
                <a:solidFill>
                  <a:srgbClr val="0070C0"/>
                </a:solidFill>
              </a:rPr>
              <a:t>fields</a:t>
            </a:r>
            <a:r>
              <a:rPr lang="zh-CN" altLang="en-US" dirty="0">
                <a:solidFill>
                  <a:srgbClr val="0070C0"/>
                </a:solidFill>
              </a:rPr>
              <a:t> </a:t>
            </a:r>
            <a:r>
              <a:rPr lang="en-US" altLang="zh-CN" dirty="0">
                <a:solidFill>
                  <a:srgbClr val="0070C0"/>
                </a:solidFill>
              </a:rPr>
              <a:t>correlation</a:t>
            </a:r>
            <a:r>
              <a:rPr lang="zh-CN" altLang="en-US" dirty="0">
                <a:solidFill>
                  <a:srgbClr val="0070C0"/>
                </a:solidFill>
              </a:rPr>
              <a:t> </a:t>
            </a:r>
            <a:r>
              <a:rPr lang="en-US" altLang="zh-CN" dirty="0">
                <a:solidFill>
                  <a:srgbClr val="0070C0"/>
                </a:solidFill>
              </a:rPr>
              <a:t>is</a:t>
            </a:r>
            <a:r>
              <a:rPr lang="zh-CN" altLang="en-US" dirty="0">
                <a:solidFill>
                  <a:srgbClr val="0070C0"/>
                </a:solidFill>
              </a:rPr>
              <a:t> </a:t>
            </a:r>
            <a:r>
              <a:rPr lang="en-US" altLang="zh-CN" dirty="0">
                <a:solidFill>
                  <a:srgbClr val="0070C0"/>
                </a:solidFill>
              </a:rPr>
              <a:t>not</a:t>
            </a:r>
            <a:r>
              <a:rPr lang="zh-CN" altLang="en-US" dirty="0">
                <a:solidFill>
                  <a:srgbClr val="0070C0"/>
                </a:solidFill>
              </a:rPr>
              <a:t> </a:t>
            </a:r>
            <a:r>
              <a:rPr lang="en-US" altLang="zh-CN" dirty="0">
                <a:solidFill>
                  <a:srgbClr val="0070C0"/>
                </a:solidFill>
              </a:rPr>
              <a:t>captured</a:t>
            </a:r>
            <a:r>
              <a:rPr lang="zh-CN" altLang="en-US" dirty="0">
                <a:solidFill>
                  <a:srgbClr val="0070C0"/>
                </a:solidFill>
              </a:rPr>
              <a:t> </a:t>
            </a:r>
            <a:r>
              <a:rPr lang="en-US" altLang="zh-CN" dirty="0">
                <a:solidFill>
                  <a:srgbClr val="0070C0"/>
                </a:solidFill>
              </a:rPr>
              <a:t>(e.g.,</a:t>
            </a:r>
            <a:r>
              <a:rPr lang="zh-CN" altLang="en-US" dirty="0">
                <a:solidFill>
                  <a:srgbClr val="0070C0"/>
                </a:solidFill>
              </a:rPr>
              <a:t> </a:t>
            </a:r>
            <a:r>
              <a:rPr lang="en-US" altLang="zh-CN" dirty="0">
                <a:solidFill>
                  <a:srgbClr val="0070C0"/>
                </a:solidFill>
              </a:rPr>
              <a:t>flow</a:t>
            </a:r>
            <a:r>
              <a:rPr lang="zh-CN" altLang="en-US" dirty="0">
                <a:solidFill>
                  <a:srgbClr val="0070C0"/>
                </a:solidFill>
              </a:rPr>
              <a:t> </a:t>
            </a:r>
            <a:r>
              <a:rPr lang="en-US" altLang="zh-CN" dirty="0">
                <a:solidFill>
                  <a:srgbClr val="0070C0"/>
                </a:solidFill>
              </a:rPr>
              <a:t>length)</a:t>
            </a:r>
            <a:endParaRPr lang="en-US" dirty="0">
              <a:solidFill>
                <a:srgbClr val="0070C0"/>
              </a:solidFill>
            </a:endParaRPr>
          </a:p>
        </p:txBody>
      </p:sp>
      <p:pic>
        <p:nvPicPr>
          <p:cNvPr id="6" name="Content Placeholder 5">
            <a:extLst>
              <a:ext uri="{FF2B5EF4-FFF2-40B4-BE49-F238E27FC236}">
                <a16:creationId xmlns:a16="http://schemas.microsoft.com/office/drawing/2014/main" id="{1E4DE56B-4079-564C-8920-2087086A0888}"/>
              </a:ext>
            </a:extLst>
          </p:cNvPr>
          <p:cNvPicPr>
            <a:picLocks noGrp="1" noChangeAspect="1"/>
          </p:cNvPicPr>
          <p:nvPr>
            <p:ph idx="1"/>
          </p:nvPr>
        </p:nvPicPr>
        <p:blipFill>
          <a:blip r:embed="rId2"/>
          <a:stretch>
            <a:fillRect/>
          </a:stretch>
        </p:blipFill>
        <p:spPr>
          <a:xfrm>
            <a:off x="838200" y="1876040"/>
            <a:ext cx="4546871" cy="3350869"/>
          </a:xfrm>
        </p:spPr>
      </p:pic>
      <p:sp>
        <p:nvSpPr>
          <p:cNvPr id="4" name="Slide Number Placeholder 3">
            <a:extLst>
              <a:ext uri="{FF2B5EF4-FFF2-40B4-BE49-F238E27FC236}">
                <a16:creationId xmlns:a16="http://schemas.microsoft.com/office/drawing/2014/main" id="{E908C990-38E6-AC45-9DBF-7CD30CAB0E77}"/>
              </a:ext>
            </a:extLst>
          </p:cNvPr>
          <p:cNvSpPr>
            <a:spLocks noGrp="1"/>
          </p:cNvSpPr>
          <p:nvPr>
            <p:ph type="sldNum" sz="quarter" idx="12"/>
          </p:nvPr>
        </p:nvSpPr>
        <p:spPr/>
        <p:txBody>
          <a:bodyPr/>
          <a:lstStyle/>
          <a:p>
            <a:fld id="{78BA06F7-7B03-794D-B1BE-3F12299AE8FB}" type="slidenum">
              <a:rPr lang="en-US" smtClean="0"/>
              <a:t>38</a:t>
            </a:fld>
            <a:endParaRPr lang="en-US"/>
          </a:p>
        </p:txBody>
      </p:sp>
      <p:pic>
        <p:nvPicPr>
          <p:cNvPr id="8" name="Picture 7">
            <a:extLst>
              <a:ext uri="{FF2B5EF4-FFF2-40B4-BE49-F238E27FC236}">
                <a16:creationId xmlns:a16="http://schemas.microsoft.com/office/drawing/2014/main" id="{BAB75F2C-1CD0-A04C-A974-8CF1C068CF8A}"/>
              </a:ext>
            </a:extLst>
          </p:cNvPr>
          <p:cNvPicPr>
            <a:picLocks noChangeAspect="1"/>
          </p:cNvPicPr>
          <p:nvPr/>
        </p:nvPicPr>
        <p:blipFill>
          <a:blip r:embed="rId3"/>
          <a:stretch>
            <a:fillRect/>
          </a:stretch>
        </p:blipFill>
        <p:spPr>
          <a:xfrm>
            <a:off x="6336139" y="1876040"/>
            <a:ext cx="4546871" cy="3485220"/>
          </a:xfrm>
          <a:prstGeom prst="rect">
            <a:avLst/>
          </a:prstGeom>
        </p:spPr>
      </p:pic>
      <p:sp>
        <p:nvSpPr>
          <p:cNvPr id="9" name="TextBox 8">
            <a:extLst>
              <a:ext uri="{FF2B5EF4-FFF2-40B4-BE49-F238E27FC236}">
                <a16:creationId xmlns:a16="http://schemas.microsoft.com/office/drawing/2014/main" id="{ADA35F50-FE91-7D47-BEA5-C7C164056C2B}"/>
              </a:ext>
            </a:extLst>
          </p:cNvPr>
          <p:cNvSpPr txBox="1"/>
          <p:nvPr/>
        </p:nvSpPr>
        <p:spPr>
          <a:xfrm>
            <a:off x="2298356" y="5412261"/>
            <a:ext cx="1977082" cy="369332"/>
          </a:xfrm>
          <a:prstGeom prst="rect">
            <a:avLst/>
          </a:prstGeom>
          <a:noFill/>
        </p:spPr>
        <p:txBody>
          <a:bodyPr wrap="square" rtlCol="0">
            <a:spAutoFit/>
          </a:bodyPr>
          <a:lstStyle/>
          <a:p>
            <a:pPr algn="ctr"/>
            <a:r>
              <a:rPr lang="en-US" altLang="zh-CN" dirty="0"/>
              <a:t>UGR16</a:t>
            </a:r>
            <a:r>
              <a:rPr lang="zh-CN" altLang="en-US" dirty="0"/>
              <a:t> </a:t>
            </a:r>
            <a:r>
              <a:rPr lang="en-US" altLang="zh-CN" dirty="0"/>
              <a:t>(NetFlow)</a:t>
            </a:r>
            <a:endParaRPr lang="en-US" dirty="0"/>
          </a:p>
        </p:txBody>
      </p:sp>
      <p:sp>
        <p:nvSpPr>
          <p:cNvPr id="10" name="TextBox 9">
            <a:extLst>
              <a:ext uri="{FF2B5EF4-FFF2-40B4-BE49-F238E27FC236}">
                <a16:creationId xmlns:a16="http://schemas.microsoft.com/office/drawing/2014/main" id="{17A53B1E-94FD-9443-9EAD-633C583BEE16}"/>
              </a:ext>
            </a:extLst>
          </p:cNvPr>
          <p:cNvSpPr txBox="1"/>
          <p:nvPr/>
        </p:nvSpPr>
        <p:spPr>
          <a:xfrm>
            <a:off x="7916564" y="5410892"/>
            <a:ext cx="1977082" cy="369332"/>
          </a:xfrm>
          <a:prstGeom prst="rect">
            <a:avLst/>
          </a:prstGeom>
          <a:noFill/>
        </p:spPr>
        <p:txBody>
          <a:bodyPr wrap="square" rtlCol="0">
            <a:spAutoFit/>
          </a:bodyPr>
          <a:lstStyle/>
          <a:p>
            <a:pPr algn="ctr"/>
            <a:r>
              <a:rPr lang="en-US" altLang="zh-CN" dirty="0"/>
              <a:t>CAIDA</a:t>
            </a:r>
            <a:r>
              <a:rPr lang="zh-CN" altLang="en-US" dirty="0"/>
              <a:t> </a:t>
            </a:r>
            <a:r>
              <a:rPr lang="en-US" altLang="zh-CN" dirty="0"/>
              <a:t>(PCAP)</a:t>
            </a:r>
            <a:endParaRPr lang="en-US" dirty="0"/>
          </a:p>
        </p:txBody>
      </p:sp>
    </p:spTree>
    <p:extLst>
      <p:ext uri="{BB962C8B-B14F-4D97-AF65-F5344CB8AC3E}">
        <p14:creationId xmlns:p14="http://schemas.microsoft.com/office/powerpoint/2010/main" val="42937640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8DC9E-D468-B449-87A5-7DB068E07F47}"/>
              </a:ext>
            </a:extLst>
          </p:cNvPr>
          <p:cNvSpPr>
            <a:spLocks noGrp="1"/>
          </p:cNvSpPr>
          <p:nvPr>
            <p:ph type="title"/>
          </p:nvPr>
        </p:nvSpPr>
        <p:spPr/>
        <p:txBody>
          <a:bodyPr/>
          <a:lstStyle/>
          <a:p>
            <a:r>
              <a:rPr lang="en-US" altLang="zh-CN" dirty="0">
                <a:solidFill>
                  <a:srgbClr val="0070C0"/>
                </a:solidFill>
              </a:rPr>
              <a:t>Insight:</a:t>
            </a:r>
            <a:r>
              <a:rPr lang="zh-CN" altLang="en-US" dirty="0">
                <a:solidFill>
                  <a:srgbClr val="0070C0"/>
                </a:solidFill>
              </a:rPr>
              <a:t> </a:t>
            </a:r>
            <a:r>
              <a:rPr lang="en-US" altLang="zh-CN" dirty="0">
                <a:solidFill>
                  <a:srgbClr val="0070C0"/>
                </a:solidFill>
              </a:rPr>
              <a:t>reformulate</a:t>
            </a:r>
            <a:r>
              <a:rPr lang="zh-CN" altLang="en-US" dirty="0">
                <a:solidFill>
                  <a:srgbClr val="0070C0"/>
                </a:solidFill>
              </a:rPr>
              <a:t> </a:t>
            </a:r>
            <a:r>
              <a:rPr lang="en-US" altLang="zh-CN" dirty="0">
                <a:solidFill>
                  <a:srgbClr val="0070C0"/>
                </a:solidFill>
              </a:rPr>
              <a:t>as</a:t>
            </a:r>
            <a:r>
              <a:rPr lang="zh-CN" altLang="en-US" dirty="0">
                <a:solidFill>
                  <a:srgbClr val="0070C0"/>
                </a:solidFill>
              </a:rPr>
              <a:t> </a:t>
            </a:r>
            <a:r>
              <a:rPr lang="en-US" altLang="zh-CN" dirty="0">
                <a:solidFill>
                  <a:srgbClr val="0070C0"/>
                </a:solidFill>
              </a:rPr>
              <a:t>time-series</a:t>
            </a:r>
            <a:r>
              <a:rPr lang="zh-CN" altLang="en-US" dirty="0">
                <a:solidFill>
                  <a:srgbClr val="0070C0"/>
                </a:solidFill>
              </a:rPr>
              <a:t> </a:t>
            </a:r>
            <a:r>
              <a:rPr lang="en-US" altLang="zh-CN" dirty="0">
                <a:solidFill>
                  <a:srgbClr val="0070C0"/>
                </a:solidFill>
              </a:rPr>
              <a:t>generation</a:t>
            </a:r>
            <a:r>
              <a:rPr lang="zh-CN" altLang="en-US" dirty="0">
                <a:solidFill>
                  <a:srgbClr val="0070C0"/>
                </a:solidFill>
              </a:rPr>
              <a:t> </a:t>
            </a:r>
            <a:r>
              <a:rPr lang="en-US" altLang="zh-CN" dirty="0">
                <a:solidFill>
                  <a:srgbClr val="0070C0"/>
                </a:solidFill>
              </a:rPr>
              <a:t>problem</a:t>
            </a:r>
            <a:endParaRPr lang="en-US" dirty="0">
              <a:solidFill>
                <a:srgbClr val="0070C0"/>
              </a:solidFill>
            </a:endParaRPr>
          </a:p>
        </p:txBody>
      </p:sp>
      <p:sp>
        <p:nvSpPr>
          <p:cNvPr id="4" name="Slide Number Placeholder 3">
            <a:extLst>
              <a:ext uri="{FF2B5EF4-FFF2-40B4-BE49-F238E27FC236}">
                <a16:creationId xmlns:a16="http://schemas.microsoft.com/office/drawing/2014/main" id="{25CB2251-B180-A344-B0BB-126CB311EBC6}"/>
              </a:ext>
            </a:extLst>
          </p:cNvPr>
          <p:cNvSpPr>
            <a:spLocks noGrp="1"/>
          </p:cNvSpPr>
          <p:nvPr>
            <p:ph type="sldNum" sz="quarter" idx="12"/>
          </p:nvPr>
        </p:nvSpPr>
        <p:spPr/>
        <p:txBody>
          <a:bodyPr/>
          <a:lstStyle/>
          <a:p>
            <a:fld id="{78BA06F7-7B03-794D-B1BE-3F12299AE8FB}" type="slidenum">
              <a:rPr lang="en-US" smtClean="0"/>
              <a:t>39</a:t>
            </a:fld>
            <a:endParaRPr lang="en-US"/>
          </a:p>
        </p:txBody>
      </p:sp>
      <p:pic>
        <p:nvPicPr>
          <p:cNvPr id="75" name="Picture 2" descr="Datatable Icon - Download Datatable Icon 935839 | Noun Project">
            <a:extLst>
              <a:ext uri="{FF2B5EF4-FFF2-40B4-BE49-F238E27FC236}">
                <a16:creationId xmlns:a16="http://schemas.microsoft.com/office/drawing/2014/main" id="{2BF9D4F8-C8D1-494E-88E6-1930EDE4833D}"/>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547189" y="1901078"/>
            <a:ext cx="904950" cy="904950"/>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Datatable Icon - Download Datatable Icon 935839 | Noun Project">
            <a:extLst>
              <a:ext uri="{FF2B5EF4-FFF2-40B4-BE49-F238E27FC236}">
                <a16:creationId xmlns:a16="http://schemas.microsoft.com/office/drawing/2014/main" id="{5E145486-2678-3A41-8988-7200706FF33E}"/>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547189" y="3116734"/>
            <a:ext cx="904950" cy="904950"/>
          </a:xfrm>
          <a:prstGeom prst="rect">
            <a:avLst/>
          </a:prstGeom>
          <a:noFill/>
          <a:extLst>
            <a:ext uri="{909E8E84-426E-40DD-AFC4-6F175D3DCCD1}">
              <a14:hiddenFill xmlns:a14="http://schemas.microsoft.com/office/drawing/2010/main">
                <a:solidFill>
                  <a:srgbClr val="FFFFFF"/>
                </a:solidFill>
              </a14:hiddenFill>
            </a:ext>
          </a:extLst>
        </p:spPr>
      </p:pic>
      <p:sp>
        <p:nvSpPr>
          <p:cNvPr id="77" name="TextBox 76">
            <a:extLst>
              <a:ext uri="{FF2B5EF4-FFF2-40B4-BE49-F238E27FC236}">
                <a16:creationId xmlns:a16="http://schemas.microsoft.com/office/drawing/2014/main" id="{53F5326D-9C2F-F84D-B877-C73C0529DCB6}"/>
              </a:ext>
            </a:extLst>
          </p:cNvPr>
          <p:cNvSpPr txBox="1"/>
          <p:nvPr/>
        </p:nvSpPr>
        <p:spPr>
          <a:xfrm>
            <a:off x="3259228" y="1675713"/>
            <a:ext cx="1472018" cy="400110"/>
          </a:xfrm>
          <a:prstGeom prst="rect">
            <a:avLst/>
          </a:prstGeom>
          <a:noFill/>
        </p:spPr>
        <p:txBody>
          <a:bodyPr wrap="square" rtlCol="0">
            <a:spAutoFit/>
          </a:bodyPr>
          <a:lstStyle/>
          <a:p>
            <a:pPr algn="ctr"/>
            <a:r>
              <a:rPr lang="en-US" altLang="zh-CN" sz="2000" dirty="0"/>
              <a:t>Real</a:t>
            </a:r>
            <a:r>
              <a:rPr lang="zh-CN" altLang="en-US" sz="2000" dirty="0"/>
              <a:t> </a:t>
            </a:r>
            <a:r>
              <a:rPr lang="en-US" altLang="zh-CN" sz="2000" dirty="0"/>
              <a:t>Data</a:t>
            </a:r>
            <a:endParaRPr lang="en-US" sz="2000" dirty="0"/>
          </a:p>
        </p:txBody>
      </p:sp>
      <p:sp>
        <p:nvSpPr>
          <p:cNvPr id="78" name="TextBox 77">
            <a:extLst>
              <a:ext uri="{FF2B5EF4-FFF2-40B4-BE49-F238E27FC236}">
                <a16:creationId xmlns:a16="http://schemas.microsoft.com/office/drawing/2014/main" id="{722975E7-99F4-AD46-A95B-33AAED015228}"/>
              </a:ext>
            </a:extLst>
          </p:cNvPr>
          <p:cNvSpPr txBox="1"/>
          <p:nvPr/>
        </p:nvSpPr>
        <p:spPr>
          <a:xfrm>
            <a:off x="3792329" y="2747402"/>
            <a:ext cx="414670" cy="369332"/>
          </a:xfrm>
          <a:prstGeom prst="rect">
            <a:avLst/>
          </a:prstGeom>
          <a:noFill/>
        </p:spPr>
        <p:txBody>
          <a:bodyPr wrap="square" rtlCol="0">
            <a:spAutoFit/>
          </a:bodyPr>
          <a:lstStyle/>
          <a:p>
            <a:pPr algn="ctr"/>
            <a:r>
              <a:rPr lang="en-US" altLang="zh-CN" b="1" dirty="0"/>
              <a:t>…</a:t>
            </a:r>
            <a:endParaRPr lang="en-US" b="1" dirty="0"/>
          </a:p>
        </p:txBody>
      </p:sp>
      <p:sp>
        <p:nvSpPr>
          <p:cNvPr id="79" name="TextBox 78">
            <a:extLst>
              <a:ext uri="{FF2B5EF4-FFF2-40B4-BE49-F238E27FC236}">
                <a16:creationId xmlns:a16="http://schemas.microsoft.com/office/drawing/2014/main" id="{B676D87E-0D71-674F-A242-175DEC563BA5}"/>
              </a:ext>
            </a:extLst>
          </p:cNvPr>
          <p:cNvSpPr txBox="1"/>
          <p:nvPr/>
        </p:nvSpPr>
        <p:spPr>
          <a:xfrm>
            <a:off x="2945562" y="2171101"/>
            <a:ext cx="612259" cy="461665"/>
          </a:xfrm>
          <a:prstGeom prst="rect">
            <a:avLst/>
          </a:prstGeom>
          <a:noFill/>
        </p:spPr>
        <p:txBody>
          <a:bodyPr wrap="square" rtlCol="0">
            <a:spAutoFit/>
          </a:bodyPr>
          <a:lstStyle/>
          <a:p>
            <a:pPr algn="ctr"/>
            <a:r>
              <a:rPr lang="en-US" altLang="zh-CN" sz="2400" dirty="0"/>
              <a:t>D</a:t>
            </a:r>
            <a:r>
              <a:rPr lang="en-US" altLang="zh-CN" sz="2400" baseline="-25000" dirty="0"/>
              <a:t>1</a:t>
            </a:r>
            <a:endParaRPr lang="en-US" sz="2400" dirty="0"/>
          </a:p>
        </p:txBody>
      </p:sp>
      <p:sp>
        <p:nvSpPr>
          <p:cNvPr id="80" name="TextBox 79">
            <a:extLst>
              <a:ext uri="{FF2B5EF4-FFF2-40B4-BE49-F238E27FC236}">
                <a16:creationId xmlns:a16="http://schemas.microsoft.com/office/drawing/2014/main" id="{AE5CB08B-2BE6-9D47-B4B6-B7ABB395725C}"/>
              </a:ext>
            </a:extLst>
          </p:cNvPr>
          <p:cNvSpPr txBox="1"/>
          <p:nvPr/>
        </p:nvSpPr>
        <p:spPr>
          <a:xfrm>
            <a:off x="2896092" y="3338376"/>
            <a:ext cx="711198" cy="461665"/>
          </a:xfrm>
          <a:prstGeom prst="rect">
            <a:avLst/>
          </a:prstGeom>
          <a:noFill/>
        </p:spPr>
        <p:txBody>
          <a:bodyPr wrap="square" rtlCol="0">
            <a:spAutoFit/>
          </a:bodyPr>
          <a:lstStyle/>
          <a:p>
            <a:pPr algn="ctr"/>
            <a:r>
              <a:rPr lang="en-US" altLang="zh-CN" sz="2400" dirty="0"/>
              <a:t>D</a:t>
            </a:r>
            <a:r>
              <a:rPr lang="en-US" altLang="zh-CN" sz="2400" baseline="-25000" dirty="0"/>
              <a:t>N</a:t>
            </a:r>
            <a:endParaRPr lang="en-US" sz="2400" dirty="0"/>
          </a:p>
        </p:txBody>
      </p:sp>
      <p:sp>
        <p:nvSpPr>
          <p:cNvPr id="81" name="Rectangle 80">
            <a:extLst>
              <a:ext uri="{FF2B5EF4-FFF2-40B4-BE49-F238E27FC236}">
                <a16:creationId xmlns:a16="http://schemas.microsoft.com/office/drawing/2014/main" id="{61617994-D6EC-F44B-BE30-F0DE8E08754E}"/>
              </a:ext>
            </a:extLst>
          </p:cNvPr>
          <p:cNvSpPr/>
          <p:nvPr/>
        </p:nvSpPr>
        <p:spPr>
          <a:xfrm>
            <a:off x="5051697" y="1910012"/>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t>Tabular-based</a:t>
            </a:r>
            <a:r>
              <a:rPr lang="zh-CN" altLang="en-US" sz="2000" i="1" dirty="0"/>
              <a:t> </a:t>
            </a:r>
            <a:r>
              <a:rPr lang="en-US" altLang="zh-CN" sz="2000" i="1" dirty="0"/>
              <a:t>GAN</a:t>
            </a:r>
            <a:endParaRPr lang="en-US" sz="2000" i="1" dirty="0"/>
          </a:p>
        </p:txBody>
      </p:sp>
      <p:sp>
        <p:nvSpPr>
          <p:cNvPr id="82" name="Rectangle 81">
            <a:extLst>
              <a:ext uri="{FF2B5EF4-FFF2-40B4-BE49-F238E27FC236}">
                <a16:creationId xmlns:a16="http://schemas.microsoft.com/office/drawing/2014/main" id="{0EC87594-55F0-C143-8D76-1E549153F2D8}"/>
              </a:ext>
            </a:extLst>
          </p:cNvPr>
          <p:cNvSpPr/>
          <p:nvPr/>
        </p:nvSpPr>
        <p:spPr>
          <a:xfrm>
            <a:off x="5051697" y="3129286"/>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t>Tabular-based</a:t>
            </a:r>
            <a:r>
              <a:rPr lang="zh-CN" altLang="en-US" sz="2000" i="1" dirty="0"/>
              <a:t> </a:t>
            </a:r>
            <a:r>
              <a:rPr lang="en-US" altLang="zh-CN" sz="2000" i="1" dirty="0"/>
              <a:t>GAN</a:t>
            </a:r>
            <a:endParaRPr lang="en-US" sz="2000" i="1" dirty="0"/>
          </a:p>
        </p:txBody>
      </p:sp>
      <p:cxnSp>
        <p:nvCxnSpPr>
          <p:cNvPr id="83" name="Straight Arrow Connector 82">
            <a:extLst>
              <a:ext uri="{FF2B5EF4-FFF2-40B4-BE49-F238E27FC236}">
                <a16:creationId xmlns:a16="http://schemas.microsoft.com/office/drawing/2014/main" id="{EE0E98EC-9BC5-6B47-B0D7-297B101FC58C}"/>
              </a:ext>
            </a:extLst>
          </p:cNvPr>
          <p:cNvCxnSpPr>
            <a:stCxn id="75" idx="3"/>
            <a:endCxn id="81" idx="1"/>
          </p:cNvCxnSpPr>
          <p:nvPr/>
        </p:nvCxnSpPr>
        <p:spPr>
          <a:xfrm>
            <a:off x="4452139" y="2353553"/>
            <a:ext cx="59955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CE054BCC-8D2B-CE4A-B49D-20B21A71F900}"/>
              </a:ext>
            </a:extLst>
          </p:cNvPr>
          <p:cNvCxnSpPr>
            <a:stCxn id="76" idx="3"/>
            <a:endCxn id="82" idx="1"/>
          </p:cNvCxnSpPr>
          <p:nvPr/>
        </p:nvCxnSpPr>
        <p:spPr>
          <a:xfrm>
            <a:off x="4452139" y="3569209"/>
            <a:ext cx="599558" cy="361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85" name="Picture 2" descr="Datatable Icon - Download Datatable Icon 935839 | Noun Project">
            <a:extLst>
              <a:ext uri="{FF2B5EF4-FFF2-40B4-BE49-F238E27FC236}">
                <a16:creationId xmlns:a16="http://schemas.microsoft.com/office/drawing/2014/main" id="{9F340D70-919D-B049-8908-9DA79466EEF0}"/>
              </a:ext>
            </a:extLst>
          </p:cNvPr>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256771" y="1901078"/>
            <a:ext cx="904950" cy="904950"/>
          </a:xfrm>
          <a:prstGeom prst="rect">
            <a:avLst/>
          </a:prstGeom>
          <a:noFill/>
          <a:extLst>
            <a:ext uri="{909E8E84-426E-40DD-AFC4-6F175D3DCCD1}">
              <a14:hiddenFill xmlns:a14="http://schemas.microsoft.com/office/drawing/2010/main">
                <a:solidFill>
                  <a:srgbClr val="FFFFFF"/>
                </a:solidFill>
              </a14:hiddenFill>
            </a:ext>
          </a:extLst>
        </p:spPr>
      </p:pic>
      <p:sp>
        <p:nvSpPr>
          <p:cNvPr id="86" name="TextBox 85">
            <a:extLst>
              <a:ext uri="{FF2B5EF4-FFF2-40B4-BE49-F238E27FC236}">
                <a16:creationId xmlns:a16="http://schemas.microsoft.com/office/drawing/2014/main" id="{439A865A-AD85-B047-B367-5052E4690293}"/>
              </a:ext>
            </a:extLst>
          </p:cNvPr>
          <p:cNvSpPr txBox="1"/>
          <p:nvPr/>
        </p:nvSpPr>
        <p:spPr>
          <a:xfrm>
            <a:off x="6698420" y="1674350"/>
            <a:ext cx="2066552" cy="400110"/>
          </a:xfrm>
          <a:prstGeom prst="rect">
            <a:avLst/>
          </a:prstGeom>
          <a:noFill/>
        </p:spPr>
        <p:txBody>
          <a:bodyPr wrap="square" rtlCol="0">
            <a:spAutoFit/>
          </a:bodyPr>
          <a:lstStyle/>
          <a:p>
            <a:pPr algn="ctr"/>
            <a:r>
              <a:rPr lang="en-US" altLang="zh-CN" sz="2000" dirty="0"/>
              <a:t>Synthetic</a:t>
            </a:r>
            <a:r>
              <a:rPr lang="zh-CN" altLang="en-US" sz="2000" dirty="0"/>
              <a:t> </a:t>
            </a:r>
            <a:r>
              <a:rPr lang="en-US" altLang="zh-CN" sz="2000" dirty="0"/>
              <a:t>Data</a:t>
            </a:r>
            <a:endParaRPr lang="en-US" sz="2000" dirty="0"/>
          </a:p>
        </p:txBody>
      </p:sp>
      <p:pic>
        <p:nvPicPr>
          <p:cNvPr id="87" name="Picture 2" descr="Datatable Icon - Download Datatable Icon 935839 | Noun Project">
            <a:extLst>
              <a:ext uri="{FF2B5EF4-FFF2-40B4-BE49-F238E27FC236}">
                <a16:creationId xmlns:a16="http://schemas.microsoft.com/office/drawing/2014/main" id="{26FFFD6E-225F-F447-ADC5-DB467F2A78DA}"/>
              </a:ext>
            </a:extLst>
          </p:cNvPr>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256771" y="3116734"/>
            <a:ext cx="904950" cy="904950"/>
          </a:xfrm>
          <a:prstGeom prst="rect">
            <a:avLst/>
          </a:prstGeom>
          <a:noFill/>
          <a:extLst>
            <a:ext uri="{909E8E84-426E-40DD-AFC4-6F175D3DCCD1}">
              <a14:hiddenFill xmlns:a14="http://schemas.microsoft.com/office/drawing/2010/main">
                <a:solidFill>
                  <a:srgbClr val="FFFFFF"/>
                </a:solidFill>
              </a14:hiddenFill>
            </a:ext>
          </a:extLst>
        </p:spPr>
      </p:pic>
      <p:cxnSp>
        <p:nvCxnSpPr>
          <p:cNvPr id="88" name="Straight Arrow Connector 87">
            <a:extLst>
              <a:ext uri="{FF2B5EF4-FFF2-40B4-BE49-F238E27FC236}">
                <a16:creationId xmlns:a16="http://schemas.microsoft.com/office/drawing/2014/main" id="{C26DBF5B-03A1-4A4C-97A3-18247BC30086}"/>
              </a:ext>
            </a:extLst>
          </p:cNvPr>
          <p:cNvCxnSpPr>
            <a:stCxn id="81" idx="3"/>
            <a:endCxn id="85" idx="1"/>
          </p:cNvCxnSpPr>
          <p:nvPr/>
        </p:nvCxnSpPr>
        <p:spPr>
          <a:xfrm>
            <a:off x="6657213" y="2353553"/>
            <a:ext cx="59955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7D9AD4AF-FD3D-794C-A2C3-3419EA1E79FC}"/>
              </a:ext>
            </a:extLst>
          </p:cNvPr>
          <p:cNvCxnSpPr>
            <a:stCxn id="82" idx="3"/>
            <a:endCxn id="87" idx="1"/>
          </p:cNvCxnSpPr>
          <p:nvPr/>
        </p:nvCxnSpPr>
        <p:spPr>
          <a:xfrm flipV="1">
            <a:off x="6657213" y="3569209"/>
            <a:ext cx="599558" cy="361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90" name="Picture 2" descr="Datatable Icon - Download Datatable Icon 935839 | Noun Project">
            <a:extLst>
              <a:ext uri="{FF2B5EF4-FFF2-40B4-BE49-F238E27FC236}">
                <a16:creationId xmlns:a16="http://schemas.microsoft.com/office/drawing/2014/main" id="{4BAFDB40-F60C-8740-891D-4DF1699F0A0E}"/>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57737" y="4396853"/>
            <a:ext cx="904950" cy="904950"/>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Datatable Icon - Download Datatable Icon 935839 | Noun Project">
            <a:extLst>
              <a:ext uri="{FF2B5EF4-FFF2-40B4-BE49-F238E27FC236}">
                <a16:creationId xmlns:a16="http://schemas.microsoft.com/office/drawing/2014/main" id="{5085A878-4135-8048-949F-8DD61B5740FC}"/>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57737" y="5612509"/>
            <a:ext cx="904950" cy="904950"/>
          </a:xfrm>
          <a:prstGeom prst="rect">
            <a:avLst/>
          </a:prstGeom>
          <a:noFill/>
          <a:extLst>
            <a:ext uri="{909E8E84-426E-40DD-AFC4-6F175D3DCCD1}">
              <a14:hiddenFill xmlns:a14="http://schemas.microsoft.com/office/drawing/2010/main">
                <a:solidFill>
                  <a:srgbClr val="FFFFFF"/>
                </a:solidFill>
              </a14:hiddenFill>
            </a:ext>
          </a:extLst>
        </p:spPr>
      </p:pic>
      <p:sp>
        <p:nvSpPr>
          <p:cNvPr id="92" name="TextBox 91">
            <a:extLst>
              <a:ext uri="{FF2B5EF4-FFF2-40B4-BE49-F238E27FC236}">
                <a16:creationId xmlns:a16="http://schemas.microsoft.com/office/drawing/2014/main" id="{F262C172-AD03-D542-8D4F-F96B58314206}"/>
              </a:ext>
            </a:extLst>
          </p:cNvPr>
          <p:cNvSpPr txBox="1"/>
          <p:nvPr/>
        </p:nvSpPr>
        <p:spPr>
          <a:xfrm>
            <a:off x="566080" y="4181173"/>
            <a:ext cx="1488264" cy="400110"/>
          </a:xfrm>
          <a:prstGeom prst="rect">
            <a:avLst/>
          </a:prstGeom>
          <a:noFill/>
        </p:spPr>
        <p:txBody>
          <a:bodyPr wrap="square" rtlCol="0">
            <a:spAutoFit/>
          </a:bodyPr>
          <a:lstStyle/>
          <a:p>
            <a:pPr algn="ctr"/>
            <a:r>
              <a:rPr lang="en-US" altLang="zh-CN" sz="2000" dirty="0"/>
              <a:t>Real</a:t>
            </a:r>
            <a:r>
              <a:rPr lang="zh-CN" altLang="en-US" sz="2000" dirty="0"/>
              <a:t> </a:t>
            </a:r>
            <a:r>
              <a:rPr lang="en-US" altLang="zh-CN" sz="2000" dirty="0"/>
              <a:t>Data</a:t>
            </a:r>
            <a:endParaRPr lang="en-US" sz="2000" dirty="0"/>
          </a:p>
        </p:txBody>
      </p:sp>
      <p:sp>
        <p:nvSpPr>
          <p:cNvPr id="93" name="TextBox 92">
            <a:extLst>
              <a:ext uri="{FF2B5EF4-FFF2-40B4-BE49-F238E27FC236}">
                <a16:creationId xmlns:a16="http://schemas.microsoft.com/office/drawing/2014/main" id="{2215D6E5-456F-D24A-BB39-9B5EDD4C3090}"/>
              </a:ext>
            </a:extLst>
          </p:cNvPr>
          <p:cNvSpPr txBox="1"/>
          <p:nvPr/>
        </p:nvSpPr>
        <p:spPr>
          <a:xfrm>
            <a:off x="1102877" y="5243177"/>
            <a:ext cx="414670" cy="369332"/>
          </a:xfrm>
          <a:prstGeom prst="rect">
            <a:avLst/>
          </a:prstGeom>
          <a:noFill/>
        </p:spPr>
        <p:txBody>
          <a:bodyPr wrap="square" rtlCol="0">
            <a:spAutoFit/>
          </a:bodyPr>
          <a:lstStyle/>
          <a:p>
            <a:pPr algn="ctr"/>
            <a:r>
              <a:rPr lang="en-US" altLang="zh-CN" b="1" dirty="0"/>
              <a:t>…</a:t>
            </a:r>
            <a:endParaRPr lang="en-US" b="1" dirty="0"/>
          </a:p>
        </p:txBody>
      </p:sp>
      <p:sp>
        <p:nvSpPr>
          <p:cNvPr id="94" name="TextBox 93">
            <a:extLst>
              <a:ext uri="{FF2B5EF4-FFF2-40B4-BE49-F238E27FC236}">
                <a16:creationId xmlns:a16="http://schemas.microsoft.com/office/drawing/2014/main" id="{FE506CC3-4E63-BA4C-A74D-1C23237F23AD}"/>
              </a:ext>
            </a:extLst>
          </p:cNvPr>
          <p:cNvSpPr txBox="1"/>
          <p:nvPr/>
        </p:nvSpPr>
        <p:spPr>
          <a:xfrm>
            <a:off x="313554" y="4663493"/>
            <a:ext cx="597194" cy="461665"/>
          </a:xfrm>
          <a:prstGeom prst="rect">
            <a:avLst/>
          </a:prstGeom>
          <a:noFill/>
        </p:spPr>
        <p:txBody>
          <a:bodyPr wrap="square" rtlCol="0">
            <a:spAutoFit/>
          </a:bodyPr>
          <a:lstStyle/>
          <a:p>
            <a:pPr algn="ctr"/>
            <a:r>
              <a:rPr lang="en-US" altLang="zh-CN" sz="2400" dirty="0"/>
              <a:t>D</a:t>
            </a:r>
            <a:r>
              <a:rPr lang="en-US" altLang="zh-CN" sz="2400" baseline="-25000" dirty="0"/>
              <a:t>1</a:t>
            </a:r>
            <a:endParaRPr lang="en-US" sz="2400" dirty="0"/>
          </a:p>
        </p:txBody>
      </p:sp>
      <p:sp>
        <p:nvSpPr>
          <p:cNvPr id="95" name="TextBox 94">
            <a:extLst>
              <a:ext uri="{FF2B5EF4-FFF2-40B4-BE49-F238E27FC236}">
                <a16:creationId xmlns:a16="http://schemas.microsoft.com/office/drawing/2014/main" id="{E862E406-9114-1740-887F-5CB41A3C1498}"/>
              </a:ext>
            </a:extLst>
          </p:cNvPr>
          <p:cNvSpPr txBox="1"/>
          <p:nvPr/>
        </p:nvSpPr>
        <p:spPr>
          <a:xfrm>
            <a:off x="357636" y="5834151"/>
            <a:ext cx="509029" cy="461665"/>
          </a:xfrm>
          <a:prstGeom prst="rect">
            <a:avLst/>
          </a:prstGeom>
          <a:noFill/>
        </p:spPr>
        <p:txBody>
          <a:bodyPr wrap="square" rtlCol="0">
            <a:spAutoFit/>
          </a:bodyPr>
          <a:lstStyle/>
          <a:p>
            <a:pPr algn="ctr"/>
            <a:r>
              <a:rPr lang="en-US" altLang="zh-CN" sz="2400" dirty="0"/>
              <a:t>D</a:t>
            </a:r>
            <a:r>
              <a:rPr lang="en-US" altLang="zh-CN" sz="2400" baseline="-25000" dirty="0"/>
              <a:t>N</a:t>
            </a:r>
            <a:endParaRPr lang="en-US" sz="2400" dirty="0"/>
          </a:p>
        </p:txBody>
      </p:sp>
      <p:cxnSp>
        <p:nvCxnSpPr>
          <p:cNvPr id="96" name="Elbow Connector 95">
            <a:extLst>
              <a:ext uri="{FF2B5EF4-FFF2-40B4-BE49-F238E27FC236}">
                <a16:creationId xmlns:a16="http://schemas.microsoft.com/office/drawing/2014/main" id="{2D66A1BA-DC8D-DA42-B7AC-8EAEE5339B96}"/>
              </a:ext>
            </a:extLst>
          </p:cNvPr>
          <p:cNvCxnSpPr>
            <a:stCxn id="90" idx="3"/>
            <a:endCxn id="91" idx="3"/>
          </p:cNvCxnSpPr>
          <p:nvPr/>
        </p:nvCxnSpPr>
        <p:spPr>
          <a:xfrm>
            <a:off x="1762687" y="4849328"/>
            <a:ext cx="12700" cy="1215656"/>
          </a:xfrm>
          <a:prstGeom prst="bentConnector3">
            <a:avLst>
              <a:gd name="adj1" fmla="val 1800000"/>
            </a:avLst>
          </a:prstGeom>
          <a:ln w="28575"/>
        </p:spPr>
        <p:style>
          <a:lnRef idx="1">
            <a:schemeClr val="accent1"/>
          </a:lnRef>
          <a:fillRef idx="0">
            <a:schemeClr val="accent1"/>
          </a:fillRef>
          <a:effectRef idx="0">
            <a:schemeClr val="accent1"/>
          </a:effectRef>
          <a:fontRef idx="minor">
            <a:schemeClr val="tx1"/>
          </a:fontRef>
        </p:style>
      </p:cxnSp>
      <p:pic>
        <p:nvPicPr>
          <p:cNvPr id="97" name="Picture 2" descr="Datatable Icon - Download Datatable Icon 935839 | Noun Project">
            <a:extLst>
              <a:ext uri="{FF2B5EF4-FFF2-40B4-BE49-F238E27FC236}">
                <a16:creationId xmlns:a16="http://schemas.microsoft.com/office/drawing/2014/main" id="{99D110FC-9104-4E49-A3B2-160664B3E4E9}"/>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80337" y="5004681"/>
            <a:ext cx="904950" cy="904950"/>
          </a:xfrm>
          <a:prstGeom prst="rect">
            <a:avLst/>
          </a:prstGeom>
          <a:noFill/>
          <a:extLst>
            <a:ext uri="{909E8E84-426E-40DD-AFC4-6F175D3DCCD1}">
              <a14:hiddenFill xmlns:a14="http://schemas.microsoft.com/office/drawing/2010/main">
                <a:solidFill>
                  <a:srgbClr val="FFFFFF"/>
                </a:solidFill>
              </a14:hiddenFill>
            </a:ext>
          </a:extLst>
        </p:spPr>
      </p:pic>
      <p:cxnSp>
        <p:nvCxnSpPr>
          <p:cNvPr id="98" name="Straight Arrow Connector 97">
            <a:extLst>
              <a:ext uri="{FF2B5EF4-FFF2-40B4-BE49-F238E27FC236}">
                <a16:creationId xmlns:a16="http://schemas.microsoft.com/office/drawing/2014/main" id="{C84E2F58-A028-D640-A2AE-CC7141F51C1E}"/>
              </a:ext>
            </a:extLst>
          </p:cNvPr>
          <p:cNvCxnSpPr>
            <a:cxnSpLocks/>
            <a:endCxn id="97" idx="1"/>
          </p:cNvCxnSpPr>
          <p:nvPr/>
        </p:nvCxnSpPr>
        <p:spPr>
          <a:xfrm>
            <a:off x="2007237" y="5457156"/>
            <a:ext cx="6731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99" name="TextBox 98">
            <a:extLst>
              <a:ext uri="{FF2B5EF4-FFF2-40B4-BE49-F238E27FC236}">
                <a16:creationId xmlns:a16="http://schemas.microsoft.com/office/drawing/2014/main" id="{3064DAFD-C4D6-2548-B6F2-136F4D3E0877}"/>
              </a:ext>
            </a:extLst>
          </p:cNvPr>
          <p:cNvSpPr txBox="1"/>
          <p:nvPr/>
        </p:nvSpPr>
        <p:spPr>
          <a:xfrm>
            <a:off x="1959390" y="5117137"/>
            <a:ext cx="893136" cy="400110"/>
          </a:xfrm>
          <a:prstGeom prst="rect">
            <a:avLst/>
          </a:prstGeom>
          <a:noFill/>
        </p:spPr>
        <p:txBody>
          <a:bodyPr wrap="square" rtlCol="0">
            <a:spAutoFit/>
          </a:bodyPr>
          <a:lstStyle/>
          <a:p>
            <a:pPr algn="ctr"/>
            <a:r>
              <a:rPr lang="en-US" altLang="zh-CN" sz="2000" i="1" dirty="0"/>
              <a:t>Merge</a:t>
            </a:r>
            <a:endParaRPr lang="en-US" sz="2000" i="1" dirty="0"/>
          </a:p>
        </p:txBody>
      </p:sp>
      <p:grpSp>
        <p:nvGrpSpPr>
          <p:cNvPr id="100" name="Group 99">
            <a:extLst>
              <a:ext uri="{FF2B5EF4-FFF2-40B4-BE49-F238E27FC236}">
                <a16:creationId xmlns:a16="http://schemas.microsoft.com/office/drawing/2014/main" id="{2650383D-5A58-BE49-8B99-6A8A4CEE899A}"/>
              </a:ext>
            </a:extLst>
          </p:cNvPr>
          <p:cNvGrpSpPr/>
          <p:nvPr/>
        </p:nvGrpSpPr>
        <p:grpSpPr>
          <a:xfrm>
            <a:off x="4845541" y="4904413"/>
            <a:ext cx="2191492" cy="969185"/>
            <a:chOff x="5552560" y="4579640"/>
            <a:chExt cx="2191492" cy="969185"/>
          </a:xfrm>
        </p:grpSpPr>
        <p:grpSp>
          <p:nvGrpSpPr>
            <p:cNvPr id="101" name="Group 100">
              <a:extLst>
                <a:ext uri="{FF2B5EF4-FFF2-40B4-BE49-F238E27FC236}">
                  <a16:creationId xmlns:a16="http://schemas.microsoft.com/office/drawing/2014/main" id="{9F7F59C1-66A1-D340-ABC3-37EB7FB876EA}"/>
                </a:ext>
              </a:extLst>
            </p:cNvPr>
            <p:cNvGrpSpPr/>
            <p:nvPr/>
          </p:nvGrpSpPr>
          <p:grpSpPr>
            <a:xfrm>
              <a:off x="5656524" y="4579640"/>
              <a:ext cx="2087528" cy="833358"/>
              <a:chOff x="4996121" y="4686450"/>
              <a:chExt cx="2087528" cy="833358"/>
            </a:xfrm>
          </p:grpSpPr>
          <p:sp>
            <p:nvSpPr>
              <p:cNvPr id="112" name="Rectangle 111">
                <a:extLst>
                  <a:ext uri="{FF2B5EF4-FFF2-40B4-BE49-F238E27FC236}">
                    <a16:creationId xmlns:a16="http://schemas.microsoft.com/office/drawing/2014/main" id="{C8C6A600-04E3-F34B-B7EA-37AB1B381BD8}"/>
                  </a:ext>
                </a:extLst>
              </p:cNvPr>
              <p:cNvSpPr/>
              <p:nvPr/>
            </p:nvSpPr>
            <p:spPr>
              <a:xfrm>
                <a:off x="4996121" y="4686450"/>
                <a:ext cx="904950" cy="83335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3" name="Rectangle 112">
                <a:extLst>
                  <a:ext uri="{FF2B5EF4-FFF2-40B4-BE49-F238E27FC236}">
                    <a16:creationId xmlns:a16="http://schemas.microsoft.com/office/drawing/2014/main" id="{3DA425A1-7F5F-DF40-83E9-45BAE6A8A5CC}"/>
                  </a:ext>
                </a:extLst>
              </p:cNvPr>
              <p:cNvSpPr/>
              <p:nvPr/>
            </p:nvSpPr>
            <p:spPr>
              <a:xfrm>
                <a:off x="5901071" y="4686450"/>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4" name="Rectangle 113">
                <a:extLst>
                  <a:ext uri="{FF2B5EF4-FFF2-40B4-BE49-F238E27FC236}">
                    <a16:creationId xmlns:a16="http://schemas.microsoft.com/office/drawing/2014/main" id="{41AAB897-418F-D44C-BF8F-EA538A84939D}"/>
                  </a:ext>
                </a:extLst>
              </p:cNvPr>
              <p:cNvSpPr/>
              <p:nvPr/>
            </p:nvSpPr>
            <p:spPr>
              <a:xfrm>
                <a:off x="5901071" y="4967302"/>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5" name="Rectangle 114">
                <a:extLst>
                  <a:ext uri="{FF2B5EF4-FFF2-40B4-BE49-F238E27FC236}">
                    <a16:creationId xmlns:a16="http://schemas.microsoft.com/office/drawing/2014/main" id="{357DAA25-3351-E741-94A4-521DEE9E22D7}"/>
                  </a:ext>
                </a:extLst>
              </p:cNvPr>
              <p:cNvSpPr/>
              <p:nvPr/>
            </p:nvSpPr>
            <p:spPr>
              <a:xfrm>
                <a:off x="5901071" y="5248154"/>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grpSp>
          <p:nvGrpSpPr>
            <p:cNvPr id="102" name="Group 101">
              <a:extLst>
                <a:ext uri="{FF2B5EF4-FFF2-40B4-BE49-F238E27FC236}">
                  <a16:creationId xmlns:a16="http://schemas.microsoft.com/office/drawing/2014/main" id="{91B070B7-B422-C54C-BFB2-863674E8DD71}"/>
                </a:ext>
              </a:extLst>
            </p:cNvPr>
            <p:cNvGrpSpPr/>
            <p:nvPr/>
          </p:nvGrpSpPr>
          <p:grpSpPr>
            <a:xfrm>
              <a:off x="5608675" y="4641483"/>
              <a:ext cx="2087528" cy="833358"/>
              <a:chOff x="4996121" y="4686450"/>
              <a:chExt cx="2087528" cy="833358"/>
            </a:xfrm>
          </p:grpSpPr>
          <p:sp>
            <p:nvSpPr>
              <p:cNvPr id="108" name="Rectangle 107">
                <a:extLst>
                  <a:ext uri="{FF2B5EF4-FFF2-40B4-BE49-F238E27FC236}">
                    <a16:creationId xmlns:a16="http://schemas.microsoft.com/office/drawing/2014/main" id="{DD451F7D-E0FA-8743-B6A2-597247F22C87}"/>
                  </a:ext>
                </a:extLst>
              </p:cNvPr>
              <p:cNvSpPr/>
              <p:nvPr/>
            </p:nvSpPr>
            <p:spPr>
              <a:xfrm>
                <a:off x="4996121" y="4686450"/>
                <a:ext cx="904950" cy="83335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09" name="Rectangle 108">
                <a:extLst>
                  <a:ext uri="{FF2B5EF4-FFF2-40B4-BE49-F238E27FC236}">
                    <a16:creationId xmlns:a16="http://schemas.microsoft.com/office/drawing/2014/main" id="{8DB6D272-864C-1140-9DE1-C45BB00A49C7}"/>
                  </a:ext>
                </a:extLst>
              </p:cNvPr>
              <p:cNvSpPr/>
              <p:nvPr/>
            </p:nvSpPr>
            <p:spPr>
              <a:xfrm>
                <a:off x="5901071" y="4686450"/>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0" name="Rectangle 109">
                <a:extLst>
                  <a:ext uri="{FF2B5EF4-FFF2-40B4-BE49-F238E27FC236}">
                    <a16:creationId xmlns:a16="http://schemas.microsoft.com/office/drawing/2014/main" id="{5AAFF495-B0A7-8D43-B478-85F6C47DA62C}"/>
                  </a:ext>
                </a:extLst>
              </p:cNvPr>
              <p:cNvSpPr/>
              <p:nvPr/>
            </p:nvSpPr>
            <p:spPr>
              <a:xfrm>
                <a:off x="5901071" y="4967302"/>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1" name="Rectangle 110">
                <a:extLst>
                  <a:ext uri="{FF2B5EF4-FFF2-40B4-BE49-F238E27FC236}">
                    <a16:creationId xmlns:a16="http://schemas.microsoft.com/office/drawing/2014/main" id="{0BC63FFA-E970-6148-B679-A092C7DA4177}"/>
                  </a:ext>
                </a:extLst>
              </p:cNvPr>
              <p:cNvSpPr/>
              <p:nvPr/>
            </p:nvSpPr>
            <p:spPr>
              <a:xfrm>
                <a:off x="5901071" y="5248154"/>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grpSp>
          <p:nvGrpSpPr>
            <p:cNvPr id="103" name="Group 102">
              <a:extLst>
                <a:ext uri="{FF2B5EF4-FFF2-40B4-BE49-F238E27FC236}">
                  <a16:creationId xmlns:a16="http://schemas.microsoft.com/office/drawing/2014/main" id="{E28D730A-AC81-C74F-85D5-F8FA566A7250}"/>
                </a:ext>
              </a:extLst>
            </p:cNvPr>
            <p:cNvGrpSpPr/>
            <p:nvPr/>
          </p:nvGrpSpPr>
          <p:grpSpPr>
            <a:xfrm>
              <a:off x="5552560" y="4715467"/>
              <a:ext cx="2087528" cy="833358"/>
              <a:chOff x="4996121" y="4686450"/>
              <a:chExt cx="2087528" cy="833358"/>
            </a:xfrm>
          </p:grpSpPr>
          <p:sp>
            <p:nvSpPr>
              <p:cNvPr id="104" name="Rectangle 103">
                <a:extLst>
                  <a:ext uri="{FF2B5EF4-FFF2-40B4-BE49-F238E27FC236}">
                    <a16:creationId xmlns:a16="http://schemas.microsoft.com/office/drawing/2014/main" id="{C68B770C-9CD4-F54F-8EC0-25746EB9CB5B}"/>
                  </a:ext>
                </a:extLst>
              </p:cNvPr>
              <p:cNvSpPr/>
              <p:nvPr/>
            </p:nvSpPr>
            <p:spPr>
              <a:xfrm>
                <a:off x="4996121" y="4686450"/>
                <a:ext cx="904950" cy="833358"/>
              </a:xfrm>
              <a:prstGeom prst="rect">
                <a:avLst/>
              </a:prstGeom>
              <a:solidFill>
                <a:srgbClr val="00B0F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Five</a:t>
                </a:r>
                <a:r>
                  <a:rPr lang="zh-CN" altLang="en-US" dirty="0"/>
                  <a:t> </a:t>
                </a:r>
                <a:r>
                  <a:rPr lang="en-US" altLang="zh-CN" dirty="0"/>
                  <a:t>Tuples</a:t>
                </a:r>
                <a:endParaRPr lang="en-US" dirty="0"/>
              </a:p>
            </p:txBody>
          </p:sp>
          <p:sp>
            <p:nvSpPr>
              <p:cNvPr id="105" name="Rectangle 104">
                <a:extLst>
                  <a:ext uri="{FF2B5EF4-FFF2-40B4-BE49-F238E27FC236}">
                    <a16:creationId xmlns:a16="http://schemas.microsoft.com/office/drawing/2014/main" id="{4B10D453-A803-C948-8F1D-C4895FBAFAAE}"/>
                  </a:ext>
                </a:extLst>
              </p:cNvPr>
              <p:cNvSpPr/>
              <p:nvPr/>
            </p:nvSpPr>
            <p:spPr>
              <a:xfrm>
                <a:off x="5901071" y="4686450"/>
                <a:ext cx="1182578" cy="271654"/>
              </a:xfrm>
              <a:prstGeom prst="rect">
                <a:avLst/>
              </a:prstGeom>
              <a:solidFill>
                <a:srgbClr val="00B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Packet</a:t>
                </a:r>
                <a:r>
                  <a:rPr lang="en-US" altLang="zh-CN" baseline="-25000" dirty="0"/>
                  <a:t>1</a:t>
                </a:r>
                <a:endParaRPr lang="en-US" dirty="0"/>
              </a:p>
            </p:txBody>
          </p:sp>
          <p:sp>
            <p:nvSpPr>
              <p:cNvPr id="106" name="Rectangle 105">
                <a:extLst>
                  <a:ext uri="{FF2B5EF4-FFF2-40B4-BE49-F238E27FC236}">
                    <a16:creationId xmlns:a16="http://schemas.microsoft.com/office/drawing/2014/main" id="{3CEB24DA-7D9D-F049-88CD-8990038A81F8}"/>
                  </a:ext>
                </a:extLst>
              </p:cNvPr>
              <p:cNvSpPr/>
              <p:nvPr/>
            </p:nvSpPr>
            <p:spPr>
              <a:xfrm>
                <a:off x="5901071" y="4967302"/>
                <a:ext cx="1182578" cy="271654"/>
              </a:xfrm>
              <a:prstGeom prst="rect">
                <a:avLst/>
              </a:prstGeom>
              <a:solidFill>
                <a:srgbClr val="00B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a:t>
                </a:r>
                <a:endParaRPr lang="en-US" dirty="0"/>
              </a:p>
            </p:txBody>
          </p:sp>
          <p:sp>
            <p:nvSpPr>
              <p:cNvPr id="107" name="Rectangle 106">
                <a:extLst>
                  <a:ext uri="{FF2B5EF4-FFF2-40B4-BE49-F238E27FC236}">
                    <a16:creationId xmlns:a16="http://schemas.microsoft.com/office/drawing/2014/main" id="{2841D048-214D-CF48-94A2-B4D241C115EC}"/>
                  </a:ext>
                </a:extLst>
              </p:cNvPr>
              <p:cNvSpPr/>
              <p:nvPr/>
            </p:nvSpPr>
            <p:spPr>
              <a:xfrm>
                <a:off x="5901071" y="5248154"/>
                <a:ext cx="1182578" cy="271654"/>
              </a:xfrm>
              <a:prstGeom prst="rect">
                <a:avLst/>
              </a:prstGeom>
              <a:solidFill>
                <a:srgbClr val="00B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err="1"/>
                  <a:t>Packet</a:t>
                </a:r>
                <a:r>
                  <a:rPr lang="en-US" altLang="zh-CN" baseline="-25000" dirty="0" err="1"/>
                  <a:t>i</a:t>
                </a:r>
                <a:endParaRPr lang="en-US" dirty="0"/>
              </a:p>
            </p:txBody>
          </p:sp>
        </p:grpSp>
      </p:grpSp>
      <p:cxnSp>
        <p:nvCxnSpPr>
          <p:cNvPr id="116" name="Straight Arrow Connector 115">
            <a:extLst>
              <a:ext uri="{FF2B5EF4-FFF2-40B4-BE49-F238E27FC236}">
                <a16:creationId xmlns:a16="http://schemas.microsoft.com/office/drawing/2014/main" id="{D8054BC9-83AE-5442-A3FE-59A5DDD5F993}"/>
              </a:ext>
            </a:extLst>
          </p:cNvPr>
          <p:cNvCxnSpPr>
            <a:cxnSpLocks/>
            <a:stCxn id="97" idx="3"/>
            <a:endCxn id="104" idx="1"/>
          </p:cNvCxnSpPr>
          <p:nvPr/>
        </p:nvCxnSpPr>
        <p:spPr>
          <a:xfrm flipV="1">
            <a:off x="3585287" y="5456919"/>
            <a:ext cx="1260254" cy="23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7" name="TextBox 116">
            <a:extLst>
              <a:ext uri="{FF2B5EF4-FFF2-40B4-BE49-F238E27FC236}">
                <a16:creationId xmlns:a16="http://schemas.microsoft.com/office/drawing/2014/main" id="{3CFA8837-2AE3-8F42-9B01-5CDB53C7C0A1}"/>
              </a:ext>
            </a:extLst>
          </p:cNvPr>
          <p:cNvSpPr txBox="1"/>
          <p:nvPr/>
        </p:nvSpPr>
        <p:spPr>
          <a:xfrm>
            <a:off x="3463879" y="5117137"/>
            <a:ext cx="1441598" cy="707886"/>
          </a:xfrm>
          <a:prstGeom prst="rect">
            <a:avLst/>
          </a:prstGeom>
          <a:noFill/>
        </p:spPr>
        <p:txBody>
          <a:bodyPr wrap="square" rtlCol="0">
            <a:spAutoFit/>
          </a:bodyPr>
          <a:lstStyle/>
          <a:p>
            <a:pPr algn="ctr"/>
            <a:r>
              <a:rPr lang="en-US" altLang="zh-CN" sz="2000" i="1" dirty="0"/>
              <a:t>Flow-based</a:t>
            </a:r>
            <a:r>
              <a:rPr lang="zh-CN" altLang="en-US" sz="2000" i="1" dirty="0"/>
              <a:t> </a:t>
            </a:r>
            <a:endParaRPr lang="en-US" altLang="zh-CN" sz="2000" i="1" dirty="0"/>
          </a:p>
          <a:p>
            <a:pPr algn="ctr"/>
            <a:r>
              <a:rPr lang="en-US" altLang="zh-CN" sz="2000" i="1" dirty="0"/>
              <a:t>split</a:t>
            </a:r>
            <a:endParaRPr lang="en-US" sz="2000" i="1" dirty="0"/>
          </a:p>
        </p:txBody>
      </p:sp>
      <p:sp>
        <p:nvSpPr>
          <p:cNvPr id="118" name="Rectangle 117">
            <a:extLst>
              <a:ext uri="{FF2B5EF4-FFF2-40B4-BE49-F238E27FC236}">
                <a16:creationId xmlns:a16="http://schemas.microsoft.com/office/drawing/2014/main" id="{64C3C58E-ECD2-174F-BC91-6E375881CFEA}"/>
              </a:ext>
            </a:extLst>
          </p:cNvPr>
          <p:cNvSpPr/>
          <p:nvPr/>
        </p:nvSpPr>
        <p:spPr>
          <a:xfrm>
            <a:off x="7576336" y="4993205"/>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t>Time-series</a:t>
            </a:r>
            <a:r>
              <a:rPr lang="zh-CN" altLang="en-US" sz="2000" i="1" dirty="0"/>
              <a:t> </a:t>
            </a:r>
            <a:r>
              <a:rPr lang="en-US" altLang="zh-CN" sz="2000" i="1" dirty="0"/>
              <a:t>GAN</a:t>
            </a:r>
            <a:endParaRPr lang="en-US" sz="2000" i="1" dirty="0"/>
          </a:p>
        </p:txBody>
      </p:sp>
      <p:sp>
        <p:nvSpPr>
          <p:cNvPr id="119" name="TextBox 118">
            <a:extLst>
              <a:ext uri="{FF2B5EF4-FFF2-40B4-BE49-F238E27FC236}">
                <a16:creationId xmlns:a16="http://schemas.microsoft.com/office/drawing/2014/main" id="{C6FD0163-462D-E64D-824F-903C83F1A535}"/>
              </a:ext>
            </a:extLst>
          </p:cNvPr>
          <p:cNvSpPr txBox="1"/>
          <p:nvPr/>
        </p:nvSpPr>
        <p:spPr>
          <a:xfrm>
            <a:off x="8028227" y="2121584"/>
            <a:ext cx="758749" cy="461665"/>
          </a:xfrm>
          <a:prstGeom prst="rect">
            <a:avLst/>
          </a:prstGeom>
          <a:noFill/>
        </p:spPr>
        <p:txBody>
          <a:bodyPr wrap="square" rtlCol="0">
            <a:spAutoFit/>
          </a:bodyPr>
          <a:lstStyle/>
          <a:p>
            <a:pPr algn="ctr"/>
            <a:r>
              <a:rPr lang="en-US" altLang="zh-CN" sz="2400" dirty="0"/>
              <a:t>D</a:t>
            </a:r>
            <a:r>
              <a:rPr lang="en-US" altLang="zh-CN" sz="2400" baseline="-25000" dirty="0"/>
              <a:t>1</a:t>
            </a:r>
            <a:r>
              <a:rPr lang="en-US" altLang="zh-CN" sz="2400" dirty="0"/>
              <a:t>’</a:t>
            </a:r>
            <a:endParaRPr lang="en-US" sz="2400" dirty="0"/>
          </a:p>
        </p:txBody>
      </p:sp>
      <p:sp>
        <p:nvSpPr>
          <p:cNvPr id="120" name="TextBox 119">
            <a:extLst>
              <a:ext uri="{FF2B5EF4-FFF2-40B4-BE49-F238E27FC236}">
                <a16:creationId xmlns:a16="http://schemas.microsoft.com/office/drawing/2014/main" id="{043DA356-08E4-1D47-8BC8-65182220366C}"/>
              </a:ext>
            </a:extLst>
          </p:cNvPr>
          <p:cNvSpPr txBox="1"/>
          <p:nvPr/>
        </p:nvSpPr>
        <p:spPr>
          <a:xfrm>
            <a:off x="8065884" y="3333663"/>
            <a:ext cx="683434" cy="461665"/>
          </a:xfrm>
          <a:prstGeom prst="rect">
            <a:avLst/>
          </a:prstGeom>
          <a:noFill/>
        </p:spPr>
        <p:txBody>
          <a:bodyPr wrap="square" rtlCol="0">
            <a:spAutoFit/>
          </a:bodyPr>
          <a:lstStyle/>
          <a:p>
            <a:pPr algn="ctr"/>
            <a:r>
              <a:rPr lang="en-US" altLang="zh-CN" sz="2400" dirty="0"/>
              <a:t>D</a:t>
            </a:r>
            <a:r>
              <a:rPr lang="en-US" altLang="zh-CN" sz="2400" baseline="-25000" dirty="0"/>
              <a:t>N</a:t>
            </a:r>
            <a:r>
              <a:rPr lang="en-US" altLang="zh-CN" sz="2400" dirty="0"/>
              <a:t>’</a:t>
            </a:r>
            <a:endParaRPr lang="en-US" sz="2400" dirty="0"/>
          </a:p>
        </p:txBody>
      </p:sp>
      <p:cxnSp>
        <p:nvCxnSpPr>
          <p:cNvPr id="121" name="Straight Arrow Connector 120">
            <a:extLst>
              <a:ext uri="{FF2B5EF4-FFF2-40B4-BE49-F238E27FC236}">
                <a16:creationId xmlns:a16="http://schemas.microsoft.com/office/drawing/2014/main" id="{7B85AB6F-1A43-9A4A-9683-3AFEE184E08A}"/>
              </a:ext>
            </a:extLst>
          </p:cNvPr>
          <p:cNvCxnSpPr>
            <a:cxnSpLocks/>
            <a:endCxn id="118" idx="1"/>
          </p:cNvCxnSpPr>
          <p:nvPr/>
        </p:nvCxnSpPr>
        <p:spPr>
          <a:xfrm>
            <a:off x="7037033" y="5436746"/>
            <a:ext cx="53930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6CD58979-4F05-6247-8C80-683B286327B9}"/>
              </a:ext>
            </a:extLst>
          </p:cNvPr>
          <p:cNvSpPr txBox="1"/>
          <p:nvPr/>
        </p:nvSpPr>
        <p:spPr>
          <a:xfrm>
            <a:off x="2903907" y="4723600"/>
            <a:ext cx="466650" cy="461665"/>
          </a:xfrm>
          <a:prstGeom prst="rect">
            <a:avLst/>
          </a:prstGeom>
          <a:noFill/>
        </p:spPr>
        <p:txBody>
          <a:bodyPr wrap="square" rtlCol="0">
            <a:spAutoFit/>
          </a:bodyPr>
          <a:lstStyle/>
          <a:p>
            <a:pPr algn="ctr"/>
            <a:r>
              <a:rPr lang="en-US" altLang="zh-CN" sz="2400" dirty="0"/>
              <a:t>D</a:t>
            </a:r>
            <a:endParaRPr lang="en-US" sz="2400" dirty="0"/>
          </a:p>
        </p:txBody>
      </p:sp>
      <mc:AlternateContent xmlns:mc="http://schemas.openxmlformats.org/markup-compatibility/2006" xmlns:a14="http://schemas.microsoft.com/office/drawing/2010/main">
        <mc:Choice Requires="a14">
          <p:sp>
            <p:nvSpPr>
              <p:cNvPr id="123" name="TextBox 122">
                <a:extLst>
                  <a:ext uri="{FF2B5EF4-FFF2-40B4-BE49-F238E27FC236}">
                    <a16:creationId xmlns:a16="http://schemas.microsoft.com/office/drawing/2014/main" id="{21D27431-6EFD-BB49-8EAA-6DA985BFD588}"/>
                  </a:ext>
                </a:extLst>
              </p:cNvPr>
              <p:cNvSpPr txBox="1"/>
              <p:nvPr/>
            </p:nvSpPr>
            <p:spPr>
              <a:xfrm>
                <a:off x="5503889" y="4472398"/>
                <a:ext cx="925467" cy="47186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altLang="zh-CN" sz="2400" b="0" i="1" smtClean="0">
                              <a:latin typeface="Cambria Math" panose="02040503050406030204" pitchFamily="18" charset="0"/>
                            </a:rPr>
                            <m:t>𝐷</m:t>
                          </m:r>
                        </m:e>
                        <m:sup>
                          <m:r>
                            <a:rPr lang="en-US" altLang="zh-CN" sz="2400" b="0" i="1" smtClean="0">
                              <a:latin typeface="Cambria Math" panose="02040503050406030204" pitchFamily="18" charset="0"/>
                            </a:rPr>
                            <m:t>𝑓𝑙𝑜𝑤</m:t>
                          </m:r>
                        </m:sup>
                      </m:sSup>
                    </m:oMath>
                  </m:oMathPara>
                </a14:m>
                <a:endParaRPr lang="en-US" dirty="0"/>
              </a:p>
            </p:txBody>
          </p:sp>
        </mc:Choice>
        <mc:Fallback xmlns="">
          <p:sp>
            <p:nvSpPr>
              <p:cNvPr id="123" name="TextBox 122">
                <a:extLst>
                  <a:ext uri="{FF2B5EF4-FFF2-40B4-BE49-F238E27FC236}">
                    <a16:creationId xmlns:a16="http://schemas.microsoft.com/office/drawing/2014/main" id="{21D27431-6EFD-BB49-8EAA-6DA985BFD588}"/>
                  </a:ext>
                </a:extLst>
              </p:cNvPr>
              <p:cNvSpPr txBox="1">
                <a:spLocks noRot="1" noChangeAspect="1" noMove="1" noResize="1" noEditPoints="1" noAdjustHandles="1" noChangeArrowheads="1" noChangeShapeType="1" noTextEdit="1"/>
              </p:cNvSpPr>
              <p:nvPr/>
            </p:nvSpPr>
            <p:spPr>
              <a:xfrm>
                <a:off x="5503889" y="4472398"/>
                <a:ext cx="925467" cy="471860"/>
              </a:xfrm>
              <a:prstGeom prst="rect">
                <a:avLst/>
              </a:prstGeom>
              <a:blipFill>
                <a:blip r:embed="rId3"/>
                <a:stretch>
                  <a:fillRect l="-6757"/>
                </a:stretch>
              </a:blipFill>
            </p:spPr>
            <p:txBody>
              <a:bodyPr/>
              <a:lstStyle/>
              <a:p>
                <a:r>
                  <a:rPr lang="en-US">
                    <a:noFill/>
                  </a:rPr>
                  <a:t> </a:t>
                </a:r>
              </a:p>
            </p:txBody>
          </p:sp>
        </mc:Fallback>
      </mc:AlternateContent>
      <p:cxnSp>
        <p:nvCxnSpPr>
          <p:cNvPr id="124" name="Straight Arrow Connector 123">
            <a:extLst>
              <a:ext uri="{FF2B5EF4-FFF2-40B4-BE49-F238E27FC236}">
                <a16:creationId xmlns:a16="http://schemas.microsoft.com/office/drawing/2014/main" id="{87343EE7-E0C4-AC4C-8CE0-BD4966B356E5}"/>
              </a:ext>
            </a:extLst>
          </p:cNvPr>
          <p:cNvCxnSpPr>
            <a:stCxn id="118" idx="3"/>
          </p:cNvCxnSpPr>
          <p:nvPr/>
        </p:nvCxnSpPr>
        <p:spPr>
          <a:xfrm>
            <a:off x="9181852" y="5436746"/>
            <a:ext cx="461916"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nvGrpSpPr>
          <p:cNvPr id="125" name="Group 124">
            <a:extLst>
              <a:ext uri="{FF2B5EF4-FFF2-40B4-BE49-F238E27FC236}">
                <a16:creationId xmlns:a16="http://schemas.microsoft.com/office/drawing/2014/main" id="{33C6194E-EC85-4D4D-9FF6-9D12864D64ED}"/>
              </a:ext>
            </a:extLst>
          </p:cNvPr>
          <p:cNvGrpSpPr/>
          <p:nvPr/>
        </p:nvGrpSpPr>
        <p:grpSpPr>
          <a:xfrm>
            <a:off x="9643768" y="4894326"/>
            <a:ext cx="2191492" cy="969185"/>
            <a:chOff x="5552560" y="4579640"/>
            <a:chExt cx="2191492" cy="969185"/>
          </a:xfrm>
        </p:grpSpPr>
        <p:grpSp>
          <p:nvGrpSpPr>
            <p:cNvPr id="126" name="Group 125">
              <a:extLst>
                <a:ext uri="{FF2B5EF4-FFF2-40B4-BE49-F238E27FC236}">
                  <a16:creationId xmlns:a16="http://schemas.microsoft.com/office/drawing/2014/main" id="{8082962F-A3BD-BD41-806E-BB36899778C6}"/>
                </a:ext>
              </a:extLst>
            </p:cNvPr>
            <p:cNvGrpSpPr/>
            <p:nvPr/>
          </p:nvGrpSpPr>
          <p:grpSpPr>
            <a:xfrm>
              <a:off x="5656524" y="4579640"/>
              <a:ext cx="2087528" cy="833358"/>
              <a:chOff x="4996121" y="4686450"/>
              <a:chExt cx="2087528" cy="833358"/>
            </a:xfrm>
          </p:grpSpPr>
          <p:sp>
            <p:nvSpPr>
              <p:cNvPr id="137" name="Rectangle 136">
                <a:extLst>
                  <a:ext uri="{FF2B5EF4-FFF2-40B4-BE49-F238E27FC236}">
                    <a16:creationId xmlns:a16="http://schemas.microsoft.com/office/drawing/2014/main" id="{3F95B7E5-A206-2848-B113-5A1E1455DD2C}"/>
                  </a:ext>
                </a:extLst>
              </p:cNvPr>
              <p:cNvSpPr/>
              <p:nvPr/>
            </p:nvSpPr>
            <p:spPr>
              <a:xfrm>
                <a:off x="4996121" y="4686450"/>
                <a:ext cx="904950" cy="83335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8" name="Rectangle 137">
                <a:extLst>
                  <a:ext uri="{FF2B5EF4-FFF2-40B4-BE49-F238E27FC236}">
                    <a16:creationId xmlns:a16="http://schemas.microsoft.com/office/drawing/2014/main" id="{DF9F6209-AC24-AD4B-B9F0-1AD402EB9BD7}"/>
                  </a:ext>
                </a:extLst>
              </p:cNvPr>
              <p:cNvSpPr/>
              <p:nvPr/>
            </p:nvSpPr>
            <p:spPr>
              <a:xfrm>
                <a:off x="5901071" y="4686450"/>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9" name="Rectangle 138">
                <a:extLst>
                  <a:ext uri="{FF2B5EF4-FFF2-40B4-BE49-F238E27FC236}">
                    <a16:creationId xmlns:a16="http://schemas.microsoft.com/office/drawing/2014/main" id="{1C132244-8973-294B-BB72-86B37BD15866}"/>
                  </a:ext>
                </a:extLst>
              </p:cNvPr>
              <p:cNvSpPr/>
              <p:nvPr/>
            </p:nvSpPr>
            <p:spPr>
              <a:xfrm>
                <a:off x="5901071" y="4967302"/>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40" name="Rectangle 139">
                <a:extLst>
                  <a:ext uri="{FF2B5EF4-FFF2-40B4-BE49-F238E27FC236}">
                    <a16:creationId xmlns:a16="http://schemas.microsoft.com/office/drawing/2014/main" id="{5B140E0F-E301-AB4F-8BFB-4084A64D45D1}"/>
                  </a:ext>
                </a:extLst>
              </p:cNvPr>
              <p:cNvSpPr/>
              <p:nvPr/>
            </p:nvSpPr>
            <p:spPr>
              <a:xfrm>
                <a:off x="5901071" y="5248154"/>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grpSp>
          <p:nvGrpSpPr>
            <p:cNvPr id="127" name="Group 126">
              <a:extLst>
                <a:ext uri="{FF2B5EF4-FFF2-40B4-BE49-F238E27FC236}">
                  <a16:creationId xmlns:a16="http://schemas.microsoft.com/office/drawing/2014/main" id="{368832FA-2FC1-9748-87A2-8A1223E326FF}"/>
                </a:ext>
              </a:extLst>
            </p:cNvPr>
            <p:cNvGrpSpPr/>
            <p:nvPr/>
          </p:nvGrpSpPr>
          <p:grpSpPr>
            <a:xfrm>
              <a:off x="5608675" y="4641483"/>
              <a:ext cx="2087528" cy="833358"/>
              <a:chOff x="4996121" y="4686450"/>
              <a:chExt cx="2087528" cy="833358"/>
            </a:xfrm>
          </p:grpSpPr>
          <p:sp>
            <p:nvSpPr>
              <p:cNvPr id="133" name="Rectangle 132">
                <a:extLst>
                  <a:ext uri="{FF2B5EF4-FFF2-40B4-BE49-F238E27FC236}">
                    <a16:creationId xmlns:a16="http://schemas.microsoft.com/office/drawing/2014/main" id="{1327D573-DF94-5548-B451-CBBFF0CF3D0A}"/>
                  </a:ext>
                </a:extLst>
              </p:cNvPr>
              <p:cNvSpPr/>
              <p:nvPr/>
            </p:nvSpPr>
            <p:spPr>
              <a:xfrm>
                <a:off x="4996121" y="4686450"/>
                <a:ext cx="904950" cy="83335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4" name="Rectangle 133">
                <a:extLst>
                  <a:ext uri="{FF2B5EF4-FFF2-40B4-BE49-F238E27FC236}">
                    <a16:creationId xmlns:a16="http://schemas.microsoft.com/office/drawing/2014/main" id="{C867A4EF-C928-1542-AA6A-64F795DEA385}"/>
                  </a:ext>
                </a:extLst>
              </p:cNvPr>
              <p:cNvSpPr/>
              <p:nvPr/>
            </p:nvSpPr>
            <p:spPr>
              <a:xfrm>
                <a:off x="5901071" y="4686450"/>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5" name="Rectangle 134">
                <a:extLst>
                  <a:ext uri="{FF2B5EF4-FFF2-40B4-BE49-F238E27FC236}">
                    <a16:creationId xmlns:a16="http://schemas.microsoft.com/office/drawing/2014/main" id="{CF4048AC-093F-6949-9C07-A8D7DD39DC77}"/>
                  </a:ext>
                </a:extLst>
              </p:cNvPr>
              <p:cNvSpPr/>
              <p:nvPr/>
            </p:nvSpPr>
            <p:spPr>
              <a:xfrm>
                <a:off x="5901071" y="4967302"/>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6" name="Rectangle 135">
                <a:extLst>
                  <a:ext uri="{FF2B5EF4-FFF2-40B4-BE49-F238E27FC236}">
                    <a16:creationId xmlns:a16="http://schemas.microsoft.com/office/drawing/2014/main" id="{F512DAA6-A6E3-D44A-BFE7-18FC0255CBDB}"/>
                  </a:ext>
                </a:extLst>
              </p:cNvPr>
              <p:cNvSpPr/>
              <p:nvPr/>
            </p:nvSpPr>
            <p:spPr>
              <a:xfrm>
                <a:off x="5901071" y="5248154"/>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grpSp>
          <p:nvGrpSpPr>
            <p:cNvPr id="128" name="Group 127">
              <a:extLst>
                <a:ext uri="{FF2B5EF4-FFF2-40B4-BE49-F238E27FC236}">
                  <a16:creationId xmlns:a16="http://schemas.microsoft.com/office/drawing/2014/main" id="{3BDD0C4D-80D4-AC43-A410-7AF68FD764B1}"/>
                </a:ext>
              </a:extLst>
            </p:cNvPr>
            <p:cNvGrpSpPr/>
            <p:nvPr/>
          </p:nvGrpSpPr>
          <p:grpSpPr>
            <a:xfrm>
              <a:off x="5552560" y="4715467"/>
              <a:ext cx="2087528" cy="833358"/>
              <a:chOff x="4996121" y="4686450"/>
              <a:chExt cx="2087528" cy="833358"/>
            </a:xfrm>
          </p:grpSpPr>
          <p:sp>
            <p:nvSpPr>
              <p:cNvPr id="129" name="Rectangle 128">
                <a:extLst>
                  <a:ext uri="{FF2B5EF4-FFF2-40B4-BE49-F238E27FC236}">
                    <a16:creationId xmlns:a16="http://schemas.microsoft.com/office/drawing/2014/main" id="{ADA92E29-74E5-214B-AFB4-5522D682E5CB}"/>
                  </a:ext>
                </a:extLst>
              </p:cNvPr>
              <p:cNvSpPr/>
              <p:nvPr/>
            </p:nvSpPr>
            <p:spPr>
              <a:xfrm>
                <a:off x="4996121" y="4686450"/>
                <a:ext cx="904950" cy="833358"/>
              </a:xfrm>
              <a:prstGeom prst="rect">
                <a:avLst/>
              </a:prstGeom>
              <a:solidFill>
                <a:schemeClr val="accent1">
                  <a:lumMod val="40000"/>
                  <a:lumOff val="6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Five</a:t>
                </a:r>
                <a:r>
                  <a:rPr lang="zh-CN" altLang="en-US" dirty="0"/>
                  <a:t> </a:t>
                </a:r>
                <a:r>
                  <a:rPr lang="en-US" altLang="zh-CN" dirty="0"/>
                  <a:t>Tuples</a:t>
                </a:r>
                <a:endParaRPr lang="en-US" dirty="0"/>
              </a:p>
            </p:txBody>
          </p:sp>
          <p:sp>
            <p:nvSpPr>
              <p:cNvPr id="130" name="Rectangle 129">
                <a:extLst>
                  <a:ext uri="{FF2B5EF4-FFF2-40B4-BE49-F238E27FC236}">
                    <a16:creationId xmlns:a16="http://schemas.microsoft.com/office/drawing/2014/main" id="{033E87D6-F28E-C24E-9EEB-559C3D92C0DE}"/>
                  </a:ext>
                </a:extLst>
              </p:cNvPr>
              <p:cNvSpPr/>
              <p:nvPr/>
            </p:nvSpPr>
            <p:spPr>
              <a:xfrm>
                <a:off x="5901071" y="4686450"/>
                <a:ext cx="1182578" cy="271654"/>
              </a:xfrm>
              <a:prstGeom prst="rect">
                <a:avLst/>
              </a:prstGeom>
              <a:solidFill>
                <a:schemeClr val="accent6">
                  <a:lumMod val="40000"/>
                  <a:lumOff val="6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Packet</a:t>
                </a:r>
                <a:r>
                  <a:rPr lang="en-US" altLang="zh-CN" baseline="-25000" dirty="0"/>
                  <a:t>1</a:t>
                </a:r>
                <a:endParaRPr lang="en-US" dirty="0"/>
              </a:p>
            </p:txBody>
          </p:sp>
          <p:sp>
            <p:nvSpPr>
              <p:cNvPr id="131" name="Rectangle 130">
                <a:extLst>
                  <a:ext uri="{FF2B5EF4-FFF2-40B4-BE49-F238E27FC236}">
                    <a16:creationId xmlns:a16="http://schemas.microsoft.com/office/drawing/2014/main" id="{91A809CB-A016-F447-8811-94A60621B4B8}"/>
                  </a:ext>
                </a:extLst>
              </p:cNvPr>
              <p:cNvSpPr/>
              <p:nvPr/>
            </p:nvSpPr>
            <p:spPr>
              <a:xfrm>
                <a:off x="5901071" y="4967302"/>
                <a:ext cx="1182578" cy="271654"/>
              </a:xfrm>
              <a:prstGeom prst="rect">
                <a:avLst/>
              </a:prstGeom>
              <a:solidFill>
                <a:schemeClr val="accent6">
                  <a:lumMod val="40000"/>
                  <a:lumOff val="6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a:t>
                </a:r>
                <a:endParaRPr lang="en-US" dirty="0"/>
              </a:p>
            </p:txBody>
          </p:sp>
          <p:sp>
            <p:nvSpPr>
              <p:cNvPr id="132" name="Rectangle 131">
                <a:extLst>
                  <a:ext uri="{FF2B5EF4-FFF2-40B4-BE49-F238E27FC236}">
                    <a16:creationId xmlns:a16="http://schemas.microsoft.com/office/drawing/2014/main" id="{4D32E7E9-A975-3340-9B6D-6E95B33BEC9B}"/>
                  </a:ext>
                </a:extLst>
              </p:cNvPr>
              <p:cNvSpPr/>
              <p:nvPr/>
            </p:nvSpPr>
            <p:spPr>
              <a:xfrm>
                <a:off x="5901071" y="5248154"/>
                <a:ext cx="1182578" cy="271654"/>
              </a:xfrm>
              <a:prstGeom prst="rect">
                <a:avLst/>
              </a:prstGeom>
              <a:solidFill>
                <a:schemeClr val="accent6">
                  <a:lumMod val="40000"/>
                  <a:lumOff val="6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err="1"/>
                  <a:t>Packet</a:t>
                </a:r>
                <a:r>
                  <a:rPr lang="en-US" altLang="zh-CN" baseline="-25000" dirty="0" err="1"/>
                  <a:t>i</a:t>
                </a:r>
                <a:endParaRPr lang="en-US" dirty="0"/>
              </a:p>
            </p:txBody>
          </p:sp>
        </p:grpSp>
      </p:grpSp>
      <mc:AlternateContent xmlns:mc="http://schemas.openxmlformats.org/markup-compatibility/2006" xmlns:a14="http://schemas.microsoft.com/office/drawing/2010/main">
        <mc:Choice Requires="a14">
          <p:sp>
            <p:nvSpPr>
              <p:cNvPr id="141" name="TextBox 140">
                <a:extLst>
                  <a:ext uri="{FF2B5EF4-FFF2-40B4-BE49-F238E27FC236}">
                    <a16:creationId xmlns:a16="http://schemas.microsoft.com/office/drawing/2014/main" id="{8CB60A62-EAAD-0545-9B90-F212D4F21DE7}"/>
                  </a:ext>
                </a:extLst>
              </p:cNvPr>
              <p:cNvSpPr txBox="1"/>
              <p:nvPr/>
            </p:nvSpPr>
            <p:spPr>
              <a:xfrm>
                <a:off x="10086802" y="4521301"/>
                <a:ext cx="1134588" cy="47186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altLang="zh-CN" sz="2400" b="0" i="1" smtClean="0">
                              <a:latin typeface="Cambria Math" panose="02040503050406030204" pitchFamily="18" charset="0"/>
                            </a:rPr>
                            <m:t>𝐷</m:t>
                          </m:r>
                        </m:e>
                        <m:sup>
                          <m:r>
                            <a:rPr lang="en-US" altLang="zh-CN" sz="2400" b="0" i="1" smtClean="0">
                              <a:latin typeface="Cambria Math" panose="02040503050406030204" pitchFamily="18" charset="0"/>
                            </a:rPr>
                            <m:t>′</m:t>
                          </m:r>
                          <m:r>
                            <a:rPr lang="en-US" altLang="zh-CN" sz="2400" b="0" i="1" smtClean="0">
                              <a:latin typeface="Cambria Math" panose="02040503050406030204" pitchFamily="18" charset="0"/>
                            </a:rPr>
                            <m:t>𝑓𝑙𝑜𝑤</m:t>
                          </m:r>
                        </m:sup>
                      </m:sSup>
                    </m:oMath>
                  </m:oMathPara>
                </a14:m>
                <a:endParaRPr lang="en-US" sz="2400" dirty="0"/>
              </a:p>
            </p:txBody>
          </p:sp>
        </mc:Choice>
        <mc:Fallback xmlns="">
          <p:sp>
            <p:nvSpPr>
              <p:cNvPr id="141" name="TextBox 140">
                <a:extLst>
                  <a:ext uri="{FF2B5EF4-FFF2-40B4-BE49-F238E27FC236}">
                    <a16:creationId xmlns:a16="http://schemas.microsoft.com/office/drawing/2014/main" id="{8CB60A62-EAAD-0545-9B90-F212D4F21DE7}"/>
                  </a:ext>
                </a:extLst>
              </p:cNvPr>
              <p:cNvSpPr txBox="1">
                <a:spLocks noRot="1" noChangeAspect="1" noMove="1" noResize="1" noEditPoints="1" noAdjustHandles="1" noChangeArrowheads="1" noChangeShapeType="1" noTextEdit="1"/>
              </p:cNvSpPr>
              <p:nvPr/>
            </p:nvSpPr>
            <p:spPr>
              <a:xfrm>
                <a:off x="10086802" y="4521301"/>
                <a:ext cx="1134588" cy="471860"/>
              </a:xfrm>
              <a:prstGeom prst="rect">
                <a:avLst/>
              </a:prstGeom>
              <a:blipFill>
                <a:blip r:embed="rId4"/>
                <a:stretch>
                  <a:fillRect/>
                </a:stretch>
              </a:blipFill>
            </p:spPr>
            <p:txBody>
              <a:bodyPr/>
              <a:lstStyle/>
              <a:p>
                <a:r>
                  <a:rPr lang="en-US">
                    <a:noFill/>
                  </a:rPr>
                  <a:t> </a:t>
                </a:r>
              </a:p>
            </p:txBody>
          </p:sp>
        </mc:Fallback>
      </mc:AlternateContent>
      <p:sp>
        <p:nvSpPr>
          <p:cNvPr id="142" name="TextBox 141">
            <a:extLst>
              <a:ext uri="{FF2B5EF4-FFF2-40B4-BE49-F238E27FC236}">
                <a16:creationId xmlns:a16="http://schemas.microsoft.com/office/drawing/2014/main" id="{81AEB9AF-7E8D-9A4A-AF7E-0AADCB0D9032}"/>
              </a:ext>
            </a:extLst>
          </p:cNvPr>
          <p:cNvSpPr txBox="1"/>
          <p:nvPr/>
        </p:nvSpPr>
        <p:spPr>
          <a:xfrm>
            <a:off x="9682326" y="4185142"/>
            <a:ext cx="2066552" cy="400110"/>
          </a:xfrm>
          <a:prstGeom prst="rect">
            <a:avLst/>
          </a:prstGeom>
          <a:noFill/>
        </p:spPr>
        <p:txBody>
          <a:bodyPr wrap="square" rtlCol="0">
            <a:spAutoFit/>
          </a:bodyPr>
          <a:lstStyle/>
          <a:p>
            <a:pPr algn="ctr"/>
            <a:r>
              <a:rPr lang="en-US" altLang="zh-CN" sz="2000" dirty="0"/>
              <a:t>Synthetic</a:t>
            </a:r>
            <a:r>
              <a:rPr lang="zh-CN" altLang="en-US" sz="2000" dirty="0"/>
              <a:t> </a:t>
            </a:r>
            <a:r>
              <a:rPr lang="en-US" altLang="zh-CN" sz="2000" dirty="0"/>
              <a:t>Data</a:t>
            </a:r>
            <a:endParaRPr lang="en-US" sz="2000" dirty="0"/>
          </a:p>
        </p:txBody>
      </p:sp>
      <p:sp>
        <p:nvSpPr>
          <p:cNvPr id="143" name="TextBox 142">
            <a:extLst>
              <a:ext uri="{FF2B5EF4-FFF2-40B4-BE49-F238E27FC236}">
                <a16:creationId xmlns:a16="http://schemas.microsoft.com/office/drawing/2014/main" id="{20147ED7-B052-474B-82C7-F2B2E0E771D8}"/>
              </a:ext>
            </a:extLst>
          </p:cNvPr>
          <p:cNvSpPr txBox="1"/>
          <p:nvPr/>
        </p:nvSpPr>
        <p:spPr>
          <a:xfrm>
            <a:off x="4395411" y="4041367"/>
            <a:ext cx="2945847" cy="400110"/>
          </a:xfrm>
          <a:prstGeom prst="rect">
            <a:avLst/>
          </a:prstGeom>
          <a:noFill/>
        </p:spPr>
        <p:txBody>
          <a:bodyPr wrap="square" rtlCol="0">
            <a:spAutoFit/>
          </a:bodyPr>
          <a:lstStyle/>
          <a:p>
            <a:pPr algn="ctr"/>
            <a:r>
              <a:rPr lang="en-US" sz="2000" dirty="0"/>
              <a:t>(a) Strawman Approach</a:t>
            </a:r>
          </a:p>
        </p:txBody>
      </p:sp>
      <p:sp>
        <p:nvSpPr>
          <p:cNvPr id="144" name="TextBox 143">
            <a:extLst>
              <a:ext uri="{FF2B5EF4-FFF2-40B4-BE49-F238E27FC236}">
                <a16:creationId xmlns:a16="http://schemas.microsoft.com/office/drawing/2014/main" id="{6EAE47B3-29B9-4741-A17B-308118D3EBD3}"/>
              </a:ext>
            </a:extLst>
          </p:cNvPr>
          <p:cNvSpPr txBox="1"/>
          <p:nvPr/>
        </p:nvSpPr>
        <p:spPr>
          <a:xfrm>
            <a:off x="4381531" y="5962303"/>
            <a:ext cx="2945847" cy="400110"/>
          </a:xfrm>
          <a:prstGeom prst="rect">
            <a:avLst/>
          </a:prstGeom>
          <a:noFill/>
        </p:spPr>
        <p:txBody>
          <a:bodyPr wrap="square" rtlCol="0">
            <a:spAutoFit/>
          </a:bodyPr>
          <a:lstStyle/>
          <a:p>
            <a:pPr algn="ctr"/>
            <a:r>
              <a:rPr lang="en-US" sz="2000" dirty="0"/>
              <a:t>(</a:t>
            </a:r>
            <a:r>
              <a:rPr lang="en-US" altLang="zh-CN" sz="2000" dirty="0"/>
              <a:t>b</a:t>
            </a:r>
            <a:r>
              <a:rPr lang="en-US" sz="2000" dirty="0"/>
              <a:t>) </a:t>
            </a:r>
            <a:r>
              <a:rPr lang="en-US" altLang="zh-CN" sz="2000" dirty="0"/>
              <a:t>NetShare</a:t>
            </a:r>
            <a:r>
              <a:rPr lang="zh-CN" altLang="en-US" sz="2000" dirty="0"/>
              <a:t> </a:t>
            </a:r>
            <a:r>
              <a:rPr lang="en-US" sz="2000" dirty="0"/>
              <a:t>Approach</a:t>
            </a:r>
          </a:p>
        </p:txBody>
      </p:sp>
    </p:spTree>
    <p:extLst>
      <p:ext uri="{BB962C8B-B14F-4D97-AF65-F5344CB8AC3E}">
        <p14:creationId xmlns:p14="http://schemas.microsoft.com/office/powerpoint/2010/main" val="2541037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4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P spid="94" grpId="0"/>
      <p:bldP spid="95" grpId="0"/>
      <p:bldP spid="99" grpId="0"/>
      <p:bldP spid="117" grpId="0"/>
      <p:bldP spid="118" grpId="0" animBg="1"/>
      <p:bldP spid="122" grpId="0"/>
      <p:bldP spid="123" grpId="0"/>
      <p:bldP spid="141" grpId="0"/>
      <p:bldP spid="142" grpId="0"/>
      <p:bldP spid="14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44C7B-ECAA-4A45-A835-B60411048183}"/>
              </a:ext>
            </a:extLst>
          </p:cNvPr>
          <p:cNvSpPr>
            <a:spLocks noGrp="1"/>
          </p:cNvSpPr>
          <p:nvPr>
            <p:ph type="title"/>
          </p:nvPr>
        </p:nvSpPr>
        <p:spPr/>
        <p:txBody>
          <a:bodyPr/>
          <a:lstStyle/>
          <a:p>
            <a:r>
              <a:rPr lang="en-US" altLang="zh-CN" dirty="0">
                <a:solidFill>
                  <a:srgbClr val="0070C0"/>
                </a:solidFill>
              </a:rPr>
              <a:t>Challenge:</a:t>
            </a:r>
            <a:r>
              <a:rPr lang="zh-CN" altLang="en-US" dirty="0">
                <a:solidFill>
                  <a:srgbClr val="0070C0"/>
                </a:solidFill>
              </a:rPr>
              <a:t> </a:t>
            </a:r>
            <a:r>
              <a:rPr lang="en-US" altLang="zh-CN" dirty="0"/>
              <a:t>P</a:t>
            </a:r>
            <a:r>
              <a:rPr lang="en-US" altLang="zh-CN" dirty="0">
                <a:solidFill>
                  <a:srgbClr val="0070C0"/>
                </a:solidFill>
              </a:rPr>
              <a:t>oor</a:t>
            </a:r>
            <a:r>
              <a:rPr lang="zh-CN" altLang="en-US" dirty="0">
                <a:solidFill>
                  <a:srgbClr val="0070C0"/>
                </a:solidFill>
              </a:rPr>
              <a:t> </a:t>
            </a:r>
            <a:r>
              <a:rPr lang="en-US" altLang="zh-CN" dirty="0">
                <a:solidFill>
                  <a:srgbClr val="0070C0"/>
                </a:solidFill>
              </a:rPr>
              <a:t>scalability-fidelity</a:t>
            </a:r>
            <a:r>
              <a:rPr lang="zh-CN" altLang="en-US" dirty="0">
                <a:solidFill>
                  <a:srgbClr val="0070C0"/>
                </a:solidFill>
              </a:rPr>
              <a:t> </a:t>
            </a:r>
            <a:r>
              <a:rPr lang="en-US" altLang="zh-CN" dirty="0">
                <a:solidFill>
                  <a:srgbClr val="0070C0"/>
                </a:solidFill>
              </a:rPr>
              <a:t>tradeoffs</a:t>
            </a:r>
            <a:endParaRPr lang="en-US" dirty="0">
              <a:solidFill>
                <a:srgbClr val="0070C0"/>
              </a:solidFill>
            </a:endParaRPr>
          </a:p>
        </p:txBody>
      </p:sp>
      <p:sp>
        <p:nvSpPr>
          <p:cNvPr id="4" name="Slide Number Placeholder 3">
            <a:extLst>
              <a:ext uri="{FF2B5EF4-FFF2-40B4-BE49-F238E27FC236}">
                <a16:creationId xmlns:a16="http://schemas.microsoft.com/office/drawing/2014/main" id="{57EA744D-E86A-DE4B-8841-32538D808F05}"/>
              </a:ext>
            </a:extLst>
          </p:cNvPr>
          <p:cNvSpPr>
            <a:spLocks noGrp="1"/>
          </p:cNvSpPr>
          <p:nvPr>
            <p:ph type="sldNum" sz="quarter" idx="12"/>
          </p:nvPr>
        </p:nvSpPr>
        <p:spPr/>
        <p:txBody>
          <a:bodyPr/>
          <a:lstStyle/>
          <a:p>
            <a:fld id="{78BA06F7-7B03-794D-B1BE-3F12299AE8FB}" type="slidenum">
              <a:rPr lang="en-US" smtClean="0"/>
              <a:t>40</a:t>
            </a:fld>
            <a:endParaRPr lang="en-US"/>
          </a:p>
        </p:txBody>
      </p:sp>
      <p:pic>
        <p:nvPicPr>
          <p:cNvPr id="6" name="Picture 5">
            <a:extLst>
              <a:ext uri="{FF2B5EF4-FFF2-40B4-BE49-F238E27FC236}">
                <a16:creationId xmlns:a16="http://schemas.microsoft.com/office/drawing/2014/main" id="{22848B2F-D9E5-4A40-A5FD-316606372ADF}"/>
              </a:ext>
            </a:extLst>
          </p:cNvPr>
          <p:cNvPicPr>
            <a:picLocks noChangeAspect="1"/>
          </p:cNvPicPr>
          <p:nvPr/>
        </p:nvPicPr>
        <p:blipFill>
          <a:blip r:embed="rId2"/>
          <a:stretch>
            <a:fillRect/>
          </a:stretch>
        </p:blipFill>
        <p:spPr>
          <a:xfrm>
            <a:off x="838200" y="1619250"/>
            <a:ext cx="5003800" cy="3619500"/>
          </a:xfrm>
          <a:prstGeom prst="rect">
            <a:avLst/>
          </a:prstGeom>
        </p:spPr>
      </p:pic>
      <p:pic>
        <p:nvPicPr>
          <p:cNvPr id="8" name="Picture 7">
            <a:extLst>
              <a:ext uri="{FF2B5EF4-FFF2-40B4-BE49-F238E27FC236}">
                <a16:creationId xmlns:a16="http://schemas.microsoft.com/office/drawing/2014/main" id="{88F41190-9125-A24A-84F5-BB6A8F923175}"/>
              </a:ext>
            </a:extLst>
          </p:cNvPr>
          <p:cNvPicPr>
            <a:picLocks noChangeAspect="1"/>
          </p:cNvPicPr>
          <p:nvPr/>
        </p:nvPicPr>
        <p:blipFill>
          <a:blip r:embed="rId3"/>
          <a:stretch>
            <a:fillRect/>
          </a:stretch>
        </p:blipFill>
        <p:spPr>
          <a:xfrm>
            <a:off x="6172200" y="1657350"/>
            <a:ext cx="5181600" cy="3581400"/>
          </a:xfrm>
          <a:prstGeom prst="rect">
            <a:avLst/>
          </a:prstGeom>
        </p:spPr>
      </p:pic>
      <p:sp>
        <p:nvSpPr>
          <p:cNvPr id="9" name="TextBox 8">
            <a:extLst>
              <a:ext uri="{FF2B5EF4-FFF2-40B4-BE49-F238E27FC236}">
                <a16:creationId xmlns:a16="http://schemas.microsoft.com/office/drawing/2014/main" id="{30AB757B-2D64-A040-85C0-4091842FEA11}"/>
              </a:ext>
            </a:extLst>
          </p:cNvPr>
          <p:cNvSpPr txBox="1"/>
          <p:nvPr/>
        </p:nvSpPr>
        <p:spPr>
          <a:xfrm>
            <a:off x="2528048" y="5378824"/>
            <a:ext cx="2678654" cy="369332"/>
          </a:xfrm>
          <a:prstGeom prst="rect">
            <a:avLst/>
          </a:prstGeom>
          <a:noFill/>
        </p:spPr>
        <p:txBody>
          <a:bodyPr wrap="square" rtlCol="0">
            <a:spAutoFit/>
          </a:bodyPr>
          <a:lstStyle/>
          <a:p>
            <a:pPr algn="ctr"/>
            <a:r>
              <a:rPr lang="en-US" altLang="zh-CN" dirty="0"/>
              <a:t>Ex.</a:t>
            </a:r>
            <a:r>
              <a:rPr lang="zh-CN" altLang="en-US" dirty="0"/>
              <a:t> </a:t>
            </a:r>
            <a:r>
              <a:rPr lang="en-US" altLang="zh-CN" dirty="0"/>
              <a:t>1:</a:t>
            </a:r>
            <a:r>
              <a:rPr lang="zh-CN" altLang="en-US" dirty="0"/>
              <a:t> </a:t>
            </a:r>
            <a:r>
              <a:rPr lang="en-US" altLang="zh-CN" dirty="0"/>
              <a:t>UGR16</a:t>
            </a:r>
            <a:r>
              <a:rPr lang="zh-CN" altLang="en-US" dirty="0"/>
              <a:t> </a:t>
            </a:r>
            <a:r>
              <a:rPr lang="en-US" altLang="zh-CN" dirty="0"/>
              <a:t>(NetFlow)</a:t>
            </a:r>
            <a:endParaRPr lang="en-US" dirty="0"/>
          </a:p>
        </p:txBody>
      </p:sp>
      <p:sp>
        <p:nvSpPr>
          <p:cNvPr id="10" name="TextBox 9">
            <a:extLst>
              <a:ext uri="{FF2B5EF4-FFF2-40B4-BE49-F238E27FC236}">
                <a16:creationId xmlns:a16="http://schemas.microsoft.com/office/drawing/2014/main" id="{C006DD9A-C280-964A-831C-52193DACEFF2}"/>
              </a:ext>
            </a:extLst>
          </p:cNvPr>
          <p:cNvSpPr txBox="1"/>
          <p:nvPr/>
        </p:nvSpPr>
        <p:spPr>
          <a:xfrm>
            <a:off x="7897907" y="5378824"/>
            <a:ext cx="2678654" cy="369332"/>
          </a:xfrm>
          <a:prstGeom prst="rect">
            <a:avLst/>
          </a:prstGeom>
          <a:noFill/>
        </p:spPr>
        <p:txBody>
          <a:bodyPr wrap="square" rtlCol="0">
            <a:spAutoFit/>
          </a:bodyPr>
          <a:lstStyle/>
          <a:p>
            <a:pPr algn="ctr"/>
            <a:r>
              <a:rPr lang="en-US" altLang="zh-CN" dirty="0"/>
              <a:t>Ex.</a:t>
            </a:r>
            <a:r>
              <a:rPr lang="zh-CN" altLang="en-US" dirty="0"/>
              <a:t> </a:t>
            </a:r>
            <a:r>
              <a:rPr lang="en-US" altLang="zh-CN" dirty="0"/>
              <a:t>2:</a:t>
            </a:r>
            <a:r>
              <a:rPr lang="zh-CN" altLang="en-US" dirty="0"/>
              <a:t> </a:t>
            </a:r>
            <a:r>
              <a:rPr lang="en-US" altLang="zh-CN" dirty="0"/>
              <a:t>CAIDA</a:t>
            </a:r>
            <a:r>
              <a:rPr lang="zh-CN" altLang="en-US" dirty="0"/>
              <a:t> </a:t>
            </a:r>
            <a:r>
              <a:rPr lang="en-US" altLang="zh-CN" dirty="0"/>
              <a:t>(PCAP)</a:t>
            </a:r>
            <a:endParaRPr lang="en-US" dirty="0"/>
          </a:p>
        </p:txBody>
      </p:sp>
    </p:spTree>
    <p:extLst>
      <p:ext uri="{BB962C8B-B14F-4D97-AF65-F5344CB8AC3E}">
        <p14:creationId xmlns:p14="http://schemas.microsoft.com/office/powerpoint/2010/main" val="26601543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4EA7D-59A8-604A-981D-8F4489EDDF55}"/>
              </a:ext>
            </a:extLst>
          </p:cNvPr>
          <p:cNvSpPr>
            <a:spLocks noGrp="1"/>
          </p:cNvSpPr>
          <p:nvPr>
            <p:ph type="title"/>
          </p:nvPr>
        </p:nvSpPr>
        <p:spPr/>
        <p:txBody>
          <a:bodyPr/>
          <a:lstStyle/>
          <a:p>
            <a:r>
              <a:rPr lang="en-US" altLang="zh-CN" dirty="0">
                <a:solidFill>
                  <a:srgbClr val="0070C0"/>
                </a:solidFill>
              </a:rPr>
              <a:t>Insight:</a:t>
            </a:r>
            <a:r>
              <a:rPr lang="zh-CN" altLang="en-US" dirty="0">
                <a:solidFill>
                  <a:srgbClr val="0070C0"/>
                </a:solidFill>
              </a:rPr>
              <a:t> </a:t>
            </a:r>
            <a:r>
              <a:rPr lang="en-US" altLang="zh-CN" dirty="0">
                <a:solidFill>
                  <a:srgbClr val="0070C0"/>
                </a:solidFill>
              </a:rPr>
              <a:t>fine-tuning</a:t>
            </a:r>
            <a:r>
              <a:rPr lang="zh-CN" altLang="en-US" dirty="0">
                <a:solidFill>
                  <a:srgbClr val="0070C0"/>
                </a:solidFill>
              </a:rPr>
              <a:t> </a:t>
            </a:r>
            <a:r>
              <a:rPr lang="en-US" altLang="zh-CN" dirty="0">
                <a:solidFill>
                  <a:srgbClr val="0070C0"/>
                </a:solidFill>
              </a:rPr>
              <a:t>with</a:t>
            </a:r>
            <a:r>
              <a:rPr lang="zh-CN" altLang="en-US" dirty="0">
                <a:solidFill>
                  <a:srgbClr val="0070C0"/>
                </a:solidFill>
              </a:rPr>
              <a:t> </a:t>
            </a:r>
            <a:r>
              <a:rPr lang="en-US" altLang="zh-CN" dirty="0">
                <a:solidFill>
                  <a:srgbClr val="0070C0"/>
                </a:solidFill>
              </a:rPr>
              <a:t>parallelism</a:t>
            </a:r>
            <a:endParaRPr lang="en-US" dirty="0">
              <a:solidFill>
                <a:srgbClr val="0070C0"/>
              </a:solidFill>
            </a:endParaRPr>
          </a:p>
        </p:txBody>
      </p:sp>
      <p:sp>
        <p:nvSpPr>
          <p:cNvPr id="4" name="Slide Number Placeholder 3">
            <a:extLst>
              <a:ext uri="{FF2B5EF4-FFF2-40B4-BE49-F238E27FC236}">
                <a16:creationId xmlns:a16="http://schemas.microsoft.com/office/drawing/2014/main" id="{F2C92F9A-E44E-E942-AF6C-F8F1EEADD5CC}"/>
              </a:ext>
            </a:extLst>
          </p:cNvPr>
          <p:cNvSpPr>
            <a:spLocks noGrp="1"/>
          </p:cNvSpPr>
          <p:nvPr>
            <p:ph type="sldNum" sz="quarter" idx="12"/>
          </p:nvPr>
        </p:nvSpPr>
        <p:spPr/>
        <p:txBody>
          <a:bodyPr/>
          <a:lstStyle/>
          <a:p>
            <a:fld id="{78BA06F7-7B03-794D-B1BE-3F12299AE8FB}" type="slidenum">
              <a:rPr lang="en-US" smtClean="0"/>
              <a:t>41</a:t>
            </a:fld>
            <a:endParaRPr lang="en-US"/>
          </a:p>
        </p:txBody>
      </p:sp>
      <p:sp>
        <p:nvSpPr>
          <p:cNvPr id="5" name="Rounded Rectangle 4">
            <a:extLst>
              <a:ext uri="{FF2B5EF4-FFF2-40B4-BE49-F238E27FC236}">
                <a16:creationId xmlns:a16="http://schemas.microsoft.com/office/drawing/2014/main" id="{90CA4580-2692-2249-A108-91FE499FAAFA}"/>
              </a:ext>
            </a:extLst>
          </p:cNvPr>
          <p:cNvSpPr/>
          <p:nvPr/>
        </p:nvSpPr>
        <p:spPr>
          <a:xfrm>
            <a:off x="2475810" y="4379410"/>
            <a:ext cx="6767086" cy="1522712"/>
          </a:xfrm>
          <a:prstGeom prst="roundRect">
            <a:avLst/>
          </a:prstGeom>
          <a:solidFill>
            <a:schemeClr val="bg2">
              <a:lumMod val="9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FB2D15CA-F257-D34E-A258-5DFDBA23A087}"/>
              </a:ext>
            </a:extLst>
          </p:cNvPr>
          <p:cNvSpPr/>
          <p:nvPr/>
        </p:nvSpPr>
        <p:spPr>
          <a:xfrm>
            <a:off x="2369407" y="4493609"/>
            <a:ext cx="6767086" cy="1522712"/>
          </a:xfrm>
          <a:prstGeom prst="roundRect">
            <a:avLst/>
          </a:prstGeom>
          <a:solidFill>
            <a:schemeClr val="bg2">
              <a:lumMod val="9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Elbow Connector 6">
            <a:extLst>
              <a:ext uri="{FF2B5EF4-FFF2-40B4-BE49-F238E27FC236}">
                <a16:creationId xmlns:a16="http://schemas.microsoft.com/office/drawing/2014/main" id="{B13A5CD0-CD58-8241-B9B7-11E04C4343FC}"/>
              </a:ext>
            </a:extLst>
          </p:cNvPr>
          <p:cNvCxnSpPr>
            <a:stCxn id="43" idx="3"/>
            <a:endCxn id="41" idx="3"/>
          </p:cNvCxnSpPr>
          <p:nvPr/>
        </p:nvCxnSpPr>
        <p:spPr>
          <a:xfrm flipH="1">
            <a:off x="9030088" y="3712574"/>
            <a:ext cx="9990" cy="1701129"/>
          </a:xfrm>
          <a:prstGeom prst="bentConnector3">
            <a:avLst>
              <a:gd name="adj1" fmla="val -3565475"/>
            </a:avLst>
          </a:prstGeom>
          <a:ln w="28575"/>
        </p:spPr>
        <p:style>
          <a:lnRef idx="1">
            <a:schemeClr val="accent1"/>
          </a:lnRef>
          <a:fillRef idx="0">
            <a:schemeClr val="accent1"/>
          </a:fillRef>
          <a:effectRef idx="0">
            <a:schemeClr val="accent1"/>
          </a:effectRef>
          <a:fontRef idx="minor">
            <a:schemeClr val="tx1"/>
          </a:fontRef>
        </p:style>
      </p:cxnSp>
      <p:sp>
        <p:nvSpPr>
          <p:cNvPr id="8" name="Rounded Rectangle 7">
            <a:extLst>
              <a:ext uri="{FF2B5EF4-FFF2-40B4-BE49-F238E27FC236}">
                <a16:creationId xmlns:a16="http://schemas.microsoft.com/office/drawing/2014/main" id="{DFF4DD9B-022B-754D-B46E-EFCF9DE47DCA}"/>
              </a:ext>
            </a:extLst>
          </p:cNvPr>
          <p:cNvSpPr/>
          <p:nvPr/>
        </p:nvSpPr>
        <p:spPr>
          <a:xfrm>
            <a:off x="2263003" y="4599656"/>
            <a:ext cx="6767086" cy="1522712"/>
          </a:xfrm>
          <a:prstGeom prst="roundRect">
            <a:avLst/>
          </a:prstGeom>
          <a:solidFill>
            <a:schemeClr val="bg2">
              <a:lumMod val="9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8ADD65C-0431-884C-BE77-6B2E86F8945B}"/>
              </a:ext>
            </a:extLst>
          </p:cNvPr>
          <p:cNvSpPr/>
          <p:nvPr/>
        </p:nvSpPr>
        <p:spPr>
          <a:xfrm>
            <a:off x="4753820" y="1660692"/>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i="1" dirty="0"/>
              <a:t>Time-series</a:t>
            </a:r>
            <a:r>
              <a:rPr lang="zh-CN" altLang="en-US" i="1" dirty="0"/>
              <a:t> </a:t>
            </a:r>
            <a:r>
              <a:rPr lang="en-US" altLang="zh-CN" i="1" dirty="0"/>
              <a:t>GAN</a:t>
            </a:r>
            <a:endParaRPr lang="en-US" i="1" dirty="0"/>
          </a:p>
        </p:txBody>
      </p:sp>
      <p:cxnSp>
        <p:nvCxnSpPr>
          <p:cNvPr id="10" name="Straight Arrow Connector 9">
            <a:extLst>
              <a:ext uri="{FF2B5EF4-FFF2-40B4-BE49-F238E27FC236}">
                <a16:creationId xmlns:a16="http://schemas.microsoft.com/office/drawing/2014/main" id="{6900AE78-38A8-0D49-A5F8-087206F52C9F}"/>
              </a:ext>
            </a:extLst>
          </p:cNvPr>
          <p:cNvCxnSpPr>
            <a:cxnSpLocks/>
            <a:stCxn id="11" idx="3"/>
            <a:endCxn id="9" idx="1"/>
          </p:cNvCxnSpPr>
          <p:nvPr/>
        </p:nvCxnSpPr>
        <p:spPr>
          <a:xfrm>
            <a:off x="1752600" y="2097971"/>
            <a:ext cx="3001220" cy="626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11" name="Graphic 10" descr="Document with solid fill">
            <a:extLst>
              <a:ext uri="{FF2B5EF4-FFF2-40B4-BE49-F238E27FC236}">
                <a16:creationId xmlns:a16="http://schemas.microsoft.com/office/drawing/2014/main" id="{095441FB-CE85-9A4A-9D3E-2F7AC256560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1640771"/>
            <a:ext cx="914400" cy="914400"/>
          </a:xfrm>
          <a:prstGeom prst="rect">
            <a:avLst/>
          </a:prstGeom>
        </p:spPr>
      </p:pic>
      <p:pic>
        <p:nvPicPr>
          <p:cNvPr id="12" name="Graphic 11" descr="Document with solid fill">
            <a:extLst>
              <a:ext uri="{FF2B5EF4-FFF2-40B4-BE49-F238E27FC236}">
                <a16:creationId xmlns:a16="http://schemas.microsoft.com/office/drawing/2014/main" id="{7CD1CDFA-D42D-1144-A209-5E10BE26B00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4237940"/>
            <a:ext cx="914400" cy="914400"/>
          </a:xfrm>
          <a:prstGeom prst="rect">
            <a:avLst/>
          </a:prstGeom>
        </p:spPr>
      </p:pic>
      <p:cxnSp>
        <p:nvCxnSpPr>
          <p:cNvPr id="13" name="Straight Arrow Connector 12">
            <a:extLst>
              <a:ext uri="{FF2B5EF4-FFF2-40B4-BE49-F238E27FC236}">
                <a16:creationId xmlns:a16="http://schemas.microsoft.com/office/drawing/2014/main" id="{42631E1B-3E00-9C42-90DD-A13CD2346C4E}"/>
              </a:ext>
            </a:extLst>
          </p:cNvPr>
          <p:cNvCxnSpPr>
            <a:cxnSpLocks/>
            <a:stCxn id="12" idx="3"/>
            <a:endCxn id="14" idx="1"/>
          </p:cNvCxnSpPr>
          <p:nvPr/>
        </p:nvCxnSpPr>
        <p:spPr>
          <a:xfrm flipV="1">
            <a:off x="1752600" y="3713781"/>
            <a:ext cx="723210" cy="98135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03E5FB5B-0C38-484B-99D1-97FDC3AB4241}"/>
                  </a:ext>
                </a:extLst>
              </p:cNvPr>
              <p:cNvSpPr txBox="1"/>
              <p:nvPr/>
            </p:nvSpPr>
            <p:spPr>
              <a:xfrm>
                <a:off x="2475810" y="3499908"/>
                <a:ext cx="767732" cy="427746"/>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altLang="zh-CN" i="1">
                              <a:latin typeface="Cambria Math" panose="02040503050406030204" pitchFamily="18" charset="0"/>
                            </a:rPr>
                            <m:t>𝐷</m:t>
                          </m:r>
                        </m:e>
                        <m:sub>
                          <m:r>
                            <a:rPr lang="en-US" altLang="zh-CN" i="1">
                              <a:latin typeface="Cambria Math" panose="02040503050406030204" pitchFamily="18" charset="0"/>
                            </a:rPr>
                            <m:t>1</m:t>
                          </m:r>
                        </m:sub>
                        <m:sup>
                          <m:r>
                            <a:rPr lang="en-US" altLang="zh-CN" i="1">
                              <a:latin typeface="Cambria Math" panose="02040503050406030204" pitchFamily="18" charset="0"/>
                            </a:rPr>
                            <m:t>𝑓𝑙𝑜𝑤</m:t>
                          </m:r>
                        </m:sup>
                      </m:sSubSup>
                    </m:oMath>
                  </m:oMathPara>
                </a14:m>
                <a:endParaRPr lang="en-US" dirty="0"/>
              </a:p>
            </p:txBody>
          </p:sp>
        </mc:Choice>
        <mc:Fallback xmlns="">
          <p:sp>
            <p:nvSpPr>
              <p:cNvPr id="14" name="TextBox 13">
                <a:extLst>
                  <a:ext uri="{FF2B5EF4-FFF2-40B4-BE49-F238E27FC236}">
                    <a16:creationId xmlns:a16="http://schemas.microsoft.com/office/drawing/2014/main" id="{03E5FB5B-0C38-484B-99D1-97FDC3AB4241}"/>
                  </a:ext>
                </a:extLst>
              </p:cNvPr>
              <p:cNvSpPr txBox="1">
                <a:spLocks noRot="1" noChangeAspect="1" noMove="1" noResize="1" noEditPoints="1" noAdjustHandles="1" noChangeArrowheads="1" noChangeShapeType="1" noTextEdit="1"/>
              </p:cNvSpPr>
              <p:nvPr/>
            </p:nvSpPr>
            <p:spPr>
              <a:xfrm>
                <a:off x="2475810" y="3499908"/>
                <a:ext cx="767732" cy="427746"/>
              </a:xfrm>
              <a:prstGeom prst="rect">
                <a:avLst/>
              </a:prstGeom>
              <a:blipFill>
                <a:blip r:embed="rId4"/>
                <a:stretch>
                  <a:fillRect b="-2857"/>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9AEC55B2-F73B-A846-BFA0-C07572F23BB5}"/>
                  </a:ext>
                </a:extLst>
              </p:cNvPr>
              <p:cNvSpPr txBox="1"/>
              <p:nvPr/>
            </p:nvSpPr>
            <p:spPr>
              <a:xfrm>
                <a:off x="2475810" y="5595645"/>
                <a:ext cx="767732" cy="440313"/>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altLang="zh-CN" i="1">
                              <a:latin typeface="Cambria Math" panose="02040503050406030204" pitchFamily="18" charset="0"/>
                            </a:rPr>
                            <m:t>𝐷</m:t>
                          </m:r>
                        </m:e>
                        <m:sub>
                          <m:r>
                            <a:rPr lang="en-US" altLang="zh-CN" b="0" i="1" smtClean="0">
                              <a:latin typeface="Cambria Math" panose="02040503050406030204" pitchFamily="18" charset="0"/>
                            </a:rPr>
                            <m:t>𝑖</m:t>
                          </m:r>
                        </m:sub>
                        <m:sup>
                          <m:r>
                            <a:rPr lang="en-US" altLang="zh-CN" i="1">
                              <a:latin typeface="Cambria Math" panose="02040503050406030204" pitchFamily="18" charset="0"/>
                            </a:rPr>
                            <m:t>𝑓𝑙𝑜𝑤</m:t>
                          </m:r>
                        </m:sup>
                      </m:sSubSup>
                    </m:oMath>
                  </m:oMathPara>
                </a14:m>
                <a:endParaRPr lang="en-US" dirty="0"/>
              </a:p>
            </p:txBody>
          </p:sp>
        </mc:Choice>
        <mc:Fallback xmlns="">
          <p:sp>
            <p:nvSpPr>
              <p:cNvPr id="15" name="TextBox 14">
                <a:extLst>
                  <a:ext uri="{FF2B5EF4-FFF2-40B4-BE49-F238E27FC236}">
                    <a16:creationId xmlns:a16="http://schemas.microsoft.com/office/drawing/2014/main" id="{9AEC55B2-F73B-A846-BFA0-C07572F23BB5}"/>
                  </a:ext>
                </a:extLst>
              </p:cNvPr>
              <p:cNvSpPr txBox="1">
                <a:spLocks noRot="1" noChangeAspect="1" noMove="1" noResize="1" noEditPoints="1" noAdjustHandles="1" noChangeArrowheads="1" noChangeShapeType="1" noTextEdit="1"/>
              </p:cNvSpPr>
              <p:nvPr/>
            </p:nvSpPr>
            <p:spPr>
              <a:xfrm>
                <a:off x="2475810" y="5595645"/>
                <a:ext cx="767732" cy="440313"/>
              </a:xfrm>
              <a:prstGeom prst="rect">
                <a:avLst/>
              </a:prstGeom>
              <a:blipFill>
                <a:blip r:embed="rId5"/>
                <a:stretch>
                  <a:fillRect/>
                </a:stretch>
              </a:blipFill>
              <a:ln>
                <a:solidFill>
                  <a:schemeClr val="tx1"/>
                </a:solidFill>
              </a:ln>
            </p:spPr>
            <p:txBody>
              <a:bodyPr/>
              <a:lstStyle/>
              <a:p>
                <a:r>
                  <a:rPr lang="en-US">
                    <a:noFill/>
                  </a:rPr>
                  <a:t> </a:t>
                </a:r>
              </a:p>
            </p:txBody>
          </p:sp>
        </mc:Fallback>
      </mc:AlternateContent>
      <p:pic>
        <p:nvPicPr>
          <p:cNvPr id="16" name="Graphic 15" descr="Database with solid fill">
            <a:extLst>
              <a:ext uri="{FF2B5EF4-FFF2-40B4-BE49-F238E27FC236}">
                <a16:creationId xmlns:a16="http://schemas.microsoft.com/office/drawing/2014/main" id="{94832E92-8EDF-C741-82C1-DB79AA48DA9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807400" y="1647033"/>
            <a:ext cx="914400" cy="914400"/>
          </a:xfrm>
          <a:prstGeom prst="rect">
            <a:avLst/>
          </a:prstGeom>
        </p:spPr>
      </p:pic>
      <p:cxnSp>
        <p:nvCxnSpPr>
          <p:cNvPr id="17" name="Straight Arrow Connector 16">
            <a:extLst>
              <a:ext uri="{FF2B5EF4-FFF2-40B4-BE49-F238E27FC236}">
                <a16:creationId xmlns:a16="http://schemas.microsoft.com/office/drawing/2014/main" id="{EEEDDF23-F7E3-0C43-A97A-6E23419498C0}"/>
              </a:ext>
            </a:extLst>
          </p:cNvPr>
          <p:cNvCxnSpPr>
            <a:stCxn id="9" idx="3"/>
            <a:endCxn id="16" idx="1"/>
          </p:cNvCxnSpPr>
          <p:nvPr/>
        </p:nvCxnSpPr>
        <p:spPr>
          <a:xfrm>
            <a:off x="6359336" y="2104233"/>
            <a:ext cx="44806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E2D4533-67B1-C640-BE0A-93D6FDA0BE0D}"/>
              </a:ext>
            </a:extLst>
          </p:cNvPr>
          <p:cNvSpPr txBox="1"/>
          <p:nvPr/>
        </p:nvSpPr>
        <p:spPr>
          <a:xfrm>
            <a:off x="163638" y="5525824"/>
            <a:ext cx="2184566" cy="584775"/>
          </a:xfrm>
          <a:prstGeom prst="rect">
            <a:avLst/>
          </a:prstGeom>
          <a:noFill/>
        </p:spPr>
        <p:txBody>
          <a:bodyPr wrap="square" rtlCol="0">
            <a:spAutoFit/>
          </a:bodyPr>
          <a:lstStyle/>
          <a:p>
            <a:pPr algn="ctr"/>
            <a:r>
              <a:rPr lang="en-US" altLang="zh-CN" sz="1600" b="1" i="1" dirty="0"/>
              <a:t>M</a:t>
            </a:r>
            <a:r>
              <a:rPr lang="zh-CN" altLang="en-US" sz="1600" dirty="0"/>
              <a:t> </a:t>
            </a:r>
            <a:r>
              <a:rPr lang="en-US" altLang="zh-CN" sz="1600" dirty="0"/>
              <a:t>Evenly</a:t>
            </a:r>
            <a:r>
              <a:rPr lang="zh-CN" altLang="en-US" sz="1600" dirty="0"/>
              <a:t> </a:t>
            </a:r>
            <a:r>
              <a:rPr lang="en-US" altLang="zh-CN" sz="1600" dirty="0"/>
              <a:t>sliced</a:t>
            </a:r>
            <a:r>
              <a:rPr lang="zh-CN" altLang="en-US" sz="1600" dirty="0"/>
              <a:t> </a:t>
            </a:r>
            <a:r>
              <a:rPr lang="en-US" altLang="zh-CN" sz="1600" dirty="0"/>
              <a:t>chunks</a:t>
            </a:r>
            <a:r>
              <a:rPr lang="zh-CN" altLang="en-US" sz="1600" dirty="0"/>
              <a:t> </a:t>
            </a:r>
            <a:r>
              <a:rPr lang="en-US" altLang="zh-CN" sz="1600" dirty="0"/>
              <a:t>by</a:t>
            </a:r>
            <a:r>
              <a:rPr lang="zh-CN" altLang="en-US" sz="1600" dirty="0"/>
              <a:t> </a:t>
            </a:r>
            <a:r>
              <a:rPr lang="en-US" altLang="zh-CN" sz="1600" b="1" i="1" dirty="0"/>
              <a:t>time</a:t>
            </a:r>
            <a:r>
              <a:rPr lang="zh-CN" altLang="en-US" sz="1600" dirty="0"/>
              <a:t> </a:t>
            </a:r>
            <a:r>
              <a:rPr lang="en-US" altLang="zh-CN" sz="1600" dirty="0"/>
              <a:t>interval</a:t>
            </a:r>
            <a:endParaRPr lang="en-US" sz="1600" dirty="0"/>
          </a:p>
        </p:txBody>
      </p:sp>
      <p:sp>
        <p:nvSpPr>
          <p:cNvPr id="19" name="Rectangle 18">
            <a:extLst>
              <a:ext uri="{FF2B5EF4-FFF2-40B4-BE49-F238E27FC236}">
                <a16:creationId xmlns:a16="http://schemas.microsoft.com/office/drawing/2014/main" id="{83BDD317-EBDC-EB44-8ADD-CEF65B541363}"/>
              </a:ext>
            </a:extLst>
          </p:cNvPr>
          <p:cNvSpPr/>
          <p:nvPr/>
        </p:nvSpPr>
        <p:spPr>
          <a:xfrm>
            <a:off x="3243541" y="3499908"/>
            <a:ext cx="1007749" cy="42774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i="1" dirty="0"/>
              <a:t>Flow</a:t>
            </a:r>
            <a:r>
              <a:rPr lang="zh-CN" altLang="en-US" i="1" dirty="0"/>
              <a:t> </a:t>
            </a:r>
            <a:r>
              <a:rPr lang="en-US" altLang="zh-CN" i="1" dirty="0"/>
              <a:t>tag</a:t>
            </a:r>
            <a:endParaRPr lang="en-US" i="1" dirty="0"/>
          </a:p>
        </p:txBody>
      </p:sp>
      <p:sp>
        <p:nvSpPr>
          <p:cNvPr id="20" name="Rectangle 19">
            <a:extLst>
              <a:ext uri="{FF2B5EF4-FFF2-40B4-BE49-F238E27FC236}">
                <a16:creationId xmlns:a16="http://schemas.microsoft.com/office/drawing/2014/main" id="{7F9AD222-CC60-424F-B5DB-8E1E9457EF16}"/>
              </a:ext>
            </a:extLst>
          </p:cNvPr>
          <p:cNvSpPr/>
          <p:nvPr/>
        </p:nvSpPr>
        <p:spPr>
          <a:xfrm>
            <a:off x="3243541" y="5601928"/>
            <a:ext cx="1007749" cy="42774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i="1" dirty="0"/>
              <a:t>Flow</a:t>
            </a:r>
            <a:r>
              <a:rPr lang="zh-CN" altLang="en-US" i="1" dirty="0"/>
              <a:t> </a:t>
            </a:r>
            <a:r>
              <a:rPr lang="en-US" altLang="zh-CN" i="1" dirty="0"/>
              <a:t>tag</a:t>
            </a:r>
            <a:endParaRPr lang="en-US" i="1" dirty="0"/>
          </a:p>
        </p:txBody>
      </p:sp>
      <p:sp>
        <p:nvSpPr>
          <p:cNvPr id="21" name="Rectangle 20">
            <a:extLst>
              <a:ext uri="{FF2B5EF4-FFF2-40B4-BE49-F238E27FC236}">
                <a16:creationId xmlns:a16="http://schemas.microsoft.com/office/drawing/2014/main" id="{5AC576BE-6BF6-424B-AC02-AE01481CE30F}"/>
              </a:ext>
            </a:extLst>
          </p:cNvPr>
          <p:cNvSpPr/>
          <p:nvPr/>
        </p:nvSpPr>
        <p:spPr>
          <a:xfrm>
            <a:off x="4753819" y="3269033"/>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i="1" dirty="0"/>
              <a:t>Time-series</a:t>
            </a:r>
            <a:r>
              <a:rPr lang="zh-CN" altLang="en-US" i="1" dirty="0"/>
              <a:t> </a:t>
            </a:r>
            <a:r>
              <a:rPr lang="en-US" altLang="zh-CN" i="1" dirty="0"/>
              <a:t>GAN</a:t>
            </a:r>
            <a:endParaRPr lang="en-US" i="1" dirty="0"/>
          </a:p>
        </p:txBody>
      </p:sp>
      <p:cxnSp>
        <p:nvCxnSpPr>
          <p:cNvPr id="22" name="Straight Arrow Connector 21">
            <a:extLst>
              <a:ext uri="{FF2B5EF4-FFF2-40B4-BE49-F238E27FC236}">
                <a16:creationId xmlns:a16="http://schemas.microsoft.com/office/drawing/2014/main" id="{C1B77940-4046-7F47-9F01-1705CB0F98FF}"/>
              </a:ext>
            </a:extLst>
          </p:cNvPr>
          <p:cNvCxnSpPr>
            <a:stCxn id="19" idx="3"/>
            <a:endCxn id="21" idx="1"/>
          </p:cNvCxnSpPr>
          <p:nvPr/>
        </p:nvCxnSpPr>
        <p:spPr>
          <a:xfrm flipV="1">
            <a:off x="4251290" y="3712574"/>
            <a:ext cx="502529" cy="120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E515C5BC-29EA-7542-BD43-409F0BAF6FAC}"/>
              </a:ext>
            </a:extLst>
          </p:cNvPr>
          <p:cNvSpPr txBox="1"/>
          <p:nvPr/>
        </p:nvSpPr>
        <p:spPr>
          <a:xfrm>
            <a:off x="6870973" y="1359505"/>
            <a:ext cx="787249" cy="369332"/>
          </a:xfrm>
          <a:prstGeom prst="rect">
            <a:avLst/>
          </a:prstGeom>
          <a:noFill/>
        </p:spPr>
        <p:txBody>
          <a:bodyPr wrap="square" rtlCol="0">
            <a:spAutoFit/>
          </a:bodyPr>
          <a:lstStyle/>
          <a:p>
            <a:pPr algn="ctr"/>
            <a:r>
              <a:rPr lang="en-US" altLang="zh-CN" dirty="0"/>
              <a:t>Model</a:t>
            </a:r>
            <a:endParaRPr lang="en-US" dirty="0"/>
          </a:p>
        </p:txBody>
      </p:sp>
      <p:pic>
        <p:nvPicPr>
          <p:cNvPr id="24" name="Graphic 23" descr="Database with solid fill">
            <a:extLst>
              <a:ext uri="{FF2B5EF4-FFF2-40B4-BE49-F238E27FC236}">
                <a16:creationId xmlns:a16="http://schemas.microsoft.com/office/drawing/2014/main" id="{40CBB4D2-3F2B-F14A-A6B9-70D47DBB7C2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807398" y="3255374"/>
            <a:ext cx="914400" cy="914400"/>
          </a:xfrm>
          <a:prstGeom prst="rect">
            <a:avLst/>
          </a:prstGeom>
        </p:spPr>
      </p:pic>
      <p:sp>
        <p:nvSpPr>
          <p:cNvPr id="25" name="TextBox 24">
            <a:extLst>
              <a:ext uri="{FF2B5EF4-FFF2-40B4-BE49-F238E27FC236}">
                <a16:creationId xmlns:a16="http://schemas.microsoft.com/office/drawing/2014/main" id="{D09CE23D-C1F1-6D4E-813B-D831D2890AD3}"/>
              </a:ext>
            </a:extLst>
          </p:cNvPr>
          <p:cNvSpPr txBox="1"/>
          <p:nvPr/>
        </p:nvSpPr>
        <p:spPr>
          <a:xfrm>
            <a:off x="6807398" y="2985053"/>
            <a:ext cx="914400" cy="369332"/>
          </a:xfrm>
          <a:prstGeom prst="rect">
            <a:avLst/>
          </a:prstGeom>
          <a:noFill/>
        </p:spPr>
        <p:txBody>
          <a:bodyPr wrap="square" rtlCol="0">
            <a:spAutoFit/>
          </a:bodyPr>
          <a:lstStyle/>
          <a:p>
            <a:pPr algn="ctr"/>
            <a:r>
              <a:rPr lang="en-US" altLang="zh-CN" dirty="0"/>
              <a:t>Model</a:t>
            </a:r>
            <a:r>
              <a:rPr lang="en-US" altLang="zh-CN" baseline="-25000" dirty="0"/>
              <a:t>1</a:t>
            </a:r>
            <a:endParaRPr lang="en-US" dirty="0"/>
          </a:p>
        </p:txBody>
      </p:sp>
      <p:pic>
        <p:nvPicPr>
          <p:cNvPr id="26" name="Graphic 25" descr="Database with solid fill">
            <a:extLst>
              <a:ext uri="{FF2B5EF4-FFF2-40B4-BE49-F238E27FC236}">
                <a16:creationId xmlns:a16="http://schemas.microsoft.com/office/drawing/2014/main" id="{59A71DED-CBA8-2946-9513-D51730B8B8C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43541" y="4817634"/>
            <a:ext cx="593501" cy="593501"/>
          </a:xfrm>
          <a:prstGeom prst="rect">
            <a:avLst/>
          </a:prstGeom>
        </p:spPr>
      </p:pic>
      <p:sp>
        <p:nvSpPr>
          <p:cNvPr id="27" name="Rectangle 26">
            <a:extLst>
              <a:ext uri="{FF2B5EF4-FFF2-40B4-BE49-F238E27FC236}">
                <a16:creationId xmlns:a16="http://schemas.microsoft.com/office/drawing/2014/main" id="{5501E2FF-B297-9243-BB07-21D74E8F4CB3}"/>
              </a:ext>
            </a:extLst>
          </p:cNvPr>
          <p:cNvSpPr/>
          <p:nvPr/>
        </p:nvSpPr>
        <p:spPr>
          <a:xfrm>
            <a:off x="4749485" y="4967594"/>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i="1" dirty="0"/>
              <a:t>Time-series</a:t>
            </a:r>
            <a:r>
              <a:rPr lang="zh-CN" altLang="en-US" i="1" dirty="0"/>
              <a:t> </a:t>
            </a:r>
            <a:r>
              <a:rPr lang="en-US" altLang="zh-CN" i="1" dirty="0"/>
              <a:t>GAN</a:t>
            </a:r>
            <a:endParaRPr lang="en-US" i="1" dirty="0"/>
          </a:p>
        </p:txBody>
      </p:sp>
      <p:sp>
        <p:nvSpPr>
          <p:cNvPr id="28" name="TextBox 27">
            <a:extLst>
              <a:ext uri="{FF2B5EF4-FFF2-40B4-BE49-F238E27FC236}">
                <a16:creationId xmlns:a16="http://schemas.microsoft.com/office/drawing/2014/main" id="{31DB5837-1862-744D-91E7-1DFD947809F4}"/>
              </a:ext>
            </a:extLst>
          </p:cNvPr>
          <p:cNvSpPr txBox="1"/>
          <p:nvPr/>
        </p:nvSpPr>
        <p:spPr>
          <a:xfrm>
            <a:off x="2475810" y="4929718"/>
            <a:ext cx="914400" cy="369332"/>
          </a:xfrm>
          <a:prstGeom prst="rect">
            <a:avLst/>
          </a:prstGeom>
          <a:noFill/>
        </p:spPr>
        <p:txBody>
          <a:bodyPr wrap="square" rtlCol="0">
            <a:spAutoFit/>
          </a:bodyPr>
          <a:lstStyle/>
          <a:p>
            <a:pPr algn="ctr"/>
            <a:r>
              <a:rPr lang="en-US" altLang="zh-CN" dirty="0"/>
              <a:t>Model</a:t>
            </a:r>
            <a:r>
              <a:rPr lang="en-US" altLang="zh-CN" baseline="-25000" dirty="0"/>
              <a:t>1</a:t>
            </a:r>
            <a:endParaRPr lang="en-US" dirty="0"/>
          </a:p>
        </p:txBody>
      </p:sp>
      <p:cxnSp>
        <p:nvCxnSpPr>
          <p:cNvPr id="29" name="Straight Arrow Connector 28">
            <a:extLst>
              <a:ext uri="{FF2B5EF4-FFF2-40B4-BE49-F238E27FC236}">
                <a16:creationId xmlns:a16="http://schemas.microsoft.com/office/drawing/2014/main" id="{7D0FF3DA-62F0-024C-A932-0314D90E509B}"/>
              </a:ext>
            </a:extLst>
          </p:cNvPr>
          <p:cNvCxnSpPr>
            <a:stCxn id="26" idx="3"/>
            <a:endCxn id="27" idx="1"/>
          </p:cNvCxnSpPr>
          <p:nvPr/>
        </p:nvCxnSpPr>
        <p:spPr>
          <a:xfrm>
            <a:off x="3837042" y="5114385"/>
            <a:ext cx="912443" cy="29675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F9E53928-595E-FB4C-8063-DD1E0EE90AB5}"/>
              </a:ext>
            </a:extLst>
          </p:cNvPr>
          <p:cNvCxnSpPr>
            <a:stCxn id="20" idx="3"/>
            <a:endCxn id="27" idx="1"/>
          </p:cNvCxnSpPr>
          <p:nvPr/>
        </p:nvCxnSpPr>
        <p:spPr>
          <a:xfrm flipV="1">
            <a:off x="4251290" y="5411135"/>
            <a:ext cx="498195" cy="40466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31" name="Graphic 30" descr="Database with solid fill">
            <a:extLst>
              <a:ext uri="{FF2B5EF4-FFF2-40B4-BE49-F238E27FC236}">
                <a16:creationId xmlns:a16="http://schemas.microsoft.com/office/drawing/2014/main" id="{3CBB82BE-064F-1C44-92FC-C7398917929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807398" y="4953935"/>
            <a:ext cx="914400" cy="914400"/>
          </a:xfrm>
          <a:prstGeom prst="rect">
            <a:avLst/>
          </a:prstGeom>
        </p:spPr>
      </p:pic>
      <p:sp>
        <p:nvSpPr>
          <p:cNvPr id="32" name="TextBox 31">
            <a:extLst>
              <a:ext uri="{FF2B5EF4-FFF2-40B4-BE49-F238E27FC236}">
                <a16:creationId xmlns:a16="http://schemas.microsoft.com/office/drawing/2014/main" id="{F5C94460-5032-4142-BD46-381FA676A666}"/>
              </a:ext>
            </a:extLst>
          </p:cNvPr>
          <p:cNvSpPr txBox="1"/>
          <p:nvPr/>
        </p:nvSpPr>
        <p:spPr>
          <a:xfrm>
            <a:off x="6807398" y="4712826"/>
            <a:ext cx="914400" cy="369332"/>
          </a:xfrm>
          <a:prstGeom prst="rect">
            <a:avLst/>
          </a:prstGeom>
          <a:noFill/>
        </p:spPr>
        <p:txBody>
          <a:bodyPr wrap="square" rtlCol="0">
            <a:spAutoFit/>
          </a:bodyPr>
          <a:lstStyle/>
          <a:p>
            <a:pPr algn="ctr"/>
            <a:r>
              <a:rPr lang="en-US" altLang="zh-CN" dirty="0" err="1"/>
              <a:t>Model</a:t>
            </a:r>
            <a:r>
              <a:rPr lang="en-US" altLang="zh-CN" baseline="-25000" dirty="0" err="1"/>
              <a:t>i</a:t>
            </a:r>
            <a:endParaRPr lang="en-US" dirty="0"/>
          </a:p>
        </p:txBody>
      </p:sp>
      <p:cxnSp>
        <p:nvCxnSpPr>
          <p:cNvPr id="33" name="Straight Arrow Connector 32">
            <a:extLst>
              <a:ext uri="{FF2B5EF4-FFF2-40B4-BE49-F238E27FC236}">
                <a16:creationId xmlns:a16="http://schemas.microsoft.com/office/drawing/2014/main" id="{10D0EFC1-212E-B147-BD33-D6B5A19867DF}"/>
              </a:ext>
            </a:extLst>
          </p:cNvPr>
          <p:cNvCxnSpPr>
            <a:stCxn id="27" idx="3"/>
            <a:endCxn id="31" idx="1"/>
          </p:cNvCxnSpPr>
          <p:nvPr/>
        </p:nvCxnSpPr>
        <p:spPr>
          <a:xfrm>
            <a:off x="6355001" y="5411135"/>
            <a:ext cx="452397"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EFE302A3-38AD-6A48-843B-961262C96E76}"/>
              </a:ext>
            </a:extLst>
          </p:cNvPr>
          <p:cNvCxnSpPr>
            <a:cxnSpLocks/>
            <a:stCxn id="12" idx="3"/>
            <a:endCxn id="8" idx="1"/>
          </p:cNvCxnSpPr>
          <p:nvPr/>
        </p:nvCxnSpPr>
        <p:spPr>
          <a:xfrm>
            <a:off x="1752600" y="4695140"/>
            <a:ext cx="510403" cy="66587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C7FB0220-A21E-944A-89AB-C1CF8FC3394B}"/>
              </a:ext>
            </a:extLst>
          </p:cNvPr>
          <p:cNvCxnSpPr>
            <a:cxnSpLocks/>
          </p:cNvCxnSpPr>
          <p:nvPr/>
        </p:nvCxnSpPr>
        <p:spPr>
          <a:xfrm flipV="1">
            <a:off x="8866869" y="5743957"/>
            <a:ext cx="539246" cy="528423"/>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8BCB5D5B-905F-FE44-8065-B9145A22811E}"/>
              </a:ext>
            </a:extLst>
          </p:cNvPr>
          <p:cNvSpPr txBox="1"/>
          <p:nvPr/>
        </p:nvSpPr>
        <p:spPr>
          <a:xfrm>
            <a:off x="9002851" y="6008168"/>
            <a:ext cx="1062224" cy="338554"/>
          </a:xfrm>
          <a:prstGeom prst="rect">
            <a:avLst/>
          </a:prstGeom>
          <a:noFill/>
        </p:spPr>
        <p:txBody>
          <a:bodyPr wrap="square" rtlCol="0">
            <a:spAutoFit/>
          </a:bodyPr>
          <a:lstStyle/>
          <a:p>
            <a:pPr algn="ctr"/>
            <a:r>
              <a:rPr lang="en-US" altLang="zh-CN" sz="1600" dirty="0"/>
              <a:t>In</a:t>
            </a:r>
            <a:r>
              <a:rPr lang="zh-CN" altLang="en-US" sz="1600" dirty="0"/>
              <a:t> </a:t>
            </a:r>
            <a:r>
              <a:rPr lang="en-US" altLang="zh-CN" sz="1600" dirty="0"/>
              <a:t>parallel</a:t>
            </a:r>
            <a:endParaRPr lang="en-US" sz="1600" dirty="0"/>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74143A27-AB1D-3645-B610-180A4277044A}"/>
                  </a:ext>
                </a:extLst>
              </p:cNvPr>
              <p:cNvSpPr txBox="1"/>
              <p:nvPr/>
            </p:nvSpPr>
            <p:spPr>
              <a:xfrm>
                <a:off x="965351" y="3994951"/>
                <a:ext cx="660098" cy="376963"/>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altLang="zh-CN" b="0" i="1" smtClean="0">
                              <a:latin typeface="Cambria Math" panose="02040503050406030204" pitchFamily="18" charset="0"/>
                            </a:rPr>
                            <m:t>𝐷</m:t>
                          </m:r>
                        </m:e>
                        <m:sup>
                          <m:r>
                            <a:rPr lang="en-US" altLang="zh-CN" b="0" i="1" smtClean="0">
                              <a:latin typeface="Cambria Math" panose="02040503050406030204" pitchFamily="18" charset="0"/>
                            </a:rPr>
                            <m:t>𝑓𝑙𝑜𝑤</m:t>
                          </m:r>
                        </m:sup>
                      </m:sSup>
                    </m:oMath>
                  </m:oMathPara>
                </a14:m>
                <a:endParaRPr lang="en-US" dirty="0"/>
              </a:p>
            </p:txBody>
          </p:sp>
        </mc:Choice>
        <mc:Fallback xmlns="">
          <p:sp>
            <p:nvSpPr>
              <p:cNvPr id="37" name="TextBox 36">
                <a:extLst>
                  <a:ext uri="{FF2B5EF4-FFF2-40B4-BE49-F238E27FC236}">
                    <a16:creationId xmlns:a16="http://schemas.microsoft.com/office/drawing/2014/main" id="{74143A27-AB1D-3645-B610-180A4277044A}"/>
                  </a:ext>
                </a:extLst>
              </p:cNvPr>
              <p:cNvSpPr txBox="1">
                <a:spLocks noRot="1" noChangeAspect="1" noMove="1" noResize="1" noEditPoints="1" noAdjustHandles="1" noChangeArrowheads="1" noChangeShapeType="1" noTextEdit="1"/>
              </p:cNvSpPr>
              <p:nvPr/>
            </p:nvSpPr>
            <p:spPr>
              <a:xfrm>
                <a:off x="965351" y="3994951"/>
                <a:ext cx="660098" cy="376963"/>
              </a:xfrm>
              <a:prstGeom prst="rect">
                <a:avLst/>
              </a:prstGeom>
              <a:blipFill>
                <a:blip r:embed="rId8"/>
                <a:stretch>
                  <a:fillRect l="-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B11E05CD-DDC0-EC44-B684-56608A274D8C}"/>
                  </a:ext>
                </a:extLst>
              </p:cNvPr>
              <p:cNvSpPr txBox="1"/>
              <p:nvPr/>
            </p:nvSpPr>
            <p:spPr>
              <a:xfrm>
                <a:off x="986485" y="1363030"/>
                <a:ext cx="660098" cy="376963"/>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altLang="zh-CN" b="0" i="1" smtClean="0">
                              <a:latin typeface="Cambria Math" panose="02040503050406030204" pitchFamily="18" charset="0"/>
                            </a:rPr>
                            <m:t>𝐷</m:t>
                          </m:r>
                        </m:e>
                        <m:sup>
                          <m:r>
                            <a:rPr lang="en-US" altLang="zh-CN" b="0" i="1" smtClean="0">
                              <a:latin typeface="Cambria Math" panose="02040503050406030204" pitchFamily="18" charset="0"/>
                            </a:rPr>
                            <m:t>𝑓𝑙𝑜𝑤</m:t>
                          </m:r>
                        </m:sup>
                      </m:sSup>
                    </m:oMath>
                  </m:oMathPara>
                </a14:m>
                <a:endParaRPr lang="en-US" dirty="0"/>
              </a:p>
            </p:txBody>
          </p:sp>
        </mc:Choice>
        <mc:Fallback xmlns="">
          <p:sp>
            <p:nvSpPr>
              <p:cNvPr id="38" name="TextBox 37">
                <a:extLst>
                  <a:ext uri="{FF2B5EF4-FFF2-40B4-BE49-F238E27FC236}">
                    <a16:creationId xmlns:a16="http://schemas.microsoft.com/office/drawing/2014/main" id="{B11E05CD-DDC0-EC44-B684-56608A274D8C}"/>
                  </a:ext>
                </a:extLst>
              </p:cNvPr>
              <p:cNvSpPr txBox="1">
                <a:spLocks noRot="1" noChangeAspect="1" noMove="1" noResize="1" noEditPoints="1" noAdjustHandles="1" noChangeArrowheads="1" noChangeShapeType="1" noTextEdit="1"/>
              </p:cNvSpPr>
              <p:nvPr/>
            </p:nvSpPr>
            <p:spPr>
              <a:xfrm>
                <a:off x="986485" y="1363030"/>
                <a:ext cx="660098" cy="376963"/>
              </a:xfrm>
              <a:prstGeom prst="rect">
                <a:avLst/>
              </a:prstGeom>
              <a:blipFill>
                <a:blip r:embed="rId9"/>
                <a:stretch>
                  <a:fillRect l="-9434"/>
                </a:stretch>
              </a:blipFill>
            </p:spPr>
            <p:txBody>
              <a:bodyPr/>
              <a:lstStyle/>
              <a:p>
                <a:r>
                  <a:rPr lang="en-US">
                    <a:noFill/>
                  </a:rPr>
                  <a:t> </a:t>
                </a:r>
              </a:p>
            </p:txBody>
          </p:sp>
        </mc:Fallback>
      </mc:AlternateContent>
      <p:pic>
        <p:nvPicPr>
          <p:cNvPr id="39" name="Graphic 38" descr="Document with solid fill">
            <a:extLst>
              <a:ext uri="{FF2B5EF4-FFF2-40B4-BE49-F238E27FC236}">
                <a16:creationId xmlns:a16="http://schemas.microsoft.com/office/drawing/2014/main" id="{577728BD-A522-AF40-8EE7-5432DAD0D48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989331" y="1640771"/>
            <a:ext cx="914400" cy="914400"/>
          </a:xfrm>
          <a:prstGeom prst="rect">
            <a:avLst/>
          </a:prstGeom>
        </p:spPr>
      </p:pic>
      <p:cxnSp>
        <p:nvCxnSpPr>
          <p:cNvPr id="40" name="Straight Arrow Connector 39">
            <a:extLst>
              <a:ext uri="{FF2B5EF4-FFF2-40B4-BE49-F238E27FC236}">
                <a16:creationId xmlns:a16="http://schemas.microsoft.com/office/drawing/2014/main" id="{60BCA3CB-26BA-5749-BAD4-01DDD794EB81}"/>
              </a:ext>
            </a:extLst>
          </p:cNvPr>
          <p:cNvCxnSpPr>
            <a:stCxn id="16" idx="3"/>
            <a:endCxn id="39" idx="1"/>
          </p:cNvCxnSpPr>
          <p:nvPr/>
        </p:nvCxnSpPr>
        <p:spPr>
          <a:xfrm flipV="1">
            <a:off x="7721800" y="2097971"/>
            <a:ext cx="2267531" cy="626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41" name="Graphic 40" descr="Document with solid fill">
            <a:extLst>
              <a:ext uri="{FF2B5EF4-FFF2-40B4-BE49-F238E27FC236}">
                <a16:creationId xmlns:a16="http://schemas.microsoft.com/office/drawing/2014/main" id="{638261A1-6951-2D41-A6E5-5E25B38E60B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115688" y="4956503"/>
            <a:ext cx="914400" cy="914400"/>
          </a:xfrm>
          <a:prstGeom prst="rect">
            <a:avLst/>
          </a:prstGeom>
        </p:spPr>
      </p:pic>
      <p:cxnSp>
        <p:nvCxnSpPr>
          <p:cNvPr id="42" name="Straight Arrow Connector 41">
            <a:extLst>
              <a:ext uri="{FF2B5EF4-FFF2-40B4-BE49-F238E27FC236}">
                <a16:creationId xmlns:a16="http://schemas.microsoft.com/office/drawing/2014/main" id="{50C0AA89-D4AA-3745-A1CF-0800081370CF}"/>
              </a:ext>
            </a:extLst>
          </p:cNvPr>
          <p:cNvCxnSpPr>
            <a:stCxn id="31" idx="3"/>
            <a:endCxn id="41" idx="1"/>
          </p:cNvCxnSpPr>
          <p:nvPr/>
        </p:nvCxnSpPr>
        <p:spPr>
          <a:xfrm>
            <a:off x="7721798" y="5411135"/>
            <a:ext cx="393890" cy="256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43" name="Graphic 42" descr="Document with solid fill">
            <a:extLst>
              <a:ext uri="{FF2B5EF4-FFF2-40B4-BE49-F238E27FC236}">
                <a16:creationId xmlns:a16="http://schemas.microsoft.com/office/drawing/2014/main" id="{31BC94C1-1E5C-D840-9758-04088E5533D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125678" y="3255374"/>
            <a:ext cx="914400" cy="914400"/>
          </a:xfrm>
          <a:prstGeom prst="rect">
            <a:avLst/>
          </a:prstGeom>
        </p:spPr>
      </p:pic>
      <p:cxnSp>
        <p:nvCxnSpPr>
          <p:cNvPr id="44" name="Straight Arrow Connector 43">
            <a:extLst>
              <a:ext uri="{FF2B5EF4-FFF2-40B4-BE49-F238E27FC236}">
                <a16:creationId xmlns:a16="http://schemas.microsoft.com/office/drawing/2014/main" id="{9BB35CB1-DEAE-F74A-A363-1AB4195EE03D}"/>
              </a:ext>
            </a:extLst>
          </p:cNvPr>
          <p:cNvCxnSpPr>
            <a:stCxn id="21" idx="3"/>
            <a:endCxn id="24" idx="1"/>
          </p:cNvCxnSpPr>
          <p:nvPr/>
        </p:nvCxnSpPr>
        <p:spPr>
          <a:xfrm>
            <a:off x="6359335" y="3712574"/>
            <a:ext cx="44806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DDBDC347-F71A-A347-A14A-CB3AA60943B5}"/>
              </a:ext>
            </a:extLst>
          </p:cNvPr>
          <p:cNvCxnSpPr>
            <a:stCxn id="24" idx="3"/>
            <a:endCxn id="43" idx="1"/>
          </p:cNvCxnSpPr>
          <p:nvPr/>
        </p:nvCxnSpPr>
        <p:spPr>
          <a:xfrm>
            <a:off x="7721798" y="3712574"/>
            <a:ext cx="40388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A9B824FF-9E8A-B844-BF32-7013AC96D0DC}"/>
                  </a:ext>
                </a:extLst>
              </p:cNvPr>
              <p:cNvSpPr txBox="1"/>
              <p:nvPr/>
            </p:nvSpPr>
            <p:spPr>
              <a:xfrm>
                <a:off x="8189022" y="4685167"/>
                <a:ext cx="767732" cy="440313"/>
              </a:xfrm>
              <a:prstGeom prst="rect">
                <a:avLst/>
              </a:prstGeom>
              <a:noFill/>
              <a:ln>
                <a:noFill/>
              </a:ln>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altLang="zh-CN" i="1">
                              <a:latin typeface="Cambria Math" panose="02040503050406030204" pitchFamily="18" charset="0"/>
                            </a:rPr>
                            <m:t>𝐷</m:t>
                          </m:r>
                        </m:e>
                        <m:sub>
                          <m:r>
                            <a:rPr lang="en-US" altLang="zh-CN" b="0" i="1" smtClean="0">
                              <a:latin typeface="Cambria Math" panose="02040503050406030204" pitchFamily="18" charset="0"/>
                            </a:rPr>
                            <m:t>𝑖</m:t>
                          </m:r>
                        </m:sub>
                        <m:sup>
                          <m:r>
                            <a:rPr lang="en-US" altLang="zh-CN" b="0" i="1" smtClean="0">
                              <a:latin typeface="Cambria Math" panose="02040503050406030204" pitchFamily="18" charset="0"/>
                            </a:rPr>
                            <m:t>′</m:t>
                          </m:r>
                          <m:r>
                            <a:rPr lang="en-US" altLang="zh-CN" i="1">
                              <a:latin typeface="Cambria Math" panose="02040503050406030204" pitchFamily="18" charset="0"/>
                            </a:rPr>
                            <m:t>𝑓𝑙𝑜𝑤</m:t>
                          </m:r>
                        </m:sup>
                      </m:sSubSup>
                    </m:oMath>
                  </m:oMathPara>
                </a14:m>
                <a:endParaRPr lang="en-US" dirty="0"/>
              </a:p>
            </p:txBody>
          </p:sp>
        </mc:Choice>
        <mc:Fallback xmlns="">
          <p:sp>
            <p:nvSpPr>
              <p:cNvPr id="46" name="TextBox 45">
                <a:extLst>
                  <a:ext uri="{FF2B5EF4-FFF2-40B4-BE49-F238E27FC236}">
                    <a16:creationId xmlns:a16="http://schemas.microsoft.com/office/drawing/2014/main" id="{A9B824FF-9E8A-B844-BF32-7013AC96D0DC}"/>
                  </a:ext>
                </a:extLst>
              </p:cNvPr>
              <p:cNvSpPr txBox="1">
                <a:spLocks noRot="1" noChangeAspect="1" noMove="1" noResize="1" noEditPoints="1" noAdjustHandles="1" noChangeArrowheads="1" noChangeShapeType="1" noTextEdit="1"/>
              </p:cNvSpPr>
              <p:nvPr/>
            </p:nvSpPr>
            <p:spPr>
              <a:xfrm>
                <a:off x="8189022" y="4685167"/>
                <a:ext cx="767732" cy="440313"/>
              </a:xfrm>
              <a:prstGeom prst="rect">
                <a:avLst/>
              </a:prstGeom>
              <a:blipFill>
                <a:blip r:embed="rId12"/>
                <a:stretch>
                  <a:fillRect r="-3226" b="-2857"/>
                </a:stretch>
              </a:blipFill>
              <a:ln>
                <a:noFill/>
              </a:ln>
            </p:spPr>
            <p:txBody>
              <a:bodyPr/>
              <a:lstStyle/>
              <a:p>
                <a:r>
                  <a:rPr lang="en-US">
                    <a:noFill/>
                  </a:rPr>
                  <a:t> </a:t>
                </a:r>
              </a:p>
            </p:txBody>
          </p:sp>
        </mc:Fallback>
      </mc:AlternateContent>
      <p:pic>
        <p:nvPicPr>
          <p:cNvPr id="47" name="Graphic 46" descr="Document with solid fill">
            <a:extLst>
              <a:ext uri="{FF2B5EF4-FFF2-40B4-BE49-F238E27FC236}">
                <a16:creationId xmlns:a16="http://schemas.microsoft.com/office/drawing/2014/main" id="{800D3412-7D06-0F43-AE3B-080CA18C7C6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989331" y="4240274"/>
            <a:ext cx="914400" cy="914400"/>
          </a:xfrm>
          <a:prstGeom prst="rect">
            <a:avLst/>
          </a:prstGeom>
        </p:spPr>
      </p:pic>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4EACEAA9-929F-7649-9B8F-222538D83270}"/>
                  </a:ext>
                </a:extLst>
              </p:cNvPr>
              <p:cNvSpPr txBox="1"/>
              <p:nvPr/>
            </p:nvSpPr>
            <p:spPr>
              <a:xfrm>
                <a:off x="10116482" y="4002447"/>
                <a:ext cx="660098" cy="376963"/>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altLang="zh-CN" b="0" i="1" smtClean="0">
                              <a:latin typeface="Cambria Math" panose="02040503050406030204" pitchFamily="18" charset="0"/>
                            </a:rPr>
                            <m:t>𝐷</m:t>
                          </m:r>
                        </m:e>
                        <m:sup>
                          <m:r>
                            <a:rPr lang="en-US" altLang="zh-CN" b="0" i="1" smtClean="0">
                              <a:latin typeface="Cambria Math" panose="02040503050406030204" pitchFamily="18" charset="0"/>
                            </a:rPr>
                            <m:t>′</m:t>
                          </m:r>
                          <m:r>
                            <a:rPr lang="en-US" altLang="zh-CN" b="0" i="1" smtClean="0">
                              <a:latin typeface="Cambria Math" panose="02040503050406030204" pitchFamily="18" charset="0"/>
                            </a:rPr>
                            <m:t>𝑓𝑙𝑜𝑤</m:t>
                          </m:r>
                        </m:sup>
                      </m:sSup>
                    </m:oMath>
                  </m:oMathPara>
                </a14:m>
                <a:endParaRPr lang="en-US" dirty="0"/>
              </a:p>
            </p:txBody>
          </p:sp>
        </mc:Choice>
        <mc:Fallback xmlns="">
          <p:sp>
            <p:nvSpPr>
              <p:cNvPr id="48" name="TextBox 47">
                <a:extLst>
                  <a:ext uri="{FF2B5EF4-FFF2-40B4-BE49-F238E27FC236}">
                    <a16:creationId xmlns:a16="http://schemas.microsoft.com/office/drawing/2014/main" id="{4EACEAA9-929F-7649-9B8F-222538D83270}"/>
                  </a:ext>
                </a:extLst>
              </p:cNvPr>
              <p:cNvSpPr txBox="1">
                <a:spLocks noRot="1" noChangeAspect="1" noMove="1" noResize="1" noEditPoints="1" noAdjustHandles="1" noChangeArrowheads="1" noChangeShapeType="1" noTextEdit="1"/>
              </p:cNvSpPr>
              <p:nvPr/>
            </p:nvSpPr>
            <p:spPr>
              <a:xfrm>
                <a:off x="10116482" y="4002447"/>
                <a:ext cx="660098" cy="376963"/>
              </a:xfrm>
              <a:prstGeom prst="rect">
                <a:avLst/>
              </a:prstGeom>
              <a:blipFill>
                <a:blip r:embed="rId13"/>
                <a:stretch>
                  <a:fillRect l="-13208" r="-3774"/>
                </a:stretch>
              </a:blipFill>
            </p:spPr>
            <p:txBody>
              <a:bodyPr/>
              <a:lstStyle/>
              <a:p>
                <a:r>
                  <a:rPr lang="en-US">
                    <a:noFill/>
                  </a:rPr>
                  <a:t> </a:t>
                </a:r>
              </a:p>
            </p:txBody>
          </p:sp>
        </mc:Fallback>
      </mc:AlternateContent>
      <p:cxnSp>
        <p:nvCxnSpPr>
          <p:cNvPr id="49" name="Straight Arrow Connector 48">
            <a:extLst>
              <a:ext uri="{FF2B5EF4-FFF2-40B4-BE49-F238E27FC236}">
                <a16:creationId xmlns:a16="http://schemas.microsoft.com/office/drawing/2014/main" id="{93788414-0956-3848-BC0F-29F84B6B3A54}"/>
              </a:ext>
            </a:extLst>
          </p:cNvPr>
          <p:cNvCxnSpPr>
            <a:cxnSpLocks/>
            <a:endCxn id="47" idx="1"/>
          </p:cNvCxnSpPr>
          <p:nvPr/>
        </p:nvCxnSpPr>
        <p:spPr>
          <a:xfrm>
            <a:off x="9423978" y="4695140"/>
            <a:ext cx="565353" cy="233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CD9CECC2-B60D-884C-96B7-941058229F17}"/>
                  </a:ext>
                </a:extLst>
              </p:cNvPr>
              <p:cNvSpPr txBox="1"/>
              <p:nvPr/>
            </p:nvSpPr>
            <p:spPr>
              <a:xfrm>
                <a:off x="10116482" y="1333376"/>
                <a:ext cx="660098" cy="376963"/>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altLang="zh-CN" b="0" i="1" smtClean="0">
                              <a:latin typeface="Cambria Math" panose="02040503050406030204" pitchFamily="18" charset="0"/>
                            </a:rPr>
                            <m:t>𝐷</m:t>
                          </m:r>
                        </m:e>
                        <m:sup>
                          <m:r>
                            <a:rPr lang="en-US" altLang="zh-CN" b="0" i="1" smtClean="0">
                              <a:latin typeface="Cambria Math" panose="02040503050406030204" pitchFamily="18" charset="0"/>
                            </a:rPr>
                            <m:t>′</m:t>
                          </m:r>
                          <m:r>
                            <a:rPr lang="en-US" altLang="zh-CN" b="0" i="1" smtClean="0">
                              <a:latin typeface="Cambria Math" panose="02040503050406030204" pitchFamily="18" charset="0"/>
                            </a:rPr>
                            <m:t>𝑓𝑙𝑜𝑤</m:t>
                          </m:r>
                        </m:sup>
                      </m:sSup>
                    </m:oMath>
                  </m:oMathPara>
                </a14:m>
                <a:endParaRPr lang="en-US" dirty="0"/>
              </a:p>
            </p:txBody>
          </p:sp>
        </mc:Choice>
        <mc:Fallback xmlns="">
          <p:sp>
            <p:nvSpPr>
              <p:cNvPr id="50" name="TextBox 49">
                <a:extLst>
                  <a:ext uri="{FF2B5EF4-FFF2-40B4-BE49-F238E27FC236}">
                    <a16:creationId xmlns:a16="http://schemas.microsoft.com/office/drawing/2014/main" id="{CD9CECC2-B60D-884C-96B7-941058229F17}"/>
                  </a:ext>
                </a:extLst>
              </p:cNvPr>
              <p:cNvSpPr txBox="1">
                <a:spLocks noRot="1" noChangeAspect="1" noMove="1" noResize="1" noEditPoints="1" noAdjustHandles="1" noChangeArrowheads="1" noChangeShapeType="1" noTextEdit="1"/>
              </p:cNvSpPr>
              <p:nvPr/>
            </p:nvSpPr>
            <p:spPr>
              <a:xfrm>
                <a:off x="10116482" y="1333376"/>
                <a:ext cx="660098" cy="376963"/>
              </a:xfrm>
              <a:prstGeom prst="rect">
                <a:avLst/>
              </a:prstGeom>
              <a:blipFill>
                <a:blip r:embed="rId14"/>
                <a:stretch>
                  <a:fillRect l="-13208" r="-3774"/>
                </a:stretch>
              </a:blipFill>
            </p:spPr>
            <p:txBody>
              <a:bodyPr/>
              <a:lstStyle/>
              <a:p>
                <a:r>
                  <a:rPr lang="en-US">
                    <a:noFill/>
                  </a:rPr>
                  <a:t> </a:t>
                </a:r>
              </a:p>
            </p:txBody>
          </p:sp>
        </mc:Fallback>
      </mc:AlternateContent>
      <p:cxnSp>
        <p:nvCxnSpPr>
          <p:cNvPr id="51" name="Curved Connector 50">
            <a:extLst>
              <a:ext uri="{FF2B5EF4-FFF2-40B4-BE49-F238E27FC236}">
                <a16:creationId xmlns:a16="http://schemas.microsoft.com/office/drawing/2014/main" id="{AA3AD2DB-8940-644B-A1FC-5F5AAE1652C9}"/>
              </a:ext>
            </a:extLst>
          </p:cNvPr>
          <p:cNvCxnSpPr>
            <a:stCxn id="24" idx="2"/>
            <a:endCxn id="26" idx="0"/>
          </p:cNvCxnSpPr>
          <p:nvPr/>
        </p:nvCxnSpPr>
        <p:spPr>
          <a:xfrm rot="5400000">
            <a:off x="5078515" y="2631551"/>
            <a:ext cx="647860" cy="3724306"/>
          </a:xfrm>
          <a:prstGeom prst="curvedConnector3">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81990D20-08E8-1147-A77B-5E98143CB846}"/>
              </a:ext>
            </a:extLst>
          </p:cNvPr>
          <p:cNvSpPr txBox="1"/>
          <p:nvPr/>
        </p:nvSpPr>
        <p:spPr>
          <a:xfrm>
            <a:off x="4079319" y="2557868"/>
            <a:ext cx="2945847" cy="400110"/>
          </a:xfrm>
          <a:prstGeom prst="rect">
            <a:avLst/>
          </a:prstGeom>
          <a:noFill/>
        </p:spPr>
        <p:txBody>
          <a:bodyPr wrap="square" rtlCol="0">
            <a:spAutoFit/>
          </a:bodyPr>
          <a:lstStyle/>
          <a:p>
            <a:pPr algn="ctr"/>
            <a:r>
              <a:rPr lang="en-US" sz="2000" dirty="0"/>
              <a:t>(a) Strawman Approach</a:t>
            </a:r>
          </a:p>
        </p:txBody>
      </p:sp>
      <p:sp>
        <p:nvSpPr>
          <p:cNvPr id="54" name="TextBox 53">
            <a:extLst>
              <a:ext uri="{FF2B5EF4-FFF2-40B4-BE49-F238E27FC236}">
                <a16:creationId xmlns:a16="http://schemas.microsoft.com/office/drawing/2014/main" id="{359FCDCD-95D2-8E4F-9766-49CC247626D6}"/>
              </a:ext>
            </a:extLst>
          </p:cNvPr>
          <p:cNvSpPr txBox="1"/>
          <p:nvPr/>
        </p:nvSpPr>
        <p:spPr>
          <a:xfrm>
            <a:off x="4134613" y="6153823"/>
            <a:ext cx="2945847" cy="400110"/>
          </a:xfrm>
          <a:prstGeom prst="rect">
            <a:avLst/>
          </a:prstGeom>
          <a:noFill/>
        </p:spPr>
        <p:txBody>
          <a:bodyPr wrap="square" rtlCol="0">
            <a:spAutoFit/>
          </a:bodyPr>
          <a:lstStyle/>
          <a:p>
            <a:pPr algn="ctr"/>
            <a:r>
              <a:rPr lang="en-US" sz="2000" dirty="0"/>
              <a:t>(</a:t>
            </a:r>
            <a:r>
              <a:rPr lang="en-US" altLang="zh-CN" sz="2000" dirty="0"/>
              <a:t>b</a:t>
            </a:r>
            <a:r>
              <a:rPr lang="en-US" sz="2000" dirty="0"/>
              <a:t>)</a:t>
            </a:r>
            <a:r>
              <a:rPr lang="zh-CN" altLang="en-US" sz="2000" dirty="0"/>
              <a:t> </a:t>
            </a:r>
            <a:r>
              <a:rPr lang="en-US" altLang="zh-CN" sz="2000" dirty="0"/>
              <a:t>NetShare</a:t>
            </a:r>
            <a:r>
              <a:rPr lang="zh-CN" altLang="en-US" sz="2000" dirty="0"/>
              <a:t> </a:t>
            </a:r>
            <a:r>
              <a:rPr lang="en-US" altLang="zh-CN" sz="2000" dirty="0"/>
              <a:t>Approach</a:t>
            </a:r>
            <a:endParaRPr lang="en-US" sz="2000" dirty="0"/>
          </a:p>
        </p:txBody>
      </p:sp>
    </p:spTree>
    <p:extLst>
      <p:ext uri="{BB962C8B-B14F-4D97-AF65-F5344CB8AC3E}">
        <p14:creationId xmlns:p14="http://schemas.microsoft.com/office/powerpoint/2010/main" val="1765412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8"/>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14" grpId="0" animBg="1"/>
      <p:bldP spid="15" grpId="0" animBg="1"/>
      <p:bldP spid="18" grpId="0"/>
      <p:bldP spid="19" grpId="0" animBg="1"/>
      <p:bldP spid="20" grpId="0" animBg="1"/>
      <p:bldP spid="21" grpId="0" animBg="1"/>
      <p:bldP spid="25" grpId="0"/>
      <p:bldP spid="27" grpId="0" animBg="1"/>
      <p:bldP spid="28" grpId="0"/>
      <p:bldP spid="32" grpId="0"/>
      <p:bldP spid="36" grpId="0"/>
      <p:bldP spid="37" grpId="0"/>
      <p:bldP spid="46" grpId="0"/>
      <p:bldP spid="48" grpId="0"/>
      <p:bldP spid="5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A4AA6-6F89-2EAE-6F42-E5DFBB547FD3}"/>
              </a:ext>
            </a:extLst>
          </p:cNvPr>
          <p:cNvSpPr>
            <a:spLocks noGrp="1"/>
          </p:cNvSpPr>
          <p:nvPr>
            <p:ph type="title"/>
          </p:nvPr>
        </p:nvSpPr>
        <p:spPr/>
        <p:txBody>
          <a:bodyPr/>
          <a:lstStyle/>
          <a:p>
            <a:r>
              <a:rPr lang="en-US" dirty="0" err="1"/>
              <a:t>Netshare</a:t>
            </a:r>
            <a:r>
              <a:rPr lang="en-US" dirty="0"/>
              <a:t> Summary of Key Ideas</a:t>
            </a:r>
          </a:p>
        </p:txBody>
      </p:sp>
      <p:sp>
        <p:nvSpPr>
          <p:cNvPr id="3" name="Content Placeholder 2">
            <a:extLst>
              <a:ext uri="{FF2B5EF4-FFF2-40B4-BE49-F238E27FC236}">
                <a16:creationId xmlns:a16="http://schemas.microsoft.com/office/drawing/2014/main" id="{29ABBD89-BE1B-8E1E-2974-9437F524D0B8}"/>
              </a:ext>
            </a:extLst>
          </p:cNvPr>
          <p:cNvSpPr>
            <a:spLocks noGrp="1"/>
          </p:cNvSpPr>
          <p:nvPr>
            <p:ph idx="1"/>
          </p:nvPr>
        </p:nvSpPr>
        <p:spPr/>
        <p:txBody>
          <a:bodyPr/>
          <a:lstStyle/>
          <a:p>
            <a:r>
              <a:rPr lang="en-US" dirty="0"/>
              <a:t>Reformulate as a timeseries problem to capture correlations</a:t>
            </a:r>
          </a:p>
          <a:p>
            <a:endParaRPr lang="en-US" dirty="0"/>
          </a:p>
          <a:p>
            <a:r>
              <a:rPr lang="en-US" dirty="0"/>
              <a:t>Domain knowledge to improve data encodings</a:t>
            </a:r>
          </a:p>
          <a:p>
            <a:endParaRPr lang="en-US" dirty="0"/>
          </a:p>
          <a:p>
            <a:r>
              <a:rPr lang="en-US" dirty="0"/>
              <a:t>Use “incremental” fine tuning by chunking the trace</a:t>
            </a:r>
          </a:p>
          <a:p>
            <a:endParaRPr lang="en-US" dirty="0"/>
          </a:p>
          <a:p>
            <a:r>
              <a:rPr lang="en-US" dirty="0"/>
              <a:t>Using public data to improve </a:t>
            </a:r>
            <a:r>
              <a:rPr lang="en-US" dirty="0" err="1"/>
              <a:t>DifferentialPrivacy</a:t>
            </a:r>
            <a:r>
              <a:rPr lang="en-US" dirty="0"/>
              <a:t>  vs Fidelity tradeoff</a:t>
            </a:r>
          </a:p>
        </p:txBody>
      </p:sp>
      <p:sp>
        <p:nvSpPr>
          <p:cNvPr id="4" name="Slide Number Placeholder 3">
            <a:extLst>
              <a:ext uri="{FF2B5EF4-FFF2-40B4-BE49-F238E27FC236}">
                <a16:creationId xmlns:a16="http://schemas.microsoft.com/office/drawing/2014/main" id="{E9A0919A-5FCA-771D-E481-7712C0781C68}"/>
              </a:ext>
            </a:extLst>
          </p:cNvPr>
          <p:cNvSpPr>
            <a:spLocks noGrp="1"/>
          </p:cNvSpPr>
          <p:nvPr>
            <p:ph type="sldNum" sz="quarter" idx="12"/>
          </p:nvPr>
        </p:nvSpPr>
        <p:spPr/>
        <p:txBody>
          <a:bodyPr/>
          <a:lstStyle/>
          <a:p>
            <a:fld id="{78BA06F7-7B03-794D-B1BE-3F12299AE8FB}" type="slidenum">
              <a:rPr lang="en-US" smtClean="0"/>
              <a:t>42</a:t>
            </a:fld>
            <a:endParaRPr lang="en-US"/>
          </a:p>
        </p:txBody>
      </p:sp>
    </p:spTree>
    <p:extLst>
      <p:ext uri="{BB962C8B-B14F-4D97-AF65-F5344CB8AC3E}">
        <p14:creationId xmlns:p14="http://schemas.microsoft.com/office/powerpoint/2010/main" val="17723861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A4C9D-9CFA-A04C-9041-501ED2F5ABCC}"/>
              </a:ext>
            </a:extLst>
          </p:cNvPr>
          <p:cNvSpPr>
            <a:spLocks noGrp="1"/>
          </p:cNvSpPr>
          <p:nvPr>
            <p:ph type="title"/>
          </p:nvPr>
        </p:nvSpPr>
        <p:spPr/>
        <p:txBody>
          <a:bodyPr/>
          <a:lstStyle/>
          <a:p>
            <a:r>
              <a:rPr lang="en-US" altLang="zh-CN" dirty="0">
                <a:solidFill>
                  <a:srgbClr val="0070C0"/>
                </a:solidFill>
              </a:rPr>
              <a:t>NetShare:</a:t>
            </a:r>
            <a:r>
              <a:rPr lang="zh-CN" altLang="en-US" dirty="0">
                <a:solidFill>
                  <a:srgbClr val="0070C0"/>
                </a:solidFill>
              </a:rPr>
              <a:t> </a:t>
            </a:r>
            <a:r>
              <a:rPr lang="en-US" altLang="zh-CN" dirty="0">
                <a:solidFill>
                  <a:srgbClr val="0070C0"/>
                </a:solidFill>
              </a:rPr>
              <a:t>end-to-end</a:t>
            </a:r>
            <a:r>
              <a:rPr lang="zh-CN" altLang="en-US" dirty="0">
                <a:solidFill>
                  <a:srgbClr val="0070C0"/>
                </a:solidFill>
              </a:rPr>
              <a:t> </a:t>
            </a:r>
            <a:r>
              <a:rPr lang="en-US" altLang="zh-CN" dirty="0">
                <a:solidFill>
                  <a:srgbClr val="0070C0"/>
                </a:solidFill>
              </a:rPr>
              <a:t>view </a:t>
            </a:r>
            <a:endParaRPr lang="en-US" dirty="0">
              <a:solidFill>
                <a:srgbClr val="0070C0"/>
              </a:solidFill>
            </a:endParaRPr>
          </a:p>
        </p:txBody>
      </p:sp>
      <p:sp>
        <p:nvSpPr>
          <p:cNvPr id="4" name="Slide Number Placeholder 3">
            <a:extLst>
              <a:ext uri="{FF2B5EF4-FFF2-40B4-BE49-F238E27FC236}">
                <a16:creationId xmlns:a16="http://schemas.microsoft.com/office/drawing/2014/main" id="{61D23FFE-F2DC-8040-93A3-6EDA64DD714B}"/>
              </a:ext>
            </a:extLst>
          </p:cNvPr>
          <p:cNvSpPr>
            <a:spLocks noGrp="1"/>
          </p:cNvSpPr>
          <p:nvPr>
            <p:ph type="sldNum" sz="quarter" idx="12"/>
          </p:nvPr>
        </p:nvSpPr>
        <p:spPr/>
        <p:txBody>
          <a:bodyPr/>
          <a:lstStyle/>
          <a:p>
            <a:fld id="{78BA06F7-7B03-794D-B1BE-3F12299AE8FB}" type="slidenum">
              <a:rPr lang="en-US" smtClean="0"/>
              <a:t>43</a:t>
            </a:fld>
            <a:endParaRPr lang="en-US"/>
          </a:p>
        </p:txBody>
      </p:sp>
      <p:sp>
        <p:nvSpPr>
          <p:cNvPr id="127" name="Rounded Rectangle 126">
            <a:extLst>
              <a:ext uri="{FF2B5EF4-FFF2-40B4-BE49-F238E27FC236}">
                <a16:creationId xmlns:a16="http://schemas.microsoft.com/office/drawing/2014/main" id="{D3C7C6C7-25D1-4B4C-B3AF-DCCD3086F718}"/>
              </a:ext>
            </a:extLst>
          </p:cNvPr>
          <p:cNvSpPr/>
          <p:nvPr/>
        </p:nvSpPr>
        <p:spPr>
          <a:xfrm>
            <a:off x="2378276" y="3844638"/>
            <a:ext cx="6663554" cy="1762481"/>
          </a:xfrm>
          <a:prstGeom prst="roundRect">
            <a:avLst/>
          </a:prstGeom>
          <a:solidFill>
            <a:schemeClr val="bg2">
              <a:lumMod val="9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ounded Rectangle 127">
            <a:extLst>
              <a:ext uri="{FF2B5EF4-FFF2-40B4-BE49-F238E27FC236}">
                <a16:creationId xmlns:a16="http://schemas.microsoft.com/office/drawing/2014/main" id="{1A372B1F-9F47-D64B-B4A0-07497890DDBE}"/>
              </a:ext>
            </a:extLst>
          </p:cNvPr>
          <p:cNvSpPr/>
          <p:nvPr/>
        </p:nvSpPr>
        <p:spPr>
          <a:xfrm>
            <a:off x="2285520" y="3933339"/>
            <a:ext cx="6663554" cy="1762481"/>
          </a:xfrm>
          <a:prstGeom prst="roundRect">
            <a:avLst/>
          </a:prstGeom>
          <a:solidFill>
            <a:schemeClr val="bg2">
              <a:lumMod val="9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9" name="Picture 2" descr="Datatable Icon - Download Datatable Icon 935839 | Noun Project">
            <a:extLst>
              <a:ext uri="{FF2B5EF4-FFF2-40B4-BE49-F238E27FC236}">
                <a16:creationId xmlns:a16="http://schemas.microsoft.com/office/drawing/2014/main" id="{FF1AB148-21D3-544F-A8B1-D74311E6BF12}"/>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371237" y="1746759"/>
            <a:ext cx="904950" cy="904950"/>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129" descr="Datatable Icon - Download Datatable Icon 935839 | Noun Project">
            <a:extLst>
              <a:ext uri="{FF2B5EF4-FFF2-40B4-BE49-F238E27FC236}">
                <a16:creationId xmlns:a16="http://schemas.microsoft.com/office/drawing/2014/main" id="{B4108E6B-AD24-E24C-BE94-709B052847C8}"/>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383199" y="2664866"/>
            <a:ext cx="904950" cy="904950"/>
          </a:xfrm>
          <a:prstGeom prst="rect">
            <a:avLst/>
          </a:prstGeom>
          <a:noFill/>
          <a:extLst>
            <a:ext uri="{909E8E84-426E-40DD-AFC4-6F175D3DCCD1}">
              <a14:hiddenFill xmlns:a14="http://schemas.microsoft.com/office/drawing/2010/main">
                <a:solidFill>
                  <a:srgbClr val="FFFFFF"/>
                </a:solidFill>
              </a14:hiddenFill>
            </a:ext>
          </a:extLst>
        </p:spPr>
      </p:pic>
      <p:sp>
        <p:nvSpPr>
          <p:cNvPr id="131" name="TextBox 130">
            <a:extLst>
              <a:ext uri="{FF2B5EF4-FFF2-40B4-BE49-F238E27FC236}">
                <a16:creationId xmlns:a16="http://schemas.microsoft.com/office/drawing/2014/main" id="{ACF1CE19-016E-4241-8CFE-873E8E7010F1}"/>
              </a:ext>
            </a:extLst>
          </p:cNvPr>
          <p:cNvSpPr txBox="1"/>
          <p:nvPr/>
        </p:nvSpPr>
        <p:spPr>
          <a:xfrm>
            <a:off x="2091107" y="1561210"/>
            <a:ext cx="1488264" cy="400110"/>
          </a:xfrm>
          <a:prstGeom prst="rect">
            <a:avLst/>
          </a:prstGeom>
          <a:noFill/>
        </p:spPr>
        <p:txBody>
          <a:bodyPr wrap="square" rtlCol="0">
            <a:spAutoFit/>
          </a:bodyPr>
          <a:lstStyle/>
          <a:p>
            <a:pPr algn="ctr"/>
            <a:r>
              <a:rPr lang="en-US" altLang="zh-CN" sz="2000" dirty="0"/>
              <a:t>Real</a:t>
            </a:r>
            <a:r>
              <a:rPr lang="zh-CN" altLang="en-US" sz="2000" dirty="0"/>
              <a:t> </a:t>
            </a:r>
            <a:r>
              <a:rPr lang="en-US" altLang="zh-CN" sz="2000" dirty="0"/>
              <a:t>Data</a:t>
            </a:r>
            <a:endParaRPr lang="en-US" sz="2000" dirty="0"/>
          </a:p>
        </p:txBody>
      </p:sp>
      <p:sp>
        <p:nvSpPr>
          <p:cNvPr id="132" name="TextBox 131">
            <a:extLst>
              <a:ext uri="{FF2B5EF4-FFF2-40B4-BE49-F238E27FC236}">
                <a16:creationId xmlns:a16="http://schemas.microsoft.com/office/drawing/2014/main" id="{24563563-777D-0941-8418-0EA4D5D3D76B}"/>
              </a:ext>
            </a:extLst>
          </p:cNvPr>
          <p:cNvSpPr txBox="1"/>
          <p:nvPr/>
        </p:nvSpPr>
        <p:spPr>
          <a:xfrm>
            <a:off x="2639408" y="2390796"/>
            <a:ext cx="414670" cy="369332"/>
          </a:xfrm>
          <a:prstGeom prst="rect">
            <a:avLst/>
          </a:prstGeom>
          <a:noFill/>
        </p:spPr>
        <p:txBody>
          <a:bodyPr wrap="square" rtlCol="0">
            <a:spAutoFit/>
          </a:bodyPr>
          <a:lstStyle/>
          <a:p>
            <a:pPr algn="ctr"/>
            <a:r>
              <a:rPr lang="en-US" altLang="zh-CN" b="1" dirty="0"/>
              <a:t>…</a:t>
            </a:r>
            <a:endParaRPr lang="en-US" b="1" dirty="0"/>
          </a:p>
        </p:txBody>
      </p:sp>
      <p:sp>
        <p:nvSpPr>
          <p:cNvPr id="133" name="TextBox 132">
            <a:extLst>
              <a:ext uri="{FF2B5EF4-FFF2-40B4-BE49-F238E27FC236}">
                <a16:creationId xmlns:a16="http://schemas.microsoft.com/office/drawing/2014/main" id="{1A5C3C15-37DB-7948-9ABA-640EC2FDDFF5}"/>
              </a:ext>
            </a:extLst>
          </p:cNvPr>
          <p:cNvSpPr txBox="1"/>
          <p:nvPr/>
        </p:nvSpPr>
        <p:spPr>
          <a:xfrm>
            <a:off x="1894167" y="1971190"/>
            <a:ext cx="597194" cy="461665"/>
          </a:xfrm>
          <a:prstGeom prst="rect">
            <a:avLst/>
          </a:prstGeom>
          <a:noFill/>
        </p:spPr>
        <p:txBody>
          <a:bodyPr wrap="square" rtlCol="0">
            <a:spAutoFit/>
          </a:bodyPr>
          <a:lstStyle/>
          <a:p>
            <a:pPr algn="ctr"/>
            <a:r>
              <a:rPr lang="en-US" altLang="zh-CN" sz="2400" dirty="0"/>
              <a:t>D</a:t>
            </a:r>
            <a:r>
              <a:rPr lang="en-US" altLang="zh-CN" sz="2400" baseline="-25000" dirty="0"/>
              <a:t>1</a:t>
            </a:r>
            <a:endParaRPr lang="en-US" sz="2400" dirty="0"/>
          </a:p>
        </p:txBody>
      </p:sp>
      <p:sp>
        <p:nvSpPr>
          <p:cNvPr id="134" name="TextBox 133">
            <a:extLst>
              <a:ext uri="{FF2B5EF4-FFF2-40B4-BE49-F238E27FC236}">
                <a16:creationId xmlns:a16="http://schemas.microsoft.com/office/drawing/2014/main" id="{3D2FA271-1C9D-5942-AFE0-711C3F2F946B}"/>
              </a:ext>
            </a:extLst>
          </p:cNvPr>
          <p:cNvSpPr txBox="1"/>
          <p:nvPr/>
        </p:nvSpPr>
        <p:spPr>
          <a:xfrm>
            <a:off x="1969157" y="2844461"/>
            <a:ext cx="509029" cy="461665"/>
          </a:xfrm>
          <a:prstGeom prst="rect">
            <a:avLst/>
          </a:prstGeom>
          <a:noFill/>
        </p:spPr>
        <p:txBody>
          <a:bodyPr wrap="square" rtlCol="0">
            <a:spAutoFit/>
          </a:bodyPr>
          <a:lstStyle/>
          <a:p>
            <a:pPr algn="ctr"/>
            <a:r>
              <a:rPr lang="en-US" altLang="zh-CN" sz="2400" dirty="0"/>
              <a:t>D</a:t>
            </a:r>
            <a:r>
              <a:rPr lang="en-US" altLang="zh-CN" sz="2400" baseline="-25000" dirty="0"/>
              <a:t>N</a:t>
            </a:r>
            <a:endParaRPr lang="en-US" sz="2400" dirty="0"/>
          </a:p>
        </p:txBody>
      </p:sp>
      <p:cxnSp>
        <p:nvCxnSpPr>
          <p:cNvPr id="135" name="Elbow Connector 134">
            <a:extLst>
              <a:ext uri="{FF2B5EF4-FFF2-40B4-BE49-F238E27FC236}">
                <a16:creationId xmlns:a16="http://schemas.microsoft.com/office/drawing/2014/main" id="{146E2428-B53F-A849-9B21-3450A6F57962}"/>
              </a:ext>
            </a:extLst>
          </p:cNvPr>
          <p:cNvCxnSpPr>
            <a:stCxn id="129" idx="3"/>
            <a:endCxn id="130" idx="3"/>
          </p:cNvCxnSpPr>
          <p:nvPr/>
        </p:nvCxnSpPr>
        <p:spPr>
          <a:xfrm>
            <a:off x="3276187" y="2199234"/>
            <a:ext cx="11962" cy="918107"/>
          </a:xfrm>
          <a:prstGeom prst="bentConnector3">
            <a:avLst>
              <a:gd name="adj1" fmla="val 2011052"/>
            </a:avLst>
          </a:prstGeom>
          <a:ln w="28575"/>
        </p:spPr>
        <p:style>
          <a:lnRef idx="1">
            <a:schemeClr val="accent1"/>
          </a:lnRef>
          <a:fillRef idx="0">
            <a:schemeClr val="accent1"/>
          </a:fillRef>
          <a:effectRef idx="0">
            <a:schemeClr val="accent1"/>
          </a:effectRef>
          <a:fontRef idx="minor">
            <a:schemeClr val="tx1"/>
          </a:fontRef>
        </p:style>
      </p:cxnSp>
      <p:pic>
        <p:nvPicPr>
          <p:cNvPr id="136" name="Picture 2" descr="Datatable Icon - Download Datatable Icon 935839 | Noun Project">
            <a:extLst>
              <a:ext uri="{FF2B5EF4-FFF2-40B4-BE49-F238E27FC236}">
                <a16:creationId xmlns:a16="http://schemas.microsoft.com/office/drawing/2014/main" id="{73D03B69-2513-044F-AF78-2E66814E45DA}"/>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16868" y="2152300"/>
            <a:ext cx="904950" cy="904950"/>
          </a:xfrm>
          <a:prstGeom prst="rect">
            <a:avLst/>
          </a:prstGeom>
          <a:noFill/>
          <a:extLst>
            <a:ext uri="{909E8E84-426E-40DD-AFC4-6F175D3DCCD1}">
              <a14:hiddenFill xmlns:a14="http://schemas.microsoft.com/office/drawing/2010/main">
                <a:solidFill>
                  <a:srgbClr val="FFFFFF"/>
                </a:solidFill>
              </a14:hiddenFill>
            </a:ext>
          </a:extLst>
        </p:spPr>
      </p:pic>
      <p:cxnSp>
        <p:nvCxnSpPr>
          <p:cNvPr id="137" name="Straight Arrow Connector 136">
            <a:extLst>
              <a:ext uri="{FF2B5EF4-FFF2-40B4-BE49-F238E27FC236}">
                <a16:creationId xmlns:a16="http://schemas.microsoft.com/office/drawing/2014/main" id="{56AA8C03-DD4E-9949-B4A3-EC6F4F3682B5}"/>
              </a:ext>
            </a:extLst>
          </p:cNvPr>
          <p:cNvCxnSpPr>
            <a:cxnSpLocks/>
            <a:endCxn id="136" idx="1"/>
          </p:cNvCxnSpPr>
          <p:nvPr/>
        </p:nvCxnSpPr>
        <p:spPr>
          <a:xfrm>
            <a:off x="3543768" y="2604775"/>
            <a:ext cx="6731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38" name="TextBox 137">
            <a:extLst>
              <a:ext uri="{FF2B5EF4-FFF2-40B4-BE49-F238E27FC236}">
                <a16:creationId xmlns:a16="http://schemas.microsoft.com/office/drawing/2014/main" id="{BAB24915-61C0-6844-9448-C6492869B9BA}"/>
              </a:ext>
            </a:extLst>
          </p:cNvPr>
          <p:cNvSpPr txBox="1"/>
          <p:nvPr/>
        </p:nvSpPr>
        <p:spPr>
          <a:xfrm>
            <a:off x="3495921" y="2264756"/>
            <a:ext cx="893136" cy="400110"/>
          </a:xfrm>
          <a:prstGeom prst="rect">
            <a:avLst/>
          </a:prstGeom>
          <a:noFill/>
        </p:spPr>
        <p:txBody>
          <a:bodyPr wrap="square" rtlCol="0">
            <a:spAutoFit/>
          </a:bodyPr>
          <a:lstStyle/>
          <a:p>
            <a:pPr algn="ctr"/>
            <a:r>
              <a:rPr lang="en-US" altLang="zh-CN" sz="2000" i="1" dirty="0"/>
              <a:t>Merge</a:t>
            </a:r>
            <a:endParaRPr lang="en-US" sz="2000" i="1" dirty="0"/>
          </a:p>
        </p:txBody>
      </p:sp>
      <p:grpSp>
        <p:nvGrpSpPr>
          <p:cNvPr id="139" name="Group 138">
            <a:extLst>
              <a:ext uri="{FF2B5EF4-FFF2-40B4-BE49-F238E27FC236}">
                <a16:creationId xmlns:a16="http://schemas.microsoft.com/office/drawing/2014/main" id="{685242D9-4D9F-2445-98DA-4EC5EB6BCA16}"/>
              </a:ext>
            </a:extLst>
          </p:cNvPr>
          <p:cNvGrpSpPr/>
          <p:nvPr/>
        </p:nvGrpSpPr>
        <p:grpSpPr>
          <a:xfrm>
            <a:off x="6456172" y="2041852"/>
            <a:ext cx="2191492" cy="969185"/>
            <a:chOff x="5552560" y="4579640"/>
            <a:chExt cx="2191492" cy="969185"/>
          </a:xfrm>
        </p:grpSpPr>
        <p:grpSp>
          <p:nvGrpSpPr>
            <p:cNvPr id="140" name="Group 139">
              <a:extLst>
                <a:ext uri="{FF2B5EF4-FFF2-40B4-BE49-F238E27FC236}">
                  <a16:creationId xmlns:a16="http://schemas.microsoft.com/office/drawing/2014/main" id="{F9D2A1F8-B2AC-FD4C-A8B0-2DD2FD3F4755}"/>
                </a:ext>
              </a:extLst>
            </p:cNvPr>
            <p:cNvGrpSpPr/>
            <p:nvPr/>
          </p:nvGrpSpPr>
          <p:grpSpPr>
            <a:xfrm>
              <a:off x="5656524" y="4579640"/>
              <a:ext cx="2087528" cy="833358"/>
              <a:chOff x="4996121" y="4686450"/>
              <a:chExt cx="2087528" cy="833358"/>
            </a:xfrm>
          </p:grpSpPr>
          <p:sp>
            <p:nvSpPr>
              <p:cNvPr id="151" name="Rectangle 150">
                <a:extLst>
                  <a:ext uri="{FF2B5EF4-FFF2-40B4-BE49-F238E27FC236}">
                    <a16:creationId xmlns:a16="http://schemas.microsoft.com/office/drawing/2014/main" id="{37173623-688D-C249-9679-13F62B753872}"/>
                  </a:ext>
                </a:extLst>
              </p:cNvPr>
              <p:cNvSpPr/>
              <p:nvPr/>
            </p:nvSpPr>
            <p:spPr>
              <a:xfrm>
                <a:off x="4996121" y="4686450"/>
                <a:ext cx="904950" cy="83335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2" name="Rectangle 151">
                <a:extLst>
                  <a:ext uri="{FF2B5EF4-FFF2-40B4-BE49-F238E27FC236}">
                    <a16:creationId xmlns:a16="http://schemas.microsoft.com/office/drawing/2014/main" id="{06B38D25-2425-654A-823F-901ABBF1AAA4}"/>
                  </a:ext>
                </a:extLst>
              </p:cNvPr>
              <p:cNvSpPr/>
              <p:nvPr/>
            </p:nvSpPr>
            <p:spPr>
              <a:xfrm>
                <a:off x="5901071" y="4686450"/>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3" name="Rectangle 152">
                <a:extLst>
                  <a:ext uri="{FF2B5EF4-FFF2-40B4-BE49-F238E27FC236}">
                    <a16:creationId xmlns:a16="http://schemas.microsoft.com/office/drawing/2014/main" id="{44B134AC-4ABE-3C4D-9043-7E0C126FD893}"/>
                  </a:ext>
                </a:extLst>
              </p:cNvPr>
              <p:cNvSpPr/>
              <p:nvPr/>
            </p:nvSpPr>
            <p:spPr>
              <a:xfrm>
                <a:off x="5901071" y="4967302"/>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4" name="Rectangle 153">
                <a:extLst>
                  <a:ext uri="{FF2B5EF4-FFF2-40B4-BE49-F238E27FC236}">
                    <a16:creationId xmlns:a16="http://schemas.microsoft.com/office/drawing/2014/main" id="{C3237129-AD92-184E-867C-9B7EE9EB134D}"/>
                  </a:ext>
                </a:extLst>
              </p:cNvPr>
              <p:cNvSpPr/>
              <p:nvPr/>
            </p:nvSpPr>
            <p:spPr>
              <a:xfrm>
                <a:off x="5901071" y="5248154"/>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grpSp>
          <p:nvGrpSpPr>
            <p:cNvPr id="141" name="Group 140">
              <a:extLst>
                <a:ext uri="{FF2B5EF4-FFF2-40B4-BE49-F238E27FC236}">
                  <a16:creationId xmlns:a16="http://schemas.microsoft.com/office/drawing/2014/main" id="{669836BF-1BD1-8245-A770-1E0F9E8CEC08}"/>
                </a:ext>
              </a:extLst>
            </p:cNvPr>
            <p:cNvGrpSpPr/>
            <p:nvPr/>
          </p:nvGrpSpPr>
          <p:grpSpPr>
            <a:xfrm>
              <a:off x="5608675" y="4641483"/>
              <a:ext cx="2087528" cy="833358"/>
              <a:chOff x="4996121" y="4686450"/>
              <a:chExt cx="2087528" cy="833358"/>
            </a:xfrm>
          </p:grpSpPr>
          <p:sp>
            <p:nvSpPr>
              <p:cNvPr id="147" name="Rectangle 146">
                <a:extLst>
                  <a:ext uri="{FF2B5EF4-FFF2-40B4-BE49-F238E27FC236}">
                    <a16:creationId xmlns:a16="http://schemas.microsoft.com/office/drawing/2014/main" id="{F0CC7C7D-C197-6F4D-94BA-5F26B4DBA74C}"/>
                  </a:ext>
                </a:extLst>
              </p:cNvPr>
              <p:cNvSpPr/>
              <p:nvPr/>
            </p:nvSpPr>
            <p:spPr>
              <a:xfrm>
                <a:off x="4996121" y="4686450"/>
                <a:ext cx="904950" cy="83335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48" name="Rectangle 147">
                <a:extLst>
                  <a:ext uri="{FF2B5EF4-FFF2-40B4-BE49-F238E27FC236}">
                    <a16:creationId xmlns:a16="http://schemas.microsoft.com/office/drawing/2014/main" id="{3BDDBFD9-D4EC-1946-8C57-A50D9F03030E}"/>
                  </a:ext>
                </a:extLst>
              </p:cNvPr>
              <p:cNvSpPr/>
              <p:nvPr/>
            </p:nvSpPr>
            <p:spPr>
              <a:xfrm>
                <a:off x="5901071" y="4686450"/>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49" name="Rectangle 148">
                <a:extLst>
                  <a:ext uri="{FF2B5EF4-FFF2-40B4-BE49-F238E27FC236}">
                    <a16:creationId xmlns:a16="http://schemas.microsoft.com/office/drawing/2014/main" id="{73F3F56B-1EAE-CD4C-90F2-47E7756880EF}"/>
                  </a:ext>
                </a:extLst>
              </p:cNvPr>
              <p:cNvSpPr/>
              <p:nvPr/>
            </p:nvSpPr>
            <p:spPr>
              <a:xfrm>
                <a:off x="5901071" y="4967302"/>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0" name="Rectangle 149">
                <a:extLst>
                  <a:ext uri="{FF2B5EF4-FFF2-40B4-BE49-F238E27FC236}">
                    <a16:creationId xmlns:a16="http://schemas.microsoft.com/office/drawing/2014/main" id="{CBB0A45E-180A-394C-AC34-F02FDB0E5C5F}"/>
                  </a:ext>
                </a:extLst>
              </p:cNvPr>
              <p:cNvSpPr/>
              <p:nvPr/>
            </p:nvSpPr>
            <p:spPr>
              <a:xfrm>
                <a:off x="5901071" y="5248154"/>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grpSp>
          <p:nvGrpSpPr>
            <p:cNvPr id="142" name="Group 141">
              <a:extLst>
                <a:ext uri="{FF2B5EF4-FFF2-40B4-BE49-F238E27FC236}">
                  <a16:creationId xmlns:a16="http://schemas.microsoft.com/office/drawing/2014/main" id="{49ACDDCC-013E-CC4F-85AD-47C4AE3CEA0D}"/>
                </a:ext>
              </a:extLst>
            </p:cNvPr>
            <p:cNvGrpSpPr/>
            <p:nvPr/>
          </p:nvGrpSpPr>
          <p:grpSpPr>
            <a:xfrm>
              <a:off x="5552560" y="4715467"/>
              <a:ext cx="2087528" cy="833358"/>
              <a:chOff x="4996121" y="4686450"/>
              <a:chExt cx="2087528" cy="833358"/>
            </a:xfrm>
          </p:grpSpPr>
          <p:sp>
            <p:nvSpPr>
              <p:cNvPr id="143" name="Rectangle 142">
                <a:extLst>
                  <a:ext uri="{FF2B5EF4-FFF2-40B4-BE49-F238E27FC236}">
                    <a16:creationId xmlns:a16="http://schemas.microsoft.com/office/drawing/2014/main" id="{8D495EE8-E43D-A845-8AAC-E8918944C5F4}"/>
                  </a:ext>
                </a:extLst>
              </p:cNvPr>
              <p:cNvSpPr/>
              <p:nvPr/>
            </p:nvSpPr>
            <p:spPr>
              <a:xfrm>
                <a:off x="4996121" y="4686450"/>
                <a:ext cx="904950" cy="833358"/>
              </a:xfrm>
              <a:prstGeom prst="rect">
                <a:avLst/>
              </a:prstGeom>
              <a:solidFill>
                <a:srgbClr val="00B0F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Five</a:t>
                </a:r>
                <a:r>
                  <a:rPr lang="zh-CN" altLang="en-US" dirty="0"/>
                  <a:t> </a:t>
                </a:r>
                <a:r>
                  <a:rPr lang="en-US" altLang="zh-CN" dirty="0"/>
                  <a:t>Tuples</a:t>
                </a:r>
                <a:endParaRPr lang="en-US" dirty="0"/>
              </a:p>
            </p:txBody>
          </p:sp>
          <p:sp>
            <p:nvSpPr>
              <p:cNvPr id="144" name="Rectangle 143">
                <a:extLst>
                  <a:ext uri="{FF2B5EF4-FFF2-40B4-BE49-F238E27FC236}">
                    <a16:creationId xmlns:a16="http://schemas.microsoft.com/office/drawing/2014/main" id="{EBA0A8E7-4055-2343-BD57-C2FA55713163}"/>
                  </a:ext>
                </a:extLst>
              </p:cNvPr>
              <p:cNvSpPr/>
              <p:nvPr/>
            </p:nvSpPr>
            <p:spPr>
              <a:xfrm>
                <a:off x="5901071" y="4686450"/>
                <a:ext cx="1182578" cy="271654"/>
              </a:xfrm>
              <a:prstGeom prst="rect">
                <a:avLst/>
              </a:prstGeom>
              <a:solidFill>
                <a:srgbClr val="00B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Packet</a:t>
                </a:r>
                <a:r>
                  <a:rPr lang="en-US" altLang="zh-CN" baseline="-25000" dirty="0"/>
                  <a:t>1</a:t>
                </a:r>
                <a:endParaRPr lang="en-US" dirty="0"/>
              </a:p>
            </p:txBody>
          </p:sp>
          <p:sp>
            <p:nvSpPr>
              <p:cNvPr id="145" name="Rectangle 144">
                <a:extLst>
                  <a:ext uri="{FF2B5EF4-FFF2-40B4-BE49-F238E27FC236}">
                    <a16:creationId xmlns:a16="http://schemas.microsoft.com/office/drawing/2014/main" id="{FEE499F8-3929-9D48-B707-DF874AF175EF}"/>
                  </a:ext>
                </a:extLst>
              </p:cNvPr>
              <p:cNvSpPr/>
              <p:nvPr/>
            </p:nvSpPr>
            <p:spPr>
              <a:xfrm>
                <a:off x="5901071" y="4967302"/>
                <a:ext cx="1182578" cy="271654"/>
              </a:xfrm>
              <a:prstGeom prst="rect">
                <a:avLst/>
              </a:prstGeom>
              <a:solidFill>
                <a:srgbClr val="00B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a:t>
                </a:r>
                <a:endParaRPr lang="en-US" dirty="0"/>
              </a:p>
            </p:txBody>
          </p:sp>
          <p:sp>
            <p:nvSpPr>
              <p:cNvPr id="146" name="Rectangle 145">
                <a:extLst>
                  <a:ext uri="{FF2B5EF4-FFF2-40B4-BE49-F238E27FC236}">
                    <a16:creationId xmlns:a16="http://schemas.microsoft.com/office/drawing/2014/main" id="{ACB95E54-1031-8D47-8439-1101A86DF873}"/>
                  </a:ext>
                </a:extLst>
              </p:cNvPr>
              <p:cNvSpPr/>
              <p:nvPr/>
            </p:nvSpPr>
            <p:spPr>
              <a:xfrm>
                <a:off x="5901071" y="5248154"/>
                <a:ext cx="1182578" cy="271654"/>
              </a:xfrm>
              <a:prstGeom prst="rect">
                <a:avLst/>
              </a:prstGeom>
              <a:solidFill>
                <a:srgbClr val="00B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err="1"/>
                  <a:t>Packet</a:t>
                </a:r>
                <a:r>
                  <a:rPr lang="en-US" altLang="zh-CN" baseline="-25000" dirty="0" err="1"/>
                  <a:t>i</a:t>
                </a:r>
                <a:endParaRPr lang="en-US" dirty="0"/>
              </a:p>
            </p:txBody>
          </p:sp>
        </p:grpSp>
      </p:grpSp>
      <p:cxnSp>
        <p:nvCxnSpPr>
          <p:cNvPr id="155" name="Straight Arrow Connector 154">
            <a:extLst>
              <a:ext uri="{FF2B5EF4-FFF2-40B4-BE49-F238E27FC236}">
                <a16:creationId xmlns:a16="http://schemas.microsoft.com/office/drawing/2014/main" id="{C5FC9E3C-55D2-4844-86E3-A3D6CFA3EB1F}"/>
              </a:ext>
            </a:extLst>
          </p:cNvPr>
          <p:cNvCxnSpPr>
            <a:cxnSpLocks/>
            <a:stCxn id="136" idx="3"/>
            <a:endCxn id="143" idx="1"/>
          </p:cNvCxnSpPr>
          <p:nvPr/>
        </p:nvCxnSpPr>
        <p:spPr>
          <a:xfrm flipV="1">
            <a:off x="5121818" y="2594358"/>
            <a:ext cx="1334354" cy="1041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56" name="TextBox 155">
            <a:extLst>
              <a:ext uri="{FF2B5EF4-FFF2-40B4-BE49-F238E27FC236}">
                <a16:creationId xmlns:a16="http://schemas.microsoft.com/office/drawing/2014/main" id="{C8A70D81-C3E4-C246-A1A5-16A6059B006D}"/>
              </a:ext>
            </a:extLst>
          </p:cNvPr>
          <p:cNvSpPr txBox="1"/>
          <p:nvPr/>
        </p:nvSpPr>
        <p:spPr>
          <a:xfrm>
            <a:off x="5002612" y="2249613"/>
            <a:ext cx="1441598" cy="707886"/>
          </a:xfrm>
          <a:prstGeom prst="rect">
            <a:avLst/>
          </a:prstGeom>
          <a:noFill/>
        </p:spPr>
        <p:txBody>
          <a:bodyPr wrap="square" rtlCol="0">
            <a:spAutoFit/>
          </a:bodyPr>
          <a:lstStyle/>
          <a:p>
            <a:pPr algn="ctr"/>
            <a:r>
              <a:rPr lang="en-US" altLang="zh-CN" sz="2000" i="1" dirty="0"/>
              <a:t>Flow-based</a:t>
            </a:r>
            <a:r>
              <a:rPr lang="zh-CN" altLang="en-US" sz="2000" i="1" dirty="0"/>
              <a:t> </a:t>
            </a:r>
            <a:endParaRPr lang="en-US" altLang="zh-CN" sz="2000" i="1" dirty="0"/>
          </a:p>
          <a:p>
            <a:pPr algn="ctr"/>
            <a:r>
              <a:rPr lang="en-US" altLang="zh-CN" sz="2000" i="1" dirty="0"/>
              <a:t>split</a:t>
            </a:r>
            <a:endParaRPr lang="en-US" sz="2000" i="1" dirty="0"/>
          </a:p>
        </p:txBody>
      </p:sp>
      <p:sp>
        <p:nvSpPr>
          <p:cNvPr id="157" name="TextBox 156">
            <a:extLst>
              <a:ext uri="{FF2B5EF4-FFF2-40B4-BE49-F238E27FC236}">
                <a16:creationId xmlns:a16="http://schemas.microsoft.com/office/drawing/2014/main" id="{C59CC90E-8B2D-F04E-B9E5-D596321C1B7B}"/>
              </a:ext>
            </a:extLst>
          </p:cNvPr>
          <p:cNvSpPr txBox="1"/>
          <p:nvPr/>
        </p:nvSpPr>
        <p:spPr>
          <a:xfrm>
            <a:off x="4440438" y="1871219"/>
            <a:ext cx="466650" cy="461665"/>
          </a:xfrm>
          <a:prstGeom prst="rect">
            <a:avLst/>
          </a:prstGeom>
          <a:noFill/>
        </p:spPr>
        <p:txBody>
          <a:bodyPr wrap="square" rtlCol="0">
            <a:spAutoFit/>
          </a:bodyPr>
          <a:lstStyle/>
          <a:p>
            <a:pPr algn="ctr"/>
            <a:r>
              <a:rPr lang="en-US" altLang="zh-CN" sz="2400" dirty="0"/>
              <a:t>D</a:t>
            </a:r>
            <a:endParaRPr lang="en-US" sz="2400" dirty="0"/>
          </a:p>
        </p:txBody>
      </p:sp>
      <mc:AlternateContent xmlns:mc="http://schemas.openxmlformats.org/markup-compatibility/2006" xmlns:a14="http://schemas.microsoft.com/office/drawing/2010/main">
        <mc:Choice Requires="a14">
          <p:sp>
            <p:nvSpPr>
              <p:cNvPr id="158" name="TextBox 157">
                <a:extLst>
                  <a:ext uri="{FF2B5EF4-FFF2-40B4-BE49-F238E27FC236}">
                    <a16:creationId xmlns:a16="http://schemas.microsoft.com/office/drawing/2014/main" id="{FC5E913C-A481-684F-999F-68BC3518EB0E}"/>
                  </a:ext>
                </a:extLst>
              </p:cNvPr>
              <p:cNvSpPr txBox="1"/>
              <p:nvPr/>
            </p:nvSpPr>
            <p:spPr>
              <a:xfrm>
                <a:off x="7114520" y="1609837"/>
                <a:ext cx="925467" cy="47186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altLang="zh-CN" sz="2400" b="0" i="1" smtClean="0">
                              <a:latin typeface="Cambria Math" panose="02040503050406030204" pitchFamily="18" charset="0"/>
                            </a:rPr>
                            <m:t>𝐷</m:t>
                          </m:r>
                        </m:e>
                        <m:sup>
                          <m:r>
                            <a:rPr lang="en-US" altLang="zh-CN" sz="2400" b="0" i="1" smtClean="0">
                              <a:latin typeface="Cambria Math" panose="02040503050406030204" pitchFamily="18" charset="0"/>
                            </a:rPr>
                            <m:t>𝑓𝑙𝑜𝑤</m:t>
                          </m:r>
                        </m:sup>
                      </m:sSup>
                    </m:oMath>
                  </m:oMathPara>
                </a14:m>
                <a:endParaRPr lang="en-US" dirty="0"/>
              </a:p>
            </p:txBody>
          </p:sp>
        </mc:Choice>
        <mc:Fallback xmlns="">
          <p:sp>
            <p:nvSpPr>
              <p:cNvPr id="158" name="TextBox 157">
                <a:extLst>
                  <a:ext uri="{FF2B5EF4-FFF2-40B4-BE49-F238E27FC236}">
                    <a16:creationId xmlns:a16="http://schemas.microsoft.com/office/drawing/2014/main" id="{FC5E913C-A481-684F-999F-68BC3518EB0E}"/>
                  </a:ext>
                </a:extLst>
              </p:cNvPr>
              <p:cNvSpPr txBox="1">
                <a:spLocks noRot="1" noChangeAspect="1" noMove="1" noResize="1" noEditPoints="1" noAdjustHandles="1" noChangeArrowheads="1" noChangeShapeType="1" noTextEdit="1"/>
              </p:cNvSpPr>
              <p:nvPr/>
            </p:nvSpPr>
            <p:spPr>
              <a:xfrm>
                <a:off x="7114520" y="1609837"/>
                <a:ext cx="925467" cy="471860"/>
              </a:xfrm>
              <a:prstGeom prst="rect">
                <a:avLst/>
              </a:prstGeom>
              <a:blipFill>
                <a:blip r:embed="rId3"/>
                <a:stretch>
                  <a:fillRect l="-6757"/>
                </a:stretch>
              </a:blipFill>
            </p:spPr>
            <p:txBody>
              <a:bodyPr/>
              <a:lstStyle/>
              <a:p>
                <a:r>
                  <a:rPr lang="en-US">
                    <a:noFill/>
                  </a:rPr>
                  <a:t> </a:t>
                </a:r>
              </a:p>
            </p:txBody>
          </p:sp>
        </mc:Fallback>
      </mc:AlternateContent>
      <p:sp>
        <p:nvSpPr>
          <p:cNvPr id="159" name="Rounded Rectangle 158">
            <a:extLst>
              <a:ext uri="{FF2B5EF4-FFF2-40B4-BE49-F238E27FC236}">
                <a16:creationId xmlns:a16="http://schemas.microsoft.com/office/drawing/2014/main" id="{6F22F04D-E36A-8B46-A1D3-5F28350219C7}"/>
              </a:ext>
            </a:extLst>
          </p:cNvPr>
          <p:cNvSpPr/>
          <p:nvPr/>
        </p:nvSpPr>
        <p:spPr>
          <a:xfrm>
            <a:off x="2192764" y="4035448"/>
            <a:ext cx="6663554" cy="1762481"/>
          </a:xfrm>
          <a:prstGeom prst="roundRect">
            <a:avLst/>
          </a:prstGeom>
          <a:solidFill>
            <a:schemeClr val="bg2">
              <a:lumMod val="9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0" name="TextBox 159">
                <a:extLst>
                  <a:ext uri="{FF2B5EF4-FFF2-40B4-BE49-F238E27FC236}">
                    <a16:creationId xmlns:a16="http://schemas.microsoft.com/office/drawing/2014/main" id="{C5BE53D7-DD42-5840-B75E-E9319B1F3972}"/>
                  </a:ext>
                </a:extLst>
              </p:cNvPr>
              <p:cNvSpPr txBox="1"/>
              <p:nvPr/>
            </p:nvSpPr>
            <p:spPr>
              <a:xfrm>
                <a:off x="2384319" y="4163919"/>
                <a:ext cx="767732" cy="472437"/>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sz="2000" i="1" smtClean="0">
                              <a:latin typeface="Cambria Math" panose="02040503050406030204" pitchFamily="18" charset="0"/>
                            </a:rPr>
                          </m:ctrlPr>
                        </m:sSubSupPr>
                        <m:e>
                          <m:r>
                            <a:rPr lang="en-US" altLang="zh-CN" sz="2000" i="1">
                              <a:latin typeface="Cambria Math" panose="02040503050406030204" pitchFamily="18" charset="0"/>
                            </a:rPr>
                            <m:t>𝐷</m:t>
                          </m:r>
                        </m:e>
                        <m:sub>
                          <m:r>
                            <a:rPr lang="en-US" altLang="zh-CN" sz="2000" b="0" i="1" smtClean="0">
                              <a:latin typeface="Cambria Math" panose="02040503050406030204" pitchFamily="18" charset="0"/>
                            </a:rPr>
                            <m:t>𝑖</m:t>
                          </m:r>
                        </m:sub>
                        <m:sup>
                          <m:r>
                            <a:rPr lang="en-US" altLang="zh-CN" sz="2000" i="1">
                              <a:latin typeface="Cambria Math" panose="02040503050406030204" pitchFamily="18" charset="0"/>
                            </a:rPr>
                            <m:t>𝑓𝑙𝑜𝑤</m:t>
                          </m:r>
                        </m:sup>
                      </m:sSubSup>
                    </m:oMath>
                  </m:oMathPara>
                </a14:m>
                <a:endParaRPr lang="en-US" dirty="0"/>
              </a:p>
            </p:txBody>
          </p:sp>
        </mc:Choice>
        <mc:Fallback xmlns="">
          <p:sp>
            <p:nvSpPr>
              <p:cNvPr id="160" name="TextBox 159">
                <a:extLst>
                  <a:ext uri="{FF2B5EF4-FFF2-40B4-BE49-F238E27FC236}">
                    <a16:creationId xmlns:a16="http://schemas.microsoft.com/office/drawing/2014/main" id="{C5BE53D7-DD42-5840-B75E-E9319B1F3972}"/>
                  </a:ext>
                </a:extLst>
              </p:cNvPr>
              <p:cNvSpPr txBox="1">
                <a:spLocks noRot="1" noChangeAspect="1" noMove="1" noResize="1" noEditPoints="1" noAdjustHandles="1" noChangeArrowheads="1" noChangeShapeType="1" noTextEdit="1"/>
              </p:cNvSpPr>
              <p:nvPr/>
            </p:nvSpPr>
            <p:spPr>
              <a:xfrm>
                <a:off x="2384319" y="4163919"/>
                <a:ext cx="767732" cy="472437"/>
              </a:xfrm>
              <a:prstGeom prst="rect">
                <a:avLst/>
              </a:prstGeom>
              <a:blipFill>
                <a:blip r:embed="rId4"/>
                <a:stretch>
                  <a:fillRect r="-4839" b="-2564"/>
                </a:stretch>
              </a:blipFill>
              <a:ln>
                <a:solidFill>
                  <a:schemeClr val="tx1"/>
                </a:solidFill>
              </a:ln>
            </p:spPr>
            <p:txBody>
              <a:bodyPr/>
              <a:lstStyle/>
              <a:p>
                <a:r>
                  <a:rPr lang="en-US">
                    <a:noFill/>
                  </a:rPr>
                  <a:t> </a:t>
                </a:r>
              </a:p>
            </p:txBody>
          </p:sp>
        </mc:Fallback>
      </mc:AlternateContent>
      <p:sp>
        <p:nvSpPr>
          <p:cNvPr id="161" name="TextBox 160">
            <a:extLst>
              <a:ext uri="{FF2B5EF4-FFF2-40B4-BE49-F238E27FC236}">
                <a16:creationId xmlns:a16="http://schemas.microsoft.com/office/drawing/2014/main" id="{5F734E31-83FF-CF4D-910F-5F2A7E8D5D79}"/>
              </a:ext>
            </a:extLst>
          </p:cNvPr>
          <p:cNvSpPr txBox="1"/>
          <p:nvPr/>
        </p:nvSpPr>
        <p:spPr>
          <a:xfrm>
            <a:off x="7107638" y="3077824"/>
            <a:ext cx="2658313" cy="707886"/>
          </a:xfrm>
          <a:prstGeom prst="rect">
            <a:avLst/>
          </a:prstGeom>
          <a:noFill/>
        </p:spPr>
        <p:txBody>
          <a:bodyPr wrap="square" rtlCol="0">
            <a:spAutoFit/>
          </a:bodyPr>
          <a:lstStyle/>
          <a:p>
            <a:pPr algn="ctr"/>
            <a:r>
              <a:rPr lang="en-US" altLang="zh-CN" sz="2000" b="1" i="1" dirty="0"/>
              <a:t>M</a:t>
            </a:r>
            <a:r>
              <a:rPr lang="zh-CN" altLang="en-US" sz="2000" dirty="0"/>
              <a:t> </a:t>
            </a:r>
            <a:r>
              <a:rPr lang="en-US" altLang="zh-CN" sz="2000" dirty="0"/>
              <a:t>Evenly</a:t>
            </a:r>
            <a:r>
              <a:rPr lang="zh-CN" altLang="en-US" sz="2000" dirty="0"/>
              <a:t> </a:t>
            </a:r>
            <a:r>
              <a:rPr lang="en-US" altLang="zh-CN" sz="2000" dirty="0"/>
              <a:t>sliced</a:t>
            </a:r>
            <a:r>
              <a:rPr lang="zh-CN" altLang="en-US" sz="2000" dirty="0"/>
              <a:t> </a:t>
            </a:r>
            <a:r>
              <a:rPr lang="en-US" altLang="zh-CN" sz="2000" dirty="0"/>
              <a:t>chunks</a:t>
            </a:r>
            <a:r>
              <a:rPr lang="zh-CN" altLang="en-US" sz="2000" dirty="0"/>
              <a:t> </a:t>
            </a:r>
            <a:r>
              <a:rPr lang="en-US" altLang="zh-CN" sz="2000" dirty="0"/>
              <a:t>by</a:t>
            </a:r>
            <a:r>
              <a:rPr lang="zh-CN" altLang="en-US" sz="2000" dirty="0"/>
              <a:t> </a:t>
            </a:r>
            <a:r>
              <a:rPr lang="en-US" altLang="zh-CN" sz="2000" b="1" i="1" dirty="0"/>
              <a:t>time</a:t>
            </a:r>
            <a:r>
              <a:rPr lang="zh-CN" altLang="en-US" sz="2000" dirty="0"/>
              <a:t> </a:t>
            </a:r>
            <a:r>
              <a:rPr lang="en-US" altLang="zh-CN" sz="2000" dirty="0"/>
              <a:t>interval</a:t>
            </a:r>
            <a:endParaRPr lang="en-US" sz="2000" dirty="0"/>
          </a:p>
        </p:txBody>
      </p:sp>
      <p:sp>
        <p:nvSpPr>
          <p:cNvPr id="162" name="Rectangle 161">
            <a:extLst>
              <a:ext uri="{FF2B5EF4-FFF2-40B4-BE49-F238E27FC236}">
                <a16:creationId xmlns:a16="http://schemas.microsoft.com/office/drawing/2014/main" id="{D1598916-051D-A747-B8A9-B94D68723A52}"/>
              </a:ext>
            </a:extLst>
          </p:cNvPr>
          <p:cNvSpPr/>
          <p:nvPr/>
        </p:nvSpPr>
        <p:spPr>
          <a:xfrm>
            <a:off x="3152050" y="4170201"/>
            <a:ext cx="1091713" cy="471997"/>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t>Flow</a:t>
            </a:r>
            <a:r>
              <a:rPr lang="zh-CN" altLang="en-US" sz="2000" i="1" dirty="0"/>
              <a:t> </a:t>
            </a:r>
            <a:r>
              <a:rPr lang="en-US" altLang="zh-CN" sz="2000" i="1" dirty="0"/>
              <a:t>tag</a:t>
            </a:r>
            <a:endParaRPr lang="en-US" sz="2000" i="1" dirty="0"/>
          </a:p>
        </p:txBody>
      </p:sp>
      <p:pic>
        <p:nvPicPr>
          <p:cNvPr id="163" name="Graphic 162" descr="Database with solid fill">
            <a:extLst>
              <a:ext uri="{FF2B5EF4-FFF2-40B4-BE49-F238E27FC236}">
                <a16:creationId xmlns:a16="http://schemas.microsoft.com/office/drawing/2014/main" id="{F3E2C89C-CA0E-674A-8C56-984258A76A2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63626" y="4720460"/>
            <a:ext cx="455748" cy="452230"/>
          </a:xfrm>
          <a:prstGeom prst="rect">
            <a:avLst/>
          </a:prstGeom>
        </p:spPr>
      </p:pic>
      <p:sp>
        <p:nvSpPr>
          <p:cNvPr id="164" name="Rectangle 163">
            <a:extLst>
              <a:ext uri="{FF2B5EF4-FFF2-40B4-BE49-F238E27FC236}">
                <a16:creationId xmlns:a16="http://schemas.microsoft.com/office/drawing/2014/main" id="{2C978CA7-5A7C-B64A-A33A-8C98A91657B5}"/>
              </a:ext>
            </a:extLst>
          </p:cNvPr>
          <p:cNvSpPr/>
          <p:nvPr/>
        </p:nvSpPr>
        <p:spPr>
          <a:xfrm>
            <a:off x="4721783" y="4511207"/>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t>Time-series</a:t>
            </a:r>
            <a:r>
              <a:rPr lang="zh-CN" altLang="en-US" sz="2000" i="1" dirty="0"/>
              <a:t> </a:t>
            </a:r>
            <a:r>
              <a:rPr lang="en-US" altLang="zh-CN" sz="2000" i="1" dirty="0"/>
              <a:t>GAN</a:t>
            </a:r>
            <a:endParaRPr lang="en-US" sz="2000" i="1" dirty="0"/>
          </a:p>
        </p:txBody>
      </p:sp>
      <p:cxnSp>
        <p:nvCxnSpPr>
          <p:cNvPr id="165" name="Straight Arrow Connector 164">
            <a:extLst>
              <a:ext uri="{FF2B5EF4-FFF2-40B4-BE49-F238E27FC236}">
                <a16:creationId xmlns:a16="http://schemas.microsoft.com/office/drawing/2014/main" id="{65E41C32-362C-1F4F-9E88-AC388DA2B3AD}"/>
              </a:ext>
            </a:extLst>
          </p:cNvPr>
          <p:cNvCxnSpPr>
            <a:cxnSpLocks/>
            <a:stCxn id="162" idx="3"/>
            <a:endCxn id="164" idx="1"/>
          </p:cNvCxnSpPr>
          <p:nvPr/>
        </p:nvCxnSpPr>
        <p:spPr>
          <a:xfrm>
            <a:off x="4243763" y="4406200"/>
            <a:ext cx="478020" cy="54854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166" name="Graphic 165" descr="Database with solid fill">
            <a:extLst>
              <a:ext uri="{FF2B5EF4-FFF2-40B4-BE49-F238E27FC236}">
                <a16:creationId xmlns:a16="http://schemas.microsoft.com/office/drawing/2014/main" id="{06453E47-7860-1F4A-8821-1080CFA2B65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79717" y="4500116"/>
            <a:ext cx="914400" cy="914400"/>
          </a:xfrm>
          <a:prstGeom prst="rect">
            <a:avLst/>
          </a:prstGeom>
        </p:spPr>
      </p:pic>
      <p:sp>
        <p:nvSpPr>
          <p:cNvPr id="167" name="TextBox 166">
            <a:extLst>
              <a:ext uri="{FF2B5EF4-FFF2-40B4-BE49-F238E27FC236}">
                <a16:creationId xmlns:a16="http://schemas.microsoft.com/office/drawing/2014/main" id="{47195980-86CC-B748-B721-22102C6634C2}"/>
              </a:ext>
            </a:extLst>
          </p:cNvPr>
          <p:cNvSpPr txBox="1"/>
          <p:nvPr/>
        </p:nvSpPr>
        <p:spPr>
          <a:xfrm>
            <a:off x="6657320" y="4224519"/>
            <a:ext cx="914400" cy="400110"/>
          </a:xfrm>
          <a:prstGeom prst="rect">
            <a:avLst/>
          </a:prstGeom>
          <a:noFill/>
        </p:spPr>
        <p:txBody>
          <a:bodyPr wrap="square" rtlCol="0">
            <a:spAutoFit/>
          </a:bodyPr>
          <a:lstStyle/>
          <a:p>
            <a:pPr algn="ctr"/>
            <a:r>
              <a:rPr lang="en-US" altLang="zh-CN" sz="2000" dirty="0" err="1"/>
              <a:t>Model</a:t>
            </a:r>
            <a:r>
              <a:rPr lang="en-US" altLang="zh-CN" sz="2000" baseline="-25000" dirty="0" err="1"/>
              <a:t>i</a:t>
            </a:r>
            <a:endParaRPr lang="en-US" sz="2000" dirty="0"/>
          </a:p>
        </p:txBody>
      </p:sp>
      <p:cxnSp>
        <p:nvCxnSpPr>
          <p:cNvPr id="168" name="Straight Arrow Connector 167">
            <a:extLst>
              <a:ext uri="{FF2B5EF4-FFF2-40B4-BE49-F238E27FC236}">
                <a16:creationId xmlns:a16="http://schemas.microsoft.com/office/drawing/2014/main" id="{6AD1A6EE-9E99-BD43-A153-E2ED3E12D2D9}"/>
              </a:ext>
            </a:extLst>
          </p:cNvPr>
          <p:cNvCxnSpPr>
            <a:cxnSpLocks/>
            <a:stCxn id="164" idx="3"/>
            <a:endCxn id="166" idx="1"/>
          </p:cNvCxnSpPr>
          <p:nvPr/>
        </p:nvCxnSpPr>
        <p:spPr>
          <a:xfrm>
            <a:off x="6327299" y="4954748"/>
            <a:ext cx="352418" cy="256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69" name="Straight Arrow Connector 168">
            <a:extLst>
              <a:ext uri="{FF2B5EF4-FFF2-40B4-BE49-F238E27FC236}">
                <a16:creationId xmlns:a16="http://schemas.microsoft.com/office/drawing/2014/main" id="{FB72F063-871A-8E47-A3A8-65B02AAE8DD3}"/>
              </a:ext>
            </a:extLst>
          </p:cNvPr>
          <p:cNvCxnSpPr>
            <a:cxnSpLocks/>
          </p:cNvCxnSpPr>
          <p:nvPr/>
        </p:nvCxnSpPr>
        <p:spPr>
          <a:xfrm flipV="1">
            <a:off x="8638673" y="5431608"/>
            <a:ext cx="539246" cy="528423"/>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sp>
        <p:nvSpPr>
          <p:cNvPr id="170" name="TextBox 169">
            <a:extLst>
              <a:ext uri="{FF2B5EF4-FFF2-40B4-BE49-F238E27FC236}">
                <a16:creationId xmlns:a16="http://schemas.microsoft.com/office/drawing/2014/main" id="{420C401A-7E2F-7247-BD61-B7FDC1308EC0}"/>
              </a:ext>
            </a:extLst>
          </p:cNvPr>
          <p:cNvSpPr txBox="1"/>
          <p:nvPr/>
        </p:nvSpPr>
        <p:spPr>
          <a:xfrm>
            <a:off x="8708318" y="5666047"/>
            <a:ext cx="1278713" cy="400110"/>
          </a:xfrm>
          <a:prstGeom prst="rect">
            <a:avLst/>
          </a:prstGeom>
          <a:noFill/>
        </p:spPr>
        <p:txBody>
          <a:bodyPr wrap="square" rtlCol="0">
            <a:spAutoFit/>
          </a:bodyPr>
          <a:lstStyle/>
          <a:p>
            <a:pPr algn="ctr"/>
            <a:r>
              <a:rPr lang="en-US" altLang="zh-CN" sz="2000" dirty="0"/>
              <a:t>In</a:t>
            </a:r>
            <a:r>
              <a:rPr lang="zh-CN" altLang="en-US" sz="2000" dirty="0"/>
              <a:t> </a:t>
            </a:r>
            <a:r>
              <a:rPr lang="en-US" altLang="zh-CN" sz="2000" dirty="0"/>
              <a:t>parallel</a:t>
            </a:r>
            <a:endParaRPr lang="en-US" sz="2000" dirty="0"/>
          </a:p>
        </p:txBody>
      </p:sp>
      <p:pic>
        <p:nvPicPr>
          <p:cNvPr id="171" name="Graphic 170" descr="Document with solid fill">
            <a:extLst>
              <a:ext uri="{FF2B5EF4-FFF2-40B4-BE49-F238E27FC236}">
                <a16:creationId xmlns:a16="http://schemas.microsoft.com/office/drawing/2014/main" id="{C58C65DC-2E06-494A-8153-BC06F9D5172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946535" y="4500116"/>
            <a:ext cx="914400" cy="914400"/>
          </a:xfrm>
          <a:prstGeom prst="rect">
            <a:avLst/>
          </a:prstGeom>
        </p:spPr>
      </p:pic>
      <p:cxnSp>
        <p:nvCxnSpPr>
          <p:cNvPr id="172" name="Straight Arrow Connector 171">
            <a:extLst>
              <a:ext uri="{FF2B5EF4-FFF2-40B4-BE49-F238E27FC236}">
                <a16:creationId xmlns:a16="http://schemas.microsoft.com/office/drawing/2014/main" id="{1DDDA708-B28E-274C-B38A-E9E750832376}"/>
              </a:ext>
            </a:extLst>
          </p:cNvPr>
          <p:cNvCxnSpPr>
            <a:cxnSpLocks/>
            <a:stCxn id="166" idx="3"/>
            <a:endCxn id="171" idx="1"/>
          </p:cNvCxnSpPr>
          <p:nvPr/>
        </p:nvCxnSpPr>
        <p:spPr>
          <a:xfrm>
            <a:off x="7594117" y="4957316"/>
            <a:ext cx="35241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3" name="TextBox 172">
                <a:extLst>
                  <a:ext uri="{FF2B5EF4-FFF2-40B4-BE49-F238E27FC236}">
                    <a16:creationId xmlns:a16="http://schemas.microsoft.com/office/drawing/2014/main" id="{2D863918-A1B1-7044-A97C-86160309DA99}"/>
                  </a:ext>
                </a:extLst>
              </p:cNvPr>
              <p:cNvSpPr txBox="1"/>
              <p:nvPr/>
            </p:nvSpPr>
            <p:spPr>
              <a:xfrm>
                <a:off x="7998161" y="4184498"/>
                <a:ext cx="767732" cy="472437"/>
              </a:xfrm>
              <a:prstGeom prst="rect">
                <a:avLst/>
              </a:prstGeom>
              <a:noFill/>
              <a:ln>
                <a:noFill/>
              </a:ln>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sz="2000" i="1" smtClean="0">
                              <a:latin typeface="Cambria Math" panose="02040503050406030204" pitchFamily="18" charset="0"/>
                            </a:rPr>
                          </m:ctrlPr>
                        </m:sSubSupPr>
                        <m:e>
                          <m:r>
                            <a:rPr lang="en-US" altLang="zh-CN" sz="2000" i="1">
                              <a:latin typeface="Cambria Math" panose="02040503050406030204" pitchFamily="18" charset="0"/>
                            </a:rPr>
                            <m:t>𝐷</m:t>
                          </m:r>
                        </m:e>
                        <m:sub>
                          <m:r>
                            <a:rPr lang="en-US" altLang="zh-CN" sz="2000" b="0" i="1" smtClean="0">
                              <a:latin typeface="Cambria Math" panose="02040503050406030204" pitchFamily="18" charset="0"/>
                            </a:rPr>
                            <m:t>𝑖</m:t>
                          </m:r>
                        </m:sub>
                        <m:sup>
                          <m:r>
                            <a:rPr lang="en-US" altLang="zh-CN" sz="2000" b="0" i="1" smtClean="0">
                              <a:latin typeface="Cambria Math" panose="02040503050406030204" pitchFamily="18" charset="0"/>
                            </a:rPr>
                            <m:t>′</m:t>
                          </m:r>
                          <m:r>
                            <a:rPr lang="en-US" altLang="zh-CN" sz="2000" i="1">
                              <a:latin typeface="Cambria Math" panose="02040503050406030204" pitchFamily="18" charset="0"/>
                            </a:rPr>
                            <m:t>𝑓𝑙𝑜𝑤</m:t>
                          </m:r>
                        </m:sup>
                      </m:sSubSup>
                    </m:oMath>
                  </m:oMathPara>
                </a14:m>
                <a:endParaRPr lang="en-US" sz="2000" dirty="0"/>
              </a:p>
            </p:txBody>
          </p:sp>
        </mc:Choice>
        <mc:Fallback xmlns="">
          <p:sp>
            <p:nvSpPr>
              <p:cNvPr id="173" name="TextBox 172">
                <a:extLst>
                  <a:ext uri="{FF2B5EF4-FFF2-40B4-BE49-F238E27FC236}">
                    <a16:creationId xmlns:a16="http://schemas.microsoft.com/office/drawing/2014/main" id="{2D863918-A1B1-7044-A97C-86160309DA99}"/>
                  </a:ext>
                </a:extLst>
              </p:cNvPr>
              <p:cNvSpPr txBox="1">
                <a:spLocks noRot="1" noChangeAspect="1" noMove="1" noResize="1" noEditPoints="1" noAdjustHandles="1" noChangeArrowheads="1" noChangeShapeType="1" noTextEdit="1"/>
              </p:cNvSpPr>
              <p:nvPr/>
            </p:nvSpPr>
            <p:spPr>
              <a:xfrm>
                <a:off x="7998161" y="4184498"/>
                <a:ext cx="767732" cy="472437"/>
              </a:xfrm>
              <a:prstGeom prst="rect">
                <a:avLst/>
              </a:prstGeom>
              <a:blipFill>
                <a:blip r:embed="rId9"/>
                <a:stretch>
                  <a:fillRect r="-11290" b="-2632"/>
                </a:stretch>
              </a:blipFill>
              <a:ln>
                <a:noFill/>
              </a:ln>
            </p:spPr>
            <p:txBody>
              <a:bodyPr/>
              <a:lstStyle/>
              <a:p>
                <a:r>
                  <a:rPr lang="en-US">
                    <a:noFill/>
                  </a:rPr>
                  <a:t> </a:t>
                </a:r>
              </a:p>
            </p:txBody>
          </p:sp>
        </mc:Fallback>
      </mc:AlternateContent>
      <p:sp>
        <p:nvSpPr>
          <p:cNvPr id="174" name="Down Arrow 173">
            <a:extLst>
              <a:ext uri="{FF2B5EF4-FFF2-40B4-BE49-F238E27FC236}">
                <a16:creationId xmlns:a16="http://schemas.microsoft.com/office/drawing/2014/main" id="{30D0F1CB-7667-484C-9F1E-49CC535B8F70}"/>
              </a:ext>
            </a:extLst>
          </p:cNvPr>
          <p:cNvSpPr/>
          <p:nvPr/>
        </p:nvSpPr>
        <p:spPr>
          <a:xfrm>
            <a:off x="6778388" y="3112418"/>
            <a:ext cx="468446" cy="6616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5" name="Graphic 174" descr="Database with solid fill">
            <a:extLst>
              <a:ext uri="{FF2B5EF4-FFF2-40B4-BE49-F238E27FC236}">
                <a16:creationId xmlns:a16="http://schemas.microsoft.com/office/drawing/2014/main" id="{44F57DB0-82EE-0540-AC2E-D1D64D20ECB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773646" y="5297522"/>
            <a:ext cx="452230" cy="452230"/>
          </a:xfrm>
          <a:prstGeom prst="rect">
            <a:avLst/>
          </a:prstGeom>
        </p:spPr>
      </p:pic>
      <mc:AlternateContent xmlns:mc="http://schemas.openxmlformats.org/markup-compatibility/2006" xmlns:a14="http://schemas.microsoft.com/office/drawing/2010/main">
        <mc:Choice Requires="a14">
          <p:sp>
            <p:nvSpPr>
              <p:cNvPr id="176" name="TextBox 175">
                <a:extLst>
                  <a:ext uri="{FF2B5EF4-FFF2-40B4-BE49-F238E27FC236}">
                    <a16:creationId xmlns:a16="http://schemas.microsoft.com/office/drawing/2014/main" id="{B56D329A-FB6C-7548-B172-AD028FACBFA0}"/>
                  </a:ext>
                </a:extLst>
              </p:cNvPr>
              <p:cNvSpPr txBox="1"/>
              <p:nvPr/>
            </p:nvSpPr>
            <p:spPr>
              <a:xfrm>
                <a:off x="2450165" y="5307979"/>
                <a:ext cx="1451851" cy="423770"/>
              </a:xfrm>
              <a:prstGeom prst="rect">
                <a:avLst/>
              </a:prstGeom>
              <a:noFill/>
            </p:spPr>
            <p:txBody>
              <a:bodyPr wrap="square" rtlCol="0">
                <a:spAutoFit/>
              </a:bodyPr>
              <a:lstStyle/>
              <a:p>
                <a:pPr algn="ctr"/>
                <a14:m>
                  <m:oMathPara xmlns:m="http://schemas.openxmlformats.org/officeDocument/2006/math">
                    <m:oMathParaPr>
                      <m:jc m:val="center"/>
                    </m:oMathParaPr>
                    <m:oMath xmlns:m="http://schemas.openxmlformats.org/officeDocument/2006/math">
                      <m:sSub>
                        <m:sSubPr>
                          <m:ctrlPr>
                            <a:rPr lang="en-US" sz="2000" i="1" smtClean="0">
                              <a:latin typeface="Cambria Math" panose="02040503050406030204" pitchFamily="18" charset="0"/>
                            </a:rPr>
                          </m:ctrlPr>
                        </m:sSubPr>
                        <m:e>
                          <m:r>
                            <m:rPr>
                              <m:nor/>
                            </m:rPr>
                            <a:rPr lang="en-US" altLang="zh-CN" sz="2000" b="0" i="0" smtClean="0">
                              <a:latin typeface="Cambria Math" panose="02040503050406030204" pitchFamily="18" charset="0"/>
                            </a:rPr>
                            <m:t>Model</m:t>
                          </m:r>
                        </m:e>
                        <m:sub>
                          <m:r>
                            <a:rPr lang="en-US" altLang="zh-CN" sz="2000" b="0" i="1" smtClean="0">
                              <a:latin typeface="Cambria Math" panose="02040503050406030204" pitchFamily="18" charset="0"/>
                            </a:rPr>
                            <m:t>𝑝𝑢𝑏𝑙𝑖𝑐</m:t>
                          </m:r>
                        </m:sub>
                      </m:sSub>
                    </m:oMath>
                  </m:oMathPara>
                </a14:m>
                <a:endParaRPr lang="en-US" dirty="0"/>
              </a:p>
            </p:txBody>
          </p:sp>
        </mc:Choice>
        <mc:Fallback xmlns="">
          <p:sp>
            <p:nvSpPr>
              <p:cNvPr id="176" name="TextBox 175">
                <a:extLst>
                  <a:ext uri="{FF2B5EF4-FFF2-40B4-BE49-F238E27FC236}">
                    <a16:creationId xmlns:a16="http://schemas.microsoft.com/office/drawing/2014/main" id="{B56D329A-FB6C-7548-B172-AD028FACBFA0}"/>
                  </a:ext>
                </a:extLst>
              </p:cNvPr>
              <p:cNvSpPr txBox="1">
                <a:spLocks noRot="1" noChangeAspect="1" noMove="1" noResize="1" noEditPoints="1" noAdjustHandles="1" noChangeArrowheads="1" noChangeShapeType="1" noTextEdit="1"/>
              </p:cNvSpPr>
              <p:nvPr/>
            </p:nvSpPr>
            <p:spPr>
              <a:xfrm>
                <a:off x="2450165" y="5307979"/>
                <a:ext cx="1451851" cy="423770"/>
              </a:xfrm>
              <a:prstGeom prst="rect">
                <a:avLst/>
              </a:prstGeom>
              <a:blipFill>
                <a:blip r:embed="rId12"/>
                <a:stretch>
                  <a:fillRect l="-862" b="-8824"/>
                </a:stretch>
              </a:blipFill>
            </p:spPr>
            <p:txBody>
              <a:bodyPr/>
              <a:lstStyle/>
              <a:p>
                <a:r>
                  <a:rPr lang="en-US">
                    <a:noFill/>
                  </a:rPr>
                  <a:t> </a:t>
                </a:r>
              </a:p>
            </p:txBody>
          </p:sp>
        </mc:Fallback>
      </mc:AlternateContent>
      <p:sp>
        <p:nvSpPr>
          <p:cNvPr id="177" name="Decision 176">
            <a:extLst>
              <a:ext uri="{FF2B5EF4-FFF2-40B4-BE49-F238E27FC236}">
                <a16:creationId xmlns:a16="http://schemas.microsoft.com/office/drawing/2014/main" id="{4FF3F1D9-6CB6-C44F-B36B-3CC9AEF48606}"/>
              </a:ext>
            </a:extLst>
          </p:cNvPr>
          <p:cNvSpPr/>
          <p:nvPr/>
        </p:nvSpPr>
        <p:spPr>
          <a:xfrm>
            <a:off x="1076006" y="5014185"/>
            <a:ext cx="1020700" cy="337067"/>
          </a:xfrm>
          <a:prstGeom prst="flowChartDecision">
            <a:avLst/>
          </a:prstGeom>
          <a:ln w="19050">
            <a:solidFill>
              <a:schemeClr val="tx1"/>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000" dirty="0"/>
              <a:t>DP?</a:t>
            </a:r>
            <a:endParaRPr lang="en-US" sz="2000" dirty="0"/>
          </a:p>
        </p:txBody>
      </p:sp>
      <mc:AlternateContent xmlns:mc="http://schemas.openxmlformats.org/markup-compatibility/2006" xmlns:a14="http://schemas.microsoft.com/office/drawing/2010/main">
        <mc:Choice Requires="a14">
          <p:sp>
            <p:nvSpPr>
              <p:cNvPr id="178" name="TextBox 177">
                <a:extLst>
                  <a:ext uri="{FF2B5EF4-FFF2-40B4-BE49-F238E27FC236}">
                    <a16:creationId xmlns:a16="http://schemas.microsoft.com/office/drawing/2014/main" id="{45B14CDD-CEC7-FE4C-8FC4-E7BB72978326}"/>
                  </a:ext>
                </a:extLst>
              </p:cNvPr>
              <p:cNvSpPr txBox="1"/>
              <p:nvPr/>
            </p:nvSpPr>
            <p:spPr>
              <a:xfrm>
                <a:off x="2818876" y="4714123"/>
                <a:ext cx="1007749" cy="400110"/>
              </a:xfrm>
              <a:prstGeom prst="rect">
                <a:avLst/>
              </a:prstGeom>
              <a:noFill/>
            </p:spPr>
            <p:txBody>
              <a:bodyPr wrap="square" rtlCol="0">
                <a:spAutoFit/>
              </a:bodyPr>
              <a:lstStyle/>
              <a:p>
                <a:pPr algn="ctr"/>
                <a14:m>
                  <m:oMathPara xmlns:m="http://schemas.openxmlformats.org/officeDocument/2006/math">
                    <m:oMathParaPr>
                      <m:jc m:val="center"/>
                    </m:oMathParaPr>
                    <m:oMath xmlns:m="http://schemas.openxmlformats.org/officeDocument/2006/math">
                      <m:sSub>
                        <m:sSubPr>
                          <m:ctrlPr>
                            <a:rPr lang="en-US" sz="2000" i="1" smtClean="0">
                              <a:latin typeface="Cambria Math" panose="02040503050406030204" pitchFamily="18" charset="0"/>
                            </a:rPr>
                          </m:ctrlPr>
                        </m:sSubPr>
                        <m:e>
                          <m:r>
                            <m:rPr>
                              <m:nor/>
                            </m:rPr>
                            <a:rPr lang="en-US" altLang="zh-CN" sz="2000" b="0" i="0" smtClean="0">
                              <a:latin typeface="Cambria Math" panose="02040503050406030204" pitchFamily="18" charset="0"/>
                            </a:rPr>
                            <m:t>Model</m:t>
                          </m:r>
                        </m:e>
                        <m:sub>
                          <m:r>
                            <a:rPr lang="en-US" altLang="zh-CN" sz="2000" b="0" i="1" smtClean="0">
                              <a:latin typeface="Cambria Math" panose="02040503050406030204" pitchFamily="18" charset="0"/>
                            </a:rPr>
                            <m:t>1</m:t>
                          </m:r>
                        </m:sub>
                      </m:sSub>
                    </m:oMath>
                  </m:oMathPara>
                </a14:m>
                <a:endParaRPr lang="en-US" dirty="0"/>
              </a:p>
            </p:txBody>
          </p:sp>
        </mc:Choice>
        <mc:Fallback xmlns="">
          <p:sp>
            <p:nvSpPr>
              <p:cNvPr id="178" name="TextBox 177">
                <a:extLst>
                  <a:ext uri="{FF2B5EF4-FFF2-40B4-BE49-F238E27FC236}">
                    <a16:creationId xmlns:a16="http://schemas.microsoft.com/office/drawing/2014/main" id="{45B14CDD-CEC7-FE4C-8FC4-E7BB72978326}"/>
                  </a:ext>
                </a:extLst>
              </p:cNvPr>
              <p:cNvSpPr txBox="1">
                <a:spLocks noRot="1" noChangeAspect="1" noMove="1" noResize="1" noEditPoints="1" noAdjustHandles="1" noChangeArrowheads="1" noChangeShapeType="1" noTextEdit="1"/>
              </p:cNvSpPr>
              <p:nvPr/>
            </p:nvSpPr>
            <p:spPr>
              <a:xfrm>
                <a:off x="2818876" y="4714123"/>
                <a:ext cx="1007749" cy="400110"/>
              </a:xfrm>
              <a:prstGeom prst="rect">
                <a:avLst/>
              </a:prstGeom>
              <a:blipFill>
                <a:blip r:embed="rId13"/>
                <a:stretch>
                  <a:fillRect/>
                </a:stretch>
              </a:blipFill>
            </p:spPr>
            <p:txBody>
              <a:bodyPr/>
              <a:lstStyle/>
              <a:p>
                <a:r>
                  <a:rPr lang="en-US">
                    <a:noFill/>
                  </a:rPr>
                  <a:t> </a:t>
                </a:r>
              </a:p>
            </p:txBody>
          </p:sp>
        </mc:Fallback>
      </mc:AlternateContent>
      <p:cxnSp>
        <p:nvCxnSpPr>
          <p:cNvPr id="179" name="Straight Arrow Connector 178">
            <a:extLst>
              <a:ext uri="{FF2B5EF4-FFF2-40B4-BE49-F238E27FC236}">
                <a16:creationId xmlns:a16="http://schemas.microsoft.com/office/drawing/2014/main" id="{1CDF10F7-19F6-C545-A905-0D24CB66A16E}"/>
              </a:ext>
            </a:extLst>
          </p:cNvPr>
          <p:cNvCxnSpPr>
            <a:cxnSpLocks/>
            <a:stCxn id="163" idx="3"/>
            <a:endCxn id="164" idx="1"/>
          </p:cNvCxnSpPr>
          <p:nvPr/>
        </p:nvCxnSpPr>
        <p:spPr>
          <a:xfrm>
            <a:off x="4219374" y="4946575"/>
            <a:ext cx="502409" cy="817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0" name="Elbow Connector 179">
            <a:extLst>
              <a:ext uri="{FF2B5EF4-FFF2-40B4-BE49-F238E27FC236}">
                <a16:creationId xmlns:a16="http://schemas.microsoft.com/office/drawing/2014/main" id="{DC7A1EFC-76B3-F947-B319-2227552E0E31}"/>
              </a:ext>
            </a:extLst>
          </p:cNvPr>
          <p:cNvCxnSpPr>
            <a:cxnSpLocks/>
            <a:stCxn id="177" idx="0"/>
            <a:endCxn id="178" idx="1"/>
          </p:cNvCxnSpPr>
          <p:nvPr/>
        </p:nvCxnSpPr>
        <p:spPr>
          <a:xfrm rot="5400000" flipH="1" flipV="1">
            <a:off x="2152613" y="4347922"/>
            <a:ext cx="100007" cy="1232520"/>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1" name="Elbow Connector 180">
            <a:extLst>
              <a:ext uri="{FF2B5EF4-FFF2-40B4-BE49-F238E27FC236}">
                <a16:creationId xmlns:a16="http://schemas.microsoft.com/office/drawing/2014/main" id="{C00CD4E4-3006-3D4C-9A75-D6582FBEEB9A}"/>
              </a:ext>
            </a:extLst>
          </p:cNvPr>
          <p:cNvCxnSpPr>
            <a:cxnSpLocks/>
            <a:stCxn id="177" idx="2"/>
            <a:endCxn id="176" idx="1"/>
          </p:cNvCxnSpPr>
          <p:nvPr/>
        </p:nvCxnSpPr>
        <p:spPr>
          <a:xfrm rot="16200000" flipH="1">
            <a:off x="1933954" y="5003653"/>
            <a:ext cx="168612" cy="863809"/>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2" name="Straight Arrow Connector 181">
            <a:extLst>
              <a:ext uri="{FF2B5EF4-FFF2-40B4-BE49-F238E27FC236}">
                <a16:creationId xmlns:a16="http://schemas.microsoft.com/office/drawing/2014/main" id="{F9B3D584-C90E-CE41-9B69-BA00DD144B41}"/>
              </a:ext>
            </a:extLst>
          </p:cNvPr>
          <p:cNvCxnSpPr/>
          <p:nvPr/>
        </p:nvCxnSpPr>
        <p:spPr>
          <a:xfrm flipV="1">
            <a:off x="4225876" y="4964182"/>
            <a:ext cx="495907" cy="55568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83" name="TextBox 182">
            <a:extLst>
              <a:ext uri="{FF2B5EF4-FFF2-40B4-BE49-F238E27FC236}">
                <a16:creationId xmlns:a16="http://schemas.microsoft.com/office/drawing/2014/main" id="{49A437D8-A124-E742-8BAD-860E254468B4}"/>
              </a:ext>
            </a:extLst>
          </p:cNvPr>
          <p:cNvSpPr txBox="1"/>
          <p:nvPr/>
        </p:nvSpPr>
        <p:spPr>
          <a:xfrm>
            <a:off x="1653483" y="4585030"/>
            <a:ext cx="588676" cy="400110"/>
          </a:xfrm>
          <a:prstGeom prst="rect">
            <a:avLst/>
          </a:prstGeom>
          <a:noFill/>
        </p:spPr>
        <p:txBody>
          <a:bodyPr wrap="square" rtlCol="0">
            <a:spAutoFit/>
          </a:bodyPr>
          <a:lstStyle/>
          <a:p>
            <a:pPr algn="ctr"/>
            <a:r>
              <a:rPr lang="en-US" altLang="zh-CN" sz="2000" dirty="0"/>
              <a:t>No</a:t>
            </a:r>
            <a:endParaRPr lang="en-US" sz="2000" dirty="0"/>
          </a:p>
        </p:txBody>
      </p:sp>
      <p:sp>
        <p:nvSpPr>
          <p:cNvPr id="184" name="TextBox 183">
            <a:extLst>
              <a:ext uri="{FF2B5EF4-FFF2-40B4-BE49-F238E27FC236}">
                <a16:creationId xmlns:a16="http://schemas.microsoft.com/office/drawing/2014/main" id="{6CB2E515-D816-A146-9F76-A42F52399C0D}"/>
              </a:ext>
            </a:extLst>
          </p:cNvPr>
          <p:cNvSpPr txBox="1"/>
          <p:nvPr/>
        </p:nvSpPr>
        <p:spPr>
          <a:xfrm>
            <a:off x="1653483" y="5467907"/>
            <a:ext cx="588676" cy="400110"/>
          </a:xfrm>
          <a:prstGeom prst="rect">
            <a:avLst/>
          </a:prstGeom>
          <a:noFill/>
        </p:spPr>
        <p:txBody>
          <a:bodyPr wrap="square" rtlCol="0">
            <a:spAutoFit/>
          </a:bodyPr>
          <a:lstStyle/>
          <a:p>
            <a:pPr algn="ctr"/>
            <a:r>
              <a:rPr lang="en-US" altLang="zh-CN" sz="2000" dirty="0"/>
              <a:t>Yes</a:t>
            </a:r>
            <a:endParaRPr lang="en-US" sz="2000" dirty="0"/>
          </a:p>
        </p:txBody>
      </p:sp>
      <p:sp>
        <p:nvSpPr>
          <p:cNvPr id="185" name="TextBox 184">
            <a:extLst>
              <a:ext uri="{FF2B5EF4-FFF2-40B4-BE49-F238E27FC236}">
                <a16:creationId xmlns:a16="http://schemas.microsoft.com/office/drawing/2014/main" id="{C83AA826-361D-4B49-B05A-605A754BEAA7}"/>
              </a:ext>
            </a:extLst>
          </p:cNvPr>
          <p:cNvSpPr txBox="1"/>
          <p:nvPr/>
        </p:nvSpPr>
        <p:spPr>
          <a:xfrm>
            <a:off x="5710053" y="3123965"/>
            <a:ext cx="1221711" cy="400110"/>
          </a:xfrm>
          <a:prstGeom prst="rect">
            <a:avLst/>
          </a:prstGeom>
          <a:noFill/>
        </p:spPr>
        <p:txBody>
          <a:bodyPr wrap="square" rtlCol="0">
            <a:spAutoFit/>
          </a:bodyPr>
          <a:lstStyle/>
          <a:p>
            <a:pPr algn="ctr"/>
            <a:r>
              <a:rPr lang="en-US" altLang="zh-CN" sz="2000" dirty="0"/>
              <a:t>Encoding</a:t>
            </a:r>
            <a:endParaRPr lang="en-US" sz="2000" dirty="0"/>
          </a:p>
        </p:txBody>
      </p:sp>
      <p:pic>
        <p:nvPicPr>
          <p:cNvPr id="186" name="Picture 2" descr="Datatable Icon - Download Datatable Icon 935839 | Noun Project">
            <a:extLst>
              <a:ext uri="{FF2B5EF4-FFF2-40B4-BE49-F238E27FC236}">
                <a16:creationId xmlns:a16="http://schemas.microsoft.com/office/drawing/2014/main" id="{8D5F150D-22CB-7740-A794-C50484115705}"/>
              </a:ext>
            </a:extLst>
          </p:cNvPr>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746698" y="4589279"/>
            <a:ext cx="904950" cy="904950"/>
          </a:xfrm>
          <a:prstGeom prst="rect">
            <a:avLst/>
          </a:prstGeom>
          <a:noFill/>
          <a:extLst>
            <a:ext uri="{909E8E84-426E-40DD-AFC4-6F175D3DCCD1}">
              <a14:hiddenFill xmlns:a14="http://schemas.microsoft.com/office/drawing/2010/main">
                <a:solidFill>
                  <a:srgbClr val="FFFFFF"/>
                </a:solidFill>
              </a14:hiddenFill>
            </a:ext>
          </a:extLst>
        </p:spPr>
      </p:pic>
      <p:sp>
        <p:nvSpPr>
          <p:cNvPr id="187" name="TextBox 186">
            <a:extLst>
              <a:ext uri="{FF2B5EF4-FFF2-40B4-BE49-F238E27FC236}">
                <a16:creationId xmlns:a16="http://schemas.microsoft.com/office/drawing/2014/main" id="{35A70447-1925-FD41-AFBE-2F89202FB2C9}"/>
              </a:ext>
            </a:extLst>
          </p:cNvPr>
          <p:cNvSpPr txBox="1"/>
          <p:nvPr/>
        </p:nvSpPr>
        <p:spPr>
          <a:xfrm>
            <a:off x="10852221" y="4306747"/>
            <a:ext cx="694495" cy="400110"/>
          </a:xfrm>
          <a:prstGeom prst="rect">
            <a:avLst/>
          </a:prstGeom>
          <a:noFill/>
        </p:spPr>
        <p:txBody>
          <a:bodyPr wrap="square" rtlCol="0">
            <a:spAutoFit/>
          </a:bodyPr>
          <a:lstStyle/>
          <a:p>
            <a:pPr algn="ctr"/>
            <a:r>
              <a:rPr lang="en-US" sz="2000" dirty="0"/>
              <a:t>D’</a:t>
            </a:r>
          </a:p>
        </p:txBody>
      </p:sp>
      <p:cxnSp>
        <p:nvCxnSpPr>
          <p:cNvPr id="188" name="Straight Arrow Connector 187">
            <a:extLst>
              <a:ext uri="{FF2B5EF4-FFF2-40B4-BE49-F238E27FC236}">
                <a16:creationId xmlns:a16="http://schemas.microsoft.com/office/drawing/2014/main" id="{B6CE4169-98E1-614E-96A9-A23C91130D90}"/>
              </a:ext>
            </a:extLst>
          </p:cNvPr>
          <p:cNvCxnSpPr>
            <a:endCxn id="186" idx="1"/>
          </p:cNvCxnSpPr>
          <p:nvPr/>
        </p:nvCxnSpPr>
        <p:spPr>
          <a:xfrm flipV="1">
            <a:off x="8768449" y="5041754"/>
            <a:ext cx="1978249" cy="11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9" name="TextBox 188">
            <a:extLst>
              <a:ext uri="{FF2B5EF4-FFF2-40B4-BE49-F238E27FC236}">
                <a16:creationId xmlns:a16="http://schemas.microsoft.com/office/drawing/2014/main" id="{8A9D854B-6989-D14E-8DA3-3F2D77E4C625}"/>
              </a:ext>
            </a:extLst>
          </p:cNvPr>
          <p:cNvSpPr txBox="1"/>
          <p:nvPr/>
        </p:nvSpPr>
        <p:spPr>
          <a:xfrm>
            <a:off x="8947117" y="4306747"/>
            <a:ext cx="1962911" cy="1015663"/>
          </a:xfrm>
          <a:prstGeom prst="rect">
            <a:avLst/>
          </a:prstGeom>
          <a:noFill/>
        </p:spPr>
        <p:txBody>
          <a:bodyPr wrap="square" rtlCol="0">
            <a:spAutoFit/>
          </a:bodyPr>
          <a:lstStyle/>
          <a:p>
            <a:pPr algn="ctr"/>
            <a:r>
              <a:rPr lang="en-US" sz="2000" dirty="0"/>
              <a:t>Sor</a:t>
            </a:r>
            <a:r>
              <a:rPr lang="en-US" altLang="zh-CN" sz="2000" dirty="0"/>
              <a:t>t</a:t>
            </a:r>
            <a:r>
              <a:rPr lang="zh-CN" altLang="en-US" sz="2000" dirty="0"/>
              <a:t> </a:t>
            </a:r>
            <a:r>
              <a:rPr lang="en-US" altLang="zh-CN" sz="2000" dirty="0"/>
              <a:t>by</a:t>
            </a:r>
            <a:r>
              <a:rPr lang="zh-CN" altLang="en-US" sz="2000" dirty="0"/>
              <a:t> </a:t>
            </a:r>
            <a:r>
              <a:rPr lang="en-US" altLang="zh-CN" sz="2000" b="1" i="1" dirty="0"/>
              <a:t>raw</a:t>
            </a:r>
            <a:r>
              <a:rPr lang="zh-CN" altLang="en-US" sz="2000" i="1" dirty="0"/>
              <a:t> </a:t>
            </a:r>
            <a:r>
              <a:rPr lang="en-US" altLang="zh-CN" sz="2000" dirty="0"/>
              <a:t>packet/Net-Flow</a:t>
            </a:r>
            <a:r>
              <a:rPr lang="zh-CN" altLang="en-US" sz="2000" dirty="0"/>
              <a:t> </a:t>
            </a:r>
            <a:r>
              <a:rPr lang="en-US" altLang="zh-CN" sz="2000" dirty="0"/>
              <a:t>record</a:t>
            </a:r>
            <a:r>
              <a:rPr lang="zh-CN" altLang="en-US" sz="2000" dirty="0"/>
              <a:t> </a:t>
            </a:r>
            <a:r>
              <a:rPr lang="en-US" altLang="zh-CN" sz="2000" dirty="0"/>
              <a:t>time</a:t>
            </a:r>
            <a:endParaRPr lang="en-US" sz="2000" dirty="0"/>
          </a:p>
        </p:txBody>
      </p:sp>
      <p:sp>
        <p:nvSpPr>
          <p:cNvPr id="3" name="TextBox 2">
            <a:extLst>
              <a:ext uri="{FF2B5EF4-FFF2-40B4-BE49-F238E27FC236}">
                <a16:creationId xmlns:a16="http://schemas.microsoft.com/office/drawing/2014/main" id="{E5248017-8E09-90C8-B8CF-7515E56AA2C1}"/>
              </a:ext>
            </a:extLst>
          </p:cNvPr>
          <p:cNvSpPr txBox="1"/>
          <p:nvPr/>
        </p:nvSpPr>
        <p:spPr>
          <a:xfrm>
            <a:off x="9083065" y="193306"/>
            <a:ext cx="2912849" cy="369332"/>
          </a:xfrm>
          <a:prstGeom prst="rect">
            <a:avLst/>
          </a:prstGeom>
          <a:noFill/>
        </p:spPr>
        <p:txBody>
          <a:bodyPr wrap="none" rtlCol="0">
            <a:spAutoFit/>
          </a:bodyPr>
          <a:lstStyle/>
          <a:p>
            <a:r>
              <a:rPr lang="en-US" dirty="0"/>
              <a:t>To Appear in SIGCOMM 2022</a:t>
            </a:r>
          </a:p>
        </p:txBody>
      </p:sp>
    </p:spTree>
    <p:extLst>
      <p:ext uri="{BB962C8B-B14F-4D97-AF65-F5344CB8AC3E}">
        <p14:creationId xmlns:p14="http://schemas.microsoft.com/office/powerpoint/2010/main" val="5211731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5DC53-8BC3-E242-B748-8D0C0163F917}"/>
              </a:ext>
            </a:extLst>
          </p:cNvPr>
          <p:cNvSpPr>
            <a:spLocks noGrp="1"/>
          </p:cNvSpPr>
          <p:nvPr>
            <p:ph type="title"/>
          </p:nvPr>
        </p:nvSpPr>
        <p:spPr>
          <a:xfrm>
            <a:off x="766310" y="420497"/>
            <a:ext cx="10515600" cy="1325563"/>
          </a:xfrm>
        </p:spPr>
        <p:txBody>
          <a:bodyPr/>
          <a:lstStyle/>
          <a:p>
            <a:r>
              <a:rPr lang="en-US" altLang="zh-CN" dirty="0">
                <a:solidFill>
                  <a:srgbClr val="0070C0"/>
                </a:solidFill>
              </a:rPr>
              <a:t>Statistical fidelity of per-field</a:t>
            </a:r>
            <a:r>
              <a:rPr lang="zh-CN" altLang="en-US" dirty="0">
                <a:solidFill>
                  <a:srgbClr val="0070C0"/>
                </a:solidFill>
              </a:rPr>
              <a:t> </a:t>
            </a:r>
            <a:r>
              <a:rPr lang="en-US" altLang="zh-CN" dirty="0">
                <a:solidFill>
                  <a:srgbClr val="0070C0"/>
                </a:solidFill>
              </a:rPr>
              <a:t>distributions</a:t>
            </a:r>
            <a:endParaRPr lang="en-US" dirty="0">
              <a:solidFill>
                <a:srgbClr val="0070C0"/>
              </a:solidFill>
            </a:endParaRPr>
          </a:p>
        </p:txBody>
      </p:sp>
      <p:sp>
        <p:nvSpPr>
          <p:cNvPr id="4" name="Slide Number Placeholder 3">
            <a:extLst>
              <a:ext uri="{FF2B5EF4-FFF2-40B4-BE49-F238E27FC236}">
                <a16:creationId xmlns:a16="http://schemas.microsoft.com/office/drawing/2014/main" id="{B345A49A-C379-7D48-9787-C52E95BEC035}"/>
              </a:ext>
            </a:extLst>
          </p:cNvPr>
          <p:cNvSpPr>
            <a:spLocks noGrp="1"/>
          </p:cNvSpPr>
          <p:nvPr>
            <p:ph type="sldNum" sz="quarter" idx="12"/>
          </p:nvPr>
        </p:nvSpPr>
        <p:spPr/>
        <p:txBody>
          <a:bodyPr/>
          <a:lstStyle/>
          <a:p>
            <a:fld id="{78BA06F7-7B03-794D-B1BE-3F12299AE8FB}" type="slidenum">
              <a:rPr lang="en-US" smtClean="0"/>
              <a:t>44</a:t>
            </a:fld>
            <a:endParaRPr lang="en-US"/>
          </a:p>
        </p:txBody>
      </p:sp>
      <p:pic>
        <p:nvPicPr>
          <p:cNvPr id="6" name="Picture 5">
            <a:extLst>
              <a:ext uri="{FF2B5EF4-FFF2-40B4-BE49-F238E27FC236}">
                <a16:creationId xmlns:a16="http://schemas.microsoft.com/office/drawing/2014/main" id="{5C3B86A2-756A-2C41-9B2D-460B7E16F6ED}"/>
              </a:ext>
            </a:extLst>
          </p:cNvPr>
          <p:cNvPicPr>
            <a:picLocks noChangeAspect="1"/>
          </p:cNvPicPr>
          <p:nvPr/>
        </p:nvPicPr>
        <p:blipFill>
          <a:blip r:embed="rId2"/>
          <a:stretch>
            <a:fillRect/>
          </a:stretch>
        </p:blipFill>
        <p:spPr>
          <a:xfrm>
            <a:off x="6096000" y="2793810"/>
            <a:ext cx="4700705" cy="2109976"/>
          </a:xfrm>
          <a:prstGeom prst="rect">
            <a:avLst/>
          </a:prstGeom>
        </p:spPr>
      </p:pic>
      <p:pic>
        <p:nvPicPr>
          <p:cNvPr id="8" name="Picture 7">
            <a:extLst>
              <a:ext uri="{FF2B5EF4-FFF2-40B4-BE49-F238E27FC236}">
                <a16:creationId xmlns:a16="http://schemas.microsoft.com/office/drawing/2014/main" id="{02395920-B53E-0C4E-A240-534F4C200401}"/>
              </a:ext>
            </a:extLst>
          </p:cNvPr>
          <p:cNvPicPr>
            <a:picLocks noChangeAspect="1"/>
          </p:cNvPicPr>
          <p:nvPr/>
        </p:nvPicPr>
        <p:blipFill>
          <a:blip r:embed="rId3"/>
          <a:stretch>
            <a:fillRect/>
          </a:stretch>
        </p:blipFill>
        <p:spPr>
          <a:xfrm>
            <a:off x="766310" y="2793811"/>
            <a:ext cx="4700709" cy="2109977"/>
          </a:xfrm>
          <a:prstGeom prst="rect">
            <a:avLst/>
          </a:prstGeom>
        </p:spPr>
      </p:pic>
      <p:sp>
        <p:nvSpPr>
          <p:cNvPr id="9" name="TextBox 8">
            <a:extLst>
              <a:ext uri="{FF2B5EF4-FFF2-40B4-BE49-F238E27FC236}">
                <a16:creationId xmlns:a16="http://schemas.microsoft.com/office/drawing/2014/main" id="{B8246F4F-8940-7048-B454-28E02448D720}"/>
              </a:ext>
            </a:extLst>
          </p:cNvPr>
          <p:cNvSpPr txBox="1"/>
          <p:nvPr/>
        </p:nvSpPr>
        <p:spPr>
          <a:xfrm>
            <a:off x="2378983" y="3800663"/>
            <a:ext cx="2312894" cy="368449"/>
          </a:xfrm>
          <a:prstGeom prst="rect">
            <a:avLst/>
          </a:prstGeom>
          <a:noFill/>
        </p:spPr>
        <p:txBody>
          <a:bodyPr wrap="square" rtlCol="0">
            <a:spAutoFit/>
          </a:bodyPr>
          <a:lstStyle/>
          <a:p>
            <a:pPr algn="ctr"/>
            <a:r>
              <a:rPr lang="en-US" altLang="zh-CN" dirty="0"/>
              <a:t>UGR16</a:t>
            </a:r>
            <a:r>
              <a:rPr lang="zh-CN" altLang="en-US" dirty="0"/>
              <a:t> </a:t>
            </a:r>
            <a:r>
              <a:rPr lang="en-US" altLang="zh-CN" dirty="0"/>
              <a:t>(NetFlow)</a:t>
            </a:r>
            <a:endParaRPr lang="en-US" dirty="0"/>
          </a:p>
        </p:txBody>
      </p:sp>
      <p:sp>
        <p:nvSpPr>
          <p:cNvPr id="10" name="TextBox 9">
            <a:extLst>
              <a:ext uri="{FF2B5EF4-FFF2-40B4-BE49-F238E27FC236}">
                <a16:creationId xmlns:a16="http://schemas.microsoft.com/office/drawing/2014/main" id="{EF309A98-AE0C-3743-BF60-668954A17AA0}"/>
              </a:ext>
            </a:extLst>
          </p:cNvPr>
          <p:cNvSpPr txBox="1"/>
          <p:nvPr/>
        </p:nvSpPr>
        <p:spPr>
          <a:xfrm>
            <a:off x="7773443" y="3800663"/>
            <a:ext cx="2312894" cy="368449"/>
          </a:xfrm>
          <a:prstGeom prst="rect">
            <a:avLst/>
          </a:prstGeom>
          <a:noFill/>
        </p:spPr>
        <p:txBody>
          <a:bodyPr wrap="square" rtlCol="0">
            <a:spAutoFit/>
          </a:bodyPr>
          <a:lstStyle/>
          <a:p>
            <a:pPr algn="ctr"/>
            <a:r>
              <a:rPr lang="en-US" altLang="zh-CN" dirty="0"/>
              <a:t>CAIDA</a:t>
            </a:r>
            <a:r>
              <a:rPr lang="zh-CN" altLang="en-US" dirty="0"/>
              <a:t> </a:t>
            </a:r>
            <a:r>
              <a:rPr lang="en-US" altLang="zh-CN" dirty="0"/>
              <a:t>(PCAP)</a:t>
            </a:r>
            <a:endParaRPr lang="en-US" dirty="0"/>
          </a:p>
        </p:txBody>
      </p:sp>
      <p:sp>
        <p:nvSpPr>
          <p:cNvPr id="11" name="TextBox 10">
            <a:extLst>
              <a:ext uri="{FF2B5EF4-FFF2-40B4-BE49-F238E27FC236}">
                <a16:creationId xmlns:a16="http://schemas.microsoft.com/office/drawing/2014/main" id="{91100A7A-911B-664A-92DE-3772C70C0A8D}"/>
              </a:ext>
            </a:extLst>
          </p:cNvPr>
          <p:cNvSpPr txBox="1"/>
          <p:nvPr/>
        </p:nvSpPr>
        <p:spPr>
          <a:xfrm>
            <a:off x="2710226" y="5525353"/>
            <a:ext cx="6771548"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dirty="0">
                <a:solidFill>
                  <a:srgbClr val="0070C0"/>
                </a:solidFill>
              </a:rPr>
              <a:t>NetShare achieves 41% better fidelity than baselines on feature distribution metrics across traces.</a:t>
            </a:r>
          </a:p>
        </p:txBody>
      </p:sp>
      <p:sp>
        <p:nvSpPr>
          <p:cNvPr id="12" name="TextBox 11">
            <a:extLst>
              <a:ext uri="{FF2B5EF4-FFF2-40B4-BE49-F238E27FC236}">
                <a16:creationId xmlns:a16="http://schemas.microsoft.com/office/drawing/2014/main" id="{511EC5DE-7C51-E941-8805-30579F296231}"/>
              </a:ext>
            </a:extLst>
          </p:cNvPr>
          <p:cNvSpPr txBox="1"/>
          <p:nvPr/>
        </p:nvSpPr>
        <p:spPr>
          <a:xfrm>
            <a:off x="1730829" y="1905960"/>
            <a:ext cx="8355508"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dirty="0">
                <a:solidFill>
                  <a:srgbClr val="0070C0"/>
                </a:solidFill>
              </a:rPr>
              <a:t>Metric: Jensen-Shannon divergence between field distributions </a:t>
            </a:r>
          </a:p>
        </p:txBody>
      </p:sp>
    </p:spTree>
    <p:extLst>
      <p:ext uri="{BB962C8B-B14F-4D97-AF65-F5344CB8AC3E}">
        <p14:creationId xmlns:p14="http://schemas.microsoft.com/office/powerpoint/2010/main" val="8704671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7C417-B92F-4045-A100-4762F7C58D7D}"/>
              </a:ext>
            </a:extLst>
          </p:cNvPr>
          <p:cNvSpPr>
            <a:spLocks noGrp="1"/>
          </p:cNvSpPr>
          <p:nvPr>
            <p:ph type="title"/>
          </p:nvPr>
        </p:nvSpPr>
        <p:spPr/>
        <p:txBody>
          <a:bodyPr/>
          <a:lstStyle/>
          <a:p>
            <a:r>
              <a:rPr lang="en-US" altLang="zh-CN" dirty="0">
                <a:solidFill>
                  <a:srgbClr val="0070C0"/>
                </a:solidFill>
              </a:rPr>
              <a:t>App</a:t>
            </a:r>
            <a:r>
              <a:rPr lang="en-US" altLang="zh-CN" dirty="0"/>
              <a:t>lication</a:t>
            </a:r>
            <a:r>
              <a:rPr lang="en-US" altLang="zh-CN" dirty="0">
                <a:solidFill>
                  <a:srgbClr val="0070C0"/>
                </a:solidFill>
              </a:rPr>
              <a:t>:</a:t>
            </a:r>
            <a:r>
              <a:rPr lang="zh-CN" altLang="en-US" dirty="0">
                <a:solidFill>
                  <a:srgbClr val="0070C0"/>
                </a:solidFill>
              </a:rPr>
              <a:t> </a:t>
            </a:r>
            <a:r>
              <a:rPr lang="en-US" altLang="zh-CN" dirty="0">
                <a:solidFill>
                  <a:srgbClr val="0070C0"/>
                </a:solidFill>
              </a:rPr>
              <a:t>flow-based</a:t>
            </a:r>
            <a:r>
              <a:rPr lang="zh-CN" altLang="en-US" dirty="0">
                <a:solidFill>
                  <a:srgbClr val="0070C0"/>
                </a:solidFill>
              </a:rPr>
              <a:t> </a:t>
            </a:r>
            <a:r>
              <a:rPr lang="en-US" altLang="zh-CN" dirty="0">
                <a:solidFill>
                  <a:srgbClr val="0070C0"/>
                </a:solidFill>
              </a:rPr>
              <a:t>traffic</a:t>
            </a:r>
            <a:r>
              <a:rPr lang="zh-CN" altLang="en-US" dirty="0">
                <a:solidFill>
                  <a:srgbClr val="0070C0"/>
                </a:solidFill>
              </a:rPr>
              <a:t> </a:t>
            </a:r>
            <a:r>
              <a:rPr lang="en-US" altLang="zh-CN" dirty="0">
                <a:solidFill>
                  <a:srgbClr val="0070C0"/>
                </a:solidFill>
              </a:rPr>
              <a:t>type</a:t>
            </a:r>
            <a:r>
              <a:rPr lang="zh-CN" altLang="en-US" dirty="0">
                <a:solidFill>
                  <a:srgbClr val="0070C0"/>
                </a:solidFill>
              </a:rPr>
              <a:t> </a:t>
            </a:r>
            <a:r>
              <a:rPr lang="en-US" altLang="zh-CN" dirty="0">
                <a:solidFill>
                  <a:srgbClr val="0070C0"/>
                </a:solidFill>
              </a:rPr>
              <a:t>prediction</a:t>
            </a:r>
            <a:endParaRPr lang="en-US" dirty="0">
              <a:solidFill>
                <a:srgbClr val="0070C0"/>
              </a:solidFill>
            </a:endParaRPr>
          </a:p>
        </p:txBody>
      </p:sp>
      <p:pic>
        <p:nvPicPr>
          <p:cNvPr id="6" name="Content Placeholder 5">
            <a:extLst>
              <a:ext uri="{FF2B5EF4-FFF2-40B4-BE49-F238E27FC236}">
                <a16:creationId xmlns:a16="http://schemas.microsoft.com/office/drawing/2014/main" id="{9DBB2930-C086-A04F-AB45-A794B68160C7}"/>
              </a:ext>
            </a:extLst>
          </p:cNvPr>
          <p:cNvPicPr>
            <a:picLocks noGrp="1" noChangeAspect="1"/>
          </p:cNvPicPr>
          <p:nvPr>
            <p:ph idx="1"/>
          </p:nvPr>
        </p:nvPicPr>
        <p:blipFill>
          <a:blip r:embed="rId2"/>
          <a:stretch>
            <a:fillRect/>
          </a:stretch>
        </p:blipFill>
        <p:spPr>
          <a:xfrm>
            <a:off x="838200" y="1619494"/>
            <a:ext cx="5013064" cy="2259677"/>
          </a:xfrm>
        </p:spPr>
      </p:pic>
      <p:sp>
        <p:nvSpPr>
          <p:cNvPr id="4" name="Slide Number Placeholder 3">
            <a:extLst>
              <a:ext uri="{FF2B5EF4-FFF2-40B4-BE49-F238E27FC236}">
                <a16:creationId xmlns:a16="http://schemas.microsoft.com/office/drawing/2014/main" id="{3710833F-570B-B84D-AB94-EDF40E5A0422}"/>
              </a:ext>
            </a:extLst>
          </p:cNvPr>
          <p:cNvSpPr>
            <a:spLocks noGrp="1"/>
          </p:cNvSpPr>
          <p:nvPr>
            <p:ph type="sldNum" sz="quarter" idx="12"/>
          </p:nvPr>
        </p:nvSpPr>
        <p:spPr/>
        <p:txBody>
          <a:bodyPr/>
          <a:lstStyle/>
          <a:p>
            <a:fld id="{78BA06F7-7B03-794D-B1BE-3F12299AE8FB}" type="slidenum">
              <a:rPr lang="en-US" smtClean="0"/>
              <a:t>45</a:t>
            </a:fld>
            <a:endParaRPr lang="en-US"/>
          </a:p>
        </p:txBody>
      </p:sp>
      <p:sp>
        <p:nvSpPr>
          <p:cNvPr id="7" name="TextBox 6">
            <a:extLst>
              <a:ext uri="{FF2B5EF4-FFF2-40B4-BE49-F238E27FC236}">
                <a16:creationId xmlns:a16="http://schemas.microsoft.com/office/drawing/2014/main" id="{6413ADE4-B927-714E-BFDA-5EE46058D076}"/>
              </a:ext>
            </a:extLst>
          </p:cNvPr>
          <p:cNvSpPr txBox="1"/>
          <p:nvPr/>
        </p:nvSpPr>
        <p:spPr>
          <a:xfrm>
            <a:off x="6580990" y="2143309"/>
            <a:ext cx="4059219"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zh-CN" sz="2400" dirty="0">
                <a:solidFill>
                  <a:srgbClr val="0070C0"/>
                </a:solidFill>
              </a:rPr>
              <a:t>NetShare</a:t>
            </a:r>
            <a:r>
              <a:rPr lang="zh-CN" altLang="en-US" sz="2400" dirty="0">
                <a:solidFill>
                  <a:srgbClr val="0070C0"/>
                </a:solidFill>
              </a:rPr>
              <a:t> </a:t>
            </a:r>
            <a:r>
              <a:rPr lang="en-US" altLang="zh-CN" sz="2400" dirty="0">
                <a:solidFill>
                  <a:srgbClr val="0070C0"/>
                </a:solidFill>
              </a:rPr>
              <a:t>achieves</a:t>
            </a:r>
            <a:r>
              <a:rPr lang="zh-CN" altLang="en-US" sz="2400" dirty="0">
                <a:solidFill>
                  <a:srgbClr val="0070C0"/>
                </a:solidFill>
              </a:rPr>
              <a:t> </a:t>
            </a:r>
            <a:r>
              <a:rPr lang="en-US" altLang="zh-CN" sz="2400" dirty="0">
                <a:solidFill>
                  <a:srgbClr val="0070C0"/>
                </a:solidFill>
              </a:rPr>
              <a:t>the</a:t>
            </a:r>
            <a:r>
              <a:rPr lang="zh-CN" altLang="en-US" sz="2400" dirty="0">
                <a:solidFill>
                  <a:srgbClr val="0070C0"/>
                </a:solidFill>
              </a:rPr>
              <a:t> </a:t>
            </a:r>
            <a:r>
              <a:rPr lang="en-US" altLang="zh-CN" sz="2400" dirty="0">
                <a:solidFill>
                  <a:srgbClr val="0070C0"/>
                </a:solidFill>
              </a:rPr>
              <a:t>best</a:t>
            </a:r>
            <a:r>
              <a:rPr lang="zh-CN" altLang="en-US" sz="2400" dirty="0">
                <a:solidFill>
                  <a:srgbClr val="0070C0"/>
                </a:solidFill>
              </a:rPr>
              <a:t> </a:t>
            </a:r>
            <a:r>
              <a:rPr lang="en-US" altLang="zh-CN" sz="2400" dirty="0">
                <a:solidFill>
                  <a:srgbClr val="0070C0"/>
                </a:solidFill>
              </a:rPr>
              <a:t>accuracy</a:t>
            </a:r>
            <a:r>
              <a:rPr lang="zh-CN" altLang="en-US" sz="2400" dirty="0">
                <a:solidFill>
                  <a:srgbClr val="0070C0"/>
                </a:solidFill>
              </a:rPr>
              <a:t> </a:t>
            </a:r>
            <a:r>
              <a:rPr lang="en-US" altLang="zh-CN" sz="2400" dirty="0">
                <a:solidFill>
                  <a:srgbClr val="0070C0"/>
                </a:solidFill>
              </a:rPr>
              <a:t>compared</a:t>
            </a:r>
            <a:r>
              <a:rPr lang="zh-CN" altLang="en-US" sz="2400" dirty="0">
                <a:solidFill>
                  <a:srgbClr val="0070C0"/>
                </a:solidFill>
              </a:rPr>
              <a:t> </a:t>
            </a:r>
            <a:r>
              <a:rPr lang="en-US" altLang="zh-CN" sz="2400" dirty="0">
                <a:solidFill>
                  <a:srgbClr val="0070C0"/>
                </a:solidFill>
              </a:rPr>
              <a:t>with</a:t>
            </a:r>
            <a:r>
              <a:rPr lang="zh-CN" altLang="en-US" sz="2400" dirty="0">
                <a:solidFill>
                  <a:srgbClr val="0070C0"/>
                </a:solidFill>
              </a:rPr>
              <a:t> </a:t>
            </a:r>
            <a:r>
              <a:rPr lang="en-US" altLang="zh-CN" sz="2400" dirty="0">
                <a:solidFill>
                  <a:srgbClr val="0070C0"/>
                </a:solidFill>
              </a:rPr>
              <a:t>real</a:t>
            </a:r>
            <a:r>
              <a:rPr lang="zh-CN" altLang="en-US" sz="2400" dirty="0">
                <a:solidFill>
                  <a:srgbClr val="0070C0"/>
                </a:solidFill>
              </a:rPr>
              <a:t> </a:t>
            </a:r>
            <a:r>
              <a:rPr lang="en-US" altLang="zh-CN" sz="2400" dirty="0">
                <a:solidFill>
                  <a:srgbClr val="0070C0"/>
                </a:solidFill>
              </a:rPr>
              <a:t>data</a:t>
            </a:r>
            <a:r>
              <a:rPr lang="zh-CN" altLang="en-US" sz="2400" dirty="0">
                <a:solidFill>
                  <a:srgbClr val="0070C0"/>
                </a:solidFill>
              </a:rPr>
              <a:t> </a:t>
            </a:r>
            <a:r>
              <a:rPr lang="en-US" altLang="zh-CN" sz="2400" dirty="0">
                <a:solidFill>
                  <a:srgbClr val="0070C0"/>
                </a:solidFill>
              </a:rPr>
              <a:t>across</a:t>
            </a:r>
            <a:r>
              <a:rPr lang="zh-CN" altLang="en-US" sz="2400" dirty="0">
                <a:solidFill>
                  <a:srgbClr val="0070C0"/>
                </a:solidFill>
              </a:rPr>
              <a:t> </a:t>
            </a:r>
            <a:r>
              <a:rPr lang="en-US" altLang="zh-CN" sz="2400" dirty="0">
                <a:solidFill>
                  <a:srgbClr val="0070C0"/>
                </a:solidFill>
              </a:rPr>
              <a:t>different</a:t>
            </a:r>
            <a:r>
              <a:rPr lang="zh-CN" altLang="en-US" sz="2400" dirty="0">
                <a:solidFill>
                  <a:srgbClr val="0070C0"/>
                </a:solidFill>
              </a:rPr>
              <a:t> </a:t>
            </a:r>
            <a:r>
              <a:rPr lang="en-US" altLang="zh-CN" sz="2400" dirty="0">
                <a:solidFill>
                  <a:srgbClr val="0070C0"/>
                </a:solidFill>
              </a:rPr>
              <a:t>classifiers</a:t>
            </a:r>
            <a:endParaRPr lang="en-US" sz="2400" dirty="0">
              <a:solidFill>
                <a:srgbClr val="0070C0"/>
              </a:solidFill>
            </a:endParaRPr>
          </a:p>
        </p:txBody>
      </p:sp>
      <p:pic>
        <p:nvPicPr>
          <p:cNvPr id="9" name="Picture 8" descr="Table&#10;&#10;Description automatically generated">
            <a:extLst>
              <a:ext uri="{FF2B5EF4-FFF2-40B4-BE49-F238E27FC236}">
                <a16:creationId xmlns:a16="http://schemas.microsoft.com/office/drawing/2014/main" id="{97689DE7-F4DD-B640-B296-C1148C93E592}"/>
              </a:ext>
            </a:extLst>
          </p:cNvPr>
          <p:cNvPicPr>
            <a:picLocks noChangeAspect="1"/>
          </p:cNvPicPr>
          <p:nvPr/>
        </p:nvPicPr>
        <p:blipFill>
          <a:blip r:embed="rId3"/>
          <a:stretch>
            <a:fillRect/>
          </a:stretch>
        </p:blipFill>
        <p:spPr>
          <a:xfrm>
            <a:off x="1233543" y="4184200"/>
            <a:ext cx="4754044" cy="1700231"/>
          </a:xfrm>
          <a:prstGeom prst="rect">
            <a:avLst/>
          </a:prstGeom>
        </p:spPr>
      </p:pic>
      <p:sp>
        <p:nvSpPr>
          <p:cNvPr id="10" name="TextBox 9">
            <a:extLst>
              <a:ext uri="{FF2B5EF4-FFF2-40B4-BE49-F238E27FC236}">
                <a16:creationId xmlns:a16="http://schemas.microsoft.com/office/drawing/2014/main" id="{2A848EB0-0544-D745-8068-7C58F4A2F1CD}"/>
              </a:ext>
            </a:extLst>
          </p:cNvPr>
          <p:cNvSpPr txBox="1"/>
          <p:nvPr/>
        </p:nvSpPr>
        <p:spPr>
          <a:xfrm>
            <a:off x="6580990" y="4434150"/>
            <a:ext cx="4059219"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zh-CN" sz="2400" dirty="0">
                <a:solidFill>
                  <a:srgbClr val="0070C0"/>
                </a:solidFill>
              </a:rPr>
              <a:t>NetShare</a:t>
            </a:r>
            <a:r>
              <a:rPr lang="zh-CN" altLang="en-US" sz="2400" dirty="0">
                <a:solidFill>
                  <a:srgbClr val="0070C0"/>
                </a:solidFill>
              </a:rPr>
              <a:t> </a:t>
            </a:r>
            <a:r>
              <a:rPr lang="en-US" altLang="zh-CN" sz="2400" dirty="0">
                <a:solidFill>
                  <a:srgbClr val="0070C0"/>
                </a:solidFill>
              </a:rPr>
              <a:t>preserves</a:t>
            </a:r>
            <a:r>
              <a:rPr lang="zh-CN" altLang="en-US" sz="2400" dirty="0">
                <a:solidFill>
                  <a:srgbClr val="0070C0"/>
                </a:solidFill>
              </a:rPr>
              <a:t> </a:t>
            </a:r>
            <a:r>
              <a:rPr lang="en-US" altLang="zh-CN" sz="2400" dirty="0">
                <a:solidFill>
                  <a:srgbClr val="0070C0"/>
                </a:solidFill>
              </a:rPr>
              <a:t>rankings</a:t>
            </a:r>
            <a:r>
              <a:rPr lang="zh-CN" altLang="en-US" sz="2400" dirty="0">
                <a:solidFill>
                  <a:srgbClr val="0070C0"/>
                </a:solidFill>
              </a:rPr>
              <a:t> </a:t>
            </a:r>
            <a:r>
              <a:rPr lang="en-US" altLang="zh-CN" sz="2400" dirty="0">
                <a:solidFill>
                  <a:srgbClr val="0070C0"/>
                </a:solidFill>
              </a:rPr>
              <a:t>of</a:t>
            </a:r>
            <a:r>
              <a:rPr lang="zh-CN" altLang="en-US" sz="2400" dirty="0">
                <a:solidFill>
                  <a:srgbClr val="0070C0"/>
                </a:solidFill>
              </a:rPr>
              <a:t> </a:t>
            </a:r>
            <a:r>
              <a:rPr lang="en-US" altLang="zh-CN" sz="2400" dirty="0">
                <a:solidFill>
                  <a:srgbClr val="0070C0"/>
                </a:solidFill>
              </a:rPr>
              <a:t>different</a:t>
            </a:r>
            <a:r>
              <a:rPr lang="zh-CN" altLang="en-US" sz="2400" dirty="0">
                <a:solidFill>
                  <a:srgbClr val="0070C0"/>
                </a:solidFill>
              </a:rPr>
              <a:t> </a:t>
            </a:r>
            <a:r>
              <a:rPr lang="en-US" altLang="zh-CN" sz="2400" dirty="0">
                <a:solidFill>
                  <a:srgbClr val="0070C0"/>
                </a:solidFill>
              </a:rPr>
              <a:t>classifiers</a:t>
            </a:r>
            <a:r>
              <a:rPr lang="zh-CN" altLang="en-US" sz="2400" dirty="0">
                <a:solidFill>
                  <a:srgbClr val="0070C0"/>
                </a:solidFill>
              </a:rPr>
              <a:t> </a:t>
            </a:r>
            <a:r>
              <a:rPr lang="en-US" altLang="zh-CN" sz="2400" dirty="0">
                <a:solidFill>
                  <a:srgbClr val="0070C0"/>
                </a:solidFill>
              </a:rPr>
              <a:t>best</a:t>
            </a:r>
            <a:r>
              <a:rPr lang="zh-CN" altLang="en-US" sz="2400" dirty="0">
                <a:solidFill>
                  <a:srgbClr val="0070C0"/>
                </a:solidFill>
              </a:rPr>
              <a:t> </a:t>
            </a:r>
            <a:r>
              <a:rPr lang="en-US" altLang="zh-CN" sz="2400" dirty="0">
                <a:solidFill>
                  <a:srgbClr val="0070C0"/>
                </a:solidFill>
              </a:rPr>
              <a:t>among</a:t>
            </a:r>
            <a:r>
              <a:rPr lang="zh-CN" altLang="en-US" sz="2400" dirty="0">
                <a:solidFill>
                  <a:srgbClr val="0070C0"/>
                </a:solidFill>
              </a:rPr>
              <a:t> </a:t>
            </a:r>
            <a:r>
              <a:rPr lang="en-US" altLang="zh-CN" sz="2400" dirty="0">
                <a:solidFill>
                  <a:srgbClr val="0070C0"/>
                </a:solidFill>
              </a:rPr>
              <a:t>all</a:t>
            </a:r>
            <a:r>
              <a:rPr lang="zh-CN" altLang="en-US" sz="2400" dirty="0">
                <a:solidFill>
                  <a:srgbClr val="0070C0"/>
                </a:solidFill>
              </a:rPr>
              <a:t> </a:t>
            </a:r>
            <a:r>
              <a:rPr lang="en-US" altLang="zh-CN" sz="2400" dirty="0">
                <a:solidFill>
                  <a:srgbClr val="0070C0"/>
                </a:solidFill>
              </a:rPr>
              <a:t>baselines</a:t>
            </a:r>
            <a:endParaRPr lang="en-US" sz="2400" dirty="0">
              <a:solidFill>
                <a:srgbClr val="0070C0"/>
              </a:solidFill>
            </a:endParaRPr>
          </a:p>
        </p:txBody>
      </p:sp>
    </p:spTree>
    <p:extLst>
      <p:ext uri="{BB962C8B-B14F-4D97-AF65-F5344CB8AC3E}">
        <p14:creationId xmlns:p14="http://schemas.microsoft.com/office/powerpoint/2010/main" val="1686461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F5FC6-902C-7D4A-8BED-AD9B964B3DA6}"/>
              </a:ext>
            </a:extLst>
          </p:cNvPr>
          <p:cNvSpPr>
            <a:spLocks noGrp="1"/>
          </p:cNvSpPr>
          <p:nvPr>
            <p:ph type="title"/>
          </p:nvPr>
        </p:nvSpPr>
        <p:spPr/>
        <p:txBody>
          <a:bodyPr/>
          <a:lstStyle/>
          <a:p>
            <a:r>
              <a:rPr lang="en-US" altLang="zh-CN" dirty="0">
                <a:solidFill>
                  <a:srgbClr val="0070C0"/>
                </a:solidFill>
              </a:rPr>
              <a:t>App</a:t>
            </a:r>
            <a:r>
              <a:rPr lang="en-US" altLang="zh-CN" dirty="0"/>
              <a:t>lication</a:t>
            </a:r>
            <a:r>
              <a:rPr lang="en-US" altLang="zh-CN" dirty="0">
                <a:solidFill>
                  <a:srgbClr val="0070C0"/>
                </a:solidFill>
              </a:rPr>
              <a:t>:</a:t>
            </a:r>
            <a:r>
              <a:rPr lang="zh-CN" altLang="en-US" dirty="0">
                <a:solidFill>
                  <a:srgbClr val="0070C0"/>
                </a:solidFill>
              </a:rPr>
              <a:t> </a:t>
            </a:r>
            <a:r>
              <a:rPr lang="en-US" altLang="zh-CN" dirty="0">
                <a:solidFill>
                  <a:srgbClr val="0070C0"/>
                </a:solidFill>
              </a:rPr>
              <a:t>header-based</a:t>
            </a:r>
            <a:r>
              <a:rPr lang="zh-CN" altLang="en-US" dirty="0">
                <a:solidFill>
                  <a:srgbClr val="0070C0"/>
                </a:solidFill>
              </a:rPr>
              <a:t> </a:t>
            </a:r>
            <a:r>
              <a:rPr lang="en-US" altLang="zh-CN" dirty="0">
                <a:solidFill>
                  <a:srgbClr val="0070C0"/>
                </a:solidFill>
              </a:rPr>
              <a:t>anomaly</a:t>
            </a:r>
            <a:r>
              <a:rPr lang="zh-CN" altLang="en-US" dirty="0">
                <a:solidFill>
                  <a:srgbClr val="0070C0"/>
                </a:solidFill>
              </a:rPr>
              <a:t> </a:t>
            </a:r>
            <a:r>
              <a:rPr lang="en-US" altLang="zh-CN" dirty="0">
                <a:solidFill>
                  <a:srgbClr val="0070C0"/>
                </a:solidFill>
              </a:rPr>
              <a:t>detection</a:t>
            </a:r>
            <a:endParaRPr lang="en-US" dirty="0">
              <a:solidFill>
                <a:srgbClr val="0070C0"/>
              </a:solidFill>
            </a:endParaRPr>
          </a:p>
        </p:txBody>
      </p:sp>
      <p:sp>
        <p:nvSpPr>
          <p:cNvPr id="4" name="Slide Number Placeholder 3">
            <a:extLst>
              <a:ext uri="{FF2B5EF4-FFF2-40B4-BE49-F238E27FC236}">
                <a16:creationId xmlns:a16="http://schemas.microsoft.com/office/drawing/2014/main" id="{F07ADF00-D32B-BD49-9932-2535919DC7A8}"/>
              </a:ext>
            </a:extLst>
          </p:cNvPr>
          <p:cNvSpPr>
            <a:spLocks noGrp="1"/>
          </p:cNvSpPr>
          <p:nvPr>
            <p:ph type="sldNum" sz="quarter" idx="12"/>
          </p:nvPr>
        </p:nvSpPr>
        <p:spPr/>
        <p:txBody>
          <a:bodyPr/>
          <a:lstStyle/>
          <a:p>
            <a:fld id="{78BA06F7-7B03-794D-B1BE-3F12299AE8FB}" type="slidenum">
              <a:rPr lang="en-US" smtClean="0"/>
              <a:t>46</a:t>
            </a:fld>
            <a:endParaRPr lang="en-US"/>
          </a:p>
        </p:txBody>
      </p:sp>
      <p:pic>
        <p:nvPicPr>
          <p:cNvPr id="10" name="Content Placeholder 9">
            <a:extLst>
              <a:ext uri="{FF2B5EF4-FFF2-40B4-BE49-F238E27FC236}">
                <a16:creationId xmlns:a16="http://schemas.microsoft.com/office/drawing/2014/main" id="{0D816F06-CD80-8645-9910-43C10B226843}"/>
              </a:ext>
            </a:extLst>
          </p:cNvPr>
          <p:cNvPicPr>
            <a:picLocks noGrp="1" noChangeAspect="1"/>
          </p:cNvPicPr>
          <p:nvPr>
            <p:ph idx="1"/>
          </p:nvPr>
        </p:nvPicPr>
        <p:blipFill>
          <a:blip r:embed="rId2"/>
          <a:stretch>
            <a:fillRect/>
          </a:stretch>
        </p:blipFill>
        <p:spPr>
          <a:xfrm>
            <a:off x="1171687" y="1690688"/>
            <a:ext cx="4465320" cy="2089954"/>
          </a:xfrm>
        </p:spPr>
      </p:pic>
      <p:pic>
        <p:nvPicPr>
          <p:cNvPr id="12" name="Picture 11" descr="Table&#10;&#10;Description automatically generated">
            <a:extLst>
              <a:ext uri="{FF2B5EF4-FFF2-40B4-BE49-F238E27FC236}">
                <a16:creationId xmlns:a16="http://schemas.microsoft.com/office/drawing/2014/main" id="{07FB9FB1-A6D5-A24E-A5B5-7ABE9BA5C70E}"/>
              </a:ext>
            </a:extLst>
          </p:cNvPr>
          <p:cNvPicPr>
            <a:picLocks noChangeAspect="1"/>
          </p:cNvPicPr>
          <p:nvPr/>
        </p:nvPicPr>
        <p:blipFill>
          <a:blip r:embed="rId3"/>
          <a:stretch>
            <a:fillRect/>
          </a:stretch>
        </p:blipFill>
        <p:spPr>
          <a:xfrm>
            <a:off x="1171687" y="4265793"/>
            <a:ext cx="4573151" cy="1680824"/>
          </a:xfrm>
          <a:prstGeom prst="rect">
            <a:avLst/>
          </a:prstGeom>
        </p:spPr>
      </p:pic>
      <p:sp>
        <p:nvSpPr>
          <p:cNvPr id="13" name="TextBox 12">
            <a:extLst>
              <a:ext uri="{FF2B5EF4-FFF2-40B4-BE49-F238E27FC236}">
                <a16:creationId xmlns:a16="http://schemas.microsoft.com/office/drawing/2014/main" id="{0CD83D32-F6F3-B64C-9F9E-3794CFD15252}"/>
              </a:ext>
            </a:extLst>
          </p:cNvPr>
          <p:cNvSpPr txBox="1"/>
          <p:nvPr/>
        </p:nvSpPr>
        <p:spPr>
          <a:xfrm>
            <a:off x="6256468" y="1954470"/>
            <a:ext cx="4059219"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zh-CN" sz="2400" dirty="0">
                <a:solidFill>
                  <a:srgbClr val="0070C0"/>
                </a:solidFill>
              </a:rPr>
              <a:t>NetShare</a:t>
            </a:r>
            <a:r>
              <a:rPr lang="zh-CN" altLang="en-US" sz="2400" dirty="0">
                <a:solidFill>
                  <a:srgbClr val="0070C0"/>
                </a:solidFill>
              </a:rPr>
              <a:t> </a:t>
            </a:r>
            <a:r>
              <a:rPr lang="en-US" altLang="zh-CN" sz="2400" dirty="0">
                <a:solidFill>
                  <a:srgbClr val="0070C0"/>
                </a:solidFill>
              </a:rPr>
              <a:t>achieves</a:t>
            </a:r>
            <a:r>
              <a:rPr lang="zh-CN" altLang="en-US" sz="2400" dirty="0">
                <a:solidFill>
                  <a:srgbClr val="0070C0"/>
                </a:solidFill>
              </a:rPr>
              <a:t> </a:t>
            </a:r>
            <a:r>
              <a:rPr lang="en-US" altLang="zh-CN" sz="2400" dirty="0">
                <a:solidFill>
                  <a:srgbClr val="0070C0"/>
                </a:solidFill>
              </a:rPr>
              <a:t>a lower relative error on most datasets and modes of </a:t>
            </a:r>
            <a:r>
              <a:rPr lang="en-US" altLang="zh-CN" sz="2400" dirty="0" err="1">
                <a:solidFill>
                  <a:srgbClr val="0070C0"/>
                </a:solidFill>
              </a:rPr>
              <a:t>NetML</a:t>
            </a:r>
            <a:endParaRPr lang="en-US" sz="2400" dirty="0">
              <a:solidFill>
                <a:srgbClr val="0070C0"/>
              </a:solidFill>
            </a:endParaRPr>
          </a:p>
        </p:txBody>
      </p:sp>
      <p:sp>
        <p:nvSpPr>
          <p:cNvPr id="14" name="TextBox 13">
            <a:extLst>
              <a:ext uri="{FF2B5EF4-FFF2-40B4-BE49-F238E27FC236}">
                <a16:creationId xmlns:a16="http://schemas.microsoft.com/office/drawing/2014/main" id="{BE0972E1-E877-6B49-8E05-B95B5EB964D3}"/>
              </a:ext>
            </a:extLst>
          </p:cNvPr>
          <p:cNvSpPr txBox="1"/>
          <p:nvPr/>
        </p:nvSpPr>
        <p:spPr>
          <a:xfrm>
            <a:off x="6256468" y="4419979"/>
            <a:ext cx="4059219"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zh-CN" sz="2400" dirty="0">
                <a:solidFill>
                  <a:srgbClr val="0070C0"/>
                </a:solidFill>
              </a:rPr>
              <a:t>NetShare</a:t>
            </a:r>
            <a:r>
              <a:rPr lang="zh-CN" altLang="en-US" sz="2400" dirty="0">
                <a:solidFill>
                  <a:srgbClr val="0070C0"/>
                </a:solidFill>
              </a:rPr>
              <a:t> </a:t>
            </a:r>
            <a:r>
              <a:rPr lang="en-US" altLang="zh-CN" sz="2400" dirty="0">
                <a:solidFill>
                  <a:srgbClr val="0070C0"/>
                </a:solidFill>
              </a:rPr>
              <a:t>preserves</a:t>
            </a:r>
            <a:r>
              <a:rPr lang="zh-CN" altLang="en-US" sz="2400" dirty="0">
                <a:solidFill>
                  <a:srgbClr val="0070C0"/>
                </a:solidFill>
              </a:rPr>
              <a:t> </a:t>
            </a:r>
            <a:r>
              <a:rPr lang="en-US" altLang="zh-CN" sz="2400" dirty="0">
                <a:solidFill>
                  <a:srgbClr val="0070C0"/>
                </a:solidFill>
              </a:rPr>
              <a:t>rankings</a:t>
            </a:r>
            <a:r>
              <a:rPr lang="zh-CN" altLang="en-US" sz="2400" dirty="0">
                <a:solidFill>
                  <a:srgbClr val="0070C0"/>
                </a:solidFill>
              </a:rPr>
              <a:t> </a:t>
            </a:r>
            <a:r>
              <a:rPr lang="en-US" altLang="zh-CN" sz="2400" dirty="0">
                <a:solidFill>
                  <a:srgbClr val="0070C0"/>
                </a:solidFill>
              </a:rPr>
              <a:t>of</a:t>
            </a:r>
            <a:r>
              <a:rPr lang="zh-CN" altLang="en-US" sz="2400" dirty="0">
                <a:solidFill>
                  <a:srgbClr val="0070C0"/>
                </a:solidFill>
              </a:rPr>
              <a:t> </a:t>
            </a:r>
            <a:r>
              <a:rPr lang="en-US" altLang="zh-CN" sz="2400" dirty="0">
                <a:solidFill>
                  <a:srgbClr val="0070C0"/>
                </a:solidFill>
              </a:rPr>
              <a:t>different</a:t>
            </a:r>
            <a:r>
              <a:rPr lang="zh-CN" altLang="en-US" sz="2400" dirty="0">
                <a:solidFill>
                  <a:srgbClr val="0070C0"/>
                </a:solidFill>
              </a:rPr>
              <a:t> </a:t>
            </a:r>
            <a:r>
              <a:rPr lang="en-US" altLang="zh-CN" sz="2400" dirty="0">
                <a:solidFill>
                  <a:srgbClr val="0070C0"/>
                </a:solidFill>
              </a:rPr>
              <a:t>modes</a:t>
            </a:r>
            <a:r>
              <a:rPr lang="zh-CN" altLang="en-US" sz="2400" dirty="0">
                <a:solidFill>
                  <a:srgbClr val="0070C0"/>
                </a:solidFill>
              </a:rPr>
              <a:t> </a:t>
            </a:r>
            <a:r>
              <a:rPr lang="en-US" altLang="zh-CN" sz="2400" dirty="0">
                <a:solidFill>
                  <a:srgbClr val="0070C0"/>
                </a:solidFill>
              </a:rPr>
              <a:t>of</a:t>
            </a:r>
            <a:r>
              <a:rPr lang="zh-CN" altLang="en-US" sz="2400" dirty="0">
                <a:solidFill>
                  <a:srgbClr val="0070C0"/>
                </a:solidFill>
              </a:rPr>
              <a:t> </a:t>
            </a:r>
            <a:r>
              <a:rPr lang="en-US" altLang="zh-CN" sz="2400" dirty="0" err="1">
                <a:solidFill>
                  <a:srgbClr val="0070C0"/>
                </a:solidFill>
              </a:rPr>
              <a:t>NetML</a:t>
            </a:r>
            <a:r>
              <a:rPr lang="zh-CN" altLang="en-US" sz="2400" dirty="0">
                <a:solidFill>
                  <a:srgbClr val="0070C0"/>
                </a:solidFill>
              </a:rPr>
              <a:t> </a:t>
            </a:r>
            <a:r>
              <a:rPr lang="en-US" altLang="zh-CN" sz="2400" dirty="0">
                <a:solidFill>
                  <a:srgbClr val="0070C0"/>
                </a:solidFill>
              </a:rPr>
              <a:t>best</a:t>
            </a:r>
            <a:r>
              <a:rPr lang="zh-CN" altLang="en-US" sz="2400" dirty="0">
                <a:solidFill>
                  <a:srgbClr val="0070C0"/>
                </a:solidFill>
              </a:rPr>
              <a:t> </a:t>
            </a:r>
            <a:r>
              <a:rPr lang="en-US" altLang="zh-CN" sz="2400" dirty="0">
                <a:solidFill>
                  <a:srgbClr val="0070C0"/>
                </a:solidFill>
              </a:rPr>
              <a:t>among</a:t>
            </a:r>
            <a:r>
              <a:rPr lang="zh-CN" altLang="en-US" sz="2400" dirty="0">
                <a:solidFill>
                  <a:srgbClr val="0070C0"/>
                </a:solidFill>
              </a:rPr>
              <a:t> </a:t>
            </a:r>
            <a:r>
              <a:rPr lang="en-US" altLang="zh-CN" sz="2400" dirty="0">
                <a:solidFill>
                  <a:srgbClr val="0070C0"/>
                </a:solidFill>
              </a:rPr>
              <a:t>all</a:t>
            </a:r>
            <a:r>
              <a:rPr lang="zh-CN" altLang="en-US" sz="2400" dirty="0">
                <a:solidFill>
                  <a:srgbClr val="0070C0"/>
                </a:solidFill>
              </a:rPr>
              <a:t> </a:t>
            </a:r>
            <a:r>
              <a:rPr lang="en-US" altLang="zh-CN" sz="2400" dirty="0">
                <a:solidFill>
                  <a:srgbClr val="0070C0"/>
                </a:solidFill>
              </a:rPr>
              <a:t>baselines</a:t>
            </a:r>
            <a:endParaRPr lang="en-US" sz="2400" dirty="0">
              <a:solidFill>
                <a:srgbClr val="0070C0"/>
              </a:solidFill>
            </a:endParaRPr>
          </a:p>
        </p:txBody>
      </p:sp>
    </p:spTree>
    <p:extLst>
      <p:ext uri="{BB962C8B-B14F-4D97-AF65-F5344CB8AC3E}">
        <p14:creationId xmlns:p14="http://schemas.microsoft.com/office/powerpoint/2010/main" val="489200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240E5-F407-BAE9-6D08-12E56C3537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217C02-0F78-4D62-6948-D9D5985628B7}"/>
              </a:ext>
            </a:extLst>
          </p:cNvPr>
          <p:cNvSpPr>
            <a:spLocks noGrp="1"/>
          </p:cNvSpPr>
          <p:nvPr>
            <p:ph type="title"/>
          </p:nvPr>
        </p:nvSpPr>
        <p:spPr/>
        <p:txBody>
          <a:bodyPr/>
          <a:lstStyle/>
          <a:p>
            <a:r>
              <a:rPr lang="en-US" dirty="0"/>
              <a:t>Academic Work</a:t>
            </a:r>
          </a:p>
        </p:txBody>
      </p:sp>
      <p:sp>
        <p:nvSpPr>
          <p:cNvPr id="3" name="Content Placeholder 2">
            <a:extLst>
              <a:ext uri="{FF2B5EF4-FFF2-40B4-BE49-F238E27FC236}">
                <a16:creationId xmlns:a16="http://schemas.microsoft.com/office/drawing/2014/main" id="{5B78009E-EF04-8CF0-275E-9D589A0384AE}"/>
              </a:ext>
            </a:extLst>
          </p:cNvPr>
          <p:cNvSpPr>
            <a:spLocks noGrp="1"/>
          </p:cNvSpPr>
          <p:nvPr>
            <p:ph idx="1"/>
          </p:nvPr>
        </p:nvSpPr>
        <p:spPr/>
        <p:txBody>
          <a:bodyPr>
            <a:normAutofit fontScale="92500" lnSpcReduction="20000"/>
          </a:bodyPr>
          <a:lstStyle/>
          <a:p>
            <a:r>
              <a:rPr lang="en-US" dirty="0"/>
              <a:t>Foundations: Modeling Privacy and Fidelity</a:t>
            </a:r>
          </a:p>
          <a:p>
            <a:pPr lvl="1"/>
            <a:r>
              <a:rPr lang="en-US" dirty="0"/>
              <a:t>Fundamental privacy bounds: </a:t>
            </a:r>
            <a:r>
              <a:rPr lang="en-US" dirty="0">
                <a:solidFill>
                  <a:srgbClr val="0070C0"/>
                </a:solidFill>
              </a:rPr>
              <a:t>AISTATS paper</a:t>
            </a:r>
          </a:p>
          <a:p>
            <a:pPr lvl="1"/>
            <a:r>
              <a:rPr lang="en-US" dirty="0"/>
              <a:t>Statistical privacy: </a:t>
            </a:r>
            <a:r>
              <a:rPr lang="en-US" dirty="0">
                <a:solidFill>
                  <a:srgbClr val="0070C0"/>
                </a:solidFill>
              </a:rPr>
              <a:t>IEEE Transactions</a:t>
            </a:r>
          </a:p>
          <a:p>
            <a:pPr lvl="1"/>
            <a:r>
              <a:rPr lang="en-US" dirty="0"/>
              <a:t>Model fidelity: </a:t>
            </a:r>
            <a:r>
              <a:rPr lang="en-US" dirty="0" err="1">
                <a:solidFill>
                  <a:srgbClr val="0070C0"/>
                </a:solidFill>
              </a:rPr>
              <a:t>NetFID</a:t>
            </a:r>
            <a:endParaRPr lang="en-US" dirty="0">
              <a:solidFill>
                <a:srgbClr val="0070C0"/>
              </a:solidFill>
            </a:endParaRPr>
          </a:p>
          <a:p>
            <a:pPr lvl="1"/>
            <a:r>
              <a:rPr lang="en-US" dirty="0"/>
              <a:t>Improving stability and learning fidelity: </a:t>
            </a:r>
            <a:r>
              <a:rPr lang="en-US" dirty="0" err="1">
                <a:solidFill>
                  <a:srgbClr val="0070C0"/>
                </a:solidFill>
              </a:rPr>
              <a:t>SpectralNormalization</a:t>
            </a:r>
            <a:endParaRPr lang="en-US" dirty="0">
              <a:solidFill>
                <a:srgbClr val="0070C0"/>
              </a:solidFill>
            </a:endParaRPr>
          </a:p>
          <a:p>
            <a:pPr lvl="1"/>
            <a:r>
              <a:rPr lang="en-US" dirty="0"/>
              <a:t>Rare Sample Generation: </a:t>
            </a:r>
            <a:r>
              <a:rPr lang="en-US" dirty="0" err="1">
                <a:solidFill>
                  <a:srgbClr val="0070C0"/>
                </a:solidFill>
              </a:rPr>
              <a:t>RareGAN</a:t>
            </a:r>
            <a:endParaRPr lang="en-US" dirty="0">
              <a:solidFill>
                <a:srgbClr val="0070C0"/>
              </a:solidFill>
            </a:endParaRPr>
          </a:p>
          <a:p>
            <a:pPr marL="457200" lvl="1" indent="0">
              <a:buNone/>
            </a:pPr>
            <a:endParaRPr lang="en-US" dirty="0"/>
          </a:p>
          <a:p>
            <a:r>
              <a:rPr lang="en-US" dirty="0"/>
              <a:t>Use cases:</a:t>
            </a:r>
          </a:p>
          <a:p>
            <a:pPr lvl="1"/>
            <a:r>
              <a:rPr lang="en-US" dirty="0"/>
              <a:t>Timeseries Models: </a:t>
            </a:r>
            <a:r>
              <a:rPr lang="en-US" dirty="0" err="1">
                <a:solidFill>
                  <a:srgbClr val="0070C0"/>
                </a:solidFill>
              </a:rPr>
              <a:t>DoppelGANger</a:t>
            </a:r>
            <a:r>
              <a:rPr lang="en-US" dirty="0"/>
              <a:t> </a:t>
            </a:r>
          </a:p>
          <a:p>
            <a:pPr lvl="1"/>
            <a:r>
              <a:rPr lang="en-US" dirty="0"/>
              <a:t>GANs for network traffic data: </a:t>
            </a:r>
            <a:r>
              <a:rPr lang="en-US" dirty="0">
                <a:solidFill>
                  <a:srgbClr val="0070C0"/>
                </a:solidFill>
              </a:rPr>
              <a:t>NetShare</a:t>
            </a:r>
          </a:p>
          <a:p>
            <a:pPr lvl="1"/>
            <a:r>
              <a:rPr lang="en-US" dirty="0">
                <a:highlight>
                  <a:srgbClr val="FFFF00"/>
                </a:highlight>
              </a:rPr>
              <a:t>Models for embedded systems traces: </a:t>
            </a:r>
            <a:r>
              <a:rPr lang="en-US" dirty="0" err="1">
                <a:solidFill>
                  <a:srgbClr val="0070C0"/>
                </a:solidFill>
                <a:highlight>
                  <a:srgbClr val="FFFF00"/>
                </a:highlight>
              </a:rPr>
              <a:t>CANGen</a:t>
            </a:r>
            <a:r>
              <a:rPr lang="en-US" dirty="0">
                <a:solidFill>
                  <a:srgbClr val="0070C0"/>
                </a:solidFill>
                <a:highlight>
                  <a:srgbClr val="FFFF00"/>
                </a:highlight>
              </a:rPr>
              <a:t> </a:t>
            </a:r>
          </a:p>
          <a:p>
            <a:pPr lvl="1"/>
            <a:r>
              <a:rPr lang="en-US" dirty="0">
                <a:highlight>
                  <a:srgbClr val="FFFF00"/>
                </a:highlight>
              </a:rPr>
              <a:t>Models for deep generative storage and retention: </a:t>
            </a:r>
            <a:r>
              <a:rPr lang="en-US" dirty="0" err="1">
                <a:solidFill>
                  <a:srgbClr val="0070C0"/>
                </a:solidFill>
                <a:highlight>
                  <a:srgbClr val="FFFF00"/>
                </a:highlight>
              </a:rPr>
              <a:t>DeepStore</a:t>
            </a:r>
            <a:endParaRPr lang="en-US" dirty="0">
              <a:solidFill>
                <a:srgbClr val="0070C0"/>
              </a:solidFill>
              <a:highlight>
                <a:srgbClr val="FFFF00"/>
              </a:highlight>
            </a:endParaRPr>
          </a:p>
          <a:p>
            <a:pPr lvl="1"/>
            <a:r>
              <a:rPr lang="en-US" dirty="0">
                <a:highlight>
                  <a:srgbClr val="FFFF00"/>
                </a:highlight>
              </a:rPr>
              <a:t>Improving IoT Anomaly Detection: </a:t>
            </a:r>
            <a:r>
              <a:rPr lang="en-US" dirty="0" err="1">
                <a:solidFill>
                  <a:srgbClr val="0070C0"/>
                </a:solidFill>
                <a:highlight>
                  <a:srgbClr val="FFFF00"/>
                </a:highlight>
              </a:rPr>
              <a:t>LumGAN</a:t>
            </a:r>
            <a:endParaRPr lang="en-US" dirty="0">
              <a:solidFill>
                <a:srgbClr val="0070C0"/>
              </a:solidFill>
              <a:highlight>
                <a:srgbClr val="FFFF00"/>
              </a:highlight>
            </a:endParaRPr>
          </a:p>
          <a:p>
            <a:pPr lvl="1"/>
            <a:endParaRPr lang="en-US" dirty="0">
              <a:solidFill>
                <a:srgbClr val="0070C0"/>
              </a:solidFill>
            </a:endParaRPr>
          </a:p>
          <a:p>
            <a:pPr marL="457200" lvl="1" indent="0">
              <a:buNone/>
            </a:pPr>
            <a:endParaRPr lang="en-US" dirty="0">
              <a:solidFill>
                <a:srgbClr val="0070C0"/>
              </a:solidFill>
            </a:endParaRPr>
          </a:p>
          <a:p>
            <a:pPr marL="457200" lvl="1" indent="0">
              <a:buNone/>
            </a:pPr>
            <a:endParaRPr lang="en-US" dirty="0">
              <a:solidFill>
                <a:srgbClr val="0070C0"/>
              </a:solidFill>
            </a:endParaRPr>
          </a:p>
          <a:p>
            <a:pPr lvl="1"/>
            <a:endParaRPr lang="en-US" dirty="0">
              <a:solidFill>
                <a:srgbClr val="0070C0"/>
              </a:solidFill>
            </a:endParaRPr>
          </a:p>
          <a:p>
            <a:pPr marL="457200" lvl="1" indent="0">
              <a:buNone/>
            </a:pPr>
            <a:endParaRPr lang="en-US" dirty="0"/>
          </a:p>
        </p:txBody>
      </p:sp>
      <p:sp>
        <p:nvSpPr>
          <p:cNvPr id="4" name="Slide Number Placeholder 3">
            <a:extLst>
              <a:ext uri="{FF2B5EF4-FFF2-40B4-BE49-F238E27FC236}">
                <a16:creationId xmlns:a16="http://schemas.microsoft.com/office/drawing/2014/main" id="{A109D91E-BEEF-D042-A0B3-2B2DA2B8C2FD}"/>
              </a:ext>
            </a:extLst>
          </p:cNvPr>
          <p:cNvSpPr>
            <a:spLocks noGrp="1"/>
          </p:cNvSpPr>
          <p:nvPr>
            <p:ph type="sldNum" sz="quarter" idx="12"/>
          </p:nvPr>
        </p:nvSpPr>
        <p:spPr/>
        <p:txBody>
          <a:bodyPr/>
          <a:lstStyle/>
          <a:p>
            <a:fld id="{78BA06F7-7B03-794D-B1BE-3F12299AE8FB}" type="slidenum">
              <a:rPr lang="en-US" smtClean="0"/>
              <a:t>47</a:t>
            </a:fld>
            <a:endParaRPr lang="en-US" dirty="0"/>
          </a:p>
        </p:txBody>
      </p:sp>
    </p:spTree>
    <p:extLst>
      <p:ext uri="{BB962C8B-B14F-4D97-AF65-F5344CB8AC3E}">
        <p14:creationId xmlns:p14="http://schemas.microsoft.com/office/powerpoint/2010/main" val="19830948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C668D-94B8-7C94-D1F4-C2B8A05D78FD}"/>
              </a:ext>
            </a:extLst>
          </p:cNvPr>
          <p:cNvSpPr>
            <a:spLocks noGrp="1"/>
          </p:cNvSpPr>
          <p:nvPr>
            <p:ph type="title"/>
          </p:nvPr>
        </p:nvSpPr>
        <p:spPr/>
        <p:txBody>
          <a:bodyPr/>
          <a:lstStyle/>
          <a:p>
            <a:r>
              <a:rPr lang="en-US" dirty="0" err="1"/>
              <a:t>CANGen</a:t>
            </a:r>
            <a:r>
              <a:rPr lang="en-US" dirty="0"/>
              <a:t>: Generating Automotive Traces</a:t>
            </a:r>
          </a:p>
        </p:txBody>
      </p:sp>
      <p:sp>
        <p:nvSpPr>
          <p:cNvPr id="4" name="Slide Number Placeholder 3">
            <a:extLst>
              <a:ext uri="{FF2B5EF4-FFF2-40B4-BE49-F238E27FC236}">
                <a16:creationId xmlns:a16="http://schemas.microsoft.com/office/drawing/2014/main" id="{5715B1C6-22DD-82F8-08BC-AA817E68FA6C}"/>
              </a:ext>
            </a:extLst>
          </p:cNvPr>
          <p:cNvSpPr>
            <a:spLocks noGrp="1"/>
          </p:cNvSpPr>
          <p:nvPr>
            <p:ph type="sldNum" sz="quarter" idx="12"/>
          </p:nvPr>
        </p:nvSpPr>
        <p:spPr/>
        <p:txBody>
          <a:bodyPr/>
          <a:lstStyle/>
          <a:p>
            <a:fld id="{78BA06F7-7B03-794D-B1BE-3F12299AE8FB}" type="slidenum">
              <a:rPr lang="en-US" smtClean="0"/>
              <a:t>48</a:t>
            </a:fld>
            <a:endParaRPr lang="en-US"/>
          </a:p>
        </p:txBody>
      </p:sp>
      <p:pic>
        <p:nvPicPr>
          <p:cNvPr id="6" name="Picture 5" descr="A screenshot of a computer&#10;&#10;Description automatically generated">
            <a:extLst>
              <a:ext uri="{FF2B5EF4-FFF2-40B4-BE49-F238E27FC236}">
                <a16:creationId xmlns:a16="http://schemas.microsoft.com/office/drawing/2014/main" id="{BCC684B0-74AC-4137-B953-A62418534F96}"/>
              </a:ext>
            </a:extLst>
          </p:cNvPr>
          <p:cNvPicPr>
            <a:picLocks noChangeAspect="1"/>
          </p:cNvPicPr>
          <p:nvPr/>
        </p:nvPicPr>
        <p:blipFill>
          <a:blip r:embed="rId2"/>
          <a:stretch>
            <a:fillRect/>
          </a:stretch>
        </p:blipFill>
        <p:spPr>
          <a:xfrm>
            <a:off x="1117600" y="1972571"/>
            <a:ext cx="7772400" cy="4101896"/>
          </a:xfrm>
          <a:prstGeom prst="rect">
            <a:avLst/>
          </a:prstGeom>
        </p:spPr>
      </p:pic>
    </p:spTree>
    <p:extLst>
      <p:ext uri="{BB962C8B-B14F-4D97-AF65-F5344CB8AC3E}">
        <p14:creationId xmlns:p14="http://schemas.microsoft.com/office/powerpoint/2010/main" val="38424574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D4E49-B17E-F33E-8A7C-EB8C1370AB50}"/>
              </a:ext>
            </a:extLst>
          </p:cNvPr>
          <p:cNvSpPr>
            <a:spLocks noGrp="1"/>
          </p:cNvSpPr>
          <p:nvPr>
            <p:ph type="title"/>
          </p:nvPr>
        </p:nvSpPr>
        <p:spPr>
          <a:xfrm>
            <a:off x="18164" y="4265"/>
            <a:ext cx="12056806" cy="1325563"/>
          </a:xfrm>
        </p:spPr>
        <p:txBody>
          <a:bodyPr>
            <a:normAutofit/>
          </a:bodyPr>
          <a:lstStyle/>
          <a:p>
            <a:r>
              <a:rPr lang="en-US" sz="4000" dirty="0" err="1"/>
              <a:t>LumGAN</a:t>
            </a:r>
            <a:r>
              <a:rPr lang="en-US" sz="4000" dirty="0"/>
              <a:t>: Improving IoT Anomaly Detection </a:t>
            </a:r>
          </a:p>
        </p:txBody>
      </p:sp>
      <p:sp>
        <p:nvSpPr>
          <p:cNvPr id="4" name="Slide Number Placeholder 3">
            <a:extLst>
              <a:ext uri="{FF2B5EF4-FFF2-40B4-BE49-F238E27FC236}">
                <a16:creationId xmlns:a16="http://schemas.microsoft.com/office/drawing/2014/main" id="{5829CFA4-7DC4-46C8-6B18-E7B028F274DB}"/>
              </a:ext>
            </a:extLst>
          </p:cNvPr>
          <p:cNvSpPr>
            <a:spLocks noGrp="1"/>
          </p:cNvSpPr>
          <p:nvPr>
            <p:ph type="sldNum" sz="quarter" idx="12"/>
          </p:nvPr>
        </p:nvSpPr>
        <p:spPr/>
        <p:txBody>
          <a:bodyPr/>
          <a:lstStyle/>
          <a:p>
            <a:fld id="{78BA06F7-7B03-794D-B1BE-3F12299AE8FB}" type="slidenum">
              <a:rPr lang="en-US" smtClean="0"/>
              <a:t>49</a:t>
            </a:fld>
            <a:endParaRPr lang="en-US"/>
          </a:p>
        </p:txBody>
      </p:sp>
      <p:sp>
        <p:nvSpPr>
          <p:cNvPr id="5" name="Rounded Rectangle 4">
            <a:extLst>
              <a:ext uri="{FF2B5EF4-FFF2-40B4-BE49-F238E27FC236}">
                <a16:creationId xmlns:a16="http://schemas.microsoft.com/office/drawing/2014/main" id="{796929D2-51DD-7169-1C49-3A58971BBBB6}"/>
              </a:ext>
            </a:extLst>
          </p:cNvPr>
          <p:cNvSpPr/>
          <p:nvPr/>
        </p:nvSpPr>
        <p:spPr>
          <a:xfrm>
            <a:off x="5114077" y="1426126"/>
            <a:ext cx="6239723" cy="5066111"/>
          </a:xfrm>
          <a:prstGeom prst="roundRect">
            <a:avLst/>
          </a:prstGeom>
          <a:solidFill>
            <a:srgbClr val="70AD47">
              <a:lumMod val="40000"/>
              <a:lumOff val="60000"/>
            </a:srgbClr>
          </a:solidFill>
          <a:ln w="28575" cap="flat" cmpd="sng" algn="ctr">
            <a:solidFill>
              <a:sysClr val="windowText" lastClr="000000"/>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n-lt"/>
              <a:ea typeface="+mn-ea"/>
              <a:cs typeface="+mn-cs"/>
            </a:endParaRPr>
          </a:p>
        </p:txBody>
      </p:sp>
      <p:sp>
        <p:nvSpPr>
          <p:cNvPr id="6" name="Rounded Rectangle 5">
            <a:extLst>
              <a:ext uri="{FF2B5EF4-FFF2-40B4-BE49-F238E27FC236}">
                <a16:creationId xmlns:a16="http://schemas.microsoft.com/office/drawing/2014/main" id="{E3316B42-BFE7-2F69-40C3-1215C72256B5}"/>
              </a:ext>
            </a:extLst>
          </p:cNvPr>
          <p:cNvSpPr/>
          <p:nvPr/>
        </p:nvSpPr>
        <p:spPr>
          <a:xfrm>
            <a:off x="2367926" y="4180028"/>
            <a:ext cx="4309902" cy="2216342"/>
          </a:xfrm>
          <a:prstGeom prst="roundRect">
            <a:avLst/>
          </a:prstGeom>
          <a:solidFill>
            <a:srgbClr val="5B9BD5">
              <a:lumMod val="20000"/>
              <a:lumOff val="80000"/>
              <a:alpha val="50000"/>
            </a:srgbClr>
          </a:solidFill>
          <a:ln w="28575" cap="flat" cmpd="sng" algn="ctr">
            <a:solidFill>
              <a:sysClr val="windowText" lastClr="000000"/>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mn-lt"/>
              <a:ea typeface="+mn-ea"/>
              <a:cs typeface="+mn-cs"/>
            </a:endParaRPr>
          </a:p>
        </p:txBody>
      </p:sp>
      <p:sp>
        <p:nvSpPr>
          <p:cNvPr id="7" name="Rounded Rectangle 6">
            <a:extLst>
              <a:ext uri="{FF2B5EF4-FFF2-40B4-BE49-F238E27FC236}">
                <a16:creationId xmlns:a16="http://schemas.microsoft.com/office/drawing/2014/main" id="{8B14E693-4A42-22E6-1F5B-4E5C52C55D62}"/>
              </a:ext>
            </a:extLst>
          </p:cNvPr>
          <p:cNvSpPr/>
          <p:nvPr/>
        </p:nvSpPr>
        <p:spPr>
          <a:xfrm>
            <a:off x="2104472" y="1329828"/>
            <a:ext cx="8720610" cy="1973892"/>
          </a:xfrm>
          <a:prstGeom prst="roundRect">
            <a:avLst/>
          </a:prstGeom>
          <a:solidFill>
            <a:srgbClr val="5B9BD5">
              <a:lumMod val="20000"/>
              <a:lumOff val="80000"/>
              <a:alpha val="50000"/>
            </a:srgbClr>
          </a:solidFill>
          <a:ln w="28575" cap="flat" cmpd="sng" algn="ctr">
            <a:solidFill>
              <a:sysClr val="windowText" lastClr="000000"/>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mn-lt"/>
              <a:ea typeface="+mn-ea"/>
              <a:cs typeface="+mn-cs"/>
            </a:endParaRPr>
          </a:p>
        </p:txBody>
      </p:sp>
      <p:grpSp>
        <p:nvGrpSpPr>
          <p:cNvPr id="8" name="Group 7">
            <a:extLst>
              <a:ext uri="{FF2B5EF4-FFF2-40B4-BE49-F238E27FC236}">
                <a16:creationId xmlns:a16="http://schemas.microsoft.com/office/drawing/2014/main" id="{28A0F6A6-D25B-0030-7BB9-B037BE551B0C}"/>
              </a:ext>
            </a:extLst>
          </p:cNvPr>
          <p:cNvGrpSpPr/>
          <p:nvPr/>
        </p:nvGrpSpPr>
        <p:grpSpPr>
          <a:xfrm>
            <a:off x="4077742" y="1567335"/>
            <a:ext cx="699557" cy="1192543"/>
            <a:chOff x="557520" y="2714228"/>
            <a:chExt cx="2638269" cy="3051359"/>
          </a:xfrm>
        </p:grpSpPr>
        <p:sp>
          <p:nvSpPr>
            <p:cNvPr id="9" name="Rectangle 8">
              <a:extLst>
                <a:ext uri="{FF2B5EF4-FFF2-40B4-BE49-F238E27FC236}">
                  <a16:creationId xmlns:a16="http://schemas.microsoft.com/office/drawing/2014/main" id="{DA7C62A6-F06B-5ECB-5A75-2AD370AC8809}"/>
                </a:ext>
              </a:extLst>
            </p:cNvPr>
            <p:cNvSpPr/>
            <p:nvPr/>
          </p:nvSpPr>
          <p:spPr>
            <a:xfrm>
              <a:off x="557520" y="271422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Rectangle 9">
              <a:extLst>
                <a:ext uri="{FF2B5EF4-FFF2-40B4-BE49-F238E27FC236}">
                  <a16:creationId xmlns:a16="http://schemas.microsoft.com/office/drawing/2014/main" id="{03852CBC-9C0E-4AA0-B95F-91E2A1559109}"/>
                </a:ext>
              </a:extLst>
            </p:cNvPr>
            <p:cNvSpPr/>
            <p:nvPr/>
          </p:nvSpPr>
          <p:spPr>
            <a:xfrm>
              <a:off x="557520" y="300224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10">
              <a:extLst>
                <a:ext uri="{FF2B5EF4-FFF2-40B4-BE49-F238E27FC236}">
                  <a16:creationId xmlns:a16="http://schemas.microsoft.com/office/drawing/2014/main" id="{6B715CFC-781B-4B32-9C68-B5CC620A5546}"/>
                </a:ext>
              </a:extLst>
            </p:cNvPr>
            <p:cNvSpPr/>
            <p:nvPr/>
          </p:nvSpPr>
          <p:spPr>
            <a:xfrm>
              <a:off x="557520" y="326886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11">
              <a:extLst>
                <a:ext uri="{FF2B5EF4-FFF2-40B4-BE49-F238E27FC236}">
                  <a16:creationId xmlns:a16="http://schemas.microsoft.com/office/drawing/2014/main" id="{70390CA3-2BE8-E5DE-BA06-5AAEEB39B7EF}"/>
                </a:ext>
              </a:extLst>
            </p:cNvPr>
            <p:cNvSpPr/>
            <p:nvPr/>
          </p:nvSpPr>
          <p:spPr>
            <a:xfrm>
              <a:off x="557520" y="355688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3" name="Rectangle 12">
              <a:extLst>
                <a:ext uri="{FF2B5EF4-FFF2-40B4-BE49-F238E27FC236}">
                  <a16:creationId xmlns:a16="http://schemas.microsoft.com/office/drawing/2014/main" id="{F0C475C3-01B7-45F7-6C49-0D6393A6BF3E}"/>
                </a:ext>
              </a:extLst>
            </p:cNvPr>
            <p:cNvSpPr/>
            <p:nvPr/>
          </p:nvSpPr>
          <p:spPr>
            <a:xfrm>
              <a:off x="557520" y="3852307"/>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Rectangle 13">
              <a:extLst>
                <a:ext uri="{FF2B5EF4-FFF2-40B4-BE49-F238E27FC236}">
                  <a16:creationId xmlns:a16="http://schemas.microsoft.com/office/drawing/2014/main" id="{279A3732-2C1E-A7D4-645B-C0DAE84FD74B}"/>
                </a:ext>
              </a:extLst>
            </p:cNvPr>
            <p:cNvSpPr/>
            <p:nvPr/>
          </p:nvSpPr>
          <p:spPr>
            <a:xfrm>
              <a:off x="557520" y="414773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Rectangle 14">
              <a:extLst>
                <a:ext uri="{FF2B5EF4-FFF2-40B4-BE49-F238E27FC236}">
                  <a16:creationId xmlns:a16="http://schemas.microsoft.com/office/drawing/2014/main" id="{6BC0324F-BCFF-93BF-918F-76BB6E4E6F26}"/>
                </a:ext>
              </a:extLst>
            </p:cNvPr>
            <p:cNvSpPr/>
            <p:nvPr/>
          </p:nvSpPr>
          <p:spPr>
            <a:xfrm>
              <a:off x="557520" y="443575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Rectangle 15">
              <a:extLst>
                <a:ext uri="{FF2B5EF4-FFF2-40B4-BE49-F238E27FC236}">
                  <a16:creationId xmlns:a16="http://schemas.microsoft.com/office/drawing/2014/main" id="{FEFD1866-FA8B-2515-47BD-81DF87287AF0}"/>
                </a:ext>
              </a:extLst>
            </p:cNvPr>
            <p:cNvSpPr/>
            <p:nvPr/>
          </p:nvSpPr>
          <p:spPr>
            <a:xfrm>
              <a:off x="557520" y="472805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Rectangle 16">
              <a:extLst>
                <a:ext uri="{FF2B5EF4-FFF2-40B4-BE49-F238E27FC236}">
                  <a16:creationId xmlns:a16="http://schemas.microsoft.com/office/drawing/2014/main" id="{92D893D8-8FC7-1622-89BF-D57C79A1B549}"/>
                </a:ext>
              </a:extLst>
            </p:cNvPr>
            <p:cNvSpPr/>
            <p:nvPr/>
          </p:nvSpPr>
          <p:spPr>
            <a:xfrm>
              <a:off x="557520" y="501607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 name="Rectangle 17">
              <a:extLst>
                <a:ext uri="{FF2B5EF4-FFF2-40B4-BE49-F238E27FC236}">
                  <a16:creationId xmlns:a16="http://schemas.microsoft.com/office/drawing/2014/main" id="{2E6758E0-C739-C519-C022-AE6EB66F5BB0}"/>
                </a:ext>
              </a:extLst>
            </p:cNvPr>
            <p:cNvSpPr/>
            <p:nvPr/>
          </p:nvSpPr>
          <p:spPr>
            <a:xfrm>
              <a:off x="557520" y="528269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Rectangle 18">
              <a:extLst>
                <a:ext uri="{FF2B5EF4-FFF2-40B4-BE49-F238E27FC236}">
                  <a16:creationId xmlns:a16="http://schemas.microsoft.com/office/drawing/2014/main" id="{B4921189-5D59-5532-0341-B4FA93DA95F1}"/>
                </a:ext>
              </a:extLst>
            </p:cNvPr>
            <p:cNvSpPr/>
            <p:nvPr/>
          </p:nvSpPr>
          <p:spPr>
            <a:xfrm>
              <a:off x="557520" y="557071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0" name="Rectangle 19">
            <a:extLst>
              <a:ext uri="{FF2B5EF4-FFF2-40B4-BE49-F238E27FC236}">
                <a16:creationId xmlns:a16="http://schemas.microsoft.com/office/drawing/2014/main" id="{A8EC7538-F8EC-471F-2808-42D42DEAB5C7}"/>
              </a:ext>
            </a:extLst>
          </p:cNvPr>
          <p:cNvSpPr/>
          <p:nvPr/>
        </p:nvSpPr>
        <p:spPr>
          <a:xfrm>
            <a:off x="8561293" y="2812987"/>
            <a:ext cx="2288488" cy="461665"/>
          </a:xfrm>
          <a:prstGeom prst="rect">
            <a:avLst/>
          </a:prstGeom>
        </p:spPr>
        <p:txBody>
          <a:bodyPr wrap="square">
            <a:spAutoFit/>
          </a:bodyPr>
          <a:lstStyle/>
          <a:p>
            <a:pPr algn="ctr"/>
            <a:r>
              <a:rPr lang="en-US" sz="2400" dirty="0">
                <a:latin typeface="+mn-lt"/>
              </a:rPr>
              <a:t>Model</a:t>
            </a:r>
            <a:r>
              <a:rPr lang="en-US" sz="2400" baseline="-25000" dirty="0">
                <a:latin typeface="+mn-lt"/>
              </a:rPr>
              <a:t>C1^</a:t>
            </a:r>
          </a:p>
        </p:txBody>
      </p:sp>
      <p:pic>
        <p:nvPicPr>
          <p:cNvPr id="21" name="Picture 20" descr="Shape&#10;&#10;Description automatically generated with low confidence">
            <a:extLst>
              <a:ext uri="{FF2B5EF4-FFF2-40B4-BE49-F238E27FC236}">
                <a16:creationId xmlns:a16="http://schemas.microsoft.com/office/drawing/2014/main" id="{D47CC913-B0A2-1545-48E6-4345B06A6231}"/>
              </a:ext>
            </a:extLst>
          </p:cNvPr>
          <p:cNvPicPr>
            <a:picLocks noChangeAspect="1"/>
          </p:cNvPicPr>
          <p:nvPr/>
        </p:nvPicPr>
        <p:blipFill rotWithShape="1">
          <a:blip r:embed="rId3"/>
          <a:srcRect b="13963"/>
          <a:stretch/>
        </p:blipFill>
        <p:spPr>
          <a:xfrm>
            <a:off x="8973036" y="1659828"/>
            <a:ext cx="1417482" cy="1219557"/>
          </a:xfrm>
          <a:prstGeom prst="rect">
            <a:avLst/>
          </a:prstGeom>
        </p:spPr>
      </p:pic>
      <p:sp>
        <p:nvSpPr>
          <p:cNvPr id="22" name="TextBox 21">
            <a:extLst>
              <a:ext uri="{FF2B5EF4-FFF2-40B4-BE49-F238E27FC236}">
                <a16:creationId xmlns:a16="http://schemas.microsoft.com/office/drawing/2014/main" id="{B5764367-E295-79CC-4120-14CCDEFBD547}"/>
              </a:ext>
            </a:extLst>
          </p:cNvPr>
          <p:cNvSpPr txBox="1"/>
          <p:nvPr/>
        </p:nvSpPr>
        <p:spPr>
          <a:xfrm>
            <a:off x="7592224" y="5858499"/>
            <a:ext cx="5450476" cy="584775"/>
          </a:xfrm>
          <a:prstGeom prst="rect">
            <a:avLst/>
          </a:prstGeom>
          <a:noFill/>
        </p:spPr>
        <p:txBody>
          <a:bodyPr wrap="square" rtlCol="0">
            <a:spAutoFit/>
          </a:bodyPr>
          <a:lstStyle/>
          <a:p>
            <a:pPr algn="ctr"/>
            <a:r>
              <a:rPr lang="en-US" altLang="zh-CN" sz="3200" b="1" dirty="0">
                <a:latin typeface="+mn-lt"/>
              </a:rPr>
              <a:t>Vendor</a:t>
            </a:r>
            <a:endParaRPr lang="en-US" sz="3200" b="1" dirty="0">
              <a:latin typeface="+mn-lt"/>
            </a:endParaRPr>
          </a:p>
        </p:txBody>
      </p:sp>
      <p:pic>
        <p:nvPicPr>
          <p:cNvPr id="23" name="Picture 22">
            <a:extLst>
              <a:ext uri="{FF2B5EF4-FFF2-40B4-BE49-F238E27FC236}">
                <a16:creationId xmlns:a16="http://schemas.microsoft.com/office/drawing/2014/main" id="{C3E6CF2C-A683-8604-A4DA-ADE8E9E65AA2}"/>
              </a:ext>
            </a:extLst>
          </p:cNvPr>
          <p:cNvPicPr>
            <a:picLocks noChangeAspect="1"/>
          </p:cNvPicPr>
          <p:nvPr/>
        </p:nvPicPr>
        <p:blipFill rotWithShape="1">
          <a:blip r:embed="rId4"/>
          <a:srcRect l="7271" r="7676" b="18697"/>
          <a:stretch/>
        </p:blipFill>
        <p:spPr>
          <a:xfrm>
            <a:off x="6681455" y="1510228"/>
            <a:ext cx="1619837" cy="1548426"/>
          </a:xfrm>
          <a:prstGeom prst="rect">
            <a:avLst/>
          </a:prstGeom>
        </p:spPr>
      </p:pic>
      <p:cxnSp>
        <p:nvCxnSpPr>
          <p:cNvPr id="24" name="Straight Arrow Connector 23">
            <a:extLst>
              <a:ext uri="{FF2B5EF4-FFF2-40B4-BE49-F238E27FC236}">
                <a16:creationId xmlns:a16="http://schemas.microsoft.com/office/drawing/2014/main" id="{1F4E0620-1A88-84B2-3ADB-22F02E5C5299}"/>
              </a:ext>
            </a:extLst>
          </p:cNvPr>
          <p:cNvCxnSpPr>
            <a:cxnSpLocks/>
            <a:stCxn id="23" idx="3"/>
            <a:endCxn id="21" idx="1"/>
          </p:cNvCxnSpPr>
          <p:nvPr/>
        </p:nvCxnSpPr>
        <p:spPr>
          <a:xfrm flipV="1">
            <a:off x="8301292" y="2269607"/>
            <a:ext cx="671744" cy="14834"/>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24">
            <a:extLst>
              <a:ext uri="{FF2B5EF4-FFF2-40B4-BE49-F238E27FC236}">
                <a16:creationId xmlns:a16="http://schemas.microsoft.com/office/drawing/2014/main" id="{7F8E8C08-DCE8-9DB2-3FAA-823351E45F07}"/>
              </a:ext>
            </a:extLst>
          </p:cNvPr>
          <p:cNvCxnSpPr>
            <a:cxnSpLocks/>
            <a:stCxn id="15" idx="3"/>
            <a:endCxn id="23" idx="1"/>
          </p:cNvCxnSpPr>
          <p:nvPr/>
        </p:nvCxnSpPr>
        <p:spPr>
          <a:xfrm>
            <a:off x="4777299" y="2278227"/>
            <a:ext cx="1904156" cy="6214"/>
          </a:xfrm>
          <a:prstGeom prst="bentConnector3">
            <a:avLst/>
          </a:prstGeom>
          <a:ln w="63500">
            <a:tailEnd type="triangle"/>
          </a:ln>
        </p:spPr>
        <p:style>
          <a:lnRef idx="1">
            <a:schemeClr val="accent1"/>
          </a:lnRef>
          <a:fillRef idx="0">
            <a:schemeClr val="accent1"/>
          </a:fillRef>
          <a:effectRef idx="0">
            <a:schemeClr val="accent1"/>
          </a:effectRef>
          <a:fontRef idx="minor">
            <a:schemeClr val="tx1"/>
          </a:fontRef>
        </p:style>
      </p:cxnSp>
      <p:pic>
        <p:nvPicPr>
          <p:cNvPr id="26" name="Graphic 25" descr="Male profile with solid fill">
            <a:extLst>
              <a:ext uri="{FF2B5EF4-FFF2-40B4-BE49-F238E27FC236}">
                <a16:creationId xmlns:a16="http://schemas.microsoft.com/office/drawing/2014/main" id="{00B2B49F-3AAC-D54C-43C3-0AADE5A941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434523" y="1623909"/>
            <a:ext cx="914400" cy="914400"/>
          </a:xfrm>
          <a:prstGeom prst="rect">
            <a:avLst/>
          </a:prstGeom>
        </p:spPr>
      </p:pic>
      <p:sp>
        <p:nvSpPr>
          <p:cNvPr id="27" name="TextBox 26">
            <a:extLst>
              <a:ext uri="{FF2B5EF4-FFF2-40B4-BE49-F238E27FC236}">
                <a16:creationId xmlns:a16="http://schemas.microsoft.com/office/drawing/2014/main" id="{6B0B7FBB-D03A-FF52-A90C-A8EF98694145}"/>
              </a:ext>
            </a:extLst>
          </p:cNvPr>
          <p:cNvSpPr txBox="1"/>
          <p:nvPr/>
        </p:nvSpPr>
        <p:spPr>
          <a:xfrm>
            <a:off x="6596504" y="2911263"/>
            <a:ext cx="1977094" cy="461665"/>
          </a:xfrm>
          <a:prstGeom prst="rect">
            <a:avLst/>
          </a:prstGeom>
          <a:noFill/>
        </p:spPr>
        <p:txBody>
          <a:bodyPr wrap="square">
            <a:spAutoFit/>
          </a:bodyPr>
          <a:lstStyle/>
          <a:p>
            <a:pPr algn="ctr"/>
            <a:r>
              <a:rPr lang="en-US" sz="2400" dirty="0">
                <a:latin typeface="+mn-lt"/>
              </a:rPr>
              <a:t>ML Algo (A</a:t>
            </a:r>
            <a:r>
              <a:rPr lang="en-US" sz="2400" baseline="-25000" dirty="0">
                <a:latin typeface="+mn-lt"/>
              </a:rPr>
              <a:t>i</a:t>
            </a:r>
            <a:r>
              <a:rPr lang="en-US" sz="2400" dirty="0">
                <a:latin typeface="+mn-lt"/>
              </a:rPr>
              <a:t>)</a:t>
            </a:r>
          </a:p>
        </p:txBody>
      </p:sp>
      <p:sp>
        <p:nvSpPr>
          <p:cNvPr id="28" name="TextBox 27">
            <a:extLst>
              <a:ext uri="{FF2B5EF4-FFF2-40B4-BE49-F238E27FC236}">
                <a16:creationId xmlns:a16="http://schemas.microsoft.com/office/drawing/2014/main" id="{4144E397-0706-9D88-0C77-A5D29969704F}"/>
              </a:ext>
            </a:extLst>
          </p:cNvPr>
          <p:cNvSpPr txBox="1"/>
          <p:nvPr/>
        </p:nvSpPr>
        <p:spPr>
          <a:xfrm>
            <a:off x="1953031" y="2353832"/>
            <a:ext cx="1977094" cy="461665"/>
          </a:xfrm>
          <a:prstGeom prst="rect">
            <a:avLst/>
          </a:prstGeom>
          <a:noFill/>
        </p:spPr>
        <p:txBody>
          <a:bodyPr wrap="square">
            <a:spAutoFit/>
          </a:bodyPr>
          <a:lstStyle/>
          <a:p>
            <a:pPr algn="ctr"/>
            <a:r>
              <a:rPr lang="en-US" altLang="zh-CN" sz="2400" dirty="0">
                <a:latin typeface="+mn-lt"/>
              </a:rPr>
              <a:t>Customer 1</a:t>
            </a:r>
            <a:endParaRPr lang="en-US" sz="2400" dirty="0">
              <a:latin typeface="+mn-lt"/>
            </a:endParaRPr>
          </a:p>
        </p:txBody>
      </p:sp>
      <p:sp>
        <p:nvSpPr>
          <p:cNvPr id="29" name="TextBox 28">
            <a:extLst>
              <a:ext uri="{FF2B5EF4-FFF2-40B4-BE49-F238E27FC236}">
                <a16:creationId xmlns:a16="http://schemas.microsoft.com/office/drawing/2014/main" id="{FCD27412-D8CB-F92B-DB80-537A5668CDCB}"/>
              </a:ext>
            </a:extLst>
          </p:cNvPr>
          <p:cNvSpPr txBox="1"/>
          <p:nvPr/>
        </p:nvSpPr>
        <p:spPr>
          <a:xfrm>
            <a:off x="3323636" y="2756979"/>
            <a:ext cx="1977094" cy="461665"/>
          </a:xfrm>
          <a:prstGeom prst="rect">
            <a:avLst/>
          </a:prstGeom>
          <a:noFill/>
        </p:spPr>
        <p:txBody>
          <a:bodyPr wrap="square">
            <a:spAutoFit/>
          </a:bodyPr>
          <a:lstStyle/>
          <a:p>
            <a:pPr algn="ctr"/>
            <a:r>
              <a:rPr lang="en-US" altLang="zh-CN" sz="2400" dirty="0">
                <a:latin typeface="+mn-lt"/>
              </a:rPr>
              <a:t>Raw data</a:t>
            </a:r>
            <a:endParaRPr lang="en-US" sz="2400" dirty="0">
              <a:latin typeface="+mn-lt"/>
            </a:endParaRPr>
          </a:p>
        </p:txBody>
      </p:sp>
      <p:sp>
        <p:nvSpPr>
          <p:cNvPr id="30" name="TextBox 29">
            <a:extLst>
              <a:ext uri="{FF2B5EF4-FFF2-40B4-BE49-F238E27FC236}">
                <a16:creationId xmlns:a16="http://schemas.microsoft.com/office/drawing/2014/main" id="{2FFB1575-F9C1-F36F-796E-E08C20FDADE2}"/>
              </a:ext>
            </a:extLst>
          </p:cNvPr>
          <p:cNvSpPr txBox="1"/>
          <p:nvPr/>
        </p:nvSpPr>
        <p:spPr>
          <a:xfrm>
            <a:off x="1182138" y="3702984"/>
            <a:ext cx="4492032" cy="461665"/>
          </a:xfrm>
          <a:prstGeom prst="rect">
            <a:avLst/>
          </a:prstGeom>
          <a:noFill/>
        </p:spPr>
        <p:txBody>
          <a:bodyPr wrap="square">
            <a:spAutoFit/>
          </a:bodyPr>
          <a:lstStyle/>
          <a:p>
            <a:pPr algn="ctr"/>
            <a:r>
              <a:rPr lang="en-US" altLang="zh-CN" sz="2400" dirty="0">
                <a:latin typeface="+mn-lt"/>
              </a:rPr>
              <a:t>Collaborative Customers</a:t>
            </a:r>
            <a:endParaRPr lang="en-US" sz="2400" dirty="0">
              <a:latin typeface="+mn-lt"/>
            </a:endParaRPr>
          </a:p>
        </p:txBody>
      </p:sp>
      <p:grpSp>
        <p:nvGrpSpPr>
          <p:cNvPr id="31" name="Group 30">
            <a:extLst>
              <a:ext uri="{FF2B5EF4-FFF2-40B4-BE49-F238E27FC236}">
                <a16:creationId xmlns:a16="http://schemas.microsoft.com/office/drawing/2014/main" id="{787CD8C3-914E-65E9-FDAE-AC7E11F55101}"/>
              </a:ext>
            </a:extLst>
          </p:cNvPr>
          <p:cNvGrpSpPr/>
          <p:nvPr/>
        </p:nvGrpSpPr>
        <p:grpSpPr>
          <a:xfrm>
            <a:off x="3213959" y="4527141"/>
            <a:ext cx="352374" cy="461665"/>
            <a:chOff x="557520" y="2714228"/>
            <a:chExt cx="2638269" cy="3051359"/>
          </a:xfrm>
        </p:grpSpPr>
        <p:sp>
          <p:nvSpPr>
            <p:cNvPr id="32" name="Rectangle 31">
              <a:extLst>
                <a:ext uri="{FF2B5EF4-FFF2-40B4-BE49-F238E27FC236}">
                  <a16:creationId xmlns:a16="http://schemas.microsoft.com/office/drawing/2014/main" id="{16EF354F-E0A2-768C-7938-34B2E9C10B1A}"/>
                </a:ext>
              </a:extLst>
            </p:cNvPr>
            <p:cNvSpPr/>
            <p:nvPr/>
          </p:nvSpPr>
          <p:spPr>
            <a:xfrm>
              <a:off x="557520" y="271422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3" name="Rectangle 32">
              <a:extLst>
                <a:ext uri="{FF2B5EF4-FFF2-40B4-BE49-F238E27FC236}">
                  <a16:creationId xmlns:a16="http://schemas.microsoft.com/office/drawing/2014/main" id="{C53A157B-B0D7-9B72-F169-5F1304CEC1F6}"/>
                </a:ext>
              </a:extLst>
            </p:cNvPr>
            <p:cNvSpPr/>
            <p:nvPr/>
          </p:nvSpPr>
          <p:spPr>
            <a:xfrm>
              <a:off x="557520" y="300224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4" name="Rectangle 33">
              <a:extLst>
                <a:ext uri="{FF2B5EF4-FFF2-40B4-BE49-F238E27FC236}">
                  <a16:creationId xmlns:a16="http://schemas.microsoft.com/office/drawing/2014/main" id="{E4343178-1CC7-DD9F-7C65-A9FCC0F8E9FC}"/>
                </a:ext>
              </a:extLst>
            </p:cNvPr>
            <p:cNvSpPr/>
            <p:nvPr/>
          </p:nvSpPr>
          <p:spPr>
            <a:xfrm>
              <a:off x="557520" y="326886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5" name="Rectangle 34">
              <a:extLst>
                <a:ext uri="{FF2B5EF4-FFF2-40B4-BE49-F238E27FC236}">
                  <a16:creationId xmlns:a16="http://schemas.microsoft.com/office/drawing/2014/main" id="{F767A913-1872-FC29-3DD6-B0DD0A615BC9}"/>
                </a:ext>
              </a:extLst>
            </p:cNvPr>
            <p:cNvSpPr/>
            <p:nvPr/>
          </p:nvSpPr>
          <p:spPr>
            <a:xfrm>
              <a:off x="557520" y="355688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6" name="Rectangle 35">
              <a:extLst>
                <a:ext uri="{FF2B5EF4-FFF2-40B4-BE49-F238E27FC236}">
                  <a16:creationId xmlns:a16="http://schemas.microsoft.com/office/drawing/2014/main" id="{E04CFF32-70FC-2F5B-A47A-712C81C8FCE3}"/>
                </a:ext>
              </a:extLst>
            </p:cNvPr>
            <p:cNvSpPr/>
            <p:nvPr/>
          </p:nvSpPr>
          <p:spPr>
            <a:xfrm>
              <a:off x="557520" y="3852307"/>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7" name="Rectangle 36">
              <a:extLst>
                <a:ext uri="{FF2B5EF4-FFF2-40B4-BE49-F238E27FC236}">
                  <a16:creationId xmlns:a16="http://schemas.microsoft.com/office/drawing/2014/main" id="{C2FC0EEC-CF61-D024-CE21-1FF6FEBA6E01}"/>
                </a:ext>
              </a:extLst>
            </p:cNvPr>
            <p:cNvSpPr/>
            <p:nvPr/>
          </p:nvSpPr>
          <p:spPr>
            <a:xfrm>
              <a:off x="557520" y="414773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8" name="Rectangle 37">
              <a:extLst>
                <a:ext uri="{FF2B5EF4-FFF2-40B4-BE49-F238E27FC236}">
                  <a16:creationId xmlns:a16="http://schemas.microsoft.com/office/drawing/2014/main" id="{46A996B2-1A32-CB4A-6EB9-7AF227FB6B13}"/>
                </a:ext>
              </a:extLst>
            </p:cNvPr>
            <p:cNvSpPr/>
            <p:nvPr/>
          </p:nvSpPr>
          <p:spPr>
            <a:xfrm>
              <a:off x="557520" y="443575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9" name="Rectangle 38">
              <a:extLst>
                <a:ext uri="{FF2B5EF4-FFF2-40B4-BE49-F238E27FC236}">
                  <a16:creationId xmlns:a16="http://schemas.microsoft.com/office/drawing/2014/main" id="{A6C54D9A-8AC2-8C1D-6DB6-7F74CB480BB8}"/>
                </a:ext>
              </a:extLst>
            </p:cNvPr>
            <p:cNvSpPr/>
            <p:nvPr/>
          </p:nvSpPr>
          <p:spPr>
            <a:xfrm>
              <a:off x="557520" y="472805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0" name="Rectangle 39">
              <a:extLst>
                <a:ext uri="{FF2B5EF4-FFF2-40B4-BE49-F238E27FC236}">
                  <a16:creationId xmlns:a16="http://schemas.microsoft.com/office/drawing/2014/main" id="{6DA7EF30-5A5B-A903-5B38-9C8C6535C5A3}"/>
                </a:ext>
              </a:extLst>
            </p:cNvPr>
            <p:cNvSpPr/>
            <p:nvPr/>
          </p:nvSpPr>
          <p:spPr>
            <a:xfrm>
              <a:off x="557520" y="501607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1" name="Rectangle 40">
              <a:extLst>
                <a:ext uri="{FF2B5EF4-FFF2-40B4-BE49-F238E27FC236}">
                  <a16:creationId xmlns:a16="http://schemas.microsoft.com/office/drawing/2014/main" id="{70629E5C-7C12-DF89-B05F-4D3B4E49CC71}"/>
                </a:ext>
              </a:extLst>
            </p:cNvPr>
            <p:cNvSpPr/>
            <p:nvPr/>
          </p:nvSpPr>
          <p:spPr>
            <a:xfrm>
              <a:off x="557520" y="528269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2" name="Rectangle 41">
              <a:extLst>
                <a:ext uri="{FF2B5EF4-FFF2-40B4-BE49-F238E27FC236}">
                  <a16:creationId xmlns:a16="http://schemas.microsoft.com/office/drawing/2014/main" id="{47D1F614-4E03-A35D-4073-EFA71AF45787}"/>
                </a:ext>
              </a:extLst>
            </p:cNvPr>
            <p:cNvSpPr/>
            <p:nvPr/>
          </p:nvSpPr>
          <p:spPr>
            <a:xfrm>
              <a:off x="557520" y="557071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sp>
        <p:nvSpPr>
          <p:cNvPr id="43" name="矩形 2">
            <a:extLst>
              <a:ext uri="{FF2B5EF4-FFF2-40B4-BE49-F238E27FC236}">
                <a16:creationId xmlns:a16="http://schemas.microsoft.com/office/drawing/2014/main" id="{9B6CB3F7-EFC0-76B3-75F8-9006DEA42884}"/>
              </a:ext>
            </a:extLst>
          </p:cNvPr>
          <p:cNvSpPr/>
          <p:nvPr/>
        </p:nvSpPr>
        <p:spPr>
          <a:xfrm>
            <a:off x="3930125" y="4609291"/>
            <a:ext cx="984418" cy="286834"/>
          </a:xfrm>
          <a:prstGeom prst="rect">
            <a:avLst/>
          </a:prstGeom>
          <a:solidFill>
            <a:schemeClr val="accent4">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solidFill>
                  <a:schemeClr val="tx1"/>
                </a:solidFill>
              </a:rPr>
              <a:t>GAN</a:t>
            </a:r>
            <a:endParaRPr kumimoji="1" lang="zh-CN" altLang="en-US" sz="1800" dirty="0">
              <a:solidFill>
                <a:schemeClr val="tx1"/>
              </a:solidFill>
            </a:endParaRPr>
          </a:p>
        </p:txBody>
      </p:sp>
      <p:cxnSp>
        <p:nvCxnSpPr>
          <p:cNvPr id="44" name="Straight Arrow Connector 43">
            <a:extLst>
              <a:ext uri="{FF2B5EF4-FFF2-40B4-BE49-F238E27FC236}">
                <a16:creationId xmlns:a16="http://schemas.microsoft.com/office/drawing/2014/main" id="{8FBC8821-8445-1F94-DF48-99A2E881DF86}"/>
              </a:ext>
            </a:extLst>
          </p:cNvPr>
          <p:cNvCxnSpPr>
            <a:cxnSpLocks/>
            <a:stCxn id="37" idx="3"/>
            <a:endCxn id="43" idx="1"/>
          </p:cNvCxnSpPr>
          <p:nvPr/>
        </p:nvCxnSpPr>
        <p:spPr>
          <a:xfrm flipV="1">
            <a:off x="3566333" y="4752708"/>
            <a:ext cx="363792" cy="6061"/>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B67B0A48-C146-F235-BAD3-3D4AC21B2B1C}"/>
              </a:ext>
            </a:extLst>
          </p:cNvPr>
          <p:cNvGrpSpPr/>
          <p:nvPr/>
        </p:nvGrpSpPr>
        <p:grpSpPr>
          <a:xfrm>
            <a:off x="5686917" y="4422269"/>
            <a:ext cx="302127" cy="671525"/>
            <a:chOff x="557520" y="2714228"/>
            <a:chExt cx="2638269" cy="3051359"/>
          </a:xfrm>
          <a:solidFill>
            <a:schemeClr val="accent1">
              <a:lumMod val="60000"/>
              <a:lumOff val="40000"/>
            </a:schemeClr>
          </a:solidFill>
        </p:grpSpPr>
        <p:sp>
          <p:nvSpPr>
            <p:cNvPr id="46" name="Rectangle 45">
              <a:extLst>
                <a:ext uri="{FF2B5EF4-FFF2-40B4-BE49-F238E27FC236}">
                  <a16:creationId xmlns:a16="http://schemas.microsoft.com/office/drawing/2014/main" id="{A347DED5-5D20-A7FA-B657-950947857C31}"/>
                </a:ext>
              </a:extLst>
            </p:cNvPr>
            <p:cNvSpPr/>
            <p:nvPr/>
          </p:nvSpPr>
          <p:spPr>
            <a:xfrm>
              <a:off x="557520" y="2714228"/>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7" name="Rectangle 46">
              <a:extLst>
                <a:ext uri="{FF2B5EF4-FFF2-40B4-BE49-F238E27FC236}">
                  <a16:creationId xmlns:a16="http://schemas.microsoft.com/office/drawing/2014/main" id="{4E6EE73C-31DA-C262-1975-A2C631C8366C}"/>
                </a:ext>
              </a:extLst>
            </p:cNvPr>
            <p:cNvSpPr/>
            <p:nvPr/>
          </p:nvSpPr>
          <p:spPr>
            <a:xfrm>
              <a:off x="557520" y="3002248"/>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8" name="Rectangle 47">
              <a:extLst>
                <a:ext uri="{FF2B5EF4-FFF2-40B4-BE49-F238E27FC236}">
                  <a16:creationId xmlns:a16="http://schemas.microsoft.com/office/drawing/2014/main" id="{CEA708CF-4A29-0986-2DFD-64D7AC30DFB3}"/>
                </a:ext>
              </a:extLst>
            </p:cNvPr>
            <p:cNvSpPr/>
            <p:nvPr/>
          </p:nvSpPr>
          <p:spPr>
            <a:xfrm>
              <a:off x="557520" y="3268864"/>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9" name="Rectangle 48">
              <a:extLst>
                <a:ext uri="{FF2B5EF4-FFF2-40B4-BE49-F238E27FC236}">
                  <a16:creationId xmlns:a16="http://schemas.microsoft.com/office/drawing/2014/main" id="{9DBF79F4-68BD-759F-BAF1-3914278D8CBD}"/>
                </a:ext>
              </a:extLst>
            </p:cNvPr>
            <p:cNvSpPr/>
            <p:nvPr/>
          </p:nvSpPr>
          <p:spPr>
            <a:xfrm>
              <a:off x="557520" y="3556884"/>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0" name="Rectangle 49">
              <a:extLst>
                <a:ext uri="{FF2B5EF4-FFF2-40B4-BE49-F238E27FC236}">
                  <a16:creationId xmlns:a16="http://schemas.microsoft.com/office/drawing/2014/main" id="{0DEFDA88-AACD-C05E-FB7E-E4CED98A9215}"/>
                </a:ext>
              </a:extLst>
            </p:cNvPr>
            <p:cNvSpPr/>
            <p:nvPr/>
          </p:nvSpPr>
          <p:spPr>
            <a:xfrm>
              <a:off x="557520" y="3852307"/>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1" name="Rectangle 50">
              <a:extLst>
                <a:ext uri="{FF2B5EF4-FFF2-40B4-BE49-F238E27FC236}">
                  <a16:creationId xmlns:a16="http://schemas.microsoft.com/office/drawing/2014/main" id="{A4D6B7D7-0EDD-5D17-92B7-49C143F84B87}"/>
                </a:ext>
              </a:extLst>
            </p:cNvPr>
            <p:cNvSpPr/>
            <p:nvPr/>
          </p:nvSpPr>
          <p:spPr>
            <a:xfrm>
              <a:off x="557520" y="4147730"/>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2" name="Rectangle 51">
              <a:extLst>
                <a:ext uri="{FF2B5EF4-FFF2-40B4-BE49-F238E27FC236}">
                  <a16:creationId xmlns:a16="http://schemas.microsoft.com/office/drawing/2014/main" id="{1E17A0FB-F63D-CC71-30B1-700F317C461D}"/>
                </a:ext>
              </a:extLst>
            </p:cNvPr>
            <p:cNvSpPr/>
            <p:nvPr/>
          </p:nvSpPr>
          <p:spPr>
            <a:xfrm>
              <a:off x="557520" y="4435750"/>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3" name="Rectangle 52">
              <a:extLst>
                <a:ext uri="{FF2B5EF4-FFF2-40B4-BE49-F238E27FC236}">
                  <a16:creationId xmlns:a16="http://schemas.microsoft.com/office/drawing/2014/main" id="{3CAA5EC9-F5E4-A2D2-3486-CB73B1D80786}"/>
                </a:ext>
              </a:extLst>
            </p:cNvPr>
            <p:cNvSpPr/>
            <p:nvPr/>
          </p:nvSpPr>
          <p:spPr>
            <a:xfrm>
              <a:off x="557520" y="4728059"/>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4" name="Rectangle 53">
              <a:extLst>
                <a:ext uri="{FF2B5EF4-FFF2-40B4-BE49-F238E27FC236}">
                  <a16:creationId xmlns:a16="http://schemas.microsoft.com/office/drawing/2014/main" id="{F20F9995-3FE5-2345-A47E-F7ACBF518CC7}"/>
                </a:ext>
              </a:extLst>
            </p:cNvPr>
            <p:cNvSpPr/>
            <p:nvPr/>
          </p:nvSpPr>
          <p:spPr>
            <a:xfrm>
              <a:off x="557520" y="5016079"/>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5" name="Rectangle 54">
              <a:extLst>
                <a:ext uri="{FF2B5EF4-FFF2-40B4-BE49-F238E27FC236}">
                  <a16:creationId xmlns:a16="http://schemas.microsoft.com/office/drawing/2014/main" id="{690ED4F8-619E-B59C-D809-EA5580064AF6}"/>
                </a:ext>
              </a:extLst>
            </p:cNvPr>
            <p:cNvSpPr/>
            <p:nvPr/>
          </p:nvSpPr>
          <p:spPr>
            <a:xfrm>
              <a:off x="557520" y="5282695"/>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6" name="Rectangle 55">
              <a:extLst>
                <a:ext uri="{FF2B5EF4-FFF2-40B4-BE49-F238E27FC236}">
                  <a16:creationId xmlns:a16="http://schemas.microsoft.com/office/drawing/2014/main" id="{CACBE29D-C0CB-EC6B-EDC6-0C9D2187B5FE}"/>
                </a:ext>
              </a:extLst>
            </p:cNvPr>
            <p:cNvSpPr/>
            <p:nvPr/>
          </p:nvSpPr>
          <p:spPr>
            <a:xfrm>
              <a:off x="557520" y="5570715"/>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cxnSp>
        <p:nvCxnSpPr>
          <p:cNvPr id="57" name="Straight Arrow Connector 56">
            <a:extLst>
              <a:ext uri="{FF2B5EF4-FFF2-40B4-BE49-F238E27FC236}">
                <a16:creationId xmlns:a16="http://schemas.microsoft.com/office/drawing/2014/main" id="{12258B8D-F6D8-8943-3110-AFC6C58C2F38}"/>
              </a:ext>
            </a:extLst>
          </p:cNvPr>
          <p:cNvCxnSpPr>
            <a:cxnSpLocks/>
            <a:stCxn id="43" idx="3"/>
            <a:endCxn id="51" idx="1"/>
          </p:cNvCxnSpPr>
          <p:nvPr/>
        </p:nvCxnSpPr>
        <p:spPr>
          <a:xfrm>
            <a:off x="4914543" y="4752708"/>
            <a:ext cx="772374" cy="6481"/>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B24E44E9-7518-1CF6-DD53-8FE6F6EF4D97}"/>
              </a:ext>
            </a:extLst>
          </p:cNvPr>
          <p:cNvSpPr txBox="1"/>
          <p:nvPr/>
        </p:nvSpPr>
        <p:spPr>
          <a:xfrm>
            <a:off x="4736136" y="5920997"/>
            <a:ext cx="2454790" cy="369332"/>
          </a:xfrm>
          <a:prstGeom prst="rect">
            <a:avLst/>
          </a:prstGeom>
          <a:noFill/>
        </p:spPr>
        <p:txBody>
          <a:bodyPr wrap="square">
            <a:spAutoFit/>
          </a:bodyPr>
          <a:lstStyle/>
          <a:p>
            <a:pPr algn="ctr"/>
            <a:r>
              <a:rPr lang="en-US" altLang="zh-CN" sz="1800" dirty="0">
                <a:latin typeface="+mn-lt"/>
              </a:rPr>
              <a:t>Synthetic Data</a:t>
            </a:r>
            <a:endParaRPr lang="en-US" sz="1800" dirty="0">
              <a:latin typeface="+mn-lt"/>
            </a:endParaRPr>
          </a:p>
        </p:txBody>
      </p:sp>
      <p:sp>
        <p:nvSpPr>
          <p:cNvPr id="59" name="TextBox 58">
            <a:extLst>
              <a:ext uri="{FF2B5EF4-FFF2-40B4-BE49-F238E27FC236}">
                <a16:creationId xmlns:a16="http://schemas.microsoft.com/office/drawing/2014/main" id="{E1A066A8-FEEA-51C0-9030-1753C653B586}"/>
              </a:ext>
            </a:extLst>
          </p:cNvPr>
          <p:cNvSpPr txBox="1"/>
          <p:nvPr/>
        </p:nvSpPr>
        <p:spPr>
          <a:xfrm>
            <a:off x="2217743" y="5858499"/>
            <a:ext cx="2454790" cy="369332"/>
          </a:xfrm>
          <a:prstGeom prst="rect">
            <a:avLst/>
          </a:prstGeom>
          <a:noFill/>
        </p:spPr>
        <p:txBody>
          <a:bodyPr wrap="square">
            <a:spAutoFit/>
          </a:bodyPr>
          <a:lstStyle/>
          <a:p>
            <a:pPr algn="ctr"/>
            <a:r>
              <a:rPr lang="en-US" altLang="zh-CN" sz="1800" dirty="0">
                <a:latin typeface="+mn-lt"/>
              </a:rPr>
              <a:t>Raw Data</a:t>
            </a:r>
            <a:endParaRPr lang="en-US" sz="1800" dirty="0">
              <a:latin typeface="+mn-lt"/>
            </a:endParaRPr>
          </a:p>
        </p:txBody>
      </p:sp>
      <p:pic>
        <p:nvPicPr>
          <p:cNvPr id="60" name="Graphic 59" descr="Male profile with solid fill">
            <a:extLst>
              <a:ext uri="{FF2B5EF4-FFF2-40B4-BE49-F238E27FC236}">
                <a16:creationId xmlns:a16="http://schemas.microsoft.com/office/drawing/2014/main" id="{15388A8B-CC50-B5C7-1321-F8B7E4B43E5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36539" y="4435673"/>
            <a:ext cx="682011" cy="682011"/>
          </a:xfrm>
          <a:prstGeom prst="rect">
            <a:avLst/>
          </a:prstGeom>
        </p:spPr>
      </p:pic>
      <p:grpSp>
        <p:nvGrpSpPr>
          <p:cNvPr id="61" name="Group 60">
            <a:extLst>
              <a:ext uri="{FF2B5EF4-FFF2-40B4-BE49-F238E27FC236}">
                <a16:creationId xmlns:a16="http://schemas.microsoft.com/office/drawing/2014/main" id="{62D76970-A82D-62FE-81AD-41006F4F6A80}"/>
              </a:ext>
            </a:extLst>
          </p:cNvPr>
          <p:cNvGrpSpPr/>
          <p:nvPr/>
        </p:nvGrpSpPr>
        <p:grpSpPr>
          <a:xfrm>
            <a:off x="3215021" y="5365114"/>
            <a:ext cx="352374" cy="461665"/>
            <a:chOff x="557520" y="2714228"/>
            <a:chExt cx="2638269" cy="3051359"/>
          </a:xfrm>
        </p:grpSpPr>
        <p:sp>
          <p:nvSpPr>
            <p:cNvPr id="62" name="Rectangle 61">
              <a:extLst>
                <a:ext uri="{FF2B5EF4-FFF2-40B4-BE49-F238E27FC236}">
                  <a16:creationId xmlns:a16="http://schemas.microsoft.com/office/drawing/2014/main" id="{6D1A3A6C-3660-F303-4622-738FF38AC933}"/>
                </a:ext>
              </a:extLst>
            </p:cNvPr>
            <p:cNvSpPr/>
            <p:nvPr/>
          </p:nvSpPr>
          <p:spPr>
            <a:xfrm>
              <a:off x="557520" y="271422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3" name="Rectangle 62">
              <a:extLst>
                <a:ext uri="{FF2B5EF4-FFF2-40B4-BE49-F238E27FC236}">
                  <a16:creationId xmlns:a16="http://schemas.microsoft.com/office/drawing/2014/main" id="{6C47EBDF-6763-3780-DE08-F3197997FD0C}"/>
                </a:ext>
              </a:extLst>
            </p:cNvPr>
            <p:cNvSpPr/>
            <p:nvPr/>
          </p:nvSpPr>
          <p:spPr>
            <a:xfrm>
              <a:off x="557520" y="300224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4" name="Rectangle 63">
              <a:extLst>
                <a:ext uri="{FF2B5EF4-FFF2-40B4-BE49-F238E27FC236}">
                  <a16:creationId xmlns:a16="http://schemas.microsoft.com/office/drawing/2014/main" id="{64B3359B-84F0-9B9B-F74F-1C03F36C8D13}"/>
                </a:ext>
              </a:extLst>
            </p:cNvPr>
            <p:cNvSpPr/>
            <p:nvPr/>
          </p:nvSpPr>
          <p:spPr>
            <a:xfrm>
              <a:off x="557520" y="326886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5" name="Rectangle 64">
              <a:extLst>
                <a:ext uri="{FF2B5EF4-FFF2-40B4-BE49-F238E27FC236}">
                  <a16:creationId xmlns:a16="http://schemas.microsoft.com/office/drawing/2014/main" id="{CE599F1D-21B3-889C-1422-D8B274B30684}"/>
                </a:ext>
              </a:extLst>
            </p:cNvPr>
            <p:cNvSpPr/>
            <p:nvPr/>
          </p:nvSpPr>
          <p:spPr>
            <a:xfrm>
              <a:off x="557520" y="355688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6" name="Rectangle 65">
              <a:extLst>
                <a:ext uri="{FF2B5EF4-FFF2-40B4-BE49-F238E27FC236}">
                  <a16:creationId xmlns:a16="http://schemas.microsoft.com/office/drawing/2014/main" id="{242C310C-8263-49E1-76A3-CE2CB6EE495B}"/>
                </a:ext>
              </a:extLst>
            </p:cNvPr>
            <p:cNvSpPr/>
            <p:nvPr/>
          </p:nvSpPr>
          <p:spPr>
            <a:xfrm>
              <a:off x="557520" y="3852307"/>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7" name="Rectangle 66">
              <a:extLst>
                <a:ext uri="{FF2B5EF4-FFF2-40B4-BE49-F238E27FC236}">
                  <a16:creationId xmlns:a16="http://schemas.microsoft.com/office/drawing/2014/main" id="{9A5BD3CC-6BCF-DB73-EFC3-26A34F42628F}"/>
                </a:ext>
              </a:extLst>
            </p:cNvPr>
            <p:cNvSpPr/>
            <p:nvPr/>
          </p:nvSpPr>
          <p:spPr>
            <a:xfrm>
              <a:off x="557520" y="414773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8" name="Rectangle 67">
              <a:extLst>
                <a:ext uri="{FF2B5EF4-FFF2-40B4-BE49-F238E27FC236}">
                  <a16:creationId xmlns:a16="http://schemas.microsoft.com/office/drawing/2014/main" id="{C165A9AE-3621-9778-C67A-102BB6539824}"/>
                </a:ext>
              </a:extLst>
            </p:cNvPr>
            <p:cNvSpPr/>
            <p:nvPr/>
          </p:nvSpPr>
          <p:spPr>
            <a:xfrm>
              <a:off x="557520" y="443575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9" name="Rectangle 68">
              <a:extLst>
                <a:ext uri="{FF2B5EF4-FFF2-40B4-BE49-F238E27FC236}">
                  <a16:creationId xmlns:a16="http://schemas.microsoft.com/office/drawing/2014/main" id="{42EE5F8A-3CB8-3CC3-C76D-FDD5562C125E}"/>
                </a:ext>
              </a:extLst>
            </p:cNvPr>
            <p:cNvSpPr/>
            <p:nvPr/>
          </p:nvSpPr>
          <p:spPr>
            <a:xfrm>
              <a:off x="557520" y="472805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0" name="Rectangle 69">
              <a:extLst>
                <a:ext uri="{FF2B5EF4-FFF2-40B4-BE49-F238E27FC236}">
                  <a16:creationId xmlns:a16="http://schemas.microsoft.com/office/drawing/2014/main" id="{90938D13-5298-A129-296F-3FBF13FE1BF2}"/>
                </a:ext>
              </a:extLst>
            </p:cNvPr>
            <p:cNvSpPr/>
            <p:nvPr/>
          </p:nvSpPr>
          <p:spPr>
            <a:xfrm>
              <a:off x="557520" y="501607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1" name="Rectangle 70">
              <a:extLst>
                <a:ext uri="{FF2B5EF4-FFF2-40B4-BE49-F238E27FC236}">
                  <a16:creationId xmlns:a16="http://schemas.microsoft.com/office/drawing/2014/main" id="{C12E4280-B60A-3578-7030-422FCB83CF3F}"/>
                </a:ext>
              </a:extLst>
            </p:cNvPr>
            <p:cNvSpPr/>
            <p:nvPr/>
          </p:nvSpPr>
          <p:spPr>
            <a:xfrm>
              <a:off x="557520" y="528269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2" name="Rectangle 71">
              <a:extLst>
                <a:ext uri="{FF2B5EF4-FFF2-40B4-BE49-F238E27FC236}">
                  <a16:creationId xmlns:a16="http://schemas.microsoft.com/office/drawing/2014/main" id="{2CE8D002-9A13-BD0E-FE8D-55C91406862A}"/>
                </a:ext>
              </a:extLst>
            </p:cNvPr>
            <p:cNvSpPr/>
            <p:nvPr/>
          </p:nvSpPr>
          <p:spPr>
            <a:xfrm>
              <a:off x="557520" y="557071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sp>
        <p:nvSpPr>
          <p:cNvPr id="73" name="矩形 2">
            <a:extLst>
              <a:ext uri="{FF2B5EF4-FFF2-40B4-BE49-F238E27FC236}">
                <a16:creationId xmlns:a16="http://schemas.microsoft.com/office/drawing/2014/main" id="{CD49ACF1-E144-25AF-678E-45E3E9E33196}"/>
              </a:ext>
            </a:extLst>
          </p:cNvPr>
          <p:cNvSpPr/>
          <p:nvPr/>
        </p:nvSpPr>
        <p:spPr>
          <a:xfrm>
            <a:off x="3931187" y="5447264"/>
            <a:ext cx="984418" cy="286834"/>
          </a:xfrm>
          <a:prstGeom prst="rect">
            <a:avLst/>
          </a:prstGeom>
          <a:solidFill>
            <a:schemeClr val="accent4">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solidFill>
                  <a:schemeClr val="tx1"/>
                </a:solidFill>
              </a:rPr>
              <a:t>GAN</a:t>
            </a:r>
            <a:endParaRPr kumimoji="1" lang="zh-CN" altLang="en-US" sz="1800" dirty="0">
              <a:solidFill>
                <a:schemeClr val="tx1"/>
              </a:solidFill>
            </a:endParaRPr>
          </a:p>
        </p:txBody>
      </p:sp>
      <p:cxnSp>
        <p:nvCxnSpPr>
          <p:cNvPr id="74" name="Straight Arrow Connector 73">
            <a:extLst>
              <a:ext uri="{FF2B5EF4-FFF2-40B4-BE49-F238E27FC236}">
                <a16:creationId xmlns:a16="http://schemas.microsoft.com/office/drawing/2014/main" id="{BBEE8083-43D7-0B8E-8B80-517EEB6ABA3B}"/>
              </a:ext>
            </a:extLst>
          </p:cNvPr>
          <p:cNvCxnSpPr>
            <a:cxnSpLocks/>
            <a:stCxn id="67" idx="3"/>
            <a:endCxn id="73" idx="1"/>
          </p:cNvCxnSpPr>
          <p:nvPr/>
        </p:nvCxnSpPr>
        <p:spPr>
          <a:xfrm flipV="1">
            <a:off x="3567395" y="5590681"/>
            <a:ext cx="363792" cy="6061"/>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grpSp>
        <p:nvGrpSpPr>
          <p:cNvPr id="75" name="Group 74">
            <a:extLst>
              <a:ext uri="{FF2B5EF4-FFF2-40B4-BE49-F238E27FC236}">
                <a16:creationId xmlns:a16="http://schemas.microsoft.com/office/drawing/2014/main" id="{68AAA727-A125-FA68-2F68-FE7BE8610986}"/>
              </a:ext>
            </a:extLst>
          </p:cNvPr>
          <p:cNvGrpSpPr/>
          <p:nvPr/>
        </p:nvGrpSpPr>
        <p:grpSpPr>
          <a:xfrm>
            <a:off x="5687979" y="5260242"/>
            <a:ext cx="302127" cy="671525"/>
            <a:chOff x="557520" y="2714228"/>
            <a:chExt cx="2638269" cy="3051359"/>
          </a:xfrm>
          <a:solidFill>
            <a:schemeClr val="accent1">
              <a:lumMod val="60000"/>
              <a:lumOff val="40000"/>
            </a:schemeClr>
          </a:solidFill>
        </p:grpSpPr>
        <p:sp>
          <p:nvSpPr>
            <p:cNvPr id="76" name="Rectangle 75">
              <a:extLst>
                <a:ext uri="{FF2B5EF4-FFF2-40B4-BE49-F238E27FC236}">
                  <a16:creationId xmlns:a16="http://schemas.microsoft.com/office/drawing/2014/main" id="{30C394A8-BB07-312E-81DD-5E3F1FD2F775}"/>
                </a:ext>
              </a:extLst>
            </p:cNvPr>
            <p:cNvSpPr/>
            <p:nvPr/>
          </p:nvSpPr>
          <p:spPr>
            <a:xfrm>
              <a:off x="557520" y="2714228"/>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7" name="Rectangle 76">
              <a:extLst>
                <a:ext uri="{FF2B5EF4-FFF2-40B4-BE49-F238E27FC236}">
                  <a16:creationId xmlns:a16="http://schemas.microsoft.com/office/drawing/2014/main" id="{3D9F0761-19D4-CFD5-B6F9-B8048EFE1B0E}"/>
                </a:ext>
              </a:extLst>
            </p:cNvPr>
            <p:cNvSpPr/>
            <p:nvPr/>
          </p:nvSpPr>
          <p:spPr>
            <a:xfrm>
              <a:off x="557520" y="3002248"/>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8" name="Rectangle 77">
              <a:extLst>
                <a:ext uri="{FF2B5EF4-FFF2-40B4-BE49-F238E27FC236}">
                  <a16:creationId xmlns:a16="http://schemas.microsoft.com/office/drawing/2014/main" id="{1079CFA3-D1D5-17A7-15A2-E553863611F7}"/>
                </a:ext>
              </a:extLst>
            </p:cNvPr>
            <p:cNvSpPr/>
            <p:nvPr/>
          </p:nvSpPr>
          <p:spPr>
            <a:xfrm>
              <a:off x="557520" y="3268864"/>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9" name="Rectangle 78">
              <a:extLst>
                <a:ext uri="{FF2B5EF4-FFF2-40B4-BE49-F238E27FC236}">
                  <a16:creationId xmlns:a16="http://schemas.microsoft.com/office/drawing/2014/main" id="{61695FD9-32D8-4724-684E-927EF46B4F84}"/>
                </a:ext>
              </a:extLst>
            </p:cNvPr>
            <p:cNvSpPr/>
            <p:nvPr/>
          </p:nvSpPr>
          <p:spPr>
            <a:xfrm>
              <a:off x="557520" y="3556884"/>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0" name="Rectangle 79">
              <a:extLst>
                <a:ext uri="{FF2B5EF4-FFF2-40B4-BE49-F238E27FC236}">
                  <a16:creationId xmlns:a16="http://schemas.microsoft.com/office/drawing/2014/main" id="{49368412-F190-1D28-B364-5B735558E452}"/>
                </a:ext>
              </a:extLst>
            </p:cNvPr>
            <p:cNvSpPr/>
            <p:nvPr/>
          </p:nvSpPr>
          <p:spPr>
            <a:xfrm>
              <a:off x="557520" y="3852307"/>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1" name="Rectangle 80">
              <a:extLst>
                <a:ext uri="{FF2B5EF4-FFF2-40B4-BE49-F238E27FC236}">
                  <a16:creationId xmlns:a16="http://schemas.microsoft.com/office/drawing/2014/main" id="{602AAF0D-4D14-54B0-9D53-543776BA7E28}"/>
                </a:ext>
              </a:extLst>
            </p:cNvPr>
            <p:cNvSpPr/>
            <p:nvPr/>
          </p:nvSpPr>
          <p:spPr>
            <a:xfrm>
              <a:off x="557520" y="4147730"/>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2" name="Rectangle 81">
              <a:extLst>
                <a:ext uri="{FF2B5EF4-FFF2-40B4-BE49-F238E27FC236}">
                  <a16:creationId xmlns:a16="http://schemas.microsoft.com/office/drawing/2014/main" id="{75D4B432-E506-014E-261F-33BAA2AB78E9}"/>
                </a:ext>
              </a:extLst>
            </p:cNvPr>
            <p:cNvSpPr/>
            <p:nvPr/>
          </p:nvSpPr>
          <p:spPr>
            <a:xfrm>
              <a:off x="557520" y="4435750"/>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3" name="Rectangle 82">
              <a:extLst>
                <a:ext uri="{FF2B5EF4-FFF2-40B4-BE49-F238E27FC236}">
                  <a16:creationId xmlns:a16="http://schemas.microsoft.com/office/drawing/2014/main" id="{BD8C5DD9-D9A1-BA37-1793-E2E6CA119723}"/>
                </a:ext>
              </a:extLst>
            </p:cNvPr>
            <p:cNvSpPr/>
            <p:nvPr/>
          </p:nvSpPr>
          <p:spPr>
            <a:xfrm>
              <a:off x="557520" y="4728059"/>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4" name="Rectangle 83">
              <a:extLst>
                <a:ext uri="{FF2B5EF4-FFF2-40B4-BE49-F238E27FC236}">
                  <a16:creationId xmlns:a16="http://schemas.microsoft.com/office/drawing/2014/main" id="{20CC2289-C852-11CD-718D-11DE8B2E41DB}"/>
                </a:ext>
              </a:extLst>
            </p:cNvPr>
            <p:cNvSpPr/>
            <p:nvPr/>
          </p:nvSpPr>
          <p:spPr>
            <a:xfrm>
              <a:off x="557520" y="5016079"/>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5" name="Rectangle 84">
              <a:extLst>
                <a:ext uri="{FF2B5EF4-FFF2-40B4-BE49-F238E27FC236}">
                  <a16:creationId xmlns:a16="http://schemas.microsoft.com/office/drawing/2014/main" id="{D7B3232E-8115-39E3-0222-B5BC3A593C4F}"/>
                </a:ext>
              </a:extLst>
            </p:cNvPr>
            <p:cNvSpPr/>
            <p:nvPr/>
          </p:nvSpPr>
          <p:spPr>
            <a:xfrm>
              <a:off x="557520" y="5282695"/>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6" name="Rectangle 85">
              <a:extLst>
                <a:ext uri="{FF2B5EF4-FFF2-40B4-BE49-F238E27FC236}">
                  <a16:creationId xmlns:a16="http://schemas.microsoft.com/office/drawing/2014/main" id="{37D50703-FA92-BAF2-61A9-6FADF1C77952}"/>
                </a:ext>
              </a:extLst>
            </p:cNvPr>
            <p:cNvSpPr/>
            <p:nvPr/>
          </p:nvSpPr>
          <p:spPr>
            <a:xfrm>
              <a:off x="557520" y="5570715"/>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cxnSp>
        <p:nvCxnSpPr>
          <p:cNvPr id="87" name="Straight Arrow Connector 86">
            <a:extLst>
              <a:ext uri="{FF2B5EF4-FFF2-40B4-BE49-F238E27FC236}">
                <a16:creationId xmlns:a16="http://schemas.microsoft.com/office/drawing/2014/main" id="{FB09450C-982F-7C6D-1106-12F9AC09A232}"/>
              </a:ext>
            </a:extLst>
          </p:cNvPr>
          <p:cNvCxnSpPr>
            <a:cxnSpLocks/>
            <a:stCxn id="73" idx="3"/>
            <a:endCxn id="81" idx="1"/>
          </p:cNvCxnSpPr>
          <p:nvPr/>
        </p:nvCxnSpPr>
        <p:spPr>
          <a:xfrm>
            <a:off x="4915605" y="5590681"/>
            <a:ext cx="772374" cy="6481"/>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pic>
        <p:nvPicPr>
          <p:cNvPr id="88" name="Graphic 87" descr="Male profile with solid fill">
            <a:extLst>
              <a:ext uri="{FF2B5EF4-FFF2-40B4-BE49-F238E27FC236}">
                <a16:creationId xmlns:a16="http://schemas.microsoft.com/office/drawing/2014/main" id="{E39F57AB-13AA-CD80-8C90-C1AD89D051B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37601" y="5273646"/>
            <a:ext cx="682011" cy="682011"/>
          </a:xfrm>
          <a:prstGeom prst="rect">
            <a:avLst/>
          </a:prstGeom>
        </p:spPr>
      </p:pic>
      <p:cxnSp>
        <p:nvCxnSpPr>
          <p:cNvPr id="89" name="Elbow Connector 88">
            <a:extLst>
              <a:ext uri="{FF2B5EF4-FFF2-40B4-BE49-F238E27FC236}">
                <a16:creationId xmlns:a16="http://schemas.microsoft.com/office/drawing/2014/main" id="{87D9D5B6-F891-B2D7-80BB-E2FD12614906}"/>
              </a:ext>
            </a:extLst>
          </p:cNvPr>
          <p:cNvCxnSpPr>
            <a:cxnSpLocks/>
            <a:stCxn id="6" idx="3"/>
          </p:cNvCxnSpPr>
          <p:nvPr/>
        </p:nvCxnSpPr>
        <p:spPr>
          <a:xfrm flipV="1">
            <a:off x="6677828" y="3267814"/>
            <a:ext cx="601250" cy="2020385"/>
          </a:xfrm>
          <a:prstGeom prst="bentConnector2">
            <a:avLst/>
          </a:prstGeom>
          <a:ln w="63500">
            <a:prstDash val="sysDot"/>
            <a:tailEnd type="triangle"/>
          </a:ln>
        </p:spPr>
        <p:style>
          <a:lnRef idx="1">
            <a:schemeClr val="accent1"/>
          </a:lnRef>
          <a:fillRef idx="0">
            <a:schemeClr val="accent1"/>
          </a:fillRef>
          <a:effectRef idx="0">
            <a:schemeClr val="accent1"/>
          </a:effectRef>
          <a:fontRef idx="minor">
            <a:schemeClr val="tx1"/>
          </a:fontRef>
        </p:style>
      </p:cxnSp>
      <p:sp>
        <p:nvSpPr>
          <p:cNvPr id="90" name="Vertical Scroll 89">
            <a:extLst>
              <a:ext uri="{FF2B5EF4-FFF2-40B4-BE49-F238E27FC236}">
                <a16:creationId xmlns:a16="http://schemas.microsoft.com/office/drawing/2014/main" id="{7ED7640A-840A-D0E3-26D4-E23C07209B23}"/>
              </a:ext>
            </a:extLst>
          </p:cNvPr>
          <p:cNvSpPr/>
          <p:nvPr/>
        </p:nvSpPr>
        <p:spPr>
          <a:xfrm>
            <a:off x="6616830" y="5999712"/>
            <a:ext cx="2436215" cy="745138"/>
          </a:xfrm>
          <a:prstGeom prst="verticalScroll">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dirty="0"/>
              <a:t>RQ3: What are the suitable GEN models</a:t>
            </a:r>
          </a:p>
        </p:txBody>
      </p:sp>
      <p:sp>
        <p:nvSpPr>
          <p:cNvPr id="91" name="Vertical Scroll 90">
            <a:extLst>
              <a:ext uri="{FF2B5EF4-FFF2-40B4-BE49-F238E27FC236}">
                <a16:creationId xmlns:a16="http://schemas.microsoft.com/office/drawing/2014/main" id="{0D334CC8-5040-2E9E-2713-BC2109754A22}"/>
              </a:ext>
            </a:extLst>
          </p:cNvPr>
          <p:cNvSpPr/>
          <p:nvPr/>
        </p:nvSpPr>
        <p:spPr>
          <a:xfrm>
            <a:off x="1064915" y="5916253"/>
            <a:ext cx="1906067" cy="773749"/>
          </a:xfrm>
          <a:prstGeom prst="verticalScroll">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dirty="0"/>
              <a:t>RQ1: What data to share</a:t>
            </a:r>
          </a:p>
        </p:txBody>
      </p:sp>
      <p:sp>
        <p:nvSpPr>
          <p:cNvPr id="92" name="Vertical Scroll 91">
            <a:extLst>
              <a:ext uri="{FF2B5EF4-FFF2-40B4-BE49-F238E27FC236}">
                <a16:creationId xmlns:a16="http://schemas.microsoft.com/office/drawing/2014/main" id="{700CF68A-FD17-2EB6-EE17-5A0ED9E8EAE3}"/>
              </a:ext>
            </a:extLst>
          </p:cNvPr>
          <p:cNvSpPr/>
          <p:nvPr/>
        </p:nvSpPr>
        <p:spPr>
          <a:xfrm>
            <a:off x="7337254" y="3952006"/>
            <a:ext cx="3070154" cy="745138"/>
          </a:xfrm>
          <a:prstGeom prst="verticalScroll">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dirty="0"/>
              <a:t>RQ2: How can vendor use the data effectively?</a:t>
            </a:r>
          </a:p>
        </p:txBody>
      </p:sp>
    </p:spTree>
    <p:extLst>
      <p:ext uri="{BB962C8B-B14F-4D97-AF65-F5344CB8AC3E}">
        <p14:creationId xmlns:p14="http://schemas.microsoft.com/office/powerpoint/2010/main" val="1827175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372D3-8E7A-C916-35E3-52EF0A3CC2D6}"/>
              </a:ext>
            </a:extLst>
          </p:cNvPr>
          <p:cNvSpPr>
            <a:spLocks noGrp="1"/>
          </p:cNvSpPr>
          <p:nvPr>
            <p:ph type="title"/>
          </p:nvPr>
        </p:nvSpPr>
        <p:spPr/>
        <p:txBody>
          <a:bodyPr/>
          <a:lstStyle/>
          <a:p>
            <a:r>
              <a:rPr lang="en-US" dirty="0" err="1"/>
              <a:t>DeepStore</a:t>
            </a:r>
            <a:r>
              <a:rPr lang="en-US" dirty="0"/>
              <a:t>: Enabling Longitudinal Retention</a:t>
            </a:r>
          </a:p>
        </p:txBody>
      </p:sp>
      <p:sp>
        <p:nvSpPr>
          <p:cNvPr id="4" name="Slide Number Placeholder 3">
            <a:extLst>
              <a:ext uri="{FF2B5EF4-FFF2-40B4-BE49-F238E27FC236}">
                <a16:creationId xmlns:a16="http://schemas.microsoft.com/office/drawing/2014/main" id="{57E66471-A499-219B-678D-5C225A5F59BE}"/>
              </a:ext>
            </a:extLst>
          </p:cNvPr>
          <p:cNvSpPr>
            <a:spLocks noGrp="1"/>
          </p:cNvSpPr>
          <p:nvPr>
            <p:ph type="sldNum" sz="quarter" idx="12"/>
          </p:nvPr>
        </p:nvSpPr>
        <p:spPr/>
        <p:txBody>
          <a:bodyPr/>
          <a:lstStyle/>
          <a:p>
            <a:fld id="{78BA06F7-7B03-794D-B1BE-3F12299AE8FB}" type="slidenum">
              <a:rPr lang="en-US" smtClean="0"/>
              <a:t>50</a:t>
            </a:fld>
            <a:endParaRPr lang="en-US"/>
          </a:p>
        </p:txBody>
      </p:sp>
      <p:pic>
        <p:nvPicPr>
          <p:cNvPr id="6" name="Picture 5" descr="A diagram of a model library&#10;&#10;Description automatically generated">
            <a:extLst>
              <a:ext uri="{FF2B5EF4-FFF2-40B4-BE49-F238E27FC236}">
                <a16:creationId xmlns:a16="http://schemas.microsoft.com/office/drawing/2014/main" id="{EF3AAFDC-8C01-AE2E-AC0A-AC5489529EE7}"/>
              </a:ext>
            </a:extLst>
          </p:cNvPr>
          <p:cNvPicPr>
            <a:picLocks noChangeAspect="1"/>
          </p:cNvPicPr>
          <p:nvPr/>
        </p:nvPicPr>
        <p:blipFill>
          <a:blip r:embed="rId2"/>
          <a:stretch>
            <a:fillRect/>
          </a:stretch>
        </p:blipFill>
        <p:spPr>
          <a:xfrm>
            <a:off x="1134534" y="1305090"/>
            <a:ext cx="9417050" cy="5436859"/>
          </a:xfrm>
          <a:prstGeom prst="rect">
            <a:avLst/>
          </a:prstGeom>
        </p:spPr>
      </p:pic>
    </p:spTree>
    <p:extLst>
      <p:ext uri="{BB962C8B-B14F-4D97-AF65-F5344CB8AC3E}">
        <p14:creationId xmlns:p14="http://schemas.microsoft.com/office/powerpoint/2010/main" val="13722853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8872F-30F6-9449-A9A5-122DB48E68CD}"/>
              </a:ext>
            </a:extLst>
          </p:cNvPr>
          <p:cNvSpPr>
            <a:spLocks noGrp="1"/>
          </p:cNvSpPr>
          <p:nvPr>
            <p:ph type="title"/>
          </p:nvPr>
        </p:nvSpPr>
        <p:spPr/>
        <p:txBody>
          <a:bodyPr/>
          <a:lstStyle/>
          <a:p>
            <a:r>
              <a:rPr lang="en-US" altLang="zh-CN" dirty="0">
                <a:solidFill>
                  <a:srgbClr val="0070C0"/>
                </a:solidFill>
              </a:rPr>
              <a:t>Discussion</a:t>
            </a:r>
            <a:endParaRPr lang="en-US" dirty="0">
              <a:solidFill>
                <a:srgbClr val="0070C0"/>
              </a:solidFill>
            </a:endParaRPr>
          </a:p>
        </p:txBody>
      </p:sp>
      <p:sp>
        <p:nvSpPr>
          <p:cNvPr id="3" name="Content Placeholder 2">
            <a:extLst>
              <a:ext uri="{FF2B5EF4-FFF2-40B4-BE49-F238E27FC236}">
                <a16:creationId xmlns:a16="http://schemas.microsoft.com/office/drawing/2014/main" id="{7E349CC3-424E-9647-B577-719FDF3D614D}"/>
              </a:ext>
            </a:extLst>
          </p:cNvPr>
          <p:cNvSpPr>
            <a:spLocks noGrp="1"/>
          </p:cNvSpPr>
          <p:nvPr>
            <p:ph idx="1"/>
          </p:nvPr>
        </p:nvSpPr>
        <p:spPr/>
        <p:txBody>
          <a:bodyPr>
            <a:normAutofit fontScale="92500" lnSpcReduction="10000"/>
          </a:bodyPr>
          <a:lstStyle/>
          <a:p>
            <a:r>
              <a:rPr lang="en-US" altLang="zh-CN" dirty="0"/>
              <a:t>More types of datasets, protocols, and deployments </a:t>
            </a:r>
          </a:p>
          <a:p>
            <a:pPr lvl="1"/>
            <a:r>
              <a:rPr lang="en-US" dirty="0"/>
              <a:t>E.g.,  Financial, user truncations, OT sensor traces, other timeseries data?</a:t>
            </a:r>
          </a:p>
          <a:p>
            <a:pPr lvl="1"/>
            <a:endParaRPr lang="en-US" dirty="0"/>
          </a:p>
          <a:p>
            <a:r>
              <a:rPr lang="en-US" dirty="0"/>
              <a:t>More types of downstream tasks </a:t>
            </a:r>
          </a:p>
          <a:p>
            <a:pPr lvl="1"/>
            <a:r>
              <a:rPr lang="en-US" dirty="0"/>
              <a:t>E.g., predictive maintenance, anomaly detection, network testing </a:t>
            </a:r>
          </a:p>
          <a:p>
            <a:endParaRPr lang="en-US" dirty="0"/>
          </a:p>
          <a:p>
            <a:r>
              <a:rPr lang="en-US" dirty="0"/>
              <a:t>Demonstrating value proposition of synthetic data </a:t>
            </a:r>
          </a:p>
          <a:p>
            <a:pPr lvl="1"/>
            <a:r>
              <a:rPr lang="en-US" dirty="0"/>
              <a:t>E.g., augmenting normal or anomalous traces in training IT/OT detectors</a:t>
            </a:r>
          </a:p>
          <a:p>
            <a:pPr lvl="1"/>
            <a:r>
              <a:rPr lang="en-US" dirty="0"/>
              <a:t>E.g., types of incident response requests you get</a:t>
            </a:r>
          </a:p>
          <a:p>
            <a:pPr lvl="1"/>
            <a:endParaRPr lang="en-US" dirty="0"/>
          </a:p>
          <a:p>
            <a:r>
              <a:rPr lang="en-US" dirty="0"/>
              <a:t>Domain-customized privacy protection requirements</a:t>
            </a:r>
          </a:p>
          <a:p>
            <a:endParaRPr lang="en-US" dirty="0"/>
          </a:p>
        </p:txBody>
      </p:sp>
      <p:sp>
        <p:nvSpPr>
          <p:cNvPr id="4" name="Slide Number Placeholder 3">
            <a:extLst>
              <a:ext uri="{FF2B5EF4-FFF2-40B4-BE49-F238E27FC236}">
                <a16:creationId xmlns:a16="http://schemas.microsoft.com/office/drawing/2014/main" id="{C19F8CC8-CDE1-3244-A06B-EB5FF0DE48FE}"/>
              </a:ext>
            </a:extLst>
          </p:cNvPr>
          <p:cNvSpPr>
            <a:spLocks noGrp="1"/>
          </p:cNvSpPr>
          <p:nvPr>
            <p:ph type="sldNum" sz="quarter" idx="12"/>
          </p:nvPr>
        </p:nvSpPr>
        <p:spPr/>
        <p:txBody>
          <a:bodyPr/>
          <a:lstStyle/>
          <a:p>
            <a:fld id="{78BA06F7-7B03-794D-B1BE-3F12299AE8FB}" type="slidenum">
              <a:rPr lang="en-US" smtClean="0"/>
              <a:t>51</a:t>
            </a:fld>
            <a:endParaRPr lang="en-US"/>
          </a:p>
        </p:txBody>
      </p:sp>
    </p:spTree>
    <p:extLst>
      <p:ext uri="{BB962C8B-B14F-4D97-AF65-F5344CB8AC3E}">
        <p14:creationId xmlns:p14="http://schemas.microsoft.com/office/powerpoint/2010/main" val="2625079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355CF09-97AD-6902-7F8B-89CA89A557F0}"/>
              </a:ext>
            </a:extLst>
          </p:cNvPr>
          <p:cNvSpPr>
            <a:spLocks noGrp="1"/>
          </p:cNvSpPr>
          <p:nvPr>
            <p:ph type="dt" sz="half" idx="10"/>
          </p:nvPr>
        </p:nvSpPr>
        <p:spPr/>
        <p:txBody>
          <a:bodyPr/>
          <a:lstStyle/>
          <a:p>
            <a:fld id="{86D8F2E8-1627-ED40-AD5A-05B26DCB1B67}" type="datetime1">
              <a:rPr lang="en-US" smtClean="0"/>
              <a:t>9/15/24</a:t>
            </a:fld>
            <a:endParaRPr lang="en-US"/>
          </a:p>
        </p:txBody>
      </p:sp>
      <p:sp>
        <p:nvSpPr>
          <p:cNvPr id="6" name="Slide Number Placeholder 5">
            <a:extLst>
              <a:ext uri="{FF2B5EF4-FFF2-40B4-BE49-F238E27FC236}">
                <a16:creationId xmlns:a16="http://schemas.microsoft.com/office/drawing/2014/main" id="{8AC92B5C-CD82-3A93-BFC6-F25D92037572}"/>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91207FE-1B40-BB4E-BDD0-A0325ACFF8D0}" type="slidenum">
              <a:rPr lang="en-US" smtClean="0"/>
              <a:pPr/>
              <a:t>52</a:t>
            </a:fld>
            <a:endParaRPr lang="en-US"/>
          </a:p>
        </p:txBody>
      </p:sp>
      <p:sp>
        <p:nvSpPr>
          <p:cNvPr id="8" name="Title 1">
            <a:extLst>
              <a:ext uri="{FF2B5EF4-FFF2-40B4-BE49-F238E27FC236}">
                <a16:creationId xmlns:a16="http://schemas.microsoft.com/office/drawing/2014/main" id="{ABBAF487-FA76-C700-0727-D4D6E3FA87F9}"/>
              </a:ext>
            </a:extLst>
          </p:cNvPr>
          <p:cNvSpPr>
            <a:spLocks noGrp="1"/>
          </p:cNvSpPr>
          <p:nvPr>
            <p:ph type="title"/>
          </p:nvPr>
        </p:nvSpPr>
        <p:spPr>
          <a:xfrm>
            <a:off x="119742" y="407968"/>
            <a:ext cx="10515600" cy="1325563"/>
          </a:xfrm>
        </p:spPr>
        <p:txBody>
          <a:bodyPr>
            <a:normAutofit/>
          </a:bodyPr>
          <a:lstStyle/>
          <a:p>
            <a:r>
              <a:rPr lang="en-US" dirty="0"/>
              <a:t>Our work </a:t>
            </a:r>
            <a:r>
              <a:rPr lang="en-US"/>
              <a:t>at Rockfish Data: </a:t>
            </a:r>
            <a:br>
              <a:rPr lang="en-US" dirty="0"/>
            </a:br>
            <a:r>
              <a:rPr lang="en-US" dirty="0"/>
              <a:t>Democratize Synthetic Data for Enterprises</a:t>
            </a:r>
          </a:p>
        </p:txBody>
      </p:sp>
      <p:sp>
        <p:nvSpPr>
          <p:cNvPr id="2" name="Google Shape;239;p4">
            <a:extLst>
              <a:ext uri="{FF2B5EF4-FFF2-40B4-BE49-F238E27FC236}">
                <a16:creationId xmlns:a16="http://schemas.microsoft.com/office/drawing/2014/main" id="{562D6D53-4428-BAE3-1D6D-0316B707D5EC}"/>
              </a:ext>
            </a:extLst>
          </p:cNvPr>
          <p:cNvSpPr/>
          <p:nvPr/>
        </p:nvSpPr>
        <p:spPr>
          <a:xfrm>
            <a:off x="4141784" y="3540680"/>
            <a:ext cx="3275073" cy="1705902"/>
          </a:xfrm>
          <a:prstGeom prst="rect">
            <a:avLst/>
          </a:prstGeom>
          <a:solidFill>
            <a:schemeClr val="accent5"/>
          </a:solidFill>
          <a:ln w="57150">
            <a:solidFill>
              <a:schemeClr val="accent5"/>
            </a:solidFill>
            <a:prstDash val="solid"/>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chemeClr val="dk1"/>
              </a:buClr>
              <a:buSzPts val="1300"/>
              <a:buFont typeface="Arial"/>
              <a:buNone/>
            </a:pPr>
            <a:r>
              <a:rPr lang="en-US" sz="2400" b="1" i="0" u="none" strike="noStrike" cap="none" dirty="0">
                <a:solidFill>
                  <a:schemeClr val="bg1"/>
                </a:solidFill>
                <a:latin typeface="Arial"/>
                <a:ea typeface="Arial"/>
                <a:cs typeface="Arial"/>
                <a:sym typeface="Arial"/>
              </a:rPr>
              <a:t>Rockfish </a:t>
            </a:r>
          </a:p>
          <a:p>
            <a:pPr marL="0" marR="0" lvl="0" indent="0" algn="ctr" rtl="0">
              <a:lnSpc>
                <a:spcPct val="100000"/>
              </a:lnSpc>
              <a:spcBef>
                <a:spcPts val="0"/>
              </a:spcBef>
              <a:spcAft>
                <a:spcPts val="0"/>
              </a:spcAft>
              <a:buClr>
                <a:schemeClr val="dk1"/>
              </a:buClr>
              <a:buSzPts val="1300"/>
              <a:buFont typeface="Arial"/>
              <a:buNone/>
            </a:pPr>
            <a:r>
              <a:rPr lang="en-US" sz="2400" b="1" dirty="0">
                <a:solidFill>
                  <a:schemeClr val="bg1"/>
                </a:solidFill>
                <a:latin typeface="Arial"/>
                <a:ea typeface="Arial"/>
                <a:cs typeface="Arial"/>
                <a:sym typeface="Arial"/>
              </a:rPr>
              <a:t>Platform</a:t>
            </a:r>
            <a:endParaRPr lang="en-US" sz="2400" b="1" i="0" u="none" strike="noStrike" cap="none" dirty="0">
              <a:solidFill>
                <a:schemeClr val="bg1"/>
              </a:solidFill>
              <a:latin typeface="Arial"/>
              <a:ea typeface="Arial"/>
              <a:cs typeface="Arial"/>
              <a:sym typeface="Arial"/>
            </a:endParaRPr>
          </a:p>
        </p:txBody>
      </p:sp>
      <p:sp>
        <p:nvSpPr>
          <p:cNvPr id="14" name="Rectangle 13">
            <a:extLst>
              <a:ext uri="{FF2B5EF4-FFF2-40B4-BE49-F238E27FC236}">
                <a16:creationId xmlns:a16="http://schemas.microsoft.com/office/drawing/2014/main" id="{C9AF7A2D-D7DE-FBD5-3E02-47DBD252A784}"/>
              </a:ext>
            </a:extLst>
          </p:cNvPr>
          <p:cNvSpPr/>
          <p:nvPr/>
        </p:nvSpPr>
        <p:spPr>
          <a:xfrm>
            <a:off x="549658" y="2909936"/>
            <a:ext cx="2222862" cy="136118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a:p>
            <a:pPr algn="ctr"/>
            <a:r>
              <a:rPr lang="en-US" sz="2800" dirty="0"/>
              <a:t>Diverse </a:t>
            </a:r>
          </a:p>
          <a:p>
            <a:pPr algn="ctr"/>
            <a:r>
              <a:rPr lang="en-US" sz="2800" dirty="0"/>
              <a:t>Datasets</a:t>
            </a:r>
          </a:p>
        </p:txBody>
      </p:sp>
      <p:sp>
        <p:nvSpPr>
          <p:cNvPr id="15" name="Rectangle 14">
            <a:extLst>
              <a:ext uri="{FF2B5EF4-FFF2-40B4-BE49-F238E27FC236}">
                <a16:creationId xmlns:a16="http://schemas.microsoft.com/office/drawing/2014/main" id="{5E4597D1-9339-912C-E74C-B7DBA3CA6F62}"/>
              </a:ext>
            </a:extLst>
          </p:cNvPr>
          <p:cNvSpPr/>
          <p:nvPr/>
        </p:nvSpPr>
        <p:spPr>
          <a:xfrm>
            <a:off x="549658" y="4537341"/>
            <a:ext cx="2222862" cy="136118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a:p>
            <a:pPr algn="ctr"/>
            <a:r>
              <a:rPr lang="en-US" sz="2800" dirty="0"/>
              <a:t>Diverse</a:t>
            </a:r>
          </a:p>
          <a:p>
            <a:pPr algn="ctr"/>
            <a:r>
              <a:rPr lang="en-US" sz="2800" dirty="0"/>
              <a:t> Use Cases</a:t>
            </a:r>
          </a:p>
        </p:txBody>
      </p:sp>
      <p:sp>
        <p:nvSpPr>
          <p:cNvPr id="18" name="Google Shape;330;p5">
            <a:extLst>
              <a:ext uri="{FF2B5EF4-FFF2-40B4-BE49-F238E27FC236}">
                <a16:creationId xmlns:a16="http://schemas.microsoft.com/office/drawing/2014/main" id="{60D290F5-5D95-891C-6E0D-E69A406C60AA}"/>
              </a:ext>
            </a:extLst>
          </p:cNvPr>
          <p:cNvSpPr/>
          <p:nvPr/>
        </p:nvSpPr>
        <p:spPr>
          <a:xfrm>
            <a:off x="3267004" y="3509769"/>
            <a:ext cx="507347" cy="288966"/>
          </a:xfrm>
          <a:prstGeom prst="rightArrow">
            <a:avLst>
              <a:gd name="adj1" fmla="val 50000"/>
              <a:gd name="adj2" fmla="val 50000"/>
            </a:avLst>
          </a:prstGeom>
          <a:noFill/>
          <a:ln w="12700"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 name="Google Shape;330;p5">
            <a:extLst>
              <a:ext uri="{FF2B5EF4-FFF2-40B4-BE49-F238E27FC236}">
                <a16:creationId xmlns:a16="http://schemas.microsoft.com/office/drawing/2014/main" id="{B7573C85-60F4-3E7D-A3E0-354DC53EBA36}"/>
              </a:ext>
            </a:extLst>
          </p:cNvPr>
          <p:cNvSpPr/>
          <p:nvPr/>
        </p:nvSpPr>
        <p:spPr>
          <a:xfrm>
            <a:off x="3267004" y="5068753"/>
            <a:ext cx="507347" cy="288966"/>
          </a:xfrm>
          <a:prstGeom prst="rightArrow">
            <a:avLst>
              <a:gd name="adj1" fmla="val 50000"/>
              <a:gd name="adj2" fmla="val 50000"/>
            </a:avLst>
          </a:prstGeom>
          <a:noFill/>
          <a:ln w="12700"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 name="TextBox 2">
            <a:extLst>
              <a:ext uri="{FF2B5EF4-FFF2-40B4-BE49-F238E27FC236}">
                <a16:creationId xmlns:a16="http://schemas.microsoft.com/office/drawing/2014/main" id="{99B4FAC1-D226-724E-2875-05EDDA9E319C}"/>
              </a:ext>
            </a:extLst>
          </p:cNvPr>
          <p:cNvSpPr txBox="1"/>
          <p:nvPr/>
        </p:nvSpPr>
        <p:spPr>
          <a:xfrm>
            <a:off x="7474426" y="3714023"/>
            <a:ext cx="2955296" cy="584775"/>
          </a:xfrm>
          <a:prstGeom prst="rect">
            <a:avLst/>
          </a:prstGeom>
          <a:noFill/>
        </p:spPr>
        <p:txBody>
          <a:bodyPr wrap="none" rtlCol="0">
            <a:spAutoFit/>
          </a:bodyPr>
          <a:lstStyle/>
          <a:p>
            <a:r>
              <a:rPr lang="en-US" sz="3200" dirty="0">
                <a:solidFill>
                  <a:srgbClr val="00B050"/>
                </a:solidFill>
              </a:rPr>
              <a:t>Outcome centric</a:t>
            </a:r>
          </a:p>
        </p:txBody>
      </p:sp>
      <p:sp>
        <p:nvSpPr>
          <p:cNvPr id="5" name="TextBox 4">
            <a:extLst>
              <a:ext uri="{FF2B5EF4-FFF2-40B4-BE49-F238E27FC236}">
                <a16:creationId xmlns:a16="http://schemas.microsoft.com/office/drawing/2014/main" id="{7BE23C83-62FB-BFEF-15A0-C828B9576C43}"/>
              </a:ext>
            </a:extLst>
          </p:cNvPr>
          <p:cNvSpPr txBox="1"/>
          <p:nvPr/>
        </p:nvSpPr>
        <p:spPr>
          <a:xfrm>
            <a:off x="7474426" y="2325161"/>
            <a:ext cx="4717574" cy="584775"/>
          </a:xfrm>
          <a:prstGeom prst="rect">
            <a:avLst/>
          </a:prstGeom>
          <a:noFill/>
        </p:spPr>
        <p:txBody>
          <a:bodyPr wrap="none" rtlCol="0">
            <a:spAutoFit/>
          </a:bodyPr>
          <a:lstStyle/>
          <a:p>
            <a:r>
              <a:rPr lang="en-US" sz="3200" dirty="0">
                <a:solidFill>
                  <a:srgbClr val="00B050"/>
                </a:solidFill>
              </a:rPr>
              <a:t>Data and use case adaptive</a:t>
            </a:r>
          </a:p>
        </p:txBody>
      </p:sp>
      <p:sp>
        <p:nvSpPr>
          <p:cNvPr id="7" name="TextBox 6">
            <a:extLst>
              <a:ext uri="{FF2B5EF4-FFF2-40B4-BE49-F238E27FC236}">
                <a16:creationId xmlns:a16="http://schemas.microsoft.com/office/drawing/2014/main" id="{793B405D-7BEF-CF99-B95A-B972F90522DD}"/>
              </a:ext>
            </a:extLst>
          </p:cNvPr>
          <p:cNvSpPr txBox="1"/>
          <p:nvPr/>
        </p:nvSpPr>
        <p:spPr>
          <a:xfrm>
            <a:off x="7474426" y="4988839"/>
            <a:ext cx="2928238" cy="584775"/>
          </a:xfrm>
          <a:prstGeom prst="rect">
            <a:avLst/>
          </a:prstGeom>
          <a:noFill/>
        </p:spPr>
        <p:txBody>
          <a:bodyPr wrap="none" rtlCol="0">
            <a:spAutoFit/>
          </a:bodyPr>
          <a:lstStyle/>
          <a:p>
            <a:r>
              <a:rPr lang="en-US" sz="3200" dirty="0">
                <a:solidFill>
                  <a:srgbClr val="00B050"/>
                </a:solidFill>
              </a:rPr>
              <a:t>Enterprise ready</a:t>
            </a:r>
          </a:p>
        </p:txBody>
      </p:sp>
      <p:pic>
        <p:nvPicPr>
          <p:cNvPr id="11" name="Google Shape;526;p12" descr="Woman ">
            <a:extLst>
              <a:ext uri="{FF2B5EF4-FFF2-40B4-BE49-F238E27FC236}">
                <a16:creationId xmlns:a16="http://schemas.microsoft.com/office/drawing/2014/main" id="{1C64083F-546A-4132-6903-6DE1F36F73F7}"/>
              </a:ext>
            </a:extLst>
          </p:cNvPr>
          <p:cNvPicPr preferRelativeResize="0">
            <a:picLocks noChangeAspect="1"/>
          </p:cNvPicPr>
          <p:nvPr/>
        </p:nvPicPr>
        <p:blipFill rotWithShape="1">
          <a:blip r:embed="rId2" cstate="email">
            <a:alphaModFix/>
            <a:extLst>
              <a:ext uri="{28A0092B-C50C-407E-A947-70E740481C1C}">
                <a14:useLocalDpi xmlns:a14="http://schemas.microsoft.com/office/drawing/2010/main"/>
              </a:ext>
            </a:extLst>
          </a:blip>
          <a:srcRect/>
          <a:stretch/>
        </p:blipFill>
        <p:spPr>
          <a:xfrm>
            <a:off x="5632497" y="2388040"/>
            <a:ext cx="747578" cy="747578"/>
          </a:xfrm>
          <a:prstGeom prst="rect">
            <a:avLst/>
          </a:prstGeom>
          <a:noFill/>
          <a:ln>
            <a:noFill/>
          </a:ln>
        </p:spPr>
      </p:pic>
      <p:sp>
        <p:nvSpPr>
          <p:cNvPr id="12" name="TextBox 11">
            <a:extLst>
              <a:ext uri="{FF2B5EF4-FFF2-40B4-BE49-F238E27FC236}">
                <a16:creationId xmlns:a16="http://schemas.microsoft.com/office/drawing/2014/main" id="{2BB369E3-EFA3-F6DA-B597-59009BB2B138}"/>
              </a:ext>
            </a:extLst>
          </p:cNvPr>
          <p:cNvSpPr txBox="1"/>
          <p:nvPr/>
        </p:nvSpPr>
        <p:spPr>
          <a:xfrm>
            <a:off x="3923513" y="2202050"/>
            <a:ext cx="1708984" cy="707886"/>
          </a:xfrm>
          <a:prstGeom prst="rect">
            <a:avLst/>
          </a:prstGeom>
          <a:noFill/>
        </p:spPr>
        <p:txBody>
          <a:bodyPr wrap="square" rtlCol="0">
            <a:spAutoFit/>
          </a:bodyPr>
          <a:lstStyle/>
          <a:p>
            <a:pPr algn="ctr"/>
            <a:r>
              <a:rPr lang="en-US" sz="2000" b="1" dirty="0">
                <a:solidFill>
                  <a:schemeClr val="accent5"/>
                </a:solidFill>
              </a:rPr>
              <a:t>Enterprise</a:t>
            </a:r>
          </a:p>
          <a:p>
            <a:pPr algn="ctr"/>
            <a:r>
              <a:rPr lang="en-US" sz="2000" b="1" dirty="0">
                <a:solidFill>
                  <a:schemeClr val="accent5"/>
                </a:solidFill>
              </a:rPr>
              <a:t>Users</a:t>
            </a:r>
          </a:p>
        </p:txBody>
      </p:sp>
      <p:sp>
        <p:nvSpPr>
          <p:cNvPr id="9" name="TextBox 8">
            <a:extLst>
              <a:ext uri="{FF2B5EF4-FFF2-40B4-BE49-F238E27FC236}">
                <a16:creationId xmlns:a16="http://schemas.microsoft.com/office/drawing/2014/main" id="{EE9EE65B-24EC-AF5D-03CC-4A0CAF4A9C3F}"/>
              </a:ext>
            </a:extLst>
          </p:cNvPr>
          <p:cNvSpPr txBox="1"/>
          <p:nvPr/>
        </p:nvSpPr>
        <p:spPr>
          <a:xfrm>
            <a:off x="6817562" y="6356350"/>
            <a:ext cx="6031301" cy="369332"/>
          </a:xfrm>
          <a:prstGeom prst="rect">
            <a:avLst/>
          </a:prstGeom>
          <a:noFill/>
        </p:spPr>
        <p:txBody>
          <a:bodyPr wrap="square" rtlCol="0">
            <a:spAutoFit/>
          </a:bodyPr>
          <a:lstStyle/>
          <a:p>
            <a:r>
              <a:rPr lang="en-US" dirty="0">
                <a:hlinkClick r:id="rId3"/>
              </a:rPr>
              <a:t> vyas@rockfish.ai</a:t>
            </a:r>
            <a:r>
              <a:rPr lang="en-US" dirty="0"/>
              <a:t>, </a:t>
            </a:r>
            <a:r>
              <a:rPr lang="en-US" dirty="0">
                <a:hlinkClick r:id="rId4"/>
              </a:rPr>
              <a:t>girish@rockfish.ai</a:t>
            </a:r>
            <a:r>
              <a:rPr lang="en-US" dirty="0"/>
              <a:t> </a:t>
            </a:r>
          </a:p>
        </p:txBody>
      </p:sp>
    </p:spTree>
    <p:extLst>
      <p:ext uri="{BB962C8B-B14F-4D97-AF65-F5344CB8AC3E}">
        <p14:creationId xmlns:p14="http://schemas.microsoft.com/office/powerpoint/2010/main" val="6565442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EFEAA-0286-A8B6-15CC-1BB39A7E5443}"/>
              </a:ext>
            </a:extLst>
          </p:cNvPr>
          <p:cNvSpPr>
            <a:spLocks noGrp="1"/>
          </p:cNvSpPr>
          <p:nvPr>
            <p:ph type="title"/>
          </p:nvPr>
        </p:nvSpPr>
        <p:spPr/>
        <p:txBody>
          <a:bodyPr/>
          <a:lstStyle/>
          <a:p>
            <a:r>
              <a:rPr lang="en-US" dirty="0"/>
              <a:t>Wrap-Up: Takeaway Messages</a:t>
            </a:r>
          </a:p>
        </p:txBody>
      </p:sp>
      <p:sp>
        <p:nvSpPr>
          <p:cNvPr id="3" name="Content Placeholder 2">
            <a:extLst>
              <a:ext uri="{FF2B5EF4-FFF2-40B4-BE49-F238E27FC236}">
                <a16:creationId xmlns:a16="http://schemas.microsoft.com/office/drawing/2014/main" id="{CF42EEC2-F6DF-C32B-9DC5-463C35F09B4B}"/>
              </a:ext>
            </a:extLst>
          </p:cNvPr>
          <p:cNvSpPr>
            <a:spLocks noGrp="1"/>
          </p:cNvSpPr>
          <p:nvPr>
            <p:ph idx="1"/>
          </p:nvPr>
        </p:nvSpPr>
        <p:spPr>
          <a:xfrm>
            <a:off x="838200" y="1736407"/>
            <a:ext cx="10884408" cy="4248468"/>
          </a:xfrm>
        </p:spPr>
        <p:txBody>
          <a:bodyPr>
            <a:normAutofit/>
          </a:bodyPr>
          <a:lstStyle/>
          <a:p>
            <a:r>
              <a:rPr lang="en-US" dirty="0"/>
              <a:t>Synthetic data using generative models have a wide range of uses</a:t>
            </a:r>
          </a:p>
          <a:p>
            <a:pPr marL="0" indent="0">
              <a:buNone/>
            </a:pPr>
            <a:endParaRPr lang="en-US" dirty="0"/>
          </a:p>
          <a:p>
            <a:r>
              <a:rPr lang="en-US" dirty="0"/>
              <a:t>We are entering an exciting period for synthetic data</a:t>
            </a:r>
          </a:p>
          <a:p>
            <a:pPr marL="0" indent="0">
              <a:buNone/>
            </a:pPr>
            <a:endParaRPr lang="en-US" dirty="0"/>
          </a:p>
          <a:p>
            <a:r>
              <a:rPr lang="en-US" dirty="0"/>
              <a:t>Early academic work has shown promise, guides intuition and design</a:t>
            </a:r>
          </a:p>
          <a:p>
            <a:endParaRPr lang="en-US" dirty="0"/>
          </a:p>
          <a:p>
            <a:r>
              <a:rPr lang="en-US" dirty="0"/>
              <a:t>We are democratizing this impactful tech for enterprises </a:t>
            </a:r>
          </a:p>
          <a:p>
            <a:endParaRPr lang="en-US" dirty="0"/>
          </a:p>
          <a:p>
            <a:endParaRPr lang="en-US" dirty="0"/>
          </a:p>
        </p:txBody>
      </p:sp>
      <p:sp>
        <p:nvSpPr>
          <p:cNvPr id="4" name="Slide Number Placeholder 3">
            <a:extLst>
              <a:ext uri="{FF2B5EF4-FFF2-40B4-BE49-F238E27FC236}">
                <a16:creationId xmlns:a16="http://schemas.microsoft.com/office/drawing/2014/main" id="{66E70712-CB84-8587-2440-F5C5F76F48A2}"/>
              </a:ext>
            </a:extLst>
          </p:cNvPr>
          <p:cNvSpPr>
            <a:spLocks noGrp="1"/>
          </p:cNvSpPr>
          <p:nvPr>
            <p:ph type="sldNum" sz="quarter" idx="12"/>
          </p:nvPr>
        </p:nvSpPr>
        <p:spPr/>
        <p:txBody>
          <a:bodyPr/>
          <a:lstStyle/>
          <a:p>
            <a:fld id="{44F096B6-B8DF-0C42-9CB4-52268210ADB0}" type="slidenum">
              <a:rPr lang="en-US" smtClean="0"/>
              <a:t>53</a:t>
            </a:fld>
            <a:endParaRPr lang="en-US"/>
          </a:p>
        </p:txBody>
      </p:sp>
    </p:spTree>
    <p:extLst>
      <p:ext uri="{BB962C8B-B14F-4D97-AF65-F5344CB8AC3E}">
        <p14:creationId xmlns:p14="http://schemas.microsoft.com/office/powerpoint/2010/main" val="2339064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8872F-30F6-9449-A9A5-122DB48E68CD}"/>
              </a:ext>
            </a:extLst>
          </p:cNvPr>
          <p:cNvSpPr>
            <a:spLocks noGrp="1"/>
          </p:cNvSpPr>
          <p:nvPr>
            <p:ph type="title"/>
          </p:nvPr>
        </p:nvSpPr>
        <p:spPr/>
        <p:txBody>
          <a:bodyPr/>
          <a:lstStyle/>
          <a:p>
            <a:r>
              <a:rPr lang="en-US" altLang="zh-CN" dirty="0">
                <a:solidFill>
                  <a:srgbClr val="0070C0"/>
                </a:solidFill>
              </a:rPr>
              <a:t>Concl</a:t>
            </a:r>
            <a:r>
              <a:rPr lang="en-US" altLang="zh-CN" dirty="0"/>
              <a:t>usions and Takeaways</a:t>
            </a:r>
            <a:endParaRPr lang="en-US" dirty="0">
              <a:solidFill>
                <a:srgbClr val="0070C0"/>
              </a:solidFill>
            </a:endParaRPr>
          </a:p>
        </p:txBody>
      </p:sp>
      <p:sp>
        <p:nvSpPr>
          <p:cNvPr id="3" name="Content Placeholder 2">
            <a:extLst>
              <a:ext uri="{FF2B5EF4-FFF2-40B4-BE49-F238E27FC236}">
                <a16:creationId xmlns:a16="http://schemas.microsoft.com/office/drawing/2014/main" id="{7E349CC3-424E-9647-B577-719FDF3D614D}"/>
              </a:ext>
            </a:extLst>
          </p:cNvPr>
          <p:cNvSpPr>
            <a:spLocks noGrp="1"/>
          </p:cNvSpPr>
          <p:nvPr>
            <p:ph idx="1"/>
          </p:nvPr>
        </p:nvSpPr>
        <p:spPr>
          <a:xfrm>
            <a:off x="838200" y="1458575"/>
            <a:ext cx="10515600" cy="4895850"/>
          </a:xfrm>
        </p:spPr>
        <p:txBody>
          <a:bodyPr vert="horz" lIns="91440" tIns="45720" rIns="91440" bIns="45720" rtlCol="0" anchor="t">
            <a:normAutofit fontScale="92500" lnSpcReduction="20000"/>
          </a:bodyPr>
          <a:lstStyle/>
          <a:p>
            <a:pPr marL="0" indent="0">
              <a:buNone/>
            </a:pPr>
            <a:endParaRPr lang="en-US" altLang="zh-CN" dirty="0"/>
          </a:p>
          <a:p>
            <a:r>
              <a:rPr lang="en-US" altLang="zh-CN" dirty="0"/>
              <a:t>Data-driven session journey type workflows are stymied by data access, retention policies, data silos  </a:t>
            </a:r>
            <a:endParaRPr lang="en-US" dirty="0"/>
          </a:p>
          <a:p>
            <a:pPr lvl="1"/>
            <a:endParaRPr lang="en-US" dirty="0"/>
          </a:p>
          <a:p>
            <a:r>
              <a:rPr lang="en-US" dirty="0"/>
              <a:t>New Opportunity: Synthetic Session Data Generation</a:t>
            </a:r>
            <a:endParaRPr lang="en-US" dirty="0">
              <a:cs typeface="Calibri"/>
            </a:endParaRPr>
          </a:p>
          <a:p>
            <a:endParaRPr lang="en-US" dirty="0"/>
          </a:p>
          <a:p>
            <a:r>
              <a:rPr lang="en-US" dirty="0"/>
              <a:t>Early Promise: Feasibility and promise of Deep Generative Models</a:t>
            </a:r>
            <a:endParaRPr lang="en-US" dirty="0">
              <a:cs typeface="Calibri"/>
            </a:endParaRPr>
          </a:p>
          <a:p>
            <a:pPr lvl="1"/>
            <a:r>
              <a:rPr lang="en-US" dirty="0"/>
              <a:t>Robust across  datasets, domains, and downstream tasks </a:t>
            </a:r>
            <a:br>
              <a:rPr lang="en-US" dirty="0"/>
            </a:br>
            <a:endParaRPr lang="en-US" dirty="0"/>
          </a:p>
          <a:p>
            <a:r>
              <a:rPr lang="en-US" dirty="0"/>
              <a:t>We would love to collaborate and explore use cases!</a:t>
            </a:r>
          </a:p>
          <a:p>
            <a:pPr marL="0" indent="0">
              <a:buNone/>
            </a:pPr>
            <a:endParaRPr lang="en-US" altLang="zh-CN" dirty="0"/>
          </a:p>
          <a:p>
            <a:pPr marL="0" indent="0">
              <a:buNone/>
            </a:pPr>
            <a:r>
              <a:rPr lang="en-US" altLang="zh-CN" dirty="0">
                <a:hlinkClick r:id="rId2"/>
              </a:rPr>
              <a:t>https://users.ece.cmu.edu/~vsekar/projects/datafuel/</a:t>
            </a:r>
            <a:endParaRPr lang="en-US" altLang="zh-CN" dirty="0"/>
          </a:p>
          <a:p>
            <a:pPr marL="0" indent="0">
              <a:buNone/>
            </a:pPr>
            <a:r>
              <a:rPr lang="en-US" altLang="zh-CN" dirty="0">
                <a:hlinkClick r:id="rId3"/>
              </a:rPr>
              <a:t>https://github.com/projectdatafuel/</a:t>
            </a:r>
            <a:endParaRPr lang="en-US" altLang="zh-CN" dirty="0"/>
          </a:p>
          <a:p>
            <a:endParaRPr lang="en-US" dirty="0"/>
          </a:p>
        </p:txBody>
      </p:sp>
      <p:sp>
        <p:nvSpPr>
          <p:cNvPr id="4" name="Slide Number Placeholder 3">
            <a:extLst>
              <a:ext uri="{FF2B5EF4-FFF2-40B4-BE49-F238E27FC236}">
                <a16:creationId xmlns:a16="http://schemas.microsoft.com/office/drawing/2014/main" id="{C19F8CC8-CDE1-3244-A06B-EB5FF0DE48F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BA06F7-7B03-794D-B1BE-3F12299AE8F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7883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11864</TotalTime>
  <Words>3957</Words>
  <Application>Microsoft Macintosh PowerPoint</Application>
  <PresentationFormat>Widescreen</PresentationFormat>
  <Paragraphs>710</Paragraphs>
  <Slides>54</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54</vt:i4>
      </vt:variant>
    </vt:vector>
  </HeadingPairs>
  <TitlesOfParts>
    <vt:vector size="62" baseType="lpstr">
      <vt:lpstr>Arial</vt:lpstr>
      <vt:lpstr>Calibri</vt:lpstr>
      <vt:lpstr>Calibri Light</vt:lpstr>
      <vt:lpstr>Cambria Math</vt:lpstr>
      <vt:lpstr>Helvetica Light</vt:lpstr>
      <vt:lpstr>Raleway</vt:lpstr>
      <vt:lpstr>Wingdings</vt:lpstr>
      <vt:lpstr>Office Theme</vt:lpstr>
      <vt:lpstr>Enabling Data-driven Innovation  With Synthetic Data</vt:lpstr>
      <vt:lpstr>Two Conflicting Views on Data!</vt:lpstr>
      <vt:lpstr>Data Governance Requirements</vt:lpstr>
      <vt:lpstr>Pain point: Cannot share data</vt:lpstr>
      <vt:lpstr>Pain point: Cannot store data </vt:lpstr>
      <vt:lpstr>Pain point: Not enough “interesting”  data</vt:lpstr>
      <vt:lpstr>Pain point: Cannot combine data</vt:lpstr>
      <vt:lpstr>Why should you care: Goals of this talk</vt:lpstr>
      <vt:lpstr>Background:  The Science Behind Synthetic Data</vt:lpstr>
      <vt:lpstr>There is a lot of hype around synthetic data!</vt:lpstr>
      <vt:lpstr>Synthetic data: A promising alternative</vt:lpstr>
      <vt:lpstr>Use Case 1: Data sharing</vt:lpstr>
      <vt:lpstr>Use case 2: Modeling rare data  (e.g., robust training, unbiasing)</vt:lpstr>
      <vt:lpstr>Use case 3: Tackle Data Retention Challenge</vt:lpstr>
      <vt:lpstr>Use case 4: Unlock In-Enterprise Data Silos</vt:lpstr>
      <vt:lpstr>Use Case 5: Cross-customer insights</vt:lpstr>
      <vt:lpstr>Traditional Approaches for Synthetic Data</vt:lpstr>
      <vt:lpstr>New Opportunity: Deep Generative models</vt:lpstr>
      <vt:lpstr>High Level Taxonomy of Deep Generative Models</vt:lpstr>
      <vt:lpstr>PowerPoint Presentation</vt:lpstr>
      <vt:lpstr>Autoregressive: The Transformer (2017)</vt:lpstr>
      <vt:lpstr>Denoising Diffusion Probabilistic Models</vt:lpstr>
      <vt:lpstr>Recurrent models</vt:lpstr>
      <vt:lpstr>Results in Systems/Security Use Cases</vt:lpstr>
      <vt:lpstr>Mind The Gap</vt:lpstr>
      <vt:lpstr>Our Academic Work at CMU</vt:lpstr>
      <vt:lpstr>Academic Work</vt:lpstr>
      <vt:lpstr>Scope: Time Series Measurement Data</vt:lpstr>
      <vt:lpstr>Overview of Challenges &amp; Solutions</vt:lpstr>
      <vt:lpstr>Example Challenge: Long-term Effects</vt:lpstr>
      <vt:lpstr>What does the architecture look like?</vt:lpstr>
      <vt:lpstr>DoppelGanger End-to-end Workflow </vt:lpstr>
      <vt:lpstr>DoppelGANger Has Been Used</vt:lpstr>
      <vt:lpstr>Improved Temporal Fidelity</vt:lpstr>
      <vt:lpstr>Improved Fidelity in Attribute Correlations</vt:lpstr>
      <vt:lpstr>Academic Work</vt:lpstr>
      <vt:lpstr>Scope: Packet and flow traces </vt:lpstr>
      <vt:lpstr>Challenge: header fields correlation is not captured (e.g., flow length)</vt:lpstr>
      <vt:lpstr>Insight: reformulate as time-series generation problem</vt:lpstr>
      <vt:lpstr>Challenge: Poor scalability-fidelity tradeoffs</vt:lpstr>
      <vt:lpstr>Insight: fine-tuning with parallelism</vt:lpstr>
      <vt:lpstr>Netshare Summary of Key Ideas</vt:lpstr>
      <vt:lpstr>NetShare: end-to-end view </vt:lpstr>
      <vt:lpstr>Statistical fidelity of per-field distributions</vt:lpstr>
      <vt:lpstr>Application: flow-based traffic type prediction</vt:lpstr>
      <vt:lpstr>Application: header-based anomaly detection</vt:lpstr>
      <vt:lpstr>Academic Work</vt:lpstr>
      <vt:lpstr>CANGen: Generating Automotive Traces</vt:lpstr>
      <vt:lpstr>LumGAN: Improving IoT Anomaly Detection </vt:lpstr>
      <vt:lpstr>DeepStore: Enabling Longitudinal Retention</vt:lpstr>
      <vt:lpstr>Discussion</vt:lpstr>
      <vt:lpstr>Our work at Rockfish Data:  Democratize Synthetic Data for Enterprises</vt:lpstr>
      <vt:lpstr>Wrap-Up: Takeaway Messages</vt:lpstr>
      <vt:lpstr>Conclusions and Takeaways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Yucheng Yin</dc:creator>
  <cp:lastModifiedBy>Vyas Sekar</cp:lastModifiedBy>
  <cp:revision>3839</cp:revision>
  <dcterms:created xsi:type="dcterms:W3CDTF">2021-04-12T12:28:53Z</dcterms:created>
  <dcterms:modified xsi:type="dcterms:W3CDTF">2024-09-15T11:25:46Z</dcterms:modified>
</cp:coreProperties>
</file>