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597" r:id="rId3"/>
    <p:sldId id="588" r:id="rId4"/>
    <p:sldId id="587" r:id="rId5"/>
    <p:sldId id="594" r:id="rId6"/>
    <p:sldId id="258" r:id="rId7"/>
    <p:sldId id="274" r:id="rId8"/>
    <p:sldId id="598" r:id="rId9"/>
    <p:sldId id="292" r:id="rId10"/>
    <p:sldId id="266" r:id="rId11"/>
    <p:sldId id="595" r:id="rId12"/>
    <p:sldId id="280" r:id="rId13"/>
    <p:sldId id="272" r:id="rId14"/>
    <p:sldId id="290" r:id="rId15"/>
    <p:sldId id="356" r:id="rId16"/>
    <p:sldId id="592" r:id="rId17"/>
    <p:sldId id="401" r:id="rId18"/>
    <p:sldId id="402" r:id="rId19"/>
    <p:sldId id="405" r:id="rId20"/>
    <p:sldId id="403" r:id="rId21"/>
    <p:sldId id="593" r:id="rId22"/>
    <p:sldId id="406" r:id="rId23"/>
    <p:sldId id="5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6163A2-2033-D7F5-BF13-BC1C073BA051}" name="Vyas Sekar" initials="VS" userId="S::vsekar@andrew.cmu.edu::c0e1a0b4-246a-4a2d-90ab-7349c9c38f28" providerId="AD"/>
  <p188:author id="{CC1BDFC3-0C1D-4EDC-31FE-7398E396D4D8}" name="Vyas Sekar" initials="VS" userId="Vyas Sekar" providerId="None"/>
  <p188:author id="{2FF492E2-4C58-EC06-4078-F763D723D8FA}" name="Michael Lisanti" initials="ML" userId="OvnwW/02Nf4Y488Tka1E0HQLhxExfJXgoKJKHUl4KYo=" providerId="None"/>
  <p188:author id="{C89B28EE-E272-DA7B-08CC-77EBF8456315}" name="Vyas Sekar" initials="VS" userId="kJ9evgPEmbRO1PN/S3GSptUHs31tFbO6Iv8Vbrzeefk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cheng Yin" initials="YY" lastIdx="10" clrIdx="0">
    <p:extLst>
      <p:ext uri="{19B8F6BF-5375-455C-9EA6-DF929625EA0E}">
        <p15:presenceInfo xmlns:p15="http://schemas.microsoft.com/office/powerpoint/2012/main" userId="S::yyin4@andrew.cmu.edu::576d63cd-1c9d-4d3d-a04d-2b3e987f21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51"/>
    <p:restoredTop sz="82448"/>
  </p:normalViewPr>
  <p:slideViewPr>
    <p:cSldViewPr snapToGrid="0" snapToObjects="1">
      <p:cViewPr varScale="1">
        <p:scale>
          <a:sx n="89" d="100"/>
          <a:sy n="89" d="100"/>
        </p:scale>
        <p:origin x="16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FC23E9-9987-8B4F-BE1A-0EDDD036E4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5EFAC-2308-E943-AF79-A5E9CE6DD3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056ED-0FD1-9840-9C4B-C5D4BC31081E}" type="datetimeFigureOut">
              <a:rPr lang="en-US" smtClean="0"/>
              <a:t>10/14/23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76702-8EA7-2A41-9A4D-830C26173B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7032B-9C26-724B-B801-B8AA352787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56C06-E164-C34F-931C-E01FBD07CD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80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7EF59-4C51-6D40-AFD1-7D92FB0679D7}" type="datetimeFigureOut">
              <a:rPr lang="en-US" smtClean="0"/>
              <a:t>10/14/23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ABE24-ED2C-3940-9D59-5790B45B6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97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ABE24-ED2C-3940-9D59-5790B45B69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8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Data-driven</a:t>
            </a:r>
            <a:r>
              <a:rPr kumimoji="1" lang="zh-CN" altLang="en-US"/>
              <a:t> </a:t>
            </a:r>
            <a:r>
              <a:rPr kumimoji="1" lang="en-US" altLang="zh-CN" dirty="0"/>
              <a:t>techniques</a:t>
            </a:r>
            <a:r>
              <a:rPr kumimoji="1" lang="zh-CN" altLang="en-US"/>
              <a:t> </a:t>
            </a:r>
            <a:r>
              <a:rPr kumimoji="1" lang="en-US" altLang="zh-CN" dirty="0"/>
              <a:t>are</a:t>
            </a:r>
            <a:r>
              <a:rPr kumimoji="1" lang="zh-CN" altLang="en-US"/>
              <a:t> </a:t>
            </a:r>
            <a:r>
              <a:rPr kumimoji="1" lang="en-US" altLang="zh-CN" dirty="0"/>
              <a:t>very</a:t>
            </a:r>
            <a:r>
              <a:rPr kumimoji="1" lang="zh-CN" altLang="en-US"/>
              <a:t> </a:t>
            </a:r>
            <a:r>
              <a:rPr kumimoji="1" lang="en-US" altLang="zh-CN" dirty="0"/>
              <a:t>important</a:t>
            </a:r>
            <a:r>
              <a:rPr kumimoji="1" lang="zh-CN" altLang="en-US"/>
              <a:t> </a:t>
            </a:r>
            <a:r>
              <a:rPr kumimoji="1" lang="en-US" altLang="zh-CN" dirty="0"/>
              <a:t>and</a:t>
            </a:r>
            <a:r>
              <a:rPr kumimoji="1" lang="zh-CN" altLang="en-US"/>
              <a:t> </a:t>
            </a:r>
            <a:r>
              <a:rPr kumimoji="1" lang="en-US" altLang="zh-CN" dirty="0"/>
              <a:t>popular</a:t>
            </a:r>
            <a:r>
              <a:rPr kumimoji="1" lang="zh-CN" altLang="en-US"/>
              <a:t> </a:t>
            </a:r>
            <a:r>
              <a:rPr kumimoji="1" lang="en-US" altLang="zh-CN" dirty="0"/>
              <a:t>in</a:t>
            </a:r>
            <a:r>
              <a:rPr kumimoji="1" lang="zh-CN" altLang="en-US"/>
              <a:t> </a:t>
            </a:r>
            <a:r>
              <a:rPr kumimoji="1" lang="en-US" altLang="zh-CN" dirty="0"/>
              <a:t>networking</a:t>
            </a:r>
            <a:r>
              <a:rPr kumimoji="1" lang="zh-CN" altLang="en-US"/>
              <a:t> </a:t>
            </a:r>
            <a:r>
              <a:rPr kumimoji="1" lang="en-US" altLang="zh-CN" dirty="0"/>
              <a:t>and</a:t>
            </a:r>
            <a:r>
              <a:rPr kumimoji="1" lang="zh-CN" altLang="en-US"/>
              <a:t> </a:t>
            </a:r>
            <a:r>
              <a:rPr kumimoji="1" lang="en-US" altLang="zh-CN" dirty="0"/>
              <a:t>systems</a:t>
            </a:r>
            <a:r>
              <a:rPr kumimoji="1" lang="zh-CN" altLang="en-US"/>
              <a:t> </a:t>
            </a:r>
            <a:r>
              <a:rPr kumimoji="1" lang="en-US" altLang="zh-CN" dirty="0"/>
              <a:t>research,</a:t>
            </a:r>
            <a:r>
              <a:rPr kumimoji="1" lang="zh-CN" altLang="en-US"/>
              <a:t> </a:t>
            </a:r>
            <a:r>
              <a:rPr kumimoji="1" lang="en-US" altLang="zh-CN" dirty="0"/>
              <a:t>because</a:t>
            </a:r>
            <a:r>
              <a:rPr kumimoji="1" lang="zh-CN" altLang="en-US"/>
              <a:t> </a:t>
            </a:r>
            <a:r>
              <a:rPr kumimoji="1" lang="en-US" altLang="zh-CN" dirty="0"/>
              <a:t>they</a:t>
            </a:r>
            <a:r>
              <a:rPr kumimoji="1" lang="zh-CN" altLang="en-US"/>
              <a:t> </a:t>
            </a:r>
            <a:r>
              <a:rPr kumimoji="1" lang="en-US" altLang="zh-CN" dirty="0"/>
              <a:t>allow</a:t>
            </a:r>
            <a:r>
              <a:rPr kumimoji="1" lang="zh-CN" altLang="en-US"/>
              <a:t> </a:t>
            </a:r>
            <a:r>
              <a:rPr kumimoji="1" lang="en-US" altLang="zh-CN" dirty="0"/>
              <a:t>network</a:t>
            </a:r>
            <a:r>
              <a:rPr kumimoji="1" lang="zh-CN" altLang="en-US"/>
              <a:t> </a:t>
            </a:r>
            <a:r>
              <a:rPr kumimoji="1" lang="en-US" altLang="zh-CN" dirty="0"/>
              <a:t>operators</a:t>
            </a:r>
            <a:r>
              <a:rPr kumimoji="1" lang="zh-CN" altLang="en-US"/>
              <a:t> </a:t>
            </a:r>
            <a:r>
              <a:rPr kumimoji="1" lang="en-US" altLang="zh-CN" dirty="0"/>
              <a:t>and</a:t>
            </a:r>
            <a:r>
              <a:rPr kumimoji="1" lang="zh-CN" altLang="en-US"/>
              <a:t> </a:t>
            </a:r>
            <a:r>
              <a:rPr kumimoji="1" lang="en-US" altLang="zh-CN" dirty="0"/>
              <a:t>system</a:t>
            </a:r>
            <a:r>
              <a:rPr kumimoji="1" lang="zh-CN" altLang="en-US"/>
              <a:t> </a:t>
            </a:r>
            <a:r>
              <a:rPr kumimoji="1" lang="en-US" altLang="zh-CN" dirty="0"/>
              <a:t>designers</a:t>
            </a:r>
            <a:r>
              <a:rPr kumimoji="1" lang="zh-CN" altLang="en-US"/>
              <a:t> </a:t>
            </a:r>
            <a:r>
              <a:rPr kumimoji="1" lang="en-US" altLang="zh-CN" dirty="0"/>
              <a:t>to</a:t>
            </a:r>
            <a:r>
              <a:rPr kumimoji="1" lang="zh-CN" altLang="en-US"/>
              <a:t> </a:t>
            </a:r>
            <a:r>
              <a:rPr kumimoji="1" lang="en-US" altLang="zh-CN" dirty="0"/>
              <a:t>explore</a:t>
            </a:r>
            <a:r>
              <a:rPr kumimoji="1" lang="zh-CN" altLang="en-US"/>
              <a:t> </a:t>
            </a:r>
            <a:r>
              <a:rPr kumimoji="1" lang="en-US" altLang="zh-CN" dirty="0"/>
              <a:t>the</a:t>
            </a:r>
            <a:r>
              <a:rPr kumimoji="1" lang="zh-CN" altLang="en-US"/>
              <a:t> </a:t>
            </a:r>
            <a:r>
              <a:rPr kumimoji="1" lang="en-US" altLang="zh-CN" dirty="0"/>
              <a:t>design</a:t>
            </a:r>
            <a:r>
              <a:rPr kumimoji="1" lang="zh-CN" altLang="en-US"/>
              <a:t> </a:t>
            </a:r>
            <a:r>
              <a:rPr kumimoji="1" lang="en-US" altLang="zh-CN" dirty="0"/>
              <a:t>choices</a:t>
            </a:r>
            <a:r>
              <a:rPr kumimoji="1" lang="zh-CN" altLang="en-US"/>
              <a:t> </a:t>
            </a:r>
            <a:r>
              <a:rPr kumimoji="1" lang="en-US" altLang="zh-CN" dirty="0"/>
              <a:t>from</a:t>
            </a:r>
            <a:r>
              <a:rPr kumimoji="1" lang="zh-CN" altLang="en-US"/>
              <a:t> </a:t>
            </a:r>
            <a:r>
              <a:rPr kumimoji="1" lang="en-US" altLang="zh-CN" dirty="0"/>
              <a:t>empirical</a:t>
            </a:r>
            <a:r>
              <a:rPr kumimoji="1" lang="zh-CN" altLang="en-US"/>
              <a:t> </a:t>
            </a:r>
            <a:r>
              <a:rPr kumimoji="1" lang="en-US" altLang="zh-CN" dirty="0"/>
              <a:t>needs,</a:t>
            </a:r>
            <a:r>
              <a:rPr kumimoji="1" lang="zh-CN" altLang="en-US"/>
              <a:t> </a:t>
            </a:r>
            <a:r>
              <a:rPr kumimoji="1" lang="en-US" altLang="zh-CN" dirty="0"/>
              <a:t>and</a:t>
            </a:r>
            <a:r>
              <a:rPr kumimoji="1" lang="zh-CN" altLang="en-US"/>
              <a:t> </a:t>
            </a:r>
            <a:r>
              <a:rPr kumimoji="1" lang="en-US" altLang="zh-CN" dirty="0"/>
              <a:t>enable</a:t>
            </a:r>
            <a:r>
              <a:rPr kumimoji="1" lang="zh-CN" altLang="en-US"/>
              <a:t> </a:t>
            </a:r>
            <a:r>
              <a:rPr kumimoji="1" lang="en-US" altLang="zh-CN" dirty="0"/>
              <a:t>a</a:t>
            </a:r>
            <a:r>
              <a:rPr kumimoji="1" lang="zh-CN" altLang="en-US"/>
              <a:t> </a:t>
            </a:r>
            <a:r>
              <a:rPr kumimoji="1" lang="en-US" altLang="zh-CN" dirty="0"/>
              <a:t>range</a:t>
            </a:r>
            <a:r>
              <a:rPr kumimoji="1" lang="zh-CN" altLang="en-US"/>
              <a:t> </a:t>
            </a:r>
            <a:r>
              <a:rPr kumimoji="1" lang="en-US" altLang="zh-CN" dirty="0"/>
              <a:t>of</a:t>
            </a:r>
            <a:r>
              <a:rPr kumimoji="1" lang="zh-CN" altLang="en-US"/>
              <a:t> </a:t>
            </a:r>
            <a:r>
              <a:rPr kumimoji="1" lang="en-US" altLang="zh-CN" dirty="0"/>
              <a:t>applications</a:t>
            </a:r>
            <a:r>
              <a:rPr kumimoji="1" lang="zh-CN" altLang="en-US"/>
              <a:t> </a:t>
            </a:r>
            <a:r>
              <a:rPr kumimoji="1" lang="en-US" altLang="zh-CN" dirty="0"/>
              <a:t>and</a:t>
            </a:r>
            <a:r>
              <a:rPr kumimoji="1" lang="zh-CN" altLang="en-US"/>
              <a:t> </a:t>
            </a:r>
            <a:r>
              <a:rPr kumimoji="1" lang="en-US" altLang="zh-CN" dirty="0"/>
              <a:t>use</a:t>
            </a:r>
            <a:r>
              <a:rPr kumimoji="1" lang="zh-CN" altLang="en-US"/>
              <a:t> </a:t>
            </a:r>
            <a:r>
              <a:rPr kumimoji="1" lang="en-US" altLang="zh-CN" dirty="0"/>
              <a:t>cases.</a:t>
            </a:r>
            <a:r>
              <a:rPr kumimoji="1" lang="zh-CN" altLang="en-US"/>
              <a:t> </a:t>
            </a:r>
            <a:r>
              <a:rPr kumimoji="1" lang="en-US" altLang="zh-CN" dirty="0"/>
              <a:t>For</a:t>
            </a:r>
            <a:r>
              <a:rPr kumimoji="1" lang="zh-CN" altLang="en-US"/>
              <a:t> </a:t>
            </a:r>
            <a:r>
              <a:rPr kumimoji="1" lang="en-US" altLang="zh-CN" dirty="0"/>
              <a:t>example,</a:t>
            </a:r>
            <a:r>
              <a:rPr kumimoji="1" lang="zh-CN" altLang="en-US"/>
              <a:t> </a:t>
            </a:r>
            <a:r>
              <a:rPr kumimoji="1" lang="en-US" altLang="zh-CN" dirty="0"/>
              <a:t>from</a:t>
            </a:r>
            <a:r>
              <a:rPr kumimoji="1" lang="zh-CN" altLang="en-US"/>
              <a:t> </a:t>
            </a:r>
            <a:r>
              <a:rPr kumimoji="1" lang="en-US" altLang="zh-CN" dirty="0"/>
              <a:t>data</a:t>
            </a:r>
            <a:r>
              <a:rPr kumimoji="1" lang="zh-CN" altLang="en-US"/>
              <a:t> </a:t>
            </a:r>
            <a:r>
              <a:rPr kumimoji="1" lang="en-US" altLang="zh-CN" dirty="0"/>
              <a:t>we</a:t>
            </a:r>
            <a:r>
              <a:rPr kumimoji="1" lang="zh-CN" altLang="en-US"/>
              <a:t> </a:t>
            </a:r>
            <a:r>
              <a:rPr kumimoji="1" lang="en-US" altLang="zh-CN" dirty="0"/>
              <a:t>can</a:t>
            </a:r>
            <a:r>
              <a:rPr kumimoji="1" lang="zh-CN" altLang="en-US"/>
              <a:t> </a:t>
            </a:r>
            <a:r>
              <a:rPr kumimoji="1" lang="en-US" altLang="zh-CN" dirty="0"/>
              <a:t>measure</a:t>
            </a:r>
            <a:r>
              <a:rPr kumimoji="1" lang="zh-CN" altLang="en-US"/>
              <a:t> </a:t>
            </a:r>
            <a:r>
              <a:rPr kumimoji="1" lang="en-US" altLang="zh-CN" dirty="0"/>
              <a:t>the</a:t>
            </a:r>
            <a:r>
              <a:rPr kumimoji="1" lang="zh-CN" altLang="en-US"/>
              <a:t> </a:t>
            </a:r>
            <a:r>
              <a:rPr kumimoji="1" lang="en-US" altLang="zh-CN" dirty="0"/>
              <a:t>reliability</a:t>
            </a:r>
            <a:r>
              <a:rPr kumimoji="1" lang="zh-CN" altLang="en-US"/>
              <a:t> </a:t>
            </a:r>
            <a:r>
              <a:rPr kumimoji="1" lang="en-US" altLang="zh-CN" dirty="0"/>
              <a:t>of</a:t>
            </a:r>
            <a:r>
              <a:rPr kumimoji="1" lang="zh-CN" altLang="en-US"/>
              <a:t> </a:t>
            </a:r>
            <a:r>
              <a:rPr kumimoji="1" lang="en-US" altLang="zh-CN" dirty="0"/>
              <a:t>network,</a:t>
            </a:r>
            <a:r>
              <a:rPr kumimoji="1" lang="zh-CN" altLang="en-US"/>
              <a:t> </a:t>
            </a:r>
            <a:r>
              <a:rPr kumimoji="1" lang="en-US" altLang="zh-CN" dirty="0"/>
              <a:t>or</a:t>
            </a:r>
            <a:r>
              <a:rPr kumimoji="1" lang="zh-CN" altLang="en-US"/>
              <a:t> </a:t>
            </a:r>
            <a:r>
              <a:rPr kumimoji="1" lang="en-US" altLang="zh-CN" dirty="0"/>
              <a:t>accurately</a:t>
            </a:r>
            <a:r>
              <a:rPr kumimoji="1" lang="zh-CN" altLang="en-US"/>
              <a:t> </a:t>
            </a:r>
            <a:r>
              <a:rPr kumimoji="1" lang="en-US" altLang="zh-CN" dirty="0"/>
              <a:t>predict</a:t>
            </a:r>
            <a:r>
              <a:rPr kumimoji="1" lang="zh-CN" altLang="en-US"/>
              <a:t> </a:t>
            </a:r>
            <a:r>
              <a:rPr kumimoji="1" lang="en-US" altLang="zh-CN" dirty="0"/>
              <a:t>the</a:t>
            </a:r>
            <a:r>
              <a:rPr kumimoji="1" lang="zh-CN" altLang="en-US"/>
              <a:t> </a:t>
            </a:r>
            <a:r>
              <a:rPr kumimoji="1" lang="en-US" altLang="zh-CN" dirty="0"/>
              <a:t>video</a:t>
            </a:r>
            <a:r>
              <a:rPr kumimoji="1" lang="zh-CN" altLang="en-US"/>
              <a:t> </a:t>
            </a:r>
            <a:r>
              <a:rPr kumimoji="1" lang="en-US" altLang="zh-CN" dirty="0"/>
              <a:t>quality</a:t>
            </a:r>
            <a:r>
              <a:rPr kumimoji="1" lang="zh-CN" altLang="en-US"/>
              <a:t> </a:t>
            </a:r>
            <a:r>
              <a:rPr kumimoji="1" lang="en-US" altLang="zh-CN" dirty="0"/>
              <a:t>given</a:t>
            </a:r>
            <a:r>
              <a:rPr kumimoji="1" lang="zh-CN" altLang="en-US"/>
              <a:t> </a:t>
            </a:r>
            <a:r>
              <a:rPr kumimoji="1" lang="en-US" altLang="zh-CN" dirty="0"/>
              <a:t>a</a:t>
            </a:r>
            <a:r>
              <a:rPr kumimoji="1" lang="zh-CN" altLang="en-US"/>
              <a:t> </a:t>
            </a:r>
            <a:r>
              <a:rPr kumimoji="1" lang="en-US" altLang="zh-CN" dirty="0"/>
              <a:t>different</a:t>
            </a:r>
            <a:r>
              <a:rPr kumimoji="1" lang="zh-CN" altLang="en-US"/>
              <a:t> </a:t>
            </a:r>
            <a:r>
              <a:rPr kumimoji="1" lang="en-US" altLang="zh-CN" dirty="0"/>
              <a:t>network</a:t>
            </a:r>
            <a:r>
              <a:rPr kumimoji="1" lang="zh-CN" altLang="en-US"/>
              <a:t> </a:t>
            </a:r>
            <a:r>
              <a:rPr kumimoji="1" lang="en-US" altLang="zh-CN" dirty="0"/>
              <a:t>and</a:t>
            </a:r>
            <a:r>
              <a:rPr kumimoji="1" lang="zh-CN" altLang="en-US"/>
              <a:t> </a:t>
            </a:r>
            <a:r>
              <a:rPr kumimoji="1" lang="en-US" altLang="zh-CN" dirty="0"/>
              <a:t>transmission</a:t>
            </a:r>
            <a:r>
              <a:rPr kumimoji="1" lang="zh-CN" altLang="en-US"/>
              <a:t> </a:t>
            </a:r>
            <a:r>
              <a:rPr kumimoji="1" lang="en-US" altLang="zh-CN" dirty="0"/>
              <a:t>condition.</a:t>
            </a:r>
            <a:r>
              <a:rPr kumimoji="1" lang="zh-CN" altLang="en-US"/>
              <a:t> </a:t>
            </a:r>
            <a:r>
              <a:rPr kumimoji="1" lang="en-US" altLang="zh-CN" dirty="0"/>
              <a:t>We</a:t>
            </a:r>
            <a:r>
              <a:rPr kumimoji="1" lang="zh-CN" altLang="en-US"/>
              <a:t> </a:t>
            </a:r>
            <a:r>
              <a:rPr kumimoji="1" lang="en-US" altLang="zh-CN" dirty="0"/>
              <a:t>can</a:t>
            </a:r>
            <a:r>
              <a:rPr kumimoji="1" lang="zh-CN" altLang="en-US"/>
              <a:t> </a:t>
            </a:r>
            <a:r>
              <a:rPr kumimoji="1" lang="en-US" altLang="zh-CN" dirty="0"/>
              <a:t>also</a:t>
            </a:r>
            <a:r>
              <a:rPr kumimoji="1" lang="zh-CN" altLang="en-US"/>
              <a:t> </a:t>
            </a:r>
            <a:r>
              <a:rPr kumimoji="1" lang="en-US" altLang="zh-CN" dirty="0"/>
              <a:t>use</a:t>
            </a:r>
            <a:r>
              <a:rPr kumimoji="1" lang="zh-CN" altLang="en-US"/>
              <a:t> </a:t>
            </a:r>
            <a:r>
              <a:rPr kumimoji="1" lang="en-US" altLang="zh-CN" dirty="0"/>
              <a:t>data</a:t>
            </a:r>
            <a:r>
              <a:rPr kumimoji="1" lang="zh-CN" altLang="en-US"/>
              <a:t> </a:t>
            </a:r>
            <a:r>
              <a:rPr kumimoji="1" lang="en-US" altLang="zh-CN" dirty="0"/>
              <a:t>to</a:t>
            </a:r>
            <a:r>
              <a:rPr kumimoji="1" lang="zh-CN" altLang="en-US"/>
              <a:t> </a:t>
            </a:r>
            <a:r>
              <a:rPr kumimoji="1" lang="en-US" altLang="zh-CN" dirty="0"/>
              <a:t>evaluate</a:t>
            </a:r>
            <a:r>
              <a:rPr kumimoji="1" lang="zh-CN" altLang="en-US"/>
              <a:t> </a:t>
            </a:r>
            <a:r>
              <a:rPr kumimoji="1" lang="en-US" altLang="zh-CN" dirty="0"/>
              <a:t>the</a:t>
            </a:r>
            <a:r>
              <a:rPr kumimoji="1" lang="zh-CN" altLang="en-US"/>
              <a:t> </a:t>
            </a:r>
            <a:r>
              <a:rPr kumimoji="1" lang="en-US" altLang="zh-CN" dirty="0"/>
              <a:t>performance</a:t>
            </a:r>
            <a:r>
              <a:rPr kumimoji="1" lang="zh-CN" altLang="en-US"/>
              <a:t> </a:t>
            </a:r>
            <a:r>
              <a:rPr kumimoji="1" lang="en-US" altLang="zh-CN" dirty="0"/>
              <a:t>of</a:t>
            </a:r>
            <a:r>
              <a:rPr kumimoji="1" lang="zh-CN" altLang="en-US"/>
              <a:t> </a:t>
            </a:r>
            <a:r>
              <a:rPr kumimoji="1" lang="en-US" altLang="zh-CN" dirty="0"/>
              <a:t>different</a:t>
            </a:r>
            <a:r>
              <a:rPr kumimoji="1" lang="zh-CN" altLang="en-US"/>
              <a:t> </a:t>
            </a:r>
            <a:r>
              <a:rPr kumimoji="1" lang="en-US" altLang="zh-CN" dirty="0"/>
              <a:t>algorithms.</a:t>
            </a:r>
            <a:r>
              <a:rPr kumimoji="1"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813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5DF98-99C9-1546-A411-50D0A1FB9A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84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talk,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DoppelGANger,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practical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community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expertise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during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aspect,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explored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0004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wikipedia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axis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axis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yellow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</a:t>
            </a:r>
            <a:r>
              <a:rPr kumimoji="1" lang="zh-CN" altLang="en-US" dirty="0"/>
              <a:t> </a:t>
            </a:r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anther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365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observations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visit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wikipedia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annual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methods,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Note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state-of-the-art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meaningful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50.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wiki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550.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0121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excited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already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DoppelGANger.</a:t>
            </a:r>
            <a:r>
              <a:rPr kumimoji="1" lang="zh-CN" altLang="en-US" dirty="0"/>
              <a:t> </a:t>
            </a:r>
            <a:r>
              <a:rPr kumimoji="1" lang="en-US" altLang="zh-CN" dirty="0"/>
              <a:t>Boogie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Hazy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blogs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actually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pretty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beyond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9068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annual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3877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Now</a:t>
            </a:r>
            <a:r>
              <a:rPr kumimoji="1" lang="zh-CN" altLang="en-US"/>
              <a:t> </a:t>
            </a:r>
            <a:r>
              <a:rPr kumimoji="1" lang="en-US" altLang="zh-CN" dirty="0"/>
              <a:t>let</a:t>
            </a:r>
            <a:r>
              <a:rPr kumimoji="1" lang="zh-CN" altLang="en-US"/>
              <a:t> </a:t>
            </a:r>
            <a:r>
              <a:rPr kumimoji="1" lang="en-US" altLang="zh-CN" dirty="0"/>
              <a:t>me</a:t>
            </a:r>
            <a:r>
              <a:rPr kumimoji="1" lang="zh-CN" altLang="en-US"/>
              <a:t> </a:t>
            </a:r>
            <a:r>
              <a:rPr kumimoji="1" lang="en-US" altLang="zh-CN" dirty="0"/>
              <a:t>show</a:t>
            </a:r>
            <a:r>
              <a:rPr kumimoji="1" lang="zh-CN" altLang="en-US"/>
              <a:t> </a:t>
            </a:r>
            <a:r>
              <a:rPr kumimoji="1" lang="en-US" altLang="zh-CN" dirty="0"/>
              <a:t>you</a:t>
            </a:r>
            <a:r>
              <a:rPr kumimoji="1" lang="zh-CN" altLang="en-US"/>
              <a:t> </a:t>
            </a:r>
            <a:r>
              <a:rPr kumimoji="1" lang="en-US" altLang="zh-CN" dirty="0"/>
              <a:t>some</a:t>
            </a:r>
            <a:r>
              <a:rPr kumimoji="1" lang="zh-CN" altLang="en-US"/>
              <a:t> </a:t>
            </a:r>
            <a:r>
              <a:rPr kumimoji="1" lang="en-US" altLang="zh-CN" dirty="0"/>
              <a:t>more</a:t>
            </a:r>
            <a:r>
              <a:rPr kumimoji="1" lang="zh-CN" altLang="en-US"/>
              <a:t> </a:t>
            </a:r>
            <a:r>
              <a:rPr kumimoji="1" lang="en-US" altLang="zh-CN" dirty="0"/>
              <a:t>fidelity</a:t>
            </a:r>
            <a:r>
              <a:rPr kumimoji="1" lang="zh-CN" altLang="en-US"/>
              <a:t> </a:t>
            </a:r>
            <a:r>
              <a:rPr kumimoji="1" lang="en-US" altLang="zh-CN" dirty="0"/>
              <a:t>evaluation</a:t>
            </a:r>
            <a:r>
              <a:rPr kumimoji="1" lang="zh-CN" altLang="en-US"/>
              <a:t> </a:t>
            </a:r>
            <a:r>
              <a:rPr kumimoji="1" lang="en-US" altLang="zh-CN" dirty="0"/>
              <a:t>results.</a:t>
            </a:r>
            <a:r>
              <a:rPr kumimoji="1"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4525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is a packet trace? Packet trace can be defined as a timestamped sequence of packets captured on a computer network with a sniffer or similar tools (e.g., tcpdump).</a:t>
            </a:r>
          </a:p>
          <a:p>
            <a:endParaRPr lang="en-US" dirty="0"/>
          </a:p>
          <a:p>
            <a:r>
              <a:rPr lang="en-US" dirty="0"/>
              <a:t>The screenshot here shows a small part of a sample packet trace that is displayed by Wireshark. </a:t>
            </a:r>
          </a:p>
          <a:p>
            <a:endParaRPr lang="en-US" dirty="0"/>
          </a:p>
          <a:p>
            <a:r>
              <a:rPr lang="en-US" dirty="0"/>
              <a:t>Here each row represents a separate packet that contains different fields of values, e.g., protocol, timestamp, source ip address, destination ip address, length of the packet and other fields we do not show here.</a:t>
            </a:r>
          </a:p>
          <a:p>
            <a:endParaRPr lang="en-US" dirty="0"/>
          </a:p>
          <a:p>
            <a:r>
              <a:rPr lang="en-US" dirty="0"/>
              <a:t>Note that the packets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r>
              <a:rPr lang="en-US" dirty="0"/>
              <a:t> are collected and aligned in a t</a:t>
            </a:r>
            <a:r>
              <a:rPr lang="en-US" altLang="zh-CN" dirty="0"/>
              <a:t>ime</a:t>
            </a:r>
            <a:r>
              <a:rPr lang="zh-CN" altLang="en-US" dirty="0"/>
              <a:t> </a:t>
            </a:r>
            <a:r>
              <a:rPr lang="en-US" altLang="zh-CN" dirty="0"/>
              <a:t>sequence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matches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definition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packet</a:t>
            </a:r>
            <a:r>
              <a:rPr lang="zh-CN" altLang="en-US" dirty="0"/>
              <a:t> </a:t>
            </a:r>
            <a:r>
              <a:rPr lang="en-US" altLang="zh-CN" dirty="0"/>
              <a:t>trace.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ABE24-ED2C-3940-9D59-5790B45B698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769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F4724-D6C1-2A42-B27C-B63197642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6F1A2C-47D1-3442-90D4-E357D1D3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A95AA-15CD-ED41-80C1-FE330DFD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AFCF-2B40-F749-8816-1CA3FE7F277A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7F1DB-4A9B-EA49-8E2B-3725D9DD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CB601-AB50-4F4F-9885-69B7B9A4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03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8FC0-3AD0-B64C-8F26-C8F9A96A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839D8-69DB-AD4C-BE8E-2BA948299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D4E47-D3A0-7C40-8FFD-CB1E76AB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DE5F1-53C0-E049-941A-C3541CAAB560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0C5DF-C276-A247-A89C-1E139E3E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6529B-FAEE-D649-A586-419F84A5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83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BF9C-7AD7-D449-9B8C-0A70DCB3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6E9EE-C320-834C-B9B6-FC87A324A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A7DA5-D911-3A4F-B6A8-77EEBFC4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FF8D-2679-9F4A-8D7D-EF1B23618EF4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4B5E6-0053-8042-9EE3-8C9FEE594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758AF-769D-7C41-9C81-BB70C54C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6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1CF1-6456-1C41-813D-6CD53C7E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CF6DD-BDAC-E746-8A69-4C56E7FD3A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CFC41-8F6C-2447-AFAC-366EBA914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ACD6B-5252-794F-AF18-6AC665C3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FDA0-BF64-274C-A353-764DB833EEA1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33685-098F-9C43-A504-602E077D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067AA-3644-634E-99E7-2448576E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4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41F8-08C8-4543-8ACC-CD4F6ADC7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10DB2-E83C-7149-A428-D4CD2498C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7CF5E-F144-A24B-99AF-9A9EEFB33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8897B7-431A-524A-8CDF-F3BE709FDD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649DD-0B26-8242-8356-D3773D21D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E4302A-5084-324A-9575-8B9399623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10D4-F34B-E64F-AFCC-A088EC983113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1630C2-B5FA-594A-B0F8-2E12A9DB5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209CBE-041B-7547-87BB-21CC853CC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5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D58C3-443D-6645-B434-46F5D824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D16B1B-2BD9-2C46-847E-640146256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E5E7D-0775-4B4E-9D5B-CF07368619AA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942C6-CC16-4144-A077-E8BF353F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F52AA-5582-BC4B-B7EB-7632F3AB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8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8FE593-60CA-B44A-9391-D6A2036AA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D9A5-363D-4F4B-8F5D-3001E2F2BECD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E9358E-5E1D-AC49-BE24-1B1E88D1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75524-9F63-5946-A428-00BB2408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23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5DD6-052C-F249-A84B-55ADD7E4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E8089-B5A0-874B-B0C3-F928E46D8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13801-9909-9D40-B915-F49EF092B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DA3D9-51E1-764B-9360-49486F082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4E92-B0DE-E648-8FC2-C34C6BD7C1D2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D089DA-F0C1-D746-84BE-4933CBF7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BBF46D-271F-734A-97EA-C54AAE2D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2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26BB-5625-E74D-A1B0-B05BD09E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7BD0B9-73DA-2D43-8FC5-3CCB87B1A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B1F93-3C23-F04E-A3A3-0731986E4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E0BD1-F56E-B441-BA66-151636BA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6B26-EF29-9D43-8E99-5D6E6975D7D2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A9193-60C1-0646-BAA1-40E2C85FB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9F737-FFE3-2F45-801E-72116953B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4E6D-F362-EB44-A329-57778037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0FF727-80C4-A24B-AE0C-0E17C004B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87400-36A4-924C-ACB1-ACB5C153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84934-0DA7-8C45-B70C-C3063E26F3A4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4A5BA-6E8F-F542-BC7F-C5F5B3E28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DE4B9-DCF0-3B47-B431-44D18C45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52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D26A3D-E1F6-DD4B-BBC8-89E8FD76D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626FD-7A53-DA44-900C-C79DB1B7C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F7A09-DA9D-A245-87B0-12F5C167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B4A9-0FF0-F04B-880F-F2EE9CD6A259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04853-D499-BC40-B585-0966AE2A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C79BD-42A6-BC47-8DA5-94370208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5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191AB3-91FB-3842-B588-E0FFAB71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2FED8-059D-1248-B701-7D7CDED13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AC874-C97A-B745-8103-8F55FB0558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7AD0-80EC-E14A-83F4-83FEE6CA9B5A}" type="datetime1">
              <a:rPr lang="en-US" smtClean="0"/>
              <a:t>10/14/23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37A3C-1195-0D49-8EB4-9221AA361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04750-D3B1-5B44-B14A-D9688F6BB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A06F7-7B03-794D-B1BE-3F12299AE8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6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ece.cmu.edu/~vsekar/projects/datafue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github.com/projectdatafuel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ece.cmu.edu/~vsekar/projects/datafuel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projectdatafuel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22.png"/><Relationship Id="rId12" Type="http://schemas.openxmlformats.org/officeDocument/2006/relationships/image" Target="../media/image70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5.sv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68.pn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rojectdatafuel/" TargetMode="External"/><Relationship Id="rId2" Type="http://schemas.openxmlformats.org/officeDocument/2006/relationships/hyperlink" Target="https://users.ece.cmu.edu/~vsekar/projects/datafue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08109-5829-5A44-B008-5E446666D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406" y="1122363"/>
            <a:ext cx="10481187" cy="23876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Synthetic Data to Enable </a:t>
            </a:r>
            <a:br>
              <a:rPr lang="en-US" sz="4400" dirty="0">
                <a:solidFill>
                  <a:srgbClr val="0070C0"/>
                </a:solidFill>
              </a:rPr>
            </a:br>
            <a:r>
              <a:rPr lang="en-US" sz="4400" dirty="0">
                <a:solidFill>
                  <a:srgbClr val="0070C0"/>
                </a:solidFill>
              </a:rPr>
              <a:t>Collaboration and Data Science </a:t>
            </a:r>
            <a:br>
              <a:rPr lang="en-US" sz="4400" dirty="0">
                <a:solidFill>
                  <a:srgbClr val="0070C0"/>
                </a:solidFill>
              </a:rPr>
            </a:br>
            <a:r>
              <a:rPr lang="en-US" sz="4400" dirty="0">
                <a:solidFill>
                  <a:srgbClr val="0070C0"/>
                </a:solidFill>
              </a:rPr>
              <a:t>For Networking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017F8-133F-8C41-A240-B7B9391AB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509963"/>
            <a:ext cx="9144000" cy="1655762"/>
          </a:xfrm>
        </p:spPr>
        <p:txBody>
          <a:bodyPr>
            <a:normAutofit fontScale="62500" lnSpcReduction="20000"/>
          </a:bodyPr>
          <a:lstStyle/>
          <a:p>
            <a:endParaRPr lang="en-US" altLang="zh-CN" dirty="0"/>
          </a:p>
          <a:p>
            <a:r>
              <a:rPr lang="en-US" altLang="zh-CN" sz="3200" dirty="0"/>
              <a:t>Vyas Sekar</a:t>
            </a:r>
          </a:p>
          <a:p>
            <a:r>
              <a:rPr lang="en-US" altLang="zh-CN" sz="3200" dirty="0"/>
              <a:t>Joint work with Giulia Fanti,  Zinan Lin, Yucheng Yin</a:t>
            </a:r>
          </a:p>
          <a:p>
            <a:r>
              <a:rPr lang="en-US" altLang="zh-CN" sz="3200" dirty="0">
                <a:hlinkClick r:id="rId3"/>
              </a:rPr>
              <a:t>https://users.ece.cmu.edu/~vsekar/projects/datafuel/</a:t>
            </a:r>
            <a:endParaRPr lang="en-US" altLang="zh-CN" sz="3200" dirty="0"/>
          </a:p>
          <a:p>
            <a:r>
              <a:rPr lang="en-US" altLang="zh-CN" sz="3200" dirty="0">
                <a:hlinkClick r:id="rId4"/>
              </a:rPr>
              <a:t>https://github.com/projectdatafuel/</a:t>
            </a:r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8473C58-DC9C-A0D5-675B-DFF43B204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67" y="5823515"/>
            <a:ext cx="6268064" cy="55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661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CF2FF-3923-27F4-97E6-BA217CAD3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 point for academia: Reproducibility crisis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197A0-9761-FC6C-4B53-7F8F0C8D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图形 5" descr="数据库">
            <a:extLst>
              <a:ext uri="{FF2B5EF4-FFF2-40B4-BE49-F238E27FC236}">
                <a16:creationId xmlns:a16="http://schemas.microsoft.com/office/drawing/2014/main" id="{C0F00A5C-8D49-F487-E190-7DAF25954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5687" y="2720489"/>
            <a:ext cx="1226951" cy="1226951"/>
          </a:xfrm>
          <a:prstGeom prst="rect">
            <a:avLst/>
          </a:prstGeom>
        </p:spPr>
      </p:pic>
      <p:pic>
        <p:nvPicPr>
          <p:cNvPr id="6" name="图形 7" descr="男性形象">
            <a:extLst>
              <a:ext uri="{FF2B5EF4-FFF2-40B4-BE49-F238E27FC236}">
                <a16:creationId xmlns:a16="http://schemas.microsoft.com/office/drawing/2014/main" id="{1A8C7A65-2E50-FDDA-6AA8-99544CC1D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9382" y="2662370"/>
            <a:ext cx="1285069" cy="1285069"/>
          </a:xfrm>
          <a:prstGeom prst="rect">
            <a:avLst/>
          </a:prstGeom>
        </p:spPr>
      </p:pic>
      <p:sp>
        <p:nvSpPr>
          <p:cNvPr id="7" name="文本框 8">
            <a:extLst>
              <a:ext uri="{FF2B5EF4-FFF2-40B4-BE49-F238E27FC236}">
                <a16:creationId xmlns:a16="http://schemas.microsoft.com/office/drawing/2014/main" id="{C93D8434-02C9-D95D-0DF7-B4A5DD66E5E7}"/>
              </a:ext>
            </a:extLst>
          </p:cNvPr>
          <p:cNvSpPr txBox="1"/>
          <p:nvPr/>
        </p:nvSpPr>
        <p:spPr>
          <a:xfrm>
            <a:off x="5340525" y="1765334"/>
            <a:ext cx="2820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/>
              <a:t>Researchers</a:t>
            </a:r>
            <a:r>
              <a:rPr kumimoji="1" lang="zh-CN" altLang="en-US" sz="2800"/>
              <a:t> </a:t>
            </a:r>
            <a:r>
              <a:rPr kumimoji="1" lang="en-US" altLang="zh-CN" sz="2800" dirty="0"/>
              <a:t>or</a:t>
            </a:r>
          </a:p>
          <a:p>
            <a:pPr algn="ctr"/>
            <a:r>
              <a:rPr kumimoji="1" lang="en-US" altLang="zh-CN" sz="2800" dirty="0"/>
              <a:t>other</a:t>
            </a:r>
            <a:r>
              <a:rPr kumimoji="1" lang="zh-CN" altLang="en-US" sz="2800"/>
              <a:t> </a:t>
            </a:r>
            <a:r>
              <a:rPr kumimoji="1" lang="en-US" altLang="zh-CN" sz="2800" dirty="0"/>
              <a:t>companies</a:t>
            </a:r>
            <a:endParaRPr kumimoji="1" lang="zh-CN" altLang="en-US" sz="2800"/>
          </a:p>
        </p:txBody>
      </p:sp>
      <p:grpSp>
        <p:nvGrpSpPr>
          <p:cNvPr id="8" name="组合 19">
            <a:extLst>
              <a:ext uri="{FF2B5EF4-FFF2-40B4-BE49-F238E27FC236}">
                <a16:creationId xmlns:a16="http://schemas.microsoft.com/office/drawing/2014/main" id="{1A1750E3-9F42-992A-2351-596958E3FB13}"/>
              </a:ext>
            </a:extLst>
          </p:cNvPr>
          <p:cNvGrpSpPr/>
          <p:nvPr/>
        </p:nvGrpSpPr>
        <p:grpSpPr>
          <a:xfrm>
            <a:off x="4763613" y="2894996"/>
            <a:ext cx="1345768" cy="1168447"/>
            <a:chOff x="2588217" y="2897040"/>
            <a:chExt cx="1345768" cy="1168446"/>
          </a:xfrm>
        </p:grpSpPr>
        <p:sp>
          <p:nvSpPr>
            <p:cNvPr id="9" name="右箭头 9">
              <a:extLst>
                <a:ext uri="{FF2B5EF4-FFF2-40B4-BE49-F238E27FC236}">
                  <a16:creationId xmlns:a16="http://schemas.microsoft.com/office/drawing/2014/main" id="{E164C73A-9053-3680-2221-465836E607CE}"/>
                </a:ext>
              </a:extLst>
            </p:cNvPr>
            <p:cNvSpPr/>
            <p:nvPr/>
          </p:nvSpPr>
          <p:spPr>
            <a:xfrm>
              <a:off x="2588217" y="3285641"/>
              <a:ext cx="1345768" cy="371959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/>
            </a:p>
          </p:txBody>
        </p:sp>
        <p:sp>
          <p:nvSpPr>
            <p:cNvPr id="10" name="乘 10">
              <a:extLst>
                <a:ext uri="{FF2B5EF4-FFF2-40B4-BE49-F238E27FC236}">
                  <a16:creationId xmlns:a16="http://schemas.microsoft.com/office/drawing/2014/main" id="{3B7DC4DC-81C9-4D20-F3A9-0D1E1C2CAF61}"/>
                </a:ext>
              </a:extLst>
            </p:cNvPr>
            <p:cNvSpPr/>
            <p:nvPr/>
          </p:nvSpPr>
          <p:spPr>
            <a:xfrm>
              <a:off x="2722857" y="2897040"/>
              <a:ext cx="1076487" cy="1168446"/>
            </a:xfrm>
            <a:prstGeom prst="mathMultiply">
              <a:avLst>
                <a:gd name="adj1" fmla="val 10207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/>
            </a:p>
          </p:txBody>
        </p:sp>
      </p:grpSp>
      <p:sp>
        <p:nvSpPr>
          <p:cNvPr id="11" name="圆角矩形 11">
            <a:extLst>
              <a:ext uri="{FF2B5EF4-FFF2-40B4-BE49-F238E27FC236}">
                <a16:creationId xmlns:a16="http://schemas.microsoft.com/office/drawing/2014/main" id="{86CF330E-E9E3-4030-63F2-A47B05B3568B}"/>
              </a:ext>
            </a:extLst>
          </p:cNvPr>
          <p:cNvSpPr/>
          <p:nvPr/>
        </p:nvSpPr>
        <p:spPr>
          <a:xfrm>
            <a:off x="3165998" y="2041151"/>
            <a:ext cx="1951495" cy="221625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</a:rPr>
              <a:t>Company</a:t>
            </a:r>
            <a:endParaRPr kumimoji="1" lang="zh-CN" altLang="en-US" sz="2800">
              <a:solidFill>
                <a:schemeClr val="tx1"/>
              </a:solidFill>
            </a:endParaRP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7D6172C2-E441-7FED-37B5-537B9CB11BE9}"/>
              </a:ext>
            </a:extLst>
          </p:cNvPr>
          <p:cNvSpPr txBox="1"/>
          <p:nvPr/>
        </p:nvSpPr>
        <p:spPr>
          <a:xfrm>
            <a:off x="3216796" y="4771260"/>
            <a:ext cx="774671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Bad</a:t>
            </a:r>
            <a:r>
              <a:rPr kumimoji="1" lang="zh-CN" altLang="en-US" sz="2800"/>
              <a:t> </a:t>
            </a:r>
            <a:r>
              <a:rPr kumimoji="1" lang="en-US" altLang="zh-CN" sz="2800" dirty="0"/>
              <a:t>outcomes: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Research is</a:t>
            </a:r>
            <a:r>
              <a:rPr kumimoji="1" lang="zh-CN" altLang="en-US" sz="240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/>
              <a:t> </a:t>
            </a:r>
            <a:r>
              <a:rPr kumimoji="1" lang="en-US" altLang="zh-CN" sz="2400" dirty="0"/>
              <a:t>reproducible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Collaborative opportunities go untapped</a:t>
            </a:r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06149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1925-F931-F8E2-ED1E-13F87107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65" y="365125"/>
            <a:ext cx="11483190" cy="1325563"/>
          </a:xfrm>
        </p:spPr>
        <p:txBody>
          <a:bodyPr>
            <a:normAutofit/>
          </a:bodyPr>
          <a:lstStyle/>
          <a:p>
            <a:r>
              <a:rPr lang="en-US" dirty="0"/>
              <a:t>Pain point for industry: Silos/Policies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3986-B071-2499-53DC-8481904F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247D734-0A65-A836-8B05-B537780F8015}"/>
              </a:ext>
            </a:extLst>
          </p:cNvPr>
          <p:cNvSpPr/>
          <p:nvPr/>
        </p:nvSpPr>
        <p:spPr>
          <a:xfrm>
            <a:off x="4291079" y="3284194"/>
            <a:ext cx="2762945" cy="1478464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E58FC-9137-9268-3E28-E147B8AA3601}"/>
              </a:ext>
            </a:extLst>
          </p:cNvPr>
          <p:cNvSpPr txBox="1"/>
          <p:nvPr/>
        </p:nvSpPr>
        <p:spPr>
          <a:xfrm>
            <a:off x="4336247" y="3515687"/>
            <a:ext cx="2672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ML Service</a:t>
            </a:r>
          </a:p>
          <a:p>
            <a:pPr algn="ctr"/>
            <a:r>
              <a:rPr lang="en-US" sz="2200" dirty="0">
                <a:latin typeface="Helvetica Light" panose="020B0403020202020204" pitchFamily="34" charset="0"/>
              </a:rPr>
              <a:t>Product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92CDF0-A0BB-7009-39FA-66C2D2D5839D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396943" y="4023426"/>
            <a:ext cx="189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C49C566-F4C9-0884-7C52-CA2F6086D424}"/>
              </a:ext>
            </a:extLst>
          </p:cNvPr>
          <p:cNvSpPr/>
          <p:nvPr/>
        </p:nvSpPr>
        <p:spPr>
          <a:xfrm>
            <a:off x="8695504" y="1676810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C0DFA3-CC38-5749-16AC-63AF809268D0}"/>
              </a:ext>
            </a:extLst>
          </p:cNvPr>
          <p:cNvSpPr txBox="1"/>
          <p:nvPr/>
        </p:nvSpPr>
        <p:spPr>
          <a:xfrm>
            <a:off x="8765916" y="1871391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Data science Team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78BA396-5DB6-2D66-B3ED-8ECA28697866}"/>
              </a:ext>
            </a:extLst>
          </p:cNvPr>
          <p:cNvSpPr/>
          <p:nvPr/>
        </p:nvSpPr>
        <p:spPr>
          <a:xfrm>
            <a:off x="9189769" y="5354562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391E4D-0688-8E1A-8BCB-D93EDA81D41E}"/>
              </a:ext>
            </a:extLst>
          </p:cNvPr>
          <p:cNvSpPr txBox="1"/>
          <p:nvPr/>
        </p:nvSpPr>
        <p:spPr>
          <a:xfrm>
            <a:off x="9189769" y="5525658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Sales Team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45F709-B13E-552A-9D36-8348FF32DB8A}"/>
              </a:ext>
            </a:extLst>
          </p:cNvPr>
          <p:cNvCxnSpPr>
            <a:cxnSpLocks/>
          </p:cNvCxnSpPr>
          <p:nvPr/>
        </p:nvCxnSpPr>
        <p:spPr>
          <a:xfrm flipV="1">
            <a:off x="7145782" y="2252778"/>
            <a:ext cx="1549722" cy="1176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乘 22">
            <a:extLst>
              <a:ext uri="{FF2B5EF4-FFF2-40B4-BE49-F238E27FC236}">
                <a16:creationId xmlns:a16="http://schemas.microsoft.com/office/drawing/2014/main" id="{CBFF048A-5E0C-9D9E-B148-17A4C96042B2}"/>
              </a:ext>
            </a:extLst>
          </p:cNvPr>
          <p:cNvSpPr/>
          <p:nvPr/>
        </p:nvSpPr>
        <p:spPr>
          <a:xfrm>
            <a:off x="7748591" y="4731932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D97FCF-365B-A4FF-CD5A-6ED394C2A24F}"/>
              </a:ext>
            </a:extLst>
          </p:cNvPr>
          <p:cNvSpPr txBox="1"/>
          <p:nvPr/>
        </p:nvSpPr>
        <p:spPr>
          <a:xfrm>
            <a:off x="8808236" y="1198730"/>
            <a:ext cx="265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Can’t build  robust models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2FBF474-C9F6-AF13-40E2-9F41E76370EE}"/>
              </a:ext>
            </a:extLst>
          </p:cNvPr>
          <p:cNvCxnSpPr>
            <a:cxnSpLocks/>
          </p:cNvCxnSpPr>
          <p:nvPr/>
        </p:nvCxnSpPr>
        <p:spPr>
          <a:xfrm>
            <a:off x="7145782" y="4587995"/>
            <a:ext cx="1972933" cy="1387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乘 22">
            <a:extLst>
              <a:ext uri="{FF2B5EF4-FFF2-40B4-BE49-F238E27FC236}">
                <a16:creationId xmlns:a16="http://schemas.microsoft.com/office/drawing/2014/main" id="{98859804-B2CB-4554-4DC3-5C441DFEAA72}"/>
              </a:ext>
            </a:extLst>
          </p:cNvPr>
          <p:cNvSpPr/>
          <p:nvPr/>
        </p:nvSpPr>
        <p:spPr>
          <a:xfrm>
            <a:off x="7672135" y="2402755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69C6B4-3BB7-BC36-B6E8-89FE04254169}"/>
              </a:ext>
            </a:extLst>
          </p:cNvPr>
          <p:cNvSpPr txBox="1"/>
          <p:nvPr/>
        </p:nvSpPr>
        <p:spPr>
          <a:xfrm>
            <a:off x="9257675" y="4679424"/>
            <a:ext cx="2688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Cant access data  to demo </a:t>
            </a:r>
          </a:p>
          <a:p>
            <a:r>
              <a:rPr lang="en-US" dirty="0"/>
              <a:t>for new customers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32A27C-07B5-AF99-00B4-75CE0227472C}"/>
              </a:ext>
            </a:extLst>
          </p:cNvPr>
          <p:cNvSpPr txBox="1"/>
          <p:nvPr/>
        </p:nvSpPr>
        <p:spPr>
          <a:xfrm>
            <a:off x="9136556" y="2652330"/>
            <a:ext cx="2809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Spends a lot of time trying </a:t>
            </a:r>
          </a:p>
          <a:p>
            <a:r>
              <a:rPr lang="en-US" i="1" dirty="0"/>
              <a:t>to reproduce incidents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C007EB0-7925-FC9C-6816-A8620A730BDD}"/>
              </a:ext>
            </a:extLst>
          </p:cNvPr>
          <p:cNvGrpSpPr/>
          <p:nvPr/>
        </p:nvGrpSpPr>
        <p:grpSpPr>
          <a:xfrm>
            <a:off x="225940" y="3626492"/>
            <a:ext cx="551752" cy="1141904"/>
            <a:chOff x="557520" y="2714228"/>
            <a:chExt cx="2638269" cy="305135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409BA2A-3466-C3A0-DB9C-55BA1282258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07010C8-B6A0-66CD-5C4F-7494D62587C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209747B-34AD-5F09-F751-CC74DCB3CD2B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6A18157-37F7-E488-EC29-650FC2A8E3F9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776AB1B-00A5-212F-EA1E-A252D88AE76F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0F10B18-7265-CEE6-E565-A1204115073C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F952A20-E69C-4B16-9238-F28A117C92FC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F5FA80E-5B54-0FA8-2753-1DAEDE4CDB52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14F7C83-12B0-1FD5-CD07-6C54C78DCC8C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8B93434-5139-1F63-7DBF-36BED567260C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8E76C65-2BC9-14C6-815F-41ADD871A0F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A985C85-311D-B132-55AB-6296CDE8A386}"/>
              </a:ext>
            </a:extLst>
          </p:cNvPr>
          <p:cNvGrpSpPr/>
          <p:nvPr/>
        </p:nvGrpSpPr>
        <p:grpSpPr>
          <a:xfrm>
            <a:off x="919229" y="3626492"/>
            <a:ext cx="551752" cy="1141904"/>
            <a:chOff x="557520" y="2714228"/>
            <a:chExt cx="2638269" cy="30513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F0A65DB-E674-95E7-0E3B-35A8754A109E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FA01FFC-64A9-BAC5-A775-D75AE3C702C9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3ED69AC-2806-4737-9237-6B05C925144A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24A8E7B-6EF6-063A-0C1B-6B69BCA457D4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1FEF98B-22F2-BAD0-D707-2E018E2D57A5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DBEC2AE-B836-B0C3-4942-2A30AB8B5CA7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6999D3F-0C18-7D43-AA2F-6376E84271B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E363847-2363-6AC5-107C-7ABD48158D58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A79346-B605-7DFB-B81D-539C8ECB169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D3AA499-FED4-15AF-0942-E42249A47FEF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4A45546-180A-4451-2314-7F67FE770070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080057-035B-30C1-4025-1AC7CD17B197}"/>
              </a:ext>
            </a:extLst>
          </p:cNvPr>
          <p:cNvGrpSpPr/>
          <p:nvPr/>
        </p:nvGrpSpPr>
        <p:grpSpPr>
          <a:xfrm>
            <a:off x="1641350" y="3626492"/>
            <a:ext cx="551752" cy="1141904"/>
            <a:chOff x="557520" y="2714228"/>
            <a:chExt cx="2638269" cy="3051359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1D429BE-AD29-6E3E-F06F-09F1A7B63AD0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DC3C0F-3197-D26B-D650-1D133A1677E1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FD2B6CE-EFB2-18CF-76BD-5C8837B6CFC6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22A0172-4307-98B1-A4D7-C3D95C2EAB4B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04A14D8-DC3B-816E-9058-CB35844E7B70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27072B8-8C55-A722-F399-4EF1E7621B13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2318DE4-C28A-138D-4FC1-2E915A84556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DB9AB50-A374-A17B-57A5-DB8F9BCA4845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AB04F36-63C3-ADD2-C389-7B0E7ADCC019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33F81C-E461-63DE-AD37-1124FF5519CB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64C0BC0-30D8-FA59-50A2-189B2426A65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EC76625-5CAD-A856-EEF4-FDF8AFAAF389}"/>
              </a:ext>
            </a:extLst>
          </p:cNvPr>
          <p:cNvGrpSpPr/>
          <p:nvPr/>
        </p:nvGrpSpPr>
        <p:grpSpPr>
          <a:xfrm>
            <a:off x="4287772" y="5173850"/>
            <a:ext cx="551752" cy="1141904"/>
            <a:chOff x="557520" y="2714228"/>
            <a:chExt cx="2638269" cy="3051359"/>
          </a:xfrm>
          <a:solidFill>
            <a:schemeClr val="bg1">
              <a:lumMod val="85000"/>
            </a:schemeClr>
          </a:solidFill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948B58E-D012-266C-5A8D-7E7FBCB85DFB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7BFD23-E4E3-2E43-2D39-E7AAB5B32ABE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A78733F-5652-1032-033D-8C480F210586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D4D602B-FD04-D5B9-1114-118943430403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C43988F-B6F7-6A08-DF6C-272452271DA4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1ECD738-6BD9-45F1-FA68-AF1DA7594589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6D4AD56-AE51-4681-8886-79D137D60C6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495F338-E279-FEFA-7155-4A975C5E672C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7E035FD-97CA-E247-49E4-0BF4129E4C9F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1F31E45-5E60-2B40-E440-859F09F9FA67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48EB6E7-4F91-5DFF-40C3-16B8BD54F12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FDE623D-C5DB-ACB1-E42D-682F6956749D}"/>
              </a:ext>
            </a:extLst>
          </p:cNvPr>
          <p:cNvGrpSpPr/>
          <p:nvPr/>
        </p:nvGrpSpPr>
        <p:grpSpPr>
          <a:xfrm>
            <a:off x="4981061" y="5173850"/>
            <a:ext cx="551752" cy="1141904"/>
            <a:chOff x="557520" y="2714228"/>
            <a:chExt cx="2638269" cy="3051359"/>
          </a:xfrm>
          <a:solidFill>
            <a:schemeClr val="bg1">
              <a:lumMod val="85000"/>
            </a:schemeClr>
          </a:solidFill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31923C1-0F8D-FABF-1AEE-92694F3647DC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7D06EF-9E58-ECB3-D1E7-B4399DA69D9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6AB6CC4-1E4D-7161-7E62-3843AB5DF51A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AB87D64-7C00-1451-0E8D-1930E1A73187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6076D46-3D3C-7280-A2CB-4CD4250EB862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CCCD7B7-48F7-760B-4F05-24FFEB46E65D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D0D6EFF-27DD-4B9A-6B06-A90C3FB6FB3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45F2F88-B17E-CBEE-66DD-A09ED388821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9376270-5F31-9B3A-3913-5F55D6AF526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0B8A45C-04BB-BE2E-34E7-DD233F0B39CB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875FBBF-9EDA-6E17-D375-7CD147791541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3C08281-59F3-81A3-14AF-C392A0DC7AD4}"/>
              </a:ext>
            </a:extLst>
          </p:cNvPr>
          <p:cNvGrpSpPr/>
          <p:nvPr/>
        </p:nvGrpSpPr>
        <p:grpSpPr>
          <a:xfrm>
            <a:off x="5703182" y="5173850"/>
            <a:ext cx="551752" cy="1141904"/>
            <a:chOff x="557520" y="2714228"/>
            <a:chExt cx="2638269" cy="3051359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0B6C5BC-0E4B-3DE4-50A9-F4E8F8C57DAB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6F0224E-B5B5-9BA7-091A-AE5667961EB1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D821E79-EA67-CC4C-7C74-0B1327B16743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D0609B1-C514-DCFF-FE32-9C30EBB0240D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9C883F3-EB7A-E272-26E4-786C226771CE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07997DD-E208-2209-C896-B1862D4A1A02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455D0E6D-BDBC-8947-19D1-D0C25E9BBC42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D3DBA1F-45A5-A5F4-E03B-EB5291391F8E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8834C39-8F7D-A636-8A3E-81156D19F080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C8BD21E-8F8B-8BBA-196B-93CDEE29FF85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FDA9B91-0217-266E-2487-1902CA6ABF1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8EF4DC5-0393-7DB0-FF77-3CA7DCD1617F}"/>
              </a:ext>
            </a:extLst>
          </p:cNvPr>
          <p:cNvSpPr/>
          <p:nvPr/>
        </p:nvSpPr>
        <p:spPr>
          <a:xfrm>
            <a:off x="9136556" y="3525459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2F9B6-6D39-F622-E2A0-7BD2F956382E}"/>
              </a:ext>
            </a:extLst>
          </p:cNvPr>
          <p:cNvSpPr txBox="1"/>
          <p:nvPr/>
        </p:nvSpPr>
        <p:spPr>
          <a:xfrm>
            <a:off x="9136556" y="3716176"/>
            <a:ext cx="2672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Test &amp; Response Team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48DCB4D-332C-DA49-094F-C692E43BA366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7145782" y="3923714"/>
            <a:ext cx="1990774" cy="2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乘 22">
            <a:extLst>
              <a:ext uri="{FF2B5EF4-FFF2-40B4-BE49-F238E27FC236}">
                <a16:creationId xmlns:a16="http://schemas.microsoft.com/office/drawing/2014/main" id="{BF8FEF92-C95F-3D54-FC5B-BE65B20E061F}"/>
              </a:ext>
            </a:extLst>
          </p:cNvPr>
          <p:cNvSpPr/>
          <p:nvPr/>
        </p:nvSpPr>
        <p:spPr>
          <a:xfrm rot="21319425">
            <a:off x="7865092" y="3585292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8CB1B7-5E2B-813F-FC0F-032F2024214A}"/>
              </a:ext>
            </a:extLst>
          </p:cNvPr>
          <p:cNvSpPr txBox="1"/>
          <p:nvPr/>
        </p:nvSpPr>
        <p:spPr>
          <a:xfrm>
            <a:off x="4166460" y="1871391"/>
            <a:ext cx="316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 Lifecycle</a:t>
            </a:r>
          </a:p>
          <a:p>
            <a:r>
              <a:rPr lang="en-US" dirty="0"/>
              <a:t>Build </a:t>
            </a:r>
            <a:r>
              <a:rPr lang="en-US" dirty="0">
                <a:sym typeface="Wingdings" pitchFamily="2" charset="2"/>
              </a:rPr>
              <a:t> Test  Sell  Respond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73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2C29-BCA5-D4AD-941C-D81AC92D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60" y="168954"/>
            <a:ext cx="11680479" cy="1325563"/>
          </a:xfrm>
        </p:spPr>
        <p:txBody>
          <a:bodyPr/>
          <a:lstStyle/>
          <a:p>
            <a:r>
              <a:rPr lang="en-US" dirty="0"/>
              <a:t>Focus: Session Journeys in Networking Use Cases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160F-FB6A-7B06-396F-340B7517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4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05F9B-0CD1-B9C8-C987-BB2472E745E5}"/>
              </a:ext>
            </a:extLst>
          </p:cNvPr>
          <p:cNvSpPr txBox="1"/>
          <p:nvPr/>
        </p:nvSpPr>
        <p:spPr>
          <a:xfrm>
            <a:off x="509060" y="634746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..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F5E276F-A2B0-DE2B-CF39-3C337CF27173}"/>
              </a:ext>
            </a:extLst>
          </p:cNvPr>
          <p:cNvGrpSpPr/>
          <p:nvPr/>
        </p:nvGrpSpPr>
        <p:grpSpPr>
          <a:xfrm>
            <a:off x="456589" y="1430179"/>
            <a:ext cx="11556484" cy="1200329"/>
            <a:chOff x="456589" y="1430179"/>
            <a:chExt cx="11556484" cy="120032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C50C4B-5E6A-E8FF-4868-A9DAEA998BFB}"/>
                </a:ext>
              </a:extLst>
            </p:cNvPr>
            <p:cNvSpPr txBox="1"/>
            <p:nvPr/>
          </p:nvSpPr>
          <p:spPr>
            <a:xfrm>
              <a:off x="456589" y="1863122"/>
              <a:ext cx="1191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Security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E2BE6B1-62D8-78F6-97B4-B58EFBF6CFDE}"/>
                </a:ext>
              </a:extLst>
            </p:cNvPr>
            <p:cNvGrpSpPr/>
            <p:nvPr/>
          </p:nvGrpSpPr>
          <p:grpSpPr>
            <a:xfrm>
              <a:off x="2432516" y="1430179"/>
              <a:ext cx="9580557" cy="1200329"/>
              <a:chOff x="2438511" y="1849434"/>
              <a:chExt cx="9580557" cy="1200329"/>
            </a:xfrm>
          </p:grpSpPr>
          <p:pic>
            <p:nvPicPr>
              <p:cNvPr id="13" name="图形 7" descr="男性形象">
                <a:extLst>
                  <a:ext uri="{FF2B5EF4-FFF2-40B4-BE49-F238E27FC236}">
                    <a16:creationId xmlns:a16="http://schemas.microsoft.com/office/drawing/2014/main" id="{2371DDE9-E352-1AD7-8E1D-995018102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38511" y="2170854"/>
                <a:ext cx="678174" cy="678174"/>
              </a:xfrm>
              <a:prstGeom prst="rect">
                <a:avLst/>
              </a:prstGeom>
            </p:spPr>
          </p:pic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8851E255-51F4-705B-5544-85F0E3BB5741}"/>
                  </a:ext>
                </a:extLst>
              </p:cNvPr>
              <p:cNvGrpSpPr/>
              <p:nvPr/>
            </p:nvGrpSpPr>
            <p:grpSpPr>
              <a:xfrm>
                <a:off x="4152275" y="1849434"/>
                <a:ext cx="7866793" cy="1200329"/>
                <a:chOff x="4152275" y="1849434"/>
                <a:chExt cx="7866793" cy="1200329"/>
              </a:xfrm>
            </p:grpSpPr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A803864A-DA7B-EF06-AEE5-76576B3AC7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2275" y="2945946"/>
                  <a:ext cx="5426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8F274F79-61C9-499D-3FB4-F7D4622362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52275" y="2114445"/>
                  <a:ext cx="0" cy="83150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EB9E58F8-2E2F-7FA1-AF2E-569959BEC10C}"/>
                    </a:ext>
                  </a:extLst>
                </p:cNvPr>
                <p:cNvCxnSpPr/>
                <p:nvPr/>
              </p:nvCxnSpPr>
              <p:spPr>
                <a:xfrm>
                  <a:off x="4646951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43A2CFDE-65CB-212D-6136-AA2C0B200DED}"/>
                    </a:ext>
                  </a:extLst>
                </p:cNvPr>
                <p:cNvCxnSpPr/>
                <p:nvPr/>
              </p:nvCxnSpPr>
              <p:spPr>
                <a:xfrm>
                  <a:off x="6053528" y="2199012"/>
                  <a:ext cx="0" cy="67817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3A6826CB-FF94-9BE0-7802-53009ADE952D}"/>
                    </a:ext>
                  </a:extLst>
                </p:cNvPr>
                <p:cNvCxnSpPr/>
                <p:nvPr/>
              </p:nvCxnSpPr>
              <p:spPr>
                <a:xfrm>
                  <a:off x="75250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716FB5A2-A38F-1AD1-8767-953548A52B5E}"/>
                    </a:ext>
                  </a:extLst>
                </p:cNvPr>
                <p:cNvCxnSpPr/>
                <p:nvPr/>
              </p:nvCxnSpPr>
              <p:spPr>
                <a:xfrm>
                  <a:off x="8172137" y="2191108"/>
                  <a:ext cx="0" cy="678174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00289C5-D52A-0BDA-54F2-86FC08E2164B}"/>
                    </a:ext>
                  </a:extLst>
                </p:cNvPr>
                <p:cNvSpPr txBox="1"/>
                <p:nvPr/>
              </p:nvSpPr>
              <p:spPr>
                <a:xfrm>
                  <a:off x="10499613" y="1849434"/>
                  <a:ext cx="1519455" cy="12003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Login at loc L1</a:t>
                  </a:r>
                </a:p>
                <a:p>
                  <a:r>
                    <a:rPr lang="en-US" dirty="0"/>
                    <a:t>Bought @ Z</a:t>
                  </a:r>
                </a:p>
                <a:p>
                  <a:r>
                    <a:rPr lang="en-US" dirty="0"/>
                    <a:t>Bought @ Y</a:t>
                  </a:r>
                </a:p>
                <a:p>
                  <a:r>
                    <a:rPr lang="en-US" dirty="0"/>
                    <a:t>Login at loc L2</a:t>
                  </a:r>
                </a:p>
              </p:txBody>
            </p: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F341C725-B94D-5A78-CFC8-90BD9FAF80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2200" y="2098183"/>
                  <a:ext cx="482184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77A8D310-FE92-620C-F80C-5E64CAF9BD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329956"/>
                  <a:ext cx="433466" cy="790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5324F08A-37CC-A851-FD89-202C83015C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555251"/>
                  <a:ext cx="43346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84A5C2D4-C858-7020-4663-6377C7BCE6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9675" y="2883001"/>
                  <a:ext cx="438462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AD06CA07-B1A3-9EDD-58E5-E224D100F0E5}"/>
                    </a:ext>
                  </a:extLst>
                </p:cNvPr>
                <p:cNvCxnSpPr/>
                <p:nvPr/>
              </p:nvCxnSpPr>
              <p:spPr>
                <a:xfrm>
                  <a:off x="76774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35871DCC-EC82-A938-72EE-6E0D0C963D81}"/>
                    </a:ext>
                  </a:extLst>
                </p:cNvPr>
                <p:cNvCxnSpPr/>
                <p:nvPr/>
              </p:nvCxnSpPr>
              <p:spPr>
                <a:xfrm>
                  <a:off x="7829862" y="2191108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5E8CE6D-B421-8AB6-23B7-EB2E8093B48E}"/>
              </a:ext>
            </a:extLst>
          </p:cNvPr>
          <p:cNvGrpSpPr/>
          <p:nvPr/>
        </p:nvGrpSpPr>
        <p:grpSpPr>
          <a:xfrm>
            <a:off x="79557" y="2796175"/>
            <a:ext cx="9516646" cy="887286"/>
            <a:chOff x="79557" y="2796175"/>
            <a:chExt cx="9516646" cy="88728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7EE6C5-A250-9335-E930-7ECEA4E3FC06}"/>
                </a:ext>
              </a:extLst>
            </p:cNvPr>
            <p:cNvSpPr txBox="1"/>
            <p:nvPr/>
          </p:nvSpPr>
          <p:spPr>
            <a:xfrm>
              <a:off x="79557" y="3009624"/>
              <a:ext cx="10839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Quality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BE426AB-433C-7E53-8D09-ADF3775AB060}"/>
                </a:ext>
              </a:extLst>
            </p:cNvPr>
            <p:cNvGrpSpPr/>
            <p:nvPr/>
          </p:nvGrpSpPr>
          <p:grpSpPr>
            <a:xfrm>
              <a:off x="2529552" y="2796175"/>
              <a:ext cx="7066651" cy="887286"/>
              <a:chOff x="2512064" y="3200411"/>
              <a:chExt cx="7066651" cy="887286"/>
            </a:xfrm>
          </p:grpSpPr>
          <p:pic>
            <p:nvPicPr>
              <p:cNvPr id="1026" name="Picture 2" descr="Video Player for Android:Amazon.com:Appstore for Android">
                <a:extLst>
                  <a:ext uri="{FF2B5EF4-FFF2-40B4-BE49-F238E27FC236}">
                    <a16:creationId xmlns:a16="http://schemas.microsoft.com/office/drawing/2014/main" id="{ECDAAE78-528D-6118-3AB2-7B60B5B76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2064" y="3282987"/>
                <a:ext cx="570563" cy="5705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3AD4C89C-82CB-BB6B-81CF-251CD9F532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2275" y="4087697"/>
                <a:ext cx="542644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143BF0C7-6B59-8614-FC79-A5D28B4372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275" y="3256196"/>
                <a:ext cx="0" cy="8315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F87645C-6926-BD95-6C9C-F03C7B19338A}"/>
                  </a:ext>
                </a:extLst>
              </p:cNvPr>
              <p:cNvSpPr txBox="1"/>
              <p:nvPr/>
            </p:nvSpPr>
            <p:spPr>
              <a:xfrm rot="16200000">
                <a:off x="3308100" y="3307011"/>
                <a:ext cx="8595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Player </a:t>
                </a:r>
              </a:p>
              <a:p>
                <a:r>
                  <a:rPr lang="en-US" dirty="0"/>
                  <a:t>Quality</a:t>
                </a: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2CA82CE0-A9E8-BB14-DADB-382D1088B40D}"/>
                  </a:ext>
                </a:extLst>
              </p:cNvPr>
              <p:cNvSpPr/>
              <p:nvPr/>
            </p:nvSpPr>
            <p:spPr>
              <a:xfrm>
                <a:off x="4182256" y="3297836"/>
                <a:ext cx="5306518" cy="569626"/>
              </a:xfrm>
              <a:custGeom>
                <a:avLst/>
                <a:gdLst>
                  <a:gd name="connsiteX0" fmla="*/ 0 w 5306518"/>
                  <a:gd name="connsiteY0" fmla="*/ 254833 h 569626"/>
                  <a:gd name="connsiteX1" fmla="*/ 344774 w 5306518"/>
                  <a:gd name="connsiteY1" fmla="*/ 284813 h 569626"/>
                  <a:gd name="connsiteX2" fmla="*/ 479685 w 5306518"/>
                  <a:gd name="connsiteY2" fmla="*/ 314794 h 569626"/>
                  <a:gd name="connsiteX3" fmla="*/ 524655 w 5306518"/>
                  <a:gd name="connsiteY3" fmla="*/ 344774 h 569626"/>
                  <a:gd name="connsiteX4" fmla="*/ 554636 w 5306518"/>
                  <a:gd name="connsiteY4" fmla="*/ 374754 h 569626"/>
                  <a:gd name="connsiteX5" fmla="*/ 644577 w 5306518"/>
                  <a:gd name="connsiteY5" fmla="*/ 404734 h 569626"/>
                  <a:gd name="connsiteX6" fmla="*/ 689547 w 5306518"/>
                  <a:gd name="connsiteY6" fmla="*/ 419725 h 569626"/>
                  <a:gd name="connsiteX7" fmla="*/ 764498 w 5306518"/>
                  <a:gd name="connsiteY7" fmla="*/ 329784 h 569626"/>
                  <a:gd name="connsiteX8" fmla="*/ 809469 w 5306518"/>
                  <a:gd name="connsiteY8" fmla="*/ 314794 h 569626"/>
                  <a:gd name="connsiteX9" fmla="*/ 974360 w 5306518"/>
                  <a:gd name="connsiteY9" fmla="*/ 284813 h 569626"/>
                  <a:gd name="connsiteX10" fmla="*/ 1184223 w 5306518"/>
                  <a:gd name="connsiteY10" fmla="*/ 299803 h 569626"/>
                  <a:gd name="connsiteX11" fmla="*/ 1229193 w 5306518"/>
                  <a:gd name="connsiteY11" fmla="*/ 329784 h 569626"/>
                  <a:gd name="connsiteX12" fmla="*/ 1379095 w 5306518"/>
                  <a:gd name="connsiteY12" fmla="*/ 314794 h 569626"/>
                  <a:gd name="connsiteX13" fmla="*/ 1409075 w 5306518"/>
                  <a:gd name="connsiteY13" fmla="*/ 284813 h 569626"/>
                  <a:gd name="connsiteX14" fmla="*/ 1499016 w 5306518"/>
                  <a:gd name="connsiteY14" fmla="*/ 224853 h 569626"/>
                  <a:gd name="connsiteX15" fmla="*/ 1573967 w 5306518"/>
                  <a:gd name="connsiteY15" fmla="*/ 179882 h 569626"/>
                  <a:gd name="connsiteX16" fmla="*/ 1618937 w 5306518"/>
                  <a:gd name="connsiteY16" fmla="*/ 149902 h 569626"/>
                  <a:gd name="connsiteX17" fmla="*/ 1663908 w 5306518"/>
                  <a:gd name="connsiteY17" fmla="*/ 134912 h 569626"/>
                  <a:gd name="connsiteX18" fmla="*/ 1723869 w 5306518"/>
                  <a:gd name="connsiteY18" fmla="*/ 74951 h 569626"/>
                  <a:gd name="connsiteX19" fmla="*/ 1768839 w 5306518"/>
                  <a:gd name="connsiteY19" fmla="*/ 44971 h 569626"/>
                  <a:gd name="connsiteX20" fmla="*/ 1798819 w 5306518"/>
                  <a:gd name="connsiteY20" fmla="*/ 14990 h 569626"/>
                  <a:gd name="connsiteX21" fmla="*/ 1843790 w 5306518"/>
                  <a:gd name="connsiteY21" fmla="*/ 0 h 569626"/>
                  <a:gd name="connsiteX22" fmla="*/ 1903751 w 5306518"/>
                  <a:gd name="connsiteY22" fmla="*/ 44971 h 569626"/>
                  <a:gd name="connsiteX23" fmla="*/ 1963711 w 5306518"/>
                  <a:gd name="connsiteY23" fmla="*/ 134912 h 569626"/>
                  <a:gd name="connsiteX24" fmla="*/ 2023672 w 5306518"/>
                  <a:gd name="connsiteY24" fmla="*/ 224853 h 569626"/>
                  <a:gd name="connsiteX25" fmla="*/ 2113613 w 5306518"/>
                  <a:gd name="connsiteY25" fmla="*/ 329784 h 569626"/>
                  <a:gd name="connsiteX26" fmla="*/ 2308485 w 5306518"/>
                  <a:gd name="connsiteY26" fmla="*/ 359764 h 569626"/>
                  <a:gd name="connsiteX27" fmla="*/ 2518347 w 5306518"/>
                  <a:gd name="connsiteY27" fmla="*/ 404734 h 569626"/>
                  <a:gd name="connsiteX28" fmla="*/ 2593298 w 5306518"/>
                  <a:gd name="connsiteY28" fmla="*/ 434715 h 569626"/>
                  <a:gd name="connsiteX29" fmla="*/ 2683239 w 5306518"/>
                  <a:gd name="connsiteY29" fmla="*/ 449705 h 569626"/>
                  <a:gd name="connsiteX30" fmla="*/ 2758190 w 5306518"/>
                  <a:gd name="connsiteY30" fmla="*/ 464695 h 569626"/>
                  <a:gd name="connsiteX31" fmla="*/ 2848131 w 5306518"/>
                  <a:gd name="connsiteY31" fmla="*/ 494675 h 569626"/>
                  <a:gd name="connsiteX32" fmla="*/ 2893101 w 5306518"/>
                  <a:gd name="connsiteY32" fmla="*/ 509666 h 569626"/>
                  <a:gd name="connsiteX33" fmla="*/ 3417757 w 5306518"/>
                  <a:gd name="connsiteY33" fmla="*/ 509666 h 569626"/>
                  <a:gd name="connsiteX34" fmla="*/ 3492708 w 5306518"/>
                  <a:gd name="connsiteY34" fmla="*/ 524656 h 569626"/>
                  <a:gd name="connsiteX35" fmla="*/ 3582649 w 5306518"/>
                  <a:gd name="connsiteY35" fmla="*/ 539646 h 569626"/>
                  <a:gd name="connsiteX36" fmla="*/ 3642610 w 5306518"/>
                  <a:gd name="connsiteY36" fmla="*/ 554636 h 569626"/>
                  <a:gd name="connsiteX37" fmla="*/ 3762531 w 5306518"/>
                  <a:gd name="connsiteY37" fmla="*/ 569626 h 569626"/>
                  <a:gd name="connsiteX38" fmla="*/ 4062334 w 5306518"/>
                  <a:gd name="connsiteY38" fmla="*/ 524656 h 569626"/>
                  <a:gd name="connsiteX39" fmla="*/ 4197246 w 5306518"/>
                  <a:gd name="connsiteY39" fmla="*/ 479685 h 569626"/>
                  <a:gd name="connsiteX40" fmla="*/ 4242216 w 5306518"/>
                  <a:gd name="connsiteY40" fmla="*/ 464695 h 569626"/>
                  <a:gd name="connsiteX41" fmla="*/ 4631960 w 5306518"/>
                  <a:gd name="connsiteY41" fmla="*/ 464695 h 569626"/>
                  <a:gd name="connsiteX42" fmla="*/ 4676931 w 5306518"/>
                  <a:gd name="connsiteY42" fmla="*/ 449705 h 569626"/>
                  <a:gd name="connsiteX43" fmla="*/ 4766872 w 5306518"/>
                  <a:gd name="connsiteY43" fmla="*/ 389744 h 569626"/>
                  <a:gd name="connsiteX44" fmla="*/ 4811842 w 5306518"/>
                  <a:gd name="connsiteY44" fmla="*/ 359764 h 569626"/>
                  <a:gd name="connsiteX45" fmla="*/ 4856813 w 5306518"/>
                  <a:gd name="connsiteY45" fmla="*/ 344774 h 569626"/>
                  <a:gd name="connsiteX46" fmla="*/ 4901783 w 5306518"/>
                  <a:gd name="connsiteY46" fmla="*/ 314794 h 569626"/>
                  <a:gd name="connsiteX47" fmla="*/ 4991724 w 5306518"/>
                  <a:gd name="connsiteY47" fmla="*/ 269823 h 569626"/>
                  <a:gd name="connsiteX48" fmla="*/ 5006714 w 5306518"/>
                  <a:gd name="connsiteY48" fmla="*/ 224853 h 569626"/>
                  <a:gd name="connsiteX49" fmla="*/ 5306518 w 5306518"/>
                  <a:gd name="connsiteY49" fmla="*/ 194872 h 56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06518" h="569626">
                    <a:moveTo>
                      <a:pt x="0" y="254833"/>
                    </a:moveTo>
                    <a:cubicBezTo>
                      <a:pt x="267654" y="293069"/>
                      <a:pt x="-119469" y="240600"/>
                      <a:pt x="344774" y="284813"/>
                    </a:cubicBezTo>
                    <a:cubicBezTo>
                      <a:pt x="375520" y="287741"/>
                      <a:pt x="447087" y="306644"/>
                      <a:pt x="479685" y="314794"/>
                    </a:cubicBezTo>
                    <a:cubicBezTo>
                      <a:pt x="494675" y="324787"/>
                      <a:pt x="510587" y="333520"/>
                      <a:pt x="524655" y="344774"/>
                    </a:cubicBezTo>
                    <a:cubicBezTo>
                      <a:pt x="535691" y="353603"/>
                      <a:pt x="541995" y="368434"/>
                      <a:pt x="554636" y="374754"/>
                    </a:cubicBezTo>
                    <a:cubicBezTo>
                      <a:pt x="582902" y="388887"/>
                      <a:pt x="614597" y="394740"/>
                      <a:pt x="644577" y="404734"/>
                    </a:cubicBezTo>
                    <a:lnTo>
                      <a:pt x="689547" y="419725"/>
                    </a:lnTo>
                    <a:cubicBezTo>
                      <a:pt x="711669" y="386543"/>
                      <a:pt x="729873" y="352867"/>
                      <a:pt x="764498" y="329784"/>
                    </a:cubicBezTo>
                    <a:cubicBezTo>
                      <a:pt x="777645" y="321019"/>
                      <a:pt x="794276" y="319135"/>
                      <a:pt x="809469" y="314794"/>
                    </a:cubicBezTo>
                    <a:cubicBezTo>
                      <a:pt x="880155" y="294598"/>
                      <a:pt x="889425" y="296946"/>
                      <a:pt x="974360" y="284813"/>
                    </a:cubicBezTo>
                    <a:cubicBezTo>
                      <a:pt x="1044314" y="289810"/>
                      <a:pt x="1115158" y="287615"/>
                      <a:pt x="1184223" y="299803"/>
                    </a:cubicBezTo>
                    <a:cubicBezTo>
                      <a:pt x="1201965" y="302934"/>
                      <a:pt x="1211230" y="328402"/>
                      <a:pt x="1229193" y="329784"/>
                    </a:cubicBezTo>
                    <a:cubicBezTo>
                      <a:pt x="1279262" y="333636"/>
                      <a:pt x="1329128" y="319791"/>
                      <a:pt x="1379095" y="314794"/>
                    </a:cubicBezTo>
                    <a:cubicBezTo>
                      <a:pt x="1389088" y="304800"/>
                      <a:pt x="1397769" y="293293"/>
                      <a:pt x="1409075" y="284813"/>
                    </a:cubicBezTo>
                    <a:cubicBezTo>
                      <a:pt x="1437900" y="263194"/>
                      <a:pt x="1473538" y="250332"/>
                      <a:pt x="1499016" y="224853"/>
                    </a:cubicBezTo>
                    <a:cubicBezTo>
                      <a:pt x="1540169" y="183699"/>
                      <a:pt x="1515588" y="199341"/>
                      <a:pt x="1573967" y="179882"/>
                    </a:cubicBezTo>
                    <a:cubicBezTo>
                      <a:pt x="1588957" y="169889"/>
                      <a:pt x="1602823" y="157959"/>
                      <a:pt x="1618937" y="149902"/>
                    </a:cubicBezTo>
                    <a:cubicBezTo>
                      <a:pt x="1633070" y="142836"/>
                      <a:pt x="1651050" y="144096"/>
                      <a:pt x="1663908" y="134912"/>
                    </a:cubicBezTo>
                    <a:cubicBezTo>
                      <a:pt x="1686909" y="118483"/>
                      <a:pt x="1700350" y="90630"/>
                      <a:pt x="1723869" y="74951"/>
                    </a:cubicBezTo>
                    <a:cubicBezTo>
                      <a:pt x="1738859" y="64958"/>
                      <a:pt x="1754771" y="56225"/>
                      <a:pt x="1768839" y="44971"/>
                    </a:cubicBezTo>
                    <a:cubicBezTo>
                      <a:pt x="1779875" y="36142"/>
                      <a:pt x="1786700" y="22261"/>
                      <a:pt x="1798819" y="14990"/>
                    </a:cubicBezTo>
                    <a:cubicBezTo>
                      <a:pt x="1812368" y="6860"/>
                      <a:pt x="1828800" y="4997"/>
                      <a:pt x="1843790" y="0"/>
                    </a:cubicBezTo>
                    <a:cubicBezTo>
                      <a:pt x="1863777" y="14990"/>
                      <a:pt x="1887153" y="26298"/>
                      <a:pt x="1903751" y="44971"/>
                    </a:cubicBezTo>
                    <a:cubicBezTo>
                      <a:pt x="1927689" y="71902"/>
                      <a:pt x="1943724" y="104932"/>
                      <a:pt x="1963711" y="134912"/>
                    </a:cubicBezTo>
                    <a:lnTo>
                      <a:pt x="2023672" y="224853"/>
                    </a:lnTo>
                    <a:cubicBezTo>
                      <a:pt x="2042853" y="253624"/>
                      <a:pt x="2082456" y="319398"/>
                      <a:pt x="2113613" y="329784"/>
                    </a:cubicBezTo>
                    <a:cubicBezTo>
                      <a:pt x="2206223" y="360654"/>
                      <a:pt x="2142861" y="343202"/>
                      <a:pt x="2308485" y="359764"/>
                    </a:cubicBezTo>
                    <a:cubicBezTo>
                      <a:pt x="2436644" y="402483"/>
                      <a:pt x="2367068" y="385824"/>
                      <a:pt x="2518347" y="404734"/>
                    </a:cubicBezTo>
                    <a:cubicBezTo>
                      <a:pt x="2543331" y="414728"/>
                      <a:pt x="2567338" y="427635"/>
                      <a:pt x="2593298" y="434715"/>
                    </a:cubicBezTo>
                    <a:cubicBezTo>
                      <a:pt x="2622621" y="442712"/>
                      <a:pt x="2653335" y="444268"/>
                      <a:pt x="2683239" y="449705"/>
                    </a:cubicBezTo>
                    <a:cubicBezTo>
                      <a:pt x="2708306" y="454263"/>
                      <a:pt x="2733609" y="457991"/>
                      <a:pt x="2758190" y="464695"/>
                    </a:cubicBezTo>
                    <a:cubicBezTo>
                      <a:pt x="2788679" y="473010"/>
                      <a:pt x="2818151" y="484681"/>
                      <a:pt x="2848131" y="494675"/>
                    </a:cubicBezTo>
                    <a:lnTo>
                      <a:pt x="2893101" y="509666"/>
                    </a:lnTo>
                    <a:cubicBezTo>
                      <a:pt x="3115537" y="472591"/>
                      <a:pt x="3002867" y="485260"/>
                      <a:pt x="3417757" y="509666"/>
                    </a:cubicBezTo>
                    <a:cubicBezTo>
                      <a:pt x="3443191" y="511162"/>
                      <a:pt x="3467641" y="520098"/>
                      <a:pt x="3492708" y="524656"/>
                    </a:cubicBezTo>
                    <a:cubicBezTo>
                      <a:pt x="3522612" y="530093"/>
                      <a:pt x="3552845" y="533685"/>
                      <a:pt x="3582649" y="539646"/>
                    </a:cubicBezTo>
                    <a:cubicBezTo>
                      <a:pt x="3602851" y="543686"/>
                      <a:pt x="3622288" y="551249"/>
                      <a:pt x="3642610" y="554636"/>
                    </a:cubicBezTo>
                    <a:cubicBezTo>
                      <a:pt x="3682347" y="561259"/>
                      <a:pt x="3722557" y="564629"/>
                      <a:pt x="3762531" y="569626"/>
                    </a:cubicBezTo>
                    <a:cubicBezTo>
                      <a:pt x="4003916" y="552384"/>
                      <a:pt x="3905859" y="576814"/>
                      <a:pt x="4062334" y="524656"/>
                    </a:cubicBezTo>
                    <a:lnTo>
                      <a:pt x="4197246" y="479685"/>
                    </a:lnTo>
                    <a:lnTo>
                      <a:pt x="4242216" y="464695"/>
                    </a:lnTo>
                    <a:cubicBezTo>
                      <a:pt x="4430583" y="485624"/>
                      <a:pt x="4390473" y="488843"/>
                      <a:pt x="4631960" y="464695"/>
                    </a:cubicBezTo>
                    <a:cubicBezTo>
                      <a:pt x="4647683" y="463123"/>
                      <a:pt x="4661941" y="454702"/>
                      <a:pt x="4676931" y="449705"/>
                    </a:cubicBezTo>
                    <a:lnTo>
                      <a:pt x="4766872" y="389744"/>
                    </a:lnTo>
                    <a:cubicBezTo>
                      <a:pt x="4781862" y="379751"/>
                      <a:pt x="4794751" y="365461"/>
                      <a:pt x="4811842" y="359764"/>
                    </a:cubicBezTo>
                    <a:lnTo>
                      <a:pt x="4856813" y="344774"/>
                    </a:lnTo>
                    <a:cubicBezTo>
                      <a:pt x="4871803" y="334781"/>
                      <a:pt x="4885669" y="322851"/>
                      <a:pt x="4901783" y="314794"/>
                    </a:cubicBezTo>
                    <a:cubicBezTo>
                      <a:pt x="5025906" y="252732"/>
                      <a:pt x="4862848" y="355740"/>
                      <a:pt x="4991724" y="269823"/>
                    </a:cubicBezTo>
                    <a:cubicBezTo>
                      <a:pt x="4996721" y="254833"/>
                      <a:pt x="4991252" y="228108"/>
                      <a:pt x="5006714" y="224853"/>
                    </a:cubicBezTo>
                    <a:cubicBezTo>
                      <a:pt x="5438124" y="134029"/>
                      <a:pt x="5177308" y="259475"/>
                      <a:pt x="5306518" y="19487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CA1613A-D263-9EBD-8948-EC248B05CAE9}"/>
              </a:ext>
            </a:extLst>
          </p:cNvPr>
          <p:cNvGrpSpPr/>
          <p:nvPr/>
        </p:nvGrpSpPr>
        <p:grpSpPr>
          <a:xfrm>
            <a:off x="2002398" y="3635800"/>
            <a:ext cx="7593805" cy="864421"/>
            <a:chOff x="1984910" y="4189099"/>
            <a:chExt cx="7593805" cy="864421"/>
          </a:xfrm>
        </p:grpSpPr>
        <p:pic>
          <p:nvPicPr>
            <p:cNvPr id="52" name="Graphic 51" descr="Monitor with solid fill">
              <a:extLst>
                <a:ext uri="{FF2B5EF4-FFF2-40B4-BE49-F238E27FC236}">
                  <a16:creationId xmlns:a16="http://schemas.microsoft.com/office/drawing/2014/main" id="{50F00578-9507-6F4C-CEBB-093348BDA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84910" y="4204400"/>
              <a:ext cx="569626" cy="569626"/>
            </a:xfrm>
            <a:prstGeom prst="rect">
              <a:avLst/>
            </a:prstGeom>
          </p:spPr>
        </p:pic>
        <p:pic>
          <p:nvPicPr>
            <p:cNvPr id="54" name="Graphic 53" descr="Monitor with solid fill">
              <a:extLst>
                <a:ext uri="{FF2B5EF4-FFF2-40B4-BE49-F238E27FC236}">
                  <a16:creationId xmlns:a16="http://schemas.microsoft.com/office/drawing/2014/main" id="{349C06C6-1898-C814-9BAA-6059640A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43592" y="4189099"/>
              <a:ext cx="569626" cy="569626"/>
            </a:xfrm>
            <a:prstGeom prst="rect">
              <a:avLst/>
            </a:prstGeom>
          </p:spPr>
        </p:pic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A6B0966-C2DC-80A4-4DA5-25822F8C9E5C}"/>
                </a:ext>
              </a:extLst>
            </p:cNvPr>
            <p:cNvCxnSpPr>
              <a:cxnSpLocks/>
            </p:cNvCxnSpPr>
            <p:nvPr/>
          </p:nvCxnSpPr>
          <p:spPr>
            <a:xfrm>
              <a:off x="4152275" y="5053520"/>
              <a:ext cx="5426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51475C-F689-0BB5-C314-19CFA563C24A}"/>
                </a:ext>
              </a:extLst>
            </p:cNvPr>
            <p:cNvSpPr txBox="1"/>
            <p:nvPr/>
          </p:nvSpPr>
          <p:spPr>
            <a:xfrm rot="16200000">
              <a:off x="3365200" y="4272834"/>
              <a:ext cx="7453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Bytes </a:t>
              </a:r>
            </a:p>
            <a:p>
              <a:r>
                <a:rPr lang="en-US" dirty="0"/>
                <a:t>sent </a:t>
              </a: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4A6C180-9DE4-3093-6A31-A4810EAE943E}"/>
                </a:ext>
              </a:extLst>
            </p:cNvPr>
            <p:cNvSpPr/>
            <p:nvPr/>
          </p:nvSpPr>
          <p:spPr>
            <a:xfrm>
              <a:off x="4182256" y="4263659"/>
              <a:ext cx="5306518" cy="569626"/>
            </a:xfrm>
            <a:custGeom>
              <a:avLst/>
              <a:gdLst>
                <a:gd name="connsiteX0" fmla="*/ 0 w 5306518"/>
                <a:gd name="connsiteY0" fmla="*/ 254833 h 569626"/>
                <a:gd name="connsiteX1" fmla="*/ 344774 w 5306518"/>
                <a:gd name="connsiteY1" fmla="*/ 284813 h 569626"/>
                <a:gd name="connsiteX2" fmla="*/ 479685 w 5306518"/>
                <a:gd name="connsiteY2" fmla="*/ 314794 h 569626"/>
                <a:gd name="connsiteX3" fmla="*/ 524655 w 5306518"/>
                <a:gd name="connsiteY3" fmla="*/ 344774 h 569626"/>
                <a:gd name="connsiteX4" fmla="*/ 554636 w 5306518"/>
                <a:gd name="connsiteY4" fmla="*/ 374754 h 569626"/>
                <a:gd name="connsiteX5" fmla="*/ 644577 w 5306518"/>
                <a:gd name="connsiteY5" fmla="*/ 404734 h 569626"/>
                <a:gd name="connsiteX6" fmla="*/ 689547 w 5306518"/>
                <a:gd name="connsiteY6" fmla="*/ 419725 h 569626"/>
                <a:gd name="connsiteX7" fmla="*/ 764498 w 5306518"/>
                <a:gd name="connsiteY7" fmla="*/ 329784 h 569626"/>
                <a:gd name="connsiteX8" fmla="*/ 809469 w 5306518"/>
                <a:gd name="connsiteY8" fmla="*/ 314794 h 569626"/>
                <a:gd name="connsiteX9" fmla="*/ 974360 w 5306518"/>
                <a:gd name="connsiteY9" fmla="*/ 284813 h 569626"/>
                <a:gd name="connsiteX10" fmla="*/ 1184223 w 5306518"/>
                <a:gd name="connsiteY10" fmla="*/ 299803 h 569626"/>
                <a:gd name="connsiteX11" fmla="*/ 1229193 w 5306518"/>
                <a:gd name="connsiteY11" fmla="*/ 329784 h 569626"/>
                <a:gd name="connsiteX12" fmla="*/ 1379095 w 5306518"/>
                <a:gd name="connsiteY12" fmla="*/ 314794 h 569626"/>
                <a:gd name="connsiteX13" fmla="*/ 1409075 w 5306518"/>
                <a:gd name="connsiteY13" fmla="*/ 284813 h 569626"/>
                <a:gd name="connsiteX14" fmla="*/ 1499016 w 5306518"/>
                <a:gd name="connsiteY14" fmla="*/ 224853 h 569626"/>
                <a:gd name="connsiteX15" fmla="*/ 1573967 w 5306518"/>
                <a:gd name="connsiteY15" fmla="*/ 179882 h 569626"/>
                <a:gd name="connsiteX16" fmla="*/ 1618937 w 5306518"/>
                <a:gd name="connsiteY16" fmla="*/ 149902 h 569626"/>
                <a:gd name="connsiteX17" fmla="*/ 1663908 w 5306518"/>
                <a:gd name="connsiteY17" fmla="*/ 134912 h 569626"/>
                <a:gd name="connsiteX18" fmla="*/ 1723869 w 5306518"/>
                <a:gd name="connsiteY18" fmla="*/ 74951 h 569626"/>
                <a:gd name="connsiteX19" fmla="*/ 1768839 w 5306518"/>
                <a:gd name="connsiteY19" fmla="*/ 44971 h 569626"/>
                <a:gd name="connsiteX20" fmla="*/ 1798819 w 5306518"/>
                <a:gd name="connsiteY20" fmla="*/ 14990 h 569626"/>
                <a:gd name="connsiteX21" fmla="*/ 1843790 w 5306518"/>
                <a:gd name="connsiteY21" fmla="*/ 0 h 569626"/>
                <a:gd name="connsiteX22" fmla="*/ 1903751 w 5306518"/>
                <a:gd name="connsiteY22" fmla="*/ 44971 h 569626"/>
                <a:gd name="connsiteX23" fmla="*/ 1963711 w 5306518"/>
                <a:gd name="connsiteY23" fmla="*/ 134912 h 569626"/>
                <a:gd name="connsiteX24" fmla="*/ 2023672 w 5306518"/>
                <a:gd name="connsiteY24" fmla="*/ 224853 h 569626"/>
                <a:gd name="connsiteX25" fmla="*/ 2113613 w 5306518"/>
                <a:gd name="connsiteY25" fmla="*/ 329784 h 569626"/>
                <a:gd name="connsiteX26" fmla="*/ 2308485 w 5306518"/>
                <a:gd name="connsiteY26" fmla="*/ 359764 h 569626"/>
                <a:gd name="connsiteX27" fmla="*/ 2518347 w 5306518"/>
                <a:gd name="connsiteY27" fmla="*/ 404734 h 569626"/>
                <a:gd name="connsiteX28" fmla="*/ 2593298 w 5306518"/>
                <a:gd name="connsiteY28" fmla="*/ 434715 h 569626"/>
                <a:gd name="connsiteX29" fmla="*/ 2683239 w 5306518"/>
                <a:gd name="connsiteY29" fmla="*/ 449705 h 569626"/>
                <a:gd name="connsiteX30" fmla="*/ 2758190 w 5306518"/>
                <a:gd name="connsiteY30" fmla="*/ 464695 h 569626"/>
                <a:gd name="connsiteX31" fmla="*/ 2848131 w 5306518"/>
                <a:gd name="connsiteY31" fmla="*/ 494675 h 569626"/>
                <a:gd name="connsiteX32" fmla="*/ 2893101 w 5306518"/>
                <a:gd name="connsiteY32" fmla="*/ 509666 h 569626"/>
                <a:gd name="connsiteX33" fmla="*/ 3417757 w 5306518"/>
                <a:gd name="connsiteY33" fmla="*/ 509666 h 569626"/>
                <a:gd name="connsiteX34" fmla="*/ 3492708 w 5306518"/>
                <a:gd name="connsiteY34" fmla="*/ 524656 h 569626"/>
                <a:gd name="connsiteX35" fmla="*/ 3582649 w 5306518"/>
                <a:gd name="connsiteY35" fmla="*/ 539646 h 569626"/>
                <a:gd name="connsiteX36" fmla="*/ 3642610 w 5306518"/>
                <a:gd name="connsiteY36" fmla="*/ 554636 h 569626"/>
                <a:gd name="connsiteX37" fmla="*/ 3762531 w 5306518"/>
                <a:gd name="connsiteY37" fmla="*/ 569626 h 569626"/>
                <a:gd name="connsiteX38" fmla="*/ 4062334 w 5306518"/>
                <a:gd name="connsiteY38" fmla="*/ 524656 h 569626"/>
                <a:gd name="connsiteX39" fmla="*/ 4197246 w 5306518"/>
                <a:gd name="connsiteY39" fmla="*/ 479685 h 569626"/>
                <a:gd name="connsiteX40" fmla="*/ 4242216 w 5306518"/>
                <a:gd name="connsiteY40" fmla="*/ 464695 h 569626"/>
                <a:gd name="connsiteX41" fmla="*/ 4631960 w 5306518"/>
                <a:gd name="connsiteY41" fmla="*/ 464695 h 569626"/>
                <a:gd name="connsiteX42" fmla="*/ 4676931 w 5306518"/>
                <a:gd name="connsiteY42" fmla="*/ 449705 h 569626"/>
                <a:gd name="connsiteX43" fmla="*/ 4766872 w 5306518"/>
                <a:gd name="connsiteY43" fmla="*/ 389744 h 569626"/>
                <a:gd name="connsiteX44" fmla="*/ 4811842 w 5306518"/>
                <a:gd name="connsiteY44" fmla="*/ 359764 h 569626"/>
                <a:gd name="connsiteX45" fmla="*/ 4856813 w 5306518"/>
                <a:gd name="connsiteY45" fmla="*/ 344774 h 569626"/>
                <a:gd name="connsiteX46" fmla="*/ 4901783 w 5306518"/>
                <a:gd name="connsiteY46" fmla="*/ 314794 h 569626"/>
                <a:gd name="connsiteX47" fmla="*/ 4991724 w 5306518"/>
                <a:gd name="connsiteY47" fmla="*/ 269823 h 569626"/>
                <a:gd name="connsiteX48" fmla="*/ 5006714 w 5306518"/>
                <a:gd name="connsiteY48" fmla="*/ 224853 h 569626"/>
                <a:gd name="connsiteX49" fmla="*/ 5306518 w 5306518"/>
                <a:gd name="connsiteY49" fmla="*/ 194872 h 56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306518" h="569626">
                  <a:moveTo>
                    <a:pt x="0" y="254833"/>
                  </a:moveTo>
                  <a:cubicBezTo>
                    <a:pt x="267654" y="293069"/>
                    <a:pt x="-119469" y="240600"/>
                    <a:pt x="344774" y="284813"/>
                  </a:cubicBezTo>
                  <a:cubicBezTo>
                    <a:pt x="375520" y="287741"/>
                    <a:pt x="447087" y="306644"/>
                    <a:pt x="479685" y="314794"/>
                  </a:cubicBezTo>
                  <a:cubicBezTo>
                    <a:pt x="494675" y="324787"/>
                    <a:pt x="510587" y="333520"/>
                    <a:pt x="524655" y="344774"/>
                  </a:cubicBezTo>
                  <a:cubicBezTo>
                    <a:pt x="535691" y="353603"/>
                    <a:pt x="541995" y="368434"/>
                    <a:pt x="554636" y="374754"/>
                  </a:cubicBezTo>
                  <a:cubicBezTo>
                    <a:pt x="582902" y="388887"/>
                    <a:pt x="614597" y="394740"/>
                    <a:pt x="644577" y="404734"/>
                  </a:cubicBezTo>
                  <a:lnTo>
                    <a:pt x="689547" y="419725"/>
                  </a:lnTo>
                  <a:cubicBezTo>
                    <a:pt x="711669" y="386543"/>
                    <a:pt x="729873" y="352867"/>
                    <a:pt x="764498" y="329784"/>
                  </a:cubicBezTo>
                  <a:cubicBezTo>
                    <a:pt x="777645" y="321019"/>
                    <a:pt x="794276" y="319135"/>
                    <a:pt x="809469" y="314794"/>
                  </a:cubicBezTo>
                  <a:cubicBezTo>
                    <a:pt x="880155" y="294598"/>
                    <a:pt x="889425" y="296946"/>
                    <a:pt x="974360" y="284813"/>
                  </a:cubicBezTo>
                  <a:cubicBezTo>
                    <a:pt x="1044314" y="289810"/>
                    <a:pt x="1115158" y="287615"/>
                    <a:pt x="1184223" y="299803"/>
                  </a:cubicBezTo>
                  <a:cubicBezTo>
                    <a:pt x="1201965" y="302934"/>
                    <a:pt x="1211230" y="328402"/>
                    <a:pt x="1229193" y="329784"/>
                  </a:cubicBezTo>
                  <a:cubicBezTo>
                    <a:pt x="1279262" y="333636"/>
                    <a:pt x="1329128" y="319791"/>
                    <a:pt x="1379095" y="314794"/>
                  </a:cubicBezTo>
                  <a:cubicBezTo>
                    <a:pt x="1389088" y="304800"/>
                    <a:pt x="1397769" y="293293"/>
                    <a:pt x="1409075" y="284813"/>
                  </a:cubicBezTo>
                  <a:cubicBezTo>
                    <a:pt x="1437900" y="263194"/>
                    <a:pt x="1473538" y="250332"/>
                    <a:pt x="1499016" y="224853"/>
                  </a:cubicBezTo>
                  <a:cubicBezTo>
                    <a:pt x="1540169" y="183699"/>
                    <a:pt x="1515588" y="199341"/>
                    <a:pt x="1573967" y="179882"/>
                  </a:cubicBezTo>
                  <a:cubicBezTo>
                    <a:pt x="1588957" y="169889"/>
                    <a:pt x="1602823" y="157959"/>
                    <a:pt x="1618937" y="149902"/>
                  </a:cubicBezTo>
                  <a:cubicBezTo>
                    <a:pt x="1633070" y="142836"/>
                    <a:pt x="1651050" y="144096"/>
                    <a:pt x="1663908" y="134912"/>
                  </a:cubicBezTo>
                  <a:cubicBezTo>
                    <a:pt x="1686909" y="118483"/>
                    <a:pt x="1700350" y="90630"/>
                    <a:pt x="1723869" y="74951"/>
                  </a:cubicBezTo>
                  <a:cubicBezTo>
                    <a:pt x="1738859" y="64958"/>
                    <a:pt x="1754771" y="56225"/>
                    <a:pt x="1768839" y="44971"/>
                  </a:cubicBezTo>
                  <a:cubicBezTo>
                    <a:pt x="1779875" y="36142"/>
                    <a:pt x="1786700" y="22261"/>
                    <a:pt x="1798819" y="14990"/>
                  </a:cubicBezTo>
                  <a:cubicBezTo>
                    <a:pt x="1812368" y="6860"/>
                    <a:pt x="1828800" y="4997"/>
                    <a:pt x="1843790" y="0"/>
                  </a:cubicBezTo>
                  <a:cubicBezTo>
                    <a:pt x="1863777" y="14990"/>
                    <a:pt x="1887153" y="26298"/>
                    <a:pt x="1903751" y="44971"/>
                  </a:cubicBezTo>
                  <a:cubicBezTo>
                    <a:pt x="1927689" y="71902"/>
                    <a:pt x="1943724" y="104932"/>
                    <a:pt x="1963711" y="134912"/>
                  </a:cubicBezTo>
                  <a:lnTo>
                    <a:pt x="2023672" y="224853"/>
                  </a:lnTo>
                  <a:cubicBezTo>
                    <a:pt x="2042853" y="253624"/>
                    <a:pt x="2082456" y="319398"/>
                    <a:pt x="2113613" y="329784"/>
                  </a:cubicBezTo>
                  <a:cubicBezTo>
                    <a:pt x="2206223" y="360654"/>
                    <a:pt x="2142861" y="343202"/>
                    <a:pt x="2308485" y="359764"/>
                  </a:cubicBezTo>
                  <a:cubicBezTo>
                    <a:pt x="2436644" y="402483"/>
                    <a:pt x="2367068" y="385824"/>
                    <a:pt x="2518347" y="404734"/>
                  </a:cubicBezTo>
                  <a:cubicBezTo>
                    <a:pt x="2543331" y="414728"/>
                    <a:pt x="2567338" y="427635"/>
                    <a:pt x="2593298" y="434715"/>
                  </a:cubicBezTo>
                  <a:cubicBezTo>
                    <a:pt x="2622621" y="442712"/>
                    <a:pt x="2653335" y="444268"/>
                    <a:pt x="2683239" y="449705"/>
                  </a:cubicBezTo>
                  <a:cubicBezTo>
                    <a:pt x="2708306" y="454263"/>
                    <a:pt x="2733609" y="457991"/>
                    <a:pt x="2758190" y="464695"/>
                  </a:cubicBezTo>
                  <a:cubicBezTo>
                    <a:pt x="2788679" y="473010"/>
                    <a:pt x="2818151" y="484681"/>
                    <a:pt x="2848131" y="494675"/>
                  </a:cubicBezTo>
                  <a:lnTo>
                    <a:pt x="2893101" y="509666"/>
                  </a:lnTo>
                  <a:cubicBezTo>
                    <a:pt x="3115537" y="472591"/>
                    <a:pt x="3002867" y="485260"/>
                    <a:pt x="3417757" y="509666"/>
                  </a:cubicBezTo>
                  <a:cubicBezTo>
                    <a:pt x="3443191" y="511162"/>
                    <a:pt x="3467641" y="520098"/>
                    <a:pt x="3492708" y="524656"/>
                  </a:cubicBezTo>
                  <a:cubicBezTo>
                    <a:pt x="3522612" y="530093"/>
                    <a:pt x="3552845" y="533685"/>
                    <a:pt x="3582649" y="539646"/>
                  </a:cubicBezTo>
                  <a:cubicBezTo>
                    <a:pt x="3602851" y="543686"/>
                    <a:pt x="3622288" y="551249"/>
                    <a:pt x="3642610" y="554636"/>
                  </a:cubicBezTo>
                  <a:cubicBezTo>
                    <a:pt x="3682347" y="561259"/>
                    <a:pt x="3722557" y="564629"/>
                    <a:pt x="3762531" y="569626"/>
                  </a:cubicBezTo>
                  <a:cubicBezTo>
                    <a:pt x="4003916" y="552384"/>
                    <a:pt x="3905859" y="576814"/>
                    <a:pt x="4062334" y="524656"/>
                  </a:cubicBezTo>
                  <a:lnTo>
                    <a:pt x="4197246" y="479685"/>
                  </a:lnTo>
                  <a:lnTo>
                    <a:pt x="4242216" y="464695"/>
                  </a:lnTo>
                  <a:cubicBezTo>
                    <a:pt x="4430583" y="485624"/>
                    <a:pt x="4390473" y="488843"/>
                    <a:pt x="4631960" y="464695"/>
                  </a:cubicBezTo>
                  <a:cubicBezTo>
                    <a:pt x="4647683" y="463123"/>
                    <a:pt x="4661941" y="454702"/>
                    <a:pt x="4676931" y="449705"/>
                  </a:cubicBezTo>
                  <a:lnTo>
                    <a:pt x="4766872" y="389744"/>
                  </a:lnTo>
                  <a:cubicBezTo>
                    <a:pt x="4781862" y="379751"/>
                    <a:pt x="4794751" y="365461"/>
                    <a:pt x="4811842" y="359764"/>
                  </a:cubicBezTo>
                  <a:lnTo>
                    <a:pt x="4856813" y="344774"/>
                  </a:lnTo>
                  <a:cubicBezTo>
                    <a:pt x="4871803" y="334781"/>
                    <a:pt x="4885669" y="322851"/>
                    <a:pt x="4901783" y="314794"/>
                  </a:cubicBezTo>
                  <a:cubicBezTo>
                    <a:pt x="5025906" y="252732"/>
                    <a:pt x="4862848" y="355740"/>
                    <a:pt x="4991724" y="269823"/>
                  </a:cubicBezTo>
                  <a:cubicBezTo>
                    <a:pt x="4996721" y="254833"/>
                    <a:pt x="4991252" y="228108"/>
                    <a:pt x="5006714" y="224853"/>
                  </a:cubicBezTo>
                  <a:cubicBezTo>
                    <a:pt x="5438124" y="134029"/>
                    <a:pt x="5177308" y="259475"/>
                    <a:pt x="5306518" y="1948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B131EEC-1A24-DE43-33BF-7BD01EBFB4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4754" y="4222019"/>
              <a:ext cx="0" cy="8315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75F2B3A-8B34-FC94-7708-4CFD68C14151}"/>
              </a:ext>
            </a:extLst>
          </p:cNvPr>
          <p:cNvGrpSpPr/>
          <p:nvPr/>
        </p:nvGrpSpPr>
        <p:grpSpPr>
          <a:xfrm>
            <a:off x="472896" y="5642103"/>
            <a:ext cx="9215003" cy="847538"/>
            <a:chOff x="472896" y="5642103"/>
            <a:chExt cx="9215003" cy="8475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459551-72BD-C92B-415A-E5AFFD77DF48}"/>
                </a:ext>
              </a:extLst>
            </p:cNvPr>
            <p:cNvSpPr txBox="1"/>
            <p:nvPr/>
          </p:nvSpPr>
          <p:spPr>
            <a:xfrm>
              <a:off x="472896" y="5969662"/>
              <a:ext cx="574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IoT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252F801-539E-18D3-177F-7FF26ADBC11F}"/>
                </a:ext>
              </a:extLst>
            </p:cNvPr>
            <p:cNvGrpSpPr/>
            <p:nvPr/>
          </p:nvGrpSpPr>
          <p:grpSpPr>
            <a:xfrm>
              <a:off x="2269723" y="5642103"/>
              <a:ext cx="7418176" cy="847538"/>
              <a:chOff x="2269723" y="5642103"/>
              <a:chExt cx="7418176" cy="847538"/>
            </a:xfrm>
          </p:grpSpPr>
          <p:pic>
            <p:nvPicPr>
              <p:cNvPr id="59" name="Graphic 58" descr="Work from home Wi-Fi with solid fill">
                <a:extLst>
                  <a:ext uri="{FF2B5EF4-FFF2-40B4-BE49-F238E27FC236}">
                    <a16:creationId xmlns:a16="http://schemas.microsoft.com/office/drawing/2014/main" id="{A3BC358B-7BB1-9E09-099F-1BD39C87F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69723" y="5915682"/>
                <a:ext cx="569627" cy="569627"/>
              </a:xfrm>
              <a:prstGeom prst="rect">
                <a:avLst/>
              </a:prstGeom>
            </p:spPr>
          </p:pic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B0D9B69F-3003-3CB8-A24F-AD7DF0B6E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1459" y="6475047"/>
                <a:ext cx="542644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9CC8567-4D6B-8EF6-A22D-27FFEC071EE1}"/>
                  </a:ext>
                </a:extLst>
              </p:cNvPr>
              <p:cNvSpPr txBox="1"/>
              <p:nvPr/>
            </p:nvSpPr>
            <p:spPr>
              <a:xfrm rot="16200000">
                <a:off x="3471627" y="5555862"/>
                <a:ext cx="75084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Temp </a:t>
                </a:r>
              </a:p>
              <a:p>
                <a:r>
                  <a:rPr lang="en-US" dirty="0"/>
                  <a:t>(F)</a:t>
                </a:r>
              </a:p>
              <a:p>
                <a:r>
                  <a:rPr lang="en-US" dirty="0"/>
                  <a:t> </a:t>
                </a: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DF5BBA47-548B-42C9-5AA6-06CE9861188A}"/>
                  </a:ext>
                </a:extLst>
              </p:cNvPr>
              <p:cNvSpPr/>
              <p:nvPr/>
            </p:nvSpPr>
            <p:spPr>
              <a:xfrm>
                <a:off x="4291440" y="5685186"/>
                <a:ext cx="5306518" cy="569626"/>
              </a:xfrm>
              <a:custGeom>
                <a:avLst/>
                <a:gdLst>
                  <a:gd name="connsiteX0" fmla="*/ 0 w 5306518"/>
                  <a:gd name="connsiteY0" fmla="*/ 254833 h 569626"/>
                  <a:gd name="connsiteX1" fmla="*/ 344774 w 5306518"/>
                  <a:gd name="connsiteY1" fmla="*/ 284813 h 569626"/>
                  <a:gd name="connsiteX2" fmla="*/ 479685 w 5306518"/>
                  <a:gd name="connsiteY2" fmla="*/ 314794 h 569626"/>
                  <a:gd name="connsiteX3" fmla="*/ 524655 w 5306518"/>
                  <a:gd name="connsiteY3" fmla="*/ 344774 h 569626"/>
                  <a:gd name="connsiteX4" fmla="*/ 554636 w 5306518"/>
                  <a:gd name="connsiteY4" fmla="*/ 374754 h 569626"/>
                  <a:gd name="connsiteX5" fmla="*/ 644577 w 5306518"/>
                  <a:gd name="connsiteY5" fmla="*/ 404734 h 569626"/>
                  <a:gd name="connsiteX6" fmla="*/ 689547 w 5306518"/>
                  <a:gd name="connsiteY6" fmla="*/ 419725 h 569626"/>
                  <a:gd name="connsiteX7" fmla="*/ 764498 w 5306518"/>
                  <a:gd name="connsiteY7" fmla="*/ 329784 h 569626"/>
                  <a:gd name="connsiteX8" fmla="*/ 809469 w 5306518"/>
                  <a:gd name="connsiteY8" fmla="*/ 314794 h 569626"/>
                  <a:gd name="connsiteX9" fmla="*/ 974360 w 5306518"/>
                  <a:gd name="connsiteY9" fmla="*/ 284813 h 569626"/>
                  <a:gd name="connsiteX10" fmla="*/ 1184223 w 5306518"/>
                  <a:gd name="connsiteY10" fmla="*/ 299803 h 569626"/>
                  <a:gd name="connsiteX11" fmla="*/ 1229193 w 5306518"/>
                  <a:gd name="connsiteY11" fmla="*/ 329784 h 569626"/>
                  <a:gd name="connsiteX12" fmla="*/ 1379095 w 5306518"/>
                  <a:gd name="connsiteY12" fmla="*/ 314794 h 569626"/>
                  <a:gd name="connsiteX13" fmla="*/ 1409075 w 5306518"/>
                  <a:gd name="connsiteY13" fmla="*/ 284813 h 569626"/>
                  <a:gd name="connsiteX14" fmla="*/ 1499016 w 5306518"/>
                  <a:gd name="connsiteY14" fmla="*/ 224853 h 569626"/>
                  <a:gd name="connsiteX15" fmla="*/ 1573967 w 5306518"/>
                  <a:gd name="connsiteY15" fmla="*/ 179882 h 569626"/>
                  <a:gd name="connsiteX16" fmla="*/ 1618937 w 5306518"/>
                  <a:gd name="connsiteY16" fmla="*/ 149902 h 569626"/>
                  <a:gd name="connsiteX17" fmla="*/ 1663908 w 5306518"/>
                  <a:gd name="connsiteY17" fmla="*/ 134912 h 569626"/>
                  <a:gd name="connsiteX18" fmla="*/ 1723869 w 5306518"/>
                  <a:gd name="connsiteY18" fmla="*/ 74951 h 569626"/>
                  <a:gd name="connsiteX19" fmla="*/ 1768839 w 5306518"/>
                  <a:gd name="connsiteY19" fmla="*/ 44971 h 569626"/>
                  <a:gd name="connsiteX20" fmla="*/ 1798819 w 5306518"/>
                  <a:gd name="connsiteY20" fmla="*/ 14990 h 569626"/>
                  <a:gd name="connsiteX21" fmla="*/ 1843790 w 5306518"/>
                  <a:gd name="connsiteY21" fmla="*/ 0 h 569626"/>
                  <a:gd name="connsiteX22" fmla="*/ 1903751 w 5306518"/>
                  <a:gd name="connsiteY22" fmla="*/ 44971 h 569626"/>
                  <a:gd name="connsiteX23" fmla="*/ 1963711 w 5306518"/>
                  <a:gd name="connsiteY23" fmla="*/ 134912 h 569626"/>
                  <a:gd name="connsiteX24" fmla="*/ 2023672 w 5306518"/>
                  <a:gd name="connsiteY24" fmla="*/ 224853 h 569626"/>
                  <a:gd name="connsiteX25" fmla="*/ 2113613 w 5306518"/>
                  <a:gd name="connsiteY25" fmla="*/ 329784 h 569626"/>
                  <a:gd name="connsiteX26" fmla="*/ 2308485 w 5306518"/>
                  <a:gd name="connsiteY26" fmla="*/ 359764 h 569626"/>
                  <a:gd name="connsiteX27" fmla="*/ 2518347 w 5306518"/>
                  <a:gd name="connsiteY27" fmla="*/ 404734 h 569626"/>
                  <a:gd name="connsiteX28" fmla="*/ 2593298 w 5306518"/>
                  <a:gd name="connsiteY28" fmla="*/ 434715 h 569626"/>
                  <a:gd name="connsiteX29" fmla="*/ 2683239 w 5306518"/>
                  <a:gd name="connsiteY29" fmla="*/ 449705 h 569626"/>
                  <a:gd name="connsiteX30" fmla="*/ 2758190 w 5306518"/>
                  <a:gd name="connsiteY30" fmla="*/ 464695 h 569626"/>
                  <a:gd name="connsiteX31" fmla="*/ 2848131 w 5306518"/>
                  <a:gd name="connsiteY31" fmla="*/ 494675 h 569626"/>
                  <a:gd name="connsiteX32" fmla="*/ 2893101 w 5306518"/>
                  <a:gd name="connsiteY32" fmla="*/ 509666 h 569626"/>
                  <a:gd name="connsiteX33" fmla="*/ 3417757 w 5306518"/>
                  <a:gd name="connsiteY33" fmla="*/ 509666 h 569626"/>
                  <a:gd name="connsiteX34" fmla="*/ 3492708 w 5306518"/>
                  <a:gd name="connsiteY34" fmla="*/ 524656 h 569626"/>
                  <a:gd name="connsiteX35" fmla="*/ 3582649 w 5306518"/>
                  <a:gd name="connsiteY35" fmla="*/ 539646 h 569626"/>
                  <a:gd name="connsiteX36" fmla="*/ 3642610 w 5306518"/>
                  <a:gd name="connsiteY36" fmla="*/ 554636 h 569626"/>
                  <a:gd name="connsiteX37" fmla="*/ 3762531 w 5306518"/>
                  <a:gd name="connsiteY37" fmla="*/ 569626 h 569626"/>
                  <a:gd name="connsiteX38" fmla="*/ 4062334 w 5306518"/>
                  <a:gd name="connsiteY38" fmla="*/ 524656 h 569626"/>
                  <a:gd name="connsiteX39" fmla="*/ 4197246 w 5306518"/>
                  <a:gd name="connsiteY39" fmla="*/ 479685 h 569626"/>
                  <a:gd name="connsiteX40" fmla="*/ 4242216 w 5306518"/>
                  <a:gd name="connsiteY40" fmla="*/ 464695 h 569626"/>
                  <a:gd name="connsiteX41" fmla="*/ 4631960 w 5306518"/>
                  <a:gd name="connsiteY41" fmla="*/ 464695 h 569626"/>
                  <a:gd name="connsiteX42" fmla="*/ 4676931 w 5306518"/>
                  <a:gd name="connsiteY42" fmla="*/ 449705 h 569626"/>
                  <a:gd name="connsiteX43" fmla="*/ 4766872 w 5306518"/>
                  <a:gd name="connsiteY43" fmla="*/ 389744 h 569626"/>
                  <a:gd name="connsiteX44" fmla="*/ 4811842 w 5306518"/>
                  <a:gd name="connsiteY44" fmla="*/ 359764 h 569626"/>
                  <a:gd name="connsiteX45" fmla="*/ 4856813 w 5306518"/>
                  <a:gd name="connsiteY45" fmla="*/ 344774 h 569626"/>
                  <a:gd name="connsiteX46" fmla="*/ 4901783 w 5306518"/>
                  <a:gd name="connsiteY46" fmla="*/ 314794 h 569626"/>
                  <a:gd name="connsiteX47" fmla="*/ 4991724 w 5306518"/>
                  <a:gd name="connsiteY47" fmla="*/ 269823 h 569626"/>
                  <a:gd name="connsiteX48" fmla="*/ 5006714 w 5306518"/>
                  <a:gd name="connsiteY48" fmla="*/ 224853 h 569626"/>
                  <a:gd name="connsiteX49" fmla="*/ 5306518 w 5306518"/>
                  <a:gd name="connsiteY49" fmla="*/ 194872 h 56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06518" h="569626">
                    <a:moveTo>
                      <a:pt x="0" y="254833"/>
                    </a:moveTo>
                    <a:cubicBezTo>
                      <a:pt x="267654" y="293069"/>
                      <a:pt x="-119469" y="240600"/>
                      <a:pt x="344774" y="284813"/>
                    </a:cubicBezTo>
                    <a:cubicBezTo>
                      <a:pt x="375520" y="287741"/>
                      <a:pt x="447087" y="306644"/>
                      <a:pt x="479685" y="314794"/>
                    </a:cubicBezTo>
                    <a:cubicBezTo>
                      <a:pt x="494675" y="324787"/>
                      <a:pt x="510587" y="333520"/>
                      <a:pt x="524655" y="344774"/>
                    </a:cubicBezTo>
                    <a:cubicBezTo>
                      <a:pt x="535691" y="353603"/>
                      <a:pt x="541995" y="368434"/>
                      <a:pt x="554636" y="374754"/>
                    </a:cubicBezTo>
                    <a:cubicBezTo>
                      <a:pt x="582902" y="388887"/>
                      <a:pt x="614597" y="394740"/>
                      <a:pt x="644577" y="404734"/>
                    </a:cubicBezTo>
                    <a:lnTo>
                      <a:pt x="689547" y="419725"/>
                    </a:lnTo>
                    <a:cubicBezTo>
                      <a:pt x="711669" y="386543"/>
                      <a:pt x="729873" y="352867"/>
                      <a:pt x="764498" y="329784"/>
                    </a:cubicBezTo>
                    <a:cubicBezTo>
                      <a:pt x="777645" y="321019"/>
                      <a:pt x="794276" y="319135"/>
                      <a:pt x="809469" y="314794"/>
                    </a:cubicBezTo>
                    <a:cubicBezTo>
                      <a:pt x="880155" y="294598"/>
                      <a:pt x="889425" y="296946"/>
                      <a:pt x="974360" y="284813"/>
                    </a:cubicBezTo>
                    <a:cubicBezTo>
                      <a:pt x="1044314" y="289810"/>
                      <a:pt x="1115158" y="287615"/>
                      <a:pt x="1184223" y="299803"/>
                    </a:cubicBezTo>
                    <a:cubicBezTo>
                      <a:pt x="1201965" y="302934"/>
                      <a:pt x="1211230" y="328402"/>
                      <a:pt x="1229193" y="329784"/>
                    </a:cubicBezTo>
                    <a:cubicBezTo>
                      <a:pt x="1279262" y="333636"/>
                      <a:pt x="1329128" y="319791"/>
                      <a:pt x="1379095" y="314794"/>
                    </a:cubicBezTo>
                    <a:cubicBezTo>
                      <a:pt x="1389088" y="304800"/>
                      <a:pt x="1397769" y="293293"/>
                      <a:pt x="1409075" y="284813"/>
                    </a:cubicBezTo>
                    <a:cubicBezTo>
                      <a:pt x="1437900" y="263194"/>
                      <a:pt x="1473538" y="250332"/>
                      <a:pt x="1499016" y="224853"/>
                    </a:cubicBezTo>
                    <a:cubicBezTo>
                      <a:pt x="1540169" y="183699"/>
                      <a:pt x="1515588" y="199341"/>
                      <a:pt x="1573967" y="179882"/>
                    </a:cubicBezTo>
                    <a:cubicBezTo>
                      <a:pt x="1588957" y="169889"/>
                      <a:pt x="1602823" y="157959"/>
                      <a:pt x="1618937" y="149902"/>
                    </a:cubicBezTo>
                    <a:cubicBezTo>
                      <a:pt x="1633070" y="142836"/>
                      <a:pt x="1651050" y="144096"/>
                      <a:pt x="1663908" y="134912"/>
                    </a:cubicBezTo>
                    <a:cubicBezTo>
                      <a:pt x="1686909" y="118483"/>
                      <a:pt x="1700350" y="90630"/>
                      <a:pt x="1723869" y="74951"/>
                    </a:cubicBezTo>
                    <a:cubicBezTo>
                      <a:pt x="1738859" y="64958"/>
                      <a:pt x="1754771" y="56225"/>
                      <a:pt x="1768839" y="44971"/>
                    </a:cubicBezTo>
                    <a:cubicBezTo>
                      <a:pt x="1779875" y="36142"/>
                      <a:pt x="1786700" y="22261"/>
                      <a:pt x="1798819" y="14990"/>
                    </a:cubicBezTo>
                    <a:cubicBezTo>
                      <a:pt x="1812368" y="6860"/>
                      <a:pt x="1828800" y="4997"/>
                      <a:pt x="1843790" y="0"/>
                    </a:cubicBezTo>
                    <a:cubicBezTo>
                      <a:pt x="1863777" y="14990"/>
                      <a:pt x="1887153" y="26298"/>
                      <a:pt x="1903751" y="44971"/>
                    </a:cubicBezTo>
                    <a:cubicBezTo>
                      <a:pt x="1927689" y="71902"/>
                      <a:pt x="1943724" y="104932"/>
                      <a:pt x="1963711" y="134912"/>
                    </a:cubicBezTo>
                    <a:lnTo>
                      <a:pt x="2023672" y="224853"/>
                    </a:lnTo>
                    <a:cubicBezTo>
                      <a:pt x="2042853" y="253624"/>
                      <a:pt x="2082456" y="319398"/>
                      <a:pt x="2113613" y="329784"/>
                    </a:cubicBezTo>
                    <a:cubicBezTo>
                      <a:pt x="2206223" y="360654"/>
                      <a:pt x="2142861" y="343202"/>
                      <a:pt x="2308485" y="359764"/>
                    </a:cubicBezTo>
                    <a:cubicBezTo>
                      <a:pt x="2436644" y="402483"/>
                      <a:pt x="2367068" y="385824"/>
                      <a:pt x="2518347" y="404734"/>
                    </a:cubicBezTo>
                    <a:cubicBezTo>
                      <a:pt x="2543331" y="414728"/>
                      <a:pt x="2567338" y="427635"/>
                      <a:pt x="2593298" y="434715"/>
                    </a:cubicBezTo>
                    <a:cubicBezTo>
                      <a:pt x="2622621" y="442712"/>
                      <a:pt x="2653335" y="444268"/>
                      <a:pt x="2683239" y="449705"/>
                    </a:cubicBezTo>
                    <a:cubicBezTo>
                      <a:pt x="2708306" y="454263"/>
                      <a:pt x="2733609" y="457991"/>
                      <a:pt x="2758190" y="464695"/>
                    </a:cubicBezTo>
                    <a:cubicBezTo>
                      <a:pt x="2788679" y="473010"/>
                      <a:pt x="2818151" y="484681"/>
                      <a:pt x="2848131" y="494675"/>
                    </a:cubicBezTo>
                    <a:lnTo>
                      <a:pt x="2893101" y="509666"/>
                    </a:lnTo>
                    <a:cubicBezTo>
                      <a:pt x="3115537" y="472591"/>
                      <a:pt x="3002867" y="485260"/>
                      <a:pt x="3417757" y="509666"/>
                    </a:cubicBezTo>
                    <a:cubicBezTo>
                      <a:pt x="3443191" y="511162"/>
                      <a:pt x="3467641" y="520098"/>
                      <a:pt x="3492708" y="524656"/>
                    </a:cubicBezTo>
                    <a:cubicBezTo>
                      <a:pt x="3522612" y="530093"/>
                      <a:pt x="3552845" y="533685"/>
                      <a:pt x="3582649" y="539646"/>
                    </a:cubicBezTo>
                    <a:cubicBezTo>
                      <a:pt x="3602851" y="543686"/>
                      <a:pt x="3622288" y="551249"/>
                      <a:pt x="3642610" y="554636"/>
                    </a:cubicBezTo>
                    <a:cubicBezTo>
                      <a:pt x="3682347" y="561259"/>
                      <a:pt x="3722557" y="564629"/>
                      <a:pt x="3762531" y="569626"/>
                    </a:cubicBezTo>
                    <a:cubicBezTo>
                      <a:pt x="4003916" y="552384"/>
                      <a:pt x="3905859" y="576814"/>
                      <a:pt x="4062334" y="524656"/>
                    </a:cubicBezTo>
                    <a:lnTo>
                      <a:pt x="4197246" y="479685"/>
                    </a:lnTo>
                    <a:lnTo>
                      <a:pt x="4242216" y="464695"/>
                    </a:lnTo>
                    <a:cubicBezTo>
                      <a:pt x="4430583" y="485624"/>
                      <a:pt x="4390473" y="488843"/>
                      <a:pt x="4631960" y="464695"/>
                    </a:cubicBezTo>
                    <a:cubicBezTo>
                      <a:pt x="4647683" y="463123"/>
                      <a:pt x="4661941" y="454702"/>
                      <a:pt x="4676931" y="449705"/>
                    </a:cubicBezTo>
                    <a:lnTo>
                      <a:pt x="4766872" y="389744"/>
                    </a:lnTo>
                    <a:cubicBezTo>
                      <a:pt x="4781862" y="379751"/>
                      <a:pt x="4794751" y="365461"/>
                      <a:pt x="4811842" y="359764"/>
                    </a:cubicBezTo>
                    <a:lnTo>
                      <a:pt x="4856813" y="344774"/>
                    </a:lnTo>
                    <a:cubicBezTo>
                      <a:pt x="4871803" y="334781"/>
                      <a:pt x="4885669" y="322851"/>
                      <a:pt x="4901783" y="314794"/>
                    </a:cubicBezTo>
                    <a:cubicBezTo>
                      <a:pt x="5025906" y="252732"/>
                      <a:pt x="4862848" y="355740"/>
                      <a:pt x="4991724" y="269823"/>
                    </a:cubicBezTo>
                    <a:cubicBezTo>
                      <a:pt x="4996721" y="254833"/>
                      <a:pt x="4991252" y="228108"/>
                      <a:pt x="5006714" y="224853"/>
                    </a:cubicBezTo>
                    <a:cubicBezTo>
                      <a:pt x="5438124" y="134029"/>
                      <a:pt x="5177308" y="259475"/>
                      <a:pt x="5306518" y="19487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1375C81E-E4C4-5797-11DF-EF00FDCE0A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1459" y="5658140"/>
                <a:ext cx="0" cy="8315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E1BE90F-0B16-A585-3032-17CD606AA0D1}"/>
              </a:ext>
            </a:extLst>
          </p:cNvPr>
          <p:cNvGrpSpPr/>
          <p:nvPr/>
        </p:nvGrpSpPr>
        <p:grpSpPr>
          <a:xfrm>
            <a:off x="166059" y="4563929"/>
            <a:ext cx="11457997" cy="1200329"/>
            <a:chOff x="166059" y="4563929"/>
            <a:chExt cx="11457997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3AFFA3-7F78-CD36-406F-B14F617FC16B}"/>
                </a:ext>
              </a:extLst>
            </p:cNvPr>
            <p:cNvSpPr txBox="1"/>
            <p:nvPr/>
          </p:nvSpPr>
          <p:spPr>
            <a:xfrm>
              <a:off x="166059" y="4653418"/>
              <a:ext cx="13292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Behavior</a:t>
              </a:r>
            </a:p>
            <a:p>
              <a:r>
                <a:rPr lang="en-US" sz="2400" dirty="0"/>
                <a:t>Analytics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51C2B3E-699E-C303-A410-E40000A559D0}"/>
                </a:ext>
              </a:extLst>
            </p:cNvPr>
            <p:cNvGrpSpPr/>
            <p:nvPr/>
          </p:nvGrpSpPr>
          <p:grpSpPr>
            <a:xfrm>
              <a:off x="2432516" y="4563929"/>
              <a:ext cx="9191540" cy="1200329"/>
              <a:chOff x="2438511" y="1849434"/>
              <a:chExt cx="9191540" cy="1200329"/>
            </a:xfrm>
          </p:grpSpPr>
          <p:pic>
            <p:nvPicPr>
              <p:cNvPr id="72" name="图形 7" descr="男性形象">
                <a:extLst>
                  <a:ext uri="{FF2B5EF4-FFF2-40B4-BE49-F238E27FC236}">
                    <a16:creationId xmlns:a16="http://schemas.microsoft.com/office/drawing/2014/main" id="{763F435F-6268-E2C5-26A0-EF239541E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438511" y="2170854"/>
                <a:ext cx="678174" cy="678174"/>
              </a:xfrm>
              <a:prstGeom prst="rect">
                <a:avLst/>
              </a:prstGeom>
            </p:spPr>
          </p:pic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4BED19E1-FBFF-4C1B-3DB9-1407C7F153F0}"/>
                  </a:ext>
                </a:extLst>
              </p:cNvPr>
              <p:cNvGrpSpPr/>
              <p:nvPr/>
            </p:nvGrpSpPr>
            <p:grpSpPr>
              <a:xfrm>
                <a:off x="4152275" y="1849434"/>
                <a:ext cx="7477776" cy="1200329"/>
                <a:chOff x="4152275" y="1849434"/>
                <a:chExt cx="7477776" cy="1200329"/>
              </a:xfrm>
            </p:grpSpPr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6CBC32A1-9007-CC8E-5328-C29710D0FE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2275" y="2945946"/>
                  <a:ext cx="5426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E8D8959E-055B-6BAB-CFB2-BBA993ED3D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52275" y="2114445"/>
                  <a:ext cx="0" cy="83150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50D8D715-51D2-CC41-A9BA-AA61B18D64A8}"/>
                    </a:ext>
                  </a:extLst>
                </p:cNvPr>
                <p:cNvCxnSpPr/>
                <p:nvPr/>
              </p:nvCxnSpPr>
              <p:spPr>
                <a:xfrm>
                  <a:off x="4646951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57263135-E4A1-480F-EBEA-49F3B3DB3ACA}"/>
                    </a:ext>
                  </a:extLst>
                </p:cNvPr>
                <p:cNvCxnSpPr/>
                <p:nvPr/>
              </p:nvCxnSpPr>
              <p:spPr>
                <a:xfrm>
                  <a:off x="6053528" y="2199012"/>
                  <a:ext cx="0" cy="67817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Arrow Connector 77">
                  <a:extLst>
                    <a:ext uri="{FF2B5EF4-FFF2-40B4-BE49-F238E27FC236}">
                      <a16:creationId xmlns:a16="http://schemas.microsoft.com/office/drawing/2014/main" id="{E2F1EC16-8BE1-3031-3459-89FF71183188}"/>
                    </a:ext>
                  </a:extLst>
                </p:cNvPr>
                <p:cNvCxnSpPr/>
                <p:nvPr/>
              </p:nvCxnSpPr>
              <p:spPr>
                <a:xfrm>
                  <a:off x="75250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Arrow Connector 78">
                  <a:extLst>
                    <a:ext uri="{FF2B5EF4-FFF2-40B4-BE49-F238E27FC236}">
                      <a16:creationId xmlns:a16="http://schemas.microsoft.com/office/drawing/2014/main" id="{1497424D-B7BD-C406-C16E-C9ED4FB68BDE}"/>
                    </a:ext>
                  </a:extLst>
                </p:cNvPr>
                <p:cNvCxnSpPr/>
                <p:nvPr/>
              </p:nvCxnSpPr>
              <p:spPr>
                <a:xfrm>
                  <a:off x="8172137" y="2191108"/>
                  <a:ext cx="0" cy="678174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C957E014-B5DC-B3D2-3D60-3F82CAEFB4CB}"/>
                    </a:ext>
                  </a:extLst>
                </p:cNvPr>
                <p:cNvSpPr txBox="1"/>
                <p:nvPr/>
              </p:nvSpPr>
              <p:spPr>
                <a:xfrm>
                  <a:off x="10499613" y="1849434"/>
                  <a:ext cx="1130438" cy="12003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Login</a:t>
                  </a:r>
                </a:p>
                <a:p>
                  <a:r>
                    <a:rPr lang="en-US" dirty="0"/>
                    <a:t>Click on X</a:t>
                  </a:r>
                </a:p>
                <a:p>
                  <a:r>
                    <a:rPr lang="en-US" dirty="0"/>
                    <a:t>Click  on Y</a:t>
                  </a:r>
                </a:p>
                <a:p>
                  <a:r>
                    <a:rPr lang="en-US" dirty="0"/>
                    <a:t>Copy Z</a:t>
                  </a:r>
                </a:p>
              </p:txBody>
            </p: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2D0C6248-F330-AF13-08F2-FFF5CF58F8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2200" y="2098183"/>
                  <a:ext cx="482184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548E81A1-08F1-5C61-3518-89C673810B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329956"/>
                  <a:ext cx="433466" cy="790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04E27F2C-F949-F58B-D767-F05226DA25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555251"/>
                  <a:ext cx="43346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D12252A1-D69B-A808-CDDA-B6CF27E877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9675" y="2883001"/>
                  <a:ext cx="438462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572760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88AB-C45A-9EEF-135E-7A4FC22A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Journey (Semi Formally)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DB3C2-0E2E-96E3-23FC-492F493A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E1E2F-D4D2-4144-66C5-967542728DAD}"/>
              </a:ext>
            </a:extLst>
          </p:cNvPr>
          <p:cNvSpPr txBox="1"/>
          <p:nvPr/>
        </p:nvSpPr>
        <p:spPr>
          <a:xfrm>
            <a:off x="950626" y="1836592"/>
            <a:ext cx="10290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Abstract view: Each session has “attributes” and “measurements” over time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3BAFA-025F-73DE-3B27-74A05123C9F3}"/>
              </a:ext>
            </a:extLst>
          </p:cNvPr>
          <p:cNvSpPr/>
          <p:nvPr/>
        </p:nvSpPr>
        <p:spPr>
          <a:xfrm>
            <a:off x="1124260" y="2931111"/>
            <a:ext cx="4197247" cy="306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Metadata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Communications: Each packet has source, destination, ports</a:t>
            </a:r>
          </a:p>
          <a:p>
            <a:pPr lvl="1"/>
            <a:r>
              <a:rPr lang="en-US" dirty="0"/>
              <a:t>Finance: Each user has some demographic/geo attributes</a:t>
            </a:r>
            <a:endParaRPr lang="en-US" sz="3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EDDAE-816C-BD8F-3C9B-B491F5F27928}"/>
              </a:ext>
            </a:extLst>
          </p:cNvPr>
          <p:cNvSpPr/>
          <p:nvPr/>
        </p:nvSpPr>
        <p:spPr>
          <a:xfrm>
            <a:off x="5441431" y="2931110"/>
            <a:ext cx="5111644" cy="306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Measurements/Events</a:t>
            </a:r>
          </a:p>
          <a:p>
            <a:pPr algn="ctr"/>
            <a:endParaRPr lang="en-US" dirty="0"/>
          </a:p>
          <a:p>
            <a:pPr lvl="1"/>
            <a:r>
              <a:rPr lang="en-US" dirty="0"/>
              <a:t>Communications: Each flow has sequence of packet sizes</a:t>
            </a:r>
          </a:p>
          <a:p>
            <a:pPr lvl="1"/>
            <a:r>
              <a:rPr lang="en-US" dirty="0"/>
              <a:t>Finance: User has made a sequence of actions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8357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06F784-F419-1E43-AF79-12BB4A9F8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9" y="365125"/>
            <a:ext cx="11911781" cy="1325563"/>
          </a:xfrm>
        </p:spPr>
        <p:txBody>
          <a:bodyPr/>
          <a:lstStyle/>
          <a:p>
            <a:r>
              <a:rPr kumimoji="1" lang="en-US" altLang="zh-CN" dirty="0">
                <a:cs typeface="Calibri" panose="020F0502020204030204" pitchFamily="34" charset="0"/>
              </a:rPr>
              <a:t>Network Session Analytics Drives Operations</a:t>
            </a:r>
            <a:endParaRPr kumimoji="1" lang="zh-CN" altLang="en-US">
              <a:cs typeface="Calibri" panose="020F050202020403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4723CD-3083-8A40-97C0-E0D8EA331566}"/>
              </a:ext>
            </a:extLst>
          </p:cNvPr>
          <p:cNvSpPr txBox="1"/>
          <p:nvPr/>
        </p:nvSpPr>
        <p:spPr>
          <a:xfrm>
            <a:off x="822769" y="1912944"/>
            <a:ext cx="2107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/>
              <a:t>Session Data</a:t>
            </a:r>
            <a:endParaRPr kumimoji="1" lang="zh-CN" altLang="en-US" sz="280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B623786-8894-C44C-B673-37F1C12FFBC1}"/>
              </a:ext>
            </a:extLst>
          </p:cNvPr>
          <p:cNvSpPr txBox="1"/>
          <p:nvPr/>
        </p:nvSpPr>
        <p:spPr>
          <a:xfrm>
            <a:off x="5177942" y="1851941"/>
            <a:ext cx="449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Structural</a:t>
            </a:r>
            <a:r>
              <a:rPr kumimoji="1" lang="zh-CN" altLang="en-US" sz="2800"/>
              <a:t> </a:t>
            </a:r>
            <a:r>
              <a:rPr kumimoji="1" lang="en-US" altLang="zh-CN" sz="2800" dirty="0"/>
              <a:t>characterization</a:t>
            </a:r>
            <a:endParaRPr kumimoji="1" lang="zh-CN" altLang="en-US" sz="28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01AFEF-6E98-A341-95A3-0FC0F1FF5A18}"/>
              </a:ext>
            </a:extLst>
          </p:cNvPr>
          <p:cNvSpPr txBox="1"/>
          <p:nvPr/>
        </p:nvSpPr>
        <p:spPr>
          <a:xfrm>
            <a:off x="5201694" y="3224567"/>
            <a:ext cx="4494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Predictive</a:t>
            </a:r>
            <a:r>
              <a:rPr kumimoji="1" lang="zh-CN" altLang="en-US" sz="2800"/>
              <a:t> </a:t>
            </a:r>
            <a:r>
              <a:rPr kumimoji="1" lang="en-US" altLang="zh-CN" sz="2800" dirty="0"/>
              <a:t>modeling</a:t>
            </a:r>
            <a:endParaRPr kumimoji="1" lang="zh-CN" altLang="en-US" sz="280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82DB82-C094-134E-9A9D-FDDAE7410179}"/>
              </a:ext>
            </a:extLst>
          </p:cNvPr>
          <p:cNvSpPr txBox="1"/>
          <p:nvPr/>
        </p:nvSpPr>
        <p:spPr>
          <a:xfrm>
            <a:off x="5201695" y="4543027"/>
            <a:ext cx="4494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Algorithm</a:t>
            </a:r>
            <a:r>
              <a:rPr kumimoji="1" lang="zh-CN" altLang="en-US" sz="2800"/>
              <a:t> </a:t>
            </a:r>
            <a:r>
              <a:rPr kumimoji="1" lang="en-US" altLang="zh-CN" sz="2800" dirty="0"/>
              <a:t>evaluation</a:t>
            </a:r>
            <a:endParaRPr kumimoji="1" lang="zh-CN" altLang="en-US" sz="280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258549A-1150-A645-8E14-432ACA8EDF0A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3380460" y="2113551"/>
            <a:ext cx="1797482" cy="151243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FB139FE4-3850-4741-8EA1-EA2D76B47B08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380460" y="3486177"/>
            <a:ext cx="1821234" cy="13981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E8E77646-C1BC-234F-BD32-47B5AE28731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380460" y="3625988"/>
            <a:ext cx="1821235" cy="1178649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953474-71F2-5F4B-9A1B-52586435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6</a:t>
            </a:fld>
            <a:endParaRPr kumimoji="1" lang="zh-CN" altLang="en-US"/>
          </a:p>
        </p:txBody>
      </p:sp>
      <p:cxnSp>
        <p:nvCxnSpPr>
          <p:cNvPr id="26" name="直线箭头连接符 15">
            <a:extLst>
              <a:ext uri="{FF2B5EF4-FFF2-40B4-BE49-F238E27FC236}">
                <a16:creationId xmlns:a16="http://schemas.microsoft.com/office/drawing/2014/main" id="{7EF12EFD-E33E-2A44-82FA-DD3D358F33C7}"/>
              </a:ext>
            </a:extLst>
          </p:cNvPr>
          <p:cNvCxnSpPr>
            <a:cxnSpLocks/>
          </p:cNvCxnSpPr>
          <p:nvPr/>
        </p:nvCxnSpPr>
        <p:spPr>
          <a:xfrm>
            <a:off x="3380460" y="3625988"/>
            <a:ext cx="1840173" cy="236659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9">
            <a:extLst>
              <a:ext uri="{FF2B5EF4-FFF2-40B4-BE49-F238E27FC236}">
                <a16:creationId xmlns:a16="http://schemas.microsoft.com/office/drawing/2014/main" id="{FF4D6F64-BE6D-A44D-B723-4D5A989E6332}"/>
              </a:ext>
            </a:extLst>
          </p:cNvPr>
          <p:cNvSpPr txBox="1"/>
          <p:nvPr/>
        </p:nvSpPr>
        <p:spPr>
          <a:xfrm>
            <a:off x="5211164" y="5726156"/>
            <a:ext cx="4494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Security and resilience </a:t>
            </a:r>
            <a:endParaRPr kumimoji="1" lang="zh-CN" altLang="en-US" sz="2800"/>
          </a:p>
        </p:txBody>
      </p:sp>
      <p:cxnSp>
        <p:nvCxnSpPr>
          <p:cNvPr id="28" name="直线箭头连接符 15">
            <a:extLst>
              <a:ext uri="{FF2B5EF4-FFF2-40B4-BE49-F238E27FC236}">
                <a16:creationId xmlns:a16="http://schemas.microsoft.com/office/drawing/2014/main" id="{0E7C5729-D8D1-FBA0-385E-498E4BD3ED3F}"/>
              </a:ext>
            </a:extLst>
          </p:cNvPr>
          <p:cNvCxnSpPr>
            <a:cxnSpLocks/>
          </p:cNvCxnSpPr>
          <p:nvPr/>
        </p:nvCxnSpPr>
        <p:spPr>
          <a:xfrm>
            <a:off x="3380460" y="3625988"/>
            <a:ext cx="1461363" cy="309548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9">
            <a:extLst>
              <a:ext uri="{FF2B5EF4-FFF2-40B4-BE49-F238E27FC236}">
                <a16:creationId xmlns:a16="http://schemas.microsoft.com/office/drawing/2014/main" id="{E44D3615-47A8-9A7C-C94B-73D8B2AADF7A}"/>
              </a:ext>
            </a:extLst>
          </p:cNvPr>
          <p:cNvSpPr txBox="1"/>
          <p:nvPr/>
        </p:nvSpPr>
        <p:spPr>
          <a:xfrm>
            <a:off x="5102925" y="6386065"/>
            <a:ext cx="4494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….</a:t>
            </a:r>
            <a:endParaRPr kumimoji="1" lang="zh-CN" altLang="en-US" sz="2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9D563D-92C6-8441-53BF-7CF8F3F1F769}"/>
              </a:ext>
            </a:extLst>
          </p:cNvPr>
          <p:cNvGrpSpPr/>
          <p:nvPr/>
        </p:nvGrpSpPr>
        <p:grpSpPr>
          <a:xfrm>
            <a:off x="557520" y="2714228"/>
            <a:ext cx="2638269" cy="3051359"/>
            <a:chOff x="557520" y="2714228"/>
            <a:chExt cx="2638269" cy="305135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DDF7B9-EC5E-72CB-FAB2-C9DE6D4A39F3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C31E45D-9AB5-5FAB-53CC-3C65E324F97D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C93119B-C8EA-755F-D6D1-E720DED3DEB7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2D0A0E-3BF4-A097-65A6-6D875F430CCE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66A2C93-7FE0-46DB-1ECF-AE932EADD163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3F9C7C4-32DF-BAC7-61C5-072D04E0A674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883A493-680E-1BF6-29FC-FE9F566951F4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2596DD3-3B86-B77D-9252-06BAD30A7DF5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4144E1C-5348-E31E-840B-B132ADEEF98A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06E5921-F30D-BEB5-BDF2-B6132E69DC19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6F6EEC-B997-A819-EC6F-8FE48A08369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3474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BA04-A241-5825-0C44-41C8968F1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7" y="95135"/>
            <a:ext cx="10515600" cy="1325563"/>
          </a:xfrm>
        </p:spPr>
        <p:txBody>
          <a:bodyPr/>
          <a:lstStyle/>
          <a:p>
            <a:r>
              <a:rPr lang="en-US" dirty="0"/>
              <a:t>Vision: Project DataFuel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6245FD86-C71B-6EC1-10EA-20E02013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8BA06F7-7B03-794D-B1BE-3F12299AE8FB}" type="slidenum">
              <a:rPr lang="en-US" smtClean="0"/>
              <a:t>7</a:t>
            </a:fld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7AED2C-DAFD-D715-AC19-69F8F90821A2}"/>
              </a:ext>
            </a:extLst>
          </p:cNvPr>
          <p:cNvSpPr txBox="1"/>
          <p:nvPr/>
        </p:nvSpPr>
        <p:spPr>
          <a:xfrm>
            <a:off x="9214063" y="3435244"/>
            <a:ext cx="26726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atin typeface="Helvetica Light" panose="020B0403020202020204" pitchFamily="34" charset="0"/>
              </a:rPr>
              <a:t>AI/ML </a:t>
            </a:r>
          </a:p>
          <a:p>
            <a:pPr algn="ctr"/>
            <a:r>
              <a:rPr lang="en-US" sz="2500" dirty="0">
                <a:latin typeface="Helvetica Light" panose="020B0403020202020204" pitchFamily="34" charset="0"/>
              </a:rPr>
              <a:t>Workflows</a:t>
            </a:r>
          </a:p>
        </p:txBody>
      </p:sp>
      <p:sp>
        <p:nvSpPr>
          <p:cNvPr id="28" name="矩形 2">
            <a:extLst>
              <a:ext uri="{FF2B5EF4-FFF2-40B4-BE49-F238E27FC236}">
                <a16:creationId xmlns:a16="http://schemas.microsoft.com/office/drawing/2014/main" id="{3B886590-384B-92C6-F0B7-57689F56B06B}"/>
              </a:ext>
            </a:extLst>
          </p:cNvPr>
          <p:cNvSpPr/>
          <p:nvPr/>
        </p:nvSpPr>
        <p:spPr>
          <a:xfrm>
            <a:off x="2787447" y="3218617"/>
            <a:ext cx="2047245" cy="10114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dirty="0">
                <a:solidFill>
                  <a:schemeClr val="tx1"/>
                </a:solidFill>
              </a:rPr>
              <a:t>DataFuel</a:t>
            </a:r>
            <a:endParaRPr kumimoji="1"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0" name="右箭头 30">
            <a:extLst>
              <a:ext uri="{FF2B5EF4-FFF2-40B4-BE49-F238E27FC236}">
                <a16:creationId xmlns:a16="http://schemas.microsoft.com/office/drawing/2014/main" id="{277F7D5F-8EFA-1293-F373-F9A414A1190B}"/>
              </a:ext>
            </a:extLst>
          </p:cNvPr>
          <p:cNvSpPr/>
          <p:nvPr/>
        </p:nvSpPr>
        <p:spPr>
          <a:xfrm>
            <a:off x="2057870" y="3621852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1" name="右箭头 32">
            <a:extLst>
              <a:ext uri="{FF2B5EF4-FFF2-40B4-BE49-F238E27FC236}">
                <a16:creationId xmlns:a16="http://schemas.microsoft.com/office/drawing/2014/main" id="{39B37863-D0D2-65DA-4AC9-F2B8B3ADABE9}"/>
              </a:ext>
            </a:extLst>
          </p:cNvPr>
          <p:cNvSpPr/>
          <p:nvPr/>
        </p:nvSpPr>
        <p:spPr>
          <a:xfrm>
            <a:off x="5029451" y="3640610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DF79DC-58D5-F464-EDC1-0994F9F8B156}"/>
              </a:ext>
            </a:extLst>
          </p:cNvPr>
          <p:cNvSpPr txBox="1"/>
          <p:nvPr/>
        </p:nvSpPr>
        <p:spPr>
          <a:xfrm>
            <a:off x="5638968" y="893814"/>
            <a:ext cx="35400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High-fidelity </a:t>
            </a:r>
          </a:p>
          <a:p>
            <a:r>
              <a:rPr lang="en-US" sz="2800" i="1" dirty="0"/>
              <a:t>Privacy-Preserving</a:t>
            </a:r>
          </a:p>
          <a:p>
            <a:r>
              <a:rPr lang="en-US" sz="2800" i="1" dirty="0"/>
              <a:t>Synthetic Session Data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629B0E-0F4A-A861-F950-C423662D1840}"/>
              </a:ext>
            </a:extLst>
          </p:cNvPr>
          <p:cNvGrpSpPr/>
          <p:nvPr/>
        </p:nvGrpSpPr>
        <p:grpSpPr>
          <a:xfrm>
            <a:off x="193911" y="2776374"/>
            <a:ext cx="1603396" cy="1970910"/>
            <a:chOff x="557520" y="2714228"/>
            <a:chExt cx="2638269" cy="305135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740280B-262E-35B5-4BD9-32A0A866B84A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B4680D-B1C9-1B02-B96B-BFC787C2503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7712FCF-89E4-8B4D-64E9-3053A1DA0685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24B5EC-F699-0527-03A3-59319DDA3BDD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272D609-C6D1-2C55-6F94-8C38B39FE6D9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711A581-B5AD-8FA9-A3A1-21D05AE69875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76654B4-0CBB-62B6-D206-92C92E4A22C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974A461-D7CB-D5E2-55F1-5249A18C92A1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ACDDB03-7E0F-5276-FCE3-483EA7D3CC2C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913B3E4-2047-4878-5D0F-B07EA074FF9E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AE7BFD5-BDA8-F05E-2574-D6DF2382B4AD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7B637EE-3989-3A65-E718-425F5B901DE8}"/>
              </a:ext>
            </a:extLst>
          </p:cNvPr>
          <p:cNvSpPr txBox="1"/>
          <p:nvPr/>
        </p:nvSpPr>
        <p:spPr>
          <a:xfrm>
            <a:off x="103264" y="5095188"/>
            <a:ext cx="39092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Session Logs: </a:t>
            </a:r>
          </a:p>
          <a:p>
            <a:r>
              <a:rPr lang="en-US" dirty="0"/>
              <a:t>High-Dimensional MetaData</a:t>
            </a:r>
          </a:p>
          <a:p>
            <a:r>
              <a:rPr lang="en-US" dirty="0"/>
              <a:t>Temporal sequences of actions/metrics </a:t>
            </a:r>
          </a:p>
          <a:p>
            <a:r>
              <a:rPr lang="en-US" dirty="0"/>
              <a:t>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7833383-B7EF-9EE5-9C44-D35C72C11235}"/>
              </a:ext>
            </a:extLst>
          </p:cNvPr>
          <p:cNvGrpSpPr/>
          <p:nvPr/>
        </p:nvGrpSpPr>
        <p:grpSpPr>
          <a:xfrm>
            <a:off x="5897784" y="2757616"/>
            <a:ext cx="1603396" cy="1970910"/>
            <a:chOff x="557520" y="2714228"/>
            <a:chExt cx="2638269" cy="305135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A933303-5E1E-4F71-D5B6-F000123F1C2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73E93E9-C224-66F1-E264-891EB76CA80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34684DE-B608-2576-7850-8447E482CAAE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36093D4-396B-ABBF-9C11-F80B62CC83C6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A3742F1-2BF9-A663-FDF8-E44E3D60B0FF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0F58FD3-F71C-74D2-D331-9CB8F6662DB2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2573DDE-E4F4-9254-EEB4-E3569E728FF0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F119E38-8461-D25E-85F6-E6983995915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B68363-2AC9-63AD-B419-A426EDB34927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4A312EE-E6A1-E5A8-EDBD-7EB2151C8526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2F286DB-A19C-CE33-26BA-5A5D727BC2F9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7" name="右箭头 32">
            <a:extLst>
              <a:ext uri="{FF2B5EF4-FFF2-40B4-BE49-F238E27FC236}">
                <a16:creationId xmlns:a16="http://schemas.microsoft.com/office/drawing/2014/main" id="{EA5C4D32-A224-0213-1D26-CEA4AC0A606D}"/>
              </a:ext>
            </a:extLst>
          </p:cNvPr>
          <p:cNvSpPr/>
          <p:nvPr/>
        </p:nvSpPr>
        <p:spPr>
          <a:xfrm>
            <a:off x="8031004" y="3672834"/>
            <a:ext cx="922496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C50BE66-0BF1-7D9A-1BC0-206C4CCECEB2}"/>
              </a:ext>
            </a:extLst>
          </p:cNvPr>
          <p:cNvSpPr txBox="1"/>
          <p:nvPr/>
        </p:nvSpPr>
        <p:spPr>
          <a:xfrm>
            <a:off x="7210490" y="4732440"/>
            <a:ext cx="34860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Low-friction</a:t>
            </a:r>
          </a:p>
          <a:p>
            <a:r>
              <a:rPr lang="en-US" sz="2800" i="1" dirty="0"/>
              <a:t>Backwards-compatible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ADE2EB3-ECD3-639C-605C-4300135E9078}"/>
              </a:ext>
            </a:extLst>
          </p:cNvPr>
          <p:cNvSpPr txBox="1"/>
          <p:nvPr/>
        </p:nvSpPr>
        <p:spPr>
          <a:xfrm>
            <a:off x="9214063" y="1252858"/>
            <a:ext cx="30935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Robust models</a:t>
            </a:r>
          </a:p>
          <a:p>
            <a:r>
              <a:rPr lang="en-US" sz="2800" i="1" dirty="0"/>
              <a:t>Reduced cost</a:t>
            </a:r>
          </a:p>
          <a:p>
            <a:r>
              <a:rPr lang="en-US" sz="2800" i="1" dirty="0"/>
              <a:t>Faster dev/test time</a:t>
            </a:r>
          </a:p>
        </p:txBody>
      </p:sp>
      <p:grpSp>
        <p:nvGrpSpPr>
          <p:cNvPr id="106" name="组合 66">
            <a:extLst>
              <a:ext uri="{FF2B5EF4-FFF2-40B4-BE49-F238E27FC236}">
                <a16:creationId xmlns:a16="http://schemas.microsoft.com/office/drawing/2014/main" id="{ED043364-AF3A-3AEB-04F7-D827718445DF}"/>
              </a:ext>
            </a:extLst>
          </p:cNvPr>
          <p:cNvGrpSpPr/>
          <p:nvPr/>
        </p:nvGrpSpPr>
        <p:grpSpPr>
          <a:xfrm>
            <a:off x="2201102" y="1675265"/>
            <a:ext cx="1609968" cy="1543352"/>
            <a:chOff x="2074715" y="1673982"/>
            <a:chExt cx="1609968" cy="1543352"/>
          </a:xfrm>
        </p:grpSpPr>
        <p:sp>
          <p:nvSpPr>
            <p:cNvPr id="107" name="文本框 12">
              <a:extLst>
                <a:ext uri="{FF2B5EF4-FFF2-40B4-BE49-F238E27FC236}">
                  <a16:creationId xmlns:a16="http://schemas.microsoft.com/office/drawing/2014/main" id="{25846529-CF18-87FB-CE73-B3F829F80012}"/>
                </a:ext>
              </a:extLst>
            </p:cNvPr>
            <p:cNvSpPr txBox="1"/>
            <p:nvPr/>
          </p:nvSpPr>
          <p:spPr>
            <a:xfrm>
              <a:off x="2074715" y="1673982"/>
              <a:ext cx="1407490" cy="830997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Fidelity</a:t>
              </a:r>
              <a:r>
                <a:rPr kumimoji="1" lang="zh-CN" altLang="en-US" sz="2400" b="1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1"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Spec</a:t>
              </a:r>
            </a:p>
          </p:txBody>
        </p:sp>
        <p:cxnSp>
          <p:nvCxnSpPr>
            <p:cNvPr id="108" name="直线箭头连接符 13">
              <a:extLst>
                <a:ext uri="{FF2B5EF4-FFF2-40B4-BE49-F238E27FC236}">
                  <a16:creationId xmlns:a16="http://schemas.microsoft.com/office/drawing/2014/main" id="{4CFBABAB-D94C-969E-3A2F-0B7FEB2A824B}"/>
                </a:ext>
              </a:extLst>
            </p:cNvPr>
            <p:cNvCxnSpPr>
              <a:cxnSpLocks/>
              <a:stCxn id="107" idx="2"/>
              <a:endCxn id="28" idx="0"/>
            </p:cNvCxnSpPr>
            <p:nvPr/>
          </p:nvCxnSpPr>
          <p:spPr>
            <a:xfrm>
              <a:off x="2778460" y="2504979"/>
              <a:ext cx="906223" cy="712355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67">
            <a:extLst>
              <a:ext uri="{FF2B5EF4-FFF2-40B4-BE49-F238E27FC236}">
                <a16:creationId xmlns:a16="http://schemas.microsoft.com/office/drawing/2014/main" id="{781F854D-3DED-D799-DAFE-A8EBA3606366}"/>
              </a:ext>
            </a:extLst>
          </p:cNvPr>
          <p:cNvGrpSpPr/>
          <p:nvPr/>
        </p:nvGrpSpPr>
        <p:grpSpPr>
          <a:xfrm>
            <a:off x="3811070" y="1654269"/>
            <a:ext cx="1412010" cy="1564348"/>
            <a:chOff x="2131837" y="5029844"/>
            <a:chExt cx="1412010" cy="1564348"/>
          </a:xfrm>
        </p:grpSpPr>
        <p:sp>
          <p:nvSpPr>
            <p:cNvPr id="110" name="文本框 17">
              <a:extLst>
                <a:ext uri="{FF2B5EF4-FFF2-40B4-BE49-F238E27FC236}">
                  <a16:creationId xmlns:a16="http://schemas.microsoft.com/office/drawing/2014/main" id="{A0420AB6-335C-80FB-CB79-817A5C67A62C}"/>
                </a:ext>
              </a:extLst>
            </p:cNvPr>
            <p:cNvSpPr txBox="1"/>
            <p:nvPr/>
          </p:nvSpPr>
          <p:spPr>
            <a:xfrm>
              <a:off x="2288956" y="5029844"/>
              <a:ext cx="1254891" cy="830997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Privacy</a:t>
              </a:r>
              <a:r>
                <a:rPr kumimoji="1" lang="zh-CN" altLang="en-US" sz="2400" b="1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1"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Spec</a:t>
              </a:r>
            </a:p>
          </p:txBody>
        </p:sp>
        <p:cxnSp>
          <p:nvCxnSpPr>
            <p:cNvPr id="111" name="直线箭头连接符 18">
              <a:extLst>
                <a:ext uri="{FF2B5EF4-FFF2-40B4-BE49-F238E27FC236}">
                  <a16:creationId xmlns:a16="http://schemas.microsoft.com/office/drawing/2014/main" id="{0248351F-6BF4-9FBE-9733-CA57856EA424}"/>
                </a:ext>
              </a:extLst>
            </p:cNvPr>
            <p:cNvCxnSpPr>
              <a:cxnSpLocks/>
              <a:stCxn id="110" idx="2"/>
              <a:endCxn id="28" idx="0"/>
            </p:cNvCxnSpPr>
            <p:nvPr/>
          </p:nvCxnSpPr>
          <p:spPr>
            <a:xfrm flipH="1">
              <a:off x="2131837" y="5860841"/>
              <a:ext cx="784565" cy="733351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48F99AA-3DD6-3038-BE67-F0F2FC1D992B}"/>
              </a:ext>
            </a:extLst>
          </p:cNvPr>
          <p:cNvSpPr txBox="1"/>
          <p:nvPr/>
        </p:nvSpPr>
        <p:spPr>
          <a:xfrm>
            <a:off x="2865790" y="6183964"/>
            <a:ext cx="6313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hlinkClick r:id="rId3"/>
              </a:rPr>
              <a:t>https://users.ece.cmu.edu/~vsekar/projects/datafuel/</a:t>
            </a:r>
            <a:endParaRPr lang="en-US" altLang="zh-CN" sz="1800" dirty="0"/>
          </a:p>
          <a:p>
            <a:r>
              <a:rPr lang="en-US" altLang="zh-CN" sz="1800" dirty="0">
                <a:hlinkClick r:id="rId4"/>
              </a:rPr>
              <a:t>https://github.com/projectdatafuel/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81917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8" grpId="0"/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A4E8A-F9F1-28B9-10E1-FB0F26CB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Talk: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F8078-6F5A-941D-A64F-DE1803E39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DoppelGANger (IMC 2020): </a:t>
            </a:r>
            <a:br>
              <a:rPr lang="en-US" dirty="0"/>
            </a:br>
            <a:r>
              <a:rPr lang="en-US" dirty="0"/>
              <a:t>A GAN based framework for timeseries generation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NetShare (SIGCOMM 2022):</a:t>
            </a:r>
            <a:br>
              <a:rPr lang="en-US" dirty="0"/>
            </a:br>
            <a:r>
              <a:rPr lang="en-US" dirty="0"/>
              <a:t>Practical application of DoppelGANger for packet/header traces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C2A7A-FB3D-8B61-5207-DCC1F163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30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85AA4A-1B84-2647-82FF-C28CBB3E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DoppelGANger: </a:t>
            </a:r>
            <a:br>
              <a:rPr kumimoji="1" lang="en-US" altLang="zh-CN" dirty="0"/>
            </a:br>
            <a:r>
              <a:rPr kumimoji="1" lang="en-US" altLang="zh-CN" dirty="0"/>
              <a:t>A basic building block for timeseries generation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C57B82-C7F3-8342-A62D-9C46C152B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Off-the-shelf GANs</a:t>
            </a:r>
            <a:r>
              <a:rPr kumimoji="1" lang="zh-CN" altLang="en-US"/>
              <a:t> </a:t>
            </a:r>
            <a:r>
              <a:rPr kumimoji="1" lang="en-US" altLang="zh-CN" dirty="0"/>
              <a:t>achieve</a:t>
            </a:r>
            <a:r>
              <a:rPr kumimoji="1" lang="zh-CN" altLang="en-US"/>
              <a:t> </a:t>
            </a:r>
            <a:r>
              <a:rPr kumimoji="1" lang="en-US" altLang="zh-CN" dirty="0"/>
              <a:t>poor</a:t>
            </a:r>
            <a:r>
              <a:rPr kumimoji="1" lang="zh-CN" altLang="en-US"/>
              <a:t> </a:t>
            </a:r>
            <a:r>
              <a:rPr kumimoji="1" lang="en-US" altLang="zh-CN" dirty="0"/>
              <a:t>fidelity</a:t>
            </a:r>
            <a:r>
              <a:rPr kumimoji="1" lang="zh-CN" altLang="en-US"/>
              <a:t> </a:t>
            </a:r>
            <a:r>
              <a:rPr kumimoji="1" lang="en-US" altLang="zh-CN" dirty="0"/>
              <a:t>on</a:t>
            </a:r>
            <a:r>
              <a:rPr kumimoji="1" lang="zh-CN" altLang="en-US"/>
              <a:t> </a:t>
            </a:r>
            <a:r>
              <a:rPr kumimoji="1" lang="en-US" altLang="zh-CN" dirty="0"/>
              <a:t>networking/systems</a:t>
            </a:r>
            <a:r>
              <a:rPr kumimoji="1" lang="zh-CN" altLang="en-US"/>
              <a:t> </a:t>
            </a:r>
            <a:r>
              <a:rPr kumimoji="1" lang="en-US" altLang="zh-CN" dirty="0"/>
              <a:t>datasets</a:t>
            </a:r>
          </a:p>
          <a:p>
            <a:pPr marL="0" indent="0">
              <a:buNone/>
            </a:pPr>
            <a:r>
              <a:rPr kumimoji="1" lang="zh-CN" altLang="en-US"/>
              <a:t> </a:t>
            </a:r>
            <a:endParaRPr kumimoji="1" lang="en-US" altLang="zh-CN" dirty="0"/>
          </a:p>
          <a:p>
            <a:r>
              <a:rPr kumimoji="1" lang="en-US" altLang="zh-CN" dirty="0"/>
              <a:t>Practical</a:t>
            </a:r>
            <a:r>
              <a:rPr kumimoji="1" lang="zh-CN" altLang="en-US"/>
              <a:t> </a:t>
            </a:r>
            <a:r>
              <a:rPr kumimoji="1" lang="en-US" altLang="zh-CN" dirty="0"/>
              <a:t>GAN-based</a:t>
            </a:r>
            <a:r>
              <a:rPr kumimoji="1" lang="zh-CN" altLang="en-US"/>
              <a:t> </a:t>
            </a:r>
            <a:r>
              <a:rPr kumimoji="1" lang="en-US" altLang="zh-CN" dirty="0"/>
              <a:t>workflows</a:t>
            </a:r>
            <a:r>
              <a:rPr kumimoji="1" lang="zh-CN" altLang="en-US"/>
              <a:t> </a:t>
            </a:r>
            <a:r>
              <a:rPr kumimoji="1" lang="en-US" altLang="zh-CN" dirty="0"/>
              <a:t>for session/timeseries data</a:t>
            </a:r>
          </a:p>
          <a:p>
            <a:pPr marL="45720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Tackles challenges with  long term effects, correlations, variability</a:t>
            </a:r>
          </a:p>
          <a:p>
            <a:pPr marL="45720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6BA43-C8BE-8444-AD63-A809B747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87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Challenge:</a:t>
            </a:r>
            <a:r>
              <a:rPr kumimoji="1" lang="zh-CN" altLang="en-US"/>
              <a:t> </a:t>
            </a:r>
            <a:r>
              <a:rPr kumimoji="1" lang="en-US" altLang="zh-CN" dirty="0"/>
              <a:t>Long-term</a:t>
            </a:r>
            <a:r>
              <a:rPr kumimoji="1" lang="zh-CN" altLang="en-US"/>
              <a:t> </a:t>
            </a:r>
            <a:r>
              <a:rPr kumimoji="1" lang="en-US" altLang="zh-CN" dirty="0"/>
              <a:t>Effects</a:t>
            </a:r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BFA4101-A5B2-4A46-8DE3-B72B000AFCAD}"/>
              </a:ext>
            </a:extLst>
          </p:cNvPr>
          <p:cNvSpPr txBox="1"/>
          <p:nvPr/>
        </p:nvSpPr>
        <p:spPr>
          <a:xfrm>
            <a:off x="3810220" y="1478477"/>
            <a:ext cx="5094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Autocorrelation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views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Wikipedia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Traffic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dataset</a:t>
            </a:r>
            <a:endParaRPr kumimoji="1" lang="zh-CN" alt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35B480-DD77-7145-A3DA-DF3AB874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971" y="2267334"/>
            <a:ext cx="5951764" cy="431403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4D877784-70B3-4440-8909-9ADC1BB8F162}"/>
              </a:ext>
            </a:extLst>
          </p:cNvPr>
          <p:cNvGrpSpPr/>
          <p:nvPr/>
        </p:nvGrpSpPr>
        <p:grpSpPr>
          <a:xfrm>
            <a:off x="7152968" y="3101991"/>
            <a:ext cx="3893578" cy="1037398"/>
            <a:chOff x="7152968" y="3101991"/>
            <a:chExt cx="3893578" cy="103739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C7F05C4-8773-4046-BE74-DFCEC509F98A}"/>
                </a:ext>
              </a:extLst>
            </p:cNvPr>
            <p:cNvSpPr txBox="1"/>
            <p:nvPr/>
          </p:nvSpPr>
          <p:spPr>
            <a:xfrm>
              <a:off x="9033367" y="3101991"/>
              <a:ext cx="20131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Annual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peak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endParaRPr kumimoji="1" lang="en-US" altLang="zh-CN" sz="24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@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~365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days</a:t>
              </a:r>
              <a:endParaRPr kumimoji="1" lang="zh-CN" altLang="en-US" sz="2400" b="1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5A19B267-EA4F-0E4A-AEA2-AA54E4F89230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 flipV="1">
              <a:off x="7152968" y="3517490"/>
              <a:ext cx="1880399" cy="621899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D748657-5AD8-4544-8387-29B7A8F72892}"/>
              </a:ext>
            </a:extLst>
          </p:cNvPr>
          <p:cNvGrpSpPr/>
          <p:nvPr/>
        </p:nvGrpSpPr>
        <p:grpSpPr>
          <a:xfrm>
            <a:off x="682101" y="2392219"/>
            <a:ext cx="3653929" cy="1540772"/>
            <a:chOff x="682101" y="2392219"/>
            <a:chExt cx="3653929" cy="1540772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EDE35F7-4DB7-3745-ABD0-C267D9AE2EA0}"/>
                </a:ext>
              </a:extLst>
            </p:cNvPr>
            <p:cNvSpPr txBox="1"/>
            <p:nvPr/>
          </p:nvSpPr>
          <p:spPr>
            <a:xfrm>
              <a:off x="682101" y="2392219"/>
              <a:ext cx="22883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Weekly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peak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endParaRPr kumimoji="1" lang="en-US" altLang="zh-CN" sz="24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every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~7</a:t>
              </a:r>
              <a:r>
                <a:rPr kumimoji="1" lang="zh-CN" altLang="en-US" sz="2400" b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days</a:t>
              </a:r>
              <a:endParaRPr kumimoji="1" lang="zh-CN" altLang="en-US" sz="2400" b="1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DA0C156E-FB19-9242-B67F-234BAD67E89D}"/>
                </a:ext>
              </a:extLst>
            </p:cNvPr>
            <p:cNvCxnSpPr>
              <a:cxnSpLocks/>
              <a:endCxn id="59" idx="3"/>
            </p:cNvCxnSpPr>
            <p:nvPr/>
          </p:nvCxnSpPr>
          <p:spPr>
            <a:xfrm flipH="1" flipV="1">
              <a:off x="2970472" y="2807718"/>
              <a:ext cx="1365558" cy="1125273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AAD808D-9643-8B4C-B02E-6682DC6FD52A}"/>
              </a:ext>
            </a:extLst>
          </p:cNvPr>
          <p:cNvGrpSpPr/>
          <p:nvPr/>
        </p:nvGrpSpPr>
        <p:grpSpPr>
          <a:xfrm>
            <a:off x="66766" y="5499462"/>
            <a:ext cx="5079999" cy="993413"/>
            <a:chOff x="66766" y="5499462"/>
            <a:chExt cx="5079999" cy="993413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A60C580-4A24-EC4C-8979-ECEA43F65B34}"/>
                </a:ext>
              </a:extLst>
            </p:cNvPr>
            <p:cNvSpPr txBox="1"/>
            <p:nvPr/>
          </p:nvSpPr>
          <p:spPr>
            <a:xfrm>
              <a:off x="66766" y="5784989"/>
              <a:ext cx="40102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FF0000"/>
                  </a:solidFill>
                </a:rPr>
                <a:t>Even</a:t>
              </a:r>
              <a:r>
                <a:rPr kumimoji="1" lang="zh-CN" altLang="en-US" sz="2000" b="1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GANs</a:t>
              </a:r>
              <a:r>
                <a:rPr kumimoji="1" lang="zh-CN" altLang="en-US" sz="2000" b="1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with</a:t>
              </a:r>
              <a:r>
                <a:rPr kumimoji="1" lang="zh-CN" altLang="en-US" sz="2000" b="1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RNN</a:t>
              </a:r>
              <a:r>
                <a:rPr kumimoji="1" lang="zh-CN" altLang="en-US" sz="2000" b="1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2000" b="1" dirty="0">
                  <a:solidFill>
                    <a:srgbClr val="FF0000"/>
                  </a:solidFill>
                </a:rPr>
                <a:t>do</a:t>
              </a:r>
              <a:r>
                <a:rPr kumimoji="1" lang="zh-CN" altLang="en-US" sz="2000" b="1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not</a:t>
              </a:r>
              <a:r>
                <a:rPr kumimoji="1" lang="zh-CN" altLang="en-US" sz="2000" b="1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work</a:t>
              </a:r>
              <a:endParaRPr kumimoji="1" lang="zh-CN" altLang="en-US" sz="2000" b="1">
                <a:solidFill>
                  <a:srgbClr val="FF000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B5E7852-0510-F740-955D-BCADAC228F63}"/>
                </a:ext>
              </a:extLst>
            </p:cNvPr>
            <p:cNvSpPr/>
            <p:nvPr/>
          </p:nvSpPr>
          <p:spPr>
            <a:xfrm>
              <a:off x="4127863" y="5499462"/>
              <a:ext cx="1018902" cy="20605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DF27E9C1-07CB-544D-824D-BE670CD3C1CF}"/>
                </a:ext>
              </a:extLst>
            </p:cNvPr>
            <p:cNvCxnSpPr>
              <a:cxnSpLocks/>
              <a:stCxn id="8" idx="2"/>
              <a:endCxn id="4" idx="0"/>
            </p:cNvCxnSpPr>
            <p:nvPr/>
          </p:nvCxnSpPr>
          <p:spPr>
            <a:xfrm flipH="1">
              <a:off x="2071915" y="5602488"/>
              <a:ext cx="2055948" cy="18250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4575D690-85AB-D543-8499-9D7621ED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26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7EEE-4C97-A5D1-5D02-D06E5898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DoppelGANger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CE59C-3329-90BD-DE94-FA51619A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5" name="组合 51">
            <a:extLst>
              <a:ext uri="{FF2B5EF4-FFF2-40B4-BE49-F238E27FC236}">
                <a16:creationId xmlns:a16="http://schemas.microsoft.com/office/drawing/2014/main" id="{F30101CC-DF6F-C1CA-4544-91A78C14A4FA}"/>
              </a:ext>
            </a:extLst>
          </p:cNvPr>
          <p:cNvGrpSpPr/>
          <p:nvPr/>
        </p:nvGrpSpPr>
        <p:grpSpPr>
          <a:xfrm>
            <a:off x="4766135" y="1587506"/>
            <a:ext cx="7080070" cy="4881149"/>
            <a:chOff x="2522054" y="2577445"/>
            <a:chExt cx="10321615" cy="7373264"/>
          </a:xfrm>
        </p:grpSpPr>
        <p:cxnSp>
          <p:nvCxnSpPr>
            <p:cNvPr id="6" name="直线箭头连接符 63">
              <a:extLst>
                <a:ext uri="{FF2B5EF4-FFF2-40B4-BE49-F238E27FC236}">
                  <a16:creationId xmlns:a16="http://schemas.microsoft.com/office/drawing/2014/main" id="{D1FFAFD0-286A-F3BC-6A74-385B015E46AD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12170458" y="2993383"/>
              <a:ext cx="0" cy="98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A82A702D-B37D-0D44-DDEE-D6FAA39F287C}"/>
                </a:ext>
              </a:extLst>
            </p:cNvPr>
            <p:cNvSpPr/>
            <p:nvPr/>
          </p:nvSpPr>
          <p:spPr>
            <a:xfrm>
              <a:off x="11379146" y="3975849"/>
              <a:ext cx="992160" cy="13586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RNN</a:t>
              </a:r>
              <a:endParaRPr kumimoji="1" lang="zh-CN" altLang="en-US" sz="1400" b="1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8" name="直线箭头连接符 48">
              <a:extLst>
                <a:ext uri="{FF2B5EF4-FFF2-40B4-BE49-F238E27FC236}">
                  <a16:creationId xmlns:a16="http://schemas.microsoft.com/office/drawing/2014/main" id="{E7730817-2F37-87C1-EECF-C8D3A4B39053}"/>
                </a:ext>
              </a:extLst>
            </p:cNvPr>
            <p:cNvCxnSpPr>
              <a:cxnSpLocks/>
            </p:cNvCxnSpPr>
            <p:nvPr/>
          </p:nvCxnSpPr>
          <p:spPr>
            <a:xfrm>
              <a:off x="11871032" y="3216258"/>
              <a:ext cx="0" cy="738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箭头连接符 52">
              <a:extLst>
                <a:ext uri="{FF2B5EF4-FFF2-40B4-BE49-F238E27FC236}">
                  <a16:creationId xmlns:a16="http://schemas.microsoft.com/office/drawing/2014/main" id="{1852CF5F-F7C3-039E-E882-59A589C6699B}"/>
                </a:ext>
              </a:extLst>
            </p:cNvPr>
            <p:cNvCxnSpPr>
              <a:cxnSpLocks/>
            </p:cNvCxnSpPr>
            <p:nvPr/>
          </p:nvCxnSpPr>
          <p:spPr>
            <a:xfrm>
              <a:off x="11574279" y="3521629"/>
              <a:ext cx="0" cy="43200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62">
              <a:extLst>
                <a:ext uri="{FF2B5EF4-FFF2-40B4-BE49-F238E27FC236}">
                  <a16:creationId xmlns:a16="http://schemas.microsoft.com/office/drawing/2014/main" id="{DDE54E32-2C65-FF06-FD56-ACED779B16D5}"/>
                </a:ext>
              </a:extLst>
            </p:cNvPr>
            <p:cNvSpPr txBox="1"/>
            <p:nvPr/>
          </p:nvSpPr>
          <p:spPr>
            <a:xfrm>
              <a:off x="11516696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1" name="直线箭头连接符 67">
              <a:extLst>
                <a:ext uri="{FF2B5EF4-FFF2-40B4-BE49-F238E27FC236}">
                  <a16:creationId xmlns:a16="http://schemas.microsoft.com/office/drawing/2014/main" id="{FE3C5BC1-ADCD-C8B8-ED79-169F2CB36473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11875226" y="5334524"/>
              <a:ext cx="0" cy="56352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3">
              <a:extLst>
                <a:ext uri="{FF2B5EF4-FFF2-40B4-BE49-F238E27FC236}">
                  <a16:creationId xmlns:a16="http://schemas.microsoft.com/office/drawing/2014/main" id="{20B66D6F-4AD7-C613-D219-888467BCD55E}"/>
                </a:ext>
              </a:extLst>
            </p:cNvPr>
            <p:cNvSpPr/>
            <p:nvPr/>
          </p:nvSpPr>
          <p:spPr>
            <a:xfrm>
              <a:off x="2522055" y="3793074"/>
              <a:ext cx="2701614" cy="14821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Metadata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(MLP)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矩形 11">
              <a:extLst>
                <a:ext uri="{FF2B5EF4-FFF2-40B4-BE49-F238E27FC236}">
                  <a16:creationId xmlns:a16="http://schemas.microsoft.com/office/drawing/2014/main" id="{B2428B79-DB94-F0B8-0448-B1C3EF543556}"/>
                </a:ext>
              </a:extLst>
            </p:cNvPr>
            <p:cNvSpPr/>
            <p:nvPr/>
          </p:nvSpPr>
          <p:spPr>
            <a:xfrm>
              <a:off x="2522055" y="5778086"/>
              <a:ext cx="2701614" cy="6477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(A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</a:t>
              </a:r>
              <a:r>
                <a:rPr kumimoji="1" lang="zh-CN" altLang="en-US" sz="1400" b="1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…,</a:t>
              </a:r>
              <a:r>
                <a:rPr kumimoji="1" lang="zh-CN" altLang="en-US" sz="1400" b="1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A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m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)</a:t>
              </a:r>
              <a:endParaRPr kumimoji="1" lang="zh-CN" altLang="en-US" sz="1400" b="1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" name="直线箭头连接符 107">
              <a:extLst>
                <a:ext uri="{FF2B5EF4-FFF2-40B4-BE49-F238E27FC236}">
                  <a16:creationId xmlns:a16="http://schemas.microsoft.com/office/drawing/2014/main" id="{8213275D-3B46-17FB-0935-88A75D0E6F76}"/>
                </a:ext>
              </a:extLst>
            </p:cNvPr>
            <p:cNvCxnSpPr>
              <a:cxnSpLocks/>
              <a:stCxn id="15" idx="2"/>
              <a:endCxn id="12" idx="0"/>
            </p:cNvCxnSpPr>
            <p:nvPr/>
          </p:nvCxnSpPr>
          <p:spPr>
            <a:xfrm flipH="1">
              <a:off x="3872863" y="2993383"/>
              <a:ext cx="3959" cy="799691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08">
              <a:extLst>
                <a:ext uri="{FF2B5EF4-FFF2-40B4-BE49-F238E27FC236}">
                  <a16:creationId xmlns:a16="http://schemas.microsoft.com/office/drawing/2014/main" id="{041EE4FD-736F-602E-A619-7EEB446BE89F}"/>
                </a:ext>
              </a:extLst>
            </p:cNvPr>
            <p:cNvSpPr txBox="1"/>
            <p:nvPr/>
          </p:nvSpPr>
          <p:spPr>
            <a:xfrm>
              <a:off x="3189919" y="2577445"/>
              <a:ext cx="1373806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3251066D-DAED-9D01-65AE-E8211AC3186D}"/>
                </a:ext>
              </a:extLst>
            </p:cNvPr>
            <p:cNvSpPr/>
            <p:nvPr/>
          </p:nvSpPr>
          <p:spPr>
            <a:xfrm>
              <a:off x="5798789" y="3787240"/>
              <a:ext cx="1996630" cy="143567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Min/Max</a:t>
              </a:r>
              <a:r>
                <a:rPr kumimoji="1" lang="zh-CN" altLang="en-US" sz="1400" b="1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(MLP)</a:t>
              </a:r>
              <a:endParaRPr kumimoji="1" lang="zh-CN" altLang="en-US" sz="1400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2">
              <a:extLst>
                <a:ext uri="{FF2B5EF4-FFF2-40B4-BE49-F238E27FC236}">
                  <a16:creationId xmlns:a16="http://schemas.microsoft.com/office/drawing/2014/main" id="{0F861BA0-A2CB-18EB-F61B-9D06EF942D75}"/>
                </a:ext>
              </a:extLst>
            </p:cNvPr>
            <p:cNvSpPr/>
            <p:nvPr/>
          </p:nvSpPr>
          <p:spPr>
            <a:xfrm>
              <a:off x="5798789" y="5778086"/>
              <a:ext cx="1996630" cy="6477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(min±max)/2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" name="直线箭头连接符 125">
              <a:extLst>
                <a:ext uri="{FF2B5EF4-FFF2-40B4-BE49-F238E27FC236}">
                  <a16:creationId xmlns:a16="http://schemas.microsoft.com/office/drawing/2014/main" id="{F5A0431C-C7D1-CF43-B421-3A13E0F22F18}"/>
                </a:ext>
              </a:extLst>
            </p:cNvPr>
            <p:cNvCxnSpPr>
              <a:cxnSpLocks/>
              <a:stCxn id="16" idx="2"/>
              <a:endCxn id="17" idx="0"/>
            </p:cNvCxnSpPr>
            <p:nvPr/>
          </p:nvCxnSpPr>
          <p:spPr>
            <a:xfrm>
              <a:off x="6797104" y="5222916"/>
              <a:ext cx="0" cy="55517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121">
              <a:extLst>
                <a:ext uri="{FF2B5EF4-FFF2-40B4-BE49-F238E27FC236}">
                  <a16:creationId xmlns:a16="http://schemas.microsoft.com/office/drawing/2014/main" id="{7FD35023-0918-4E4D-CF9F-1AA3517FC58F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>
              <a:off x="3872862" y="5275262"/>
              <a:ext cx="0" cy="50282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44">
              <a:extLst>
                <a:ext uri="{FF2B5EF4-FFF2-40B4-BE49-F238E27FC236}">
                  <a16:creationId xmlns:a16="http://schemas.microsoft.com/office/drawing/2014/main" id="{804E6581-4835-461D-5E6C-41FE78F037CE}"/>
                </a:ext>
              </a:extLst>
            </p:cNvPr>
            <p:cNvSpPr/>
            <p:nvPr/>
          </p:nvSpPr>
          <p:spPr>
            <a:xfrm>
              <a:off x="4903587" y="7373943"/>
              <a:ext cx="2664412" cy="949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﻿Auxiliary</a:t>
              </a:r>
            </a:p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1400" b="1">
                <a:solidFill>
                  <a:schemeClr val="tx1"/>
                </a:solidFill>
              </a:endParaRPr>
            </a:p>
          </p:txBody>
        </p:sp>
        <p:sp>
          <p:nvSpPr>
            <p:cNvPr id="21" name="右大括号 145">
              <a:extLst>
                <a:ext uri="{FF2B5EF4-FFF2-40B4-BE49-F238E27FC236}">
                  <a16:creationId xmlns:a16="http://schemas.microsoft.com/office/drawing/2014/main" id="{14192506-FD22-7AA6-C958-7E98F8EA1A8C}"/>
                </a:ext>
              </a:extLst>
            </p:cNvPr>
            <p:cNvSpPr/>
            <p:nvPr/>
          </p:nvSpPr>
          <p:spPr>
            <a:xfrm rot="5400000">
              <a:off x="4877554" y="4441511"/>
              <a:ext cx="560635" cy="5271634"/>
            </a:xfrm>
            <a:prstGeom prst="rightBrace">
              <a:avLst>
                <a:gd name="adj1" fmla="val 26326"/>
                <a:gd name="adj2" fmla="val 30890"/>
              </a:avLst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22" name="直线连接符 148">
              <a:extLst>
                <a:ext uri="{FF2B5EF4-FFF2-40B4-BE49-F238E27FC236}">
                  <a16:creationId xmlns:a16="http://schemas.microsoft.com/office/drawing/2014/main" id="{A733C5A8-0C46-D3FB-D862-9D2C4C4DECF3}"/>
                </a:ext>
              </a:extLst>
            </p:cNvPr>
            <p:cNvCxnSpPr/>
            <p:nvPr/>
          </p:nvCxnSpPr>
          <p:spPr>
            <a:xfrm flipV="1">
              <a:off x="2522055" y="6474463"/>
              <a:ext cx="0" cy="36104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149">
              <a:extLst>
                <a:ext uri="{FF2B5EF4-FFF2-40B4-BE49-F238E27FC236}">
                  <a16:creationId xmlns:a16="http://schemas.microsoft.com/office/drawing/2014/main" id="{9E0D32C0-1AD5-274F-D500-9AF7BB6707A3}"/>
                </a:ext>
              </a:extLst>
            </p:cNvPr>
            <p:cNvCxnSpPr/>
            <p:nvPr/>
          </p:nvCxnSpPr>
          <p:spPr>
            <a:xfrm flipV="1">
              <a:off x="7795419" y="6440375"/>
              <a:ext cx="0" cy="36104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151">
              <a:extLst>
                <a:ext uri="{FF2B5EF4-FFF2-40B4-BE49-F238E27FC236}">
                  <a16:creationId xmlns:a16="http://schemas.microsoft.com/office/drawing/2014/main" id="{0D52730E-8DE3-2FEE-DA42-AB84A54F6F8A}"/>
                </a:ext>
              </a:extLst>
            </p:cNvPr>
            <p:cNvSpPr/>
            <p:nvPr/>
          </p:nvSpPr>
          <p:spPr>
            <a:xfrm>
              <a:off x="8288760" y="7375135"/>
              <a:ext cx="2664412" cy="94900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1400" b="1">
                <a:solidFill>
                  <a:schemeClr val="tx1"/>
                </a:solidFill>
              </a:endParaRPr>
            </a:p>
          </p:txBody>
        </p:sp>
        <p:sp>
          <p:nvSpPr>
            <p:cNvPr id="25" name="右大括号 146">
              <a:extLst>
                <a:ext uri="{FF2B5EF4-FFF2-40B4-BE49-F238E27FC236}">
                  <a16:creationId xmlns:a16="http://schemas.microsoft.com/office/drawing/2014/main" id="{375A7864-1A00-DB05-8B2C-41F2404838C6}"/>
                </a:ext>
              </a:extLst>
            </p:cNvPr>
            <p:cNvSpPr/>
            <p:nvPr/>
          </p:nvSpPr>
          <p:spPr>
            <a:xfrm rot="5400000">
              <a:off x="7402595" y="1552773"/>
              <a:ext cx="560530" cy="10321611"/>
            </a:xfrm>
            <a:prstGeom prst="rightBrace">
              <a:avLst>
                <a:gd name="adj1" fmla="val 26326"/>
                <a:gd name="adj2" fmla="val 31208"/>
              </a:avLst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26" name="直线连接符 152">
              <a:extLst>
                <a:ext uri="{FF2B5EF4-FFF2-40B4-BE49-F238E27FC236}">
                  <a16:creationId xmlns:a16="http://schemas.microsoft.com/office/drawing/2014/main" id="{512EF390-EFE3-58F2-F42A-038890CABA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20966" y="6993844"/>
              <a:ext cx="725" cy="36380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13">
              <a:extLst>
                <a:ext uri="{FF2B5EF4-FFF2-40B4-BE49-F238E27FC236}">
                  <a16:creationId xmlns:a16="http://schemas.microsoft.com/office/drawing/2014/main" id="{05FEC040-B31E-74E1-C62A-ED1A86387C0C}"/>
                </a:ext>
              </a:extLst>
            </p:cNvPr>
            <p:cNvSpPr/>
            <p:nvPr/>
          </p:nvSpPr>
          <p:spPr>
            <a:xfrm>
              <a:off x="8370539" y="5811233"/>
              <a:ext cx="1390782" cy="6145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,…,R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S</a:t>
              </a:r>
              <a:endParaRPr kumimoji="1" lang="zh-CN" altLang="en-US" sz="1400" b="1" baseline="-2500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" name="直线箭头连接符 63">
              <a:extLst>
                <a:ext uri="{FF2B5EF4-FFF2-40B4-BE49-F238E27FC236}">
                  <a16:creationId xmlns:a16="http://schemas.microsoft.com/office/drawing/2014/main" id="{52AC149C-4DD0-540C-D457-ABC44933E087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9449962" y="2993383"/>
              <a:ext cx="1" cy="98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5">
              <a:extLst>
                <a:ext uri="{FF2B5EF4-FFF2-40B4-BE49-F238E27FC236}">
                  <a16:creationId xmlns:a16="http://schemas.microsoft.com/office/drawing/2014/main" id="{2694B1F9-55DE-9B0D-B169-44520B1E7DCA}"/>
                </a:ext>
              </a:extLst>
            </p:cNvPr>
            <p:cNvSpPr/>
            <p:nvPr/>
          </p:nvSpPr>
          <p:spPr>
            <a:xfrm>
              <a:off x="8666437" y="3975849"/>
              <a:ext cx="992160" cy="13586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RNN</a:t>
              </a:r>
              <a:endParaRPr kumimoji="1" lang="zh-CN" altLang="en-US" sz="1400" b="1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0" name="直线箭头连接符 48">
              <a:extLst>
                <a:ext uri="{FF2B5EF4-FFF2-40B4-BE49-F238E27FC236}">
                  <a16:creationId xmlns:a16="http://schemas.microsoft.com/office/drawing/2014/main" id="{6E55E58B-EC98-5AC1-3F24-45CA0F125965}"/>
                </a:ext>
              </a:extLst>
            </p:cNvPr>
            <p:cNvCxnSpPr>
              <a:cxnSpLocks/>
            </p:cNvCxnSpPr>
            <p:nvPr/>
          </p:nvCxnSpPr>
          <p:spPr>
            <a:xfrm>
              <a:off x="9146749" y="3218478"/>
              <a:ext cx="0" cy="741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箭头连接符 52">
              <a:extLst>
                <a:ext uri="{FF2B5EF4-FFF2-40B4-BE49-F238E27FC236}">
                  <a16:creationId xmlns:a16="http://schemas.microsoft.com/office/drawing/2014/main" id="{489CA301-D274-173E-CA3C-12F888DBD165}"/>
                </a:ext>
              </a:extLst>
            </p:cNvPr>
            <p:cNvCxnSpPr>
              <a:cxnSpLocks/>
            </p:cNvCxnSpPr>
            <p:nvPr/>
          </p:nvCxnSpPr>
          <p:spPr>
            <a:xfrm>
              <a:off x="8849121" y="3541253"/>
              <a:ext cx="1" cy="434597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62">
              <a:extLst>
                <a:ext uri="{FF2B5EF4-FFF2-40B4-BE49-F238E27FC236}">
                  <a16:creationId xmlns:a16="http://schemas.microsoft.com/office/drawing/2014/main" id="{2381FC4B-14FF-C99A-78A1-FC7B8F1BF73B}"/>
                </a:ext>
              </a:extLst>
            </p:cNvPr>
            <p:cNvSpPr txBox="1"/>
            <p:nvPr/>
          </p:nvSpPr>
          <p:spPr>
            <a:xfrm>
              <a:off x="8796200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3" name="直线箭头连接符 67">
              <a:extLst>
                <a:ext uri="{FF2B5EF4-FFF2-40B4-BE49-F238E27FC236}">
                  <a16:creationId xmlns:a16="http://schemas.microsoft.com/office/drawing/2014/main" id="{565C732E-9E1E-0DDB-C863-AA204EE4A777}"/>
                </a:ext>
              </a:extLst>
            </p:cNvPr>
            <p:cNvCxnSpPr>
              <a:cxnSpLocks/>
            </p:cNvCxnSpPr>
            <p:nvPr/>
          </p:nvCxnSpPr>
          <p:spPr>
            <a:xfrm>
              <a:off x="9162517" y="5334524"/>
              <a:ext cx="0" cy="56352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13">
              <a:extLst>
                <a:ext uri="{FF2B5EF4-FFF2-40B4-BE49-F238E27FC236}">
                  <a16:creationId xmlns:a16="http://schemas.microsoft.com/office/drawing/2014/main" id="{D5D9406E-E6FE-9AA1-0C36-C76439A5805B}"/>
                </a:ext>
              </a:extLst>
            </p:cNvPr>
            <p:cNvSpPr/>
            <p:nvPr/>
          </p:nvSpPr>
          <p:spPr>
            <a:xfrm>
              <a:off x="11207539" y="5825822"/>
              <a:ext cx="1636130" cy="6145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T-s+1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,…,R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T</a:t>
              </a:r>
              <a:endParaRPr kumimoji="1" lang="zh-CN" altLang="en-US" sz="1400" b="1" baseline="-2500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42495B1B-214B-914A-9A29-58CBC4D48950}"/>
                </a:ext>
              </a:extLst>
            </p:cNvPr>
            <p:cNvSpPr/>
            <p:nvPr/>
          </p:nvSpPr>
          <p:spPr>
            <a:xfrm>
              <a:off x="10238176" y="4332022"/>
              <a:ext cx="561391" cy="54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2000" b="1" dirty="0"/>
                <a:t>…</a:t>
              </a:r>
              <a:endParaRPr kumimoji="1" lang="zh-CN" altLang="en-US" sz="2000" b="1"/>
            </a:p>
          </p:txBody>
        </p:sp>
        <p:sp>
          <p:nvSpPr>
            <p:cNvPr id="36" name="Rectangle 206">
              <a:extLst>
                <a:ext uri="{FF2B5EF4-FFF2-40B4-BE49-F238E27FC236}">
                  <a16:creationId xmlns:a16="http://schemas.microsoft.com/office/drawing/2014/main" id="{0EE41E3D-D8DF-D5C5-9940-AA5EE68938B6}"/>
                </a:ext>
              </a:extLst>
            </p:cNvPr>
            <p:cNvSpPr/>
            <p:nvPr/>
          </p:nvSpPr>
          <p:spPr>
            <a:xfrm>
              <a:off x="10257694" y="5779711"/>
              <a:ext cx="561391" cy="54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2000" b="1" dirty="0"/>
                <a:t>…</a:t>
              </a:r>
              <a:endParaRPr kumimoji="1" lang="zh-CN" altLang="en-US" sz="2000" b="1"/>
            </a:p>
          </p:txBody>
        </p:sp>
        <p:cxnSp>
          <p:nvCxnSpPr>
            <p:cNvPr id="37" name="肘形连接符 38">
              <a:extLst>
                <a:ext uri="{FF2B5EF4-FFF2-40B4-BE49-F238E27FC236}">
                  <a16:creationId xmlns:a16="http://schemas.microsoft.com/office/drawing/2014/main" id="{34C7FC06-2787-391B-9452-2DED0E6CF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09444" y="3541253"/>
              <a:ext cx="4764835" cy="1943903"/>
            </a:xfrm>
            <a:prstGeom prst="bentConnector3">
              <a:avLst>
                <a:gd name="adj1" fmla="val 29581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肘形连接符 17">
              <a:extLst>
                <a:ext uri="{FF2B5EF4-FFF2-40B4-BE49-F238E27FC236}">
                  <a16:creationId xmlns:a16="http://schemas.microsoft.com/office/drawing/2014/main" id="{D7E8EDBF-D31D-0954-3F73-253931B05A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72862" y="3232753"/>
              <a:ext cx="7998170" cy="2249950"/>
            </a:xfrm>
            <a:prstGeom prst="bentConnector3">
              <a:avLst>
                <a:gd name="adj1" fmla="val 20244"/>
              </a:avLst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95">
              <a:extLst>
                <a:ext uri="{FF2B5EF4-FFF2-40B4-BE49-F238E27FC236}">
                  <a16:creationId xmlns:a16="http://schemas.microsoft.com/office/drawing/2014/main" id="{56D4CC4A-CC90-BF45-70BE-071B658036D7}"/>
                </a:ext>
              </a:extLst>
            </p:cNvPr>
            <p:cNvCxnSpPr>
              <a:cxnSpLocks/>
            </p:cNvCxnSpPr>
            <p:nvPr/>
          </p:nvCxnSpPr>
          <p:spPr>
            <a:xfrm>
              <a:off x="9623223" y="4655185"/>
              <a:ext cx="505001" cy="0"/>
            </a:xfrm>
            <a:prstGeom prst="straightConnector1">
              <a:avLst/>
            </a:prstGeom>
            <a:ln w="38100">
              <a:solidFill>
                <a:schemeClr val="accent6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箭头连接符 95">
              <a:extLst>
                <a:ext uri="{FF2B5EF4-FFF2-40B4-BE49-F238E27FC236}">
                  <a16:creationId xmlns:a16="http://schemas.microsoft.com/office/drawing/2014/main" id="{DAF46A14-61AB-E43F-BC47-F2822576C7A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4146" y="4655185"/>
              <a:ext cx="505001" cy="0"/>
            </a:xfrm>
            <a:prstGeom prst="straightConnector1">
              <a:avLst/>
            </a:prstGeom>
            <a:ln w="38100">
              <a:solidFill>
                <a:schemeClr val="accent6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144">
              <a:extLst>
                <a:ext uri="{FF2B5EF4-FFF2-40B4-BE49-F238E27FC236}">
                  <a16:creationId xmlns:a16="http://schemas.microsoft.com/office/drawing/2014/main" id="{96F1FFC4-DA76-33DF-8E3F-A2EA36AABD43}"/>
                </a:ext>
              </a:extLst>
            </p:cNvPr>
            <p:cNvSpPr/>
            <p:nvPr/>
          </p:nvSpPr>
          <p:spPr>
            <a:xfrm>
              <a:off x="6628531" y="8920309"/>
              <a:ext cx="2664412" cy="949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﻿Combined Discriminator</a:t>
              </a:r>
              <a:endParaRPr kumimoji="1" lang="zh-CN" altLang="en-US" sz="1400" b="1">
                <a:solidFill>
                  <a:schemeClr val="tx1"/>
                </a:solidFill>
              </a:endParaRPr>
            </a:p>
          </p:txBody>
        </p:sp>
        <p:cxnSp>
          <p:nvCxnSpPr>
            <p:cNvPr id="42" name="直线箭头连接符 39">
              <a:extLst>
                <a:ext uri="{FF2B5EF4-FFF2-40B4-BE49-F238E27FC236}">
                  <a16:creationId xmlns:a16="http://schemas.microsoft.com/office/drawing/2014/main" id="{0B1235EE-224F-8CDF-E5DD-C6D4C4EA815D}"/>
                </a:ext>
              </a:extLst>
            </p:cNvPr>
            <p:cNvCxnSpPr>
              <a:stCxn id="20" idx="2"/>
              <a:endCxn id="41" idx="0"/>
            </p:cNvCxnSpPr>
            <p:nvPr/>
          </p:nvCxnSpPr>
          <p:spPr>
            <a:xfrm>
              <a:off x="6235793" y="8322951"/>
              <a:ext cx="1724944" cy="597358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箭头连接符 40">
              <a:extLst>
                <a:ext uri="{FF2B5EF4-FFF2-40B4-BE49-F238E27FC236}">
                  <a16:creationId xmlns:a16="http://schemas.microsoft.com/office/drawing/2014/main" id="{A1D353F5-7086-943F-0305-8EBDED4AC3BC}"/>
                </a:ext>
              </a:extLst>
            </p:cNvPr>
            <p:cNvCxnSpPr>
              <a:cxnSpLocks/>
              <a:stCxn id="24" idx="2"/>
              <a:endCxn id="41" idx="0"/>
            </p:cNvCxnSpPr>
            <p:nvPr/>
          </p:nvCxnSpPr>
          <p:spPr>
            <a:xfrm flipH="1">
              <a:off x="7960737" y="8324142"/>
              <a:ext cx="1660229" cy="596167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1">
              <a:extLst>
                <a:ext uri="{FF2B5EF4-FFF2-40B4-BE49-F238E27FC236}">
                  <a16:creationId xmlns:a16="http://schemas.microsoft.com/office/drawing/2014/main" id="{86D1E506-F0E7-3347-F66E-AE34EAD9B3CD}"/>
                </a:ext>
              </a:extLst>
            </p:cNvPr>
            <p:cNvSpPr txBox="1"/>
            <p:nvPr/>
          </p:nvSpPr>
          <p:spPr>
            <a:xfrm>
              <a:off x="8882172" y="8410056"/>
              <a:ext cx="860275" cy="45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4">
                      <a:lumMod val="75000"/>
                    </a:schemeClr>
                  </a:solidFill>
                </a:rPr>
                <a:t>×</a:t>
              </a:r>
              <a:r>
                <a:rPr lang="zh-CN" altLang="en-US" sz="1200" b="1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4">
                      <a:lumMod val="75000"/>
                    </a:schemeClr>
                  </a:solidFill>
                </a:rPr>
                <a:t>1</a:t>
              </a:r>
              <a:endParaRPr kumimoji="1" lang="zh-CN" altLang="en-US" sz="12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5" name="文本框 42">
              <a:extLst>
                <a:ext uri="{FF2B5EF4-FFF2-40B4-BE49-F238E27FC236}">
                  <a16:creationId xmlns:a16="http://schemas.microsoft.com/office/drawing/2014/main" id="{4117D13F-B765-6B13-82A0-AC3ED7B493C5}"/>
                </a:ext>
              </a:extLst>
            </p:cNvPr>
            <p:cNvSpPr txBox="1"/>
            <p:nvPr/>
          </p:nvSpPr>
          <p:spPr>
            <a:xfrm>
              <a:off x="6237991" y="8410056"/>
              <a:ext cx="860275" cy="45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4">
                      <a:lumMod val="75000"/>
                    </a:schemeClr>
                  </a:solidFill>
                </a:rPr>
                <a:t>×</a:t>
              </a:r>
              <a:r>
                <a:rPr lang="zh-CN" altLang="en-US" sz="1200" b="1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l-GR" altLang="zh-CN" sz="1600" b="1" dirty="0">
                  <a:solidFill>
                    <a:schemeClr val="accent4">
                      <a:lumMod val="75000"/>
                    </a:schemeClr>
                  </a:solidFill>
                </a:rPr>
                <a:t>α</a:t>
              </a:r>
              <a:endParaRPr kumimoji="1" lang="zh-CN" altLang="en-US" sz="12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46" name="直线箭头连接符 43">
              <a:extLst>
                <a:ext uri="{FF2B5EF4-FFF2-40B4-BE49-F238E27FC236}">
                  <a16:creationId xmlns:a16="http://schemas.microsoft.com/office/drawing/2014/main" id="{2A2894BF-63F8-1722-605B-D07B01529F75}"/>
                </a:ext>
              </a:extLst>
            </p:cNvPr>
            <p:cNvCxnSpPr>
              <a:cxnSpLocks/>
            </p:cNvCxnSpPr>
            <p:nvPr/>
          </p:nvCxnSpPr>
          <p:spPr>
            <a:xfrm>
              <a:off x="9323418" y="9394813"/>
              <a:ext cx="900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上下箭头 44">
              <a:extLst>
                <a:ext uri="{FF2B5EF4-FFF2-40B4-BE49-F238E27FC236}">
                  <a16:creationId xmlns:a16="http://schemas.microsoft.com/office/drawing/2014/main" id="{F0C07725-07BE-A4D8-F2D1-91C75A902BCE}"/>
                </a:ext>
              </a:extLst>
            </p:cNvPr>
            <p:cNvSpPr/>
            <p:nvPr/>
          </p:nvSpPr>
          <p:spPr>
            <a:xfrm>
              <a:off x="10263229" y="8895091"/>
              <a:ext cx="355274" cy="999444"/>
            </a:xfrm>
            <a:prstGeom prst="up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/>
            </a:p>
          </p:txBody>
        </p:sp>
        <p:sp>
          <p:nvSpPr>
            <p:cNvPr id="48" name="文本框 45">
              <a:extLst>
                <a:ext uri="{FF2B5EF4-FFF2-40B4-BE49-F238E27FC236}">
                  <a16:creationId xmlns:a16="http://schemas.microsoft.com/office/drawing/2014/main" id="{9EA20EFB-BD16-713D-2F83-E4DA53FB3C5B}"/>
                </a:ext>
              </a:extLst>
            </p:cNvPr>
            <p:cNvSpPr txBox="1"/>
            <p:nvPr/>
          </p:nvSpPr>
          <p:spPr>
            <a:xfrm>
              <a:off x="10589463" y="8751083"/>
              <a:ext cx="1192251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Real</a:t>
              </a:r>
              <a:endParaRPr kumimoji="1" lang="zh-CN" altLang="en-US" sz="1400" b="1"/>
            </a:p>
          </p:txBody>
        </p:sp>
        <p:sp>
          <p:nvSpPr>
            <p:cNvPr id="49" name="文本框 46">
              <a:extLst>
                <a:ext uri="{FF2B5EF4-FFF2-40B4-BE49-F238E27FC236}">
                  <a16:creationId xmlns:a16="http://schemas.microsoft.com/office/drawing/2014/main" id="{193A2B43-E6E6-238F-BB7F-04DBCFE429A1}"/>
                </a:ext>
              </a:extLst>
            </p:cNvPr>
            <p:cNvSpPr txBox="1"/>
            <p:nvPr/>
          </p:nvSpPr>
          <p:spPr>
            <a:xfrm>
              <a:off x="10589463" y="9534771"/>
              <a:ext cx="1192251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Fake</a:t>
              </a:r>
              <a:endParaRPr kumimoji="1" lang="zh-CN" altLang="en-US" sz="1400" b="1"/>
            </a:p>
          </p:txBody>
        </p:sp>
        <p:sp>
          <p:nvSpPr>
            <p:cNvPr id="50" name="文本框 47">
              <a:extLst>
                <a:ext uri="{FF2B5EF4-FFF2-40B4-BE49-F238E27FC236}">
                  <a16:creationId xmlns:a16="http://schemas.microsoft.com/office/drawing/2014/main" id="{3D7B0B1B-B361-F7F8-B512-2C0ED4496EDF}"/>
                </a:ext>
              </a:extLst>
            </p:cNvPr>
            <p:cNvSpPr txBox="1"/>
            <p:nvPr/>
          </p:nvSpPr>
          <p:spPr>
            <a:xfrm>
              <a:off x="9314931" y="8884207"/>
              <a:ext cx="928937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(float)</a:t>
              </a:r>
              <a:endParaRPr kumimoji="1" lang="zh-CN" altLang="en-US" sz="1400" b="1"/>
            </a:p>
          </p:txBody>
        </p:sp>
        <p:cxnSp>
          <p:nvCxnSpPr>
            <p:cNvPr id="51" name="直线箭头连接符 48">
              <a:extLst>
                <a:ext uri="{FF2B5EF4-FFF2-40B4-BE49-F238E27FC236}">
                  <a16:creationId xmlns:a16="http://schemas.microsoft.com/office/drawing/2014/main" id="{D4C6C233-F23C-DFDB-6121-5AEAEC93AF3A}"/>
                </a:ext>
              </a:extLst>
            </p:cNvPr>
            <p:cNvCxnSpPr>
              <a:cxnSpLocks/>
            </p:cNvCxnSpPr>
            <p:nvPr/>
          </p:nvCxnSpPr>
          <p:spPr>
            <a:xfrm>
              <a:off x="6445700" y="3230619"/>
              <a:ext cx="0" cy="561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63">
              <a:extLst>
                <a:ext uri="{FF2B5EF4-FFF2-40B4-BE49-F238E27FC236}">
                  <a16:creationId xmlns:a16="http://schemas.microsoft.com/office/drawing/2014/main" id="{385516F5-8E7A-E2FD-007E-9DDCB6A78B82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>
              <a:off x="7100633" y="2993383"/>
              <a:ext cx="0" cy="80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62">
              <a:extLst>
                <a:ext uri="{FF2B5EF4-FFF2-40B4-BE49-F238E27FC236}">
                  <a16:creationId xmlns:a16="http://schemas.microsoft.com/office/drawing/2014/main" id="{CA9F0010-8880-D6CB-8EDA-088765AA2A62}"/>
                </a:ext>
              </a:extLst>
            </p:cNvPr>
            <p:cNvSpPr txBox="1"/>
            <p:nvPr/>
          </p:nvSpPr>
          <p:spPr>
            <a:xfrm>
              <a:off x="6446871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0C84E9E-1E8B-A42A-4835-1C52E94D934C}"/>
              </a:ext>
            </a:extLst>
          </p:cNvPr>
          <p:cNvSpPr txBox="1"/>
          <p:nvPr/>
        </p:nvSpPr>
        <p:spPr>
          <a:xfrm>
            <a:off x="183990" y="1741165"/>
            <a:ext cx="32773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u="sng" dirty="0"/>
              <a:t>Architecture innovations: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Batched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generation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temporal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correlation)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Auxiliary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discriminator</a:t>
            </a:r>
            <a:br>
              <a:rPr kumimoji="1" lang="en-US" altLang="zh-CN" sz="2000" dirty="0"/>
            </a:br>
            <a:r>
              <a:rPr kumimoji="1" lang="en-US" altLang="zh-CN" sz="2000" dirty="0"/>
              <a:t>(for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metadata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fidelity)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Autonormalization (for value diversity)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05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dirty="0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endParaRPr kumimoji="1"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A8D968F3-2D21-6B46-BA12-1577B8D2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12</a:t>
            </a:fld>
            <a:endParaRPr kumimoji="1" lang="zh-CN" altLang="en-US"/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58ECE575-F74B-0030-6B57-7E5577E9A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733" y="1861280"/>
            <a:ext cx="5257800" cy="1198778"/>
          </a:xfrm>
          <a:prstGeom prst="rect">
            <a:avLst/>
          </a:prstGeom>
        </p:spPr>
      </p:pic>
      <p:sp>
        <p:nvSpPr>
          <p:cNvPr id="9" name="文本框 3">
            <a:extLst>
              <a:ext uri="{FF2B5EF4-FFF2-40B4-BE49-F238E27FC236}">
                <a16:creationId xmlns:a16="http://schemas.microsoft.com/office/drawing/2014/main" id="{68F5D21E-8E7E-2FB6-9F46-49E09109C88C}"/>
              </a:ext>
            </a:extLst>
          </p:cNvPr>
          <p:cNvSpPr txBox="1"/>
          <p:nvPr/>
        </p:nvSpPr>
        <p:spPr>
          <a:xfrm>
            <a:off x="5063067" y="1545152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2400" dirty="0"/>
              <a:t>Boogie</a:t>
            </a:r>
            <a:r>
              <a:rPr kumimoji="1" lang="zh-CN" altLang="en-US" sz="2400"/>
              <a:t> </a:t>
            </a:r>
            <a:r>
              <a:rPr kumimoji="1" lang="en-US" altLang="zh-CN" sz="2400" dirty="0"/>
              <a:t>software</a:t>
            </a:r>
            <a:endParaRPr kumimoji="1" lang="zh-CN" altLang="en-US" sz="2400"/>
          </a:p>
        </p:txBody>
      </p:sp>
      <p:pic>
        <p:nvPicPr>
          <p:cNvPr id="11" name="图片 6">
            <a:extLst>
              <a:ext uri="{FF2B5EF4-FFF2-40B4-BE49-F238E27FC236}">
                <a16:creationId xmlns:a16="http://schemas.microsoft.com/office/drawing/2014/main" id="{FB2FDA23-CA60-9F14-3319-9C6DD01C1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356" y="4085786"/>
            <a:ext cx="4780354" cy="1578504"/>
          </a:xfrm>
          <a:prstGeom prst="rect">
            <a:avLst/>
          </a:prstGeom>
        </p:spPr>
      </p:pic>
      <p:pic>
        <p:nvPicPr>
          <p:cNvPr id="14" name="Picture 13" descr="A close-up of a computer&#10;&#10;Description automatically generated">
            <a:extLst>
              <a:ext uri="{FF2B5EF4-FFF2-40B4-BE49-F238E27FC236}">
                <a16:creationId xmlns:a16="http://schemas.microsoft.com/office/drawing/2014/main" id="{8736032D-5CDB-12FC-731A-B7A01E6F3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24729"/>
            <a:ext cx="5613795" cy="1198779"/>
          </a:xfrm>
          <a:prstGeom prst="rect">
            <a:avLst/>
          </a:prstGeom>
        </p:spPr>
      </p:pic>
      <p:sp>
        <p:nvSpPr>
          <p:cNvPr id="15" name="文本框 3">
            <a:extLst>
              <a:ext uri="{FF2B5EF4-FFF2-40B4-BE49-F238E27FC236}">
                <a16:creationId xmlns:a16="http://schemas.microsoft.com/office/drawing/2014/main" id="{4A6F3F31-0378-32C5-095B-F324CFF0845F}"/>
              </a:ext>
            </a:extLst>
          </p:cNvPr>
          <p:cNvSpPr txBox="1"/>
          <p:nvPr/>
        </p:nvSpPr>
        <p:spPr>
          <a:xfrm>
            <a:off x="97564" y="2426571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Gretel</a:t>
            </a:r>
            <a:endParaRPr kumimoji="1" lang="zh-CN" altLang="en-US" sz="2400"/>
          </a:p>
        </p:txBody>
      </p: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2537CCFF-BD6F-8564-BE97-A39F17898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8822" y="4910530"/>
            <a:ext cx="3765157" cy="1507519"/>
          </a:xfrm>
          <a:prstGeom prst="rect">
            <a:avLst/>
          </a:prstGeom>
        </p:spPr>
      </p:pic>
      <p:sp>
        <p:nvSpPr>
          <p:cNvPr id="17" name="文本框 3">
            <a:extLst>
              <a:ext uri="{FF2B5EF4-FFF2-40B4-BE49-F238E27FC236}">
                <a16:creationId xmlns:a16="http://schemas.microsoft.com/office/drawing/2014/main" id="{8101E15E-F1EC-4034-E383-FAD25746433F}"/>
              </a:ext>
            </a:extLst>
          </p:cNvPr>
          <p:cNvSpPr txBox="1"/>
          <p:nvPr/>
        </p:nvSpPr>
        <p:spPr>
          <a:xfrm>
            <a:off x="1972746" y="4222277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YData</a:t>
            </a:r>
            <a:endParaRPr kumimoji="1" lang="zh-CN" altLang="en-US" sz="2400" dirty="0"/>
          </a:p>
        </p:txBody>
      </p:sp>
      <p:sp>
        <p:nvSpPr>
          <p:cNvPr id="18" name="文本框 3">
            <a:extLst>
              <a:ext uri="{FF2B5EF4-FFF2-40B4-BE49-F238E27FC236}">
                <a16:creationId xmlns:a16="http://schemas.microsoft.com/office/drawing/2014/main" id="{F7226F97-8681-DA3E-0B88-BF1BF2E88411}"/>
              </a:ext>
            </a:extLst>
          </p:cNvPr>
          <p:cNvSpPr txBox="1"/>
          <p:nvPr/>
        </p:nvSpPr>
        <p:spPr>
          <a:xfrm>
            <a:off x="7772400" y="3410335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Hazy</a:t>
            </a:r>
            <a:endParaRPr kumimoji="1"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590941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Improved Temporal Fidelity</a:t>
            </a:r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9159AF-3599-1D49-8620-F1B2F61B2DE8}"/>
              </a:ext>
            </a:extLst>
          </p:cNvPr>
          <p:cNvSpPr txBox="1"/>
          <p:nvPr/>
        </p:nvSpPr>
        <p:spPr>
          <a:xfrm>
            <a:off x="3810220" y="1478477"/>
            <a:ext cx="5094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Autocorrelation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views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Wikipedia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Traffic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dataset</a:t>
            </a:r>
            <a:endParaRPr kumimoji="1" lang="zh-CN" altLang="en-US" sz="2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09FA01-B21A-D842-A73D-733777A8DC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52971" y="2267334"/>
            <a:ext cx="5951763" cy="4314031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2DBAAD4-5E13-E044-B521-BE5984B4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4934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dirty="0"/>
              <a:t>Improved Fidelity in Attribute Correlations</a:t>
            </a:r>
            <a:endParaRPr kumimoji="1" lang="zh-CN" altLang="en-US"/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72DD360A-9139-6141-9E4A-D4DEAD10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016" y="2429239"/>
            <a:ext cx="4391929" cy="3356097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D5073F4E-8468-8540-A9E5-0EAA0B7E9F67}"/>
              </a:ext>
            </a:extLst>
          </p:cNvPr>
          <p:cNvSpPr txBox="1"/>
          <p:nvPr/>
        </p:nvSpPr>
        <p:spPr>
          <a:xfrm>
            <a:off x="3607494" y="1721353"/>
            <a:ext cx="4403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CDF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of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correlation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between</a:t>
            </a:r>
            <a:r>
              <a:rPr kumimoji="1" lang="zh-CN" altLang="en-US" sz="2000" b="1"/>
              <a:t> </a:t>
            </a:r>
            <a:endParaRPr kumimoji="1" lang="en-US" altLang="zh-CN" sz="2000" b="1" dirty="0"/>
          </a:p>
          <a:p>
            <a:pPr algn="ctr"/>
            <a:r>
              <a:rPr kumimoji="1" lang="en-US" altLang="zh-CN" sz="2000" b="1" dirty="0"/>
              <a:t>CPU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rate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and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memory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usage</a:t>
            </a:r>
            <a:endParaRPr kumimoji="1" lang="en-US" altLang="zh-CN" sz="20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3663BB8-89F3-494F-9F51-9EE548BED823}"/>
              </a:ext>
            </a:extLst>
          </p:cNvPr>
          <p:cNvSpPr txBox="1"/>
          <p:nvPr/>
        </p:nvSpPr>
        <p:spPr>
          <a:xfrm>
            <a:off x="3534100" y="6028187"/>
            <a:ext cx="4403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(Google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cluster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usage</a:t>
            </a:r>
            <a:r>
              <a:rPr kumimoji="1" lang="zh-CN" altLang="en-US" sz="2000" b="1"/>
              <a:t> </a:t>
            </a:r>
            <a:r>
              <a:rPr kumimoji="1" lang="en-US" altLang="zh-CN" sz="2000" b="1" dirty="0"/>
              <a:t>traces</a:t>
            </a:r>
            <a:r>
              <a:rPr kumimoji="1" lang="zh-CN" altLang="en-US" sz="2000" b="1"/>
              <a:t>）</a:t>
            </a:r>
            <a:endParaRPr kumimoji="1" lang="en-US" altLang="zh-CN" sz="2000" dirty="0"/>
          </a:p>
        </p:txBody>
      </p:sp>
      <p:sp>
        <p:nvSpPr>
          <p:cNvPr id="61" name="灯片编号占位符 60">
            <a:extLst>
              <a:ext uri="{FF2B5EF4-FFF2-40B4-BE49-F238E27FC236}">
                <a16:creationId xmlns:a16="http://schemas.microsoft.com/office/drawing/2014/main" id="{B0DE8940-E970-2C49-8BCD-17B9C6133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2014-31E2-6741-903E-A920B1C04E12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037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FC0B0-5D97-E24C-B871-C5ED8DE7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NetShare: Generating Packet and flow traces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DDB25-AA6F-954C-84EE-188E0F47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95106"/>
            <a:ext cx="11027736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78A22-F5CC-3E4A-B5DC-BB4CB039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AB71AFBF-0BB2-5349-8BC0-08C4F8B79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456" y="2497369"/>
            <a:ext cx="7022240" cy="422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71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4AA6-6F89-2EAE-6F42-E5DFBB54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NetShare Summary of 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BBD89-BE1B-8E1E-2974-9437F524D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Reformulate as a timeseries problem to capture correlations</a:t>
            </a:r>
          </a:p>
          <a:p>
            <a:endParaRPr lang="en-US" dirty="0"/>
          </a:p>
          <a:p>
            <a:r>
              <a:rPr lang="en-US" dirty="0"/>
              <a:t>Domain knowledge to improve data encodings</a:t>
            </a:r>
          </a:p>
          <a:p>
            <a:endParaRPr lang="en-US" dirty="0"/>
          </a:p>
          <a:p>
            <a:r>
              <a:rPr lang="en-US" dirty="0"/>
              <a:t>Use “incremental” fine tuning by chunking the trace</a:t>
            </a:r>
          </a:p>
          <a:p>
            <a:endParaRPr lang="en-US" dirty="0"/>
          </a:p>
          <a:p>
            <a:r>
              <a:rPr lang="en-US" dirty="0"/>
              <a:t>Using public data to improve DifferentialPrivacy  vs Fidelity tradeoff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0919A-5FCA-771D-E481-7712C078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8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4C9D-9CFA-A04C-9041-501ED2F5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NetShare: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/>
              <a:t>E</a:t>
            </a:r>
            <a:r>
              <a:rPr lang="en-US" altLang="zh-CN">
                <a:solidFill>
                  <a:srgbClr val="0070C0"/>
                </a:solidFill>
              </a:rPr>
              <a:t>nd-to-end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view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23FFE-F2DC-8040-93A3-6EDA64DD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17</a:t>
            </a:fld>
            <a:endParaRPr lang="en-US" dirty="0"/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D3C7C6C7-25D1-4B4C-B3AF-DCCD3086F718}"/>
              </a:ext>
            </a:extLst>
          </p:cNvPr>
          <p:cNvSpPr/>
          <p:nvPr/>
        </p:nvSpPr>
        <p:spPr>
          <a:xfrm>
            <a:off x="2378276" y="3844638"/>
            <a:ext cx="6663554" cy="17624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1A372B1F-9F47-D64B-B4A0-07497890DDBE}"/>
              </a:ext>
            </a:extLst>
          </p:cNvPr>
          <p:cNvSpPr/>
          <p:nvPr/>
        </p:nvSpPr>
        <p:spPr>
          <a:xfrm>
            <a:off x="2285520" y="3933339"/>
            <a:ext cx="6663554" cy="17624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9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FF1AB148-21D3-544F-A8B1-D74311E6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237" y="1746759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29" descr="Datatable Icon - Download Datatable Icon 935839 | Noun Project">
            <a:extLst>
              <a:ext uri="{FF2B5EF4-FFF2-40B4-BE49-F238E27FC236}">
                <a16:creationId xmlns:a16="http://schemas.microsoft.com/office/drawing/2014/main" id="{B4108E6B-AD24-E24C-BE94-709B05284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99" y="2664866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ACF1CE19-016E-4241-8CFE-873E8E7010F1}"/>
              </a:ext>
            </a:extLst>
          </p:cNvPr>
          <p:cNvSpPr txBox="1"/>
          <p:nvPr/>
        </p:nvSpPr>
        <p:spPr>
          <a:xfrm>
            <a:off x="2091107" y="1561210"/>
            <a:ext cx="1488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Real</a:t>
            </a:r>
            <a:r>
              <a:rPr lang="zh-CN" altLang="en-US" sz="2000"/>
              <a:t> </a:t>
            </a:r>
            <a:r>
              <a:rPr lang="en-US" altLang="zh-CN" sz="2000" dirty="0"/>
              <a:t>Data</a:t>
            </a:r>
            <a:endParaRPr lang="en-US" sz="20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4563563-777D-0941-8418-0EA4D5D3D76B}"/>
              </a:ext>
            </a:extLst>
          </p:cNvPr>
          <p:cNvSpPr txBox="1"/>
          <p:nvPr/>
        </p:nvSpPr>
        <p:spPr>
          <a:xfrm>
            <a:off x="2639408" y="2390796"/>
            <a:ext cx="41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…</a:t>
            </a:r>
            <a:endParaRPr lang="en-US" b="1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A5C3C15-37DB-7948-9ABA-640EC2FDDFF5}"/>
              </a:ext>
            </a:extLst>
          </p:cNvPr>
          <p:cNvSpPr txBox="1"/>
          <p:nvPr/>
        </p:nvSpPr>
        <p:spPr>
          <a:xfrm>
            <a:off x="1894167" y="1971190"/>
            <a:ext cx="597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1</a:t>
            </a:r>
            <a:endParaRPr lang="en-US" sz="2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D2FA271-1C9D-5942-AFE0-711C3F2F946B}"/>
              </a:ext>
            </a:extLst>
          </p:cNvPr>
          <p:cNvSpPr txBox="1"/>
          <p:nvPr/>
        </p:nvSpPr>
        <p:spPr>
          <a:xfrm>
            <a:off x="1969157" y="2844461"/>
            <a:ext cx="509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r>
              <a:rPr lang="en-US" altLang="zh-CN" sz="2400" baseline="-25000" dirty="0"/>
              <a:t>N</a:t>
            </a:r>
            <a:endParaRPr lang="en-US" sz="2400" dirty="0"/>
          </a:p>
        </p:txBody>
      </p: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146E2428-B53F-A849-9B21-3450A6F57962}"/>
              </a:ext>
            </a:extLst>
          </p:cNvPr>
          <p:cNvCxnSpPr>
            <a:stCxn id="129" idx="3"/>
            <a:endCxn id="130" idx="3"/>
          </p:cNvCxnSpPr>
          <p:nvPr/>
        </p:nvCxnSpPr>
        <p:spPr>
          <a:xfrm>
            <a:off x="3276187" y="2199234"/>
            <a:ext cx="11962" cy="918107"/>
          </a:xfrm>
          <a:prstGeom prst="bentConnector3">
            <a:avLst>
              <a:gd name="adj1" fmla="val 201105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73D03B69-2513-044F-AF78-2E66814E4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868" y="2152300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56AA8C03-DD4E-9949-B4A3-EC6F4F3682B5}"/>
              </a:ext>
            </a:extLst>
          </p:cNvPr>
          <p:cNvCxnSpPr>
            <a:cxnSpLocks/>
            <a:endCxn id="136" idx="1"/>
          </p:cNvCxnSpPr>
          <p:nvPr/>
        </p:nvCxnSpPr>
        <p:spPr>
          <a:xfrm>
            <a:off x="3543768" y="2604775"/>
            <a:ext cx="6731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BAB24915-61C0-6844-9448-C6492869B9BA}"/>
              </a:ext>
            </a:extLst>
          </p:cNvPr>
          <p:cNvSpPr txBox="1"/>
          <p:nvPr/>
        </p:nvSpPr>
        <p:spPr>
          <a:xfrm>
            <a:off x="3495921" y="2264756"/>
            <a:ext cx="893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/>
              <a:t>Merge</a:t>
            </a:r>
            <a:endParaRPr lang="en-US" sz="2000" i="1" dirty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85242D9-4D9F-2445-98DA-4EC5EB6BCA16}"/>
              </a:ext>
            </a:extLst>
          </p:cNvPr>
          <p:cNvGrpSpPr/>
          <p:nvPr/>
        </p:nvGrpSpPr>
        <p:grpSpPr>
          <a:xfrm>
            <a:off x="6456172" y="2041852"/>
            <a:ext cx="2191492" cy="969185"/>
            <a:chOff x="5552560" y="4579640"/>
            <a:chExt cx="2191492" cy="969185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F9D2A1F8-B2AC-FD4C-A8B0-2DD2FD3F4755}"/>
                </a:ext>
              </a:extLst>
            </p:cNvPr>
            <p:cNvGrpSpPr/>
            <p:nvPr/>
          </p:nvGrpSpPr>
          <p:grpSpPr>
            <a:xfrm>
              <a:off x="5656524" y="4579640"/>
              <a:ext cx="2087528" cy="833358"/>
              <a:chOff x="4996121" y="4686450"/>
              <a:chExt cx="2087528" cy="833358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37173623-688D-C249-9679-13F62B753872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06B38D25-2425-654A-823F-901ABBF1AAA4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4B134AC-4ABE-3C4D-9043-7E0C126FD893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3237129-AD92-184E-867C-9B7EE9EB134D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669836BF-1BD1-8245-A770-1E0F9E8CEC08}"/>
                </a:ext>
              </a:extLst>
            </p:cNvPr>
            <p:cNvGrpSpPr/>
            <p:nvPr/>
          </p:nvGrpSpPr>
          <p:grpSpPr>
            <a:xfrm>
              <a:off x="5608675" y="4641483"/>
              <a:ext cx="2087528" cy="833358"/>
              <a:chOff x="4996121" y="4686450"/>
              <a:chExt cx="2087528" cy="833358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F0CC7C7D-C197-6F4D-94BA-5F26B4DBA74C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BDDBFD9-D4EC-1946-8C57-A50D9F03030E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73F3F56B-1EAE-CD4C-90F2-47E7756880EF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CBB0A45E-180A-394C-AC34-F02FDB0E5C5F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49ACDDCC-013E-CC4F-85AD-47C4AE3CEA0D}"/>
                </a:ext>
              </a:extLst>
            </p:cNvPr>
            <p:cNvGrpSpPr/>
            <p:nvPr/>
          </p:nvGrpSpPr>
          <p:grpSpPr>
            <a:xfrm>
              <a:off x="5552560" y="4715467"/>
              <a:ext cx="2087528" cy="833358"/>
              <a:chOff x="4996121" y="4686450"/>
              <a:chExt cx="2087528" cy="833358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8D495EE8-E43D-A845-8AAC-E8918944C5F4}"/>
                  </a:ext>
                </a:extLst>
              </p:cNvPr>
              <p:cNvSpPr/>
              <p:nvPr/>
            </p:nvSpPr>
            <p:spPr>
              <a:xfrm>
                <a:off x="4996121" y="4686450"/>
                <a:ext cx="904950" cy="833358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Five</a:t>
                </a:r>
                <a:r>
                  <a:rPr lang="zh-CN" altLang="en-US"/>
                  <a:t> </a:t>
                </a:r>
                <a:r>
                  <a:rPr lang="en-US" altLang="zh-CN" dirty="0"/>
                  <a:t>Tuples</a:t>
                </a:r>
                <a:endParaRPr lang="en-US" dirty="0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EBA0A8E7-4055-2343-BD57-C2FA55713163}"/>
                  </a:ext>
                </a:extLst>
              </p:cNvPr>
              <p:cNvSpPr/>
              <p:nvPr/>
            </p:nvSpPr>
            <p:spPr>
              <a:xfrm>
                <a:off x="5901071" y="4686450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Packet</a:t>
                </a:r>
                <a:r>
                  <a:rPr lang="en-US" altLang="zh-CN" baseline="-25000" dirty="0"/>
                  <a:t>1</a:t>
                </a:r>
                <a:endParaRPr lang="en-US" dirty="0"/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FEE499F8-3929-9D48-B707-DF874AF175EF}"/>
                  </a:ext>
                </a:extLst>
              </p:cNvPr>
              <p:cNvSpPr/>
              <p:nvPr/>
            </p:nvSpPr>
            <p:spPr>
              <a:xfrm>
                <a:off x="5901071" y="4967302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…</a:t>
                </a:r>
                <a:endParaRPr lang="en-US" dirty="0"/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ACB95E54-1031-8D47-8439-1101A86DF873}"/>
                  </a:ext>
                </a:extLst>
              </p:cNvPr>
              <p:cNvSpPr/>
              <p:nvPr/>
            </p:nvSpPr>
            <p:spPr>
              <a:xfrm>
                <a:off x="5901071" y="5248154"/>
                <a:ext cx="1182578" cy="27165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Packet</a:t>
                </a:r>
                <a:r>
                  <a:rPr lang="en-US" altLang="zh-CN" baseline="-25000" dirty="0"/>
                  <a:t>i</a:t>
                </a:r>
                <a:endParaRPr lang="en-US" dirty="0"/>
              </a:p>
            </p:txBody>
          </p:sp>
        </p:grp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C5FC9E3C-55D2-4844-86E3-A3D6CFA3EB1F}"/>
              </a:ext>
            </a:extLst>
          </p:cNvPr>
          <p:cNvCxnSpPr>
            <a:cxnSpLocks/>
            <a:stCxn id="136" idx="3"/>
            <a:endCxn id="143" idx="1"/>
          </p:cNvCxnSpPr>
          <p:nvPr/>
        </p:nvCxnSpPr>
        <p:spPr>
          <a:xfrm flipV="1">
            <a:off x="5121818" y="2594358"/>
            <a:ext cx="1334354" cy="104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C8A70D81-C3E4-C246-A1A5-16A6059B006D}"/>
              </a:ext>
            </a:extLst>
          </p:cNvPr>
          <p:cNvSpPr txBox="1"/>
          <p:nvPr/>
        </p:nvSpPr>
        <p:spPr>
          <a:xfrm>
            <a:off x="5002612" y="2249613"/>
            <a:ext cx="1441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i="1" dirty="0"/>
              <a:t>Flow-based</a:t>
            </a:r>
            <a:r>
              <a:rPr lang="zh-CN" altLang="en-US" sz="2000" i="1"/>
              <a:t> </a:t>
            </a:r>
            <a:endParaRPr lang="en-US" altLang="zh-CN" sz="2000" i="1" dirty="0"/>
          </a:p>
          <a:p>
            <a:pPr algn="ctr"/>
            <a:r>
              <a:rPr lang="en-US" altLang="zh-CN" sz="2000" i="1" dirty="0"/>
              <a:t>split</a:t>
            </a:r>
            <a:endParaRPr lang="en-US" sz="2000" i="1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59CC90E-8B2D-F04E-B9E5-D596321C1B7B}"/>
              </a:ext>
            </a:extLst>
          </p:cNvPr>
          <p:cNvSpPr txBox="1"/>
          <p:nvPr/>
        </p:nvSpPr>
        <p:spPr>
          <a:xfrm>
            <a:off x="4440438" y="1871219"/>
            <a:ext cx="466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C5E913C-A481-684F-999F-68BC3518EB0E}"/>
                  </a:ext>
                </a:extLst>
              </p:cNvPr>
              <p:cNvSpPr txBox="1"/>
              <p:nvPr/>
            </p:nvSpPr>
            <p:spPr>
              <a:xfrm>
                <a:off x="7114520" y="1609837"/>
                <a:ext cx="925467" cy="471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FC5E913C-A481-684F-999F-68BC3518E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520" y="1609837"/>
                <a:ext cx="925467" cy="471860"/>
              </a:xfrm>
              <a:prstGeom prst="rect">
                <a:avLst/>
              </a:prstGeom>
              <a:blipFill>
                <a:blip r:embed="rId3"/>
                <a:stretch>
                  <a:fillRect l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6F22F04D-E36A-8B46-A1D3-5F28350219C7}"/>
              </a:ext>
            </a:extLst>
          </p:cNvPr>
          <p:cNvSpPr/>
          <p:nvPr/>
        </p:nvSpPr>
        <p:spPr>
          <a:xfrm>
            <a:off x="2192764" y="4035448"/>
            <a:ext cx="6663554" cy="176248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5BE53D7-DD42-5840-B75E-E9319B1F3972}"/>
                  </a:ext>
                </a:extLst>
              </p:cNvPr>
              <p:cNvSpPr txBox="1"/>
              <p:nvPr/>
            </p:nvSpPr>
            <p:spPr>
              <a:xfrm>
                <a:off x="2384319" y="4163919"/>
                <a:ext cx="767732" cy="47243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5BE53D7-DD42-5840-B75E-E9319B1F3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319" y="4163919"/>
                <a:ext cx="767732" cy="472437"/>
              </a:xfrm>
              <a:prstGeom prst="rect">
                <a:avLst/>
              </a:prstGeom>
              <a:blipFill>
                <a:blip r:embed="rId4"/>
                <a:stretch>
                  <a:fillRect r="-4839" b="-256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TextBox 160">
            <a:extLst>
              <a:ext uri="{FF2B5EF4-FFF2-40B4-BE49-F238E27FC236}">
                <a16:creationId xmlns:a16="http://schemas.microsoft.com/office/drawing/2014/main" id="{5F734E31-83FF-CF4D-910F-5F2A7E8D5D79}"/>
              </a:ext>
            </a:extLst>
          </p:cNvPr>
          <p:cNvSpPr txBox="1"/>
          <p:nvPr/>
        </p:nvSpPr>
        <p:spPr>
          <a:xfrm>
            <a:off x="7107638" y="3077824"/>
            <a:ext cx="2658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i="1" dirty="0"/>
              <a:t>M</a:t>
            </a:r>
            <a:r>
              <a:rPr lang="zh-CN" altLang="en-US" sz="2000"/>
              <a:t> </a:t>
            </a:r>
            <a:r>
              <a:rPr lang="en-US" altLang="zh-CN" sz="2000" dirty="0"/>
              <a:t>Evenly</a:t>
            </a:r>
            <a:r>
              <a:rPr lang="zh-CN" altLang="en-US" sz="2000"/>
              <a:t> </a:t>
            </a:r>
            <a:r>
              <a:rPr lang="en-US" altLang="zh-CN" sz="2000" dirty="0"/>
              <a:t>sliced</a:t>
            </a:r>
            <a:r>
              <a:rPr lang="zh-CN" altLang="en-US" sz="2000"/>
              <a:t> </a:t>
            </a:r>
            <a:r>
              <a:rPr lang="en-US" altLang="zh-CN" sz="2000" dirty="0"/>
              <a:t>chunks</a:t>
            </a:r>
            <a:r>
              <a:rPr lang="zh-CN" altLang="en-US" sz="2000"/>
              <a:t> </a:t>
            </a:r>
            <a:r>
              <a:rPr lang="en-US" altLang="zh-CN" sz="2000" dirty="0"/>
              <a:t>by</a:t>
            </a:r>
            <a:r>
              <a:rPr lang="zh-CN" altLang="en-US" sz="2000"/>
              <a:t> </a:t>
            </a:r>
            <a:r>
              <a:rPr lang="en-US" altLang="zh-CN" sz="2000" b="1" i="1" dirty="0"/>
              <a:t>time</a:t>
            </a:r>
            <a:r>
              <a:rPr lang="zh-CN" altLang="en-US" sz="2000"/>
              <a:t> </a:t>
            </a:r>
            <a:r>
              <a:rPr lang="en-US" altLang="zh-CN" sz="2000" dirty="0"/>
              <a:t>interval</a:t>
            </a:r>
            <a:endParaRPr lang="en-US" sz="20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D1598916-051D-A747-B8A9-B94D68723A52}"/>
              </a:ext>
            </a:extLst>
          </p:cNvPr>
          <p:cNvSpPr/>
          <p:nvPr/>
        </p:nvSpPr>
        <p:spPr>
          <a:xfrm>
            <a:off x="3152050" y="4170201"/>
            <a:ext cx="1091713" cy="471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Flow</a:t>
            </a:r>
            <a:r>
              <a:rPr lang="zh-CN" altLang="en-US" sz="2000" i="1"/>
              <a:t> </a:t>
            </a:r>
            <a:r>
              <a:rPr lang="en-US" altLang="zh-CN" sz="2000" i="1" dirty="0"/>
              <a:t>tag</a:t>
            </a:r>
            <a:endParaRPr lang="en-US" sz="2000" i="1" dirty="0"/>
          </a:p>
        </p:txBody>
      </p:sp>
      <p:pic>
        <p:nvPicPr>
          <p:cNvPr id="163" name="Graphic 162" descr="Database with solid fill">
            <a:extLst>
              <a:ext uri="{FF2B5EF4-FFF2-40B4-BE49-F238E27FC236}">
                <a16:creationId xmlns:a16="http://schemas.microsoft.com/office/drawing/2014/main" id="{F3E2C89C-CA0E-674A-8C56-984258A76A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3626" y="4720460"/>
            <a:ext cx="455748" cy="452230"/>
          </a:xfrm>
          <a:prstGeom prst="rect">
            <a:avLst/>
          </a:prstGeom>
        </p:spPr>
      </p:pic>
      <p:sp>
        <p:nvSpPr>
          <p:cNvPr id="164" name="Rectangle 163">
            <a:extLst>
              <a:ext uri="{FF2B5EF4-FFF2-40B4-BE49-F238E27FC236}">
                <a16:creationId xmlns:a16="http://schemas.microsoft.com/office/drawing/2014/main" id="{2C978CA7-5A7C-B64A-A33A-8C98A91657B5}"/>
              </a:ext>
            </a:extLst>
          </p:cNvPr>
          <p:cNvSpPr/>
          <p:nvPr/>
        </p:nvSpPr>
        <p:spPr>
          <a:xfrm>
            <a:off x="4721783" y="4511207"/>
            <a:ext cx="1605516" cy="887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i="1" dirty="0"/>
              <a:t>Time-series</a:t>
            </a:r>
            <a:r>
              <a:rPr lang="zh-CN" altLang="en-US" sz="2000" i="1"/>
              <a:t> </a:t>
            </a:r>
            <a:r>
              <a:rPr lang="en-US" altLang="zh-CN" sz="2000" i="1" dirty="0"/>
              <a:t>GAN</a:t>
            </a:r>
            <a:endParaRPr lang="en-US" sz="2000" i="1" dirty="0"/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65E41C32-362C-1F4F-9E88-AC388DA2B3AD}"/>
              </a:ext>
            </a:extLst>
          </p:cNvPr>
          <p:cNvCxnSpPr>
            <a:cxnSpLocks/>
            <a:stCxn id="162" idx="3"/>
            <a:endCxn id="164" idx="1"/>
          </p:cNvCxnSpPr>
          <p:nvPr/>
        </p:nvCxnSpPr>
        <p:spPr>
          <a:xfrm>
            <a:off x="4243763" y="4406200"/>
            <a:ext cx="478020" cy="5485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6" name="Graphic 165" descr="Database with solid fill">
            <a:extLst>
              <a:ext uri="{FF2B5EF4-FFF2-40B4-BE49-F238E27FC236}">
                <a16:creationId xmlns:a16="http://schemas.microsoft.com/office/drawing/2014/main" id="{06453E47-7860-1F4A-8821-1080CFA2B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9717" y="4500116"/>
            <a:ext cx="914400" cy="914400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47195980-86CC-B748-B721-22102C6634C2}"/>
              </a:ext>
            </a:extLst>
          </p:cNvPr>
          <p:cNvSpPr txBox="1"/>
          <p:nvPr/>
        </p:nvSpPr>
        <p:spPr>
          <a:xfrm>
            <a:off x="6657320" y="422451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Model</a:t>
            </a:r>
            <a:r>
              <a:rPr lang="en-US" altLang="zh-CN" sz="2000" baseline="-25000" dirty="0"/>
              <a:t>i</a:t>
            </a:r>
            <a:endParaRPr lang="en-US" sz="2000" dirty="0"/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6AD1A6EE-9E99-BD43-A153-E2ED3E12D2D9}"/>
              </a:ext>
            </a:extLst>
          </p:cNvPr>
          <p:cNvCxnSpPr>
            <a:cxnSpLocks/>
            <a:stCxn id="164" idx="3"/>
            <a:endCxn id="166" idx="1"/>
          </p:cNvCxnSpPr>
          <p:nvPr/>
        </p:nvCxnSpPr>
        <p:spPr>
          <a:xfrm>
            <a:off x="6327299" y="4954748"/>
            <a:ext cx="352418" cy="25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B72F063-871A-8E47-A3A8-65B02AAE8DD3}"/>
              </a:ext>
            </a:extLst>
          </p:cNvPr>
          <p:cNvCxnSpPr>
            <a:cxnSpLocks/>
          </p:cNvCxnSpPr>
          <p:nvPr/>
        </p:nvCxnSpPr>
        <p:spPr>
          <a:xfrm flipV="1">
            <a:off x="8638673" y="5431608"/>
            <a:ext cx="539246" cy="52842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420C401A-7E2F-7247-BD61-B7FDC1308EC0}"/>
              </a:ext>
            </a:extLst>
          </p:cNvPr>
          <p:cNvSpPr txBox="1"/>
          <p:nvPr/>
        </p:nvSpPr>
        <p:spPr>
          <a:xfrm>
            <a:off x="8708318" y="5666047"/>
            <a:ext cx="1278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In</a:t>
            </a:r>
            <a:r>
              <a:rPr lang="zh-CN" altLang="en-US" sz="2000"/>
              <a:t> </a:t>
            </a:r>
            <a:r>
              <a:rPr lang="en-US" altLang="zh-CN" sz="2000" dirty="0"/>
              <a:t>parallel</a:t>
            </a:r>
            <a:endParaRPr lang="en-US" sz="2000" dirty="0"/>
          </a:p>
        </p:txBody>
      </p:sp>
      <p:pic>
        <p:nvPicPr>
          <p:cNvPr id="171" name="Graphic 170" descr="Document with solid fill">
            <a:extLst>
              <a:ext uri="{FF2B5EF4-FFF2-40B4-BE49-F238E27FC236}">
                <a16:creationId xmlns:a16="http://schemas.microsoft.com/office/drawing/2014/main" id="{C58C65DC-2E06-494A-8153-BC06F9D51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6535" y="4500116"/>
            <a:ext cx="914400" cy="914400"/>
          </a:xfrm>
          <a:prstGeom prst="rect">
            <a:avLst/>
          </a:prstGeom>
        </p:spPr>
      </p:pic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1DDDA708-B28E-274C-B38A-E9E750832376}"/>
              </a:ext>
            </a:extLst>
          </p:cNvPr>
          <p:cNvCxnSpPr>
            <a:cxnSpLocks/>
            <a:stCxn id="166" idx="3"/>
            <a:endCxn id="171" idx="1"/>
          </p:cNvCxnSpPr>
          <p:nvPr/>
        </p:nvCxnSpPr>
        <p:spPr>
          <a:xfrm>
            <a:off x="7594117" y="4957316"/>
            <a:ext cx="35241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2D863918-A1B1-7044-A97C-86160309DA99}"/>
                  </a:ext>
                </a:extLst>
              </p:cNvPr>
              <p:cNvSpPr txBox="1"/>
              <p:nvPr/>
            </p:nvSpPr>
            <p:spPr>
              <a:xfrm>
                <a:off x="7998161" y="4184498"/>
                <a:ext cx="767732" cy="472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2D863918-A1B1-7044-A97C-86160309D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161" y="4184498"/>
                <a:ext cx="767732" cy="472437"/>
              </a:xfrm>
              <a:prstGeom prst="rect">
                <a:avLst/>
              </a:prstGeom>
              <a:blipFill>
                <a:blip r:embed="rId9"/>
                <a:stretch>
                  <a:fillRect r="-11290" b="-2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Down Arrow 173">
            <a:extLst>
              <a:ext uri="{FF2B5EF4-FFF2-40B4-BE49-F238E27FC236}">
                <a16:creationId xmlns:a16="http://schemas.microsoft.com/office/drawing/2014/main" id="{30D0F1CB-7667-484C-9F1E-49CC535B8F70}"/>
              </a:ext>
            </a:extLst>
          </p:cNvPr>
          <p:cNvSpPr/>
          <p:nvPr/>
        </p:nvSpPr>
        <p:spPr>
          <a:xfrm>
            <a:off x="6778388" y="3112418"/>
            <a:ext cx="468446" cy="661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5" name="Graphic 174" descr="Database with solid fill">
            <a:extLst>
              <a:ext uri="{FF2B5EF4-FFF2-40B4-BE49-F238E27FC236}">
                <a16:creationId xmlns:a16="http://schemas.microsoft.com/office/drawing/2014/main" id="{44F57DB0-82EE-0540-AC2E-D1D64D20EC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73646" y="5297522"/>
            <a:ext cx="452230" cy="4522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B56D329A-FB6C-7548-B172-AD028FACBFA0}"/>
                  </a:ext>
                </a:extLst>
              </p:cNvPr>
              <p:cNvSpPr txBox="1"/>
              <p:nvPr/>
            </p:nvSpPr>
            <p:spPr>
              <a:xfrm>
                <a:off x="2450165" y="5307979"/>
                <a:ext cx="1451851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𝑝𝑢𝑏𝑙𝑖𝑐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B56D329A-FB6C-7548-B172-AD028FACB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165" y="5307979"/>
                <a:ext cx="1451851" cy="423770"/>
              </a:xfrm>
              <a:prstGeom prst="rect">
                <a:avLst/>
              </a:prstGeom>
              <a:blipFill>
                <a:blip r:embed="rId12"/>
                <a:stretch>
                  <a:fillRect l="-862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7" name="Decision 176">
            <a:extLst>
              <a:ext uri="{FF2B5EF4-FFF2-40B4-BE49-F238E27FC236}">
                <a16:creationId xmlns:a16="http://schemas.microsoft.com/office/drawing/2014/main" id="{4FF3F1D9-6CB6-C44F-B36B-3CC9AEF48606}"/>
              </a:ext>
            </a:extLst>
          </p:cNvPr>
          <p:cNvSpPr/>
          <p:nvPr/>
        </p:nvSpPr>
        <p:spPr>
          <a:xfrm>
            <a:off x="1076006" y="5014185"/>
            <a:ext cx="1020700" cy="337067"/>
          </a:xfrm>
          <a:prstGeom prst="flowChartDecision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DP?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45B14CDD-CEC7-FE4C-8FC4-E7BB72978326}"/>
                  </a:ext>
                </a:extLst>
              </p:cNvPr>
              <p:cNvSpPr txBox="1"/>
              <p:nvPr/>
            </p:nvSpPr>
            <p:spPr>
              <a:xfrm>
                <a:off x="2818876" y="4714123"/>
                <a:ext cx="10077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45B14CDD-CEC7-FE4C-8FC4-E7BB72978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8876" y="4714123"/>
                <a:ext cx="1007749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1CDF10F7-19F6-C545-A905-0D24CB66A16E}"/>
              </a:ext>
            </a:extLst>
          </p:cNvPr>
          <p:cNvCxnSpPr>
            <a:cxnSpLocks/>
            <a:stCxn id="163" idx="3"/>
            <a:endCxn id="164" idx="1"/>
          </p:cNvCxnSpPr>
          <p:nvPr/>
        </p:nvCxnSpPr>
        <p:spPr>
          <a:xfrm>
            <a:off x="4219374" y="4946575"/>
            <a:ext cx="502409" cy="81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Elbow Connector 179">
            <a:extLst>
              <a:ext uri="{FF2B5EF4-FFF2-40B4-BE49-F238E27FC236}">
                <a16:creationId xmlns:a16="http://schemas.microsoft.com/office/drawing/2014/main" id="{DC7A1EFC-76B3-F947-B319-2227552E0E31}"/>
              </a:ext>
            </a:extLst>
          </p:cNvPr>
          <p:cNvCxnSpPr>
            <a:cxnSpLocks/>
            <a:stCxn id="177" idx="0"/>
            <a:endCxn id="178" idx="1"/>
          </p:cNvCxnSpPr>
          <p:nvPr/>
        </p:nvCxnSpPr>
        <p:spPr>
          <a:xfrm rot="5400000" flipH="1" flipV="1">
            <a:off x="2152613" y="4347922"/>
            <a:ext cx="100007" cy="123252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Elbow Connector 180">
            <a:extLst>
              <a:ext uri="{FF2B5EF4-FFF2-40B4-BE49-F238E27FC236}">
                <a16:creationId xmlns:a16="http://schemas.microsoft.com/office/drawing/2014/main" id="{C00CD4E4-3006-3D4C-9A75-D6582FBEEB9A}"/>
              </a:ext>
            </a:extLst>
          </p:cNvPr>
          <p:cNvCxnSpPr>
            <a:cxnSpLocks/>
            <a:stCxn id="177" idx="2"/>
            <a:endCxn id="176" idx="1"/>
          </p:cNvCxnSpPr>
          <p:nvPr/>
        </p:nvCxnSpPr>
        <p:spPr>
          <a:xfrm rot="16200000" flipH="1">
            <a:off x="1933954" y="5003653"/>
            <a:ext cx="168612" cy="863809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F9B3D584-C90E-CE41-9B69-BA00DD144B41}"/>
              </a:ext>
            </a:extLst>
          </p:cNvPr>
          <p:cNvCxnSpPr/>
          <p:nvPr/>
        </p:nvCxnSpPr>
        <p:spPr>
          <a:xfrm flipV="1">
            <a:off x="4225876" y="4964182"/>
            <a:ext cx="495907" cy="555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49A437D8-A124-E742-8BAD-860E254468B4}"/>
              </a:ext>
            </a:extLst>
          </p:cNvPr>
          <p:cNvSpPr txBox="1"/>
          <p:nvPr/>
        </p:nvSpPr>
        <p:spPr>
          <a:xfrm>
            <a:off x="1653483" y="4585030"/>
            <a:ext cx="588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No</a:t>
            </a:r>
            <a:endParaRPr lang="en-US" sz="20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CB2E515-D816-A146-9F76-A42F52399C0D}"/>
              </a:ext>
            </a:extLst>
          </p:cNvPr>
          <p:cNvSpPr txBox="1"/>
          <p:nvPr/>
        </p:nvSpPr>
        <p:spPr>
          <a:xfrm>
            <a:off x="1653483" y="5467907"/>
            <a:ext cx="588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Yes</a:t>
            </a:r>
            <a:endParaRPr lang="en-US" sz="20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C83AA826-361D-4B49-B05A-605A754BEAA7}"/>
              </a:ext>
            </a:extLst>
          </p:cNvPr>
          <p:cNvSpPr txBox="1"/>
          <p:nvPr/>
        </p:nvSpPr>
        <p:spPr>
          <a:xfrm>
            <a:off x="5710053" y="3123965"/>
            <a:ext cx="122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Encoding</a:t>
            </a:r>
            <a:endParaRPr lang="en-US" sz="2000" dirty="0"/>
          </a:p>
        </p:txBody>
      </p:sp>
      <p:pic>
        <p:nvPicPr>
          <p:cNvPr id="186" name="Picture 2" descr="Datatable Icon - Download Datatable Icon 935839 | Noun Project">
            <a:extLst>
              <a:ext uri="{FF2B5EF4-FFF2-40B4-BE49-F238E27FC236}">
                <a16:creationId xmlns:a16="http://schemas.microsoft.com/office/drawing/2014/main" id="{8D5F150D-22CB-7740-A794-C50484115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698" y="4589279"/>
            <a:ext cx="904950" cy="9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7" name="TextBox 186">
            <a:extLst>
              <a:ext uri="{FF2B5EF4-FFF2-40B4-BE49-F238E27FC236}">
                <a16:creationId xmlns:a16="http://schemas.microsoft.com/office/drawing/2014/main" id="{35A70447-1925-FD41-AFBE-2F89202FB2C9}"/>
              </a:ext>
            </a:extLst>
          </p:cNvPr>
          <p:cNvSpPr txBox="1"/>
          <p:nvPr/>
        </p:nvSpPr>
        <p:spPr>
          <a:xfrm>
            <a:off x="10852221" y="4306747"/>
            <a:ext cx="694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D’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B6CE4169-98E1-614E-96A9-A23C91130D90}"/>
              </a:ext>
            </a:extLst>
          </p:cNvPr>
          <p:cNvCxnSpPr>
            <a:endCxn id="186" idx="1"/>
          </p:cNvCxnSpPr>
          <p:nvPr/>
        </p:nvCxnSpPr>
        <p:spPr>
          <a:xfrm flipV="1">
            <a:off x="8768449" y="5041754"/>
            <a:ext cx="1978249" cy="11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8A9D854B-6989-D14E-8DA3-3F2D77E4C625}"/>
              </a:ext>
            </a:extLst>
          </p:cNvPr>
          <p:cNvSpPr txBox="1"/>
          <p:nvPr/>
        </p:nvSpPr>
        <p:spPr>
          <a:xfrm>
            <a:off x="8947117" y="4306747"/>
            <a:ext cx="1962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Sor</a:t>
            </a:r>
            <a:r>
              <a:rPr lang="en-US" altLang="zh-CN" sz="2000" dirty="0"/>
              <a:t>t</a:t>
            </a:r>
            <a:r>
              <a:rPr lang="zh-CN" altLang="en-US" sz="2000"/>
              <a:t> </a:t>
            </a:r>
            <a:r>
              <a:rPr lang="en-US" altLang="zh-CN" sz="2000" dirty="0"/>
              <a:t>by</a:t>
            </a:r>
            <a:r>
              <a:rPr lang="zh-CN" altLang="en-US" sz="2000"/>
              <a:t> </a:t>
            </a:r>
            <a:r>
              <a:rPr lang="en-US" altLang="zh-CN" sz="2000" b="1" i="1" dirty="0"/>
              <a:t>raw</a:t>
            </a:r>
            <a:r>
              <a:rPr lang="zh-CN" altLang="en-US" sz="2000" i="1"/>
              <a:t> </a:t>
            </a:r>
            <a:r>
              <a:rPr lang="en-US" altLang="zh-CN" sz="2000" dirty="0"/>
              <a:t>packet/Net-Flow</a:t>
            </a:r>
            <a:r>
              <a:rPr lang="zh-CN" altLang="en-US" sz="2000"/>
              <a:t> </a:t>
            </a:r>
            <a:r>
              <a:rPr lang="en-US" altLang="zh-CN" sz="2000" dirty="0"/>
              <a:t>record</a:t>
            </a:r>
            <a:r>
              <a:rPr lang="zh-CN" altLang="en-US" sz="2000"/>
              <a:t> </a:t>
            </a:r>
            <a:r>
              <a:rPr lang="en-US" altLang="zh-CN" sz="2000" dirty="0"/>
              <a:t>time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248017-8E09-90C8-B8CF-7515E56AA2C1}"/>
              </a:ext>
            </a:extLst>
          </p:cNvPr>
          <p:cNvSpPr txBox="1"/>
          <p:nvPr/>
        </p:nvSpPr>
        <p:spPr>
          <a:xfrm>
            <a:off x="9083065" y="193306"/>
            <a:ext cx="1683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SIGCOMM 2022</a:t>
            </a:r>
          </a:p>
        </p:txBody>
      </p:sp>
    </p:spTree>
    <p:extLst>
      <p:ext uri="{BB962C8B-B14F-4D97-AF65-F5344CB8AC3E}">
        <p14:creationId xmlns:p14="http://schemas.microsoft.com/office/powerpoint/2010/main" val="521173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5DC53-8BC3-E242-B748-8D0C0163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310" y="420497"/>
            <a:ext cx="10515600" cy="1325563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Statistical fidelity of per-field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distributions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5A49A-C379-7D48-9787-C52E95BEC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3B86A2-756A-2C41-9B2D-460B7E16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793810"/>
            <a:ext cx="4700705" cy="2109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395920-B53E-0C4E-A240-534F4C20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10" y="2793811"/>
            <a:ext cx="4700709" cy="21099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246F4F-8940-7048-B454-28E02448D720}"/>
              </a:ext>
            </a:extLst>
          </p:cNvPr>
          <p:cNvSpPr txBox="1"/>
          <p:nvPr/>
        </p:nvSpPr>
        <p:spPr>
          <a:xfrm>
            <a:off x="2378983" y="3800663"/>
            <a:ext cx="2312894" cy="36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UGR16</a:t>
            </a:r>
            <a:r>
              <a:rPr lang="zh-CN" altLang="en-US"/>
              <a:t> </a:t>
            </a:r>
            <a:r>
              <a:rPr lang="en-US" altLang="zh-CN" dirty="0"/>
              <a:t>(NetFlow)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09A98-AE0C-3743-BF60-668954A17AA0}"/>
              </a:ext>
            </a:extLst>
          </p:cNvPr>
          <p:cNvSpPr txBox="1"/>
          <p:nvPr/>
        </p:nvSpPr>
        <p:spPr>
          <a:xfrm>
            <a:off x="7773443" y="3800663"/>
            <a:ext cx="2312894" cy="36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CAIDA</a:t>
            </a:r>
            <a:r>
              <a:rPr lang="zh-CN" altLang="en-US"/>
              <a:t> </a:t>
            </a:r>
            <a:r>
              <a:rPr lang="en-US" altLang="zh-CN" dirty="0"/>
              <a:t>(PCAP)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100A7A-911B-664A-92DE-3772C70C0A8D}"/>
              </a:ext>
            </a:extLst>
          </p:cNvPr>
          <p:cNvSpPr txBox="1"/>
          <p:nvPr/>
        </p:nvSpPr>
        <p:spPr>
          <a:xfrm>
            <a:off x="2710226" y="5525353"/>
            <a:ext cx="677154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NetShare achieves 41% better fidelity than baselines on feature distribution metrics across traces.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EC5DE-7C51-E941-8805-30579F296231}"/>
              </a:ext>
            </a:extLst>
          </p:cNvPr>
          <p:cNvSpPr txBox="1"/>
          <p:nvPr/>
        </p:nvSpPr>
        <p:spPr>
          <a:xfrm>
            <a:off x="1730829" y="1905960"/>
            <a:ext cx="83555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Metric: Jensen-Shannon divergence between field distributions </a:t>
            </a:r>
          </a:p>
        </p:txBody>
      </p:sp>
    </p:spTree>
    <p:extLst>
      <p:ext uri="{BB962C8B-B14F-4D97-AF65-F5344CB8AC3E}">
        <p14:creationId xmlns:p14="http://schemas.microsoft.com/office/powerpoint/2010/main" val="870467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F5FC6-902C-7D4A-8BED-AD9B964B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App</a:t>
            </a:r>
            <a:r>
              <a:rPr lang="en-US" altLang="zh-CN" dirty="0"/>
              <a:t>lication</a:t>
            </a:r>
            <a:r>
              <a:rPr lang="en-US" altLang="zh-CN" dirty="0">
                <a:solidFill>
                  <a:srgbClr val="0070C0"/>
                </a:solidFill>
              </a:rPr>
              <a:t>: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header-based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anomaly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detection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ADF00-D32B-BD49-9932-2535919D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19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816F06-CD80-8645-9910-43C10B226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687" y="1690688"/>
            <a:ext cx="4465320" cy="2089954"/>
          </a:xfr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07FB9FB1-A6D5-A24E-A5B5-7ABE9BA5C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687" y="4265793"/>
            <a:ext cx="4573151" cy="16808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83D32-F6F3-B64C-9F9E-3794CFD15252}"/>
              </a:ext>
            </a:extLst>
          </p:cNvPr>
          <p:cNvSpPr txBox="1"/>
          <p:nvPr/>
        </p:nvSpPr>
        <p:spPr>
          <a:xfrm>
            <a:off x="6256468" y="1954470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achieves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 lower relative error on most datasets and modes of NetML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72E1-E877-6B49-8E05-B95B5EB964D3}"/>
              </a:ext>
            </a:extLst>
          </p:cNvPr>
          <p:cNvSpPr txBox="1"/>
          <p:nvPr/>
        </p:nvSpPr>
        <p:spPr>
          <a:xfrm>
            <a:off x="6256468" y="4419979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preserves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rankings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modes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NetML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among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all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baselines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3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7C417-B92F-4045-A100-4762F7C58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App</a:t>
            </a:r>
            <a:r>
              <a:rPr lang="en-US" altLang="zh-CN" dirty="0"/>
              <a:t>lication</a:t>
            </a:r>
            <a:r>
              <a:rPr lang="en-US" altLang="zh-CN" dirty="0">
                <a:solidFill>
                  <a:srgbClr val="0070C0"/>
                </a:solidFill>
              </a:rPr>
              <a:t>: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flow-based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traffic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type</a:t>
            </a:r>
            <a:r>
              <a:rPr lang="zh-CN" altLang="en-US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prediction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BB2930-C086-A04F-AB45-A794B6816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19494"/>
            <a:ext cx="5013064" cy="225967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0833F-570B-B84D-AB94-EDF40E5A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3ADE4-B927-714E-BFDA-5EE46058D076}"/>
              </a:ext>
            </a:extLst>
          </p:cNvPr>
          <p:cNvSpPr txBox="1"/>
          <p:nvPr/>
        </p:nvSpPr>
        <p:spPr>
          <a:xfrm>
            <a:off x="6580990" y="2143309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achieves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the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accuracy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compared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with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real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data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across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classifiers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97689DE7-F4DD-B640-B296-C1148C93E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543" y="4184200"/>
            <a:ext cx="4754044" cy="17002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848EB0-0544-D745-8068-7C58F4A2F1CD}"/>
              </a:ext>
            </a:extLst>
          </p:cNvPr>
          <p:cNvSpPr txBox="1"/>
          <p:nvPr/>
        </p:nvSpPr>
        <p:spPr>
          <a:xfrm>
            <a:off x="6580990" y="4434150"/>
            <a:ext cx="40592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preserves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rankings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classifiers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among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all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baselines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6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CB4E-E658-E5A6-AC1A-2D5FCD74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work in Project DataFuel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84B8-F21D-9645-9D94-298C23A86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515"/>
            <a:ext cx="10515600" cy="465944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RareGAN: </a:t>
            </a:r>
          </a:p>
          <a:p>
            <a:pPr lvl="1"/>
            <a:r>
              <a:rPr lang="en-US" dirty="0"/>
              <a:t>Many practical settings need samples only from the rare class</a:t>
            </a:r>
          </a:p>
          <a:p>
            <a:pPr lvl="1"/>
            <a:r>
              <a:rPr lang="en-US" dirty="0"/>
              <a:t>Formulate it as a new generative modeling problem</a:t>
            </a:r>
          </a:p>
          <a:p>
            <a:pPr lvl="1"/>
            <a:endParaRPr lang="en-US" dirty="0"/>
          </a:p>
          <a:p>
            <a:r>
              <a:rPr lang="en-US" dirty="0"/>
              <a:t>Privacy </a:t>
            </a:r>
          </a:p>
          <a:p>
            <a:pPr lvl="1"/>
            <a:r>
              <a:rPr lang="en-US" dirty="0"/>
              <a:t>Metadata hiding/transformations is easy with DG architecture </a:t>
            </a:r>
          </a:p>
          <a:p>
            <a:pPr lvl="1"/>
            <a:r>
              <a:rPr lang="en-US" dirty="0"/>
              <a:t>GAN-generated data satisfy intrinsic privacy due to generalizability </a:t>
            </a:r>
          </a:p>
          <a:p>
            <a:pPr lvl="1"/>
            <a:r>
              <a:rPr lang="en-US" dirty="0"/>
              <a:t>Basic GAN satisfies some weak DP property, need stronger DP-SGD, PATE etc</a:t>
            </a:r>
          </a:p>
          <a:p>
            <a:pPr lvl="1"/>
            <a:r>
              <a:rPr lang="en-US" dirty="0"/>
              <a:t>Robust to membership inference attacks</a:t>
            </a:r>
          </a:p>
          <a:p>
            <a:pPr lvl="1"/>
            <a:endParaRPr lang="en-US" dirty="0"/>
          </a:p>
          <a:p>
            <a:r>
              <a:rPr lang="en-US" dirty="0"/>
              <a:t>Improving stability and learning fidelity </a:t>
            </a:r>
          </a:p>
          <a:p>
            <a:pPr lvl="1"/>
            <a:r>
              <a:rPr lang="en-US" dirty="0"/>
              <a:t>Heuristic people use: Spectral normalization </a:t>
            </a:r>
          </a:p>
          <a:p>
            <a:pPr lvl="1"/>
            <a:r>
              <a:rPr lang="en-US" dirty="0"/>
              <a:t>Our work: Why it works and how to make it better!</a:t>
            </a:r>
          </a:p>
          <a:p>
            <a:pPr lvl="1"/>
            <a:r>
              <a:rPr lang="en-US" dirty="0"/>
              <a:t>A drop-in replacement: Bidirectional Scaled Spectral Normalization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B5852-175E-ED6B-0FD9-D8ED1997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069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872F-30F6-9449-A9A5-122DB48E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Discussion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9CC3-424E-9647-B577-719FDF3D6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More types of datasets, protocols, and deployments </a:t>
            </a:r>
          </a:p>
          <a:p>
            <a:pPr lvl="1"/>
            <a:r>
              <a:rPr lang="en-US" dirty="0"/>
              <a:t>E.g.,  Financial, user transactions, OT sensor traces, user workflows?</a:t>
            </a:r>
          </a:p>
          <a:p>
            <a:pPr lvl="1"/>
            <a:endParaRPr lang="en-US" dirty="0"/>
          </a:p>
          <a:p>
            <a:r>
              <a:rPr lang="en-US" dirty="0"/>
              <a:t>More types of downstream tasks </a:t>
            </a:r>
          </a:p>
          <a:p>
            <a:pPr lvl="1"/>
            <a:r>
              <a:rPr lang="en-US" dirty="0"/>
              <a:t>E.g., predictive maintenance, anomaly detection, network testing </a:t>
            </a:r>
          </a:p>
          <a:p>
            <a:endParaRPr lang="en-US" dirty="0"/>
          </a:p>
          <a:p>
            <a:r>
              <a:rPr lang="en-US" dirty="0"/>
              <a:t>Other value of synthetic data </a:t>
            </a:r>
          </a:p>
          <a:p>
            <a:pPr lvl="1"/>
            <a:r>
              <a:rPr lang="en-US" dirty="0"/>
              <a:t>E.g., augmenting normal or anomalous traces in training IT/OT detectors</a:t>
            </a:r>
          </a:p>
          <a:p>
            <a:pPr lvl="1"/>
            <a:r>
              <a:rPr lang="en-US" dirty="0"/>
              <a:t>E.g., incident response requests you get</a:t>
            </a:r>
          </a:p>
          <a:p>
            <a:pPr lvl="1"/>
            <a:endParaRPr lang="en-US" dirty="0"/>
          </a:p>
          <a:p>
            <a:r>
              <a:rPr lang="en-US" dirty="0"/>
              <a:t>Domain-customized privacy protection requirements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F8CC8-CDE1-3244-A06B-EB5FF0DE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06F7-7B03-794D-B1BE-3F12299AE8F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07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872F-30F6-9449-A9A5-122DB48E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Concl</a:t>
            </a:r>
            <a:r>
              <a:rPr lang="en-US" altLang="zh-CN" dirty="0"/>
              <a:t>usions and Takeaways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9CC3-424E-9647-B577-719FDF3D6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575"/>
            <a:ext cx="10515600" cy="489585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Session journey datasets appear everywhere in networking (and beyond)!</a:t>
            </a:r>
          </a:p>
          <a:p>
            <a:endParaRPr lang="en-US" altLang="zh-CN" dirty="0"/>
          </a:p>
          <a:p>
            <a:r>
              <a:rPr lang="en-US" altLang="zh-CN" dirty="0"/>
              <a:t>Academic and industry pain points:</a:t>
            </a:r>
            <a:br>
              <a:rPr lang="en-US" altLang="zh-CN" dirty="0"/>
            </a:br>
            <a:r>
              <a:rPr lang="en-US" altLang="zh-CN" dirty="0"/>
              <a:t>Data-driven workflows are stymied by data access, retention policies, data silos 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New Opportunity: Synthetic Session Data Generation via Deep Generative Models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Project DataFuel: Practical application of DGM to  networking/systems use cases 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For session journey datasets of relevance to industry</a:t>
            </a:r>
          </a:p>
          <a:p>
            <a:pPr lvl="1"/>
            <a:r>
              <a:rPr lang="en-US" dirty="0"/>
              <a:t>Robust across  datasets, domains, and downstream tasks</a:t>
            </a:r>
          </a:p>
          <a:p>
            <a:pPr lvl="1"/>
            <a:r>
              <a:rPr lang="en-US" dirty="0"/>
              <a:t>Ongoing work: new use cases, richer models, cost reduction,  </a:t>
            </a:r>
            <a:br>
              <a:rPr lang="en-US" dirty="0"/>
            </a:br>
            <a:endParaRPr lang="en-US" dirty="0"/>
          </a:p>
          <a:p>
            <a:r>
              <a:rPr lang="en-US" dirty="0"/>
              <a:t>We would love to collaborate and explore use cases!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hlinkClick r:id="rId2"/>
              </a:rPr>
              <a:t>https://users.ece.cmu.edu/~vsekar/projects/datafuel/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hlinkClick r:id="rId3"/>
              </a:rPr>
              <a:t>https://github.com/projectdatafuel/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F8CC8-CDE1-3244-A06B-EB5FF0DE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A06F7-7B03-794D-B1BE-3F12299AE8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88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9766</TotalTime>
  <Words>1647</Words>
  <Application>Microsoft Macintosh PowerPoint</Application>
  <PresentationFormat>Widescreen</PresentationFormat>
  <Paragraphs>296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Helvetica Light</vt:lpstr>
      <vt:lpstr>Office Theme</vt:lpstr>
      <vt:lpstr>Synthetic Data to Enable  Collaboration and Data Science  For Networking</vt:lpstr>
      <vt:lpstr>Pain point for academia: Reproducibility crisis </vt:lpstr>
      <vt:lpstr>Pain point for industry: Silos/Policies</vt:lpstr>
      <vt:lpstr>Focus: Session Journeys in Networking Use Cases</vt:lpstr>
      <vt:lpstr>Session Journey (Semi Formally)</vt:lpstr>
      <vt:lpstr>Network Session Analytics Drives Operations</vt:lpstr>
      <vt:lpstr>Vision: Project DataFuel</vt:lpstr>
      <vt:lpstr>This Talk:</vt:lpstr>
      <vt:lpstr>DoppelGANger:  A basic building block for timeseries generation</vt:lpstr>
      <vt:lpstr>Example Challenge: Long-term Effects</vt:lpstr>
      <vt:lpstr>DoppelGANger architecture</vt:lpstr>
      <vt:lpstr>DoppelGANger Has Been Used</vt:lpstr>
      <vt:lpstr>Improved Temporal Fidelity</vt:lpstr>
      <vt:lpstr>Improved Fidelity in Attribute Correlations</vt:lpstr>
      <vt:lpstr>NetShare: Generating Packet and flow traces </vt:lpstr>
      <vt:lpstr>NetShare Summary of Key Ideas</vt:lpstr>
      <vt:lpstr>NetShare: End-to-end view </vt:lpstr>
      <vt:lpstr>Statistical fidelity of per-field distributions</vt:lpstr>
      <vt:lpstr>Application: header-based anomaly detection</vt:lpstr>
      <vt:lpstr>Application: flow-based traffic type prediction</vt:lpstr>
      <vt:lpstr>Other work in Project DataFuel</vt:lpstr>
      <vt:lpstr>Discussion</vt:lpstr>
      <vt:lpstr>Conclusions and 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Yucheng Yin</dc:creator>
  <cp:lastModifiedBy>Vyas Sekar</cp:lastModifiedBy>
  <cp:revision>3847</cp:revision>
  <dcterms:created xsi:type="dcterms:W3CDTF">2021-04-12T12:28:53Z</dcterms:created>
  <dcterms:modified xsi:type="dcterms:W3CDTF">2023-10-15T01:48:03Z</dcterms:modified>
</cp:coreProperties>
</file>