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notesSlides/notesSlide12.xml" ContentType="application/vnd.openxmlformats-officedocument.presentationml.notesSlide+xml"/>
  <Override PartName="/ppt/tags/tag3.xml" ContentType="application/vnd.openxmlformats-officedocument.presentationml.tags+xml"/>
  <Override PartName="/ppt/notesSlides/notesSlide13.xml" ContentType="application/vnd.openxmlformats-officedocument.presentationml.notesSlide+xml"/>
  <Override PartName="/ppt/tags/tag4.xml" ContentType="application/vnd.openxmlformats-officedocument.presentationml.tags+xml"/>
  <Override PartName="/ppt/notesSlides/notesSlide14.xml" ContentType="application/vnd.openxmlformats-officedocument.presentationml.notesSlide+xml"/>
  <Override PartName="/ppt/tags/tag5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6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7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0" r:id="rId1"/>
    <p:sldMasterId id="2147483682" r:id="rId2"/>
  </p:sldMasterIdLst>
  <p:notesMasterIdLst>
    <p:notesMasterId r:id="rId49"/>
  </p:notesMasterIdLst>
  <p:handoutMasterIdLst>
    <p:handoutMasterId r:id="rId50"/>
  </p:handoutMasterIdLst>
  <p:sldIdLst>
    <p:sldId id="493" r:id="rId3"/>
    <p:sldId id="551" r:id="rId4"/>
    <p:sldId id="502" r:id="rId5"/>
    <p:sldId id="497" r:id="rId6"/>
    <p:sldId id="689" r:id="rId7"/>
    <p:sldId id="554" r:id="rId8"/>
    <p:sldId id="695" r:id="rId9"/>
    <p:sldId id="704" r:id="rId10"/>
    <p:sldId id="643" r:id="rId11"/>
    <p:sldId id="578" r:id="rId12"/>
    <p:sldId id="699" r:id="rId13"/>
    <p:sldId id="579" r:id="rId14"/>
    <p:sldId id="581" r:id="rId15"/>
    <p:sldId id="584" r:id="rId16"/>
    <p:sldId id="586" r:id="rId17"/>
    <p:sldId id="646" r:id="rId18"/>
    <p:sldId id="647" r:id="rId19"/>
    <p:sldId id="700" r:id="rId20"/>
    <p:sldId id="593" r:id="rId21"/>
    <p:sldId id="595" r:id="rId22"/>
    <p:sldId id="594" r:id="rId23"/>
    <p:sldId id="648" r:id="rId24"/>
    <p:sldId id="701" r:id="rId25"/>
    <p:sldId id="605" r:id="rId26"/>
    <p:sldId id="606" r:id="rId27"/>
    <p:sldId id="670" r:id="rId28"/>
    <p:sldId id="649" r:id="rId29"/>
    <p:sldId id="702" r:id="rId30"/>
    <p:sldId id="655" r:id="rId31"/>
    <p:sldId id="681" r:id="rId32"/>
    <p:sldId id="664" r:id="rId33"/>
    <p:sldId id="644" r:id="rId34"/>
    <p:sldId id="703" r:id="rId35"/>
    <p:sldId id="616" r:id="rId36"/>
    <p:sldId id="633" r:id="rId37"/>
    <p:sldId id="706" r:id="rId38"/>
    <p:sldId id="692" r:id="rId39"/>
    <p:sldId id="693" r:id="rId40"/>
    <p:sldId id="677" r:id="rId41"/>
    <p:sldId id="707" r:id="rId42"/>
    <p:sldId id="708" r:id="rId43"/>
    <p:sldId id="709" r:id="rId44"/>
    <p:sldId id="710" r:id="rId45"/>
    <p:sldId id="711" r:id="rId46"/>
    <p:sldId id="694" r:id="rId47"/>
    <p:sldId id="679" r:id="rId4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2E2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テーマ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/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/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淡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淡色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淡色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29" autoAdjust="0"/>
    <p:restoredTop sz="79817" autoAdjust="0"/>
  </p:normalViewPr>
  <p:slideViewPr>
    <p:cSldViewPr snapToGrid="0" snapToObjects="1">
      <p:cViewPr varScale="1">
        <p:scale>
          <a:sx n="89" d="100"/>
          <a:sy n="89" d="100"/>
        </p:scale>
        <p:origin x="2320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0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52"/>
    </p:cViewPr>
  </p:sorterViewPr>
  <p:notesViewPr>
    <p:cSldViewPr snapToGrid="0" snapToObjects="1">
      <p:cViewPr varScale="1">
        <p:scale>
          <a:sx n="83" d="100"/>
          <a:sy n="83" d="100"/>
        </p:scale>
        <p:origin x="-3040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D82EBE-9D7E-FB45-9BD1-4C09815C3AA5}" type="datetime1">
              <a:rPr kumimoji="1" lang="en-US" altLang="ja-JP" smtClean="0"/>
              <a:t>10/28/25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023250-DC81-9E46-A6D9-D671E8935C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53753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EC869-44F4-C047-BA8E-CE0EA6ADFEBA}" type="datetime1">
              <a:rPr lang="en-US" altLang="ja-JP" smtClean="0"/>
              <a:t>10/28/25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C22AA-105C-7E4F-9F38-8229521288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7774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D974D-8C01-4845-B68A-3955301DB1A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700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D974D-8C01-4845-B68A-3955301DB1A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874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D974D-8C01-4845-B68A-3955301DB1A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433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key tech pushes:</a:t>
            </a:r>
          </a:p>
          <a:p>
            <a:r>
              <a:rPr lang="en-US" dirty="0"/>
              <a:t>SDN enables more fine-grained routing</a:t>
            </a:r>
            <a:r>
              <a:rPr lang="en-US" baseline="0" dirty="0"/>
              <a:t> </a:t>
            </a:r>
            <a:r>
              <a:rPr lang="en-US" dirty="0"/>
              <a:t>NFV enables function virtualization</a:t>
            </a:r>
          </a:p>
          <a:p>
            <a:r>
              <a:rPr lang="en-US" dirty="0"/>
              <a:t>Use case pulls are clear – current security </a:t>
            </a:r>
            <a:r>
              <a:rPr lang="en-US" dirty="0" err="1"/>
              <a:t>isnt</a:t>
            </a:r>
            <a:r>
              <a:rPr lang="en-US" baseline="0" dirty="0"/>
              <a:t> keeping up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D974D-8C01-4845-B68A-3955301DB1A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633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C22AA-105C-7E4F-9F38-8229521288D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792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Achieving this vision is easier said than done 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D974D-8C01-4845-B68A-3955301DB1A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847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Which raises an interesting question ..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C22AA-105C-7E4F-9F38-8229521288D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4475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</a:t>
            </a:r>
            <a:r>
              <a:rPr lang="en-US" dirty="0" err="1"/>
              <a:t>presnet</a:t>
            </a:r>
            <a:r>
              <a:rPr lang="en-US" dirty="0"/>
              <a:t> our work as if these ideas came in some sort of magical vision ..</a:t>
            </a:r>
            <a:r>
              <a:rPr lang="en-US" baseline="0" dirty="0"/>
              <a:t> We don</a:t>
            </a:r>
            <a:r>
              <a:rPr lang="fr-FR" baseline="0" dirty="0"/>
              <a:t>’</a:t>
            </a:r>
            <a:r>
              <a:rPr lang="en-US" baseline="0" dirty="0"/>
              <a:t>t often pay </a:t>
            </a:r>
            <a:r>
              <a:rPr lang="en-US" baseline="0" dirty="0" err="1"/>
              <a:t>atetntion</a:t>
            </a:r>
            <a:r>
              <a:rPr lang="en-US" baseline="0" dirty="0"/>
              <a:t> to the back story of how the ideas/problems came about and I think it Is </a:t>
            </a:r>
            <a:r>
              <a:rPr lang="en-US" baseline="0" dirty="0" err="1"/>
              <a:t>iimportant</a:t>
            </a:r>
            <a:r>
              <a:rPr lang="en-US" baseline="0" dirty="0"/>
              <a:t> for us to pay attention to that  </a:t>
            </a:r>
            <a:r>
              <a:rPr lang="en-US" dirty="0"/>
              <a:t>especially if you are a networking student/researcher just</a:t>
            </a:r>
            <a:r>
              <a:rPr lang="en-US" baseline="0" dirty="0"/>
              <a:t> trying to learn the ropes .. </a:t>
            </a:r>
            <a:r>
              <a:rPr lang="en-US" baseline="0" dirty="0" err="1"/>
              <a:t>Ther</a:t>
            </a:r>
            <a:r>
              <a:rPr lang="en-US" baseline="0" dirty="0"/>
              <a:t> </a:t>
            </a:r>
            <a:r>
              <a:rPr lang="en-US" baseline="0" dirty="0" err="1"/>
              <a:t>eis</a:t>
            </a:r>
            <a:r>
              <a:rPr lang="en-US" baseline="0" dirty="0"/>
              <a:t> no magic 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C22AA-105C-7E4F-9F38-8229521288D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3946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talk I will focus on some of the key building blocks especially</a:t>
            </a:r>
            <a:r>
              <a:rPr lang="en-US" baseline="0" dirty="0"/>
              <a:t> in the orchestration layer that </a:t>
            </a:r>
            <a:r>
              <a:rPr lang="en-US" baseline="0" dirty="0" err="1"/>
              <a:t>wehave</a:t>
            </a:r>
            <a:r>
              <a:rPr lang="en-US" baseline="0" dirty="0"/>
              <a:t> been developing to enable this vision. I will also give a sample of example apps we have designed using such capabilities. </a:t>
            </a:r>
          </a:p>
          <a:p>
            <a:r>
              <a:rPr lang="en-US" baseline="0" dirty="0"/>
              <a:t>In some sense I am going to tell you a story here on our journey since 2013 in developing these </a:t>
            </a:r>
            <a:r>
              <a:rPr lang="en-US" baseline="0" dirty="0" err="1"/>
              <a:t>buolding</a:t>
            </a:r>
            <a:r>
              <a:rPr lang="en-US" baseline="0" dirty="0"/>
              <a:t> blocks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C22AA-105C-7E4F-9F38-8229521288D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5652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we first got here we were</a:t>
            </a:r>
            <a:r>
              <a:rPr lang="en-US" baseline="0" dirty="0"/>
              <a:t> in this world where </a:t>
            </a:r>
            <a:r>
              <a:rPr lang="en-US" baseline="0" dirty="0" err="1"/>
              <a:t>mbox</a:t>
            </a:r>
            <a:r>
              <a:rPr lang="en-US" baseline="0" dirty="0"/>
              <a:t> management was an absolute mess. And </a:t>
            </a:r>
            <a:r>
              <a:rPr lang="en-US" baseline="0" dirty="0" err="1"/>
              <a:t>aroudn</a:t>
            </a:r>
            <a:r>
              <a:rPr lang="en-US" baseline="0" dirty="0"/>
              <a:t> this time it </a:t>
            </a:r>
            <a:r>
              <a:rPr lang="en-US" baseline="0" dirty="0" err="1"/>
              <a:t>eas</a:t>
            </a:r>
            <a:r>
              <a:rPr lang="en-US" baseline="0" dirty="0"/>
              <a:t> clear that </a:t>
            </a:r>
            <a:r>
              <a:rPr lang="en-US" baseline="0" dirty="0" err="1"/>
              <a:t>sdn</a:t>
            </a:r>
            <a:r>
              <a:rPr lang="en-US" baseline="0" dirty="0"/>
              <a:t> was taking off. So we </a:t>
            </a:r>
            <a:r>
              <a:rPr lang="en-US" baseline="0" dirty="0" err="1"/>
              <a:t>aksed</a:t>
            </a:r>
            <a:r>
              <a:rPr lang="en-US" baseline="0" dirty="0"/>
              <a:t> a </a:t>
            </a:r>
            <a:r>
              <a:rPr lang="en-US" baseline="0" dirty="0" err="1"/>
              <a:t>simole</a:t>
            </a:r>
            <a:r>
              <a:rPr lang="en-US" baseline="0" dirty="0"/>
              <a:t> question </a:t>
            </a:r>
            <a:r>
              <a:rPr lang="en-US" baseline="0" dirty="0" err="1"/>
              <a:t>bck</a:t>
            </a:r>
            <a:r>
              <a:rPr lang="en-US" baseline="0" dirty="0"/>
              <a:t> then – can </a:t>
            </a:r>
            <a:r>
              <a:rPr lang="en-US" baseline="0" dirty="0" err="1"/>
              <a:t>sdn</a:t>
            </a:r>
            <a:r>
              <a:rPr lang="en-US" baseline="0" dirty="0"/>
              <a:t> simplify </a:t>
            </a:r>
            <a:r>
              <a:rPr lang="en-US" baseline="0" dirty="0" err="1"/>
              <a:t>mbox</a:t>
            </a:r>
            <a:r>
              <a:rPr lang="en-US" baseline="0" dirty="0"/>
              <a:t> management. In particular we were looking at how the </a:t>
            </a:r>
            <a:r>
              <a:rPr lang="en-US" baseline="0" dirty="0" err="1"/>
              <a:t>sdn</a:t>
            </a:r>
            <a:r>
              <a:rPr lang="en-US" baseline="0" dirty="0"/>
              <a:t> routing capabilities can be used to specify policy routing .. </a:t>
            </a:r>
            <a:r>
              <a:rPr lang="en-US" baseline="0" dirty="0" err="1"/>
              <a:t>E.g.m</a:t>
            </a:r>
            <a:r>
              <a:rPr lang="en-US" baseline="0" dirty="0"/>
              <a:t> web traffic foes through xyz … the nice thing was this </a:t>
            </a:r>
            <a:r>
              <a:rPr lang="en-US" baseline="0" dirty="0" err="1"/>
              <a:t>decoipling</a:t>
            </a:r>
            <a:r>
              <a:rPr lang="en-US" baseline="0" dirty="0"/>
              <a:t> between intent and the actual topology. SIMPLE </a:t>
            </a:r>
            <a:r>
              <a:rPr lang="en-US" baseline="0" dirty="0" err="1"/>
              <a:t>isa</a:t>
            </a:r>
            <a:r>
              <a:rPr lang="en-US" baseline="0" dirty="0"/>
              <a:t> policy enforcement layer called SIMPLE which translates middlebox-specific policies into rules that can be installed on SDN switches while ensuring that load across middleboxes is balanced. A particular requirement we had there was to work </a:t>
            </a:r>
            <a:r>
              <a:rPr lang="en-US" baseline="0" dirty="0" err="1"/>
              <a:t>witjin</a:t>
            </a:r>
            <a:r>
              <a:rPr lang="en-US" baseline="0" dirty="0"/>
              <a:t> confines of current </a:t>
            </a:r>
            <a:r>
              <a:rPr lang="en-US" baseline="0" dirty="0" err="1"/>
              <a:t>sdn</a:t>
            </a:r>
            <a:r>
              <a:rPr lang="en-US" baseline="0" dirty="0"/>
              <a:t> and legacy </a:t>
            </a:r>
            <a:r>
              <a:rPr lang="en-US" baseline="0" dirty="0" err="1"/>
              <a:t>mboxes</a:t>
            </a:r>
            <a:r>
              <a:rPr lang="en-US" baseline="0" dirty="0"/>
              <a:t> as a pragmatic starting point. Also we </a:t>
            </a:r>
            <a:r>
              <a:rPr lang="en-US" baseline="0" dirty="0" err="1"/>
              <a:t>didn</a:t>
            </a:r>
            <a:r>
              <a:rPr lang="fr-FR" baseline="0" dirty="0"/>
              <a:t>’</a:t>
            </a:r>
            <a:r>
              <a:rPr lang="en-US" baseline="0" dirty="0"/>
              <a:t>t know better </a:t>
            </a:r>
            <a:r>
              <a:rPr lang="en-US" baseline="0" dirty="0">
                <a:sym typeface="Wingdings"/>
              </a:rPr>
              <a:t>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D974D-8C01-4845-B68A-3955301DB1A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141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Chance conversation on the car ride back from NSDI</a:t>
            </a:r>
            <a:r>
              <a:rPr lang="en-US" baseline="0" dirty="0"/>
              <a:t> on we should look at SDN + </a:t>
            </a:r>
            <a:r>
              <a:rPr lang="en-US" baseline="0" dirty="0" err="1"/>
              <a:t>Middleboxes</a:t>
            </a:r>
            <a:r>
              <a:rPr lang="en-US" baseline="0" dirty="0"/>
              <a:t> – blindingly obvious in hindsight but perhaps not so much at the time? Story of comb itself is an interesting tale in the serendipity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C22AA-105C-7E4F-9F38-8229521288D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812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turned out to be trickier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than we thought ..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Typically middlebox policies require packets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traverse through a sequence of middleboxes. For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instance, consider this example, where given this network of two switches and 3 middleboxes, we want to route all traffic through the policy chain Firewall-IDS-Proxy. To enforce this policy chain, the path that the packet should traverse has a loop. This is because switch S2 sees multiple instances of the same packet on the same interface.</a:t>
            </a:r>
          </a:p>
          <a:p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a result when the packet reaches switch S2, it cannot determine whether to forward the packet to an IDS or the destination.</a:t>
            </a:r>
          </a:p>
          <a:p>
            <a:endParaRPr lang="en-US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result traditional flow rules may not suffice to ensure correct forwarding in such scenarios.</a:t>
            </a:r>
          </a:p>
          <a:p>
            <a:endParaRPr lang="en-US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A1180-71CC-D84D-8852-67CDD3B0CA6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6579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are two key resource constraints here: middlebo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 processing constraint and limited TCAM space in SDN switches.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Middleboxes involve complex processing to capture application level semantics or use deep packet inspection. In order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avoid scenarios of middlebox overload its important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balance the load across middleboxes</a:t>
            </a:r>
            <a:r>
              <a:rPr lang="en-US" baseline="0" dirty="0"/>
              <a:t>. For instance in this network, we may want to spilt the load evenly across the two IDs. However when we split the traffic,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 split needs to have forwarding rules to route the traffic to the correct physical middleboxes.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In summary, besides the middlebox resource constraints, we also have to with switch TCAM space constraints.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D974D-8C01-4845-B68A-3955301DB1AE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6128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A1180-71CC-D84D-8852-67CDD3B0CA6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6948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SIMPLE takes as input the middlebox specific policies</a:t>
            </a:r>
            <a:r>
              <a:rPr lang="en-US" baseline="0" dirty="0"/>
              <a:t> corresponding to different traffic classes given a network of legacy middleboxes and SDN switches.</a:t>
            </a:r>
            <a:endParaRPr lang="en-US" dirty="0"/>
          </a:p>
          <a:p>
            <a:r>
              <a:rPr lang="en-US" dirty="0"/>
              <a:t>Simple</a:t>
            </a:r>
            <a:r>
              <a:rPr lang="en-US" baseline="0" dirty="0"/>
              <a:t> consists of a resource manger for load balancing across middleboxes subject to the middlebox and forwarding table capacity constraints, a modifications handler to account for dynamic middlebox induced transformations and the rule generator which enforces policy composition and outputs rules that can be installed in SDN switches using OpenFlow protocol.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D974D-8C01-4845-B68A-3955301DB1AE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6592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Chance conversation with </a:t>
            </a:r>
            <a:r>
              <a:rPr lang="en-US" dirty="0" err="1"/>
              <a:t>jeff</a:t>
            </a:r>
            <a:r>
              <a:rPr lang="en-US" dirty="0"/>
              <a:t> mogul sparked this question .. Why not think of cleaner solutions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C22AA-105C-7E4F-9F38-8229521288D2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1810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B0D9F-A273-4D67-8A41-B83E35BDC5E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1340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D974D-8C01-4845-B68A-3955301DB1AE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4940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an</a:t>
            </a:r>
            <a:r>
              <a:rPr lang="en-US" baseline="0" dirty="0"/>
              <a:t> example in which it</a:t>
            </a:r>
            <a:r>
              <a:rPr lang="fr-FR" baseline="0" dirty="0"/>
              <a:t>’</a:t>
            </a:r>
            <a:r>
              <a:rPr lang="en-US" baseline="0" dirty="0"/>
              <a:t>s a </a:t>
            </a:r>
            <a:r>
              <a:rPr lang="en-US" baseline="0" dirty="0" err="1"/>
              <a:t>correctnensss</a:t>
            </a:r>
            <a:r>
              <a:rPr lang="en-US" baseline="0" dirty="0"/>
              <a:t> thing .. More generally these tags are a way in which </a:t>
            </a:r>
            <a:r>
              <a:rPr lang="en-US" baseline="0" dirty="0" err="1"/>
              <a:t>mboxes</a:t>
            </a:r>
            <a:r>
              <a:rPr lang="en-US" baseline="0" dirty="0"/>
              <a:t> can encode </a:t>
            </a:r>
            <a:r>
              <a:rPr lang="en-US" baseline="0" dirty="0" err="1"/>
              <a:t>securitu</a:t>
            </a:r>
            <a:r>
              <a:rPr lang="en-US" baseline="0" dirty="0"/>
              <a:t> relevant context that can be </a:t>
            </a:r>
            <a:r>
              <a:rPr lang="en-US" baseline="0" dirty="0" err="1"/>
              <a:t>usedfor</a:t>
            </a:r>
            <a:r>
              <a:rPr lang="en-US" baseline="0" dirty="0"/>
              <a:t> downstream routing </a:t>
            </a:r>
            <a:r>
              <a:rPr lang="en-US" baseline="0" dirty="0" err="1"/>
              <a:t>descisions</a:t>
            </a:r>
            <a:r>
              <a:rPr lang="en-US" baseline="0" dirty="0"/>
              <a:t> .. </a:t>
            </a:r>
            <a:r>
              <a:rPr lang="en-US" baseline="0" dirty="0" err="1"/>
              <a:t>E,g</a:t>
            </a:r>
            <a:r>
              <a:rPr lang="en-US" baseline="0" dirty="0"/>
              <a:t>. is this packet or </a:t>
            </a:r>
            <a:r>
              <a:rPr lang="en-US" baseline="0" dirty="0" err="1"/>
              <a:t>src</a:t>
            </a:r>
            <a:r>
              <a:rPr lang="en-US" baseline="0" dirty="0"/>
              <a:t> suspicious which may need deeper inspection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C22AA-105C-7E4F-9F38-8229521288D2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7009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2186D2-567F-FF41-B68B-44EE42754DB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2233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b="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D974D-8C01-4845-B68A-3955301DB1A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5854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Correctness especially relevant if you are implementing </a:t>
            </a:r>
            <a:r>
              <a:rPr lang="en-US" dirty="0" err="1"/>
              <a:t>securityp</a:t>
            </a:r>
            <a:r>
              <a:rPr lang="en-US" baseline="0" dirty="0"/>
              <a:t> </a:t>
            </a:r>
            <a:r>
              <a:rPr lang="en-US" baseline="0" dirty="0" err="1"/>
              <a:t>olicies</a:t>
            </a:r>
            <a:r>
              <a:rPr lang="en-US" baseline="0" dirty="0"/>
              <a:t>. </a:t>
            </a:r>
            <a:r>
              <a:rPr lang="en-US" sz="1200" baseline="0" dirty="0" err="1"/>
              <a:t>Exisitng</a:t>
            </a:r>
            <a:r>
              <a:rPr lang="en-US" sz="1200" baseline="0" dirty="0"/>
              <a:t> work in net verification inspired us ..but two key problems was they </a:t>
            </a:r>
            <a:r>
              <a:rPr lang="en-US" sz="1200" baseline="0" dirty="0" err="1"/>
              <a:t>coldnt</a:t>
            </a:r>
            <a:r>
              <a:rPr lang="en-US" sz="1200" baseline="0" dirty="0"/>
              <a:t> handle </a:t>
            </a:r>
            <a:r>
              <a:rPr lang="en-US" sz="1200" baseline="0" dirty="0" err="1"/>
              <a:t>stateful</a:t>
            </a:r>
            <a:r>
              <a:rPr lang="en-US" sz="1200" baseline="0" dirty="0"/>
              <a:t> data planes and </a:t>
            </a:r>
            <a:r>
              <a:rPr lang="en-US" sz="1200" baseline="0" dirty="0" err="1"/>
              <a:t>couldn</a:t>
            </a:r>
            <a:r>
              <a:rPr lang="fr-FR" sz="1200" baseline="0" dirty="0"/>
              <a:t>’</a:t>
            </a:r>
            <a:r>
              <a:rPr lang="en-US" sz="1200" baseline="0" dirty="0"/>
              <a:t>t capture these more dynamic policy scenarios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C22AA-105C-7E4F-9F38-8229521288D2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498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1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D974D-8C01-4845-B68A-3955301DB1A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0198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b="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D974D-8C01-4845-B68A-3955301DB1A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829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A1180-71CC-D84D-8852-67CDD3B0CA65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222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C22AA-105C-7E4F-9F38-8229521288D2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2543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Chance conversation with </a:t>
            </a:r>
            <a:r>
              <a:rPr lang="en-US" dirty="0" err="1"/>
              <a:t>jeff</a:t>
            </a:r>
            <a:r>
              <a:rPr lang="en-US" dirty="0"/>
              <a:t> mogul sparked this question .. Why not think of cleaner solutions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C22AA-105C-7E4F-9F38-8229521288D2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405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C22AA-105C-7E4F-9F38-8229521288D2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870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Tie</a:t>
            </a:r>
            <a:r>
              <a:rPr kumimoji="1" lang="en-US" altLang="ja-JP" baseline="0" dirty="0"/>
              <a:t> it in to previous work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C22AA-105C-7E4F-9F38-8229521288D2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5161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3E696-6ABF-A441-8959-E302D468A3D5}" type="slidenum">
              <a:rPr kumimoji="1" lang="zh-CN" altLang="en-US" smtClean="0"/>
              <a:t>38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67621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D974D-8C01-4845-B68A-3955301DB1AE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1872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C22AA-105C-7E4F-9F38-8229521288D2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5898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Ecosystem is quite</a:t>
            </a:r>
            <a:r>
              <a:rPr lang="en-US" baseline="0" dirty="0"/>
              <a:t> complex .. Walk through end to end flow of bits from the content provider to the ultimate viewer . Many moving pieces .. What makes this </a:t>
            </a:r>
            <a:r>
              <a:rPr lang="en-US" baseline="0" dirty="0" err="1"/>
              <a:t>espeically</a:t>
            </a:r>
            <a:r>
              <a:rPr lang="en-US" baseline="0" dirty="0"/>
              <a:t> interesting is that a lot of this has been overlaid on top of existing </a:t>
            </a:r>
            <a:r>
              <a:rPr lang="en-US" baseline="0" dirty="0" err="1"/>
              <a:t>ip</a:t>
            </a:r>
            <a:r>
              <a:rPr lang="en-US" baseline="0" dirty="0"/>
              <a:t> networks.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E6DAD-537A-A34B-85A2-EE6C1F597F35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5505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D974D-8C01-4845-B68A-3955301DB1AE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944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98BCE073-E992-A940-B2CF-7259ECD7BDC9}" type="datetime1">
              <a:rPr lang="en-US" smtClean="0"/>
              <a:t>10/28/25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450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9862741F-EE73-844A-BFAC-2B5415C2B159}" type="datetime1">
              <a:rPr lang="en-US" smtClean="0"/>
              <a:t>10/28/25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107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6BF618BE-886D-AE4D-B97C-4463804DAB41}" type="datetime1">
              <a:rPr lang="en-US" smtClean="0"/>
              <a:t>10/28/25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719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C5E8F73-1F6B-BD48-9C18-D516C2DC6AAB}" type="datetime1">
              <a:rPr lang="en-US" smtClean="0"/>
              <a:t>10/28/25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515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A614B1C7-CA4F-6248-B9FB-92FF4EED6F47}" type="datetime1">
              <a:rPr lang="en-US" smtClean="0"/>
              <a:t>10/28/25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121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44178521-AC16-EE49-BCDC-2E308740793C}" type="datetime1">
              <a:rPr lang="en-US" smtClean="0"/>
              <a:t>10/28/25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091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94E54095-1F86-6D48-B10A-13408D6BB012}" type="datetime1">
              <a:rPr lang="en-US" smtClean="0"/>
              <a:t>10/28/25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21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6EFC8D5F-36C3-6E4B-85EE-A3D8423D539F}" type="datetime1">
              <a:rPr lang="en-US" smtClean="0"/>
              <a:t>10/28/25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293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48929BC-AA38-714C-A761-3AEF6067CEC3}" type="datetime1">
              <a:rPr lang="en-US" smtClean="0"/>
              <a:t>10/28/25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777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0756EA0-EE37-B24A-98F7-D4E8AD75C161}" type="datetime1">
              <a:rPr lang="en-US" smtClean="0"/>
              <a:t>10/28/25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089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5E958385-65E8-BB4E-815F-B5F25622193F}" type="datetime1">
              <a:rPr lang="en-US" smtClean="0"/>
              <a:t>10/28/25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979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0" name="Picture 9" descr="cmuUniversity_black.eps"/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522" y="6400498"/>
            <a:ext cx="1905000" cy="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607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FC05-44FA-B74F-B5BA-CCEBBD07E72A}" type="datetime1">
              <a:rPr lang="en-US" smtClean="0"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101A-5C28-B148-A8EC-F82FA6E96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907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867E-BDC9-9848-812E-656CBC416733}" type="datetime1">
              <a:rPr lang="en-US" smtClean="0"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101A-5C28-B148-A8EC-F82FA6E96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9358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1B25-0AC6-3540-A49D-ED84B7E78E95}" type="datetime1">
              <a:rPr lang="en-US" smtClean="0"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101A-5C28-B148-A8EC-F82FA6E96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627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9B40-5C02-D84C-9B9A-B5BDCB0D7ACE}" type="datetime1">
              <a:rPr lang="en-US" smtClean="0"/>
              <a:t>10/28/25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101A-5C28-B148-A8EC-F82FA6E96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075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04CC4-5D6D-8448-9A6A-0FAACBBFD819}" type="datetime1">
              <a:rPr lang="en-US" smtClean="0"/>
              <a:t>10/28/25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101A-5C28-B148-A8EC-F82FA6E96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7277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BEBD8-289B-2146-89C8-1FA07213A558}" type="datetime1">
              <a:rPr lang="en-US" smtClean="0"/>
              <a:t>10/28/25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101A-5C28-B148-A8EC-F82FA6E96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6930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AECB4-D717-5E4F-9DAB-762C19381621}" type="datetime1">
              <a:rPr lang="en-US" smtClean="0"/>
              <a:t>10/28/25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101A-5C28-B148-A8EC-F82FA6E96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6366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FFDCF-3F88-D642-941B-A3297E172AB3}" type="datetime1">
              <a:rPr lang="en-US" smtClean="0"/>
              <a:t>10/28/25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101A-5C28-B148-A8EC-F82FA6E96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3095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8B705-1F85-024E-B8EC-308B7B648922}" type="datetime1">
              <a:rPr lang="en-US" smtClean="0"/>
              <a:t>10/28/25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101A-5C28-B148-A8EC-F82FA6E96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122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AFE0F-30A4-234D-9892-86848CA814A6}" type="datetime1">
              <a:rPr lang="en-US" smtClean="0"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101A-5C28-B148-A8EC-F82FA6E96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970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B7FF-7524-B748-8FE4-076BEA7E5DEA}" type="datetime1">
              <a:rPr lang="en-US" smtClean="0"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101A-5C28-B148-A8EC-F82FA6E96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786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40167"/>
            <a:ext cx="8229600" cy="845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95295"/>
            <a:ext cx="8229600" cy="5161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6356349"/>
            <a:ext cx="457200" cy="5016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258B8-ACF5-6E4C-8B3E-49E538074B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52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52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0000B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15262-0273-6E42-8456-325EFB24701A}" type="datetime1">
              <a:rPr lang="en-US" smtClean="0"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1101A-5C28-B148-A8EC-F82FA6E96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336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iff"/><Relationship Id="rId13" Type="http://schemas.openxmlformats.org/officeDocument/2006/relationships/image" Target="../media/image14.png"/><Relationship Id="rId3" Type="http://schemas.openxmlformats.org/officeDocument/2006/relationships/image" Target="../media/image4.tiff"/><Relationship Id="rId7" Type="http://schemas.openxmlformats.org/officeDocument/2006/relationships/image" Target="../media/image8.tiff"/><Relationship Id="rId12" Type="http://schemas.openxmlformats.org/officeDocument/2006/relationships/image" Target="../media/image13.png"/><Relationship Id="rId17" Type="http://schemas.openxmlformats.org/officeDocument/2006/relationships/image" Target="../media/image18.tiff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11" Type="http://schemas.openxmlformats.org/officeDocument/2006/relationships/image" Target="../media/image12.png"/><Relationship Id="rId5" Type="http://schemas.openxmlformats.org/officeDocument/2006/relationships/image" Target="../media/image6.tiff"/><Relationship Id="rId15" Type="http://schemas.openxmlformats.org/officeDocument/2006/relationships/image" Target="../media/image16.png"/><Relationship Id="rId10" Type="http://schemas.openxmlformats.org/officeDocument/2006/relationships/image" Target="../media/image11.tiff"/><Relationship Id="rId4" Type="http://schemas.openxmlformats.org/officeDocument/2006/relationships/image" Target="../media/image5.jpg"/><Relationship Id="rId9" Type="http://schemas.openxmlformats.org/officeDocument/2006/relationships/image" Target="../media/image10.tiff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19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19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tif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9.wmf"/><Relationship Id="rId5" Type="http://schemas.openxmlformats.org/officeDocument/2006/relationships/image" Target="../media/image26.wmf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tiff"/><Relationship Id="rId5" Type="http://schemas.openxmlformats.org/officeDocument/2006/relationships/image" Target="../media/image24.tiff"/><Relationship Id="rId4" Type="http://schemas.openxmlformats.org/officeDocument/2006/relationships/image" Target="../media/image27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8.emf"/><Relationship Id="rId5" Type="http://schemas.openxmlformats.org/officeDocument/2006/relationships/image" Target="../media/image19.wmf"/><Relationship Id="rId4" Type="http://schemas.openxmlformats.org/officeDocument/2006/relationships/image" Target="../media/image26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8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9.wmf"/><Relationship Id="rId5" Type="http://schemas.openxmlformats.org/officeDocument/2006/relationships/image" Target="../media/image22.wmf"/><Relationship Id="rId4" Type="http://schemas.openxmlformats.org/officeDocument/2006/relationships/image" Target="../media/image26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9.wmf"/><Relationship Id="rId5" Type="http://schemas.openxmlformats.org/officeDocument/2006/relationships/image" Target="../media/image28.emf"/><Relationship Id="rId4" Type="http://schemas.openxmlformats.org/officeDocument/2006/relationships/image" Target="../media/image26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9.wmf"/><Relationship Id="rId5" Type="http://schemas.openxmlformats.org/officeDocument/2006/relationships/image" Target="../media/image26.wmf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tiff"/><Relationship Id="rId5" Type="http://schemas.openxmlformats.org/officeDocument/2006/relationships/image" Target="../media/image24.tiff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7" Type="http://schemas.openxmlformats.org/officeDocument/2006/relationships/image" Target="../media/image32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wmf"/><Relationship Id="rId4" Type="http://schemas.openxmlformats.org/officeDocument/2006/relationships/image" Target="../media/image19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35.gi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19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35.gi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tiff"/><Relationship Id="rId4" Type="http://schemas.openxmlformats.org/officeDocument/2006/relationships/image" Target="../media/image25.tif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tif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7" Type="http://schemas.openxmlformats.org/officeDocument/2006/relationships/image" Target="../media/image19.w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wmf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image" Target="../media/image3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wmf"/><Relationship Id="rId5" Type="http://schemas.openxmlformats.org/officeDocument/2006/relationships/image" Target="../media/image19.wmf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19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21.PNG"/><Relationship Id="rId17" Type="http://schemas.openxmlformats.org/officeDocument/2006/relationships/image" Target="../media/image54.png"/><Relationship Id="rId2" Type="http://schemas.openxmlformats.org/officeDocument/2006/relationships/notesSlide" Target="../notesSlides/notesSlide33.xml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5" Type="http://schemas.openxmlformats.org/officeDocument/2006/relationships/image" Target="../media/image52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tif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1778000"/>
            <a:ext cx="9144000" cy="3428999"/>
          </a:xfrm>
        </p:spPr>
        <p:txBody>
          <a:bodyPr>
            <a:noAutofit/>
          </a:bodyPr>
          <a:lstStyle/>
          <a:p>
            <a:r>
              <a:rPr lang="en-US" sz="4200" dirty="0"/>
              <a:t>Enabling Software-Defined</a:t>
            </a:r>
            <a:br>
              <a:rPr lang="en-US" sz="4200" dirty="0"/>
            </a:br>
            <a:r>
              <a:rPr lang="en-US" sz="4200" dirty="0"/>
              <a:t> Network Security</a:t>
            </a:r>
            <a:br>
              <a:rPr lang="en-US" sz="4200" dirty="0"/>
            </a:br>
            <a:r>
              <a:rPr lang="en-US" sz="4200" dirty="0"/>
              <a:t>for Next-Generation Networks</a:t>
            </a:r>
            <a:br>
              <a:rPr lang="en-US" sz="4200" dirty="0"/>
            </a:br>
            <a:br>
              <a:rPr lang="en-US" sz="4200" dirty="0"/>
            </a:br>
            <a:r>
              <a:rPr lang="en-US" sz="3600" dirty="0">
                <a:solidFill>
                  <a:schemeClr val="tx1"/>
                </a:solidFill>
              </a:rPr>
              <a:t>Vyas Sekar 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127125" y="-4762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logo-ec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68" y="4911338"/>
            <a:ext cx="3754558" cy="13558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0376" y="4862077"/>
            <a:ext cx="6100392" cy="1454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03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0"/>
    </mc:Choice>
    <mc:Fallback xmlns="">
      <p:transition spd="slow" advTm="14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8974" y="961098"/>
            <a:ext cx="989762" cy="9897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33488"/>
          </a:xfrm>
        </p:spPr>
        <p:txBody>
          <a:bodyPr>
            <a:normAutofit/>
          </a:bodyPr>
          <a:lstStyle/>
          <a:p>
            <a:r>
              <a:rPr lang="en-US" dirty="0"/>
              <a:t>Credits!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2</a:t>
            </a:fld>
            <a:endParaRPr kumimoji="0" lang="en-US"/>
          </a:p>
        </p:txBody>
      </p:sp>
      <p:pic>
        <p:nvPicPr>
          <p:cNvPr id="5" name="Picture 4" descr="phot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371" y="2434566"/>
            <a:ext cx="795454" cy="1059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77043" y="3544525"/>
            <a:ext cx="1426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Tianlong</a:t>
            </a:r>
            <a:r>
              <a:rPr lang="en-US" dirty="0"/>
              <a:t> Yu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4028" y="2029179"/>
            <a:ext cx="1357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Seyed</a:t>
            </a:r>
            <a:r>
              <a:rPr lang="en-US" dirty="0"/>
              <a:t> </a:t>
            </a:r>
            <a:r>
              <a:rPr lang="en-US" dirty="0" err="1"/>
              <a:t>Fayaz</a:t>
            </a:r>
            <a:r>
              <a:rPr lang="en-US" dirty="0"/>
              <a:t>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3853" y="2619405"/>
            <a:ext cx="1011575" cy="10115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149567" y="3638557"/>
            <a:ext cx="1521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err="1"/>
              <a:t>Soo-Jin</a:t>
            </a:r>
            <a:r>
              <a:rPr lang="en-US" dirty="0"/>
              <a:t> Moon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6649" y="3493846"/>
            <a:ext cx="1910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/>
              <a:t>Antonis</a:t>
            </a:r>
            <a:r>
              <a:rPr lang="en-US" dirty="0"/>
              <a:t> </a:t>
            </a:r>
            <a:r>
              <a:rPr lang="en-US" dirty="0" err="1"/>
              <a:t>Manousis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031673" y="-2909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1705" y="980486"/>
            <a:ext cx="945752" cy="9701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8974" y="2532777"/>
            <a:ext cx="956195" cy="100329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997768" y="2029179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/>
              <a:t>Junchen</a:t>
            </a:r>
            <a:r>
              <a:rPr lang="en-US" dirty="0"/>
              <a:t> Jiang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4351" y="943871"/>
            <a:ext cx="904111" cy="101456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349942" y="2029179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Zafar </a:t>
            </a:r>
            <a:r>
              <a:rPr lang="en-US" dirty="0" err="1"/>
              <a:t>Qazi</a:t>
            </a:r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03029" y="978928"/>
            <a:ext cx="884751" cy="97123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136649" y="2065234"/>
            <a:ext cx="2129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/>
              <a:t>Athula</a:t>
            </a:r>
            <a:r>
              <a:rPr lang="en-US" dirty="0"/>
              <a:t> </a:t>
            </a:r>
            <a:r>
              <a:rPr lang="en-US" dirty="0" err="1"/>
              <a:t>Balachandran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85878" y="2601882"/>
            <a:ext cx="784965" cy="104662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810176" y="3647882"/>
            <a:ext cx="1876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Victor </a:t>
            </a:r>
            <a:r>
              <a:rPr lang="en-US" dirty="0" err="1"/>
              <a:t>Heorhiadi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07818" y="4942447"/>
            <a:ext cx="1211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Influences: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28294" y="4541374"/>
            <a:ext cx="814147" cy="1121855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6565078" y="4466690"/>
            <a:ext cx="2057195" cy="1221326"/>
            <a:chOff x="152400" y="3276599"/>
            <a:chExt cx="1524000" cy="983183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52400" y="3317398"/>
              <a:ext cx="787400" cy="78740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990600" y="3276599"/>
              <a:ext cx="685800" cy="983183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3709417" y="4509935"/>
            <a:ext cx="1843934" cy="1153295"/>
            <a:chOff x="6072366" y="3540241"/>
            <a:chExt cx="1843934" cy="1153295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072366" y="3540241"/>
              <a:ext cx="874725" cy="979692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091996" y="3548669"/>
              <a:ext cx="824304" cy="1144867"/>
            </a:xfrm>
            <a:prstGeom prst="rect">
              <a:avLst/>
            </a:prstGeom>
          </p:spPr>
        </p:pic>
      </p:grpSp>
      <p:pic>
        <p:nvPicPr>
          <p:cNvPr id="35" name="Picture 3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43063" y="4645500"/>
            <a:ext cx="853442" cy="95158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2655978" y="6171683"/>
            <a:ext cx="4574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And many more collaborators </a:t>
            </a:r>
            <a:r>
              <a:rPr lang="en-US"/>
              <a:t>and colleagues ..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44076" y="4567971"/>
            <a:ext cx="998395" cy="99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704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474" y="67271"/>
            <a:ext cx="8686799" cy="725906"/>
          </a:xfrm>
        </p:spPr>
        <p:txBody>
          <a:bodyPr>
            <a:normAutofit fontScale="90000"/>
          </a:bodyPr>
          <a:lstStyle/>
          <a:p>
            <a:r>
              <a:rPr lang="en-US" dirty="0"/>
              <a:t>Traditional Network Security is Broken!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3</a:t>
            </a:fld>
            <a:endParaRPr kumimoji="0" lang="en-US"/>
          </a:p>
        </p:txBody>
      </p:sp>
      <p:sp>
        <p:nvSpPr>
          <p:cNvPr id="26" name="Cloud 25"/>
          <p:cNvSpPr/>
          <p:nvPr/>
        </p:nvSpPr>
        <p:spPr>
          <a:xfrm rot="169972">
            <a:off x="6112680" y="2961522"/>
            <a:ext cx="2787606" cy="1565683"/>
          </a:xfrm>
          <a:prstGeom prst="cloud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alibri"/>
              <a:cs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alibri"/>
              <a:cs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7" name="Cloud 26"/>
          <p:cNvSpPr/>
          <p:nvPr/>
        </p:nvSpPr>
        <p:spPr>
          <a:xfrm rot="169972">
            <a:off x="490416" y="3255185"/>
            <a:ext cx="2787606" cy="1413071"/>
          </a:xfrm>
          <a:prstGeom prst="cloud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alibri"/>
              <a:cs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alibri"/>
              <a:cs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cxnSp>
        <p:nvCxnSpPr>
          <p:cNvPr id="28" name="Straight Arrow Connector 27"/>
          <p:cNvCxnSpPr>
            <a:endCxn id="26" idx="2"/>
          </p:cNvCxnSpPr>
          <p:nvPr/>
        </p:nvCxnSpPr>
        <p:spPr>
          <a:xfrm>
            <a:off x="3281064" y="3659298"/>
            <a:ext cx="2841956" cy="16608"/>
          </a:xfrm>
          <a:prstGeom prst="straightConnector1">
            <a:avLst/>
          </a:prstGeom>
          <a:ln w="76200" cmpd="sng"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077577" y="3659298"/>
            <a:ext cx="157037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600" i="1"/>
            </a:lvl1pPr>
          </a:lstStyle>
          <a:p>
            <a:r>
              <a:rPr lang="en-US" i="0" dirty="0"/>
              <a:t>Intranet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55635" y="3549446"/>
            <a:ext cx="157100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200" i="1"/>
            </a:lvl1pPr>
          </a:lstStyle>
          <a:p>
            <a:r>
              <a:rPr lang="en-US" sz="2600" i="0" dirty="0"/>
              <a:t>Internet</a:t>
            </a:r>
          </a:p>
        </p:txBody>
      </p:sp>
      <p:pic>
        <p:nvPicPr>
          <p:cNvPr id="31" name="Picture 11" descr="IOSfirew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92011" y="3366156"/>
            <a:ext cx="519227" cy="842979"/>
          </a:xfrm>
          <a:prstGeom prst="rect">
            <a:avLst/>
          </a:prstGeom>
          <a:noFill/>
        </p:spPr>
      </p:pic>
      <p:sp>
        <p:nvSpPr>
          <p:cNvPr id="33" name="Freeform 32"/>
          <p:cNvSpPr/>
          <p:nvPr/>
        </p:nvSpPr>
        <p:spPr>
          <a:xfrm>
            <a:off x="2601117" y="2975036"/>
            <a:ext cx="314336" cy="1827400"/>
          </a:xfrm>
          <a:custGeom>
            <a:avLst/>
            <a:gdLst>
              <a:gd name="connsiteX0" fmla="*/ 374100 w 448806"/>
              <a:gd name="connsiteY0" fmla="*/ 0 h 2226235"/>
              <a:gd name="connsiteX1" fmla="*/ 571 w 448806"/>
              <a:gd name="connsiteY1" fmla="*/ 1016000 h 2226235"/>
              <a:gd name="connsiteX2" fmla="*/ 448806 w 448806"/>
              <a:gd name="connsiteY2" fmla="*/ 2226235 h 222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8806" h="2226235">
                <a:moveTo>
                  <a:pt x="374100" y="0"/>
                </a:moveTo>
                <a:cubicBezTo>
                  <a:pt x="181110" y="322480"/>
                  <a:pt x="-11880" y="644961"/>
                  <a:pt x="571" y="1016000"/>
                </a:cubicBezTo>
                <a:cubicBezTo>
                  <a:pt x="13022" y="1387039"/>
                  <a:pt x="448806" y="2226235"/>
                  <a:pt x="448806" y="2226235"/>
                </a:cubicBezTo>
              </a:path>
            </a:pathLst>
          </a:custGeom>
          <a:ln>
            <a:solidFill>
              <a:srgbClr val="8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17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4481">
            <a:off x="7059752" y="2786321"/>
            <a:ext cx="628341" cy="79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7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4481">
            <a:off x="8193892" y="3264286"/>
            <a:ext cx="628341" cy="79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0" y="1209585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Attacks and applications growing in </a:t>
            </a:r>
            <a:br>
              <a:rPr lang="en-US" sz="3600" dirty="0"/>
            </a:br>
            <a:r>
              <a:rPr lang="en-US" sz="3600" dirty="0"/>
              <a:t>scale, diversity, and sophistication!</a:t>
            </a:r>
          </a:p>
        </p:txBody>
      </p:sp>
      <p:pic>
        <p:nvPicPr>
          <p:cNvPr id="41" name="Picture 17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4481">
            <a:off x="7627070" y="4011003"/>
            <a:ext cx="628341" cy="79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7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4481">
            <a:off x="539127" y="3207475"/>
            <a:ext cx="628341" cy="79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7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4481">
            <a:off x="6060292" y="3046970"/>
            <a:ext cx="628341" cy="79002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8" name="Picture 17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4481">
            <a:off x="6212693" y="3953382"/>
            <a:ext cx="628341" cy="79002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19" name="TextBox 18"/>
          <p:cNvSpPr txBox="1"/>
          <p:nvPr/>
        </p:nvSpPr>
        <p:spPr>
          <a:xfrm>
            <a:off x="-1" y="5279577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Current trajectory is impractical</a:t>
            </a:r>
          </a:p>
          <a:p>
            <a:pPr algn="ctr"/>
            <a:r>
              <a:rPr lang="en-US" sz="3600" dirty="0">
                <a:sym typeface="Wingdings"/>
              </a:rPr>
              <a:t> Cost, management complexity, user pain</a:t>
            </a:r>
            <a:endParaRPr lang="en-US" sz="3600" dirty="0"/>
          </a:p>
        </p:txBody>
      </p:sp>
      <p:sp>
        <p:nvSpPr>
          <p:cNvPr id="20" name="TextBox 19"/>
          <p:cNvSpPr txBox="1"/>
          <p:nvPr/>
        </p:nvSpPr>
        <p:spPr>
          <a:xfrm>
            <a:off x="2845316" y="3013276"/>
            <a:ext cx="63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DMZ</a:t>
            </a:r>
          </a:p>
        </p:txBody>
      </p:sp>
    </p:spTree>
    <p:extLst>
      <p:ext uri="{BB962C8B-B14F-4D97-AF65-F5344CB8AC3E}">
        <p14:creationId xmlns:p14="http://schemas.microsoft.com/office/powerpoint/2010/main" val="197861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681"/>
            <a:ext cx="9144000" cy="958808"/>
          </a:xfrm>
        </p:spPr>
        <p:txBody>
          <a:bodyPr>
            <a:normAutofit fontScale="90000"/>
          </a:bodyPr>
          <a:lstStyle/>
          <a:p>
            <a:r>
              <a:rPr lang="en-US"/>
              <a:t>Vision: Software-Defined </a:t>
            </a:r>
            <a:r>
              <a:rPr lang="en-US" dirty="0"/>
              <a:t>Network Security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4</a:t>
            </a:fld>
            <a:endParaRPr kumimoji="0" lang="en-US"/>
          </a:p>
        </p:txBody>
      </p:sp>
      <p:sp>
        <p:nvSpPr>
          <p:cNvPr id="5" name="TextBox 4"/>
          <p:cNvSpPr txBox="1"/>
          <p:nvPr/>
        </p:nvSpPr>
        <p:spPr>
          <a:xfrm>
            <a:off x="2266905" y="1764596"/>
            <a:ext cx="4258546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/>
              <a:t>Flexible </a:t>
            </a:r>
            <a:r>
              <a:rPr lang="en-US" sz="3600" dirty="0"/>
              <a:t>defense apps</a:t>
            </a:r>
          </a:p>
        </p:txBody>
      </p:sp>
      <p:grpSp>
        <p:nvGrpSpPr>
          <p:cNvPr id="77" name="Group 76"/>
          <p:cNvGrpSpPr/>
          <p:nvPr/>
        </p:nvGrpSpPr>
        <p:grpSpPr>
          <a:xfrm>
            <a:off x="151259" y="794459"/>
            <a:ext cx="7143421" cy="5324493"/>
            <a:chOff x="-203968" y="1102860"/>
            <a:chExt cx="7143421" cy="5471761"/>
          </a:xfrm>
        </p:grpSpPr>
        <p:sp>
          <p:nvSpPr>
            <p:cNvPr id="30" name="TextBox 29"/>
            <p:cNvSpPr txBox="1"/>
            <p:nvPr/>
          </p:nvSpPr>
          <p:spPr>
            <a:xfrm>
              <a:off x="1911678" y="3524635"/>
              <a:ext cx="4258545" cy="60094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200"/>
                <a:t>Orchestration </a:t>
              </a:r>
              <a:r>
                <a:rPr lang="en-US" sz="3200" dirty="0"/>
                <a:t>Layer</a:t>
              </a:r>
            </a:p>
          </p:txBody>
        </p:sp>
        <p:pic>
          <p:nvPicPr>
            <p:cNvPr id="33" name="Picture 32" descr="MC900431601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2327" y="1102860"/>
              <a:ext cx="900580" cy="90058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4583699" y="1222030"/>
              <a:ext cx="10026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Admin</a:t>
              </a:r>
            </a:p>
          </p:txBody>
        </p:sp>
        <p:sp>
          <p:nvSpPr>
            <p:cNvPr id="41" name="Up-Down Arrow 40"/>
            <p:cNvSpPr/>
            <p:nvPr/>
          </p:nvSpPr>
          <p:spPr>
            <a:xfrm>
              <a:off x="3834510" y="4108919"/>
              <a:ext cx="556213" cy="796798"/>
            </a:xfrm>
            <a:prstGeom prst="up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Cloud 41"/>
            <p:cNvSpPr/>
            <p:nvPr/>
          </p:nvSpPr>
          <p:spPr>
            <a:xfrm rot="169972">
              <a:off x="1210252" y="4820522"/>
              <a:ext cx="5729201" cy="1754099"/>
            </a:xfrm>
            <a:prstGeom prst="cloud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Calibri"/>
                <a:cs typeface="Calibri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Calibri"/>
                <a:cs typeface="Calibri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/>
                </a:solidFill>
                <a:latin typeface="Calibri"/>
                <a:cs typeface="Calibri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/>
                </a:solidFill>
                <a:latin typeface="Calibri"/>
                <a:cs typeface="Calibri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/>
                </a:solidFill>
                <a:latin typeface="Calibri"/>
                <a:cs typeface="Calibri"/>
              </a:endParaRPr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793174" y="2870627"/>
              <a:ext cx="5535140" cy="3374714"/>
              <a:chOff x="793174" y="2870627"/>
              <a:chExt cx="5535140" cy="3374714"/>
            </a:xfrm>
          </p:grpSpPr>
          <p:pic>
            <p:nvPicPr>
              <p:cNvPr id="43" name="Picture 11" descr="IOSfirewall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871317" y="5642888"/>
                <a:ext cx="324453" cy="602453"/>
              </a:xfrm>
              <a:prstGeom prst="rect">
                <a:avLst/>
              </a:prstGeom>
              <a:noFill/>
            </p:spPr>
          </p:pic>
          <p:pic>
            <p:nvPicPr>
              <p:cNvPr id="44" name="Picture 57" descr="icon_color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859239" y="5142067"/>
                <a:ext cx="469075" cy="536914"/>
              </a:xfrm>
              <a:prstGeom prst="rect">
                <a:avLst/>
              </a:prstGeom>
              <a:noFill/>
            </p:spPr>
          </p:pic>
          <p:pic>
            <p:nvPicPr>
              <p:cNvPr id="45" name="Picture 26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5410601" y="5779066"/>
                <a:ext cx="759622" cy="390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6" name="Picture 11" descr="IOSfirewall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911677" y="5536069"/>
                <a:ext cx="324453" cy="602453"/>
              </a:xfrm>
              <a:prstGeom prst="rect">
                <a:avLst/>
              </a:prstGeom>
              <a:noFill/>
            </p:spPr>
          </p:pic>
          <p:pic>
            <p:nvPicPr>
              <p:cNvPr id="47" name="Picture 57" descr="icon_color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899599" y="5035248"/>
                <a:ext cx="469075" cy="536914"/>
              </a:xfrm>
              <a:prstGeom prst="rect">
                <a:avLst/>
              </a:prstGeom>
              <a:noFill/>
            </p:spPr>
          </p:pic>
          <p:pic>
            <p:nvPicPr>
              <p:cNvPr id="48" name="Picture 26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450961" y="5672247"/>
                <a:ext cx="759622" cy="390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9" name="Picture 11" descr="IOSfirewall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337874" y="5636154"/>
                <a:ext cx="324453" cy="602453"/>
              </a:xfrm>
              <a:prstGeom prst="rect">
                <a:avLst/>
              </a:prstGeom>
              <a:noFill/>
            </p:spPr>
          </p:pic>
          <p:pic>
            <p:nvPicPr>
              <p:cNvPr id="50" name="Picture 57" descr="icon_color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325796" y="5135333"/>
                <a:ext cx="469075" cy="536914"/>
              </a:xfrm>
              <a:prstGeom prst="rect">
                <a:avLst/>
              </a:prstGeom>
              <a:noFill/>
            </p:spPr>
          </p:pic>
          <p:pic>
            <p:nvPicPr>
              <p:cNvPr id="51" name="Picture 26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877158" y="5772332"/>
                <a:ext cx="759622" cy="390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52" name="TextBox 51"/>
              <p:cNvSpPr txBox="1"/>
              <p:nvPr/>
            </p:nvSpPr>
            <p:spPr>
              <a:xfrm>
                <a:off x="793174" y="2870627"/>
                <a:ext cx="2340962" cy="4744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High level intents</a:t>
                </a:r>
              </a:p>
            </p:txBody>
          </p:sp>
        </p:grpSp>
        <p:sp>
          <p:nvSpPr>
            <p:cNvPr id="54" name="Rectangle 53"/>
            <p:cNvSpPr/>
            <p:nvPr/>
          </p:nvSpPr>
          <p:spPr>
            <a:xfrm>
              <a:off x="-203968" y="4829617"/>
              <a:ext cx="1786595" cy="16130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/>
                <a:t>“Software”</a:t>
              </a:r>
            </a:p>
            <a:p>
              <a:r>
                <a:rPr lang="en-US" sz="2400" dirty="0"/>
                <a:t>Network</a:t>
              </a:r>
            </a:p>
            <a:p>
              <a:r>
                <a:rPr lang="en-US" sz="2400" dirty="0"/>
                <a:t>security</a:t>
              </a:r>
            </a:p>
            <a:p>
              <a:r>
                <a:rPr lang="en-US" sz="2400" dirty="0"/>
                <a:t>appliances</a:t>
              </a:r>
            </a:p>
          </p:txBody>
        </p:sp>
      </p:grpSp>
      <p:sp>
        <p:nvSpPr>
          <p:cNvPr id="38" name="Up-Down Arrow 37"/>
          <p:cNvSpPr/>
          <p:nvPr/>
        </p:nvSpPr>
        <p:spPr>
          <a:xfrm>
            <a:off x="4189737" y="2357803"/>
            <a:ext cx="556213" cy="775353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721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does this buy </a:t>
            </a:r>
            <a:r>
              <a:rPr lang="en-US" dirty="0"/>
              <a:t>us?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Agility </a:t>
            </a:r>
            <a:r>
              <a:rPr lang="en-US" dirty="0" err="1"/>
              <a:t>w.r.t</a:t>
            </a:r>
            <a:r>
              <a:rPr lang="en-US" dirty="0"/>
              <a:t>. </a:t>
            </a:r>
            <a:r>
              <a:rPr lang="en-US" b="1" dirty="0"/>
              <a:t>posture</a:t>
            </a:r>
          </a:p>
          <a:p>
            <a:pPr lvl="1"/>
            <a:r>
              <a:rPr lang="en-US" dirty="0"/>
              <a:t>Evolve and customize depending on current network and attack state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Flexibility </a:t>
            </a:r>
            <a:r>
              <a:rPr lang="en-US" dirty="0" err="1"/>
              <a:t>w.r.t</a:t>
            </a:r>
            <a:r>
              <a:rPr lang="en-US" dirty="0"/>
              <a:t>. </a:t>
            </a:r>
            <a:r>
              <a:rPr lang="en-US" b="1" dirty="0"/>
              <a:t>placement</a:t>
            </a:r>
          </a:p>
          <a:p>
            <a:pPr lvl="1"/>
            <a:r>
              <a:rPr lang="en-US" dirty="0"/>
              <a:t>Visibility and control is not constrained by topology or chokepoints</a:t>
            </a:r>
          </a:p>
          <a:p>
            <a:endParaRPr lang="en-US" dirty="0"/>
          </a:p>
          <a:p>
            <a:r>
              <a:rPr lang="en-US" dirty="0"/>
              <a:t>Flexibility </a:t>
            </a:r>
            <a:r>
              <a:rPr lang="en-US" dirty="0" err="1"/>
              <a:t>w.r.t</a:t>
            </a:r>
            <a:r>
              <a:rPr lang="en-US" b="1" dirty="0"/>
              <a:t>. performance</a:t>
            </a:r>
          </a:p>
          <a:p>
            <a:pPr lvl="1"/>
            <a:r>
              <a:rPr lang="en-US" dirty="0"/>
              <a:t>Elastically scale up/down as needed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487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681"/>
            <a:ext cx="9144000" cy="958808"/>
          </a:xfrm>
        </p:spPr>
        <p:txBody>
          <a:bodyPr>
            <a:normAutofit/>
          </a:bodyPr>
          <a:lstStyle/>
          <a:p>
            <a:r>
              <a:rPr lang="en-US" dirty="0"/>
              <a:t>Challenges in realizing this vision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6</a:t>
            </a:fld>
            <a:endParaRPr kumimoji="0"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-34788" y="922706"/>
            <a:ext cx="5252289" cy="5406411"/>
            <a:chOff x="1781757" y="794459"/>
            <a:chExt cx="5252289" cy="5406411"/>
          </a:xfrm>
        </p:grpSpPr>
        <p:sp>
          <p:nvSpPr>
            <p:cNvPr id="5" name="TextBox 4"/>
            <p:cNvSpPr txBox="1"/>
            <p:nvPr/>
          </p:nvSpPr>
          <p:spPr>
            <a:xfrm>
              <a:off x="2512226" y="1556095"/>
              <a:ext cx="4252788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600" dirty="0"/>
                <a:t>Flexible defense apps</a:t>
              </a:r>
            </a:p>
          </p:txBody>
        </p:sp>
        <p:grpSp>
          <p:nvGrpSpPr>
            <p:cNvPr id="77" name="Group 76"/>
            <p:cNvGrpSpPr/>
            <p:nvPr/>
          </p:nvGrpSpPr>
          <p:grpSpPr>
            <a:xfrm>
              <a:off x="1781757" y="794459"/>
              <a:ext cx="5252289" cy="5406411"/>
              <a:chOff x="1426530" y="1102860"/>
              <a:chExt cx="5252289" cy="5555945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2236130" y="3524635"/>
                <a:ext cx="4249374" cy="600949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/>
                  <a:t>Orchestration Layer</a:t>
                </a:r>
                <a:endParaRPr lang="en-US" sz="3200" dirty="0"/>
              </a:p>
            </p:txBody>
          </p:sp>
          <p:pic>
            <p:nvPicPr>
              <p:cNvPr id="33" name="Picture 32" descr="MC900431601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62327" y="1102860"/>
                <a:ext cx="900580" cy="900580"/>
              </a:xfrm>
              <a:prstGeom prst="rect">
                <a:avLst/>
              </a:prstGeom>
            </p:spPr>
          </p:pic>
          <p:sp>
            <p:nvSpPr>
              <p:cNvPr id="34" name="Up-Down Arrow 33"/>
              <p:cNvSpPr/>
              <p:nvPr/>
            </p:nvSpPr>
            <p:spPr>
              <a:xfrm>
                <a:off x="3944620" y="2549769"/>
                <a:ext cx="338773" cy="977674"/>
              </a:xfrm>
              <a:prstGeom prst="up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Cloud 41"/>
              <p:cNvSpPr/>
              <p:nvPr/>
            </p:nvSpPr>
            <p:spPr>
              <a:xfrm rot="169972">
                <a:off x="1426530" y="4772548"/>
                <a:ext cx="5252289" cy="1886257"/>
              </a:xfrm>
              <a:prstGeom prst="cloud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Calibri"/>
                  <a:cs typeface="Calibri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Calibri"/>
                  <a:cs typeface="Calibri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  <p:grpSp>
            <p:nvGrpSpPr>
              <p:cNvPr id="55" name="Group 54"/>
              <p:cNvGrpSpPr/>
              <p:nvPr/>
            </p:nvGrpSpPr>
            <p:grpSpPr>
              <a:xfrm>
                <a:off x="1911677" y="5035248"/>
                <a:ext cx="4416637" cy="1210093"/>
                <a:chOff x="1911677" y="5035248"/>
                <a:chExt cx="4416637" cy="1210093"/>
              </a:xfrm>
            </p:grpSpPr>
            <p:pic>
              <p:nvPicPr>
                <p:cNvPr id="43" name="Picture 11" descr="IOSfirewall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4871317" y="5642888"/>
                  <a:ext cx="324453" cy="602453"/>
                </a:xfrm>
                <a:prstGeom prst="rect">
                  <a:avLst/>
                </a:prstGeom>
                <a:noFill/>
              </p:spPr>
            </p:pic>
            <p:pic>
              <p:nvPicPr>
                <p:cNvPr id="44" name="Picture 57" descr="icon_col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5859239" y="5142067"/>
                  <a:ext cx="469075" cy="536914"/>
                </a:xfrm>
                <a:prstGeom prst="rect">
                  <a:avLst/>
                </a:prstGeom>
                <a:noFill/>
              </p:spPr>
            </p:pic>
            <p:pic>
              <p:nvPicPr>
                <p:cNvPr id="45" name="Picture 26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5410601" y="5779066"/>
                  <a:ext cx="759622" cy="3900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6" name="Picture 11" descr="IOSfirewall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1911677" y="5536069"/>
                  <a:ext cx="324453" cy="602453"/>
                </a:xfrm>
                <a:prstGeom prst="rect">
                  <a:avLst/>
                </a:prstGeom>
                <a:noFill/>
              </p:spPr>
            </p:pic>
            <p:pic>
              <p:nvPicPr>
                <p:cNvPr id="47" name="Picture 57" descr="icon_col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2899599" y="5035248"/>
                  <a:ext cx="469075" cy="536914"/>
                </a:xfrm>
                <a:prstGeom prst="rect">
                  <a:avLst/>
                </a:prstGeom>
                <a:noFill/>
              </p:spPr>
            </p:pic>
            <p:pic>
              <p:nvPicPr>
                <p:cNvPr id="48" name="Picture 26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2450961" y="5672247"/>
                  <a:ext cx="759622" cy="3900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9" name="Picture 11" descr="IOSfirewall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3337874" y="5636154"/>
                  <a:ext cx="324453" cy="602453"/>
                </a:xfrm>
                <a:prstGeom prst="rect">
                  <a:avLst/>
                </a:prstGeom>
                <a:noFill/>
              </p:spPr>
            </p:pic>
            <p:pic>
              <p:nvPicPr>
                <p:cNvPr id="50" name="Picture 57" descr="icon_col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4325796" y="5135333"/>
                  <a:ext cx="469075" cy="536914"/>
                </a:xfrm>
                <a:prstGeom prst="rect">
                  <a:avLst/>
                </a:prstGeom>
                <a:noFill/>
              </p:spPr>
            </p:pic>
            <p:pic>
              <p:nvPicPr>
                <p:cNvPr id="51" name="Picture 26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3877158" y="5772332"/>
                  <a:ext cx="759622" cy="3900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</p:grpSp>
      </p:grpSp>
      <p:cxnSp>
        <p:nvCxnSpPr>
          <p:cNvPr id="9" name="Straight Arrow Connector 8"/>
          <p:cNvCxnSpPr/>
          <p:nvPr/>
        </p:nvCxnSpPr>
        <p:spPr>
          <a:xfrm flipH="1">
            <a:off x="3099015" y="4244604"/>
            <a:ext cx="928254" cy="0"/>
          </a:xfrm>
          <a:prstGeom prst="straightConnector1">
            <a:avLst/>
          </a:prstGeom>
          <a:ln w="60325">
            <a:solidFill>
              <a:srgbClr val="FF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5176768" y="3571688"/>
            <a:ext cx="755134" cy="0"/>
          </a:xfrm>
          <a:prstGeom prst="straightConnector1">
            <a:avLst/>
          </a:prstGeom>
          <a:ln w="60325">
            <a:solidFill>
              <a:srgbClr val="FF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5157712" y="1948578"/>
            <a:ext cx="647567" cy="15180"/>
          </a:xfrm>
          <a:prstGeom prst="straightConnector1">
            <a:avLst/>
          </a:prstGeom>
          <a:ln w="60325">
            <a:solidFill>
              <a:srgbClr val="FF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3123003" y="2733142"/>
            <a:ext cx="928254" cy="0"/>
          </a:xfrm>
          <a:prstGeom prst="straightConnector1">
            <a:avLst/>
          </a:prstGeom>
          <a:ln w="60325">
            <a:solidFill>
              <a:srgbClr val="FF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ight Brace 10"/>
          <p:cNvSpPr/>
          <p:nvPr/>
        </p:nvSpPr>
        <p:spPr>
          <a:xfrm>
            <a:off x="7591485" y="1513587"/>
            <a:ext cx="668372" cy="4600143"/>
          </a:xfrm>
          <a:prstGeom prst="rightBrace">
            <a:avLst>
              <a:gd name="adj1" fmla="val 28209"/>
              <a:gd name="adj2" fmla="val 4879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Arrow Connector 36"/>
          <p:cNvCxnSpPr/>
          <p:nvPr/>
        </p:nvCxnSpPr>
        <p:spPr>
          <a:xfrm flipH="1">
            <a:off x="5336096" y="5361910"/>
            <a:ext cx="582013" cy="16274"/>
          </a:xfrm>
          <a:prstGeom prst="straightConnector1">
            <a:avLst/>
          </a:prstGeom>
          <a:ln w="60325">
            <a:solidFill>
              <a:srgbClr val="FF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8104910" y="3783081"/>
            <a:ext cx="928254" cy="0"/>
          </a:xfrm>
          <a:prstGeom prst="straightConnector1">
            <a:avLst/>
          </a:prstGeom>
          <a:ln w="60325">
            <a:solidFill>
              <a:srgbClr val="FF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089929" y="2749129"/>
            <a:ext cx="10540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Test?</a:t>
            </a:r>
          </a:p>
          <a:p>
            <a:r>
              <a:rPr lang="en-US" sz="2400" dirty="0"/>
              <a:t>Verify?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980122" y="2401942"/>
            <a:ext cx="18810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APIs? </a:t>
            </a:r>
          </a:p>
          <a:p>
            <a:r>
              <a:rPr lang="en-US" sz="2400" dirty="0"/>
              <a:t>Abstractions?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895896" y="1570945"/>
            <a:ext cx="12681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Evasion?</a:t>
            </a:r>
          </a:p>
          <a:p>
            <a:r>
              <a:rPr lang="en-US" sz="2400" dirty="0"/>
              <a:t>Agility?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985098" y="3164628"/>
            <a:ext cx="16405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Steering?</a:t>
            </a:r>
          </a:p>
          <a:p>
            <a:r>
              <a:rPr lang="en-US" sz="2400" dirty="0"/>
              <a:t>Scale?</a:t>
            </a:r>
          </a:p>
          <a:p>
            <a:r>
              <a:rPr lang="en-US" sz="2400" dirty="0"/>
              <a:t>Optimality?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918109" y="4888552"/>
            <a:ext cx="19372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Flexibility?</a:t>
            </a:r>
          </a:p>
          <a:p>
            <a:r>
              <a:rPr lang="en-US" sz="2400" dirty="0"/>
              <a:t>Performance?</a:t>
            </a:r>
          </a:p>
          <a:p>
            <a:r>
              <a:rPr lang="en-US" sz="2400" dirty="0"/>
              <a:t>Monitoring?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124037" y="3933372"/>
            <a:ext cx="8611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APIs?</a:t>
            </a:r>
            <a:endParaRPr lang="en-US" sz="2400" dirty="0"/>
          </a:p>
        </p:txBody>
      </p:sp>
      <p:sp>
        <p:nvSpPr>
          <p:cNvPr id="61" name="Up-Down Arrow 60"/>
          <p:cNvSpPr/>
          <p:nvPr/>
        </p:nvSpPr>
        <p:spPr>
          <a:xfrm>
            <a:off x="2525112" y="3813659"/>
            <a:ext cx="338773" cy="765080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180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Spin vs Reality </a:t>
            </a:r>
            <a:r>
              <a:rPr lang="en-US" dirty="0">
                <a:sym typeface="Wingdings"/>
              </a:rPr>
              <a:t>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618" y="2561647"/>
            <a:ext cx="8229600" cy="335280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But reality is the research process is inherently </a:t>
            </a:r>
            <a:br>
              <a:rPr lang="en-US" dirty="0"/>
            </a:br>
            <a:r>
              <a:rPr lang="en-US" dirty="0"/>
              <a:t>non linear and chaotic ..</a:t>
            </a:r>
          </a:p>
          <a:p>
            <a:pPr marL="0" indent="0">
              <a:buNone/>
            </a:pPr>
            <a:r>
              <a:rPr lang="en-US" dirty="0"/>
              <a:t>	</a:t>
            </a:r>
            <a:br>
              <a:rPr lang="en-US" dirty="0"/>
            </a:br>
            <a:r>
              <a:rPr lang="en-US" dirty="0"/>
              <a:t>And more bottom-up and jittery than many of us care to admit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68036" y="1207791"/>
            <a:ext cx="8229600" cy="9119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/>
              <a:t>Tempting to think this vision existed all along ..</a:t>
            </a:r>
          </a:p>
        </p:txBody>
      </p:sp>
    </p:spTree>
    <p:extLst>
      <p:ext uri="{BB962C8B-B14F-4D97-AF65-F5344CB8AC3E}">
        <p14:creationId xmlns:p14="http://schemas.microsoft.com/office/powerpoint/2010/main" val="1509245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0167"/>
            <a:ext cx="8686800" cy="845951"/>
          </a:xfrm>
        </p:spPr>
        <p:txBody>
          <a:bodyPr>
            <a:normAutofit fontScale="90000"/>
          </a:bodyPr>
          <a:lstStyle/>
          <a:p>
            <a:r>
              <a:rPr lang="en-US" dirty="0"/>
              <a:t>Provenance of </a:t>
            </a:r>
            <a:r>
              <a:rPr lang="en-US"/>
              <a:t>research problems/ideas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4500" dirty="0"/>
              <a:t>Pain points </a:t>
            </a:r>
          </a:p>
          <a:p>
            <a:pPr lvl="1"/>
            <a:r>
              <a:rPr lang="en-US" sz="3800" dirty="0"/>
              <a:t>Your own </a:t>
            </a:r>
          </a:p>
          <a:p>
            <a:pPr lvl="1"/>
            <a:r>
              <a:rPr lang="en-US" sz="3800" dirty="0"/>
              <a:t>Operations  </a:t>
            </a:r>
            <a:br>
              <a:rPr lang="en-US" sz="3800" dirty="0"/>
            </a:br>
            <a:endParaRPr lang="en-US" sz="4500" dirty="0"/>
          </a:p>
          <a:p>
            <a:r>
              <a:rPr lang="en-US" sz="4500" dirty="0"/>
              <a:t>Serendipity</a:t>
            </a:r>
          </a:p>
          <a:p>
            <a:pPr lvl="1"/>
            <a:r>
              <a:rPr lang="en-US" sz="3800" dirty="0"/>
              <a:t>Chance conversations</a:t>
            </a:r>
            <a:endParaRPr lang="en-US" sz="4500" dirty="0"/>
          </a:p>
          <a:p>
            <a:endParaRPr lang="en-US" sz="4500" dirty="0"/>
          </a:p>
          <a:p>
            <a:r>
              <a:rPr lang="en-US" sz="4500" dirty="0"/>
              <a:t>These two don</a:t>
            </a:r>
            <a:r>
              <a:rPr lang="fr-FR" sz="4500" dirty="0"/>
              <a:t>’</a:t>
            </a:r>
            <a:r>
              <a:rPr lang="en-US" sz="4500" dirty="0"/>
              <a:t>t occur in a vacuum</a:t>
            </a:r>
          </a:p>
          <a:p>
            <a:pPr lvl="1"/>
            <a:r>
              <a:rPr lang="en-US" sz="3800" dirty="0"/>
              <a:t>Students, collaborators, practitioners</a:t>
            </a:r>
          </a:p>
          <a:p>
            <a:pPr marL="0" indent="0">
              <a:buNone/>
            </a:pPr>
            <a:endParaRPr lang="en-US" sz="4500" dirty="0"/>
          </a:p>
          <a:p>
            <a:r>
              <a:rPr lang="en-US" sz="4500"/>
              <a:t>Attempt to </a:t>
            </a:r>
            <a:r>
              <a:rPr lang="en-US" sz="4500" dirty="0"/>
              <a:t>highlight this throughout the talk ..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224" y="2485619"/>
            <a:ext cx="1191490" cy="16879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5701" y="1080075"/>
            <a:ext cx="1670927" cy="140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435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Motivation and Vision</a:t>
            </a:r>
          </a:p>
          <a:p>
            <a:endParaRPr lang="en-US" dirty="0"/>
          </a:p>
          <a:p>
            <a:r>
              <a:rPr lang="en-US" dirty="0"/>
              <a:t>Control plane capabilities</a:t>
            </a:r>
          </a:p>
          <a:p>
            <a:pPr lvl="1"/>
            <a:r>
              <a:rPr lang="en-US" dirty="0"/>
              <a:t>SIMPLE – Basic steering capabilities</a:t>
            </a:r>
          </a:p>
          <a:p>
            <a:pPr lvl="1"/>
            <a:r>
              <a:rPr lang="en-US" dirty="0" err="1"/>
              <a:t>FlowTags</a:t>
            </a:r>
            <a:r>
              <a:rPr lang="en-US" dirty="0"/>
              <a:t> – Southbound API</a:t>
            </a:r>
          </a:p>
          <a:p>
            <a:pPr lvl="1"/>
            <a:r>
              <a:rPr lang="en-US" dirty="0"/>
              <a:t>SOL – Northbound API</a:t>
            </a:r>
          </a:p>
          <a:p>
            <a:pPr lvl="1"/>
            <a:r>
              <a:rPr lang="en-US" dirty="0"/>
              <a:t>Buzz – Testing dynamic data planes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Example Applications</a:t>
            </a:r>
          </a:p>
          <a:p>
            <a:endParaRPr lang="en-US" dirty="0"/>
          </a:p>
          <a:p>
            <a:r>
              <a:rPr lang="en-US" dirty="0"/>
              <a:t>Next steps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83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/>
        </p:nvCxnSpPr>
        <p:spPr>
          <a:xfrm flipV="1">
            <a:off x="-12798" y="4225609"/>
            <a:ext cx="9144000" cy="28223"/>
          </a:xfrm>
          <a:prstGeom prst="line">
            <a:avLst/>
          </a:prstGeom>
          <a:ln>
            <a:prstDash val="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70" name="Picture 69" descr="MC9004316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241" y="858925"/>
            <a:ext cx="832272" cy="832272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3160995" y="1126542"/>
            <a:ext cx="4178821" cy="445931"/>
            <a:chOff x="3160995" y="1126542"/>
            <a:chExt cx="4178821" cy="445931"/>
          </a:xfrm>
        </p:grpSpPr>
        <p:sp>
          <p:nvSpPr>
            <p:cNvPr id="47" name="Rectangle 46"/>
            <p:cNvSpPr/>
            <p:nvPr/>
          </p:nvSpPr>
          <p:spPr>
            <a:xfrm>
              <a:off x="4352844" y="1130714"/>
              <a:ext cx="904956" cy="44175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Firewall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5678933" y="1130714"/>
              <a:ext cx="586638" cy="44175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IDS</a:t>
              </a:r>
            </a:p>
          </p:txBody>
        </p:sp>
        <p:cxnSp>
          <p:nvCxnSpPr>
            <p:cNvPr id="57" name="Straight Arrow Connector 56"/>
            <p:cNvCxnSpPr>
              <a:endCxn id="47" idx="1"/>
            </p:cNvCxnSpPr>
            <p:nvPr/>
          </p:nvCxnSpPr>
          <p:spPr>
            <a:xfrm>
              <a:off x="3836205" y="1351589"/>
              <a:ext cx="516639" cy="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stCxn id="47" idx="3"/>
              <a:endCxn id="51" idx="1"/>
            </p:cNvCxnSpPr>
            <p:nvPr/>
          </p:nvCxnSpPr>
          <p:spPr>
            <a:xfrm>
              <a:off x="5257800" y="1351594"/>
              <a:ext cx="421133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60"/>
            <p:cNvSpPr/>
            <p:nvPr/>
          </p:nvSpPr>
          <p:spPr>
            <a:xfrm>
              <a:off x="6553200" y="1130709"/>
              <a:ext cx="786616" cy="44175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Proxy</a:t>
              </a:r>
            </a:p>
          </p:txBody>
        </p:sp>
        <p:cxnSp>
          <p:nvCxnSpPr>
            <p:cNvPr id="62" name="Straight Arrow Connector 61"/>
            <p:cNvCxnSpPr>
              <a:stCxn id="51" idx="3"/>
              <a:endCxn id="61" idx="1"/>
            </p:cNvCxnSpPr>
            <p:nvPr/>
          </p:nvCxnSpPr>
          <p:spPr>
            <a:xfrm flipV="1">
              <a:off x="6265571" y="1351589"/>
              <a:ext cx="287629" cy="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/>
            <p:cNvSpPr txBox="1"/>
            <p:nvPr/>
          </p:nvSpPr>
          <p:spPr>
            <a:xfrm>
              <a:off x="3160995" y="1126542"/>
              <a:ext cx="675210" cy="4001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Web</a:t>
              </a:r>
            </a:p>
          </p:txBody>
        </p:sp>
      </p:grpSp>
      <p:sp>
        <p:nvSpPr>
          <p:cNvPr id="118" name="Rounded Rectangle 117"/>
          <p:cNvSpPr/>
          <p:nvPr/>
        </p:nvSpPr>
        <p:spPr>
          <a:xfrm>
            <a:off x="198605" y="1822482"/>
            <a:ext cx="8816632" cy="2039156"/>
          </a:xfrm>
          <a:prstGeom prst="roundRect">
            <a:avLst/>
          </a:prstGeom>
          <a:noFill/>
          <a:ln w="38100" cmpd="sng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D0D0D"/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200369" y="4888121"/>
            <a:ext cx="7832766" cy="1553859"/>
            <a:chOff x="200366" y="3897799"/>
            <a:chExt cx="7832766" cy="1165394"/>
          </a:xfrm>
        </p:grpSpPr>
        <p:sp>
          <p:nvSpPr>
            <p:cNvPr id="52" name="Cloud 51"/>
            <p:cNvSpPr/>
            <p:nvPr/>
          </p:nvSpPr>
          <p:spPr>
            <a:xfrm rot="169972">
              <a:off x="2884528" y="3897799"/>
              <a:ext cx="2914275" cy="1165394"/>
            </a:xfrm>
            <a:prstGeom prst="cloud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Calibri"/>
                <a:cs typeface="Calibri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Calibri"/>
                <a:cs typeface="Calibri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/>
                </a:solidFill>
                <a:latin typeface="Calibri"/>
                <a:cs typeface="Calibri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/>
                </a:solidFill>
                <a:latin typeface="Calibri"/>
                <a:cs typeface="Calibri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/>
                </a:solidFill>
                <a:latin typeface="Calibri"/>
                <a:cs typeface="Calibri"/>
              </a:endParaRPr>
            </a:p>
          </p:txBody>
        </p:sp>
        <p:pic>
          <p:nvPicPr>
            <p:cNvPr id="54" name="Picture 53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090229" y="4477394"/>
              <a:ext cx="500451" cy="214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3" name="Picture 72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51620" y="4477394"/>
              <a:ext cx="500451" cy="214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4" name="Picture 11" descr="IOSfirewall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972249" y="4604700"/>
              <a:ext cx="243404" cy="338969"/>
            </a:xfrm>
            <a:prstGeom prst="rect">
              <a:avLst/>
            </a:prstGeom>
            <a:noFill/>
          </p:spPr>
        </p:pic>
        <p:pic>
          <p:nvPicPr>
            <p:cNvPr id="75" name="Picture 57" descr="icon_color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267920" y="4657521"/>
              <a:ext cx="340420" cy="292241"/>
            </a:xfrm>
            <a:prstGeom prst="rect">
              <a:avLst/>
            </a:prstGeom>
            <a:noFill/>
          </p:spPr>
        </p:pic>
        <p:cxnSp>
          <p:nvCxnSpPr>
            <p:cNvPr id="110" name="Straight Connector 109"/>
            <p:cNvCxnSpPr>
              <a:stCxn id="74" idx="1"/>
              <a:endCxn id="73" idx="3"/>
            </p:cNvCxnSpPr>
            <p:nvPr/>
          </p:nvCxnSpPr>
          <p:spPr>
            <a:xfrm flipH="1" flipV="1">
              <a:off x="5552071" y="4584431"/>
              <a:ext cx="420178" cy="18975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>
              <a:stCxn id="54" idx="1"/>
              <a:endCxn id="75" idx="3"/>
            </p:cNvCxnSpPr>
            <p:nvPr/>
          </p:nvCxnSpPr>
          <p:spPr>
            <a:xfrm flipH="1">
              <a:off x="2608340" y="4584431"/>
              <a:ext cx="481889" cy="21921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200366" y="4379451"/>
              <a:ext cx="1843236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/>
                <a:t>Legacy</a:t>
              </a:r>
            </a:p>
            <a:p>
              <a:r>
                <a:rPr lang="en-US" sz="2400" i="1" dirty="0"/>
                <a:t>Middleboxes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519163" y="4334355"/>
              <a:ext cx="1513969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/>
                <a:t>OpenFlow </a:t>
              </a:r>
            </a:p>
            <a:p>
              <a:r>
                <a:rPr lang="en-US" sz="2400" i="1" dirty="0"/>
                <a:t>capable</a:t>
              </a:r>
            </a:p>
          </p:txBody>
        </p:sp>
      </p:grpSp>
      <p:cxnSp>
        <p:nvCxnSpPr>
          <p:cNvPr id="121" name="Straight Arrow Connector 120"/>
          <p:cNvCxnSpPr>
            <a:endCxn id="77" idx="0"/>
          </p:cNvCxnSpPr>
          <p:nvPr/>
        </p:nvCxnSpPr>
        <p:spPr>
          <a:xfrm>
            <a:off x="4961429" y="3861638"/>
            <a:ext cx="528667" cy="110714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>
            <a:endCxn id="76" idx="0"/>
          </p:cNvCxnSpPr>
          <p:nvPr/>
        </p:nvCxnSpPr>
        <p:spPr>
          <a:xfrm flipH="1">
            <a:off x="3102899" y="3861638"/>
            <a:ext cx="733306" cy="11376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6" name="Table 75"/>
          <p:cNvGraphicFramePr>
            <a:graphicFrameLocks noGrp="1"/>
          </p:cNvGraphicFramePr>
          <p:nvPr/>
        </p:nvGraphicFramePr>
        <p:xfrm>
          <a:off x="2267923" y="4999310"/>
          <a:ext cx="1669952" cy="5310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07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91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r>
                        <a:rPr lang="en-US" sz="1600" b="1" dirty="0"/>
                        <a:t>Flow</a:t>
                      </a:r>
                    </a:p>
                  </a:txBody>
                  <a:tcPr>
                    <a:lnL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Action</a:t>
                      </a:r>
                    </a:p>
                  </a:txBody>
                  <a:tcPr>
                    <a:lnL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r>
                        <a:rPr lang="en-US" sz="400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7" name="Table 76"/>
          <p:cNvGraphicFramePr>
            <a:graphicFrameLocks noGrp="1"/>
          </p:cNvGraphicFramePr>
          <p:nvPr/>
        </p:nvGraphicFramePr>
        <p:xfrm>
          <a:off x="4655120" y="4968781"/>
          <a:ext cx="1669952" cy="5310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07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91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r>
                        <a:rPr lang="en-US" sz="1600" b="1" dirty="0"/>
                        <a:t>Flow</a:t>
                      </a:r>
                    </a:p>
                  </a:txBody>
                  <a:tcPr>
                    <a:lnL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Action</a:t>
                      </a:r>
                    </a:p>
                  </a:txBody>
                  <a:tcPr>
                    <a:lnL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r>
                        <a:rPr lang="en-US" sz="400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10</a:t>
            </a:fld>
            <a:endParaRPr kumimoji="0"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2103990"/>
            <a:ext cx="822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D0D0D"/>
                </a:solidFill>
              </a:rPr>
              <a:t>Policy enforcement layer for </a:t>
            </a:r>
          </a:p>
          <a:p>
            <a:pPr algn="ctr"/>
            <a:r>
              <a:rPr lang="en-US" sz="3600" dirty="0">
                <a:solidFill>
                  <a:srgbClr val="0D0D0D"/>
                </a:solidFill>
              </a:rPr>
              <a:t>middlebox-specific traffic steering </a:t>
            </a:r>
          </a:p>
          <a:p>
            <a:endParaRPr lang="en-US" sz="2400" dirty="0">
              <a:solidFill>
                <a:srgbClr val="0000BF"/>
              </a:solidFill>
            </a:endParaRPr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0" y="176339"/>
            <a:ext cx="9254906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00BF"/>
                </a:solidFill>
              </a:rPr>
              <a:t>SIMPLE: SDN-based Policy Steering</a:t>
            </a:r>
          </a:p>
          <a:p>
            <a:r>
              <a:rPr lang="en-US" sz="2900" dirty="0">
                <a:solidFill>
                  <a:srgbClr val="0000BF"/>
                </a:solidFill>
              </a:rPr>
              <a:t>[SIGCOMM’ 13]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0094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151"/>
    </mc:Choice>
    <mc:Fallback xmlns="">
      <p:transition spd="slow" advTm="2515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Provenance of SIMPLE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11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835" y="1168918"/>
            <a:ext cx="1551710" cy="15517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86762" y="1803873"/>
            <a:ext cx="3644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CoMB</a:t>
            </a:r>
            <a:r>
              <a:rPr lang="en-US" dirty="0"/>
              <a:t> [Hotnets’11, NSDI’12]</a:t>
            </a:r>
          </a:p>
          <a:p>
            <a:r>
              <a:rPr lang="en-US" dirty="0"/>
              <a:t>Consolidated </a:t>
            </a:r>
            <a:r>
              <a:rPr lang="en-US" dirty="0" err="1"/>
              <a:t>middlebox</a:t>
            </a:r>
            <a:r>
              <a:rPr lang="en-US" dirty="0"/>
              <a:t> architecture</a:t>
            </a:r>
          </a:p>
        </p:txBody>
      </p:sp>
      <p:sp>
        <p:nvSpPr>
          <p:cNvPr id="7" name="Down Arrow 6"/>
          <p:cNvSpPr/>
          <p:nvPr/>
        </p:nvSpPr>
        <p:spPr>
          <a:xfrm>
            <a:off x="3948545" y="3061855"/>
            <a:ext cx="762000" cy="96981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1103" y="4292398"/>
            <a:ext cx="1583851" cy="177589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35236" y="4779818"/>
            <a:ext cx="28958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Minlan</a:t>
            </a:r>
            <a:r>
              <a:rPr lang="en-US" dirty="0"/>
              <a:t> Yu, Yale, </a:t>
            </a:r>
          </a:p>
          <a:p>
            <a:r>
              <a:rPr lang="en-US" dirty="0"/>
              <a:t>Then postdoc @ UC Berkeley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6655" y="2620818"/>
            <a:ext cx="1524000" cy="2159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3073" y="742395"/>
            <a:ext cx="1670927" cy="140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570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544560" cy="914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BF"/>
                </a:solidFill>
              </a:rPr>
              <a:t>Service Composition</a:t>
            </a:r>
          </a:p>
        </p:txBody>
      </p:sp>
      <p:cxnSp>
        <p:nvCxnSpPr>
          <p:cNvPr id="24" name="Straight Connector 23"/>
          <p:cNvCxnSpPr>
            <a:stCxn id="56" idx="3"/>
            <a:endCxn id="49" idx="1"/>
          </p:cNvCxnSpPr>
          <p:nvPr/>
        </p:nvCxnSpPr>
        <p:spPr>
          <a:xfrm flipV="1">
            <a:off x="3115371" y="4056867"/>
            <a:ext cx="2516856" cy="21796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457923" y="3463112"/>
            <a:ext cx="4820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128024" y="3467268"/>
            <a:ext cx="4820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S2</a:t>
            </a:r>
          </a:p>
        </p:txBody>
      </p:sp>
      <p:pic>
        <p:nvPicPr>
          <p:cNvPr id="49" name="Picture 48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2227" y="3710959"/>
            <a:ext cx="1175375" cy="691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" name="Picture 55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39996" y="3732755"/>
            <a:ext cx="1175375" cy="691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12</a:t>
            </a:fld>
            <a:endParaRPr lang="en-US" dirty="0"/>
          </a:p>
        </p:txBody>
      </p:sp>
      <p:pic>
        <p:nvPicPr>
          <p:cNvPr id="68" name="Picture 11" descr="IOSfirewal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51545" y="2518227"/>
            <a:ext cx="710558" cy="602783"/>
          </a:xfrm>
          <a:prstGeom prst="rect">
            <a:avLst/>
          </a:prstGeom>
          <a:noFill/>
        </p:spPr>
      </p:pic>
      <p:pic>
        <p:nvPicPr>
          <p:cNvPr id="69" name="Picture 6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05218" y="2518227"/>
            <a:ext cx="787294" cy="60278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0" name="Picture 57" descr="icon_color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5056" y="2518227"/>
            <a:ext cx="838143" cy="602783"/>
          </a:xfrm>
          <a:prstGeom prst="rect">
            <a:avLst/>
          </a:prstGeom>
          <a:noFill/>
        </p:spPr>
      </p:pic>
      <p:sp>
        <p:nvSpPr>
          <p:cNvPr id="71" name="TextBox 70"/>
          <p:cNvSpPr txBox="1"/>
          <p:nvPr/>
        </p:nvSpPr>
        <p:spPr>
          <a:xfrm>
            <a:off x="1476826" y="2121335"/>
            <a:ext cx="1066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Firewall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799969" y="2118117"/>
            <a:ext cx="8241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Proxy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874926" y="2113368"/>
            <a:ext cx="5846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IDS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4100825" y="914400"/>
            <a:ext cx="4900935" cy="963180"/>
          </a:xfrm>
          <a:prstGeom prst="roundRect">
            <a:avLst/>
          </a:prstGeom>
          <a:noFill/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4" name="Picture 11" descr="IOSfirewal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49685" y="1311545"/>
            <a:ext cx="347673" cy="415623"/>
          </a:xfrm>
          <a:prstGeom prst="rect">
            <a:avLst/>
          </a:prstGeom>
          <a:noFill/>
        </p:spPr>
      </p:pic>
      <p:pic>
        <p:nvPicPr>
          <p:cNvPr id="95" name="Picture 9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95980" y="1311545"/>
            <a:ext cx="386793" cy="4156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96" name="Picture 57" descr="icon_color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45992" y="1311545"/>
            <a:ext cx="402652" cy="415623"/>
          </a:xfrm>
          <a:prstGeom prst="rect">
            <a:avLst/>
          </a:prstGeom>
          <a:noFill/>
        </p:spPr>
      </p:pic>
      <p:cxnSp>
        <p:nvCxnSpPr>
          <p:cNvPr id="98" name="Straight Arrow Connector 97"/>
          <p:cNvCxnSpPr>
            <a:endCxn id="94" idx="1"/>
          </p:cNvCxnSpPr>
          <p:nvPr/>
        </p:nvCxnSpPr>
        <p:spPr>
          <a:xfrm>
            <a:off x="6005118" y="1519357"/>
            <a:ext cx="544567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>
            <a:stCxn id="94" idx="3"/>
            <a:endCxn id="96" idx="1"/>
          </p:cNvCxnSpPr>
          <p:nvPr/>
        </p:nvCxnSpPr>
        <p:spPr>
          <a:xfrm>
            <a:off x="6897358" y="1519357"/>
            <a:ext cx="448634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>
            <a:endCxn id="95" idx="1"/>
          </p:cNvCxnSpPr>
          <p:nvPr/>
        </p:nvCxnSpPr>
        <p:spPr>
          <a:xfrm>
            <a:off x="7747346" y="1519357"/>
            <a:ext cx="448634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62865" y="972991"/>
            <a:ext cx="8894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Firewall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7345992" y="972991"/>
            <a:ext cx="5041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IDS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7994852" y="972991"/>
            <a:ext cx="6957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Proxy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715056" y="1049935"/>
            <a:ext cx="363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*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4100825" y="1172602"/>
            <a:ext cx="15432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Policy Chain:</a:t>
            </a:r>
          </a:p>
        </p:txBody>
      </p:sp>
      <p:cxnSp>
        <p:nvCxnSpPr>
          <p:cNvPr id="118" name="Straight Connector 117"/>
          <p:cNvCxnSpPr/>
          <p:nvPr/>
        </p:nvCxnSpPr>
        <p:spPr>
          <a:xfrm>
            <a:off x="6807602" y="4049569"/>
            <a:ext cx="1482796" cy="0"/>
          </a:xfrm>
          <a:prstGeom prst="line">
            <a:avLst/>
          </a:prstGeom>
          <a:ln w="38100" cmpd="sng">
            <a:solidFill>
              <a:schemeClr val="tx1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Oval Callout 119"/>
          <p:cNvSpPr/>
          <p:nvPr/>
        </p:nvSpPr>
        <p:spPr>
          <a:xfrm>
            <a:off x="6859211" y="2062168"/>
            <a:ext cx="2250851" cy="1124065"/>
          </a:xfrm>
          <a:prstGeom prst="wedgeEllipseCallout">
            <a:avLst>
              <a:gd name="adj1" fmla="val -55818"/>
              <a:gd name="adj2" fmla="val 10781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Forward Pkt to IDS or Dst?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6897358" y="4008686"/>
            <a:ext cx="671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Dst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976070" y="5471915"/>
            <a:ext cx="7710730" cy="58477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</a:rPr>
              <a:t>“Loops”  </a:t>
            </a:r>
            <a:r>
              <a:rPr lang="en-US" sz="3200" dirty="0">
                <a:solidFill>
                  <a:srgbClr val="000000"/>
                </a:solidFill>
                <a:sym typeface="Wingdings"/>
              </a:rPr>
              <a:t> Simple </a:t>
            </a:r>
            <a:r>
              <a:rPr lang="en-US" sz="3200" dirty="0">
                <a:solidFill>
                  <a:srgbClr val="000000"/>
                </a:solidFill>
              </a:rPr>
              <a:t>flow rules don</a:t>
            </a:r>
            <a:r>
              <a:rPr lang="fr-FR" sz="3200" dirty="0">
                <a:solidFill>
                  <a:srgbClr val="000000"/>
                </a:solidFill>
              </a:rPr>
              <a:t>’</a:t>
            </a:r>
            <a:r>
              <a:rPr lang="en-US" sz="3200" dirty="0">
                <a:solidFill>
                  <a:srgbClr val="000000"/>
                </a:solidFill>
              </a:rPr>
              <a:t>t work</a:t>
            </a:r>
          </a:p>
        </p:txBody>
      </p:sp>
      <p:cxnSp>
        <p:nvCxnSpPr>
          <p:cNvPr id="178" name="Straight Connector 177"/>
          <p:cNvCxnSpPr>
            <a:stCxn id="119" idx="3"/>
            <a:endCxn id="56" idx="2"/>
          </p:cNvCxnSpPr>
          <p:nvPr/>
        </p:nvCxnSpPr>
        <p:spPr>
          <a:xfrm>
            <a:off x="976069" y="4402775"/>
            <a:ext cx="1551615" cy="21796"/>
          </a:xfrm>
          <a:prstGeom prst="line">
            <a:avLst/>
          </a:prstGeom>
          <a:ln w="38100" cmpd="sng">
            <a:solidFill>
              <a:srgbClr val="00000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Arrow Connector 179"/>
          <p:cNvCxnSpPr>
            <a:stCxn id="56" idx="2"/>
          </p:cNvCxnSpPr>
          <p:nvPr/>
        </p:nvCxnSpPr>
        <p:spPr>
          <a:xfrm flipH="1" flipV="1">
            <a:off x="1757867" y="3099622"/>
            <a:ext cx="769817" cy="1324949"/>
          </a:xfrm>
          <a:prstGeom prst="straightConnector1">
            <a:avLst/>
          </a:prstGeom>
          <a:ln w="38100" cmpd="sng">
            <a:solidFill>
              <a:srgbClr val="000000"/>
            </a:solidFill>
            <a:prstDash val="soli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/>
          <p:cNvCxnSpPr/>
          <p:nvPr/>
        </p:nvCxnSpPr>
        <p:spPr>
          <a:xfrm>
            <a:off x="2165447" y="3121010"/>
            <a:ext cx="949924" cy="1349341"/>
          </a:xfrm>
          <a:prstGeom prst="line">
            <a:avLst/>
          </a:prstGeom>
          <a:ln w="38100" cmpd="sng">
            <a:solidFill>
              <a:srgbClr val="00000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/>
        </p:nvCxnSpPr>
        <p:spPr>
          <a:xfrm>
            <a:off x="3115371" y="4470351"/>
            <a:ext cx="3195736" cy="0"/>
          </a:xfrm>
          <a:prstGeom prst="line">
            <a:avLst/>
          </a:prstGeom>
          <a:ln w="38100" cmpd="sng">
            <a:solidFill>
              <a:srgbClr val="00000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Arrow Connector 189"/>
          <p:cNvCxnSpPr/>
          <p:nvPr/>
        </p:nvCxnSpPr>
        <p:spPr>
          <a:xfrm flipV="1">
            <a:off x="6311107" y="3121011"/>
            <a:ext cx="0" cy="1349340"/>
          </a:xfrm>
          <a:prstGeom prst="straightConnector1">
            <a:avLst/>
          </a:prstGeom>
          <a:ln w="38100" cmpd="sng">
            <a:solidFill>
              <a:srgbClr val="000000"/>
            </a:solidFill>
            <a:prstDash val="soli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/>
          <p:cNvCxnSpPr/>
          <p:nvPr/>
        </p:nvCxnSpPr>
        <p:spPr>
          <a:xfrm>
            <a:off x="6005118" y="3078182"/>
            <a:ext cx="0" cy="1701501"/>
          </a:xfrm>
          <a:prstGeom prst="line">
            <a:avLst/>
          </a:prstGeom>
          <a:ln w="38100" cmpd="sng">
            <a:solidFill>
              <a:srgbClr val="00000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/>
          <p:cNvCxnSpPr/>
          <p:nvPr/>
        </p:nvCxnSpPr>
        <p:spPr>
          <a:xfrm flipH="1">
            <a:off x="2799969" y="4779683"/>
            <a:ext cx="3205152" cy="0"/>
          </a:xfrm>
          <a:prstGeom prst="line">
            <a:avLst/>
          </a:prstGeom>
          <a:ln w="38100" cmpd="sng">
            <a:solidFill>
              <a:srgbClr val="00000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Arrow Connector 207"/>
          <p:cNvCxnSpPr/>
          <p:nvPr/>
        </p:nvCxnSpPr>
        <p:spPr>
          <a:xfrm flipV="1">
            <a:off x="2799969" y="3078182"/>
            <a:ext cx="0" cy="1701501"/>
          </a:xfrm>
          <a:prstGeom prst="straightConnector1">
            <a:avLst/>
          </a:prstGeom>
          <a:ln w="38100" cmpd="sng">
            <a:solidFill>
              <a:srgbClr val="000000"/>
            </a:solidFill>
            <a:prstDash val="soli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/>
          <p:cNvCxnSpPr/>
          <p:nvPr/>
        </p:nvCxnSpPr>
        <p:spPr>
          <a:xfrm>
            <a:off x="2963119" y="5219826"/>
            <a:ext cx="3693406" cy="0"/>
          </a:xfrm>
          <a:prstGeom prst="line">
            <a:avLst/>
          </a:prstGeom>
          <a:ln w="38100" cmpd="sng">
            <a:solidFill>
              <a:srgbClr val="00000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Arrow Connector 216"/>
          <p:cNvCxnSpPr/>
          <p:nvPr/>
        </p:nvCxnSpPr>
        <p:spPr>
          <a:xfrm flipV="1">
            <a:off x="6656525" y="4402775"/>
            <a:ext cx="0" cy="817051"/>
          </a:xfrm>
          <a:prstGeom prst="straightConnector1">
            <a:avLst/>
          </a:prstGeom>
          <a:ln w="38100" cmpd="sng">
            <a:solidFill>
              <a:srgbClr val="000000"/>
            </a:solidFill>
            <a:prstDash val="soli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2963119" y="3121011"/>
            <a:ext cx="0" cy="2098815"/>
          </a:xfrm>
          <a:prstGeom prst="line">
            <a:avLst/>
          </a:prstGeom>
          <a:ln w="38100" cmpd="sng">
            <a:solidFill>
              <a:srgbClr val="00000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endCxn id="68" idx="2"/>
          </p:cNvCxnSpPr>
          <p:nvPr/>
        </p:nvCxnSpPr>
        <p:spPr>
          <a:xfrm flipH="1" flipV="1">
            <a:off x="1906824" y="3121010"/>
            <a:ext cx="455376" cy="611745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56" idx="0"/>
            <a:endCxn id="69" idx="2"/>
          </p:cNvCxnSpPr>
          <p:nvPr/>
        </p:nvCxnSpPr>
        <p:spPr>
          <a:xfrm flipV="1">
            <a:off x="2527684" y="3121010"/>
            <a:ext cx="571181" cy="611745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49" idx="0"/>
          </p:cNvCxnSpPr>
          <p:nvPr/>
        </p:nvCxnSpPr>
        <p:spPr>
          <a:xfrm flipV="1">
            <a:off x="6219915" y="3099215"/>
            <a:ext cx="0" cy="611744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457200" y="4102332"/>
            <a:ext cx="1482796" cy="0"/>
          </a:xfrm>
          <a:prstGeom prst="line">
            <a:avLst/>
          </a:prstGeom>
          <a:ln w="38100" cmpd="sng">
            <a:solidFill>
              <a:schemeClr val="tx1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9" name="Rectangle 118"/>
          <p:cNvSpPr/>
          <p:nvPr/>
        </p:nvSpPr>
        <p:spPr>
          <a:xfrm>
            <a:off x="734769" y="4239519"/>
            <a:ext cx="241300" cy="32651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251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382"/>
    </mc:Choice>
    <mc:Fallback xmlns="">
      <p:transition spd="slow" advTm="643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31 0.01736 C 0.07673 0.01991 0.1335 0.02106 0.18975 0.01366 C 0.19305 0.00023 0.1875 -0.02778 0.18142 -0.04005 C 0.17673 -0.04931 0.16996 -0.05556 0.16614 -0.06597 C 0.16041 -0.08102 0.15034 -0.09931 0.13975 -0.10857 C 0.13854 -0.11505 0.13645 -0.12153 0.1342 -0.12709 C 0.13246 -0.13102 0.12968 -0.13403 0.12864 -0.1382 C 0.1276 -0.1419 0.12743 -0.14607 0.12586 -0.14931 C 0.12482 -0.15116 0.12361 -0.15301 0.12309 -0.15486 C 0.11805 -0.16968 0.12361 -0.1632 0.11614 -0.16968 C 0.11805 -0.18634 0.1184 -0.18148 0.13003 -0.18449 C 0.16875 -0.18125 0.13923 -0.18866 0.15642 -0.17338 C 0.1592 -0.16204 0.16059 -0.15 0.16336 -0.1382 C 0.16406 -0.13449 0.16354 -0.1294 0.16614 -0.12709 C 0.16753 -0.12593 0.16892 -0.12477 0.17031 -0.12338 C 0.17066 -0.12107 0.17048 -0.11806 0.1717 -0.11597 C 0.17257 -0.11459 0.17448 -0.11528 0.17586 -0.11412 C 0.18055 -0.10996 0.18211 -0.10371 0.18698 -0.09931 C 0.18836 -0.09375 0.19027 -0.08843 0.19114 -0.08264 C 0.19114 -0.08264 0.19236 -0.06852 0.19392 -0.06597 C 0.19496 -0.06435 0.1967 -0.06366 0.19809 -0.06227 C 0.20052 -0.05209 0.19774 -0.06065 0.20503 -0.04931 C 0.21302 -0.03681 0.21996 -0.02384 0.22864 -0.01227 C 0.23316 -0.00625 0.23177 -0.01065 0.23698 -0.00671 C 0.23975 -0.00463 0.24531 0.00069 0.24531 0.00069 C 0.24948 0.01759 0.27569 0.01134 0.28281 0.0118 C 0.30034 0.01759 0.31753 0.01458 0.33559 0.01366 C 0.39236 0.01574 0.44809 0.01528 0.50503 0.01366 C 0.5243 0.01111 0.52639 0.00995 0.54809 0.0118 C 0.55711 0.01111 0.58142 0.01528 0.59114 0.00254 " pathEditMode="relative" ptsTypes="fffffffffffffffffffffffffffffA">
                                      <p:cBhvr>
                                        <p:cTn id="44" dur="3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  <p:bldP spid="170" grpId="0" animBg="1"/>
      <p:bldP spid="1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029702" cy="112226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BF"/>
                </a:solidFill>
              </a:rPr>
              <a:t>Managing Resource Constraints</a:t>
            </a:r>
          </a:p>
        </p:txBody>
      </p:sp>
      <p:pic>
        <p:nvPicPr>
          <p:cNvPr id="13" name="Picture 12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3722" y="2685960"/>
            <a:ext cx="667375" cy="420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3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3679" y="3009136"/>
            <a:ext cx="667375" cy="420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14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84314" y="3071961"/>
            <a:ext cx="667375" cy="420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6" name="Straight Connector 15"/>
          <p:cNvCxnSpPr>
            <a:stCxn id="15" idx="3"/>
            <a:endCxn id="13" idx="1"/>
          </p:cNvCxnSpPr>
          <p:nvPr/>
        </p:nvCxnSpPr>
        <p:spPr>
          <a:xfrm flipV="1">
            <a:off x="2851689" y="2896402"/>
            <a:ext cx="1722033" cy="386001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13" idx="3"/>
            <a:endCxn id="14" idx="1"/>
          </p:cNvCxnSpPr>
          <p:nvPr/>
        </p:nvCxnSpPr>
        <p:spPr>
          <a:xfrm>
            <a:off x="5241096" y="2896401"/>
            <a:ext cx="1632582" cy="323176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28" idx="3"/>
            <a:endCxn id="14" idx="1"/>
          </p:cNvCxnSpPr>
          <p:nvPr/>
        </p:nvCxnSpPr>
        <p:spPr>
          <a:xfrm flipV="1">
            <a:off x="5268966" y="3219577"/>
            <a:ext cx="1604712" cy="529792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 flipH="1">
            <a:off x="2252048" y="3482629"/>
            <a:ext cx="599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S1</a:t>
            </a:r>
            <a:endParaRPr lang="en-US" sz="2000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5197174" y="2294928"/>
            <a:ext cx="4325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S2</a:t>
            </a:r>
            <a:endParaRPr lang="en-US" sz="20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7468279" y="2609026"/>
            <a:ext cx="4325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S4</a:t>
            </a:r>
            <a:endParaRPr lang="en-US" sz="2000" baseline="-25000" dirty="0"/>
          </a:p>
        </p:txBody>
      </p:sp>
      <p:pic>
        <p:nvPicPr>
          <p:cNvPr id="22" name="Picture 57" descr="icon_colo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88597" y="4043123"/>
            <a:ext cx="437542" cy="500821"/>
          </a:xfrm>
          <a:prstGeom prst="rect">
            <a:avLst/>
          </a:prstGeom>
          <a:noFill/>
        </p:spPr>
      </p:pic>
      <p:pic>
        <p:nvPicPr>
          <p:cNvPr id="23" name="Picture 11" descr="IOSfirewal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05210" y="1616430"/>
            <a:ext cx="324630" cy="602783"/>
          </a:xfrm>
          <a:prstGeom prst="rect">
            <a:avLst/>
          </a:prstGeom>
          <a:noFill/>
        </p:spPr>
      </p:pic>
      <p:cxnSp>
        <p:nvCxnSpPr>
          <p:cNvPr id="24" name="Straight Connector 23"/>
          <p:cNvCxnSpPr>
            <a:stCxn id="23" idx="2"/>
            <a:endCxn id="13" idx="0"/>
          </p:cNvCxnSpPr>
          <p:nvPr/>
        </p:nvCxnSpPr>
        <p:spPr>
          <a:xfrm>
            <a:off x="4467525" y="2219213"/>
            <a:ext cx="439884" cy="466748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4" idx="2"/>
            <a:endCxn id="22" idx="0"/>
          </p:cNvCxnSpPr>
          <p:nvPr/>
        </p:nvCxnSpPr>
        <p:spPr>
          <a:xfrm>
            <a:off x="7207366" y="3430019"/>
            <a:ext cx="2" cy="613104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32" idx="2"/>
            <a:endCxn id="13" idx="0"/>
          </p:cNvCxnSpPr>
          <p:nvPr/>
        </p:nvCxnSpPr>
        <p:spPr>
          <a:xfrm flipH="1">
            <a:off x="4907410" y="2020552"/>
            <a:ext cx="427973" cy="665409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Picture 27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01592" y="3538928"/>
            <a:ext cx="667375" cy="420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9" name="Straight Connector 28"/>
          <p:cNvCxnSpPr>
            <a:stCxn id="15" idx="3"/>
            <a:endCxn id="28" idx="1"/>
          </p:cNvCxnSpPr>
          <p:nvPr/>
        </p:nvCxnSpPr>
        <p:spPr>
          <a:xfrm>
            <a:off x="2851689" y="3282403"/>
            <a:ext cx="1749903" cy="466967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35383" y="3633299"/>
            <a:ext cx="4325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S3</a:t>
            </a:r>
            <a:endParaRPr lang="en-US" sz="2000" baseline="-25000" dirty="0"/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911412" y="3259595"/>
            <a:ext cx="1272902" cy="2280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64848" y="1651082"/>
            <a:ext cx="541067" cy="3694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33" name="TextBox 32"/>
          <p:cNvSpPr txBox="1"/>
          <p:nvPr/>
        </p:nvSpPr>
        <p:spPr>
          <a:xfrm>
            <a:off x="5027930" y="1143871"/>
            <a:ext cx="8241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Proxy</a:t>
            </a:r>
          </a:p>
        </p:txBody>
      </p:sp>
      <p:cxnSp>
        <p:nvCxnSpPr>
          <p:cNvPr id="36" name="Straight Arrow Connector 35"/>
          <p:cNvCxnSpPr>
            <a:stCxn id="14" idx="3"/>
          </p:cNvCxnSpPr>
          <p:nvPr/>
        </p:nvCxnSpPr>
        <p:spPr>
          <a:xfrm>
            <a:off x="7541051" y="3219577"/>
            <a:ext cx="744256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563522" y="1122269"/>
            <a:ext cx="1066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Firewall</a:t>
            </a:r>
          </a:p>
        </p:txBody>
      </p:sp>
      <p:grpSp>
        <p:nvGrpSpPr>
          <p:cNvPr id="78" name="Group 77"/>
          <p:cNvGrpSpPr/>
          <p:nvPr/>
        </p:nvGrpSpPr>
        <p:grpSpPr>
          <a:xfrm>
            <a:off x="4861531" y="3633299"/>
            <a:ext cx="4254131" cy="1372309"/>
            <a:chOff x="3671111" y="2697132"/>
            <a:chExt cx="4254131" cy="1029232"/>
          </a:xfrm>
        </p:grpSpPr>
        <p:sp>
          <p:nvSpPr>
            <p:cNvPr id="65" name="TextBox 64"/>
            <p:cNvSpPr txBox="1"/>
            <p:nvPr/>
          </p:nvSpPr>
          <p:spPr>
            <a:xfrm>
              <a:off x="6278345" y="2697132"/>
              <a:ext cx="1646897" cy="346249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2400" i="1" dirty="0"/>
                <a:t>IDS1 = 50%</a:t>
              </a:r>
            </a:p>
          </p:txBody>
        </p:sp>
        <p:pic>
          <p:nvPicPr>
            <p:cNvPr id="66" name="Picture 57" descr="icon_color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671111" y="3157492"/>
              <a:ext cx="437542" cy="375616"/>
            </a:xfrm>
            <a:prstGeom prst="rect">
              <a:avLst/>
            </a:prstGeom>
            <a:noFill/>
          </p:spPr>
        </p:pic>
        <p:sp>
          <p:nvSpPr>
            <p:cNvPr id="67" name="TextBox 66"/>
            <p:cNvSpPr txBox="1"/>
            <p:nvPr/>
          </p:nvSpPr>
          <p:spPr>
            <a:xfrm>
              <a:off x="4144963" y="3380115"/>
              <a:ext cx="1645615" cy="346249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2400" i="1" dirty="0"/>
                <a:t>IDS2 = 50%</a:t>
              </a:r>
            </a:p>
          </p:txBody>
        </p:sp>
        <p:cxnSp>
          <p:nvCxnSpPr>
            <p:cNvPr id="68" name="Straight Connector 67"/>
            <p:cNvCxnSpPr>
              <a:stCxn id="28" idx="2"/>
              <a:endCxn id="66" idx="0"/>
            </p:cNvCxnSpPr>
            <p:nvPr/>
          </p:nvCxnSpPr>
          <p:spPr>
            <a:xfrm>
              <a:off x="3744860" y="2764100"/>
              <a:ext cx="145022" cy="393392"/>
            </a:xfrm>
            <a:prstGeom prst="line">
              <a:avLst/>
            </a:prstGeom>
            <a:ln w="381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163094" y="1453672"/>
            <a:ext cx="5442821" cy="2429067"/>
            <a:chOff x="-589788" y="841701"/>
            <a:chExt cx="5442821" cy="1821800"/>
          </a:xfrm>
        </p:grpSpPr>
        <p:sp>
          <p:nvSpPr>
            <p:cNvPr id="3" name="TextBox 2"/>
            <p:cNvSpPr txBox="1"/>
            <p:nvPr/>
          </p:nvSpPr>
          <p:spPr>
            <a:xfrm>
              <a:off x="-589788" y="841701"/>
              <a:ext cx="3189884" cy="623248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2400" dirty="0"/>
                <a:t>Enough TCAM space for </a:t>
              </a:r>
            </a:p>
            <a:p>
              <a:r>
                <a:rPr lang="en-US" sz="2400" dirty="0"/>
                <a:t>traffic split?</a:t>
              </a:r>
            </a:p>
          </p:txBody>
        </p:sp>
        <p:cxnSp>
          <p:nvCxnSpPr>
            <p:cNvPr id="6" name="Straight Arrow Connector 5"/>
            <p:cNvCxnSpPr>
              <a:endCxn id="3" idx="2"/>
            </p:cNvCxnSpPr>
            <p:nvPr/>
          </p:nvCxnSpPr>
          <p:spPr>
            <a:xfrm flipH="1" flipV="1">
              <a:off x="1005154" y="1464949"/>
              <a:ext cx="153175" cy="1198552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prstDash val="dash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>
              <a:stCxn id="39" idx="1"/>
            </p:cNvCxnSpPr>
            <p:nvPr/>
          </p:nvCxnSpPr>
          <p:spPr>
            <a:xfrm flipH="1" flipV="1">
              <a:off x="2282262" y="1294724"/>
              <a:ext cx="2570771" cy="94144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prstDash val="dash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/>
          <p:cNvSpPr txBox="1"/>
          <p:nvPr/>
        </p:nvSpPr>
        <p:spPr>
          <a:xfrm>
            <a:off x="1037592" y="5192858"/>
            <a:ext cx="7369807" cy="107721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</a:rPr>
              <a:t>Can we set up “feasible” forwarding rules</a:t>
            </a:r>
          </a:p>
          <a:p>
            <a:pPr algn="ctr"/>
            <a:r>
              <a:rPr lang="en-US" sz="3200" dirty="0">
                <a:solidFill>
                  <a:srgbClr val="000000"/>
                </a:solidFill>
              </a:rPr>
              <a:t> and load balance optimally?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13</a:t>
            </a:fld>
            <a:endParaRPr lang="en-US" dirty="0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683026" y="3882739"/>
          <a:ext cx="1669952" cy="5310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07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91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r>
                        <a:rPr lang="en-US" sz="1600" b="1" dirty="0"/>
                        <a:t>Flow</a:t>
                      </a:r>
                    </a:p>
                  </a:txBody>
                  <a:tcPr>
                    <a:lnL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Action</a:t>
                      </a:r>
                    </a:p>
                  </a:txBody>
                  <a:tcPr>
                    <a:lnL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r>
                        <a:rPr lang="en-US" sz="400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5605915" y="2154945"/>
          <a:ext cx="1669952" cy="5310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07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91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r>
                        <a:rPr lang="en-US" sz="1600" b="1" dirty="0"/>
                        <a:t>Flow</a:t>
                      </a:r>
                    </a:p>
                  </a:txBody>
                  <a:tcPr>
                    <a:lnL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Action</a:t>
                      </a:r>
                    </a:p>
                  </a:txBody>
                  <a:tcPr>
                    <a:lnL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r>
                        <a:rPr lang="en-US" sz="400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0443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398"/>
    </mc:Choice>
    <mc:Fallback xmlns="">
      <p:transition spd="slow" advTm="84398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14</a:t>
            </a:fld>
            <a:endParaRPr lang="en-US" dirty="0"/>
          </a:p>
        </p:txBody>
      </p:sp>
      <p:cxnSp>
        <p:nvCxnSpPr>
          <p:cNvPr id="74" name="Straight Arrow Connector 73"/>
          <p:cNvCxnSpPr/>
          <p:nvPr/>
        </p:nvCxnSpPr>
        <p:spPr>
          <a:xfrm>
            <a:off x="1014915" y="2695401"/>
            <a:ext cx="1339793" cy="45720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V="1">
            <a:off x="1014915" y="3317701"/>
            <a:ext cx="1339793" cy="60960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6" name="Picture 75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4708" y="3012901"/>
            <a:ext cx="667375" cy="420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7" name="Picture 7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89693" y="2766191"/>
            <a:ext cx="813243" cy="7728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8" name="Picture 77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5935" y="3012901"/>
            <a:ext cx="667375" cy="420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9" name="Straight Arrow Connector 78"/>
          <p:cNvCxnSpPr/>
          <p:nvPr/>
        </p:nvCxnSpPr>
        <p:spPr>
          <a:xfrm>
            <a:off x="3022083" y="3154384"/>
            <a:ext cx="1388600" cy="16161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5202936" y="3170545"/>
            <a:ext cx="1388600" cy="16161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7203310" y="3212106"/>
            <a:ext cx="1339793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2851099" y="1788204"/>
            <a:ext cx="4141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/>
          </a:p>
        </p:txBody>
      </p:sp>
      <p:sp>
        <p:nvSpPr>
          <p:cNvPr id="87" name="Rectangle 86"/>
          <p:cNvSpPr/>
          <p:nvPr/>
        </p:nvSpPr>
        <p:spPr>
          <a:xfrm>
            <a:off x="2574036" y="3477543"/>
            <a:ext cx="252171" cy="326512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ectangle 87"/>
          <p:cNvSpPr/>
          <p:nvPr/>
        </p:nvSpPr>
        <p:spPr>
          <a:xfrm>
            <a:off x="2895997" y="3477543"/>
            <a:ext cx="252171" cy="326512"/>
          </a:xfrm>
          <a:prstGeom prst="rect">
            <a:avLst/>
          </a:prstGeom>
          <a:solidFill>
            <a:srgbClr val="4F81BD"/>
          </a:solidFill>
          <a:ln>
            <a:solidFill>
              <a:srgbClr val="4F8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TextBox 88"/>
          <p:cNvSpPr txBox="1"/>
          <p:nvPr/>
        </p:nvSpPr>
        <p:spPr>
          <a:xfrm flipH="1">
            <a:off x="2413400" y="2612791"/>
            <a:ext cx="599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S1</a:t>
            </a:r>
            <a:endParaRPr lang="en-US" sz="2000" baseline="-25000" dirty="0"/>
          </a:p>
        </p:txBody>
      </p:sp>
      <p:sp>
        <p:nvSpPr>
          <p:cNvPr id="90" name="TextBox 89"/>
          <p:cNvSpPr txBox="1"/>
          <p:nvPr/>
        </p:nvSpPr>
        <p:spPr>
          <a:xfrm>
            <a:off x="4410683" y="2326981"/>
            <a:ext cx="8241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Proxy</a:t>
            </a:r>
          </a:p>
        </p:txBody>
      </p:sp>
      <p:sp>
        <p:nvSpPr>
          <p:cNvPr id="91" name="TextBox 90"/>
          <p:cNvSpPr txBox="1"/>
          <p:nvPr/>
        </p:nvSpPr>
        <p:spPr>
          <a:xfrm flipH="1">
            <a:off x="6603670" y="2612791"/>
            <a:ext cx="599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S2</a:t>
            </a:r>
            <a:endParaRPr lang="en-US" sz="2000" baseline="-25000" dirty="0"/>
          </a:p>
        </p:txBody>
      </p:sp>
      <p:sp>
        <p:nvSpPr>
          <p:cNvPr id="92" name="TextBox 91"/>
          <p:cNvSpPr txBox="1"/>
          <p:nvPr/>
        </p:nvSpPr>
        <p:spPr>
          <a:xfrm>
            <a:off x="567397" y="2268859"/>
            <a:ext cx="1101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User 1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468815" y="3930431"/>
            <a:ext cx="1101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User 2</a:t>
            </a:r>
          </a:p>
        </p:txBody>
      </p:sp>
      <p:sp>
        <p:nvSpPr>
          <p:cNvPr id="94" name="Rectangle 93"/>
          <p:cNvSpPr/>
          <p:nvPr/>
        </p:nvSpPr>
        <p:spPr>
          <a:xfrm>
            <a:off x="5220203" y="3477543"/>
            <a:ext cx="241300" cy="32651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" name="Rectangle 102"/>
          <p:cNvSpPr/>
          <p:nvPr/>
        </p:nvSpPr>
        <p:spPr>
          <a:xfrm>
            <a:off x="1308027" y="2387879"/>
            <a:ext cx="252171" cy="326512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Rectangle 103"/>
          <p:cNvSpPr/>
          <p:nvPr/>
        </p:nvSpPr>
        <p:spPr>
          <a:xfrm>
            <a:off x="1242961" y="3973251"/>
            <a:ext cx="252171" cy="326512"/>
          </a:xfrm>
          <a:prstGeom prst="rect">
            <a:avLst/>
          </a:prstGeom>
          <a:solidFill>
            <a:srgbClr val="4F81BD"/>
          </a:solidFill>
          <a:ln>
            <a:solidFill>
              <a:srgbClr val="4F8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Oval Callout 30"/>
          <p:cNvSpPr/>
          <p:nvPr/>
        </p:nvSpPr>
        <p:spPr>
          <a:xfrm>
            <a:off x="6339096" y="1161043"/>
            <a:ext cx="2204007" cy="1254321"/>
          </a:xfrm>
          <a:prstGeom prst="wedgeEllipseCallout">
            <a:avLst>
              <a:gd name="adj1" fmla="val -105492"/>
              <a:gd name="adj2" fmla="val 7210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/>
              <a:t>Proxy may modify flows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67283" y="127000"/>
            <a:ext cx="86868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00BF"/>
                </a:solidFill>
              </a:rPr>
              <a:t>Handling Dynamic Modifications</a:t>
            </a:r>
          </a:p>
        </p:txBody>
      </p:sp>
      <p:pic>
        <p:nvPicPr>
          <p:cNvPr id="25" name="Picture 11" descr="IOSfirewal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7308" y="3927301"/>
            <a:ext cx="324630" cy="602783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7059637" y="3987967"/>
            <a:ext cx="1066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Firewall</a:t>
            </a:r>
          </a:p>
        </p:txBody>
      </p:sp>
      <p:cxnSp>
        <p:nvCxnSpPr>
          <p:cNvPr id="3" name="Straight Arrow Connector 2"/>
          <p:cNvCxnSpPr>
            <a:stCxn id="78" idx="2"/>
            <a:endCxn id="25" idx="0"/>
          </p:cNvCxnSpPr>
          <p:nvPr/>
        </p:nvCxnSpPr>
        <p:spPr>
          <a:xfrm>
            <a:off x="6869623" y="3433784"/>
            <a:ext cx="0" cy="49351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5493253" y="3477543"/>
            <a:ext cx="241300" cy="326512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495132" y="1161043"/>
            <a:ext cx="3315927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User1: Proxy </a:t>
            </a:r>
            <a:r>
              <a:rPr lang="en-US" sz="2400" dirty="0">
                <a:sym typeface="Wingdings"/>
              </a:rPr>
              <a:t> Firewall</a:t>
            </a:r>
          </a:p>
          <a:p>
            <a:r>
              <a:rPr lang="en-US" sz="2400" dirty="0">
                <a:sym typeface="Wingdings"/>
              </a:rPr>
              <a:t>User2: Proxy</a:t>
            </a: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43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188"/>
    </mc:Choice>
    <mc:Fallback xmlns="">
      <p:transition spd="slow" advTm="49188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/>
        </p:nvCxnSpPr>
        <p:spPr>
          <a:xfrm flipV="1">
            <a:off x="0" y="4464952"/>
            <a:ext cx="9144000" cy="28223"/>
          </a:xfrm>
          <a:prstGeom prst="line">
            <a:avLst/>
          </a:prstGeom>
          <a:ln>
            <a:prstDash val="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70" name="Picture 69" descr="MC9004316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241" y="858925"/>
            <a:ext cx="832272" cy="832272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148648" y="1729588"/>
            <a:ext cx="8816632" cy="2229824"/>
            <a:chOff x="2110084" y="1937085"/>
            <a:chExt cx="4583981" cy="1641035"/>
          </a:xfrm>
        </p:grpSpPr>
        <p:sp>
          <p:nvSpPr>
            <p:cNvPr id="19" name="TextBox 18"/>
            <p:cNvSpPr txBox="1"/>
            <p:nvPr/>
          </p:nvSpPr>
          <p:spPr>
            <a:xfrm>
              <a:off x="3640597" y="2803578"/>
              <a:ext cx="1521128" cy="61157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sz="2400" b="1" i="1" dirty="0"/>
                <a:t>Rule Generator</a:t>
              </a:r>
            </a:p>
            <a:p>
              <a:pPr algn="ctr"/>
              <a:r>
                <a:rPr lang="en-US" sz="2400" dirty="0"/>
                <a:t>Tag-based Forwarding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2215211" y="2005803"/>
              <a:ext cx="2031060" cy="61157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sz="2400" b="1" i="1" dirty="0"/>
                <a:t>Resource Manager</a:t>
              </a:r>
            </a:p>
            <a:p>
              <a:pPr algn="ctr"/>
              <a:r>
                <a:rPr lang="en-US" sz="2400" dirty="0"/>
                <a:t>Offline-Online Decomposition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4747031" y="1996856"/>
              <a:ext cx="1837876" cy="61157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sz="2400" b="1" i="1" dirty="0"/>
                <a:t>Modifications Handler</a:t>
              </a:r>
            </a:p>
            <a:p>
              <a:pPr algn="ctr"/>
              <a:r>
                <a:rPr lang="en-US" sz="2400" dirty="0"/>
                <a:t>Deal w/ flow modifications</a:t>
              </a:r>
            </a:p>
          </p:txBody>
        </p:sp>
        <p:sp>
          <p:nvSpPr>
            <p:cNvPr id="118" name="Rounded Rectangle 117"/>
            <p:cNvSpPr/>
            <p:nvPr/>
          </p:nvSpPr>
          <p:spPr>
            <a:xfrm>
              <a:off x="2110084" y="1937085"/>
              <a:ext cx="4583981" cy="1641035"/>
            </a:xfrm>
            <a:prstGeom prst="roundRect">
              <a:avLst/>
            </a:prstGeom>
            <a:noFill/>
            <a:ln w="38100" cmpd="sng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4" name="Straight Arrow Connector 33"/>
            <p:cNvCxnSpPr>
              <a:stCxn id="108" idx="2"/>
              <a:endCxn id="19" idx="1"/>
            </p:cNvCxnSpPr>
            <p:nvPr/>
          </p:nvCxnSpPr>
          <p:spPr>
            <a:xfrm>
              <a:off x="3230741" y="2617373"/>
              <a:ext cx="409856" cy="49199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/>
            <p:cNvCxnSpPr>
              <a:stCxn id="109" idx="2"/>
              <a:endCxn id="19" idx="3"/>
            </p:cNvCxnSpPr>
            <p:nvPr/>
          </p:nvCxnSpPr>
          <p:spPr>
            <a:xfrm flipH="1">
              <a:off x="5161725" y="2608427"/>
              <a:ext cx="504244" cy="500937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BF"/>
                </a:solidFill>
              </a:rPr>
              <a:t>SIMPLE Initial ideas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200369" y="4888121"/>
            <a:ext cx="7832766" cy="1553859"/>
            <a:chOff x="200366" y="3897799"/>
            <a:chExt cx="7832766" cy="1165394"/>
          </a:xfrm>
        </p:grpSpPr>
        <p:sp>
          <p:nvSpPr>
            <p:cNvPr id="52" name="Cloud 51"/>
            <p:cNvSpPr/>
            <p:nvPr/>
          </p:nvSpPr>
          <p:spPr>
            <a:xfrm rot="169972">
              <a:off x="2884528" y="3897799"/>
              <a:ext cx="2914275" cy="1165394"/>
            </a:xfrm>
            <a:prstGeom prst="cloud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Calibri"/>
                <a:cs typeface="Calibri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Calibri"/>
                <a:cs typeface="Calibri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/>
                </a:solidFill>
                <a:latin typeface="Calibri"/>
                <a:cs typeface="Calibri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/>
                </a:solidFill>
                <a:latin typeface="Calibri"/>
                <a:cs typeface="Calibri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/>
                </a:solidFill>
                <a:latin typeface="Calibri"/>
                <a:cs typeface="Calibri"/>
              </a:endParaRPr>
            </a:p>
          </p:txBody>
        </p:sp>
        <p:pic>
          <p:nvPicPr>
            <p:cNvPr id="54" name="Picture 53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090229" y="4477394"/>
              <a:ext cx="500451" cy="214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3" name="Picture 72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51620" y="4477394"/>
              <a:ext cx="500451" cy="214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4" name="Picture 11" descr="IOSfirewall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972249" y="4604700"/>
              <a:ext cx="243404" cy="338969"/>
            </a:xfrm>
            <a:prstGeom prst="rect">
              <a:avLst/>
            </a:prstGeom>
            <a:noFill/>
          </p:spPr>
        </p:pic>
        <p:pic>
          <p:nvPicPr>
            <p:cNvPr id="75" name="Picture 57" descr="icon_color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267920" y="4657521"/>
              <a:ext cx="340420" cy="292241"/>
            </a:xfrm>
            <a:prstGeom prst="rect">
              <a:avLst/>
            </a:prstGeom>
            <a:noFill/>
          </p:spPr>
        </p:pic>
        <p:cxnSp>
          <p:nvCxnSpPr>
            <p:cNvPr id="110" name="Straight Connector 109"/>
            <p:cNvCxnSpPr>
              <a:stCxn id="74" idx="1"/>
              <a:endCxn id="73" idx="3"/>
            </p:cNvCxnSpPr>
            <p:nvPr/>
          </p:nvCxnSpPr>
          <p:spPr>
            <a:xfrm flipH="1" flipV="1">
              <a:off x="5552071" y="4584431"/>
              <a:ext cx="420178" cy="18975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>
              <a:stCxn id="54" idx="1"/>
              <a:endCxn id="75" idx="3"/>
            </p:cNvCxnSpPr>
            <p:nvPr/>
          </p:nvCxnSpPr>
          <p:spPr>
            <a:xfrm flipH="1">
              <a:off x="2608340" y="4584431"/>
              <a:ext cx="481889" cy="21921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200366" y="4379451"/>
              <a:ext cx="1843236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/>
                <a:t>Legacy</a:t>
              </a:r>
            </a:p>
            <a:p>
              <a:r>
                <a:rPr lang="en-US" sz="2400" i="1" dirty="0"/>
                <a:t>Middleboxes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519163" y="4334355"/>
              <a:ext cx="1513969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/>
                <a:t>OpenFlow </a:t>
              </a:r>
            </a:p>
            <a:p>
              <a:r>
                <a:rPr lang="en-US" sz="2400" i="1" dirty="0"/>
                <a:t>capable</a:t>
              </a:r>
            </a:p>
          </p:txBody>
        </p:sp>
      </p:grpSp>
      <p:cxnSp>
        <p:nvCxnSpPr>
          <p:cNvPr id="121" name="Straight Arrow Connector 120"/>
          <p:cNvCxnSpPr>
            <a:endCxn id="77" idx="0"/>
          </p:cNvCxnSpPr>
          <p:nvPr/>
        </p:nvCxnSpPr>
        <p:spPr>
          <a:xfrm>
            <a:off x="4875278" y="3737968"/>
            <a:ext cx="676796" cy="120121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>
            <a:endCxn id="76" idx="0"/>
          </p:cNvCxnSpPr>
          <p:nvPr/>
        </p:nvCxnSpPr>
        <p:spPr>
          <a:xfrm flipH="1">
            <a:off x="3090232" y="3768744"/>
            <a:ext cx="999201" cy="119629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6" name="Table 75"/>
          <p:cNvGraphicFramePr>
            <a:graphicFrameLocks noGrp="1"/>
          </p:cNvGraphicFramePr>
          <p:nvPr/>
        </p:nvGraphicFramePr>
        <p:xfrm>
          <a:off x="2255256" y="4965036"/>
          <a:ext cx="1669952" cy="5310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07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91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r>
                        <a:rPr lang="en-US" sz="1600" b="1" dirty="0"/>
                        <a:t>Flow</a:t>
                      </a:r>
                    </a:p>
                  </a:txBody>
                  <a:tcPr>
                    <a:lnL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Action</a:t>
                      </a:r>
                    </a:p>
                  </a:txBody>
                  <a:tcPr>
                    <a:lnL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r>
                        <a:rPr lang="en-US" sz="400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7" name="Table 76"/>
          <p:cNvGraphicFramePr>
            <a:graphicFrameLocks noGrp="1"/>
          </p:cNvGraphicFramePr>
          <p:nvPr/>
        </p:nvGraphicFramePr>
        <p:xfrm>
          <a:off x="4717098" y="4939181"/>
          <a:ext cx="1669952" cy="5310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07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91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r>
                        <a:rPr lang="en-US" sz="1600" b="1" dirty="0"/>
                        <a:t>Flow</a:t>
                      </a:r>
                    </a:p>
                  </a:txBody>
                  <a:tcPr>
                    <a:lnL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Action</a:t>
                      </a:r>
                    </a:p>
                  </a:txBody>
                  <a:tcPr>
                    <a:lnL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r>
                        <a:rPr lang="en-US" sz="400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15</a:t>
            </a:fld>
            <a:endParaRPr lang="en-US" dirty="0"/>
          </a:p>
        </p:txBody>
      </p:sp>
      <p:grpSp>
        <p:nvGrpSpPr>
          <p:cNvPr id="37" name="Group 36"/>
          <p:cNvGrpSpPr/>
          <p:nvPr/>
        </p:nvGrpSpPr>
        <p:grpSpPr>
          <a:xfrm>
            <a:off x="2986355" y="1057976"/>
            <a:ext cx="4178821" cy="445931"/>
            <a:chOff x="3160995" y="1126542"/>
            <a:chExt cx="4178821" cy="445931"/>
          </a:xfrm>
        </p:grpSpPr>
        <p:sp>
          <p:nvSpPr>
            <p:cNvPr id="38" name="Rectangle 37"/>
            <p:cNvSpPr/>
            <p:nvPr/>
          </p:nvSpPr>
          <p:spPr>
            <a:xfrm>
              <a:off x="4352844" y="1130714"/>
              <a:ext cx="904956" cy="44175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Firewall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678933" y="1130714"/>
              <a:ext cx="586638" cy="44175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IDS</a:t>
              </a:r>
            </a:p>
          </p:txBody>
        </p:sp>
        <p:cxnSp>
          <p:nvCxnSpPr>
            <p:cNvPr id="41" name="Straight Arrow Connector 40"/>
            <p:cNvCxnSpPr>
              <a:endCxn id="38" idx="1"/>
            </p:cNvCxnSpPr>
            <p:nvPr/>
          </p:nvCxnSpPr>
          <p:spPr>
            <a:xfrm>
              <a:off x="3836205" y="1351589"/>
              <a:ext cx="516639" cy="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38" idx="3"/>
              <a:endCxn id="40" idx="1"/>
            </p:cNvCxnSpPr>
            <p:nvPr/>
          </p:nvCxnSpPr>
          <p:spPr>
            <a:xfrm>
              <a:off x="5257800" y="1351594"/>
              <a:ext cx="421133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/>
            <p:cNvSpPr/>
            <p:nvPr/>
          </p:nvSpPr>
          <p:spPr>
            <a:xfrm>
              <a:off x="6553200" y="1130709"/>
              <a:ext cx="786616" cy="44175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Proxy</a:t>
              </a:r>
            </a:p>
          </p:txBody>
        </p:sp>
        <p:cxnSp>
          <p:nvCxnSpPr>
            <p:cNvPr id="44" name="Straight Arrow Connector 43"/>
            <p:cNvCxnSpPr>
              <a:stCxn id="40" idx="3"/>
              <a:endCxn id="43" idx="1"/>
            </p:cNvCxnSpPr>
            <p:nvPr/>
          </p:nvCxnSpPr>
          <p:spPr>
            <a:xfrm flipV="1">
              <a:off x="6265571" y="1351589"/>
              <a:ext cx="287629" cy="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3160995" y="1126542"/>
              <a:ext cx="675210" cy="4001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Web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7198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48"/>
    </mc:Choice>
    <mc:Fallback xmlns="">
      <p:transition spd="slow" advTm="46248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Initial Design Exercise</a:t>
            </a:r>
            <a:br>
              <a:rPr lang="en-US" dirty="0"/>
            </a:br>
            <a:r>
              <a:rPr lang="en-US" dirty="0">
                <a:sym typeface="Wingdings"/>
              </a:rPr>
              <a:t> Highlights </a:t>
            </a:r>
            <a:r>
              <a:rPr lang="en-US" dirty="0"/>
              <a:t>Fundamental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3958"/>
            <a:ext cx="8229600" cy="5161056"/>
          </a:xfrm>
        </p:spPr>
        <p:txBody>
          <a:bodyPr/>
          <a:lstStyle/>
          <a:p>
            <a:r>
              <a:rPr lang="en-US" dirty="0"/>
              <a:t>The southbound API to security functions needs to be richer</a:t>
            </a:r>
          </a:p>
          <a:p>
            <a:endParaRPr lang="en-US" dirty="0"/>
          </a:p>
          <a:p>
            <a:r>
              <a:rPr lang="en-US" dirty="0"/>
              <a:t>Each application needs to reinvent complex resource management algorithms</a:t>
            </a:r>
          </a:p>
          <a:p>
            <a:endParaRPr lang="en-US" dirty="0"/>
          </a:p>
          <a:p>
            <a:r>
              <a:rPr lang="en-US" dirty="0"/>
              <a:t>How do we know this complex steering logic is correct?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5394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systematic control capabilities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southbound API to security functions needs to be richer</a:t>
            </a:r>
            <a:br>
              <a:rPr lang="en-US" dirty="0"/>
            </a:br>
            <a:r>
              <a:rPr lang="en-US" dirty="0">
                <a:solidFill>
                  <a:srgbClr val="C00000"/>
                </a:solidFill>
                <a:sym typeface="Wingdings"/>
              </a:rPr>
              <a:t> </a:t>
            </a:r>
            <a:r>
              <a:rPr lang="en-US" dirty="0" err="1">
                <a:solidFill>
                  <a:srgbClr val="C00000"/>
                </a:solidFill>
                <a:sym typeface="Wingdings"/>
              </a:rPr>
              <a:t>FlowTags</a:t>
            </a:r>
            <a:r>
              <a:rPr lang="en-US" dirty="0">
                <a:solidFill>
                  <a:srgbClr val="C00000"/>
                </a:solidFill>
                <a:sym typeface="Wingdings"/>
              </a:rPr>
              <a:t> [NSDI’14]</a:t>
            </a:r>
            <a:endParaRPr lang="en-US" dirty="0">
              <a:solidFill>
                <a:srgbClr val="C00000"/>
              </a:solidFill>
            </a:endParaRPr>
          </a:p>
          <a:p>
            <a:endParaRPr lang="en-US" dirty="0"/>
          </a:p>
          <a:p>
            <a:r>
              <a:rPr lang="en-US" dirty="0"/>
              <a:t>Each application needs to reinvent complex resource management algorithms</a:t>
            </a:r>
            <a:br>
              <a:rPr lang="en-US" dirty="0"/>
            </a:br>
            <a:endParaRPr lang="en-US" dirty="0"/>
          </a:p>
          <a:p>
            <a:r>
              <a:rPr lang="en-US" dirty="0"/>
              <a:t>How do we know this complex steering logic is correct?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327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Provenance of </a:t>
            </a:r>
            <a:r>
              <a:rPr lang="en-US" dirty="0" err="1"/>
              <a:t>FlowTags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18</a:t>
            </a:fld>
            <a:endParaRPr lang="en-US" dirty="0"/>
          </a:p>
        </p:txBody>
      </p:sp>
      <p:sp>
        <p:nvSpPr>
          <p:cNvPr id="7" name="Down Arrow 6"/>
          <p:cNvSpPr/>
          <p:nvPr/>
        </p:nvSpPr>
        <p:spPr>
          <a:xfrm rot="16200000">
            <a:off x="3706091" y="2563669"/>
            <a:ext cx="762000" cy="96981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964" y="2256935"/>
            <a:ext cx="1583851" cy="17758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418" y="2064328"/>
            <a:ext cx="1574800" cy="1968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21789" y="4199082"/>
            <a:ext cx="19440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Jeff Mogul, Google</a:t>
            </a:r>
          </a:p>
          <a:p>
            <a:r>
              <a:rPr lang="en-US" dirty="0"/>
              <a:t>Then @ HP Labs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6452" y="1588077"/>
            <a:ext cx="1524000" cy="2159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2245" y="4240426"/>
            <a:ext cx="2261755" cy="190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911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6286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/>
              <a:t>High-level idea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059" y="1066800"/>
            <a:ext cx="8752541" cy="5181600"/>
          </a:xfrm>
        </p:spPr>
        <p:txBody>
          <a:bodyPr>
            <a:noAutofit/>
          </a:bodyPr>
          <a:lstStyle/>
          <a:p>
            <a:r>
              <a:rPr lang="en-US" dirty="0"/>
              <a:t>Middleboxes “help” restore context</a:t>
            </a:r>
          </a:p>
          <a:p>
            <a:pPr lvl="1"/>
            <a:r>
              <a:rPr lang="en-US" dirty="0"/>
              <a:t>Possibly only option for correctness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Add missing contextual information as </a:t>
            </a:r>
            <a:r>
              <a:rPr lang="en-US" i="1" dirty="0"/>
              <a:t>FlowTags</a:t>
            </a:r>
          </a:p>
          <a:p>
            <a:pPr lvl="1"/>
            <a:r>
              <a:rPr lang="en-US" i="1" dirty="0"/>
              <a:t>E.g., </a:t>
            </a:r>
            <a:r>
              <a:rPr lang="en-US" dirty="0"/>
              <a:t>NAT or Load balancer give IP mappings; </a:t>
            </a:r>
            <a:br>
              <a:rPr lang="en-US" dirty="0"/>
            </a:br>
            <a:r>
              <a:rPr lang="en-US" dirty="0"/>
              <a:t>         Proxy gives cache hit/miss state</a:t>
            </a:r>
          </a:p>
          <a:p>
            <a:pPr lvl="1"/>
            <a:endParaRPr lang="en-US" dirty="0"/>
          </a:p>
          <a:p>
            <a:r>
              <a:rPr lang="en-US" dirty="0"/>
              <a:t>SDN+ Controller controls tagging logic</a:t>
            </a:r>
          </a:p>
          <a:p>
            <a:pPr lvl="1"/>
            <a:r>
              <a:rPr lang="en-US" dirty="0"/>
              <a:t>For both switches and middleboxes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19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6606256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/>
          <p:cNvSpPr txBox="1"/>
          <p:nvPr/>
        </p:nvSpPr>
        <p:spPr>
          <a:xfrm>
            <a:off x="454713" y="4892657"/>
            <a:ext cx="2786834" cy="70203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2200" dirty="0"/>
          </a:p>
        </p:txBody>
      </p:sp>
      <p:sp>
        <p:nvSpPr>
          <p:cNvPr id="35" name="TextBox 34"/>
          <p:cNvSpPr txBox="1"/>
          <p:nvPr/>
        </p:nvSpPr>
        <p:spPr>
          <a:xfrm>
            <a:off x="3031323" y="1231950"/>
            <a:ext cx="3664717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Control Apps</a:t>
            </a:r>
          </a:p>
          <a:p>
            <a:pPr algn="ctr"/>
            <a:r>
              <a:rPr lang="en-US" sz="2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e.g., steering, verification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817877" y="1364159"/>
            <a:ext cx="3664717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tx1"/>
                </a:solidFill>
              </a:rPr>
              <a:t>Control Apps</a:t>
            </a:r>
          </a:p>
          <a:p>
            <a:pPr algn="ctr"/>
            <a:r>
              <a:rPr lang="en-US" sz="2200" dirty="0">
                <a:solidFill>
                  <a:schemeClr val="tx1"/>
                </a:solidFill>
              </a:rPr>
              <a:t>e.g., routing, traffic eng.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722860" y="2857788"/>
            <a:ext cx="3462309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Network OS 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 flipV="1">
            <a:off x="2621656" y="3288675"/>
            <a:ext cx="1201044" cy="1820905"/>
          </a:xfrm>
          <a:prstGeom prst="straightConnector1">
            <a:avLst/>
          </a:prstGeom>
          <a:ln w="44450" cmpd="sng">
            <a:solidFill>
              <a:srgbClr val="4F81BD"/>
            </a:solidFill>
            <a:prstDash val="sys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 flipV="1">
            <a:off x="4557777" y="2264243"/>
            <a:ext cx="14223" cy="593545"/>
          </a:xfrm>
          <a:prstGeom prst="straightConnector1">
            <a:avLst/>
          </a:prstGeom>
          <a:ln w="44450" cmpd="sng"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5794449" y="4587090"/>
            <a:ext cx="3271499" cy="11079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endParaRPr lang="en-US" sz="2200" dirty="0"/>
          </a:p>
          <a:p>
            <a:pPr algn="r"/>
            <a:endParaRPr lang="en-US" sz="2200" dirty="0"/>
          </a:p>
          <a:p>
            <a:pPr algn="r"/>
            <a:endParaRPr lang="en-US" sz="2200" dirty="0"/>
          </a:p>
        </p:txBody>
      </p:sp>
      <p:cxnSp>
        <p:nvCxnSpPr>
          <p:cNvPr id="47" name="Straight Connector 46"/>
          <p:cNvCxnSpPr/>
          <p:nvPr/>
        </p:nvCxnSpPr>
        <p:spPr>
          <a:xfrm flipV="1">
            <a:off x="62521" y="3992922"/>
            <a:ext cx="9031103" cy="201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-92522" y="3346591"/>
            <a:ext cx="15758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i="1" dirty="0"/>
              <a:t>Control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-92522" y="4182386"/>
            <a:ext cx="13351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i="1" dirty="0"/>
              <a:t>Data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02313" y="5091275"/>
            <a:ext cx="2729010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200" dirty="0"/>
              <a:t>SDN </a:t>
            </a:r>
          </a:p>
          <a:p>
            <a:r>
              <a:rPr lang="en-US" sz="2200" dirty="0"/>
              <a:t>Switches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606152" y="5091275"/>
            <a:ext cx="1425171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200" dirty="0"/>
              <a:t>FlowTable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447134" y="4688674"/>
            <a:ext cx="3526913" cy="1107996"/>
          </a:xfrm>
          <a:prstGeom prst="rect">
            <a:avLst/>
          </a:prstGeom>
          <a:solidFill>
            <a:schemeClr val="l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endParaRPr lang="en-US" sz="2200" dirty="0"/>
          </a:p>
          <a:p>
            <a:pPr algn="r"/>
            <a:endParaRPr lang="en-US" sz="2200" dirty="0"/>
          </a:p>
          <a:p>
            <a:pPr algn="r"/>
            <a:endParaRPr lang="en-US" sz="2200" dirty="0"/>
          </a:p>
        </p:txBody>
      </p:sp>
      <p:sp>
        <p:nvSpPr>
          <p:cNvPr id="58" name="TextBox 57"/>
          <p:cNvSpPr txBox="1"/>
          <p:nvPr/>
        </p:nvSpPr>
        <p:spPr>
          <a:xfrm>
            <a:off x="5118101" y="4789835"/>
            <a:ext cx="3766794" cy="1107996"/>
          </a:xfrm>
          <a:prstGeom prst="rect">
            <a:avLst/>
          </a:prstGeom>
          <a:solidFill>
            <a:schemeClr val="l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2200" dirty="0"/>
              <a:t>FlowTags</a:t>
            </a:r>
          </a:p>
          <a:p>
            <a:pPr algn="r"/>
            <a:r>
              <a:rPr lang="en-US" sz="2200" dirty="0"/>
              <a:t>Enhanced</a:t>
            </a:r>
          </a:p>
          <a:p>
            <a:pPr algn="r"/>
            <a:r>
              <a:rPr lang="en-US" sz="2200" dirty="0"/>
              <a:t>Middleboxes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139800" y="4798761"/>
            <a:ext cx="1309297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200" dirty="0"/>
              <a:t>FlowTags</a:t>
            </a:r>
          </a:p>
          <a:p>
            <a:r>
              <a:rPr lang="en-US" sz="2200" dirty="0"/>
              <a:t>Tables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607433" y="1494802"/>
            <a:ext cx="3664717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Control Apps</a:t>
            </a:r>
          </a:p>
          <a:p>
            <a:pPr algn="ctr"/>
            <a:r>
              <a:rPr lang="en-US" sz="2200" dirty="0"/>
              <a:t>e.g., steering, verification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922855" y="1233779"/>
            <a:ext cx="12211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Admin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45004" y="4789835"/>
            <a:ext cx="914439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200" dirty="0"/>
              <a:t>Mbox</a:t>
            </a:r>
          </a:p>
          <a:p>
            <a:r>
              <a:rPr lang="en-US" sz="2200" dirty="0"/>
              <a:t>Config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6545004" y="2134343"/>
            <a:ext cx="1538350" cy="19448"/>
          </a:xfrm>
          <a:prstGeom prst="straightConnector1">
            <a:avLst/>
          </a:prstGeom>
          <a:ln w="44450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59" idx="0"/>
          </p:cNvCxnSpPr>
          <p:nvPr/>
        </p:nvCxnSpPr>
        <p:spPr>
          <a:xfrm flipH="1" flipV="1">
            <a:off x="4564754" y="3288675"/>
            <a:ext cx="1229695" cy="1510086"/>
          </a:xfrm>
          <a:prstGeom prst="straightConnector1">
            <a:avLst/>
          </a:prstGeom>
          <a:ln w="44450" cmpd="sng">
            <a:solidFill>
              <a:srgbClr val="FF0000"/>
            </a:solidFill>
            <a:prstDash val="solid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4688289" y="3575573"/>
            <a:ext cx="1598084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200" dirty="0"/>
              <a:t>FlowTags </a:t>
            </a:r>
          </a:p>
          <a:p>
            <a:r>
              <a:rPr lang="en-US" sz="2200" dirty="0"/>
              <a:t>APIs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920174" y="3628389"/>
            <a:ext cx="2222298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200" dirty="0"/>
              <a:t>Existing APIs</a:t>
            </a:r>
          </a:p>
          <a:p>
            <a:r>
              <a:rPr lang="en-US" sz="2200" dirty="0"/>
              <a:t>e.g., OpenFlow</a:t>
            </a:r>
          </a:p>
        </p:txBody>
      </p:sp>
      <p:cxnSp>
        <p:nvCxnSpPr>
          <p:cNvPr id="68" name="Straight Arrow Connector 67"/>
          <p:cNvCxnSpPr>
            <a:endCxn id="23" idx="0"/>
          </p:cNvCxnSpPr>
          <p:nvPr/>
        </p:nvCxnSpPr>
        <p:spPr>
          <a:xfrm flipH="1">
            <a:off x="7002224" y="2427761"/>
            <a:ext cx="1495578" cy="2362074"/>
          </a:xfrm>
          <a:prstGeom prst="straightConnector1">
            <a:avLst/>
          </a:prstGeom>
          <a:ln w="44450" cmpd="sng"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32127" y="2356993"/>
            <a:ext cx="686797" cy="0"/>
          </a:xfrm>
          <a:prstGeom prst="straightConnector1">
            <a:avLst/>
          </a:prstGeom>
          <a:ln w="44450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232127" y="1664666"/>
            <a:ext cx="686797" cy="0"/>
          </a:xfrm>
          <a:prstGeom prst="straightConnector1">
            <a:avLst/>
          </a:prstGeom>
          <a:ln w="44450" cmpd="sng"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979277" y="1212503"/>
            <a:ext cx="1481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Legacy interface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9277" y="1981944"/>
            <a:ext cx="1481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New</a:t>
            </a:r>
          </a:p>
          <a:p>
            <a:pPr algn="ctr"/>
            <a:r>
              <a:rPr lang="en-US" sz="2200" dirty="0"/>
              <a:t>interface</a:t>
            </a:r>
          </a:p>
        </p:txBody>
      </p:sp>
      <p:sp>
        <p:nvSpPr>
          <p:cNvPr id="8" name="Rectangle 7"/>
          <p:cNvSpPr/>
          <p:nvPr/>
        </p:nvSpPr>
        <p:spPr>
          <a:xfrm>
            <a:off x="62521" y="1212503"/>
            <a:ext cx="2398132" cy="164528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FlowTags Architecture</a:t>
            </a:r>
          </a:p>
        </p:txBody>
      </p:sp>
      <p:sp>
        <p:nvSpPr>
          <p:cNvPr id="43" name="Slide Number Placeholder 40"/>
          <p:cNvSpPr>
            <a:spLocks noGrp="1"/>
          </p:cNvSpPr>
          <p:nvPr>
            <p:ph type="sldNum" sz="quarter" idx="12"/>
          </p:nvPr>
        </p:nvSpPr>
        <p:spPr>
          <a:xfrm>
            <a:off x="6994442" y="6492875"/>
            <a:ext cx="2133600" cy="365125"/>
          </a:xfrm>
        </p:spPr>
        <p:txBody>
          <a:bodyPr/>
          <a:lstStyle/>
          <a:p>
            <a:fld id="{F0F1960D-7E41-4D07-A49B-7A38051565AD}" type="slidenum">
              <a:rPr lang="en-US" smtClean="0"/>
              <a:t>20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521624" y="5897831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200" dirty="0"/>
              <a:t>  “</a:t>
            </a:r>
            <a:r>
              <a:rPr lang="en-US" sz="2200" i="1" dirty="0"/>
              <a:t>Produce” + “consume” </a:t>
            </a:r>
            <a:r>
              <a:rPr lang="en-US" sz="2200" dirty="0"/>
              <a:t>FlowTags</a:t>
            </a:r>
            <a:endParaRPr lang="en-US" sz="2200" i="1" dirty="0"/>
          </a:p>
        </p:txBody>
      </p:sp>
      <p:sp>
        <p:nvSpPr>
          <p:cNvPr id="38" name="Rectangle 37"/>
          <p:cNvSpPr/>
          <p:nvPr/>
        </p:nvSpPr>
        <p:spPr>
          <a:xfrm>
            <a:off x="131715" y="5937850"/>
            <a:ext cx="357691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/>
              <a:t>Only </a:t>
            </a:r>
            <a:r>
              <a:rPr lang="en-US" sz="2200" i="1" dirty="0"/>
              <a:t> “consume” </a:t>
            </a:r>
            <a:r>
              <a:rPr lang="en-US" sz="2200" dirty="0"/>
              <a:t>FlowTags</a:t>
            </a:r>
          </a:p>
        </p:txBody>
      </p:sp>
      <p:pic>
        <p:nvPicPr>
          <p:cNvPr id="40" name="Picture 39" descr="MC9004316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354" y="1645432"/>
            <a:ext cx="832272" cy="83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7619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4456" y="3417047"/>
            <a:ext cx="667375" cy="420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3459" y="3421717"/>
            <a:ext cx="667375" cy="420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Connector 6"/>
          <p:cNvCxnSpPr>
            <a:stCxn id="6" idx="3"/>
            <a:endCxn id="5" idx="1"/>
          </p:cNvCxnSpPr>
          <p:nvPr/>
        </p:nvCxnSpPr>
        <p:spPr>
          <a:xfrm flipV="1">
            <a:off x="4170834" y="3627488"/>
            <a:ext cx="1413622" cy="46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11" descr="IOSfirewa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55829" y="2704794"/>
            <a:ext cx="324630" cy="602782"/>
          </a:xfrm>
          <a:prstGeom prst="rect">
            <a:avLst/>
          </a:prstGeom>
          <a:noFill/>
        </p:spPr>
      </p:pic>
      <p:cxnSp>
        <p:nvCxnSpPr>
          <p:cNvPr id="23" name="Straight Connector 22"/>
          <p:cNvCxnSpPr>
            <a:stCxn id="21" idx="2"/>
            <a:endCxn id="5" idx="0"/>
          </p:cNvCxnSpPr>
          <p:nvPr/>
        </p:nvCxnSpPr>
        <p:spPr>
          <a:xfrm>
            <a:off x="5918144" y="3307576"/>
            <a:ext cx="0" cy="1094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690136" y="3816014"/>
            <a:ext cx="389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</a:t>
            </a:r>
            <a:r>
              <a:rPr lang="en-US" sz="2000" baseline="-25000" dirty="0"/>
              <a:t>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195282" y="3816014"/>
            <a:ext cx="389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</a:t>
            </a:r>
            <a:r>
              <a:rPr lang="en-US" sz="2000" baseline="-25000" dirty="0"/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02985" y="2699723"/>
            <a:ext cx="10023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Firewall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016671" y="2750411"/>
            <a:ext cx="6038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NAT</a:t>
            </a:r>
          </a:p>
        </p:txBody>
      </p:sp>
      <p:cxnSp>
        <p:nvCxnSpPr>
          <p:cNvPr id="38" name="Straight Connector 37"/>
          <p:cNvCxnSpPr>
            <a:endCxn id="6" idx="0"/>
          </p:cNvCxnSpPr>
          <p:nvPr/>
        </p:nvCxnSpPr>
        <p:spPr>
          <a:xfrm>
            <a:off x="3837146" y="3071867"/>
            <a:ext cx="1" cy="3498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5" idx="3"/>
          </p:cNvCxnSpPr>
          <p:nvPr/>
        </p:nvCxnSpPr>
        <p:spPr>
          <a:xfrm>
            <a:off x="6251831" y="3627488"/>
            <a:ext cx="5805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4" name="Picture 14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20119" y="3130770"/>
            <a:ext cx="1465568" cy="1054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" name="TextBox 44"/>
          <p:cNvSpPr txBox="1"/>
          <p:nvPr/>
        </p:nvSpPr>
        <p:spPr>
          <a:xfrm>
            <a:off x="7135834" y="3442489"/>
            <a:ext cx="10309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Internet</a:t>
            </a:r>
          </a:p>
        </p:txBody>
      </p:sp>
      <p:pic>
        <p:nvPicPr>
          <p:cNvPr id="32" name="Content Placeholder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91" y="2222616"/>
            <a:ext cx="666750" cy="666750"/>
          </a:xfrm>
          <a:prstGeom prst="rect">
            <a:avLst/>
          </a:prstGeom>
        </p:spPr>
      </p:pic>
      <p:pic>
        <p:nvPicPr>
          <p:cNvPr id="33" name="Content Placeholder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007" y="4403113"/>
            <a:ext cx="666750" cy="666750"/>
          </a:xfrm>
          <a:prstGeom prst="rect">
            <a:avLst/>
          </a:prstGeom>
        </p:spPr>
      </p:pic>
      <p:pic>
        <p:nvPicPr>
          <p:cNvPr id="40" name="Picture 21" descr="1580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0800000">
            <a:off x="3620492" y="2718545"/>
            <a:ext cx="392707" cy="412225"/>
          </a:xfrm>
          <a:prstGeom prst="rect">
            <a:avLst/>
          </a:prstGeom>
          <a:noFill/>
        </p:spPr>
      </p:pic>
      <p:pic>
        <p:nvPicPr>
          <p:cNvPr id="25" name="Content Placeholder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91" y="3362019"/>
            <a:ext cx="666750" cy="6667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6200" y="2285849"/>
            <a:ext cx="15281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H1 192.168.1.1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200" y="3395640"/>
            <a:ext cx="15281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H2</a:t>
            </a:r>
          </a:p>
          <a:p>
            <a:r>
              <a:rPr lang="en-US" sz="2000" dirty="0"/>
              <a:t>192.168.1.2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6200" y="4423532"/>
            <a:ext cx="15281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H3</a:t>
            </a:r>
          </a:p>
          <a:p>
            <a:r>
              <a:rPr lang="en-US" sz="2000" dirty="0"/>
              <a:t>192.168.1.3</a:t>
            </a:r>
          </a:p>
        </p:txBody>
      </p:sp>
      <p:graphicFrame>
        <p:nvGraphicFramePr>
          <p:cNvPr id="46" name="Table 45"/>
          <p:cNvGraphicFramePr>
            <a:graphicFrameLocks noGrp="1"/>
          </p:cNvGraphicFramePr>
          <p:nvPr/>
        </p:nvGraphicFramePr>
        <p:xfrm>
          <a:off x="2376245" y="1396209"/>
          <a:ext cx="1904781" cy="1243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5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8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5407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SrcIP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Tag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407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800" dirty="0"/>
                        <a:t>192.168.1.1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407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800" dirty="0"/>
                        <a:t>192.168.1.2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407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800" dirty="0"/>
                        <a:t>192.168.1.3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7" name="Table 46"/>
          <p:cNvGraphicFramePr>
            <a:graphicFrameLocks noGrp="1"/>
          </p:cNvGraphicFramePr>
          <p:nvPr/>
        </p:nvGraphicFramePr>
        <p:xfrm>
          <a:off x="4759274" y="1455159"/>
          <a:ext cx="1853652" cy="932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4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5407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Tag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OrigSrcIP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407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800" dirty="0"/>
                        <a:t>192.168.1.1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407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800" dirty="0"/>
                        <a:t>192.168.1.3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684030" y="1771700"/>
            <a:ext cx="216787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Block 192.168.1.1</a:t>
            </a:r>
            <a:endParaRPr lang="ar-IQ" dirty="0"/>
          </a:p>
          <a:p>
            <a:pPr algn="ctr"/>
            <a:r>
              <a:rPr lang="en-US" dirty="0"/>
              <a:t>Block 192.168.1.3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76245" y="1022364"/>
            <a:ext cx="19047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/>
              <a:t>NAT Add Tags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572000" y="1087953"/>
            <a:ext cx="2260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/>
              <a:t>Decode Tags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553200" y="1066800"/>
            <a:ext cx="23792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rgbClr val="FF6600"/>
                </a:solidFill>
              </a:rPr>
              <a:t>Firewall Config </a:t>
            </a:r>
            <a:r>
              <a:rPr lang="en-US" sz="2000" i="1" dirty="0" err="1">
                <a:solidFill>
                  <a:srgbClr val="FF6600"/>
                </a:solidFill>
              </a:rPr>
              <a:t>w.r.t</a:t>
            </a:r>
            <a:r>
              <a:rPr lang="en-US" sz="2000" i="1" dirty="0">
                <a:solidFill>
                  <a:srgbClr val="FF6600"/>
                </a:solidFill>
              </a:rPr>
              <a:t> original principals</a:t>
            </a:r>
          </a:p>
        </p:txBody>
      </p:sp>
      <p:cxnSp>
        <p:nvCxnSpPr>
          <p:cNvPr id="12" name="Straight Connector 11"/>
          <p:cNvCxnSpPr>
            <a:stCxn id="32" idx="3"/>
            <a:endCxn id="6" idx="1"/>
          </p:cNvCxnSpPr>
          <p:nvPr/>
        </p:nvCxnSpPr>
        <p:spPr>
          <a:xfrm>
            <a:off x="2093341" y="2555991"/>
            <a:ext cx="1410118" cy="107616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25" idx="3"/>
            <a:endCxn id="6" idx="1"/>
          </p:cNvCxnSpPr>
          <p:nvPr/>
        </p:nvCxnSpPr>
        <p:spPr>
          <a:xfrm flipV="1">
            <a:off x="2093341" y="3632158"/>
            <a:ext cx="1410118" cy="6323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33" idx="3"/>
            <a:endCxn id="6" idx="1"/>
          </p:cNvCxnSpPr>
          <p:nvPr/>
        </p:nvCxnSpPr>
        <p:spPr>
          <a:xfrm flipV="1">
            <a:off x="2125757" y="3632158"/>
            <a:ext cx="1377702" cy="11043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0" name="Table 49"/>
          <p:cNvGraphicFramePr>
            <a:graphicFrameLocks noGrp="1"/>
          </p:cNvGraphicFramePr>
          <p:nvPr/>
        </p:nvGraphicFramePr>
        <p:xfrm>
          <a:off x="5271959" y="4603519"/>
          <a:ext cx="1853652" cy="932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2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5407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Tag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Forward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407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1,3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800" dirty="0"/>
                        <a:t>FW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407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800" dirty="0"/>
                        <a:t>Internet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1" name="TextBox 50"/>
          <p:cNvSpPr txBox="1"/>
          <p:nvPr/>
        </p:nvSpPr>
        <p:spPr>
          <a:xfrm>
            <a:off x="5191962" y="4245160"/>
            <a:ext cx="1776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i="1" dirty="0"/>
              <a:t>S2  FlowTable</a:t>
            </a:r>
          </a:p>
        </p:txBody>
      </p:sp>
      <p:sp>
        <p:nvSpPr>
          <p:cNvPr id="3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Example of FlowTags in action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04800" y="10668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8000"/>
                </a:solidFill>
              </a:rPr>
              <a:t>Tag Generation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547136" y="5418289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8000"/>
                </a:solidFill>
              </a:rPr>
              <a:t>Tag Consumption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53200" y="2514600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8000"/>
                </a:solidFill>
              </a:rPr>
              <a:t>Tag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8000"/>
                </a:solidFill>
              </a:rPr>
              <a:t>Consumption</a:t>
            </a:r>
          </a:p>
        </p:txBody>
      </p:sp>
      <p:cxnSp>
        <p:nvCxnSpPr>
          <p:cNvPr id="4" name="Straight Arrow Connector 3"/>
          <p:cNvCxnSpPr>
            <a:stCxn id="35" idx="2"/>
          </p:cNvCxnSpPr>
          <p:nvPr/>
        </p:nvCxnSpPr>
        <p:spPr>
          <a:xfrm>
            <a:off x="1295400" y="1897797"/>
            <a:ext cx="990600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endCxn id="50" idx="1"/>
          </p:cNvCxnSpPr>
          <p:nvPr/>
        </p:nvCxnSpPr>
        <p:spPr>
          <a:xfrm flipV="1">
            <a:off x="4192934" y="5069863"/>
            <a:ext cx="1079025" cy="348427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H="1" flipV="1">
            <a:off x="6324600" y="2590800"/>
            <a:ext cx="951753" cy="15961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Slide Number Placeholder 40"/>
          <p:cNvSpPr>
            <a:spLocks noGrp="1"/>
          </p:cNvSpPr>
          <p:nvPr>
            <p:ph type="sldNum" sz="quarter" idx="12"/>
          </p:nvPr>
        </p:nvSpPr>
        <p:spPr>
          <a:xfrm>
            <a:off x="6994442" y="6492875"/>
            <a:ext cx="2133600" cy="365125"/>
          </a:xfrm>
        </p:spPr>
        <p:txBody>
          <a:bodyPr/>
          <a:lstStyle/>
          <a:p>
            <a:fld id="{F0F1960D-7E41-4D07-A49B-7A38051565AD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41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8" grpId="0"/>
      <p:bldP spid="49" grpId="0"/>
      <p:bldP spid="51" grpId="0"/>
      <p:bldP spid="35" grpId="0"/>
      <p:bldP spid="39" grpId="0"/>
      <p:bldP spid="4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systematic control capabilities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 southbound API to security functions needs to be richer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50000"/>
                  </a:schemeClr>
                </a:solidFill>
                <a:sym typeface="Wingdings"/>
              </a:rPr>
              <a:t>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sym typeface="Wingdings"/>
              </a:rPr>
              <a:t>FlowTags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sym typeface="Wingdings"/>
              </a:rPr>
              <a:t> [NSDI’14]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/>
          </a:p>
          <a:p>
            <a:r>
              <a:rPr lang="en-US" dirty="0"/>
              <a:t>Each application needs to reinvent complex resource management algorithms</a:t>
            </a:r>
            <a:br>
              <a:rPr lang="en-US" dirty="0"/>
            </a:br>
            <a:r>
              <a:rPr lang="en-US" dirty="0">
                <a:solidFill>
                  <a:srgbClr val="C00000"/>
                </a:solidFill>
                <a:sym typeface="Wingdings"/>
              </a:rPr>
              <a:t> SOL [NSDI’16]</a:t>
            </a:r>
            <a:endParaRPr lang="en-US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How do we know this complex steering logic is correct?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39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Provenance of SOL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23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2021" y="1859272"/>
            <a:ext cx="1255789" cy="14092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4291" y="1842862"/>
            <a:ext cx="1090297" cy="14537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52554" y="3479985"/>
            <a:ext cx="2253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SIMPLE, SIGCOMM’13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90762" y="3411241"/>
            <a:ext cx="24103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NIDS Scaling, Conext’12</a:t>
            </a:r>
          </a:p>
          <a:p>
            <a:r>
              <a:rPr lang="en-US" dirty="0"/>
              <a:t>SNIPS, ICISS’14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2858" y="1963173"/>
            <a:ext cx="2261755" cy="190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3552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Down Arrow 39"/>
          <p:cNvSpPr/>
          <p:nvPr/>
        </p:nvSpPr>
        <p:spPr>
          <a:xfrm>
            <a:off x="1378885" y="3022642"/>
            <a:ext cx="481439" cy="470107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wrap="none" lIns="0" tIns="0" rIns="0" bIns="0" rtlCol="0" anchor="t" anchorCtr="0"/>
          <a:lstStyle/>
          <a:p>
            <a:pPr algn="ctr"/>
            <a:r>
              <a:rPr lang="en-US" sz="1350" dirty="0"/>
              <a:t>API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492749"/>
            <a:ext cx="2343300" cy="1010718"/>
          </a:xfrm>
          <a:prstGeom prst="roundRect">
            <a:avLst>
              <a:gd name="adj" fmla="val 6174"/>
            </a:avLst>
          </a:prstGeom>
          <a:noFill/>
          <a:ln w="317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SDN Optimization </a:t>
            </a:r>
            <a:endParaRPr lang="en-US" sz="2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Layer</a:t>
            </a:r>
            <a:endParaRPr lang="en-US" sz="24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3130953" y="3869667"/>
            <a:ext cx="2508812" cy="633799"/>
          </a:xfrm>
          <a:prstGeom prst="roundRect">
            <a:avLst/>
          </a:prstGeom>
          <a:noFill/>
          <a:ln w="317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Optimization solver </a:t>
            </a:r>
          </a:p>
          <a:p>
            <a:pPr algn="ctr"/>
            <a:r>
              <a:rPr lang="en-US" dirty="0"/>
              <a:t>(e.g., CPLEX)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5072872"/>
            <a:ext cx="5191847" cy="357155"/>
          </a:xfrm>
          <a:prstGeom prst="roundRect">
            <a:avLst/>
          </a:prstGeom>
          <a:noFill/>
          <a:ln w="317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Control Platform (e.g., ONOS, </a:t>
            </a:r>
            <a:r>
              <a:rPr lang="en-US" dirty="0" err="1"/>
              <a:t>OpenDaylight</a:t>
            </a:r>
            <a:r>
              <a:rPr lang="en-US" dirty="0"/>
              <a:t>)</a:t>
            </a:r>
          </a:p>
        </p:txBody>
      </p:sp>
      <p:cxnSp>
        <p:nvCxnSpPr>
          <p:cNvPr id="13" name="Straight Arrow Connector 12"/>
          <p:cNvCxnSpPr>
            <a:stCxn id="6" idx="3"/>
            <a:endCxn id="9" idx="1"/>
          </p:cNvCxnSpPr>
          <p:nvPr/>
        </p:nvCxnSpPr>
        <p:spPr>
          <a:xfrm>
            <a:off x="2800500" y="3998108"/>
            <a:ext cx="330453" cy="188459"/>
          </a:xfrm>
          <a:prstGeom prst="straightConnector1">
            <a:avLst/>
          </a:prstGeom>
          <a:ln w="317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Rounded Rectangle 2"/>
          <p:cNvSpPr/>
          <p:nvPr/>
        </p:nvSpPr>
        <p:spPr>
          <a:xfrm>
            <a:off x="457200" y="2349503"/>
            <a:ext cx="5191847" cy="673139"/>
          </a:xfrm>
          <a:prstGeom prst="roundRect">
            <a:avLst/>
          </a:prstGeom>
          <a:noFill/>
          <a:ln w="317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SDN applications</a:t>
            </a:r>
          </a:p>
          <a:p>
            <a:pPr algn="ctr"/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699252" y="4533048"/>
            <a:ext cx="1462260" cy="490685"/>
            <a:chOff x="4180156" y="4066192"/>
            <a:chExt cx="1949680" cy="654247"/>
          </a:xfrm>
        </p:grpSpPr>
        <p:cxnSp>
          <p:nvCxnSpPr>
            <p:cNvPr id="17" name="Straight Arrow Connector 16"/>
            <p:cNvCxnSpPr/>
            <p:nvPr/>
          </p:nvCxnSpPr>
          <p:spPr>
            <a:xfrm flipV="1">
              <a:off x="4180156" y="4066192"/>
              <a:ext cx="0" cy="654247"/>
            </a:xfrm>
            <a:prstGeom prst="straightConnector1">
              <a:avLst/>
            </a:prstGeom>
            <a:ln w="3175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4180156" y="4210040"/>
              <a:ext cx="194968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Network data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2193519" y="4557617"/>
            <a:ext cx="1646989" cy="490685"/>
            <a:chOff x="2328206" y="4066192"/>
            <a:chExt cx="2195985" cy="654247"/>
          </a:xfrm>
        </p:grpSpPr>
        <p:cxnSp>
          <p:nvCxnSpPr>
            <p:cNvPr id="15" name="Straight Arrow Connector 14"/>
            <p:cNvCxnSpPr/>
            <p:nvPr/>
          </p:nvCxnSpPr>
          <p:spPr>
            <a:xfrm>
              <a:off x="2328207" y="4066192"/>
              <a:ext cx="0" cy="654247"/>
            </a:xfrm>
            <a:prstGeom prst="straightConnector1">
              <a:avLst/>
            </a:prstGeom>
            <a:ln w="3175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2328206" y="4185261"/>
              <a:ext cx="219598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Network routes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697137" y="2667447"/>
            <a:ext cx="2867631" cy="333056"/>
            <a:chOff x="364439" y="1311322"/>
            <a:chExt cx="5289709" cy="614362"/>
          </a:xfrm>
        </p:grpSpPr>
        <p:sp>
          <p:nvSpPr>
            <p:cNvPr id="21" name="Rounded Rectangle 20"/>
            <p:cNvSpPr/>
            <p:nvPr/>
          </p:nvSpPr>
          <p:spPr>
            <a:xfrm>
              <a:off x="364439" y="1311322"/>
              <a:ext cx="671512" cy="61436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A</a:t>
              </a:r>
              <a:endParaRPr lang="en-US" sz="1350" dirty="0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1134138" y="1311322"/>
              <a:ext cx="671512" cy="614362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A</a:t>
              </a:r>
              <a:endParaRPr lang="en-US" sz="1350" dirty="0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1903838" y="1311322"/>
              <a:ext cx="671512" cy="614362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A</a:t>
              </a:r>
              <a:endParaRPr lang="en-US" sz="1350" dirty="0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2673537" y="1311322"/>
              <a:ext cx="671512" cy="614362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A</a:t>
              </a:r>
              <a:endParaRPr lang="en-US" sz="1350" dirty="0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3443237" y="1311322"/>
              <a:ext cx="671512" cy="614362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A</a:t>
              </a:r>
              <a:endParaRPr lang="en-US" sz="1350" dirty="0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4212937" y="1311322"/>
              <a:ext cx="671512" cy="614362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A</a:t>
              </a:r>
              <a:endParaRPr lang="en-US" sz="1350" dirty="0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4982636" y="1311322"/>
              <a:ext cx="671512" cy="614362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A</a:t>
              </a:r>
              <a:endParaRPr lang="en-US" sz="1350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926878" y="1516211"/>
            <a:ext cx="2143643" cy="834531"/>
            <a:chOff x="1926878" y="1516211"/>
            <a:chExt cx="2143643" cy="834531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990" y="1516211"/>
              <a:ext cx="834531" cy="834531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6878" y="1630978"/>
              <a:ext cx="703423" cy="703423"/>
            </a:xfrm>
            <a:prstGeom prst="rect">
              <a:avLst/>
            </a:prstGeom>
          </p:spPr>
        </p:pic>
        <p:sp>
          <p:nvSpPr>
            <p:cNvPr id="32" name="Right Arrow 31"/>
            <p:cNvSpPr/>
            <p:nvPr/>
          </p:nvSpPr>
          <p:spPr>
            <a:xfrm>
              <a:off x="2663371" y="1763948"/>
              <a:ext cx="604710" cy="284389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457200" y="140167"/>
            <a:ext cx="8229600" cy="845951"/>
          </a:xfrm>
        </p:spPr>
        <p:txBody>
          <a:bodyPr>
            <a:normAutofit fontScale="90000"/>
          </a:bodyPr>
          <a:lstStyle/>
          <a:p>
            <a:r>
              <a:rPr lang="en-US" dirty="0"/>
              <a:t>SOL Vision: Simplify App Development</a:t>
            </a:r>
          </a:p>
        </p:txBody>
      </p:sp>
      <p:graphicFrame>
        <p:nvGraphicFramePr>
          <p:cNvPr id="34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7175524"/>
              </p:ext>
            </p:extLst>
          </p:nvPr>
        </p:nvGraphicFramePr>
        <p:xfrm>
          <a:off x="5784474" y="2667447"/>
          <a:ext cx="3273037" cy="24688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059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5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7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8226">
                <a:tc>
                  <a:txBody>
                    <a:bodyPr/>
                    <a:lstStyle/>
                    <a:p>
                      <a:pPr algn="ctr"/>
                      <a:endParaRPr lang="en-US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General?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Efficient</a:t>
                      </a:r>
                    </a:p>
                    <a:p>
                      <a:pPr algn="ctr"/>
                      <a:r>
                        <a:rPr lang="en-US" sz="2100" dirty="0"/>
                        <a:t>?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r>
                        <a:rPr lang="en-US" sz="2100" dirty="0"/>
                        <a:t>CPLEX</a:t>
                      </a:r>
                      <a:r>
                        <a:rPr lang="en-US" sz="2100" baseline="0" dirty="0"/>
                        <a:t> </a:t>
                      </a:r>
                      <a:r>
                        <a:rPr lang="en-US" sz="2100" baseline="0" dirty="0" err="1"/>
                        <a:t>etc</a:t>
                      </a:r>
                      <a:endParaRPr lang="en-US" sz="2100" dirty="0"/>
                    </a:p>
                  </a:txBody>
                  <a:tcPr marL="68580" marR="68580" marT="34290" marB="3429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rgbClr val="00B050"/>
                          </a:solidFill>
                        </a:rPr>
                        <a:t>✓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rgbClr val="FF0000"/>
                          </a:solidFill>
                        </a:rPr>
                        <a:t>✗</a:t>
                      </a:r>
                    </a:p>
                  </a:txBody>
                  <a:tcPr marL="68580" marR="68580" marT="34290" marB="34290" anchor="ctr">
                    <a:lnR w="6350" cap="flat" cmpd="sng" algn="ctr">
                      <a:noFill/>
                      <a:prstDash val="solid"/>
                      <a:miter lim="800000"/>
                    </a:lnR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r>
                        <a:rPr lang="en-US" sz="2100" dirty="0"/>
                        <a:t>Custom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rgbClr val="FF0000"/>
                          </a:solidFill>
                        </a:rPr>
                        <a:t>✗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>
                          <a:solidFill>
                            <a:srgbClr val="00B050"/>
                          </a:solidFill>
                        </a:rPr>
                        <a:t>✓</a:t>
                      </a:r>
                    </a:p>
                  </a:txBody>
                  <a:tcPr marL="68580" marR="68580" marT="34290" marB="34290" anchor="ctr"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l"/>
                      <a:r>
                        <a:rPr lang="en-US" sz="2100" b="1" dirty="0"/>
                        <a:t>SOL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>
                          <a:solidFill>
                            <a:srgbClr val="00B050"/>
                          </a:solidFill>
                        </a:rPr>
                        <a:t>✓</a:t>
                      </a: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>
                          <a:solidFill>
                            <a:srgbClr val="00B050"/>
                          </a:solidFill>
                        </a:rPr>
                        <a:t>✓</a:t>
                      </a:r>
                    </a:p>
                  </a:txBody>
                  <a:tcPr marL="68580" marR="68580" marT="34290" marB="34290" anchor="ctr"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0365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5574">
            <a:off x="554592" y="4562542"/>
            <a:ext cx="1495616" cy="15828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5574">
            <a:off x="648311" y="1887041"/>
            <a:ext cx="1495616" cy="15828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715" y="188407"/>
            <a:ext cx="8229600" cy="914400"/>
          </a:xfrm>
        </p:spPr>
        <p:txBody>
          <a:bodyPr>
            <a:normAutofit/>
          </a:bodyPr>
          <a:lstStyle/>
          <a:p>
            <a:r>
              <a:rPr lang="en-US" sz="4800" dirty="0"/>
              <a:t>SOL Key Insights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25</a:t>
            </a:fld>
            <a:endParaRPr kumimoji="0" lang="en-US"/>
          </a:p>
        </p:txBody>
      </p:sp>
      <p:sp>
        <p:nvSpPr>
          <p:cNvPr id="6" name="Rounded Rectangle 5"/>
          <p:cNvSpPr/>
          <p:nvPr/>
        </p:nvSpPr>
        <p:spPr>
          <a:xfrm>
            <a:off x="326966" y="798692"/>
            <a:ext cx="8046567" cy="1305438"/>
          </a:xfrm>
          <a:prstGeom prst="roundRect">
            <a:avLst/>
          </a:prstGeom>
          <a:noFill/>
          <a:ln w="50800"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tx1"/>
                </a:solidFill>
              </a:rPr>
              <a:t>1) General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17151" y="3594153"/>
            <a:ext cx="8046567" cy="1343467"/>
          </a:xfrm>
          <a:prstGeom prst="roundRect">
            <a:avLst/>
          </a:prstGeom>
          <a:noFill/>
          <a:ln w="50800"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tx1"/>
                </a:solidFill>
              </a:rPr>
              <a:t>2) Efficient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31769" y="2025804"/>
            <a:ext cx="5708484" cy="652667"/>
          </a:xfrm>
          <a:prstGeom prst="roundRect">
            <a:avLst/>
          </a:prstGeom>
          <a:noFill/>
          <a:ln w="50800"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rgbClr val="FF0000"/>
                </a:solidFill>
              </a:rPr>
              <a:t>Path-based (re)formulation</a:t>
            </a:r>
          </a:p>
          <a:p>
            <a:r>
              <a:rPr lang="en-US" sz="3200" dirty="0">
                <a:solidFill>
                  <a:srgbClr val="FF0000"/>
                </a:solidFill>
              </a:rPr>
              <a:t>	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19462" y="4701253"/>
            <a:ext cx="6424538" cy="2020222"/>
          </a:xfrm>
          <a:prstGeom prst="roundRect">
            <a:avLst/>
          </a:prstGeom>
          <a:noFill/>
          <a:ln w="50800"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rgbClr val="FF0000"/>
                </a:solidFill>
              </a:rPr>
              <a:t>Path pruning </a:t>
            </a:r>
          </a:p>
          <a:p>
            <a:r>
              <a:rPr lang="en-US" sz="3200" dirty="0">
                <a:solidFill>
                  <a:srgbClr val="FF0000"/>
                </a:solidFill>
              </a:rPr>
              <a:t>	</a:t>
            </a:r>
          </a:p>
        </p:txBody>
      </p:sp>
      <p:sp>
        <p:nvSpPr>
          <p:cNvPr id="5" name="Rectangle 4"/>
          <p:cNvSpPr/>
          <p:nvPr/>
        </p:nvSpPr>
        <p:spPr>
          <a:xfrm>
            <a:off x="2776334" y="2731076"/>
            <a:ext cx="2664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781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Python library</a:t>
            </a:r>
          </a:p>
          <a:p>
            <a:pPr lvl="1"/>
            <a:r>
              <a:rPr lang="en-US" dirty="0"/>
              <a:t>Interfaces with CPLEX solver and ONOS</a:t>
            </a:r>
          </a:p>
          <a:p>
            <a:r>
              <a:rPr lang="en-US" dirty="0"/>
              <a:t>Prototyped applications</a:t>
            </a:r>
          </a:p>
          <a:p>
            <a:pPr lvl="1"/>
            <a:r>
              <a:rPr lang="en-US" dirty="0" err="1"/>
              <a:t>MaxFlow</a:t>
            </a:r>
            <a:r>
              <a:rPr lang="en-US" dirty="0"/>
              <a:t>, Traffic engineering, latency minimization</a:t>
            </a:r>
          </a:p>
          <a:p>
            <a:pPr lvl="1" fontAlgn="t"/>
            <a:r>
              <a:rPr lang="en-US" dirty="0" err="1"/>
              <a:t>ElasticTree</a:t>
            </a:r>
            <a:r>
              <a:rPr lang="en-US" dirty="0"/>
              <a:t> </a:t>
            </a:r>
          </a:p>
          <a:p>
            <a:pPr lvl="1" fontAlgn="t"/>
            <a:r>
              <a:rPr lang="en-US" dirty="0" err="1"/>
              <a:t>Panopticon</a:t>
            </a:r>
            <a:r>
              <a:rPr lang="en-US" dirty="0"/>
              <a:t> </a:t>
            </a:r>
          </a:p>
          <a:p>
            <a:pPr lvl="1" fontAlgn="t"/>
            <a:r>
              <a:rPr lang="en-US" dirty="0"/>
              <a:t>SIMPLE</a:t>
            </a:r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0509508"/>
              </p:ext>
            </p:extLst>
          </p:nvPr>
        </p:nvGraphicFramePr>
        <p:xfrm>
          <a:off x="628650" y="5171068"/>
          <a:ext cx="7886700" cy="1394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3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3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Garamond" charset="0"/>
                          <a:ea typeface="Garamond" charset="0"/>
                          <a:cs typeface="Garamond" charset="0"/>
                        </a:rPr>
                        <a:t>Application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Garamond" charset="0"/>
                          <a:ea typeface="Garamond" charset="0"/>
                          <a:cs typeface="Garamond" charset="0"/>
                        </a:rPr>
                        <a:t>SOL lines</a:t>
                      </a:r>
                      <a:r>
                        <a:rPr lang="en-US" sz="1800" b="1" baseline="0" dirty="0">
                          <a:latin typeface="Garamond" charset="0"/>
                          <a:ea typeface="Garamond" charset="0"/>
                          <a:cs typeface="Garamond" charset="0"/>
                        </a:rPr>
                        <a:t> of code</a:t>
                      </a:r>
                      <a:endParaRPr lang="en-US" sz="1800" b="1" dirty="0">
                        <a:latin typeface="Garamond" charset="0"/>
                        <a:ea typeface="Garamond" charset="0"/>
                        <a:cs typeface="Garamond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Garamond" charset="0"/>
                          <a:ea typeface="Garamond" charset="0"/>
                          <a:cs typeface="Garamond" charset="0"/>
                        </a:rPr>
                        <a:t>Estimated improvement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ElasticTree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 (</a:t>
                      </a:r>
                      <a:r>
                        <a:rPr lang="en-US" sz="1500" b="0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Heller</a:t>
                      </a:r>
                      <a:r>
                        <a:rPr lang="en-US" sz="1500" b="0" baseline="0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 et al.</a:t>
                      </a:r>
                      <a:r>
                        <a:rPr lang="en-US" sz="1800" b="0" baseline="0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)</a:t>
                      </a:r>
                      <a:endParaRPr lang="en-US" sz="1800" b="0" dirty="0">
                        <a:effectLst/>
                        <a:latin typeface="Garamond" charset="0"/>
                        <a:ea typeface="Garamond" charset="0"/>
                        <a:cs typeface="Garamond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16</a:t>
                      </a:r>
                      <a:endParaRPr lang="en-US" sz="1800" b="0">
                        <a:effectLst/>
                        <a:latin typeface="Garamond" charset="0"/>
                        <a:ea typeface="Garamond" charset="0"/>
                        <a:cs typeface="Garamond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Garamond" charset="0"/>
                          <a:ea typeface="Garamond" charset="0"/>
                          <a:cs typeface="Garamond" charset="0"/>
                        </a:rPr>
                        <a:t>21.8×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Panoption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 (</a:t>
                      </a:r>
                      <a:r>
                        <a:rPr lang="en-US" sz="1500" b="0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Levin et al.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)</a:t>
                      </a:r>
                      <a:endParaRPr lang="en-US" sz="1800" b="0" dirty="0">
                        <a:effectLst/>
                        <a:latin typeface="Garamond" charset="0"/>
                        <a:ea typeface="Garamond" charset="0"/>
                        <a:cs typeface="Garamond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b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13</a:t>
                      </a:r>
                      <a:endParaRPr lang="is-IS" sz="1800" b="0">
                        <a:effectLst/>
                        <a:latin typeface="Garamond" charset="0"/>
                        <a:ea typeface="Garamond" charset="0"/>
                        <a:cs typeface="Garamond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Garamond" charset="0"/>
                          <a:ea typeface="Garamond" charset="0"/>
                          <a:cs typeface="Garamond" charset="0"/>
                        </a:rPr>
                        <a:t>25.7×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SIMPLE (</a:t>
                      </a:r>
                      <a:r>
                        <a:rPr lang="en-US" sz="1500" b="0" dirty="0" err="1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Qazi</a:t>
                      </a:r>
                      <a:r>
                        <a:rPr lang="en-US" sz="1500" b="0" baseline="0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 et al.</a:t>
                      </a:r>
                      <a:r>
                        <a:rPr lang="en-US" sz="1800" b="0" baseline="0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)</a:t>
                      </a:r>
                      <a:endParaRPr lang="en-US" sz="1800" b="0" dirty="0">
                        <a:effectLst/>
                        <a:latin typeface="Garamond" charset="0"/>
                        <a:ea typeface="Garamond" charset="0"/>
                        <a:cs typeface="Garamond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0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21</a:t>
                      </a:r>
                      <a:endParaRPr lang="cs-CZ" sz="1800" b="0" dirty="0">
                        <a:effectLst/>
                        <a:latin typeface="Garamond" charset="0"/>
                        <a:ea typeface="Garamond" charset="0"/>
                        <a:cs typeface="Garamond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Garamond" charset="0"/>
                          <a:ea typeface="Garamond" charset="0"/>
                          <a:cs typeface="Garamond" charset="0"/>
                        </a:rPr>
                        <a:t>18.6×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1536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systematic control capabilities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 southbound API to security functions needs to be richer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50000"/>
                  </a:schemeClr>
                </a:solidFill>
                <a:sym typeface="Wingdings"/>
              </a:rPr>
              <a:t>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sym typeface="Wingdings"/>
              </a:rPr>
              <a:t>FlowTags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sym typeface="Wingdings"/>
              </a:rPr>
              <a:t> [NSDI’14]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Each application needs to reinvent complex resource management algorithms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50000"/>
                  </a:schemeClr>
                </a:solidFill>
                <a:sym typeface="Wingdings"/>
              </a:rPr>
              <a:t> SOL [NSDI’16]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How do we know this complex steering logic is correct?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  <a:sym typeface="Wingdings"/>
              </a:rPr>
              <a:t>     Buzz  [NSDI’16]</a:t>
            </a:r>
            <a:endParaRPr lang="en-US" dirty="0">
              <a:solidFill>
                <a:srgbClr val="C0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0700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Buzz Provenance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28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82" y="1506958"/>
            <a:ext cx="1471875" cy="15097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97382" y="3190591"/>
            <a:ext cx="1884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FlowTags</a:t>
            </a:r>
            <a:r>
              <a:rPr lang="en-US" dirty="0"/>
              <a:t>, NSDI’12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8676" y="1708761"/>
            <a:ext cx="2261755" cy="190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644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4606643" y="1541322"/>
            <a:ext cx="1690912" cy="672478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600" dirty="0"/>
              <a:t>Data plane model</a:t>
            </a:r>
            <a:endParaRPr lang="en-US" sz="2600" dirty="0">
              <a:solidFill>
                <a:srgbClr val="0000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1911" y="1638637"/>
            <a:ext cx="1236210" cy="346234"/>
          </a:xfrm>
          <a:prstGeom prst="rect">
            <a:avLst/>
          </a:prstGeom>
          <a:noFill/>
        </p:spPr>
        <p:txBody>
          <a:bodyPr wrap="none" lIns="91427" tIns="45713" rIns="91427" bIns="45713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sz="2200" dirty="0"/>
              <a:t>Operator</a:t>
            </a:r>
          </a:p>
        </p:txBody>
      </p:sp>
      <p:sp>
        <p:nvSpPr>
          <p:cNvPr id="61" name="Cloud 60"/>
          <p:cNvSpPr/>
          <p:nvPr/>
        </p:nvSpPr>
        <p:spPr>
          <a:xfrm rot="169972">
            <a:off x="3418604" y="4388822"/>
            <a:ext cx="4054221" cy="1101790"/>
          </a:xfrm>
          <a:prstGeom prst="cloud">
            <a:avLst/>
          </a:prstGeom>
          <a:noFill/>
          <a:ln w="19050" cmpd="sng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anchor="ctr"/>
          <a:lstStyle/>
          <a:p>
            <a:pPr algn="ctr">
              <a:lnSpc>
                <a:spcPct val="70000"/>
              </a:lnSpc>
              <a:defRPr/>
            </a:pPr>
            <a:endParaRPr lang="en-US" sz="2600" dirty="0">
              <a:latin typeface="Calibri"/>
              <a:cs typeface="Calibri"/>
            </a:endParaRPr>
          </a:p>
          <a:p>
            <a:pPr algn="ctr">
              <a:lnSpc>
                <a:spcPct val="70000"/>
              </a:lnSpc>
              <a:defRPr/>
            </a:pPr>
            <a:endParaRPr lang="en-US" sz="2600" dirty="0">
              <a:latin typeface="Calibri"/>
              <a:cs typeface="Calibri"/>
            </a:endParaRPr>
          </a:p>
          <a:p>
            <a:pPr algn="ctr">
              <a:lnSpc>
                <a:spcPct val="70000"/>
              </a:lnSpc>
              <a:defRPr/>
            </a:pPr>
            <a:endParaRPr lang="en-US" sz="2600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>
              <a:lnSpc>
                <a:spcPct val="70000"/>
              </a:lnSpc>
              <a:defRPr/>
            </a:pPr>
            <a:endParaRPr lang="en-US" sz="2600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>
              <a:lnSpc>
                <a:spcPct val="70000"/>
              </a:lnSpc>
              <a:defRPr/>
            </a:pPr>
            <a:endParaRPr lang="en-US" sz="26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62" name="Picture 6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9186" y="4564943"/>
            <a:ext cx="349823" cy="21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" name="Picture 6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9330" y="4564599"/>
            <a:ext cx="439193" cy="214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4" name="Picture 11" descr="IOSfirewa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3627" y="4504784"/>
            <a:ext cx="137193" cy="273325"/>
          </a:xfrm>
          <a:prstGeom prst="rect">
            <a:avLst/>
          </a:prstGeom>
          <a:noFill/>
        </p:spPr>
      </p:pic>
      <p:pic>
        <p:nvPicPr>
          <p:cNvPr id="65" name="Picture 57" descr="icon_colo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27816" y="4520343"/>
            <a:ext cx="208612" cy="256200"/>
          </a:xfrm>
          <a:prstGeom prst="rect">
            <a:avLst/>
          </a:prstGeom>
          <a:noFill/>
        </p:spPr>
      </p:pic>
      <p:pic>
        <p:nvPicPr>
          <p:cNvPr id="66" name="Picture 2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07919" y="4538524"/>
            <a:ext cx="301180" cy="22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0" name="TextBox 69"/>
          <p:cNvSpPr txBox="1"/>
          <p:nvPr/>
        </p:nvSpPr>
        <p:spPr>
          <a:xfrm>
            <a:off x="4181086" y="5462234"/>
            <a:ext cx="2827065" cy="392401"/>
          </a:xfrm>
          <a:prstGeom prst="rect">
            <a:avLst/>
          </a:prstGeom>
          <a:noFill/>
        </p:spPr>
        <p:txBody>
          <a:bodyPr wrap="none" lIns="91427" tIns="45713" rIns="91427" bIns="45713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sz="2600" i="1" dirty="0"/>
              <a:t>stateful data plane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268965" y="4733294"/>
            <a:ext cx="634470" cy="392401"/>
          </a:xfrm>
          <a:prstGeom prst="rect">
            <a:avLst/>
          </a:prstGeom>
          <a:noFill/>
        </p:spPr>
        <p:txBody>
          <a:bodyPr wrap="none" lIns="91427" tIns="45713" rIns="91427" bIns="45713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600" dirty="0"/>
              <a:t>FW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5522710" y="4711294"/>
            <a:ext cx="944288" cy="392401"/>
          </a:xfrm>
          <a:prstGeom prst="rect">
            <a:avLst/>
          </a:prstGeom>
          <a:noFill/>
        </p:spPr>
        <p:txBody>
          <a:bodyPr wrap="none" lIns="91427" tIns="45713" rIns="91427" bIns="45713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600" dirty="0"/>
              <a:t>Proxy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917728" y="4733294"/>
            <a:ext cx="594094" cy="392401"/>
          </a:xfrm>
          <a:prstGeom prst="rect">
            <a:avLst/>
          </a:prstGeom>
          <a:noFill/>
        </p:spPr>
        <p:txBody>
          <a:bodyPr wrap="none" lIns="91427" tIns="45713" rIns="91427" bIns="45713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600" dirty="0"/>
              <a:t>IPS</a:t>
            </a:r>
          </a:p>
        </p:txBody>
      </p:sp>
      <p:cxnSp>
        <p:nvCxnSpPr>
          <p:cNvPr id="93" name="Curved Connector 92"/>
          <p:cNvCxnSpPr>
            <a:stCxn id="61" idx="2"/>
          </p:cNvCxnSpPr>
          <p:nvPr/>
        </p:nvCxnSpPr>
        <p:spPr>
          <a:xfrm rot="10800000">
            <a:off x="1468920" y="2140417"/>
            <a:ext cx="1964723" cy="2699737"/>
          </a:xfrm>
          <a:prstGeom prst="curvedConnector2">
            <a:avLst/>
          </a:prstGeom>
          <a:ln>
            <a:solidFill>
              <a:srgbClr val="000000"/>
            </a:solidFill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4636274" y="2734952"/>
            <a:ext cx="1661281" cy="672478"/>
          </a:xfrm>
          <a:prstGeom prst="rect">
            <a:avLst/>
          </a:prstGeom>
          <a:noFill/>
        </p:spPr>
        <p:txBody>
          <a:bodyPr wrap="none" lIns="91427" tIns="45713" rIns="91427" bIns="45713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600" dirty="0"/>
              <a:t>Test traffic</a:t>
            </a:r>
          </a:p>
          <a:p>
            <a:pPr algn="ctr">
              <a:lnSpc>
                <a:spcPct val="70000"/>
              </a:lnSpc>
            </a:pPr>
            <a:r>
              <a:rPr lang="en-US" sz="2600" dirty="0"/>
              <a:t>generation</a:t>
            </a:r>
            <a:endParaRPr lang="en-US" sz="2600" dirty="0">
              <a:solidFill>
                <a:srgbClr val="000000"/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4375476" y="2711233"/>
            <a:ext cx="2111577" cy="672712"/>
          </a:xfrm>
          <a:prstGeom prst="rect">
            <a:avLst/>
          </a:prstGeom>
          <a:noFill/>
          <a:ln w="28575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7" tIns="45713" rIns="91427" bIns="45713" spcCol="0" rtlCol="0" anchor="ctr"/>
          <a:lstStyle/>
          <a:p>
            <a:pPr algn="ctr">
              <a:lnSpc>
                <a:spcPct val="70000"/>
              </a:lnSpc>
            </a:pPr>
            <a:endParaRPr lang="en-US" sz="2600"/>
          </a:p>
        </p:txBody>
      </p:sp>
      <p:sp>
        <p:nvSpPr>
          <p:cNvPr id="100" name="TextBox 99"/>
          <p:cNvSpPr txBox="1"/>
          <p:nvPr/>
        </p:nvSpPr>
        <p:spPr>
          <a:xfrm rot="20102029">
            <a:off x="855995" y="3114229"/>
            <a:ext cx="943960" cy="392401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600" b="1" dirty="0">
                <a:solidFill>
                  <a:srgbClr val="218F3B"/>
                </a:solidFill>
              </a:rPr>
              <a:t>Pass</a:t>
            </a:r>
          </a:p>
        </p:txBody>
      </p:sp>
      <p:sp>
        <p:nvSpPr>
          <p:cNvPr id="101" name="TextBox 100"/>
          <p:cNvSpPr txBox="1"/>
          <p:nvPr/>
        </p:nvSpPr>
        <p:spPr>
          <a:xfrm rot="20102029">
            <a:off x="945601" y="3540438"/>
            <a:ext cx="717117" cy="392401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600" b="1" dirty="0">
                <a:solidFill>
                  <a:srgbClr val="FF0000"/>
                </a:solidFill>
              </a:rPr>
              <a:t>Fail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4375475" y="1496506"/>
            <a:ext cx="2119459" cy="716272"/>
          </a:xfrm>
          <a:prstGeom prst="rect">
            <a:avLst/>
          </a:prstGeom>
          <a:noFill/>
          <a:ln w="28575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7" tIns="45713" rIns="91427" bIns="45713" spcCol="0" rtlCol="0" anchor="ctr"/>
          <a:lstStyle/>
          <a:p>
            <a:pPr algn="ctr">
              <a:lnSpc>
                <a:spcPct val="70000"/>
              </a:lnSpc>
            </a:pPr>
            <a:endParaRPr lang="en-US" sz="2600"/>
          </a:p>
        </p:txBody>
      </p:sp>
      <p:cxnSp>
        <p:nvCxnSpPr>
          <p:cNvPr id="110" name="Straight Arrow Connector 109"/>
          <p:cNvCxnSpPr>
            <a:stCxn id="102" idx="2"/>
            <a:endCxn id="96" idx="0"/>
          </p:cNvCxnSpPr>
          <p:nvPr/>
        </p:nvCxnSpPr>
        <p:spPr>
          <a:xfrm flipH="1">
            <a:off x="5431265" y="2212778"/>
            <a:ext cx="3940" cy="498455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>
            <a:endCxn id="102" idx="1"/>
          </p:cNvCxnSpPr>
          <p:nvPr/>
        </p:nvCxnSpPr>
        <p:spPr>
          <a:xfrm>
            <a:off x="1768241" y="1836292"/>
            <a:ext cx="2607234" cy="18350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56355"/>
            <a:ext cx="457200" cy="501651"/>
          </a:xfrm>
        </p:spPr>
        <p:txBody>
          <a:bodyPr/>
          <a:lstStyle/>
          <a:p>
            <a:fld id="{2F8258B8-ACF5-6E4C-8B3E-49E538074B44}" type="slidenum">
              <a:rPr lang="en-US" smtClean="0"/>
              <a:t>29</a:t>
            </a:fld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1378204" y="1117524"/>
            <a:ext cx="3099637" cy="745831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600" dirty="0"/>
              <a:t>Context-dependent</a:t>
            </a:r>
          </a:p>
          <a:p>
            <a:pPr algn="ctr">
              <a:lnSpc>
                <a:spcPct val="80000"/>
              </a:lnSpc>
            </a:pPr>
            <a:r>
              <a:rPr lang="en-US" sz="2600" dirty="0"/>
              <a:t>policies</a:t>
            </a:r>
            <a:endParaRPr lang="en-US" sz="2600" dirty="0">
              <a:solidFill>
                <a:srgbClr val="0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760976" y="1293999"/>
            <a:ext cx="2070967" cy="1065919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600" dirty="0">
                <a:solidFill>
                  <a:srgbClr val="FF0000"/>
                </a:solidFill>
              </a:rPr>
              <a:t>Challenge 1:</a:t>
            </a:r>
          </a:p>
          <a:p>
            <a:pPr algn="ctr">
              <a:lnSpc>
                <a:spcPct val="80000"/>
              </a:lnSpc>
            </a:pPr>
            <a:r>
              <a:rPr lang="en-US" sz="2600" dirty="0"/>
              <a:t>Expressive models?</a:t>
            </a:r>
            <a:endParaRPr lang="en-US" sz="2600" dirty="0">
              <a:solidFill>
                <a:srgbClr val="00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412569" y="2527388"/>
            <a:ext cx="2822146" cy="1065919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600" dirty="0">
                <a:solidFill>
                  <a:srgbClr val="FF0000"/>
                </a:solidFill>
              </a:rPr>
              <a:t>Challenge 2:</a:t>
            </a:r>
          </a:p>
          <a:p>
            <a:pPr algn="ctr">
              <a:lnSpc>
                <a:spcPct val="80000"/>
              </a:lnSpc>
            </a:pPr>
            <a:r>
              <a:rPr lang="en-US" sz="2600" dirty="0"/>
              <a:t>Scalable state space exploration</a:t>
            </a:r>
            <a:endParaRPr lang="en-US" sz="2600" dirty="0">
              <a:solidFill>
                <a:srgbClr val="000000"/>
              </a:solidFill>
            </a:endParaRPr>
          </a:p>
        </p:txBody>
      </p:sp>
      <p:cxnSp>
        <p:nvCxnSpPr>
          <p:cNvPr id="36" name="Straight Arrow Connector 35"/>
          <p:cNvCxnSpPr>
            <a:stCxn id="95" idx="2"/>
          </p:cNvCxnSpPr>
          <p:nvPr/>
        </p:nvCxnSpPr>
        <p:spPr>
          <a:xfrm flipH="1">
            <a:off x="5452138" y="3407430"/>
            <a:ext cx="0" cy="1044984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336429" y="3523019"/>
            <a:ext cx="1165412" cy="745831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600" dirty="0"/>
              <a:t>test</a:t>
            </a:r>
          </a:p>
          <a:p>
            <a:pPr algn="ctr">
              <a:lnSpc>
                <a:spcPct val="80000"/>
              </a:lnSpc>
            </a:pPr>
            <a:r>
              <a:rPr lang="en-US" sz="2600" dirty="0"/>
              <a:t>traffic</a:t>
            </a:r>
          </a:p>
        </p:txBody>
      </p:sp>
      <p:sp>
        <p:nvSpPr>
          <p:cNvPr id="42" name="Title 1"/>
          <p:cNvSpPr txBox="1">
            <a:spLocks/>
          </p:cNvSpPr>
          <p:nvPr/>
        </p:nvSpPr>
        <p:spPr>
          <a:xfrm>
            <a:off x="222251" y="-50331"/>
            <a:ext cx="8778874" cy="12456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00B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Buzz: Vision and Challenges</a:t>
            </a:r>
            <a:endParaRPr lang="en-US" sz="4200" dirty="0"/>
          </a:p>
        </p:txBody>
      </p:sp>
      <p:pic>
        <p:nvPicPr>
          <p:cNvPr id="30" name="Picture 29" descr="MC90043160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57" y="1406069"/>
            <a:ext cx="832272" cy="83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6220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5574">
            <a:off x="554592" y="4562542"/>
            <a:ext cx="1495616" cy="15828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5574">
            <a:off x="648311" y="1887041"/>
            <a:ext cx="1495616" cy="15828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715" y="188407"/>
            <a:ext cx="8229600" cy="914400"/>
          </a:xfrm>
        </p:spPr>
        <p:txBody>
          <a:bodyPr>
            <a:normAutofit/>
          </a:bodyPr>
          <a:lstStyle/>
          <a:p>
            <a:r>
              <a:rPr lang="en-US" sz="4800" dirty="0"/>
              <a:t>Buzz Key Ideas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30</a:t>
            </a:fld>
            <a:endParaRPr kumimoji="0" lang="en-US"/>
          </a:p>
        </p:txBody>
      </p:sp>
      <p:sp>
        <p:nvSpPr>
          <p:cNvPr id="6" name="Rounded Rectangle 5"/>
          <p:cNvSpPr/>
          <p:nvPr/>
        </p:nvSpPr>
        <p:spPr>
          <a:xfrm>
            <a:off x="326966" y="798692"/>
            <a:ext cx="8046567" cy="1305438"/>
          </a:xfrm>
          <a:prstGeom prst="roundRect">
            <a:avLst/>
          </a:prstGeom>
          <a:noFill/>
          <a:ln w="50800"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tx1"/>
                </a:solidFill>
              </a:rPr>
              <a:t>1) Expressive Models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17151" y="3594153"/>
            <a:ext cx="8046567" cy="1343467"/>
          </a:xfrm>
          <a:prstGeom prst="roundRect">
            <a:avLst/>
          </a:prstGeom>
          <a:noFill/>
          <a:ln w="50800"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tx1"/>
                </a:solidFill>
              </a:rPr>
              <a:t>2) Scalable Exploration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914480" y="1729754"/>
            <a:ext cx="6459053" cy="1266304"/>
          </a:xfrm>
          <a:prstGeom prst="roundRect">
            <a:avLst/>
          </a:prstGeom>
          <a:noFill/>
          <a:ln w="50800"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dirty="0">
              <a:solidFill>
                <a:srgbClr val="FF0000"/>
              </a:solidFill>
            </a:endParaRPr>
          </a:p>
          <a:p>
            <a:r>
              <a:rPr lang="en-US" sz="3200" dirty="0">
                <a:solidFill>
                  <a:srgbClr val="FF0000"/>
                </a:solidFill>
              </a:rPr>
              <a:t>Use abstract data units not packets</a:t>
            </a:r>
          </a:p>
          <a:p>
            <a:r>
              <a:rPr lang="en-US" sz="3200" dirty="0">
                <a:solidFill>
                  <a:srgbClr val="FF0000"/>
                </a:solidFill>
              </a:rPr>
              <a:t>NF as “ensemble” of FSM</a:t>
            </a:r>
          </a:p>
          <a:p>
            <a:r>
              <a:rPr lang="en-US" sz="3200" dirty="0">
                <a:solidFill>
                  <a:srgbClr val="FF0000"/>
                </a:solidFill>
              </a:rPr>
              <a:t>	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48995" y="4558250"/>
            <a:ext cx="6424538" cy="2020222"/>
          </a:xfrm>
          <a:prstGeom prst="roundRect">
            <a:avLst/>
          </a:prstGeom>
          <a:noFill/>
          <a:ln w="50800"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solidFill>
                  <a:srgbClr val="FF0000"/>
                </a:solidFill>
              </a:rPr>
              <a:t>Optimized symbolic execution</a:t>
            </a:r>
            <a:endParaRPr lang="en-US" sz="3200" dirty="0">
              <a:solidFill>
                <a:srgbClr val="FF0000"/>
              </a:solidFill>
            </a:endParaRPr>
          </a:p>
          <a:p>
            <a:r>
              <a:rPr lang="en-US" sz="3200" dirty="0">
                <a:solidFill>
                  <a:srgbClr val="FF0000"/>
                </a:solidFill>
              </a:rPr>
              <a:t>	</a:t>
            </a:r>
          </a:p>
        </p:txBody>
      </p:sp>
      <p:sp>
        <p:nvSpPr>
          <p:cNvPr id="5" name="Rectangle 4"/>
          <p:cNvSpPr/>
          <p:nvPr/>
        </p:nvSpPr>
        <p:spPr>
          <a:xfrm>
            <a:off x="2776334" y="2731076"/>
            <a:ext cx="2664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75572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BUZZ use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417" y="986124"/>
            <a:ext cx="8953500" cy="5871876"/>
          </a:xfrm>
        </p:spPr>
        <p:txBody>
          <a:bodyPr>
            <a:normAutofit/>
          </a:bodyPr>
          <a:lstStyle/>
          <a:p>
            <a:r>
              <a:rPr lang="en-US" sz="2800" dirty="0"/>
              <a:t>Found new bugs in recent SDN-based systems</a:t>
            </a:r>
          </a:p>
          <a:p>
            <a:pPr lvl="1"/>
            <a:r>
              <a:rPr lang="en-US" sz="2400" dirty="0"/>
              <a:t>Violations due to reactive control in Kinetic</a:t>
            </a:r>
          </a:p>
          <a:p>
            <a:pPr lvl="1"/>
            <a:r>
              <a:rPr lang="en-US" sz="2400" dirty="0"/>
              <a:t>Incorrect state migration in </a:t>
            </a:r>
            <a:r>
              <a:rPr lang="en-US" sz="2400" dirty="0" err="1"/>
              <a:t>OpenNF</a:t>
            </a:r>
            <a:endParaRPr lang="en-US" sz="2400" dirty="0"/>
          </a:p>
          <a:p>
            <a:pPr lvl="1"/>
            <a:r>
              <a:rPr lang="en-US" sz="2400" dirty="0"/>
              <a:t>Faulty policy composition in PGA</a:t>
            </a:r>
          </a:p>
          <a:p>
            <a:pPr lvl="1"/>
            <a:r>
              <a:rPr lang="en-US" sz="2400" dirty="0"/>
              <a:t>Incorrect traffic tagging in FlowTags</a:t>
            </a:r>
          </a:p>
          <a:p>
            <a:pPr marL="457200" lvl="1" indent="0">
              <a:buNone/>
            </a:pPr>
            <a:r>
              <a:rPr lang="is-IS" sz="2400" dirty="0"/>
              <a:t>…</a:t>
            </a:r>
          </a:p>
          <a:p>
            <a:pPr lvl="2"/>
            <a:endParaRPr lang="en-US" sz="800" dirty="0"/>
          </a:p>
          <a:p>
            <a:r>
              <a:rPr lang="en-US" sz="2800" dirty="0"/>
              <a:t>Found known violations</a:t>
            </a:r>
          </a:p>
          <a:p>
            <a:pPr lvl="1"/>
            <a:r>
              <a:rPr lang="en-US" sz="2400" dirty="0"/>
              <a:t>Broken link</a:t>
            </a:r>
          </a:p>
          <a:p>
            <a:pPr lvl="1"/>
            <a:r>
              <a:rPr lang="en-US" sz="2400" dirty="0"/>
              <a:t>Incorrect NAT configuration</a:t>
            </a:r>
          </a:p>
          <a:p>
            <a:pPr lvl="1"/>
            <a:r>
              <a:rPr lang="en-US" sz="2400" dirty="0"/>
              <a:t>SDN controller bug</a:t>
            </a:r>
          </a:p>
          <a:p>
            <a:pPr marL="457200" lvl="1" indent="0">
              <a:buNone/>
            </a:pPr>
            <a:r>
              <a:rPr lang="is-IS" sz="2400" dirty="0"/>
              <a:t>…</a:t>
            </a:r>
            <a:endParaRPr lang="en-US" sz="2400" dirty="0"/>
          </a:p>
          <a:p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0016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talk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Motivation and Vision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Control plane capabilities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Early work on SIMPLE</a:t>
            </a:r>
          </a:p>
          <a:p>
            <a:pPr lvl="1"/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FlowTags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SOL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Testing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Example Applications</a:t>
            </a:r>
          </a:p>
          <a:p>
            <a:endParaRPr lang="en-US" dirty="0"/>
          </a:p>
          <a:p>
            <a:r>
              <a:rPr lang="en-US" dirty="0"/>
              <a:t>Next steps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0270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Provenance of </a:t>
            </a:r>
            <a:r>
              <a:rPr lang="en-US" dirty="0" err="1"/>
              <a:t>Bohatei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33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83404" y="4115955"/>
            <a:ext cx="21357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Yoshiaki </a:t>
            </a:r>
            <a:r>
              <a:rPr lang="en-US" dirty="0" err="1"/>
              <a:t>Tobioka</a:t>
            </a:r>
            <a:endParaRPr lang="en-US" dirty="0"/>
          </a:p>
          <a:p>
            <a:r>
              <a:rPr lang="en-US" dirty="0"/>
              <a:t>Engineer @ NTT</a:t>
            </a:r>
          </a:p>
          <a:p>
            <a:r>
              <a:rPr lang="en-US" dirty="0"/>
              <a:t>Also student @ CMU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1471536"/>
            <a:ext cx="1524000" cy="2159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9117" y="1599768"/>
            <a:ext cx="2261755" cy="19025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6517" y="1508372"/>
            <a:ext cx="17526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2817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Bohatei in a nutshell</a:t>
            </a:r>
            <a:br>
              <a:rPr lang="en-US" dirty="0"/>
            </a:br>
            <a:r>
              <a:rPr lang="en-US" sz="3100" dirty="0"/>
              <a:t>[USENIX Security ‘15]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3916"/>
            <a:ext cx="8543575" cy="39346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 practical ISP-scale system </a:t>
            </a:r>
            <a:br>
              <a:rPr lang="en-US" dirty="0"/>
            </a:br>
            <a:r>
              <a:rPr lang="en-US" dirty="0"/>
              <a:t>for Flexible and Elastic </a:t>
            </a:r>
            <a:r>
              <a:rPr lang="en-US" dirty="0" err="1"/>
              <a:t>DDoS</a:t>
            </a:r>
            <a:r>
              <a:rPr lang="en-US" dirty="0"/>
              <a:t> Defense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Flexible to changing attack types</a:t>
            </a:r>
          </a:p>
          <a:p>
            <a:pPr marL="0" indent="0">
              <a:buNone/>
            </a:pPr>
            <a:r>
              <a:rPr lang="en-US" dirty="0"/>
              <a:t>Elastic to changing attack volume + Target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ym typeface="Wingdings"/>
              </a:rPr>
              <a:t> Goal: </a:t>
            </a:r>
            <a:r>
              <a:rPr lang="en-US" dirty="0"/>
              <a:t>React to 500 Gbps scale attacks in 1 min!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7773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0869" y="255126"/>
            <a:ext cx="8813802" cy="577428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kumimoji="1" lang="en-US" altLang="ja-JP" dirty="0" err="1">
                <a:latin typeface="Calibri"/>
                <a:cs typeface="Calibri"/>
              </a:rPr>
              <a:t>Bohatei</a:t>
            </a:r>
            <a:r>
              <a:rPr kumimoji="1" lang="en-US" altLang="ja-JP" dirty="0">
                <a:latin typeface="Calibri"/>
                <a:cs typeface="Calibri"/>
              </a:rPr>
              <a:t> Architecture</a:t>
            </a:r>
            <a:endParaRPr kumimoji="1" lang="ja-JP" altLang="en-US" dirty="0">
              <a:latin typeface="Calibri"/>
              <a:cs typeface="Calibri"/>
            </a:endParaRPr>
          </a:p>
        </p:txBody>
      </p:sp>
      <p:sp>
        <p:nvSpPr>
          <p:cNvPr id="15" name="Rectangle 64"/>
          <p:cNvSpPr/>
          <p:nvPr/>
        </p:nvSpPr>
        <p:spPr>
          <a:xfrm>
            <a:off x="2055029" y="1692973"/>
            <a:ext cx="2319424" cy="783173"/>
          </a:xfrm>
          <a:prstGeom prst="rect">
            <a:avLst/>
          </a:prstGeom>
          <a:solidFill>
            <a:srgbClr val="FDEADA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 dirty="0">
              <a:latin typeface="Calibri"/>
              <a:cs typeface="Calibri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323141" y="1668140"/>
            <a:ext cx="1828800" cy="819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2400" b="1"/>
            </a:lvl1pPr>
          </a:lstStyle>
          <a:p>
            <a:pPr>
              <a:lnSpc>
                <a:spcPct val="90000"/>
              </a:lnSpc>
              <a:buNone/>
            </a:pPr>
            <a:r>
              <a:rPr lang="en-US" altLang="ja-JP" sz="2600" b="0" dirty="0">
                <a:latin typeface="Calibri"/>
                <a:cs typeface="Calibri"/>
              </a:rPr>
              <a:t>Prediction</a:t>
            </a:r>
          </a:p>
          <a:p>
            <a:pPr>
              <a:lnSpc>
                <a:spcPct val="90000"/>
              </a:lnSpc>
              <a:buNone/>
            </a:pPr>
            <a:r>
              <a:rPr lang="en-US" altLang="ja-JP" sz="2600" b="0" dirty="0">
                <a:latin typeface="Calibri"/>
                <a:cs typeface="Calibri"/>
              </a:rPr>
              <a:t>strategy </a:t>
            </a:r>
          </a:p>
        </p:txBody>
      </p:sp>
      <p:cxnSp>
        <p:nvCxnSpPr>
          <p:cNvPr id="20" name="Straight Arrow Connector 51"/>
          <p:cNvCxnSpPr>
            <a:stCxn id="15" idx="3"/>
            <a:endCxn id="40" idx="1"/>
          </p:cNvCxnSpPr>
          <p:nvPr/>
        </p:nvCxnSpPr>
        <p:spPr>
          <a:xfrm>
            <a:off x="4374453" y="2084560"/>
            <a:ext cx="2029558" cy="119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66"/>
          <p:cNvCxnSpPr>
            <a:stCxn id="43" idx="2"/>
          </p:cNvCxnSpPr>
          <p:nvPr/>
        </p:nvCxnSpPr>
        <p:spPr>
          <a:xfrm>
            <a:off x="3214741" y="3582458"/>
            <a:ext cx="0" cy="73302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71"/>
          <p:cNvSpPr txBox="1"/>
          <p:nvPr/>
        </p:nvSpPr>
        <p:spPr>
          <a:xfrm>
            <a:off x="3185104" y="3646989"/>
            <a:ext cx="2350130" cy="583237"/>
          </a:xfrm>
          <a:prstGeom prst="rect">
            <a:avLst/>
          </a:prstGeom>
          <a:noFill/>
          <a:ln>
            <a:noFill/>
            <a:prstDash val="dot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2000" b="1" i="1"/>
            </a:lvl1pPr>
          </a:lstStyle>
          <a:p>
            <a:pPr algn="l">
              <a:lnSpc>
                <a:spcPct val="70000"/>
              </a:lnSpc>
              <a:buNone/>
            </a:pPr>
            <a:r>
              <a:rPr lang="en-US" sz="2200" b="0" i="0" dirty="0">
                <a:latin typeface="Calibri"/>
                <a:cs typeface="Calibri"/>
              </a:rPr>
              <a:t>launching VMs,</a:t>
            </a:r>
          </a:p>
          <a:p>
            <a:pPr algn="l">
              <a:lnSpc>
                <a:spcPct val="70000"/>
              </a:lnSpc>
              <a:buNone/>
            </a:pPr>
            <a:r>
              <a:rPr lang="en-US" sz="2200" b="0" i="0" dirty="0">
                <a:latin typeface="Calibri"/>
                <a:cs typeface="Calibri"/>
              </a:rPr>
              <a:t>traffic path set up</a:t>
            </a:r>
          </a:p>
        </p:txBody>
      </p:sp>
      <p:cxnSp>
        <p:nvCxnSpPr>
          <p:cNvPr id="39" name="Curved Connector 38"/>
          <p:cNvCxnSpPr>
            <a:endCxn id="15" idx="1"/>
          </p:cNvCxnSpPr>
          <p:nvPr/>
        </p:nvCxnSpPr>
        <p:spPr>
          <a:xfrm rot="16200000" flipV="1">
            <a:off x="1007572" y="3132017"/>
            <a:ext cx="2558300" cy="463385"/>
          </a:xfrm>
          <a:prstGeom prst="curvedConnector4">
            <a:avLst>
              <a:gd name="adj1" fmla="val 1024"/>
              <a:gd name="adj2" fmla="val 239347"/>
            </a:avLst>
          </a:prstGeom>
          <a:ln>
            <a:solidFill>
              <a:schemeClr val="tx1"/>
            </a:solidFill>
            <a:prstDash val="sys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71"/>
          <p:cNvSpPr txBox="1"/>
          <p:nvPr/>
        </p:nvSpPr>
        <p:spPr>
          <a:xfrm>
            <a:off x="3971316" y="861835"/>
            <a:ext cx="2849706" cy="1186992"/>
          </a:xfrm>
          <a:prstGeom prst="rect">
            <a:avLst/>
          </a:prstGeom>
          <a:noFill/>
          <a:ln>
            <a:noFill/>
            <a:prstDash val="dot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2000" b="1" i="1"/>
            </a:lvl1pPr>
          </a:lstStyle>
          <a:p>
            <a:pPr algn="ctr">
              <a:lnSpc>
                <a:spcPct val="80000"/>
              </a:lnSpc>
              <a:buNone/>
            </a:pPr>
            <a:r>
              <a:rPr lang="en-US" sz="2200" b="0" i="0" dirty="0">
                <a:latin typeface="Calibri"/>
                <a:cs typeface="Calibri"/>
              </a:rPr>
              <a:t>predicts volume of </a:t>
            </a:r>
          </a:p>
          <a:p>
            <a:pPr algn="ctr">
              <a:lnSpc>
                <a:spcPct val="80000"/>
              </a:lnSpc>
              <a:buNone/>
            </a:pPr>
            <a:r>
              <a:rPr lang="en-US" sz="2200" b="0" i="0" dirty="0">
                <a:latin typeface="Calibri"/>
                <a:cs typeface="Calibri"/>
              </a:rPr>
              <a:t>suspicious traffic of </a:t>
            </a:r>
          </a:p>
          <a:p>
            <a:pPr algn="ctr">
              <a:lnSpc>
                <a:spcPct val="80000"/>
              </a:lnSpc>
              <a:buNone/>
            </a:pPr>
            <a:r>
              <a:rPr lang="en-US" sz="2200" b="0" i="0" dirty="0">
                <a:latin typeface="Calibri"/>
                <a:cs typeface="Calibri"/>
              </a:rPr>
              <a:t>each attack type at </a:t>
            </a:r>
          </a:p>
          <a:p>
            <a:pPr algn="ctr">
              <a:lnSpc>
                <a:spcPct val="80000"/>
              </a:lnSpc>
              <a:buNone/>
            </a:pPr>
            <a:r>
              <a:rPr lang="en-US" sz="2200" b="0" i="0" dirty="0">
                <a:latin typeface="Calibri"/>
                <a:cs typeface="Calibri"/>
              </a:rPr>
              <a:t>each ingress</a:t>
            </a:r>
          </a:p>
        </p:txBody>
      </p:sp>
      <p:sp>
        <p:nvSpPr>
          <p:cNvPr id="43" name="Rectangle 64"/>
          <p:cNvSpPr/>
          <p:nvPr/>
        </p:nvSpPr>
        <p:spPr>
          <a:xfrm>
            <a:off x="2055029" y="2799285"/>
            <a:ext cx="2319423" cy="783173"/>
          </a:xfrm>
          <a:prstGeom prst="rect">
            <a:avLst/>
          </a:prstGeom>
          <a:solidFill>
            <a:srgbClr val="FDEADA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 dirty="0">
              <a:latin typeface="Calibri"/>
              <a:cs typeface="Calibri"/>
            </a:endParaRPr>
          </a:p>
        </p:txBody>
      </p:sp>
      <p:sp>
        <p:nvSpPr>
          <p:cNvPr id="44" name="テキスト ボックス 15"/>
          <p:cNvSpPr txBox="1"/>
          <p:nvPr/>
        </p:nvSpPr>
        <p:spPr>
          <a:xfrm>
            <a:off x="1992107" y="2940962"/>
            <a:ext cx="24421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2400" b="1"/>
            </a:lvl1pPr>
          </a:lstStyle>
          <a:p>
            <a:pPr>
              <a:buNone/>
            </a:pPr>
            <a:r>
              <a:rPr lang="en-US" altLang="ja-JP" sz="2600" b="0" dirty="0">
                <a:latin typeface="Calibri"/>
                <a:cs typeface="Calibri"/>
              </a:rPr>
              <a:t>Orchestration</a:t>
            </a:r>
          </a:p>
        </p:txBody>
      </p:sp>
      <p:sp>
        <p:nvSpPr>
          <p:cNvPr id="45" name="TextBox 71"/>
          <p:cNvSpPr txBox="1"/>
          <p:nvPr/>
        </p:nvSpPr>
        <p:spPr>
          <a:xfrm>
            <a:off x="4466883" y="2404787"/>
            <a:ext cx="2033151" cy="645305"/>
          </a:xfrm>
          <a:prstGeom prst="rect">
            <a:avLst/>
          </a:prstGeom>
          <a:noFill/>
          <a:ln>
            <a:noFill/>
            <a:prstDash val="dot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2000" b="1" i="1"/>
            </a:lvl1pPr>
          </a:lstStyle>
          <a:p>
            <a:pPr algn="ctr">
              <a:lnSpc>
                <a:spcPct val="80000"/>
              </a:lnSpc>
              <a:buNone/>
            </a:pPr>
            <a:r>
              <a:rPr lang="en-US" sz="2200" b="0" i="0" dirty="0">
                <a:latin typeface="Calibri"/>
                <a:cs typeface="Calibri"/>
              </a:rPr>
              <a:t>quantity, type, location of VMs</a:t>
            </a:r>
          </a:p>
        </p:txBody>
      </p:sp>
      <p:cxnSp>
        <p:nvCxnSpPr>
          <p:cNvPr id="49" name="Straight Arrow Connector 66"/>
          <p:cNvCxnSpPr>
            <a:endCxn id="40" idx="2"/>
          </p:cNvCxnSpPr>
          <p:nvPr/>
        </p:nvCxnSpPr>
        <p:spPr>
          <a:xfrm flipV="1">
            <a:off x="7540026" y="2488102"/>
            <a:ext cx="3159" cy="7757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28"/>
          <p:cNvSpPr txBox="1"/>
          <p:nvPr/>
        </p:nvSpPr>
        <p:spPr>
          <a:xfrm>
            <a:off x="-74407" y="3014203"/>
            <a:ext cx="1612517" cy="707373"/>
          </a:xfrm>
          <a:prstGeom prst="rect">
            <a:avLst/>
          </a:prstGeom>
          <a:noFill/>
          <a:ln>
            <a:noFill/>
            <a:prstDash val="dot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2000" b="1" i="1"/>
            </a:lvl1pPr>
          </a:lstStyle>
          <a:p>
            <a:pPr algn="ctr">
              <a:lnSpc>
                <a:spcPct val="90000"/>
              </a:lnSpc>
            </a:pPr>
            <a:r>
              <a:rPr lang="en-US" sz="2200" b="0" i="0" dirty="0">
                <a:latin typeface="Calibri"/>
                <a:cs typeface="Calibri"/>
              </a:rPr>
              <a:t>suspicious </a:t>
            </a:r>
          </a:p>
          <a:p>
            <a:pPr algn="ctr">
              <a:lnSpc>
                <a:spcPct val="90000"/>
              </a:lnSpc>
            </a:pPr>
            <a:r>
              <a:rPr lang="en-US" sz="2200" b="0" i="0" dirty="0">
                <a:latin typeface="Calibri"/>
                <a:cs typeface="Calibri"/>
              </a:rPr>
              <a:t>traffic spec.</a:t>
            </a:r>
          </a:p>
        </p:txBody>
      </p:sp>
      <p:cxnSp>
        <p:nvCxnSpPr>
          <p:cNvPr id="67" name="Curved Connector 66"/>
          <p:cNvCxnSpPr/>
          <p:nvPr/>
        </p:nvCxnSpPr>
        <p:spPr>
          <a:xfrm rot="5400000">
            <a:off x="5375047" y="1428811"/>
            <a:ext cx="803441" cy="2826192"/>
          </a:xfrm>
          <a:prstGeom prst="curvedConnector2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スライド番号プレースホルダー 8"/>
          <p:cNvSpPr>
            <a:spLocks noGrp="1"/>
          </p:cNvSpPr>
          <p:nvPr>
            <p:ph type="sldNum" sz="quarter" idx="12"/>
          </p:nvPr>
        </p:nvSpPr>
        <p:spPr>
          <a:xfrm>
            <a:off x="8700911" y="6356349"/>
            <a:ext cx="457200" cy="501651"/>
          </a:xfrm>
        </p:spPr>
        <p:txBody>
          <a:bodyPr/>
          <a:lstStyle/>
          <a:p>
            <a:fld id="{2F8258B8-ACF5-6E4C-8B3E-49E538074B44}" type="slidenum">
              <a:rPr lang="en-US" smtClean="0"/>
              <a:pPr/>
              <a:t>35</a:t>
            </a:fld>
            <a:endParaRPr lang="en-US" dirty="0"/>
          </a:p>
        </p:txBody>
      </p:sp>
      <p:cxnSp>
        <p:nvCxnSpPr>
          <p:cNvPr id="63" name="Straight Arrow Connector 34"/>
          <p:cNvCxnSpPr/>
          <p:nvPr/>
        </p:nvCxnSpPr>
        <p:spPr>
          <a:xfrm flipV="1">
            <a:off x="2756283" y="4451286"/>
            <a:ext cx="1036539" cy="396403"/>
          </a:xfrm>
          <a:prstGeom prst="straightConnector1">
            <a:avLst/>
          </a:prstGeom>
          <a:ln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円/楕円 4"/>
          <p:cNvSpPr/>
          <p:nvPr/>
        </p:nvSpPr>
        <p:spPr>
          <a:xfrm>
            <a:off x="1861675" y="4240128"/>
            <a:ext cx="4759774" cy="1952767"/>
          </a:xfrm>
          <a:prstGeom prst="ellipse">
            <a:avLst/>
          </a:prstGeom>
          <a:solidFill>
            <a:srgbClr val="F7F7F7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2600" dirty="0">
              <a:latin typeface="Calibri"/>
              <a:cs typeface="Calibri"/>
            </a:endParaRPr>
          </a:p>
        </p:txBody>
      </p:sp>
      <p:sp>
        <p:nvSpPr>
          <p:cNvPr id="66" name="フローチャート: 代替処理 91"/>
          <p:cNvSpPr/>
          <p:nvPr/>
        </p:nvSpPr>
        <p:spPr>
          <a:xfrm>
            <a:off x="2621106" y="4864087"/>
            <a:ext cx="1471266" cy="748344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ＭＳ Ｐゴシック"/>
              <a:cs typeface="Calibri"/>
            </a:endParaRPr>
          </a:p>
        </p:txBody>
      </p:sp>
      <p:sp>
        <p:nvSpPr>
          <p:cNvPr id="70" name="フローチャート: 代替処理 91"/>
          <p:cNvSpPr/>
          <p:nvPr/>
        </p:nvSpPr>
        <p:spPr>
          <a:xfrm>
            <a:off x="4342229" y="4770108"/>
            <a:ext cx="1358160" cy="748344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ＭＳ Ｐゴシック"/>
              <a:cs typeface="Calibri"/>
            </a:endParaRPr>
          </a:p>
        </p:txBody>
      </p:sp>
      <p:pic>
        <p:nvPicPr>
          <p:cNvPr id="71" name="Picture 4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2378" y="4973488"/>
            <a:ext cx="460086" cy="373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" name="Picture 4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24333" y="4294985"/>
            <a:ext cx="460086" cy="373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3" name="Straight Arrow Connector 34"/>
          <p:cNvCxnSpPr/>
          <p:nvPr/>
        </p:nvCxnSpPr>
        <p:spPr>
          <a:xfrm flipH="1">
            <a:off x="4569981" y="5501450"/>
            <a:ext cx="315604" cy="572223"/>
          </a:xfrm>
          <a:prstGeom prst="straightConnector1">
            <a:avLst/>
          </a:prstGeom>
          <a:ln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テキスト ボックス 15"/>
          <p:cNvSpPr txBox="1"/>
          <p:nvPr/>
        </p:nvSpPr>
        <p:spPr>
          <a:xfrm>
            <a:off x="4998260" y="5393451"/>
            <a:ext cx="783741" cy="525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2400" b="0"/>
            </a:lvl1pPr>
          </a:lstStyle>
          <a:p>
            <a:pPr>
              <a:buNone/>
            </a:pPr>
            <a:r>
              <a:rPr lang="en-US" altLang="ja-JP" sz="2600" dirty="0">
                <a:latin typeface="Calibri"/>
                <a:cs typeface="Calibri"/>
              </a:rPr>
              <a:t>DC</a:t>
            </a:r>
            <a:r>
              <a:rPr lang="en-US" altLang="ja-JP" sz="2600" baseline="-25000" dirty="0">
                <a:latin typeface="Calibri"/>
                <a:cs typeface="Calibri"/>
              </a:rPr>
              <a:t>2</a:t>
            </a:r>
            <a:endParaRPr lang="ja-JP" altLang="en-US" sz="2600" baseline="-25000" dirty="0">
              <a:latin typeface="Calibri"/>
              <a:cs typeface="Calibri"/>
            </a:endParaRPr>
          </a:p>
        </p:txBody>
      </p:sp>
      <p:sp>
        <p:nvSpPr>
          <p:cNvPr id="75" name="テキスト ボックス 15"/>
          <p:cNvSpPr txBox="1"/>
          <p:nvPr/>
        </p:nvSpPr>
        <p:spPr>
          <a:xfrm>
            <a:off x="3092709" y="5487339"/>
            <a:ext cx="783741" cy="525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2400" b="0"/>
            </a:lvl1pPr>
          </a:lstStyle>
          <a:p>
            <a:pPr>
              <a:buNone/>
            </a:pPr>
            <a:r>
              <a:rPr lang="en-US" altLang="ja-JP" sz="2600" dirty="0">
                <a:latin typeface="Calibri"/>
                <a:cs typeface="Calibri"/>
              </a:rPr>
              <a:t>DC</a:t>
            </a:r>
            <a:r>
              <a:rPr lang="en-US" altLang="ja-JP" sz="2600" baseline="-25000" dirty="0">
                <a:latin typeface="Calibri"/>
                <a:cs typeface="Calibri"/>
              </a:rPr>
              <a:t>1</a:t>
            </a:r>
            <a:endParaRPr lang="ja-JP" altLang="en-US" sz="2600" baseline="-25000" dirty="0">
              <a:latin typeface="Calibri"/>
              <a:cs typeface="Calibri"/>
            </a:endParaRPr>
          </a:p>
        </p:txBody>
      </p:sp>
      <p:pic>
        <p:nvPicPr>
          <p:cNvPr id="76" name="Picture 4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343" y="4864087"/>
            <a:ext cx="460086" cy="373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7" name="Straight Arrow Connector 34"/>
          <p:cNvCxnSpPr>
            <a:stCxn id="76" idx="0"/>
            <a:endCxn id="72" idx="3"/>
          </p:cNvCxnSpPr>
          <p:nvPr/>
        </p:nvCxnSpPr>
        <p:spPr>
          <a:xfrm flipH="1" flipV="1">
            <a:off x="4084419" y="4481940"/>
            <a:ext cx="2431967" cy="382147"/>
          </a:xfrm>
          <a:prstGeom prst="straightConnector1">
            <a:avLst/>
          </a:prstGeom>
          <a:ln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76" idx="1"/>
            <a:endCxn id="70" idx="3"/>
          </p:cNvCxnSpPr>
          <p:nvPr/>
        </p:nvCxnSpPr>
        <p:spPr>
          <a:xfrm flipH="1">
            <a:off x="5700389" y="5051042"/>
            <a:ext cx="585954" cy="93238"/>
          </a:xfrm>
          <a:prstGeom prst="straightConnector1">
            <a:avLst/>
          </a:prstGeom>
          <a:ln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Box 55"/>
          <p:cNvSpPr txBox="1"/>
          <p:nvPr/>
        </p:nvSpPr>
        <p:spPr>
          <a:xfrm>
            <a:off x="7533663" y="5467528"/>
            <a:ext cx="1348672" cy="583237"/>
          </a:xfrm>
          <a:prstGeom prst="rect">
            <a:avLst/>
          </a:prstGeom>
          <a:noFill/>
          <a:ln>
            <a:noFill/>
            <a:prstDash val="dot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2000" b="1" i="1"/>
            </a:lvl1pPr>
          </a:lstStyle>
          <a:p>
            <a:pPr algn="ctr">
              <a:lnSpc>
                <a:spcPct val="70000"/>
              </a:lnSpc>
              <a:buNone/>
            </a:pPr>
            <a:r>
              <a:rPr lang="en-US" sz="2200" b="0" i="0" dirty="0">
                <a:latin typeface="Calibri"/>
                <a:cs typeface="Calibri"/>
              </a:rPr>
              <a:t>customer</a:t>
            </a:r>
          </a:p>
          <a:p>
            <a:pPr algn="ctr">
              <a:lnSpc>
                <a:spcPct val="70000"/>
              </a:lnSpc>
              <a:buNone/>
            </a:pPr>
            <a:r>
              <a:rPr lang="en-US" sz="2200" b="0" i="0" dirty="0">
                <a:latin typeface="Calibri"/>
                <a:cs typeface="Calibri"/>
              </a:rPr>
              <a:t>intranet</a:t>
            </a:r>
          </a:p>
        </p:txBody>
      </p:sp>
      <p:cxnSp>
        <p:nvCxnSpPr>
          <p:cNvPr id="80" name="Straight Arrow Connector 34"/>
          <p:cNvCxnSpPr/>
          <p:nvPr/>
        </p:nvCxnSpPr>
        <p:spPr>
          <a:xfrm flipH="1" flipV="1">
            <a:off x="2262464" y="5187413"/>
            <a:ext cx="358642" cy="64957"/>
          </a:xfrm>
          <a:prstGeom prst="straightConnector1">
            <a:avLst/>
          </a:prstGeom>
          <a:ln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円柱 47"/>
          <p:cNvSpPr/>
          <p:nvPr/>
        </p:nvSpPr>
        <p:spPr>
          <a:xfrm>
            <a:off x="3550474" y="4923322"/>
            <a:ext cx="443120" cy="264091"/>
          </a:xfrm>
          <a:prstGeom prst="can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2600" dirty="0"/>
          </a:p>
        </p:txBody>
      </p:sp>
      <p:sp>
        <p:nvSpPr>
          <p:cNvPr id="82" name="円柱 47"/>
          <p:cNvSpPr/>
          <p:nvPr/>
        </p:nvSpPr>
        <p:spPr>
          <a:xfrm>
            <a:off x="4428354" y="4847689"/>
            <a:ext cx="443120" cy="264091"/>
          </a:xfrm>
          <a:prstGeom prst="can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2600" dirty="0"/>
          </a:p>
        </p:txBody>
      </p:sp>
      <p:cxnSp>
        <p:nvCxnSpPr>
          <p:cNvPr id="83" name="Straight Arrow Connector 34"/>
          <p:cNvCxnSpPr>
            <a:stCxn id="72" idx="1"/>
            <a:endCxn id="66" idx="0"/>
          </p:cNvCxnSpPr>
          <p:nvPr/>
        </p:nvCxnSpPr>
        <p:spPr>
          <a:xfrm flipH="1">
            <a:off x="3356739" y="4481940"/>
            <a:ext cx="267594" cy="382147"/>
          </a:xfrm>
          <a:prstGeom prst="straightConnector1">
            <a:avLst/>
          </a:prstGeom>
          <a:ln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34"/>
          <p:cNvCxnSpPr/>
          <p:nvPr/>
        </p:nvCxnSpPr>
        <p:spPr>
          <a:xfrm flipH="1" flipV="1">
            <a:off x="3743583" y="5622807"/>
            <a:ext cx="565448" cy="422644"/>
          </a:xfrm>
          <a:prstGeom prst="straightConnector1">
            <a:avLst/>
          </a:prstGeom>
          <a:ln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正方形/長方形 40"/>
          <p:cNvSpPr/>
          <p:nvPr/>
        </p:nvSpPr>
        <p:spPr>
          <a:xfrm>
            <a:off x="2662701" y="4969509"/>
            <a:ext cx="720000" cy="360000"/>
          </a:xfrm>
          <a:prstGeom prst="rect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ja-JP" altLang="en-US" sz="2000" dirty="0">
              <a:latin typeface="Calibri"/>
              <a:cs typeface="Calibri"/>
            </a:endParaRPr>
          </a:p>
        </p:txBody>
      </p:sp>
      <p:sp>
        <p:nvSpPr>
          <p:cNvPr id="86" name="正方形/長方形 40"/>
          <p:cNvSpPr/>
          <p:nvPr/>
        </p:nvSpPr>
        <p:spPr>
          <a:xfrm>
            <a:off x="2716749" y="5039753"/>
            <a:ext cx="720000" cy="360000"/>
          </a:xfrm>
          <a:prstGeom prst="rect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ja-JP" altLang="en-US" sz="2000" dirty="0">
              <a:latin typeface="Calibri"/>
              <a:cs typeface="Calibri"/>
            </a:endParaRPr>
          </a:p>
        </p:txBody>
      </p:sp>
      <p:sp>
        <p:nvSpPr>
          <p:cNvPr id="88" name="正方形/長方形 6"/>
          <p:cNvSpPr/>
          <p:nvPr/>
        </p:nvSpPr>
        <p:spPr>
          <a:xfrm>
            <a:off x="2825844" y="5124109"/>
            <a:ext cx="720000" cy="360000"/>
          </a:xfrm>
          <a:prstGeom prst="rect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ja-JP" altLang="en-US" sz="24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89" name="テキスト ボックス 15"/>
          <p:cNvSpPr txBox="1"/>
          <p:nvPr/>
        </p:nvSpPr>
        <p:spPr>
          <a:xfrm>
            <a:off x="2851244" y="5065153"/>
            <a:ext cx="6578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2400" b="0"/>
            </a:lvl1pPr>
          </a:lstStyle>
          <a:p>
            <a:r>
              <a:rPr lang="en-US" altLang="ja-JP" sz="2000" dirty="0">
                <a:latin typeface="Calibri"/>
                <a:cs typeface="Calibri"/>
              </a:rPr>
              <a:t>VM</a:t>
            </a:r>
            <a:endParaRPr lang="ja-JP" altLang="en-US" sz="2000" baseline="-25000" dirty="0">
              <a:latin typeface="Calibri"/>
              <a:cs typeface="Calibri"/>
            </a:endParaRPr>
          </a:p>
        </p:txBody>
      </p:sp>
      <p:cxnSp>
        <p:nvCxnSpPr>
          <p:cNvPr id="98" name="Straight Arrow Connector 9"/>
          <p:cNvCxnSpPr/>
          <p:nvPr/>
        </p:nvCxnSpPr>
        <p:spPr>
          <a:xfrm>
            <a:off x="224622" y="5013995"/>
            <a:ext cx="160065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テキスト ボックス 15"/>
          <p:cNvSpPr txBox="1"/>
          <p:nvPr/>
        </p:nvSpPr>
        <p:spPr>
          <a:xfrm>
            <a:off x="85470" y="4649706"/>
            <a:ext cx="195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2400" b="0"/>
            </a:lvl1pPr>
          </a:lstStyle>
          <a:p>
            <a:pPr>
              <a:lnSpc>
                <a:spcPct val="70000"/>
              </a:lnSpc>
            </a:pPr>
            <a:r>
              <a:rPr lang="en-US" altLang="ja-JP" i="1" dirty="0">
                <a:latin typeface="Calibri"/>
                <a:cs typeface="Calibri"/>
              </a:rPr>
              <a:t>attack traffic</a:t>
            </a:r>
            <a:endParaRPr lang="ja-JP" altLang="en-US" i="1" baseline="-25000" dirty="0">
              <a:latin typeface="Calibri"/>
              <a:cs typeface="Calibri"/>
            </a:endParaRPr>
          </a:p>
        </p:txBody>
      </p:sp>
      <p:cxnSp>
        <p:nvCxnSpPr>
          <p:cNvPr id="104" name="Straight Arrow Connector 34"/>
          <p:cNvCxnSpPr>
            <a:stCxn id="72" idx="1"/>
            <a:endCxn id="71" idx="0"/>
          </p:cNvCxnSpPr>
          <p:nvPr/>
        </p:nvCxnSpPr>
        <p:spPr>
          <a:xfrm flipH="1">
            <a:off x="2032421" y="4481940"/>
            <a:ext cx="1591912" cy="491548"/>
          </a:xfrm>
          <a:prstGeom prst="straightConnector1">
            <a:avLst/>
          </a:prstGeom>
          <a:ln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9"/>
          <p:cNvCxnSpPr/>
          <p:nvPr/>
        </p:nvCxnSpPr>
        <p:spPr>
          <a:xfrm>
            <a:off x="2262464" y="5064288"/>
            <a:ext cx="377116" cy="4381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34"/>
          <p:cNvCxnSpPr>
            <a:stCxn id="109" idx="2"/>
            <a:endCxn id="76" idx="3"/>
          </p:cNvCxnSpPr>
          <p:nvPr/>
        </p:nvCxnSpPr>
        <p:spPr>
          <a:xfrm flipH="1">
            <a:off x="6746429" y="5047694"/>
            <a:ext cx="811642" cy="3348"/>
          </a:xfrm>
          <a:prstGeom prst="straightConnector1">
            <a:avLst/>
          </a:prstGeom>
          <a:ln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34"/>
          <p:cNvCxnSpPr>
            <a:stCxn id="72" idx="3"/>
            <a:endCxn id="70" idx="0"/>
          </p:cNvCxnSpPr>
          <p:nvPr/>
        </p:nvCxnSpPr>
        <p:spPr>
          <a:xfrm>
            <a:off x="4084419" y="4481940"/>
            <a:ext cx="936890" cy="288168"/>
          </a:xfrm>
          <a:prstGeom prst="straightConnector1">
            <a:avLst/>
          </a:prstGeom>
          <a:ln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8" name="Picture 107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7897" y="6021182"/>
            <a:ext cx="460086" cy="373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9" name="Cloud 108"/>
          <p:cNvSpPr/>
          <p:nvPr/>
        </p:nvSpPr>
        <p:spPr>
          <a:xfrm rot="169972">
            <a:off x="7553480" y="4646815"/>
            <a:ext cx="1237741" cy="862551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alibri"/>
              <a:cs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alibri"/>
              <a:cs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0" name="テキスト ボックス 15"/>
          <p:cNvSpPr txBox="1"/>
          <p:nvPr/>
        </p:nvSpPr>
        <p:spPr>
          <a:xfrm>
            <a:off x="4106643" y="6378804"/>
            <a:ext cx="914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2400" b="1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ISP</a:t>
            </a:r>
            <a:endParaRPr kumimoji="1" lang="ja-JP" altLang="en-US" sz="2400" b="0" i="0" u="none" strike="noStrike" kern="0" cap="none" spc="0" normalizeH="0" baseline="-2500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0" name="Rectangle 64"/>
          <p:cNvSpPr/>
          <p:nvPr/>
        </p:nvSpPr>
        <p:spPr>
          <a:xfrm>
            <a:off x="6404011" y="1704929"/>
            <a:ext cx="2278347" cy="783173"/>
          </a:xfrm>
          <a:prstGeom prst="rect">
            <a:avLst/>
          </a:prstGeom>
          <a:solidFill>
            <a:srgbClr val="FDEADA"/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 dirty="0">
              <a:latin typeface="Calibri"/>
              <a:cs typeface="Calibri"/>
            </a:endParaRPr>
          </a:p>
        </p:txBody>
      </p:sp>
      <p:sp>
        <p:nvSpPr>
          <p:cNvPr id="41" name="テキスト ボックス 15"/>
          <p:cNvSpPr txBox="1"/>
          <p:nvPr/>
        </p:nvSpPr>
        <p:spPr>
          <a:xfrm>
            <a:off x="6387787" y="1674634"/>
            <a:ext cx="2309701" cy="819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2400" b="1"/>
            </a:lvl1pPr>
          </a:lstStyle>
          <a:p>
            <a:pPr>
              <a:lnSpc>
                <a:spcPct val="90000"/>
              </a:lnSpc>
              <a:buNone/>
            </a:pPr>
            <a:r>
              <a:rPr lang="en-US" altLang="ja-JP" sz="2600" b="0" dirty="0">
                <a:latin typeface="Calibri"/>
                <a:cs typeface="Calibri"/>
              </a:rPr>
              <a:t>Resource management</a:t>
            </a:r>
          </a:p>
        </p:txBody>
      </p:sp>
      <p:sp>
        <p:nvSpPr>
          <p:cNvPr id="52" name="TextBox 28"/>
          <p:cNvSpPr txBox="1"/>
          <p:nvPr/>
        </p:nvSpPr>
        <p:spPr>
          <a:xfrm>
            <a:off x="6495755" y="3151571"/>
            <a:ext cx="2076044" cy="430887"/>
          </a:xfrm>
          <a:prstGeom prst="rect">
            <a:avLst/>
          </a:prstGeom>
          <a:noFill/>
          <a:ln>
            <a:noFill/>
            <a:prstDash val="dot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2000" b="1" i="1"/>
            </a:lvl1pPr>
          </a:lstStyle>
          <a:p>
            <a:pPr algn="ctr">
              <a:buNone/>
            </a:pPr>
            <a:r>
              <a:rPr lang="en-US" sz="2200" b="0" i="0" dirty="0">
                <a:latin typeface="Calibri"/>
                <a:cs typeface="Calibri"/>
              </a:rPr>
              <a:t>defense policy</a:t>
            </a:r>
          </a:p>
        </p:txBody>
      </p:sp>
    </p:spTree>
    <p:extLst>
      <p:ext uri="{BB962C8B-B14F-4D97-AF65-F5344CB8AC3E}">
        <p14:creationId xmlns:p14="http://schemas.microsoft.com/office/powerpoint/2010/main" val="138297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22" grpId="0"/>
      <p:bldP spid="42" grpId="0"/>
      <p:bldP spid="43" grpId="0" animBg="1"/>
      <p:bldP spid="44" grpId="0"/>
      <p:bldP spid="45" grpId="0"/>
      <p:bldP spid="50" grpId="0"/>
      <p:bldP spid="85" grpId="0" animBg="1"/>
      <p:bldP spid="86" grpId="0" animBg="1"/>
      <p:bldP spid="88" grpId="0" animBg="1"/>
      <p:bldP spid="89" grpId="0"/>
      <p:bldP spid="101" grpId="0"/>
      <p:bldP spid="40" grpId="0" animBg="1"/>
      <p:bldP spid="41" grpId="0"/>
      <p:bldP spid="5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Provenance of PSI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36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754" y="1119910"/>
            <a:ext cx="1905000" cy="2222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57362" y="3699164"/>
            <a:ext cx="24377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Michael Collins, </a:t>
            </a:r>
            <a:r>
              <a:rPr lang="en-US" dirty="0" err="1"/>
              <a:t>Redjack</a:t>
            </a:r>
            <a:endParaRPr lang="en-US" dirty="0"/>
          </a:p>
          <a:p>
            <a:r>
              <a:rPr lang="en-US" dirty="0"/>
              <a:t>Formerly CMU/CERT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1471536"/>
            <a:ext cx="1524000" cy="2159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9117" y="1599768"/>
            <a:ext cx="2261755" cy="190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5089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 rot="169972">
            <a:off x="6341368" y="2517250"/>
            <a:ext cx="2787606" cy="1565683"/>
          </a:xfrm>
          <a:prstGeom prst="cloud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alibri"/>
              <a:cs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alibri"/>
              <a:cs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5" name="Cloud 4"/>
          <p:cNvSpPr/>
          <p:nvPr/>
        </p:nvSpPr>
        <p:spPr>
          <a:xfrm rot="169972">
            <a:off x="804228" y="2545369"/>
            <a:ext cx="3926972" cy="1624866"/>
          </a:xfrm>
          <a:prstGeom prst="cloud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alibri"/>
              <a:cs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alibri"/>
              <a:cs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84323" y="3105174"/>
            <a:ext cx="157100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200" i="1"/>
            </a:lvl1pPr>
          </a:lstStyle>
          <a:p>
            <a:r>
              <a:rPr lang="en-US" sz="2600" i="0" dirty="0"/>
              <a:t>Internet</a:t>
            </a:r>
          </a:p>
        </p:txBody>
      </p:sp>
      <p:sp>
        <p:nvSpPr>
          <p:cNvPr id="11" name="Freeform 10"/>
          <p:cNvSpPr/>
          <p:nvPr/>
        </p:nvSpPr>
        <p:spPr>
          <a:xfrm>
            <a:off x="3775722" y="2600330"/>
            <a:ext cx="269288" cy="1229392"/>
          </a:xfrm>
          <a:custGeom>
            <a:avLst/>
            <a:gdLst>
              <a:gd name="connsiteX0" fmla="*/ 374100 w 448806"/>
              <a:gd name="connsiteY0" fmla="*/ 0 h 2226235"/>
              <a:gd name="connsiteX1" fmla="*/ 571 w 448806"/>
              <a:gd name="connsiteY1" fmla="*/ 1016000 h 2226235"/>
              <a:gd name="connsiteX2" fmla="*/ 448806 w 448806"/>
              <a:gd name="connsiteY2" fmla="*/ 2226235 h 222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8806" h="2226235">
                <a:moveTo>
                  <a:pt x="374100" y="0"/>
                </a:moveTo>
                <a:cubicBezTo>
                  <a:pt x="181110" y="322480"/>
                  <a:pt x="-11880" y="644961"/>
                  <a:pt x="571" y="1016000"/>
                </a:cubicBezTo>
                <a:cubicBezTo>
                  <a:pt x="13022" y="1387039"/>
                  <a:pt x="448806" y="2226235"/>
                  <a:pt x="448806" y="2226235"/>
                </a:cubicBezTo>
              </a:path>
            </a:pathLst>
          </a:custGeom>
          <a:ln>
            <a:solidFill>
              <a:srgbClr val="8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MC9004316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420" y="1619109"/>
            <a:ext cx="679950" cy="679950"/>
          </a:xfrm>
          <a:prstGeom prst="rect">
            <a:avLst/>
          </a:prstGeom>
        </p:spPr>
      </p:pic>
      <p:pic>
        <p:nvPicPr>
          <p:cNvPr id="14" name="Picture 1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4481">
            <a:off x="7288440" y="2342049"/>
            <a:ext cx="628341" cy="790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4481">
            <a:off x="8422580" y="2820014"/>
            <a:ext cx="628341" cy="790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914197" y="1619109"/>
            <a:ext cx="1797463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200" i="1"/>
            </a:lvl1pPr>
          </a:lstStyle>
          <a:p>
            <a:r>
              <a:rPr lang="en-US" sz="2000" dirty="0">
                <a:solidFill>
                  <a:srgbClr val="FF0000"/>
                </a:solidFill>
              </a:rPr>
              <a:t>Many false +/-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11997" y="2627851"/>
            <a:ext cx="305241" cy="406988"/>
          </a:xfrm>
          <a:prstGeom prst="rect">
            <a:avLst/>
          </a:prstGeom>
          <a:ln>
            <a:noFill/>
          </a:ln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0732" y="3689327"/>
            <a:ext cx="676903" cy="47813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215566" y="2152816"/>
            <a:ext cx="2435507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Coarse, Static Policies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5048563" y="3241252"/>
            <a:ext cx="1298931" cy="92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</p:cNvCxnSpPr>
          <p:nvPr/>
        </p:nvCxnSpPr>
        <p:spPr>
          <a:xfrm>
            <a:off x="1717238" y="2831345"/>
            <a:ext cx="1956965" cy="2738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9" idx="3"/>
          </p:cNvCxnSpPr>
          <p:nvPr/>
        </p:nvCxnSpPr>
        <p:spPr>
          <a:xfrm flipV="1">
            <a:off x="1917635" y="3451326"/>
            <a:ext cx="1794802" cy="4770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271114" y="3950807"/>
            <a:ext cx="1603161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200" i="1"/>
            </a:lvl1pPr>
          </a:lstStyle>
          <a:p>
            <a:r>
              <a:rPr lang="en-US" sz="2000" dirty="0">
                <a:solidFill>
                  <a:srgbClr val="FF0000"/>
                </a:solidFill>
              </a:rPr>
              <a:t>Lack Context</a:t>
            </a:r>
          </a:p>
        </p:txBody>
      </p:sp>
      <p:cxnSp>
        <p:nvCxnSpPr>
          <p:cNvPr id="50" name="Straight Arrow Connector 49"/>
          <p:cNvCxnSpPr>
            <a:stCxn id="28" idx="2"/>
            <a:endCxn id="29" idx="0"/>
          </p:cNvCxnSpPr>
          <p:nvPr/>
        </p:nvCxnSpPr>
        <p:spPr>
          <a:xfrm>
            <a:off x="1564618" y="3034839"/>
            <a:ext cx="14566" cy="6544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47362" y="2985105"/>
            <a:ext cx="1201283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200" i="1"/>
            </a:lvl1pPr>
          </a:lstStyle>
          <a:p>
            <a:r>
              <a:rPr lang="en-US" sz="2000" dirty="0">
                <a:solidFill>
                  <a:srgbClr val="FF0000"/>
                </a:solidFill>
              </a:rPr>
              <a:t>Lack </a:t>
            </a:r>
          </a:p>
          <a:p>
            <a:r>
              <a:rPr lang="en-US" sz="2000" dirty="0">
                <a:solidFill>
                  <a:srgbClr val="FF0000"/>
                </a:solidFill>
              </a:rPr>
              <a:t>Visibility</a:t>
            </a:r>
          </a:p>
        </p:txBody>
      </p:sp>
      <p:pic>
        <p:nvPicPr>
          <p:cNvPr id="53" name="Picture 1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4481">
            <a:off x="1168332" y="2123496"/>
            <a:ext cx="520943" cy="6549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4874275" y="3369825"/>
            <a:ext cx="1201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Hardware</a:t>
            </a:r>
          </a:p>
          <a:p>
            <a:r>
              <a:rPr lang="en-US" dirty="0"/>
              <a:t>Appliances</a:t>
            </a:r>
          </a:p>
        </p:txBody>
      </p:sp>
      <p:cxnSp>
        <p:nvCxnSpPr>
          <p:cNvPr id="113" name="Straight Arrow Connector 112"/>
          <p:cNvCxnSpPr>
            <a:stCxn id="13" idx="2"/>
            <a:endCxn id="9" idx="0"/>
          </p:cNvCxnSpPr>
          <p:nvPr/>
        </p:nvCxnSpPr>
        <p:spPr>
          <a:xfrm flipH="1">
            <a:off x="3859607" y="2299059"/>
            <a:ext cx="115788" cy="689599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3" name="Picture 132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09357" y="3140296"/>
            <a:ext cx="453735" cy="311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1" descr="IOSfirewall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74203" y="2988658"/>
            <a:ext cx="370807" cy="602014"/>
          </a:xfrm>
          <a:prstGeom prst="rect">
            <a:avLst/>
          </a:prstGeom>
          <a:noFill/>
        </p:spPr>
      </p:pic>
      <p:cxnSp>
        <p:nvCxnSpPr>
          <p:cNvPr id="141" name="Straight Connector 140"/>
          <p:cNvCxnSpPr>
            <a:stCxn id="9" idx="3"/>
            <a:endCxn id="133" idx="1"/>
          </p:cNvCxnSpPr>
          <p:nvPr/>
        </p:nvCxnSpPr>
        <p:spPr>
          <a:xfrm>
            <a:off x="4045010" y="3289665"/>
            <a:ext cx="264347" cy="61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>
            <a:off x="1917635" y="3142019"/>
            <a:ext cx="1603161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200" i="1"/>
            </a:lvl1pPr>
          </a:lstStyle>
          <a:p>
            <a:r>
              <a:rPr lang="en-US" sz="2000" dirty="0">
                <a:solidFill>
                  <a:srgbClr val="FF0000"/>
                </a:solidFill>
              </a:rPr>
              <a:t>Interference</a:t>
            </a:r>
          </a:p>
        </p:txBody>
      </p:sp>
      <p:sp>
        <p:nvSpPr>
          <p:cNvPr id="60" name="Title 1"/>
          <p:cNvSpPr>
            <a:spLocks noGrp="1"/>
          </p:cNvSpPr>
          <p:nvPr>
            <p:ph type="title"/>
          </p:nvPr>
        </p:nvSpPr>
        <p:spPr>
          <a:xfrm>
            <a:off x="457200" y="140167"/>
            <a:ext cx="8229600" cy="845951"/>
          </a:xfrm>
        </p:spPr>
        <p:txBody>
          <a:bodyPr>
            <a:normAutofit/>
          </a:bodyPr>
          <a:lstStyle/>
          <a:p>
            <a:r>
              <a:rPr lang="en-US" dirty="0"/>
              <a:t>Current Enterprise Security</a:t>
            </a:r>
          </a:p>
        </p:txBody>
      </p:sp>
    </p:spTree>
    <p:extLst>
      <p:ext uri="{BB962C8B-B14F-4D97-AF65-F5344CB8AC3E}">
        <p14:creationId xmlns:p14="http://schemas.microsoft.com/office/powerpoint/2010/main" val="867531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loud 64"/>
          <p:cNvSpPr/>
          <p:nvPr/>
        </p:nvSpPr>
        <p:spPr>
          <a:xfrm rot="169972">
            <a:off x="2975014" y="3543870"/>
            <a:ext cx="4301450" cy="2120487"/>
          </a:xfrm>
          <a:prstGeom prst="cloud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alibri"/>
              <a:cs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alibri"/>
              <a:cs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66" name="Picture 6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1410" y="3909693"/>
            <a:ext cx="441328" cy="588437"/>
          </a:xfrm>
          <a:prstGeom prst="rect">
            <a:avLst/>
          </a:prstGeom>
          <a:ln>
            <a:noFill/>
          </a:ln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7176" y="5238865"/>
            <a:ext cx="676903" cy="478130"/>
          </a:xfrm>
          <a:prstGeom prst="rect">
            <a:avLst/>
          </a:prstGeom>
        </p:spPr>
      </p:pic>
      <p:grpSp>
        <p:nvGrpSpPr>
          <p:cNvPr id="68" name="Group 67"/>
          <p:cNvGrpSpPr/>
          <p:nvPr/>
        </p:nvGrpSpPr>
        <p:grpSpPr>
          <a:xfrm>
            <a:off x="5711981" y="3803273"/>
            <a:ext cx="1745596" cy="742237"/>
            <a:chOff x="2455333" y="4380710"/>
            <a:chExt cx="1528149" cy="579531"/>
          </a:xfrm>
        </p:grpSpPr>
        <p:sp>
          <p:nvSpPr>
            <p:cNvPr id="69" name="Rounded Rectangle 68"/>
            <p:cNvSpPr/>
            <p:nvPr/>
          </p:nvSpPr>
          <p:spPr>
            <a:xfrm>
              <a:off x="2455333" y="4380710"/>
              <a:ext cx="1528149" cy="57953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1" name="Picture 11" descr="IOSfirewall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70313" y="4431722"/>
              <a:ext cx="288086" cy="467715"/>
            </a:xfrm>
            <a:prstGeom prst="rect">
              <a:avLst/>
            </a:prstGeom>
            <a:noFill/>
          </p:spPr>
        </p:pic>
        <p:pic>
          <p:nvPicPr>
            <p:cNvPr id="78" name="Picture 57" descr="icon_color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427038" y="4431255"/>
              <a:ext cx="443627" cy="443985"/>
            </a:xfrm>
            <a:prstGeom prst="rect">
              <a:avLst/>
            </a:prstGeom>
            <a:noFill/>
          </p:spPr>
        </p:pic>
      </p:grpSp>
      <p:sp>
        <p:nvSpPr>
          <p:cNvPr id="79" name="TextBox 78"/>
          <p:cNvSpPr txBox="1"/>
          <p:nvPr/>
        </p:nvSpPr>
        <p:spPr>
          <a:xfrm>
            <a:off x="3101862" y="2156787"/>
            <a:ext cx="3848739" cy="830997"/>
          </a:xfrm>
          <a:prstGeom prst="rect">
            <a:avLst/>
          </a:prstGeom>
          <a:ln/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PSI Controller: </a:t>
            </a:r>
          </a:p>
          <a:p>
            <a:pPr algn="ctr"/>
            <a:r>
              <a:rPr lang="en-US" sz="2400" dirty="0" err="1"/>
              <a:t>PolicyEngine</a:t>
            </a:r>
            <a:r>
              <a:rPr lang="en-US" sz="2400" dirty="0"/>
              <a:t> + Orchestration</a:t>
            </a:r>
          </a:p>
        </p:txBody>
      </p:sp>
      <p:pic>
        <p:nvPicPr>
          <p:cNvPr id="83" name="Picture 82" descr="MC90043160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432" y="1009538"/>
            <a:ext cx="673941" cy="6739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54424" y="1144291"/>
            <a:ext cx="399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Customized Agile </a:t>
            </a:r>
            <a:r>
              <a:rPr lang="en-US" sz="2400" dirty="0"/>
              <a:t>Postures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7090512" y="4383607"/>
            <a:ext cx="21535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Enterprise </a:t>
            </a:r>
          </a:p>
          <a:p>
            <a:pPr algn="ctr"/>
            <a:r>
              <a:rPr lang="en-US" sz="2400" dirty="0"/>
              <a:t>Network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73368" y="3928522"/>
            <a:ext cx="364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1273368" y="5285341"/>
            <a:ext cx="352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4172241" y="5027119"/>
            <a:ext cx="1324574" cy="742237"/>
            <a:chOff x="2455333" y="4380710"/>
            <a:chExt cx="1159573" cy="579531"/>
          </a:xfrm>
        </p:grpSpPr>
        <p:sp>
          <p:nvSpPr>
            <p:cNvPr id="91" name="Rounded Rectangle 90"/>
            <p:cNvSpPr/>
            <p:nvPr/>
          </p:nvSpPr>
          <p:spPr>
            <a:xfrm>
              <a:off x="2455333" y="4380710"/>
              <a:ext cx="1159573" cy="57953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3" name="Picture 57" descr="icon_color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777807" y="4459486"/>
              <a:ext cx="443627" cy="443985"/>
            </a:xfrm>
            <a:prstGeom prst="rect">
              <a:avLst/>
            </a:prstGeom>
            <a:noFill/>
          </p:spPr>
        </p:pic>
      </p:grpSp>
      <p:sp>
        <p:nvSpPr>
          <p:cNvPr id="9" name="Freeform 8"/>
          <p:cNvSpPr/>
          <p:nvPr/>
        </p:nvSpPr>
        <p:spPr>
          <a:xfrm>
            <a:off x="2424079" y="4129184"/>
            <a:ext cx="3287902" cy="121062"/>
          </a:xfrm>
          <a:custGeom>
            <a:avLst/>
            <a:gdLst>
              <a:gd name="connsiteX0" fmla="*/ 0 w 2389696"/>
              <a:gd name="connsiteY0" fmla="*/ 491564 h 681946"/>
              <a:gd name="connsiteX1" fmla="*/ 682770 w 2389696"/>
              <a:gd name="connsiteY1" fmla="*/ 655419 h 681946"/>
              <a:gd name="connsiteX2" fmla="*/ 2389696 w 2389696"/>
              <a:gd name="connsiteY2" fmla="*/ 0 h 681946"/>
              <a:gd name="connsiteX3" fmla="*/ 2389696 w 2389696"/>
              <a:gd name="connsiteY3" fmla="*/ 0 h 681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9696" h="681946">
                <a:moveTo>
                  <a:pt x="0" y="491564"/>
                </a:moveTo>
                <a:cubicBezTo>
                  <a:pt x="142243" y="614455"/>
                  <a:pt x="284487" y="737346"/>
                  <a:pt x="682770" y="655419"/>
                </a:cubicBezTo>
                <a:cubicBezTo>
                  <a:pt x="1081053" y="573492"/>
                  <a:pt x="2389696" y="0"/>
                  <a:pt x="2389696" y="0"/>
                </a:cubicBezTo>
                <a:lnTo>
                  <a:pt x="2389696" y="0"/>
                </a:lnTo>
              </a:path>
            </a:pathLst>
          </a:custGeom>
          <a:ln w="28575" cmpd="sng">
            <a:solidFill>
              <a:schemeClr val="tx2">
                <a:lumMod val="60000"/>
                <a:lumOff val="40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2390456" y="5075227"/>
            <a:ext cx="1781785" cy="509486"/>
          </a:xfrm>
          <a:custGeom>
            <a:avLst/>
            <a:gdLst>
              <a:gd name="connsiteX0" fmla="*/ 0 w 2457973"/>
              <a:gd name="connsiteY0" fmla="*/ 296585 h 460440"/>
              <a:gd name="connsiteX1" fmla="*/ 436973 w 2457973"/>
              <a:gd name="connsiteY1" fmla="*/ 50803 h 460440"/>
              <a:gd name="connsiteX2" fmla="*/ 1788858 w 2457973"/>
              <a:gd name="connsiteY2" fmla="*/ 37149 h 460440"/>
              <a:gd name="connsiteX3" fmla="*/ 2457973 w 2457973"/>
              <a:gd name="connsiteY3" fmla="*/ 460440 h 4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7973" h="460440">
                <a:moveTo>
                  <a:pt x="0" y="296585"/>
                </a:moveTo>
                <a:cubicBezTo>
                  <a:pt x="69415" y="195313"/>
                  <a:pt x="138830" y="94042"/>
                  <a:pt x="436973" y="50803"/>
                </a:cubicBezTo>
                <a:cubicBezTo>
                  <a:pt x="735116" y="7564"/>
                  <a:pt x="1452025" y="-31124"/>
                  <a:pt x="1788858" y="37149"/>
                </a:cubicBezTo>
                <a:cubicBezTo>
                  <a:pt x="2125691" y="105422"/>
                  <a:pt x="2457973" y="460440"/>
                  <a:pt x="2457973" y="460440"/>
                </a:cubicBezTo>
              </a:path>
            </a:pathLst>
          </a:custGeom>
          <a:ln w="28575" cmpd="sng">
            <a:solidFill>
              <a:schemeClr val="tx2">
                <a:lumMod val="60000"/>
                <a:lumOff val="40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6" name="Picture 95"/>
          <p:cNvPicPr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74994" y="4129184"/>
            <a:ext cx="453735" cy="311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9" name="Picture 98"/>
          <p:cNvPicPr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53254" y="4921735"/>
            <a:ext cx="453735" cy="311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0" name="Straight Arrow Connector 39"/>
          <p:cNvCxnSpPr>
            <a:stCxn id="71" idx="3"/>
            <a:endCxn id="78" idx="1"/>
          </p:cNvCxnSpPr>
          <p:nvPr/>
        </p:nvCxnSpPr>
        <p:spPr>
          <a:xfrm flipV="1">
            <a:off x="6172401" y="4152327"/>
            <a:ext cx="649553" cy="15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1" name="文本框 139"/>
          <p:cNvSpPr txBox="1"/>
          <p:nvPr/>
        </p:nvSpPr>
        <p:spPr>
          <a:xfrm>
            <a:off x="-213092" y="6089932"/>
            <a:ext cx="43853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Calibri"/>
                <a:cs typeface="Calibri"/>
              </a:rPr>
              <a:t>Ingress switches tunnel </a:t>
            </a:r>
          </a:p>
          <a:p>
            <a:pPr algn="ctr"/>
            <a:r>
              <a:rPr lang="en-US" altLang="zh-CN" sz="2400" dirty="0">
                <a:latin typeface="Calibri"/>
                <a:cs typeface="Calibri"/>
              </a:rPr>
              <a:t>traffic to/from host to </a:t>
            </a:r>
            <a:r>
              <a:rPr lang="en-US" altLang="zh-CN" sz="2400" dirty="0" err="1">
                <a:latin typeface="Calibri"/>
                <a:cs typeface="Calibri"/>
              </a:rPr>
              <a:t>ψcluster</a:t>
            </a:r>
            <a:r>
              <a:rPr lang="en-US" altLang="zh-CN" sz="2400" dirty="0">
                <a:latin typeface="Calibri"/>
                <a:cs typeface="Calibri"/>
              </a:rPr>
              <a:t> </a:t>
            </a:r>
            <a:endParaRPr lang="en-US" altLang="zh-CN" sz="2400" baseline="-25000" dirty="0">
              <a:latin typeface="Calibri"/>
              <a:cs typeface="Calibri"/>
            </a:endParaRPr>
          </a:p>
        </p:txBody>
      </p:sp>
      <p:cxnSp>
        <p:nvCxnSpPr>
          <p:cNvPr id="141" name="Straight Arrow Connector 140"/>
          <p:cNvCxnSpPr>
            <a:endCxn id="65" idx="2"/>
          </p:cNvCxnSpPr>
          <p:nvPr/>
        </p:nvCxnSpPr>
        <p:spPr>
          <a:xfrm flipV="1">
            <a:off x="2631310" y="4498479"/>
            <a:ext cx="359658" cy="1591454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7" name="Down Arrow 146"/>
          <p:cNvSpPr/>
          <p:nvPr/>
        </p:nvSpPr>
        <p:spPr>
          <a:xfrm>
            <a:off x="4912624" y="1579735"/>
            <a:ext cx="383789" cy="597771"/>
          </a:xfrm>
          <a:prstGeom prst="downArrow">
            <a:avLst>
              <a:gd name="adj1" fmla="val 42884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TextBox 155"/>
          <p:cNvSpPr txBox="1"/>
          <p:nvPr/>
        </p:nvSpPr>
        <p:spPr>
          <a:xfrm>
            <a:off x="5030381" y="5964401"/>
            <a:ext cx="43202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Calibri"/>
                <a:cs typeface="Calibri"/>
              </a:rPr>
              <a:t>Customized &amp; Isolated </a:t>
            </a:r>
            <a:r>
              <a:rPr lang="en-US" altLang="zh-CN" sz="2400" dirty="0" err="1">
                <a:latin typeface="Calibri"/>
                <a:cs typeface="Calibri"/>
              </a:rPr>
              <a:t>ψmboxes</a:t>
            </a:r>
            <a:r>
              <a:rPr lang="en-US" altLang="zh-CN" sz="2400" dirty="0">
                <a:latin typeface="Calibri"/>
                <a:cs typeface="Calibri"/>
              </a:rPr>
              <a:t> </a:t>
            </a:r>
          </a:p>
          <a:p>
            <a:pPr algn="ctr"/>
            <a:r>
              <a:rPr lang="en-US" altLang="zh-CN" sz="2400" dirty="0">
                <a:latin typeface="Calibri"/>
                <a:cs typeface="Calibri"/>
              </a:rPr>
              <a:t>for each host in the </a:t>
            </a:r>
            <a:r>
              <a:rPr lang="en-US" altLang="zh-CN" sz="2400" dirty="0" err="1">
                <a:latin typeface="Calibri"/>
                <a:cs typeface="Calibri"/>
              </a:rPr>
              <a:t>ψcluster</a:t>
            </a:r>
            <a:r>
              <a:rPr lang="en-US" altLang="zh-CN" sz="2400" dirty="0">
                <a:latin typeface="Calibri"/>
                <a:cs typeface="Calibri"/>
              </a:rPr>
              <a:t> </a:t>
            </a:r>
            <a:endParaRPr lang="en-US" altLang="zh-CN" sz="2400" baseline="-25000" dirty="0">
              <a:latin typeface="Calibri"/>
              <a:cs typeface="Calibri"/>
            </a:endParaRPr>
          </a:p>
        </p:txBody>
      </p:sp>
      <p:cxnSp>
        <p:nvCxnSpPr>
          <p:cNvPr id="165" name="Straight Arrow Connector 164"/>
          <p:cNvCxnSpPr/>
          <p:nvPr/>
        </p:nvCxnSpPr>
        <p:spPr>
          <a:xfrm flipH="1" flipV="1">
            <a:off x="5601376" y="5600129"/>
            <a:ext cx="1724860" cy="489803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/>
          <p:cNvCxnSpPr>
            <a:endCxn id="96" idx="0"/>
          </p:cNvCxnSpPr>
          <p:nvPr/>
        </p:nvCxnSpPr>
        <p:spPr>
          <a:xfrm flipH="1">
            <a:off x="3101862" y="2987784"/>
            <a:ext cx="1221259" cy="1141400"/>
          </a:xfrm>
          <a:prstGeom prst="straightConnector1">
            <a:avLst/>
          </a:prstGeom>
          <a:ln>
            <a:solidFill>
              <a:srgbClr val="0D0D0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/>
          <p:cNvCxnSpPr>
            <a:endCxn id="69" idx="0"/>
          </p:cNvCxnSpPr>
          <p:nvPr/>
        </p:nvCxnSpPr>
        <p:spPr>
          <a:xfrm>
            <a:off x="5496815" y="2987784"/>
            <a:ext cx="1087964" cy="815489"/>
          </a:xfrm>
          <a:prstGeom prst="straightConnector1">
            <a:avLst/>
          </a:prstGeom>
          <a:ln>
            <a:solidFill>
              <a:srgbClr val="0D0D0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5" name="文本框 139"/>
          <p:cNvSpPr txBox="1"/>
          <p:nvPr/>
        </p:nvSpPr>
        <p:spPr>
          <a:xfrm>
            <a:off x="6138886" y="2774297"/>
            <a:ext cx="33867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Calibri"/>
                <a:cs typeface="Calibri"/>
              </a:rPr>
              <a:t>Dynamically </a:t>
            </a:r>
          </a:p>
          <a:p>
            <a:pPr algn="ctr"/>
            <a:r>
              <a:rPr lang="en-US" altLang="zh-CN" sz="2400" dirty="0">
                <a:latin typeface="Calibri"/>
                <a:cs typeface="Calibri"/>
              </a:rPr>
              <a:t>Launch </a:t>
            </a:r>
            <a:r>
              <a:rPr lang="en-US" altLang="zh-CN" sz="2400" dirty="0" err="1">
                <a:latin typeface="Calibri"/>
                <a:cs typeface="Calibri"/>
              </a:rPr>
              <a:t>ψmboxes</a:t>
            </a:r>
            <a:r>
              <a:rPr lang="en-US" altLang="zh-CN" sz="2400" dirty="0">
                <a:latin typeface="Calibri"/>
                <a:cs typeface="Calibri"/>
              </a:rPr>
              <a:t> </a:t>
            </a:r>
            <a:endParaRPr lang="en-US" altLang="zh-CN" sz="2400" baseline="-25000" dirty="0">
              <a:latin typeface="Calibri"/>
              <a:cs typeface="Calibri"/>
            </a:endParaRPr>
          </a:p>
        </p:txBody>
      </p:sp>
      <p:cxnSp>
        <p:nvCxnSpPr>
          <p:cNvPr id="177" name="Straight Arrow Connector 176"/>
          <p:cNvCxnSpPr/>
          <p:nvPr/>
        </p:nvCxnSpPr>
        <p:spPr>
          <a:xfrm flipH="1">
            <a:off x="6172401" y="3071040"/>
            <a:ext cx="914755" cy="367831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6" name="Up Arrow 195"/>
          <p:cNvSpPr/>
          <p:nvPr/>
        </p:nvSpPr>
        <p:spPr>
          <a:xfrm>
            <a:off x="4540601" y="2987785"/>
            <a:ext cx="152976" cy="940738"/>
          </a:xfrm>
          <a:prstGeom prst="up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Up Arrow 196"/>
          <p:cNvSpPr/>
          <p:nvPr/>
        </p:nvSpPr>
        <p:spPr>
          <a:xfrm>
            <a:off x="5104519" y="2987785"/>
            <a:ext cx="152976" cy="940738"/>
          </a:xfrm>
          <a:prstGeom prst="up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Up Arrow 197"/>
          <p:cNvSpPr/>
          <p:nvPr/>
        </p:nvSpPr>
        <p:spPr>
          <a:xfrm>
            <a:off x="4852073" y="2987785"/>
            <a:ext cx="152976" cy="940738"/>
          </a:xfrm>
          <a:prstGeom prst="up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文本框 139"/>
          <p:cNvSpPr txBox="1"/>
          <p:nvPr/>
        </p:nvSpPr>
        <p:spPr>
          <a:xfrm>
            <a:off x="-213092" y="2987784"/>
            <a:ext cx="33867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Calibri"/>
                <a:cs typeface="Calibri"/>
              </a:rPr>
              <a:t>Events/Alerts from </a:t>
            </a:r>
          </a:p>
          <a:p>
            <a:pPr algn="ctr"/>
            <a:r>
              <a:rPr lang="en-US" altLang="zh-CN" sz="2400" dirty="0">
                <a:latin typeface="Calibri"/>
                <a:cs typeface="Calibri"/>
              </a:rPr>
              <a:t>switches and </a:t>
            </a:r>
            <a:r>
              <a:rPr lang="en-US" altLang="zh-CN" sz="2400" dirty="0" err="1">
                <a:latin typeface="Calibri"/>
                <a:cs typeface="Calibri"/>
              </a:rPr>
              <a:t>ψmboxes</a:t>
            </a:r>
            <a:r>
              <a:rPr lang="en-US" altLang="zh-CN" sz="2400" dirty="0">
                <a:latin typeface="Calibri"/>
                <a:cs typeface="Calibri"/>
              </a:rPr>
              <a:t> </a:t>
            </a:r>
            <a:endParaRPr lang="en-US" altLang="zh-CN" sz="2400" baseline="-25000" dirty="0">
              <a:latin typeface="Calibri"/>
              <a:cs typeface="Calibri"/>
            </a:endParaRPr>
          </a:p>
        </p:txBody>
      </p:sp>
      <p:cxnSp>
        <p:nvCxnSpPr>
          <p:cNvPr id="204" name="Straight Arrow Connector 203"/>
          <p:cNvCxnSpPr>
            <a:endCxn id="99" idx="0"/>
          </p:cNvCxnSpPr>
          <p:nvPr/>
        </p:nvCxnSpPr>
        <p:spPr>
          <a:xfrm flipH="1">
            <a:off x="3080122" y="2987784"/>
            <a:ext cx="1242999" cy="1933951"/>
          </a:xfrm>
          <a:prstGeom prst="straightConnector1">
            <a:avLst/>
          </a:prstGeom>
          <a:ln>
            <a:solidFill>
              <a:srgbClr val="0D0D0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Arrow Connector 206"/>
          <p:cNvCxnSpPr/>
          <p:nvPr/>
        </p:nvCxnSpPr>
        <p:spPr>
          <a:xfrm flipH="1">
            <a:off x="5354425" y="2987784"/>
            <a:ext cx="142390" cy="2087443"/>
          </a:xfrm>
          <a:prstGeom prst="straightConnector1">
            <a:avLst/>
          </a:prstGeom>
          <a:ln>
            <a:solidFill>
              <a:srgbClr val="0D0D0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Arrow Connector 214"/>
          <p:cNvCxnSpPr/>
          <p:nvPr/>
        </p:nvCxnSpPr>
        <p:spPr>
          <a:xfrm>
            <a:off x="2812802" y="3438871"/>
            <a:ext cx="1727799" cy="43312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Arrow Connector 219"/>
          <p:cNvCxnSpPr>
            <a:endCxn id="69" idx="2"/>
          </p:cNvCxnSpPr>
          <p:nvPr/>
        </p:nvCxnSpPr>
        <p:spPr>
          <a:xfrm flipH="1" flipV="1">
            <a:off x="6584779" y="4545510"/>
            <a:ext cx="741457" cy="1544422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/>
          <p:cNvCxnSpPr>
            <a:endCxn id="99" idx="2"/>
          </p:cNvCxnSpPr>
          <p:nvPr/>
        </p:nvCxnSpPr>
        <p:spPr>
          <a:xfrm flipV="1">
            <a:off x="2631310" y="5232765"/>
            <a:ext cx="448812" cy="857168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itle 1"/>
          <p:cNvSpPr>
            <a:spLocks noGrp="1"/>
          </p:cNvSpPr>
          <p:nvPr>
            <p:ph type="title"/>
          </p:nvPr>
        </p:nvSpPr>
        <p:spPr>
          <a:xfrm>
            <a:off x="457200" y="140167"/>
            <a:ext cx="8229600" cy="845951"/>
          </a:xfrm>
        </p:spPr>
        <p:txBody>
          <a:bodyPr/>
          <a:lstStyle/>
          <a:p>
            <a:r>
              <a:rPr lang="en-US" dirty="0"/>
              <a:t>Precise Security Instrumentation</a:t>
            </a:r>
          </a:p>
        </p:txBody>
      </p:sp>
    </p:spTree>
    <p:extLst>
      <p:ext uri="{BB962C8B-B14F-4D97-AF65-F5344CB8AC3E}">
        <p14:creationId xmlns:p14="http://schemas.microsoft.com/office/powerpoint/2010/main" val="20664978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681"/>
            <a:ext cx="9144000" cy="958808"/>
          </a:xfrm>
        </p:spPr>
        <p:txBody>
          <a:bodyPr>
            <a:normAutofit/>
          </a:bodyPr>
          <a:lstStyle/>
          <a:p>
            <a:r>
              <a:rPr lang="en-US" dirty="0"/>
              <a:t>Miles to go before we sleep!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39</a:t>
            </a:fld>
            <a:endParaRPr kumimoji="0"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-34788" y="922706"/>
            <a:ext cx="5252289" cy="5406411"/>
            <a:chOff x="1781757" y="794459"/>
            <a:chExt cx="5252289" cy="5406411"/>
          </a:xfrm>
        </p:grpSpPr>
        <p:sp>
          <p:nvSpPr>
            <p:cNvPr id="5" name="TextBox 4"/>
            <p:cNvSpPr txBox="1"/>
            <p:nvPr/>
          </p:nvSpPr>
          <p:spPr>
            <a:xfrm>
              <a:off x="2512226" y="1556095"/>
              <a:ext cx="4252788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600" dirty="0"/>
                <a:t>Flexible defense apps</a:t>
              </a:r>
            </a:p>
          </p:txBody>
        </p:sp>
        <p:grpSp>
          <p:nvGrpSpPr>
            <p:cNvPr id="77" name="Group 76"/>
            <p:cNvGrpSpPr/>
            <p:nvPr/>
          </p:nvGrpSpPr>
          <p:grpSpPr>
            <a:xfrm>
              <a:off x="1781757" y="794459"/>
              <a:ext cx="5252289" cy="5406411"/>
              <a:chOff x="1426530" y="1102860"/>
              <a:chExt cx="5252289" cy="5555945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2236130" y="3524635"/>
                <a:ext cx="4249374" cy="600949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/>
                  <a:t>Orchestration Layer</a:t>
                </a:r>
                <a:endParaRPr lang="en-US" sz="3200" dirty="0"/>
              </a:p>
            </p:txBody>
          </p:sp>
          <p:pic>
            <p:nvPicPr>
              <p:cNvPr id="33" name="Picture 32" descr="MC900431601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62327" y="1102860"/>
                <a:ext cx="900580" cy="900580"/>
              </a:xfrm>
              <a:prstGeom prst="rect">
                <a:avLst/>
              </a:prstGeom>
            </p:spPr>
          </p:pic>
          <p:sp>
            <p:nvSpPr>
              <p:cNvPr id="34" name="Up-Down Arrow 33"/>
              <p:cNvSpPr/>
              <p:nvPr/>
            </p:nvSpPr>
            <p:spPr>
              <a:xfrm>
                <a:off x="3944620" y="2549769"/>
                <a:ext cx="338773" cy="977674"/>
              </a:xfrm>
              <a:prstGeom prst="up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Cloud 41"/>
              <p:cNvSpPr/>
              <p:nvPr/>
            </p:nvSpPr>
            <p:spPr>
              <a:xfrm rot="169972">
                <a:off x="1426530" y="4772548"/>
                <a:ext cx="5252289" cy="1886257"/>
              </a:xfrm>
              <a:prstGeom prst="cloud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Calibri"/>
                  <a:cs typeface="Calibri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Calibri"/>
                  <a:cs typeface="Calibri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  <p:grpSp>
            <p:nvGrpSpPr>
              <p:cNvPr id="55" name="Group 54"/>
              <p:cNvGrpSpPr/>
              <p:nvPr/>
            </p:nvGrpSpPr>
            <p:grpSpPr>
              <a:xfrm>
                <a:off x="1911677" y="5035248"/>
                <a:ext cx="4416637" cy="1210093"/>
                <a:chOff x="1911677" y="5035248"/>
                <a:chExt cx="4416637" cy="1210093"/>
              </a:xfrm>
            </p:grpSpPr>
            <p:pic>
              <p:nvPicPr>
                <p:cNvPr id="43" name="Picture 11" descr="IOSfirewall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4871317" y="5642888"/>
                  <a:ext cx="324453" cy="602453"/>
                </a:xfrm>
                <a:prstGeom prst="rect">
                  <a:avLst/>
                </a:prstGeom>
                <a:noFill/>
              </p:spPr>
            </p:pic>
            <p:pic>
              <p:nvPicPr>
                <p:cNvPr id="44" name="Picture 57" descr="icon_col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5859239" y="5142067"/>
                  <a:ext cx="469075" cy="536914"/>
                </a:xfrm>
                <a:prstGeom prst="rect">
                  <a:avLst/>
                </a:prstGeom>
                <a:noFill/>
              </p:spPr>
            </p:pic>
            <p:pic>
              <p:nvPicPr>
                <p:cNvPr id="45" name="Picture 26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5410601" y="5779066"/>
                  <a:ext cx="759622" cy="3900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6" name="Picture 11" descr="IOSfirewall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1911677" y="5536069"/>
                  <a:ext cx="324453" cy="602453"/>
                </a:xfrm>
                <a:prstGeom prst="rect">
                  <a:avLst/>
                </a:prstGeom>
                <a:noFill/>
              </p:spPr>
            </p:pic>
            <p:pic>
              <p:nvPicPr>
                <p:cNvPr id="47" name="Picture 57" descr="icon_col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2899599" y="5035248"/>
                  <a:ext cx="469075" cy="536914"/>
                </a:xfrm>
                <a:prstGeom prst="rect">
                  <a:avLst/>
                </a:prstGeom>
                <a:noFill/>
              </p:spPr>
            </p:pic>
            <p:pic>
              <p:nvPicPr>
                <p:cNvPr id="48" name="Picture 26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2450961" y="5672247"/>
                  <a:ext cx="759622" cy="3900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9" name="Picture 11" descr="IOSfirewall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3337874" y="5636154"/>
                  <a:ext cx="324453" cy="602453"/>
                </a:xfrm>
                <a:prstGeom prst="rect">
                  <a:avLst/>
                </a:prstGeom>
                <a:noFill/>
              </p:spPr>
            </p:pic>
            <p:pic>
              <p:nvPicPr>
                <p:cNvPr id="50" name="Picture 57" descr="icon_col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4325796" y="5135333"/>
                  <a:ext cx="469075" cy="536914"/>
                </a:xfrm>
                <a:prstGeom prst="rect">
                  <a:avLst/>
                </a:prstGeom>
                <a:noFill/>
              </p:spPr>
            </p:pic>
            <p:pic>
              <p:nvPicPr>
                <p:cNvPr id="51" name="Picture 26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3877158" y="5772332"/>
                  <a:ext cx="759622" cy="3900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</p:grpSp>
      </p:grpSp>
      <p:cxnSp>
        <p:nvCxnSpPr>
          <p:cNvPr id="31" name="Straight Arrow Connector 30"/>
          <p:cNvCxnSpPr/>
          <p:nvPr/>
        </p:nvCxnSpPr>
        <p:spPr>
          <a:xfrm flipH="1">
            <a:off x="5176768" y="3571688"/>
            <a:ext cx="755134" cy="0"/>
          </a:xfrm>
          <a:prstGeom prst="straightConnector1">
            <a:avLst/>
          </a:prstGeom>
          <a:ln w="60325">
            <a:solidFill>
              <a:srgbClr val="FF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5157712" y="1948578"/>
            <a:ext cx="647567" cy="15180"/>
          </a:xfrm>
          <a:prstGeom prst="straightConnector1">
            <a:avLst/>
          </a:prstGeom>
          <a:ln w="60325">
            <a:solidFill>
              <a:srgbClr val="FF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3123003" y="2733142"/>
            <a:ext cx="928254" cy="0"/>
          </a:xfrm>
          <a:prstGeom prst="straightConnector1">
            <a:avLst/>
          </a:prstGeom>
          <a:ln w="60325">
            <a:solidFill>
              <a:srgbClr val="FF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ight Brace 10"/>
          <p:cNvSpPr/>
          <p:nvPr/>
        </p:nvSpPr>
        <p:spPr>
          <a:xfrm>
            <a:off x="7695007" y="1513587"/>
            <a:ext cx="668372" cy="4600143"/>
          </a:xfrm>
          <a:prstGeom prst="rightBrace">
            <a:avLst>
              <a:gd name="adj1" fmla="val 28209"/>
              <a:gd name="adj2" fmla="val 4879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Arrow Connector 36"/>
          <p:cNvCxnSpPr/>
          <p:nvPr/>
        </p:nvCxnSpPr>
        <p:spPr>
          <a:xfrm flipH="1">
            <a:off x="5336096" y="5361910"/>
            <a:ext cx="582013" cy="16274"/>
          </a:xfrm>
          <a:prstGeom prst="straightConnector1">
            <a:avLst/>
          </a:prstGeom>
          <a:ln w="60325">
            <a:solidFill>
              <a:srgbClr val="FF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8104910" y="3783081"/>
            <a:ext cx="928254" cy="0"/>
          </a:xfrm>
          <a:prstGeom prst="straightConnector1">
            <a:avLst/>
          </a:prstGeom>
          <a:ln w="60325">
            <a:solidFill>
              <a:srgbClr val="FF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006313" y="2467089"/>
            <a:ext cx="11384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Model?</a:t>
            </a:r>
          </a:p>
          <a:p>
            <a:r>
              <a:rPr lang="en-US" sz="2400" dirty="0"/>
              <a:t>Verify?</a:t>
            </a:r>
          </a:p>
          <a:p>
            <a:r>
              <a:rPr lang="en-US" sz="2400" dirty="0"/>
              <a:t>Fast?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025704" y="2443380"/>
            <a:ext cx="20281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Beyond paths?</a:t>
            </a:r>
          </a:p>
          <a:p>
            <a:r>
              <a:rPr lang="en-US" sz="2400" dirty="0"/>
              <a:t>Composition?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895896" y="1570945"/>
            <a:ext cx="12681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IoT</a:t>
            </a:r>
            <a:r>
              <a:rPr lang="en-US" sz="2400" dirty="0"/>
              <a:t>?</a:t>
            </a:r>
            <a:br>
              <a:rPr lang="en-US" sz="2400" dirty="0"/>
            </a:br>
            <a:r>
              <a:rPr lang="en-US" sz="2400" dirty="0"/>
              <a:t>Evasion?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959247" y="3279301"/>
            <a:ext cx="1846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Higher scale?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833975" y="4846648"/>
            <a:ext cx="23537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Performance?</a:t>
            </a:r>
          </a:p>
          <a:p>
            <a:r>
              <a:rPr lang="en-US" sz="2400" dirty="0"/>
              <a:t>Monitoring?</a:t>
            </a:r>
          </a:p>
          <a:p>
            <a:r>
              <a:rPr lang="en-US" sz="2400" dirty="0"/>
              <a:t>Instrumentation?</a:t>
            </a:r>
          </a:p>
        </p:txBody>
      </p:sp>
      <p:sp>
        <p:nvSpPr>
          <p:cNvPr id="61" name="Up-Down Arrow 60"/>
          <p:cNvSpPr/>
          <p:nvPr/>
        </p:nvSpPr>
        <p:spPr>
          <a:xfrm>
            <a:off x="2525112" y="3813659"/>
            <a:ext cx="338773" cy="765080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151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Research/Problem </a:t>
            </a:r>
            <a:r>
              <a:rPr lang="en-US"/>
              <a:t>Advice 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40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6841" y="1078576"/>
            <a:ext cx="1125925" cy="15950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5809" y="1135486"/>
            <a:ext cx="1651582" cy="13892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60018" y="1196652"/>
            <a:ext cx="57419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/>
              <a:t>+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7528" y="3632287"/>
            <a:ext cx="79178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Look for pain points and serendipitous opportunities</a:t>
            </a:r>
          </a:p>
          <a:p>
            <a:r>
              <a:rPr lang="en-US" sz="2400" dirty="0"/>
              <a:t>	Embrace the randomness!</a:t>
            </a:r>
          </a:p>
          <a:p>
            <a:r>
              <a:rPr lang="en-US" sz="2400" dirty="0"/>
              <a:t>	Bottom up may not be that bad after all </a:t>
            </a:r>
          </a:p>
          <a:p>
            <a:endParaRPr lang="en-US" sz="2400" dirty="0"/>
          </a:p>
          <a:p>
            <a:r>
              <a:rPr lang="en-US" sz="2400" dirty="0"/>
              <a:t>Collaborate (benefit from awesomeness of others </a:t>
            </a:r>
            <a:r>
              <a:rPr lang="en-US" sz="2400" dirty="0">
                <a:sym typeface="Wingdings"/>
              </a:rPr>
              <a:t> )</a:t>
            </a:r>
          </a:p>
          <a:p>
            <a:endParaRPr lang="en-US" sz="2400" dirty="0"/>
          </a:p>
          <a:p>
            <a:r>
              <a:rPr lang="en-US" sz="2400" dirty="0"/>
              <a:t>Look at the “world”, Talk to people, Build upon earlier stuff</a:t>
            </a:r>
          </a:p>
        </p:txBody>
      </p:sp>
      <p:sp>
        <p:nvSpPr>
          <p:cNvPr id="10" name="Rectangle 9"/>
          <p:cNvSpPr/>
          <p:nvPr/>
        </p:nvSpPr>
        <p:spPr>
          <a:xfrm>
            <a:off x="997528" y="2735292"/>
            <a:ext cx="70046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Case in point: Software-defined </a:t>
            </a:r>
            <a:r>
              <a:rPr lang="en-US" sz="2400"/>
              <a:t>network security</a:t>
            </a:r>
            <a:r>
              <a:rPr lang="en-US" sz="2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6729374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41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246058"/>
            <a:ext cx="8229600" cy="2824706"/>
          </a:xfrm>
        </p:spPr>
        <p:txBody>
          <a:bodyPr>
            <a:normAutofit/>
          </a:bodyPr>
          <a:lstStyle/>
          <a:p>
            <a:r>
              <a:rPr lang="en-US" dirty="0"/>
              <a:t>What’s next?</a:t>
            </a:r>
            <a:br>
              <a:rPr lang="en-US" dirty="0"/>
            </a:br>
            <a:br>
              <a:rPr lang="en-US" dirty="0"/>
            </a:br>
            <a:r>
              <a:rPr lang="en-US" sz="2700" dirty="0"/>
              <a:t>Some thoughts on new directions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980" y="2681666"/>
            <a:ext cx="1674420" cy="195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3236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858" y="900687"/>
            <a:ext cx="603122" cy="60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6" name="TextBox 15"/>
          <p:cNvSpPr txBox="1"/>
          <p:nvPr/>
        </p:nvSpPr>
        <p:spPr>
          <a:xfrm>
            <a:off x="850600" y="775229"/>
            <a:ext cx="2828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17375E"/>
                </a:solidFill>
                <a:latin typeface="+mj-lt"/>
              </a:rPr>
              <a:t>Application Sources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-25977" y="2397473"/>
            <a:ext cx="2050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17375E"/>
                </a:solidFill>
                <a:latin typeface="+mj-lt"/>
              </a:rPr>
              <a:t>Content </a:t>
            </a:r>
          </a:p>
          <a:p>
            <a:pPr algn="ctr"/>
            <a:r>
              <a:rPr lang="en-US" sz="2400" dirty="0">
                <a:solidFill>
                  <a:srgbClr val="17375E"/>
                </a:solidFill>
                <a:latin typeface="+mj-lt"/>
              </a:rPr>
              <a:t>Management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12705" y="3299200"/>
            <a:ext cx="2853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17375E"/>
                </a:solidFill>
                <a:latin typeface="+mj-lt"/>
              </a:rPr>
              <a:t>Core Infrastructure</a:t>
            </a:r>
          </a:p>
        </p:txBody>
      </p:sp>
      <p:grpSp>
        <p:nvGrpSpPr>
          <p:cNvPr id="27" name="Group 84"/>
          <p:cNvGrpSpPr/>
          <p:nvPr/>
        </p:nvGrpSpPr>
        <p:grpSpPr>
          <a:xfrm rot="223732">
            <a:off x="2285906" y="2086090"/>
            <a:ext cx="1740983" cy="1371994"/>
            <a:chOff x="3491345" y="2923308"/>
            <a:chExt cx="1574801" cy="997528"/>
          </a:xfrm>
        </p:grpSpPr>
        <p:sp>
          <p:nvSpPr>
            <p:cNvPr id="28" name="Oval 27"/>
            <p:cNvSpPr/>
            <p:nvPr/>
          </p:nvSpPr>
          <p:spPr>
            <a:xfrm>
              <a:off x="3842327" y="3389745"/>
              <a:ext cx="83128" cy="73891"/>
            </a:xfrm>
            <a:prstGeom prst="ellipse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4022437" y="2923308"/>
              <a:ext cx="83128" cy="73891"/>
            </a:xfrm>
            <a:prstGeom prst="ellipse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4230254" y="3417454"/>
              <a:ext cx="83128" cy="73891"/>
            </a:xfrm>
            <a:prstGeom prst="ellipse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4567382" y="3172691"/>
              <a:ext cx="83128" cy="73891"/>
            </a:xfrm>
            <a:prstGeom prst="ellipse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3491345" y="3602182"/>
              <a:ext cx="83128" cy="73891"/>
            </a:xfrm>
            <a:prstGeom prst="ellipse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4059381" y="3846945"/>
              <a:ext cx="83128" cy="73891"/>
            </a:xfrm>
            <a:prstGeom prst="ellipse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4572000" y="3731491"/>
              <a:ext cx="83128" cy="73891"/>
            </a:xfrm>
            <a:prstGeom prst="ellipse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4983018" y="3449781"/>
              <a:ext cx="83128" cy="73891"/>
            </a:xfrm>
            <a:prstGeom prst="ellipse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Connector 35"/>
            <p:cNvCxnSpPr>
              <a:stCxn id="29" idx="4"/>
              <a:endCxn id="28" idx="7"/>
            </p:cNvCxnSpPr>
            <p:nvPr/>
          </p:nvCxnSpPr>
          <p:spPr>
            <a:xfrm rot="5400000">
              <a:off x="3786958" y="3123522"/>
              <a:ext cx="403367" cy="150720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29" idx="5"/>
              <a:endCxn id="30" idx="1"/>
            </p:cNvCxnSpPr>
            <p:nvPr/>
          </p:nvCxnSpPr>
          <p:spPr>
            <a:xfrm rot="16200000" flipH="1">
              <a:off x="3946961" y="3132807"/>
              <a:ext cx="441897" cy="149037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29" idx="6"/>
              <a:endCxn id="31" idx="2"/>
            </p:cNvCxnSpPr>
            <p:nvPr/>
          </p:nvCxnSpPr>
          <p:spPr>
            <a:xfrm>
              <a:off x="4105565" y="2960254"/>
              <a:ext cx="461817" cy="249383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28" idx="2"/>
              <a:endCxn id="32" idx="7"/>
            </p:cNvCxnSpPr>
            <p:nvPr/>
          </p:nvCxnSpPr>
          <p:spPr>
            <a:xfrm rot="10800000" flipV="1">
              <a:off x="3562299" y="3426691"/>
              <a:ext cx="280028" cy="186312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30" idx="3"/>
              <a:endCxn id="33" idx="0"/>
            </p:cNvCxnSpPr>
            <p:nvPr/>
          </p:nvCxnSpPr>
          <p:spPr>
            <a:xfrm rot="5400000">
              <a:off x="3988477" y="3592993"/>
              <a:ext cx="366421" cy="141483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31" idx="4"/>
              <a:endCxn id="34" idx="0"/>
            </p:cNvCxnSpPr>
            <p:nvPr/>
          </p:nvCxnSpPr>
          <p:spPr>
            <a:xfrm rot="16200000" flipH="1">
              <a:off x="4368801" y="3486727"/>
              <a:ext cx="484909" cy="4618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35" idx="2"/>
              <a:endCxn id="31" idx="5"/>
            </p:cNvCxnSpPr>
            <p:nvPr/>
          </p:nvCxnSpPr>
          <p:spPr>
            <a:xfrm rot="10800000">
              <a:off x="4638336" y="3235761"/>
              <a:ext cx="344682" cy="250966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31" idx="3"/>
              <a:endCxn id="30" idx="6"/>
            </p:cNvCxnSpPr>
            <p:nvPr/>
          </p:nvCxnSpPr>
          <p:spPr>
            <a:xfrm rot="5400000">
              <a:off x="4337150" y="3211993"/>
              <a:ext cx="218639" cy="266174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30" idx="2"/>
              <a:endCxn id="28" idx="6"/>
            </p:cNvCxnSpPr>
            <p:nvPr/>
          </p:nvCxnSpPr>
          <p:spPr>
            <a:xfrm rot="10800000">
              <a:off x="3925456" y="3426692"/>
              <a:ext cx="304799" cy="27709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28" idx="5"/>
              <a:endCxn id="33" idx="1"/>
            </p:cNvCxnSpPr>
            <p:nvPr/>
          </p:nvCxnSpPr>
          <p:spPr>
            <a:xfrm rot="16200000" flipH="1">
              <a:off x="3789943" y="3576153"/>
              <a:ext cx="404951" cy="158274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30" idx="5"/>
              <a:endCxn id="34" idx="1"/>
            </p:cNvCxnSpPr>
            <p:nvPr/>
          </p:nvCxnSpPr>
          <p:spPr>
            <a:xfrm rot="16200000" flipH="1">
              <a:off x="4311797" y="3469935"/>
              <a:ext cx="261788" cy="282966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30" idx="6"/>
              <a:endCxn id="35" idx="2"/>
            </p:cNvCxnSpPr>
            <p:nvPr/>
          </p:nvCxnSpPr>
          <p:spPr>
            <a:xfrm>
              <a:off x="4313382" y="3454400"/>
              <a:ext cx="669636" cy="32327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30" idx="3"/>
              <a:endCxn id="32" idx="7"/>
            </p:cNvCxnSpPr>
            <p:nvPr/>
          </p:nvCxnSpPr>
          <p:spPr>
            <a:xfrm rot="5400000">
              <a:off x="3836125" y="3206699"/>
              <a:ext cx="132479" cy="680129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extBox 52"/>
          <p:cNvSpPr txBox="1"/>
          <p:nvPr/>
        </p:nvSpPr>
        <p:spPr>
          <a:xfrm>
            <a:off x="3720424" y="1709024"/>
            <a:ext cx="2490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17375E"/>
                </a:solidFill>
                <a:latin typeface="+mj-lt"/>
              </a:rPr>
              <a:t>ISP &amp; Home Net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805026" y="226263"/>
            <a:ext cx="1306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17375E"/>
                </a:solidFill>
                <a:latin typeface="+mj-lt"/>
              </a:rPr>
              <a:t>Users</a:t>
            </a: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7272" y="2344207"/>
            <a:ext cx="592515" cy="592515"/>
          </a:xfrm>
          <a:prstGeom prst="rect">
            <a:avLst/>
          </a:prstGeom>
          <a:effectLst>
            <a:glow rad="165100">
              <a:schemeClr val="accent2">
                <a:alpha val="75000"/>
              </a:schemeClr>
            </a:glow>
          </a:effectLst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7090" y="2921862"/>
            <a:ext cx="481692" cy="538619"/>
          </a:xfrm>
          <a:prstGeom prst="rect">
            <a:avLst/>
          </a:prstGeom>
          <a:effectLst>
            <a:glow rad="165100">
              <a:schemeClr val="accent1">
                <a:alpha val="75000"/>
              </a:schemeClr>
            </a:glow>
          </a:effectLst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99246" y="1976279"/>
            <a:ext cx="531699" cy="495150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5020" y="2921862"/>
            <a:ext cx="524975" cy="524975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7280038" y="1610730"/>
            <a:ext cx="2827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17375E"/>
                </a:solidFill>
                <a:latin typeface="+mj-lt"/>
              </a:rPr>
              <a:t>Diverse platforms</a:t>
            </a:r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05026" y="2520727"/>
            <a:ext cx="715213" cy="49713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09787" y="3215997"/>
            <a:ext cx="534228" cy="336699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20256" y="2139313"/>
            <a:ext cx="431626" cy="575194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44015" y="3006748"/>
            <a:ext cx="1044996" cy="262415"/>
          </a:xfrm>
          <a:prstGeom prst="rect">
            <a:avLst/>
          </a:prstGeom>
        </p:spPr>
      </p:pic>
      <p:pic>
        <p:nvPicPr>
          <p:cNvPr id="66" name="Picture 65" descr="MC900431601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670" y="670530"/>
            <a:ext cx="900580" cy="876342"/>
          </a:xfrm>
          <a:prstGeom prst="rect">
            <a:avLst/>
          </a:prstGeom>
        </p:spPr>
      </p:pic>
      <p:cxnSp>
        <p:nvCxnSpPr>
          <p:cNvPr id="8" name="Straight Connector 7"/>
          <p:cNvCxnSpPr>
            <a:stCxn id="15" idx="2"/>
            <a:endCxn id="28" idx="0"/>
          </p:cNvCxnSpPr>
          <p:nvPr/>
        </p:nvCxnSpPr>
        <p:spPr>
          <a:xfrm>
            <a:off x="439419" y="1503809"/>
            <a:ext cx="2284273" cy="11955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E1E1EB"/>
              </a:clrFrom>
              <a:clrTo>
                <a:srgbClr val="E1E1EB">
                  <a:alpha val="0"/>
                </a:srgbClr>
              </a:clrTo>
            </a:clrChange>
          </a:blip>
          <a:srcRect l="6058" t="11529" r="6849" b="14848"/>
          <a:stretch>
            <a:fillRect/>
          </a:stretch>
        </p:blipFill>
        <p:spPr bwMode="auto">
          <a:xfrm>
            <a:off x="1207423" y="1313383"/>
            <a:ext cx="1076098" cy="5967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0" name="Group 94"/>
          <p:cNvGrpSpPr/>
          <p:nvPr/>
        </p:nvGrpSpPr>
        <p:grpSpPr>
          <a:xfrm>
            <a:off x="795562" y="1806125"/>
            <a:ext cx="853534" cy="501687"/>
            <a:chOff x="3176833" y="2950589"/>
            <a:chExt cx="4817095" cy="3211398"/>
          </a:xfrm>
        </p:grpSpPr>
        <p:pic>
          <p:nvPicPr>
            <p:cNvPr id="21" name="Picture 5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176833" y="2950589"/>
              <a:ext cx="4817095" cy="3211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Rectangle 21"/>
            <p:cNvSpPr/>
            <p:nvPr/>
          </p:nvSpPr>
          <p:spPr>
            <a:xfrm>
              <a:off x="4138367" y="5269584"/>
              <a:ext cx="537328" cy="207389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430652" y="5846190"/>
              <a:ext cx="537328" cy="45719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7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641013">
            <a:off x="1473128" y="1921985"/>
            <a:ext cx="602475" cy="81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  <p:cxnSp>
        <p:nvCxnSpPr>
          <p:cNvPr id="72" name="Straight Connector 71"/>
          <p:cNvCxnSpPr>
            <a:stCxn id="35" idx="0"/>
          </p:cNvCxnSpPr>
          <p:nvPr/>
        </p:nvCxnSpPr>
        <p:spPr>
          <a:xfrm flipV="1">
            <a:off x="3976715" y="2777988"/>
            <a:ext cx="1355713" cy="857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14"/>
          <p:cNvPicPr>
            <a:picLocks noChangeAspect="1" noChangeArrowheads="1"/>
          </p:cNvPicPr>
          <p:nvPr/>
        </p:nvPicPr>
        <p:blipFill>
          <a:blip r:embed="rId16" cstate="print">
            <a:lum bright="-46000"/>
          </a:blip>
          <a:srcRect r="39361" b="5711"/>
          <a:stretch>
            <a:fillRect/>
          </a:stretch>
        </p:blipFill>
        <p:spPr bwMode="auto">
          <a:xfrm flipH="1">
            <a:off x="4693122" y="2176505"/>
            <a:ext cx="1151952" cy="1343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cxnSp>
        <p:nvCxnSpPr>
          <p:cNvPr id="75" name="Straight Connector 74"/>
          <p:cNvCxnSpPr>
            <a:stCxn id="10" idx="1"/>
          </p:cNvCxnSpPr>
          <p:nvPr/>
        </p:nvCxnSpPr>
        <p:spPr>
          <a:xfrm flipV="1">
            <a:off x="5845074" y="1313384"/>
            <a:ext cx="2186376" cy="153481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15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180425" y="1170228"/>
            <a:ext cx="1040134" cy="1174613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  <a:scene3d>
            <a:camera prst="perspectiveContrastingLeftFacing"/>
            <a:lightRig rig="threePt" dir="t"/>
          </a:scene3d>
        </p:spPr>
      </p:pic>
      <p:sp>
        <p:nvSpPr>
          <p:cNvPr id="79" name="TextBox 78"/>
          <p:cNvSpPr txBox="1"/>
          <p:nvPr/>
        </p:nvSpPr>
        <p:spPr>
          <a:xfrm>
            <a:off x="46037" y="4279686"/>
            <a:ext cx="1642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Traditional: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0" y="5495711"/>
            <a:ext cx="1813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Data-Driven: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840734" y="4012848"/>
            <a:ext cx="7132623" cy="1243515"/>
            <a:chOff x="2376437" y="4204978"/>
            <a:chExt cx="7132623" cy="1243515"/>
          </a:xfrm>
        </p:grpSpPr>
        <p:sp>
          <p:nvSpPr>
            <p:cNvPr id="2" name="TextBox 1"/>
            <p:cNvSpPr txBox="1"/>
            <p:nvPr/>
          </p:nvSpPr>
          <p:spPr>
            <a:xfrm>
              <a:off x="2376437" y="4248164"/>
              <a:ext cx="2481834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Local Info:</a:t>
              </a:r>
            </a:p>
            <a:p>
              <a:pPr algn="ctr"/>
              <a:r>
                <a:rPr lang="en-US" sz="2400" dirty="0"/>
                <a:t>One flow, </a:t>
              </a:r>
            </a:p>
            <a:p>
              <a:pPr algn="ctr"/>
              <a:r>
                <a:rPr lang="en-US" sz="2400" dirty="0"/>
                <a:t>One vantage point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332428" y="4487433"/>
              <a:ext cx="1932260" cy="83099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2400" dirty="0"/>
                <a:t>Hand-tuned </a:t>
              </a:r>
            </a:p>
            <a:p>
              <a:r>
                <a:rPr lang="en-US" sz="2400" dirty="0"/>
                <a:t>Control Logics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900543" y="4204978"/>
              <a:ext cx="160851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/>
                <a:t>Suboptimal</a:t>
              </a:r>
            </a:p>
            <a:p>
              <a:pPr algn="ctr"/>
              <a:r>
                <a:rPr lang="en-US" sz="2400" dirty="0"/>
                <a:t>Control </a:t>
              </a:r>
            </a:p>
            <a:p>
              <a:pPr algn="ctr"/>
              <a:r>
                <a:rPr lang="en-US" sz="2400" dirty="0"/>
                <a:t>Decisions</a:t>
              </a:r>
            </a:p>
          </p:txBody>
        </p:sp>
        <p:sp>
          <p:nvSpPr>
            <p:cNvPr id="4" name="Right Arrow 3"/>
            <p:cNvSpPr/>
            <p:nvPr/>
          </p:nvSpPr>
          <p:spPr>
            <a:xfrm>
              <a:off x="4654571" y="4751426"/>
              <a:ext cx="677857" cy="303013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ight Arrow 60"/>
            <p:cNvSpPr/>
            <p:nvPr/>
          </p:nvSpPr>
          <p:spPr>
            <a:xfrm>
              <a:off x="7271066" y="4737505"/>
              <a:ext cx="677857" cy="303013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1512922" y="5371153"/>
            <a:ext cx="7550130" cy="1208069"/>
            <a:chOff x="2048625" y="4240424"/>
            <a:chExt cx="7550130" cy="1208069"/>
          </a:xfrm>
        </p:grpSpPr>
        <p:sp>
          <p:nvSpPr>
            <p:cNvPr id="84" name="TextBox 83"/>
            <p:cNvSpPr txBox="1"/>
            <p:nvPr/>
          </p:nvSpPr>
          <p:spPr>
            <a:xfrm>
              <a:off x="2048625" y="4248164"/>
              <a:ext cx="3137462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Global Info:</a:t>
              </a:r>
            </a:p>
            <a:p>
              <a:pPr algn="ctr"/>
              <a:r>
                <a:rPr lang="en-US" sz="2400" dirty="0"/>
                <a:t>Multiple flows, </a:t>
              </a:r>
            </a:p>
            <a:p>
              <a:pPr algn="ctr"/>
              <a:r>
                <a:rPr lang="en-US" sz="2400" dirty="0"/>
                <a:t>Multiple vantage points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332428" y="4487433"/>
              <a:ext cx="1932260" cy="83099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2400" dirty="0"/>
                <a:t>Data-driven</a:t>
              </a:r>
            </a:p>
            <a:p>
              <a:r>
                <a:rPr lang="en-US" sz="2400" dirty="0"/>
                <a:t>Control Logics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7761907" y="4240424"/>
              <a:ext cx="183684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/>
                <a:t>Near-optimal</a:t>
              </a:r>
            </a:p>
            <a:p>
              <a:pPr algn="ctr"/>
              <a:r>
                <a:rPr lang="en-US" sz="2400" dirty="0"/>
                <a:t>Control </a:t>
              </a:r>
            </a:p>
            <a:p>
              <a:pPr algn="ctr"/>
              <a:r>
                <a:rPr lang="en-US" sz="2400" dirty="0"/>
                <a:t>Decisions</a:t>
              </a:r>
            </a:p>
          </p:txBody>
        </p:sp>
        <p:sp>
          <p:nvSpPr>
            <p:cNvPr id="87" name="Right Arrow 86"/>
            <p:cNvSpPr/>
            <p:nvPr/>
          </p:nvSpPr>
          <p:spPr>
            <a:xfrm>
              <a:off x="4654571" y="4751426"/>
              <a:ext cx="677857" cy="303013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ight Arrow 87"/>
            <p:cNvSpPr/>
            <p:nvPr/>
          </p:nvSpPr>
          <p:spPr>
            <a:xfrm>
              <a:off x="7271066" y="4737505"/>
              <a:ext cx="677857" cy="303013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/>
              <a:t>Data-Driven networking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42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26554292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75" y="756870"/>
            <a:ext cx="4568167" cy="30563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IoT</a:t>
            </a:r>
            <a:r>
              <a:rPr lang="en-US" dirty="0"/>
              <a:t> Security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43</a:t>
            </a:fld>
            <a:endParaRPr kumimoji="0" lang="en-US"/>
          </a:p>
        </p:txBody>
      </p:sp>
      <p:sp>
        <p:nvSpPr>
          <p:cNvPr id="6" name="TextBox 5"/>
          <p:cNvSpPr txBox="1"/>
          <p:nvPr/>
        </p:nvSpPr>
        <p:spPr>
          <a:xfrm>
            <a:off x="5465339" y="1510696"/>
            <a:ext cx="3400115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How do we handle </a:t>
            </a:r>
            <a:r>
              <a:rPr lang="en-US" sz="2800"/>
              <a:t>a trillion unfixable </a:t>
            </a:r>
            <a:r>
              <a:rPr lang="en-US" sz="2800" dirty="0"/>
              <a:t>flaws on a billion devices?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4675" y="843216"/>
            <a:ext cx="1203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HP</a:t>
            </a:r>
          </a:p>
        </p:txBody>
      </p:sp>
      <p:grpSp>
        <p:nvGrpSpPr>
          <p:cNvPr id="7" name="组 96"/>
          <p:cNvGrpSpPr/>
          <p:nvPr/>
        </p:nvGrpSpPr>
        <p:grpSpPr>
          <a:xfrm>
            <a:off x="6424487" y="5559914"/>
            <a:ext cx="2049464" cy="731520"/>
            <a:chOff x="356726" y="0"/>
            <a:chExt cx="2049464" cy="1138591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8" name="圆角矩形 97"/>
            <p:cNvSpPr/>
            <p:nvPr/>
          </p:nvSpPr>
          <p:spPr>
            <a:xfrm>
              <a:off x="356726" y="0"/>
              <a:ext cx="2049464" cy="1138591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57150" cmpd="sng">
              <a:solidFill>
                <a:schemeClr val="accent3"/>
              </a:solidFill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" name="圆角矩形 4"/>
            <p:cNvSpPr/>
            <p:nvPr/>
          </p:nvSpPr>
          <p:spPr>
            <a:xfrm>
              <a:off x="390074" y="33348"/>
              <a:ext cx="1982768" cy="107189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400" kern="1200" dirty="0">
                  <a:solidFill>
                    <a:srgbClr val="000000"/>
                  </a:solidFill>
                </a:rPr>
                <a:t>Enforcement</a:t>
              </a:r>
              <a:endParaRPr lang="zh-CN" altLang="en-US" sz="2400" kern="12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1" name="组 45"/>
          <p:cNvGrpSpPr/>
          <p:nvPr/>
        </p:nvGrpSpPr>
        <p:grpSpPr>
          <a:xfrm>
            <a:off x="737037" y="4178453"/>
            <a:ext cx="2049464" cy="731520"/>
            <a:chOff x="356726" y="0"/>
            <a:chExt cx="2049464" cy="1138591"/>
          </a:xfrm>
          <a:solidFill>
            <a:schemeClr val="accent6"/>
          </a:solidFill>
        </p:grpSpPr>
        <p:sp>
          <p:nvSpPr>
            <p:cNvPr id="12" name="圆角矩形 46"/>
            <p:cNvSpPr/>
            <p:nvPr/>
          </p:nvSpPr>
          <p:spPr>
            <a:xfrm>
              <a:off x="356726" y="0"/>
              <a:ext cx="2049464" cy="113859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圆角矩形 4"/>
            <p:cNvSpPr/>
            <p:nvPr/>
          </p:nvSpPr>
          <p:spPr>
            <a:xfrm>
              <a:off x="390074" y="33348"/>
              <a:ext cx="1982768" cy="107189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algn="ctr"/>
              <a:r>
                <a:rPr lang="en-US" altLang="zh-CN" sz="24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Book Antiqua"/>
                </a:rPr>
                <a:t>Unfixable Flaws</a:t>
              </a:r>
            </a:p>
          </p:txBody>
        </p:sp>
      </p:grpSp>
      <p:grpSp>
        <p:nvGrpSpPr>
          <p:cNvPr id="14" name="组 48"/>
          <p:cNvGrpSpPr/>
          <p:nvPr/>
        </p:nvGrpSpPr>
        <p:grpSpPr>
          <a:xfrm>
            <a:off x="3597435" y="4178453"/>
            <a:ext cx="2049464" cy="731520"/>
            <a:chOff x="356726" y="0"/>
            <a:chExt cx="2049464" cy="1138591"/>
          </a:xfrm>
          <a:solidFill>
            <a:schemeClr val="accent6"/>
          </a:solidFill>
        </p:grpSpPr>
        <p:sp>
          <p:nvSpPr>
            <p:cNvPr id="15" name="圆角矩形 49"/>
            <p:cNvSpPr/>
            <p:nvPr/>
          </p:nvSpPr>
          <p:spPr>
            <a:xfrm>
              <a:off x="356726" y="0"/>
              <a:ext cx="2049464" cy="113859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圆角矩形 4"/>
            <p:cNvSpPr/>
            <p:nvPr/>
          </p:nvSpPr>
          <p:spPr>
            <a:xfrm>
              <a:off x="390074" y="33348"/>
              <a:ext cx="1982768" cy="107189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algn="ctr"/>
              <a:r>
                <a:rPr lang="en-US" altLang="zh-CN" sz="24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Book Antiqua"/>
                </a:rPr>
                <a:t>Diversity</a:t>
              </a:r>
            </a:p>
          </p:txBody>
        </p:sp>
      </p:grpSp>
      <p:grpSp>
        <p:nvGrpSpPr>
          <p:cNvPr id="17" name="组 51"/>
          <p:cNvGrpSpPr/>
          <p:nvPr/>
        </p:nvGrpSpPr>
        <p:grpSpPr>
          <a:xfrm>
            <a:off x="6457835" y="4178453"/>
            <a:ext cx="2049464" cy="731520"/>
            <a:chOff x="356726" y="0"/>
            <a:chExt cx="2049464" cy="1138591"/>
          </a:xfrm>
          <a:solidFill>
            <a:schemeClr val="accent6"/>
          </a:solidFill>
        </p:grpSpPr>
        <p:sp>
          <p:nvSpPr>
            <p:cNvPr id="18" name="圆角矩形 54"/>
            <p:cNvSpPr/>
            <p:nvPr/>
          </p:nvSpPr>
          <p:spPr>
            <a:xfrm>
              <a:off x="356726" y="0"/>
              <a:ext cx="2049464" cy="113859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圆角矩形 4"/>
            <p:cNvSpPr/>
            <p:nvPr/>
          </p:nvSpPr>
          <p:spPr>
            <a:xfrm>
              <a:off x="390074" y="33348"/>
              <a:ext cx="1982768" cy="107189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algn="ctr"/>
              <a:r>
                <a:rPr lang="en-US" altLang="zh-CN" sz="24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Book Antiqua"/>
                </a:rPr>
                <a:t>Complex </a:t>
              </a:r>
            </a:p>
            <a:p>
              <a:pPr algn="ctr"/>
              <a:r>
                <a:rPr lang="en-US" altLang="zh-CN" sz="24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Book Antiqua"/>
                </a:rPr>
                <a:t>Interactions</a:t>
              </a:r>
            </a:p>
          </p:txBody>
        </p:sp>
      </p:grpSp>
      <p:sp>
        <p:nvSpPr>
          <p:cNvPr id="20" name="文本框 25"/>
          <p:cNvSpPr txBox="1"/>
          <p:nvPr/>
        </p:nvSpPr>
        <p:spPr>
          <a:xfrm>
            <a:off x="5977955" y="4944753"/>
            <a:ext cx="2374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/>
              <a:t>Implications</a:t>
            </a:r>
            <a:endParaRPr kumimoji="1" lang="zh-CN" altLang="en-US" sz="2800" dirty="0"/>
          </a:p>
        </p:txBody>
      </p:sp>
      <p:grpSp>
        <p:nvGrpSpPr>
          <p:cNvPr id="21" name="组 93"/>
          <p:cNvGrpSpPr/>
          <p:nvPr/>
        </p:nvGrpSpPr>
        <p:grpSpPr>
          <a:xfrm>
            <a:off x="3447610" y="5526049"/>
            <a:ext cx="2140725" cy="743960"/>
            <a:chOff x="356726" y="0"/>
            <a:chExt cx="2140725" cy="1157954"/>
          </a:xfrm>
          <a:noFill/>
        </p:grpSpPr>
        <p:sp>
          <p:nvSpPr>
            <p:cNvPr id="22" name="圆角矩形 94"/>
            <p:cNvSpPr/>
            <p:nvPr/>
          </p:nvSpPr>
          <p:spPr>
            <a:xfrm>
              <a:off x="356726" y="0"/>
              <a:ext cx="2049464" cy="1138591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圆角矩形 4"/>
            <p:cNvSpPr/>
            <p:nvPr/>
          </p:nvSpPr>
          <p:spPr>
            <a:xfrm>
              <a:off x="514683" y="86059"/>
              <a:ext cx="1982768" cy="1071895"/>
            </a:xfrm>
            <a:prstGeom prst="rect">
              <a:avLst/>
            </a:prstGeom>
            <a:grpFill/>
            <a:ln w="57150" cmpd="sng">
              <a:solidFill>
                <a:schemeClr val="accent2"/>
              </a:solidFill>
            </a:ln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400" dirty="0">
                  <a:solidFill>
                    <a:srgbClr val="000000"/>
                  </a:solidFill>
                </a:rPr>
                <a:t>Policy</a:t>
              </a:r>
              <a:endParaRPr lang="zh-CN" altLang="en-US" sz="2400" kern="1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24" name="右箭头 57"/>
          <p:cNvSpPr/>
          <p:nvPr/>
        </p:nvSpPr>
        <p:spPr>
          <a:xfrm>
            <a:off x="5873458" y="5671667"/>
            <a:ext cx="274320" cy="47280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5" name="组 89"/>
          <p:cNvGrpSpPr/>
          <p:nvPr/>
        </p:nvGrpSpPr>
        <p:grpSpPr>
          <a:xfrm>
            <a:off x="694317" y="5559914"/>
            <a:ext cx="2100781" cy="731520"/>
            <a:chOff x="305409" y="0"/>
            <a:chExt cx="2100781" cy="1138591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26" name="圆角矩形 90"/>
            <p:cNvSpPr/>
            <p:nvPr/>
          </p:nvSpPr>
          <p:spPr>
            <a:xfrm>
              <a:off x="356726" y="0"/>
              <a:ext cx="2049464" cy="1138591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57150" cmpd="sng">
              <a:solidFill>
                <a:schemeClr val="accent1"/>
              </a:solidFill>
            </a:ln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圆角矩形 4"/>
            <p:cNvSpPr/>
            <p:nvPr/>
          </p:nvSpPr>
          <p:spPr>
            <a:xfrm>
              <a:off x="305409" y="33347"/>
              <a:ext cx="1982768" cy="107189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400" kern="1200" dirty="0">
                  <a:solidFill>
                    <a:srgbClr val="000000"/>
                  </a:solidFill>
                </a:rPr>
                <a:t>Learning</a:t>
              </a:r>
              <a:endParaRPr lang="zh-CN" altLang="en-US" sz="2400" kern="1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28" name="右箭头 59"/>
          <p:cNvSpPr/>
          <p:nvPr/>
        </p:nvSpPr>
        <p:spPr>
          <a:xfrm>
            <a:off x="3071115" y="5682100"/>
            <a:ext cx="274320" cy="47280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任意形状 60"/>
          <p:cNvSpPr/>
          <p:nvPr/>
        </p:nvSpPr>
        <p:spPr>
          <a:xfrm rot="2028250">
            <a:off x="5177362" y="5238063"/>
            <a:ext cx="1018492" cy="109835"/>
          </a:xfrm>
          <a:custGeom>
            <a:avLst/>
            <a:gdLst>
              <a:gd name="connsiteX0" fmla="*/ 1111250 w 1111250"/>
              <a:gd name="connsiteY0" fmla="*/ 0 h 222250"/>
              <a:gd name="connsiteX1" fmla="*/ 539750 w 1111250"/>
              <a:gd name="connsiteY1" fmla="*/ 222250 h 222250"/>
              <a:gd name="connsiteX2" fmla="*/ 0 w 1111250"/>
              <a:gd name="connsiteY2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11250" h="222250">
                <a:moveTo>
                  <a:pt x="1111250" y="0"/>
                </a:moveTo>
                <a:cubicBezTo>
                  <a:pt x="918104" y="111125"/>
                  <a:pt x="724958" y="222250"/>
                  <a:pt x="539750" y="222250"/>
                </a:cubicBezTo>
                <a:cubicBezTo>
                  <a:pt x="354542" y="222250"/>
                  <a:pt x="71437" y="89958"/>
                  <a:pt x="0" y="0"/>
                </a:cubicBezTo>
              </a:path>
            </a:pathLst>
          </a:custGeom>
          <a:ln w="38100" cmpd="sng">
            <a:solidFill>
              <a:schemeClr val="bg1">
                <a:lumMod val="50000"/>
              </a:schemeClr>
            </a:solidFill>
            <a:prstDash val="dash"/>
            <a:headEnd type="arrow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任意形状 61"/>
          <p:cNvSpPr/>
          <p:nvPr/>
        </p:nvSpPr>
        <p:spPr>
          <a:xfrm rot="19353567">
            <a:off x="2891892" y="5268963"/>
            <a:ext cx="1036187" cy="97374"/>
          </a:xfrm>
          <a:custGeom>
            <a:avLst/>
            <a:gdLst>
              <a:gd name="connsiteX0" fmla="*/ 1111250 w 1111250"/>
              <a:gd name="connsiteY0" fmla="*/ 0 h 222250"/>
              <a:gd name="connsiteX1" fmla="*/ 539750 w 1111250"/>
              <a:gd name="connsiteY1" fmla="*/ 222250 h 222250"/>
              <a:gd name="connsiteX2" fmla="*/ 0 w 1111250"/>
              <a:gd name="connsiteY2" fmla="*/ 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11250" h="222250">
                <a:moveTo>
                  <a:pt x="1111250" y="0"/>
                </a:moveTo>
                <a:cubicBezTo>
                  <a:pt x="918104" y="111125"/>
                  <a:pt x="724958" y="222250"/>
                  <a:pt x="539750" y="222250"/>
                </a:cubicBezTo>
                <a:cubicBezTo>
                  <a:pt x="354542" y="222250"/>
                  <a:pt x="71437" y="89958"/>
                  <a:pt x="0" y="0"/>
                </a:cubicBezTo>
              </a:path>
            </a:pathLst>
          </a:custGeom>
          <a:ln w="38100" cmpd="sng">
            <a:solidFill>
              <a:schemeClr val="bg1">
                <a:lumMod val="50000"/>
              </a:schemeClr>
            </a:solidFill>
            <a:prstDash val="dash"/>
            <a:headEnd type="none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cxnSp>
        <p:nvCxnSpPr>
          <p:cNvPr id="31" name="直线箭头连接符 4"/>
          <p:cNvCxnSpPr/>
          <p:nvPr/>
        </p:nvCxnSpPr>
        <p:spPr>
          <a:xfrm>
            <a:off x="4622167" y="4888547"/>
            <a:ext cx="0" cy="657911"/>
          </a:xfrm>
          <a:prstGeom prst="straightConnector1">
            <a:avLst/>
          </a:prstGeom>
          <a:ln w="38100" cmpd="sng">
            <a:solidFill>
              <a:schemeClr val="bg1">
                <a:lumMod val="50000"/>
              </a:schemeClr>
            </a:solidFill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64206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Research/Problem Advice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44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6841" y="1078576"/>
            <a:ext cx="1125925" cy="15950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5809" y="1135486"/>
            <a:ext cx="1651582" cy="13892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60018" y="1196652"/>
            <a:ext cx="57419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/>
              <a:t>+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7528" y="3632287"/>
            <a:ext cx="79178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Embrace the randomness!</a:t>
            </a:r>
          </a:p>
          <a:p>
            <a:r>
              <a:rPr lang="en-US" sz="2400" dirty="0"/>
              <a:t>Look for pain points and serendipitous opportunities</a:t>
            </a:r>
          </a:p>
          <a:p>
            <a:r>
              <a:rPr lang="en-US" sz="2400" dirty="0"/>
              <a:t>Collaborate (benefit from awesome people </a:t>
            </a:r>
            <a:r>
              <a:rPr lang="en-US" sz="2400" dirty="0">
                <a:sym typeface="Wingdings"/>
              </a:rPr>
              <a:t> )</a:t>
            </a:r>
          </a:p>
          <a:p>
            <a:r>
              <a:rPr lang="en-US" sz="2400" dirty="0"/>
              <a:t>Look at the “world”, Talk to people, Build upon earlier stuff</a:t>
            </a:r>
          </a:p>
        </p:txBody>
      </p:sp>
      <p:sp>
        <p:nvSpPr>
          <p:cNvPr id="10" name="Rectangle 9"/>
          <p:cNvSpPr/>
          <p:nvPr/>
        </p:nvSpPr>
        <p:spPr>
          <a:xfrm>
            <a:off x="997528" y="2735292"/>
            <a:ext cx="70046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Case in point: Software-defined </a:t>
            </a:r>
            <a:r>
              <a:rPr lang="en-US" sz="2400"/>
              <a:t>network security</a:t>
            </a:r>
            <a:r>
              <a:rPr lang="en-US" sz="2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8725162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图片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436" y="3139240"/>
            <a:ext cx="1321203" cy="870078"/>
          </a:xfrm>
          <a:prstGeom prst="rect">
            <a:avLst/>
          </a:prstGeom>
        </p:spPr>
      </p:pic>
      <p:cxnSp>
        <p:nvCxnSpPr>
          <p:cNvPr id="55" name="直线连接符 54"/>
          <p:cNvCxnSpPr/>
          <p:nvPr/>
        </p:nvCxnSpPr>
        <p:spPr>
          <a:xfrm>
            <a:off x="5138942" y="4060542"/>
            <a:ext cx="1117369" cy="0"/>
          </a:xfrm>
          <a:prstGeom prst="line">
            <a:avLst/>
          </a:prstGeom>
          <a:ln w="38100" cmpd="sng"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直线连接符 55"/>
          <p:cNvCxnSpPr/>
          <p:nvPr/>
        </p:nvCxnSpPr>
        <p:spPr>
          <a:xfrm>
            <a:off x="2766656" y="4065342"/>
            <a:ext cx="1739686" cy="0"/>
          </a:xfrm>
          <a:prstGeom prst="line">
            <a:avLst/>
          </a:prstGeom>
          <a:ln w="38100" cmpd="sng"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8" name="图片 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426" y="3835747"/>
            <a:ext cx="565544" cy="459189"/>
          </a:xfrm>
          <a:prstGeom prst="rect">
            <a:avLst/>
          </a:prstGeom>
          <a:ln w="57150" cmpd="sng">
            <a:solidFill>
              <a:srgbClr val="FF0000"/>
            </a:solidFill>
          </a:ln>
        </p:spPr>
      </p:pic>
      <p:sp>
        <p:nvSpPr>
          <p:cNvPr id="59" name="矩形 58"/>
          <p:cNvSpPr/>
          <p:nvPr/>
        </p:nvSpPr>
        <p:spPr>
          <a:xfrm>
            <a:off x="5084087" y="4068772"/>
            <a:ext cx="1172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/>
                <a:cs typeface="Book Antiqua"/>
              </a:rPr>
              <a:t>normal</a:t>
            </a:r>
            <a:endParaRPr lang="zh-CN" altLang="en-US" sz="2400" dirty="0"/>
          </a:p>
        </p:txBody>
      </p:sp>
      <p:pic>
        <p:nvPicPr>
          <p:cNvPr id="61" name="图片 60" descr="https://lh4.googleusercontent.com/400sbR7n90h1ScwQg4KxpglpqGDsntjKXF4qj2XNJecfYITbrBl4G_niHIoDNnxufHnRMm4ikTfiyEgc_ffq0nIPPP9weZr_gz3YQQMarQVTD555sh8Pdf4WM7XanRcvE4GZ8T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357" y="3122059"/>
            <a:ext cx="1575866" cy="4779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7" name="组 66"/>
          <p:cNvGrpSpPr/>
          <p:nvPr/>
        </p:nvGrpSpPr>
        <p:grpSpPr>
          <a:xfrm>
            <a:off x="4478236" y="2674963"/>
            <a:ext cx="1109785" cy="565559"/>
            <a:chOff x="4049022" y="3341949"/>
            <a:chExt cx="1364282" cy="658915"/>
          </a:xfrm>
        </p:grpSpPr>
        <p:pic>
          <p:nvPicPr>
            <p:cNvPr id="68" name="图片 6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49022" y="3341949"/>
              <a:ext cx="642196" cy="531019"/>
            </a:xfrm>
            <a:prstGeom prst="rect">
              <a:avLst/>
            </a:prstGeom>
            <a:ln w="57150" cmpd="sng">
              <a:solidFill>
                <a:srgbClr val="FF0000"/>
              </a:solidFill>
            </a:ln>
          </p:spPr>
        </p:pic>
        <p:pic>
          <p:nvPicPr>
            <p:cNvPr id="69" name="图片 6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12824" y="3551474"/>
              <a:ext cx="800480" cy="449390"/>
            </a:xfrm>
            <a:prstGeom prst="rect">
              <a:avLst/>
            </a:prstGeom>
          </p:spPr>
        </p:pic>
      </p:grpSp>
      <p:sp>
        <p:nvSpPr>
          <p:cNvPr id="70" name="矩形 69"/>
          <p:cNvSpPr/>
          <p:nvPr/>
        </p:nvSpPr>
        <p:spPr>
          <a:xfrm>
            <a:off x="3837578" y="4110600"/>
            <a:ext cx="7356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/>
                <a:cs typeface="Book Antiqua"/>
              </a:rPr>
              <a:t>IPS</a:t>
            </a:r>
            <a:endParaRPr lang="zh-CN" altLang="en-US" sz="2400" dirty="0"/>
          </a:p>
        </p:txBody>
      </p:sp>
      <p:cxnSp>
        <p:nvCxnSpPr>
          <p:cNvPr id="83" name="直线连接符 82"/>
          <p:cNvCxnSpPr/>
          <p:nvPr/>
        </p:nvCxnSpPr>
        <p:spPr>
          <a:xfrm flipH="1">
            <a:off x="2766656" y="3011255"/>
            <a:ext cx="1656332" cy="0"/>
          </a:xfrm>
          <a:prstGeom prst="line">
            <a:avLst/>
          </a:prstGeom>
          <a:ln w="38100" cmpd="sng"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3" name="组 102"/>
          <p:cNvGrpSpPr/>
          <p:nvPr/>
        </p:nvGrpSpPr>
        <p:grpSpPr>
          <a:xfrm>
            <a:off x="3480991" y="1672190"/>
            <a:ext cx="2363116" cy="396255"/>
            <a:chOff x="6479407" y="2274864"/>
            <a:chExt cx="2224507" cy="461665"/>
          </a:xfrm>
        </p:grpSpPr>
        <p:sp>
          <p:nvSpPr>
            <p:cNvPr id="104" name="圆角矩形 103"/>
            <p:cNvSpPr/>
            <p:nvPr/>
          </p:nvSpPr>
          <p:spPr>
            <a:xfrm>
              <a:off x="6549546" y="2370679"/>
              <a:ext cx="2083672" cy="358429"/>
            </a:xfrm>
            <a:prstGeom prst="roundRect">
              <a:avLst/>
            </a:prstGeom>
            <a:solidFill>
              <a:schemeClr val="bg1"/>
            </a:solidFill>
            <a:ln w="38100" cmpd="sng">
              <a:solidFill>
                <a:srgbClr val="4F81BD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zh-CN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6479407" y="2274864"/>
              <a:ext cx="22245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4F81BD"/>
                  </a:solidFill>
                  <a:latin typeface="Book Antiqua"/>
                  <a:cs typeface="Book Antiqua"/>
                </a:rPr>
                <a:t>PSI Controller</a:t>
              </a:r>
              <a:endParaRPr lang="en-US" altLang="zh-CN" sz="2400" baseline="-25000" dirty="0">
                <a:solidFill>
                  <a:srgbClr val="4F81BD"/>
                </a:solidFill>
                <a:latin typeface="Book Antiqua"/>
                <a:cs typeface="Book Antiqua"/>
              </a:endParaRPr>
            </a:p>
          </p:txBody>
        </p:sp>
      </p:grpSp>
      <p:pic>
        <p:nvPicPr>
          <p:cNvPr id="107" name="图片 10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8236" y="989458"/>
            <a:ext cx="507347" cy="514322"/>
          </a:xfrm>
          <a:prstGeom prst="rect">
            <a:avLst/>
          </a:prstGeom>
        </p:spPr>
      </p:pic>
      <p:sp>
        <p:nvSpPr>
          <p:cNvPr id="108" name="文本框 107"/>
          <p:cNvSpPr txBox="1"/>
          <p:nvPr/>
        </p:nvSpPr>
        <p:spPr>
          <a:xfrm>
            <a:off x="4928716" y="985728"/>
            <a:ext cx="1154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Book Antiqua"/>
                <a:cs typeface="Book Antiqua"/>
              </a:rPr>
              <a:t>Admin</a:t>
            </a:r>
            <a:endParaRPr lang="zh-CN" altLang="en-US" sz="2400" dirty="0">
              <a:latin typeface="Book Antiqua"/>
              <a:cs typeface="Book Antiqua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3960991" y="2091052"/>
            <a:ext cx="2124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i="1" dirty="0">
                <a:solidFill>
                  <a:srgbClr val="FF0000"/>
                </a:solidFill>
                <a:latin typeface="Book Antiqua"/>
                <a:cs typeface="Book Antiqua"/>
              </a:rPr>
              <a:t>Bot Confirmed</a:t>
            </a:r>
          </a:p>
        </p:txBody>
      </p:sp>
      <p:cxnSp>
        <p:nvCxnSpPr>
          <p:cNvPr id="111" name="直线连接符 110"/>
          <p:cNvCxnSpPr>
            <a:stCxn id="68" idx="0"/>
          </p:cNvCxnSpPr>
          <p:nvPr/>
        </p:nvCxnSpPr>
        <p:spPr>
          <a:xfrm flipV="1">
            <a:off x="4739436" y="2068445"/>
            <a:ext cx="0" cy="606518"/>
          </a:xfrm>
          <a:prstGeom prst="line">
            <a:avLst/>
          </a:prstGeom>
          <a:ln>
            <a:solidFill>
              <a:srgbClr val="FF0000"/>
            </a:solidFill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直线连接符 112"/>
          <p:cNvCxnSpPr/>
          <p:nvPr/>
        </p:nvCxnSpPr>
        <p:spPr>
          <a:xfrm flipV="1">
            <a:off x="4739436" y="1500038"/>
            <a:ext cx="0" cy="254392"/>
          </a:xfrm>
          <a:prstGeom prst="line">
            <a:avLst/>
          </a:prstGeom>
          <a:ln>
            <a:solidFill>
              <a:srgbClr val="FF0000"/>
            </a:solidFill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直线连接符 113"/>
          <p:cNvCxnSpPr/>
          <p:nvPr/>
        </p:nvCxnSpPr>
        <p:spPr>
          <a:xfrm flipV="1">
            <a:off x="4729104" y="3190964"/>
            <a:ext cx="0" cy="578590"/>
          </a:xfrm>
          <a:prstGeom prst="line">
            <a:avLst/>
          </a:prstGeom>
          <a:ln w="57150" cmpd="sng">
            <a:solidFill>
              <a:srgbClr val="FF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5" name="矩形 114"/>
          <p:cNvSpPr/>
          <p:nvPr/>
        </p:nvSpPr>
        <p:spPr>
          <a:xfrm>
            <a:off x="6182826" y="3821736"/>
            <a:ext cx="14012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“</a:t>
            </a:r>
            <a:r>
              <a:rPr lang="en-US" altLang="zh-CN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/>
                <a:cs typeface="Book Antiqua"/>
              </a:rPr>
              <a:t>google.com</a:t>
            </a:r>
            <a:r>
              <a:rPr lang="en-US" altLang="zh-CN" dirty="0"/>
              <a:t>”</a:t>
            </a:r>
            <a:endParaRPr lang="zh-CN" altLang="en-US" dirty="0"/>
          </a:p>
        </p:txBody>
      </p:sp>
      <p:sp>
        <p:nvSpPr>
          <p:cNvPr id="117" name="文本框 116"/>
          <p:cNvSpPr txBox="1"/>
          <p:nvPr/>
        </p:nvSpPr>
        <p:spPr>
          <a:xfrm>
            <a:off x="4884928" y="3265265"/>
            <a:ext cx="2137673" cy="646331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i="1" dirty="0">
                <a:latin typeface="Book Antiqua"/>
                <a:cs typeface="Book Antiqua"/>
              </a:rPr>
              <a:t>Step1: </a:t>
            </a:r>
            <a:r>
              <a:rPr lang="en-US" altLang="zh-CN" b="1" i="1" dirty="0">
                <a:latin typeface="Book Antiqua"/>
                <a:cs typeface="Book Antiqua"/>
              </a:rPr>
              <a:t>IDS Detect Suspicious Access</a:t>
            </a:r>
          </a:p>
        </p:txBody>
      </p:sp>
      <p:cxnSp>
        <p:nvCxnSpPr>
          <p:cNvPr id="52" name="直线连接符 51"/>
          <p:cNvCxnSpPr/>
          <p:nvPr/>
        </p:nvCxnSpPr>
        <p:spPr>
          <a:xfrm>
            <a:off x="5588021" y="3000785"/>
            <a:ext cx="531257" cy="4800"/>
          </a:xfrm>
          <a:prstGeom prst="line">
            <a:avLst/>
          </a:prstGeom>
          <a:ln w="38100" cmpd="sng">
            <a:solidFill>
              <a:srgbClr val="008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矩形 52"/>
          <p:cNvSpPr/>
          <p:nvPr/>
        </p:nvSpPr>
        <p:spPr>
          <a:xfrm>
            <a:off x="6091020" y="2793606"/>
            <a:ext cx="15812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“</a:t>
            </a:r>
            <a:r>
              <a:rPr lang="en-US" altLang="zh-CN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/>
                <a:cs typeface="Book Antiqua"/>
              </a:rPr>
              <a:t>meethue.com</a:t>
            </a:r>
            <a:r>
              <a:rPr lang="en-US" altLang="zh-CN" dirty="0"/>
              <a:t>”</a:t>
            </a:r>
            <a:endParaRPr lang="zh-CN" altLang="en-US" dirty="0"/>
          </a:p>
        </p:txBody>
      </p:sp>
      <p:grpSp>
        <p:nvGrpSpPr>
          <p:cNvPr id="3" name="组 2"/>
          <p:cNvGrpSpPr/>
          <p:nvPr/>
        </p:nvGrpSpPr>
        <p:grpSpPr>
          <a:xfrm>
            <a:off x="2180852" y="2884424"/>
            <a:ext cx="606505" cy="1456394"/>
            <a:chOff x="2094926" y="2417735"/>
            <a:chExt cx="606505" cy="1456394"/>
          </a:xfrm>
        </p:grpSpPr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126524" y="2417735"/>
              <a:ext cx="574907" cy="545032"/>
            </a:xfrm>
            <a:prstGeom prst="rect">
              <a:avLst/>
            </a:prstGeom>
          </p:spPr>
        </p:pic>
        <p:pic>
          <p:nvPicPr>
            <p:cNvPr id="79" name="图片 7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94926" y="3252371"/>
              <a:ext cx="589261" cy="621758"/>
            </a:xfrm>
            <a:prstGeom prst="rect">
              <a:avLst/>
            </a:prstGeom>
          </p:spPr>
        </p:pic>
        <p:sp>
          <p:nvSpPr>
            <p:cNvPr id="57" name="文本框 56"/>
            <p:cNvSpPr txBox="1"/>
            <p:nvPr/>
          </p:nvSpPr>
          <p:spPr>
            <a:xfrm>
              <a:off x="2148937" y="2836923"/>
              <a:ext cx="4834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Book Antiqua"/>
                  <a:cs typeface="Book Antiqua"/>
                </a:rPr>
                <a:t>or</a:t>
              </a:r>
              <a:endParaRPr lang="zh-CN" altLang="en-US" sz="2400" dirty="0">
                <a:latin typeface="Book Antiqua"/>
                <a:cs typeface="Book Antiqua"/>
              </a:endParaRPr>
            </a:p>
          </p:txBody>
        </p:sp>
      </p:grpSp>
      <p:sp>
        <p:nvSpPr>
          <p:cNvPr id="60" name="文本框 59"/>
          <p:cNvSpPr txBox="1"/>
          <p:nvPr/>
        </p:nvSpPr>
        <p:spPr>
          <a:xfrm>
            <a:off x="2549639" y="2245564"/>
            <a:ext cx="1743184" cy="646331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i="1">
                <a:latin typeface="Book Antiqua"/>
                <a:cs typeface="Book Antiqua"/>
              </a:defRPr>
            </a:lvl1pPr>
          </a:lstStyle>
          <a:p>
            <a:r>
              <a:rPr lang="en-US" altLang="zh-CN" dirty="0"/>
              <a:t>Step2: </a:t>
            </a:r>
            <a:r>
              <a:rPr lang="en-US" altLang="zh-CN" b="1" dirty="0"/>
              <a:t>Active</a:t>
            </a:r>
            <a:r>
              <a:rPr lang="zh-CN" altLang="en-US" b="1" dirty="0"/>
              <a:t> </a:t>
            </a:r>
            <a:endParaRPr lang="en-US" altLang="zh-CN" b="1" dirty="0"/>
          </a:p>
          <a:p>
            <a:r>
              <a:rPr lang="en-US" altLang="zh-CN" b="1" dirty="0" err="1"/>
              <a:t>Captcha</a:t>
            </a:r>
            <a:r>
              <a:rPr lang="zh-CN" altLang="en-US" b="1" dirty="0"/>
              <a:t> </a:t>
            </a:r>
            <a:r>
              <a:rPr lang="en-US" altLang="zh-CN" b="1" dirty="0"/>
              <a:t>Check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5087970" y="2607916"/>
            <a:ext cx="1946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i="1" dirty="0">
                <a:solidFill>
                  <a:srgbClr val="008000"/>
                </a:solidFill>
                <a:latin typeface="Book Antiqua"/>
                <a:cs typeface="Book Antiqua"/>
              </a:rPr>
              <a:t>Human Confirmed</a:t>
            </a: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57200" y="140167"/>
            <a:ext cx="8229600" cy="845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00B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Use Case: Bot Disruptor</a:t>
            </a:r>
          </a:p>
        </p:txBody>
      </p:sp>
    </p:spTree>
    <p:extLst>
      <p:ext uri="{BB962C8B-B14F-4D97-AF65-F5344CB8AC3E}">
        <p14:creationId xmlns:p14="http://schemas.microsoft.com/office/powerpoint/2010/main" val="7372879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6118"/>
            <a:ext cx="8229600" cy="5664064"/>
          </a:xfrm>
        </p:spPr>
        <p:txBody>
          <a:bodyPr>
            <a:normAutofit/>
          </a:bodyPr>
          <a:lstStyle/>
          <a:p>
            <a:r>
              <a:rPr lang="en-US" dirty="0"/>
              <a:t>Today: Static, fixed in placement &amp; posture</a:t>
            </a:r>
          </a:p>
          <a:p>
            <a:r>
              <a:rPr lang="en-US" dirty="0"/>
              <a:t>Initial steps to enable this vision</a:t>
            </a:r>
          </a:p>
          <a:p>
            <a:pPr lvl="1"/>
            <a:r>
              <a:rPr lang="en-US" dirty="0"/>
              <a:t>Orchestration and testing capabilities + Apps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46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1109" y="4761288"/>
            <a:ext cx="1125925" cy="15950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4536" y="4967077"/>
            <a:ext cx="1651582" cy="13892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19743" y="5249783"/>
            <a:ext cx="57419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/>
              <a:t>+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6563" y="4967077"/>
            <a:ext cx="27908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Embrace the randomness!</a:t>
            </a:r>
          </a:p>
          <a:p>
            <a:r>
              <a:rPr lang="en-US" dirty="0"/>
              <a:t>Look for pain points and </a:t>
            </a:r>
            <a:br>
              <a:rPr lang="en-US" dirty="0"/>
            </a:br>
            <a:r>
              <a:rPr lang="en-US" dirty="0"/>
              <a:t>serendipitous opportunities</a:t>
            </a:r>
          </a:p>
        </p:txBody>
      </p:sp>
    </p:spTree>
    <p:extLst>
      <p:ext uri="{BB962C8B-B14F-4D97-AF65-F5344CB8AC3E}">
        <p14:creationId xmlns:p14="http://schemas.microsoft.com/office/powerpoint/2010/main" val="363874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|23.2|10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7|5.4|14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6.9|9.1|3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7|9.4|1.9|8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8.3|23.6|8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4.3|1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4.3|13.1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22757</TotalTime>
  <Words>2554</Words>
  <Application>Microsoft Macintosh PowerPoint</Application>
  <PresentationFormat>On-screen Show (4:3)</PresentationFormat>
  <Paragraphs>686</Paragraphs>
  <Slides>46</Slides>
  <Notes>34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Arial</vt:lpstr>
      <vt:lpstr>Book Antiqua</vt:lpstr>
      <vt:lpstr>Calibri</vt:lpstr>
      <vt:lpstr>Garamond</vt:lpstr>
      <vt:lpstr>Wingdings</vt:lpstr>
      <vt:lpstr>1_Office Theme</vt:lpstr>
      <vt:lpstr>Custom Design</vt:lpstr>
      <vt:lpstr>Enabling Software-Defined  Network Security for Next-Generation Networks  Vyas Sekar  </vt:lpstr>
      <vt:lpstr>Credits!</vt:lpstr>
      <vt:lpstr>Traditional Network Security is Broken!</vt:lpstr>
      <vt:lpstr>Vision: Software-Defined Network Security</vt:lpstr>
      <vt:lpstr>What does this buy us?</vt:lpstr>
      <vt:lpstr>Challenges in realizing this vision</vt:lpstr>
      <vt:lpstr>Spin vs Reality </vt:lpstr>
      <vt:lpstr>Provenance of research problems/ideas</vt:lpstr>
      <vt:lpstr>Outline</vt:lpstr>
      <vt:lpstr>PowerPoint Presentation</vt:lpstr>
      <vt:lpstr>Provenance of SIMPLE</vt:lpstr>
      <vt:lpstr>Service Composition</vt:lpstr>
      <vt:lpstr>Managing Resource Constraints</vt:lpstr>
      <vt:lpstr>PowerPoint Presentation</vt:lpstr>
      <vt:lpstr>SIMPLE Initial ideas</vt:lpstr>
      <vt:lpstr>Initial Design Exercise  Highlights Fundamental issues</vt:lpstr>
      <vt:lpstr>More systematic control capabilities</vt:lpstr>
      <vt:lpstr>Provenance of FlowTags</vt:lpstr>
      <vt:lpstr>High-level idea</vt:lpstr>
      <vt:lpstr>FlowTags Architecture</vt:lpstr>
      <vt:lpstr>Example of FlowTags in action</vt:lpstr>
      <vt:lpstr>More systematic control capabilities</vt:lpstr>
      <vt:lpstr>Provenance of SOL</vt:lpstr>
      <vt:lpstr>SOL Vision: Simplify App Development</vt:lpstr>
      <vt:lpstr>SOL Key Insights</vt:lpstr>
      <vt:lpstr>SOL Implementation</vt:lpstr>
      <vt:lpstr>More systematic control capabilities</vt:lpstr>
      <vt:lpstr>Buzz Provenance</vt:lpstr>
      <vt:lpstr>PowerPoint Presentation</vt:lpstr>
      <vt:lpstr>Buzz Key Ideas</vt:lpstr>
      <vt:lpstr>BUZZ use cases</vt:lpstr>
      <vt:lpstr>This talk</vt:lpstr>
      <vt:lpstr>Provenance of Bohatei</vt:lpstr>
      <vt:lpstr>Bohatei in a nutshell [USENIX Security ‘15]</vt:lpstr>
      <vt:lpstr>Bohatei Architecture</vt:lpstr>
      <vt:lpstr>Provenance of PSI</vt:lpstr>
      <vt:lpstr>Current Enterprise Security</vt:lpstr>
      <vt:lpstr>Precise Security Instrumentation</vt:lpstr>
      <vt:lpstr>Miles to go before we sleep!</vt:lpstr>
      <vt:lpstr>Research/Problem Advice Summary</vt:lpstr>
      <vt:lpstr>What’s next?  Some thoughts on new directions</vt:lpstr>
      <vt:lpstr>Data-Driven networking</vt:lpstr>
      <vt:lpstr>IoT Security</vt:lpstr>
      <vt:lpstr>Research/Problem Advice</vt:lpstr>
      <vt:lpstr>PowerPoint Presentation</vt:lpstr>
      <vt:lpstr>Conclusions</vt:lpstr>
    </vt:vector>
  </TitlesOfParts>
  <Company>Information Networking Institute, Carnegie Mellon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Christa Jones</dc:creator>
  <cp:lastModifiedBy>Vyas Sekar</cp:lastModifiedBy>
  <cp:revision>2350</cp:revision>
  <dcterms:created xsi:type="dcterms:W3CDTF">2013-01-07T14:27:44Z</dcterms:created>
  <dcterms:modified xsi:type="dcterms:W3CDTF">2025-10-28T15:06:25Z</dcterms:modified>
</cp:coreProperties>
</file>