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1" r:id="rId4"/>
  </p:sldMasterIdLst>
  <p:notesMasterIdLst>
    <p:notesMasterId r:id="rId22"/>
  </p:notesMasterIdLst>
  <p:handoutMasterIdLst>
    <p:handoutMasterId r:id="rId23"/>
  </p:handoutMasterIdLst>
  <p:sldIdLst>
    <p:sldId id="331" r:id="rId5"/>
    <p:sldId id="284" r:id="rId6"/>
    <p:sldId id="257" r:id="rId7"/>
    <p:sldId id="269" r:id="rId8"/>
    <p:sldId id="270" r:id="rId9"/>
    <p:sldId id="274" r:id="rId10"/>
    <p:sldId id="278" r:id="rId11"/>
    <p:sldId id="279" r:id="rId12"/>
    <p:sldId id="265" r:id="rId13"/>
    <p:sldId id="341" r:id="rId14"/>
    <p:sldId id="297" r:id="rId15"/>
    <p:sldId id="287" r:id="rId16"/>
    <p:sldId id="288" r:id="rId17"/>
    <p:sldId id="283" r:id="rId18"/>
    <p:sldId id="293" r:id="rId19"/>
    <p:sldId id="342" r:id="rId20"/>
    <p:sldId id="298" r:id="rId21"/>
  </p:sldIdLst>
  <p:sldSz cx="12192000" cy="6858000"/>
  <p:notesSz cx="6858000" cy="9144000"/>
  <p:defaultTextStyle>
    <a:defPPr>
      <a:defRPr lang="en-US"/>
    </a:defPPr>
    <a:lvl1pPr marL="0" algn="l" defTabSz="6095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70" algn="l" defTabSz="6095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40" algn="l" defTabSz="6095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09" algn="l" defTabSz="6095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278" algn="l" defTabSz="6095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6095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6095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6095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6095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0F3"/>
    <a:srgbClr val="85258B"/>
    <a:srgbClr val="8C2891"/>
    <a:srgbClr val="8C2896"/>
    <a:srgbClr val="8C289B"/>
    <a:srgbClr val="91239B"/>
    <a:srgbClr val="8C3296"/>
    <a:srgbClr val="8D3197"/>
    <a:srgbClr val="9700C8"/>
    <a:srgbClr val="017E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102569-7E73-CA22-CFC7-0C5A135BBC8A}" v="186" dt="2026-03-21T20:47:52.031"/>
    <p1510:client id="{C7CB8C23-A25D-C4A5-BB40-C4B875412EDF}" v="1" dt="2026-03-21T23:22:57.1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5"/>
  </p:normalViewPr>
  <p:slideViewPr>
    <p:cSldViewPr snapToGrid="0">
      <p:cViewPr varScale="1">
        <p:scale>
          <a:sx n="107" d="100"/>
          <a:sy n="107" d="100"/>
        </p:scale>
        <p:origin x="760" y="1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D8A2D-4C11-AD4B-9C18-0D74CEDE754C}" type="datetimeFigureOut">
              <a:rPr lang="en-US" smtClean="0"/>
              <a:t>4/13/26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84DEB-6CE4-A345-9E53-5B46C6FEB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9188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CFA83-08B1-2F44-95C6-2CABC424890B}" type="datetimeFigureOut">
              <a:rPr lang="en-US" smtClean="0"/>
              <a:t>4/13/26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735D0F-15CB-5241-8DA7-9EC6F9751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0813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095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70" algn="l" defTabSz="6095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40" algn="l" defTabSz="6095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09" algn="l" defTabSz="6095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278" algn="l" defTabSz="6095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6095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6095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6095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6095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362599d61e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3362599d61e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0f7ac2a0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350f7ac2a0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7311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863623a1e7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g3863623a1e7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863623a1e7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863623a1e7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863623a1e7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863623a1e7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863623a1e7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863623a1e7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863623a1e7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863623a1e7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863623a1e7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863623a1e7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81570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>
          <a:extLst>
            <a:ext uri="{FF2B5EF4-FFF2-40B4-BE49-F238E27FC236}">
              <a16:creationId xmlns:a16="http://schemas.microsoft.com/office/drawing/2014/main" id="{7C814B78-7F30-0E9E-464B-9173B4632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863623a1e7_0_124:notes">
            <a:extLst>
              <a:ext uri="{FF2B5EF4-FFF2-40B4-BE49-F238E27FC236}">
                <a16:creationId xmlns:a16="http://schemas.microsoft.com/office/drawing/2014/main" id="{6D8948A3-FC27-3B5C-EF75-556175A42F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g3863623a1e7_0_124:notes">
            <a:extLst>
              <a:ext uri="{FF2B5EF4-FFF2-40B4-BE49-F238E27FC236}">
                <a16:creationId xmlns:a16="http://schemas.microsoft.com/office/drawing/2014/main" id="{B45361BF-906B-A2D5-C7F5-BD1DA3D6F8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484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- 1 speak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1037318-32CC-416D-F564-880953C5AD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061" y="504517"/>
            <a:ext cx="4368709" cy="606765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48887" y="5037908"/>
            <a:ext cx="7812209" cy="47610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 defTabSz="609570" rtl="0" eaLnBrk="1" latinLnBrk="0" hangingPunct="1">
              <a:lnSpc>
                <a:spcPct val="95000"/>
              </a:lnSpc>
              <a:spcAft>
                <a:spcPts val="0"/>
              </a:spcAft>
              <a:buFontTx/>
              <a:buNone/>
              <a:defRPr lang="en-US" sz="1800" b="1" i="0" kern="1200" dirty="0" smtClean="0">
                <a:solidFill>
                  <a:schemeClr val="accent2"/>
                </a:solidFill>
                <a:latin typeface="Arial Nova" panose="020B0504020202020204" pitchFamily="34" charset="0"/>
                <a:ea typeface="+mn-ea"/>
                <a:cs typeface="Calibri"/>
              </a:defRPr>
            </a:lvl1pPr>
            <a:lvl2pPr marL="0" indent="0" algn="l" defTabSz="609570" rtl="0" eaLnBrk="1" latinLnBrk="0" hangingPunct="1">
              <a:lnSpc>
                <a:spcPct val="100000"/>
              </a:lnSpc>
              <a:spcAft>
                <a:spcPts val="0"/>
              </a:spcAft>
              <a:buFontTx/>
              <a:buNone/>
              <a:defRPr lang="en-US" sz="2400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0" indent="0" algn="l" defTabSz="609570" rtl="0" eaLnBrk="1" latinLnBrk="0" hangingPunct="1">
              <a:lnSpc>
                <a:spcPct val="100000"/>
              </a:lnSpc>
              <a:spcAft>
                <a:spcPts val="0"/>
              </a:spcAft>
              <a:buFontTx/>
              <a:buNone/>
              <a:defRPr lang="en-US" sz="2400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0" indent="0" algn="l" defTabSz="609570" rtl="0" eaLnBrk="1" latinLnBrk="0" hangingPunct="1">
              <a:lnSpc>
                <a:spcPct val="100000"/>
              </a:lnSpc>
              <a:spcAft>
                <a:spcPts val="0"/>
              </a:spcAft>
              <a:buFontTx/>
              <a:buNone/>
              <a:defRPr lang="en-US" sz="2400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0" indent="0" algn="l" defTabSz="609570" rtl="0" eaLnBrk="1" latinLnBrk="0" hangingPunct="1">
              <a:lnSpc>
                <a:spcPct val="100000"/>
              </a:lnSpc>
              <a:spcAft>
                <a:spcPts val="0"/>
              </a:spcAft>
              <a:buFontTx/>
              <a:buNone/>
              <a:defRPr lang="en-US" sz="2400" kern="1200" dirty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528061" y="2708308"/>
            <a:ext cx="8408769" cy="2193359"/>
          </a:xfrm>
        </p:spPr>
        <p:txBody>
          <a:bodyPr anchor="t" anchorCtr="0">
            <a:normAutofit/>
          </a:bodyPr>
          <a:lstStyle>
            <a:lvl1pPr algn="l">
              <a:lnSpc>
                <a:spcPct val="95000"/>
              </a:lnSpc>
              <a:defRPr sz="3400" b="1" i="0" cap="none" baseline="0">
                <a:solidFill>
                  <a:schemeClr val="bg1"/>
                </a:solidFill>
                <a:latin typeface="Arial Nova" panose="020B0504020202020204" pitchFamily="34" charset="0"/>
                <a:cs typeface="Calibri"/>
              </a:defRPr>
            </a:lvl1pPr>
          </a:lstStyle>
          <a:p>
            <a:r>
              <a:rPr lang="en-US"/>
              <a:t>Session Title: Arial Nova 34 pt. Initial Caps, Up To Four Lines In Length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38948" y="5564524"/>
            <a:ext cx="7812205" cy="116605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700" b="0" i="0" baseline="0">
                <a:solidFill>
                  <a:schemeClr val="bg1"/>
                </a:solidFill>
              </a:defRPr>
            </a:lvl1pPr>
            <a:lvl2pPr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67" b="0" i="0" baseline="0">
                <a:solidFill>
                  <a:schemeClr val="tx1"/>
                </a:solidFill>
              </a:defRPr>
            </a:lvl2pPr>
            <a:lvl3pPr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67" b="0" i="0" baseline="0">
                <a:solidFill>
                  <a:schemeClr val="tx1"/>
                </a:solidFill>
              </a:defRPr>
            </a:lvl3pPr>
            <a:lvl4pPr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67" b="0" i="0" baseline="0">
                <a:solidFill>
                  <a:schemeClr val="tx1"/>
                </a:solidFill>
              </a:defRPr>
            </a:lvl4pPr>
            <a:lvl5pPr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67" b="0" i="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Speaker Title</a:t>
            </a:r>
            <a:br>
              <a:rPr lang="en-US"/>
            </a:br>
            <a:r>
              <a:rPr lang="en-US"/>
              <a:t>Company/Organization</a:t>
            </a:r>
            <a:br>
              <a:rPr lang="en-US"/>
            </a:br>
            <a:r>
              <a:rPr lang="en-US"/>
              <a:t>LinkedIn URL (optional)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1AFCF6-FCB1-63B7-5C6E-884A294356C2}"/>
              </a:ext>
            </a:extLst>
          </p:cNvPr>
          <p:cNvSpPr txBox="1"/>
          <p:nvPr/>
        </p:nvSpPr>
        <p:spPr>
          <a:xfrm>
            <a:off x="11582005" y="6602731"/>
            <a:ext cx="609995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200" b="0" i="0" kern="0" spc="0" baseline="0">
                <a:solidFill>
                  <a:schemeClr val="bg1"/>
                </a:solidFill>
                <a:latin typeface="+mn-lt"/>
                <a:cs typeface="Arial"/>
              </a:rPr>
              <a:t>#RSAC</a:t>
            </a:r>
          </a:p>
        </p:txBody>
      </p:sp>
    </p:spTree>
    <p:extLst>
      <p:ext uri="{BB962C8B-B14F-4D97-AF65-F5344CB8AC3E}">
        <p14:creationId xmlns:p14="http://schemas.microsoft.com/office/powerpoint/2010/main" val="1109618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1">
    <p:bg>
      <p:bgPr>
        <a:solidFill>
          <a:srgbClr val="ECF0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4294967295"/>
          </p:nvPr>
        </p:nvSpPr>
        <p:spPr>
          <a:xfrm>
            <a:off x="647642" y="1445980"/>
            <a:ext cx="11088638" cy="4538020"/>
          </a:xfrm>
          <a:prstGeom prst="rect">
            <a:avLst/>
          </a:prstGeom>
        </p:spPr>
        <p:txBody>
          <a:bodyPr/>
          <a:lstStyle>
            <a:lvl1pPr>
              <a:lnSpc>
                <a:spcPct val="95000"/>
              </a:lnSpc>
              <a:spcBef>
                <a:spcPts val="1500"/>
              </a:spcBef>
              <a:buClr>
                <a:schemeClr val="accent2"/>
              </a:buClr>
              <a:defRPr sz="2800" b="0" i="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>
              <a:buClr>
                <a:schemeClr val="accent2"/>
              </a:buClr>
              <a:defRPr sz="2400" b="0" i="0">
                <a:solidFill>
                  <a:schemeClr val="tx1"/>
                </a:solidFill>
                <a:latin typeface="Arial Nova" panose="020B0504020202020204" pitchFamily="34" charset="0"/>
              </a:defRPr>
            </a:lvl2pPr>
            <a:lvl3pPr>
              <a:buClr>
                <a:schemeClr val="accent2"/>
              </a:buClr>
              <a:defRPr sz="2100" b="0" i="0">
                <a:solidFill>
                  <a:schemeClr val="tx1"/>
                </a:solidFill>
                <a:latin typeface="Arial Nova" panose="020B0504020202020204" pitchFamily="34" charset="0"/>
              </a:defRPr>
            </a:lvl3pPr>
            <a:lvl4pPr>
              <a:buClr>
                <a:schemeClr val="accent2"/>
              </a:buClr>
              <a:defRPr sz="2000" b="0" i="0">
                <a:solidFill>
                  <a:schemeClr val="tx1"/>
                </a:solidFill>
                <a:latin typeface="Arial Nova" panose="020B0504020202020204" pitchFamily="34" charset="0"/>
              </a:defRPr>
            </a:lvl4pPr>
            <a:lvl5pPr>
              <a:buClr>
                <a:schemeClr val="accent2"/>
              </a:buClr>
              <a:defRPr sz="1800" b="0" i="0">
                <a:solidFill>
                  <a:schemeClr val="tx1"/>
                </a:solidFill>
                <a:latin typeface="Arial Nova" panose="020B0504020202020204" pitchFamily="34" charset="0"/>
              </a:defRPr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9AFDBBB-7A52-BE4E-A416-E71472A61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214" y="118871"/>
            <a:ext cx="8995979" cy="124905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b="1" i="0">
                <a:solidFill>
                  <a:schemeClr val="accent1"/>
                </a:solidFill>
                <a:latin typeface="Arial Nova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4FF650-8370-4747-9D4C-9976D4E2A5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solidFill>
                  <a:schemeClr val="accent1"/>
                </a:solidFill>
                <a:latin typeface="Arial Nova" panose="020B0504020202020204" pitchFamily="34" charset="0"/>
              </a:defRPr>
            </a:lvl1pPr>
          </a:lstStyle>
          <a:p>
            <a:fld id="{D5ECD089-1754-C742-B875-8EB56CE8138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8C1720A-E28A-B5C8-5227-CC6602FB0F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297161" y="2045"/>
            <a:ext cx="1912633" cy="100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048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2">
    <p:bg>
      <p:bgPr>
        <a:solidFill>
          <a:srgbClr val="ECF0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4294967295"/>
          </p:nvPr>
        </p:nvSpPr>
        <p:spPr>
          <a:xfrm>
            <a:off x="647642" y="1445980"/>
            <a:ext cx="11088638" cy="4538020"/>
          </a:xfrm>
          <a:prstGeom prst="rect">
            <a:avLst/>
          </a:prstGeom>
        </p:spPr>
        <p:txBody>
          <a:bodyPr/>
          <a:lstStyle>
            <a:lvl1pPr>
              <a:lnSpc>
                <a:spcPct val="95000"/>
              </a:lnSpc>
              <a:buClr>
                <a:schemeClr val="accent2"/>
              </a:buClr>
              <a:defRPr sz="2800" b="0" i="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>
              <a:buClr>
                <a:schemeClr val="accent2"/>
              </a:buClr>
              <a:defRPr sz="2400" b="0" i="0">
                <a:solidFill>
                  <a:schemeClr val="tx1"/>
                </a:solidFill>
                <a:latin typeface="Arial Nova" panose="020B0504020202020204" pitchFamily="34" charset="0"/>
              </a:defRPr>
            </a:lvl2pPr>
            <a:lvl3pPr>
              <a:buClr>
                <a:schemeClr val="accent2"/>
              </a:buClr>
              <a:defRPr sz="2100" b="0" i="0">
                <a:solidFill>
                  <a:schemeClr val="tx1"/>
                </a:solidFill>
                <a:latin typeface="Arial Nova" panose="020B0504020202020204" pitchFamily="34" charset="0"/>
              </a:defRPr>
            </a:lvl3pPr>
            <a:lvl4pPr>
              <a:buClr>
                <a:schemeClr val="accent2"/>
              </a:buClr>
              <a:defRPr sz="2000" b="0" i="0">
                <a:solidFill>
                  <a:schemeClr val="tx1"/>
                </a:solidFill>
                <a:latin typeface="Arial Nova" panose="020B0504020202020204" pitchFamily="34" charset="0"/>
              </a:defRPr>
            </a:lvl4pPr>
            <a:lvl5pPr>
              <a:buClr>
                <a:schemeClr val="accent2"/>
              </a:buClr>
              <a:defRPr sz="1800" b="0" i="0">
                <a:solidFill>
                  <a:schemeClr val="tx1"/>
                </a:solidFill>
                <a:latin typeface="Arial Nova" panose="020B0504020202020204" pitchFamily="34" charset="0"/>
              </a:defRPr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9AFDBBB-7A52-BE4E-A416-E71472A61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214" y="118871"/>
            <a:ext cx="8995979" cy="124905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b="1" i="0">
                <a:solidFill>
                  <a:schemeClr val="accent1"/>
                </a:solidFill>
                <a:latin typeface="Arial Nova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4FF650-8370-4747-9D4C-9976D4E2A5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solidFill>
                  <a:schemeClr val="accent1"/>
                </a:solidFill>
                <a:latin typeface="Arial Nova" panose="020B0504020202020204" pitchFamily="34" charset="0"/>
              </a:defRPr>
            </a:lvl1pPr>
          </a:lstStyle>
          <a:p>
            <a:fld id="{D5ECD089-1754-C742-B875-8EB56CE813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253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780731" y="2049702"/>
            <a:ext cx="9332536" cy="1379298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4400" b="1" i="0" cap="none" baseline="0">
                <a:solidFill>
                  <a:schemeClr val="bg1"/>
                </a:solidFill>
                <a:latin typeface="Arial Nova" panose="020B0504020202020204" pitchFamily="34" charset="0"/>
                <a:cs typeface="Arial"/>
              </a:defRPr>
            </a:lvl1pPr>
          </a:lstStyle>
          <a:p>
            <a:r>
              <a:rPr lang="en-US"/>
              <a:t>Transition Slide / Section Title </a:t>
            </a:r>
            <a:br>
              <a:rPr lang="en-US"/>
            </a:br>
            <a:r>
              <a:rPr lang="en-US"/>
              <a:t>(Up to Two Lines)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0731" y="3600822"/>
            <a:ext cx="6705920" cy="16069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buFontTx/>
              <a:buNone/>
              <a:defRPr sz="2700" b="1" i="0">
                <a:solidFill>
                  <a:schemeClr val="accent2"/>
                </a:solidFill>
                <a:latin typeface="Arial Nova" panose="020B0504020202020204" pitchFamily="34" charset="0"/>
              </a:defRPr>
            </a:lvl1pPr>
            <a:lvl2pPr marL="402317" indent="0">
              <a:buFontTx/>
              <a:buNone/>
              <a:defRPr sz="2400" b="1" i="0">
                <a:solidFill>
                  <a:schemeClr val="tx2"/>
                </a:solidFill>
                <a:latin typeface="Calibri"/>
              </a:defRPr>
            </a:lvl2pPr>
            <a:lvl3pPr marL="731484" indent="0">
              <a:buFontTx/>
              <a:buNone/>
              <a:defRPr sz="2400" b="1" i="0">
                <a:solidFill>
                  <a:schemeClr val="tx2"/>
                </a:solidFill>
                <a:latin typeface="Calibri"/>
              </a:defRPr>
            </a:lvl3pPr>
            <a:lvl4pPr marL="1060651" indent="0">
              <a:buFontTx/>
              <a:buNone/>
              <a:defRPr sz="2400" b="1" i="0">
                <a:solidFill>
                  <a:schemeClr val="tx2"/>
                </a:solidFill>
                <a:latin typeface="Calibri"/>
              </a:defRPr>
            </a:lvl4pPr>
            <a:lvl5pPr marL="1414202" indent="0">
              <a:buFontTx/>
              <a:buNone/>
              <a:defRPr sz="2400" b="1" i="0">
                <a:solidFill>
                  <a:schemeClr val="tx2"/>
                </a:solidFill>
                <a:latin typeface="Calibri"/>
              </a:defRPr>
            </a:lvl5pPr>
          </a:lstStyle>
          <a:p>
            <a:pPr lvl="0"/>
            <a:r>
              <a:rPr lang="en-US"/>
              <a:t>Subhead if needed (or delete)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6CC765-CF9B-EBCE-0403-D436D6C6F93A}"/>
              </a:ext>
            </a:extLst>
          </p:cNvPr>
          <p:cNvSpPr txBox="1"/>
          <p:nvPr/>
        </p:nvSpPr>
        <p:spPr>
          <a:xfrm>
            <a:off x="11543260" y="121578"/>
            <a:ext cx="609995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200" b="0" i="0" kern="0" spc="0" baseline="0">
                <a:solidFill>
                  <a:schemeClr val="bg1"/>
                </a:solidFill>
                <a:latin typeface="+mn-lt"/>
                <a:cs typeface="Arial"/>
              </a:rPr>
              <a:t>#RSAC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0692623-69BF-5666-1107-BB68ACFEE6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061" y="504517"/>
            <a:ext cx="4368709" cy="60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93035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952" y="105175"/>
            <a:ext cx="9003563" cy="113110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31744" y="1357201"/>
            <a:ext cx="5386917" cy="63976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27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631744" y="2094066"/>
            <a:ext cx="5386917" cy="3961324"/>
          </a:xfrm>
          <a:prstGeom prst="rect">
            <a:avLst/>
          </a:prstGeom>
        </p:spPr>
        <p:txBody>
          <a:bodyPr lIns="0" tIns="0" rIns="0" bIns="0"/>
          <a:lstStyle>
            <a:lvl1pPr indent="-304784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defRPr sz="2500"/>
            </a:lvl1pPr>
            <a:lvl2pPr marL="609570" indent="-280402">
              <a:lnSpc>
                <a:spcPct val="100000"/>
              </a:lnSpc>
              <a:spcAft>
                <a:spcPts val="0"/>
              </a:spcAft>
              <a:defRPr sz="2300"/>
            </a:lvl2pPr>
            <a:lvl3pPr marL="914354" indent="-268211">
              <a:lnSpc>
                <a:spcPct val="95000"/>
              </a:lnSpc>
              <a:spcAft>
                <a:spcPts val="0"/>
              </a:spcAft>
              <a:defRPr sz="2100"/>
            </a:lvl3pPr>
            <a:lvl4pPr marL="1219140" indent="-256020">
              <a:lnSpc>
                <a:spcPct val="95000"/>
              </a:lnSpc>
              <a:spcAft>
                <a:spcPts val="0"/>
              </a:spcAft>
              <a:defRPr sz="2000"/>
            </a:lvl4pPr>
            <a:lvl5pPr marL="1523925" indent="-243829">
              <a:lnSpc>
                <a:spcPct val="95000"/>
              </a:lnSpc>
              <a:spcAft>
                <a:spcPts val="0"/>
              </a:spcAft>
              <a:defRPr sz="19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2270" y="1357201"/>
            <a:ext cx="5389033" cy="63976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26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4"/>
          </p:nvPr>
        </p:nvSpPr>
        <p:spPr>
          <a:xfrm>
            <a:off x="6312270" y="2094065"/>
            <a:ext cx="5389033" cy="3961323"/>
          </a:xfrm>
          <a:prstGeom prst="rect">
            <a:avLst/>
          </a:prstGeom>
        </p:spPr>
        <p:txBody>
          <a:bodyPr lIns="0" tIns="0" rIns="0" bIns="0"/>
          <a:lstStyle>
            <a:lvl1pPr indent="-304784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2400"/>
            </a:lvl1pPr>
            <a:lvl2pPr marL="609570" indent="-280402">
              <a:lnSpc>
                <a:spcPct val="100000"/>
              </a:lnSpc>
              <a:spcAft>
                <a:spcPts val="0"/>
              </a:spcAft>
              <a:defRPr sz="2200"/>
            </a:lvl2pPr>
            <a:lvl3pPr marL="914354" indent="-268211">
              <a:lnSpc>
                <a:spcPct val="100000"/>
              </a:lnSpc>
              <a:spcAft>
                <a:spcPts val="0"/>
              </a:spcAft>
              <a:defRPr sz="2100"/>
            </a:lvl3pPr>
            <a:lvl4pPr marL="1219140" indent="-256020">
              <a:lnSpc>
                <a:spcPct val="100000"/>
              </a:lnSpc>
              <a:spcAft>
                <a:spcPts val="0"/>
              </a:spcAft>
              <a:defRPr sz="2000"/>
            </a:lvl4pPr>
            <a:lvl5pPr marL="1523925" indent="-243829">
              <a:lnSpc>
                <a:spcPct val="100000"/>
              </a:lnSpc>
              <a:spcAft>
                <a:spcPts val="0"/>
              </a:spcAft>
              <a:defRPr sz="19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855E00-F468-B64E-BA75-15153A5D9A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5ECD089-1754-C742-B875-8EB56CE8138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132F948-BDFD-FBA4-5BB6-40B25C5C3B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297161" y="2045"/>
            <a:ext cx="1912633" cy="100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3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8953" y="1217370"/>
            <a:ext cx="10929415" cy="3761948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4267"/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953" y="5551716"/>
            <a:ext cx="10929415" cy="57174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900">
                <a:latin typeface="Arial Nova" panose="020B0504020202020204" pitchFamily="34" charset="0"/>
                <a:cs typeface="Calibri Light"/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3"/>
          </p:nvPr>
        </p:nvSpPr>
        <p:spPr>
          <a:xfrm>
            <a:off x="628953" y="4979318"/>
            <a:ext cx="10929415" cy="572399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200" b="1" i="0" cap="all">
                <a:solidFill>
                  <a:schemeClr val="accent1"/>
                </a:solidFill>
                <a:latin typeface="Arial Nova" panose="020B0504020202020204" pitchFamily="34" charset="0"/>
                <a:cs typeface="Calibri"/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8952" y="105175"/>
            <a:ext cx="9066193" cy="113110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EB68B7-64E7-0D4E-90B2-DC11E673F88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5ECD089-1754-C742-B875-8EB56CE8138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CB2374F-2F61-B378-72FE-7713EEF072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297161" y="2045"/>
            <a:ext cx="1912633" cy="100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40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780731" y="2049702"/>
            <a:ext cx="9332536" cy="1379298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4400" b="1" i="0" cap="none" baseline="0">
                <a:solidFill>
                  <a:schemeClr val="bg1"/>
                </a:solidFill>
                <a:latin typeface="Arial Nova" panose="020B0504020202020204" pitchFamily="34" charset="0"/>
                <a:cs typeface="Arial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0731" y="3600821"/>
            <a:ext cx="5862957" cy="284284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buFontTx/>
              <a:buNone/>
              <a:defRPr sz="2600" b="1" i="0">
                <a:solidFill>
                  <a:schemeClr val="accent2"/>
                </a:solidFill>
                <a:latin typeface="Arial Nova" panose="020B0504020202020204" pitchFamily="34" charset="0"/>
              </a:defRPr>
            </a:lvl1pPr>
            <a:lvl2pPr marL="402317" indent="0">
              <a:buFontTx/>
              <a:buNone/>
              <a:defRPr sz="2400" b="1" i="0">
                <a:solidFill>
                  <a:schemeClr val="tx2"/>
                </a:solidFill>
                <a:latin typeface="Calibri"/>
              </a:defRPr>
            </a:lvl2pPr>
            <a:lvl3pPr marL="731484" indent="0">
              <a:buFontTx/>
              <a:buNone/>
              <a:defRPr sz="2400" b="1" i="0">
                <a:solidFill>
                  <a:schemeClr val="tx2"/>
                </a:solidFill>
                <a:latin typeface="Calibri"/>
              </a:defRPr>
            </a:lvl3pPr>
            <a:lvl4pPr marL="1060651" indent="0">
              <a:buFontTx/>
              <a:buNone/>
              <a:defRPr sz="2400" b="1" i="0">
                <a:solidFill>
                  <a:schemeClr val="tx2"/>
                </a:solidFill>
                <a:latin typeface="Calibri"/>
              </a:defRPr>
            </a:lvl4pPr>
            <a:lvl5pPr marL="1414202" indent="0">
              <a:buFontTx/>
              <a:buNone/>
              <a:defRPr sz="2400" b="1" i="0">
                <a:solidFill>
                  <a:schemeClr val="tx2"/>
                </a:solidFill>
                <a:latin typeface="Calibri"/>
              </a:defRPr>
            </a:lvl5pPr>
          </a:lstStyle>
          <a:p>
            <a:pPr lvl="0"/>
            <a:r>
              <a:rPr lang="en-US"/>
              <a:t>For more information: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6CC765-CF9B-EBCE-0403-D436D6C6F93A}"/>
              </a:ext>
            </a:extLst>
          </p:cNvPr>
          <p:cNvSpPr txBox="1"/>
          <p:nvPr userDrawn="1"/>
        </p:nvSpPr>
        <p:spPr>
          <a:xfrm>
            <a:off x="11543260" y="121578"/>
            <a:ext cx="609995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200" b="0" i="0" kern="0" spc="0" baseline="0">
                <a:solidFill>
                  <a:schemeClr val="tx1"/>
                </a:solidFill>
                <a:latin typeface="+mn-lt"/>
                <a:cs typeface="Arial"/>
              </a:rPr>
              <a:t>#RSAC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0692623-69BF-5666-1107-BB68ACFEE6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061" y="504517"/>
            <a:ext cx="4368709" cy="6067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C2214F-47CA-3B93-DBBD-727C68D6FDAE}"/>
              </a:ext>
            </a:extLst>
          </p:cNvPr>
          <p:cNvSpPr txBox="1"/>
          <p:nvPr userDrawn="1"/>
        </p:nvSpPr>
        <p:spPr>
          <a:xfrm>
            <a:off x="11543260" y="121578"/>
            <a:ext cx="609995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200" b="0" i="0" kern="0" spc="0" baseline="0">
                <a:solidFill>
                  <a:schemeClr val="bg1"/>
                </a:solidFill>
                <a:latin typeface="+mn-lt"/>
                <a:cs typeface="Arial"/>
              </a:rPr>
              <a:t>#RSAC</a:t>
            </a:r>
          </a:p>
        </p:txBody>
      </p:sp>
    </p:spTree>
    <p:extLst>
      <p:ext uri="{BB962C8B-B14F-4D97-AF65-F5344CB8AC3E}">
        <p14:creationId xmlns:p14="http://schemas.microsoft.com/office/powerpoint/2010/main" val="386665907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4318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2776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1_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4318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4318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82588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Lato"/>
                <a:ea typeface="Lato"/>
                <a:cs typeface="Lato"/>
                <a:sym typeface="Lato"/>
              </a:defRPr>
            </a:lvl1pPr>
            <a:lvl2pPr marL="1219170" lvl="1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828754" lvl="2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Lato"/>
                <a:ea typeface="Lato"/>
                <a:cs typeface="Lato"/>
                <a:sym typeface="Lato"/>
              </a:defRPr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Lato"/>
                <a:ea typeface="Lato"/>
                <a:cs typeface="Lato"/>
                <a:sym typeface="Lato"/>
              </a:defRPr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Lato"/>
                <a:ea typeface="Lato"/>
                <a:cs typeface="Lato"/>
                <a:sym typeface="Lato"/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 dirty="0"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37864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sv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0B9178DE-D930-9F52-936B-EE7B5708AD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9881190" y="6363871"/>
            <a:ext cx="2053799" cy="28239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702" y="105370"/>
            <a:ext cx="8950358" cy="124905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en-US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639782" y="1455955"/>
            <a:ext cx="11063805" cy="453782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Bullet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651A04A-59B1-A644-A5B5-6D0BF184F2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02926" y="6362579"/>
            <a:ext cx="5444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 i="0">
                <a:solidFill>
                  <a:schemeClr val="accent1"/>
                </a:solidFill>
                <a:latin typeface="Arial Nova" panose="020B0504020202020204" pitchFamily="34" charset="0"/>
              </a:defRPr>
            </a:lvl1pPr>
          </a:lstStyle>
          <a:p>
            <a:fld id="{D5ECD089-1754-C742-B875-8EB56CE813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7EAC9C-998B-D9D1-B939-BAA240A63E98}"/>
              </a:ext>
            </a:extLst>
          </p:cNvPr>
          <p:cNvSpPr txBox="1"/>
          <p:nvPr/>
        </p:nvSpPr>
        <p:spPr>
          <a:xfrm>
            <a:off x="11543260" y="121578"/>
            <a:ext cx="609995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200" b="0" i="0" kern="0" spc="0" baseline="0">
                <a:solidFill>
                  <a:schemeClr val="tx1"/>
                </a:solidFill>
                <a:latin typeface="+mn-lt"/>
                <a:cs typeface="Arial"/>
              </a:rPr>
              <a:t>#RSAC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1653AB-B2D5-B731-D705-F06718BA9C4D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85118" y="6298878"/>
            <a:ext cx="3895481" cy="49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2143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2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5" r:id="rId8"/>
    <p:sldLayoutId id="2147483836" r:id="rId9"/>
  </p:sldLayoutIdLst>
  <p:hf hdr="0" ftr="0" dt="0"/>
  <p:txStyles>
    <p:titleStyle>
      <a:lvl1pPr algn="l" defTabSz="609570" rtl="0" eaLnBrk="1" latinLnBrk="0" hangingPunct="1">
        <a:lnSpc>
          <a:spcPct val="90000"/>
        </a:lnSpc>
        <a:spcBef>
          <a:spcPct val="0"/>
        </a:spcBef>
        <a:buNone/>
        <a:defRPr sz="3600" b="1" i="0" kern="1200" baseline="0">
          <a:solidFill>
            <a:schemeClr val="accent1"/>
          </a:solidFill>
          <a:latin typeface="Arial Nova" panose="020B0504020202020204" pitchFamily="34" charset="0"/>
          <a:ea typeface="+mj-ea"/>
          <a:cs typeface="Calibri"/>
        </a:defRPr>
      </a:lvl1pPr>
    </p:titleStyle>
    <p:bodyStyle>
      <a:lvl1pPr marL="304784" indent="-304784" algn="l" defTabSz="609570" rtl="0" eaLnBrk="1" latinLnBrk="0" hangingPunct="1">
        <a:lnSpc>
          <a:spcPct val="95000"/>
        </a:lnSpc>
        <a:spcBef>
          <a:spcPts val="1500"/>
        </a:spcBef>
        <a:spcAft>
          <a:spcPts val="0"/>
        </a:spcAft>
        <a:buClr>
          <a:schemeClr val="accent2"/>
        </a:buClr>
        <a:buSzPct val="100000"/>
        <a:buFont typeface="System Font Regular"/>
        <a:buChar char="•"/>
        <a:defRPr sz="2800" b="0" i="0" kern="0">
          <a:solidFill>
            <a:schemeClr val="tx1"/>
          </a:solidFill>
          <a:latin typeface="Arial Nova" panose="020B0504020202020204" pitchFamily="34" charset="0"/>
          <a:ea typeface="+mn-ea"/>
          <a:cs typeface="Calibri Light"/>
        </a:defRPr>
      </a:lvl1pPr>
      <a:lvl2pPr marL="621792" indent="-274320" algn="l" defTabSz="60957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>
          <a:schemeClr val="accent2"/>
        </a:buClr>
        <a:buSzPct val="100000"/>
        <a:buFont typeface="System Font Regular"/>
        <a:buChar char="–"/>
        <a:defRPr sz="2400" b="0" i="0" kern="0">
          <a:solidFill>
            <a:schemeClr val="tx1"/>
          </a:solidFill>
          <a:latin typeface="Arial Nova" panose="020B0504020202020204" pitchFamily="34" charset="0"/>
          <a:ea typeface="+mn-ea"/>
          <a:cs typeface="Calibri Light"/>
        </a:defRPr>
      </a:lvl2pPr>
      <a:lvl3pPr marL="896112" indent="-246888" algn="l" defTabSz="60957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Clr>
          <a:schemeClr val="accent2"/>
        </a:buClr>
        <a:buSzPct val="100000"/>
        <a:buFont typeface="System Font Regular"/>
        <a:buChar char="•"/>
        <a:defRPr sz="2100" b="0" i="0" kern="0" baseline="0">
          <a:solidFill>
            <a:schemeClr val="tx1"/>
          </a:solidFill>
          <a:latin typeface="Arial Nova" panose="020B0504020202020204" pitchFamily="34" charset="0"/>
          <a:ea typeface="+mn-ea"/>
          <a:cs typeface="Calibri Light"/>
        </a:defRPr>
      </a:lvl3pPr>
      <a:lvl4pPr marL="1188720" indent="-228600" algn="l" defTabSz="60957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Pct val="100000"/>
        <a:buFont typeface="System Font Regular"/>
        <a:buChar char="–"/>
        <a:defRPr sz="2000" b="0" i="0" kern="0">
          <a:solidFill>
            <a:schemeClr val="tx1"/>
          </a:solidFill>
          <a:latin typeface="Arial Nova" panose="020B0504020202020204" pitchFamily="34" charset="0"/>
          <a:ea typeface="+mn-ea"/>
          <a:cs typeface="Calibri Light"/>
        </a:defRPr>
      </a:lvl4pPr>
      <a:lvl5pPr marL="1508760" indent="-243829" algn="l" defTabSz="60957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chemeClr val="accent2"/>
        </a:buClr>
        <a:buSzPct val="100000"/>
        <a:buFont typeface="Arial" panose="020B0604020202020204" pitchFamily="34" charset="0"/>
        <a:buChar char="•"/>
        <a:defRPr sz="1800" b="0" i="0" kern="0">
          <a:solidFill>
            <a:schemeClr val="tx1"/>
          </a:solidFill>
          <a:latin typeface="Arial Nova" panose="020B0504020202020204" pitchFamily="34" charset="0"/>
          <a:ea typeface="+mn-ea"/>
          <a:cs typeface="Calibri Light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hyperlink" Target="https://www.incalmo.ai/" TargetMode="Externa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6.png"/><Relationship Id="rId7" Type="http://schemas.openxmlformats.org/officeDocument/2006/relationships/hyperlink" Target="https://arxiv.org/abs/2501.16466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11" Type="http://schemas.openxmlformats.org/officeDocument/2006/relationships/hyperlink" Target="https://doi.org/10.1184/R1/31769038" TargetMode="External"/><Relationship Id="rId5" Type="http://schemas.openxmlformats.org/officeDocument/2006/relationships/hyperlink" Target="https://github.com/orgs/cylabcyberautonomy/" TargetMode="External"/><Relationship Id="rId10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hyperlink" Target="https://doi.org/10.1184/R1/31816615.v1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0ABA0F-8689-9022-B9A2-BF5F68781D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Vyas Sekar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2D9209-08C9-1299-7369-A0252D160D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Creating Scientific Foundations for Cyber Autonomy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9D7BDC-93E0-97EC-6C92-CFC894C250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n-US">
                <a:latin typeface="Arial Nova"/>
              </a:rPr>
              <a:t>Professor, Carnegie Mellon University</a:t>
            </a:r>
          </a:p>
        </p:txBody>
      </p:sp>
    </p:spTree>
    <p:extLst>
      <p:ext uri="{BB962C8B-B14F-4D97-AF65-F5344CB8AC3E}">
        <p14:creationId xmlns:p14="http://schemas.microsoft.com/office/powerpoint/2010/main" val="2987804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"/>
              <a:pPr>
                <a:buClr>
                  <a:srgbClr val="000000"/>
                </a:buClr>
              </a:pPr>
              <a:t>2</a:t>
            </a:fld>
            <a:endParaRPr/>
          </a:p>
        </p:txBody>
      </p:sp>
      <p:sp>
        <p:nvSpPr>
          <p:cNvPr id="137" name="Google Shape;137;p26"/>
          <p:cNvSpPr txBox="1"/>
          <p:nvPr/>
        </p:nvSpPr>
        <p:spPr>
          <a:xfrm>
            <a:off x="6436800" y="238733"/>
            <a:ext cx="5611600" cy="15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3467" b="1">
                <a:solidFill>
                  <a:schemeClr val="accent1"/>
                </a:solidFill>
                <a:latin typeface="Arial Nova" panose="020B0504020202020204" pitchFamily="34" charset="0"/>
              </a:rPr>
              <a:t>Attacks are becoming increasingly automated</a:t>
            </a:r>
            <a:endParaRPr sz="3467" b="1">
              <a:solidFill>
                <a:schemeClr val="accent1"/>
              </a:solidFill>
              <a:latin typeface="Arial Nova" panose="020B0504020202020204" pitchFamily="34" charset="0"/>
            </a:endParaRPr>
          </a:p>
        </p:txBody>
      </p:sp>
      <p:pic>
        <p:nvPicPr>
          <p:cNvPr id="138" name="Google Shape;138;p26" title="Screenshot 2025-11-30 at 10.57.15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9906" y="1657692"/>
            <a:ext cx="2868301" cy="331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6" title="Screenshot 2025-11-30 at 10.58.38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93667" y="4312358"/>
            <a:ext cx="4954733" cy="177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 title="Screenshot 2025-04-29 at 2.30.10 PM.png"/>
          <p:cNvPicPr preferRelativeResize="0"/>
          <p:nvPr/>
        </p:nvPicPr>
        <p:blipFill rotWithShape="1">
          <a:blip r:embed="rId5">
            <a:alphaModFix/>
          </a:blip>
          <a:srcRect b="47207"/>
          <a:stretch/>
        </p:blipFill>
        <p:spPr>
          <a:xfrm>
            <a:off x="595167" y="2011102"/>
            <a:ext cx="5290133" cy="1739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6" title="Screenshot 2025-04-29 at 2.31.00 PM.png"/>
          <p:cNvPicPr preferRelativeResize="0"/>
          <p:nvPr/>
        </p:nvPicPr>
        <p:blipFill rotWithShape="1">
          <a:blip r:embed="rId6">
            <a:alphaModFix/>
          </a:blip>
          <a:srcRect t="8230" b="40899"/>
          <a:stretch/>
        </p:blipFill>
        <p:spPr>
          <a:xfrm>
            <a:off x="595167" y="3917433"/>
            <a:ext cx="5290135" cy="1816968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6"/>
          <p:cNvSpPr txBox="1"/>
          <p:nvPr/>
        </p:nvSpPr>
        <p:spPr>
          <a:xfrm>
            <a:off x="182800" y="279133"/>
            <a:ext cx="5611600" cy="15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3467" b="1">
                <a:solidFill>
                  <a:schemeClr val="accent1"/>
                </a:solidFill>
                <a:latin typeface="Arial Nova" panose="020B0504020202020204" pitchFamily="34" charset="0"/>
              </a:rPr>
              <a:t>Cyberattacks are </a:t>
            </a:r>
            <a:endParaRPr sz="3467" b="1">
              <a:solidFill>
                <a:schemeClr val="accent1"/>
              </a:solidFill>
              <a:latin typeface="Arial Nova" panose="020B0504020202020204" pitchFamily="34" charset="0"/>
            </a:endParaRPr>
          </a:p>
          <a:p>
            <a:pPr algn="ctr"/>
            <a:r>
              <a:rPr lang="en" sz="3467" b="1">
                <a:solidFill>
                  <a:schemeClr val="accent1"/>
                </a:solidFill>
                <a:latin typeface="Arial Nova" panose="020B0504020202020204" pitchFamily="34" charset="0"/>
              </a:rPr>
              <a:t>the norm</a:t>
            </a:r>
            <a:endParaRPr sz="3467" b="1">
              <a:solidFill>
                <a:schemeClr val="accent1"/>
              </a:solidFill>
              <a:latin typeface="Arial Nova" panose="020B05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>
            <a:spLocks noGrp="1"/>
          </p:cNvSpPr>
          <p:nvPr>
            <p:ph type="title"/>
          </p:nvPr>
        </p:nvSpPr>
        <p:spPr>
          <a:xfrm>
            <a:off x="181133" y="365133"/>
            <a:ext cx="117880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>
                <a:latin typeface="Arial Nova" panose="020B0504020202020204" pitchFamily="34" charset="0"/>
              </a:rPr>
              <a:t>D</a:t>
            </a:r>
            <a:r>
              <a:rPr lang="en-US">
                <a:latin typeface="Arial Nova" panose="020B0504020202020204" pitchFamily="34" charset="0"/>
              </a:rPr>
              <a:t>e</a:t>
            </a:r>
            <a:r>
              <a:rPr lang="en" err="1">
                <a:latin typeface="Arial Nova" panose="020B0504020202020204" pitchFamily="34" charset="0"/>
              </a:rPr>
              <a:t>finition</a:t>
            </a:r>
            <a:r>
              <a:rPr lang="en">
                <a:latin typeface="Arial Nova" panose="020B0504020202020204" pitchFamily="34" charset="0"/>
              </a:rPr>
              <a:t>: Cyber Autonomy</a:t>
            </a:r>
            <a:endParaRPr>
              <a:latin typeface="Arial Nova" panose="020B0504020202020204" pitchFamily="34" charset="0"/>
            </a:endParaRPr>
          </a:p>
        </p:txBody>
      </p:sp>
      <p:pic>
        <p:nvPicPr>
          <p:cNvPr id="138" name="Google Shape;138;p26" title="key_ideas (4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8567" y="1538867"/>
            <a:ext cx="9453131" cy="437576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"/>
              <a:pPr>
                <a:buClr>
                  <a:srgbClr val="000000"/>
                </a:buClr>
              </a:pPr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7470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8"/>
          <p:cNvSpPr txBox="1">
            <a:spLocks noGrp="1"/>
          </p:cNvSpPr>
          <p:nvPr>
            <p:ph type="title"/>
          </p:nvPr>
        </p:nvSpPr>
        <p:spPr>
          <a:xfrm>
            <a:off x="431800" y="365131"/>
            <a:ext cx="11470898" cy="800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>
                <a:latin typeface="Arial Nova"/>
              </a:rPr>
              <a:t>Our work: Advancing autonomous red teaming</a:t>
            </a:r>
            <a:endParaRPr>
              <a:latin typeface="Arial Nova"/>
            </a:endParaRPr>
          </a:p>
        </p:txBody>
      </p:sp>
      <p:sp>
        <p:nvSpPr>
          <p:cNvPr id="245" name="Google Shape;245;p3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"/>
              <a:pPr>
                <a:buClr>
                  <a:srgbClr val="000000"/>
                </a:buClr>
              </a:pPr>
              <a:t>4</a:t>
            </a:fld>
            <a:endParaRPr/>
          </a:p>
        </p:txBody>
      </p:sp>
      <p:sp>
        <p:nvSpPr>
          <p:cNvPr id="246" name="Google Shape;246;p38"/>
          <p:cNvSpPr txBox="1">
            <a:spLocks noGrp="1"/>
          </p:cNvSpPr>
          <p:nvPr>
            <p:ph type="body" idx="1"/>
          </p:nvPr>
        </p:nvSpPr>
        <p:spPr>
          <a:xfrm>
            <a:off x="136600" y="2021710"/>
            <a:ext cx="11918800" cy="46996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608965" indent="-481965">
              <a:buNone/>
            </a:pPr>
            <a:r>
              <a:rPr lang="en" sz="3100" dirty="0" err="1">
                <a:latin typeface="Arial Nova"/>
              </a:rPr>
              <a:t>Incalmo</a:t>
            </a:r>
            <a:r>
              <a:rPr lang="en" sz="3100" dirty="0">
                <a:latin typeface="Arial Nova"/>
              </a:rPr>
              <a:t>: AI-assisted red teaming for multi-stage attacks</a:t>
            </a:r>
          </a:p>
          <a:p>
            <a:pPr marL="608965" indent="-481965">
              <a:buNone/>
            </a:pPr>
            <a:br>
              <a:rPr lang="en" sz="3100" dirty="0">
                <a:latin typeface="Arial Nova"/>
              </a:rPr>
            </a:br>
            <a:endParaRPr lang="en" sz="3100">
              <a:latin typeface="Arial Nova"/>
            </a:endParaRPr>
          </a:p>
          <a:p>
            <a:pPr marL="0" indent="0">
              <a:spcBef>
                <a:spcPts val="533"/>
              </a:spcBef>
              <a:buNone/>
            </a:pPr>
            <a:r>
              <a:rPr lang="en" sz="3050" dirty="0">
                <a:latin typeface="Arial Nova"/>
              </a:rPr>
              <a:t> </a:t>
            </a:r>
            <a:r>
              <a:rPr lang="en" sz="3050" dirty="0" err="1">
                <a:latin typeface="Arial Nova"/>
              </a:rPr>
              <a:t>MHBench</a:t>
            </a:r>
            <a:r>
              <a:rPr lang="en" sz="3050" dirty="0">
                <a:latin typeface="Arial Nova"/>
              </a:rPr>
              <a:t>: Multi-stage red team benchmark</a:t>
            </a:r>
            <a:br>
              <a:rPr lang="en" sz="3050" dirty="0">
                <a:latin typeface="Arial Nova" panose="020B0504020202020204" pitchFamily="34" charset="0"/>
              </a:rPr>
            </a:br>
            <a:endParaRPr sz="3050">
              <a:latin typeface="Arial Nova" panose="020B0504020202020204" pitchFamily="34" charset="0"/>
            </a:endParaRPr>
          </a:p>
          <a:p>
            <a:pPr marL="0" indent="0">
              <a:buNone/>
            </a:pPr>
            <a:endParaRPr sz="3067"/>
          </a:p>
        </p:txBody>
      </p:sp>
      <p:pic>
        <p:nvPicPr>
          <p:cNvPr id="2" name="Picture 2" descr="QR Code Image">
            <a:extLst>
              <a:ext uri="{FF2B5EF4-FFF2-40B4-BE49-F238E27FC236}">
                <a16:creationId xmlns:a16="http://schemas.microsoft.com/office/drawing/2014/main" id="{6101FA9C-1954-6C25-06E7-4CE9AB4B7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6400" y="3609670"/>
            <a:ext cx="1325600" cy="13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6C5F73-1B92-FC13-15BE-9825AB3F5D84}"/>
              </a:ext>
            </a:extLst>
          </p:cNvPr>
          <p:cNvSpPr txBox="1"/>
          <p:nvPr/>
        </p:nvSpPr>
        <p:spPr>
          <a:xfrm>
            <a:off x="8371018" y="4935270"/>
            <a:ext cx="3820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latin typeface="Arial Nova" panose="020B0504020202020204" pitchFamily="34" charset="0"/>
              </a:rPr>
              <a:t>https://</a:t>
            </a:r>
            <a:r>
              <a:rPr lang="en-US" sz="2000" err="1">
                <a:latin typeface="Arial Nova" panose="020B0504020202020204" pitchFamily="34" charset="0"/>
              </a:rPr>
              <a:t>arxiv.org</a:t>
            </a:r>
            <a:r>
              <a:rPr lang="en-US" sz="2000">
                <a:latin typeface="Arial Nova" panose="020B0504020202020204" pitchFamily="34" charset="0"/>
              </a:rPr>
              <a:t>/abs/2501.16466</a:t>
            </a:r>
          </a:p>
        </p:txBody>
      </p:sp>
      <p:pic>
        <p:nvPicPr>
          <p:cNvPr id="4" name="Google Shape;209;p34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2C49AF0B-5732-B48D-9DBA-B6F16012AE2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34944" y="1199797"/>
            <a:ext cx="1166541" cy="131820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9A50EA3C-7385-D5DE-14D4-374BD0366A43}"/>
              </a:ext>
            </a:extLst>
          </p:cNvPr>
          <p:cNvSpPr txBox="1"/>
          <p:nvPr/>
        </p:nvSpPr>
        <p:spPr>
          <a:xfrm>
            <a:off x="10364805" y="2518035"/>
            <a:ext cx="1701566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70" algn="l" defTabSz="6095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40" algn="l" defTabSz="6095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09" algn="l" defTabSz="6095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278" algn="l" defTabSz="6095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848" algn="l" defTabSz="6095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418" algn="l" defTabSz="6095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987" algn="l" defTabSz="6095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557" algn="l" defTabSz="6095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latin typeface="Arial Nova"/>
              </a:rPr>
              <a:t>Brian Singer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9"/>
          <p:cNvSpPr txBox="1">
            <a:spLocks noGrp="1"/>
          </p:cNvSpPr>
          <p:nvPr>
            <p:ph type="title"/>
          </p:nvPr>
        </p:nvSpPr>
        <p:spPr>
          <a:xfrm>
            <a:off x="431800" y="365133"/>
            <a:ext cx="11497200" cy="13256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/>
              <a:t>State-of-art models: Not good at network red teaming</a:t>
            </a:r>
            <a:endParaRPr/>
          </a:p>
        </p:txBody>
      </p:sp>
      <p:sp>
        <p:nvSpPr>
          <p:cNvPr id="252" name="Google Shape;252;p3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"/>
              <a:pPr>
                <a:buClr>
                  <a:srgbClr val="000000"/>
                </a:buClr>
              </a:pPr>
              <a:t>5</a:t>
            </a:fld>
            <a:endParaRPr/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679D07E-52FF-FFB1-1010-C14632277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281" y="1308704"/>
            <a:ext cx="7606919" cy="45602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3"/>
          <p:cNvSpPr txBox="1">
            <a:spLocks noGrp="1"/>
          </p:cNvSpPr>
          <p:nvPr>
            <p:ph type="title"/>
          </p:nvPr>
        </p:nvSpPr>
        <p:spPr>
          <a:xfrm>
            <a:off x="431800" y="365125"/>
            <a:ext cx="10515600" cy="13256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 dirty="0" err="1">
                <a:latin typeface="Arial Nova"/>
              </a:rPr>
              <a:t>Incalmo</a:t>
            </a:r>
            <a:r>
              <a:rPr lang="en" dirty="0">
                <a:latin typeface="Arial Nova"/>
              </a:rPr>
              <a:t> Key Ideas: Abstraction and Decoupling</a:t>
            </a:r>
            <a:endParaRPr lang="en-US" dirty="0">
              <a:latin typeface="Arial Nova" panose="020B0504020202020204" pitchFamily="34" charset="0"/>
            </a:endParaRPr>
          </a:p>
        </p:txBody>
      </p:sp>
      <p:sp>
        <p:nvSpPr>
          <p:cNvPr id="287" name="Google Shape;287;p4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"/>
              <a:pPr>
                <a:buClr>
                  <a:srgbClr val="000000"/>
                </a:buClr>
              </a:pPr>
              <a:t>6</a:t>
            </a:fld>
            <a:endParaRPr/>
          </a:p>
        </p:txBody>
      </p:sp>
      <p:pic>
        <p:nvPicPr>
          <p:cNvPr id="2" name="Picture 1" descr="QR Code Image">
            <a:extLst>
              <a:ext uri="{FF2B5EF4-FFF2-40B4-BE49-F238E27FC236}">
                <a16:creationId xmlns:a16="http://schemas.microsoft.com/office/drawing/2014/main" id="{BF76AD82-81DC-2A9C-38F5-D3858A45C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6400" y="4464693"/>
            <a:ext cx="1325600" cy="13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screenshot of a phone&#10;&#10;AI-generated content may be incorrect.">
            <a:extLst>
              <a:ext uri="{FF2B5EF4-FFF2-40B4-BE49-F238E27FC236}">
                <a16:creationId xmlns:a16="http://schemas.microsoft.com/office/drawing/2014/main" id="{32A5DCB7-26C5-0EA6-70D2-4B45419EC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017" y="1029026"/>
            <a:ext cx="8999195" cy="517769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7"/>
          <p:cNvSpPr txBox="1">
            <a:spLocks noGrp="1"/>
          </p:cNvSpPr>
          <p:nvPr>
            <p:ph type="title"/>
          </p:nvPr>
        </p:nvSpPr>
        <p:spPr>
          <a:xfrm>
            <a:off x="425288" y="365125"/>
            <a:ext cx="11557650" cy="1338625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 dirty="0" err="1">
                <a:latin typeface="Arial Nova"/>
              </a:rPr>
              <a:t>Incalmo</a:t>
            </a:r>
            <a:r>
              <a:rPr lang="en" dirty="0">
                <a:latin typeface="Arial Nova"/>
              </a:rPr>
              <a:t> outperforms LLM-only agentic solutions</a:t>
            </a:r>
            <a:endParaRPr dirty="0">
              <a:latin typeface="Arial Nova"/>
            </a:endParaRPr>
          </a:p>
        </p:txBody>
      </p:sp>
      <p:sp>
        <p:nvSpPr>
          <p:cNvPr id="315" name="Google Shape;315;p4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"/>
              <a:pPr>
                <a:buClr>
                  <a:srgbClr val="000000"/>
                </a:buClr>
              </a:pPr>
              <a:t>7</a:t>
            </a:fld>
            <a:endParaRPr/>
          </a:p>
        </p:txBody>
      </p:sp>
      <p:sp>
        <p:nvSpPr>
          <p:cNvPr id="2" name="Google Shape;184;p31">
            <a:extLst>
              <a:ext uri="{FF2B5EF4-FFF2-40B4-BE49-F238E27FC236}">
                <a16:creationId xmlns:a16="http://schemas.microsoft.com/office/drawing/2014/main" id="{A7465071-9F1B-0C15-74CA-4C9E7FBA381E}"/>
              </a:ext>
            </a:extLst>
          </p:cNvPr>
          <p:cNvSpPr txBox="1"/>
          <p:nvPr/>
        </p:nvSpPr>
        <p:spPr>
          <a:xfrm>
            <a:off x="9338845" y="1432764"/>
            <a:ext cx="3109621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en" b="1">
                <a:latin typeface="Lato"/>
                <a:ea typeface="Lato"/>
                <a:cs typeface="Lato"/>
                <a:sym typeface="Lato"/>
              </a:rPr>
              <a:t>12-54  minutes </a:t>
            </a:r>
            <a:endParaRPr lang="en-US" b="1">
              <a:latin typeface="Lato"/>
              <a:ea typeface="Lato"/>
              <a:cs typeface="Lato"/>
              <a:sym typeface="Lato"/>
            </a:endParaRPr>
          </a:p>
          <a:p>
            <a:pPr algn="ctr"/>
            <a:r>
              <a:rPr lang="en" b="1">
                <a:latin typeface="Lato"/>
                <a:ea typeface="Lato"/>
                <a:cs typeface="Lato"/>
                <a:sym typeface="Lato"/>
              </a:rPr>
              <a:t>&lt;$15 per attack</a:t>
            </a:r>
            <a:endParaRPr lang="en-US" b="1">
              <a:latin typeface="Lato"/>
              <a:ea typeface="Lato"/>
              <a:cs typeface="Lato"/>
            </a:endParaRPr>
          </a:p>
        </p:txBody>
      </p:sp>
      <p:pic>
        <p:nvPicPr>
          <p:cNvPr id="3" name="Picture 2" descr="QR Code Image">
            <a:extLst>
              <a:ext uri="{FF2B5EF4-FFF2-40B4-BE49-F238E27FC236}">
                <a16:creationId xmlns:a16="http://schemas.microsoft.com/office/drawing/2014/main" id="{B130BEFF-6498-A883-5EB3-560D90BA0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6400" y="4464693"/>
            <a:ext cx="1325600" cy="13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C98405-F277-E346-0085-66162DE9DE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820" y="1137271"/>
            <a:ext cx="9026770" cy="492863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8"/>
          <p:cNvSpPr txBox="1">
            <a:spLocks noGrp="1"/>
          </p:cNvSpPr>
          <p:nvPr>
            <p:ph type="title"/>
          </p:nvPr>
        </p:nvSpPr>
        <p:spPr>
          <a:xfrm>
            <a:off x="431800" y="365125"/>
            <a:ext cx="11746522" cy="1345137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 dirty="0">
                <a:latin typeface="Arial Nova"/>
              </a:rPr>
              <a:t>Small models </a:t>
            </a:r>
            <a:r>
              <a:rPr lang="en">
                <a:latin typeface="Arial Nova"/>
              </a:rPr>
              <a:t>can be effective with right abstractions</a:t>
            </a:r>
            <a:endParaRPr dirty="0">
              <a:latin typeface="Arial Nova"/>
            </a:endParaRPr>
          </a:p>
        </p:txBody>
      </p:sp>
      <p:sp>
        <p:nvSpPr>
          <p:cNvPr id="322" name="Google Shape;322;p4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"/>
              <a:pPr>
                <a:buClr>
                  <a:srgbClr val="000000"/>
                </a:buClr>
              </a:pPr>
              <a:t>8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B33DC7-615F-8C95-7FD2-A2B24E935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090" y="1028330"/>
            <a:ext cx="7735027" cy="525262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4"/>
          <p:cNvSpPr txBox="1">
            <a:spLocks noGrp="1"/>
          </p:cNvSpPr>
          <p:nvPr>
            <p:ph type="title"/>
          </p:nvPr>
        </p:nvSpPr>
        <p:spPr>
          <a:xfrm>
            <a:off x="431800" y="365125"/>
            <a:ext cx="10515600" cy="13256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>
                <a:latin typeface="Arial Nova" panose="020B0504020202020204" pitchFamily="34" charset="0"/>
              </a:rPr>
              <a:t>Practical Impact</a:t>
            </a:r>
            <a:endParaRPr>
              <a:latin typeface="Arial Nova" panose="020B0504020202020204" pitchFamily="34" charset="0"/>
            </a:endParaRPr>
          </a:p>
        </p:txBody>
      </p:sp>
      <p:sp>
        <p:nvSpPr>
          <p:cNvPr id="205" name="Google Shape;205;p3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"/>
              <a:pPr>
                <a:buClr>
                  <a:srgbClr val="000000"/>
                </a:buClr>
              </a:pPr>
              <a:t>9</a:t>
            </a:fld>
            <a:endParaRPr/>
          </a:p>
        </p:txBody>
      </p:sp>
      <p:pic>
        <p:nvPicPr>
          <p:cNvPr id="208" name="Google Shape;208;p34" title="Screenshot 2025-10-22 at 10.04.27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9059" y="4144385"/>
            <a:ext cx="4331967" cy="14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4337" y="4144401"/>
            <a:ext cx="1166541" cy="1318202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4"/>
          <p:cNvSpPr txBox="1"/>
          <p:nvPr/>
        </p:nvSpPr>
        <p:spPr>
          <a:xfrm>
            <a:off x="6863443" y="4357319"/>
            <a:ext cx="4697164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3200">
                <a:hlinkClick r:id="rId5"/>
              </a:rPr>
              <a:t>https://www.incalmo.ai/</a:t>
            </a:r>
            <a:endParaRPr lang="en" sz="3200"/>
          </a:p>
          <a:p>
            <a:r>
              <a:rPr lang="en" sz="3200"/>
              <a:t>RSA Launch Pad</a:t>
            </a:r>
            <a:endParaRPr sz="3200"/>
          </a:p>
        </p:txBody>
      </p:sp>
      <p:pic>
        <p:nvPicPr>
          <p:cNvPr id="211" name="Google Shape;211;p34" title="Screenshot 2025-10-22 at 10.05.55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5640" y="1728034"/>
            <a:ext cx="3394122" cy="1016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4" title="Screenshot 2025-10-22 at 10.06.58 A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50268" y="1148394"/>
            <a:ext cx="7929470" cy="227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4539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A97DA1-5DF0-A14A-ABC6-7D6FF22A6B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818978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E30F2-502A-34BA-45C2-D5446D18339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11</a:t>
            </a:fld>
            <a:endParaRPr lang="en"/>
          </a:p>
        </p:txBody>
      </p:sp>
      <p:pic>
        <p:nvPicPr>
          <p:cNvPr id="6" name="Picture 5" descr="A diagram of a system&#10;&#10;AI-generated content may be incorrect.">
            <a:extLst>
              <a:ext uri="{FF2B5EF4-FFF2-40B4-BE49-F238E27FC236}">
                <a16:creationId xmlns:a16="http://schemas.microsoft.com/office/drawing/2014/main" id="{B79F8CE5-21F2-9864-7922-9D6A24BC6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62" y="1940179"/>
            <a:ext cx="11680877" cy="3937933"/>
          </a:xfrm>
          <a:prstGeom prst="rect">
            <a:avLst/>
          </a:prstGeom>
        </p:spPr>
      </p:pic>
      <p:sp>
        <p:nvSpPr>
          <p:cNvPr id="7" name="Google Shape;137;p26">
            <a:extLst>
              <a:ext uri="{FF2B5EF4-FFF2-40B4-BE49-F238E27FC236}">
                <a16:creationId xmlns:a16="http://schemas.microsoft.com/office/drawing/2014/main" id="{46456267-2F71-55AB-B863-50C509FE7D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1133" y="365133"/>
            <a:ext cx="117880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>
                <a:latin typeface="Arial Nova" panose="020B0504020202020204" pitchFamily="34" charset="0"/>
              </a:rPr>
              <a:t>Cyber Autonomy Research Vision</a:t>
            </a:r>
            <a:endParaRPr>
              <a:latin typeface="Arial Nova" panose="020B05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B7186F-C73E-0C4D-92D2-037E0BF001B4}"/>
              </a:ext>
            </a:extLst>
          </p:cNvPr>
          <p:cNvSpPr txBox="1"/>
          <p:nvPr/>
        </p:nvSpPr>
        <p:spPr>
          <a:xfrm>
            <a:off x="1530458" y="1104256"/>
            <a:ext cx="913108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Research philosophy: An </a:t>
            </a:r>
            <a:r>
              <a:rPr lang="en-US" b="1" i="1"/>
              <a:t>integrative system-wide</a:t>
            </a:r>
            <a:r>
              <a:rPr lang="en-US"/>
              <a:t> approach </a:t>
            </a:r>
            <a:endParaRPr lang="en-US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7512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D3522-B863-8CD4-571F-8F658267B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5C445-28C4-C023-BD2B-D0E52B79D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644" y="151920"/>
            <a:ext cx="10515600" cy="1325563"/>
          </a:xfrm>
        </p:spPr>
        <p:txBody>
          <a:bodyPr/>
          <a:lstStyle/>
          <a:p>
            <a:r>
              <a:rPr lang="en-US"/>
              <a:t>Cyber Autonomy Arena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2C09B8-BAF5-3BA2-6123-F08CB0355E49}"/>
              </a:ext>
            </a:extLst>
          </p:cNvPr>
          <p:cNvSpPr txBox="1"/>
          <p:nvPr/>
        </p:nvSpPr>
        <p:spPr>
          <a:xfrm>
            <a:off x="632719" y="2345751"/>
            <a:ext cx="2137765" cy="830997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Attack Systems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1810E7-3136-3A6F-5122-0F45DFCD46CE}"/>
              </a:ext>
            </a:extLst>
          </p:cNvPr>
          <p:cNvSpPr txBox="1"/>
          <p:nvPr/>
        </p:nvSpPr>
        <p:spPr>
          <a:xfrm>
            <a:off x="785119" y="2498151"/>
            <a:ext cx="2137765" cy="830997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Attack Systems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6ECEA7-D4F9-3BF2-A2CF-FF4961B2C5C4}"/>
              </a:ext>
            </a:extLst>
          </p:cNvPr>
          <p:cNvSpPr txBox="1"/>
          <p:nvPr/>
        </p:nvSpPr>
        <p:spPr>
          <a:xfrm>
            <a:off x="937519" y="2650551"/>
            <a:ext cx="2137765" cy="830997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Attack Systems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D50A25-8A76-E95E-EBD1-27CE5F796F60}"/>
              </a:ext>
            </a:extLst>
          </p:cNvPr>
          <p:cNvSpPr txBox="1"/>
          <p:nvPr/>
        </p:nvSpPr>
        <p:spPr>
          <a:xfrm>
            <a:off x="1089919" y="2802951"/>
            <a:ext cx="2137765" cy="830997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Attack Systems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77423A1-88A1-C41B-F213-166AE8AD24FB}"/>
              </a:ext>
            </a:extLst>
          </p:cNvPr>
          <p:cNvSpPr txBox="1"/>
          <p:nvPr/>
        </p:nvSpPr>
        <p:spPr>
          <a:xfrm>
            <a:off x="4154951" y="2387453"/>
            <a:ext cx="2366460" cy="830997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Defense Systems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E834D9-130E-0B7B-2907-9C58B0ED8D84}"/>
              </a:ext>
            </a:extLst>
          </p:cNvPr>
          <p:cNvSpPr txBox="1"/>
          <p:nvPr/>
        </p:nvSpPr>
        <p:spPr>
          <a:xfrm>
            <a:off x="4307351" y="2539853"/>
            <a:ext cx="2366460" cy="830997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Defense Systems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6BCB92E-2AD7-DD72-3EFE-34D8EF744F61}"/>
              </a:ext>
            </a:extLst>
          </p:cNvPr>
          <p:cNvSpPr txBox="1"/>
          <p:nvPr/>
        </p:nvSpPr>
        <p:spPr>
          <a:xfrm>
            <a:off x="4459751" y="2692253"/>
            <a:ext cx="2366460" cy="830997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Defense Systems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F99D0E3-CDFF-4AC0-12EA-3561C3A03832}"/>
              </a:ext>
            </a:extLst>
          </p:cNvPr>
          <p:cNvSpPr txBox="1"/>
          <p:nvPr/>
        </p:nvSpPr>
        <p:spPr>
          <a:xfrm>
            <a:off x="4612151" y="2844653"/>
            <a:ext cx="2366460" cy="830997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Defense Systems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87AEBC3-C5EB-C8CE-B2EE-B611EB9125EB}"/>
              </a:ext>
            </a:extLst>
          </p:cNvPr>
          <p:cNvSpPr txBox="1"/>
          <p:nvPr/>
        </p:nvSpPr>
        <p:spPr>
          <a:xfrm>
            <a:off x="8061293" y="2387453"/>
            <a:ext cx="3086743" cy="830997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Realistic Environments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2DC7E0E-AF9F-73E4-7CD7-27CD69E51106}"/>
              </a:ext>
            </a:extLst>
          </p:cNvPr>
          <p:cNvSpPr txBox="1"/>
          <p:nvPr/>
        </p:nvSpPr>
        <p:spPr>
          <a:xfrm>
            <a:off x="8213693" y="2539853"/>
            <a:ext cx="3086743" cy="830997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Realistic Environments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40BFF64-D9EF-1F8B-4672-43E4BB5F4BD0}"/>
              </a:ext>
            </a:extLst>
          </p:cNvPr>
          <p:cNvSpPr txBox="1"/>
          <p:nvPr/>
        </p:nvSpPr>
        <p:spPr>
          <a:xfrm>
            <a:off x="8366093" y="2692253"/>
            <a:ext cx="3086743" cy="830997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Realistic Environments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FDC6248-5EFC-0D45-8AB7-E9D0A5A826D3}"/>
              </a:ext>
            </a:extLst>
          </p:cNvPr>
          <p:cNvSpPr txBox="1"/>
          <p:nvPr/>
        </p:nvSpPr>
        <p:spPr>
          <a:xfrm>
            <a:off x="8518493" y="2844653"/>
            <a:ext cx="3086743" cy="830997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Realistic Environments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849EC69-B6EA-2248-B2D4-535CB92EFDCF}"/>
              </a:ext>
            </a:extLst>
          </p:cNvPr>
          <p:cNvSpPr txBox="1"/>
          <p:nvPr/>
        </p:nvSpPr>
        <p:spPr>
          <a:xfrm>
            <a:off x="4594824" y="5030803"/>
            <a:ext cx="1791517" cy="1200329"/>
          </a:xfrm>
          <a:prstGeom prst="rect">
            <a:avLst/>
          </a:prstGeom>
          <a:solidFill>
            <a:srgbClr val="ED7D3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Cyber Arena</a:t>
            </a:r>
          </a:p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Evaluation </a:t>
            </a:r>
          </a:p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Framework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652AEC6-7098-E2CF-02CA-D67B3B0774E6}"/>
              </a:ext>
            </a:extLst>
          </p:cNvPr>
          <p:cNvCxnSpPr>
            <a:cxnSpLocks/>
            <a:stCxn id="19" idx="2"/>
            <a:endCxn id="37" idx="0"/>
          </p:cNvCxnSpPr>
          <p:nvPr/>
        </p:nvCxnSpPr>
        <p:spPr>
          <a:xfrm>
            <a:off x="2158802" y="3633948"/>
            <a:ext cx="3331781" cy="13968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0489860-2F6F-C9DD-9087-9442AEF3CAE0}"/>
              </a:ext>
            </a:extLst>
          </p:cNvPr>
          <p:cNvCxnSpPr>
            <a:cxnSpLocks/>
            <a:stCxn id="28" idx="2"/>
            <a:endCxn id="37" idx="0"/>
          </p:cNvCxnSpPr>
          <p:nvPr/>
        </p:nvCxnSpPr>
        <p:spPr>
          <a:xfrm flipH="1">
            <a:off x="5490583" y="3675650"/>
            <a:ext cx="304798" cy="13551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9D83D4D-2F92-95AE-C138-619FA0FD44AB}"/>
              </a:ext>
            </a:extLst>
          </p:cNvPr>
          <p:cNvCxnSpPr>
            <a:cxnSpLocks/>
            <a:stCxn id="36" idx="2"/>
            <a:endCxn id="37" idx="0"/>
          </p:cNvCxnSpPr>
          <p:nvPr/>
        </p:nvCxnSpPr>
        <p:spPr>
          <a:xfrm flipH="1">
            <a:off x="5490583" y="3675650"/>
            <a:ext cx="4571282" cy="13551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7" name="Graphic 46" descr="Programmer male with solid fill">
            <a:extLst>
              <a:ext uri="{FF2B5EF4-FFF2-40B4-BE49-F238E27FC236}">
                <a16:creationId xmlns:a16="http://schemas.microsoft.com/office/drawing/2014/main" id="{F27BF7E7-0A33-7338-16AB-FD91F221DE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47865" y="1503074"/>
            <a:ext cx="657447" cy="657447"/>
          </a:xfrm>
          <a:prstGeom prst="rect">
            <a:avLst/>
          </a:prstGeom>
        </p:spPr>
      </p:pic>
      <p:pic>
        <p:nvPicPr>
          <p:cNvPr id="48" name="Graphic 47" descr="Programmer female with solid fill">
            <a:extLst>
              <a:ext uri="{FF2B5EF4-FFF2-40B4-BE49-F238E27FC236}">
                <a16:creationId xmlns:a16="http://schemas.microsoft.com/office/drawing/2014/main" id="{004512E1-BFEE-3FF6-88BA-E5D6802A14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2445" y="1510203"/>
            <a:ext cx="657447" cy="657447"/>
          </a:xfrm>
          <a:prstGeom prst="rect">
            <a:avLst/>
          </a:prstGeom>
        </p:spPr>
      </p:pic>
      <p:pic>
        <p:nvPicPr>
          <p:cNvPr id="49" name="Graphic 48" descr="Programmer male with solid fill">
            <a:extLst>
              <a:ext uri="{FF2B5EF4-FFF2-40B4-BE49-F238E27FC236}">
                <a16:creationId xmlns:a16="http://schemas.microsoft.com/office/drawing/2014/main" id="{FAE7EE9A-F15E-F2AE-CC5A-BC0EE7E15A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38554" y="1477483"/>
            <a:ext cx="657447" cy="657447"/>
          </a:xfrm>
          <a:prstGeom prst="rect">
            <a:avLst/>
          </a:prstGeom>
        </p:spPr>
      </p:pic>
      <p:pic>
        <p:nvPicPr>
          <p:cNvPr id="50" name="Graphic 49" descr="Programmer female with solid fill">
            <a:extLst>
              <a:ext uri="{FF2B5EF4-FFF2-40B4-BE49-F238E27FC236}">
                <a16:creationId xmlns:a16="http://schemas.microsoft.com/office/drawing/2014/main" id="{0FEF725C-1DEB-1F57-E078-45FF5A8446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33134" y="1493909"/>
            <a:ext cx="657447" cy="657447"/>
          </a:xfrm>
          <a:prstGeom prst="rect">
            <a:avLst/>
          </a:prstGeom>
        </p:spPr>
      </p:pic>
      <p:pic>
        <p:nvPicPr>
          <p:cNvPr id="51" name="Graphic 50" descr="Programmer male with solid fill">
            <a:extLst>
              <a:ext uri="{FF2B5EF4-FFF2-40B4-BE49-F238E27FC236}">
                <a16:creationId xmlns:a16="http://schemas.microsoft.com/office/drawing/2014/main" id="{362EA709-0ED4-6766-152F-B91A5C8687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63865" y="1550293"/>
            <a:ext cx="657447" cy="657447"/>
          </a:xfrm>
          <a:prstGeom prst="rect">
            <a:avLst/>
          </a:prstGeom>
        </p:spPr>
      </p:pic>
      <p:pic>
        <p:nvPicPr>
          <p:cNvPr id="52" name="Graphic 51" descr="Programmer female with solid fill">
            <a:extLst>
              <a:ext uri="{FF2B5EF4-FFF2-40B4-BE49-F238E27FC236}">
                <a16:creationId xmlns:a16="http://schemas.microsoft.com/office/drawing/2014/main" id="{4015EB05-8D4F-0D53-5447-F5C73D51B8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58445" y="1566719"/>
            <a:ext cx="657447" cy="657447"/>
          </a:xfrm>
          <a:prstGeom prst="rect">
            <a:avLst/>
          </a:prstGeom>
        </p:spPr>
      </p:pic>
      <p:pic>
        <p:nvPicPr>
          <p:cNvPr id="54" name="Graphic 53" descr="Database with solid fill">
            <a:extLst>
              <a:ext uri="{FF2B5EF4-FFF2-40B4-BE49-F238E27FC236}">
                <a16:creationId xmlns:a16="http://schemas.microsoft.com/office/drawing/2014/main" id="{FCB8708C-CD15-3969-4995-1B3E7DA70E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66483" y="5841104"/>
            <a:ext cx="914400" cy="914400"/>
          </a:xfrm>
          <a:prstGeom prst="rect">
            <a:avLst/>
          </a:prstGeom>
        </p:spPr>
      </p:pic>
      <p:pic>
        <p:nvPicPr>
          <p:cNvPr id="55" name="Graphic 54" descr="Bar chart with solid fill">
            <a:extLst>
              <a:ext uri="{FF2B5EF4-FFF2-40B4-BE49-F238E27FC236}">
                <a16:creationId xmlns:a16="http://schemas.microsoft.com/office/drawing/2014/main" id="{04514EFA-C79D-71FA-5423-D2EAEDB806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33881" y="5038507"/>
            <a:ext cx="914400" cy="914400"/>
          </a:xfrm>
          <a:prstGeom prst="rect">
            <a:avLst/>
          </a:prstGeom>
        </p:spPr>
      </p:pic>
      <p:pic>
        <p:nvPicPr>
          <p:cNvPr id="56" name="Graphic 55" descr="Table with solid fill">
            <a:extLst>
              <a:ext uri="{FF2B5EF4-FFF2-40B4-BE49-F238E27FC236}">
                <a16:creationId xmlns:a16="http://schemas.microsoft.com/office/drawing/2014/main" id="{AFF1D1EC-96BA-B374-7D8B-CF8D882732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96315" y="5069148"/>
            <a:ext cx="914400" cy="914400"/>
          </a:xfrm>
          <a:prstGeom prst="rect">
            <a:avLst/>
          </a:prstGeom>
        </p:spPr>
      </p:pic>
      <p:sp>
        <p:nvSpPr>
          <p:cNvPr id="57" name="Right Arrow 56">
            <a:extLst>
              <a:ext uri="{FF2B5EF4-FFF2-40B4-BE49-F238E27FC236}">
                <a16:creationId xmlns:a16="http://schemas.microsoft.com/office/drawing/2014/main" id="{4B8F6A2E-8DD3-7321-1F42-11FB3ECD9E13}"/>
              </a:ext>
            </a:extLst>
          </p:cNvPr>
          <p:cNvSpPr/>
          <p:nvPr/>
        </p:nvSpPr>
        <p:spPr>
          <a:xfrm>
            <a:off x="6782972" y="5483593"/>
            <a:ext cx="864792" cy="4999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E2091EE-AD5D-B3C1-1064-A5B1E9DAD2C2}"/>
              </a:ext>
            </a:extLst>
          </p:cNvPr>
          <p:cNvSpPr txBox="1"/>
          <p:nvPr/>
        </p:nvSpPr>
        <p:spPr>
          <a:xfrm>
            <a:off x="9690087" y="5387868"/>
            <a:ext cx="1242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Calibri" panose="020F0502020204030204" pitchFamily="34" charset="0"/>
                <a:cs typeface="Calibri" panose="020F0502020204030204" pitchFamily="34" charset="0"/>
              </a:rPr>
              <a:t>Datasets, </a:t>
            </a:r>
          </a:p>
          <a:p>
            <a:r>
              <a:rPr lang="en-US" sz="1400">
                <a:latin typeface="Calibri" panose="020F0502020204030204" pitchFamily="34" charset="0"/>
                <a:cs typeface="Calibri" panose="020F0502020204030204" pitchFamily="34" charset="0"/>
              </a:rPr>
              <a:t>Leaderboards</a:t>
            </a:r>
          </a:p>
        </p:txBody>
      </p:sp>
    </p:spTree>
    <p:extLst>
      <p:ext uri="{BB962C8B-B14F-4D97-AF65-F5344CB8AC3E}">
        <p14:creationId xmlns:p14="http://schemas.microsoft.com/office/powerpoint/2010/main" val="3462732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3AA5E-2834-A8A6-A8E7-71D043245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Nova"/>
              </a:rPr>
              <a:t>Cyber Autonomy Arena Leaderboard v 0.1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2BD957-DE86-C22B-4082-BDB316BFAE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13</a:t>
            </a:fld>
            <a:endParaRPr lang="e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C1F7C0-A6D4-A4E2-6D8D-F04FB05BF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446" y="880933"/>
            <a:ext cx="7850540" cy="5293435"/>
          </a:xfrm>
          <a:prstGeom prst="rect">
            <a:avLst/>
          </a:prstGeom>
        </p:spPr>
      </p:pic>
      <p:pic>
        <p:nvPicPr>
          <p:cNvPr id="5" name="Picture 4" descr="Lakshmi Adiga">
            <a:extLst>
              <a:ext uri="{FF2B5EF4-FFF2-40B4-BE49-F238E27FC236}">
                <a16:creationId xmlns:a16="http://schemas.microsoft.com/office/drawing/2014/main" id="{3B02CC9F-2E49-1DD6-57F4-1FDA360D7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8225" y="1018681"/>
            <a:ext cx="1356134" cy="1341338"/>
          </a:xfrm>
          <a:prstGeom prst="rect">
            <a:avLst/>
          </a:prstGeom>
        </p:spPr>
      </p:pic>
      <p:pic>
        <p:nvPicPr>
          <p:cNvPr id="6" name="Picture 5" descr="Marko Morrison">
            <a:extLst>
              <a:ext uri="{FF2B5EF4-FFF2-40B4-BE49-F238E27FC236}">
                <a16:creationId xmlns:a16="http://schemas.microsoft.com/office/drawing/2014/main" id="{1E323BBE-2C4D-F0B6-F0B5-A7258ED3A1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7876" y="2779211"/>
            <a:ext cx="1290461" cy="12978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6ADAA0-75F4-8003-95D7-5089B836C4AC}"/>
              </a:ext>
            </a:extLst>
          </p:cNvPr>
          <p:cNvSpPr txBox="1"/>
          <p:nvPr/>
        </p:nvSpPr>
        <p:spPr>
          <a:xfrm>
            <a:off x="10213732" y="675123"/>
            <a:ext cx="192527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Arial Nova"/>
              </a:rPr>
              <a:t>Lakshmi Adiga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F657D4-3B9F-23BD-E9E3-42F73A7CC87A}"/>
              </a:ext>
            </a:extLst>
          </p:cNvPr>
          <p:cNvSpPr txBox="1"/>
          <p:nvPr/>
        </p:nvSpPr>
        <p:spPr>
          <a:xfrm>
            <a:off x="10179845" y="2366665"/>
            <a:ext cx="196721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Arial Nova"/>
              </a:rPr>
              <a:t>Marko Morrison</a:t>
            </a:r>
            <a:endParaRPr lang="en-US"/>
          </a:p>
        </p:txBody>
      </p:sp>
      <p:pic>
        <p:nvPicPr>
          <p:cNvPr id="8" name="Picture 7" descr="QR Code Image">
            <a:extLst>
              <a:ext uri="{FF2B5EF4-FFF2-40B4-BE49-F238E27FC236}">
                <a16:creationId xmlns:a16="http://schemas.microsoft.com/office/drawing/2014/main" id="{F87C2BC2-117F-43A7-0018-AA1EBD0B10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8230" y="4878340"/>
            <a:ext cx="1283180" cy="129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044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932" y="1640"/>
            <a:ext cx="8995979" cy="1249053"/>
          </a:xfrm>
        </p:spPr>
        <p:txBody>
          <a:bodyPr/>
          <a:lstStyle/>
          <a:p>
            <a:r>
              <a:rPr lang="en-US" altLang="en-US">
                <a:latin typeface="Arial Nova"/>
              </a:rPr>
              <a:t>Apply what we have seen today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Google Shape;338;p50">
            <a:extLst>
              <a:ext uri="{FF2B5EF4-FFF2-40B4-BE49-F238E27FC236}">
                <a16:creationId xmlns:a16="http://schemas.microsoft.com/office/drawing/2014/main" id="{F967B052-949F-8A5B-FC0B-39C5EB0E059C}"/>
              </a:ext>
            </a:extLst>
          </p:cNvPr>
          <p:cNvSpPr txBox="1">
            <a:spLocks/>
          </p:cNvSpPr>
          <p:nvPr/>
        </p:nvSpPr>
        <p:spPr>
          <a:xfrm>
            <a:off x="137385" y="1080690"/>
            <a:ext cx="11918800" cy="46996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304784" indent="-304784" algn="l" defTabSz="609570" rtl="0" eaLnBrk="1" latinLnBrk="0" hangingPunct="1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System Font Regular"/>
              <a:buChar char="•"/>
              <a:defRPr sz="2800" b="0" i="0" kern="0">
                <a:solidFill>
                  <a:schemeClr val="tx1"/>
                </a:solidFill>
                <a:latin typeface="Arial Nova" panose="020B0504020202020204" pitchFamily="34" charset="0"/>
                <a:ea typeface="+mn-ea"/>
                <a:cs typeface="Calibri Light"/>
              </a:defRPr>
            </a:lvl1pPr>
            <a:lvl2pPr marL="621792" indent="-274320" algn="l" defTabSz="60957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System Font Regular"/>
              <a:buChar char="–"/>
              <a:defRPr sz="2400" b="0" i="0" kern="0">
                <a:solidFill>
                  <a:schemeClr val="tx1"/>
                </a:solidFill>
                <a:latin typeface="Arial Nova" panose="020B0504020202020204" pitchFamily="34" charset="0"/>
                <a:ea typeface="+mn-ea"/>
                <a:cs typeface="Calibri Light"/>
              </a:defRPr>
            </a:lvl2pPr>
            <a:lvl3pPr marL="896112" indent="-246888" algn="l" defTabSz="60957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System Font Regular"/>
              <a:buChar char="•"/>
              <a:defRPr sz="2100" b="0" i="0" kern="0" baseline="0">
                <a:solidFill>
                  <a:schemeClr val="tx1"/>
                </a:solidFill>
                <a:latin typeface="Arial Nova" panose="020B0504020202020204" pitchFamily="34" charset="0"/>
                <a:ea typeface="+mn-ea"/>
                <a:cs typeface="Calibri Light"/>
              </a:defRPr>
            </a:lvl3pPr>
            <a:lvl4pPr marL="1188720" indent="-228600" algn="l" defTabSz="60957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System Font Regular"/>
              <a:buChar char="–"/>
              <a:defRPr sz="2000" b="0" i="0" kern="0">
                <a:solidFill>
                  <a:schemeClr val="tx1"/>
                </a:solidFill>
                <a:latin typeface="Arial Nova" panose="020B0504020202020204" pitchFamily="34" charset="0"/>
                <a:ea typeface="+mn-ea"/>
                <a:cs typeface="Calibri Light"/>
              </a:defRPr>
            </a:lvl4pPr>
            <a:lvl5pPr marL="1508760" indent="-243829" algn="l" defTabSz="60957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sz="1800" b="0" i="0" kern="0">
                <a:solidFill>
                  <a:schemeClr val="tx1"/>
                </a:solidFill>
                <a:latin typeface="Arial Nova" panose="020B0504020202020204" pitchFamily="34" charset="0"/>
                <a:ea typeface="+mn-ea"/>
                <a:cs typeface="Calibri Light"/>
              </a:defRPr>
            </a:lvl5pPr>
            <a:lvl6pPr marL="3352632" indent="-304784" algn="l" defTabSz="609570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202" indent="-304784" algn="l" defTabSz="609570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772" indent="-304784" algn="l" defTabSz="609570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341" indent="-304784" algn="l" defTabSz="609570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Arial Nova"/>
              </a:rPr>
              <a:t>Technology:</a:t>
            </a:r>
            <a:br>
              <a:rPr lang="en-US" sz="3050" dirty="0">
                <a:latin typeface="Arial Nova"/>
              </a:rPr>
            </a:br>
            <a:r>
              <a:rPr lang="en-US" sz="2400" dirty="0">
                <a:latin typeface="Arial Nova"/>
              </a:rPr>
              <a:t>    </a:t>
            </a:r>
            <a:r>
              <a:rPr lang="en-US" sz="2400">
                <a:latin typeface="Arial Nova"/>
              </a:rPr>
              <a:t>LLMs + abstraction + domain harness can be effective red teaming tools </a:t>
            </a:r>
            <a:br>
              <a:rPr lang="en-US" sz="2400" dirty="0">
                <a:latin typeface="Arial Nova"/>
              </a:rPr>
            </a:br>
            <a:r>
              <a:rPr lang="en-US" sz="2400" dirty="0">
                <a:latin typeface="Arial Nova"/>
              </a:rPr>
              <a:t>    Domain-specific abstractions are key; even small models may suffice </a:t>
            </a:r>
            <a:endParaRPr lang="en-US" sz="2400" dirty="0"/>
          </a:p>
          <a:p>
            <a:pPr marL="0" indent="0">
              <a:buNone/>
            </a:pPr>
            <a:r>
              <a:rPr lang="en-US" sz="3000" dirty="0">
                <a:latin typeface="Arial Nova"/>
              </a:rPr>
              <a:t>Act:</a:t>
            </a:r>
            <a:br>
              <a:rPr lang="en-US" sz="3000" dirty="0">
                <a:latin typeface="Arial Nova"/>
              </a:rPr>
            </a:br>
            <a:r>
              <a:rPr lang="en-US" sz="2400" dirty="0">
                <a:latin typeface="Arial Nova"/>
              </a:rPr>
              <a:t>    Help advance the science via industry-academic-government collaboration</a:t>
            </a:r>
            <a:br>
              <a:rPr lang="en-US" sz="2400" dirty="0">
                <a:latin typeface="Arial Nova"/>
              </a:rPr>
            </a:br>
            <a:r>
              <a:rPr lang="en-US" sz="2400" dirty="0">
                <a:latin typeface="Arial Nova"/>
              </a:rPr>
              <a:t> Give us feedback for red-team, </a:t>
            </a:r>
            <a:r>
              <a:rPr lang="en-US" sz="2400" err="1">
                <a:latin typeface="Arial Nova"/>
              </a:rPr>
              <a:t>MHBench</a:t>
            </a:r>
            <a:r>
              <a:rPr lang="en-US" sz="2400">
                <a:latin typeface="Arial Nova"/>
              </a:rPr>
              <a:t>, red-blue team evals, vision papers</a:t>
            </a:r>
            <a:endParaRPr lang="en-US" sz="2400"/>
          </a:p>
          <a:p>
            <a:pPr marL="0" indent="0">
              <a:buNone/>
            </a:pPr>
            <a:r>
              <a:rPr lang="en-US" sz="3050">
                <a:latin typeface="Arial Nova"/>
              </a:rPr>
              <a:t>Think:</a:t>
            </a:r>
            <a:br>
              <a:rPr lang="en-US" sz="3050" dirty="0">
                <a:latin typeface="Arial Nova"/>
              </a:rPr>
            </a:br>
            <a:r>
              <a:rPr lang="en-US" sz="2400">
                <a:latin typeface="Arial Nova"/>
              </a:rPr>
              <a:t>     Can you use AI to lower red teaming costs for your enterprises?</a:t>
            </a:r>
            <a:br>
              <a:rPr lang="en-US" sz="2400" dirty="0">
                <a:latin typeface="Arial Nova"/>
              </a:rPr>
            </a:br>
            <a:r>
              <a:rPr lang="en-US" sz="2400">
                <a:latin typeface="Arial Nova"/>
              </a:rPr>
              <a:t>     How can we contribute to the discipline of Cyber Autonomy?</a:t>
            </a:r>
            <a:br>
              <a:rPr lang="en-US" sz="2400" dirty="0">
                <a:latin typeface="Arial Nova"/>
              </a:rPr>
            </a:br>
            <a:r>
              <a:rPr lang="en-US" sz="2400">
                <a:latin typeface="Arial Nova"/>
              </a:rPr>
              <a:t>     How Cyber Autonomy capable are my vendors/Ops?</a:t>
            </a:r>
            <a:br>
              <a:rPr lang="en-US" sz="2400" dirty="0">
                <a:latin typeface="Arial Nova"/>
              </a:rPr>
            </a:br>
            <a:r>
              <a:rPr lang="en-US" sz="2400">
                <a:latin typeface="Arial Nova"/>
              </a:rPr>
              <a:t>    </a:t>
            </a:r>
            <a:endParaRPr lang="en-US"/>
          </a:p>
          <a:p>
            <a:pPr marL="0" indent="0">
              <a:buNone/>
            </a:pPr>
            <a:r>
              <a:rPr lang="en-US" sz="2400" dirty="0">
                <a:latin typeface="Arial Nova"/>
              </a:rPr>
              <a:t>  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663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>
          <a:extLst>
            <a:ext uri="{FF2B5EF4-FFF2-40B4-BE49-F238E27FC236}">
              <a16:creationId xmlns:a16="http://schemas.microsoft.com/office/drawing/2014/main" id="{E304C7B0-D03D-AED9-0563-2C939B946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0">
            <a:extLst>
              <a:ext uri="{FF2B5EF4-FFF2-40B4-BE49-F238E27FC236}">
                <a16:creationId xmlns:a16="http://schemas.microsoft.com/office/drawing/2014/main" id="{46D71D84-0664-2B1F-5FF8-C10925DD41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1800" y="365131"/>
            <a:ext cx="10515600" cy="800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r>
              <a:rPr lang="en">
                <a:latin typeface="Arial Nova" panose="020B0504020202020204" pitchFamily="34" charset="0"/>
              </a:rPr>
              <a:t>Summary</a:t>
            </a:r>
            <a:endParaRPr>
              <a:latin typeface="Arial Nova" panose="020B0504020202020204" pitchFamily="34" charset="0"/>
            </a:endParaRPr>
          </a:p>
        </p:txBody>
      </p:sp>
      <p:sp>
        <p:nvSpPr>
          <p:cNvPr id="337" name="Google Shape;337;p50">
            <a:extLst>
              <a:ext uri="{FF2B5EF4-FFF2-40B4-BE49-F238E27FC236}">
                <a16:creationId xmlns:a16="http://schemas.microsoft.com/office/drawing/2014/main" id="{67655F72-5CE7-9930-D9A5-D636BF3C256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"/>
              <a:pPr>
                <a:buClr>
                  <a:srgbClr val="000000"/>
                </a:buClr>
              </a:pPr>
              <a:t>15</a:t>
            </a:fld>
            <a:endParaRPr/>
          </a:p>
        </p:txBody>
      </p:sp>
      <p:sp>
        <p:nvSpPr>
          <p:cNvPr id="338" name="Google Shape;338;p50">
            <a:extLst>
              <a:ext uri="{FF2B5EF4-FFF2-40B4-BE49-F238E27FC236}">
                <a16:creationId xmlns:a16="http://schemas.microsoft.com/office/drawing/2014/main" id="{8FD577F2-6C7B-882F-3323-32DC66CEBD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6000" y="1712433"/>
            <a:ext cx="11918800" cy="4699600"/>
          </a:xfrm>
          <a:prstGeom prst="rect">
            <a:avLst/>
          </a:prstGeom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0" indent="0">
              <a:buNone/>
            </a:pPr>
            <a:r>
              <a:rPr lang="en" sz="3050">
                <a:latin typeface="Arial Nova"/>
              </a:rPr>
              <a:t>Attacks are increasingly becoming autonomous</a:t>
            </a:r>
            <a:br>
              <a:rPr lang="en" sz="3050" dirty="0">
                <a:latin typeface="Arial Nova" panose="020B0504020202020204" pitchFamily="34" charset="0"/>
              </a:rPr>
            </a:br>
            <a:endParaRPr sz="3067">
              <a:latin typeface="Arial Nova" panose="020B0504020202020204" pitchFamily="34" charset="0"/>
            </a:endParaRPr>
          </a:p>
          <a:p>
            <a:pPr marL="0" indent="0">
              <a:buNone/>
            </a:pPr>
            <a:r>
              <a:rPr lang="en-US" sz="3050">
                <a:latin typeface="Arial Nova"/>
              </a:rPr>
              <a:t>Security needs Cyber Autonomy: Opens new research questions</a:t>
            </a:r>
          </a:p>
          <a:p>
            <a:pPr marL="0" indent="0">
              <a:buNone/>
            </a:pPr>
            <a:endParaRPr sz="3067">
              <a:latin typeface="Arial Nova" panose="020B0504020202020204" pitchFamily="34" charset="0"/>
            </a:endParaRPr>
          </a:p>
          <a:p>
            <a:pPr marL="0" indent="0">
              <a:buNone/>
            </a:pPr>
            <a:r>
              <a:rPr lang="en" sz="3067">
                <a:latin typeface="Arial Nova" panose="020B0504020202020204" pitchFamily="34" charset="0"/>
              </a:rPr>
              <a:t>Early work: Autonomous red teaming multi-host setups</a:t>
            </a:r>
          </a:p>
          <a:p>
            <a:pPr marL="0" indent="0">
              <a:buNone/>
            </a:pPr>
            <a:endParaRPr lang="en" sz="3067">
              <a:latin typeface="Arial Nova" panose="020B0504020202020204" pitchFamily="34" charset="0"/>
            </a:endParaRPr>
          </a:p>
          <a:p>
            <a:pPr marL="0" indent="0">
              <a:buNone/>
            </a:pPr>
            <a:r>
              <a:rPr lang="en-US" sz="3050">
                <a:latin typeface="Arial Nova"/>
              </a:rPr>
              <a:t>Broader Cyber Autonomy vision</a:t>
            </a:r>
            <a:endParaRPr sz="3067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370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06840-1384-6658-68E9-7F09D7A4D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 learn more and collaborate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AB7F1B-DAAC-6D70-6413-1F38D145F0D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16</a:t>
            </a:fld>
            <a:endParaRPr lang="en"/>
          </a:p>
        </p:txBody>
      </p:sp>
      <p:pic>
        <p:nvPicPr>
          <p:cNvPr id="1026" name="Picture 2" descr="QR Code Image">
            <a:extLst>
              <a:ext uri="{FF2B5EF4-FFF2-40B4-BE49-F238E27FC236}">
                <a16:creationId xmlns:a16="http://schemas.microsoft.com/office/drawing/2014/main" id="{34C653B1-1154-5C6C-FD6F-F101765FE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43" y="1214843"/>
            <a:ext cx="1294731" cy="1294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obotics Security and Privacy Initiative logo">
            <a:extLst>
              <a:ext uri="{FF2B5EF4-FFF2-40B4-BE49-F238E27FC236}">
                <a16:creationId xmlns:a16="http://schemas.microsoft.com/office/drawing/2014/main" id="{4AAC68FB-8A8C-7870-5733-0F737FEF3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805" y="1342187"/>
            <a:ext cx="4540990" cy="1169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QR Code Image">
            <a:extLst>
              <a:ext uri="{FF2B5EF4-FFF2-40B4-BE49-F238E27FC236}">
                <a16:creationId xmlns:a16="http://schemas.microsoft.com/office/drawing/2014/main" id="{0FCF77BB-F2D7-2ECE-0980-421A16AD1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42" y="2946605"/>
            <a:ext cx="1294732" cy="128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CA2907-AE16-9166-D516-A99BE4621075}"/>
              </a:ext>
            </a:extLst>
          </p:cNvPr>
          <p:cNvSpPr txBox="1"/>
          <p:nvPr/>
        </p:nvSpPr>
        <p:spPr>
          <a:xfrm>
            <a:off x="2036076" y="3173751"/>
            <a:ext cx="5236413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b="1" i="1" u="sng" dirty="0">
                <a:hlinkClick r:id="rId5"/>
              </a:rPr>
              <a:t>https://github.com/orgs/cylabcyberautonomy/</a:t>
            </a:r>
            <a:endParaRPr lang="en-US" sz="2000" b="1" i="1" u="sng" dirty="0">
              <a:ea typeface="Calibri"/>
              <a:cs typeface="Calibri"/>
            </a:endParaRPr>
          </a:p>
          <a:p>
            <a:r>
              <a:rPr lang="en-US" dirty="0" err="1"/>
              <a:t>Incalmo</a:t>
            </a:r>
            <a:r>
              <a:rPr lang="en-US" dirty="0"/>
              <a:t>, </a:t>
            </a:r>
            <a:r>
              <a:rPr lang="en-US" dirty="0" err="1"/>
              <a:t>MHBench</a:t>
            </a:r>
            <a:r>
              <a:rPr lang="en-US" dirty="0"/>
              <a:t> open source</a:t>
            </a:r>
            <a:endParaRPr lang="en-US" dirty="0">
              <a:ea typeface="Calibri"/>
              <a:cs typeface="Calibri"/>
            </a:endParaRPr>
          </a:p>
        </p:txBody>
      </p:sp>
      <p:pic>
        <p:nvPicPr>
          <p:cNvPr id="7" name="Picture 2" descr="QR Code Image">
            <a:extLst>
              <a:ext uri="{FF2B5EF4-FFF2-40B4-BE49-F238E27FC236}">
                <a16:creationId xmlns:a16="http://schemas.microsoft.com/office/drawing/2014/main" id="{F591442A-4C3E-B8EA-51CF-4FEC66BA1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81" y="4737688"/>
            <a:ext cx="1294730" cy="130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5BBB28-1285-F161-D56B-6F9A606589E2}"/>
              </a:ext>
            </a:extLst>
          </p:cNvPr>
          <p:cNvSpPr txBox="1"/>
          <p:nvPr/>
        </p:nvSpPr>
        <p:spPr>
          <a:xfrm>
            <a:off x="2035584" y="5016883"/>
            <a:ext cx="3821239" cy="1015663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000" dirty="0" err="1">
                <a:latin typeface="Arial Nova"/>
              </a:rPr>
              <a:t>Incalmo</a:t>
            </a:r>
            <a:r>
              <a:rPr lang="en-US" sz="2000" dirty="0">
                <a:latin typeface="Arial Nova"/>
              </a:rPr>
              <a:t> research paper </a:t>
            </a:r>
            <a:endParaRPr lang="en-US" sz="2000" dirty="0">
              <a:latin typeface="Arial Nova" panose="020B0504020202020204" pitchFamily="34" charset="0"/>
            </a:endParaRPr>
          </a:p>
          <a:p>
            <a:r>
              <a:rPr lang="en-US" sz="2000">
                <a:latin typeface="Arial Nova"/>
              </a:rPr>
              <a:t>(to appear in IEEE S&amp;P 2026) </a:t>
            </a:r>
            <a:endParaRPr lang="en-US" sz="2000">
              <a:latin typeface="Arial Nova" panose="020B0504020202020204" pitchFamily="34" charset="0"/>
            </a:endParaRPr>
          </a:p>
          <a:p>
            <a:r>
              <a:rPr lang="en-US" sz="2000" i="1" dirty="0">
                <a:latin typeface="Arial Nova"/>
                <a:hlinkClick r:id="rId7"/>
              </a:rPr>
              <a:t>https://arxiv.org/abs/2501.16466</a:t>
            </a:r>
          </a:p>
        </p:txBody>
      </p:sp>
      <p:pic>
        <p:nvPicPr>
          <p:cNvPr id="3" name="Picture 2" descr="QR Code Image">
            <a:extLst>
              <a:ext uri="{FF2B5EF4-FFF2-40B4-BE49-F238E27FC236}">
                <a16:creationId xmlns:a16="http://schemas.microsoft.com/office/drawing/2014/main" id="{CB6FB334-A35F-D3EE-E2A5-E617DFC5B7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8298" y="4742730"/>
            <a:ext cx="1283180" cy="12975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1D35E2-6116-E6C4-A10C-521F9B822ACA}"/>
              </a:ext>
            </a:extLst>
          </p:cNvPr>
          <p:cNvSpPr txBox="1"/>
          <p:nvPr/>
        </p:nvSpPr>
        <p:spPr>
          <a:xfrm>
            <a:off x="7585244" y="5016883"/>
            <a:ext cx="4500078" cy="1015663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000">
                <a:latin typeface="Arial Nova"/>
              </a:rPr>
              <a:t>Establishing System-level leaderboard</a:t>
            </a:r>
            <a:endParaRPr lang="en-US"/>
          </a:p>
          <a:p>
            <a:r>
              <a:rPr lang="en-US" sz="2000">
                <a:latin typeface="Arial Nova"/>
              </a:rPr>
              <a:t>(WIP at Hot Science of Security '26 )</a:t>
            </a:r>
            <a:endParaRPr lang="en-US" sz="2000" i="1">
              <a:latin typeface="Arial Nova"/>
              <a:hlinkClick r:id="rId7"/>
            </a:endParaRPr>
          </a:p>
          <a:p>
            <a:r>
              <a:rPr lang="en-US" sz="2000" dirty="0">
                <a:ea typeface="+mn-lt"/>
                <a:cs typeface="+mn-lt"/>
                <a:hlinkClick r:id="rId9"/>
              </a:rPr>
              <a:t>https://doi.org/10.1184/R1/31816615.v1</a:t>
            </a:r>
            <a:endParaRPr lang="en-US"/>
          </a:p>
        </p:txBody>
      </p:sp>
      <p:pic>
        <p:nvPicPr>
          <p:cNvPr id="10" name="Picture 9" descr="QR Code Image">
            <a:extLst>
              <a:ext uri="{FF2B5EF4-FFF2-40B4-BE49-F238E27FC236}">
                <a16:creationId xmlns:a16="http://schemas.microsoft.com/office/drawing/2014/main" id="{5DA27422-21C7-06B1-DF95-7875EC0A10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7374" y="1208538"/>
            <a:ext cx="1295052" cy="13020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A2496DF-BB9F-93AF-E759-AADD6C1B7408}"/>
              </a:ext>
            </a:extLst>
          </p:cNvPr>
          <p:cNvSpPr txBox="1"/>
          <p:nvPr/>
        </p:nvSpPr>
        <p:spPr>
          <a:xfrm>
            <a:off x="7732051" y="1416607"/>
            <a:ext cx="3476593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000">
                <a:latin typeface="Arial Nova"/>
              </a:rPr>
              <a:t>Cyber Autonomy Whitepaper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7B3C16-4B98-D14D-7945-05DB1ECAD105}"/>
              </a:ext>
            </a:extLst>
          </p:cNvPr>
          <p:cNvSpPr txBox="1"/>
          <p:nvPr/>
        </p:nvSpPr>
        <p:spPr>
          <a:xfrm>
            <a:off x="7730718" y="1852897"/>
            <a:ext cx="609600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u="none" strike="noStrike" dirty="0">
                <a:solidFill>
                  <a:srgbClr val="064AB1"/>
                </a:solidFill>
                <a:latin typeface="Calibri"/>
                <a:ea typeface="Calibri"/>
                <a:cs typeface="Calibri"/>
                <a:hlinkClick r:id="rId11"/>
              </a:rPr>
              <a:t>https://doi.org/10.1184/R1/31769038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algn="l"/>
            <a:endParaRPr lang="en-US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813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6A97F-6D47-83F1-2E78-C89822308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Nova" panose="020B0504020202020204" pitchFamily="34" charset="0"/>
              </a:rPr>
              <a:t>Today vs. Future (Cyber Autonomy)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BC175-553D-666C-B4B0-9FB4136A99F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17</a:t>
            </a:fld>
            <a:endParaRPr lang="en"/>
          </a:p>
        </p:txBody>
      </p:sp>
      <p:pic>
        <p:nvPicPr>
          <p:cNvPr id="6" name="Picture 5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6FF52A66-973E-21E4-E1E1-D986847CB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94925"/>
            <a:ext cx="10363200" cy="445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677397"/>
      </p:ext>
    </p:extLst>
  </p:cSld>
  <p:clrMapOvr>
    <a:masterClrMapping/>
  </p:clrMapOvr>
</p:sld>
</file>

<file path=ppt/theme/theme1.xml><?xml version="1.0" encoding="utf-8"?>
<a:theme xmlns:a="http://schemas.openxmlformats.org/drawingml/2006/main" name="RSAC 2026 Conference theme">
  <a:themeElements>
    <a:clrScheme name="Custom 33">
      <a:dk1>
        <a:srgbClr val="FFFFFF"/>
      </a:dk1>
      <a:lt1>
        <a:srgbClr val="000000"/>
      </a:lt1>
      <a:dk2>
        <a:srgbClr val="D823AD"/>
      </a:dk2>
      <a:lt2>
        <a:srgbClr val="CCD8EA"/>
      </a:lt2>
      <a:accent1>
        <a:srgbClr val="2464C7"/>
      </a:accent1>
      <a:accent2>
        <a:srgbClr val="A6CE38"/>
      </a:accent2>
      <a:accent3>
        <a:srgbClr val="051464"/>
      </a:accent3>
      <a:accent4>
        <a:srgbClr val="23ABAD"/>
      </a:accent4>
      <a:accent5>
        <a:srgbClr val="D36B37"/>
      </a:accent5>
      <a:accent6>
        <a:srgbClr val="74C1EC"/>
      </a:accent6>
      <a:hlink>
        <a:srgbClr val="2464C7"/>
      </a:hlink>
      <a:folHlink>
        <a:srgbClr val="23ABA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smtClean="0">
            <a:latin typeface="Arial Nova" panose="020B05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SAC2026 speaker template - Tracks - 1 speaker" id="{D6F27B8D-B490-40E1-8AD1-7649FE963BD6}" vid="{8462C9BB-A6C5-4383-A51A-F5E4C76C54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08FC57CA2424941978B53E4D4822E07" ma:contentTypeVersion="18" ma:contentTypeDescription="Create a new document." ma:contentTypeScope="" ma:versionID="87bf6ea8a26be06286bab51151e5f4cc">
  <xsd:schema xmlns:xsd="http://www.w3.org/2001/XMLSchema" xmlns:xs="http://www.w3.org/2001/XMLSchema" xmlns:p="http://schemas.microsoft.com/office/2006/metadata/properties" xmlns:ns1="http://schemas.microsoft.com/sharepoint/v3" xmlns:ns2="76831a8a-0269-4eee-a971-6d5442579cf8" xmlns:ns3="cb48412e-8a23-46ae-a517-c3995ea0367a" targetNamespace="http://schemas.microsoft.com/office/2006/metadata/properties" ma:root="true" ma:fieldsID="098fff805c271a4ce05af3a478bfa9c1" ns1:_="" ns2:_="" ns3:_="">
    <xsd:import namespace="http://schemas.microsoft.com/sharepoint/v3"/>
    <xsd:import namespace="76831a8a-0269-4eee-a971-6d5442579cf8"/>
    <xsd:import namespace="cb48412e-8a23-46ae-a517-c3995ea036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831a8a-0269-4eee-a971-6d5442579c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6200d498-2210-44d6-9fbc-d1d91320dc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48412e-8a23-46ae-a517-c3995ea0367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b1ebe35-e4cc-47ab-8f68-aa5dde5264b4}" ma:internalName="TaxCatchAll" ma:showField="CatchAllData" ma:web="cb48412e-8a23-46ae-a517-c3995ea036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b48412e-8a23-46ae-a517-c3995ea0367a" xsi:nil="true"/>
    <lcf76f155ced4ddcb4097134ff3c332f xmlns="76831a8a-0269-4eee-a971-6d5442579cf8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E6C2837-EC05-4006-9A4F-B8276B30160F}">
  <ds:schemaRefs>
    <ds:schemaRef ds:uri="76831a8a-0269-4eee-a971-6d5442579cf8"/>
    <ds:schemaRef ds:uri="cb48412e-8a23-46ae-a517-c3995ea0367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18D2BA0-7E72-49E1-B878-E82FB4293E8A}">
  <ds:schemaRefs>
    <ds:schemaRef ds:uri="http://purl.org/dc/terms/"/>
    <ds:schemaRef ds:uri="http://schemas.microsoft.com/sharepoint/v3"/>
    <ds:schemaRef ds:uri="76831a8a-0269-4eee-a971-6d5442579cf8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cb48412e-8a23-46ae-a517-c3995ea0367a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FBE89E5-6DA1-45A3-BE14-B685DBC0C7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RSAC 2026 Conference theme</Template>
  <TotalTime>0</TotalTime>
  <Words>425</Words>
  <Application>Microsoft Macintosh PowerPoint</Application>
  <PresentationFormat>Widescreen</PresentationFormat>
  <Paragraphs>96</Paragraphs>
  <Slides>17</Slides>
  <Notes>9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Arial Nova</vt:lpstr>
      <vt:lpstr>Calibri</vt:lpstr>
      <vt:lpstr>Lato</vt:lpstr>
      <vt:lpstr>Playfair Display Medium</vt:lpstr>
      <vt:lpstr>System Font Regular</vt:lpstr>
      <vt:lpstr>RSAC 2026 Conference theme</vt:lpstr>
      <vt:lpstr>Creating Scientific Foundations for Cyber Autonomy</vt:lpstr>
      <vt:lpstr>PowerPoint Presentation</vt:lpstr>
      <vt:lpstr>Definition: Cyber Autonomy</vt:lpstr>
      <vt:lpstr>Our work: Advancing autonomous red teaming</vt:lpstr>
      <vt:lpstr>State-of-art models: Not good at network red teaming</vt:lpstr>
      <vt:lpstr>Incalmo Key Ideas: Abstraction and Decoupling</vt:lpstr>
      <vt:lpstr>Incalmo outperforms LLM-only agentic solutions</vt:lpstr>
      <vt:lpstr>Small models can be effective with right abstractions</vt:lpstr>
      <vt:lpstr>Practical Impact</vt:lpstr>
      <vt:lpstr>Next steps</vt:lpstr>
      <vt:lpstr>Cyber Autonomy Research Vision</vt:lpstr>
      <vt:lpstr>Cyber Autonomy Arena</vt:lpstr>
      <vt:lpstr>Cyber Autonomy Arena Leaderboard v 0.1</vt:lpstr>
      <vt:lpstr>Apply what we have seen today</vt:lpstr>
      <vt:lpstr>Summary</vt:lpstr>
      <vt:lpstr>To learn more and collaborate </vt:lpstr>
      <vt:lpstr>Today vs. Future (Cyber Autonomy)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Vyas Sekar</dc:creator>
  <cp:lastModifiedBy>Vyas Sekar</cp:lastModifiedBy>
  <cp:revision>247</cp:revision>
  <dcterms:created xsi:type="dcterms:W3CDTF">2026-03-05T16:15:50Z</dcterms:created>
  <dcterms:modified xsi:type="dcterms:W3CDTF">2026-04-13T17:45:31Z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0x010100608FC57CA2424941978B53E4D4822E07</vt:lpwstr>
  </property>
</Properties>
</file>