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96" r:id="rId5"/>
    <p:sldId id="263" r:id="rId6"/>
    <p:sldId id="270" r:id="rId7"/>
    <p:sldId id="297" r:id="rId8"/>
    <p:sldId id="271" r:id="rId9"/>
    <p:sldId id="298" r:id="rId10"/>
    <p:sldId id="281" r:id="rId11"/>
    <p:sldId id="282" r:id="rId12"/>
    <p:sldId id="283" r:id="rId13"/>
    <p:sldId id="284" r:id="rId14"/>
    <p:sldId id="299" r:id="rId15"/>
    <p:sldId id="286" r:id="rId16"/>
    <p:sldId id="294" r:id="rId17"/>
    <p:sldId id="278" r:id="rId18"/>
    <p:sldId id="29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728"/>
    <p:restoredTop sz="86416"/>
  </p:normalViewPr>
  <p:slideViewPr>
    <p:cSldViewPr snapToGrid="0">
      <p:cViewPr varScale="1">
        <p:scale>
          <a:sx n="90" d="100"/>
          <a:sy n="90" d="100"/>
        </p:scale>
        <p:origin x="336" y="192"/>
      </p:cViewPr>
      <p:guideLst/>
    </p:cSldViewPr>
  </p:slideViewPr>
  <p:outlineViewPr>
    <p:cViewPr>
      <p:scale>
        <a:sx n="33" d="100"/>
        <a:sy n="33" d="100"/>
      </p:scale>
      <p:origin x="0" y="-673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C5ED3-D156-5141-BA96-A10068AC846A}" type="datetimeFigureOut">
              <a:rPr lang="en-US" smtClean="0"/>
              <a:t>5/10/24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F075C6-F598-104D-9046-757BD25AB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969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075C6-F598-104D-9046-757BD25ABFE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24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075C6-F598-104D-9046-757BD25ABFE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76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075C6-F598-104D-9046-757BD25ABFE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021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F075C6-F598-104D-9046-757BD25ABFE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57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0EF7-340A-5B7F-6D82-B58B31543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6D88CF-E26B-7A7E-E54F-18A4A70EE0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DC5D45-5E65-7D98-065C-DF6B312E0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D951B-560E-71BE-46CA-BDF2FA171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31B4C-E5CC-923D-E10C-63D79CE43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75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D6ED-6950-7A86-8FA7-61E4B55ED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03FE2-3DA0-B79B-9586-8C825831E4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DC54DD-FBC3-C307-4CEC-C0447A129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1ED74-05F9-0980-BD9A-E0E268D89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D3F74-408C-B7D6-3393-4ACF3C2AB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967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68332-C747-AF2A-9305-1A3DFBDBB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591313-DB56-FA2E-50EC-D09B44C7B3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DA28DC-7E83-75F6-29E3-6DEF5C617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20C5E-0943-521D-AE62-A44317A5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DFE34-95BF-E542-AB96-DB03A9552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47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3BECD-C89A-901E-8729-E04678A11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D80D24-5505-DE75-5062-F7781E401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F36ED-DFCD-EDB0-DC4F-F83F9A58D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163FE8-35D0-A6BF-24C4-FC5B6E296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C1F871-5E6A-39A1-FB9C-E1FB64B6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68347-D0D1-871A-B5EF-06A137CE3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8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EB766-6445-6E4A-3433-EF82587BA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1F00FD-9BF8-3781-2C97-28C6F9350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6DFDE-6A9E-5E49-1356-A7FF93C37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A3C2B-0499-318A-013E-629E8C82D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D9B213-D54F-EB7E-F719-F4492A8E10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30F157-A248-58C6-9F52-3A3E255F6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C472E73-AFA8-DB10-C43F-7B81EE09B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D20187-39F0-2D17-DF9F-AAD9CC469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964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000ED-10B2-ED93-87E2-D83EF24E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34C21-4B2C-C572-0E07-B082877A6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29D577-C7D3-CD0C-BF5B-83AE0C776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CFED0-EF9E-D055-A7C8-E0807A27B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8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9762F0-1526-5A60-C505-0C864C2B0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5E21D3-5FB4-5900-83FB-EF305B9F5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EAEDE-6D4B-47DA-FFD0-21874E6B3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508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7DC2B-4E61-8788-B7C1-25F725B8E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B4666-F337-354D-AA67-387C6E140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85B79-B3F1-29C3-5EB2-62697B85C6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FC087B-8B4D-E249-D15A-FEE53740F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DDA1C-375E-B7F7-507C-EC05656EB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E4ACF8-F974-35C4-AFBF-FFDAA643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707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183C3-0F84-518E-C389-995A27CD1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1B7031-217A-40F8-860E-2DEE8AAE5D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12EB73-25D6-2E4F-8DAE-11A5D81151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222D1-C742-6B9A-0800-D9CED2CC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ED831D-2174-B6B4-5153-93DC791F2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31EBF-F413-15D3-FB9A-8F41E744D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0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AE3F-A84E-0F9F-CA17-2A97255C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F493C3-55DC-6E14-47BF-3C1EF59D1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87CFD-4E96-93AE-7F84-13D62D7DF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22AB8B-EC64-C91F-DD40-73D411F8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C52C-BEC3-9C8E-F799-904254EB5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495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51E513-4CC2-0DC1-C469-5A7C3400F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241684-9A2E-E4FA-1A8A-7DF9A49DD9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A0A6F1-66F1-74CE-F9D4-A49AB3ED9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C5E214-B84D-5517-BB3A-E4A25DFF3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4650E-121F-FC77-5DC2-F5D2F1524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89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DE891F-23A1-BFD1-8FC5-EA6871A6A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A549AB-8469-28F5-12A5-B3EF1104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FC381-539A-9DC1-2CE3-9CA1F2F939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08FEC-9616-E04D-B23A-7C7111411CDC}" type="datetimeFigureOut">
              <a:rPr lang="en-US" smtClean="0"/>
              <a:t>5/10/24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B2F0A1-06BC-6327-0BCD-03EB1EA5F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D06BDF-6789-0714-1EFB-D99AE7A017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C4314-BA11-4E48-B511-51EBC036AE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15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D2C04-A6B6-B0B6-203C-DF49AF11A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013" y="1122363"/>
            <a:ext cx="10972800" cy="2387600"/>
          </a:xfrm>
        </p:spPr>
        <p:txBody>
          <a:bodyPr>
            <a:normAutofit/>
          </a:bodyPr>
          <a:lstStyle/>
          <a:p>
            <a:r>
              <a:rPr lang="en-US" dirty="0"/>
              <a:t>Mastering the Innovation Process in Product &amp; Research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52A4D-4F53-DCB8-3820-C10AE3A39B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6329"/>
            <a:ext cx="9144000" cy="900689"/>
          </a:xfrm>
        </p:spPr>
        <p:txBody>
          <a:bodyPr/>
          <a:lstStyle/>
          <a:p>
            <a:r>
              <a:rPr lang="en-US" dirty="0"/>
              <a:t>Vyas Sekar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8" name="Picture 4" descr="ROCKFISH DATA">
            <a:extLst>
              <a:ext uri="{FF2B5EF4-FFF2-40B4-BE49-F238E27FC236}">
                <a16:creationId xmlns:a16="http://schemas.microsoft.com/office/drawing/2014/main" id="{B2E6B3E7-93C4-1DFA-B7C6-479E82C02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651" y="5021551"/>
            <a:ext cx="1428173" cy="142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arnegie Mellon University | 2023 ...">
            <a:extLst>
              <a:ext uri="{FF2B5EF4-FFF2-40B4-BE49-F238E27FC236}">
                <a16:creationId xmlns:a16="http://schemas.microsoft.com/office/drawing/2014/main" id="{12163D2C-0D01-22E8-F25B-3B536CA4D4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832" y="5256934"/>
            <a:ext cx="1172441" cy="117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10" descr="conviva">
            <a:extLst>
              <a:ext uri="{FF2B5EF4-FFF2-40B4-BE49-F238E27FC236}">
                <a16:creationId xmlns:a16="http://schemas.microsoft.com/office/drawing/2014/main" id="{7221E6EF-4784-0451-2E06-6DA34209D8C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6" name="Picture 12" descr="Conviva – Marketplace – Google Cloud ...">
            <a:extLst>
              <a:ext uri="{FF2B5EF4-FFF2-40B4-BE49-F238E27FC236}">
                <a16:creationId xmlns:a16="http://schemas.microsoft.com/office/drawing/2014/main" id="{2A785A9D-1B6A-E886-F8C8-033B851B4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232" y="4957474"/>
            <a:ext cx="1556326" cy="1556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20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8B04E9AB-372F-D2A1-80A1-832535718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096" y="2639461"/>
            <a:ext cx="1698178" cy="252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pload.wikimedia.org/wikipedia/commons/6/61/George...">
            <a:extLst>
              <a:ext uri="{FF2B5EF4-FFF2-40B4-BE49-F238E27FC236}">
                <a16:creationId xmlns:a16="http://schemas.microsoft.com/office/drawing/2014/main" id="{46D34D56-E9F7-5C2C-E02F-036A09C23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36" y="2629050"/>
            <a:ext cx="2020455" cy="25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3241CA6-19A3-A181-7DFD-37EF8F2A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02" y="2629050"/>
            <a:ext cx="1733257" cy="253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0 Astounding Facts About George Pólya - Facts.net">
            <a:extLst>
              <a:ext uri="{FF2B5EF4-FFF2-40B4-BE49-F238E27FC236}">
                <a16:creationId xmlns:a16="http://schemas.microsoft.com/office/drawing/2014/main" id="{0ED89B4A-0544-5FA1-E4DD-A9C9662C3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445" y="2639461"/>
            <a:ext cx="2935025" cy="244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8D7E2D-B663-B88C-2121-790CF9802A92}"/>
              </a:ext>
            </a:extLst>
          </p:cNvPr>
          <p:cNvSpPr txBox="1"/>
          <p:nvPr/>
        </p:nvSpPr>
        <p:spPr>
          <a:xfrm>
            <a:off x="406782" y="498764"/>
            <a:ext cx="1137843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Pop Quiz: Do you know these eminent gentlemen? </a:t>
            </a:r>
          </a:p>
        </p:txBody>
      </p:sp>
    </p:spTree>
    <p:extLst>
      <p:ext uri="{BB962C8B-B14F-4D97-AF65-F5344CB8AC3E}">
        <p14:creationId xmlns:p14="http://schemas.microsoft.com/office/powerpoint/2010/main" val="2639154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8B04E9AB-372F-D2A1-80A1-832535718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096" y="2639461"/>
            <a:ext cx="1698178" cy="2528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pload.wikimedia.org/wikipedia/commons/6/61/George...">
            <a:extLst>
              <a:ext uri="{FF2B5EF4-FFF2-40B4-BE49-F238E27FC236}">
                <a16:creationId xmlns:a16="http://schemas.microsoft.com/office/drawing/2014/main" id="{46D34D56-E9F7-5C2C-E02F-036A09C23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836" y="2629050"/>
            <a:ext cx="2020455" cy="253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3241CA6-19A3-A181-7DFD-37EF8F2A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202" y="2629050"/>
            <a:ext cx="1733257" cy="2539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10 Astounding Facts About George Pólya - Facts.net">
            <a:extLst>
              <a:ext uri="{FF2B5EF4-FFF2-40B4-BE49-F238E27FC236}">
                <a16:creationId xmlns:a16="http://schemas.microsoft.com/office/drawing/2014/main" id="{0ED89B4A-0544-5FA1-E4DD-A9C9662C3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4445" y="2639461"/>
            <a:ext cx="2935025" cy="2445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BB3B4DD-C62B-9024-247F-3D36E3D3847B}"/>
              </a:ext>
            </a:extLst>
          </p:cNvPr>
          <p:cNvSpPr txBox="1"/>
          <p:nvPr/>
        </p:nvSpPr>
        <p:spPr>
          <a:xfrm>
            <a:off x="331113" y="1741645"/>
            <a:ext cx="3110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George </a:t>
            </a:r>
            <a:r>
              <a:rPr lang="en-US" sz="3200" dirty="0" err="1"/>
              <a:t>Heilmeier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82B635-984C-1150-D4A4-85DA9753B641}"/>
              </a:ext>
            </a:extLst>
          </p:cNvPr>
          <p:cNvSpPr txBox="1"/>
          <p:nvPr/>
        </p:nvSpPr>
        <p:spPr>
          <a:xfrm>
            <a:off x="2943096" y="5523936"/>
            <a:ext cx="2451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Gene Amdahl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B48A98-BC20-8B54-C862-D73EB351C109}"/>
              </a:ext>
            </a:extLst>
          </p:cNvPr>
          <p:cNvSpPr txBox="1"/>
          <p:nvPr/>
        </p:nvSpPr>
        <p:spPr>
          <a:xfrm>
            <a:off x="6096000" y="1756029"/>
            <a:ext cx="23797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George </a:t>
            </a:r>
            <a:r>
              <a:rPr lang="en-US" sz="3200" dirty="0" err="1"/>
              <a:t>Polya</a:t>
            </a:r>
            <a:endParaRPr lang="en-US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AE81A7-B739-E8D7-88C0-5B64D9E38EC6}"/>
              </a:ext>
            </a:extLst>
          </p:cNvPr>
          <p:cNvSpPr txBox="1"/>
          <p:nvPr/>
        </p:nvSpPr>
        <p:spPr>
          <a:xfrm>
            <a:off x="9248904" y="5331429"/>
            <a:ext cx="2626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Herbert Simon</a:t>
            </a:r>
          </a:p>
        </p:txBody>
      </p:sp>
    </p:spTree>
    <p:extLst>
      <p:ext uri="{BB962C8B-B14F-4D97-AF65-F5344CB8AC3E}">
        <p14:creationId xmlns:p14="http://schemas.microsoft.com/office/powerpoint/2010/main" val="668623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98" y="2613409"/>
            <a:ext cx="1104826" cy="1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" y="2602998"/>
            <a:ext cx="1314498" cy="16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84" y="2552663"/>
            <a:ext cx="1127648" cy="16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8" y="2613408"/>
            <a:ext cx="1909512" cy="15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331113" y="1741645"/>
            <a:ext cx="183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Heilmeier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3284583" y="177751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6096000" y="1756029"/>
            <a:ext cx="142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Polya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9182385" y="169068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462240" y="4698098"/>
            <a:ext cx="1904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 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3071905" y="4795897"/>
            <a:ext cx="2210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Identify the </a:t>
            </a:r>
          </a:p>
          <a:p>
            <a:r>
              <a:rPr lang="en-US" sz="3200" dirty="0"/>
              <a:t>“elephant” </a:t>
            </a:r>
          </a:p>
          <a:p>
            <a:r>
              <a:rPr lang="en-US" sz="3200" dirty="0"/>
              <a:t>in the room</a:t>
            </a:r>
          </a:p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5953848" y="4795897"/>
            <a:ext cx="19998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Formulate,</a:t>
            </a:r>
            <a:br>
              <a:rPr lang="en-US" sz="3200" dirty="0"/>
            </a:br>
            <a:r>
              <a:rPr lang="en-US" sz="3200" dirty="0"/>
              <a:t>Solve,</a:t>
            </a:r>
            <a:br>
              <a:rPr lang="en-US" sz="3200" dirty="0"/>
            </a:br>
            <a:r>
              <a:rPr lang="en-US" sz="3200" dirty="0"/>
              <a:t>Refine</a:t>
            </a:r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9182385" y="4795896"/>
            <a:ext cx="1811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Idea!</a:t>
            </a:r>
          </a:p>
          <a:p>
            <a:endParaRPr lang="en-US" sz="3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366736" y="3378665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908001" y="3342293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8127780" y="3244602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614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CA33-4EA0-532A-871D-E7993E4D6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Heilmeier’s</a:t>
            </a:r>
            <a:r>
              <a:rPr lang="en-US" dirty="0"/>
              <a:t>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C25D-2307-AC72-63A0-6D80E1125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US" dirty="0"/>
              <a:t>What are you trying to do? Articulate your objectives using absolutely no jargon.</a:t>
            </a:r>
          </a:p>
          <a:p>
            <a:pPr fontAlgn="base"/>
            <a:r>
              <a:rPr lang="en-US" dirty="0"/>
              <a:t>How is it done today, and what are the limits of current practice?</a:t>
            </a:r>
          </a:p>
          <a:p>
            <a:pPr fontAlgn="base"/>
            <a:r>
              <a:rPr lang="en-US" dirty="0"/>
              <a:t>What is new in your approach and why do you think it will be successful?</a:t>
            </a:r>
          </a:p>
          <a:p>
            <a:pPr fontAlgn="base"/>
            <a:r>
              <a:rPr lang="en-US" dirty="0"/>
              <a:t>Who cares? If you are successful, what difference will it make?</a:t>
            </a:r>
          </a:p>
          <a:p>
            <a:pPr fontAlgn="base"/>
            <a:r>
              <a:rPr lang="en-US" dirty="0"/>
              <a:t>What are the risks?</a:t>
            </a:r>
          </a:p>
          <a:p>
            <a:pPr fontAlgn="base"/>
            <a:r>
              <a:rPr lang="en-US" dirty="0"/>
              <a:t>How much will it cost?</a:t>
            </a:r>
          </a:p>
          <a:p>
            <a:pPr fontAlgn="base"/>
            <a:r>
              <a:rPr lang="en-US" dirty="0"/>
              <a:t>How long will it take?</a:t>
            </a:r>
          </a:p>
          <a:p>
            <a:pPr fontAlgn="base"/>
            <a:r>
              <a:rPr lang="en-US" dirty="0"/>
              <a:t>What are the mid-term and final “exams” to check for success?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59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5CA33-4EA0-532A-871D-E7993E4D6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242964" cy="1325563"/>
          </a:xfrm>
        </p:spPr>
        <p:txBody>
          <a:bodyPr/>
          <a:lstStyle/>
          <a:p>
            <a:r>
              <a:rPr lang="en-US" dirty="0"/>
              <a:t>Part 1: </a:t>
            </a:r>
            <a:r>
              <a:rPr lang="en-US" dirty="0" err="1"/>
              <a:t>Heilmeier</a:t>
            </a:r>
            <a:r>
              <a:rPr lang="en-US" dirty="0"/>
              <a:t> Key 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52C25D-2307-AC72-63A0-6D80E1125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Before embarking on a research  project ask the </a:t>
            </a:r>
            <a:r>
              <a:rPr lang="en-US" dirty="0" err="1"/>
              <a:t>Heilmeier</a:t>
            </a:r>
            <a:r>
              <a:rPr lang="en-US" dirty="0"/>
              <a:t> questions</a:t>
            </a:r>
          </a:p>
          <a:p>
            <a:endParaRPr lang="en-US" dirty="0"/>
          </a:p>
          <a:p>
            <a:r>
              <a:rPr lang="en-US" dirty="0"/>
              <a:t>Periodically revisit </a:t>
            </a:r>
          </a:p>
          <a:p>
            <a:endParaRPr lang="en-US" dirty="0"/>
          </a:p>
          <a:p>
            <a:r>
              <a:rPr lang="en-US" dirty="0"/>
              <a:t>Pivot if evidence suggests otherwise!</a:t>
            </a:r>
          </a:p>
        </p:txBody>
      </p:sp>
    </p:spTree>
    <p:extLst>
      <p:ext uri="{BB962C8B-B14F-4D97-AF65-F5344CB8AC3E}">
        <p14:creationId xmlns:p14="http://schemas.microsoft.com/office/powerpoint/2010/main" val="4178257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98" y="2613409"/>
            <a:ext cx="1104826" cy="1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" y="2602998"/>
            <a:ext cx="1314498" cy="16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84" y="2552663"/>
            <a:ext cx="1127648" cy="16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8" y="2613408"/>
            <a:ext cx="1909512" cy="15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331113" y="1741645"/>
            <a:ext cx="183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Heilmeier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3284583" y="177751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6096000" y="1756029"/>
            <a:ext cx="142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Polya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9182385" y="169068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462240" y="4698098"/>
            <a:ext cx="1904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 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3071905" y="4795897"/>
            <a:ext cx="2210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Identify the </a:t>
            </a:r>
          </a:p>
          <a:p>
            <a:r>
              <a:rPr lang="en-US" sz="3200" dirty="0"/>
              <a:t>“elephant” </a:t>
            </a:r>
          </a:p>
          <a:p>
            <a:r>
              <a:rPr lang="en-US" sz="3200" dirty="0"/>
              <a:t>in the room</a:t>
            </a:r>
          </a:p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5953848" y="4795897"/>
            <a:ext cx="19998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Formulate,</a:t>
            </a:r>
            <a:br>
              <a:rPr lang="en-US" sz="3200" dirty="0"/>
            </a:br>
            <a:r>
              <a:rPr lang="en-US" sz="3200" dirty="0"/>
              <a:t>Solve,</a:t>
            </a:r>
            <a:br>
              <a:rPr lang="en-US" sz="3200" dirty="0"/>
            </a:br>
            <a:r>
              <a:rPr lang="en-US" sz="3200" dirty="0"/>
              <a:t>Refine</a:t>
            </a:r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9182385" y="4795896"/>
            <a:ext cx="1811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Idea!</a:t>
            </a:r>
          </a:p>
          <a:p>
            <a:endParaRPr lang="en-US" sz="3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366736" y="3378665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908001" y="3342293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8127780" y="3244602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569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DED5F-F5C1-A319-D22E-D3FA5642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Amdahl’s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D050D-6D7E-B8E1-F65F-ADCAA3A57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37597"/>
            <a:ext cx="4930819" cy="229942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"the overall performance improvement gained by optimizing a single part of a system is limited by the fraction of time that the improved part is actually used”</a:t>
            </a:r>
            <a:endParaRPr lang="en-US" i="1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B9416A6-EA3D-6953-994A-52855DAF8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0879" y="1361689"/>
            <a:ext cx="6161121" cy="482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540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98" y="2613409"/>
            <a:ext cx="1104826" cy="1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" y="2602998"/>
            <a:ext cx="1314498" cy="16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84" y="2552663"/>
            <a:ext cx="1127648" cy="16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8" y="2613408"/>
            <a:ext cx="1909512" cy="15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331113" y="1741645"/>
            <a:ext cx="183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Heilmeier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3284583" y="177751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6096000" y="1756029"/>
            <a:ext cx="142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Polya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9182385" y="169068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462240" y="4698098"/>
            <a:ext cx="1904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 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3071905" y="4795897"/>
            <a:ext cx="2210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Identify the </a:t>
            </a:r>
          </a:p>
          <a:p>
            <a:r>
              <a:rPr lang="en-US" sz="3200" dirty="0"/>
              <a:t>“elephant” </a:t>
            </a:r>
          </a:p>
          <a:p>
            <a:r>
              <a:rPr lang="en-US" sz="3200" dirty="0"/>
              <a:t>in the room</a:t>
            </a:r>
          </a:p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5953848" y="4795897"/>
            <a:ext cx="19998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Formulate,</a:t>
            </a:r>
            <a:br>
              <a:rPr lang="en-US" sz="3200" dirty="0"/>
            </a:br>
            <a:r>
              <a:rPr lang="en-US" sz="3200" dirty="0"/>
              <a:t>Solve,</a:t>
            </a:r>
            <a:br>
              <a:rPr lang="en-US" sz="3200" dirty="0"/>
            </a:br>
            <a:r>
              <a:rPr lang="en-US" sz="3200" dirty="0"/>
              <a:t>Refine</a:t>
            </a:r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9182385" y="4795896"/>
            <a:ext cx="1811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Idea!</a:t>
            </a:r>
          </a:p>
          <a:p>
            <a:endParaRPr lang="en-US" sz="3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366736" y="3378665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908001" y="3342293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8127780" y="3244602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3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FF3E0-0AE6-D674-F811-82862D4B7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 the 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4AFDA-41AD-7C32-1F1E-DB56415C5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What are you asked to find or show?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Can you restate the problem in your own words?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Can you think of a picture or a diagram that might help you understand the problem?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Is there enough information to enable you to find a solution?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 you understand all the words used in stating the problem?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Do you need to ask a question to get the answer?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E2ED37-C6BE-A4A7-D980-ECD02E00FA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7492" y="49411"/>
            <a:ext cx="1312615" cy="195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407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77B1B-D586-7B7C-DD9B-DD1C53D9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Devise a Plan of Attack</a:t>
            </a:r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02FB2C2F-8708-A799-B215-D58EFB204D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35" y="1426883"/>
            <a:ext cx="7028029" cy="543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094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13C0-2555-D31D-718C-1656BF834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Carry out the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493FC-3125-B7C7-50D7-814DD9762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Persist with the plan that you have chosen. </a:t>
            </a:r>
          </a:p>
          <a:p>
            <a:endParaRPr lang="en-US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If it continues not to work, discard it and choose another.</a:t>
            </a:r>
          </a:p>
          <a:p>
            <a:pPr lvl="1"/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Fail Early </a:t>
            </a:r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  <a:sym typeface="Wingdings" pitchFamily="2" charset="2"/>
              </a:rPr>
              <a:t>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278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98B72-3E17-396A-C5E3-4838051E6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Review/Extend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FC5A3-C72C-5548-D870-B49FF142C5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Reflect</a:t>
            </a:r>
          </a:p>
          <a:p>
            <a:endParaRPr lang="en-US" dirty="0"/>
          </a:p>
          <a:p>
            <a:r>
              <a:rPr lang="en-US" dirty="0"/>
              <a:t>Post Mortem</a:t>
            </a:r>
          </a:p>
          <a:p>
            <a:endParaRPr lang="en-US" dirty="0"/>
          </a:p>
          <a:p>
            <a:r>
              <a:rPr lang="en-US" dirty="0"/>
              <a:t>Find opportunities to improve</a:t>
            </a:r>
          </a:p>
        </p:txBody>
      </p:sp>
    </p:spTree>
    <p:extLst>
      <p:ext uri="{BB962C8B-B14F-4D97-AF65-F5344CB8AC3E}">
        <p14:creationId xmlns:p14="http://schemas.microsoft.com/office/powerpoint/2010/main" val="683052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98" y="2613409"/>
            <a:ext cx="1104826" cy="1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" y="2602998"/>
            <a:ext cx="1314498" cy="16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84" y="2552663"/>
            <a:ext cx="1127648" cy="16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8" y="2613408"/>
            <a:ext cx="1909512" cy="15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331113" y="1741645"/>
            <a:ext cx="183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Heilmeier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3284583" y="177751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6096000" y="1756029"/>
            <a:ext cx="142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Polya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9182385" y="169068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462240" y="4698098"/>
            <a:ext cx="1904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 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3071905" y="4795897"/>
            <a:ext cx="2210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Identify the </a:t>
            </a:r>
          </a:p>
          <a:p>
            <a:r>
              <a:rPr lang="en-US" sz="3200" dirty="0"/>
              <a:t>“elephant” </a:t>
            </a:r>
          </a:p>
          <a:p>
            <a:r>
              <a:rPr lang="en-US" sz="3200" dirty="0"/>
              <a:t>in the room</a:t>
            </a:r>
          </a:p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5953848" y="4795897"/>
            <a:ext cx="19998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Formulate,</a:t>
            </a:r>
            <a:br>
              <a:rPr lang="en-US" sz="3200" dirty="0"/>
            </a:br>
            <a:r>
              <a:rPr lang="en-US" sz="3200" dirty="0"/>
              <a:t>Solve,</a:t>
            </a:r>
            <a:br>
              <a:rPr lang="en-US" sz="3200" dirty="0"/>
            </a:br>
            <a:r>
              <a:rPr lang="en-US" sz="3200" dirty="0"/>
              <a:t>Refine</a:t>
            </a:r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9182385" y="4795896"/>
            <a:ext cx="1811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Idea!</a:t>
            </a:r>
          </a:p>
          <a:p>
            <a:endParaRPr lang="en-US" sz="3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366736" y="3378665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908001" y="3342293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8127780" y="3244602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12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4D327-6F0A-5E5A-2C1B-77D73BBE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words of Simon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F3EF6-905E-8E16-8969-9202B9C9DD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In an information-rich world, the wealth of information means a dearth of something else: a scarcity of whatever it is that information consumes. </a:t>
            </a:r>
          </a:p>
          <a:p>
            <a:pPr marL="0" indent="0">
              <a:buNone/>
            </a:pPr>
            <a:endParaRPr lang="en-US" i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What information consumes is rather obvious: it consumes the attention of its recipients. </a:t>
            </a:r>
          </a:p>
          <a:p>
            <a:pPr marL="0" indent="0">
              <a:buNone/>
            </a:pPr>
            <a:endParaRPr lang="en-US" i="1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b="0" i="1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Hence a wealth of information creates a poverty of attention and a need to allocate that attention efficiently among the overabundance of information sources that might consume it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24971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DA94C-33DD-893D-0C9A-3AF478316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together: Process </a:t>
            </a:r>
          </a:p>
        </p:txBody>
      </p:sp>
      <p:pic>
        <p:nvPicPr>
          <p:cNvPr id="4" name="Picture 2" descr="Gene Amdahl, Pioneer of Mainframe Computing, Dies at 92 - The New York Times">
            <a:extLst>
              <a:ext uri="{FF2B5EF4-FFF2-40B4-BE49-F238E27FC236}">
                <a16:creationId xmlns:a16="http://schemas.microsoft.com/office/drawing/2014/main" id="{A09632C9-92A1-0866-280F-FB844B9CB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498" y="2613409"/>
            <a:ext cx="1104826" cy="164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upload.wikimedia.org/wikipedia/commons/6/61/George...">
            <a:extLst>
              <a:ext uri="{FF2B5EF4-FFF2-40B4-BE49-F238E27FC236}">
                <a16:creationId xmlns:a16="http://schemas.microsoft.com/office/drawing/2014/main" id="{53FC3ED6-7021-85D6-4A61-5AE964F68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9" y="2602998"/>
            <a:ext cx="1314498" cy="1652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6F0B8760-7FF6-192D-2F58-53CA794AA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9884" y="2552663"/>
            <a:ext cx="1127648" cy="1652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10 Astounding Facts About George Pólya - Facts.net">
            <a:extLst>
              <a:ext uri="{FF2B5EF4-FFF2-40B4-BE49-F238E27FC236}">
                <a16:creationId xmlns:a16="http://schemas.microsoft.com/office/drawing/2014/main" id="{FD0F97EB-C1FD-C973-9098-5A89AF9C5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3848" y="2613408"/>
            <a:ext cx="1909512" cy="1591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AA549F8-F757-59B5-BBCB-D441884C94B1}"/>
              </a:ext>
            </a:extLst>
          </p:cNvPr>
          <p:cNvSpPr txBox="1"/>
          <p:nvPr/>
        </p:nvSpPr>
        <p:spPr>
          <a:xfrm>
            <a:off x="331113" y="1741645"/>
            <a:ext cx="1833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Heilmeier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9E8BB4-91FB-80DE-3F0A-532BBB0B095D}"/>
              </a:ext>
            </a:extLst>
          </p:cNvPr>
          <p:cNvSpPr txBox="1"/>
          <p:nvPr/>
        </p:nvSpPr>
        <p:spPr>
          <a:xfrm>
            <a:off x="3284583" y="1777510"/>
            <a:ext cx="1460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Gene Amdahl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8486EB-2CAF-ACDA-71BC-FD2B46DDA226}"/>
              </a:ext>
            </a:extLst>
          </p:cNvPr>
          <p:cNvSpPr txBox="1"/>
          <p:nvPr/>
        </p:nvSpPr>
        <p:spPr>
          <a:xfrm>
            <a:off x="6096000" y="1756029"/>
            <a:ext cx="142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George </a:t>
            </a:r>
            <a:r>
              <a:rPr lang="en-US" dirty="0" err="1"/>
              <a:t>Polya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A2D19-B7AB-0DAB-E61F-EAFBE7FAC6A7}"/>
              </a:ext>
            </a:extLst>
          </p:cNvPr>
          <p:cNvSpPr txBox="1"/>
          <p:nvPr/>
        </p:nvSpPr>
        <p:spPr>
          <a:xfrm>
            <a:off x="9182385" y="1690688"/>
            <a:ext cx="1558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Herbert Simon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4224D6-ADA6-18D4-406D-9CE8360022B4}"/>
              </a:ext>
            </a:extLst>
          </p:cNvPr>
          <p:cNvSpPr txBox="1"/>
          <p:nvPr/>
        </p:nvSpPr>
        <p:spPr>
          <a:xfrm>
            <a:off x="462240" y="4698098"/>
            <a:ext cx="19044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 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97065C-4AB4-8A69-8621-AC4B097FAEBF}"/>
              </a:ext>
            </a:extLst>
          </p:cNvPr>
          <p:cNvSpPr txBox="1"/>
          <p:nvPr/>
        </p:nvSpPr>
        <p:spPr>
          <a:xfrm>
            <a:off x="3071905" y="4795897"/>
            <a:ext cx="221067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Identify the </a:t>
            </a:r>
          </a:p>
          <a:p>
            <a:r>
              <a:rPr lang="en-US" sz="3200" dirty="0"/>
              <a:t>“elephant” </a:t>
            </a:r>
          </a:p>
          <a:p>
            <a:r>
              <a:rPr lang="en-US" sz="3200" dirty="0"/>
              <a:t>in the room</a:t>
            </a:r>
          </a:p>
          <a:p>
            <a:endParaRPr lang="en-US" sz="3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E7A051-DD9F-F411-97A6-ED155F868024}"/>
              </a:ext>
            </a:extLst>
          </p:cNvPr>
          <p:cNvSpPr txBox="1"/>
          <p:nvPr/>
        </p:nvSpPr>
        <p:spPr>
          <a:xfrm>
            <a:off x="5953848" y="4795897"/>
            <a:ext cx="199984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Formulate,</a:t>
            </a:r>
            <a:br>
              <a:rPr lang="en-US" sz="3200" dirty="0"/>
            </a:br>
            <a:r>
              <a:rPr lang="en-US" sz="3200" dirty="0"/>
              <a:t>Solve,</a:t>
            </a:r>
            <a:br>
              <a:rPr lang="en-US" sz="3200" dirty="0"/>
            </a:br>
            <a:r>
              <a:rPr lang="en-US" sz="3200" dirty="0"/>
              <a:t>Refine</a:t>
            </a:r>
          </a:p>
          <a:p>
            <a:endParaRPr lang="en-US" sz="32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040B40-70BF-9303-314B-8BA4928C2E13}"/>
              </a:ext>
            </a:extLst>
          </p:cNvPr>
          <p:cNvSpPr txBox="1"/>
          <p:nvPr/>
        </p:nvSpPr>
        <p:spPr>
          <a:xfrm>
            <a:off x="9182385" y="4795896"/>
            <a:ext cx="1811522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Articulate</a:t>
            </a:r>
          </a:p>
          <a:p>
            <a:r>
              <a:rPr lang="en-US" sz="3200" dirty="0"/>
              <a:t>The </a:t>
            </a:r>
          </a:p>
          <a:p>
            <a:r>
              <a:rPr lang="en-US" sz="3200" dirty="0"/>
              <a:t>Idea!</a:t>
            </a:r>
          </a:p>
          <a:p>
            <a:endParaRPr lang="en-US" sz="3200" dirty="0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77FD991-C188-25CD-7CFC-57C989AF636B}"/>
              </a:ext>
            </a:extLst>
          </p:cNvPr>
          <p:cNvSpPr/>
          <p:nvPr/>
        </p:nvSpPr>
        <p:spPr>
          <a:xfrm>
            <a:off x="2366736" y="3378665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>
            <a:extLst>
              <a:ext uri="{FF2B5EF4-FFF2-40B4-BE49-F238E27FC236}">
                <a16:creationId xmlns:a16="http://schemas.microsoft.com/office/drawing/2014/main" id="{58A0317D-9574-F350-F712-0ABAE8C2C504}"/>
              </a:ext>
            </a:extLst>
          </p:cNvPr>
          <p:cNvSpPr/>
          <p:nvPr/>
        </p:nvSpPr>
        <p:spPr>
          <a:xfrm>
            <a:off x="4908001" y="3342293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F8C0E67F-D7BE-083A-257B-B921AB7B1F1F}"/>
              </a:ext>
            </a:extLst>
          </p:cNvPr>
          <p:cNvSpPr/>
          <p:nvPr/>
        </p:nvSpPr>
        <p:spPr>
          <a:xfrm>
            <a:off x="8127780" y="3244602"/>
            <a:ext cx="705169" cy="3828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29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768B-7CF1-3F7A-9FC4-6E07A45F5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Takeaways/ 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5719C-B563-6545-62BD-4D8DC71B1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Heilmeier</a:t>
            </a:r>
            <a:r>
              <a:rPr lang="en-US" dirty="0"/>
              <a:t>: For any new/current project write a </a:t>
            </a:r>
            <a:r>
              <a:rPr lang="en-US" dirty="0" err="1"/>
              <a:t>Heilmeier</a:t>
            </a:r>
            <a:r>
              <a:rPr lang="en-US" dirty="0"/>
              <a:t> doc</a:t>
            </a:r>
          </a:p>
          <a:p>
            <a:endParaRPr lang="en-US" dirty="0"/>
          </a:p>
          <a:p>
            <a:r>
              <a:rPr lang="en-US" dirty="0"/>
              <a:t>Amdahl: For any process/performance/bottleneck, apply profiling, focus on high order bits and big wins</a:t>
            </a:r>
          </a:p>
          <a:p>
            <a:endParaRPr lang="en-US" dirty="0"/>
          </a:p>
          <a:p>
            <a:r>
              <a:rPr lang="en-US" dirty="0" err="1"/>
              <a:t>Polya</a:t>
            </a:r>
            <a:r>
              <a:rPr lang="en-US" dirty="0"/>
              <a:t>: Formulate, Refactor, Visualize problems in Input/Output</a:t>
            </a:r>
          </a:p>
          <a:p>
            <a:endParaRPr lang="en-US" dirty="0"/>
          </a:p>
          <a:p>
            <a:r>
              <a:rPr lang="en-US" dirty="0"/>
              <a:t>Simon: Empathy for your audience’s attention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6997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12A8E-0BB4-AAC8-CCD4-6751A1BB1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8831"/>
            <a:ext cx="11353800" cy="1325563"/>
          </a:xfrm>
        </p:spPr>
        <p:txBody>
          <a:bodyPr/>
          <a:lstStyle/>
          <a:p>
            <a:r>
              <a:rPr lang="en-US" dirty="0"/>
              <a:t>Cheat Sheet: Project Formulation Template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64A1B0B-5714-C1C8-B38A-78161FA8A3EC}"/>
              </a:ext>
            </a:extLst>
          </p:cNvPr>
          <p:cNvSpPr/>
          <p:nvPr/>
        </p:nvSpPr>
        <p:spPr>
          <a:xfrm>
            <a:off x="4488874" y="2930236"/>
            <a:ext cx="3366654" cy="153785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Your Widget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84F0037-B39A-1C09-2653-138F64081EF3}"/>
              </a:ext>
            </a:extLst>
          </p:cNvPr>
          <p:cNvSpPr/>
          <p:nvPr/>
        </p:nvSpPr>
        <p:spPr>
          <a:xfrm>
            <a:off x="838200" y="2930236"/>
            <a:ext cx="1801091" cy="153785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2. Input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3A604AD-BDBC-60E7-9F34-0986288B94D9}"/>
              </a:ext>
            </a:extLst>
          </p:cNvPr>
          <p:cNvSpPr/>
          <p:nvPr/>
        </p:nvSpPr>
        <p:spPr>
          <a:xfrm>
            <a:off x="9705111" y="2909454"/>
            <a:ext cx="2140525" cy="1537855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3. Output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10BCB42A-E883-6B90-2170-FBC3BA55A138}"/>
              </a:ext>
            </a:extLst>
          </p:cNvPr>
          <p:cNvSpPr/>
          <p:nvPr/>
        </p:nvSpPr>
        <p:spPr>
          <a:xfrm>
            <a:off x="2971800" y="3429000"/>
            <a:ext cx="1163782" cy="5611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9D7C8358-CAE0-B407-6BB3-DC7DBB4E3BF4}"/>
              </a:ext>
            </a:extLst>
          </p:cNvPr>
          <p:cNvSpPr/>
          <p:nvPr/>
        </p:nvSpPr>
        <p:spPr>
          <a:xfrm>
            <a:off x="8208820" y="3397826"/>
            <a:ext cx="1163782" cy="5611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Graphic 9" descr="User with solid fill">
            <a:extLst>
              <a:ext uri="{FF2B5EF4-FFF2-40B4-BE49-F238E27FC236}">
                <a16:creationId xmlns:a16="http://schemas.microsoft.com/office/drawing/2014/main" id="{2FD9C29E-A119-8B57-C79C-9D5BBE0EE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09419" y="1234280"/>
            <a:ext cx="1325563" cy="13255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58B1DB-3928-67BD-32C7-0A43430A5AF6}"/>
              </a:ext>
            </a:extLst>
          </p:cNvPr>
          <p:cNvSpPr txBox="1"/>
          <p:nvPr/>
        </p:nvSpPr>
        <p:spPr>
          <a:xfrm>
            <a:off x="7003473" y="1537855"/>
            <a:ext cx="30802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400" dirty="0"/>
              <a:t>Who will use this? </a:t>
            </a:r>
          </a:p>
          <a:p>
            <a:r>
              <a:rPr lang="en-US" sz="2400" dirty="0"/>
              <a:t>How will they benefit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69E5587-AEFE-A1E3-0603-B92DB4F8DF25}"/>
              </a:ext>
            </a:extLst>
          </p:cNvPr>
          <p:cNvSpPr txBox="1"/>
          <p:nvPr/>
        </p:nvSpPr>
        <p:spPr>
          <a:xfrm>
            <a:off x="4343398" y="4894398"/>
            <a:ext cx="420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5. Status Quo  And Limitations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1B29918-985B-6BC2-EACF-DC6F978F97F4}"/>
              </a:ext>
            </a:extLst>
          </p:cNvPr>
          <p:cNvSpPr txBox="1"/>
          <p:nvPr/>
        </p:nvSpPr>
        <p:spPr>
          <a:xfrm>
            <a:off x="2108260" y="1442099"/>
            <a:ext cx="306122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4. Measures of Success</a:t>
            </a:r>
          </a:p>
          <a:p>
            <a:r>
              <a:rPr lang="en-US" sz="2400" dirty="0"/>
              <a:t>Of Widget +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2B3CE6-A41A-A54A-0E0B-6F32F8CB6EEC}"/>
              </a:ext>
            </a:extLst>
          </p:cNvPr>
          <p:cNvSpPr txBox="1"/>
          <p:nvPr/>
        </p:nvSpPr>
        <p:spPr>
          <a:xfrm>
            <a:off x="0" y="4730514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6. “What” structure of</a:t>
            </a:r>
          </a:p>
          <a:p>
            <a:r>
              <a:rPr lang="en-US" sz="2400" dirty="0"/>
              <a:t>problem do we know?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AA83DD4-A0B2-6F2C-452A-F73779C032E6}"/>
              </a:ext>
            </a:extLst>
          </p:cNvPr>
          <p:cNvSpPr txBox="1"/>
          <p:nvPr/>
        </p:nvSpPr>
        <p:spPr>
          <a:xfrm>
            <a:off x="4343398" y="5782370"/>
            <a:ext cx="4200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7. Proposed Approach/Key Idea</a:t>
            </a:r>
          </a:p>
        </p:txBody>
      </p:sp>
    </p:spTree>
    <p:extLst>
      <p:ext uri="{BB962C8B-B14F-4D97-AF65-F5344CB8AC3E}">
        <p14:creationId xmlns:p14="http://schemas.microsoft.com/office/powerpoint/2010/main" val="4002768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644</Words>
  <Application>Microsoft Macintosh PowerPoint</Application>
  <PresentationFormat>Widescreen</PresentationFormat>
  <Paragraphs>150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Mastering the Innovation Process in Product &amp; Research </vt:lpstr>
      <vt:lpstr>PowerPoint Presentation</vt:lpstr>
      <vt:lpstr>PowerPoint Presentation</vt:lpstr>
      <vt:lpstr>Process </vt:lpstr>
      <vt:lpstr>Heilmeier’s Questions</vt:lpstr>
      <vt:lpstr>Part 1: Heilmeier Key Takeaways</vt:lpstr>
      <vt:lpstr>Process </vt:lpstr>
      <vt:lpstr>Amdahl’s Law</vt:lpstr>
      <vt:lpstr>Process </vt:lpstr>
      <vt:lpstr>Understand the problem </vt:lpstr>
      <vt:lpstr>Devise a Plan of Attack</vt:lpstr>
      <vt:lpstr>Carry out the Plan</vt:lpstr>
      <vt:lpstr>Review/Extend</vt:lpstr>
      <vt:lpstr>Process </vt:lpstr>
      <vt:lpstr>In the words of Simon </vt:lpstr>
      <vt:lpstr>Putting it together: Process </vt:lpstr>
      <vt:lpstr>Takeaways/ Recommendations</vt:lpstr>
      <vt:lpstr>Cheat Sheet: Project Formulation Template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Offsite:  Guiding Principles for  Design and Engineering</dc:title>
  <dc:creator>Vyas Sekar</dc:creator>
  <cp:lastModifiedBy>Vyas Sekar</cp:lastModifiedBy>
  <cp:revision>17</cp:revision>
  <dcterms:created xsi:type="dcterms:W3CDTF">2023-11-21T21:23:22Z</dcterms:created>
  <dcterms:modified xsi:type="dcterms:W3CDTF">2024-05-11T01:58:02Z</dcterms:modified>
</cp:coreProperties>
</file>