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1"/>
    <p:sldMasterId id="2147483682" r:id="rId2"/>
  </p:sldMasterIdLst>
  <p:notesMasterIdLst>
    <p:notesMasterId r:id="rId14"/>
  </p:notesMasterIdLst>
  <p:handoutMasterIdLst>
    <p:handoutMasterId r:id="rId15"/>
  </p:handoutMasterIdLst>
  <p:sldIdLst>
    <p:sldId id="493" r:id="rId3"/>
    <p:sldId id="551" r:id="rId4"/>
    <p:sldId id="714" r:id="rId5"/>
    <p:sldId id="708" r:id="rId6"/>
    <p:sldId id="715" r:id="rId7"/>
    <p:sldId id="710" r:id="rId8"/>
    <p:sldId id="704" r:id="rId9"/>
    <p:sldId id="711" r:id="rId10"/>
    <p:sldId id="296" r:id="rId11"/>
    <p:sldId id="295" r:id="rId12"/>
    <p:sldId id="71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テーマ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/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淡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淡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淡色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5" autoAdjust="0"/>
    <p:restoredTop sz="79817" autoAdjust="0"/>
  </p:normalViewPr>
  <p:slideViewPr>
    <p:cSldViewPr snapToGrid="0" snapToObjects="1">
      <p:cViewPr varScale="1">
        <p:scale>
          <a:sx n="89" d="100"/>
          <a:sy n="89" d="100"/>
        </p:scale>
        <p:origin x="24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0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notesViewPr>
    <p:cSldViewPr snapToGrid="0" snapToObjects="1">
      <p:cViewPr varScale="1">
        <p:scale>
          <a:sx n="83" d="100"/>
          <a:sy n="83" d="100"/>
        </p:scale>
        <p:origin x="-304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82EBE-9D7E-FB45-9BD1-4C09815C3AA5}" type="datetime1">
              <a:rPr kumimoji="1" lang="en-US" altLang="ja-JP" smtClean="0"/>
              <a:t>6/22/25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23250-DC81-9E46-A6D9-D671E8935C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3753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EC869-44F4-C047-BA8E-CE0EA6ADFEBA}" type="datetime1">
              <a:rPr lang="en-US" altLang="ja-JP" smtClean="0"/>
              <a:t>6/22/25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C22AA-105C-7E4F-9F38-8229521288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7774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00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74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DDE15-A57E-1347-CED8-51953F476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E5789-F3F8-1090-323F-19B2BC595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3A704-9FD6-11BF-ECF2-A935B63E2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4E5C3-D19F-4AAF-F420-9F711469BC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D974D-8C01-4845-B68A-3955301DB1A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3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358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presnet</a:t>
            </a:r>
            <a:r>
              <a:rPr lang="en-US" dirty="0"/>
              <a:t> our work as if these ideas came in some sort of magical vision ..</a:t>
            </a:r>
            <a:r>
              <a:rPr lang="en-US" baseline="0" dirty="0"/>
              <a:t> We don</a:t>
            </a:r>
            <a:r>
              <a:rPr lang="fr-FR" baseline="0" dirty="0"/>
              <a:t>’</a:t>
            </a:r>
            <a:r>
              <a:rPr lang="en-US" baseline="0" dirty="0"/>
              <a:t>t often pay </a:t>
            </a:r>
            <a:r>
              <a:rPr lang="en-US" baseline="0" dirty="0" err="1"/>
              <a:t>atetntion</a:t>
            </a:r>
            <a:r>
              <a:rPr lang="en-US" baseline="0" dirty="0"/>
              <a:t> to the back story of how the ideas/problems came about and I think it Is </a:t>
            </a:r>
            <a:r>
              <a:rPr lang="en-US" baseline="0" dirty="0" err="1"/>
              <a:t>iimportant</a:t>
            </a:r>
            <a:r>
              <a:rPr lang="en-US" baseline="0" dirty="0"/>
              <a:t> for us to pay attention to that  </a:t>
            </a:r>
            <a:r>
              <a:rPr lang="en-US" dirty="0"/>
              <a:t>especially if you are a networking student/researcher just</a:t>
            </a:r>
            <a:r>
              <a:rPr lang="en-US" baseline="0" dirty="0"/>
              <a:t> trying to learn the ropes .. </a:t>
            </a:r>
            <a:r>
              <a:rPr lang="en-US" baseline="0" dirty="0" err="1"/>
              <a:t>Ther</a:t>
            </a:r>
            <a:r>
              <a:rPr lang="en-US" baseline="0" dirty="0"/>
              <a:t> </a:t>
            </a:r>
            <a:r>
              <a:rPr lang="en-US" baseline="0" dirty="0" err="1"/>
              <a:t>eis</a:t>
            </a:r>
            <a:r>
              <a:rPr lang="en-US" baseline="0" dirty="0"/>
              <a:t> no magic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EC22AA-105C-7E4F-9F38-8229521288D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394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075C6-F598-104D-9046-757BD25ABF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85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98BCE073-E992-A940-B2CF-7259ECD7BDC9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450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9862741F-EE73-844A-BFAC-2B5415C2B159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07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BF618BE-886D-AE4D-B97C-4463804DAB41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71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C5E8F73-1F6B-BD48-9C18-D516C2DC6AAB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1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A614B1C7-CA4F-6248-B9FB-92FF4EED6F47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121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4178521-AC16-EE49-BCDC-2E308740793C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9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94E54095-1F86-6D48-B10A-13408D6BB012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2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EFC8D5F-36C3-6E4B-85EE-A3D8423D539F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9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F48929BC-AA38-714C-A761-3AEF6067CEC3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77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0756EA0-EE37-B24A-98F7-D4E8AD75C161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8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5E958385-65E8-BB4E-815F-B5F25622193F}" type="datetime1">
              <a:rPr lang="en-US" smtClean="0"/>
              <a:t>6/22/25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979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cmuUniversity_black.eps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522" y="6400498"/>
            <a:ext cx="1905000" cy="3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07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FC05-44FA-B74F-B5BA-CCEBBD07E72A}" type="datetime1">
              <a:rPr lang="en-US" smtClean="0"/>
              <a:t>6/22/25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90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67E-BDC9-9848-812E-656CBC416733}" type="datetime1">
              <a:rPr lang="en-US" smtClean="0"/>
              <a:t>6/22/25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35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1B25-0AC6-3540-A49D-ED84B7E78E95}" type="datetime1">
              <a:rPr lang="en-US" smtClean="0"/>
              <a:t>6/22/25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27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19B40-5C02-D84C-9B9A-B5BDCB0D7ACE}" type="datetime1">
              <a:rPr lang="en-US" smtClean="0"/>
              <a:t>6/22/25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7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04CC4-5D6D-8448-9A6A-0FAACBBFD819}" type="datetime1">
              <a:rPr lang="en-US" smtClean="0"/>
              <a:t>6/22/25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727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BEBD8-289B-2146-89C8-1FA07213A558}" type="datetime1">
              <a:rPr lang="en-US" smtClean="0"/>
              <a:t>6/22/25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93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AECB4-D717-5E4F-9DAB-762C19381621}" type="datetime1">
              <a:rPr lang="en-US" smtClean="0"/>
              <a:t>6/22/25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36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FFDCF-3F88-D642-941B-A3297E172AB3}" type="datetime1">
              <a:rPr lang="en-US" smtClean="0"/>
              <a:t>6/22/25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095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8B705-1F85-024E-B8EC-308B7B648922}" type="datetime1">
              <a:rPr lang="en-US" smtClean="0"/>
              <a:t>6/22/25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22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AFE0F-30A4-234D-9892-86848CA814A6}" type="datetime1">
              <a:rPr lang="en-US" smtClean="0"/>
              <a:t>6/22/25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97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B7FF-7524-B748-8FE4-076BEA7E5DEA}" type="datetime1">
              <a:rPr lang="en-US" smtClean="0"/>
              <a:t>6/22/25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8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0167"/>
            <a:ext cx="8229600" cy="845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5295"/>
            <a:ext cx="8229600" cy="516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356349"/>
            <a:ext cx="457200" cy="501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258B8-ACF5-6E4C-8B3E-49E538074B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52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00B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15262-0273-6E42-8456-325EFB24701A}" type="datetime1">
              <a:rPr lang="en-US" smtClean="0"/>
              <a:t>6/22/25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1101A-5C28-B148-A8EC-F82FA6E96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3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tiff"/><Relationship Id="rId21" Type="http://schemas.openxmlformats.org/officeDocument/2006/relationships/image" Target="../media/image22.jpeg"/><Relationship Id="rId7" Type="http://schemas.openxmlformats.org/officeDocument/2006/relationships/image" Target="../media/image8.tiff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11" Type="http://schemas.openxmlformats.org/officeDocument/2006/relationships/image" Target="../media/image12.png"/><Relationship Id="rId5" Type="http://schemas.openxmlformats.org/officeDocument/2006/relationships/image" Target="../media/image6.tiff"/><Relationship Id="rId15" Type="http://schemas.openxmlformats.org/officeDocument/2006/relationships/image" Target="../media/image16.jpeg"/><Relationship Id="rId10" Type="http://schemas.openxmlformats.org/officeDocument/2006/relationships/image" Target="../media/image11.tiff"/><Relationship Id="rId19" Type="http://schemas.openxmlformats.org/officeDocument/2006/relationships/image" Target="../media/image20.png"/><Relationship Id="rId4" Type="http://schemas.openxmlformats.org/officeDocument/2006/relationships/image" Target="../media/image5.jpg"/><Relationship Id="rId9" Type="http://schemas.openxmlformats.org/officeDocument/2006/relationships/image" Target="../media/image10.tiff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778000"/>
            <a:ext cx="9144000" cy="3428999"/>
          </a:xfrm>
        </p:spPr>
        <p:txBody>
          <a:bodyPr>
            <a:noAutofit/>
          </a:bodyPr>
          <a:lstStyle/>
          <a:p>
            <a:r>
              <a:rPr lang="en-US" sz="4200" dirty="0"/>
              <a:t>Some Lessons from a </a:t>
            </a:r>
            <a:br>
              <a:rPr lang="en-US" sz="4200" dirty="0"/>
            </a:br>
            <a:r>
              <a:rPr lang="en-US" sz="4200" dirty="0"/>
              <a:t>“Long” Career in Academia </a:t>
            </a:r>
            <a:br>
              <a:rPr lang="en-US" sz="4200" dirty="0"/>
            </a:br>
            <a:br>
              <a:rPr lang="en-US" sz="4200" dirty="0"/>
            </a:br>
            <a:r>
              <a:rPr lang="en-US" sz="3600" dirty="0">
                <a:solidFill>
                  <a:schemeClr val="tx1"/>
                </a:solidFill>
              </a:rPr>
              <a:t>Vyas Sekar 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127125" y="-476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-ec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68" y="4911338"/>
            <a:ext cx="3754558" cy="13558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376" y="4862077"/>
            <a:ext cx="6100392" cy="145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"/>
    </mc:Choice>
    <mc:Fallback xmlns="">
      <p:transition spd="slow" advTm="14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8" y="640546"/>
            <a:ext cx="989762" cy="9897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72" y="-71704"/>
            <a:ext cx="8229600" cy="657237"/>
          </a:xfrm>
        </p:spPr>
        <p:txBody>
          <a:bodyPr>
            <a:normAutofit fontScale="90000"/>
          </a:bodyPr>
          <a:lstStyle/>
          <a:p>
            <a:r>
              <a:rPr lang="en-US" dirty="0"/>
              <a:t>Credits!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2</a:t>
            </a:fld>
            <a:endParaRPr kumimoji="0" lang="en-US"/>
          </a:p>
        </p:txBody>
      </p:sp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125" y="2114014"/>
            <a:ext cx="795454" cy="1059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31797" y="3223973"/>
            <a:ext cx="1426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Tianlong</a:t>
            </a:r>
            <a:r>
              <a:rPr lang="en-US" dirty="0"/>
              <a:t> Yu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8782" y="1708627"/>
            <a:ext cx="1357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Seyed</a:t>
            </a:r>
            <a:r>
              <a:rPr lang="en-US" dirty="0"/>
              <a:t> </a:t>
            </a:r>
            <a:r>
              <a:rPr lang="en-US" dirty="0" err="1"/>
              <a:t>Fayaz</a:t>
            </a:r>
            <a:r>
              <a:rPr lang="en-US" dirty="0"/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607" y="2298853"/>
            <a:ext cx="1011575" cy="10115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4321" y="3318005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err="1"/>
              <a:t>Soo-Jin</a:t>
            </a:r>
            <a:r>
              <a:rPr lang="en-US" dirty="0"/>
              <a:t> Moon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208597" y="3173294"/>
            <a:ext cx="191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Antonis</a:t>
            </a:r>
            <a:r>
              <a:rPr lang="en-US" dirty="0"/>
              <a:t> </a:t>
            </a:r>
            <a:r>
              <a:rPr lang="en-US" dirty="0" err="1"/>
              <a:t>Manousis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1673" y="-2909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6459" y="659934"/>
            <a:ext cx="945752" cy="9701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728" y="2212225"/>
            <a:ext cx="956195" cy="10032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52522" y="1708627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Junchen</a:t>
            </a:r>
            <a:r>
              <a:rPr lang="en-US" dirty="0"/>
              <a:t> Jiang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9105" y="623319"/>
            <a:ext cx="904111" cy="10145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04696" y="1708627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Zafar </a:t>
            </a:r>
            <a:r>
              <a:rPr lang="en-US" dirty="0" err="1"/>
              <a:t>Qazi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7783" y="658376"/>
            <a:ext cx="884751" cy="97123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208597" y="1744682"/>
            <a:ext cx="2129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Athula</a:t>
            </a:r>
            <a:r>
              <a:rPr lang="en-US" dirty="0"/>
              <a:t> </a:t>
            </a:r>
            <a:r>
              <a:rPr lang="en-US" dirty="0" err="1"/>
              <a:t>Balachandran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0632" y="2281330"/>
            <a:ext cx="784965" cy="10466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464930" y="3327330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Victor </a:t>
            </a:r>
            <a:r>
              <a:rPr lang="en-US" dirty="0" err="1"/>
              <a:t>Heorhiadi</a:t>
            </a:r>
            <a:endParaRPr lang="en-US" dirty="0"/>
          </a:p>
        </p:txBody>
      </p:sp>
      <p:pic>
        <p:nvPicPr>
          <p:cNvPr id="2050" name="Picture 2" descr="avatar">
            <a:extLst>
              <a:ext uri="{FF2B5EF4-FFF2-40B4-BE49-F238E27FC236}">
                <a16:creationId xmlns:a16="http://schemas.microsoft.com/office/drawing/2014/main" id="{65FAFFFA-038B-1116-C79E-FF28F408B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076" y="738933"/>
            <a:ext cx="852247" cy="88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BA655B-D6F5-46F0-298F-7F940806AB3F}"/>
              </a:ext>
            </a:extLst>
          </p:cNvPr>
          <p:cNvSpPr txBox="1"/>
          <p:nvPr/>
        </p:nvSpPr>
        <p:spPr>
          <a:xfrm>
            <a:off x="6327445" y="1715443"/>
            <a:ext cx="1310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Yucheng Yin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F2FFC23-D24F-15A1-D233-E36D4BCC8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61" y="450039"/>
            <a:ext cx="967230" cy="129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3A0BEF5-9530-7BA5-0F5F-A09705BF80D2}"/>
              </a:ext>
            </a:extLst>
          </p:cNvPr>
          <p:cNvSpPr txBox="1"/>
          <p:nvPr/>
        </p:nvSpPr>
        <p:spPr>
          <a:xfrm>
            <a:off x="7493444" y="1741672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Rahul Sharma</a:t>
            </a:r>
          </a:p>
        </p:txBody>
      </p:sp>
      <p:pic>
        <p:nvPicPr>
          <p:cNvPr id="2056" name="Picture 8" descr="Portrait of Zinan Lin">
            <a:extLst>
              <a:ext uri="{FF2B5EF4-FFF2-40B4-BE49-F238E27FC236}">
                <a16:creationId xmlns:a16="http://schemas.microsoft.com/office/drawing/2014/main" id="{458C860F-2D46-1A19-8EF9-D16C2A02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439" y="2214756"/>
            <a:ext cx="1062884" cy="105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8E5048B-F8D4-148E-AEC3-449BAEC5B6A6}"/>
              </a:ext>
            </a:extLst>
          </p:cNvPr>
          <p:cNvSpPr txBox="1"/>
          <p:nvPr/>
        </p:nvSpPr>
        <p:spPr>
          <a:xfrm>
            <a:off x="6132414" y="3246547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Zinan Lin</a:t>
            </a:r>
          </a:p>
        </p:txBody>
      </p:sp>
      <p:pic>
        <p:nvPicPr>
          <p:cNvPr id="2058" name="Picture 10" descr="Aqsa Kashaf">
            <a:extLst>
              <a:ext uri="{FF2B5EF4-FFF2-40B4-BE49-F238E27FC236}">
                <a16:creationId xmlns:a16="http://schemas.microsoft.com/office/drawing/2014/main" id="{C2B8CACC-C744-08E5-7A13-10DF02C79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489" y="2099906"/>
            <a:ext cx="1221326" cy="122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FB045DB-C4F9-3633-CEF4-C32A103129A7}"/>
              </a:ext>
            </a:extLst>
          </p:cNvPr>
          <p:cNvSpPr txBox="1"/>
          <p:nvPr/>
        </p:nvSpPr>
        <p:spPr>
          <a:xfrm>
            <a:off x="7296894" y="3357960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Aqsa Kashaf</a:t>
            </a:r>
          </a:p>
        </p:txBody>
      </p:sp>
      <p:pic>
        <p:nvPicPr>
          <p:cNvPr id="2060" name="Picture 12" descr="hun namkung from hnamkung.github.io">
            <a:extLst>
              <a:ext uri="{FF2B5EF4-FFF2-40B4-BE49-F238E27FC236}">
                <a16:creationId xmlns:a16="http://schemas.microsoft.com/office/drawing/2014/main" id="{85883030-D027-71C1-65DA-A6C998F72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45" y="3723813"/>
            <a:ext cx="1011576" cy="10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36F3CDD-5BC9-B4EC-570C-A3BE0F211EE5}"/>
              </a:ext>
            </a:extLst>
          </p:cNvPr>
          <p:cNvSpPr txBox="1"/>
          <p:nvPr/>
        </p:nvSpPr>
        <p:spPr>
          <a:xfrm>
            <a:off x="360434" y="4725934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Hun Namkung</a:t>
            </a:r>
          </a:p>
        </p:txBody>
      </p:sp>
      <p:pic>
        <p:nvPicPr>
          <p:cNvPr id="2062" name="Picture 14">
            <a:extLst>
              <a:ext uri="{FF2B5EF4-FFF2-40B4-BE49-F238E27FC236}">
                <a16:creationId xmlns:a16="http://schemas.microsoft.com/office/drawing/2014/main" id="{E6AD2CA1-E4A8-7F6A-71AF-91A5F86D9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212" y="3758077"/>
            <a:ext cx="824304" cy="109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8683985-30FC-FA70-5AC0-3965F5B80210}"/>
              </a:ext>
            </a:extLst>
          </p:cNvPr>
          <p:cNvSpPr txBox="1"/>
          <p:nvPr/>
        </p:nvSpPr>
        <p:spPr>
          <a:xfrm>
            <a:off x="1843138" y="4822056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Maria </a:t>
            </a:r>
            <a:r>
              <a:rPr lang="en-US" dirty="0" err="1"/>
              <a:t>Apostolaki</a:t>
            </a:r>
            <a:endParaRPr lang="en-US" dirty="0"/>
          </a:p>
        </p:txBody>
      </p:sp>
      <p:pic>
        <p:nvPicPr>
          <p:cNvPr id="2066" name="Picture 18" descr="Dimitrios Georgios Akestoridis">
            <a:extLst>
              <a:ext uri="{FF2B5EF4-FFF2-40B4-BE49-F238E27FC236}">
                <a16:creationId xmlns:a16="http://schemas.microsoft.com/office/drawing/2014/main" id="{FC8E156C-EDAE-4E48-D2D0-1E0BA7E6F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118" y="3844944"/>
            <a:ext cx="979691" cy="97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C81CFF7-4498-D87F-E007-CD5CF4ED37B4}"/>
              </a:ext>
            </a:extLst>
          </p:cNvPr>
          <p:cNvSpPr txBox="1"/>
          <p:nvPr/>
        </p:nvSpPr>
        <p:spPr>
          <a:xfrm>
            <a:off x="3577103" y="4816896"/>
            <a:ext cx="187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Dimitrios </a:t>
            </a:r>
            <a:r>
              <a:rPr lang="en-US" dirty="0" err="1"/>
              <a:t>Akestoridis</a:t>
            </a:r>
            <a:endParaRPr lang="en-US" dirty="0"/>
          </a:p>
        </p:txBody>
      </p:sp>
      <p:pic>
        <p:nvPicPr>
          <p:cNvPr id="2068" name="Picture 20" descr="Kittipat Apicharttrisorn">
            <a:extLst>
              <a:ext uri="{FF2B5EF4-FFF2-40B4-BE49-F238E27FC236}">
                <a16:creationId xmlns:a16="http://schemas.microsoft.com/office/drawing/2014/main" id="{3339A1DD-DDE0-2F78-754F-F8E81EC28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903" y="3682181"/>
            <a:ext cx="1238072" cy="123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0F5A42CA-4E21-76CF-E42F-7FF11306FADB}"/>
              </a:ext>
            </a:extLst>
          </p:cNvPr>
          <p:cNvSpPr txBox="1"/>
          <p:nvPr/>
        </p:nvSpPr>
        <p:spPr>
          <a:xfrm>
            <a:off x="4939002" y="4910600"/>
            <a:ext cx="187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Kittipat</a:t>
            </a:r>
            <a:r>
              <a:rPr lang="en-US" dirty="0"/>
              <a:t> </a:t>
            </a:r>
            <a:r>
              <a:rPr lang="en-US" dirty="0" err="1"/>
              <a:t>Apicharttrisorn</a:t>
            </a:r>
            <a:endParaRPr lang="en-US" dirty="0"/>
          </a:p>
        </p:txBody>
      </p:sp>
      <p:pic>
        <p:nvPicPr>
          <p:cNvPr id="2070" name="Picture 22">
            <a:extLst>
              <a:ext uri="{FF2B5EF4-FFF2-40B4-BE49-F238E27FC236}">
                <a16:creationId xmlns:a16="http://schemas.microsoft.com/office/drawing/2014/main" id="{B9D79088-AB2D-1158-D985-61282AD6E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023" y="3572729"/>
            <a:ext cx="1347524" cy="134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968FF13-72F6-A66D-5D24-0CEA83954320}"/>
              </a:ext>
            </a:extLst>
          </p:cNvPr>
          <p:cNvSpPr txBox="1"/>
          <p:nvPr/>
        </p:nvSpPr>
        <p:spPr>
          <a:xfrm>
            <a:off x="6456913" y="4871465"/>
            <a:ext cx="187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Daehyeok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Kim</a:t>
            </a:r>
          </a:p>
        </p:txBody>
      </p:sp>
      <p:pic>
        <p:nvPicPr>
          <p:cNvPr id="2072" name="Picture 24" descr="Sekar Kulandaivel">
            <a:extLst>
              <a:ext uri="{FF2B5EF4-FFF2-40B4-BE49-F238E27FC236}">
                <a16:creationId xmlns:a16="http://schemas.microsoft.com/office/drawing/2014/main" id="{F1880A09-BBB2-46DF-2FCF-DFACEC2FF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19" y="5150605"/>
            <a:ext cx="1004631" cy="100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6FADE81-B822-D0A1-4469-69A61B632763}"/>
              </a:ext>
            </a:extLst>
          </p:cNvPr>
          <p:cNvSpPr txBox="1"/>
          <p:nvPr/>
        </p:nvSpPr>
        <p:spPr>
          <a:xfrm>
            <a:off x="-366274" y="6133863"/>
            <a:ext cx="187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Sekar</a:t>
            </a:r>
          </a:p>
          <a:p>
            <a:pPr algn="ctr"/>
            <a:r>
              <a:rPr lang="en-US" dirty="0" err="1"/>
              <a:t>Kulandaivel</a:t>
            </a:r>
            <a:endParaRPr lang="en-US" dirty="0"/>
          </a:p>
        </p:txBody>
      </p:sp>
      <p:pic>
        <p:nvPicPr>
          <p:cNvPr id="2074" name="Picture 26">
            <a:extLst>
              <a:ext uri="{FF2B5EF4-FFF2-40B4-BE49-F238E27FC236}">
                <a16:creationId xmlns:a16="http://schemas.microsoft.com/office/drawing/2014/main" id="{0738102D-35B7-E728-0340-6174C3580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391" y="5287510"/>
            <a:ext cx="804199" cy="120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190778C-874E-DC53-1DA0-D26040957D63}"/>
              </a:ext>
            </a:extLst>
          </p:cNvPr>
          <p:cNvSpPr txBox="1"/>
          <p:nvPr/>
        </p:nvSpPr>
        <p:spPr>
          <a:xfrm>
            <a:off x="1389391" y="6533060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Grace Liu</a:t>
            </a:r>
          </a:p>
        </p:txBody>
      </p:sp>
      <p:pic>
        <p:nvPicPr>
          <p:cNvPr id="2076" name="Picture 28" descr="  Alan Zaoxing Liu">
            <a:extLst>
              <a:ext uri="{FF2B5EF4-FFF2-40B4-BE49-F238E27FC236}">
                <a16:creationId xmlns:a16="http://schemas.microsoft.com/office/drawing/2014/main" id="{7AFF58FA-7645-7697-A304-4CB0B7620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986" y="5396954"/>
            <a:ext cx="933482" cy="11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C62C586-4C07-2FA8-EC50-84A21D638895}"/>
              </a:ext>
            </a:extLst>
          </p:cNvPr>
          <p:cNvSpPr txBox="1"/>
          <p:nvPr/>
        </p:nvSpPr>
        <p:spPr>
          <a:xfrm>
            <a:off x="2797569" y="6517444"/>
            <a:ext cx="18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Alan Liu</a:t>
            </a:r>
          </a:p>
        </p:txBody>
      </p:sp>
    </p:spTree>
    <p:extLst>
      <p:ext uri="{BB962C8B-B14F-4D97-AF65-F5344CB8AC3E}">
        <p14:creationId xmlns:p14="http://schemas.microsoft.com/office/powerpoint/2010/main" val="153870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1D858-18FC-FBAE-8F4B-BECDB4E3B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01A69-EB2B-73F6-0C1F-5F4921B4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33488"/>
          </a:xfrm>
        </p:spPr>
        <p:txBody>
          <a:bodyPr>
            <a:normAutofit/>
          </a:bodyPr>
          <a:lstStyle/>
          <a:p>
            <a:r>
              <a:rPr lang="en-US" dirty="0"/>
              <a:t>Influences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F4D4E-A0E2-3B7F-02A2-E040789C1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3</a:t>
            </a:fld>
            <a:endParaRPr kumimoji="0"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576418-949A-801C-C22A-DF22904BBC66}"/>
              </a:ext>
            </a:extLst>
          </p:cNvPr>
          <p:cNvSpPr txBox="1"/>
          <p:nvPr/>
        </p:nvSpPr>
        <p:spPr>
          <a:xfrm>
            <a:off x="4031673" y="-2909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7D5E138-6866-2446-31E5-077F2ECD4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51712"/>
            <a:ext cx="814147" cy="112185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713572B-D6C2-A0AC-486B-0B48C69DCA44}"/>
              </a:ext>
            </a:extLst>
          </p:cNvPr>
          <p:cNvGrpSpPr/>
          <p:nvPr/>
        </p:nvGrpSpPr>
        <p:grpSpPr>
          <a:xfrm>
            <a:off x="5593984" y="2677028"/>
            <a:ext cx="2057195" cy="1221326"/>
            <a:chOff x="152400" y="3276599"/>
            <a:chExt cx="1524000" cy="98318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A4CA204-26CA-48E0-0AE9-42210229D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400" y="3317398"/>
              <a:ext cx="787400" cy="7874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BEA0424-0765-B697-E586-EF43C82D3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600" y="3276599"/>
              <a:ext cx="685800" cy="983183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08E3652-AD2B-F66B-D593-4B758AE819B0}"/>
              </a:ext>
            </a:extLst>
          </p:cNvPr>
          <p:cNvGrpSpPr/>
          <p:nvPr/>
        </p:nvGrpSpPr>
        <p:grpSpPr>
          <a:xfrm>
            <a:off x="2738323" y="2720273"/>
            <a:ext cx="1843934" cy="1153295"/>
            <a:chOff x="6072366" y="3540241"/>
            <a:chExt cx="1843934" cy="1153295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C60998B-2D42-1B40-2FC5-C68AD434C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2366" y="3540241"/>
              <a:ext cx="874725" cy="97969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63DAEF3-8891-C274-3A2E-1E3B0DCDE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91996" y="3548669"/>
              <a:ext cx="824304" cy="1144867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BE0D750E-1155-43DB-64E8-21EA0DEAFC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1969" y="2855838"/>
            <a:ext cx="853442" cy="9515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EB6250-4379-BFCF-2B22-D07CE15E35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2982" y="2778309"/>
            <a:ext cx="998395" cy="9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8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57F6A-0A0D-2F6A-BC50-DD42A2048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136665"/>
            <a:ext cx="8229600" cy="845951"/>
          </a:xfrm>
        </p:spPr>
        <p:txBody>
          <a:bodyPr/>
          <a:lstStyle/>
          <a:p>
            <a:r>
              <a:rPr lang="en-US" dirty="0"/>
              <a:t>Advisor </a:t>
            </a:r>
            <a:r>
              <a:rPr lang="en-US" dirty="0">
                <a:sym typeface="Wingdings" pitchFamily="2" charset="2"/>
              </a:rPr>
              <a:t> </a:t>
            </a:r>
            <a:r>
              <a:rPr lang="en-US" dirty="0"/>
              <a:t> 3 APIs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4771B-816F-C18F-5D50-CC1B59017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7BE0AFC4-0B7E-9894-BF96-561204C69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3025" y="4298359"/>
            <a:ext cx="1328738" cy="1328738"/>
          </a:xfrm>
          <a:prstGeom prst="rect">
            <a:avLst/>
          </a:prstGeom>
        </p:spPr>
      </p:pic>
      <p:pic>
        <p:nvPicPr>
          <p:cNvPr id="10" name="Graphic 9" descr="Professor female outline">
            <a:extLst>
              <a:ext uri="{FF2B5EF4-FFF2-40B4-BE49-F238E27FC236}">
                <a16:creationId xmlns:a16="http://schemas.microsoft.com/office/drawing/2014/main" id="{EC08FAB6-0897-FC0F-D357-DC72E84D8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9136" y="4015595"/>
            <a:ext cx="1771651" cy="17716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D09B40-8F84-0C09-AD75-A8F9A931024F}"/>
              </a:ext>
            </a:extLst>
          </p:cNvPr>
          <p:cNvSpPr txBox="1"/>
          <p:nvPr/>
        </p:nvSpPr>
        <p:spPr>
          <a:xfrm>
            <a:off x="6300787" y="3996423"/>
            <a:ext cx="1447640" cy="584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Perturb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403AB5-CC04-6778-7100-03815CA31389}"/>
              </a:ext>
            </a:extLst>
          </p:cNvPr>
          <p:cNvSpPr txBox="1"/>
          <p:nvPr/>
        </p:nvSpPr>
        <p:spPr>
          <a:xfrm>
            <a:off x="6300787" y="4670340"/>
            <a:ext cx="1469057" cy="584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Amplify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AD678C-80F2-4046-42B6-10D76572DE1B}"/>
              </a:ext>
            </a:extLst>
          </p:cNvPr>
          <p:cNvSpPr txBox="1"/>
          <p:nvPr/>
        </p:nvSpPr>
        <p:spPr>
          <a:xfrm>
            <a:off x="6300787" y="5344257"/>
            <a:ext cx="1568058" cy="584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Connect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231EA6F-7A36-E674-C454-8AA7B2276B88}"/>
              </a:ext>
            </a:extLst>
          </p:cNvPr>
          <p:cNvCxnSpPr/>
          <p:nvPr/>
        </p:nvCxnSpPr>
        <p:spPr>
          <a:xfrm>
            <a:off x="2671763" y="4611392"/>
            <a:ext cx="17145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3940636-FE5C-C21A-46BB-5A37649E2861}"/>
              </a:ext>
            </a:extLst>
          </p:cNvPr>
          <p:cNvCxnSpPr>
            <a:cxnSpLocks/>
          </p:cNvCxnSpPr>
          <p:nvPr/>
        </p:nvCxnSpPr>
        <p:spPr>
          <a:xfrm flipH="1">
            <a:off x="2671763" y="5449593"/>
            <a:ext cx="17145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448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7707-0E87-477C-A552-96D18BD68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F2CB7-B5E1-18A0-3601-61F02661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136665"/>
            <a:ext cx="8229600" cy="845951"/>
          </a:xfrm>
        </p:spPr>
        <p:txBody>
          <a:bodyPr>
            <a:normAutofit fontScale="90000"/>
          </a:bodyPr>
          <a:lstStyle/>
          <a:p>
            <a:r>
              <a:rPr lang="en-US" dirty="0"/>
              <a:t>PhD == Startup</a:t>
            </a:r>
            <a:br>
              <a:rPr lang="en-US" dirty="0"/>
            </a:br>
            <a:r>
              <a:rPr lang="en-US" dirty="0"/>
              <a:t>Product == Student</a:t>
            </a:r>
            <a:br>
              <a:rPr lang="en-US" dirty="0"/>
            </a:br>
            <a:r>
              <a:rPr lang="en-US" dirty="0"/>
              <a:t>Advisor == Investor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2E6AD-9F15-B5A9-AAE9-EBD6AC330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Graphic 5" descr="School boy with solid fill">
            <a:extLst>
              <a:ext uri="{FF2B5EF4-FFF2-40B4-BE49-F238E27FC236}">
                <a16:creationId xmlns:a16="http://schemas.microsoft.com/office/drawing/2014/main" id="{9E163257-7755-2725-1985-C704990EA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71712" y="4284072"/>
            <a:ext cx="1328738" cy="1328738"/>
          </a:xfrm>
          <a:prstGeom prst="rect">
            <a:avLst/>
          </a:prstGeom>
        </p:spPr>
      </p:pic>
      <p:pic>
        <p:nvPicPr>
          <p:cNvPr id="10" name="Graphic 9" descr="Professor female outline">
            <a:extLst>
              <a:ext uri="{FF2B5EF4-FFF2-40B4-BE49-F238E27FC236}">
                <a16:creationId xmlns:a16="http://schemas.microsoft.com/office/drawing/2014/main" id="{28FC6372-EEE4-4AE3-5525-EF896F3D4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57823" y="4001308"/>
            <a:ext cx="1771651" cy="1771651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A054D14-ED90-FD1E-7779-00FEC099F667}"/>
              </a:ext>
            </a:extLst>
          </p:cNvPr>
          <p:cNvCxnSpPr/>
          <p:nvPr/>
        </p:nvCxnSpPr>
        <p:spPr>
          <a:xfrm>
            <a:off x="3600450" y="4597105"/>
            <a:ext cx="17145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6A64007-5900-4261-435F-1726735C8D59}"/>
              </a:ext>
            </a:extLst>
          </p:cNvPr>
          <p:cNvCxnSpPr>
            <a:cxnSpLocks/>
          </p:cNvCxnSpPr>
          <p:nvPr/>
        </p:nvCxnSpPr>
        <p:spPr>
          <a:xfrm flipH="1">
            <a:off x="3600450" y="5435306"/>
            <a:ext cx="17145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06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612DD-68DD-ACEB-2B88-BC206052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969129"/>
            <a:ext cx="8229600" cy="845951"/>
          </a:xfrm>
        </p:spPr>
        <p:txBody>
          <a:bodyPr/>
          <a:lstStyle/>
          <a:p>
            <a:r>
              <a:rPr lang="en-US" dirty="0"/>
              <a:t>Reason to Enter != Reason To Stay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5F54D-DCAA-BC68-2C9D-BD2CF3DA3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 descr="A group of cards and papers on a white wall&#10;&#10;AI-generated content may be incorrect.">
            <a:extLst>
              <a:ext uri="{FF2B5EF4-FFF2-40B4-BE49-F238E27FC236}">
                <a16:creationId xmlns:a16="http://schemas.microsoft.com/office/drawing/2014/main" id="{43188264-F84D-DC28-1095-146F1F540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93888"/>
            <a:ext cx="1643063" cy="1684408"/>
          </a:xfrm>
          <a:prstGeom prst="rect">
            <a:avLst/>
          </a:prstGeom>
        </p:spPr>
      </p:pic>
      <p:pic>
        <p:nvPicPr>
          <p:cNvPr id="9" name="Picture 8" descr="A text on a piece of paper&#10;&#10;AI-generated content may be incorrect.">
            <a:extLst>
              <a:ext uri="{FF2B5EF4-FFF2-40B4-BE49-F238E27FC236}">
                <a16:creationId xmlns:a16="http://schemas.microsoft.com/office/drawing/2014/main" id="{0063C373-170C-D9B0-6ED0-FE4D17487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237" y="181585"/>
            <a:ext cx="1643063" cy="639886"/>
          </a:xfrm>
          <a:prstGeom prst="rect">
            <a:avLst/>
          </a:prstGeom>
        </p:spPr>
      </p:pic>
      <p:pic>
        <p:nvPicPr>
          <p:cNvPr id="11" name="Picture 10" descr="A close up of text&#10;&#10;AI-generated content may be incorrect.">
            <a:extLst>
              <a:ext uri="{FF2B5EF4-FFF2-40B4-BE49-F238E27FC236}">
                <a16:creationId xmlns:a16="http://schemas.microsoft.com/office/drawing/2014/main" id="{031CBDA6-DC6E-EF10-CC7C-5C7E2EF03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6112" y="445051"/>
            <a:ext cx="3300413" cy="654946"/>
          </a:xfrm>
          <a:prstGeom prst="rect">
            <a:avLst/>
          </a:prstGeom>
        </p:spPr>
      </p:pic>
      <p:pic>
        <p:nvPicPr>
          <p:cNvPr id="13" name="Picture 12" descr="A close up of text&#10;&#10;AI-generated content may be incorrect.">
            <a:extLst>
              <a:ext uri="{FF2B5EF4-FFF2-40B4-BE49-F238E27FC236}">
                <a16:creationId xmlns:a16="http://schemas.microsoft.com/office/drawing/2014/main" id="{4E27A27D-F64D-9A1C-5D0D-B80843513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406" y="2423666"/>
            <a:ext cx="2597560" cy="5475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611512-2DCD-0880-159A-6C7A5EE3D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113" y="1310749"/>
            <a:ext cx="4005440" cy="587252"/>
          </a:xfrm>
          <a:prstGeom prst="rect">
            <a:avLst/>
          </a:prstGeom>
        </p:spPr>
      </p:pic>
      <p:pic>
        <p:nvPicPr>
          <p:cNvPr id="17" name="Picture 16" descr="A close-up of a paper&#10;&#10;AI-generated content may be incorrect.">
            <a:extLst>
              <a:ext uri="{FF2B5EF4-FFF2-40B4-BE49-F238E27FC236}">
                <a16:creationId xmlns:a16="http://schemas.microsoft.com/office/drawing/2014/main" id="{A1BB618D-7EB9-2D46-F425-0BFD555FD1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062588"/>
            <a:ext cx="1928813" cy="961061"/>
          </a:xfrm>
          <a:prstGeom prst="rect">
            <a:avLst/>
          </a:prstGeom>
        </p:spPr>
      </p:pic>
      <p:pic>
        <p:nvPicPr>
          <p:cNvPr id="19" name="Picture 18" descr="A close up of a text&#10;&#10;AI-generated content may be incorrect.">
            <a:extLst>
              <a:ext uri="{FF2B5EF4-FFF2-40B4-BE49-F238E27FC236}">
                <a16:creationId xmlns:a16="http://schemas.microsoft.com/office/drawing/2014/main" id="{68D87F0E-61D3-8162-BD27-0E4DBA0489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8232" y="4050794"/>
            <a:ext cx="2328863" cy="943802"/>
          </a:xfrm>
          <a:prstGeom prst="rect">
            <a:avLst/>
          </a:prstGeom>
        </p:spPr>
      </p:pic>
      <p:pic>
        <p:nvPicPr>
          <p:cNvPr id="21" name="Picture 20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A1C07DF8-BEA4-C20A-5F51-B1B97374F4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7559" y="5230310"/>
            <a:ext cx="4166081" cy="943803"/>
          </a:xfrm>
          <a:prstGeom prst="rect">
            <a:avLst/>
          </a:prstGeom>
        </p:spPr>
      </p:pic>
      <p:pic>
        <p:nvPicPr>
          <p:cNvPr id="25" name="Picture 24" descr="A close up of a text&#10;&#10;AI-generated content may be incorrect.">
            <a:extLst>
              <a:ext uri="{FF2B5EF4-FFF2-40B4-BE49-F238E27FC236}">
                <a16:creationId xmlns:a16="http://schemas.microsoft.com/office/drawing/2014/main" id="{4CD3B8B6-D9BF-705B-0353-CBC98F101F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1884" y="4337818"/>
            <a:ext cx="2236100" cy="51993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68AB57E-4FA6-9743-EF8A-9A7665E474FA}"/>
              </a:ext>
            </a:extLst>
          </p:cNvPr>
          <p:cNvSpPr txBox="1"/>
          <p:nvPr/>
        </p:nvSpPr>
        <p:spPr>
          <a:xfrm>
            <a:off x="6486525" y="147572"/>
            <a:ext cx="2428875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dirty="0"/>
              <a:t>feel excited and honored to meet you. Borrowing your wisdom is so much fun/adventure</a:t>
            </a:r>
          </a:p>
        </p:txBody>
      </p:sp>
      <p:pic>
        <p:nvPicPr>
          <p:cNvPr id="29" name="Picture 28" descr="A close up of a text&#10;&#10;AI-generated content may be incorrect.">
            <a:extLst>
              <a:ext uri="{FF2B5EF4-FFF2-40B4-BE49-F238E27FC236}">
                <a16:creationId xmlns:a16="http://schemas.microsoft.com/office/drawing/2014/main" id="{C0808C9E-2ED0-94FF-044E-FBD7BE2ECA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82579" y="1929171"/>
            <a:ext cx="3225030" cy="610374"/>
          </a:xfrm>
          <a:prstGeom prst="rect">
            <a:avLst/>
          </a:prstGeom>
        </p:spPr>
      </p:pic>
      <p:pic>
        <p:nvPicPr>
          <p:cNvPr id="31" name="Picture 30" descr="A close-up of a text&#10;&#10;AI-generated content may be incorrect.">
            <a:extLst>
              <a:ext uri="{FF2B5EF4-FFF2-40B4-BE49-F238E27FC236}">
                <a16:creationId xmlns:a16="http://schemas.microsoft.com/office/drawing/2014/main" id="{1BF0C564-459A-BC89-9A48-5C2298549D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91552" y="5269958"/>
            <a:ext cx="1815543" cy="845952"/>
          </a:xfrm>
          <a:prstGeom prst="rect">
            <a:avLst/>
          </a:prstGeom>
        </p:spPr>
      </p:pic>
      <p:pic>
        <p:nvPicPr>
          <p:cNvPr id="33" name="Picture 32" descr="A close up of a text&#10;&#10;AI-generated content may be incorrect.">
            <a:extLst>
              <a:ext uri="{FF2B5EF4-FFF2-40B4-BE49-F238E27FC236}">
                <a16:creationId xmlns:a16="http://schemas.microsoft.com/office/drawing/2014/main" id="{057335DB-D716-D473-62C3-7BB1E25DC3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71437" y="1230714"/>
            <a:ext cx="3028950" cy="100709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AE810AE-288D-0088-3F6C-7B8B0C2ED5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74992" y="6391273"/>
            <a:ext cx="5597985" cy="44868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6D903C0-FFD7-2924-4DD7-1DBD4301658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01338" y="3812399"/>
            <a:ext cx="5597985" cy="188865"/>
          </a:xfrm>
          <a:prstGeom prst="rect">
            <a:avLst/>
          </a:prstGeom>
        </p:spPr>
      </p:pic>
      <p:pic>
        <p:nvPicPr>
          <p:cNvPr id="39" name="Picture 38" descr="A close up of words&#10;&#10;AI-generated content may be incorrect.">
            <a:extLst>
              <a:ext uri="{FF2B5EF4-FFF2-40B4-BE49-F238E27FC236}">
                <a16:creationId xmlns:a16="http://schemas.microsoft.com/office/drawing/2014/main" id="{1BE8ABC7-E608-246D-3478-6193C20C347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V="1">
            <a:off x="6271119" y="2682901"/>
            <a:ext cx="2597560" cy="321522"/>
          </a:xfrm>
          <a:prstGeom prst="rect">
            <a:avLst/>
          </a:prstGeom>
        </p:spPr>
      </p:pic>
      <p:pic>
        <p:nvPicPr>
          <p:cNvPr id="41" name="Picture 40" descr="A paper on the topic of a person's personal profile&#10;&#10;AI-generated content may be incorrect.">
            <a:extLst>
              <a:ext uri="{FF2B5EF4-FFF2-40B4-BE49-F238E27FC236}">
                <a16:creationId xmlns:a16="http://schemas.microsoft.com/office/drawing/2014/main" id="{C62EE858-627E-561F-820E-F221C14D319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00962" y="711028"/>
            <a:ext cx="1350994" cy="121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22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72652"/>
            <a:ext cx="8686800" cy="845951"/>
          </a:xfrm>
        </p:spPr>
        <p:txBody>
          <a:bodyPr>
            <a:normAutofit fontScale="90000"/>
          </a:bodyPr>
          <a:lstStyle/>
          <a:p>
            <a:r>
              <a:rPr lang="en-US" dirty="0"/>
              <a:t>Provenance of </a:t>
            </a:r>
            <a:r>
              <a:rPr lang="en-US"/>
              <a:t>research problems/ideas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749798"/>
            <a:ext cx="8229600" cy="29273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Tempting to think vision exists all along .. But reality is research process is inherently </a:t>
            </a:r>
            <a:br>
              <a:rPr lang="en-US" sz="1800" dirty="0"/>
            </a:br>
            <a:r>
              <a:rPr lang="en-US" sz="1800" dirty="0"/>
              <a:t>non linear and chaotic .. And more bottom-up and jittery than many of us care to admit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These two don</a:t>
            </a:r>
            <a:r>
              <a:rPr lang="fr-FR" sz="1800" dirty="0"/>
              <a:t>’</a:t>
            </a:r>
            <a:r>
              <a:rPr lang="en-US" sz="1800" dirty="0"/>
              <a:t>t occur in a vacuum: Students, collaborators, practitioners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87" y="2917434"/>
            <a:ext cx="1191490" cy="16879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44" y="3199834"/>
            <a:ext cx="1670927" cy="140554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229B909-D315-C809-ECF6-10900B1C1470}"/>
              </a:ext>
            </a:extLst>
          </p:cNvPr>
          <p:cNvSpPr txBox="1">
            <a:spLocks/>
          </p:cNvSpPr>
          <p:nvPr/>
        </p:nvSpPr>
        <p:spPr>
          <a:xfrm>
            <a:off x="685800" y="1109459"/>
            <a:ext cx="8229600" cy="845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00B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Spin vs Reality of “Vision” </a:t>
            </a:r>
            <a:r>
              <a:rPr lang="en-US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435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F1BA6-8F54-FCE8-2E80-755D4ED5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30818"/>
            <a:ext cx="8229600" cy="845951"/>
          </a:xfrm>
        </p:spPr>
        <p:txBody>
          <a:bodyPr/>
          <a:lstStyle/>
          <a:p>
            <a:r>
              <a:rPr lang="en-US" dirty="0"/>
              <a:t>On Funding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B2DA3-A67D-B809-E505-D51D2851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258B8-ACF5-6E4C-8B3E-49E538074B44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C8B3CD-7EDB-EDDE-E409-CEE40C23FF7B}"/>
              </a:ext>
            </a:extLst>
          </p:cNvPr>
          <p:cNvSpPr txBox="1"/>
          <p:nvPr/>
        </p:nvSpPr>
        <p:spPr>
          <a:xfrm>
            <a:off x="282860" y="2989863"/>
            <a:ext cx="60980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1" dirty="0">
                <a:solidFill>
                  <a:srgbClr val="1F1F1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No, you can't always get what you want</a:t>
            </a:r>
            <a:b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0" i="1" dirty="0">
                <a:solidFill>
                  <a:srgbClr val="1F1F1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can't always get what you want</a:t>
            </a:r>
            <a:b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0" i="1" dirty="0">
                <a:solidFill>
                  <a:srgbClr val="1F1F1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can't always get what you want</a:t>
            </a:r>
            <a:b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0" i="1" dirty="0">
                <a:solidFill>
                  <a:srgbClr val="1F1F1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But if you try sometime you'll find</a:t>
            </a:r>
            <a:b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0" i="1" dirty="0">
                <a:solidFill>
                  <a:srgbClr val="1F1F1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get what you need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4" descr="The Rolling Stones | Songs, Albums ...">
            <a:extLst>
              <a:ext uri="{FF2B5EF4-FFF2-40B4-BE49-F238E27FC236}">
                <a16:creationId xmlns:a16="http://schemas.microsoft.com/office/drawing/2014/main" id="{2F6A5EFD-A676-F633-C9A4-604C48560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453" y="3079951"/>
            <a:ext cx="1966223" cy="175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re's Always Money In The Banana Stand!!!">
            <a:extLst>
              <a:ext uri="{FF2B5EF4-FFF2-40B4-BE49-F238E27FC236}">
                <a16:creationId xmlns:a16="http://schemas.microsoft.com/office/drawing/2014/main" id="{CC21F177-5504-52BC-2892-E69BA5803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50" y="5247288"/>
            <a:ext cx="2734543" cy="146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003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A94C-33DD-893D-0C9A-3AF478316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01" y="1788322"/>
            <a:ext cx="8229600" cy="845951"/>
          </a:xfrm>
        </p:spPr>
        <p:txBody>
          <a:bodyPr/>
          <a:lstStyle/>
          <a:p>
            <a:r>
              <a:rPr lang="en-US" dirty="0"/>
              <a:t>Meta Process for “Research”  </a:t>
            </a:r>
          </a:p>
        </p:txBody>
      </p:sp>
      <p:pic>
        <p:nvPicPr>
          <p:cNvPr id="4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A09632C9-92A1-0866-280F-FB844B9C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037" y="3971000"/>
            <a:ext cx="828620" cy="123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upload.wikimedia.org/wikipedia/commons/6/61/George...">
            <a:extLst>
              <a:ext uri="{FF2B5EF4-FFF2-40B4-BE49-F238E27FC236}">
                <a16:creationId xmlns:a16="http://schemas.microsoft.com/office/drawing/2014/main" id="{53FC3ED6-7021-85D6-4A61-5AE964F6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93" y="3963192"/>
            <a:ext cx="985874" cy="123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6F0B8760-7FF6-192D-2F58-53CA794A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577" y="3925441"/>
            <a:ext cx="845736" cy="123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10 Astounding Facts About George Pólya - Facts.net">
            <a:extLst>
              <a:ext uri="{FF2B5EF4-FFF2-40B4-BE49-F238E27FC236}">
                <a16:creationId xmlns:a16="http://schemas.microsoft.com/office/drawing/2014/main" id="{FD0F97EB-C1FD-C973-9098-5A89AF9C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550" y="3970999"/>
            <a:ext cx="1432134" cy="11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549F8-F757-59B5-BBCB-D441884C94B1}"/>
              </a:ext>
            </a:extLst>
          </p:cNvPr>
          <p:cNvSpPr txBox="1"/>
          <p:nvPr/>
        </p:nvSpPr>
        <p:spPr>
          <a:xfrm>
            <a:off x="733499" y="3317177"/>
            <a:ext cx="14216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George </a:t>
            </a:r>
            <a:r>
              <a:rPr lang="en-US" sz="1350" dirty="0" err="1"/>
              <a:t>Heilmeier</a:t>
            </a:r>
            <a:endParaRPr lang="en-US" sz="13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8BB4-91FB-80DE-3F0A-532BBB0B095D}"/>
              </a:ext>
            </a:extLst>
          </p:cNvPr>
          <p:cNvSpPr txBox="1"/>
          <p:nvPr/>
        </p:nvSpPr>
        <p:spPr>
          <a:xfrm>
            <a:off x="2948601" y="3344075"/>
            <a:ext cx="11400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Gene Amdahl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486EB-2CAF-ACDA-71BC-FD2B46DDA226}"/>
              </a:ext>
            </a:extLst>
          </p:cNvPr>
          <p:cNvSpPr txBox="1"/>
          <p:nvPr/>
        </p:nvSpPr>
        <p:spPr>
          <a:xfrm>
            <a:off x="5057164" y="3327965"/>
            <a:ext cx="11125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George </a:t>
            </a:r>
            <a:r>
              <a:rPr lang="en-US" sz="1350" dirty="0" err="1"/>
              <a:t>Polya</a:t>
            </a:r>
            <a:endParaRPr lang="en-US" sz="13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A2D19-B7AB-0DAB-E61F-EAFBE7FAC6A7}"/>
              </a:ext>
            </a:extLst>
          </p:cNvPr>
          <p:cNvSpPr txBox="1"/>
          <p:nvPr/>
        </p:nvSpPr>
        <p:spPr>
          <a:xfrm>
            <a:off x="7371953" y="3278959"/>
            <a:ext cx="12153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Herbert Simon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224D6-ADA6-18D4-406D-9CE8360022B4}"/>
              </a:ext>
            </a:extLst>
          </p:cNvPr>
          <p:cNvSpPr txBox="1"/>
          <p:nvPr/>
        </p:nvSpPr>
        <p:spPr>
          <a:xfrm>
            <a:off x="831844" y="5534517"/>
            <a:ext cx="13636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Articulate </a:t>
            </a:r>
          </a:p>
          <a:p>
            <a:r>
              <a:rPr lang="en-US" sz="2200" dirty="0"/>
              <a:t>the </a:t>
            </a:r>
          </a:p>
          <a:p>
            <a:r>
              <a:rPr lang="en-US" sz="2200" dirty="0"/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065C-4AB4-8A69-8621-AC4B097FAEBF}"/>
              </a:ext>
            </a:extLst>
          </p:cNvPr>
          <p:cNvSpPr txBox="1"/>
          <p:nvPr/>
        </p:nvSpPr>
        <p:spPr>
          <a:xfrm>
            <a:off x="2789093" y="5607866"/>
            <a:ext cx="15747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Identify the </a:t>
            </a:r>
          </a:p>
          <a:p>
            <a:r>
              <a:rPr lang="en-US" sz="2200" dirty="0"/>
              <a:t>“elephant” </a:t>
            </a:r>
          </a:p>
          <a:p>
            <a:r>
              <a:rPr lang="en-US" sz="2200" dirty="0"/>
              <a:t>in the room</a:t>
            </a:r>
          </a:p>
          <a:p>
            <a:endParaRPr lang="en-US" sz="2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E7A051-DD9F-F411-97A6-ED155F868024}"/>
              </a:ext>
            </a:extLst>
          </p:cNvPr>
          <p:cNvSpPr txBox="1"/>
          <p:nvPr/>
        </p:nvSpPr>
        <p:spPr>
          <a:xfrm>
            <a:off x="4950551" y="5607866"/>
            <a:ext cx="14303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Formulate,</a:t>
            </a:r>
            <a:br>
              <a:rPr lang="en-US" sz="2200" dirty="0"/>
            </a:br>
            <a:r>
              <a:rPr lang="en-US" sz="2200" dirty="0"/>
              <a:t>Solve,</a:t>
            </a:r>
            <a:br>
              <a:rPr lang="en-US" sz="2200" dirty="0"/>
            </a:br>
            <a:r>
              <a:rPr lang="en-US" sz="2200" dirty="0"/>
              <a:t>Refine</a:t>
            </a:r>
          </a:p>
          <a:p>
            <a:endParaRPr lang="en-US" sz="2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40B40-70BF-9303-314B-8BA4928C2E13}"/>
              </a:ext>
            </a:extLst>
          </p:cNvPr>
          <p:cNvSpPr txBox="1"/>
          <p:nvPr/>
        </p:nvSpPr>
        <p:spPr>
          <a:xfrm>
            <a:off x="7371953" y="5607865"/>
            <a:ext cx="12995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Articulate</a:t>
            </a:r>
          </a:p>
          <a:p>
            <a:r>
              <a:rPr lang="en-US" sz="2200" dirty="0"/>
              <a:t>The </a:t>
            </a:r>
          </a:p>
          <a:p>
            <a:r>
              <a:rPr lang="en-US" sz="2200" dirty="0"/>
              <a:t>Idea!</a:t>
            </a:r>
          </a:p>
          <a:p>
            <a:endParaRPr lang="en-US" sz="22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77FD991-C188-25CD-7CFC-57C989AF636B}"/>
              </a:ext>
            </a:extLst>
          </p:cNvPr>
          <p:cNvSpPr/>
          <p:nvPr/>
        </p:nvSpPr>
        <p:spPr>
          <a:xfrm>
            <a:off x="2260216" y="4544942"/>
            <a:ext cx="528877" cy="2871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8A0317D-9574-F350-F712-0ABAE8C2C504}"/>
              </a:ext>
            </a:extLst>
          </p:cNvPr>
          <p:cNvSpPr/>
          <p:nvPr/>
        </p:nvSpPr>
        <p:spPr>
          <a:xfrm>
            <a:off x="4166165" y="4517663"/>
            <a:ext cx="528877" cy="2871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8C0E67F-D7BE-083A-257B-B921AB7B1F1F}"/>
              </a:ext>
            </a:extLst>
          </p:cNvPr>
          <p:cNvSpPr/>
          <p:nvPr/>
        </p:nvSpPr>
        <p:spPr>
          <a:xfrm>
            <a:off x="6580999" y="4444395"/>
            <a:ext cx="528877" cy="2871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22614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12A8E-0BB4-AAC8-CCD4-6751A1BB1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20" y="463219"/>
            <a:ext cx="9001125" cy="994172"/>
          </a:xfrm>
        </p:spPr>
        <p:txBody>
          <a:bodyPr>
            <a:normAutofit/>
          </a:bodyPr>
          <a:lstStyle/>
          <a:p>
            <a:r>
              <a:rPr lang="en-US" dirty="0"/>
              <a:t>Cheat Sheet for Project Formulation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64A1B0B-5714-C1C8-B38A-78161FA8A3EC}"/>
              </a:ext>
            </a:extLst>
          </p:cNvPr>
          <p:cNvSpPr/>
          <p:nvPr/>
        </p:nvSpPr>
        <p:spPr>
          <a:xfrm>
            <a:off x="3366655" y="3054928"/>
            <a:ext cx="2524991" cy="11533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Your Work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84F0037-B39A-1C09-2653-138F64081EF3}"/>
              </a:ext>
            </a:extLst>
          </p:cNvPr>
          <p:cNvSpPr/>
          <p:nvPr/>
        </p:nvSpPr>
        <p:spPr>
          <a:xfrm>
            <a:off x="628651" y="3054928"/>
            <a:ext cx="1350818" cy="115339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2. What is the Input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3A604AD-BDBC-60E7-9F34-0986288B94D9}"/>
              </a:ext>
            </a:extLst>
          </p:cNvPr>
          <p:cNvSpPr/>
          <p:nvPr/>
        </p:nvSpPr>
        <p:spPr>
          <a:xfrm>
            <a:off x="7278834" y="3039341"/>
            <a:ext cx="1605394" cy="1153391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3. What is the Output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10BCB42A-E883-6B90-2170-FBC3BA55A138}"/>
              </a:ext>
            </a:extLst>
          </p:cNvPr>
          <p:cNvSpPr/>
          <p:nvPr/>
        </p:nvSpPr>
        <p:spPr>
          <a:xfrm>
            <a:off x="2228850" y="3429000"/>
            <a:ext cx="872837" cy="420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9D7C8358-CAE0-B407-6BB3-DC7DBB4E3BF4}"/>
              </a:ext>
            </a:extLst>
          </p:cNvPr>
          <p:cNvSpPr/>
          <p:nvPr/>
        </p:nvSpPr>
        <p:spPr>
          <a:xfrm>
            <a:off x="6156615" y="3405620"/>
            <a:ext cx="872837" cy="4208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Graphic 9" descr="User with solid fill">
            <a:extLst>
              <a:ext uri="{FF2B5EF4-FFF2-40B4-BE49-F238E27FC236}">
                <a16:creationId xmlns:a16="http://schemas.microsoft.com/office/drawing/2014/main" id="{2FD9C29E-A119-8B57-C79C-9D5BBE0EE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2065" y="1782961"/>
            <a:ext cx="994172" cy="9941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58B1DB-3928-67BD-32C7-0A43430A5AF6}"/>
              </a:ext>
            </a:extLst>
          </p:cNvPr>
          <p:cNvSpPr txBox="1"/>
          <p:nvPr/>
        </p:nvSpPr>
        <p:spPr>
          <a:xfrm>
            <a:off x="5252605" y="2010642"/>
            <a:ext cx="2896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Who will use your work? </a:t>
            </a:r>
          </a:p>
          <a:p>
            <a:r>
              <a:rPr lang="en-US" dirty="0"/>
              <a:t>How will they benefit?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9E5587-AEFE-A1E3-0603-B92DB4F8DF25}"/>
              </a:ext>
            </a:extLst>
          </p:cNvPr>
          <p:cNvSpPr txBox="1"/>
          <p:nvPr/>
        </p:nvSpPr>
        <p:spPr>
          <a:xfrm>
            <a:off x="188520" y="4991451"/>
            <a:ext cx="315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 Status Quo  And Limitations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B29918-985B-6BC2-EACF-DC6F978F97F4}"/>
              </a:ext>
            </a:extLst>
          </p:cNvPr>
          <p:cNvSpPr txBox="1"/>
          <p:nvPr/>
        </p:nvSpPr>
        <p:spPr>
          <a:xfrm>
            <a:off x="929485" y="1932994"/>
            <a:ext cx="2345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Measures of Success</a:t>
            </a:r>
          </a:p>
          <a:p>
            <a:r>
              <a:rPr lang="en-US" dirty="0"/>
              <a:t>for your work + 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2B3CE6-A41A-A54A-0E0B-6F32F8CB6EEC}"/>
              </a:ext>
            </a:extLst>
          </p:cNvPr>
          <p:cNvSpPr txBox="1"/>
          <p:nvPr/>
        </p:nvSpPr>
        <p:spPr>
          <a:xfrm>
            <a:off x="3482578" y="4847359"/>
            <a:ext cx="2914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6. Insight: </a:t>
            </a:r>
            <a:br>
              <a:rPr lang="en-US" dirty="0"/>
            </a:br>
            <a:r>
              <a:rPr lang="en-US" dirty="0"/>
              <a:t>What structure of</a:t>
            </a:r>
          </a:p>
          <a:p>
            <a:r>
              <a:rPr lang="en-US" dirty="0"/>
              <a:t>problem do you know?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A83DD4-A0B2-6F2C-452A-F73779C032E6}"/>
              </a:ext>
            </a:extLst>
          </p:cNvPr>
          <p:cNvSpPr txBox="1"/>
          <p:nvPr/>
        </p:nvSpPr>
        <p:spPr>
          <a:xfrm>
            <a:off x="5993844" y="4951233"/>
            <a:ext cx="315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7. Proposed Approach/Key Idea</a:t>
            </a:r>
          </a:p>
        </p:txBody>
      </p:sp>
    </p:spTree>
    <p:extLst>
      <p:ext uri="{BB962C8B-B14F-4D97-AF65-F5344CB8AC3E}">
        <p14:creationId xmlns:p14="http://schemas.microsoft.com/office/powerpoint/2010/main" val="4002768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5FD41-9CE8-CBA1-86EF-E0A2DB23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9" y="857251"/>
            <a:ext cx="7886700" cy="994172"/>
          </a:xfrm>
        </p:spPr>
        <p:txBody>
          <a:bodyPr/>
          <a:lstStyle/>
          <a:p>
            <a:r>
              <a:rPr lang="en-US" dirty="0"/>
              <a:t>Bonus: </a:t>
            </a:r>
            <a:r>
              <a:rPr lang="en-US" dirty="0" err="1"/>
              <a:t>Ousterhout’s</a:t>
            </a:r>
            <a:r>
              <a:rPr lang="en-US" dirty="0"/>
              <a:t> Law</a:t>
            </a:r>
          </a:p>
        </p:txBody>
      </p:sp>
      <p:pic>
        <p:nvPicPr>
          <p:cNvPr id="1026" name="Picture 2" descr="main-qimg-becd53fa321a6a527ea6fc1072635e17">
            <a:extLst>
              <a:ext uri="{FF2B5EF4-FFF2-40B4-BE49-F238E27FC236}">
                <a16:creationId xmlns:a16="http://schemas.microsoft.com/office/drawing/2014/main" id="{5A94EAD9-DC27-1541-86FC-E0D9BC26D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076" y="1989922"/>
            <a:ext cx="5004197" cy="393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972001-0EA5-E85E-172D-72E7E7A9F3FF}"/>
              </a:ext>
            </a:extLst>
          </p:cNvPr>
          <p:cNvSpPr txBox="1"/>
          <p:nvPr/>
        </p:nvSpPr>
        <p:spPr>
          <a:xfrm>
            <a:off x="1411784" y="1712923"/>
            <a:ext cx="763934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i="1" dirty="0">
                <a:solidFill>
                  <a:srgbClr val="222222"/>
                </a:solidFill>
                <a:latin typeface="Helvetica" pitchFamily="2" charset="0"/>
              </a:rPr>
              <a:t>“how fast you learn is a lot more important than how much you  know to begin with”</a:t>
            </a:r>
            <a:endParaRPr lang="en-US" sz="135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256D1C-9AA3-1F00-5A0E-947F713F09FF}"/>
              </a:ext>
            </a:extLst>
          </p:cNvPr>
          <p:cNvSpPr txBox="1"/>
          <p:nvPr/>
        </p:nvSpPr>
        <p:spPr>
          <a:xfrm>
            <a:off x="3289697" y="5668566"/>
            <a:ext cx="44475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Source: https://</a:t>
            </a:r>
            <a:r>
              <a:rPr lang="en-US" sz="1350" dirty="0" err="1"/>
              <a:t>briankeng.com</a:t>
            </a:r>
            <a:r>
              <a:rPr lang="en-US" sz="1350" dirty="0"/>
              <a:t>/2015/07/a-little-bit-of-slope/</a:t>
            </a:r>
          </a:p>
        </p:txBody>
      </p:sp>
    </p:spTree>
    <p:extLst>
      <p:ext uri="{BB962C8B-B14F-4D97-AF65-F5344CB8AC3E}">
        <p14:creationId xmlns:p14="http://schemas.microsoft.com/office/powerpoint/2010/main" val="37948616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22808</TotalTime>
  <Words>424</Words>
  <Application>Microsoft Macintosh PowerPoint</Application>
  <PresentationFormat>On-screen Show (4:3)</PresentationFormat>
  <Paragraphs>84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Helvetica</vt:lpstr>
      <vt:lpstr>Wingdings</vt:lpstr>
      <vt:lpstr>1_Office Theme</vt:lpstr>
      <vt:lpstr>Custom Design</vt:lpstr>
      <vt:lpstr>Some Lessons from a  “Long” Career in Academia   Vyas Sekar  </vt:lpstr>
      <vt:lpstr>Credits!</vt:lpstr>
      <vt:lpstr>Influences</vt:lpstr>
      <vt:lpstr>Advisor   3 APIs</vt:lpstr>
      <vt:lpstr>PhD == Startup Product == Student Advisor == Investor </vt:lpstr>
      <vt:lpstr>Reason to Enter != Reason To Stay</vt:lpstr>
      <vt:lpstr>Provenance of research problems/ideas</vt:lpstr>
      <vt:lpstr>On Funding</vt:lpstr>
      <vt:lpstr>Meta Process for “Research”  </vt:lpstr>
      <vt:lpstr>Cheat Sheet for Project Formulation</vt:lpstr>
      <vt:lpstr>Bonus: Ousterhout’s Law</vt:lpstr>
    </vt:vector>
  </TitlesOfParts>
  <Company>Information Networking Institute, 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Christa Jones</dc:creator>
  <cp:lastModifiedBy>Vyas Sekar</cp:lastModifiedBy>
  <cp:revision>2361</cp:revision>
  <dcterms:created xsi:type="dcterms:W3CDTF">2013-01-07T14:27:44Z</dcterms:created>
  <dcterms:modified xsi:type="dcterms:W3CDTF">2025-06-22T19:57:44Z</dcterms:modified>
</cp:coreProperties>
</file>