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2"/>
  </p:notesMasterIdLst>
  <p:sldIdLst>
    <p:sldId id="256" r:id="rId3"/>
    <p:sldId id="257" r:id="rId4"/>
    <p:sldId id="259" r:id="rId5"/>
    <p:sldId id="311" r:id="rId6"/>
    <p:sldId id="262" r:id="rId7"/>
    <p:sldId id="317" r:id="rId8"/>
    <p:sldId id="263" r:id="rId9"/>
    <p:sldId id="264" r:id="rId10"/>
    <p:sldId id="318" r:id="rId11"/>
    <p:sldId id="265" r:id="rId12"/>
    <p:sldId id="300" r:id="rId13"/>
    <p:sldId id="319" r:id="rId14"/>
    <p:sldId id="321" r:id="rId15"/>
    <p:sldId id="322" r:id="rId16"/>
    <p:sldId id="323" r:id="rId17"/>
    <p:sldId id="289" r:id="rId18"/>
    <p:sldId id="306" r:id="rId19"/>
    <p:sldId id="320" r:id="rId20"/>
    <p:sldId id="307" r:id="rId21"/>
  </p:sldIdLst>
  <p:sldSz cx="9144000" cy="5143500" type="screen16x9"/>
  <p:notesSz cx="6858000" cy="9144000"/>
  <p:embeddedFontLst>
    <p:embeddedFont>
      <p:font typeface="Inter" panose="02000503000000020004" pitchFamily="2" charset="0"/>
      <p:regular r:id="rId23"/>
      <p:bold r:id="rId24"/>
      <p:italic r:id="rId25"/>
      <p:boldItalic r:id="rId26"/>
    </p:embeddedFont>
    <p:embeddedFont>
      <p:font typeface="Lato" panose="020F0502020204030203" pitchFamily="34" charset="0"/>
      <p:regular r:id="rId27"/>
      <p:bold r:id="rId28"/>
      <p:italic r:id="rId29"/>
      <p:boldItalic r:id="rId30"/>
    </p:embeddedFont>
    <p:embeddedFont>
      <p:font typeface="Playfair Display Medium" pitchFamily="2" charset="77"/>
      <p:regular r:id="rId31"/>
      <p:bold r:id="rId32"/>
    </p:embeddedFont>
    <p:embeddedFont>
      <p:font typeface="Poppins Light" panose="00000400000000000000" pitchFamily="2" charset="77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5754"/>
    <a:srgbClr val="719982"/>
    <a:srgbClr val="EC0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31"/>
    <p:restoredTop sz="94648"/>
  </p:normalViewPr>
  <p:slideViewPr>
    <p:cSldViewPr snapToGrid="0">
      <p:cViewPr varScale="1">
        <p:scale>
          <a:sx n="124" d="100"/>
          <a:sy n="124" d="100"/>
        </p:scale>
        <p:origin x="176" y="4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d8bb50afa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4d8bb50afa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4d8bb50af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34d8bb50af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185b83e6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Change to news events</a:t>
            </a:r>
            <a:endParaRPr dirty="0"/>
          </a:p>
        </p:txBody>
      </p:sp>
      <p:sp>
        <p:nvSpPr>
          <p:cNvPr id="161" name="Google Shape;161;g35185b83e6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>
          <a:extLst>
            <a:ext uri="{FF2B5EF4-FFF2-40B4-BE49-F238E27FC236}">
              <a16:creationId xmlns:a16="http://schemas.microsoft.com/office/drawing/2014/main" id="{53DA886E-0149-AC86-3A13-4D200E727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185b83e6a_0_13:notes">
            <a:extLst>
              <a:ext uri="{FF2B5EF4-FFF2-40B4-BE49-F238E27FC236}">
                <a16:creationId xmlns:a16="http://schemas.microsoft.com/office/drawing/2014/main" id="{59C1CB82-C43F-561B-4509-FDDE6EA751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Change to news events</a:t>
            </a:r>
            <a:endParaRPr dirty="0"/>
          </a:p>
        </p:txBody>
      </p:sp>
      <p:sp>
        <p:nvSpPr>
          <p:cNvPr id="161" name="Google Shape;161;g35185b83e6a_0_13:notes">
            <a:extLst>
              <a:ext uri="{FF2B5EF4-FFF2-40B4-BE49-F238E27FC236}">
                <a16:creationId xmlns:a16="http://schemas.microsoft.com/office/drawing/2014/main" id="{4922882F-E311-4148-2BBA-5F5B756D33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2018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2975072b6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Remove or change to contributions</a:t>
            </a:r>
            <a:endParaRPr dirty="0"/>
          </a:p>
        </p:txBody>
      </p:sp>
      <p:sp>
        <p:nvSpPr>
          <p:cNvPr id="187" name="Google Shape;187;g352975072b6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49E4BBA4-71E0-3D92-CC75-E0EF5215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2975072b6_1_21:notes">
            <a:extLst>
              <a:ext uri="{FF2B5EF4-FFF2-40B4-BE49-F238E27FC236}">
                <a16:creationId xmlns:a16="http://schemas.microsoft.com/office/drawing/2014/main" id="{6F34CA6D-3043-342A-1A06-04C6B8085F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Remove or change to contributions</a:t>
            </a:r>
            <a:endParaRPr dirty="0"/>
          </a:p>
        </p:txBody>
      </p:sp>
      <p:sp>
        <p:nvSpPr>
          <p:cNvPr id="187" name="Google Shape;187;g352975072b6_1_21:notes">
            <a:extLst>
              <a:ext uri="{FF2B5EF4-FFF2-40B4-BE49-F238E27FC236}">
                <a16:creationId xmlns:a16="http://schemas.microsoft.com/office/drawing/2014/main" id="{5A301A06-6A8D-97F7-2871-98B6416970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1923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4d8bb50afa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34d8bb50af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5185b83e6a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Add real examples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eye sore</a:t>
            </a:r>
            <a:endParaRPr dirty="0"/>
          </a:p>
        </p:txBody>
      </p:sp>
      <p:sp>
        <p:nvSpPr>
          <p:cNvPr id="207" name="Google Shape;207;g35185b83e6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833F13BF-863A-938C-8639-1BA77D9D6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2975072b6_1_21:notes">
            <a:extLst>
              <a:ext uri="{FF2B5EF4-FFF2-40B4-BE49-F238E27FC236}">
                <a16:creationId xmlns:a16="http://schemas.microsoft.com/office/drawing/2014/main" id="{88952700-D3B0-C94B-BECC-98A3D2F602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Remove or change to contributions</a:t>
            </a:r>
            <a:endParaRPr dirty="0"/>
          </a:p>
        </p:txBody>
      </p:sp>
      <p:sp>
        <p:nvSpPr>
          <p:cNvPr id="187" name="Google Shape;187;g352975072b6_1_21:notes">
            <a:extLst>
              <a:ext uri="{FF2B5EF4-FFF2-40B4-BE49-F238E27FC236}">
                <a16:creationId xmlns:a16="http://schemas.microsoft.com/office/drawing/2014/main" id="{6178235F-AC1C-E35E-96D1-8965E23B97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0815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5185b83e6a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35185b83e6a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174128CA-A49F-0CA3-6467-382715CF4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185b83e6a_0_22:notes">
            <a:extLst>
              <a:ext uri="{FF2B5EF4-FFF2-40B4-BE49-F238E27FC236}">
                <a16:creationId xmlns:a16="http://schemas.microsoft.com/office/drawing/2014/main" id="{598388B1-5B1B-55AA-AF2A-E77E439532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35185b83e6a_0_22:notes">
            <a:extLst>
              <a:ext uri="{FF2B5EF4-FFF2-40B4-BE49-F238E27FC236}">
                <a16:creationId xmlns:a16="http://schemas.microsoft.com/office/drawing/2014/main" id="{C57AC8B9-961F-C62B-6B60-FD782C4A83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8641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83733A6B-0383-B8DB-E3F1-43026A70B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2975072b6_1_21:notes">
            <a:extLst>
              <a:ext uri="{FF2B5EF4-FFF2-40B4-BE49-F238E27FC236}">
                <a16:creationId xmlns:a16="http://schemas.microsoft.com/office/drawing/2014/main" id="{9C2F8D27-8806-397C-3EE6-1D436020CD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Remove or change to contributions</a:t>
            </a:r>
            <a:endParaRPr dirty="0"/>
          </a:p>
        </p:txBody>
      </p:sp>
      <p:sp>
        <p:nvSpPr>
          <p:cNvPr id="187" name="Google Shape;187;g352975072b6_1_21:notes">
            <a:extLst>
              <a:ext uri="{FF2B5EF4-FFF2-40B4-BE49-F238E27FC236}">
                <a16:creationId xmlns:a16="http://schemas.microsoft.com/office/drawing/2014/main" id="{55582132-35A7-4C25-B807-0EA33F6CEC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28998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>
          <a:extLst>
            <a:ext uri="{FF2B5EF4-FFF2-40B4-BE49-F238E27FC236}">
              <a16:creationId xmlns:a16="http://schemas.microsoft.com/office/drawing/2014/main" id="{51D037BD-C0F5-252E-F263-1E2E17F96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5185b83e6a_0_119:notes">
            <a:extLst>
              <a:ext uri="{FF2B5EF4-FFF2-40B4-BE49-F238E27FC236}">
                <a16:creationId xmlns:a16="http://schemas.microsoft.com/office/drawing/2014/main" id="{F7CB407F-9AA9-A5B8-8868-65D1C5D768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g35185b83e6a_0_119:notes">
            <a:extLst>
              <a:ext uri="{FF2B5EF4-FFF2-40B4-BE49-F238E27FC236}">
                <a16:creationId xmlns:a16="http://schemas.microsoft.com/office/drawing/2014/main" id="{1446440C-56FB-D466-3A3E-47135BCCC1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3998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>
          <a:extLst>
            <a:ext uri="{FF2B5EF4-FFF2-40B4-BE49-F238E27FC236}">
              <a16:creationId xmlns:a16="http://schemas.microsoft.com/office/drawing/2014/main" id="{CBA1C9B5-0E43-1E13-B73B-49FA41D4D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5185b83e6a_0_119:notes">
            <a:extLst>
              <a:ext uri="{FF2B5EF4-FFF2-40B4-BE49-F238E27FC236}">
                <a16:creationId xmlns:a16="http://schemas.microsoft.com/office/drawing/2014/main" id="{F726B2CB-183A-AB78-3517-86BBD978E1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g35185b83e6a_0_119:notes">
            <a:extLst>
              <a:ext uri="{FF2B5EF4-FFF2-40B4-BE49-F238E27FC236}">
                <a16:creationId xmlns:a16="http://schemas.microsoft.com/office/drawing/2014/main" id="{287DCC3F-0B10-69FC-B899-B6F5D6692D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51636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>
          <a:extLst>
            <a:ext uri="{FF2B5EF4-FFF2-40B4-BE49-F238E27FC236}">
              <a16:creationId xmlns:a16="http://schemas.microsoft.com/office/drawing/2014/main" id="{4926571B-B8FD-A98B-D3C4-54392D6E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5185b83e6a_0_119:notes">
            <a:extLst>
              <a:ext uri="{FF2B5EF4-FFF2-40B4-BE49-F238E27FC236}">
                <a16:creationId xmlns:a16="http://schemas.microsoft.com/office/drawing/2014/main" id="{58DA9BC8-FDD7-2C58-00D9-183E330B85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g35185b83e6a_0_119:notes">
            <a:extLst>
              <a:ext uri="{FF2B5EF4-FFF2-40B4-BE49-F238E27FC236}">
                <a16:creationId xmlns:a16="http://schemas.microsoft.com/office/drawing/2014/main" id="{9B437AF2-F8B5-F6C6-295B-2E75DB3C88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6265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50e1d4ba3b_1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Side by side</a:t>
            </a:r>
            <a:endParaRPr dirty="0"/>
          </a:p>
        </p:txBody>
      </p:sp>
      <p:sp>
        <p:nvSpPr>
          <p:cNvPr id="404" name="Google Shape;404;g350e1d4ba3b_1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>
          <a:extLst>
            <a:ext uri="{FF2B5EF4-FFF2-40B4-BE49-F238E27FC236}">
              <a16:creationId xmlns:a16="http://schemas.microsoft.com/office/drawing/2014/main" id="{34AD20CC-C478-E4AA-1EAD-339D37473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50e1d4ba3b_1_94:notes">
            <a:extLst>
              <a:ext uri="{FF2B5EF4-FFF2-40B4-BE49-F238E27FC236}">
                <a16:creationId xmlns:a16="http://schemas.microsoft.com/office/drawing/2014/main" id="{1E47C70F-11DE-8514-B20F-801E8A5E9E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Side by side</a:t>
            </a:r>
            <a:endParaRPr/>
          </a:p>
        </p:txBody>
      </p:sp>
      <p:sp>
        <p:nvSpPr>
          <p:cNvPr id="404" name="Google Shape;404;g350e1d4ba3b_1_94:notes">
            <a:extLst>
              <a:ext uri="{FF2B5EF4-FFF2-40B4-BE49-F238E27FC236}">
                <a16:creationId xmlns:a16="http://schemas.microsoft.com/office/drawing/2014/main" id="{64FD3B5E-4C05-C0B8-E3CA-7147AB913B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70096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5AA16EE4-2055-E995-9E87-880BE31C5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2975072b6_1_21:notes">
            <a:extLst>
              <a:ext uri="{FF2B5EF4-FFF2-40B4-BE49-F238E27FC236}">
                <a16:creationId xmlns:a16="http://schemas.microsoft.com/office/drawing/2014/main" id="{87E0B0B2-872C-5F3A-69C4-D1E13D3AF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Remove or change to contributions</a:t>
            </a:r>
            <a:endParaRPr dirty="0"/>
          </a:p>
        </p:txBody>
      </p:sp>
      <p:sp>
        <p:nvSpPr>
          <p:cNvPr id="187" name="Google Shape;187;g352975072b6_1_21:notes">
            <a:extLst>
              <a:ext uri="{FF2B5EF4-FFF2-40B4-BE49-F238E27FC236}">
                <a16:creationId xmlns:a16="http://schemas.microsoft.com/office/drawing/2014/main" id="{243D98E1-C0E6-9A34-FD72-403225B210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8788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E813B978-5EC9-7E15-D292-9F6EBCC0E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d8bb50afa_2_75:notes">
            <a:extLst>
              <a:ext uri="{FF2B5EF4-FFF2-40B4-BE49-F238E27FC236}">
                <a16:creationId xmlns:a16="http://schemas.microsoft.com/office/drawing/2014/main" id="{FA7B0139-36D9-41CE-3227-321B0A7147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4d8bb50afa_2_75:notes">
            <a:extLst>
              <a:ext uri="{FF2B5EF4-FFF2-40B4-BE49-F238E27FC236}">
                <a16:creationId xmlns:a16="http://schemas.microsoft.com/office/drawing/2014/main" id="{43B9F316-4AEE-2BC0-031B-7B66CE0C30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4842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8F8F8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oppins Light"/>
              <a:buNone/>
              <a:defRPr sz="4500"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None/>
              <a:defRPr sz="18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3238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Inter"/>
              <a:buChar char="•"/>
              <a:defRPr>
                <a:latin typeface="Inter"/>
                <a:ea typeface="Inter"/>
                <a:cs typeface="Inter"/>
                <a:sym typeface="Inter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Char char="•"/>
              <a:defRPr>
                <a:latin typeface="Inter"/>
                <a:ea typeface="Inter"/>
                <a:cs typeface="Inter"/>
                <a:sym typeface="Inter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Char char="•"/>
              <a:defRPr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fair Display Medium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fair Display Medium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fair Display Medium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oppins Light"/>
              <a:buNone/>
              <a:defRPr sz="3300" i="0" u="none" strike="noStrike" cap="non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 sz="1400"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 sz="1400"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 sz="1400"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 sz="1400"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 sz="1400"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 sz="1400"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 sz="1400"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Font typeface="Poppins Light"/>
              <a:buNone/>
              <a:defRPr sz="1400"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Inter"/>
              <a:buChar char="•"/>
              <a:defRPr sz="21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Char char="•"/>
              <a:defRPr sz="18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Char char="•"/>
              <a:defRPr sz="15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ctrTitle"/>
          </p:nvPr>
        </p:nvSpPr>
        <p:spPr>
          <a:xfrm>
            <a:off x="197224" y="975425"/>
            <a:ext cx="8821270" cy="14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fair Display Medium"/>
              <a:buNone/>
            </a:pPr>
            <a:r>
              <a:rPr lang="en" sz="3600" dirty="0" err="1">
                <a:solidFill>
                  <a:srgbClr val="000000"/>
                </a:solidFill>
                <a:latin typeface="Poppins Light" panose="00000400000000000000" pitchFamily="2" charset="77"/>
                <a:ea typeface="Poppins"/>
                <a:cs typeface="Poppins Light" panose="00000400000000000000" pitchFamily="2" charset="77"/>
                <a:sym typeface="Poppins"/>
              </a:rPr>
              <a:t>Incalmo</a:t>
            </a:r>
            <a:r>
              <a:rPr lang="en" sz="3600" dirty="0">
                <a:solidFill>
                  <a:srgbClr val="000000"/>
                </a:solidFill>
                <a:latin typeface="Poppins Light" panose="00000400000000000000" pitchFamily="2" charset="77"/>
                <a:ea typeface="Poppins"/>
                <a:cs typeface="Poppins Light" panose="00000400000000000000" pitchFamily="2" charset="77"/>
                <a:sym typeface="Poppins"/>
              </a:rPr>
              <a:t>: </a:t>
            </a:r>
            <a:br>
              <a:rPr lang="en" sz="3600" dirty="0">
                <a:solidFill>
                  <a:srgbClr val="000000"/>
                </a:solidFill>
                <a:latin typeface="Poppins Light" panose="00000400000000000000" pitchFamily="2" charset="77"/>
                <a:ea typeface="Poppins"/>
                <a:cs typeface="Poppins Light" panose="00000400000000000000" pitchFamily="2" charset="77"/>
                <a:sym typeface="Poppins"/>
              </a:rPr>
            </a:br>
            <a:r>
              <a:rPr lang="en" sz="3600" dirty="0">
                <a:solidFill>
                  <a:srgbClr val="000000"/>
                </a:solidFill>
                <a:latin typeface="Poppins Light" panose="00000400000000000000" pitchFamily="2" charset="77"/>
                <a:ea typeface="Poppins"/>
                <a:cs typeface="Poppins Light" panose="00000400000000000000" pitchFamily="2" charset="77"/>
                <a:sym typeface="Poppins"/>
              </a:rPr>
              <a:t>An Autonomous LLM-Assisted System for Red Teaming Multi-Host Networks</a:t>
            </a:r>
            <a:endParaRPr sz="3600" dirty="0">
              <a:solidFill>
                <a:srgbClr val="000000"/>
              </a:solidFill>
              <a:latin typeface="Poppins Light" panose="00000400000000000000" pitchFamily="2" charset="77"/>
              <a:ea typeface="Poppins"/>
              <a:cs typeface="Poppins Light" panose="00000400000000000000" pitchFamily="2" charset="77"/>
              <a:sym typeface="Poppins"/>
            </a:endParaRPr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"/>
          </p:nvPr>
        </p:nvSpPr>
        <p:spPr>
          <a:xfrm>
            <a:off x="304403" y="2578077"/>
            <a:ext cx="68580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None/>
            </a:pPr>
            <a:r>
              <a:rPr lang="en" i="1" dirty="0">
                <a:solidFill>
                  <a:srgbClr val="757070"/>
                </a:solidFill>
              </a:rPr>
              <a:t>Brian Singer, Keane Lucas, Lakshmi Adiga, Meghna Jain,</a:t>
            </a:r>
            <a:endParaRPr i="1" dirty="0">
              <a:solidFill>
                <a:srgbClr val="75707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None/>
            </a:pPr>
            <a:r>
              <a:rPr lang="en" i="1" dirty="0">
                <a:solidFill>
                  <a:srgbClr val="757070"/>
                </a:solidFill>
              </a:rPr>
              <a:t>Lujo Bauer, Vyas Sekar</a:t>
            </a:r>
            <a:endParaRPr i="1" dirty="0"/>
          </a:p>
        </p:txBody>
      </p:sp>
      <p:pic>
        <p:nvPicPr>
          <p:cNvPr id="131" name="Google Shape;13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2982" y="3538307"/>
            <a:ext cx="2006263" cy="95532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pic>
        <p:nvPicPr>
          <p:cNvPr id="133" name="Google Shape;13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4890" y="3856936"/>
            <a:ext cx="2832274" cy="31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 title="cmu-wordmark-stacked-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5165" y="3438618"/>
            <a:ext cx="1812173" cy="115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>
            <a:spLocks noGrp="1"/>
          </p:cNvSpPr>
          <p:nvPr>
            <p:ph type="title"/>
          </p:nvPr>
        </p:nvSpPr>
        <p:spPr>
          <a:xfrm>
            <a:off x="135850" y="273850"/>
            <a:ext cx="900815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LLM-based systems are disrupting security</a:t>
            </a:r>
            <a:endParaRPr dirty="0"/>
          </a:p>
        </p:txBody>
      </p:sp>
      <p:sp>
        <p:nvSpPr>
          <p:cNvPr id="144" name="Google Shape;144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2" name="Picture 1" descr="Anthropic's Claude Mythos Finds Thousands of Zero-Day Flaws Across Major  Systems">
            <a:extLst>
              <a:ext uri="{FF2B5EF4-FFF2-40B4-BE49-F238E27FC236}">
                <a16:creationId xmlns:a16="http://schemas.microsoft.com/office/drawing/2014/main" id="{45C0D9E8-D187-582B-0C4E-07D93CE5C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54" y="1851642"/>
            <a:ext cx="3645180" cy="1903594"/>
          </a:xfrm>
          <a:prstGeom prst="rect">
            <a:avLst/>
          </a:prstGeom>
        </p:spPr>
      </p:pic>
      <p:pic>
        <p:nvPicPr>
          <p:cNvPr id="3" name="Picture 2" descr="File:NewYorkTimes.svg - Wikimedia Commons">
            <a:extLst>
              <a:ext uri="{FF2B5EF4-FFF2-40B4-BE49-F238E27FC236}">
                <a16:creationId xmlns:a16="http://schemas.microsoft.com/office/drawing/2014/main" id="{16173CC8-D0B4-82FC-3D88-AA3C1D6C93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8096" y="2918410"/>
            <a:ext cx="2482414" cy="333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379B0D-C7BE-8A7B-C642-B6D1F2706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8096" y="3290566"/>
            <a:ext cx="4203850" cy="810640"/>
          </a:xfrm>
          <a:prstGeom prst="rect">
            <a:avLst/>
          </a:prstGeom>
        </p:spPr>
      </p:pic>
      <p:pic>
        <p:nvPicPr>
          <p:cNvPr id="6" name="Picture 5" descr="File:WSJ Logo.svg - Wikimedia Commons">
            <a:extLst>
              <a:ext uri="{FF2B5EF4-FFF2-40B4-BE49-F238E27FC236}">
                <a16:creationId xmlns:a16="http://schemas.microsoft.com/office/drawing/2014/main" id="{E5ADF937-9E3F-49D8-B6A2-2D6113BEF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8096" y="1579593"/>
            <a:ext cx="2572246" cy="2183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33BB7C-258F-50CF-F18F-2FCAEEA533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9716" y="1851642"/>
            <a:ext cx="4016468" cy="3734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fair Display Medium"/>
              <a:buNone/>
            </a:pPr>
            <a:r>
              <a:rPr lang="en" dirty="0"/>
              <a:t>However, real attacks are </a:t>
            </a:r>
            <a:r>
              <a:rPr lang="en" dirty="0">
                <a:latin typeface="Poppins Light" panose="00000400000000000000" pitchFamily="2" charset="77"/>
                <a:ea typeface="Playfair Display Medium"/>
                <a:cs typeface="Poppins Light" panose="00000400000000000000" pitchFamily="2" charset="77"/>
                <a:sym typeface="Playfair Display"/>
              </a:rPr>
              <a:t>multi-host</a:t>
            </a:r>
            <a:endParaRPr dirty="0"/>
          </a:p>
        </p:txBody>
      </p:sp>
      <p:pic>
        <p:nvPicPr>
          <p:cNvPr id="164" name="Google Shape;164;p28" title="equifax_scenari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9626" y="1127325"/>
            <a:ext cx="4148925" cy="288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166" name="Google Shape;166;p28" title="Screenshot 2025-04-29 at 2.30.10 PM.png"/>
          <p:cNvPicPr preferRelativeResize="0"/>
          <p:nvPr/>
        </p:nvPicPr>
        <p:blipFill rotWithShape="1">
          <a:blip r:embed="rId4">
            <a:alphaModFix/>
          </a:blip>
          <a:srcRect b="47207"/>
          <a:stretch/>
        </p:blipFill>
        <p:spPr>
          <a:xfrm>
            <a:off x="323850" y="1127325"/>
            <a:ext cx="3967600" cy="1304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 title="Screenshot 2025-04-29 at 2.31.00 PM.png"/>
          <p:cNvPicPr preferRelativeResize="0"/>
          <p:nvPr/>
        </p:nvPicPr>
        <p:blipFill rotWithShape="1">
          <a:blip r:embed="rId5">
            <a:alphaModFix/>
          </a:blip>
          <a:srcRect b="40898"/>
          <a:stretch/>
        </p:blipFill>
        <p:spPr>
          <a:xfrm>
            <a:off x="323850" y="2947166"/>
            <a:ext cx="3967601" cy="1583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>
          <a:extLst>
            <a:ext uri="{FF2B5EF4-FFF2-40B4-BE49-F238E27FC236}">
              <a16:creationId xmlns:a16="http://schemas.microsoft.com/office/drawing/2014/main" id="{B2624960-3FF8-5A75-051A-C359A90E4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>
            <a:extLst>
              <a:ext uri="{FF2B5EF4-FFF2-40B4-BE49-F238E27FC236}">
                <a16:creationId xmlns:a16="http://schemas.microsoft.com/office/drawing/2014/main" id="{E7077436-784E-DBEB-8DA4-9D1E807FB5F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3" name="Google Shape;163;p28">
            <a:extLst>
              <a:ext uri="{FF2B5EF4-FFF2-40B4-BE49-F238E27FC236}">
                <a16:creationId xmlns:a16="http://schemas.microsoft.com/office/drawing/2014/main" id="{E70F1DFA-338E-DF56-0BB3-6AF500E681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49" y="273848"/>
            <a:ext cx="8676715" cy="934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fair Display Medium"/>
              <a:buNone/>
            </a:pPr>
            <a:r>
              <a:rPr lang="en" dirty="0"/>
              <a:t>Our focus in Red Teaming: </a:t>
            </a:r>
            <a:br>
              <a:rPr lang="en" dirty="0"/>
            </a:br>
            <a:r>
              <a:rPr lang="en" dirty="0"/>
              <a:t>Autonomous + Multi-host</a:t>
            </a:r>
            <a:endParaRPr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938BA69-73EF-64DE-919C-9FF3B7E0A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569507"/>
              </p:ext>
            </p:extLst>
          </p:nvPr>
        </p:nvGraphicFramePr>
        <p:xfrm>
          <a:off x="733208" y="1183274"/>
          <a:ext cx="7226046" cy="3583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682">
                  <a:extLst>
                    <a:ext uri="{9D8B030D-6E8A-4147-A177-3AD203B41FA5}">
                      <a16:colId xmlns:a16="http://schemas.microsoft.com/office/drawing/2014/main" val="3323014023"/>
                    </a:ext>
                  </a:extLst>
                </a:gridCol>
                <a:gridCol w="2408682">
                  <a:extLst>
                    <a:ext uri="{9D8B030D-6E8A-4147-A177-3AD203B41FA5}">
                      <a16:colId xmlns:a16="http://schemas.microsoft.com/office/drawing/2014/main" val="2609354212"/>
                    </a:ext>
                  </a:extLst>
                </a:gridCol>
                <a:gridCol w="2408682">
                  <a:extLst>
                    <a:ext uri="{9D8B030D-6E8A-4147-A177-3AD203B41FA5}">
                      <a16:colId xmlns:a16="http://schemas.microsoft.com/office/drawing/2014/main" val="1700882708"/>
                    </a:ext>
                  </a:extLst>
                </a:gridCol>
              </a:tblGrid>
              <a:tr h="801405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  <a:latin typeface="Inter" panose="02000503000000020004" pitchFamily="2" charset="0"/>
                        <a:ea typeface="Inter" panose="02000503000000020004" pitchFamily="2" charset="0"/>
                        <a:cs typeface="Inter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i="1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Semi-Manual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i="1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Autonomous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290482"/>
                  </a:ext>
                </a:extLst>
              </a:tr>
              <a:tr h="927528">
                <a:tc>
                  <a:txBody>
                    <a:bodyPr/>
                    <a:lstStyle/>
                    <a:p>
                      <a:pPr algn="r"/>
                      <a:r>
                        <a:rPr lang="en-US" sz="2200" b="1" i="1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Single stage</a:t>
                      </a:r>
                    </a:p>
                    <a:p>
                      <a:pPr algn="r"/>
                      <a:r>
                        <a:rPr lang="en-US" sz="2200" b="1" i="1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Single host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PentestGPT</a:t>
                      </a:r>
                      <a:endParaRPr lang="en-US" sz="2000" dirty="0">
                        <a:solidFill>
                          <a:schemeClr val="tx1"/>
                        </a:solidFill>
                        <a:latin typeface="Inter" panose="02000503000000020004" pitchFamily="2" charset="0"/>
                        <a:ea typeface="Inter" panose="02000503000000020004" pitchFamily="2" charset="0"/>
                        <a:cs typeface="Inter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Happe’ 25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Fang’ 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507650"/>
                  </a:ext>
                </a:extLst>
              </a:tr>
              <a:tr h="927528">
                <a:tc>
                  <a:txBody>
                    <a:bodyPr/>
                    <a:lstStyle/>
                    <a:p>
                      <a:pPr algn="r"/>
                      <a:r>
                        <a:rPr lang="en-US" sz="2200" b="1" i="1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Multi stage</a:t>
                      </a:r>
                    </a:p>
                    <a:p>
                      <a:pPr algn="r"/>
                      <a:r>
                        <a:rPr lang="en-US" sz="2200" b="1" i="1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Single host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CyBench</a:t>
                      </a:r>
                      <a:endParaRPr lang="en-US" sz="2000" dirty="0">
                        <a:solidFill>
                          <a:schemeClr val="tx1"/>
                        </a:solidFill>
                        <a:latin typeface="Inter" panose="02000503000000020004" pitchFamily="2" charset="0"/>
                        <a:ea typeface="Inter" panose="02000503000000020004" pitchFamily="2" charset="0"/>
                        <a:cs typeface="Inter" panose="02000503000000020004" pitchFamily="2" charset="0"/>
                      </a:endParaRPr>
                    </a:p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AutoAttacker</a:t>
                      </a:r>
                      <a:endParaRPr lang="en-US" sz="2000" dirty="0">
                        <a:solidFill>
                          <a:schemeClr val="tx1"/>
                        </a:solidFill>
                        <a:latin typeface="Inter" panose="02000503000000020004" pitchFamily="2" charset="0"/>
                        <a:ea typeface="Inter" panose="02000503000000020004" pitchFamily="2" charset="0"/>
                        <a:cs typeface="Inter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Mythos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CAI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467915"/>
                  </a:ext>
                </a:extLst>
              </a:tr>
              <a:tr h="927528">
                <a:tc>
                  <a:txBody>
                    <a:bodyPr/>
                    <a:lstStyle/>
                    <a:p>
                      <a:pPr algn="r"/>
                      <a:r>
                        <a:rPr lang="en-US" sz="2200" b="1" i="1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Multi stage</a:t>
                      </a:r>
                    </a:p>
                    <a:p>
                      <a:pPr algn="r"/>
                      <a:r>
                        <a:rPr lang="en-US" sz="2200" b="1" i="1" dirty="0">
                          <a:solidFill>
                            <a:schemeClr val="tx1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Multi host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Inter" panose="02000503000000020004" pitchFamily="2" charset="0"/>
                        <a:ea typeface="Inter" panose="02000503000000020004" pitchFamily="2" charset="0"/>
                        <a:cs typeface="Inter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dirty="0">
                          <a:solidFill>
                            <a:srgbClr val="FF0000"/>
                          </a:solidFill>
                          <a:latin typeface="Inter" panose="02000503000000020004" pitchFamily="2" charset="0"/>
                          <a:ea typeface="Inter" panose="02000503000000020004" pitchFamily="2" charset="0"/>
                          <a:cs typeface="Inter" panose="02000503000000020004" pitchFamily="2" charset="0"/>
                        </a:rPr>
                        <a:t>???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947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589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Contributions</a:t>
            </a:r>
            <a:endParaRPr dirty="0"/>
          </a:p>
        </p:txBody>
      </p:sp>
      <p:sp>
        <p:nvSpPr>
          <p:cNvPr id="190" name="Google Shape;190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91" name="Google Shape;191;p31"/>
          <p:cNvSpPr txBox="1">
            <a:spLocks noGrp="1"/>
          </p:cNvSpPr>
          <p:nvPr>
            <p:ph type="body" idx="1"/>
          </p:nvPr>
        </p:nvSpPr>
        <p:spPr>
          <a:xfrm>
            <a:off x="323850" y="964675"/>
            <a:ext cx="8707500" cy="352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 dirty="0"/>
              <a:t>We create a systematic multi-host red team benchmark</a:t>
            </a:r>
            <a:br>
              <a:rPr lang="en" sz="2300" dirty="0"/>
            </a:br>
            <a:endParaRPr sz="2300" dirty="0"/>
          </a:p>
          <a:p>
            <a:pPr marL="0" lvl="0" indent="0">
              <a:buNone/>
            </a:pPr>
            <a:r>
              <a:rPr lang="en" sz="2300" dirty="0"/>
              <a:t>We show that state-of-art LLM systems are not good at</a:t>
            </a:r>
            <a:br>
              <a:rPr lang="en" sz="2300" dirty="0"/>
            </a:br>
            <a:r>
              <a:rPr lang="en" sz="2300" dirty="0"/>
              <a:t>multi-host red team challenges</a:t>
            </a:r>
            <a:br>
              <a:rPr lang="en" sz="2300" dirty="0"/>
            </a:b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/>
              <a:t>We design </a:t>
            </a:r>
            <a:r>
              <a:rPr lang="en" sz="2300" dirty="0" err="1"/>
              <a:t>Incalmo</a:t>
            </a:r>
            <a:r>
              <a:rPr lang="en" sz="2300" dirty="0"/>
              <a:t>, an autonomous LLM-assisted system</a:t>
            </a:r>
            <a:br>
              <a:rPr lang="en" sz="2300" dirty="0"/>
            </a:br>
            <a:r>
              <a:rPr lang="en" sz="2300" dirty="0"/>
              <a:t>for tackling multi-host red team challenges</a:t>
            </a:r>
            <a:endParaRPr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553BB649-520C-784D-8845-C67415FB4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>
            <a:extLst>
              <a:ext uri="{FF2B5EF4-FFF2-40B4-BE49-F238E27FC236}">
                <a16:creationId xmlns:a16="http://schemas.microsoft.com/office/drawing/2014/main" id="{BB276560-A589-7489-17F2-7F1F2E53F9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Contributions</a:t>
            </a:r>
            <a:endParaRPr dirty="0"/>
          </a:p>
        </p:txBody>
      </p:sp>
      <p:sp>
        <p:nvSpPr>
          <p:cNvPr id="190" name="Google Shape;190;p31">
            <a:extLst>
              <a:ext uri="{FF2B5EF4-FFF2-40B4-BE49-F238E27FC236}">
                <a16:creationId xmlns:a16="http://schemas.microsoft.com/office/drawing/2014/main" id="{FA6CEB34-598D-64F3-C2C4-1C7F4EA9840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91" name="Google Shape;191;p31">
            <a:extLst>
              <a:ext uri="{FF2B5EF4-FFF2-40B4-BE49-F238E27FC236}">
                <a16:creationId xmlns:a16="http://schemas.microsoft.com/office/drawing/2014/main" id="{853612C5-A67C-B4D5-4D92-76767F71E8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3850" y="964675"/>
            <a:ext cx="8707500" cy="352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 b="1" i="1" dirty="0"/>
              <a:t>We create a systematic multi-host red team benchmark</a:t>
            </a:r>
            <a:br>
              <a:rPr lang="en" sz="2300" b="1" i="1" dirty="0"/>
            </a:br>
            <a:endParaRPr sz="2300" b="1" i="1" dirty="0"/>
          </a:p>
          <a:p>
            <a:pPr marL="0" lvl="0" indent="0">
              <a:buNone/>
            </a:pPr>
            <a:r>
              <a:rPr lang="en" sz="2300" dirty="0"/>
              <a:t>We show that state-of-art LLM systems are not good at</a:t>
            </a:r>
            <a:br>
              <a:rPr lang="en" sz="2300" dirty="0"/>
            </a:br>
            <a:r>
              <a:rPr lang="en" sz="2300" dirty="0"/>
              <a:t>multi-host red team challenges</a:t>
            </a:r>
            <a:br>
              <a:rPr lang="en" sz="2300" dirty="0"/>
            </a:b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/>
              <a:t>We design </a:t>
            </a:r>
            <a:r>
              <a:rPr lang="en" sz="2300" dirty="0" err="1"/>
              <a:t>Incalmo</a:t>
            </a:r>
            <a:r>
              <a:rPr lang="en" sz="2300" dirty="0"/>
              <a:t>, an autonomous LLM-assisted system</a:t>
            </a:r>
            <a:br>
              <a:rPr lang="en" sz="2300" dirty="0"/>
            </a:br>
            <a:r>
              <a:rPr lang="en" sz="2300" dirty="0"/>
              <a:t>for tackling multi-host red team challenges</a:t>
            </a:r>
            <a:endParaRPr sz="2300" dirty="0"/>
          </a:p>
        </p:txBody>
      </p:sp>
    </p:spTree>
    <p:extLst>
      <p:ext uri="{BB962C8B-B14F-4D97-AF65-F5344CB8AC3E}">
        <p14:creationId xmlns:p14="http://schemas.microsoft.com/office/powerpoint/2010/main" val="2022620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>
            <a:spLocks noGrp="1"/>
          </p:cNvSpPr>
          <p:nvPr>
            <p:ph type="title"/>
          </p:nvPr>
        </p:nvSpPr>
        <p:spPr>
          <a:xfrm>
            <a:off x="323850" y="273850"/>
            <a:ext cx="8400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fair Display Medium"/>
              <a:buNone/>
            </a:pPr>
            <a:r>
              <a:rPr lang="en" dirty="0"/>
              <a:t>Benchmark Gap: Multi-host challenges</a:t>
            </a:r>
            <a:endParaRPr dirty="0"/>
          </a:p>
        </p:txBody>
      </p:sp>
      <p:sp>
        <p:nvSpPr>
          <p:cNvPr id="197" name="Google Shape;197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98" name="Google Shape;198;p32"/>
          <p:cNvSpPr txBox="1"/>
          <p:nvPr/>
        </p:nvSpPr>
        <p:spPr>
          <a:xfrm>
            <a:off x="99238" y="1554794"/>
            <a:ext cx="4198935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Current Benchmarks</a:t>
            </a:r>
            <a:endParaRPr sz="2100" dirty="0">
              <a:solidFill>
                <a:schemeClr val="dk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  <p:sp>
        <p:nvSpPr>
          <p:cNvPr id="199" name="Google Shape;199;p32"/>
          <p:cNvSpPr txBox="1"/>
          <p:nvPr/>
        </p:nvSpPr>
        <p:spPr>
          <a:xfrm>
            <a:off x="5401650" y="2062595"/>
            <a:ext cx="3322500" cy="1523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 i="1" dirty="0">
                <a:solidFill>
                  <a:srgbClr val="FF0000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Red teaming multi-host networks: ???</a:t>
            </a:r>
            <a:endParaRPr sz="2900" b="1" i="1" dirty="0">
              <a:solidFill>
                <a:srgbClr val="FF0000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  <p:sp>
        <p:nvSpPr>
          <p:cNvPr id="200" name="Google Shape;200;p32"/>
          <p:cNvSpPr txBox="1"/>
          <p:nvPr/>
        </p:nvSpPr>
        <p:spPr>
          <a:xfrm>
            <a:off x="323850" y="2233650"/>
            <a:ext cx="4431030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CTF: </a:t>
            </a:r>
            <a:r>
              <a:rPr lang="en" sz="2100" dirty="0" err="1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CyBench</a:t>
            </a:r>
            <a:endParaRPr lang="en" sz="2100" dirty="0">
              <a:solidFill>
                <a:schemeClr val="dk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  <a:p>
            <a:r>
              <a:rPr lang="en-US" sz="2100" dirty="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Coding: SWE</a:t>
            </a:r>
          </a:p>
          <a:p>
            <a:r>
              <a:rPr lang="en-US" sz="2100" dirty="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Writing: </a:t>
            </a:r>
            <a:r>
              <a:rPr lang="en-US" sz="2100" dirty="0" err="1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ChatBot</a:t>
            </a:r>
            <a:r>
              <a:rPr lang="en-US" sz="2100" dirty="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 Arena</a:t>
            </a:r>
          </a:p>
          <a:p>
            <a:r>
              <a:rPr lang="en-US" sz="2100" dirty="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Reasoning: Humanity’s last exam</a:t>
            </a:r>
          </a:p>
          <a:p>
            <a:r>
              <a:rPr lang="en-US" sz="2100" dirty="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…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dk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>
            <a:spLocks noGrp="1"/>
          </p:cNvSpPr>
          <p:nvPr>
            <p:ph type="title"/>
          </p:nvPr>
        </p:nvSpPr>
        <p:spPr>
          <a:xfrm>
            <a:off x="323850" y="273850"/>
            <a:ext cx="8400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 err="1"/>
              <a:t>MHBench</a:t>
            </a:r>
            <a:r>
              <a:rPr lang="en" dirty="0"/>
              <a:t>: </a:t>
            </a:r>
            <a:br>
              <a:rPr lang="en" dirty="0"/>
            </a:br>
            <a:r>
              <a:rPr lang="en" dirty="0"/>
              <a:t>Multi-host red team benchmark</a:t>
            </a:r>
            <a:endParaRPr dirty="0"/>
          </a:p>
        </p:txBody>
      </p:sp>
      <p:sp>
        <p:nvSpPr>
          <p:cNvPr id="210" name="Google Shape;210;p33"/>
          <p:cNvSpPr txBox="1">
            <a:spLocks noGrp="1"/>
          </p:cNvSpPr>
          <p:nvPr>
            <p:ph type="body" idx="1"/>
          </p:nvPr>
        </p:nvSpPr>
        <p:spPr>
          <a:xfrm>
            <a:off x="323850" y="1625428"/>
            <a:ext cx="5941778" cy="232554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74650" algn="l" rtl="0">
              <a:spcBef>
                <a:spcPts val="800"/>
              </a:spcBef>
              <a:spcAft>
                <a:spcPts val="0"/>
              </a:spcAft>
              <a:buSzPts val="2300"/>
              <a:buChar char="•"/>
            </a:pPr>
            <a:r>
              <a:rPr lang="en" sz="2000" dirty="0"/>
              <a:t>40 multi-host environments (25-50 hosts)</a:t>
            </a:r>
            <a:br>
              <a:rPr lang="en" sz="2000" dirty="0"/>
            </a:br>
            <a:endParaRPr sz="2000" dirty="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" sz="2000" dirty="0"/>
              <a:t>Based on</a:t>
            </a:r>
            <a:endParaRPr sz="2000"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/>
              <a:t>Real-world attacks</a:t>
            </a: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/>
              <a:t>Realistic network topologies</a:t>
            </a:r>
            <a:endParaRPr sz="2000"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dirty="0"/>
              <a:t>Environments in prior work</a:t>
            </a:r>
            <a:br>
              <a:rPr lang="en-US" sz="2000" dirty="0"/>
            </a:br>
            <a:endParaRPr lang="en-US" sz="20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000" i="1" dirty="0"/>
              <a:t>Limitations:</a:t>
            </a:r>
            <a:endParaRPr sz="2000" i="1" dirty="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000" i="1" dirty="0"/>
              <a:t>Only known vulnerabilities (no 0-days)</a:t>
            </a:r>
            <a:endParaRPr sz="2000" i="1" dirty="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000" i="1" dirty="0"/>
              <a:t>Best effort towards realism</a:t>
            </a:r>
            <a:endParaRPr sz="2000" i="1" dirty="0"/>
          </a:p>
        </p:txBody>
      </p:sp>
      <p:sp>
        <p:nvSpPr>
          <p:cNvPr id="211" name="Google Shape;211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8</a:t>
            </a:fld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5C1876-AC2C-5989-699C-127765F50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350" y="1619250"/>
            <a:ext cx="1905000" cy="1905000"/>
          </a:xfrm>
          <a:prstGeom prst="rect">
            <a:avLst/>
          </a:prstGeom>
        </p:spPr>
      </p:pic>
      <p:pic>
        <p:nvPicPr>
          <p:cNvPr id="6" name="Picture 5" descr="GitHub logo PNG transparent image download, size: 1125x417px">
            <a:extLst>
              <a:ext uri="{FF2B5EF4-FFF2-40B4-BE49-F238E27FC236}">
                <a16:creationId xmlns:a16="http://schemas.microsoft.com/office/drawing/2014/main" id="{1E5ADF61-BE36-B7B2-441E-D2ACEFE03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110" y="3439016"/>
            <a:ext cx="1909557" cy="7067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21D824EC-5C6A-6961-1437-22FB850A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>
            <a:extLst>
              <a:ext uri="{FF2B5EF4-FFF2-40B4-BE49-F238E27FC236}">
                <a16:creationId xmlns:a16="http://schemas.microsoft.com/office/drawing/2014/main" id="{436FE4AC-1493-95C1-17CB-234718563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Contributions</a:t>
            </a:r>
            <a:endParaRPr dirty="0"/>
          </a:p>
        </p:txBody>
      </p:sp>
      <p:sp>
        <p:nvSpPr>
          <p:cNvPr id="190" name="Google Shape;190;p31">
            <a:extLst>
              <a:ext uri="{FF2B5EF4-FFF2-40B4-BE49-F238E27FC236}">
                <a16:creationId xmlns:a16="http://schemas.microsoft.com/office/drawing/2014/main" id="{00266315-ABCE-7E6A-5C37-B27214DE31A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91" name="Google Shape;191;p31">
            <a:extLst>
              <a:ext uri="{FF2B5EF4-FFF2-40B4-BE49-F238E27FC236}">
                <a16:creationId xmlns:a16="http://schemas.microsoft.com/office/drawing/2014/main" id="{0E4B8298-E7A2-CFA0-E5C5-544D380481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3850" y="964675"/>
            <a:ext cx="8707500" cy="352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 dirty="0"/>
              <a:t>We create a systematic multi-host red team benchmark</a:t>
            </a:r>
            <a:br>
              <a:rPr lang="en" sz="2300" dirty="0"/>
            </a:br>
            <a:endParaRPr sz="2300" dirty="0"/>
          </a:p>
          <a:p>
            <a:pPr marL="0" lvl="0" indent="0">
              <a:buNone/>
            </a:pPr>
            <a:r>
              <a:rPr lang="en" sz="2300" b="1" i="1" dirty="0"/>
              <a:t>We show that state-of-art LLM systems are not good at</a:t>
            </a:r>
            <a:br>
              <a:rPr lang="en" sz="2300" b="1" i="1" dirty="0"/>
            </a:br>
            <a:r>
              <a:rPr lang="en" sz="2300" b="1" i="1" dirty="0"/>
              <a:t>multi-host red team challenges</a:t>
            </a:r>
            <a:br>
              <a:rPr lang="en" sz="2300" b="1" i="1" dirty="0"/>
            </a:br>
            <a:endParaRPr sz="2300" b="1" i="1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/>
              <a:t>We design </a:t>
            </a:r>
            <a:r>
              <a:rPr lang="en" sz="2300" dirty="0" err="1"/>
              <a:t>Incalmo</a:t>
            </a:r>
            <a:r>
              <a:rPr lang="en" sz="2300" dirty="0"/>
              <a:t>, an autonomous LLM-assisted system</a:t>
            </a:r>
            <a:br>
              <a:rPr lang="en" sz="2300" dirty="0"/>
            </a:br>
            <a:r>
              <a:rPr lang="en" sz="2300" dirty="0"/>
              <a:t>for tackling multi-host red team challenges</a:t>
            </a:r>
            <a:endParaRPr sz="2300" dirty="0"/>
          </a:p>
        </p:txBody>
      </p:sp>
    </p:spTree>
    <p:extLst>
      <p:ext uri="{BB962C8B-B14F-4D97-AF65-F5344CB8AC3E}">
        <p14:creationId xmlns:p14="http://schemas.microsoft.com/office/powerpoint/2010/main" val="1581688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Prior LLM-based systems are not good at multi-host red team challenges</a:t>
            </a:r>
            <a:endParaRPr dirty="0"/>
          </a:p>
        </p:txBody>
      </p:sp>
      <p:sp>
        <p:nvSpPr>
          <p:cNvPr id="217" name="Google Shape;217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218" name="Google Shape;218;p34"/>
          <p:cNvSpPr txBox="1"/>
          <p:nvPr/>
        </p:nvSpPr>
        <p:spPr>
          <a:xfrm>
            <a:off x="2784400" y="1115794"/>
            <a:ext cx="4697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i="1" dirty="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Status Quo</a:t>
            </a:r>
            <a:endParaRPr sz="2100" i="1" dirty="0">
              <a:solidFill>
                <a:schemeClr val="dk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  <p:sp>
        <p:nvSpPr>
          <p:cNvPr id="219" name="Google Shape;219;p34"/>
          <p:cNvSpPr/>
          <p:nvPr/>
        </p:nvSpPr>
        <p:spPr>
          <a:xfrm>
            <a:off x="536850" y="4430823"/>
            <a:ext cx="597900" cy="507900"/>
          </a:xfrm>
          <a:prstGeom prst="rect">
            <a:avLst/>
          </a:prstGeom>
          <a:solidFill>
            <a:srgbClr val="EDF8E9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  <p:sp>
        <p:nvSpPr>
          <p:cNvPr id="220" name="Google Shape;220;p34"/>
          <p:cNvSpPr/>
          <p:nvPr/>
        </p:nvSpPr>
        <p:spPr>
          <a:xfrm>
            <a:off x="2186502" y="4430826"/>
            <a:ext cx="597900" cy="507900"/>
          </a:xfrm>
          <a:prstGeom prst="rect">
            <a:avLst/>
          </a:prstGeom>
          <a:solidFill>
            <a:srgbClr val="74C476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  <p:sp>
        <p:nvSpPr>
          <p:cNvPr id="221" name="Google Shape;221;p34"/>
          <p:cNvSpPr txBox="1"/>
          <p:nvPr/>
        </p:nvSpPr>
        <p:spPr>
          <a:xfrm>
            <a:off x="1189875" y="4430825"/>
            <a:ext cx="1212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Failed</a:t>
            </a:r>
            <a:endParaRPr sz="2100">
              <a:solidFill>
                <a:schemeClr val="dk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  <p:sp>
        <p:nvSpPr>
          <p:cNvPr id="222" name="Google Shape;222;p34"/>
          <p:cNvSpPr txBox="1"/>
          <p:nvPr/>
        </p:nvSpPr>
        <p:spPr>
          <a:xfrm>
            <a:off x="2784400" y="4430825"/>
            <a:ext cx="1895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Success</a:t>
            </a:r>
            <a:endParaRPr sz="2100" dirty="0">
              <a:solidFill>
                <a:schemeClr val="dk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5453FA-955F-F675-8945-BB2382271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405" y="1596943"/>
            <a:ext cx="5550011" cy="283106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91B9F311-7FD8-E366-314B-7F833424F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6">
            <a:extLst>
              <a:ext uri="{FF2B5EF4-FFF2-40B4-BE49-F238E27FC236}">
                <a16:creationId xmlns:a16="http://schemas.microsoft.com/office/drawing/2014/main" id="{4350DD8C-BF93-FC3B-1CEE-F1A977E801B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E0EEC3-9D96-0578-7C80-6B8FD9C76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125024"/>
            <a:ext cx="5799546" cy="3108960"/>
          </a:xfrm>
          <a:prstGeom prst="rect">
            <a:avLst/>
          </a:prstGeom>
        </p:spPr>
      </p:pic>
      <p:sp>
        <p:nvSpPr>
          <p:cNvPr id="10" name="Google Shape;236;p36">
            <a:extLst>
              <a:ext uri="{FF2B5EF4-FFF2-40B4-BE49-F238E27FC236}">
                <a16:creationId xmlns:a16="http://schemas.microsoft.com/office/drawing/2014/main" id="{BE64B4E6-924E-1FD4-3A3C-E1CBDF7711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Failure modes of existing systems</a:t>
            </a:r>
            <a:endParaRPr dirty="0"/>
          </a:p>
        </p:txBody>
      </p:sp>
      <p:sp>
        <p:nvSpPr>
          <p:cNvPr id="11" name="Google Shape;191;p31">
            <a:extLst>
              <a:ext uri="{FF2B5EF4-FFF2-40B4-BE49-F238E27FC236}">
                <a16:creationId xmlns:a16="http://schemas.microsoft.com/office/drawing/2014/main" id="{DB66D10E-6631-AF62-8E35-B51168D5D1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07725" y="819625"/>
            <a:ext cx="2978022" cy="690389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 b="1" i="1" dirty="0"/>
              <a:t>Decides </a:t>
            </a: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 b="1" i="1" dirty="0"/>
              <a:t>irrelevant tasks</a:t>
            </a:r>
            <a:endParaRPr sz="2000" b="1" i="1" dirty="0"/>
          </a:p>
        </p:txBody>
      </p:sp>
      <p:sp>
        <p:nvSpPr>
          <p:cNvPr id="12" name="Google Shape;191;p31">
            <a:extLst>
              <a:ext uri="{FF2B5EF4-FFF2-40B4-BE49-F238E27FC236}">
                <a16:creationId xmlns:a16="http://schemas.microsoft.com/office/drawing/2014/main" id="{0BC82DA7-1713-DAC0-E145-132B02B550CE}"/>
              </a:ext>
            </a:extLst>
          </p:cNvPr>
          <p:cNvSpPr txBox="1">
            <a:spLocks/>
          </p:cNvSpPr>
          <p:nvPr/>
        </p:nvSpPr>
        <p:spPr>
          <a:xfrm>
            <a:off x="6457950" y="3029253"/>
            <a:ext cx="2978022" cy="69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Inter"/>
              <a:buChar char="•"/>
              <a:defRPr sz="21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Char char="•"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Char char="•"/>
              <a:defRPr sz="15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 algn="ctr">
              <a:spcBef>
                <a:spcPts val="400"/>
              </a:spcBef>
              <a:buFont typeface="Inter"/>
              <a:buNone/>
            </a:pPr>
            <a:r>
              <a:rPr lang="en-US" sz="2000" b="1" i="1" dirty="0"/>
              <a:t> </a:t>
            </a:r>
          </a:p>
          <a:p>
            <a:pPr marL="0" indent="0" algn="ctr">
              <a:spcBef>
                <a:spcPts val="400"/>
              </a:spcBef>
              <a:buFont typeface="Inter"/>
              <a:buNone/>
            </a:pPr>
            <a:r>
              <a:rPr lang="en-US" sz="2000" b="1" i="1" dirty="0"/>
              <a:t>Executes tasks</a:t>
            </a:r>
          </a:p>
          <a:p>
            <a:pPr marL="0" indent="0" algn="ctr">
              <a:spcBef>
                <a:spcPts val="400"/>
              </a:spcBef>
              <a:buFont typeface="Inter"/>
              <a:buNone/>
            </a:pPr>
            <a:r>
              <a:rPr lang="en-US" sz="2000" b="1" i="1" dirty="0"/>
              <a:t>incorrectly</a:t>
            </a:r>
          </a:p>
        </p:txBody>
      </p:sp>
      <p:sp>
        <p:nvSpPr>
          <p:cNvPr id="13" name="Google Shape;191;p31">
            <a:extLst>
              <a:ext uri="{FF2B5EF4-FFF2-40B4-BE49-F238E27FC236}">
                <a16:creationId xmlns:a16="http://schemas.microsoft.com/office/drawing/2014/main" id="{DA9CC280-BB79-F3C4-161B-A566E9FC3933}"/>
              </a:ext>
            </a:extLst>
          </p:cNvPr>
          <p:cNvSpPr txBox="1">
            <a:spLocks/>
          </p:cNvSpPr>
          <p:nvPr/>
        </p:nvSpPr>
        <p:spPr>
          <a:xfrm>
            <a:off x="1643866" y="4084517"/>
            <a:ext cx="2339124" cy="1146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Inter"/>
              <a:buChar char="•"/>
              <a:defRPr sz="21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Char char="•"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Char char="•"/>
              <a:defRPr sz="15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 algn="ctr">
              <a:spcBef>
                <a:spcPts val="400"/>
              </a:spcBef>
              <a:buFont typeface="Inter"/>
              <a:buNone/>
            </a:pPr>
            <a:r>
              <a:rPr lang="en-US" sz="2000" b="1" i="1" dirty="0"/>
              <a:t>Brittle </a:t>
            </a:r>
            <a:br>
              <a:rPr lang="en-US" sz="2000" b="1" i="1" dirty="0"/>
            </a:br>
            <a:r>
              <a:rPr lang="en-US" sz="2000" b="1" i="1" dirty="0"/>
              <a:t>post-exploitation</a:t>
            </a:r>
          </a:p>
          <a:p>
            <a:pPr marL="0" indent="0" algn="ctr">
              <a:spcBef>
                <a:spcPts val="400"/>
              </a:spcBef>
              <a:buFont typeface="Inter"/>
              <a:buNone/>
            </a:pPr>
            <a:endParaRPr lang="en-US" sz="2000" b="1" i="1" dirty="0"/>
          </a:p>
        </p:txBody>
      </p:sp>
      <p:sp>
        <p:nvSpPr>
          <p:cNvPr id="14" name="Google Shape;191;p31">
            <a:extLst>
              <a:ext uri="{FF2B5EF4-FFF2-40B4-BE49-F238E27FC236}">
                <a16:creationId xmlns:a16="http://schemas.microsoft.com/office/drawing/2014/main" id="{33F156C3-415A-2523-8796-3140D665C0FA}"/>
              </a:ext>
            </a:extLst>
          </p:cNvPr>
          <p:cNvSpPr txBox="1">
            <a:spLocks/>
          </p:cNvSpPr>
          <p:nvPr/>
        </p:nvSpPr>
        <p:spPr>
          <a:xfrm>
            <a:off x="-147103" y="2226992"/>
            <a:ext cx="2260191" cy="690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Inter"/>
              <a:buChar char="•"/>
              <a:defRPr sz="21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Char char="•"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Char char="•"/>
              <a:defRPr sz="15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 algn="ctr">
              <a:spcBef>
                <a:spcPts val="400"/>
              </a:spcBef>
              <a:buFont typeface="Inter"/>
              <a:buNone/>
            </a:pPr>
            <a:r>
              <a:rPr lang="en-US" sz="2000" b="1" i="1" dirty="0"/>
              <a:t>Context </a:t>
            </a:r>
          </a:p>
          <a:p>
            <a:pPr marL="0" indent="0" algn="ctr">
              <a:spcBef>
                <a:spcPts val="400"/>
              </a:spcBef>
              <a:buFont typeface="Inter"/>
              <a:buNone/>
            </a:pPr>
            <a:r>
              <a:rPr lang="en-US" sz="2000" b="1" i="1" dirty="0"/>
              <a:t>bloat</a:t>
            </a:r>
          </a:p>
        </p:txBody>
      </p:sp>
    </p:spTree>
    <p:extLst>
      <p:ext uri="{BB962C8B-B14F-4D97-AF65-F5344CB8AC3E}">
        <p14:creationId xmlns:p14="http://schemas.microsoft.com/office/powerpoint/2010/main" val="140467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834EC998-6A3C-3F89-F2FC-7A6C5A5CF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>
            <a:extLst>
              <a:ext uri="{FF2B5EF4-FFF2-40B4-BE49-F238E27FC236}">
                <a16:creationId xmlns:a16="http://schemas.microsoft.com/office/drawing/2014/main" id="{E5D286FA-E85B-0527-AD93-63C0A663F8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Contributions</a:t>
            </a:r>
            <a:endParaRPr dirty="0"/>
          </a:p>
        </p:txBody>
      </p:sp>
      <p:sp>
        <p:nvSpPr>
          <p:cNvPr id="190" name="Google Shape;190;p31">
            <a:extLst>
              <a:ext uri="{FF2B5EF4-FFF2-40B4-BE49-F238E27FC236}">
                <a16:creationId xmlns:a16="http://schemas.microsoft.com/office/drawing/2014/main" id="{AE10BD58-A7EC-BE61-2268-50B623AB3CA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91" name="Google Shape;191;p31">
            <a:extLst>
              <a:ext uri="{FF2B5EF4-FFF2-40B4-BE49-F238E27FC236}">
                <a16:creationId xmlns:a16="http://schemas.microsoft.com/office/drawing/2014/main" id="{250DF7EF-52E6-6D5C-498A-D46D53F1B8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3850" y="964675"/>
            <a:ext cx="8707500" cy="3524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 dirty="0"/>
              <a:t>We create a systematic multi-host red team benchmark</a:t>
            </a:r>
            <a:br>
              <a:rPr lang="en" sz="2300" dirty="0"/>
            </a:br>
            <a:endParaRPr sz="2300" dirty="0"/>
          </a:p>
          <a:p>
            <a:pPr marL="0" lvl="0" indent="0">
              <a:buNone/>
            </a:pPr>
            <a:r>
              <a:rPr lang="en" sz="2300" dirty="0"/>
              <a:t>We show that state-of-art LLM systems are not good at</a:t>
            </a:r>
            <a:br>
              <a:rPr lang="en" sz="2300" dirty="0"/>
            </a:br>
            <a:r>
              <a:rPr lang="en" sz="2300" dirty="0"/>
              <a:t>multi-host red team challenges</a:t>
            </a:r>
            <a:br>
              <a:rPr lang="en" sz="2300" dirty="0"/>
            </a:b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b="1" i="1" dirty="0"/>
              <a:t>We design </a:t>
            </a:r>
            <a:r>
              <a:rPr lang="en" sz="2300" b="1" i="1" dirty="0" err="1"/>
              <a:t>Incalmo</a:t>
            </a:r>
            <a:r>
              <a:rPr lang="en" sz="2300" b="1" i="1" dirty="0"/>
              <a:t>, an autonomous LLM-assisted system</a:t>
            </a:r>
            <a:br>
              <a:rPr lang="en" sz="2300" b="1" i="1" dirty="0"/>
            </a:br>
            <a:r>
              <a:rPr lang="en" sz="2300" b="1" i="1" dirty="0"/>
              <a:t>for tackling multi-host red team challenges</a:t>
            </a:r>
            <a:endParaRPr sz="2300" b="1" i="1" dirty="0"/>
          </a:p>
        </p:txBody>
      </p:sp>
    </p:spTree>
    <p:extLst>
      <p:ext uri="{BB962C8B-B14F-4D97-AF65-F5344CB8AC3E}">
        <p14:creationId xmlns:p14="http://schemas.microsoft.com/office/powerpoint/2010/main" val="1901319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>
          <a:extLst>
            <a:ext uri="{FF2B5EF4-FFF2-40B4-BE49-F238E27FC236}">
              <a16:creationId xmlns:a16="http://schemas.microsoft.com/office/drawing/2014/main" id="{165F4A71-38E4-53A2-344D-9E58A8F3E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1">
            <a:extLst>
              <a:ext uri="{FF2B5EF4-FFF2-40B4-BE49-F238E27FC236}">
                <a16:creationId xmlns:a16="http://schemas.microsoft.com/office/drawing/2014/main" id="{81F3E7C8-6455-383B-FBCE-B3C365E80F3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5" name="Google Shape;344;p50">
            <a:extLst>
              <a:ext uri="{FF2B5EF4-FFF2-40B4-BE49-F238E27FC236}">
                <a16:creationId xmlns:a16="http://schemas.microsoft.com/office/drawing/2014/main" id="{1F087780-DFCB-A393-BAE3-F7AE3CEB22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50" y="273850"/>
            <a:ext cx="84471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Medium"/>
              <a:buNone/>
            </a:pPr>
            <a:r>
              <a:rPr lang="en" sz="3000" dirty="0"/>
              <a:t>Key idea 1: </a:t>
            </a:r>
            <a:br>
              <a:rPr lang="en" sz="3000" dirty="0"/>
            </a:br>
            <a:r>
              <a:rPr lang="en" sz="3000" dirty="0"/>
              <a:t>High-level planning abstraction</a:t>
            </a:r>
            <a:endParaRPr sz="3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06A42C8-98E8-BDFA-9E05-FF9A1579E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437" y="1106950"/>
            <a:ext cx="3606416" cy="3400825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3E77DE6C-6CC1-7F80-C6A3-16F55EF2003D}"/>
              </a:ext>
            </a:extLst>
          </p:cNvPr>
          <p:cNvSpPr/>
          <p:nvPr/>
        </p:nvSpPr>
        <p:spPr>
          <a:xfrm>
            <a:off x="161925" y="2702743"/>
            <a:ext cx="1068512" cy="60617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9639547-4617-A6DC-7F99-4BABA9A1D7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575" y="2282090"/>
            <a:ext cx="2453775" cy="244407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6212301-E5DA-D27E-58C3-2D233EFB7BD2}"/>
              </a:ext>
            </a:extLst>
          </p:cNvPr>
          <p:cNvSpPr txBox="1"/>
          <p:nvPr/>
        </p:nvSpPr>
        <p:spPr>
          <a:xfrm>
            <a:off x="5905365" y="1163692"/>
            <a:ext cx="2948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Prior LLM systems: </a:t>
            </a:r>
            <a:br>
              <a:rPr lang="en-US" dirty="0"/>
            </a:br>
            <a:r>
              <a:rPr lang="en-US" dirty="0"/>
              <a:t>Low-level shell commands</a:t>
            </a:r>
          </a:p>
          <a:p>
            <a:r>
              <a:rPr lang="en-US" dirty="0"/>
              <a:t>e.g., </a:t>
            </a:r>
            <a:r>
              <a:rPr lang="en-US" dirty="0" err="1"/>
              <a:t>nmap</a:t>
            </a:r>
            <a:r>
              <a:rPr lang="en-US" dirty="0"/>
              <a:t>, curl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7568CE-8BF4-5AA3-A748-3ED7F101039F}"/>
              </a:ext>
            </a:extLst>
          </p:cNvPr>
          <p:cNvSpPr txBox="1"/>
          <p:nvPr/>
        </p:nvSpPr>
        <p:spPr>
          <a:xfrm>
            <a:off x="7006468" y="1917571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 </a:t>
            </a:r>
          </a:p>
        </p:txBody>
      </p:sp>
    </p:spTree>
    <p:extLst>
      <p:ext uri="{BB962C8B-B14F-4D97-AF65-F5344CB8AC3E}">
        <p14:creationId xmlns:p14="http://schemas.microsoft.com/office/powerpoint/2010/main" val="2079597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>
          <a:extLst>
            <a:ext uri="{FF2B5EF4-FFF2-40B4-BE49-F238E27FC236}">
              <a16:creationId xmlns:a16="http://schemas.microsoft.com/office/drawing/2014/main" id="{A07EA397-14E2-1FC1-002C-FB1D95884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1">
            <a:extLst>
              <a:ext uri="{FF2B5EF4-FFF2-40B4-BE49-F238E27FC236}">
                <a16:creationId xmlns:a16="http://schemas.microsoft.com/office/drawing/2014/main" id="{08B251C1-C4D4-FEC7-A6E2-266690420E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5" name="Google Shape;344;p50">
            <a:extLst>
              <a:ext uri="{FF2B5EF4-FFF2-40B4-BE49-F238E27FC236}">
                <a16:creationId xmlns:a16="http://schemas.microsoft.com/office/drawing/2014/main" id="{F102FE16-56DF-A94A-DCEE-C8C2A1BC30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49" y="273850"/>
            <a:ext cx="8748231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Medium"/>
              <a:buNone/>
            </a:pPr>
            <a:r>
              <a:rPr lang="en" sz="3000" dirty="0"/>
              <a:t>Key idea 2: </a:t>
            </a:r>
            <a:br>
              <a:rPr lang="en" sz="3000" dirty="0"/>
            </a:br>
            <a:r>
              <a:rPr lang="en" sz="3000" dirty="0"/>
              <a:t>Reliable expert agents for actions</a:t>
            </a:r>
            <a:endParaRPr sz="3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B48126-8F39-356A-4808-B2DFDC1DF601}"/>
              </a:ext>
            </a:extLst>
          </p:cNvPr>
          <p:cNvSpPr txBox="1"/>
          <p:nvPr/>
        </p:nvSpPr>
        <p:spPr>
          <a:xfrm>
            <a:off x="5938462" y="1159281"/>
            <a:ext cx="32877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Prior LLM systems: </a:t>
            </a:r>
            <a:br>
              <a:rPr lang="en-US" dirty="0"/>
            </a:br>
            <a:r>
              <a:rPr lang="en-US" dirty="0"/>
              <a:t>Generates complex and unreliable </a:t>
            </a:r>
          </a:p>
          <a:p>
            <a:r>
              <a:rPr lang="en-US" dirty="0"/>
              <a:t>custom code at each step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338299-C09B-EE45-3CBC-3666A9576676}"/>
              </a:ext>
            </a:extLst>
          </p:cNvPr>
          <p:cNvSpPr txBox="1"/>
          <p:nvPr/>
        </p:nvSpPr>
        <p:spPr>
          <a:xfrm>
            <a:off x="7039565" y="1913160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0B8452-D2F7-7699-BE72-AD65CFF4A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441" y="2374214"/>
            <a:ext cx="4214235" cy="20700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FD07F9-5A29-038D-5107-B45A45D1A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437" y="1106950"/>
            <a:ext cx="3606416" cy="3400825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4B7239D0-14E5-16E9-D9CF-08176E4A8174}"/>
              </a:ext>
            </a:extLst>
          </p:cNvPr>
          <p:cNvSpPr/>
          <p:nvPr/>
        </p:nvSpPr>
        <p:spPr>
          <a:xfrm>
            <a:off x="511247" y="3914506"/>
            <a:ext cx="1068512" cy="46895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40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>
          <a:extLst>
            <a:ext uri="{FF2B5EF4-FFF2-40B4-BE49-F238E27FC236}">
              <a16:creationId xmlns:a16="http://schemas.microsoft.com/office/drawing/2014/main" id="{1097C25E-885A-1142-6288-E93FD9CE0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1">
            <a:extLst>
              <a:ext uri="{FF2B5EF4-FFF2-40B4-BE49-F238E27FC236}">
                <a16:creationId xmlns:a16="http://schemas.microsoft.com/office/drawing/2014/main" id="{C83A1A19-7191-4755-29B7-9C3D51DA87B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5" name="Google Shape;344;p50">
            <a:extLst>
              <a:ext uri="{FF2B5EF4-FFF2-40B4-BE49-F238E27FC236}">
                <a16:creationId xmlns:a16="http://schemas.microsoft.com/office/drawing/2014/main" id="{05589D64-F9C3-15B2-F05D-B10A4329F6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49" y="273850"/>
            <a:ext cx="8748231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 Medium"/>
              <a:buNone/>
            </a:pPr>
            <a:r>
              <a:rPr lang="en" sz="3000" dirty="0"/>
              <a:t>Key idea 3: Auxiliary services to </a:t>
            </a:r>
            <a:br>
              <a:rPr lang="en" sz="3000" dirty="0"/>
            </a:br>
            <a:r>
              <a:rPr lang="en" sz="3000" dirty="0"/>
              <a:t>tackle bloat + asset management</a:t>
            </a:r>
            <a:endParaRPr sz="3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1F8A08-10FB-E8D6-A5C0-5ADE3CD04A36}"/>
              </a:ext>
            </a:extLst>
          </p:cNvPr>
          <p:cNvSpPr txBox="1"/>
          <p:nvPr/>
        </p:nvSpPr>
        <p:spPr>
          <a:xfrm>
            <a:off x="5930017" y="1465305"/>
            <a:ext cx="32877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Prior LLM systems: </a:t>
            </a:r>
            <a:br>
              <a:rPr lang="en-US" dirty="0"/>
            </a:br>
            <a:endParaRPr lang="en-US" dirty="0"/>
          </a:p>
          <a:p>
            <a:r>
              <a:rPr lang="en-US" dirty="0"/>
              <a:t>Append findings to prompt</a:t>
            </a:r>
          </a:p>
          <a:p>
            <a:r>
              <a:rPr lang="en-US" dirty="0"/>
              <a:t>Brittle post-exploit scripts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46C0E7-0DB3-6D2C-628B-6F808DBFB618}"/>
              </a:ext>
            </a:extLst>
          </p:cNvPr>
          <p:cNvSpPr txBox="1"/>
          <p:nvPr/>
        </p:nvSpPr>
        <p:spPr>
          <a:xfrm>
            <a:off x="6774266" y="2623878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8805E0-9ADB-5FC2-CE09-14D9E297D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437" y="1219964"/>
            <a:ext cx="3606416" cy="3400825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02D5E4EF-4F5F-13E5-9AB5-CE8F5BE51E39}"/>
              </a:ext>
            </a:extLst>
          </p:cNvPr>
          <p:cNvSpPr/>
          <p:nvPr/>
        </p:nvSpPr>
        <p:spPr>
          <a:xfrm rot="5400000">
            <a:off x="3585023" y="1261088"/>
            <a:ext cx="727686" cy="419411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D8D34B-FFC4-F330-362E-BA67AFB7A597}"/>
              </a:ext>
            </a:extLst>
          </p:cNvPr>
          <p:cNvSpPr txBox="1"/>
          <p:nvPr/>
        </p:nvSpPr>
        <p:spPr>
          <a:xfrm>
            <a:off x="5930016" y="3136121"/>
            <a:ext cx="32877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/>
              <a:t>Incalmo</a:t>
            </a:r>
            <a:r>
              <a:rPr lang="en-US" u="sng" dirty="0"/>
              <a:t>: </a:t>
            </a:r>
          </a:p>
          <a:p>
            <a:endParaRPr lang="en-US" dirty="0"/>
          </a:p>
          <a:p>
            <a:r>
              <a:rPr lang="en-US" dirty="0"/>
              <a:t>Query environment state service</a:t>
            </a:r>
          </a:p>
          <a:p>
            <a:r>
              <a:rPr lang="en-US" dirty="0"/>
              <a:t>Use C&amp;C best practices </a:t>
            </a:r>
          </a:p>
          <a:p>
            <a:r>
              <a:rPr lang="en-US" dirty="0"/>
              <a:t>Optionally leverage attack graphs</a:t>
            </a:r>
          </a:p>
        </p:txBody>
      </p:sp>
    </p:spTree>
    <p:extLst>
      <p:ext uri="{BB962C8B-B14F-4D97-AF65-F5344CB8AC3E}">
        <p14:creationId xmlns:p14="http://schemas.microsoft.com/office/powerpoint/2010/main" val="619997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8"/>
          <p:cNvSpPr txBox="1">
            <a:spLocks noGrp="1"/>
          </p:cNvSpPr>
          <p:nvPr>
            <p:ph type="title"/>
          </p:nvPr>
        </p:nvSpPr>
        <p:spPr>
          <a:xfrm>
            <a:off x="323850" y="273850"/>
            <a:ext cx="85032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Playfair Display Medium"/>
              <a:buNone/>
            </a:pPr>
            <a:r>
              <a:rPr lang="en" sz="2670" dirty="0" err="1"/>
              <a:t>Incalmo</a:t>
            </a:r>
            <a:r>
              <a:rPr lang="en" sz="2670" dirty="0"/>
              <a:t> is successful at red teaming</a:t>
            </a:r>
            <a:endParaRPr sz="2670" dirty="0"/>
          </a:p>
        </p:txBody>
      </p:sp>
      <p:sp>
        <p:nvSpPr>
          <p:cNvPr id="407" name="Google Shape;407;p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408" name="Google Shape;408;p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91727F-F2CE-0C21-8CA3-D06EB859E2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48" b="45547"/>
          <a:stretch>
            <a:fillRect/>
          </a:stretch>
        </p:blipFill>
        <p:spPr>
          <a:xfrm>
            <a:off x="1487373" y="1458506"/>
            <a:ext cx="6918474" cy="2136325"/>
          </a:xfrm>
          <a:prstGeom prst="rect">
            <a:avLst/>
          </a:prstGeom>
        </p:spPr>
      </p:pic>
      <p:sp>
        <p:nvSpPr>
          <p:cNvPr id="4" name="Google Shape;395;p56">
            <a:extLst>
              <a:ext uri="{FF2B5EF4-FFF2-40B4-BE49-F238E27FC236}">
                <a16:creationId xmlns:a16="http://schemas.microsoft.com/office/drawing/2014/main" id="{B4F3C7D7-510A-76F1-2487-38A35A2DED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-127305" y="1927967"/>
            <a:ext cx="1614678" cy="1287566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300" dirty="0"/>
              <a:t>Fraction of key assets obtained</a:t>
            </a:r>
            <a:endParaRPr sz="2300" dirty="0"/>
          </a:p>
          <a:p>
            <a:pPr marL="0" lvl="0" indent="0" algn="r" rtl="0">
              <a:spcBef>
                <a:spcPts val="800"/>
              </a:spcBef>
              <a:spcAft>
                <a:spcPts val="0"/>
              </a:spcAft>
              <a:buNone/>
            </a:pPr>
            <a:endParaRPr sz="2300" dirty="0"/>
          </a:p>
          <a:p>
            <a:pPr marL="0" lvl="0" indent="0" algn="r" rtl="0">
              <a:spcBef>
                <a:spcPts val="800"/>
              </a:spcBef>
              <a:spcAft>
                <a:spcPts val="0"/>
              </a:spcAft>
              <a:buNone/>
            </a:pPr>
            <a:endParaRPr sz="2300" dirty="0"/>
          </a:p>
        </p:txBody>
      </p:sp>
      <p:sp>
        <p:nvSpPr>
          <p:cNvPr id="5" name="Google Shape;395;p56">
            <a:extLst>
              <a:ext uri="{FF2B5EF4-FFF2-40B4-BE49-F238E27FC236}">
                <a16:creationId xmlns:a16="http://schemas.microsoft.com/office/drawing/2014/main" id="{892A31F2-CF53-AB48-FC7F-369FBDC98AA0}"/>
              </a:ext>
            </a:extLst>
          </p:cNvPr>
          <p:cNvSpPr txBox="1">
            <a:spLocks/>
          </p:cNvSpPr>
          <p:nvPr/>
        </p:nvSpPr>
        <p:spPr>
          <a:xfrm>
            <a:off x="3020611" y="3503391"/>
            <a:ext cx="3851998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Inter"/>
              <a:buChar char="•"/>
              <a:defRPr sz="21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"/>
              <a:buChar char="•"/>
              <a:defRPr sz="1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Char char="•"/>
              <a:defRPr sz="15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•"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 algn="ctr">
              <a:buFont typeface="Inter"/>
              <a:buNone/>
            </a:pPr>
            <a:r>
              <a:rPr lang="en-US" sz="2300" dirty="0" err="1"/>
              <a:t>MHBench</a:t>
            </a:r>
            <a:r>
              <a:rPr lang="en-US" sz="2300" dirty="0"/>
              <a:t> Environments</a:t>
            </a:r>
          </a:p>
          <a:p>
            <a:pPr marL="0" indent="0" algn="ctr">
              <a:buFont typeface="Inter"/>
              <a:buNone/>
            </a:pPr>
            <a:endParaRPr lang="en-US" sz="2300" dirty="0"/>
          </a:p>
        </p:txBody>
      </p:sp>
      <p:sp>
        <p:nvSpPr>
          <p:cNvPr id="7" name="Google Shape;219;p34">
            <a:extLst>
              <a:ext uri="{FF2B5EF4-FFF2-40B4-BE49-F238E27FC236}">
                <a16:creationId xmlns:a16="http://schemas.microsoft.com/office/drawing/2014/main" id="{D7137AD4-35A3-CB83-277A-368E5F94330B}"/>
              </a:ext>
            </a:extLst>
          </p:cNvPr>
          <p:cNvSpPr/>
          <p:nvPr/>
        </p:nvSpPr>
        <p:spPr>
          <a:xfrm>
            <a:off x="529171" y="4343932"/>
            <a:ext cx="597900" cy="507900"/>
          </a:xfrm>
          <a:prstGeom prst="rect">
            <a:avLst/>
          </a:prstGeom>
          <a:solidFill>
            <a:srgbClr val="DF5754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  <p:sp>
        <p:nvSpPr>
          <p:cNvPr id="8" name="Google Shape;220;p34">
            <a:extLst>
              <a:ext uri="{FF2B5EF4-FFF2-40B4-BE49-F238E27FC236}">
                <a16:creationId xmlns:a16="http://schemas.microsoft.com/office/drawing/2014/main" id="{046031C3-8537-E3E6-AF0A-DB62825EDAF1}"/>
              </a:ext>
            </a:extLst>
          </p:cNvPr>
          <p:cNvSpPr/>
          <p:nvPr/>
        </p:nvSpPr>
        <p:spPr>
          <a:xfrm>
            <a:off x="4782666" y="4342382"/>
            <a:ext cx="597900" cy="507900"/>
          </a:xfrm>
          <a:prstGeom prst="rect">
            <a:avLst/>
          </a:prstGeom>
          <a:solidFill>
            <a:srgbClr val="71998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  <p:sp>
        <p:nvSpPr>
          <p:cNvPr id="9" name="Google Shape;221;p34">
            <a:extLst>
              <a:ext uri="{FF2B5EF4-FFF2-40B4-BE49-F238E27FC236}">
                <a16:creationId xmlns:a16="http://schemas.microsoft.com/office/drawing/2014/main" id="{29C2725C-D221-77A1-5532-A35889AE474F}"/>
              </a:ext>
            </a:extLst>
          </p:cNvPr>
          <p:cNvSpPr txBox="1"/>
          <p:nvPr/>
        </p:nvSpPr>
        <p:spPr>
          <a:xfrm>
            <a:off x="1206104" y="4344031"/>
            <a:ext cx="3629014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SOTA System w/ Sonnet 4</a:t>
            </a:r>
            <a:endParaRPr sz="2100" dirty="0">
              <a:solidFill>
                <a:schemeClr val="dk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  <p:sp>
        <p:nvSpPr>
          <p:cNvPr id="11" name="Google Shape;221;p34">
            <a:extLst>
              <a:ext uri="{FF2B5EF4-FFF2-40B4-BE49-F238E27FC236}">
                <a16:creationId xmlns:a16="http://schemas.microsoft.com/office/drawing/2014/main" id="{90C0DAC2-CC06-941D-66EB-7FC90B7D8BD9}"/>
              </a:ext>
            </a:extLst>
          </p:cNvPr>
          <p:cNvSpPr txBox="1"/>
          <p:nvPr/>
        </p:nvSpPr>
        <p:spPr>
          <a:xfrm>
            <a:off x="5464923" y="4342382"/>
            <a:ext cx="2915778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 err="1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Incalmo</a:t>
            </a:r>
            <a:r>
              <a:rPr lang="en" sz="2100" dirty="0">
                <a:solidFill>
                  <a:schemeClr val="dk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Lato"/>
              </a:rPr>
              <a:t> w/ Sonnet 4</a:t>
            </a:r>
            <a:endParaRPr sz="2100" dirty="0">
              <a:solidFill>
                <a:schemeClr val="dk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  <a:sym typeface="Lato"/>
            </a:endParaRPr>
          </a:p>
        </p:txBody>
      </p:sp>
      <p:sp>
        <p:nvSpPr>
          <p:cNvPr id="2" name="Google Shape;184;p31">
            <a:extLst>
              <a:ext uri="{FF2B5EF4-FFF2-40B4-BE49-F238E27FC236}">
                <a16:creationId xmlns:a16="http://schemas.microsoft.com/office/drawing/2014/main" id="{D9FF5D05-8690-F23C-5949-203DF2526D3C}"/>
              </a:ext>
            </a:extLst>
          </p:cNvPr>
          <p:cNvSpPr txBox="1"/>
          <p:nvPr/>
        </p:nvSpPr>
        <p:spPr>
          <a:xfrm>
            <a:off x="1938298" y="709306"/>
            <a:ext cx="4984514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US" sz="1800" b="1" dirty="0">
                <a:latin typeface="Lato"/>
                <a:ea typeface="Lato"/>
                <a:cs typeface="Lato"/>
                <a:sym typeface="Lato"/>
              </a:rPr>
              <a:t>Per attack: </a:t>
            </a:r>
            <a:br>
              <a:rPr lang="en-US" sz="1800" b="1" dirty="0">
                <a:latin typeface="Lato"/>
                <a:ea typeface="Lato"/>
                <a:cs typeface="Lato"/>
                <a:sym typeface="Lato"/>
              </a:rPr>
            </a:br>
            <a:r>
              <a:rPr lang="en-US" sz="1800" b="1" dirty="0">
                <a:latin typeface="Lato"/>
                <a:ea typeface="Lato"/>
                <a:cs typeface="Lato"/>
                <a:sym typeface="Lato"/>
              </a:rPr>
              <a:t>O(10) minutes, O(10)</a:t>
            </a:r>
            <a:r>
              <a:rPr lang="en" sz="1800" b="1" dirty="0">
                <a:latin typeface="Lato"/>
                <a:ea typeface="Lato"/>
                <a:cs typeface="Lato"/>
                <a:sym typeface="Lato"/>
              </a:rPr>
              <a:t> $$</a:t>
            </a:r>
            <a:endParaRPr lang="en-US" sz="1800" b="1" dirty="0">
              <a:latin typeface="Lato"/>
              <a:ea typeface="Lato"/>
              <a:cs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>
          <a:extLst>
            <a:ext uri="{FF2B5EF4-FFF2-40B4-BE49-F238E27FC236}">
              <a16:creationId xmlns:a16="http://schemas.microsoft.com/office/drawing/2014/main" id="{C68D7644-FBF4-D659-A91C-362093EEB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8">
            <a:extLst>
              <a:ext uri="{FF2B5EF4-FFF2-40B4-BE49-F238E27FC236}">
                <a16:creationId xmlns:a16="http://schemas.microsoft.com/office/drawing/2014/main" id="{7425C77B-2167-99AA-EDDF-356F30BBAF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50" y="273850"/>
            <a:ext cx="85032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Playfair Display Medium"/>
              <a:buNone/>
            </a:pPr>
            <a:r>
              <a:rPr lang="en" sz="2670" dirty="0" err="1"/>
              <a:t>Incalmo</a:t>
            </a:r>
            <a:r>
              <a:rPr lang="en" sz="2670" dirty="0"/>
              <a:t> can succeed even with small models</a:t>
            </a:r>
            <a:endParaRPr sz="2670" dirty="0"/>
          </a:p>
        </p:txBody>
      </p:sp>
      <p:sp>
        <p:nvSpPr>
          <p:cNvPr id="407" name="Google Shape;407;p58">
            <a:extLst>
              <a:ext uri="{FF2B5EF4-FFF2-40B4-BE49-F238E27FC236}">
                <a16:creationId xmlns:a16="http://schemas.microsoft.com/office/drawing/2014/main" id="{139BB801-6D56-5CB4-81D5-2D8F38F723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408" name="Google Shape;408;p58">
            <a:extLst>
              <a:ext uri="{FF2B5EF4-FFF2-40B4-BE49-F238E27FC236}">
                <a16:creationId xmlns:a16="http://schemas.microsoft.com/office/drawing/2014/main" id="{899F9230-16B0-DBB1-2F0C-AF36D2F2B5D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13E3CA-6518-A6D4-4F15-301A61B28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577" y="954512"/>
            <a:ext cx="6768846" cy="394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71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A257E842-A3B6-4E8E-DA43-A4E2B886B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>
            <a:extLst>
              <a:ext uri="{FF2B5EF4-FFF2-40B4-BE49-F238E27FC236}">
                <a16:creationId xmlns:a16="http://schemas.microsoft.com/office/drawing/2014/main" id="{3437F064-E7D9-22EB-6007-A99DBED34D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Summary</a:t>
            </a:r>
            <a:endParaRPr dirty="0"/>
          </a:p>
        </p:txBody>
      </p:sp>
      <p:sp>
        <p:nvSpPr>
          <p:cNvPr id="190" name="Google Shape;190;p31">
            <a:extLst>
              <a:ext uri="{FF2B5EF4-FFF2-40B4-BE49-F238E27FC236}">
                <a16:creationId xmlns:a16="http://schemas.microsoft.com/office/drawing/2014/main" id="{8B7D508E-8436-12F1-A826-2703156B95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191" name="Google Shape;191;p31">
            <a:extLst>
              <a:ext uri="{FF2B5EF4-FFF2-40B4-BE49-F238E27FC236}">
                <a16:creationId xmlns:a16="http://schemas.microsoft.com/office/drawing/2014/main" id="{24798B06-7271-A395-15E1-F11AD14A5D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3850" y="874448"/>
            <a:ext cx="8707500" cy="3821115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342900" indent="-342900">
              <a:spcBef>
                <a:spcPts val="400"/>
              </a:spcBef>
            </a:pPr>
            <a:r>
              <a:rPr lang="en-US" sz="2000" dirty="0"/>
              <a:t>LLM-assisted red teaming can help defenders</a:t>
            </a:r>
            <a:br>
              <a:rPr lang="en-US" sz="2000" dirty="0"/>
            </a:br>
            <a:endParaRPr lang="en-US" sz="2000" dirty="0"/>
          </a:p>
          <a:p>
            <a:pPr marL="342900" indent="-342900">
              <a:spcBef>
                <a:spcPts val="400"/>
              </a:spcBef>
            </a:pPr>
            <a:r>
              <a:rPr lang="en-US" sz="2000" dirty="0"/>
              <a:t>Key gap in existing work: Realistic multi-host settings</a:t>
            </a:r>
            <a:br>
              <a:rPr lang="en-US" sz="2000" dirty="0"/>
            </a:br>
            <a:endParaRPr lang="en" sz="2000" dirty="0"/>
          </a:p>
          <a:p>
            <a:pPr marL="342900" indent="-342900"/>
            <a:r>
              <a:rPr lang="en" sz="2000" dirty="0" err="1"/>
              <a:t>MHBench</a:t>
            </a:r>
            <a:r>
              <a:rPr lang="en" sz="2000" dirty="0"/>
              <a:t>: Open source multi-host benchmark </a:t>
            </a:r>
            <a:br>
              <a:rPr lang="en" sz="2000" dirty="0"/>
            </a:br>
            <a:endParaRPr lang="en" sz="2000" dirty="0"/>
          </a:p>
          <a:p>
            <a:pPr marL="342900" indent="-342900"/>
            <a:r>
              <a:rPr lang="en" sz="2000" dirty="0"/>
              <a:t>State-of-art LLM based systems are not good at multi-host setting</a:t>
            </a:r>
          </a:p>
          <a:p>
            <a:pPr marL="800100" lvl="1"/>
            <a:r>
              <a:rPr lang="en" sz="1700" dirty="0"/>
              <a:t>Long horizon, context bloat, errors cascade </a:t>
            </a:r>
            <a:br>
              <a:rPr lang="en" sz="1700" dirty="0"/>
            </a:br>
            <a:endParaRPr lang="en" sz="1700" dirty="0"/>
          </a:p>
          <a:p>
            <a:pPr marL="342900" indent="-342900"/>
            <a:r>
              <a:rPr lang="en" sz="2000" dirty="0" err="1"/>
              <a:t>Incalmo</a:t>
            </a:r>
            <a:r>
              <a:rPr lang="en" sz="2000" dirty="0"/>
              <a:t> ideas: Planning abstraction + Expert Agents + Aux services</a:t>
            </a:r>
            <a:br>
              <a:rPr lang="en" sz="2000" dirty="0"/>
            </a:br>
            <a:endParaRPr lang="en" sz="2000" dirty="0"/>
          </a:p>
          <a:p>
            <a:pPr marL="342900" indent="-342900"/>
            <a:r>
              <a:rPr lang="en" sz="2000" dirty="0"/>
              <a:t>Future work directions: </a:t>
            </a:r>
          </a:p>
          <a:p>
            <a:pPr marL="800100" lvl="1"/>
            <a:r>
              <a:rPr lang="en" sz="1700" dirty="0"/>
              <a:t>Improve </a:t>
            </a:r>
            <a:r>
              <a:rPr lang="en" sz="1700" dirty="0" err="1"/>
              <a:t>succes</a:t>
            </a:r>
            <a:r>
              <a:rPr lang="en-US" sz="1700" dirty="0"/>
              <a:t>s</a:t>
            </a:r>
            <a:r>
              <a:rPr lang="en" sz="1700" dirty="0"/>
              <a:t>, zero-days, More </a:t>
            </a:r>
            <a:r>
              <a:rPr lang="en" sz="1700" dirty="0" err="1"/>
              <a:t>envs</a:t>
            </a:r>
            <a:r>
              <a:rPr lang="en" sz="1700" dirty="0"/>
              <a:t>, Defenses</a:t>
            </a:r>
            <a:endParaRPr sz="1700" dirty="0"/>
          </a:p>
        </p:txBody>
      </p:sp>
    </p:spTree>
    <p:extLst>
      <p:ext uri="{BB962C8B-B14F-4D97-AF65-F5344CB8AC3E}">
        <p14:creationId xmlns:p14="http://schemas.microsoft.com/office/powerpoint/2010/main" val="2750337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FF7C3940-A44C-3F4F-CF83-059724389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>
            <a:extLst>
              <a:ext uri="{FF2B5EF4-FFF2-40B4-BE49-F238E27FC236}">
                <a16:creationId xmlns:a16="http://schemas.microsoft.com/office/drawing/2014/main" id="{C7049A6F-3ECE-A2E6-C8F5-79CA8C65EAA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82300" y="2120850"/>
            <a:ext cx="7979400" cy="14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fair Display Medium"/>
              <a:buNone/>
            </a:pPr>
            <a:r>
              <a:rPr lang="en" sz="3200" dirty="0">
                <a:solidFill>
                  <a:srgbClr val="000000"/>
                </a:solidFill>
                <a:latin typeface="Poppins Light" panose="00000400000000000000" pitchFamily="2" charset="77"/>
                <a:ea typeface="Poppins"/>
                <a:cs typeface="Poppins Light" panose="00000400000000000000" pitchFamily="2" charset="77"/>
                <a:sym typeface="Poppins"/>
              </a:rPr>
              <a:t>Contact Brian if you want to push the frontier of autonomous cybersecurity!</a:t>
            </a:r>
            <a:br>
              <a:rPr lang="en" sz="3200" dirty="0">
                <a:solidFill>
                  <a:srgbClr val="000000"/>
                </a:solidFill>
                <a:latin typeface="Poppins Light" panose="00000400000000000000" pitchFamily="2" charset="77"/>
                <a:ea typeface="Poppins"/>
                <a:cs typeface="Poppins Light" panose="00000400000000000000" pitchFamily="2" charset="77"/>
                <a:sym typeface="Poppins"/>
              </a:rPr>
            </a:br>
            <a:br>
              <a:rPr lang="en" sz="3200" dirty="0">
                <a:solidFill>
                  <a:srgbClr val="000000"/>
                </a:solidFill>
                <a:latin typeface="Poppins Light" panose="00000400000000000000" pitchFamily="2" charset="77"/>
                <a:ea typeface="Poppins"/>
                <a:cs typeface="Poppins Light" panose="00000400000000000000" pitchFamily="2" charset="77"/>
                <a:sym typeface="Poppins"/>
              </a:rPr>
            </a:br>
            <a:r>
              <a:rPr lang="en" sz="3200" dirty="0" err="1">
                <a:solidFill>
                  <a:srgbClr val="000000"/>
                </a:solidFill>
                <a:latin typeface="Poppins Light" panose="00000400000000000000" pitchFamily="2" charset="77"/>
                <a:ea typeface="Poppins"/>
                <a:cs typeface="Poppins Light" panose="00000400000000000000" pitchFamily="2" charset="77"/>
                <a:sym typeface="Poppins"/>
              </a:rPr>
              <a:t>brian@incalmo.ai</a:t>
            </a:r>
            <a:endParaRPr sz="3200" dirty="0">
              <a:solidFill>
                <a:srgbClr val="000000"/>
              </a:solidFill>
              <a:latin typeface="Poppins Light" panose="00000400000000000000" pitchFamily="2" charset="77"/>
              <a:ea typeface="Poppins"/>
              <a:cs typeface="Poppins Light" panose="00000400000000000000" pitchFamily="2" charset="77"/>
              <a:sym typeface="Poppins"/>
            </a:endParaRPr>
          </a:p>
        </p:txBody>
      </p:sp>
      <p:sp>
        <p:nvSpPr>
          <p:cNvPr id="132" name="Google Shape;132;p25">
            <a:extLst>
              <a:ext uri="{FF2B5EF4-FFF2-40B4-BE49-F238E27FC236}">
                <a16:creationId xmlns:a16="http://schemas.microsoft.com/office/drawing/2014/main" id="{02E890AC-0201-989E-B22A-56B64FBA433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1C4B91A-54DF-E868-F066-CE62A807E3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4854" y="837037"/>
            <a:ext cx="2890820" cy="56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5379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search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1829</TotalTime>
  <Words>637</Words>
  <Application>Microsoft Macintosh PowerPoint</Application>
  <PresentationFormat>On-screen Show (16:9)</PresentationFormat>
  <Paragraphs>136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Poppins Light</vt:lpstr>
      <vt:lpstr>Playfair Display Medium</vt:lpstr>
      <vt:lpstr>Lato</vt:lpstr>
      <vt:lpstr>Inter</vt:lpstr>
      <vt:lpstr>Arial</vt:lpstr>
      <vt:lpstr>Calibri</vt:lpstr>
      <vt:lpstr>Simple Light</vt:lpstr>
      <vt:lpstr>Research Theme</vt:lpstr>
      <vt:lpstr>Incalmo:  An Autonomous LLM-Assisted System for Red Teaming Multi-Host Networks</vt:lpstr>
      <vt:lpstr>LLM-based systems are disrupting security</vt:lpstr>
      <vt:lpstr>However, real attacks are multi-host</vt:lpstr>
      <vt:lpstr>Our focus in Red Teaming:  Autonomous + Multi-host</vt:lpstr>
      <vt:lpstr>Contributions</vt:lpstr>
      <vt:lpstr>Contributions</vt:lpstr>
      <vt:lpstr>Benchmark Gap: Multi-host challenges</vt:lpstr>
      <vt:lpstr>MHBench:  Multi-host red team benchmark</vt:lpstr>
      <vt:lpstr>Contributions</vt:lpstr>
      <vt:lpstr>Prior LLM-based systems are not good at multi-host red team challenges</vt:lpstr>
      <vt:lpstr>Failure modes of existing systems</vt:lpstr>
      <vt:lpstr>Contributions</vt:lpstr>
      <vt:lpstr>Key idea 1:  High-level planning abstraction</vt:lpstr>
      <vt:lpstr>Key idea 2:  Reliable expert agents for actions</vt:lpstr>
      <vt:lpstr>Key idea 3: Auxiliary services to  tackle bloat + asset management</vt:lpstr>
      <vt:lpstr>Incalmo is successful at red teaming</vt:lpstr>
      <vt:lpstr>Incalmo can succeed even with small models</vt:lpstr>
      <vt:lpstr>Summary</vt:lpstr>
      <vt:lpstr>Contact Brian if you want to push the frontier of autonomous cybersecurity!  brian@incalmo.ai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Vyas Sekar</cp:lastModifiedBy>
  <cp:revision>107</cp:revision>
  <dcterms:modified xsi:type="dcterms:W3CDTF">2026-05-15T01:59:13Z</dcterms:modified>
</cp:coreProperties>
</file>