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8"/>
  </p:notesMasterIdLst>
  <p:sldIdLst>
    <p:sldId id="256" r:id="rId3"/>
    <p:sldId id="284" r:id="rId4"/>
    <p:sldId id="292" r:id="rId5"/>
    <p:sldId id="257" r:id="rId6"/>
    <p:sldId id="285" r:id="rId7"/>
    <p:sldId id="286" r:id="rId8"/>
    <p:sldId id="294" r:id="rId9"/>
    <p:sldId id="264" r:id="rId10"/>
    <p:sldId id="258" r:id="rId11"/>
    <p:sldId id="259" r:id="rId12"/>
    <p:sldId id="261" r:id="rId13"/>
    <p:sldId id="262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65" r:id="rId31"/>
    <p:sldId id="287" r:id="rId32"/>
    <p:sldId id="288" r:id="rId33"/>
    <p:sldId id="291" r:id="rId34"/>
    <p:sldId id="295" r:id="rId35"/>
    <p:sldId id="296" r:id="rId36"/>
    <p:sldId id="293" r:id="rId37"/>
  </p:sldIdLst>
  <p:sldSz cx="9144000" cy="5143500" type="screen16x9"/>
  <p:notesSz cx="6858000" cy="9144000"/>
  <p:embeddedFontLst>
    <p:embeddedFont>
      <p:font typeface="Lato" panose="020F0502020204030203" pitchFamily="34" charset="0"/>
      <p:regular r:id="rId39"/>
      <p:bold r:id="rId40"/>
      <p:italic r:id="rId41"/>
      <p:boldItalic r:id="rId42"/>
    </p:embeddedFont>
    <p:embeddedFont>
      <p:font typeface="Playfair Display" pitchFamily="2" charset="77"/>
      <p:regular r:id="rId43"/>
      <p:bold r:id="rId44"/>
      <p:italic r:id="rId45"/>
      <p:boldItalic r:id="rId46"/>
    </p:embeddedFont>
    <p:embeddedFont>
      <p:font typeface="Playfair Display Medium" pitchFamily="2" charset="77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725"/>
  </p:normalViewPr>
  <p:slideViewPr>
    <p:cSldViewPr snapToGrid="0">
      <p:cViewPr varScale="1">
        <p:scale>
          <a:sx n="142" d="100"/>
          <a:sy n="142" d="100"/>
        </p:scale>
        <p:origin x="696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362599d61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362599d61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0f7ac2a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350f7ac2a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7311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d8bb50afa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4d8bb50afa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63623a1e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863623a1e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8bb50af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34d8bb50af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9bcb81b90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Change to news events</a:t>
            </a:r>
            <a:endParaRPr/>
          </a:p>
        </p:txBody>
      </p:sp>
      <p:sp>
        <p:nvSpPr>
          <p:cNvPr id="154" name="Google Shape;154;g39bcb81b9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63623a1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63623a1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0e1d4ba3b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0e1d4ba3b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2975072b6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352975072b6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d8bb50af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4d8bb50af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185b83e6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real examples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0-days, known</a:t>
            </a:r>
            <a:endParaRPr/>
          </a:p>
        </p:txBody>
      </p:sp>
      <p:sp>
        <p:nvSpPr>
          <p:cNvPr id="235" name="Google Shape;235;g35185b83e6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63623a1e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3863623a1e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63623a1e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63623a1e7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185b83e6a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35185b83e6a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63623a1e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63623a1e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863623a1e7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3863623a1e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863623a1e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863623a1e7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863623a1e7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863623a1e7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863623a1e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3863623a1e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863623a1e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863623a1e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63623a1e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863623a1e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863623a1e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863623a1e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863623a1e7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863623a1e7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63623a1e7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863623a1e7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63623a1e7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63623a1e7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8157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>
          <a:extLst>
            <a:ext uri="{FF2B5EF4-FFF2-40B4-BE49-F238E27FC236}">
              <a16:creationId xmlns:a16="http://schemas.microsoft.com/office/drawing/2014/main" id="{7C814B78-7F30-0E9E-464B-9173B463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63623a1e7_0_124:notes">
            <a:extLst>
              <a:ext uri="{FF2B5EF4-FFF2-40B4-BE49-F238E27FC236}">
                <a16:creationId xmlns:a16="http://schemas.microsoft.com/office/drawing/2014/main" id="{6D8948A3-FC27-3B5C-EF75-556175A42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863623a1e7_0_124:notes">
            <a:extLst>
              <a:ext uri="{FF2B5EF4-FFF2-40B4-BE49-F238E27FC236}">
                <a16:creationId xmlns:a16="http://schemas.microsoft.com/office/drawing/2014/main" id="{B45361BF-906B-A2D5-C7F5-BD1DA3D6F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484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8F8F8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Medium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fair Display Medium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fair Display Medium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001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ieeexplore.ieee.org/xpl/conhome/5949577/proceeding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sv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incalmo.ai/" TargetMode="Externa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svg"/><Relationship Id="rId7" Type="http://schemas.openxmlformats.org/officeDocument/2006/relationships/image" Target="../media/image44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svg"/><Relationship Id="rId5" Type="http://schemas.openxmlformats.org/officeDocument/2006/relationships/image" Target="../media/image13.svg"/><Relationship Id="rId10" Type="http://schemas.openxmlformats.org/officeDocument/2006/relationships/image" Target="../media/image16.svg"/><Relationship Id="rId4" Type="http://schemas.openxmlformats.org/officeDocument/2006/relationships/image" Target="../media/image12.svg"/><Relationship Id="rId9" Type="http://schemas.openxmlformats.org/officeDocument/2006/relationships/image" Target="../media/image15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sv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535924" y="1084729"/>
            <a:ext cx="8395200" cy="1487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 algn="l">
              <a:buClr>
                <a:srgbClr val="000000"/>
              </a:buClr>
              <a:buSzPts val="3300"/>
            </a:pPr>
            <a:r>
              <a:rPr lang="en-US" sz="330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Incalmo</a:t>
            </a:r>
            <a: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: </a:t>
            </a:r>
            <a:b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 Autonomous LLM-assisted System </a:t>
            </a:r>
            <a:b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-US" sz="330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 Red Teaming Multi-Host Networks</a:t>
            </a:r>
            <a:endParaRPr sz="330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535924" y="2736212"/>
            <a:ext cx="6858000" cy="79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Joint work with: </a:t>
            </a:r>
            <a:b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Brian Singer</a:t>
            </a:r>
            <a:r>
              <a:rPr lang="en" dirty="0">
                <a:solidFill>
                  <a:srgbClr val="757070"/>
                </a:solidFill>
              </a:rPr>
              <a:t>, Keane Lucas (Anthropic), Lakshmi Adiga, Meghna Jain </a:t>
            </a:r>
            <a:r>
              <a:rPr lang="en" dirty="0" err="1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Lujo</a:t>
            </a: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 Bauer, Vyas Sekar</a:t>
            </a:r>
            <a:endParaRPr dirty="0"/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0704" y="3948857"/>
            <a:ext cx="2006265" cy="955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37" name="Google Shape;137;p26"/>
          <p:cNvSpPr txBox="1"/>
          <p:nvPr/>
        </p:nvSpPr>
        <p:spPr>
          <a:xfrm>
            <a:off x="4827600" y="179050"/>
            <a:ext cx="42087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FF0000"/>
                </a:solidFill>
              </a:rPr>
              <a:t>Attacks are becoming increasingly automated</a:t>
            </a:r>
            <a:endParaRPr sz="2600" b="1">
              <a:solidFill>
                <a:srgbClr val="FF0000"/>
              </a:solidFill>
            </a:endParaRPr>
          </a:p>
        </p:txBody>
      </p:sp>
      <p:pic>
        <p:nvPicPr>
          <p:cNvPr id="138" name="Google Shape;138;p26" title="Screenshot 2025-11-30 at 10.57.1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429" y="1243269"/>
            <a:ext cx="2151226" cy="24829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39" name="Google Shape;139;p26" title="Screenshot 2025-11-30 at 10.58.3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0250" y="3435338"/>
            <a:ext cx="3716050" cy="13319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40" name="Google Shape;140;p26" title="Screenshot 2025-04-29 at 2.30.10 PM.png"/>
          <p:cNvPicPr preferRelativeResize="0"/>
          <p:nvPr/>
        </p:nvPicPr>
        <p:blipFill rotWithShape="1">
          <a:blip r:embed="rId5">
            <a:alphaModFix/>
          </a:blip>
          <a:srcRect b="47207"/>
          <a:stretch/>
        </p:blipFill>
        <p:spPr>
          <a:xfrm>
            <a:off x="137100" y="1575650"/>
            <a:ext cx="3967600" cy="130497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141" name="Google Shape;141;p26" title="Screenshot 2025-04-29 at 2.31.00 PM.png"/>
          <p:cNvPicPr preferRelativeResize="0"/>
          <p:nvPr/>
        </p:nvPicPr>
        <p:blipFill rotWithShape="1">
          <a:blip r:embed="rId6">
            <a:alphaModFix/>
          </a:blip>
          <a:srcRect t="8230" b="40899"/>
          <a:stretch/>
        </p:blipFill>
        <p:spPr>
          <a:xfrm>
            <a:off x="446375" y="2938075"/>
            <a:ext cx="3967601" cy="136272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42" name="Google Shape;142;p26"/>
          <p:cNvSpPr txBox="1"/>
          <p:nvPr/>
        </p:nvSpPr>
        <p:spPr>
          <a:xfrm>
            <a:off x="137100" y="209350"/>
            <a:ext cx="42087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FF0000"/>
                </a:solidFill>
              </a:rPr>
              <a:t>Cyberattacks are </a:t>
            </a:r>
            <a:endParaRPr sz="2600" b="1" dirty="0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FF0000"/>
                </a:solidFill>
              </a:rPr>
              <a:t>the norm</a:t>
            </a:r>
            <a:endParaRPr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C7FB-318D-6CBE-5AE1-078E18108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just hypothetical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CA5FC-DCE8-EC91-68B3-2FE88702F6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0E70ADE1-B0D1-1A8D-6503-2A94288D3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97" y="1507359"/>
            <a:ext cx="4635881" cy="114124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8" name="Picture 7" descr="A close-up of a text&#10;&#10;AI-generated content may be incorrect.">
            <a:extLst>
              <a:ext uri="{FF2B5EF4-FFF2-40B4-BE49-F238E27FC236}">
                <a16:creationId xmlns:a16="http://schemas.microsoft.com/office/drawing/2014/main" id="{AFF4002D-F159-A19D-8ACA-513DC13E1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97" y="3227722"/>
            <a:ext cx="4351283" cy="100590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0" name="Picture 9" descr="A document with text on it&#10;&#10;AI-generated content may be incorrect.">
            <a:extLst>
              <a:ext uri="{FF2B5EF4-FFF2-40B4-BE49-F238E27FC236}">
                <a16:creationId xmlns:a16="http://schemas.microsoft.com/office/drawing/2014/main" id="{A73326D1-92DA-06B5-E4C3-41DC46912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707" y="264894"/>
            <a:ext cx="4084696" cy="45023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1AA083F-970F-CFDD-5BFD-5B044DB3EA55}"/>
              </a:ext>
            </a:extLst>
          </p:cNvPr>
          <p:cNvSpPr txBox="1"/>
          <p:nvPr/>
        </p:nvSpPr>
        <p:spPr>
          <a:xfrm>
            <a:off x="133597" y="4608046"/>
            <a:ext cx="77281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Published in: </a:t>
            </a:r>
            <a:r>
              <a:rPr lang="en-US" sz="1000" b="0" i="0" u="none" strike="noStrike" dirty="0">
                <a:solidFill>
                  <a:srgbClr val="0066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2011 IEEE/IFIP 41st International Conference on Dependable Systems &amp; Networks (DSN)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43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135850" y="273850"/>
            <a:ext cx="8841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Cyber Autonomy Research at </a:t>
            </a:r>
            <a:r>
              <a:rPr lang="en" dirty="0" err="1"/>
              <a:t>Cylab</a:t>
            </a:r>
            <a:endParaRPr dirty="0"/>
          </a:p>
        </p:txBody>
      </p:sp>
      <p:pic>
        <p:nvPicPr>
          <p:cNvPr id="138" name="Google Shape;138;p26" title="key_ideas (4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623" y="1573250"/>
            <a:ext cx="7089848" cy="3281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6"/>
          <p:cNvSpPr/>
          <p:nvPr/>
        </p:nvSpPr>
        <p:spPr>
          <a:xfrm>
            <a:off x="4349250" y="1573250"/>
            <a:ext cx="445500" cy="1247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0" name="Google Shape;14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470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9EBA223-3C31-F9C3-AA1A-AE53245EE90B}"/>
              </a:ext>
            </a:extLst>
          </p:cNvPr>
          <p:cNvSpPr/>
          <p:nvPr/>
        </p:nvSpPr>
        <p:spPr>
          <a:xfrm>
            <a:off x="6073878" y="3838440"/>
            <a:ext cx="1459925" cy="1305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 descr="Programmer male with solid fill">
            <a:extLst>
              <a:ext uri="{FF2B5EF4-FFF2-40B4-BE49-F238E27FC236}">
                <a16:creationId xmlns:a16="http://schemas.microsoft.com/office/drawing/2014/main" id="{66CFB174-A15C-0AFD-9C8A-0CF19F3B55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1340" y="1122527"/>
            <a:ext cx="493085" cy="493085"/>
          </a:xfrm>
          <a:prstGeom prst="rect">
            <a:avLst/>
          </a:prstGeom>
        </p:spPr>
      </p:pic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3D238C60-D074-808B-43DD-C78689875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0869" y="1139602"/>
            <a:ext cx="493085" cy="493085"/>
          </a:xfrm>
          <a:prstGeom prst="rect">
            <a:avLst/>
          </a:prstGeom>
        </p:spPr>
      </p:pic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B3128FB9-E433-C244-F7F0-D194BBC5C8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2581" y="656768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7A08F6C3-3427-A3CD-71BB-350051034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12522" y="633839"/>
            <a:ext cx="493085" cy="493085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ED0FD63B-39AD-1C0E-D636-A136F07346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6505" y="4440388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F80CA566-8F38-BDA5-1F2B-47F924FC92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2054" y="3838440"/>
            <a:ext cx="685800" cy="685800"/>
          </a:xfrm>
          <a:prstGeom prst="rect">
            <a:avLst/>
          </a:prstGeom>
        </p:spPr>
      </p:pic>
      <p:pic>
        <p:nvPicPr>
          <p:cNvPr id="15" name="Graphic 14" descr="Table with solid fill">
            <a:extLst>
              <a:ext uri="{FF2B5EF4-FFF2-40B4-BE49-F238E27FC236}">
                <a16:creationId xmlns:a16="http://schemas.microsoft.com/office/drawing/2014/main" id="{11B4D46E-A879-7381-49F2-658C11581C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3879" y="3861421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91C09C-A919-AF27-F98D-30AF926A82DF}"/>
              </a:ext>
            </a:extLst>
          </p:cNvPr>
          <p:cNvSpPr txBox="1"/>
          <p:nvPr/>
        </p:nvSpPr>
        <p:spPr>
          <a:xfrm>
            <a:off x="3427911" y="4440388"/>
            <a:ext cx="1768433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CyberAutonomy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7EC15F-158D-050F-9911-D5CEDD13F676}"/>
              </a:ext>
            </a:extLst>
          </p:cNvPr>
          <p:cNvSpPr txBox="1"/>
          <p:nvPr/>
        </p:nvSpPr>
        <p:spPr>
          <a:xfrm>
            <a:off x="3264619" y="3114566"/>
            <a:ext cx="204254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System Support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Autonomy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A01DF4-136A-860C-2194-BFA7F4C6AADB}"/>
              </a:ext>
            </a:extLst>
          </p:cNvPr>
          <p:cNvSpPr txBox="1"/>
          <p:nvPr/>
        </p:nvSpPr>
        <p:spPr>
          <a:xfrm>
            <a:off x="3275672" y="1913108"/>
            <a:ext cx="20152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Foundations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and Defense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6A4B35-703A-CF2A-B531-EDB1CB097E8F}"/>
              </a:ext>
            </a:extLst>
          </p:cNvPr>
          <p:cNvSpPr txBox="1"/>
          <p:nvPr/>
        </p:nvSpPr>
        <p:spPr>
          <a:xfrm>
            <a:off x="3692451" y="796424"/>
            <a:ext cx="118173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Human-AI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Interfaces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C2C6477-A5D6-4340-D3C1-25E21BD43642}"/>
              </a:ext>
            </a:extLst>
          </p:cNvPr>
          <p:cNvCxnSpPr>
            <a:stCxn id="18" idx="2"/>
            <a:endCxn id="17" idx="0"/>
          </p:cNvCxnSpPr>
          <p:nvPr/>
        </p:nvCxnSpPr>
        <p:spPr>
          <a:xfrm>
            <a:off x="4283320" y="2559439"/>
            <a:ext cx="2573" cy="5551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C027588-3D2C-975E-2D86-9D5B643DC1FD}"/>
              </a:ext>
            </a:extLst>
          </p:cNvPr>
          <p:cNvCxnSpPr>
            <a:cxnSpLocks/>
          </p:cNvCxnSpPr>
          <p:nvPr/>
        </p:nvCxnSpPr>
        <p:spPr>
          <a:xfrm>
            <a:off x="4283319" y="3751198"/>
            <a:ext cx="0" cy="6891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1BA42CC-7300-F817-7017-2FBA88D6C048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4283319" y="1442755"/>
            <a:ext cx="1" cy="4703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6DC5608F-5B89-DFAA-91E5-9AC9844D0EE2}"/>
              </a:ext>
            </a:extLst>
          </p:cNvPr>
          <p:cNvSpPr/>
          <p:nvPr/>
        </p:nvSpPr>
        <p:spPr>
          <a:xfrm>
            <a:off x="2713676" y="776565"/>
            <a:ext cx="1047125" cy="292136"/>
          </a:xfrm>
          <a:custGeom>
            <a:avLst/>
            <a:gdLst>
              <a:gd name="csX0" fmla="*/ 0 w 1702191"/>
              <a:gd name="csY0" fmla="*/ 150364 h 389515"/>
              <a:gd name="csX1" fmla="*/ 534572 w 1702191"/>
              <a:gd name="csY1" fmla="*/ 9687 h 389515"/>
              <a:gd name="csX2" fmla="*/ 1702191 w 1702191"/>
              <a:gd name="csY2" fmla="*/ 389515 h 389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02191" h="389515">
                <a:moveTo>
                  <a:pt x="0" y="150364"/>
                </a:moveTo>
                <a:cubicBezTo>
                  <a:pt x="125437" y="60096"/>
                  <a:pt x="250874" y="-30171"/>
                  <a:pt x="534572" y="9687"/>
                </a:cubicBezTo>
                <a:cubicBezTo>
                  <a:pt x="818270" y="49545"/>
                  <a:pt x="1260230" y="219530"/>
                  <a:pt x="1702191" y="389515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D3CA5DD2-2B3F-C841-B90D-94671106856B}"/>
              </a:ext>
            </a:extLst>
          </p:cNvPr>
          <p:cNvSpPr/>
          <p:nvPr/>
        </p:nvSpPr>
        <p:spPr>
          <a:xfrm rot="11010691">
            <a:off x="2679735" y="1117458"/>
            <a:ext cx="1040333" cy="308298"/>
          </a:xfrm>
          <a:custGeom>
            <a:avLst/>
            <a:gdLst>
              <a:gd name="csX0" fmla="*/ 1448972 w 1448972"/>
              <a:gd name="csY0" fmla="*/ 256319 h 411064"/>
              <a:gd name="csX1" fmla="*/ 998806 w 1448972"/>
              <a:gd name="csY1" fmla="*/ 3101 h 411064"/>
              <a:gd name="csX2" fmla="*/ 0 w 1448972"/>
              <a:gd name="csY2" fmla="*/ 411064 h 41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8972" h="411064">
                <a:moveTo>
                  <a:pt x="1448972" y="256319"/>
                </a:moveTo>
                <a:cubicBezTo>
                  <a:pt x="1344636" y="116814"/>
                  <a:pt x="1240301" y="-22690"/>
                  <a:pt x="998806" y="3101"/>
                </a:cubicBezTo>
                <a:cubicBezTo>
                  <a:pt x="757311" y="28892"/>
                  <a:pt x="378655" y="219978"/>
                  <a:pt x="0" y="411064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28538C-94AA-183C-1437-F2495890395B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196344" y="4752012"/>
            <a:ext cx="876231" cy="115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56B80F0-5B98-7535-81FC-366A9BF5863A}"/>
              </a:ext>
            </a:extLst>
          </p:cNvPr>
          <p:cNvSpPr txBox="1"/>
          <p:nvPr/>
        </p:nvSpPr>
        <p:spPr>
          <a:xfrm>
            <a:off x="7616453" y="4267263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6374072A-2E78-2717-08FD-F1992C414781}"/>
              </a:ext>
            </a:extLst>
          </p:cNvPr>
          <p:cNvSpPr/>
          <p:nvPr/>
        </p:nvSpPr>
        <p:spPr>
          <a:xfrm>
            <a:off x="5370895" y="3169840"/>
            <a:ext cx="1403360" cy="637503"/>
          </a:xfrm>
          <a:custGeom>
            <a:avLst/>
            <a:gdLst>
              <a:gd name="csX0" fmla="*/ 1871003 w 1871146"/>
              <a:gd name="csY0" fmla="*/ 850004 h 850004"/>
              <a:gd name="csX1" fmla="*/ 1561514 w 1871146"/>
              <a:gd name="csY1" fmla="*/ 34077 h 850004"/>
              <a:gd name="csX2" fmla="*/ 0 w 1871146"/>
              <a:gd name="csY2" fmla="*/ 231025 h 850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1146" h="850004">
                <a:moveTo>
                  <a:pt x="1871003" y="850004"/>
                </a:moveTo>
                <a:cubicBezTo>
                  <a:pt x="1872175" y="493622"/>
                  <a:pt x="1873348" y="137240"/>
                  <a:pt x="1561514" y="34077"/>
                </a:cubicBezTo>
                <a:cubicBezTo>
                  <a:pt x="1249680" y="-69086"/>
                  <a:pt x="624840" y="80969"/>
                  <a:pt x="0" y="231025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AC2C9B7-D230-5805-5759-5B8A4228C3E7}"/>
              </a:ext>
            </a:extLst>
          </p:cNvPr>
          <p:cNvSpPr/>
          <p:nvPr/>
        </p:nvSpPr>
        <p:spPr>
          <a:xfrm>
            <a:off x="5360345" y="2288032"/>
            <a:ext cx="1457352" cy="1463166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AE79B8-4424-1E47-6F8A-FAFA4A661987}"/>
              </a:ext>
            </a:extLst>
          </p:cNvPr>
          <p:cNvSpPr txBox="1"/>
          <p:nvPr/>
        </p:nvSpPr>
        <p:spPr>
          <a:xfrm>
            <a:off x="6882203" y="2311673"/>
            <a:ext cx="93166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Continuous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Lifecycle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Improvement</a:t>
            </a:r>
          </a:p>
        </p:txBody>
      </p:sp>
      <p:pic>
        <p:nvPicPr>
          <p:cNvPr id="46" name="Graphic 45" descr="Artificial Intelligence outline">
            <a:extLst>
              <a:ext uri="{FF2B5EF4-FFF2-40B4-BE49-F238E27FC236}">
                <a16:creationId xmlns:a16="http://schemas.microsoft.com/office/drawing/2014/main" id="{D0481BC5-81E4-A5E4-7C31-F527453912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607" y="2018351"/>
            <a:ext cx="578211" cy="578211"/>
          </a:xfrm>
          <a:prstGeom prst="rect">
            <a:avLst/>
          </a:prstGeom>
        </p:spPr>
      </p:pic>
      <p:pic>
        <p:nvPicPr>
          <p:cNvPr id="48" name="Graphic 47" descr="Cloud Computing with solid fill">
            <a:extLst>
              <a:ext uri="{FF2B5EF4-FFF2-40B4-BE49-F238E27FC236}">
                <a16:creationId xmlns:a16="http://schemas.microsoft.com/office/drawing/2014/main" id="{31F49F55-B1B8-9B8C-C418-A11507FF19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16165" y="3159602"/>
            <a:ext cx="578211" cy="578211"/>
          </a:xfrm>
          <a:prstGeom prst="rect">
            <a:avLst/>
          </a:prstGeom>
        </p:spPr>
      </p:pic>
      <p:pic>
        <p:nvPicPr>
          <p:cNvPr id="50" name="Graphic 49" descr="Court outline">
            <a:extLst>
              <a:ext uri="{FF2B5EF4-FFF2-40B4-BE49-F238E27FC236}">
                <a16:creationId xmlns:a16="http://schemas.microsoft.com/office/drawing/2014/main" id="{2EA4CA9B-1D0E-CB2C-F446-2C5C5A2760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26441" y="4407136"/>
            <a:ext cx="685800" cy="6858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737148C-333F-F24B-C17A-ED35600CE857}"/>
              </a:ext>
            </a:extLst>
          </p:cNvPr>
          <p:cNvSpPr txBox="1"/>
          <p:nvPr/>
        </p:nvSpPr>
        <p:spPr>
          <a:xfrm>
            <a:off x="570294" y="2086231"/>
            <a:ext cx="7569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AI vendors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3B1AC4-E420-8E4E-58EC-C0D337634168}"/>
              </a:ext>
            </a:extLst>
          </p:cNvPr>
          <p:cNvSpPr txBox="1"/>
          <p:nvPr/>
        </p:nvSpPr>
        <p:spPr>
          <a:xfrm>
            <a:off x="570295" y="3229643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Infra vendors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419BC0-B7A6-FDC5-9E7D-92AC7D786076}"/>
              </a:ext>
            </a:extLst>
          </p:cNvPr>
          <p:cNvSpPr txBox="1"/>
          <p:nvPr/>
        </p:nvSpPr>
        <p:spPr>
          <a:xfrm>
            <a:off x="555878" y="4556564"/>
            <a:ext cx="8996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Policymakers</a:t>
            </a: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FB98B6D3-20A6-57FF-4675-E28920A0F44D}"/>
              </a:ext>
            </a:extLst>
          </p:cNvPr>
          <p:cNvSpPr/>
          <p:nvPr/>
        </p:nvSpPr>
        <p:spPr>
          <a:xfrm>
            <a:off x="4850301" y="1419671"/>
            <a:ext cx="1946158" cy="2452832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86883DC-B7AE-019F-803B-0F37FB71D59E}"/>
              </a:ext>
            </a:extLst>
          </p:cNvPr>
          <p:cNvSpPr txBox="1"/>
          <p:nvPr/>
        </p:nvSpPr>
        <p:spPr>
          <a:xfrm>
            <a:off x="474226" y="981337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operators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9DDCEBB-9718-7706-E383-DD48DA834C03}"/>
              </a:ext>
            </a:extLst>
          </p:cNvPr>
          <p:cNvSpPr txBox="1"/>
          <p:nvPr/>
        </p:nvSpPr>
        <p:spPr>
          <a:xfrm>
            <a:off x="546866" y="2330851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vendors</a:t>
            </a:r>
          </a:p>
        </p:txBody>
      </p:sp>
      <p:pic>
        <p:nvPicPr>
          <p:cNvPr id="59" name="Graphic 58" descr="Medieval Armor with solid fill">
            <a:extLst>
              <a:ext uri="{FF2B5EF4-FFF2-40B4-BE49-F238E27FC236}">
                <a16:creationId xmlns:a16="http://schemas.microsoft.com/office/drawing/2014/main" id="{23B64C84-C5A1-6387-B58A-F66C0A4901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52096" y="2018347"/>
            <a:ext cx="578211" cy="57821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F9399C2-4480-6F74-ED4E-584F518A509F}"/>
              </a:ext>
            </a:extLst>
          </p:cNvPr>
          <p:cNvSpPr txBox="1">
            <a:spLocks/>
          </p:cNvSpPr>
          <p:nvPr/>
        </p:nvSpPr>
        <p:spPr>
          <a:xfrm>
            <a:off x="263451" y="46130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Cyber Autonomy Research Vision </a:t>
            </a:r>
          </a:p>
        </p:txBody>
      </p:sp>
    </p:spTree>
    <p:extLst>
      <p:ext uri="{BB962C8B-B14F-4D97-AF65-F5344CB8AC3E}">
        <p14:creationId xmlns:p14="http://schemas.microsoft.com/office/powerpoint/2010/main" val="275985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8296-4FE8-3B9E-089A-FAD72581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94" y="142625"/>
            <a:ext cx="9005586" cy="994172"/>
          </a:xfrm>
        </p:spPr>
        <p:txBody>
          <a:bodyPr/>
          <a:lstStyle/>
          <a:p>
            <a:r>
              <a:rPr lang="en-US" dirty="0"/>
              <a:t>Foundations for Attack/Defense Capabilities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23213-E137-7FC4-CD94-292CBF573AE9}"/>
              </a:ext>
            </a:extLst>
          </p:cNvPr>
          <p:cNvSpPr txBox="1"/>
          <p:nvPr/>
        </p:nvSpPr>
        <p:spPr>
          <a:xfrm>
            <a:off x="1520518" y="2260126"/>
            <a:ext cx="168347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for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BEEA10-5200-0D96-5CCF-6DE20A46AA3B}"/>
              </a:ext>
            </a:extLst>
          </p:cNvPr>
          <p:cNvSpPr txBox="1"/>
          <p:nvPr/>
        </p:nvSpPr>
        <p:spPr>
          <a:xfrm>
            <a:off x="5683062" y="2260126"/>
            <a:ext cx="1787670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for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Strategy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0FC136-8EB8-0D58-DB1F-81D0A982BCA8}"/>
              </a:ext>
            </a:extLst>
          </p:cNvPr>
          <p:cNvSpPr txBox="1"/>
          <p:nvPr/>
        </p:nvSpPr>
        <p:spPr>
          <a:xfrm>
            <a:off x="3604595" y="1268017"/>
            <a:ext cx="1729962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AI/Game Theory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Advances</a:t>
            </a:r>
          </a:p>
        </p:txBody>
      </p:sp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4F37A857-F263-9715-C122-21E1B36ED3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2391" y="2325207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1056B1B5-AFF9-6EDA-C6EA-EC14C1F06E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1920" y="2342282"/>
            <a:ext cx="493085" cy="493085"/>
          </a:xfrm>
          <a:prstGeom prst="rect">
            <a:avLst/>
          </a:prstGeom>
        </p:spPr>
      </p:pic>
      <p:pic>
        <p:nvPicPr>
          <p:cNvPr id="10" name="Graphic 9" descr="Programmer male with solid fill">
            <a:extLst>
              <a:ext uri="{FF2B5EF4-FFF2-40B4-BE49-F238E27FC236}">
                <a16:creationId xmlns:a16="http://schemas.microsoft.com/office/drawing/2014/main" id="{641BC683-00AA-598A-DA77-3EAD4669AE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5003" y="2229955"/>
            <a:ext cx="493085" cy="493085"/>
          </a:xfrm>
          <a:prstGeom prst="rect">
            <a:avLst/>
          </a:prstGeom>
        </p:spPr>
      </p:pic>
      <p:pic>
        <p:nvPicPr>
          <p:cNvPr id="11" name="Graphic 10" descr="Programmer female with solid fill">
            <a:extLst>
              <a:ext uri="{FF2B5EF4-FFF2-40B4-BE49-F238E27FC236}">
                <a16:creationId xmlns:a16="http://schemas.microsoft.com/office/drawing/2014/main" id="{F8A949C1-EF83-CA26-0998-BA1F433FAE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3361" y="2237196"/>
            <a:ext cx="493085" cy="4930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7C5725-DE0F-E1EE-6F01-ADCA2AC06DA8}"/>
              </a:ext>
            </a:extLst>
          </p:cNvPr>
          <p:cNvSpPr txBox="1"/>
          <p:nvPr/>
        </p:nvSpPr>
        <p:spPr>
          <a:xfrm>
            <a:off x="1594062" y="3769970"/>
            <a:ext cx="151996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Telemetry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E1C15C3-E87D-E8B6-F4F5-BB7A05816269}"/>
              </a:ext>
            </a:extLst>
          </p:cNvPr>
          <p:cNvCxnSpPr>
            <a:stCxn id="4" idx="0"/>
            <a:endCxn id="6" idx="1"/>
          </p:cNvCxnSpPr>
          <p:nvPr/>
        </p:nvCxnSpPr>
        <p:spPr>
          <a:xfrm flipV="1">
            <a:off x="2362255" y="1591183"/>
            <a:ext cx="1242340" cy="6689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E8EAB5C-4713-917A-9B91-21A1FAAC3BD0}"/>
              </a:ext>
            </a:extLst>
          </p:cNvPr>
          <p:cNvCxnSpPr>
            <a:cxnSpLocks/>
            <a:stCxn id="5" idx="0"/>
            <a:endCxn id="6" idx="3"/>
          </p:cNvCxnSpPr>
          <p:nvPr/>
        </p:nvCxnSpPr>
        <p:spPr>
          <a:xfrm flipH="1" flipV="1">
            <a:off x="5334557" y="1591183"/>
            <a:ext cx="1242340" cy="6689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7264380-2A6F-6F37-AADB-AFEB9D407A13}"/>
              </a:ext>
            </a:extLst>
          </p:cNvPr>
          <p:cNvSpPr txBox="1"/>
          <p:nvPr/>
        </p:nvSpPr>
        <p:spPr>
          <a:xfrm>
            <a:off x="3683777" y="3775015"/>
            <a:ext cx="177644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Environment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C1B66A-51FD-98A6-3DB8-67A4773F5551}"/>
              </a:ext>
            </a:extLst>
          </p:cNvPr>
          <p:cNvSpPr txBox="1"/>
          <p:nvPr/>
        </p:nvSpPr>
        <p:spPr>
          <a:xfrm>
            <a:off x="5831740" y="3775015"/>
            <a:ext cx="198964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Abstractions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 Control Systems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5422AE5-3F1F-920B-E8E9-4177696A33D0}"/>
              </a:ext>
            </a:extLst>
          </p:cNvPr>
          <p:cNvCxnSpPr>
            <a:cxnSpLocks/>
            <a:stCxn id="12" idx="0"/>
            <a:endCxn id="4" idx="2"/>
          </p:cNvCxnSpPr>
          <p:nvPr/>
        </p:nvCxnSpPr>
        <p:spPr>
          <a:xfrm flipV="1">
            <a:off x="2354046" y="2906457"/>
            <a:ext cx="8209" cy="8635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CEB16B8-7A74-FB37-69C0-F97456068545}"/>
              </a:ext>
            </a:extLst>
          </p:cNvPr>
          <p:cNvCxnSpPr>
            <a:cxnSpLocks/>
          </p:cNvCxnSpPr>
          <p:nvPr/>
        </p:nvCxnSpPr>
        <p:spPr>
          <a:xfrm flipV="1">
            <a:off x="6645490" y="2905225"/>
            <a:ext cx="8210" cy="886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337EAB8-98D8-AED1-88DC-E36DC283D11E}"/>
              </a:ext>
            </a:extLst>
          </p:cNvPr>
          <p:cNvSpPr txBox="1"/>
          <p:nvPr/>
        </p:nvSpPr>
        <p:spPr>
          <a:xfrm>
            <a:off x="1855354" y="829645"/>
            <a:ext cx="997389" cy="36933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Datasets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CAE5FC-0F32-4A69-6EDD-4D6C2E9B59C2}"/>
              </a:ext>
            </a:extLst>
          </p:cNvPr>
          <p:cNvCxnSpPr>
            <a:cxnSpLocks/>
            <a:stCxn id="4" idx="0"/>
            <a:endCxn id="25" idx="2"/>
          </p:cNvCxnSpPr>
          <p:nvPr/>
        </p:nvCxnSpPr>
        <p:spPr>
          <a:xfrm flipH="1" flipV="1">
            <a:off x="2354049" y="1198977"/>
            <a:ext cx="8206" cy="10611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B9E626D-D886-78EC-6260-689F71D38D50}"/>
              </a:ext>
            </a:extLst>
          </p:cNvPr>
          <p:cNvSpPr txBox="1"/>
          <p:nvPr/>
        </p:nvSpPr>
        <p:spPr>
          <a:xfrm>
            <a:off x="3611812" y="2593601"/>
            <a:ext cx="171553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Risk Assessment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Tooks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7B5A0F3-835F-EC6F-6619-83612D8A7CA8}"/>
              </a:ext>
            </a:extLst>
          </p:cNvPr>
          <p:cNvCxnSpPr>
            <a:cxnSpLocks/>
            <a:stCxn id="4" idx="3"/>
            <a:endCxn id="30" idx="1"/>
          </p:cNvCxnSpPr>
          <p:nvPr/>
        </p:nvCxnSpPr>
        <p:spPr>
          <a:xfrm>
            <a:off x="3203992" y="2583292"/>
            <a:ext cx="407820" cy="3334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FCA86A3-3628-0091-71E7-225FD7E5C8AF}"/>
              </a:ext>
            </a:extLst>
          </p:cNvPr>
          <p:cNvCxnSpPr>
            <a:cxnSpLocks/>
            <a:stCxn id="5" idx="1"/>
            <a:endCxn id="30" idx="3"/>
          </p:cNvCxnSpPr>
          <p:nvPr/>
        </p:nvCxnSpPr>
        <p:spPr>
          <a:xfrm flipH="1">
            <a:off x="5327346" y="2583292"/>
            <a:ext cx="355716" cy="3334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B5F2E18-C485-40EA-1087-6D968F294581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572001" y="2927075"/>
            <a:ext cx="2081699" cy="8479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B8C5BD3-8D25-1E3F-C3C0-75DE32FC3892}"/>
              </a:ext>
            </a:extLst>
          </p:cNvPr>
          <p:cNvCxnSpPr>
            <a:cxnSpLocks/>
            <a:stCxn id="6" idx="1"/>
            <a:endCxn id="25" idx="3"/>
          </p:cNvCxnSpPr>
          <p:nvPr/>
        </p:nvCxnSpPr>
        <p:spPr>
          <a:xfrm flipH="1" flipV="1">
            <a:off x="2852743" y="1014311"/>
            <a:ext cx="751852" cy="5768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E492802-F6F4-F263-65E6-B5B8A7FF8B12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>
            <a:off x="2362255" y="2906457"/>
            <a:ext cx="2209746" cy="8685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E7F4897-6928-E6E6-7EC9-1F100207A513}"/>
              </a:ext>
            </a:extLst>
          </p:cNvPr>
          <p:cNvCxnSpPr>
            <a:cxnSpLocks/>
            <a:stCxn id="19" idx="1"/>
            <a:endCxn id="18" idx="3"/>
          </p:cNvCxnSpPr>
          <p:nvPr/>
        </p:nvCxnSpPr>
        <p:spPr>
          <a:xfrm flipH="1">
            <a:off x="5460225" y="4098181"/>
            <a:ext cx="3715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5DA7C1D-8372-EA9F-B666-01C395381926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3077778" y="4081594"/>
            <a:ext cx="605999" cy="165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F490109-3B82-7B37-EBAA-9EC10F65434F}"/>
              </a:ext>
            </a:extLst>
          </p:cNvPr>
          <p:cNvSpPr txBox="1"/>
          <p:nvPr/>
        </p:nvSpPr>
        <p:spPr>
          <a:xfrm>
            <a:off x="6214315" y="858323"/>
            <a:ext cx="115127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Guardrails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9BE1AA2-DD45-BAF5-44C7-BD190D4A4983}"/>
              </a:ext>
            </a:extLst>
          </p:cNvPr>
          <p:cNvCxnSpPr>
            <a:cxnSpLocks/>
            <a:stCxn id="6" idx="3"/>
            <a:endCxn id="56" idx="1"/>
          </p:cNvCxnSpPr>
          <p:nvPr/>
        </p:nvCxnSpPr>
        <p:spPr>
          <a:xfrm flipV="1">
            <a:off x="5334557" y="1181489"/>
            <a:ext cx="879758" cy="40969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16A2186-5227-C505-5F60-EF19687DFFEF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6576897" y="1481571"/>
            <a:ext cx="208953" cy="7785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13B6BA6-5916-1E88-D8C1-4C518537375B}"/>
              </a:ext>
            </a:extLst>
          </p:cNvPr>
          <p:cNvSpPr txBox="1"/>
          <p:nvPr/>
        </p:nvSpPr>
        <p:spPr>
          <a:xfrm>
            <a:off x="272779" y="3086043"/>
            <a:ext cx="10839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“Red team”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2F636-5414-B41C-7702-EF6330CF77F2}"/>
              </a:ext>
            </a:extLst>
          </p:cNvPr>
          <p:cNvSpPr txBox="1"/>
          <p:nvPr/>
        </p:nvSpPr>
        <p:spPr>
          <a:xfrm>
            <a:off x="7643238" y="3017524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“Blue team”</a:t>
            </a:r>
          </a:p>
        </p:txBody>
      </p:sp>
    </p:spTree>
    <p:extLst>
      <p:ext uri="{BB962C8B-B14F-4D97-AF65-F5344CB8AC3E}">
        <p14:creationId xmlns:p14="http://schemas.microsoft.com/office/powerpoint/2010/main" val="211482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>
            <a:spLocks noGrp="1"/>
          </p:cNvSpPr>
          <p:nvPr>
            <p:ph type="ctrTitle"/>
          </p:nvPr>
        </p:nvSpPr>
        <p:spPr>
          <a:xfrm>
            <a:off x="535924" y="1417175"/>
            <a:ext cx="83952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Incalmo:</a:t>
            </a:r>
            <a:b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 LLM-assisted System for Autonomously</a:t>
            </a: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Executing Multi-host Network Attacks</a:t>
            </a: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Playfair Display Medium"/>
              <a:buNone/>
            </a:pPr>
            <a:endParaRPr sz="330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1"/>
          </p:nvPr>
        </p:nvSpPr>
        <p:spPr>
          <a:xfrm>
            <a:off x="535934" y="2571750"/>
            <a:ext cx="6858000" cy="79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None/>
            </a:pPr>
            <a:r>
              <a:rPr lang="en" b="1" i="1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Brian Singer</a:t>
            </a:r>
            <a:r>
              <a:rPr lang="en" dirty="0">
                <a:solidFill>
                  <a:srgbClr val="757070"/>
                </a:solidFill>
              </a:rPr>
              <a:t>, Keane Lucas (Anthropic), Lakshmi Adiga, Meghna Jain </a:t>
            </a:r>
            <a:r>
              <a:rPr lang="en" dirty="0" err="1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Lujo</a:t>
            </a:r>
            <a:r>
              <a:rPr lang="en" dirty="0">
                <a:solidFill>
                  <a:srgbClr val="757070"/>
                </a:solidFill>
                <a:latin typeface="Lato"/>
                <a:ea typeface="Lato"/>
                <a:cs typeface="Lato"/>
                <a:sym typeface="Lato"/>
              </a:rPr>
              <a:t> Bauer, Vyas Sekar</a:t>
            </a:r>
            <a:endParaRPr dirty="0"/>
          </a:p>
        </p:txBody>
      </p:sp>
      <p:pic>
        <p:nvPicPr>
          <p:cNvPr id="131" name="Google Shape;13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0704" y="3948857"/>
            <a:ext cx="2006265" cy="95532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Google Shape;137;p26">
            <a:extLst>
              <a:ext uri="{FF2B5EF4-FFF2-40B4-BE49-F238E27FC236}">
                <a16:creationId xmlns:a16="http://schemas.microsoft.com/office/drawing/2014/main" id="{B28F93D0-E274-FF29-D127-AD23EBF4F02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068" y="3251259"/>
            <a:ext cx="997031" cy="10018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9;p26">
            <a:extLst>
              <a:ext uri="{FF2B5EF4-FFF2-40B4-BE49-F238E27FC236}">
                <a16:creationId xmlns:a16="http://schemas.microsoft.com/office/drawing/2014/main" id="{E68ACDBD-C3D2-CA85-3A0E-6C7065621A7A}"/>
              </a:ext>
            </a:extLst>
          </p:cNvPr>
          <p:cNvSpPr txBox="1"/>
          <p:nvPr/>
        </p:nvSpPr>
        <p:spPr>
          <a:xfrm>
            <a:off x="348044" y="4210197"/>
            <a:ext cx="511901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www.incalmo.ai</a:t>
            </a:r>
            <a:endParaRPr lang="en" sz="2100" u="sng" dirty="0">
              <a:solidFill>
                <a:schemeClr val="hlink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rPr>
              <a:t>Coming soon</a:t>
            </a:r>
            <a:endParaRPr sz="21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everyone should care</a:t>
            </a:r>
            <a:endParaRPr/>
          </a:p>
        </p:txBody>
      </p:sp>
      <p:sp>
        <p:nvSpPr>
          <p:cNvPr id="198" name="Google Shape;198;p33"/>
          <p:cNvSpPr txBox="1">
            <a:spLocks noGrp="1"/>
          </p:cNvSpPr>
          <p:nvPr>
            <p:ph type="body" idx="1"/>
          </p:nvPr>
        </p:nvSpPr>
        <p:spPr>
          <a:xfrm>
            <a:off x="371250" y="1108494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Reduce effort for enterprise “red teaming”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Shed light on how best to prioritize vulnerability patching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Understand the cyber capabilities/limits of frontier models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Evaluate effectiveness of current defenses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Empirical foundations for Science of Cyber Autonomy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135850" y="273850"/>
            <a:ext cx="8841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Today: LLMs show promise in security knowledge + CTF-based evals</a:t>
            </a:r>
            <a:endParaRPr/>
          </a:p>
        </p:txBody>
      </p:sp>
      <p:pic>
        <p:nvPicPr>
          <p:cNvPr id="145" name="Google Shape;145;p27" title="Screenshot 2025-04-19 at 1.20.01 PM.png"/>
          <p:cNvPicPr preferRelativeResize="0"/>
          <p:nvPr/>
        </p:nvPicPr>
        <p:blipFill rotWithShape="1">
          <a:blip r:embed="rId3">
            <a:alphaModFix/>
          </a:blip>
          <a:srcRect b="37807"/>
          <a:stretch/>
        </p:blipFill>
        <p:spPr>
          <a:xfrm>
            <a:off x="2781925" y="2917600"/>
            <a:ext cx="3442939" cy="111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7" title="Screenshot 2025-04-19 at 1.21.11 PM.png"/>
          <p:cNvPicPr preferRelativeResize="0"/>
          <p:nvPr/>
        </p:nvPicPr>
        <p:blipFill rotWithShape="1">
          <a:blip r:embed="rId4">
            <a:alphaModFix/>
          </a:blip>
          <a:srcRect b="32691"/>
          <a:stretch/>
        </p:blipFill>
        <p:spPr>
          <a:xfrm>
            <a:off x="100500" y="2856900"/>
            <a:ext cx="2341327" cy="11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7" title="Screenshot 2025-04-19 at 1.20.41 PM.png"/>
          <p:cNvPicPr preferRelativeResize="0"/>
          <p:nvPr/>
        </p:nvPicPr>
        <p:blipFill rotWithShape="1">
          <a:blip r:embed="rId5">
            <a:alphaModFix/>
          </a:blip>
          <a:srcRect b="18791"/>
          <a:stretch/>
        </p:blipFill>
        <p:spPr>
          <a:xfrm>
            <a:off x="6123887" y="3163525"/>
            <a:ext cx="2725524" cy="160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7" title="Screenshot 2025-04-19 at 1.20.5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3675" y="2793688"/>
            <a:ext cx="2201668" cy="447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50" name="Google Shape;150;p27"/>
          <p:cNvSpPr txBox="1"/>
          <p:nvPr/>
        </p:nvSpPr>
        <p:spPr>
          <a:xfrm>
            <a:off x="757375" y="1725250"/>
            <a:ext cx="2725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Manual/Semi-manual 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4685300" y="1725250"/>
            <a:ext cx="4502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CTFs/Knowledge Evaluations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Real HPC scenarios are </a:t>
            </a:r>
            <a:r>
              <a:rPr lang="en" b="1" i="1" dirty="0">
                <a:latin typeface="Playfair Display"/>
                <a:ea typeface="Playfair Display"/>
                <a:cs typeface="Playfair Display"/>
                <a:sym typeface="Playfair Display"/>
              </a:rPr>
              <a:t>multi-stage</a:t>
            </a:r>
            <a:r>
              <a:rPr lang="en" dirty="0"/>
              <a:t> attacks</a:t>
            </a:r>
            <a:endParaRPr dirty="0"/>
          </a:p>
        </p:txBody>
      </p:sp>
      <p:pic>
        <p:nvPicPr>
          <p:cNvPr id="157" name="Google Shape;157;p28" title="equifax_scenar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552" y="1401225"/>
            <a:ext cx="6167599" cy="3034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Incalmo in a nutshell </a:t>
            </a:r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75" name="Google Shape;175;p30" title="incalmo_over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025" y="812077"/>
            <a:ext cx="4843974" cy="458812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0"/>
          <p:cNvSpPr txBox="1"/>
          <p:nvPr/>
        </p:nvSpPr>
        <p:spPr>
          <a:xfrm>
            <a:off x="619300" y="2628075"/>
            <a:ext cx="1446600" cy="5541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Incalmo</a:t>
            </a:r>
            <a:endParaRPr sz="24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7" name="Google Shape;177;p30"/>
          <p:cNvSpPr txBox="1"/>
          <p:nvPr/>
        </p:nvSpPr>
        <p:spPr>
          <a:xfrm>
            <a:off x="3805625" y="2628063"/>
            <a:ext cx="822300" cy="2769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One Result To Remember</a:t>
            </a:r>
            <a:endParaRPr sz="2800"/>
          </a:p>
        </p:txBody>
      </p:sp>
      <p:sp>
        <p:nvSpPr>
          <p:cNvPr id="183" name="Google Shape;183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84" name="Google Shape;184;p31"/>
          <p:cNvSpPr txBox="1"/>
          <p:nvPr/>
        </p:nvSpPr>
        <p:spPr>
          <a:xfrm>
            <a:off x="5470450" y="332675"/>
            <a:ext cx="3543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12-54  minutes per attack</a:t>
            </a:r>
            <a:endParaRPr sz="1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&lt;$15 per attack</a:t>
            </a:r>
            <a:endParaRPr sz="18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5" name="Google Shape;185;p31" title="intro_find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38" y="856675"/>
            <a:ext cx="7385126" cy="402122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/>
          <p:nvPr/>
        </p:nvSpPr>
        <p:spPr>
          <a:xfrm>
            <a:off x="5265025" y="4430600"/>
            <a:ext cx="1446600" cy="5232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Incalmo</a:t>
            </a:r>
            <a:endParaRPr sz="22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5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18" name="Google Shape;21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19" name="Google Shape;219;p35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b="1" i="1"/>
              <a:t>MHBench: Multi-stage attack benchmark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We need to systematically quantify how well LLMs perform at multi-stage attacks</a:t>
            </a:r>
            <a:endParaRPr/>
          </a:p>
        </p:txBody>
      </p:sp>
      <p:sp>
        <p:nvSpPr>
          <p:cNvPr id="225" name="Google Shape;225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26" name="Google Shape;226;p36"/>
          <p:cNvSpPr txBox="1"/>
          <p:nvPr/>
        </p:nvSpPr>
        <p:spPr>
          <a:xfrm>
            <a:off x="732200" y="1636075"/>
            <a:ext cx="3024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LLM Benchmarks</a:t>
            </a:r>
            <a:endParaRPr sz="2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5226000" y="2233650"/>
            <a:ext cx="332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Multi-stage attacks: ???</a:t>
            </a:r>
            <a:endParaRPr sz="29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91825" y="2162775"/>
            <a:ext cx="2057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CTF: CyBench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2256725" y="2387300"/>
            <a:ext cx="2057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Coding: SWE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0" y="2939050"/>
            <a:ext cx="3024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Writing: ChatBot Arena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1" name="Google Shape;231;p36"/>
          <p:cNvSpPr txBox="1"/>
          <p:nvPr/>
        </p:nvSpPr>
        <p:spPr>
          <a:xfrm>
            <a:off x="791125" y="4090175"/>
            <a:ext cx="3024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…</a:t>
            </a:r>
            <a:endParaRPr sz="32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2" name="Google Shape;232;p36"/>
          <p:cNvSpPr txBox="1"/>
          <p:nvPr/>
        </p:nvSpPr>
        <p:spPr>
          <a:xfrm>
            <a:off x="732200" y="3446938"/>
            <a:ext cx="3024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Reasoning: Humanity’s last exam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400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MHBench: A multi-stage attack benchmark</a:t>
            </a:r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body" idx="1"/>
          </p:nvPr>
        </p:nvSpPr>
        <p:spPr>
          <a:xfrm>
            <a:off x="323850" y="1268052"/>
            <a:ext cx="7886700" cy="339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74650" algn="l" rtl="0">
              <a:spcBef>
                <a:spcPts val="80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40 multi-stage attack environments</a:t>
            </a:r>
            <a:endParaRPr sz="23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22–50 hosts with complex “Attack Graphs”</a:t>
            </a:r>
            <a:br>
              <a:rPr lang="en" sz="2000"/>
            </a:br>
            <a:endParaRPr sz="20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Based on </a:t>
            </a:r>
            <a:endParaRPr sz="23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Public reports of real attacks (e.g., Equifax, Colonial Pipeline)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Known topologies of networks (e.g., enterprises, star)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" sz="2000"/>
              <a:t>Environments in prior work</a:t>
            </a:r>
            <a:endParaRPr sz="20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Open source</a:t>
            </a:r>
            <a:br>
              <a:rPr lang="en" sz="2200"/>
            </a:b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Limitations: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Only known vulnerabilities (no 0-days)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No defenses</a:t>
            </a:r>
            <a:endParaRPr sz="2200"/>
          </a:p>
        </p:txBody>
      </p:sp>
      <p:sp>
        <p:nvSpPr>
          <p:cNvPr id="239" name="Google Shape;239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8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45" name="Google Shape;245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46" name="Google Shape;246;p38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Understand how and why LLMs fail at multi-stage attacks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9"/>
          <p:cNvSpPr txBox="1">
            <a:spLocks noGrp="1"/>
          </p:cNvSpPr>
          <p:nvPr>
            <p:ph type="title"/>
          </p:nvPr>
        </p:nvSpPr>
        <p:spPr>
          <a:xfrm>
            <a:off x="323850" y="273850"/>
            <a:ext cx="86229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Art Models and Capabilities</a:t>
            </a:r>
            <a:endParaRPr/>
          </a:p>
        </p:txBody>
      </p:sp>
      <p:sp>
        <p:nvSpPr>
          <p:cNvPr id="252" name="Google Shape;252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253" name="Google Shape;253;p39" title="bash_goal_summar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900" y="962100"/>
            <a:ext cx="7645473" cy="414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0"/>
          <p:cNvSpPr txBox="1">
            <a:spLocks noGrp="1"/>
          </p:cNvSpPr>
          <p:nvPr>
            <p:ph type="title"/>
          </p:nvPr>
        </p:nvSpPr>
        <p:spPr>
          <a:xfrm>
            <a:off x="71025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/>
              <a:t>Using Attack Graphs to Analyze </a:t>
            </a:r>
            <a:br>
              <a:rPr lang="en"/>
            </a:br>
            <a:r>
              <a:rPr lang="en"/>
              <a:t>Actions and Failures in Multi-host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fair Display Medium"/>
              <a:buNone/>
            </a:pPr>
            <a:r>
              <a:rPr lang="en"/>
              <a:t>Attack Scenarios</a:t>
            </a:r>
            <a:endParaRPr/>
          </a:p>
        </p:txBody>
      </p:sp>
      <p:sp>
        <p:nvSpPr>
          <p:cNvPr id="259" name="Google Shape;259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260" name="Google Shape;260;p40" title="equifax_scenar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25" y="2733675"/>
            <a:ext cx="3227643" cy="224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0" title="Screenshot 2025-04-29 at 2.54.20 PM.png"/>
          <p:cNvPicPr preferRelativeResize="0"/>
          <p:nvPr/>
        </p:nvPicPr>
        <p:blipFill rotWithShape="1">
          <a:blip r:embed="rId4">
            <a:alphaModFix/>
          </a:blip>
          <a:srcRect b="22396"/>
          <a:stretch/>
        </p:blipFill>
        <p:spPr>
          <a:xfrm>
            <a:off x="6227320" y="93573"/>
            <a:ext cx="2869857" cy="117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0"/>
          <p:cNvSpPr/>
          <p:nvPr/>
        </p:nvSpPr>
        <p:spPr>
          <a:xfrm rot="-5400000">
            <a:off x="4180825" y="3255750"/>
            <a:ext cx="445500" cy="1086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63" name="Google Shape;263;p40" descr="A black screen with white text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2532" y="2954761"/>
            <a:ext cx="3463293" cy="1805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1"/>
          <p:cNvSpPr txBox="1">
            <a:spLocks noGrp="1"/>
          </p:cNvSpPr>
          <p:nvPr>
            <p:ph type="title"/>
          </p:nvPr>
        </p:nvSpPr>
        <p:spPr>
          <a:xfrm>
            <a:off x="331750" y="2365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Shedding light on the failure modes</a:t>
            </a:r>
            <a:endParaRPr/>
          </a:p>
        </p:txBody>
      </p:sp>
      <p:sp>
        <p:nvSpPr>
          <p:cNvPr id="269" name="Google Shape;269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70" name="Google Shape;270;p41" title="ag_states_ba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31232"/>
            <a:ext cx="4419601" cy="216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1" title="equifax_bash_a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9701" y="1687546"/>
            <a:ext cx="4267201" cy="2110983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1"/>
          <p:cNvSpPr txBox="1"/>
          <p:nvPr/>
        </p:nvSpPr>
        <p:spPr>
          <a:xfrm>
            <a:off x="500775" y="1033227"/>
            <a:ext cx="4551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Critical “atomic” tasks covered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41"/>
          <p:cNvSpPr txBox="1"/>
          <p:nvPr/>
        </p:nvSpPr>
        <p:spPr>
          <a:xfrm>
            <a:off x="5504350" y="1033227"/>
            <a:ext cx="4551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Command analysis</a:t>
            </a:r>
            <a:endParaRPr sz="2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4" name="Google Shape;274;p41"/>
          <p:cNvSpPr txBox="1"/>
          <p:nvPr/>
        </p:nvSpPr>
        <p:spPr>
          <a:xfrm>
            <a:off x="927425" y="4101100"/>
            <a:ext cx="8019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Many incorrect and irrelevant commands → Cascaded failure </a:t>
            </a:r>
            <a:endParaRPr sz="2100" b="1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280" name="Google Shape;280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81" name="Google Shape;281;p42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Incalmo: An LLM-assisted system for autonomous multi-stage attacks</a:t>
            </a:r>
            <a:br>
              <a:rPr lang="en" sz="2300" b="1" i="1"/>
            </a:b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Evaluating Incalmo vs. State of Art solutions</a:t>
            </a: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3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Incalmo Key Idea: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Decouple planning from execution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88" name="Google Shape;288;p43" title="framework_af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525" y="1420444"/>
            <a:ext cx="7020891" cy="3194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4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Details </a:t>
            </a:r>
            <a:endParaRPr/>
          </a:p>
        </p:txBody>
      </p:sp>
      <p:sp>
        <p:nvSpPr>
          <p:cNvPr id="294" name="Google Shape;294;p44"/>
          <p:cNvSpPr txBox="1">
            <a:spLocks noGrp="1"/>
          </p:cNvSpPr>
          <p:nvPr>
            <p:ph type="body" idx="1"/>
          </p:nvPr>
        </p:nvSpPr>
        <p:spPr>
          <a:xfrm>
            <a:off x="323850" y="1369225"/>
            <a:ext cx="86388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LLM-Incalmo API: Python functions in Incalmo API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Orchestrator: Task library, Custom Agents, Env. Agnostic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Environment State Service: Track “what is known”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Incalmo Attack Graph Service: Get next best action with current info</a:t>
            </a:r>
            <a:endParaRPr/>
          </a:p>
        </p:txBody>
      </p:sp>
      <p:sp>
        <p:nvSpPr>
          <p:cNvPr id="295" name="Google Shape;295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5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Our contributions</a:t>
            </a:r>
            <a:endParaRPr/>
          </a:p>
        </p:txBody>
      </p:sp>
      <p:sp>
        <p:nvSpPr>
          <p:cNvPr id="301" name="Google Shape;301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302" name="Google Shape;302;p45"/>
          <p:cNvSpPr txBox="1">
            <a:spLocks noGrp="1"/>
          </p:cNvSpPr>
          <p:nvPr>
            <p:ph type="body" idx="1"/>
          </p:nvPr>
        </p:nvSpPr>
        <p:spPr>
          <a:xfrm>
            <a:off x="126325" y="99627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/>
              <a:t>MHBench: Multi-stage attack benchmark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Understand how and why LLMs fail at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/>
              <a:t>Incalmo: An LLM-assisted system for autonomous multi-stage attacks</a:t>
            </a:r>
            <a:br>
              <a:rPr lang="en" sz="2300"/>
            </a:b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b="1" i="1"/>
              <a:t>Evaluating Incalmo vs. State of Art solutions</a:t>
            </a:r>
            <a:endParaRPr sz="2300" b="1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6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Metrics</a:t>
            </a:r>
            <a:endParaRPr/>
          </a:p>
        </p:txBody>
      </p:sp>
      <p:sp>
        <p:nvSpPr>
          <p:cNvPr id="308" name="Google Shape;308;p46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Success: At least one critical asset acquired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Reliability: Number of trials with at least one critical asset acquired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TotalAcquisition: Total number of critical assets across trials </a:t>
            </a:r>
            <a:endParaRPr/>
          </a:p>
        </p:txBody>
      </p:sp>
      <p:sp>
        <p:nvSpPr>
          <p:cNvPr id="309" name="Google Shape;309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Acquisition Metric vs. Best of Rest</a:t>
            </a:r>
            <a:endParaRPr/>
          </a:p>
        </p:txBody>
      </p:sp>
      <p:sp>
        <p:nvSpPr>
          <p:cNvPr id="315" name="Google Shape;315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316" name="Google Shape;316;p47" title="eval_goal_perce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" y="1070525"/>
            <a:ext cx="7742174" cy="4225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 Models + Incalmo can be effective!</a:t>
            </a:r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pic>
        <p:nvPicPr>
          <p:cNvPr id="323" name="Google Shape;323;p48" title="large_smal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298" y="1258400"/>
            <a:ext cx="757680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9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Speed of achieving goals is impressive</a:t>
            </a:r>
            <a:endParaRPr/>
          </a:p>
        </p:txBody>
      </p:sp>
      <p:sp>
        <p:nvSpPr>
          <p:cNvPr id="329" name="Google Shape;329;p49"/>
          <p:cNvSpPr txBox="1">
            <a:spLocks noGrp="1"/>
          </p:cNvSpPr>
          <p:nvPr>
            <p:ph type="body" idx="1"/>
          </p:nvPr>
        </p:nvSpPr>
        <p:spPr>
          <a:xfrm>
            <a:off x="3238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331" name="Google Shape;331;p49" title="success_tim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21225" y="1020394"/>
            <a:ext cx="9143999" cy="4123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/>
              <a:t>Incalmo Summary</a:t>
            </a:r>
            <a:endParaRPr/>
          </a:p>
        </p:txBody>
      </p:sp>
      <p:sp>
        <p:nvSpPr>
          <p:cNvPr id="337" name="Google Shape;337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body" idx="1"/>
          </p:nvPr>
        </p:nvSpPr>
        <p:spPr>
          <a:xfrm>
            <a:off x="147000" y="128432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2300" dirty="0" err="1"/>
              <a:t>MHBench</a:t>
            </a:r>
            <a:r>
              <a:rPr lang="en" sz="2300" dirty="0"/>
              <a:t>: Multi-stage attack benchmark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Understand how and why LLMs fail at multi-stage attacks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 err="1"/>
              <a:t>Incalmo</a:t>
            </a:r>
            <a:r>
              <a:rPr lang="en" sz="2300" dirty="0"/>
              <a:t>: An LLM-assisted system for autonomous multi-stage attacks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Impact: Open Source. Used by frontier model vendors. </a:t>
            </a:r>
            <a:r>
              <a:rPr lang="en" sz="2300"/>
              <a:t>Spinoff</a:t>
            </a: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3238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sp>
        <p:nvSpPr>
          <p:cNvPr id="205" name="Google Shape;205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577" y="1587975"/>
            <a:ext cx="2231176" cy="60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4" title="1B82D294-1927-45DF-8491-E4CD993C8B1D_1_102_o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987" y="2276450"/>
            <a:ext cx="2589926" cy="19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 title="Screenshot 2025-10-22 at 10.04.27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3631150"/>
            <a:ext cx="3248975" cy="10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5876" y="3599526"/>
            <a:ext cx="789479" cy="89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4"/>
          <p:cNvSpPr txBox="1"/>
          <p:nvPr/>
        </p:nvSpPr>
        <p:spPr>
          <a:xfrm>
            <a:off x="4930175" y="4498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https://www.incalmo.ai/</a:t>
            </a:r>
            <a:endParaRPr/>
          </a:p>
        </p:txBody>
      </p:sp>
      <p:pic>
        <p:nvPicPr>
          <p:cNvPr id="211" name="Google Shape;211;p34" title="Screenshot 2025-10-22 at 10.05.55 A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8477" y="432450"/>
            <a:ext cx="3416495" cy="1557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 title="Screenshot 2025-10-22 at 10.06.58 A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6150" y="2076308"/>
            <a:ext cx="4294049" cy="1011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539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D3522-B863-8CD4-571F-8F658267B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5C445-28C4-C023-BD2B-D0E52B79D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33" y="113940"/>
            <a:ext cx="7886700" cy="994172"/>
          </a:xfrm>
        </p:spPr>
        <p:txBody>
          <a:bodyPr/>
          <a:lstStyle/>
          <a:p>
            <a:r>
              <a:rPr lang="en-US" dirty="0"/>
              <a:t>Cyber Autonomy Arena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2C09B8-BAF5-3BA2-6123-F08CB0355E49}"/>
              </a:ext>
            </a:extLst>
          </p:cNvPr>
          <p:cNvSpPr txBox="1"/>
          <p:nvPr/>
        </p:nvSpPr>
        <p:spPr>
          <a:xfrm>
            <a:off x="721730" y="15249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810E7-3136-3A6F-5122-0F45DFCD46CE}"/>
              </a:ext>
            </a:extLst>
          </p:cNvPr>
          <p:cNvSpPr txBox="1"/>
          <p:nvPr/>
        </p:nvSpPr>
        <p:spPr>
          <a:xfrm>
            <a:off x="836030" y="16392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6ECEA7-D4F9-3BF2-A2CF-FF4961B2C5C4}"/>
              </a:ext>
            </a:extLst>
          </p:cNvPr>
          <p:cNvSpPr txBox="1"/>
          <p:nvPr/>
        </p:nvSpPr>
        <p:spPr>
          <a:xfrm>
            <a:off x="950330" y="17535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D50A25-8A76-E95E-EBD1-27CE5F796F60}"/>
              </a:ext>
            </a:extLst>
          </p:cNvPr>
          <p:cNvSpPr txBox="1"/>
          <p:nvPr/>
        </p:nvSpPr>
        <p:spPr>
          <a:xfrm>
            <a:off x="1064630" y="1867837"/>
            <a:ext cx="160332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Systems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7423A1-88A1-C41B-F213-166AE8AD24FB}"/>
              </a:ext>
            </a:extLst>
          </p:cNvPr>
          <p:cNvSpPr txBox="1"/>
          <p:nvPr/>
        </p:nvSpPr>
        <p:spPr>
          <a:xfrm>
            <a:off x="3363404" y="15562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E834D9-130E-0B7B-2907-9C58B0ED8D84}"/>
              </a:ext>
            </a:extLst>
          </p:cNvPr>
          <p:cNvSpPr txBox="1"/>
          <p:nvPr/>
        </p:nvSpPr>
        <p:spPr>
          <a:xfrm>
            <a:off x="3477704" y="16705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BCB92E-2AD7-DD72-3EFE-34D8EF744F61}"/>
              </a:ext>
            </a:extLst>
          </p:cNvPr>
          <p:cNvSpPr txBox="1"/>
          <p:nvPr/>
        </p:nvSpPr>
        <p:spPr>
          <a:xfrm>
            <a:off x="3592004" y="17848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99D0E3-CDFF-4AC0-12EA-3561C3A03832}"/>
              </a:ext>
            </a:extLst>
          </p:cNvPr>
          <p:cNvSpPr txBox="1"/>
          <p:nvPr/>
        </p:nvSpPr>
        <p:spPr>
          <a:xfrm>
            <a:off x="3706304" y="1899113"/>
            <a:ext cx="177484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Defense Systems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7AEBC3-C5EB-C8CE-B2EE-B611EB9125EB}"/>
              </a:ext>
            </a:extLst>
          </p:cNvPr>
          <p:cNvSpPr txBox="1"/>
          <p:nvPr/>
        </p:nvSpPr>
        <p:spPr>
          <a:xfrm>
            <a:off x="6293160" y="15562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DC7E0E-AF9F-73E4-7CD7-27CD69E51106}"/>
              </a:ext>
            </a:extLst>
          </p:cNvPr>
          <p:cNvSpPr txBox="1"/>
          <p:nvPr/>
        </p:nvSpPr>
        <p:spPr>
          <a:xfrm>
            <a:off x="6407460" y="16705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0BFF64-D9EF-1F8B-4672-43E4BB5F4BD0}"/>
              </a:ext>
            </a:extLst>
          </p:cNvPr>
          <p:cNvSpPr txBox="1"/>
          <p:nvPr/>
        </p:nvSpPr>
        <p:spPr>
          <a:xfrm>
            <a:off x="6521760" y="17848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DC6248-5EFC-0D45-8AB7-E9D0A5A826D3}"/>
              </a:ext>
            </a:extLst>
          </p:cNvPr>
          <p:cNvSpPr txBox="1"/>
          <p:nvPr/>
        </p:nvSpPr>
        <p:spPr>
          <a:xfrm>
            <a:off x="6636060" y="1899113"/>
            <a:ext cx="231505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Library of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Realistic Environments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49EC69-B6EA-2248-B2D4-535CB92EFDCF}"/>
              </a:ext>
            </a:extLst>
          </p:cNvPr>
          <p:cNvSpPr txBox="1"/>
          <p:nvPr/>
        </p:nvSpPr>
        <p:spPr>
          <a:xfrm>
            <a:off x="3693309" y="3538726"/>
            <a:ext cx="1343638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Arena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Evaluation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Framework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652AEC6-7098-E2CF-02CA-D67B3B0774E6}"/>
              </a:ext>
            </a:extLst>
          </p:cNvPr>
          <p:cNvCxnSpPr>
            <a:stCxn id="19" idx="2"/>
            <a:endCxn id="37" idx="0"/>
          </p:cNvCxnSpPr>
          <p:nvPr/>
        </p:nvCxnSpPr>
        <p:spPr>
          <a:xfrm>
            <a:off x="1866292" y="2514168"/>
            <a:ext cx="2498836" cy="10245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0489860-2F6F-C9DD-9087-9442AEF3CAE0}"/>
              </a:ext>
            </a:extLst>
          </p:cNvPr>
          <p:cNvCxnSpPr>
            <a:cxnSpLocks/>
            <a:stCxn id="28" idx="2"/>
            <a:endCxn id="37" idx="0"/>
          </p:cNvCxnSpPr>
          <p:nvPr/>
        </p:nvCxnSpPr>
        <p:spPr>
          <a:xfrm flipH="1">
            <a:off x="4365128" y="2545444"/>
            <a:ext cx="228599" cy="993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9D83D4D-2F92-95AE-C138-619FA0FD44AB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 flipH="1">
            <a:off x="4365128" y="2545444"/>
            <a:ext cx="3428461" cy="9932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Programmer male with solid fill">
            <a:extLst>
              <a:ext uri="{FF2B5EF4-FFF2-40B4-BE49-F238E27FC236}">
                <a16:creationId xmlns:a16="http://schemas.microsoft.com/office/drawing/2014/main" id="{F27BF7E7-0A33-7338-16AB-FD91F221D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33089" y="880318"/>
            <a:ext cx="493085" cy="493085"/>
          </a:xfrm>
          <a:prstGeom prst="rect">
            <a:avLst/>
          </a:prstGeom>
        </p:spPr>
      </p:pic>
      <p:pic>
        <p:nvPicPr>
          <p:cNvPr id="48" name="Graphic 47" descr="Programmer female with solid fill">
            <a:extLst>
              <a:ext uri="{FF2B5EF4-FFF2-40B4-BE49-F238E27FC236}">
                <a16:creationId xmlns:a16="http://schemas.microsoft.com/office/drawing/2014/main" id="{004512E1-BFEE-3FF6-88BA-E5D6802A1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9024" y="898276"/>
            <a:ext cx="493085" cy="493085"/>
          </a:xfrm>
          <a:prstGeom prst="rect">
            <a:avLst/>
          </a:prstGeom>
        </p:spPr>
      </p:pic>
      <p:pic>
        <p:nvPicPr>
          <p:cNvPr id="49" name="Graphic 48" descr="Programmer male with solid fill">
            <a:extLst>
              <a:ext uri="{FF2B5EF4-FFF2-40B4-BE49-F238E27FC236}">
                <a16:creationId xmlns:a16="http://schemas.microsoft.com/office/drawing/2014/main" id="{FAE7EE9A-F15E-F2AE-CC5A-BC0EE7E15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6106" y="873736"/>
            <a:ext cx="493085" cy="493085"/>
          </a:xfrm>
          <a:prstGeom prst="rect">
            <a:avLst/>
          </a:prstGeom>
        </p:spPr>
      </p:pic>
      <p:pic>
        <p:nvPicPr>
          <p:cNvPr id="50" name="Graphic 49" descr="Programmer female with solid fill">
            <a:extLst>
              <a:ext uri="{FF2B5EF4-FFF2-40B4-BE49-F238E27FC236}">
                <a16:creationId xmlns:a16="http://schemas.microsoft.com/office/drawing/2014/main" id="{0FEF725C-1DEB-1F57-E078-45FF5A8446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72041" y="886055"/>
            <a:ext cx="493085" cy="493085"/>
          </a:xfrm>
          <a:prstGeom prst="rect">
            <a:avLst/>
          </a:prstGeom>
        </p:spPr>
      </p:pic>
      <p:pic>
        <p:nvPicPr>
          <p:cNvPr id="51" name="Graphic 50" descr="Programmer male with solid fill">
            <a:extLst>
              <a:ext uri="{FF2B5EF4-FFF2-40B4-BE49-F238E27FC236}">
                <a16:creationId xmlns:a16="http://schemas.microsoft.com/office/drawing/2014/main" id="{362EA709-0ED4-6766-152F-B91A5C8687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0089" y="928343"/>
            <a:ext cx="493085" cy="493085"/>
          </a:xfrm>
          <a:prstGeom prst="rect">
            <a:avLst/>
          </a:prstGeom>
        </p:spPr>
      </p:pic>
      <p:pic>
        <p:nvPicPr>
          <p:cNvPr id="52" name="Graphic 51" descr="Programmer female with solid fill">
            <a:extLst>
              <a:ext uri="{FF2B5EF4-FFF2-40B4-BE49-F238E27FC236}">
                <a16:creationId xmlns:a16="http://schemas.microsoft.com/office/drawing/2014/main" id="{4015EB05-8D4F-0D53-5447-F5C73D51B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66024" y="940663"/>
            <a:ext cx="493085" cy="493085"/>
          </a:xfrm>
          <a:prstGeom prst="rect">
            <a:avLst/>
          </a:prstGeom>
        </p:spPr>
      </p:pic>
      <p:pic>
        <p:nvPicPr>
          <p:cNvPr id="54" name="Graphic 53" descr="Database with solid fill">
            <a:extLst>
              <a:ext uri="{FF2B5EF4-FFF2-40B4-BE49-F238E27FC236}">
                <a16:creationId xmlns:a16="http://schemas.microsoft.com/office/drawing/2014/main" id="{FCB8708C-CD15-3969-4995-1B3E7DA70E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97053" y="4146452"/>
            <a:ext cx="685800" cy="685800"/>
          </a:xfrm>
          <a:prstGeom prst="rect">
            <a:avLst/>
          </a:prstGeom>
        </p:spPr>
      </p:pic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04514EFA-C79D-71FA-5423-D2EAEDB80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22602" y="3544504"/>
            <a:ext cx="685800" cy="685800"/>
          </a:xfrm>
          <a:prstGeom prst="rect">
            <a:avLst/>
          </a:prstGeom>
        </p:spPr>
      </p:pic>
      <p:pic>
        <p:nvPicPr>
          <p:cNvPr id="56" name="Graphic 55" descr="Table with solid fill">
            <a:extLst>
              <a:ext uri="{FF2B5EF4-FFF2-40B4-BE49-F238E27FC236}">
                <a16:creationId xmlns:a16="http://schemas.microsoft.com/office/drawing/2014/main" id="{AFF1D1EC-96BA-B374-7D8B-CF8D882732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4427" y="3567485"/>
            <a:ext cx="685800" cy="685800"/>
          </a:xfrm>
          <a:prstGeom prst="rect">
            <a:avLst/>
          </a:prstGeom>
        </p:spPr>
      </p:pic>
      <p:sp>
        <p:nvSpPr>
          <p:cNvPr id="57" name="Right Arrow 56">
            <a:extLst>
              <a:ext uri="{FF2B5EF4-FFF2-40B4-BE49-F238E27FC236}">
                <a16:creationId xmlns:a16="http://schemas.microsoft.com/office/drawing/2014/main" id="{4B8F6A2E-8DD3-7321-1F42-11FB3ECD9E13}"/>
              </a:ext>
            </a:extLst>
          </p:cNvPr>
          <p:cNvSpPr/>
          <p:nvPr/>
        </p:nvSpPr>
        <p:spPr>
          <a:xfrm>
            <a:off x="5334420" y="3878318"/>
            <a:ext cx="648594" cy="3749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E2091EE-AD5D-B3C1-1064-A5B1E9DAD2C2}"/>
              </a:ext>
            </a:extLst>
          </p:cNvPr>
          <p:cNvSpPr txBox="1"/>
          <p:nvPr/>
        </p:nvSpPr>
        <p:spPr>
          <a:xfrm>
            <a:off x="7514756" y="3806525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</p:spTree>
    <p:extLst>
      <p:ext uri="{BB962C8B-B14F-4D97-AF65-F5344CB8AC3E}">
        <p14:creationId xmlns:p14="http://schemas.microsoft.com/office/powerpoint/2010/main" val="3462732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3AA5E-2834-A8A6-A8E7-71D04324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Leaderboard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BD957-DE86-C22B-4082-BDB316BFAE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  <p:pic>
        <p:nvPicPr>
          <p:cNvPr id="6" name="Picture 5" descr="A chart of different colors&#10;&#10;AI-generated content may be incorrect.">
            <a:extLst>
              <a:ext uri="{FF2B5EF4-FFF2-40B4-BE49-F238E27FC236}">
                <a16:creationId xmlns:a16="http://schemas.microsoft.com/office/drawing/2014/main" id="{AA4AAB5B-262C-5C9B-A936-774A20660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037" y="943907"/>
            <a:ext cx="6379292" cy="37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44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F120-EE03-87EC-ECA3-3CF61F3E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DF9EE20-CF2E-683C-7784-95493FE3F233}"/>
              </a:ext>
            </a:extLst>
          </p:cNvPr>
          <p:cNvSpPr/>
          <p:nvPr/>
        </p:nvSpPr>
        <p:spPr>
          <a:xfrm>
            <a:off x="6073878" y="3838440"/>
            <a:ext cx="1459925" cy="130506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 descr="Programmer male with solid fill">
            <a:extLst>
              <a:ext uri="{FF2B5EF4-FFF2-40B4-BE49-F238E27FC236}">
                <a16:creationId xmlns:a16="http://schemas.microsoft.com/office/drawing/2014/main" id="{1A222BC5-C650-FB37-EE36-A50F60C429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1340" y="1122527"/>
            <a:ext cx="493085" cy="493085"/>
          </a:xfrm>
          <a:prstGeom prst="rect">
            <a:avLst/>
          </a:prstGeom>
        </p:spPr>
      </p:pic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FAD4130D-B8E8-CEE6-5004-E6FFBEB425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90869" y="1139602"/>
            <a:ext cx="493085" cy="493085"/>
          </a:xfrm>
          <a:prstGeom prst="rect">
            <a:avLst/>
          </a:prstGeom>
        </p:spPr>
      </p:pic>
      <p:pic>
        <p:nvPicPr>
          <p:cNvPr id="8" name="Graphic 7" descr="Programmer male with solid fill">
            <a:extLst>
              <a:ext uri="{FF2B5EF4-FFF2-40B4-BE49-F238E27FC236}">
                <a16:creationId xmlns:a16="http://schemas.microsoft.com/office/drawing/2014/main" id="{B2E54D53-610E-8F39-A3F4-627AE9DB43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2581" y="656768"/>
            <a:ext cx="493085" cy="493085"/>
          </a:xfrm>
          <a:prstGeom prst="rect">
            <a:avLst/>
          </a:prstGeom>
        </p:spPr>
      </p:pic>
      <p:pic>
        <p:nvPicPr>
          <p:cNvPr id="9" name="Graphic 8" descr="Programmer female with solid fill">
            <a:extLst>
              <a:ext uri="{FF2B5EF4-FFF2-40B4-BE49-F238E27FC236}">
                <a16:creationId xmlns:a16="http://schemas.microsoft.com/office/drawing/2014/main" id="{BD89696A-196C-E14F-4866-7868691CF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12522" y="633839"/>
            <a:ext cx="493085" cy="493085"/>
          </a:xfrm>
          <a:prstGeom prst="rect">
            <a:avLst/>
          </a:prstGeom>
        </p:spPr>
      </p:pic>
      <p:pic>
        <p:nvPicPr>
          <p:cNvPr id="11" name="Graphic 10" descr="Database with solid fill">
            <a:extLst>
              <a:ext uri="{FF2B5EF4-FFF2-40B4-BE49-F238E27FC236}">
                <a16:creationId xmlns:a16="http://schemas.microsoft.com/office/drawing/2014/main" id="{834A6484-0EFE-E729-BA41-1CC72F66E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6505" y="4440388"/>
            <a:ext cx="685800" cy="6858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B37330B6-DDA4-B76D-103B-9721D1FBFF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02054" y="3838440"/>
            <a:ext cx="685800" cy="685800"/>
          </a:xfrm>
          <a:prstGeom prst="rect">
            <a:avLst/>
          </a:prstGeom>
        </p:spPr>
      </p:pic>
      <p:pic>
        <p:nvPicPr>
          <p:cNvPr id="15" name="Graphic 14" descr="Table with solid fill">
            <a:extLst>
              <a:ext uri="{FF2B5EF4-FFF2-40B4-BE49-F238E27FC236}">
                <a16:creationId xmlns:a16="http://schemas.microsoft.com/office/drawing/2014/main" id="{EF3A3292-1552-69FC-2A6E-E1AA0E7F34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3879" y="3861421"/>
            <a:ext cx="685800" cy="685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1E65DF-216D-4A59-02D0-F714F50734C3}"/>
              </a:ext>
            </a:extLst>
          </p:cNvPr>
          <p:cNvSpPr txBox="1"/>
          <p:nvPr/>
        </p:nvSpPr>
        <p:spPr>
          <a:xfrm>
            <a:off x="3427911" y="4440388"/>
            <a:ext cx="1768433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CyberAutonomy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A1EBBE-13F6-0560-06A9-02A48130799F}"/>
              </a:ext>
            </a:extLst>
          </p:cNvPr>
          <p:cNvSpPr txBox="1"/>
          <p:nvPr/>
        </p:nvSpPr>
        <p:spPr>
          <a:xfrm>
            <a:off x="3264619" y="3114566"/>
            <a:ext cx="204254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System Support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 Autonomy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B1A6F2-48BC-95A6-93EF-AEBAF45A71F2}"/>
              </a:ext>
            </a:extLst>
          </p:cNvPr>
          <p:cNvSpPr txBox="1"/>
          <p:nvPr/>
        </p:nvSpPr>
        <p:spPr>
          <a:xfrm>
            <a:off x="3275672" y="1913108"/>
            <a:ext cx="20152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Foundations for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 and Defense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856A95-E854-C69F-06D2-95916614C984}"/>
              </a:ext>
            </a:extLst>
          </p:cNvPr>
          <p:cNvSpPr txBox="1"/>
          <p:nvPr/>
        </p:nvSpPr>
        <p:spPr>
          <a:xfrm>
            <a:off x="3692451" y="796424"/>
            <a:ext cx="118173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Human-AI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Interfaces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5B59404-B0C0-CC02-B1FE-625F58638874}"/>
              </a:ext>
            </a:extLst>
          </p:cNvPr>
          <p:cNvCxnSpPr>
            <a:stCxn id="18" idx="2"/>
            <a:endCxn id="17" idx="0"/>
          </p:cNvCxnSpPr>
          <p:nvPr/>
        </p:nvCxnSpPr>
        <p:spPr>
          <a:xfrm>
            <a:off x="4283320" y="2559439"/>
            <a:ext cx="2573" cy="55512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F6D5D5C-99AF-8B47-144B-90808D12526E}"/>
              </a:ext>
            </a:extLst>
          </p:cNvPr>
          <p:cNvCxnSpPr>
            <a:cxnSpLocks/>
          </p:cNvCxnSpPr>
          <p:nvPr/>
        </p:nvCxnSpPr>
        <p:spPr>
          <a:xfrm>
            <a:off x="4283319" y="3751198"/>
            <a:ext cx="0" cy="68919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6A9B97-CBA4-FA3C-490B-E4783EB620E1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4283319" y="1442755"/>
            <a:ext cx="1" cy="47035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0693169D-DCE0-6978-92E8-DE335F3ED3AF}"/>
              </a:ext>
            </a:extLst>
          </p:cNvPr>
          <p:cNvSpPr/>
          <p:nvPr/>
        </p:nvSpPr>
        <p:spPr>
          <a:xfrm>
            <a:off x="2713676" y="776565"/>
            <a:ext cx="1047125" cy="292136"/>
          </a:xfrm>
          <a:custGeom>
            <a:avLst/>
            <a:gdLst>
              <a:gd name="csX0" fmla="*/ 0 w 1702191"/>
              <a:gd name="csY0" fmla="*/ 150364 h 389515"/>
              <a:gd name="csX1" fmla="*/ 534572 w 1702191"/>
              <a:gd name="csY1" fmla="*/ 9687 h 389515"/>
              <a:gd name="csX2" fmla="*/ 1702191 w 1702191"/>
              <a:gd name="csY2" fmla="*/ 389515 h 3895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02191" h="389515">
                <a:moveTo>
                  <a:pt x="0" y="150364"/>
                </a:moveTo>
                <a:cubicBezTo>
                  <a:pt x="125437" y="60096"/>
                  <a:pt x="250874" y="-30171"/>
                  <a:pt x="534572" y="9687"/>
                </a:cubicBezTo>
                <a:cubicBezTo>
                  <a:pt x="818270" y="49545"/>
                  <a:pt x="1260230" y="219530"/>
                  <a:pt x="1702191" y="389515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6BCD42D-E77D-E29A-788A-EFC6DCF02C98}"/>
              </a:ext>
            </a:extLst>
          </p:cNvPr>
          <p:cNvSpPr/>
          <p:nvPr/>
        </p:nvSpPr>
        <p:spPr>
          <a:xfrm rot="11010691">
            <a:off x="2679735" y="1117458"/>
            <a:ext cx="1040333" cy="308298"/>
          </a:xfrm>
          <a:custGeom>
            <a:avLst/>
            <a:gdLst>
              <a:gd name="csX0" fmla="*/ 1448972 w 1448972"/>
              <a:gd name="csY0" fmla="*/ 256319 h 411064"/>
              <a:gd name="csX1" fmla="*/ 998806 w 1448972"/>
              <a:gd name="csY1" fmla="*/ 3101 h 411064"/>
              <a:gd name="csX2" fmla="*/ 0 w 1448972"/>
              <a:gd name="csY2" fmla="*/ 411064 h 411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48972" h="411064">
                <a:moveTo>
                  <a:pt x="1448972" y="256319"/>
                </a:moveTo>
                <a:cubicBezTo>
                  <a:pt x="1344636" y="116814"/>
                  <a:pt x="1240301" y="-22690"/>
                  <a:pt x="998806" y="3101"/>
                </a:cubicBezTo>
                <a:cubicBezTo>
                  <a:pt x="757311" y="28892"/>
                  <a:pt x="378655" y="219978"/>
                  <a:pt x="0" y="411064"/>
                </a:cubicBez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0E8B4B6-08F5-CABA-875A-76B0DA928C47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196344" y="4752012"/>
            <a:ext cx="876231" cy="115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EEE421E-F7B6-414B-BEFF-8B77AC8CCBAD}"/>
              </a:ext>
            </a:extLst>
          </p:cNvPr>
          <p:cNvSpPr txBox="1"/>
          <p:nvPr/>
        </p:nvSpPr>
        <p:spPr>
          <a:xfrm>
            <a:off x="7616453" y="4267263"/>
            <a:ext cx="9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Datasets, 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Leaderboards</a:t>
            </a:r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890B19DA-98DC-16A1-257D-20D0FAF21865}"/>
              </a:ext>
            </a:extLst>
          </p:cNvPr>
          <p:cNvSpPr/>
          <p:nvPr/>
        </p:nvSpPr>
        <p:spPr>
          <a:xfrm>
            <a:off x="5370895" y="3169840"/>
            <a:ext cx="1403360" cy="637503"/>
          </a:xfrm>
          <a:custGeom>
            <a:avLst/>
            <a:gdLst>
              <a:gd name="csX0" fmla="*/ 1871003 w 1871146"/>
              <a:gd name="csY0" fmla="*/ 850004 h 850004"/>
              <a:gd name="csX1" fmla="*/ 1561514 w 1871146"/>
              <a:gd name="csY1" fmla="*/ 34077 h 850004"/>
              <a:gd name="csX2" fmla="*/ 0 w 1871146"/>
              <a:gd name="csY2" fmla="*/ 231025 h 8500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71146" h="850004">
                <a:moveTo>
                  <a:pt x="1871003" y="850004"/>
                </a:moveTo>
                <a:cubicBezTo>
                  <a:pt x="1872175" y="493622"/>
                  <a:pt x="1873348" y="137240"/>
                  <a:pt x="1561514" y="34077"/>
                </a:cubicBezTo>
                <a:cubicBezTo>
                  <a:pt x="1249680" y="-69086"/>
                  <a:pt x="624840" y="80969"/>
                  <a:pt x="0" y="231025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4A585E3D-02A0-38AD-9BC2-0305A90B7F85}"/>
              </a:ext>
            </a:extLst>
          </p:cNvPr>
          <p:cNvSpPr/>
          <p:nvPr/>
        </p:nvSpPr>
        <p:spPr>
          <a:xfrm>
            <a:off x="5360345" y="2288032"/>
            <a:ext cx="1457352" cy="1463166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8A4EB6-1DEB-FE25-6E75-90901C880FE9}"/>
              </a:ext>
            </a:extLst>
          </p:cNvPr>
          <p:cNvSpPr txBox="1"/>
          <p:nvPr/>
        </p:nvSpPr>
        <p:spPr>
          <a:xfrm>
            <a:off x="6882203" y="2311673"/>
            <a:ext cx="931665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Continuous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Lifecycle</a:t>
            </a: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Improvement</a:t>
            </a:r>
          </a:p>
        </p:txBody>
      </p:sp>
      <p:pic>
        <p:nvPicPr>
          <p:cNvPr id="46" name="Graphic 45" descr="Artificial Intelligence outline">
            <a:extLst>
              <a:ext uri="{FF2B5EF4-FFF2-40B4-BE49-F238E27FC236}">
                <a16:creationId xmlns:a16="http://schemas.microsoft.com/office/drawing/2014/main" id="{579FEFCE-59BF-FA3F-F8B2-425AE579FC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20607" y="2018351"/>
            <a:ext cx="578211" cy="578211"/>
          </a:xfrm>
          <a:prstGeom prst="rect">
            <a:avLst/>
          </a:prstGeom>
        </p:spPr>
      </p:pic>
      <p:pic>
        <p:nvPicPr>
          <p:cNvPr id="48" name="Graphic 47" descr="Cloud Computing with solid fill">
            <a:extLst>
              <a:ext uri="{FF2B5EF4-FFF2-40B4-BE49-F238E27FC236}">
                <a16:creationId xmlns:a16="http://schemas.microsoft.com/office/drawing/2014/main" id="{2024994D-DC7A-5FF5-5F65-3E0E674F84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16165" y="3159602"/>
            <a:ext cx="578211" cy="578211"/>
          </a:xfrm>
          <a:prstGeom prst="rect">
            <a:avLst/>
          </a:prstGeom>
        </p:spPr>
      </p:pic>
      <p:pic>
        <p:nvPicPr>
          <p:cNvPr id="50" name="Graphic 49" descr="Court outline">
            <a:extLst>
              <a:ext uri="{FF2B5EF4-FFF2-40B4-BE49-F238E27FC236}">
                <a16:creationId xmlns:a16="http://schemas.microsoft.com/office/drawing/2014/main" id="{7EB26AE1-303E-16CC-9EEB-DD4BFCBB0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26441" y="4407136"/>
            <a:ext cx="685800" cy="6858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5CBF8DB-C5D6-3FBF-AE90-698506E84EA8}"/>
              </a:ext>
            </a:extLst>
          </p:cNvPr>
          <p:cNvSpPr txBox="1"/>
          <p:nvPr/>
        </p:nvSpPr>
        <p:spPr>
          <a:xfrm>
            <a:off x="570294" y="2086231"/>
            <a:ext cx="75693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AI vendors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4F84E78-5D28-5BAF-938D-C087BDCF359F}"/>
              </a:ext>
            </a:extLst>
          </p:cNvPr>
          <p:cNvSpPr txBox="1"/>
          <p:nvPr/>
        </p:nvSpPr>
        <p:spPr>
          <a:xfrm>
            <a:off x="570295" y="3229643"/>
            <a:ext cx="90441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Infra vendors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02EA59-9229-33F7-864D-DCEED4461B48}"/>
              </a:ext>
            </a:extLst>
          </p:cNvPr>
          <p:cNvSpPr txBox="1"/>
          <p:nvPr/>
        </p:nvSpPr>
        <p:spPr>
          <a:xfrm>
            <a:off x="555878" y="4556564"/>
            <a:ext cx="8996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Policymakers</a:t>
            </a: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474A3E5-8B28-FD62-5062-FF01AB85598A}"/>
              </a:ext>
            </a:extLst>
          </p:cNvPr>
          <p:cNvSpPr/>
          <p:nvPr/>
        </p:nvSpPr>
        <p:spPr>
          <a:xfrm>
            <a:off x="4850301" y="1419671"/>
            <a:ext cx="1946158" cy="2452832"/>
          </a:xfrm>
          <a:custGeom>
            <a:avLst/>
            <a:gdLst>
              <a:gd name="csX0" fmla="*/ 1913206 w 1962049"/>
              <a:gd name="csY0" fmla="*/ 1969477 h 1969477"/>
              <a:gd name="csX1" fmla="*/ 1716259 w 1962049"/>
              <a:gd name="csY1" fmla="*/ 436098 h 1969477"/>
              <a:gd name="csX2" fmla="*/ 0 w 1962049"/>
              <a:gd name="csY2" fmla="*/ 0 h 19694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62049" h="1969477">
                <a:moveTo>
                  <a:pt x="1913206" y="1969477"/>
                </a:moveTo>
                <a:cubicBezTo>
                  <a:pt x="1974166" y="1366910"/>
                  <a:pt x="2035127" y="764344"/>
                  <a:pt x="1716259" y="436098"/>
                </a:cubicBezTo>
                <a:cubicBezTo>
                  <a:pt x="1397391" y="107852"/>
                  <a:pt x="698695" y="53926"/>
                  <a:pt x="0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51C130-9AE8-6BDE-F636-CFD61A0E7E22}"/>
              </a:ext>
            </a:extLst>
          </p:cNvPr>
          <p:cNvSpPr txBox="1"/>
          <p:nvPr/>
        </p:nvSpPr>
        <p:spPr>
          <a:xfrm>
            <a:off x="474226" y="981337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operators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86E099-4984-7C8B-8772-6456DE6F7C30}"/>
              </a:ext>
            </a:extLst>
          </p:cNvPr>
          <p:cNvSpPr txBox="1"/>
          <p:nvPr/>
        </p:nvSpPr>
        <p:spPr>
          <a:xfrm>
            <a:off x="546866" y="2330851"/>
            <a:ext cx="107753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Calibri" panose="020F0502020204030204" pitchFamily="34" charset="0"/>
                <a:cs typeface="Calibri" panose="020F0502020204030204" pitchFamily="34" charset="0"/>
              </a:rPr>
              <a:t>Security vendors</a:t>
            </a:r>
          </a:p>
        </p:txBody>
      </p:sp>
      <p:pic>
        <p:nvPicPr>
          <p:cNvPr id="59" name="Graphic 58" descr="Medieval Armor with solid fill">
            <a:extLst>
              <a:ext uri="{FF2B5EF4-FFF2-40B4-BE49-F238E27FC236}">
                <a16:creationId xmlns:a16="http://schemas.microsoft.com/office/drawing/2014/main" id="{CDB39D97-C905-F700-C7D1-292E6A9C2C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52096" y="2018347"/>
            <a:ext cx="578211" cy="57821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604B7E0-735B-5AED-BD94-41C5D6D737EB}"/>
              </a:ext>
            </a:extLst>
          </p:cNvPr>
          <p:cNvSpPr txBox="1">
            <a:spLocks/>
          </p:cNvSpPr>
          <p:nvPr/>
        </p:nvSpPr>
        <p:spPr>
          <a:xfrm>
            <a:off x="263451" y="46130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  <a:defRPr sz="3300" b="0" i="0" u="none" strike="noStrike" cap="non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Cyber Autonomy Research Vision </a:t>
            </a:r>
          </a:p>
        </p:txBody>
      </p:sp>
    </p:spTree>
    <p:extLst>
      <p:ext uri="{BB962C8B-B14F-4D97-AF65-F5344CB8AC3E}">
        <p14:creationId xmlns:p14="http://schemas.microsoft.com/office/powerpoint/2010/main" val="42795374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ACD9F-E71D-FACE-0EEB-86BD26B50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0D981-D3D8-2F16-7997-BB46AEFC1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49" y="154935"/>
            <a:ext cx="7886700" cy="994172"/>
          </a:xfrm>
        </p:spPr>
        <p:txBody>
          <a:bodyPr/>
          <a:lstStyle/>
          <a:p>
            <a:r>
              <a:rPr lang="en-US" dirty="0"/>
              <a:t>System Support for Cyber Autonomy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650E3-CC70-9566-617E-9F0A0C7EF6FF}"/>
              </a:ext>
            </a:extLst>
          </p:cNvPr>
          <p:cNvSpPr txBox="1"/>
          <p:nvPr/>
        </p:nvSpPr>
        <p:spPr>
          <a:xfrm>
            <a:off x="3285848" y="1124146"/>
            <a:ext cx="202010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AI-Assisted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Management Plane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B431B7-9DBF-E2B1-3EF6-D91ACA2D52BB}"/>
              </a:ext>
            </a:extLst>
          </p:cNvPr>
          <p:cNvSpPr txBox="1"/>
          <p:nvPr/>
        </p:nvSpPr>
        <p:spPr>
          <a:xfrm>
            <a:off x="3567974" y="2343585"/>
            <a:ext cx="145584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AI-Assisted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Control Plane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59FF6A-0D14-1A7D-F400-7EBFEE2F6093}"/>
              </a:ext>
            </a:extLst>
          </p:cNvPr>
          <p:cNvSpPr txBox="1"/>
          <p:nvPr/>
        </p:nvSpPr>
        <p:spPr>
          <a:xfrm>
            <a:off x="3661750" y="3448474"/>
            <a:ext cx="12682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AI-Assisted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Data Plane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9CFD1-A025-5EAD-32DF-7825D675E4D2}"/>
              </a:ext>
            </a:extLst>
          </p:cNvPr>
          <p:cNvSpPr txBox="1"/>
          <p:nvPr/>
        </p:nvSpPr>
        <p:spPr>
          <a:xfrm>
            <a:off x="1588643" y="3462040"/>
            <a:ext cx="1141659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Telemetry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Collection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0AE950-6B9A-4755-232B-C8E719AFF500}"/>
              </a:ext>
            </a:extLst>
          </p:cNvPr>
          <p:cNvSpPr txBox="1"/>
          <p:nvPr/>
        </p:nvSpPr>
        <p:spPr>
          <a:xfrm>
            <a:off x="1568605" y="2343584"/>
            <a:ext cx="118173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Telemetry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Processing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4A53B81-2194-2031-302F-D415B82E57B2}"/>
              </a:ext>
            </a:extLst>
          </p:cNvPr>
          <p:cNvCxnSpPr>
            <a:stCxn id="7" idx="2"/>
            <a:endCxn id="13" idx="0"/>
          </p:cNvCxnSpPr>
          <p:nvPr/>
        </p:nvCxnSpPr>
        <p:spPr>
          <a:xfrm flipH="1">
            <a:off x="4295898" y="1770477"/>
            <a:ext cx="3" cy="57310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C79A1EB-4961-7B3E-91E7-417E97C98900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>
            <a:off x="4295898" y="2989916"/>
            <a:ext cx="0" cy="4585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A9BC50F-16B3-6872-8406-FD6162884E00}"/>
              </a:ext>
            </a:extLst>
          </p:cNvPr>
          <p:cNvSpPr txBox="1"/>
          <p:nvPr/>
        </p:nvSpPr>
        <p:spPr>
          <a:xfrm>
            <a:off x="6669096" y="1114801"/>
            <a:ext cx="782587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Digital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Twins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7F488D-B9AD-4F57-8D5F-06DBBB9D7793}"/>
              </a:ext>
            </a:extLst>
          </p:cNvPr>
          <p:cNvCxnSpPr>
            <a:cxnSpLocks/>
            <a:stCxn id="34" idx="1"/>
            <a:endCxn id="7" idx="3"/>
          </p:cNvCxnSpPr>
          <p:nvPr/>
        </p:nvCxnSpPr>
        <p:spPr>
          <a:xfrm flipH="1">
            <a:off x="5305953" y="1437967"/>
            <a:ext cx="1363143" cy="93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3C1CC07-A280-766D-22B3-4BD8A7713C05}"/>
              </a:ext>
            </a:extLst>
          </p:cNvPr>
          <p:cNvCxnSpPr>
            <a:cxnSpLocks/>
            <a:stCxn id="23" idx="3"/>
            <a:endCxn id="13" idx="1"/>
          </p:cNvCxnSpPr>
          <p:nvPr/>
        </p:nvCxnSpPr>
        <p:spPr>
          <a:xfrm>
            <a:off x="2750340" y="2666750"/>
            <a:ext cx="817634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80BA429-B278-7A0E-17CD-204E37AFE120}"/>
              </a:ext>
            </a:extLst>
          </p:cNvPr>
          <p:cNvCxnSpPr>
            <a:cxnSpLocks/>
          </p:cNvCxnSpPr>
          <p:nvPr/>
        </p:nvCxnSpPr>
        <p:spPr>
          <a:xfrm>
            <a:off x="2757136" y="3773663"/>
            <a:ext cx="870190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1720EE3-6385-09E0-3F21-FD6420A17794}"/>
              </a:ext>
            </a:extLst>
          </p:cNvPr>
          <p:cNvSpPr txBox="1"/>
          <p:nvPr/>
        </p:nvSpPr>
        <p:spPr>
          <a:xfrm>
            <a:off x="5715687" y="3462040"/>
            <a:ext cx="1519968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Host/Network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Agent APIs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141EC3A-626F-65C8-0654-836FE9D7CBFC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4904815" y="3773663"/>
            <a:ext cx="810872" cy="1154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075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B843C-D8A2-E4D0-9252-8041656C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6E66-31EF-1677-04C3-EFE7EE458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01" y="184969"/>
            <a:ext cx="8799398" cy="994172"/>
          </a:xfrm>
        </p:spPr>
        <p:txBody>
          <a:bodyPr/>
          <a:lstStyle/>
          <a:p>
            <a:r>
              <a:rPr lang="en-US" dirty="0"/>
              <a:t>Human-AI Interfaces for Cyber Autonomy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9FD58A-9055-2007-B47A-75BF3F0DCF90}"/>
              </a:ext>
            </a:extLst>
          </p:cNvPr>
          <p:cNvSpPr txBox="1"/>
          <p:nvPr/>
        </p:nvSpPr>
        <p:spPr>
          <a:xfrm>
            <a:off x="589480" y="1524937"/>
            <a:ext cx="1867820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IDE for Expressing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Attacks/Defense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Orchestration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555FA7-7D90-BDB1-DBB2-8F4267228BFC}"/>
              </a:ext>
            </a:extLst>
          </p:cNvPr>
          <p:cNvSpPr txBox="1"/>
          <p:nvPr/>
        </p:nvSpPr>
        <p:spPr>
          <a:xfrm>
            <a:off x="5584083" y="1524937"/>
            <a:ext cx="1428596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Explainability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Layer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33A22-0A96-F54C-8ECD-D2DA8FA73DAB}"/>
              </a:ext>
            </a:extLst>
          </p:cNvPr>
          <p:cNvSpPr txBox="1"/>
          <p:nvPr/>
        </p:nvSpPr>
        <p:spPr>
          <a:xfrm>
            <a:off x="3264797" y="1526863"/>
            <a:ext cx="1390125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IDEs for Risk 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0EC95-7967-60FF-7812-81093D50184F}"/>
              </a:ext>
            </a:extLst>
          </p:cNvPr>
          <p:cNvSpPr txBox="1"/>
          <p:nvPr/>
        </p:nvSpPr>
        <p:spPr>
          <a:xfrm>
            <a:off x="1258951" y="3438349"/>
            <a:ext cx="1645002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Thrust: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Attack/Defense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Foundations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B13CC-C10F-76F6-173F-514C48872AC4}"/>
              </a:ext>
            </a:extLst>
          </p:cNvPr>
          <p:cNvSpPr txBox="1"/>
          <p:nvPr/>
        </p:nvSpPr>
        <p:spPr>
          <a:xfrm>
            <a:off x="3866767" y="3438348"/>
            <a:ext cx="950901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Thrust: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Systems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Support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642F75-7B33-BD45-365F-58978E7A67F5}"/>
              </a:ext>
            </a:extLst>
          </p:cNvPr>
          <p:cNvSpPr txBox="1"/>
          <p:nvPr/>
        </p:nvSpPr>
        <p:spPr>
          <a:xfrm>
            <a:off x="5873423" y="3438348"/>
            <a:ext cx="849913" cy="92333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Thrust: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Cyber</a:t>
            </a:r>
          </a:p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Arena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DD0A8A-7B01-4C33-093B-7936CF5AC9F4}"/>
              </a:ext>
            </a:extLst>
          </p:cNvPr>
          <p:cNvCxnSpPr>
            <a:stCxn id="4" idx="2"/>
            <a:endCxn id="6" idx="0"/>
          </p:cNvCxnSpPr>
          <p:nvPr/>
        </p:nvCxnSpPr>
        <p:spPr>
          <a:xfrm flipH="1">
            <a:off x="2081452" y="2173194"/>
            <a:ext cx="1878408" cy="12651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B87E9F4-B3F1-3C06-7726-41691A4A916A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>
            <a:off x="3959860" y="2173194"/>
            <a:ext cx="382358" cy="12651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848468A-743C-9131-94D7-BF0CFC5F306F}"/>
              </a:ext>
            </a:extLst>
          </p:cNvPr>
          <p:cNvCxnSpPr>
            <a:cxnSpLocks/>
            <a:stCxn id="3" idx="2"/>
            <a:endCxn id="8" idx="0"/>
          </p:cNvCxnSpPr>
          <p:nvPr/>
        </p:nvCxnSpPr>
        <p:spPr>
          <a:xfrm flipH="1">
            <a:off x="4342218" y="2171268"/>
            <a:ext cx="1956163" cy="1267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D30B2F4-4DEC-C16B-7981-9CFE52F800FB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 flipH="1">
            <a:off x="6298380" y="2171268"/>
            <a:ext cx="1" cy="1267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C7809CD-177C-F64C-6A22-6A01320D9D15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1523390" y="2448267"/>
            <a:ext cx="4774990" cy="99008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E029A85-3235-FAEF-4A35-7475278D0BA0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>
            <a:off x="1523390" y="2448267"/>
            <a:ext cx="558062" cy="9900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202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>
          <a:extLst>
            <a:ext uri="{FF2B5EF4-FFF2-40B4-BE49-F238E27FC236}">
              <a16:creationId xmlns:a16="http://schemas.microsoft.com/office/drawing/2014/main" id="{E304C7B0-D03D-AED9-0563-2C939B946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>
            <a:extLst>
              <a:ext uri="{FF2B5EF4-FFF2-40B4-BE49-F238E27FC236}">
                <a16:creationId xmlns:a16="http://schemas.microsoft.com/office/drawing/2014/main" id="{46D71D84-0664-2B1F-5FF8-C10925DD41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850" y="273848"/>
            <a:ext cx="7886700" cy="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fair Display Medium"/>
              <a:buNone/>
            </a:pPr>
            <a:r>
              <a:rPr lang="en" dirty="0"/>
              <a:t>Talk Summary</a:t>
            </a:r>
            <a:endParaRPr dirty="0"/>
          </a:p>
        </p:txBody>
      </p:sp>
      <p:sp>
        <p:nvSpPr>
          <p:cNvPr id="337" name="Google Shape;337;p50">
            <a:extLst>
              <a:ext uri="{FF2B5EF4-FFF2-40B4-BE49-F238E27FC236}">
                <a16:creationId xmlns:a16="http://schemas.microsoft.com/office/drawing/2014/main" id="{67655F72-5CE7-9930-D9A5-D636BF3C25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338" name="Google Shape;338;p50">
            <a:extLst>
              <a:ext uri="{FF2B5EF4-FFF2-40B4-BE49-F238E27FC236}">
                <a16:creationId xmlns:a16="http://schemas.microsoft.com/office/drawing/2014/main" id="{8FD577F2-6C7B-882F-3323-32DC66CEBD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7000" y="1284325"/>
            <a:ext cx="8939100" cy="3524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300" dirty="0"/>
              <a:t>Enterprises are attractive targets (e.g., data, ransom</a:t>
            </a:r>
            <a:r>
              <a:rPr lang="en-US" sz="2300"/>
              <a:t>, launchpads)</a:t>
            </a:r>
            <a:endParaRPr lang="en-US" sz="23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Attacks are increasingly becoming autonomous</a:t>
            </a:r>
            <a:br>
              <a:rPr lang="en" sz="2300" dirty="0"/>
            </a:b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 dirty="0"/>
              <a:t>Security Needs Cyber Autonomy: Lots of Open Research Qs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300" dirty="0"/>
              <a:t>First step: </a:t>
            </a:r>
            <a:r>
              <a:rPr lang="en" sz="2300" dirty="0" err="1"/>
              <a:t>Incalmo</a:t>
            </a:r>
            <a:r>
              <a:rPr lang="en" sz="2300" dirty="0"/>
              <a:t> for autonomous red teaming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lang="en" sz="23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300" dirty="0"/>
              <a:t>Basis for broader Cyber Autonomy Vision</a:t>
            </a:r>
            <a:endParaRPr sz="2300" dirty="0"/>
          </a:p>
        </p:txBody>
      </p:sp>
    </p:spTree>
    <p:extLst>
      <p:ext uri="{BB962C8B-B14F-4D97-AF65-F5344CB8AC3E}">
        <p14:creationId xmlns:p14="http://schemas.microsoft.com/office/powerpoint/2010/main" val="24983703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search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946</Words>
  <Application>Microsoft Macintosh PowerPoint</Application>
  <PresentationFormat>On-screen Show (16:9)</PresentationFormat>
  <Paragraphs>268</Paragraphs>
  <Slides>35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Lato</vt:lpstr>
      <vt:lpstr>Playfair Display Medium</vt:lpstr>
      <vt:lpstr>Playfair Display</vt:lpstr>
      <vt:lpstr>Arial</vt:lpstr>
      <vt:lpstr>Calibri</vt:lpstr>
      <vt:lpstr>Simple Light</vt:lpstr>
      <vt:lpstr>Research Theme</vt:lpstr>
      <vt:lpstr>Incalmo:  An Autonomous LLM-assisted System  for Red Teaming Multi-Host Networks</vt:lpstr>
      <vt:lpstr>PowerPoint Presentation</vt:lpstr>
      <vt:lpstr>Not just hypothetical</vt:lpstr>
      <vt:lpstr>Cyber Autonomy Research at Cylab</vt:lpstr>
      <vt:lpstr>PowerPoint Presentation</vt:lpstr>
      <vt:lpstr>Foundations for Attack/Defense Capabilities</vt:lpstr>
      <vt:lpstr>Incalmo: An LLM-assisted System for Autonomously Executing Multi-host Network Attacks </vt:lpstr>
      <vt:lpstr>Why everyone should care</vt:lpstr>
      <vt:lpstr>Today: LLMs show promise in security knowledge + CTF-based evals</vt:lpstr>
      <vt:lpstr>Real HPC scenarios are multi-stage attacks</vt:lpstr>
      <vt:lpstr>Incalmo in a nutshell </vt:lpstr>
      <vt:lpstr>One Result To Remember</vt:lpstr>
      <vt:lpstr>Our contributions</vt:lpstr>
      <vt:lpstr>We need to systematically quantify how well LLMs perform at multi-stage attacks</vt:lpstr>
      <vt:lpstr>MHBench: A multi-stage attack benchmark</vt:lpstr>
      <vt:lpstr>Our contributions</vt:lpstr>
      <vt:lpstr>State of Art Models and Capabilities</vt:lpstr>
      <vt:lpstr>Using Attack Graphs to Analyze  Actions and Failures in Multi-host Attack Scenarios</vt:lpstr>
      <vt:lpstr>Shedding light on the failure modes</vt:lpstr>
      <vt:lpstr>Our contributions</vt:lpstr>
      <vt:lpstr>Incalmo Key Idea:  Decouple planning from execution  </vt:lpstr>
      <vt:lpstr>Design Details </vt:lpstr>
      <vt:lpstr>Our contributions</vt:lpstr>
      <vt:lpstr>Evaluation Metrics</vt:lpstr>
      <vt:lpstr>Total Acquisition Metric vs. Best of Rest</vt:lpstr>
      <vt:lpstr>Small Models + Incalmo can be effective!</vt:lpstr>
      <vt:lpstr>Speed of achieving goals is impressive</vt:lpstr>
      <vt:lpstr>Incalmo Summary</vt:lpstr>
      <vt:lpstr>Impact</vt:lpstr>
      <vt:lpstr>Cyber Autonomy Arena</vt:lpstr>
      <vt:lpstr>Early Leaderboard</vt:lpstr>
      <vt:lpstr>PowerPoint Presentation</vt:lpstr>
      <vt:lpstr>System Support for Cyber Autonomy</vt:lpstr>
      <vt:lpstr>Human-AI Interfaces for Cyber Autonomy</vt:lpstr>
      <vt:lpstr>Talk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Vyas Sekar</cp:lastModifiedBy>
  <cp:revision>21</cp:revision>
  <dcterms:modified xsi:type="dcterms:W3CDTF">2026-04-22T19:00:38Z</dcterms:modified>
</cp:coreProperties>
</file>