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0" r:id="rId2"/>
  </p:sldMasterIdLst>
  <p:notesMasterIdLst>
    <p:notesMasterId r:id="rId52"/>
  </p:notesMasterIdLst>
  <p:handoutMasterIdLst>
    <p:handoutMasterId r:id="rId53"/>
  </p:handoutMasterIdLst>
  <p:sldIdLst>
    <p:sldId id="256" r:id="rId3"/>
    <p:sldId id="258" r:id="rId4"/>
    <p:sldId id="257" r:id="rId5"/>
    <p:sldId id="301" r:id="rId6"/>
    <p:sldId id="284" r:id="rId7"/>
    <p:sldId id="259" r:id="rId8"/>
    <p:sldId id="260" r:id="rId9"/>
    <p:sldId id="262" r:id="rId10"/>
    <p:sldId id="263" r:id="rId11"/>
    <p:sldId id="292" r:id="rId12"/>
    <p:sldId id="407" r:id="rId13"/>
    <p:sldId id="287" r:id="rId14"/>
    <p:sldId id="289" r:id="rId15"/>
    <p:sldId id="266" r:id="rId16"/>
    <p:sldId id="267" r:id="rId17"/>
    <p:sldId id="272" r:id="rId18"/>
    <p:sldId id="270" r:id="rId19"/>
    <p:sldId id="271" r:id="rId20"/>
    <p:sldId id="293" r:id="rId21"/>
    <p:sldId id="290" r:id="rId22"/>
    <p:sldId id="275" r:id="rId23"/>
    <p:sldId id="276" r:id="rId24"/>
    <p:sldId id="277" r:id="rId25"/>
    <p:sldId id="278" r:id="rId26"/>
    <p:sldId id="577" r:id="rId27"/>
    <p:sldId id="280" r:id="rId28"/>
    <p:sldId id="408" r:id="rId29"/>
    <p:sldId id="356" r:id="rId30"/>
    <p:sldId id="393" r:id="rId31"/>
    <p:sldId id="394" r:id="rId32"/>
    <p:sldId id="395" r:id="rId33"/>
    <p:sldId id="396" r:id="rId34"/>
    <p:sldId id="397" r:id="rId35"/>
    <p:sldId id="398" r:id="rId36"/>
    <p:sldId id="399" r:id="rId37"/>
    <p:sldId id="400" r:id="rId38"/>
    <p:sldId id="401" r:id="rId39"/>
    <p:sldId id="402" r:id="rId40"/>
    <p:sldId id="403" r:id="rId41"/>
    <p:sldId id="404" r:id="rId42"/>
    <p:sldId id="405" r:id="rId43"/>
    <p:sldId id="385" r:id="rId44"/>
    <p:sldId id="409" r:id="rId45"/>
    <p:sldId id="406" r:id="rId46"/>
    <p:sldId id="524" r:id="rId47"/>
    <p:sldId id="566" r:id="rId48"/>
    <p:sldId id="576" r:id="rId49"/>
    <p:sldId id="570" r:id="rId50"/>
    <p:sldId id="571"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1BDFC3-0C1D-4EDC-31FE-7398E396D4D8}" name="Vyas Sekar" initials="VS" userId="Vyas Sekar" providerId="None"/>
  <p188:author id="{2FF492E2-4C58-EC06-4078-F763D723D8FA}" name="Michael Lisanti" initials="ML" userId="OvnwW/02Nf4Y488Tka1E0HQLhxExfJXgoKJKHUl4KYo=" providerId="None"/>
  <p188:author id="{C89B28EE-E272-DA7B-08CC-77EBF8456315}" name="Vyas Sekar" initials="VS" userId="kJ9evgPEmbRO1PN/S3GSptUHs31tFbO6Iv8Vbrzeefk="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Yucheng Yin" initials="YY" lastIdx="10" clrIdx="0">
    <p:extLst>
      <p:ext uri="{19B8F6BF-5375-455C-9EA6-DF929625EA0E}">
        <p15:presenceInfo xmlns:p15="http://schemas.microsoft.com/office/powerpoint/2012/main" userId="S::yyin4@andrew.cmu.edu::576d63cd-1c9d-4d3d-a04d-2b3e987f21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87"/>
    <p:restoredTop sz="82478"/>
  </p:normalViewPr>
  <p:slideViewPr>
    <p:cSldViewPr snapToGrid="0" snapToObjects="1">
      <p:cViewPr varScale="1">
        <p:scale>
          <a:sx n="78" d="100"/>
          <a:sy n="78" d="100"/>
        </p:scale>
        <p:origin x="504"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microsoft.com/office/2018/10/relationships/authors" Target="author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FC23E9-9987-8B4F-BE1A-0EDDD036E48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695EFAC-2308-E943-AF79-A5E9CE6DD3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D5056ED-0FD1-9840-9C4B-C5D4BC31081E}" type="datetimeFigureOut">
              <a:rPr lang="en-US" smtClean="0"/>
              <a:t>2/23/22</a:t>
            </a:fld>
            <a:endParaRPr lang="en-US"/>
          </a:p>
        </p:txBody>
      </p:sp>
      <p:sp>
        <p:nvSpPr>
          <p:cNvPr id="4" name="Footer Placeholder 3">
            <a:extLst>
              <a:ext uri="{FF2B5EF4-FFF2-40B4-BE49-F238E27FC236}">
                <a16:creationId xmlns:a16="http://schemas.microsoft.com/office/drawing/2014/main" id="{1A376702-8EA7-2A41-9A4D-830C26173B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F27032B-9C26-724B-B801-B8AA352787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56C06-E164-C34F-931C-E01FBD07CDBD}" type="slidenum">
              <a:rPr lang="en-US" smtClean="0"/>
              <a:t>‹#›</a:t>
            </a:fld>
            <a:endParaRPr lang="en-US"/>
          </a:p>
        </p:txBody>
      </p:sp>
    </p:spTree>
    <p:extLst>
      <p:ext uri="{BB962C8B-B14F-4D97-AF65-F5344CB8AC3E}">
        <p14:creationId xmlns:p14="http://schemas.microsoft.com/office/powerpoint/2010/main" val="460080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27EF59-4C51-6D40-AFD1-7D92FB0679D7}" type="datetimeFigureOut">
              <a:rPr lang="en-US" smtClean="0"/>
              <a:t>2/23/22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2ABE24-ED2C-3940-9D59-5790B45B6983}" type="slidenum">
              <a:rPr lang="en-US" smtClean="0"/>
              <a:t>‹#›</a:t>
            </a:fld>
            <a:endParaRPr lang="en-US"/>
          </a:p>
        </p:txBody>
      </p:sp>
    </p:spTree>
    <p:extLst>
      <p:ext uri="{BB962C8B-B14F-4D97-AF65-F5344CB8AC3E}">
        <p14:creationId xmlns:p14="http://schemas.microsoft.com/office/powerpoint/2010/main" val="2027397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2ABE24-ED2C-3940-9D59-5790B45B6983}" type="slidenum">
              <a:rPr lang="en-US" smtClean="0"/>
              <a:t>1</a:t>
            </a:fld>
            <a:endParaRPr lang="en-US"/>
          </a:p>
        </p:txBody>
      </p:sp>
    </p:spTree>
    <p:extLst>
      <p:ext uri="{BB962C8B-B14F-4D97-AF65-F5344CB8AC3E}">
        <p14:creationId xmlns:p14="http://schemas.microsoft.com/office/powerpoint/2010/main" val="2271185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Data-driven</a:t>
            </a:r>
            <a:r>
              <a:rPr kumimoji="1" lang="zh-CN" altLang="en-US" dirty="0"/>
              <a:t> </a:t>
            </a:r>
            <a:r>
              <a:rPr kumimoji="1" lang="en-US" altLang="zh-CN" dirty="0"/>
              <a:t>techniques</a:t>
            </a:r>
            <a:r>
              <a:rPr kumimoji="1" lang="zh-CN" altLang="en-US" dirty="0"/>
              <a:t> </a:t>
            </a:r>
            <a:r>
              <a:rPr kumimoji="1" lang="en-US" altLang="zh-CN" dirty="0"/>
              <a:t>are</a:t>
            </a:r>
            <a:r>
              <a:rPr kumimoji="1" lang="zh-CN" altLang="en-US" dirty="0"/>
              <a:t> </a:t>
            </a:r>
            <a:r>
              <a:rPr kumimoji="1" lang="en-US" altLang="zh-CN" dirty="0"/>
              <a:t>very</a:t>
            </a:r>
            <a:r>
              <a:rPr kumimoji="1" lang="zh-CN" altLang="en-US" dirty="0"/>
              <a:t> </a:t>
            </a:r>
            <a:r>
              <a:rPr kumimoji="1" lang="en-US" altLang="zh-CN" dirty="0"/>
              <a:t>important</a:t>
            </a:r>
            <a:r>
              <a:rPr kumimoji="1" lang="zh-CN" altLang="en-US" dirty="0"/>
              <a:t> </a:t>
            </a:r>
            <a:r>
              <a:rPr kumimoji="1" lang="en-US" altLang="zh-CN" dirty="0"/>
              <a:t>and</a:t>
            </a:r>
            <a:r>
              <a:rPr kumimoji="1" lang="zh-CN" altLang="en-US" dirty="0"/>
              <a:t> </a:t>
            </a:r>
            <a:r>
              <a:rPr kumimoji="1" lang="en-US" altLang="zh-CN" dirty="0"/>
              <a:t>popular</a:t>
            </a:r>
            <a:r>
              <a:rPr kumimoji="1" lang="zh-CN" altLang="en-US" dirty="0"/>
              <a:t> </a:t>
            </a:r>
            <a:r>
              <a:rPr kumimoji="1" lang="en-US" altLang="zh-CN" dirty="0"/>
              <a:t>in</a:t>
            </a:r>
            <a:r>
              <a:rPr kumimoji="1" lang="zh-CN" altLang="en-US" dirty="0"/>
              <a:t> </a:t>
            </a:r>
            <a:r>
              <a:rPr kumimoji="1" lang="en-US" altLang="zh-CN" dirty="0"/>
              <a:t>networking</a:t>
            </a:r>
            <a:r>
              <a:rPr kumimoji="1" lang="zh-CN" altLang="en-US" dirty="0"/>
              <a:t> </a:t>
            </a:r>
            <a:r>
              <a:rPr kumimoji="1" lang="en-US" altLang="zh-CN" dirty="0"/>
              <a:t>and</a:t>
            </a:r>
            <a:r>
              <a:rPr kumimoji="1" lang="zh-CN" altLang="en-US" dirty="0"/>
              <a:t> </a:t>
            </a:r>
            <a:r>
              <a:rPr kumimoji="1" lang="en-US" altLang="zh-CN" dirty="0"/>
              <a:t>systems</a:t>
            </a:r>
            <a:r>
              <a:rPr kumimoji="1" lang="zh-CN" altLang="en-US" dirty="0"/>
              <a:t> </a:t>
            </a:r>
            <a:r>
              <a:rPr kumimoji="1" lang="en-US" altLang="zh-CN" dirty="0"/>
              <a:t>research,</a:t>
            </a:r>
            <a:r>
              <a:rPr kumimoji="1" lang="zh-CN" altLang="en-US" dirty="0"/>
              <a:t> </a:t>
            </a:r>
            <a:r>
              <a:rPr kumimoji="1" lang="en-US" altLang="zh-CN" dirty="0"/>
              <a:t>because</a:t>
            </a:r>
            <a:r>
              <a:rPr kumimoji="1" lang="zh-CN" altLang="en-US" dirty="0"/>
              <a:t> </a:t>
            </a:r>
            <a:r>
              <a:rPr kumimoji="1" lang="en-US" altLang="zh-CN" dirty="0"/>
              <a:t>they</a:t>
            </a:r>
            <a:r>
              <a:rPr kumimoji="1" lang="zh-CN" altLang="en-US" dirty="0"/>
              <a:t> </a:t>
            </a:r>
            <a:r>
              <a:rPr kumimoji="1" lang="en-US" altLang="zh-CN" dirty="0"/>
              <a:t>allow</a:t>
            </a:r>
            <a:r>
              <a:rPr kumimoji="1" lang="zh-CN" altLang="en-US" dirty="0"/>
              <a:t> </a:t>
            </a:r>
            <a:r>
              <a:rPr kumimoji="1" lang="en-US" altLang="zh-CN" dirty="0"/>
              <a:t>network</a:t>
            </a:r>
            <a:r>
              <a:rPr kumimoji="1" lang="zh-CN" altLang="en-US" dirty="0"/>
              <a:t> </a:t>
            </a:r>
            <a:r>
              <a:rPr kumimoji="1" lang="en-US" altLang="zh-CN" dirty="0"/>
              <a:t>operators</a:t>
            </a:r>
            <a:r>
              <a:rPr kumimoji="1" lang="zh-CN" altLang="en-US" dirty="0"/>
              <a:t> </a:t>
            </a:r>
            <a:r>
              <a:rPr kumimoji="1" lang="en-US" altLang="zh-CN" dirty="0"/>
              <a:t>and</a:t>
            </a:r>
            <a:r>
              <a:rPr kumimoji="1" lang="zh-CN" altLang="en-US" dirty="0"/>
              <a:t> </a:t>
            </a:r>
            <a:r>
              <a:rPr kumimoji="1" lang="en-US" altLang="zh-CN" dirty="0"/>
              <a:t>system</a:t>
            </a:r>
            <a:r>
              <a:rPr kumimoji="1" lang="zh-CN" altLang="en-US" dirty="0"/>
              <a:t> </a:t>
            </a:r>
            <a:r>
              <a:rPr kumimoji="1" lang="en-US" altLang="zh-CN" dirty="0"/>
              <a:t>designers</a:t>
            </a:r>
            <a:r>
              <a:rPr kumimoji="1" lang="zh-CN" altLang="en-US" dirty="0"/>
              <a:t> </a:t>
            </a:r>
            <a:r>
              <a:rPr kumimoji="1" lang="en-US" altLang="zh-CN" dirty="0"/>
              <a:t>to</a:t>
            </a:r>
            <a:r>
              <a:rPr kumimoji="1" lang="zh-CN" altLang="en-US" dirty="0"/>
              <a:t> </a:t>
            </a:r>
            <a:r>
              <a:rPr kumimoji="1" lang="en-US" altLang="zh-CN" dirty="0"/>
              <a:t>explore</a:t>
            </a:r>
            <a:r>
              <a:rPr kumimoji="1" lang="zh-CN" altLang="en-US" dirty="0"/>
              <a:t> </a:t>
            </a:r>
            <a:r>
              <a:rPr kumimoji="1" lang="en-US" altLang="zh-CN" dirty="0"/>
              <a:t>the</a:t>
            </a:r>
            <a:r>
              <a:rPr kumimoji="1" lang="zh-CN" altLang="en-US" dirty="0"/>
              <a:t> </a:t>
            </a:r>
            <a:r>
              <a:rPr kumimoji="1" lang="en-US" altLang="zh-CN" dirty="0"/>
              <a:t>design</a:t>
            </a:r>
            <a:r>
              <a:rPr kumimoji="1" lang="zh-CN" altLang="en-US" dirty="0"/>
              <a:t> </a:t>
            </a:r>
            <a:r>
              <a:rPr kumimoji="1" lang="en-US" altLang="zh-CN" dirty="0"/>
              <a:t>choices</a:t>
            </a:r>
            <a:r>
              <a:rPr kumimoji="1" lang="zh-CN" altLang="en-US" dirty="0"/>
              <a:t> </a:t>
            </a:r>
            <a:r>
              <a:rPr kumimoji="1" lang="en-US" altLang="zh-CN" dirty="0"/>
              <a:t>from</a:t>
            </a:r>
            <a:r>
              <a:rPr kumimoji="1" lang="zh-CN" altLang="en-US" dirty="0"/>
              <a:t> </a:t>
            </a:r>
            <a:r>
              <a:rPr kumimoji="1" lang="en-US" altLang="zh-CN" dirty="0"/>
              <a:t>empirical</a:t>
            </a:r>
            <a:r>
              <a:rPr kumimoji="1" lang="zh-CN" altLang="en-US" dirty="0"/>
              <a:t> </a:t>
            </a:r>
            <a:r>
              <a:rPr kumimoji="1" lang="en-US" altLang="zh-CN" dirty="0"/>
              <a:t>needs,</a:t>
            </a:r>
            <a:r>
              <a:rPr kumimoji="1" lang="zh-CN" altLang="en-US" dirty="0"/>
              <a:t> </a:t>
            </a:r>
            <a:r>
              <a:rPr kumimoji="1" lang="en-US" altLang="zh-CN" dirty="0"/>
              <a:t>and</a:t>
            </a:r>
            <a:r>
              <a:rPr kumimoji="1" lang="zh-CN" altLang="en-US" dirty="0"/>
              <a:t> </a:t>
            </a:r>
            <a:r>
              <a:rPr kumimoji="1" lang="en-US" altLang="zh-CN" dirty="0"/>
              <a:t>enable</a:t>
            </a:r>
            <a:r>
              <a:rPr kumimoji="1" lang="zh-CN" altLang="en-US" dirty="0"/>
              <a:t> </a:t>
            </a:r>
            <a:r>
              <a:rPr kumimoji="1" lang="en-US" altLang="zh-CN" dirty="0"/>
              <a:t>a</a:t>
            </a:r>
            <a:r>
              <a:rPr kumimoji="1" lang="zh-CN" altLang="en-US" dirty="0"/>
              <a:t> </a:t>
            </a:r>
            <a:r>
              <a:rPr kumimoji="1" lang="en-US" altLang="zh-CN" dirty="0"/>
              <a:t>range</a:t>
            </a:r>
            <a:r>
              <a:rPr kumimoji="1" lang="zh-CN" altLang="en-US" dirty="0"/>
              <a:t> </a:t>
            </a:r>
            <a:r>
              <a:rPr kumimoji="1" lang="en-US" altLang="zh-CN" dirty="0"/>
              <a:t>of</a:t>
            </a:r>
            <a:r>
              <a:rPr kumimoji="1" lang="zh-CN" altLang="en-US" dirty="0"/>
              <a:t> </a:t>
            </a:r>
            <a:r>
              <a:rPr kumimoji="1" lang="en-US" altLang="zh-CN" dirty="0"/>
              <a:t>applications</a:t>
            </a:r>
            <a:r>
              <a:rPr kumimoji="1" lang="zh-CN" altLang="en-US" dirty="0"/>
              <a:t> </a:t>
            </a:r>
            <a:r>
              <a:rPr kumimoji="1" lang="en-US" altLang="zh-CN" dirty="0"/>
              <a:t>and</a:t>
            </a:r>
            <a:r>
              <a:rPr kumimoji="1" lang="zh-CN" altLang="en-US" dirty="0"/>
              <a:t> </a:t>
            </a:r>
            <a:r>
              <a:rPr kumimoji="1" lang="en-US" altLang="zh-CN" dirty="0"/>
              <a:t>use</a:t>
            </a:r>
            <a:r>
              <a:rPr kumimoji="1" lang="zh-CN" altLang="en-US" dirty="0"/>
              <a:t> </a:t>
            </a:r>
            <a:r>
              <a:rPr kumimoji="1" lang="en-US" altLang="zh-CN" dirty="0"/>
              <a:t>cases.</a:t>
            </a:r>
            <a:r>
              <a:rPr kumimoji="1" lang="zh-CN" altLang="en-US" dirty="0"/>
              <a:t> </a:t>
            </a:r>
            <a:r>
              <a:rPr kumimoji="1" lang="en-US" altLang="zh-CN" dirty="0"/>
              <a:t>For</a:t>
            </a:r>
            <a:r>
              <a:rPr kumimoji="1" lang="zh-CN" altLang="en-US" dirty="0"/>
              <a:t> </a:t>
            </a:r>
            <a:r>
              <a:rPr kumimoji="1" lang="en-US" altLang="zh-CN" dirty="0"/>
              <a:t>example,</a:t>
            </a:r>
            <a:r>
              <a:rPr kumimoji="1" lang="zh-CN" altLang="en-US" dirty="0"/>
              <a:t> </a:t>
            </a:r>
            <a:r>
              <a:rPr kumimoji="1" lang="en-US" altLang="zh-CN" dirty="0"/>
              <a:t>from</a:t>
            </a:r>
            <a:r>
              <a:rPr kumimoji="1" lang="zh-CN" altLang="en-US" dirty="0"/>
              <a:t> </a:t>
            </a:r>
            <a:r>
              <a:rPr kumimoji="1" lang="en-US" altLang="zh-CN" dirty="0"/>
              <a:t>data</a:t>
            </a:r>
            <a:r>
              <a:rPr kumimoji="1" lang="zh-CN" altLang="en-US" dirty="0"/>
              <a:t> </a:t>
            </a:r>
            <a:r>
              <a:rPr kumimoji="1" lang="en-US" altLang="zh-CN" dirty="0"/>
              <a:t>we</a:t>
            </a:r>
            <a:r>
              <a:rPr kumimoji="1" lang="zh-CN" altLang="en-US" dirty="0"/>
              <a:t> </a:t>
            </a:r>
            <a:r>
              <a:rPr kumimoji="1" lang="en-US" altLang="zh-CN" dirty="0"/>
              <a:t>can</a:t>
            </a:r>
            <a:r>
              <a:rPr kumimoji="1" lang="zh-CN" altLang="en-US" dirty="0"/>
              <a:t> </a:t>
            </a:r>
            <a:r>
              <a:rPr kumimoji="1" lang="en-US" altLang="zh-CN" dirty="0"/>
              <a:t>measure</a:t>
            </a:r>
            <a:r>
              <a:rPr kumimoji="1" lang="zh-CN" altLang="en-US" dirty="0"/>
              <a:t> </a:t>
            </a:r>
            <a:r>
              <a:rPr kumimoji="1" lang="en-US" altLang="zh-CN" dirty="0"/>
              <a:t>the</a:t>
            </a:r>
            <a:r>
              <a:rPr kumimoji="1" lang="zh-CN" altLang="en-US" dirty="0"/>
              <a:t> </a:t>
            </a:r>
            <a:r>
              <a:rPr kumimoji="1" lang="en-US" altLang="zh-CN" dirty="0"/>
              <a:t>reliability</a:t>
            </a:r>
            <a:r>
              <a:rPr kumimoji="1" lang="zh-CN" altLang="en-US" dirty="0"/>
              <a:t> </a:t>
            </a:r>
            <a:r>
              <a:rPr kumimoji="1" lang="en-US" altLang="zh-CN" dirty="0"/>
              <a:t>of</a:t>
            </a:r>
            <a:r>
              <a:rPr kumimoji="1" lang="zh-CN" altLang="en-US" dirty="0"/>
              <a:t> </a:t>
            </a:r>
            <a:r>
              <a:rPr kumimoji="1" lang="en-US" altLang="zh-CN" dirty="0"/>
              <a:t>network,</a:t>
            </a:r>
            <a:r>
              <a:rPr kumimoji="1" lang="zh-CN" altLang="en-US" dirty="0"/>
              <a:t> </a:t>
            </a:r>
            <a:r>
              <a:rPr kumimoji="1" lang="en-US" altLang="zh-CN" dirty="0"/>
              <a:t>or</a:t>
            </a:r>
            <a:r>
              <a:rPr kumimoji="1" lang="zh-CN" altLang="en-US" dirty="0"/>
              <a:t> </a:t>
            </a:r>
            <a:r>
              <a:rPr kumimoji="1" lang="en-US" altLang="zh-CN" dirty="0"/>
              <a:t>accurately</a:t>
            </a:r>
            <a:r>
              <a:rPr kumimoji="1" lang="zh-CN" altLang="en-US" dirty="0"/>
              <a:t> </a:t>
            </a:r>
            <a:r>
              <a:rPr kumimoji="1" lang="en-US" altLang="zh-CN" dirty="0"/>
              <a:t>predict</a:t>
            </a:r>
            <a:r>
              <a:rPr kumimoji="1" lang="zh-CN" altLang="en-US" dirty="0"/>
              <a:t> </a:t>
            </a:r>
            <a:r>
              <a:rPr kumimoji="1" lang="en-US" altLang="zh-CN" dirty="0"/>
              <a:t>the</a:t>
            </a:r>
            <a:r>
              <a:rPr kumimoji="1" lang="zh-CN" altLang="en-US" dirty="0"/>
              <a:t> </a:t>
            </a:r>
            <a:r>
              <a:rPr kumimoji="1" lang="en-US" altLang="zh-CN" dirty="0"/>
              <a:t>video</a:t>
            </a:r>
            <a:r>
              <a:rPr kumimoji="1" lang="zh-CN" altLang="en-US" dirty="0"/>
              <a:t> </a:t>
            </a:r>
            <a:r>
              <a:rPr kumimoji="1" lang="en-US" altLang="zh-CN" dirty="0"/>
              <a:t>quality</a:t>
            </a:r>
            <a:r>
              <a:rPr kumimoji="1" lang="zh-CN" altLang="en-US" dirty="0"/>
              <a:t> </a:t>
            </a:r>
            <a:r>
              <a:rPr kumimoji="1" lang="en-US" altLang="zh-CN" dirty="0"/>
              <a:t>given</a:t>
            </a:r>
            <a:r>
              <a:rPr kumimoji="1" lang="zh-CN" altLang="en-US" dirty="0"/>
              <a:t> </a:t>
            </a:r>
            <a:r>
              <a:rPr kumimoji="1" lang="en-US" altLang="zh-CN" dirty="0"/>
              <a:t>a</a:t>
            </a:r>
            <a:r>
              <a:rPr kumimoji="1" lang="zh-CN" altLang="en-US" dirty="0"/>
              <a:t> </a:t>
            </a:r>
            <a:r>
              <a:rPr kumimoji="1" lang="en-US" altLang="zh-CN" dirty="0"/>
              <a:t>different</a:t>
            </a:r>
            <a:r>
              <a:rPr kumimoji="1" lang="zh-CN" altLang="en-US" dirty="0"/>
              <a:t> </a:t>
            </a:r>
            <a:r>
              <a:rPr kumimoji="1" lang="en-US" altLang="zh-CN" dirty="0"/>
              <a:t>network</a:t>
            </a:r>
            <a:r>
              <a:rPr kumimoji="1" lang="zh-CN" altLang="en-US" dirty="0"/>
              <a:t> </a:t>
            </a:r>
            <a:r>
              <a:rPr kumimoji="1" lang="en-US" altLang="zh-CN" dirty="0"/>
              <a:t>and</a:t>
            </a:r>
            <a:r>
              <a:rPr kumimoji="1" lang="zh-CN" altLang="en-US" dirty="0"/>
              <a:t> </a:t>
            </a:r>
            <a:r>
              <a:rPr kumimoji="1" lang="en-US" altLang="zh-CN" dirty="0"/>
              <a:t>transmission</a:t>
            </a:r>
            <a:r>
              <a:rPr kumimoji="1" lang="zh-CN" altLang="en-US" dirty="0"/>
              <a:t> </a:t>
            </a:r>
            <a:r>
              <a:rPr kumimoji="1" lang="en-US" altLang="zh-CN" dirty="0"/>
              <a:t>condition.</a:t>
            </a:r>
            <a:r>
              <a:rPr kumimoji="1" lang="zh-CN" altLang="en-US" dirty="0"/>
              <a:t> </a:t>
            </a:r>
            <a:r>
              <a:rPr kumimoji="1" lang="en-US" altLang="zh-CN" dirty="0"/>
              <a:t>We</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use</a:t>
            </a:r>
            <a:r>
              <a:rPr kumimoji="1" lang="zh-CN" altLang="en-US" dirty="0"/>
              <a:t> </a:t>
            </a:r>
            <a:r>
              <a:rPr kumimoji="1" lang="en-US" altLang="zh-CN" dirty="0"/>
              <a:t>data</a:t>
            </a:r>
            <a:r>
              <a:rPr kumimoji="1" lang="zh-CN" altLang="en-US" dirty="0"/>
              <a:t> </a:t>
            </a:r>
            <a:r>
              <a:rPr kumimoji="1" lang="en-US" altLang="zh-CN" dirty="0"/>
              <a:t>to</a:t>
            </a:r>
            <a:r>
              <a:rPr kumimoji="1" lang="zh-CN" altLang="en-US" dirty="0"/>
              <a:t> </a:t>
            </a:r>
            <a:r>
              <a:rPr kumimoji="1" lang="en-US" altLang="zh-CN" dirty="0"/>
              <a:t>evaluate</a:t>
            </a:r>
            <a:r>
              <a:rPr kumimoji="1" lang="zh-CN" altLang="en-US" dirty="0"/>
              <a:t> </a:t>
            </a:r>
            <a:r>
              <a:rPr kumimoji="1" lang="en-US" altLang="zh-CN" dirty="0"/>
              <a:t>the</a:t>
            </a:r>
            <a:r>
              <a:rPr kumimoji="1" lang="zh-CN" altLang="en-US" dirty="0"/>
              <a:t> </a:t>
            </a:r>
            <a:r>
              <a:rPr kumimoji="1" lang="en-US" altLang="zh-CN" dirty="0"/>
              <a:t>performance</a:t>
            </a:r>
            <a:r>
              <a:rPr kumimoji="1" lang="zh-CN" altLang="en-US" dirty="0"/>
              <a:t> </a:t>
            </a:r>
            <a:r>
              <a:rPr kumimoji="1" lang="en-US" altLang="zh-CN" dirty="0"/>
              <a:t>of</a:t>
            </a:r>
            <a:r>
              <a:rPr kumimoji="1" lang="zh-CN" altLang="en-US" dirty="0"/>
              <a:t> </a:t>
            </a:r>
            <a:r>
              <a:rPr kumimoji="1" lang="en-US" altLang="zh-CN" dirty="0"/>
              <a:t>different</a:t>
            </a:r>
            <a:r>
              <a:rPr kumimoji="1" lang="zh-CN" altLang="en-US" dirty="0"/>
              <a:t> </a:t>
            </a:r>
            <a:r>
              <a:rPr kumimoji="1" lang="en-US" altLang="zh-CN" dirty="0"/>
              <a:t>algorithms.</a:t>
            </a:r>
            <a:r>
              <a:rPr kumimoji="1" lang="zh-CN" altLang="en-US" dirty="0"/>
              <a:t> </a:t>
            </a:r>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2</a:t>
            </a:fld>
            <a:endParaRPr kumimoji="1" lang="zh-CN" altLang="en-US"/>
          </a:p>
        </p:txBody>
      </p:sp>
    </p:spTree>
    <p:extLst>
      <p:ext uri="{BB962C8B-B14F-4D97-AF65-F5344CB8AC3E}">
        <p14:creationId xmlns:p14="http://schemas.microsoft.com/office/powerpoint/2010/main" val="186813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However,</a:t>
            </a:r>
            <a:r>
              <a:rPr kumimoji="1" lang="zh-CN" altLang="en-US" dirty="0"/>
              <a:t> </a:t>
            </a:r>
            <a:r>
              <a:rPr kumimoji="1" lang="en-US" altLang="zh-CN" dirty="0"/>
              <a:t>currently</a:t>
            </a:r>
            <a:r>
              <a:rPr kumimoji="1" lang="zh-CN" altLang="en-US" dirty="0"/>
              <a:t> </a:t>
            </a:r>
            <a:r>
              <a:rPr kumimoji="1" lang="en-US" altLang="zh-CN" dirty="0"/>
              <a:t>the</a:t>
            </a:r>
            <a:r>
              <a:rPr kumimoji="1" lang="zh-CN" altLang="en-US" dirty="0"/>
              <a:t> </a:t>
            </a:r>
            <a:r>
              <a:rPr kumimoji="1" lang="en-US" altLang="zh-CN" dirty="0"/>
              <a:t>benefit</a:t>
            </a:r>
            <a:r>
              <a:rPr kumimoji="1" lang="zh-CN" altLang="en-US" dirty="0"/>
              <a:t> </a:t>
            </a:r>
            <a:r>
              <a:rPr kumimoji="1" lang="en-US" altLang="zh-CN" dirty="0"/>
              <a:t>of</a:t>
            </a:r>
            <a:r>
              <a:rPr kumimoji="1" lang="zh-CN" altLang="en-US" dirty="0"/>
              <a:t> </a:t>
            </a:r>
            <a:r>
              <a:rPr kumimoji="1" lang="en-US" altLang="zh-CN" dirty="0"/>
              <a:t>data-driven</a:t>
            </a:r>
            <a:r>
              <a:rPr kumimoji="1" lang="zh-CN" altLang="en-US" dirty="0"/>
              <a:t> </a:t>
            </a:r>
            <a:r>
              <a:rPr kumimoji="1" lang="en-US" altLang="zh-CN" dirty="0"/>
              <a:t>research</a:t>
            </a:r>
            <a:r>
              <a:rPr kumimoji="1" lang="zh-CN" altLang="en-US" dirty="0"/>
              <a:t> </a:t>
            </a:r>
            <a:r>
              <a:rPr kumimoji="1" lang="en-US" altLang="zh-CN" dirty="0"/>
              <a:t>are</a:t>
            </a:r>
            <a:r>
              <a:rPr kumimoji="1" lang="zh-CN" altLang="en-US" dirty="0"/>
              <a:t> </a:t>
            </a:r>
            <a:r>
              <a:rPr kumimoji="1" lang="en-US" altLang="zh-CN" dirty="0"/>
              <a:t>restricted</a:t>
            </a:r>
            <a:r>
              <a:rPr kumimoji="1" lang="zh-CN" altLang="en-US" dirty="0"/>
              <a:t> </a:t>
            </a:r>
            <a:r>
              <a:rPr kumimoji="1" lang="en-US" altLang="zh-CN" dirty="0"/>
              <a:t>to</a:t>
            </a:r>
            <a:r>
              <a:rPr kumimoji="1" lang="zh-CN" altLang="en-US" dirty="0"/>
              <a:t> </a:t>
            </a:r>
            <a:r>
              <a:rPr kumimoji="1" lang="en-US" altLang="zh-CN" dirty="0"/>
              <a:t>data</a:t>
            </a:r>
            <a:r>
              <a:rPr kumimoji="1" lang="zh-CN" altLang="en-US" dirty="0"/>
              <a:t> </a:t>
            </a:r>
            <a:r>
              <a:rPr kumimoji="1" lang="en-US" altLang="zh-CN" dirty="0"/>
              <a:t>holders,</a:t>
            </a:r>
            <a:r>
              <a:rPr kumimoji="1" lang="zh-CN" altLang="en-US" dirty="0"/>
              <a:t> </a:t>
            </a:r>
            <a:r>
              <a:rPr kumimoji="1" lang="en-US" altLang="zh-CN" dirty="0"/>
              <a:t>especially</a:t>
            </a:r>
            <a:r>
              <a:rPr kumimoji="1" lang="zh-CN" altLang="en-US" dirty="0"/>
              <a:t> </a:t>
            </a:r>
            <a:r>
              <a:rPr kumimoji="1" lang="en-US" altLang="zh-CN" dirty="0"/>
              <a:t>the</a:t>
            </a:r>
            <a:r>
              <a:rPr kumimoji="1" lang="zh-CN" altLang="en-US" dirty="0"/>
              <a:t> </a:t>
            </a:r>
            <a:r>
              <a:rPr kumimoji="1" lang="en-US" altLang="zh-CN" dirty="0"/>
              <a:t>companies</a:t>
            </a:r>
            <a:r>
              <a:rPr kumimoji="1" lang="zh-CN" altLang="en-US" dirty="0"/>
              <a:t> </a:t>
            </a:r>
            <a:r>
              <a:rPr kumimoji="1" lang="en-US" altLang="zh-CN" dirty="0"/>
              <a:t>who</a:t>
            </a:r>
            <a:r>
              <a:rPr kumimoji="1" lang="zh-CN" altLang="en-US" dirty="0"/>
              <a:t> </a:t>
            </a:r>
            <a:r>
              <a:rPr kumimoji="1" lang="en-US" altLang="zh-CN" dirty="0"/>
              <a:t>manages</a:t>
            </a:r>
            <a:r>
              <a:rPr kumimoji="1" lang="zh-CN" altLang="en-US" dirty="0"/>
              <a:t> </a:t>
            </a:r>
            <a:r>
              <a:rPr kumimoji="1" lang="en-US" altLang="zh-CN" dirty="0"/>
              <a:t>the</a:t>
            </a:r>
            <a:r>
              <a:rPr kumimoji="1" lang="zh-CN" altLang="en-US" dirty="0"/>
              <a:t> </a:t>
            </a:r>
            <a:r>
              <a:rPr kumimoji="1" lang="en-US" altLang="zh-CN" dirty="0"/>
              <a:t>networks</a:t>
            </a:r>
            <a:r>
              <a:rPr kumimoji="1" lang="zh-CN" altLang="en-US" dirty="0"/>
              <a:t> </a:t>
            </a:r>
            <a:r>
              <a:rPr kumimoji="1" lang="en-US" altLang="zh-CN" dirty="0"/>
              <a:t>and</a:t>
            </a:r>
            <a:r>
              <a:rPr kumimoji="1" lang="zh-CN" altLang="en-US" dirty="0"/>
              <a:t> </a:t>
            </a:r>
            <a:r>
              <a:rPr kumimoji="1" lang="en-US" altLang="zh-CN" dirty="0"/>
              <a:t>systems.</a:t>
            </a:r>
            <a:r>
              <a:rPr kumimoji="1" lang="zh-CN" altLang="en-US" dirty="0"/>
              <a:t> </a:t>
            </a:r>
            <a:r>
              <a:rPr kumimoji="1" lang="en-US" altLang="zh-CN" dirty="0"/>
              <a:t>That’s</a:t>
            </a:r>
            <a:r>
              <a:rPr kumimoji="1" lang="zh-CN" altLang="en-US" dirty="0"/>
              <a:t> </a:t>
            </a:r>
            <a:r>
              <a:rPr kumimoji="1" lang="en-US" altLang="zh-CN" dirty="0"/>
              <a:t>because</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companies</a:t>
            </a:r>
            <a:r>
              <a:rPr kumimoji="1" lang="zh-CN" altLang="en-US" dirty="0"/>
              <a:t> </a:t>
            </a:r>
            <a:r>
              <a:rPr kumimoji="1" lang="en-US" altLang="zh-CN" dirty="0"/>
              <a:t>cannot</a:t>
            </a:r>
            <a:r>
              <a:rPr kumimoji="1" lang="zh-CN" altLang="en-US" dirty="0"/>
              <a:t> </a:t>
            </a:r>
            <a:r>
              <a:rPr kumimoji="1" lang="en-US" altLang="zh-CN" dirty="0"/>
              <a:t>share</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with</a:t>
            </a:r>
            <a:r>
              <a:rPr kumimoji="1" lang="zh-CN" altLang="en-US" dirty="0"/>
              <a:t> </a:t>
            </a:r>
            <a:r>
              <a:rPr kumimoji="1" lang="en-US" altLang="zh-CN" dirty="0"/>
              <a:t>researchers</a:t>
            </a:r>
            <a:r>
              <a:rPr kumimoji="1" lang="zh-CN" altLang="en-US" dirty="0"/>
              <a:t> </a:t>
            </a:r>
            <a:r>
              <a:rPr kumimoji="1" lang="en-US" altLang="zh-CN" dirty="0"/>
              <a:t>or</a:t>
            </a:r>
            <a:r>
              <a:rPr kumimoji="1" lang="zh-CN" altLang="en-US" dirty="0"/>
              <a:t> </a:t>
            </a:r>
            <a:r>
              <a:rPr kumimoji="1" lang="en-US" altLang="zh-CN" dirty="0"/>
              <a:t>other</a:t>
            </a:r>
            <a:r>
              <a:rPr kumimoji="1" lang="zh-CN" altLang="en-US" dirty="0"/>
              <a:t> </a:t>
            </a:r>
            <a:r>
              <a:rPr kumimoji="1" lang="en-US" altLang="zh-CN" dirty="0"/>
              <a:t>companies</a:t>
            </a:r>
            <a:r>
              <a:rPr kumimoji="1" lang="zh-CN" altLang="en-US" dirty="0"/>
              <a:t> </a:t>
            </a:r>
            <a:r>
              <a:rPr kumimoji="1" lang="en-US" altLang="zh-CN" dirty="0"/>
              <a:t>because</a:t>
            </a:r>
            <a:r>
              <a:rPr kumimoji="1" lang="zh-CN" altLang="en-US" dirty="0"/>
              <a:t> </a:t>
            </a:r>
            <a:r>
              <a:rPr kumimoji="1" lang="en-US" altLang="zh-CN" dirty="0"/>
              <a:t>of</a:t>
            </a:r>
            <a:r>
              <a:rPr kumimoji="1" lang="zh-CN" altLang="en-US" dirty="0"/>
              <a:t> </a:t>
            </a:r>
            <a:r>
              <a:rPr kumimoji="1" lang="en-US" altLang="zh-CN" dirty="0"/>
              <a:t>privacy</a:t>
            </a:r>
            <a:r>
              <a:rPr kumimoji="1" lang="zh-CN" altLang="en-US" dirty="0"/>
              <a:t> </a:t>
            </a:r>
            <a:r>
              <a:rPr kumimoji="1" lang="en-US" altLang="zh-CN" dirty="0"/>
              <a:t>concerns.</a:t>
            </a:r>
            <a:r>
              <a:rPr kumimoji="1" lang="zh-CN" altLang="en-US" dirty="0"/>
              <a:t> </a:t>
            </a:r>
            <a:r>
              <a:rPr kumimoji="1" lang="en-US" altLang="zh-CN" dirty="0"/>
              <a:t>And</a:t>
            </a:r>
            <a:r>
              <a:rPr kumimoji="1" lang="zh-CN" altLang="en-US" dirty="0"/>
              <a:t> </a:t>
            </a:r>
            <a:r>
              <a:rPr kumimoji="1" lang="en-US" altLang="zh-CN" dirty="0"/>
              <a:t>sometimes</a:t>
            </a:r>
            <a:r>
              <a:rPr kumimoji="1" lang="zh-CN" altLang="en-US" dirty="0"/>
              <a:t> </a:t>
            </a:r>
            <a:r>
              <a:rPr kumimoji="1" lang="en-US" altLang="zh-CN" dirty="0"/>
              <a:t>data</a:t>
            </a:r>
            <a:r>
              <a:rPr kumimoji="1" lang="zh-CN" altLang="en-US" dirty="0"/>
              <a:t> </a:t>
            </a:r>
            <a:r>
              <a:rPr kumimoji="1" lang="en-US" altLang="zh-CN" dirty="0"/>
              <a:t>sharing</a:t>
            </a:r>
            <a:r>
              <a:rPr kumimoji="1" lang="zh-CN" altLang="en-US" dirty="0"/>
              <a:t> </a:t>
            </a:r>
            <a:r>
              <a:rPr kumimoji="1" lang="en-US" altLang="zh-CN" dirty="0"/>
              <a:t>is</a:t>
            </a:r>
            <a:r>
              <a:rPr kumimoji="1" lang="zh-CN" altLang="en-US" dirty="0"/>
              <a:t> </a:t>
            </a:r>
            <a:r>
              <a:rPr kumimoji="1" lang="en-US" altLang="zh-CN" dirty="0"/>
              <a:t>not</a:t>
            </a:r>
            <a:r>
              <a:rPr kumimoji="1" lang="zh-CN" altLang="en-US" dirty="0"/>
              <a:t> </a:t>
            </a:r>
            <a:r>
              <a:rPr kumimoji="1" lang="en-US" altLang="zh-CN" dirty="0"/>
              <a:t>allowed</a:t>
            </a:r>
            <a:r>
              <a:rPr kumimoji="1" lang="zh-CN" altLang="en-US" dirty="0"/>
              <a:t> </a:t>
            </a:r>
            <a:r>
              <a:rPr kumimoji="1" lang="en-US" altLang="zh-CN" dirty="0"/>
              <a:t>even</a:t>
            </a:r>
            <a:r>
              <a:rPr kumimoji="1" lang="zh-CN" altLang="en-US" dirty="0"/>
              <a:t> </a:t>
            </a:r>
            <a:r>
              <a:rPr kumimoji="1" lang="en-US" altLang="zh-CN" dirty="0"/>
              <a:t>within</a:t>
            </a:r>
            <a:r>
              <a:rPr kumimoji="1" lang="zh-CN" altLang="en-US" dirty="0"/>
              <a:t> </a:t>
            </a:r>
            <a:r>
              <a:rPr kumimoji="1" lang="en-US" altLang="zh-CN" dirty="0"/>
              <a:t>the</a:t>
            </a:r>
            <a:r>
              <a:rPr kumimoji="1" lang="zh-CN" altLang="en-US" dirty="0"/>
              <a:t> </a:t>
            </a:r>
            <a:r>
              <a:rPr kumimoji="1" lang="en-US" altLang="zh-CN" dirty="0"/>
              <a:t>companies.</a:t>
            </a:r>
            <a:r>
              <a:rPr kumimoji="1" lang="zh-CN" altLang="en-US" dirty="0"/>
              <a:t> </a:t>
            </a:r>
            <a:endParaRPr kumimoji="1" lang="en-US" altLang="zh-CN" dirty="0"/>
          </a:p>
          <a:p>
            <a:endParaRPr kumimoji="1" lang="en-US" altLang="zh-CN" dirty="0"/>
          </a:p>
          <a:p>
            <a:r>
              <a:rPr kumimoji="1" lang="en-US" altLang="zh-CN" dirty="0"/>
              <a:t>These</a:t>
            </a:r>
            <a:r>
              <a:rPr kumimoji="1" lang="zh-CN" altLang="en-US" dirty="0"/>
              <a:t> </a:t>
            </a:r>
            <a:r>
              <a:rPr kumimoji="1" lang="en-US" altLang="zh-CN" dirty="0"/>
              <a:t>lead</a:t>
            </a:r>
            <a:r>
              <a:rPr kumimoji="1" lang="zh-CN" altLang="en-US" dirty="0"/>
              <a:t> </a:t>
            </a:r>
            <a:r>
              <a:rPr kumimoji="1" lang="en-US" altLang="zh-CN" dirty="0"/>
              <a:t>to</a:t>
            </a:r>
            <a:r>
              <a:rPr kumimoji="1" lang="zh-CN" altLang="en-US" dirty="0"/>
              <a:t> </a:t>
            </a:r>
            <a:r>
              <a:rPr kumimoji="1" lang="en-US" altLang="zh-CN" dirty="0"/>
              <a:t>bad</a:t>
            </a:r>
            <a:r>
              <a:rPr kumimoji="1" lang="zh-CN" altLang="en-US" dirty="0"/>
              <a:t> </a:t>
            </a:r>
            <a:r>
              <a:rPr kumimoji="1" lang="en-US" altLang="zh-CN" dirty="0"/>
              <a:t>effects.</a:t>
            </a:r>
            <a:r>
              <a:rPr kumimoji="1" lang="zh-CN" altLang="en-US" dirty="0"/>
              <a:t> </a:t>
            </a:r>
            <a:r>
              <a:rPr kumimoji="1" lang="en-US" altLang="zh-CN" dirty="0"/>
              <a:t>For</a:t>
            </a:r>
            <a:r>
              <a:rPr kumimoji="1" lang="zh-CN" altLang="en-US" dirty="0"/>
              <a:t> </a:t>
            </a:r>
            <a:r>
              <a:rPr kumimoji="1" lang="en-US" altLang="zh-CN" dirty="0"/>
              <a:t>example,</a:t>
            </a:r>
            <a:r>
              <a:rPr kumimoji="1" lang="zh-CN" altLang="en-US" dirty="0"/>
              <a:t> </a:t>
            </a:r>
            <a:r>
              <a:rPr kumimoji="1" lang="en-US" altLang="zh-CN" dirty="0"/>
              <a:t>other</a:t>
            </a:r>
            <a:r>
              <a:rPr kumimoji="1" lang="zh-CN" altLang="en-US" dirty="0"/>
              <a:t> </a:t>
            </a:r>
            <a:r>
              <a:rPr kumimoji="1" lang="en-US" altLang="zh-CN" dirty="0"/>
              <a:t>people</a:t>
            </a:r>
            <a:r>
              <a:rPr kumimoji="1" lang="zh-CN" altLang="en-US" dirty="0"/>
              <a:t> </a:t>
            </a:r>
            <a:r>
              <a:rPr kumimoji="1" lang="en-US" altLang="zh-CN" dirty="0"/>
              <a:t>cannot</a:t>
            </a:r>
            <a:r>
              <a:rPr kumimoji="1" lang="zh-CN" altLang="en-US" dirty="0"/>
              <a:t> </a:t>
            </a:r>
            <a:r>
              <a:rPr kumimoji="1" lang="en-US" altLang="zh-CN" dirty="0"/>
              <a:t>reproduce</a:t>
            </a:r>
            <a:r>
              <a:rPr kumimoji="1" lang="zh-CN" altLang="en-US" dirty="0"/>
              <a:t> </a:t>
            </a:r>
            <a:r>
              <a:rPr kumimoji="1" lang="en-US" altLang="zh-CN" dirty="0"/>
              <a:t>the</a:t>
            </a:r>
            <a:r>
              <a:rPr kumimoji="1" lang="zh-CN" altLang="en-US" dirty="0"/>
              <a:t> </a:t>
            </a:r>
            <a:r>
              <a:rPr kumimoji="1" lang="en-US" altLang="zh-CN" dirty="0"/>
              <a:t>results</a:t>
            </a:r>
            <a:r>
              <a:rPr kumimoji="1" lang="zh-CN" altLang="en-US" dirty="0"/>
              <a:t> </a:t>
            </a:r>
            <a:r>
              <a:rPr kumimoji="1" lang="en-US" altLang="zh-CN" dirty="0"/>
              <a:t>because</a:t>
            </a:r>
            <a:r>
              <a:rPr kumimoji="1" lang="zh-CN" altLang="en-US" dirty="0"/>
              <a:t> </a:t>
            </a:r>
            <a:r>
              <a:rPr kumimoji="1" lang="en-US" altLang="zh-CN" dirty="0"/>
              <a:t>they</a:t>
            </a:r>
            <a:r>
              <a:rPr kumimoji="1" lang="zh-CN" altLang="en-US" dirty="0"/>
              <a:t> </a:t>
            </a:r>
            <a:r>
              <a:rPr kumimoji="1" lang="en-US" altLang="zh-CN" dirty="0"/>
              <a:t>don’t</a:t>
            </a:r>
            <a:r>
              <a:rPr kumimoji="1" lang="zh-CN" altLang="en-US" dirty="0"/>
              <a:t> </a:t>
            </a:r>
            <a:r>
              <a:rPr kumimoji="1" lang="en-US" altLang="zh-CN" dirty="0"/>
              <a:t>have</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This</a:t>
            </a:r>
            <a:r>
              <a:rPr kumimoji="1" lang="zh-CN" altLang="en-US" dirty="0"/>
              <a:t> </a:t>
            </a:r>
            <a:r>
              <a:rPr kumimoji="1" lang="en-US" altLang="zh-CN" dirty="0"/>
              <a:t>also</a:t>
            </a:r>
            <a:r>
              <a:rPr kumimoji="1" lang="zh-CN" altLang="en-US" dirty="0"/>
              <a:t> </a:t>
            </a:r>
            <a:r>
              <a:rPr kumimoji="1" lang="en-US" altLang="zh-CN" dirty="0"/>
              <a:t>makes</a:t>
            </a:r>
            <a:r>
              <a:rPr kumimoji="1" lang="zh-CN" altLang="en-US" dirty="0"/>
              <a:t> </a:t>
            </a:r>
            <a:r>
              <a:rPr kumimoji="1" lang="en-US" altLang="zh-CN" dirty="0"/>
              <a:t>it</a:t>
            </a:r>
            <a:r>
              <a:rPr kumimoji="1" lang="zh-CN" altLang="en-US" dirty="0"/>
              <a:t> </a:t>
            </a:r>
            <a:r>
              <a:rPr kumimoji="1" lang="en-US" altLang="zh-CN" dirty="0"/>
              <a:t>hard</a:t>
            </a:r>
            <a:r>
              <a:rPr kumimoji="1" lang="zh-CN" altLang="en-US" dirty="0"/>
              <a:t> </a:t>
            </a:r>
            <a:r>
              <a:rPr kumimoji="1" lang="en-US" altLang="zh-CN" dirty="0"/>
              <a:t>for</a:t>
            </a:r>
            <a:r>
              <a:rPr kumimoji="1" lang="zh-CN" altLang="en-US" dirty="0"/>
              <a:t> </a:t>
            </a:r>
            <a:r>
              <a:rPr kumimoji="1" lang="en-US" altLang="zh-CN" dirty="0"/>
              <a:t>different</a:t>
            </a:r>
            <a:r>
              <a:rPr kumimoji="1" lang="zh-CN" altLang="en-US" dirty="0"/>
              <a:t> </a:t>
            </a:r>
            <a:r>
              <a:rPr kumimoji="1" lang="en-US" altLang="zh-CN" dirty="0"/>
              <a:t>companies</a:t>
            </a:r>
            <a:r>
              <a:rPr kumimoji="1" lang="zh-CN" altLang="en-US" dirty="0"/>
              <a:t> </a:t>
            </a:r>
            <a:r>
              <a:rPr kumimoji="1" lang="en-US" altLang="zh-CN" dirty="0"/>
              <a:t>or</a:t>
            </a:r>
            <a:r>
              <a:rPr kumimoji="1" lang="zh-CN" altLang="en-US" dirty="0"/>
              <a:t> </a:t>
            </a:r>
            <a:r>
              <a:rPr kumimoji="1" lang="en-US" altLang="zh-CN" dirty="0"/>
              <a:t>divisions</a:t>
            </a:r>
            <a:r>
              <a:rPr kumimoji="1" lang="zh-CN" altLang="en-US" dirty="0"/>
              <a:t> </a:t>
            </a:r>
            <a:r>
              <a:rPr kumimoji="1" lang="en-US" altLang="zh-CN" dirty="0"/>
              <a:t>to</a:t>
            </a:r>
            <a:r>
              <a:rPr kumimoji="1" lang="zh-CN" altLang="en-US" dirty="0"/>
              <a:t> </a:t>
            </a:r>
            <a:r>
              <a:rPr kumimoji="1" lang="en-US" altLang="zh-CN" dirty="0"/>
              <a:t>collaborate.</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3</a:t>
            </a:fld>
            <a:endParaRPr kumimoji="1" lang="zh-CN" altLang="en-US"/>
          </a:p>
        </p:txBody>
      </p:sp>
    </p:spTree>
    <p:extLst>
      <p:ext uri="{BB962C8B-B14F-4D97-AF65-F5344CB8AC3E}">
        <p14:creationId xmlns:p14="http://schemas.microsoft.com/office/powerpoint/2010/main" val="3025670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commonly-proposed solution is data sharing. That is, if enterprises could just talk freely about what they are seeing, it would be easy to detect that they are all subject to the same attack. This idea was even featured prominently in an executive order from the white house last month. </a:t>
            </a:r>
          </a:p>
        </p:txBody>
      </p:sp>
      <p:sp>
        <p:nvSpPr>
          <p:cNvPr id="4" name="Slide Number Placeholder 3"/>
          <p:cNvSpPr>
            <a:spLocks noGrp="1"/>
          </p:cNvSpPr>
          <p:nvPr>
            <p:ph type="sldNum" sz="quarter" idx="5"/>
          </p:nvPr>
        </p:nvSpPr>
        <p:spPr/>
        <p:txBody>
          <a:bodyPr/>
          <a:lstStyle/>
          <a:p>
            <a:fld id="{3627A8A8-4BC0-344E-80D1-C39B6B67EAA7}" type="slidenum">
              <a:rPr lang="en-US" smtClean="0"/>
              <a:t>4</a:t>
            </a:fld>
            <a:endParaRPr lang="en-US"/>
          </a:p>
        </p:txBody>
      </p:sp>
    </p:spTree>
    <p:extLst>
      <p:ext uri="{BB962C8B-B14F-4D97-AF65-F5344CB8AC3E}">
        <p14:creationId xmlns:p14="http://schemas.microsoft.com/office/powerpoint/2010/main" val="1416190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solidFill>
                <a:srgbClr val="FF0000"/>
              </a:solidFill>
              <a:latin typeface="Helvetica Light" panose="020B0403020202020204" pitchFamily="34" charset="0"/>
            </a:endParaRPr>
          </a:p>
        </p:txBody>
      </p:sp>
      <p:sp>
        <p:nvSpPr>
          <p:cNvPr id="4" name="Slide Number Placeholder 3"/>
          <p:cNvSpPr>
            <a:spLocks noGrp="1"/>
          </p:cNvSpPr>
          <p:nvPr>
            <p:ph type="sldNum" sz="quarter" idx="5"/>
          </p:nvPr>
        </p:nvSpPr>
        <p:spPr/>
        <p:txBody>
          <a:bodyPr/>
          <a:lstStyle/>
          <a:p>
            <a:fld id="{3627A8A8-4BC0-344E-80D1-C39B6B67EAA7}" type="slidenum">
              <a:rPr lang="en-US" smtClean="0"/>
              <a:t>5</a:t>
            </a:fld>
            <a:endParaRPr lang="en-US"/>
          </a:p>
        </p:txBody>
      </p:sp>
    </p:spTree>
    <p:extLst>
      <p:ext uri="{BB962C8B-B14F-4D97-AF65-F5344CB8AC3E}">
        <p14:creationId xmlns:p14="http://schemas.microsoft.com/office/powerpoint/2010/main" val="814170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One</a:t>
            </a:r>
            <a:r>
              <a:rPr kumimoji="1" lang="zh-CN" altLang="en-US" dirty="0"/>
              <a:t> </a:t>
            </a:r>
            <a:r>
              <a:rPr kumimoji="1" lang="en-US" altLang="zh-CN" dirty="0"/>
              <a:t>alternative</a:t>
            </a:r>
            <a:r>
              <a:rPr kumimoji="1" lang="zh-CN" altLang="en-US" dirty="0"/>
              <a:t> </a:t>
            </a:r>
            <a:r>
              <a:rPr kumimoji="1" lang="en-US" altLang="zh-CN" dirty="0"/>
              <a:t>approach</a:t>
            </a:r>
            <a:r>
              <a:rPr kumimoji="1" lang="zh-CN" altLang="en-US" dirty="0"/>
              <a:t> </a:t>
            </a:r>
            <a:r>
              <a:rPr kumimoji="1" lang="en-US" altLang="zh-CN" dirty="0"/>
              <a:t>people</a:t>
            </a:r>
            <a:r>
              <a:rPr kumimoji="1" lang="zh-CN" altLang="en-US" dirty="0"/>
              <a:t> </a:t>
            </a:r>
            <a:r>
              <a:rPr kumimoji="1" lang="en-US" altLang="zh-CN" dirty="0"/>
              <a:t>often</a:t>
            </a:r>
            <a:r>
              <a:rPr kumimoji="1" lang="zh-CN" altLang="en-US" dirty="0"/>
              <a:t> </a:t>
            </a:r>
            <a:r>
              <a:rPr kumimoji="1" lang="en-US" altLang="zh-CN" dirty="0"/>
              <a:t>use</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generate</a:t>
            </a:r>
            <a:r>
              <a:rPr kumimoji="1" lang="zh-CN" altLang="en-US" dirty="0"/>
              <a:t> </a:t>
            </a:r>
            <a:r>
              <a:rPr kumimoji="1" lang="en-US" altLang="zh-CN" dirty="0"/>
              <a:t>a</a:t>
            </a:r>
            <a:r>
              <a:rPr kumimoji="1" lang="zh-CN" altLang="en-US" dirty="0"/>
              <a:t> </a:t>
            </a:r>
            <a:r>
              <a:rPr kumimoji="1" lang="en-US" altLang="zh-CN" dirty="0"/>
              <a:t>synthetic</a:t>
            </a:r>
            <a:r>
              <a:rPr kumimoji="1" lang="zh-CN" altLang="en-US" dirty="0"/>
              <a:t> </a:t>
            </a:r>
            <a:r>
              <a:rPr kumimoji="1" lang="en-US" altLang="zh-CN" dirty="0"/>
              <a:t>data</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original</a:t>
            </a:r>
            <a:r>
              <a:rPr kumimoji="1" lang="zh-CN" altLang="en-US" dirty="0"/>
              <a:t> </a:t>
            </a:r>
            <a:r>
              <a:rPr kumimoji="1" lang="en-US" altLang="zh-CN" dirty="0"/>
              <a:t>data,</a:t>
            </a:r>
            <a:r>
              <a:rPr kumimoji="1" lang="zh-CN" altLang="en-US" dirty="0"/>
              <a:t> </a:t>
            </a:r>
            <a:r>
              <a:rPr kumimoji="1" lang="en-US" altLang="zh-CN" dirty="0"/>
              <a:t>and</a:t>
            </a:r>
            <a:r>
              <a:rPr kumimoji="1" lang="zh-CN" altLang="en-US" dirty="0"/>
              <a:t> </a:t>
            </a:r>
            <a:r>
              <a:rPr kumimoji="1" lang="en-US" altLang="zh-CN" dirty="0"/>
              <a:t>then</a:t>
            </a:r>
            <a:r>
              <a:rPr kumimoji="1" lang="zh-CN" altLang="en-US" dirty="0"/>
              <a:t> </a:t>
            </a:r>
            <a:r>
              <a:rPr kumimoji="1" lang="en-US" altLang="zh-CN" dirty="0"/>
              <a:t>share</a:t>
            </a:r>
            <a:r>
              <a:rPr kumimoji="1" lang="zh-CN" altLang="en-US" dirty="0"/>
              <a:t> </a:t>
            </a:r>
            <a:r>
              <a:rPr kumimoji="1" lang="en-US" altLang="zh-CN" dirty="0"/>
              <a:t>the</a:t>
            </a:r>
            <a:r>
              <a:rPr kumimoji="1" lang="zh-CN" altLang="en-US" dirty="0"/>
              <a:t> </a:t>
            </a:r>
            <a:r>
              <a:rPr kumimoji="1" lang="en-US" altLang="zh-CN" dirty="0"/>
              <a:t>synthetic</a:t>
            </a:r>
            <a:r>
              <a:rPr kumimoji="1" lang="zh-CN" altLang="en-US" dirty="0"/>
              <a:t> </a:t>
            </a:r>
            <a:r>
              <a:rPr kumimoji="1" lang="en-US" altLang="zh-CN" dirty="0"/>
              <a:t>data</a:t>
            </a:r>
            <a:r>
              <a:rPr kumimoji="1" lang="zh-CN" altLang="en-US" dirty="0"/>
              <a:t> </a:t>
            </a:r>
            <a:r>
              <a:rPr kumimoji="1" lang="en-US" altLang="zh-CN" dirty="0"/>
              <a:t>to</a:t>
            </a:r>
            <a:r>
              <a:rPr kumimoji="1" lang="zh-CN" altLang="en-US" dirty="0"/>
              <a:t> </a:t>
            </a:r>
            <a:r>
              <a:rPr kumimoji="1" lang="en-US" altLang="zh-CN" dirty="0"/>
              <a:t>others.</a:t>
            </a:r>
          </a:p>
          <a:p>
            <a:endParaRPr kumimoji="1" lang="en-US" altLang="zh-CN" dirty="0"/>
          </a:p>
          <a:p>
            <a:r>
              <a:rPr kumimoji="1" lang="en-US" altLang="zh-CN" dirty="0"/>
              <a:t>But</a:t>
            </a:r>
            <a:r>
              <a:rPr kumimoji="1" lang="zh-CN" altLang="en-US" dirty="0"/>
              <a:t> </a:t>
            </a:r>
            <a:r>
              <a:rPr kumimoji="1" lang="en-US" altLang="zh-CN" dirty="0"/>
              <a:t>the</a:t>
            </a:r>
            <a:r>
              <a:rPr kumimoji="1" lang="zh-CN" altLang="en-US" dirty="0"/>
              <a:t> </a:t>
            </a:r>
            <a:r>
              <a:rPr kumimoji="1" lang="en-US" altLang="zh-CN" dirty="0"/>
              <a:t>current</a:t>
            </a:r>
            <a:r>
              <a:rPr kumimoji="1" lang="zh-CN" altLang="en-US" dirty="0"/>
              <a:t> </a:t>
            </a:r>
            <a:r>
              <a:rPr kumimoji="1" lang="en-US" altLang="zh-CN" dirty="0"/>
              <a:t>approaches</a:t>
            </a:r>
            <a:r>
              <a:rPr kumimoji="1" lang="zh-CN" altLang="en-US" dirty="0"/>
              <a:t> </a:t>
            </a:r>
            <a:r>
              <a:rPr kumimoji="1" lang="en-US" altLang="zh-CN" dirty="0"/>
              <a:t>for</a:t>
            </a:r>
            <a:r>
              <a:rPr kumimoji="1" lang="zh-CN" altLang="en-US" dirty="0"/>
              <a:t> </a:t>
            </a:r>
            <a:r>
              <a:rPr kumimoji="1" lang="en-US" altLang="zh-CN" dirty="0"/>
              <a:t>creating</a:t>
            </a:r>
            <a:r>
              <a:rPr kumimoji="1" lang="zh-CN" altLang="en-US" dirty="0"/>
              <a:t> </a:t>
            </a:r>
            <a:r>
              <a:rPr kumimoji="1" lang="en-US" altLang="zh-CN" dirty="0"/>
              <a:t>such</a:t>
            </a:r>
            <a:r>
              <a:rPr kumimoji="1" lang="zh-CN" altLang="en-US" dirty="0"/>
              <a:t> </a:t>
            </a:r>
            <a:r>
              <a:rPr kumimoji="1" lang="en-US" altLang="zh-CN" dirty="0"/>
              <a:t>a</a:t>
            </a:r>
            <a:r>
              <a:rPr kumimoji="1" lang="zh-CN" altLang="en-US" dirty="0"/>
              <a:t> </a:t>
            </a:r>
            <a:r>
              <a:rPr kumimoji="1" lang="en-US" altLang="zh-CN" dirty="0"/>
              <a:t>synthetic</a:t>
            </a:r>
            <a:r>
              <a:rPr kumimoji="1" lang="zh-CN" altLang="en-US" dirty="0"/>
              <a:t> </a:t>
            </a:r>
            <a:r>
              <a:rPr kumimoji="1" lang="en-US" altLang="zh-CN" dirty="0"/>
              <a:t>dataset</a:t>
            </a:r>
            <a:r>
              <a:rPr kumimoji="1" lang="zh-CN" altLang="en-US" dirty="0"/>
              <a:t> </a:t>
            </a:r>
            <a:r>
              <a:rPr kumimoji="1" lang="en-US" altLang="zh-CN" dirty="0"/>
              <a:t>is</a:t>
            </a:r>
            <a:r>
              <a:rPr kumimoji="1" lang="zh-CN" altLang="en-US" dirty="0"/>
              <a:t> </a:t>
            </a:r>
            <a:r>
              <a:rPr kumimoji="1" lang="en-US" altLang="zh-CN" dirty="0"/>
              <a:t>often</a:t>
            </a:r>
            <a:r>
              <a:rPr kumimoji="1" lang="zh-CN" altLang="en-US" dirty="0"/>
              <a:t> </a:t>
            </a:r>
            <a:r>
              <a:rPr kumimoji="1" lang="en-US" altLang="zh-CN" dirty="0"/>
              <a:t>complicated</a:t>
            </a:r>
            <a:r>
              <a:rPr kumimoji="1" lang="zh-CN" altLang="en-US" dirty="0"/>
              <a:t> </a:t>
            </a:r>
            <a:r>
              <a:rPr kumimoji="1" lang="en-US" altLang="zh-CN" dirty="0"/>
              <a:t>and</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generalize.</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6</a:t>
            </a:fld>
            <a:endParaRPr kumimoji="1" lang="zh-CN" altLang="en-US"/>
          </a:p>
        </p:txBody>
      </p:sp>
    </p:spTree>
    <p:extLst>
      <p:ext uri="{BB962C8B-B14F-4D97-AF65-F5344CB8AC3E}">
        <p14:creationId xmlns:p14="http://schemas.microsoft.com/office/powerpoint/2010/main" val="43978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kumimoji="1" lang="en-US" altLang="zh-CN" dirty="0"/>
              <a:t>More</a:t>
            </a:r>
            <a:r>
              <a:rPr kumimoji="1" lang="zh-CN" altLang="en-US" dirty="0"/>
              <a:t> </a:t>
            </a:r>
            <a:r>
              <a:rPr kumimoji="1" lang="en-US" altLang="zh-CN" dirty="0"/>
              <a:t>specifically,</a:t>
            </a:r>
            <a:r>
              <a:rPr kumimoji="1" lang="zh-CN" altLang="en-US" dirty="0"/>
              <a:t> </a:t>
            </a:r>
            <a:r>
              <a:rPr kumimoji="1" lang="en-US" altLang="zh-CN" dirty="0"/>
              <a:t>current</a:t>
            </a:r>
            <a:r>
              <a:rPr kumimoji="1" lang="zh-CN" altLang="en-US" dirty="0"/>
              <a:t> </a:t>
            </a:r>
            <a:r>
              <a:rPr kumimoji="1" lang="en-US" altLang="zh-CN" dirty="0"/>
              <a:t>approaches</a:t>
            </a:r>
            <a:r>
              <a:rPr kumimoji="1" lang="zh-CN" altLang="en-US" dirty="0"/>
              <a:t> </a:t>
            </a:r>
            <a:r>
              <a:rPr kumimoji="1" lang="en-US" altLang="zh-CN" dirty="0"/>
              <a:t>often</a:t>
            </a:r>
            <a:r>
              <a:rPr kumimoji="1" lang="zh-CN" altLang="en-US" dirty="0"/>
              <a:t> </a:t>
            </a:r>
            <a:r>
              <a:rPr kumimoji="1" lang="en-US" altLang="zh-CN" dirty="0"/>
              <a:t>rely</a:t>
            </a:r>
            <a:r>
              <a:rPr kumimoji="1" lang="zh-CN" altLang="en-US" dirty="0"/>
              <a:t> </a:t>
            </a:r>
            <a:r>
              <a:rPr kumimoji="1" lang="en-US" altLang="zh-CN" dirty="0"/>
              <a:t>on</a:t>
            </a:r>
            <a:r>
              <a:rPr kumimoji="1" lang="zh-CN" altLang="en-US" dirty="0"/>
              <a:t> </a:t>
            </a:r>
            <a:r>
              <a:rPr kumimoji="1" lang="en-US" altLang="zh-CN" dirty="0"/>
              <a:t>an</a:t>
            </a:r>
            <a:r>
              <a:rPr kumimoji="1" lang="zh-CN" altLang="en-US" dirty="0"/>
              <a:t> </a:t>
            </a:r>
            <a:r>
              <a:rPr kumimoji="1" lang="en-US" altLang="zh-CN" dirty="0"/>
              <a:t>expert</a:t>
            </a:r>
            <a:r>
              <a:rPr kumimoji="1" lang="zh-CN" altLang="en-US" dirty="0"/>
              <a:t> </a:t>
            </a:r>
            <a:r>
              <a:rPr kumimoji="1" lang="en-US" altLang="zh-CN" dirty="0"/>
              <a:t>to</a:t>
            </a:r>
            <a:r>
              <a:rPr kumimoji="1" lang="zh-CN" altLang="en-US" dirty="0"/>
              <a:t> </a:t>
            </a:r>
            <a:r>
              <a:rPr kumimoji="1" lang="en-US" altLang="zh-CN" dirty="0"/>
              <a:t>look</a:t>
            </a:r>
            <a:r>
              <a:rPr kumimoji="1" lang="zh-CN" altLang="en-US" dirty="0"/>
              <a:t> </a:t>
            </a:r>
            <a:r>
              <a:rPr kumimoji="1" lang="en-US" altLang="zh-CN" dirty="0"/>
              <a:t>at</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identify</a:t>
            </a:r>
            <a:r>
              <a:rPr kumimoji="1" lang="zh-CN" altLang="en-US" dirty="0"/>
              <a:t> </a:t>
            </a:r>
            <a:r>
              <a:rPr kumimoji="1" lang="en-US" altLang="zh-CN" dirty="0"/>
              <a:t>the</a:t>
            </a:r>
            <a:r>
              <a:rPr kumimoji="1" lang="zh-CN" altLang="en-US" dirty="0"/>
              <a:t> </a:t>
            </a:r>
            <a:r>
              <a:rPr kumimoji="1" lang="en-US" altLang="zh-CN" dirty="0"/>
              <a:t>key</a:t>
            </a:r>
            <a:r>
              <a:rPr kumimoji="1" lang="zh-CN" altLang="en-US" dirty="0"/>
              <a:t> </a:t>
            </a:r>
            <a:r>
              <a:rPr kumimoji="1" lang="en-US" altLang="zh-CN" dirty="0"/>
              <a:t>characteristics</a:t>
            </a:r>
            <a:r>
              <a:rPr kumimoji="1" lang="zh-CN" altLang="en-US" dirty="0"/>
              <a:t> </a:t>
            </a:r>
            <a:r>
              <a:rPr kumimoji="1" lang="en-US" altLang="zh-CN" dirty="0"/>
              <a:t>in</a:t>
            </a:r>
            <a:r>
              <a:rPr kumimoji="1" lang="zh-CN" altLang="en-US" dirty="0"/>
              <a:t> </a:t>
            </a:r>
            <a:r>
              <a:rPr kumimoji="1" lang="en-US" altLang="zh-CN" dirty="0"/>
              <a:t>data,</a:t>
            </a:r>
            <a:r>
              <a:rPr kumimoji="1" lang="zh-CN" altLang="en-US" dirty="0"/>
              <a:t> </a:t>
            </a:r>
            <a:r>
              <a:rPr kumimoji="1" lang="en-US" altLang="zh-CN" dirty="0"/>
              <a:t>and</a:t>
            </a:r>
            <a:r>
              <a:rPr kumimoji="1" lang="zh-CN" altLang="en-US" dirty="0"/>
              <a:t> </a:t>
            </a:r>
            <a:r>
              <a:rPr kumimoji="1" lang="en-US" altLang="zh-CN" dirty="0"/>
              <a:t>then</a:t>
            </a:r>
            <a:r>
              <a:rPr kumimoji="1" lang="zh-CN" altLang="en-US" dirty="0"/>
              <a:t> </a:t>
            </a:r>
            <a:r>
              <a:rPr kumimoji="1" lang="en-US" altLang="zh-CN" dirty="0"/>
              <a:t>design</a:t>
            </a:r>
            <a:r>
              <a:rPr kumimoji="1" lang="zh-CN" altLang="en-US" dirty="0"/>
              <a:t> </a:t>
            </a:r>
            <a:r>
              <a:rPr kumimoji="1" lang="en-US" altLang="zh-CN" dirty="0"/>
              <a:t>or</a:t>
            </a:r>
            <a:r>
              <a:rPr kumimoji="1" lang="zh-CN" altLang="en-US" dirty="0"/>
              <a:t> </a:t>
            </a:r>
            <a:r>
              <a:rPr kumimoji="1" lang="en-US" altLang="zh-CN" dirty="0"/>
              <a:t>config</a:t>
            </a:r>
            <a:r>
              <a:rPr kumimoji="1" lang="zh-CN" altLang="en-US" dirty="0"/>
              <a:t> </a:t>
            </a:r>
            <a:r>
              <a:rPr kumimoji="1" lang="en-US" altLang="zh-CN" dirty="0"/>
              <a:t>a</a:t>
            </a:r>
            <a:r>
              <a:rPr kumimoji="1" lang="zh-CN" altLang="en-US" dirty="0"/>
              <a:t> </a:t>
            </a:r>
            <a:r>
              <a:rPr kumimoji="1" lang="en-US" altLang="zh-CN" dirty="0"/>
              <a:t>dataset-specific</a:t>
            </a:r>
            <a:r>
              <a:rPr kumimoji="1" lang="zh-CN" altLang="en-US" dirty="0"/>
              <a:t> </a:t>
            </a:r>
            <a:r>
              <a:rPr kumimoji="1" lang="en-US" altLang="zh-CN" dirty="0"/>
              <a:t>simulators</a:t>
            </a:r>
            <a:r>
              <a:rPr kumimoji="1" lang="zh-CN" altLang="en-US" dirty="0"/>
              <a:t> </a:t>
            </a:r>
            <a:r>
              <a:rPr kumimoji="1" lang="en-US" altLang="zh-CN" dirty="0"/>
              <a:t>or</a:t>
            </a:r>
            <a:r>
              <a:rPr kumimoji="1" lang="zh-CN" altLang="en-US" dirty="0"/>
              <a:t> </a:t>
            </a:r>
            <a:r>
              <a:rPr kumimoji="1" lang="en-US" altLang="zh-CN" dirty="0"/>
              <a:t>mathematical</a:t>
            </a:r>
            <a:r>
              <a:rPr kumimoji="1" lang="zh-CN" altLang="en-US" dirty="0"/>
              <a:t> </a:t>
            </a:r>
            <a:r>
              <a:rPr kumimoji="1" lang="en-US" altLang="zh-CN" dirty="0"/>
              <a:t>models</a:t>
            </a:r>
            <a:r>
              <a:rPr kumimoji="1" lang="zh-CN" altLang="en-US" dirty="0"/>
              <a:t> </a:t>
            </a:r>
            <a:r>
              <a:rPr kumimoji="1" lang="en-US" altLang="zh-CN" dirty="0"/>
              <a:t>to</a:t>
            </a:r>
            <a:r>
              <a:rPr kumimoji="1" lang="zh-CN" altLang="en-US" dirty="0"/>
              <a:t> </a:t>
            </a:r>
            <a:r>
              <a:rPr kumimoji="1" lang="en-US" altLang="zh-CN" dirty="0"/>
              <a:t>captures</a:t>
            </a:r>
            <a:r>
              <a:rPr kumimoji="1" lang="zh-CN" altLang="en-US" dirty="0"/>
              <a:t> </a:t>
            </a:r>
            <a:r>
              <a:rPr kumimoji="1" lang="en-US" altLang="zh-CN" dirty="0"/>
              <a:t>those</a:t>
            </a:r>
            <a:r>
              <a:rPr kumimoji="1" lang="zh-CN" altLang="en-US" dirty="0"/>
              <a:t> </a:t>
            </a:r>
            <a:r>
              <a:rPr kumimoji="1" lang="en-US" altLang="zh-CN" dirty="0"/>
              <a:t>characteristics.</a:t>
            </a:r>
          </a:p>
          <a:p>
            <a:endParaRPr kumimoji="1" lang="en-US" altLang="zh-CN" dirty="0"/>
          </a:p>
          <a:p>
            <a:r>
              <a:rPr kumimoji="1" lang="en-US" altLang="zh-CN" dirty="0"/>
              <a:t>This</a:t>
            </a:r>
            <a:r>
              <a:rPr kumimoji="1" lang="zh-CN" altLang="en-US" dirty="0"/>
              <a:t> </a:t>
            </a:r>
            <a:r>
              <a:rPr kumimoji="1" lang="en-US" altLang="zh-CN" dirty="0"/>
              <a:t>process</a:t>
            </a:r>
            <a:r>
              <a:rPr kumimoji="1" lang="zh-CN" altLang="en-US" dirty="0"/>
              <a:t> </a:t>
            </a:r>
            <a:r>
              <a:rPr kumimoji="1" lang="en-US" altLang="zh-CN" dirty="0"/>
              <a:t>is</a:t>
            </a:r>
            <a:r>
              <a:rPr kumimoji="1" lang="zh-CN" altLang="en-US" dirty="0"/>
              <a:t> </a:t>
            </a:r>
            <a:r>
              <a:rPr kumimoji="1" lang="en-US" altLang="zh-CN" dirty="0"/>
              <a:t>tedious</a:t>
            </a:r>
            <a:r>
              <a:rPr kumimoji="1" lang="zh-CN" altLang="en-US" dirty="0"/>
              <a:t> </a:t>
            </a:r>
            <a:r>
              <a:rPr kumimoji="1" lang="en-US" altLang="zh-CN" dirty="0"/>
              <a:t>and</a:t>
            </a:r>
            <a:r>
              <a:rPr kumimoji="1" lang="zh-CN" altLang="en-US" dirty="0"/>
              <a:t> </a:t>
            </a:r>
            <a:r>
              <a:rPr kumimoji="1" lang="en-US" altLang="zh-CN" dirty="0"/>
              <a:t>time</a:t>
            </a:r>
            <a:r>
              <a:rPr kumimoji="1" lang="zh-CN" altLang="en-US" dirty="0"/>
              <a:t> </a:t>
            </a:r>
            <a:r>
              <a:rPr kumimoji="1" lang="en-US" altLang="zh-CN" dirty="0"/>
              <a:t>consuming</a:t>
            </a:r>
            <a:r>
              <a:rPr kumimoji="1" lang="zh-CN" altLang="en-US" dirty="0"/>
              <a:t> </a:t>
            </a:r>
            <a:r>
              <a:rPr kumimoji="1" lang="en-US" altLang="zh-CN" dirty="0"/>
              <a:t>because</a:t>
            </a:r>
            <a:r>
              <a:rPr kumimoji="1" lang="zh-CN" altLang="en-US" dirty="0"/>
              <a:t> </a:t>
            </a:r>
            <a:r>
              <a:rPr kumimoji="1" lang="en-US" altLang="zh-CN" dirty="0"/>
              <a:t>it</a:t>
            </a:r>
            <a:r>
              <a:rPr kumimoji="1" lang="zh-CN" altLang="en-US" dirty="0"/>
              <a:t> </a:t>
            </a:r>
            <a:r>
              <a:rPr kumimoji="1" lang="en-US" altLang="zh-CN" dirty="0"/>
              <a:t>requires</a:t>
            </a:r>
            <a:r>
              <a:rPr kumimoji="1" lang="zh-CN" altLang="en-US" dirty="0"/>
              <a:t> </a:t>
            </a:r>
            <a:r>
              <a:rPr kumimoji="1" lang="en-US" altLang="zh-CN" dirty="0"/>
              <a:t>too</a:t>
            </a:r>
            <a:r>
              <a:rPr kumimoji="1" lang="zh-CN" altLang="en-US" dirty="0"/>
              <a:t> </a:t>
            </a:r>
            <a:r>
              <a:rPr kumimoji="1" lang="en-US" altLang="zh-CN" dirty="0"/>
              <a:t>much</a:t>
            </a:r>
            <a:r>
              <a:rPr kumimoji="1" lang="zh-CN" altLang="en-US" dirty="0"/>
              <a:t> </a:t>
            </a:r>
            <a:r>
              <a:rPr kumimoji="1" lang="en-US" altLang="zh-CN" dirty="0"/>
              <a:t>human</a:t>
            </a:r>
            <a:r>
              <a:rPr kumimoji="1" lang="zh-CN" altLang="en-US" dirty="0"/>
              <a:t> </a:t>
            </a:r>
            <a:r>
              <a:rPr kumimoji="1" lang="en-US" altLang="zh-CN" dirty="0"/>
              <a:t>expertise.</a:t>
            </a:r>
            <a:r>
              <a:rPr kumimoji="1" lang="zh-CN" altLang="en-US" dirty="0"/>
              <a:t> </a:t>
            </a:r>
            <a:r>
              <a:rPr kumimoji="1" lang="en-US" altLang="zh-CN" dirty="0"/>
              <a:t>If</a:t>
            </a:r>
            <a:r>
              <a:rPr kumimoji="1" lang="zh-CN" altLang="en-US" dirty="0"/>
              <a:t> </a:t>
            </a:r>
            <a:r>
              <a:rPr kumimoji="1" lang="en-US" altLang="zh-CN" dirty="0"/>
              <a:t>the</a:t>
            </a:r>
            <a:r>
              <a:rPr kumimoji="1" lang="zh-CN" altLang="en-US" dirty="0"/>
              <a:t> </a:t>
            </a:r>
            <a:r>
              <a:rPr kumimoji="1" lang="en-US" altLang="zh-CN" dirty="0"/>
              <a:t>expert</a:t>
            </a:r>
            <a:r>
              <a:rPr kumimoji="1" lang="zh-CN" altLang="en-US" dirty="0"/>
              <a:t> </a:t>
            </a:r>
            <a:r>
              <a:rPr kumimoji="1" lang="en-US" altLang="zh-CN" dirty="0"/>
              <a:t>didn’t</a:t>
            </a:r>
            <a:r>
              <a:rPr kumimoji="1" lang="zh-CN" altLang="en-US" dirty="0"/>
              <a:t> </a:t>
            </a:r>
            <a:r>
              <a:rPr kumimoji="1" lang="en-US" altLang="zh-CN" dirty="0"/>
              <a:t>find</a:t>
            </a:r>
            <a:r>
              <a:rPr kumimoji="1" lang="zh-CN" altLang="en-US" dirty="0"/>
              <a:t> </a:t>
            </a:r>
            <a:r>
              <a:rPr kumimoji="1" lang="en-US" altLang="zh-CN" dirty="0"/>
              <a:t>or</a:t>
            </a:r>
            <a:r>
              <a:rPr kumimoji="1" lang="zh-CN" altLang="en-US" dirty="0"/>
              <a:t> </a:t>
            </a:r>
            <a:r>
              <a:rPr kumimoji="1" lang="en-US" altLang="zh-CN" dirty="0"/>
              <a:t>forgot</a:t>
            </a:r>
            <a:r>
              <a:rPr kumimoji="1" lang="zh-CN" altLang="en-US" dirty="0"/>
              <a:t> </a:t>
            </a:r>
            <a:r>
              <a:rPr kumimoji="1" lang="en-US" altLang="zh-CN" dirty="0"/>
              <a:t>to</a:t>
            </a:r>
            <a:r>
              <a:rPr kumimoji="1" lang="zh-CN" altLang="en-US" dirty="0"/>
              <a:t> </a:t>
            </a:r>
            <a:r>
              <a:rPr kumimoji="1" lang="en-US" altLang="zh-CN" dirty="0"/>
              <a:t>capture</a:t>
            </a:r>
            <a:r>
              <a:rPr kumimoji="1" lang="zh-CN" altLang="en-US" dirty="0"/>
              <a:t> </a:t>
            </a:r>
            <a:r>
              <a:rPr kumimoji="1" lang="en-US" altLang="zh-CN" dirty="0"/>
              <a:t>some</a:t>
            </a:r>
            <a:r>
              <a:rPr kumimoji="1" lang="zh-CN" altLang="en-US" dirty="0"/>
              <a:t> </a:t>
            </a:r>
            <a:r>
              <a:rPr kumimoji="1" lang="en-US" altLang="zh-CN" dirty="0"/>
              <a:t>characteristics</a:t>
            </a:r>
            <a:r>
              <a:rPr kumimoji="1" lang="zh-CN" altLang="en-US" dirty="0"/>
              <a:t> </a:t>
            </a:r>
            <a:r>
              <a:rPr kumimoji="1" lang="en-US" altLang="zh-CN" dirty="0"/>
              <a:t>in</a:t>
            </a:r>
            <a:r>
              <a:rPr kumimoji="1" lang="zh-CN" altLang="en-US" dirty="0"/>
              <a:t> </a:t>
            </a:r>
            <a:r>
              <a:rPr kumimoji="1" lang="en-US" altLang="zh-CN" dirty="0"/>
              <a:t>data,</a:t>
            </a:r>
            <a:r>
              <a:rPr kumimoji="1" lang="zh-CN" altLang="en-US" dirty="0"/>
              <a:t> </a:t>
            </a:r>
            <a:r>
              <a:rPr kumimoji="1" lang="en-US" altLang="zh-CN" dirty="0"/>
              <a:t>then</a:t>
            </a:r>
            <a:r>
              <a:rPr kumimoji="1" lang="zh-CN" altLang="en-US" dirty="0"/>
              <a:t> </a:t>
            </a:r>
            <a:r>
              <a:rPr kumimoji="1" lang="en-US" altLang="zh-CN" dirty="0"/>
              <a:t>the</a:t>
            </a:r>
            <a:r>
              <a:rPr kumimoji="1" lang="zh-CN" altLang="en-US" dirty="0"/>
              <a:t> </a:t>
            </a:r>
            <a:r>
              <a:rPr kumimoji="1" lang="en-US" altLang="zh-CN" dirty="0"/>
              <a:t>model</a:t>
            </a:r>
            <a:r>
              <a:rPr kumimoji="1" lang="zh-CN" altLang="en-US" dirty="0"/>
              <a:t> </a:t>
            </a:r>
            <a:r>
              <a:rPr kumimoji="1" lang="en-US" altLang="zh-CN" dirty="0"/>
              <a:t>will</a:t>
            </a:r>
            <a:r>
              <a:rPr kumimoji="1" lang="zh-CN" altLang="en-US" dirty="0"/>
              <a:t> </a:t>
            </a:r>
            <a:r>
              <a:rPr kumimoji="1" lang="en-US" altLang="zh-CN" dirty="0"/>
              <a:t>completely</a:t>
            </a:r>
            <a:r>
              <a:rPr kumimoji="1" lang="zh-CN" altLang="en-US" dirty="0"/>
              <a:t> </a:t>
            </a:r>
            <a:r>
              <a:rPr kumimoji="1" lang="en-US" altLang="zh-CN" dirty="0"/>
              <a:t>miss</a:t>
            </a:r>
            <a:r>
              <a:rPr kumimoji="1" lang="zh-CN" altLang="en-US" dirty="0"/>
              <a:t> </a:t>
            </a:r>
            <a:r>
              <a:rPr kumimoji="1" lang="en-US" altLang="zh-CN" dirty="0"/>
              <a:t>it.</a:t>
            </a:r>
            <a:r>
              <a:rPr kumimoji="1" lang="zh-CN" altLang="en-US" dirty="0"/>
              <a:t> </a:t>
            </a:r>
            <a:r>
              <a:rPr kumimoji="1" lang="en-US" altLang="zh-CN" dirty="0"/>
              <a:t>And</a:t>
            </a:r>
            <a:r>
              <a:rPr kumimoji="1" lang="zh-CN" altLang="en-US" dirty="0"/>
              <a:t> </a:t>
            </a:r>
            <a:r>
              <a:rPr kumimoji="1" lang="en-US" altLang="zh-CN" dirty="0"/>
              <a:t>different</a:t>
            </a:r>
            <a:r>
              <a:rPr kumimoji="1" lang="zh-CN" altLang="en-US" dirty="0"/>
              <a:t> </a:t>
            </a:r>
            <a:r>
              <a:rPr kumimoji="1" lang="en-US" altLang="zh-CN" dirty="0"/>
              <a:t>datasets</a:t>
            </a:r>
            <a:r>
              <a:rPr kumimoji="1" lang="zh-CN" altLang="en-US" dirty="0"/>
              <a:t> </a:t>
            </a:r>
            <a:r>
              <a:rPr kumimoji="1" lang="en-US" altLang="zh-CN" dirty="0"/>
              <a:t>may</a:t>
            </a:r>
            <a:r>
              <a:rPr kumimoji="1" lang="zh-CN" altLang="en-US" dirty="0"/>
              <a:t> </a:t>
            </a:r>
            <a:r>
              <a:rPr kumimoji="1" lang="en-US" altLang="zh-CN" dirty="0"/>
              <a:t>have</a:t>
            </a:r>
            <a:r>
              <a:rPr kumimoji="1" lang="zh-CN" altLang="en-US" dirty="0"/>
              <a:t> </a:t>
            </a:r>
            <a:r>
              <a:rPr kumimoji="1" lang="en-US" altLang="zh-CN" dirty="0"/>
              <a:t>different</a:t>
            </a:r>
            <a:r>
              <a:rPr kumimoji="1" lang="zh-CN" altLang="en-US" dirty="0"/>
              <a:t> </a:t>
            </a:r>
            <a:r>
              <a:rPr kumimoji="1" lang="en-US" altLang="zh-CN" dirty="0"/>
              <a:t>key</a:t>
            </a:r>
            <a:r>
              <a:rPr kumimoji="1" lang="zh-CN" altLang="en-US" dirty="0"/>
              <a:t> </a:t>
            </a:r>
            <a:r>
              <a:rPr kumimoji="1" lang="en-US" altLang="zh-CN" dirty="0"/>
              <a:t>characteristics,</a:t>
            </a:r>
            <a:r>
              <a:rPr kumimoji="1" lang="zh-CN" altLang="en-US" dirty="0"/>
              <a:t> </a:t>
            </a:r>
            <a:r>
              <a:rPr kumimoji="1" lang="en-US" altLang="zh-CN" dirty="0"/>
              <a:t>so</a:t>
            </a:r>
            <a:r>
              <a:rPr kumimoji="1" lang="zh-CN" altLang="en-US" dirty="0"/>
              <a:t> </a:t>
            </a:r>
            <a:r>
              <a:rPr kumimoji="1" lang="en-US" altLang="zh-CN" dirty="0"/>
              <a:t>we</a:t>
            </a:r>
            <a:r>
              <a:rPr kumimoji="1" lang="zh-CN" altLang="en-US" dirty="0"/>
              <a:t> </a:t>
            </a:r>
            <a:r>
              <a:rPr kumimoji="1" lang="en-US" altLang="zh-CN" dirty="0"/>
              <a:t>have</a:t>
            </a:r>
            <a:r>
              <a:rPr kumimoji="1" lang="zh-CN" altLang="en-US" dirty="0"/>
              <a:t> </a:t>
            </a:r>
            <a:r>
              <a:rPr kumimoji="1" lang="en-US" altLang="zh-CN" dirty="0"/>
              <a:t>to</a:t>
            </a:r>
            <a:r>
              <a:rPr kumimoji="1" lang="zh-CN" altLang="en-US" dirty="0"/>
              <a:t> </a:t>
            </a:r>
            <a:r>
              <a:rPr kumimoji="1" lang="en-US" altLang="zh-CN" dirty="0"/>
              <a:t>repeat</a:t>
            </a:r>
            <a:r>
              <a:rPr kumimoji="1" lang="zh-CN" altLang="en-US" dirty="0"/>
              <a:t> </a:t>
            </a:r>
            <a:r>
              <a:rPr kumimoji="1" lang="en-US" altLang="zh-CN" dirty="0"/>
              <a:t>this</a:t>
            </a:r>
            <a:r>
              <a:rPr kumimoji="1" lang="zh-CN" altLang="en-US" dirty="0"/>
              <a:t> </a:t>
            </a:r>
            <a:r>
              <a:rPr kumimoji="1" lang="en-US" altLang="zh-CN" dirty="0"/>
              <a:t>process</a:t>
            </a:r>
            <a:r>
              <a:rPr kumimoji="1" lang="zh-CN" altLang="en-US" dirty="0"/>
              <a:t> </a:t>
            </a:r>
            <a:r>
              <a:rPr kumimoji="1" lang="en-US" altLang="zh-CN" dirty="0"/>
              <a:t>again</a:t>
            </a:r>
            <a:r>
              <a:rPr kumimoji="1" lang="zh-CN" altLang="en-US" dirty="0"/>
              <a:t> </a:t>
            </a:r>
            <a:r>
              <a:rPr kumimoji="1" lang="en-US" altLang="zh-CN" dirty="0"/>
              <a:t>and</a:t>
            </a:r>
            <a:r>
              <a:rPr kumimoji="1" lang="zh-CN" altLang="en-US" dirty="0"/>
              <a:t> </a:t>
            </a:r>
            <a:r>
              <a:rPr kumimoji="1" lang="en-US" altLang="zh-CN" dirty="0"/>
              <a:t>again</a:t>
            </a:r>
            <a:r>
              <a:rPr kumimoji="1" lang="zh-CN" altLang="en-US" dirty="0"/>
              <a:t> </a:t>
            </a:r>
            <a:r>
              <a:rPr kumimoji="1" lang="en-US" altLang="zh-CN" dirty="0"/>
              <a:t>for</a:t>
            </a:r>
            <a:r>
              <a:rPr kumimoji="1" lang="zh-CN" altLang="en-US" dirty="0"/>
              <a:t> </a:t>
            </a:r>
            <a:r>
              <a:rPr kumimoji="1" lang="en-US" altLang="zh-CN" dirty="0"/>
              <a:t>each</a:t>
            </a:r>
            <a:r>
              <a:rPr kumimoji="1" lang="zh-CN" altLang="en-US" dirty="0"/>
              <a:t> </a:t>
            </a:r>
            <a:r>
              <a:rPr kumimoji="1" lang="en-US" altLang="zh-CN" dirty="0"/>
              <a:t>different</a:t>
            </a:r>
            <a:r>
              <a:rPr kumimoji="1" lang="zh-CN" altLang="en-US" dirty="0"/>
              <a:t> </a:t>
            </a:r>
            <a:r>
              <a:rPr kumimoji="1" lang="en-US" altLang="zh-CN" dirty="0"/>
              <a:t>dataset.</a:t>
            </a:r>
          </a:p>
          <a:p>
            <a:endParaRPr kumimoji="1" lang="en-US" altLang="zh-CN" dirty="0"/>
          </a:p>
          <a:p>
            <a:r>
              <a:rPr kumimoji="1" lang="en-US" altLang="zh-CN" dirty="0"/>
              <a:t>Ideally,</a:t>
            </a:r>
            <a:r>
              <a:rPr kumimoji="1" lang="zh-CN" altLang="en-US" dirty="0"/>
              <a:t> </a:t>
            </a:r>
            <a:r>
              <a:rPr kumimoji="1" lang="en-US" altLang="zh-CN" dirty="0"/>
              <a:t>we</a:t>
            </a:r>
            <a:r>
              <a:rPr kumimoji="1" lang="zh-CN" altLang="en-US" dirty="0"/>
              <a:t> </a:t>
            </a:r>
            <a:r>
              <a:rPr kumimoji="1" lang="en-US" altLang="zh-CN" dirty="0"/>
              <a:t>would</a:t>
            </a:r>
            <a:r>
              <a:rPr kumimoji="1" lang="zh-CN" altLang="en-US" dirty="0"/>
              <a:t> </a:t>
            </a:r>
            <a:r>
              <a:rPr kumimoji="1" lang="en-US" altLang="zh-CN" dirty="0"/>
              <a:t>want</a:t>
            </a:r>
            <a:r>
              <a:rPr kumimoji="1" lang="zh-CN" altLang="en-US" dirty="0"/>
              <a:t> </a:t>
            </a:r>
            <a:r>
              <a:rPr kumimoji="1" lang="en-US" altLang="zh-CN" dirty="0"/>
              <a:t>a</a:t>
            </a:r>
            <a:r>
              <a:rPr kumimoji="1" lang="zh-CN" altLang="en-US" dirty="0"/>
              <a:t> </a:t>
            </a:r>
            <a:r>
              <a:rPr kumimoji="1" lang="en-US" altLang="zh-CN" dirty="0"/>
              <a:t>framework</a:t>
            </a:r>
            <a:r>
              <a:rPr kumimoji="1" lang="zh-CN" altLang="en-US" dirty="0"/>
              <a:t> </a:t>
            </a:r>
            <a:r>
              <a:rPr kumimoji="1" lang="en-US" altLang="zh-CN" dirty="0"/>
              <a:t>that</a:t>
            </a:r>
            <a:r>
              <a:rPr kumimoji="1" lang="zh-CN" altLang="en-US" dirty="0"/>
              <a:t> </a:t>
            </a:r>
            <a:r>
              <a:rPr kumimoji="1" lang="en-US" altLang="zh-CN" dirty="0"/>
              <a:t>requires</a:t>
            </a:r>
            <a:r>
              <a:rPr kumimoji="1" lang="zh-CN" altLang="en-US" dirty="0"/>
              <a:t> </a:t>
            </a:r>
            <a:r>
              <a:rPr kumimoji="1" lang="en-US" altLang="zh-CN" dirty="0"/>
              <a:t>no</a:t>
            </a:r>
            <a:r>
              <a:rPr kumimoji="1" lang="zh-CN" altLang="en-US" dirty="0"/>
              <a:t> </a:t>
            </a:r>
            <a:r>
              <a:rPr kumimoji="1" lang="en-US" altLang="zh-CN" dirty="0"/>
              <a:t>or</a:t>
            </a:r>
            <a:r>
              <a:rPr kumimoji="1" lang="zh-CN" altLang="en-US" dirty="0"/>
              <a:t> </a:t>
            </a:r>
            <a:r>
              <a:rPr kumimoji="1" lang="en-US" altLang="zh-CN" dirty="0"/>
              <a:t>little</a:t>
            </a:r>
            <a:r>
              <a:rPr kumimoji="1" lang="zh-CN" altLang="en-US" dirty="0"/>
              <a:t> </a:t>
            </a:r>
            <a:r>
              <a:rPr kumimoji="1" lang="en-US" altLang="zh-CN" dirty="0"/>
              <a:t>human</a:t>
            </a:r>
            <a:r>
              <a:rPr kumimoji="1" lang="zh-CN" altLang="en-US" dirty="0"/>
              <a:t> </a:t>
            </a:r>
            <a:r>
              <a:rPr kumimoji="1" lang="en-US" altLang="zh-CN" dirty="0"/>
              <a:t>expertise</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process,</a:t>
            </a:r>
            <a:r>
              <a:rPr kumimoji="1" lang="zh-CN" altLang="en-US" dirty="0"/>
              <a:t> </a:t>
            </a:r>
            <a:r>
              <a:rPr kumimoji="1" lang="en-US" altLang="zh-CN" dirty="0"/>
              <a:t>and</a:t>
            </a:r>
            <a:r>
              <a:rPr kumimoji="1" lang="zh-CN" altLang="en-US" dirty="0"/>
              <a:t> </a:t>
            </a:r>
            <a:r>
              <a:rPr kumimoji="1" lang="en-US" altLang="zh-CN" dirty="0"/>
              <a:t>easily</a:t>
            </a:r>
            <a:r>
              <a:rPr kumimoji="1" lang="zh-CN" altLang="en-US" dirty="0"/>
              <a:t> </a:t>
            </a:r>
            <a:r>
              <a:rPr kumimoji="1" lang="en-US" altLang="zh-CN" dirty="0"/>
              <a:t>generalize</a:t>
            </a:r>
            <a:r>
              <a:rPr kumimoji="1" lang="zh-CN" altLang="en-US" dirty="0"/>
              <a:t> </a:t>
            </a:r>
            <a:r>
              <a:rPr kumimoji="1" lang="en-US" altLang="zh-CN" dirty="0"/>
              <a:t>to</a:t>
            </a:r>
            <a:r>
              <a:rPr kumimoji="1" lang="zh-CN" altLang="en-US" dirty="0"/>
              <a:t> </a:t>
            </a:r>
            <a:r>
              <a:rPr kumimoji="1" lang="en-US" altLang="zh-CN" dirty="0"/>
              <a:t>different</a:t>
            </a:r>
            <a:r>
              <a:rPr kumimoji="1" lang="zh-CN" altLang="en-US" dirty="0"/>
              <a:t> </a:t>
            </a:r>
            <a:r>
              <a:rPr kumimoji="1" lang="en-US" altLang="zh-CN" dirty="0"/>
              <a:t>datasets.</a:t>
            </a:r>
            <a:r>
              <a:rPr kumimoji="1" lang="zh-CN" altLang="en-US" dirty="0"/>
              <a:t> </a:t>
            </a:r>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7</a:t>
            </a:fld>
            <a:endParaRPr kumimoji="1" lang="zh-CN" altLang="en-US"/>
          </a:p>
        </p:txBody>
      </p:sp>
    </p:spTree>
    <p:extLst>
      <p:ext uri="{BB962C8B-B14F-4D97-AF65-F5344CB8AC3E}">
        <p14:creationId xmlns:p14="http://schemas.microsoft.com/office/powerpoint/2010/main" val="3986436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363" rtl="0" eaLnBrk="1" fontAlgn="auto" latinLnBrk="0" hangingPunct="1">
              <a:lnSpc>
                <a:spcPct val="100000"/>
              </a:lnSpc>
              <a:spcBef>
                <a:spcPts val="0"/>
              </a:spcBef>
              <a:spcAft>
                <a:spcPts val="0"/>
              </a:spcAft>
              <a:buClrTx/>
              <a:buSzTx/>
              <a:buFontTx/>
              <a:buNone/>
              <a:tabLst/>
              <a:defRPr/>
            </a:pPr>
            <a:r>
              <a:rPr kumimoji="1" lang="en-US" altLang="zh-CN" dirty="0"/>
              <a:t>As</a:t>
            </a:r>
            <a:r>
              <a:rPr kumimoji="1" lang="zh-CN" altLang="en-US" dirty="0"/>
              <a:t> </a:t>
            </a:r>
            <a:r>
              <a:rPr kumimoji="1" lang="en-US" altLang="zh-CN" dirty="0"/>
              <a:t>I</a:t>
            </a:r>
            <a:r>
              <a:rPr kumimoji="1" lang="zh-CN" altLang="en-US" dirty="0"/>
              <a:t> </a:t>
            </a:r>
            <a:r>
              <a:rPr kumimoji="1" lang="en-US" altLang="zh-CN" dirty="0"/>
              <a:t>mentioned,</a:t>
            </a:r>
            <a:r>
              <a:rPr kumimoji="1" lang="zh-CN" altLang="en-US" dirty="0"/>
              <a:t> </a:t>
            </a:r>
            <a:r>
              <a:rPr kumimoji="1" lang="en-US" altLang="zh-CN" dirty="0"/>
              <a:t>GANs</a:t>
            </a:r>
            <a:r>
              <a:rPr kumimoji="1" lang="zh-CN" altLang="en-US" dirty="0"/>
              <a:t> </a:t>
            </a:r>
            <a:r>
              <a:rPr kumimoji="1" lang="en-US" altLang="zh-CN" dirty="0"/>
              <a:t>are</a:t>
            </a:r>
            <a:r>
              <a:rPr kumimoji="1" lang="zh-CN" altLang="en-US" dirty="0"/>
              <a:t> </a:t>
            </a:r>
            <a:r>
              <a:rPr kumimoji="1" lang="en-US" altLang="zh-CN" dirty="0"/>
              <a:t>relatively</a:t>
            </a:r>
            <a:r>
              <a:rPr kumimoji="1" lang="zh-CN" altLang="en-US" dirty="0"/>
              <a:t> </a:t>
            </a:r>
            <a:r>
              <a:rPr kumimoji="1" lang="en-US" altLang="zh-CN" dirty="0"/>
              <a:t>a</a:t>
            </a:r>
            <a:r>
              <a:rPr kumimoji="1" lang="zh-CN" altLang="en-US" dirty="0"/>
              <a:t> </a:t>
            </a:r>
            <a:r>
              <a:rPr kumimoji="1" lang="en-US" altLang="zh-CN" dirty="0"/>
              <a:t>new</a:t>
            </a:r>
            <a:r>
              <a:rPr kumimoji="1" lang="zh-CN" altLang="en-US" dirty="0"/>
              <a:t> </a:t>
            </a:r>
            <a:r>
              <a:rPr kumimoji="1" lang="en-US" altLang="zh-CN" dirty="0"/>
              <a:t>tool</a:t>
            </a:r>
            <a:r>
              <a:rPr kumimoji="1" lang="zh-CN" altLang="en-US" dirty="0"/>
              <a:t> </a:t>
            </a:r>
            <a:r>
              <a:rPr kumimoji="1" lang="en-US" altLang="zh-CN" dirty="0"/>
              <a:t>proposed</a:t>
            </a:r>
            <a:r>
              <a:rPr kumimoji="1" lang="zh-CN" altLang="en-US" dirty="0"/>
              <a:t> </a:t>
            </a:r>
            <a:r>
              <a:rPr kumimoji="1" lang="en-US" altLang="zh-CN" dirty="0"/>
              <a:t>in</a:t>
            </a:r>
            <a:r>
              <a:rPr kumimoji="1" lang="zh-CN" altLang="en-US" dirty="0"/>
              <a:t> </a:t>
            </a:r>
            <a:r>
              <a:rPr kumimoji="1" lang="en-US" altLang="zh-CN" dirty="0"/>
              <a:t>machine</a:t>
            </a:r>
            <a:r>
              <a:rPr kumimoji="1" lang="zh-CN" altLang="en-US" dirty="0"/>
              <a:t> </a:t>
            </a:r>
            <a:r>
              <a:rPr kumimoji="1" lang="en-US" altLang="zh-CN" dirty="0"/>
              <a:t>learning</a:t>
            </a:r>
            <a:r>
              <a:rPr kumimoji="1" lang="zh-CN" altLang="en-US" dirty="0"/>
              <a:t> </a:t>
            </a:r>
            <a:r>
              <a:rPr kumimoji="1" lang="en-US" altLang="zh-CN" dirty="0"/>
              <a:t>community</a:t>
            </a:r>
            <a:r>
              <a:rPr kumimoji="1" lang="zh-CN" altLang="en-US" dirty="0"/>
              <a:t> </a:t>
            </a:r>
            <a:r>
              <a:rPr kumimoji="1" lang="en-US" altLang="zh-CN" dirty="0"/>
              <a:t>and</a:t>
            </a:r>
            <a:r>
              <a:rPr kumimoji="1" lang="zh-CN" altLang="en-US" dirty="0"/>
              <a:t> </a:t>
            </a:r>
            <a:r>
              <a:rPr kumimoji="1" lang="en-US" altLang="zh-CN" dirty="0"/>
              <a:t>but</a:t>
            </a:r>
            <a:r>
              <a:rPr kumimoji="1" lang="zh-CN" altLang="en-US" dirty="0"/>
              <a:t> </a:t>
            </a:r>
            <a:r>
              <a:rPr kumimoji="1" lang="en-US" altLang="zh-CN" dirty="0"/>
              <a:t>has</a:t>
            </a:r>
            <a:r>
              <a:rPr kumimoji="1" lang="zh-CN" altLang="en-US" dirty="0"/>
              <a:t> </a:t>
            </a:r>
            <a:r>
              <a:rPr kumimoji="1" lang="en-US" altLang="zh-CN" dirty="0"/>
              <a:t>already</a:t>
            </a:r>
            <a:r>
              <a:rPr kumimoji="1" lang="zh-CN" altLang="en-US" dirty="0"/>
              <a:t> </a:t>
            </a:r>
            <a:r>
              <a:rPr kumimoji="1" lang="en-US" altLang="zh-CN" dirty="0"/>
              <a:t>attracted</a:t>
            </a:r>
            <a:r>
              <a:rPr kumimoji="1" lang="zh-CN" altLang="en-US" dirty="0"/>
              <a:t> </a:t>
            </a:r>
            <a:r>
              <a:rPr kumimoji="1" lang="en-US" altLang="zh-CN" dirty="0"/>
              <a:t>a</a:t>
            </a:r>
            <a:r>
              <a:rPr kumimoji="1" lang="zh-CN" altLang="en-US" dirty="0"/>
              <a:t> </a:t>
            </a:r>
            <a:r>
              <a:rPr kumimoji="1" lang="en-US" altLang="zh-CN" dirty="0"/>
              <a:t>lot</a:t>
            </a:r>
            <a:r>
              <a:rPr kumimoji="1" lang="zh-CN" altLang="en-US" dirty="0"/>
              <a:t> </a:t>
            </a:r>
            <a:r>
              <a:rPr kumimoji="1" lang="en-US" altLang="zh-CN" dirty="0"/>
              <a:t>of</a:t>
            </a:r>
            <a:r>
              <a:rPr kumimoji="1" lang="zh-CN" altLang="en-US" dirty="0"/>
              <a:t> </a:t>
            </a:r>
            <a:r>
              <a:rPr kumimoji="1" lang="en-US" altLang="zh-CN" dirty="0"/>
              <a:t>interests.</a:t>
            </a:r>
            <a:r>
              <a:rPr kumimoji="1" lang="zh-CN" altLang="en-US" dirty="0"/>
              <a:t> </a:t>
            </a:r>
            <a:r>
              <a:rPr kumimoji="1" lang="en-US" altLang="zh-CN" dirty="0"/>
              <a:t>So</a:t>
            </a:r>
            <a:r>
              <a:rPr kumimoji="1" lang="zh-CN" altLang="en-US" dirty="0"/>
              <a:t> </a:t>
            </a:r>
            <a:r>
              <a:rPr kumimoji="1" lang="en-US" altLang="zh-CN" dirty="0"/>
              <a:t>what</a:t>
            </a:r>
            <a:r>
              <a:rPr kumimoji="1" lang="zh-CN" altLang="en-US" dirty="0"/>
              <a:t> </a:t>
            </a:r>
            <a:r>
              <a:rPr kumimoji="1" lang="en-US" altLang="zh-CN" dirty="0"/>
              <a:t>are</a:t>
            </a:r>
            <a:r>
              <a:rPr kumimoji="1" lang="zh-CN" altLang="en-US" dirty="0"/>
              <a:t> </a:t>
            </a:r>
            <a:r>
              <a:rPr kumimoji="1" lang="en-US" altLang="zh-CN" dirty="0"/>
              <a:t>GANs?</a:t>
            </a:r>
            <a:r>
              <a:rPr kumimoji="1" lang="zh-CN" altLang="en-US" dirty="0"/>
              <a:t> </a:t>
            </a:r>
            <a:r>
              <a:rPr kumimoji="1" lang="en-US" altLang="zh-CN" dirty="0"/>
              <a:t>GANs</a:t>
            </a:r>
            <a:r>
              <a:rPr kumimoji="1" lang="zh-CN" altLang="en-US" dirty="0"/>
              <a:t> </a:t>
            </a:r>
            <a:r>
              <a:rPr kumimoji="1" lang="en-US" altLang="zh-CN" dirty="0"/>
              <a:t>were</a:t>
            </a:r>
            <a:r>
              <a:rPr kumimoji="1" lang="zh-CN" altLang="en-US" dirty="0"/>
              <a:t> </a:t>
            </a:r>
            <a:r>
              <a:rPr kumimoji="1" lang="en-US" altLang="zh-CN" dirty="0"/>
              <a:t>original</a:t>
            </a:r>
            <a:r>
              <a:rPr kumimoji="1" lang="zh-CN" altLang="en-US" dirty="0"/>
              <a:t> </a:t>
            </a:r>
            <a:r>
              <a:rPr kumimoji="1" lang="en-US" altLang="zh-CN" dirty="0"/>
              <a:t>designed</a:t>
            </a:r>
            <a:r>
              <a:rPr kumimoji="1" lang="zh-CN" altLang="en-US" dirty="0"/>
              <a:t> </a:t>
            </a:r>
            <a:r>
              <a:rPr kumimoji="1" lang="en-US" altLang="zh-CN" dirty="0"/>
              <a:t>for</a:t>
            </a:r>
            <a:r>
              <a:rPr kumimoji="1" lang="zh-CN" altLang="en-US" dirty="0"/>
              <a:t> </a:t>
            </a:r>
            <a:r>
              <a:rPr kumimoji="1" lang="en-US" altLang="zh-CN" dirty="0"/>
              <a:t>synthesizing</a:t>
            </a:r>
            <a:r>
              <a:rPr kumimoji="1" lang="zh-CN" altLang="en-US" dirty="0"/>
              <a:t> </a:t>
            </a:r>
            <a:r>
              <a:rPr kumimoji="1" lang="en-US" altLang="zh-CN" dirty="0"/>
              <a:t>images.</a:t>
            </a:r>
            <a:r>
              <a:rPr kumimoji="1" lang="zh-CN" altLang="en-US" dirty="0"/>
              <a:t> </a:t>
            </a:r>
            <a:r>
              <a:rPr kumimoji="1" lang="en-US" altLang="zh-CN" dirty="0"/>
              <a:t>So</a:t>
            </a:r>
            <a:r>
              <a:rPr kumimoji="1" lang="zh-CN" altLang="en-US" dirty="0"/>
              <a:t> </a:t>
            </a:r>
            <a:r>
              <a:rPr kumimoji="1" lang="en-US" altLang="zh-CN" dirty="0"/>
              <a:t>given</a:t>
            </a:r>
            <a:r>
              <a:rPr kumimoji="1" lang="zh-CN" altLang="en-US" dirty="0"/>
              <a:t> </a:t>
            </a:r>
            <a:r>
              <a:rPr kumimoji="1" lang="en-US" altLang="zh-CN" dirty="0"/>
              <a:t>a</a:t>
            </a:r>
            <a:r>
              <a:rPr kumimoji="1" lang="zh-CN" altLang="en-US" dirty="0"/>
              <a:t> </a:t>
            </a:r>
            <a:r>
              <a:rPr kumimoji="1" lang="en-US" altLang="zh-CN" dirty="0"/>
              <a:t>dataset</a:t>
            </a:r>
            <a:r>
              <a:rPr kumimoji="1" lang="zh-CN" altLang="en-US" dirty="0"/>
              <a:t> </a:t>
            </a:r>
            <a:r>
              <a:rPr kumimoji="1" lang="en-US" altLang="zh-CN" dirty="0"/>
              <a:t>of</a:t>
            </a:r>
            <a:r>
              <a:rPr kumimoji="1" lang="zh-CN" altLang="en-US" dirty="0"/>
              <a:t> </a:t>
            </a:r>
            <a:r>
              <a:rPr kumimoji="1" lang="en-US" altLang="zh-CN" dirty="0"/>
              <a:t>say</a:t>
            </a:r>
            <a:r>
              <a:rPr kumimoji="1" lang="zh-CN" altLang="en-US" dirty="0"/>
              <a:t> </a:t>
            </a:r>
            <a:r>
              <a:rPr kumimoji="1" lang="en-US" altLang="zh-CN" dirty="0"/>
              <a:t>face</a:t>
            </a:r>
            <a:r>
              <a:rPr kumimoji="1" lang="zh-CN" altLang="en-US" dirty="0"/>
              <a:t> </a:t>
            </a:r>
            <a:r>
              <a:rPr kumimoji="1" lang="en-US" altLang="zh-CN" dirty="0"/>
              <a:t>images,</a:t>
            </a:r>
            <a:r>
              <a:rPr kumimoji="1" lang="zh-CN" altLang="en-US" dirty="0"/>
              <a:t> </a:t>
            </a:r>
            <a:r>
              <a:rPr kumimoji="1" lang="en-US" altLang="zh-CN" dirty="0"/>
              <a:t>the</a:t>
            </a:r>
            <a:r>
              <a:rPr kumimoji="1" lang="zh-CN" altLang="en-US" dirty="0"/>
              <a:t> </a:t>
            </a:r>
            <a:r>
              <a:rPr kumimoji="1" lang="en-US" altLang="zh-CN" dirty="0"/>
              <a:t>GAN</a:t>
            </a:r>
            <a:r>
              <a:rPr kumimoji="1" lang="zh-CN" altLang="en-US" dirty="0"/>
              <a:t> </a:t>
            </a:r>
            <a:r>
              <a:rPr kumimoji="1" lang="en-US" altLang="zh-CN" dirty="0"/>
              <a:t>is</a:t>
            </a:r>
            <a:r>
              <a:rPr kumimoji="1" lang="zh-CN" altLang="en-US" dirty="0"/>
              <a:t> </a:t>
            </a:r>
            <a:r>
              <a:rPr kumimoji="1" lang="en-US" altLang="zh-CN" dirty="0"/>
              <a:t>able</a:t>
            </a:r>
            <a:r>
              <a:rPr kumimoji="1" lang="zh-CN" altLang="en-US" dirty="0"/>
              <a:t> </a:t>
            </a:r>
            <a:r>
              <a:rPr kumimoji="1" lang="en-US" altLang="zh-CN" dirty="0"/>
              <a:t>to</a:t>
            </a:r>
            <a:r>
              <a:rPr kumimoji="1" lang="zh-CN" altLang="en-US" dirty="0"/>
              <a:t> </a:t>
            </a:r>
            <a:r>
              <a:rPr kumimoji="1" lang="en-US" altLang="zh-CN" dirty="0"/>
              <a:t>learn</a:t>
            </a:r>
            <a:r>
              <a:rPr kumimoji="1" lang="zh-CN" altLang="en-US" dirty="0"/>
              <a:t> </a:t>
            </a:r>
            <a:r>
              <a:rPr kumimoji="1" lang="en-US" altLang="zh-CN" dirty="0"/>
              <a:t>what</a:t>
            </a:r>
            <a:r>
              <a:rPr kumimoji="1" lang="zh-CN" altLang="en-US" dirty="0"/>
              <a:t> </a:t>
            </a:r>
            <a:r>
              <a:rPr kumimoji="1" lang="en-US" altLang="zh-CN" dirty="0"/>
              <a:t>faces</a:t>
            </a:r>
            <a:r>
              <a:rPr kumimoji="1" lang="zh-CN" altLang="en-US" dirty="0"/>
              <a:t> </a:t>
            </a:r>
            <a:r>
              <a:rPr kumimoji="1" lang="en-US" altLang="zh-CN" dirty="0"/>
              <a:t>should</a:t>
            </a:r>
            <a:r>
              <a:rPr kumimoji="1" lang="zh-CN" altLang="en-US" dirty="0"/>
              <a:t> </a:t>
            </a:r>
            <a:r>
              <a:rPr kumimoji="1" lang="en-US" altLang="zh-CN" dirty="0"/>
              <a:t>look</a:t>
            </a:r>
            <a:r>
              <a:rPr kumimoji="1" lang="zh-CN" altLang="en-US" dirty="0"/>
              <a:t> </a:t>
            </a:r>
            <a:r>
              <a:rPr kumimoji="1" lang="en-US" altLang="zh-CN" dirty="0"/>
              <a:t>like</a:t>
            </a:r>
            <a:r>
              <a:rPr kumimoji="1" lang="zh-CN" altLang="en-US" dirty="0"/>
              <a:t> </a:t>
            </a:r>
            <a:r>
              <a:rPr kumimoji="1" lang="en-US" altLang="zh-CN" dirty="0"/>
              <a:t>and</a:t>
            </a:r>
            <a:r>
              <a:rPr kumimoji="1" lang="zh-CN" altLang="en-US" dirty="0"/>
              <a:t> </a:t>
            </a:r>
            <a:r>
              <a:rPr kumimoji="1" lang="en-US" altLang="zh-CN" dirty="0"/>
              <a:t>generate</a:t>
            </a:r>
            <a:r>
              <a:rPr kumimoji="1" lang="zh-CN" altLang="en-US" dirty="0"/>
              <a:t> </a:t>
            </a:r>
            <a:r>
              <a:rPr kumimoji="1" lang="en-US" altLang="zh-CN" dirty="0"/>
              <a:t>new</a:t>
            </a:r>
            <a:r>
              <a:rPr kumimoji="1" lang="zh-CN" altLang="en-US" dirty="0"/>
              <a:t> </a:t>
            </a:r>
            <a:r>
              <a:rPr kumimoji="1" lang="en-US" altLang="zh-CN" dirty="0"/>
              <a:t>random</a:t>
            </a:r>
            <a:r>
              <a:rPr kumimoji="1" lang="zh-CN" altLang="en-US" dirty="0"/>
              <a:t> </a:t>
            </a:r>
            <a:r>
              <a:rPr kumimoji="1" lang="en-US" altLang="zh-CN" dirty="0"/>
              <a:t>and</a:t>
            </a:r>
            <a:r>
              <a:rPr kumimoji="1" lang="zh-CN" altLang="en-US" dirty="0"/>
              <a:t> </a:t>
            </a:r>
            <a:r>
              <a:rPr kumimoji="1" lang="en-US" altLang="zh-CN" dirty="0"/>
              <a:t>realistic</a:t>
            </a:r>
            <a:r>
              <a:rPr kumimoji="1" lang="zh-CN" altLang="en-US" dirty="0"/>
              <a:t> </a:t>
            </a:r>
            <a:r>
              <a:rPr kumimoji="1" lang="en-US" altLang="zh-CN" dirty="0"/>
              <a:t>images</a:t>
            </a:r>
            <a:r>
              <a:rPr kumimoji="1" lang="zh-CN" altLang="en-US" dirty="0"/>
              <a:t> </a:t>
            </a:r>
            <a:r>
              <a:rPr kumimoji="1" lang="en-US" altLang="zh-CN" dirty="0"/>
              <a:t>of</a:t>
            </a:r>
            <a:r>
              <a:rPr kumimoji="1" lang="zh-CN" altLang="en-US" dirty="0"/>
              <a:t> </a:t>
            </a:r>
            <a:r>
              <a:rPr kumimoji="1" lang="en-US" altLang="zh-CN" dirty="0"/>
              <a:t>faces.</a:t>
            </a:r>
            <a:r>
              <a:rPr kumimoji="1" lang="zh-CN" altLang="en-US" dirty="0"/>
              <a:t> </a:t>
            </a:r>
            <a:endParaRPr kumimoji="1" lang="en-US" altLang="zh-CN" dirty="0"/>
          </a:p>
          <a:p>
            <a:pPr marL="0" marR="0" lvl="0" indent="0" algn="l" defTabSz="914363"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363" rtl="0" eaLnBrk="1" fontAlgn="auto" latinLnBrk="0" hangingPunct="1">
              <a:lnSpc>
                <a:spcPct val="100000"/>
              </a:lnSpc>
              <a:spcBef>
                <a:spcPts val="0"/>
              </a:spcBef>
              <a:spcAft>
                <a:spcPts val="0"/>
              </a:spcAft>
              <a:buClrTx/>
              <a:buSzTx/>
              <a:buFontTx/>
              <a:buNone/>
              <a:tabLst/>
              <a:defRPr/>
            </a:pPr>
            <a:r>
              <a:rPr kumimoji="1" lang="en-US" altLang="zh-CN" dirty="0"/>
              <a:t>The</a:t>
            </a:r>
            <a:r>
              <a:rPr kumimoji="1" lang="zh-CN" altLang="en-US" dirty="0"/>
              <a:t> </a:t>
            </a:r>
            <a:r>
              <a:rPr kumimoji="1" lang="en-US" altLang="zh-CN" dirty="0"/>
              <a:t>benefit</a:t>
            </a:r>
            <a:r>
              <a:rPr kumimoji="1" lang="zh-CN" altLang="en-US" dirty="0"/>
              <a:t> </a:t>
            </a:r>
            <a:r>
              <a:rPr kumimoji="1" lang="en-US" altLang="zh-CN" dirty="0"/>
              <a:t>of</a:t>
            </a:r>
            <a:r>
              <a:rPr kumimoji="1" lang="zh-CN" altLang="en-US" dirty="0"/>
              <a:t> </a:t>
            </a:r>
            <a:r>
              <a:rPr kumimoji="1" lang="en-US" altLang="zh-CN" dirty="0"/>
              <a:t>GANs</a:t>
            </a:r>
            <a:r>
              <a:rPr kumimoji="1" lang="zh-CN" altLang="en-US" dirty="0"/>
              <a:t> </a:t>
            </a:r>
            <a:r>
              <a:rPr kumimoji="1" lang="en-US" altLang="zh-CN" dirty="0"/>
              <a:t>is</a:t>
            </a:r>
            <a:r>
              <a:rPr kumimoji="1" lang="zh-CN" altLang="en-US" dirty="0"/>
              <a:t> </a:t>
            </a:r>
            <a:r>
              <a:rPr kumimoji="1" lang="en-US" altLang="zh-CN" dirty="0"/>
              <a:t>that</a:t>
            </a:r>
            <a:r>
              <a:rPr kumimoji="1" lang="zh-CN" altLang="en-US" dirty="0"/>
              <a:t> </a:t>
            </a:r>
            <a:r>
              <a:rPr kumimoji="1" lang="en-US" altLang="zh-CN" dirty="0"/>
              <a:t>it</a:t>
            </a:r>
            <a:r>
              <a:rPr kumimoji="1" lang="zh-CN" altLang="en-US" dirty="0"/>
              <a:t> </a:t>
            </a:r>
            <a:r>
              <a:rPr kumimoji="1" lang="en-US" altLang="zh-CN" dirty="0"/>
              <a:t>can</a:t>
            </a:r>
            <a:r>
              <a:rPr kumimoji="1" lang="zh-CN" altLang="en-US" dirty="0"/>
              <a:t> </a:t>
            </a:r>
            <a:r>
              <a:rPr kumimoji="1" lang="en-US" altLang="zh-CN" dirty="0"/>
              <a:t>automatically</a:t>
            </a:r>
            <a:r>
              <a:rPr kumimoji="1" lang="zh-CN" altLang="en-US" dirty="0"/>
              <a:t> </a:t>
            </a:r>
            <a:r>
              <a:rPr kumimoji="1" lang="en-US" altLang="zh-CN" dirty="0"/>
              <a:t>learn</a:t>
            </a:r>
            <a:r>
              <a:rPr kumimoji="1" lang="zh-CN" altLang="en-US" dirty="0"/>
              <a:t> </a:t>
            </a:r>
            <a:r>
              <a:rPr kumimoji="1" lang="en-US" altLang="zh-CN" dirty="0"/>
              <a:t>the</a:t>
            </a:r>
            <a:r>
              <a:rPr kumimoji="1" lang="zh-CN" altLang="en-US" dirty="0"/>
              <a:t> </a:t>
            </a:r>
            <a:r>
              <a:rPr kumimoji="1" lang="en-US" altLang="zh-CN" dirty="0"/>
              <a:t>characteristics</a:t>
            </a:r>
            <a:r>
              <a:rPr kumimoji="1" lang="zh-CN" altLang="en-US" dirty="0"/>
              <a:t> </a:t>
            </a:r>
            <a:r>
              <a:rPr kumimoji="1" lang="en-US" altLang="zh-CN" dirty="0"/>
              <a:t>in</a:t>
            </a:r>
            <a:r>
              <a:rPr kumimoji="1" lang="zh-CN" altLang="en-US" dirty="0"/>
              <a:t> </a:t>
            </a:r>
            <a:r>
              <a:rPr kumimoji="1" lang="en-US" altLang="zh-CN" dirty="0"/>
              <a:t>data</a:t>
            </a:r>
            <a:r>
              <a:rPr kumimoji="1" lang="zh-CN" altLang="en-US" dirty="0"/>
              <a:t> </a:t>
            </a:r>
            <a:r>
              <a:rPr kumimoji="1" lang="en-US" altLang="zh-CN" dirty="0"/>
              <a:t>without</a:t>
            </a:r>
            <a:r>
              <a:rPr kumimoji="1" lang="zh-CN" altLang="en-US" dirty="0"/>
              <a:t> </a:t>
            </a:r>
            <a:r>
              <a:rPr kumimoji="1" lang="en-US" altLang="zh-CN" dirty="0"/>
              <a:t>any</a:t>
            </a:r>
            <a:r>
              <a:rPr kumimoji="1" lang="zh-CN" altLang="en-US" dirty="0"/>
              <a:t> </a:t>
            </a:r>
            <a:r>
              <a:rPr kumimoji="1" lang="en-US" altLang="zh-CN" dirty="0"/>
              <a:t>human</a:t>
            </a:r>
            <a:r>
              <a:rPr kumimoji="1" lang="zh-CN" altLang="en-US" dirty="0"/>
              <a:t> </a:t>
            </a:r>
            <a:r>
              <a:rPr kumimoji="1" lang="en-US" altLang="zh-CN" dirty="0"/>
              <a:t>intervention.</a:t>
            </a:r>
          </a:p>
          <a:p>
            <a:pPr marL="0" marR="0" lvl="0" indent="0" algn="l" defTabSz="914363"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363" rtl="0" eaLnBrk="1" fontAlgn="auto" latinLnBrk="0" hangingPunct="1">
              <a:lnSpc>
                <a:spcPct val="100000"/>
              </a:lnSpc>
              <a:spcBef>
                <a:spcPts val="0"/>
              </a:spcBef>
              <a:spcAft>
                <a:spcPts val="0"/>
              </a:spcAft>
              <a:buClrTx/>
              <a:buSzTx/>
              <a:buFontTx/>
              <a:buNone/>
              <a:tabLst/>
              <a:defRPr/>
            </a:pPr>
            <a:r>
              <a:rPr kumimoji="1" lang="en-US" altLang="zh-CN" dirty="0"/>
              <a:t>Moreover,</a:t>
            </a:r>
            <a:r>
              <a:rPr kumimoji="1" lang="zh-CN" altLang="en-US" dirty="0"/>
              <a:t> </a:t>
            </a:r>
            <a:r>
              <a:rPr kumimoji="1" lang="en-US" altLang="zh-CN" dirty="0"/>
              <a:t>a</a:t>
            </a:r>
            <a:r>
              <a:rPr kumimoji="1" lang="zh-CN" altLang="en-US" dirty="0"/>
              <a:t> </a:t>
            </a:r>
            <a:r>
              <a:rPr kumimoji="1" lang="en-US" altLang="zh-CN" dirty="0"/>
              <a:t>single</a:t>
            </a:r>
            <a:r>
              <a:rPr kumimoji="1" lang="zh-CN" altLang="en-US" dirty="0"/>
              <a:t> </a:t>
            </a:r>
            <a:r>
              <a:rPr kumimoji="1" lang="en-US" altLang="zh-CN" dirty="0"/>
              <a:t>GAN</a:t>
            </a:r>
            <a:r>
              <a:rPr kumimoji="1" lang="zh-CN" altLang="en-US" dirty="0"/>
              <a:t> </a:t>
            </a:r>
            <a:r>
              <a:rPr kumimoji="1" lang="en-US" altLang="zh-CN" dirty="0"/>
              <a:t>model</a:t>
            </a:r>
            <a:r>
              <a:rPr kumimoji="1" lang="zh-CN" altLang="en-US" dirty="0"/>
              <a:t> </a:t>
            </a:r>
            <a:r>
              <a:rPr kumimoji="1" lang="en-US" altLang="zh-CN" dirty="0"/>
              <a:t>without</a:t>
            </a:r>
            <a:r>
              <a:rPr kumimoji="1" lang="zh-CN" altLang="en-US" dirty="0"/>
              <a:t> </a:t>
            </a:r>
            <a:r>
              <a:rPr kumimoji="1" lang="en-US" altLang="zh-CN" dirty="0"/>
              <a:t>changing</a:t>
            </a:r>
            <a:r>
              <a:rPr kumimoji="1" lang="zh-CN" altLang="en-US" dirty="0"/>
              <a:t> </a:t>
            </a:r>
            <a:r>
              <a:rPr kumimoji="1" lang="en-US" altLang="zh-CN" dirty="0"/>
              <a:t>the</a:t>
            </a:r>
            <a:r>
              <a:rPr kumimoji="1" lang="zh-CN" altLang="en-US" dirty="0"/>
              <a:t> </a:t>
            </a:r>
            <a:r>
              <a:rPr kumimoji="1" lang="en-US" altLang="zh-CN" dirty="0"/>
              <a:t>configurations</a:t>
            </a:r>
            <a:r>
              <a:rPr kumimoji="1" lang="zh-CN" altLang="en-US" dirty="0"/>
              <a:t> </a:t>
            </a:r>
            <a:r>
              <a:rPr kumimoji="1" lang="en-US" altLang="zh-CN" dirty="0"/>
              <a:t>can</a:t>
            </a:r>
            <a:r>
              <a:rPr kumimoji="1" lang="zh-CN" altLang="en-US" dirty="0"/>
              <a:t> </a:t>
            </a:r>
            <a:r>
              <a:rPr kumimoji="1" lang="en-US" altLang="zh-CN" dirty="0"/>
              <a:t>support</a:t>
            </a:r>
            <a:r>
              <a:rPr kumimoji="1" lang="zh-CN" altLang="en-US" dirty="0"/>
              <a:t> </a:t>
            </a:r>
            <a:r>
              <a:rPr kumimoji="1" lang="en-US" altLang="zh-CN" dirty="0"/>
              <a:t>diverse</a:t>
            </a:r>
            <a:r>
              <a:rPr kumimoji="1" lang="zh-CN" altLang="en-US" dirty="0"/>
              <a:t> </a:t>
            </a:r>
            <a:r>
              <a:rPr kumimoji="1" lang="en-US" altLang="zh-CN" dirty="0"/>
              <a:t>datasets.</a:t>
            </a:r>
            <a:r>
              <a:rPr kumimoji="1" lang="zh-CN" altLang="en-US" dirty="0"/>
              <a:t> </a:t>
            </a:r>
            <a:r>
              <a:rPr kumimoji="1" lang="en-US" altLang="zh-CN" dirty="0"/>
              <a:t>So</a:t>
            </a:r>
            <a:r>
              <a:rPr kumimoji="1" lang="zh-CN" altLang="en-US" dirty="0"/>
              <a:t> </a:t>
            </a:r>
            <a:r>
              <a:rPr kumimoji="1" lang="en-US" altLang="zh-CN" dirty="0"/>
              <a:t>if</a:t>
            </a:r>
            <a:r>
              <a:rPr kumimoji="1" lang="zh-CN" altLang="en-US" dirty="0"/>
              <a:t> </a:t>
            </a:r>
            <a:r>
              <a:rPr kumimoji="1" lang="en-US" altLang="zh-CN" dirty="0"/>
              <a:t>we</a:t>
            </a:r>
            <a:r>
              <a:rPr kumimoji="1" lang="zh-CN" altLang="en-US" dirty="0"/>
              <a:t> </a:t>
            </a:r>
            <a:r>
              <a:rPr kumimoji="1" lang="en-US" altLang="zh-CN" dirty="0"/>
              <a:t>train</a:t>
            </a:r>
            <a:r>
              <a:rPr kumimoji="1" lang="zh-CN" altLang="en-US" dirty="0"/>
              <a:t> </a:t>
            </a:r>
            <a:r>
              <a:rPr kumimoji="1" lang="en-US" altLang="zh-CN" dirty="0"/>
              <a:t>it</a:t>
            </a:r>
            <a:r>
              <a:rPr kumimoji="1" lang="zh-CN" altLang="en-US" dirty="0"/>
              <a:t> </a:t>
            </a:r>
            <a:r>
              <a:rPr kumimoji="1" lang="en-US" altLang="zh-CN" dirty="0"/>
              <a:t>on</a:t>
            </a:r>
            <a:r>
              <a:rPr kumimoji="1" lang="zh-CN" altLang="en-US" dirty="0"/>
              <a:t> </a:t>
            </a:r>
            <a:r>
              <a:rPr kumimoji="1" lang="en-US" altLang="zh-CN" dirty="0"/>
              <a:t>bedroom</a:t>
            </a:r>
            <a:r>
              <a:rPr kumimoji="1" lang="zh-CN" altLang="en-US" dirty="0"/>
              <a:t> </a:t>
            </a:r>
            <a:r>
              <a:rPr kumimoji="1" lang="en-US" altLang="zh-CN" dirty="0"/>
              <a:t>images</a:t>
            </a:r>
            <a:r>
              <a:rPr kumimoji="1" lang="zh-CN" altLang="en-US" dirty="0"/>
              <a:t> </a:t>
            </a:r>
            <a:r>
              <a:rPr kumimoji="1" lang="en-US" altLang="zh-CN" dirty="0"/>
              <a:t>instead,</a:t>
            </a:r>
            <a:r>
              <a:rPr kumimoji="1" lang="zh-CN" altLang="en-US" dirty="0"/>
              <a:t> </a:t>
            </a:r>
            <a:r>
              <a:rPr kumimoji="1" lang="en-US" altLang="zh-CN" dirty="0"/>
              <a:t>it</a:t>
            </a:r>
            <a:r>
              <a:rPr kumimoji="1" lang="zh-CN" altLang="en-US" dirty="0"/>
              <a:t> </a:t>
            </a:r>
            <a:r>
              <a:rPr kumimoji="1" lang="en-US" altLang="zh-CN" dirty="0"/>
              <a:t>can</a:t>
            </a:r>
            <a:r>
              <a:rPr kumimoji="1" lang="zh-CN" altLang="en-US" dirty="0"/>
              <a:t> </a:t>
            </a:r>
            <a:r>
              <a:rPr kumimoji="1" lang="en-US" altLang="zh-CN" dirty="0"/>
              <a:t>just</a:t>
            </a:r>
            <a:r>
              <a:rPr kumimoji="1" lang="zh-CN" altLang="en-US" dirty="0"/>
              <a:t> </a:t>
            </a:r>
            <a:r>
              <a:rPr kumimoji="1" lang="en-US" altLang="zh-CN" dirty="0"/>
              <a:t>synthesize</a:t>
            </a:r>
            <a:r>
              <a:rPr kumimoji="1" lang="zh-CN" altLang="en-US" dirty="0"/>
              <a:t> </a:t>
            </a:r>
            <a:r>
              <a:rPr kumimoji="1" lang="en-US" altLang="zh-CN" dirty="0"/>
              <a:t>very</a:t>
            </a:r>
            <a:r>
              <a:rPr kumimoji="1" lang="zh-CN" altLang="en-US" dirty="0"/>
              <a:t> </a:t>
            </a:r>
            <a:r>
              <a:rPr kumimoji="1" lang="en-US" altLang="zh-CN" dirty="0"/>
              <a:t>good</a:t>
            </a:r>
            <a:r>
              <a:rPr kumimoji="1" lang="zh-CN" altLang="en-US" dirty="0"/>
              <a:t> </a:t>
            </a:r>
            <a:r>
              <a:rPr kumimoji="1" lang="en-US" altLang="zh-CN" dirty="0"/>
              <a:t>bedroom</a:t>
            </a:r>
            <a:r>
              <a:rPr kumimoji="1" lang="zh-CN" altLang="en-US" dirty="0"/>
              <a:t> </a:t>
            </a:r>
            <a:r>
              <a:rPr kumimoji="1" lang="en-US" altLang="zh-CN" dirty="0"/>
              <a:t>images.</a:t>
            </a:r>
            <a:r>
              <a:rPr kumimoji="1" lang="zh-CN" altLang="en-US" dirty="0"/>
              <a:t> </a:t>
            </a:r>
            <a:endParaRPr kumimoji="1" lang="en-US" altLang="zh-CN" dirty="0"/>
          </a:p>
          <a:p>
            <a:pPr marL="0" marR="0" lvl="0" indent="0" algn="l" defTabSz="914363"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363" rtl="0" eaLnBrk="1" fontAlgn="auto" latinLnBrk="0" hangingPunct="1">
              <a:lnSpc>
                <a:spcPct val="100000"/>
              </a:lnSpc>
              <a:spcBef>
                <a:spcPts val="0"/>
              </a:spcBef>
              <a:spcAft>
                <a:spcPts val="0"/>
              </a:spcAft>
              <a:buClrTx/>
              <a:buSzTx/>
              <a:buFontTx/>
              <a:buNone/>
              <a:tabLst/>
              <a:defRPr/>
            </a:pPr>
            <a:r>
              <a:rPr kumimoji="1" lang="en-US" altLang="zh-CN" dirty="0"/>
              <a:t>These</a:t>
            </a:r>
            <a:r>
              <a:rPr kumimoji="1" lang="zh-CN" altLang="en-US" dirty="0"/>
              <a:t> </a:t>
            </a:r>
            <a:r>
              <a:rPr kumimoji="1" lang="en-US" altLang="zh-CN" dirty="0"/>
              <a:t>two</a:t>
            </a:r>
            <a:r>
              <a:rPr kumimoji="1" lang="zh-CN" altLang="en-US" dirty="0"/>
              <a:t> </a:t>
            </a:r>
            <a:r>
              <a:rPr kumimoji="1" lang="en-US" altLang="zh-CN" dirty="0"/>
              <a:t>features</a:t>
            </a:r>
            <a:r>
              <a:rPr kumimoji="1" lang="zh-CN" altLang="en-US" dirty="0"/>
              <a:t> </a:t>
            </a:r>
            <a:r>
              <a:rPr kumimoji="1" lang="en-US" altLang="zh-CN" dirty="0"/>
              <a:t>make</a:t>
            </a:r>
            <a:r>
              <a:rPr kumimoji="1" lang="zh-CN" altLang="en-US" dirty="0"/>
              <a:t> </a:t>
            </a:r>
            <a:r>
              <a:rPr kumimoji="1" lang="en-US" altLang="zh-CN" dirty="0"/>
              <a:t>it</a:t>
            </a:r>
            <a:r>
              <a:rPr kumimoji="1" lang="zh-CN" altLang="en-US" dirty="0"/>
              <a:t> </a:t>
            </a:r>
            <a:r>
              <a:rPr kumimoji="1" lang="en-US" altLang="zh-CN" dirty="0"/>
              <a:t>a</a:t>
            </a:r>
            <a:r>
              <a:rPr kumimoji="1" lang="zh-CN" altLang="en-US" dirty="0"/>
              <a:t> </a:t>
            </a:r>
            <a:r>
              <a:rPr kumimoji="1" lang="en-US" altLang="zh-CN" dirty="0"/>
              <a:t>promising</a:t>
            </a:r>
            <a:r>
              <a:rPr kumimoji="1" lang="zh-CN" altLang="en-US" dirty="0"/>
              <a:t> </a:t>
            </a:r>
            <a:r>
              <a:rPr kumimoji="1" lang="en-US" altLang="zh-CN" dirty="0"/>
              <a:t>solution</a:t>
            </a:r>
            <a:r>
              <a:rPr kumimoji="1" lang="zh-CN" altLang="en-US" dirty="0"/>
              <a:t> </a:t>
            </a:r>
            <a:r>
              <a:rPr kumimoji="1" lang="en-US" altLang="zh-CN" dirty="0"/>
              <a:t>for</a:t>
            </a:r>
            <a:r>
              <a:rPr kumimoji="1" lang="zh-CN" altLang="en-US" dirty="0"/>
              <a:t> </a:t>
            </a:r>
            <a:r>
              <a:rPr kumimoji="1" lang="en-US" altLang="zh-CN" dirty="0"/>
              <a:t>us.</a:t>
            </a:r>
            <a:endParaRPr kumimoji="1" lang="zh-CN" altLang="en-US" dirty="0"/>
          </a:p>
          <a:p>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8</a:t>
            </a:fld>
            <a:endParaRPr kumimoji="1" lang="zh-CN" altLang="en-US"/>
          </a:p>
        </p:txBody>
      </p:sp>
    </p:spTree>
    <p:extLst>
      <p:ext uri="{BB962C8B-B14F-4D97-AF65-F5344CB8AC3E}">
        <p14:creationId xmlns:p14="http://schemas.microsoft.com/office/powerpoint/2010/main" val="1122641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Before</a:t>
            </a:r>
            <a:r>
              <a:rPr kumimoji="1" lang="zh-CN" altLang="en-US" dirty="0"/>
              <a:t> </a:t>
            </a:r>
            <a:r>
              <a:rPr kumimoji="1" lang="en-US" altLang="zh-CN" dirty="0"/>
              <a:t>talking</a:t>
            </a:r>
            <a:r>
              <a:rPr kumimoji="1" lang="zh-CN" altLang="en-US" dirty="0"/>
              <a:t> </a:t>
            </a:r>
            <a:r>
              <a:rPr kumimoji="1" lang="en-US" altLang="zh-CN" dirty="0"/>
              <a:t>about</a:t>
            </a:r>
            <a:r>
              <a:rPr kumimoji="1" lang="zh-CN" altLang="en-US" dirty="0"/>
              <a:t> </a:t>
            </a:r>
            <a:r>
              <a:rPr kumimoji="1" lang="en-US" altLang="zh-CN" dirty="0"/>
              <a:t>how</a:t>
            </a:r>
            <a:r>
              <a:rPr kumimoji="1" lang="zh-CN" altLang="en-US" dirty="0"/>
              <a:t> </a:t>
            </a:r>
            <a:r>
              <a:rPr kumimoji="1" lang="en-US" altLang="zh-CN" dirty="0"/>
              <a:t>we</a:t>
            </a:r>
            <a:r>
              <a:rPr kumimoji="1" lang="zh-CN" altLang="en-US" dirty="0"/>
              <a:t> </a:t>
            </a:r>
            <a:r>
              <a:rPr kumimoji="1" lang="en-US" altLang="zh-CN" dirty="0"/>
              <a:t>use</a:t>
            </a:r>
            <a:r>
              <a:rPr kumimoji="1" lang="zh-CN" altLang="en-US" dirty="0"/>
              <a:t> </a:t>
            </a:r>
            <a:r>
              <a:rPr kumimoji="1" lang="en-US" altLang="zh-CN" dirty="0"/>
              <a:t>GANs</a:t>
            </a:r>
            <a:r>
              <a:rPr kumimoji="1" lang="zh-CN" altLang="en-US" dirty="0"/>
              <a:t> </a:t>
            </a:r>
            <a:r>
              <a:rPr kumimoji="1" lang="en-US" altLang="zh-CN" dirty="0"/>
              <a:t>to</a:t>
            </a:r>
            <a:r>
              <a:rPr kumimoji="1" lang="zh-CN" altLang="en-US" dirty="0"/>
              <a:t> </a:t>
            </a:r>
            <a:r>
              <a:rPr kumimoji="1" lang="en-US" altLang="zh-CN" dirty="0"/>
              <a:t>generate</a:t>
            </a:r>
            <a:r>
              <a:rPr kumimoji="1" lang="zh-CN" altLang="en-US" dirty="0"/>
              <a:t> </a:t>
            </a:r>
            <a:r>
              <a:rPr kumimoji="1" lang="en-US" altLang="zh-CN" dirty="0"/>
              <a:t>networking</a:t>
            </a:r>
            <a:r>
              <a:rPr kumimoji="1" lang="zh-CN" altLang="en-US" dirty="0"/>
              <a:t> </a:t>
            </a:r>
            <a:r>
              <a:rPr kumimoji="1" lang="en-US" altLang="zh-CN" dirty="0"/>
              <a:t>and</a:t>
            </a:r>
            <a:r>
              <a:rPr kumimoji="1" lang="zh-CN" altLang="en-US" dirty="0"/>
              <a:t> </a:t>
            </a:r>
            <a:r>
              <a:rPr kumimoji="1" lang="en-US" altLang="zh-CN" dirty="0"/>
              <a:t>systems</a:t>
            </a:r>
            <a:r>
              <a:rPr kumimoji="1" lang="zh-CN" altLang="en-US" dirty="0"/>
              <a:t> </a:t>
            </a:r>
            <a:r>
              <a:rPr kumimoji="1" lang="en-US" altLang="zh-CN" dirty="0"/>
              <a:t>dataset,</a:t>
            </a:r>
            <a:r>
              <a:rPr kumimoji="1" lang="zh-CN" altLang="en-US" dirty="0"/>
              <a:t> </a:t>
            </a:r>
            <a:r>
              <a:rPr kumimoji="1" lang="en-US" altLang="zh-CN" dirty="0"/>
              <a:t>let</a:t>
            </a:r>
            <a:r>
              <a:rPr kumimoji="1" lang="zh-CN" altLang="en-US" dirty="0"/>
              <a:t> </a:t>
            </a:r>
            <a:r>
              <a:rPr kumimoji="1" lang="en-US" altLang="zh-CN" dirty="0"/>
              <a:t>me</a:t>
            </a:r>
            <a:r>
              <a:rPr kumimoji="1" lang="zh-CN" altLang="en-US" dirty="0"/>
              <a:t> </a:t>
            </a:r>
            <a:r>
              <a:rPr kumimoji="1" lang="en-US" altLang="zh-CN" dirty="0"/>
              <a:t>first</a:t>
            </a:r>
            <a:r>
              <a:rPr kumimoji="1" lang="zh-CN" altLang="en-US" dirty="0"/>
              <a:t> </a:t>
            </a:r>
            <a:r>
              <a:rPr kumimoji="1" lang="en-US" altLang="zh-CN" dirty="0"/>
              <a:t>give</a:t>
            </a:r>
            <a:r>
              <a:rPr kumimoji="1" lang="zh-CN" altLang="en-US" dirty="0"/>
              <a:t> </a:t>
            </a:r>
            <a:r>
              <a:rPr kumimoji="1" lang="en-US" altLang="zh-CN" dirty="0"/>
              <a:t>you</a:t>
            </a:r>
            <a:r>
              <a:rPr kumimoji="1" lang="zh-CN" altLang="en-US" dirty="0"/>
              <a:t> </a:t>
            </a:r>
            <a:r>
              <a:rPr kumimoji="1" lang="en-US" altLang="zh-CN" dirty="0"/>
              <a:t>some</a:t>
            </a:r>
            <a:r>
              <a:rPr kumimoji="1" lang="zh-CN" altLang="en-US" dirty="0"/>
              <a:t> </a:t>
            </a:r>
            <a:r>
              <a:rPr kumimoji="1" lang="en-US" altLang="zh-CN" dirty="0"/>
              <a:t>details</a:t>
            </a:r>
            <a:r>
              <a:rPr kumimoji="1" lang="zh-CN" altLang="en-US" dirty="0"/>
              <a:t> </a:t>
            </a:r>
            <a:r>
              <a:rPr kumimoji="1" lang="en-US" altLang="zh-CN" dirty="0"/>
              <a:t>of</a:t>
            </a:r>
            <a:r>
              <a:rPr kumimoji="1" lang="zh-CN" altLang="en-US" dirty="0"/>
              <a:t> </a:t>
            </a:r>
            <a:r>
              <a:rPr kumimoji="1" lang="en-US" altLang="zh-CN" dirty="0"/>
              <a:t>GANs.</a:t>
            </a:r>
            <a:r>
              <a:rPr kumimoji="1" lang="zh-CN" altLang="en-US" dirty="0"/>
              <a:t> </a:t>
            </a:r>
            <a:r>
              <a:rPr kumimoji="1" lang="en-US" altLang="zh-CN" dirty="0"/>
              <a:t>The</a:t>
            </a:r>
            <a:r>
              <a:rPr kumimoji="1" lang="zh-CN" altLang="en-US" dirty="0"/>
              <a:t> </a:t>
            </a:r>
            <a:r>
              <a:rPr kumimoji="1" lang="en-US" altLang="zh-CN" dirty="0"/>
              <a:t>full</a:t>
            </a:r>
            <a:r>
              <a:rPr kumimoji="1" lang="zh-CN" altLang="en-US" dirty="0"/>
              <a:t> </a:t>
            </a:r>
            <a:r>
              <a:rPr kumimoji="1" lang="en-US" altLang="zh-CN" dirty="0"/>
              <a:t>name</a:t>
            </a:r>
            <a:r>
              <a:rPr kumimoji="1" lang="zh-CN" altLang="en-US" dirty="0"/>
              <a:t> </a:t>
            </a:r>
            <a:r>
              <a:rPr kumimoji="1" lang="en-US" altLang="zh-CN" dirty="0"/>
              <a:t>of</a:t>
            </a:r>
            <a:r>
              <a:rPr kumimoji="1" lang="zh-CN" altLang="en-US" dirty="0"/>
              <a:t> </a:t>
            </a:r>
            <a:r>
              <a:rPr kumimoji="1" lang="en-US" altLang="zh-CN" dirty="0"/>
              <a:t>GANs</a:t>
            </a:r>
            <a:r>
              <a:rPr kumimoji="1" lang="zh-CN" altLang="en-US" dirty="0"/>
              <a:t> </a:t>
            </a:r>
            <a:r>
              <a:rPr kumimoji="1" lang="en-US" altLang="zh-CN" dirty="0"/>
              <a:t>is</a:t>
            </a:r>
            <a:r>
              <a:rPr kumimoji="1" lang="zh-CN" altLang="en-US" dirty="0"/>
              <a:t> </a:t>
            </a:r>
            <a:r>
              <a:rPr kumimoji="1" lang="en-US" altLang="zh-CN" dirty="0"/>
              <a:t>called</a:t>
            </a:r>
            <a:r>
              <a:rPr kumimoji="1" lang="zh-CN" altLang="en-US" dirty="0"/>
              <a:t> </a:t>
            </a:r>
            <a:r>
              <a:rPr kumimoji="1" lang="en-US" altLang="zh-CN" dirty="0"/>
              <a:t>generative</a:t>
            </a:r>
            <a:r>
              <a:rPr kumimoji="1" lang="zh-CN" altLang="en-US" dirty="0"/>
              <a:t> </a:t>
            </a:r>
            <a:r>
              <a:rPr kumimoji="1" lang="en-US" altLang="zh-CN" dirty="0"/>
              <a:t>adversarial</a:t>
            </a:r>
            <a:r>
              <a:rPr kumimoji="1" lang="zh-CN" altLang="en-US" dirty="0"/>
              <a:t> </a:t>
            </a:r>
            <a:r>
              <a:rPr kumimoji="1" lang="en-US" altLang="zh-CN" dirty="0"/>
              <a:t>networks.</a:t>
            </a:r>
            <a:r>
              <a:rPr kumimoji="1" lang="zh-CN" altLang="en-US" dirty="0"/>
              <a:t> </a:t>
            </a:r>
            <a:r>
              <a:rPr kumimoji="1" lang="en-US" altLang="zh-CN" dirty="0"/>
              <a:t>It</a:t>
            </a:r>
            <a:r>
              <a:rPr kumimoji="1" lang="zh-CN" altLang="en-US" dirty="0"/>
              <a:t> </a:t>
            </a:r>
            <a:r>
              <a:rPr kumimoji="1" lang="en-US" altLang="zh-CN" dirty="0"/>
              <a:t>has</a:t>
            </a:r>
            <a:r>
              <a:rPr kumimoji="1" lang="zh-CN" altLang="en-US" dirty="0"/>
              <a:t> </a:t>
            </a:r>
            <a:r>
              <a:rPr kumimoji="1" lang="en-US" altLang="zh-CN" dirty="0"/>
              <a:t>two</a:t>
            </a:r>
            <a:r>
              <a:rPr kumimoji="1" lang="zh-CN" altLang="en-US" dirty="0"/>
              <a:t> </a:t>
            </a:r>
            <a:r>
              <a:rPr kumimoji="1" lang="en-US" altLang="zh-CN" dirty="0"/>
              <a:t>components,</a:t>
            </a:r>
            <a:r>
              <a:rPr kumimoji="1" lang="zh-CN" altLang="en-US" dirty="0"/>
              <a:t> </a:t>
            </a:r>
            <a:r>
              <a:rPr kumimoji="1" lang="en-US" altLang="zh-CN" dirty="0"/>
              <a:t>both</a:t>
            </a:r>
            <a:r>
              <a:rPr kumimoji="1" lang="zh-CN" altLang="en-US" dirty="0"/>
              <a:t> </a:t>
            </a:r>
            <a:r>
              <a:rPr kumimoji="1" lang="en-US" altLang="zh-CN" dirty="0"/>
              <a:t>are</a:t>
            </a:r>
            <a:r>
              <a:rPr kumimoji="1" lang="zh-CN" altLang="en-US" dirty="0"/>
              <a:t> </a:t>
            </a:r>
            <a:r>
              <a:rPr kumimoji="1" lang="en-US" altLang="zh-CN" dirty="0"/>
              <a:t>neural</a:t>
            </a:r>
            <a:r>
              <a:rPr kumimoji="1" lang="zh-CN" altLang="en-US" dirty="0"/>
              <a:t> </a:t>
            </a:r>
            <a:r>
              <a:rPr kumimoji="1" lang="en-US" altLang="zh-CN" dirty="0"/>
              <a:t>networks.</a:t>
            </a:r>
            <a:r>
              <a:rPr kumimoji="1" lang="zh-CN" altLang="en-US" dirty="0"/>
              <a:t> </a:t>
            </a:r>
            <a:r>
              <a:rPr kumimoji="1" lang="en-US" altLang="zh-CN" dirty="0"/>
              <a:t>One</a:t>
            </a:r>
            <a:r>
              <a:rPr kumimoji="1" lang="zh-CN" altLang="en-US" dirty="0"/>
              <a:t> </a:t>
            </a:r>
            <a:r>
              <a:rPr kumimoji="1" lang="en-US" altLang="zh-CN" dirty="0"/>
              <a:t>is</a:t>
            </a:r>
            <a:r>
              <a:rPr kumimoji="1" lang="zh-CN" altLang="en-US" dirty="0"/>
              <a:t> </a:t>
            </a:r>
            <a:r>
              <a:rPr kumimoji="1" lang="en-US" altLang="zh-CN" dirty="0"/>
              <a:t>called</a:t>
            </a:r>
            <a:r>
              <a:rPr kumimoji="1" lang="zh-CN" altLang="en-US" dirty="0"/>
              <a:t> </a:t>
            </a:r>
            <a:r>
              <a:rPr kumimoji="1" lang="en-US" altLang="zh-CN" dirty="0"/>
              <a:t>generator,</a:t>
            </a:r>
            <a:r>
              <a:rPr kumimoji="1" lang="zh-CN" altLang="en-US" dirty="0"/>
              <a:t> </a:t>
            </a:r>
            <a:r>
              <a:rPr kumimoji="1" lang="en-US" altLang="zh-CN" dirty="0"/>
              <a:t>which</a:t>
            </a:r>
            <a:r>
              <a:rPr kumimoji="1" lang="zh-CN" altLang="en-US" dirty="0"/>
              <a:t> </a:t>
            </a:r>
            <a:r>
              <a:rPr kumimoji="1" lang="en-US" altLang="zh-CN" dirty="0"/>
              <a:t>reads</a:t>
            </a:r>
            <a:r>
              <a:rPr kumimoji="1" lang="zh-CN" altLang="en-US" dirty="0"/>
              <a:t> </a:t>
            </a:r>
            <a:r>
              <a:rPr kumimoji="1" lang="en-US" altLang="zh-CN" dirty="0"/>
              <a:t>a</a:t>
            </a:r>
            <a:r>
              <a:rPr kumimoji="1" lang="zh-CN" altLang="en-US" dirty="0"/>
              <a:t> </a:t>
            </a:r>
            <a:r>
              <a:rPr kumimoji="1" lang="en-US" altLang="zh-CN" dirty="0"/>
              <a:t>vector</a:t>
            </a:r>
            <a:r>
              <a:rPr kumimoji="1" lang="zh-CN" altLang="en-US" dirty="0"/>
              <a:t> </a:t>
            </a:r>
            <a:r>
              <a:rPr kumimoji="1" lang="en-US" altLang="zh-CN" dirty="0"/>
              <a:t>of</a:t>
            </a:r>
            <a:r>
              <a:rPr kumimoji="1" lang="zh-CN" altLang="en-US" dirty="0"/>
              <a:t> </a:t>
            </a:r>
            <a:r>
              <a:rPr kumimoji="1" lang="en-US" altLang="zh-CN" dirty="0"/>
              <a:t>random</a:t>
            </a:r>
            <a:r>
              <a:rPr kumimoji="1" lang="zh-CN" altLang="en-US" dirty="0"/>
              <a:t> </a:t>
            </a:r>
            <a:r>
              <a:rPr kumimoji="1" lang="en-US" altLang="zh-CN" dirty="0"/>
              <a:t>numbers</a:t>
            </a:r>
            <a:r>
              <a:rPr kumimoji="1" lang="zh-CN" altLang="en-US" dirty="0"/>
              <a:t> </a:t>
            </a:r>
            <a:r>
              <a:rPr kumimoji="1" lang="en-US" altLang="zh-CN" dirty="0"/>
              <a:t>and</a:t>
            </a:r>
            <a:r>
              <a:rPr kumimoji="1" lang="zh-CN" altLang="en-US" dirty="0"/>
              <a:t> </a:t>
            </a:r>
            <a:r>
              <a:rPr kumimoji="1" lang="en-US" altLang="zh-CN" dirty="0"/>
              <a:t>then</a:t>
            </a:r>
            <a:r>
              <a:rPr kumimoji="1" lang="zh-CN" altLang="en-US" dirty="0"/>
              <a:t> </a:t>
            </a:r>
            <a:r>
              <a:rPr kumimoji="1" lang="en-US" altLang="zh-CN" dirty="0"/>
              <a:t>generate</a:t>
            </a:r>
            <a:r>
              <a:rPr kumimoji="1" lang="zh-CN" altLang="en-US" dirty="0"/>
              <a:t> </a:t>
            </a:r>
            <a:r>
              <a:rPr kumimoji="1" lang="en-US" altLang="zh-CN" dirty="0"/>
              <a:t>a</a:t>
            </a:r>
            <a:r>
              <a:rPr kumimoji="1" lang="zh-CN" altLang="en-US" dirty="0"/>
              <a:t> </a:t>
            </a:r>
            <a:r>
              <a:rPr kumimoji="1" lang="en-US" altLang="zh-CN" dirty="0"/>
              <a:t>random</a:t>
            </a:r>
            <a:r>
              <a:rPr kumimoji="1" lang="zh-CN" altLang="en-US" dirty="0"/>
              <a:t> </a:t>
            </a:r>
            <a:r>
              <a:rPr kumimoji="1" lang="en-US" altLang="zh-CN" dirty="0"/>
              <a:t>image.</a:t>
            </a:r>
            <a:r>
              <a:rPr kumimoji="1" lang="zh-CN" altLang="en-US" dirty="0"/>
              <a:t> </a:t>
            </a:r>
            <a:r>
              <a:rPr kumimoji="1" lang="en-US" altLang="zh-CN" dirty="0"/>
              <a:t>The</a:t>
            </a:r>
            <a:r>
              <a:rPr kumimoji="1" lang="zh-CN" altLang="en-US" dirty="0"/>
              <a:t> </a:t>
            </a:r>
            <a:r>
              <a:rPr kumimoji="1" lang="en-US" altLang="zh-CN" dirty="0"/>
              <a:t>other</a:t>
            </a:r>
            <a:r>
              <a:rPr kumimoji="1" lang="zh-CN" altLang="en-US" dirty="0"/>
              <a:t> </a:t>
            </a:r>
            <a:r>
              <a:rPr kumimoji="1" lang="en-US" altLang="zh-CN" dirty="0"/>
              <a:t>component</a:t>
            </a:r>
            <a:r>
              <a:rPr kumimoji="1" lang="zh-CN" altLang="en-US" dirty="0"/>
              <a:t> </a:t>
            </a:r>
            <a:r>
              <a:rPr kumimoji="1" lang="en-US" altLang="zh-CN" dirty="0"/>
              <a:t>is</a:t>
            </a:r>
            <a:r>
              <a:rPr kumimoji="1" lang="zh-CN" altLang="en-US" dirty="0"/>
              <a:t> </a:t>
            </a:r>
            <a:r>
              <a:rPr kumimoji="1" lang="en-US" altLang="zh-CN" dirty="0"/>
              <a:t>called</a:t>
            </a:r>
            <a:r>
              <a:rPr kumimoji="1" lang="zh-CN" altLang="en-US" dirty="0"/>
              <a:t> </a:t>
            </a:r>
            <a:r>
              <a:rPr kumimoji="1" lang="en-US" altLang="zh-CN" dirty="0"/>
              <a:t>discriminator,</a:t>
            </a:r>
            <a:r>
              <a:rPr kumimoji="1" lang="zh-CN" altLang="en-US" dirty="0"/>
              <a:t> </a:t>
            </a:r>
            <a:r>
              <a:rPr kumimoji="1" lang="en-US" altLang="zh-CN" dirty="0"/>
              <a:t>which</a:t>
            </a:r>
            <a:r>
              <a:rPr kumimoji="1" lang="zh-CN" altLang="en-US" dirty="0"/>
              <a:t> </a:t>
            </a:r>
            <a:r>
              <a:rPr kumimoji="1" lang="en-US" altLang="zh-CN" dirty="0"/>
              <a:t>reads</a:t>
            </a:r>
            <a:r>
              <a:rPr kumimoji="1" lang="zh-CN" altLang="en-US" dirty="0"/>
              <a:t> </a:t>
            </a:r>
            <a:r>
              <a:rPr kumimoji="1" lang="en-US" altLang="zh-CN" dirty="0"/>
              <a:t>either</a:t>
            </a:r>
            <a:r>
              <a:rPr kumimoji="1" lang="zh-CN" altLang="en-US" dirty="0"/>
              <a:t> </a:t>
            </a:r>
            <a:r>
              <a:rPr kumimoji="1" lang="en-US" altLang="zh-CN" dirty="0"/>
              <a:t>a</a:t>
            </a:r>
            <a:r>
              <a:rPr kumimoji="1" lang="zh-CN" altLang="en-US" dirty="0"/>
              <a:t> </a:t>
            </a:r>
            <a:r>
              <a:rPr kumimoji="1" lang="en-US" altLang="zh-CN" dirty="0"/>
              <a:t>generated</a:t>
            </a:r>
            <a:r>
              <a:rPr kumimoji="1" lang="zh-CN" altLang="en-US" dirty="0"/>
              <a:t> </a:t>
            </a:r>
            <a:r>
              <a:rPr kumimoji="1" lang="en-US" altLang="zh-CN" dirty="0"/>
              <a:t>image</a:t>
            </a:r>
            <a:r>
              <a:rPr kumimoji="1" lang="zh-CN" altLang="en-US" dirty="0"/>
              <a:t> </a:t>
            </a:r>
            <a:r>
              <a:rPr kumimoji="1" lang="en-US" altLang="zh-CN" dirty="0"/>
              <a:t>or</a:t>
            </a:r>
            <a:r>
              <a:rPr kumimoji="1" lang="zh-CN" altLang="en-US" dirty="0"/>
              <a:t> </a:t>
            </a:r>
            <a:r>
              <a:rPr kumimoji="1" lang="en-US" altLang="zh-CN" dirty="0"/>
              <a:t>real</a:t>
            </a:r>
            <a:r>
              <a:rPr kumimoji="1" lang="zh-CN" altLang="en-US" dirty="0"/>
              <a:t> </a:t>
            </a:r>
            <a:r>
              <a:rPr kumimoji="1" lang="en-US" altLang="zh-CN" dirty="0"/>
              <a:t>image.</a:t>
            </a:r>
            <a:r>
              <a:rPr kumimoji="1" lang="zh-CN" altLang="en-US" dirty="0"/>
              <a:t> </a:t>
            </a:r>
            <a:r>
              <a:rPr kumimoji="1" lang="en-US" altLang="zh-CN" dirty="0"/>
              <a:t>The</a:t>
            </a:r>
            <a:r>
              <a:rPr kumimoji="1" lang="zh-CN" altLang="en-US" dirty="0"/>
              <a:t> </a:t>
            </a:r>
            <a:r>
              <a:rPr kumimoji="1" lang="en-US" altLang="zh-CN" dirty="0"/>
              <a:t>task</a:t>
            </a:r>
            <a:r>
              <a:rPr kumimoji="1" lang="zh-CN" altLang="en-US" dirty="0"/>
              <a:t> </a:t>
            </a:r>
            <a:r>
              <a:rPr kumimoji="1" lang="en-US" altLang="zh-CN" dirty="0"/>
              <a:t>of</a:t>
            </a:r>
            <a:r>
              <a:rPr kumimoji="1" lang="zh-CN" altLang="en-US" dirty="0"/>
              <a:t> </a:t>
            </a:r>
            <a:r>
              <a:rPr kumimoji="1" lang="en-US" altLang="zh-CN" dirty="0"/>
              <a:t>discriminator</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determined</a:t>
            </a:r>
            <a:r>
              <a:rPr kumimoji="1" lang="zh-CN" altLang="en-US" dirty="0"/>
              <a:t> </a:t>
            </a:r>
            <a:r>
              <a:rPr kumimoji="1" lang="en-US" altLang="zh-CN" dirty="0"/>
              <a:t>whether</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image</a:t>
            </a:r>
            <a:r>
              <a:rPr kumimoji="1" lang="zh-CN" altLang="en-US" dirty="0"/>
              <a:t> </a:t>
            </a:r>
            <a:r>
              <a:rPr kumimoji="1" lang="en-US" altLang="zh-CN" dirty="0"/>
              <a:t>is</a:t>
            </a:r>
            <a:r>
              <a:rPr kumimoji="1" lang="zh-CN" altLang="en-US" dirty="0"/>
              <a:t> </a:t>
            </a:r>
            <a:r>
              <a:rPr kumimoji="1" lang="en-US" altLang="zh-CN" dirty="0"/>
              <a:t>real</a:t>
            </a:r>
            <a:r>
              <a:rPr kumimoji="1" lang="zh-CN" altLang="en-US" dirty="0"/>
              <a:t> </a:t>
            </a:r>
            <a:r>
              <a:rPr kumimoji="1" lang="en-US" altLang="zh-CN" dirty="0"/>
              <a:t>or</a:t>
            </a:r>
            <a:r>
              <a:rPr kumimoji="1" lang="zh-CN" altLang="en-US" dirty="0"/>
              <a:t> </a:t>
            </a:r>
            <a:r>
              <a:rPr kumimoji="1" lang="en-US" altLang="zh-CN" dirty="0"/>
              <a:t>generated.</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task</a:t>
            </a:r>
            <a:r>
              <a:rPr kumimoji="1" lang="zh-CN" altLang="en-US" dirty="0"/>
              <a:t> </a:t>
            </a:r>
            <a:r>
              <a:rPr kumimoji="1" lang="en-US" altLang="zh-CN" dirty="0"/>
              <a:t>of</a:t>
            </a:r>
            <a:r>
              <a:rPr kumimoji="1" lang="zh-CN" altLang="en-US" dirty="0"/>
              <a:t> </a:t>
            </a:r>
            <a:r>
              <a:rPr kumimoji="1" lang="en-US" altLang="zh-CN" dirty="0"/>
              <a:t>generator</a:t>
            </a:r>
            <a:r>
              <a:rPr kumimoji="1" lang="zh-CN" altLang="en-US" dirty="0"/>
              <a:t> </a:t>
            </a:r>
            <a:r>
              <a:rPr kumimoji="1" lang="en-US" altLang="zh-CN" dirty="0"/>
              <a:t>is</a:t>
            </a:r>
            <a:r>
              <a:rPr kumimoji="1" lang="zh-CN" altLang="en-US" dirty="0"/>
              <a:t> </a:t>
            </a:r>
            <a:r>
              <a:rPr kumimoji="1" lang="en-US" altLang="zh-CN" dirty="0"/>
              <a:t>trying</a:t>
            </a:r>
            <a:r>
              <a:rPr kumimoji="1" lang="zh-CN" altLang="en-US" dirty="0"/>
              <a:t> </a:t>
            </a:r>
            <a:r>
              <a:rPr kumimoji="1" lang="en-US" altLang="zh-CN" dirty="0"/>
              <a:t>to</a:t>
            </a:r>
            <a:r>
              <a:rPr kumimoji="1" lang="zh-CN" altLang="en-US" dirty="0"/>
              <a:t> </a:t>
            </a:r>
            <a:r>
              <a:rPr kumimoji="1" lang="en-US" altLang="zh-CN" dirty="0"/>
              <a:t>generate</a:t>
            </a:r>
            <a:r>
              <a:rPr kumimoji="1" lang="zh-CN" altLang="en-US" dirty="0"/>
              <a:t> </a:t>
            </a:r>
            <a:r>
              <a:rPr kumimoji="1" lang="en-US" altLang="zh-CN" dirty="0"/>
              <a:t>images</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discriminator</a:t>
            </a:r>
            <a:r>
              <a:rPr kumimoji="1" lang="zh-CN" altLang="en-US" dirty="0"/>
              <a:t> </a:t>
            </a:r>
            <a:r>
              <a:rPr kumimoji="1" lang="en-US" altLang="zh-CN" dirty="0"/>
              <a:t>thinks</a:t>
            </a:r>
            <a:r>
              <a:rPr kumimoji="1" lang="zh-CN" altLang="en-US" dirty="0"/>
              <a:t> </a:t>
            </a:r>
            <a:r>
              <a:rPr kumimoji="1" lang="en-US" altLang="zh-CN" dirty="0"/>
              <a:t>are</a:t>
            </a:r>
            <a:r>
              <a:rPr kumimoji="1" lang="zh-CN" altLang="en-US" dirty="0"/>
              <a:t> </a:t>
            </a:r>
            <a:r>
              <a:rPr kumimoji="1" lang="en-US" altLang="zh-CN" dirty="0"/>
              <a:t>real.</a:t>
            </a:r>
            <a:r>
              <a:rPr kumimoji="1" lang="zh-CN" altLang="en-US" dirty="0"/>
              <a:t> </a:t>
            </a:r>
            <a:r>
              <a:rPr kumimoji="1" lang="en-US" altLang="zh-CN" dirty="0"/>
              <a:t>We</a:t>
            </a:r>
            <a:r>
              <a:rPr kumimoji="1" lang="zh-CN" altLang="en-US" dirty="0"/>
              <a:t> </a:t>
            </a:r>
            <a:r>
              <a:rPr kumimoji="1" lang="en-US" altLang="zh-CN" dirty="0"/>
              <a:t>will</a:t>
            </a:r>
            <a:r>
              <a:rPr kumimoji="1" lang="zh-CN" altLang="en-US" dirty="0"/>
              <a:t> </a:t>
            </a:r>
            <a:r>
              <a:rPr kumimoji="1" lang="en-US" altLang="zh-CN" dirty="0"/>
              <a:t>train</a:t>
            </a:r>
            <a:r>
              <a:rPr kumimoji="1" lang="zh-CN" altLang="en-US" dirty="0"/>
              <a:t> </a:t>
            </a:r>
            <a:r>
              <a:rPr kumimoji="1" lang="en-US" altLang="zh-CN" dirty="0"/>
              <a:t>these</a:t>
            </a:r>
            <a:r>
              <a:rPr kumimoji="1" lang="zh-CN" altLang="en-US" dirty="0"/>
              <a:t> </a:t>
            </a:r>
            <a:r>
              <a:rPr kumimoji="1" lang="en-US" altLang="zh-CN" dirty="0"/>
              <a:t>two</a:t>
            </a:r>
            <a:r>
              <a:rPr kumimoji="1" lang="zh-CN" altLang="en-US" dirty="0"/>
              <a:t> </a:t>
            </a:r>
            <a:r>
              <a:rPr kumimoji="1" lang="en-US" altLang="zh-CN" dirty="0"/>
              <a:t>components</a:t>
            </a:r>
            <a:r>
              <a:rPr kumimoji="1" lang="zh-CN" altLang="en-US" dirty="0"/>
              <a:t> </a:t>
            </a:r>
            <a:r>
              <a:rPr kumimoji="1" lang="en-US" altLang="zh-CN" dirty="0"/>
              <a:t>alternatively</a:t>
            </a:r>
            <a:r>
              <a:rPr kumimoji="1" lang="zh-CN" altLang="en-US" dirty="0"/>
              <a:t> </a:t>
            </a:r>
            <a:r>
              <a:rPr kumimoji="1" lang="en-US" altLang="zh-CN" dirty="0"/>
              <a:t>to</a:t>
            </a:r>
            <a:r>
              <a:rPr kumimoji="1" lang="zh-CN" altLang="en-US" dirty="0"/>
              <a:t> </a:t>
            </a:r>
            <a:r>
              <a:rPr kumimoji="1" lang="en-US" altLang="zh-CN" dirty="0"/>
              <a:t>compete</a:t>
            </a:r>
            <a:r>
              <a:rPr kumimoji="1" lang="zh-CN" altLang="en-US" dirty="0"/>
              <a:t> </a:t>
            </a:r>
            <a:r>
              <a:rPr kumimoji="1" lang="en-US" altLang="zh-CN" dirty="0"/>
              <a:t>with</a:t>
            </a:r>
            <a:r>
              <a:rPr kumimoji="1" lang="zh-CN" altLang="en-US" dirty="0"/>
              <a:t> </a:t>
            </a:r>
            <a:r>
              <a:rPr kumimoji="1" lang="en-US" altLang="zh-CN" dirty="0"/>
              <a:t>each</a:t>
            </a:r>
            <a:r>
              <a:rPr kumimoji="1" lang="zh-CN" altLang="en-US" dirty="0"/>
              <a:t> </a:t>
            </a:r>
            <a:r>
              <a:rPr kumimoji="1" lang="en-US" altLang="zh-CN" dirty="0"/>
              <a:t>other.</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end</a:t>
            </a:r>
            <a:r>
              <a:rPr kumimoji="1" lang="zh-CN" altLang="en-US" dirty="0"/>
              <a:t> </a:t>
            </a:r>
            <a:r>
              <a:rPr kumimoji="1" lang="en-US" altLang="zh-CN" dirty="0"/>
              <a:t>the</a:t>
            </a:r>
            <a:r>
              <a:rPr kumimoji="1" lang="zh-CN" altLang="en-US" dirty="0"/>
              <a:t> </a:t>
            </a:r>
            <a:r>
              <a:rPr kumimoji="1" lang="en-US" altLang="zh-CN" dirty="0"/>
              <a:t>generator</a:t>
            </a:r>
            <a:r>
              <a:rPr kumimoji="1" lang="zh-CN" altLang="en-US" dirty="0"/>
              <a:t> </a:t>
            </a:r>
            <a:r>
              <a:rPr kumimoji="1" lang="en-US" altLang="zh-CN" dirty="0"/>
              <a:t>will</a:t>
            </a:r>
            <a:r>
              <a:rPr kumimoji="1" lang="zh-CN" altLang="en-US" dirty="0"/>
              <a:t> </a:t>
            </a:r>
            <a:r>
              <a:rPr kumimoji="1" lang="en-US" altLang="zh-CN" dirty="0"/>
              <a:t>learn</a:t>
            </a:r>
            <a:r>
              <a:rPr kumimoji="1" lang="zh-CN" altLang="en-US" dirty="0"/>
              <a:t> </a:t>
            </a:r>
            <a:r>
              <a:rPr kumimoji="1" lang="en-US" altLang="zh-CN" dirty="0"/>
              <a:t>to</a:t>
            </a:r>
            <a:r>
              <a:rPr kumimoji="1" lang="zh-CN" altLang="en-US" dirty="0"/>
              <a:t> </a:t>
            </a:r>
            <a:r>
              <a:rPr kumimoji="1" lang="en-US" altLang="zh-CN" dirty="0"/>
              <a:t>generate</a:t>
            </a:r>
            <a:r>
              <a:rPr kumimoji="1" lang="zh-CN" altLang="en-US" dirty="0"/>
              <a:t> </a:t>
            </a:r>
            <a:r>
              <a:rPr kumimoji="1" lang="en-US" altLang="zh-CN" dirty="0"/>
              <a:t>images</a:t>
            </a:r>
            <a:r>
              <a:rPr kumimoji="1" lang="zh-CN" altLang="en-US" dirty="0"/>
              <a:t> </a:t>
            </a:r>
            <a:r>
              <a:rPr kumimoji="1" lang="en-US" altLang="zh-CN" dirty="0"/>
              <a:t>that</a:t>
            </a:r>
            <a:r>
              <a:rPr kumimoji="1" lang="zh-CN" altLang="en-US" dirty="0"/>
              <a:t> </a:t>
            </a:r>
            <a:r>
              <a:rPr kumimoji="1" lang="en-US" altLang="zh-CN" dirty="0"/>
              <a:t>are</a:t>
            </a:r>
            <a:r>
              <a:rPr kumimoji="1" lang="zh-CN" altLang="en-US" dirty="0"/>
              <a:t> </a:t>
            </a:r>
            <a:r>
              <a:rPr kumimoji="1" lang="en-US" altLang="zh-CN" dirty="0"/>
              <a:t>not</a:t>
            </a:r>
            <a:r>
              <a:rPr kumimoji="1" lang="zh-CN" altLang="en-US" dirty="0"/>
              <a:t> </a:t>
            </a:r>
            <a:r>
              <a:rPr kumimoji="1" lang="en-US" altLang="zh-CN" dirty="0"/>
              <a:t>distinguishable</a:t>
            </a:r>
            <a:r>
              <a:rPr kumimoji="1" lang="zh-CN" altLang="en-US" dirty="0"/>
              <a:t> </a:t>
            </a:r>
            <a:r>
              <a:rPr kumimoji="1" lang="en-US" altLang="zh-CN" dirty="0"/>
              <a:t>from</a:t>
            </a:r>
            <a:r>
              <a:rPr kumimoji="1" lang="zh-CN" altLang="en-US" dirty="0"/>
              <a:t> </a:t>
            </a:r>
            <a:r>
              <a:rPr kumimoji="1" lang="en-US" altLang="zh-CN" dirty="0"/>
              <a:t>the</a:t>
            </a:r>
            <a:r>
              <a:rPr kumimoji="1" lang="zh-CN" altLang="en-US" dirty="0"/>
              <a:t> </a:t>
            </a:r>
            <a:r>
              <a:rPr kumimoji="1" lang="en-US" altLang="zh-CN" dirty="0"/>
              <a:t>real</a:t>
            </a:r>
            <a:r>
              <a:rPr kumimoji="1" lang="zh-CN" altLang="en-US" dirty="0"/>
              <a:t> </a:t>
            </a:r>
            <a:r>
              <a:rPr kumimoji="1" lang="en-US" altLang="zh-CN" dirty="0"/>
              <a:t>ones.</a:t>
            </a:r>
            <a:r>
              <a:rPr kumimoji="1" lang="zh-CN" altLang="en-US" dirty="0"/>
              <a:t> </a:t>
            </a:r>
            <a:r>
              <a:rPr kumimoji="1" lang="en-US" altLang="zh-CN" dirty="0"/>
              <a:t>So</a:t>
            </a:r>
            <a:r>
              <a:rPr kumimoji="1" lang="zh-CN" altLang="en-US" dirty="0"/>
              <a:t> </a:t>
            </a:r>
            <a:r>
              <a:rPr kumimoji="1" lang="en-US" altLang="zh-CN" dirty="0"/>
              <a:t>then</a:t>
            </a:r>
            <a:r>
              <a:rPr kumimoji="1" lang="zh-CN" altLang="en-US" dirty="0"/>
              <a:t> </a:t>
            </a:r>
            <a:r>
              <a:rPr kumimoji="1" lang="en-US" altLang="zh-CN" dirty="0"/>
              <a:t>we</a:t>
            </a:r>
            <a:r>
              <a:rPr kumimoji="1" lang="zh-CN" altLang="en-US" dirty="0"/>
              <a:t> </a:t>
            </a:r>
            <a:r>
              <a:rPr kumimoji="1" lang="en-US" altLang="zh-CN" dirty="0"/>
              <a:t>can</a:t>
            </a:r>
            <a:r>
              <a:rPr kumimoji="1" lang="zh-CN" altLang="en-US" dirty="0"/>
              <a:t> </a:t>
            </a:r>
            <a:r>
              <a:rPr kumimoji="1" lang="en-US" altLang="zh-CN" dirty="0"/>
              <a:t>use</a:t>
            </a:r>
            <a:r>
              <a:rPr kumimoji="1" lang="zh-CN" altLang="en-US" dirty="0"/>
              <a:t> </a:t>
            </a:r>
            <a:r>
              <a:rPr kumimoji="1" lang="en-US" altLang="zh-CN" dirty="0"/>
              <a:t>the</a:t>
            </a:r>
            <a:r>
              <a:rPr kumimoji="1" lang="zh-CN" altLang="en-US" dirty="0"/>
              <a:t> </a:t>
            </a:r>
            <a:r>
              <a:rPr kumimoji="1" lang="en-US" altLang="zh-CN" dirty="0"/>
              <a:t>generator</a:t>
            </a:r>
            <a:r>
              <a:rPr kumimoji="1" lang="zh-CN" altLang="en-US" dirty="0"/>
              <a:t> </a:t>
            </a:r>
            <a:r>
              <a:rPr kumimoji="1" lang="en-US" altLang="zh-CN" dirty="0"/>
              <a:t>to</a:t>
            </a:r>
            <a:r>
              <a:rPr kumimoji="1" lang="zh-CN" altLang="en-US" dirty="0"/>
              <a:t> </a:t>
            </a:r>
            <a:r>
              <a:rPr kumimoji="1" lang="en-US" altLang="zh-CN" dirty="0"/>
              <a:t>generate</a:t>
            </a:r>
            <a:r>
              <a:rPr kumimoji="1" lang="zh-CN" altLang="en-US" dirty="0"/>
              <a:t> </a:t>
            </a:r>
            <a:r>
              <a:rPr kumimoji="1" lang="en-US" altLang="zh-CN" dirty="0"/>
              <a:t>the</a:t>
            </a:r>
            <a:r>
              <a:rPr kumimoji="1" lang="zh-CN" altLang="en-US" dirty="0"/>
              <a:t> </a:t>
            </a:r>
            <a:r>
              <a:rPr kumimoji="1" lang="en-US" altLang="zh-CN" dirty="0"/>
              <a:t>synthetic</a:t>
            </a:r>
            <a:r>
              <a:rPr kumimoji="1" lang="zh-CN" altLang="en-US" dirty="0"/>
              <a:t> </a:t>
            </a:r>
            <a:r>
              <a:rPr kumimoji="1" lang="en-US" altLang="zh-CN" dirty="0"/>
              <a:t>dataset.</a:t>
            </a:r>
          </a:p>
          <a:p>
            <a:pPr marL="0" marR="0" lvl="0" indent="0" algn="l" defTabSz="914363" rtl="0" eaLnBrk="1" fontAlgn="auto" latinLnBrk="0" hangingPunct="1">
              <a:lnSpc>
                <a:spcPct val="100000"/>
              </a:lnSpc>
              <a:spcBef>
                <a:spcPts val="0"/>
              </a:spcBef>
              <a:spcAft>
                <a:spcPts val="0"/>
              </a:spcAft>
              <a:buClrTx/>
              <a:buSzTx/>
              <a:buFontTx/>
              <a:buNone/>
              <a:tabLst/>
              <a:defRPr/>
            </a:pPr>
            <a:endParaRPr kumimoji="1" lang="en-US" altLang="zh-CN" dirty="0"/>
          </a:p>
          <a:p>
            <a:pPr marL="0" marR="0" lvl="0" indent="0" algn="l" defTabSz="914363" rtl="0" eaLnBrk="1" fontAlgn="auto" latinLnBrk="0" hangingPunct="1">
              <a:lnSpc>
                <a:spcPct val="100000"/>
              </a:lnSpc>
              <a:spcBef>
                <a:spcPts val="0"/>
              </a:spcBef>
              <a:spcAft>
                <a:spcPts val="0"/>
              </a:spcAft>
              <a:buClrTx/>
              <a:buSzTx/>
              <a:buFontTx/>
              <a:buNone/>
              <a:tabLst/>
              <a:defRPr/>
            </a:pPr>
            <a:r>
              <a:rPr kumimoji="1" lang="en-US" altLang="zh-CN" dirty="0"/>
              <a:t>Despite</a:t>
            </a:r>
            <a:r>
              <a:rPr kumimoji="1" lang="zh-CN" altLang="en-US" dirty="0"/>
              <a:t> </a:t>
            </a:r>
            <a:r>
              <a:rPr kumimoji="1" lang="en-US" altLang="zh-CN" dirty="0"/>
              <a:t>the</a:t>
            </a:r>
            <a:r>
              <a:rPr kumimoji="1" lang="zh-CN" altLang="en-US" dirty="0"/>
              <a:t> </a:t>
            </a:r>
            <a:r>
              <a:rPr kumimoji="1" lang="en-US" altLang="zh-CN" dirty="0"/>
              <a:t>promise</a:t>
            </a:r>
            <a:r>
              <a:rPr kumimoji="1" lang="zh-CN" altLang="en-US" dirty="0"/>
              <a:t> </a:t>
            </a:r>
            <a:r>
              <a:rPr kumimoji="1" lang="en-US" altLang="zh-CN" dirty="0"/>
              <a:t>of</a:t>
            </a:r>
            <a:r>
              <a:rPr kumimoji="1" lang="zh-CN" altLang="en-US" dirty="0"/>
              <a:t> </a:t>
            </a:r>
            <a:r>
              <a:rPr kumimoji="1" lang="en-US" altLang="zh-CN" dirty="0"/>
              <a:t>GANs,</a:t>
            </a:r>
            <a:r>
              <a:rPr kumimoji="1" lang="zh-CN" altLang="en-US" dirty="0"/>
              <a:t> </a:t>
            </a:r>
            <a:r>
              <a:rPr kumimoji="1" lang="en-US" altLang="zh-CN" dirty="0"/>
              <a:t>we</a:t>
            </a:r>
            <a:r>
              <a:rPr kumimoji="1" lang="zh-CN" altLang="en-US" dirty="0"/>
              <a:t> </a:t>
            </a:r>
            <a:r>
              <a:rPr kumimoji="1" lang="en-US" altLang="zh-CN" dirty="0"/>
              <a:t>find</a:t>
            </a:r>
            <a:r>
              <a:rPr kumimoji="1" lang="zh-CN" altLang="en-US" dirty="0"/>
              <a:t> </a:t>
            </a:r>
            <a:r>
              <a:rPr kumimoji="1" lang="en-US" altLang="zh-CN" dirty="0"/>
              <a:t>that</a:t>
            </a:r>
            <a:r>
              <a:rPr kumimoji="1" lang="zh-CN" altLang="en-US" dirty="0"/>
              <a:t> </a:t>
            </a:r>
            <a:r>
              <a:rPr kumimoji="1" lang="en-US" altLang="zh-CN" dirty="0"/>
              <a:t>naively</a:t>
            </a:r>
            <a:r>
              <a:rPr kumimoji="1" lang="zh-CN" altLang="en-US" dirty="0"/>
              <a:t> </a:t>
            </a:r>
            <a:r>
              <a:rPr kumimoji="1" lang="en-US" altLang="zh-CN" dirty="0"/>
              <a:t>applying</a:t>
            </a:r>
            <a:r>
              <a:rPr kumimoji="1" lang="zh-CN" altLang="en-US" dirty="0"/>
              <a:t> </a:t>
            </a:r>
            <a:r>
              <a:rPr kumimoji="1" lang="en-US" altLang="zh-CN" dirty="0"/>
              <a:t>GANs</a:t>
            </a:r>
            <a:r>
              <a:rPr kumimoji="1" lang="zh-CN" altLang="en-US" dirty="0"/>
              <a:t> </a:t>
            </a:r>
            <a:r>
              <a:rPr kumimoji="1" lang="en-US" altLang="zh-CN" dirty="0"/>
              <a:t>on</a:t>
            </a:r>
            <a:r>
              <a:rPr kumimoji="1" lang="zh-CN" altLang="en-US" dirty="0"/>
              <a:t> </a:t>
            </a:r>
            <a:r>
              <a:rPr kumimoji="1" lang="en-US" altLang="zh-CN" dirty="0"/>
              <a:t>networking</a:t>
            </a:r>
            <a:r>
              <a:rPr kumimoji="1" lang="zh-CN" altLang="en-US" dirty="0"/>
              <a:t> </a:t>
            </a:r>
            <a:r>
              <a:rPr kumimoji="1" lang="en-US" altLang="zh-CN" dirty="0"/>
              <a:t>and</a:t>
            </a:r>
            <a:r>
              <a:rPr kumimoji="1" lang="zh-CN" altLang="en-US" dirty="0"/>
              <a:t> </a:t>
            </a:r>
            <a:r>
              <a:rPr kumimoji="1" lang="en-US" altLang="zh-CN" dirty="0"/>
              <a:t>systems</a:t>
            </a:r>
            <a:r>
              <a:rPr kumimoji="1" lang="zh-CN" altLang="en-US" dirty="0"/>
              <a:t> </a:t>
            </a:r>
            <a:r>
              <a:rPr kumimoji="1" lang="en-US" altLang="zh-CN" dirty="0"/>
              <a:t>dataset</a:t>
            </a:r>
            <a:r>
              <a:rPr kumimoji="1" lang="zh-CN" altLang="en-US" dirty="0"/>
              <a:t> </a:t>
            </a:r>
            <a:r>
              <a:rPr kumimoji="1" lang="en-US" altLang="zh-CN" dirty="0"/>
              <a:t>does</a:t>
            </a:r>
            <a:r>
              <a:rPr kumimoji="1" lang="zh-CN" altLang="en-US" dirty="0"/>
              <a:t> </a:t>
            </a:r>
            <a:r>
              <a:rPr kumimoji="1" lang="en-US" altLang="zh-CN" dirty="0"/>
              <a:t>not</a:t>
            </a:r>
            <a:r>
              <a:rPr kumimoji="1" lang="zh-CN" altLang="en-US" dirty="0"/>
              <a:t> </a:t>
            </a:r>
            <a:r>
              <a:rPr kumimoji="1" lang="en-US" altLang="zh-CN" dirty="0"/>
              <a:t>work</a:t>
            </a:r>
            <a:r>
              <a:rPr kumimoji="1" lang="zh-CN" altLang="en-US" dirty="0"/>
              <a:t> </a:t>
            </a:r>
            <a:r>
              <a:rPr kumimoji="1" lang="en-US" altLang="zh-CN" dirty="0"/>
              <a:t>at</a:t>
            </a:r>
            <a:r>
              <a:rPr kumimoji="1" lang="zh-CN" altLang="en-US" dirty="0"/>
              <a:t> </a:t>
            </a:r>
            <a:r>
              <a:rPr kumimoji="1" lang="en-US" altLang="zh-CN" dirty="0"/>
              <a:t>all.</a:t>
            </a:r>
            <a:r>
              <a:rPr kumimoji="1" lang="zh-CN" altLang="en-US" dirty="0"/>
              <a:t> </a:t>
            </a:r>
            <a:r>
              <a:rPr kumimoji="1" lang="en-US" altLang="zh-CN" dirty="0"/>
              <a:t>Our</a:t>
            </a:r>
            <a:r>
              <a:rPr kumimoji="1" lang="zh-CN" altLang="en-US" dirty="0"/>
              <a:t> </a:t>
            </a:r>
            <a:r>
              <a:rPr kumimoji="1" lang="en-US" altLang="zh-CN" dirty="0"/>
              <a:t>contribution</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design</a:t>
            </a:r>
            <a:r>
              <a:rPr kumimoji="1" lang="zh-CN" altLang="en-US" dirty="0"/>
              <a:t> </a:t>
            </a:r>
            <a:r>
              <a:rPr kumimoji="1" lang="en-US" altLang="zh-CN" dirty="0"/>
              <a:t>the</a:t>
            </a:r>
            <a:r>
              <a:rPr kumimoji="1" lang="zh-CN" altLang="en-US" dirty="0"/>
              <a:t> </a:t>
            </a:r>
            <a:r>
              <a:rPr kumimoji="1" lang="en-US" altLang="zh-CN" dirty="0"/>
              <a:t>architectures</a:t>
            </a:r>
            <a:r>
              <a:rPr kumimoji="1" lang="zh-CN" altLang="en-US" dirty="0"/>
              <a:t> </a:t>
            </a:r>
            <a:r>
              <a:rPr kumimoji="1" lang="en-US" altLang="zh-CN" dirty="0"/>
              <a:t>of</a:t>
            </a:r>
            <a:r>
              <a:rPr kumimoji="1" lang="zh-CN" altLang="en-US" dirty="0"/>
              <a:t> </a:t>
            </a:r>
            <a:r>
              <a:rPr kumimoji="1" lang="en-US" altLang="zh-CN" dirty="0"/>
              <a:t>generator</a:t>
            </a:r>
            <a:r>
              <a:rPr kumimoji="1" lang="zh-CN" altLang="en-US" dirty="0"/>
              <a:t> </a:t>
            </a:r>
            <a:r>
              <a:rPr kumimoji="1" lang="en-US" altLang="zh-CN" dirty="0"/>
              <a:t>and</a:t>
            </a:r>
            <a:r>
              <a:rPr kumimoji="1" lang="zh-CN" altLang="en-US" dirty="0"/>
              <a:t> </a:t>
            </a:r>
            <a:r>
              <a:rPr kumimoji="1" lang="en-US" altLang="zh-CN" dirty="0"/>
              <a:t>discriminator</a:t>
            </a:r>
            <a:r>
              <a:rPr kumimoji="1" lang="zh-CN" altLang="en-US" dirty="0"/>
              <a:t> </a:t>
            </a:r>
            <a:r>
              <a:rPr kumimoji="1" lang="en-US" altLang="zh-CN" dirty="0"/>
              <a:t>so</a:t>
            </a:r>
            <a:r>
              <a:rPr kumimoji="1" lang="zh-CN" altLang="en-US" dirty="0"/>
              <a:t> </a:t>
            </a:r>
            <a:r>
              <a:rPr kumimoji="1" lang="en-US" altLang="zh-CN" dirty="0"/>
              <a:t>that</a:t>
            </a:r>
            <a:r>
              <a:rPr kumimoji="1" lang="zh-CN" altLang="en-US" dirty="0"/>
              <a:t> </a:t>
            </a:r>
            <a:r>
              <a:rPr kumimoji="1" lang="en-US" altLang="zh-CN" dirty="0"/>
              <a:t>it</a:t>
            </a:r>
            <a:r>
              <a:rPr kumimoji="1" lang="zh-CN" altLang="en-US" dirty="0"/>
              <a:t> </a:t>
            </a:r>
            <a:r>
              <a:rPr kumimoji="1" lang="en-US" altLang="zh-CN" dirty="0"/>
              <a:t>works</a:t>
            </a:r>
            <a:r>
              <a:rPr kumimoji="1" lang="zh-CN" altLang="en-US" dirty="0"/>
              <a:t> </a:t>
            </a:r>
            <a:r>
              <a:rPr kumimoji="1" lang="en-US" altLang="zh-CN" dirty="0"/>
              <a:t>better</a:t>
            </a:r>
            <a:r>
              <a:rPr kumimoji="1" lang="zh-CN" altLang="en-US" dirty="0"/>
              <a:t> </a:t>
            </a:r>
            <a:r>
              <a:rPr kumimoji="1" lang="en-US" altLang="zh-CN" dirty="0"/>
              <a:t>for</a:t>
            </a:r>
            <a:r>
              <a:rPr kumimoji="1" lang="zh-CN" altLang="en-US" dirty="0"/>
              <a:t> </a:t>
            </a:r>
            <a:r>
              <a:rPr kumimoji="1" lang="en-US" altLang="zh-CN" dirty="0"/>
              <a:t>our</a:t>
            </a:r>
            <a:r>
              <a:rPr kumimoji="1" lang="zh-CN" altLang="en-US" dirty="0"/>
              <a:t> </a:t>
            </a:r>
            <a:r>
              <a:rPr kumimoji="1" lang="en-US" altLang="zh-CN" dirty="0"/>
              <a:t>data.</a:t>
            </a:r>
            <a:r>
              <a:rPr kumimoji="1" lang="zh-CN" altLang="en-US" dirty="0"/>
              <a:t> </a:t>
            </a:r>
            <a:endParaRPr kumimoji="1" lang="en-US" altLang="zh-CN" dirty="0"/>
          </a:p>
          <a:p>
            <a:endParaRPr kumimoji="1" lang="en-US" altLang="zh-CN" dirty="0"/>
          </a:p>
          <a:p>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9</a:t>
            </a:fld>
            <a:endParaRPr kumimoji="1" lang="zh-CN" altLang="en-US"/>
          </a:p>
        </p:txBody>
      </p:sp>
    </p:spTree>
    <p:extLst>
      <p:ext uri="{BB962C8B-B14F-4D97-AF65-F5344CB8AC3E}">
        <p14:creationId xmlns:p14="http://schemas.microsoft.com/office/powerpoint/2010/main" val="4280615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In</a:t>
            </a:r>
            <a:r>
              <a:rPr kumimoji="1" lang="zh-CN" altLang="en-US" dirty="0"/>
              <a:t> </a:t>
            </a:r>
            <a:r>
              <a:rPr kumimoji="1" lang="en-US" altLang="zh-CN" dirty="0"/>
              <a:t>this</a:t>
            </a:r>
            <a:r>
              <a:rPr kumimoji="1" lang="zh-CN" altLang="en-US" dirty="0"/>
              <a:t> </a:t>
            </a:r>
            <a:r>
              <a:rPr kumimoji="1" lang="en-US" altLang="zh-CN" dirty="0"/>
              <a:t>talk,</a:t>
            </a:r>
            <a:r>
              <a:rPr kumimoji="1" lang="zh-CN" altLang="en-US" dirty="0"/>
              <a:t> </a:t>
            </a:r>
            <a:r>
              <a:rPr kumimoji="1" lang="en-US" altLang="zh-CN" dirty="0"/>
              <a:t>I</a:t>
            </a:r>
            <a:r>
              <a:rPr kumimoji="1" lang="zh-CN" altLang="en-US" dirty="0"/>
              <a:t> </a:t>
            </a:r>
            <a:r>
              <a:rPr kumimoji="1" lang="en-US" altLang="zh-CN" dirty="0"/>
              <a:t>will</a:t>
            </a:r>
            <a:r>
              <a:rPr kumimoji="1" lang="zh-CN" altLang="en-US" dirty="0"/>
              <a:t> </a:t>
            </a:r>
            <a:r>
              <a:rPr kumimoji="1" lang="en-US" altLang="zh-CN" dirty="0"/>
              <a:t>introduce</a:t>
            </a:r>
            <a:r>
              <a:rPr kumimoji="1" lang="zh-CN" altLang="en-US" dirty="0"/>
              <a:t> </a:t>
            </a:r>
            <a:r>
              <a:rPr kumimoji="1" lang="en-US" altLang="zh-CN" dirty="0" err="1"/>
              <a:t>DoppelGANger</a:t>
            </a:r>
            <a:r>
              <a:rPr kumimoji="1" lang="en-US" altLang="zh-CN" dirty="0"/>
              <a:t>,</a:t>
            </a:r>
            <a:r>
              <a:rPr kumimoji="1" lang="zh-CN" altLang="en-US" dirty="0"/>
              <a:t> </a:t>
            </a:r>
            <a:r>
              <a:rPr kumimoji="1" lang="en-US" altLang="zh-CN" dirty="0"/>
              <a:t>a</a:t>
            </a:r>
            <a:r>
              <a:rPr kumimoji="1" lang="zh-CN" altLang="en-US" dirty="0"/>
              <a:t> </a:t>
            </a:r>
            <a:r>
              <a:rPr kumimoji="1" lang="en-US" altLang="zh-CN" dirty="0"/>
              <a:t>practical</a:t>
            </a:r>
            <a:r>
              <a:rPr kumimoji="1" lang="zh-CN" altLang="en-US" dirty="0"/>
              <a:t> </a:t>
            </a:r>
            <a:r>
              <a:rPr kumimoji="1" lang="en-US" altLang="zh-CN" dirty="0"/>
              <a:t>framework</a:t>
            </a:r>
            <a:r>
              <a:rPr kumimoji="1" lang="zh-CN" altLang="en-US" dirty="0"/>
              <a:t> </a:t>
            </a:r>
            <a:r>
              <a:rPr kumimoji="1" lang="en-US" altLang="zh-CN" dirty="0"/>
              <a:t>for</a:t>
            </a:r>
            <a:r>
              <a:rPr kumimoji="1" lang="zh-CN" altLang="en-US" dirty="0"/>
              <a:t> </a:t>
            </a:r>
            <a:r>
              <a:rPr kumimoji="1" lang="en-US" altLang="zh-CN" dirty="0"/>
              <a:t>sharing</a:t>
            </a:r>
            <a:r>
              <a:rPr kumimoji="1" lang="zh-CN" altLang="en-US" dirty="0"/>
              <a:t> </a:t>
            </a:r>
            <a:r>
              <a:rPr kumimoji="1" lang="en-US" altLang="zh-CN" dirty="0"/>
              <a:t>networking</a:t>
            </a:r>
            <a:r>
              <a:rPr kumimoji="1" lang="zh-CN" altLang="en-US" dirty="0"/>
              <a:t> </a:t>
            </a:r>
            <a:r>
              <a:rPr kumimoji="1" lang="en-US" altLang="zh-CN" dirty="0"/>
              <a:t>and</a:t>
            </a:r>
            <a:r>
              <a:rPr kumimoji="1" lang="zh-CN" altLang="en-US" dirty="0"/>
              <a:t> </a:t>
            </a:r>
            <a:r>
              <a:rPr kumimoji="1" lang="en-US" altLang="zh-CN" dirty="0"/>
              <a:t>systems</a:t>
            </a:r>
            <a:r>
              <a:rPr kumimoji="1" lang="zh-CN" altLang="en-US" dirty="0"/>
              <a:t> </a:t>
            </a:r>
            <a:r>
              <a:rPr kumimoji="1" lang="en-US" altLang="zh-CN" dirty="0"/>
              <a:t>datasets,</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a</a:t>
            </a:r>
            <a:r>
              <a:rPr kumimoji="1" lang="zh-CN" altLang="en-US" dirty="0"/>
              <a:t> </a:t>
            </a:r>
            <a:r>
              <a:rPr kumimoji="1" lang="en-US" altLang="zh-CN" dirty="0"/>
              <a:t>recent</a:t>
            </a:r>
            <a:r>
              <a:rPr kumimoji="1" lang="zh-CN" altLang="en-US" dirty="0"/>
              <a:t> </a:t>
            </a:r>
            <a:r>
              <a:rPr kumimoji="1" lang="en-US" altLang="zh-CN" dirty="0"/>
              <a:t>advance</a:t>
            </a:r>
            <a:r>
              <a:rPr kumimoji="1" lang="zh-CN" altLang="en-US" dirty="0"/>
              <a:t> </a:t>
            </a:r>
            <a:r>
              <a:rPr kumimoji="1" lang="en-US" altLang="zh-CN" dirty="0"/>
              <a:t>in</a:t>
            </a:r>
            <a:r>
              <a:rPr kumimoji="1" lang="zh-CN" altLang="en-US" dirty="0"/>
              <a:t> </a:t>
            </a:r>
            <a:r>
              <a:rPr kumimoji="1" lang="en-US" altLang="zh-CN" dirty="0"/>
              <a:t>machine</a:t>
            </a:r>
            <a:r>
              <a:rPr kumimoji="1" lang="zh-CN" altLang="en-US" dirty="0"/>
              <a:t> </a:t>
            </a:r>
            <a:r>
              <a:rPr kumimoji="1" lang="en-US" altLang="zh-CN" dirty="0"/>
              <a:t>learning</a:t>
            </a:r>
            <a:r>
              <a:rPr kumimoji="1" lang="zh-CN" altLang="en-US" dirty="0"/>
              <a:t> </a:t>
            </a:r>
            <a:r>
              <a:rPr kumimoji="1" lang="en-US" altLang="zh-CN" dirty="0"/>
              <a:t>community</a:t>
            </a:r>
            <a:r>
              <a:rPr kumimoji="1" lang="zh-CN" altLang="en-US" dirty="0"/>
              <a:t> </a:t>
            </a:r>
            <a:r>
              <a:rPr kumimoji="1" lang="en-US" altLang="zh-CN" dirty="0"/>
              <a:t>called</a:t>
            </a:r>
            <a:r>
              <a:rPr kumimoji="1" lang="zh-CN" altLang="en-US" dirty="0"/>
              <a:t> </a:t>
            </a:r>
            <a:r>
              <a:rPr kumimoji="1" lang="en-US" altLang="zh-CN" dirty="0"/>
              <a:t>GANs.</a:t>
            </a:r>
            <a:r>
              <a:rPr kumimoji="1" lang="zh-CN" altLang="en-US" dirty="0"/>
              <a:t> </a:t>
            </a:r>
            <a:r>
              <a:rPr kumimoji="1" lang="en-US" altLang="zh-CN" dirty="0" err="1"/>
              <a:t>DoppelGANger</a:t>
            </a:r>
            <a:r>
              <a:rPr kumimoji="1" lang="zh-CN" altLang="en-US" dirty="0"/>
              <a:t> </a:t>
            </a:r>
            <a:r>
              <a:rPr kumimoji="1" lang="en-US" altLang="zh-CN" dirty="0"/>
              <a:t>requires</a:t>
            </a:r>
            <a:r>
              <a:rPr kumimoji="1" lang="zh-CN" altLang="en-US" dirty="0"/>
              <a:t> </a:t>
            </a:r>
            <a:r>
              <a:rPr kumimoji="1" lang="en-US" altLang="zh-CN" dirty="0"/>
              <a:t>little</a:t>
            </a:r>
            <a:r>
              <a:rPr kumimoji="1" lang="zh-CN" altLang="en-US" dirty="0"/>
              <a:t> </a:t>
            </a:r>
            <a:r>
              <a:rPr kumimoji="1" lang="en-US" altLang="zh-CN" dirty="0"/>
              <a:t>human</a:t>
            </a:r>
            <a:r>
              <a:rPr kumimoji="1" lang="zh-CN" altLang="en-US" dirty="0"/>
              <a:t> </a:t>
            </a:r>
            <a:r>
              <a:rPr kumimoji="1" lang="en-US" altLang="zh-CN" dirty="0"/>
              <a:t>expertise</a:t>
            </a:r>
            <a:r>
              <a:rPr kumimoji="1" lang="zh-CN" altLang="en-US" dirty="0"/>
              <a:t> </a:t>
            </a:r>
            <a:r>
              <a:rPr kumimoji="1" lang="en-US" altLang="zh-CN" dirty="0"/>
              <a:t>during</a:t>
            </a:r>
            <a:r>
              <a:rPr kumimoji="1" lang="zh-CN" altLang="en-US" dirty="0"/>
              <a:t> </a:t>
            </a:r>
            <a:r>
              <a:rPr kumimoji="1" lang="en-US" altLang="zh-CN" dirty="0"/>
              <a:t>the</a:t>
            </a:r>
            <a:r>
              <a:rPr kumimoji="1" lang="zh-CN" altLang="en-US" dirty="0"/>
              <a:t> </a:t>
            </a:r>
            <a:r>
              <a:rPr kumimoji="1" lang="en-US" altLang="zh-CN" dirty="0"/>
              <a:t>training</a:t>
            </a:r>
            <a:r>
              <a:rPr kumimoji="1" lang="zh-CN" altLang="en-US" dirty="0"/>
              <a:t> </a:t>
            </a:r>
            <a:r>
              <a:rPr kumimoji="1" lang="en-US" altLang="zh-CN" dirty="0"/>
              <a:t>and</a:t>
            </a:r>
            <a:r>
              <a:rPr kumimoji="1" lang="zh-CN" altLang="en-US" dirty="0"/>
              <a:t> </a:t>
            </a:r>
            <a:r>
              <a:rPr kumimoji="1" lang="en-US" altLang="zh-CN" dirty="0"/>
              <a:t>generation</a:t>
            </a:r>
            <a:r>
              <a:rPr kumimoji="1" lang="zh-CN" altLang="en-US" dirty="0"/>
              <a:t> </a:t>
            </a:r>
            <a:r>
              <a:rPr kumimoji="1" lang="en-US" altLang="zh-CN" dirty="0"/>
              <a:t>process,</a:t>
            </a:r>
            <a:r>
              <a:rPr kumimoji="1" lang="zh-CN" altLang="en-US" dirty="0"/>
              <a:t> </a:t>
            </a:r>
            <a:r>
              <a:rPr kumimoji="1" lang="en-US" altLang="zh-CN" dirty="0"/>
              <a:t>and</a:t>
            </a:r>
            <a:r>
              <a:rPr kumimoji="1" lang="zh-CN" altLang="en-US" dirty="0"/>
              <a:t> </a:t>
            </a:r>
            <a:r>
              <a:rPr kumimoji="1" lang="en-US" altLang="zh-CN" dirty="0"/>
              <a:t>is</a:t>
            </a:r>
            <a:r>
              <a:rPr kumimoji="1" lang="zh-CN" altLang="en-US" dirty="0"/>
              <a:t> </a:t>
            </a:r>
            <a:r>
              <a:rPr kumimoji="1" lang="en-US" altLang="zh-CN" dirty="0"/>
              <a:t>general</a:t>
            </a:r>
            <a:r>
              <a:rPr kumimoji="1" lang="zh-CN" altLang="en-US" dirty="0"/>
              <a:t> </a:t>
            </a:r>
            <a:r>
              <a:rPr kumimoji="1" lang="en-US" altLang="zh-CN" dirty="0"/>
              <a:t>for</a:t>
            </a:r>
            <a:r>
              <a:rPr kumimoji="1" lang="zh-CN" altLang="en-US" dirty="0"/>
              <a:t> </a:t>
            </a:r>
            <a:r>
              <a:rPr kumimoji="1" lang="en-US" altLang="zh-CN" dirty="0"/>
              <a:t>many</a:t>
            </a:r>
            <a:r>
              <a:rPr kumimoji="1" lang="zh-CN" altLang="en-US" dirty="0"/>
              <a:t> </a:t>
            </a:r>
            <a:r>
              <a:rPr kumimoji="1" lang="en-US" altLang="zh-CN" dirty="0"/>
              <a:t>datasets.</a:t>
            </a:r>
          </a:p>
          <a:p>
            <a:endParaRPr kumimoji="1" lang="en-US" altLang="zh-CN" dirty="0"/>
          </a:p>
          <a:p>
            <a:r>
              <a:rPr kumimoji="1" lang="en-US" altLang="zh-CN" dirty="0"/>
              <a:t>On</a:t>
            </a:r>
            <a:r>
              <a:rPr kumimoji="1" lang="zh-CN" altLang="en-US" dirty="0"/>
              <a:t> </a:t>
            </a:r>
            <a:r>
              <a:rPr kumimoji="1" lang="en-US" altLang="zh-CN" dirty="0"/>
              <a:t>the</a:t>
            </a:r>
            <a:r>
              <a:rPr kumimoji="1" lang="zh-CN" altLang="en-US" dirty="0"/>
              <a:t> </a:t>
            </a:r>
            <a:r>
              <a:rPr kumimoji="1" lang="en-US" altLang="zh-CN" dirty="0"/>
              <a:t>fidelity</a:t>
            </a:r>
            <a:r>
              <a:rPr kumimoji="1" lang="zh-CN" altLang="en-US" dirty="0"/>
              <a:t> </a:t>
            </a:r>
            <a:r>
              <a:rPr kumimoji="1" lang="en-US" altLang="zh-CN" dirty="0"/>
              <a:t>aspect,</a:t>
            </a:r>
            <a:r>
              <a:rPr kumimoji="1" lang="zh-CN" altLang="en-US" dirty="0"/>
              <a:t> </a:t>
            </a:r>
            <a:r>
              <a:rPr kumimoji="1" lang="en-US" altLang="zh-CN" dirty="0"/>
              <a:t>we</a:t>
            </a:r>
            <a:r>
              <a:rPr kumimoji="1" lang="zh-CN" altLang="en-US" dirty="0"/>
              <a:t> </a:t>
            </a:r>
            <a:r>
              <a:rPr kumimoji="1" lang="en-US" altLang="zh-CN" dirty="0"/>
              <a:t>propose</a:t>
            </a:r>
            <a:r>
              <a:rPr kumimoji="1" lang="zh-CN" altLang="en-US" dirty="0"/>
              <a:t> </a:t>
            </a:r>
            <a:r>
              <a:rPr kumimoji="1" lang="en-US" altLang="zh-CN" dirty="0"/>
              <a:t>several</a:t>
            </a:r>
            <a:r>
              <a:rPr kumimoji="1" lang="zh-CN" altLang="en-US" dirty="0"/>
              <a:t> </a:t>
            </a:r>
            <a:r>
              <a:rPr kumimoji="1" lang="en-US" altLang="zh-CN" dirty="0"/>
              <a:t>new</a:t>
            </a:r>
            <a:r>
              <a:rPr kumimoji="1" lang="zh-CN" altLang="en-US" dirty="0"/>
              <a:t> </a:t>
            </a:r>
            <a:r>
              <a:rPr kumimoji="1" lang="en-US" altLang="zh-CN" dirty="0"/>
              <a:t>designs</a:t>
            </a:r>
            <a:r>
              <a:rPr kumimoji="1" lang="zh-CN" altLang="en-US" dirty="0"/>
              <a:t> </a:t>
            </a:r>
            <a:r>
              <a:rPr kumimoji="1" lang="en-US" altLang="zh-CN" dirty="0"/>
              <a:t>to</a:t>
            </a:r>
            <a:r>
              <a:rPr kumimoji="1" lang="zh-CN" altLang="en-US" dirty="0"/>
              <a:t> </a:t>
            </a:r>
            <a:r>
              <a:rPr kumimoji="1" lang="en-US" altLang="zh-CN" dirty="0"/>
              <a:t>achieve</a:t>
            </a:r>
            <a:r>
              <a:rPr kumimoji="1" lang="zh-CN" altLang="en-US" dirty="0"/>
              <a:t> </a:t>
            </a:r>
            <a:r>
              <a:rPr kumimoji="1" lang="en-US" altLang="zh-CN" dirty="0"/>
              <a:t>high</a:t>
            </a:r>
            <a:r>
              <a:rPr kumimoji="1" lang="zh-CN" altLang="en-US" dirty="0"/>
              <a:t> </a:t>
            </a:r>
            <a:r>
              <a:rPr kumimoji="1" lang="en-US" altLang="zh-CN" dirty="0"/>
              <a:t>fidelity</a:t>
            </a:r>
            <a:r>
              <a:rPr kumimoji="1" lang="zh-CN" altLang="en-US" dirty="0"/>
              <a:t> </a:t>
            </a:r>
            <a:r>
              <a:rPr kumimoji="1" lang="en-US" altLang="zh-CN" dirty="0"/>
              <a:t>on</a:t>
            </a:r>
            <a:r>
              <a:rPr kumimoji="1" lang="zh-CN" altLang="en-US" dirty="0"/>
              <a:t> </a:t>
            </a:r>
            <a:r>
              <a:rPr kumimoji="1" lang="en-US" altLang="zh-CN" dirty="0"/>
              <a:t>networking</a:t>
            </a:r>
            <a:r>
              <a:rPr kumimoji="1" lang="zh-CN" altLang="en-US" dirty="0"/>
              <a:t> </a:t>
            </a:r>
            <a:r>
              <a:rPr kumimoji="1" lang="en-US" altLang="zh-CN" dirty="0"/>
              <a:t>and</a:t>
            </a:r>
            <a:r>
              <a:rPr kumimoji="1" lang="zh-CN" altLang="en-US" dirty="0"/>
              <a:t> </a:t>
            </a:r>
            <a:r>
              <a:rPr kumimoji="1" lang="en-US" altLang="zh-CN" dirty="0"/>
              <a:t>systems</a:t>
            </a:r>
            <a:r>
              <a:rPr kumimoji="1" lang="zh-CN" altLang="en-US" dirty="0"/>
              <a:t> </a:t>
            </a:r>
            <a:r>
              <a:rPr kumimoji="1" lang="en-US" altLang="zh-CN" dirty="0"/>
              <a:t>datasets.</a:t>
            </a:r>
          </a:p>
          <a:p>
            <a:endParaRPr kumimoji="1" lang="en-US" altLang="zh-CN" dirty="0"/>
          </a:p>
          <a:p>
            <a:r>
              <a:rPr kumimoji="1" lang="en-US" altLang="zh-CN" dirty="0"/>
              <a:t>On</a:t>
            </a:r>
            <a:r>
              <a:rPr kumimoji="1" lang="zh-CN" altLang="en-US" dirty="0"/>
              <a:t> </a:t>
            </a:r>
            <a:r>
              <a:rPr kumimoji="1" lang="en-US" altLang="zh-CN" dirty="0"/>
              <a:t>the</a:t>
            </a:r>
            <a:r>
              <a:rPr kumimoji="1" lang="zh-CN" altLang="en-US" dirty="0"/>
              <a:t> </a:t>
            </a:r>
            <a:r>
              <a:rPr kumimoji="1" lang="en-US" altLang="zh-CN" dirty="0"/>
              <a:t>privacy</a:t>
            </a:r>
            <a:r>
              <a:rPr kumimoji="1" lang="zh-CN" altLang="en-US" dirty="0"/>
              <a:t> </a:t>
            </a:r>
            <a:r>
              <a:rPr kumimoji="1" lang="en-US" altLang="zh-CN" dirty="0"/>
              <a:t>part,</a:t>
            </a:r>
            <a:r>
              <a:rPr kumimoji="1" lang="zh-CN" altLang="en-US" dirty="0"/>
              <a:t> </a:t>
            </a:r>
            <a:r>
              <a:rPr kumimoji="1" lang="en-US" altLang="zh-CN" dirty="0"/>
              <a:t>we</a:t>
            </a:r>
            <a:r>
              <a:rPr kumimoji="1" lang="zh-CN" altLang="en-US" dirty="0"/>
              <a:t> </a:t>
            </a:r>
            <a:r>
              <a:rPr kumimoji="1" lang="en-US" altLang="zh-CN" dirty="0"/>
              <a:t>explored</a:t>
            </a:r>
            <a:r>
              <a:rPr kumimoji="1" lang="zh-CN" altLang="en-US" dirty="0"/>
              <a:t> </a:t>
            </a:r>
            <a:r>
              <a:rPr kumimoji="1" lang="en-US" altLang="zh-CN" dirty="0"/>
              <a:t>several</a:t>
            </a:r>
            <a:r>
              <a:rPr kumimoji="1" lang="zh-CN" altLang="en-US" dirty="0"/>
              <a:t> </a:t>
            </a:r>
            <a:r>
              <a:rPr kumimoji="1" lang="en-US" altLang="zh-CN" dirty="0"/>
              <a:t>privacy</a:t>
            </a:r>
            <a:r>
              <a:rPr kumimoji="1" lang="zh-CN" altLang="en-US" dirty="0"/>
              <a:t> </a:t>
            </a:r>
            <a:r>
              <a:rPr kumimoji="1" lang="en-US" altLang="zh-CN" dirty="0"/>
              <a:t>notions</a:t>
            </a:r>
            <a:r>
              <a:rPr kumimoji="1" lang="zh-CN" altLang="en-US" dirty="0"/>
              <a:t> </a:t>
            </a:r>
            <a:r>
              <a:rPr kumimoji="1" lang="en-US" altLang="zh-CN" dirty="0"/>
              <a:t>and</a:t>
            </a:r>
            <a:r>
              <a:rPr kumimoji="1" lang="zh-CN" altLang="en-US" dirty="0"/>
              <a:t> </a:t>
            </a:r>
            <a:r>
              <a:rPr kumimoji="1" lang="en-US" altLang="zh-CN" dirty="0"/>
              <a:t>identify</a:t>
            </a:r>
            <a:r>
              <a:rPr kumimoji="1" lang="zh-CN" altLang="en-US" dirty="0"/>
              <a:t> </a:t>
            </a:r>
            <a:r>
              <a:rPr kumimoji="1" lang="en-US" altLang="zh-CN" dirty="0"/>
              <a:t>the</a:t>
            </a:r>
            <a:r>
              <a:rPr kumimoji="1" lang="zh-CN" altLang="en-US" dirty="0"/>
              <a:t> </a:t>
            </a:r>
            <a:r>
              <a:rPr kumimoji="1" lang="en-US" altLang="zh-CN" dirty="0"/>
              <a:t>challenges.</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10</a:t>
            </a:fld>
            <a:endParaRPr kumimoji="1" lang="zh-CN" altLang="en-US"/>
          </a:p>
        </p:txBody>
      </p:sp>
    </p:spTree>
    <p:extLst>
      <p:ext uri="{BB962C8B-B14F-4D97-AF65-F5344CB8AC3E}">
        <p14:creationId xmlns:p14="http://schemas.microsoft.com/office/powerpoint/2010/main" val="1177538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a:t>
            </a:r>
            <a:r>
              <a:rPr kumimoji="1" lang="zh-CN" altLang="en-US" dirty="0"/>
              <a:t> </a:t>
            </a:r>
            <a:r>
              <a:rPr kumimoji="1" lang="en-US" altLang="zh-CN" dirty="0"/>
              <a:t>data</a:t>
            </a:r>
            <a:r>
              <a:rPr kumimoji="1" lang="zh-CN" altLang="en-US" dirty="0"/>
              <a:t> </a:t>
            </a:r>
            <a:r>
              <a:rPr kumimoji="1" lang="en-US" altLang="zh-CN" dirty="0"/>
              <a:t>we</a:t>
            </a:r>
            <a:r>
              <a:rPr kumimoji="1" lang="zh-CN" altLang="en-US" dirty="0"/>
              <a:t> </a:t>
            </a:r>
            <a:r>
              <a:rPr kumimoji="1" lang="en-US" altLang="zh-CN" dirty="0"/>
              <a:t>are</a:t>
            </a:r>
            <a:r>
              <a:rPr kumimoji="1" lang="zh-CN" altLang="en-US" dirty="0"/>
              <a:t> </a:t>
            </a:r>
            <a:r>
              <a:rPr kumimoji="1" lang="en-US" altLang="zh-CN" dirty="0"/>
              <a:t>focusing</a:t>
            </a:r>
            <a:r>
              <a:rPr kumimoji="1" lang="zh-CN" altLang="en-US" dirty="0"/>
              <a:t> </a:t>
            </a:r>
            <a:r>
              <a:rPr kumimoji="1" lang="en-US" altLang="zh-CN" dirty="0"/>
              <a:t>on</a:t>
            </a:r>
            <a:r>
              <a:rPr kumimoji="1" lang="zh-CN" altLang="en-US" dirty="0"/>
              <a:t> </a:t>
            </a:r>
            <a:r>
              <a:rPr kumimoji="1" lang="en-US" altLang="zh-CN" dirty="0"/>
              <a:t>are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with</a:t>
            </a:r>
            <a:r>
              <a:rPr kumimoji="1" lang="zh-CN" altLang="en-US" dirty="0"/>
              <a:t> </a:t>
            </a:r>
            <a:r>
              <a:rPr kumimoji="1" lang="en-US" altLang="zh-CN" dirty="0"/>
              <a:t>metadata.</a:t>
            </a:r>
            <a:r>
              <a:rPr kumimoji="1" lang="zh-CN" altLang="en-US" dirty="0"/>
              <a:t> </a:t>
            </a:r>
            <a:r>
              <a:rPr kumimoji="1" lang="en-US" altLang="zh-CN" dirty="0"/>
              <a:t>For</a:t>
            </a:r>
            <a:r>
              <a:rPr kumimoji="1" lang="zh-CN" altLang="en-US" dirty="0"/>
              <a:t> </a:t>
            </a:r>
            <a:r>
              <a:rPr kumimoji="1" lang="en-US" altLang="zh-CN" dirty="0"/>
              <a:t>example,</a:t>
            </a:r>
            <a:r>
              <a:rPr kumimoji="1" lang="zh-CN" altLang="en-US" dirty="0"/>
              <a:t> </a:t>
            </a:r>
            <a:r>
              <a:rPr kumimoji="1" lang="en-US" altLang="zh-CN" dirty="0"/>
              <a:t>the</a:t>
            </a:r>
            <a:r>
              <a:rPr kumimoji="1" lang="zh-CN" altLang="en-US" dirty="0"/>
              <a:t> </a:t>
            </a:r>
            <a:r>
              <a:rPr kumimoji="1" lang="en-US" altLang="zh-CN" dirty="0"/>
              <a:t>times</a:t>
            </a:r>
            <a:r>
              <a:rPr kumimoji="1" lang="zh-CN" altLang="en-US" dirty="0"/>
              <a:t> </a:t>
            </a:r>
            <a:r>
              <a:rPr kumimoji="1" lang="en-US" altLang="zh-CN" dirty="0"/>
              <a:t>series</a:t>
            </a:r>
            <a:r>
              <a:rPr kumimoji="1" lang="zh-CN" altLang="en-US" dirty="0"/>
              <a:t> </a:t>
            </a:r>
            <a:r>
              <a:rPr kumimoji="1" lang="en-US" altLang="zh-CN" dirty="0"/>
              <a:t>might</a:t>
            </a:r>
            <a:r>
              <a:rPr kumimoji="1" lang="zh-CN" altLang="en-US" dirty="0"/>
              <a:t> </a:t>
            </a:r>
            <a:r>
              <a:rPr kumimoji="1" lang="en-US" altLang="zh-CN" dirty="0"/>
              <a:t>be</a:t>
            </a:r>
            <a:r>
              <a:rPr kumimoji="1" lang="zh-CN" altLang="en-US" dirty="0"/>
              <a:t> </a:t>
            </a:r>
            <a:r>
              <a:rPr kumimoji="1" lang="en-US" altLang="zh-CN" dirty="0"/>
              <a:t>daily</a:t>
            </a:r>
            <a:r>
              <a:rPr kumimoji="1" lang="zh-CN" altLang="en-US" dirty="0"/>
              <a:t> </a:t>
            </a:r>
            <a:r>
              <a:rPr kumimoji="1" lang="en-US" altLang="zh-CN" dirty="0"/>
              <a:t>page</a:t>
            </a:r>
            <a:r>
              <a:rPr kumimoji="1" lang="zh-CN" altLang="en-US" dirty="0"/>
              <a:t> </a:t>
            </a:r>
            <a:r>
              <a:rPr kumimoji="1" lang="en-US" altLang="zh-CN" dirty="0"/>
              <a:t>views</a:t>
            </a:r>
            <a:r>
              <a:rPr kumimoji="1" lang="zh-CN" altLang="en-US" dirty="0"/>
              <a:t> </a:t>
            </a:r>
            <a:r>
              <a:rPr kumimoji="1" lang="en-US" altLang="zh-CN" dirty="0"/>
              <a:t>of</a:t>
            </a:r>
            <a:r>
              <a:rPr kumimoji="1" lang="zh-CN" altLang="en-US" dirty="0"/>
              <a:t> </a:t>
            </a:r>
            <a:r>
              <a:rPr kumimoji="1" lang="en-US" altLang="zh-CN" dirty="0"/>
              <a:t>a</a:t>
            </a:r>
            <a:r>
              <a:rPr kumimoji="1" lang="zh-CN" altLang="en-US" dirty="0"/>
              <a:t> </a:t>
            </a:r>
            <a:r>
              <a:rPr kumimoji="1" lang="en-US" altLang="zh-CN" dirty="0"/>
              <a:t>website,</a:t>
            </a:r>
            <a:r>
              <a:rPr kumimoji="1" lang="zh-CN" altLang="en-US" dirty="0"/>
              <a:t> </a:t>
            </a:r>
            <a:r>
              <a:rPr kumimoji="1" lang="en-US" altLang="zh-CN" dirty="0"/>
              <a:t>and</a:t>
            </a:r>
            <a:r>
              <a:rPr kumimoji="1" lang="zh-CN" altLang="en-US" dirty="0"/>
              <a:t> </a:t>
            </a:r>
            <a:r>
              <a:rPr kumimoji="1" lang="en-US" altLang="zh-CN" dirty="0"/>
              <a:t>each</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are</a:t>
            </a:r>
            <a:r>
              <a:rPr kumimoji="1" lang="zh-CN" altLang="en-US" dirty="0"/>
              <a:t> </a:t>
            </a:r>
            <a:r>
              <a:rPr kumimoji="1" lang="en-US" altLang="zh-CN" dirty="0"/>
              <a:t>associated</a:t>
            </a:r>
            <a:r>
              <a:rPr kumimoji="1" lang="zh-CN" altLang="en-US" dirty="0"/>
              <a:t> </a:t>
            </a:r>
            <a:r>
              <a:rPr kumimoji="1" lang="en-US" altLang="zh-CN" dirty="0"/>
              <a:t>with</a:t>
            </a:r>
            <a:r>
              <a:rPr kumimoji="1" lang="zh-CN" altLang="en-US" dirty="0"/>
              <a:t> </a:t>
            </a:r>
            <a:r>
              <a:rPr kumimoji="1" lang="en-US" altLang="zh-CN" dirty="0"/>
              <a:t>some</a:t>
            </a:r>
            <a:r>
              <a:rPr kumimoji="1" lang="zh-CN" altLang="en-US" dirty="0"/>
              <a:t> </a:t>
            </a:r>
            <a:r>
              <a:rPr kumimoji="1" lang="en-US" altLang="zh-CN" dirty="0"/>
              <a:t>metadata,</a:t>
            </a:r>
            <a:r>
              <a:rPr kumimoji="1" lang="zh-CN" altLang="en-US" dirty="0"/>
              <a:t> </a:t>
            </a:r>
            <a:r>
              <a:rPr kumimoji="1" lang="en-US" altLang="zh-CN" dirty="0"/>
              <a:t>like</a:t>
            </a:r>
            <a:r>
              <a:rPr kumimoji="1" lang="zh-CN" altLang="en-US" dirty="0"/>
              <a:t> </a:t>
            </a:r>
            <a:r>
              <a:rPr kumimoji="1" lang="en-US" altLang="zh-CN" dirty="0"/>
              <a:t>the</a:t>
            </a:r>
            <a:r>
              <a:rPr kumimoji="1" lang="zh-CN" altLang="en-US" dirty="0"/>
              <a:t> </a:t>
            </a:r>
            <a:r>
              <a:rPr kumimoji="1" lang="en-US" altLang="zh-CN" dirty="0"/>
              <a:t>website’s</a:t>
            </a:r>
            <a:r>
              <a:rPr kumimoji="1" lang="zh-CN" altLang="en-US" dirty="0"/>
              <a:t> </a:t>
            </a:r>
            <a:r>
              <a:rPr kumimoji="1" lang="en-US" altLang="zh-CN" dirty="0"/>
              <a:t>domain</a:t>
            </a:r>
            <a:r>
              <a:rPr kumimoji="1" lang="zh-CN" altLang="en-US" dirty="0"/>
              <a:t> </a:t>
            </a:r>
            <a:r>
              <a:rPr kumimoji="1" lang="en-US" altLang="zh-CN" dirty="0"/>
              <a:t>name,</a:t>
            </a:r>
            <a:r>
              <a:rPr kumimoji="1" lang="zh-CN" altLang="en-US" dirty="0"/>
              <a:t> </a:t>
            </a:r>
            <a:r>
              <a:rPr kumimoji="1" lang="en-US" altLang="zh-CN" dirty="0"/>
              <a:t>and</a:t>
            </a:r>
            <a:r>
              <a:rPr kumimoji="1" lang="zh-CN" altLang="en-US" dirty="0"/>
              <a:t> </a:t>
            </a:r>
            <a:r>
              <a:rPr kumimoji="1" lang="en-US" altLang="zh-CN" dirty="0"/>
              <a:t>what</a:t>
            </a:r>
            <a:r>
              <a:rPr kumimoji="1" lang="zh-CN" altLang="en-US" dirty="0"/>
              <a:t> </a:t>
            </a:r>
            <a:r>
              <a:rPr kumimoji="1" lang="en-US" altLang="zh-CN" dirty="0"/>
              <a:t>devices</a:t>
            </a:r>
            <a:r>
              <a:rPr kumimoji="1" lang="zh-CN" altLang="en-US" dirty="0"/>
              <a:t> </a:t>
            </a:r>
            <a:r>
              <a:rPr kumimoji="1" lang="en-US" altLang="zh-CN" dirty="0"/>
              <a:t>are</a:t>
            </a:r>
            <a:r>
              <a:rPr kumimoji="1" lang="zh-CN" altLang="en-US" dirty="0"/>
              <a:t> </a:t>
            </a:r>
            <a:r>
              <a:rPr kumimoji="1" lang="en-US" altLang="zh-CN" dirty="0"/>
              <a:t>the</a:t>
            </a:r>
            <a:r>
              <a:rPr kumimoji="1" lang="zh-CN" altLang="en-US" dirty="0"/>
              <a:t> </a:t>
            </a:r>
            <a:r>
              <a:rPr kumimoji="1" lang="en-US" altLang="zh-CN" dirty="0"/>
              <a:t>page</a:t>
            </a:r>
            <a:r>
              <a:rPr kumimoji="1" lang="zh-CN" altLang="en-US" dirty="0"/>
              <a:t> </a:t>
            </a:r>
            <a:r>
              <a:rPr kumimoji="1" lang="en-US" altLang="zh-CN" dirty="0"/>
              <a:t>views</a:t>
            </a:r>
            <a:r>
              <a:rPr kumimoji="1" lang="zh-CN" altLang="en-US" dirty="0"/>
              <a:t> </a:t>
            </a:r>
            <a:r>
              <a:rPr kumimoji="1" lang="en-US" altLang="zh-CN" dirty="0"/>
              <a:t>come</a:t>
            </a:r>
            <a:r>
              <a:rPr kumimoji="1" lang="zh-CN" altLang="en-US" dirty="0"/>
              <a:t> </a:t>
            </a:r>
            <a:r>
              <a:rPr kumimoji="1" lang="en-US" altLang="zh-CN" dirty="0"/>
              <a:t>from.</a:t>
            </a:r>
          </a:p>
          <a:p>
            <a:endParaRPr kumimoji="1" lang="en-US" altLang="zh-CN" dirty="0"/>
          </a:p>
          <a:p>
            <a:r>
              <a:rPr kumimoji="1" lang="en-US" altLang="zh-CN" dirty="0"/>
              <a:t>Note</a:t>
            </a:r>
            <a:r>
              <a:rPr kumimoji="1" lang="zh-CN" altLang="en-US" dirty="0"/>
              <a:t> </a:t>
            </a:r>
            <a:r>
              <a:rPr kumimoji="1" lang="en-US" altLang="zh-CN" dirty="0"/>
              <a:t>that</a:t>
            </a:r>
            <a:r>
              <a:rPr kumimoji="1" lang="zh-CN" altLang="en-US" dirty="0"/>
              <a:t> </a:t>
            </a:r>
            <a:r>
              <a:rPr kumimoji="1" lang="en-US" altLang="zh-CN" dirty="0"/>
              <a:t>this</a:t>
            </a:r>
            <a:r>
              <a:rPr kumimoji="1" lang="zh-CN" altLang="en-US" dirty="0"/>
              <a:t> </a:t>
            </a:r>
            <a:r>
              <a:rPr kumimoji="1" lang="en-US" altLang="zh-CN" dirty="0"/>
              <a:t>formulation</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be</a:t>
            </a:r>
            <a:r>
              <a:rPr kumimoji="1" lang="zh-CN" altLang="en-US" dirty="0"/>
              <a:t> </a:t>
            </a:r>
            <a:r>
              <a:rPr kumimoji="1" lang="en-US" altLang="zh-CN" dirty="0"/>
              <a:t>used</a:t>
            </a:r>
            <a:r>
              <a:rPr kumimoji="1" lang="zh-CN" altLang="en-US" dirty="0"/>
              <a:t> </a:t>
            </a:r>
            <a:r>
              <a:rPr kumimoji="1" lang="en-US" altLang="zh-CN" dirty="0"/>
              <a:t>to</a:t>
            </a:r>
            <a:r>
              <a:rPr kumimoji="1" lang="zh-CN" altLang="en-US" dirty="0"/>
              <a:t> </a:t>
            </a:r>
            <a:r>
              <a:rPr kumimoji="1" lang="en-US" altLang="zh-CN" dirty="0"/>
              <a:t>describe</a:t>
            </a:r>
            <a:r>
              <a:rPr kumimoji="1" lang="zh-CN" altLang="en-US" dirty="0"/>
              <a:t> </a:t>
            </a:r>
            <a:r>
              <a:rPr kumimoji="1" lang="en-US" altLang="zh-CN" dirty="0"/>
              <a:t>a</a:t>
            </a:r>
            <a:r>
              <a:rPr kumimoji="1" lang="zh-CN" altLang="en-US" dirty="0"/>
              <a:t> </a:t>
            </a:r>
            <a:r>
              <a:rPr kumimoji="1" lang="en-US" altLang="zh-CN" dirty="0"/>
              <a:t>cluster</a:t>
            </a:r>
            <a:r>
              <a:rPr kumimoji="1" lang="zh-CN" altLang="en-US" dirty="0"/>
              <a:t> </a:t>
            </a:r>
            <a:r>
              <a:rPr kumimoji="1" lang="en-US" altLang="zh-CN" dirty="0"/>
              <a:t>trace</a:t>
            </a:r>
            <a:r>
              <a:rPr kumimoji="1" lang="zh-CN" altLang="en-US" dirty="0"/>
              <a:t> </a:t>
            </a:r>
            <a:r>
              <a:rPr kumimoji="1" lang="en-US" altLang="zh-CN" dirty="0"/>
              <a:t>dataset.</a:t>
            </a:r>
            <a:r>
              <a:rPr kumimoji="1" lang="zh-CN" altLang="en-US" dirty="0"/>
              <a:t> </a:t>
            </a:r>
            <a:r>
              <a:rPr kumimoji="1" lang="en-US" altLang="zh-CN" dirty="0"/>
              <a:t>So</a:t>
            </a:r>
            <a:r>
              <a:rPr kumimoji="1" lang="zh-CN" altLang="en-US" dirty="0"/>
              <a:t> </a:t>
            </a:r>
            <a:r>
              <a:rPr kumimoji="1" lang="en-US" altLang="zh-CN" dirty="0"/>
              <a:t>for</a:t>
            </a:r>
            <a:r>
              <a:rPr kumimoji="1" lang="zh-CN" altLang="en-US" dirty="0"/>
              <a:t> </a:t>
            </a:r>
            <a:r>
              <a:rPr kumimoji="1" lang="en-US" altLang="zh-CN" dirty="0"/>
              <a:t>example</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are</a:t>
            </a:r>
            <a:r>
              <a:rPr kumimoji="1" lang="zh-CN" altLang="en-US" dirty="0"/>
              <a:t> </a:t>
            </a:r>
            <a:r>
              <a:rPr kumimoji="1" lang="en-US" altLang="zh-CN" dirty="0"/>
              <a:t>CPU</a:t>
            </a:r>
            <a:r>
              <a:rPr kumimoji="1" lang="zh-CN" altLang="en-US" dirty="0"/>
              <a:t> </a:t>
            </a:r>
            <a:r>
              <a:rPr kumimoji="1" lang="en-US" altLang="zh-CN" dirty="0"/>
              <a:t>usage</a:t>
            </a:r>
            <a:r>
              <a:rPr kumimoji="1" lang="zh-CN" altLang="en-US" dirty="0"/>
              <a:t> </a:t>
            </a:r>
            <a:r>
              <a:rPr kumimoji="1" lang="en-US" altLang="zh-CN" dirty="0"/>
              <a:t>and</a:t>
            </a:r>
            <a:r>
              <a:rPr kumimoji="1" lang="zh-CN" altLang="en-US" dirty="0"/>
              <a:t> </a:t>
            </a:r>
            <a:r>
              <a:rPr kumimoji="1" lang="en-US" altLang="zh-CN" dirty="0"/>
              <a:t>memory</a:t>
            </a:r>
            <a:r>
              <a:rPr kumimoji="1" lang="zh-CN" altLang="en-US" dirty="0"/>
              <a:t> </a:t>
            </a:r>
            <a:r>
              <a:rPr kumimoji="1" lang="en-US" altLang="zh-CN" dirty="0"/>
              <a:t>usage</a:t>
            </a:r>
            <a:r>
              <a:rPr kumimoji="1" lang="zh-CN" altLang="en-US" dirty="0"/>
              <a:t> </a:t>
            </a:r>
            <a:r>
              <a:rPr kumimoji="1" lang="en-US" altLang="zh-CN" dirty="0"/>
              <a:t>of</a:t>
            </a:r>
            <a:r>
              <a:rPr kumimoji="1" lang="zh-CN" altLang="en-US" dirty="0"/>
              <a:t> </a:t>
            </a:r>
            <a:r>
              <a:rPr kumimoji="1" lang="en-US" altLang="zh-CN" dirty="0"/>
              <a:t>a</a:t>
            </a:r>
            <a:r>
              <a:rPr kumimoji="1" lang="zh-CN" altLang="en-US" dirty="0"/>
              <a:t> </a:t>
            </a:r>
            <a:r>
              <a:rPr kumimoji="1" lang="en-US" altLang="zh-CN" dirty="0"/>
              <a:t>job,</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metadata</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job’s</a:t>
            </a:r>
            <a:r>
              <a:rPr kumimoji="1" lang="zh-CN" altLang="en-US" dirty="0"/>
              <a:t> </a:t>
            </a:r>
            <a:r>
              <a:rPr kumimoji="1" lang="en-US" altLang="zh-CN" dirty="0"/>
              <a:t>exit</a:t>
            </a:r>
            <a:r>
              <a:rPr kumimoji="1" lang="zh-CN" altLang="en-US" dirty="0"/>
              <a:t> </a:t>
            </a:r>
            <a:r>
              <a:rPr kumimoji="1" lang="en-US" altLang="zh-CN" dirty="0"/>
              <a:t>code.</a:t>
            </a:r>
            <a:r>
              <a:rPr kumimoji="1" lang="zh-CN" altLang="en-US" dirty="0"/>
              <a:t> </a:t>
            </a:r>
            <a:endParaRPr kumimoji="1" lang="en-US" altLang="zh-CN" dirty="0"/>
          </a:p>
          <a:p>
            <a:endParaRPr kumimoji="1" lang="en-US" altLang="zh-CN" dirty="0"/>
          </a:p>
          <a:p>
            <a:r>
              <a:rPr kumimoji="1" lang="en-US" altLang="zh-CN" dirty="0"/>
              <a:t>So</a:t>
            </a:r>
            <a:r>
              <a:rPr kumimoji="1" lang="zh-CN" altLang="en-US" dirty="0"/>
              <a:t> </a:t>
            </a:r>
            <a:r>
              <a:rPr kumimoji="1" lang="en-US" altLang="zh-CN" dirty="0"/>
              <a:t>as</a:t>
            </a:r>
            <a:r>
              <a:rPr kumimoji="1" lang="zh-CN" altLang="en-US" dirty="0"/>
              <a:t> </a:t>
            </a:r>
            <a:r>
              <a:rPr kumimoji="1" lang="en-US" altLang="zh-CN" dirty="0"/>
              <a:t>summary,</a:t>
            </a:r>
            <a:r>
              <a:rPr kumimoji="1" lang="zh-CN" altLang="en-US" dirty="0"/>
              <a:t> </a:t>
            </a:r>
            <a:r>
              <a:rPr kumimoji="1" lang="en-US" altLang="zh-CN" dirty="0"/>
              <a:t>both</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and</a:t>
            </a:r>
            <a:r>
              <a:rPr kumimoji="1" lang="zh-CN" altLang="en-US" dirty="0"/>
              <a:t> </a:t>
            </a:r>
            <a:r>
              <a:rPr kumimoji="1" lang="en-US" altLang="zh-CN" dirty="0"/>
              <a:t>metadata</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multi-dimensional,</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formulation</a:t>
            </a:r>
            <a:r>
              <a:rPr kumimoji="1" lang="zh-CN" altLang="en-US" dirty="0"/>
              <a:t> </a:t>
            </a:r>
            <a:r>
              <a:rPr kumimoji="1" lang="en-US" altLang="zh-CN" dirty="0"/>
              <a:t>is</a:t>
            </a:r>
            <a:r>
              <a:rPr kumimoji="1" lang="zh-CN" altLang="en-US" dirty="0"/>
              <a:t> </a:t>
            </a:r>
            <a:r>
              <a:rPr kumimoji="1" lang="en-US" altLang="zh-CN" dirty="0"/>
              <a:t>general</a:t>
            </a:r>
            <a:r>
              <a:rPr kumimoji="1" lang="zh-CN" altLang="en-US" dirty="0"/>
              <a:t> </a:t>
            </a:r>
            <a:r>
              <a:rPr kumimoji="1" lang="en-US" altLang="zh-CN" dirty="0"/>
              <a:t>for</a:t>
            </a:r>
            <a:r>
              <a:rPr kumimoji="1" lang="zh-CN" altLang="en-US" dirty="0"/>
              <a:t> </a:t>
            </a:r>
            <a:r>
              <a:rPr kumimoji="1" lang="en-US" altLang="zh-CN" dirty="0"/>
              <a:t>many</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data.</a:t>
            </a:r>
          </a:p>
          <a:p>
            <a:endParaRPr kumimoji="1" lang="en-US" altLang="zh-CN" dirty="0"/>
          </a:p>
          <a:p>
            <a:r>
              <a:rPr kumimoji="1" lang="en-US" altLang="zh-CN" dirty="0"/>
              <a:t>Targeting</a:t>
            </a:r>
            <a:r>
              <a:rPr kumimoji="1" lang="zh-CN" altLang="en-US" dirty="0"/>
              <a:t> </a:t>
            </a:r>
            <a:r>
              <a:rPr kumimoji="1" lang="en-US" altLang="zh-CN" dirty="0"/>
              <a:t>at</a:t>
            </a:r>
            <a:r>
              <a:rPr kumimoji="1" lang="zh-CN" altLang="en-US" dirty="0"/>
              <a:t> </a:t>
            </a:r>
            <a:r>
              <a:rPr kumimoji="1" lang="en-US" altLang="zh-CN" dirty="0"/>
              <a:t>this</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data</a:t>
            </a:r>
            <a:r>
              <a:rPr kumimoji="1" lang="zh-CN" altLang="en-US" dirty="0"/>
              <a:t> </a:t>
            </a:r>
            <a:r>
              <a:rPr kumimoji="1" lang="en-US" altLang="zh-CN" dirty="0"/>
              <a:t>makes</a:t>
            </a:r>
            <a:r>
              <a:rPr kumimoji="1" lang="zh-CN" altLang="en-US" dirty="0"/>
              <a:t> </a:t>
            </a:r>
            <a:r>
              <a:rPr kumimoji="1" lang="en-US" altLang="zh-CN" dirty="0"/>
              <a:t>the</a:t>
            </a:r>
            <a:r>
              <a:rPr kumimoji="1" lang="zh-CN" altLang="en-US" dirty="0"/>
              <a:t> </a:t>
            </a:r>
            <a:r>
              <a:rPr kumimoji="1" lang="en-US" altLang="zh-CN" dirty="0"/>
              <a:t>approach</a:t>
            </a:r>
            <a:r>
              <a:rPr kumimoji="1" lang="zh-CN" altLang="en-US" dirty="0"/>
              <a:t> </a:t>
            </a:r>
            <a:r>
              <a:rPr kumimoji="1" lang="en-US" altLang="zh-CN" dirty="0"/>
              <a:t>more</a:t>
            </a:r>
            <a:r>
              <a:rPr kumimoji="1" lang="zh-CN" altLang="en-US" dirty="0"/>
              <a:t> </a:t>
            </a:r>
            <a:r>
              <a:rPr kumimoji="1" lang="en-US" altLang="zh-CN" dirty="0"/>
              <a:t>general,</a:t>
            </a:r>
            <a:r>
              <a:rPr kumimoji="1" lang="zh-CN" altLang="en-US" dirty="0"/>
              <a:t> </a:t>
            </a:r>
            <a:r>
              <a:rPr kumimoji="1" lang="en-US" altLang="zh-CN" dirty="0"/>
              <a:t>but</a:t>
            </a:r>
            <a:r>
              <a:rPr kumimoji="1" lang="zh-CN" altLang="en-US" dirty="0"/>
              <a:t> </a:t>
            </a:r>
            <a:r>
              <a:rPr kumimoji="1" lang="en-US" altLang="zh-CN" dirty="0"/>
              <a:t>also</a:t>
            </a:r>
            <a:r>
              <a:rPr kumimoji="1" lang="zh-CN" altLang="en-US" dirty="0"/>
              <a:t> </a:t>
            </a:r>
            <a:r>
              <a:rPr kumimoji="1" lang="en-US" altLang="zh-CN" dirty="0"/>
              <a:t>pose</a:t>
            </a:r>
            <a:r>
              <a:rPr kumimoji="1" lang="zh-CN" altLang="en-US" dirty="0"/>
              <a:t> </a:t>
            </a:r>
            <a:r>
              <a:rPr kumimoji="1" lang="en-US" altLang="zh-CN" dirty="0"/>
              <a:t>challenges</a:t>
            </a:r>
            <a:r>
              <a:rPr kumimoji="1" lang="zh-CN" altLang="en-US" dirty="0"/>
              <a:t> </a:t>
            </a:r>
            <a:r>
              <a:rPr kumimoji="1" lang="en-US" altLang="zh-CN" dirty="0"/>
              <a:t>on</a:t>
            </a:r>
            <a:r>
              <a:rPr kumimoji="1" lang="zh-CN" altLang="en-US" dirty="0"/>
              <a:t> </a:t>
            </a:r>
            <a:r>
              <a:rPr kumimoji="1" lang="en-US" altLang="zh-CN" dirty="0"/>
              <a:t>how</a:t>
            </a:r>
            <a:r>
              <a:rPr kumimoji="1" lang="zh-CN" altLang="en-US" dirty="0"/>
              <a:t> </a:t>
            </a:r>
            <a:r>
              <a:rPr kumimoji="1" lang="en-US" altLang="zh-CN" dirty="0"/>
              <a:t>should</a:t>
            </a:r>
            <a:r>
              <a:rPr kumimoji="1" lang="zh-CN" altLang="en-US" dirty="0"/>
              <a:t> </a:t>
            </a:r>
            <a:r>
              <a:rPr kumimoji="1" lang="en-US" altLang="zh-CN" dirty="0"/>
              <a:t>we</a:t>
            </a:r>
            <a:r>
              <a:rPr kumimoji="1" lang="zh-CN" altLang="en-US" dirty="0"/>
              <a:t> </a:t>
            </a:r>
            <a:r>
              <a:rPr kumimoji="1" lang="en-US" altLang="zh-CN" dirty="0"/>
              <a:t>model</a:t>
            </a:r>
            <a:r>
              <a:rPr kumimoji="1" lang="zh-CN" altLang="en-US" dirty="0"/>
              <a:t> </a:t>
            </a:r>
            <a:r>
              <a:rPr kumimoji="1" lang="en-US" altLang="zh-CN" dirty="0"/>
              <a:t>it</a:t>
            </a:r>
            <a:r>
              <a:rPr kumimoji="1" lang="zh-CN" altLang="en-US" dirty="0"/>
              <a:t> </a:t>
            </a:r>
            <a:r>
              <a:rPr kumimoji="1" lang="en-US" altLang="zh-CN" dirty="0"/>
              <a:t>with</a:t>
            </a:r>
            <a:r>
              <a:rPr kumimoji="1" lang="zh-CN" altLang="en-US" dirty="0"/>
              <a:t> </a:t>
            </a:r>
            <a:r>
              <a:rPr kumimoji="1" lang="en-US" altLang="zh-CN" dirty="0"/>
              <a:t>high</a:t>
            </a:r>
            <a:r>
              <a:rPr kumimoji="1" lang="zh-CN" altLang="en-US" dirty="0"/>
              <a:t> </a:t>
            </a:r>
            <a:r>
              <a:rPr kumimoji="1" lang="en-US" altLang="zh-CN" dirty="0"/>
              <a:t>fidelity.</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12</a:t>
            </a:fld>
            <a:endParaRPr kumimoji="1" lang="zh-CN" altLang="en-US"/>
          </a:p>
        </p:txBody>
      </p:sp>
    </p:spTree>
    <p:extLst>
      <p:ext uri="{BB962C8B-B14F-4D97-AF65-F5344CB8AC3E}">
        <p14:creationId xmlns:p14="http://schemas.microsoft.com/office/powerpoint/2010/main" val="2551514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a:t>
            </a:r>
            <a:r>
              <a:rPr kumimoji="1" lang="zh-CN" altLang="en-US" dirty="0"/>
              <a:t> </a:t>
            </a:r>
            <a:r>
              <a:rPr kumimoji="1" lang="en-US" altLang="zh-CN" dirty="0"/>
              <a:t>here</a:t>
            </a:r>
            <a:r>
              <a:rPr kumimoji="1" lang="zh-CN" altLang="en-US" dirty="0"/>
              <a:t> </a:t>
            </a:r>
            <a:r>
              <a:rPr kumimoji="1" lang="en-US" altLang="zh-CN" dirty="0"/>
              <a:t>I</a:t>
            </a:r>
            <a:r>
              <a:rPr kumimoji="1" lang="zh-CN" altLang="en-US" dirty="0"/>
              <a:t> </a:t>
            </a:r>
            <a:r>
              <a:rPr kumimoji="1" lang="en-US" altLang="zh-CN" dirty="0"/>
              <a:t>list</a:t>
            </a:r>
            <a:r>
              <a:rPr kumimoji="1" lang="zh-CN" altLang="en-US" dirty="0"/>
              <a:t> </a:t>
            </a:r>
            <a:r>
              <a:rPr kumimoji="1" lang="en-US" altLang="zh-CN" dirty="0"/>
              <a:t>the</a:t>
            </a:r>
            <a:r>
              <a:rPr kumimoji="1" lang="zh-CN" altLang="en-US" dirty="0"/>
              <a:t> </a:t>
            </a:r>
            <a:r>
              <a:rPr kumimoji="1" lang="en-US" altLang="zh-CN" dirty="0"/>
              <a:t>challenges</a:t>
            </a:r>
            <a:r>
              <a:rPr kumimoji="1" lang="zh-CN" altLang="en-US" dirty="0"/>
              <a:t> </a:t>
            </a:r>
            <a:r>
              <a:rPr kumimoji="1" lang="en-US" altLang="zh-CN" dirty="0"/>
              <a:t>we</a:t>
            </a:r>
            <a:r>
              <a:rPr kumimoji="1" lang="zh-CN" altLang="en-US" dirty="0"/>
              <a:t> </a:t>
            </a:r>
            <a:r>
              <a:rPr kumimoji="1" lang="en-US" altLang="zh-CN" dirty="0"/>
              <a:t>have</a:t>
            </a:r>
            <a:r>
              <a:rPr kumimoji="1" lang="zh-CN" altLang="en-US" dirty="0"/>
              <a:t> </a:t>
            </a:r>
            <a:r>
              <a:rPr kumimoji="1" lang="en-US" altLang="zh-CN" dirty="0"/>
              <a:t>encountered.</a:t>
            </a:r>
            <a:r>
              <a:rPr kumimoji="1" lang="zh-CN" altLang="en-US" dirty="0"/>
              <a:t> </a:t>
            </a:r>
            <a:r>
              <a:rPr kumimoji="1" lang="en-US" altLang="zh-CN" dirty="0"/>
              <a:t>In</a:t>
            </a:r>
            <a:r>
              <a:rPr kumimoji="1" lang="zh-CN" altLang="en-US" dirty="0"/>
              <a:t> </a:t>
            </a:r>
            <a:r>
              <a:rPr kumimoji="1" lang="en-US" altLang="zh-CN" dirty="0"/>
              <a:t>this</a:t>
            </a:r>
            <a:r>
              <a:rPr kumimoji="1" lang="zh-CN" altLang="en-US" dirty="0"/>
              <a:t> </a:t>
            </a:r>
            <a:r>
              <a:rPr kumimoji="1" lang="en-US" altLang="zh-CN" dirty="0"/>
              <a:t>talk</a:t>
            </a:r>
            <a:r>
              <a:rPr kumimoji="1" lang="zh-CN" altLang="en-US" dirty="0"/>
              <a:t> </a:t>
            </a:r>
            <a:r>
              <a:rPr kumimoji="1" lang="en-US" altLang="zh-CN" dirty="0"/>
              <a:t>I</a:t>
            </a:r>
            <a:r>
              <a:rPr kumimoji="1" lang="zh-CN" altLang="en-US" dirty="0"/>
              <a:t> </a:t>
            </a:r>
            <a:r>
              <a:rPr kumimoji="1" lang="en-US" altLang="zh-CN" dirty="0"/>
              <a:t>will</a:t>
            </a:r>
            <a:r>
              <a:rPr kumimoji="1" lang="zh-CN" altLang="en-US" dirty="0"/>
              <a:t> </a:t>
            </a:r>
            <a:r>
              <a:rPr kumimoji="1" lang="en-US" altLang="zh-CN" dirty="0"/>
              <a:t>focus</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first</a:t>
            </a:r>
            <a:r>
              <a:rPr kumimoji="1" lang="zh-CN" altLang="en-US" dirty="0"/>
              <a:t> </a:t>
            </a:r>
            <a:r>
              <a:rPr kumimoji="1" lang="en-US" altLang="zh-CN" dirty="0"/>
              <a:t>two,</a:t>
            </a:r>
            <a:r>
              <a:rPr kumimoji="1" lang="zh-CN" altLang="en-US" dirty="0"/>
              <a:t> </a:t>
            </a:r>
            <a:r>
              <a:rPr kumimoji="1" lang="en-US" altLang="zh-CN" dirty="0"/>
              <a:t>and</a:t>
            </a:r>
            <a:r>
              <a:rPr kumimoji="1" lang="zh-CN" altLang="en-US" dirty="0"/>
              <a:t> </a:t>
            </a:r>
            <a:r>
              <a:rPr kumimoji="1" lang="en-US" altLang="zh-CN" dirty="0"/>
              <a:t>you</a:t>
            </a:r>
            <a:r>
              <a:rPr kumimoji="1" lang="zh-CN" altLang="en-US" dirty="0"/>
              <a:t> </a:t>
            </a:r>
            <a:r>
              <a:rPr kumimoji="1" lang="en-US" altLang="zh-CN" dirty="0"/>
              <a:t>can</a:t>
            </a:r>
            <a:r>
              <a:rPr kumimoji="1" lang="zh-CN" altLang="en-US" dirty="0"/>
              <a:t> </a:t>
            </a:r>
            <a:r>
              <a:rPr kumimoji="1" lang="en-US" altLang="zh-CN" dirty="0"/>
              <a:t>refer</a:t>
            </a:r>
            <a:r>
              <a:rPr kumimoji="1" lang="zh-CN" altLang="en-US" dirty="0"/>
              <a:t> </a:t>
            </a:r>
            <a:r>
              <a:rPr kumimoji="1" lang="en-US" altLang="zh-CN" dirty="0"/>
              <a:t>to</a:t>
            </a:r>
            <a:r>
              <a:rPr kumimoji="1" lang="zh-CN" altLang="en-US" dirty="0"/>
              <a:t> </a:t>
            </a:r>
            <a:r>
              <a:rPr kumimoji="1" lang="en-US" altLang="zh-CN" dirty="0"/>
              <a:t>our</a:t>
            </a:r>
            <a:r>
              <a:rPr kumimoji="1" lang="zh-CN" altLang="en-US" dirty="0"/>
              <a:t> </a:t>
            </a:r>
            <a:r>
              <a:rPr kumimoji="1" lang="en-US" altLang="zh-CN" dirty="0"/>
              <a:t>papers</a:t>
            </a:r>
            <a:r>
              <a:rPr kumimoji="1" lang="zh-CN" altLang="en-US" dirty="0"/>
              <a:t> </a:t>
            </a:r>
            <a:r>
              <a:rPr kumimoji="1" lang="en-US" altLang="zh-CN" dirty="0"/>
              <a:t>for</a:t>
            </a:r>
            <a:r>
              <a:rPr kumimoji="1" lang="zh-CN" altLang="en-US" dirty="0"/>
              <a:t> </a:t>
            </a:r>
            <a:r>
              <a:rPr kumimoji="1" lang="en-US" altLang="zh-CN" dirty="0"/>
              <a:t>more</a:t>
            </a:r>
            <a:r>
              <a:rPr kumimoji="1" lang="zh-CN" altLang="en-US" dirty="0"/>
              <a:t> </a:t>
            </a:r>
            <a:r>
              <a:rPr kumimoji="1" lang="en-US" altLang="zh-CN" dirty="0"/>
              <a:t>details</a:t>
            </a:r>
            <a:r>
              <a:rPr kumimoji="1" lang="zh-CN" altLang="en-US" dirty="0"/>
              <a:t> </a:t>
            </a:r>
            <a:r>
              <a:rPr kumimoji="1" lang="en-US" altLang="zh-CN" dirty="0"/>
              <a:t>on</a:t>
            </a:r>
            <a:r>
              <a:rPr kumimoji="1" lang="zh-CN" altLang="en-US" dirty="0"/>
              <a:t> </a:t>
            </a:r>
            <a:r>
              <a:rPr kumimoji="1" lang="en-US" altLang="zh-CN" dirty="0"/>
              <a:t>others.</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13</a:t>
            </a:fld>
            <a:endParaRPr kumimoji="1" lang="zh-CN" altLang="en-US"/>
          </a:p>
        </p:txBody>
      </p:sp>
    </p:spTree>
    <p:extLst>
      <p:ext uri="{BB962C8B-B14F-4D97-AF65-F5344CB8AC3E}">
        <p14:creationId xmlns:p14="http://schemas.microsoft.com/office/powerpoint/2010/main" val="2376351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a:t>
            </a:r>
            <a:r>
              <a:rPr kumimoji="1" lang="zh-CN" altLang="en-US" dirty="0"/>
              <a:t> </a:t>
            </a:r>
            <a:r>
              <a:rPr kumimoji="1" lang="en-US" altLang="zh-CN" dirty="0"/>
              <a:t>first</a:t>
            </a:r>
            <a:r>
              <a:rPr kumimoji="1" lang="zh-CN" altLang="en-US" dirty="0"/>
              <a:t> </a:t>
            </a:r>
            <a:r>
              <a:rPr kumimoji="1" lang="en-US" altLang="zh-CN" dirty="0"/>
              <a:t>challenge</a:t>
            </a:r>
            <a:r>
              <a:rPr kumimoji="1" lang="zh-CN" altLang="en-US" dirty="0"/>
              <a:t> </a:t>
            </a:r>
            <a:r>
              <a:rPr kumimoji="1" lang="en-US" altLang="zh-CN" dirty="0"/>
              <a:t>is</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very</a:t>
            </a:r>
            <a:r>
              <a:rPr kumimoji="1" lang="zh-CN" altLang="en-US" dirty="0"/>
              <a:t> </a:t>
            </a:r>
            <a:r>
              <a:rPr kumimoji="1" lang="en-US" altLang="zh-CN" dirty="0"/>
              <a:t>long</a:t>
            </a:r>
            <a:r>
              <a:rPr kumimoji="1" lang="zh-CN" altLang="en-US" dirty="0"/>
              <a:t> </a:t>
            </a:r>
            <a:r>
              <a:rPr kumimoji="1" lang="en-US" altLang="zh-CN" dirty="0"/>
              <a:t>and</a:t>
            </a:r>
            <a:r>
              <a:rPr kumimoji="1" lang="zh-CN" altLang="en-US" dirty="0"/>
              <a:t> </a:t>
            </a:r>
            <a:r>
              <a:rPr kumimoji="1" lang="en-US" altLang="zh-CN" dirty="0"/>
              <a:t>has</a:t>
            </a:r>
            <a:r>
              <a:rPr kumimoji="1" lang="zh-CN" altLang="en-US" dirty="0"/>
              <a:t> </a:t>
            </a:r>
            <a:r>
              <a:rPr kumimoji="1" lang="en-US" altLang="zh-CN" dirty="0"/>
              <a:t>complicated</a:t>
            </a:r>
            <a:r>
              <a:rPr kumimoji="1" lang="zh-CN" altLang="en-US" dirty="0"/>
              <a:t> </a:t>
            </a:r>
            <a:r>
              <a:rPr kumimoji="1" lang="en-US" altLang="zh-CN" dirty="0"/>
              <a:t>correlations.</a:t>
            </a:r>
            <a:r>
              <a:rPr kumimoji="1" lang="zh-CN" altLang="en-US" dirty="0"/>
              <a:t> </a:t>
            </a:r>
            <a:r>
              <a:rPr kumimoji="1" lang="en-US" altLang="zh-CN" dirty="0"/>
              <a:t>For</a:t>
            </a:r>
            <a:r>
              <a:rPr kumimoji="1" lang="zh-CN" altLang="en-US" dirty="0"/>
              <a:t> </a:t>
            </a:r>
            <a:r>
              <a:rPr kumimoji="1" lang="en-US" altLang="zh-CN" dirty="0"/>
              <a:t>example,</a:t>
            </a:r>
            <a:r>
              <a:rPr kumimoji="1" lang="zh-CN" altLang="en-US" dirty="0"/>
              <a:t> </a:t>
            </a:r>
            <a:r>
              <a:rPr kumimoji="1" lang="en-US" altLang="zh-CN" dirty="0"/>
              <a:t>this</a:t>
            </a:r>
            <a:r>
              <a:rPr kumimoji="1" lang="zh-CN" altLang="en-US" dirty="0"/>
              <a:t> </a:t>
            </a:r>
            <a:r>
              <a:rPr kumimoji="1" lang="en-US" altLang="zh-CN" dirty="0"/>
              <a:t>figure</a:t>
            </a:r>
            <a:r>
              <a:rPr kumimoji="1" lang="zh-CN" altLang="en-US" dirty="0"/>
              <a:t> </a:t>
            </a:r>
            <a:r>
              <a:rPr kumimoji="1" lang="en-US" altLang="zh-CN" dirty="0"/>
              <a:t>shows</a:t>
            </a:r>
            <a:r>
              <a:rPr kumimoji="1" lang="zh-CN" altLang="en-US" dirty="0"/>
              <a:t> </a:t>
            </a:r>
            <a:r>
              <a:rPr kumimoji="1" lang="en-US" altLang="zh-CN" dirty="0"/>
              <a:t>the</a:t>
            </a:r>
            <a:r>
              <a:rPr kumimoji="1" lang="zh-CN" altLang="en-US" dirty="0"/>
              <a:t> </a:t>
            </a:r>
            <a:r>
              <a:rPr kumimoji="1" lang="en-US" altLang="zh-CN" dirty="0"/>
              <a:t>autocorrelation</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daily</a:t>
            </a:r>
            <a:r>
              <a:rPr kumimoji="1" lang="zh-CN" altLang="en-US" dirty="0"/>
              <a:t> </a:t>
            </a:r>
            <a:r>
              <a:rPr kumimoji="1" lang="en-US" altLang="zh-CN" dirty="0"/>
              <a:t>page</a:t>
            </a:r>
            <a:r>
              <a:rPr kumimoji="1" lang="zh-CN" altLang="en-US" dirty="0"/>
              <a:t> </a:t>
            </a:r>
            <a:r>
              <a:rPr kumimoji="1" lang="en-US" altLang="zh-CN" dirty="0"/>
              <a:t>views</a:t>
            </a:r>
            <a:r>
              <a:rPr kumimoji="1" lang="zh-CN" altLang="en-US" dirty="0"/>
              <a:t> </a:t>
            </a:r>
            <a:r>
              <a:rPr kumimoji="1" lang="en-US" altLang="zh-CN" dirty="0"/>
              <a:t>in</a:t>
            </a:r>
            <a:r>
              <a:rPr kumimoji="1" lang="zh-CN" altLang="en-US" dirty="0"/>
              <a:t> </a:t>
            </a:r>
            <a:r>
              <a:rPr kumimoji="1" lang="en-US" altLang="zh-CN" dirty="0" err="1"/>
              <a:t>wikipedia</a:t>
            </a:r>
            <a:r>
              <a:rPr kumimoji="1" lang="zh-CN" altLang="en-US" dirty="0"/>
              <a:t> </a:t>
            </a:r>
            <a:r>
              <a:rPr kumimoji="1" lang="en-US" altLang="zh-CN" dirty="0"/>
              <a:t>web</a:t>
            </a:r>
            <a:r>
              <a:rPr kumimoji="1" lang="zh-CN" altLang="en-US" dirty="0"/>
              <a:t> </a:t>
            </a:r>
            <a:r>
              <a:rPr kumimoji="1" lang="en-US" altLang="zh-CN" dirty="0"/>
              <a:t>traffic</a:t>
            </a:r>
            <a:r>
              <a:rPr kumimoji="1" lang="zh-CN" altLang="en-US" dirty="0"/>
              <a:t> </a:t>
            </a:r>
            <a:r>
              <a:rPr kumimoji="1" lang="en-US" altLang="zh-CN" dirty="0"/>
              <a:t>dataset.</a:t>
            </a:r>
            <a:r>
              <a:rPr kumimoji="1" lang="zh-CN" altLang="en-US" dirty="0"/>
              <a:t> </a:t>
            </a:r>
            <a:r>
              <a:rPr kumimoji="1" lang="en-US" altLang="zh-CN" dirty="0"/>
              <a:t>The</a:t>
            </a:r>
            <a:r>
              <a:rPr kumimoji="1" lang="zh-CN" altLang="en-US" dirty="0"/>
              <a:t> </a:t>
            </a:r>
            <a:r>
              <a:rPr kumimoji="1" lang="en-US" altLang="zh-CN" dirty="0"/>
              <a:t>x</a:t>
            </a:r>
            <a:r>
              <a:rPr kumimoji="1" lang="zh-CN" altLang="en-US" dirty="0"/>
              <a:t> </a:t>
            </a:r>
            <a:r>
              <a:rPr kumimoji="1" lang="en-US" altLang="zh-CN" dirty="0"/>
              <a:t>axis</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lag</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y</a:t>
            </a:r>
            <a:r>
              <a:rPr kumimoji="1" lang="zh-CN" altLang="en-US" dirty="0"/>
              <a:t> </a:t>
            </a:r>
            <a:r>
              <a:rPr kumimoji="1" lang="en-US" altLang="zh-CN" dirty="0"/>
              <a:t>axis</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strength</a:t>
            </a:r>
            <a:r>
              <a:rPr kumimoji="1" lang="zh-CN" altLang="en-US" dirty="0"/>
              <a:t> </a:t>
            </a:r>
            <a:r>
              <a:rPr kumimoji="1" lang="en-US" altLang="zh-CN" dirty="0"/>
              <a:t>of</a:t>
            </a:r>
            <a:r>
              <a:rPr kumimoji="1" lang="zh-CN" altLang="en-US" dirty="0"/>
              <a:t> </a:t>
            </a:r>
            <a:r>
              <a:rPr kumimoji="1" lang="en-US" altLang="zh-CN" dirty="0"/>
              <a:t>autocorrelation.</a:t>
            </a:r>
            <a:r>
              <a:rPr kumimoji="1" lang="zh-CN" altLang="en-US" dirty="0"/>
              <a:t> </a:t>
            </a:r>
            <a:r>
              <a:rPr kumimoji="1" lang="en-US" altLang="zh-CN" dirty="0"/>
              <a:t>The</a:t>
            </a:r>
            <a:r>
              <a:rPr kumimoji="1" lang="zh-CN" altLang="en-US" dirty="0"/>
              <a:t> </a:t>
            </a:r>
            <a:r>
              <a:rPr kumimoji="1" lang="en-US" altLang="zh-CN" dirty="0"/>
              <a:t>yellow</a:t>
            </a:r>
            <a:r>
              <a:rPr kumimoji="1" lang="zh-CN" altLang="en-US" dirty="0"/>
              <a:t> </a:t>
            </a:r>
            <a:r>
              <a:rPr kumimoji="1" lang="en-US" altLang="zh-CN" dirty="0"/>
              <a:t>line</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real</a:t>
            </a:r>
            <a:r>
              <a:rPr kumimoji="1" lang="zh-CN" altLang="en-US" dirty="0"/>
              <a:t> </a:t>
            </a:r>
            <a:r>
              <a:rPr kumimoji="1" lang="en-US" altLang="zh-CN" dirty="0"/>
              <a:t>data.</a:t>
            </a:r>
          </a:p>
          <a:p>
            <a:endParaRPr kumimoji="1" lang="en-US" altLang="zh-CN" dirty="0"/>
          </a:p>
          <a:p>
            <a:r>
              <a:rPr kumimoji="1" lang="en-US" altLang="zh-CN" dirty="0"/>
              <a:t>We</a:t>
            </a:r>
            <a:r>
              <a:rPr kumimoji="1" lang="zh-CN" altLang="en-US" dirty="0"/>
              <a:t> </a:t>
            </a:r>
            <a:r>
              <a:rPr kumimoji="1" lang="en-US" altLang="zh-CN" dirty="0"/>
              <a:t>can</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a:t>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small</a:t>
            </a:r>
            <a:r>
              <a:rPr kumimoji="1" lang="zh-CN" altLang="en-US" dirty="0"/>
              <a:t> </a:t>
            </a:r>
            <a:r>
              <a:rPr kumimoji="1" lang="en-US" altLang="zh-CN" dirty="0"/>
              <a:t>periodic</a:t>
            </a:r>
            <a:r>
              <a:rPr kumimoji="1" lang="zh-CN" altLang="en-US" dirty="0"/>
              <a:t> </a:t>
            </a:r>
            <a:r>
              <a:rPr kumimoji="1" lang="en-US" altLang="zh-CN" dirty="0"/>
              <a:t>peak</a:t>
            </a:r>
            <a:r>
              <a:rPr kumimoji="1" lang="zh-CN" altLang="en-US" dirty="0"/>
              <a:t> </a:t>
            </a:r>
            <a:r>
              <a:rPr kumimoji="1" lang="en-US" altLang="zh-CN" dirty="0"/>
              <a:t>with</a:t>
            </a:r>
            <a:r>
              <a:rPr kumimoji="1" lang="zh-CN" altLang="en-US" dirty="0"/>
              <a:t> </a:t>
            </a:r>
            <a:r>
              <a:rPr kumimoji="1" lang="en-US" altLang="zh-CN" dirty="0"/>
              <a:t>period</a:t>
            </a:r>
            <a:r>
              <a:rPr kumimoji="1" lang="zh-CN" altLang="en-US" dirty="0"/>
              <a:t> </a:t>
            </a:r>
            <a:r>
              <a:rPr kumimoji="1" lang="en-US" altLang="zh-CN" dirty="0"/>
              <a:t>around</a:t>
            </a:r>
            <a:r>
              <a:rPr kumimoji="1" lang="zh-CN" altLang="en-US" dirty="0"/>
              <a:t> </a:t>
            </a:r>
            <a:r>
              <a:rPr kumimoji="1" lang="en-US" altLang="zh-CN" dirty="0"/>
              <a:t>7</a:t>
            </a:r>
            <a:r>
              <a:rPr kumimoji="1" lang="zh-CN" altLang="en-US" dirty="0"/>
              <a:t> </a:t>
            </a:r>
            <a:r>
              <a:rPr kumimoji="1" lang="en-US" altLang="zh-CN" dirty="0"/>
              <a:t>days.</a:t>
            </a:r>
            <a:r>
              <a:rPr kumimoji="1" lang="zh-CN" altLang="en-US" dirty="0"/>
              <a:t> </a:t>
            </a:r>
            <a:r>
              <a:rPr kumimoji="1" lang="en-US" altLang="zh-CN" dirty="0"/>
              <a:t>And</a:t>
            </a:r>
            <a:r>
              <a:rPr kumimoji="1" lang="zh-CN" altLang="en-US" dirty="0"/>
              <a:t> </a:t>
            </a:r>
            <a:r>
              <a:rPr kumimoji="1" lang="en-US" altLang="zh-CN" dirty="0"/>
              <a:t>there</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anther</a:t>
            </a:r>
            <a:r>
              <a:rPr kumimoji="1" lang="zh-CN" altLang="en-US" dirty="0"/>
              <a:t> </a:t>
            </a:r>
            <a:r>
              <a:rPr kumimoji="1" lang="en-US" altLang="zh-CN" dirty="0"/>
              <a:t>global</a:t>
            </a:r>
            <a:r>
              <a:rPr kumimoji="1" lang="zh-CN" altLang="en-US" dirty="0"/>
              <a:t> </a:t>
            </a:r>
            <a:r>
              <a:rPr kumimoji="1" lang="en-US" altLang="zh-CN" dirty="0"/>
              <a:t>peak</a:t>
            </a:r>
            <a:r>
              <a:rPr kumimoji="1" lang="zh-CN" altLang="en-US" dirty="0"/>
              <a:t> </a:t>
            </a:r>
            <a:r>
              <a:rPr kumimoji="1" lang="en-US" altLang="zh-CN" dirty="0"/>
              <a:t>at</a:t>
            </a:r>
            <a:r>
              <a:rPr kumimoji="1" lang="zh-CN" altLang="en-US" dirty="0"/>
              <a:t> </a:t>
            </a:r>
            <a:r>
              <a:rPr kumimoji="1" lang="en-US" altLang="zh-CN" dirty="0"/>
              <a:t>around</a:t>
            </a:r>
            <a:r>
              <a:rPr kumimoji="1" lang="zh-CN" altLang="en-US" dirty="0"/>
              <a:t> </a:t>
            </a:r>
            <a:r>
              <a:rPr kumimoji="1" lang="en-US" altLang="zh-CN" dirty="0"/>
              <a:t>365</a:t>
            </a:r>
            <a:r>
              <a:rPr kumimoji="1" lang="zh-CN" altLang="en-US" dirty="0"/>
              <a:t> </a:t>
            </a:r>
            <a:r>
              <a:rPr kumimoji="1" lang="en-US" altLang="zh-CN" dirty="0"/>
              <a:t>days.</a:t>
            </a:r>
            <a:r>
              <a:rPr kumimoji="1" lang="zh-CN" altLang="en-US" dirty="0"/>
              <a:t> </a:t>
            </a:r>
            <a:r>
              <a:rPr kumimoji="1" lang="en-US" altLang="zh-CN" dirty="0"/>
              <a:t>These</a:t>
            </a:r>
            <a:r>
              <a:rPr kumimoji="1" lang="zh-CN" altLang="en-US" dirty="0"/>
              <a:t> </a:t>
            </a:r>
            <a:r>
              <a:rPr kumimoji="1" lang="en-US" altLang="zh-CN" dirty="0"/>
              <a:t>patterns</a:t>
            </a:r>
            <a:r>
              <a:rPr kumimoji="1" lang="zh-CN" altLang="en-US" dirty="0"/>
              <a:t> </a:t>
            </a:r>
            <a:r>
              <a:rPr kumimoji="1" lang="en-US" altLang="zh-CN" dirty="0"/>
              <a:t>reveal</a:t>
            </a:r>
            <a:r>
              <a:rPr kumimoji="1" lang="zh-CN" altLang="en-US" dirty="0"/>
              <a:t> </a:t>
            </a:r>
            <a:r>
              <a:rPr kumimoji="1" lang="en-US" altLang="zh-CN" dirty="0"/>
              <a:t>interesting</a:t>
            </a:r>
            <a:r>
              <a:rPr kumimoji="1" lang="zh-CN" altLang="en-US" dirty="0"/>
              <a:t> </a:t>
            </a:r>
            <a:r>
              <a:rPr kumimoji="1" lang="en-US" altLang="zh-CN" dirty="0"/>
              <a:t>observations</a:t>
            </a:r>
            <a:r>
              <a:rPr kumimoji="1" lang="zh-CN" altLang="en-US" dirty="0"/>
              <a:t> </a:t>
            </a:r>
            <a:r>
              <a:rPr kumimoji="1" lang="en-US" altLang="zh-CN" dirty="0"/>
              <a:t>that</a:t>
            </a:r>
            <a:r>
              <a:rPr kumimoji="1" lang="zh-CN" altLang="en-US" dirty="0"/>
              <a:t> </a:t>
            </a:r>
            <a:r>
              <a:rPr kumimoji="1" lang="en-US" altLang="zh-CN" dirty="0"/>
              <a:t>how</a:t>
            </a:r>
            <a:r>
              <a:rPr kumimoji="1" lang="zh-CN" altLang="en-US" dirty="0"/>
              <a:t> </a:t>
            </a:r>
            <a:r>
              <a:rPr kumimoji="1" lang="en-US" altLang="zh-CN" dirty="0"/>
              <a:t>often</a:t>
            </a:r>
            <a:r>
              <a:rPr kumimoji="1" lang="zh-CN" altLang="en-US" dirty="0"/>
              <a:t> </a:t>
            </a:r>
            <a:r>
              <a:rPr kumimoji="1" lang="en-US" altLang="zh-CN" dirty="0"/>
              <a:t>people</a:t>
            </a:r>
            <a:r>
              <a:rPr kumimoji="1" lang="zh-CN" altLang="en-US" dirty="0"/>
              <a:t> </a:t>
            </a:r>
            <a:r>
              <a:rPr kumimoji="1" lang="en-US" altLang="zh-CN" dirty="0"/>
              <a:t>visit</a:t>
            </a:r>
            <a:r>
              <a:rPr kumimoji="1" lang="zh-CN" altLang="en-US" dirty="0"/>
              <a:t> </a:t>
            </a:r>
            <a:r>
              <a:rPr kumimoji="1" lang="en-US" altLang="zh-CN" dirty="0" err="1"/>
              <a:t>wikipedia</a:t>
            </a:r>
            <a:r>
              <a:rPr kumimoji="1" lang="zh-CN" altLang="en-US" dirty="0"/>
              <a:t> </a:t>
            </a:r>
            <a:r>
              <a:rPr kumimoji="1" lang="en-US" altLang="zh-CN" dirty="0"/>
              <a:t>pages</a:t>
            </a:r>
            <a:r>
              <a:rPr kumimoji="1" lang="zh-CN" altLang="en-US" dirty="0"/>
              <a:t> </a:t>
            </a:r>
            <a:r>
              <a:rPr kumimoji="1" lang="en-US" altLang="zh-CN" dirty="0"/>
              <a:t>has</a:t>
            </a:r>
            <a:r>
              <a:rPr kumimoji="1" lang="zh-CN" altLang="en-US" dirty="0"/>
              <a:t> </a:t>
            </a:r>
            <a:r>
              <a:rPr kumimoji="1" lang="en-US" altLang="zh-CN" dirty="0"/>
              <a:t>a</a:t>
            </a:r>
            <a:r>
              <a:rPr kumimoji="1" lang="zh-CN" altLang="en-US" dirty="0"/>
              <a:t> </a:t>
            </a:r>
            <a:r>
              <a:rPr kumimoji="1" lang="en-US" altLang="zh-CN" dirty="0"/>
              <a:t>weekly</a:t>
            </a:r>
            <a:r>
              <a:rPr kumimoji="1" lang="zh-CN" altLang="en-US" dirty="0"/>
              <a:t> </a:t>
            </a:r>
            <a:r>
              <a:rPr kumimoji="1" lang="en-US" altLang="zh-CN" dirty="0"/>
              <a:t>and</a:t>
            </a:r>
            <a:r>
              <a:rPr kumimoji="1" lang="zh-CN" altLang="en-US" dirty="0"/>
              <a:t> </a:t>
            </a:r>
            <a:r>
              <a:rPr kumimoji="1" lang="en-US" altLang="zh-CN" dirty="0"/>
              <a:t>annual</a:t>
            </a:r>
            <a:r>
              <a:rPr kumimoji="1" lang="zh-CN" altLang="en-US" dirty="0"/>
              <a:t> </a:t>
            </a:r>
            <a:r>
              <a:rPr kumimoji="1" lang="en-US" altLang="zh-CN" dirty="0"/>
              <a:t>patterns.</a:t>
            </a:r>
            <a:r>
              <a:rPr kumimoji="1" lang="zh-CN" altLang="en-US" dirty="0"/>
              <a:t> </a:t>
            </a:r>
            <a:endParaRPr kumimoji="1" lang="en-US" altLang="zh-CN" dirty="0"/>
          </a:p>
          <a:p>
            <a:endParaRPr kumimoji="1" lang="en-US" altLang="zh-CN" dirty="0"/>
          </a:p>
          <a:p>
            <a:r>
              <a:rPr kumimoji="1" lang="en-US" altLang="zh-CN" dirty="0"/>
              <a:t>The</a:t>
            </a:r>
            <a:r>
              <a:rPr kumimoji="1" lang="zh-CN" altLang="en-US" dirty="0"/>
              <a:t> </a:t>
            </a:r>
            <a:r>
              <a:rPr kumimoji="1" lang="en-US" altLang="zh-CN" dirty="0"/>
              <a:t>other</a:t>
            </a:r>
            <a:r>
              <a:rPr kumimoji="1" lang="zh-CN" altLang="en-US" dirty="0"/>
              <a:t> </a:t>
            </a:r>
            <a:r>
              <a:rPr kumimoji="1" lang="en-US" altLang="zh-CN" dirty="0"/>
              <a:t>lines</a:t>
            </a:r>
            <a:r>
              <a:rPr kumimoji="1" lang="zh-CN" altLang="en-US" dirty="0"/>
              <a:t> </a:t>
            </a:r>
            <a:r>
              <a:rPr kumimoji="1" lang="en-US" altLang="zh-CN" dirty="0"/>
              <a:t>are</a:t>
            </a:r>
            <a:r>
              <a:rPr kumimoji="1" lang="zh-CN" altLang="en-US" dirty="0"/>
              <a:t> </a:t>
            </a:r>
            <a:r>
              <a:rPr kumimoji="1" lang="en-US" altLang="zh-CN" dirty="0"/>
              <a:t>the</a:t>
            </a:r>
            <a:r>
              <a:rPr kumimoji="1" lang="zh-CN" altLang="en-US" dirty="0"/>
              <a:t> </a:t>
            </a:r>
            <a:r>
              <a:rPr kumimoji="1" lang="en-US" altLang="zh-CN" dirty="0"/>
              <a:t>autocorrelation</a:t>
            </a:r>
            <a:r>
              <a:rPr kumimoji="1" lang="zh-CN" altLang="en-US" dirty="0"/>
              <a:t> </a:t>
            </a:r>
            <a:r>
              <a:rPr kumimoji="1" lang="en-US" altLang="zh-CN" dirty="0"/>
              <a:t>of</a:t>
            </a:r>
            <a:r>
              <a:rPr kumimoji="1" lang="zh-CN" altLang="en-US" dirty="0"/>
              <a:t> </a:t>
            </a:r>
            <a:r>
              <a:rPr kumimoji="1" lang="en-US" altLang="zh-CN" dirty="0"/>
              <a:t>generated</a:t>
            </a:r>
            <a:r>
              <a:rPr kumimoji="1" lang="zh-CN" altLang="en-US" dirty="0"/>
              <a:t> </a:t>
            </a:r>
            <a:r>
              <a:rPr kumimoji="1" lang="en-US" altLang="zh-CN" dirty="0"/>
              <a:t>data</a:t>
            </a:r>
            <a:r>
              <a:rPr kumimoji="1" lang="zh-CN" altLang="en-US" dirty="0"/>
              <a:t> </a:t>
            </a:r>
            <a:r>
              <a:rPr kumimoji="1" lang="en-US" altLang="zh-CN" dirty="0"/>
              <a:t>from</a:t>
            </a:r>
            <a:r>
              <a:rPr kumimoji="1" lang="zh-CN" altLang="en-US" dirty="0"/>
              <a:t> </a:t>
            </a:r>
            <a:r>
              <a:rPr kumimoji="1" lang="en-US" altLang="zh-CN" dirty="0"/>
              <a:t>baseline</a:t>
            </a:r>
            <a:r>
              <a:rPr kumimoji="1" lang="zh-CN" altLang="en-US" dirty="0"/>
              <a:t> </a:t>
            </a:r>
            <a:r>
              <a:rPr kumimoji="1" lang="en-US" altLang="zh-CN" dirty="0"/>
              <a:t>methods,</a:t>
            </a:r>
            <a:r>
              <a:rPr kumimoji="1" lang="zh-CN" altLang="en-US" dirty="0"/>
              <a:t> </a:t>
            </a:r>
            <a:r>
              <a:rPr kumimoji="1" lang="en-US" altLang="zh-CN" dirty="0"/>
              <a:t>and</a:t>
            </a:r>
            <a:r>
              <a:rPr kumimoji="1" lang="zh-CN" altLang="en-US" dirty="0"/>
              <a:t> </a:t>
            </a:r>
            <a:r>
              <a:rPr kumimoji="1" lang="en-US" altLang="zh-CN" dirty="0"/>
              <a:t>we</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a:t>none</a:t>
            </a:r>
            <a:r>
              <a:rPr kumimoji="1" lang="zh-CN" altLang="en-US" dirty="0"/>
              <a:t> </a:t>
            </a:r>
            <a:r>
              <a:rPr kumimoji="1" lang="en-US" altLang="zh-CN" dirty="0"/>
              <a:t>of</a:t>
            </a:r>
            <a:r>
              <a:rPr kumimoji="1" lang="zh-CN" altLang="en-US" dirty="0"/>
              <a:t> </a:t>
            </a:r>
            <a:r>
              <a:rPr kumimoji="1" lang="en-US" altLang="zh-CN" dirty="0"/>
              <a:t>them</a:t>
            </a:r>
            <a:r>
              <a:rPr kumimoji="1" lang="zh-CN" altLang="en-US" dirty="0"/>
              <a:t> </a:t>
            </a:r>
            <a:r>
              <a:rPr kumimoji="1" lang="en-US" altLang="zh-CN" dirty="0"/>
              <a:t>capture</a:t>
            </a:r>
            <a:r>
              <a:rPr kumimoji="1" lang="zh-CN" altLang="en-US" dirty="0"/>
              <a:t> </a:t>
            </a:r>
            <a:r>
              <a:rPr kumimoji="1" lang="en-US" altLang="zh-CN" dirty="0"/>
              <a:t>both</a:t>
            </a:r>
            <a:r>
              <a:rPr kumimoji="1" lang="zh-CN" altLang="en-US" dirty="0"/>
              <a:t> </a:t>
            </a:r>
            <a:r>
              <a:rPr kumimoji="1" lang="en-US" altLang="zh-CN" dirty="0"/>
              <a:t>patterns.</a:t>
            </a:r>
          </a:p>
          <a:p>
            <a:endParaRPr kumimoji="1" lang="en-US" altLang="zh-CN" dirty="0"/>
          </a:p>
          <a:p>
            <a:r>
              <a:rPr kumimoji="1" lang="en-US" altLang="zh-CN" dirty="0"/>
              <a:t>Note</a:t>
            </a:r>
            <a:r>
              <a:rPr kumimoji="1" lang="zh-CN" altLang="en-US" dirty="0"/>
              <a:t> </a:t>
            </a:r>
            <a:r>
              <a:rPr kumimoji="1" lang="en-US" altLang="zh-CN" dirty="0"/>
              <a:t>that</a:t>
            </a:r>
            <a:r>
              <a:rPr kumimoji="1" lang="zh-CN" altLang="en-US" dirty="0"/>
              <a:t> </a:t>
            </a:r>
            <a:r>
              <a:rPr kumimoji="1" lang="en-US" altLang="zh-CN" dirty="0"/>
              <a:t>we</a:t>
            </a:r>
            <a:r>
              <a:rPr kumimoji="1" lang="zh-CN" altLang="en-US" dirty="0"/>
              <a:t> </a:t>
            </a:r>
            <a:r>
              <a:rPr kumimoji="1" lang="en-US" altLang="zh-CN" dirty="0"/>
              <a:t>also</a:t>
            </a:r>
            <a:r>
              <a:rPr kumimoji="1" lang="zh-CN" altLang="en-US" dirty="0"/>
              <a:t> </a:t>
            </a:r>
            <a:r>
              <a:rPr kumimoji="1" lang="en-US" altLang="zh-CN" dirty="0"/>
              <a:t>compare</a:t>
            </a:r>
            <a:r>
              <a:rPr kumimoji="1" lang="zh-CN" altLang="en-US" dirty="0"/>
              <a:t> </a:t>
            </a:r>
            <a:r>
              <a:rPr kumimoji="1" lang="en-US" altLang="zh-CN" dirty="0"/>
              <a:t>the</a:t>
            </a:r>
            <a:r>
              <a:rPr kumimoji="1" lang="zh-CN" altLang="en-US" dirty="0"/>
              <a:t> </a:t>
            </a:r>
            <a:r>
              <a:rPr kumimoji="1" lang="en-US" altLang="zh-CN" dirty="0"/>
              <a:t>two</a:t>
            </a:r>
            <a:r>
              <a:rPr kumimoji="1" lang="zh-CN" altLang="en-US" dirty="0"/>
              <a:t> </a:t>
            </a:r>
            <a:r>
              <a:rPr kumimoji="1" lang="en-US" altLang="zh-CN" dirty="0"/>
              <a:t>state-of-the-art</a:t>
            </a:r>
            <a:r>
              <a:rPr kumimoji="1" lang="zh-CN" altLang="en-US" dirty="0"/>
              <a:t> </a:t>
            </a:r>
            <a:r>
              <a:rPr kumimoji="1" lang="en-US" altLang="zh-CN" dirty="0"/>
              <a:t>GANs</a:t>
            </a:r>
            <a:r>
              <a:rPr kumimoji="1" lang="zh-CN" altLang="en-US" dirty="0"/>
              <a:t> </a:t>
            </a:r>
            <a:r>
              <a:rPr kumimoji="1" lang="en-US" altLang="zh-CN" dirty="0"/>
              <a:t>on</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called</a:t>
            </a:r>
            <a:r>
              <a:rPr kumimoji="1" lang="zh-CN" altLang="en-US" dirty="0"/>
              <a:t> </a:t>
            </a:r>
            <a:r>
              <a:rPr kumimoji="1" lang="en-US" altLang="zh-CN" dirty="0" err="1"/>
              <a:t>TimeGAN</a:t>
            </a:r>
            <a:r>
              <a:rPr kumimoji="1" lang="zh-CN" altLang="en-US" dirty="0"/>
              <a:t> </a:t>
            </a:r>
            <a:r>
              <a:rPr kumimoji="1" lang="en-US" altLang="zh-CN" dirty="0"/>
              <a:t>and</a:t>
            </a:r>
            <a:r>
              <a:rPr kumimoji="1" lang="zh-CN" altLang="en-US" dirty="0"/>
              <a:t> </a:t>
            </a:r>
            <a:r>
              <a:rPr kumimoji="1" lang="en-US" altLang="zh-CN" dirty="0"/>
              <a:t>RCGAN.</a:t>
            </a:r>
            <a:r>
              <a:rPr kumimoji="1" lang="zh-CN" altLang="en-US" dirty="0"/>
              <a:t> </a:t>
            </a:r>
            <a:r>
              <a:rPr kumimoji="1" lang="en-US" altLang="zh-CN" dirty="0"/>
              <a:t>None</a:t>
            </a:r>
            <a:r>
              <a:rPr kumimoji="1" lang="zh-CN" altLang="en-US" dirty="0"/>
              <a:t> </a:t>
            </a:r>
            <a:r>
              <a:rPr kumimoji="1" lang="en-US" altLang="zh-CN" dirty="0"/>
              <a:t>of</a:t>
            </a:r>
            <a:r>
              <a:rPr kumimoji="1" lang="zh-CN" altLang="en-US" dirty="0"/>
              <a:t> </a:t>
            </a:r>
            <a:r>
              <a:rPr kumimoji="1" lang="en-US" altLang="zh-CN" dirty="0"/>
              <a:t>them</a:t>
            </a:r>
            <a:r>
              <a:rPr kumimoji="1" lang="zh-CN" altLang="en-US" dirty="0"/>
              <a:t> </a:t>
            </a:r>
            <a:r>
              <a:rPr kumimoji="1" lang="en-US" altLang="zh-CN" dirty="0"/>
              <a:t>captures</a:t>
            </a:r>
            <a:r>
              <a:rPr kumimoji="1" lang="zh-CN" altLang="en-US" dirty="0"/>
              <a:t> </a:t>
            </a:r>
            <a:r>
              <a:rPr kumimoji="1" lang="en-US" altLang="zh-CN" dirty="0"/>
              <a:t>any</a:t>
            </a:r>
            <a:r>
              <a:rPr kumimoji="1" lang="zh-CN" altLang="en-US" dirty="0"/>
              <a:t> </a:t>
            </a:r>
            <a:r>
              <a:rPr kumimoji="1" lang="en-US" altLang="zh-CN" dirty="0"/>
              <a:t>meaningful</a:t>
            </a:r>
            <a:r>
              <a:rPr kumimoji="1" lang="zh-CN" altLang="en-US" dirty="0"/>
              <a:t> </a:t>
            </a:r>
            <a:r>
              <a:rPr kumimoji="1" lang="en-US" altLang="zh-CN" dirty="0"/>
              <a:t>patterns.</a:t>
            </a:r>
            <a:r>
              <a:rPr kumimoji="1" lang="zh-CN" altLang="en-US" dirty="0"/>
              <a:t> </a:t>
            </a:r>
            <a:r>
              <a:rPr kumimoji="1" lang="en-US" altLang="zh-CN" dirty="0"/>
              <a:t>In</a:t>
            </a:r>
            <a:r>
              <a:rPr kumimoji="1" lang="zh-CN" altLang="en-US" dirty="0"/>
              <a:t> </a:t>
            </a:r>
            <a:r>
              <a:rPr kumimoji="1" lang="en-US" altLang="zh-CN" dirty="0"/>
              <a:t>fact,</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considered</a:t>
            </a:r>
            <a:r>
              <a:rPr kumimoji="1" lang="zh-CN" altLang="en-US" dirty="0"/>
              <a:t> </a:t>
            </a:r>
            <a:r>
              <a:rPr kumimoji="1" lang="en-US" altLang="zh-CN" dirty="0"/>
              <a:t>in</a:t>
            </a:r>
            <a:r>
              <a:rPr kumimoji="1" lang="zh-CN" altLang="en-US" dirty="0"/>
              <a:t> </a:t>
            </a:r>
            <a:r>
              <a:rPr kumimoji="1" lang="en-US" altLang="zh-CN" dirty="0" err="1"/>
              <a:t>TimeGAN</a:t>
            </a:r>
            <a:r>
              <a:rPr kumimoji="1" lang="zh-CN" altLang="en-US" dirty="0"/>
              <a:t> </a:t>
            </a:r>
            <a:r>
              <a:rPr kumimoji="1" lang="en-US" altLang="zh-CN" dirty="0"/>
              <a:t>and</a:t>
            </a:r>
            <a:r>
              <a:rPr kumimoji="1" lang="zh-CN" altLang="en-US" dirty="0"/>
              <a:t> </a:t>
            </a:r>
            <a:r>
              <a:rPr kumimoji="1" lang="en-US" altLang="zh-CN" dirty="0"/>
              <a:t>RCGAN</a:t>
            </a:r>
            <a:r>
              <a:rPr kumimoji="1" lang="zh-CN" altLang="en-US" dirty="0"/>
              <a:t> </a:t>
            </a:r>
            <a:r>
              <a:rPr kumimoji="1" lang="en-US" altLang="zh-CN" dirty="0"/>
              <a:t>are</a:t>
            </a:r>
            <a:r>
              <a:rPr kumimoji="1" lang="zh-CN" altLang="en-US" dirty="0"/>
              <a:t> </a:t>
            </a:r>
            <a:r>
              <a:rPr kumimoji="1" lang="en-US" altLang="zh-CN" dirty="0"/>
              <a:t>very</a:t>
            </a:r>
            <a:r>
              <a:rPr kumimoji="1" lang="zh-CN" altLang="en-US" dirty="0"/>
              <a:t> </a:t>
            </a:r>
            <a:r>
              <a:rPr kumimoji="1" lang="en-US" altLang="zh-CN" dirty="0"/>
              <a:t>short,</a:t>
            </a:r>
            <a:r>
              <a:rPr kumimoji="1" lang="zh-CN" altLang="en-US" dirty="0"/>
              <a:t> </a:t>
            </a:r>
            <a:r>
              <a:rPr kumimoji="1" lang="en-US" altLang="zh-CN" dirty="0"/>
              <a:t>like</a:t>
            </a:r>
            <a:r>
              <a:rPr kumimoji="1" lang="zh-CN" altLang="en-US" dirty="0"/>
              <a:t> </a:t>
            </a:r>
            <a:r>
              <a:rPr kumimoji="1" lang="en-US" altLang="zh-CN" dirty="0"/>
              <a:t>below</a:t>
            </a:r>
            <a:r>
              <a:rPr kumimoji="1" lang="zh-CN" altLang="en-US" dirty="0"/>
              <a:t> </a:t>
            </a:r>
            <a:r>
              <a:rPr kumimoji="1" lang="en-US" altLang="zh-CN" dirty="0"/>
              <a:t>50.</a:t>
            </a:r>
            <a:r>
              <a:rPr kumimoji="1" lang="zh-CN" altLang="en-US" dirty="0"/>
              <a:t> </a:t>
            </a:r>
            <a:r>
              <a:rPr kumimoji="1" lang="en-US" altLang="zh-CN" dirty="0"/>
              <a:t>But</a:t>
            </a:r>
            <a:r>
              <a:rPr kumimoji="1" lang="zh-CN" altLang="en-US" dirty="0"/>
              <a:t> </a:t>
            </a:r>
            <a:r>
              <a:rPr kumimoji="1" lang="en-US" altLang="zh-CN" dirty="0"/>
              <a:t>networking</a:t>
            </a:r>
            <a:r>
              <a:rPr kumimoji="1" lang="zh-CN" altLang="en-US" dirty="0"/>
              <a:t> </a:t>
            </a:r>
            <a:r>
              <a:rPr kumimoji="1" lang="en-US" altLang="zh-CN" dirty="0"/>
              <a:t>and</a:t>
            </a:r>
            <a:r>
              <a:rPr kumimoji="1" lang="zh-CN" altLang="en-US" dirty="0"/>
              <a:t> </a:t>
            </a:r>
            <a:r>
              <a:rPr kumimoji="1" lang="en-US" altLang="zh-CN" dirty="0"/>
              <a:t>systems</a:t>
            </a:r>
            <a:r>
              <a:rPr kumimoji="1" lang="zh-CN" altLang="en-US" dirty="0"/>
              <a:t> </a:t>
            </a:r>
            <a:r>
              <a:rPr kumimoji="1" lang="en-US" altLang="zh-CN" dirty="0"/>
              <a:t>datasets</a:t>
            </a:r>
            <a:r>
              <a:rPr kumimoji="1" lang="zh-CN" altLang="en-US" dirty="0"/>
              <a:t> </a:t>
            </a:r>
            <a:r>
              <a:rPr kumimoji="1" lang="en-US" altLang="zh-CN" dirty="0"/>
              <a:t>often</a:t>
            </a:r>
            <a:r>
              <a:rPr kumimoji="1" lang="zh-CN" altLang="en-US" dirty="0"/>
              <a:t> </a:t>
            </a:r>
            <a:r>
              <a:rPr kumimoji="1" lang="en-US" altLang="zh-CN" dirty="0"/>
              <a:t>have</a:t>
            </a:r>
            <a:r>
              <a:rPr kumimoji="1" lang="zh-CN" altLang="en-US" dirty="0"/>
              <a:t> </a:t>
            </a:r>
            <a:r>
              <a:rPr kumimoji="1" lang="en-US" altLang="zh-CN" dirty="0"/>
              <a:t>very</a:t>
            </a:r>
            <a:r>
              <a:rPr kumimoji="1" lang="zh-CN" altLang="en-US" dirty="0"/>
              <a:t> </a:t>
            </a:r>
            <a:r>
              <a:rPr kumimoji="1" lang="en-US" altLang="zh-CN" dirty="0"/>
              <a:t>long</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like</a:t>
            </a:r>
            <a:r>
              <a:rPr kumimoji="1" lang="zh-CN" altLang="en-US" dirty="0"/>
              <a:t> </a:t>
            </a:r>
            <a:r>
              <a:rPr kumimoji="1" lang="en-US" altLang="zh-CN" dirty="0"/>
              <a:t>in</a:t>
            </a:r>
            <a:r>
              <a:rPr kumimoji="1" lang="zh-CN" altLang="en-US" dirty="0"/>
              <a:t> </a:t>
            </a:r>
            <a:r>
              <a:rPr kumimoji="1" lang="en-US" altLang="zh-CN" dirty="0"/>
              <a:t>this</a:t>
            </a:r>
            <a:r>
              <a:rPr kumimoji="1" lang="zh-CN" altLang="en-US" dirty="0"/>
              <a:t> </a:t>
            </a:r>
            <a:r>
              <a:rPr kumimoji="1" lang="en-US" altLang="zh-CN" dirty="0"/>
              <a:t>wiki</a:t>
            </a:r>
            <a:r>
              <a:rPr kumimoji="1" lang="zh-CN" altLang="en-US" dirty="0"/>
              <a:t> </a:t>
            </a:r>
            <a:r>
              <a:rPr kumimoji="1" lang="en-US" altLang="zh-CN" dirty="0"/>
              <a:t>web</a:t>
            </a:r>
            <a:r>
              <a:rPr kumimoji="1" lang="zh-CN" altLang="en-US" dirty="0"/>
              <a:t> </a:t>
            </a:r>
            <a:r>
              <a:rPr kumimoji="1" lang="en-US" altLang="zh-CN" dirty="0"/>
              <a:t>dataset,</a:t>
            </a:r>
            <a:r>
              <a:rPr kumimoji="1" lang="zh-CN" altLang="en-US" dirty="0"/>
              <a:t> </a:t>
            </a:r>
            <a:r>
              <a:rPr kumimoji="1" lang="en-US" altLang="zh-CN" dirty="0"/>
              <a:t>the</a:t>
            </a:r>
            <a:r>
              <a:rPr kumimoji="1" lang="zh-CN" altLang="en-US" dirty="0"/>
              <a:t> </a:t>
            </a:r>
            <a:r>
              <a:rPr kumimoji="1" lang="en-US" altLang="zh-CN" dirty="0"/>
              <a:t>length</a:t>
            </a:r>
            <a:r>
              <a:rPr kumimoji="1" lang="zh-CN" altLang="en-US" dirty="0"/>
              <a:t> </a:t>
            </a:r>
            <a:r>
              <a:rPr kumimoji="1" lang="en-US" altLang="zh-CN" dirty="0"/>
              <a:t>550.</a:t>
            </a:r>
            <a:r>
              <a:rPr kumimoji="1" lang="zh-CN" altLang="en-US" dirty="0"/>
              <a:t> </a:t>
            </a:r>
            <a:r>
              <a:rPr kumimoji="1" lang="en-US" altLang="zh-CN" dirty="0"/>
              <a:t>This</a:t>
            </a:r>
            <a:r>
              <a:rPr kumimoji="1" lang="zh-CN" altLang="en-US" dirty="0"/>
              <a:t> </a:t>
            </a:r>
            <a:r>
              <a:rPr kumimoji="1" lang="en-US" altLang="zh-CN" dirty="0"/>
              <a:t>makes</a:t>
            </a:r>
            <a:r>
              <a:rPr kumimoji="1" lang="zh-CN" altLang="en-US" dirty="0"/>
              <a:t> </a:t>
            </a:r>
            <a:r>
              <a:rPr kumimoji="1" lang="en-US" altLang="zh-CN" dirty="0"/>
              <a:t>the</a:t>
            </a:r>
            <a:r>
              <a:rPr kumimoji="1" lang="zh-CN" altLang="en-US" dirty="0"/>
              <a:t> </a:t>
            </a:r>
            <a:r>
              <a:rPr kumimoji="1" lang="en-US" altLang="zh-CN" dirty="0"/>
              <a:t>problem</a:t>
            </a:r>
            <a:r>
              <a:rPr kumimoji="1" lang="zh-CN" altLang="en-US" dirty="0"/>
              <a:t> </a:t>
            </a:r>
            <a:r>
              <a:rPr kumimoji="1" lang="en-US" altLang="zh-CN" dirty="0"/>
              <a:t>much</a:t>
            </a:r>
            <a:r>
              <a:rPr kumimoji="1" lang="zh-CN" altLang="en-US" dirty="0"/>
              <a:t> </a:t>
            </a:r>
            <a:r>
              <a:rPr kumimoji="1" lang="en-US" altLang="zh-CN" dirty="0"/>
              <a:t>harder.</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14</a:t>
            </a:fld>
            <a:endParaRPr kumimoji="1" lang="zh-CN" altLang="en-US"/>
          </a:p>
        </p:txBody>
      </p:sp>
    </p:spTree>
    <p:extLst>
      <p:ext uri="{BB962C8B-B14F-4D97-AF65-F5344CB8AC3E}">
        <p14:creationId xmlns:p14="http://schemas.microsoft.com/office/powerpoint/2010/main" val="4200121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a:t>
            </a:r>
            <a:r>
              <a:rPr kumimoji="1" lang="zh-CN" altLang="en-US" dirty="0"/>
              <a:t> </a:t>
            </a:r>
            <a:r>
              <a:rPr kumimoji="1" lang="en-US" altLang="zh-CN" dirty="0"/>
              <a:t>the</a:t>
            </a:r>
            <a:r>
              <a:rPr kumimoji="1" lang="zh-CN" altLang="en-US" dirty="0"/>
              <a:t> </a:t>
            </a:r>
            <a:r>
              <a:rPr kumimoji="1" lang="en-US" altLang="zh-CN" dirty="0"/>
              <a:t>common</a:t>
            </a:r>
            <a:r>
              <a:rPr kumimoji="1" lang="zh-CN" altLang="en-US" dirty="0"/>
              <a:t> </a:t>
            </a:r>
            <a:r>
              <a:rPr kumimoji="1" lang="en-US" altLang="zh-CN" dirty="0"/>
              <a:t>way</a:t>
            </a:r>
            <a:r>
              <a:rPr kumimoji="1" lang="zh-CN" altLang="en-US" dirty="0"/>
              <a:t> </a:t>
            </a:r>
            <a:r>
              <a:rPr kumimoji="1" lang="en-US" altLang="zh-CN" dirty="0"/>
              <a:t>of</a:t>
            </a:r>
            <a:r>
              <a:rPr kumimoji="1" lang="zh-CN" altLang="en-US" dirty="0"/>
              <a:t> </a:t>
            </a:r>
            <a:r>
              <a:rPr kumimoji="1" lang="en-US" altLang="zh-CN" dirty="0"/>
              <a:t>generating</a:t>
            </a:r>
            <a:r>
              <a:rPr kumimoji="1" lang="zh-CN" altLang="en-US" dirty="0"/>
              <a:t> </a:t>
            </a:r>
            <a:r>
              <a:rPr kumimoji="1" lang="en-US" altLang="zh-CN" dirty="0"/>
              <a:t>long</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implement</a:t>
            </a:r>
            <a:r>
              <a:rPr kumimoji="1" lang="zh-CN" altLang="en-US" dirty="0"/>
              <a:t> </a:t>
            </a:r>
            <a:r>
              <a:rPr kumimoji="1" lang="en-US" altLang="zh-CN" dirty="0"/>
              <a:t>the</a:t>
            </a:r>
            <a:r>
              <a:rPr kumimoji="1" lang="zh-CN" altLang="en-US" dirty="0"/>
              <a:t> </a:t>
            </a:r>
            <a:r>
              <a:rPr kumimoji="1" lang="en-US" altLang="zh-CN" dirty="0"/>
              <a:t>generator</a:t>
            </a:r>
            <a:r>
              <a:rPr kumimoji="1" lang="zh-CN" altLang="en-US" dirty="0"/>
              <a:t> </a:t>
            </a:r>
            <a:r>
              <a:rPr kumimoji="1" lang="en-US" altLang="zh-CN" dirty="0"/>
              <a:t>with</a:t>
            </a:r>
            <a:r>
              <a:rPr kumimoji="1" lang="zh-CN" altLang="en-US" dirty="0"/>
              <a:t> </a:t>
            </a:r>
            <a:r>
              <a:rPr kumimoji="1" lang="en-US" altLang="zh-CN" dirty="0"/>
              <a:t>recurrent</a:t>
            </a:r>
            <a:r>
              <a:rPr kumimoji="1" lang="zh-CN" altLang="en-US" dirty="0"/>
              <a:t> </a:t>
            </a:r>
            <a:r>
              <a:rPr kumimoji="1" lang="en-US" altLang="zh-CN" dirty="0"/>
              <a:t>neural</a:t>
            </a:r>
            <a:r>
              <a:rPr kumimoji="1" lang="zh-CN" altLang="en-US" dirty="0"/>
              <a:t> </a:t>
            </a:r>
            <a:r>
              <a:rPr kumimoji="1" lang="en-US" altLang="zh-CN" dirty="0"/>
              <a:t>network,</a:t>
            </a:r>
            <a:r>
              <a:rPr kumimoji="1" lang="zh-CN" altLang="en-US" dirty="0"/>
              <a:t> </a:t>
            </a:r>
            <a:r>
              <a:rPr kumimoji="1" lang="en-US" altLang="zh-CN" dirty="0"/>
              <a:t>or</a:t>
            </a:r>
            <a:r>
              <a:rPr kumimoji="1" lang="zh-CN" altLang="en-US" dirty="0"/>
              <a:t> </a:t>
            </a:r>
            <a:r>
              <a:rPr kumimoji="1" lang="en-US" altLang="zh-CN" dirty="0"/>
              <a:t>RNNs.</a:t>
            </a:r>
            <a:r>
              <a:rPr kumimoji="1" lang="zh-CN" altLang="en-US" dirty="0"/>
              <a:t> </a:t>
            </a:r>
            <a:r>
              <a:rPr kumimoji="1" lang="en-US" altLang="zh-CN" dirty="0"/>
              <a:t>The</a:t>
            </a:r>
            <a:r>
              <a:rPr kumimoji="1" lang="zh-CN" altLang="en-US" dirty="0"/>
              <a:t> </a:t>
            </a:r>
            <a:r>
              <a:rPr kumimoji="1" lang="en-US" altLang="zh-CN" dirty="0"/>
              <a:t>RNN</a:t>
            </a:r>
            <a:r>
              <a:rPr kumimoji="1" lang="zh-CN" altLang="en-US" dirty="0"/>
              <a:t> </a:t>
            </a:r>
            <a:r>
              <a:rPr kumimoji="1" lang="en-US" altLang="zh-CN" dirty="0"/>
              <a:t>will</a:t>
            </a:r>
            <a:r>
              <a:rPr kumimoji="1" lang="zh-CN" altLang="en-US" dirty="0"/>
              <a:t> </a:t>
            </a:r>
            <a:r>
              <a:rPr kumimoji="1" lang="en-US" altLang="zh-CN" dirty="0"/>
              <a:t>generate</a:t>
            </a:r>
            <a:r>
              <a:rPr kumimoji="1" lang="zh-CN" altLang="en-US" dirty="0"/>
              <a:t> </a:t>
            </a:r>
            <a:r>
              <a:rPr kumimoji="1" lang="en-US" altLang="zh-CN" dirty="0"/>
              <a:t>one</a:t>
            </a:r>
            <a:r>
              <a:rPr kumimoji="1" lang="zh-CN" altLang="en-US" dirty="0"/>
              <a:t> </a:t>
            </a:r>
            <a:r>
              <a:rPr kumimoji="1" lang="en-US" altLang="zh-CN" dirty="0"/>
              <a:t>measurement</a:t>
            </a:r>
            <a:r>
              <a:rPr kumimoji="1" lang="zh-CN" altLang="en-US" dirty="0"/>
              <a:t> </a:t>
            </a:r>
            <a:r>
              <a:rPr kumimoji="1" lang="en-US" altLang="zh-CN" dirty="0"/>
              <a:t>at</a:t>
            </a:r>
            <a:r>
              <a:rPr kumimoji="1" lang="zh-CN" altLang="en-US" dirty="0"/>
              <a:t> </a:t>
            </a:r>
            <a:r>
              <a:rPr kumimoji="1" lang="en-US" altLang="zh-CN" dirty="0"/>
              <a:t>a</a:t>
            </a:r>
            <a:r>
              <a:rPr kumimoji="1" lang="zh-CN" altLang="en-US" dirty="0"/>
              <a:t> </a:t>
            </a:r>
            <a:r>
              <a:rPr kumimoji="1" lang="en-US" altLang="zh-CN" dirty="0"/>
              <a:t>time,</a:t>
            </a:r>
            <a:r>
              <a:rPr kumimoji="1" lang="zh-CN" altLang="en-US" dirty="0"/>
              <a:t> </a:t>
            </a:r>
            <a:r>
              <a:rPr kumimoji="1" lang="en-US" altLang="zh-CN" dirty="0"/>
              <a:t>and</a:t>
            </a:r>
            <a:r>
              <a:rPr kumimoji="1" lang="zh-CN" altLang="en-US" dirty="0"/>
              <a:t> </a:t>
            </a:r>
            <a:r>
              <a:rPr kumimoji="1" lang="en-US" altLang="zh-CN" dirty="0"/>
              <a:t>use</a:t>
            </a:r>
            <a:r>
              <a:rPr kumimoji="1" lang="zh-CN" altLang="en-US" dirty="0"/>
              <a:t> </a:t>
            </a:r>
            <a:r>
              <a:rPr kumimoji="1" lang="en-US" altLang="zh-CN" dirty="0"/>
              <a:t>multiples</a:t>
            </a:r>
            <a:r>
              <a:rPr kumimoji="1" lang="zh-CN" altLang="en-US" dirty="0"/>
              <a:t> </a:t>
            </a:r>
            <a:r>
              <a:rPr kumimoji="1" lang="en-US" altLang="zh-CN" dirty="0"/>
              <a:t>passes</a:t>
            </a:r>
            <a:r>
              <a:rPr kumimoji="1" lang="zh-CN" altLang="en-US" dirty="0"/>
              <a:t> </a:t>
            </a:r>
            <a:r>
              <a:rPr kumimoji="1" lang="en-US" altLang="zh-CN" dirty="0"/>
              <a:t>to</a:t>
            </a:r>
            <a:r>
              <a:rPr kumimoji="1" lang="zh-CN" altLang="en-US" dirty="0"/>
              <a:t> </a:t>
            </a:r>
            <a:r>
              <a:rPr kumimoji="1" lang="en-US" altLang="zh-CN" dirty="0"/>
              <a:t>generate</a:t>
            </a:r>
            <a:r>
              <a:rPr kumimoji="1" lang="zh-CN" altLang="en-US" dirty="0"/>
              <a:t> </a:t>
            </a:r>
            <a:r>
              <a:rPr kumimoji="1" lang="en-US" altLang="zh-CN" dirty="0"/>
              <a:t>the</a:t>
            </a:r>
            <a:r>
              <a:rPr kumimoji="1" lang="zh-CN" altLang="en-US" dirty="0"/>
              <a:t> </a:t>
            </a:r>
            <a:r>
              <a:rPr kumimoji="1" lang="en-US" altLang="zh-CN" dirty="0"/>
              <a:t>entire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The</a:t>
            </a:r>
            <a:r>
              <a:rPr kumimoji="1" lang="zh-CN" altLang="en-US" dirty="0"/>
              <a:t> </a:t>
            </a:r>
            <a:r>
              <a:rPr kumimoji="1" lang="en-US" altLang="zh-CN" dirty="0"/>
              <a:t>RNN</a:t>
            </a:r>
            <a:r>
              <a:rPr kumimoji="1" lang="zh-CN" altLang="en-US" dirty="0"/>
              <a:t> </a:t>
            </a:r>
            <a:r>
              <a:rPr kumimoji="1" lang="en-US" altLang="zh-CN" dirty="0"/>
              <a:t>has</a:t>
            </a:r>
            <a:r>
              <a:rPr kumimoji="1" lang="zh-CN" altLang="en-US" dirty="0"/>
              <a:t> </a:t>
            </a:r>
            <a:r>
              <a:rPr kumimoji="1" lang="en-US" altLang="zh-CN" dirty="0"/>
              <a:t>an</a:t>
            </a:r>
            <a:r>
              <a:rPr kumimoji="1" lang="zh-CN" altLang="en-US" dirty="0"/>
              <a:t> </a:t>
            </a:r>
            <a:r>
              <a:rPr kumimoji="1" lang="en-US" altLang="zh-CN" dirty="0"/>
              <a:t>internal</a:t>
            </a:r>
            <a:r>
              <a:rPr kumimoji="1" lang="zh-CN" altLang="en-US" dirty="0"/>
              <a:t> </a:t>
            </a:r>
            <a:r>
              <a:rPr kumimoji="1" lang="en-US" altLang="zh-CN" dirty="0"/>
              <a:t>state</a:t>
            </a:r>
            <a:r>
              <a:rPr kumimoji="1" lang="zh-CN" altLang="en-US" dirty="0"/>
              <a:t> </a:t>
            </a:r>
            <a:r>
              <a:rPr kumimoji="1" lang="en-US" altLang="zh-CN" dirty="0"/>
              <a:t>so</a:t>
            </a:r>
            <a:r>
              <a:rPr kumimoji="1" lang="zh-CN" altLang="en-US" dirty="0"/>
              <a:t> </a:t>
            </a:r>
            <a:r>
              <a:rPr kumimoji="1" lang="en-US" altLang="zh-CN" dirty="0"/>
              <a:t>that</a:t>
            </a:r>
            <a:r>
              <a:rPr kumimoji="1" lang="zh-CN" altLang="en-US" dirty="0"/>
              <a:t> </a:t>
            </a:r>
            <a:r>
              <a:rPr kumimoji="1" lang="en-US" altLang="zh-CN" dirty="0"/>
              <a:t>it</a:t>
            </a:r>
            <a:r>
              <a:rPr kumimoji="1" lang="zh-CN" altLang="en-US" dirty="0"/>
              <a:t> </a:t>
            </a:r>
            <a:r>
              <a:rPr kumimoji="1" lang="en-US" altLang="zh-CN" dirty="0"/>
              <a:t>can</a:t>
            </a:r>
            <a:r>
              <a:rPr kumimoji="1" lang="zh-CN" altLang="en-US" dirty="0"/>
              <a:t> </a:t>
            </a:r>
            <a:r>
              <a:rPr kumimoji="1" lang="en-US" altLang="zh-CN" dirty="0"/>
              <a:t>memorize</a:t>
            </a:r>
            <a:r>
              <a:rPr kumimoji="1" lang="zh-CN" altLang="en-US" dirty="0"/>
              <a:t> </a:t>
            </a:r>
            <a:r>
              <a:rPr kumimoji="1" lang="en-US" altLang="zh-CN" dirty="0"/>
              <a:t>the</a:t>
            </a:r>
            <a:r>
              <a:rPr kumimoji="1" lang="zh-CN" altLang="en-US" dirty="0"/>
              <a:t> </a:t>
            </a:r>
            <a:r>
              <a:rPr kumimoji="1" lang="en-US" altLang="zh-CN" dirty="0"/>
              <a:t>past</a:t>
            </a:r>
            <a:r>
              <a:rPr kumimoji="1" lang="zh-CN" altLang="en-US" dirty="0"/>
              <a:t> </a:t>
            </a:r>
            <a:r>
              <a:rPr kumimoji="1" lang="en-US" altLang="zh-CN" dirty="0"/>
              <a:t>information</a:t>
            </a:r>
            <a:r>
              <a:rPr kumimoji="1" lang="zh-CN" altLang="en-US" dirty="0"/>
              <a:t> </a:t>
            </a:r>
            <a:r>
              <a:rPr kumimoji="1" lang="en-US" altLang="zh-CN" dirty="0"/>
              <a:t>and</a:t>
            </a:r>
            <a:r>
              <a:rPr kumimoji="1" lang="zh-CN" altLang="en-US" dirty="0"/>
              <a:t> </a:t>
            </a:r>
            <a:r>
              <a:rPr kumimoji="1" lang="en-US" altLang="zh-CN" dirty="0"/>
              <a:t>captures</a:t>
            </a:r>
            <a:r>
              <a:rPr kumimoji="1" lang="zh-CN" altLang="en-US" dirty="0"/>
              <a:t> </a:t>
            </a:r>
            <a:r>
              <a:rPr kumimoji="1" lang="en-US" altLang="zh-CN" dirty="0"/>
              <a:t>the</a:t>
            </a:r>
            <a:r>
              <a:rPr kumimoji="1" lang="zh-CN" altLang="en-US" dirty="0"/>
              <a:t> </a:t>
            </a:r>
            <a:r>
              <a:rPr kumimoji="1" lang="en-US" altLang="zh-CN" dirty="0"/>
              <a:t>temporal</a:t>
            </a:r>
            <a:r>
              <a:rPr kumimoji="1" lang="zh-CN" altLang="en-US" dirty="0"/>
              <a:t> </a:t>
            </a:r>
            <a:r>
              <a:rPr kumimoji="1" lang="en-US" altLang="zh-CN" dirty="0"/>
              <a:t>correlation.</a:t>
            </a:r>
          </a:p>
          <a:p>
            <a:endParaRPr kumimoji="1" lang="en-US" altLang="zh-CN" dirty="0"/>
          </a:p>
          <a:p>
            <a:r>
              <a:rPr kumimoji="1" lang="en-US" altLang="zh-CN" dirty="0"/>
              <a:t>However,</a:t>
            </a:r>
            <a:r>
              <a:rPr kumimoji="1" lang="zh-CN" altLang="en-US" dirty="0"/>
              <a:t> </a:t>
            </a:r>
            <a:r>
              <a:rPr kumimoji="1" lang="en-US" altLang="zh-CN" dirty="0"/>
              <a:t>RCGAN</a:t>
            </a:r>
            <a:r>
              <a:rPr kumimoji="1" lang="zh-CN" altLang="en-US" dirty="0"/>
              <a:t> </a:t>
            </a:r>
            <a:r>
              <a:rPr kumimoji="1" lang="en-US" altLang="zh-CN" dirty="0"/>
              <a:t>and</a:t>
            </a:r>
            <a:r>
              <a:rPr kumimoji="1" lang="zh-CN" altLang="en-US" dirty="0"/>
              <a:t> </a:t>
            </a:r>
            <a:r>
              <a:rPr kumimoji="1" lang="en-US" altLang="zh-CN" dirty="0" err="1"/>
              <a:t>TimeGAN</a:t>
            </a:r>
            <a:r>
              <a:rPr kumimoji="1" lang="zh-CN" altLang="en-US" dirty="0"/>
              <a:t> </a:t>
            </a:r>
            <a:r>
              <a:rPr kumimoji="1" lang="en-US" altLang="zh-CN" dirty="0"/>
              <a:t>already</a:t>
            </a:r>
            <a:r>
              <a:rPr kumimoji="1" lang="zh-CN" altLang="en-US" dirty="0"/>
              <a:t> </a:t>
            </a:r>
            <a:r>
              <a:rPr kumimoji="1" lang="en-US" altLang="zh-CN" dirty="0"/>
              <a:t>used</a:t>
            </a:r>
            <a:r>
              <a:rPr kumimoji="1" lang="zh-CN" altLang="en-US" dirty="0"/>
              <a:t> </a:t>
            </a:r>
            <a:r>
              <a:rPr kumimoji="1" lang="en-US" altLang="zh-CN" dirty="0"/>
              <a:t>this</a:t>
            </a:r>
            <a:r>
              <a:rPr kumimoji="1" lang="zh-CN" altLang="en-US" dirty="0"/>
              <a:t> </a:t>
            </a:r>
            <a:r>
              <a:rPr kumimoji="1" lang="en-US" altLang="zh-CN" dirty="0"/>
              <a:t>RNN</a:t>
            </a:r>
            <a:r>
              <a:rPr kumimoji="1" lang="zh-CN" altLang="en-US" dirty="0"/>
              <a:t> </a:t>
            </a:r>
            <a:r>
              <a:rPr kumimoji="1" lang="en-US" altLang="zh-CN" dirty="0"/>
              <a:t>generator</a:t>
            </a:r>
            <a:r>
              <a:rPr kumimoji="1" lang="zh-CN" altLang="en-US" dirty="0"/>
              <a:t> </a:t>
            </a:r>
            <a:r>
              <a:rPr kumimoji="1" lang="en-US" altLang="zh-CN" dirty="0"/>
              <a:t>and</a:t>
            </a:r>
            <a:r>
              <a:rPr kumimoji="1" lang="zh-CN" altLang="en-US" dirty="0"/>
              <a:t> </a:t>
            </a:r>
            <a:r>
              <a:rPr kumimoji="1" lang="en-US" altLang="zh-CN" dirty="0"/>
              <a:t>still</a:t>
            </a:r>
            <a:r>
              <a:rPr kumimoji="1" lang="zh-CN" altLang="en-US" dirty="0"/>
              <a:t> </a:t>
            </a:r>
            <a:r>
              <a:rPr kumimoji="1" lang="en-US" altLang="zh-CN" dirty="0"/>
              <a:t>have</a:t>
            </a:r>
            <a:r>
              <a:rPr kumimoji="1" lang="zh-CN" altLang="en-US" dirty="0"/>
              <a:t> </a:t>
            </a:r>
            <a:r>
              <a:rPr kumimoji="1" lang="en-US" altLang="zh-CN" dirty="0"/>
              <a:t>bad</a:t>
            </a:r>
            <a:r>
              <a:rPr kumimoji="1" lang="zh-CN" altLang="en-US" dirty="0"/>
              <a:t> </a:t>
            </a:r>
            <a:r>
              <a:rPr kumimoji="1" lang="en-US" altLang="zh-CN" dirty="0"/>
              <a:t>results.</a:t>
            </a:r>
            <a:r>
              <a:rPr kumimoji="1" lang="zh-CN" altLang="en-US" dirty="0"/>
              <a:t> </a:t>
            </a:r>
            <a:r>
              <a:rPr kumimoji="1" lang="en-US" altLang="zh-CN" dirty="0"/>
              <a:t>We</a:t>
            </a:r>
            <a:r>
              <a:rPr kumimoji="1" lang="zh-CN" altLang="en-US" dirty="0"/>
              <a:t> </a:t>
            </a:r>
            <a:r>
              <a:rPr kumimoji="1" lang="en-US" altLang="zh-CN" dirty="0"/>
              <a:t>think</a:t>
            </a:r>
            <a:r>
              <a:rPr kumimoji="1" lang="zh-CN" altLang="en-US" dirty="0"/>
              <a:t> </a:t>
            </a:r>
            <a:r>
              <a:rPr kumimoji="1" lang="en-US" altLang="zh-CN" dirty="0"/>
              <a:t>the</a:t>
            </a:r>
            <a:r>
              <a:rPr kumimoji="1" lang="zh-CN" altLang="en-US" dirty="0"/>
              <a:t> </a:t>
            </a:r>
            <a:r>
              <a:rPr kumimoji="1" lang="en-US" altLang="zh-CN" dirty="0"/>
              <a:t>reason</a:t>
            </a:r>
            <a:r>
              <a:rPr kumimoji="1" lang="zh-CN" altLang="en-US" dirty="0"/>
              <a:t> </a:t>
            </a:r>
            <a:r>
              <a:rPr kumimoji="1" lang="en-US" altLang="zh-CN" dirty="0"/>
              <a:t>is</a:t>
            </a:r>
            <a:r>
              <a:rPr kumimoji="1" lang="zh-CN" altLang="en-US" dirty="0"/>
              <a:t> </a:t>
            </a:r>
            <a:r>
              <a:rPr kumimoji="1" lang="en-US" altLang="zh-CN" dirty="0"/>
              <a:t>that</a:t>
            </a:r>
            <a:r>
              <a:rPr kumimoji="1" lang="zh-CN" altLang="en-US" dirty="0"/>
              <a:t> </a:t>
            </a:r>
            <a:r>
              <a:rPr kumimoji="1" lang="en-US" altLang="zh-CN" dirty="0"/>
              <a:t>when</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is</a:t>
            </a:r>
            <a:r>
              <a:rPr kumimoji="1" lang="zh-CN" altLang="en-US" dirty="0"/>
              <a:t> </a:t>
            </a:r>
            <a:r>
              <a:rPr kumimoji="1" lang="en-US" altLang="zh-CN" dirty="0"/>
              <a:t>long,</a:t>
            </a:r>
            <a:r>
              <a:rPr kumimoji="1" lang="zh-CN" altLang="en-US" dirty="0"/>
              <a:t> </a:t>
            </a:r>
            <a:r>
              <a:rPr kumimoji="1" lang="en-US" altLang="zh-CN" dirty="0"/>
              <a:t>the</a:t>
            </a:r>
            <a:r>
              <a:rPr kumimoji="1" lang="zh-CN" altLang="en-US" dirty="0"/>
              <a:t> </a:t>
            </a:r>
            <a:r>
              <a:rPr kumimoji="1" lang="en-US" altLang="zh-CN" dirty="0"/>
              <a:t>RNN</a:t>
            </a:r>
            <a:r>
              <a:rPr kumimoji="1" lang="zh-CN" altLang="en-US" dirty="0"/>
              <a:t> </a:t>
            </a:r>
            <a:r>
              <a:rPr kumimoji="1" lang="en-US" altLang="zh-CN" dirty="0"/>
              <a:t>needs</a:t>
            </a:r>
            <a:r>
              <a:rPr kumimoji="1" lang="zh-CN" altLang="en-US" dirty="0"/>
              <a:t> </a:t>
            </a:r>
            <a:r>
              <a:rPr kumimoji="1" lang="en-US" altLang="zh-CN" dirty="0"/>
              <a:t>to</a:t>
            </a:r>
            <a:r>
              <a:rPr kumimoji="1" lang="zh-CN" altLang="en-US" dirty="0"/>
              <a:t> </a:t>
            </a:r>
            <a:r>
              <a:rPr kumimoji="1" lang="en-US" altLang="zh-CN" dirty="0"/>
              <a:t>take</a:t>
            </a:r>
            <a:r>
              <a:rPr kumimoji="1" lang="zh-CN" altLang="en-US" dirty="0"/>
              <a:t> </a:t>
            </a:r>
            <a:r>
              <a:rPr kumimoji="1" lang="en-US" altLang="zh-CN" dirty="0"/>
              <a:t>too</a:t>
            </a:r>
            <a:r>
              <a:rPr kumimoji="1" lang="zh-CN" altLang="en-US" dirty="0"/>
              <a:t> </a:t>
            </a:r>
            <a:r>
              <a:rPr kumimoji="1" lang="en-US" altLang="zh-CN" dirty="0"/>
              <a:t>many</a:t>
            </a:r>
            <a:r>
              <a:rPr kumimoji="1" lang="zh-CN" altLang="en-US" dirty="0"/>
              <a:t> </a:t>
            </a:r>
            <a:r>
              <a:rPr kumimoji="1" lang="en-US" altLang="zh-CN" dirty="0"/>
              <a:t>passes.</a:t>
            </a:r>
            <a:r>
              <a:rPr kumimoji="1" lang="zh-CN" altLang="en-US" dirty="0"/>
              <a:t> </a:t>
            </a:r>
            <a:r>
              <a:rPr kumimoji="1" lang="en-US" altLang="zh-CN" dirty="0"/>
              <a:t>The</a:t>
            </a:r>
            <a:r>
              <a:rPr kumimoji="1" lang="zh-CN" altLang="en-US" dirty="0"/>
              <a:t> </a:t>
            </a:r>
            <a:r>
              <a:rPr kumimoji="1" lang="en-US" altLang="zh-CN" dirty="0"/>
              <a:t>more</a:t>
            </a:r>
            <a:r>
              <a:rPr kumimoji="1" lang="zh-CN" altLang="en-US" dirty="0"/>
              <a:t> </a:t>
            </a:r>
            <a:r>
              <a:rPr kumimoji="1" lang="en-US" altLang="zh-CN" dirty="0"/>
              <a:t>passes</a:t>
            </a:r>
            <a:r>
              <a:rPr kumimoji="1" lang="zh-CN" altLang="en-US" dirty="0"/>
              <a:t> </a:t>
            </a:r>
            <a:r>
              <a:rPr kumimoji="1" lang="en-US" altLang="zh-CN" dirty="0"/>
              <a:t>taken,</a:t>
            </a:r>
            <a:r>
              <a:rPr kumimoji="1" lang="zh-CN" altLang="en-US" dirty="0"/>
              <a:t> </a:t>
            </a:r>
            <a:r>
              <a:rPr kumimoji="1" lang="en-US" altLang="zh-CN" dirty="0"/>
              <a:t>the</a:t>
            </a:r>
            <a:r>
              <a:rPr kumimoji="1" lang="zh-CN" altLang="en-US" dirty="0"/>
              <a:t> </a:t>
            </a:r>
            <a:r>
              <a:rPr kumimoji="1" lang="en-US" altLang="zh-CN" dirty="0"/>
              <a:t>more</a:t>
            </a:r>
            <a:r>
              <a:rPr kumimoji="1" lang="zh-CN" altLang="en-US" dirty="0"/>
              <a:t> </a:t>
            </a:r>
            <a:r>
              <a:rPr kumimoji="1" lang="en-US" altLang="zh-CN" dirty="0"/>
              <a:t>temporal</a:t>
            </a:r>
            <a:r>
              <a:rPr kumimoji="1" lang="zh-CN" altLang="en-US" dirty="0"/>
              <a:t> </a:t>
            </a:r>
            <a:r>
              <a:rPr kumimoji="1" lang="en-US" altLang="zh-CN" dirty="0"/>
              <a:t>correlation</a:t>
            </a:r>
            <a:r>
              <a:rPr kumimoji="1" lang="zh-CN" altLang="en-US" dirty="0"/>
              <a:t> </a:t>
            </a:r>
            <a:r>
              <a:rPr kumimoji="1" lang="en-US" altLang="zh-CN" dirty="0"/>
              <a:t>it</a:t>
            </a:r>
            <a:r>
              <a:rPr kumimoji="1" lang="zh-CN" altLang="en-US" dirty="0"/>
              <a:t> </a:t>
            </a:r>
            <a:r>
              <a:rPr kumimoji="1" lang="en-US" altLang="zh-CN" dirty="0"/>
              <a:t>tend</a:t>
            </a:r>
            <a:r>
              <a:rPr kumimoji="1" lang="zh-CN" altLang="en-US" dirty="0"/>
              <a:t> </a:t>
            </a:r>
            <a:r>
              <a:rPr kumimoji="1" lang="en-US" altLang="zh-CN" dirty="0"/>
              <a:t>to</a:t>
            </a:r>
            <a:r>
              <a:rPr kumimoji="1" lang="zh-CN" altLang="en-US" dirty="0"/>
              <a:t> </a:t>
            </a:r>
            <a:r>
              <a:rPr kumimoji="1" lang="en-US" altLang="zh-CN" dirty="0"/>
              <a:t>forgot.</a:t>
            </a:r>
            <a:r>
              <a:rPr kumimoji="1" lang="zh-CN" altLang="en-US" dirty="0"/>
              <a:t> </a:t>
            </a:r>
            <a:r>
              <a:rPr kumimoji="1" lang="en-US" altLang="zh-CN" dirty="0"/>
              <a:t>Our</a:t>
            </a:r>
            <a:r>
              <a:rPr kumimoji="1" lang="zh-CN" altLang="en-US" dirty="0"/>
              <a:t> </a:t>
            </a:r>
            <a:r>
              <a:rPr kumimoji="1" lang="en-US" altLang="zh-CN" dirty="0"/>
              <a:t>idea</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reduce</a:t>
            </a:r>
            <a:r>
              <a:rPr kumimoji="1" lang="zh-CN" altLang="en-US" dirty="0"/>
              <a:t> </a:t>
            </a:r>
            <a:r>
              <a:rPr kumimoji="1" lang="en-US" altLang="zh-CN" dirty="0"/>
              <a:t>the</a:t>
            </a:r>
            <a:r>
              <a:rPr kumimoji="1" lang="zh-CN" altLang="en-US" dirty="0"/>
              <a:t> </a:t>
            </a:r>
            <a:r>
              <a:rPr kumimoji="1" lang="en-US" altLang="zh-CN" dirty="0"/>
              <a:t>number</a:t>
            </a:r>
            <a:r>
              <a:rPr kumimoji="1" lang="zh-CN" altLang="en-US" dirty="0"/>
              <a:t> </a:t>
            </a:r>
            <a:r>
              <a:rPr kumimoji="1" lang="en-US" altLang="zh-CN" dirty="0"/>
              <a:t>of</a:t>
            </a:r>
            <a:r>
              <a:rPr kumimoji="1" lang="zh-CN" altLang="en-US" dirty="0"/>
              <a:t> </a:t>
            </a:r>
            <a:r>
              <a:rPr kumimoji="1" lang="en-US" altLang="zh-CN" dirty="0"/>
              <a:t>passes</a:t>
            </a:r>
            <a:r>
              <a:rPr kumimoji="1" lang="zh-CN" altLang="en-US" dirty="0"/>
              <a:t> </a:t>
            </a:r>
            <a:r>
              <a:rPr kumimoji="1" lang="en-US" altLang="zh-CN" dirty="0"/>
              <a:t>it</a:t>
            </a:r>
            <a:r>
              <a:rPr kumimoji="1" lang="zh-CN" altLang="en-US" dirty="0"/>
              <a:t> </a:t>
            </a:r>
            <a:r>
              <a:rPr kumimoji="1" lang="en-US" altLang="zh-CN" dirty="0"/>
              <a:t>needs</a:t>
            </a:r>
            <a:r>
              <a:rPr kumimoji="1" lang="zh-CN" altLang="en-US" dirty="0"/>
              <a:t> </a:t>
            </a:r>
            <a:r>
              <a:rPr kumimoji="1" lang="en-US" altLang="zh-CN" dirty="0"/>
              <a:t>to</a:t>
            </a:r>
            <a:r>
              <a:rPr kumimoji="1" lang="zh-CN" altLang="en-US" dirty="0"/>
              <a:t> </a:t>
            </a:r>
            <a:r>
              <a:rPr kumimoji="1" lang="en-US" altLang="zh-CN" dirty="0"/>
              <a:t>take,</a:t>
            </a:r>
            <a:r>
              <a:rPr kumimoji="1" lang="zh-CN" altLang="en-US" dirty="0"/>
              <a:t> </a:t>
            </a:r>
            <a:r>
              <a:rPr kumimoji="1" lang="en-US" altLang="zh-CN" dirty="0"/>
              <a:t>by</a:t>
            </a:r>
            <a:r>
              <a:rPr kumimoji="1" lang="zh-CN" altLang="en-US" dirty="0"/>
              <a:t> </a:t>
            </a:r>
            <a:r>
              <a:rPr kumimoji="1" lang="en-US" altLang="zh-CN" dirty="0"/>
              <a:t>generate</a:t>
            </a:r>
            <a:r>
              <a:rPr kumimoji="1" lang="zh-CN" altLang="en-US" dirty="0"/>
              <a:t> </a:t>
            </a:r>
            <a:r>
              <a:rPr kumimoji="1" lang="en-US" altLang="zh-CN" dirty="0"/>
              <a:t>multiple</a:t>
            </a:r>
            <a:r>
              <a:rPr kumimoji="1" lang="zh-CN" altLang="en-US" dirty="0"/>
              <a:t> </a:t>
            </a:r>
            <a:r>
              <a:rPr kumimoji="1" lang="en-US" altLang="zh-CN" dirty="0" err="1"/>
              <a:t>measurments</a:t>
            </a:r>
            <a:r>
              <a:rPr kumimoji="1" lang="zh-CN" altLang="en-US" dirty="0"/>
              <a:t> </a:t>
            </a:r>
            <a:r>
              <a:rPr kumimoji="1" lang="en-US" altLang="zh-CN" dirty="0"/>
              <a:t>as</a:t>
            </a:r>
            <a:r>
              <a:rPr kumimoji="1" lang="zh-CN" altLang="en-US" dirty="0"/>
              <a:t> </a:t>
            </a:r>
            <a:r>
              <a:rPr kumimoji="1" lang="en-US" altLang="zh-CN" dirty="0"/>
              <a:t>each</a:t>
            </a:r>
            <a:r>
              <a:rPr kumimoji="1" lang="zh-CN" altLang="en-US" dirty="0"/>
              <a:t> </a:t>
            </a:r>
            <a:r>
              <a:rPr kumimoji="1" lang="en-US" altLang="zh-CN" dirty="0"/>
              <a:t>pass.</a:t>
            </a:r>
            <a:r>
              <a:rPr kumimoji="1" lang="zh-CN" altLang="en-US" dirty="0"/>
              <a:t> </a:t>
            </a:r>
            <a:r>
              <a:rPr kumimoji="1" lang="en-US" altLang="zh-CN" dirty="0"/>
              <a:t>So</a:t>
            </a:r>
            <a:r>
              <a:rPr kumimoji="1" lang="zh-CN" altLang="en-US" dirty="0"/>
              <a:t> </a:t>
            </a:r>
            <a:r>
              <a:rPr kumimoji="1" lang="en-US" altLang="zh-CN" dirty="0"/>
              <a:t>for</a:t>
            </a:r>
            <a:r>
              <a:rPr kumimoji="1" lang="zh-CN" altLang="en-US" dirty="0"/>
              <a:t> </a:t>
            </a:r>
            <a:r>
              <a:rPr kumimoji="1" lang="en-US" altLang="zh-CN" dirty="0"/>
              <a:t>example</a:t>
            </a:r>
            <a:r>
              <a:rPr kumimoji="1" lang="zh-CN" altLang="en-US" dirty="0"/>
              <a:t> </a:t>
            </a:r>
            <a:r>
              <a:rPr kumimoji="1" lang="en-US" altLang="zh-CN" dirty="0"/>
              <a:t>if</a:t>
            </a:r>
            <a:r>
              <a:rPr kumimoji="1" lang="zh-CN" altLang="en-US" dirty="0"/>
              <a:t> </a:t>
            </a:r>
            <a:r>
              <a:rPr kumimoji="1" lang="en-US" altLang="zh-CN" dirty="0"/>
              <a:t>we</a:t>
            </a:r>
            <a:r>
              <a:rPr kumimoji="1" lang="zh-CN" altLang="en-US" dirty="0"/>
              <a:t> </a:t>
            </a:r>
            <a:r>
              <a:rPr kumimoji="1" lang="en-US" altLang="zh-CN" dirty="0"/>
              <a:t>asked</a:t>
            </a:r>
            <a:r>
              <a:rPr kumimoji="1" lang="zh-CN" altLang="en-US" dirty="0"/>
              <a:t> </a:t>
            </a:r>
            <a:r>
              <a:rPr kumimoji="1" lang="en-US" altLang="zh-CN" dirty="0"/>
              <a:t>it</a:t>
            </a:r>
            <a:r>
              <a:rPr kumimoji="1" lang="zh-CN" altLang="en-US" dirty="0"/>
              <a:t> </a:t>
            </a:r>
            <a:r>
              <a:rPr kumimoji="1" lang="en-US" altLang="zh-CN" dirty="0"/>
              <a:t>to</a:t>
            </a:r>
            <a:r>
              <a:rPr kumimoji="1" lang="zh-CN" altLang="en-US" dirty="0"/>
              <a:t> </a:t>
            </a:r>
            <a:r>
              <a:rPr kumimoji="1" lang="en-US" altLang="zh-CN" dirty="0"/>
              <a:t>generate</a:t>
            </a:r>
            <a:r>
              <a:rPr kumimoji="1" lang="zh-CN" altLang="en-US" dirty="0"/>
              <a:t> </a:t>
            </a:r>
            <a:r>
              <a:rPr kumimoji="1" lang="en-US" altLang="zh-CN" dirty="0"/>
              <a:t>3</a:t>
            </a:r>
            <a:r>
              <a:rPr kumimoji="1" lang="zh-CN" altLang="en-US" dirty="0"/>
              <a:t> </a:t>
            </a:r>
            <a:r>
              <a:rPr kumimoji="1" lang="en-US" altLang="zh-CN" dirty="0"/>
              <a:t>measurements</a:t>
            </a:r>
            <a:r>
              <a:rPr kumimoji="1" lang="zh-CN" altLang="en-US" dirty="0"/>
              <a:t> </a:t>
            </a:r>
            <a:r>
              <a:rPr kumimoji="1" lang="en-US" altLang="zh-CN" dirty="0"/>
              <a:t>at</a:t>
            </a:r>
            <a:r>
              <a:rPr kumimoji="1" lang="zh-CN" altLang="en-US" dirty="0"/>
              <a:t> </a:t>
            </a:r>
            <a:r>
              <a:rPr kumimoji="1" lang="en-US" altLang="zh-CN" dirty="0"/>
              <a:t>a</a:t>
            </a:r>
            <a:r>
              <a:rPr kumimoji="1" lang="zh-CN" altLang="en-US" dirty="0"/>
              <a:t> </a:t>
            </a:r>
            <a:r>
              <a:rPr kumimoji="1" lang="en-US" altLang="zh-CN" dirty="0"/>
              <a:t>time,</a:t>
            </a:r>
            <a:r>
              <a:rPr kumimoji="1" lang="zh-CN" altLang="en-US" dirty="0"/>
              <a:t> </a:t>
            </a:r>
            <a:r>
              <a:rPr kumimoji="1" lang="en-US" altLang="zh-CN" dirty="0"/>
              <a:t>it</a:t>
            </a:r>
            <a:r>
              <a:rPr kumimoji="1" lang="zh-CN" altLang="en-US" dirty="0"/>
              <a:t> </a:t>
            </a:r>
            <a:r>
              <a:rPr kumimoji="1" lang="en-US" altLang="zh-CN" dirty="0"/>
              <a:t>reduces</a:t>
            </a:r>
            <a:r>
              <a:rPr kumimoji="1" lang="zh-CN" altLang="en-US" dirty="0"/>
              <a:t> </a:t>
            </a:r>
            <a:r>
              <a:rPr kumimoji="1" lang="en-US" altLang="zh-CN" dirty="0"/>
              <a:t>the</a:t>
            </a:r>
            <a:r>
              <a:rPr kumimoji="1" lang="zh-CN" altLang="en-US" dirty="0"/>
              <a:t> </a:t>
            </a:r>
            <a:r>
              <a:rPr kumimoji="1" lang="en-US" altLang="zh-CN" dirty="0"/>
              <a:t>number</a:t>
            </a:r>
            <a:r>
              <a:rPr kumimoji="1" lang="zh-CN" altLang="en-US" dirty="0"/>
              <a:t> </a:t>
            </a:r>
            <a:r>
              <a:rPr kumimoji="1" lang="en-US" altLang="zh-CN" dirty="0"/>
              <a:t>of</a:t>
            </a:r>
            <a:r>
              <a:rPr kumimoji="1" lang="zh-CN" altLang="en-US" dirty="0"/>
              <a:t> </a:t>
            </a:r>
            <a:r>
              <a:rPr kumimoji="1" lang="en-US" altLang="zh-CN" dirty="0"/>
              <a:t>passes</a:t>
            </a:r>
            <a:r>
              <a:rPr kumimoji="1" lang="zh-CN" altLang="en-US" dirty="0"/>
              <a:t> </a:t>
            </a:r>
            <a:r>
              <a:rPr kumimoji="1" lang="en-US" altLang="zh-CN" dirty="0"/>
              <a:t>by</a:t>
            </a:r>
            <a:r>
              <a:rPr kumimoji="1" lang="zh-CN" altLang="en-US" dirty="0"/>
              <a:t> </a:t>
            </a:r>
            <a:r>
              <a:rPr kumimoji="1" lang="en-US" altLang="zh-CN" dirty="0"/>
              <a:t>3.</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15</a:t>
            </a:fld>
            <a:endParaRPr kumimoji="1" lang="zh-CN" altLang="en-US"/>
          </a:p>
        </p:txBody>
      </p:sp>
    </p:spTree>
    <p:extLst>
      <p:ext uri="{BB962C8B-B14F-4D97-AF65-F5344CB8AC3E}">
        <p14:creationId xmlns:p14="http://schemas.microsoft.com/office/powerpoint/2010/main" val="1165234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Using</a:t>
            </a:r>
            <a:r>
              <a:rPr kumimoji="1" lang="zh-CN" altLang="en-US" dirty="0"/>
              <a:t> </a:t>
            </a:r>
            <a:r>
              <a:rPr kumimoji="1" lang="en-US" altLang="zh-CN" dirty="0"/>
              <a:t>this</a:t>
            </a:r>
            <a:r>
              <a:rPr kumimoji="1" lang="zh-CN" altLang="en-US" dirty="0"/>
              <a:t> </a:t>
            </a:r>
            <a:r>
              <a:rPr kumimoji="1" lang="en-US" altLang="zh-CN" dirty="0"/>
              <a:t>approach,</a:t>
            </a:r>
            <a:r>
              <a:rPr kumimoji="1" lang="zh-CN" altLang="en-US" dirty="0"/>
              <a:t> </a:t>
            </a:r>
            <a:r>
              <a:rPr kumimoji="1" lang="en-US" altLang="zh-CN" dirty="0"/>
              <a:t>we</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err="1"/>
              <a:t>DoppelGANger</a:t>
            </a:r>
            <a:r>
              <a:rPr kumimoji="1" lang="zh-CN" altLang="en-US" dirty="0"/>
              <a:t> </a:t>
            </a:r>
            <a:r>
              <a:rPr kumimoji="1" lang="en-US" altLang="zh-CN" dirty="0"/>
              <a:t>can</a:t>
            </a:r>
            <a:r>
              <a:rPr kumimoji="1" lang="zh-CN" altLang="en-US" dirty="0"/>
              <a:t> </a:t>
            </a:r>
            <a:r>
              <a:rPr kumimoji="1" lang="en-US" altLang="zh-CN" dirty="0"/>
              <a:t>capture</a:t>
            </a:r>
            <a:r>
              <a:rPr kumimoji="1" lang="zh-CN" altLang="en-US" dirty="0"/>
              <a:t> </a:t>
            </a:r>
            <a:r>
              <a:rPr kumimoji="1" lang="en-US" altLang="zh-CN" dirty="0"/>
              <a:t>both</a:t>
            </a:r>
            <a:r>
              <a:rPr kumimoji="1" lang="zh-CN" altLang="en-US" dirty="0"/>
              <a:t> </a:t>
            </a:r>
            <a:r>
              <a:rPr kumimoji="1" lang="en-US" altLang="zh-CN" dirty="0"/>
              <a:t>the</a:t>
            </a:r>
            <a:r>
              <a:rPr kumimoji="1" lang="zh-CN" altLang="en-US" dirty="0"/>
              <a:t> </a:t>
            </a:r>
            <a:r>
              <a:rPr kumimoji="1" lang="en-US" altLang="zh-CN" dirty="0"/>
              <a:t>weekly</a:t>
            </a:r>
            <a:r>
              <a:rPr kumimoji="1" lang="zh-CN" altLang="en-US" dirty="0"/>
              <a:t> </a:t>
            </a:r>
            <a:r>
              <a:rPr kumimoji="1" lang="en-US" altLang="zh-CN" dirty="0"/>
              <a:t>patterns</a:t>
            </a:r>
            <a:r>
              <a:rPr kumimoji="1" lang="zh-CN" altLang="en-US" dirty="0"/>
              <a:t> </a:t>
            </a:r>
            <a:r>
              <a:rPr kumimoji="1" lang="en-US" altLang="zh-CN" dirty="0"/>
              <a:t>and</a:t>
            </a:r>
            <a:r>
              <a:rPr kumimoji="1" lang="zh-CN" altLang="en-US" dirty="0"/>
              <a:t> </a:t>
            </a:r>
            <a:r>
              <a:rPr kumimoji="1" lang="en-US" altLang="zh-CN" dirty="0"/>
              <a:t>annual</a:t>
            </a:r>
            <a:r>
              <a:rPr kumimoji="1" lang="zh-CN" altLang="en-US" dirty="0"/>
              <a:t> </a:t>
            </a:r>
            <a:r>
              <a:rPr kumimoji="1" lang="en-US" altLang="zh-CN" dirty="0"/>
              <a:t>patterns</a:t>
            </a:r>
            <a:r>
              <a:rPr kumimoji="1" lang="zh-CN" altLang="en-US" dirty="0"/>
              <a:t> </a:t>
            </a:r>
            <a:r>
              <a:rPr kumimoji="1" lang="en-US" altLang="zh-CN" dirty="0"/>
              <a:t>well.</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16</a:t>
            </a:fld>
            <a:endParaRPr kumimoji="1" lang="zh-CN" altLang="en-US"/>
          </a:p>
        </p:txBody>
      </p:sp>
    </p:spTree>
    <p:extLst>
      <p:ext uri="{BB962C8B-B14F-4D97-AF65-F5344CB8AC3E}">
        <p14:creationId xmlns:p14="http://schemas.microsoft.com/office/powerpoint/2010/main" val="1313877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a:t>
            </a:r>
            <a:r>
              <a:rPr kumimoji="1" lang="zh-CN" altLang="en-US" dirty="0"/>
              <a:t> </a:t>
            </a:r>
            <a:r>
              <a:rPr kumimoji="1" lang="en-US" altLang="zh-CN" dirty="0"/>
              <a:t>second</a:t>
            </a:r>
            <a:r>
              <a:rPr kumimoji="1" lang="zh-CN" altLang="en-US" dirty="0"/>
              <a:t> </a:t>
            </a:r>
            <a:r>
              <a:rPr kumimoji="1" lang="en-US" altLang="zh-CN" dirty="0"/>
              <a:t>challenge</a:t>
            </a:r>
            <a:r>
              <a:rPr kumimoji="1" lang="zh-CN" altLang="en-US" dirty="0"/>
              <a:t> </a:t>
            </a:r>
            <a:r>
              <a:rPr kumimoji="1" lang="en-US" altLang="zh-CN" dirty="0"/>
              <a:t>is</a:t>
            </a:r>
            <a:r>
              <a:rPr kumimoji="1" lang="zh-CN" altLang="en-US" dirty="0"/>
              <a:t> </a:t>
            </a:r>
            <a:r>
              <a:rPr kumimoji="1" lang="en-US" altLang="zh-CN" dirty="0"/>
              <a:t>we</a:t>
            </a:r>
            <a:r>
              <a:rPr kumimoji="1" lang="zh-CN" altLang="en-US" dirty="0"/>
              <a:t> </a:t>
            </a:r>
            <a:r>
              <a:rPr kumimoji="1" lang="en-US" altLang="zh-CN" dirty="0"/>
              <a:t>find</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GAN</a:t>
            </a:r>
            <a:r>
              <a:rPr kumimoji="1" lang="zh-CN" altLang="en-US" dirty="0"/>
              <a:t> </a:t>
            </a:r>
            <a:r>
              <a:rPr kumimoji="1" lang="en-US" altLang="zh-CN" dirty="0"/>
              <a:t>is</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capture</a:t>
            </a:r>
            <a:r>
              <a:rPr kumimoji="1" lang="zh-CN" altLang="en-US" dirty="0"/>
              <a:t> </a:t>
            </a:r>
            <a:r>
              <a:rPr kumimoji="1" lang="en-US" altLang="zh-CN" dirty="0"/>
              <a:t>the</a:t>
            </a:r>
            <a:r>
              <a:rPr kumimoji="1" lang="zh-CN" altLang="en-US" dirty="0"/>
              <a:t> </a:t>
            </a:r>
            <a:r>
              <a:rPr kumimoji="1" lang="en-US" altLang="zh-CN" dirty="0"/>
              <a:t>metadata</a:t>
            </a:r>
            <a:r>
              <a:rPr kumimoji="1" lang="zh-CN" altLang="en-US" dirty="0"/>
              <a:t> </a:t>
            </a:r>
            <a:r>
              <a:rPr kumimoji="1" lang="en-US" altLang="zh-CN" dirty="0"/>
              <a:t>distribution</a:t>
            </a:r>
            <a:r>
              <a:rPr kumimoji="1" lang="zh-CN" altLang="en-US" dirty="0"/>
              <a:t> </a:t>
            </a:r>
            <a:r>
              <a:rPr kumimoji="1" lang="en-US" altLang="zh-CN" dirty="0"/>
              <a:t>and</a:t>
            </a:r>
            <a:r>
              <a:rPr kumimoji="1" lang="zh-CN" altLang="en-US" dirty="0"/>
              <a:t> </a:t>
            </a:r>
            <a:r>
              <a:rPr kumimoji="1" lang="en-US" altLang="zh-CN" dirty="0"/>
              <a:t>correlations.</a:t>
            </a:r>
            <a:r>
              <a:rPr kumimoji="1" lang="zh-CN" altLang="en-US" dirty="0"/>
              <a:t> </a:t>
            </a:r>
            <a:r>
              <a:rPr kumimoji="1" lang="en-US" altLang="zh-CN" dirty="0"/>
              <a:t>This</a:t>
            </a:r>
            <a:r>
              <a:rPr kumimoji="1" lang="zh-CN" altLang="en-US" dirty="0"/>
              <a:t> </a:t>
            </a:r>
            <a:r>
              <a:rPr kumimoji="1" lang="en-US" altLang="zh-CN" dirty="0"/>
              <a:t>figure</a:t>
            </a:r>
            <a:r>
              <a:rPr kumimoji="1" lang="zh-CN" altLang="en-US" dirty="0"/>
              <a:t> </a:t>
            </a:r>
            <a:r>
              <a:rPr kumimoji="1" lang="en-US" altLang="zh-CN" dirty="0"/>
              <a:t>shows</a:t>
            </a:r>
            <a:r>
              <a:rPr kumimoji="1" lang="zh-CN" altLang="en-US" dirty="0"/>
              <a:t> </a:t>
            </a:r>
            <a:r>
              <a:rPr kumimoji="1" lang="en-US" altLang="zh-CN" dirty="0"/>
              <a:t>the</a:t>
            </a:r>
            <a:r>
              <a:rPr kumimoji="1" lang="zh-CN" altLang="en-US" dirty="0"/>
              <a:t> </a:t>
            </a:r>
            <a:r>
              <a:rPr kumimoji="1" lang="en-US" altLang="zh-CN" dirty="0"/>
              <a:t>histogram</a:t>
            </a:r>
            <a:r>
              <a:rPr kumimoji="1" lang="zh-CN" altLang="en-US" dirty="0"/>
              <a:t> </a:t>
            </a:r>
            <a:r>
              <a:rPr kumimoji="1" lang="en-US" altLang="zh-CN" dirty="0"/>
              <a:t>of</a:t>
            </a:r>
            <a:r>
              <a:rPr kumimoji="1" lang="zh-CN" altLang="en-US" dirty="0"/>
              <a:t> </a:t>
            </a:r>
            <a:r>
              <a:rPr kumimoji="1" lang="en-US" altLang="zh-CN" dirty="0"/>
              <a:t>a</a:t>
            </a:r>
            <a:r>
              <a:rPr kumimoji="1" lang="zh-CN" altLang="en-US" dirty="0"/>
              <a:t> </a:t>
            </a:r>
            <a:r>
              <a:rPr kumimoji="1" lang="en-US" altLang="zh-CN" dirty="0"/>
              <a:t>metadata.</a:t>
            </a:r>
            <a:r>
              <a:rPr kumimoji="1" lang="zh-CN" altLang="en-US" dirty="0"/>
              <a:t> </a:t>
            </a:r>
            <a:r>
              <a:rPr kumimoji="1" lang="en-US" altLang="zh-CN" dirty="0"/>
              <a:t>It</a:t>
            </a:r>
            <a:r>
              <a:rPr kumimoji="1" lang="zh-CN" altLang="en-US" dirty="0"/>
              <a:t> </a:t>
            </a:r>
            <a:r>
              <a:rPr kumimoji="1" lang="en-US" altLang="zh-CN" dirty="0"/>
              <a:t>roughly</a:t>
            </a:r>
            <a:r>
              <a:rPr kumimoji="1" lang="zh-CN" altLang="en-US" dirty="0"/>
              <a:t> </a:t>
            </a:r>
            <a:r>
              <a:rPr kumimoji="1" lang="en-US" altLang="zh-CN" dirty="0"/>
              <a:t>captures</a:t>
            </a:r>
            <a:r>
              <a:rPr kumimoji="1" lang="zh-CN" altLang="en-US" dirty="0"/>
              <a:t> </a:t>
            </a:r>
            <a:r>
              <a:rPr kumimoji="1" lang="en-US" altLang="zh-CN" dirty="0"/>
              <a:t>the</a:t>
            </a:r>
            <a:r>
              <a:rPr kumimoji="1" lang="zh-CN" altLang="en-US" dirty="0"/>
              <a:t> </a:t>
            </a:r>
            <a:r>
              <a:rPr kumimoji="1" lang="en-US" altLang="zh-CN" dirty="0"/>
              <a:t>distribution,</a:t>
            </a:r>
            <a:r>
              <a:rPr kumimoji="1" lang="zh-CN" altLang="en-US" dirty="0"/>
              <a:t> </a:t>
            </a:r>
            <a:r>
              <a:rPr kumimoji="1" lang="en-US" altLang="zh-CN" dirty="0"/>
              <a:t>but</a:t>
            </a:r>
            <a:r>
              <a:rPr kumimoji="1" lang="zh-CN" altLang="en-US" dirty="0"/>
              <a:t> </a:t>
            </a:r>
            <a:r>
              <a:rPr kumimoji="1" lang="en-US" altLang="zh-CN" dirty="0"/>
              <a:t>has</a:t>
            </a:r>
            <a:r>
              <a:rPr kumimoji="1" lang="zh-CN" altLang="en-US" dirty="0"/>
              <a:t> </a:t>
            </a:r>
            <a:r>
              <a:rPr kumimoji="1" lang="en-US" altLang="zh-CN" dirty="0"/>
              <a:t>many</a:t>
            </a:r>
            <a:r>
              <a:rPr kumimoji="1" lang="zh-CN" altLang="en-US" dirty="0"/>
              <a:t> </a:t>
            </a:r>
            <a:r>
              <a:rPr kumimoji="1" lang="en-US" altLang="zh-CN" dirty="0"/>
              <a:t>weird</a:t>
            </a:r>
            <a:r>
              <a:rPr kumimoji="1" lang="zh-CN" altLang="en-US" dirty="0"/>
              <a:t> </a:t>
            </a:r>
            <a:r>
              <a:rPr kumimoji="1" lang="en-US" altLang="zh-CN" dirty="0"/>
              <a:t>peaks</a:t>
            </a:r>
            <a:r>
              <a:rPr kumimoji="1" lang="zh-CN" altLang="en-US" dirty="0"/>
              <a:t> </a:t>
            </a:r>
            <a:r>
              <a:rPr kumimoji="1" lang="en-US" altLang="zh-CN" dirty="0"/>
              <a:t>in</a:t>
            </a:r>
            <a:r>
              <a:rPr kumimoji="1" lang="zh-CN" altLang="en-US" dirty="0"/>
              <a:t> </a:t>
            </a:r>
            <a:r>
              <a:rPr kumimoji="1" lang="en-US" altLang="zh-CN" dirty="0"/>
              <a:t>it.</a:t>
            </a:r>
            <a:r>
              <a:rPr kumimoji="1" lang="zh-CN" altLang="en-US" dirty="0"/>
              <a:t> </a:t>
            </a:r>
            <a:r>
              <a:rPr kumimoji="1" lang="en-US" altLang="zh-CN" dirty="0"/>
              <a:t>The</a:t>
            </a:r>
            <a:r>
              <a:rPr kumimoji="1" lang="zh-CN" altLang="en-US" dirty="0"/>
              <a:t> </a:t>
            </a:r>
            <a:r>
              <a:rPr kumimoji="1" lang="en-US" altLang="zh-CN" dirty="0"/>
              <a:t>reason</a:t>
            </a:r>
            <a:r>
              <a:rPr kumimoji="1" lang="zh-CN" altLang="en-US" dirty="0"/>
              <a:t> </a:t>
            </a:r>
            <a:r>
              <a:rPr kumimoji="1" lang="en-US" altLang="zh-CN" dirty="0"/>
              <a:t>is</a:t>
            </a:r>
            <a:r>
              <a:rPr kumimoji="1" lang="zh-CN" altLang="en-US" dirty="0"/>
              <a:t> </a:t>
            </a:r>
            <a:r>
              <a:rPr kumimoji="1" lang="en-US" altLang="zh-CN" dirty="0"/>
              <a:t>that</a:t>
            </a:r>
            <a:r>
              <a:rPr kumimoji="1" lang="zh-CN" altLang="en-US" dirty="0"/>
              <a:t> </a:t>
            </a:r>
            <a:r>
              <a:rPr kumimoji="1" lang="en-US" altLang="zh-CN" dirty="0"/>
              <a:t>generating</a:t>
            </a:r>
            <a:r>
              <a:rPr kumimoji="1" lang="zh-CN" altLang="en-US" dirty="0"/>
              <a:t> </a:t>
            </a:r>
            <a:r>
              <a:rPr kumimoji="1" lang="en-US" altLang="zh-CN" dirty="0"/>
              <a:t>and</a:t>
            </a:r>
            <a:r>
              <a:rPr kumimoji="1" lang="zh-CN" altLang="en-US" dirty="0"/>
              <a:t> </a:t>
            </a:r>
            <a:r>
              <a:rPr kumimoji="1" lang="en-US" altLang="zh-CN" dirty="0"/>
              <a:t>discriminating</a:t>
            </a:r>
            <a:r>
              <a:rPr kumimoji="1" lang="zh-CN" altLang="en-US" dirty="0"/>
              <a:t> </a:t>
            </a:r>
            <a:r>
              <a:rPr kumimoji="1" lang="en-US" altLang="zh-CN" dirty="0"/>
              <a:t>the</a:t>
            </a:r>
            <a:r>
              <a:rPr kumimoji="1" lang="zh-CN" altLang="en-US" dirty="0"/>
              <a:t> </a:t>
            </a:r>
            <a:r>
              <a:rPr kumimoji="1" lang="en-US" altLang="zh-CN" dirty="0"/>
              <a:t>entire</a:t>
            </a:r>
            <a:r>
              <a:rPr kumimoji="1" lang="zh-CN" altLang="en-US" dirty="0"/>
              <a:t> </a:t>
            </a:r>
            <a:r>
              <a:rPr kumimoji="1" lang="en-US" altLang="zh-CN" dirty="0"/>
              <a:t>sample</a:t>
            </a:r>
            <a:r>
              <a:rPr kumimoji="1" lang="zh-CN" altLang="en-US" dirty="0"/>
              <a:t> </a:t>
            </a:r>
            <a:r>
              <a:rPr kumimoji="1" lang="en-US" altLang="zh-CN" dirty="0"/>
              <a:t>with</a:t>
            </a:r>
            <a:r>
              <a:rPr kumimoji="1" lang="zh-CN" altLang="en-US" dirty="0"/>
              <a:t> </a:t>
            </a:r>
            <a:r>
              <a:rPr kumimoji="1" lang="en-US" altLang="zh-CN" dirty="0"/>
              <a:t>all</a:t>
            </a:r>
            <a:r>
              <a:rPr kumimoji="1" lang="zh-CN" altLang="en-US" dirty="0"/>
              <a:t> </a:t>
            </a:r>
            <a:r>
              <a:rPr kumimoji="1" lang="en-US" altLang="zh-CN" dirty="0"/>
              <a:t>metadata</a:t>
            </a:r>
            <a:r>
              <a:rPr kumimoji="1" lang="zh-CN" altLang="en-US" dirty="0"/>
              <a:t> </a:t>
            </a:r>
            <a:r>
              <a:rPr kumimoji="1" lang="en-US" altLang="zh-CN" dirty="0"/>
              <a:t>and</a:t>
            </a:r>
            <a:r>
              <a:rPr kumimoji="1" lang="zh-CN" altLang="en-US" dirty="0"/>
              <a:t> </a:t>
            </a:r>
            <a:r>
              <a:rPr kumimoji="1" lang="en-US" altLang="zh-CN" dirty="0"/>
              <a:t>measurements</a:t>
            </a:r>
            <a:r>
              <a:rPr kumimoji="1" lang="zh-CN" altLang="en-US" dirty="0"/>
              <a:t> </a:t>
            </a:r>
            <a:r>
              <a:rPr kumimoji="1" lang="en-US" altLang="zh-CN" dirty="0"/>
              <a:t>is</a:t>
            </a:r>
            <a:r>
              <a:rPr kumimoji="1" lang="zh-CN" altLang="en-US" dirty="0"/>
              <a:t> </a:t>
            </a:r>
            <a:r>
              <a:rPr kumimoji="1" lang="en-US" altLang="zh-CN" dirty="0"/>
              <a:t>too</a:t>
            </a:r>
            <a:r>
              <a:rPr kumimoji="1" lang="zh-CN" altLang="en-US" dirty="0"/>
              <a:t> </a:t>
            </a:r>
            <a:r>
              <a:rPr kumimoji="1" lang="en-US" altLang="zh-CN" dirty="0"/>
              <a:t>complicated</a:t>
            </a:r>
            <a:r>
              <a:rPr kumimoji="1" lang="zh-CN" altLang="en-US" dirty="0"/>
              <a:t> </a:t>
            </a:r>
            <a:r>
              <a:rPr kumimoji="1" lang="en-US" altLang="zh-CN" dirty="0"/>
              <a:t>for</a:t>
            </a:r>
            <a:r>
              <a:rPr kumimoji="1" lang="zh-CN" altLang="en-US" dirty="0"/>
              <a:t> </a:t>
            </a:r>
            <a:r>
              <a:rPr kumimoji="1" lang="en-US" altLang="zh-CN" dirty="0"/>
              <a:t>one</a:t>
            </a:r>
            <a:r>
              <a:rPr kumimoji="1" lang="zh-CN" altLang="en-US" dirty="0"/>
              <a:t> </a:t>
            </a:r>
            <a:r>
              <a:rPr kumimoji="1" lang="en-US" altLang="zh-CN" dirty="0"/>
              <a:t>generator</a:t>
            </a:r>
            <a:r>
              <a:rPr kumimoji="1" lang="zh-CN" altLang="en-US" dirty="0"/>
              <a:t> </a:t>
            </a:r>
            <a:r>
              <a:rPr kumimoji="1" lang="en-US" altLang="zh-CN" dirty="0"/>
              <a:t>and</a:t>
            </a:r>
            <a:r>
              <a:rPr kumimoji="1" lang="zh-CN" altLang="en-US" dirty="0"/>
              <a:t> </a:t>
            </a:r>
            <a:r>
              <a:rPr kumimoji="1" lang="en-US" altLang="zh-CN" dirty="0"/>
              <a:t>one</a:t>
            </a:r>
            <a:r>
              <a:rPr kumimoji="1" lang="zh-CN" altLang="en-US" dirty="0"/>
              <a:t> </a:t>
            </a:r>
            <a:r>
              <a:rPr kumimoji="1" lang="en-US" altLang="zh-CN" dirty="0"/>
              <a:t>discriminator</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17</a:t>
            </a:fld>
            <a:endParaRPr kumimoji="1" lang="zh-CN" altLang="en-US"/>
          </a:p>
        </p:txBody>
      </p:sp>
    </p:spTree>
    <p:extLst>
      <p:ext uri="{BB962C8B-B14F-4D97-AF65-F5344CB8AC3E}">
        <p14:creationId xmlns:p14="http://schemas.microsoft.com/office/powerpoint/2010/main" val="365223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We</a:t>
            </a:r>
            <a:r>
              <a:rPr kumimoji="1" lang="zh-CN" altLang="en-US" dirty="0"/>
              <a:t> </a:t>
            </a:r>
            <a:r>
              <a:rPr kumimoji="1" lang="en-US" altLang="zh-CN" dirty="0"/>
              <a:t>propose</a:t>
            </a:r>
            <a:r>
              <a:rPr kumimoji="1" lang="zh-CN" altLang="en-US" dirty="0"/>
              <a:t> </a:t>
            </a:r>
            <a:r>
              <a:rPr kumimoji="1" lang="en-US" altLang="zh-CN" dirty="0"/>
              <a:t>the</a:t>
            </a:r>
            <a:r>
              <a:rPr kumimoji="1" lang="zh-CN" altLang="en-US" dirty="0"/>
              <a:t> </a:t>
            </a:r>
            <a:r>
              <a:rPr kumimoji="1" lang="en-US" altLang="zh-CN" dirty="0"/>
              <a:t>separate</a:t>
            </a:r>
            <a:r>
              <a:rPr kumimoji="1" lang="zh-CN" altLang="en-US" dirty="0"/>
              <a:t> </a:t>
            </a:r>
            <a:r>
              <a:rPr kumimoji="1" lang="en-US" altLang="zh-CN" dirty="0"/>
              <a:t>generator</a:t>
            </a:r>
            <a:r>
              <a:rPr kumimoji="1" lang="zh-CN" altLang="en-US" dirty="0"/>
              <a:t> </a:t>
            </a:r>
            <a:r>
              <a:rPr kumimoji="1" lang="en-US" altLang="zh-CN" dirty="0"/>
              <a:t>into</a:t>
            </a:r>
            <a:r>
              <a:rPr kumimoji="1" lang="zh-CN" altLang="en-US" dirty="0"/>
              <a:t> </a:t>
            </a:r>
            <a:r>
              <a:rPr kumimoji="1" lang="en-US" altLang="zh-CN" dirty="0"/>
              <a:t>two</a:t>
            </a:r>
            <a:r>
              <a:rPr kumimoji="1" lang="zh-CN" altLang="en-US" dirty="0"/>
              <a:t> </a:t>
            </a:r>
            <a:r>
              <a:rPr kumimoji="1" lang="en-US" altLang="zh-CN" dirty="0"/>
              <a:t>and</a:t>
            </a:r>
            <a:r>
              <a:rPr kumimoji="1" lang="zh-CN" altLang="en-US" dirty="0"/>
              <a:t> </a:t>
            </a:r>
            <a:r>
              <a:rPr kumimoji="1" lang="en-US" altLang="zh-CN" dirty="0"/>
              <a:t>introduce</a:t>
            </a:r>
            <a:r>
              <a:rPr kumimoji="1" lang="zh-CN" altLang="en-US" dirty="0"/>
              <a:t> </a:t>
            </a:r>
            <a:r>
              <a:rPr kumimoji="1" lang="en-US" altLang="zh-CN" dirty="0"/>
              <a:t>another</a:t>
            </a:r>
            <a:r>
              <a:rPr kumimoji="1" lang="zh-CN" altLang="en-US" dirty="0"/>
              <a:t> </a:t>
            </a:r>
            <a:r>
              <a:rPr kumimoji="1" lang="en-US" altLang="zh-CN" dirty="0"/>
              <a:t>auxiliary</a:t>
            </a:r>
            <a:r>
              <a:rPr kumimoji="1" lang="zh-CN" altLang="en-US" dirty="0"/>
              <a:t> </a:t>
            </a:r>
            <a:r>
              <a:rPr kumimoji="1" lang="en-US" altLang="zh-CN" dirty="0"/>
              <a:t>discriminator.</a:t>
            </a:r>
            <a:r>
              <a:rPr kumimoji="1" lang="zh-CN" altLang="en-US" dirty="0"/>
              <a:t> </a:t>
            </a:r>
            <a:r>
              <a:rPr kumimoji="1" lang="en-US" altLang="zh-CN" dirty="0"/>
              <a:t>More</a:t>
            </a:r>
            <a:r>
              <a:rPr kumimoji="1" lang="zh-CN" altLang="en-US" dirty="0"/>
              <a:t> </a:t>
            </a:r>
            <a:r>
              <a:rPr kumimoji="1" lang="en-US" altLang="zh-CN" dirty="0"/>
              <a:t>specifically,</a:t>
            </a:r>
            <a:r>
              <a:rPr kumimoji="1" lang="zh-CN" altLang="en-US" dirty="0"/>
              <a:t> </a:t>
            </a:r>
            <a:r>
              <a:rPr kumimoji="1" lang="en-US" altLang="zh-CN" dirty="0"/>
              <a:t>we</a:t>
            </a:r>
            <a:r>
              <a:rPr kumimoji="1" lang="zh-CN" altLang="en-US" dirty="0"/>
              <a:t> </a:t>
            </a:r>
            <a:r>
              <a:rPr kumimoji="1" lang="en-US" altLang="zh-CN" dirty="0"/>
              <a:t>firstly</a:t>
            </a:r>
            <a:r>
              <a:rPr kumimoji="1" lang="zh-CN" altLang="en-US" dirty="0"/>
              <a:t> </a:t>
            </a:r>
            <a:r>
              <a:rPr kumimoji="1" lang="en-US" altLang="zh-CN" dirty="0"/>
              <a:t>use</a:t>
            </a:r>
            <a:r>
              <a:rPr kumimoji="1" lang="zh-CN" altLang="en-US" dirty="0"/>
              <a:t> </a:t>
            </a:r>
            <a:r>
              <a:rPr kumimoji="1" lang="en-US" altLang="zh-CN" dirty="0"/>
              <a:t>a</a:t>
            </a:r>
            <a:r>
              <a:rPr kumimoji="1" lang="zh-CN" altLang="en-US" dirty="0"/>
              <a:t> </a:t>
            </a:r>
            <a:r>
              <a:rPr kumimoji="1" lang="en-US" altLang="zh-CN" dirty="0"/>
              <a:t>metadata</a:t>
            </a:r>
            <a:r>
              <a:rPr kumimoji="1" lang="zh-CN" altLang="en-US" dirty="0"/>
              <a:t> </a:t>
            </a:r>
            <a:r>
              <a:rPr kumimoji="1" lang="en-US" altLang="zh-CN" dirty="0"/>
              <a:t>generator</a:t>
            </a:r>
            <a:r>
              <a:rPr kumimoji="1" lang="zh-CN" altLang="en-US" dirty="0"/>
              <a:t> </a:t>
            </a:r>
            <a:r>
              <a:rPr kumimoji="1" lang="en-US" altLang="zh-CN" dirty="0"/>
              <a:t>to</a:t>
            </a:r>
            <a:r>
              <a:rPr kumimoji="1" lang="zh-CN" altLang="en-US" dirty="0"/>
              <a:t> </a:t>
            </a:r>
            <a:r>
              <a:rPr kumimoji="1" lang="en-US" altLang="zh-CN" dirty="0"/>
              <a:t>generate</a:t>
            </a:r>
            <a:r>
              <a:rPr kumimoji="1" lang="zh-CN" altLang="en-US" dirty="0"/>
              <a:t> </a:t>
            </a:r>
            <a:r>
              <a:rPr kumimoji="1" lang="en-US" altLang="zh-CN" dirty="0"/>
              <a:t>the</a:t>
            </a:r>
            <a:r>
              <a:rPr kumimoji="1" lang="zh-CN" altLang="en-US" dirty="0"/>
              <a:t> </a:t>
            </a:r>
            <a:r>
              <a:rPr kumimoji="1" lang="en-US" altLang="zh-CN" dirty="0"/>
              <a:t>metadata,</a:t>
            </a:r>
            <a:r>
              <a:rPr kumimoji="1" lang="zh-CN" altLang="en-US" dirty="0"/>
              <a:t> </a:t>
            </a:r>
            <a:r>
              <a:rPr kumimoji="1" lang="en-US" altLang="zh-CN" dirty="0"/>
              <a:t>and</a:t>
            </a:r>
            <a:r>
              <a:rPr kumimoji="1" lang="zh-CN" altLang="en-US" dirty="0"/>
              <a:t> </a:t>
            </a:r>
            <a:r>
              <a:rPr kumimoji="1" lang="en-US" altLang="zh-CN" dirty="0"/>
              <a:t>then</a:t>
            </a:r>
            <a:r>
              <a:rPr kumimoji="1" lang="zh-CN" altLang="en-US" dirty="0"/>
              <a:t> </a:t>
            </a:r>
            <a:r>
              <a:rPr kumimoji="1" lang="en-US" altLang="zh-CN" dirty="0"/>
              <a:t>use</a:t>
            </a:r>
            <a:r>
              <a:rPr kumimoji="1" lang="zh-CN" altLang="en-US" dirty="0"/>
              <a:t> </a:t>
            </a:r>
            <a:r>
              <a:rPr kumimoji="1" lang="en-US" altLang="zh-CN" dirty="0"/>
              <a:t>another</a:t>
            </a:r>
            <a:r>
              <a:rPr kumimoji="1" lang="zh-CN" altLang="en-US" dirty="0"/>
              <a:t> </a:t>
            </a:r>
            <a:r>
              <a:rPr kumimoji="1" lang="en-US" altLang="zh-CN" dirty="0"/>
              <a:t>measurement</a:t>
            </a:r>
            <a:r>
              <a:rPr kumimoji="1" lang="zh-CN" altLang="en-US" dirty="0"/>
              <a:t> </a:t>
            </a:r>
            <a:r>
              <a:rPr kumimoji="1" lang="en-US" altLang="zh-CN" dirty="0"/>
              <a:t>generator,</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basically</a:t>
            </a:r>
            <a:r>
              <a:rPr kumimoji="1" lang="zh-CN" altLang="en-US" dirty="0"/>
              <a:t> </a:t>
            </a:r>
            <a:r>
              <a:rPr kumimoji="1" lang="en-US" altLang="zh-CN" dirty="0"/>
              <a:t>the</a:t>
            </a:r>
            <a:r>
              <a:rPr kumimoji="1" lang="zh-CN" altLang="en-US" dirty="0"/>
              <a:t> </a:t>
            </a:r>
            <a:r>
              <a:rPr kumimoji="1" lang="en-US" altLang="zh-CN" dirty="0"/>
              <a:t>RNN</a:t>
            </a:r>
            <a:r>
              <a:rPr kumimoji="1" lang="zh-CN" altLang="en-US" dirty="0"/>
              <a:t> </a:t>
            </a:r>
            <a:r>
              <a:rPr kumimoji="1" lang="en-US" altLang="zh-CN" dirty="0"/>
              <a:t>we</a:t>
            </a:r>
            <a:r>
              <a:rPr kumimoji="1" lang="zh-CN" altLang="en-US" dirty="0"/>
              <a:t> </a:t>
            </a:r>
            <a:r>
              <a:rPr kumimoji="1" lang="en-US" altLang="zh-CN" dirty="0"/>
              <a:t>discussed,</a:t>
            </a:r>
            <a:r>
              <a:rPr kumimoji="1" lang="zh-CN" altLang="en-US" dirty="0"/>
              <a:t> </a:t>
            </a:r>
            <a:r>
              <a:rPr kumimoji="1" lang="en-US" altLang="zh-CN" dirty="0"/>
              <a:t>to</a:t>
            </a:r>
            <a:r>
              <a:rPr kumimoji="1" lang="zh-CN" altLang="en-US" dirty="0"/>
              <a:t> </a:t>
            </a:r>
            <a:r>
              <a:rPr kumimoji="1" lang="en-US" altLang="zh-CN" dirty="0"/>
              <a:t>generate</a:t>
            </a:r>
            <a:r>
              <a:rPr kumimoji="1" lang="zh-CN" altLang="en-US" dirty="0"/>
              <a:t> </a:t>
            </a:r>
            <a:r>
              <a:rPr kumimoji="1" lang="en-US" altLang="zh-CN" dirty="0"/>
              <a:t>the</a:t>
            </a:r>
            <a:r>
              <a:rPr kumimoji="1" lang="zh-CN" altLang="en-US" dirty="0"/>
              <a:t> </a:t>
            </a:r>
            <a:r>
              <a:rPr kumimoji="1" lang="en-US" altLang="zh-CN" dirty="0"/>
              <a:t>measurements.</a:t>
            </a:r>
            <a:r>
              <a:rPr kumimoji="1" lang="zh-CN" altLang="en-US" dirty="0"/>
              <a:t> </a:t>
            </a:r>
            <a:r>
              <a:rPr kumimoji="1" lang="en-US" altLang="zh-CN" dirty="0"/>
              <a:t>For</a:t>
            </a:r>
            <a:r>
              <a:rPr kumimoji="1" lang="zh-CN" altLang="en-US" dirty="0"/>
              <a:t> </a:t>
            </a:r>
            <a:r>
              <a:rPr kumimoji="1" lang="en-US" altLang="zh-CN" dirty="0"/>
              <a:t>discriminator</a:t>
            </a:r>
            <a:r>
              <a:rPr kumimoji="1" lang="zh-CN" altLang="en-US" dirty="0"/>
              <a:t> </a:t>
            </a:r>
            <a:r>
              <a:rPr kumimoji="1" lang="en-US" altLang="zh-CN" dirty="0"/>
              <a:t>part,</a:t>
            </a:r>
            <a:r>
              <a:rPr kumimoji="1" lang="zh-CN" altLang="en-US" dirty="0"/>
              <a:t> </a:t>
            </a:r>
            <a:r>
              <a:rPr kumimoji="1" lang="en-US" altLang="zh-CN" dirty="0"/>
              <a:t>besides</a:t>
            </a:r>
            <a:r>
              <a:rPr kumimoji="1" lang="zh-CN" altLang="en-US" dirty="0"/>
              <a:t> </a:t>
            </a:r>
            <a:r>
              <a:rPr kumimoji="1" lang="en-US" altLang="zh-CN" dirty="0"/>
              <a:t>the</a:t>
            </a:r>
            <a:r>
              <a:rPr kumimoji="1" lang="zh-CN" altLang="en-US" dirty="0"/>
              <a:t> </a:t>
            </a:r>
            <a:r>
              <a:rPr kumimoji="1" lang="en-US" altLang="zh-CN" dirty="0"/>
              <a:t>original</a:t>
            </a:r>
            <a:r>
              <a:rPr kumimoji="1" lang="zh-CN" altLang="en-US" dirty="0"/>
              <a:t> </a:t>
            </a:r>
            <a:r>
              <a:rPr kumimoji="1" lang="en-US" altLang="zh-CN" dirty="0"/>
              <a:t>discriminator,</a:t>
            </a:r>
            <a:r>
              <a:rPr kumimoji="1" lang="zh-CN" altLang="en-US" dirty="0"/>
              <a:t> </a:t>
            </a:r>
            <a:r>
              <a:rPr kumimoji="1" lang="en-US" altLang="zh-CN" dirty="0"/>
              <a:t>we</a:t>
            </a:r>
            <a:r>
              <a:rPr kumimoji="1" lang="zh-CN" altLang="en-US" dirty="0"/>
              <a:t> </a:t>
            </a:r>
            <a:r>
              <a:rPr kumimoji="1" lang="en-US" altLang="zh-CN" dirty="0"/>
              <a:t>use</a:t>
            </a:r>
            <a:r>
              <a:rPr kumimoji="1" lang="zh-CN" altLang="en-US" dirty="0"/>
              <a:t> </a:t>
            </a:r>
            <a:r>
              <a:rPr kumimoji="1" lang="en-US" altLang="zh-CN" dirty="0"/>
              <a:t>another</a:t>
            </a:r>
            <a:r>
              <a:rPr kumimoji="1" lang="zh-CN" altLang="en-US" dirty="0"/>
              <a:t> </a:t>
            </a:r>
            <a:r>
              <a:rPr kumimoji="1" lang="en-US" altLang="zh-CN" dirty="0"/>
              <a:t>auxiliary</a:t>
            </a:r>
            <a:r>
              <a:rPr kumimoji="1" lang="zh-CN" altLang="en-US" dirty="0"/>
              <a:t> </a:t>
            </a:r>
            <a:r>
              <a:rPr kumimoji="1" lang="en-US" altLang="zh-CN" dirty="0"/>
              <a:t>to</a:t>
            </a:r>
            <a:r>
              <a:rPr kumimoji="1" lang="zh-CN" altLang="en-US" dirty="0"/>
              <a:t> </a:t>
            </a:r>
            <a:r>
              <a:rPr kumimoji="1" lang="en-US" altLang="zh-CN" dirty="0"/>
              <a:t>help</a:t>
            </a:r>
            <a:r>
              <a:rPr kumimoji="1" lang="zh-CN" altLang="en-US" dirty="0"/>
              <a:t> </a:t>
            </a:r>
            <a:r>
              <a:rPr kumimoji="1" lang="en-US" altLang="zh-CN" dirty="0"/>
              <a:t>ensure</a:t>
            </a:r>
            <a:r>
              <a:rPr kumimoji="1" lang="zh-CN" altLang="en-US" dirty="0"/>
              <a:t> </a:t>
            </a:r>
            <a:r>
              <a:rPr kumimoji="1" lang="en-US" altLang="zh-CN" dirty="0"/>
              <a:t>the</a:t>
            </a:r>
            <a:r>
              <a:rPr kumimoji="1" lang="zh-CN" altLang="en-US" dirty="0"/>
              <a:t> </a:t>
            </a:r>
            <a:r>
              <a:rPr kumimoji="1" lang="en-US" altLang="zh-CN" dirty="0"/>
              <a:t>fidelity</a:t>
            </a:r>
            <a:r>
              <a:rPr kumimoji="1" lang="zh-CN" altLang="en-US" dirty="0"/>
              <a:t> </a:t>
            </a:r>
            <a:r>
              <a:rPr kumimoji="1" lang="en-US" altLang="zh-CN" dirty="0"/>
              <a:t>of</a:t>
            </a:r>
            <a:r>
              <a:rPr kumimoji="1" lang="zh-CN" altLang="en-US" dirty="0"/>
              <a:t> </a:t>
            </a:r>
            <a:r>
              <a:rPr kumimoji="1" lang="en-US" altLang="zh-CN" dirty="0"/>
              <a:t>metadata.</a:t>
            </a:r>
            <a:r>
              <a:rPr kumimoji="1" lang="zh-CN" altLang="en-US" dirty="0"/>
              <a:t> </a:t>
            </a:r>
            <a:r>
              <a:rPr kumimoji="1" lang="en-US" altLang="zh-CN" dirty="0"/>
              <a:t>From</a:t>
            </a:r>
            <a:r>
              <a:rPr kumimoji="1" lang="zh-CN" altLang="en-US" dirty="0"/>
              <a:t> </a:t>
            </a:r>
            <a:r>
              <a:rPr kumimoji="1" lang="en-US" altLang="zh-CN" dirty="0"/>
              <a:t>the</a:t>
            </a:r>
            <a:r>
              <a:rPr kumimoji="1" lang="zh-CN" altLang="en-US" dirty="0"/>
              <a:t> </a:t>
            </a:r>
            <a:r>
              <a:rPr kumimoji="1" lang="en-US" altLang="zh-CN" dirty="0"/>
              <a:t>figure</a:t>
            </a:r>
            <a:r>
              <a:rPr kumimoji="1" lang="zh-CN" altLang="en-US" dirty="0"/>
              <a:t> </a:t>
            </a:r>
            <a:r>
              <a:rPr kumimoji="1" lang="en-US" altLang="zh-CN" dirty="0"/>
              <a:t>we</a:t>
            </a:r>
            <a:r>
              <a:rPr kumimoji="1" lang="zh-CN" altLang="en-US" dirty="0"/>
              <a:t> </a:t>
            </a:r>
            <a:r>
              <a:rPr kumimoji="1" lang="en-US" altLang="zh-CN" dirty="0"/>
              <a:t>can</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a:t>it</a:t>
            </a:r>
            <a:r>
              <a:rPr kumimoji="1" lang="zh-CN" altLang="en-US" dirty="0"/>
              <a:t> </a:t>
            </a:r>
            <a:r>
              <a:rPr kumimoji="1" lang="en-US" altLang="zh-CN" dirty="0"/>
              <a:t>learns</a:t>
            </a:r>
            <a:r>
              <a:rPr kumimoji="1" lang="zh-CN" altLang="en-US" dirty="0"/>
              <a:t> </a:t>
            </a:r>
            <a:r>
              <a:rPr kumimoji="1" lang="en-US" altLang="zh-CN" dirty="0"/>
              <a:t>the</a:t>
            </a:r>
            <a:r>
              <a:rPr kumimoji="1" lang="zh-CN" altLang="en-US" dirty="0"/>
              <a:t> </a:t>
            </a:r>
            <a:r>
              <a:rPr kumimoji="1" lang="en-US" altLang="zh-CN" dirty="0"/>
              <a:t>metadata</a:t>
            </a:r>
            <a:r>
              <a:rPr kumimoji="1" lang="zh-CN" altLang="en-US" dirty="0"/>
              <a:t> </a:t>
            </a:r>
            <a:r>
              <a:rPr kumimoji="1" lang="en-US" altLang="zh-CN" dirty="0"/>
              <a:t>much</a:t>
            </a:r>
            <a:r>
              <a:rPr kumimoji="1" lang="zh-CN" altLang="en-US" dirty="0"/>
              <a:t> </a:t>
            </a:r>
            <a:r>
              <a:rPr kumimoji="1" lang="en-US" altLang="zh-CN" dirty="0"/>
              <a:t>better.</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18</a:t>
            </a:fld>
            <a:endParaRPr kumimoji="1" lang="zh-CN" altLang="en-US"/>
          </a:p>
        </p:txBody>
      </p:sp>
    </p:spTree>
    <p:extLst>
      <p:ext uri="{BB962C8B-B14F-4D97-AF65-F5344CB8AC3E}">
        <p14:creationId xmlns:p14="http://schemas.microsoft.com/office/powerpoint/2010/main" val="3001806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After</a:t>
            </a:r>
            <a:r>
              <a:rPr kumimoji="1" lang="zh-CN" altLang="en-US" dirty="0"/>
              <a:t> </a:t>
            </a:r>
            <a:r>
              <a:rPr kumimoji="1" lang="en-US" altLang="zh-CN" dirty="0"/>
              <a:t>showing</a:t>
            </a:r>
            <a:r>
              <a:rPr kumimoji="1" lang="zh-CN" altLang="en-US" dirty="0"/>
              <a:t> </a:t>
            </a:r>
            <a:r>
              <a:rPr kumimoji="1" lang="en-US" altLang="zh-CN" dirty="0"/>
              <a:t>the</a:t>
            </a:r>
            <a:r>
              <a:rPr kumimoji="1" lang="zh-CN" altLang="en-US" dirty="0"/>
              <a:t> </a:t>
            </a:r>
            <a:r>
              <a:rPr kumimoji="1" lang="en-US" altLang="zh-CN" dirty="0"/>
              <a:t>evaluation</a:t>
            </a:r>
            <a:r>
              <a:rPr kumimoji="1" lang="zh-CN" altLang="en-US" dirty="0"/>
              <a:t> </a:t>
            </a:r>
            <a:r>
              <a:rPr kumimoji="1" lang="en-US" altLang="zh-CN" dirty="0"/>
              <a:t>results,</a:t>
            </a:r>
            <a:r>
              <a:rPr kumimoji="1" lang="zh-CN" altLang="en-US" dirty="0"/>
              <a:t> </a:t>
            </a:r>
            <a:r>
              <a:rPr kumimoji="1" lang="en-US" altLang="zh-CN" dirty="0"/>
              <a:t>let</a:t>
            </a:r>
            <a:r>
              <a:rPr kumimoji="1" lang="zh-CN" altLang="en-US" dirty="0"/>
              <a:t> </a:t>
            </a:r>
            <a:r>
              <a:rPr kumimoji="1" lang="en-US" altLang="zh-CN" dirty="0"/>
              <a:t>me</a:t>
            </a:r>
            <a:r>
              <a:rPr kumimoji="1" lang="zh-CN" altLang="en-US" dirty="0"/>
              <a:t> </a:t>
            </a:r>
            <a:r>
              <a:rPr kumimoji="1" lang="en-US" altLang="zh-CN" dirty="0"/>
              <a:t>give</a:t>
            </a:r>
            <a:r>
              <a:rPr kumimoji="1" lang="zh-CN" altLang="en-US" dirty="0"/>
              <a:t> </a:t>
            </a:r>
            <a:r>
              <a:rPr kumimoji="1" lang="en-US" altLang="zh-CN" dirty="0"/>
              <a:t>you</a:t>
            </a:r>
            <a:r>
              <a:rPr kumimoji="1" lang="zh-CN" altLang="en-US" dirty="0"/>
              <a:t> </a:t>
            </a:r>
            <a:r>
              <a:rPr kumimoji="1" lang="en-US" altLang="zh-CN" dirty="0"/>
              <a:t>an</a:t>
            </a:r>
            <a:r>
              <a:rPr kumimoji="1" lang="zh-CN" altLang="en-US" dirty="0"/>
              <a:t> </a:t>
            </a:r>
            <a:r>
              <a:rPr kumimoji="1" lang="en-US" altLang="zh-CN" dirty="0"/>
              <a:t>end-to-end</a:t>
            </a:r>
            <a:r>
              <a:rPr kumimoji="1" lang="zh-CN" altLang="en-US" dirty="0"/>
              <a:t> </a:t>
            </a:r>
            <a:r>
              <a:rPr kumimoji="1" lang="en-US" altLang="zh-CN" dirty="0"/>
              <a:t>workflow</a:t>
            </a:r>
            <a:r>
              <a:rPr kumimoji="1" lang="zh-CN" altLang="en-US" dirty="0"/>
              <a:t> </a:t>
            </a:r>
            <a:r>
              <a:rPr kumimoji="1" lang="en-US" altLang="zh-CN" dirty="0"/>
              <a:t>of</a:t>
            </a:r>
            <a:r>
              <a:rPr kumimoji="1" lang="zh-CN" altLang="en-US" dirty="0"/>
              <a:t> </a:t>
            </a:r>
            <a:r>
              <a:rPr kumimoji="1" lang="en-US" altLang="zh-CN" dirty="0"/>
              <a:t>how</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err="1"/>
              <a:t>DoppelGANger</a:t>
            </a:r>
            <a:r>
              <a:rPr kumimoji="1" lang="en-US" altLang="zh-CN" dirty="0"/>
              <a:t>.</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first</a:t>
            </a:r>
            <a:r>
              <a:rPr kumimoji="1" lang="zh-CN" altLang="en-US" dirty="0"/>
              <a:t> </a:t>
            </a:r>
            <a:r>
              <a:rPr kumimoji="1" lang="en-US" altLang="zh-CN" dirty="0"/>
              <a:t>need</a:t>
            </a:r>
            <a:r>
              <a:rPr kumimoji="1" lang="zh-CN" altLang="en-US" dirty="0"/>
              <a:t> </a:t>
            </a:r>
            <a:r>
              <a:rPr kumimoji="1" lang="en-US" altLang="zh-CN" dirty="0"/>
              <a:t>to</a:t>
            </a:r>
            <a:r>
              <a:rPr kumimoji="1" lang="zh-CN" altLang="en-US" dirty="0"/>
              <a:t> </a:t>
            </a:r>
            <a:r>
              <a:rPr kumimoji="1" lang="en-US" altLang="zh-CN" dirty="0"/>
              <a:t>prepare</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and</a:t>
            </a:r>
            <a:r>
              <a:rPr kumimoji="1" lang="zh-CN" altLang="en-US" dirty="0"/>
              <a:t> </a:t>
            </a:r>
            <a:r>
              <a:rPr kumimoji="1" lang="en-US" altLang="zh-CN" dirty="0"/>
              <a:t>its</a:t>
            </a:r>
            <a:r>
              <a:rPr kumimoji="1" lang="zh-CN" altLang="en-US" dirty="0"/>
              <a:t> </a:t>
            </a:r>
            <a:r>
              <a:rPr kumimoji="1" lang="en-US" altLang="zh-CN" dirty="0"/>
              <a:t>schema</a:t>
            </a:r>
            <a:r>
              <a:rPr kumimoji="1" lang="zh-CN" altLang="en-US" dirty="0"/>
              <a:t> </a:t>
            </a:r>
            <a:r>
              <a:rPr kumimoji="1" lang="en-US" altLang="zh-CN" dirty="0"/>
              <a:t>in</a:t>
            </a:r>
            <a:r>
              <a:rPr kumimoji="1" lang="zh-CN" altLang="en-US" dirty="0"/>
              <a:t> </a:t>
            </a:r>
            <a:r>
              <a:rPr kumimoji="1" lang="en-US" altLang="zh-CN" dirty="0"/>
              <a:t>a</a:t>
            </a:r>
            <a:r>
              <a:rPr kumimoji="1" lang="zh-CN" altLang="en-US" dirty="0"/>
              <a:t> </a:t>
            </a:r>
            <a:r>
              <a:rPr kumimoji="1" lang="en-US" altLang="zh-CN" dirty="0"/>
              <a:t>simple</a:t>
            </a:r>
            <a:r>
              <a:rPr kumimoji="1" lang="zh-CN" altLang="en-US" dirty="0"/>
              <a:t> </a:t>
            </a:r>
            <a:r>
              <a:rPr kumimoji="1" lang="en-US" altLang="zh-CN" dirty="0"/>
              <a:t>format.</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config</a:t>
            </a:r>
            <a:r>
              <a:rPr kumimoji="1" lang="zh-CN" altLang="en-US" dirty="0"/>
              <a:t> </a:t>
            </a:r>
            <a:r>
              <a:rPr kumimoji="1" lang="en-US" altLang="zh-CN" dirty="0"/>
              <a:t>some</a:t>
            </a:r>
            <a:r>
              <a:rPr kumimoji="1" lang="zh-CN" altLang="en-US" dirty="0"/>
              <a:t> </a:t>
            </a:r>
            <a:r>
              <a:rPr kumimoji="1" lang="en-US" altLang="zh-CN" dirty="0"/>
              <a:t>parameters,</a:t>
            </a:r>
            <a:r>
              <a:rPr kumimoji="1" lang="zh-CN" altLang="en-US" dirty="0"/>
              <a:t> </a:t>
            </a:r>
            <a:r>
              <a:rPr kumimoji="1" lang="en-US" altLang="zh-CN" dirty="0"/>
              <a:t>like</a:t>
            </a:r>
            <a:r>
              <a:rPr kumimoji="1" lang="zh-CN" altLang="en-US" dirty="0"/>
              <a:t> </a:t>
            </a:r>
            <a:r>
              <a:rPr kumimoji="1" lang="en-US" altLang="zh-CN" dirty="0"/>
              <a:t>the</a:t>
            </a:r>
            <a:r>
              <a:rPr kumimoji="1" lang="zh-CN" altLang="en-US" dirty="0"/>
              <a:t> </a:t>
            </a:r>
            <a:r>
              <a:rPr kumimoji="1" lang="en-US" altLang="zh-CN" dirty="0"/>
              <a:t>batched</a:t>
            </a:r>
            <a:r>
              <a:rPr kumimoji="1" lang="zh-CN" altLang="en-US" dirty="0"/>
              <a:t> </a:t>
            </a:r>
            <a:r>
              <a:rPr kumimoji="1" lang="en-US" altLang="zh-CN" dirty="0"/>
              <a:t>generation</a:t>
            </a:r>
            <a:r>
              <a:rPr kumimoji="1" lang="zh-CN" altLang="en-US" dirty="0"/>
              <a:t> </a:t>
            </a:r>
            <a:r>
              <a:rPr kumimoji="1" lang="en-US" altLang="zh-CN" dirty="0"/>
              <a:t>size</a:t>
            </a:r>
            <a:r>
              <a:rPr kumimoji="1" lang="zh-CN" altLang="en-US" dirty="0"/>
              <a:t> </a:t>
            </a:r>
            <a:r>
              <a:rPr kumimoji="1" lang="en-US" altLang="zh-CN" dirty="0"/>
              <a:t>and</a:t>
            </a:r>
            <a:r>
              <a:rPr kumimoji="1" lang="zh-CN" altLang="en-US" dirty="0"/>
              <a:t> </a:t>
            </a:r>
            <a:r>
              <a:rPr kumimoji="1" lang="en-US" altLang="zh-CN" dirty="0"/>
              <a:t>whether</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US" altLang="zh-CN" dirty="0"/>
              <a:t>the</a:t>
            </a:r>
            <a:r>
              <a:rPr kumimoji="1" lang="zh-CN" altLang="en-US" dirty="0"/>
              <a:t> </a:t>
            </a:r>
            <a:r>
              <a:rPr kumimoji="1" lang="en-US" altLang="zh-CN" dirty="0"/>
              <a:t>auxiliary</a:t>
            </a:r>
            <a:r>
              <a:rPr kumimoji="1" lang="zh-CN" altLang="en-US" dirty="0"/>
              <a:t> </a:t>
            </a:r>
            <a:r>
              <a:rPr kumimoji="1" lang="en-US" altLang="zh-CN" dirty="0"/>
              <a:t>discriminator</a:t>
            </a:r>
            <a:r>
              <a:rPr kumimoji="1" lang="zh-CN" altLang="en-US" dirty="0"/>
              <a:t> </a:t>
            </a:r>
            <a:r>
              <a:rPr kumimoji="1" lang="en-US" altLang="zh-CN" dirty="0"/>
              <a:t>we</a:t>
            </a:r>
            <a:r>
              <a:rPr kumimoji="1" lang="zh-CN" altLang="en-US" dirty="0"/>
              <a:t> </a:t>
            </a:r>
            <a:r>
              <a:rPr kumimoji="1" lang="en-US" altLang="zh-CN" dirty="0"/>
              <a:t>discussed.</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specify</a:t>
            </a:r>
            <a:r>
              <a:rPr kumimoji="1" lang="zh-CN" altLang="en-US" dirty="0"/>
              <a:t> </a:t>
            </a:r>
            <a:r>
              <a:rPr kumimoji="1" lang="en-US" altLang="zh-CN" dirty="0"/>
              <a:t>whether</a:t>
            </a:r>
            <a:r>
              <a:rPr kumimoji="1" lang="zh-CN" altLang="en-US" dirty="0"/>
              <a:t> </a:t>
            </a:r>
            <a:r>
              <a:rPr kumimoji="1" lang="en-US" altLang="zh-CN" dirty="0"/>
              <a:t>they</a:t>
            </a:r>
            <a:r>
              <a:rPr kumimoji="1" lang="zh-CN" altLang="en-US" dirty="0"/>
              <a:t> </a:t>
            </a:r>
            <a:r>
              <a:rPr kumimoji="1" lang="en-US" altLang="zh-CN" dirty="0"/>
              <a:t>want</a:t>
            </a:r>
            <a:r>
              <a:rPr kumimoji="1" lang="zh-CN" altLang="en-US" dirty="0"/>
              <a:t> </a:t>
            </a:r>
            <a:r>
              <a:rPr kumimoji="1" lang="en-US" altLang="zh-CN" dirty="0"/>
              <a:t>to</a:t>
            </a:r>
            <a:r>
              <a:rPr kumimoji="1" lang="zh-CN" altLang="en-US" dirty="0"/>
              <a:t> </a:t>
            </a:r>
            <a:r>
              <a:rPr kumimoji="1" lang="en-US" altLang="zh-CN" dirty="0"/>
              <a:t>change</a:t>
            </a:r>
            <a:r>
              <a:rPr kumimoji="1" lang="zh-CN" altLang="en-US" dirty="0"/>
              <a:t> </a:t>
            </a:r>
            <a:r>
              <a:rPr kumimoji="1" lang="en-US" altLang="zh-CN" dirty="0"/>
              <a:t>the</a:t>
            </a:r>
            <a:r>
              <a:rPr kumimoji="1" lang="zh-CN" altLang="en-US" dirty="0"/>
              <a:t> </a:t>
            </a:r>
            <a:r>
              <a:rPr kumimoji="1" lang="en-US" altLang="zh-CN" dirty="0"/>
              <a:t>metadata</a:t>
            </a:r>
            <a:r>
              <a:rPr kumimoji="1" lang="zh-CN" altLang="en-US" dirty="0"/>
              <a:t> </a:t>
            </a:r>
            <a:r>
              <a:rPr kumimoji="1" lang="en-US" altLang="zh-CN" dirty="0"/>
              <a:t>or</a:t>
            </a:r>
            <a:r>
              <a:rPr kumimoji="1" lang="zh-CN" altLang="en-US" dirty="0"/>
              <a:t> </a:t>
            </a:r>
            <a:r>
              <a:rPr kumimoji="1" lang="en-US" altLang="zh-CN" dirty="0"/>
              <a:t>not.</a:t>
            </a:r>
            <a:r>
              <a:rPr kumimoji="1" lang="zh-CN" altLang="en-US" dirty="0"/>
              <a:t> </a:t>
            </a:r>
            <a:r>
              <a:rPr kumimoji="1" lang="en-US" altLang="zh-CN" dirty="0"/>
              <a:t>Then</a:t>
            </a:r>
            <a:r>
              <a:rPr kumimoji="1" lang="zh-CN" altLang="en-US" dirty="0"/>
              <a:t> </a:t>
            </a:r>
            <a:r>
              <a:rPr kumimoji="1" lang="en-US" altLang="zh-CN" dirty="0"/>
              <a:t>the</a:t>
            </a:r>
            <a:r>
              <a:rPr kumimoji="1" lang="zh-CN" altLang="en-US" dirty="0"/>
              <a:t> </a:t>
            </a:r>
            <a:r>
              <a:rPr kumimoji="1" lang="en-US" altLang="zh-CN" dirty="0" err="1"/>
              <a:t>DoppelGANger</a:t>
            </a:r>
            <a:r>
              <a:rPr kumimoji="1" lang="zh-CN" altLang="en-US" dirty="0"/>
              <a:t> </a:t>
            </a:r>
            <a:r>
              <a:rPr kumimoji="1" lang="en-US" altLang="zh-CN" dirty="0"/>
              <a:t>can</a:t>
            </a:r>
            <a:r>
              <a:rPr kumimoji="1" lang="zh-CN" altLang="en-US" dirty="0"/>
              <a:t> </a:t>
            </a:r>
            <a:r>
              <a:rPr kumimoji="1" lang="en-US" altLang="zh-CN" dirty="0"/>
              <a:t>train</a:t>
            </a:r>
            <a:r>
              <a:rPr kumimoji="1" lang="zh-CN" altLang="en-US" dirty="0"/>
              <a:t> </a:t>
            </a:r>
            <a:r>
              <a:rPr kumimoji="1" lang="en-US" altLang="zh-CN" dirty="0"/>
              <a:t>the</a:t>
            </a:r>
            <a:r>
              <a:rPr kumimoji="1" lang="zh-CN" altLang="en-US" dirty="0"/>
              <a:t> </a:t>
            </a:r>
            <a:r>
              <a:rPr kumimoji="1" lang="en-US" altLang="zh-CN" dirty="0"/>
              <a:t>model</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these</a:t>
            </a:r>
            <a:r>
              <a:rPr kumimoji="1" lang="zh-CN" altLang="en-US" dirty="0"/>
              <a:t> </a:t>
            </a:r>
            <a:r>
              <a:rPr kumimoji="1" lang="en-US" altLang="zh-CN" dirty="0"/>
              <a:t>information,</a:t>
            </a:r>
            <a:r>
              <a:rPr kumimoji="1" lang="zh-CN" altLang="en-US" dirty="0"/>
              <a:t> </a:t>
            </a:r>
            <a:r>
              <a:rPr kumimoji="1" lang="en-US" altLang="zh-CN" dirty="0"/>
              <a:t>and</a:t>
            </a:r>
            <a:r>
              <a:rPr kumimoji="1" lang="zh-CN" altLang="en-US" dirty="0"/>
              <a:t> </a:t>
            </a:r>
            <a:r>
              <a:rPr kumimoji="1" lang="en-US" altLang="zh-CN" dirty="0"/>
              <a:t>then</a:t>
            </a:r>
            <a:r>
              <a:rPr kumimoji="1" lang="zh-CN" altLang="en-US" dirty="0"/>
              <a:t> </a:t>
            </a:r>
            <a:r>
              <a:rPr kumimoji="1" lang="en-US" altLang="zh-CN" dirty="0"/>
              <a:t>produce</a:t>
            </a:r>
            <a:r>
              <a:rPr kumimoji="1" lang="zh-CN" altLang="en-US" dirty="0"/>
              <a:t> </a:t>
            </a:r>
            <a:r>
              <a:rPr kumimoji="1" lang="en-US" altLang="zh-CN" dirty="0"/>
              <a:t>a</a:t>
            </a:r>
            <a:r>
              <a:rPr kumimoji="1" lang="zh-CN" altLang="en-US" dirty="0"/>
              <a:t> </a:t>
            </a:r>
            <a:r>
              <a:rPr kumimoji="1" lang="en-US" altLang="zh-CN" dirty="0"/>
              <a:t>trained</a:t>
            </a:r>
            <a:r>
              <a:rPr kumimoji="1" lang="zh-CN" altLang="en-US" dirty="0"/>
              <a:t> </a:t>
            </a:r>
            <a:r>
              <a:rPr kumimoji="1" lang="en-US" altLang="zh-CN" dirty="0"/>
              <a:t>model.</a:t>
            </a:r>
            <a:r>
              <a:rPr kumimoji="1" lang="zh-CN" altLang="en-US" dirty="0"/>
              <a:t> </a:t>
            </a:r>
            <a:r>
              <a:rPr kumimoji="1" lang="en-US" altLang="zh-CN" dirty="0"/>
              <a:t>Then</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can</a:t>
            </a:r>
            <a:r>
              <a:rPr kumimoji="1" lang="zh-CN" altLang="en-US" dirty="0"/>
              <a:t> </a:t>
            </a:r>
            <a:r>
              <a:rPr kumimoji="1" lang="en-US" altLang="zh-CN" dirty="0"/>
              <a:t>specify</a:t>
            </a:r>
            <a:r>
              <a:rPr kumimoji="1" lang="zh-CN" altLang="en-US" dirty="0"/>
              <a:t> </a:t>
            </a:r>
            <a:r>
              <a:rPr kumimoji="1" lang="en-US" altLang="zh-CN" dirty="0"/>
              <a:t>the</a:t>
            </a:r>
            <a:r>
              <a:rPr kumimoji="1" lang="zh-CN" altLang="en-US" dirty="0"/>
              <a:t> </a:t>
            </a:r>
            <a:r>
              <a:rPr kumimoji="1" lang="en-US" altLang="zh-CN" dirty="0"/>
              <a:t>number</a:t>
            </a:r>
            <a:r>
              <a:rPr kumimoji="1" lang="zh-CN" altLang="en-US" dirty="0"/>
              <a:t> </a:t>
            </a:r>
            <a:r>
              <a:rPr kumimoji="1" lang="en-US" altLang="zh-CN" dirty="0"/>
              <a:t>of</a:t>
            </a:r>
            <a:r>
              <a:rPr kumimoji="1" lang="zh-CN" altLang="en-US" dirty="0"/>
              <a:t> </a:t>
            </a:r>
            <a:r>
              <a:rPr kumimoji="1" lang="en-US" altLang="zh-CN" dirty="0"/>
              <a:t>synthetic</a:t>
            </a:r>
            <a:r>
              <a:rPr kumimoji="1" lang="zh-CN" altLang="en-US" dirty="0"/>
              <a:t> </a:t>
            </a:r>
            <a:r>
              <a:rPr kumimoji="1" lang="en-US" altLang="zh-CN" dirty="0"/>
              <a:t>data</a:t>
            </a:r>
            <a:r>
              <a:rPr kumimoji="1" lang="zh-CN" altLang="en-US" dirty="0"/>
              <a:t> </a:t>
            </a:r>
            <a:r>
              <a:rPr kumimoji="1" lang="en-US" altLang="zh-CN" dirty="0"/>
              <a:t>they</a:t>
            </a:r>
            <a:r>
              <a:rPr kumimoji="1" lang="zh-CN" altLang="en-US" dirty="0"/>
              <a:t> </a:t>
            </a:r>
            <a:r>
              <a:rPr kumimoji="1" lang="en-US" altLang="zh-CN" dirty="0"/>
              <a:t>want,</a:t>
            </a:r>
            <a:r>
              <a:rPr kumimoji="1" lang="zh-CN" altLang="en-US" dirty="0"/>
              <a:t> </a:t>
            </a:r>
            <a:r>
              <a:rPr kumimoji="1" lang="en-US" altLang="zh-CN" dirty="0"/>
              <a:t>and</a:t>
            </a:r>
            <a:r>
              <a:rPr kumimoji="1" lang="zh-CN" altLang="en-US" dirty="0"/>
              <a:t> </a:t>
            </a:r>
            <a:r>
              <a:rPr kumimoji="1" lang="en-US" altLang="zh-CN" dirty="0" err="1"/>
              <a:t>DoppeLGANger</a:t>
            </a:r>
            <a:r>
              <a:rPr kumimoji="1" lang="zh-CN" altLang="en-US" dirty="0"/>
              <a:t> </a:t>
            </a:r>
            <a:r>
              <a:rPr kumimoji="1" lang="en-US" altLang="zh-CN" dirty="0"/>
              <a:t>generate</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as</a:t>
            </a:r>
            <a:r>
              <a:rPr kumimoji="1" lang="zh-CN" altLang="en-US" dirty="0"/>
              <a:t> </a:t>
            </a:r>
            <a:r>
              <a:rPr kumimoji="1" lang="en-US" altLang="zh-CN" dirty="0"/>
              <a:t>required.</a:t>
            </a:r>
            <a:r>
              <a:rPr kumimoji="1" lang="zh-CN" altLang="en-US" dirty="0"/>
              <a:t> </a:t>
            </a:r>
            <a:r>
              <a:rPr kumimoji="1" lang="en-US" altLang="zh-CN" dirty="0"/>
              <a:t>The</a:t>
            </a:r>
            <a:r>
              <a:rPr kumimoji="1" lang="zh-CN" altLang="en-US" dirty="0"/>
              <a:t> </a:t>
            </a:r>
            <a:r>
              <a:rPr kumimoji="1" lang="en-US" altLang="zh-CN" dirty="0"/>
              <a:t>user</a:t>
            </a:r>
            <a:r>
              <a:rPr kumimoji="1" lang="zh-CN" altLang="en-US" dirty="0"/>
              <a:t> </a:t>
            </a:r>
            <a:r>
              <a:rPr kumimoji="1" lang="en-US" altLang="zh-CN" dirty="0"/>
              <a:t>can</a:t>
            </a:r>
            <a:r>
              <a:rPr kumimoji="1" lang="zh-CN" altLang="en-US" dirty="0"/>
              <a:t> </a:t>
            </a:r>
            <a:r>
              <a:rPr kumimoji="1" lang="en-US" altLang="zh-CN" dirty="0"/>
              <a:t>either</a:t>
            </a:r>
            <a:r>
              <a:rPr kumimoji="1" lang="zh-CN" altLang="en-US" dirty="0"/>
              <a:t> </a:t>
            </a:r>
            <a:r>
              <a:rPr kumimoji="1" lang="en-US" altLang="zh-CN" dirty="0"/>
              <a:t>share</a:t>
            </a:r>
            <a:r>
              <a:rPr kumimoji="1" lang="zh-CN" altLang="en-US" dirty="0"/>
              <a:t> </a:t>
            </a:r>
            <a:r>
              <a:rPr kumimoji="1" lang="en-US" altLang="zh-CN" dirty="0"/>
              <a:t>the</a:t>
            </a:r>
            <a:r>
              <a:rPr kumimoji="1" lang="zh-CN" altLang="en-US" dirty="0"/>
              <a:t> </a:t>
            </a:r>
            <a:r>
              <a:rPr kumimoji="1" lang="en-US" altLang="zh-CN" dirty="0"/>
              <a:t>synthetic</a:t>
            </a:r>
            <a:r>
              <a:rPr kumimoji="1" lang="zh-CN" altLang="en-US" dirty="0"/>
              <a:t> </a:t>
            </a:r>
            <a:r>
              <a:rPr kumimoji="1" lang="en-US" altLang="zh-CN" dirty="0"/>
              <a:t>data,</a:t>
            </a:r>
            <a:r>
              <a:rPr kumimoji="1" lang="zh-CN" altLang="en-US" dirty="0"/>
              <a:t> </a:t>
            </a:r>
            <a:r>
              <a:rPr kumimoji="1" lang="en-US" altLang="zh-CN" dirty="0"/>
              <a:t>or</a:t>
            </a:r>
            <a:r>
              <a:rPr kumimoji="1" lang="zh-CN" altLang="en-US" dirty="0"/>
              <a:t> </a:t>
            </a:r>
            <a:r>
              <a:rPr kumimoji="1" lang="en-US" altLang="zh-CN" dirty="0"/>
              <a:t>just</a:t>
            </a:r>
            <a:r>
              <a:rPr kumimoji="1" lang="zh-CN" altLang="en-US" dirty="0"/>
              <a:t> </a:t>
            </a:r>
            <a:r>
              <a:rPr kumimoji="1" lang="en-US" altLang="zh-CN" dirty="0"/>
              <a:t>directly</a:t>
            </a:r>
            <a:r>
              <a:rPr kumimoji="1" lang="zh-CN" altLang="en-US" dirty="0"/>
              <a:t> </a:t>
            </a:r>
            <a:r>
              <a:rPr kumimoji="1" lang="en-US" altLang="zh-CN" dirty="0"/>
              <a:t>share</a:t>
            </a:r>
            <a:r>
              <a:rPr kumimoji="1" lang="zh-CN" altLang="en-US" dirty="0"/>
              <a:t> </a:t>
            </a:r>
            <a:r>
              <a:rPr kumimoji="1" lang="en-US" altLang="zh-CN" dirty="0"/>
              <a:t>the</a:t>
            </a:r>
            <a:r>
              <a:rPr kumimoji="1" lang="zh-CN" altLang="en-US" dirty="0"/>
              <a:t> </a:t>
            </a:r>
            <a:r>
              <a:rPr kumimoji="1" lang="en-US" altLang="zh-CN" dirty="0"/>
              <a:t>model</a:t>
            </a:r>
            <a:r>
              <a:rPr kumimoji="1" lang="zh-CN" altLang="en-US" dirty="0"/>
              <a:t> </a:t>
            </a:r>
            <a:r>
              <a:rPr kumimoji="1" lang="en-US" altLang="zh-CN" dirty="0"/>
              <a:t>so</a:t>
            </a:r>
            <a:r>
              <a:rPr kumimoji="1" lang="zh-CN" altLang="en-US" dirty="0"/>
              <a:t> </a:t>
            </a:r>
            <a:r>
              <a:rPr kumimoji="1" lang="en-US" altLang="zh-CN" dirty="0"/>
              <a:t>that</a:t>
            </a:r>
            <a:r>
              <a:rPr kumimoji="1" lang="zh-CN" altLang="en-US" dirty="0"/>
              <a:t> </a:t>
            </a:r>
            <a:r>
              <a:rPr kumimoji="1" lang="en-US" altLang="zh-CN" dirty="0"/>
              <a:t>other</a:t>
            </a:r>
            <a:r>
              <a:rPr kumimoji="1" lang="zh-CN" altLang="en-US" dirty="0"/>
              <a:t> </a:t>
            </a:r>
            <a:r>
              <a:rPr kumimoji="1" lang="en-US" altLang="zh-CN" dirty="0"/>
              <a:t>people</a:t>
            </a:r>
            <a:r>
              <a:rPr kumimoji="1" lang="zh-CN" altLang="en-US" dirty="0"/>
              <a:t> </a:t>
            </a:r>
            <a:r>
              <a:rPr kumimoji="1" lang="en-US" altLang="zh-CN" dirty="0"/>
              <a:t>can</a:t>
            </a:r>
            <a:r>
              <a:rPr kumimoji="1" lang="zh-CN" altLang="en-US" dirty="0"/>
              <a:t> </a:t>
            </a:r>
            <a:r>
              <a:rPr kumimoji="1" lang="en-US" altLang="zh-CN" dirty="0"/>
              <a:t>generate</a:t>
            </a:r>
            <a:r>
              <a:rPr kumimoji="1" lang="zh-CN" altLang="en-US" dirty="0"/>
              <a:t> </a:t>
            </a:r>
            <a:r>
              <a:rPr kumimoji="1" lang="en-US" altLang="zh-CN" dirty="0"/>
              <a:t>whatever</a:t>
            </a:r>
            <a:r>
              <a:rPr kumimoji="1" lang="zh-CN" altLang="en-US" dirty="0"/>
              <a:t> </a:t>
            </a:r>
            <a:r>
              <a:rPr kumimoji="1" lang="en-US" altLang="zh-CN" dirty="0"/>
              <a:t>amount</a:t>
            </a:r>
            <a:r>
              <a:rPr kumimoji="1" lang="zh-CN" altLang="en-US" dirty="0"/>
              <a:t> </a:t>
            </a:r>
            <a:r>
              <a:rPr kumimoji="1" lang="en-US" altLang="zh-CN" dirty="0"/>
              <a:t>of</a:t>
            </a:r>
            <a:r>
              <a:rPr kumimoji="1" lang="zh-CN" altLang="en-US" dirty="0"/>
              <a:t> </a:t>
            </a:r>
            <a:r>
              <a:rPr kumimoji="1" lang="en-US" altLang="zh-CN" dirty="0"/>
              <a:t>data</a:t>
            </a:r>
            <a:r>
              <a:rPr kumimoji="1" lang="zh-CN" altLang="en-US" dirty="0"/>
              <a:t> </a:t>
            </a:r>
            <a:r>
              <a:rPr kumimoji="1" lang="en-US" altLang="zh-CN" dirty="0"/>
              <a:t>they</a:t>
            </a:r>
            <a:r>
              <a:rPr kumimoji="1" lang="zh-CN" altLang="en-US" dirty="0"/>
              <a:t> </a:t>
            </a:r>
            <a:r>
              <a:rPr kumimoji="1" lang="en-US" altLang="zh-CN" dirty="0"/>
              <a:t>want.</a:t>
            </a:r>
          </a:p>
          <a:p>
            <a:endParaRPr kumimoji="1" lang="en-US" altLang="zh-CN" dirty="0"/>
          </a:p>
          <a:p>
            <a:r>
              <a:rPr kumimoji="1" lang="en-US" altLang="zh-CN" dirty="0"/>
              <a:t>We</a:t>
            </a:r>
            <a:r>
              <a:rPr kumimoji="1" lang="zh-CN" altLang="en-US" dirty="0"/>
              <a:t> </a:t>
            </a:r>
            <a:r>
              <a:rPr kumimoji="1" lang="en-US" altLang="zh-CN" dirty="0"/>
              <a:t>have</a:t>
            </a:r>
            <a:r>
              <a:rPr kumimoji="1" lang="zh-CN" altLang="en-US" dirty="0"/>
              <a:t> </a:t>
            </a:r>
            <a:r>
              <a:rPr kumimoji="1" lang="en-US" altLang="zh-CN" dirty="0"/>
              <a:t>open-sourced</a:t>
            </a:r>
            <a:r>
              <a:rPr kumimoji="1" lang="zh-CN" altLang="en-US" dirty="0"/>
              <a:t> </a:t>
            </a:r>
            <a:r>
              <a:rPr kumimoji="1" lang="en-US" altLang="zh-CN" dirty="0"/>
              <a:t>the</a:t>
            </a:r>
            <a:r>
              <a:rPr kumimoji="1" lang="zh-CN" altLang="en-US" dirty="0"/>
              <a:t> </a:t>
            </a:r>
            <a:r>
              <a:rPr kumimoji="1" lang="en-US" altLang="zh-CN" dirty="0"/>
              <a:t>code</a:t>
            </a:r>
            <a:r>
              <a:rPr kumimoji="1" lang="zh-CN" altLang="en-US" dirty="0"/>
              <a:t> </a:t>
            </a:r>
            <a:r>
              <a:rPr kumimoji="1" lang="en-US" altLang="zh-CN" dirty="0"/>
              <a:t>with</a:t>
            </a:r>
            <a:r>
              <a:rPr kumimoji="1" lang="zh-CN" altLang="en-US" dirty="0"/>
              <a:t> </a:t>
            </a:r>
            <a:r>
              <a:rPr kumimoji="1" lang="en-US" altLang="zh-CN" dirty="0"/>
              <a:t>a</a:t>
            </a:r>
            <a:r>
              <a:rPr kumimoji="1" lang="zh-CN" altLang="en-US" dirty="0"/>
              <a:t> </a:t>
            </a:r>
            <a:r>
              <a:rPr kumimoji="1" lang="en-US" altLang="zh-CN" dirty="0"/>
              <a:t>detailed</a:t>
            </a:r>
            <a:r>
              <a:rPr kumimoji="1" lang="zh-CN" altLang="en-US" dirty="0"/>
              <a:t> </a:t>
            </a:r>
            <a:r>
              <a:rPr kumimoji="1" lang="en-US" altLang="zh-CN" dirty="0"/>
              <a:t>documentation</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format</a:t>
            </a:r>
            <a:r>
              <a:rPr kumimoji="1" lang="zh-CN" altLang="en-US" dirty="0"/>
              <a:t> </a:t>
            </a:r>
            <a:r>
              <a:rPr kumimoji="1" lang="en-US" altLang="zh-CN" dirty="0"/>
              <a:t>and</a:t>
            </a:r>
            <a:r>
              <a:rPr kumimoji="1" lang="zh-CN" altLang="en-US" dirty="0"/>
              <a:t> </a:t>
            </a:r>
            <a:r>
              <a:rPr kumimoji="1" lang="en-US" altLang="zh-CN" dirty="0"/>
              <a:t>configurable</a:t>
            </a:r>
            <a:r>
              <a:rPr kumimoji="1" lang="zh-CN" altLang="en-US" dirty="0"/>
              <a:t> </a:t>
            </a:r>
            <a:r>
              <a:rPr kumimoji="1" lang="en-US" altLang="zh-CN" dirty="0"/>
              <a:t>parameters</a:t>
            </a:r>
            <a:r>
              <a:rPr kumimoji="1" lang="zh-CN" altLang="en-US" dirty="0"/>
              <a:t> </a:t>
            </a:r>
            <a:r>
              <a:rPr kumimoji="1" lang="en-US" altLang="zh-CN" dirty="0"/>
              <a:t>in</a:t>
            </a:r>
            <a:r>
              <a:rPr kumimoji="1" lang="zh-CN" altLang="en-US" dirty="0"/>
              <a:t> </a:t>
            </a:r>
            <a:r>
              <a:rPr kumimoji="1" lang="en-US" altLang="zh-CN" dirty="0"/>
              <a:t>this</a:t>
            </a:r>
            <a:r>
              <a:rPr kumimoji="1" lang="zh-CN" altLang="en-US" dirty="0"/>
              <a:t> </a:t>
            </a:r>
            <a:r>
              <a:rPr kumimoji="1" lang="en-US" altLang="zh-CN" dirty="0"/>
              <a:t>link.</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19</a:t>
            </a:fld>
            <a:endParaRPr kumimoji="1" lang="zh-CN" altLang="en-US"/>
          </a:p>
        </p:txBody>
      </p:sp>
    </p:spTree>
    <p:extLst>
      <p:ext uri="{BB962C8B-B14F-4D97-AF65-F5344CB8AC3E}">
        <p14:creationId xmlns:p14="http://schemas.microsoft.com/office/powerpoint/2010/main" val="418814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Now</a:t>
            </a:r>
            <a:r>
              <a:rPr kumimoji="1" lang="zh-CN" altLang="en-US" dirty="0"/>
              <a:t> </a:t>
            </a:r>
            <a:r>
              <a:rPr kumimoji="1" lang="en-US" altLang="zh-CN" dirty="0"/>
              <a:t>let</a:t>
            </a:r>
            <a:r>
              <a:rPr kumimoji="1" lang="zh-CN" altLang="en-US" dirty="0"/>
              <a:t> </a:t>
            </a:r>
            <a:r>
              <a:rPr kumimoji="1" lang="en-US" altLang="zh-CN" dirty="0"/>
              <a:t>me</a:t>
            </a:r>
            <a:r>
              <a:rPr kumimoji="1" lang="zh-CN" altLang="en-US" dirty="0"/>
              <a:t> </a:t>
            </a:r>
            <a:r>
              <a:rPr kumimoji="1" lang="en-US" altLang="zh-CN" dirty="0"/>
              <a:t>show</a:t>
            </a:r>
            <a:r>
              <a:rPr kumimoji="1" lang="zh-CN" altLang="en-US" dirty="0"/>
              <a:t> </a:t>
            </a:r>
            <a:r>
              <a:rPr kumimoji="1" lang="en-US" altLang="zh-CN" dirty="0"/>
              <a:t>you</a:t>
            </a:r>
            <a:r>
              <a:rPr kumimoji="1" lang="zh-CN" altLang="en-US" dirty="0"/>
              <a:t> </a:t>
            </a:r>
            <a:r>
              <a:rPr kumimoji="1" lang="en-US" altLang="zh-CN" dirty="0"/>
              <a:t>some</a:t>
            </a:r>
            <a:r>
              <a:rPr kumimoji="1" lang="zh-CN" altLang="en-US" dirty="0"/>
              <a:t> </a:t>
            </a:r>
            <a:r>
              <a:rPr kumimoji="1" lang="en-US" altLang="zh-CN" dirty="0"/>
              <a:t>more</a:t>
            </a:r>
            <a:r>
              <a:rPr kumimoji="1" lang="zh-CN" altLang="en-US" dirty="0"/>
              <a:t> </a:t>
            </a:r>
            <a:r>
              <a:rPr kumimoji="1" lang="en-US" altLang="zh-CN" dirty="0"/>
              <a:t>fidelity</a:t>
            </a:r>
            <a:r>
              <a:rPr kumimoji="1" lang="zh-CN" altLang="en-US" dirty="0"/>
              <a:t> </a:t>
            </a:r>
            <a:r>
              <a:rPr kumimoji="1" lang="en-US" altLang="zh-CN" dirty="0"/>
              <a:t>evaluation</a:t>
            </a:r>
            <a:r>
              <a:rPr kumimoji="1" lang="zh-CN" altLang="en-US" dirty="0"/>
              <a:t> </a:t>
            </a:r>
            <a:r>
              <a:rPr kumimoji="1" lang="en-US" altLang="zh-CN" dirty="0"/>
              <a:t>results.</a:t>
            </a:r>
            <a:r>
              <a:rPr kumimoji="1" lang="zh-CN" altLang="en-US" dirty="0"/>
              <a:t> </a:t>
            </a:r>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20</a:t>
            </a:fld>
            <a:endParaRPr kumimoji="1" lang="zh-CN" altLang="en-US"/>
          </a:p>
        </p:txBody>
      </p:sp>
    </p:spTree>
    <p:extLst>
      <p:ext uri="{BB962C8B-B14F-4D97-AF65-F5344CB8AC3E}">
        <p14:creationId xmlns:p14="http://schemas.microsoft.com/office/powerpoint/2010/main" val="3294525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OK</a:t>
            </a:r>
            <a:r>
              <a:rPr kumimoji="1" lang="zh-CN" altLang="en-US" dirty="0"/>
              <a:t> </a:t>
            </a:r>
            <a:r>
              <a:rPr kumimoji="1" lang="en-US" altLang="zh-CN" dirty="0"/>
              <a:t>so</a:t>
            </a:r>
            <a:r>
              <a:rPr kumimoji="1" lang="zh-CN" altLang="en-US" dirty="0"/>
              <a:t> </a:t>
            </a:r>
            <a:r>
              <a:rPr kumimoji="1" lang="en-US" altLang="zh-CN" dirty="0"/>
              <a:t>we</a:t>
            </a:r>
            <a:r>
              <a:rPr kumimoji="1" lang="zh-CN" altLang="en-US" dirty="0"/>
              <a:t> </a:t>
            </a:r>
            <a:r>
              <a:rPr kumimoji="1" lang="en-US" altLang="zh-CN" dirty="0"/>
              <a:t>have</a:t>
            </a:r>
            <a:r>
              <a:rPr kumimoji="1" lang="zh-CN" altLang="en-US" dirty="0"/>
              <a:t> </a:t>
            </a:r>
            <a:r>
              <a:rPr kumimoji="1" lang="en-US" altLang="zh-CN" dirty="0"/>
              <a:t>talked</a:t>
            </a:r>
            <a:r>
              <a:rPr kumimoji="1" lang="zh-CN" altLang="en-US" dirty="0"/>
              <a:t> </a:t>
            </a:r>
            <a:r>
              <a:rPr kumimoji="1" lang="en-US" altLang="zh-CN" dirty="0"/>
              <a:t>about</a:t>
            </a:r>
            <a:r>
              <a:rPr kumimoji="1" lang="zh-CN" altLang="en-US" dirty="0"/>
              <a:t> </a:t>
            </a:r>
            <a:r>
              <a:rPr kumimoji="1" lang="en-US" altLang="zh-CN" dirty="0"/>
              <a:t>the</a:t>
            </a:r>
            <a:r>
              <a:rPr kumimoji="1" lang="zh-CN" altLang="en-US" dirty="0"/>
              <a:t> </a:t>
            </a:r>
            <a:r>
              <a:rPr kumimoji="1" lang="en-US" altLang="zh-CN" dirty="0"/>
              <a:t>challenges.</a:t>
            </a:r>
            <a:r>
              <a:rPr kumimoji="1" lang="zh-CN" altLang="en-US" dirty="0"/>
              <a:t> </a:t>
            </a:r>
            <a:r>
              <a:rPr kumimoji="1" lang="en-US" altLang="zh-CN" dirty="0"/>
              <a:t>Before</a:t>
            </a:r>
            <a:r>
              <a:rPr kumimoji="1" lang="zh-CN" altLang="en-US" dirty="0"/>
              <a:t> </a:t>
            </a:r>
            <a:r>
              <a:rPr kumimoji="1" lang="en-US" altLang="zh-CN" dirty="0"/>
              <a:t>ending</a:t>
            </a:r>
            <a:r>
              <a:rPr kumimoji="1" lang="zh-CN" altLang="en-US" dirty="0"/>
              <a:t> </a:t>
            </a:r>
            <a:r>
              <a:rPr kumimoji="1" lang="en-US" altLang="zh-CN" dirty="0"/>
              <a:t>the</a:t>
            </a:r>
            <a:r>
              <a:rPr kumimoji="1" lang="zh-CN" altLang="en-US" dirty="0"/>
              <a:t> </a:t>
            </a:r>
            <a:r>
              <a:rPr kumimoji="1" lang="en-US" altLang="zh-CN" dirty="0"/>
              <a:t>discussion</a:t>
            </a:r>
            <a:r>
              <a:rPr kumimoji="1" lang="zh-CN" altLang="en-US" dirty="0"/>
              <a:t> </a:t>
            </a:r>
            <a:r>
              <a:rPr kumimoji="1" lang="en-US" altLang="zh-CN" dirty="0"/>
              <a:t>about</a:t>
            </a:r>
            <a:r>
              <a:rPr kumimoji="1" lang="zh-CN" altLang="en-US" dirty="0"/>
              <a:t> </a:t>
            </a:r>
            <a:r>
              <a:rPr kumimoji="1" lang="en-US" altLang="zh-CN" dirty="0"/>
              <a:t>fidelity,</a:t>
            </a:r>
            <a:r>
              <a:rPr kumimoji="1" lang="zh-CN" altLang="en-US" dirty="0"/>
              <a:t> </a:t>
            </a:r>
            <a:r>
              <a:rPr kumimoji="1" lang="en-US" altLang="zh-CN" dirty="0"/>
              <a:t>let</a:t>
            </a:r>
            <a:r>
              <a:rPr kumimoji="1" lang="zh-CN" altLang="en-US" dirty="0"/>
              <a:t> </a:t>
            </a:r>
            <a:r>
              <a:rPr kumimoji="1" lang="en-US" altLang="zh-CN" dirty="0"/>
              <a:t>me</a:t>
            </a:r>
            <a:r>
              <a:rPr kumimoji="1" lang="zh-CN" altLang="en-US" dirty="0"/>
              <a:t> </a:t>
            </a:r>
            <a:r>
              <a:rPr kumimoji="1" lang="en-US" altLang="zh-CN" dirty="0"/>
              <a:t>give</a:t>
            </a:r>
            <a:r>
              <a:rPr kumimoji="1" lang="zh-CN" altLang="en-US" dirty="0"/>
              <a:t> </a:t>
            </a:r>
            <a:r>
              <a:rPr kumimoji="1" lang="en-US" altLang="zh-CN" dirty="0"/>
              <a:t>you</a:t>
            </a:r>
            <a:r>
              <a:rPr kumimoji="1" lang="zh-CN" altLang="en-US" dirty="0"/>
              <a:t> </a:t>
            </a:r>
            <a:r>
              <a:rPr kumimoji="1" lang="en-US" altLang="zh-CN" dirty="0"/>
              <a:t>one</a:t>
            </a:r>
            <a:r>
              <a:rPr kumimoji="1" lang="zh-CN" altLang="en-US" dirty="0"/>
              <a:t> </a:t>
            </a:r>
            <a:r>
              <a:rPr kumimoji="1" lang="en-US" altLang="zh-CN" dirty="0"/>
              <a:t>more</a:t>
            </a:r>
            <a:r>
              <a:rPr kumimoji="1" lang="zh-CN" altLang="en-US" dirty="0"/>
              <a:t> </a:t>
            </a:r>
            <a:r>
              <a:rPr kumimoji="1" lang="en-US" altLang="zh-CN" dirty="0"/>
              <a:t>example</a:t>
            </a:r>
            <a:r>
              <a:rPr kumimoji="1" lang="zh-CN" altLang="en-US" dirty="0"/>
              <a:t> </a:t>
            </a:r>
            <a:r>
              <a:rPr kumimoji="1" lang="en-US" altLang="zh-CN" dirty="0"/>
              <a:t>to</a:t>
            </a:r>
            <a:r>
              <a:rPr kumimoji="1" lang="zh-CN" altLang="en-US" dirty="0"/>
              <a:t> </a:t>
            </a:r>
            <a:r>
              <a:rPr kumimoji="1" lang="en-US" altLang="zh-CN" dirty="0"/>
              <a:t>show</a:t>
            </a:r>
            <a:r>
              <a:rPr kumimoji="1" lang="zh-CN" altLang="en-US" dirty="0"/>
              <a:t> </a:t>
            </a:r>
            <a:r>
              <a:rPr kumimoji="1" lang="en-US" altLang="zh-CN" dirty="0"/>
              <a:t>the</a:t>
            </a:r>
            <a:r>
              <a:rPr kumimoji="1" lang="zh-CN" altLang="en-US" dirty="0"/>
              <a:t> </a:t>
            </a:r>
            <a:r>
              <a:rPr kumimoji="1" lang="en-US" altLang="zh-CN" dirty="0"/>
              <a:t>fidelity</a:t>
            </a:r>
            <a:r>
              <a:rPr kumimoji="1" lang="zh-CN" altLang="en-US" dirty="0"/>
              <a:t> </a:t>
            </a:r>
            <a:r>
              <a:rPr kumimoji="1" lang="en-US" altLang="zh-CN" dirty="0"/>
              <a:t>of</a:t>
            </a:r>
            <a:r>
              <a:rPr kumimoji="1" lang="zh-CN" altLang="en-US" dirty="0"/>
              <a:t> </a:t>
            </a:r>
            <a:r>
              <a:rPr kumimoji="1" lang="en-US" altLang="zh-CN" dirty="0" err="1"/>
              <a:t>DoppelGANger</a:t>
            </a:r>
            <a:r>
              <a:rPr kumimoji="1" lang="en-US" altLang="zh-CN" dirty="0"/>
              <a:t>.</a:t>
            </a:r>
            <a:r>
              <a:rPr kumimoji="1" lang="zh-CN" altLang="en-US" dirty="0"/>
              <a:t> </a:t>
            </a:r>
            <a:r>
              <a:rPr kumimoji="1" lang="en-US" altLang="zh-CN" dirty="0"/>
              <a:t>The</a:t>
            </a:r>
            <a:r>
              <a:rPr kumimoji="1" lang="zh-CN" altLang="en-US" dirty="0"/>
              <a:t> </a:t>
            </a:r>
            <a:r>
              <a:rPr kumimoji="1" lang="en-US" altLang="zh-CN" dirty="0"/>
              <a:t>previous</a:t>
            </a:r>
            <a:r>
              <a:rPr kumimoji="1" lang="zh-CN" altLang="en-US" dirty="0"/>
              <a:t> </a:t>
            </a:r>
            <a:r>
              <a:rPr kumimoji="1" lang="en-US" altLang="zh-CN" dirty="0"/>
              <a:t>figures</a:t>
            </a:r>
            <a:r>
              <a:rPr kumimoji="1" lang="zh-CN" altLang="en-US" dirty="0"/>
              <a:t> </a:t>
            </a:r>
            <a:r>
              <a:rPr kumimoji="1" lang="en-US" altLang="zh-CN" dirty="0"/>
              <a:t>I</a:t>
            </a:r>
            <a:r>
              <a:rPr kumimoji="1" lang="zh-CN" altLang="en-US" dirty="0"/>
              <a:t> </a:t>
            </a:r>
            <a:r>
              <a:rPr kumimoji="1" lang="en-US" altLang="zh-CN" dirty="0"/>
              <a:t>show</a:t>
            </a:r>
            <a:r>
              <a:rPr kumimoji="1" lang="zh-CN" altLang="en-US" dirty="0"/>
              <a:t> </a:t>
            </a:r>
            <a:r>
              <a:rPr kumimoji="1" lang="en-US" altLang="zh-CN" dirty="0"/>
              <a:t>are</a:t>
            </a:r>
            <a:r>
              <a:rPr kumimoji="1" lang="zh-CN" altLang="en-US" dirty="0"/>
              <a:t> </a:t>
            </a:r>
            <a:r>
              <a:rPr kumimoji="1" lang="en-US" altLang="zh-CN" dirty="0"/>
              <a:t>about</a:t>
            </a:r>
            <a:r>
              <a:rPr kumimoji="1" lang="zh-CN" altLang="en-US" dirty="0"/>
              <a:t> </a:t>
            </a:r>
            <a:r>
              <a:rPr kumimoji="1" lang="en-US" altLang="zh-CN" dirty="0"/>
              <a:t>some</a:t>
            </a:r>
            <a:r>
              <a:rPr kumimoji="1" lang="zh-CN" altLang="en-US" dirty="0"/>
              <a:t> </a:t>
            </a:r>
            <a:r>
              <a:rPr kumimoji="1" lang="en-US" altLang="zh-CN" dirty="0"/>
              <a:t>structural</a:t>
            </a:r>
            <a:r>
              <a:rPr kumimoji="1" lang="zh-CN" altLang="en-US" dirty="0"/>
              <a:t> </a:t>
            </a:r>
            <a:r>
              <a:rPr kumimoji="1" lang="en-US" altLang="zh-CN" dirty="0"/>
              <a:t>insights</a:t>
            </a:r>
            <a:r>
              <a:rPr kumimoji="1" lang="zh-CN" altLang="en-US" dirty="0"/>
              <a:t> </a:t>
            </a:r>
            <a:r>
              <a:rPr kumimoji="1" lang="en-US" altLang="zh-CN" dirty="0"/>
              <a:t>about</a:t>
            </a:r>
            <a:r>
              <a:rPr kumimoji="1" lang="zh-CN" altLang="en-US" dirty="0"/>
              <a:t> </a:t>
            </a:r>
            <a:r>
              <a:rPr kumimoji="1" lang="en-US" altLang="zh-CN" dirty="0"/>
              <a:t>data.</a:t>
            </a:r>
            <a:r>
              <a:rPr kumimoji="1" lang="zh-CN" altLang="en-US" dirty="0"/>
              <a:t> </a:t>
            </a:r>
            <a:r>
              <a:rPr kumimoji="1" lang="en-US" altLang="zh-CN" dirty="0"/>
              <a:t>This</a:t>
            </a:r>
            <a:r>
              <a:rPr kumimoji="1" lang="zh-CN" altLang="en-US" dirty="0"/>
              <a:t> </a:t>
            </a:r>
            <a:r>
              <a:rPr kumimoji="1" lang="en-US" altLang="zh-CN" dirty="0"/>
              <a:t>is</a:t>
            </a:r>
            <a:r>
              <a:rPr kumimoji="1" lang="zh-CN" altLang="en-US" dirty="0"/>
              <a:t> </a:t>
            </a:r>
            <a:r>
              <a:rPr kumimoji="1" lang="en-US" altLang="zh-CN" dirty="0"/>
              <a:t>more</a:t>
            </a:r>
            <a:r>
              <a:rPr kumimoji="1" lang="zh-CN" altLang="en-US" dirty="0"/>
              <a:t> </a:t>
            </a:r>
            <a:r>
              <a:rPr kumimoji="1" lang="en-US" altLang="zh-CN" dirty="0"/>
              <a:t>about</a:t>
            </a:r>
            <a:r>
              <a:rPr kumimoji="1" lang="zh-CN" altLang="en-US" dirty="0"/>
              <a:t> </a:t>
            </a:r>
            <a:r>
              <a:rPr kumimoji="1" lang="en-US" altLang="zh-CN" dirty="0"/>
              <a:t>keeping</a:t>
            </a:r>
            <a:r>
              <a:rPr kumimoji="1" lang="zh-CN" altLang="en-US" dirty="0"/>
              <a:t> </a:t>
            </a:r>
            <a:r>
              <a:rPr kumimoji="1" lang="en-US" altLang="zh-CN" dirty="0"/>
              <a:t>the</a:t>
            </a:r>
            <a:r>
              <a:rPr kumimoji="1" lang="zh-CN" altLang="en-US" dirty="0"/>
              <a:t> </a:t>
            </a:r>
            <a:r>
              <a:rPr kumimoji="1" lang="en-US" altLang="zh-CN" dirty="0"/>
              <a:t>fidelity</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downstream</a:t>
            </a:r>
            <a:r>
              <a:rPr kumimoji="1" lang="zh-CN" altLang="en-US" dirty="0"/>
              <a:t> </a:t>
            </a:r>
            <a:r>
              <a:rPr kumimoji="1" lang="en-US" altLang="zh-CN" dirty="0"/>
              <a:t>application.</a:t>
            </a:r>
            <a:r>
              <a:rPr kumimoji="1" lang="zh-CN" altLang="en-US" dirty="0"/>
              <a:t> </a:t>
            </a:r>
            <a:r>
              <a:rPr kumimoji="1" lang="en-US" altLang="zh-CN" dirty="0"/>
              <a:t>In</a:t>
            </a:r>
            <a:r>
              <a:rPr kumimoji="1" lang="zh-CN" altLang="en-US" dirty="0"/>
              <a:t> </a:t>
            </a:r>
            <a:r>
              <a:rPr kumimoji="1" lang="en-US" altLang="zh-CN" dirty="0"/>
              <a:t>practice,</a:t>
            </a:r>
            <a:r>
              <a:rPr kumimoji="1" lang="zh-CN" altLang="en-US" dirty="0"/>
              <a:t> </a:t>
            </a:r>
            <a:r>
              <a:rPr kumimoji="1" lang="en-US" altLang="zh-CN" dirty="0"/>
              <a:t>people</a:t>
            </a:r>
            <a:r>
              <a:rPr kumimoji="1" lang="zh-CN" altLang="en-US" dirty="0"/>
              <a:t> </a:t>
            </a:r>
            <a:r>
              <a:rPr kumimoji="1" lang="en-US" altLang="zh-CN" dirty="0"/>
              <a:t>may</a:t>
            </a:r>
            <a:r>
              <a:rPr kumimoji="1" lang="zh-CN" altLang="en-US" dirty="0"/>
              <a:t> </a:t>
            </a:r>
            <a:r>
              <a:rPr kumimoji="1" lang="en-US" altLang="zh-CN" dirty="0"/>
              <a:t>use</a:t>
            </a:r>
            <a:r>
              <a:rPr kumimoji="1" lang="zh-CN" altLang="en-US" dirty="0"/>
              <a:t> </a:t>
            </a:r>
            <a:r>
              <a:rPr kumimoji="1" lang="en-US" altLang="zh-CN" dirty="0"/>
              <a:t>our</a:t>
            </a:r>
            <a:r>
              <a:rPr kumimoji="1" lang="zh-CN" altLang="en-US" dirty="0"/>
              <a:t> </a:t>
            </a:r>
            <a:r>
              <a:rPr kumimoji="1" lang="en-US" altLang="zh-CN" dirty="0"/>
              <a:t>generated</a:t>
            </a:r>
            <a:r>
              <a:rPr kumimoji="1" lang="zh-CN" altLang="en-US" dirty="0"/>
              <a:t> </a:t>
            </a:r>
            <a:r>
              <a:rPr kumimoji="1" lang="en-US" altLang="zh-CN" dirty="0"/>
              <a:t>data</a:t>
            </a:r>
            <a:r>
              <a:rPr kumimoji="1" lang="zh-CN" altLang="en-US" dirty="0"/>
              <a:t> </a:t>
            </a:r>
            <a:r>
              <a:rPr kumimoji="1" lang="en-US" altLang="zh-CN" dirty="0"/>
              <a:t>for</a:t>
            </a:r>
            <a:r>
              <a:rPr kumimoji="1" lang="zh-CN" altLang="en-US" dirty="0"/>
              <a:t> </a:t>
            </a:r>
            <a:r>
              <a:rPr kumimoji="1" lang="en-US" altLang="zh-CN" dirty="0"/>
              <a:t>training</a:t>
            </a:r>
            <a:r>
              <a:rPr kumimoji="1" lang="zh-CN" altLang="en-US" dirty="0"/>
              <a:t> </a:t>
            </a:r>
            <a:r>
              <a:rPr kumimoji="1" lang="en-US" altLang="zh-CN" dirty="0"/>
              <a:t>their</a:t>
            </a:r>
            <a:r>
              <a:rPr kumimoji="1" lang="zh-CN" altLang="en-US" dirty="0"/>
              <a:t> </a:t>
            </a:r>
            <a:r>
              <a:rPr kumimoji="1" lang="en-US" altLang="zh-CN" dirty="0"/>
              <a:t>algorithms,</a:t>
            </a:r>
            <a:r>
              <a:rPr kumimoji="1" lang="zh-CN" altLang="en-US" dirty="0"/>
              <a:t> </a:t>
            </a:r>
            <a:r>
              <a:rPr kumimoji="1" lang="en-US" altLang="zh-CN" dirty="0"/>
              <a:t>so</a:t>
            </a:r>
            <a:r>
              <a:rPr kumimoji="1" lang="zh-CN" altLang="en-US" dirty="0"/>
              <a:t> </a:t>
            </a:r>
            <a:r>
              <a:rPr kumimoji="1" lang="en-US" altLang="zh-CN" dirty="0"/>
              <a:t>we</a:t>
            </a:r>
            <a:r>
              <a:rPr kumimoji="1" lang="zh-CN" altLang="en-US" dirty="0"/>
              <a:t> </a:t>
            </a:r>
            <a:r>
              <a:rPr kumimoji="1" lang="en-US" altLang="zh-CN" dirty="0"/>
              <a:t>want</a:t>
            </a:r>
            <a:r>
              <a:rPr kumimoji="1" lang="zh-CN" altLang="en-US" dirty="0"/>
              <a:t> </a:t>
            </a:r>
            <a:r>
              <a:rPr kumimoji="1" lang="en-US" altLang="zh-CN" dirty="0"/>
              <a:t>to</a:t>
            </a:r>
            <a:r>
              <a:rPr kumimoji="1" lang="zh-CN" altLang="en-US" dirty="0"/>
              <a:t> </a:t>
            </a:r>
            <a:r>
              <a:rPr kumimoji="1" lang="en-US" altLang="zh-CN" dirty="0"/>
              <a:t>make</a:t>
            </a:r>
            <a:r>
              <a:rPr kumimoji="1" lang="zh-CN" altLang="en-US" dirty="0"/>
              <a:t> </a:t>
            </a:r>
            <a:r>
              <a:rPr kumimoji="1" lang="en-US" altLang="zh-CN" dirty="0"/>
              <a:t>sure</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algorithm</a:t>
            </a:r>
            <a:r>
              <a:rPr kumimoji="1" lang="zh-CN" altLang="en-US" dirty="0"/>
              <a:t> </a:t>
            </a:r>
            <a:r>
              <a:rPr kumimoji="1" lang="en-US" altLang="zh-CN" dirty="0"/>
              <a:t>trained</a:t>
            </a:r>
            <a:r>
              <a:rPr kumimoji="1" lang="zh-CN" altLang="en-US" dirty="0"/>
              <a:t> </a:t>
            </a:r>
            <a:r>
              <a:rPr kumimoji="1" lang="en-US" altLang="zh-CN" dirty="0"/>
              <a:t>on</a:t>
            </a:r>
            <a:r>
              <a:rPr kumimoji="1" lang="zh-CN" altLang="en-US" dirty="0"/>
              <a:t> </a:t>
            </a:r>
            <a:r>
              <a:rPr kumimoji="1" lang="en-US" altLang="zh-CN" dirty="0"/>
              <a:t>generated</a:t>
            </a:r>
            <a:r>
              <a:rPr kumimoji="1" lang="zh-CN" altLang="en-US" dirty="0"/>
              <a:t> </a:t>
            </a:r>
            <a:r>
              <a:rPr kumimoji="1" lang="en-US" altLang="zh-CN" dirty="0"/>
              <a:t>dataset</a:t>
            </a:r>
            <a:r>
              <a:rPr kumimoji="1" lang="zh-CN" altLang="en-US" dirty="0"/>
              <a:t> </a:t>
            </a:r>
            <a:r>
              <a:rPr kumimoji="1" lang="en-US" altLang="zh-CN" dirty="0"/>
              <a:t>has</a:t>
            </a:r>
            <a:r>
              <a:rPr kumimoji="1" lang="zh-CN" altLang="en-US" dirty="0"/>
              <a:t> </a:t>
            </a:r>
            <a:r>
              <a:rPr kumimoji="1" lang="en-US" altLang="zh-CN" dirty="0"/>
              <a:t>good</a:t>
            </a:r>
            <a:r>
              <a:rPr kumimoji="1" lang="zh-CN" altLang="en-US" dirty="0"/>
              <a:t> </a:t>
            </a:r>
            <a:r>
              <a:rPr kumimoji="1" lang="en-US" altLang="zh-CN" dirty="0"/>
              <a:t>performance</a:t>
            </a:r>
            <a:r>
              <a:rPr kumimoji="1" lang="zh-CN" altLang="en-US" dirty="0"/>
              <a:t> </a:t>
            </a:r>
            <a:r>
              <a:rPr kumimoji="1" lang="en-US" altLang="zh-CN" dirty="0"/>
              <a:t>on</a:t>
            </a:r>
            <a:r>
              <a:rPr kumimoji="1" lang="zh-CN" altLang="en-US" dirty="0"/>
              <a:t> </a:t>
            </a:r>
            <a:r>
              <a:rPr kumimoji="1" lang="en-US" altLang="zh-CN" dirty="0"/>
              <a:t>real</a:t>
            </a:r>
            <a:r>
              <a:rPr kumimoji="1" lang="zh-CN" altLang="en-US" dirty="0"/>
              <a:t> </a:t>
            </a:r>
            <a:r>
              <a:rPr kumimoji="1" lang="en-US" altLang="zh-CN" dirty="0"/>
              <a:t>dataset.</a:t>
            </a:r>
            <a:r>
              <a:rPr kumimoji="1" lang="zh-CN" altLang="en-US" dirty="0"/>
              <a:t> </a:t>
            </a:r>
            <a:endParaRPr kumimoji="1" lang="en-US" altLang="zh-CN" dirty="0"/>
          </a:p>
          <a:p>
            <a:r>
              <a:rPr kumimoji="1" lang="en-US" altLang="zh-CN" dirty="0"/>
              <a:t>We</a:t>
            </a:r>
            <a:r>
              <a:rPr kumimoji="1" lang="zh-CN" altLang="en-US" dirty="0"/>
              <a:t> </a:t>
            </a:r>
            <a:r>
              <a:rPr kumimoji="1" lang="en-US" altLang="zh-CN" dirty="0"/>
              <a:t>simulate</a:t>
            </a:r>
            <a:r>
              <a:rPr kumimoji="1" lang="zh-CN" altLang="en-US" dirty="0"/>
              <a:t> </a:t>
            </a:r>
            <a:r>
              <a:rPr kumimoji="1" lang="en-US" altLang="zh-CN" dirty="0"/>
              <a:t>this</a:t>
            </a:r>
            <a:r>
              <a:rPr kumimoji="1" lang="zh-CN" altLang="en-US" dirty="0"/>
              <a:t> </a:t>
            </a:r>
            <a:r>
              <a:rPr kumimoji="1" lang="en-US" altLang="zh-CN" dirty="0"/>
              <a:t>process,</a:t>
            </a:r>
            <a:r>
              <a:rPr kumimoji="1" lang="zh-CN" altLang="en-US" dirty="0"/>
              <a:t> </a:t>
            </a:r>
            <a:r>
              <a:rPr kumimoji="1" lang="en-US" altLang="zh-CN" dirty="0"/>
              <a:t>by</a:t>
            </a:r>
            <a:r>
              <a:rPr kumimoji="1" lang="zh-CN" altLang="en-US" dirty="0"/>
              <a:t> </a:t>
            </a:r>
            <a:r>
              <a:rPr kumimoji="1" lang="en-US" altLang="zh-CN" dirty="0"/>
              <a:t>first</a:t>
            </a:r>
            <a:r>
              <a:rPr kumimoji="1" lang="zh-CN" altLang="en-US" dirty="0"/>
              <a:t> </a:t>
            </a:r>
            <a:r>
              <a:rPr kumimoji="1" lang="en-US" altLang="zh-CN" dirty="0"/>
              <a:t>train</a:t>
            </a:r>
            <a:r>
              <a:rPr kumimoji="1" lang="zh-CN" altLang="en-US" dirty="0"/>
              <a:t> </a:t>
            </a:r>
            <a:r>
              <a:rPr kumimoji="1" lang="en-US" altLang="zh-CN" dirty="0"/>
              <a:t>a</a:t>
            </a:r>
            <a:r>
              <a:rPr kumimoji="1" lang="zh-CN" altLang="en-US" dirty="0"/>
              <a:t> </a:t>
            </a:r>
            <a:r>
              <a:rPr kumimoji="1" lang="en-US" altLang="zh-CN" dirty="0" err="1"/>
              <a:t>DoppelGANger</a:t>
            </a:r>
            <a:r>
              <a:rPr kumimoji="1" lang="zh-CN" altLang="en-US" dirty="0"/>
              <a:t> </a:t>
            </a:r>
            <a:r>
              <a:rPr kumimoji="1" lang="en-US" altLang="zh-CN" dirty="0"/>
              <a:t>on</a:t>
            </a:r>
            <a:r>
              <a:rPr kumimoji="1" lang="zh-CN" altLang="en-US" dirty="0"/>
              <a:t> </a:t>
            </a:r>
            <a:r>
              <a:rPr kumimoji="1" lang="en-US" altLang="zh-CN" dirty="0"/>
              <a:t>real</a:t>
            </a:r>
            <a:r>
              <a:rPr kumimoji="1" lang="zh-CN" altLang="en-US" dirty="0"/>
              <a:t> </a:t>
            </a:r>
            <a:r>
              <a:rPr kumimoji="1" lang="en-US" altLang="zh-CN" dirty="0"/>
              <a:t>data,</a:t>
            </a:r>
            <a:r>
              <a:rPr kumimoji="1" lang="zh-CN" altLang="en-US" dirty="0"/>
              <a:t> </a:t>
            </a:r>
            <a:r>
              <a:rPr kumimoji="1" lang="en-US" altLang="zh-CN" dirty="0"/>
              <a:t>and</a:t>
            </a:r>
            <a:r>
              <a:rPr kumimoji="1" lang="zh-CN" altLang="en-US" dirty="0"/>
              <a:t> </a:t>
            </a:r>
            <a:r>
              <a:rPr kumimoji="1" lang="en-US" altLang="zh-CN" dirty="0"/>
              <a:t>generate</a:t>
            </a:r>
            <a:r>
              <a:rPr kumimoji="1" lang="zh-CN" altLang="en-US" dirty="0"/>
              <a:t> </a:t>
            </a:r>
            <a:r>
              <a:rPr kumimoji="1" lang="en-US" altLang="zh-CN" dirty="0"/>
              <a:t>a</a:t>
            </a:r>
            <a:r>
              <a:rPr kumimoji="1" lang="zh-CN" altLang="en-US" dirty="0"/>
              <a:t> </a:t>
            </a:r>
            <a:r>
              <a:rPr kumimoji="1" lang="en-US" altLang="zh-CN" dirty="0"/>
              <a:t>synthetic</a:t>
            </a:r>
            <a:r>
              <a:rPr kumimoji="1" lang="zh-CN" altLang="en-US" dirty="0"/>
              <a:t> </a:t>
            </a:r>
            <a:r>
              <a:rPr kumimoji="1" lang="en-US" altLang="zh-CN" dirty="0"/>
              <a:t>dataset.</a:t>
            </a:r>
            <a:r>
              <a:rPr kumimoji="1" lang="zh-CN" altLang="en-US" dirty="0"/>
              <a:t> </a:t>
            </a:r>
            <a:r>
              <a:rPr kumimoji="1" lang="en-US" altLang="zh-CN" dirty="0"/>
              <a:t>And</a:t>
            </a:r>
            <a:r>
              <a:rPr kumimoji="1" lang="zh-CN" altLang="en-US" dirty="0"/>
              <a:t> </a:t>
            </a:r>
            <a:r>
              <a:rPr kumimoji="1" lang="en-US" altLang="zh-CN" dirty="0"/>
              <a:t>then</a:t>
            </a:r>
            <a:r>
              <a:rPr kumimoji="1" lang="zh-CN" altLang="en-US" dirty="0"/>
              <a:t> </a:t>
            </a:r>
            <a:r>
              <a:rPr kumimoji="1" lang="en-US" altLang="zh-CN" dirty="0"/>
              <a:t>we</a:t>
            </a:r>
            <a:r>
              <a:rPr kumimoji="1" lang="zh-CN" altLang="en-US" dirty="0"/>
              <a:t> </a:t>
            </a:r>
            <a:r>
              <a:rPr kumimoji="1" lang="en-US" altLang="zh-CN" dirty="0"/>
              <a:t>train</a:t>
            </a:r>
            <a:r>
              <a:rPr kumimoji="1" lang="zh-CN" altLang="en-US" dirty="0"/>
              <a:t> </a:t>
            </a:r>
            <a:r>
              <a:rPr kumimoji="1" lang="en-US" altLang="zh-CN" dirty="0"/>
              <a:t>the</a:t>
            </a:r>
            <a:r>
              <a:rPr kumimoji="1" lang="zh-CN" altLang="en-US" dirty="0"/>
              <a:t> </a:t>
            </a:r>
            <a:r>
              <a:rPr kumimoji="1" lang="en-US" altLang="zh-CN" dirty="0"/>
              <a:t>downstream</a:t>
            </a:r>
            <a:r>
              <a:rPr kumimoji="1" lang="zh-CN" altLang="en-US" dirty="0"/>
              <a:t> </a:t>
            </a:r>
            <a:r>
              <a:rPr kumimoji="1" lang="en-US" altLang="zh-CN" dirty="0"/>
              <a:t>algorithms</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synthetic</a:t>
            </a:r>
            <a:r>
              <a:rPr kumimoji="1" lang="zh-CN" altLang="en-US" dirty="0"/>
              <a:t> </a:t>
            </a:r>
            <a:r>
              <a:rPr kumimoji="1" lang="en-US" altLang="zh-CN" dirty="0"/>
              <a:t>data,</a:t>
            </a:r>
            <a:r>
              <a:rPr kumimoji="1" lang="zh-CN" altLang="en-US" dirty="0"/>
              <a:t> </a:t>
            </a:r>
            <a:r>
              <a:rPr kumimoji="1" lang="en-US" altLang="zh-CN" dirty="0"/>
              <a:t>and</a:t>
            </a:r>
            <a:r>
              <a:rPr kumimoji="1" lang="zh-CN" altLang="en-US" dirty="0"/>
              <a:t> </a:t>
            </a:r>
            <a:r>
              <a:rPr kumimoji="1" lang="en-US" altLang="zh-CN" dirty="0"/>
              <a:t>evaluate</a:t>
            </a:r>
            <a:r>
              <a:rPr kumimoji="1" lang="zh-CN" altLang="en-US" dirty="0"/>
              <a:t> </a:t>
            </a:r>
            <a:r>
              <a:rPr kumimoji="1" lang="en-US" altLang="zh-CN" dirty="0"/>
              <a:t>its</a:t>
            </a:r>
            <a:r>
              <a:rPr kumimoji="1" lang="zh-CN" altLang="en-US" dirty="0"/>
              <a:t> </a:t>
            </a:r>
            <a:r>
              <a:rPr kumimoji="1" lang="en-US" altLang="zh-CN" dirty="0"/>
              <a:t>accuracy</a:t>
            </a:r>
            <a:r>
              <a:rPr kumimoji="1" lang="zh-CN" altLang="en-US" dirty="0"/>
              <a:t> </a:t>
            </a:r>
            <a:r>
              <a:rPr kumimoji="1" lang="en-US" altLang="zh-CN" dirty="0"/>
              <a:t>on</a:t>
            </a:r>
            <a:r>
              <a:rPr kumimoji="1" lang="zh-CN" altLang="en-US" dirty="0"/>
              <a:t> </a:t>
            </a:r>
            <a:r>
              <a:rPr kumimoji="1" lang="en-US" altLang="zh-CN" dirty="0"/>
              <a:t>another</a:t>
            </a:r>
            <a:r>
              <a:rPr kumimoji="1" lang="zh-CN" altLang="en-US" dirty="0"/>
              <a:t> </a:t>
            </a:r>
            <a:r>
              <a:rPr kumimoji="1" lang="en-US" altLang="zh-CN" dirty="0"/>
              <a:t>set</a:t>
            </a:r>
            <a:r>
              <a:rPr kumimoji="1" lang="zh-CN" altLang="en-US" dirty="0"/>
              <a:t> </a:t>
            </a:r>
            <a:r>
              <a:rPr kumimoji="1" lang="en-US" altLang="zh-CN" dirty="0"/>
              <a:t>of</a:t>
            </a:r>
            <a:r>
              <a:rPr kumimoji="1" lang="zh-CN" altLang="en-US" dirty="0"/>
              <a:t> </a:t>
            </a:r>
            <a:r>
              <a:rPr kumimoji="1" lang="en-US" altLang="zh-CN" dirty="0"/>
              <a:t>real</a:t>
            </a:r>
            <a:r>
              <a:rPr kumimoji="1" lang="zh-CN" altLang="en-US" dirty="0"/>
              <a:t> </a:t>
            </a:r>
            <a:r>
              <a:rPr kumimoji="1" lang="en-US" altLang="zh-CN" dirty="0"/>
              <a:t>data.</a:t>
            </a:r>
          </a:p>
          <a:p>
            <a:endParaRPr kumimoji="1" lang="en-US" altLang="zh-CN" dirty="0"/>
          </a:p>
          <a:p>
            <a:r>
              <a:rPr kumimoji="1" lang="en-US" altLang="zh-CN" dirty="0"/>
              <a:t>This</a:t>
            </a:r>
            <a:r>
              <a:rPr kumimoji="1" lang="zh-CN" altLang="en-US" dirty="0"/>
              <a:t> </a:t>
            </a:r>
            <a:r>
              <a:rPr kumimoji="1" lang="en-US" altLang="zh-CN" dirty="0"/>
              <a:t>figure</a:t>
            </a:r>
            <a:r>
              <a:rPr kumimoji="1" lang="zh-CN" altLang="en-US" dirty="0"/>
              <a:t> </a:t>
            </a:r>
            <a:r>
              <a:rPr kumimoji="1" lang="en-US" altLang="zh-CN" dirty="0"/>
              <a:t>shows</a:t>
            </a:r>
            <a:r>
              <a:rPr kumimoji="1" lang="zh-CN" altLang="en-US" dirty="0"/>
              <a:t> </a:t>
            </a:r>
            <a:r>
              <a:rPr kumimoji="1" lang="en-US" altLang="zh-CN" dirty="0"/>
              <a:t>the</a:t>
            </a:r>
            <a:r>
              <a:rPr kumimoji="1" lang="zh-CN" altLang="en-US" dirty="0"/>
              <a:t> </a:t>
            </a:r>
            <a:r>
              <a:rPr kumimoji="1" lang="en-US" altLang="zh-CN" dirty="0"/>
              <a:t>job</a:t>
            </a:r>
            <a:r>
              <a:rPr kumimoji="1" lang="zh-CN" altLang="en-US" dirty="0"/>
              <a:t> </a:t>
            </a:r>
            <a:r>
              <a:rPr kumimoji="1" lang="en-US" altLang="zh-CN" dirty="0"/>
              <a:t>exit</a:t>
            </a:r>
            <a:r>
              <a:rPr kumimoji="1" lang="zh-CN" altLang="en-US" dirty="0"/>
              <a:t> </a:t>
            </a:r>
            <a:r>
              <a:rPr kumimoji="1" lang="en-US" altLang="zh-CN" dirty="0"/>
              <a:t>code</a:t>
            </a:r>
            <a:r>
              <a:rPr kumimoji="1" lang="zh-CN" altLang="en-US" dirty="0"/>
              <a:t> </a:t>
            </a:r>
            <a:r>
              <a:rPr kumimoji="1" lang="en-US" altLang="zh-CN" dirty="0"/>
              <a:t>prediction</a:t>
            </a:r>
            <a:r>
              <a:rPr kumimoji="1" lang="zh-CN" altLang="en-US" dirty="0"/>
              <a:t> </a:t>
            </a:r>
            <a:r>
              <a:rPr kumimoji="1" lang="en-US" altLang="zh-CN" dirty="0"/>
              <a:t>accuracy</a:t>
            </a:r>
            <a:r>
              <a:rPr kumimoji="1" lang="zh-CN" altLang="en-US" dirty="0"/>
              <a:t> </a:t>
            </a:r>
            <a:r>
              <a:rPr kumimoji="1" lang="en-US" altLang="zh-CN" dirty="0"/>
              <a:t>by</a:t>
            </a:r>
            <a:r>
              <a:rPr kumimoji="1" lang="zh-CN" altLang="en-US" dirty="0"/>
              <a:t> </a:t>
            </a:r>
            <a:r>
              <a:rPr kumimoji="1" lang="en-US" altLang="zh-CN" dirty="0"/>
              <a:t>different</a:t>
            </a:r>
            <a:r>
              <a:rPr kumimoji="1" lang="zh-CN" altLang="en-US" dirty="0"/>
              <a:t> </a:t>
            </a:r>
            <a:r>
              <a:rPr kumimoji="1" lang="en-US" altLang="zh-CN" dirty="0"/>
              <a:t>algorithms.</a:t>
            </a:r>
            <a:r>
              <a:rPr kumimoji="1" lang="zh-CN" altLang="en-US" dirty="0"/>
              <a:t> </a:t>
            </a:r>
            <a:r>
              <a:rPr kumimoji="1" lang="en-US" altLang="zh-CN" dirty="0"/>
              <a:t>Each</a:t>
            </a:r>
            <a:r>
              <a:rPr kumimoji="1" lang="zh-CN" altLang="en-US" dirty="0"/>
              <a:t> </a:t>
            </a:r>
            <a:r>
              <a:rPr kumimoji="1" lang="en-US" altLang="zh-CN" dirty="0"/>
              <a:t>group</a:t>
            </a:r>
            <a:r>
              <a:rPr kumimoji="1" lang="zh-CN" altLang="en-US" dirty="0"/>
              <a:t> </a:t>
            </a:r>
            <a:r>
              <a:rPr kumimoji="1" lang="en-US" altLang="zh-CN" dirty="0"/>
              <a:t>of</a:t>
            </a:r>
            <a:r>
              <a:rPr kumimoji="1" lang="zh-CN" altLang="en-US" dirty="0"/>
              <a:t> </a:t>
            </a:r>
            <a:r>
              <a:rPr kumimoji="1" lang="en-US" altLang="zh-CN" dirty="0"/>
              <a:t>bars</a:t>
            </a:r>
            <a:r>
              <a:rPr kumimoji="1" lang="zh-CN" altLang="en-US" dirty="0"/>
              <a:t> </a:t>
            </a:r>
            <a:r>
              <a:rPr kumimoji="1" lang="en-US" altLang="zh-CN" dirty="0"/>
              <a:t>represents</a:t>
            </a:r>
            <a:r>
              <a:rPr kumimoji="1" lang="zh-CN" altLang="en-US" dirty="0"/>
              <a:t> </a:t>
            </a:r>
            <a:r>
              <a:rPr kumimoji="1" lang="en-US" altLang="zh-CN" dirty="0"/>
              <a:t>a</a:t>
            </a:r>
            <a:r>
              <a:rPr kumimoji="1" lang="zh-CN" altLang="en-US" dirty="0"/>
              <a:t> </a:t>
            </a:r>
            <a:r>
              <a:rPr kumimoji="1" lang="en-US" altLang="zh-CN" dirty="0"/>
              <a:t>prediction</a:t>
            </a:r>
            <a:r>
              <a:rPr kumimoji="1" lang="zh-CN" altLang="en-US" dirty="0"/>
              <a:t> </a:t>
            </a:r>
            <a:r>
              <a:rPr kumimoji="1" lang="en-US" altLang="zh-CN" dirty="0"/>
              <a:t>algorithm,</a:t>
            </a:r>
            <a:r>
              <a:rPr kumimoji="1" lang="zh-CN" altLang="en-US" dirty="0"/>
              <a:t> </a:t>
            </a:r>
            <a:r>
              <a:rPr kumimoji="1" lang="en-US" altLang="zh-CN" dirty="0"/>
              <a:t>like</a:t>
            </a:r>
            <a:r>
              <a:rPr kumimoji="1" lang="zh-CN" altLang="en-US" dirty="0"/>
              <a:t> </a:t>
            </a:r>
            <a:r>
              <a:rPr kumimoji="1" lang="en-US" altLang="zh-CN" dirty="0"/>
              <a:t>MLP,</a:t>
            </a:r>
            <a:r>
              <a:rPr kumimoji="1" lang="zh-CN" altLang="en-US" dirty="0"/>
              <a:t> </a:t>
            </a:r>
            <a:r>
              <a:rPr kumimoji="1" lang="en-US" altLang="zh-CN" dirty="0" err="1"/>
              <a:t>naivebayes</a:t>
            </a:r>
            <a:r>
              <a:rPr kumimoji="1" lang="zh-CN" altLang="en-US" dirty="0"/>
              <a:t> </a:t>
            </a:r>
            <a:r>
              <a:rPr kumimoji="1" lang="en-US" altLang="zh-CN" dirty="0"/>
              <a:t>etc.</a:t>
            </a:r>
            <a:r>
              <a:rPr kumimoji="1" lang="zh-CN" altLang="en-US" dirty="0"/>
              <a:t> </a:t>
            </a:r>
            <a:r>
              <a:rPr kumimoji="1" lang="en-US" altLang="zh-CN" dirty="0"/>
              <a:t>The</a:t>
            </a:r>
            <a:r>
              <a:rPr kumimoji="1" lang="zh-CN" altLang="en-US" dirty="0"/>
              <a:t> </a:t>
            </a:r>
            <a:r>
              <a:rPr kumimoji="1" lang="en-US" altLang="zh-CN" dirty="0"/>
              <a:t>purple</a:t>
            </a:r>
            <a:r>
              <a:rPr kumimoji="1" lang="zh-CN" altLang="en-US" dirty="0"/>
              <a:t> </a:t>
            </a:r>
            <a:r>
              <a:rPr kumimoji="1" lang="en-US" altLang="zh-CN" dirty="0"/>
              <a:t>bar</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performance</a:t>
            </a:r>
            <a:r>
              <a:rPr kumimoji="1" lang="zh-CN" altLang="en-US" dirty="0"/>
              <a:t> </a:t>
            </a:r>
            <a:r>
              <a:rPr kumimoji="1" lang="en-US" altLang="zh-CN" dirty="0"/>
              <a:t>trained</a:t>
            </a:r>
            <a:r>
              <a:rPr kumimoji="1" lang="zh-CN" altLang="en-US" dirty="0"/>
              <a:t> </a:t>
            </a:r>
            <a:r>
              <a:rPr kumimoji="1" lang="en-US" altLang="zh-CN" dirty="0"/>
              <a:t>on</a:t>
            </a:r>
            <a:r>
              <a:rPr kumimoji="1" lang="zh-CN" altLang="en-US" dirty="0"/>
              <a:t> </a:t>
            </a:r>
            <a:r>
              <a:rPr kumimoji="1" lang="en-US" altLang="zh-CN" dirty="0" err="1"/>
              <a:t>DoppelGANger’s</a:t>
            </a:r>
            <a:r>
              <a:rPr kumimoji="1" lang="zh-CN" altLang="en-US" dirty="0"/>
              <a:t> </a:t>
            </a:r>
            <a:r>
              <a:rPr kumimoji="1" lang="en-US" altLang="zh-CN" dirty="0"/>
              <a:t>generated</a:t>
            </a:r>
            <a:r>
              <a:rPr kumimoji="1" lang="zh-CN" altLang="en-US" dirty="0"/>
              <a:t> </a:t>
            </a:r>
            <a:r>
              <a:rPr kumimoji="1" lang="en-US" altLang="zh-CN" dirty="0"/>
              <a:t>data.</a:t>
            </a:r>
            <a:r>
              <a:rPr kumimoji="1" lang="zh-CN" altLang="en-US" dirty="0"/>
              <a:t> </a:t>
            </a:r>
            <a:r>
              <a:rPr kumimoji="1" lang="en-US" altLang="zh-CN" dirty="0"/>
              <a:t>We</a:t>
            </a:r>
            <a:r>
              <a:rPr kumimoji="1" lang="zh-CN" altLang="en-US" dirty="0"/>
              <a:t> </a:t>
            </a:r>
            <a:r>
              <a:rPr kumimoji="1" lang="en-US" altLang="zh-CN" dirty="0"/>
              <a:t>can</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algorithms</a:t>
            </a:r>
            <a:r>
              <a:rPr kumimoji="1" lang="zh-CN" altLang="en-US" dirty="0"/>
              <a:t> </a:t>
            </a:r>
            <a:r>
              <a:rPr kumimoji="1" lang="en-US" altLang="zh-CN" dirty="0"/>
              <a:t>trained</a:t>
            </a:r>
            <a:r>
              <a:rPr kumimoji="1" lang="zh-CN" altLang="en-US" dirty="0"/>
              <a:t> </a:t>
            </a:r>
            <a:r>
              <a:rPr kumimoji="1" lang="en-US" altLang="zh-CN" dirty="0"/>
              <a:t>on</a:t>
            </a:r>
            <a:r>
              <a:rPr kumimoji="1" lang="zh-CN" altLang="en-US" dirty="0"/>
              <a:t> </a:t>
            </a:r>
            <a:r>
              <a:rPr kumimoji="1" lang="en-US" altLang="zh-CN" dirty="0" err="1"/>
              <a:t>DoppelGANger’s</a:t>
            </a:r>
            <a:r>
              <a:rPr kumimoji="1" lang="zh-CN" altLang="en-US" dirty="0"/>
              <a:t> </a:t>
            </a:r>
            <a:r>
              <a:rPr kumimoji="1" lang="en-US" altLang="zh-CN" dirty="0"/>
              <a:t>data</a:t>
            </a:r>
            <a:r>
              <a:rPr kumimoji="1" lang="zh-CN" altLang="en-US" dirty="0"/>
              <a:t> </a:t>
            </a:r>
            <a:r>
              <a:rPr kumimoji="1" lang="en-US" altLang="zh-CN" dirty="0"/>
              <a:t>generally</a:t>
            </a:r>
            <a:r>
              <a:rPr kumimoji="1" lang="zh-CN" altLang="en-US" dirty="0"/>
              <a:t> </a:t>
            </a:r>
            <a:r>
              <a:rPr kumimoji="1" lang="en-US" altLang="zh-CN" dirty="0"/>
              <a:t>has</a:t>
            </a:r>
            <a:r>
              <a:rPr kumimoji="1" lang="zh-CN" altLang="en-US" dirty="0"/>
              <a:t> </a:t>
            </a:r>
            <a:r>
              <a:rPr kumimoji="1" lang="en-US" altLang="zh-CN" dirty="0"/>
              <a:t>the</a:t>
            </a:r>
            <a:r>
              <a:rPr kumimoji="1" lang="zh-CN" altLang="en-US" dirty="0"/>
              <a:t> </a:t>
            </a:r>
            <a:r>
              <a:rPr kumimoji="1" lang="en-US" altLang="zh-CN" dirty="0"/>
              <a:t>better</a:t>
            </a:r>
            <a:r>
              <a:rPr kumimoji="1" lang="zh-CN" altLang="en-US" dirty="0"/>
              <a:t> </a:t>
            </a:r>
            <a:r>
              <a:rPr kumimoji="1" lang="en-US" altLang="zh-CN" dirty="0"/>
              <a:t>accuracy</a:t>
            </a:r>
            <a:r>
              <a:rPr kumimoji="1" lang="zh-CN" altLang="en-US" dirty="0"/>
              <a:t> </a:t>
            </a:r>
            <a:r>
              <a:rPr kumimoji="1" lang="en-US" altLang="zh-CN" dirty="0"/>
              <a:t>than</a:t>
            </a:r>
            <a:r>
              <a:rPr kumimoji="1" lang="zh-CN" altLang="en-US" dirty="0"/>
              <a:t> </a:t>
            </a:r>
            <a:r>
              <a:rPr kumimoji="1" lang="en-US" altLang="zh-CN" dirty="0"/>
              <a:t>other</a:t>
            </a:r>
            <a:r>
              <a:rPr kumimoji="1" lang="zh-CN" altLang="en-US" dirty="0"/>
              <a:t> </a:t>
            </a:r>
            <a:r>
              <a:rPr kumimoji="1" lang="en-US" altLang="zh-CN" dirty="0"/>
              <a:t>generation</a:t>
            </a:r>
            <a:r>
              <a:rPr kumimoji="1" lang="zh-CN" altLang="en-US" dirty="0"/>
              <a:t> </a:t>
            </a:r>
            <a:r>
              <a:rPr kumimoji="1" lang="en-US" altLang="zh-CN" dirty="0"/>
              <a:t>tools.</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21</a:t>
            </a:fld>
            <a:endParaRPr kumimoji="1" lang="zh-CN" altLang="en-US"/>
          </a:p>
        </p:txBody>
      </p:sp>
    </p:spTree>
    <p:extLst>
      <p:ext uri="{BB962C8B-B14F-4D97-AF65-F5344CB8AC3E}">
        <p14:creationId xmlns:p14="http://schemas.microsoft.com/office/powerpoint/2010/main" val="1742019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First</a:t>
            </a:r>
            <a:r>
              <a:rPr kumimoji="1" lang="zh-CN" altLang="en-US" dirty="0"/>
              <a:t> </a:t>
            </a:r>
            <a:r>
              <a:rPr kumimoji="1" lang="en-US" altLang="zh-CN" dirty="0"/>
              <a:t>about</a:t>
            </a:r>
            <a:r>
              <a:rPr kumimoji="1" lang="zh-CN" altLang="en-US" dirty="0"/>
              <a:t> </a:t>
            </a:r>
            <a:r>
              <a:rPr kumimoji="1" lang="en-US" altLang="zh-CN" dirty="0"/>
              <a:t>business</a:t>
            </a:r>
            <a:r>
              <a:rPr kumimoji="1" lang="zh-CN" altLang="en-US" dirty="0"/>
              <a:t> </a:t>
            </a:r>
            <a:r>
              <a:rPr kumimoji="1" lang="en-US" altLang="zh-CN" dirty="0"/>
              <a:t>secretes.</a:t>
            </a:r>
            <a:r>
              <a:rPr kumimoji="1" lang="zh-CN" altLang="en-US" dirty="0"/>
              <a:t> </a:t>
            </a:r>
            <a:r>
              <a:rPr kumimoji="1" lang="en-US" altLang="zh-CN" dirty="0"/>
              <a:t>By</a:t>
            </a:r>
            <a:r>
              <a:rPr kumimoji="1" lang="zh-CN" altLang="en-US" dirty="0"/>
              <a:t> </a:t>
            </a:r>
            <a:r>
              <a:rPr kumimoji="1" lang="en-US" altLang="zh-CN" dirty="0"/>
              <a:t>talking</a:t>
            </a:r>
            <a:r>
              <a:rPr kumimoji="1" lang="zh-CN" altLang="en-US" dirty="0"/>
              <a:t> </a:t>
            </a:r>
            <a:r>
              <a:rPr kumimoji="1" lang="en-US" altLang="zh-CN" dirty="0"/>
              <a:t>with</a:t>
            </a:r>
            <a:r>
              <a:rPr kumimoji="1" lang="zh-CN" altLang="en-US" dirty="0"/>
              <a:t> </a:t>
            </a:r>
            <a:r>
              <a:rPr kumimoji="1" lang="en-US" altLang="zh-CN" dirty="0"/>
              <a:t>some</a:t>
            </a:r>
            <a:r>
              <a:rPr kumimoji="1" lang="zh-CN" altLang="en-US" dirty="0"/>
              <a:t> </a:t>
            </a:r>
            <a:r>
              <a:rPr kumimoji="1" lang="en-US" altLang="zh-CN" dirty="0"/>
              <a:t>companies</a:t>
            </a:r>
            <a:r>
              <a:rPr kumimoji="1" lang="zh-CN" altLang="en-US" dirty="0"/>
              <a:t> </a:t>
            </a:r>
            <a:r>
              <a:rPr kumimoji="1" lang="en-US" altLang="zh-CN" dirty="0"/>
              <a:t>we</a:t>
            </a:r>
            <a:r>
              <a:rPr kumimoji="1" lang="zh-CN" altLang="en-US" dirty="0"/>
              <a:t> </a:t>
            </a:r>
            <a:r>
              <a:rPr kumimoji="1" lang="en-US" altLang="zh-CN" dirty="0"/>
              <a:t>realized</a:t>
            </a:r>
            <a:r>
              <a:rPr kumimoji="1" lang="zh-CN" altLang="en-US" dirty="0"/>
              <a:t> </a:t>
            </a:r>
            <a:r>
              <a:rPr kumimoji="1" lang="en-US" altLang="zh-CN" dirty="0"/>
              <a:t>that</a:t>
            </a:r>
            <a:r>
              <a:rPr kumimoji="1" lang="zh-CN" altLang="en-US" dirty="0"/>
              <a:t> </a:t>
            </a:r>
            <a:r>
              <a:rPr kumimoji="1" lang="en-US" altLang="zh-CN" dirty="0"/>
              <a:t>sometimes</a:t>
            </a:r>
            <a:r>
              <a:rPr kumimoji="1" lang="zh-CN" altLang="en-US" dirty="0"/>
              <a:t> </a:t>
            </a:r>
            <a:r>
              <a:rPr kumimoji="1" lang="en-US" altLang="zh-CN" dirty="0"/>
              <a:t>the</a:t>
            </a:r>
            <a:r>
              <a:rPr kumimoji="1" lang="zh-CN" altLang="en-US" dirty="0"/>
              <a:t> </a:t>
            </a:r>
            <a:r>
              <a:rPr kumimoji="1" lang="en-US" altLang="zh-CN" dirty="0"/>
              <a:t>distribution</a:t>
            </a:r>
            <a:r>
              <a:rPr kumimoji="1" lang="zh-CN" altLang="en-US" dirty="0"/>
              <a:t> </a:t>
            </a:r>
            <a:r>
              <a:rPr kumimoji="1" lang="en-US" altLang="zh-CN" dirty="0"/>
              <a:t>metadata</a:t>
            </a:r>
            <a:r>
              <a:rPr kumimoji="1" lang="zh-CN" altLang="en-US" dirty="0"/>
              <a:t> </a:t>
            </a:r>
            <a:r>
              <a:rPr kumimoji="1" lang="en-US" altLang="zh-CN" dirty="0"/>
              <a:t>is</a:t>
            </a:r>
            <a:r>
              <a:rPr kumimoji="1" lang="zh-CN" altLang="en-US" dirty="0"/>
              <a:t> </a:t>
            </a:r>
            <a:r>
              <a:rPr kumimoji="1" lang="en-US" altLang="zh-CN" dirty="0"/>
              <a:t>sensitive.</a:t>
            </a:r>
            <a:r>
              <a:rPr kumimoji="1" lang="zh-CN" altLang="en-US" dirty="0"/>
              <a:t> </a:t>
            </a:r>
            <a:r>
              <a:rPr kumimoji="1" lang="en-US" altLang="zh-CN" dirty="0"/>
              <a:t>For</a:t>
            </a:r>
            <a:r>
              <a:rPr kumimoji="1" lang="zh-CN" altLang="en-US" dirty="0"/>
              <a:t> </a:t>
            </a:r>
            <a:r>
              <a:rPr kumimoji="1" lang="en-US" altLang="zh-CN" dirty="0"/>
              <a:t>example,</a:t>
            </a:r>
            <a:r>
              <a:rPr kumimoji="1" lang="zh-CN" altLang="en-US" dirty="0"/>
              <a:t> </a:t>
            </a:r>
            <a:r>
              <a:rPr kumimoji="1" lang="en-US" altLang="zh-CN" dirty="0"/>
              <a:t>in</a:t>
            </a:r>
            <a:r>
              <a:rPr kumimoji="1" lang="zh-CN" altLang="en-US" dirty="0"/>
              <a:t> </a:t>
            </a:r>
            <a:r>
              <a:rPr kumimoji="1" lang="en-US" altLang="zh-CN" dirty="0"/>
              <a:t>a</a:t>
            </a:r>
            <a:r>
              <a:rPr kumimoji="1" lang="zh-CN" altLang="en-US" dirty="0"/>
              <a:t> </a:t>
            </a:r>
            <a:r>
              <a:rPr kumimoji="1" lang="en-US" altLang="zh-CN" dirty="0"/>
              <a:t>cluster</a:t>
            </a:r>
            <a:r>
              <a:rPr kumimoji="1" lang="zh-CN" altLang="en-US" dirty="0"/>
              <a:t> </a:t>
            </a:r>
            <a:r>
              <a:rPr kumimoji="1" lang="en-US" altLang="zh-CN" dirty="0"/>
              <a:t>trace</a:t>
            </a:r>
            <a:r>
              <a:rPr kumimoji="1" lang="zh-CN" altLang="en-US" dirty="0"/>
              <a:t> </a:t>
            </a:r>
            <a:r>
              <a:rPr kumimoji="1" lang="en-US" altLang="zh-CN" dirty="0"/>
              <a:t>dataset</a:t>
            </a:r>
            <a:r>
              <a:rPr kumimoji="1" lang="zh-CN" altLang="en-US" dirty="0"/>
              <a:t> </a:t>
            </a:r>
            <a:r>
              <a:rPr kumimoji="1" lang="en-US" altLang="zh-CN" dirty="0"/>
              <a:t>where</a:t>
            </a:r>
            <a:r>
              <a:rPr kumimoji="1" lang="zh-CN" altLang="en-US" dirty="0"/>
              <a:t> </a:t>
            </a:r>
            <a:r>
              <a:rPr kumimoji="1" lang="en-US" altLang="zh-CN" dirty="0"/>
              <a:t>the</a:t>
            </a:r>
            <a:r>
              <a:rPr kumimoji="1" lang="zh-CN" altLang="en-US" dirty="0"/>
              <a:t> </a:t>
            </a:r>
            <a:r>
              <a:rPr kumimoji="1" lang="en-US" altLang="zh-CN" dirty="0"/>
              <a:t>metadata</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type</a:t>
            </a:r>
            <a:r>
              <a:rPr kumimoji="1" lang="zh-CN" altLang="en-US" dirty="0"/>
              <a:t> </a:t>
            </a:r>
            <a:r>
              <a:rPr kumimoji="1" lang="en-US" altLang="zh-CN" dirty="0"/>
              <a:t>of</a:t>
            </a:r>
            <a:r>
              <a:rPr kumimoji="1" lang="zh-CN" altLang="en-US" dirty="0"/>
              <a:t> </a:t>
            </a:r>
            <a:r>
              <a:rPr kumimoji="1" lang="en-US" altLang="zh-CN" dirty="0"/>
              <a:t>server,</a:t>
            </a:r>
            <a:r>
              <a:rPr kumimoji="1" lang="zh-CN" altLang="en-US" dirty="0"/>
              <a:t> </a:t>
            </a:r>
            <a:r>
              <a:rPr kumimoji="1" lang="en-US" altLang="zh-CN" dirty="0"/>
              <a:t>the</a:t>
            </a:r>
            <a:r>
              <a:rPr kumimoji="1" lang="zh-CN" altLang="en-US" dirty="0"/>
              <a:t> </a:t>
            </a:r>
            <a:r>
              <a:rPr kumimoji="1" lang="en-US" altLang="zh-CN" dirty="0"/>
              <a:t>distribution</a:t>
            </a:r>
            <a:r>
              <a:rPr kumimoji="1" lang="zh-CN" altLang="en-US" dirty="0"/>
              <a:t> </a:t>
            </a:r>
            <a:r>
              <a:rPr kumimoji="1" lang="en-US" altLang="zh-CN" dirty="0"/>
              <a:t>of</a:t>
            </a:r>
            <a:r>
              <a:rPr kumimoji="1" lang="zh-CN" altLang="en-US" dirty="0"/>
              <a:t> </a:t>
            </a:r>
            <a:r>
              <a:rPr kumimoji="1" lang="en-US" altLang="zh-CN" dirty="0"/>
              <a:t>metadata</a:t>
            </a:r>
            <a:r>
              <a:rPr kumimoji="1" lang="zh-CN" altLang="en-US" dirty="0"/>
              <a:t> </a:t>
            </a:r>
            <a:r>
              <a:rPr kumimoji="1" lang="en-US" altLang="zh-CN" dirty="0"/>
              <a:t>reveals</a:t>
            </a:r>
            <a:r>
              <a:rPr kumimoji="1" lang="zh-CN" altLang="en-US" dirty="0"/>
              <a:t> </a:t>
            </a:r>
            <a:r>
              <a:rPr kumimoji="1" lang="en-US" altLang="zh-CN" dirty="0"/>
              <a:t>the</a:t>
            </a:r>
            <a:r>
              <a:rPr kumimoji="1" lang="zh-CN" altLang="en-US" dirty="0"/>
              <a:t> </a:t>
            </a:r>
            <a:r>
              <a:rPr kumimoji="1" lang="en-US" altLang="zh-CN" dirty="0"/>
              <a:t>fraction</a:t>
            </a:r>
            <a:r>
              <a:rPr kumimoji="1" lang="zh-CN" altLang="en-US" dirty="0"/>
              <a:t> </a:t>
            </a:r>
            <a:r>
              <a:rPr kumimoji="1" lang="en-US" altLang="zh-CN" dirty="0"/>
              <a:t>of</a:t>
            </a:r>
            <a:r>
              <a:rPr kumimoji="1" lang="zh-CN" altLang="en-US" dirty="0"/>
              <a:t> </a:t>
            </a:r>
            <a:r>
              <a:rPr kumimoji="1" lang="en-US" altLang="zh-CN" dirty="0"/>
              <a:t>different</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server</a:t>
            </a:r>
            <a:r>
              <a:rPr kumimoji="1" lang="zh-CN" altLang="en-US" dirty="0"/>
              <a:t> </a:t>
            </a:r>
            <a:r>
              <a:rPr kumimoji="1" lang="en-US" altLang="zh-CN" dirty="0"/>
              <a:t>the</a:t>
            </a:r>
            <a:r>
              <a:rPr kumimoji="1" lang="zh-CN" altLang="en-US" dirty="0"/>
              <a:t> </a:t>
            </a:r>
            <a:r>
              <a:rPr kumimoji="1" lang="en-US" altLang="zh-CN" dirty="0"/>
              <a:t>company</a:t>
            </a:r>
            <a:r>
              <a:rPr kumimoji="1" lang="zh-CN" altLang="en-US" dirty="0"/>
              <a:t> </a:t>
            </a:r>
            <a:r>
              <a:rPr kumimoji="1" lang="en-US" altLang="zh-CN" dirty="0"/>
              <a:t>have,</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sensitive.</a:t>
            </a:r>
            <a:r>
              <a:rPr kumimoji="1" lang="zh-CN" altLang="en-US" dirty="0"/>
              <a:t> </a:t>
            </a:r>
            <a:r>
              <a:rPr kumimoji="1" lang="en-US" altLang="zh-CN" dirty="0"/>
              <a:t>However,</a:t>
            </a:r>
            <a:r>
              <a:rPr kumimoji="1" lang="zh-CN" altLang="en-US" dirty="0"/>
              <a:t> </a:t>
            </a:r>
            <a:r>
              <a:rPr kumimoji="1" lang="en-US" altLang="zh-CN" dirty="0"/>
              <a:t>we</a:t>
            </a:r>
            <a:r>
              <a:rPr kumimoji="1" lang="zh-CN" altLang="en-US" dirty="0"/>
              <a:t> </a:t>
            </a:r>
            <a:r>
              <a:rPr kumimoji="1" lang="en-US" altLang="zh-CN" dirty="0"/>
              <a:t>don’t</a:t>
            </a:r>
            <a:r>
              <a:rPr kumimoji="1" lang="zh-CN" altLang="en-US" dirty="0"/>
              <a:t> </a:t>
            </a:r>
            <a:r>
              <a:rPr kumimoji="1" lang="en-US" altLang="zh-CN" dirty="0"/>
              <a:t>want</a:t>
            </a:r>
            <a:r>
              <a:rPr kumimoji="1" lang="zh-CN" altLang="en-US" dirty="0"/>
              <a:t> </a:t>
            </a:r>
            <a:r>
              <a:rPr kumimoji="1" lang="en-US" altLang="zh-CN" dirty="0"/>
              <a:t>to</a:t>
            </a:r>
            <a:r>
              <a:rPr kumimoji="1" lang="zh-CN" altLang="en-US" dirty="0"/>
              <a:t> </a:t>
            </a:r>
            <a:r>
              <a:rPr kumimoji="1" lang="en-US" altLang="zh-CN" dirty="0"/>
              <a:t>just</a:t>
            </a:r>
            <a:r>
              <a:rPr kumimoji="1" lang="zh-CN" altLang="en-US" dirty="0"/>
              <a:t> </a:t>
            </a:r>
            <a:r>
              <a:rPr kumimoji="1" lang="en-US" altLang="zh-CN" dirty="0"/>
              <a:t>remove</a:t>
            </a:r>
            <a:r>
              <a:rPr kumimoji="1" lang="zh-CN" altLang="en-US" dirty="0"/>
              <a:t> </a:t>
            </a:r>
            <a:r>
              <a:rPr kumimoji="1" lang="en-US" altLang="zh-CN" dirty="0"/>
              <a:t>server</a:t>
            </a:r>
            <a:r>
              <a:rPr kumimoji="1" lang="zh-CN" altLang="en-US" dirty="0"/>
              <a:t> </a:t>
            </a:r>
            <a:r>
              <a:rPr kumimoji="1" lang="en-US" altLang="zh-CN" dirty="0"/>
              <a:t>type</a:t>
            </a:r>
            <a:r>
              <a:rPr kumimoji="1" lang="zh-CN" altLang="en-US" dirty="0"/>
              <a:t> </a:t>
            </a:r>
            <a:r>
              <a:rPr kumimoji="1" lang="en-US" altLang="zh-CN" dirty="0"/>
              <a:t>from</a:t>
            </a:r>
            <a:r>
              <a:rPr kumimoji="1" lang="zh-CN" altLang="en-US" dirty="0"/>
              <a:t> </a:t>
            </a:r>
            <a:r>
              <a:rPr kumimoji="1" lang="en-US" altLang="zh-CN" dirty="0"/>
              <a:t>the</a:t>
            </a:r>
            <a:r>
              <a:rPr kumimoji="1" lang="zh-CN" altLang="en-US" dirty="0"/>
              <a:t> </a:t>
            </a:r>
            <a:r>
              <a:rPr kumimoji="1" lang="en-US" altLang="zh-CN" dirty="0"/>
              <a:t>dataset,</a:t>
            </a:r>
            <a:r>
              <a:rPr kumimoji="1" lang="zh-CN" altLang="en-US" dirty="0"/>
              <a:t> </a:t>
            </a:r>
            <a:r>
              <a:rPr kumimoji="1" lang="en-US" altLang="zh-CN" dirty="0"/>
              <a:t>because</a:t>
            </a:r>
            <a:r>
              <a:rPr kumimoji="1" lang="zh-CN" altLang="en-US" dirty="0"/>
              <a:t> </a:t>
            </a:r>
            <a:r>
              <a:rPr kumimoji="1" lang="en-US" altLang="zh-CN" dirty="0"/>
              <a:t>the</a:t>
            </a:r>
            <a:r>
              <a:rPr kumimoji="1" lang="zh-CN" altLang="en-US" dirty="0"/>
              <a:t> </a:t>
            </a:r>
            <a:r>
              <a:rPr kumimoji="1" lang="en-US" altLang="zh-CN" dirty="0"/>
              <a:t>correlation</a:t>
            </a:r>
            <a:r>
              <a:rPr kumimoji="1" lang="zh-CN" altLang="en-US" dirty="0"/>
              <a:t> </a:t>
            </a:r>
            <a:r>
              <a:rPr kumimoji="1" lang="en-US" altLang="zh-CN" dirty="0"/>
              <a:t>between</a:t>
            </a:r>
            <a:r>
              <a:rPr kumimoji="1" lang="zh-CN" altLang="en-US" dirty="0"/>
              <a:t> </a:t>
            </a:r>
            <a:r>
              <a:rPr kumimoji="1" lang="en-US" altLang="zh-CN" dirty="0"/>
              <a:t>metadata</a:t>
            </a:r>
            <a:r>
              <a:rPr kumimoji="1" lang="zh-CN" altLang="en-US" dirty="0"/>
              <a:t> </a:t>
            </a:r>
            <a:r>
              <a:rPr kumimoji="1" lang="en-US" altLang="zh-CN" dirty="0"/>
              <a:t>and</a:t>
            </a:r>
            <a:r>
              <a:rPr kumimoji="1" lang="zh-CN" altLang="en-US" dirty="0"/>
              <a:t> </a:t>
            </a:r>
            <a:r>
              <a:rPr kumimoji="1" lang="en-US" altLang="zh-CN" dirty="0"/>
              <a:t>measurement,</a:t>
            </a:r>
            <a:r>
              <a:rPr kumimoji="1" lang="zh-CN" altLang="en-US" dirty="0"/>
              <a:t> </a:t>
            </a:r>
            <a:r>
              <a:rPr kumimoji="1" lang="en-US" altLang="zh-CN" sz="1200" kern="1200" dirty="0">
                <a:solidFill>
                  <a:schemeClr val="tx1"/>
                </a:solidFill>
                <a:effectLst/>
                <a:latin typeface="+mn-lt"/>
                <a:ea typeface="+mn-ea"/>
                <a:cs typeface="+mn-cs"/>
              </a:rPr>
              <a:t>which </a:t>
            </a:r>
            <a:r>
              <a:rPr lang="en-US" altLang="zh-CN" sz="1200" kern="1200" dirty="0">
                <a:solidFill>
                  <a:schemeClr val="tx1"/>
                </a:solidFill>
                <a:effectLst/>
                <a:latin typeface="+mn-lt"/>
                <a:ea typeface="+mn-ea"/>
                <a:cs typeface="+mn-cs"/>
              </a:rPr>
              <a:t>are the server types and</a:t>
            </a:r>
            <a:r>
              <a:rPr kumimoji="1" lang="en-US" altLang="zh-CN" sz="1200" kern="1200" dirty="0">
                <a:solidFill>
                  <a:schemeClr val="tx1"/>
                </a:solidFill>
                <a:effectLst/>
                <a:latin typeface="+mn-lt"/>
                <a:ea typeface="+mn-ea"/>
                <a:cs typeface="+mn-cs"/>
              </a:rPr>
              <a:t> CPU usage</a:t>
            </a:r>
            <a:r>
              <a:rPr kumimoji="1" lang="en-US" altLang="zh-CN" dirty="0"/>
              <a:t>,</a:t>
            </a:r>
            <a:r>
              <a:rPr kumimoji="1" lang="zh-CN" altLang="en-US" dirty="0"/>
              <a:t> </a:t>
            </a:r>
            <a:r>
              <a:rPr kumimoji="1" lang="en-US" altLang="zh-CN" dirty="0"/>
              <a:t>is</a:t>
            </a:r>
            <a:r>
              <a:rPr kumimoji="1" lang="zh-CN" altLang="en-US" dirty="0"/>
              <a:t> </a:t>
            </a:r>
            <a:r>
              <a:rPr kumimoji="1" lang="en-US" altLang="zh-CN" dirty="0"/>
              <a:t>very</a:t>
            </a:r>
            <a:r>
              <a:rPr kumimoji="1" lang="zh-CN" altLang="en-US" dirty="0"/>
              <a:t> </a:t>
            </a:r>
            <a:r>
              <a:rPr kumimoji="1" lang="en-US" altLang="zh-CN" dirty="0"/>
              <a:t>important</a:t>
            </a:r>
            <a:r>
              <a:rPr kumimoji="1" lang="zh-CN" altLang="en-US" dirty="0"/>
              <a:t> </a:t>
            </a:r>
            <a:r>
              <a:rPr kumimoji="1" lang="en-US" altLang="zh-CN" dirty="0"/>
              <a:t>for</a:t>
            </a:r>
            <a:r>
              <a:rPr kumimoji="1" lang="zh-CN" altLang="en-US" dirty="0"/>
              <a:t> </a:t>
            </a:r>
            <a:r>
              <a:rPr kumimoji="1" lang="en-US" altLang="zh-CN" dirty="0"/>
              <a:t>the</a:t>
            </a:r>
            <a:r>
              <a:rPr kumimoji="1" lang="zh-CN" altLang="en-US" dirty="0"/>
              <a:t> </a:t>
            </a:r>
            <a:r>
              <a:rPr kumimoji="1" lang="en-US" altLang="zh-CN" dirty="0"/>
              <a:t>downstream</a:t>
            </a:r>
            <a:r>
              <a:rPr kumimoji="1" lang="zh-CN" altLang="en-US" dirty="0"/>
              <a:t> </a:t>
            </a:r>
            <a:r>
              <a:rPr kumimoji="1" lang="en-US" altLang="zh-CN" dirty="0"/>
              <a:t>application.</a:t>
            </a:r>
            <a:r>
              <a:rPr kumimoji="1" lang="zh-CN" altLang="en-US" dirty="0"/>
              <a:t> </a:t>
            </a:r>
            <a:endParaRPr kumimoji="1" lang="en-US" altLang="zh-CN" dirty="0"/>
          </a:p>
          <a:p>
            <a:endParaRPr kumimoji="1" lang="en-US" altLang="zh-CN" dirty="0"/>
          </a:p>
          <a:p>
            <a:r>
              <a:rPr kumimoji="1" lang="en-US" altLang="zh-CN" dirty="0" err="1"/>
              <a:t>DoppelGANger</a:t>
            </a:r>
            <a:r>
              <a:rPr kumimoji="1" lang="zh-CN" altLang="en-US" dirty="0"/>
              <a:t> </a:t>
            </a:r>
            <a:r>
              <a:rPr kumimoji="1" lang="en-US" altLang="zh-CN" dirty="0"/>
              <a:t>can</a:t>
            </a:r>
            <a:r>
              <a:rPr kumimoji="1" lang="zh-CN" altLang="en-US" dirty="0"/>
              <a:t> </a:t>
            </a:r>
            <a:r>
              <a:rPr kumimoji="1" lang="en-US" altLang="zh-CN" dirty="0"/>
              <a:t>address</a:t>
            </a:r>
            <a:r>
              <a:rPr kumimoji="1" lang="zh-CN" altLang="en-US" dirty="0"/>
              <a:t> </a:t>
            </a:r>
            <a:r>
              <a:rPr kumimoji="1" lang="en-US" altLang="zh-CN" dirty="0"/>
              <a:t>this</a:t>
            </a:r>
            <a:r>
              <a:rPr kumimoji="1" lang="zh-CN" altLang="en-US" dirty="0"/>
              <a:t> </a:t>
            </a:r>
            <a:r>
              <a:rPr kumimoji="1" lang="en-US" altLang="zh-CN" dirty="0"/>
              <a:t>challenge</a:t>
            </a:r>
            <a:r>
              <a:rPr kumimoji="1" lang="zh-CN" altLang="en-US" dirty="0"/>
              <a:t> </a:t>
            </a:r>
            <a:r>
              <a:rPr kumimoji="1" lang="en-US" altLang="zh-CN" dirty="0"/>
              <a:t>easily.</a:t>
            </a:r>
            <a:r>
              <a:rPr kumimoji="1" lang="zh-CN" altLang="en-US" dirty="0"/>
              <a:t> </a:t>
            </a:r>
            <a:r>
              <a:rPr kumimoji="1" lang="en-US" altLang="zh-CN" dirty="0"/>
              <a:t>Recall</a:t>
            </a:r>
            <a:r>
              <a:rPr kumimoji="1" lang="zh-CN" altLang="en-US" dirty="0"/>
              <a:t> </a:t>
            </a:r>
            <a:r>
              <a:rPr kumimoji="1" lang="en-US" altLang="zh-CN" dirty="0"/>
              <a:t>that</a:t>
            </a:r>
            <a:r>
              <a:rPr kumimoji="1" lang="zh-CN" altLang="en-US" dirty="0"/>
              <a:t> </a:t>
            </a:r>
            <a:r>
              <a:rPr kumimoji="1" lang="en-US" altLang="zh-CN" dirty="0" err="1"/>
              <a:t>DoppelGANger</a:t>
            </a:r>
            <a:r>
              <a:rPr kumimoji="1" lang="zh-CN" altLang="en-US" dirty="0"/>
              <a:t> </a:t>
            </a:r>
            <a:r>
              <a:rPr kumimoji="1" lang="en-US" altLang="zh-CN" dirty="0"/>
              <a:t>used</a:t>
            </a:r>
            <a:r>
              <a:rPr kumimoji="1" lang="zh-CN" altLang="en-US" dirty="0"/>
              <a:t> </a:t>
            </a:r>
            <a:r>
              <a:rPr kumimoji="1" lang="en-US" altLang="zh-CN" dirty="0"/>
              <a:t>two</a:t>
            </a:r>
            <a:r>
              <a:rPr kumimoji="1" lang="zh-CN" altLang="en-US" dirty="0"/>
              <a:t> </a:t>
            </a:r>
            <a:r>
              <a:rPr kumimoji="1" lang="en-US" altLang="zh-CN" dirty="0"/>
              <a:t>separate</a:t>
            </a:r>
            <a:r>
              <a:rPr kumimoji="1" lang="zh-CN" altLang="en-US" dirty="0"/>
              <a:t> </a:t>
            </a:r>
            <a:r>
              <a:rPr kumimoji="1" lang="en-US" altLang="zh-CN" dirty="0"/>
              <a:t>generators</a:t>
            </a:r>
            <a:r>
              <a:rPr kumimoji="1" lang="zh-CN" altLang="en-US" dirty="0"/>
              <a:t> </a:t>
            </a:r>
            <a:r>
              <a:rPr kumimoji="1" lang="en-US" altLang="zh-CN" dirty="0"/>
              <a:t>to</a:t>
            </a:r>
            <a:r>
              <a:rPr kumimoji="1" lang="zh-CN" altLang="en-US" dirty="0"/>
              <a:t> </a:t>
            </a:r>
            <a:r>
              <a:rPr kumimoji="1" lang="en-US" altLang="zh-CN" dirty="0"/>
              <a:t>generate</a:t>
            </a:r>
            <a:r>
              <a:rPr kumimoji="1" lang="zh-CN" altLang="en-US" dirty="0"/>
              <a:t> </a:t>
            </a:r>
            <a:r>
              <a:rPr kumimoji="1" lang="en-US" altLang="zh-CN" dirty="0"/>
              <a:t>metadata</a:t>
            </a:r>
            <a:r>
              <a:rPr kumimoji="1" lang="zh-CN" altLang="en-US" dirty="0"/>
              <a:t> </a:t>
            </a:r>
            <a:r>
              <a:rPr kumimoji="1" lang="en-US" altLang="zh-CN" dirty="0"/>
              <a:t>and</a:t>
            </a:r>
            <a:r>
              <a:rPr kumimoji="1" lang="zh-CN" altLang="en-US" dirty="0"/>
              <a:t> </a:t>
            </a:r>
            <a:r>
              <a:rPr kumimoji="1" lang="en-US" altLang="zh-CN" dirty="0"/>
              <a:t>measurements.</a:t>
            </a:r>
            <a:r>
              <a:rPr kumimoji="1" lang="zh-CN" altLang="en-US" dirty="0"/>
              <a:t> </a:t>
            </a:r>
            <a:r>
              <a:rPr kumimoji="1" lang="en-US" altLang="zh-CN" dirty="0"/>
              <a:t>So</a:t>
            </a:r>
            <a:r>
              <a:rPr kumimoji="1" lang="zh-CN" altLang="en-US" dirty="0"/>
              <a:t> </a:t>
            </a:r>
            <a:r>
              <a:rPr kumimoji="1" lang="en-US" altLang="zh-CN" dirty="0"/>
              <a:t>if</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holders</a:t>
            </a:r>
            <a:r>
              <a:rPr kumimoji="1" lang="zh-CN" altLang="en-US" dirty="0"/>
              <a:t> </a:t>
            </a:r>
            <a:r>
              <a:rPr kumimoji="1" lang="en-US" altLang="zh-CN" dirty="0"/>
              <a:t>want</a:t>
            </a:r>
            <a:r>
              <a:rPr kumimoji="1" lang="zh-CN" altLang="en-US" dirty="0"/>
              <a:t> </a:t>
            </a:r>
            <a:r>
              <a:rPr kumimoji="1" lang="en-US" altLang="zh-CN" dirty="0"/>
              <a:t>to</a:t>
            </a:r>
            <a:r>
              <a:rPr kumimoji="1" lang="zh-CN" altLang="en-US" dirty="0"/>
              <a:t> </a:t>
            </a:r>
            <a:r>
              <a:rPr kumimoji="1" lang="en-US" altLang="zh-CN" dirty="0"/>
              <a:t>change</a:t>
            </a:r>
            <a:r>
              <a:rPr kumimoji="1" lang="zh-CN" altLang="en-US" dirty="0"/>
              <a:t> </a:t>
            </a:r>
            <a:r>
              <a:rPr kumimoji="1" lang="en-US" altLang="zh-CN" dirty="0"/>
              <a:t>the</a:t>
            </a:r>
            <a:r>
              <a:rPr kumimoji="1" lang="zh-CN" altLang="en-US" dirty="0"/>
              <a:t> </a:t>
            </a:r>
            <a:r>
              <a:rPr kumimoji="1" lang="en-US" altLang="zh-CN" dirty="0"/>
              <a:t>distribution</a:t>
            </a:r>
            <a:r>
              <a:rPr kumimoji="1" lang="zh-CN" altLang="en-US" dirty="0"/>
              <a:t> </a:t>
            </a:r>
            <a:r>
              <a:rPr kumimoji="1" lang="en-US" altLang="zh-CN" dirty="0"/>
              <a:t>of</a:t>
            </a:r>
            <a:r>
              <a:rPr kumimoji="1" lang="zh-CN" altLang="en-US" dirty="0"/>
              <a:t> </a:t>
            </a:r>
            <a:r>
              <a:rPr kumimoji="1" lang="en-US" altLang="zh-CN" dirty="0"/>
              <a:t>metadata,</a:t>
            </a:r>
            <a:r>
              <a:rPr kumimoji="1" lang="zh-CN" altLang="en-US" dirty="0"/>
              <a:t> </a:t>
            </a:r>
            <a:r>
              <a:rPr kumimoji="1" lang="en-US" altLang="zh-CN" dirty="0"/>
              <a:t>they</a:t>
            </a:r>
            <a:r>
              <a:rPr kumimoji="1" lang="zh-CN" altLang="en-US" dirty="0"/>
              <a:t> </a:t>
            </a:r>
            <a:r>
              <a:rPr kumimoji="1" lang="en-US" altLang="zh-CN" dirty="0"/>
              <a:t>can</a:t>
            </a:r>
            <a:r>
              <a:rPr kumimoji="1" lang="zh-CN" altLang="en-US" dirty="0"/>
              <a:t> </a:t>
            </a:r>
            <a:r>
              <a:rPr kumimoji="1" lang="en-US" altLang="zh-CN" dirty="0"/>
              <a:t>just</a:t>
            </a:r>
            <a:r>
              <a:rPr kumimoji="1" lang="zh-CN" altLang="en-US" dirty="0"/>
              <a:t> </a:t>
            </a:r>
            <a:r>
              <a:rPr kumimoji="1" lang="en-US" altLang="zh-CN" dirty="0"/>
              <a:t>retrain</a:t>
            </a:r>
            <a:r>
              <a:rPr kumimoji="1" lang="zh-CN" altLang="en-US" dirty="0"/>
              <a:t> </a:t>
            </a:r>
            <a:r>
              <a:rPr kumimoji="1" lang="en-US" altLang="zh-CN" dirty="0"/>
              <a:t>the</a:t>
            </a:r>
            <a:r>
              <a:rPr kumimoji="1" lang="zh-CN" altLang="en-US" dirty="0"/>
              <a:t> </a:t>
            </a:r>
            <a:r>
              <a:rPr kumimoji="1" lang="en-US" altLang="zh-CN" dirty="0"/>
              <a:t>metadata</a:t>
            </a:r>
            <a:r>
              <a:rPr kumimoji="1" lang="zh-CN" altLang="en-US" dirty="0"/>
              <a:t> </a:t>
            </a:r>
            <a:r>
              <a:rPr kumimoji="1" lang="en-US" altLang="zh-CN" dirty="0"/>
              <a:t>generator,</a:t>
            </a:r>
            <a:r>
              <a:rPr kumimoji="1" lang="zh-CN" altLang="en-US" dirty="0"/>
              <a:t> </a:t>
            </a:r>
            <a:r>
              <a:rPr kumimoji="1" lang="en-US" altLang="zh-CN" dirty="0"/>
              <a:t>without</a:t>
            </a:r>
            <a:r>
              <a:rPr kumimoji="1" lang="zh-CN" altLang="en-US" dirty="0"/>
              <a:t> </a:t>
            </a:r>
            <a:r>
              <a:rPr kumimoji="1" lang="en-US" altLang="zh-CN" dirty="0"/>
              <a:t>affecting</a:t>
            </a:r>
            <a:r>
              <a:rPr kumimoji="1" lang="zh-CN" altLang="en-US" dirty="0"/>
              <a:t> </a:t>
            </a:r>
            <a:r>
              <a:rPr kumimoji="1" lang="en-US" altLang="zh-CN" dirty="0"/>
              <a:t>the</a:t>
            </a:r>
            <a:r>
              <a:rPr kumimoji="1" lang="zh-CN" altLang="en-US" dirty="0"/>
              <a:t> </a:t>
            </a:r>
            <a:r>
              <a:rPr kumimoji="1" lang="en-US" altLang="zh-CN" dirty="0"/>
              <a:t>fidelity</a:t>
            </a:r>
            <a:r>
              <a:rPr kumimoji="1" lang="zh-CN" altLang="en-US" dirty="0"/>
              <a:t> </a:t>
            </a:r>
            <a:r>
              <a:rPr kumimoji="1" lang="en-US" altLang="zh-CN" dirty="0"/>
              <a:t>of</a:t>
            </a:r>
            <a:r>
              <a:rPr kumimoji="1" lang="zh-CN" altLang="en-US" dirty="0"/>
              <a:t> </a:t>
            </a:r>
            <a:r>
              <a:rPr kumimoji="1" lang="en-US" altLang="zh-CN" dirty="0"/>
              <a:t>measurement</a:t>
            </a:r>
            <a:r>
              <a:rPr kumimoji="1" lang="zh-CN" altLang="en-US" dirty="0"/>
              <a:t> </a:t>
            </a:r>
            <a:r>
              <a:rPr kumimoji="1" lang="en-US" altLang="zh-CN" dirty="0"/>
              <a:t>generator.</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22</a:t>
            </a:fld>
            <a:endParaRPr kumimoji="1" lang="zh-CN" altLang="en-US"/>
          </a:p>
        </p:txBody>
      </p:sp>
    </p:spTree>
    <p:extLst>
      <p:ext uri="{BB962C8B-B14F-4D97-AF65-F5344CB8AC3E}">
        <p14:creationId xmlns:p14="http://schemas.microsoft.com/office/powerpoint/2010/main" val="7783136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a:t>
            </a:r>
            <a:r>
              <a:rPr kumimoji="1" lang="zh-CN" altLang="en-US" dirty="0"/>
              <a:t> </a:t>
            </a:r>
            <a:r>
              <a:rPr kumimoji="1" lang="en-US" altLang="zh-CN" dirty="0"/>
              <a:t>second</a:t>
            </a:r>
            <a:r>
              <a:rPr kumimoji="1" lang="zh-CN" altLang="en-US" dirty="0"/>
              <a:t> </a:t>
            </a:r>
            <a:r>
              <a:rPr kumimoji="1" lang="en-US" altLang="zh-CN" dirty="0"/>
              <a:t>privacy</a:t>
            </a:r>
            <a:r>
              <a:rPr kumimoji="1" lang="zh-CN" altLang="en-US" dirty="0"/>
              <a:t> </a:t>
            </a:r>
            <a:r>
              <a:rPr kumimoji="1" lang="en-US" altLang="zh-CN" dirty="0"/>
              <a:t>angle</a:t>
            </a:r>
            <a:r>
              <a:rPr kumimoji="1" lang="zh-CN" altLang="en-US" dirty="0"/>
              <a:t> </a:t>
            </a:r>
            <a:r>
              <a:rPr kumimoji="1" lang="en-US" altLang="zh-CN" dirty="0"/>
              <a:t>is</a:t>
            </a:r>
            <a:r>
              <a:rPr kumimoji="1" lang="zh-CN" altLang="en-US" dirty="0"/>
              <a:t> </a:t>
            </a:r>
            <a:r>
              <a:rPr kumimoji="1" lang="en-US" altLang="zh-CN" dirty="0"/>
              <a:t>user</a:t>
            </a:r>
            <a:r>
              <a:rPr kumimoji="1" lang="zh-CN" altLang="en-US" dirty="0"/>
              <a:t> </a:t>
            </a:r>
            <a:r>
              <a:rPr kumimoji="1" lang="en-US" altLang="zh-CN" dirty="0"/>
              <a:t>privacy.</a:t>
            </a:r>
            <a:r>
              <a:rPr kumimoji="1" lang="zh-CN" altLang="en-US" dirty="0"/>
              <a:t> </a:t>
            </a:r>
            <a:r>
              <a:rPr kumimoji="1" lang="en-US" altLang="zh-CN" dirty="0"/>
              <a:t>A</a:t>
            </a:r>
            <a:r>
              <a:rPr kumimoji="1" lang="zh-CN" altLang="en-US" dirty="0"/>
              <a:t> </a:t>
            </a:r>
            <a:r>
              <a:rPr kumimoji="1" lang="en-US" altLang="zh-CN" dirty="0"/>
              <a:t>popular</a:t>
            </a:r>
            <a:r>
              <a:rPr kumimoji="1" lang="zh-CN" altLang="en-US" dirty="0"/>
              <a:t> </a:t>
            </a:r>
            <a:r>
              <a:rPr kumimoji="1" lang="en-US" altLang="zh-CN" dirty="0"/>
              <a:t>attack</a:t>
            </a:r>
            <a:r>
              <a:rPr kumimoji="1" lang="zh-CN" altLang="en-US" dirty="0"/>
              <a:t> </a:t>
            </a:r>
            <a:r>
              <a:rPr kumimoji="1" lang="en-US" altLang="zh-CN" dirty="0"/>
              <a:t>on</a:t>
            </a:r>
            <a:r>
              <a:rPr kumimoji="1" lang="zh-CN" altLang="en-US" dirty="0"/>
              <a:t> </a:t>
            </a:r>
            <a:r>
              <a:rPr kumimoji="1" lang="en-US" altLang="zh-CN" dirty="0"/>
              <a:t>user</a:t>
            </a:r>
            <a:r>
              <a:rPr kumimoji="1" lang="zh-CN" altLang="en-US" dirty="0"/>
              <a:t> </a:t>
            </a:r>
            <a:r>
              <a:rPr kumimoji="1" lang="en-US" altLang="zh-CN" dirty="0"/>
              <a:t>privacy</a:t>
            </a:r>
            <a:r>
              <a:rPr kumimoji="1" lang="zh-CN" altLang="en-US" dirty="0"/>
              <a:t> </a:t>
            </a:r>
            <a:r>
              <a:rPr kumimoji="1" lang="en-US" altLang="zh-CN" dirty="0"/>
              <a:t>is</a:t>
            </a:r>
            <a:r>
              <a:rPr kumimoji="1" lang="zh-CN" altLang="en-US" dirty="0"/>
              <a:t> </a:t>
            </a:r>
            <a:r>
              <a:rPr kumimoji="1" lang="en-US" altLang="zh-CN" dirty="0"/>
              <a:t>called</a:t>
            </a:r>
            <a:r>
              <a:rPr kumimoji="1" lang="zh-CN" altLang="en-US" dirty="0"/>
              <a:t> </a:t>
            </a:r>
            <a:r>
              <a:rPr kumimoji="1" lang="en-US" altLang="zh-CN" dirty="0"/>
              <a:t>membership</a:t>
            </a:r>
            <a:r>
              <a:rPr kumimoji="1" lang="zh-CN" altLang="en-US" dirty="0"/>
              <a:t> </a:t>
            </a:r>
            <a:r>
              <a:rPr kumimoji="1" lang="en-US" altLang="zh-CN" dirty="0"/>
              <a:t>inference</a:t>
            </a:r>
            <a:r>
              <a:rPr kumimoji="1" lang="zh-CN" altLang="en-US" dirty="0"/>
              <a:t> </a:t>
            </a:r>
            <a:r>
              <a:rPr kumimoji="1" lang="en-US" altLang="zh-CN" dirty="0"/>
              <a:t>attack.</a:t>
            </a:r>
            <a:r>
              <a:rPr kumimoji="1" lang="zh-CN" altLang="en-US" dirty="0"/>
              <a:t> </a:t>
            </a:r>
            <a:r>
              <a:rPr kumimoji="1" lang="en-US" altLang="zh-CN" dirty="0"/>
              <a:t>This</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not</a:t>
            </a:r>
            <a:r>
              <a:rPr kumimoji="1" lang="zh-CN" altLang="en-US" dirty="0"/>
              <a:t> </a:t>
            </a:r>
            <a:r>
              <a:rPr kumimoji="1" lang="en-US" altLang="zh-CN" dirty="0"/>
              <a:t>only</a:t>
            </a:r>
            <a:r>
              <a:rPr kumimoji="1" lang="zh-CN" altLang="en-US" dirty="0"/>
              <a:t> </a:t>
            </a:r>
            <a:r>
              <a:rPr kumimoji="1" lang="en-US" altLang="zh-CN" dirty="0"/>
              <a:t>for</a:t>
            </a:r>
            <a:r>
              <a:rPr kumimoji="1" lang="zh-CN" altLang="en-US" dirty="0"/>
              <a:t> </a:t>
            </a:r>
            <a:r>
              <a:rPr kumimoji="1" lang="en-US" altLang="zh-CN" dirty="0"/>
              <a:t>GANs</a:t>
            </a:r>
            <a:r>
              <a:rPr kumimoji="1" lang="zh-CN" altLang="en-US" dirty="0"/>
              <a:t> </a:t>
            </a:r>
            <a:r>
              <a:rPr kumimoji="1" lang="en-US" altLang="zh-CN" dirty="0"/>
              <a:t>but</a:t>
            </a:r>
            <a:r>
              <a:rPr kumimoji="1" lang="zh-CN" altLang="en-US" dirty="0"/>
              <a:t> </a:t>
            </a:r>
            <a:r>
              <a:rPr kumimoji="1" lang="en-US" altLang="zh-CN" dirty="0"/>
              <a:t>for</a:t>
            </a:r>
            <a:r>
              <a:rPr kumimoji="1" lang="zh-CN" altLang="en-US" dirty="0"/>
              <a:t> </a:t>
            </a:r>
            <a:r>
              <a:rPr kumimoji="1" lang="en-US" altLang="zh-CN" dirty="0"/>
              <a:t>general</a:t>
            </a:r>
            <a:r>
              <a:rPr kumimoji="1" lang="zh-CN" altLang="en-US" dirty="0"/>
              <a:t> </a:t>
            </a:r>
            <a:r>
              <a:rPr kumimoji="1" lang="en-US" altLang="zh-CN" dirty="0"/>
              <a:t>machine</a:t>
            </a:r>
            <a:r>
              <a:rPr kumimoji="1" lang="zh-CN" altLang="en-US" dirty="0"/>
              <a:t> </a:t>
            </a:r>
            <a:r>
              <a:rPr kumimoji="1" lang="en-US" altLang="zh-CN" dirty="0"/>
              <a:t>learning</a:t>
            </a:r>
            <a:r>
              <a:rPr kumimoji="1" lang="zh-CN" altLang="en-US" dirty="0"/>
              <a:t> </a:t>
            </a:r>
            <a:r>
              <a:rPr kumimoji="1" lang="en-US" altLang="zh-CN" dirty="0"/>
              <a:t>models.</a:t>
            </a:r>
            <a:r>
              <a:rPr kumimoji="1" lang="zh-CN" altLang="en-US" dirty="0"/>
              <a:t> </a:t>
            </a:r>
            <a:r>
              <a:rPr kumimoji="1" lang="en-US" altLang="zh-CN" dirty="0"/>
              <a:t>Given</a:t>
            </a:r>
            <a:r>
              <a:rPr kumimoji="1" lang="zh-CN" altLang="en-US" dirty="0"/>
              <a:t> </a:t>
            </a:r>
            <a:r>
              <a:rPr kumimoji="1" lang="en-US" altLang="zh-CN" dirty="0"/>
              <a:t>a</a:t>
            </a:r>
            <a:r>
              <a:rPr kumimoji="1" lang="zh-CN" altLang="en-US" dirty="0"/>
              <a:t> </a:t>
            </a:r>
            <a:r>
              <a:rPr kumimoji="1" lang="en-US" altLang="zh-CN" dirty="0"/>
              <a:t>trained</a:t>
            </a:r>
            <a:r>
              <a:rPr kumimoji="1" lang="zh-CN" altLang="en-US" dirty="0"/>
              <a:t> </a:t>
            </a:r>
            <a:r>
              <a:rPr kumimoji="1" lang="en-US" altLang="zh-CN" dirty="0"/>
              <a:t>model</a:t>
            </a:r>
            <a:r>
              <a:rPr kumimoji="1" lang="zh-CN" altLang="en-US" dirty="0"/>
              <a:t> </a:t>
            </a:r>
            <a:r>
              <a:rPr kumimoji="1" lang="en-US" altLang="zh-CN" dirty="0"/>
              <a:t>like</a:t>
            </a:r>
            <a:r>
              <a:rPr kumimoji="1" lang="zh-CN" altLang="en-US" dirty="0"/>
              <a:t> </a:t>
            </a:r>
            <a:r>
              <a:rPr kumimoji="1" lang="en-US" altLang="zh-CN" dirty="0"/>
              <a:t>a</a:t>
            </a:r>
            <a:r>
              <a:rPr kumimoji="1" lang="zh-CN" altLang="en-US" dirty="0"/>
              <a:t> </a:t>
            </a:r>
            <a:r>
              <a:rPr kumimoji="1" lang="en-US" altLang="zh-CN" dirty="0"/>
              <a:t>GAN,</a:t>
            </a:r>
            <a:r>
              <a:rPr kumimoji="1" lang="zh-CN" altLang="en-US" dirty="0"/>
              <a:t> </a:t>
            </a:r>
            <a:r>
              <a:rPr kumimoji="1" lang="en-US" altLang="zh-CN" dirty="0"/>
              <a:t>membership</a:t>
            </a:r>
            <a:r>
              <a:rPr kumimoji="1" lang="zh-CN" altLang="en-US" dirty="0"/>
              <a:t> </a:t>
            </a:r>
            <a:r>
              <a:rPr kumimoji="1" lang="en-US" altLang="zh-CN" dirty="0"/>
              <a:t>inference</a:t>
            </a:r>
            <a:r>
              <a:rPr kumimoji="1" lang="zh-CN" altLang="en-US" dirty="0"/>
              <a:t> </a:t>
            </a:r>
            <a:r>
              <a:rPr kumimoji="1" lang="en-US" altLang="zh-CN" dirty="0"/>
              <a:t>attack</a:t>
            </a:r>
            <a:r>
              <a:rPr kumimoji="1" lang="zh-CN" altLang="en-US" dirty="0"/>
              <a:t> </a:t>
            </a:r>
            <a:r>
              <a:rPr kumimoji="1" lang="en-US" altLang="zh-CN" dirty="0"/>
              <a:t>focuses</a:t>
            </a:r>
            <a:r>
              <a:rPr kumimoji="1" lang="zh-CN" altLang="en-US" dirty="0"/>
              <a:t> </a:t>
            </a:r>
            <a:r>
              <a:rPr kumimoji="1" lang="en-US" altLang="zh-CN" dirty="0"/>
              <a:t>on</a:t>
            </a:r>
            <a:r>
              <a:rPr kumimoji="1" lang="zh-CN" altLang="en-US" dirty="0"/>
              <a:t> </a:t>
            </a:r>
            <a:r>
              <a:rPr kumimoji="1" lang="en-US" altLang="zh-CN" dirty="0"/>
              <a:t>inferring</a:t>
            </a:r>
            <a:r>
              <a:rPr kumimoji="1" lang="zh-CN" altLang="en-US" dirty="0"/>
              <a:t> </a:t>
            </a:r>
            <a:r>
              <a:rPr kumimoji="1" lang="en-US" altLang="zh-CN" dirty="0"/>
              <a:t>whether</a:t>
            </a:r>
            <a:r>
              <a:rPr kumimoji="1" lang="zh-CN" altLang="en-US" dirty="0"/>
              <a:t> </a:t>
            </a:r>
            <a:r>
              <a:rPr kumimoji="1" lang="en-US" altLang="zh-CN" dirty="0"/>
              <a:t>a</a:t>
            </a:r>
            <a:r>
              <a:rPr kumimoji="1" lang="zh-CN" altLang="en-US" dirty="0"/>
              <a:t> </a:t>
            </a:r>
            <a:r>
              <a:rPr kumimoji="1" lang="en-US" altLang="zh-CN" dirty="0"/>
              <a:t>sample</a:t>
            </a:r>
            <a:r>
              <a:rPr kumimoji="1" lang="zh-CN" altLang="en-US" dirty="0"/>
              <a:t> </a:t>
            </a:r>
            <a:r>
              <a:rPr kumimoji="1" lang="en-US" altLang="zh-CN" dirty="0"/>
              <a:t>were</a:t>
            </a:r>
            <a:r>
              <a:rPr kumimoji="1" lang="zh-CN" altLang="en-US" dirty="0"/>
              <a:t> </a:t>
            </a:r>
            <a:r>
              <a:rPr kumimoji="1" lang="en-US" altLang="zh-CN" dirty="0"/>
              <a:t>in</a:t>
            </a:r>
            <a:r>
              <a:rPr kumimoji="1" lang="zh-CN" altLang="en-US" dirty="0"/>
              <a:t> </a:t>
            </a:r>
            <a:r>
              <a:rPr kumimoji="1" lang="en-US" altLang="zh-CN" dirty="0"/>
              <a:t>training</a:t>
            </a:r>
            <a:r>
              <a:rPr kumimoji="1" lang="zh-CN" altLang="en-US" dirty="0"/>
              <a:t> </a:t>
            </a:r>
            <a:r>
              <a:rPr kumimoji="1" lang="en-US" altLang="zh-CN" dirty="0"/>
              <a:t>dataset</a:t>
            </a:r>
            <a:r>
              <a:rPr kumimoji="1" lang="zh-CN" altLang="en-US" dirty="0"/>
              <a:t> </a:t>
            </a:r>
            <a:r>
              <a:rPr kumimoji="1" lang="en-US" altLang="zh-CN" dirty="0"/>
              <a:t>or</a:t>
            </a:r>
            <a:r>
              <a:rPr kumimoji="1" lang="zh-CN" altLang="en-US" dirty="0"/>
              <a:t> </a:t>
            </a:r>
            <a:r>
              <a:rPr kumimoji="1" lang="en-US" altLang="zh-CN" dirty="0"/>
              <a:t>not.</a:t>
            </a:r>
            <a:r>
              <a:rPr kumimoji="1" lang="zh-CN" altLang="en-US" dirty="0"/>
              <a:t> </a:t>
            </a:r>
            <a:r>
              <a:rPr kumimoji="1" lang="en-US" altLang="zh-CN" dirty="0"/>
              <a:t>We</a:t>
            </a:r>
            <a:r>
              <a:rPr kumimoji="1" lang="zh-CN" altLang="en-US" dirty="0"/>
              <a:t> </a:t>
            </a:r>
            <a:r>
              <a:rPr kumimoji="1" lang="en-US" altLang="zh-CN" dirty="0"/>
              <a:t>find</a:t>
            </a:r>
            <a:r>
              <a:rPr kumimoji="1" lang="zh-CN" altLang="en-US" dirty="0"/>
              <a:t> </a:t>
            </a:r>
            <a:r>
              <a:rPr kumimoji="1" lang="en-US" altLang="zh-CN" dirty="0"/>
              <a:t>out</a:t>
            </a:r>
            <a:r>
              <a:rPr kumimoji="1" lang="zh-CN" altLang="en-US" dirty="0"/>
              <a:t> </a:t>
            </a:r>
            <a:r>
              <a:rPr kumimoji="1" lang="en-US" altLang="zh-CN" dirty="0"/>
              <a:t>the</a:t>
            </a:r>
            <a:r>
              <a:rPr kumimoji="1" lang="zh-CN" altLang="en-US" dirty="0"/>
              <a:t> </a:t>
            </a:r>
            <a:r>
              <a:rPr kumimoji="1" lang="en-US" altLang="zh-CN" dirty="0"/>
              <a:t>attack</a:t>
            </a:r>
            <a:r>
              <a:rPr kumimoji="1" lang="zh-CN" altLang="en-US" dirty="0"/>
              <a:t> </a:t>
            </a:r>
            <a:r>
              <a:rPr kumimoji="1" lang="en-US" altLang="zh-CN" dirty="0"/>
              <a:t>accuracy</a:t>
            </a:r>
            <a:r>
              <a:rPr kumimoji="1" lang="zh-CN" altLang="en-US" dirty="0"/>
              <a:t> </a:t>
            </a:r>
            <a:r>
              <a:rPr kumimoji="1" lang="en-US" altLang="zh-CN" dirty="0"/>
              <a:t>quickly</a:t>
            </a:r>
            <a:r>
              <a:rPr kumimoji="1" lang="zh-CN" altLang="en-US" dirty="0"/>
              <a:t> </a:t>
            </a:r>
            <a:r>
              <a:rPr kumimoji="1" lang="en-US" altLang="zh-CN" dirty="0"/>
              <a:t>drops</a:t>
            </a:r>
            <a:r>
              <a:rPr kumimoji="1" lang="zh-CN" altLang="en-US" dirty="0"/>
              <a:t> </a:t>
            </a:r>
            <a:r>
              <a:rPr kumimoji="1" lang="en-US" altLang="zh-CN" dirty="0"/>
              <a:t>when</a:t>
            </a:r>
            <a:r>
              <a:rPr kumimoji="1" lang="zh-CN" altLang="en-US" dirty="0"/>
              <a:t> </a:t>
            </a:r>
            <a:r>
              <a:rPr kumimoji="1" lang="en-US" altLang="zh-CN" dirty="0"/>
              <a:t>the</a:t>
            </a:r>
            <a:r>
              <a:rPr kumimoji="1" lang="zh-CN" altLang="en-US" dirty="0"/>
              <a:t> </a:t>
            </a:r>
            <a:r>
              <a:rPr kumimoji="1" lang="en-US" altLang="zh-CN" dirty="0"/>
              <a:t>number</a:t>
            </a:r>
            <a:r>
              <a:rPr kumimoji="1" lang="zh-CN" altLang="en-US" dirty="0"/>
              <a:t> </a:t>
            </a:r>
            <a:r>
              <a:rPr kumimoji="1" lang="en-US" altLang="zh-CN" dirty="0"/>
              <a:t>of</a:t>
            </a:r>
            <a:r>
              <a:rPr kumimoji="1" lang="zh-CN" altLang="en-US" dirty="0"/>
              <a:t> </a:t>
            </a:r>
            <a:r>
              <a:rPr kumimoji="1" lang="en-US" altLang="zh-CN" dirty="0"/>
              <a:t>training</a:t>
            </a:r>
            <a:r>
              <a:rPr kumimoji="1" lang="zh-CN" altLang="en-US" dirty="0"/>
              <a:t> </a:t>
            </a:r>
            <a:r>
              <a:rPr kumimoji="1" lang="en-US" altLang="zh-CN" dirty="0"/>
              <a:t>samples</a:t>
            </a:r>
            <a:r>
              <a:rPr kumimoji="1" lang="zh-CN" altLang="en-US" dirty="0"/>
              <a:t> </a:t>
            </a:r>
            <a:r>
              <a:rPr kumimoji="1" lang="en-US" altLang="zh-CN" dirty="0"/>
              <a:t>grows.</a:t>
            </a:r>
            <a:r>
              <a:rPr kumimoji="1" lang="zh-CN" altLang="en-US" dirty="0"/>
              <a:t> </a:t>
            </a:r>
            <a:r>
              <a:rPr kumimoji="1" lang="en-US" altLang="zh-CN" dirty="0"/>
              <a:t>When</a:t>
            </a:r>
            <a:r>
              <a:rPr kumimoji="1" lang="zh-CN" altLang="en-US" dirty="0"/>
              <a:t> </a:t>
            </a:r>
            <a:r>
              <a:rPr kumimoji="1" lang="en-US" altLang="zh-CN" dirty="0"/>
              <a:t>the</a:t>
            </a:r>
            <a:r>
              <a:rPr kumimoji="1" lang="zh-CN" altLang="en-US" dirty="0"/>
              <a:t> </a:t>
            </a:r>
            <a:r>
              <a:rPr kumimoji="1" lang="en-US" altLang="zh-CN" dirty="0"/>
              <a:t>number</a:t>
            </a:r>
            <a:r>
              <a:rPr kumimoji="1" lang="zh-CN" altLang="en-US" dirty="0"/>
              <a:t> </a:t>
            </a:r>
            <a:r>
              <a:rPr kumimoji="1" lang="en-US" altLang="zh-CN" dirty="0"/>
              <a:t>of</a:t>
            </a:r>
            <a:r>
              <a:rPr kumimoji="1" lang="zh-CN" altLang="en-US" dirty="0"/>
              <a:t> </a:t>
            </a:r>
            <a:r>
              <a:rPr kumimoji="1" lang="en-US" altLang="zh-CN" dirty="0"/>
              <a:t>training</a:t>
            </a:r>
            <a:r>
              <a:rPr kumimoji="1" lang="zh-CN" altLang="en-US" dirty="0"/>
              <a:t> </a:t>
            </a:r>
            <a:r>
              <a:rPr kumimoji="1" lang="en-US" altLang="zh-CN" dirty="0"/>
              <a:t>samples</a:t>
            </a:r>
            <a:r>
              <a:rPr kumimoji="1" lang="zh-CN" altLang="en-US" dirty="0"/>
              <a:t> </a:t>
            </a:r>
            <a:r>
              <a:rPr kumimoji="1" lang="en-US" altLang="zh-CN" dirty="0"/>
              <a:t>is</a:t>
            </a:r>
            <a:r>
              <a:rPr kumimoji="1" lang="zh-CN" altLang="en-US" dirty="0"/>
              <a:t> </a:t>
            </a:r>
            <a:r>
              <a:rPr kumimoji="1" lang="en-US" altLang="zh-CN" dirty="0"/>
              <a:t>large</a:t>
            </a:r>
            <a:r>
              <a:rPr kumimoji="1" lang="zh-CN" altLang="en-US" dirty="0"/>
              <a:t> </a:t>
            </a:r>
            <a:r>
              <a:rPr kumimoji="1" lang="en-US" altLang="zh-CN" dirty="0"/>
              <a:t>enough,</a:t>
            </a:r>
            <a:r>
              <a:rPr kumimoji="1" lang="zh-CN" altLang="en-US" dirty="0"/>
              <a:t> </a:t>
            </a:r>
            <a:r>
              <a:rPr kumimoji="1" lang="en-US" altLang="zh-CN" dirty="0"/>
              <a:t>we</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attack</a:t>
            </a:r>
            <a:r>
              <a:rPr kumimoji="1" lang="zh-CN" altLang="en-US" dirty="0"/>
              <a:t> </a:t>
            </a:r>
            <a:r>
              <a:rPr kumimoji="1" lang="en-US" altLang="zh-CN" dirty="0"/>
              <a:t>accuracy</a:t>
            </a:r>
            <a:r>
              <a:rPr kumimoji="1" lang="zh-CN" altLang="en-US" dirty="0"/>
              <a:t> </a:t>
            </a:r>
            <a:r>
              <a:rPr kumimoji="1" lang="en-US" altLang="zh-CN" dirty="0"/>
              <a:t>is</a:t>
            </a:r>
            <a:r>
              <a:rPr kumimoji="1" lang="zh-CN" altLang="en-US" dirty="0"/>
              <a:t> </a:t>
            </a:r>
            <a:r>
              <a:rPr kumimoji="1" lang="en-US" altLang="zh-CN" dirty="0"/>
              <a:t>nearly</a:t>
            </a:r>
            <a:r>
              <a:rPr kumimoji="1" lang="zh-CN" altLang="en-US" dirty="0"/>
              <a:t> </a:t>
            </a:r>
            <a:r>
              <a:rPr kumimoji="1" lang="en-US" altLang="zh-CN" dirty="0"/>
              <a:t>50%</a:t>
            </a:r>
            <a:r>
              <a:rPr kumimoji="1" lang="zh-CN" altLang="en-US" dirty="0"/>
              <a:t> </a:t>
            </a:r>
            <a:r>
              <a:rPr kumimoji="1" lang="en-US" altLang="zh-CN" dirty="0"/>
              <a:t>which</a:t>
            </a:r>
            <a:r>
              <a:rPr kumimoji="1" lang="zh-CN" altLang="en-US" dirty="0"/>
              <a:t> </a:t>
            </a:r>
            <a:r>
              <a:rPr kumimoji="1" lang="en-US" altLang="zh-CN" dirty="0"/>
              <a:t>the</a:t>
            </a:r>
            <a:r>
              <a:rPr kumimoji="1" lang="zh-CN" altLang="en-US" dirty="0"/>
              <a:t> </a:t>
            </a:r>
            <a:r>
              <a:rPr kumimoji="1" lang="en-US" altLang="zh-CN" dirty="0"/>
              <a:t>means</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attacker</a:t>
            </a:r>
            <a:r>
              <a:rPr kumimoji="1" lang="zh-CN" altLang="en-US" dirty="0"/>
              <a:t> </a:t>
            </a:r>
            <a:r>
              <a:rPr kumimoji="1" lang="en-US" altLang="zh-CN" dirty="0"/>
              <a:t>cannot</a:t>
            </a:r>
            <a:r>
              <a:rPr kumimoji="1" lang="zh-CN" altLang="en-US" dirty="0"/>
              <a:t> </a:t>
            </a:r>
            <a:r>
              <a:rPr kumimoji="1" lang="en-US" altLang="zh-CN" dirty="0"/>
              <a:t>do</a:t>
            </a:r>
            <a:r>
              <a:rPr kumimoji="1" lang="zh-CN" altLang="en-US" dirty="0"/>
              <a:t> </a:t>
            </a:r>
            <a:r>
              <a:rPr kumimoji="1" lang="en-US" altLang="zh-CN" dirty="0"/>
              <a:t>better</a:t>
            </a:r>
            <a:r>
              <a:rPr kumimoji="1" lang="zh-CN" altLang="en-US" dirty="0"/>
              <a:t> </a:t>
            </a:r>
            <a:r>
              <a:rPr kumimoji="1" lang="en-US" altLang="zh-CN" dirty="0"/>
              <a:t>than</a:t>
            </a:r>
            <a:r>
              <a:rPr kumimoji="1" lang="zh-CN" altLang="en-US" dirty="0"/>
              <a:t> </a:t>
            </a:r>
            <a:r>
              <a:rPr kumimoji="1" lang="en-US" altLang="zh-CN" dirty="0"/>
              <a:t>random</a:t>
            </a:r>
            <a:r>
              <a:rPr kumimoji="1" lang="zh-CN" altLang="en-US" dirty="0"/>
              <a:t> </a:t>
            </a:r>
            <a:r>
              <a:rPr kumimoji="1" lang="en-US" altLang="zh-CN" dirty="0"/>
              <a:t>guess.</a:t>
            </a:r>
          </a:p>
          <a:p>
            <a:endParaRPr kumimoji="1" lang="en-US" altLang="zh-CN" dirty="0"/>
          </a:p>
          <a:p>
            <a:r>
              <a:rPr kumimoji="1" lang="en-US" altLang="zh-CN" dirty="0"/>
              <a:t>This</a:t>
            </a:r>
            <a:r>
              <a:rPr kumimoji="1" lang="zh-CN" altLang="en-US" dirty="0"/>
              <a:t> </a:t>
            </a:r>
            <a:r>
              <a:rPr kumimoji="1" lang="en-US" altLang="zh-CN" dirty="0"/>
              <a:t>result</a:t>
            </a:r>
            <a:r>
              <a:rPr kumimoji="1" lang="zh-CN" altLang="en-US" dirty="0"/>
              <a:t> </a:t>
            </a:r>
            <a:r>
              <a:rPr kumimoji="1" lang="en-US" altLang="zh-CN" dirty="0"/>
              <a:t>suggests</a:t>
            </a:r>
            <a:r>
              <a:rPr kumimoji="1" lang="zh-CN" altLang="en-US" dirty="0"/>
              <a:t> </a:t>
            </a:r>
            <a:r>
              <a:rPr kumimoji="1" lang="en-US" altLang="zh-CN" dirty="0"/>
              <a:t>that</a:t>
            </a:r>
            <a:r>
              <a:rPr kumimoji="1" lang="zh-CN" altLang="en-US" dirty="0"/>
              <a:t> </a:t>
            </a:r>
            <a:r>
              <a:rPr kumimoji="1" lang="en-US" altLang="zh-CN" dirty="0"/>
              <a:t>if</a:t>
            </a:r>
            <a:r>
              <a:rPr kumimoji="1" lang="zh-CN" altLang="en-US" dirty="0"/>
              <a:t> </a:t>
            </a:r>
            <a:r>
              <a:rPr kumimoji="1" lang="en-US" altLang="zh-CN" dirty="0"/>
              <a:t>you</a:t>
            </a:r>
            <a:r>
              <a:rPr kumimoji="1" lang="zh-CN" altLang="en-US" dirty="0"/>
              <a:t> </a:t>
            </a:r>
            <a:r>
              <a:rPr kumimoji="1" lang="en-US" altLang="zh-CN" dirty="0"/>
              <a:t>want</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more</a:t>
            </a:r>
            <a:r>
              <a:rPr kumimoji="1" lang="zh-CN" altLang="en-US" dirty="0"/>
              <a:t> </a:t>
            </a:r>
            <a:r>
              <a:rPr kumimoji="1" lang="en-US" altLang="zh-CN" dirty="0"/>
              <a:t>robust</a:t>
            </a:r>
            <a:r>
              <a:rPr kumimoji="1" lang="zh-CN" altLang="en-US" dirty="0"/>
              <a:t> </a:t>
            </a:r>
            <a:r>
              <a:rPr kumimoji="1" lang="en-US" altLang="zh-CN" dirty="0"/>
              <a:t>against</a:t>
            </a:r>
            <a:r>
              <a:rPr kumimoji="1" lang="zh-CN" altLang="en-US" dirty="0"/>
              <a:t> </a:t>
            </a:r>
            <a:r>
              <a:rPr kumimoji="1" lang="en-US" altLang="zh-CN" dirty="0"/>
              <a:t>membership</a:t>
            </a:r>
            <a:r>
              <a:rPr kumimoji="1" lang="zh-CN" altLang="en-US" dirty="0"/>
              <a:t> </a:t>
            </a:r>
            <a:r>
              <a:rPr kumimoji="1" lang="en-US" altLang="zh-CN" dirty="0"/>
              <a:t>attacks,</a:t>
            </a:r>
            <a:r>
              <a:rPr kumimoji="1" lang="zh-CN" altLang="en-US" dirty="0"/>
              <a:t> </a:t>
            </a:r>
            <a:r>
              <a:rPr kumimoji="1" lang="en-US" altLang="zh-CN" dirty="0"/>
              <a:t>just</a:t>
            </a:r>
            <a:r>
              <a:rPr kumimoji="1" lang="zh-CN" altLang="en-US" dirty="0"/>
              <a:t> </a:t>
            </a:r>
            <a:r>
              <a:rPr kumimoji="1" lang="en-US" altLang="zh-CN" dirty="0"/>
              <a:t>use</a:t>
            </a:r>
            <a:r>
              <a:rPr kumimoji="1" lang="zh-CN" altLang="en-US" dirty="0"/>
              <a:t> </a:t>
            </a:r>
            <a:r>
              <a:rPr kumimoji="1" lang="en-US" altLang="zh-CN" dirty="0"/>
              <a:t>more</a:t>
            </a:r>
            <a:r>
              <a:rPr kumimoji="1" lang="zh-CN" altLang="en-US" dirty="0"/>
              <a:t> </a:t>
            </a:r>
            <a:r>
              <a:rPr kumimoji="1" lang="en-US" altLang="zh-CN" dirty="0"/>
              <a:t>training</a:t>
            </a:r>
            <a:r>
              <a:rPr kumimoji="1" lang="zh-CN" altLang="en-US" dirty="0"/>
              <a:t> </a:t>
            </a:r>
            <a:r>
              <a:rPr kumimoji="1" lang="en-US" altLang="zh-CN" dirty="0"/>
              <a:t>data.</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23</a:t>
            </a:fld>
            <a:endParaRPr kumimoji="1" lang="zh-CN" altLang="en-US"/>
          </a:p>
        </p:txBody>
      </p:sp>
    </p:spTree>
    <p:extLst>
      <p:ext uri="{BB962C8B-B14F-4D97-AF65-F5344CB8AC3E}">
        <p14:creationId xmlns:p14="http://schemas.microsoft.com/office/powerpoint/2010/main" val="2189090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This</a:t>
            </a:r>
            <a:r>
              <a:rPr kumimoji="1" lang="zh-CN" altLang="en-US" dirty="0"/>
              <a:t> </a:t>
            </a:r>
            <a:r>
              <a:rPr kumimoji="1" lang="en-US" altLang="zh-CN" dirty="0"/>
              <a:t>is</a:t>
            </a:r>
            <a:r>
              <a:rPr kumimoji="1" lang="zh-CN" altLang="en-US" dirty="0"/>
              <a:t> </a:t>
            </a:r>
            <a:r>
              <a:rPr kumimoji="1" lang="en-US" altLang="zh-CN" dirty="0"/>
              <a:t>just</a:t>
            </a:r>
            <a:r>
              <a:rPr kumimoji="1" lang="zh-CN" altLang="en-US" dirty="0"/>
              <a:t> </a:t>
            </a:r>
            <a:r>
              <a:rPr kumimoji="1" lang="en-US" altLang="zh-CN" dirty="0"/>
              <a:t>an</a:t>
            </a:r>
            <a:r>
              <a:rPr kumimoji="1" lang="zh-CN" altLang="en-US" dirty="0"/>
              <a:t> </a:t>
            </a:r>
            <a:r>
              <a:rPr kumimoji="1" lang="en-US" altLang="zh-CN" dirty="0"/>
              <a:t>empirical</a:t>
            </a:r>
            <a:r>
              <a:rPr kumimoji="1" lang="zh-CN" altLang="en-US" dirty="0"/>
              <a:t> </a:t>
            </a:r>
            <a:r>
              <a:rPr kumimoji="1" lang="en-US" altLang="zh-CN" dirty="0"/>
              <a:t>observation</a:t>
            </a:r>
            <a:r>
              <a:rPr kumimoji="1" lang="zh-CN" altLang="en-US" dirty="0"/>
              <a:t> </a:t>
            </a:r>
            <a:r>
              <a:rPr kumimoji="1" lang="en-US" altLang="zh-CN" dirty="0"/>
              <a:t>that</a:t>
            </a:r>
            <a:r>
              <a:rPr kumimoji="1" lang="zh-CN" altLang="en-US" dirty="0"/>
              <a:t> </a:t>
            </a:r>
            <a:r>
              <a:rPr kumimoji="1" lang="en-US" altLang="zh-CN" dirty="0"/>
              <a:t>we</a:t>
            </a:r>
            <a:r>
              <a:rPr kumimoji="1" lang="zh-CN" altLang="en-US" dirty="0"/>
              <a:t> </a:t>
            </a:r>
            <a:r>
              <a:rPr kumimoji="1" lang="en-US" altLang="zh-CN" dirty="0"/>
              <a:t>can</a:t>
            </a:r>
            <a:r>
              <a:rPr kumimoji="1" lang="zh-CN" altLang="en-US" dirty="0"/>
              <a:t> </a:t>
            </a:r>
            <a:r>
              <a:rPr kumimoji="1" lang="en-US" altLang="zh-CN" dirty="0"/>
              <a:t>improve</a:t>
            </a:r>
            <a:r>
              <a:rPr kumimoji="1" lang="zh-CN" altLang="en-US" dirty="0"/>
              <a:t> </a:t>
            </a:r>
            <a:r>
              <a:rPr kumimoji="1" lang="en-US" altLang="zh-CN" dirty="0"/>
              <a:t>privacy</a:t>
            </a:r>
            <a:r>
              <a:rPr kumimoji="1" lang="zh-CN" altLang="en-US" dirty="0"/>
              <a:t> </a:t>
            </a:r>
            <a:r>
              <a:rPr kumimoji="1" lang="en-US" altLang="zh-CN" dirty="0"/>
              <a:t>by</a:t>
            </a:r>
            <a:r>
              <a:rPr kumimoji="1" lang="zh-CN" altLang="en-US" dirty="0"/>
              <a:t> </a:t>
            </a:r>
            <a:r>
              <a:rPr kumimoji="1" lang="en-US" altLang="zh-CN" dirty="0"/>
              <a:t>training</a:t>
            </a:r>
            <a:r>
              <a:rPr kumimoji="1" lang="zh-CN" altLang="en-US" dirty="0"/>
              <a:t> </a:t>
            </a:r>
            <a:r>
              <a:rPr kumimoji="1" lang="en-US" altLang="zh-CN" dirty="0"/>
              <a:t>on</a:t>
            </a:r>
            <a:r>
              <a:rPr kumimoji="1" lang="zh-CN" altLang="en-US" dirty="0"/>
              <a:t> </a:t>
            </a:r>
            <a:r>
              <a:rPr kumimoji="1" lang="en-US" altLang="zh-CN" dirty="0"/>
              <a:t>larger</a:t>
            </a:r>
            <a:r>
              <a:rPr kumimoji="1" lang="zh-CN" altLang="en-US" dirty="0"/>
              <a:t> </a:t>
            </a:r>
            <a:r>
              <a:rPr kumimoji="1" lang="en-US" altLang="zh-CN" dirty="0"/>
              <a:t>datasets.</a:t>
            </a:r>
            <a:r>
              <a:rPr kumimoji="1" lang="zh-CN" altLang="en-US" dirty="0"/>
              <a:t> </a:t>
            </a:r>
            <a:r>
              <a:rPr kumimoji="1" lang="en-US" altLang="zh-CN" dirty="0"/>
              <a:t>But</a:t>
            </a:r>
            <a:r>
              <a:rPr kumimoji="1" lang="zh-CN" altLang="en-US" dirty="0"/>
              <a:t> </a:t>
            </a:r>
            <a:r>
              <a:rPr kumimoji="1" lang="en-US" altLang="zh-CN" dirty="0"/>
              <a:t>there</a:t>
            </a:r>
            <a:r>
              <a:rPr kumimoji="1" lang="zh-CN" altLang="en-US" dirty="0"/>
              <a:t> </a:t>
            </a:r>
            <a:r>
              <a:rPr kumimoji="1" lang="en-US" altLang="zh-CN" dirty="0"/>
              <a:t>is</a:t>
            </a:r>
            <a:r>
              <a:rPr kumimoji="1" lang="zh-CN" altLang="en-US" dirty="0"/>
              <a:t> </a:t>
            </a:r>
            <a:r>
              <a:rPr kumimoji="1" lang="en-US" altLang="zh-CN" dirty="0"/>
              <a:t>actually</a:t>
            </a:r>
            <a:r>
              <a:rPr kumimoji="1" lang="zh-CN" altLang="en-US" dirty="0"/>
              <a:t> </a:t>
            </a:r>
            <a:r>
              <a:rPr kumimoji="1" lang="en-US" altLang="zh-CN" dirty="0"/>
              <a:t>a</a:t>
            </a:r>
            <a:r>
              <a:rPr kumimoji="1" lang="zh-CN" altLang="en-US" dirty="0"/>
              <a:t> </a:t>
            </a:r>
            <a:r>
              <a:rPr kumimoji="1" lang="en-US" altLang="zh-CN" dirty="0"/>
              <a:t>neural</a:t>
            </a:r>
            <a:r>
              <a:rPr kumimoji="1" lang="zh-CN" altLang="en-US" dirty="0"/>
              <a:t> </a:t>
            </a:r>
            <a:r>
              <a:rPr kumimoji="1" lang="en-US" altLang="zh-CN" dirty="0"/>
              <a:t>network</a:t>
            </a:r>
            <a:r>
              <a:rPr kumimoji="1" lang="zh-CN" altLang="en-US" dirty="0"/>
              <a:t> </a:t>
            </a:r>
            <a:r>
              <a:rPr kumimoji="1" lang="en-US" altLang="zh-CN" dirty="0"/>
              <a:t>training</a:t>
            </a:r>
            <a:r>
              <a:rPr kumimoji="1" lang="zh-CN" altLang="en-US" dirty="0"/>
              <a:t> </a:t>
            </a:r>
            <a:r>
              <a:rPr kumimoji="1" lang="en-US" altLang="zh-CN" dirty="0"/>
              <a:t>approach</a:t>
            </a:r>
            <a:r>
              <a:rPr kumimoji="1" lang="zh-CN" altLang="en-US" dirty="0"/>
              <a:t> </a:t>
            </a:r>
            <a:r>
              <a:rPr kumimoji="1" lang="en-US" altLang="zh-CN" dirty="0"/>
              <a:t>called</a:t>
            </a:r>
            <a:r>
              <a:rPr kumimoji="1" lang="zh-CN" altLang="en-US" dirty="0"/>
              <a:t> </a:t>
            </a:r>
            <a:r>
              <a:rPr kumimoji="1" lang="en-US" altLang="zh-CN" dirty="0"/>
              <a:t>DP-SGD</a:t>
            </a:r>
            <a:r>
              <a:rPr kumimoji="1" lang="zh-CN" altLang="en-US" dirty="0"/>
              <a:t> </a:t>
            </a:r>
            <a:r>
              <a:rPr kumimoji="1" lang="en-US" altLang="zh-CN" dirty="0"/>
              <a:t>to</a:t>
            </a:r>
            <a:r>
              <a:rPr kumimoji="1" lang="zh-CN" altLang="en-US" dirty="0"/>
              <a:t> </a:t>
            </a:r>
            <a:r>
              <a:rPr kumimoji="1" lang="en-US" altLang="zh-CN" dirty="0"/>
              <a:t>ensure</a:t>
            </a:r>
            <a:r>
              <a:rPr kumimoji="1" lang="zh-CN" altLang="en-US" dirty="0"/>
              <a:t> </a:t>
            </a:r>
            <a:r>
              <a:rPr kumimoji="1" lang="en-US" altLang="zh-CN" dirty="0"/>
              <a:t>a</a:t>
            </a:r>
            <a:r>
              <a:rPr kumimoji="1" lang="zh-CN" altLang="en-US" dirty="0"/>
              <a:t> </a:t>
            </a:r>
            <a:r>
              <a:rPr kumimoji="1" lang="en-US" altLang="zh-CN" dirty="0"/>
              <a:t>strict</a:t>
            </a:r>
            <a:r>
              <a:rPr kumimoji="1" lang="zh-CN" altLang="en-US" dirty="0"/>
              <a:t> </a:t>
            </a:r>
            <a:r>
              <a:rPr kumimoji="1" lang="en-US" altLang="zh-CN" dirty="0" err="1"/>
              <a:t>theoterical</a:t>
            </a:r>
            <a:r>
              <a:rPr kumimoji="1" lang="zh-CN" altLang="en-US" dirty="0"/>
              <a:t> </a:t>
            </a:r>
            <a:r>
              <a:rPr kumimoji="1" lang="en-US" altLang="zh-CN" dirty="0"/>
              <a:t>differential</a:t>
            </a:r>
            <a:r>
              <a:rPr kumimoji="1" lang="zh-CN" altLang="en-US" dirty="0"/>
              <a:t> </a:t>
            </a:r>
            <a:r>
              <a:rPr kumimoji="1" lang="en-US" altLang="zh-CN" dirty="0"/>
              <a:t>privacy</a:t>
            </a:r>
            <a:r>
              <a:rPr kumimoji="1" lang="zh-CN" altLang="en-US" dirty="0"/>
              <a:t> </a:t>
            </a:r>
            <a:r>
              <a:rPr kumimoji="1" lang="en-US" altLang="zh-CN" dirty="0"/>
              <a:t>guarantee</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trained</a:t>
            </a:r>
            <a:r>
              <a:rPr kumimoji="1" lang="zh-CN" altLang="en-US" dirty="0"/>
              <a:t> </a:t>
            </a:r>
            <a:r>
              <a:rPr kumimoji="1" lang="en-US" altLang="zh-CN" dirty="0"/>
              <a:t>model.</a:t>
            </a:r>
            <a:r>
              <a:rPr kumimoji="1" lang="zh-CN" altLang="en-US" dirty="0"/>
              <a:t> </a:t>
            </a:r>
            <a:r>
              <a:rPr kumimoji="1" lang="en-US" altLang="zh-CN" dirty="0"/>
              <a:t>So</a:t>
            </a:r>
            <a:r>
              <a:rPr kumimoji="1" lang="zh-CN" altLang="en-US" dirty="0"/>
              <a:t> </a:t>
            </a:r>
            <a:r>
              <a:rPr kumimoji="1" lang="en-US" altLang="zh-CN" dirty="0"/>
              <a:t>the</a:t>
            </a:r>
            <a:r>
              <a:rPr kumimoji="1" lang="zh-CN" altLang="en-US" dirty="0"/>
              <a:t> </a:t>
            </a:r>
            <a:r>
              <a:rPr kumimoji="1" lang="en-US" altLang="zh-CN" dirty="0"/>
              <a:t>question</a:t>
            </a:r>
            <a:r>
              <a:rPr kumimoji="1" lang="zh-CN" altLang="en-US" dirty="0"/>
              <a:t> </a:t>
            </a:r>
            <a:r>
              <a:rPr kumimoji="1" lang="en-US" altLang="zh-CN" dirty="0"/>
              <a:t>we</a:t>
            </a:r>
            <a:r>
              <a:rPr kumimoji="1" lang="zh-CN" altLang="en-US" dirty="0"/>
              <a:t> </a:t>
            </a:r>
            <a:r>
              <a:rPr kumimoji="1" lang="en-US" altLang="zh-CN" dirty="0"/>
              <a:t>asked</a:t>
            </a:r>
            <a:r>
              <a:rPr kumimoji="1" lang="zh-CN" altLang="en-US" dirty="0"/>
              <a:t> </a:t>
            </a:r>
            <a:r>
              <a:rPr kumimoji="1" lang="en-US" altLang="zh-CN" dirty="0"/>
              <a:t>is,</a:t>
            </a:r>
            <a:r>
              <a:rPr kumimoji="1" lang="zh-CN" altLang="en-US" dirty="0"/>
              <a:t> </a:t>
            </a:r>
            <a:r>
              <a:rPr kumimoji="1" lang="en-US" altLang="zh-CN" dirty="0"/>
              <a:t>can</a:t>
            </a:r>
            <a:r>
              <a:rPr kumimoji="1" lang="zh-CN" altLang="en-US" dirty="0"/>
              <a:t> </a:t>
            </a:r>
            <a:r>
              <a:rPr kumimoji="1" lang="en-US" altLang="zh-CN" dirty="0"/>
              <a:t>we</a:t>
            </a:r>
            <a:r>
              <a:rPr kumimoji="1" lang="zh-CN" altLang="en-US" dirty="0"/>
              <a:t> </a:t>
            </a:r>
            <a:r>
              <a:rPr kumimoji="1" lang="en-US" altLang="zh-CN" dirty="0"/>
              <a:t>just</a:t>
            </a:r>
            <a:r>
              <a:rPr kumimoji="1" lang="zh-CN" altLang="en-US" dirty="0"/>
              <a:t> </a:t>
            </a:r>
            <a:r>
              <a:rPr kumimoji="1" lang="en-US" altLang="zh-CN" dirty="0"/>
              <a:t>use</a:t>
            </a:r>
            <a:r>
              <a:rPr kumimoji="1" lang="zh-CN" altLang="en-US" dirty="0"/>
              <a:t> </a:t>
            </a:r>
            <a:r>
              <a:rPr kumimoji="1" lang="en-US" altLang="zh-CN" dirty="0"/>
              <a:t>DP-SGD</a:t>
            </a:r>
            <a:r>
              <a:rPr kumimoji="1" lang="zh-CN" altLang="en-US" dirty="0"/>
              <a:t> </a:t>
            </a:r>
            <a:r>
              <a:rPr kumimoji="1" lang="en-US" altLang="zh-CN" dirty="0"/>
              <a:t>to</a:t>
            </a:r>
            <a:r>
              <a:rPr kumimoji="1" lang="zh-CN" altLang="en-US" dirty="0"/>
              <a:t> </a:t>
            </a:r>
            <a:r>
              <a:rPr kumimoji="1" lang="en-US" altLang="zh-CN" dirty="0"/>
              <a:t>make</a:t>
            </a:r>
            <a:r>
              <a:rPr kumimoji="1" lang="zh-CN" altLang="en-US" dirty="0"/>
              <a:t> </a:t>
            </a:r>
            <a:r>
              <a:rPr kumimoji="1" lang="en-US" altLang="zh-CN" dirty="0"/>
              <a:t>our</a:t>
            </a:r>
            <a:r>
              <a:rPr kumimoji="1" lang="zh-CN" altLang="en-US" dirty="0"/>
              <a:t> </a:t>
            </a:r>
            <a:r>
              <a:rPr kumimoji="1" lang="en-US" altLang="zh-CN" dirty="0" err="1"/>
              <a:t>DoppelGANger</a:t>
            </a:r>
            <a:r>
              <a:rPr kumimoji="1" lang="zh-CN" altLang="en-US" dirty="0"/>
              <a:t> </a:t>
            </a:r>
            <a:r>
              <a:rPr kumimoji="1" lang="en-US" altLang="zh-CN" dirty="0"/>
              <a:t>differentially</a:t>
            </a:r>
            <a:r>
              <a:rPr kumimoji="1" lang="zh-CN" altLang="en-US" dirty="0"/>
              <a:t> </a:t>
            </a:r>
            <a:r>
              <a:rPr kumimoji="1" lang="en-US" altLang="zh-CN" dirty="0"/>
              <a:t>private?</a:t>
            </a:r>
            <a:r>
              <a:rPr kumimoji="1" lang="zh-CN" altLang="en-US" dirty="0"/>
              <a:t> </a:t>
            </a:r>
            <a:r>
              <a:rPr kumimoji="1" lang="en-US" altLang="zh-CN" dirty="0"/>
              <a:t>However,</a:t>
            </a:r>
            <a:r>
              <a:rPr kumimoji="1" lang="zh-CN" altLang="en-US" dirty="0"/>
              <a:t> </a:t>
            </a:r>
            <a:r>
              <a:rPr kumimoji="1" lang="en-US" altLang="zh-CN" dirty="0"/>
              <a:t>we</a:t>
            </a:r>
            <a:r>
              <a:rPr kumimoji="1" lang="zh-CN" altLang="en-US" dirty="0"/>
              <a:t> </a:t>
            </a:r>
            <a:r>
              <a:rPr kumimoji="1" lang="en-US" altLang="zh-CN" dirty="0"/>
              <a:t>find</a:t>
            </a:r>
            <a:r>
              <a:rPr kumimoji="1" lang="zh-CN" altLang="en-US" dirty="0"/>
              <a:t> </a:t>
            </a:r>
            <a:r>
              <a:rPr kumimoji="1" lang="en-US" altLang="zh-CN" dirty="0"/>
              <a:t>out</a:t>
            </a:r>
            <a:r>
              <a:rPr kumimoji="1" lang="zh-CN" altLang="en-US" dirty="0"/>
              <a:t> </a:t>
            </a:r>
            <a:r>
              <a:rPr kumimoji="1" lang="en-US" altLang="zh-CN" dirty="0"/>
              <a:t>that</a:t>
            </a:r>
            <a:r>
              <a:rPr kumimoji="1" lang="zh-CN" altLang="en-US" dirty="0"/>
              <a:t> </a:t>
            </a:r>
            <a:r>
              <a:rPr kumimoji="1" lang="en-US" altLang="zh-CN" dirty="0"/>
              <a:t>DP-SGD</a:t>
            </a:r>
            <a:r>
              <a:rPr kumimoji="1" lang="zh-CN" altLang="en-US" dirty="0"/>
              <a:t> </a:t>
            </a:r>
            <a:r>
              <a:rPr kumimoji="1" lang="en-US" altLang="zh-CN" dirty="0"/>
              <a:t>completely</a:t>
            </a:r>
            <a:r>
              <a:rPr kumimoji="1" lang="zh-CN" altLang="en-US" dirty="0"/>
              <a:t> </a:t>
            </a:r>
            <a:r>
              <a:rPr kumimoji="1" lang="en-US" altLang="zh-CN" dirty="0"/>
              <a:t>destroy</a:t>
            </a:r>
            <a:r>
              <a:rPr kumimoji="1" lang="zh-CN" altLang="en-US" dirty="0"/>
              <a:t> </a:t>
            </a:r>
            <a:r>
              <a:rPr kumimoji="1" lang="en-US" altLang="zh-CN" dirty="0"/>
              <a:t>the</a:t>
            </a:r>
            <a:r>
              <a:rPr kumimoji="1" lang="zh-CN" altLang="en-US" dirty="0"/>
              <a:t> </a:t>
            </a:r>
            <a:r>
              <a:rPr kumimoji="1" lang="en-US" altLang="zh-CN" dirty="0"/>
              <a:t>fidelity</a:t>
            </a:r>
            <a:r>
              <a:rPr kumimoji="1" lang="zh-CN" altLang="en-US" dirty="0"/>
              <a:t> </a:t>
            </a:r>
            <a:r>
              <a:rPr kumimoji="1" lang="en-US" altLang="zh-CN" dirty="0"/>
              <a:t>of</a:t>
            </a:r>
            <a:r>
              <a:rPr kumimoji="1" lang="zh-CN" altLang="en-US" dirty="0"/>
              <a:t> </a:t>
            </a:r>
            <a:r>
              <a:rPr kumimoji="1" lang="en-US" altLang="zh-CN" dirty="0"/>
              <a:t>data.</a:t>
            </a:r>
            <a:r>
              <a:rPr kumimoji="1" lang="zh-CN" altLang="en-US" dirty="0"/>
              <a:t> </a:t>
            </a:r>
            <a:r>
              <a:rPr kumimoji="1" lang="en-US" altLang="zh-CN" dirty="0"/>
              <a:t>This</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autocorrelation</a:t>
            </a:r>
            <a:r>
              <a:rPr kumimoji="1" lang="zh-CN" altLang="en-US" dirty="0"/>
              <a:t> </a:t>
            </a:r>
            <a:r>
              <a:rPr kumimoji="1" lang="en-US" altLang="zh-CN" dirty="0"/>
              <a:t>of</a:t>
            </a:r>
            <a:r>
              <a:rPr kumimoji="1" lang="zh-CN" altLang="en-US" dirty="0"/>
              <a:t> </a:t>
            </a:r>
            <a:r>
              <a:rPr kumimoji="1" lang="en-US" altLang="zh-CN" dirty="0"/>
              <a:t>daily</a:t>
            </a:r>
            <a:r>
              <a:rPr kumimoji="1" lang="zh-CN" altLang="en-US" dirty="0"/>
              <a:t> </a:t>
            </a:r>
            <a:r>
              <a:rPr kumimoji="1" lang="en-US" altLang="zh-CN" dirty="0"/>
              <a:t>page</a:t>
            </a:r>
            <a:r>
              <a:rPr kumimoji="1" lang="zh-CN" altLang="en-US" dirty="0"/>
              <a:t> </a:t>
            </a:r>
            <a:r>
              <a:rPr kumimoji="1" lang="en-US" altLang="zh-CN" dirty="0"/>
              <a:t>view</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err="1"/>
              <a:t>wikipedia</a:t>
            </a:r>
            <a:r>
              <a:rPr kumimoji="1" lang="zh-CN" altLang="en-US" dirty="0"/>
              <a:t> </a:t>
            </a:r>
            <a:r>
              <a:rPr kumimoji="1" lang="en-US" altLang="zh-CN" dirty="0"/>
              <a:t>dataset</a:t>
            </a:r>
            <a:r>
              <a:rPr kumimoji="1" lang="zh-CN" altLang="en-US" dirty="0"/>
              <a:t> </a:t>
            </a:r>
            <a:r>
              <a:rPr kumimoji="1" lang="en-US" altLang="zh-CN" dirty="0"/>
              <a:t>we</a:t>
            </a:r>
            <a:r>
              <a:rPr kumimoji="1" lang="zh-CN" altLang="en-US" dirty="0"/>
              <a:t> </a:t>
            </a:r>
            <a:r>
              <a:rPr kumimoji="1" lang="en-US" altLang="zh-CN" dirty="0"/>
              <a:t>saw</a:t>
            </a:r>
            <a:r>
              <a:rPr kumimoji="1" lang="zh-CN" altLang="en-US" dirty="0"/>
              <a:t> </a:t>
            </a:r>
            <a:r>
              <a:rPr kumimoji="1" lang="en-US" altLang="zh-CN" dirty="0"/>
              <a:t>before,</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purple</a:t>
            </a:r>
            <a:r>
              <a:rPr kumimoji="1" lang="zh-CN" altLang="en-US" dirty="0"/>
              <a:t> </a:t>
            </a:r>
            <a:r>
              <a:rPr kumimoji="1" lang="en-US" altLang="zh-CN" dirty="0"/>
              <a:t>line</a:t>
            </a:r>
            <a:r>
              <a:rPr kumimoji="1" lang="zh-CN" altLang="en-US" dirty="0"/>
              <a:t> </a:t>
            </a:r>
            <a:r>
              <a:rPr kumimoji="1" lang="en-US" altLang="zh-CN" dirty="0"/>
              <a:t>shows</a:t>
            </a:r>
            <a:r>
              <a:rPr kumimoji="1" lang="zh-CN" altLang="en-US" dirty="0"/>
              <a:t> </a:t>
            </a:r>
            <a:r>
              <a:rPr kumimoji="1" lang="en-US" altLang="zh-CN" dirty="0"/>
              <a:t>that</a:t>
            </a:r>
            <a:r>
              <a:rPr kumimoji="1" lang="zh-CN" altLang="en-US" dirty="0"/>
              <a:t> </a:t>
            </a:r>
            <a:r>
              <a:rPr kumimoji="1" lang="en-US" altLang="zh-CN" dirty="0" err="1"/>
              <a:t>DoppelGANger</a:t>
            </a:r>
            <a:r>
              <a:rPr kumimoji="1" lang="zh-CN" altLang="en-US" dirty="0"/>
              <a:t> </a:t>
            </a:r>
            <a:r>
              <a:rPr kumimoji="1" lang="en-US" altLang="zh-CN" dirty="0"/>
              <a:t>trained</a:t>
            </a:r>
            <a:r>
              <a:rPr kumimoji="1" lang="zh-CN" altLang="en-US" dirty="0"/>
              <a:t> </a:t>
            </a:r>
            <a:r>
              <a:rPr kumimoji="1" lang="en-US" altLang="zh-CN" dirty="0"/>
              <a:t>with</a:t>
            </a:r>
            <a:r>
              <a:rPr kumimoji="1" lang="zh-CN" altLang="en-US" dirty="0"/>
              <a:t> </a:t>
            </a:r>
            <a:r>
              <a:rPr kumimoji="1" lang="en-US" altLang="zh-CN" dirty="0"/>
              <a:t>DP</a:t>
            </a:r>
            <a:r>
              <a:rPr kumimoji="1" lang="zh-CN" altLang="en-US" dirty="0"/>
              <a:t> </a:t>
            </a:r>
            <a:r>
              <a:rPr kumimoji="1" lang="en-US" altLang="zh-CN" dirty="0"/>
              <a:t>do</a:t>
            </a:r>
            <a:r>
              <a:rPr kumimoji="1" lang="zh-CN" altLang="en-US" dirty="0"/>
              <a:t> </a:t>
            </a:r>
            <a:r>
              <a:rPr kumimoji="1" lang="en-US" altLang="zh-CN" dirty="0"/>
              <a:t>not</a:t>
            </a:r>
            <a:r>
              <a:rPr kumimoji="1" lang="zh-CN" altLang="en-US" dirty="0"/>
              <a:t> </a:t>
            </a:r>
            <a:r>
              <a:rPr kumimoji="1" lang="en-US" altLang="zh-CN" dirty="0"/>
              <a:t>capture</a:t>
            </a:r>
            <a:r>
              <a:rPr kumimoji="1" lang="zh-CN" altLang="en-US" dirty="0"/>
              <a:t> </a:t>
            </a:r>
            <a:r>
              <a:rPr kumimoji="1" lang="en-US" altLang="zh-CN" dirty="0"/>
              <a:t>the</a:t>
            </a:r>
            <a:r>
              <a:rPr kumimoji="1" lang="zh-CN" altLang="en-US" dirty="0"/>
              <a:t> </a:t>
            </a:r>
            <a:r>
              <a:rPr kumimoji="1" lang="en-US" altLang="zh-CN" dirty="0"/>
              <a:t>weekly</a:t>
            </a:r>
            <a:r>
              <a:rPr kumimoji="1" lang="zh-CN" altLang="en-US" dirty="0"/>
              <a:t> </a:t>
            </a:r>
            <a:r>
              <a:rPr kumimoji="1" lang="en-US" altLang="zh-CN" dirty="0"/>
              <a:t>and</a:t>
            </a:r>
            <a:r>
              <a:rPr kumimoji="1" lang="zh-CN" altLang="en-US" dirty="0"/>
              <a:t> </a:t>
            </a:r>
            <a:r>
              <a:rPr kumimoji="1" lang="en-US" altLang="zh-CN" dirty="0"/>
              <a:t>annual</a:t>
            </a:r>
            <a:r>
              <a:rPr kumimoji="1" lang="zh-CN" altLang="en-US" dirty="0"/>
              <a:t> </a:t>
            </a:r>
            <a:r>
              <a:rPr kumimoji="1" lang="en-US" altLang="zh-CN" dirty="0"/>
              <a:t>pattern</a:t>
            </a:r>
            <a:r>
              <a:rPr kumimoji="1" lang="zh-CN" altLang="en-US" dirty="0"/>
              <a:t> </a:t>
            </a:r>
            <a:r>
              <a:rPr kumimoji="1" lang="en-US" altLang="zh-CN" dirty="0"/>
              <a:t>anymore.</a:t>
            </a:r>
          </a:p>
          <a:p>
            <a:endParaRPr kumimoji="1" lang="en-US" altLang="zh-CN" dirty="0"/>
          </a:p>
          <a:p>
            <a:r>
              <a:rPr kumimoji="1" lang="en-US" altLang="zh-CN" dirty="0"/>
              <a:t>This</a:t>
            </a:r>
            <a:r>
              <a:rPr kumimoji="1" lang="zh-CN" altLang="en-US" dirty="0"/>
              <a:t> </a:t>
            </a:r>
            <a:r>
              <a:rPr kumimoji="1" lang="en-US" altLang="zh-CN" dirty="0"/>
              <a:t>is</a:t>
            </a:r>
            <a:r>
              <a:rPr kumimoji="1" lang="zh-CN" altLang="en-US" dirty="0"/>
              <a:t> </a:t>
            </a:r>
            <a:r>
              <a:rPr kumimoji="1" lang="en-US" altLang="zh-CN" dirty="0"/>
              <a:t>not</a:t>
            </a:r>
            <a:r>
              <a:rPr kumimoji="1" lang="zh-CN" altLang="en-US" dirty="0"/>
              <a:t> </a:t>
            </a:r>
            <a:r>
              <a:rPr kumimoji="1" lang="en-US" altLang="zh-CN" dirty="0"/>
              <a:t>only</a:t>
            </a:r>
            <a:r>
              <a:rPr kumimoji="1" lang="zh-CN" altLang="en-US" dirty="0"/>
              <a:t> </a:t>
            </a:r>
            <a:r>
              <a:rPr kumimoji="1" lang="en-US" altLang="zh-CN" dirty="0"/>
              <a:t>a</a:t>
            </a:r>
            <a:r>
              <a:rPr kumimoji="1" lang="zh-CN" altLang="en-US" dirty="0"/>
              <a:t> </a:t>
            </a:r>
            <a:r>
              <a:rPr kumimoji="1" lang="en-US" altLang="zh-CN" dirty="0"/>
              <a:t>problem</a:t>
            </a:r>
            <a:r>
              <a:rPr kumimoji="1" lang="zh-CN" altLang="en-US" dirty="0"/>
              <a:t> </a:t>
            </a:r>
            <a:r>
              <a:rPr kumimoji="1" lang="en-US" altLang="zh-CN" dirty="0"/>
              <a:t>for</a:t>
            </a:r>
            <a:r>
              <a:rPr kumimoji="1" lang="zh-CN" altLang="en-US" dirty="0"/>
              <a:t> </a:t>
            </a:r>
            <a:r>
              <a:rPr kumimoji="1" lang="en-US" altLang="zh-CN" dirty="0" err="1"/>
              <a:t>DoppelGANger</a:t>
            </a:r>
            <a:r>
              <a:rPr kumimoji="1" lang="en-US" altLang="zh-CN" dirty="0"/>
              <a:t>,</a:t>
            </a:r>
            <a:r>
              <a:rPr kumimoji="1" lang="zh-CN" altLang="en-US" dirty="0"/>
              <a:t> </a:t>
            </a:r>
            <a:r>
              <a:rPr kumimoji="1" lang="en-US" altLang="zh-CN" dirty="0"/>
              <a:t>but</a:t>
            </a:r>
            <a:r>
              <a:rPr kumimoji="1" lang="zh-CN" altLang="en-US" dirty="0"/>
              <a:t> </a:t>
            </a:r>
            <a:r>
              <a:rPr kumimoji="1" lang="en-US" altLang="zh-CN" dirty="0"/>
              <a:t>generally</a:t>
            </a:r>
            <a:r>
              <a:rPr kumimoji="1" lang="zh-CN" altLang="en-US" dirty="0"/>
              <a:t> </a:t>
            </a:r>
            <a:r>
              <a:rPr kumimoji="1" lang="en-US" altLang="zh-CN" dirty="0"/>
              <a:t>an</a:t>
            </a:r>
            <a:r>
              <a:rPr kumimoji="1" lang="zh-CN" altLang="en-US" dirty="0"/>
              <a:t> </a:t>
            </a:r>
            <a:r>
              <a:rPr kumimoji="1" lang="en-US" altLang="zh-CN" dirty="0"/>
              <a:t>open</a:t>
            </a:r>
            <a:r>
              <a:rPr kumimoji="1" lang="zh-CN" altLang="en-US" dirty="0"/>
              <a:t> </a:t>
            </a:r>
            <a:r>
              <a:rPr kumimoji="1" lang="en-US" altLang="zh-CN" dirty="0"/>
              <a:t>question</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machine</a:t>
            </a:r>
            <a:r>
              <a:rPr kumimoji="1" lang="zh-CN" altLang="en-US" dirty="0"/>
              <a:t> </a:t>
            </a:r>
            <a:r>
              <a:rPr kumimoji="1" lang="en-US" altLang="zh-CN" dirty="0"/>
              <a:t>learning</a:t>
            </a:r>
            <a:r>
              <a:rPr kumimoji="1" lang="zh-CN" altLang="en-US" dirty="0"/>
              <a:t> </a:t>
            </a:r>
            <a:r>
              <a:rPr kumimoji="1" lang="en-US" altLang="zh-CN" dirty="0"/>
              <a:t>community,</a:t>
            </a:r>
            <a:r>
              <a:rPr kumimoji="1" lang="zh-CN" altLang="en-US" dirty="0"/>
              <a:t> </a:t>
            </a:r>
            <a:r>
              <a:rPr kumimoji="1" lang="en-US" altLang="zh-CN" dirty="0"/>
              <a:t>of</a:t>
            </a:r>
            <a:r>
              <a:rPr kumimoji="1" lang="zh-CN" altLang="en-US" dirty="0"/>
              <a:t> </a:t>
            </a:r>
            <a:r>
              <a:rPr kumimoji="1" lang="en-US" altLang="zh-CN" dirty="0"/>
              <a:t>how</a:t>
            </a:r>
            <a:r>
              <a:rPr kumimoji="1" lang="zh-CN" altLang="en-US" dirty="0"/>
              <a:t> </a:t>
            </a:r>
            <a:r>
              <a:rPr kumimoji="1" lang="en-US" altLang="zh-CN" dirty="0"/>
              <a:t>to</a:t>
            </a:r>
            <a:r>
              <a:rPr kumimoji="1" lang="zh-CN" altLang="en-US" dirty="0"/>
              <a:t> </a:t>
            </a:r>
            <a:r>
              <a:rPr kumimoji="1" lang="en-US" altLang="zh-CN" dirty="0"/>
              <a:t>improve</a:t>
            </a:r>
            <a:r>
              <a:rPr kumimoji="1" lang="zh-CN" altLang="en-US" dirty="0"/>
              <a:t> </a:t>
            </a:r>
            <a:r>
              <a:rPr kumimoji="1" lang="en-US" altLang="zh-CN" dirty="0"/>
              <a:t>the</a:t>
            </a:r>
            <a:r>
              <a:rPr kumimoji="1" lang="zh-CN" altLang="en-US" dirty="0"/>
              <a:t> </a:t>
            </a:r>
            <a:r>
              <a:rPr kumimoji="1" lang="en-US" altLang="zh-CN" dirty="0"/>
              <a:t>fidelity-privacy</a:t>
            </a:r>
            <a:r>
              <a:rPr kumimoji="1" lang="zh-CN" altLang="en-US" dirty="0"/>
              <a:t> </a:t>
            </a:r>
            <a:r>
              <a:rPr kumimoji="1" lang="en-US" altLang="zh-CN" dirty="0"/>
              <a:t>trade-off</a:t>
            </a:r>
            <a:r>
              <a:rPr kumimoji="1" lang="zh-CN" altLang="en-US" dirty="0"/>
              <a:t> </a:t>
            </a:r>
            <a:r>
              <a:rPr kumimoji="1" lang="en-US" altLang="zh-CN" dirty="0"/>
              <a:t>in</a:t>
            </a:r>
            <a:r>
              <a:rPr kumimoji="1" lang="zh-CN" altLang="en-US" dirty="0"/>
              <a:t> </a:t>
            </a:r>
            <a:r>
              <a:rPr kumimoji="1" lang="en-US" altLang="zh-CN" dirty="0"/>
              <a:t>differential</a:t>
            </a:r>
            <a:r>
              <a:rPr kumimoji="1" lang="zh-CN" altLang="en-US" dirty="0"/>
              <a:t> </a:t>
            </a:r>
            <a:r>
              <a:rPr kumimoji="1" lang="en-US" altLang="zh-CN" dirty="0"/>
              <a:t>privacy</a:t>
            </a:r>
            <a:r>
              <a:rPr kumimoji="1" lang="zh-CN" altLang="en-US" dirty="0"/>
              <a:t> </a:t>
            </a:r>
            <a:r>
              <a:rPr kumimoji="1" lang="en-US" altLang="zh-CN" dirty="0"/>
              <a:t>training</a:t>
            </a:r>
            <a:r>
              <a:rPr kumimoji="1" lang="zh-CN" altLang="en-US" dirty="0"/>
              <a:t> </a:t>
            </a:r>
            <a:r>
              <a:rPr kumimoji="1" lang="en-US" altLang="zh-CN" dirty="0"/>
              <a:t>approaches.</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24</a:t>
            </a:fld>
            <a:endParaRPr kumimoji="1" lang="zh-CN" altLang="en-US"/>
          </a:p>
        </p:txBody>
      </p:sp>
    </p:spTree>
    <p:extLst>
      <p:ext uri="{BB962C8B-B14F-4D97-AF65-F5344CB8AC3E}">
        <p14:creationId xmlns:p14="http://schemas.microsoft.com/office/powerpoint/2010/main" val="1312607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We</a:t>
            </a:r>
            <a:r>
              <a:rPr kumimoji="1" lang="zh-CN" altLang="en-US" dirty="0"/>
              <a:t> </a:t>
            </a:r>
            <a:r>
              <a:rPr kumimoji="1" lang="en-US" altLang="zh-CN" dirty="0"/>
              <a:t>are</a:t>
            </a:r>
            <a:r>
              <a:rPr kumimoji="1" lang="zh-CN" altLang="en-US" dirty="0"/>
              <a:t> </a:t>
            </a:r>
            <a:r>
              <a:rPr kumimoji="1" lang="en-US" altLang="zh-CN" dirty="0"/>
              <a:t>excited</a:t>
            </a:r>
            <a:r>
              <a:rPr kumimoji="1" lang="zh-CN" altLang="en-US" dirty="0"/>
              <a:t> </a:t>
            </a:r>
            <a:r>
              <a:rPr kumimoji="1" lang="en-US" altLang="zh-CN" dirty="0"/>
              <a:t>to</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a:t>several</a:t>
            </a:r>
            <a:r>
              <a:rPr kumimoji="1" lang="zh-CN" altLang="en-US" dirty="0"/>
              <a:t> </a:t>
            </a:r>
            <a:r>
              <a:rPr kumimoji="1" lang="en-US" altLang="zh-CN" dirty="0"/>
              <a:t>independent</a:t>
            </a:r>
            <a:r>
              <a:rPr kumimoji="1" lang="zh-CN" altLang="en-US" dirty="0"/>
              <a:t> </a:t>
            </a:r>
            <a:r>
              <a:rPr kumimoji="1" lang="en-US" altLang="zh-CN" dirty="0"/>
              <a:t>users</a:t>
            </a:r>
            <a:r>
              <a:rPr kumimoji="1" lang="zh-CN" altLang="en-US" dirty="0"/>
              <a:t> </a:t>
            </a:r>
            <a:r>
              <a:rPr kumimoji="1" lang="en-US" altLang="zh-CN" dirty="0"/>
              <a:t>and</a:t>
            </a:r>
            <a:r>
              <a:rPr kumimoji="1" lang="zh-CN" altLang="en-US" dirty="0"/>
              <a:t> </a:t>
            </a:r>
            <a:r>
              <a:rPr kumimoji="1" lang="en-US" altLang="zh-CN" dirty="0"/>
              <a:t>companies</a:t>
            </a:r>
            <a:r>
              <a:rPr kumimoji="1" lang="zh-CN" altLang="en-US" dirty="0"/>
              <a:t> </a:t>
            </a:r>
            <a:r>
              <a:rPr kumimoji="1" lang="en-US" altLang="zh-CN" dirty="0"/>
              <a:t>have</a:t>
            </a:r>
            <a:r>
              <a:rPr kumimoji="1" lang="zh-CN" altLang="en-US" dirty="0"/>
              <a:t> </a:t>
            </a:r>
            <a:r>
              <a:rPr kumimoji="1" lang="en-US" altLang="zh-CN" dirty="0"/>
              <a:t>already</a:t>
            </a:r>
            <a:r>
              <a:rPr kumimoji="1" lang="zh-CN" altLang="en-US" dirty="0"/>
              <a:t> </a:t>
            </a:r>
            <a:r>
              <a:rPr kumimoji="1" lang="en-US" altLang="zh-CN" dirty="0"/>
              <a:t>tried</a:t>
            </a:r>
            <a:r>
              <a:rPr kumimoji="1" lang="zh-CN" altLang="en-US" dirty="0"/>
              <a:t> </a:t>
            </a:r>
            <a:r>
              <a:rPr kumimoji="1" lang="en-US" altLang="zh-CN" dirty="0"/>
              <a:t>and</a:t>
            </a:r>
            <a:r>
              <a:rPr kumimoji="1" lang="zh-CN" altLang="en-US" dirty="0"/>
              <a:t> </a:t>
            </a:r>
            <a:r>
              <a:rPr kumimoji="1" lang="en-US" altLang="zh-CN" dirty="0"/>
              <a:t>used</a:t>
            </a:r>
            <a:r>
              <a:rPr kumimoji="1" lang="zh-CN" altLang="en-US" dirty="0"/>
              <a:t> </a:t>
            </a:r>
            <a:r>
              <a:rPr kumimoji="1" lang="en-US" altLang="zh-CN" dirty="0" err="1"/>
              <a:t>DoppelGANger</a:t>
            </a:r>
            <a:r>
              <a:rPr kumimoji="1" lang="en-US" altLang="zh-CN" dirty="0"/>
              <a:t>.</a:t>
            </a:r>
            <a:r>
              <a:rPr kumimoji="1" lang="zh-CN" altLang="en-US" dirty="0"/>
              <a:t> </a:t>
            </a:r>
            <a:r>
              <a:rPr kumimoji="1" lang="en-US" altLang="zh-CN" dirty="0"/>
              <a:t>Boogie</a:t>
            </a:r>
            <a:r>
              <a:rPr kumimoji="1" lang="zh-CN" altLang="en-US" dirty="0"/>
              <a:t> </a:t>
            </a:r>
            <a:r>
              <a:rPr kumimoji="1" lang="en-US" altLang="zh-CN" dirty="0"/>
              <a:t>software</a:t>
            </a:r>
            <a:r>
              <a:rPr kumimoji="1" lang="zh-CN" altLang="en-US" dirty="0"/>
              <a:t> </a:t>
            </a:r>
            <a:r>
              <a:rPr kumimoji="1" lang="en-US" altLang="zh-CN" dirty="0"/>
              <a:t>and</a:t>
            </a:r>
            <a:r>
              <a:rPr kumimoji="1" lang="zh-CN" altLang="en-US" dirty="0"/>
              <a:t> </a:t>
            </a:r>
            <a:r>
              <a:rPr kumimoji="1" lang="en-US" altLang="zh-CN" dirty="0"/>
              <a:t>Hazy</a:t>
            </a:r>
            <a:r>
              <a:rPr kumimoji="1" lang="zh-CN" altLang="en-US" dirty="0"/>
              <a:t> </a:t>
            </a:r>
            <a:r>
              <a:rPr kumimoji="1" lang="en-US" altLang="zh-CN" dirty="0"/>
              <a:t>are</a:t>
            </a:r>
            <a:r>
              <a:rPr kumimoji="1" lang="zh-CN" altLang="en-US" dirty="0"/>
              <a:t> </a:t>
            </a:r>
            <a:r>
              <a:rPr kumimoji="1" lang="en-US" altLang="zh-CN" dirty="0"/>
              <a:t>two</a:t>
            </a:r>
            <a:r>
              <a:rPr kumimoji="1" lang="zh-CN" altLang="en-US" dirty="0"/>
              <a:t> </a:t>
            </a:r>
            <a:r>
              <a:rPr kumimoji="1" lang="en-US" altLang="zh-CN" dirty="0"/>
              <a:t>companies</a:t>
            </a:r>
            <a:r>
              <a:rPr kumimoji="1" lang="zh-CN" altLang="en-US" dirty="0"/>
              <a:t> </a:t>
            </a:r>
            <a:r>
              <a:rPr kumimoji="1" lang="en-US" altLang="zh-CN" dirty="0"/>
              <a:t>that</a:t>
            </a:r>
            <a:r>
              <a:rPr kumimoji="1" lang="zh-CN" altLang="en-US" dirty="0"/>
              <a:t> </a:t>
            </a:r>
            <a:r>
              <a:rPr kumimoji="1" lang="en-US" altLang="zh-CN" dirty="0"/>
              <a:t>have</a:t>
            </a:r>
            <a:r>
              <a:rPr kumimoji="1" lang="zh-CN" altLang="en-US" dirty="0"/>
              <a:t> </a:t>
            </a:r>
            <a:r>
              <a:rPr kumimoji="1" lang="en-US" altLang="zh-CN" dirty="0"/>
              <a:t>written</a:t>
            </a:r>
            <a:r>
              <a:rPr kumimoji="1" lang="zh-CN" altLang="en-US" dirty="0"/>
              <a:t> </a:t>
            </a:r>
            <a:r>
              <a:rPr kumimoji="1" lang="en-US" altLang="zh-CN" dirty="0"/>
              <a:t>blogs</a:t>
            </a:r>
            <a:r>
              <a:rPr kumimoji="1" lang="zh-CN" altLang="en-US" dirty="0"/>
              <a:t> </a:t>
            </a:r>
            <a:r>
              <a:rPr kumimoji="1" lang="en-US" altLang="zh-CN" dirty="0"/>
              <a:t>about</a:t>
            </a:r>
            <a:r>
              <a:rPr kumimoji="1" lang="zh-CN" altLang="en-US" dirty="0"/>
              <a:t> </a:t>
            </a:r>
            <a:r>
              <a:rPr kumimoji="1" lang="en-US" altLang="zh-CN" dirty="0"/>
              <a:t>it.</a:t>
            </a:r>
            <a:r>
              <a:rPr kumimoji="1" lang="zh-CN" altLang="en-US" dirty="0"/>
              <a:t> </a:t>
            </a:r>
            <a:r>
              <a:rPr kumimoji="1" lang="en-US" altLang="zh-CN" dirty="0"/>
              <a:t>They</a:t>
            </a:r>
            <a:r>
              <a:rPr kumimoji="1" lang="zh-CN" altLang="en-US" dirty="0"/>
              <a:t> </a:t>
            </a:r>
            <a:r>
              <a:rPr kumimoji="1" lang="en-US" altLang="zh-CN" dirty="0"/>
              <a:t>have</a:t>
            </a:r>
            <a:r>
              <a:rPr kumimoji="1" lang="zh-CN" altLang="en-US" dirty="0"/>
              <a:t> </a:t>
            </a:r>
            <a:r>
              <a:rPr kumimoji="1" lang="en-US" altLang="zh-CN" dirty="0"/>
              <a:t>tried</a:t>
            </a:r>
            <a:r>
              <a:rPr kumimoji="1" lang="zh-CN" altLang="en-US" dirty="0"/>
              <a:t> </a:t>
            </a:r>
            <a:r>
              <a:rPr kumimoji="1" lang="en-US" altLang="zh-CN" dirty="0"/>
              <a:t>it</a:t>
            </a:r>
            <a:r>
              <a:rPr kumimoji="1" lang="zh-CN" altLang="en-US" dirty="0"/>
              <a:t> </a:t>
            </a:r>
            <a:r>
              <a:rPr kumimoji="1" lang="en-US" altLang="zh-CN" dirty="0"/>
              <a:t>on</a:t>
            </a:r>
            <a:r>
              <a:rPr kumimoji="1" lang="zh-CN" altLang="en-US" dirty="0"/>
              <a:t> </a:t>
            </a:r>
            <a:r>
              <a:rPr kumimoji="1" lang="en-US" altLang="zh-CN" dirty="0"/>
              <a:t>some</a:t>
            </a:r>
            <a:r>
              <a:rPr kumimoji="1" lang="zh-CN" altLang="en-US" dirty="0"/>
              <a:t> </a:t>
            </a:r>
            <a:r>
              <a:rPr kumimoji="1" lang="en-US" altLang="zh-CN" dirty="0"/>
              <a:t>banking</a:t>
            </a:r>
            <a:r>
              <a:rPr kumimoji="1" lang="zh-CN" altLang="en-US" dirty="0"/>
              <a:t> </a:t>
            </a:r>
            <a:r>
              <a:rPr kumimoji="1" lang="en-US" altLang="zh-CN" dirty="0"/>
              <a:t>and</a:t>
            </a:r>
            <a:r>
              <a:rPr kumimoji="1" lang="zh-CN" altLang="en-US" dirty="0"/>
              <a:t> </a:t>
            </a:r>
            <a:r>
              <a:rPr kumimoji="1" lang="en-US" altLang="zh-CN" dirty="0"/>
              <a:t>car</a:t>
            </a:r>
            <a:r>
              <a:rPr kumimoji="1" lang="zh-CN" altLang="en-US" dirty="0"/>
              <a:t> </a:t>
            </a:r>
            <a:r>
              <a:rPr kumimoji="1" lang="en-US" altLang="zh-CN" dirty="0"/>
              <a:t>traffic</a:t>
            </a:r>
            <a:r>
              <a:rPr kumimoji="1" lang="zh-CN" altLang="en-US" dirty="0"/>
              <a:t> </a:t>
            </a:r>
            <a:r>
              <a:rPr kumimoji="1" lang="en-US" altLang="zh-CN" dirty="0"/>
              <a:t>datasets</a:t>
            </a:r>
            <a:r>
              <a:rPr kumimoji="1" lang="zh-CN" altLang="en-US" dirty="0"/>
              <a:t> </a:t>
            </a:r>
            <a:r>
              <a:rPr kumimoji="1" lang="en-US" altLang="zh-CN" dirty="0"/>
              <a:t>and</a:t>
            </a:r>
            <a:r>
              <a:rPr kumimoji="1" lang="zh-CN" altLang="en-US" dirty="0"/>
              <a:t> </a:t>
            </a:r>
            <a:r>
              <a:rPr kumimoji="1" lang="en-US" altLang="zh-CN" dirty="0"/>
              <a:t>get</a:t>
            </a:r>
            <a:r>
              <a:rPr kumimoji="1" lang="zh-CN" altLang="en-US" dirty="0"/>
              <a:t> </a:t>
            </a:r>
            <a:r>
              <a:rPr kumimoji="1" lang="en-US" altLang="zh-CN" dirty="0"/>
              <a:t>some</a:t>
            </a:r>
            <a:r>
              <a:rPr kumimoji="1" lang="zh-CN" altLang="en-US" dirty="0"/>
              <a:t> </a:t>
            </a:r>
            <a:r>
              <a:rPr kumimoji="1" lang="en-US" altLang="zh-CN" dirty="0"/>
              <a:t>promising</a:t>
            </a:r>
            <a:r>
              <a:rPr kumimoji="1" lang="zh-CN" altLang="en-US" dirty="0"/>
              <a:t> </a:t>
            </a:r>
            <a:r>
              <a:rPr kumimoji="1" lang="en-US" altLang="zh-CN" dirty="0"/>
              <a:t>results.</a:t>
            </a:r>
            <a:r>
              <a:rPr kumimoji="1" lang="zh-CN" altLang="en-US" dirty="0"/>
              <a:t> </a:t>
            </a:r>
            <a:r>
              <a:rPr kumimoji="1" lang="en-US" altLang="zh-CN" dirty="0"/>
              <a:t>So</a:t>
            </a:r>
            <a:r>
              <a:rPr kumimoji="1" lang="zh-CN" altLang="en-US" dirty="0"/>
              <a:t> </a:t>
            </a:r>
            <a:r>
              <a:rPr kumimoji="1" lang="en-US" altLang="zh-CN" dirty="0"/>
              <a:t>the</a:t>
            </a:r>
            <a:r>
              <a:rPr kumimoji="1" lang="zh-CN" altLang="en-US" dirty="0"/>
              <a:t> </a:t>
            </a:r>
            <a:r>
              <a:rPr kumimoji="1" lang="en-US" altLang="zh-CN" dirty="0" err="1"/>
              <a:t>DoppelGANger</a:t>
            </a:r>
            <a:r>
              <a:rPr kumimoji="1" lang="zh-CN" altLang="en-US" dirty="0"/>
              <a:t> </a:t>
            </a:r>
            <a:r>
              <a:rPr kumimoji="1" lang="en-US" altLang="zh-CN" dirty="0"/>
              <a:t>framework</a:t>
            </a:r>
            <a:r>
              <a:rPr kumimoji="1" lang="zh-CN" altLang="en-US" dirty="0"/>
              <a:t> </a:t>
            </a:r>
            <a:r>
              <a:rPr kumimoji="1" lang="en-US" altLang="zh-CN" dirty="0"/>
              <a:t>is</a:t>
            </a:r>
            <a:r>
              <a:rPr kumimoji="1" lang="zh-CN" altLang="en-US" dirty="0"/>
              <a:t> </a:t>
            </a:r>
            <a:r>
              <a:rPr kumimoji="1" lang="en-US" altLang="zh-CN" dirty="0"/>
              <a:t>actually</a:t>
            </a:r>
            <a:r>
              <a:rPr kumimoji="1" lang="zh-CN" altLang="en-US" dirty="0"/>
              <a:t> </a:t>
            </a:r>
            <a:r>
              <a:rPr kumimoji="1" lang="en-US" altLang="zh-CN" dirty="0"/>
              <a:t>pretty</a:t>
            </a:r>
            <a:r>
              <a:rPr kumimoji="1" lang="zh-CN" altLang="en-US" dirty="0"/>
              <a:t> </a:t>
            </a:r>
            <a:r>
              <a:rPr kumimoji="1" lang="en-US" altLang="zh-CN" dirty="0"/>
              <a:t>general</a:t>
            </a:r>
            <a:r>
              <a:rPr kumimoji="1" lang="zh-CN" altLang="en-US" dirty="0"/>
              <a:t> </a:t>
            </a:r>
            <a:r>
              <a:rPr kumimoji="1" lang="en-US" altLang="zh-CN" dirty="0"/>
              <a:t>and</a:t>
            </a:r>
            <a:r>
              <a:rPr kumimoji="1" lang="zh-CN" altLang="en-US" dirty="0"/>
              <a:t> </a:t>
            </a:r>
            <a:r>
              <a:rPr kumimoji="1" lang="en-US" altLang="zh-CN" dirty="0"/>
              <a:t>can</a:t>
            </a:r>
            <a:r>
              <a:rPr kumimoji="1" lang="zh-CN" altLang="en-US" dirty="0"/>
              <a:t> </a:t>
            </a:r>
            <a:r>
              <a:rPr kumimoji="1" lang="en-US" altLang="zh-CN" dirty="0"/>
              <a:t>work</a:t>
            </a:r>
            <a:r>
              <a:rPr kumimoji="1" lang="zh-CN" altLang="en-US" dirty="0"/>
              <a:t> </a:t>
            </a:r>
            <a:r>
              <a:rPr kumimoji="1" lang="en-US" altLang="zh-CN" dirty="0"/>
              <a:t>for</a:t>
            </a:r>
            <a:r>
              <a:rPr kumimoji="1" lang="zh-CN" altLang="en-US" dirty="0"/>
              <a:t> </a:t>
            </a:r>
            <a:r>
              <a:rPr kumimoji="1" lang="en-US" altLang="zh-CN" dirty="0"/>
              <a:t>even</a:t>
            </a:r>
            <a:r>
              <a:rPr kumimoji="1" lang="zh-CN" altLang="en-US" dirty="0"/>
              <a:t> </a:t>
            </a:r>
            <a:r>
              <a:rPr kumimoji="1" lang="en-US" altLang="zh-CN" dirty="0"/>
              <a:t>beyond</a:t>
            </a:r>
            <a:r>
              <a:rPr kumimoji="1" lang="zh-CN" altLang="en-US" dirty="0"/>
              <a:t> </a:t>
            </a:r>
            <a:r>
              <a:rPr kumimoji="1" lang="en-US" altLang="zh-CN" dirty="0"/>
              <a:t>networking</a:t>
            </a:r>
            <a:r>
              <a:rPr kumimoji="1" lang="zh-CN" altLang="en-US" dirty="0"/>
              <a:t> </a:t>
            </a:r>
            <a:r>
              <a:rPr kumimoji="1" lang="en-US" altLang="zh-CN" dirty="0"/>
              <a:t>and</a:t>
            </a:r>
            <a:r>
              <a:rPr kumimoji="1" lang="zh-CN" altLang="en-US" dirty="0"/>
              <a:t> </a:t>
            </a:r>
            <a:r>
              <a:rPr kumimoji="1" lang="en-US" altLang="zh-CN" dirty="0"/>
              <a:t>systems</a:t>
            </a:r>
            <a:r>
              <a:rPr kumimoji="1" lang="zh-CN" altLang="en-US" dirty="0"/>
              <a:t> </a:t>
            </a:r>
            <a:r>
              <a:rPr kumimoji="1" lang="en-US" altLang="zh-CN" dirty="0"/>
              <a:t>datasets.</a:t>
            </a:r>
          </a:p>
          <a:p>
            <a:endParaRPr kumimoji="1" lang="en-US" altLang="zh-CN"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26</a:t>
            </a:fld>
            <a:endParaRPr kumimoji="1" lang="zh-CN" altLang="en-US"/>
          </a:p>
        </p:txBody>
      </p:sp>
    </p:spTree>
    <p:extLst>
      <p:ext uri="{BB962C8B-B14F-4D97-AF65-F5344CB8AC3E}">
        <p14:creationId xmlns:p14="http://schemas.microsoft.com/office/powerpoint/2010/main" val="2675809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a packet trace? Packet trace can be defined as a timestamped sequence of packets captured on a computer network with a sniffer or similar tools (e.g., </a:t>
            </a:r>
            <a:r>
              <a:rPr lang="en-US" dirty="0" err="1"/>
              <a:t>tcpdump</a:t>
            </a:r>
            <a:r>
              <a:rPr lang="en-US" dirty="0"/>
              <a:t>).</a:t>
            </a:r>
          </a:p>
          <a:p>
            <a:endParaRPr lang="en-US" dirty="0"/>
          </a:p>
          <a:p>
            <a:r>
              <a:rPr lang="en-US" dirty="0"/>
              <a:t>The screenshot here shows a small part of a sample packet trace that is displayed by Wireshark. </a:t>
            </a:r>
          </a:p>
          <a:p>
            <a:endParaRPr lang="en-US" dirty="0"/>
          </a:p>
          <a:p>
            <a:r>
              <a:rPr lang="en-US" dirty="0"/>
              <a:t>Here each row represents a separate packet that contains different fields of values, e.g., protocol, timestamp, source </a:t>
            </a:r>
            <a:r>
              <a:rPr lang="en-US" dirty="0" err="1"/>
              <a:t>ip</a:t>
            </a:r>
            <a:r>
              <a:rPr lang="en-US" dirty="0"/>
              <a:t> address, destination </a:t>
            </a:r>
            <a:r>
              <a:rPr lang="en-US" dirty="0" err="1"/>
              <a:t>ip</a:t>
            </a:r>
            <a:r>
              <a:rPr lang="en-US" dirty="0"/>
              <a:t> address, length of the packet and other fields we do not show here.</a:t>
            </a:r>
          </a:p>
          <a:p>
            <a:endParaRPr lang="en-US" dirty="0"/>
          </a:p>
          <a:p>
            <a:r>
              <a:rPr lang="en-US" dirty="0"/>
              <a:t>Note that the packets</a:t>
            </a:r>
            <a:r>
              <a:rPr lang="zh-CN" altLang="en-US" dirty="0"/>
              <a:t> </a:t>
            </a:r>
            <a:r>
              <a:rPr lang="en-US" altLang="zh-CN" dirty="0"/>
              <a:t>here</a:t>
            </a:r>
            <a:r>
              <a:rPr lang="en-US" dirty="0"/>
              <a:t> are collected and aligned in a t</a:t>
            </a:r>
            <a:r>
              <a:rPr lang="en-US" altLang="zh-CN" dirty="0"/>
              <a:t>ime</a:t>
            </a:r>
            <a:r>
              <a:rPr lang="zh-CN" altLang="en-US" dirty="0"/>
              <a:t> </a:t>
            </a:r>
            <a:r>
              <a:rPr lang="en-US" altLang="zh-CN" dirty="0"/>
              <a:t>sequence</a:t>
            </a:r>
            <a:r>
              <a:rPr lang="zh-CN" altLang="en-US" dirty="0"/>
              <a:t> </a:t>
            </a:r>
            <a:r>
              <a:rPr lang="en-US" altLang="zh-CN" dirty="0"/>
              <a:t>which</a:t>
            </a:r>
            <a:r>
              <a:rPr lang="zh-CN" altLang="en-US" dirty="0"/>
              <a:t> </a:t>
            </a:r>
            <a:r>
              <a:rPr lang="en-US" altLang="zh-CN" dirty="0"/>
              <a:t>matches</a:t>
            </a:r>
            <a:r>
              <a:rPr lang="zh-CN" altLang="en-US" dirty="0"/>
              <a:t> </a:t>
            </a:r>
            <a:r>
              <a:rPr lang="en-US" altLang="zh-CN" dirty="0"/>
              <a:t>the</a:t>
            </a:r>
            <a:r>
              <a:rPr lang="zh-CN" altLang="en-US" dirty="0"/>
              <a:t> </a:t>
            </a:r>
            <a:r>
              <a:rPr lang="en-US" altLang="zh-CN" dirty="0"/>
              <a:t>definition</a:t>
            </a:r>
            <a:r>
              <a:rPr lang="zh-CN" altLang="en-US" dirty="0"/>
              <a:t> </a:t>
            </a:r>
            <a:r>
              <a:rPr lang="en-US" altLang="zh-CN" dirty="0"/>
              <a:t>of</a:t>
            </a:r>
            <a:r>
              <a:rPr lang="zh-CN" altLang="en-US" dirty="0"/>
              <a:t> </a:t>
            </a:r>
            <a:r>
              <a:rPr lang="en-US" altLang="zh-CN" dirty="0"/>
              <a:t>a</a:t>
            </a:r>
            <a:r>
              <a:rPr lang="zh-CN" altLang="en-US" dirty="0"/>
              <a:t> </a:t>
            </a:r>
            <a:r>
              <a:rPr lang="en-US" altLang="zh-CN" dirty="0"/>
              <a:t>packet</a:t>
            </a:r>
            <a:r>
              <a:rPr lang="zh-CN" altLang="en-US" dirty="0"/>
              <a:t> </a:t>
            </a:r>
            <a:r>
              <a:rPr lang="en-US" altLang="zh-CN" dirty="0"/>
              <a:t>trace.</a:t>
            </a:r>
            <a:endParaRPr lang="en-US" dirty="0"/>
          </a:p>
          <a:p>
            <a:endParaRPr lang="en-US" dirty="0"/>
          </a:p>
        </p:txBody>
      </p:sp>
      <p:sp>
        <p:nvSpPr>
          <p:cNvPr id="4" name="Slide Number Placeholder 3"/>
          <p:cNvSpPr>
            <a:spLocks noGrp="1"/>
          </p:cNvSpPr>
          <p:nvPr>
            <p:ph type="sldNum" sz="quarter" idx="5"/>
          </p:nvPr>
        </p:nvSpPr>
        <p:spPr/>
        <p:txBody>
          <a:bodyPr/>
          <a:lstStyle/>
          <a:p>
            <a:fld id="{F02ABE24-ED2C-3940-9D59-5790B45B6983}" type="slidenum">
              <a:rPr lang="en-US" smtClean="0"/>
              <a:t>28</a:t>
            </a:fld>
            <a:endParaRPr lang="en-US"/>
          </a:p>
        </p:txBody>
      </p:sp>
    </p:spTree>
    <p:extLst>
      <p:ext uri="{BB962C8B-B14F-4D97-AF65-F5344CB8AC3E}">
        <p14:creationId xmlns:p14="http://schemas.microsoft.com/office/powerpoint/2010/main" val="2553769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2ABE24-ED2C-3940-9D59-5790B45B6983}" type="slidenum">
              <a:rPr lang="en-US" smtClean="0"/>
              <a:t>42</a:t>
            </a:fld>
            <a:endParaRPr lang="en-US"/>
          </a:p>
        </p:txBody>
      </p:sp>
    </p:spTree>
    <p:extLst>
      <p:ext uri="{BB962C8B-B14F-4D97-AF65-F5344CB8AC3E}">
        <p14:creationId xmlns:p14="http://schemas.microsoft.com/office/powerpoint/2010/main" val="20408586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accent2"/>
                </a:solidFill>
                <a:effectLst/>
                <a:latin typeface="+mn-lt"/>
                <a:ea typeface="+mn-ea"/>
                <a:cs typeface="+mn-cs"/>
              </a:rPr>
              <a:t>Today we are excited to present our vision for the Future Enterprise Security Initiative at CMU CyLab.</a:t>
            </a:r>
            <a:r>
              <a:rPr lang="en-US" sz="1200" kern="1200" baseline="0" dirty="0">
                <a:solidFill>
                  <a:schemeClr val="accent2"/>
                </a:solidFill>
                <a:effectLst/>
                <a:latin typeface="+mn-lt"/>
                <a:ea typeface="+mn-ea"/>
                <a:cs typeface="+mn-cs"/>
              </a:rPr>
              <a:t> </a:t>
            </a:r>
          </a:p>
          <a:p>
            <a:endParaRPr lang="en-US" sz="1200" kern="1200" dirty="0">
              <a:solidFill>
                <a:schemeClr val="accent2"/>
              </a:solidFill>
              <a:effectLst/>
              <a:latin typeface="+mn-lt"/>
              <a:ea typeface="+mn-ea"/>
              <a:cs typeface="+mn-cs"/>
            </a:endParaRPr>
          </a:p>
          <a:p>
            <a:r>
              <a:rPr lang="en-US" sz="1200" kern="1200" dirty="0">
                <a:solidFill>
                  <a:schemeClr val="accent2"/>
                </a:solidFill>
                <a:effectLst/>
                <a:latin typeface="+mn-lt"/>
                <a:ea typeface="+mn-ea"/>
                <a:cs typeface="+mn-cs"/>
              </a:rPr>
              <a:t>This is a one of a kind industry-academia collaboration that we are designing following the success of</a:t>
            </a:r>
            <a:r>
              <a:rPr lang="en-US" sz="1200" kern="1200" baseline="0" dirty="0">
                <a:solidFill>
                  <a:schemeClr val="accent2"/>
                </a:solidFill>
                <a:effectLst/>
                <a:latin typeface="+mn-lt"/>
                <a:ea typeface="+mn-ea"/>
                <a:cs typeface="+mn-cs"/>
              </a:rPr>
              <a:t> </a:t>
            </a:r>
            <a:r>
              <a:rPr lang="en-US" sz="1200" kern="1200" dirty="0">
                <a:solidFill>
                  <a:schemeClr val="accent2"/>
                </a:solidFill>
                <a:effectLst/>
                <a:latin typeface="+mn-lt"/>
                <a:ea typeface="+mn-ea"/>
                <a:cs typeface="+mn-cs"/>
              </a:rPr>
              <a:t>our soon to be concluded </a:t>
            </a:r>
            <a:r>
              <a:rPr lang="en-US" sz="1200" kern="1200" dirty="0" err="1">
                <a:solidFill>
                  <a:schemeClr val="accent2"/>
                </a:solidFill>
                <a:effectLst/>
                <a:latin typeface="+mn-lt"/>
                <a:ea typeface="+mn-ea"/>
                <a:cs typeface="+mn-cs"/>
              </a:rPr>
              <a:t>IoT@CyLab</a:t>
            </a:r>
            <a:r>
              <a:rPr lang="en-US" sz="1200" kern="1200" dirty="0">
                <a:solidFill>
                  <a:schemeClr val="accent2"/>
                </a:solidFill>
                <a:effectLst/>
                <a:latin typeface="+mn-lt"/>
                <a:ea typeface="+mn-ea"/>
                <a:cs typeface="+mn-cs"/>
              </a:rPr>
              <a:t> initiative working successfully with many industry partners.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FB6137-34D0-E04D-A207-36B4FE0B12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4910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To give some context for the vision, its useful to take a step back and look at broader megatrends</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that we see in the enterprise landscape. This is not just for traditional small business but also happening across many</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market verticals including manufacturing, healthcare, finance, energy sector, and IoT deployments.</a:t>
            </a:r>
            <a:endParaRPr lang="en-US" b="0" dirty="0">
              <a:effectLst/>
            </a:endParaRP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We see that enterprises are going to be increasingly characterized by two big trends:</a:t>
            </a:r>
            <a:endParaRPr lang="en-US" b="0" dirty="0">
              <a:effectLst/>
            </a:endParaRP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the first is that they exist in a complex landscape with tons of third party dependencies both in hardware. software, and</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network infrastructures</a:t>
            </a:r>
            <a:endParaRPr lang="en-US" b="0" dirty="0">
              <a:effectLst/>
            </a:endParaRP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at the same time, with the pandemic and other broader trends with outsourcing, we see that the future of work will also</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look very different across these sectors</a:t>
            </a:r>
            <a:endParaRPr lang="en-US" b="0" dirty="0">
              <a:effectLst/>
            </a:endParaRPr>
          </a:p>
        </p:txBody>
      </p:sp>
      <p:sp>
        <p:nvSpPr>
          <p:cNvPr id="4" name="Slide Number Placeholder 3"/>
          <p:cNvSpPr>
            <a:spLocks noGrp="1"/>
          </p:cNvSpPr>
          <p:nvPr>
            <p:ph type="sldNum" sz="quarter" idx="5"/>
          </p:nvPr>
        </p:nvSpPr>
        <p:spPr/>
        <p:txBody>
          <a:bodyPr/>
          <a:lstStyle/>
          <a:p>
            <a:fld id="{D3FB6137-34D0-E04D-A207-36B4FE0B126B}" type="slidenum">
              <a:rPr lang="en-US" smtClean="0"/>
              <a:t>46</a:t>
            </a:fld>
            <a:endParaRPr lang="en-US"/>
          </a:p>
        </p:txBody>
      </p:sp>
    </p:spTree>
    <p:extLst>
      <p:ext uri="{BB962C8B-B14F-4D97-AF65-F5344CB8AC3E}">
        <p14:creationId xmlns:p14="http://schemas.microsoft.com/office/powerpoint/2010/main" val="41504127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This brings us to the grand challenge that we are posing as the motivating question behind this initiative</a:t>
            </a:r>
            <a:endParaRPr lang="en-US" b="0" dirty="0">
              <a:effectLst/>
            </a:endParaRP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Is it possible to replicate these successes for these </a:t>
            </a:r>
            <a:r>
              <a:rPr lang="en-US" sz="1200" b="0" i="0" u="none" strike="noStrike" kern="1200" dirty="0" err="1">
                <a:solidFill>
                  <a:schemeClr val="tx1"/>
                </a:solidFill>
                <a:effectLst/>
                <a:latin typeface="+mn-lt"/>
                <a:ea typeface="+mn-ea"/>
                <a:cs typeface="+mn-cs"/>
              </a:rPr>
              <a:t>hyperscalers</a:t>
            </a:r>
            <a:r>
              <a:rPr lang="en-US" sz="1200" b="0" i="0" u="none" strike="noStrike" kern="1200" dirty="0">
                <a:solidFill>
                  <a:schemeClr val="tx1"/>
                </a:solidFill>
                <a:effectLst/>
                <a:latin typeface="+mn-lt"/>
                <a:ea typeface="+mn-ea"/>
                <a:cs typeface="+mn-cs"/>
              </a:rPr>
              <a:t> for ALL scales of enterprises in the future?</a:t>
            </a:r>
            <a:endParaRPr lang="en-US" b="0" dirty="0">
              <a:effectLst/>
            </a:endParaRP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That is we want a future-proof solution robust to future threats that can replicate the security posture of</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these large giants for every enterprise even though they don't have the global scale, bespoke solutions, and large security teams?</a:t>
            </a:r>
            <a:endParaRPr lang="en-US" b="0" dirty="0">
              <a:effectLst/>
            </a:endParaRPr>
          </a:p>
        </p:txBody>
      </p:sp>
      <p:sp>
        <p:nvSpPr>
          <p:cNvPr id="4" name="Slide Number Placeholder 3"/>
          <p:cNvSpPr>
            <a:spLocks noGrp="1"/>
          </p:cNvSpPr>
          <p:nvPr>
            <p:ph type="sldNum" sz="quarter" idx="5"/>
          </p:nvPr>
        </p:nvSpPr>
        <p:spPr/>
        <p:txBody>
          <a:bodyPr/>
          <a:lstStyle/>
          <a:p>
            <a:fld id="{D3FB6137-34D0-E04D-A207-36B4FE0B126B}" type="slidenum">
              <a:rPr lang="en-US" smtClean="0"/>
              <a:t>47</a:t>
            </a:fld>
            <a:endParaRPr lang="en-US"/>
          </a:p>
        </p:txBody>
      </p:sp>
    </p:spTree>
    <p:extLst>
      <p:ext uri="{BB962C8B-B14F-4D97-AF65-F5344CB8AC3E}">
        <p14:creationId xmlns:p14="http://schemas.microsoft.com/office/powerpoint/2010/main" val="1665418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Our mission statement for this is initiative is simple to state -- we want to create the foundations for building future secure enterprise systems through an interdisciplinary approach with a industry-academia partnership built in from day 1.</a:t>
            </a:r>
          </a:p>
          <a:p>
            <a:pPr rtl="0"/>
            <a:endParaRPr lang="en-US" b="0" dirty="0">
              <a:effectLst/>
            </a:endParaRPr>
          </a:p>
          <a:p>
            <a:pPr rtl="0"/>
            <a:r>
              <a:rPr lang="en-US" sz="1200" b="0" i="0" u="none" strike="noStrike" kern="1200" dirty="0">
                <a:solidFill>
                  <a:schemeClr val="tx1"/>
                </a:solidFill>
                <a:effectLst/>
                <a:latin typeface="+mn-lt"/>
                <a:ea typeface="+mn-ea"/>
                <a:cs typeface="+mn-cs"/>
              </a:rPr>
              <a:t>I will let you parse this for a second so we can all be on the same page here. </a:t>
            </a: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The key here is this grand challenge requires the interdisciplinary</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approach that we have pioneered here at CyLab</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and we need the industry academia partnership to make a real dent!</a:t>
            </a:r>
            <a:endParaRPr lang="en-US" b="0" dirty="0">
              <a:effectLst/>
            </a:endParaRPr>
          </a:p>
        </p:txBody>
      </p:sp>
      <p:sp>
        <p:nvSpPr>
          <p:cNvPr id="4" name="Slide Number Placeholder 3"/>
          <p:cNvSpPr>
            <a:spLocks noGrp="1"/>
          </p:cNvSpPr>
          <p:nvPr>
            <p:ph type="sldNum" sz="quarter" idx="5"/>
          </p:nvPr>
        </p:nvSpPr>
        <p:spPr/>
        <p:txBody>
          <a:bodyPr/>
          <a:lstStyle/>
          <a:p>
            <a:fld id="{D3FB6137-34D0-E04D-A207-36B4FE0B126B}" type="slidenum">
              <a:rPr lang="en-US" smtClean="0"/>
              <a:t>48</a:t>
            </a:fld>
            <a:endParaRPr lang="en-US"/>
          </a:p>
        </p:txBody>
      </p:sp>
    </p:spTree>
    <p:extLst>
      <p:ext uri="{BB962C8B-B14F-4D97-AF65-F5344CB8AC3E}">
        <p14:creationId xmlns:p14="http://schemas.microsoft.com/office/powerpoint/2010/main" val="6467116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Well then the only question if we agree on the mission is how do we get there!</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That's the million dollar question -- we believe that the key to getting there is four key research pillars:</a:t>
            </a:r>
            <a:endParaRPr lang="en-US" b="0" dirty="0">
              <a:effectLst/>
            </a:endParaRP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AI</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driven workflows, new collaborative security capabilities, foundations for understanding cyber risk, and new techniques for enforcing</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least privilege in operational workflows</a:t>
            </a:r>
          </a:p>
          <a:p>
            <a:pPr marL="171450" indent="-171450" rtl="0">
              <a:buFont typeface="Arial" panose="020B0604020202020204" pitchFamily="34" charset="0"/>
              <a:buChar char="•"/>
            </a:pPr>
            <a:endParaRPr lang="en-US" b="0" dirty="0">
              <a:effectLst/>
            </a:endParaRPr>
          </a:p>
          <a:p>
            <a:pPr rtl="0"/>
            <a:r>
              <a:rPr lang="en-US" sz="1200" b="0" i="0" u="none" strike="noStrike" kern="1200" dirty="0">
                <a:solidFill>
                  <a:schemeClr val="tx1"/>
                </a:solidFill>
                <a:effectLst/>
                <a:latin typeface="+mn-lt"/>
                <a:ea typeface="+mn-ea"/>
                <a:cs typeface="+mn-cs"/>
              </a:rPr>
              <a:t>Lets walk through each of these high level concepts to understand why we argue these are necessary components of the vision</a:t>
            </a:r>
            <a:endParaRPr lang="en-US" b="0" dirty="0">
              <a:effectLst/>
            </a:endParaRPr>
          </a:p>
        </p:txBody>
      </p:sp>
      <p:sp>
        <p:nvSpPr>
          <p:cNvPr id="4" name="Slide Number Placeholder 3"/>
          <p:cNvSpPr>
            <a:spLocks noGrp="1"/>
          </p:cNvSpPr>
          <p:nvPr>
            <p:ph type="sldNum" sz="quarter" idx="5"/>
          </p:nvPr>
        </p:nvSpPr>
        <p:spPr/>
        <p:txBody>
          <a:bodyPr/>
          <a:lstStyle/>
          <a:p>
            <a:fld id="{D3FB6137-34D0-E04D-A207-36B4FE0B126B}" type="slidenum">
              <a:rPr lang="en-US" smtClean="0"/>
              <a:t>49</a:t>
            </a:fld>
            <a:endParaRPr lang="en-US"/>
          </a:p>
        </p:txBody>
      </p:sp>
    </p:spTree>
    <p:extLst>
      <p:ext uri="{BB962C8B-B14F-4D97-AF65-F5344CB8AC3E}">
        <p14:creationId xmlns:p14="http://schemas.microsoft.com/office/powerpoint/2010/main" val="4005355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F4724-D6C1-2A42-B27C-B63197642C79}"/>
              </a:ext>
            </a:extLst>
          </p:cNvPr>
          <p:cNvSpPr>
            <a:spLocks noGrp="1"/>
          </p:cNvSpPr>
          <p:nvPr>
            <p:ph type="ctrTitle"/>
          </p:nvPr>
        </p:nvSpPr>
        <p:spPr>
          <a:xfrm>
            <a:off x="1524000" y="1122363"/>
            <a:ext cx="9144000" cy="2387600"/>
          </a:xfrm>
        </p:spPr>
        <p:txBody>
          <a:bodyPr anchor="b"/>
          <a:lstStyle>
            <a:lvl1pPr algn="ctr">
              <a:defRPr sz="6000">
                <a:solidFill>
                  <a:srgbClr val="0070C0"/>
                </a:solidFill>
              </a:defRPr>
            </a:lvl1pPr>
          </a:lstStyle>
          <a:p>
            <a:r>
              <a:rPr lang="en-US" dirty="0"/>
              <a:t>Click to edit Master title style</a:t>
            </a:r>
          </a:p>
        </p:txBody>
      </p:sp>
      <p:sp>
        <p:nvSpPr>
          <p:cNvPr id="3" name="Subtitle 2">
            <a:extLst>
              <a:ext uri="{FF2B5EF4-FFF2-40B4-BE49-F238E27FC236}">
                <a16:creationId xmlns:a16="http://schemas.microsoft.com/office/drawing/2014/main" id="{3E6F1A2C-47D1-3442-90D4-E357D1D34C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FA95AA-15CD-ED41-80C1-FE330DFD554D}"/>
              </a:ext>
            </a:extLst>
          </p:cNvPr>
          <p:cNvSpPr>
            <a:spLocks noGrp="1"/>
          </p:cNvSpPr>
          <p:nvPr>
            <p:ph type="dt" sz="half" idx="10"/>
          </p:nvPr>
        </p:nvSpPr>
        <p:spPr/>
        <p:txBody>
          <a:bodyPr/>
          <a:lstStyle/>
          <a:p>
            <a:fld id="{2233AFCF-2B40-F749-8816-1CA3FE7F277A}" type="datetime1">
              <a:rPr lang="en-US" smtClean="0"/>
              <a:t>2/23/22</a:t>
            </a:fld>
            <a:endParaRPr lang="en-US"/>
          </a:p>
        </p:txBody>
      </p:sp>
      <p:sp>
        <p:nvSpPr>
          <p:cNvPr id="5" name="Footer Placeholder 4">
            <a:extLst>
              <a:ext uri="{FF2B5EF4-FFF2-40B4-BE49-F238E27FC236}">
                <a16:creationId xmlns:a16="http://schemas.microsoft.com/office/drawing/2014/main" id="{E407F1DB-4A9B-EA49-8E2B-3725D9DDB3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ECB601-AB50-4F4F-9885-69B7B9A419BC}"/>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1775034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18FC0-3AD0-B64C-8F26-C8F9A96AAC17}"/>
              </a:ext>
            </a:extLst>
          </p:cNvPr>
          <p:cNvSpPr>
            <a:spLocks noGrp="1"/>
          </p:cNvSpPr>
          <p:nvPr>
            <p:ph type="title"/>
          </p:nvPr>
        </p:nvSpPr>
        <p:spPr/>
        <p:txBody>
          <a:bodyPr/>
          <a:lstStyle>
            <a:lvl1pPr>
              <a:defRPr>
                <a:solidFill>
                  <a:srgbClr val="0070C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AD839D8-69DB-AD4C-BE8E-2BA9482992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FD4E47-D3A0-7C40-8FFD-CB1E76AB534F}"/>
              </a:ext>
            </a:extLst>
          </p:cNvPr>
          <p:cNvSpPr>
            <a:spLocks noGrp="1"/>
          </p:cNvSpPr>
          <p:nvPr>
            <p:ph type="dt" sz="half" idx="10"/>
          </p:nvPr>
        </p:nvSpPr>
        <p:spPr/>
        <p:txBody>
          <a:bodyPr/>
          <a:lstStyle/>
          <a:p>
            <a:fld id="{1D2DE5F1-53C0-E049-941A-C3541CAAB560}" type="datetime1">
              <a:rPr lang="en-US" smtClean="0"/>
              <a:t>2/23/22</a:t>
            </a:fld>
            <a:endParaRPr lang="en-US"/>
          </a:p>
        </p:txBody>
      </p:sp>
      <p:sp>
        <p:nvSpPr>
          <p:cNvPr id="5" name="Footer Placeholder 4">
            <a:extLst>
              <a:ext uri="{FF2B5EF4-FFF2-40B4-BE49-F238E27FC236}">
                <a16:creationId xmlns:a16="http://schemas.microsoft.com/office/drawing/2014/main" id="{C340C5DF-C276-A247-A89C-1E139E3E29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E6529B-FAEE-D649-A586-419F84A59B4E}"/>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2043837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EBF9C-7AD7-D449-9B8C-0A70DCB3D9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56E9EE-C320-834C-B9B6-FC87A324A1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BA7DA5-D911-3A4F-B6A8-77EEBFC45407}"/>
              </a:ext>
            </a:extLst>
          </p:cNvPr>
          <p:cNvSpPr>
            <a:spLocks noGrp="1"/>
          </p:cNvSpPr>
          <p:nvPr>
            <p:ph type="dt" sz="half" idx="10"/>
          </p:nvPr>
        </p:nvSpPr>
        <p:spPr/>
        <p:txBody>
          <a:bodyPr/>
          <a:lstStyle/>
          <a:p>
            <a:fld id="{C12DFF8D-2679-9F4A-8D7D-EF1B23618EF4}" type="datetime1">
              <a:rPr lang="en-US" smtClean="0"/>
              <a:t>2/23/22</a:t>
            </a:fld>
            <a:endParaRPr lang="en-US"/>
          </a:p>
        </p:txBody>
      </p:sp>
      <p:sp>
        <p:nvSpPr>
          <p:cNvPr id="5" name="Footer Placeholder 4">
            <a:extLst>
              <a:ext uri="{FF2B5EF4-FFF2-40B4-BE49-F238E27FC236}">
                <a16:creationId xmlns:a16="http://schemas.microsoft.com/office/drawing/2014/main" id="{80A4B5E6-0053-8042-9EE3-8C9FEE5941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7758AF-769D-7C41-9C81-BB70C54C9664}"/>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636665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B1CF1-6456-1C41-813D-6CD53C7E28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0CF6DD-BDAC-E746-8A69-4C56E7FD3A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5CFC41-8F6C-2447-AFAC-366EBA914F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BACD6B-5252-794F-AF18-6AC665C3F69D}"/>
              </a:ext>
            </a:extLst>
          </p:cNvPr>
          <p:cNvSpPr>
            <a:spLocks noGrp="1"/>
          </p:cNvSpPr>
          <p:nvPr>
            <p:ph type="dt" sz="half" idx="10"/>
          </p:nvPr>
        </p:nvSpPr>
        <p:spPr/>
        <p:txBody>
          <a:bodyPr/>
          <a:lstStyle/>
          <a:p>
            <a:fld id="{9B50FDA0-BF64-274C-A353-764DB833EEA1}" type="datetime1">
              <a:rPr lang="en-US" smtClean="0"/>
              <a:t>2/23/22</a:t>
            </a:fld>
            <a:endParaRPr lang="en-US"/>
          </a:p>
        </p:txBody>
      </p:sp>
      <p:sp>
        <p:nvSpPr>
          <p:cNvPr id="6" name="Footer Placeholder 5">
            <a:extLst>
              <a:ext uri="{FF2B5EF4-FFF2-40B4-BE49-F238E27FC236}">
                <a16:creationId xmlns:a16="http://schemas.microsoft.com/office/drawing/2014/main" id="{0E033685-098F-9C43-A504-602E077DF5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B067AA-3644-634E-99E7-2448576EC75E}"/>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2441047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A41F8-08C8-4543-8ACC-CD4F6ADC7E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E10DB2-E83C-7149-A428-D4CD2498CE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17CF5E-F144-A24B-99AF-9A9EEFB339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8897B7-431A-524A-8CDF-F3BE709FDD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8649DD-0B26-8242-8356-D3773D21D1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E4302A-5084-324A-9575-8B939962310F}"/>
              </a:ext>
            </a:extLst>
          </p:cNvPr>
          <p:cNvSpPr>
            <a:spLocks noGrp="1"/>
          </p:cNvSpPr>
          <p:nvPr>
            <p:ph type="dt" sz="half" idx="10"/>
          </p:nvPr>
        </p:nvSpPr>
        <p:spPr/>
        <p:txBody>
          <a:bodyPr/>
          <a:lstStyle/>
          <a:p>
            <a:fld id="{E0A210D4-F34B-E64F-AFCC-A088EC983113}" type="datetime1">
              <a:rPr lang="en-US" smtClean="0"/>
              <a:t>2/23/22</a:t>
            </a:fld>
            <a:endParaRPr lang="en-US"/>
          </a:p>
        </p:txBody>
      </p:sp>
      <p:sp>
        <p:nvSpPr>
          <p:cNvPr id="8" name="Footer Placeholder 7">
            <a:extLst>
              <a:ext uri="{FF2B5EF4-FFF2-40B4-BE49-F238E27FC236}">
                <a16:creationId xmlns:a16="http://schemas.microsoft.com/office/drawing/2014/main" id="{291630C2-B5FA-594A-B0F8-2E12A9DB5A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209CBE-041B-7547-87BB-21CC853CCC4C}"/>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299175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D58C3-443D-6645-B434-46F5D8247715}"/>
              </a:ext>
            </a:extLst>
          </p:cNvPr>
          <p:cNvSpPr>
            <a:spLocks noGrp="1"/>
          </p:cNvSpPr>
          <p:nvPr>
            <p:ph type="title"/>
          </p:nvPr>
        </p:nvSpPr>
        <p:spPr/>
        <p:txBody>
          <a:bodyPr/>
          <a:lstStyle>
            <a:lvl1pPr>
              <a:defRPr>
                <a:solidFill>
                  <a:srgbClr val="0070C0"/>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E0D16B1B-2BD9-2C46-847E-640146256AE4}"/>
              </a:ext>
            </a:extLst>
          </p:cNvPr>
          <p:cNvSpPr>
            <a:spLocks noGrp="1"/>
          </p:cNvSpPr>
          <p:nvPr>
            <p:ph type="dt" sz="half" idx="10"/>
          </p:nvPr>
        </p:nvSpPr>
        <p:spPr/>
        <p:txBody>
          <a:bodyPr/>
          <a:lstStyle/>
          <a:p>
            <a:fld id="{FECE5E7D-0775-4B4E-9D5B-CF07368619AA}" type="datetime1">
              <a:rPr lang="en-US" smtClean="0"/>
              <a:t>2/23/22</a:t>
            </a:fld>
            <a:endParaRPr lang="en-US"/>
          </a:p>
        </p:txBody>
      </p:sp>
      <p:sp>
        <p:nvSpPr>
          <p:cNvPr id="4" name="Footer Placeholder 3">
            <a:extLst>
              <a:ext uri="{FF2B5EF4-FFF2-40B4-BE49-F238E27FC236}">
                <a16:creationId xmlns:a16="http://schemas.microsoft.com/office/drawing/2014/main" id="{E35942C6-CC16-4144-A077-E8BF353FDE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1F52AA-5582-BC4B-B7EB-7632F3AB94CE}"/>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104778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8FE593-60CA-B44A-9391-D6A2036AAB71}"/>
              </a:ext>
            </a:extLst>
          </p:cNvPr>
          <p:cNvSpPr>
            <a:spLocks noGrp="1"/>
          </p:cNvSpPr>
          <p:nvPr>
            <p:ph type="dt" sz="half" idx="10"/>
          </p:nvPr>
        </p:nvSpPr>
        <p:spPr/>
        <p:txBody>
          <a:bodyPr/>
          <a:lstStyle/>
          <a:p>
            <a:fld id="{FDEDD9A5-363D-4F4B-8F5D-3001E2F2BECD}" type="datetime1">
              <a:rPr lang="en-US" smtClean="0"/>
              <a:t>2/23/22</a:t>
            </a:fld>
            <a:endParaRPr lang="en-US"/>
          </a:p>
        </p:txBody>
      </p:sp>
      <p:sp>
        <p:nvSpPr>
          <p:cNvPr id="3" name="Footer Placeholder 2">
            <a:extLst>
              <a:ext uri="{FF2B5EF4-FFF2-40B4-BE49-F238E27FC236}">
                <a16:creationId xmlns:a16="http://schemas.microsoft.com/office/drawing/2014/main" id="{8FE9358E-5E1D-AC49-BE24-1B1E88D1A9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075524-9F63-5946-A428-00BB2408F32C}"/>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3851239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75DD6-052C-F249-A84B-55ADD7E49E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2E8089-B5A0-874B-B0C3-F928E46D8F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513801-9909-9D40-B915-F49EF092BD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BDA3D9-51E1-764B-9360-49486F082059}"/>
              </a:ext>
            </a:extLst>
          </p:cNvPr>
          <p:cNvSpPr>
            <a:spLocks noGrp="1"/>
          </p:cNvSpPr>
          <p:nvPr>
            <p:ph type="dt" sz="half" idx="10"/>
          </p:nvPr>
        </p:nvSpPr>
        <p:spPr/>
        <p:txBody>
          <a:bodyPr/>
          <a:lstStyle/>
          <a:p>
            <a:fld id="{0EA44E92-B0DE-E648-8FC2-C34C6BD7C1D2}" type="datetime1">
              <a:rPr lang="en-US" smtClean="0"/>
              <a:t>2/23/22</a:t>
            </a:fld>
            <a:endParaRPr lang="en-US"/>
          </a:p>
        </p:txBody>
      </p:sp>
      <p:sp>
        <p:nvSpPr>
          <p:cNvPr id="6" name="Footer Placeholder 5">
            <a:extLst>
              <a:ext uri="{FF2B5EF4-FFF2-40B4-BE49-F238E27FC236}">
                <a16:creationId xmlns:a16="http://schemas.microsoft.com/office/drawing/2014/main" id="{79D089DA-F0C1-D746-84BE-4933CBF771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BBF46D-271F-734A-97EA-C54AAE2D42C9}"/>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4130328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26BB-5625-E74D-A1B0-B05BD09EE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7BD0B9-73DA-2D43-8FC5-3CCB87B1A7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AB1F93-3C23-F04E-A3A3-0731986E44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1E0BD1-F56E-B441-BA66-151636BA9831}"/>
              </a:ext>
            </a:extLst>
          </p:cNvPr>
          <p:cNvSpPr>
            <a:spLocks noGrp="1"/>
          </p:cNvSpPr>
          <p:nvPr>
            <p:ph type="dt" sz="half" idx="10"/>
          </p:nvPr>
        </p:nvSpPr>
        <p:spPr/>
        <p:txBody>
          <a:bodyPr/>
          <a:lstStyle/>
          <a:p>
            <a:fld id="{87C16B26-EF29-9D43-8E99-5D6E6975D7D2}" type="datetime1">
              <a:rPr lang="en-US" smtClean="0"/>
              <a:t>2/23/22</a:t>
            </a:fld>
            <a:endParaRPr lang="en-US"/>
          </a:p>
        </p:txBody>
      </p:sp>
      <p:sp>
        <p:nvSpPr>
          <p:cNvPr id="6" name="Footer Placeholder 5">
            <a:extLst>
              <a:ext uri="{FF2B5EF4-FFF2-40B4-BE49-F238E27FC236}">
                <a16:creationId xmlns:a16="http://schemas.microsoft.com/office/drawing/2014/main" id="{059A9193-60C1-0646-BAA1-40E2C85FBB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89F737-FFE3-2F45-801E-72116953BA1C}"/>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10878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4E6D-F362-EB44-A329-577780378E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0FF727-80C4-A24B-AE0C-0E17C004B9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87400-36A4-924C-ACB1-ACB5C1534AED}"/>
              </a:ext>
            </a:extLst>
          </p:cNvPr>
          <p:cNvSpPr>
            <a:spLocks noGrp="1"/>
          </p:cNvSpPr>
          <p:nvPr>
            <p:ph type="dt" sz="half" idx="10"/>
          </p:nvPr>
        </p:nvSpPr>
        <p:spPr/>
        <p:txBody>
          <a:bodyPr/>
          <a:lstStyle/>
          <a:p>
            <a:fld id="{D4684934-0DA7-8C45-B70C-C3063E26F3A4}" type="datetime1">
              <a:rPr lang="en-US" smtClean="0"/>
              <a:t>2/23/22</a:t>
            </a:fld>
            <a:endParaRPr lang="en-US"/>
          </a:p>
        </p:txBody>
      </p:sp>
      <p:sp>
        <p:nvSpPr>
          <p:cNvPr id="5" name="Footer Placeholder 4">
            <a:extLst>
              <a:ext uri="{FF2B5EF4-FFF2-40B4-BE49-F238E27FC236}">
                <a16:creationId xmlns:a16="http://schemas.microsoft.com/office/drawing/2014/main" id="{21A4A5BA-6E8F-F542-BC7F-C5F5B3E287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9DE4B9-DCF0-3B47-B431-44D18C45F21C}"/>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2727528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D26A3D-E1F6-DD4B-BBC8-89E8FD76D2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3626FD-7A53-DA44-900C-C79DB1B7CF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F7A09-DA9D-A245-87B0-12F5C167AB40}"/>
              </a:ext>
            </a:extLst>
          </p:cNvPr>
          <p:cNvSpPr>
            <a:spLocks noGrp="1"/>
          </p:cNvSpPr>
          <p:nvPr>
            <p:ph type="dt" sz="half" idx="10"/>
          </p:nvPr>
        </p:nvSpPr>
        <p:spPr/>
        <p:txBody>
          <a:bodyPr/>
          <a:lstStyle/>
          <a:p>
            <a:fld id="{0766B4A9-0FF0-F04B-880F-F2EE9CD6A259}" type="datetime1">
              <a:rPr lang="en-US" smtClean="0"/>
              <a:t>2/23/22</a:t>
            </a:fld>
            <a:endParaRPr lang="en-US"/>
          </a:p>
        </p:txBody>
      </p:sp>
      <p:sp>
        <p:nvSpPr>
          <p:cNvPr id="5" name="Footer Placeholder 4">
            <a:extLst>
              <a:ext uri="{FF2B5EF4-FFF2-40B4-BE49-F238E27FC236}">
                <a16:creationId xmlns:a16="http://schemas.microsoft.com/office/drawing/2014/main" id="{70304853-D499-BC40-B585-0966AE2A22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4C79BD-42A6-BC47-8DA5-943702088312}"/>
              </a:ext>
            </a:extLst>
          </p:cNvPr>
          <p:cNvSpPr>
            <a:spLocks noGrp="1"/>
          </p:cNvSpPr>
          <p:nvPr>
            <p:ph type="sldNum" sz="quarter" idx="12"/>
          </p:nvPr>
        </p:nvSpPr>
        <p:spPr/>
        <p:txBody>
          <a:bodyPr/>
          <a:lstStyle/>
          <a:p>
            <a:fld id="{78BA06F7-7B03-794D-B1BE-3F12299AE8FB}" type="slidenum">
              <a:rPr lang="en-US" smtClean="0"/>
              <a:t>‹#›</a:t>
            </a:fld>
            <a:endParaRPr lang="en-US"/>
          </a:p>
        </p:txBody>
      </p:sp>
    </p:spTree>
    <p:extLst>
      <p:ext uri="{BB962C8B-B14F-4D97-AF65-F5344CB8AC3E}">
        <p14:creationId xmlns:p14="http://schemas.microsoft.com/office/powerpoint/2010/main" val="3532754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266006"/>
            <a:ext cx="8690516" cy="2406354"/>
          </a:xfrm>
        </p:spPr>
        <p:txBody>
          <a:bodyPr anchor="b">
            <a:normAutofit/>
          </a:bodyPr>
          <a:lstStyle>
            <a:lvl1pPr algn="l">
              <a:defRPr sz="3600" b="1">
                <a:solidFill>
                  <a:srgbClr val="F39400"/>
                </a:solidFill>
              </a:defRPr>
            </a:lvl1pPr>
          </a:lstStyle>
          <a:p>
            <a:r>
              <a:rPr lang="en-US" dirty="0"/>
              <a:t>Click to edit Master title style</a:t>
            </a:r>
          </a:p>
        </p:txBody>
      </p:sp>
      <p:sp>
        <p:nvSpPr>
          <p:cNvPr id="3" name="Subtitle 2"/>
          <p:cNvSpPr>
            <a:spLocks noGrp="1"/>
          </p:cNvSpPr>
          <p:nvPr>
            <p:ph type="subTitle" idx="1"/>
          </p:nvPr>
        </p:nvSpPr>
        <p:spPr>
          <a:xfrm>
            <a:off x="914401" y="4672361"/>
            <a:ext cx="8690515" cy="966439"/>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14401" y="873662"/>
            <a:ext cx="3900121" cy="1392344"/>
          </a:xfrm>
          <a:prstGeom prst="rect">
            <a:avLst/>
          </a:prstGeom>
        </p:spPr>
      </p:pic>
      <p:sp>
        <p:nvSpPr>
          <p:cNvPr id="9" name="Freeform 8"/>
          <p:cNvSpPr/>
          <p:nvPr userDrawn="1"/>
        </p:nvSpPr>
        <p:spPr>
          <a:xfrm>
            <a:off x="9149299" y="4572200"/>
            <a:ext cx="3042701" cy="2285800"/>
          </a:xfrm>
          <a:custGeom>
            <a:avLst/>
            <a:gdLst>
              <a:gd name="connsiteX0" fmla="*/ 2282026 w 2282026"/>
              <a:gd name="connsiteY0" fmla="*/ 0 h 2285800"/>
              <a:gd name="connsiteX1" fmla="*/ 2282026 w 2282026"/>
              <a:gd name="connsiteY1" fmla="*/ 2285800 h 2285800"/>
              <a:gd name="connsiteX2" fmla="*/ 0 w 2282026"/>
              <a:gd name="connsiteY2" fmla="*/ 2285800 h 2285800"/>
              <a:gd name="connsiteX3" fmla="*/ 0 w 2282026"/>
              <a:gd name="connsiteY3" fmla="*/ 2285799 h 2285800"/>
              <a:gd name="connsiteX4" fmla="*/ 2052270 w 2282026"/>
              <a:gd name="connsiteY4" fmla="*/ 11602 h 228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026" h="2285800">
                <a:moveTo>
                  <a:pt x="2282026" y="0"/>
                </a:moveTo>
                <a:lnTo>
                  <a:pt x="2282026" y="2285800"/>
                </a:lnTo>
                <a:lnTo>
                  <a:pt x="0" y="2285800"/>
                </a:lnTo>
                <a:lnTo>
                  <a:pt x="0" y="2285799"/>
                </a:lnTo>
                <a:cubicBezTo>
                  <a:pt x="0" y="1102184"/>
                  <a:pt x="899541" y="128668"/>
                  <a:pt x="2052270" y="11602"/>
                </a:cubicBezTo>
                <a:close/>
              </a:path>
            </a:pathLst>
          </a:custGeom>
          <a:solidFill>
            <a:srgbClr val="F394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34831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0168BB-5F85-3447-9F4B-F7188053217F}" type="datetime1">
              <a:rPr lang="en-US" smtClean="0">
                <a:solidFill>
                  <a:prstClr val="black">
                    <a:tint val="75000"/>
                  </a:prstClr>
                </a:solidFill>
                <a:latin typeface="Calibri"/>
              </a:rPr>
              <a:t>2/23/22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9309109" y="6499229"/>
            <a:ext cx="2844800" cy="365125"/>
          </a:xfrm>
        </p:spPr>
        <p:txBody>
          <a:bodyPr/>
          <a:lstStyle/>
          <a:p>
            <a:fld id="{D90C3C59-D505-A241-B12B-6F89C4C94EC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10222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4A06B9-F7D9-AA48-A135-A8A4EA978073}" type="datetime1">
              <a:rPr lang="en-US" smtClean="0">
                <a:solidFill>
                  <a:prstClr val="black">
                    <a:tint val="75000"/>
                  </a:prstClr>
                </a:solidFill>
                <a:latin typeface="Calibri"/>
              </a:rPr>
              <a:t>2/23/22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90C3C59-D505-A241-B12B-6F89C4C94EC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80321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6A7BB7-3452-854F-A279-C1FB7FCBCCEC}" type="datetime1">
              <a:rPr lang="en-US" smtClean="0">
                <a:solidFill>
                  <a:prstClr val="black">
                    <a:tint val="75000"/>
                  </a:prstClr>
                </a:solidFill>
                <a:latin typeface="Calibri"/>
              </a:rPr>
              <a:t>2/23/22</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90C3C59-D505-A241-B12B-6F89C4C94EC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2216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9EF341-4DAD-4F41-80C2-1AC8FFADDCB6}" type="datetime1">
              <a:rPr lang="en-US" smtClean="0">
                <a:solidFill>
                  <a:prstClr val="black">
                    <a:tint val="75000"/>
                  </a:prstClr>
                </a:solidFill>
                <a:latin typeface="Calibri"/>
              </a:rPr>
              <a:t>2/23/22</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90C3C59-D505-A241-B12B-6F89C4C94EC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63970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C9BBD77-CCFA-5843-8973-7D028D7C7B44}" type="datetime1">
              <a:rPr lang="en-US" smtClean="0">
                <a:solidFill>
                  <a:prstClr val="black">
                    <a:tint val="75000"/>
                  </a:prstClr>
                </a:solidFill>
                <a:latin typeface="Calibri"/>
              </a:rPr>
              <a:t>2/23/22</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90C3C59-D505-A241-B12B-6F89C4C94EC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47425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C923B5-D11A-7F4D-B05A-4FA0F24C9E5E}" type="datetime1">
              <a:rPr lang="en-US" smtClean="0">
                <a:solidFill>
                  <a:prstClr val="black">
                    <a:tint val="75000"/>
                  </a:prstClr>
                </a:solidFill>
                <a:latin typeface="Calibri"/>
              </a:rPr>
              <a:t>2/23/22</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90C3C59-D505-A241-B12B-6F89C4C94EC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3214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59A57F-CD63-4A48-AA98-524182300AE5}" type="datetime1">
              <a:rPr lang="en-US" smtClean="0">
                <a:solidFill>
                  <a:prstClr val="black">
                    <a:tint val="75000"/>
                  </a:prstClr>
                </a:solidFill>
                <a:latin typeface="Calibri"/>
              </a:rPr>
              <a:t>2/23/22</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90C3C59-D505-A241-B12B-6F89C4C94EC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97325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F94A80-CF22-D849-AE8E-67E7B8DB8FE3}" type="datetime1">
              <a:rPr lang="en-US" smtClean="0">
                <a:solidFill>
                  <a:prstClr val="black">
                    <a:tint val="75000"/>
                  </a:prstClr>
                </a:solidFill>
                <a:latin typeface="Calibri"/>
              </a:rPr>
              <a:t>2/23/22</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90C3C59-D505-A241-B12B-6F89C4C94EC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4294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75584D-CAF4-714F-9CA9-C9AF2B6F3BB8}" type="datetime1">
              <a:rPr lang="en-US" smtClean="0">
                <a:solidFill>
                  <a:prstClr val="black">
                    <a:tint val="75000"/>
                  </a:prstClr>
                </a:solidFill>
                <a:latin typeface="Calibri"/>
              </a:rPr>
              <a:t>2/23/22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90C3C59-D505-A241-B12B-6F89C4C94EC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1034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05DF39-A81F-6A46-AFC0-280FDD661DE7}" type="datetime1">
              <a:rPr lang="en-US" smtClean="0">
                <a:solidFill>
                  <a:prstClr val="black">
                    <a:tint val="75000"/>
                  </a:prstClr>
                </a:solidFill>
                <a:latin typeface="Calibri"/>
              </a:rPr>
              <a:t>2/23/22</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90C3C59-D505-A241-B12B-6F89C4C94EC7}"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1541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191AB3-91FB-3842-B588-E0FFAB71F4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62FED8-059D-1248-B701-7D7CDED13A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AC874-C97A-B745-8103-8F55FB0558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9B7AD0-80EC-E14A-83F4-83FEE6CA9B5A}" type="datetime1">
              <a:rPr lang="en-US" smtClean="0"/>
              <a:t>2/23/22</a:t>
            </a:fld>
            <a:endParaRPr lang="en-US"/>
          </a:p>
        </p:txBody>
      </p:sp>
      <p:sp>
        <p:nvSpPr>
          <p:cNvPr id="5" name="Footer Placeholder 4">
            <a:extLst>
              <a:ext uri="{FF2B5EF4-FFF2-40B4-BE49-F238E27FC236}">
                <a16:creationId xmlns:a16="http://schemas.microsoft.com/office/drawing/2014/main" id="{85437A3C-1195-0D49-8EB4-9221AA3617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C04750-D3B1-5B44-B14A-D9688F6BB3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BA06F7-7B03-794D-B1BE-3F12299AE8FB}" type="slidenum">
              <a:rPr lang="en-US" smtClean="0"/>
              <a:t>‹#›</a:t>
            </a:fld>
            <a:endParaRPr lang="en-US"/>
          </a:p>
        </p:txBody>
      </p:sp>
    </p:spTree>
    <p:extLst>
      <p:ext uri="{BB962C8B-B14F-4D97-AF65-F5344CB8AC3E}">
        <p14:creationId xmlns:p14="http://schemas.microsoft.com/office/powerpoint/2010/main" val="2997962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Semplicita Pro" charset="0"/>
                <a:ea typeface="Semplicita Pro" charset="0"/>
                <a:cs typeface="Semplicita Pro" charset="0"/>
              </a:defRPr>
            </a:lvl1pPr>
          </a:lstStyle>
          <a:p>
            <a:fld id="{D4A27E7C-139D-9444-B059-7D08970AA737}" type="datetime1">
              <a:rPr lang="en-US" smtClean="0">
                <a:solidFill>
                  <a:prstClr val="black">
                    <a:tint val="75000"/>
                  </a:prstClr>
                </a:solidFill>
              </a:rPr>
              <a:pPr/>
              <a:t>2/23/22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Semplicita Pro" charset="0"/>
                <a:ea typeface="Semplicita Pro" charset="0"/>
                <a:cs typeface="Semplicita Pro" charset="0"/>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latin typeface="Semplicita Pro" charset="0"/>
                <a:ea typeface="Semplicita Pro" charset="0"/>
                <a:cs typeface="Semplicita Pro" charset="0"/>
              </a:defRPr>
            </a:lvl1pPr>
          </a:lstStyle>
          <a:p>
            <a:fld id="{D90C3C59-D505-A241-B12B-6F89C4C94EC7}" type="slidenum">
              <a:rPr lang="en-US" smtClean="0">
                <a:solidFill>
                  <a:prstClr val="black">
                    <a:tint val="75000"/>
                  </a:prstClr>
                </a:solidFill>
              </a:rPr>
              <a:pPr/>
              <a:t>‹#›</a:t>
            </a:fld>
            <a:endParaRPr lang="en-US">
              <a:solidFill>
                <a:prstClr val="black">
                  <a:tint val="75000"/>
                </a:prstClr>
              </a:solidFill>
            </a:endParaRPr>
          </a:p>
        </p:txBody>
      </p:sp>
      <p:sp>
        <p:nvSpPr>
          <p:cNvPr id="10" name="Freeform 9"/>
          <p:cNvSpPr/>
          <p:nvPr userDrawn="1"/>
        </p:nvSpPr>
        <p:spPr>
          <a:xfrm>
            <a:off x="3834786" y="0"/>
            <a:ext cx="4522431" cy="602168"/>
          </a:xfrm>
          <a:custGeom>
            <a:avLst/>
            <a:gdLst>
              <a:gd name="connsiteX0" fmla="*/ 0 w 3391823"/>
              <a:gd name="connsiteY0" fmla="*/ 0 h 602168"/>
              <a:gd name="connsiteX1" fmla="*/ 3391823 w 3391823"/>
              <a:gd name="connsiteY1" fmla="*/ 0 h 602168"/>
              <a:gd name="connsiteX2" fmla="*/ 3201604 w 3391823"/>
              <a:gd name="connsiteY2" fmla="*/ 142243 h 602168"/>
              <a:gd name="connsiteX3" fmla="*/ 1695911 w 3391823"/>
              <a:gd name="connsiteY3" fmla="*/ 602168 h 602168"/>
              <a:gd name="connsiteX4" fmla="*/ 190218 w 3391823"/>
              <a:gd name="connsiteY4" fmla="*/ 142243 h 60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1823" h="602168">
                <a:moveTo>
                  <a:pt x="0" y="0"/>
                </a:moveTo>
                <a:lnTo>
                  <a:pt x="3391823" y="0"/>
                </a:lnTo>
                <a:lnTo>
                  <a:pt x="3201604" y="142243"/>
                </a:lnTo>
                <a:cubicBezTo>
                  <a:pt x="2771796" y="432616"/>
                  <a:pt x="2253654" y="602168"/>
                  <a:pt x="1695911" y="602168"/>
                </a:cubicBezTo>
                <a:cubicBezTo>
                  <a:pt x="1138168" y="602168"/>
                  <a:pt x="620027" y="432616"/>
                  <a:pt x="190218" y="142243"/>
                </a:cubicBezTo>
                <a:close/>
              </a:path>
            </a:pathLst>
          </a:custGeom>
          <a:solidFill>
            <a:srgbClr val="F394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sz="1800">
              <a:latin typeface="Semplicita Pro" charset="0"/>
              <a:ea typeface="Semplicita Pro" charset="0"/>
              <a:cs typeface="Semplicita Pro" charset="0"/>
            </a:endParaRPr>
          </a:p>
        </p:txBody>
      </p:sp>
    </p:spTree>
    <p:extLst>
      <p:ext uri="{BB962C8B-B14F-4D97-AF65-F5344CB8AC3E}">
        <p14:creationId xmlns:p14="http://schemas.microsoft.com/office/powerpoint/2010/main" val="1163525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ctr" defTabSz="457200" rtl="0" eaLnBrk="1" latinLnBrk="0" hangingPunct="1">
        <a:spcBef>
          <a:spcPct val="0"/>
        </a:spcBef>
        <a:buNone/>
        <a:defRPr sz="3600" b="1" kern="1200">
          <a:solidFill>
            <a:srgbClr val="F39400"/>
          </a:solidFill>
          <a:latin typeface="Semplicita Pro" charset="0"/>
          <a:ea typeface="Semplicita Pro" charset="0"/>
          <a:cs typeface="Semplicita Pro" charset="0"/>
        </a:defRPr>
      </a:lvl1pPr>
    </p:titleStyle>
    <p:bodyStyle>
      <a:lvl1pPr marL="342900" indent="-342900" algn="l" defTabSz="457200" rtl="0" eaLnBrk="1" latinLnBrk="0" hangingPunct="1">
        <a:spcBef>
          <a:spcPct val="20000"/>
        </a:spcBef>
        <a:buFont typeface="Arial"/>
        <a:buChar char="•"/>
        <a:defRPr sz="2800" kern="1200">
          <a:solidFill>
            <a:srgbClr val="6C6C6C"/>
          </a:solidFill>
          <a:latin typeface="Semplicita Pro" charset="0"/>
          <a:ea typeface="Semplicita Pro" charset="0"/>
          <a:cs typeface="Semplicita Pro" charset="0"/>
        </a:defRPr>
      </a:lvl1pPr>
      <a:lvl2pPr marL="742950" indent="-285750" algn="l" defTabSz="457200" rtl="0" eaLnBrk="1" latinLnBrk="0" hangingPunct="1">
        <a:spcBef>
          <a:spcPct val="20000"/>
        </a:spcBef>
        <a:buFont typeface="Arial"/>
        <a:buChar char="–"/>
        <a:defRPr sz="2400" kern="1200">
          <a:solidFill>
            <a:srgbClr val="6C6C6C"/>
          </a:solidFill>
          <a:latin typeface="Semplicita Pro" charset="0"/>
          <a:ea typeface="Semplicita Pro" charset="0"/>
          <a:cs typeface="Semplicita Pro" charset="0"/>
        </a:defRPr>
      </a:lvl2pPr>
      <a:lvl3pPr marL="1143000" indent="-228600" algn="l" defTabSz="457200" rtl="0" eaLnBrk="1" latinLnBrk="0" hangingPunct="1">
        <a:spcBef>
          <a:spcPct val="20000"/>
        </a:spcBef>
        <a:buFont typeface="Arial"/>
        <a:buChar char="•"/>
        <a:defRPr sz="2000" kern="1200">
          <a:solidFill>
            <a:srgbClr val="6C6C6C"/>
          </a:solidFill>
          <a:latin typeface="Semplicita Pro" charset="0"/>
          <a:ea typeface="Semplicita Pro" charset="0"/>
          <a:cs typeface="Semplicita Pro" charset="0"/>
        </a:defRPr>
      </a:lvl3pPr>
      <a:lvl4pPr marL="1600200" indent="-228600" algn="l" defTabSz="457200" rtl="0" eaLnBrk="1" latinLnBrk="0" hangingPunct="1">
        <a:spcBef>
          <a:spcPct val="20000"/>
        </a:spcBef>
        <a:buFont typeface="Arial"/>
        <a:buChar char="–"/>
        <a:defRPr sz="1800" kern="1200">
          <a:solidFill>
            <a:srgbClr val="6C6C6C"/>
          </a:solidFill>
          <a:latin typeface="Semplicita Pro" charset="0"/>
          <a:ea typeface="Semplicita Pro" charset="0"/>
          <a:cs typeface="Semplicita Pro" charset="0"/>
        </a:defRPr>
      </a:lvl4pPr>
      <a:lvl5pPr marL="2057400" indent="-228600" algn="l" defTabSz="457200" rtl="0" eaLnBrk="1" latinLnBrk="0" hangingPunct="1">
        <a:spcBef>
          <a:spcPct val="20000"/>
        </a:spcBef>
        <a:buFont typeface="Arial"/>
        <a:buChar char="»"/>
        <a:defRPr sz="1800" kern="1200">
          <a:solidFill>
            <a:srgbClr val="6C6C6C"/>
          </a:solidFill>
          <a:latin typeface="Semplicita Pro" charset="0"/>
          <a:ea typeface="Semplicita Pro" charset="0"/>
          <a:cs typeface="Semplicita Pro"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3.svg"/><Relationship Id="rId4" Type="http://schemas.openxmlformats.org/officeDocument/2006/relationships/image" Target="../media/image4.sv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3.png"/><Relationship Id="rId7" Type="http://schemas.openxmlformats.org/officeDocument/2006/relationships/image" Target="../media/image20.png"/><Relationship Id="rId12" Type="http://schemas.openxmlformats.org/officeDocument/2006/relationships/image" Target="../media/image29.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svg"/><Relationship Id="rId11" Type="http://schemas.openxmlformats.org/officeDocument/2006/relationships/image" Target="../media/image28.png"/><Relationship Id="rId5" Type="http://schemas.openxmlformats.org/officeDocument/2006/relationships/image" Target="../media/image24.png"/><Relationship Id="rId10" Type="http://schemas.openxmlformats.org/officeDocument/2006/relationships/image" Target="../media/image27.svg"/><Relationship Id="rId4" Type="http://schemas.openxmlformats.org/officeDocument/2006/relationships/image" Target="../media/image4.sv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25.sv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5.tif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16.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2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4.emf"/><Relationship Id="rId7" Type="http://schemas.openxmlformats.org/officeDocument/2006/relationships/image" Target="../media/image46.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48.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0.png"/><Relationship Id="rId3" Type="http://schemas.openxmlformats.org/officeDocument/2006/relationships/image" Target="../media/image63.svg"/><Relationship Id="rId7" Type="http://schemas.openxmlformats.org/officeDocument/2006/relationships/image" Target="../media/image65.svg"/><Relationship Id="rId12" Type="http://schemas.openxmlformats.org/officeDocument/2006/relationships/image" Target="../media/image520.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7.svg"/><Relationship Id="rId5" Type="http://schemas.openxmlformats.org/officeDocument/2006/relationships/image" Target="../media/image450.png"/><Relationship Id="rId10" Type="http://schemas.openxmlformats.org/officeDocument/2006/relationships/image" Target="../media/image66.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35.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60.png"/><Relationship Id="rId18" Type="http://schemas.openxmlformats.org/officeDocument/2006/relationships/image" Target="../media/image65.png"/><Relationship Id="rId3" Type="http://schemas.openxmlformats.org/officeDocument/2006/relationships/image" Target="../media/image63.svg"/><Relationship Id="rId7" Type="http://schemas.openxmlformats.org/officeDocument/2006/relationships/image" Target="../media/image560.png"/><Relationship Id="rId12" Type="http://schemas.openxmlformats.org/officeDocument/2006/relationships/image" Target="../media/image71.svg"/><Relationship Id="rId17" Type="http://schemas.openxmlformats.org/officeDocument/2006/relationships/image" Target="../media/image640.png"/><Relationship Id="rId2" Type="http://schemas.openxmlformats.org/officeDocument/2006/relationships/image" Target="../media/image62.png"/><Relationship Id="rId16"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5.svg"/><Relationship Id="rId11" Type="http://schemas.openxmlformats.org/officeDocument/2006/relationships/image" Target="../media/image70.png"/><Relationship Id="rId5" Type="http://schemas.openxmlformats.org/officeDocument/2006/relationships/image" Target="../media/image64.png"/><Relationship Id="rId15" Type="http://schemas.openxmlformats.org/officeDocument/2006/relationships/image" Target="../media/image73.svg"/><Relationship Id="rId10" Type="http://schemas.openxmlformats.org/officeDocument/2006/relationships/image" Target="../media/image57.png"/><Relationship Id="rId19" Type="http://schemas.openxmlformats.org/officeDocument/2006/relationships/image" Target="../media/image660.png"/><Relationship Id="rId4" Type="http://schemas.openxmlformats.org/officeDocument/2006/relationships/image" Target="../media/image55.png"/><Relationship Id="rId9" Type="http://schemas.openxmlformats.org/officeDocument/2006/relationships/image" Target="../media/image67.svg"/><Relationship Id="rId14" Type="http://schemas.openxmlformats.org/officeDocument/2006/relationships/image" Target="../media/image72.png"/></Relationships>
</file>

<file path=ppt/slides/_rels/slide37.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1.png"/><Relationship Id="rId3" Type="http://schemas.openxmlformats.org/officeDocument/2006/relationships/image" Target="../media/image67.png"/><Relationship Id="rId7" Type="http://schemas.openxmlformats.org/officeDocument/2006/relationships/image" Target="../media/image66.png"/><Relationship Id="rId12" Type="http://schemas.openxmlformats.org/officeDocument/2006/relationships/image" Target="../media/image700.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5.svg"/><Relationship Id="rId11" Type="http://schemas.openxmlformats.org/officeDocument/2006/relationships/image" Target="../media/image73.svg"/><Relationship Id="rId5" Type="http://schemas.openxmlformats.org/officeDocument/2006/relationships/image" Target="../media/image64.png"/><Relationship Id="rId10" Type="http://schemas.openxmlformats.org/officeDocument/2006/relationships/image" Target="../media/image72.png"/><Relationship Id="rId4" Type="http://schemas.openxmlformats.org/officeDocument/2006/relationships/image" Target="../media/image68.png"/><Relationship Id="rId9" Type="http://schemas.openxmlformats.org/officeDocument/2006/relationships/image" Target="../media/image69.png"/></Relationships>
</file>

<file path=ppt/slides/_rels/slide38.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www.pcapshare.co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8109-5829-5A44-B008-5E446666DE13}"/>
              </a:ext>
            </a:extLst>
          </p:cNvPr>
          <p:cNvSpPr>
            <a:spLocks noGrp="1"/>
          </p:cNvSpPr>
          <p:nvPr>
            <p:ph type="ctrTitle"/>
          </p:nvPr>
        </p:nvSpPr>
        <p:spPr>
          <a:xfrm>
            <a:off x="855406" y="1122363"/>
            <a:ext cx="10481187" cy="2387600"/>
          </a:xfrm>
        </p:spPr>
        <p:txBody>
          <a:bodyPr>
            <a:normAutofit/>
          </a:bodyPr>
          <a:lstStyle/>
          <a:p>
            <a:r>
              <a:rPr lang="en-US" sz="4400" dirty="0">
                <a:solidFill>
                  <a:srgbClr val="0070C0"/>
                </a:solidFill>
              </a:rPr>
              <a:t>Enabling Data-driven Collaborative </a:t>
            </a:r>
            <a:br>
              <a:rPr lang="en-US" sz="4400" dirty="0">
                <a:solidFill>
                  <a:srgbClr val="0070C0"/>
                </a:solidFill>
              </a:rPr>
            </a:br>
            <a:r>
              <a:rPr lang="en-US" sz="4400" dirty="0">
                <a:solidFill>
                  <a:srgbClr val="0070C0"/>
                </a:solidFill>
              </a:rPr>
              <a:t>System Workflows With </a:t>
            </a:r>
            <a:br>
              <a:rPr lang="en-US" sz="4400" dirty="0">
                <a:solidFill>
                  <a:srgbClr val="0070C0"/>
                </a:solidFill>
              </a:rPr>
            </a:br>
            <a:r>
              <a:rPr lang="en-US" sz="4400" dirty="0">
                <a:solidFill>
                  <a:srgbClr val="0070C0"/>
                </a:solidFill>
              </a:rPr>
              <a:t>GAN-based Synthetic Data Generation </a:t>
            </a:r>
          </a:p>
        </p:txBody>
      </p:sp>
      <p:sp>
        <p:nvSpPr>
          <p:cNvPr id="3" name="Subtitle 2">
            <a:extLst>
              <a:ext uri="{FF2B5EF4-FFF2-40B4-BE49-F238E27FC236}">
                <a16:creationId xmlns:a16="http://schemas.microsoft.com/office/drawing/2014/main" id="{2E4017F8-133F-8C41-A240-B7B9391AB9DE}"/>
              </a:ext>
            </a:extLst>
          </p:cNvPr>
          <p:cNvSpPr>
            <a:spLocks noGrp="1"/>
          </p:cNvSpPr>
          <p:nvPr>
            <p:ph type="subTitle" idx="1"/>
          </p:nvPr>
        </p:nvSpPr>
        <p:spPr>
          <a:xfrm>
            <a:off x="1523999" y="3509963"/>
            <a:ext cx="9144000" cy="1655762"/>
          </a:xfrm>
        </p:spPr>
        <p:txBody>
          <a:bodyPr>
            <a:normAutofit/>
          </a:bodyPr>
          <a:lstStyle/>
          <a:p>
            <a:endParaRPr lang="en-US" altLang="zh-CN" dirty="0"/>
          </a:p>
          <a:p>
            <a:r>
              <a:rPr lang="en-US" altLang="zh-CN" dirty="0"/>
              <a:t>Vyas Sekar </a:t>
            </a:r>
          </a:p>
          <a:p>
            <a:r>
              <a:rPr lang="en-US" altLang="zh-CN" b="1" dirty="0"/>
              <a:t>Joint work with Giulia Fanti, </a:t>
            </a:r>
            <a:r>
              <a:rPr lang="en-US" altLang="zh-CN" b="1" dirty="0" err="1"/>
              <a:t>Zinan</a:t>
            </a:r>
            <a:r>
              <a:rPr lang="en-US" altLang="zh-CN" b="1" dirty="0"/>
              <a:t> Lin, Yucheng Yin</a:t>
            </a:r>
          </a:p>
        </p:txBody>
      </p:sp>
    </p:spTree>
    <p:extLst>
      <p:ext uri="{BB962C8B-B14F-4D97-AF65-F5344CB8AC3E}">
        <p14:creationId xmlns:p14="http://schemas.microsoft.com/office/powerpoint/2010/main" val="1920661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06F784-F419-1E43-AF79-12BB4A9F8E9F}"/>
              </a:ext>
            </a:extLst>
          </p:cNvPr>
          <p:cNvSpPr>
            <a:spLocks noGrp="1"/>
          </p:cNvSpPr>
          <p:nvPr>
            <p:ph type="title"/>
          </p:nvPr>
        </p:nvSpPr>
        <p:spPr>
          <a:xfrm>
            <a:off x="838200" y="365125"/>
            <a:ext cx="11353800" cy="1325563"/>
          </a:xfrm>
        </p:spPr>
        <p:txBody>
          <a:bodyPr/>
          <a:lstStyle/>
          <a:p>
            <a:r>
              <a:rPr kumimoji="1" lang="en-US" altLang="zh-CN" dirty="0">
                <a:latin typeface="Calibri" panose="020F0502020204030204" pitchFamily="34" charset="0"/>
                <a:cs typeface="Calibri" panose="020F0502020204030204" pitchFamily="34" charset="0"/>
              </a:rPr>
              <a:t>Data-driven Opportunities</a:t>
            </a:r>
            <a:r>
              <a:rPr kumimoji="1" lang="zh-CN" altLang="en-US" dirty="0">
                <a:latin typeface="Calibri" panose="020F0502020204030204" pitchFamily="34" charset="0"/>
                <a:cs typeface="Calibri" panose="020F0502020204030204" pitchFamily="34" charset="0"/>
              </a:rPr>
              <a:t> </a:t>
            </a:r>
            <a:r>
              <a:rPr kumimoji="1" lang="en-US" altLang="zh-CN" dirty="0">
                <a:latin typeface="Calibri" panose="020F0502020204030204" pitchFamily="34" charset="0"/>
                <a:cs typeface="Calibri" panose="020F0502020204030204" pitchFamily="34" charset="0"/>
              </a:rPr>
              <a:t>to Improve Systems</a:t>
            </a:r>
            <a:endParaRPr kumimoji="1" lang="zh-CN" altLang="en-US" dirty="0">
              <a:latin typeface="Calibri" panose="020F0502020204030204" pitchFamily="34" charset="0"/>
              <a:cs typeface="Calibri" panose="020F0502020204030204" pitchFamily="34" charset="0"/>
            </a:endParaRPr>
          </a:p>
        </p:txBody>
      </p:sp>
      <p:grpSp>
        <p:nvGrpSpPr>
          <p:cNvPr id="7" name="组合 6">
            <a:extLst>
              <a:ext uri="{FF2B5EF4-FFF2-40B4-BE49-F238E27FC236}">
                <a16:creationId xmlns:a16="http://schemas.microsoft.com/office/drawing/2014/main" id="{9CA993CC-2813-1B41-9EA5-0B64AF0E7345}"/>
              </a:ext>
            </a:extLst>
          </p:cNvPr>
          <p:cNvGrpSpPr/>
          <p:nvPr/>
        </p:nvGrpSpPr>
        <p:grpSpPr>
          <a:xfrm>
            <a:off x="1154057" y="1989566"/>
            <a:ext cx="2226403" cy="2749623"/>
            <a:chOff x="1159789" y="2395535"/>
            <a:chExt cx="2226403" cy="2749623"/>
          </a:xfrm>
        </p:grpSpPr>
        <p:pic>
          <p:nvPicPr>
            <p:cNvPr id="5" name="图形 4" descr="数据库">
              <a:extLst>
                <a:ext uri="{FF2B5EF4-FFF2-40B4-BE49-F238E27FC236}">
                  <a16:creationId xmlns:a16="http://schemas.microsoft.com/office/drawing/2014/main" id="{935695E2-8BDE-C843-A9D4-B2EF6D05E1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9789" y="2918755"/>
              <a:ext cx="2226403" cy="2226403"/>
            </a:xfrm>
            <a:prstGeom prst="rect">
              <a:avLst/>
            </a:prstGeom>
          </p:spPr>
        </p:pic>
        <p:sp>
          <p:nvSpPr>
            <p:cNvPr id="6" name="文本框 5">
              <a:extLst>
                <a:ext uri="{FF2B5EF4-FFF2-40B4-BE49-F238E27FC236}">
                  <a16:creationId xmlns:a16="http://schemas.microsoft.com/office/drawing/2014/main" id="{AB4723CD-3083-8A40-97C0-E0D8EA331566}"/>
                </a:ext>
              </a:extLst>
            </p:cNvPr>
            <p:cNvSpPr txBox="1"/>
            <p:nvPr/>
          </p:nvSpPr>
          <p:spPr>
            <a:xfrm>
              <a:off x="1219105" y="2395535"/>
              <a:ext cx="2107770" cy="523220"/>
            </a:xfrm>
            <a:prstGeom prst="rect">
              <a:avLst/>
            </a:prstGeom>
            <a:noFill/>
          </p:spPr>
          <p:txBody>
            <a:bodyPr wrap="square" rtlCol="0">
              <a:spAutoFit/>
            </a:bodyPr>
            <a:lstStyle/>
            <a:p>
              <a:pPr algn="ctr"/>
              <a:r>
                <a:rPr kumimoji="1" lang="en-US" altLang="zh-CN" sz="2800" dirty="0"/>
                <a:t>Data</a:t>
              </a:r>
              <a:endParaRPr kumimoji="1" lang="zh-CN" altLang="en-US" sz="2800" dirty="0"/>
            </a:p>
          </p:txBody>
        </p:sp>
      </p:grpSp>
      <p:sp>
        <p:nvSpPr>
          <p:cNvPr id="8" name="文本框 7">
            <a:extLst>
              <a:ext uri="{FF2B5EF4-FFF2-40B4-BE49-F238E27FC236}">
                <a16:creationId xmlns:a16="http://schemas.microsoft.com/office/drawing/2014/main" id="{5B623786-8894-C44C-B673-37F1C12FFBC1}"/>
              </a:ext>
            </a:extLst>
          </p:cNvPr>
          <p:cNvSpPr txBox="1"/>
          <p:nvPr/>
        </p:nvSpPr>
        <p:spPr>
          <a:xfrm>
            <a:off x="5177942" y="1851941"/>
            <a:ext cx="4494509" cy="523220"/>
          </a:xfrm>
          <a:prstGeom prst="rect">
            <a:avLst/>
          </a:prstGeom>
          <a:noFill/>
        </p:spPr>
        <p:txBody>
          <a:bodyPr wrap="square" rtlCol="0">
            <a:spAutoFit/>
          </a:bodyPr>
          <a:lstStyle/>
          <a:p>
            <a:r>
              <a:rPr kumimoji="1" lang="en-US" altLang="zh-CN" sz="2800" dirty="0"/>
              <a:t>Structural</a:t>
            </a:r>
            <a:r>
              <a:rPr kumimoji="1" lang="zh-CN" altLang="en-US" sz="2800" dirty="0"/>
              <a:t> </a:t>
            </a:r>
            <a:r>
              <a:rPr kumimoji="1" lang="en-US" altLang="zh-CN" sz="2800" dirty="0"/>
              <a:t>characterization</a:t>
            </a:r>
            <a:endParaRPr kumimoji="1" lang="zh-CN" altLang="en-US" sz="2800" dirty="0"/>
          </a:p>
        </p:txBody>
      </p:sp>
      <p:sp>
        <p:nvSpPr>
          <p:cNvPr id="9" name="文本框 8">
            <a:extLst>
              <a:ext uri="{FF2B5EF4-FFF2-40B4-BE49-F238E27FC236}">
                <a16:creationId xmlns:a16="http://schemas.microsoft.com/office/drawing/2014/main" id="{1A01AFEF-6E98-A341-95A3-0FC0F1FF5A18}"/>
              </a:ext>
            </a:extLst>
          </p:cNvPr>
          <p:cNvSpPr txBox="1"/>
          <p:nvPr/>
        </p:nvSpPr>
        <p:spPr>
          <a:xfrm>
            <a:off x="5201694" y="3224567"/>
            <a:ext cx="4494509" cy="523220"/>
          </a:xfrm>
          <a:prstGeom prst="rect">
            <a:avLst/>
          </a:prstGeom>
          <a:noFill/>
        </p:spPr>
        <p:txBody>
          <a:bodyPr wrap="square" rtlCol="0">
            <a:spAutoFit/>
          </a:bodyPr>
          <a:lstStyle/>
          <a:p>
            <a:r>
              <a:rPr kumimoji="1" lang="en-US" altLang="zh-CN" sz="2800" dirty="0"/>
              <a:t>Predictive</a:t>
            </a:r>
            <a:r>
              <a:rPr kumimoji="1" lang="zh-CN" altLang="en-US" sz="2800" dirty="0"/>
              <a:t> </a:t>
            </a:r>
            <a:r>
              <a:rPr kumimoji="1" lang="en-US" altLang="zh-CN" sz="2800" dirty="0"/>
              <a:t>modeling</a:t>
            </a:r>
            <a:endParaRPr kumimoji="1" lang="zh-CN" altLang="en-US" sz="2800" dirty="0"/>
          </a:p>
        </p:txBody>
      </p:sp>
      <p:sp>
        <p:nvSpPr>
          <p:cNvPr id="10" name="文本框 9">
            <a:extLst>
              <a:ext uri="{FF2B5EF4-FFF2-40B4-BE49-F238E27FC236}">
                <a16:creationId xmlns:a16="http://schemas.microsoft.com/office/drawing/2014/main" id="{A982DB82-C094-134E-9A9D-FDDAE7410179}"/>
              </a:ext>
            </a:extLst>
          </p:cNvPr>
          <p:cNvSpPr txBox="1"/>
          <p:nvPr/>
        </p:nvSpPr>
        <p:spPr>
          <a:xfrm>
            <a:off x="5201695" y="4543027"/>
            <a:ext cx="4494508" cy="523220"/>
          </a:xfrm>
          <a:prstGeom prst="rect">
            <a:avLst/>
          </a:prstGeom>
          <a:noFill/>
        </p:spPr>
        <p:txBody>
          <a:bodyPr wrap="square" rtlCol="0">
            <a:spAutoFit/>
          </a:bodyPr>
          <a:lstStyle/>
          <a:p>
            <a:r>
              <a:rPr kumimoji="1" lang="en-US" altLang="zh-CN" sz="2800" dirty="0"/>
              <a:t>Algorithm</a:t>
            </a:r>
            <a:r>
              <a:rPr kumimoji="1" lang="zh-CN" altLang="en-US" sz="2800" dirty="0"/>
              <a:t> </a:t>
            </a:r>
            <a:r>
              <a:rPr kumimoji="1" lang="en-US" altLang="zh-CN" sz="2800" dirty="0"/>
              <a:t>evaluation</a:t>
            </a:r>
            <a:endParaRPr kumimoji="1" lang="zh-CN" altLang="en-US" sz="2800" dirty="0"/>
          </a:p>
        </p:txBody>
      </p:sp>
      <p:cxnSp>
        <p:nvCxnSpPr>
          <p:cNvPr id="12" name="直线箭头连接符 11">
            <a:extLst>
              <a:ext uri="{FF2B5EF4-FFF2-40B4-BE49-F238E27FC236}">
                <a16:creationId xmlns:a16="http://schemas.microsoft.com/office/drawing/2014/main" id="{6258549A-1150-A645-8E14-432ACA8EDF0A}"/>
              </a:ext>
            </a:extLst>
          </p:cNvPr>
          <p:cNvCxnSpPr>
            <a:stCxn id="5" idx="3"/>
            <a:endCxn id="8" idx="1"/>
          </p:cNvCxnSpPr>
          <p:nvPr/>
        </p:nvCxnSpPr>
        <p:spPr>
          <a:xfrm flipV="1">
            <a:off x="3380460" y="2113551"/>
            <a:ext cx="1797482" cy="1512437"/>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FB139FE4-3850-4741-8EA1-EA2D76B47B08}"/>
              </a:ext>
            </a:extLst>
          </p:cNvPr>
          <p:cNvCxnSpPr>
            <a:stCxn id="5" idx="3"/>
            <a:endCxn id="9" idx="1"/>
          </p:cNvCxnSpPr>
          <p:nvPr/>
        </p:nvCxnSpPr>
        <p:spPr>
          <a:xfrm flipV="1">
            <a:off x="3380460" y="3486177"/>
            <a:ext cx="1821234" cy="139811"/>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E8E77646-C1BC-234F-BD32-47B5AE287312}"/>
              </a:ext>
            </a:extLst>
          </p:cNvPr>
          <p:cNvCxnSpPr>
            <a:cxnSpLocks/>
            <a:stCxn id="5" idx="3"/>
            <a:endCxn id="10" idx="1"/>
          </p:cNvCxnSpPr>
          <p:nvPr/>
        </p:nvCxnSpPr>
        <p:spPr>
          <a:xfrm>
            <a:off x="3380460" y="3625988"/>
            <a:ext cx="1821235" cy="1178649"/>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灯片编号占位符 2">
            <a:extLst>
              <a:ext uri="{FF2B5EF4-FFF2-40B4-BE49-F238E27FC236}">
                <a16:creationId xmlns:a16="http://schemas.microsoft.com/office/drawing/2014/main" id="{AD953474-71F2-5F4B-9A1B-5258643574A6}"/>
              </a:ext>
            </a:extLst>
          </p:cNvPr>
          <p:cNvSpPr>
            <a:spLocks noGrp="1"/>
          </p:cNvSpPr>
          <p:nvPr>
            <p:ph type="sldNum" sz="quarter" idx="12"/>
          </p:nvPr>
        </p:nvSpPr>
        <p:spPr/>
        <p:txBody>
          <a:bodyPr/>
          <a:lstStyle/>
          <a:p>
            <a:fld id="{3FAA2014-31E2-6741-903E-A920B1C04E12}" type="slidenum">
              <a:rPr kumimoji="1" lang="zh-CN" altLang="en-US" smtClean="0"/>
              <a:t>2</a:t>
            </a:fld>
            <a:endParaRPr kumimoji="1" lang="zh-CN" altLang="en-US"/>
          </a:p>
        </p:txBody>
      </p:sp>
      <p:sp>
        <p:nvSpPr>
          <p:cNvPr id="20" name="文本框 19">
            <a:extLst>
              <a:ext uri="{FF2B5EF4-FFF2-40B4-BE49-F238E27FC236}">
                <a16:creationId xmlns:a16="http://schemas.microsoft.com/office/drawing/2014/main" id="{354AE0F3-0FEE-1245-9CA6-6D2C914E272E}"/>
              </a:ext>
            </a:extLst>
          </p:cNvPr>
          <p:cNvSpPr txBox="1"/>
          <p:nvPr/>
        </p:nvSpPr>
        <p:spPr>
          <a:xfrm>
            <a:off x="5220633" y="2304908"/>
            <a:ext cx="4176957" cy="415755"/>
          </a:xfrm>
          <a:prstGeom prst="rect">
            <a:avLst/>
          </a:prstGeom>
          <a:noFill/>
        </p:spPr>
        <p:txBody>
          <a:bodyPr wrap="square" rtlCol="0">
            <a:spAutoFit/>
          </a:bodyPr>
          <a:lstStyle/>
          <a:p>
            <a:r>
              <a:rPr lang="en-US" altLang="zh-CN" sz="1051" dirty="0" err="1">
                <a:solidFill>
                  <a:schemeClr val="bg2">
                    <a:lumMod val="50000"/>
                  </a:schemeClr>
                </a:solidFill>
              </a:rPr>
              <a:t>Dziugas</a:t>
            </a:r>
            <a:r>
              <a:rPr lang="en-US" altLang="zh-CN" sz="1051" dirty="0">
                <a:solidFill>
                  <a:schemeClr val="bg2">
                    <a:lumMod val="50000"/>
                  </a:schemeClr>
                </a:solidFill>
              </a:rPr>
              <a:t> </a:t>
            </a:r>
            <a:r>
              <a:rPr lang="en-US" altLang="zh-CN" sz="1051" dirty="0" err="1">
                <a:solidFill>
                  <a:schemeClr val="bg2">
                    <a:lumMod val="50000"/>
                  </a:schemeClr>
                </a:solidFill>
              </a:rPr>
              <a:t>Baltrunas</a:t>
            </a:r>
            <a:r>
              <a:rPr lang="en-US" altLang="zh-CN" sz="1051" dirty="0">
                <a:solidFill>
                  <a:schemeClr val="bg2">
                    <a:lumMod val="50000"/>
                  </a:schemeClr>
                </a:solidFill>
              </a:rPr>
              <a:t>, Ahmed </a:t>
            </a:r>
            <a:r>
              <a:rPr lang="en-US" altLang="zh-CN" sz="1051" dirty="0" err="1">
                <a:solidFill>
                  <a:schemeClr val="bg2">
                    <a:lumMod val="50000"/>
                  </a:schemeClr>
                </a:solidFill>
              </a:rPr>
              <a:t>Elmokashfi</a:t>
            </a:r>
            <a:r>
              <a:rPr lang="en-US" altLang="zh-CN" sz="1051" dirty="0">
                <a:solidFill>
                  <a:schemeClr val="bg2">
                    <a:lumMod val="50000"/>
                  </a:schemeClr>
                </a:solidFill>
              </a:rPr>
              <a:t>, and Amund </a:t>
            </a:r>
            <a:r>
              <a:rPr lang="en-US" altLang="zh-CN" sz="1051" dirty="0" err="1">
                <a:solidFill>
                  <a:schemeClr val="bg2">
                    <a:lumMod val="50000"/>
                  </a:schemeClr>
                </a:solidFill>
              </a:rPr>
              <a:t>Kvalbein</a:t>
            </a:r>
            <a:r>
              <a:rPr lang="en-US" altLang="zh-CN" sz="1051" dirty="0">
                <a:solidFill>
                  <a:schemeClr val="bg2">
                    <a:lumMod val="50000"/>
                  </a:schemeClr>
                </a:solidFill>
              </a:rPr>
              <a:t>. Measuring the reliability of mobile broadband networks.</a:t>
            </a:r>
            <a:r>
              <a:rPr lang="zh-CN" altLang="en-US" sz="1051" dirty="0">
                <a:solidFill>
                  <a:schemeClr val="bg2">
                    <a:lumMod val="50000"/>
                  </a:schemeClr>
                </a:solidFill>
              </a:rPr>
              <a:t> </a:t>
            </a:r>
            <a:r>
              <a:rPr lang="en-US" altLang="zh-CN" sz="1051" dirty="0">
                <a:solidFill>
                  <a:schemeClr val="bg2">
                    <a:lumMod val="50000"/>
                  </a:schemeClr>
                </a:solidFill>
              </a:rPr>
              <a:t>IMC’14</a:t>
            </a:r>
            <a:endParaRPr kumimoji="1" lang="zh-CN" altLang="en-US" sz="1051" dirty="0">
              <a:solidFill>
                <a:schemeClr val="bg2">
                  <a:lumMod val="50000"/>
                </a:schemeClr>
              </a:solidFill>
            </a:endParaRPr>
          </a:p>
        </p:txBody>
      </p:sp>
      <p:sp>
        <p:nvSpPr>
          <p:cNvPr id="21" name="文本框 20">
            <a:extLst>
              <a:ext uri="{FF2B5EF4-FFF2-40B4-BE49-F238E27FC236}">
                <a16:creationId xmlns:a16="http://schemas.microsoft.com/office/drawing/2014/main" id="{A73468BD-9AC9-3747-8214-D4997F8D01B5}"/>
              </a:ext>
            </a:extLst>
          </p:cNvPr>
          <p:cNvSpPr txBox="1"/>
          <p:nvPr/>
        </p:nvSpPr>
        <p:spPr>
          <a:xfrm>
            <a:off x="5224733" y="2707415"/>
            <a:ext cx="5201035" cy="415755"/>
          </a:xfrm>
          <a:prstGeom prst="rect">
            <a:avLst/>
          </a:prstGeom>
          <a:noFill/>
        </p:spPr>
        <p:txBody>
          <a:bodyPr wrap="square" rtlCol="0">
            <a:spAutoFit/>
          </a:bodyPr>
          <a:lstStyle/>
          <a:p>
            <a:r>
              <a:rPr lang="en-US" altLang="zh-CN" sz="1051" dirty="0">
                <a:solidFill>
                  <a:schemeClr val="bg2">
                    <a:lumMod val="50000"/>
                  </a:schemeClr>
                </a:solidFill>
              </a:rPr>
              <a:t>Srikanth </a:t>
            </a:r>
            <a:r>
              <a:rPr lang="en-US" altLang="zh-CN" sz="1051" dirty="0" err="1">
                <a:solidFill>
                  <a:schemeClr val="bg2">
                    <a:lumMod val="50000"/>
                  </a:schemeClr>
                </a:solidFill>
              </a:rPr>
              <a:t>Sundaresan</a:t>
            </a:r>
            <a:r>
              <a:rPr lang="en-US" altLang="zh-CN" sz="1051" dirty="0">
                <a:solidFill>
                  <a:schemeClr val="bg2">
                    <a:lumMod val="50000"/>
                  </a:schemeClr>
                </a:solidFill>
              </a:rPr>
              <a:t>, </a:t>
            </a:r>
            <a:r>
              <a:rPr lang="en-US" altLang="zh-CN" sz="1051" dirty="0" err="1">
                <a:solidFill>
                  <a:schemeClr val="bg2">
                    <a:lumMod val="50000"/>
                  </a:schemeClr>
                </a:solidFill>
              </a:rPr>
              <a:t>Xiaohong</a:t>
            </a:r>
            <a:r>
              <a:rPr lang="en-US" altLang="zh-CN" sz="1051" dirty="0">
                <a:solidFill>
                  <a:schemeClr val="bg2">
                    <a:lumMod val="50000"/>
                  </a:schemeClr>
                </a:solidFill>
              </a:rPr>
              <a:t> Deng, Yun Feng, Danny Lee, and </a:t>
            </a:r>
            <a:r>
              <a:rPr lang="en-US" altLang="zh-CN" sz="1051" dirty="0" err="1">
                <a:solidFill>
                  <a:schemeClr val="bg2">
                    <a:lumMod val="50000"/>
                  </a:schemeClr>
                </a:solidFill>
              </a:rPr>
              <a:t>Amogh</a:t>
            </a:r>
            <a:r>
              <a:rPr lang="en-US" altLang="zh-CN" sz="1051" dirty="0">
                <a:solidFill>
                  <a:schemeClr val="bg2">
                    <a:lumMod val="50000"/>
                  </a:schemeClr>
                </a:solidFill>
              </a:rPr>
              <a:t> </a:t>
            </a:r>
            <a:r>
              <a:rPr lang="en-US" altLang="zh-CN" sz="1051" dirty="0" err="1">
                <a:solidFill>
                  <a:schemeClr val="bg2">
                    <a:lumMod val="50000"/>
                  </a:schemeClr>
                </a:solidFill>
              </a:rPr>
              <a:t>Dhamdhere</a:t>
            </a:r>
            <a:r>
              <a:rPr lang="en-US" altLang="zh-CN" sz="1051" dirty="0">
                <a:solidFill>
                  <a:schemeClr val="bg2">
                    <a:lumMod val="50000"/>
                  </a:schemeClr>
                </a:solidFill>
              </a:rPr>
              <a:t>. Challenges in inferring internet congestion using throughput measurements.</a:t>
            </a:r>
            <a:r>
              <a:rPr lang="zh-CN" altLang="en-US" sz="1051" dirty="0">
                <a:solidFill>
                  <a:schemeClr val="bg2">
                    <a:lumMod val="50000"/>
                  </a:schemeClr>
                </a:solidFill>
              </a:rPr>
              <a:t> </a:t>
            </a:r>
            <a:r>
              <a:rPr lang="en-US" altLang="zh-CN" sz="1051" dirty="0">
                <a:solidFill>
                  <a:schemeClr val="bg2">
                    <a:lumMod val="50000"/>
                  </a:schemeClr>
                </a:solidFill>
              </a:rPr>
              <a:t>IMC’17</a:t>
            </a:r>
            <a:endParaRPr kumimoji="1" lang="zh-CN" altLang="en-US" sz="1051" dirty="0">
              <a:solidFill>
                <a:schemeClr val="bg2">
                  <a:lumMod val="50000"/>
                </a:schemeClr>
              </a:solidFill>
            </a:endParaRPr>
          </a:p>
        </p:txBody>
      </p:sp>
      <p:sp>
        <p:nvSpPr>
          <p:cNvPr id="22" name="文本框 21">
            <a:extLst>
              <a:ext uri="{FF2B5EF4-FFF2-40B4-BE49-F238E27FC236}">
                <a16:creationId xmlns:a16="http://schemas.microsoft.com/office/drawing/2014/main" id="{3FEA0647-FDB5-3A4E-9F65-143B9FE5E2E3}"/>
              </a:ext>
            </a:extLst>
          </p:cNvPr>
          <p:cNvSpPr txBox="1"/>
          <p:nvPr/>
        </p:nvSpPr>
        <p:spPr>
          <a:xfrm>
            <a:off x="5224733" y="3689288"/>
            <a:ext cx="5201035" cy="415755"/>
          </a:xfrm>
          <a:prstGeom prst="rect">
            <a:avLst/>
          </a:prstGeom>
          <a:noFill/>
        </p:spPr>
        <p:txBody>
          <a:bodyPr wrap="square" rtlCol="0">
            <a:spAutoFit/>
          </a:bodyPr>
          <a:lstStyle/>
          <a:p>
            <a:r>
              <a:rPr lang="en-US" altLang="zh-CN" sz="1051" dirty="0" err="1">
                <a:solidFill>
                  <a:schemeClr val="bg2">
                    <a:lumMod val="50000"/>
                  </a:schemeClr>
                </a:solidFill>
              </a:rPr>
              <a:t>Junchen</a:t>
            </a:r>
            <a:r>
              <a:rPr lang="en-US" altLang="zh-CN" sz="1051" dirty="0">
                <a:solidFill>
                  <a:schemeClr val="bg2">
                    <a:lumMod val="50000"/>
                  </a:schemeClr>
                </a:solidFill>
              </a:rPr>
              <a:t> Jiang, Vyas </a:t>
            </a:r>
            <a:r>
              <a:rPr lang="en-US" altLang="zh-CN" sz="1051" dirty="0" err="1">
                <a:solidFill>
                  <a:schemeClr val="bg2">
                    <a:lumMod val="50000"/>
                  </a:schemeClr>
                </a:solidFill>
              </a:rPr>
              <a:t>Sekar</a:t>
            </a:r>
            <a:r>
              <a:rPr lang="en-US" altLang="zh-CN" sz="1051" dirty="0">
                <a:solidFill>
                  <a:schemeClr val="bg2">
                    <a:lumMod val="50000"/>
                  </a:schemeClr>
                </a:solidFill>
              </a:rPr>
              <a:t>, Henry Milner, Davis Shepherd, Ion </a:t>
            </a:r>
            <a:r>
              <a:rPr lang="en-US" altLang="zh-CN" sz="1051" dirty="0" err="1">
                <a:solidFill>
                  <a:schemeClr val="bg2">
                    <a:lumMod val="50000"/>
                  </a:schemeClr>
                </a:solidFill>
              </a:rPr>
              <a:t>Stoica</a:t>
            </a:r>
            <a:r>
              <a:rPr lang="en-US" altLang="zh-CN" sz="1051" dirty="0">
                <a:solidFill>
                  <a:schemeClr val="bg2">
                    <a:lumMod val="50000"/>
                  </a:schemeClr>
                </a:solidFill>
              </a:rPr>
              <a:t>, and Hui Zhang. CFA: A Practical Prediction System for Video </a:t>
            </a:r>
            <a:r>
              <a:rPr lang="en-US" altLang="zh-CN" sz="1051" dirty="0" err="1">
                <a:solidFill>
                  <a:schemeClr val="bg2">
                    <a:lumMod val="50000"/>
                  </a:schemeClr>
                </a:solidFill>
              </a:rPr>
              <a:t>QoE</a:t>
            </a:r>
            <a:r>
              <a:rPr lang="en-US" altLang="zh-CN" sz="1051" dirty="0">
                <a:solidFill>
                  <a:schemeClr val="bg2">
                    <a:lumMod val="50000"/>
                  </a:schemeClr>
                </a:solidFill>
              </a:rPr>
              <a:t> Optimization.</a:t>
            </a:r>
            <a:r>
              <a:rPr lang="zh-CN" altLang="en-US" sz="1051" dirty="0">
                <a:solidFill>
                  <a:schemeClr val="bg2">
                    <a:lumMod val="50000"/>
                  </a:schemeClr>
                </a:solidFill>
              </a:rPr>
              <a:t> </a:t>
            </a:r>
            <a:r>
              <a:rPr lang="en-US" altLang="zh-CN" sz="1051" dirty="0">
                <a:solidFill>
                  <a:schemeClr val="bg2">
                    <a:lumMod val="50000"/>
                  </a:schemeClr>
                </a:solidFill>
              </a:rPr>
              <a:t>NSDI’16</a:t>
            </a:r>
            <a:endParaRPr kumimoji="1" lang="zh-CN" altLang="en-US" sz="1051" dirty="0">
              <a:solidFill>
                <a:schemeClr val="bg2">
                  <a:lumMod val="50000"/>
                </a:schemeClr>
              </a:solidFill>
            </a:endParaRPr>
          </a:p>
        </p:txBody>
      </p:sp>
      <p:sp>
        <p:nvSpPr>
          <p:cNvPr id="23" name="文本框 22">
            <a:extLst>
              <a:ext uri="{FF2B5EF4-FFF2-40B4-BE49-F238E27FC236}">
                <a16:creationId xmlns:a16="http://schemas.microsoft.com/office/drawing/2014/main" id="{B6AD0625-8279-A540-87B4-804C66B315BE}"/>
              </a:ext>
            </a:extLst>
          </p:cNvPr>
          <p:cNvSpPr txBox="1"/>
          <p:nvPr/>
        </p:nvSpPr>
        <p:spPr>
          <a:xfrm>
            <a:off x="5220633" y="4069174"/>
            <a:ext cx="5548557" cy="415755"/>
          </a:xfrm>
          <a:prstGeom prst="rect">
            <a:avLst/>
          </a:prstGeom>
          <a:noFill/>
        </p:spPr>
        <p:txBody>
          <a:bodyPr wrap="square" rtlCol="0">
            <a:spAutoFit/>
          </a:bodyPr>
          <a:lstStyle/>
          <a:p>
            <a:r>
              <a:rPr lang="en-US" altLang="zh-CN" sz="1051" dirty="0" err="1">
                <a:solidFill>
                  <a:schemeClr val="bg2">
                    <a:lumMod val="50000"/>
                  </a:schemeClr>
                </a:solidFill>
              </a:rPr>
              <a:t>Zhijing</a:t>
            </a:r>
            <a:r>
              <a:rPr lang="en-US" altLang="zh-CN" sz="1051" dirty="0">
                <a:solidFill>
                  <a:schemeClr val="bg2">
                    <a:lumMod val="50000"/>
                  </a:schemeClr>
                </a:solidFill>
              </a:rPr>
              <a:t> Li, </a:t>
            </a:r>
            <a:r>
              <a:rPr lang="en-US" altLang="zh-CN" sz="1051" dirty="0" err="1">
                <a:solidFill>
                  <a:schemeClr val="bg2">
                    <a:lumMod val="50000"/>
                  </a:schemeClr>
                </a:solidFill>
              </a:rPr>
              <a:t>Zihui</a:t>
            </a:r>
            <a:r>
              <a:rPr lang="en-US" altLang="zh-CN" sz="1051" dirty="0">
                <a:solidFill>
                  <a:schemeClr val="bg2">
                    <a:lumMod val="50000"/>
                  </a:schemeClr>
                </a:solidFill>
              </a:rPr>
              <a:t> Ge, Ajay </a:t>
            </a:r>
            <a:r>
              <a:rPr lang="en-US" altLang="zh-CN" sz="1051" dirty="0" err="1">
                <a:solidFill>
                  <a:schemeClr val="bg2">
                    <a:lumMod val="50000"/>
                  </a:schemeClr>
                </a:solidFill>
              </a:rPr>
              <a:t>Mahimkar</a:t>
            </a:r>
            <a:r>
              <a:rPr lang="en-US" altLang="zh-CN" sz="1051" dirty="0">
                <a:solidFill>
                  <a:schemeClr val="bg2">
                    <a:lumMod val="50000"/>
                  </a:schemeClr>
                </a:solidFill>
              </a:rPr>
              <a:t>, Jia Wang, Ben Y Zhao, </a:t>
            </a:r>
            <a:r>
              <a:rPr lang="en-US" altLang="zh-CN" sz="1051" dirty="0" err="1">
                <a:solidFill>
                  <a:schemeClr val="bg2">
                    <a:lumMod val="50000"/>
                  </a:schemeClr>
                </a:solidFill>
              </a:rPr>
              <a:t>Haitao</a:t>
            </a:r>
            <a:r>
              <a:rPr lang="en-US" altLang="zh-CN" sz="1051" dirty="0">
                <a:solidFill>
                  <a:schemeClr val="bg2">
                    <a:lumMod val="50000"/>
                  </a:schemeClr>
                </a:solidFill>
              </a:rPr>
              <a:t> Zheng, Joanne Emmons, and Laura Ogden. Predictive Analysis in Network Function Virtualization.</a:t>
            </a:r>
            <a:r>
              <a:rPr lang="zh-CN" altLang="en-US" sz="1051" dirty="0">
                <a:solidFill>
                  <a:schemeClr val="bg2">
                    <a:lumMod val="50000"/>
                  </a:schemeClr>
                </a:solidFill>
              </a:rPr>
              <a:t> </a:t>
            </a:r>
            <a:r>
              <a:rPr lang="en-US" altLang="zh-CN" sz="1051" dirty="0">
                <a:solidFill>
                  <a:schemeClr val="bg2">
                    <a:lumMod val="50000"/>
                  </a:schemeClr>
                </a:solidFill>
              </a:rPr>
              <a:t>IMC’18</a:t>
            </a:r>
            <a:endParaRPr kumimoji="1" lang="zh-CN" altLang="en-US" sz="1051" dirty="0">
              <a:solidFill>
                <a:schemeClr val="bg2">
                  <a:lumMod val="50000"/>
                </a:schemeClr>
              </a:solidFill>
            </a:endParaRPr>
          </a:p>
        </p:txBody>
      </p:sp>
      <p:sp>
        <p:nvSpPr>
          <p:cNvPr id="24" name="文本框 23">
            <a:extLst>
              <a:ext uri="{FF2B5EF4-FFF2-40B4-BE49-F238E27FC236}">
                <a16:creationId xmlns:a16="http://schemas.microsoft.com/office/drawing/2014/main" id="{E11E8B92-94D6-1549-951C-6BB8A7AA6F7E}"/>
              </a:ext>
            </a:extLst>
          </p:cNvPr>
          <p:cNvSpPr txBox="1"/>
          <p:nvPr/>
        </p:nvSpPr>
        <p:spPr>
          <a:xfrm>
            <a:off x="5220633" y="4963436"/>
            <a:ext cx="5688257" cy="415755"/>
          </a:xfrm>
          <a:prstGeom prst="rect">
            <a:avLst/>
          </a:prstGeom>
          <a:noFill/>
        </p:spPr>
        <p:txBody>
          <a:bodyPr wrap="square" rtlCol="0">
            <a:spAutoFit/>
          </a:bodyPr>
          <a:lstStyle/>
          <a:p>
            <a:r>
              <a:rPr lang="en-US" altLang="zh-CN" sz="1051" dirty="0">
                <a:solidFill>
                  <a:schemeClr val="bg2">
                    <a:lumMod val="50000"/>
                  </a:schemeClr>
                </a:solidFill>
              </a:rPr>
              <a:t>Behnam </a:t>
            </a:r>
            <a:r>
              <a:rPr lang="en-US" altLang="zh-CN" sz="1051" dirty="0" err="1">
                <a:solidFill>
                  <a:schemeClr val="bg2">
                    <a:lumMod val="50000"/>
                  </a:schemeClr>
                </a:solidFill>
              </a:rPr>
              <a:t>Montazeri</a:t>
            </a:r>
            <a:r>
              <a:rPr lang="en-US" altLang="zh-CN" sz="1051" dirty="0">
                <a:solidFill>
                  <a:schemeClr val="bg2">
                    <a:lumMod val="50000"/>
                  </a:schemeClr>
                </a:solidFill>
              </a:rPr>
              <a:t>, </a:t>
            </a:r>
            <a:r>
              <a:rPr lang="en-US" altLang="zh-CN" sz="1051" dirty="0" err="1">
                <a:solidFill>
                  <a:schemeClr val="bg2">
                    <a:lumMod val="50000"/>
                  </a:schemeClr>
                </a:solidFill>
              </a:rPr>
              <a:t>Yilong</a:t>
            </a:r>
            <a:r>
              <a:rPr lang="en-US" altLang="zh-CN" sz="1051" dirty="0">
                <a:solidFill>
                  <a:schemeClr val="bg2">
                    <a:lumMod val="50000"/>
                  </a:schemeClr>
                </a:solidFill>
              </a:rPr>
              <a:t> Li, Mohammad Alizadeh, and John </a:t>
            </a:r>
            <a:r>
              <a:rPr lang="en-US" altLang="zh-CN" sz="1051" dirty="0" err="1">
                <a:solidFill>
                  <a:schemeClr val="bg2">
                    <a:lumMod val="50000"/>
                  </a:schemeClr>
                </a:solidFill>
              </a:rPr>
              <a:t>Ousterhout</a:t>
            </a:r>
            <a:r>
              <a:rPr lang="en-US" altLang="zh-CN" sz="1051" dirty="0">
                <a:solidFill>
                  <a:schemeClr val="bg2">
                    <a:lumMod val="50000"/>
                  </a:schemeClr>
                </a:solidFill>
              </a:rPr>
              <a:t>. </a:t>
            </a:r>
            <a:r>
              <a:rPr lang="en-US" altLang="zh-CN" sz="1051" dirty="0" err="1">
                <a:solidFill>
                  <a:schemeClr val="bg2">
                    <a:lumMod val="50000"/>
                  </a:schemeClr>
                </a:solidFill>
              </a:rPr>
              <a:t>Homa</a:t>
            </a:r>
            <a:r>
              <a:rPr lang="en-US" altLang="zh-CN" sz="1051" dirty="0">
                <a:solidFill>
                  <a:schemeClr val="bg2">
                    <a:lumMod val="50000"/>
                  </a:schemeClr>
                </a:solidFill>
              </a:rPr>
              <a:t>: A Receiver-Driven Low-Latency Transport Protocol Using Network Priorities.</a:t>
            </a:r>
            <a:r>
              <a:rPr lang="zh-CN" altLang="en-US" sz="1051" dirty="0">
                <a:solidFill>
                  <a:schemeClr val="bg2">
                    <a:lumMod val="50000"/>
                  </a:schemeClr>
                </a:solidFill>
              </a:rPr>
              <a:t> </a:t>
            </a:r>
            <a:r>
              <a:rPr lang="en-US" altLang="zh-CN" sz="1051" dirty="0">
                <a:solidFill>
                  <a:schemeClr val="bg2">
                    <a:lumMod val="50000"/>
                  </a:schemeClr>
                </a:solidFill>
              </a:rPr>
              <a:t>SIGCOMM’18</a:t>
            </a:r>
            <a:endParaRPr kumimoji="1" lang="zh-CN" altLang="en-US" sz="1051" dirty="0">
              <a:solidFill>
                <a:schemeClr val="bg2">
                  <a:lumMod val="50000"/>
                </a:schemeClr>
              </a:solidFill>
            </a:endParaRPr>
          </a:p>
        </p:txBody>
      </p:sp>
      <p:sp>
        <p:nvSpPr>
          <p:cNvPr id="25" name="文本框 24">
            <a:extLst>
              <a:ext uri="{FF2B5EF4-FFF2-40B4-BE49-F238E27FC236}">
                <a16:creationId xmlns:a16="http://schemas.microsoft.com/office/drawing/2014/main" id="{7D98AE5A-5B5F-5D43-91F6-641095F7833A}"/>
              </a:ext>
            </a:extLst>
          </p:cNvPr>
          <p:cNvSpPr txBox="1"/>
          <p:nvPr/>
        </p:nvSpPr>
        <p:spPr>
          <a:xfrm>
            <a:off x="5201694" y="5332020"/>
            <a:ext cx="5688257" cy="415755"/>
          </a:xfrm>
          <a:prstGeom prst="rect">
            <a:avLst/>
          </a:prstGeom>
          <a:noFill/>
        </p:spPr>
        <p:txBody>
          <a:bodyPr wrap="square" rtlCol="0">
            <a:spAutoFit/>
          </a:bodyPr>
          <a:lstStyle/>
          <a:p>
            <a:r>
              <a:rPr lang="en-US" altLang="zh-CN" sz="1051" dirty="0" err="1">
                <a:solidFill>
                  <a:schemeClr val="bg2">
                    <a:lumMod val="50000"/>
                  </a:schemeClr>
                </a:solidFill>
              </a:rPr>
              <a:t>Hongzi</a:t>
            </a:r>
            <a:r>
              <a:rPr lang="en-US" altLang="zh-CN" sz="1051" dirty="0">
                <a:solidFill>
                  <a:schemeClr val="bg2">
                    <a:lumMod val="50000"/>
                  </a:schemeClr>
                </a:solidFill>
              </a:rPr>
              <a:t> Mao, Mohammad Alizadeh, </a:t>
            </a:r>
            <a:r>
              <a:rPr lang="en-US" altLang="zh-CN" sz="1051" dirty="0" err="1">
                <a:solidFill>
                  <a:schemeClr val="bg2">
                    <a:lumMod val="50000"/>
                  </a:schemeClr>
                </a:solidFill>
              </a:rPr>
              <a:t>Ishai</a:t>
            </a:r>
            <a:r>
              <a:rPr lang="en-US" altLang="zh-CN" sz="1051" dirty="0">
                <a:solidFill>
                  <a:schemeClr val="bg2">
                    <a:lumMod val="50000"/>
                  </a:schemeClr>
                </a:solidFill>
              </a:rPr>
              <a:t> </a:t>
            </a:r>
            <a:r>
              <a:rPr lang="en-US" altLang="zh-CN" sz="1051" dirty="0" err="1">
                <a:solidFill>
                  <a:schemeClr val="bg2">
                    <a:lumMod val="50000"/>
                  </a:schemeClr>
                </a:solidFill>
              </a:rPr>
              <a:t>Menache</a:t>
            </a:r>
            <a:r>
              <a:rPr lang="en-US" altLang="zh-CN" sz="1051" dirty="0">
                <a:solidFill>
                  <a:schemeClr val="bg2">
                    <a:lumMod val="50000"/>
                  </a:schemeClr>
                </a:solidFill>
              </a:rPr>
              <a:t>, and Srikanth </a:t>
            </a:r>
            <a:r>
              <a:rPr lang="en-US" altLang="zh-CN" sz="1051" dirty="0" err="1">
                <a:solidFill>
                  <a:schemeClr val="bg2">
                    <a:lumMod val="50000"/>
                  </a:schemeClr>
                </a:solidFill>
              </a:rPr>
              <a:t>Kandula</a:t>
            </a:r>
            <a:r>
              <a:rPr lang="en-US" altLang="zh-CN" sz="1051" dirty="0">
                <a:solidFill>
                  <a:schemeClr val="bg2">
                    <a:lumMod val="50000"/>
                  </a:schemeClr>
                </a:solidFill>
              </a:rPr>
              <a:t>. Resource management with deep reinforcement learning.</a:t>
            </a:r>
            <a:r>
              <a:rPr lang="zh-CN" altLang="en-US" sz="1051" dirty="0">
                <a:solidFill>
                  <a:schemeClr val="bg2">
                    <a:lumMod val="50000"/>
                  </a:schemeClr>
                </a:solidFill>
              </a:rPr>
              <a:t> </a:t>
            </a:r>
            <a:r>
              <a:rPr lang="en-US" altLang="zh-CN" sz="1051" dirty="0">
                <a:solidFill>
                  <a:schemeClr val="bg2">
                    <a:lumMod val="50000"/>
                  </a:schemeClr>
                </a:solidFill>
              </a:rPr>
              <a:t>HotNets’16</a:t>
            </a:r>
            <a:endParaRPr kumimoji="1" lang="zh-CN" altLang="en-US" sz="1051" dirty="0">
              <a:solidFill>
                <a:schemeClr val="bg2">
                  <a:lumMod val="50000"/>
                </a:schemeClr>
              </a:solidFill>
            </a:endParaRPr>
          </a:p>
        </p:txBody>
      </p:sp>
      <p:cxnSp>
        <p:nvCxnSpPr>
          <p:cNvPr id="26" name="直线箭头连接符 15">
            <a:extLst>
              <a:ext uri="{FF2B5EF4-FFF2-40B4-BE49-F238E27FC236}">
                <a16:creationId xmlns:a16="http://schemas.microsoft.com/office/drawing/2014/main" id="{7EF12EFD-E33E-2A44-82FA-DD3D358F33C7}"/>
              </a:ext>
            </a:extLst>
          </p:cNvPr>
          <p:cNvCxnSpPr>
            <a:cxnSpLocks/>
            <a:stCxn id="5" idx="3"/>
          </p:cNvCxnSpPr>
          <p:nvPr/>
        </p:nvCxnSpPr>
        <p:spPr>
          <a:xfrm>
            <a:off x="3380460" y="3625988"/>
            <a:ext cx="1840173" cy="2366598"/>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文本框 9">
            <a:extLst>
              <a:ext uri="{FF2B5EF4-FFF2-40B4-BE49-F238E27FC236}">
                <a16:creationId xmlns:a16="http://schemas.microsoft.com/office/drawing/2014/main" id="{FF4D6F64-BE6D-A44D-B723-4D5A989E6332}"/>
              </a:ext>
            </a:extLst>
          </p:cNvPr>
          <p:cNvSpPr txBox="1"/>
          <p:nvPr/>
        </p:nvSpPr>
        <p:spPr>
          <a:xfrm>
            <a:off x="5211164" y="5726156"/>
            <a:ext cx="4494508" cy="523220"/>
          </a:xfrm>
          <a:prstGeom prst="rect">
            <a:avLst/>
          </a:prstGeom>
          <a:noFill/>
        </p:spPr>
        <p:txBody>
          <a:bodyPr wrap="square" rtlCol="0">
            <a:spAutoFit/>
          </a:bodyPr>
          <a:lstStyle/>
          <a:p>
            <a:r>
              <a:rPr kumimoji="1" lang="en-US" altLang="zh-CN" sz="2800" dirty="0"/>
              <a:t>Cybersecurity </a:t>
            </a:r>
            <a:endParaRPr kumimoji="1" lang="zh-CN" altLang="en-US" sz="2800" dirty="0"/>
          </a:p>
        </p:txBody>
      </p:sp>
    </p:spTree>
    <p:extLst>
      <p:ext uri="{BB962C8B-B14F-4D97-AF65-F5344CB8AC3E}">
        <p14:creationId xmlns:p14="http://schemas.microsoft.com/office/powerpoint/2010/main" val="834746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06F784-F419-1E43-AF79-12BB4A9F8E9F}"/>
              </a:ext>
            </a:extLst>
          </p:cNvPr>
          <p:cNvSpPr>
            <a:spLocks noGrp="1"/>
          </p:cNvSpPr>
          <p:nvPr>
            <p:ph type="title"/>
          </p:nvPr>
        </p:nvSpPr>
        <p:spPr/>
        <p:txBody>
          <a:bodyPr/>
          <a:lstStyle/>
          <a:p>
            <a:r>
              <a:rPr kumimoji="1" lang="en-US" altLang="zh-CN" dirty="0">
                <a:latin typeface="Calibri" panose="020F0502020204030204" pitchFamily="34" charset="0"/>
                <a:cs typeface="Calibri" panose="020F0502020204030204" pitchFamily="34" charset="0"/>
              </a:rPr>
              <a:t>Key Stumbling</a:t>
            </a:r>
            <a:r>
              <a:rPr kumimoji="1" lang="zh-CN" altLang="en-US" dirty="0">
                <a:latin typeface="Calibri" panose="020F0502020204030204" pitchFamily="34" charset="0"/>
                <a:cs typeface="Calibri" panose="020F0502020204030204" pitchFamily="34" charset="0"/>
              </a:rPr>
              <a:t> </a:t>
            </a:r>
            <a:r>
              <a:rPr kumimoji="1" lang="en-US" altLang="zh-CN" dirty="0">
                <a:latin typeface="Calibri" panose="020F0502020204030204" pitchFamily="34" charset="0"/>
                <a:cs typeface="Calibri" panose="020F0502020204030204" pitchFamily="34" charset="0"/>
              </a:rPr>
              <a:t>Block:</a:t>
            </a:r>
            <a:r>
              <a:rPr kumimoji="1" lang="zh-CN" altLang="en-US" dirty="0">
                <a:latin typeface="Calibri" panose="020F0502020204030204" pitchFamily="34" charset="0"/>
                <a:cs typeface="Calibri" panose="020F0502020204030204" pitchFamily="34" charset="0"/>
              </a:rPr>
              <a:t> </a:t>
            </a:r>
            <a:r>
              <a:rPr kumimoji="1" lang="en-US" altLang="zh-CN" dirty="0">
                <a:latin typeface="Calibri" panose="020F0502020204030204" pitchFamily="34" charset="0"/>
                <a:cs typeface="Calibri" panose="020F0502020204030204" pitchFamily="34" charset="0"/>
              </a:rPr>
              <a:t>Data</a:t>
            </a:r>
            <a:r>
              <a:rPr kumimoji="1" lang="zh-CN" altLang="en-US" dirty="0">
                <a:latin typeface="Calibri" panose="020F0502020204030204" pitchFamily="34" charset="0"/>
                <a:cs typeface="Calibri" panose="020F0502020204030204" pitchFamily="34" charset="0"/>
              </a:rPr>
              <a:t> </a:t>
            </a:r>
            <a:r>
              <a:rPr kumimoji="1" lang="en-US" altLang="zh-CN" dirty="0">
                <a:latin typeface="Calibri" panose="020F0502020204030204" pitchFamily="34" charset="0"/>
                <a:cs typeface="Calibri" panose="020F0502020204030204" pitchFamily="34" charset="0"/>
              </a:rPr>
              <a:t>Access</a:t>
            </a:r>
            <a:endParaRPr kumimoji="1" lang="zh-CN" altLang="en-US" dirty="0">
              <a:latin typeface="Calibri" panose="020F0502020204030204" pitchFamily="34" charset="0"/>
              <a:cs typeface="Calibri" panose="020F0502020204030204" pitchFamily="34" charset="0"/>
            </a:endParaRPr>
          </a:p>
        </p:txBody>
      </p:sp>
      <p:pic>
        <p:nvPicPr>
          <p:cNvPr id="6" name="图形 5" descr="数据库">
            <a:extLst>
              <a:ext uri="{FF2B5EF4-FFF2-40B4-BE49-F238E27FC236}">
                <a16:creationId xmlns:a16="http://schemas.microsoft.com/office/drawing/2014/main" id="{06B96BBA-7B4F-8B4E-AB12-89CF89F4AC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13227" y="2722534"/>
            <a:ext cx="1226951" cy="1226951"/>
          </a:xfrm>
          <a:prstGeom prst="rect">
            <a:avLst/>
          </a:prstGeom>
        </p:spPr>
      </p:pic>
      <p:pic>
        <p:nvPicPr>
          <p:cNvPr id="8" name="图形 7" descr="男性形象">
            <a:extLst>
              <a:ext uri="{FF2B5EF4-FFF2-40B4-BE49-F238E27FC236}">
                <a16:creationId xmlns:a16="http://schemas.microsoft.com/office/drawing/2014/main" id="{F0039048-6BE5-F842-9B64-ACC078F575B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96922" y="2664415"/>
            <a:ext cx="1285069" cy="1285069"/>
          </a:xfrm>
          <a:prstGeom prst="rect">
            <a:avLst/>
          </a:prstGeom>
        </p:spPr>
      </p:pic>
      <p:sp>
        <p:nvSpPr>
          <p:cNvPr id="9" name="文本框 8">
            <a:extLst>
              <a:ext uri="{FF2B5EF4-FFF2-40B4-BE49-F238E27FC236}">
                <a16:creationId xmlns:a16="http://schemas.microsoft.com/office/drawing/2014/main" id="{60A10389-E322-C34D-B4B3-8157D72994DF}"/>
              </a:ext>
            </a:extLst>
          </p:cNvPr>
          <p:cNvSpPr txBox="1"/>
          <p:nvPr/>
        </p:nvSpPr>
        <p:spPr>
          <a:xfrm>
            <a:off x="2928065" y="1767379"/>
            <a:ext cx="2820195" cy="954107"/>
          </a:xfrm>
          <a:prstGeom prst="rect">
            <a:avLst/>
          </a:prstGeom>
          <a:noFill/>
        </p:spPr>
        <p:txBody>
          <a:bodyPr wrap="square" rtlCol="0">
            <a:spAutoFit/>
          </a:bodyPr>
          <a:lstStyle/>
          <a:p>
            <a:pPr algn="ctr"/>
            <a:r>
              <a:rPr kumimoji="1" lang="en-US" altLang="zh-CN" sz="2800" dirty="0"/>
              <a:t>Researchers</a:t>
            </a:r>
            <a:r>
              <a:rPr kumimoji="1" lang="zh-CN" altLang="en-US" sz="2800" dirty="0"/>
              <a:t> </a:t>
            </a:r>
            <a:r>
              <a:rPr kumimoji="1" lang="en-US" altLang="zh-CN" sz="2800" dirty="0"/>
              <a:t>or</a:t>
            </a:r>
          </a:p>
          <a:p>
            <a:pPr algn="ctr"/>
            <a:r>
              <a:rPr kumimoji="1" lang="en-US" altLang="zh-CN" sz="2800" dirty="0"/>
              <a:t>other</a:t>
            </a:r>
            <a:r>
              <a:rPr kumimoji="1" lang="zh-CN" altLang="en-US" sz="2800" dirty="0"/>
              <a:t> </a:t>
            </a:r>
            <a:r>
              <a:rPr kumimoji="1" lang="en-US" altLang="zh-CN" sz="2800" dirty="0"/>
              <a:t>companies</a:t>
            </a:r>
            <a:endParaRPr kumimoji="1" lang="zh-CN" altLang="en-US" sz="2800" dirty="0"/>
          </a:p>
        </p:txBody>
      </p:sp>
      <p:grpSp>
        <p:nvGrpSpPr>
          <p:cNvPr id="20" name="组合 19">
            <a:extLst>
              <a:ext uri="{FF2B5EF4-FFF2-40B4-BE49-F238E27FC236}">
                <a16:creationId xmlns:a16="http://schemas.microsoft.com/office/drawing/2014/main" id="{EA3B70E1-80A0-F540-8894-08A32BE18D11}"/>
              </a:ext>
            </a:extLst>
          </p:cNvPr>
          <p:cNvGrpSpPr/>
          <p:nvPr/>
        </p:nvGrpSpPr>
        <p:grpSpPr>
          <a:xfrm>
            <a:off x="2351153" y="2897041"/>
            <a:ext cx="1345768" cy="1168447"/>
            <a:chOff x="2588217" y="2897040"/>
            <a:chExt cx="1345768" cy="1168446"/>
          </a:xfrm>
        </p:grpSpPr>
        <p:sp>
          <p:nvSpPr>
            <p:cNvPr id="10" name="右箭头 9">
              <a:extLst>
                <a:ext uri="{FF2B5EF4-FFF2-40B4-BE49-F238E27FC236}">
                  <a16:creationId xmlns:a16="http://schemas.microsoft.com/office/drawing/2014/main" id="{71D63EEA-B8A7-5A4F-9C05-1B6FAC3DC888}"/>
                </a:ext>
              </a:extLst>
            </p:cNvPr>
            <p:cNvSpPr/>
            <p:nvPr/>
          </p:nvSpPr>
          <p:spPr>
            <a:xfrm>
              <a:off x="2588217" y="3285641"/>
              <a:ext cx="1345768" cy="371959"/>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11" name="乘 10">
              <a:extLst>
                <a:ext uri="{FF2B5EF4-FFF2-40B4-BE49-F238E27FC236}">
                  <a16:creationId xmlns:a16="http://schemas.microsoft.com/office/drawing/2014/main" id="{E33F972E-0128-944E-A7BA-2B125BEA38DC}"/>
                </a:ext>
              </a:extLst>
            </p:cNvPr>
            <p:cNvSpPr/>
            <p:nvPr/>
          </p:nvSpPr>
          <p:spPr>
            <a:xfrm>
              <a:off x="2722857" y="2897040"/>
              <a:ext cx="1076487" cy="1168446"/>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grpSp>
      <p:sp>
        <p:nvSpPr>
          <p:cNvPr id="12" name="圆角矩形 11">
            <a:extLst>
              <a:ext uri="{FF2B5EF4-FFF2-40B4-BE49-F238E27FC236}">
                <a16:creationId xmlns:a16="http://schemas.microsoft.com/office/drawing/2014/main" id="{10E088A5-9062-C549-AC38-8D10151739B2}"/>
              </a:ext>
            </a:extLst>
          </p:cNvPr>
          <p:cNvSpPr/>
          <p:nvPr/>
        </p:nvSpPr>
        <p:spPr>
          <a:xfrm>
            <a:off x="753538" y="2043196"/>
            <a:ext cx="1951495" cy="2216257"/>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zh-CN" sz="2800" dirty="0">
                <a:solidFill>
                  <a:schemeClr val="tx1"/>
                </a:solidFill>
              </a:rPr>
              <a:t>Company</a:t>
            </a:r>
            <a:endParaRPr kumimoji="1" lang="zh-CN" altLang="en-US" sz="2800" dirty="0">
              <a:solidFill>
                <a:schemeClr val="tx1"/>
              </a:solidFill>
            </a:endParaRPr>
          </a:p>
        </p:txBody>
      </p:sp>
      <p:grpSp>
        <p:nvGrpSpPr>
          <p:cNvPr id="3" name="组合 2">
            <a:extLst>
              <a:ext uri="{FF2B5EF4-FFF2-40B4-BE49-F238E27FC236}">
                <a16:creationId xmlns:a16="http://schemas.microsoft.com/office/drawing/2014/main" id="{7DB8BBD3-A3BA-C947-BC30-D230CCC26743}"/>
              </a:ext>
            </a:extLst>
          </p:cNvPr>
          <p:cNvGrpSpPr/>
          <p:nvPr/>
        </p:nvGrpSpPr>
        <p:grpSpPr>
          <a:xfrm>
            <a:off x="6364731" y="2032709"/>
            <a:ext cx="4626385" cy="2216257"/>
            <a:chOff x="6751596" y="2032709"/>
            <a:chExt cx="4626385" cy="2216257"/>
          </a:xfrm>
        </p:grpSpPr>
        <p:sp>
          <p:nvSpPr>
            <p:cNvPr id="5" name="圆角矩形 4">
              <a:extLst>
                <a:ext uri="{FF2B5EF4-FFF2-40B4-BE49-F238E27FC236}">
                  <a16:creationId xmlns:a16="http://schemas.microsoft.com/office/drawing/2014/main" id="{D90C8608-BED9-9B45-8A0D-5F86C6171853}"/>
                </a:ext>
              </a:extLst>
            </p:cNvPr>
            <p:cNvSpPr/>
            <p:nvPr/>
          </p:nvSpPr>
          <p:spPr>
            <a:xfrm>
              <a:off x="6751596" y="2032709"/>
              <a:ext cx="4626385" cy="2216257"/>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zh-CN" sz="2800" dirty="0">
                  <a:solidFill>
                    <a:schemeClr val="tx1"/>
                  </a:solidFill>
                </a:rPr>
                <a:t>Company</a:t>
              </a:r>
              <a:endParaRPr kumimoji="1" lang="zh-CN" altLang="en-US" sz="2800" dirty="0">
                <a:solidFill>
                  <a:schemeClr val="tx1"/>
                </a:solidFill>
              </a:endParaRPr>
            </a:p>
          </p:txBody>
        </p:sp>
        <p:pic>
          <p:nvPicPr>
            <p:cNvPr id="13" name="图形 12" descr="数据库">
              <a:extLst>
                <a:ext uri="{FF2B5EF4-FFF2-40B4-BE49-F238E27FC236}">
                  <a16:creationId xmlns:a16="http://schemas.microsoft.com/office/drawing/2014/main" id="{1D94C4C8-B1F2-D742-970F-19DFC2C1C1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67401" y="2598403"/>
              <a:ext cx="1226951" cy="1226951"/>
            </a:xfrm>
            <a:prstGeom prst="rect">
              <a:avLst/>
            </a:prstGeom>
          </p:spPr>
        </p:pic>
        <p:cxnSp>
          <p:nvCxnSpPr>
            <p:cNvPr id="15" name="直线连接符 14">
              <a:extLst>
                <a:ext uri="{FF2B5EF4-FFF2-40B4-BE49-F238E27FC236}">
                  <a16:creationId xmlns:a16="http://schemas.microsoft.com/office/drawing/2014/main" id="{C143F78E-0877-E848-B018-37F73806C8BF}"/>
                </a:ext>
              </a:extLst>
            </p:cNvPr>
            <p:cNvCxnSpPr>
              <a:cxnSpLocks/>
            </p:cNvCxnSpPr>
            <p:nvPr/>
          </p:nvCxnSpPr>
          <p:spPr>
            <a:xfrm>
              <a:off x="9098653" y="2782948"/>
              <a:ext cx="0" cy="1285069"/>
            </a:xfrm>
            <a:prstGeom prst="line">
              <a:avLst/>
            </a:prstGeom>
            <a:ln w="762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DC8003DA-D279-5B4D-8ACC-6E351072649D}"/>
                </a:ext>
              </a:extLst>
            </p:cNvPr>
            <p:cNvSpPr txBox="1"/>
            <p:nvPr/>
          </p:nvSpPr>
          <p:spPr>
            <a:xfrm>
              <a:off x="7039533" y="3736231"/>
              <a:ext cx="1882687" cy="461665"/>
            </a:xfrm>
            <a:prstGeom prst="rect">
              <a:avLst/>
            </a:prstGeom>
            <a:noFill/>
          </p:spPr>
          <p:txBody>
            <a:bodyPr wrap="square" rtlCol="0">
              <a:spAutoFit/>
            </a:bodyPr>
            <a:lstStyle/>
            <a:p>
              <a:pPr algn="ctr"/>
              <a:r>
                <a:rPr kumimoji="1" lang="en-US" altLang="zh-CN" sz="2400" dirty="0"/>
                <a:t>Division</a:t>
              </a:r>
              <a:r>
                <a:rPr kumimoji="1" lang="zh-CN" altLang="en-US" sz="2400" dirty="0"/>
                <a:t> </a:t>
              </a:r>
              <a:r>
                <a:rPr kumimoji="1" lang="en-US" altLang="zh-CN" sz="2400" dirty="0"/>
                <a:t>A</a:t>
              </a:r>
              <a:endParaRPr kumimoji="1" lang="zh-CN" altLang="en-US" sz="2400" dirty="0"/>
            </a:p>
          </p:txBody>
        </p:sp>
        <p:sp>
          <p:nvSpPr>
            <p:cNvPr id="19" name="文本框 18">
              <a:extLst>
                <a:ext uri="{FF2B5EF4-FFF2-40B4-BE49-F238E27FC236}">
                  <a16:creationId xmlns:a16="http://schemas.microsoft.com/office/drawing/2014/main" id="{A668A975-E10E-254B-B493-4DCCB8CBB32D}"/>
                </a:ext>
              </a:extLst>
            </p:cNvPr>
            <p:cNvSpPr txBox="1"/>
            <p:nvPr/>
          </p:nvSpPr>
          <p:spPr>
            <a:xfrm>
              <a:off x="9250086" y="3725745"/>
              <a:ext cx="1882687" cy="461665"/>
            </a:xfrm>
            <a:prstGeom prst="rect">
              <a:avLst/>
            </a:prstGeom>
            <a:noFill/>
          </p:spPr>
          <p:txBody>
            <a:bodyPr wrap="square" rtlCol="0">
              <a:spAutoFit/>
            </a:bodyPr>
            <a:lstStyle/>
            <a:p>
              <a:pPr algn="ctr"/>
              <a:r>
                <a:rPr kumimoji="1" lang="en-US" altLang="zh-CN" sz="2400" dirty="0"/>
                <a:t>Division</a:t>
              </a:r>
              <a:r>
                <a:rPr kumimoji="1" lang="zh-CN" altLang="en-US" sz="2400" dirty="0"/>
                <a:t> </a:t>
              </a:r>
              <a:r>
                <a:rPr kumimoji="1" lang="en-US" altLang="zh-CN" sz="2400" dirty="0"/>
                <a:t>B</a:t>
              </a:r>
              <a:endParaRPr kumimoji="1" lang="zh-CN" altLang="en-US" sz="2400" dirty="0"/>
            </a:p>
          </p:txBody>
        </p:sp>
        <p:grpSp>
          <p:nvGrpSpPr>
            <p:cNvPr id="21" name="组合 20">
              <a:extLst>
                <a:ext uri="{FF2B5EF4-FFF2-40B4-BE49-F238E27FC236}">
                  <a16:creationId xmlns:a16="http://schemas.microsoft.com/office/drawing/2014/main" id="{8751558A-B219-134F-A672-2ED1416C9D79}"/>
                </a:ext>
              </a:extLst>
            </p:cNvPr>
            <p:cNvGrpSpPr/>
            <p:nvPr/>
          </p:nvGrpSpPr>
          <p:grpSpPr>
            <a:xfrm>
              <a:off x="8449055" y="2691169"/>
              <a:ext cx="1345768" cy="1168447"/>
              <a:chOff x="2588217" y="2897040"/>
              <a:chExt cx="1345768" cy="1168446"/>
            </a:xfrm>
          </p:grpSpPr>
          <p:sp>
            <p:nvSpPr>
              <p:cNvPr id="22" name="右箭头 21">
                <a:extLst>
                  <a:ext uri="{FF2B5EF4-FFF2-40B4-BE49-F238E27FC236}">
                    <a16:creationId xmlns:a16="http://schemas.microsoft.com/office/drawing/2014/main" id="{A45A5E3F-35B7-134F-BBF1-EA40927BA975}"/>
                  </a:ext>
                </a:extLst>
              </p:cNvPr>
              <p:cNvSpPr/>
              <p:nvPr/>
            </p:nvSpPr>
            <p:spPr>
              <a:xfrm>
                <a:off x="2588217" y="3285641"/>
                <a:ext cx="1345768" cy="371959"/>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23" name="乘 22">
                <a:extLst>
                  <a:ext uri="{FF2B5EF4-FFF2-40B4-BE49-F238E27FC236}">
                    <a16:creationId xmlns:a16="http://schemas.microsoft.com/office/drawing/2014/main" id="{18446B67-859F-5340-8984-EBB11D353F61}"/>
                  </a:ext>
                </a:extLst>
              </p:cNvPr>
              <p:cNvSpPr/>
              <p:nvPr/>
            </p:nvSpPr>
            <p:spPr>
              <a:xfrm>
                <a:off x="2722857" y="2897040"/>
                <a:ext cx="1076487" cy="1168446"/>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grpSp>
        <p:pic>
          <p:nvPicPr>
            <p:cNvPr id="24" name="图形 23" descr="男性形象">
              <a:extLst>
                <a:ext uri="{FF2B5EF4-FFF2-40B4-BE49-F238E27FC236}">
                  <a16:creationId xmlns:a16="http://schemas.microsoft.com/office/drawing/2014/main" id="{F5EE359F-6410-394C-874A-CB23305110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38594" y="2598404"/>
              <a:ext cx="1285069" cy="1285069"/>
            </a:xfrm>
            <a:prstGeom prst="rect">
              <a:avLst/>
            </a:prstGeom>
          </p:spPr>
        </p:pic>
      </p:grpSp>
      <p:sp>
        <p:nvSpPr>
          <p:cNvPr id="25" name="文本框 24">
            <a:extLst>
              <a:ext uri="{FF2B5EF4-FFF2-40B4-BE49-F238E27FC236}">
                <a16:creationId xmlns:a16="http://schemas.microsoft.com/office/drawing/2014/main" id="{69C3831B-8EB5-AA4B-8BB6-D2D5F0436211}"/>
              </a:ext>
            </a:extLst>
          </p:cNvPr>
          <p:cNvSpPr txBox="1"/>
          <p:nvPr/>
        </p:nvSpPr>
        <p:spPr>
          <a:xfrm>
            <a:off x="804336" y="4773305"/>
            <a:ext cx="7746715" cy="1261884"/>
          </a:xfrm>
          <a:prstGeom prst="rect">
            <a:avLst/>
          </a:prstGeom>
          <a:noFill/>
        </p:spPr>
        <p:txBody>
          <a:bodyPr wrap="square" rtlCol="0">
            <a:spAutoFit/>
          </a:bodyPr>
          <a:lstStyle/>
          <a:p>
            <a:r>
              <a:rPr kumimoji="1" lang="en-US" altLang="zh-CN" sz="2800" dirty="0"/>
              <a:t>Bad</a:t>
            </a:r>
            <a:r>
              <a:rPr kumimoji="1" lang="zh-CN" altLang="en-US" sz="2800" dirty="0"/>
              <a:t> </a:t>
            </a:r>
            <a:r>
              <a:rPr kumimoji="1" lang="en-US" altLang="zh-CN" sz="2800" dirty="0"/>
              <a:t>outcomes:</a:t>
            </a:r>
          </a:p>
          <a:p>
            <a:pPr marL="457189" indent="-457189">
              <a:buFont typeface="Arial" panose="020B0604020202020204" pitchFamily="34" charset="0"/>
              <a:buChar char="•"/>
            </a:pPr>
            <a:r>
              <a:rPr kumimoji="1" lang="en-US" altLang="zh-CN" sz="2400" dirty="0"/>
              <a:t>Research is</a:t>
            </a:r>
            <a:r>
              <a:rPr kumimoji="1" lang="zh-CN" altLang="en-US" sz="2400" dirty="0"/>
              <a:t> </a:t>
            </a:r>
            <a:r>
              <a:rPr kumimoji="1" lang="en-US" altLang="zh-CN" sz="2400" dirty="0"/>
              <a:t>not</a:t>
            </a:r>
            <a:r>
              <a:rPr kumimoji="1" lang="zh-CN" altLang="en-US" sz="2400" dirty="0"/>
              <a:t> </a:t>
            </a:r>
            <a:r>
              <a:rPr kumimoji="1" lang="en-US" altLang="zh-CN" sz="2400" dirty="0"/>
              <a:t>reproducible</a:t>
            </a:r>
          </a:p>
          <a:p>
            <a:pPr marL="457189" indent="-457189">
              <a:buFont typeface="Arial" panose="020B0604020202020204" pitchFamily="34" charset="0"/>
              <a:buChar char="•"/>
            </a:pPr>
            <a:r>
              <a:rPr kumimoji="1" lang="en-US" altLang="zh-CN" sz="2400" dirty="0"/>
              <a:t>Collaborative opportunities go untapped</a:t>
            </a:r>
            <a:endParaRPr kumimoji="1" lang="zh-CN" altLang="en-US" sz="2400" dirty="0"/>
          </a:p>
        </p:txBody>
      </p:sp>
      <p:sp>
        <p:nvSpPr>
          <p:cNvPr id="4" name="灯片编号占位符 3">
            <a:extLst>
              <a:ext uri="{FF2B5EF4-FFF2-40B4-BE49-F238E27FC236}">
                <a16:creationId xmlns:a16="http://schemas.microsoft.com/office/drawing/2014/main" id="{25255C6C-C4D1-7949-A7CD-3C00ECC2BB34}"/>
              </a:ext>
            </a:extLst>
          </p:cNvPr>
          <p:cNvSpPr>
            <a:spLocks noGrp="1"/>
          </p:cNvSpPr>
          <p:nvPr>
            <p:ph type="sldNum" sz="quarter" idx="12"/>
          </p:nvPr>
        </p:nvSpPr>
        <p:spPr/>
        <p:txBody>
          <a:bodyPr/>
          <a:lstStyle/>
          <a:p>
            <a:fld id="{3FAA2014-31E2-6741-903E-A920B1C04E12}" type="slidenum">
              <a:rPr kumimoji="1" lang="zh-CN" altLang="en-US" smtClean="0"/>
              <a:t>3</a:t>
            </a:fld>
            <a:endParaRPr kumimoji="1" lang="zh-CN" altLang="en-US"/>
          </a:p>
        </p:txBody>
      </p:sp>
    </p:spTree>
    <p:extLst>
      <p:ext uri="{BB962C8B-B14F-4D97-AF65-F5344CB8AC3E}">
        <p14:creationId xmlns:p14="http://schemas.microsoft.com/office/powerpoint/2010/main" val="2727710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7AE5-EFA5-3D4D-96D1-7115C48E4F45}"/>
              </a:ext>
            </a:extLst>
          </p:cNvPr>
          <p:cNvSpPr>
            <a:spLocks noGrp="1"/>
          </p:cNvSpPr>
          <p:nvPr>
            <p:ph type="title"/>
          </p:nvPr>
        </p:nvSpPr>
        <p:spPr/>
        <p:txBody>
          <a:bodyPr/>
          <a:lstStyle/>
          <a:p>
            <a:r>
              <a:rPr lang="en-US" dirty="0"/>
              <a:t>Ideal alternative: Data sharing</a:t>
            </a:r>
          </a:p>
        </p:txBody>
      </p:sp>
      <p:pic>
        <p:nvPicPr>
          <p:cNvPr id="4" name="Picture 3">
            <a:extLst>
              <a:ext uri="{FF2B5EF4-FFF2-40B4-BE49-F238E27FC236}">
                <a16:creationId xmlns:a16="http://schemas.microsoft.com/office/drawing/2014/main" id="{59213F77-CE43-9641-A9DA-25FFFD613565}"/>
              </a:ext>
            </a:extLst>
          </p:cNvPr>
          <p:cNvPicPr>
            <a:picLocks noChangeAspect="1"/>
          </p:cNvPicPr>
          <p:nvPr/>
        </p:nvPicPr>
        <p:blipFill>
          <a:blip r:embed="rId3"/>
          <a:stretch>
            <a:fillRect/>
          </a:stretch>
        </p:blipFill>
        <p:spPr>
          <a:xfrm>
            <a:off x="5502841" y="2747783"/>
            <a:ext cx="6104476" cy="479989"/>
          </a:xfrm>
          <a:prstGeom prst="rect">
            <a:avLst/>
          </a:prstGeom>
        </p:spPr>
      </p:pic>
      <p:pic>
        <p:nvPicPr>
          <p:cNvPr id="5" name="Picture 4">
            <a:extLst>
              <a:ext uri="{FF2B5EF4-FFF2-40B4-BE49-F238E27FC236}">
                <a16:creationId xmlns:a16="http://schemas.microsoft.com/office/drawing/2014/main" id="{61215C97-C747-5140-BFD5-8AE97312FFAC}"/>
              </a:ext>
            </a:extLst>
          </p:cNvPr>
          <p:cNvPicPr>
            <a:picLocks noChangeAspect="1"/>
          </p:cNvPicPr>
          <p:nvPr/>
        </p:nvPicPr>
        <p:blipFill>
          <a:blip r:embed="rId4"/>
          <a:stretch>
            <a:fillRect/>
          </a:stretch>
        </p:blipFill>
        <p:spPr>
          <a:xfrm>
            <a:off x="6320038" y="1902208"/>
            <a:ext cx="4470082" cy="1052480"/>
          </a:xfrm>
          <a:prstGeom prst="rect">
            <a:avLst/>
          </a:prstGeom>
        </p:spPr>
      </p:pic>
      <p:sp>
        <p:nvSpPr>
          <p:cNvPr id="6" name="Rectangle 5">
            <a:extLst>
              <a:ext uri="{FF2B5EF4-FFF2-40B4-BE49-F238E27FC236}">
                <a16:creationId xmlns:a16="http://schemas.microsoft.com/office/drawing/2014/main" id="{21C78022-9646-2B46-9627-D1CC1BBC8255}"/>
              </a:ext>
            </a:extLst>
          </p:cNvPr>
          <p:cNvSpPr/>
          <p:nvPr/>
        </p:nvSpPr>
        <p:spPr>
          <a:xfrm>
            <a:off x="838200" y="1891326"/>
            <a:ext cx="2971011" cy="13255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Helvetica Light" panose="020B0403020202020204" pitchFamily="34" charset="0"/>
              </a:rPr>
              <a:t>Government</a:t>
            </a:r>
            <a:endParaRPr lang="en-US" sz="4000" b="1" dirty="0">
              <a:solidFill>
                <a:srgbClr val="FF0000"/>
              </a:solidFill>
              <a:latin typeface="Helvetica" pitchFamily="2" charset="0"/>
            </a:endParaRPr>
          </a:p>
        </p:txBody>
      </p:sp>
      <p:sp>
        <p:nvSpPr>
          <p:cNvPr id="7" name="Rectangle 6">
            <a:extLst>
              <a:ext uri="{FF2B5EF4-FFF2-40B4-BE49-F238E27FC236}">
                <a16:creationId xmlns:a16="http://schemas.microsoft.com/office/drawing/2014/main" id="{3E0CA800-A429-0F4D-8D08-188A0F291C69}"/>
              </a:ext>
            </a:extLst>
          </p:cNvPr>
          <p:cNvSpPr/>
          <p:nvPr/>
        </p:nvSpPr>
        <p:spPr>
          <a:xfrm>
            <a:off x="838198" y="3630229"/>
            <a:ext cx="2971011" cy="13255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Helvetica Light" panose="020B0403020202020204" pitchFamily="34" charset="0"/>
              </a:rPr>
              <a:t>Industry</a:t>
            </a:r>
            <a:endParaRPr lang="en-US" sz="4000" b="1" dirty="0">
              <a:solidFill>
                <a:srgbClr val="FF0000"/>
              </a:solidFill>
              <a:latin typeface="Helvetica" pitchFamily="2" charset="0"/>
            </a:endParaRPr>
          </a:p>
        </p:txBody>
      </p:sp>
      <p:pic>
        <p:nvPicPr>
          <p:cNvPr id="8" name="Picture 7">
            <a:extLst>
              <a:ext uri="{FF2B5EF4-FFF2-40B4-BE49-F238E27FC236}">
                <a16:creationId xmlns:a16="http://schemas.microsoft.com/office/drawing/2014/main" id="{2A8D7167-8E9F-EF44-9A60-A63C31DD72AA}"/>
              </a:ext>
            </a:extLst>
          </p:cNvPr>
          <p:cNvPicPr>
            <a:picLocks noChangeAspect="1"/>
          </p:cNvPicPr>
          <p:nvPr/>
        </p:nvPicPr>
        <p:blipFill>
          <a:blip r:embed="rId5"/>
          <a:stretch>
            <a:fillRect/>
          </a:stretch>
        </p:blipFill>
        <p:spPr>
          <a:xfrm>
            <a:off x="5661946" y="3817606"/>
            <a:ext cx="5497512" cy="950805"/>
          </a:xfrm>
          <a:prstGeom prst="rect">
            <a:avLst/>
          </a:prstGeom>
        </p:spPr>
      </p:pic>
      <p:sp>
        <p:nvSpPr>
          <p:cNvPr id="9" name="Rectangle 8">
            <a:extLst>
              <a:ext uri="{FF2B5EF4-FFF2-40B4-BE49-F238E27FC236}">
                <a16:creationId xmlns:a16="http://schemas.microsoft.com/office/drawing/2014/main" id="{3E6A5E1E-6D09-924A-BB84-4D1D0CEB34DD}"/>
              </a:ext>
            </a:extLst>
          </p:cNvPr>
          <p:cNvSpPr/>
          <p:nvPr/>
        </p:nvSpPr>
        <p:spPr>
          <a:xfrm>
            <a:off x="838198" y="5372103"/>
            <a:ext cx="2971011" cy="13255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Helvetica Light" panose="020B0403020202020204" pitchFamily="34" charset="0"/>
              </a:rPr>
              <a:t>Nonprofit</a:t>
            </a:r>
            <a:endParaRPr lang="en-US" sz="4000" b="1" dirty="0">
              <a:solidFill>
                <a:srgbClr val="FF0000"/>
              </a:solidFill>
              <a:latin typeface="Helvetica" pitchFamily="2" charset="0"/>
            </a:endParaRPr>
          </a:p>
        </p:txBody>
      </p:sp>
      <p:pic>
        <p:nvPicPr>
          <p:cNvPr id="11" name="Picture 10">
            <a:extLst>
              <a:ext uri="{FF2B5EF4-FFF2-40B4-BE49-F238E27FC236}">
                <a16:creationId xmlns:a16="http://schemas.microsoft.com/office/drawing/2014/main" id="{C0B7D824-C487-1C42-B1A5-550CBCA98143}"/>
              </a:ext>
            </a:extLst>
          </p:cNvPr>
          <p:cNvPicPr>
            <a:picLocks noChangeAspect="1"/>
          </p:cNvPicPr>
          <p:nvPr/>
        </p:nvPicPr>
        <p:blipFill>
          <a:blip r:embed="rId6"/>
          <a:stretch>
            <a:fillRect/>
          </a:stretch>
        </p:blipFill>
        <p:spPr>
          <a:xfrm>
            <a:off x="5181600" y="5554431"/>
            <a:ext cx="4666706" cy="950805"/>
          </a:xfrm>
          <a:prstGeom prst="rect">
            <a:avLst/>
          </a:prstGeom>
        </p:spPr>
      </p:pic>
      <p:pic>
        <p:nvPicPr>
          <p:cNvPr id="6146" name="Picture 2" descr="World Economic Forum - Wikipedia">
            <a:extLst>
              <a:ext uri="{FF2B5EF4-FFF2-40B4-BE49-F238E27FC236}">
                <a16:creationId xmlns:a16="http://schemas.microsoft.com/office/drawing/2014/main" id="{8AB13FF3-B93C-464B-BDFC-66F6FA629D8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67541" y="5554431"/>
            <a:ext cx="1539776" cy="95080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C11D4B07-4F92-F04E-B184-B4DDE40EAAAC}"/>
              </a:ext>
            </a:extLst>
          </p:cNvPr>
          <p:cNvSpPr/>
          <p:nvPr/>
        </p:nvSpPr>
        <p:spPr>
          <a:xfrm>
            <a:off x="5005643" y="1891326"/>
            <a:ext cx="6810119" cy="132556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E76CE8F-AF2D-4540-8852-9818C065BC08}"/>
              </a:ext>
            </a:extLst>
          </p:cNvPr>
          <p:cNvSpPr/>
          <p:nvPr/>
        </p:nvSpPr>
        <p:spPr>
          <a:xfrm>
            <a:off x="5005643" y="3630228"/>
            <a:ext cx="6810119" cy="132556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98B34AD-3DBF-3D47-9264-8E7021F38009}"/>
              </a:ext>
            </a:extLst>
          </p:cNvPr>
          <p:cNvSpPr/>
          <p:nvPr/>
        </p:nvSpPr>
        <p:spPr>
          <a:xfrm>
            <a:off x="5005643" y="5374918"/>
            <a:ext cx="6810119" cy="132556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211700FC-1BD9-1C45-97C5-FF08699F2DAF}"/>
              </a:ext>
            </a:extLst>
          </p:cNvPr>
          <p:cNvSpPr>
            <a:spLocks noGrp="1"/>
          </p:cNvSpPr>
          <p:nvPr>
            <p:ph type="sldNum" sz="quarter" idx="12"/>
          </p:nvPr>
        </p:nvSpPr>
        <p:spPr/>
        <p:txBody>
          <a:bodyPr/>
          <a:lstStyle/>
          <a:p>
            <a:fld id="{F9434D13-1FC0-F148-B34E-E6BE84D3F46A}" type="slidenum">
              <a:rPr lang="en-US" smtClean="0"/>
              <a:t>4</a:t>
            </a:fld>
            <a:endParaRPr lang="en-US"/>
          </a:p>
        </p:txBody>
      </p:sp>
    </p:spTree>
    <p:extLst>
      <p:ext uri="{BB962C8B-B14F-4D97-AF65-F5344CB8AC3E}">
        <p14:creationId xmlns:p14="http://schemas.microsoft.com/office/powerpoint/2010/main" val="1388914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4FF6-305E-F646-91D1-A42E1034D6AA}"/>
              </a:ext>
            </a:extLst>
          </p:cNvPr>
          <p:cNvSpPr>
            <a:spLocks noGrp="1"/>
          </p:cNvSpPr>
          <p:nvPr>
            <p:ph type="title"/>
          </p:nvPr>
        </p:nvSpPr>
        <p:spPr>
          <a:xfrm>
            <a:off x="477491" y="260305"/>
            <a:ext cx="10723622" cy="1325563"/>
          </a:xfrm>
        </p:spPr>
        <p:txBody>
          <a:bodyPr>
            <a:normAutofit/>
          </a:bodyPr>
          <a:lstStyle/>
          <a:p>
            <a:r>
              <a:rPr lang="en-US" dirty="0"/>
              <a:t>Our Vision</a:t>
            </a:r>
          </a:p>
        </p:txBody>
      </p:sp>
      <p:sp>
        <p:nvSpPr>
          <p:cNvPr id="6" name="Rounded Rectangle 5">
            <a:extLst>
              <a:ext uri="{FF2B5EF4-FFF2-40B4-BE49-F238E27FC236}">
                <a16:creationId xmlns:a16="http://schemas.microsoft.com/office/drawing/2014/main" id="{29D59029-A1C4-114D-83C7-449E8447B7D7}"/>
              </a:ext>
            </a:extLst>
          </p:cNvPr>
          <p:cNvSpPr/>
          <p:nvPr/>
        </p:nvSpPr>
        <p:spPr>
          <a:xfrm>
            <a:off x="4502998" y="1585867"/>
            <a:ext cx="2844743" cy="1469067"/>
          </a:xfrm>
          <a:prstGeom prst="roundRect">
            <a:avLst>
              <a:gd name="adj" fmla="val 1229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Power Plant with solid fill">
            <a:extLst>
              <a:ext uri="{FF2B5EF4-FFF2-40B4-BE49-F238E27FC236}">
                <a16:creationId xmlns:a16="http://schemas.microsoft.com/office/drawing/2014/main" id="{A334D9D5-5F0B-1349-983F-16A669DA5D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40120" y="3822113"/>
            <a:ext cx="914400" cy="914400"/>
          </a:xfrm>
          <a:prstGeom prst="rect">
            <a:avLst/>
          </a:prstGeom>
        </p:spPr>
      </p:pic>
      <p:pic>
        <p:nvPicPr>
          <p:cNvPr id="16" name="Graphic 15" descr="Factory with solid fill">
            <a:extLst>
              <a:ext uri="{FF2B5EF4-FFF2-40B4-BE49-F238E27FC236}">
                <a16:creationId xmlns:a16="http://schemas.microsoft.com/office/drawing/2014/main" id="{5271200F-9536-3E42-B5CD-FA9657F5B4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68171" y="3960323"/>
            <a:ext cx="914400" cy="914400"/>
          </a:xfrm>
          <a:prstGeom prst="rect">
            <a:avLst/>
          </a:prstGeom>
        </p:spPr>
      </p:pic>
      <p:pic>
        <p:nvPicPr>
          <p:cNvPr id="18" name="Graphic 17" descr="Factory outline">
            <a:extLst>
              <a:ext uri="{FF2B5EF4-FFF2-40B4-BE49-F238E27FC236}">
                <a16:creationId xmlns:a16="http://schemas.microsoft.com/office/drawing/2014/main" id="{8BDF5CC1-94A1-5147-90AD-116A55D9C4C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419500" y="3931789"/>
            <a:ext cx="914400" cy="914400"/>
          </a:xfrm>
          <a:prstGeom prst="rect">
            <a:avLst/>
          </a:prstGeom>
        </p:spPr>
      </p:pic>
      <p:cxnSp>
        <p:nvCxnSpPr>
          <p:cNvPr id="20" name="Straight Arrow Connector 19">
            <a:extLst>
              <a:ext uri="{FF2B5EF4-FFF2-40B4-BE49-F238E27FC236}">
                <a16:creationId xmlns:a16="http://schemas.microsoft.com/office/drawing/2014/main" id="{E038A1AF-8CC2-354E-8AAC-BC5268368E6F}"/>
              </a:ext>
            </a:extLst>
          </p:cNvPr>
          <p:cNvCxnSpPr>
            <a:cxnSpLocks/>
            <a:stCxn id="14" idx="0"/>
          </p:cNvCxnSpPr>
          <p:nvPr/>
        </p:nvCxnSpPr>
        <p:spPr>
          <a:xfrm flipH="1" flipV="1">
            <a:off x="7005855" y="3035887"/>
            <a:ext cx="791465" cy="7862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1BCD7923-19D7-4E4F-BCA3-05A4DAEC5D71}"/>
              </a:ext>
            </a:extLst>
          </p:cNvPr>
          <p:cNvCxnSpPr>
            <a:cxnSpLocks/>
          </p:cNvCxnSpPr>
          <p:nvPr/>
        </p:nvCxnSpPr>
        <p:spPr>
          <a:xfrm flipV="1">
            <a:off x="5925371" y="2973159"/>
            <a:ext cx="0" cy="11721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2300544F-57B4-224C-B736-91AD85EF553C}"/>
              </a:ext>
            </a:extLst>
          </p:cNvPr>
          <p:cNvCxnSpPr>
            <a:cxnSpLocks/>
            <a:stCxn id="18" idx="0"/>
          </p:cNvCxnSpPr>
          <p:nvPr/>
        </p:nvCxnSpPr>
        <p:spPr>
          <a:xfrm flipV="1">
            <a:off x="3876700" y="3008566"/>
            <a:ext cx="1043214" cy="9232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5" name="Rectangle 34">
            <a:extLst>
              <a:ext uri="{FF2B5EF4-FFF2-40B4-BE49-F238E27FC236}">
                <a16:creationId xmlns:a16="http://schemas.microsoft.com/office/drawing/2014/main" id="{C44DFA0F-6FF5-ED4A-BCAF-D92516D21B5E}"/>
              </a:ext>
            </a:extLst>
          </p:cNvPr>
          <p:cNvSpPr/>
          <p:nvPr/>
        </p:nvSpPr>
        <p:spPr>
          <a:xfrm>
            <a:off x="1265519" y="4938620"/>
            <a:ext cx="9601176" cy="1589865"/>
          </a:xfrm>
          <a:prstGeom prst="rect">
            <a:avLst/>
          </a:prstGeom>
          <a:solidFill>
            <a:schemeClr val="accent6">
              <a:lumMod val="20000"/>
              <a:lumOff val="80000"/>
            </a:schemeClr>
          </a:solidFill>
          <a:ln w="12700">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Helvetica Light" panose="020B0403020202020204" pitchFamily="34" charset="0"/>
              </a:rPr>
              <a:t>“The pain of getting access to data scares people away. We don’t even know the value of what we might be missing.”</a:t>
            </a:r>
          </a:p>
          <a:p>
            <a:pPr algn="r"/>
            <a:r>
              <a:rPr lang="en-US" sz="2200" dirty="0">
                <a:solidFill>
                  <a:schemeClr val="tx1"/>
                </a:solidFill>
                <a:latin typeface="Helvetica Light" panose="020B0403020202020204" pitchFamily="34" charset="0"/>
              </a:rPr>
              <a:t>- Stakeholder Interview</a:t>
            </a:r>
          </a:p>
        </p:txBody>
      </p:sp>
      <p:sp>
        <p:nvSpPr>
          <p:cNvPr id="17" name="Slide Number Placeholder 16">
            <a:extLst>
              <a:ext uri="{FF2B5EF4-FFF2-40B4-BE49-F238E27FC236}">
                <a16:creationId xmlns:a16="http://schemas.microsoft.com/office/drawing/2014/main" id="{558C832D-8094-4940-A554-6A2279D1BB57}"/>
              </a:ext>
            </a:extLst>
          </p:cNvPr>
          <p:cNvSpPr>
            <a:spLocks noGrp="1"/>
          </p:cNvSpPr>
          <p:nvPr>
            <p:ph type="sldNum" sz="quarter" idx="12"/>
          </p:nvPr>
        </p:nvSpPr>
        <p:spPr/>
        <p:txBody>
          <a:bodyPr/>
          <a:lstStyle/>
          <a:p>
            <a:fld id="{F9434D13-1FC0-F148-B34E-E6BE84D3F46A}" type="slidenum">
              <a:rPr lang="en-US" smtClean="0"/>
              <a:t>5</a:t>
            </a:fld>
            <a:endParaRPr lang="en-US"/>
          </a:p>
        </p:txBody>
      </p:sp>
      <p:sp>
        <p:nvSpPr>
          <p:cNvPr id="8" name="TextBox 7">
            <a:extLst>
              <a:ext uri="{FF2B5EF4-FFF2-40B4-BE49-F238E27FC236}">
                <a16:creationId xmlns:a16="http://schemas.microsoft.com/office/drawing/2014/main" id="{10530E32-8837-784C-A81A-AE05DB0D67F1}"/>
              </a:ext>
            </a:extLst>
          </p:cNvPr>
          <p:cNvSpPr txBox="1"/>
          <p:nvPr/>
        </p:nvSpPr>
        <p:spPr>
          <a:xfrm>
            <a:off x="4618802" y="1699151"/>
            <a:ext cx="2672609" cy="1246495"/>
          </a:xfrm>
          <a:prstGeom prst="rect">
            <a:avLst/>
          </a:prstGeom>
          <a:noFill/>
        </p:spPr>
        <p:txBody>
          <a:bodyPr wrap="square" rtlCol="0">
            <a:spAutoFit/>
          </a:bodyPr>
          <a:lstStyle/>
          <a:p>
            <a:pPr algn="ctr"/>
            <a:r>
              <a:rPr lang="en-US" sz="2500" dirty="0">
                <a:latin typeface="Helvetica Light" panose="020B0403020202020204" pitchFamily="34" charset="0"/>
              </a:rPr>
              <a:t>IT/OT </a:t>
            </a:r>
            <a:br>
              <a:rPr lang="en-US" sz="2500" dirty="0">
                <a:latin typeface="Helvetica Light" panose="020B0403020202020204" pitchFamily="34" charset="0"/>
              </a:rPr>
            </a:br>
            <a:r>
              <a:rPr lang="en-US" sz="2500" dirty="0">
                <a:latin typeface="Helvetica Light" panose="020B0403020202020204" pitchFamily="34" charset="0"/>
              </a:rPr>
              <a:t>Solutions </a:t>
            </a:r>
          </a:p>
          <a:p>
            <a:pPr algn="ctr"/>
            <a:r>
              <a:rPr lang="en-US" sz="2500" dirty="0">
                <a:latin typeface="Helvetica Light" panose="020B0403020202020204" pitchFamily="34" charset="0"/>
              </a:rPr>
              <a:t>Provider</a:t>
            </a:r>
          </a:p>
        </p:txBody>
      </p:sp>
      <p:sp>
        <p:nvSpPr>
          <p:cNvPr id="12" name="TextBox 11">
            <a:extLst>
              <a:ext uri="{FF2B5EF4-FFF2-40B4-BE49-F238E27FC236}">
                <a16:creationId xmlns:a16="http://schemas.microsoft.com/office/drawing/2014/main" id="{BE167163-8DD1-8F44-BAAF-EFE7F77E3C15}"/>
              </a:ext>
            </a:extLst>
          </p:cNvPr>
          <p:cNvSpPr txBox="1"/>
          <p:nvPr/>
        </p:nvSpPr>
        <p:spPr>
          <a:xfrm>
            <a:off x="707543" y="2664296"/>
            <a:ext cx="2408736" cy="954107"/>
          </a:xfrm>
          <a:prstGeom prst="rect">
            <a:avLst/>
          </a:prstGeom>
          <a:noFill/>
        </p:spPr>
        <p:txBody>
          <a:bodyPr wrap="none" rtlCol="0">
            <a:spAutoFit/>
          </a:bodyPr>
          <a:lstStyle/>
          <a:p>
            <a:r>
              <a:rPr lang="en-US" sz="2800" dirty="0"/>
              <a:t>High fidelity </a:t>
            </a:r>
          </a:p>
          <a:p>
            <a:r>
              <a:rPr lang="en-US" sz="2800" b="1" dirty="0"/>
              <a:t>Synthetic Data </a:t>
            </a:r>
          </a:p>
        </p:txBody>
      </p:sp>
      <p:sp>
        <p:nvSpPr>
          <p:cNvPr id="31" name="TextBox 30">
            <a:extLst>
              <a:ext uri="{FF2B5EF4-FFF2-40B4-BE49-F238E27FC236}">
                <a16:creationId xmlns:a16="http://schemas.microsoft.com/office/drawing/2014/main" id="{50FD8132-FDD5-A444-9677-CDFFB3BE8608}"/>
              </a:ext>
            </a:extLst>
          </p:cNvPr>
          <p:cNvSpPr txBox="1"/>
          <p:nvPr/>
        </p:nvSpPr>
        <p:spPr>
          <a:xfrm>
            <a:off x="2635659" y="1099546"/>
            <a:ext cx="9401613" cy="523220"/>
          </a:xfrm>
          <a:prstGeom prst="rect">
            <a:avLst/>
          </a:prstGeom>
          <a:noFill/>
        </p:spPr>
        <p:txBody>
          <a:bodyPr wrap="none" rtlCol="0">
            <a:spAutoFit/>
          </a:bodyPr>
          <a:lstStyle/>
          <a:p>
            <a:r>
              <a:rPr lang="en-US" sz="2800" dirty="0"/>
              <a:t>Downstream Tasks: Predictive Modeling, Anomaly Detection,... </a:t>
            </a:r>
          </a:p>
        </p:txBody>
      </p:sp>
      <p:pic>
        <p:nvPicPr>
          <p:cNvPr id="28" name="Graphic 27" descr="Database outline">
            <a:extLst>
              <a:ext uri="{FF2B5EF4-FFF2-40B4-BE49-F238E27FC236}">
                <a16:creationId xmlns:a16="http://schemas.microsoft.com/office/drawing/2014/main" id="{42BB3939-D591-CF4A-BB37-759E65D9270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27465" y="3188980"/>
            <a:ext cx="791464" cy="791464"/>
          </a:xfrm>
          <a:prstGeom prst="rect">
            <a:avLst/>
          </a:prstGeom>
        </p:spPr>
      </p:pic>
      <p:pic>
        <p:nvPicPr>
          <p:cNvPr id="29" name="Graphic 28" descr="Database outline">
            <a:extLst>
              <a:ext uri="{FF2B5EF4-FFF2-40B4-BE49-F238E27FC236}">
                <a16:creationId xmlns:a16="http://schemas.microsoft.com/office/drawing/2014/main" id="{9102457C-BFF7-B542-B39E-4A7CF001655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12485" y="2864084"/>
            <a:ext cx="791464" cy="791464"/>
          </a:xfrm>
          <a:prstGeom prst="rect">
            <a:avLst/>
          </a:prstGeom>
        </p:spPr>
      </p:pic>
      <p:pic>
        <p:nvPicPr>
          <p:cNvPr id="30" name="Graphic 29" descr="Database outline">
            <a:extLst>
              <a:ext uri="{FF2B5EF4-FFF2-40B4-BE49-F238E27FC236}">
                <a16:creationId xmlns:a16="http://schemas.microsoft.com/office/drawing/2014/main" id="{16D9D8A1-3D54-2B41-96F8-BF941B4E385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596718" y="2884961"/>
            <a:ext cx="791464" cy="791464"/>
          </a:xfrm>
          <a:prstGeom prst="rect">
            <a:avLst/>
          </a:prstGeom>
        </p:spPr>
      </p:pic>
    </p:spTree>
    <p:extLst>
      <p:ext uri="{BB962C8B-B14F-4D97-AF65-F5344CB8AC3E}">
        <p14:creationId xmlns:p14="http://schemas.microsoft.com/office/powerpoint/2010/main" val="2728021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06F784-F419-1E43-AF79-12BB4A9F8E9F}"/>
              </a:ext>
            </a:extLst>
          </p:cNvPr>
          <p:cNvSpPr>
            <a:spLocks noGrp="1"/>
          </p:cNvSpPr>
          <p:nvPr>
            <p:ph type="title"/>
          </p:nvPr>
        </p:nvSpPr>
        <p:spPr/>
        <p:txBody>
          <a:bodyPr/>
          <a:lstStyle/>
          <a:p>
            <a:r>
              <a:rPr kumimoji="1" lang="en-US" altLang="zh-CN" b="1" dirty="0"/>
              <a:t>Alternative:</a:t>
            </a:r>
            <a:r>
              <a:rPr kumimoji="1" lang="zh-CN" altLang="en-US" b="1" dirty="0"/>
              <a:t> </a:t>
            </a:r>
            <a:r>
              <a:rPr kumimoji="1" lang="en-US" altLang="zh-CN" b="1" dirty="0"/>
              <a:t>Synthetic</a:t>
            </a:r>
            <a:r>
              <a:rPr kumimoji="1" lang="zh-CN" altLang="en-US" b="1" dirty="0"/>
              <a:t> </a:t>
            </a:r>
            <a:r>
              <a:rPr kumimoji="1" lang="en-US" altLang="zh-CN" b="1" dirty="0"/>
              <a:t>Data</a:t>
            </a:r>
            <a:endParaRPr kumimoji="1" lang="zh-CN" altLang="en-US" b="1" dirty="0"/>
          </a:p>
        </p:txBody>
      </p:sp>
      <p:sp>
        <p:nvSpPr>
          <p:cNvPr id="26" name="圆角矩形 25">
            <a:extLst>
              <a:ext uri="{FF2B5EF4-FFF2-40B4-BE49-F238E27FC236}">
                <a16:creationId xmlns:a16="http://schemas.microsoft.com/office/drawing/2014/main" id="{6D8FCE6E-E5AA-774A-90DA-E33BB398C5F8}"/>
              </a:ext>
            </a:extLst>
          </p:cNvPr>
          <p:cNvSpPr/>
          <p:nvPr/>
        </p:nvSpPr>
        <p:spPr>
          <a:xfrm>
            <a:off x="1498599" y="2009327"/>
            <a:ext cx="6680200" cy="3290808"/>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zh-CN" sz="2800" dirty="0">
                <a:solidFill>
                  <a:schemeClr val="tx1"/>
                </a:solidFill>
              </a:rPr>
              <a:t>Data</a:t>
            </a:r>
            <a:r>
              <a:rPr kumimoji="1" lang="zh-CN" altLang="en-US" sz="2800" dirty="0">
                <a:solidFill>
                  <a:schemeClr val="tx1"/>
                </a:solidFill>
              </a:rPr>
              <a:t> </a:t>
            </a:r>
            <a:r>
              <a:rPr kumimoji="1" lang="en-US" altLang="zh-CN" sz="2800" dirty="0">
                <a:solidFill>
                  <a:schemeClr val="tx1"/>
                </a:solidFill>
              </a:rPr>
              <a:t>holder</a:t>
            </a:r>
            <a:endParaRPr kumimoji="1" lang="zh-CN" altLang="en-US" sz="2800" dirty="0">
              <a:solidFill>
                <a:schemeClr val="tx1"/>
              </a:solidFill>
            </a:endParaRPr>
          </a:p>
        </p:txBody>
      </p:sp>
      <p:sp>
        <p:nvSpPr>
          <p:cNvPr id="3" name="矩形 2">
            <a:extLst>
              <a:ext uri="{FF2B5EF4-FFF2-40B4-BE49-F238E27FC236}">
                <a16:creationId xmlns:a16="http://schemas.microsoft.com/office/drawing/2014/main" id="{ECD0F7F1-0708-264C-990D-91CC9B497D8A}"/>
              </a:ext>
            </a:extLst>
          </p:cNvPr>
          <p:cNvSpPr/>
          <p:nvPr/>
        </p:nvSpPr>
        <p:spPr>
          <a:xfrm>
            <a:off x="3758476" y="3410329"/>
            <a:ext cx="2047245" cy="1011411"/>
          </a:xfrm>
          <a:prstGeom prst="rect">
            <a:avLst/>
          </a:prstGeom>
          <a:solidFill>
            <a:schemeClr val="accent4">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solidFill>
                  <a:schemeClr val="tx1"/>
                </a:solidFill>
              </a:rPr>
              <a:t>Generative</a:t>
            </a:r>
            <a:r>
              <a:rPr kumimoji="1" lang="zh-CN" altLang="en-US" sz="2400" dirty="0">
                <a:solidFill>
                  <a:schemeClr val="tx1"/>
                </a:solidFill>
              </a:rPr>
              <a:t> </a:t>
            </a:r>
            <a:r>
              <a:rPr kumimoji="1" lang="en-US" altLang="zh-CN" sz="2400" dirty="0">
                <a:solidFill>
                  <a:schemeClr val="tx1"/>
                </a:solidFill>
              </a:rPr>
              <a:t>model</a:t>
            </a:r>
            <a:endParaRPr kumimoji="1" lang="zh-CN" altLang="en-US" sz="2400" dirty="0">
              <a:solidFill>
                <a:schemeClr val="tx1"/>
              </a:solidFill>
            </a:endParaRPr>
          </a:p>
        </p:txBody>
      </p:sp>
      <p:grpSp>
        <p:nvGrpSpPr>
          <p:cNvPr id="14" name="组合 13">
            <a:extLst>
              <a:ext uri="{FF2B5EF4-FFF2-40B4-BE49-F238E27FC236}">
                <a16:creationId xmlns:a16="http://schemas.microsoft.com/office/drawing/2014/main" id="{D4279BCE-17FC-B941-AA62-DF26F5B7E598}"/>
              </a:ext>
            </a:extLst>
          </p:cNvPr>
          <p:cNvGrpSpPr/>
          <p:nvPr/>
        </p:nvGrpSpPr>
        <p:grpSpPr>
          <a:xfrm>
            <a:off x="1514312" y="2851533"/>
            <a:ext cx="2244165" cy="1688615"/>
            <a:chOff x="853913" y="3630461"/>
            <a:chExt cx="2244165" cy="1688615"/>
          </a:xfrm>
        </p:grpSpPr>
        <p:pic>
          <p:nvPicPr>
            <p:cNvPr id="27" name="图形 26" descr="数据库">
              <a:extLst>
                <a:ext uri="{FF2B5EF4-FFF2-40B4-BE49-F238E27FC236}">
                  <a16:creationId xmlns:a16="http://schemas.microsoft.com/office/drawing/2014/main" id="{AE1F4CC5-404A-7140-A882-A4BF73EDBA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62521" y="4092126"/>
              <a:ext cx="1226950" cy="1226950"/>
            </a:xfrm>
            <a:prstGeom prst="rect">
              <a:avLst/>
            </a:prstGeom>
          </p:spPr>
        </p:pic>
        <p:sp>
          <p:nvSpPr>
            <p:cNvPr id="4" name="文本框 3">
              <a:extLst>
                <a:ext uri="{FF2B5EF4-FFF2-40B4-BE49-F238E27FC236}">
                  <a16:creationId xmlns:a16="http://schemas.microsoft.com/office/drawing/2014/main" id="{6CE0B7E2-9B2B-C549-8127-31A9C1DDFAF6}"/>
                </a:ext>
              </a:extLst>
            </p:cNvPr>
            <p:cNvSpPr txBox="1"/>
            <p:nvPr/>
          </p:nvSpPr>
          <p:spPr>
            <a:xfrm>
              <a:off x="853913" y="3630461"/>
              <a:ext cx="2244165" cy="461665"/>
            </a:xfrm>
            <a:prstGeom prst="rect">
              <a:avLst/>
            </a:prstGeom>
            <a:noFill/>
          </p:spPr>
          <p:txBody>
            <a:bodyPr wrap="square" rtlCol="0">
              <a:spAutoFit/>
            </a:bodyPr>
            <a:lstStyle/>
            <a:p>
              <a:pPr algn="ctr"/>
              <a:r>
                <a:rPr kumimoji="1" lang="en-US" altLang="zh-CN" sz="2400" dirty="0"/>
                <a:t>Original</a:t>
              </a:r>
              <a:r>
                <a:rPr kumimoji="1" lang="zh-CN" altLang="en-US" sz="2400" dirty="0"/>
                <a:t> </a:t>
              </a:r>
              <a:r>
                <a:rPr kumimoji="1" lang="en-US" altLang="zh-CN" sz="2400" dirty="0"/>
                <a:t>data</a:t>
              </a:r>
              <a:endParaRPr kumimoji="1" lang="zh-CN" altLang="en-US" sz="2400" dirty="0"/>
            </a:p>
          </p:txBody>
        </p:sp>
      </p:grpSp>
      <p:grpSp>
        <p:nvGrpSpPr>
          <p:cNvPr id="16" name="组合 15">
            <a:extLst>
              <a:ext uri="{FF2B5EF4-FFF2-40B4-BE49-F238E27FC236}">
                <a16:creationId xmlns:a16="http://schemas.microsoft.com/office/drawing/2014/main" id="{8EEB7AB2-1A4E-9A4B-99C7-49D2AB203756}"/>
              </a:ext>
            </a:extLst>
          </p:cNvPr>
          <p:cNvGrpSpPr/>
          <p:nvPr/>
        </p:nvGrpSpPr>
        <p:grpSpPr>
          <a:xfrm>
            <a:off x="5805722" y="2851533"/>
            <a:ext cx="2244165" cy="1688615"/>
            <a:chOff x="4614333" y="3630461"/>
            <a:chExt cx="2244165" cy="1688615"/>
          </a:xfrm>
        </p:grpSpPr>
        <p:pic>
          <p:nvPicPr>
            <p:cNvPr id="28" name="图形 27" descr="数据库">
              <a:extLst>
                <a:ext uri="{FF2B5EF4-FFF2-40B4-BE49-F238E27FC236}">
                  <a16:creationId xmlns:a16="http://schemas.microsoft.com/office/drawing/2014/main" id="{9015AA01-3A7E-5C46-A5C6-ADB0BECCCE9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22940" y="4092126"/>
              <a:ext cx="1226950" cy="1226950"/>
            </a:xfrm>
            <a:prstGeom prst="rect">
              <a:avLst/>
            </a:prstGeom>
          </p:spPr>
        </p:pic>
        <p:sp>
          <p:nvSpPr>
            <p:cNvPr id="29" name="文本框 28">
              <a:extLst>
                <a:ext uri="{FF2B5EF4-FFF2-40B4-BE49-F238E27FC236}">
                  <a16:creationId xmlns:a16="http://schemas.microsoft.com/office/drawing/2014/main" id="{142ED4DE-ECFE-4149-9521-704A6DD7B320}"/>
                </a:ext>
              </a:extLst>
            </p:cNvPr>
            <p:cNvSpPr txBox="1"/>
            <p:nvPr/>
          </p:nvSpPr>
          <p:spPr>
            <a:xfrm>
              <a:off x="4614333" y="3630461"/>
              <a:ext cx="2244165" cy="461665"/>
            </a:xfrm>
            <a:prstGeom prst="rect">
              <a:avLst/>
            </a:prstGeom>
            <a:noFill/>
          </p:spPr>
          <p:txBody>
            <a:bodyPr wrap="square" rtlCol="0">
              <a:spAutoFit/>
            </a:bodyPr>
            <a:lstStyle/>
            <a:p>
              <a:pPr algn="ctr"/>
              <a:r>
                <a:rPr kumimoji="1" lang="en-US" altLang="zh-CN" sz="2400" dirty="0"/>
                <a:t>Synthetic</a:t>
              </a:r>
              <a:r>
                <a:rPr kumimoji="1" lang="zh-CN" altLang="en-US" sz="2400" dirty="0"/>
                <a:t> </a:t>
              </a:r>
              <a:r>
                <a:rPr kumimoji="1" lang="en-US" altLang="zh-CN" sz="2400" dirty="0"/>
                <a:t>data</a:t>
              </a:r>
              <a:endParaRPr kumimoji="1" lang="zh-CN" altLang="en-US" sz="2400" dirty="0"/>
            </a:p>
          </p:txBody>
        </p:sp>
      </p:grpSp>
      <p:sp>
        <p:nvSpPr>
          <p:cNvPr id="31" name="右箭头 30">
            <a:extLst>
              <a:ext uri="{FF2B5EF4-FFF2-40B4-BE49-F238E27FC236}">
                <a16:creationId xmlns:a16="http://schemas.microsoft.com/office/drawing/2014/main" id="{6B8BA279-FBCF-A24B-B74D-18D831CC31D7}"/>
              </a:ext>
            </a:extLst>
          </p:cNvPr>
          <p:cNvSpPr/>
          <p:nvPr/>
        </p:nvSpPr>
        <p:spPr>
          <a:xfrm>
            <a:off x="3087089" y="3774861"/>
            <a:ext cx="653235"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33" name="右箭头 32">
            <a:extLst>
              <a:ext uri="{FF2B5EF4-FFF2-40B4-BE49-F238E27FC236}">
                <a16:creationId xmlns:a16="http://schemas.microsoft.com/office/drawing/2014/main" id="{D0FC0F21-15C4-5847-9C9C-0EF756499C37}"/>
              </a:ext>
            </a:extLst>
          </p:cNvPr>
          <p:cNvSpPr/>
          <p:nvPr/>
        </p:nvSpPr>
        <p:spPr>
          <a:xfrm>
            <a:off x="5888445" y="3760709"/>
            <a:ext cx="653235"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pic>
        <p:nvPicPr>
          <p:cNvPr id="34" name="图形 33" descr="男性形象">
            <a:extLst>
              <a:ext uri="{FF2B5EF4-FFF2-40B4-BE49-F238E27FC236}">
                <a16:creationId xmlns:a16="http://schemas.microsoft.com/office/drawing/2014/main" id="{8AEFDCD7-0075-EB4B-8220-4C90C87C11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06139" y="3136671"/>
            <a:ext cx="1285069" cy="1285069"/>
          </a:xfrm>
          <a:prstGeom prst="rect">
            <a:avLst/>
          </a:prstGeom>
        </p:spPr>
      </p:pic>
      <p:sp>
        <p:nvSpPr>
          <p:cNvPr id="35" name="右箭头 34">
            <a:extLst>
              <a:ext uri="{FF2B5EF4-FFF2-40B4-BE49-F238E27FC236}">
                <a16:creationId xmlns:a16="http://schemas.microsoft.com/office/drawing/2014/main" id="{9312B28E-CFA4-4B48-A033-5B226D63825E}"/>
              </a:ext>
            </a:extLst>
          </p:cNvPr>
          <p:cNvSpPr/>
          <p:nvPr/>
        </p:nvSpPr>
        <p:spPr>
          <a:xfrm>
            <a:off x="7687227" y="3760709"/>
            <a:ext cx="1918911"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38" name="文本框 37">
            <a:extLst>
              <a:ext uri="{FF2B5EF4-FFF2-40B4-BE49-F238E27FC236}">
                <a16:creationId xmlns:a16="http://schemas.microsoft.com/office/drawing/2014/main" id="{4370E9AD-7597-284D-BC79-D15D4929A2F5}"/>
              </a:ext>
            </a:extLst>
          </p:cNvPr>
          <p:cNvSpPr txBox="1"/>
          <p:nvPr/>
        </p:nvSpPr>
        <p:spPr>
          <a:xfrm>
            <a:off x="8086177" y="3120232"/>
            <a:ext cx="1138609" cy="1569660"/>
          </a:xfrm>
          <a:prstGeom prst="rect">
            <a:avLst/>
          </a:prstGeom>
          <a:noFill/>
        </p:spPr>
        <p:txBody>
          <a:bodyPr wrap="square" rtlCol="0">
            <a:spAutoFit/>
          </a:bodyPr>
          <a:lstStyle/>
          <a:p>
            <a:pPr algn="ctr"/>
            <a:r>
              <a:rPr lang="zh-CN" altLang="en-US" sz="9600" dirty="0">
                <a:solidFill>
                  <a:srgbClr val="00B050"/>
                </a:solidFill>
              </a:rPr>
              <a:t>√</a:t>
            </a:r>
            <a:endParaRPr kumimoji="1" lang="zh-CN" altLang="en-US" sz="71398" dirty="0">
              <a:solidFill>
                <a:srgbClr val="00B050"/>
              </a:solidFill>
            </a:endParaRPr>
          </a:p>
        </p:txBody>
      </p:sp>
      <p:pic>
        <p:nvPicPr>
          <p:cNvPr id="6" name="图形 5" descr="问号">
            <a:extLst>
              <a:ext uri="{FF2B5EF4-FFF2-40B4-BE49-F238E27FC236}">
                <a16:creationId xmlns:a16="http://schemas.microsoft.com/office/drawing/2014/main" id="{7CCA100E-63EB-6740-BA0B-01B0A3A659A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24899" y="3458235"/>
            <a:ext cx="914400" cy="914400"/>
          </a:xfrm>
          <a:prstGeom prst="rect">
            <a:avLst/>
          </a:prstGeom>
        </p:spPr>
      </p:pic>
      <p:sp>
        <p:nvSpPr>
          <p:cNvPr id="5" name="灯片编号占位符 4">
            <a:extLst>
              <a:ext uri="{FF2B5EF4-FFF2-40B4-BE49-F238E27FC236}">
                <a16:creationId xmlns:a16="http://schemas.microsoft.com/office/drawing/2014/main" id="{47F745A2-52B9-2042-A397-8BE25319C144}"/>
              </a:ext>
            </a:extLst>
          </p:cNvPr>
          <p:cNvSpPr>
            <a:spLocks noGrp="1"/>
          </p:cNvSpPr>
          <p:nvPr>
            <p:ph type="sldNum" sz="quarter" idx="12"/>
          </p:nvPr>
        </p:nvSpPr>
        <p:spPr/>
        <p:txBody>
          <a:bodyPr/>
          <a:lstStyle/>
          <a:p>
            <a:fld id="{3FAA2014-31E2-6741-903E-A920B1C04E12}" type="slidenum">
              <a:rPr kumimoji="1" lang="zh-CN" altLang="en-US" smtClean="0"/>
              <a:t>6</a:t>
            </a:fld>
            <a:endParaRPr kumimoji="1" lang="zh-CN" altLang="en-US"/>
          </a:p>
        </p:txBody>
      </p:sp>
    </p:spTree>
    <p:extLst>
      <p:ext uri="{BB962C8B-B14F-4D97-AF65-F5344CB8AC3E}">
        <p14:creationId xmlns:p14="http://schemas.microsoft.com/office/powerpoint/2010/main" val="2107879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CB6B064-650D-CD43-9C97-DB1E6CE9ABEA}"/>
              </a:ext>
            </a:extLst>
          </p:cNvPr>
          <p:cNvGrpSpPr/>
          <p:nvPr/>
        </p:nvGrpSpPr>
        <p:grpSpPr>
          <a:xfrm>
            <a:off x="2027195" y="1402036"/>
            <a:ext cx="7700019" cy="4785685"/>
            <a:chOff x="2264571" y="1591736"/>
            <a:chExt cx="7700019" cy="4785685"/>
          </a:xfrm>
        </p:grpSpPr>
        <p:sp>
          <p:nvSpPr>
            <p:cNvPr id="30" name="矩形 29">
              <a:extLst>
                <a:ext uri="{FF2B5EF4-FFF2-40B4-BE49-F238E27FC236}">
                  <a16:creationId xmlns:a16="http://schemas.microsoft.com/office/drawing/2014/main" id="{E1185C48-904C-DA42-AC0A-095FFF22162E}"/>
                </a:ext>
              </a:extLst>
            </p:cNvPr>
            <p:cNvSpPr/>
            <p:nvPr/>
          </p:nvSpPr>
          <p:spPr>
            <a:xfrm>
              <a:off x="3266137" y="1591736"/>
              <a:ext cx="1546879" cy="3742264"/>
            </a:xfrm>
            <a:prstGeom prst="rect">
              <a:avLst/>
            </a:prstGeom>
            <a:solidFill>
              <a:schemeClr val="accent2">
                <a:lumMod val="40000"/>
                <a:lumOff val="60000"/>
              </a:schemeClr>
            </a:solidFill>
            <a:ln w="762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solidFill>
                  <a:schemeClr val="accent4">
                    <a:lumMod val="75000"/>
                  </a:schemeClr>
                </a:solidFill>
              </a:endParaRPr>
            </a:p>
          </p:txBody>
        </p:sp>
        <p:sp>
          <p:nvSpPr>
            <p:cNvPr id="63" name="矩形 62">
              <a:extLst>
                <a:ext uri="{FF2B5EF4-FFF2-40B4-BE49-F238E27FC236}">
                  <a16:creationId xmlns:a16="http://schemas.microsoft.com/office/drawing/2014/main" id="{CF521831-84E7-B548-A53C-676EA05B68D7}"/>
                </a:ext>
              </a:extLst>
            </p:cNvPr>
            <p:cNvSpPr/>
            <p:nvPr/>
          </p:nvSpPr>
          <p:spPr>
            <a:xfrm>
              <a:off x="6071711" y="1591736"/>
              <a:ext cx="2805876" cy="3742264"/>
            </a:xfrm>
            <a:prstGeom prst="rect">
              <a:avLst/>
            </a:prstGeom>
            <a:solidFill>
              <a:schemeClr val="accent2">
                <a:lumMod val="40000"/>
                <a:lumOff val="60000"/>
              </a:schemeClr>
            </a:solidFill>
            <a:ln w="762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solidFill>
                  <a:schemeClr val="accent4">
                    <a:lumMod val="75000"/>
                  </a:schemeClr>
                </a:solidFill>
              </a:endParaRPr>
            </a:p>
          </p:txBody>
        </p:sp>
        <p:sp>
          <p:nvSpPr>
            <p:cNvPr id="64" name="文本框 63">
              <a:extLst>
                <a:ext uri="{FF2B5EF4-FFF2-40B4-BE49-F238E27FC236}">
                  <a16:creationId xmlns:a16="http://schemas.microsoft.com/office/drawing/2014/main" id="{FF1079E9-44EB-E74C-A046-EC1D0ECA0AF7}"/>
                </a:ext>
              </a:extLst>
            </p:cNvPr>
            <p:cNvSpPr txBox="1"/>
            <p:nvPr/>
          </p:nvSpPr>
          <p:spPr>
            <a:xfrm>
              <a:off x="2264571" y="5535081"/>
              <a:ext cx="3498996" cy="830997"/>
            </a:xfrm>
            <a:prstGeom prst="rect">
              <a:avLst/>
            </a:prstGeom>
            <a:noFill/>
          </p:spPr>
          <p:txBody>
            <a:bodyPr wrap="square" rtlCol="0">
              <a:spAutoFit/>
            </a:bodyPr>
            <a:lstStyle/>
            <a:p>
              <a:pPr algn="ctr"/>
              <a:r>
                <a:rPr kumimoji="1" lang="en-US" altLang="zh-CN" sz="2400" b="1" dirty="0">
                  <a:solidFill>
                    <a:schemeClr val="accent2">
                      <a:lumMod val="75000"/>
                    </a:schemeClr>
                  </a:solidFill>
                </a:rPr>
                <a:t>Requires</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too</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much</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human</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expertise</a:t>
              </a:r>
              <a:endParaRPr kumimoji="1" lang="zh-CN" altLang="en-US" sz="2400" b="1" dirty="0">
                <a:solidFill>
                  <a:schemeClr val="accent2">
                    <a:lumMod val="75000"/>
                  </a:schemeClr>
                </a:solidFill>
              </a:endParaRPr>
            </a:p>
          </p:txBody>
        </p:sp>
        <p:sp>
          <p:nvSpPr>
            <p:cNvPr id="65" name="文本框 64">
              <a:extLst>
                <a:ext uri="{FF2B5EF4-FFF2-40B4-BE49-F238E27FC236}">
                  <a16:creationId xmlns:a16="http://schemas.microsoft.com/office/drawing/2014/main" id="{6D719764-475B-7448-9545-B7216C9CE2B5}"/>
                </a:ext>
              </a:extLst>
            </p:cNvPr>
            <p:cNvSpPr txBox="1"/>
            <p:nvPr/>
          </p:nvSpPr>
          <p:spPr>
            <a:xfrm>
              <a:off x="5167471" y="5546424"/>
              <a:ext cx="4797119" cy="830997"/>
            </a:xfrm>
            <a:prstGeom prst="rect">
              <a:avLst/>
            </a:prstGeom>
            <a:noFill/>
          </p:spPr>
          <p:txBody>
            <a:bodyPr wrap="square" rtlCol="0">
              <a:spAutoFit/>
            </a:bodyPr>
            <a:lstStyle/>
            <a:p>
              <a:pPr algn="ctr"/>
              <a:r>
                <a:rPr kumimoji="1" lang="en-US" altLang="zh-CN" sz="2400" b="1" dirty="0">
                  <a:solidFill>
                    <a:schemeClr val="accent2">
                      <a:lumMod val="75000"/>
                    </a:schemeClr>
                  </a:solidFill>
                </a:rPr>
                <a:t>Requires</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different</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frameworks</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for</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different</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datasets</a:t>
              </a:r>
              <a:endParaRPr kumimoji="1" lang="zh-CN" altLang="en-US" sz="2400" b="1" dirty="0">
                <a:solidFill>
                  <a:schemeClr val="accent2">
                    <a:lumMod val="75000"/>
                  </a:schemeClr>
                </a:solidFill>
              </a:endParaRPr>
            </a:p>
          </p:txBody>
        </p:sp>
      </p:grpSp>
      <p:sp>
        <p:nvSpPr>
          <p:cNvPr id="69" name="标题 68">
            <a:extLst>
              <a:ext uri="{FF2B5EF4-FFF2-40B4-BE49-F238E27FC236}">
                <a16:creationId xmlns:a16="http://schemas.microsoft.com/office/drawing/2014/main" id="{2D8AE62D-FB35-4746-A2D3-D488AB19D614}"/>
              </a:ext>
            </a:extLst>
          </p:cNvPr>
          <p:cNvSpPr>
            <a:spLocks noGrp="1"/>
          </p:cNvSpPr>
          <p:nvPr>
            <p:ph type="title"/>
          </p:nvPr>
        </p:nvSpPr>
        <p:spPr/>
        <p:txBody>
          <a:bodyPr/>
          <a:lstStyle/>
          <a:p>
            <a:r>
              <a:rPr kumimoji="1" lang="en-US" altLang="zh-CN" b="1" dirty="0"/>
              <a:t>Prior</a:t>
            </a:r>
            <a:r>
              <a:rPr kumimoji="1" lang="zh-CN" altLang="en-US" b="1" dirty="0"/>
              <a:t> </a:t>
            </a:r>
            <a:r>
              <a:rPr kumimoji="1" lang="en-US" altLang="zh-CN" b="1" dirty="0"/>
              <a:t>Work</a:t>
            </a:r>
            <a:endParaRPr lang="zh-CN" altLang="en-US" dirty="0"/>
          </a:p>
        </p:txBody>
      </p:sp>
      <p:grpSp>
        <p:nvGrpSpPr>
          <p:cNvPr id="17" name="组合 16">
            <a:extLst>
              <a:ext uri="{FF2B5EF4-FFF2-40B4-BE49-F238E27FC236}">
                <a16:creationId xmlns:a16="http://schemas.microsoft.com/office/drawing/2014/main" id="{FE800107-7247-FD45-9AD2-3232B6ED21D6}"/>
              </a:ext>
            </a:extLst>
          </p:cNvPr>
          <p:cNvGrpSpPr/>
          <p:nvPr/>
        </p:nvGrpSpPr>
        <p:grpSpPr>
          <a:xfrm>
            <a:off x="692976" y="2210402"/>
            <a:ext cx="2244165" cy="1688615"/>
            <a:chOff x="853913" y="3630461"/>
            <a:chExt cx="2244165" cy="1688615"/>
          </a:xfrm>
        </p:grpSpPr>
        <p:pic>
          <p:nvPicPr>
            <p:cNvPr id="18" name="图形 17" descr="数据库">
              <a:extLst>
                <a:ext uri="{FF2B5EF4-FFF2-40B4-BE49-F238E27FC236}">
                  <a16:creationId xmlns:a16="http://schemas.microsoft.com/office/drawing/2014/main" id="{08B4A4F5-1E20-BC42-AB8B-DF4CE67CB58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62521" y="4092126"/>
              <a:ext cx="1226950" cy="1226950"/>
            </a:xfrm>
            <a:prstGeom prst="rect">
              <a:avLst/>
            </a:prstGeom>
          </p:spPr>
        </p:pic>
        <p:sp>
          <p:nvSpPr>
            <p:cNvPr id="19" name="文本框 18">
              <a:extLst>
                <a:ext uri="{FF2B5EF4-FFF2-40B4-BE49-F238E27FC236}">
                  <a16:creationId xmlns:a16="http://schemas.microsoft.com/office/drawing/2014/main" id="{D335CF79-6A97-F24A-8866-96BFC1EB8C18}"/>
                </a:ext>
              </a:extLst>
            </p:cNvPr>
            <p:cNvSpPr txBox="1"/>
            <p:nvPr/>
          </p:nvSpPr>
          <p:spPr>
            <a:xfrm>
              <a:off x="853913" y="3630461"/>
              <a:ext cx="2244165" cy="461665"/>
            </a:xfrm>
            <a:prstGeom prst="rect">
              <a:avLst/>
            </a:prstGeom>
            <a:noFill/>
          </p:spPr>
          <p:txBody>
            <a:bodyPr wrap="square" rtlCol="0">
              <a:spAutoFit/>
            </a:bodyPr>
            <a:lstStyle/>
            <a:p>
              <a:pPr algn="ctr"/>
              <a:r>
                <a:rPr kumimoji="1" lang="en-US" altLang="zh-CN" sz="2400" dirty="0"/>
                <a:t>Original</a:t>
              </a:r>
              <a:r>
                <a:rPr kumimoji="1" lang="zh-CN" altLang="en-US" sz="2400" dirty="0"/>
                <a:t> </a:t>
              </a:r>
              <a:r>
                <a:rPr kumimoji="1" lang="en-US" altLang="zh-CN" sz="2400" dirty="0"/>
                <a:t>data</a:t>
              </a:r>
              <a:endParaRPr kumimoji="1" lang="zh-CN" altLang="en-US" sz="2400" dirty="0"/>
            </a:p>
          </p:txBody>
        </p:sp>
      </p:grpSp>
      <p:grpSp>
        <p:nvGrpSpPr>
          <p:cNvPr id="7" name="组合 6">
            <a:extLst>
              <a:ext uri="{FF2B5EF4-FFF2-40B4-BE49-F238E27FC236}">
                <a16:creationId xmlns:a16="http://schemas.microsoft.com/office/drawing/2014/main" id="{6187D9FA-A1E6-5844-A539-B569EF95C5C2}"/>
              </a:ext>
            </a:extLst>
          </p:cNvPr>
          <p:cNvGrpSpPr/>
          <p:nvPr/>
        </p:nvGrpSpPr>
        <p:grpSpPr>
          <a:xfrm>
            <a:off x="2635316" y="2338014"/>
            <a:ext cx="2244165" cy="1532340"/>
            <a:chOff x="4447684" y="2005020"/>
            <a:chExt cx="2244165" cy="1532340"/>
          </a:xfrm>
        </p:grpSpPr>
        <p:pic>
          <p:nvPicPr>
            <p:cNvPr id="6" name="图形 5" descr="带齿轮的头部">
              <a:extLst>
                <a:ext uri="{FF2B5EF4-FFF2-40B4-BE49-F238E27FC236}">
                  <a16:creationId xmlns:a16="http://schemas.microsoft.com/office/drawing/2014/main" id="{09F1D7FA-F07B-9D48-9FEE-31515EAF19E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66360" y="2622960"/>
              <a:ext cx="914400" cy="914400"/>
            </a:xfrm>
            <a:prstGeom prst="rect">
              <a:avLst/>
            </a:prstGeom>
          </p:spPr>
        </p:pic>
        <p:sp>
          <p:nvSpPr>
            <p:cNvPr id="22" name="文本框 21">
              <a:extLst>
                <a:ext uri="{FF2B5EF4-FFF2-40B4-BE49-F238E27FC236}">
                  <a16:creationId xmlns:a16="http://schemas.microsoft.com/office/drawing/2014/main" id="{A206656F-C4BB-034D-8D12-65B7122EF919}"/>
                </a:ext>
              </a:extLst>
            </p:cNvPr>
            <p:cNvSpPr txBox="1"/>
            <p:nvPr/>
          </p:nvSpPr>
          <p:spPr>
            <a:xfrm>
              <a:off x="4447684" y="2005020"/>
              <a:ext cx="2244165" cy="461665"/>
            </a:xfrm>
            <a:prstGeom prst="rect">
              <a:avLst/>
            </a:prstGeom>
            <a:noFill/>
          </p:spPr>
          <p:txBody>
            <a:bodyPr wrap="square" rtlCol="0">
              <a:spAutoFit/>
            </a:bodyPr>
            <a:lstStyle/>
            <a:p>
              <a:pPr algn="ctr"/>
              <a:r>
                <a:rPr kumimoji="1" lang="en-US" altLang="zh-CN" sz="2400" dirty="0"/>
                <a:t>Expert</a:t>
              </a:r>
              <a:endParaRPr kumimoji="1" lang="zh-CN" altLang="en-US" sz="2400" dirty="0"/>
            </a:p>
          </p:txBody>
        </p:sp>
      </p:grpSp>
      <p:sp>
        <p:nvSpPr>
          <p:cNvPr id="39" name="右箭头 38">
            <a:extLst>
              <a:ext uri="{FF2B5EF4-FFF2-40B4-BE49-F238E27FC236}">
                <a16:creationId xmlns:a16="http://schemas.microsoft.com/office/drawing/2014/main" id="{5F10335B-F80B-8D48-AEB6-A836591CC4BC}"/>
              </a:ext>
            </a:extLst>
          </p:cNvPr>
          <p:cNvSpPr/>
          <p:nvPr/>
        </p:nvSpPr>
        <p:spPr>
          <a:xfrm>
            <a:off x="2610524" y="3130977"/>
            <a:ext cx="653235"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40" name="右箭头 39">
            <a:extLst>
              <a:ext uri="{FF2B5EF4-FFF2-40B4-BE49-F238E27FC236}">
                <a16:creationId xmlns:a16="http://schemas.microsoft.com/office/drawing/2014/main" id="{7FDE1CBA-CBFF-0148-9405-EE37CC4E0836}"/>
              </a:ext>
            </a:extLst>
          </p:cNvPr>
          <p:cNvSpPr/>
          <p:nvPr/>
        </p:nvSpPr>
        <p:spPr>
          <a:xfrm rot="20208925">
            <a:off x="4309902" y="2735904"/>
            <a:ext cx="1516967"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41" name="右箭头 40">
            <a:extLst>
              <a:ext uri="{FF2B5EF4-FFF2-40B4-BE49-F238E27FC236}">
                <a16:creationId xmlns:a16="http://schemas.microsoft.com/office/drawing/2014/main" id="{69519F9B-989D-2744-96BD-999D4183177E}"/>
              </a:ext>
            </a:extLst>
          </p:cNvPr>
          <p:cNvSpPr/>
          <p:nvPr/>
        </p:nvSpPr>
        <p:spPr>
          <a:xfrm rot="2614308">
            <a:off x="8503639" y="2611445"/>
            <a:ext cx="864000"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42" name="文本框 41">
            <a:extLst>
              <a:ext uri="{FF2B5EF4-FFF2-40B4-BE49-F238E27FC236}">
                <a16:creationId xmlns:a16="http://schemas.microsoft.com/office/drawing/2014/main" id="{2603CAB4-2A8A-AA4A-8FF8-2F4093BC329C}"/>
              </a:ext>
            </a:extLst>
          </p:cNvPr>
          <p:cNvSpPr txBox="1"/>
          <p:nvPr/>
        </p:nvSpPr>
        <p:spPr>
          <a:xfrm>
            <a:off x="3989684" y="1749606"/>
            <a:ext cx="2244165" cy="691600"/>
          </a:xfrm>
          <a:prstGeom prst="rect">
            <a:avLst/>
          </a:prstGeom>
          <a:noFill/>
        </p:spPr>
        <p:txBody>
          <a:bodyPr wrap="square" rtlCol="0">
            <a:spAutoFit/>
          </a:bodyPr>
          <a:lstStyle/>
          <a:p>
            <a:pPr algn="ctr">
              <a:lnSpc>
                <a:spcPct val="80000"/>
              </a:lnSpc>
            </a:pPr>
            <a:r>
              <a:rPr kumimoji="1" lang="en-US" altLang="zh-CN" sz="2400" dirty="0"/>
              <a:t>Config</a:t>
            </a:r>
            <a:r>
              <a:rPr kumimoji="1" lang="zh-CN" altLang="en-US" sz="2400" dirty="0"/>
              <a:t> </a:t>
            </a:r>
            <a:endParaRPr kumimoji="1" lang="en-US" altLang="zh-CN" sz="2400" dirty="0"/>
          </a:p>
          <a:p>
            <a:pPr algn="ctr">
              <a:lnSpc>
                <a:spcPct val="80000"/>
              </a:lnSpc>
            </a:pPr>
            <a:r>
              <a:rPr kumimoji="1" lang="en-US" altLang="zh-CN" sz="2400" dirty="0"/>
              <a:t>or</a:t>
            </a:r>
            <a:r>
              <a:rPr kumimoji="1" lang="zh-CN" altLang="en-US" sz="2400" dirty="0"/>
              <a:t> </a:t>
            </a:r>
            <a:r>
              <a:rPr kumimoji="1" lang="en-US" altLang="zh-CN" sz="2400" dirty="0"/>
              <a:t>Design</a:t>
            </a:r>
            <a:endParaRPr kumimoji="1" lang="zh-CN" altLang="en-US" sz="2400" dirty="0"/>
          </a:p>
        </p:txBody>
      </p:sp>
      <p:grpSp>
        <p:nvGrpSpPr>
          <p:cNvPr id="48" name="组合 47">
            <a:extLst>
              <a:ext uri="{FF2B5EF4-FFF2-40B4-BE49-F238E27FC236}">
                <a16:creationId xmlns:a16="http://schemas.microsoft.com/office/drawing/2014/main" id="{83F12B70-BC19-8642-9927-9F4FFF87567D}"/>
              </a:ext>
            </a:extLst>
          </p:cNvPr>
          <p:cNvGrpSpPr/>
          <p:nvPr/>
        </p:nvGrpSpPr>
        <p:grpSpPr>
          <a:xfrm>
            <a:off x="9131118" y="2380274"/>
            <a:ext cx="2244165" cy="1688615"/>
            <a:chOff x="4614333" y="3630461"/>
            <a:chExt cx="2244165" cy="1688615"/>
          </a:xfrm>
        </p:grpSpPr>
        <p:pic>
          <p:nvPicPr>
            <p:cNvPr id="53" name="图形 52" descr="数据库">
              <a:extLst>
                <a:ext uri="{FF2B5EF4-FFF2-40B4-BE49-F238E27FC236}">
                  <a16:creationId xmlns:a16="http://schemas.microsoft.com/office/drawing/2014/main" id="{F771CD91-7BE9-3F46-995C-6228FB8819D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22940" y="4092126"/>
              <a:ext cx="1226950" cy="1226950"/>
            </a:xfrm>
            <a:prstGeom prst="rect">
              <a:avLst/>
            </a:prstGeom>
          </p:spPr>
        </p:pic>
        <p:sp>
          <p:nvSpPr>
            <p:cNvPr id="54" name="文本框 53">
              <a:extLst>
                <a:ext uri="{FF2B5EF4-FFF2-40B4-BE49-F238E27FC236}">
                  <a16:creationId xmlns:a16="http://schemas.microsoft.com/office/drawing/2014/main" id="{BAD6EEF6-B911-B04D-B18B-90EB522AD701}"/>
                </a:ext>
              </a:extLst>
            </p:cNvPr>
            <p:cNvSpPr txBox="1"/>
            <p:nvPr/>
          </p:nvSpPr>
          <p:spPr>
            <a:xfrm>
              <a:off x="4614333" y="3630461"/>
              <a:ext cx="2244165" cy="461665"/>
            </a:xfrm>
            <a:prstGeom prst="rect">
              <a:avLst/>
            </a:prstGeom>
            <a:noFill/>
          </p:spPr>
          <p:txBody>
            <a:bodyPr wrap="square" rtlCol="0">
              <a:spAutoFit/>
            </a:bodyPr>
            <a:lstStyle/>
            <a:p>
              <a:pPr algn="ctr"/>
              <a:r>
                <a:rPr kumimoji="1" lang="en-US" altLang="zh-CN" sz="2400" dirty="0"/>
                <a:t>Synthetic</a:t>
              </a:r>
              <a:r>
                <a:rPr kumimoji="1" lang="zh-CN" altLang="en-US" sz="2400" dirty="0"/>
                <a:t> </a:t>
              </a:r>
              <a:r>
                <a:rPr kumimoji="1" lang="en-US" altLang="zh-CN" sz="2400" dirty="0"/>
                <a:t>data</a:t>
              </a:r>
              <a:endParaRPr kumimoji="1" lang="zh-CN" altLang="en-US" sz="2400" dirty="0"/>
            </a:p>
          </p:txBody>
        </p:sp>
      </p:grpSp>
      <p:sp>
        <p:nvSpPr>
          <p:cNvPr id="66" name="右箭头 65">
            <a:extLst>
              <a:ext uri="{FF2B5EF4-FFF2-40B4-BE49-F238E27FC236}">
                <a16:creationId xmlns:a16="http://schemas.microsoft.com/office/drawing/2014/main" id="{18C63E49-48A6-D747-A253-B351CD670E03}"/>
              </a:ext>
            </a:extLst>
          </p:cNvPr>
          <p:cNvSpPr/>
          <p:nvPr/>
        </p:nvSpPr>
        <p:spPr>
          <a:xfrm rot="1391075" flipV="1">
            <a:off x="4348791" y="3780797"/>
            <a:ext cx="1516967"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67" name="右箭头 66">
            <a:extLst>
              <a:ext uri="{FF2B5EF4-FFF2-40B4-BE49-F238E27FC236}">
                <a16:creationId xmlns:a16="http://schemas.microsoft.com/office/drawing/2014/main" id="{FC0B6867-5EDC-884F-8763-6BF7D4524194}"/>
              </a:ext>
            </a:extLst>
          </p:cNvPr>
          <p:cNvSpPr/>
          <p:nvPr/>
        </p:nvSpPr>
        <p:spPr>
          <a:xfrm rot="18985692" flipV="1">
            <a:off x="8492227" y="3831429"/>
            <a:ext cx="864000"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3" name="灯片编号占位符 2">
            <a:extLst>
              <a:ext uri="{FF2B5EF4-FFF2-40B4-BE49-F238E27FC236}">
                <a16:creationId xmlns:a16="http://schemas.microsoft.com/office/drawing/2014/main" id="{8C364B9A-7FF8-304B-8C5B-3C6D46B179E9}"/>
              </a:ext>
            </a:extLst>
          </p:cNvPr>
          <p:cNvSpPr>
            <a:spLocks noGrp="1"/>
          </p:cNvSpPr>
          <p:nvPr>
            <p:ph type="sldNum" sz="quarter" idx="12"/>
          </p:nvPr>
        </p:nvSpPr>
        <p:spPr/>
        <p:txBody>
          <a:bodyPr/>
          <a:lstStyle/>
          <a:p>
            <a:fld id="{3FAA2014-31E2-6741-903E-A920B1C04E12}" type="slidenum">
              <a:rPr kumimoji="1" lang="zh-CN" altLang="en-US" smtClean="0"/>
              <a:t>7</a:t>
            </a:fld>
            <a:endParaRPr kumimoji="1" lang="zh-CN" altLang="en-US"/>
          </a:p>
        </p:txBody>
      </p:sp>
      <p:grpSp>
        <p:nvGrpSpPr>
          <p:cNvPr id="10" name="组合 9">
            <a:extLst>
              <a:ext uri="{FF2B5EF4-FFF2-40B4-BE49-F238E27FC236}">
                <a16:creationId xmlns:a16="http://schemas.microsoft.com/office/drawing/2014/main" id="{8AE92B58-6859-8C42-8662-671D83D78792}"/>
              </a:ext>
            </a:extLst>
          </p:cNvPr>
          <p:cNvGrpSpPr/>
          <p:nvPr/>
        </p:nvGrpSpPr>
        <p:grpSpPr>
          <a:xfrm>
            <a:off x="6016039" y="1577908"/>
            <a:ext cx="2693756" cy="1519200"/>
            <a:chOff x="6016039" y="1723048"/>
            <a:chExt cx="2693756" cy="1519200"/>
          </a:xfrm>
        </p:grpSpPr>
        <p:sp>
          <p:nvSpPr>
            <p:cNvPr id="8" name="矩形 7">
              <a:extLst>
                <a:ext uri="{FF2B5EF4-FFF2-40B4-BE49-F238E27FC236}">
                  <a16:creationId xmlns:a16="http://schemas.microsoft.com/office/drawing/2014/main" id="{F31FA184-936A-AB49-9E6A-08488DFCF3CD}"/>
                </a:ext>
              </a:extLst>
            </p:cNvPr>
            <p:cNvSpPr/>
            <p:nvPr/>
          </p:nvSpPr>
          <p:spPr>
            <a:xfrm>
              <a:off x="6016039" y="1723048"/>
              <a:ext cx="2415600" cy="1519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zh-CN" sz="2400" dirty="0">
                  <a:solidFill>
                    <a:schemeClr val="tx1"/>
                  </a:solidFill>
                </a:rPr>
                <a:t>Simulator</a:t>
              </a:r>
              <a:endParaRPr kumimoji="1" lang="zh-CN" altLang="en-US" sz="2400" dirty="0">
                <a:solidFill>
                  <a:schemeClr val="tx1"/>
                </a:solidFill>
              </a:endParaRPr>
            </a:p>
          </p:txBody>
        </p:sp>
        <p:pic>
          <p:nvPicPr>
            <p:cNvPr id="15" name="图形 14" descr="连接">
              <a:extLst>
                <a:ext uri="{FF2B5EF4-FFF2-40B4-BE49-F238E27FC236}">
                  <a16:creationId xmlns:a16="http://schemas.microsoft.com/office/drawing/2014/main" id="{DA575C70-01DC-714F-A75A-C3867819066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70070" y="2304916"/>
              <a:ext cx="837940" cy="837940"/>
            </a:xfrm>
            <a:prstGeom prst="rect">
              <a:avLst/>
            </a:prstGeom>
          </p:spPr>
        </p:pic>
        <p:sp>
          <p:nvSpPr>
            <p:cNvPr id="4" name="文本框 3">
              <a:extLst>
                <a:ext uri="{FF2B5EF4-FFF2-40B4-BE49-F238E27FC236}">
                  <a16:creationId xmlns:a16="http://schemas.microsoft.com/office/drawing/2014/main" id="{4490B716-A9BD-0E4C-8DC0-2F95CAA2F2CE}"/>
                </a:ext>
              </a:extLst>
            </p:cNvPr>
            <p:cNvSpPr txBox="1"/>
            <p:nvPr/>
          </p:nvSpPr>
          <p:spPr>
            <a:xfrm>
              <a:off x="7146894" y="2356740"/>
              <a:ext cx="1562901" cy="646331"/>
            </a:xfrm>
            <a:prstGeom prst="rect">
              <a:avLst/>
            </a:prstGeom>
            <a:noFill/>
          </p:spPr>
          <p:txBody>
            <a:bodyPr wrap="square" rtlCol="0">
              <a:spAutoFit/>
            </a:bodyPr>
            <a:lstStyle/>
            <a:p>
              <a:r>
                <a:rPr kumimoji="1" lang="en-US" altLang="zh-CN" dirty="0"/>
                <a:t>e.g.</a:t>
              </a:r>
              <a:r>
                <a:rPr kumimoji="1" lang="zh-CN" altLang="en-US" dirty="0"/>
                <a:t> </a:t>
              </a:r>
              <a:r>
                <a:rPr kumimoji="1" lang="en-US" altLang="zh-CN" dirty="0"/>
                <a:t>NS-2,</a:t>
              </a:r>
            </a:p>
            <a:p>
              <a:r>
                <a:rPr kumimoji="1" lang="zh-CN" altLang="en-US" dirty="0"/>
                <a:t>  </a:t>
              </a:r>
              <a:r>
                <a:rPr kumimoji="1" lang="en-US" altLang="zh-CN" dirty="0" err="1"/>
                <a:t>CloudSim</a:t>
              </a:r>
              <a:endParaRPr kumimoji="1" lang="zh-CN" altLang="en-US" dirty="0"/>
            </a:p>
          </p:txBody>
        </p:sp>
      </p:grpSp>
      <p:grpSp>
        <p:nvGrpSpPr>
          <p:cNvPr id="9" name="组合 8">
            <a:extLst>
              <a:ext uri="{FF2B5EF4-FFF2-40B4-BE49-F238E27FC236}">
                <a16:creationId xmlns:a16="http://schemas.microsoft.com/office/drawing/2014/main" id="{9B4C6314-6A02-D94C-AE50-BB79294E18A6}"/>
              </a:ext>
            </a:extLst>
          </p:cNvPr>
          <p:cNvGrpSpPr/>
          <p:nvPr/>
        </p:nvGrpSpPr>
        <p:grpSpPr>
          <a:xfrm>
            <a:off x="6016039" y="3467057"/>
            <a:ext cx="2658964" cy="1519200"/>
            <a:chOff x="6016039" y="3612197"/>
            <a:chExt cx="2658964" cy="1519200"/>
          </a:xfrm>
        </p:grpSpPr>
        <p:sp>
          <p:nvSpPr>
            <p:cNvPr id="55" name="矩形 54">
              <a:extLst>
                <a:ext uri="{FF2B5EF4-FFF2-40B4-BE49-F238E27FC236}">
                  <a16:creationId xmlns:a16="http://schemas.microsoft.com/office/drawing/2014/main" id="{034FF94A-D83B-CD44-AF7D-8C4DF66ADEE4}"/>
                </a:ext>
              </a:extLst>
            </p:cNvPr>
            <p:cNvSpPr/>
            <p:nvPr/>
          </p:nvSpPr>
          <p:spPr>
            <a:xfrm>
              <a:off x="6016039" y="3612197"/>
              <a:ext cx="2415600" cy="1519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80000"/>
                </a:lnSpc>
              </a:pPr>
              <a:r>
                <a:rPr kumimoji="1" lang="en-US" altLang="zh-CN" sz="2400" dirty="0">
                  <a:solidFill>
                    <a:schemeClr val="tx1"/>
                  </a:solidFill>
                </a:rPr>
                <a:t>Mathematical</a:t>
              </a:r>
              <a:r>
                <a:rPr kumimoji="1" lang="zh-CN" altLang="en-US" sz="2400" dirty="0">
                  <a:solidFill>
                    <a:schemeClr val="tx1"/>
                  </a:solidFill>
                </a:rPr>
                <a:t> </a:t>
              </a:r>
              <a:r>
                <a:rPr kumimoji="1" lang="en-US" altLang="zh-CN" sz="2400" dirty="0">
                  <a:solidFill>
                    <a:schemeClr val="tx1"/>
                  </a:solidFill>
                </a:rPr>
                <a:t>models</a:t>
              </a:r>
              <a:endParaRPr kumimoji="1" lang="zh-CN" altLang="en-US" sz="2400" dirty="0">
                <a:solidFill>
                  <a:schemeClr val="tx1"/>
                </a:solidFill>
              </a:endParaRPr>
            </a:p>
          </p:txBody>
        </p:sp>
        <p:pic>
          <p:nvPicPr>
            <p:cNvPr id="25" name="图形 24" descr="远程学习数学">
              <a:extLst>
                <a:ext uri="{FF2B5EF4-FFF2-40B4-BE49-F238E27FC236}">
                  <a16:creationId xmlns:a16="http://schemas.microsoft.com/office/drawing/2014/main" id="{F901729E-B818-B648-AFCB-646A30EBF86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161104" y="4214029"/>
              <a:ext cx="914400" cy="914400"/>
            </a:xfrm>
            <a:prstGeom prst="rect">
              <a:avLst/>
            </a:prstGeom>
          </p:spPr>
        </p:pic>
        <p:sp>
          <p:nvSpPr>
            <p:cNvPr id="31" name="文本框 30">
              <a:extLst>
                <a:ext uri="{FF2B5EF4-FFF2-40B4-BE49-F238E27FC236}">
                  <a16:creationId xmlns:a16="http://schemas.microsoft.com/office/drawing/2014/main" id="{2736AC99-7745-FC43-A82E-2D7A7662F736}"/>
                </a:ext>
              </a:extLst>
            </p:cNvPr>
            <p:cNvSpPr txBox="1"/>
            <p:nvPr/>
          </p:nvSpPr>
          <p:spPr>
            <a:xfrm>
              <a:off x="7112102" y="4295250"/>
              <a:ext cx="1562901" cy="646331"/>
            </a:xfrm>
            <a:prstGeom prst="rect">
              <a:avLst/>
            </a:prstGeom>
            <a:noFill/>
          </p:spPr>
          <p:txBody>
            <a:bodyPr wrap="square" rtlCol="0">
              <a:spAutoFit/>
            </a:bodyPr>
            <a:lstStyle/>
            <a:p>
              <a:r>
                <a:rPr kumimoji="1" lang="en-US" altLang="zh-CN" dirty="0"/>
                <a:t>e.g.</a:t>
              </a:r>
              <a:r>
                <a:rPr kumimoji="1" lang="zh-CN" altLang="en-US" dirty="0"/>
                <a:t> </a:t>
              </a:r>
              <a:r>
                <a:rPr kumimoji="1" lang="en-US" altLang="zh-CN" dirty="0"/>
                <a:t>Swing,</a:t>
              </a:r>
            </a:p>
            <a:p>
              <a:r>
                <a:rPr kumimoji="1" lang="zh-CN" altLang="en-US" dirty="0"/>
                <a:t>       </a:t>
              </a:r>
              <a:r>
                <a:rPr kumimoji="1" lang="en-US" altLang="zh-CN" dirty="0"/>
                <a:t>BURSE</a:t>
              </a:r>
              <a:endParaRPr kumimoji="1" lang="zh-CN" altLang="en-US" dirty="0"/>
            </a:p>
          </p:txBody>
        </p:sp>
      </p:grpSp>
      <p:sp>
        <p:nvSpPr>
          <p:cNvPr id="5" name="文本框 4">
            <a:extLst>
              <a:ext uri="{FF2B5EF4-FFF2-40B4-BE49-F238E27FC236}">
                <a16:creationId xmlns:a16="http://schemas.microsoft.com/office/drawing/2014/main" id="{E67CD688-7EEF-704F-9991-556EE2A5F38B}"/>
              </a:ext>
            </a:extLst>
          </p:cNvPr>
          <p:cNvSpPr txBox="1"/>
          <p:nvPr/>
        </p:nvSpPr>
        <p:spPr>
          <a:xfrm>
            <a:off x="0" y="6316830"/>
            <a:ext cx="11132457" cy="649409"/>
          </a:xfrm>
          <a:prstGeom prst="rect">
            <a:avLst/>
          </a:prstGeom>
          <a:noFill/>
        </p:spPr>
        <p:txBody>
          <a:bodyPr wrap="square" rtlCol="0">
            <a:spAutoFit/>
          </a:bodyPr>
          <a:lstStyle/>
          <a:p>
            <a:pPr>
              <a:lnSpc>
                <a:spcPct val="80000"/>
              </a:lnSpc>
            </a:pPr>
            <a:r>
              <a:rPr kumimoji="1" lang="en-US" altLang="zh-CN" sz="900" dirty="0" err="1">
                <a:solidFill>
                  <a:schemeClr val="bg2">
                    <a:lumMod val="50000"/>
                  </a:schemeClr>
                </a:solidFill>
              </a:rPr>
              <a:t>Teerawat</a:t>
            </a:r>
            <a:r>
              <a:rPr kumimoji="1" lang="en-US" altLang="zh-CN" sz="900" dirty="0">
                <a:solidFill>
                  <a:schemeClr val="bg2">
                    <a:lumMod val="50000"/>
                  </a:schemeClr>
                </a:solidFill>
              </a:rPr>
              <a:t> </a:t>
            </a:r>
            <a:r>
              <a:rPr kumimoji="1" lang="en-US" altLang="zh-CN" sz="900" dirty="0" err="1">
                <a:solidFill>
                  <a:schemeClr val="bg2">
                    <a:lumMod val="50000"/>
                  </a:schemeClr>
                </a:solidFill>
              </a:rPr>
              <a:t>Issariyakul</a:t>
            </a:r>
            <a:r>
              <a:rPr kumimoji="1" lang="en-US" altLang="zh-CN" sz="900" dirty="0">
                <a:solidFill>
                  <a:schemeClr val="bg2">
                    <a:lumMod val="50000"/>
                  </a:schemeClr>
                </a:solidFill>
              </a:rPr>
              <a:t> and </a:t>
            </a:r>
            <a:r>
              <a:rPr kumimoji="1" lang="en-US" altLang="zh-CN" sz="900" dirty="0" err="1">
                <a:solidFill>
                  <a:schemeClr val="bg2">
                    <a:lumMod val="50000"/>
                  </a:schemeClr>
                </a:solidFill>
              </a:rPr>
              <a:t>Ekram</a:t>
            </a:r>
            <a:r>
              <a:rPr kumimoji="1" lang="en-US" altLang="zh-CN" sz="900" dirty="0">
                <a:solidFill>
                  <a:schemeClr val="bg2">
                    <a:lumMod val="50000"/>
                  </a:schemeClr>
                </a:solidFill>
              </a:rPr>
              <a:t> Hossain. 2009. Introduction to network simulator 2 (NS2). In Introduction to network simulator NS2. Springer, 1–18.</a:t>
            </a:r>
          </a:p>
          <a:p>
            <a:pPr>
              <a:lnSpc>
                <a:spcPct val="80000"/>
              </a:lnSpc>
            </a:pPr>
            <a:r>
              <a:rPr kumimoji="1" lang="en-US" altLang="zh-CN" sz="900" dirty="0">
                <a:solidFill>
                  <a:schemeClr val="bg2">
                    <a:lumMod val="50000"/>
                  </a:schemeClr>
                </a:solidFill>
              </a:rPr>
              <a:t>Sheng Di and Franck Cappello. 2015. </a:t>
            </a:r>
            <a:r>
              <a:rPr kumimoji="1" lang="en-US" altLang="zh-CN" sz="900" dirty="0" err="1">
                <a:solidFill>
                  <a:schemeClr val="bg2">
                    <a:lumMod val="50000"/>
                  </a:schemeClr>
                </a:solidFill>
              </a:rPr>
              <a:t>GloudSim</a:t>
            </a:r>
            <a:r>
              <a:rPr kumimoji="1" lang="en-US" altLang="zh-CN" sz="900" dirty="0">
                <a:solidFill>
                  <a:schemeClr val="bg2">
                    <a:lumMod val="50000"/>
                  </a:schemeClr>
                </a:solidFill>
              </a:rPr>
              <a:t>: Google trace based cloud simulator with virtual machines. Software: Practice and Experience 45, 11 (2015), 1571–1590.</a:t>
            </a:r>
          </a:p>
          <a:p>
            <a:pPr>
              <a:lnSpc>
                <a:spcPct val="80000"/>
              </a:lnSpc>
            </a:pPr>
            <a:r>
              <a:rPr kumimoji="1" lang="en-US" altLang="zh-CN" sz="900" dirty="0">
                <a:solidFill>
                  <a:schemeClr val="bg2">
                    <a:lumMod val="50000"/>
                  </a:schemeClr>
                </a:solidFill>
              </a:rPr>
              <a:t>Kashi Venkatesh Vishwanath and Amin Vahdat. 2009. Swing: Realistic and responsive network traffic generation. IEEE/ACM Transactions on Networking (TON) 17, 3 (2009), 712–725.</a:t>
            </a:r>
          </a:p>
          <a:p>
            <a:pPr>
              <a:lnSpc>
                <a:spcPct val="80000"/>
              </a:lnSpc>
            </a:pPr>
            <a:r>
              <a:rPr kumimoji="1" lang="en-US" altLang="zh-CN" sz="900" dirty="0" err="1">
                <a:solidFill>
                  <a:schemeClr val="bg2">
                    <a:lumMod val="50000"/>
                  </a:schemeClr>
                </a:solidFill>
              </a:rPr>
              <a:t>Jianwei</a:t>
            </a:r>
            <a:r>
              <a:rPr kumimoji="1" lang="en-US" altLang="zh-CN" sz="900" dirty="0">
                <a:solidFill>
                  <a:schemeClr val="bg2">
                    <a:lumMod val="50000"/>
                  </a:schemeClr>
                </a:solidFill>
              </a:rPr>
              <a:t> Yin, Xingjian Lu, </a:t>
            </a:r>
            <a:r>
              <a:rPr kumimoji="1" lang="en-US" altLang="zh-CN" sz="900" dirty="0" err="1">
                <a:solidFill>
                  <a:schemeClr val="bg2">
                    <a:lumMod val="50000"/>
                  </a:schemeClr>
                </a:solidFill>
              </a:rPr>
              <a:t>Xinkui</a:t>
            </a:r>
            <a:r>
              <a:rPr kumimoji="1" lang="en-US" altLang="zh-CN" sz="900" dirty="0">
                <a:solidFill>
                  <a:schemeClr val="bg2">
                    <a:lumMod val="50000"/>
                  </a:schemeClr>
                </a:solidFill>
              </a:rPr>
              <a:t> Zhao, </a:t>
            </a:r>
            <a:r>
              <a:rPr kumimoji="1" lang="en-US" altLang="zh-CN" sz="900" dirty="0" err="1">
                <a:solidFill>
                  <a:schemeClr val="bg2">
                    <a:lumMod val="50000"/>
                  </a:schemeClr>
                </a:solidFill>
              </a:rPr>
              <a:t>Hanwei</a:t>
            </a:r>
            <a:r>
              <a:rPr kumimoji="1" lang="en-US" altLang="zh-CN" sz="900" dirty="0">
                <a:solidFill>
                  <a:schemeClr val="bg2">
                    <a:lumMod val="50000"/>
                  </a:schemeClr>
                </a:solidFill>
              </a:rPr>
              <a:t> Chen, and </a:t>
            </a:r>
            <a:r>
              <a:rPr kumimoji="1" lang="en-US" altLang="zh-CN" sz="900" dirty="0" err="1">
                <a:solidFill>
                  <a:schemeClr val="bg2">
                    <a:lumMod val="50000"/>
                  </a:schemeClr>
                </a:solidFill>
              </a:rPr>
              <a:t>Xue</a:t>
            </a:r>
            <a:r>
              <a:rPr kumimoji="1" lang="en-US" altLang="zh-CN" sz="900" dirty="0">
                <a:solidFill>
                  <a:schemeClr val="bg2">
                    <a:lumMod val="50000"/>
                  </a:schemeClr>
                </a:solidFill>
              </a:rPr>
              <a:t> Liu. 2014. BURSE:</a:t>
            </a:r>
            <a:r>
              <a:rPr kumimoji="1" lang="zh-CN" altLang="en-US" sz="900" dirty="0">
                <a:solidFill>
                  <a:schemeClr val="bg2">
                    <a:lumMod val="50000"/>
                  </a:schemeClr>
                </a:solidFill>
              </a:rPr>
              <a:t> </a:t>
            </a:r>
            <a:r>
              <a:rPr kumimoji="1" lang="en-US" altLang="zh-CN" sz="900" dirty="0">
                <a:solidFill>
                  <a:schemeClr val="bg2">
                    <a:lumMod val="50000"/>
                  </a:schemeClr>
                </a:solidFill>
              </a:rPr>
              <a:t>A </a:t>
            </a:r>
            <a:r>
              <a:rPr kumimoji="1" lang="en-US" altLang="zh-CN" sz="900" dirty="0" err="1">
                <a:solidFill>
                  <a:schemeClr val="bg2">
                    <a:lumMod val="50000"/>
                  </a:schemeClr>
                </a:solidFill>
              </a:rPr>
              <a:t>bursty</a:t>
            </a:r>
            <a:r>
              <a:rPr kumimoji="1" lang="en-US" altLang="zh-CN" sz="900" dirty="0">
                <a:solidFill>
                  <a:schemeClr val="bg2">
                    <a:lumMod val="50000"/>
                  </a:schemeClr>
                </a:solidFill>
              </a:rPr>
              <a:t> and self-similar workload generator for cloud computing. IEEE Transactions on Parallel and Distributed Systems 26, 3 (2014), 668–680.</a:t>
            </a:r>
          </a:p>
          <a:p>
            <a:pPr>
              <a:lnSpc>
                <a:spcPct val="80000"/>
              </a:lnSpc>
            </a:pPr>
            <a:endParaRPr kumimoji="1" lang="zh-CN" altLang="en-US" sz="900" dirty="0">
              <a:solidFill>
                <a:schemeClr val="bg2">
                  <a:lumMod val="50000"/>
                </a:schemeClr>
              </a:solidFill>
            </a:endParaRPr>
          </a:p>
        </p:txBody>
      </p:sp>
      <p:grpSp>
        <p:nvGrpSpPr>
          <p:cNvPr id="24" name="组合 23">
            <a:extLst>
              <a:ext uri="{FF2B5EF4-FFF2-40B4-BE49-F238E27FC236}">
                <a16:creationId xmlns:a16="http://schemas.microsoft.com/office/drawing/2014/main" id="{DA21DBEA-4AE4-5749-A07F-744893C87B01}"/>
              </a:ext>
            </a:extLst>
          </p:cNvPr>
          <p:cNvGrpSpPr/>
          <p:nvPr/>
        </p:nvGrpSpPr>
        <p:grpSpPr>
          <a:xfrm>
            <a:off x="3739487" y="4958537"/>
            <a:ext cx="1328898" cy="619299"/>
            <a:chOff x="3739487" y="4858786"/>
            <a:chExt cx="1328898" cy="619299"/>
          </a:xfrm>
        </p:grpSpPr>
        <p:cxnSp>
          <p:nvCxnSpPr>
            <p:cNvPr id="13" name="直线连接符 12">
              <a:extLst>
                <a:ext uri="{FF2B5EF4-FFF2-40B4-BE49-F238E27FC236}">
                  <a16:creationId xmlns:a16="http://schemas.microsoft.com/office/drawing/2014/main" id="{5FFBAA58-4127-8B45-B585-BC38D2C486E4}"/>
                </a:ext>
              </a:extLst>
            </p:cNvPr>
            <p:cNvCxnSpPr>
              <a:cxnSpLocks/>
            </p:cNvCxnSpPr>
            <p:nvPr/>
          </p:nvCxnSpPr>
          <p:spPr>
            <a:xfrm>
              <a:off x="3757398" y="5478085"/>
              <a:ext cx="1310987"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A7718A33-BF04-594A-A6E5-566F58300DBE}"/>
                </a:ext>
              </a:extLst>
            </p:cNvPr>
            <p:cNvSpPr txBox="1"/>
            <p:nvPr/>
          </p:nvSpPr>
          <p:spPr>
            <a:xfrm>
              <a:off x="3739487" y="4858786"/>
              <a:ext cx="1226950" cy="584775"/>
            </a:xfrm>
            <a:prstGeom prst="rect">
              <a:avLst/>
            </a:prstGeom>
            <a:noFill/>
          </p:spPr>
          <p:txBody>
            <a:bodyPr wrap="square" rtlCol="0">
              <a:spAutoFit/>
            </a:bodyPr>
            <a:lstStyle/>
            <a:p>
              <a:pPr algn="ctr"/>
              <a:r>
                <a:rPr kumimoji="1" lang="en-US" altLang="zh-CN" sz="3200" b="1" dirty="0">
                  <a:solidFill>
                    <a:srgbClr val="FF0000"/>
                  </a:solidFill>
                </a:rPr>
                <a:t>no</a:t>
              </a:r>
              <a:endParaRPr kumimoji="1" lang="zh-CN" altLang="en-US" sz="3200" b="1" dirty="0">
                <a:solidFill>
                  <a:srgbClr val="FF0000"/>
                </a:solidFill>
              </a:endParaRPr>
            </a:p>
          </p:txBody>
        </p:sp>
      </p:grpSp>
      <p:grpSp>
        <p:nvGrpSpPr>
          <p:cNvPr id="26" name="组合 25">
            <a:extLst>
              <a:ext uri="{FF2B5EF4-FFF2-40B4-BE49-F238E27FC236}">
                <a16:creationId xmlns:a16="http://schemas.microsoft.com/office/drawing/2014/main" id="{05192D02-B298-774F-AEF6-B3CBD3E85C57}"/>
              </a:ext>
            </a:extLst>
          </p:cNvPr>
          <p:cNvGrpSpPr/>
          <p:nvPr/>
        </p:nvGrpSpPr>
        <p:grpSpPr>
          <a:xfrm>
            <a:off x="5269230" y="4966146"/>
            <a:ext cx="4086458" cy="628314"/>
            <a:chOff x="5269230" y="4849771"/>
            <a:chExt cx="4086458" cy="628314"/>
          </a:xfrm>
        </p:grpSpPr>
        <p:cxnSp>
          <p:nvCxnSpPr>
            <p:cNvPr id="44" name="直线连接符 43">
              <a:extLst>
                <a:ext uri="{FF2B5EF4-FFF2-40B4-BE49-F238E27FC236}">
                  <a16:creationId xmlns:a16="http://schemas.microsoft.com/office/drawing/2014/main" id="{9514C56D-2C15-F34C-8C6B-20346738F3DD}"/>
                </a:ext>
              </a:extLst>
            </p:cNvPr>
            <p:cNvCxnSpPr>
              <a:cxnSpLocks/>
            </p:cNvCxnSpPr>
            <p:nvPr/>
          </p:nvCxnSpPr>
          <p:spPr>
            <a:xfrm flipV="1">
              <a:off x="5269230" y="5461461"/>
              <a:ext cx="4086458" cy="1662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9EE27C7D-4DC9-8549-9FFC-D5DDC872F35B}"/>
                </a:ext>
              </a:extLst>
            </p:cNvPr>
            <p:cNvSpPr txBox="1"/>
            <p:nvPr/>
          </p:nvSpPr>
          <p:spPr>
            <a:xfrm>
              <a:off x="5542702" y="4849771"/>
              <a:ext cx="3413397" cy="584775"/>
            </a:xfrm>
            <a:prstGeom prst="rect">
              <a:avLst/>
            </a:prstGeom>
            <a:noFill/>
          </p:spPr>
          <p:txBody>
            <a:bodyPr wrap="square" rtlCol="0">
              <a:spAutoFit/>
            </a:bodyPr>
            <a:lstStyle/>
            <a:p>
              <a:pPr algn="ctr"/>
              <a:r>
                <a:rPr kumimoji="1" lang="en-US" altLang="zh-CN" sz="3200" b="1" dirty="0">
                  <a:solidFill>
                    <a:srgbClr val="FF0000"/>
                  </a:solidFill>
                </a:rPr>
                <a:t>One</a:t>
              </a:r>
              <a:r>
                <a:rPr kumimoji="1" lang="zh-CN" altLang="en-US" sz="3200" b="1" dirty="0">
                  <a:solidFill>
                    <a:srgbClr val="FF0000"/>
                  </a:solidFill>
                </a:rPr>
                <a:t> </a:t>
              </a:r>
              <a:r>
                <a:rPr kumimoji="1" lang="en-US" altLang="zh-CN" sz="3200" b="1" dirty="0">
                  <a:solidFill>
                    <a:srgbClr val="FF0000"/>
                  </a:solidFill>
                </a:rPr>
                <a:t>framework</a:t>
              </a:r>
              <a:endParaRPr kumimoji="1" lang="zh-CN" altLang="en-US" sz="3200" b="1" dirty="0">
                <a:solidFill>
                  <a:srgbClr val="FF0000"/>
                </a:solidFill>
              </a:endParaRPr>
            </a:p>
          </p:txBody>
        </p:sp>
      </p:grpSp>
    </p:spTree>
    <p:extLst>
      <p:ext uri="{BB962C8B-B14F-4D97-AF65-F5344CB8AC3E}">
        <p14:creationId xmlns:p14="http://schemas.microsoft.com/office/powerpoint/2010/main" val="141669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p:txBody>
          <a:bodyPr/>
          <a:lstStyle/>
          <a:p>
            <a:r>
              <a:rPr kumimoji="1" lang="en-US" altLang="zh-CN" b="1" dirty="0"/>
              <a:t>Promise of GANs</a:t>
            </a:r>
            <a:endParaRPr kumimoji="1" lang="zh-CN" altLang="en-US" b="1" dirty="0"/>
          </a:p>
        </p:txBody>
      </p:sp>
      <p:sp>
        <p:nvSpPr>
          <p:cNvPr id="5" name="矩形 4">
            <a:extLst>
              <a:ext uri="{FF2B5EF4-FFF2-40B4-BE49-F238E27FC236}">
                <a16:creationId xmlns:a16="http://schemas.microsoft.com/office/drawing/2014/main" id="{1F615DEA-19C2-4B44-9C3C-FB498258581A}"/>
              </a:ext>
            </a:extLst>
          </p:cNvPr>
          <p:cNvSpPr/>
          <p:nvPr/>
        </p:nvSpPr>
        <p:spPr>
          <a:xfrm>
            <a:off x="5380194" y="2409274"/>
            <a:ext cx="2167576" cy="1914535"/>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solidFill>
                  <a:schemeClr val="tx1"/>
                </a:solidFill>
              </a:rPr>
              <a:t>GANs</a:t>
            </a:r>
            <a:endParaRPr kumimoji="1" lang="zh-CN" altLang="en-US" sz="2400" dirty="0">
              <a:solidFill>
                <a:schemeClr val="tx1"/>
              </a:solidFill>
            </a:endParaRPr>
          </a:p>
        </p:txBody>
      </p:sp>
      <p:grpSp>
        <p:nvGrpSpPr>
          <p:cNvPr id="8" name="组合 7">
            <a:extLst>
              <a:ext uri="{FF2B5EF4-FFF2-40B4-BE49-F238E27FC236}">
                <a16:creationId xmlns:a16="http://schemas.microsoft.com/office/drawing/2014/main" id="{C8A73394-697F-164B-968C-A1ACFFB926B2}"/>
              </a:ext>
            </a:extLst>
          </p:cNvPr>
          <p:cNvGrpSpPr/>
          <p:nvPr/>
        </p:nvGrpSpPr>
        <p:grpSpPr>
          <a:xfrm>
            <a:off x="8366513" y="1325486"/>
            <a:ext cx="2165865" cy="2167575"/>
            <a:chOff x="8696311" y="1568419"/>
            <a:chExt cx="2779999" cy="2782192"/>
          </a:xfrm>
        </p:grpSpPr>
        <p:pic>
          <p:nvPicPr>
            <p:cNvPr id="9" name="图片 8">
              <a:extLst>
                <a:ext uri="{FF2B5EF4-FFF2-40B4-BE49-F238E27FC236}">
                  <a16:creationId xmlns:a16="http://schemas.microsoft.com/office/drawing/2014/main" id="{9701D055-3717-3348-8DA2-44CFEDA50184}"/>
                </a:ext>
              </a:extLst>
            </p:cNvPr>
            <p:cNvPicPr>
              <a:picLocks noChangeAspect="1"/>
            </p:cNvPicPr>
            <p:nvPr/>
          </p:nvPicPr>
          <p:blipFill>
            <a:blip r:embed="rId3"/>
            <a:stretch>
              <a:fillRect/>
            </a:stretch>
          </p:blipFill>
          <p:spPr>
            <a:xfrm>
              <a:off x="10146254" y="1568419"/>
              <a:ext cx="1330056" cy="1338609"/>
            </a:xfrm>
            <a:prstGeom prst="rect">
              <a:avLst/>
            </a:prstGeom>
          </p:spPr>
        </p:pic>
        <p:pic>
          <p:nvPicPr>
            <p:cNvPr id="10" name="图片 9">
              <a:extLst>
                <a:ext uri="{FF2B5EF4-FFF2-40B4-BE49-F238E27FC236}">
                  <a16:creationId xmlns:a16="http://schemas.microsoft.com/office/drawing/2014/main" id="{D664307C-888F-994A-B52C-FF2B20027131}"/>
                </a:ext>
              </a:extLst>
            </p:cNvPr>
            <p:cNvPicPr>
              <a:picLocks noChangeAspect="1"/>
            </p:cNvPicPr>
            <p:nvPr/>
          </p:nvPicPr>
          <p:blipFill>
            <a:blip r:embed="rId4"/>
            <a:stretch>
              <a:fillRect/>
            </a:stretch>
          </p:blipFill>
          <p:spPr>
            <a:xfrm>
              <a:off x="8696311" y="1568419"/>
              <a:ext cx="1330056" cy="1325563"/>
            </a:xfrm>
            <a:prstGeom prst="rect">
              <a:avLst/>
            </a:prstGeom>
          </p:spPr>
        </p:pic>
        <p:pic>
          <p:nvPicPr>
            <p:cNvPr id="11" name="图片 10">
              <a:extLst>
                <a:ext uri="{FF2B5EF4-FFF2-40B4-BE49-F238E27FC236}">
                  <a16:creationId xmlns:a16="http://schemas.microsoft.com/office/drawing/2014/main" id="{BD00F79C-6014-3E4D-8405-922250E1B5F9}"/>
                </a:ext>
              </a:extLst>
            </p:cNvPr>
            <p:cNvPicPr>
              <a:picLocks noChangeAspect="1"/>
            </p:cNvPicPr>
            <p:nvPr/>
          </p:nvPicPr>
          <p:blipFill>
            <a:blip r:embed="rId5"/>
            <a:stretch>
              <a:fillRect/>
            </a:stretch>
          </p:blipFill>
          <p:spPr>
            <a:xfrm>
              <a:off x="10146254" y="3025048"/>
              <a:ext cx="1329825" cy="1325563"/>
            </a:xfrm>
            <a:prstGeom prst="rect">
              <a:avLst/>
            </a:prstGeom>
          </p:spPr>
        </p:pic>
        <p:pic>
          <p:nvPicPr>
            <p:cNvPr id="12" name="图片 11">
              <a:extLst>
                <a:ext uri="{FF2B5EF4-FFF2-40B4-BE49-F238E27FC236}">
                  <a16:creationId xmlns:a16="http://schemas.microsoft.com/office/drawing/2014/main" id="{94E46489-31E1-0E46-BF7E-294AC933EBCF}"/>
                </a:ext>
              </a:extLst>
            </p:cNvPr>
            <p:cNvPicPr>
              <a:picLocks noChangeAspect="1"/>
            </p:cNvPicPr>
            <p:nvPr/>
          </p:nvPicPr>
          <p:blipFill>
            <a:blip r:embed="rId6"/>
            <a:stretch>
              <a:fillRect/>
            </a:stretch>
          </p:blipFill>
          <p:spPr>
            <a:xfrm>
              <a:off x="8704986" y="3025048"/>
              <a:ext cx="1321381" cy="1325563"/>
            </a:xfrm>
            <a:prstGeom prst="rect">
              <a:avLst/>
            </a:prstGeom>
          </p:spPr>
        </p:pic>
      </p:grpSp>
      <p:sp>
        <p:nvSpPr>
          <p:cNvPr id="13" name="文本框 12">
            <a:extLst>
              <a:ext uri="{FF2B5EF4-FFF2-40B4-BE49-F238E27FC236}">
                <a16:creationId xmlns:a16="http://schemas.microsoft.com/office/drawing/2014/main" id="{586BBA21-F4C6-6745-BA24-5DA303CCB3C4}"/>
              </a:ext>
            </a:extLst>
          </p:cNvPr>
          <p:cNvSpPr txBox="1"/>
          <p:nvPr/>
        </p:nvSpPr>
        <p:spPr>
          <a:xfrm>
            <a:off x="-234393" y="6538914"/>
            <a:ext cx="8964022" cy="254044"/>
          </a:xfrm>
          <a:prstGeom prst="rect">
            <a:avLst/>
          </a:prstGeom>
          <a:noFill/>
        </p:spPr>
        <p:txBody>
          <a:bodyPr wrap="square" rtlCol="0">
            <a:spAutoFit/>
          </a:bodyPr>
          <a:lstStyle/>
          <a:p>
            <a:pPr algn="ctr"/>
            <a:r>
              <a:rPr lang="fi" altLang="zh-CN" sz="1051" dirty="0">
                <a:solidFill>
                  <a:schemeClr val="bg2">
                    <a:lumMod val="50000"/>
                  </a:schemeClr>
                </a:solidFill>
              </a:rPr>
              <a:t>Tero Karras, Timo Aila, Samuli Laine, and Jaakko Lehtinen</a:t>
            </a:r>
            <a:r>
              <a:rPr lang="en" altLang="zh-CN" sz="1051" dirty="0">
                <a:solidFill>
                  <a:schemeClr val="bg2">
                    <a:lumMod val="50000"/>
                  </a:schemeClr>
                </a:solidFill>
              </a:rPr>
              <a:t>. Progressive growing of </a:t>
            </a:r>
            <a:r>
              <a:rPr lang="en" altLang="zh-CN" sz="1051" dirty="0" err="1">
                <a:solidFill>
                  <a:schemeClr val="bg2">
                    <a:lumMod val="50000"/>
                  </a:schemeClr>
                </a:solidFill>
              </a:rPr>
              <a:t>gans</a:t>
            </a:r>
            <a:r>
              <a:rPr lang="en" altLang="zh-CN" sz="1051" dirty="0">
                <a:solidFill>
                  <a:schemeClr val="bg2">
                    <a:lumMod val="50000"/>
                  </a:schemeClr>
                </a:solidFill>
              </a:rPr>
              <a:t> for improved quality, stability, and variation. </a:t>
            </a:r>
            <a:r>
              <a:rPr lang="en-US" altLang="zh-CN" sz="1051" dirty="0">
                <a:solidFill>
                  <a:schemeClr val="bg2">
                    <a:lumMod val="50000"/>
                  </a:schemeClr>
                </a:solidFill>
              </a:rPr>
              <a:t>ICLR’18.</a:t>
            </a:r>
            <a:endParaRPr kumimoji="1" lang="zh-CN" altLang="en-US" sz="1051" dirty="0">
              <a:solidFill>
                <a:schemeClr val="bg2">
                  <a:lumMod val="50000"/>
                </a:schemeClr>
              </a:solidFill>
            </a:endParaRPr>
          </a:p>
        </p:txBody>
      </p:sp>
      <p:sp>
        <p:nvSpPr>
          <p:cNvPr id="15" name="右箭头 14">
            <a:extLst>
              <a:ext uri="{FF2B5EF4-FFF2-40B4-BE49-F238E27FC236}">
                <a16:creationId xmlns:a16="http://schemas.microsoft.com/office/drawing/2014/main" id="{CBC318FC-E364-2045-B70C-E3E5E9DEF609}"/>
              </a:ext>
            </a:extLst>
          </p:cNvPr>
          <p:cNvSpPr/>
          <p:nvPr/>
        </p:nvSpPr>
        <p:spPr>
          <a:xfrm rot="3477936">
            <a:off x="4608213" y="2798654"/>
            <a:ext cx="766062" cy="292557"/>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3" name="灯片编号占位符 2">
            <a:extLst>
              <a:ext uri="{FF2B5EF4-FFF2-40B4-BE49-F238E27FC236}">
                <a16:creationId xmlns:a16="http://schemas.microsoft.com/office/drawing/2014/main" id="{4E8EFEB9-C785-F541-A355-0D798D349DFB}"/>
              </a:ext>
            </a:extLst>
          </p:cNvPr>
          <p:cNvSpPr>
            <a:spLocks noGrp="1"/>
          </p:cNvSpPr>
          <p:nvPr>
            <p:ph type="sldNum" sz="quarter" idx="12"/>
          </p:nvPr>
        </p:nvSpPr>
        <p:spPr/>
        <p:txBody>
          <a:bodyPr/>
          <a:lstStyle/>
          <a:p>
            <a:fld id="{3FAA2014-31E2-6741-903E-A920B1C04E12}" type="slidenum">
              <a:rPr kumimoji="1" lang="zh-CN" altLang="en-US" smtClean="0"/>
              <a:t>8</a:t>
            </a:fld>
            <a:endParaRPr kumimoji="1" lang="zh-CN" altLang="en-US"/>
          </a:p>
        </p:txBody>
      </p:sp>
      <p:grpSp>
        <p:nvGrpSpPr>
          <p:cNvPr id="7" name="组合 6">
            <a:extLst>
              <a:ext uri="{FF2B5EF4-FFF2-40B4-BE49-F238E27FC236}">
                <a16:creationId xmlns:a16="http://schemas.microsoft.com/office/drawing/2014/main" id="{071278AF-0726-9C48-9E92-216EA2807043}"/>
              </a:ext>
            </a:extLst>
          </p:cNvPr>
          <p:cNvGrpSpPr/>
          <p:nvPr/>
        </p:nvGrpSpPr>
        <p:grpSpPr>
          <a:xfrm>
            <a:off x="8373272" y="3699092"/>
            <a:ext cx="2158926" cy="2134915"/>
            <a:chOff x="8107272" y="3881968"/>
            <a:chExt cx="2158926" cy="2134915"/>
          </a:xfrm>
        </p:grpSpPr>
        <p:pic>
          <p:nvPicPr>
            <p:cNvPr id="6" name="图片 5">
              <a:extLst>
                <a:ext uri="{FF2B5EF4-FFF2-40B4-BE49-F238E27FC236}">
                  <a16:creationId xmlns:a16="http://schemas.microsoft.com/office/drawing/2014/main" id="{E251CB23-754D-7144-AF50-303150774245}"/>
                </a:ext>
              </a:extLst>
            </p:cNvPr>
            <p:cNvPicPr>
              <a:picLocks noChangeAspect="1"/>
            </p:cNvPicPr>
            <p:nvPr/>
          </p:nvPicPr>
          <p:blipFill rotWithShape="1">
            <a:blip r:embed="rId7"/>
            <a:srcRect l="66506" t="33154" r="908" b="34025"/>
            <a:stretch/>
          </p:blipFill>
          <p:spPr>
            <a:xfrm>
              <a:off x="9235647" y="3881968"/>
              <a:ext cx="1030551" cy="1033200"/>
            </a:xfrm>
            <a:prstGeom prst="rect">
              <a:avLst/>
            </a:prstGeom>
          </p:spPr>
        </p:pic>
        <p:pic>
          <p:nvPicPr>
            <p:cNvPr id="17" name="图片 16">
              <a:extLst>
                <a:ext uri="{FF2B5EF4-FFF2-40B4-BE49-F238E27FC236}">
                  <a16:creationId xmlns:a16="http://schemas.microsoft.com/office/drawing/2014/main" id="{BEDBCF46-331B-5044-A439-C01741EAC5CF}"/>
                </a:ext>
              </a:extLst>
            </p:cNvPr>
            <p:cNvPicPr>
              <a:picLocks noChangeAspect="1"/>
            </p:cNvPicPr>
            <p:nvPr/>
          </p:nvPicPr>
          <p:blipFill rotWithShape="1">
            <a:blip r:embed="rId7"/>
            <a:srcRect l="66542" t="66122" r="873" b="949"/>
            <a:stretch/>
          </p:blipFill>
          <p:spPr>
            <a:xfrm>
              <a:off x="9239026" y="4983683"/>
              <a:ext cx="1027172" cy="1033200"/>
            </a:xfrm>
            <a:prstGeom prst="rect">
              <a:avLst/>
            </a:prstGeom>
          </p:spPr>
        </p:pic>
        <p:pic>
          <p:nvPicPr>
            <p:cNvPr id="18" name="图片 17">
              <a:extLst>
                <a:ext uri="{FF2B5EF4-FFF2-40B4-BE49-F238E27FC236}">
                  <a16:creationId xmlns:a16="http://schemas.microsoft.com/office/drawing/2014/main" id="{36BA73CF-F7B4-8541-9CC3-1F8FE9F38490}"/>
                </a:ext>
              </a:extLst>
            </p:cNvPr>
            <p:cNvPicPr>
              <a:picLocks noChangeAspect="1"/>
            </p:cNvPicPr>
            <p:nvPr/>
          </p:nvPicPr>
          <p:blipFill rotWithShape="1">
            <a:blip r:embed="rId7"/>
            <a:srcRect l="33236" t="66122" r="34178" b="949"/>
            <a:stretch/>
          </p:blipFill>
          <p:spPr>
            <a:xfrm>
              <a:off x="8113765" y="4983683"/>
              <a:ext cx="1027172" cy="1033200"/>
            </a:xfrm>
            <a:prstGeom prst="rect">
              <a:avLst/>
            </a:prstGeom>
          </p:spPr>
        </p:pic>
        <p:pic>
          <p:nvPicPr>
            <p:cNvPr id="19" name="图片 18">
              <a:extLst>
                <a:ext uri="{FF2B5EF4-FFF2-40B4-BE49-F238E27FC236}">
                  <a16:creationId xmlns:a16="http://schemas.microsoft.com/office/drawing/2014/main" id="{FF8AA55F-415E-BE40-93EB-E126C771FE00}"/>
                </a:ext>
              </a:extLst>
            </p:cNvPr>
            <p:cNvPicPr>
              <a:picLocks noChangeAspect="1"/>
            </p:cNvPicPr>
            <p:nvPr/>
          </p:nvPicPr>
          <p:blipFill rotWithShape="1">
            <a:blip r:embed="rId7"/>
            <a:srcRect l="33236" t="33217" r="34179" b="33962"/>
            <a:stretch/>
          </p:blipFill>
          <p:spPr>
            <a:xfrm>
              <a:off x="8107272" y="3881968"/>
              <a:ext cx="1030551" cy="1033200"/>
            </a:xfrm>
            <a:prstGeom prst="rect">
              <a:avLst/>
            </a:prstGeom>
          </p:spPr>
        </p:pic>
      </p:grpSp>
      <p:sp>
        <p:nvSpPr>
          <p:cNvPr id="21" name="圆角矩形 20">
            <a:extLst>
              <a:ext uri="{FF2B5EF4-FFF2-40B4-BE49-F238E27FC236}">
                <a16:creationId xmlns:a16="http://schemas.microsoft.com/office/drawing/2014/main" id="{4ABF9C79-F7D3-544C-819E-9B6CCE4D11AB}"/>
              </a:ext>
            </a:extLst>
          </p:cNvPr>
          <p:cNvSpPr/>
          <p:nvPr/>
        </p:nvSpPr>
        <p:spPr>
          <a:xfrm>
            <a:off x="2758828" y="1917651"/>
            <a:ext cx="1900800" cy="1371600"/>
          </a:xfrm>
          <a:prstGeom prst="round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dirty="0">
                <a:solidFill>
                  <a:schemeClr val="tx1"/>
                </a:solidFill>
              </a:rPr>
              <a:t>Face</a:t>
            </a:r>
            <a:r>
              <a:rPr kumimoji="1" lang="zh-CN" altLang="en-US" sz="2800" dirty="0">
                <a:solidFill>
                  <a:schemeClr val="tx1"/>
                </a:solidFill>
              </a:rPr>
              <a:t> </a:t>
            </a:r>
            <a:r>
              <a:rPr kumimoji="1" lang="en-US" altLang="zh-CN" sz="2800" dirty="0">
                <a:solidFill>
                  <a:schemeClr val="tx1"/>
                </a:solidFill>
              </a:rPr>
              <a:t>images</a:t>
            </a:r>
            <a:endParaRPr kumimoji="1" lang="zh-CN" altLang="en-US" sz="2800" dirty="0">
              <a:solidFill>
                <a:schemeClr val="tx1"/>
              </a:solidFill>
            </a:endParaRPr>
          </a:p>
        </p:txBody>
      </p:sp>
      <p:sp>
        <p:nvSpPr>
          <p:cNvPr id="22" name="圆角矩形 21">
            <a:extLst>
              <a:ext uri="{FF2B5EF4-FFF2-40B4-BE49-F238E27FC236}">
                <a16:creationId xmlns:a16="http://schemas.microsoft.com/office/drawing/2014/main" id="{E1DA6000-D308-7D47-8BD7-B1CD71DA8D60}"/>
              </a:ext>
            </a:extLst>
          </p:cNvPr>
          <p:cNvSpPr/>
          <p:nvPr/>
        </p:nvSpPr>
        <p:spPr>
          <a:xfrm>
            <a:off x="2758828" y="3699091"/>
            <a:ext cx="1900614" cy="1371600"/>
          </a:xfrm>
          <a:prstGeom prst="round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dirty="0">
                <a:solidFill>
                  <a:schemeClr val="tx1"/>
                </a:solidFill>
              </a:rPr>
              <a:t>Bedroom</a:t>
            </a:r>
            <a:r>
              <a:rPr kumimoji="1" lang="zh-CN" altLang="en-US" sz="2800" dirty="0">
                <a:solidFill>
                  <a:schemeClr val="tx1"/>
                </a:solidFill>
              </a:rPr>
              <a:t> </a:t>
            </a:r>
            <a:r>
              <a:rPr kumimoji="1" lang="en-US" altLang="zh-CN" sz="2800" dirty="0">
                <a:solidFill>
                  <a:schemeClr val="tx1"/>
                </a:solidFill>
              </a:rPr>
              <a:t>images</a:t>
            </a:r>
            <a:endParaRPr kumimoji="1" lang="zh-CN" altLang="en-US" sz="2800" dirty="0">
              <a:solidFill>
                <a:schemeClr val="tx1"/>
              </a:solidFill>
            </a:endParaRPr>
          </a:p>
        </p:txBody>
      </p:sp>
      <p:sp>
        <p:nvSpPr>
          <p:cNvPr id="24" name="左大括号 23">
            <a:extLst>
              <a:ext uri="{FF2B5EF4-FFF2-40B4-BE49-F238E27FC236}">
                <a16:creationId xmlns:a16="http://schemas.microsoft.com/office/drawing/2014/main" id="{AFDD08C6-616F-8444-99C3-CBFD47752CA4}"/>
              </a:ext>
            </a:extLst>
          </p:cNvPr>
          <p:cNvSpPr/>
          <p:nvPr/>
        </p:nvSpPr>
        <p:spPr>
          <a:xfrm>
            <a:off x="1985958" y="1876384"/>
            <a:ext cx="364427" cy="3352544"/>
          </a:xfrm>
          <a:prstGeom prst="leftBrac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5" name="文本框 24">
            <a:extLst>
              <a:ext uri="{FF2B5EF4-FFF2-40B4-BE49-F238E27FC236}">
                <a16:creationId xmlns:a16="http://schemas.microsoft.com/office/drawing/2014/main" id="{B6383AE3-0158-EE47-9569-247761B97E14}"/>
              </a:ext>
            </a:extLst>
          </p:cNvPr>
          <p:cNvSpPr txBox="1"/>
          <p:nvPr/>
        </p:nvSpPr>
        <p:spPr>
          <a:xfrm>
            <a:off x="117733" y="2697481"/>
            <a:ext cx="2184698" cy="1569660"/>
          </a:xfrm>
          <a:prstGeom prst="rect">
            <a:avLst/>
          </a:prstGeom>
          <a:noFill/>
        </p:spPr>
        <p:txBody>
          <a:bodyPr wrap="square" rtlCol="0">
            <a:spAutoFit/>
          </a:bodyPr>
          <a:lstStyle/>
          <a:p>
            <a:pPr algn="ctr"/>
            <a:r>
              <a:rPr kumimoji="1" lang="en-US" altLang="zh-CN" sz="2400" b="1" dirty="0">
                <a:solidFill>
                  <a:schemeClr val="accent2">
                    <a:lumMod val="75000"/>
                  </a:schemeClr>
                </a:solidFill>
              </a:rPr>
              <a:t>Supports</a:t>
            </a:r>
            <a:r>
              <a:rPr kumimoji="1" lang="zh-CN" altLang="en-US" sz="2400" b="1" dirty="0">
                <a:solidFill>
                  <a:schemeClr val="accent2">
                    <a:lumMod val="75000"/>
                  </a:schemeClr>
                </a:solidFill>
              </a:rPr>
              <a:t> </a:t>
            </a:r>
            <a:endParaRPr kumimoji="1" lang="en-US" altLang="zh-CN" sz="2400" b="1" dirty="0">
              <a:solidFill>
                <a:schemeClr val="accent2">
                  <a:lumMod val="75000"/>
                </a:schemeClr>
              </a:solidFill>
            </a:endParaRPr>
          </a:p>
          <a:p>
            <a:pPr algn="ctr"/>
            <a:r>
              <a:rPr kumimoji="1" lang="en-US" altLang="zh-CN" sz="2400" b="1" dirty="0">
                <a:solidFill>
                  <a:schemeClr val="accent2">
                    <a:lumMod val="75000"/>
                  </a:schemeClr>
                </a:solidFill>
              </a:rPr>
              <a:t>different</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&amp;</a:t>
            </a:r>
            <a:r>
              <a:rPr kumimoji="1" lang="zh-CN" altLang="en-US" sz="2400" b="1" dirty="0">
                <a:solidFill>
                  <a:schemeClr val="accent2">
                    <a:lumMod val="75000"/>
                  </a:schemeClr>
                </a:solidFill>
              </a:rPr>
              <a:t> </a:t>
            </a:r>
            <a:endParaRPr kumimoji="1" lang="en-US" altLang="zh-CN" sz="2400" b="1" dirty="0">
              <a:solidFill>
                <a:schemeClr val="accent2">
                  <a:lumMod val="75000"/>
                </a:schemeClr>
              </a:solidFill>
            </a:endParaRPr>
          </a:p>
          <a:p>
            <a:pPr algn="ctr"/>
            <a:r>
              <a:rPr kumimoji="1" lang="en-US" altLang="zh-CN" sz="2400" b="1" dirty="0">
                <a:solidFill>
                  <a:schemeClr val="accent2">
                    <a:lumMod val="75000"/>
                  </a:schemeClr>
                </a:solidFill>
              </a:rPr>
              <a:t>diverse</a:t>
            </a:r>
            <a:r>
              <a:rPr kumimoji="1" lang="zh-CN" altLang="en-US" sz="2400" b="1" dirty="0">
                <a:solidFill>
                  <a:schemeClr val="accent2">
                    <a:lumMod val="75000"/>
                  </a:schemeClr>
                </a:solidFill>
              </a:rPr>
              <a:t> </a:t>
            </a:r>
            <a:endParaRPr kumimoji="1" lang="en-US" altLang="zh-CN" sz="2400" b="1" dirty="0">
              <a:solidFill>
                <a:schemeClr val="accent2">
                  <a:lumMod val="75000"/>
                </a:schemeClr>
              </a:solidFill>
            </a:endParaRPr>
          </a:p>
          <a:p>
            <a:pPr algn="ctr"/>
            <a:r>
              <a:rPr kumimoji="1" lang="en-US" altLang="zh-CN" sz="2400" b="1" dirty="0">
                <a:solidFill>
                  <a:schemeClr val="accent2">
                    <a:lumMod val="75000"/>
                  </a:schemeClr>
                </a:solidFill>
              </a:rPr>
              <a:t>datasets</a:t>
            </a:r>
            <a:endParaRPr kumimoji="1" lang="zh-CN" altLang="en-US" sz="2400" b="1" dirty="0">
              <a:solidFill>
                <a:schemeClr val="accent2">
                  <a:lumMod val="75000"/>
                </a:schemeClr>
              </a:solidFill>
            </a:endParaRPr>
          </a:p>
        </p:txBody>
      </p:sp>
      <p:sp>
        <p:nvSpPr>
          <p:cNvPr id="26" name="右箭头 25">
            <a:extLst>
              <a:ext uri="{FF2B5EF4-FFF2-40B4-BE49-F238E27FC236}">
                <a16:creationId xmlns:a16="http://schemas.microsoft.com/office/drawing/2014/main" id="{7A2ACE41-D8D9-0F41-AED6-3B2C75BA4B86}"/>
              </a:ext>
            </a:extLst>
          </p:cNvPr>
          <p:cNvSpPr/>
          <p:nvPr/>
        </p:nvSpPr>
        <p:spPr>
          <a:xfrm rot="18122064" flipV="1">
            <a:off x="4621076" y="3992246"/>
            <a:ext cx="766062" cy="292557"/>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27" name="右箭头 26">
            <a:extLst>
              <a:ext uri="{FF2B5EF4-FFF2-40B4-BE49-F238E27FC236}">
                <a16:creationId xmlns:a16="http://schemas.microsoft.com/office/drawing/2014/main" id="{8DF815E1-A773-BB4F-8DB9-11A43F3F7D8B}"/>
              </a:ext>
            </a:extLst>
          </p:cNvPr>
          <p:cNvSpPr/>
          <p:nvPr/>
        </p:nvSpPr>
        <p:spPr>
          <a:xfrm rot="3477936">
            <a:off x="7553689" y="3955109"/>
            <a:ext cx="766062" cy="292557"/>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28" name="右箭头 27">
            <a:extLst>
              <a:ext uri="{FF2B5EF4-FFF2-40B4-BE49-F238E27FC236}">
                <a16:creationId xmlns:a16="http://schemas.microsoft.com/office/drawing/2014/main" id="{A8028784-89BC-5E43-A8D8-1FCF5C224BEA}"/>
              </a:ext>
            </a:extLst>
          </p:cNvPr>
          <p:cNvSpPr/>
          <p:nvPr/>
        </p:nvSpPr>
        <p:spPr>
          <a:xfrm rot="18122064" flipV="1">
            <a:off x="7540825" y="2697549"/>
            <a:ext cx="766062" cy="292557"/>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pic>
        <p:nvPicPr>
          <p:cNvPr id="29" name="图形 28" descr="带齿轮的头部">
            <a:extLst>
              <a:ext uri="{FF2B5EF4-FFF2-40B4-BE49-F238E27FC236}">
                <a16:creationId xmlns:a16="http://schemas.microsoft.com/office/drawing/2014/main" id="{0D9CCC52-86EB-EE42-8686-2E90B744317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20723" y="5431653"/>
            <a:ext cx="914400" cy="914400"/>
          </a:xfrm>
          <a:prstGeom prst="rect">
            <a:avLst/>
          </a:prstGeom>
        </p:spPr>
      </p:pic>
      <p:cxnSp>
        <p:nvCxnSpPr>
          <p:cNvPr id="30" name="直线箭头连接符 29">
            <a:extLst>
              <a:ext uri="{FF2B5EF4-FFF2-40B4-BE49-F238E27FC236}">
                <a16:creationId xmlns:a16="http://schemas.microsoft.com/office/drawing/2014/main" id="{4049C1B6-10F1-6E48-B2BF-7398D0197FF9}"/>
              </a:ext>
            </a:extLst>
          </p:cNvPr>
          <p:cNvCxnSpPr>
            <a:cxnSpLocks/>
          </p:cNvCxnSpPr>
          <p:nvPr/>
        </p:nvCxnSpPr>
        <p:spPr>
          <a:xfrm flipV="1">
            <a:off x="6463982" y="4406934"/>
            <a:ext cx="0" cy="957545"/>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a16="http://schemas.microsoft.com/office/drawing/2014/main" id="{750E13F0-3527-4748-9432-FE14DD2BE52E}"/>
              </a:ext>
            </a:extLst>
          </p:cNvPr>
          <p:cNvSpPr txBox="1"/>
          <p:nvPr/>
        </p:nvSpPr>
        <p:spPr>
          <a:xfrm>
            <a:off x="5355215" y="5281354"/>
            <a:ext cx="2550374" cy="1200329"/>
          </a:xfrm>
          <a:prstGeom prst="rect">
            <a:avLst/>
          </a:prstGeom>
          <a:noFill/>
        </p:spPr>
        <p:txBody>
          <a:bodyPr wrap="square" rtlCol="0">
            <a:spAutoFit/>
          </a:bodyPr>
          <a:lstStyle/>
          <a:p>
            <a:r>
              <a:rPr kumimoji="1" lang="en-US" altLang="zh-CN" sz="2400" b="1" dirty="0">
                <a:solidFill>
                  <a:srgbClr val="7030A0"/>
                </a:solidFill>
              </a:rPr>
              <a:t>Needs</a:t>
            </a:r>
            <a:r>
              <a:rPr kumimoji="1" lang="zh-CN" altLang="en-US" sz="2400" b="1" dirty="0">
                <a:solidFill>
                  <a:srgbClr val="7030A0"/>
                </a:solidFill>
              </a:rPr>
              <a:t> </a:t>
            </a:r>
            <a:r>
              <a:rPr kumimoji="1" lang="en-US" altLang="zh-CN" sz="2400" b="1" dirty="0">
                <a:solidFill>
                  <a:srgbClr val="7030A0"/>
                </a:solidFill>
              </a:rPr>
              <a:t>no</a:t>
            </a:r>
            <a:r>
              <a:rPr kumimoji="1" lang="zh-CN" altLang="en-US" sz="2400" b="1" dirty="0">
                <a:solidFill>
                  <a:srgbClr val="7030A0"/>
                </a:solidFill>
              </a:rPr>
              <a:t> </a:t>
            </a:r>
            <a:r>
              <a:rPr kumimoji="1" lang="en-US" altLang="zh-CN" sz="2400" b="1" dirty="0">
                <a:solidFill>
                  <a:srgbClr val="7030A0"/>
                </a:solidFill>
              </a:rPr>
              <a:t>human</a:t>
            </a:r>
            <a:r>
              <a:rPr kumimoji="1" lang="zh-CN" altLang="en-US" sz="2400" b="1" dirty="0">
                <a:solidFill>
                  <a:srgbClr val="7030A0"/>
                </a:solidFill>
              </a:rPr>
              <a:t> </a:t>
            </a:r>
            <a:r>
              <a:rPr kumimoji="1" lang="en-US" altLang="zh-CN" sz="2400" b="1" dirty="0">
                <a:solidFill>
                  <a:srgbClr val="7030A0"/>
                </a:solidFill>
              </a:rPr>
              <a:t>expertise</a:t>
            </a:r>
            <a:r>
              <a:rPr kumimoji="1" lang="zh-CN" altLang="en-US" sz="2400" b="1" dirty="0">
                <a:solidFill>
                  <a:srgbClr val="7030A0"/>
                </a:solidFill>
              </a:rPr>
              <a:t> </a:t>
            </a:r>
            <a:r>
              <a:rPr kumimoji="1" lang="en-US" altLang="zh-CN" sz="2400" b="1" dirty="0">
                <a:solidFill>
                  <a:srgbClr val="7030A0"/>
                </a:solidFill>
              </a:rPr>
              <a:t>in</a:t>
            </a:r>
            <a:r>
              <a:rPr kumimoji="1" lang="zh-CN" altLang="en-US" sz="2400" b="1" dirty="0">
                <a:solidFill>
                  <a:srgbClr val="7030A0"/>
                </a:solidFill>
              </a:rPr>
              <a:t> </a:t>
            </a:r>
            <a:r>
              <a:rPr kumimoji="1" lang="en-US" altLang="zh-CN" sz="2400" b="1" dirty="0">
                <a:solidFill>
                  <a:srgbClr val="7030A0"/>
                </a:solidFill>
              </a:rPr>
              <a:t>the</a:t>
            </a:r>
            <a:r>
              <a:rPr kumimoji="1" lang="zh-CN" altLang="en-US" sz="2400" b="1" dirty="0">
                <a:solidFill>
                  <a:srgbClr val="7030A0"/>
                </a:solidFill>
              </a:rPr>
              <a:t> </a:t>
            </a:r>
            <a:r>
              <a:rPr kumimoji="1" lang="en-US" altLang="zh-CN" sz="2400" b="1" dirty="0">
                <a:solidFill>
                  <a:srgbClr val="7030A0"/>
                </a:solidFill>
              </a:rPr>
              <a:t>process</a:t>
            </a:r>
            <a:endParaRPr kumimoji="1" lang="zh-CN" altLang="en-US" sz="2400" b="1" dirty="0">
              <a:solidFill>
                <a:srgbClr val="7030A0"/>
              </a:solidFill>
            </a:endParaRPr>
          </a:p>
        </p:txBody>
      </p:sp>
      <p:sp>
        <p:nvSpPr>
          <p:cNvPr id="34" name="乘 33">
            <a:extLst>
              <a:ext uri="{FF2B5EF4-FFF2-40B4-BE49-F238E27FC236}">
                <a16:creationId xmlns:a16="http://schemas.microsoft.com/office/drawing/2014/main" id="{8FF0C4E9-9788-904B-BC91-E3C28431D80A}"/>
              </a:ext>
            </a:extLst>
          </p:cNvPr>
          <p:cNvSpPr/>
          <p:nvPr/>
        </p:nvSpPr>
        <p:spPr>
          <a:xfrm>
            <a:off x="4339679" y="5253253"/>
            <a:ext cx="1076487" cy="1168447"/>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Tree>
    <p:extLst>
      <p:ext uri="{BB962C8B-B14F-4D97-AF65-F5344CB8AC3E}">
        <p14:creationId xmlns:p14="http://schemas.microsoft.com/office/powerpoint/2010/main" val="49207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p:bldP spid="26" grpId="0" animBg="1"/>
      <p:bldP spid="27" grpId="0" animBg="1"/>
      <p:bldP spid="31" grpId="0"/>
      <p:bldP spid="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p:txBody>
          <a:bodyPr/>
          <a:lstStyle/>
          <a:p>
            <a:r>
              <a:rPr kumimoji="1" lang="en-US" altLang="zh-CN" b="1" dirty="0"/>
              <a:t>Brief Background on GANs</a:t>
            </a:r>
            <a:endParaRPr kumimoji="1" lang="zh-CN" altLang="en-US" b="1" dirty="0"/>
          </a:p>
        </p:txBody>
      </p:sp>
      <p:sp>
        <p:nvSpPr>
          <p:cNvPr id="14" name="矩形 13">
            <a:extLst>
              <a:ext uri="{FF2B5EF4-FFF2-40B4-BE49-F238E27FC236}">
                <a16:creationId xmlns:a16="http://schemas.microsoft.com/office/drawing/2014/main" id="{D3BC9B79-D957-BE44-88AD-9CA289F6D29F}"/>
              </a:ext>
            </a:extLst>
          </p:cNvPr>
          <p:cNvSpPr/>
          <p:nvPr/>
        </p:nvSpPr>
        <p:spPr>
          <a:xfrm>
            <a:off x="837961" y="3721777"/>
            <a:ext cx="2202847" cy="461665"/>
          </a:xfrm>
          <a:prstGeom prst="rect">
            <a:avLst/>
          </a:prstGeom>
        </p:spPr>
        <p:txBody>
          <a:bodyPr wrap="none">
            <a:spAutoFit/>
          </a:bodyPr>
          <a:lstStyle/>
          <a:p>
            <a:r>
              <a:rPr lang="en-US" altLang="zh-CN" sz="2400" dirty="0"/>
              <a:t>Random</a:t>
            </a:r>
            <a:r>
              <a:rPr lang="zh-CN" altLang="en-US" sz="2400" dirty="0"/>
              <a:t> </a:t>
            </a:r>
            <a:r>
              <a:rPr lang="en-US" altLang="zh-CN" sz="2400" dirty="0"/>
              <a:t>vector</a:t>
            </a:r>
            <a:endParaRPr lang="zh-CN" altLang="en-US" sz="2400" dirty="0"/>
          </a:p>
        </p:txBody>
      </p:sp>
      <p:sp>
        <p:nvSpPr>
          <p:cNvPr id="17" name="矩形 16">
            <a:extLst>
              <a:ext uri="{FF2B5EF4-FFF2-40B4-BE49-F238E27FC236}">
                <a16:creationId xmlns:a16="http://schemas.microsoft.com/office/drawing/2014/main" id="{F3782E8D-EE0C-2B44-BE1E-2C66C26D6E10}"/>
              </a:ext>
            </a:extLst>
          </p:cNvPr>
          <p:cNvSpPr/>
          <p:nvPr/>
        </p:nvSpPr>
        <p:spPr>
          <a:xfrm>
            <a:off x="3281797" y="3536975"/>
            <a:ext cx="1641764" cy="858981"/>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solidFill>
                  <a:srgbClr val="0000FF"/>
                </a:solidFill>
              </a:rPr>
              <a:t>Generator</a:t>
            </a:r>
          </a:p>
        </p:txBody>
      </p:sp>
      <p:cxnSp>
        <p:nvCxnSpPr>
          <p:cNvPr id="18" name="直线箭头连接符 17">
            <a:extLst>
              <a:ext uri="{FF2B5EF4-FFF2-40B4-BE49-F238E27FC236}">
                <a16:creationId xmlns:a16="http://schemas.microsoft.com/office/drawing/2014/main" id="{517D9AC9-9AED-A148-8856-3A033AD693D0}"/>
              </a:ext>
            </a:extLst>
          </p:cNvPr>
          <p:cNvCxnSpPr>
            <a:cxnSpLocks/>
            <a:endCxn id="17" idx="1"/>
          </p:cNvCxnSpPr>
          <p:nvPr/>
        </p:nvCxnSpPr>
        <p:spPr>
          <a:xfrm>
            <a:off x="3059584" y="3966465"/>
            <a:ext cx="22221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93917F91-6B8D-9A4B-8080-CF9612D58D61}"/>
              </a:ext>
            </a:extLst>
          </p:cNvPr>
          <p:cNvSpPr txBox="1"/>
          <p:nvPr/>
        </p:nvSpPr>
        <p:spPr>
          <a:xfrm>
            <a:off x="4548766" y="4509554"/>
            <a:ext cx="2762455" cy="461665"/>
          </a:xfrm>
          <a:prstGeom prst="rect">
            <a:avLst/>
          </a:prstGeom>
          <a:noFill/>
        </p:spPr>
        <p:txBody>
          <a:bodyPr wrap="square" rtlCol="0">
            <a:spAutoFit/>
          </a:bodyPr>
          <a:lstStyle/>
          <a:p>
            <a:pPr algn="ctr"/>
            <a:r>
              <a:rPr kumimoji="1" lang="en-US" altLang="zh-CN" sz="2400" dirty="0">
                <a:solidFill>
                  <a:srgbClr val="0000FF"/>
                </a:solidFill>
              </a:rPr>
              <a:t>Generated</a:t>
            </a:r>
            <a:r>
              <a:rPr kumimoji="1" lang="zh-CN" altLang="en-US" sz="2400" dirty="0">
                <a:solidFill>
                  <a:srgbClr val="0000FF"/>
                </a:solidFill>
              </a:rPr>
              <a:t> </a:t>
            </a:r>
            <a:r>
              <a:rPr kumimoji="1" lang="en-US" altLang="zh-CN" sz="2400" dirty="0">
                <a:solidFill>
                  <a:srgbClr val="0000FF"/>
                </a:solidFill>
              </a:rPr>
              <a:t>samples</a:t>
            </a:r>
            <a:endParaRPr kumimoji="1" lang="zh-CN" altLang="en-US" sz="2400" dirty="0">
              <a:solidFill>
                <a:srgbClr val="0000FF"/>
              </a:solidFill>
            </a:endParaRPr>
          </a:p>
        </p:txBody>
      </p:sp>
      <p:sp>
        <p:nvSpPr>
          <p:cNvPr id="20" name="矩形 19">
            <a:extLst>
              <a:ext uri="{FF2B5EF4-FFF2-40B4-BE49-F238E27FC236}">
                <a16:creationId xmlns:a16="http://schemas.microsoft.com/office/drawing/2014/main" id="{642125CD-17CB-374F-AEB7-049B9C252FD6}"/>
              </a:ext>
            </a:extLst>
          </p:cNvPr>
          <p:cNvSpPr/>
          <p:nvPr/>
        </p:nvSpPr>
        <p:spPr>
          <a:xfrm>
            <a:off x="7206782" y="2856480"/>
            <a:ext cx="2219812" cy="858981"/>
          </a:xfrm>
          <a:prstGeom prst="rect">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solidFill>
                  <a:schemeClr val="accent4">
                    <a:lumMod val="75000"/>
                  </a:schemeClr>
                </a:solidFill>
              </a:rPr>
              <a:t>Discriminator</a:t>
            </a:r>
          </a:p>
        </p:txBody>
      </p:sp>
      <p:pic>
        <p:nvPicPr>
          <p:cNvPr id="21" name="图片 20">
            <a:extLst>
              <a:ext uri="{FF2B5EF4-FFF2-40B4-BE49-F238E27FC236}">
                <a16:creationId xmlns:a16="http://schemas.microsoft.com/office/drawing/2014/main" id="{2DECCFEB-720C-C248-AB92-E9D430494FB6}"/>
              </a:ext>
            </a:extLst>
          </p:cNvPr>
          <p:cNvPicPr>
            <a:picLocks noChangeAspect="1"/>
          </p:cNvPicPr>
          <p:nvPr/>
        </p:nvPicPr>
        <p:blipFill>
          <a:blip r:embed="rId3"/>
          <a:stretch>
            <a:fillRect/>
          </a:stretch>
        </p:blipFill>
        <p:spPr>
          <a:xfrm>
            <a:off x="5367514" y="3444059"/>
            <a:ext cx="1048353" cy="1044812"/>
          </a:xfrm>
          <a:prstGeom prst="rect">
            <a:avLst/>
          </a:prstGeom>
        </p:spPr>
      </p:pic>
      <p:cxnSp>
        <p:nvCxnSpPr>
          <p:cNvPr id="22" name="直线箭头连接符 21">
            <a:extLst>
              <a:ext uri="{FF2B5EF4-FFF2-40B4-BE49-F238E27FC236}">
                <a16:creationId xmlns:a16="http://schemas.microsoft.com/office/drawing/2014/main" id="{D468E49F-759C-6B45-ACF2-505D9D4EFB75}"/>
              </a:ext>
            </a:extLst>
          </p:cNvPr>
          <p:cNvCxnSpPr>
            <a:cxnSpLocks/>
          </p:cNvCxnSpPr>
          <p:nvPr/>
        </p:nvCxnSpPr>
        <p:spPr>
          <a:xfrm>
            <a:off x="4923560" y="3949345"/>
            <a:ext cx="22221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3" name="图片 22">
            <a:extLst>
              <a:ext uri="{FF2B5EF4-FFF2-40B4-BE49-F238E27FC236}">
                <a16:creationId xmlns:a16="http://schemas.microsoft.com/office/drawing/2014/main" id="{2649D033-3514-8243-90E8-F033EC8D4C55}"/>
              </a:ext>
            </a:extLst>
          </p:cNvPr>
          <p:cNvPicPr>
            <a:picLocks noChangeAspect="1"/>
          </p:cNvPicPr>
          <p:nvPr/>
        </p:nvPicPr>
        <p:blipFill rotWithShape="1">
          <a:blip r:embed="rId4"/>
          <a:srcRect t="1" r="74564" b="50092"/>
          <a:stretch/>
        </p:blipFill>
        <p:spPr>
          <a:xfrm>
            <a:off x="5340336" y="2261048"/>
            <a:ext cx="1102713" cy="1081785"/>
          </a:xfrm>
          <a:prstGeom prst="rect">
            <a:avLst/>
          </a:prstGeom>
        </p:spPr>
      </p:pic>
      <p:sp>
        <p:nvSpPr>
          <p:cNvPr id="24" name="文本框 23">
            <a:extLst>
              <a:ext uri="{FF2B5EF4-FFF2-40B4-BE49-F238E27FC236}">
                <a16:creationId xmlns:a16="http://schemas.microsoft.com/office/drawing/2014/main" id="{208AA3AB-45DD-D84E-BF22-0AF194B067A4}"/>
              </a:ext>
            </a:extLst>
          </p:cNvPr>
          <p:cNvSpPr txBox="1"/>
          <p:nvPr/>
        </p:nvSpPr>
        <p:spPr>
          <a:xfrm>
            <a:off x="4934419" y="1745678"/>
            <a:ext cx="1961909" cy="461665"/>
          </a:xfrm>
          <a:prstGeom prst="rect">
            <a:avLst/>
          </a:prstGeom>
          <a:noFill/>
        </p:spPr>
        <p:txBody>
          <a:bodyPr wrap="square" rtlCol="0">
            <a:spAutoFit/>
          </a:bodyPr>
          <a:lstStyle/>
          <a:p>
            <a:pPr algn="ctr"/>
            <a:r>
              <a:rPr kumimoji="1" lang="en-US" altLang="zh-CN" sz="2400" dirty="0">
                <a:solidFill>
                  <a:srgbClr val="00B050"/>
                </a:solidFill>
              </a:rPr>
              <a:t>Real</a:t>
            </a:r>
            <a:r>
              <a:rPr kumimoji="1" lang="zh-CN" altLang="en-US" sz="2400" dirty="0">
                <a:solidFill>
                  <a:srgbClr val="00B050"/>
                </a:solidFill>
              </a:rPr>
              <a:t> </a:t>
            </a:r>
            <a:r>
              <a:rPr kumimoji="1" lang="en-US" altLang="zh-CN" sz="2400" dirty="0">
                <a:solidFill>
                  <a:srgbClr val="00B050"/>
                </a:solidFill>
              </a:rPr>
              <a:t>samples</a:t>
            </a:r>
            <a:endParaRPr kumimoji="1" lang="zh-CN" altLang="en-US" sz="2400" dirty="0">
              <a:solidFill>
                <a:srgbClr val="00B050"/>
              </a:solidFill>
            </a:endParaRPr>
          </a:p>
        </p:txBody>
      </p:sp>
      <p:cxnSp>
        <p:nvCxnSpPr>
          <p:cNvPr id="25" name="直线箭头连接符 24">
            <a:extLst>
              <a:ext uri="{FF2B5EF4-FFF2-40B4-BE49-F238E27FC236}">
                <a16:creationId xmlns:a16="http://schemas.microsoft.com/office/drawing/2014/main" id="{EDF48ADC-D47E-6B4C-9AC2-68CB73605154}"/>
              </a:ext>
            </a:extLst>
          </p:cNvPr>
          <p:cNvCxnSpPr>
            <a:cxnSpLocks/>
            <a:stCxn id="21" idx="3"/>
            <a:endCxn id="20" idx="1"/>
          </p:cNvCxnSpPr>
          <p:nvPr/>
        </p:nvCxnSpPr>
        <p:spPr>
          <a:xfrm flipV="1">
            <a:off x="6415867" y="3285972"/>
            <a:ext cx="790915" cy="68049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箭头连接符 25">
            <a:extLst>
              <a:ext uri="{FF2B5EF4-FFF2-40B4-BE49-F238E27FC236}">
                <a16:creationId xmlns:a16="http://schemas.microsoft.com/office/drawing/2014/main" id="{AB3C023B-5BC4-8A4F-87F4-9980122744B9}"/>
              </a:ext>
            </a:extLst>
          </p:cNvPr>
          <p:cNvCxnSpPr>
            <a:cxnSpLocks/>
            <a:stCxn id="23" idx="3"/>
            <a:endCxn id="20" idx="1"/>
          </p:cNvCxnSpPr>
          <p:nvPr/>
        </p:nvCxnSpPr>
        <p:spPr>
          <a:xfrm>
            <a:off x="6443047" y="2801939"/>
            <a:ext cx="763735" cy="48403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D4311F40-DFBC-6849-AE13-07D2C0A7FEAB}"/>
              </a:ext>
            </a:extLst>
          </p:cNvPr>
          <p:cNvSpPr txBox="1"/>
          <p:nvPr/>
        </p:nvSpPr>
        <p:spPr>
          <a:xfrm>
            <a:off x="9672841" y="2870473"/>
            <a:ext cx="2309247" cy="830997"/>
          </a:xfrm>
          <a:prstGeom prst="rect">
            <a:avLst/>
          </a:prstGeom>
          <a:noFill/>
        </p:spPr>
        <p:txBody>
          <a:bodyPr wrap="square" rtlCol="0">
            <a:spAutoFit/>
          </a:bodyPr>
          <a:lstStyle/>
          <a:p>
            <a:r>
              <a:rPr kumimoji="1" lang="en-US" altLang="zh-CN" sz="2400" dirty="0"/>
              <a:t>Real?</a:t>
            </a:r>
            <a:r>
              <a:rPr kumimoji="1" lang="zh-CN" altLang="en-US" sz="2400" dirty="0"/>
              <a:t> </a:t>
            </a:r>
            <a:endParaRPr kumimoji="1" lang="en-US" altLang="zh-CN" sz="2400" dirty="0"/>
          </a:p>
          <a:p>
            <a:r>
              <a:rPr kumimoji="1" lang="en-US" altLang="zh-CN" sz="2400" dirty="0"/>
              <a:t>Generated?</a:t>
            </a:r>
            <a:endParaRPr kumimoji="1" lang="zh-CN" altLang="en-US" sz="2400" dirty="0"/>
          </a:p>
        </p:txBody>
      </p:sp>
      <p:cxnSp>
        <p:nvCxnSpPr>
          <p:cNvPr id="28" name="直线箭头连接符 27">
            <a:extLst>
              <a:ext uri="{FF2B5EF4-FFF2-40B4-BE49-F238E27FC236}">
                <a16:creationId xmlns:a16="http://schemas.microsoft.com/office/drawing/2014/main" id="{DB544645-C7FD-F047-A0F9-FA27F2F0B8CD}"/>
              </a:ext>
            </a:extLst>
          </p:cNvPr>
          <p:cNvCxnSpPr>
            <a:cxnSpLocks/>
            <a:stCxn id="20" idx="3"/>
            <a:endCxn id="27" idx="1"/>
          </p:cNvCxnSpPr>
          <p:nvPr/>
        </p:nvCxnSpPr>
        <p:spPr>
          <a:xfrm>
            <a:off x="9426594" y="3285971"/>
            <a:ext cx="246247"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a16="http://schemas.microsoft.com/office/drawing/2014/main" id="{DF4E1D8D-0F05-0B4F-A65A-5B4C5782499C}"/>
              </a:ext>
            </a:extLst>
          </p:cNvPr>
          <p:cNvGrpSpPr/>
          <p:nvPr/>
        </p:nvGrpSpPr>
        <p:grpSpPr>
          <a:xfrm>
            <a:off x="4102679" y="3715461"/>
            <a:ext cx="4214009" cy="2170872"/>
            <a:chOff x="4102679" y="3715461"/>
            <a:chExt cx="4214009" cy="2170872"/>
          </a:xfrm>
        </p:grpSpPr>
        <p:sp>
          <p:nvSpPr>
            <p:cNvPr id="30" name="文本框 29">
              <a:extLst>
                <a:ext uri="{FF2B5EF4-FFF2-40B4-BE49-F238E27FC236}">
                  <a16:creationId xmlns:a16="http://schemas.microsoft.com/office/drawing/2014/main" id="{19BE86A6-E49E-A04A-8DC6-79CFB5F151DB}"/>
                </a:ext>
              </a:extLst>
            </p:cNvPr>
            <p:cNvSpPr txBox="1"/>
            <p:nvPr/>
          </p:nvSpPr>
          <p:spPr>
            <a:xfrm>
              <a:off x="5063065" y="5363113"/>
              <a:ext cx="2366436" cy="523220"/>
            </a:xfrm>
            <a:prstGeom prst="rect">
              <a:avLst/>
            </a:prstGeom>
            <a:noFill/>
          </p:spPr>
          <p:txBody>
            <a:bodyPr wrap="square" rtlCol="0">
              <a:spAutoFit/>
            </a:bodyPr>
            <a:lstStyle/>
            <a:p>
              <a:pPr algn="ctr"/>
              <a:r>
                <a:rPr kumimoji="1" lang="en-US" altLang="zh-CN" sz="2800" b="1" dirty="0">
                  <a:solidFill>
                    <a:srgbClr val="FF0000"/>
                  </a:solidFill>
                </a:rPr>
                <a:t>Design space</a:t>
              </a:r>
              <a:endParaRPr kumimoji="1" lang="zh-CN" altLang="en-US" sz="2800" b="1" dirty="0">
                <a:solidFill>
                  <a:srgbClr val="FF0000"/>
                </a:solidFill>
              </a:endParaRPr>
            </a:p>
          </p:txBody>
        </p:sp>
        <p:cxnSp>
          <p:nvCxnSpPr>
            <p:cNvPr id="33" name="曲线连接符 32">
              <a:extLst>
                <a:ext uri="{FF2B5EF4-FFF2-40B4-BE49-F238E27FC236}">
                  <a16:creationId xmlns:a16="http://schemas.microsoft.com/office/drawing/2014/main" id="{4EC1995D-9D05-4543-8AE0-BDAFBDA09DD7}"/>
                </a:ext>
              </a:extLst>
            </p:cNvPr>
            <p:cNvCxnSpPr>
              <a:cxnSpLocks/>
              <a:stCxn id="30" idx="1"/>
              <a:endCxn id="17" idx="2"/>
            </p:cNvCxnSpPr>
            <p:nvPr/>
          </p:nvCxnSpPr>
          <p:spPr>
            <a:xfrm rot="10800000">
              <a:off x="4102679" y="4395957"/>
              <a:ext cx="960386" cy="1228767"/>
            </a:xfrm>
            <a:prstGeom prst="curved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曲线连接符 34">
              <a:extLst>
                <a:ext uri="{FF2B5EF4-FFF2-40B4-BE49-F238E27FC236}">
                  <a16:creationId xmlns:a16="http://schemas.microsoft.com/office/drawing/2014/main" id="{BFC691DB-B097-F847-9DB8-64BFF90059EC}"/>
                </a:ext>
              </a:extLst>
            </p:cNvPr>
            <p:cNvCxnSpPr>
              <a:cxnSpLocks/>
              <a:stCxn id="30" idx="3"/>
              <a:endCxn id="20" idx="2"/>
            </p:cNvCxnSpPr>
            <p:nvPr/>
          </p:nvCxnSpPr>
          <p:spPr>
            <a:xfrm flipV="1">
              <a:off x="7429501" y="3715461"/>
              <a:ext cx="887187" cy="1909262"/>
            </a:xfrm>
            <a:prstGeom prst="curved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4" name="灯片编号占位符 3">
            <a:extLst>
              <a:ext uri="{FF2B5EF4-FFF2-40B4-BE49-F238E27FC236}">
                <a16:creationId xmlns:a16="http://schemas.microsoft.com/office/drawing/2014/main" id="{BC5A63D6-7079-F24F-BE89-5BD2CFE0618E}"/>
              </a:ext>
            </a:extLst>
          </p:cNvPr>
          <p:cNvSpPr>
            <a:spLocks noGrp="1"/>
          </p:cNvSpPr>
          <p:nvPr>
            <p:ph type="sldNum" sz="quarter" idx="12"/>
          </p:nvPr>
        </p:nvSpPr>
        <p:spPr/>
        <p:txBody>
          <a:bodyPr/>
          <a:lstStyle/>
          <a:p>
            <a:fld id="{3FAA2014-31E2-6741-903E-A920B1C04E12}" type="slidenum">
              <a:rPr kumimoji="1" lang="zh-CN" altLang="en-US" smtClean="0"/>
              <a:t>9</a:t>
            </a:fld>
            <a:endParaRPr kumimoji="1" lang="zh-CN" altLang="en-US"/>
          </a:p>
        </p:txBody>
      </p:sp>
    </p:spTree>
    <p:extLst>
      <p:ext uri="{BB962C8B-B14F-4D97-AF65-F5344CB8AC3E}">
        <p14:creationId xmlns:p14="http://schemas.microsoft.com/office/powerpoint/2010/main" val="5060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85AA4A-1B84-2647-82FF-C28CBB3E8A1C}"/>
              </a:ext>
            </a:extLst>
          </p:cNvPr>
          <p:cNvSpPr>
            <a:spLocks noGrp="1"/>
          </p:cNvSpPr>
          <p:nvPr>
            <p:ph type="title"/>
          </p:nvPr>
        </p:nvSpPr>
        <p:spPr/>
        <p:txBody>
          <a:bodyPr/>
          <a:lstStyle/>
          <a:p>
            <a:r>
              <a:rPr kumimoji="1" lang="en-US" altLang="zh-CN" b="1" dirty="0"/>
              <a:t>Our</a:t>
            </a:r>
            <a:r>
              <a:rPr kumimoji="1" lang="zh-CN" altLang="en-US" b="1" dirty="0"/>
              <a:t> </a:t>
            </a:r>
            <a:r>
              <a:rPr kumimoji="1" lang="en-US" altLang="zh-CN" b="1" dirty="0"/>
              <a:t>Work</a:t>
            </a:r>
            <a:endParaRPr kumimoji="1" lang="zh-CN" altLang="en-US" b="1" dirty="0"/>
          </a:p>
        </p:txBody>
      </p:sp>
      <p:sp>
        <p:nvSpPr>
          <p:cNvPr id="3" name="内容占位符 2">
            <a:extLst>
              <a:ext uri="{FF2B5EF4-FFF2-40B4-BE49-F238E27FC236}">
                <a16:creationId xmlns:a16="http://schemas.microsoft.com/office/drawing/2014/main" id="{E9C57B82-C7F3-8342-A62D-9C46C152BCA2}"/>
              </a:ext>
            </a:extLst>
          </p:cNvPr>
          <p:cNvSpPr>
            <a:spLocks noGrp="1"/>
          </p:cNvSpPr>
          <p:nvPr>
            <p:ph idx="1"/>
          </p:nvPr>
        </p:nvSpPr>
        <p:spPr/>
        <p:txBody>
          <a:bodyPr>
            <a:normAutofit/>
          </a:bodyPr>
          <a:lstStyle/>
          <a:p>
            <a:r>
              <a:rPr kumimoji="1" lang="zh-CN" altLang="en-US" dirty="0"/>
              <a:t> </a:t>
            </a:r>
            <a:r>
              <a:rPr kumimoji="1" lang="en-US" altLang="zh-CN" dirty="0"/>
              <a:t>Practical</a:t>
            </a:r>
            <a:r>
              <a:rPr kumimoji="1" lang="zh-CN" altLang="en-US" dirty="0"/>
              <a:t> </a:t>
            </a:r>
            <a:r>
              <a:rPr kumimoji="1" lang="en-US" altLang="zh-CN" dirty="0"/>
              <a:t>GAN-based</a:t>
            </a:r>
            <a:r>
              <a:rPr kumimoji="1" lang="zh-CN" altLang="en-US" dirty="0"/>
              <a:t> </a:t>
            </a:r>
            <a:r>
              <a:rPr kumimoji="1" lang="en-US" altLang="zh-CN" dirty="0"/>
              <a:t>workflows</a:t>
            </a:r>
            <a:r>
              <a:rPr kumimoji="1" lang="zh-CN" altLang="en-US" dirty="0"/>
              <a:t> </a:t>
            </a:r>
            <a:r>
              <a:rPr kumimoji="1" lang="en-US" altLang="zh-CN" dirty="0"/>
              <a:t>for </a:t>
            </a:r>
            <a:r>
              <a:rPr kumimoji="1" lang="zh-CN" altLang="en-US" dirty="0"/>
              <a:t> </a:t>
            </a:r>
            <a:r>
              <a:rPr kumimoji="1" lang="en-US" altLang="zh-CN" dirty="0"/>
              <a:t>systems-centric data</a:t>
            </a:r>
          </a:p>
          <a:p>
            <a:pPr lvl="1"/>
            <a:r>
              <a:rPr kumimoji="1" lang="en-US" altLang="zh-CN" dirty="0"/>
              <a:t>Require</a:t>
            </a:r>
            <a:r>
              <a:rPr kumimoji="1" lang="zh-CN" altLang="en-US" dirty="0"/>
              <a:t> </a:t>
            </a:r>
            <a:r>
              <a:rPr kumimoji="1" lang="en-US" altLang="zh-CN" dirty="0"/>
              <a:t>little</a:t>
            </a:r>
            <a:r>
              <a:rPr kumimoji="1" lang="zh-CN" altLang="en-US" dirty="0"/>
              <a:t> </a:t>
            </a:r>
            <a:r>
              <a:rPr kumimoji="1" lang="en-US" altLang="zh-CN" dirty="0"/>
              <a:t>human</a:t>
            </a:r>
            <a:r>
              <a:rPr kumimoji="1" lang="zh-CN" altLang="en-US" dirty="0"/>
              <a:t> </a:t>
            </a:r>
            <a:r>
              <a:rPr kumimoji="1" lang="en-US" altLang="zh-CN" dirty="0"/>
              <a:t>expertise</a:t>
            </a:r>
          </a:p>
          <a:p>
            <a:pPr lvl="1"/>
            <a:r>
              <a:rPr kumimoji="1" lang="en-US" altLang="zh-CN" dirty="0"/>
              <a:t>General</a:t>
            </a:r>
            <a:r>
              <a:rPr kumimoji="1" lang="zh-CN" altLang="en-US" dirty="0"/>
              <a:t> </a:t>
            </a:r>
            <a:r>
              <a:rPr kumimoji="1" lang="en-US" altLang="zh-CN" dirty="0"/>
              <a:t>for</a:t>
            </a:r>
            <a:r>
              <a:rPr kumimoji="1" lang="zh-CN" altLang="en-US" dirty="0"/>
              <a:t> </a:t>
            </a:r>
            <a:r>
              <a:rPr kumimoji="1" lang="en-US" altLang="zh-CN" dirty="0"/>
              <a:t>many</a:t>
            </a:r>
            <a:r>
              <a:rPr kumimoji="1" lang="zh-CN" altLang="en-US" dirty="0"/>
              <a:t> </a:t>
            </a:r>
            <a:r>
              <a:rPr kumimoji="1" lang="en-US" altLang="zh-CN" dirty="0"/>
              <a:t>datasets</a:t>
            </a:r>
          </a:p>
          <a:p>
            <a:pPr lvl="1"/>
            <a:endParaRPr kumimoji="1" lang="en-US" altLang="zh-CN" dirty="0"/>
          </a:p>
          <a:p>
            <a:r>
              <a:rPr kumimoji="1" lang="en-US" altLang="zh-CN" dirty="0"/>
              <a:t>Fidelity and scalability </a:t>
            </a:r>
          </a:p>
          <a:p>
            <a:pPr lvl="1"/>
            <a:r>
              <a:rPr kumimoji="1" lang="en-US" altLang="zh-CN" dirty="0"/>
              <a:t>Off-the-shelf GANs</a:t>
            </a:r>
            <a:r>
              <a:rPr kumimoji="1" lang="zh-CN" altLang="en-US" dirty="0"/>
              <a:t> </a:t>
            </a:r>
            <a:r>
              <a:rPr kumimoji="1" lang="en-US" altLang="zh-CN" dirty="0"/>
              <a:t>achieve</a:t>
            </a:r>
            <a:r>
              <a:rPr kumimoji="1" lang="zh-CN" altLang="en-US" dirty="0"/>
              <a:t> </a:t>
            </a:r>
            <a:r>
              <a:rPr kumimoji="1" lang="en-US" altLang="zh-CN" dirty="0"/>
              <a:t>poor</a:t>
            </a:r>
            <a:r>
              <a:rPr kumimoji="1" lang="zh-CN" altLang="en-US" dirty="0"/>
              <a:t> </a:t>
            </a:r>
            <a:r>
              <a:rPr kumimoji="1" lang="en-US" altLang="zh-CN" dirty="0"/>
              <a:t>fidelity</a:t>
            </a:r>
            <a:r>
              <a:rPr kumimoji="1" lang="zh-CN" altLang="en-US" dirty="0"/>
              <a:t> </a:t>
            </a:r>
            <a:r>
              <a:rPr kumimoji="1" lang="en-US" altLang="zh-CN" dirty="0"/>
              <a:t>on</a:t>
            </a:r>
            <a:r>
              <a:rPr kumimoji="1" lang="zh-CN" altLang="en-US" dirty="0"/>
              <a:t> </a:t>
            </a:r>
            <a:r>
              <a:rPr kumimoji="1" lang="en-US" altLang="zh-CN" dirty="0"/>
              <a:t>networking/systems</a:t>
            </a:r>
            <a:r>
              <a:rPr kumimoji="1" lang="zh-CN" altLang="en-US" dirty="0"/>
              <a:t> </a:t>
            </a:r>
            <a:r>
              <a:rPr kumimoji="1" lang="en-US" altLang="zh-CN" dirty="0"/>
              <a:t>datasets</a:t>
            </a:r>
          </a:p>
          <a:p>
            <a:pPr lvl="1"/>
            <a:r>
              <a:rPr kumimoji="1" lang="en-US" altLang="zh-CN" dirty="0"/>
              <a:t>New</a:t>
            </a:r>
            <a:r>
              <a:rPr kumimoji="1" lang="zh-CN" altLang="en-US" dirty="0"/>
              <a:t> </a:t>
            </a:r>
            <a:r>
              <a:rPr kumimoji="1" lang="en-US" altLang="zh-CN" dirty="0"/>
              <a:t>designs</a:t>
            </a:r>
            <a:r>
              <a:rPr kumimoji="1" lang="zh-CN" altLang="en-US" dirty="0"/>
              <a:t> </a:t>
            </a:r>
            <a:r>
              <a:rPr kumimoji="1" lang="en-US" altLang="zh-CN" dirty="0"/>
              <a:t>to</a:t>
            </a:r>
            <a:r>
              <a:rPr kumimoji="1" lang="zh-CN" altLang="en-US" dirty="0"/>
              <a:t> </a:t>
            </a:r>
            <a:r>
              <a:rPr kumimoji="1" lang="en-US" altLang="zh-CN" dirty="0"/>
              <a:t>achieve</a:t>
            </a:r>
            <a:r>
              <a:rPr kumimoji="1" lang="zh-CN" altLang="en-US" dirty="0"/>
              <a:t> </a:t>
            </a:r>
            <a:r>
              <a:rPr kumimoji="1" lang="en-US" altLang="zh-CN" dirty="0"/>
              <a:t>high</a:t>
            </a:r>
            <a:r>
              <a:rPr kumimoji="1" lang="zh-CN" altLang="en-US" dirty="0"/>
              <a:t> </a:t>
            </a:r>
            <a:r>
              <a:rPr kumimoji="1" lang="en-US" altLang="zh-CN" dirty="0"/>
              <a:t>fidelity and scalability </a:t>
            </a:r>
          </a:p>
          <a:p>
            <a:pPr lvl="1"/>
            <a:endParaRPr kumimoji="1" lang="en-US" altLang="zh-CN" dirty="0"/>
          </a:p>
          <a:p>
            <a:r>
              <a:rPr kumimoji="1" lang="en-US" altLang="zh-CN" dirty="0"/>
              <a:t>Privacy</a:t>
            </a:r>
          </a:p>
          <a:p>
            <a:pPr lvl="1"/>
            <a:r>
              <a:rPr kumimoji="1" lang="en-US" altLang="zh-CN" dirty="0"/>
              <a:t>Explore</a:t>
            </a:r>
            <a:r>
              <a:rPr kumimoji="1" lang="zh-CN" altLang="en-US" dirty="0"/>
              <a:t> </a:t>
            </a:r>
            <a:r>
              <a:rPr kumimoji="1" lang="en-US" altLang="zh-CN" dirty="0"/>
              <a:t>practical </a:t>
            </a:r>
            <a:r>
              <a:rPr kumimoji="1" lang="zh-CN" altLang="en-US" dirty="0"/>
              <a:t> </a:t>
            </a:r>
            <a:r>
              <a:rPr kumimoji="1" lang="en-US" altLang="zh-CN" dirty="0"/>
              <a:t>privacy</a:t>
            </a:r>
            <a:r>
              <a:rPr kumimoji="1" lang="zh-CN" altLang="en-US" dirty="0"/>
              <a:t> </a:t>
            </a:r>
            <a:r>
              <a:rPr kumimoji="1" lang="en-US" altLang="zh-CN" dirty="0"/>
              <a:t>notions</a:t>
            </a:r>
            <a:r>
              <a:rPr kumimoji="1" lang="zh-CN" altLang="en-US" dirty="0"/>
              <a:t> </a:t>
            </a:r>
            <a:r>
              <a:rPr kumimoji="1" lang="en-US" altLang="zh-CN" dirty="0"/>
              <a:t>and</a:t>
            </a:r>
            <a:r>
              <a:rPr kumimoji="1" lang="zh-CN" altLang="en-US" dirty="0"/>
              <a:t> </a:t>
            </a:r>
            <a:r>
              <a:rPr kumimoji="1" lang="en-US" altLang="zh-CN" dirty="0"/>
              <a:t>identify</a:t>
            </a:r>
            <a:r>
              <a:rPr kumimoji="1" lang="zh-CN" altLang="en-US" dirty="0"/>
              <a:t> </a:t>
            </a:r>
            <a:r>
              <a:rPr kumimoji="1" lang="en-US" altLang="zh-CN" dirty="0"/>
              <a:t>the</a:t>
            </a:r>
            <a:r>
              <a:rPr kumimoji="1" lang="zh-CN" altLang="en-US" dirty="0"/>
              <a:t> </a:t>
            </a:r>
            <a:r>
              <a:rPr kumimoji="1" lang="en-US" altLang="zh-CN" dirty="0"/>
              <a:t>challenges</a:t>
            </a:r>
            <a:endParaRPr kumimoji="1" lang="zh-CN" altLang="en-US" dirty="0"/>
          </a:p>
        </p:txBody>
      </p:sp>
      <p:sp>
        <p:nvSpPr>
          <p:cNvPr id="4" name="灯片编号占位符 3">
            <a:extLst>
              <a:ext uri="{FF2B5EF4-FFF2-40B4-BE49-F238E27FC236}">
                <a16:creationId xmlns:a16="http://schemas.microsoft.com/office/drawing/2014/main" id="{1CD6BA43-C8BE-8444-AD63-A809B7472C96}"/>
              </a:ext>
            </a:extLst>
          </p:cNvPr>
          <p:cNvSpPr>
            <a:spLocks noGrp="1"/>
          </p:cNvSpPr>
          <p:nvPr>
            <p:ph type="sldNum" sz="quarter" idx="12"/>
          </p:nvPr>
        </p:nvSpPr>
        <p:spPr/>
        <p:txBody>
          <a:bodyPr/>
          <a:lstStyle/>
          <a:p>
            <a:fld id="{3FAA2014-31E2-6741-903E-A920B1C04E12}" type="slidenum">
              <a:rPr kumimoji="1" lang="zh-CN" altLang="en-US" smtClean="0"/>
              <a:t>10</a:t>
            </a:fld>
            <a:endParaRPr kumimoji="1" lang="zh-CN" altLang="en-US"/>
          </a:p>
        </p:txBody>
      </p:sp>
    </p:spTree>
    <p:extLst>
      <p:ext uri="{BB962C8B-B14F-4D97-AF65-F5344CB8AC3E}">
        <p14:creationId xmlns:p14="http://schemas.microsoft.com/office/powerpoint/2010/main" val="1419046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E6C09-3569-B845-9987-B9DDC0D7310A}"/>
              </a:ext>
            </a:extLst>
          </p:cNvPr>
          <p:cNvSpPr>
            <a:spLocks noGrp="1"/>
          </p:cNvSpPr>
          <p:nvPr>
            <p:ph type="title"/>
          </p:nvPr>
        </p:nvSpPr>
        <p:spPr/>
        <p:txBody>
          <a:bodyPr/>
          <a:lstStyle/>
          <a:p>
            <a:r>
              <a:rPr lang="en-US" dirty="0"/>
              <a:t>Agenda for this talk</a:t>
            </a:r>
          </a:p>
        </p:txBody>
      </p:sp>
      <p:sp>
        <p:nvSpPr>
          <p:cNvPr id="3" name="Content Placeholder 2">
            <a:extLst>
              <a:ext uri="{FF2B5EF4-FFF2-40B4-BE49-F238E27FC236}">
                <a16:creationId xmlns:a16="http://schemas.microsoft.com/office/drawing/2014/main" id="{086421FE-A6C4-0240-854D-40766131606E}"/>
              </a:ext>
            </a:extLst>
          </p:cNvPr>
          <p:cNvSpPr>
            <a:spLocks noGrp="1"/>
          </p:cNvSpPr>
          <p:nvPr>
            <p:ph idx="1"/>
          </p:nvPr>
        </p:nvSpPr>
        <p:spPr/>
        <p:txBody>
          <a:bodyPr/>
          <a:lstStyle/>
          <a:p>
            <a:r>
              <a:rPr lang="en-US" dirty="0"/>
              <a:t>Motivation and Context</a:t>
            </a:r>
          </a:p>
          <a:p>
            <a:endParaRPr lang="en-US" dirty="0"/>
          </a:p>
          <a:p>
            <a:r>
              <a:rPr lang="en-US" dirty="0">
                <a:solidFill>
                  <a:srgbClr val="FF0000"/>
                </a:solidFill>
              </a:rPr>
              <a:t>Generating time series data with </a:t>
            </a:r>
            <a:r>
              <a:rPr lang="en-US" dirty="0" err="1">
                <a:solidFill>
                  <a:srgbClr val="FF0000"/>
                </a:solidFill>
              </a:rPr>
              <a:t>DoppelGANger</a:t>
            </a:r>
            <a:endParaRPr lang="en-US" dirty="0">
              <a:solidFill>
                <a:srgbClr val="FF0000"/>
              </a:solidFill>
            </a:endParaRPr>
          </a:p>
          <a:p>
            <a:endParaRPr lang="en-US" dirty="0"/>
          </a:p>
          <a:p>
            <a:r>
              <a:rPr lang="en-US" dirty="0" err="1"/>
              <a:t>Netshare</a:t>
            </a:r>
            <a:r>
              <a:rPr lang="en-US" dirty="0"/>
              <a:t>: Practical network header trace generation </a:t>
            </a:r>
          </a:p>
          <a:p>
            <a:endParaRPr lang="en-US" dirty="0"/>
          </a:p>
          <a:p>
            <a:r>
              <a:rPr lang="en-US" dirty="0"/>
              <a:t>Next steps and collaborative opportunities</a:t>
            </a:r>
          </a:p>
        </p:txBody>
      </p:sp>
      <p:sp>
        <p:nvSpPr>
          <p:cNvPr id="4" name="Slide Number Placeholder 3">
            <a:extLst>
              <a:ext uri="{FF2B5EF4-FFF2-40B4-BE49-F238E27FC236}">
                <a16:creationId xmlns:a16="http://schemas.microsoft.com/office/drawing/2014/main" id="{87FD2BB3-0C51-A644-9DD4-077B5B1C1A58}"/>
              </a:ext>
            </a:extLst>
          </p:cNvPr>
          <p:cNvSpPr>
            <a:spLocks noGrp="1"/>
          </p:cNvSpPr>
          <p:nvPr>
            <p:ph type="sldNum" sz="quarter" idx="12"/>
          </p:nvPr>
        </p:nvSpPr>
        <p:spPr/>
        <p:txBody>
          <a:bodyPr/>
          <a:lstStyle/>
          <a:p>
            <a:fld id="{78BA06F7-7B03-794D-B1BE-3F12299AE8FB}" type="slidenum">
              <a:rPr lang="en-US" smtClean="0"/>
              <a:t>11</a:t>
            </a:fld>
            <a:endParaRPr lang="en-US"/>
          </a:p>
        </p:txBody>
      </p:sp>
    </p:spTree>
    <p:extLst>
      <p:ext uri="{BB962C8B-B14F-4D97-AF65-F5344CB8AC3E}">
        <p14:creationId xmlns:p14="http://schemas.microsoft.com/office/powerpoint/2010/main" val="2888390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p:txBody>
          <a:bodyPr/>
          <a:lstStyle/>
          <a:p>
            <a:r>
              <a:rPr kumimoji="1" lang="en-US" altLang="zh-CN" b="1" dirty="0"/>
              <a:t>Scope:</a:t>
            </a:r>
            <a:r>
              <a:rPr kumimoji="1" lang="zh-CN" altLang="en-US" b="1" dirty="0"/>
              <a:t> </a:t>
            </a:r>
            <a:r>
              <a:rPr kumimoji="1" lang="en-US" altLang="zh-CN" b="1" dirty="0"/>
              <a:t>Time</a:t>
            </a:r>
            <a:r>
              <a:rPr kumimoji="1" lang="zh-CN" altLang="en-US" b="1" dirty="0"/>
              <a:t> </a:t>
            </a:r>
            <a:r>
              <a:rPr kumimoji="1" lang="en-US" altLang="zh-CN" b="1" dirty="0"/>
              <a:t>Series</a:t>
            </a:r>
            <a:r>
              <a:rPr kumimoji="1" lang="zh-CN" altLang="en-US" b="1" dirty="0"/>
              <a:t> </a:t>
            </a:r>
            <a:r>
              <a:rPr kumimoji="1" lang="en-US" altLang="zh-CN" b="1" dirty="0"/>
              <a:t>Measurement</a:t>
            </a:r>
            <a:r>
              <a:rPr kumimoji="1" lang="zh-CN" altLang="en-US" b="1" dirty="0"/>
              <a:t> </a:t>
            </a:r>
            <a:r>
              <a:rPr kumimoji="1" lang="en-US" altLang="zh-CN" b="1" dirty="0"/>
              <a:t>Data</a:t>
            </a:r>
            <a:endParaRPr kumimoji="1" lang="zh-CN" altLang="en-US" b="1" dirty="0"/>
          </a:p>
        </p:txBody>
      </p:sp>
      <p:sp>
        <p:nvSpPr>
          <p:cNvPr id="12" name="灯片编号占位符 11">
            <a:extLst>
              <a:ext uri="{FF2B5EF4-FFF2-40B4-BE49-F238E27FC236}">
                <a16:creationId xmlns:a16="http://schemas.microsoft.com/office/drawing/2014/main" id="{630C9A68-C417-5D48-BD20-5D1CE9B2BA23}"/>
              </a:ext>
            </a:extLst>
          </p:cNvPr>
          <p:cNvSpPr>
            <a:spLocks noGrp="1"/>
          </p:cNvSpPr>
          <p:nvPr>
            <p:ph type="sldNum" sz="quarter" idx="12"/>
          </p:nvPr>
        </p:nvSpPr>
        <p:spPr/>
        <p:txBody>
          <a:bodyPr/>
          <a:lstStyle/>
          <a:p>
            <a:fld id="{3FAA2014-31E2-6741-903E-A920B1C04E12}" type="slidenum">
              <a:rPr kumimoji="1" lang="zh-CN" altLang="en-US" smtClean="0"/>
              <a:t>12</a:t>
            </a:fld>
            <a:endParaRPr kumimoji="1" lang="zh-CN" altLang="en-US"/>
          </a:p>
        </p:txBody>
      </p:sp>
      <p:cxnSp>
        <p:nvCxnSpPr>
          <p:cNvPr id="6" name="直线连接符 5">
            <a:extLst>
              <a:ext uri="{FF2B5EF4-FFF2-40B4-BE49-F238E27FC236}">
                <a16:creationId xmlns:a16="http://schemas.microsoft.com/office/drawing/2014/main" id="{0A5E9342-1922-5F40-90EA-BD3BCC1886CF}"/>
              </a:ext>
            </a:extLst>
          </p:cNvPr>
          <p:cNvCxnSpPr>
            <a:cxnSpLocks/>
          </p:cNvCxnSpPr>
          <p:nvPr/>
        </p:nvCxnSpPr>
        <p:spPr>
          <a:xfrm>
            <a:off x="2959337" y="1940071"/>
            <a:ext cx="0" cy="3211207"/>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58" name="直线连接符 57">
            <a:extLst>
              <a:ext uri="{FF2B5EF4-FFF2-40B4-BE49-F238E27FC236}">
                <a16:creationId xmlns:a16="http://schemas.microsoft.com/office/drawing/2014/main" id="{5F185F81-C015-C442-8ACD-161B8F04F3D8}"/>
              </a:ext>
            </a:extLst>
          </p:cNvPr>
          <p:cNvCxnSpPr>
            <a:cxnSpLocks/>
          </p:cNvCxnSpPr>
          <p:nvPr/>
        </p:nvCxnSpPr>
        <p:spPr>
          <a:xfrm>
            <a:off x="6985468" y="1940071"/>
            <a:ext cx="0" cy="3211207"/>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7A3595C1-9204-F343-AA28-EF9E830DB2CB}"/>
              </a:ext>
            </a:extLst>
          </p:cNvPr>
          <p:cNvSpPr txBox="1"/>
          <p:nvPr/>
        </p:nvSpPr>
        <p:spPr>
          <a:xfrm>
            <a:off x="1521242" y="3004094"/>
            <a:ext cx="1197023" cy="830997"/>
          </a:xfrm>
          <a:prstGeom prst="rect">
            <a:avLst/>
          </a:prstGeom>
          <a:noFill/>
        </p:spPr>
        <p:txBody>
          <a:bodyPr wrap="square" rtlCol="0">
            <a:spAutoFit/>
          </a:bodyPr>
          <a:lstStyle/>
          <a:p>
            <a:pPr algn="ctr"/>
            <a:r>
              <a:rPr kumimoji="1" lang="en-US" altLang="zh-CN" sz="2400" dirty="0"/>
              <a:t>Time</a:t>
            </a:r>
            <a:r>
              <a:rPr kumimoji="1" lang="zh-CN" altLang="en-US" sz="2400" dirty="0"/>
              <a:t> </a:t>
            </a:r>
            <a:r>
              <a:rPr kumimoji="1" lang="en-US" altLang="zh-CN" sz="2400" dirty="0"/>
              <a:t>series</a:t>
            </a:r>
            <a:endParaRPr kumimoji="1" lang="zh-CN" altLang="en-US" sz="2400" dirty="0"/>
          </a:p>
        </p:txBody>
      </p:sp>
      <p:sp>
        <p:nvSpPr>
          <p:cNvPr id="62" name="文本框 61">
            <a:extLst>
              <a:ext uri="{FF2B5EF4-FFF2-40B4-BE49-F238E27FC236}">
                <a16:creationId xmlns:a16="http://schemas.microsoft.com/office/drawing/2014/main" id="{3D3D856D-DA79-514D-9367-E85B862BAAAF}"/>
              </a:ext>
            </a:extLst>
          </p:cNvPr>
          <p:cNvSpPr txBox="1"/>
          <p:nvPr/>
        </p:nvSpPr>
        <p:spPr>
          <a:xfrm>
            <a:off x="1354987" y="4237156"/>
            <a:ext cx="1529531" cy="830997"/>
          </a:xfrm>
          <a:prstGeom prst="rect">
            <a:avLst/>
          </a:prstGeom>
          <a:noFill/>
        </p:spPr>
        <p:txBody>
          <a:bodyPr wrap="square" rtlCol="0">
            <a:spAutoFit/>
          </a:bodyPr>
          <a:lstStyle/>
          <a:p>
            <a:pPr algn="ctr"/>
            <a:r>
              <a:rPr kumimoji="1" lang="en-US" altLang="zh-CN" sz="2400" dirty="0"/>
              <a:t>With</a:t>
            </a:r>
            <a:r>
              <a:rPr kumimoji="1" lang="zh-CN" altLang="en-US" sz="2400" dirty="0"/>
              <a:t> </a:t>
            </a:r>
            <a:r>
              <a:rPr kumimoji="1" lang="en-US" altLang="zh-CN" sz="2400" dirty="0"/>
              <a:t>metadata</a:t>
            </a:r>
            <a:endParaRPr kumimoji="1" lang="zh-CN" altLang="en-US" sz="2400" dirty="0"/>
          </a:p>
        </p:txBody>
      </p:sp>
      <p:grpSp>
        <p:nvGrpSpPr>
          <p:cNvPr id="36" name="组合 35">
            <a:extLst>
              <a:ext uri="{FF2B5EF4-FFF2-40B4-BE49-F238E27FC236}">
                <a16:creationId xmlns:a16="http://schemas.microsoft.com/office/drawing/2014/main" id="{8E935B10-3983-7B49-B725-24170C8D0201}"/>
              </a:ext>
            </a:extLst>
          </p:cNvPr>
          <p:cNvGrpSpPr/>
          <p:nvPr/>
        </p:nvGrpSpPr>
        <p:grpSpPr>
          <a:xfrm>
            <a:off x="2826321" y="1418237"/>
            <a:ext cx="4229218" cy="3539362"/>
            <a:chOff x="2826321" y="1551237"/>
            <a:chExt cx="4229218" cy="3539362"/>
          </a:xfrm>
        </p:grpSpPr>
        <p:sp>
          <p:nvSpPr>
            <p:cNvPr id="66" name="任意形状 65">
              <a:extLst>
                <a:ext uri="{FF2B5EF4-FFF2-40B4-BE49-F238E27FC236}">
                  <a16:creationId xmlns:a16="http://schemas.microsoft.com/office/drawing/2014/main" id="{12F6E5E4-B4EB-0544-A31A-DC1EB1749C4A}"/>
                </a:ext>
              </a:extLst>
            </p:cNvPr>
            <p:cNvSpPr/>
            <p:nvPr/>
          </p:nvSpPr>
          <p:spPr>
            <a:xfrm>
              <a:off x="4546422" y="3234296"/>
              <a:ext cx="1932045" cy="597378"/>
            </a:xfrm>
            <a:custGeom>
              <a:avLst/>
              <a:gdLst>
                <a:gd name="connsiteX0" fmla="*/ 0 w 3052916"/>
                <a:gd name="connsiteY0" fmla="*/ 722734 h 722734"/>
                <a:gd name="connsiteX1" fmla="*/ 1061884 w 3052916"/>
                <a:gd name="connsiteY1" fmla="*/ 63 h 722734"/>
                <a:gd name="connsiteX2" fmla="*/ 1578077 w 3052916"/>
                <a:gd name="connsiteY2" fmla="*/ 678489 h 722734"/>
                <a:gd name="connsiteX3" fmla="*/ 2109019 w 3052916"/>
                <a:gd name="connsiteY3" fmla="*/ 265534 h 722734"/>
                <a:gd name="connsiteX4" fmla="*/ 2521974 w 3052916"/>
                <a:gd name="connsiteY4" fmla="*/ 427767 h 722734"/>
                <a:gd name="connsiteX5" fmla="*/ 3052916 w 3052916"/>
                <a:gd name="connsiteY5" fmla="*/ 324528 h 722734"/>
                <a:gd name="connsiteX6" fmla="*/ 3052916 w 3052916"/>
                <a:gd name="connsiteY6" fmla="*/ 324528 h 72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2916" h="722734">
                  <a:moveTo>
                    <a:pt x="0" y="722734"/>
                  </a:moveTo>
                  <a:cubicBezTo>
                    <a:pt x="399435" y="365085"/>
                    <a:pt x="798871" y="7437"/>
                    <a:pt x="1061884" y="63"/>
                  </a:cubicBezTo>
                  <a:cubicBezTo>
                    <a:pt x="1324897" y="-7311"/>
                    <a:pt x="1403555" y="634244"/>
                    <a:pt x="1578077" y="678489"/>
                  </a:cubicBezTo>
                  <a:cubicBezTo>
                    <a:pt x="1752599" y="722734"/>
                    <a:pt x="1951703" y="307321"/>
                    <a:pt x="2109019" y="265534"/>
                  </a:cubicBezTo>
                  <a:cubicBezTo>
                    <a:pt x="2266335" y="223747"/>
                    <a:pt x="2364658" y="417935"/>
                    <a:pt x="2521974" y="427767"/>
                  </a:cubicBezTo>
                  <a:cubicBezTo>
                    <a:pt x="2679290" y="437599"/>
                    <a:pt x="3052916" y="324528"/>
                    <a:pt x="3052916" y="324528"/>
                  </a:cubicBezTo>
                  <a:lnTo>
                    <a:pt x="3052916" y="324528"/>
                  </a:lnTo>
                </a:path>
              </a:pathLst>
            </a:cu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4" name="文本框 73">
              <a:extLst>
                <a:ext uri="{FF2B5EF4-FFF2-40B4-BE49-F238E27FC236}">
                  <a16:creationId xmlns:a16="http://schemas.microsoft.com/office/drawing/2014/main" id="{087019EC-FC8E-0647-B115-E7B8A2CBA5D8}"/>
                </a:ext>
              </a:extLst>
            </p:cNvPr>
            <p:cNvSpPr txBox="1"/>
            <p:nvPr/>
          </p:nvSpPr>
          <p:spPr>
            <a:xfrm>
              <a:off x="3352028" y="1551237"/>
              <a:ext cx="3245953" cy="1263166"/>
            </a:xfrm>
            <a:prstGeom prst="rect">
              <a:avLst/>
            </a:prstGeom>
            <a:noFill/>
          </p:spPr>
          <p:txBody>
            <a:bodyPr wrap="square" rtlCol="0">
              <a:spAutoFit/>
            </a:bodyPr>
            <a:lstStyle/>
            <a:p>
              <a:pPr algn="ctr"/>
              <a:r>
                <a:rPr kumimoji="1" lang="en-US" altLang="zh-CN" sz="2400" dirty="0"/>
                <a:t>Example</a:t>
              </a:r>
              <a:r>
                <a:rPr kumimoji="1" lang="zh-CN" altLang="en-US" sz="2400" dirty="0"/>
                <a:t> </a:t>
              </a:r>
              <a:r>
                <a:rPr kumimoji="1" lang="en-US" altLang="zh-CN" sz="2400" dirty="0"/>
                <a:t>1:</a:t>
              </a:r>
            </a:p>
            <a:p>
              <a:pPr algn="ctr"/>
              <a:r>
                <a:rPr kumimoji="1" lang="en-US" altLang="zh-CN" sz="2400" dirty="0"/>
                <a:t>Traffic</a:t>
              </a:r>
              <a:r>
                <a:rPr kumimoji="1" lang="zh-CN" altLang="en-US" sz="2400" dirty="0"/>
                <a:t> </a:t>
              </a:r>
              <a:r>
                <a:rPr kumimoji="1" lang="en-US" altLang="zh-CN" sz="2400" dirty="0"/>
                <a:t>measurements</a:t>
              </a:r>
            </a:p>
            <a:p>
              <a:pPr algn="ctr"/>
              <a:r>
                <a:rPr kumimoji="1" lang="en-US" altLang="zh-CN" sz="1404" dirty="0"/>
                <a:t>(e.g. Wikipedia web traffic,</a:t>
              </a:r>
              <a:r>
                <a:rPr kumimoji="1" lang="zh-CN" altLang="en-US" sz="1404" dirty="0"/>
                <a:t> </a:t>
              </a:r>
              <a:r>
                <a:rPr kumimoji="1" lang="en-US" altLang="zh-CN" sz="1404" dirty="0"/>
                <a:t>FCC Measuring Broadband America)</a:t>
              </a:r>
              <a:endParaRPr kumimoji="1" lang="zh-CN" altLang="en-US" sz="1404" dirty="0"/>
            </a:p>
          </p:txBody>
        </p:sp>
        <p:sp>
          <p:nvSpPr>
            <p:cNvPr id="15" name="文本框 14">
              <a:extLst>
                <a:ext uri="{FF2B5EF4-FFF2-40B4-BE49-F238E27FC236}">
                  <a16:creationId xmlns:a16="http://schemas.microsoft.com/office/drawing/2014/main" id="{8B8BB407-7364-B245-B5E4-16AE4D2A7AAD}"/>
                </a:ext>
              </a:extLst>
            </p:cNvPr>
            <p:cNvSpPr txBox="1"/>
            <p:nvPr/>
          </p:nvSpPr>
          <p:spPr>
            <a:xfrm>
              <a:off x="2826321" y="3302153"/>
              <a:ext cx="1848641" cy="400110"/>
            </a:xfrm>
            <a:prstGeom prst="rect">
              <a:avLst/>
            </a:prstGeom>
            <a:noFill/>
          </p:spPr>
          <p:txBody>
            <a:bodyPr wrap="square" rtlCol="0">
              <a:spAutoFit/>
            </a:bodyPr>
            <a:lstStyle/>
            <a:p>
              <a:pPr algn="ctr"/>
              <a:r>
                <a:rPr kumimoji="1" lang="en-US" altLang="zh-CN" sz="2000" b="1" dirty="0">
                  <a:solidFill>
                    <a:schemeClr val="accent2">
                      <a:lumMod val="75000"/>
                    </a:schemeClr>
                  </a:solidFill>
                </a:rPr>
                <a:t>Page</a:t>
              </a:r>
              <a:r>
                <a:rPr kumimoji="1" lang="zh-CN" altLang="en-US" sz="2000" b="1" dirty="0">
                  <a:solidFill>
                    <a:schemeClr val="accent2">
                      <a:lumMod val="75000"/>
                    </a:schemeClr>
                  </a:solidFill>
                </a:rPr>
                <a:t> </a:t>
              </a:r>
              <a:r>
                <a:rPr kumimoji="1" lang="en-US" altLang="zh-CN" sz="2000" b="1" dirty="0">
                  <a:solidFill>
                    <a:schemeClr val="accent2">
                      <a:lumMod val="75000"/>
                    </a:schemeClr>
                  </a:solidFill>
                </a:rPr>
                <a:t>view</a:t>
              </a:r>
              <a:endParaRPr kumimoji="1" lang="zh-CN" altLang="en-US" sz="2000" b="1" dirty="0">
                <a:solidFill>
                  <a:schemeClr val="accent2">
                    <a:lumMod val="75000"/>
                  </a:schemeClr>
                </a:solidFill>
              </a:endParaRPr>
            </a:p>
          </p:txBody>
        </p:sp>
        <p:sp>
          <p:nvSpPr>
            <p:cNvPr id="16" name="文本框 15">
              <a:extLst>
                <a:ext uri="{FF2B5EF4-FFF2-40B4-BE49-F238E27FC236}">
                  <a16:creationId xmlns:a16="http://schemas.microsoft.com/office/drawing/2014/main" id="{AD37D5F7-9196-E74B-89C9-E936B8814E65}"/>
                </a:ext>
              </a:extLst>
            </p:cNvPr>
            <p:cNvSpPr txBox="1"/>
            <p:nvPr/>
          </p:nvSpPr>
          <p:spPr>
            <a:xfrm>
              <a:off x="3150535" y="4382713"/>
              <a:ext cx="3905004" cy="707886"/>
            </a:xfrm>
            <a:prstGeom prst="rect">
              <a:avLst/>
            </a:prstGeom>
            <a:noFill/>
          </p:spPr>
          <p:txBody>
            <a:bodyPr wrap="square" rtlCol="0">
              <a:spAutoFit/>
            </a:bodyPr>
            <a:lstStyle/>
            <a:p>
              <a:r>
                <a:rPr kumimoji="1" lang="en-US" altLang="zh-CN" sz="2000" b="1" dirty="0">
                  <a:solidFill>
                    <a:schemeClr val="accent4">
                      <a:lumMod val="75000"/>
                    </a:schemeClr>
                  </a:solidFill>
                </a:rPr>
                <a:t>1.</a:t>
              </a:r>
              <a:r>
                <a:rPr kumimoji="1" lang="zh-CN" altLang="en-US" sz="2000" b="1" dirty="0">
                  <a:solidFill>
                    <a:schemeClr val="accent4">
                      <a:lumMod val="75000"/>
                    </a:schemeClr>
                  </a:solidFill>
                </a:rPr>
                <a:t> </a:t>
              </a:r>
              <a:r>
                <a:rPr kumimoji="1" lang="en-US" altLang="zh-CN" sz="2000" b="1" dirty="0">
                  <a:solidFill>
                    <a:schemeClr val="accent4">
                      <a:lumMod val="75000"/>
                    </a:schemeClr>
                  </a:solidFill>
                </a:rPr>
                <a:t>Domain</a:t>
              </a:r>
              <a:r>
                <a:rPr kumimoji="1" lang="zh-CN" altLang="en-US" sz="2000" b="1" dirty="0">
                  <a:solidFill>
                    <a:schemeClr val="accent4">
                      <a:lumMod val="75000"/>
                    </a:schemeClr>
                  </a:solidFill>
                </a:rPr>
                <a:t> </a:t>
              </a:r>
              <a:r>
                <a:rPr kumimoji="1" lang="en-US" altLang="zh-CN" sz="2000" b="1" dirty="0">
                  <a:solidFill>
                    <a:schemeClr val="accent4">
                      <a:lumMod val="75000"/>
                    </a:schemeClr>
                  </a:solidFill>
                </a:rPr>
                <a:t>name</a:t>
              </a:r>
              <a:r>
                <a:rPr kumimoji="1" lang="zh-CN" altLang="en-US" sz="2000" b="1" dirty="0">
                  <a:solidFill>
                    <a:schemeClr val="accent4">
                      <a:lumMod val="75000"/>
                    </a:schemeClr>
                  </a:solidFill>
                </a:rPr>
                <a:t> </a:t>
              </a:r>
              <a:endParaRPr kumimoji="1" lang="en-US" altLang="zh-CN" sz="2000" b="1" dirty="0">
                <a:solidFill>
                  <a:schemeClr val="accent4">
                    <a:lumMod val="75000"/>
                  </a:schemeClr>
                </a:solidFill>
              </a:endParaRPr>
            </a:p>
            <a:p>
              <a:r>
                <a:rPr kumimoji="1" lang="en-US" altLang="zh-CN" sz="2000" b="1" dirty="0">
                  <a:solidFill>
                    <a:schemeClr val="accent4">
                      <a:lumMod val="75000"/>
                    </a:schemeClr>
                  </a:solidFill>
                </a:rPr>
                <a:t>2.</a:t>
              </a:r>
              <a:r>
                <a:rPr kumimoji="1" lang="zh-CN" altLang="en-US" sz="2000" b="1" dirty="0">
                  <a:solidFill>
                    <a:schemeClr val="accent4">
                      <a:lumMod val="75000"/>
                    </a:schemeClr>
                  </a:solidFill>
                </a:rPr>
                <a:t> </a:t>
              </a:r>
              <a:r>
                <a:rPr kumimoji="1" lang="en-US" altLang="zh-CN" sz="2000" b="1" dirty="0">
                  <a:solidFill>
                    <a:schemeClr val="accent4">
                      <a:lumMod val="75000"/>
                    </a:schemeClr>
                  </a:solidFill>
                </a:rPr>
                <a:t>Device</a:t>
              </a:r>
              <a:r>
                <a:rPr kumimoji="1" lang="zh-CN" altLang="en-US" sz="2000" b="1" dirty="0">
                  <a:solidFill>
                    <a:schemeClr val="accent4">
                      <a:lumMod val="75000"/>
                    </a:schemeClr>
                  </a:solidFill>
                </a:rPr>
                <a:t> </a:t>
              </a:r>
              <a:r>
                <a:rPr kumimoji="1" lang="en-US" altLang="zh-CN" sz="2000" b="1" dirty="0">
                  <a:solidFill>
                    <a:schemeClr val="accent4">
                      <a:lumMod val="75000"/>
                    </a:schemeClr>
                  </a:solidFill>
                  <a:sym typeface="Wingdings" pitchFamily="2" charset="2"/>
                </a:rPr>
                <a:t>(e.g.</a:t>
              </a:r>
              <a:r>
                <a:rPr kumimoji="1" lang="zh-CN" altLang="en-US" sz="2000" b="1" dirty="0">
                  <a:solidFill>
                    <a:schemeClr val="accent4">
                      <a:lumMod val="75000"/>
                    </a:schemeClr>
                  </a:solidFill>
                  <a:sym typeface="Wingdings" pitchFamily="2" charset="2"/>
                </a:rPr>
                <a:t> </a:t>
              </a:r>
              <a:r>
                <a:rPr kumimoji="1" lang="en-US" altLang="zh-CN" sz="2000" b="1" dirty="0">
                  <a:solidFill>
                    <a:schemeClr val="accent4">
                      <a:lumMod val="75000"/>
                    </a:schemeClr>
                  </a:solidFill>
                  <a:sym typeface="Wingdings" pitchFamily="2" charset="2"/>
                </a:rPr>
                <a:t>m</a:t>
              </a:r>
              <a:r>
                <a:rPr kumimoji="1" lang="en-US" altLang="zh-CN" sz="2000" b="1" dirty="0">
                  <a:solidFill>
                    <a:schemeClr val="accent4">
                      <a:lumMod val="75000"/>
                    </a:schemeClr>
                  </a:solidFill>
                </a:rPr>
                <a:t>obile/desktop)</a:t>
              </a:r>
              <a:endParaRPr kumimoji="1" lang="zh-CN" altLang="en-US" sz="2000" b="1" dirty="0">
                <a:solidFill>
                  <a:schemeClr val="accent4">
                    <a:lumMod val="75000"/>
                  </a:schemeClr>
                </a:solidFill>
              </a:endParaRPr>
            </a:p>
          </p:txBody>
        </p:sp>
      </p:grpSp>
      <p:grpSp>
        <p:nvGrpSpPr>
          <p:cNvPr id="37" name="组合 36">
            <a:extLst>
              <a:ext uri="{FF2B5EF4-FFF2-40B4-BE49-F238E27FC236}">
                <a16:creationId xmlns:a16="http://schemas.microsoft.com/office/drawing/2014/main" id="{DF0F5C58-3EAB-DB41-A6AB-261329DD4055}"/>
              </a:ext>
            </a:extLst>
          </p:cNvPr>
          <p:cNvGrpSpPr/>
          <p:nvPr/>
        </p:nvGrpSpPr>
        <p:grpSpPr>
          <a:xfrm>
            <a:off x="7105414" y="1418237"/>
            <a:ext cx="3877273" cy="3368058"/>
            <a:chOff x="7105414" y="1551237"/>
            <a:chExt cx="3877273" cy="3368058"/>
          </a:xfrm>
        </p:grpSpPr>
        <p:sp>
          <p:nvSpPr>
            <p:cNvPr id="68" name="任意形状 67">
              <a:extLst>
                <a:ext uri="{FF2B5EF4-FFF2-40B4-BE49-F238E27FC236}">
                  <a16:creationId xmlns:a16="http://schemas.microsoft.com/office/drawing/2014/main" id="{D61C14D5-232C-E04C-8EA7-AB9FF6C2CCA4}"/>
                </a:ext>
              </a:extLst>
            </p:cNvPr>
            <p:cNvSpPr/>
            <p:nvPr/>
          </p:nvSpPr>
          <p:spPr>
            <a:xfrm>
              <a:off x="9295643" y="3429293"/>
              <a:ext cx="1687043" cy="446174"/>
            </a:xfrm>
            <a:custGeom>
              <a:avLst/>
              <a:gdLst>
                <a:gd name="connsiteX0" fmla="*/ 0 w 3318387"/>
                <a:gd name="connsiteY0" fmla="*/ 301563 h 872639"/>
                <a:gd name="connsiteX1" fmla="*/ 707923 w 3318387"/>
                <a:gd name="connsiteY1" fmla="*/ 803008 h 872639"/>
                <a:gd name="connsiteX2" fmla="*/ 1047136 w 3318387"/>
                <a:gd name="connsiteY2" fmla="*/ 419550 h 872639"/>
                <a:gd name="connsiteX3" fmla="*/ 1401097 w 3318387"/>
                <a:gd name="connsiteY3" fmla="*/ 463795 h 872639"/>
                <a:gd name="connsiteX4" fmla="*/ 1991032 w 3318387"/>
                <a:gd name="connsiteY4" fmla="*/ 6595 h 872639"/>
                <a:gd name="connsiteX5" fmla="*/ 2271252 w 3318387"/>
                <a:gd name="connsiteY5" fmla="*/ 862001 h 872639"/>
                <a:gd name="connsiteX6" fmla="*/ 2610465 w 3318387"/>
                <a:gd name="connsiteY6" fmla="*/ 493292 h 872639"/>
                <a:gd name="connsiteX7" fmla="*/ 3318387 w 3318387"/>
                <a:gd name="connsiteY7" fmla="*/ 611279 h 872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8387" h="872639">
                  <a:moveTo>
                    <a:pt x="0" y="301563"/>
                  </a:moveTo>
                  <a:cubicBezTo>
                    <a:pt x="266700" y="542453"/>
                    <a:pt x="533400" y="783344"/>
                    <a:pt x="707923" y="803008"/>
                  </a:cubicBezTo>
                  <a:cubicBezTo>
                    <a:pt x="882446" y="822672"/>
                    <a:pt x="931607" y="476085"/>
                    <a:pt x="1047136" y="419550"/>
                  </a:cubicBezTo>
                  <a:cubicBezTo>
                    <a:pt x="1162665" y="363015"/>
                    <a:pt x="1243781" y="532621"/>
                    <a:pt x="1401097" y="463795"/>
                  </a:cubicBezTo>
                  <a:cubicBezTo>
                    <a:pt x="1558413" y="394969"/>
                    <a:pt x="1846006" y="-59773"/>
                    <a:pt x="1991032" y="6595"/>
                  </a:cubicBezTo>
                  <a:cubicBezTo>
                    <a:pt x="2136058" y="72963"/>
                    <a:pt x="2168013" y="780885"/>
                    <a:pt x="2271252" y="862001"/>
                  </a:cubicBezTo>
                  <a:cubicBezTo>
                    <a:pt x="2374491" y="943117"/>
                    <a:pt x="2435943" y="535079"/>
                    <a:pt x="2610465" y="493292"/>
                  </a:cubicBezTo>
                  <a:cubicBezTo>
                    <a:pt x="2784987" y="451505"/>
                    <a:pt x="3051687" y="531392"/>
                    <a:pt x="3318387" y="611279"/>
                  </a:cubicBezTo>
                </a:path>
              </a:pathLst>
            </a:cu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0" name="任意形状 69">
              <a:extLst>
                <a:ext uri="{FF2B5EF4-FFF2-40B4-BE49-F238E27FC236}">
                  <a16:creationId xmlns:a16="http://schemas.microsoft.com/office/drawing/2014/main" id="{F65F3745-EE6B-CA44-9ABA-2CB7C033446F}"/>
                </a:ext>
              </a:extLst>
            </p:cNvPr>
            <p:cNvSpPr/>
            <p:nvPr/>
          </p:nvSpPr>
          <p:spPr>
            <a:xfrm flipV="1">
              <a:off x="9295643" y="3289339"/>
              <a:ext cx="1687044" cy="446174"/>
            </a:xfrm>
            <a:custGeom>
              <a:avLst/>
              <a:gdLst>
                <a:gd name="connsiteX0" fmla="*/ 0 w 3052916"/>
                <a:gd name="connsiteY0" fmla="*/ 722734 h 722734"/>
                <a:gd name="connsiteX1" fmla="*/ 1061884 w 3052916"/>
                <a:gd name="connsiteY1" fmla="*/ 63 h 722734"/>
                <a:gd name="connsiteX2" fmla="*/ 1578077 w 3052916"/>
                <a:gd name="connsiteY2" fmla="*/ 678489 h 722734"/>
                <a:gd name="connsiteX3" fmla="*/ 2109019 w 3052916"/>
                <a:gd name="connsiteY3" fmla="*/ 265534 h 722734"/>
                <a:gd name="connsiteX4" fmla="*/ 2521974 w 3052916"/>
                <a:gd name="connsiteY4" fmla="*/ 427767 h 722734"/>
                <a:gd name="connsiteX5" fmla="*/ 3052916 w 3052916"/>
                <a:gd name="connsiteY5" fmla="*/ 324528 h 722734"/>
                <a:gd name="connsiteX6" fmla="*/ 3052916 w 3052916"/>
                <a:gd name="connsiteY6" fmla="*/ 324528 h 72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2916" h="722734">
                  <a:moveTo>
                    <a:pt x="0" y="722734"/>
                  </a:moveTo>
                  <a:cubicBezTo>
                    <a:pt x="399435" y="365085"/>
                    <a:pt x="798871" y="7437"/>
                    <a:pt x="1061884" y="63"/>
                  </a:cubicBezTo>
                  <a:cubicBezTo>
                    <a:pt x="1324897" y="-7311"/>
                    <a:pt x="1403555" y="634244"/>
                    <a:pt x="1578077" y="678489"/>
                  </a:cubicBezTo>
                  <a:cubicBezTo>
                    <a:pt x="1752599" y="722734"/>
                    <a:pt x="1951703" y="307321"/>
                    <a:pt x="2109019" y="265534"/>
                  </a:cubicBezTo>
                  <a:cubicBezTo>
                    <a:pt x="2266335" y="223747"/>
                    <a:pt x="2364658" y="417935"/>
                    <a:pt x="2521974" y="427767"/>
                  </a:cubicBezTo>
                  <a:cubicBezTo>
                    <a:pt x="2679290" y="437599"/>
                    <a:pt x="3052916" y="324528"/>
                    <a:pt x="3052916" y="324528"/>
                  </a:cubicBezTo>
                  <a:lnTo>
                    <a:pt x="3052916" y="324528"/>
                  </a:lnTo>
                </a:path>
              </a:pathLst>
            </a:cu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1" name="文本框 80">
              <a:extLst>
                <a:ext uri="{FF2B5EF4-FFF2-40B4-BE49-F238E27FC236}">
                  <a16:creationId xmlns:a16="http://schemas.microsoft.com/office/drawing/2014/main" id="{D510E68E-2277-C84F-8693-118A20F88E6C}"/>
                </a:ext>
              </a:extLst>
            </p:cNvPr>
            <p:cNvSpPr txBox="1"/>
            <p:nvPr/>
          </p:nvSpPr>
          <p:spPr>
            <a:xfrm>
              <a:off x="7105414" y="3179042"/>
              <a:ext cx="2445113" cy="707886"/>
            </a:xfrm>
            <a:prstGeom prst="rect">
              <a:avLst/>
            </a:prstGeom>
            <a:noFill/>
          </p:spPr>
          <p:txBody>
            <a:bodyPr wrap="square" rtlCol="0">
              <a:spAutoFit/>
            </a:bodyPr>
            <a:lstStyle/>
            <a:p>
              <a:r>
                <a:rPr kumimoji="1" lang="en-US" altLang="zh-CN" sz="2000" b="1" dirty="0">
                  <a:solidFill>
                    <a:schemeClr val="accent2">
                      <a:lumMod val="75000"/>
                    </a:schemeClr>
                  </a:solidFill>
                </a:rPr>
                <a:t>1.</a:t>
              </a:r>
              <a:r>
                <a:rPr kumimoji="1" lang="zh-CN" altLang="en-US" sz="2000" b="1" dirty="0">
                  <a:solidFill>
                    <a:schemeClr val="accent2">
                      <a:lumMod val="75000"/>
                    </a:schemeClr>
                  </a:solidFill>
                </a:rPr>
                <a:t> </a:t>
              </a:r>
              <a:r>
                <a:rPr kumimoji="1" lang="en-US" altLang="zh-CN" sz="2000" b="1" dirty="0">
                  <a:solidFill>
                    <a:schemeClr val="accent2">
                      <a:lumMod val="75000"/>
                    </a:schemeClr>
                  </a:solidFill>
                </a:rPr>
                <a:t>CPU</a:t>
              </a:r>
              <a:r>
                <a:rPr kumimoji="1" lang="zh-CN" altLang="en-US" sz="2000" b="1" dirty="0">
                  <a:solidFill>
                    <a:schemeClr val="accent2">
                      <a:lumMod val="75000"/>
                    </a:schemeClr>
                  </a:solidFill>
                </a:rPr>
                <a:t> </a:t>
              </a:r>
              <a:r>
                <a:rPr kumimoji="1" lang="en-US" altLang="zh-CN" sz="2000" b="1" dirty="0">
                  <a:solidFill>
                    <a:schemeClr val="accent2">
                      <a:lumMod val="75000"/>
                    </a:schemeClr>
                  </a:solidFill>
                </a:rPr>
                <a:t>usage</a:t>
              </a:r>
            </a:p>
            <a:p>
              <a:r>
                <a:rPr kumimoji="1" lang="en-US" altLang="zh-CN" sz="2000" b="1" dirty="0">
                  <a:solidFill>
                    <a:schemeClr val="accent6">
                      <a:lumMod val="75000"/>
                    </a:schemeClr>
                  </a:solidFill>
                </a:rPr>
                <a:t>2.</a:t>
              </a:r>
              <a:r>
                <a:rPr kumimoji="1" lang="zh-CN" altLang="en-US" sz="2000" b="1" dirty="0">
                  <a:solidFill>
                    <a:schemeClr val="accent6">
                      <a:lumMod val="75000"/>
                    </a:schemeClr>
                  </a:solidFill>
                </a:rPr>
                <a:t> </a:t>
              </a:r>
              <a:r>
                <a:rPr kumimoji="1" lang="en-US" altLang="zh-CN" sz="2000" b="1" dirty="0">
                  <a:solidFill>
                    <a:schemeClr val="accent6">
                      <a:lumMod val="75000"/>
                    </a:schemeClr>
                  </a:solidFill>
                </a:rPr>
                <a:t>Memory</a:t>
              </a:r>
              <a:r>
                <a:rPr kumimoji="1" lang="zh-CN" altLang="en-US" sz="2000" b="1" dirty="0">
                  <a:solidFill>
                    <a:schemeClr val="accent6">
                      <a:lumMod val="75000"/>
                    </a:schemeClr>
                  </a:solidFill>
                </a:rPr>
                <a:t> </a:t>
              </a:r>
              <a:r>
                <a:rPr kumimoji="1" lang="en-US" altLang="zh-CN" sz="2000" b="1" dirty="0">
                  <a:solidFill>
                    <a:schemeClr val="accent6">
                      <a:lumMod val="75000"/>
                    </a:schemeClr>
                  </a:solidFill>
                </a:rPr>
                <a:t>usage</a:t>
              </a:r>
            </a:p>
          </p:txBody>
        </p:sp>
        <p:sp>
          <p:nvSpPr>
            <p:cNvPr id="83" name="文本框 82">
              <a:extLst>
                <a:ext uri="{FF2B5EF4-FFF2-40B4-BE49-F238E27FC236}">
                  <a16:creationId xmlns:a16="http://schemas.microsoft.com/office/drawing/2014/main" id="{A012C6B1-F42C-AD42-B2FB-DC0E71C9A075}"/>
                </a:ext>
              </a:extLst>
            </p:cNvPr>
            <p:cNvSpPr txBox="1"/>
            <p:nvPr/>
          </p:nvSpPr>
          <p:spPr>
            <a:xfrm>
              <a:off x="7171497" y="4519185"/>
              <a:ext cx="3002863" cy="400110"/>
            </a:xfrm>
            <a:prstGeom prst="rect">
              <a:avLst/>
            </a:prstGeom>
            <a:noFill/>
          </p:spPr>
          <p:txBody>
            <a:bodyPr wrap="square" rtlCol="0">
              <a:spAutoFit/>
            </a:bodyPr>
            <a:lstStyle/>
            <a:p>
              <a:r>
                <a:rPr kumimoji="1" lang="en-US" altLang="zh-CN" sz="2000" b="1" dirty="0">
                  <a:solidFill>
                    <a:schemeClr val="accent4">
                      <a:lumMod val="75000"/>
                    </a:schemeClr>
                  </a:solidFill>
                </a:rPr>
                <a:t>Job</a:t>
              </a:r>
              <a:r>
                <a:rPr kumimoji="1" lang="en-US" altLang="zh-CN" sz="2000" b="1" dirty="0">
                  <a:solidFill>
                    <a:schemeClr val="accent4">
                      <a:lumMod val="75000"/>
                    </a:schemeClr>
                  </a:solidFill>
                  <a:latin typeface="Arial" panose="020B0604020202020204" pitchFamily="34" charset="0"/>
                  <a:cs typeface="Arial" panose="020B0604020202020204" pitchFamily="34" charset="0"/>
                </a:rPr>
                <a:t>’</a:t>
              </a:r>
              <a:r>
                <a:rPr kumimoji="1" lang="en-US" altLang="zh-CN" sz="2000" b="1" dirty="0">
                  <a:solidFill>
                    <a:schemeClr val="accent4">
                      <a:lumMod val="75000"/>
                    </a:schemeClr>
                  </a:solidFill>
                </a:rPr>
                <a:t>s</a:t>
              </a:r>
              <a:r>
                <a:rPr kumimoji="1" lang="zh-CN" altLang="en-US" sz="2000" b="1" dirty="0">
                  <a:solidFill>
                    <a:schemeClr val="accent4">
                      <a:lumMod val="75000"/>
                    </a:schemeClr>
                  </a:solidFill>
                </a:rPr>
                <a:t> </a:t>
              </a:r>
              <a:r>
                <a:rPr kumimoji="1" lang="en-US" altLang="zh-CN" sz="2000" b="1" dirty="0">
                  <a:solidFill>
                    <a:schemeClr val="accent4">
                      <a:lumMod val="75000"/>
                    </a:schemeClr>
                  </a:solidFill>
                </a:rPr>
                <a:t>exit</a:t>
              </a:r>
              <a:r>
                <a:rPr kumimoji="1" lang="zh-CN" altLang="en-US" sz="2000" b="1" dirty="0">
                  <a:solidFill>
                    <a:schemeClr val="accent4">
                      <a:lumMod val="75000"/>
                    </a:schemeClr>
                  </a:solidFill>
                </a:rPr>
                <a:t> </a:t>
              </a:r>
              <a:r>
                <a:rPr kumimoji="1" lang="en-US" altLang="zh-CN" sz="2000" b="1" dirty="0">
                  <a:solidFill>
                    <a:schemeClr val="accent4">
                      <a:lumMod val="75000"/>
                    </a:schemeClr>
                  </a:solidFill>
                </a:rPr>
                <a:t>code</a:t>
              </a:r>
              <a:endParaRPr kumimoji="1" lang="zh-CN" altLang="en-US" sz="2000" b="1" dirty="0"/>
            </a:p>
          </p:txBody>
        </p:sp>
        <p:sp>
          <p:nvSpPr>
            <p:cNvPr id="84" name="文本框 83">
              <a:extLst>
                <a:ext uri="{FF2B5EF4-FFF2-40B4-BE49-F238E27FC236}">
                  <a16:creationId xmlns:a16="http://schemas.microsoft.com/office/drawing/2014/main" id="{97F2E60A-135B-384E-B0CB-B081BE76BB9A}"/>
                </a:ext>
              </a:extLst>
            </p:cNvPr>
            <p:cNvSpPr txBox="1"/>
            <p:nvPr/>
          </p:nvSpPr>
          <p:spPr>
            <a:xfrm>
              <a:off x="7240409" y="1551237"/>
              <a:ext cx="3245953" cy="1047082"/>
            </a:xfrm>
            <a:prstGeom prst="rect">
              <a:avLst/>
            </a:prstGeom>
            <a:noFill/>
          </p:spPr>
          <p:txBody>
            <a:bodyPr wrap="square" rtlCol="0">
              <a:spAutoFit/>
            </a:bodyPr>
            <a:lstStyle/>
            <a:p>
              <a:pPr algn="ctr"/>
              <a:r>
                <a:rPr kumimoji="1" lang="en-US" altLang="zh-CN" sz="2400" dirty="0"/>
                <a:t>Example</a:t>
              </a:r>
              <a:r>
                <a:rPr kumimoji="1" lang="zh-CN" altLang="en-US" sz="2400" dirty="0"/>
                <a:t> </a:t>
              </a:r>
              <a:r>
                <a:rPr kumimoji="1" lang="en-US" altLang="zh-CN" sz="2400" dirty="0"/>
                <a:t>2:</a:t>
              </a:r>
            </a:p>
            <a:p>
              <a:pPr algn="ctr"/>
              <a:r>
                <a:rPr kumimoji="1" lang="en-US" altLang="zh-CN" sz="2400" dirty="0"/>
                <a:t>Cluster</a:t>
              </a:r>
              <a:r>
                <a:rPr kumimoji="1" lang="zh-CN" altLang="en-US" sz="2400" dirty="0"/>
                <a:t> </a:t>
              </a:r>
              <a:r>
                <a:rPr kumimoji="1" lang="en-US" altLang="zh-CN" sz="2400" dirty="0"/>
                <a:t>traces</a:t>
              </a:r>
            </a:p>
            <a:p>
              <a:pPr algn="ctr"/>
              <a:r>
                <a:rPr kumimoji="1" lang="en-US" altLang="zh-CN" sz="1404" dirty="0"/>
                <a:t>(e.g. Google/IBM cluster</a:t>
              </a:r>
              <a:r>
                <a:rPr kumimoji="1" lang="zh-CN" altLang="en-US" sz="1404" dirty="0"/>
                <a:t> </a:t>
              </a:r>
              <a:r>
                <a:rPr kumimoji="1" lang="en-US" altLang="zh-CN" sz="1404" dirty="0"/>
                <a:t>traces)</a:t>
              </a:r>
              <a:endParaRPr kumimoji="1" lang="zh-CN" altLang="en-US" sz="1404" dirty="0"/>
            </a:p>
          </p:txBody>
        </p:sp>
      </p:grpSp>
      <p:sp>
        <p:nvSpPr>
          <p:cNvPr id="95" name="文本框 94">
            <a:extLst>
              <a:ext uri="{FF2B5EF4-FFF2-40B4-BE49-F238E27FC236}">
                <a16:creationId xmlns:a16="http://schemas.microsoft.com/office/drawing/2014/main" id="{61AF0A8F-E363-3646-A82A-F4372BB11869}"/>
              </a:ext>
            </a:extLst>
          </p:cNvPr>
          <p:cNvSpPr txBox="1"/>
          <p:nvPr/>
        </p:nvSpPr>
        <p:spPr>
          <a:xfrm>
            <a:off x="781945" y="5683562"/>
            <a:ext cx="2799456" cy="830997"/>
          </a:xfrm>
          <a:prstGeom prst="rect">
            <a:avLst/>
          </a:prstGeom>
          <a:noFill/>
        </p:spPr>
        <p:txBody>
          <a:bodyPr wrap="square" rtlCol="0">
            <a:spAutoFit/>
          </a:bodyPr>
          <a:lstStyle/>
          <a:p>
            <a:pPr algn="ctr"/>
            <a:r>
              <a:rPr kumimoji="1" lang="en-US" altLang="zh-CN" sz="2400" b="1" dirty="0">
                <a:solidFill>
                  <a:srgbClr val="FF0000"/>
                </a:solidFill>
              </a:rPr>
              <a:t>Both</a:t>
            </a:r>
            <a:r>
              <a:rPr kumimoji="1" lang="zh-CN" altLang="en-US" sz="2400" b="1" dirty="0">
                <a:solidFill>
                  <a:srgbClr val="FF0000"/>
                </a:solidFill>
              </a:rPr>
              <a:t> </a:t>
            </a:r>
            <a:r>
              <a:rPr kumimoji="1" lang="en-US" altLang="zh-CN" sz="2400" b="1" dirty="0">
                <a:solidFill>
                  <a:srgbClr val="FF0000"/>
                </a:solidFill>
              </a:rPr>
              <a:t>can</a:t>
            </a:r>
            <a:r>
              <a:rPr kumimoji="1" lang="zh-CN" altLang="en-US" sz="2400" b="1" dirty="0">
                <a:solidFill>
                  <a:srgbClr val="FF0000"/>
                </a:solidFill>
              </a:rPr>
              <a:t> </a:t>
            </a:r>
            <a:r>
              <a:rPr kumimoji="1" lang="en-US" altLang="zh-CN" sz="2400" b="1" dirty="0">
                <a:solidFill>
                  <a:srgbClr val="FF0000"/>
                </a:solidFill>
              </a:rPr>
              <a:t>be</a:t>
            </a:r>
            <a:r>
              <a:rPr kumimoji="1" lang="zh-CN" altLang="en-US" sz="2400" b="1" dirty="0">
                <a:solidFill>
                  <a:srgbClr val="FF0000"/>
                </a:solidFill>
              </a:rPr>
              <a:t> </a:t>
            </a:r>
            <a:endParaRPr kumimoji="1" lang="en-US" altLang="zh-CN" sz="2400" b="1" dirty="0">
              <a:solidFill>
                <a:srgbClr val="FF0000"/>
              </a:solidFill>
            </a:endParaRPr>
          </a:p>
          <a:p>
            <a:pPr algn="ctr"/>
            <a:r>
              <a:rPr kumimoji="1" lang="en-US" altLang="zh-CN" sz="2400" b="1" dirty="0">
                <a:solidFill>
                  <a:srgbClr val="FF0000"/>
                </a:solidFill>
              </a:rPr>
              <a:t>multi-dimensional</a:t>
            </a:r>
            <a:endParaRPr kumimoji="1" lang="zh-CN" altLang="en-US" sz="2400" b="1" dirty="0">
              <a:solidFill>
                <a:srgbClr val="FF0000"/>
              </a:solidFill>
            </a:endParaRPr>
          </a:p>
        </p:txBody>
      </p:sp>
      <p:cxnSp>
        <p:nvCxnSpPr>
          <p:cNvPr id="18" name="直线箭头连接符 17">
            <a:extLst>
              <a:ext uri="{FF2B5EF4-FFF2-40B4-BE49-F238E27FC236}">
                <a16:creationId xmlns:a16="http://schemas.microsoft.com/office/drawing/2014/main" id="{D4433C6F-CE57-2840-98E1-490A136391F0}"/>
              </a:ext>
            </a:extLst>
          </p:cNvPr>
          <p:cNvCxnSpPr>
            <a:cxnSpLocks/>
          </p:cNvCxnSpPr>
          <p:nvPr/>
        </p:nvCxnSpPr>
        <p:spPr>
          <a:xfrm flipV="1">
            <a:off x="2181673" y="5151278"/>
            <a:ext cx="0" cy="615409"/>
          </a:xfrm>
          <a:prstGeom prst="straightConnector1">
            <a:avLst/>
          </a:prstGeom>
          <a:ln w="38100">
            <a:solidFill>
              <a:srgbClr val="E77300"/>
            </a:solidFill>
            <a:tailEnd type="triangle"/>
          </a:ln>
        </p:spPr>
        <p:style>
          <a:lnRef idx="1">
            <a:schemeClr val="accent1"/>
          </a:lnRef>
          <a:fillRef idx="0">
            <a:schemeClr val="accent1"/>
          </a:fillRef>
          <a:effectRef idx="0">
            <a:schemeClr val="accent1"/>
          </a:effectRef>
          <a:fontRef idx="minor">
            <a:schemeClr val="tx1"/>
          </a:fontRef>
        </p:style>
      </p:cxnSp>
      <p:sp>
        <p:nvSpPr>
          <p:cNvPr id="96" name="文本框 95">
            <a:extLst>
              <a:ext uri="{FF2B5EF4-FFF2-40B4-BE49-F238E27FC236}">
                <a16:creationId xmlns:a16="http://schemas.microsoft.com/office/drawing/2014/main" id="{F2531EC1-7BF6-7D46-A07A-84ACEAF7D8D5}"/>
              </a:ext>
            </a:extLst>
          </p:cNvPr>
          <p:cNvSpPr txBox="1"/>
          <p:nvPr/>
        </p:nvSpPr>
        <p:spPr>
          <a:xfrm>
            <a:off x="5585740" y="5683561"/>
            <a:ext cx="2799456" cy="830997"/>
          </a:xfrm>
          <a:prstGeom prst="rect">
            <a:avLst/>
          </a:prstGeom>
          <a:noFill/>
        </p:spPr>
        <p:txBody>
          <a:bodyPr wrap="square" rtlCol="0">
            <a:spAutoFit/>
          </a:bodyPr>
          <a:lstStyle/>
          <a:p>
            <a:pPr algn="ctr"/>
            <a:r>
              <a:rPr kumimoji="1" lang="en-US" altLang="zh-CN" sz="2400" b="1" dirty="0">
                <a:solidFill>
                  <a:srgbClr val="FF0000"/>
                </a:solidFill>
              </a:rPr>
              <a:t>General</a:t>
            </a:r>
            <a:r>
              <a:rPr kumimoji="1" lang="zh-CN" altLang="en-US" sz="2400" b="1" dirty="0">
                <a:solidFill>
                  <a:srgbClr val="FF0000"/>
                </a:solidFill>
              </a:rPr>
              <a:t> </a:t>
            </a:r>
            <a:r>
              <a:rPr kumimoji="1" lang="en-US" altLang="zh-CN" sz="2400" b="1" dirty="0">
                <a:solidFill>
                  <a:srgbClr val="FF0000"/>
                </a:solidFill>
              </a:rPr>
              <a:t>for</a:t>
            </a:r>
            <a:r>
              <a:rPr kumimoji="1" lang="zh-CN" altLang="en-US" sz="2400" b="1" dirty="0">
                <a:solidFill>
                  <a:srgbClr val="FF0000"/>
                </a:solidFill>
              </a:rPr>
              <a:t> </a:t>
            </a:r>
            <a:r>
              <a:rPr kumimoji="1" lang="en-US" altLang="zh-CN" sz="2400" b="1" dirty="0">
                <a:solidFill>
                  <a:srgbClr val="FF0000"/>
                </a:solidFill>
              </a:rPr>
              <a:t>many</a:t>
            </a:r>
            <a:r>
              <a:rPr kumimoji="1" lang="zh-CN" altLang="en-US" sz="2400" b="1" dirty="0">
                <a:solidFill>
                  <a:srgbClr val="FF0000"/>
                </a:solidFill>
              </a:rPr>
              <a:t> </a:t>
            </a:r>
            <a:r>
              <a:rPr kumimoji="1" lang="en-US" altLang="zh-CN" sz="2400" b="1" dirty="0">
                <a:solidFill>
                  <a:srgbClr val="FF0000"/>
                </a:solidFill>
              </a:rPr>
              <a:t>types</a:t>
            </a:r>
            <a:r>
              <a:rPr kumimoji="1" lang="zh-CN" altLang="en-US" sz="2400" b="1" dirty="0">
                <a:solidFill>
                  <a:srgbClr val="FF0000"/>
                </a:solidFill>
              </a:rPr>
              <a:t> </a:t>
            </a:r>
            <a:r>
              <a:rPr kumimoji="1" lang="en-US" altLang="zh-CN" sz="2400" b="1" dirty="0">
                <a:solidFill>
                  <a:srgbClr val="FF0000"/>
                </a:solidFill>
              </a:rPr>
              <a:t>of</a:t>
            </a:r>
            <a:r>
              <a:rPr kumimoji="1" lang="zh-CN" altLang="en-US" sz="2400" b="1" dirty="0">
                <a:solidFill>
                  <a:srgbClr val="FF0000"/>
                </a:solidFill>
              </a:rPr>
              <a:t> </a:t>
            </a:r>
            <a:r>
              <a:rPr kumimoji="1" lang="en-US" altLang="zh-CN" sz="2400" b="1" dirty="0">
                <a:solidFill>
                  <a:srgbClr val="FF0000"/>
                </a:solidFill>
              </a:rPr>
              <a:t>data</a:t>
            </a:r>
            <a:endParaRPr kumimoji="1" lang="zh-CN" altLang="en-US" sz="2400" b="1" dirty="0">
              <a:solidFill>
                <a:srgbClr val="FF0000"/>
              </a:solidFill>
            </a:endParaRPr>
          </a:p>
        </p:txBody>
      </p:sp>
      <p:sp>
        <p:nvSpPr>
          <p:cNvPr id="34" name="右大括号 33">
            <a:extLst>
              <a:ext uri="{FF2B5EF4-FFF2-40B4-BE49-F238E27FC236}">
                <a16:creationId xmlns:a16="http://schemas.microsoft.com/office/drawing/2014/main" id="{054910D9-887B-EC44-9EF9-06E65C810FCC}"/>
              </a:ext>
            </a:extLst>
          </p:cNvPr>
          <p:cNvSpPr/>
          <p:nvPr/>
        </p:nvSpPr>
        <p:spPr>
          <a:xfrm rot="5400000">
            <a:off x="6573461" y="2098639"/>
            <a:ext cx="504727" cy="6709755"/>
          </a:xfrm>
          <a:prstGeom prst="rightBrace">
            <a:avLst/>
          </a:prstGeom>
          <a:ln w="38100">
            <a:solidFill>
              <a:srgbClr val="E77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260861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DBA5B5-6643-6D47-A600-FBFAE01F41F4}"/>
              </a:ext>
            </a:extLst>
          </p:cNvPr>
          <p:cNvSpPr>
            <a:spLocks noGrp="1"/>
          </p:cNvSpPr>
          <p:nvPr>
            <p:ph type="title"/>
          </p:nvPr>
        </p:nvSpPr>
        <p:spPr/>
        <p:txBody>
          <a:bodyPr/>
          <a:lstStyle/>
          <a:p>
            <a:r>
              <a:rPr kumimoji="1" lang="en-US" altLang="zh-CN" b="1" dirty="0"/>
              <a:t>Overview</a:t>
            </a:r>
            <a:r>
              <a:rPr kumimoji="1" lang="zh-CN" altLang="en-US" b="1" dirty="0"/>
              <a:t> </a:t>
            </a:r>
            <a:r>
              <a:rPr kumimoji="1" lang="en-US" altLang="zh-CN" b="1" dirty="0"/>
              <a:t>of</a:t>
            </a:r>
            <a:r>
              <a:rPr kumimoji="1" lang="zh-CN" altLang="en-US" b="1" dirty="0"/>
              <a:t> </a:t>
            </a:r>
            <a:r>
              <a:rPr kumimoji="1" lang="en-US" altLang="zh-CN" b="1" dirty="0"/>
              <a:t>Challenges</a:t>
            </a:r>
            <a:r>
              <a:rPr kumimoji="1" lang="zh-CN" altLang="en-US" b="1" dirty="0"/>
              <a:t> </a:t>
            </a:r>
            <a:r>
              <a:rPr kumimoji="1" lang="en-US" altLang="zh-CN" b="1" dirty="0"/>
              <a:t>&amp;</a:t>
            </a:r>
            <a:r>
              <a:rPr kumimoji="1" lang="zh-CN" altLang="en-US" b="1" dirty="0"/>
              <a:t> </a:t>
            </a:r>
            <a:r>
              <a:rPr kumimoji="1" lang="en-US" altLang="zh-CN" b="1" dirty="0"/>
              <a:t>Solutions</a:t>
            </a:r>
            <a:endParaRPr kumimoji="1" lang="zh-CN" altLang="en-US" b="1" dirty="0"/>
          </a:p>
        </p:txBody>
      </p:sp>
      <p:sp>
        <p:nvSpPr>
          <p:cNvPr id="4" name="灯片编号占位符 3">
            <a:extLst>
              <a:ext uri="{FF2B5EF4-FFF2-40B4-BE49-F238E27FC236}">
                <a16:creationId xmlns:a16="http://schemas.microsoft.com/office/drawing/2014/main" id="{A2FFD574-9C8B-B440-811E-1BA8328B4A91}"/>
              </a:ext>
            </a:extLst>
          </p:cNvPr>
          <p:cNvSpPr>
            <a:spLocks noGrp="1"/>
          </p:cNvSpPr>
          <p:nvPr>
            <p:ph type="sldNum" sz="quarter" idx="12"/>
          </p:nvPr>
        </p:nvSpPr>
        <p:spPr/>
        <p:txBody>
          <a:bodyPr/>
          <a:lstStyle/>
          <a:p>
            <a:fld id="{3FAA2014-31E2-6741-903E-A920B1C04E12}" type="slidenum">
              <a:rPr kumimoji="1" lang="zh-CN" altLang="en-US" smtClean="0"/>
              <a:t>13</a:t>
            </a:fld>
            <a:endParaRPr kumimoji="1" lang="zh-CN" altLang="en-US"/>
          </a:p>
        </p:txBody>
      </p:sp>
      <p:graphicFrame>
        <p:nvGraphicFramePr>
          <p:cNvPr id="14" name="表格 14">
            <a:extLst>
              <a:ext uri="{FF2B5EF4-FFF2-40B4-BE49-F238E27FC236}">
                <a16:creationId xmlns:a16="http://schemas.microsoft.com/office/drawing/2014/main" id="{6032D8FD-B2BB-7141-884C-57AFF670AC5A}"/>
              </a:ext>
            </a:extLst>
          </p:cNvPr>
          <p:cNvGraphicFramePr>
            <a:graphicFrameLocks noGrp="1"/>
          </p:cNvGraphicFramePr>
          <p:nvPr/>
        </p:nvGraphicFramePr>
        <p:xfrm>
          <a:off x="1381127" y="2083265"/>
          <a:ext cx="9805988" cy="3242437"/>
        </p:xfrm>
        <a:graphic>
          <a:graphicData uri="http://schemas.openxmlformats.org/drawingml/2006/table">
            <a:tbl>
              <a:tblPr firstRow="1" bandRow="1">
                <a:tableStyleId>{5C22544A-7EE6-4342-B048-85BDC9FD1C3A}</a:tableStyleId>
              </a:tblPr>
              <a:tblGrid>
                <a:gridCol w="4875603">
                  <a:extLst>
                    <a:ext uri="{9D8B030D-6E8A-4147-A177-3AD203B41FA5}">
                      <a16:colId xmlns:a16="http://schemas.microsoft.com/office/drawing/2014/main" val="47280496"/>
                    </a:ext>
                  </a:extLst>
                </a:gridCol>
                <a:gridCol w="4930385">
                  <a:extLst>
                    <a:ext uri="{9D8B030D-6E8A-4147-A177-3AD203B41FA5}">
                      <a16:colId xmlns:a16="http://schemas.microsoft.com/office/drawing/2014/main" val="706200443"/>
                    </a:ext>
                  </a:extLst>
                </a:gridCol>
              </a:tblGrid>
              <a:tr h="370840">
                <a:tc>
                  <a:txBody>
                    <a:bodyPr/>
                    <a:lstStyle/>
                    <a:p>
                      <a:pPr algn="ctr">
                        <a:lnSpc>
                          <a:spcPct val="150000"/>
                        </a:lnSpc>
                      </a:pPr>
                      <a:r>
                        <a:rPr lang="en-US" altLang="zh-CN" sz="2800" b="1" dirty="0">
                          <a:solidFill>
                            <a:schemeClr val="tx1"/>
                          </a:solidFill>
                          <a:latin typeface="+mn-ea"/>
                          <a:ea typeface="+mn-ea"/>
                        </a:rPr>
                        <a:t>Challenges</a:t>
                      </a:r>
                      <a:endParaRPr lang="zh-CN" altLang="en-US" sz="2800" b="1" dirty="0">
                        <a:solidFill>
                          <a:schemeClr val="tx1"/>
                        </a:solidFill>
                        <a:latin typeface="+mn-ea"/>
                        <a:ea typeface="+mn-ea"/>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rgbClr val="FF0000"/>
                      </a:solidFill>
                      <a:prstDash val="sysDash"/>
                      <a:round/>
                      <a:headEnd type="none" w="med" len="med"/>
                      <a:tailEnd type="none" w="med" len="med"/>
                    </a:lnB>
                    <a:noFill/>
                  </a:tcPr>
                </a:tc>
                <a:tc>
                  <a:txBody>
                    <a:bodyPr/>
                    <a:lstStyle/>
                    <a:p>
                      <a:pPr algn="ctr">
                        <a:lnSpc>
                          <a:spcPct val="150000"/>
                        </a:lnSpc>
                      </a:pPr>
                      <a:r>
                        <a:rPr lang="en-US" altLang="zh-CN" sz="2800" b="1" dirty="0">
                          <a:solidFill>
                            <a:schemeClr val="tx1"/>
                          </a:solidFill>
                          <a:latin typeface="+mn-ea"/>
                          <a:ea typeface="+mn-ea"/>
                        </a:rPr>
                        <a:t>Solutions</a:t>
                      </a:r>
                      <a:endParaRPr lang="zh-CN" altLang="en-US" sz="2800" b="1" dirty="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rgbClr val="FF0000"/>
                      </a:solidFill>
                      <a:prstDash val="sysDash"/>
                      <a:round/>
                      <a:headEnd type="none" w="med" len="med"/>
                      <a:tailEnd type="none" w="med" len="med"/>
                    </a:lnB>
                    <a:noFill/>
                  </a:tcPr>
                </a:tc>
                <a:extLst>
                  <a:ext uri="{0D108BD9-81ED-4DB2-BD59-A6C34878D82A}">
                    <a16:rowId xmlns:a16="http://schemas.microsoft.com/office/drawing/2014/main" val="3933880068"/>
                  </a:ext>
                </a:extLst>
              </a:tr>
              <a:tr h="370840">
                <a:tc>
                  <a:txBody>
                    <a:bodyPr/>
                    <a:lstStyle/>
                    <a:p>
                      <a:pPr algn="ctr">
                        <a:lnSpc>
                          <a:spcPct val="150000"/>
                        </a:lnSpc>
                      </a:pPr>
                      <a:r>
                        <a:rPr lang="en-US" altLang="zh-CN" sz="2400">
                          <a:solidFill>
                            <a:schemeClr val="tx1"/>
                          </a:solidFill>
                          <a:latin typeface="+mn-ea"/>
                          <a:ea typeface="+mn-ea"/>
                        </a:rPr>
                        <a:t>Long-term</a:t>
                      </a:r>
                      <a:r>
                        <a:rPr lang="zh-CN" altLang="en-US" sz="2400" dirty="0">
                          <a:solidFill>
                            <a:schemeClr val="tx1"/>
                          </a:solidFill>
                          <a:latin typeface="+mn-ea"/>
                          <a:ea typeface="+mn-ea"/>
                        </a:rPr>
                        <a:t> </a:t>
                      </a:r>
                      <a:r>
                        <a:rPr lang="en-US" altLang="zh-CN" sz="2400" dirty="0">
                          <a:solidFill>
                            <a:schemeClr val="tx1"/>
                          </a:solidFill>
                          <a:latin typeface="+mn-ea"/>
                          <a:ea typeface="+mn-ea"/>
                        </a:rPr>
                        <a:t>effects</a:t>
                      </a:r>
                      <a:endParaRPr lang="zh-CN" altLang="en-US" sz="2400" dirty="0">
                        <a:solidFill>
                          <a:schemeClr val="tx1"/>
                        </a:solidFill>
                        <a:latin typeface="+mn-ea"/>
                        <a:ea typeface="+mn-ea"/>
                      </a:endParaRPr>
                    </a:p>
                  </a:txBody>
                  <a:tcPr anchor="ctr">
                    <a:lnL w="57150" cap="flat" cmpd="sng" algn="ctr">
                      <a:solidFill>
                        <a:srgbClr val="FF0000"/>
                      </a:solidFill>
                      <a:prstDash val="sysDash"/>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rgbClr val="FF0000"/>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pPr>
                      <a:r>
                        <a:rPr lang="en-US" altLang="zh-CN" sz="2400" dirty="0">
                          <a:solidFill>
                            <a:schemeClr val="tx1"/>
                          </a:solidFill>
                          <a:latin typeface="+mn-ea"/>
                          <a:ea typeface="+mn-ea"/>
                        </a:rPr>
                        <a:t>Batched</a:t>
                      </a:r>
                      <a:r>
                        <a:rPr lang="zh-CN" altLang="en-US" sz="2400" dirty="0">
                          <a:solidFill>
                            <a:schemeClr val="tx1"/>
                          </a:solidFill>
                          <a:latin typeface="+mn-ea"/>
                          <a:ea typeface="+mn-ea"/>
                        </a:rPr>
                        <a:t> </a:t>
                      </a:r>
                      <a:r>
                        <a:rPr lang="en-US" altLang="zh-CN" sz="2400" dirty="0">
                          <a:solidFill>
                            <a:schemeClr val="tx1"/>
                          </a:solidFill>
                          <a:latin typeface="+mn-ea"/>
                          <a:ea typeface="+mn-ea"/>
                        </a:rPr>
                        <a:t>generation</a:t>
                      </a:r>
                      <a:endParaRPr lang="zh-CN" altLang="en-US" sz="2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57150" cap="flat" cmpd="sng" algn="ctr">
                      <a:solidFill>
                        <a:srgbClr val="FF0000"/>
                      </a:solidFill>
                      <a:prstDash val="sysDash"/>
                      <a:round/>
                      <a:headEnd type="none" w="med" len="med"/>
                      <a:tailEnd type="none" w="med" len="med"/>
                    </a:lnR>
                    <a:lnT w="57150" cap="flat" cmpd="sng" algn="ctr">
                      <a:solidFill>
                        <a:srgbClr val="FF0000"/>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8232211"/>
                  </a:ext>
                </a:extLst>
              </a:tr>
              <a:tr h="370840">
                <a:tc>
                  <a:txBody>
                    <a:bodyPr/>
                    <a:lstStyle/>
                    <a:p>
                      <a:pPr algn="ctr">
                        <a:lnSpc>
                          <a:spcPct val="150000"/>
                        </a:lnSpc>
                      </a:pPr>
                      <a:r>
                        <a:rPr lang="en-US" altLang="zh-CN" sz="2400" dirty="0">
                          <a:solidFill>
                            <a:schemeClr val="tx1"/>
                          </a:solidFill>
                          <a:latin typeface="+mn-ea"/>
                          <a:ea typeface="+mn-ea"/>
                        </a:rPr>
                        <a:t>Metadata</a:t>
                      </a:r>
                      <a:r>
                        <a:rPr lang="zh-CN" altLang="en-US" sz="2400" dirty="0">
                          <a:solidFill>
                            <a:schemeClr val="tx1"/>
                          </a:solidFill>
                          <a:latin typeface="+mn-ea"/>
                          <a:ea typeface="+mn-ea"/>
                        </a:rPr>
                        <a:t> </a:t>
                      </a:r>
                      <a:r>
                        <a:rPr lang="en-US" altLang="zh-CN" sz="2400" dirty="0">
                          <a:solidFill>
                            <a:schemeClr val="tx1"/>
                          </a:solidFill>
                          <a:latin typeface="+mn-ea"/>
                          <a:ea typeface="+mn-ea"/>
                        </a:rPr>
                        <a:t>distributions/correlations</a:t>
                      </a:r>
                      <a:endParaRPr lang="zh-CN" altLang="en-US" sz="2400" dirty="0">
                        <a:solidFill>
                          <a:schemeClr val="tx1"/>
                        </a:solidFill>
                        <a:latin typeface="+mn-ea"/>
                        <a:ea typeface="+mn-ea"/>
                      </a:endParaRPr>
                    </a:p>
                  </a:txBody>
                  <a:tcPr anchor="ctr">
                    <a:lnL w="57150" cap="flat" cmpd="sng" algn="ctr">
                      <a:solidFill>
                        <a:srgbClr val="FF0000"/>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rgbClr val="FF0000"/>
                      </a:solidFill>
                      <a:prstDash val="sysDash"/>
                      <a:round/>
                      <a:headEnd type="none" w="med" len="med"/>
                      <a:tailEnd type="none" w="med" len="med"/>
                    </a:lnB>
                    <a:noFill/>
                  </a:tcPr>
                </a:tc>
                <a:tc>
                  <a:txBody>
                    <a:bodyPr/>
                    <a:lstStyle/>
                    <a:p>
                      <a:pPr algn="ctr">
                        <a:lnSpc>
                          <a:spcPct val="100000"/>
                        </a:lnSpc>
                      </a:pPr>
                      <a:r>
                        <a:rPr lang="en-US" altLang="zh-CN" sz="2400" dirty="0">
                          <a:solidFill>
                            <a:schemeClr val="tx1"/>
                          </a:solidFill>
                          <a:latin typeface="+mn-ea"/>
                          <a:ea typeface="+mn-ea"/>
                        </a:rPr>
                        <a:t>Decoupled</a:t>
                      </a:r>
                      <a:r>
                        <a:rPr lang="zh-CN" altLang="en-US" sz="2400" dirty="0">
                          <a:solidFill>
                            <a:schemeClr val="tx1"/>
                          </a:solidFill>
                          <a:latin typeface="+mn-ea"/>
                          <a:ea typeface="+mn-ea"/>
                        </a:rPr>
                        <a:t> </a:t>
                      </a:r>
                      <a:r>
                        <a:rPr lang="en-US" altLang="zh-CN" sz="2400" dirty="0">
                          <a:solidFill>
                            <a:schemeClr val="tx1"/>
                          </a:solidFill>
                          <a:latin typeface="+mn-ea"/>
                          <a:ea typeface="+mn-ea"/>
                        </a:rPr>
                        <a:t>generation</a:t>
                      </a:r>
                      <a:r>
                        <a:rPr lang="zh-CN" altLang="en-US" sz="2400" dirty="0">
                          <a:solidFill>
                            <a:schemeClr val="tx1"/>
                          </a:solidFill>
                          <a:latin typeface="+mn-ea"/>
                          <a:ea typeface="+mn-ea"/>
                        </a:rPr>
                        <a:t> </a:t>
                      </a:r>
                      <a:r>
                        <a:rPr lang="en-US" altLang="zh-CN" sz="2400" dirty="0">
                          <a:solidFill>
                            <a:schemeClr val="tx1"/>
                          </a:solidFill>
                          <a:latin typeface="+mn-ea"/>
                          <a:ea typeface="+mn-ea"/>
                        </a:rPr>
                        <a:t>+</a:t>
                      </a:r>
                      <a:r>
                        <a:rPr lang="zh-CN" altLang="en-US" sz="2400" dirty="0">
                          <a:solidFill>
                            <a:schemeClr val="tx1"/>
                          </a:solidFill>
                          <a:latin typeface="+mn-ea"/>
                          <a:ea typeface="+mn-ea"/>
                        </a:rPr>
                        <a:t> </a:t>
                      </a:r>
                      <a:endParaRPr lang="en-US" altLang="zh-CN" sz="2400" dirty="0">
                        <a:solidFill>
                          <a:schemeClr val="tx1"/>
                        </a:solidFill>
                        <a:latin typeface="+mn-ea"/>
                        <a:ea typeface="+mn-ea"/>
                      </a:endParaRPr>
                    </a:p>
                    <a:p>
                      <a:pPr algn="ctr">
                        <a:lnSpc>
                          <a:spcPct val="100000"/>
                        </a:lnSpc>
                      </a:pPr>
                      <a:r>
                        <a:rPr lang="en-US" altLang="zh-CN" sz="2400" dirty="0">
                          <a:solidFill>
                            <a:schemeClr val="tx1"/>
                          </a:solidFill>
                          <a:latin typeface="+mn-ea"/>
                          <a:ea typeface="+mn-ea"/>
                        </a:rPr>
                        <a:t>auxiliary</a:t>
                      </a:r>
                      <a:r>
                        <a:rPr lang="zh-CN" altLang="en-US" sz="2400" dirty="0">
                          <a:solidFill>
                            <a:schemeClr val="tx1"/>
                          </a:solidFill>
                          <a:latin typeface="+mn-ea"/>
                          <a:ea typeface="+mn-ea"/>
                        </a:rPr>
                        <a:t> </a:t>
                      </a:r>
                      <a:r>
                        <a:rPr lang="en-US" altLang="zh-CN" sz="2400" dirty="0">
                          <a:solidFill>
                            <a:schemeClr val="tx1"/>
                          </a:solidFill>
                          <a:latin typeface="+mn-ea"/>
                          <a:ea typeface="+mn-ea"/>
                        </a:rPr>
                        <a:t>discriminator</a:t>
                      </a:r>
                      <a:endParaRPr lang="zh-CN" altLang="en-US" sz="2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57150" cap="flat" cmpd="sng" algn="ctr">
                      <a:solidFill>
                        <a:srgbClr val="FF0000"/>
                      </a:solidFill>
                      <a:prstDash val="sysDash"/>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rgbClr val="FF0000"/>
                      </a:solidFill>
                      <a:prstDash val="sysDash"/>
                      <a:round/>
                      <a:headEnd type="none" w="med" len="med"/>
                      <a:tailEnd type="none" w="med" len="med"/>
                    </a:lnB>
                    <a:noFill/>
                  </a:tcPr>
                </a:tc>
                <a:extLst>
                  <a:ext uri="{0D108BD9-81ED-4DB2-BD59-A6C34878D82A}">
                    <a16:rowId xmlns:a16="http://schemas.microsoft.com/office/drawing/2014/main" val="138663889"/>
                  </a:ext>
                </a:extLst>
              </a:tr>
              <a:tr h="370840">
                <a:tc>
                  <a:txBody>
                    <a:bodyPr/>
                    <a:lstStyle/>
                    <a:p>
                      <a:pPr algn="ctr">
                        <a:lnSpc>
                          <a:spcPct val="150000"/>
                        </a:lnSpc>
                      </a:pPr>
                      <a:r>
                        <a:rPr lang="en-US" altLang="zh-CN" sz="2400" dirty="0">
                          <a:solidFill>
                            <a:schemeClr val="tx1"/>
                          </a:solidFill>
                          <a:latin typeface="+mn-ea"/>
                          <a:ea typeface="+mn-ea"/>
                        </a:rPr>
                        <a:t>Mode</a:t>
                      </a:r>
                      <a:r>
                        <a:rPr lang="zh-CN" altLang="en-US" sz="2400" dirty="0">
                          <a:solidFill>
                            <a:schemeClr val="tx1"/>
                          </a:solidFill>
                          <a:latin typeface="+mn-ea"/>
                          <a:ea typeface="+mn-ea"/>
                        </a:rPr>
                        <a:t> </a:t>
                      </a:r>
                      <a:r>
                        <a:rPr lang="en-US" altLang="zh-CN" sz="2400" dirty="0">
                          <a:solidFill>
                            <a:schemeClr val="tx1"/>
                          </a:solidFill>
                          <a:latin typeface="+mn-ea"/>
                          <a:ea typeface="+mn-ea"/>
                        </a:rPr>
                        <a:t>collapse</a:t>
                      </a:r>
                      <a:endParaRPr lang="zh-CN" altLang="en-US" sz="2400" dirty="0">
                        <a:solidFill>
                          <a:schemeClr val="tx1"/>
                        </a:solidFill>
                        <a:latin typeface="+mn-ea"/>
                        <a:ea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rgbClr val="FF0000"/>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pPr>
                      <a:r>
                        <a:rPr lang="en-US" altLang="zh-CN" sz="2400" dirty="0">
                          <a:solidFill>
                            <a:schemeClr val="tx1"/>
                          </a:solidFill>
                          <a:latin typeface="+mn-ea"/>
                          <a:ea typeface="+mn-ea"/>
                        </a:rPr>
                        <a:t>Auto-normalization</a:t>
                      </a:r>
                      <a:endParaRPr lang="zh-CN" altLang="en-US" sz="2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0000"/>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0773156"/>
                  </a:ext>
                </a:extLst>
              </a:tr>
              <a:tr h="370840">
                <a:tc>
                  <a:txBody>
                    <a:bodyPr/>
                    <a:lstStyle/>
                    <a:p>
                      <a:pPr algn="ctr">
                        <a:lnSpc>
                          <a:spcPct val="150000"/>
                        </a:lnSpc>
                      </a:pPr>
                      <a:r>
                        <a:rPr lang="en-US" altLang="zh-CN" sz="2400" dirty="0">
                          <a:solidFill>
                            <a:schemeClr val="tx1"/>
                          </a:solidFill>
                          <a:latin typeface="+mn-ea"/>
                          <a:ea typeface="+mn-ea"/>
                        </a:rPr>
                        <a:t>Variable</a:t>
                      </a:r>
                      <a:r>
                        <a:rPr lang="zh-CN" altLang="en-US" sz="2400" dirty="0">
                          <a:solidFill>
                            <a:schemeClr val="tx1"/>
                          </a:solidFill>
                          <a:latin typeface="+mn-ea"/>
                          <a:ea typeface="+mn-ea"/>
                        </a:rPr>
                        <a:t> </a:t>
                      </a:r>
                      <a:r>
                        <a:rPr lang="en-US" altLang="zh-CN" sz="2400" dirty="0">
                          <a:solidFill>
                            <a:schemeClr val="tx1"/>
                          </a:solidFill>
                          <a:latin typeface="+mn-ea"/>
                          <a:ea typeface="+mn-ea"/>
                        </a:rPr>
                        <a:t>lengths</a:t>
                      </a:r>
                      <a:endParaRPr lang="zh-CN" altLang="en-US" sz="2400" dirty="0">
                        <a:solidFill>
                          <a:schemeClr val="tx1"/>
                        </a:solidFill>
                        <a:latin typeface="+mn-ea"/>
                        <a:ea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pPr>
                      <a:r>
                        <a:rPr lang="en-US" altLang="zh-CN" sz="2400" dirty="0">
                          <a:solidFill>
                            <a:schemeClr val="tx1"/>
                          </a:solidFill>
                          <a:latin typeface="+mn-ea"/>
                          <a:ea typeface="+mn-ea"/>
                        </a:rPr>
                        <a:t>Generation</a:t>
                      </a:r>
                      <a:r>
                        <a:rPr lang="zh-CN" altLang="en-US" sz="2400" dirty="0">
                          <a:solidFill>
                            <a:schemeClr val="tx1"/>
                          </a:solidFill>
                          <a:latin typeface="+mn-ea"/>
                          <a:ea typeface="+mn-ea"/>
                        </a:rPr>
                        <a:t> </a:t>
                      </a:r>
                      <a:r>
                        <a:rPr lang="en-US" altLang="zh-CN" sz="2400" dirty="0">
                          <a:solidFill>
                            <a:schemeClr val="tx1"/>
                          </a:solidFill>
                          <a:latin typeface="+mn-ea"/>
                          <a:ea typeface="+mn-ea"/>
                        </a:rPr>
                        <a:t>flag</a:t>
                      </a:r>
                      <a:endParaRPr lang="zh-CN" altLang="en-US" sz="2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9257762"/>
                  </a:ext>
                </a:extLst>
              </a:tr>
            </a:tbl>
          </a:graphicData>
        </a:graphic>
      </p:graphicFrame>
    </p:spTree>
    <p:extLst>
      <p:ext uri="{BB962C8B-B14F-4D97-AF65-F5344CB8AC3E}">
        <p14:creationId xmlns:p14="http://schemas.microsoft.com/office/powerpoint/2010/main" val="22017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p:txBody>
          <a:bodyPr/>
          <a:lstStyle/>
          <a:p>
            <a:r>
              <a:rPr kumimoji="1" lang="en-US" altLang="zh-CN" b="1" dirty="0"/>
              <a:t>Challenge:</a:t>
            </a:r>
            <a:r>
              <a:rPr kumimoji="1" lang="zh-CN" altLang="en-US" b="1" dirty="0"/>
              <a:t> </a:t>
            </a:r>
            <a:r>
              <a:rPr kumimoji="1" lang="en-US" altLang="zh-CN" b="1" dirty="0"/>
              <a:t>Long-term</a:t>
            </a:r>
            <a:r>
              <a:rPr kumimoji="1" lang="zh-CN" altLang="en-US" b="1" dirty="0"/>
              <a:t> </a:t>
            </a:r>
            <a:r>
              <a:rPr kumimoji="1" lang="en-US" altLang="zh-CN" b="1" dirty="0"/>
              <a:t>Effects</a:t>
            </a:r>
            <a:endParaRPr kumimoji="1" lang="zh-CN" altLang="en-US" b="1" dirty="0"/>
          </a:p>
        </p:txBody>
      </p:sp>
      <p:sp>
        <p:nvSpPr>
          <p:cNvPr id="3" name="文本框 2">
            <a:extLst>
              <a:ext uri="{FF2B5EF4-FFF2-40B4-BE49-F238E27FC236}">
                <a16:creationId xmlns:a16="http://schemas.microsoft.com/office/drawing/2014/main" id="{1BFA4101-A5B2-4A46-8DE3-B72B000AFCAD}"/>
              </a:ext>
            </a:extLst>
          </p:cNvPr>
          <p:cNvSpPr txBox="1"/>
          <p:nvPr/>
        </p:nvSpPr>
        <p:spPr>
          <a:xfrm>
            <a:off x="3810220" y="1478477"/>
            <a:ext cx="5094515" cy="830997"/>
          </a:xfrm>
          <a:prstGeom prst="rect">
            <a:avLst/>
          </a:prstGeom>
          <a:noFill/>
        </p:spPr>
        <p:txBody>
          <a:bodyPr wrap="square" rtlCol="0">
            <a:spAutoFit/>
          </a:bodyPr>
          <a:lstStyle/>
          <a:p>
            <a:pPr algn="ctr"/>
            <a:r>
              <a:rPr kumimoji="1" lang="en-US" altLang="zh-CN" sz="2400" dirty="0"/>
              <a:t>Autocorrelation</a:t>
            </a:r>
            <a:r>
              <a:rPr kumimoji="1" lang="zh-CN" altLang="en-US" sz="2400" dirty="0"/>
              <a:t> </a:t>
            </a:r>
            <a:r>
              <a:rPr kumimoji="1" lang="en-US" altLang="zh-CN" sz="2400" dirty="0"/>
              <a:t>of</a:t>
            </a:r>
            <a:r>
              <a:rPr kumimoji="1" lang="zh-CN" altLang="en-US" sz="2400" dirty="0"/>
              <a:t> </a:t>
            </a:r>
            <a:r>
              <a:rPr kumimoji="1" lang="en-US" altLang="zh-CN" sz="2400" dirty="0"/>
              <a:t>daily</a:t>
            </a:r>
            <a:r>
              <a:rPr kumimoji="1" lang="zh-CN" altLang="en-US" sz="2400" dirty="0"/>
              <a:t> </a:t>
            </a:r>
            <a:r>
              <a:rPr kumimoji="1" lang="en-US" altLang="zh-CN" sz="2400" dirty="0"/>
              <a:t>page</a:t>
            </a:r>
            <a:r>
              <a:rPr kumimoji="1" lang="zh-CN" altLang="en-US" sz="2400" dirty="0"/>
              <a:t> </a:t>
            </a:r>
            <a:r>
              <a:rPr kumimoji="1" lang="en-US" altLang="zh-CN" sz="2400" dirty="0"/>
              <a:t>views</a:t>
            </a:r>
            <a:r>
              <a:rPr kumimoji="1" lang="zh-CN" altLang="en-US" sz="2400" dirty="0"/>
              <a:t> </a:t>
            </a:r>
            <a:r>
              <a:rPr kumimoji="1" lang="en-US" altLang="zh-CN" sz="2400" dirty="0"/>
              <a:t>for</a:t>
            </a:r>
            <a:r>
              <a:rPr kumimoji="1" lang="zh-CN" altLang="en-US" sz="2400" dirty="0"/>
              <a:t> </a:t>
            </a:r>
            <a:r>
              <a:rPr kumimoji="1" lang="en-US" altLang="zh-CN" sz="2400" dirty="0"/>
              <a:t>Wikipedia</a:t>
            </a:r>
            <a:r>
              <a:rPr kumimoji="1" lang="zh-CN" altLang="en-US" sz="2400" dirty="0"/>
              <a:t> </a:t>
            </a:r>
            <a:r>
              <a:rPr kumimoji="1" lang="en-US" altLang="zh-CN" sz="2400" dirty="0"/>
              <a:t>Web</a:t>
            </a:r>
            <a:r>
              <a:rPr kumimoji="1" lang="zh-CN" altLang="en-US" sz="2400" dirty="0"/>
              <a:t> </a:t>
            </a:r>
            <a:r>
              <a:rPr kumimoji="1" lang="en-US" altLang="zh-CN" sz="2400" dirty="0"/>
              <a:t>Traffic</a:t>
            </a:r>
            <a:r>
              <a:rPr kumimoji="1" lang="zh-CN" altLang="en-US" sz="2400" dirty="0"/>
              <a:t> </a:t>
            </a:r>
            <a:r>
              <a:rPr kumimoji="1" lang="en-US" altLang="zh-CN" sz="2400" dirty="0"/>
              <a:t>dataset</a:t>
            </a:r>
            <a:endParaRPr kumimoji="1" lang="zh-CN" altLang="en-US" sz="2400" dirty="0"/>
          </a:p>
        </p:txBody>
      </p:sp>
      <p:pic>
        <p:nvPicPr>
          <p:cNvPr id="6" name="图片 5">
            <a:extLst>
              <a:ext uri="{FF2B5EF4-FFF2-40B4-BE49-F238E27FC236}">
                <a16:creationId xmlns:a16="http://schemas.microsoft.com/office/drawing/2014/main" id="{1035B480-DD77-7145-A3DA-DF3AB874A40D}"/>
              </a:ext>
            </a:extLst>
          </p:cNvPr>
          <p:cNvPicPr>
            <a:picLocks noChangeAspect="1"/>
          </p:cNvPicPr>
          <p:nvPr/>
        </p:nvPicPr>
        <p:blipFill>
          <a:blip r:embed="rId3"/>
          <a:stretch>
            <a:fillRect/>
          </a:stretch>
        </p:blipFill>
        <p:spPr>
          <a:xfrm>
            <a:off x="2952971" y="2267334"/>
            <a:ext cx="5951764" cy="4314031"/>
          </a:xfrm>
          <a:prstGeom prst="rect">
            <a:avLst/>
          </a:prstGeom>
        </p:spPr>
      </p:pic>
      <p:grpSp>
        <p:nvGrpSpPr>
          <p:cNvPr id="17" name="组合 16">
            <a:extLst>
              <a:ext uri="{FF2B5EF4-FFF2-40B4-BE49-F238E27FC236}">
                <a16:creationId xmlns:a16="http://schemas.microsoft.com/office/drawing/2014/main" id="{4D877784-70B3-4440-8909-9ADC1BB8F162}"/>
              </a:ext>
            </a:extLst>
          </p:cNvPr>
          <p:cNvGrpSpPr/>
          <p:nvPr/>
        </p:nvGrpSpPr>
        <p:grpSpPr>
          <a:xfrm>
            <a:off x="7152968" y="3101991"/>
            <a:ext cx="3893578" cy="1037398"/>
            <a:chOff x="7152968" y="3101991"/>
            <a:chExt cx="3893578" cy="1037398"/>
          </a:xfrm>
        </p:grpSpPr>
        <p:sp>
          <p:nvSpPr>
            <p:cNvPr id="7" name="文本框 6">
              <a:extLst>
                <a:ext uri="{FF2B5EF4-FFF2-40B4-BE49-F238E27FC236}">
                  <a16:creationId xmlns:a16="http://schemas.microsoft.com/office/drawing/2014/main" id="{0C7F05C4-8773-4046-BE74-DFCEC509F98A}"/>
                </a:ext>
              </a:extLst>
            </p:cNvPr>
            <p:cNvSpPr txBox="1"/>
            <p:nvPr/>
          </p:nvSpPr>
          <p:spPr>
            <a:xfrm>
              <a:off x="9033367" y="3101991"/>
              <a:ext cx="2013179" cy="830997"/>
            </a:xfrm>
            <a:prstGeom prst="rect">
              <a:avLst/>
            </a:prstGeom>
            <a:noFill/>
          </p:spPr>
          <p:txBody>
            <a:bodyPr wrap="square" rtlCol="0">
              <a:spAutoFit/>
            </a:bodyPr>
            <a:lstStyle/>
            <a:p>
              <a:pPr algn="ctr"/>
              <a:r>
                <a:rPr kumimoji="1" lang="en-US" altLang="zh-CN" sz="2400" b="1" dirty="0">
                  <a:solidFill>
                    <a:schemeClr val="accent2">
                      <a:lumMod val="75000"/>
                    </a:schemeClr>
                  </a:solidFill>
                </a:rPr>
                <a:t>Annual</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peak</a:t>
              </a:r>
              <a:r>
                <a:rPr kumimoji="1" lang="zh-CN" altLang="en-US" sz="2400" b="1" dirty="0">
                  <a:solidFill>
                    <a:schemeClr val="accent2">
                      <a:lumMod val="75000"/>
                    </a:schemeClr>
                  </a:solidFill>
                </a:rPr>
                <a:t> </a:t>
              </a:r>
              <a:endParaRPr kumimoji="1" lang="en-US" altLang="zh-CN" sz="2400" b="1" dirty="0">
                <a:solidFill>
                  <a:schemeClr val="accent2">
                    <a:lumMod val="75000"/>
                  </a:schemeClr>
                </a:solidFill>
              </a:endParaRPr>
            </a:p>
            <a:p>
              <a:pPr algn="ctr"/>
              <a:r>
                <a:rPr kumimoji="1" lang="en-US" altLang="zh-CN" sz="2400" b="1" dirty="0">
                  <a:solidFill>
                    <a:schemeClr val="accent2">
                      <a:lumMod val="75000"/>
                    </a:schemeClr>
                  </a:solidFill>
                </a:rPr>
                <a:t>@</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~365</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days</a:t>
              </a:r>
              <a:endParaRPr kumimoji="1" lang="zh-CN" altLang="en-US" sz="2400" b="1" dirty="0">
                <a:solidFill>
                  <a:schemeClr val="accent2">
                    <a:lumMod val="75000"/>
                  </a:schemeClr>
                </a:solidFill>
              </a:endParaRPr>
            </a:p>
          </p:txBody>
        </p:sp>
        <p:cxnSp>
          <p:nvCxnSpPr>
            <p:cNvPr id="9" name="直线箭头连接符 8">
              <a:extLst>
                <a:ext uri="{FF2B5EF4-FFF2-40B4-BE49-F238E27FC236}">
                  <a16:creationId xmlns:a16="http://schemas.microsoft.com/office/drawing/2014/main" id="{5A19B267-EA4F-0E4A-AEA2-AA54E4F89230}"/>
                </a:ext>
              </a:extLst>
            </p:cNvPr>
            <p:cNvCxnSpPr>
              <a:cxnSpLocks/>
              <a:endCxn id="7" idx="1"/>
            </p:cNvCxnSpPr>
            <p:nvPr/>
          </p:nvCxnSpPr>
          <p:spPr>
            <a:xfrm flipV="1">
              <a:off x="7152968" y="3517490"/>
              <a:ext cx="1880399" cy="621899"/>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 name="组合 15">
            <a:extLst>
              <a:ext uri="{FF2B5EF4-FFF2-40B4-BE49-F238E27FC236}">
                <a16:creationId xmlns:a16="http://schemas.microsoft.com/office/drawing/2014/main" id="{BD748657-5AD8-4544-8387-29B7A8F72892}"/>
              </a:ext>
            </a:extLst>
          </p:cNvPr>
          <p:cNvGrpSpPr/>
          <p:nvPr/>
        </p:nvGrpSpPr>
        <p:grpSpPr>
          <a:xfrm>
            <a:off x="682101" y="2392219"/>
            <a:ext cx="3653929" cy="1540772"/>
            <a:chOff x="682101" y="2392219"/>
            <a:chExt cx="3653929" cy="1540772"/>
          </a:xfrm>
        </p:grpSpPr>
        <p:sp>
          <p:nvSpPr>
            <p:cNvPr id="59" name="文本框 58">
              <a:extLst>
                <a:ext uri="{FF2B5EF4-FFF2-40B4-BE49-F238E27FC236}">
                  <a16:creationId xmlns:a16="http://schemas.microsoft.com/office/drawing/2014/main" id="{4EDE35F7-4DB7-3745-ABD0-C267D9AE2EA0}"/>
                </a:ext>
              </a:extLst>
            </p:cNvPr>
            <p:cNvSpPr txBox="1"/>
            <p:nvPr/>
          </p:nvSpPr>
          <p:spPr>
            <a:xfrm>
              <a:off x="682101" y="2392219"/>
              <a:ext cx="2288371" cy="830997"/>
            </a:xfrm>
            <a:prstGeom prst="rect">
              <a:avLst/>
            </a:prstGeom>
            <a:noFill/>
          </p:spPr>
          <p:txBody>
            <a:bodyPr wrap="square" rtlCol="0">
              <a:spAutoFit/>
            </a:bodyPr>
            <a:lstStyle/>
            <a:p>
              <a:pPr algn="ctr"/>
              <a:r>
                <a:rPr kumimoji="1" lang="en-US" altLang="zh-CN" sz="2400" b="1" dirty="0">
                  <a:solidFill>
                    <a:schemeClr val="accent2">
                      <a:lumMod val="75000"/>
                    </a:schemeClr>
                  </a:solidFill>
                </a:rPr>
                <a:t>Weekly</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peak</a:t>
              </a:r>
              <a:r>
                <a:rPr kumimoji="1" lang="zh-CN" altLang="en-US" sz="2400" b="1" dirty="0">
                  <a:solidFill>
                    <a:schemeClr val="accent2">
                      <a:lumMod val="75000"/>
                    </a:schemeClr>
                  </a:solidFill>
                </a:rPr>
                <a:t> </a:t>
              </a:r>
              <a:endParaRPr kumimoji="1" lang="en-US" altLang="zh-CN" sz="2400" b="1" dirty="0">
                <a:solidFill>
                  <a:schemeClr val="accent2">
                    <a:lumMod val="75000"/>
                  </a:schemeClr>
                </a:solidFill>
              </a:endParaRPr>
            </a:p>
            <a:p>
              <a:pPr algn="ctr"/>
              <a:r>
                <a:rPr kumimoji="1" lang="en-US" altLang="zh-CN" sz="2400" b="1" dirty="0">
                  <a:solidFill>
                    <a:schemeClr val="accent2">
                      <a:lumMod val="75000"/>
                    </a:schemeClr>
                  </a:solidFill>
                </a:rPr>
                <a:t>every</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~7</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days</a:t>
              </a:r>
              <a:endParaRPr kumimoji="1" lang="zh-CN" altLang="en-US" sz="2400" b="1" dirty="0">
                <a:solidFill>
                  <a:schemeClr val="accent2">
                    <a:lumMod val="75000"/>
                  </a:schemeClr>
                </a:solidFill>
              </a:endParaRPr>
            </a:p>
          </p:txBody>
        </p:sp>
        <p:cxnSp>
          <p:nvCxnSpPr>
            <p:cNvPr id="63" name="直线箭头连接符 62">
              <a:extLst>
                <a:ext uri="{FF2B5EF4-FFF2-40B4-BE49-F238E27FC236}">
                  <a16:creationId xmlns:a16="http://schemas.microsoft.com/office/drawing/2014/main" id="{DA0C156E-FB19-9242-B67F-234BAD67E89D}"/>
                </a:ext>
              </a:extLst>
            </p:cNvPr>
            <p:cNvCxnSpPr>
              <a:cxnSpLocks/>
              <a:endCxn id="59" idx="3"/>
            </p:cNvCxnSpPr>
            <p:nvPr/>
          </p:nvCxnSpPr>
          <p:spPr>
            <a:xfrm flipH="1" flipV="1">
              <a:off x="2970472" y="2807718"/>
              <a:ext cx="1365558" cy="1125273"/>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a16="http://schemas.microsoft.com/office/drawing/2014/main" id="{3AAD808D-9643-8B4C-B02E-6682DC6FD52A}"/>
              </a:ext>
            </a:extLst>
          </p:cNvPr>
          <p:cNvGrpSpPr/>
          <p:nvPr/>
        </p:nvGrpSpPr>
        <p:grpSpPr>
          <a:xfrm>
            <a:off x="66766" y="5499462"/>
            <a:ext cx="5079999" cy="993413"/>
            <a:chOff x="66766" y="5499462"/>
            <a:chExt cx="5079999" cy="993413"/>
          </a:xfrm>
        </p:grpSpPr>
        <p:sp>
          <p:nvSpPr>
            <p:cNvPr id="4" name="文本框 3">
              <a:extLst>
                <a:ext uri="{FF2B5EF4-FFF2-40B4-BE49-F238E27FC236}">
                  <a16:creationId xmlns:a16="http://schemas.microsoft.com/office/drawing/2014/main" id="{0A60C580-4A24-EC4C-8979-ECEA43F65B34}"/>
                </a:ext>
              </a:extLst>
            </p:cNvPr>
            <p:cNvSpPr txBox="1"/>
            <p:nvPr/>
          </p:nvSpPr>
          <p:spPr>
            <a:xfrm>
              <a:off x="66766" y="5784989"/>
              <a:ext cx="4010297" cy="707886"/>
            </a:xfrm>
            <a:prstGeom prst="rect">
              <a:avLst/>
            </a:prstGeom>
            <a:noFill/>
          </p:spPr>
          <p:txBody>
            <a:bodyPr wrap="square" rtlCol="0">
              <a:spAutoFit/>
            </a:bodyPr>
            <a:lstStyle/>
            <a:p>
              <a:pPr algn="ctr"/>
              <a:r>
                <a:rPr kumimoji="1" lang="en-US" altLang="zh-CN" sz="2000" b="1" dirty="0">
                  <a:solidFill>
                    <a:srgbClr val="FF0000"/>
                  </a:solidFill>
                </a:rPr>
                <a:t>Even</a:t>
              </a:r>
              <a:r>
                <a:rPr kumimoji="1" lang="zh-CN" altLang="en-US" sz="2000" b="1" dirty="0">
                  <a:solidFill>
                    <a:srgbClr val="FF0000"/>
                  </a:solidFill>
                </a:rPr>
                <a:t> </a:t>
              </a:r>
              <a:r>
                <a:rPr kumimoji="1" lang="en-US" altLang="zh-CN" sz="2000" b="1" dirty="0">
                  <a:solidFill>
                    <a:srgbClr val="FF0000"/>
                  </a:solidFill>
                </a:rPr>
                <a:t>GANs</a:t>
              </a:r>
              <a:r>
                <a:rPr kumimoji="1" lang="zh-CN" altLang="en-US" sz="2000" b="1" dirty="0">
                  <a:solidFill>
                    <a:srgbClr val="FF0000"/>
                  </a:solidFill>
                </a:rPr>
                <a:t> </a:t>
              </a:r>
              <a:r>
                <a:rPr kumimoji="1" lang="en-US" altLang="zh-CN" sz="2000" b="1" dirty="0">
                  <a:solidFill>
                    <a:srgbClr val="FF0000"/>
                  </a:solidFill>
                </a:rPr>
                <a:t>with</a:t>
              </a:r>
              <a:r>
                <a:rPr kumimoji="1" lang="zh-CN" altLang="en-US" sz="2000" b="1" dirty="0">
                  <a:solidFill>
                    <a:srgbClr val="FF0000"/>
                  </a:solidFill>
                </a:rPr>
                <a:t> </a:t>
              </a:r>
              <a:r>
                <a:rPr kumimoji="1" lang="en-US" altLang="zh-CN" sz="2000" b="1" dirty="0">
                  <a:solidFill>
                    <a:srgbClr val="FF0000"/>
                  </a:solidFill>
                </a:rPr>
                <a:t>RNN</a:t>
              </a:r>
              <a:r>
                <a:rPr kumimoji="1" lang="zh-CN" altLang="en-US" sz="2000" b="1" dirty="0">
                  <a:solidFill>
                    <a:srgbClr val="FF0000"/>
                  </a:solidFill>
                </a:rPr>
                <a:t> </a:t>
              </a:r>
              <a:r>
                <a:rPr kumimoji="1" lang="en-US" altLang="zh-CN" sz="2000" b="1" dirty="0">
                  <a:solidFill>
                    <a:srgbClr val="FF0000"/>
                  </a:solidFill>
                </a:rPr>
                <a:t>generator</a:t>
              </a:r>
            </a:p>
            <a:p>
              <a:pPr algn="ctr"/>
              <a:r>
                <a:rPr kumimoji="1" lang="en-US" altLang="zh-CN" sz="2000" b="1" dirty="0">
                  <a:solidFill>
                    <a:srgbClr val="FF0000"/>
                  </a:solidFill>
                </a:rPr>
                <a:t>do</a:t>
              </a:r>
              <a:r>
                <a:rPr kumimoji="1" lang="zh-CN" altLang="en-US" sz="2000" b="1" dirty="0">
                  <a:solidFill>
                    <a:srgbClr val="FF0000"/>
                  </a:solidFill>
                </a:rPr>
                <a:t> </a:t>
              </a:r>
              <a:r>
                <a:rPr kumimoji="1" lang="en-US" altLang="zh-CN" sz="2000" b="1" dirty="0">
                  <a:solidFill>
                    <a:srgbClr val="FF0000"/>
                  </a:solidFill>
                </a:rPr>
                <a:t>not</a:t>
              </a:r>
              <a:r>
                <a:rPr kumimoji="1" lang="zh-CN" altLang="en-US" sz="2000" b="1" dirty="0">
                  <a:solidFill>
                    <a:srgbClr val="FF0000"/>
                  </a:solidFill>
                </a:rPr>
                <a:t> </a:t>
              </a:r>
              <a:r>
                <a:rPr kumimoji="1" lang="en-US" altLang="zh-CN" sz="2000" b="1" dirty="0">
                  <a:solidFill>
                    <a:srgbClr val="FF0000"/>
                  </a:solidFill>
                </a:rPr>
                <a:t>work</a:t>
              </a:r>
              <a:endParaRPr kumimoji="1" lang="zh-CN" altLang="en-US" sz="2000" b="1" dirty="0">
                <a:solidFill>
                  <a:srgbClr val="FF0000"/>
                </a:solidFill>
              </a:endParaRPr>
            </a:p>
          </p:txBody>
        </p:sp>
        <p:sp>
          <p:nvSpPr>
            <p:cNvPr id="8" name="椭圆 7">
              <a:extLst>
                <a:ext uri="{FF2B5EF4-FFF2-40B4-BE49-F238E27FC236}">
                  <a16:creationId xmlns:a16="http://schemas.microsoft.com/office/drawing/2014/main" id="{AB5E7852-0510-F740-955D-BCADAC228F63}"/>
                </a:ext>
              </a:extLst>
            </p:cNvPr>
            <p:cNvSpPr/>
            <p:nvPr/>
          </p:nvSpPr>
          <p:spPr>
            <a:xfrm>
              <a:off x="4127863" y="5499462"/>
              <a:ext cx="1018902" cy="20605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1" name="直线箭头连接符 10">
              <a:extLst>
                <a:ext uri="{FF2B5EF4-FFF2-40B4-BE49-F238E27FC236}">
                  <a16:creationId xmlns:a16="http://schemas.microsoft.com/office/drawing/2014/main" id="{DF27E9C1-07CB-544D-824D-BE670CD3C1CF}"/>
                </a:ext>
              </a:extLst>
            </p:cNvPr>
            <p:cNvCxnSpPr>
              <a:cxnSpLocks/>
              <a:stCxn id="8" idx="2"/>
              <a:endCxn id="4" idx="0"/>
            </p:cNvCxnSpPr>
            <p:nvPr/>
          </p:nvCxnSpPr>
          <p:spPr>
            <a:xfrm flipH="1">
              <a:off x="2071915" y="5602488"/>
              <a:ext cx="2055948" cy="18250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0" name="灯片编号占位符 19">
            <a:extLst>
              <a:ext uri="{FF2B5EF4-FFF2-40B4-BE49-F238E27FC236}">
                <a16:creationId xmlns:a16="http://schemas.microsoft.com/office/drawing/2014/main" id="{4575D690-85AB-D543-8499-9D7621EDACF8}"/>
              </a:ext>
            </a:extLst>
          </p:cNvPr>
          <p:cNvSpPr>
            <a:spLocks noGrp="1"/>
          </p:cNvSpPr>
          <p:nvPr>
            <p:ph type="sldNum" sz="quarter" idx="12"/>
          </p:nvPr>
        </p:nvSpPr>
        <p:spPr/>
        <p:txBody>
          <a:bodyPr/>
          <a:lstStyle/>
          <a:p>
            <a:fld id="{3FAA2014-31E2-6741-903E-A920B1C04E12}" type="slidenum">
              <a:rPr kumimoji="1" lang="zh-CN" altLang="en-US" smtClean="0"/>
              <a:t>14</a:t>
            </a:fld>
            <a:endParaRPr kumimoji="1" lang="zh-CN" altLang="en-US"/>
          </a:p>
        </p:txBody>
      </p:sp>
    </p:spTree>
    <p:extLst>
      <p:ext uri="{BB962C8B-B14F-4D97-AF65-F5344CB8AC3E}">
        <p14:creationId xmlns:p14="http://schemas.microsoft.com/office/powerpoint/2010/main" val="83261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p:txBody>
          <a:bodyPr/>
          <a:lstStyle/>
          <a:p>
            <a:r>
              <a:rPr kumimoji="1" lang="en-US" altLang="zh-CN" b="1" dirty="0"/>
              <a:t>Idea:</a:t>
            </a:r>
            <a:r>
              <a:rPr kumimoji="1" lang="zh-CN" altLang="en-US" b="1" dirty="0"/>
              <a:t> </a:t>
            </a:r>
            <a:r>
              <a:rPr kumimoji="1" lang="en-US" altLang="zh-CN" b="1" dirty="0"/>
              <a:t>Batched</a:t>
            </a:r>
            <a:r>
              <a:rPr kumimoji="1" lang="zh-CN" altLang="en-US" b="1" dirty="0"/>
              <a:t> </a:t>
            </a:r>
            <a:r>
              <a:rPr kumimoji="1" lang="en-US" altLang="zh-CN" b="1" dirty="0"/>
              <a:t>Generation</a:t>
            </a:r>
            <a:endParaRPr kumimoji="1" lang="zh-CN" altLang="en-US" b="1" dirty="0"/>
          </a:p>
        </p:txBody>
      </p:sp>
      <p:pic>
        <p:nvPicPr>
          <p:cNvPr id="4" name="图片 3">
            <a:extLst>
              <a:ext uri="{FF2B5EF4-FFF2-40B4-BE49-F238E27FC236}">
                <a16:creationId xmlns:a16="http://schemas.microsoft.com/office/drawing/2014/main" id="{D7EED775-2436-C744-936B-9AFBD3CE803E}"/>
              </a:ext>
            </a:extLst>
          </p:cNvPr>
          <p:cNvPicPr>
            <a:picLocks noChangeAspect="1"/>
          </p:cNvPicPr>
          <p:nvPr/>
        </p:nvPicPr>
        <p:blipFill>
          <a:blip r:embed="rId3"/>
          <a:stretch>
            <a:fillRect/>
          </a:stretch>
        </p:blipFill>
        <p:spPr>
          <a:xfrm>
            <a:off x="3352800" y="1777899"/>
            <a:ext cx="5486400" cy="1778000"/>
          </a:xfrm>
          <a:prstGeom prst="rect">
            <a:avLst/>
          </a:prstGeom>
        </p:spPr>
      </p:pic>
      <p:pic>
        <p:nvPicPr>
          <p:cNvPr id="6" name="图片 5">
            <a:extLst>
              <a:ext uri="{FF2B5EF4-FFF2-40B4-BE49-F238E27FC236}">
                <a16:creationId xmlns:a16="http://schemas.microsoft.com/office/drawing/2014/main" id="{EB7FAC74-5435-114E-8498-A1EC39B1D87F}"/>
              </a:ext>
            </a:extLst>
          </p:cNvPr>
          <p:cNvPicPr>
            <a:picLocks noChangeAspect="1"/>
          </p:cNvPicPr>
          <p:nvPr/>
        </p:nvPicPr>
        <p:blipFill>
          <a:blip r:embed="rId4"/>
          <a:stretch>
            <a:fillRect/>
          </a:stretch>
        </p:blipFill>
        <p:spPr>
          <a:xfrm>
            <a:off x="3352800" y="3917951"/>
            <a:ext cx="5486400" cy="1752600"/>
          </a:xfrm>
          <a:prstGeom prst="rect">
            <a:avLst/>
          </a:prstGeom>
        </p:spPr>
      </p:pic>
      <p:sp>
        <p:nvSpPr>
          <p:cNvPr id="7" name="文本框 6">
            <a:extLst>
              <a:ext uri="{FF2B5EF4-FFF2-40B4-BE49-F238E27FC236}">
                <a16:creationId xmlns:a16="http://schemas.microsoft.com/office/drawing/2014/main" id="{771F439D-8201-074A-B1C5-E64E6E1FFC3D}"/>
              </a:ext>
            </a:extLst>
          </p:cNvPr>
          <p:cNvSpPr txBox="1"/>
          <p:nvPr/>
        </p:nvSpPr>
        <p:spPr>
          <a:xfrm>
            <a:off x="894651" y="2580756"/>
            <a:ext cx="2005780" cy="461665"/>
          </a:xfrm>
          <a:prstGeom prst="rect">
            <a:avLst/>
          </a:prstGeom>
          <a:noFill/>
        </p:spPr>
        <p:txBody>
          <a:bodyPr wrap="square" rtlCol="0">
            <a:spAutoFit/>
          </a:bodyPr>
          <a:lstStyle/>
          <a:p>
            <a:pPr algn="ctr"/>
            <a:r>
              <a:rPr kumimoji="1" lang="en-US" altLang="zh-CN" sz="2400" dirty="0"/>
              <a:t>Strawman:</a:t>
            </a:r>
            <a:endParaRPr kumimoji="1" lang="zh-CN" altLang="en-US" sz="2400" dirty="0"/>
          </a:p>
        </p:txBody>
      </p:sp>
      <p:sp>
        <p:nvSpPr>
          <p:cNvPr id="8" name="文本框 7">
            <a:extLst>
              <a:ext uri="{FF2B5EF4-FFF2-40B4-BE49-F238E27FC236}">
                <a16:creationId xmlns:a16="http://schemas.microsoft.com/office/drawing/2014/main" id="{646E2BEE-2935-6E4F-8EA5-60A86B211861}"/>
              </a:ext>
            </a:extLst>
          </p:cNvPr>
          <p:cNvSpPr txBox="1"/>
          <p:nvPr/>
        </p:nvSpPr>
        <p:spPr>
          <a:xfrm>
            <a:off x="894651" y="4794252"/>
            <a:ext cx="2005780" cy="461665"/>
          </a:xfrm>
          <a:prstGeom prst="rect">
            <a:avLst/>
          </a:prstGeom>
          <a:noFill/>
        </p:spPr>
        <p:txBody>
          <a:bodyPr wrap="square" rtlCol="0">
            <a:spAutoFit/>
          </a:bodyPr>
          <a:lstStyle/>
          <a:p>
            <a:pPr algn="ctr"/>
            <a:r>
              <a:rPr kumimoji="1" lang="en-US" altLang="zh-CN" sz="2400" dirty="0"/>
              <a:t>Ours:</a:t>
            </a:r>
            <a:endParaRPr kumimoji="1" lang="zh-CN" altLang="en-US" sz="2400" dirty="0"/>
          </a:p>
        </p:txBody>
      </p:sp>
      <p:sp>
        <p:nvSpPr>
          <p:cNvPr id="3" name="灯片编号占位符 2">
            <a:extLst>
              <a:ext uri="{FF2B5EF4-FFF2-40B4-BE49-F238E27FC236}">
                <a16:creationId xmlns:a16="http://schemas.microsoft.com/office/drawing/2014/main" id="{62209D17-DF96-B741-A55A-1EE99031B7CD}"/>
              </a:ext>
            </a:extLst>
          </p:cNvPr>
          <p:cNvSpPr>
            <a:spLocks noGrp="1"/>
          </p:cNvSpPr>
          <p:nvPr>
            <p:ph type="sldNum" sz="quarter" idx="12"/>
          </p:nvPr>
        </p:nvSpPr>
        <p:spPr/>
        <p:txBody>
          <a:bodyPr/>
          <a:lstStyle/>
          <a:p>
            <a:fld id="{3FAA2014-31E2-6741-903E-A920B1C04E12}" type="slidenum">
              <a:rPr kumimoji="1" lang="zh-CN" altLang="en-US" smtClean="0"/>
              <a:t>15</a:t>
            </a:fld>
            <a:endParaRPr kumimoji="1" lang="zh-CN" altLang="en-US"/>
          </a:p>
        </p:txBody>
      </p:sp>
    </p:spTree>
    <p:extLst>
      <p:ext uri="{BB962C8B-B14F-4D97-AF65-F5344CB8AC3E}">
        <p14:creationId xmlns:p14="http://schemas.microsoft.com/office/powerpoint/2010/main" val="3181344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p:txBody>
          <a:bodyPr/>
          <a:lstStyle/>
          <a:p>
            <a:r>
              <a:rPr kumimoji="1" lang="en-US" altLang="zh-CN" b="1" dirty="0"/>
              <a:t>Idea:</a:t>
            </a:r>
            <a:r>
              <a:rPr kumimoji="1" lang="zh-CN" altLang="en-US" b="1" dirty="0"/>
              <a:t> </a:t>
            </a:r>
            <a:r>
              <a:rPr kumimoji="1" lang="en-US" altLang="zh-CN" b="1" dirty="0"/>
              <a:t>Batched</a:t>
            </a:r>
            <a:r>
              <a:rPr kumimoji="1" lang="zh-CN" altLang="en-US" b="1" dirty="0"/>
              <a:t> </a:t>
            </a:r>
            <a:r>
              <a:rPr kumimoji="1" lang="en-US" altLang="zh-CN" b="1" dirty="0"/>
              <a:t>Generation</a:t>
            </a:r>
            <a:endParaRPr kumimoji="1" lang="zh-CN" altLang="en-US" b="1" dirty="0"/>
          </a:p>
        </p:txBody>
      </p:sp>
      <p:sp>
        <p:nvSpPr>
          <p:cNvPr id="9" name="文本框 8">
            <a:extLst>
              <a:ext uri="{FF2B5EF4-FFF2-40B4-BE49-F238E27FC236}">
                <a16:creationId xmlns:a16="http://schemas.microsoft.com/office/drawing/2014/main" id="{BF9159AF-3599-1D49-8620-F1B2F61B2DE8}"/>
              </a:ext>
            </a:extLst>
          </p:cNvPr>
          <p:cNvSpPr txBox="1"/>
          <p:nvPr/>
        </p:nvSpPr>
        <p:spPr>
          <a:xfrm>
            <a:off x="3810220" y="1478477"/>
            <a:ext cx="5094515" cy="830997"/>
          </a:xfrm>
          <a:prstGeom prst="rect">
            <a:avLst/>
          </a:prstGeom>
          <a:noFill/>
        </p:spPr>
        <p:txBody>
          <a:bodyPr wrap="square" rtlCol="0">
            <a:spAutoFit/>
          </a:bodyPr>
          <a:lstStyle/>
          <a:p>
            <a:pPr algn="ctr"/>
            <a:r>
              <a:rPr kumimoji="1" lang="en-US" altLang="zh-CN" sz="2400" dirty="0"/>
              <a:t>Autocorrelation</a:t>
            </a:r>
            <a:r>
              <a:rPr kumimoji="1" lang="zh-CN" altLang="en-US" sz="2400" dirty="0"/>
              <a:t> </a:t>
            </a:r>
            <a:r>
              <a:rPr kumimoji="1" lang="en-US" altLang="zh-CN" sz="2400" dirty="0"/>
              <a:t>of</a:t>
            </a:r>
            <a:r>
              <a:rPr kumimoji="1" lang="zh-CN" altLang="en-US" sz="2400" dirty="0"/>
              <a:t> </a:t>
            </a:r>
            <a:r>
              <a:rPr kumimoji="1" lang="en-US" altLang="zh-CN" sz="2400" dirty="0"/>
              <a:t>daily</a:t>
            </a:r>
            <a:r>
              <a:rPr kumimoji="1" lang="zh-CN" altLang="en-US" sz="2400" dirty="0"/>
              <a:t> </a:t>
            </a:r>
            <a:r>
              <a:rPr kumimoji="1" lang="en-US" altLang="zh-CN" sz="2400" dirty="0"/>
              <a:t>page</a:t>
            </a:r>
            <a:r>
              <a:rPr kumimoji="1" lang="zh-CN" altLang="en-US" sz="2400" dirty="0"/>
              <a:t> </a:t>
            </a:r>
            <a:r>
              <a:rPr kumimoji="1" lang="en-US" altLang="zh-CN" sz="2400" dirty="0"/>
              <a:t>views</a:t>
            </a:r>
            <a:r>
              <a:rPr kumimoji="1" lang="zh-CN" altLang="en-US" sz="2400" dirty="0"/>
              <a:t> </a:t>
            </a:r>
            <a:r>
              <a:rPr kumimoji="1" lang="en-US" altLang="zh-CN" sz="2400" dirty="0"/>
              <a:t>for</a:t>
            </a:r>
            <a:r>
              <a:rPr kumimoji="1" lang="zh-CN" altLang="en-US" sz="2400" dirty="0"/>
              <a:t> </a:t>
            </a:r>
            <a:r>
              <a:rPr kumimoji="1" lang="en-US" altLang="zh-CN" sz="2400" dirty="0"/>
              <a:t>Wikipedia</a:t>
            </a:r>
            <a:r>
              <a:rPr kumimoji="1" lang="zh-CN" altLang="en-US" sz="2400" dirty="0"/>
              <a:t> </a:t>
            </a:r>
            <a:r>
              <a:rPr kumimoji="1" lang="en-US" altLang="zh-CN" sz="2400" dirty="0"/>
              <a:t>Web</a:t>
            </a:r>
            <a:r>
              <a:rPr kumimoji="1" lang="zh-CN" altLang="en-US" sz="2400" dirty="0"/>
              <a:t> </a:t>
            </a:r>
            <a:r>
              <a:rPr kumimoji="1" lang="en-US" altLang="zh-CN" sz="2400" dirty="0"/>
              <a:t>Traffic</a:t>
            </a:r>
            <a:r>
              <a:rPr kumimoji="1" lang="zh-CN" altLang="en-US" sz="2400" dirty="0"/>
              <a:t> </a:t>
            </a:r>
            <a:r>
              <a:rPr kumimoji="1" lang="en-US" altLang="zh-CN" sz="2400" dirty="0"/>
              <a:t>dataset</a:t>
            </a:r>
            <a:endParaRPr kumimoji="1" lang="zh-CN" altLang="en-US" sz="2400" dirty="0"/>
          </a:p>
        </p:txBody>
      </p:sp>
      <p:pic>
        <p:nvPicPr>
          <p:cNvPr id="10" name="图片 9">
            <a:extLst>
              <a:ext uri="{FF2B5EF4-FFF2-40B4-BE49-F238E27FC236}">
                <a16:creationId xmlns:a16="http://schemas.microsoft.com/office/drawing/2014/main" id="{0509FA01-B21A-D842-A73D-733777A8DC59}"/>
              </a:ext>
            </a:extLst>
          </p:cNvPr>
          <p:cNvPicPr>
            <a:picLocks noChangeAspect="1"/>
          </p:cNvPicPr>
          <p:nvPr/>
        </p:nvPicPr>
        <p:blipFill>
          <a:blip r:embed="rId3"/>
          <a:srcRect/>
          <a:stretch/>
        </p:blipFill>
        <p:spPr>
          <a:xfrm>
            <a:off x="2952971" y="2267334"/>
            <a:ext cx="5951763" cy="4314031"/>
          </a:xfrm>
          <a:prstGeom prst="rect">
            <a:avLst/>
          </a:prstGeom>
        </p:spPr>
      </p:pic>
      <p:sp>
        <p:nvSpPr>
          <p:cNvPr id="3" name="灯片编号占位符 2">
            <a:extLst>
              <a:ext uri="{FF2B5EF4-FFF2-40B4-BE49-F238E27FC236}">
                <a16:creationId xmlns:a16="http://schemas.microsoft.com/office/drawing/2014/main" id="{32DBAAD4-5E13-E044-B521-BE5984B406AC}"/>
              </a:ext>
            </a:extLst>
          </p:cNvPr>
          <p:cNvSpPr>
            <a:spLocks noGrp="1"/>
          </p:cNvSpPr>
          <p:nvPr>
            <p:ph type="sldNum" sz="quarter" idx="12"/>
          </p:nvPr>
        </p:nvSpPr>
        <p:spPr/>
        <p:txBody>
          <a:bodyPr/>
          <a:lstStyle/>
          <a:p>
            <a:fld id="{3FAA2014-31E2-6741-903E-A920B1C04E12}" type="slidenum">
              <a:rPr kumimoji="1" lang="zh-CN" altLang="en-US" smtClean="0"/>
              <a:t>16</a:t>
            </a:fld>
            <a:endParaRPr kumimoji="1" lang="zh-CN" altLang="en-US"/>
          </a:p>
        </p:txBody>
      </p:sp>
    </p:spTree>
    <p:extLst>
      <p:ext uri="{BB962C8B-B14F-4D97-AF65-F5344CB8AC3E}">
        <p14:creationId xmlns:p14="http://schemas.microsoft.com/office/powerpoint/2010/main" val="1104934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p:txBody>
          <a:bodyPr/>
          <a:lstStyle/>
          <a:p>
            <a:r>
              <a:rPr kumimoji="1" lang="en-US" altLang="zh-CN" b="1" dirty="0"/>
              <a:t>Challenge:</a:t>
            </a:r>
            <a:r>
              <a:rPr kumimoji="1" lang="zh-CN" altLang="en-US" b="1" dirty="0"/>
              <a:t> </a:t>
            </a:r>
            <a:r>
              <a:rPr kumimoji="1" lang="en-US" altLang="zh-CN" b="1" dirty="0"/>
              <a:t>Metadata</a:t>
            </a:r>
            <a:r>
              <a:rPr kumimoji="1" lang="zh-CN" altLang="en-US" b="1" dirty="0"/>
              <a:t> </a:t>
            </a:r>
            <a:r>
              <a:rPr kumimoji="1" lang="en-US" altLang="zh-CN" b="1" dirty="0"/>
              <a:t>Distributions/Correlations</a:t>
            </a:r>
            <a:endParaRPr kumimoji="1" lang="zh-CN" altLang="en-US" b="1" dirty="0"/>
          </a:p>
        </p:txBody>
      </p:sp>
      <p:pic>
        <p:nvPicPr>
          <p:cNvPr id="23" name="图片 22">
            <a:extLst>
              <a:ext uri="{FF2B5EF4-FFF2-40B4-BE49-F238E27FC236}">
                <a16:creationId xmlns:a16="http://schemas.microsoft.com/office/drawing/2014/main" id="{047E7561-CA69-CD4E-97D2-5535237D0252}"/>
              </a:ext>
            </a:extLst>
          </p:cNvPr>
          <p:cNvPicPr>
            <a:picLocks noChangeAspect="1"/>
          </p:cNvPicPr>
          <p:nvPr/>
        </p:nvPicPr>
        <p:blipFill>
          <a:blip r:embed="rId3"/>
          <a:stretch>
            <a:fillRect/>
          </a:stretch>
        </p:blipFill>
        <p:spPr>
          <a:xfrm>
            <a:off x="6882167" y="2239393"/>
            <a:ext cx="3643620" cy="1472953"/>
          </a:xfrm>
          <a:prstGeom prst="rect">
            <a:avLst/>
          </a:prstGeom>
        </p:spPr>
      </p:pic>
      <p:sp>
        <p:nvSpPr>
          <p:cNvPr id="28" name="文本框 27">
            <a:extLst>
              <a:ext uri="{FF2B5EF4-FFF2-40B4-BE49-F238E27FC236}">
                <a16:creationId xmlns:a16="http://schemas.microsoft.com/office/drawing/2014/main" id="{BC5A795D-3C92-5C44-B3F3-FC7E399AC8C8}"/>
              </a:ext>
            </a:extLst>
          </p:cNvPr>
          <p:cNvSpPr txBox="1"/>
          <p:nvPr/>
        </p:nvSpPr>
        <p:spPr>
          <a:xfrm>
            <a:off x="6278200" y="1849579"/>
            <a:ext cx="4851553" cy="400110"/>
          </a:xfrm>
          <a:prstGeom prst="rect">
            <a:avLst/>
          </a:prstGeom>
          <a:noFill/>
        </p:spPr>
        <p:txBody>
          <a:bodyPr wrap="square" rtlCol="0">
            <a:spAutoFit/>
          </a:bodyPr>
          <a:lstStyle/>
          <a:p>
            <a:pPr algn="ctr"/>
            <a:r>
              <a:rPr kumimoji="1" lang="en-US" altLang="zh-CN" sz="2000" b="1" dirty="0"/>
              <a:t>Strawman:</a:t>
            </a:r>
            <a:r>
              <a:rPr kumimoji="1" lang="zh-CN" altLang="en-US" sz="2000" b="1" dirty="0"/>
              <a:t> </a:t>
            </a:r>
            <a:r>
              <a:rPr kumimoji="1" lang="en-US" altLang="zh-CN" sz="2000" b="1" dirty="0"/>
              <a:t>1</a:t>
            </a:r>
            <a:r>
              <a:rPr kumimoji="1" lang="zh-CN" altLang="en-US" sz="2000" b="1" dirty="0"/>
              <a:t> </a:t>
            </a:r>
            <a:r>
              <a:rPr kumimoji="1" lang="en-US" altLang="zh-CN" sz="2000" b="1" dirty="0"/>
              <a:t>generator/discriminator</a:t>
            </a:r>
          </a:p>
        </p:txBody>
      </p:sp>
      <p:sp>
        <p:nvSpPr>
          <p:cNvPr id="40" name="矩形 3">
            <a:extLst>
              <a:ext uri="{FF2B5EF4-FFF2-40B4-BE49-F238E27FC236}">
                <a16:creationId xmlns:a16="http://schemas.microsoft.com/office/drawing/2014/main" id="{2F32BA0D-B478-064E-BDA2-B766BFE26E23}"/>
              </a:ext>
            </a:extLst>
          </p:cNvPr>
          <p:cNvSpPr/>
          <p:nvPr/>
        </p:nvSpPr>
        <p:spPr>
          <a:xfrm>
            <a:off x="2693819" y="1992598"/>
            <a:ext cx="1853161" cy="981219"/>
          </a:xfrm>
          <a:prstGeom prst="rect">
            <a:avLst/>
          </a:prstGeom>
          <a:solidFill>
            <a:schemeClr val="accent1">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ysClr val="windowText" lastClr="000000"/>
                </a:solidFill>
              </a:rPr>
              <a:t>Generator</a:t>
            </a:r>
            <a:endParaRPr kumimoji="1" lang="zh-CN" altLang="en-US" sz="2000" b="1" dirty="0">
              <a:solidFill>
                <a:sysClr val="windowText" lastClr="000000"/>
              </a:solidFill>
            </a:endParaRPr>
          </a:p>
        </p:txBody>
      </p:sp>
      <p:sp>
        <p:nvSpPr>
          <p:cNvPr id="41" name="矩形 151">
            <a:extLst>
              <a:ext uri="{FF2B5EF4-FFF2-40B4-BE49-F238E27FC236}">
                <a16:creationId xmlns:a16="http://schemas.microsoft.com/office/drawing/2014/main" id="{0A0ED9FF-D4E6-C144-BD9C-60AB7C8F38B2}"/>
              </a:ext>
            </a:extLst>
          </p:cNvPr>
          <p:cNvSpPr/>
          <p:nvPr/>
        </p:nvSpPr>
        <p:spPr>
          <a:xfrm>
            <a:off x="2706576" y="5663092"/>
            <a:ext cx="1827643" cy="628249"/>
          </a:xfrm>
          <a:prstGeom prst="rect">
            <a:avLst/>
          </a:prstGeom>
          <a:solidFill>
            <a:schemeClr val="accent3">
              <a:lumMod val="40000"/>
              <a:lumOff val="60000"/>
            </a:schemeClr>
          </a:solidFill>
          <a:ln w="38100">
            <a:solidFill>
              <a:schemeClr val="bg2">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zh-CN" sz="2000" b="1" dirty="0">
                <a:solidFill>
                  <a:schemeClr val="tx1"/>
                </a:solidFill>
              </a:rPr>
              <a:t>Discriminator</a:t>
            </a:r>
            <a:endParaRPr kumimoji="1" lang="zh-CN" altLang="en-US" sz="2000" b="1" dirty="0">
              <a:solidFill>
                <a:schemeClr val="tx1"/>
              </a:solidFill>
            </a:endParaRPr>
          </a:p>
        </p:txBody>
      </p:sp>
      <p:cxnSp>
        <p:nvCxnSpPr>
          <p:cNvPr id="42" name="直线箭头连接符 41">
            <a:extLst>
              <a:ext uri="{FF2B5EF4-FFF2-40B4-BE49-F238E27FC236}">
                <a16:creationId xmlns:a16="http://schemas.microsoft.com/office/drawing/2014/main" id="{89FCA340-F87E-3144-A558-EEF4EF1AB38F}"/>
              </a:ext>
            </a:extLst>
          </p:cNvPr>
          <p:cNvCxnSpPr>
            <a:cxnSpLocks/>
            <a:stCxn id="40" idx="2"/>
          </p:cNvCxnSpPr>
          <p:nvPr/>
        </p:nvCxnSpPr>
        <p:spPr>
          <a:xfrm>
            <a:off x="3620400" y="2973817"/>
            <a:ext cx="2" cy="681856"/>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线箭头连接符 42">
            <a:extLst>
              <a:ext uri="{FF2B5EF4-FFF2-40B4-BE49-F238E27FC236}">
                <a16:creationId xmlns:a16="http://schemas.microsoft.com/office/drawing/2014/main" id="{FB3B1394-A16C-5E4C-B1C5-765429169DFD}"/>
              </a:ext>
            </a:extLst>
          </p:cNvPr>
          <p:cNvCxnSpPr>
            <a:cxnSpLocks/>
          </p:cNvCxnSpPr>
          <p:nvPr/>
        </p:nvCxnSpPr>
        <p:spPr>
          <a:xfrm>
            <a:off x="3620398" y="4981236"/>
            <a:ext cx="1" cy="681856"/>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54" name="组合 53">
            <a:extLst>
              <a:ext uri="{FF2B5EF4-FFF2-40B4-BE49-F238E27FC236}">
                <a16:creationId xmlns:a16="http://schemas.microsoft.com/office/drawing/2014/main" id="{7DD71DD8-9525-AA45-9492-075CE658AA01}"/>
              </a:ext>
            </a:extLst>
          </p:cNvPr>
          <p:cNvGrpSpPr/>
          <p:nvPr/>
        </p:nvGrpSpPr>
        <p:grpSpPr>
          <a:xfrm>
            <a:off x="558980" y="3643590"/>
            <a:ext cx="6251008" cy="1325563"/>
            <a:chOff x="558980" y="3643590"/>
            <a:chExt cx="6251008" cy="1325563"/>
          </a:xfrm>
        </p:grpSpPr>
        <p:sp>
          <p:nvSpPr>
            <p:cNvPr id="55" name="矩形 54">
              <a:extLst>
                <a:ext uri="{FF2B5EF4-FFF2-40B4-BE49-F238E27FC236}">
                  <a16:creationId xmlns:a16="http://schemas.microsoft.com/office/drawing/2014/main" id="{F8451628-29E8-E74B-94CC-732EDF688568}"/>
                </a:ext>
              </a:extLst>
            </p:cNvPr>
            <p:cNvSpPr/>
            <p:nvPr/>
          </p:nvSpPr>
          <p:spPr>
            <a:xfrm>
              <a:off x="558980" y="3643590"/>
              <a:ext cx="6107315" cy="132556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56" name="矩形 55">
              <a:extLst>
                <a:ext uri="{FF2B5EF4-FFF2-40B4-BE49-F238E27FC236}">
                  <a16:creationId xmlns:a16="http://schemas.microsoft.com/office/drawing/2014/main" id="{159DBF04-C7BA-B244-A366-38103E265C8E}"/>
                </a:ext>
              </a:extLst>
            </p:cNvPr>
            <p:cNvSpPr/>
            <p:nvPr/>
          </p:nvSpPr>
          <p:spPr>
            <a:xfrm>
              <a:off x="690643" y="3925332"/>
              <a:ext cx="1227449" cy="739711"/>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solidFill>
                    <a:schemeClr val="accent2">
                      <a:lumMod val="75000"/>
                    </a:schemeClr>
                  </a:solidFill>
                </a:rPr>
                <a:t>Metadata</a:t>
              </a:r>
              <a:endParaRPr kumimoji="1" lang="zh-CN" altLang="en-US" sz="2000" dirty="0">
                <a:solidFill>
                  <a:schemeClr val="accent2">
                    <a:lumMod val="75000"/>
                  </a:schemeClr>
                </a:solidFill>
              </a:endParaRPr>
            </a:p>
          </p:txBody>
        </p:sp>
        <p:sp>
          <p:nvSpPr>
            <p:cNvPr id="57" name="矩形 56">
              <a:extLst>
                <a:ext uri="{FF2B5EF4-FFF2-40B4-BE49-F238E27FC236}">
                  <a16:creationId xmlns:a16="http://schemas.microsoft.com/office/drawing/2014/main" id="{CB56FF1A-1426-1145-AFAD-37108795083C}"/>
                </a:ext>
              </a:extLst>
            </p:cNvPr>
            <p:cNvSpPr/>
            <p:nvPr/>
          </p:nvSpPr>
          <p:spPr>
            <a:xfrm>
              <a:off x="2407965" y="3925332"/>
              <a:ext cx="1815751" cy="739711"/>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solidFill>
                    <a:schemeClr val="accent6">
                      <a:lumMod val="75000"/>
                    </a:schemeClr>
                  </a:solidFill>
                </a:rPr>
                <a:t>Measurement</a:t>
              </a:r>
              <a:r>
                <a:rPr kumimoji="1" lang="zh-CN" altLang="en-US" sz="2000" dirty="0">
                  <a:solidFill>
                    <a:schemeClr val="accent6">
                      <a:lumMod val="75000"/>
                    </a:schemeClr>
                  </a:solidFill>
                </a:rPr>
                <a:t> </a:t>
              </a:r>
              <a:r>
                <a:rPr kumimoji="1" lang="en-US" altLang="zh-CN" sz="2000" dirty="0">
                  <a:solidFill>
                    <a:schemeClr val="accent6">
                      <a:lumMod val="75000"/>
                    </a:schemeClr>
                  </a:solidFill>
                </a:rPr>
                <a:t>1</a:t>
              </a:r>
              <a:endParaRPr kumimoji="1" lang="zh-CN" altLang="en-US" sz="2000" dirty="0">
                <a:solidFill>
                  <a:schemeClr val="accent6">
                    <a:lumMod val="75000"/>
                  </a:schemeClr>
                </a:solidFill>
              </a:endParaRPr>
            </a:p>
          </p:txBody>
        </p:sp>
        <p:sp>
          <p:nvSpPr>
            <p:cNvPr id="58" name="矩形 57">
              <a:extLst>
                <a:ext uri="{FF2B5EF4-FFF2-40B4-BE49-F238E27FC236}">
                  <a16:creationId xmlns:a16="http://schemas.microsoft.com/office/drawing/2014/main" id="{97066331-E0D4-2941-8B98-23D86DF711D1}"/>
                </a:ext>
              </a:extLst>
            </p:cNvPr>
            <p:cNvSpPr/>
            <p:nvPr/>
          </p:nvSpPr>
          <p:spPr>
            <a:xfrm>
              <a:off x="4223716" y="3925332"/>
              <a:ext cx="1815751" cy="739711"/>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solidFill>
                    <a:schemeClr val="accent6">
                      <a:lumMod val="75000"/>
                    </a:schemeClr>
                  </a:solidFill>
                </a:rPr>
                <a:t>Measurement</a:t>
              </a:r>
              <a:r>
                <a:rPr kumimoji="1" lang="zh-CN" altLang="en-US" sz="2000" dirty="0">
                  <a:solidFill>
                    <a:schemeClr val="accent6">
                      <a:lumMod val="75000"/>
                    </a:schemeClr>
                  </a:solidFill>
                </a:rPr>
                <a:t> </a:t>
              </a:r>
              <a:r>
                <a:rPr kumimoji="1" lang="en-US" altLang="zh-CN" sz="2000" dirty="0">
                  <a:solidFill>
                    <a:schemeClr val="accent6">
                      <a:lumMod val="75000"/>
                    </a:schemeClr>
                  </a:solidFill>
                </a:rPr>
                <a:t>2</a:t>
              </a:r>
              <a:endParaRPr kumimoji="1" lang="zh-CN" altLang="en-US" sz="2000" dirty="0">
                <a:solidFill>
                  <a:schemeClr val="accent6">
                    <a:lumMod val="75000"/>
                  </a:schemeClr>
                </a:solidFill>
              </a:endParaRPr>
            </a:p>
          </p:txBody>
        </p:sp>
        <p:sp>
          <p:nvSpPr>
            <p:cNvPr id="59" name="文本框 58">
              <a:extLst>
                <a:ext uri="{FF2B5EF4-FFF2-40B4-BE49-F238E27FC236}">
                  <a16:creationId xmlns:a16="http://schemas.microsoft.com/office/drawing/2014/main" id="{B6FB7F12-9A93-9743-9B70-5E413C9F7043}"/>
                </a:ext>
              </a:extLst>
            </p:cNvPr>
            <p:cNvSpPr txBox="1"/>
            <p:nvPr/>
          </p:nvSpPr>
          <p:spPr>
            <a:xfrm>
              <a:off x="6007282" y="3771747"/>
              <a:ext cx="802706" cy="1015663"/>
            </a:xfrm>
            <a:prstGeom prst="rect">
              <a:avLst/>
            </a:prstGeom>
            <a:noFill/>
          </p:spPr>
          <p:txBody>
            <a:bodyPr wrap="square" rtlCol="0">
              <a:spAutoFit/>
            </a:bodyPr>
            <a:lstStyle/>
            <a:p>
              <a:r>
                <a:rPr kumimoji="1" lang="en-US" altLang="zh-CN" sz="6000" dirty="0">
                  <a:solidFill>
                    <a:schemeClr val="accent6">
                      <a:lumMod val="75000"/>
                    </a:schemeClr>
                  </a:solidFill>
                </a:rPr>
                <a:t>…</a:t>
              </a:r>
              <a:endParaRPr kumimoji="1" lang="zh-CN" altLang="en-US" sz="6000" dirty="0">
                <a:solidFill>
                  <a:schemeClr val="accent6">
                    <a:lumMod val="75000"/>
                  </a:schemeClr>
                </a:solidFill>
              </a:endParaRPr>
            </a:p>
          </p:txBody>
        </p:sp>
      </p:grpSp>
      <p:sp>
        <p:nvSpPr>
          <p:cNvPr id="60" name="灯片编号占位符 59">
            <a:extLst>
              <a:ext uri="{FF2B5EF4-FFF2-40B4-BE49-F238E27FC236}">
                <a16:creationId xmlns:a16="http://schemas.microsoft.com/office/drawing/2014/main" id="{F80D1382-CC6F-F94F-A871-D13CDF1A1C0E}"/>
              </a:ext>
            </a:extLst>
          </p:cNvPr>
          <p:cNvSpPr>
            <a:spLocks noGrp="1"/>
          </p:cNvSpPr>
          <p:nvPr>
            <p:ph type="sldNum" sz="quarter" idx="12"/>
          </p:nvPr>
        </p:nvSpPr>
        <p:spPr/>
        <p:txBody>
          <a:bodyPr/>
          <a:lstStyle/>
          <a:p>
            <a:fld id="{3FAA2014-31E2-6741-903E-A920B1C04E12}" type="slidenum">
              <a:rPr kumimoji="1" lang="zh-CN" altLang="en-US" smtClean="0"/>
              <a:t>17</a:t>
            </a:fld>
            <a:endParaRPr kumimoji="1" lang="zh-CN" altLang="en-US"/>
          </a:p>
        </p:txBody>
      </p:sp>
    </p:spTree>
    <p:extLst>
      <p:ext uri="{BB962C8B-B14F-4D97-AF65-F5344CB8AC3E}">
        <p14:creationId xmlns:p14="http://schemas.microsoft.com/office/powerpoint/2010/main" val="1620113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a:xfrm>
            <a:off x="838201" y="365125"/>
            <a:ext cx="10526487" cy="1325563"/>
          </a:xfrm>
        </p:spPr>
        <p:txBody>
          <a:bodyPr/>
          <a:lstStyle/>
          <a:p>
            <a:r>
              <a:rPr kumimoji="1" lang="en-US" altLang="zh-CN" b="1" dirty="0"/>
              <a:t>Idea:</a:t>
            </a:r>
            <a:r>
              <a:rPr kumimoji="1" lang="zh-CN" altLang="en-US" b="1" dirty="0"/>
              <a:t> </a:t>
            </a:r>
            <a:r>
              <a:rPr kumimoji="1" lang="en-US" altLang="zh-CN" b="1" dirty="0"/>
              <a:t>Decoupled</a:t>
            </a:r>
            <a:r>
              <a:rPr kumimoji="1" lang="zh-CN" altLang="en-US" b="1" dirty="0"/>
              <a:t> </a:t>
            </a:r>
            <a:r>
              <a:rPr kumimoji="1" lang="en-US" altLang="zh-CN" b="1" dirty="0"/>
              <a:t>Generation</a:t>
            </a:r>
            <a:r>
              <a:rPr kumimoji="1" lang="zh-CN" altLang="en-US" b="1" dirty="0"/>
              <a:t> </a:t>
            </a:r>
            <a:r>
              <a:rPr kumimoji="1" lang="en-US" altLang="zh-CN" b="1" dirty="0"/>
              <a:t>+</a:t>
            </a:r>
            <a:r>
              <a:rPr kumimoji="1" lang="zh-CN" altLang="en-US" b="1" dirty="0"/>
              <a:t> </a:t>
            </a:r>
            <a:br>
              <a:rPr kumimoji="1" lang="en-US" altLang="zh-CN" b="1" dirty="0"/>
            </a:br>
            <a:r>
              <a:rPr kumimoji="1" lang="en-US" altLang="zh-CN" b="1" dirty="0"/>
              <a:t>Auxiliary</a:t>
            </a:r>
            <a:r>
              <a:rPr kumimoji="1" lang="zh-CN" altLang="en-US" b="1" dirty="0"/>
              <a:t> </a:t>
            </a:r>
            <a:r>
              <a:rPr kumimoji="1" lang="en-US" altLang="zh-CN" b="1" dirty="0"/>
              <a:t>Discriminator</a:t>
            </a:r>
            <a:r>
              <a:rPr kumimoji="1" lang="zh-CN" altLang="en-US" b="1" dirty="0"/>
              <a:t> </a:t>
            </a:r>
          </a:p>
        </p:txBody>
      </p:sp>
      <p:grpSp>
        <p:nvGrpSpPr>
          <p:cNvPr id="41" name="组合 40">
            <a:extLst>
              <a:ext uri="{FF2B5EF4-FFF2-40B4-BE49-F238E27FC236}">
                <a16:creationId xmlns:a16="http://schemas.microsoft.com/office/drawing/2014/main" id="{1A064455-AB9D-3546-A7BF-E4A2C787A188}"/>
              </a:ext>
            </a:extLst>
          </p:cNvPr>
          <p:cNvGrpSpPr/>
          <p:nvPr/>
        </p:nvGrpSpPr>
        <p:grpSpPr>
          <a:xfrm>
            <a:off x="558980" y="3643590"/>
            <a:ext cx="6251008" cy="1325563"/>
            <a:chOff x="558980" y="3643590"/>
            <a:chExt cx="6251008" cy="1325563"/>
          </a:xfrm>
        </p:grpSpPr>
        <p:sp>
          <p:nvSpPr>
            <p:cNvPr id="28" name="矩形 27">
              <a:extLst>
                <a:ext uri="{FF2B5EF4-FFF2-40B4-BE49-F238E27FC236}">
                  <a16:creationId xmlns:a16="http://schemas.microsoft.com/office/drawing/2014/main" id="{E18CDC9B-F78E-3F4F-A711-0F933B9F4BE6}"/>
                </a:ext>
              </a:extLst>
            </p:cNvPr>
            <p:cNvSpPr/>
            <p:nvPr/>
          </p:nvSpPr>
          <p:spPr>
            <a:xfrm>
              <a:off x="558980" y="3643590"/>
              <a:ext cx="6107315" cy="132556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29" name="矩形 28">
              <a:extLst>
                <a:ext uri="{FF2B5EF4-FFF2-40B4-BE49-F238E27FC236}">
                  <a16:creationId xmlns:a16="http://schemas.microsoft.com/office/drawing/2014/main" id="{FDCABCEC-64B2-A842-81B4-3FF941F7A45F}"/>
                </a:ext>
              </a:extLst>
            </p:cNvPr>
            <p:cNvSpPr/>
            <p:nvPr/>
          </p:nvSpPr>
          <p:spPr>
            <a:xfrm>
              <a:off x="690643" y="3925332"/>
              <a:ext cx="1227449" cy="739711"/>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solidFill>
                    <a:schemeClr val="accent2">
                      <a:lumMod val="75000"/>
                    </a:schemeClr>
                  </a:solidFill>
                </a:rPr>
                <a:t>Metadata</a:t>
              </a:r>
              <a:endParaRPr kumimoji="1" lang="zh-CN" altLang="en-US" sz="2000" dirty="0">
                <a:solidFill>
                  <a:schemeClr val="accent2">
                    <a:lumMod val="75000"/>
                  </a:schemeClr>
                </a:solidFill>
              </a:endParaRPr>
            </a:p>
          </p:txBody>
        </p:sp>
        <p:sp>
          <p:nvSpPr>
            <p:cNvPr id="30" name="矩形 29">
              <a:extLst>
                <a:ext uri="{FF2B5EF4-FFF2-40B4-BE49-F238E27FC236}">
                  <a16:creationId xmlns:a16="http://schemas.microsoft.com/office/drawing/2014/main" id="{CFAEF220-8B21-5C4D-9405-4BA494DBE1B5}"/>
                </a:ext>
              </a:extLst>
            </p:cNvPr>
            <p:cNvSpPr/>
            <p:nvPr/>
          </p:nvSpPr>
          <p:spPr>
            <a:xfrm>
              <a:off x="2407965" y="3925332"/>
              <a:ext cx="1815751" cy="739711"/>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solidFill>
                    <a:schemeClr val="accent6">
                      <a:lumMod val="75000"/>
                    </a:schemeClr>
                  </a:solidFill>
                </a:rPr>
                <a:t>Measurement</a:t>
              </a:r>
              <a:r>
                <a:rPr kumimoji="1" lang="zh-CN" altLang="en-US" sz="2000" dirty="0">
                  <a:solidFill>
                    <a:schemeClr val="accent6">
                      <a:lumMod val="75000"/>
                    </a:schemeClr>
                  </a:solidFill>
                </a:rPr>
                <a:t> </a:t>
              </a:r>
              <a:r>
                <a:rPr kumimoji="1" lang="en-US" altLang="zh-CN" sz="2000" dirty="0">
                  <a:solidFill>
                    <a:schemeClr val="accent6">
                      <a:lumMod val="75000"/>
                    </a:schemeClr>
                  </a:solidFill>
                </a:rPr>
                <a:t>1</a:t>
              </a:r>
              <a:endParaRPr kumimoji="1" lang="zh-CN" altLang="en-US" sz="2000" dirty="0">
                <a:solidFill>
                  <a:schemeClr val="accent6">
                    <a:lumMod val="75000"/>
                  </a:schemeClr>
                </a:solidFill>
              </a:endParaRPr>
            </a:p>
          </p:txBody>
        </p:sp>
        <p:sp>
          <p:nvSpPr>
            <p:cNvPr id="31" name="矩形 30">
              <a:extLst>
                <a:ext uri="{FF2B5EF4-FFF2-40B4-BE49-F238E27FC236}">
                  <a16:creationId xmlns:a16="http://schemas.microsoft.com/office/drawing/2014/main" id="{29A9B927-C6A3-414E-8482-36C55243E44B}"/>
                </a:ext>
              </a:extLst>
            </p:cNvPr>
            <p:cNvSpPr/>
            <p:nvPr/>
          </p:nvSpPr>
          <p:spPr>
            <a:xfrm>
              <a:off x="4223716" y="3925332"/>
              <a:ext cx="1815751" cy="739711"/>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solidFill>
                    <a:schemeClr val="accent6">
                      <a:lumMod val="75000"/>
                    </a:schemeClr>
                  </a:solidFill>
                </a:rPr>
                <a:t>Measurement</a:t>
              </a:r>
              <a:r>
                <a:rPr kumimoji="1" lang="zh-CN" altLang="en-US" sz="2000" dirty="0">
                  <a:solidFill>
                    <a:schemeClr val="accent6">
                      <a:lumMod val="75000"/>
                    </a:schemeClr>
                  </a:solidFill>
                </a:rPr>
                <a:t> </a:t>
              </a:r>
              <a:r>
                <a:rPr kumimoji="1" lang="en-US" altLang="zh-CN" sz="2000" dirty="0">
                  <a:solidFill>
                    <a:schemeClr val="accent6">
                      <a:lumMod val="75000"/>
                    </a:schemeClr>
                  </a:solidFill>
                </a:rPr>
                <a:t>2</a:t>
              </a:r>
              <a:endParaRPr kumimoji="1" lang="zh-CN" altLang="en-US" sz="2000" dirty="0">
                <a:solidFill>
                  <a:schemeClr val="accent6">
                    <a:lumMod val="75000"/>
                  </a:schemeClr>
                </a:solidFill>
              </a:endParaRPr>
            </a:p>
          </p:txBody>
        </p:sp>
        <p:sp>
          <p:nvSpPr>
            <p:cNvPr id="32" name="文本框 31">
              <a:extLst>
                <a:ext uri="{FF2B5EF4-FFF2-40B4-BE49-F238E27FC236}">
                  <a16:creationId xmlns:a16="http://schemas.microsoft.com/office/drawing/2014/main" id="{E300727E-44A2-4F41-B396-EB32BF34E5B3}"/>
                </a:ext>
              </a:extLst>
            </p:cNvPr>
            <p:cNvSpPr txBox="1"/>
            <p:nvPr/>
          </p:nvSpPr>
          <p:spPr>
            <a:xfrm>
              <a:off x="6007282" y="3771747"/>
              <a:ext cx="802706" cy="1015663"/>
            </a:xfrm>
            <a:prstGeom prst="rect">
              <a:avLst/>
            </a:prstGeom>
            <a:noFill/>
          </p:spPr>
          <p:txBody>
            <a:bodyPr wrap="square" rtlCol="0">
              <a:spAutoFit/>
            </a:bodyPr>
            <a:lstStyle/>
            <a:p>
              <a:r>
                <a:rPr kumimoji="1" lang="en-US" altLang="zh-CN" sz="6000" dirty="0">
                  <a:solidFill>
                    <a:schemeClr val="accent6">
                      <a:lumMod val="75000"/>
                    </a:schemeClr>
                  </a:solidFill>
                </a:rPr>
                <a:t>…</a:t>
              </a:r>
              <a:endParaRPr kumimoji="1" lang="zh-CN" altLang="en-US" sz="6000" dirty="0">
                <a:solidFill>
                  <a:schemeClr val="accent6">
                    <a:lumMod val="75000"/>
                  </a:schemeClr>
                </a:solidFill>
              </a:endParaRPr>
            </a:p>
          </p:txBody>
        </p:sp>
      </p:grpSp>
      <p:sp>
        <p:nvSpPr>
          <p:cNvPr id="33" name="矩形 3">
            <a:extLst>
              <a:ext uri="{FF2B5EF4-FFF2-40B4-BE49-F238E27FC236}">
                <a16:creationId xmlns:a16="http://schemas.microsoft.com/office/drawing/2014/main" id="{8A765198-043E-A04B-B573-1D03CADBBC33}"/>
              </a:ext>
            </a:extLst>
          </p:cNvPr>
          <p:cNvSpPr/>
          <p:nvPr/>
        </p:nvSpPr>
        <p:spPr>
          <a:xfrm>
            <a:off x="629193" y="1986473"/>
            <a:ext cx="1343296" cy="981219"/>
          </a:xfrm>
          <a:prstGeom prst="rect">
            <a:avLst/>
          </a:prstGeom>
          <a:solidFill>
            <a:schemeClr val="accent1">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ysClr val="windowText" lastClr="000000"/>
                </a:solidFill>
              </a:rPr>
              <a:t>Metadata</a:t>
            </a:r>
          </a:p>
          <a:p>
            <a:pPr algn="ctr"/>
            <a:r>
              <a:rPr kumimoji="1" lang="en-US" altLang="zh-CN" sz="2000" b="1" dirty="0">
                <a:solidFill>
                  <a:sysClr val="windowText" lastClr="000000"/>
                </a:solidFill>
              </a:rPr>
              <a:t>generator</a:t>
            </a:r>
            <a:endParaRPr kumimoji="1" lang="zh-CN" altLang="en-US" sz="2000" b="1" dirty="0">
              <a:solidFill>
                <a:sysClr val="windowText" lastClr="000000"/>
              </a:solidFill>
            </a:endParaRPr>
          </a:p>
        </p:txBody>
      </p:sp>
      <p:sp>
        <p:nvSpPr>
          <p:cNvPr id="34" name="矩形 151">
            <a:extLst>
              <a:ext uri="{FF2B5EF4-FFF2-40B4-BE49-F238E27FC236}">
                <a16:creationId xmlns:a16="http://schemas.microsoft.com/office/drawing/2014/main" id="{2102F4E0-8924-9943-816E-B510E4EC40A9}"/>
              </a:ext>
            </a:extLst>
          </p:cNvPr>
          <p:cNvSpPr/>
          <p:nvPr/>
        </p:nvSpPr>
        <p:spPr>
          <a:xfrm>
            <a:off x="3461443" y="5424333"/>
            <a:ext cx="1827643" cy="628249"/>
          </a:xfrm>
          <a:prstGeom prst="rect">
            <a:avLst/>
          </a:prstGeom>
          <a:solidFill>
            <a:schemeClr val="accent3">
              <a:lumMod val="40000"/>
              <a:lumOff val="60000"/>
            </a:schemeClr>
          </a:solidFill>
          <a:ln w="38100">
            <a:solidFill>
              <a:schemeClr val="bg2">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zh-CN" sz="2000" b="1" dirty="0">
                <a:solidFill>
                  <a:schemeClr val="tx1"/>
                </a:solidFill>
              </a:rPr>
              <a:t>Discriminator</a:t>
            </a:r>
            <a:endParaRPr kumimoji="1" lang="zh-CN" altLang="en-US" sz="2000" b="1" dirty="0">
              <a:solidFill>
                <a:schemeClr val="tx1"/>
              </a:solidFill>
            </a:endParaRPr>
          </a:p>
        </p:txBody>
      </p:sp>
      <p:cxnSp>
        <p:nvCxnSpPr>
          <p:cNvPr id="35" name="直线箭头连接符 34">
            <a:extLst>
              <a:ext uri="{FF2B5EF4-FFF2-40B4-BE49-F238E27FC236}">
                <a16:creationId xmlns:a16="http://schemas.microsoft.com/office/drawing/2014/main" id="{630F28DF-DE3C-D14B-BA1B-BCFA963F869E}"/>
              </a:ext>
            </a:extLst>
          </p:cNvPr>
          <p:cNvCxnSpPr>
            <a:cxnSpLocks/>
            <a:stCxn id="33" idx="2"/>
            <a:endCxn id="29" idx="0"/>
          </p:cNvCxnSpPr>
          <p:nvPr/>
        </p:nvCxnSpPr>
        <p:spPr>
          <a:xfrm>
            <a:off x="1300841" y="2967692"/>
            <a:ext cx="3527" cy="95764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矩形 5">
            <a:extLst>
              <a:ext uri="{FF2B5EF4-FFF2-40B4-BE49-F238E27FC236}">
                <a16:creationId xmlns:a16="http://schemas.microsoft.com/office/drawing/2014/main" id="{EE9992B7-0955-E24E-8268-F040D8A8361F}"/>
              </a:ext>
            </a:extLst>
          </p:cNvPr>
          <p:cNvSpPr/>
          <p:nvPr/>
        </p:nvSpPr>
        <p:spPr>
          <a:xfrm>
            <a:off x="2843382" y="1986473"/>
            <a:ext cx="2857476" cy="981219"/>
          </a:xfrm>
          <a:prstGeom prst="rect">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ysClr val="windowText" lastClr="000000"/>
                </a:solidFill>
              </a:rPr>
              <a:t>Measurement</a:t>
            </a:r>
          </a:p>
          <a:p>
            <a:pPr algn="ctr"/>
            <a:r>
              <a:rPr kumimoji="1" lang="en-US" altLang="zh-CN" sz="2000" b="1" dirty="0">
                <a:solidFill>
                  <a:sysClr val="windowText" lastClr="000000"/>
                </a:solidFill>
              </a:rPr>
              <a:t>generator</a:t>
            </a:r>
            <a:endParaRPr kumimoji="1" lang="zh-CN" altLang="en-US" sz="2000" b="1" dirty="0">
              <a:solidFill>
                <a:sysClr val="windowText" lastClr="000000"/>
              </a:solidFill>
            </a:endParaRPr>
          </a:p>
        </p:txBody>
      </p:sp>
      <p:cxnSp>
        <p:nvCxnSpPr>
          <p:cNvPr id="38" name="直线箭头连接符 37">
            <a:extLst>
              <a:ext uri="{FF2B5EF4-FFF2-40B4-BE49-F238E27FC236}">
                <a16:creationId xmlns:a16="http://schemas.microsoft.com/office/drawing/2014/main" id="{1F5EECCC-392E-A444-8328-F8B05EED000D}"/>
              </a:ext>
            </a:extLst>
          </p:cNvPr>
          <p:cNvCxnSpPr>
            <a:cxnSpLocks/>
          </p:cNvCxnSpPr>
          <p:nvPr/>
        </p:nvCxnSpPr>
        <p:spPr>
          <a:xfrm>
            <a:off x="4230748" y="2960754"/>
            <a:ext cx="0" cy="964578"/>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肘形连接符 42">
            <a:extLst>
              <a:ext uri="{FF2B5EF4-FFF2-40B4-BE49-F238E27FC236}">
                <a16:creationId xmlns:a16="http://schemas.microsoft.com/office/drawing/2014/main" id="{A1025F69-111B-EC4B-AFEF-5A9AAC51D89D}"/>
              </a:ext>
            </a:extLst>
          </p:cNvPr>
          <p:cNvCxnSpPr>
            <a:stCxn id="29" idx="3"/>
            <a:endCxn id="37" idx="0"/>
          </p:cNvCxnSpPr>
          <p:nvPr/>
        </p:nvCxnSpPr>
        <p:spPr>
          <a:xfrm flipV="1">
            <a:off x="1918092" y="1986473"/>
            <a:ext cx="2354028" cy="2308715"/>
          </a:xfrm>
          <a:prstGeom prst="bentConnector4">
            <a:avLst>
              <a:gd name="adj1" fmla="val 11436"/>
              <a:gd name="adj2" fmla="val 109902"/>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51" name="组合 50">
            <a:extLst>
              <a:ext uri="{FF2B5EF4-FFF2-40B4-BE49-F238E27FC236}">
                <a16:creationId xmlns:a16="http://schemas.microsoft.com/office/drawing/2014/main" id="{DA5A86FB-D1CE-5445-A532-829C6A8F9E63}"/>
              </a:ext>
            </a:extLst>
          </p:cNvPr>
          <p:cNvGrpSpPr/>
          <p:nvPr/>
        </p:nvGrpSpPr>
        <p:grpSpPr>
          <a:xfrm>
            <a:off x="690642" y="4667903"/>
            <a:ext cx="1827643" cy="1392152"/>
            <a:chOff x="690642" y="4667903"/>
            <a:chExt cx="1827643" cy="1392152"/>
          </a:xfrm>
        </p:grpSpPr>
        <p:sp>
          <p:nvSpPr>
            <p:cNvPr id="46" name="矩形 144">
              <a:extLst>
                <a:ext uri="{FF2B5EF4-FFF2-40B4-BE49-F238E27FC236}">
                  <a16:creationId xmlns:a16="http://schemas.microsoft.com/office/drawing/2014/main" id="{099D28BB-20BA-A741-A21A-1FFAA7C2CD71}"/>
                </a:ext>
              </a:extLst>
            </p:cNvPr>
            <p:cNvSpPr/>
            <p:nvPr/>
          </p:nvSpPr>
          <p:spPr>
            <a:xfrm>
              <a:off x="690642" y="5431805"/>
              <a:ext cx="1827643" cy="628250"/>
            </a:xfrm>
            <a:prstGeom prst="rect">
              <a:avLst/>
            </a:prstGeom>
            <a:solidFill>
              <a:schemeClr val="accent4">
                <a:lumMod val="40000"/>
                <a:lumOff val="60000"/>
              </a:schemeClr>
            </a:solidFill>
            <a:ln w="38100">
              <a:solidFill>
                <a:schemeClr val="accent4">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zh-CN" sz="2000" b="1" dirty="0">
                  <a:solidFill>
                    <a:schemeClr val="tx1"/>
                  </a:solidFill>
                </a:rPr>
                <a:t>﻿Auxiliary</a:t>
              </a:r>
            </a:p>
            <a:p>
              <a:pPr algn="ctr"/>
              <a:r>
                <a:rPr kumimoji="1" lang="en-US" altLang="zh-CN" sz="2000" b="1" dirty="0">
                  <a:solidFill>
                    <a:schemeClr val="tx1"/>
                  </a:solidFill>
                </a:rPr>
                <a:t>Discriminator</a:t>
              </a:r>
              <a:endParaRPr kumimoji="1" lang="zh-CN" altLang="en-US" sz="2000" b="1" dirty="0">
                <a:solidFill>
                  <a:schemeClr val="tx1"/>
                </a:solidFill>
              </a:endParaRPr>
            </a:p>
          </p:txBody>
        </p:sp>
        <p:sp>
          <p:nvSpPr>
            <p:cNvPr id="47" name="右大括号 145">
              <a:extLst>
                <a:ext uri="{FF2B5EF4-FFF2-40B4-BE49-F238E27FC236}">
                  <a16:creationId xmlns:a16="http://schemas.microsoft.com/office/drawing/2014/main" id="{DB068477-4E1B-C540-97F3-82AB0BD3327B}"/>
                </a:ext>
              </a:extLst>
            </p:cNvPr>
            <p:cNvSpPr/>
            <p:nvPr/>
          </p:nvSpPr>
          <p:spPr>
            <a:xfrm rot="5400000">
              <a:off x="1128603" y="4561788"/>
              <a:ext cx="371144" cy="1207835"/>
            </a:xfrm>
            <a:prstGeom prst="rightBrace">
              <a:avLst>
                <a:gd name="adj1" fmla="val 26326"/>
                <a:gd name="adj2" fmla="val 30890"/>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1200"/>
            </a:p>
          </p:txBody>
        </p:sp>
        <p:cxnSp>
          <p:nvCxnSpPr>
            <p:cNvPr id="48" name="直线连接符 149">
              <a:extLst>
                <a:ext uri="{FF2B5EF4-FFF2-40B4-BE49-F238E27FC236}">
                  <a16:creationId xmlns:a16="http://schemas.microsoft.com/office/drawing/2014/main" id="{4842A90B-2675-BA4A-AA97-E09C7DD70653}"/>
                </a:ext>
              </a:extLst>
            </p:cNvPr>
            <p:cNvCxnSpPr>
              <a:cxnSpLocks/>
              <a:stCxn id="47" idx="0"/>
            </p:cNvCxnSpPr>
            <p:nvPr/>
          </p:nvCxnSpPr>
          <p:spPr>
            <a:xfrm flipV="1">
              <a:off x="1918093" y="4667904"/>
              <a:ext cx="0" cy="312230"/>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线连接符 149">
              <a:extLst>
                <a:ext uri="{FF2B5EF4-FFF2-40B4-BE49-F238E27FC236}">
                  <a16:creationId xmlns:a16="http://schemas.microsoft.com/office/drawing/2014/main" id="{1E7CCEF5-8BD6-F04E-8A45-A7475F91A4E3}"/>
                </a:ext>
              </a:extLst>
            </p:cNvPr>
            <p:cNvCxnSpPr>
              <a:cxnSpLocks/>
            </p:cNvCxnSpPr>
            <p:nvPr/>
          </p:nvCxnSpPr>
          <p:spPr>
            <a:xfrm flipV="1">
              <a:off x="703705" y="4667903"/>
              <a:ext cx="0" cy="312230"/>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54">
            <a:extLst>
              <a:ext uri="{FF2B5EF4-FFF2-40B4-BE49-F238E27FC236}">
                <a16:creationId xmlns:a16="http://schemas.microsoft.com/office/drawing/2014/main" id="{BC798323-340C-4141-A1AC-498B679EE67D}"/>
              </a:ext>
            </a:extLst>
          </p:cNvPr>
          <p:cNvGrpSpPr/>
          <p:nvPr/>
        </p:nvGrpSpPr>
        <p:grpSpPr>
          <a:xfrm>
            <a:off x="710257" y="4720484"/>
            <a:ext cx="5329210" cy="703849"/>
            <a:chOff x="710257" y="4720484"/>
            <a:chExt cx="5329210" cy="703849"/>
          </a:xfrm>
        </p:grpSpPr>
        <p:sp>
          <p:nvSpPr>
            <p:cNvPr id="45" name="右大括号 146">
              <a:extLst>
                <a:ext uri="{FF2B5EF4-FFF2-40B4-BE49-F238E27FC236}">
                  <a16:creationId xmlns:a16="http://schemas.microsoft.com/office/drawing/2014/main" id="{ADE770A2-986F-BB45-87D0-AD397412A317}"/>
                </a:ext>
              </a:extLst>
            </p:cNvPr>
            <p:cNvSpPr/>
            <p:nvPr/>
          </p:nvSpPr>
          <p:spPr>
            <a:xfrm rot="5400000">
              <a:off x="3189324" y="2241417"/>
              <a:ext cx="371075" cy="5329210"/>
            </a:xfrm>
            <a:prstGeom prst="rightBrace">
              <a:avLst>
                <a:gd name="adj1" fmla="val 26326"/>
                <a:gd name="adj2" fmla="val 31208"/>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1200"/>
            </a:p>
          </p:txBody>
        </p:sp>
        <p:cxnSp>
          <p:nvCxnSpPr>
            <p:cNvPr id="52" name="直线连接符 152">
              <a:extLst>
                <a:ext uri="{FF2B5EF4-FFF2-40B4-BE49-F238E27FC236}">
                  <a16:creationId xmlns:a16="http://schemas.microsoft.com/office/drawing/2014/main" id="{C97E2428-6A8B-1E47-A4E0-A83675B6F527}"/>
                </a:ext>
              </a:extLst>
            </p:cNvPr>
            <p:cNvCxnSpPr>
              <a:cxnSpLocks/>
              <a:stCxn id="34" idx="0"/>
            </p:cNvCxnSpPr>
            <p:nvPr/>
          </p:nvCxnSpPr>
          <p:spPr>
            <a:xfrm flipH="1" flipV="1">
              <a:off x="4375264" y="5122738"/>
              <a:ext cx="1" cy="301595"/>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61" name="图片 60">
            <a:extLst>
              <a:ext uri="{FF2B5EF4-FFF2-40B4-BE49-F238E27FC236}">
                <a16:creationId xmlns:a16="http://schemas.microsoft.com/office/drawing/2014/main" id="{FCBDC195-EE6C-C342-866D-ADB3AB24A0BE}"/>
              </a:ext>
            </a:extLst>
          </p:cNvPr>
          <p:cNvPicPr>
            <a:picLocks noChangeAspect="1"/>
          </p:cNvPicPr>
          <p:nvPr/>
        </p:nvPicPr>
        <p:blipFill>
          <a:blip r:embed="rId3"/>
          <a:stretch>
            <a:fillRect/>
          </a:stretch>
        </p:blipFill>
        <p:spPr>
          <a:xfrm>
            <a:off x="6882167" y="2239393"/>
            <a:ext cx="3643620" cy="1472953"/>
          </a:xfrm>
          <a:prstGeom prst="rect">
            <a:avLst/>
          </a:prstGeom>
        </p:spPr>
      </p:pic>
      <p:pic>
        <p:nvPicPr>
          <p:cNvPr id="63" name="图片 62">
            <a:extLst>
              <a:ext uri="{FF2B5EF4-FFF2-40B4-BE49-F238E27FC236}">
                <a16:creationId xmlns:a16="http://schemas.microsoft.com/office/drawing/2014/main" id="{4F70AE6A-4E6B-3B45-B241-5E375FE7EF35}"/>
              </a:ext>
            </a:extLst>
          </p:cNvPr>
          <p:cNvPicPr>
            <a:picLocks noChangeAspect="1"/>
          </p:cNvPicPr>
          <p:nvPr/>
        </p:nvPicPr>
        <p:blipFill>
          <a:blip r:embed="rId4"/>
          <a:srcRect/>
          <a:stretch/>
        </p:blipFill>
        <p:spPr>
          <a:xfrm>
            <a:off x="6923324" y="4614801"/>
            <a:ext cx="3643620" cy="1472952"/>
          </a:xfrm>
          <a:prstGeom prst="rect">
            <a:avLst/>
          </a:prstGeom>
        </p:spPr>
      </p:pic>
      <p:sp>
        <p:nvSpPr>
          <p:cNvPr id="64" name="文本框 63">
            <a:extLst>
              <a:ext uri="{FF2B5EF4-FFF2-40B4-BE49-F238E27FC236}">
                <a16:creationId xmlns:a16="http://schemas.microsoft.com/office/drawing/2014/main" id="{5982A4F0-C769-1249-B617-A2E7FD257F09}"/>
              </a:ext>
            </a:extLst>
          </p:cNvPr>
          <p:cNvSpPr txBox="1"/>
          <p:nvPr/>
        </p:nvSpPr>
        <p:spPr>
          <a:xfrm>
            <a:off x="6543405" y="4226955"/>
            <a:ext cx="4403459" cy="400110"/>
          </a:xfrm>
          <a:prstGeom prst="rect">
            <a:avLst/>
          </a:prstGeom>
          <a:noFill/>
        </p:spPr>
        <p:txBody>
          <a:bodyPr wrap="square" rtlCol="0">
            <a:spAutoFit/>
          </a:bodyPr>
          <a:lstStyle/>
          <a:p>
            <a:pPr algn="ctr"/>
            <a:r>
              <a:rPr kumimoji="1" lang="en-US" altLang="zh-CN" sz="2000" b="1" dirty="0"/>
              <a:t>Ours:</a:t>
            </a:r>
            <a:r>
              <a:rPr kumimoji="1" lang="zh-CN" altLang="en-US" sz="2000" b="1" dirty="0"/>
              <a:t> </a:t>
            </a:r>
            <a:r>
              <a:rPr kumimoji="1" lang="en-US" altLang="zh-CN" sz="2000" b="1" dirty="0"/>
              <a:t>2</a:t>
            </a:r>
            <a:r>
              <a:rPr kumimoji="1" lang="zh-CN" altLang="en-US" sz="2000" b="1" dirty="0"/>
              <a:t> </a:t>
            </a:r>
            <a:r>
              <a:rPr kumimoji="1" lang="en-US" altLang="zh-CN" sz="2000" b="1" dirty="0"/>
              <a:t>generators/discriminators</a:t>
            </a:r>
            <a:endParaRPr kumimoji="1" lang="en-US" altLang="zh-CN" sz="2000" dirty="0"/>
          </a:p>
        </p:txBody>
      </p:sp>
      <p:sp>
        <p:nvSpPr>
          <p:cNvPr id="65" name="灯片编号占位符 64">
            <a:extLst>
              <a:ext uri="{FF2B5EF4-FFF2-40B4-BE49-F238E27FC236}">
                <a16:creationId xmlns:a16="http://schemas.microsoft.com/office/drawing/2014/main" id="{04707901-7344-B74E-B28D-25775546CC77}"/>
              </a:ext>
            </a:extLst>
          </p:cNvPr>
          <p:cNvSpPr>
            <a:spLocks noGrp="1"/>
          </p:cNvSpPr>
          <p:nvPr>
            <p:ph type="sldNum" sz="quarter" idx="12"/>
          </p:nvPr>
        </p:nvSpPr>
        <p:spPr/>
        <p:txBody>
          <a:bodyPr/>
          <a:lstStyle/>
          <a:p>
            <a:fld id="{3FAA2014-31E2-6741-903E-A920B1C04E12}" type="slidenum">
              <a:rPr kumimoji="1" lang="zh-CN" altLang="en-US" smtClean="0"/>
              <a:t>18</a:t>
            </a:fld>
            <a:endParaRPr kumimoji="1" lang="zh-CN" altLang="en-US"/>
          </a:p>
        </p:txBody>
      </p:sp>
      <p:sp>
        <p:nvSpPr>
          <p:cNvPr id="36" name="文本框 35">
            <a:extLst>
              <a:ext uri="{FF2B5EF4-FFF2-40B4-BE49-F238E27FC236}">
                <a16:creationId xmlns:a16="http://schemas.microsoft.com/office/drawing/2014/main" id="{8A70EF59-A1E5-6A44-9C58-4CEFA7626CED}"/>
              </a:ext>
            </a:extLst>
          </p:cNvPr>
          <p:cNvSpPr txBox="1"/>
          <p:nvPr/>
        </p:nvSpPr>
        <p:spPr>
          <a:xfrm>
            <a:off x="6278200" y="1849579"/>
            <a:ext cx="4851553" cy="400110"/>
          </a:xfrm>
          <a:prstGeom prst="rect">
            <a:avLst/>
          </a:prstGeom>
          <a:noFill/>
        </p:spPr>
        <p:txBody>
          <a:bodyPr wrap="square" rtlCol="0">
            <a:spAutoFit/>
          </a:bodyPr>
          <a:lstStyle/>
          <a:p>
            <a:pPr algn="ctr"/>
            <a:r>
              <a:rPr kumimoji="1" lang="en-US" altLang="zh-CN" sz="2000" b="1" dirty="0"/>
              <a:t>Strawman:</a:t>
            </a:r>
            <a:r>
              <a:rPr kumimoji="1" lang="zh-CN" altLang="en-US" sz="2000" b="1" dirty="0"/>
              <a:t> </a:t>
            </a:r>
            <a:r>
              <a:rPr kumimoji="1" lang="en-US" altLang="zh-CN" sz="2000" b="1" dirty="0"/>
              <a:t>1</a:t>
            </a:r>
            <a:r>
              <a:rPr kumimoji="1" lang="zh-CN" altLang="en-US" sz="2000" b="1" dirty="0"/>
              <a:t> </a:t>
            </a:r>
            <a:r>
              <a:rPr kumimoji="1" lang="en-US" altLang="zh-CN" sz="2000" b="1" dirty="0"/>
              <a:t>generator/discriminator</a:t>
            </a:r>
          </a:p>
        </p:txBody>
      </p:sp>
    </p:spTree>
    <p:extLst>
      <p:ext uri="{BB962C8B-B14F-4D97-AF65-F5344CB8AC3E}">
        <p14:creationId xmlns:p14="http://schemas.microsoft.com/office/powerpoint/2010/main" val="3268497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E2C6C8-3721-314B-B51A-2FF00508AD1E}"/>
              </a:ext>
            </a:extLst>
          </p:cNvPr>
          <p:cNvSpPr>
            <a:spLocks noGrp="1"/>
          </p:cNvSpPr>
          <p:nvPr>
            <p:ph type="title"/>
          </p:nvPr>
        </p:nvSpPr>
        <p:spPr/>
        <p:txBody>
          <a:bodyPr/>
          <a:lstStyle/>
          <a:p>
            <a:r>
              <a:rPr kumimoji="1" lang="en-US" altLang="zh-CN" b="1" dirty="0"/>
              <a:t>End-to-end</a:t>
            </a:r>
            <a:r>
              <a:rPr kumimoji="1" lang="zh-CN" altLang="en-US" b="1" dirty="0"/>
              <a:t> </a:t>
            </a:r>
            <a:r>
              <a:rPr kumimoji="1" lang="en-US" altLang="zh-CN" b="1" dirty="0"/>
              <a:t>Workflow</a:t>
            </a:r>
            <a:r>
              <a:rPr kumimoji="1" lang="zh-CN" altLang="en-US" b="1" dirty="0"/>
              <a:t> </a:t>
            </a:r>
          </a:p>
        </p:txBody>
      </p:sp>
      <p:sp>
        <p:nvSpPr>
          <p:cNvPr id="4" name="灯片编号占位符 3">
            <a:extLst>
              <a:ext uri="{FF2B5EF4-FFF2-40B4-BE49-F238E27FC236}">
                <a16:creationId xmlns:a16="http://schemas.microsoft.com/office/drawing/2014/main" id="{3A27AE73-921D-4547-93CD-1864E059FD71}"/>
              </a:ext>
            </a:extLst>
          </p:cNvPr>
          <p:cNvSpPr>
            <a:spLocks noGrp="1"/>
          </p:cNvSpPr>
          <p:nvPr>
            <p:ph type="sldNum" sz="quarter" idx="12"/>
          </p:nvPr>
        </p:nvSpPr>
        <p:spPr/>
        <p:txBody>
          <a:bodyPr/>
          <a:lstStyle/>
          <a:p>
            <a:fld id="{3FAA2014-31E2-6741-903E-A920B1C04E12}" type="slidenum">
              <a:rPr kumimoji="1" lang="zh-CN" altLang="en-US" smtClean="0"/>
              <a:t>19</a:t>
            </a:fld>
            <a:endParaRPr kumimoji="1" lang="zh-CN" altLang="en-US"/>
          </a:p>
        </p:txBody>
      </p:sp>
      <p:sp>
        <p:nvSpPr>
          <p:cNvPr id="5" name="矩形 4">
            <a:extLst>
              <a:ext uri="{FF2B5EF4-FFF2-40B4-BE49-F238E27FC236}">
                <a16:creationId xmlns:a16="http://schemas.microsoft.com/office/drawing/2014/main" id="{AC24BE06-B07D-DC48-A1FF-43F0FD71198A}"/>
              </a:ext>
            </a:extLst>
          </p:cNvPr>
          <p:cNvSpPr/>
          <p:nvPr/>
        </p:nvSpPr>
        <p:spPr>
          <a:xfrm>
            <a:off x="902346" y="3743191"/>
            <a:ext cx="1270861" cy="461666"/>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chemeClr val="bg2">
                    <a:lumMod val="25000"/>
                  </a:schemeClr>
                </a:solidFill>
              </a:rPr>
              <a:t>Data</a:t>
            </a:r>
            <a:endParaRPr kumimoji="1" lang="zh-CN" altLang="en-US" sz="2000" b="1" dirty="0">
              <a:solidFill>
                <a:schemeClr val="bg2">
                  <a:lumMod val="25000"/>
                </a:schemeClr>
              </a:solidFill>
            </a:endParaRPr>
          </a:p>
        </p:txBody>
      </p:sp>
      <p:sp>
        <p:nvSpPr>
          <p:cNvPr id="6" name="文本框 5">
            <a:extLst>
              <a:ext uri="{FF2B5EF4-FFF2-40B4-BE49-F238E27FC236}">
                <a16:creationId xmlns:a16="http://schemas.microsoft.com/office/drawing/2014/main" id="{866E3717-5B01-F24F-B5E9-A64EBA9164DE}"/>
              </a:ext>
            </a:extLst>
          </p:cNvPr>
          <p:cNvSpPr txBox="1"/>
          <p:nvPr/>
        </p:nvSpPr>
        <p:spPr>
          <a:xfrm>
            <a:off x="2173207" y="6165538"/>
            <a:ext cx="8074617" cy="461665"/>
          </a:xfrm>
          <a:prstGeom prst="rect">
            <a:avLst/>
          </a:prstGeom>
          <a:noFill/>
        </p:spPr>
        <p:txBody>
          <a:bodyPr wrap="square" rtlCol="0">
            <a:spAutoFit/>
          </a:bodyPr>
          <a:lstStyle/>
          <a:p>
            <a:r>
              <a:rPr kumimoji="1" lang="en-US" altLang="zh-CN" sz="2400" b="1" dirty="0">
                <a:solidFill>
                  <a:srgbClr val="FF0000"/>
                </a:solidFill>
              </a:rPr>
              <a:t>Code</a:t>
            </a:r>
            <a:r>
              <a:rPr kumimoji="1" lang="zh-CN" altLang="en-US" sz="2400" b="1" dirty="0">
                <a:solidFill>
                  <a:srgbClr val="FF0000"/>
                </a:solidFill>
              </a:rPr>
              <a:t> </a:t>
            </a:r>
            <a:r>
              <a:rPr kumimoji="1" lang="en-US" altLang="zh-CN" sz="2400" b="1" dirty="0">
                <a:solidFill>
                  <a:srgbClr val="FF0000"/>
                </a:solidFill>
              </a:rPr>
              <a:t>&amp;</a:t>
            </a:r>
            <a:r>
              <a:rPr kumimoji="1" lang="zh-CN" altLang="en-US" sz="2400" b="1" dirty="0">
                <a:solidFill>
                  <a:srgbClr val="FF0000"/>
                </a:solidFill>
              </a:rPr>
              <a:t> </a:t>
            </a:r>
            <a:r>
              <a:rPr kumimoji="1" lang="en-US" altLang="zh-CN" sz="2400" b="1" dirty="0">
                <a:solidFill>
                  <a:srgbClr val="FF0000"/>
                </a:solidFill>
              </a:rPr>
              <a:t>paper:</a:t>
            </a:r>
            <a:r>
              <a:rPr kumimoji="1" lang="zh-CN" altLang="en-US" sz="2400" b="1" dirty="0">
                <a:solidFill>
                  <a:srgbClr val="FF0000"/>
                </a:solidFill>
              </a:rPr>
              <a:t> </a:t>
            </a:r>
            <a:r>
              <a:rPr kumimoji="1" lang="en-US" altLang="zh-CN" sz="2400" dirty="0">
                <a:solidFill>
                  <a:srgbClr val="FF0000"/>
                </a:solidFill>
              </a:rPr>
              <a:t>https://</a:t>
            </a:r>
            <a:r>
              <a:rPr kumimoji="1" lang="en-US" altLang="zh-CN" sz="2400" dirty="0" err="1">
                <a:solidFill>
                  <a:srgbClr val="FF0000"/>
                </a:solidFill>
              </a:rPr>
              <a:t>github.com</a:t>
            </a:r>
            <a:r>
              <a:rPr kumimoji="1" lang="en-US" altLang="zh-CN" sz="2400" dirty="0">
                <a:solidFill>
                  <a:srgbClr val="FF0000"/>
                </a:solidFill>
              </a:rPr>
              <a:t>/</a:t>
            </a:r>
            <a:r>
              <a:rPr kumimoji="1" lang="en-US" altLang="zh-CN" sz="2400" dirty="0" err="1">
                <a:solidFill>
                  <a:srgbClr val="FF0000"/>
                </a:solidFill>
              </a:rPr>
              <a:t>fjxmlzn</a:t>
            </a:r>
            <a:r>
              <a:rPr kumimoji="1" lang="en-US" altLang="zh-CN" sz="2400" dirty="0">
                <a:solidFill>
                  <a:srgbClr val="FF0000"/>
                </a:solidFill>
              </a:rPr>
              <a:t>/</a:t>
            </a:r>
            <a:r>
              <a:rPr kumimoji="1" lang="en-US" altLang="zh-CN" sz="2400" dirty="0" err="1">
                <a:solidFill>
                  <a:srgbClr val="FF0000"/>
                </a:solidFill>
              </a:rPr>
              <a:t>DoppelGANger</a:t>
            </a:r>
            <a:endParaRPr kumimoji="1" lang="zh-CN" altLang="en-US" sz="2400" dirty="0">
              <a:solidFill>
                <a:srgbClr val="FF0000"/>
              </a:solidFill>
            </a:endParaRPr>
          </a:p>
        </p:txBody>
      </p:sp>
      <p:sp>
        <p:nvSpPr>
          <p:cNvPr id="7" name="矩形 6">
            <a:extLst>
              <a:ext uri="{FF2B5EF4-FFF2-40B4-BE49-F238E27FC236}">
                <a16:creationId xmlns:a16="http://schemas.microsoft.com/office/drawing/2014/main" id="{6D396D50-9531-E048-9CAF-A96DD4E5CC9E}"/>
              </a:ext>
            </a:extLst>
          </p:cNvPr>
          <p:cNvSpPr/>
          <p:nvPr/>
        </p:nvSpPr>
        <p:spPr>
          <a:xfrm>
            <a:off x="902346" y="4422533"/>
            <a:ext cx="1270861" cy="461666"/>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chemeClr val="tx1"/>
                </a:solidFill>
              </a:rPr>
              <a:t>Schema</a:t>
            </a:r>
            <a:endParaRPr kumimoji="1" lang="zh-CN" altLang="en-US" sz="2000" b="1" dirty="0">
              <a:solidFill>
                <a:schemeClr val="tx1"/>
              </a:solidFill>
            </a:endParaRPr>
          </a:p>
        </p:txBody>
      </p:sp>
      <p:sp>
        <p:nvSpPr>
          <p:cNvPr id="8" name="圆角矩形 7">
            <a:extLst>
              <a:ext uri="{FF2B5EF4-FFF2-40B4-BE49-F238E27FC236}">
                <a16:creationId xmlns:a16="http://schemas.microsoft.com/office/drawing/2014/main" id="{CF6C452B-5DE2-D24F-A804-BDB0A88A3B14}"/>
              </a:ext>
            </a:extLst>
          </p:cNvPr>
          <p:cNvSpPr/>
          <p:nvPr/>
        </p:nvSpPr>
        <p:spPr>
          <a:xfrm>
            <a:off x="2739116" y="3848428"/>
            <a:ext cx="2638796" cy="840085"/>
          </a:xfrm>
          <a:prstGeom prst="roundRect">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1" dirty="0" err="1">
                <a:solidFill>
                  <a:schemeClr val="accent4">
                    <a:lumMod val="75000"/>
                  </a:schemeClr>
                </a:solidFill>
              </a:rPr>
              <a:t>DoppelGANger</a:t>
            </a:r>
            <a:endParaRPr kumimoji="1" lang="en-US" altLang="zh-CN" sz="2400" b="1" dirty="0">
              <a:solidFill>
                <a:schemeClr val="accent4">
                  <a:lumMod val="75000"/>
                </a:schemeClr>
              </a:solidFill>
            </a:endParaRPr>
          </a:p>
          <a:p>
            <a:pPr algn="ctr"/>
            <a:r>
              <a:rPr kumimoji="1" lang="en-US" altLang="zh-CN" sz="2400" b="1" dirty="0">
                <a:solidFill>
                  <a:schemeClr val="accent4">
                    <a:lumMod val="75000"/>
                  </a:schemeClr>
                </a:solidFill>
              </a:rPr>
              <a:t>Trainer</a:t>
            </a:r>
            <a:endParaRPr kumimoji="1" lang="zh-CN" altLang="en-US" sz="2400" b="1" dirty="0">
              <a:solidFill>
                <a:schemeClr val="accent4">
                  <a:lumMod val="75000"/>
                </a:schemeClr>
              </a:solidFill>
            </a:endParaRPr>
          </a:p>
        </p:txBody>
      </p:sp>
      <p:cxnSp>
        <p:nvCxnSpPr>
          <p:cNvPr id="10" name="直线箭头连接符 9">
            <a:extLst>
              <a:ext uri="{FF2B5EF4-FFF2-40B4-BE49-F238E27FC236}">
                <a16:creationId xmlns:a16="http://schemas.microsoft.com/office/drawing/2014/main" id="{7DE1074D-18C1-BE41-AAE4-64224E64818C}"/>
              </a:ext>
            </a:extLst>
          </p:cNvPr>
          <p:cNvCxnSpPr>
            <a:cxnSpLocks/>
            <a:stCxn id="5" idx="3"/>
            <a:endCxn id="8" idx="1"/>
          </p:cNvCxnSpPr>
          <p:nvPr/>
        </p:nvCxnSpPr>
        <p:spPr>
          <a:xfrm>
            <a:off x="2173207" y="3974024"/>
            <a:ext cx="565909" cy="294447"/>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2A8EFE7E-3A3E-014A-B9C4-435BE4E64820}"/>
              </a:ext>
            </a:extLst>
          </p:cNvPr>
          <p:cNvCxnSpPr>
            <a:cxnSpLocks/>
            <a:stCxn id="7" idx="3"/>
            <a:endCxn id="8" idx="1"/>
          </p:cNvCxnSpPr>
          <p:nvPr/>
        </p:nvCxnSpPr>
        <p:spPr>
          <a:xfrm flipV="1">
            <a:off x="2173207" y="4268471"/>
            <a:ext cx="565909" cy="384895"/>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67" name="组合 66">
            <a:extLst>
              <a:ext uri="{FF2B5EF4-FFF2-40B4-BE49-F238E27FC236}">
                <a16:creationId xmlns:a16="http://schemas.microsoft.com/office/drawing/2014/main" id="{FE0D5777-DBC0-1D4D-9E30-4B087E7FBB07}"/>
              </a:ext>
            </a:extLst>
          </p:cNvPr>
          <p:cNvGrpSpPr/>
          <p:nvPr/>
        </p:nvGrpSpPr>
        <p:grpSpPr>
          <a:xfrm>
            <a:off x="2093894" y="1580931"/>
            <a:ext cx="3929240" cy="2267497"/>
            <a:chOff x="2093894" y="1580931"/>
            <a:chExt cx="3929240" cy="2267497"/>
          </a:xfrm>
        </p:grpSpPr>
        <p:sp>
          <p:nvSpPr>
            <p:cNvPr id="13" name="文本框 12">
              <a:extLst>
                <a:ext uri="{FF2B5EF4-FFF2-40B4-BE49-F238E27FC236}">
                  <a16:creationId xmlns:a16="http://schemas.microsoft.com/office/drawing/2014/main" id="{0BB4101F-204E-BD4F-97B1-EB1290AFF60E}"/>
                </a:ext>
              </a:extLst>
            </p:cNvPr>
            <p:cNvSpPr txBox="1"/>
            <p:nvPr/>
          </p:nvSpPr>
          <p:spPr>
            <a:xfrm>
              <a:off x="2093894" y="1580931"/>
              <a:ext cx="3929240" cy="1938992"/>
            </a:xfrm>
            <a:prstGeom prst="rect">
              <a:avLst/>
            </a:prstGeom>
            <a:noFill/>
            <a:ln w="38100">
              <a:solidFill>
                <a:schemeClr val="bg1">
                  <a:lumMod val="50000"/>
                </a:schemeClr>
              </a:solidFill>
            </a:ln>
          </p:spPr>
          <p:txBody>
            <a:bodyPr wrap="square" rtlCol="0">
              <a:spAutoFit/>
            </a:bodyPr>
            <a:lstStyle/>
            <a:p>
              <a:r>
                <a:rPr kumimoji="1" lang="en-US" altLang="zh-CN" sz="2000" b="1" dirty="0"/>
                <a:t>Fidelity</a:t>
              </a:r>
              <a:r>
                <a:rPr kumimoji="1" lang="zh-CN" altLang="en-US" sz="2000" b="1" dirty="0"/>
                <a:t> </a:t>
              </a:r>
              <a:r>
                <a:rPr kumimoji="1" lang="en-US" altLang="zh-CN" sz="2000" b="1" dirty="0"/>
                <a:t>parameters:</a:t>
              </a:r>
            </a:p>
            <a:p>
              <a:pPr marL="342900" indent="-342900">
                <a:buFont typeface="Arial" panose="020B0604020202020204" pitchFamily="34" charset="0"/>
                <a:buChar char="•"/>
              </a:pPr>
              <a:r>
                <a:rPr kumimoji="1" lang="en-US" altLang="zh-CN" sz="2000" dirty="0"/>
                <a:t>Batched</a:t>
              </a:r>
              <a:r>
                <a:rPr kumimoji="1" lang="zh-CN" altLang="en-US" sz="2000" dirty="0"/>
                <a:t> </a:t>
              </a:r>
              <a:r>
                <a:rPr kumimoji="1" lang="en-US" altLang="zh-CN" sz="2000" dirty="0"/>
                <a:t>generation</a:t>
              </a:r>
              <a:r>
                <a:rPr kumimoji="1" lang="zh-CN" altLang="en-US" sz="2000" dirty="0"/>
                <a:t> </a:t>
              </a:r>
              <a:r>
                <a:rPr kumimoji="1" lang="en-US" altLang="zh-CN" sz="2000" dirty="0"/>
                <a:t>size</a:t>
              </a:r>
              <a:r>
                <a:rPr kumimoji="1" lang="zh-CN" altLang="en-US" sz="2000" dirty="0"/>
                <a:t> </a:t>
              </a:r>
              <a:endParaRPr kumimoji="1" lang="en-US" altLang="zh-CN" sz="2000" dirty="0"/>
            </a:p>
            <a:p>
              <a:r>
                <a:rPr kumimoji="1" lang="en-US" altLang="zh-CN" sz="2000" dirty="0"/>
                <a:t>	(for</a:t>
              </a:r>
              <a:r>
                <a:rPr kumimoji="1" lang="zh-CN" altLang="en-US" sz="2000" dirty="0"/>
                <a:t> </a:t>
              </a:r>
              <a:r>
                <a:rPr kumimoji="1" lang="en-US" altLang="zh-CN" sz="2000" dirty="0"/>
                <a:t>temporal</a:t>
              </a:r>
              <a:r>
                <a:rPr kumimoji="1" lang="zh-CN" altLang="en-US" sz="2000" dirty="0"/>
                <a:t> </a:t>
              </a:r>
              <a:r>
                <a:rPr kumimoji="1" lang="en-US" altLang="zh-CN" sz="2000" dirty="0"/>
                <a:t>correlation)</a:t>
              </a:r>
            </a:p>
            <a:p>
              <a:pPr marL="342900" indent="-342900">
                <a:buFont typeface="Arial" panose="020B0604020202020204" pitchFamily="34" charset="0"/>
                <a:buChar char="•"/>
              </a:pPr>
              <a:r>
                <a:rPr kumimoji="1" lang="en-US" altLang="zh-CN" sz="2000" dirty="0"/>
                <a:t>Auxiliary</a:t>
              </a:r>
              <a:r>
                <a:rPr kumimoji="1" lang="zh-CN" altLang="en-US" sz="2000" dirty="0"/>
                <a:t> </a:t>
              </a:r>
              <a:r>
                <a:rPr kumimoji="1" lang="en-US" altLang="zh-CN" sz="2000" dirty="0"/>
                <a:t>discriminator</a:t>
              </a:r>
            </a:p>
            <a:p>
              <a:pPr lvl="1"/>
              <a:r>
                <a:rPr kumimoji="1" lang="en-US" altLang="zh-CN" sz="2000" dirty="0"/>
                <a:t>	(for</a:t>
              </a:r>
              <a:r>
                <a:rPr kumimoji="1" lang="zh-CN" altLang="en-US" sz="2000" dirty="0"/>
                <a:t> </a:t>
              </a:r>
              <a:r>
                <a:rPr kumimoji="1" lang="en-US" altLang="zh-CN" sz="2000" dirty="0"/>
                <a:t>metadata</a:t>
              </a:r>
              <a:r>
                <a:rPr kumimoji="1" lang="zh-CN" altLang="en-US" sz="2000" dirty="0"/>
                <a:t> </a:t>
              </a:r>
              <a:r>
                <a:rPr kumimoji="1" lang="en-US" altLang="zh-CN" sz="2000" dirty="0"/>
                <a:t>fidelity)</a:t>
              </a:r>
            </a:p>
            <a:p>
              <a:pPr marL="342900" indent="-342900">
                <a:buFont typeface="Arial" panose="020B0604020202020204" pitchFamily="34" charset="0"/>
                <a:buChar char="•"/>
              </a:pPr>
              <a:r>
                <a:rPr kumimoji="1" lang="en-US" altLang="zh-CN" sz="2000" dirty="0"/>
                <a:t>…</a:t>
              </a:r>
              <a:endParaRPr kumimoji="1" lang="zh-CN" altLang="en-US" sz="2000" dirty="0"/>
            </a:p>
          </p:txBody>
        </p:sp>
        <p:cxnSp>
          <p:nvCxnSpPr>
            <p:cNvPr id="14" name="直线箭头连接符 13">
              <a:extLst>
                <a:ext uri="{FF2B5EF4-FFF2-40B4-BE49-F238E27FC236}">
                  <a16:creationId xmlns:a16="http://schemas.microsoft.com/office/drawing/2014/main" id="{3D9E8C87-599C-1C4B-A90F-F19B83527CCC}"/>
                </a:ext>
              </a:extLst>
            </p:cNvPr>
            <p:cNvCxnSpPr>
              <a:cxnSpLocks/>
              <a:stCxn id="13" idx="2"/>
              <a:endCxn id="8" idx="0"/>
            </p:cNvCxnSpPr>
            <p:nvPr/>
          </p:nvCxnSpPr>
          <p:spPr>
            <a:xfrm>
              <a:off x="4058514" y="3519923"/>
              <a:ext cx="0" cy="328505"/>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8" name="组合 67">
            <a:extLst>
              <a:ext uri="{FF2B5EF4-FFF2-40B4-BE49-F238E27FC236}">
                <a16:creationId xmlns:a16="http://schemas.microsoft.com/office/drawing/2014/main" id="{7A495A7B-EC42-7840-ABE1-933453DB3020}"/>
              </a:ext>
            </a:extLst>
          </p:cNvPr>
          <p:cNvGrpSpPr/>
          <p:nvPr/>
        </p:nvGrpSpPr>
        <p:grpSpPr>
          <a:xfrm>
            <a:off x="2555990" y="4688513"/>
            <a:ext cx="3005048" cy="1051846"/>
            <a:chOff x="2555990" y="4688513"/>
            <a:chExt cx="3005048" cy="1051846"/>
          </a:xfrm>
        </p:grpSpPr>
        <p:sp>
          <p:nvSpPr>
            <p:cNvPr id="18" name="文本框 17">
              <a:extLst>
                <a:ext uri="{FF2B5EF4-FFF2-40B4-BE49-F238E27FC236}">
                  <a16:creationId xmlns:a16="http://schemas.microsoft.com/office/drawing/2014/main" id="{6283E54F-AB6F-D84D-B625-FDEBCD5E0DA3}"/>
                </a:ext>
              </a:extLst>
            </p:cNvPr>
            <p:cNvSpPr txBox="1"/>
            <p:nvPr/>
          </p:nvSpPr>
          <p:spPr>
            <a:xfrm>
              <a:off x="2555990" y="5032473"/>
              <a:ext cx="3005048" cy="707886"/>
            </a:xfrm>
            <a:prstGeom prst="rect">
              <a:avLst/>
            </a:prstGeom>
            <a:noFill/>
            <a:ln w="38100">
              <a:solidFill>
                <a:schemeClr val="bg1">
                  <a:lumMod val="50000"/>
                </a:schemeClr>
              </a:solidFill>
            </a:ln>
          </p:spPr>
          <p:txBody>
            <a:bodyPr wrap="square" rtlCol="0">
              <a:spAutoFit/>
            </a:bodyPr>
            <a:lstStyle/>
            <a:p>
              <a:r>
                <a:rPr kumimoji="1" lang="en-US" altLang="zh-CN" sz="2000" b="1" dirty="0"/>
                <a:t>Privacy</a:t>
              </a:r>
              <a:r>
                <a:rPr kumimoji="1" lang="zh-CN" altLang="en-US" sz="2000" b="1" dirty="0"/>
                <a:t> </a:t>
              </a:r>
              <a:r>
                <a:rPr kumimoji="1" lang="en-US" altLang="zh-CN" sz="2000" b="1" dirty="0"/>
                <a:t>parameters:</a:t>
              </a:r>
            </a:p>
            <a:p>
              <a:pPr marL="342900" indent="-342900">
                <a:buFont typeface="Arial" panose="020B0604020202020204" pitchFamily="34" charset="0"/>
                <a:buChar char="•"/>
              </a:pPr>
              <a:r>
                <a:rPr kumimoji="1" lang="en-US" altLang="zh-CN" sz="2000" dirty="0"/>
                <a:t>Metadata</a:t>
              </a:r>
              <a:r>
                <a:rPr kumimoji="1" lang="zh-CN" altLang="en-US" sz="2000" dirty="0"/>
                <a:t> </a:t>
              </a:r>
              <a:r>
                <a:rPr kumimoji="1" lang="en-US" altLang="zh-CN" sz="2000" dirty="0"/>
                <a:t>distribution</a:t>
              </a:r>
            </a:p>
          </p:txBody>
        </p:sp>
        <p:cxnSp>
          <p:nvCxnSpPr>
            <p:cNvPr id="19" name="直线箭头连接符 18">
              <a:extLst>
                <a:ext uri="{FF2B5EF4-FFF2-40B4-BE49-F238E27FC236}">
                  <a16:creationId xmlns:a16="http://schemas.microsoft.com/office/drawing/2014/main" id="{3006C7DA-9444-0B42-9465-2D8CAC31FDE6}"/>
                </a:ext>
              </a:extLst>
            </p:cNvPr>
            <p:cNvCxnSpPr>
              <a:cxnSpLocks/>
              <a:stCxn id="18" idx="0"/>
              <a:endCxn id="8" idx="2"/>
            </p:cNvCxnSpPr>
            <p:nvPr/>
          </p:nvCxnSpPr>
          <p:spPr>
            <a:xfrm flipV="1">
              <a:off x="4058514" y="4688513"/>
              <a:ext cx="0" cy="34396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0" name="组合 69">
            <a:extLst>
              <a:ext uri="{FF2B5EF4-FFF2-40B4-BE49-F238E27FC236}">
                <a16:creationId xmlns:a16="http://schemas.microsoft.com/office/drawing/2014/main" id="{A3EAC2E0-70CF-3A49-8B58-76F8218BBFA6}"/>
              </a:ext>
            </a:extLst>
          </p:cNvPr>
          <p:cNvGrpSpPr/>
          <p:nvPr/>
        </p:nvGrpSpPr>
        <p:grpSpPr>
          <a:xfrm>
            <a:off x="6653129" y="2652287"/>
            <a:ext cx="2125532" cy="1188740"/>
            <a:chOff x="6467147" y="2652287"/>
            <a:chExt cx="2125532" cy="1188740"/>
          </a:xfrm>
        </p:grpSpPr>
        <p:sp>
          <p:nvSpPr>
            <p:cNvPr id="47" name="矩形 46">
              <a:extLst>
                <a:ext uri="{FF2B5EF4-FFF2-40B4-BE49-F238E27FC236}">
                  <a16:creationId xmlns:a16="http://schemas.microsoft.com/office/drawing/2014/main" id="{EEB41716-B29D-EC44-907D-CFD08E0FC013}"/>
                </a:ext>
              </a:extLst>
            </p:cNvPr>
            <p:cNvSpPr/>
            <p:nvPr/>
          </p:nvSpPr>
          <p:spPr>
            <a:xfrm>
              <a:off x="6467147" y="2652287"/>
              <a:ext cx="2125532" cy="863681"/>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chemeClr val="bg2">
                      <a:lumMod val="25000"/>
                    </a:schemeClr>
                  </a:solidFill>
                </a:rPr>
                <a:t>Size</a:t>
              </a:r>
              <a:r>
                <a:rPr kumimoji="1" lang="zh-CN" altLang="en-US" sz="2000" b="1" dirty="0">
                  <a:solidFill>
                    <a:schemeClr val="bg2">
                      <a:lumMod val="25000"/>
                    </a:schemeClr>
                  </a:solidFill>
                </a:rPr>
                <a:t> </a:t>
              </a:r>
              <a:r>
                <a:rPr kumimoji="1" lang="en-US" altLang="zh-CN" sz="2000" b="1" dirty="0">
                  <a:solidFill>
                    <a:schemeClr val="bg2">
                      <a:lumMod val="25000"/>
                    </a:schemeClr>
                  </a:solidFill>
                </a:rPr>
                <a:t>of</a:t>
              </a:r>
              <a:r>
                <a:rPr kumimoji="1" lang="zh-CN" altLang="en-US" sz="2000" b="1" dirty="0">
                  <a:solidFill>
                    <a:schemeClr val="bg2">
                      <a:lumMod val="25000"/>
                    </a:schemeClr>
                  </a:solidFill>
                </a:rPr>
                <a:t> </a:t>
              </a:r>
              <a:endParaRPr kumimoji="1" lang="en-US" altLang="zh-CN" sz="2000" b="1" dirty="0">
                <a:solidFill>
                  <a:schemeClr val="bg2">
                    <a:lumMod val="25000"/>
                  </a:schemeClr>
                </a:solidFill>
              </a:endParaRPr>
            </a:p>
            <a:p>
              <a:pPr algn="ctr"/>
              <a:r>
                <a:rPr kumimoji="1" lang="en-US" altLang="zh-CN" sz="2000" b="1" dirty="0">
                  <a:solidFill>
                    <a:schemeClr val="bg2">
                      <a:lumMod val="25000"/>
                    </a:schemeClr>
                  </a:solidFill>
                </a:rPr>
                <a:t>synthetic</a:t>
              </a:r>
              <a:r>
                <a:rPr kumimoji="1" lang="zh-CN" altLang="en-US" sz="2000" b="1" dirty="0">
                  <a:solidFill>
                    <a:schemeClr val="bg2">
                      <a:lumMod val="25000"/>
                    </a:schemeClr>
                  </a:solidFill>
                </a:rPr>
                <a:t> </a:t>
              </a:r>
              <a:r>
                <a:rPr kumimoji="1" lang="en-US" altLang="zh-CN" sz="2000" b="1" dirty="0">
                  <a:solidFill>
                    <a:schemeClr val="bg2">
                      <a:lumMod val="25000"/>
                    </a:schemeClr>
                  </a:solidFill>
                </a:rPr>
                <a:t>data</a:t>
              </a:r>
              <a:endParaRPr kumimoji="1" lang="zh-CN" altLang="en-US" sz="2000" b="1" dirty="0">
                <a:solidFill>
                  <a:schemeClr val="bg2">
                    <a:lumMod val="25000"/>
                  </a:schemeClr>
                </a:solidFill>
              </a:endParaRPr>
            </a:p>
          </p:txBody>
        </p:sp>
        <p:cxnSp>
          <p:nvCxnSpPr>
            <p:cNvPr id="48" name="直线箭头连接符 47">
              <a:extLst>
                <a:ext uri="{FF2B5EF4-FFF2-40B4-BE49-F238E27FC236}">
                  <a16:creationId xmlns:a16="http://schemas.microsoft.com/office/drawing/2014/main" id="{981E1286-5DCD-6342-946E-4B20B8791F89}"/>
                </a:ext>
              </a:extLst>
            </p:cNvPr>
            <p:cNvCxnSpPr>
              <a:cxnSpLocks/>
              <a:stCxn id="47" idx="2"/>
              <a:endCxn id="23" idx="0"/>
            </p:cNvCxnSpPr>
            <p:nvPr/>
          </p:nvCxnSpPr>
          <p:spPr>
            <a:xfrm>
              <a:off x="7529913" y="3515968"/>
              <a:ext cx="0" cy="325059"/>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1" name="组合 70">
            <a:extLst>
              <a:ext uri="{FF2B5EF4-FFF2-40B4-BE49-F238E27FC236}">
                <a16:creationId xmlns:a16="http://schemas.microsoft.com/office/drawing/2014/main" id="{CD5C25C0-02E0-F34E-9B75-DAF8A2DE0837}"/>
              </a:ext>
            </a:extLst>
          </p:cNvPr>
          <p:cNvGrpSpPr/>
          <p:nvPr/>
        </p:nvGrpSpPr>
        <p:grpSpPr>
          <a:xfrm>
            <a:off x="9035293" y="3181415"/>
            <a:ext cx="1871105" cy="1567664"/>
            <a:chOff x="8849311" y="3181415"/>
            <a:chExt cx="1871105" cy="1567664"/>
          </a:xfrm>
        </p:grpSpPr>
        <p:pic>
          <p:nvPicPr>
            <p:cNvPr id="51" name="图形 50" descr="数据库">
              <a:extLst>
                <a:ext uri="{FF2B5EF4-FFF2-40B4-BE49-F238E27FC236}">
                  <a16:creationId xmlns:a16="http://schemas.microsoft.com/office/drawing/2014/main" id="{3C9F5596-C4C8-FB48-BC26-597264D081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12076" y="3808831"/>
              <a:ext cx="940248" cy="940248"/>
            </a:xfrm>
            <a:prstGeom prst="rect">
              <a:avLst/>
            </a:prstGeom>
          </p:spPr>
        </p:pic>
        <p:cxnSp>
          <p:nvCxnSpPr>
            <p:cNvPr id="52" name="直线箭头连接符 51">
              <a:extLst>
                <a:ext uri="{FF2B5EF4-FFF2-40B4-BE49-F238E27FC236}">
                  <a16:creationId xmlns:a16="http://schemas.microsoft.com/office/drawing/2014/main" id="{97D4BBE1-27ED-5C4E-8A97-BBC3ED244236}"/>
                </a:ext>
              </a:extLst>
            </p:cNvPr>
            <p:cNvCxnSpPr>
              <a:cxnSpLocks/>
              <a:stCxn id="23" idx="3"/>
              <a:endCxn id="51" idx="1"/>
            </p:cNvCxnSpPr>
            <p:nvPr/>
          </p:nvCxnSpPr>
          <p:spPr>
            <a:xfrm>
              <a:off x="8849311" y="4272868"/>
              <a:ext cx="662765" cy="6087"/>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文本框 57">
              <a:extLst>
                <a:ext uri="{FF2B5EF4-FFF2-40B4-BE49-F238E27FC236}">
                  <a16:creationId xmlns:a16="http://schemas.microsoft.com/office/drawing/2014/main" id="{D4E0D554-96FE-AD41-A86F-98AF5CBA8ED1}"/>
                </a:ext>
              </a:extLst>
            </p:cNvPr>
            <p:cNvSpPr txBox="1"/>
            <p:nvPr/>
          </p:nvSpPr>
          <p:spPr>
            <a:xfrm>
              <a:off x="9243984" y="3181415"/>
              <a:ext cx="1476432" cy="691600"/>
            </a:xfrm>
            <a:prstGeom prst="rect">
              <a:avLst/>
            </a:prstGeom>
            <a:noFill/>
          </p:spPr>
          <p:txBody>
            <a:bodyPr wrap="square" rtlCol="0">
              <a:spAutoFit/>
            </a:bodyPr>
            <a:lstStyle/>
            <a:p>
              <a:pPr algn="ctr">
                <a:lnSpc>
                  <a:spcPct val="80000"/>
                </a:lnSpc>
              </a:pPr>
              <a:r>
                <a:rPr kumimoji="1" lang="en-US" altLang="zh-CN" sz="2400" b="1" dirty="0"/>
                <a:t>Synthetic</a:t>
              </a:r>
              <a:r>
                <a:rPr kumimoji="1" lang="zh-CN" altLang="en-US" sz="2400" b="1" dirty="0"/>
                <a:t> </a:t>
              </a:r>
              <a:endParaRPr kumimoji="1" lang="en-US" altLang="zh-CN" sz="2400" b="1" dirty="0"/>
            </a:p>
            <a:p>
              <a:pPr algn="ctr">
                <a:lnSpc>
                  <a:spcPct val="80000"/>
                </a:lnSpc>
              </a:pPr>
              <a:r>
                <a:rPr kumimoji="1" lang="en-US" altLang="zh-CN" sz="2400" b="1" dirty="0"/>
                <a:t>data</a:t>
              </a:r>
              <a:endParaRPr kumimoji="1" lang="zh-CN" altLang="en-US" sz="2400" b="1" dirty="0"/>
            </a:p>
          </p:txBody>
        </p:sp>
      </p:grpSp>
      <p:grpSp>
        <p:nvGrpSpPr>
          <p:cNvPr id="72" name="组合 71">
            <a:extLst>
              <a:ext uri="{FF2B5EF4-FFF2-40B4-BE49-F238E27FC236}">
                <a16:creationId xmlns:a16="http://schemas.microsoft.com/office/drawing/2014/main" id="{8F8E9886-BCD8-1148-ABC6-4B63E533EBFF}"/>
              </a:ext>
            </a:extLst>
          </p:cNvPr>
          <p:cNvGrpSpPr/>
          <p:nvPr/>
        </p:nvGrpSpPr>
        <p:grpSpPr>
          <a:xfrm>
            <a:off x="7113884" y="4976039"/>
            <a:ext cx="4078318" cy="826876"/>
            <a:chOff x="6927902" y="4976039"/>
            <a:chExt cx="4078318" cy="826876"/>
          </a:xfrm>
        </p:grpSpPr>
        <p:sp>
          <p:nvSpPr>
            <p:cNvPr id="59" name="文本框 58">
              <a:extLst>
                <a:ext uri="{FF2B5EF4-FFF2-40B4-BE49-F238E27FC236}">
                  <a16:creationId xmlns:a16="http://schemas.microsoft.com/office/drawing/2014/main" id="{EF5303BD-BE72-3541-8FB6-269E0EA1E13B}"/>
                </a:ext>
              </a:extLst>
            </p:cNvPr>
            <p:cNvSpPr txBox="1"/>
            <p:nvPr/>
          </p:nvSpPr>
          <p:spPr>
            <a:xfrm>
              <a:off x="6927902" y="5341250"/>
              <a:ext cx="4078318" cy="461665"/>
            </a:xfrm>
            <a:prstGeom prst="rect">
              <a:avLst/>
            </a:prstGeom>
            <a:noFill/>
          </p:spPr>
          <p:txBody>
            <a:bodyPr wrap="square" rtlCol="0">
              <a:spAutoFit/>
            </a:bodyPr>
            <a:lstStyle/>
            <a:p>
              <a:r>
                <a:rPr kumimoji="1" lang="en-US" altLang="zh-CN" sz="2400" b="1" dirty="0">
                  <a:solidFill>
                    <a:srgbClr val="FF0000"/>
                  </a:solidFill>
                </a:rPr>
                <a:t>Share</a:t>
              </a:r>
              <a:r>
                <a:rPr kumimoji="1" lang="zh-CN" altLang="en-US" sz="2400" b="1" dirty="0">
                  <a:solidFill>
                    <a:srgbClr val="FF0000"/>
                  </a:solidFill>
                </a:rPr>
                <a:t> </a:t>
              </a:r>
              <a:r>
                <a:rPr kumimoji="1" lang="en-US" altLang="zh-CN" sz="2400" b="1" dirty="0">
                  <a:solidFill>
                    <a:srgbClr val="FF0000"/>
                  </a:solidFill>
                </a:rPr>
                <a:t>either</a:t>
              </a:r>
              <a:r>
                <a:rPr kumimoji="1" lang="zh-CN" altLang="en-US" sz="2400" b="1" dirty="0">
                  <a:solidFill>
                    <a:srgbClr val="FF0000"/>
                  </a:solidFill>
                </a:rPr>
                <a:t> </a:t>
              </a:r>
              <a:r>
                <a:rPr kumimoji="1" lang="en-US" altLang="zh-CN" sz="2400" b="1" dirty="0">
                  <a:solidFill>
                    <a:srgbClr val="FF0000"/>
                  </a:solidFill>
                </a:rPr>
                <a:t>model</a:t>
              </a:r>
              <a:r>
                <a:rPr kumimoji="1" lang="zh-CN" altLang="en-US" sz="2400" b="1" dirty="0">
                  <a:solidFill>
                    <a:srgbClr val="FF0000"/>
                  </a:solidFill>
                </a:rPr>
                <a:t> </a:t>
              </a:r>
              <a:r>
                <a:rPr kumimoji="1" lang="en-US" altLang="zh-CN" sz="2400" b="1" dirty="0">
                  <a:solidFill>
                    <a:srgbClr val="FF0000"/>
                  </a:solidFill>
                </a:rPr>
                <a:t>or</a:t>
              </a:r>
              <a:r>
                <a:rPr kumimoji="1" lang="zh-CN" altLang="en-US" sz="2400" b="1" dirty="0">
                  <a:solidFill>
                    <a:srgbClr val="FF0000"/>
                  </a:solidFill>
                </a:rPr>
                <a:t> </a:t>
              </a:r>
              <a:r>
                <a:rPr kumimoji="1" lang="en-US" altLang="zh-CN" sz="2400" b="1" dirty="0">
                  <a:solidFill>
                    <a:srgbClr val="FF0000"/>
                  </a:solidFill>
                </a:rPr>
                <a:t>data</a:t>
              </a:r>
              <a:endParaRPr kumimoji="1" lang="zh-CN" altLang="en-US" sz="2400" b="1" dirty="0">
                <a:solidFill>
                  <a:srgbClr val="FF0000"/>
                </a:solidFill>
              </a:endParaRPr>
            </a:p>
          </p:txBody>
        </p:sp>
        <p:cxnSp>
          <p:nvCxnSpPr>
            <p:cNvPr id="60" name="直线箭头连接符 59">
              <a:extLst>
                <a:ext uri="{FF2B5EF4-FFF2-40B4-BE49-F238E27FC236}">
                  <a16:creationId xmlns:a16="http://schemas.microsoft.com/office/drawing/2014/main" id="{F186AAA5-3254-D04A-831C-4326B4217249}"/>
                </a:ext>
              </a:extLst>
            </p:cNvPr>
            <p:cNvCxnSpPr>
              <a:cxnSpLocks/>
              <a:stCxn id="59" idx="0"/>
            </p:cNvCxnSpPr>
            <p:nvPr/>
          </p:nvCxnSpPr>
          <p:spPr>
            <a:xfrm flipH="1" flipV="1">
              <a:off x="8103936" y="4976039"/>
              <a:ext cx="863125" cy="36521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线箭头连接符 63">
              <a:extLst>
                <a:ext uri="{FF2B5EF4-FFF2-40B4-BE49-F238E27FC236}">
                  <a16:creationId xmlns:a16="http://schemas.microsoft.com/office/drawing/2014/main" id="{8B1BC892-EAA0-544F-B97F-5ADD99BE2053}"/>
                </a:ext>
              </a:extLst>
            </p:cNvPr>
            <p:cNvCxnSpPr>
              <a:cxnSpLocks/>
              <a:stCxn id="59" idx="0"/>
            </p:cNvCxnSpPr>
            <p:nvPr/>
          </p:nvCxnSpPr>
          <p:spPr>
            <a:xfrm flipV="1">
              <a:off x="8967061" y="4976039"/>
              <a:ext cx="864000" cy="36521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5" name="组合 74">
            <a:extLst>
              <a:ext uri="{FF2B5EF4-FFF2-40B4-BE49-F238E27FC236}">
                <a16:creationId xmlns:a16="http://schemas.microsoft.com/office/drawing/2014/main" id="{BF638761-BD54-234E-AEE6-CB943D4EC0DC}"/>
              </a:ext>
            </a:extLst>
          </p:cNvPr>
          <p:cNvGrpSpPr/>
          <p:nvPr/>
        </p:nvGrpSpPr>
        <p:grpSpPr>
          <a:xfrm>
            <a:off x="5377912" y="3841027"/>
            <a:ext cx="3657381" cy="863681"/>
            <a:chOff x="5377912" y="3841027"/>
            <a:chExt cx="3657381" cy="863681"/>
          </a:xfrm>
        </p:grpSpPr>
        <p:grpSp>
          <p:nvGrpSpPr>
            <p:cNvPr id="69" name="组合 68">
              <a:extLst>
                <a:ext uri="{FF2B5EF4-FFF2-40B4-BE49-F238E27FC236}">
                  <a16:creationId xmlns:a16="http://schemas.microsoft.com/office/drawing/2014/main" id="{CAABCA3A-EEB6-D745-8136-4CC4B28FB16B}"/>
                </a:ext>
              </a:extLst>
            </p:cNvPr>
            <p:cNvGrpSpPr/>
            <p:nvPr/>
          </p:nvGrpSpPr>
          <p:grpSpPr>
            <a:xfrm>
              <a:off x="5377912" y="3841027"/>
              <a:ext cx="3657381" cy="863681"/>
              <a:chOff x="5191930" y="3841027"/>
              <a:chExt cx="3657381" cy="863681"/>
            </a:xfrm>
          </p:grpSpPr>
          <p:sp>
            <p:nvSpPr>
              <p:cNvPr id="23" name="圆角矩形 22">
                <a:extLst>
                  <a:ext uri="{FF2B5EF4-FFF2-40B4-BE49-F238E27FC236}">
                    <a16:creationId xmlns:a16="http://schemas.microsoft.com/office/drawing/2014/main" id="{2CB9DBDB-2DEB-C045-9E13-F03FA4ED0BDF}"/>
                  </a:ext>
                </a:extLst>
              </p:cNvPr>
              <p:cNvSpPr/>
              <p:nvPr/>
            </p:nvSpPr>
            <p:spPr>
              <a:xfrm>
                <a:off x="6210515" y="3841027"/>
                <a:ext cx="2638796" cy="863681"/>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1" dirty="0" err="1">
                    <a:solidFill>
                      <a:schemeClr val="accent1">
                        <a:lumMod val="75000"/>
                      </a:schemeClr>
                    </a:solidFill>
                  </a:rPr>
                  <a:t>DoppelGANger</a:t>
                </a:r>
                <a:endParaRPr kumimoji="1" lang="en-US" altLang="zh-CN" sz="2400" b="1" dirty="0">
                  <a:solidFill>
                    <a:schemeClr val="accent1">
                      <a:lumMod val="75000"/>
                    </a:schemeClr>
                  </a:solidFill>
                </a:endParaRPr>
              </a:p>
              <a:p>
                <a:pPr algn="ctr"/>
                <a:r>
                  <a:rPr kumimoji="1" lang="en-US" altLang="zh-CN" sz="2400" b="1" dirty="0">
                    <a:solidFill>
                      <a:schemeClr val="accent1">
                        <a:lumMod val="75000"/>
                      </a:schemeClr>
                    </a:solidFill>
                  </a:rPr>
                  <a:t>Model</a:t>
                </a:r>
                <a:endParaRPr kumimoji="1" lang="zh-CN" altLang="en-US" sz="2400" b="1" dirty="0">
                  <a:solidFill>
                    <a:schemeClr val="accent1">
                      <a:lumMod val="75000"/>
                    </a:schemeClr>
                  </a:solidFill>
                </a:endParaRPr>
              </a:p>
            </p:txBody>
          </p:sp>
          <p:cxnSp>
            <p:nvCxnSpPr>
              <p:cNvPr id="44" name="直线箭头连接符 43">
                <a:extLst>
                  <a:ext uri="{FF2B5EF4-FFF2-40B4-BE49-F238E27FC236}">
                    <a16:creationId xmlns:a16="http://schemas.microsoft.com/office/drawing/2014/main" id="{6D13F1B0-E37A-FE44-A883-3D1C02D794D8}"/>
                  </a:ext>
                </a:extLst>
              </p:cNvPr>
              <p:cNvCxnSpPr>
                <a:cxnSpLocks/>
                <a:stCxn id="8" idx="3"/>
                <a:endCxn id="23" idx="1"/>
              </p:cNvCxnSpPr>
              <p:nvPr/>
            </p:nvCxnSpPr>
            <p:spPr>
              <a:xfrm>
                <a:off x="5191930" y="4268471"/>
                <a:ext cx="1018585" cy="4397"/>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73" name="文本框 72">
              <a:extLst>
                <a:ext uri="{FF2B5EF4-FFF2-40B4-BE49-F238E27FC236}">
                  <a16:creationId xmlns:a16="http://schemas.microsoft.com/office/drawing/2014/main" id="{9CF7426B-3749-EC41-B271-ECDD5726D903}"/>
                </a:ext>
              </a:extLst>
            </p:cNvPr>
            <p:cNvSpPr txBox="1"/>
            <p:nvPr/>
          </p:nvSpPr>
          <p:spPr>
            <a:xfrm>
              <a:off x="5377912" y="3881006"/>
              <a:ext cx="1044143" cy="369332"/>
            </a:xfrm>
            <a:prstGeom prst="rect">
              <a:avLst/>
            </a:prstGeom>
            <a:noFill/>
          </p:spPr>
          <p:txBody>
            <a:bodyPr wrap="square" rtlCol="0">
              <a:spAutoFit/>
            </a:bodyPr>
            <a:lstStyle/>
            <a:p>
              <a:r>
                <a:rPr kumimoji="1" lang="en-US" altLang="zh-CN" dirty="0"/>
                <a:t>produce</a:t>
              </a:r>
              <a:endParaRPr kumimoji="1" lang="zh-CN" altLang="en-US" dirty="0"/>
            </a:p>
          </p:txBody>
        </p:sp>
      </p:grpSp>
    </p:spTree>
    <p:extLst>
      <p:ext uri="{BB962C8B-B14F-4D97-AF65-F5344CB8AC3E}">
        <p14:creationId xmlns:p14="http://schemas.microsoft.com/office/powerpoint/2010/main" val="780999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a:xfrm>
            <a:off x="838201" y="365125"/>
            <a:ext cx="10526487" cy="1325563"/>
          </a:xfrm>
        </p:spPr>
        <p:txBody>
          <a:bodyPr/>
          <a:lstStyle/>
          <a:p>
            <a:r>
              <a:rPr kumimoji="1" lang="en-US" altLang="zh-CN" b="1" dirty="0"/>
              <a:t>Fidelity:</a:t>
            </a:r>
            <a:r>
              <a:rPr kumimoji="1" lang="zh-CN" altLang="en-US" b="1" dirty="0"/>
              <a:t> </a:t>
            </a:r>
            <a:r>
              <a:rPr kumimoji="1" lang="en-US" altLang="zh-CN" b="1" dirty="0"/>
              <a:t>Correlations</a:t>
            </a:r>
            <a:endParaRPr kumimoji="1" lang="zh-CN" altLang="en-US" b="1" dirty="0"/>
          </a:p>
        </p:txBody>
      </p:sp>
      <p:pic>
        <p:nvPicPr>
          <p:cNvPr id="53" name="图片 52">
            <a:extLst>
              <a:ext uri="{FF2B5EF4-FFF2-40B4-BE49-F238E27FC236}">
                <a16:creationId xmlns:a16="http://schemas.microsoft.com/office/drawing/2014/main" id="{72DD360A-9139-6141-9E4A-D4DEAD107DB1}"/>
              </a:ext>
            </a:extLst>
          </p:cNvPr>
          <p:cNvPicPr>
            <a:picLocks noChangeAspect="1"/>
          </p:cNvPicPr>
          <p:nvPr/>
        </p:nvPicPr>
        <p:blipFill>
          <a:blip r:embed="rId3"/>
          <a:stretch>
            <a:fillRect/>
          </a:stretch>
        </p:blipFill>
        <p:spPr>
          <a:xfrm>
            <a:off x="3465016" y="2429239"/>
            <a:ext cx="4391929" cy="3356097"/>
          </a:xfrm>
          <a:prstGeom prst="rect">
            <a:avLst/>
          </a:prstGeom>
        </p:spPr>
      </p:pic>
      <p:sp>
        <p:nvSpPr>
          <p:cNvPr id="54" name="文本框 53">
            <a:extLst>
              <a:ext uri="{FF2B5EF4-FFF2-40B4-BE49-F238E27FC236}">
                <a16:creationId xmlns:a16="http://schemas.microsoft.com/office/drawing/2014/main" id="{D5073F4E-8468-8540-A9E5-0EAA0B7E9F67}"/>
              </a:ext>
            </a:extLst>
          </p:cNvPr>
          <p:cNvSpPr txBox="1"/>
          <p:nvPr/>
        </p:nvSpPr>
        <p:spPr>
          <a:xfrm>
            <a:off x="3607494" y="1721353"/>
            <a:ext cx="4403459" cy="707886"/>
          </a:xfrm>
          <a:prstGeom prst="rect">
            <a:avLst/>
          </a:prstGeom>
          <a:noFill/>
        </p:spPr>
        <p:txBody>
          <a:bodyPr wrap="square" rtlCol="0">
            <a:spAutoFit/>
          </a:bodyPr>
          <a:lstStyle/>
          <a:p>
            <a:pPr algn="ctr"/>
            <a:r>
              <a:rPr kumimoji="1" lang="en-US" altLang="zh-CN" sz="2000" b="1" dirty="0"/>
              <a:t>CDF</a:t>
            </a:r>
            <a:r>
              <a:rPr kumimoji="1" lang="zh-CN" altLang="en-US" sz="2000" b="1" dirty="0"/>
              <a:t> </a:t>
            </a:r>
            <a:r>
              <a:rPr kumimoji="1" lang="en-US" altLang="zh-CN" sz="2000" b="1" dirty="0"/>
              <a:t>of</a:t>
            </a:r>
            <a:r>
              <a:rPr kumimoji="1" lang="zh-CN" altLang="en-US" sz="2000" b="1" dirty="0"/>
              <a:t> </a:t>
            </a:r>
            <a:r>
              <a:rPr kumimoji="1" lang="en-US" altLang="zh-CN" sz="2000" b="1" dirty="0"/>
              <a:t>correlation</a:t>
            </a:r>
            <a:r>
              <a:rPr kumimoji="1" lang="zh-CN" altLang="en-US" sz="2000" b="1" dirty="0"/>
              <a:t> </a:t>
            </a:r>
            <a:r>
              <a:rPr kumimoji="1" lang="en-US" altLang="zh-CN" sz="2000" b="1" dirty="0"/>
              <a:t>between</a:t>
            </a:r>
            <a:r>
              <a:rPr kumimoji="1" lang="zh-CN" altLang="en-US" sz="2000" b="1" dirty="0"/>
              <a:t> </a:t>
            </a:r>
            <a:endParaRPr kumimoji="1" lang="en-US" altLang="zh-CN" sz="2000" b="1" dirty="0"/>
          </a:p>
          <a:p>
            <a:pPr algn="ctr"/>
            <a:r>
              <a:rPr kumimoji="1" lang="en-US" altLang="zh-CN" sz="2000" b="1" dirty="0"/>
              <a:t>CPU</a:t>
            </a:r>
            <a:r>
              <a:rPr kumimoji="1" lang="zh-CN" altLang="en-US" sz="2000" b="1" dirty="0"/>
              <a:t> </a:t>
            </a:r>
            <a:r>
              <a:rPr kumimoji="1" lang="en-US" altLang="zh-CN" sz="2000" b="1" dirty="0"/>
              <a:t>rate</a:t>
            </a:r>
            <a:r>
              <a:rPr kumimoji="1" lang="zh-CN" altLang="en-US" sz="2000" b="1" dirty="0"/>
              <a:t> </a:t>
            </a:r>
            <a:r>
              <a:rPr kumimoji="1" lang="en-US" altLang="zh-CN" sz="2000" b="1" dirty="0"/>
              <a:t>and</a:t>
            </a:r>
            <a:r>
              <a:rPr kumimoji="1" lang="zh-CN" altLang="en-US" sz="2000" b="1" dirty="0"/>
              <a:t> </a:t>
            </a:r>
            <a:r>
              <a:rPr kumimoji="1" lang="en-US" altLang="zh-CN" sz="2000" b="1" dirty="0"/>
              <a:t>memory</a:t>
            </a:r>
            <a:r>
              <a:rPr kumimoji="1" lang="zh-CN" altLang="en-US" sz="2000" b="1" dirty="0"/>
              <a:t> </a:t>
            </a:r>
            <a:r>
              <a:rPr kumimoji="1" lang="en-US" altLang="zh-CN" sz="2000" b="1" dirty="0"/>
              <a:t>usage</a:t>
            </a:r>
            <a:endParaRPr kumimoji="1" lang="en-US" altLang="zh-CN" sz="2000" dirty="0"/>
          </a:p>
        </p:txBody>
      </p:sp>
      <p:sp>
        <p:nvSpPr>
          <p:cNvPr id="60" name="文本框 59">
            <a:extLst>
              <a:ext uri="{FF2B5EF4-FFF2-40B4-BE49-F238E27FC236}">
                <a16:creationId xmlns:a16="http://schemas.microsoft.com/office/drawing/2014/main" id="{E3663BB8-89F3-494F-9F51-9EE548BED823}"/>
              </a:ext>
            </a:extLst>
          </p:cNvPr>
          <p:cNvSpPr txBox="1"/>
          <p:nvPr/>
        </p:nvSpPr>
        <p:spPr>
          <a:xfrm>
            <a:off x="3534100" y="6028187"/>
            <a:ext cx="4403459" cy="400110"/>
          </a:xfrm>
          <a:prstGeom prst="rect">
            <a:avLst/>
          </a:prstGeom>
          <a:noFill/>
        </p:spPr>
        <p:txBody>
          <a:bodyPr wrap="square" rtlCol="0">
            <a:spAutoFit/>
          </a:bodyPr>
          <a:lstStyle/>
          <a:p>
            <a:pPr algn="ctr"/>
            <a:r>
              <a:rPr kumimoji="1" lang="en-US" altLang="zh-CN" sz="2000" b="1" dirty="0"/>
              <a:t>(Google</a:t>
            </a:r>
            <a:r>
              <a:rPr kumimoji="1" lang="zh-CN" altLang="en-US" sz="2000" b="1" dirty="0"/>
              <a:t> </a:t>
            </a:r>
            <a:r>
              <a:rPr kumimoji="1" lang="en-US" altLang="zh-CN" sz="2000" b="1" dirty="0"/>
              <a:t>cluster</a:t>
            </a:r>
            <a:r>
              <a:rPr kumimoji="1" lang="zh-CN" altLang="en-US" sz="2000" b="1" dirty="0"/>
              <a:t> </a:t>
            </a:r>
            <a:r>
              <a:rPr kumimoji="1" lang="en-US" altLang="zh-CN" sz="2000" b="1" dirty="0"/>
              <a:t>usage</a:t>
            </a:r>
            <a:r>
              <a:rPr kumimoji="1" lang="zh-CN" altLang="en-US" sz="2000" b="1" dirty="0"/>
              <a:t> </a:t>
            </a:r>
            <a:r>
              <a:rPr kumimoji="1" lang="en-US" altLang="zh-CN" sz="2000" b="1" dirty="0"/>
              <a:t>traces</a:t>
            </a:r>
            <a:r>
              <a:rPr kumimoji="1" lang="zh-CN" altLang="en-US" sz="2000" b="1" dirty="0"/>
              <a:t>）</a:t>
            </a:r>
            <a:endParaRPr kumimoji="1" lang="en-US" altLang="zh-CN" sz="2000" dirty="0"/>
          </a:p>
        </p:txBody>
      </p:sp>
      <p:sp>
        <p:nvSpPr>
          <p:cNvPr id="61" name="灯片编号占位符 60">
            <a:extLst>
              <a:ext uri="{FF2B5EF4-FFF2-40B4-BE49-F238E27FC236}">
                <a16:creationId xmlns:a16="http://schemas.microsoft.com/office/drawing/2014/main" id="{B0DE8940-E970-2C49-8BCD-17B9C61330D1}"/>
              </a:ext>
            </a:extLst>
          </p:cNvPr>
          <p:cNvSpPr>
            <a:spLocks noGrp="1"/>
          </p:cNvSpPr>
          <p:nvPr>
            <p:ph type="sldNum" sz="quarter" idx="12"/>
          </p:nvPr>
        </p:nvSpPr>
        <p:spPr/>
        <p:txBody>
          <a:bodyPr/>
          <a:lstStyle/>
          <a:p>
            <a:fld id="{3FAA2014-31E2-6741-903E-A920B1C04E12}" type="slidenum">
              <a:rPr kumimoji="1" lang="zh-CN" altLang="en-US" smtClean="0"/>
              <a:t>20</a:t>
            </a:fld>
            <a:endParaRPr kumimoji="1" lang="zh-CN" altLang="en-US"/>
          </a:p>
        </p:txBody>
      </p:sp>
    </p:spTree>
    <p:extLst>
      <p:ext uri="{BB962C8B-B14F-4D97-AF65-F5344CB8AC3E}">
        <p14:creationId xmlns:p14="http://schemas.microsoft.com/office/powerpoint/2010/main" val="1550371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a:xfrm>
            <a:off x="838201" y="365125"/>
            <a:ext cx="10526487" cy="1325563"/>
          </a:xfrm>
        </p:spPr>
        <p:txBody>
          <a:bodyPr>
            <a:normAutofit/>
          </a:bodyPr>
          <a:lstStyle/>
          <a:p>
            <a:r>
              <a:rPr kumimoji="1" lang="en-US" altLang="zh-CN" b="1" dirty="0"/>
              <a:t>Fidelity:</a:t>
            </a:r>
            <a:r>
              <a:rPr kumimoji="1" lang="zh-CN" altLang="en-US" b="1" dirty="0"/>
              <a:t> </a:t>
            </a:r>
            <a:r>
              <a:rPr kumimoji="1" lang="en-US" altLang="zh-CN" b="1" dirty="0"/>
              <a:t>Downstream</a:t>
            </a:r>
            <a:r>
              <a:rPr kumimoji="1" lang="zh-CN" altLang="en-US" b="1" dirty="0"/>
              <a:t> </a:t>
            </a:r>
            <a:r>
              <a:rPr kumimoji="1" lang="en-US" altLang="zh-CN" b="1" dirty="0"/>
              <a:t>Application</a:t>
            </a:r>
            <a:r>
              <a:rPr kumimoji="1" lang="zh-CN" altLang="en-US" b="1" dirty="0"/>
              <a:t> </a:t>
            </a:r>
            <a:r>
              <a:rPr kumimoji="1" lang="en-US" altLang="zh-CN" b="1" dirty="0"/>
              <a:t>Accuracy</a:t>
            </a:r>
            <a:endParaRPr kumimoji="1" lang="zh-CN" altLang="en-US" b="1" dirty="0"/>
          </a:p>
        </p:txBody>
      </p:sp>
      <p:pic>
        <p:nvPicPr>
          <p:cNvPr id="4" name="图片 3">
            <a:extLst>
              <a:ext uri="{FF2B5EF4-FFF2-40B4-BE49-F238E27FC236}">
                <a16:creationId xmlns:a16="http://schemas.microsoft.com/office/drawing/2014/main" id="{BD094532-4CAB-2F40-A20A-B35712409D71}"/>
              </a:ext>
            </a:extLst>
          </p:cNvPr>
          <p:cNvPicPr>
            <a:picLocks noChangeAspect="1"/>
          </p:cNvPicPr>
          <p:nvPr/>
        </p:nvPicPr>
        <p:blipFill>
          <a:blip r:embed="rId3"/>
          <a:stretch>
            <a:fillRect/>
          </a:stretch>
        </p:blipFill>
        <p:spPr>
          <a:xfrm>
            <a:off x="2867704" y="3422586"/>
            <a:ext cx="6125392" cy="2908015"/>
          </a:xfrm>
          <a:prstGeom prst="rect">
            <a:avLst/>
          </a:prstGeom>
        </p:spPr>
      </p:pic>
      <p:sp>
        <p:nvSpPr>
          <p:cNvPr id="11" name="文本框 10">
            <a:extLst>
              <a:ext uri="{FF2B5EF4-FFF2-40B4-BE49-F238E27FC236}">
                <a16:creationId xmlns:a16="http://schemas.microsoft.com/office/drawing/2014/main" id="{7086875C-81E0-E642-BA15-B1526410578F}"/>
              </a:ext>
            </a:extLst>
          </p:cNvPr>
          <p:cNvSpPr txBox="1"/>
          <p:nvPr/>
        </p:nvSpPr>
        <p:spPr>
          <a:xfrm>
            <a:off x="327442" y="4189337"/>
            <a:ext cx="2117607" cy="1015663"/>
          </a:xfrm>
          <a:prstGeom prst="rect">
            <a:avLst/>
          </a:prstGeom>
          <a:noFill/>
        </p:spPr>
        <p:txBody>
          <a:bodyPr wrap="square" rtlCol="0">
            <a:spAutoFit/>
          </a:bodyPr>
          <a:lstStyle/>
          <a:p>
            <a:pPr algn="ctr"/>
            <a:r>
              <a:rPr kumimoji="1" lang="en-US" altLang="zh-CN" sz="2000" b="1" dirty="0"/>
              <a:t>Event-type</a:t>
            </a:r>
            <a:r>
              <a:rPr kumimoji="1" lang="zh-CN" altLang="en-US" sz="2000" b="1" dirty="0"/>
              <a:t> </a:t>
            </a:r>
            <a:r>
              <a:rPr kumimoji="1" lang="en-US" altLang="zh-CN" sz="2000" b="1" dirty="0"/>
              <a:t>prediction</a:t>
            </a:r>
            <a:r>
              <a:rPr kumimoji="1" lang="zh-CN" altLang="en-US" sz="2000" b="1" dirty="0"/>
              <a:t> </a:t>
            </a:r>
            <a:r>
              <a:rPr kumimoji="1" lang="en-US" altLang="zh-CN" sz="2000" b="1" dirty="0"/>
              <a:t>accuracy</a:t>
            </a:r>
            <a:endParaRPr kumimoji="1" lang="en-US" altLang="zh-CN" sz="2000" dirty="0"/>
          </a:p>
        </p:txBody>
      </p:sp>
      <p:sp>
        <p:nvSpPr>
          <p:cNvPr id="12" name="文本框 11">
            <a:extLst>
              <a:ext uri="{FF2B5EF4-FFF2-40B4-BE49-F238E27FC236}">
                <a16:creationId xmlns:a16="http://schemas.microsoft.com/office/drawing/2014/main" id="{FE73A775-A249-354C-AC66-4A2BBB8F9029}"/>
              </a:ext>
            </a:extLst>
          </p:cNvPr>
          <p:cNvSpPr txBox="1"/>
          <p:nvPr/>
        </p:nvSpPr>
        <p:spPr>
          <a:xfrm>
            <a:off x="3728671" y="6267579"/>
            <a:ext cx="4403459" cy="400110"/>
          </a:xfrm>
          <a:prstGeom prst="rect">
            <a:avLst/>
          </a:prstGeom>
          <a:noFill/>
        </p:spPr>
        <p:txBody>
          <a:bodyPr wrap="square" rtlCol="0">
            <a:spAutoFit/>
          </a:bodyPr>
          <a:lstStyle/>
          <a:p>
            <a:pPr algn="ctr"/>
            <a:r>
              <a:rPr kumimoji="1" lang="en-US" altLang="zh-CN" sz="2000" b="1" dirty="0"/>
              <a:t>(Google</a:t>
            </a:r>
            <a:r>
              <a:rPr kumimoji="1" lang="zh-CN" altLang="en-US" sz="2000" b="1" dirty="0"/>
              <a:t> </a:t>
            </a:r>
            <a:r>
              <a:rPr kumimoji="1" lang="en-US" altLang="zh-CN" sz="2000" b="1" dirty="0"/>
              <a:t>cluster</a:t>
            </a:r>
            <a:r>
              <a:rPr kumimoji="1" lang="zh-CN" altLang="en-US" sz="2000" b="1" dirty="0"/>
              <a:t> </a:t>
            </a:r>
            <a:r>
              <a:rPr kumimoji="1" lang="en-US" altLang="zh-CN" sz="2000" b="1" dirty="0"/>
              <a:t>usage</a:t>
            </a:r>
            <a:r>
              <a:rPr kumimoji="1" lang="zh-CN" altLang="en-US" sz="2000" b="1" dirty="0"/>
              <a:t> </a:t>
            </a:r>
            <a:r>
              <a:rPr kumimoji="1" lang="en-US" altLang="zh-CN" sz="2000" b="1" dirty="0"/>
              <a:t>traces</a:t>
            </a:r>
            <a:r>
              <a:rPr kumimoji="1" lang="zh-CN" altLang="en-US" sz="2000" b="1" dirty="0"/>
              <a:t>）</a:t>
            </a:r>
            <a:endParaRPr kumimoji="1" lang="en-US" altLang="zh-CN" sz="2000" dirty="0"/>
          </a:p>
        </p:txBody>
      </p:sp>
      <p:sp>
        <p:nvSpPr>
          <p:cNvPr id="5" name="灯片编号占位符 4">
            <a:extLst>
              <a:ext uri="{FF2B5EF4-FFF2-40B4-BE49-F238E27FC236}">
                <a16:creationId xmlns:a16="http://schemas.microsoft.com/office/drawing/2014/main" id="{32F57BBD-1F55-194A-8FED-AF051F88677D}"/>
              </a:ext>
            </a:extLst>
          </p:cNvPr>
          <p:cNvSpPr>
            <a:spLocks noGrp="1"/>
          </p:cNvSpPr>
          <p:nvPr>
            <p:ph type="sldNum" sz="quarter" idx="12"/>
          </p:nvPr>
        </p:nvSpPr>
        <p:spPr/>
        <p:txBody>
          <a:bodyPr/>
          <a:lstStyle/>
          <a:p>
            <a:fld id="{3FAA2014-31E2-6741-903E-A920B1C04E12}" type="slidenum">
              <a:rPr kumimoji="1" lang="zh-CN" altLang="en-US" smtClean="0"/>
              <a:t>21</a:t>
            </a:fld>
            <a:endParaRPr kumimoji="1" lang="zh-CN" altLang="en-US"/>
          </a:p>
        </p:txBody>
      </p:sp>
      <p:sp>
        <p:nvSpPr>
          <p:cNvPr id="9" name="文本框 8">
            <a:extLst>
              <a:ext uri="{FF2B5EF4-FFF2-40B4-BE49-F238E27FC236}">
                <a16:creationId xmlns:a16="http://schemas.microsoft.com/office/drawing/2014/main" id="{7C05ED40-32F6-3345-851A-FCBB65543D32}"/>
              </a:ext>
            </a:extLst>
          </p:cNvPr>
          <p:cNvSpPr txBox="1"/>
          <p:nvPr/>
        </p:nvSpPr>
        <p:spPr>
          <a:xfrm>
            <a:off x="-82836" y="2496514"/>
            <a:ext cx="2361082" cy="400110"/>
          </a:xfrm>
          <a:prstGeom prst="rect">
            <a:avLst/>
          </a:prstGeom>
          <a:noFill/>
        </p:spPr>
        <p:txBody>
          <a:bodyPr wrap="square" rtlCol="0">
            <a:spAutoFit/>
          </a:bodyPr>
          <a:lstStyle/>
          <a:p>
            <a:pPr algn="ctr"/>
            <a:r>
              <a:rPr kumimoji="1" lang="en-US" altLang="zh-CN" sz="2000" b="1" dirty="0"/>
              <a:t>Setting</a:t>
            </a:r>
            <a:endParaRPr kumimoji="1" lang="en-US" altLang="zh-CN" sz="2000" dirty="0"/>
          </a:p>
        </p:txBody>
      </p:sp>
      <p:grpSp>
        <p:nvGrpSpPr>
          <p:cNvPr id="10" name="组合 9">
            <a:extLst>
              <a:ext uri="{FF2B5EF4-FFF2-40B4-BE49-F238E27FC236}">
                <a16:creationId xmlns:a16="http://schemas.microsoft.com/office/drawing/2014/main" id="{3E9A665E-1A59-A448-8F66-EE494819A782}"/>
              </a:ext>
            </a:extLst>
          </p:cNvPr>
          <p:cNvGrpSpPr/>
          <p:nvPr/>
        </p:nvGrpSpPr>
        <p:grpSpPr>
          <a:xfrm>
            <a:off x="1530082" y="1925488"/>
            <a:ext cx="1380366" cy="1265125"/>
            <a:chOff x="2735749" y="1925488"/>
            <a:chExt cx="1380366" cy="1265125"/>
          </a:xfrm>
        </p:grpSpPr>
        <p:pic>
          <p:nvPicPr>
            <p:cNvPr id="8" name="图形 7" descr="数据库">
              <a:extLst>
                <a:ext uri="{FF2B5EF4-FFF2-40B4-BE49-F238E27FC236}">
                  <a16:creationId xmlns:a16="http://schemas.microsoft.com/office/drawing/2014/main" id="{838EF937-CF72-A147-82D9-1B4525C5E9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55808" y="2250365"/>
              <a:ext cx="940248" cy="940248"/>
            </a:xfrm>
            <a:prstGeom prst="rect">
              <a:avLst/>
            </a:prstGeom>
          </p:spPr>
        </p:pic>
        <p:sp>
          <p:nvSpPr>
            <p:cNvPr id="6" name="文本框 5">
              <a:extLst>
                <a:ext uri="{FF2B5EF4-FFF2-40B4-BE49-F238E27FC236}">
                  <a16:creationId xmlns:a16="http://schemas.microsoft.com/office/drawing/2014/main" id="{647102BE-7B8E-BD47-89F6-4567EC32F021}"/>
                </a:ext>
              </a:extLst>
            </p:cNvPr>
            <p:cNvSpPr txBox="1"/>
            <p:nvPr/>
          </p:nvSpPr>
          <p:spPr>
            <a:xfrm>
              <a:off x="2735749" y="1925488"/>
              <a:ext cx="1380366" cy="400110"/>
            </a:xfrm>
            <a:prstGeom prst="rect">
              <a:avLst/>
            </a:prstGeom>
            <a:noFill/>
          </p:spPr>
          <p:txBody>
            <a:bodyPr wrap="square" rtlCol="0">
              <a:spAutoFit/>
            </a:bodyPr>
            <a:lstStyle/>
            <a:p>
              <a:pPr algn="ctr"/>
              <a:r>
                <a:rPr kumimoji="1" lang="en-US" altLang="zh-CN" sz="2000" b="1" dirty="0"/>
                <a:t>Real</a:t>
              </a:r>
              <a:r>
                <a:rPr kumimoji="1" lang="zh-CN" altLang="en-US" sz="2000" b="1" dirty="0"/>
                <a:t> </a:t>
              </a:r>
              <a:r>
                <a:rPr kumimoji="1" lang="en-US" altLang="zh-CN" sz="2000" b="1" dirty="0"/>
                <a:t>data</a:t>
              </a:r>
              <a:endParaRPr kumimoji="1" lang="zh-CN" altLang="en-US" sz="2000" b="1" dirty="0"/>
            </a:p>
          </p:txBody>
        </p:sp>
      </p:grpSp>
      <p:sp>
        <p:nvSpPr>
          <p:cNvPr id="7" name="圆角矩形 6">
            <a:extLst>
              <a:ext uri="{FF2B5EF4-FFF2-40B4-BE49-F238E27FC236}">
                <a16:creationId xmlns:a16="http://schemas.microsoft.com/office/drawing/2014/main" id="{0267663E-FBF1-CE49-A5FE-BB6505773E2D}"/>
              </a:ext>
            </a:extLst>
          </p:cNvPr>
          <p:cNvSpPr/>
          <p:nvPr/>
        </p:nvSpPr>
        <p:spPr>
          <a:xfrm>
            <a:off x="3219564" y="2439089"/>
            <a:ext cx="1857662" cy="5628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err="1">
                <a:solidFill>
                  <a:schemeClr val="accent1">
                    <a:lumMod val="75000"/>
                  </a:schemeClr>
                </a:solidFill>
              </a:rPr>
              <a:t>DoppelGANger</a:t>
            </a:r>
            <a:endParaRPr kumimoji="1" lang="zh-CN" altLang="en-US" b="1" dirty="0">
              <a:solidFill>
                <a:schemeClr val="accent1">
                  <a:lumMod val="75000"/>
                </a:schemeClr>
              </a:solidFill>
            </a:endParaRPr>
          </a:p>
        </p:txBody>
      </p:sp>
      <p:pic>
        <p:nvPicPr>
          <p:cNvPr id="13" name="图形 12" descr="数据库">
            <a:extLst>
              <a:ext uri="{FF2B5EF4-FFF2-40B4-BE49-F238E27FC236}">
                <a16:creationId xmlns:a16="http://schemas.microsoft.com/office/drawing/2014/main" id="{236A8243-CE69-0E4A-ACF7-28B1BEA1F90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8583" y="2256487"/>
            <a:ext cx="940248" cy="940248"/>
          </a:xfrm>
          <a:prstGeom prst="rect">
            <a:avLst/>
          </a:prstGeom>
        </p:spPr>
      </p:pic>
      <p:sp>
        <p:nvSpPr>
          <p:cNvPr id="14" name="文本框 13">
            <a:extLst>
              <a:ext uri="{FF2B5EF4-FFF2-40B4-BE49-F238E27FC236}">
                <a16:creationId xmlns:a16="http://schemas.microsoft.com/office/drawing/2014/main" id="{12467EEC-BA78-864F-8461-2F6C711EABE6}"/>
              </a:ext>
            </a:extLst>
          </p:cNvPr>
          <p:cNvSpPr txBox="1"/>
          <p:nvPr/>
        </p:nvSpPr>
        <p:spPr>
          <a:xfrm>
            <a:off x="5635131" y="1772201"/>
            <a:ext cx="1448740" cy="591700"/>
          </a:xfrm>
          <a:prstGeom prst="rect">
            <a:avLst/>
          </a:prstGeom>
          <a:noFill/>
        </p:spPr>
        <p:txBody>
          <a:bodyPr wrap="square" rtlCol="0">
            <a:spAutoFit/>
          </a:bodyPr>
          <a:lstStyle/>
          <a:p>
            <a:pPr algn="ctr">
              <a:lnSpc>
                <a:spcPct val="80000"/>
              </a:lnSpc>
            </a:pPr>
            <a:r>
              <a:rPr kumimoji="1" lang="en-US" altLang="zh-CN" sz="2000" b="1" dirty="0"/>
              <a:t>Synthetic</a:t>
            </a:r>
            <a:r>
              <a:rPr kumimoji="1" lang="zh-CN" altLang="en-US" sz="2000" b="1" dirty="0"/>
              <a:t> </a:t>
            </a:r>
            <a:r>
              <a:rPr kumimoji="1" lang="en-US" altLang="zh-CN" sz="2000" b="1" dirty="0"/>
              <a:t>data</a:t>
            </a:r>
            <a:endParaRPr kumimoji="1" lang="zh-CN" altLang="en-US" sz="2000" b="1" dirty="0"/>
          </a:p>
        </p:txBody>
      </p:sp>
      <p:sp>
        <p:nvSpPr>
          <p:cNvPr id="15" name="圆角矩形 14">
            <a:extLst>
              <a:ext uri="{FF2B5EF4-FFF2-40B4-BE49-F238E27FC236}">
                <a16:creationId xmlns:a16="http://schemas.microsoft.com/office/drawing/2014/main" id="{552AA43B-9351-F34C-B7FB-D62C1A849F93}"/>
              </a:ext>
            </a:extLst>
          </p:cNvPr>
          <p:cNvSpPr/>
          <p:nvPr/>
        </p:nvSpPr>
        <p:spPr>
          <a:xfrm>
            <a:off x="7277157" y="2439089"/>
            <a:ext cx="1762607" cy="562800"/>
          </a:xfrm>
          <a:prstGeom prst="roundRect">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solidFill>
                  <a:schemeClr val="accent4">
                    <a:lumMod val="75000"/>
                  </a:schemeClr>
                </a:solidFill>
              </a:rPr>
              <a:t>Downstream</a:t>
            </a:r>
          </a:p>
          <a:p>
            <a:pPr algn="ctr"/>
            <a:r>
              <a:rPr kumimoji="1" lang="en-US" altLang="zh-CN" b="1" dirty="0">
                <a:solidFill>
                  <a:schemeClr val="accent4">
                    <a:lumMod val="75000"/>
                  </a:schemeClr>
                </a:solidFill>
              </a:rPr>
              <a:t>Algorithm</a:t>
            </a:r>
            <a:endParaRPr kumimoji="1" lang="zh-CN" altLang="en-US" b="1" dirty="0">
              <a:solidFill>
                <a:schemeClr val="accent4">
                  <a:lumMod val="75000"/>
                </a:schemeClr>
              </a:solidFill>
            </a:endParaRPr>
          </a:p>
        </p:txBody>
      </p:sp>
      <p:grpSp>
        <p:nvGrpSpPr>
          <p:cNvPr id="18" name="组合 17">
            <a:extLst>
              <a:ext uri="{FF2B5EF4-FFF2-40B4-BE49-F238E27FC236}">
                <a16:creationId xmlns:a16="http://schemas.microsoft.com/office/drawing/2014/main" id="{7DAF703E-E772-3040-AF66-2153C9C066F7}"/>
              </a:ext>
            </a:extLst>
          </p:cNvPr>
          <p:cNvGrpSpPr/>
          <p:nvPr/>
        </p:nvGrpSpPr>
        <p:grpSpPr>
          <a:xfrm>
            <a:off x="9534798" y="1714108"/>
            <a:ext cx="1553977" cy="1476505"/>
            <a:chOff x="9388015" y="1714108"/>
            <a:chExt cx="1553977" cy="1476505"/>
          </a:xfrm>
        </p:grpSpPr>
        <p:pic>
          <p:nvPicPr>
            <p:cNvPr id="16" name="图形 15" descr="数据库">
              <a:extLst>
                <a:ext uri="{FF2B5EF4-FFF2-40B4-BE49-F238E27FC236}">
                  <a16:creationId xmlns:a16="http://schemas.microsoft.com/office/drawing/2014/main" id="{6D91B7A8-A513-C543-ABF1-3308D60CFEB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694879" y="2250365"/>
              <a:ext cx="940248" cy="940248"/>
            </a:xfrm>
            <a:prstGeom prst="rect">
              <a:avLst/>
            </a:prstGeom>
          </p:spPr>
        </p:pic>
        <p:sp>
          <p:nvSpPr>
            <p:cNvPr id="17" name="文本框 16">
              <a:extLst>
                <a:ext uri="{FF2B5EF4-FFF2-40B4-BE49-F238E27FC236}">
                  <a16:creationId xmlns:a16="http://schemas.microsoft.com/office/drawing/2014/main" id="{76A883A5-AD0C-9145-A468-2CC7446C1515}"/>
                </a:ext>
              </a:extLst>
            </p:cNvPr>
            <p:cNvSpPr txBox="1"/>
            <p:nvPr/>
          </p:nvSpPr>
          <p:spPr>
            <a:xfrm>
              <a:off x="9388015" y="1714108"/>
              <a:ext cx="1553977" cy="591700"/>
            </a:xfrm>
            <a:prstGeom prst="rect">
              <a:avLst/>
            </a:prstGeom>
            <a:noFill/>
          </p:spPr>
          <p:txBody>
            <a:bodyPr wrap="square" rtlCol="0">
              <a:spAutoFit/>
            </a:bodyPr>
            <a:lstStyle/>
            <a:p>
              <a:pPr algn="ctr">
                <a:lnSpc>
                  <a:spcPct val="80000"/>
                </a:lnSpc>
              </a:pPr>
              <a:r>
                <a:rPr kumimoji="1" lang="en-US" altLang="zh-CN" sz="2000" b="1" dirty="0"/>
                <a:t>Holdout</a:t>
              </a:r>
              <a:r>
                <a:rPr kumimoji="1" lang="zh-CN" altLang="en-US" sz="2000" b="1" dirty="0"/>
                <a:t> </a:t>
              </a:r>
              <a:r>
                <a:rPr kumimoji="1" lang="en-US" altLang="zh-CN" sz="2000" b="1" dirty="0"/>
                <a:t>set</a:t>
              </a:r>
              <a:r>
                <a:rPr kumimoji="1" lang="zh-CN" altLang="en-US" sz="2000" b="1" dirty="0"/>
                <a:t> </a:t>
              </a:r>
              <a:r>
                <a:rPr kumimoji="1" lang="en-US" altLang="zh-CN" sz="2000" b="1" dirty="0"/>
                <a:t>of</a:t>
              </a:r>
              <a:r>
                <a:rPr kumimoji="1" lang="zh-CN" altLang="en-US" sz="2000" b="1" dirty="0"/>
                <a:t> </a:t>
              </a:r>
              <a:r>
                <a:rPr kumimoji="1" lang="en-US" altLang="zh-CN" sz="2000" b="1" dirty="0"/>
                <a:t>real</a:t>
              </a:r>
              <a:r>
                <a:rPr kumimoji="1" lang="zh-CN" altLang="en-US" sz="2000" b="1" dirty="0"/>
                <a:t> </a:t>
              </a:r>
              <a:r>
                <a:rPr kumimoji="1" lang="en-US" altLang="zh-CN" sz="2000" b="1" dirty="0"/>
                <a:t>data</a:t>
              </a:r>
              <a:endParaRPr kumimoji="1" lang="zh-CN" altLang="en-US" sz="2000" b="1" dirty="0"/>
            </a:p>
          </p:txBody>
        </p:sp>
      </p:grpSp>
      <p:cxnSp>
        <p:nvCxnSpPr>
          <p:cNvPr id="20" name="直线箭头连接符 19">
            <a:extLst>
              <a:ext uri="{FF2B5EF4-FFF2-40B4-BE49-F238E27FC236}">
                <a16:creationId xmlns:a16="http://schemas.microsoft.com/office/drawing/2014/main" id="{1F3B8A17-5919-BE43-A7E0-14FC81CBF22C}"/>
              </a:ext>
            </a:extLst>
          </p:cNvPr>
          <p:cNvCxnSpPr>
            <a:cxnSpLocks/>
            <a:stCxn id="8" idx="3"/>
            <a:endCxn id="7" idx="1"/>
          </p:cNvCxnSpPr>
          <p:nvPr/>
        </p:nvCxnSpPr>
        <p:spPr>
          <a:xfrm>
            <a:off x="2690389" y="2720489"/>
            <a:ext cx="529175" cy="0"/>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1FFB2739-A623-BC41-AAB7-0029D6E0B9F6}"/>
              </a:ext>
            </a:extLst>
          </p:cNvPr>
          <p:cNvCxnSpPr>
            <a:cxnSpLocks/>
            <a:stCxn id="7" idx="3"/>
            <a:endCxn id="13" idx="1"/>
          </p:cNvCxnSpPr>
          <p:nvPr/>
        </p:nvCxnSpPr>
        <p:spPr>
          <a:xfrm>
            <a:off x="5077226" y="2720489"/>
            <a:ext cx="801357" cy="6122"/>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a:extLst>
              <a:ext uri="{FF2B5EF4-FFF2-40B4-BE49-F238E27FC236}">
                <a16:creationId xmlns:a16="http://schemas.microsoft.com/office/drawing/2014/main" id="{C7749926-E4FF-774D-8102-5985CC6B3389}"/>
              </a:ext>
            </a:extLst>
          </p:cNvPr>
          <p:cNvCxnSpPr>
            <a:cxnSpLocks/>
            <a:stCxn id="13" idx="3"/>
            <a:endCxn id="15" idx="1"/>
          </p:cNvCxnSpPr>
          <p:nvPr/>
        </p:nvCxnSpPr>
        <p:spPr>
          <a:xfrm flipV="1">
            <a:off x="6818831" y="2720489"/>
            <a:ext cx="458326" cy="6122"/>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79E20F9B-B184-BB45-A4F0-CDE7C6706457}"/>
              </a:ext>
            </a:extLst>
          </p:cNvPr>
          <p:cNvCxnSpPr>
            <a:cxnSpLocks/>
            <a:stCxn id="15" idx="3"/>
            <a:endCxn id="16" idx="1"/>
          </p:cNvCxnSpPr>
          <p:nvPr/>
        </p:nvCxnSpPr>
        <p:spPr>
          <a:xfrm>
            <a:off x="9039764" y="2720489"/>
            <a:ext cx="801898" cy="0"/>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74FADA59-0A9F-D94B-A948-70CA7B35A6D1}"/>
              </a:ext>
            </a:extLst>
          </p:cNvPr>
          <p:cNvSpPr txBox="1"/>
          <p:nvPr/>
        </p:nvSpPr>
        <p:spPr>
          <a:xfrm>
            <a:off x="2561797" y="2320353"/>
            <a:ext cx="855667" cy="369332"/>
          </a:xfrm>
          <a:prstGeom prst="rect">
            <a:avLst/>
          </a:prstGeom>
          <a:noFill/>
        </p:spPr>
        <p:txBody>
          <a:bodyPr wrap="square" rtlCol="0">
            <a:spAutoFit/>
          </a:bodyPr>
          <a:lstStyle/>
          <a:p>
            <a:r>
              <a:rPr kumimoji="1" lang="en-US" altLang="zh-CN" dirty="0">
                <a:solidFill>
                  <a:srgbClr val="FF0000"/>
                </a:solidFill>
              </a:rPr>
              <a:t>Train</a:t>
            </a:r>
            <a:endParaRPr kumimoji="1" lang="zh-CN" altLang="en-US" dirty="0">
              <a:solidFill>
                <a:srgbClr val="FF0000"/>
              </a:solidFill>
            </a:endParaRPr>
          </a:p>
        </p:txBody>
      </p:sp>
      <p:sp>
        <p:nvSpPr>
          <p:cNvPr id="35" name="文本框 34">
            <a:extLst>
              <a:ext uri="{FF2B5EF4-FFF2-40B4-BE49-F238E27FC236}">
                <a16:creationId xmlns:a16="http://schemas.microsoft.com/office/drawing/2014/main" id="{64B7B46E-F7B2-684A-B818-199595D161C1}"/>
              </a:ext>
            </a:extLst>
          </p:cNvPr>
          <p:cNvSpPr txBox="1"/>
          <p:nvPr/>
        </p:nvSpPr>
        <p:spPr>
          <a:xfrm>
            <a:off x="5043623" y="2344964"/>
            <a:ext cx="1259627" cy="369332"/>
          </a:xfrm>
          <a:prstGeom prst="rect">
            <a:avLst/>
          </a:prstGeom>
          <a:noFill/>
        </p:spPr>
        <p:txBody>
          <a:bodyPr wrap="square" rtlCol="0">
            <a:spAutoFit/>
          </a:bodyPr>
          <a:lstStyle/>
          <a:p>
            <a:r>
              <a:rPr kumimoji="1" lang="en-US" altLang="zh-CN" dirty="0">
                <a:solidFill>
                  <a:srgbClr val="FF0000"/>
                </a:solidFill>
              </a:rPr>
              <a:t>Generate</a:t>
            </a:r>
            <a:endParaRPr kumimoji="1" lang="zh-CN" altLang="en-US" dirty="0">
              <a:solidFill>
                <a:srgbClr val="FF0000"/>
              </a:solidFill>
            </a:endParaRPr>
          </a:p>
        </p:txBody>
      </p:sp>
      <p:sp>
        <p:nvSpPr>
          <p:cNvPr id="36" name="文本框 35">
            <a:extLst>
              <a:ext uri="{FF2B5EF4-FFF2-40B4-BE49-F238E27FC236}">
                <a16:creationId xmlns:a16="http://schemas.microsoft.com/office/drawing/2014/main" id="{36651DED-D8D9-9645-8B73-21586BD2B952}"/>
              </a:ext>
            </a:extLst>
          </p:cNvPr>
          <p:cNvSpPr txBox="1"/>
          <p:nvPr/>
        </p:nvSpPr>
        <p:spPr>
          <a:xfrm>
            <a:off x="6618402" y="2351157"/>
            <a:ext cx="855667" cy="369332"/>
          </a:xfrm>
          <a:prstGeom prst="rect">
            <a:avLst/>
          </a:prstGeom>
          <a:noFill/>
        </p:spPr>
        <p:txBody>
          <a:bodyPr wrap="square" rtlCol="0">
            <a:spAutoFit/>
          </a:bodyPr>
          <a:lstStyle/>
          <a:p>
            <a:r>
              <a:rPr kumimoji="1" lang="en-US" altLang="zh-CN" dirty="0">
                <a:solidFill>
                  <a:srgbClr val="FF0000"/>
                </a:solidFill>
              </a:rPr>
              <a:t>Train</a:t>
            </a:r>
            <a:endParaRPr kumimoji="1" lang="zh-CN" altLang="en-US" dirty="0">
              <a:solidFill>
                <a:srgbClr val="FF0000"/>
              </a:solidFill>
            </a:endParaRPr>
          </a:p>
        </p:txBody>
      </p:sp>
      <p:sp>
        <p:nvSpPr>
          <p:cNvPr id="37" name="文本框 36">
            <a:extLst>
              <a:ext uri="{FF2B5EF4-FFF2-40B4-BE49-F238E27FC236}">
                <a16:creationId xmlns:a16="http://schemas.microsoft.com/office/drawing/2014/main" id="{348650E9-9F41-1147-818A-347B4479FA01}"/>
              </a:ext>
            </a:extLst>
          </p:cNvPr>
          <p:cNvSpPr txBox="1"/>
          <p:nvPr/>
        </p:nvSpPr>
        <p:spPr>
          <a:xfrm>
            <a:off x="9024952" y="2315290"/>
            <a:ext cx="1247113" cy="369332"/>
          </a:xfrm>
          <a:prstGeom prst="rect">
            <a:avLst/>
          </a:prstGeom>
          <a:noFill/>
        </p:spPr>
        <p:txBody>
          <a:bodyPr wrap="square" rtlCol="0">
            <a:spAutoFit/>
          </a:bodyPr>
          <a:lstStyle/>
          <a:p>
            <a:r>
              <a:rPr kumimoji="1" lang="en-US" altLang="zh-CN" dirty="0">
                <a:solidFill>
                  <a:srgbClr val="FF0000"/>
                </a:solidFill>
              </a:rPr>
              <a:t>Evaluate</a:t>
            </a:r>
          </a:p>
        </p:txBody>
      </p:sp>
    </p:spTree>
    <p:extLst>
      <p:ext uri="{BB962C8B-B14F-4D97-AF65-F5344CB8AC3E}">
        <p14:creationId xmlns:p14="http://schemas.microsoft.com/office/powerpoint/2010/main" val="1666812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a:xfrm>
            <a:off x="838201" y="365125"/>
            <a:ext cx="10526487" cy="1325563"/>
          </a:xfrm>
        </p:spPr>
        <p:txBody>
          <a:bodyPr/>
          <a:lstStyle/>
          <a:p>
            <a:r>
              <a:rPr kumimoji="1" lang="en-US" altLang="zh-CN" b="1" dirty="0"/>
              <a:t>Privacy:</a:t>
            </a:r>
            <a:r>
              <a:rPr kumimoji="1" lang="zh-CN" altLang="en-US" b="1" dirty="0"/>
              <a:t> </a:t>
            </a:r>
            <a:r>
              <a:rPr kumimoji="1" lang="en-US" altLang="zh-CN" b="1" dirty="0"/>
              <a:t>Business</a:t>
            </a:r>
            <a:r>
              <a:rPr kumimoji="1" lang="zh-CN" altLang="en-US" b="1" dirty="0"/>
              <a:t> </a:t>
            </a:r>
            <a:r>
              <a:rPr kumimoji="1" lang="en-US" altLang="zh-CN" b="1" dirty="0"/>
              <a:t>Secrets</a:t>
            </a:r>
            <a:endParaRPr kumimoji="1" lang="zh-CN" altLang="en-US" b="1" dirty="0"/>
          </a:p>
        </p:txBody>
      </p:sp>
      <p:sp>
        <p:nvSpPr>
          <p:cNvPr id="6" name="矩形 5">
            <a:extLst>
              <a:ext uri="{FF2B5EF4-FFF2-40B4-BE49-F238E27FC236}">
                <a16:creationId xmlns:a16="http://schemas.microsoft.com/office/drawing/2014/main" id="{A681CF64-0F67-424A-9EA6-8C33D5E3C8A8}"/>
              </a:ext>
            </a:extLst>
          </p:cNvPr>
          <p:cNvSpPr/>
          <p:nvPr/>
        </p:nvSpPr>
        <p:spPr>
          <a:xfrm>
            <a:off x="2000703" y="1690688"/>
            <a:ext cx="7909991" cy="132556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dirty="0"/>
          </a:p>
        </p:txBody>
      </p:sp>
      <p:sp>
        <p:nvSpPr>
          <p:cNvPr id="7" name="矩形 6">
            <a:extLst>
              <a:ext uri="{FF2B5EF4-FFF2-40B4-BE49-F238E27FC236}">
                <a16:creationId xmlns:a16="http://schemas.microsoft.com/office/drawing/2014/main" id="{A7B271DC-0A68-6842-813B-DD32332FF607}"/>
              </a:ext>
            </a:extLst>
          </p:cNvPr>
          <p:cNvSpPr/>
          <p:nvPr/>
        </p:nvSpPr>
        <p:spPr>
          <a:xfrm>
            <a:off x="2132367" y="1830406"/>
            <a:ext cx="1908367" cy="101437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chemeClr val="accent2">
                    <a:lumMod val="75000"/>
                  </a:schemeClr>
                </a:solidFill>
              </a:rPr>
              <a:t>Metadata:</a:t>
            </a:r>
          </a:p>
          <a:p>
            <a:pPr algn="ctr"/>
            <a:r>
              <a:rPr kumimoji="1" lang="en-US" altLang="zh-CN" sz="2000" b="1" dirty="0">
                <a:solidFill>
                  <a:schemeClr val="accent2">
                    <a:lumMod val="75000"/>
                  </a:schemeClr>
                </a:solidFill>
              </a:rPr>
              <a:t>Server</a:t>
            </a:r>
            <a:r>
              <a:rPr kumimoji="1" lang="zh-CN" altLang="en-US" sz="2000" b="1" dirty="0">
                <a:solidFill>
                  <a:schemeClr val="accent2">
                    <a:lumMod val="75000"/>
                  </a:schemeClr>
                </a:solidFill>
              </a:rPr>
              <a:t> </a:t>
            </a:r>
            <a:r>
              <a:rPr kumimoji="1" lang="en-US" altLang="zh-CN" sz="2000" b="1" dirty="0">
                <a:solidFill>
                  <a:schemeClr val="accent2">
                    <a:lumMod val="75000"/>
                  </a:schemeClr>
                </a:solidFill>
              </a:rPr>
              <a:t>type</a:t>
            </a:r>
            <a:endParaRPr kumimoji="1" lang="zh-CN" altLang="en-US" sz="2000" b="1" dirty="0">
              <a:solidFill>
                <a:schemeClr val="accent2">
                  <a:lumMod val="75000"/>
                </a:schemeClr>
              </a:solidFill>
            </a:endParaRPr>
          </a:p>
        </p:txBody>
      </p:sp>
      <p:grpSp>
        <p:nvGrpSpPr>
          <p:cNvPr id="51" name="组合 50">
            <a:extLst>
              <a:ext uri="{FF2B5EF4-FFF2-40B4-BE49-F238E27FC236}">
                <a16:creationId xmlns:a16="http://schemas.microsoft.com/office/drawing/2014/main" id="{687AFA7A-05C0-314C-B933-879D27D0A33B}"/>
              </a:ext>
            </a:extLst>
          </p:cNvPr>
          <p:cNvGrpSpPr/>
          <p:nvPr/>
        </p:nvGrpSpPr>
        <p:grpSpPr>
          <a:xfrm>
            <a:off x="1071766" y="2844777"/>
            <a:ext cx="4029570" cy="1190936"/>
            <a:chOff x="1071766" y="2844777"/>
            <a:chExt cx="4029570" cy="1190936"/>
          </a:xfrm>
        </p:grpSpPr>
        <p:sp>
          <p:nvSpPr>
            <p:cNvPr id="3" name="文本框 2">
              <a:extLst>
                <a:ext uri="{FF2B5EF4-FFF2-40B4-BE49-F238E27FC236}">
                  <a16:creationId xmlns:a16="http://schemas.microsoft.com/office/drawing/2014/main" id="{2CF335C0-554B-D046-822F-4C28B705326C}"/>
                </a:ext>
              </a:extLst>
            </p:cNvPr>
            <p:cNvSpPr txBox="1"/>
            <p:nvPr/>
          </p:nvSpPr>
          <p:spPr>
            <a:xfrm>
              <a:off x="1071766" y="3204716"/>
              <a:ext cx="4029570" cy="830997"/>
            </a:xfrm>
            <a:prstGeom prst="rect">
              <a:avLst/>
            </a:prstGeom>
            <a:noFill/>
          </p:spPr>
          <p:txBody>
            <a:bodyPr wrap="square" rtlCol="0">
              <a:spAutoFit/>
            </a:bodyPr>
            <a:lstStyle/>
            <a:p>
              <a:pPr algn="ctr"/>
              <a:r>
                <a:rPr kumimoji="1" lang="en-US" altLang="zh-CN" sz="2400" dirty="0">
                  <a:solidFill>
                    <a:schemeClr val="accent2">
                      <a:lumMod val="75000"/>
                    </a:schemeClr>
                  </a:solidFill>
                </a:rPr>
                <a:t>Distribution</a:t>
              </a:r>
              <a:r>
                <a:rPr kumimoji="1" lang="zh-CN" altLang="en-US" sz="2400" dirty="0">
                  <a:solidFill>
                    <a:schemeClr val="accent2">
                      <a:lumMod val="75000"/>
                    </a:schemeClr>
                  </a:solidFill>
                </a:rPr>
                <a:t> </a:t>
              </a:r>
              <a:r>
                <a:rPr kumimoji="1" lang="en-US" altLang="zh-CN" sz="2400" dirty="0">
                  <a:solidFill>
                    <a:schemeClr val="accent2">
                      <a:lumMod val="75000"/>
                    </a:schemeClr>
                  </a:solidFill>
                </a:rPr>
                <a:t>of</a:t>
              </a:r>
              <a:r>
                <a:rPr kumimoji="1" lang="zh-CN" altLang="en-US" sz="2400" dirty="0">
                  <a:solidFill>
                    <a:schemeClr val="accent2">
                      <a:lumMod val="75000"/>
                    </a:schemeClr>
                  </a:solidFill>
                </a:rPr>
                <a:t> </a:t>
              </a:r>
              <a:r>
                <a:rPr kumimoji="1" lang="en-US" altLang="zh-CN" sz="2400" dirty="0">
                  <a:solidFill>
                    <a:schemeClr val="accent2">
                      <a:lumMod val="75000"/>
                    </a:schemeClr>
                  </a:solidFill>
                </a:rPr>
                <a:t>server</a:t>
              </a:r>
              <a:r>
                <a:rPr kumimoji="1" lang="zh-CN" altLang="en-US" sz="2400" dirty="0">
                  <a:solidFill>
                    <a:schemeClr val="accent2">
                      <a:lumMod val="75000"/>
                    </a:schemeClr>
                  </a:solidFill>
                </a:rPr>
                <a:t> </a:t>
              </a:r>
              <a:r>
                <a:rPr kumimoji="1" lang="en-US" altLang="zh-CN" sz="2400" dirty="0">
                  <a:solidFill>
                    <a:schemeClr val="accent2">
                      <a:lumMod val="75000"/>
                    </a:schemeClr>
                  </a:solidFill>
                </a:rPr>
                <a:t>types</a:t>
              </a:r>
              <a:r>
                <a:rPr kumimoji="1" lang="zh-CN" altLang="en-US" sz="2400" dirty="0">
                  <a:solidFill>
                    <a:schemeClr val="accent2">
                      <a:lumMod val="75000"/>
                    </a:schemeClr>
                  </a:solidFill>
                </a:rPr>
                <a:t> </a:t>
              </a:r>
              <a:r>
                <a:rPr kumimoji="1" lang="en-US" altLang="zh-CN" sz="2400" dirty="0">
                  <a:solidFill>
                    <a:schemeClr val="accent2">
                      <a:lumMod val="75000"/>
                    </a:schemeClr>
                  </a:solidFill>
                </a:rPr>
                <a:t>reveals</a:t>
              </a:r>
              <a:r>
                <a:rPr kumimoji="1" lang="zh-CN" altLang="en-US" sz="2400" dirty="0">
                  <a:solidFill>
                    <a:schemeClr val="accent2">
                      <a:lumMod val="75000"/>
                    </a:schemeClr>
                  </a:solidFill>
                </a:rPr>
                <a:t> </a:t>
              </a:r>
              <a:r>
                <a:rPr kumimoji="1" lang="en-US" altLang="zh-CN" sz="2400" dirty="0">
                  <a:solidFill>
                    <a:schemeClr val="accent2">
                      <a:lumMod val="75000"/>
                    </a:schemeClr>
                  </a:solidFill>
                </a:rPr>
                <a:t>business</a:t>
              </a:r>
              <a:r>
                <a:rPr kumimoji="1" lang="zh-CN" altLang="en-US" sz="2400" dirty="0">
                  <a:solidFill>
                    <a:schemeClr val="accent2">
                      <a:lumMod val="75000"/>
                    </a:schemeClr>
                  </a:solidFill>
                </a:rPr>
                <a:t> </a:t>
              </a:r>
              <a:r>
                <a:rPr kumimoji="1" lang="en-US" altLang="zh-CN" sz="2400" dirty="0">
                  <a:solidFill>
                    <a:schemeClr val="accent2">
                      <a:lumMod val="75000"/>
                    </a:schemeClr>
                  </a:solidFill>
                </a:rPr>
                <a:t>secrets!</a:t>
              </a:r>
              <a:endParaRPr kumimoji="1" lang="zh-CN" altLang="en-US" sz="2400" dirty="0">
                <a:solidFill>
                  <a:schemeClr val="accent2">
                    <a:lumMod val="75000"/>
                  </a:schemeClr>
                </a:solidFill>
              </a:endParaRPr>
            </a:p>
          </p:txBody>
        </p:sp>
        <p:cxnSp>
          <p:nvCxnSpPr>
            <p:cNvPr id="19" name="直线箭头连接符 18">
              <a:extLst>
                <a:ext uri="{FF2B5EF4-FFF2-40B4-BE49-F238E27FC236}">
                  <a16:creationId xmlns:a16="http://schemas.microsoft.com/office/drawing/2014/main" id="{ED79E8D0-D9FE-3A46-B988-6AAC057DAAAF}"/>
                </a:ext>
              </a:extLst>
            </p:cNvPr>
            <p:cNvCxnSpPr>
              <a:cxnSpLocks/>
              <a:stCxn id="3" idx="0"/>
              <a:endCxn id="7" idx="2"/>
            </p:cNvCxnSpPr>
            <p:nvPr/>
          </p:nvCxnSpPr>
          <p:spPr>
            <a:xfrm flipV="1">
              <a:off x="3086551" y="2844777"/>
              <a:ext cx="0" cy="359939"/>
            </a:xfrm>
            <a:prstGeom prst="straightConnector1">
              <a:avLst/>
            </a:prstGeom>
            <a:ln w="38100">
              <a:solidFill>
                <a:schemeClr val="accent4">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3" name="组合 32">
            <a:extLst>
              <a:ext uri="{FF2B5EF4-FFF2-40B4-BE49-F238E27FC236}">
                <a16:creationId xmlns:a16="http://schemas.microsoft.com/office/drawing/2014/main" id="{6E3BA4E7-49EC-F847-BC69-32A11BB9D721}"/>
              </a:ext>
            </a:extLst>
          </p:cNvPr>
          <p:cNvGrpSpPr/>
          <p:nvPr/>
        </p:nvGrpSpPr>
        <p:grpSpPr>
          <a:xfrm>
            <a:off x="3376192" y="4392613"/>
            <a:ext cx="5439615" cy="1933784"/>
            <a:chOff x="2970496" y="3721949"/>
            <a:chExt cx="6251008" cy="2982680"/>
          </a:xfrm>
        </p:grpSpPr>
        <p:grpSp>
          <p:nvGrpSpPr>
            <p:cNvPr id="22" name="组合 21">
              <a:extLst>
                <a:ext uri="{FF2B5EF4-FFF2-40B4-BE49-F238E27FC236}">
                  <a16:creationId xmlns:a16="http://schemas.microsoft.com/office/drawing/2014/main" id="{8C94F4E0-FC39-2344-B65B-7D5AA21B3A57}"/>
                </a:ext>
              </a:extLst>
            </p:cNvPr>
            <p:cNvGrpSpPr/>
            <p:nvPr/>
          </p:nvGrpSpPr>
          <p:grpSpPr>
            <a:xfrm>
              <a:off x="2970496" y="5379066"/>
              <a:ext cx="6251008" cy="1325563"/>
              <a:chOff x="558980" y="3643590"/>
              <a:chExt cx="6251008" cy="1325563"/>
            </a:xfrm>
          </p:grpSpPr>
          <p:sp>
            <p:nvSpPr>
              <p:cNvPr id="23" name="矩形 22">
                <a:extLst>
                  <a:ext uri="{FF2B5EF4-FFF2-40B4-BE49-F238E27FC236}">
                    <a16:creationId xmlns:a16="http://schemas.microsoft.com/office/drawing/2014/main" id="{D9A7863D-0ECA-F842-A266-610F065744DB}"/>
                  </a:ext>
                </a:extLst>
              </p:cNvPr>
              <p:cNvSpPr/>
              <p:nvPr/>
            </p:nvSpPr>
            <p:spPr>
              <a:xfrm>
                <a:off x="558980" y="3643590"/>
                <a:ext cx="6107315" cy="132556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100"/>
              </a:p>
            </p:txBody>
          </p:sp>
          <p:sp>
            <p:nvSpPr>
              <p:cNvPr id="24" name="矩形 23">
                <a:extLst>
                  <a:ext uri="{FF2B5EF4-FFF2-40B4-BE49-F238E27FC236}">
                    <a16:creationId xmlns:a16="http://schemas.microsoft.com/office/drawing/2014/main" id="{94D193D5-F475-504C-86BC-972649FB9993}"/>
                  </a:ext>
                </a:extLst>
              </p:cNvPr>
              <p:cNvSpPr/>
              <p:nvPr/>
            </p:nvSpPr>
            <p:spPr>
              <a:xfrm>
                <a:off x="690643" y="3925332"/>
                <a:ext cx="1227449" cy="739711"/>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solidFill>
                      <a:schemeClr val="accent2">
                        <a:lumMod val="75000"/>
                      </a:schemeClr>
                    </a:solidFill>
                  </a:rPr>
                  <a:t>Metadata</a:t>
                </a:r>
                <a:endParaRPr kumimoji="1" lang="zh-CN" altLang="en-US" sz="1400" dirty="0">
                  <a:solidFill>
                    <a:schemeClr val="accent2">
                      <a:lumMod val="75000"/>
                    </a:schemeClr>
                  </a:solidFill>
                </a:endParaRPr>
              </a:p>
            </p:txBody>
          </p:sp>
          <p:sp>
            <p:nvSpPr>
              <p:cNvPr id="25" name="矩形 24">
                <a:extLst>
                  <a:ext uri="{FF2B5EF4-FFF2-40B4-BE49-F238E27FC236}">
                    <a16:creationId xmlns:a16="http://schemas.microsoft.com/office/drawing/2014/main" id="{20B458E9-57DB-F244-9337-9E56A20A2DD6}"/>
                  </a:ext>
                </a:extLst>
              </p:cNvPr>
              <p:cNvSpPr/>
              <p:nvPr/>
            </p:nvSpPr>
            <p:spPr>
              <a:xfrm>
                <a:off x="2407965" y="3925332"/>
                <a:ext cx="1815751" cy="739711"/>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solidFill>
                      <a:schemeClr val="accent6">
                        <a:lumMod val="75000"/>
                      </a:schemeClr>
                    </a:solidFill>
                  </a:rPr>
                  <a:t>Measurement</a:t>
                </a:r>
                <a:r>
                  <a:rPr kumimoji="1" lang="zh-CN" altLang="en-US" sz="1400" dirty="0">
                    <a:solidFill>
                      <a:schemeClr val="accent6">
                        <a:lumMod val="75000"/>
                      </a:schemeClr>
                    </a:solidFill>
                  </a:rPr>
                  <a:t> </a:t>
                </a:r>
                <a:r>
                  <a:rPr kumimoji="1" lang="en-US" altLang="zh-CN" sz="1400" dirty="0">
                    <a:solidFill>
                      <a:schemeClr val="accent6">
                        <a:lumMod val="75000"/>
                      </a:schemeClr>
                    </a:solidFill>
                  </a:rPr>
                  <a:t>1</a:t>
                </a:r>
                <a:endParaRPr kumimoji="1" lang="zh-CN" altLang="en-US" sz="1400" dirty="0">
                  <a:solidFill>
                    <a:schemeClr val="accent6">
                      <a:lumMod val="75000"/>
                    </a:schemeClr>
                  </a:solidFill>
                </a:endParaRPr>
              </a:p>
            </p:txBody>
          </p:sp>
          <p:sp>
            <p:nvSpPr>
              <p:cNvPr id="26" name="矩形 25">
                <a:extLst>
                  <a:ext uri="{FF2B5EF4-FFF2-40B4-BE49-F238E27FC236}">
                    <a16:creationId xmlns:a16="http://schemas.microsoft.com/office/drawing/2014/main" id="{FD596148-B246-E04E-B61D-F1BCC8A27553}"/>
                  </a:ext>
                </a:extLst>
              </p:cNvPr>
              <p:cNvSpPr/>
              <p:nvPr/>
            </p:nvSpPr>
            <p:spPr>
              <a:xfrm>
                <a:off x="4223716" y="3925332"/>
                <a:ext cx="1815751" cy="739711"/>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solidFill>
                      <a:schemeClr val="accent6">
                        <a:lumMod val="75000"/>
                      </a:schemeClr>
                    </a:solidFill>
                  </a:rPr>
                  <a:t>Measurement</a:t>
                </a:r>
                <a:r>
                  <a:rPr kumimoji="1" lang="zh-CN" altLang="en-US" sz="1400" dirty="0">
                    <a:solidFill>
                      <a:schemeClr val="accent6">
                        <a:lumMod val="75000"/>
                      </a:schemeClr>
                    </a:solidFill>
                  </a:rPr>
                  <a:t> </a:t>
                </a:r>
                <a:r>
                  <a:rPr kumimoji="1" lang="en-US" altLang="zh-CN" sz="1400" dirty="0">
                    <a:solidFill>
                      <a:schemeClr val="accent6">
                        <a:lumMod val="75000"/>
                      </a:schemeClr>
                    </a:solidFill>
                  </a:rPr>
                  <a:t>2</a:t>
                </a:r>
                <a:endParaRPr kumimoji="1" lang="zh-CN" altLang="en-US" sz="1400" dirty="0">
                  <a:solidFill>
                    <a:schemeClr val="accent6">
                      <a:lumMod val="75000"/>
                    </a:schemeClr>
                  </a:solidFill>
                </a:endParaRPr>
              </a:p>
            </p:txBody>
          </p:sp>
          <p:sp>
            <p:nvSpPr>
              <p:cNvPr id="27" name="文本框 26">
                <a:extLst>
                  <a:ext uri="{FF2B5EF4-FFF2-40B4-BE49-F238E27FC236}">
                    <a16:creationId xmlns:a16="http://schemas.microsoft.com/office/drawing/2014/main" id="{1EF5865B-ECC2-D045-A066-DC40CF2DA776}"/>
                  </a:ext>
                </a:extLst>
              </p:cNvPr>
              <p:cNvSpPr txBox="1"/>
              <p:nvPr/>
            </p:nvSpPr>
            <p:spPr>
              <a:xfrm>
                <a:off x="6007282" y="3771747"/>
                <a:ext cx="802706" cy="1186790"/>
              </a:xfrm>
              <a:prstGeom prst="rect">
                <a:avLst/>
              </a:prstGeom>
              <a:noFill/>
            </p:spPr>
            <p:txBody>
              <a:bodyPr wrap="square" rtlCol="0">
                <a:spAutoFit/>
              </a:bodyPr>
              <a:lstStyle/>
              <a:p>
                <a:r>
                  <a:rPr kumimoji="1" lang="en-US" altLang="zh-CN" sz="4400" dirty="0">
                    <a:solidFill>
                      <a:schemeClr val="accent6">
                        <a:lumMod val="75000"/>
                      </a:schemeClr>
                    </a:solidFill>
                  </a:rPr>
                  <a:t>…</a:t>
                </a:r>
                <a:endParaRPr kumimoji="1" lang="zh-CN" altLang="en-US" sz="4400" dirty="0">
                  <a:solidFill>
                    <a:schemeClr val="accent6">
                      <a:lumMod val="75000"/>
                    </a:schemeClr>
                  </a:solidFill>
                </a:endParaRPr>
              </a:p>
            </p:txBody>
          </p:sp>
        </p:grpSp>
        <p:sp>
          <p:nvSpPr>
            <p:cNvPr id="28" name="矩形 3">
              <a:extLst>
                <a:ext uri="{FF2B5EF4-FFF2-40B4-BE49-F238E27FC236}">
                  <a16:creationId xmlns:a16="http://schemas.microsoft.com/office/drawing/2014/main" id="{8B59E9E5-7F87-BD41-9D95-758FA8F0B75B}"/>
                </a:ext>
              </a:extLst>
            </p:cNvPr>
            <p:cNvSpPr/>
            <p:nvPr/>
          </p:nvSpPr>
          <p:spPr>
            <a:xfrm>
              <a:off x="3040709" y="3721949"/>
              <a:ext cx="1343296" cy="981219"/>
            </a:xfrm>
            <a:prstGeom prst="rect">
              <a:avLst/>
            </a:prstGeom>
            <a:solidFill>
              <a:schemeClr val="accent1">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Metadata</a:t>
              </a:r>
            </a:p>
            <a:p>
              <a:pPr algn="ctr"/>
              <a:r>
                <a:rPr kumimoji="1" lang="en-US" altLang="zh-CN" sz="1400" b="1" dirty="0">
                  <a:solidFill>
                    <a:sysClr val="windowText" lastClr="000000"/>
                  </a:solidFill>
                </a:rPr>
                <a:t>generator</a:t>
              </a:r>
              <a:endParaRPr kumimoji="1" lang="zh-CN" altLang="en-US" sz="1400" b="1" dirty="0">
                <a:solidFill>
                  <a:sysClr val="windowText" lastClr="000000"/>
                </a:solidFill>
              </a:endParaRPr>
            </a:p>
          </p:txBody>
        </p:sp>
        <p:cxnSp>
          <p:nvCxnSpPr>
            <p:cNvPr id="29" name="直线箭头连接符 28">
              <a:extLst>
                <a:ext uri="{FF2B5EF4-FFF2-40B4-BE49-F238E27FC236}">
                  <a16:creationId xmlns:a16="http://schemas.microsoft.com/office/drawing/2014/main" id="{05C2DDBC-F922-1844-A504-1A08CB148EC1}"/>
                </a:ext>
              </a:extLst>
            </p:cNvPr>
            <p:cNvCxnSpPr>
              <a:cxnSpLocks/>
              <a:stCxn id="28" idx="2"/>
              <a:endCxn id="24" idx="0"/>
            </p:cNvCxnSpPr>
            <p:nvPr/>
          </p:nvCxnSpPr>
          <p:spPr>
            <a:xfrm>
              <a:off x="3712357" y="4703168"/>
              <a:ext cx="3527" cy="95764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矩形 5">
              <a:extLst>
                <a:ext uri="{FF2B5EF4-FFF2-40B4-BE49-F238E27FC236}">
                  <a16:creationId xmlns:a16="http://schemas.microsoft.com/office/drawing/2014/main" id="{C664C679-0DF1-FD42-BEFA-C7A1B52474D7}"/>
                </a:ext>
              </a:extLst>
            </p:cNvPr>
            <p:cNvSpPr/>
            <p:nvPr/>
          </p:nvSpPr>
          <p:spPr>
            <a:xfrm>
              <a:off x="5254898" y="3721949"/>
              <a:ext cx="2857476" cy="981219"/>
            </a:xfrm>
            <a:prstGeom prst="rect">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Measurement</a:t>
              </a:r>
            </a:p>
            <a:p>
              <a:pPr algn="ctr"/>
              <a:r>
                <a:rPr kumimoji="1" lang="en-US" altLang="zh-CN" sz="1400" b="1" dirty="0">
                  <a:solidFill>
                    <a:sysClr val="windowText" lastClr="000000"/>
                  </a:solidFill>
                </a:rPr>
                <a:t>generator</a:t>
              </a:r>
              <a:endParaRPr kumimoji="1" lang="zh-CN" altLang="en-US" sz="1400" b="1" dirty="0">
                <a:solidFill>
                  <a:sysClr val="windowText" lastClr="000000"/>
                </a:solidFill>
              </a:endParaRPr>
            </a:p>
          </p:txBody>
        </p:sp>
        <p:cxnSp>
          <p:nvCxnSpPr>
            <p:cNvPr id="31" name="直线箭头连接符 30">
              <a:extLst>
                <a:ext uri="{FF2B5EF4-FFF2-40B4-BE49-F238E27FC236}">
                  <a16:creationId xmlns:a16="http://schemas.microsoft.com/office/drawing/2014/main" id="{5D6E8C8F-9440-BF40-AEBF-1D7689CF6269}"/>
                </a:ext>
              </a:extLst>
            </p:cNvPr>
            <p:cNvCxnSpPr>
              <a:cxnSpLocks/>
            </p:cNvCxnSpPr>
            <p:nvPr/>
          </p:nvCxnSpPr>
          <p:spPr>
            <a:xfrm>
              <a:off x="6642264" y="4696230"/>
              <a:ext cx="0" cy="964578"/>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肘形连接符 31">
              <a:extLst>
                <a:ext uri="{FF2B5EF4-FFF2-40B4-BE49-F238E27FC236}">
                  <a16:creationId xmlns:a16="http://schemas.microsoft.com/office/drawing/2014/main" id="{A7785C63-5CD9-A641-8681-190AA00BFFDC}"/>
                </a:ext>
              </a:extLst>
            </p:cNvPr>
            <p:cNvCxnSpPr>
              <a:stCxn id="24" idx="3"/>
              <a:endCxn id="30" idx="0"/>
            </p:cNvCxnSpPr>
            <p:nvPr/>
          </p:nvCxnSpPr>
          <p:spPr>
            <a:xfrm flipV="1">
              <a:off x="4329608" y="3721949"/>
              <a:ext cx="2354028" cy="2308715"/>
            </a:xfrm>
            <a:prstGeom prst="bentConnector4">
              <a:avLst>
                <a:gd name="adj1" fmla="val 11436"/>
                <a:gd name="adj2" fmla="val 109902"/>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组合 51">
            <a:extLst>
              <a:ext uri="{FF2B5EF4-FFF2-40B4-BE49-F238E27FC236}">
                <a16:creationId xmlns:a16="http://schemas.microsoft.com/office/drawing/2014/main" id="{67E7651C-424F-8749-8360-E8A4D7DB2942}"/>
              </a:ext>
            </a:extLst>
          </p:cNvPr>
          <p:cNvGrpSpPr/>
          <p:nvPr/>
        </p:nvGrpSpPr>
        <p:grpSpPr>
          <a:xfrm>
            <a:off x="3086551" y="2759875"/>
            <a:ext cx="7962475" cy="1297442"/>
            <a:chOff x="3086551" y="2759875"/>
            <a:chExt cx="7962475" cy="1297442"/>
          </a:xfrm>
        </p:grpSpPr>
        <p:cxnSp>
          <p:nvCxnSpPr>
            <p:cNvPr id="37" name="直线箭头连接符 36">
              <a:extLst>
                <a:ext uri="{FF2B5EF4-FFF2-40B4-BE49-F238E27FC236}">
                  <a16:creationId xmlns:a16="http://schemas.microsoft.com/office/drawing/2014/main" id="{8AD5EA15-44E8-7640-ADE0-986B33D1147D}"/>
                </a:ext>
              </a:extLst>
            </p:cNvPr>
            <p:cNvCxnSpPr>
              <a:cxnSpLocks/>
              <a:endCxn id="7" idx="2"/>
            </p:cNvCxnSpPr>
            <p:nvPr/>
          </p:nvCxnSpPr>
          <p:spPr>
            <a:xfrm flipH="1" flipV="1">
              <a:off x="3086551" y="2844777"/>
              <a:ext cx="3284537" cy="418227"/>
            </a:xfrm>
            <a:prstGeom prst="straightConnector1">
              <a:avLst/>
            </a:prstGeom>
            <a:ln w="38100">
              <a:solidFill>
                <a:schemeClr val="accent6">
                  <a:lumMod val="60000"/>
                  <a:lumOff val="4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8D4D85D9-249B-D74F-A621-2A8D2B6B6624}"/>
                </a:ext>
              </a:extLst>
            </p:cNvPr>
            <p:cNvSpPr txBox="1"/>
            <p:nvPr/>
          </p:nvSpPr>
          <p:spPr>
            <a:xfrm>
              <a:off x="4652261" y="3226320"/>
              <a:ext cx="6396765" cy="830997"/>
            </a:xfrm>
            <a:prstGeom prst="rect">
              <a:avLst/>
            </a:prstGeom>
            <a:noFill/>
          </p:spPr>
          <p:txBody>
            <a:bodyPr wrap="square" rtlCol="0">
              <a:spAutoFit/>
            </a:bodyPr>
            <a:lstStyle/>
            <a:p>
              <a:pPr algn="ctr"/>
              <a:r>
                <a:rPr kumimoji="1" lang="en-US" altLang="zh-CN" sz="2400" dirty="0">
                  <a:solidFill>
                    <a:schemeClr val="accent6">
                      <a:lumMod val="75000"/>
                    </a:schemeClr>
                  </a:solidFill>
                </a:rPr>
                <a:t>Correlation</a:t>
              </a:r>
              <a:r>
                <a:rPr kumimoji="1" lang="zh-CN" altLang="en-US" sz="2400" dirty="0">
                  <a:solidFill>
                    <a:schemeClr val="accent6">
                      <a:lumMod val="75000"/>
                    </a:schemeClr>
                  </a:solidFill>
                </a:rPr>
                <a:t> </a:t>
              </a:r>
              <a:r>
                <a:rPr kumimoji="1" lang="en-US" altLang="zh-CN" sz="2400" dirty="0">
                  <a:solidFill>
                    <a:schemeClr val="accent6">
                      <a:lumMod val="75000"/>
                    </a:schemeClr>
                  </a:solidFill>
                </a:rPr>
                <a:t>is</a:t>
              </a:r>
              <a:r>
                <a:rPr kumimoji="1" lang="zh-CN" altLang="en-US" sz="2400" dirty="0">
                  <a:solidFill>
                    <a:schemeClr val="accent6">
                      <a:lumMod val="75000"/>
                    </a:schemeClr>
                  </a:solidFill>
                </a:rPr>
                <a:t> </a:t>
              </a:r>
              <a:r>
                <a:rPr kumimoji="1" lang="en-US" altLang="zh-CN" sz="2400" dirty="0">
                  <a:solidFill>
                    <a:schemeClr val="accent6">
                      <a:lumMod val="75000"/>
                    </a:schemeClr>
                  </a:solidFill>
                </a:rPr>
                <a:t>informative</a:t>
              </a:r>
              <a:r>
                <a:rPr kumimoji="1" lang="zh-CN" altLang="en-US" sz="2400" dirty="0">
                  <a:solidFill>
                    <a:schemeClr val="accent6">
                      <a:lumMod val="75000"/>
                    </a:schemeClr>
                  </a:solidFill>
                </a:rPr>
                <a:t> </a:t>
              </a:r>
              <a:r>
                <a:rPr kumimoji="1" lang="en-US" altLang="zh-CN" sz="2400" dirty="0">
                  <a:solidFill>
                    <a:schemeClr val="accent6">
                      <a:lumMod val="75000"/>
                    </a:schemeClr>
                  </a:solidFill>
                </a:rPr>
                <a:t>=&gt;</a:t>
              </a:r>
              <a:r>
                <a:rPr kumimoji="1" lang="zh-CN" altLang="en-US" sz="2400" dirty="0">
                  <a:solidFill>
                    <a:schemeClr val="accent6">
                      <a:lumMod val="75000"/>
                    </a:schemeClr>
                  </a:solidFill>
                </a:rPr>
                <a:t> </a:t>
              </a:r>
              <a:endParaRPr kumimoji="1" lang="en-US" altLang="zh-CN" sz="2400" dirty="0">
                <a:solidFill>
                  <a:schemeClr val="accent6">
                    <a:lumMod val="75000"/>
                  </a:schemeClr>
                </a:solidFill>
              </a:endParaRPr>
            </a:p>
            <a:p>
              <a:pPr algn="ctr"/>
              <a:r>
                <a:rPr kumimoji="1" lang="en-US" altLang="zh-CN" sz="2400" dirty="0">
                  <a:solidFill>
                    <a:schemeClr val="accent6">
                      <a:lumMod val="75000"/>
                    </a:schemeClr>
                  </a:solidFill>
                </a:rPr>
                <a:t>Cannot</a:t>
              </a:r>
              <a:r>
                <a:rPr kumimoji="1" lang="zh-CN" altLang="en-US" sz="2400" dirty="0">
                  <a:solidFill>
                    <a:schemeClr val="accent6">
                      <a:lumMod val="75000"/>
                    </a:schemeClr>
                  </a:solidFill>
                </a:rPr>
                <a:t> </a:t>
              </a:r>
              <a:r>
                <a:rPr kumimoji="1" lang="en-US" altLang="zh-CN" sz="2400" dirty="0">
                  <a:solidFill>
                    <a:schemeClr val="accent6">
                      <a:lumMod val="75000"/>
                    </a:schemeClr>
                  </a:solidFill>
                </a:rPr>
                <a:t>discard</a:t>
              </a:r>
              <a:r>
                <a:rPr kumimoji="1" lang="zh-CN" altLang="en-US" sz="2400" dirty="0">
                  <a:solidFill>
                    <a:schemeClr val="accent6">
                      <a:lumMod val="75000"/>
                    </a:schemeClr>
                  </a:solidFill>
                </a:rPr>
                <a:t> </a:t>
              </a:r>
              <a:r>
                <a:rPr kumimoji="1" lang="en-US" altLang="zh-CN" sz="2400" dirty="0">
                  <a:solidFill>
                    <a:schemeClr val="accent6">
                      <a:lumMod val="75000"/>
                    </a:schemeClr>
                  </a:solidFill>
                </a:rPr>
                <a:t>server</a:t>
              </a:r>
              <a:r>
                <a:rPr kumimoji="1" lang="zh-CN" altLang="en-US" sz="2400" dirty="0">
                  <a:solidFill>
                    <a:schemeClr val="accent6">
                      <a:lumMod val="75000"/>
                    </a:schemeClr>
                  </a:solidFill>
                </a:rPr>
                <a:t> </a:t>
              </a:r>
              <a:r>
                <a:rPr kumimoji="1" lang="en-US" altLang="zh-CN" sz="2400" dirty="0">
                  <a:solidFill>
                    <a:schemeClr val="accent6">
                      <a:lumMod val="75000"/>
                    </a:schemeClr>
                  </a:solidFill>
                </a:rPr>
                <a:t>types</a:t>
              </a:r>
              <a:r>
                <a:rPr kumimoji="1" lang="zh-CN" altLang="en-US" sz="2400" dirty="0">
                  <a:solidFill>
                    <a:schemeClr val="accent6">
                      <a:lumMod val="75000"/>
                    </a:schemeClr>
                  </a:solidFill>
                </a:rPr>
                <a:t> </a:t>
              </a:r>
              <a:r>
                <a:rPr kumimoji="1" lang="en-US" altLang="zh-CN" sz="2400" dirty="0">
                  <a:solidFill>
                    <a:schemeClr val="accent6">
                      <a:lumMod val="75000"/>
                    </a:schemeClr>
                  </a:solidFill>
                </a:rPr>
                <a:t>from</a:t>
              </a:r>
              <a:r>
                <a:rPr kumimoji="1" lang="zh-CN" altLang="en-US" sz="2400" dirty="0">
                  <a:solidFill>
                    <a:schemeClr val="accent6">
                      <a:lumMod val="75000"/>
                    </a:schemeClr>
                  </a:solidFill>
                </a:rPr>
                <a:t> </a:t>
              </a:r>
              <a:r>
                <a:rPr kumimoji="1" lang="en-US" altLang="zh-CN" sz="2400" dirty="0">
                  <a:solidFill>
                    <a:schemeClr val="accent6">
                      <a:lumMod val="75000"/>
                    </a:schemeClr>
                  </a:solidFill>
                </a:rPr>
                <a:t>data</a:t>
              </a:r>
              <a:endParaRPr kumimoji="1" lang="zh-CN" altLang="en-US" sz="2400" dirty="0">
                <a:solidFill>
                  <a:schemeClr val="accent6">
                    <a:lumMod val="75000"/>
                  </a:schemeClr>
                </a:solidFill>
              </a:endParaRPr>
            </a:p>
          </p:txBody>
        </p:sp>
        <p:cxnSp>
          <p:nvCxnSpPr>
            <p:cNvPr id="40" name="直线箭头连接符 39">
              <a:extLst>
                <a:ext uri="{FF2B5EF4-FFF2-40B4-BE49-F238E27FC236}">
                  <a16:creationId xmlns:a16="http://schemas.microsoft.com/office/drawing/2014/main" id="{70A18C34-EA68-AA47-80C5-DF0052FCB8E3}"/>
                </a:ext>
              </a:extLst>
            </p:cNvPr>
            <p:cNvCxnSpPr>
              <a:cxnSpLocks/>
            </p:cNvCxnSpPr>
            <p:nvPr/>
          </p:nvCxnSpPr>
          <p:spPr>
            <a:xfrm flipH="1" flipV="1">
              <a:off x="6502213" y="2759875"/>
              <a:ext cx="105148" cy="516328"/>
            </a:xfrm>
            <a:prstGeom prst="straightConnector1">
              <a:avLst/>
            </a:prstGeom>
            <a:ln w="38100">
              <a:solidFill>
                <a:schemeClr val="accent6">
                  <a:lumMod val="60000"/>
                  <a:lumOff val="4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3" name="组合 52">
            <a:extLst>
              <a:ext uri="{FF2B5EF4-FFF2-40B4-BE49-F238E27FC236}">
                <a16:creationId xmlns:a16="http://schemas.microsoft.com/office/drawing/2014/main" id="{A6A7FD0E-E028-8344-B24B-9F8FD172749B}"/>
              </a:ext>
            </a:extLst>
          </p:cNvPr>
          <p:cNvGrpSpPr/>
          <p:nvPr/>
        </p:nvGrpSpPr>
        <p:grpSpPr>
          <a:xfrm>
            <a:off x="547764" y="4145965"/>
            <a:ext cx="4276031" cy="1039019"/>
            <a:chOff x="547764" y="4145965"/>
            <a:chExt cx="4276031" cy="1039019"/>
          </a:xfrm>
        </p:grpSpPr>
        <p:sp>
          <p:nvSpPr>
            <p:cNvPr id="48" name="文本框 47">
              <a:extLst>
                <a:ext uri="{FF2B5EF4-FFF2-40B4-BE49-F238E27FC236}">
                  <a16:creationId xmlns:a16="http://schemas.microsoft.com/office/drawing/2014/main" id="{6BA15671-AE2B-5A46-9D83-E2E29C198FEE}"/>
                </a:ext>
              </a:extLst>
            </p:cNvPr>
            <p:cNvSpPr txBox="1"/>
            <p:nvPr/>
          </p:nvSpPr>
          <p:spPr>
            <a:xfrm>
              <a:off x="547764" y="4392613"/>
              <a:ext cx="2421467" cy="461665"/>
            </a:xfrm>
            <a:prstGeom prst="rect">
              <a:avLst/>
            </a:prstGeom>
            <a:noFill/>
          </p:spPr>
          <p:txBody>
            <a:bodyPr wrap="square" rtlCol="0">
              <a:spAutoFit/>
            </a:bodyPr>
            <a:lstStyle/>
            <a:p>
              <a:pPr algn="r"/>
              <a:r>
                <a:rPr kumimoji="1" lang="en-US" altLang="zh-CN" sz="2400" b="1" dirty="0">
                  <a:solidFill>
                    <a:srgbClr val="FF0000"/>
                  </a:solidFill>
                </a:rPr>
                <a:t>Retrain</a:t>
              </a:r>
              <a:r>
                <a:rPr kumimoji="1" lang="zh-CN" altLang="en-US" sz="2400" b="1" dirty="0">
                  <a:solidFill>
                    <a:srgbClr val="FF0000"/>
                  </a:solidFill>
                </a:rPr>
                <a:t> </a:t>
              </a:r>
              <a:r>
                <a:rPr kumimoji="1" lang="en-US" altLang="zh-CN" sz="2400" b="1" dirty="0">
                  <a:solidFill>
                    <a:srgbClr val="FF0000"/>
                  </a:solidFill>
                </a:rPr>
                <a:t>it!</a:t>
              </a:r>
              <a:endParaRPr kumimoji="1" lang="zh-CN" altLang="en-US" sz="2400" b="1" dirty="0">
                <a:solidFill>
                  <a:srgbClr val="FF0000"/>
                </a:solidFill>
              </a:endParaRPr>
            </a:p>
          </p:txBody>
        </p:sp>
        <p:sp>
          <p:nvSpPr>
            <p:cNvPr id="49" name="椭圆 48">
              <a:extLst>
                <a:ext uri="{FF2B5EF4-FFF2-40B4-BE49-F238E27FC236}">
                  <a16:creationId xmlns:a16="http://schemas.microsoft.com/office/drawing/2014/main" id="{52357CA6-A50C-314C-A234-4C633C050572}"/>
                </a:ext>
              </a:extLst>
            </p:cNvPr>
            <p:cNvSpPr/>
            <p:nvPr/>
          </p:nvSpPr>
          <p:spPr>
            <a:xfrm>
              <a:off x="3203518" y="4145965"/>
              <a:ext cx="1620277" cy="103901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4" name="灯片编号占位符 53">
            <a:extLst>
              <a:ext uri="{FF2B5EF4-FFF2-40B4-BE49-F238E27FC236}">
                <a16:creationId xmlns:a16="http://schemas.microsoft.com/office/drawing/2014/main" id="{2594B485-8793-8D4D-AECE-610D96C3FDDD}"/>
              </a:ext>
            </a:extLst>
          </p:cNvPr>
          <p:cNvSpPr>
            <a:spLocks noGrp="1"/>
          </p:cNvSpPr>
          <p:nvPr>
            <p:ph type="sldNum" sz="quarter" idx="12"/>
          </p:nvPr>
        </p:nvSpPr>
        <p:spPr/>
        <p:txBody>
          <a:bodyPr/>
          <a:lstStyle/>
          <a:p>
            <a:fld id="{3FAA2014-31E2-6741-903E-A920B1C04E12}" type="slidenum">
              <a:rPr kumimoji="1" lang="zh-CN" altLang="en-US" smtClean="0"/>
              <a:t>22</a:t>
            </a:fld>
            <a:endParaRPr kumimoji="1" lang="zh-CN" altLang="en-US"/>
          </a:p>
        </p:txBody>
      </p:sp>
      <p:sp>
        <p:nvSpPr>
          <p:cNvPr id="38" name="任意形状 37">
            <a:extLst>
              <a:ext uri="{FF2B5EF4-FFF2-40B4-BE49-F238E27FC236}">
                <a16:creationId xmlns:a16="http://schemas.microsoft.com/office/drawing/2014/main" id="{6C79AB98-D562-5E4F-BA32-90BF4BF07906}"/>
              </a:ext>
            </a:extLst>
          </p:cNvPr>
          <p:cNvSpPr/>
          <p:nvPr/>
        </p:nvSpPr>
        <p:spPr>
          <a:xfrm>
            <a:off x="6887460" y="2202047"/>
            <a:ext cx="1687043" cy="446174"/>
          </a:xfrm>
          <a:custGeom>
            <a:avLst/>
            <a:gdLst>
              <a:gd name="connsiteX0" fmla="*/ 0 w 3318387"/>
              <a:gd name="connsiteY0" fmla="*/ 301563 h 872639"/>
              <a:gd name="connsiteX1" fmla="*/ 707923 w 3318387"/>
              <a:gd name="connsiteY1" fmla="*/ 803008 h 872639"/>
              <a:gd name="connsiteX2" fmla="*/ 1047136 w 3318387"/>
              <a:gd name="connsiteY2" fmla="*/ 419550 h 872639"/>
              <a:gd name="connsiteX3" fmla="*/ 1401097 w 3318387"/>
              <a:gd name="connsiteY3" fmla="*/ 463795 h 872639"/>
              <a:gd name="connsiteX4" fmla="*/ 1991032 w 3318387"/>
              <a:gd name="connsiteY4" fmla="*/ 6595 h 872639"/>
              <a:gd name="connsiteX5" fmla="*/ 2271252 w 3318387"/>
              <a:gd name="connsiteY5" fmla="*/ 862001 h 872639"/>
              <a:gd name="connsiteX6" fmla="*/ 2610465 w 3318387"/>
              <a:gd name="connsiteY6" fmla="*/ 493292 h 872639"/>
              <a:gd name="connsiteX7" fmla="*/ 3318387 w 3318387"/>
              <a:gd name="connsiteY7" fmla="*/ 611279 h 872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8387" h="872639">
                <a:moveTo>
                  <a:pt x="0" y="301563"/>
                </a:moveTo>
                <a:cubicBezTo>
                  <a:pt x="266700" y="542453"/>
                  <a:pt x="533400" y="783344"/>
                  <a:pt x="707923" y="803008"/>
                </a:cubicBezTo>
                <a:cubicBezTo>
                  <a:pt x="882446" y="822672"/>
                  <a:pt x="931607" y="476085"/>
                  <a:pt x="1047136" y="419550"/>
                </a:cubicBezTo>
                <a:cubicBezTo>
                  <a:pt x="1162665" y="363015"/>
                  <a:pt x="1243781" y="532621"/>
                  <a:pt x="1401097" y="463795"/>
                </a:cubicBezTo>
                <a:cubicBezTo>
                  <a:pt x="1558413" y="394969"/>
                  <a:pt x="1846006" y="-59773"/>
                  <a:pt x="1991032" y="6595"/>
                </a:cubicBezTo>
                <a:cubicBezTo>
                  <a:pt x="2136058" y="72963"/>
                  <a:pt x="2168013" y="780885"/>
                  <a:pt x="2271252" y="862001"/>
                </a:cubicBezTo>
                <a:cubicBezTo>
                  <a:pt x="2374491" y="943117"/>
                  <a:pt x="2435943" y="535079"/>
                  <a:pt x="2610465" y="493292"/>
                </a:cubicBezTo>
                <a:cubicBezTo>
                  <a:pt x="2784987" y="451505"/>
                  <a:pt x="3051687" y="531392"/>
                  <a:pt x="3318387" y="611279"/>
                </a:cubicBezTo>
              </a:path>
            </a:pathLst>
          </a:cu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文本框 40">
            <a:extLst>
              <a:ext uri="{FF2B5EF4-FFF2-40B4-BE49-F238E27FC236}">
                <a16:creationId xmlns:a16="http://schemas.microsoft.com/office/drawing/2014/main" id="{C180C259-FCFB-F94D-A0F3-4D1DE36A3A88}"/>
              </a:ext>
            </a:extLst>
          </p:cNvPr>
          <p:cNvSpPr txBox="1"/>
          <p:nvPr/>
        </p:nvSpPr>
        <p:spPr>
          <a:xfrm>
            <a:off x="4770271" y="1995891"/>
            <a:ext cx="2445113" cy="707886"/>
          </a:xfrm>
          <a:prstGeom prst="rect">
            <a:avLst/>
          </a:prstGeom>
          <a:noFill/>
        </p:spPr>
        <p:txBody>
          <a:bodyPr wrap="square" rtlCol="0">
            <a:spAutoFit/>
          </a:bodyPr>
          <a:lstStyle/>
          <a:p>
            <a:pPr algn="ctr"/>
            <a:r>
              <a:rPr kumimoji="1" lang="en-US" altLang="zh-CN" sz="2000" b="1" dirty="0">
                <a:solidFill>
                  <a:schemeClr val="accent6">
                    <a:lumMod val="75000"/>
                  </a:schemeClr>
                </a:solidFill>
              </a:rPr>
              <a:t>Measurement:</a:t>
            </a:r>
          </a:p>
          <a:p>
            <a:pPr algn="ctr"/>
            <a:r>
              <a:rPr kumimoji="1" lang="en-US" altLang="zh-CN" sz="2000" b="1" dirty="0">
                <a:solidFill>
                  <a:schemeClr val="accent6">
                    <a:lumMod val="75000"/>
                  </a:schemeClr>
                </a:solidFill>
              </a:rPr>
              <a:t>CPU</a:t>
            </a:r>
            <a:r>
              <a:rPr kumimoji="1" lang="zh-CN" altLang="en-US" sz="2000" b="1" dirty="0">
                <a:solidFill>
                  <a:schemeClr val="accent6">
                    <a:lumMod val="75000"/>
                  </a:schemeClr>
                </a:solidFill>
              </a:rPr>
              <a:t> </a:t>
            </a:r>
            <a:r>
              <a:rPr kumimoji="1" lang="en-US" altLang="zh-CN" sz="2000" b="1" dirty="0">
                <a:solidFill>
                  <a:schemeClr val="accent6">
                    <a:lumMod val="75000"/>
                  </a:schemeClr>
                </a:solidFill>
              </a:rPr>
              <a:t>usage</a:t>
            </a:r>
          </a:p>
        </p:txBody>
      </p:sp>
    </p:spTree>
    <p:extLst>
      <p:ext uri="{BB962C8B-B14F-4D97-AF65-F5344CB8AC3E}">
        <p14:creationId xmlns:p14="http://schemas.microsoft.com/office/powerpoint/2010/main" val="2520700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a:xfrm>
            <a:off x="838201" y="365125"/>
            <a:ext cx="10526487" cy="1325563"/>
          </a:xfrm>
        </p:spPr>
        <p:txBody>
          <a:bodyPr/>
          <a:lstStyle/>
          <a:p>
            <a:r>
              <a:rPr kumimoji="1" lang="en-US" altLang="zh-CN" b="1" dirty="0"/>
              <a:t>Privacy:</a:t>
            </a:r>
            <a:r>
              <a:rPr kumimoji="1" lang="zh-CN" altLang="en-US" b="1" dirty="0"/>
              <a:t> </a:t>
            </a:r>
            <a:r>
              <a:rPr kumimoji="1" lang="en-US" altLang="zh-CN" b="1" dirty="0"/>
              <a:t>User</a:t>
            </a:r>
            <a:r>
              <a:rPr kumimoji="1" lang="zh-CN" altLang="en-US" b="1" dirty="0"/>
              <a:t> </a:t>
            </a:r>
            <a:r>
              <a:rPr kumimoji="1" lang="en-US" altLang="zh-CN" b="1" dirty="0"/>
              <a:t>Privacy</a:t>
            </a:r>
            <a:endParaRPr kumimoji="1" lang="zh-CN" altLang="en-US" b="1" dirty="0"/>
          </a:p>
        </p:txBody>
      </p:sp>
      <p:pic>
        <p:nvPicPr>
          <p:cNvPr id="5" name="图片 4">
            <a:extLst>
              <a:ext uri="{FF2B5EF4-FFF2-40B4-BE49-F238E27FC236}">
                <a16:creationId xmlns:a16="http://schemas.microsoft.com/office/drawing/2014/main" id="{74DF9E4D-24D1-3941-A6CC-F64FEE60EA4F}"/>
              </a:ext>
            </a:extLst>
          </p:cNvPr>
          <p:cNvPicPr>
            <a:picLocks noChangeAspect="1"/>
          </p:cNvPicPr>
          <p:nvPr/>
        </p:nvPicPr>
        <p:blipFill>
          <a:blip r:embed="rId3"/>
          <a:stretch>
            <a:fillRect/>
          </a:stretch>
        </p:blipFill>
        <p:spPr>
          <a:xfrm>
            <a:off x="2243906" y="2400862"/>
            <a:ext cx="6983845" cy="3067050"/>
          </a:xfrm>
          <a:prstGeom prst="rect">
            <a:avLst/>
          </a:prstGeom>
        </p:spPr>
      </p:pic>
      <p:sp>
        <p:nvSpPr>
          <p:cNvPr id="35" name="文本框 34">
            <a:extLst>
              <a:ext uri="{FF2B5EF4-FFF2-40B4-BE49-F238E27FC236}">
                <a16:creationId xmlns:a16="http://schemas.microsoft.com/office/drawing/2014/main" id="{685CB34B-96F0-D24F-BA17-E82BAA026B01}"/>
              </a:ext>
            </a:extLst>
          </p:cNvPr>
          <p:cNvSpPr txBox="1"/>
          <p:nvPr/>
        </p:nvSpPr>
        <p:spPr>
          <a:xfrm>
            <a:off x="3534100" y="6028187"/>
            <a:ext cx="4403459" cy="400110"/>
          </a:xfrm>
          <a:prstGeom prst="rect">
            <a:avLst/>
          </a:prstGeom>
          <a:noFill/>
        </p:spPr>
        <p:txBody>
          <a:bodyPr wrap="square" rtlCol="0">
            <a:spAutoFit/>
          </a:bodyPr>
          <a:lstStyle/>
          <a:p>
            <a:pPr algn="ctr"/>
            <a:r>
              <a:rPr kumimoji="1" lang="en-US" altLang="zh-CN" sz="2000" b="1" dirty="0"/>
              <a:t>(Wikipedia web traffic</a:t>
            </a:r>
            <a:r>
              <a:rPr kumimoji="1" lang="zh-CN" altLang="en-US" sz="2000" b="1" dirty="0"/>
              <a:t>）</a:t>
            </a:r>
            <a:endParaRPr kumimoji="1" lang="en-US" altLang="zh-CN" sz="2000" dirty="0"/>
          </a:p>
        </p:txBody>
      </p:sp>
      <p:sp>
        <p:nvSpPr>
          <p:cNvPr id="11" name="矩形 10">
            <a:extLst>
              <a:ext uri="{FF2B5EF4-FFF2-40B4-BE49-F238E27FC236}">
                <a16:creationId xmlns:a16="http://schemas.microsoft.com/office/drawing/2014/main" id="{1D2E604E-6220-D74E-AC14-9ECBAF9ACCAA}"/>
              </a:ext>
            </a:extLst>
          </p:cNvPr>
          <p:cNvSpPr/>
          <p:nvPr/>
        </p:nvSpPr>
        <p:spPr>
          <a:xfrm>
            <a:off x="1896475" y="1724113"/>
            <a:ext cx="7765267" cy="523220"/>
          </a:xfrm>
          <a:prstGeom prst="rect">
            <a:avLst/>
          </a:prstGeom>
        </p:spPr>
        <p:txBody>
          <a:bodyPr wrap="none">
            <a:spAutoFit/>
          </a:bodyPr>
          <a:lstStyle/>
          <a:p>
            <a:r>
              <a:rPr kumimoji="1" lang="en-US" altLang="zh-CN" sz="2800" b="1" dirty="0">
                <a:solidFill>
                  <a:srgbClr val="FF0000"/>
                </a:solidFill>
              </a:rPr>
              <a:t>Membership</a:t>
            </a:r>
            <a:r>
              <a:rPr kumimoji="1" lang="zh-CN" altLang="en-US" sz="2800" b="1" dirty="0">
                <a:solidFill>
                  <a:srgbClr val="FF0000"/>
                </a:solidFill>
              </a:rPr>
              <a:t> </a:t>
            </a:r>
            <a:r>
              <a:rPr kumimoji="1" lang="en-US" altLang="zh-CN" sz="2800" b="1" dirty="0">
                <a:solidFill>
                  <a:srgbClr val="FF0000"/>
                </a:solidFill>
              </a:rPr>
              <a:t>Inference</a:t>
            </a:r>
            <a:r>
              <a:rPr kumimoji="1" lang="zh-CN" altLang="en-US" sz="2800" b="1" dirty="0">
                <a:solidFill>
                  <a:srgbClr val="FF0000"/>
                </a:solidFill>
              </a:rPr>
              <a:t> </a:t>
            </a:r>
            <a:r>
              <a:rPr kumimoji="1" lang="en-US" altLang="zh-CN" sz="2800" b="1" dirty="0">
                <a:solidFill>
                  <a:srgbClr val="FF0000"/>
                </a:solidFill>
              </a:rPr>
              <a:t>Attacks:</a:t>
            </a:r>
            <a:r>
              <a:rPr kumimoji="1" lang="zh-CN" altLang="en-US" sz="2800" b="1" dirty="0">
                <a:solidFill>
                  <a:srgbClr val="FF0000"/>
                </a:solidFill>
              </a:rPr>
              <a:t> </a:t>
            </a:r>
            <a:r>
              <a:rPr lang="en-US" altLang="zh-CN" sz="2800" b="1" dirty="0">
                <a:solidFill>
                  <a:srgbClr val="FF0000"/>
                </a:solidFill>
              </a:rPr>
              <a:t>More is better!</a:t>
            </a:r>
            <a:endParaRPr lang="zh-CN" altLang="en-US" sz="2800" b="1" dirty="0">
              <a:solidFill>
                <a:srgbClr val="FF0000"/>
              </a:solidFill>
            </a:endParaRPr>
          </a:p>
        </p:txBody>
      </p:sp>
      <p:sp>
        <p:nvSpPr>
          <p:cNvPr id="12" name="灯片编号占位符 11">
            <a:extLst>
              <a:ext uri="{FF2B5EF4-FFF2-40B4-BE49-F238E27FC236}">
                <a16:creationId xmlns:a16="http://schemas.microsoft.com/office/drawing/2014/main" id="{BD200425-8AA2-BA40-B453-EA5FE589BA79}"/>
              </a:ext>
            </a:extLst>
          </p:cNvPr>
          <p:cNvSpPr>
            <a:spLocks noGrp="1"/>
          </p:cNvSpPr>
          <p:nvPr>
            <p:ph type="sldNum" sz="quarter" idx="12"/>
          </p:nvPr>
        </p:nvSpPr>
        <p:spPr/>
        <p:txBody>
          <a:bodyPr/>
          <a:lstStyle/>
          <a:p>
            <a:fld id="{3FAA2014-31E2-6741-903E-A920B1C04E12}" type="slidenum">
              <a:rPr kumimoji="1" lang="zh-CN" altLang="en-US" smtClean="0"/>
              <a:t>23</a:t>
            </a:fld>
            <a:endParaRPr kumimoji="1" lang="zh-CN" altLang="en-US"/>
          </a:p>
        </p:txBody>
      </p:sp>
    </p:spTree>
    <p:extLst>
      <p:ext uri="{BB962C8B-B14F-4D97-AF65-F5344CB8AC3E}">
        <p14:creationId xmlns:p14="http://schemas.microsoft.com/office/powerpoint/2010/main" val="1171598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a:xfrm>
            <a:off x="838201" y="365125"/>
            <a:ext cx="10526487" cy="1325563"/>
          </a:xfrm>
        </p:spPr>
        <p:txBody>
          <a:bodyPr/>
          <a:lstStyle/>
          <a:p>
            <a:r>
              <a:rPr kumimoji="1" lang="en-US" altLang="zh-CN" b="1" dirty="0"/>
              <a:t>Privacy:</a:t>
            </a:r>
            <a:r>
              <a:rPr kumimoji="1" lang="zh-CN" altLang="en-US" b="1" dirty="0"/>
              <a:t> </a:t>
            </a:r>
            <a:r>
              <a:rPr kumimoji="1" lang="en-US" altLang="zh-CN" b="1" dirty="0"/>
              <a:t>User</a:t>
            </a:r>
            <a:r>
              <a:rPr kumimoji="1" lang="zh-CN" altLang="en-US" b="1" dirty="0"/>
              <a:t> </a:t>
            </a:r>
            <a:r>
              <a:rPr kumimoji="1" lang="en-US" altLang="zh-CN" b="1" dirty="0"/>
              <a:t>Privacy</a:t>
            </a:r>
            <a:endParaRPr kumimoji="1" lang="zh-CN" altLang="en-US" b="1" dirty="0"/>
          </a:p>
        </p:txBody>
      </p:sp>
      <p:sp>
        <p:nvSpPr>
          <p:cNvPr id="7" name="文本框 6">
            <a:extLst>
              <a:ext uri="{FF2B5EF4-FFF2-40B4-BE49-F238E27FC236}">
                <a16:creationId xmlns:a16="http://schemas.microsoft.com/office/drawing/2014/main" id="{59FB65EA-C692-2648-87DC-8AF67D881EB2}"/>
              </a:ext>
            </a:extLst>
          </p:cNvPr>
          <p:cNvSpPr txBox="1"/>
          <p:nvPr/>
        </p:nvSpPr>
        <p:spPr>
          <a:xfrm>
            <a:off x="3534100" y="6028187"/>
            <a:ext cx="4403459" cy="400110"/>
          </a:xfrm>
          <a:prstGeom prst="rect">
            <a:avLst/>
          </a:prstGeom>
          <a:noFill/>
        </p:spPr>
        <p:txBody>
          <a:bodyPr wrap="square" rtlCol="0">
            <a:spAutoFit/>
          </a:bodyPr>
          <a:lstStyle/>
          <a:p>
            <a:pPr algn="ctr"/>
            <a:r>
              <a:rPr kumimoji="1" lang="en-US" altLang="zh-CN" sz="2000" b="1" dirty="0"/>
              <a:t>(Wikipedia web traffic</a:t>
            </a:r>
            <a:r>
              <a:rPr kumimoji="1" lang="zh-CN" altLang="en-US" sz="2000" b="1" dirty="0"/>
              <a:t>）</a:t>
            </a:r>
            <a:endParaRPr kumimoji="1" lang="en-US" altLang="zh-CN" sz="2000" dirty="0"/>
          </a:p>
        </p:txBody>
      </p:sp>
      <p:sp>
        <p:nvSpPr>
          <p:cNvPr id="8" name="矩形 7">
            <a:extLst>
              <a:ext uri="{FF2B5EF4-FFF2-40B4-BE49-F238E27FC236}">
                <a16:creationId xmlns:a16="http://schemas.microsoft.com/office/drawing/2014/main" id="{6B85AFDA-3CC0-3545-90BD-9A2077E6C611}"/>
              </a:ext>
            </a:extLst>
          </p:cNvPr>
          <p:cNvSpPr/>
          <p:nvPr/>
        </p:nvSpPr>
        <p:spPr>
          <a:xfrm>
            <a:off x="2659001" y="1639886"/>
            <a:ext cx="6873998" cy="523220"/>
          </a:xfrm>
          <a:prstGeom prst="rect">
            <a:avLst/>
          </a:prstGeom>
        </p:spPr>
        <p:txBody>
          <a:bodyPr wrap="none">
            <a:spAutoFit/>
          </a:bodyPr>
          <a:lstStyle/>
          <a:p>
            <a:r>
              <a:rPr lang="en-US" altLang="zh-CN" sz="2800" b="1" dirty="0">
                <a:solidFill>
                  <a:srgbClr val="FF0000"/>
                </a:solidFill>
              </a:rPr>
              <a:t>Differential Privacy:</a:t>
            </a:r>
            <a:r>
              <a:rPr lang="zh-CN" altLang="en-US" sz="2800" b="1" dirty="0">
                <a:solidFill>
                  <a:srgbClr val="FF0000"/>
                </a:solidFill>
              </a:rPr>
              <a:t> </a:t>
            </a:r>
            <a:r>
              <a:rPr lang="en-US" altLang="zh-CN" sz="2800" b="1" dirty="0">
                <a:solidFill>
                  <a:srgbClr val="FF0000"/>
                </a:solidFill>
              </a:rPr>
              <a:t>DP-SGD</a:t>
            </a:r>
            <a:r>
              <a:rPr lang="zh-CN" altLang="en-US" sz="2800" b="1" dirty="0">
                <a:solidFill>
                  <a:srgbClr val="FF0000"/>
                </a:solidFill>
              </a:rPr>
              <a:t> </a:t>
            </a:r>
            <a:r>
              <a:rPr lang="en-US" altLang="zh-CN" sz="2800" b="1" dirty="0">
                <a:solidFill>
                  <a:srgbClr val="FF0000"/>
                </a:solidFill>
              </a:rPr>
              <a:t>kills</a:t>
            </a:r>
            <a:r>
              <a:rPr lang="zh-CN" altLang="en-US" sz="2800" b="1" dirty="0">
                <a:solidFill>
                  <a:srgbClr val="FF0000"/>
                </a:solidFill>
              </a:rPr>
              <a:t> </a:t>
            </a:r>
            <a:r>
              <a:rPr lang="en-US" altLang="zh-CN" sz="2800" b="1" dirty="0">
                <a:solidFill>
                  <a:srgbClr val="FF0000"/>
                </a:solidFill>
              </a:rPr>
              <a:t>fidelity!</a:t>
            </a:r>
            <a:endParaRPr lang="zh-CN" altLang="en-US" sz="2800" b="1" dirty="0">
              <a:solidFill>
                <a:srgbClr val="FF0000"/>
              </a:solidFill>
            </a:endParaRPr>
          </a:p>
        </p:txBody>
      </p:sp>
      <p:sp>
        <p:nvSpPr>
          <p:cNvPr id="3" name="灯片编号占位符 2">
            <a:extLst>
              <a:ext uri="{FF2B5EF4-FFF2-40B4-BE49-F238E27FC236}">
                <a16:creationId xmlns:a16="http://schemas.microsoft.com/office/drawing/2014/main" id="{9421A90A-FF1E-9840-A2AA-5549314CE183}"/>
              </a:ext>
            </a:extLst>
          </p:cNvPr>
          <p:cNvSpPr>
            <a:spLocks noGrp="1"/>
          </p:cNvSpPr>
          <p:nvPr>
            <p:ph type="sldNum" sz="quarter" idx="12"/>
          </p:nvPr>
        </p:nvSpPr>
        <p:spPr/>
        <p:txBody>
          <a:bodyPr/>
          <a:lstStyle/>
          <a:p>
            <a:fld id="{3FAA2014-31E2-6741-903E-A920B1C04E12}" type="slidenum">
              <a:rPr kumimoji="1" lang="zh-CN" altLang="en-US" smtClean="0"/>
              <a:t>24</a:t>
            </a:fld>
            <a:endParaRPr kumimoji="1" lang="zh-CN" altLang="en-US"/>
          </a:p>
        </p:txBody>
      </p:sp>
      <p:pic>
        <p:nvPicPr>
          <p:cNvPr id="5" name="图片 4">
            <a:extLst>
              <a:ext uri="{FF2B5EF4-FFF2-40B4-BE49-F238E27FC236}">
                <a16:creationId xmlns:a16="http://schemas.microsoft.com/office/drawing/2014/main" id="{A4C2475D-1D04-4142-80AE-EC4816F94A9A}"/>
              </a:ext>
            </a:extLst>
          </p:cNvPr>
          <p:cNvPicPr>
            <a:picLocks noChangeAspect="1"/>
          </p:cNvPicPr>
          <p:nvPr/>
        </p:nvPicPr>
        <p:blipFill rotWithShape="1">
          <a:blip r:embed="rId3"/>
          <a:srcRect l="59860" r="20156"/>
          <a:stretch/>
        </p:blipFill>
        <p:spPr>
          <a:xfrm>
            <a:off x="3869342" y="2163106"/>
            <a:ext cx="3732974" cy="3735994"/>
          </a:xfrm>
          <a:prstGeom prst="rect">
            <a:avLst/>
          </a:prstGeom>
        </p:spPr>
      </p:pic>
    </p:spTree>
    <p:extLst>
      <p:ext uri="{BB962C8B-B14F-4D97-AF65-F5344CB8AC3E}">
        <p14:creationId xmlns:p14="http://schemas.microsoft.com/office/powerpoint/2010/main" val="4139878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24712-08F2-B747-922C-0DDE7F9E89C8}"/>
              </a:ext>
            </a:extLst>
          </p:cNvPr>
          <p:cNvSpPr>
            <a:spLocks noGrp="1"/>
          </p:cNvSpPr>
          <p:nvPr>
            <p:ph type="title"/>
          </p:nvPr>
        </p:nvSpPr>
        <p:spPr/>
        <p:txBody>
          <a:bodyPr/>
          <a:lstStyle/>
          <a:p>
            <a:r>
              <a:rPr lang="en-US" dirty="0"/>
              <a:t>Intrinsic Privacy of GAN-generated data </a:t>
            </a:r>
          </a:p>
        </p:txBody>
      </p:sp>
      <p:sp>
        <p:nvSpPr>
          <p:cNvPr id="3" name="Content Placeholder 2">
            <a:extLst>
              <a:ext uri="{FF2B5EF4-FFF2-40B4-BE49-F238E27FC236}">
                <a16:creationId xmlns:a16="http://schemas.microsoft.com/office/drawing/2014/main" id="{267E5F75-2534-2542-9660-4131B02D7997}"/>
              </a:ext>
            </a:extLst>
          </p:cNvPr>
          <p:cNvSpPr>
            <a:spLocks noGrp="1"/>
          </p:cNvSpPr>
          <p:nvPr>
            <p:ph idx="1"/>
          </p:nvPr>
        </p:nvSpPr>
        <p:spPr>
          <a:xfrm>
            <a:off x="703288" y="1832278"/>
            <a:ext cx="10515600" cy="2592765"/>
          </a:xfrm>
        </p:spPr>
        <p:txBody>
          <a:bodyPr>
            <a:normAutofit fontScale="92500"/>
          </a:bodyPr>
          <a:lstStyle/>
          <a:p>
            <a:pPr marL="0" indent="0">
              <a:buNone/>
            </a:pPr>
            <a:r>
              <a:rPr lang="en-US" dirty="0"/>
              <a:t>GAN-generated data satisfy intrinsic privacy due to generalizability </a:t>
            </a:r>
          </a:p>
          <a:p>
            <a:pPr marL="0" indent="0">
              <a:buNone/>
            </a:pPr>
            <a:endParaRPr lang="en-US" dirty="0"/>
          </a:p>
          <a:p>
            <a:pPr marL="0" indent="0">
              <a:buNone/>
            </a:pPr>
            <a:r>
              <a:rPr lang="en-US" dirty="0"/>
              <a:t>Basic GAN satisfies some weak DP property, need stronger DP-SGD, PATE </a:t>
            </a:r>
            <a:r>
              <a:rPr lang="en-US" dirty="0" err="1"/>
              <a:t>etc</a:t>
            </a:r>
            <a:r>
              <a:rPr lang="en-US" dirty="0"/>
              <a:t> </a:t>
            </a:r>
          </a:p>
          <a:p>
            <a:pPr marL="0" indent="0">
              <a:buNone/>
            </a:pPr>
            <a:endParaRPr lang="en-US" dirty="0"/>
          </a:p>
          <a:p>
            <a:pPr marL="0" indent="0">
              <a:buNone/>
            </a:pPr>
            <a:r>
              <a:rPr lang="en-US" dirty="0" err="1"/>
              <a:t>Rpbust</a:t>
            </a:r>
            <a:r>
              <a:rPr lang="en-US" dirty="0"/>
              <a:t> to </a:t>
            </a:r>
            <a:r>
              <a:rPr lang="en-US" dirty="0" err="1"/>
              <a:t>blackbox</a:t>
            </a:r>
            <a:r>
              <a:rPr lang="en-US" dirty="0"/>
              <a:t> membership attacks</a:t>
            </a:r>
          </a:p>
        </p:txBody>
      </p:sp>
      <p:sp>
        <p:nvSpPr>
          <p:cNvPr id="4" name="Slide Number Placeholder 3">
            <a:extLst>
              <a:ext uri="{FF2B5EF4-FFF2-40B4-BE49-F238E27FC236}">
                <a16:creationId xmlns:a16="http://schemas.microsoft.com/office/drawing/2014/main" id="{EE36B3DC-331A-6D41-94F6-7EA5B34AC998}"/>
              </a:ext>
            </a:extLst>
          </p:cNvPr>
          <p:cNvSpPr>
            <a:spLocks noGrp="1"/>
          </p:cNvSpPr>
          <p:nvPr>
            <p:ph type="sldNum" sz="quarter" idx="12"/>
          </p:nvPr>
        </p:nvSpPr>
        <p:spPr/>
        <p:txBody>
          <a:bodyPr/>
          <a:lstStyle/>
          <a:p>
            <a:fld id="{78BA06F7-7B03-794D-B1BE-3F12299AE8FB}" type="slidenum">
              <a:rPr lang="en-US" smtClean="0"/>
              <a:t>25</a:t>
            </a:fld>
            <a:endParaRPr lang="en-US"/>
          </a:p>
        </p:txBody>
      </p:sp>
      <p:sp>
        <p:nvSpPr>
          <p:cNvPr id="5" name="Content Placeholder 2">
            <a:extLst>
              <a:ext uri="{FF2B5EF4-FFF2-40B4-BE49-F238E27FC236}">
                <a16:creationId xmlns:a16="http://schemas.microsoft.com/office/drawing/2014/main" id="{E44B22A4-59D9-D74E-A39A-A87C4E5A096D}"/>
              </a:ext>
            </a:extLst>
          </p:cNvPr>
          <p:cNvSpPr txBox="1">
            <a:spLocks/>
          </p:cNvSpPr>
          <p:nvPr/>
        </p:nvSpPr>
        <p:spPr>
          <a:xfrm>
            <a:off x="990600" y="5132613"/>
            <a:ext cx="10515600" cy="119674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i="1"/>
              <a:t>Zinan Lin, Vyas Sekar, Giulia Fanti</a:t>
            </a:r>
            <a:r>
              <a:rPr lang="en-US"/>
              <a:t> </a:t>
            </a:r>
            <a:r>
              <a:rPr lang="en-US" i="1"/>
              <a:t>Proceedings of The 24th International Conference on Artificial Intelligence and Statistics</a:t>
            </a:r>
            <a:r>
              <a:rPr lang="en-US"/>
              <a:t>, PMLR 130:1522-1530, 2021.</a:t>
            </a:r>
            <a:endParaRPr lang="en-US" dirty="0"/>
          </a:p>
        </p:txBody>
      </p:sp>
    </p:spTree>
    <p:extLst>
      <p:ext uri="{BB962C8B-B14F-4D97-AF65-F5344CB8AC3E}">
        <p14:creationId xmlns:p14="http://schemas.microsoft.com/office/powerpoint/2010/main" val="2747384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a:xfrm>
            <a:off x="838201" y="365125"/>
            <a:ext cx="10526487" cy="1325563"/>
          </a:xfrm>
        </p:spPr>
        <p:txBody>
          <a:bodyPr/>
          <a:lstStyle/>
          <a:p>
            <a:r>
              <a:rPr kumimoji="1" lang="en-US" altLang="zh-CN" b="1" dirty="0" err="1"/>
              <a:t>DoppelGANger</a:t>
            </a:r>
            <a:r>
              <a:rPr kumimoji="1" lang="zh-CN" altLang="en-US" b="1" dirty="0"/>
              <a:t> </a:t>
            </a:r>
            <a:r>
              <a:rPr kumimoji="1" lang="en-US" altLang="zh-CN" b="1" dirty="0"/>
              <a:t>Has</a:t>
            </a:r>
            <a:r>
              <a:rPr kumimoji="1" lang="zh-CN" altLang="en-US" b="1" dirty="0"/>
              <a:t> </a:t>
            </a:r>
            <a:r>
              <a:rPr kumimoji="1" lang="en-US" altLang="zh-CN" b="1" dirty="0"/>
              <a:t>Been</a:t>
            </a:r>
            <a:r>
              <a:rPr kumimoji="1" lang="zh-CN" altLang="en-US" b="1" dirty="0"/>
              <a:t> </a:t>
            </a:r>
            <a:r>
              <a:rPr kumimoji="1" lang="en-US" altLang="zh-CN" b="1" dirty="0"/>
              <a:t>Used</a:t>
            </a:r>
            <a:endParaRPr kumimoji="1" lang="zh-CN" altLang="en-US" b="1" dirty="0"/>
          </a:p>
        </p:txBody>
      </p:sp>
      <p:pic>
        <p:nvPicPr>
          <p:cNvPr id="3" name="图片 2">
            <a:extLst>
              <a:ext uri="{FF2B5EF4-FFF2-40B4-BE49-F238E27FC236}">
                <a16:creationId xmlns:a16="http://schemas.microsoft.com/office/drawing/2014/main" id="{A5412E9E-3066-B14D-9883-8F885DFBD474}"/>
              </a:ext>
            </a:extLst>
          </p:cNvPr>
          <p:cNvPicPr>
            <a:picLocks noChangeAspect="1"/>
          </p:cNvPicPr>
          <p:nvPr/>
        </p:nvPicPr>
        <p:blipFill>
          <a:blip r:embed="rId3"/>
          <a:stretch>
            <a:fillRect/>
          </a:stretch>
        </p:blipFill>
        <p:spPr>
          <a:xfrm>
            <a:off x="4258733" y="1861280"/>
            <a:ext cx="6350000" cy="1447800"/>
          </a:xfrm>
          <a:prstGeom prst="rect">
            <a:avLst/>
          </a:prstGeom>
        </p:spPr>
      </p:pic>
      <p:sp>
        <p:nvSpPr>
          <p:cNvPr id="4" name="文本框 3">
            <a:extLst>
              <a:ext uri="{FF2B5EF4-FFF2-40B4-BE49-F238E27FC236}">
                <a16:creationId xmlns:a16="http://schemas.microsoft.com/office/drawing/2014/main" id="{95DA0BCC-0CA9-AD4A-87E7-88168125DD1F}"/>
              </a:ext>
            </a:extLst>
          </p:cNvPr>
          <p:cNvSpPr txBox="1"/>
          <p:nvPr/>
        </p:nvSpPr>
        <p:spPr>
          <a:xfrm>
            <a:off x="838201" y="2354347"/>
            <a:ext cx="2709333" cy="461665"/>
          </a:xfrm>
          <a:prstGeom prst="rect">
            <a:avLst/>
          </a:prstGeom>
          <a:noFill/>
        </p:spPr>
        <p:txBody>
          <a:bodyPr wrap="square" rtlCol="0">
            <a:spAutoFit/>
          </a:bodyPr>
          <a:lstStyle/>
          <a:p>
            <a:pPr algn="r"/>
            <a:r>
              <a:rPr kumimoji="1" lang="en-US" altLang="zh-CN" sz="2400" dirty="0"/>
              <a:t>Boogie</a:t>
            </a:r>
            <a:r>
              <a:rPr kumimoji="1" lang="zh-CN" altLang="en-US" sz="2400" dirty="0"/>
              <a:t> </a:t>
            </a:r>
            <a:r>
              <a:rPr kumimoji="1" lang="en-US" altLang="zh-CN" sz="2400" dirty="0"/>
              <a:t>software</a:t>
            </a:r>
            <a:endParaRPr kumimoji="1" lang="zh-CN" altLang="en-US" sz="2400" dirty="0"/>
          </a:p>
        </p:txBody>
      </p:sp>
      <p:sp>
        <p:nvSpPr>
          <p:cNvPr id="6" name="文本框 5">
            <a:extLst>
              <a:ext uri="{FF2B5EF4-FFF2-40B4-BE49-F238E27FC236}">
                <a16:creationId xmlns:a16="http://schemas.microsoft.com/office/drawing/2014/main" id="{8926E775-E1A7-5C4D-818F-115C43212E49}"/>
              </a:ext>
            </a:extLst>
          </p:cNvPr>
          <p:cNvSpPr txBox="1"/>
          <p:nvPr/>
        </p:nvSpPr>
        <p:spPr>
          <a:xfrm>
            <a:off x="4199467" y="3345548"/>
            <a:ext cx="5257800" cy="254044"/>
          </a:xfrm>
          <a:prstGeom prst="rect">
            <a:avLst/>
          </a:prstGeom>
          <a:noFill/>
        </p:spPr>
        <p:txBody>
          <a:bodyPr wrap="square" rtlCol="0">
            <a:spAutoFit/>
          </a:bodyPr>
          <a:lstStyle/>
          <a:p>
            <a:r>
              <a:rPr lang="en-US" altLang="zh-CN" sz="1051" dirty="0">
                <a:solidFill>
                  <a:schemeClr val="bg2">
                    <a:lumMod val="50000"/>
                  </a:schemeClr>
                </a:solidFill>
              </a:rPr>
              <a:t>https://</a:t>
            </a:r>
            <a:r>
              <a:rPr lang="en-US" altLang="zh-CN" sz="1051" dirty="0" err="1">
                <a:solidFill>
                  <a:schemeClr val="bg2">
                    <a:lumMod val="50000"/>
                  </a:schemeClr>
                </a:solidFill>
              </a:rPr>
              <a:t>blog.boogiesoftware.com</a:t>
            </a:r>
            <a:r>
              <a:rPr lang="en-US" altLang="zh-CN" sz="1051" dirty="0">
                <a:solidFill>
                  <a:schemeClr val="bg2">
                    <a:lumMod val="50000"/>
                  </a:schemeClr>
                </a:solidFill>
              </a:rPr>
              <a:t>/2020/02/synthesizing-series-of-</a:t>
            </a:r>
            <a:r>
              <a:rPr lang="en-US" altLang="zh-CN" sz="1051" dirty="0" err="1">
                <a:solidFill>
                  <a:schemeClr val="bg2">
                    <a:lumMod val="50000"/>
                  </a:schemeClr>
                </a:solidFill>
              </a:rPr>
              <a:t>transactions.html</a:t>
            </a:r>
            <a:endParaRPr kumimoji="1" lang="zh-CN" altLang="en-US" sz="1051" dirty="0">
              <a:solidFill>
                <a:schemeClr val="bg2">
                  <a:lumMod val="50000"/>
                </a:schemeClr>
              </a:solidFill>
            </a:endParaRPr>
          </a:p>
        </p:txBody>
      </p:sp>
      <p:sp>
        <p:nvSpPr>
          <p:cNvPr id="8" name="文本框 7">
            <a:extLst>
              <a:ext uri="{FF2B5EF4-FFF2-40B4-BE49-F238E27FC236}">
                <a16:creationId xmlns:a16="http://schemas.microsoft.com/office/drawing/2014/main" id="{DDA31763-52B2-9245-A79F-A7F3EF27F160}"/>
              </a:ext>
            </a:extLst>
          </p:cNvPr>
          <p:cNvSpPr txBox="1"/>
          <p:nvPr/>
        </p:nvSpPr>
        <p:spPr>
          <a:xfrm>
            <a:off x="838200" y="4555680"/>
            <a:ext cx="2709333" cy="461665"/>
          </a:xfrm>
          <a:prstGeom prst="rect">
            <a:avLst/>
          </a:prstGeom>
          <a:noFill/>
        </p:spPr>
        <p:txBody>
          <a:bodyPr wrap="square" rtlCol="0">
            <a:spAutoFit/>
          </a:bodyPr>
          <a:lstStyle/>
          <a:p>
            <a:pPr algn="ctr"/>
            <a:r>
              <a:rPr kumimoji="1" lang="en-US" altLang="zh-CN" sz="2400" dirty="0"/>
              <a:t>Hazy</a:t>
            </a:r>
            <a:endParaRPr kumimoji="1" lang="zh-CN" altLang="en-US" sz="2400" dirty="0"/>
          </a:p>
        </p:txBody>
      </p:sp>
      <p:pic>
        <p:nvPicPr>
          <p:cNvPr id="7" name="图片 6">
            <a:extLst>
              <a:ext uri="{FF2B5EF4-FFF2-40B4-BE49-F238E27FC236}">
                <a16:creationId xmlns:a16="http://schemas.microsoft.com/office/drawing/2014/main" id="{91056D5C-9012-3342-AB24-E951A01EF3B8}"/>
              </a:ext>
            </a:extLst>
          </p:cNvPr>
          <p:cNvPicPr>
            <a:picLocks noChangeAspect="1"/>
          </p:cNvPicPr>
          <p:nvPr/>
        </p:nvPicPr>
        <p:blipFill>
          <a:blip r:embed="rId4"/>
          <a:stretch>
            <a:fillRect/>
          </a:stretch>
        </p:blipFill>
        <p:spPr>
          <a:xfrm>
            <a:off x="4013200" y="3912240"/>
            <a:ext cx="5604933" cy="1850785"/>
          </a:xfrm>
          <a:prstGeom prst="rect">
            <a:avLst/>
          </a:prstGeom>
        </p:spPr>
      </p:pic>
      <p:sp>
        <p:nvSpPr>
          <p:cNvPr id="10" name="文本框 9">
            <a:extLst>
              <a:ext uri="{FF2B5EF4-FFF2-40B4-BE49-F238E27FC236}">
                <a16:creationId xmlns:a16="http://schemas.microsoft.com/office/drawing/2014/main" id="{50C19937-2922-4B44-AC4C-EED1638D6B6C}"/>
              </a:ext>
            </a:extLst>
          </p:cNvPr>
          <p:cNvSpPr txBox="1"/>
          <p:nvPr/>
        </p:nvSpPr>
        <p:spPr>
          <a:xfrm>
            <a:off x="4199467" y="5694653"/>
            <a:ext cx="5257800" cy="254044"/>
          </a:xfrm>
          <a:prstGeom prst="rect">
            <a:avLst/>
          </a:prstGeom>
          <a:noFill/>
        </p:spPr>
        <p:txBody>
          <a:bodyPr wrap="square" rtlCol="0">
            <a:spAutoFit/>
          </a:bodyPr>
          <a:lstStyle/>
          <a:p>
            <a:r>
              <a:rPr lang="en-US" altLang="zh-CN" sz="1051" dirty="0">
                <a:solidFill>
                  <a:schemeClr val="bg2">
                    <a:lumMod val="50000"/>
                  </a:schemeClr>
                </a:solidFill>
              </a:rPr>
              <a:t>https://</a:t>
            </a:r>
            <a:r>
              <a:rPr lang="en-US" altLang="zh-CN" sz="1051" dirty="0" err="1">
                <a:solidFill>
                  <a:schemeClr val="bg2">
                    <a:lumMod val="50000"/>
                  </a:schemeClr>
                </a:solidFill>
              </a:rPr>
              <a:t>hazy.com</a:t>
            </a:r>
            <a:r>
              <a:rPr lang="en-US" altLang="zh-CN" sz="1051" dirty="0">
                <a:solidFill>
                  <a:schemeClr val="bg2">
                    <a:lumMod val="50000"/>
                  </a:schemeClr>
                </a:solidFill>
              </a:rPr>
              <a:t>/blog/2020/07/09/how-to-generate-sequential-data</a:t>
            </a:r>
            <a:endParaRPr kumimoji="1" lang="zh-CN" altLang="en-US" sz="1051" dirty="0">
              <a:solidFill>
                <a:schemeClr val="bg2">
                  <a:lumMod val="50000"/>
                </a:schemeClr>
              </a:solidFill>
            </a:endParaRPr>
          </a:p>
        </p:txBody>
      </p:sp>
      <p:sp>
        <p:nvSpPr>
          <p:cNvPr id="12" name="灯片编号占位符 11">
            <a:extLst>
              <a:ext uri="{FF2B5EF4-FFF2-40B4-BE49-F238E27FC236}">
                <a16:creationId xmlns:a16="http://schemas.microsoft.com/office/drawing/2014/main" id="{A8D968F3-2D21-6B46-BA12-1577B8D218AE}"/>
              </a:ext>
            </a:extLst>
          </p:cNvPr>
          <p:cNvSpPr>
            <a:spLocks noGrp="1"/>
          </p:cNvSpPr>
          <p:nvPr>
            <p:ph type="sldNum" sz="quarter" idx="12"/>
          </p:nvPr>
        </p:nvSpPr>
        <p:spPr/>
        <p:txBody>
          <a:bodyPr/>
          <a:lstStyle/>
          <a:p>
            <a:fld id="{3FAA2014-31E2-6741-903E-A920B1C04E12}" type="slidenum">
              <a:rPr kumimoji="1" lang="zh-CN" altLang="en-US" smtClean="0"/>
              <a:t>26</a:t>
            </a:fld>
            <a:endParaRPr kumimoji="1" lang="zh-CN" altLang="en-US"/>
          </a:p>
        </p:txBody>
      </p:sp>
      <p:sp>
        <p:nvSpPr>
          <p:cNvPr id="13" name="文本框 12">
            <a:extLst>
              <a:ext uri="{FF2B5EF4-FFF2-40B4-BE49-F238E27FC236}">
                <a16:creationId xmlns:a16="http://schemas.microsoft.com/office/drawing/2014/main" id="{D5903702-2301-AE4D-8F1C-2A643AB0D85C}"/>
              </a:ext>
            </a:extLst>
          </p:cNvPr>
          <p:cNvSpPr txBox="1"/>
          <p:nvPr/>
        </p:nvSpPr>
        <p:spPr>
          <a:xfrm>
            <a:off x="2173207" y="6165538"/>
            <a:ext cx="8074617" cy="461665"/>
          </a:xfrm>
          <a:prstGeom prst="rect">
            <a:avLst/>
          </a:prstGeom>
          <a:noFill/>
        </p:spPr>
        <p:txBody>
          <a:bodyPr wrap="square" rtlCol="0">
            <a:spAutoFit/>
          </a:bodyPr>
          <a:lstStyle/>
          <a:p>
            <a:r>
              <a:rPr kumimoji="1" lang="en-US" altLang="zh-CN" sz="2400" b="1" dirty="0">
                <a:solidFill>
                  <a:srgbClr val="FF0000"/>
                </a:solidFill>
              </a:rPr>
              <a:t>Code</a:t>
            </a:r>
            <a:r>
              <a:rPr kumimoji="1" lang="zh-CN" altLang="en-US" sz="2400" b="1" dirty="0">
                <a:solidFill>
                  <a:srgbClr val="FF0000"/>
                </a:solidFill>
              </a:rPr>
              <a:t> </a:t>
            </a:r>
            <a:r>
              <a:rPr kumimoji="1" lang="en-US" altLang="zh-CN" sz="2400" b="1" dirty="0">
                <a:solidFill>
                  <a:srgbClr val="FF0000"/>
                </a:solidFill>
              </a:rPr>
              <a:t>&amp;</a:t>
            </a:r>
            <a:r>
              <a:rPr kumimoji="1" lang="zh-CN" altLang="en-US" sz="2400" b="1" dirty="0">
                <a:solidFill>
                  <a:srgbClr val="FF0000"/>
                </a:solidFill>
              </a:rPr>
              <a:t> </a:t>
            </a:r>
            <a:r>
              <a:rPr kumimoji="1" lang="en-US" altLang="zh-CN" sz="2400" b="1" dirty="0">
                <a:solidFill>
                  <a:srgbClr val="FF0000"/>
                </a:solidFill>
              </a:rPr>
              <a:t>paper:</a:t>
            </a:r>
            <a:r>
              <a:rPr kumimoji="1" lang="zh-CN" altLang="en-US" sz="2400" b="1" dirty="0">
                <a:solidFill>
                  <a:srgbClr val="FF0000"/>
                </a:solidFill>
              </a:rPr>
              <a:t> </a:t>
            </a:r>
            <a:r>
              <a:rPr kumimoji="1" lang="en-US" altLang="zh-CN" sz="2400" dirty="0">
                <a:solidFill>
                  <a:srgbClr val="FF0000"/>
                </a:solidFill>
              </a:rPr>
              <a:t>https://</a:t>
            </a:r>
            <a:r>
              <a:rPr kumimoji="1" lang="en-US" altLang="zh-CN" sz="2400" dirty="0" err="1">
                <a:solidFill>
                  <a:srgbClr val="FF0000"/>
                </a:solidFill>
              </a:rPr>
              <a:t>github.com</a:t>
            </a:r>
            <a:r>
              <a:rPr kumimoji="1" lang="en-US" altLang="zh-CN" sz="2400" dirty="0">
                <a:solidFill>
                  <a:srgbClr val="FF0000"/>
                </a:solidFill>
              </a:rPr>
              <a:t>/</a:t>
            </a:r>
            <a:r>
              <a:rPr kumimoji="1" lang="en-US" altLang="zh-CN" sz="2400" dirty="0" err="1">
                <a:solidFill>
                  <a:srgbClr val="FF0000"/>
                </a:solidFill>
              </a:rPr>
              <a:t>fjxmlzn</a:t>
            </a:r>
            <a:r>
              <a:rPr kumimoji="1" lang="en-US" altLang="zh-CN" sz="2400" dirty="0">
                <a:solidFill>
                  <a:srgbClr val="FF0000"/>
                </a:solidFill>
              </a:rPr>
              <a:t>/</a:t>
            </a:r>
            <a:r>
              <a:rPr kumimoji="1" lang="en-US" altLang="zh-CN" sz="2400" dirty="0" err="1">
                <a:solidFill>
                  <a:srgbClr val="FF0000"/>
                </a:solidFill>
              </a:rPr>
              <a:t>DoppelGANger</a:t>
            </a:r>
            <a:endParaRPr kumimoji="1" lang="zh-CN" altLang="en-US" sz="2400" dirty="0">
              <a:solidFill>
                <a:srgbClr val="FF0000"/>
              </a:solidFill>
            </a:endParaRPr>
          </a:p>
        </p:txBody>
      </p:sp>
    </p:spTree>
    <p:extLst>
      <p:ext uri="{BB962C8B-B14F-4D97-AF65-F5344CB8AC3E}">
        <p14:creationId xmlns:p14="http://schemas.microsoft.com/office/powerpoint/2010/main" val="3004625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E6C09-3569-B845-9987-B9DDC0D7310A}"/>
              </a:ext>
            </a:extLst>
          </p:cNvPr>
          <p:cNvSpPr>
            <a:spLocks noGrp="1"/>
          </p:cNvSpPr>
          <p:nvPr>
            <p:ph type="title"/>
          </p:nvPr>
        </p:nvSpPr>
        <p:spPr/>
        <p:txBody>
          <a:bodyPr/>
          <a:lstStyle/>
          <a:p>
            <a:r>
              <a:rPr lang="en-US" dirty="0"/>
              <a:t>Agenda for this talk</a:t>
            </a:r>
          </a:p>
        </p:txBody>
      </p:sp>
      <p:sp>
        <p:nvSpPr>
          <p:cNvPr id="3" name="Content Placeholder 2">
            <a:extLst>
              <a:ext uri="{FF2B5EF4-FFF2-40B4-BE49-F238E27FC236}">
                <a16:creationId xmlns:a16="http://schemas.microsoft.com/office/drawing/2014/main" id="{086421FE-A6C4-0240-854D-40766131606E}"/>
              </a:ext>
            </a:extLst>
          </p:cNvPr>
          <p:cNvSpPr>
            <a:spLocks noGrp="1"/>
          </p:cNvSpPr>
          <p:nvPr>
            <p:ph idx="1"/>
          </p:nvPr>
        </p:nvSpPr>
        <p:spPr/>
        <p:txBody>
          <a:bodyPr/>
          <a:lstStyle/>
          <a:p>
            <a:r>
              <a:rPr lang="en-US" dirty="0"/>
              <a:t>Motivation and Context</a:t>
            </a:r>
          </a:p>
          <a:p>
            <a:endParaRPr lang="en-US" dirty="0"/>
          </a:p>
          <a:p>
            <a:r>
              <a:rPr lang="en-US" dirty="0"/>
              <a:t>Generating time series data with </a:t>
            </a:r>
            <a:r>
              <a:rPr lang="en-US" dirty="0" err="1"/>
              <a:t>DoppelGANger</a:t>
            </a:r>
            <a:endParaRPr lang="en-US" dirty="0"/>
          </a:p>
          <a:p>
            <a:endParaRPr lang="en-US" dirty="0"/>
          </a:p>
          <a:p>
            <a:r>
              <a:rPr lang="en-US" dirty="0" err="1">
                <a:solidFill>
                  <a:srgbClr val="FF0000"/>
                </a:solidFill>
              </a:rPr>
              <a:t>Netshare</a:t>
            </a:r>
            <a:r>
              <a:rPr lang="en-US" dirty="0">
                <a:solidFill>
                  <a:srgbClr val="FF0000"/>
                </a:solidFill>
              </a:rPr>
              <a:t>: Practical network header trace generation </a:t>
            </a:r>
          </a:p>
          <a:p>
            <a:endParaRPr lang="en-US" dirty="0"/>
          </a:p>
          <a:p>
            <a:r>
              <a:rPr lang="en-US" dirty="0"/>
              <a:t>Next steps and collaborative opportunities</a:t>
            </a:r>
          </a:p>
        </p:txBody>
      </p:sp>
      <p:sp>
        <p:nvSpPr>
          <p:cNvPr id="4" name="Slide Number Placeholder 3">
            <a:extLst>
              <a:ext uri="{FF2B5EF4-FFF2-40B4-BE49-F238E27FC236}">
                <a16:creationId xmlns:a16="http://schemas.microsoft.com/office/drawing/2014/main" id="{87FD2BB3-0C51-A644-9DD4-077B5B1C1A58}"/>
              </a:ext>
            </a:extLst>
          </p:cNvPr>
          <p:cNvSpPr>
            <a:spLocks noGrp="1"/>
          </p:cNvSpPr>
          <p:nvPr>
            <p:ph type="sldNum" sz="quarter" idx="12"/>
          </p:nvPr>
        </p:nvSpPr>
        <p:spPr/>
        <p:txBody>
          <a:bodyPr/>
          <a:lstStyle/>
          <a:p>
            <a:fld id="{78BA06F7-7B03-794D-B1BE-3F12299AE8FB}" type="slidenum">
              <a:rPr lang="en-US" smtClean="0"/>
              <a:t>27</a:t>
            </a:fld>
            <a:endParaRPr lang="en-US"/>
          </a:p>
        </p:txBody>
      </p:sp>
    </p:spTree>
    <p:extLst>
      <p:ext uri="{BB962C8B-B14F-4D97-AF65-F5344CB8AC3E}">
        <p14:creationId xmlns:p14="http://schemas.microsoft.com/office/powerpoint/2010/main" val="1933865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FC0B0-5D97-E24C-B871-C5ED8DE7FD0F}"/>
              </a:ext>
            </a:extLst>
          </p:cNvPr>
          <p:cNvSpPr>
            <a:spLocks noGrp="1"/>
          </p:cNvSpPr>
          <p:nvPr>
            <p:ph type="title"/>
          </p:nvPr>
        </p:nvSpPr>
        <p:spPr/>
        <p:txBody>
          <a:bodyPr/>
          <a:lstStyle/>
          <a:p>
            <a:r>
              <a:rPr lang="en-US" altLang="zh-CN" dirty="0">
                <a:solidFill>
                  <a:srgbClr val="0070C0"/>
                </a:solidFill>
              </a:rPr>
              <a:t>Scope: Packet and flow traces </a:t>
            </a:r>
            <a:endParaRPr lang="en-US" dirty="0">
              <a:solidFill>
                <a:srgbClr val="0070C0"/>
              </a:solidFill>
            </a:endParaRPr>
          </a:p>
        </p:txBody>
      </p:sp>
      <p:sp>
        <p:nvSpPr>
          <p:cNvPr id="3" name="Content Placeholder 2">
            <a:extLst>
              <a:ext uri="{FF2B5EF4-FFF2-40B4-BE49-F238E27FC236}">
                <a16:creationId xmlns:a16="http://schemas.microsoft.com/office/drawing/2014/main" id="{D5FDDB25-AA6F-954C-84EE-188E0F476653}"/>
              </a:ext>
            </a:extLst>
          </p:cNvPr>
          <p:cNvSpPr>
            <a:spLocks noGrp="1"/>
          </p:cNvSpPr>
          <p:nvPr>
            <p:ph idx="1"/>
          </p:nvPr>
        </p:nvSpPr>
        <p:spPr>
          <a:xfrm>
            <a:off x="838199" y="1595106"/>
            <a:ext cx="11027736" cy="4351338"/>
          </a:xfrm>
        </p:spPr>
        <p:txBody>
          <a:bodyPr/>
          <a:lstStyle/>
          <a:p>
            <a:r>
              <a:rPr lang="en-US" altLang="zh-CN" dirty="0"/>
              <a:t>A</a:t>
            </a:r>
            <a:r>
              <a:rPr lang="en-US" dirty="0"/>
              <a:t> </a:t>
            </a:r>
            <a:r>
              <a:rPr lang="en-US" b="1" i="1" dirty="0"/>
              <a:t>timestamped</a:t>
            </a:r>
            <a:r>
              <a:rPr lang="en-US" dirty="0"/>
              <a:t> sequence of packet/flow headers s captured on a computer network with a </a:t>
            </a:r>
            <a:r>
              <a:rPr lang="en-US" altLang="zh-CN" dirty="0"/>
              <a:t>sniffer</a:t>
            </a:r>
            <a:r>
              <a:rPr lang="en-US" dirty="0"/>
              <a:t> or similar tools</a:t>
            </a:r>
            <a:r>
              <a:rPr lang="zh-CN" altLang="en-US" dirty="0"/>
              <a:t> </a:t>
            </a:r>
            <a:r>
              <a:rPr lang="en-US" altLang="zh-CN" dirty="0"/>
              <a:t>(e.g.,</a:t>
            </a:r>
            <a:r>
              <a:rPr lang="zh-CN" altLang="en-US" dirty="0"/>
              <a:t> </a:t>
            </a:r>
            <a:r>
              <a:rPr lang="en-US" altLang="zh-CN" dirty="0" err="1"/>
              <a:t>tcpdump</a:t>
            </a:r>
            <a:r>
              <a:rPr lang="en-US" altLang="zh-CN" dirty="0"/>
              <a:t>, </a:t>
            </a:r>
            <a:r>
              <a:rPr lang="en-US" altLang="zh-CN" dirty="0" err="1"/>
              <a:t>Netflow</a:t>
            </a:r>
            <a:r>
              <a:rPr lang="en-US" altLang="zh-CN" dirty="0"/>
              <a:t>)</a:t>
            </a:r>
            <a:endParaRPr lang="en-US" dirty="0"/>
          </a:p>
        </p:txBody>
      </p:sp>
      <p:sp>
        <p:nvSpPr>
          <p:cNvPr id="4" name="Slide Number Placeholder 3">
            <a:extLst>
              <a:ext uri="{FF2B5EF4-FFF2-40B4-BE49-F238E27FC236}">
                <a16:creationId xmlns:a16="http://schemas.microsoft.com/office/drawing/2014/main" id="{8C978A22-F5CC-3E4A-B5DC-BB4CB0399607}"/>
              </a:ext>
            </a:extLst>
          </p:cNvPr>
          <p:cNvSpPr>
            <a:spLocks noGrp="1"/>
          </p:cNvSpPr>
          <p:nvPr>
            <p:ph type="sldNum" sz="quarter" idx="12"/>
          </p:nvPr>
        </p:nvSpPr>
        <p:spPr/>
        <p:txBody>
          <a:bodyPr/>
          <a:lstStyle/>
          <a:p>
            <a:fld id="{78BA06F7-7B03-794D-B1BE-3F12299AE8FB}" type="slidenum">
              <a:rPr lang="en-US" smtClean="0"/>
              <a:t>28</a:t>
            </a:fld>
            <a:endParaRPr lang="en-US"/>
          </a:p>
        </p:txBody>
      </p:sp>
      <p:pic>
        <p:nvPicPr>
          <p:cNvPr id="6" name="Picture 5" descr="Table&#10;&#10;Description automatically generated">
            <a:extLst>
              <a:ext uri="{FF2B5EF4-FFF2-40B4-BE49-F238E27FC236}">
                <a16:creationId xmlns:a16="http://schemas.microsoft.com/office/drawing/2014/main" id="{AB71AFBF-0BB2-5349-8BC0-08C4F8B79289}"/>
              </a:ext>
            </a:extLst>
          </p:cNvPr>
          <p:cNvPicPr>
            <a:picLocks noChangeAspect="1"/>
          </p:cNvPicPr>
          <p:nvPr/>
        </p:nvPicPr>
        <p:blipFill>
          <a:blip r:embed="rId3"/>
          <a:stretch>
            <a:fillRect/>
          </a:stretch>
        </p:blipFill>
        <p:spPr>
          <a:xfrm>
            <a:off x="2575456" y="2497369"/>
            <a:ext cx="7022240" cy="4224106"/>
          </a:xfrm>
          <a:prstGeom prst="rect">
            <a:avLst/>
          </a:prstGeom>
        </p:spPr>
      </p:pic>
    </p:spTree>
    <p:extLst>
      <p:ext uri="{BB962C8B-B14F-4D97-AF65-F5344CB8AC3E}">
        <p14:creationId xmlns:p14="http://schemas.microsoft.com/office/powerpoint/2010/main" val="1116671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B574-CC30-3A40-8685-9612F0E61E2F}"/>
              </a:ext>
            </a:extLst>
          </p:cNvPr>
          <p:cNvSpPr>
            <a:spLocks noGrp="1"/>
          </p:cNvSpPr>
          <p:nvPr>
            <p:ph type="title"/>
          </p:nvPr>
        </p:nvSpPr>
        <p:spPr/>
        <p:txBody>
          <a:bodyPr/>
          <a:lstStyle/>
          <a:p>
            <a:r>
              <a:rPr lang="en-US" altLang="zh-CN" dirty="0">
                <a:solidFill>
                  <a:srgbClr val="0070C0"/>
                </a:solidFill>
              </a:rPr>
              <a:t>Challenge</a:t>
            </a:r>
            <a:r>
              <a:rPr lang="zh-CN" altLang="en-US" dirty="0">
                <a:solidFill>
                  <a:srgbClr val="0070C0"/>
                </a:solidFill>
              </a:rPr>
              <a:t> </a:t>
            </a:r>
            <a:r>
              <a:rPr lang="en-US" altLang="zh-CN" dirty="0">
                <a:solidFill>
                  <a:srgbClr val="0070C0"/>
                </a:solidFill>
              </a:rPr>
              <a:t>#1:</a:t>
            </a:r>
            <a:r>
              <a:rPr lang="zh-CN" altLang="en-US" dirty="0">
                <a:solidFill>
                  <a:srgbClr val="0070C0"/>
                </a:solidFill>
              </a:rPr>
              <a:t> </a:t>
            </a:r>
            <a:r>
              <a:rPr lang="en-US" altLang="zh-CN" dirty="0">
                <a:solidFill>
                  <a:srgbClr val="0070C0"/>
                </a:solidFill>
              </a:rPr>
              <a:t>header</a:t>
            </a:r>
            <a:r>
              <a:rPr lang="zh-CN" altLang="en-US" dirty="0">
                <a:solidFill>
                  <a:srgbClr val="0070C0"/>
                </a:solidFill>
              </a:rPr>
              <a:t> </a:t>
            </a:r>
            <a:r>
              <a:rPr lang="en-US" altLang="zh-CN" dirty="0">
                <a:solidFill>
                  <a:srgbClr val="0070C0"/>
                </a:solidFill>
              </a:rPr>
              <a:t>fields</a:t>
            </a:r>
            <a:r>
              <a:rPr lang="zh-CN" altLang="en-US" dirty="0">
                <a:solidFill>
                  <a:srgbClr val="0070C0"/>
                </a:solidFill>
              </a:rPr>
              <a:t> </a:t>
            </a:r>
            <a:r>
              <a:rPr lang="en-US" altLang="zh-CN" dirty="0">
                <a:solidFill>
                  <a:srgbClr val="0070C0"/>
                </a:solidFill>
              </a:rPr>
              <a:t>correlation</a:t>
            </a:r>
            <a:r>
              <a:rPr lang="zh-CN" altLang="en-US" dirty="0">
                <a:solidFill>
                  <a:srgbClr val="0070C0"/>
                </a:solidFill>
              </a:rPr>
              <a:t> </a:t>
            </a:r>
            <a:r>
              <a:rPr lang="en-US" altLang="zh-CN" dirty="0">
                <a:solidFill>
                  <a:srgbClr val="0070C0"/>
                </a:solidFill>
              </a:rPr>
              <a:t>is</a:t>
            </a:r>
            <a:r>
              <a:rPr lang="zh-CN" altLang="en-US" dirty="0">
                <a:solidFill>
                  <a:srgbClr val="0070C0"/>
                </a:solidFill>
              </a:rPr>
              <a:t> </a:t>
            </a:r>
            <a:r>
              <a:rPr lang="en-US" altLang="zh-CN" dirty="0">
                <a:solidFill>
                  <a:srgbClr val="0070C0"/>
                </a:solidFill>
              </a:rPr>
              <a:t>not</a:t>
            </a:r>
            <a:r>
              <a:rPr lang="zh-CN" altLang="en-US" dirty="0">
                <a:solidFill>
                  <a:srgbClr val="0070C0"/>
                </a:solidFill>
              </a:rPr>
              <a:t> </a:t>
            </a:r>
            <a:r>
              <a:rPr lang="en-US" altLang="zh-CN" dirty="0">
                <a:solidFill>
                  <a:srgbClr val="0070C0"/>
                </a:solidFill>
              </a:rPr>
              <a:t>captured</a:t>
            </a:r>
            <a:r>
              <a:rPr lang="zh-CN" altLang="en-US" dirty="0">
                <a:solidFill>
                  <a:srgbClr val="0070C0"/>
                </a:solidFill>
              </a:rPr>
              <a:t> </a:t>
            </a:r>
            <a:r>
              <a:rPr lang="en-US" altLang="zh-CN" dirty="0">
                <a:solidFill>
                  <a:srgbClr val="0070C0"/>
                </a:solidFill>
              </a:rPr>
              <a:t>(e.g.,</a:t>
            </a:r>
            <a:r>
              <a:rPr lang="zh-CN" altLang="en-US" dirty="0">
                <a:solidFill>
                  <a:srgbClr val="0070C0"/>
                </a:solidFill>
              </a:rPr>
              <a:t> </a:t>
            </a:r>
            <a:r>
              <a:rPr lang="en-US" altLang="zh-CN" dirty="0">
                <a:solidFill>
                  <a:srgbClr val="0070C0"/>
                </a:solidFill>
              </a:rPr>
              <a:t>flow</a:t>
            </a:r>
            <a:r>
              <a:rPr lang="zh-CN" altLang="en-US" dirty="0">
                <a:solidFill>
                  <a:srgbClr val="0070C0"/>
                </a:solidFill>
              </a:rPr>
              <a:t> </a:t>
            </a:r>
            <a:r>
              <a:rPr lang="en-US" altLang="zh-CN" dirty="0">
                <a:solidFill>
                  <a:srgbClr val="0070C0"/>
                </a:solidFill>
              </a:rPr>
              <a:t>length)</a:t>
            </a:r>
            <a:endParaRPr lang="en-US" dirty="0">
              <a:solidFill>
                <a:srgbClr val="0070C0"/>
              </a:solidFill>
            </a:endParaRPr>
          </a:p>
        </p:txBody>
      </p:sp>
      <p:pic>
        <p:nvPicPr>
          <p:cNvPr id="6" name="Content Placeholder 5">
            <a:extLst>
              <a:ext uri="{FF2B5EF4-FFF2-40B4-BE49-F238E27FC236}">
                <a16:creationId xmlns:a16="http://schemas.microsoft.com/office/drawing/2014/main" id="{1E4DE56B-4079-564C-8920-2087086A0888}"/>
              </a:ext>
            </a:extLst>
          </p:cNvPr>
          <p:cNvPicPr>
            <a:picLocks noGrp="1" noChangeAspect="1"/>
          </p:cNvPicPr>
          <p:nvPr>
            <p:ph idx="1"/>
          </p:nvPr>
        </p:nvPicPr>
        <p:blipFill>
          <a:blip r:embed="rId2"/>
          <a:stretch>
            <a:fillRect/>
          </a:stretch>
        </p:blipFill>
        <p:spPr>
          <a:xfrm>
            <a:off x="838200" y="1876040"/>
            <a:ext cx="4546871" cy="3350869"/>
          </a:xfrm>
        </p:spPr>
      </p:pic>
      <p:sp>
        <p:nvSpPr>
          <p:cNvPr id="4" name="Slide Number Placeholder 3">
            <a:extLst>
              <a:ext uri="{FF2B5EF4-FFF2-40B4-BE49-F238E27FC236}">
                <a16:creationId xmlns:a16="http://schemas.microsoft.com/office/drawing/2014/main" id="{E908C990-38E6-AC45-9DBF-7CD30CAB0E77}"/>
              </a:ext>
            </a:extLst>
          </p:cNvPr>
          <p:cNvSpPr>
            <a:spLocks noGrp="1"/>
          </p:cNvSpPr>
          <p:nvPr>
            <p:ph type="sldNum" sz="quarter" idx="12"/>
          </p:nvPr>
        </p:nvSpPr>
        <p:spPr/>
        <p:txBody>
          <a:bodyPr/>
          <a:lstStyle/>
          <a:p>
            <a:fld id="{78BA06F7-7B03-794D-B1BE-3F12299AE8FB}" type="slidenum">
              <a:rPr lang="en-US" smtClean="0"/>
              <a:t>29</a:t>
            </a:fld>
            <a:endParaRPr lang="en-US"/>
          </a:p>
        </p:txBody>
      </p:sp>
      <p:pic>
        <p:nvPicPr>
          <p:cNvPr id="8" name="Picture 7">
            <a:extLst>
              <a:ext uri="{FF2B5EF4-FFF2-40B4-BE49-F238E27FC236}">
                <a16:creationId xmlns:a16="http://schemas.microsoft.com/office/drawing/2014/main" id="{BAB75F2C-1CD0-A04C-A974-8CF1C068CF8A}"/>
              </a:ext>
            </a:extLst>
          </p:cNvPr>
          <p:cNvPicPr>
            <a:picLocks noChangeAspect="1"/>
          </p:cNvPicPr>
          <p:nvPr/>
        </p:nvPicPr>
        <p:blipFill>
          <a:blip r:embed="rId3"/>
          <a:stretch>
            <a:fillRect/>
          </a:stretch>
        </p:blipFill>
        <p:spPr>
          <a:xfrm>
            <a:off x="6336139" y="1876040"/>
            <a:ext cx="4546871" cy="3485220"/>
          </a:xfrm>
          <a:prstGeom prst="rect">
            <a:avLst/>
          </a:prstGeom>
        </p:spPr>
      </p:pic>
      <p:sp>
        <p:nvSpPr>
          <p:cNvPr id="9" name="TextBox 8">
            <a:extLst>
              <a:ext uri="{FF2B5EF4-FFF2-40B4-BE49-F238E27FC236}">
                <a16:creationId xmlns:a16="http://schemas.microsoft.com/office/drawing/2014/main" id="{ADA35F50-FE91-7D47-BEA5-C7C164056C2B}"/>
              </a:ext>
            </a:extLst>
          </p:cNvPr>
          <p:cNvSpPr txBox="1"/>
          <p:nvPr/>
        </p:nvSpPr>
        <p:spPr>
          <a:xfrm>
            <a:off x="2298356" y="5412261"/>
            <a:ext cx="1977082" cy="369332"/>
          </a:xfrm>
          <a:prstGeom prst="rect">
            <a:avLst/>
          </a:prstGeom>
          <a:noFill/>
        </p:spPr>
        <p:txBody>
          <a:bodyPr wrap="square" rtlCol="0">
            <a:spAutoFit/>
          </a:bodyPr>
          <a:lstStyle/>
          <a:p>
            <a:pPr algn="ctr"/>
            <a:r>
              <a:rPr lang="en-US" altLang="zh-CN" dirty="0"/>
              <a:t>UGR16</a:t>
            </a:r>
            <a:r>
              <a:rPr lang="zh-CN" altLang="en-US" dirty="0"/>
              <a:t> </a:t>
            </a:r>
            <a:r>
              <a:rPr lang="en-US" altLang="zh-CN" dirty="0"/>
              <a:t>(NetFlow)</a:t>
            </a:r>
            <a:endParaRPr lang="en-US" dirty="0"/>
          </a:p>
        </p:txBody>
      </p:sp>
      <p:sp>
        <p:nvSpPr>
          <p:cNvPr id="10" name="TextBox 9">
            <a:extLst>
              <a:ext uri="{FF2B5EF4-FFF2-40B4-BE49-F238E27FC236}">
                <a16:creationId xmlns:a16="http://schemas.microsoft.com/office/drawing/2014/main" id="{17A53B1E-94FD-9443-9EAD-633C583BEE16}"/>
              </a:ext>
            </a:extLst>
          </p:cNvPr>
          <p:cNvSpPr txBox="1"/>
          <p:nvPr/>
        </p:nvSpPr>
        <p:spPr>
          <a:xfrm>
            <a:off x="7916564" y="5410892"/>
            <a:ext cx="1977082" cy="369332"/>
          </a:xfrm>
          <a:prstGeom prst="rect">
            <a:avLst/>
          </a:prstGeom>
          <a:noFill/>
        </p:spPr>
        <p:txBody>
          <a:bodyPr wrap="square" rtlCol="0">
            <a:spAutoFit/>
          </a:bodyPr>
          <a:lstStyle/>
          <a:p>
            <a:pPr algn="ctr"/>
            <a:r>
              <a:rPr lang="en-US" altLang="zh-CN" dirty="0"/>
              <a:t>CAIDA</a:t>
            </a:r>
            <a:r>
              <a:rPr lang="zh-CN" altLang="en-US" dirty="0"/>
              <a:t> </a:t>
            </a:r>
            <a:r>
              <a:rPr lang="en-US" altLang="zh-CN" dirty="0"/>
              <a:t>(PCAP)</a:t>
            </a:r>
            <a:endParaRPr lang="en-US" dirty="0"/>
          </a:p>
        </p:txBody>
      </p:sp>
    </p:spTree>
    <p:extLst>
      <p:ext uri="{BB962C8B-B14F-4D97-AF65-F5344CB8AC3E}">
        <p14:creationId xmlns:p14="http://schemas.microsoft.com/office/powerpoint/2010/main" val="4293764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8DC9E-D468-B449-87A5-7DB068E07F47}"/>
              </a:ext>
            </a:extLst>
          </p:cNvPr>
          <p:cNvSpPr>
            <a:spLocks noGrp="1"/>
          </p:cNvSpPr>
          <p:nvPr>
            <p:ph type="title"/>
          </p:nvPr>
        </p:nvSpPr>
        <p:spPr/>
        <p:txBody>
          <a:bodyPr/>
          <a:lstStyle/>
          <a:p>
            <a:r>
              <a:rPr lang="en-US" altLang="zh-CN" dirty="0">
                <a:solidFill>
                  <a:srgbClr val="0070C0"/>
                </a:solidFill>
              </a:rPr>
              <a:t>Insight</a:t>
            </a:r>
            <a:r>
              <a:rPr lang="zh-CN" altLang="en-US" dirty="0">
                <a:solidFill>
                  <a:srgbClr val="0070C0"/>
                </a:solidFill>
              </a:rPr>
              <a:t> </a:t>
            </a:r>
            <a:r>
              <a:rPr lang="en-US" altLang="zh-CN" dirty="0">
                <a:solidFill>
                  <a:srgbClr val="0070C0"/>
                </a:solidFill>
              </a:rPr>
              <a:t>1:</a:t>
            </a:r>
            <a:r>
              <a:rPr lang="zh-CN" altLang="en-US" dirty="0">
                <a:solidFill>
                  <a:srgbClr val="0070C0"/>
                </a:solidFill>
              </a:rPr>
              <a:t> </a:t>
            </a:r>
            <a:r>
              <a:rPr lang="en-US" altLang="zh-CN" dirty="0">
                <a:solidFill>
                  <a:srgbClr val="0070C0"/>
                </a:solidFill>
              </a:rPr>
              <a:t>reformulate</a:t>
            </a:r>
            <a:r>
              <a:rPr lang="zh-CN" altLang="en-US" dirty="0">
                <a:solidFill>
                  <a:srgbClr val="0070C0"/>
                </a:solidFill>
              </a:rPr>
              <a:t> </a:t>
            </a:r>
            <a:r>
              <a:rPr lang="en-US" altLang="zh-CN" dirty="0">
                <a:solidFill>
                  <a:srgbClr val="0070C0"/>
                </a:solidFill>
              </a:rPr>
              <a:t>as</a:t>
            </a:r>
            <a:r>
              <a:rPr lang="zh-CN" altLang="en-US" dirty="0">
                <a:solidFill>
                  <a:srgbClr val="0070C0"/>
                </a:solidFill>
              </a:rPr>
              <a:t> </a:t>
            </a:r>
            <a:r>
              <a:rPr lang="en-US" altLang="zh-CN" dirty="0">
                <a:solidFill>
                  <a:srgbClr val="0070C0"/>
                </a:solidFill>
              </a:rPr>
              <a:t>time-series</a:t>
            </a:r>
            <a:r>
              <a:rPr lang="zh-CN" altLang="en-US" dirty="0">
                <a:solidFill>
                  <a:srgbClr val="0070C0"/>
                </a:solidFill>
              </a:rPr>
              <a:t> </a:t>
            </a:r>
            <a:r>
              <a:rPr lang="en-US" altLang="zh-CN" dirty="0">
                <a:solidFill>
                  <a:srgbClr val="0070C0"/>
                </a:solidFill>
              </a:rPr>
              <a:t>generation</a:t>
            </a:r>
            <a:r>
              <a:rPr lang="zh-CN" altLang="en-US" dirty="0">
                <a:solidFill>
                  <a:srgbClr val="0070C0"/>
                </a:solidFill>
              </a:rPr>
              <a:t> </a:t>
            </a:r>
            <a:r>
              <a:rPr lang="en-US" altLang="zh-CN" dirty="0">
                <a:solidFill>
                  <a:srgbClr val="0070C0"/>
                </a:solidFill>
              </a:rPr>
              <a:t>problem</a:t>
            </a:r>
            <a:endParaRPr lang="en-US" dirty="0">
              <a:solidFill>
                <a:srgbClr val="0070C0"/>
              </a:solidFill>
            </a:endParaRPr>
          </a:p>
        </p:txBody>
      </p:sp>
      <p:sp>
        <p:nvSpPr>
          <p:cNvPr id="4" name="Slide Number Placeholder 3">
            <a:extLst>
              <a:ext uri="{FF2B5EF4-FFF2-40B4-BE49-F238E27FC236}">
                <a16:creationId xmlns:a16="http://schemas.microsoft.com/office/drawing/2014/main" id="{25CB2251-B180-A344-B0BB-126CB311EBC6}"/>
              </a:ext>
            </a:extLst>
          </p:cNvPr>
          <p:cNvSpPr>
            <a:spLocks noGrp="1"/>
          </p:cNvSpPr>
          <p:nvPr>
            <p:ph type="sldNum" sz="quarter" idx="12"/>
          </p:nvPr>
        </p:nvSpPr>
        <p:spPr/>
        <p:txBody>
          <a:bodyPr/>
          <a:lstStyle/>
          <a:p>
            <a:fld id="{78BA06F7-7B03-794D-B1BE-3F12299AE8FB}" type="slidenum">
              <a:rPr lang="en-US" smtClean="0"/>
              <a:t>30</a:t>
            </a:fld>
            <a:endParaRPr lang="en-US"/>
          </a:p>
        </p:txBody>
      </p:sp>
      <p:pic>
        <p:nvPicPr>
          <p:cNvPr id="75" name="Picture 2" descr="Datatable Icon - Download Datatable Icon 935839 | Noun Project">
            <a:extLst>
              <a:ext uri="{FF2B5EF4-FFF2-40B4-BE49-F238E27FC236}">
                <a16:creationId xmlns:a16="http://schemas.microsoft.com/office/drawing/2014/main" id="{2BF9D4F8-C8D1-494E-88E6-1930EDE4833D}"/>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47189" y="1901078"/>
            <a:ext cx="904950" cy="904950"/>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Datatable Icon - Download Datatable Icon 935839 | Noun Project">
            <a:extLst>
              <a:ext uri="{FF2B5EF4-FFF2-40B4-BE49-F238E27FC236}">
                <a16:creationId xmlns:a16="http://schemas.microsoft.com/office/drawing/2014/main" id="{5E145486-2678-3A41-8988-7200706FF33E}"/>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47189" y="3116734"/>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77" name="TextBox 76">
            <a:extLst>
              <a:ext uri="{FF2B5EF4-FFF2-40B4-BE49-F238E27FC236}">
                <a16:creationId xmlns:a16="http://schemas.microsoft.com/office/drawing/2014/main" id="{53F5326D-9C2F-F84D-B877-C73C0529DCB6}"/>
              </a:ext>
            </a:extLst>
          </p:cNvPr>
          <p:cNvSpPr txBox="1"/>
          <p:nvPr/>
        </p:nvSpPr>
        <p:spPr>
          <a:xfrm>
            <a:off x="3259228" y="1675713"/>
            <a:ext cx="1472018" cy="400110"/>
          </a:xfrm>
          <a:prstGeom prst="rect">
            <a:avLst/>
          </a:prstGeom>
          <a:noFill/>
        </p:spPr>
        <p:txBody>
          <a:bodyPr wrap="square" rtlCol="0">
            <a:spAutoFit/>
          </a:bodyPr>
          <a:lstStyle/>
          <a:p>
            <a:pPr algn="ctr"/>
            <a:r>
              <a:rPr lang="en-US" altLang="zh-CN" sz="2000" dirty="0"/>
              <a:t>Real</a:t>
            </a:r>
            <a:r>
              <a:rPr lang="zh-CN" altLang="en-US" sz="2000" dirty="0"/>
              <a:t> </a:t>
            </a:r>
            <a:r>
              <a:rPr lang="en-US" altLang="zh-CN" sz="2000" dirty="0"/>
              <a:t>Data</a:t>
            </a:r>
            <a:endParaRPr lang="en-US" sz="2000" dirty="0"/>
          </a:p>
        </p:txBody>
      </p:sp>
      <p:sp>
        <p:nvSpPr>
          <p:cNvPr id="78" name="TextBox 77">
            <a:extLst>
              <a:ext uri="{FF2B5EF4-FFF2-40B4-BE49-F238E27FC236}">
                <a16:creationId xmlns:a16="http://schemas.microsoft.com/office/drawing/2014/main" id="{722975E7-99F4-AD46-A95B-33AAED015228}"/>
              </a:ext>
            </a:extLst>
          </p:cNvPr>
          <p:cNvSpPr txBox="1"/>
          <p:nvPr/>
        </p:nvSpPr>
        <p:spPr>
          <a:xfrm>
            <a:off x="3792329" y="2747402"/>
            <a:ext cx="414670" cy="369332"/>
          </a:xfrm>
          <a:prstGeom prst="rect">
            <a:avLst/>
          </a:prstGeom>
          <a:noFill/>
        </p:spPr>
        <p:txBody>
          <a:bodyPr wrap="square" rtlCol="0">
            <a:spAutoFit/>
          </a:bodyPr>
          <a:lstStyle/>
          <a:p>
            <a:pPr algn="ctr"/>
            <a:r>
              <a:rPr lang="en-US" altLang="zh-CN" b="1" dirty="0"/>
              <a:t>…</a:t>
            </a:r>
            <a:endParaRPr lang="en-US" b="1" dirty="0"/>
          </a:p>
        </p:txBody>
      </p:sp>
      <p:sp>
        <p:nvSpPr>
          <p:cNvPr id="79" name="TextBox 78">
            <a:extLst>
              <a:ext uri="{FF2B5EF4-FFF2-40B4-BE49-F238E27FC236}">
                <a16:creationId xmlns:a16="http://schemas.microsoft.com/office/drawing/2014/main" id="{B676D87E-0D71-674F-A242-175DEC563BA5}"/>
              </a:ext>
            </a:extLst>
          </p:cNvPr>
          <p:cNvSpPr txBox="1"/>
          <p:nvPr/>
        </p:nvSpPr>
        <p:spPr>
          <a:xfrm>
            <a:off x="2945562" y="2171101"/>
            <a:ext cx="612259" cy="461665"/>
          </a:xfrm>
          <a:prstGeom prst="rect">
            <a:avLst/>
          </a:prstGeom>
          <a:noFill/>
        </p:spPr>
        <p:txBody>
          <a:bodyPr wrap="square" rtlCol="0">
            <a:spAutoFit/>
          </a:bodyPr>
          <a:lstStyle/>
          <a:p>
            <a:pPr algn="ctr"/>
            <a:r>
              <a:rPr lang="en-US" altLang="zh-CN" sz="2400" dirty="0"/>
              <a:t>D</a:t>
            </a:r>
            <a:r>
              <a:rPr lang="en-US" altLang="zh-CN" sz="2400" baseline="-25000" dirty="0"/>
              <a:t>1</a:t>
            </a:r>
            <a:endParaRPr lang="en-US" sz="2400" dirty="0"/>
          </a:p>
        </p:txBody>
      </p:sp>
      <p:sp>
        <p:nvSpPr>
          <p:cNvPr id="80" name="TextBox 79">
            <a:extLst>
              <a:ext uri="{FF2B5EF4-FFF2-40B4-BE49-F238E27FC236}">
                <a16:creationId xmlns:a16="http://schemas.microsoft.com/office/drawing/2014/main" id="{AE5CB08B-2BE6-9D47-B4B6-B7ABB395725C}"/>
              </a:ext>
            </a:extLst>
          </p:cNvPr>
          <p:cNvSpPr txBox="1"/>
          <p:nvPr/>
        </p:nvSpPr>
        <p:spPr>
          <a:xfrm>
            <a:off x="2896092" y="3338376"/>
            <a:ext cx="711198" cy="461665"/>
          </a:xfrm>
          <a:prstGeom prst="rect">
            <a:avLst/>
          </a:prstGeom>
          <a:noFill/>
        </p:spPr>
        <p:txBody>
          <a:bodyPr wrap="square" rtlCol="0">
            <a:spAutoFit/>
          </a:bodyPr>
          <a:lstStyle/>
          <a:p>
            <a:pPr algn="ctr"/>
            <a:r>
              <a:rPr lang="en-US" altLang="zh-CN" sz="2400" dirty="0"/>
              <a:t>D</a:t>
            </a:r>
            <a:r>
              <a:rPr lang="en-US" altLang="zh-CN" sz="2400" baseline="-25000" dirty="0"/>
              <a:t>N</a:t>
            </a:r>
            <a:endParaRPr lang="en-US" sz="2400" dirty="0"/>
          </a:p>
        </p:txBody>
      </p:sp>
      <p:sp>
        <p:nvSpPr>
          <p:cNvPr id="81" name="Rectangle 80">
            <a:extLst>
              <a:ext uri="{FF2B5EF4-FFF2-40B4-BE49-F238E27FC236}">
                <a16:creationId xmlns:a16="http://schemas.microsoft.com/office/drawing/2014/main" id="{61617994-D6EC-F44B-BE30-F0DE8E08754E}"/>
              </a:ext>
            </a:extLst>
          </p:cNvPr>
          <p:cNvSpPr/>
          <p:nvPr/>
        </p:nvSpPr>
        <p:spPr>
          <a:xfrm>
            <a:off x="5051697" y="1910012"/>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Tabular-based</a:t>
            </a:r>
            <a:r>
              <a:rPr lang="zh-CN" altLang="en-US" sz="2000" i="1" dirty="0"/>
              <a:t> </a:t>
            </a:r>
            <a:r>
              <a:rPr lang="en-US" altLang="zh-CN" sz="2000" i="1" dirty="0"/>
              <a:t>GAN</a:t>
            </a:r>
            <a:endParaRPr lang="en-US" sz="2000" i="1" dirty="0"/>
          </a:p>
        </p:txBody>
      </p:sp>
      <p:sp>
        <p:nvSpPr>
          <p:cNvPr id="82" name="Rectangle 81">
            <a:extLst>
              <a:ext uri="{FF2B5EF4-FFF2-40B4-BE49-F238E27FC236}">
                <a16:creationId xmlns:a16="http://schemas.microsoft.com/office/drawing/2014/main" id="{0EC87594-55F0-C143-8D76-1E549153F2D8}"/>
              </a:ext>
            </a:extLst>
          </p:cNvPr>
          <p:cNvSpPr/>
          <p:nvPr/>
        </p:nvSpPr>
        <p:spPr>
          <a:xfrm>
            <a:off x="5051697" y="3129286"/>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Tabular-based</a:t>
            </a:r>
            <a:r>
              <a:rPr lang="zh-CN" altLang="en-US" sz="2000" i="1" dirty="0"/>
              <a:t> </a:t>
            </a:r>
            <a:r>
              <a:rPr lang="en-US" altLang="zh-CN" sz="2000" i="1" dirty="0"/>
              <a:t>GAN</a:t>
            </a:r>
            <a:endParaRPr lang="en-US" sz="2000" i="1" dirty="0"/>
          </a:p>
        </p:txBody>
      </p:sp>
      <p:cxnSp>
        <p:nvCxnSpPr>
          <p:cNvPr id="83" name="Straight Arrow Connector 82">
            <a:extLst>
              <a:ext uri="{FF2B5EF4-FFF2-40B4-BE49-F238E27FC236}">
                <a16:creationId xmlns:a16="http://schemas.microsoft.com/office/drawing/2014/main" id="{EE0E98EC-9BC5-6B47-B0D7-297B101FC58C}"/>
              </a:ext>
            </a:extLst>
          </p:cNvPr>
          <p:cNvCxnSpPr>
            <a:stCxn id="75" idx="3"/>
            <a:endCxn id="81" idx="1"/>
          </p:cNvCxnSpPr>
          <p:nvPr/>
        </p:nvCxnSpPr>
        <p:spPr>
          <a:xfrm>
            <a:off x="4452139" y="2353553"/>
            <a:ext cx="59955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CE054BCC-8D2B-CE4A-B49D-20B21A71F900}"/>
              </a:ext>
            </a:extLst>
          </p:cNvPr>
          <p:cNvCxnSpPr>
            <a:stCxn id="76" idx="3"/>
            <a:endCxn id="82" idx="1"/>
          </p:cNvCxnSpPr>
          <p:nvPr/>
        </p:nvCxnSpPr>
        <p:spPr>
          <a:xfrm>
            <a:off x="4452139" y="3569209"/>
            <a:ext cx="599558" cy="361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85" name="Picture 2" descr="Datatable Icon - Download Datatable Icon 935839 | Noun Project">
            <a:extLst>
              <a:ext uri="{FF2B5EF4-FFF2-40B4-BE49-F238E27FC236}">
                <a16:creationId xmlns:a16="http://schemas.microsoft.com/office/drawing/2014/main" id="{9F340D70-919D-B049-8908-9DA79466EEF0}"/>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56771" y="1901078"/>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a:extLst>
              <a:ext uri="{FF2B5EF4-FFF2-40B4-BE49-F238E27FC236}">
                <a16:creationId xmlns:a16="http://schemas.microsoft.com/office/drawing/2014/main" id="{439A865A-AD85-B047-B367-5052E4690293}"/>
              </a:ext>
            </a:extLst>
          </p:cNvPr>
          <p:cNvSpPr txBox="1"/>
          <p:nvPr/>
        </p:nvSpPr>
        <p:spPr>
          <a:xfrm>
            <a:off x="6698420" y="1674350"/>
            <a:ext cx="2066552" cy="400110"/>
          </a:xfrm>
          <a:prstGeom prst="rect">
            <a:avLst/>
          </a:prstGeom>
          <a:noFill/>
        </p:spPr>
        <p:txBody>
          <a:bodyPr wrap="square" rtlCol="0">
            <a:spAutoFit/>
          </a:bodyPr>
          <a:lstStyle/>
          <a:p>
            <a:pPr algn="ctr"/>
            <a:r>
              <a:rPr lang="en-US" altLang="zh-CN" sz="2000" dirty="0"/>
              <a:t>Synthetic</a:t>
            </a:r>
            <a:r>
              <a:rPr lang="zh-CN" altLang="en-US" sz="2000" dirty="0"/>
              <a:t> </a:t>
            </a:r>
            <a:r>
              <a:rPr lang="en-US" altLang="zh-CN" sz="2000" dirty="0"/>
              <a:t>Data</a:t>
            </a:r>
            <a:endParaRPr lang="en-US" sz="2000" dirty="0"/>
          </a:p>
        </p:txBody>
      </p:sp>
      <p:pic>
        <p:nvPicPr>
          <p:cNvPr id="87" name="Picture 2" descr="Datatable Icon - Download Datatable Icon 935839 | Noun Project">
            <a:extLst>
              <a:ext uri="{FF2B5EF4-FFF2-40B4-BE49-F238E27FC236}">
                <a16:creationId xmlns:a16="http://schemas.microsoft.com/office/drawing/2014/main" id="{26FFFD6E-225F-F447-ADC5-DB467F2A78DA}"/>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56771" y="3116734"/>
            <a:ext cx="904950" cy="904950"/>
          </a:xfrm>
          <a:prstGeom prst="rect">
            <a:avLst/>
          </a:prstGeom>
          <a:noFill/>
          <a:extLst>
            <a:ext uri="{909E8E84-426E-40DD-AFC4-6F175D3DCCD1}">
              <a14:hiddenFill xmlns:a14="http://schemas.microsoft.com/office/drawing/2010/main">
                <a:solidFill>
                  <a:srgbClr val="FFFFFF"/>
                </a:solidFill>
              </a14:hiddenFill>
            </a:ext>
          </a:extLst>
        </p:spPr>
      </p:pic>
      <p:cxnSp>
        <p:nvCxnSpPr>
          <p:cNvPr id="88" name="Straight Arrow Connector 87">
            <a:extLst>
              <a:ext uri="{FF2B5EF4-FFF2-40B4-BE49-F238E27FC236}">
                <a16:creationId xmlns:a16="http://schemas.microsoft.com/office/drawing/2014/main" id="{C26DBF5B-03A1-4A4C-97A3-18247BC30086}"/>
              </a:ext>
            </a:extLst>
          </p:cNvPr>
          <p:cNvCxnSpPr>
            <a:stCxn id="81" idx="3"/>
            <a:endCxn id="85" idx="1"/>
          </p:cNvCxnSpPr>
          <p:nvPr/>
        </p:nvCxnSpPr>
        <p:spPr>
          <a:xfrm>
            <a:off x="6657213" y="2353553"/>
            <a:ext cx="59955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7D9AD4AF-FD3D-794C-A2C3-3419EA1E79FC}"/>
              </a:ext>
            </a:extLst>
          </p:cNvPr>
          <p:cNvCxnSpPr>
            <a:stCxn id="82" idx="3"/>
            <a:endCxn id="87" idx="1"/>
          </p:cNvCxnSpPr>
          <p:nvPr/>
        </p:nvCxnSpPr>
        <p:spPr>
          <a:xfrm flipV="1">
            <a:off x="6657213" y="3569209"/>
            <a:ext cx="599558" cy="361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90" name="Picture 2" descr="Datatable Icon - Download Datatable Icon 935839 | Noun Project">
            <a:extLst>
              <a:ext uri="{FF2B5EF4-FFF2-40B4-BE49-F238E27FC236}">
                <a16:creationId xmlns:a16="http://schemas.microsoft.com/office/drawing/2014/main" id="{4BAFDB40-F60C-8740-891D-4DF1699F0A0E}"/>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7737" y="4396853"/>
            <a:ext cx="904950" cy="904950"/>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Datatable Icon - Download Datatable Icon 935839 | Noun Project">
            <a:extLst>
              <a:ext uri="{FF2B5EF4-FFF2-40B4-BE49-F238E27FC236}">
                <a16:creationId xmlns:a16="http://schemas.microsoft.com/office/drawing/2014/main" id="{5085A878-4135-8048-949F-8DD61B5740FC}"/>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7737" y="5612509"/>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92" name="TextBox 91">
            <a:extLst>
              <a:ext uri="{FF2B5EF4-FFF2-40B4-BE49-F238E27FC236}">
                <a16:creationId xmlns:a16="http://schemas.microsoft.com/office/drawing/2014/main" id="{F262C172-AD03-D542-8D4F-F96B58314206}"/>
              </a:ext>
            </a:extLst>
          </p:cNvPr>
          <p:cNvSpPr txBox="1"/>
          <p:nvPr/>
        </p:nvSpPr>
        <p:spPr>
          <a:xfrm>
            <a:off x="566080" y="4181173"/>
            <a:ext cx="1488264" cy="400110"/>
          </a:xfrm>
          <a:prstGeom prst="rect">
            <a:avLst/>
          </a:prstGeom>
          <a:noFill/>
        </p:spPr>
        <p:txBody>
          <a:bodyPr wrap="square" rtlCol="0">
            <a:spAutoFit/>
          </a:bodyPr>
          <a:lstStyle/>
          <a:p>
            <a:pPr algn="ctr"/>
            <a:r>
              <a:rPr lang="en-US" altLang="zh-CN" sz="2000" dirty="0"/>
              <a:t>Real</a:t>
            </a:r>
            <a:r>
              <a:rPr lang="zh-CN" altLang="en-US" sz="2000" dirty="0"/>
              <a:t> </a:t>
            </a:r>
            <a:r>
              <a:rPr lang="en-US" altLang="zh-CN" sz="2000" dirty="0"/>
              <a:t>Data</a:t>
            </a:r>
            <a:endParaRPr lang="en-US" sz="2000" dirty="0"/>
          </a:p>
        </p:txBody>
      </p:sp>
      <p:sp>
        <p:nvSpPr>
          <p:cNvPr id="93" name="TextBox 92">
            <a:extLst>
              <a:ext uri="{FF2B5EF4-FFF2-40B4-BE49-F238E27FC236}">
                <a16:creationId xmlns:a16="http://schemas.microsoft.com/office/drawing/2014/main" id="{2215D6E5-456F-D24A-BB39-9B5EDD4C3090}"/>
              </a:ext>
            </a:extLst>
          </p:cNvPr>
          <p:cNvSpPr txBox="1"/>
          <p:nvPr/>
        </p:nvSpPr>
        <p:spPr>
          <a:xfrm>
            <a:off x="1102877" y="5243177"/>
            <a:ext cx="414670" cy="369332"/>
          </a:xfrm>
          <a:prstGeom prst="rect">
            <a:avLst/>
          </a:prstGeom>
          <a:noFill/>
        </p:spPr>
        <p:txBody>
          <a:bodyPr wrap="square" rtlCol="0">
            <a:spAutoFit/>
          </a:bodyPr>
          <a:lstStyle/>
          <a:p>
            <a:pPr algn="ctr"/>
            <a:r>
              <a:rPr lang="en-US" altLang="zh-CN" b="1" dirty="0"/>
              <a:t>…</a:t>
            </a:r>
            <a:endParaRPr lang="en-US" b="1" dirty="0"/>
          </a:p>
        </p:txBody>
      </p:sp>
      <p:sp>
        <p:nvSpPr>
          <p:cNvPr id="94" name="TextBox 93">
            <a:extLst>
              <a:ext uri="{FF2B5EF4-FFF2-40B4-BE49-F238E27FC236}">
                <a16:creationId xmlns:a16="http://schemas.microsoft.com/office/drawing/2014/main" id="{FE506CC3-4E63-BA4C-A74D-1C23237F23AD}"/>
              </a:ext>
            </a:extLst>
          </p:cNvPr>
          <p:cNvSpPr txBox="1"/>
          <p:nvPr/>
        </p:nvSpPr>
        <p:spPr>
          <a:xfrm>
            <a:off x="313554" y="4663493"/>
            <a:ext cx="597194" cy="461665"/>
          </a:xfrm>
          <a:prstGeom prst="rect">
            <a:avLst/>
          </a:prstGeom>
          <a:noFill/>
        </p:spPr>
        <p:txBody>
          <a:bodyPr wrap="square" rtlCol="0">
            <a:spAutoFit/>
          </a:bodyPr>
          <a:lstStyle/>
          <a:p>
            <a:pPr algn="ctr"/>
            <a:r>
              <a:rPr lang="en-US" altLang="zh-CN" sz="2400" dirty="0"/>
              <a:t>D</a:t>
            </a:r>
            <a:r>
              <a:rPr lang="en-US" altLang="zh-CN" sz="2400" baseline="-25000" dirty="0"/>
              <a:t>1</a:t>
            </a:r>
            <a:endParaRPr lang="en-US" sz="2400" dirty="0"/>
          </a:p>
        </p:txBody>
      </p:sp>
      <p:sp>
        <p:nvSpPr>
          <p:cNvPr id="95" name="TextBox 94">
            <a:extLst>
              <a:ext uri="{FF2B5EF4-FFF2-40B4-BE49-F238E27FC236}">
                <a16:creationId xmlns:a16="http://schemas.microsoft.com/office/drawing/2014/main" id="{E862E406-9114-1740-887F-5CB41A3C1498}"/>
              </a:ext>
            </a:extLst>
          </p:cNvPr>
          <p:cNvSpPr txBox="1"/>
          <p:nvPr/>
        </p:nvSpPr>
        <p:spPr>
          <a:xfrm>
            <a:off x="357636" y="5834151"/>
            <a:ext cx="509029" cy="461665"/>
          </a:xfrm>
          <a:prstGeom prst="rect">
            <a:avLst/>
          </a:prstGeom>
          <a:noFill/>
        </p:spPr>
        <p:txBody>
          <a:bodyPr wrap="square" rtlCol="0">
            <a:spAutoFit/>
          </a:bodyPr>
          <a:lstStyle/>
          <a:p>
            <a:pPr algn="ctr"/>
            <a:r>
              <a:rPr lang="en-US" altLang="zh-CN" sz="2400" dirty="0"/>
              <a:t>D</a:t>
            </a:r>
            <a:r>
              <a:rPr lang="en-US" altLang="zh-CN" sz="2400" baseline="-25000" dirty="0"/>
              <a:t>N</a:t>
            </a:r>
            <a:endParaRPr lang="en-US" sz="2400" dirty="0"/>
          </a:p>
        </p:txBody>
      </p:sp>
      <p:cxnSp>
        <p:nvCxnSpPr>
          <p:cNvPr id="96" name="Elbow Connector 95">
            <a:extLst>
              <a:ext uri="{FF2B5EF4-FFF2-40B4-BE49-F238E27FC236}">
                <a16:creationId xmlns:a16="http://schemas.microsoft.com/office/drawing/2014/main" id="{2D66A1BA-DC8D-DA42-B7AC-8EAEE5339B96}"/>
              </a:ext>
            </a:extLst>
          </p:cNvPr>
          <p:cNvCxnSpPr>
            <a:stCxn id="90" idx="3"/>
            <a:endCxn id="91" idx="3"/>
          </p:cNvCxnSpPr>
          <p:nvPr/>
        </p:nvCxnSpPr>
        <p:spPr>
          <a:xfrm>
            <a:off x="1762687" y="4849328"/>
            <a:ext cx="12700" cy="1215656"/>
          </a:xfrm>
          <a:prstGeom prst="bentConnector3">
            <a:avLst>
              <a:gd name="adj1" fmla="val 1800000"/>
            </a:avLst>
          </a:prstGeom>
          <a:ln w="28575"/>
        </p:spPr>
        <p:style>
          <a:lnRef idx="1">
            <a:schemeClr val="accent1"/>
          </a:lnRef>
          <a:fillRef idx="0">
            <a:schemeClr val="accent1"/>
          </a:fillRef>
          <a:effectRef idx="0">
            <a:schemeClr val="accent1"/>
          </a:effectRef>
          <a:fontRef idx="minor">
            <a:schemeClr val="tx1"/>
          </a:fontRef>
        </p:style>
      </p:cxnSp>
      <p:pic>
        <p:nvPicPr>
          <p:cNvPr id="97" name="Picture 2" descr="Datatable Icon - Download Datatable Icon 935839 | Noun Project">
            <a:extLst>
              <a:ext uri="{FF2B5EF4-FFF2-40B4-BE49-F238E27FC236}">
                <a16:creationId xmlns:a16="http://schemas.microsoft.com/office/drawing/2014/main" id="{99D110FC-9104-4E49-A3B2-160664B3E4E9}"/>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80337" y="5004681"/>
            <a:ext cx="904950" cy="904950"/>
          </a:xfrm>
          <a:prstGeom prst="rect">
            <a:avLst/>
          </a:prstGeom>
          <a:noFill/>
          <a:extLst>
            <a:ext uri="{909E8E84-426E-40DD-AFC4-6F175D3DCCD1}">
              <a14:hiddenFill xmlns:a14="http://schemas.microsoft.com/office/drawing/2010/main">
                <a:solidFill>
                  <a:srgbClr val="FFFFFF"/>
                </a:solidFill>
              </a14:hiddenFill>
            </a:ext>
          </a:extLst>
        </p:spPr>
      </p:pic>
      <p:cxnSp>
        <p:nvCxnSpPr>
          <p:cNvPr id="98" name="Straight Arrow Connector 97">
            <a:extLst>
              <a:ext uri="{FF2B5EF4-FFF2-40B4-BE49-F238E27FC236}">
                <a16:creationId xmlns:a16="http://schemas.microsoft.com/office/drawing/2014/main" id="{C84E2F58-A028-D640-A2AE-CC7141F51C1E}"/>
              </a:ext>
            </a:extLst>
          </p:cNvPr>
          <p:cNvCxnSpPr>
            <a:cxnSpLocks/>
            <a:endCxn id="97" idx="1"/>
          </p:cNvCxnSpPr>
          <p:nvPr/>
        </p:nvCxnSpPr>
        <p:spPr>
          <a:xfrm>
            <a:off x="2007237" y="5457156"/>
            <a:ext cx="6731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3064DAFD-C4D6-2548-B6F2-136F4D3E0877}"/>
              </a:ext>
            </a:extLst>
          </p:cNvPr>
          <p:cNvSpPr txBox="1"/>
          <p:nvPr/>
        </p:nvSpPr>
        <p:spPr>
          <a:xfrm>
            <a:off x="1959390" y="5117137"/>
            <a:ext cx="893136" cy="400110"/>
          </a:xfrm>
          <a:prstGeom prst="rect">
            <a:avLst/>
          </a:prstGeom>
          <a:noFill/>
        </p:spPr>
        <p:txBody>
          <a:bodyPr wrap="square" rtlCol="0">
            <a:spAutoFit/>
          </a:bodyPr>
          <a:lstStyle/>
          <a:p>
            <a:pPr algn="ctr"/>
            <a:r>
              <a:rPr lang="en-US" altLang="zh-CN" sz="2000" i="1" dirty="0"/>
              <a:t>Merge</a:t>
            </a:r>
            <a:endParaRPr lang="en-US" sz="2000" i="1" dirty="0"/>
          </a:p>
        </p:txBody>
      </p:sp>
      <p:grpSp>
        <p:nvGrpSpPr>
          <p:cNvPr id="100" name="Group 99">
            <a:extLst>
              <a:ext uri="{FF2B5EF4-FFF2-40B4-BE49-F238E27FC236}">
                <a16:creationId xmlns:a16="http://schemas.microsoft.com/office/drawing/2014/main" id="{2650383D-5A58-BE49-8B99-6A8A4CEE899A}"/>
              </a:ext>
            </a:extLst>
          </p:cNvPr>
          <p:cNvGrpSpPr/>
          <p:nvPr/>
        </p:nvGrpSpPr>
        <p:grpSpPr>
          <a:xfrm>
            <a:off x="4845541" y="4904413"/>
            <a:ext cx="2191492" cy="969185"/>
            <a:chOff x="5552560" y="4579640"/>
            <a:chExt cx="2191492" cy="969185"/>
          </a:xfrm>
        </p:grpSpPr>
        <p:grpSp>
          <p:nvGrpSpPr>
            <p:cNvPr id="101" name="Group 100">
              <a:extLst>
                <a:ext uri="{FF2B5EF4-FFF2-40B4-BE49-F238E27FC236}">
                  <a16:creationId xmlns:a16="http://schemas.microsoft.com/office/drawing/2014/main" id="{9F7F59C1-66A1-D340-ABC3-37EB7FB876EA}"/>
                </a:ext>
              </a:extLst>
            </p:cNvPr>
            <p:cNvGrpSpPr/>
            <p:nvPr/>
          </p:nvGrpSpPr>
          <p:grpSpPr>
            <a:xfrm>
              <a:off x="5656524" y="4579640"/>
              <a:ext cx="2087528" cy="833358"/>
              <a:chOff x="4996121" y="4686450"/>
              <a:chExt cx="2087528" cy="833358"/>
            </a:xfrm>
          </p:grpSpPr>
          <p:sp>
            <p:nvSpPr>
              <p:cNvPr id="112" name="Rectangle 111">
                <a:extLst>
                  <a:ext uri="{FF2B5EF4-FFF2-40B4-BE49-F238E27FC236}">
                    <a16:creationId xmlns:a16="http://schemas.microsoft.com/office/drawing/2014/main" id="{C8C6A600-04E3-F34B-B7EA-37AB1B381BD8}"/>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3" name="Rectangle 112">
                <a:extLst>
                  <a:ext uri="{FF2B5EF4-FFF2-40B4-BE49-F238E27FC236}">
                    <a16:creationId xmlns:a16="http://schemas.microsoft.com/office/drawing/2014/main" id="{3DA425A1-7F5F-DF40-83E9-45BAE6A8A5CC}"/>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4" name="Rectangle 113">
                <a:extLst>
                  <a:ext uri="{FF2B5EF4-FFF2-40B4-BE49-F238E27FC236}">
                    <a16:creationId xmlns:a16="http://schemas.microsoft.com/office/drawing/2014/main" id="{41AAB897-418F-D44C-BF8F-EA538A84939D}"/>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5" name="Rectangle 114">
                <a:extLst>
                  <a:ext uri="{FF2B5EF4-FFF2-40B4-BE49-F238E27FC236}">
                    <a16:creationId xmlns:a16="http://schemas.microsoft.com/office/drawing/2014/main" id="{357DAA25-3351-E741-94A4-521DEE9E22D7}"/>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02" name="Group 101">
              <a:extLst>
                <a:ext uri="{FF2B5EF4-FFF2-40B4-BE49-F238E27FC236}">
                  <a16:creationId xmlns:a16="http://schemas.microsoft.com/office/drawing/2014/main" id="{91B070B7-B422-C54C-BFB2-863674E8DD71}"/>
                </a:ext>
              </a:extLst>
            </p:cNvPr>
            <p:cNvGrpSpPr/>
            <p:nvPr/>
          </p:nvGrpSpPr>
          <p:grpSpPr>
            <a:xfrm>
              <a:off x="5608675" y="4641483"/>
              <a:ext cx="2087528" cy="833358"/>
              <a:chOff x="4996121" y="4686450"/>
              <a:chExt cx="2087528" cy="833358"/>
            </a:xfrm>
          </p:grpSpPr>
          <p:sp>
            <p:nvSpPr>
              <p:cNvPr id="108" name="Rectangle 107">
                <a:extLst>
                  <a:ext uri="{FF2B5EF4-FFF2-40B4-BE49-F238E27FC236}">
                    <a16:creationId xmlns:a16="http://schemas.microsoft.com/office/drawing/2014/main" id="{DD451F7D-E0FA-8743-B6A2-597247F22C87}"/>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09" name="Rectangle 108">
                <a:extLst>
                  <a:ext uri="{FF2B5EF4-FFF2-40B4-BE49-F238E27FC236}">
                    <a16:creationId xmlns:a16="http://schemas.microsoft.com/office/drawing/2014/main" id="{8DB6D272-864C-1140-9DE1-C45BB00A49C7}"/>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id="{5AAFF495-B0A7-8D43-B478-85F6C47DA62C}"/>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1" name="Rectangle 110">
                <a:extLst>
                  <a:ext uri="{FF2B5EF4-FFF2-40B4-BE49-F238E27FC236}">
                    <a16:creationId xmlns:a16="http://schemas.microsoft.com/office/drawing/2014/main" id="{0BC63FFA-E970-6148-B679-A092C7DA4177}"/>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03" name="Group 102">
              <a:extLst>
                <a:ext uri="{FF2B5EF4-FFF2-40B4-BE49-F238E27FC236}">
                  <a16:creationId xmlns:a16="http://schemas.microsoft.com/office/drawing/2014/main" id="{E28D730A-AC81-C74F-85D5-F8FA566A7250}"/>
                </a:ext>
              </a:extLst>
            </p:cNvPr>
            <p:cNvGrpSpPr/>
            <p:nvPr/>
          </p:nvGrpSpPr>
          <p:grpSpPr>
            <a:xfrm>
              <a:off x="5552560" y="4715467"/>
              <a:ext cx="2087528" cy="833358"/>
              <a:chOff x="4996121" y="4686450"/>
              <a:chExt cx="2087528" cy="833358"/>
            </a:xfrm>
          </p:grpSpPr>
          <p:sp>
            <p:nvSpPr>
              <p:cNvPr id="104" name="Rectangle 103">
                <a:extLst>
                  <a:ext uri="{FF2B5EF4-FFF2-40B4-BE49-F238E27FC236}">
                    <a16:creationId xmlns:a16="http://schemas.microsoft.com/office/drawing/2014/main" id="{C68B770C-9CD4-F54F-8EC0-25746EB9CB5B}"/>
                  </a:ext>
                </a:extLst>
              </p:cNvPr>
              <p:cNvSpPr/>
              <p:nvPr/>
            </p:nvSpPr>
            <p:spPr>
              <a:xfrm>
                <a:off x="4996121" y="4686450"/>
                <a:ext cx="904950" cy="833358"/>
              </a:xfrm>
              <a:prstGeom prst="rect">
                <a:avLst/>
              </a:prstGeom>
              <a:solidFill>
                <a:srgbClr val="00B0F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Five</a:t>
                </a:r>
                <a:r>
                  <a:rPr lang="zh-CN" altLang="en-US" dirty="0"/>
                  <a:t> </a:t>
                </a:r>
                <a:r>
                  <a:rPr lang="en-US" altLang="zh-CN" dirty="0"/>
                  <a:t>Tuples</a:t>
                </a:r>
                <a:endParaRPr lang="en-US" dirty="0"/>
              </a:p>
            </p:txBody>
          </p:sp>
          <p:sp>
            <p:nvSpPr>
              <p:cNvPr id="105" name="Rectangle 104">
                <a:extLst>
                  <a:ext uri="{FF2B5EF4-FFF2-40B4-BE49-F238E27FC236}">
                    <a16:creationId xmlns:a16="http://schemas.microsoft.com/office/drawing/2014/main" id="{4B10D453-A803-C948-8F1D-C4895FBAFAAE}"/>
                  </a:ext>
                </a:extLst>
              </p:cNvPr>
              <p:cNvSpPr/>
              <p:nvPr/>
            </p:nvSpPr>
            <p:spPr>
              <a:xfrm>
                <a:off x="5901071" y="4686450"/>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Packet</a:t>
                </a:r>
                <a:r>
                  <a:rPr lang="en-US" altLang="zh-CN" baseline="-25000" dirty="0"/>
                  <a:t>1</a:t>
                </a:r>
                <a:endParaRPr lang="en-US" dirty="0"/>
              </a:p>
            </p:txBody>
          </p:sp>
          <p:sp>
            <p:nvSpPr>
              <p:cNvPr id="106" name="Rectangle 105">
                <a:extLst>
                  <a:ext uri="{FF2B5EF4-FFF2-40B4-BE49-F238E27FC236}">
                    <a16:creationId xmlns:a16="http://schemas.microsoft.com/office/drawing/2014/main" id="{3CEB24DA-7D9D-F049-88CD-8990038A81F8}"/>
                  </a:ext>
                </a:extLst>
              </p:cNvPr>
              <p:cNvSpPr/>
              <p:nvPr/>
            </p:nvSpPr>
            <p:spPr>
              <a:xfrm>
                <a:off x="5901071" y="4967302"/>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a:t>
                </a:r>
                <a:endParaRPr lang="en-US" dirty="0"/>
              </a:p>
            </p:txBody>
          </p:sp>
          <p:sp>
            <p:nvSpPr>
              <p:cNvPr id="107" name="Rectangle 106">
                <a:extLst>
                  <a:ext uri="{FF2B5EF4-FFF2-40B4-BE49-F238E27FC236}">
                    <a16:creationId xmlns:a16="http://schemas.microsoft.com/office/drawing/2014/main" id="{2841D048-214D-CF48-94A2-B4D241C115EC}"/>
                  </a:ext>
                </a:extLst>
              </p:cNvPr>
              <p:cNvSpPr/>
              <p:nvPr/>
            </p:nvSpPr>
            <p:spPr>
              <a:xfrm>
                <a:off x="5901071" y="5248154"/>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err="1"/>
                  <a:t>Packet</a:t>
                </a:r>
                <a:r>
                  <a:rPr lang="en-US" altLang="zh-CN" baseline="-25000" dirty="0" err="1"/>
                  <a:t>i</a:t>
                </a:r>
                <a:endParaRPr lang="en-US" dirty="0"/>
              </a:p>
            </p:txBody>
          </p:sp>
        </p:grpSp>
      </p:grpSp>
      <p:cxnSp>
        <p:nvCxnSpPr>
          <p:cNvPr id="116" name="Straight Arrow Connector 115">
            <a:extLst>
              <a:ext uri="{FF2B5EF4-FFF2-40B4-BE49-F238E27FC236}">
                <a16:creationId xmlns:a16="http://schemas.microsoft.com/office/drawing/2014/main" id="{D8054BC9-83AE-5442-A3FE-59A5DDD5F993}"/>
              </a:ext>
            </a:extLst>
          </p:cNvPr>
          <p:cNvCxnSpPr>
            <a:cxnSpLocks/>
            <a:stCxn id="97" idx="3"/>
            <a:endCxn id="104" idx="1"/>
          </p:cNvCxnSpPr>
          <p:nvPr/>
        </p:nvCxnSpPr>
        <p:spPr>
          <a:xfrm flipV="1">
            <a:off x="3585287" y="5456919"/>
            <a:ext cx="1260254" cy="2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7" name="TextBox 116">
            <a:extLst>
              <a:ext uri="{FF2B5EF4-FFF2-40B4-BE49-F238E27FC236}">
                <a16:creationId xmlns:a16="http://schemas.microsoft.com/office/drawing/2014/main" id="{3CFA8837-2AE3-8F42-9B01-5CDB53C7C0A1}"/>
              </a:ext>
            </a:extLst>
          </p:cNvPr>
          <p:cNvSpPr txBox="1"/>
          <p:nvPr/>
        </p:nvSpPr>
        <p:spPr>
          <a:xfrm>
            <a:off x="3463879" y="5117137"/>
            <a:ext cx="1441598" cy="707886"/>
          </a:xfrm>
          <a:prstGeom prst="rect">
            <a:avLst/>
          </a:prstGeom>
          <a:noFill/>
        </p:spPr>
        <p:txBody>
          <a:bodyPr wrap="square" rtlCol="0">
            <a:spAutoFit/>
          </a:bodyPr>
          <a:lstStyle/>
          <a:p>
            <a:pPr algn="ctr"/>
            <a:r>
              <a:rPr lang="en-US" altLang="zh-CN" sz="2000" i="1" dirty="0"/>
              <a:t>Flow-based</a:t>
            </a:r>
            <a:r>
              <a:rPr lang="zh-CN" altLang="en-US" sz="2000" i="1" dirty="0"/>
              <a:t> </a:t>
            </a:r>
            <a:endParaRPr lang="en-US" altLang="zh-CN" sz="2000" i="1" dirty="0"/>
          </a:p>
          <a:p>
            <a:pPr algn="ctr"/>
            <a:r>
              <a:rPr lang="en-US" altLang="zh-CN" sz="2000" i="1" dirty="0"/>
              <a:t>split</a:t>
            </a:r>
            <a:endParaRPr lang="en-US" sz="2000" i="1" dirty="0"/>
          </a:p>
        </p:txBody>
      </p:sp>
      <p:sp>
        <p:nvSpPr>
          <p:cNvPr id="118" name="Rectangle 117">
            <a:extLst>
              <a:ext uri="{FF2B5EF4-FFF2-40B4-BE49-F238E27FC236}">
                <a16:creationId xmlns:a16="http://schemas.microsoft.com/office/drawing/2014/main" id="{64C3C58E-ECD2-174F-BC91-6E375881CFEA}"/>
              </a:ext>
            </a:extLst>
          </p:cNvPr>
          <p:cNvSpPr/>
          <p:nvPr/>
        </p:nvSpPr>
        <p:spPr>
          <a:xfrm>
            <a:off x="7576336" y="4993205"/>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Time-series</a:t>
            </a:r>
            <a:r>
              <a:rPr lang="zh-CN" altLang="en-US" sz="2000" i="1" dirty="0"/>
              <a:t> </a:t>
            </a:r>
            <a:r>
              <a:rPr lang="en-US" altLang="zh-CN" sz="2000" i="1" dirty="0"/>
              <a:t>GAN</a:t>
            </a:r>
            <a:endParaRPr lang="en-US" sz="2000" i="1" dirty="0"/>
          </a:p>
        </p:txBody>
      </p:sp>
      <p:sp>
        <p:nvSpPr>
          <p:cNvPr id="119" name="TextBox 118">
            <a:extLst>
              <a:ext uri="{FF2B5EF4-FFF2-40B4-BE49-F238E27FC236}">
                <a16:creationId xmlns:a16="http://schemas.microsoft.com/office/drawing/2014/main" id="{C6FD0163-462D-E64D-824F-903C83F1A535}"/>
              </a:ext>
            </a:extLst>
          </p:cNvPr>
          <p:cNvSpPr txBox="1"/>
          <p:nvPr/>
        </p:nvSpPr>
        <p:spPr>
          <a:xfrm>
            <a:off x="8028227" y="2121584"/>
            <a:ext cx="758749" cy="461665"/>
          </a:xfrm>
          <a:prstGeom prst="rect">
            <a:avLst/>
          </a:prstGeom>
          <a:noFill/>
        </p:spPr>
        <p:txBody>
          <a:bodyPr wrap="square" rtlCol="0">
            <a:spAutoFit/>
          </a:bodyPr>
          <a:lstStyle/>
          <a:p>
            <a:pPr algn="ctr"/>
            <a:r>
              <a:rPr lang="en-US" altLang="zh-CN" sz="2400" dirty="0"/>
              <a:t>D</a:t>
            </a:r>
            <a:r>
              <a:rPr lang="en-US" altLang="zh-CN" sz="2400" baseline="-25000" dirty="0"/>
              <a:t>1</a:t>
            </a:r>
            <a:r>
              <a:rPr lang="en-US" altLang="zh-CN" sz="2400" dirty="0"/>
              <a:t>’</a:t>
            </a:r>
            <a:endParaRPr lang="en-US" sz="2400" dirty="0"/>
          </a:p>
        </p:txBody>
      </p:sp>
      <p:sp>
        <p:nvSpPr>
          <p:cNvPr id="120" name="TextBox 119">
            <a:extLst>
              <a:ext uri="{FF2B5EF4-FFF2-40B4-BE49-F238E27FC236}">
                <a16:creationId xmlns:a16="http://schemas.microsoft.com/office/drawing/2014/main" id="{043DA356-08E4-1D47-8BC8-65182220366C}"/>
              </a:ext>
            </a:extLst>
          </p:cNvPr>
          <p:cNvSpPr txBox="1"/>
          <p:nvPr/>
        </p:nvSpPr>
        <p:spPr>
          <a:xfrm>
            <a:off x="8065884" y="3333663"/>
            <a:ext cx="683434" cy="461665"/>
          </a:xfrm>
          <a:prstGeom prst="rect">
            <a:avLst/>
          </a:prstGeom>
          <a:noFill/>
        </p:spPr>
        <p:txBody>
          <a:bodyPr wrap="square" rtlCol="0">
            <a:spAutoFit/>
          </a:bodyPr>
          <a:lstStyle/>
          <a:p>
            <a:pPr algn="ctr"/>
            <a:r>
              <a:rPr lang="en-US" altLang="zh-CN" sz="2400" dirty="0"/>
              <a:t>D</a:t>
            </a:r>
            <a:r>
              <a:rPr lang="en-US" altLang="zh-CN" sz="2400" baseline="-25000" dirty="0"/>
              <a:t>N</a:t>
            </a:r>
            <a:r>
              <a:rPr lang="en-US" altLang="zh-CN" sz="2400" dirty="0"/>
              <a:t>’</a:t>
            </a:r>
            <a:endParaRPr lang="en-US" sz="2400" dirty="0"/>
          </a:p>
        </p:txBody>
      </p:sp>
      <p:cxnSp>
        <p:nvCxnSpPr>
          <p:cNvPr id="121" name="Straight Arrow Connector 120">
            <a:extLst>
              <a:ext uri="{FF2B5EF4-FFF2-40B4-BE49-F238E27FC236}">
                <a16:creationId xmlns:a16="http://schemas.microsoft.com/office/drawing/2014/main" id="{7B85AB6F-1A43-9A4A-9683-3AFEE184E08A}"/>
              </a:ext>
            </a:extLst>
          </p:cNvPr>
          <p:cNvCxnSpPr>
            <a:cxnSpLocks/>
            <a:endCxn id="118" idx="1"/>
          </p:cNvCxnSpPr>
          <p:nvPr/>
        </p:nvCxnSpPr>
        <p:spPr>
          <a:xfrm>
            <a:off x="7037033" y="5436746"/>
            <a:ext cx="53930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6CD58979-4F05-6247-8C80-683B286327B9}"/>
              </a:ext>
            </a:extLst>
          </p:cNvPr>
          <p:cNvSpPr txBox="1"/>
          <p:nvPr/>
        </p:nvSpPr>
        <p:spPr>
          <a:xfrm>
            <a:off x="2903907" y="4723600"/>
            <a:ext cx="466650" cy="461665"/>
          </a:xfrm>
          <a:prstGeom prst="rect">
            <a:avLst/>
          </a:prstGeom>
          <a:noFill/>
        </p:spPr>
        <p:txBody>
          <a:bodyPr wrap="square" rtlCol="0">
            <a:spAutoFit/>
          </a:bodyPr>
          <a:lstStyle/>
          <a:p>
            <a:pPr algn="ctr"/>
            <a:r>
              <a:rPr lang="en-US" altLang="zh-CN" sz="2400" dirty="0"/>
              <a:t>D</a:t>
            </a:r>
            <a:endParaRPr lang="en-US" sz="2400" dirty="0"/>
          </a:p>
        </p:txBody>
      </p:sp>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21D27431-6EFD-BB49-8EAA-6DA985BFD588}"/>
                  </a:ext>
                </a:extLst>
              </p:cNvPr>
              <p:cNvSpPr txBox="1"/>
              <p:nvPr/>
            </p:nvSpPr>
            <p:spPr>
              <a:xfrm>
                <a:off x="5503889" y="4472398"/>
                <a:ext cx="925467" cy="47186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altLang="zh-CN" sz="2400" b="0" i="1" smtClean="0">
                              <a:latin typeface="Cambria Math" panose="02040503050406030204" pitchFamily="18" charset="0"/>
                            </a:rPr>
                            <m:t>𝐷</m:t>
                          </m:r>
                        </m:e>
                        <m:sup>
                          <m:r>
                            <a:rPr lang="en-US" altLang="zh-CN" sz="2400" b="0" i="1" smtClean="0">
                              <a:latin typeface="Cambria Math" panose="02040503050406030204" pitchFamily="18" charset="0"/>
                            </a:rPr>
                            <m:t>𝑓𝑙𝑜𝑤</m:t>
                          </m:r>
                        </m:sup>
                      </m:sSup>
                    </m:oMath>
                  </m:oMathPara>
                </a14:m>
                <a:endParaRPr lang="en-US" dirty="0"/>
              </a:p>
            </p:txBody>
          </p:sp>
        </mc:Choice>
        <mc:Fallback xmlns="">
          <p:sp>
            <p:nvSpPr>
              <p:cNvPr id="123" name="TextBox 122">
                <a:extLst>
                  <a:ext uri="{FF2B5EF4-FFF2-40B4-BE49-F238E27FC236}">
                    <a16:creationId xmlns:a16="http://schemas.microsoft.com/office/drawing/2014/main" id="{21D27431-6EFD-BB49-8EAA-6DA985BFD588}"/>
                  </a:ext>
                </a:extLst>
              </p:cNvPr>
              <p:cNvSpPr txBox="1">
                <a:spLocks noRot="1" noChangeAspect="1" noMove="1" noResize="1" noEditPoints="1" noAdjustHandles="1" noChangeArrowheads="1" noChangeShapeType="1" noTextEdit="1"/>
              </p:cNvSpPr>
              <p:nvPr/>
            </p:nvSpPr>
            <p:spPr>
              <a:xfrm>
                <a:off x="5503889" y="4472398"/>
                <a:ext cx="925467" cy="471860"/>
              </a:xfrm>
              <a:prstGeom prst="rect">
                <a:avLst/>
              </a:prstGeom>
              <a:blipFill>
                <a:blip r:embed="rId3"/>
                <a:stretch>
                  <a:fillRect l="-6757"/>
                </a:stretch>
              </a:blipFill>
            </p:spPr>
            <p:txBody>
              <a:bodyPr/>
              <a:lstStyle/>
              <a:p>
                <a:r>
                  <a:rPr lang="en-US">
                    <a:noFill/>
                  </a:rPr>
                  <a:t> </a:t>
                </a:r>
              </a:p>
            </p:txBody>
          </p:sp>
        </mc:Fallback>
      </mc:AlternateContent>
      <p:cxnSp>
        <p:nvCxnSpPr>
          <p:cNvPr id="124" name="Straight Arrow Connector 123">
            <a:extLst>
              <a:ext uri="{FF2B5EF4-FFF2-40B4-BE49-F238E27FC236}">
                <a16:creationId xmlns:a16="http://schemas.microsoft.com/office/drawing/2014/main" id="{87343EE7-E0C4-AC4C-8CE0-BD4966B356E5}"/>
              </a:ext>
            </a:extLst>
          </p:cNvPr>
          <p:cNvCxnSpPr>
            <a:stCxn id="118" idx="3"/>
          </p:cNvCxnSpPr>
          <p:nvPr/>
        </p:nvCxnSpPr>
        <p:spPr>
          <a:xfrm>
            <a:off x="9181852" y="5436746"/>
            <a:ext cx="46191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125" name="Group 124">
            <a:extLst>
              <a:ext uri="{FF2B5EF4-FFF2-40B4-BE49-F238E27FC236}">
                <a16:creationId xmlns:a16="http://schemas.microsoft.com/office/drawing/2014/main" id="{33C6194E-EC85-4D4D-9FF6-9D12864D64ED}"/>
              </a:ext>
            </a:extLst>
          </p:cNvPr>
          <p:cNvGrpSpPr/>
          <p:nvPr/>
        </p:nvGrpSpPr>
        <p:grpSpPr>
          <a:xfrm>
            <a:off x="9643768" y="4894326"/>
            <a:ext cx="2191492" cy="969185"/>
            <a:chOff x="5552560" y="4579640"/>
            <a:chExt cx="2191492" cy="969185"/>
          </a:xfrm>
        </p:grpSpPr>
        <p:grpSp>
          <p:nvGrpSpPr>
            <p:cNvPr id="126" name="Group 125">
              <a:extLst>
                <a:ext uri="{FF2B5EF4-FFF2-40B4-BE49-F238E27FC236}">
                  <a16:creationId xmlns:a16="http://schemas.microsoft.com/office/drawing/2014/main" id="{8082962F-A3BD-BD41-806E-BB36899778C6}"/>
                </a:ext>
              </a:extLst>
            </p:cNvPr>
            <p:cNvGrpSpPr/>
            <p:nvPr/>
          </p:nvGrpSpPr>
          <p:grpSpPr>
            <a:xfrm>
              <a:off x="5656524" y="4579640"/>
              <a:ext cx="2087528" cy="833358"/>
              <a:chOff x="4996121" y="4686450"/>
              <a:chExt cx="2087528" cy="833358"/>
            </a:xfrm>
          </p:grpSpPr>
          <p:sp>
            <p:nvSpPr>
              <p:cNvPr id="137" name="Rectangle 136">
                <a:extLst>
                  <a:ext uri="{FF2B5EF4-FFF2-40B4-BE49-F238E27FC236}">
                    <a16:creationId xmlns:a16="http://schemas.microsoft.com/office/drawing/2014/main" id="{3F95B7E5-A206-2848-B113-5A1E1455DD2C}"/>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8" name="Rectangle 137">
                <a:extLst>
                  <a:ext uri="{FF2B5EF4-FFF2-40B4-BE49-F238E27FC236}">
                    <a16:creationId xmlns:a16="http://schemas.microsoft.com/office/drawing/2014/main" id="{DF9F6209-AC24-AD4B-B9F0-1AD402EB9BD7}"/>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9" name="Rectangle 138">
                <a:extLst>
                  <a:ext uri="{FF2B5EF4-FFF2-40B4-BE49-F238E27FC236}">
                    <a16:creationId xmlns:a16="http://schemas.microsoft.com/office/drawing/2014/main" id="{1C132244-8973-294B-BB72-86B37BD15866}"/>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40" name="Rectangle 139">
                <a:extLst>
                  <a:ext uri="{FF2B5EF4-FFF2-40B4-BE49-F238E27FC236}">
                    <a16:creationId xmlns:a16="http://schemas.microsoft.com/office/drawing/2014/main" id="{5B140E0F-E301-AB4F-8BFB-4084A64D45D1}"/>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27" name="Group 126">
              <a:extLst>
                <a:ext uri="{FF2B5EF4-FFF2-40B4-BE49-F238E27FC236}">
                  <a16:creationId xmlns:a16="http://schemas.microsoft.com/office/drawing/2014/main" id="{368832FA-2FC1-9748-87A2-8A1223E326FF}"/>
                </a:ext>
              </a:extLst>
            </p:cNvPr>
            <p:cNvGrpSpPr/>
            <p:nvPr/>
          </p:nvGrpSpPr>
          <p:grpSpPr>
            <a:xfrm>
              <a:off x="5608675" y="4641483"/>
              <a:ext cx="2087528" cy="833358"/>
              <a:chOff x="4996121" y="4686450"/>
              <a:chExt cx="2087528" cy="833358"/>
            </a:xfrm>
          </p:grpSpPr>
          <p:sp>
            <p:nvSpPr>
              <p:cNvPr id="133" name="Rectangle 132">
                <a:extLst>
                  <a:ext uri="{FF2B5EF4-FFF2-40B4-BE49-F238E27FC236}">
                    <a16:creationId xmlns:a16="http://schemas.microsoft.com/office/drawing/2014/main" id="{1327D573-DF94-5548-B451-CBBFF0CF3D0A}"/>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4" name="Rectangle 133">
                <a:extLst>
                  <a:ext uri="{FF2B5EF4-FFF2-40B4-BE49-F238E27FC236}">
                    <a16:creationId xmlns:a16="http://schemas.microsoft.com/office/drawing/2014/main" id="{C867A4EF-C928-1542-AA6A-64F795DEA385}"/>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5" name="Rectangle 134">
                <a:extLst>
                  <a:ext uri="{FF2B5EF4-FFF2-40B4-BE49-F238E27FC236}">
                    <a16:creationId xmlns:a16="http://schemas.microsoft.com/office/drawing/2014/main" id="{CF4048AC-093F-6949-9C07-A8D7DD39DC77}"/>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6" name="Rectangle 135">
                <a:extLst>
                  <a:ext uri="{FF2B5EF4-FFF2-40B4-BE49-F238E27FC236}">
                    <a16:creationId xmlns:a16="http://schemas.microsoft.com/office/drawing/2014/main" id="{F512DAA6-A6E3-D44A-BFE7-18FC0255CBDB}"/>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28" name="Group 127">
              <a:extLst>
                <a:ext uri="{FF2B5EF4-FFF2-40B4-BE49-F238E27FC236}">
                  <a16:creationId xmlns:a16="http://schemas.microsoft.com/office/drawing/2014/main" id="{3BDD0C4D-80D4-AC43-A410-7AF68FD764B1}"/>
                </a:ext>
              </a:extLst>
            </p:cNvPr>
            <p:cNvGrpSpPr/>
            <p:nvPr/>
          </p:nvGrpSpPr>
          <p:grpSpPr>
            <a:xfrm>
              <a:off x="5552560" y="4715467"/>
              <a:ext cx="2087528" cy="833358"/>
              <a:chOff x="4996121" y="4686450"/>
              <a:chExt cx="2087528" cy="833358"/>
            </a:xfrm>
          </p:grpSpPr>
          <p:sp>
            <p:nvSpPr>
              <p:cNvPr id="129" name="Rectangle 128">
                <a:extLst>
                  <a:ext uri="{FF2B5EF4-FFF2-40B4-BE49-F238E27FC236}">
                    <a16:creationId xmlns:a16="http://schemas.microsoft.com/office/drawing/2014/main" id="{ADA92E29-74E5-214B-AFB4-5522D682E5CB}"/>
                  </a:ext>
                </a:extLst>
              </p:cNvPr>
              <p:cNvSpPr/>
              <p:nvPr/>
            </p:nvSpPr>
            <p:spPr>
              <a:xfrm>
                <a:off x="4996121" y="4686450"/>
                <a:ext cx="904950" cy="833358"/>
              </a:xfrm>
              <a:prstGeom prst="rect">
                <a:avLst/>
              </a:prstGeom>
              <a:solidFill>
                <a:schemeClr val="accent1">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Five</a:t>
                </a:r>
                <a:r>
                  <a:rPr lang="zh-CN" altLang="en-US" dirty="0"/>
                  <a:t> </a:t>
                </a:r>
                <a:r>
                  <a:rPr lang="en-US" altLang="zh-CN" dirty="0"/>
                  <a:t>Tuples</a:t>
                </a:r>
                <a:endParaRPr lang="en-US" dirty="0"/>
              </a:p>
            </p:txBody>
          </p:sp>
          <p:sp>
            <p:nvSpPr>
              <p:cNvPr id="130" name="Rectangle 129">
                <a:extLst>
                  <a:ext uri="{FF2B5EF4-FFF2-40B4-BE49-F238E27FC236}">
                    <a16:creationId xmlns:a16="http://schemas.microsoft.com/office/drawing/2014/main" id="{033E87D6-F28E-C24E-9EEB-559C3D92C0DE}"/>
                  </a:ext>
                </a:extLst>
              </p:cNvPr>
              <p:cNvSpPr/>
              <p:nvPr/>
            </p:nvSpPr>
            <p:spPr>
              <a:xfrm>
                <a:off x="5901071" y="4686450"/>
                <a:ext cx="1182578" cy="271654"/>
              </a:xfrm>
              <a:prstGeom prst="rect">
                <a:avLst/>
              </a:prstGeom>
              <a:solidFill>
                <a:schemeClr val="accent6">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Packet</a:t>
                </a:r>
                <a:r>
                  <a:rPr lang="en-US" altLang="zh-CN" baseline="-25000" dirty="0"/>
                  <a:t>1</a:t>
                </a:r>
                <a:endParaRPr lang="en-US" dirty="0"/>
              </a:p>
            </p:txBody>
          </p:sp>
          <p:sp>
            <p:nvSpPr>
              <p:cNvPr id="131" name="Rectangle 130">
                <a:extLst>
                  <a:ext uri="{FF2B5EF4-FFF2-40B4-BE49-F238E27FC236}">
                    <a16:creationId xmlns:a16="http://schemas.microsoft.com/office/drawing/2014/main" id="{91A809CB-A016-F447-8811-94A60621B4B8}"/>
                  </a:ext>
                </a:extLst>
              </p:cNvPr>
              <p:cNvSpPr/>
              <p:nvPr/>
            </p:nvSpPr>
            <p:spPr>
              <a:xfrm>
                <a:off x="5901071" y="4967302"/>
                <a:ext cx="1182578" cy="271654"/>
              </a:xfrm>
              <a:prstGeom prst="rect">
                <a:avLst/>
              </a:prstGeom>
              <a:solidFill>
                <a:schemeClr val="accent6">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a:t>
                </a:r>
                <a:endParaRPr lang="en-US" dirty="0"/>
              </a:p>
            </p:txBody>
          </p:sp>
          <p:sp>
            <p:nvSpPr>
              <p:cNvPr id="132" name="Rectangle 131">
                <a:extLst>
                  <a:ext uri="{FF2B5EF4-FFF2-40B4-BE49-F238E27FC236}">
                    <a16:creationId xmlns:a16="http://schemas.microsoft.com/office/drawing/2014/main" id="{4D32E7E9-A975-3340-9B6D-6E95B33BEC9B}"/>
                  </a:ext>
                </a:extLst>
              </p:cNvPr>
              <p:cNvSpPr/>
              <p:nvPr/>
            </p:nvSpPr>
            <p:spPr>
              <a:xfrm>
                <a:off x="5901071" y="5248154"/>
                <a:ext cx="1182578" cy="271654"/>
              </a:xfrm>
              <a:prstGeom prst="rect">
                <a:avLst/>
              </a:prstGeom>
              <a:solidFill>
                <a:schemeClr val="accent6">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err="1"/>
                  <a:t>Packet</a:t>
                </a:r>
                <a:r>
                  <a:rPr lang="en-US" altLang="zh-CN" baseline="-25000" dirty="0" err="1"/>
                  <a:t>i</a:t>
                </a:r>
                <a:endParaRPr lang="en-US" dirty="0"/>
              </a:p>
            </p:txBody>
          </p:sp>
        </p:grpSp>
      </p:grpSp>
      <mc:AlternateContent xmlns:mc="http://schemas.openxmlformats.org/markup-compatibility/2006" xmlns:a14="http://schemas.microsoft.com/office/drawing/2010/main">
        <mc:Choice Requires="a14">
          <p:sp>
            <p:nvSpPr>
              <p:cNvPr id="141" name="TextBox 140">
                <a:extLst>
                  <a:ext uri="{FF2B5EF4-FFF2-40B4-BE49-F238E27FC236}">
                    <a16:creationId xmlns:a16="http://schemas.microsoft.com/office/drawing/2014/main" id="{8CB60A62-EAAD-0545-9B90-F212D4F21DE7}"/>
                  </a:ext>
                </a:extLst>
              </p:cNvPr>
              <p:cNvSpPr txBox="1"/>
              <p:nvPr/>
            </p:nvSpPr>
            <p:spPr>
              <a:xfrm>
                <a:off x="10086802" y="4521301"/>
                <a:ext cx="1134588" cy="47186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altLang="zh-CN" sz="2400" b="0" i="1" smtClean="0">
                              <a:latin typeface="Cambria Math" panose="02040503050406030204" pitchFamily="18" charset="0"/>
                            </a:rPr>
                            <m:t>𝐷</m:t>
                          </m:r>
                        </m:e>
                        <m:sup>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𝑓𝑙𝑜𝑤</m:t>
                          </m:r>
                        </m:sup>
                      </m:sSup>
                    </m:oMath>
                  </m:oMathPara>
                </a14:m>
                <a:endParaRPr lang="en-US" sz="2400" dirty="0"/>
              </a:p>
            </p:txBody>
          </p:sp>
        </mc:Choice>
        <mc:Fallback xmlns="">
          <p:sp>
            <p:nvSpPr>
              <p:cNvPr id="141" name="TextBox 140">
                <a:extLst>
                  <a:ext uri="{FF2B5EF4-FFF2-40B4-BE49-F238E27FC236}">
                    <a16:creationId xmlns:a16="http://schemas.microsoft.com/office/drawing/2014/main" id="{8CB60A62-EAAD-0545-9B90-F212D4F21DE7}"/>
                  </a:ext>
                </a:extLst>
              </p:cNvPr>
              <p:cNvSpPr txBox="1">
                <a:spLocks noRot="1" noChangeAspect="1" noMove="1" noResize="1" noEditPoints="1" noAdjustHandles="1" noChangeArrowheads="1" noChangeShapeType="1" noTextEdit="1"/>
              </p:cNvSpPr>
              <p:nvPr/>
            </p:nvSpPr>
            <p:spPr>
              <a:xfrm>
                <a:off x="10086802" y="4521301"/>
                <a:ext cx="1134588" cy="471860"/>
              </a:xfrm>
              <a:prstGeom prst="rect">
                <a:avLst/>
              </a:prstGeom>
              <a:blipFill>
                <a:blip r:embed="rId4"/>
                <a:stretch>
                  <a:fillRect/>
                </a:stretch>
              </a:blipFill>
            </p:spPr>
            <p:txBody>
              <a:bodyPr/>
              <a:lstStyle/>
              <a:p>
                <a:r>
                  <a:rPr lang="en-US">
                    <a:noFill/>
                  </a:rPr>
                  <a:t> </a:t>
                </a:r>
              </a:p>
            </p:txBody>
          </p:sp>
        </mc:Fallback>
      </mc:AlternateContent>
      <p:sp>
        <p:nvSpPr>
          <p:cNvPr id="142" name="TextBox 141">
            <a:extLst>
              <a:ext uri="{FF2B5EF4-FFF2-40B4-BE49-F238E27FC236}">
                <a16:creationId xmlns:a16="http://schemas.microsoft.com/office/drawing/2014/main" id="{81AEB9AF-7E8D-9A4A-AF7E-0AADCB0D9032}"/>
              </a:ext>
            </a:extLst>
          </p:cNvPr>
          <p:cNvSpPr txBox="1"/>
          <p:nvPr/>
        </p:nvSpPr>
        <p:spPr>
          <a:xfrm>
            <a:off x="9682326" y="4185142"/>
            <a:ext cx="2066552" cy="400110"/>
          </a:xfrm>
          <a:prstGeom prst="rect">
            <a:avLst/>
          </a:prstGeom>
          <a:noFill/>
        </p:spPr>
        <p:txBody>
          <a:bodyPr wrap="square" rtlCol="0">
            <a:spAutoFit/>
          </a:bodyPr>
          <a:lstStyle/>
          <a:p>
            <a:pPr algn="ctr"/>
            <a:r>
              <a:rPr lang="en-US" altLang="zh-CN" sz="2000" dirty="0"/>
              <a:t>Synthetic</a:t>
            </a:r>
            <a:r>
              <a:rPr lang="zh-CN" altLang="en-US" sz="2000" dirty="0"/>
              <a:t> </a:t>
            </a:r>
            <a:r>
              <a:rPr lang="en-US" altLang="zh-CN" sz="2000" dirty="0"/>
              <a:t>Data</a:t>
            </a:r>
            <a:endParaRPr lang="en-US" sz="2000" dirty="0"/>
          </a:p>
        </p:txBody>
      </p:sp>
      <p:sp>
        <p:nvSpPr>
          <p:cNvPr id="143" name="TextBox 142">
            <a:extLst>
              <a:ext uri="{FF2B5EF4-FFF2-40B4-BE49-F238E27FC236}">
                <a16:creationId xmlns:a16="http://schemas.microsoft.com/office/drawing/2014/main" id="{20147ED7-B052-474B-82C7-F2B2E0E771D8}"/>
              </a:ext>
            </a:extLst>
          </p:cNvPr>
          <p:cNvSpPr txBox="1"/>
          <p:nvPr/>
        </p:nvSpPr>
        <p:spPr>
          <a:xfrm>
            <a:off x="4395411" y="4041367"/>
            <a:ext cx="2945847" cy="400110"/>
          </a:xfrm>
          <a:prstGeom prst="rect">
            <a:avLst/>
          </a:prstGeom>
          <a:noFill/>
        </p:spPr>
        <p:txBody>
          <a:bodyPr wrap="square" rtlCol="0">
            <a:spAutoFit/>
          </a:bodyPr>
          <a:lstStyle/>
          <a:p>
            <a:pPr algn="ctr"/>
            <a:r>
              <a:rPr lang="en-US" sz="2000" dirty="0"/>
              <a:t>(a) Strawman Approach</a:t>
            </a:r>
          </a:p>
        </p:txBody>
      </p:sp>
      <p:sp>
        <p:nvSpPr>
          <p:cNvPr id="144" name="TextBox 143">
            <a:extLst>
              <a:ext uri="{FF2B5EF4-FFF2-40B4-BE49-F238E27FC236}">
                <a16:creationId xmlns:a16="http://schemas.microsoft.com/office/drawing/2014/main" id="{6EAE47B3-29B9-4741-A17B-308118D3EBD3}"/>
              </a:ext>
            </a:extLst>
          </p:cNvPr>
          <p:cNvSpPr txBox="1"/>
          <p:nvPr/>
        </p:nvSpPr>
        <p:spPr>
          <a:xfrm>
            <a:off x="4381531" y="5962303"/>
            <a:ext cx="2945847" cy="400110"/>
          </a:xfrm>
          <a:prstGeom prst="rect">
            <a:avLst/>
          </a:prstGeom>
          <a:noFill/>
        </p:spPr>
        <p:txBody>
          <a:bodyPr wrap="square" rtlCol="0">
            <a:spAutoFit/>
          </a:bodyPr>
          <a:lstStyle/>
          <a:p>
            <a:pPr algn="ctr"/>
            <a:r>
              <a:rPr lang="en-US" sz="2000" dirty="0"/>
              <a:t>(</a:t>
            </a:r>
            <a:r>
              <a:rPr lang="en-US" altLang="zh-CN" sz="2000" dirty="0"/>
              <a:t>b</a:t>
            </a:r>
            <a:r>
              <a:rPr lang="en-US" sz="2000" dirty="0"/>
              <a:t>) </a:t>
            </a:r>
            <a:r>
              <a:rPr lang="en-US" altLang="zh-CN" sz="2000" dirty="0"/>
              <a:t>NetShare</a:t>
            </a:r>
            <a:r>
              <a:rPr lang="zh-CN" altLang="en-US" sz="2000" dirty="0"/>
              <a:t> </a:t>
            </a:r>
            <a:r>
              <a:rPr lang="en-US" sz="2000" dirty="0"/>
              <a:t>Approach</a:t>
            </a:r>
          </a:p>
        </p:txBody>
      </p:sp>
    </p:spTree>
    <p:extLst>
      <p:ext uri="{BB962C8B-B14F-4D97-AF65-F5344CB8AC3E}">
        <p14:creationId xmlns:p14="http://schemas.microsoft.com/office/powerpoint/2010/main" val="254103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P spid="99" grpId="0"/>
      <p:bldP spid="117" grpId="0"/>
      <p:bldP spid="118" grpId="0" animBg="1"/>
      <p:bldP spid="122" grpId="0"/>
      <p:bldP spid="123" grpId="0"/>
      <p:bldP spid="141" grpId="0"/>
      <p:bldP spid="142" grpId="0"/>
      <p:bldP spid="14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16BAF-8462-C848-A982-43492670E31B}"/>
              </a:ext>
            </a:extLst>
          </p:cNvPr>
          <p:cNvSpPr>
            <a:spLocks noGrp="1"/>
          </p:cNvSpPr>
          <p:nvPr>
            <p:ph type="title"/>
          </p:nvPr>
        </p:nvSpPr>
        <p:spPr/>
        <p:txBody>
          <a:bodyPr/>
          <a:lstStyle/>
          <a:p>
            <a:r>
              <a:rPr lang="en-US" altLang="zh-CN" dirty="0">
                <a:solidFill>
                  <a:srgbClr val="0070C0"/>
                </a:solidFill>
              </a:rPr>
              <a:t>Challenge</a:t>
            </a:r>
            <a:r>
              <a:rPr lang="zh-CN" altLang="en-US" dirty="0">
                <a:solidFill>
                  <a:srgbClr val="0070C0"/>
                </a:solidFill>
              </a:rPr>
              <a:t> </a:t>
            </a:r>
            <a:r>
              <a:rPr lang="en-US" altLang="zh-CN" dirty="0">
                <a:solidFill>
                  <a:srgbClr val="0070C0"/>
                </a:solidFill>
              </a:rPr>
              <a:t>2:</a:t>
            </a:r>
            <a:r>
              <a:rPr lang="zh-CN" altLang="en-US" dirty="0">
                <a:solidFill>
                  <a:srgbClr val="0070C0"/>
                </a:solidFill>
              </a:rPr>
              <a:t> </a:t>
            </a:r>
            <a:r>
              <a:rPr lang="en-US" altLang="zh-CN" dirty="0">
                <a:solidFill>
                  <a:srgbClr val="0070C0"/>
                </a:solidFill>
              </a:rPr>
              <a:t>fields</a:t>
            </a:r>
            <a:r>
              <a:rPr lang="zh-CN" altLang="en-US" dirty="0">
                <a:solidFill>
                  <a:srgbClr val="0070C0"/>
                </a:solidFill>
              </a:rPr>
              <a:t> </a:t>
            </a:r>
            <a:r>
              <a:rPr lang="en-US" altLang="zh-CN" dirty="0">
                <a:solidFill>
                  <a:srgbClr val="0070C0"/>
                </a:solidFill>
              </a:rPr>
              <a:t>with</a:t>
            </a:r>
            <a:r>
              <a:rPr lang="zh-CN" altLang="en-US" dirty="0">
                <a:solidFill>
                  <a:srgbClr val="0070C0"/>
                </a:solidFill>
              </a:rPr>
              <a:t> </a:t>
            </a:r>
            <a:r>
              <a:rPr lang="en-US" altLang="zh-CN" dirty="0">
                <a:solidFill>
                  <a:srgbClr val="0070C0"/>
                </a:solidFill>
              </a:rPr>
              <a:t>large</a:t>
            </a:r>
            <a:r>
              <a:rPr lang="zh-CN" altLang="en-US" dirty="0">
                <a:solidFill>
                  <a:srgbClr val="0070C0"/>
                </a:solidFill>
              </a:rPr>
              <a:t> </a:t>
            </a:r>
            <a:r>
              <a:rPr lang="en-US" altLang="zh-CN" dirty="0">
                <a:solidFill>
                  <a:srgbClr val="0070C0"/>
                </a:solidFill>
              </a:rPr>
              <a:t>support</a:t>
            </a:r>
            <a:r>
              <a:rPr lang="zh-CN" altLang="en-US" dirty="0">
                <a:solidFill>
                  <a:srgbClr val="0070C0"/>
                </a:solidFill>
              </a:rPr>
              <a:t> </a:t>
            </a:r>
            <a:r>
              <a:rPr lang="en-US" altLang="zh-CN" dirty="0">
                <a:solidFill>
                  <a:srgbClr val="0070C0"/>
                </a:solidFill>
              </a:rPr>
              <a:t>are</a:t>
            </a:r>
            <a:r>
              <a:rPr lang="zh-CN" altLang="en-US" dirty="0">
                <a:solidFill>
                  <a:srgbClr val="0070C0"/>
                </a:solidFill>
              </a:rPr>
              <a:t> </a:t>
            </a:r>
            <a:r>
              <a:rPr lang="en-US" altLang="zh-CN" dirty="0">
                <a:solidFill>
                  <a:srgbClr val="0070C0"/>
                </a:solidFill>
              </a:rPr>
              <a:t>poorly-learned</a:t>
            </a:r>
            <a:endParaRPr lang="en-US" dirty="0">
              <a:solidFill>
                <a:srgbClr val="0070C0"/>
              </a:solidFill>
            </a:endParaRPr>
          </a:p>
        </p:txBody>
      </p:sp>
      <p:sp>
        <p:nvSpPr>
          <p:cNvPr id="4" name="Slide Number Placeholder 3">
            <a:extLst>
              <a:ext uri="{FF2B5EF4-FFF2-40B4-BE49-F238E27FC236}">
                <a16:creationId xmlns:a16="http://schemas.microsoft.com/office/drawing/2014/main" id="{71BEB93A-E67B-8C46-BA65-07F4A250F0D6}"/>
              </a:ext>
            </a:extLst>
          </p:cNvPr>
          <p:cNvSpPr>
            <a:spLocks noGrp="1"/>
          </p:cNvSpPr>
          <p:nvPr>
            <p:ph type="sldNum" sz="quarter" idx="12"/>
          </p:nvPr>
        </p:nvSpPr>
        <p:spPr/>
        <p:txBody>
          <a:bodyPr/>
          <a:lstStyle/>
          <a:p>
            <a:fld id="{78BA06F7-7B03-794D-B1BE-3F12299AE8FB}" type="slidenum">
              <a:rPr lang="en-US" smtClean="0"/>
              <a:t>31</a:t>
            </a:fld>
            <a:endParaRPr lang="en-US"/>
          </a:p>
        </p:txBody>
      </p:sp>
      <p:pic>
        <p:nvPicPr>
          <p:cNvPr id="6" name="Picture 5">
            <a:extLst>
              <a:ext uri="{FF2B5EF4-FFF2-40B4-BE49-F238E27FC236}">
                <a16:creationId xmlns:a16="http://schemas.microsoft.com/office/drawing/2014/main" id="{438F4C23-BD3C-9A47-B6D5-C517E9A81D09}"/>
              </a:ext>
            </a:extLst>
          </p:cNvPr>
          <p:cNvPicPr>
            <a:picLocks noChangeAspect="1"/>
          </p:cNvPicPr>
          <p:nvPr/>
        </p:nvPicPr>
        <p:blipFill>
          <a:blip r:embed="rId2"/>
          <a:stretch>
            <a:fillRect/>
          </a:stretch>
        </p:blipFill>
        <p:spPr>
          <a:xfrm>
            <a:off x="838200" y="1690688"/>
            <a:ext cx="4451181" cy="3411872"/>
          </a:xfrm>
          <a:prstGeom prst="rect">
            <a:avLst/>
          </a:prstGeom>
        </p:spPr>
      </p:pic>
      <p:pic>
        <p:nvPicPr>
          <p:cNvPr id="8" name="Picture 7">
            <a:extLst>
              <a:ext uri="{FF2B5EF4-FFF2-40B4-BE49-F238E27FC236}">
                <a16:creationId xmlns:a16="http://schemas.microsoft.com/office/drawing/2014/main" id="{297D7463-7993-8746-A81D-BCA147E791EC}"/>
              </a:ext>
            </a:extLst>
          </p:cNvPr>
          <p:cNvPicPr>
            <a:picLocks noChangeAspect="1"/>
          </p:cNvPicPr>
          <p:nvPr/>
        </p:nvPicPr>
        <p:blipFill>
          <a:blip r:embed="rId3"/>
          <a:stretch>
            <a:fillRect/>
          </a:stretch>
        </p:blipFill>
        <p:spPr>
          <a:xfrm>
            <a:off x="5754848" y="1723064"/>
            <a:ext cx="5711503" cy="3411872"/>
          </a:xfrm>
          <a:prstGeom prst="rect">
            <a:avLst/>
          </a:prstGeom>
        </p:spPr>
      </p:pic>
      <p:sp>
        <p:nvSpPr>
          <p:cNvPr id="9" name="TextBox 8">
            <a:extLst>
              <a:ext uri="{FF2B5EF4-FFF2-40B4-BE49-F238E27FC236}">
                <a16:creationId xmlns:a16="http://schemas.microsoft.com/office/drawing/2014/main" id="{57AEA1D0-FE27-044A-9F03-98D1A6F60F46}"/>
              </a:ext>
            </a:extLst>
          </p:cNvPr>
          <p:cNvSpPr txBox="1"/>
          <p:nvPr/>
        </p:nvSpPr>
        <p:spPr>
          <a:xfrm>
            <a:off x="1936376" y="5167312"/>
            <a:ext cx="2818503" cy="646331"/>
          </a:xfrm>
          <a:prstGeom prst="rect">
            <a:avLst/>
          </a:prstGeom>
          <a:noFill/>
        </p:spPr>
        <p:txBody>
          <a:bodyPr wrap="square" rtlCol="0">
            <a:spAutoFit/>
          </a:bodyPr>
          <a:lstStyle/>
          <a:p>
            <a:pPr algn="ctr"/>
            <a:r>
              <a:rPr lang="en-US" altLang="zh-CN" dirty="0"/>
              <a:t>Ex.</a:t>
            </a:r>
            <a:r>
              <a:rPr lang="zh-CN" altLang="en-US" dirty="0"/>
              <a:t> </a:t>
            </a:r>
            <a:r>
              <a:rPr lang="en-US" altLang="zh-CN" dirty="0"/>
              <a:t>1:</a:t>
            </a:r>
            <a:r>
              <a:rPr lang="zh-CN" altLang="en-US" dirty="0"/>
              <a:t> </a:t>
            </a:r>
            <a:r>
              <a:rPr lang="en-US" altLang="zh-CN" dirty="0"/>
              <a:t>#</a:t>
            </a:r>
            <a:r>
              <a:rPr lang="zh-CN" altLang="en-US" dirty="0"/>
              <a:t> </a:t>
            </a:r>
            <a:r>
              <a:rPr lang="en-US" altLang="zh-CN" dirty="0"/>
              <a:t>of</a:t>
            </a:r>
            <a:r>
              <a:rPr lang="zh-CN" altLang="en-US" dirty="0"/>
              <a:t> </a:t>
            </a:r>
            <a:r>
              <a:rPr lang="en-US" altLang="zh-CN" dirty="0"/>
              <a:t>packets</a:t>
            </a:r>
            <a:r>
              <a:rPr lang="zh-CN" altLang="en-US" dirty="0"/>
              <a:t> </a:t>
            </a:r>
            <a:r>
              <a:rPr lang="en-US" altLang="zh-CN" dirty="0"/>
              <a:t>per</a:t>
            </a:r>
            <a:r>
              <a:rPr lang="zh-CN" altLang="en-US" dirty="0"/>
              <a:t> </a:t>
            </a:r>
            <a:r>
              <a:rPr lang="en-US" altLang="zh-CN" dirty="0"/>
              <a:t>flow</a:t>
            </a:r>
            <a:r>
              <a:rPr lang="zh-CN" altLang="en-US" dirty="0"/>
              <a:t> </a:t>
            </a:r>
            <a:r>
              <a:rPr lang="en-US" altLang="zh-CN" dirty="0"/>
              <a:t>in</a:t>
            </a:r>
            <a:r>
              <a:rPr lang="zh-CN" altLang="en-US" dirty="0"/>
              <a:t> </a:t>
            </a:r>
            <a:r>
              <a:rPr lang="en-US" altLang="zh-CN" dirty="0"/>
              <a:t>UGR16</a:t>
            </a:r>
            <a:r>
              <a:rPr lang="zh-CN" altLang="en-US" dirty="0"/>
              <a:t> </a:t>
            </a:r>
            <a:r>
              <a:rPr lang="en-US" altLang="zh-CN" dirty="0"/>
              <a:t>dataset</a:t>
            </a:r>
            <a:r>
              <a:rPr lang="zh-CN" altLang="en-US" dirty="0"/>
              <a:t> </a:t>
            </a:r>
            <a:r>
              <a:rPr lang="en-US" altLang="zh-CN" dirty="0"/>
              <a:t>(NetFlow)</a:t>
            </a:r>
            <a:endParaRPr lang="en-US" dirty="0"/>
          </a:p>
        </p:txBody>
      </p:sp>
      <p:sp>
        <p:nvSpPr>
          <p:cNvPr id="10" name="TextBox 9">
            <a:extLst>
              <a:ext uri="{FF2B5EF4-FFF2-40B4-BE49-F238E27FC236}">
                <a16:creationId xmlns:a16="http://schemas.microsoft.com/office/drawing/2014/main" id="{DA844AB5-7EB3-5D48-9EF0-C757E1B25CDA}"/>
              </a:ext>
            </a:extLst>
          </p:cNvPr>
          <p:cNvSpPr txBox="1"/>
          <p:nvPr/>
        </p:nvSpPr>
        <p:spPr>
          <a:xfrm>
            <a:off x="7232726" y="5167312"/>
            <a:ext cx="3352799" cy="646331"/>
          </a:xfrm>
          <a:prstGeom prst="rect">
            <a:avLst/>
          </a:prstGeom>
          <a:noFill/>
        </p:spPr>
        <p:txBody>
          <a:bodyPr wrap="square" rtlCol="0">
            <a:spAutoFit/>
          </a:bodyPr>
          <a:lstStyle/>
          <a:p>
            <a:pPr algn="ctr"/>
            <a:r>
              <a:rPr lang="en-US" altLang="zh-CN" dirty="0"/>
              <a:t>Ex.</a:t>
            </a:r>
            <a:r>
              <a:rPr lang="zh-CN" altLang="en-US" dirty="0"/>
              <a:t> </a:t>
            </a:r>
            <a:r>
              <a:rPr lang="en-US" altLang="zh-CN" dirty="0"/>
              <a:t>2:</a:t>
            </a:r>
            <a:r>
              <a:rPr lang="zh-CN" altLang="en-US" dirty="0"/>
              <a:t> </a:t>
            </a:r>
            <a:r>
              <a:rPr lang="en-US" altLang="zh-CN" dirty="0"/>
              <a:t>top</a:t>
            </a:r>
            <a:r>
              <a:rPr lang="zh-CN" altLang="en-US" dirty="0"/>
              <a:t> </a:t>
            </a:r>
            <a:r>
              <a:rPr lang="en-US" altLang="zh-CN" dirty="0"/>
              <a:t>5</a:t>
            </a:r>
            <a:r>
              <a:rPr lang="zh-CN" altLang="en-US" dirty="0"/>
              <a:t> </a:t>
            </a:r>
            <a:r>
              <a:rPr lang="en-US" altLang="zh-CN" dirty="0"/>
              <a:t>service</a:t>
            </a:r>
            <a:r>
              <a:rPr lang="zh-CN" altLang="en-US" dirty="0"/>
              <a:t> </a:t>
            </a:r>
            <a:r>
              <a:rPr lang="en-US" altLang="zh-CN" dirty="0"/>
              <a:t>port</a:t>
            </a:r>
            <a:r>
              <a:rPr lang="zh-CN" altLang="en-US" dirty="0"/>
              <a:t> </a:t>
            </a:r>
            <a:r>
              <a:rPr lang="en-US" altLang="zh-CN" dirty="0"/>
              <a:t>numbers</a:t>
            </a:r>
            <a:r>
              <a:rPr lang="zh-CN" altLang="en-US" dirty="0"/>
              <a:t> </a:t>
            </a:r>
            <a:r>
              <a:rPr lang="en-US" altLang="zh-CN" dirty="0"/>
              <a:t>in</a:t>
            </a:r>
            <a:r>
              <a:rPr lang="zh-CN" altLang="en-US" dirty="0"/>
              <a:t> </a:t>
            </a:r>
            <a:r>
              <a:rPr lang="en-US" altLang="zh-CN" dirty="0"/>
              <a:t>TON</a:t>
            </a:r>
            <a:r>
              <a:rPr lang="zh-CN" altLang="en-US" dirty="0"/>
              <a:t> </a:t>
            </a:r>
            <a:r>
              <a:rPr lang="en-US" altLang="zh-CN" dirty="0"/>
              <a:t>datasets</a:t>
            </a:r>
            <a:r>
              <a:rPr lang="zh-CN" altLang="en-US" dirty="0"/>
              <a:t> </a:t>
            </a:r>
            <a:r>
              <a:rPr lang="en-US" altLang="zh-CN" dirty="0"/>
              <a:t>(NetFlow)</a:t>
            </a:r>
            <a:endParaRPr lang="en-US" dirty="0"/>
          </a:p>
        </p:txBody>
      </p:sp>
    </p:spTree>
    <p:extLst>
      <p:ext uri="{BB962C8B-B14F-4D97-AF65-F5344CB8AC3E}">
        <p14:creationId xmlns:p14="http://schemas.microsoft.com/office/powerpoint/2010/main" val="23048705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17AE4-1EA9-BD45-A69C-93E853096B55}"/>
              </a:ext>
            </a:extLst>
          </p:cNvPr>
          <p:cNvSpPr>
            <a:spLocks noGrp="1"/>
          </p:cNvSpPr>
          <p:nvPr>
            <p:ph type="title"/>
          </p:nvPr>
        </p:nvSpPr>
        <p:spPr/>
        <p:txBody>
          <a:bodyPr/>
          <a:lstStyle/>
          <a:p>
            <a:r>
              <a:rPr lang="en-US" altLang="zh-CN" dirty="0">
                <a:solidFill>
                  <a:srgbClr val="0070C0"/>
                </a:solidFill>
              </a:rPr>
              <a:t>Insight</a:t>
            </a:r>
            <a:r>
              <a:rPr lang="zh-CN" altLang="en-US" dirty="0">
                <a:solidFill>
                  <a:srgbClr val="0070C0"/>
                </a:solidFill>
              </a:rPr>
              <a:t> </a:t>
            </a:r>
            <a:r>
              <a:rPr lang="en-US" altLang="zh-CN" dirty="0">
                <a:solidFill>
                  <a:srgbClr val="0070C0"/>
                </a:solidFill>
              </a:rPr>
              <a:t>2:</a:t>
            </a:r>
            <a:r>
              <a:rPr lang="zh-CN" altLang="en-US" dirty="0">
                <a:solidFill>
                  <a:srgbClr val="0070C0"/>
                </a:solidFill>
              </a:rPr>
              <a:t> </a:t>
            </a:r>
            <a:r>
              <a:rPr lang="en-US" altLang="zh-CN" dirty="0">
                <a:solidFill>
                  <a:srgbClr val="0070C0"/>
                </a:solidFill>
              </a:rPr>
              <a:t>domain</a:t>
            </a:r>
            <a:r>
              <a:rPr lang="zh-CN" altLang="en-US" dirty="0">
                <a:solidFill>
                  <a:srgbClr val="0070C0"/>
                </a:solidFill>
              </a:rPr>
              <a:t> </a:t>
            </a:r>
            <a:r>
              <a:rPr lang="en-US" altLang="zh-CN" dirty="0">
                <a:solidFill>
                  <a:srgbClr val="0070C0"/>
                </a:solidFill>
              </a:rPr>
              <a:t>knowledge-based</a:t>
            </a:r>
            <a:r>
              <a:rPr lang="zh-CN" altLang="en-US" dirty="0">
                <a:solidFill>
                  <a:srgbClr val="0070C0"/>
                </a:solidFill>
              </a:rPr>
              <a:t> </a:t>
            </a:r>
            <a:r>
              <a:rPr lang="en-US" altLang="zh-CN" dirty="0">
                <a:solidFill>
                  <a:srgbClr val="0070C0"/>
                </a:solidFill>
              </a:rPr>
              <a:t>field</a:t>
            </a:r>
            <a:r>
              <a:rPr lang="zh-CN" altLang="en-US" dirty="0">
                <a:solidFill>
                  <a:srgbClr val="0070C0"/>
                </a:solidFill>
              </a:rPr>
              <a:t> </a:t>
            </a:r>
            <a:r>
              <a:rPr lang="en-US" altLang="zh-CN" dirty="0">
                <a:solidFill>
                  <a:srgbClr val="0070C0"/>
                </a:solidFill>
              </a:rPr>
              <a:t>representation</a:t>
            </a:r>
            <a:endParaRPr lang="en-US" dirty="0">
              <a:solidFill>
                <a:srgbClr val="0070C0"/>
              </a:solidFill>
            </a:endParaRPr>
          </a:p>
        </p:txBody>
      </p:sp>
      <p:pic>
        <p:nvPicPr>
          <p:cNvPr id="6" name="Content Placeholder 5" descr="Table&#10;&#10;Description automatically generated">
            <a:extLst>
              <a:ext uri="{FF2B5EF4-FFF2-40B4-BE49-F238E27FC236}">
                <a16:creationId xmlns:a16="http://schemas.microsoft.com/office/drawing/2014/main" id="{710E7ECC-B81E-834A-AB60-35DD266902EB}"/>
              </a:ext>
            </a:extLst>
          </p:cNvPr>
          <p:cNvPicPr>
            <a:picLocks noGrp="1" noChangeAspect="1"/>
          </p:cNvPicPr>
          <p:nvPr>
            <p:ph idx="1"/>
          </p:nvPr>
        </p:nvPicPr>
        <p:blipFill>
          <a:blip r:embed="rId2"/>
          <a:stretch>
            <a:fillRect/>
          </a:stretch>
        </p:blipFill>
        <p:spPr>
          <a:xfrm>
            <a:off x="2933849" y="1928356"/>
            <a:ext cx="6324301" cy="3839754"/>
          </a:xfrm>
        </p:spPr>
      </p:pic>
      <p:sp>
        <p:nvSpPr>
          <p:cNvPr id="4" name="Slide Number Placeholder 3">
            <a:extLst>
              <a:ext uri="{FF2B5EF4-FFF2-40B4-BE49-F238E27FC236}">
                <a16:creationId xmlns:a16="http://schemas.microsoft.com/office/drawing/2014/main" id="{48DA31A5-6C5A-4842-9C61-3269C4703975}"/>
              </a:ext>
            </a:extLst>
          </p:cNvPr>
          <p:cNvSpPr>
            <a:spLocks noGrp="1"/>
          </p:cNvSpPr>
          <p:nvPr>
            <p:ph type="sldNum" sz="quarter" idx="12"/>
          </p:nvPr>
        </p:nvSpPr>
        <p:spPr/>
        <p:txBody>
          <a:bodyPr/>
          <a:lstStyle/>
          <a:p>
            <a:fld id="{78BA06F7-7B03-794D-B1BE-3F12299AE8FB}" type="slidenum">
              <a:rPr lang="en-US" smtClean="0"/>
              <a:t>32</a:t>
            </a:fld>
            <a:endParaRPr lang="en-US"/>
          </a:p>
        </p:txBody>
      </p:sp>
      <p:sp>
        <p:nvSpPr>
          <p:cNvPr id="3" name="Rectangle 2">
            <a:extLst>
              <a:ext uri="{FF2B5EF4-FFF2-40B4-BE49-F238E27FC236}">
                <a16:creationId xmlns:a16="http://schemas.microsoft.com/office/drawing/2014/main" id="{90A70237-138A-AD43-AAB9-42E31A171841}"/>
              </a:ext>
            </a:extLst>
          </p:cNvPr>
          <p:cNvSpPr/>
          <p:nvPr/>
        </p:nvSpPr>
        <p:spPr>
          <a:xfrm>
            <a:off x="3948057" y="2807746"/>
            <a:ext cx="4227756" cy="279699"/>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3F058E46-A2EA-694C-A46D-3DEAE52B7F9E}"/>
              </a:ext>
            </a:extLst>
          </p:cNvPr>
          <p:cNvSpPr/>
          <p:nvPr/>
        </p:nvSpPr>
        <p:spPr>
          <a:xfrm>
            <a:off x="3948057" y="3906978"/>
            <a:ext cx="4227756" cy="279699"/>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744861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44C7B-ECAA-4A45-A835-B60411048183}"/>
              </a:ext>
            </a:extLst>
          </p:cNvPr>
          <p:cNvSpPr>
            <a:spLocks noGrp="1"/>
          </p:cNvSpPr>
          <p:nvPr>
            <p:ph type="title"/>
          </p:nvPr>
        </p:nvSpPr>
        <p:spPr/>
        <p:txBody>
          <a:bodyPr/>
          <a:lstStyle/>
          <a:p>
            <a:r>
              <a:rPr lang="en-US" altLang="zh-CN" dirty="0">
                <a:solidFill>
                  <a:srgbClr val="0070C0"/>
                </a:solidFill>
              </a:rPr>
              <a:t>Challenge</a:t>
            </a:r>
            <a:r>
              <a:rPr lang="zh-CN" altLang="en-US" dirty="0">
                <a:solidFill>
                  <a:srgbClr val="0070C0"/>
                </a:solidFill>
              </a:rPr>
              <a:t> </a:t>
            </a:r>
            <a:r>
              <a:rPr lang="en-US" altLang="zh-CN" dirty="0">
                <a:solidFill>
                  <a:srgbClr val="0070C0"/>
                </a:solidFill>
              </a:rPr>
              <a:t>3:</a:t>
            </a:r>
            <a:r>
              <a:rPr lang="zh-CN" altLang="en-US" dirty="0">
                <a:solidFill>
                  <a:srgbClr val="0070C0"/>
                </a:solidFill>
              </a:rPr>
              <a:t> </a:t>
            </a:r>
            <a:r>
              <a:rPr lang="en-US" altLang="zh-CN" dirty="0">
                <a:solidFill>
                  <a:srgbClr val="0070C0"/>
                </a:solidFill>
              </a:rPr>
              <a:t>poor</a:t>
            </a:r>
            <a:r>
              <a:rPr lang="zh-CN" altLang="en-US" dirty="0">
                <a:solidFill>
                  <a:srgbClr val="0070C0"/>
                </a:solidFill>
              </a:rPr>
              <a:t> </a:t>
            </a:r>
            <a:r>
              <a:rPr lang="en-US" altLang="zh-CN" dirty="0">
                <a:solidFill>
                  <a:srgbClr val="0070C0"/>
                </a:solidFill>
              </a:rPr>
              <a:t>scalability-fidelity</a:t>
            </a:r>
            <a:r>
              <a:rPr lang="zh-CN" altLang="en-US" dirty="0">
                <a:solidFill>
                  <a:srgbClr val="0070C0"/>
                </a:solidFill>
              </a:rPr>
              <a:t> </a:t>
            </a:r>
            <a:r>
              <a:rPr lang="en-US" altLang="zh-CN" dirty="0">
                <a:solidFill>
                  <a:srgbClr val="0070C0"/>
                </a:solidFill>
              </a:rPr>
              <a:t>tradeoffs</a:t>
            </a:r>
            <a:endParaRPr lang="en-US" dirty="0">
              <a:solidFill>
                <a:srgbClr val="0070C0"/>
              </a:solidFill>
            </a:endParaRPr>
          </a:p>
        </p:txBody>
      </p:sp>
      <p:sp>
        <p:nvSpPr>
          <p:cNvPr id="4" name="Slide Number Placeholder 3">
            <a:extLst>
              <a:ext uri="{FF2B5EF4-FFF2-40B4-BE49-F238E27FC236}">
                <a16:creationId xmlns:a16="http://schemas.microsoft.com/office/drawing/2014/main" id="{57EA744D-E86A-DE4B-8841-32538D808F05}"/>
              </a:ext>
            </a:extLst>
          </p:cNvPr>
          <p:cNvSpPr>
            <a:spLocks noGrp="1"/>
          </p:cNvSpPr>
          <p:nvPr>
            <p:ph type="sldNum" sz="quarter" idx="12"/>
          </p:nvPr>
        </p:nvSpPr>
        <p:spPr/>
        <p:txBody>
          <a:bodyPr/>
          <a:lstStyle/>
          <a:p>
            <a:fld id="{78BA06F7-7B03-794D-B1BE-3F12299AE8FB}" type="slidenum">
              <a:rPr lang="en-US" smtClean="0"/>
              <a:t>33</a:t>
            </a:fld>
            <a:endParaRPr lang="en-US"/>
          </a:p>
        </p:txBody>
      </p:sp>
      <p:pic>
        <p:nvPicPr>
          <p:cNvPr id="6" name="Picture 5">
            <a:extLst>
              <a:ext uri="{FF2B5EF4-FFF2-40B4-BE49-F238E27FC236}">
                <a16:creationId xmlns:a16="http://schemas.microsoft.com/office/drawing/2014/main" id="{22848B2F-D9E5-4A40-A5FD-316606372ADF}"/>
              </a:ext>
            </a:extLst>
          </p:cNvPr>
          <p:cNvPicPr>
            <a:picLocks noChangeAspect="1"/>
          </p:cNvPicPr>
          <p:nvPr/>
        </p:nvPicPr>
        <p:blipFill>
          <a:blip r:embed="rId2"/>
          <a:stretch>
            <a:fillRect/>
          </a:stretch>
        </p:blipFill>
        <p:spPr>
          <a:xfrm>
            <a:off x="838200" y="1619250"/>
            <a:ext cx="5003800" cy="3619500"/>
          </a:xfrm>
          <a:prstGeom prst="rect">
            <a:avLst/>
          </a:prstGeom>
        </p:spPr>
      </p:pic>
      <p:pic>
        <p:nvPicPr>
          <p:cNvPr id="8" name="Picture 7">
            <a:extLst>
              <a:ext uri="{FF2B5EF4-FFF2-40B4-BE49-F238E27FC236}">
                <a16:creationId xmlns:a16="http://schemas.microsoft.com/office/drawing/2014/main" id="{88F41190-9125-A24A-84F5-BB6A8F923175}"/>
              </a:ext>
            </a:extLst>
          </p:cNvPr>
          <p:cNvPicPr>
            <a:picLocks noChangeAspect="1"/>
          </p:cNvPicPr>
          <p:nvPr/>
        </p:nvPicPr>
        <p:blipFill>
          <a:blip r:embed="rId3"/>
          <a:stretch>
            <a:fillRect/>
          </a:stretch>
        </p:blipFill>
        <p:spPr>
          <a:xfrm>
            <a:off x="6172200" y="1657350"/>
            <a:ext cx="5181600" cy="3581400"/>
          </a:xfrm>
          <a:prstGeom prst="rect">
            <a:avLst/>
          </a:prstGeom>
        </p:spPr>
      </p:pic>
      <p:sp>
        <p:nvSpPr>
          <p:cNvPr id="9" name="TextBox 8">
            <a:extLst>
              <a:ext uri="{FF2B5EF4-FFF2-40B4-BE49-F238E27FC236}">
                <a16:creationId xmlns:a16="http://schemas.microsoft.com/office/drawing/2014/main" id="{30AB757B-2D64-A040-85C0-4091842FEA11}"/>
              </a:ext>
            </a:extLst>
          </p:cNvPr>
          <p:cNvSpPr txBox="1"/>
          <p:nvPr/>
        </p:nvSpPr>
        <p:spPr>
          <a:xfrm>
            <a:off x="2528048" y="5378824"/>
            <a:ext cx="2678654" cy="369332"/>
          </a:xfrm>
          <a:prstGeom prst="rect">
            <a:avLst/>
          </a:prstGeom>
          <a:noFill/>
        </p:spPr>
        <p:txBody>
          <a:bodyPr wrap="square" rtlCol="0">
            <a:spAutoFit/>
          </a:bodyPr>
          <a:lstStyle/>
          <a:p>
            <a:pPr algn="ctr"/>
            <a:r>
              <a:rPr lang="en-US" altLang="zh-CN" dirty="0"/>
              <a:t>Ex.</a:t>
            </a:r>
            <a:r>
              <a:rPr lang="zh-CN" altLang="en-US" dirty="0"/>
              <a:t> </a:t>
            </a:r>
            <a:r>
              <a:rPr lang="en-US" altLang="zh-CN" dirty="0"/>
              <a:t>1:</a:t>
            </a:r>
            <a:r>
              <a:rPr lang="zh-CN" altLang="en-US" dirty="0"/>
              <a:t> </a:t>
            </a:r>
            <a:r>
              <a:rPr lang="en-US" altLang="zh-CN" dirty="0"/>
              <a:t>UGR16</a:t>
            </a:r>
            <a:r>
              <a:rPr lang="zh-CN" altLang="en-US" dirty="0"/>
              <a:t> </a:t>
            </a:r>
            <a:r>
              <a:rPr lang="en-US" altLang="zh-CN" dirty="0"/>
              <a:t>(NetFlow)</a:t>
            </a:r>
            <a:endParaRPr lang="en-US" dirty="0"/>
          </a:p>
        </p:txBody>
      </p:sp>
      <p:sp>
        <p:nvSpPr>
          <p:cNvPr id="10" name="TextBox 9">
            <a:extLst>
              <a:ext uri="{FF2B5EF4-FFF2-40B4-BE49-F238E27FC236}">
                <a16:creationId xmlns:a16="http://schemas.microsoft.com/office/drawing/2014/main" id="{C006DD9A-C280-964A-831C-52193DACEFF2}"/>
              </a:ext>
            </a:extLst>
          </p:cNvPr>
          <p:cNvSpPr txBox="1"/>
          <p:nvPr/>
        </p:nvSpPr>
        <p:spPr>
          <a:xfrm>
            <a:off x="7897907" y="5378824"/>
            <a:ext cx="2678654" cy="369332"/>
          </a:xfrm>
          <a:prstGeom prst="rect">
            <a:avLst/>
          </a:prstGeom>
          <a:noFill/>
        </p:spPr>
        <p:txBody>
          <a:bodyPr wrap="square" rtlCol="0">
            <a:spAutoFit/>
          </a:bodyPr>
          <a:lstStyle/>
          <a:p>
            <a:pPr algn="ctr"/>
            <a:r>
              <a:rPr lang="en-US" altLang="zh-CN" dirty="0"/>
              <a:t>Ex.</a:t>
            </a:r>
            <a:r>
              <a:rPr lang="zh-CN" altLang="en-US" dirty="0"/>
              <a:t> </a:t>
            </a:r>
            <a:r>
              <a:rPr lang="en-US" altLang="zh-CN" dirty="0"/>
              <a:t>2:</a:t>
            </a:r>
            <a:r>
              <a:rPr lang="zh-CN" altLang="en-US" dirty="0"/>
              <a:t> </a:t>
            </a:r>
            <a:r>
              <a:rPr lang="en-US" altLang="zh-CN" dirty="0"/>
              <a:t>CAIDA</a:t>
            </a:r>
            <a:r>
              <a:rPr lang="zh-CN" altLang="en-US" dirty="0"/>
              <a:t> </a:t>
            </a:r>
            <a:r>
              <a:rPr lang="en-US" altLang="zh-CN" dirty="0"/>
              <a:t>(PCAP)</a:t>
            </a:r>
            <a:endParaRPr lang="en-US" dirty="0"/>
          </a:p>
        </p:txBody>
      </p:sp>
    </p:spTree>
    <p:extLst>
      <p:ext uri="{BB962C8B-B14F-4D97-AF65-F5344CB8AC3E}">
        <p14:creationId xmlns:p14="http://schemas.microsoft.com/office/powerpoint/2010/main" val="26601543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4EA7D-59A8-604A-981D-8F4489EDDF55}"/>
              </a:ext>
            </a:extLst>
          </p:cNvPr>
          <p:cNvSpPr>
            <a:spLocks noGrp="1"/>
          </p:cNvSpPr>
          <p:nvPr>
            <p:ph type="title"/>
          </p:nvPr>
        </p:nvSpPr>
        <p:spPr/>
        <p:txBody>
          <a:bodyPr/>
          <a:lstStyle/>
          <a:p>
            <a:r>
              <a:rPr lang="en-US" altLang="zh-CN" dirty="0">
                <a:solidFill>
                  <a:srgbClr val="0070C0"/>
                </a:solidFill>
              </a:rPr>
              <a:t>Insight</a:t>
            </a:r>
            <a:r>
              <a:rPr lang="zh-CN" altLang="en-US" dirty="0">
                <a:solidFill>
                  <a:srgbClr val="0070C0"/>
                </a:solidFill>
              </a:rPr>
              <a:t> </a:t>
            </a:r>
            <a:r>
              <a:rPr lang="en-US" altLang="zh-CN" dirty="0">
                <a:solidFill>
                  <a:srgbClr val="0070C0"/>
                </a:solidFill>
              </a:rPr>
              <a:t>3:</a:t>
            </a:r>
            <a:r>
              <a:rPr lang="zh-CN" altLang="en-US" dirty="0">
                <a:solidFill>
                  <a:srgbClr val="0070C0"/>
                </a:solidFill>
              </a:rPr>
              <a:t> </a:t>
            </a:r>
            <a:r>
              <a:rPr lang="en-US" altLang="zh-CN" dirty="0">
                <a:solidFill>
                  <a:srgbClr val="0070C0"/>
                </a:solidFill>
              </a:rPr>
              <a:t>fine-tuning</a:t>
            </a:r>
            <a:r>
              <a:rPr lang="zh-CN" altLang="en-US" dirty="0">
                <a:solidFill>
                  <a:srgbClr val="0070C0"/>
                </a:solidFill>
              </a:rPr>
              <a:t> </a:t>
            </a:r>
            <a:r>
              <a:rPr lang="en-US" altLang="zh-CN" dirty="0">
                <a:solidFill>
                  <a:srgbClr val="0070C0"/>
                </a:solidFill>
              </a:rPr>
              <a:t>with</a:t>
            </a:r>
            <a:r>
              <a:rPr lang="zh-CN" altLang="en-US" dirty="0">
                <a:solidFill>
                  <a:srgbClr val="0070C0"/>
                </a:solidFill>
              </a:rPr>
              <a:t> </a:t>
            </a:r>
            <a:r>
              <a:rPr lang="en-US" altLang="zh-CN" dirty="0">
                <a:solidFill>
                  <a:srgbClr val="0070C0"/>
                </a:solidFill>
              </a:rPr>
              <a:t>parallelism</a:t>
            </a:r>
            <a:endParaRPr lang="en-US" dirty="0">
              <a:solidFill>
                <a:srgbClr val="0070C0"/>
              </a:solidFill>
            </a:endParaRPr>
          </a:p>
        </p:txBody>
      </p:sp>
      <p:sp>
        <p:nvSpPr>
          <p:cNvPr id="4" name="Slide Number Placeholder 3">
            <a:extLst>
              <a:ext uri="{FF2B5EF4-FFF2-40B4-BE49-F238E27FC236}">
                <a16:creationId xmlns:a16="http://schemas.microsoft.com/office/drawing/2014/main" id="{F2C92F9A-E44E-E942-AF6C-F8F1EEADD5CC}"/>
              </a:ext>
            </a:extLst>
          </p:cNvPr>
          <p:cNvSpPr>
            <a:spLocks noGrp="1"/>
          </p:cNvSpPr>
          <p:nvPr>
            <p:ph type="sldNum" sz="quarter" idx="12"/>
          </p:nvPr>
        </p:nvSpPr>
        <p:spPr/>
        <p:txBody>
          <a:bodyPr/>
          <a:lstStyle/>
          <a:p>
            <a:fld id="{78BA06F7-7B03-794D-B1BE-3F12299AE8FB}" type="slidenum">
              <a:rPr lang="en-US" smtClean="0"/>
              <a:t>34</a:t>
            </a:fld>
            <a:endParaRPr lang="en-US"/>
          </a:p>
        </p:txBody>
      </p:sp>
      <p:sp>
        <p:nvSpPr>
          <p:cNvPr id="5" name="Rounded Rectangle 4">
            <a:extLst>
              <a:ext uri="{FF2B5EF4-FFF2-40B4-BE49-F238E27FC236}">
                <a16:creationId xmlns:a16="http://schemas.microsoft.com/office/drawing/2014/main" id="{90CA4580-2692-2249-A108-91FE499FAAFA}"/>
              </a:ext>
            </a:extLst>
          </p:cNvPr>
          <p:cNvSpPr/>
          <p:nvPr/>
        </p:nvSpPr>
        <p:spPr>
          <a:xfrm>
            <a:off x="2475810" y="4379410"/>
            <a:ext cx="6767086" cy="1522712"/>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FB2D15CA-F257-D34E-A258-5DFDBA23A087}"/>
              </a:ext>
            </a:extLst>
          </p:cNvPr>
          <p:cNvSpPr/>
          <p:nvPr/>
        </p:nvSpPr>
        <p:spPr>
          <a:xfrm>
            <a:off x="2369407" y="4493609"/>
            <a:ext cx="6767086" cy="1522712"/>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Elbow Connector 6">
            <a:extLst>
              <a:ext uri="{FF2B5EF4-FFF2-40B4-BE49-F238E27FC236}">
                <a16:creationId xmlns:a16="http://schemas.microsoft.com/office/drawing/2014/main" id="{B13A5CD0-CD58-8241-B9B7-11E04C4343FC}"/>
              </a:ext>
            </a:extLst>
          </p:cNvPr>
          <p:cNvCxnSpPr>
            <a:stCxn id="43" idx="3"/>
            <a:endCxn id="41" idx="3"/>
          </p:cNvCxnSpPr>
          <p:nvPr/>
        </p:nvCxnSpPr>
        <p:spPr>
          <a:xfrm flipH="1">
            <a:off x="9030088" y="3712574"/>
            <a:ext cx="9990" cy="1701129"/>
          </a:xfrm>
          <a:prstGeom prst="bentConnector3">
            <a:avLst>
              <a:gd name="adj1" fmla="val -3565475"/>
            </a:avLst>
          </a:prstGeom>
          <a:ln w="28575"/>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DFF4DD9B-022B-754D-B46E-EFCF9DE47DCA}"/>
              </a:ext>
            </a:extLst>
          </p:cNvPr>
          <p:cNvSpPr/>
          <p:nvPr/>
        </p:nvSpPr>
        <p:spPr>
          <a:xfrm>
            <a:off x="2263003" y="4599656"/>
            <a:ext cx="6767086" cy="1522712"/>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ADD65C-0431-884C-BE77-6B2E86F8945B}"/>
              </a:ext>
            </a:extLst>
          </p:cNvPr>
          <p:cNvSpPr/>
          <p:nvPr/>
        </p:nvSpPr>
        <p:spPr>
          <a:xfrm>
            <a:off x="4753820" y="1660692"/>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Time-series</a:t>
            </a:r>
            <a:r>
              <a:rPr lang="zh-CN" altLang="en-US" i="1" dirty="0"/>
              <a:t> </a:t>
            </a:r>
            <a:r>
              <a:rPr lang="en-US" altLang="zh-CN" i="1" dirty="0"/>
              <a:t>GAN</a:t>
            </a:r>
            <a:endParaRPr lang="en-US" i="1" dirty="0"/>
          </a:p>
        </p:txBody>
      </p:sp>
      <p:cxnSp>
        <p:nvCxnSpPr>
          <p:cNvPr id="10" name="Straight Arrow Connector 9">
            <a:extLst>
              <a:ext uri="{FF2B5EF4-FFF2-40B4-BE49-F238E27FC236}">
                <a16:creationId xmlns:a16="http://schemas.microsoft.com/office/drawing/2014/main" id="{6900AE78-38A8-0D49-A5F8-087206F52C9F}"/>
              </a:ext>
            </a:extLst>
          </p:cNvPr>
          <p:cNvCxnSpPr>
            <a:cxnSpLocks/>
            <a:stCxn id="11" idx="3"/>
            <a:endCxn id="9" idx="1"/>
          </p:cNvCxnSpPr>
          <p:nvPr/>
        </p:nvCxnSpPr>
        <p:spPr>
          <a:xfrm>
            <a:off x="1752600" y="2097971"/>
            <a:ext cx="3001220" cy="626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1" name="Graphic 10" descr="Document with solid fill">
            <a:extLst>
              <a:ext uri="{FF2B5EF4-FFF2-40B4-BE49-F238E27FC236}">
                <a16:creationId xmlns:a16="http://schemas.microsoft.com/office/drawing/2014/main" id="{095441FB-CE85-9A4A-9D3E-2F7AC25656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1640771"/>
            <a:ext cx="914400" cy="914400"/>
          </a:xfrm>
          <a:prstGeom prst="rect">
            <a:avLst/>
          </a:prstGeom>
        </p:spPr>
      </p:pic>
      <p:pic>
        <p:nvPicPr>
          <p:cNvPr id="12" name="Graphic 11" descr="Document with solid fill">
            <a:extLst>
              <a:ext uri="{FF2B5EF4-FFF2-40B4-BE49-F238E27FC236}">
                <a16:creationId xmlns:a16="http://schemas.microsoft.com/office/drawing/2014/main" id="{7CD1CDFA-D42D-1144-A209-5E10BE26B0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4237940"/>
            <a:ext cx="914400" cy="914400"/>
          </a:xfrm>
          <a:prstGeom prst="rect">
            <a:avLst/>
          </a:prstGeom>
        </p:spPr>
      </p:pic>
      <p:cxnSp>
        <p:nvCxnSpPr>
          <p:cNvPr id="13" name="Straight Arrow Connector 12">
            <a:extLst>
              <a:ext uri="{FF2B5EF4-FFF2-40B4-BE49-F238E27FC236}">
                <a16:creationId xmlns:a16="http://schemas.microsoft.com/office/drawing/2014/main" id="{42631E1B-3E00-9C42-90DD-A13CD2346C4E}"/>
              </a:ext>
            </a:extLst>
          </p:cNvPr>
          <p:cNvCxnSpPr>
            <a:cxnSpLocks/>
            <a:stCxn id="12" idx="3"/>
            <a:endCxn id="14" idx="1"/>
          </p:cNvCxnSpPr>
          <p:nvPr/>
        </p:nvCxnSpPr>
        <p:spPr>
          <a:xfrm flipV="1">
            <a:off x="1752600" y="3713781"/>
            <a:ext cx="723210" cy="98135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3E5FB5B-0C38-484B-99D1-97FDC3AB4241}"/>
                  </a:ext>
                </a:extLst>
              </p:cNvPr>
              <p:cNvSpPr txBox="1"/>
              <p:nvPr/>
            </p:nvSpPr>
            <p:spPr>
              <a:xfrm>
                <a:off x="2475810" y="3499908"/>
                <a:ext cx="767732" cy="427746"/>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altLang="zh-CN" i="1">
                              <a:latin typeface="Cambria Math" panose="02040503050406030204" pitchFamily="18" charset="0"/>
                            </a:rPr>
                            <m:t>𝐷</m:t>
                          </m:r>
                        </m:e>
                        <m:sub>
                          <m:r>
                            <a:rPr lang="en-US" altLang="zh-CN" i="1">
                              <a:latin typeface="Cambria Math" panose="02040503050406030204" pitchFamily="18" charset="0"/>
                            </a:rPr>
                            <m:t>1</m:t>
                          </m:r>
                        </m:sub>
                        <m:sup>
                          <m:r>
                            <a:rPr lang="en-US" altLang="zh-CN" i="1">
                              <a:latin typeface="Cambria Math" panose="02040503050406030204" pitchFamily="18" charset="0"/>
                            </a:rPr>
                            <m:t>𝑓𝑙𝑜𝑤</m:t>
                          </m:r>
                        </m:sup>
                      </m:sSubSup>
                    </m:oMath>
                  </m:oMathPara>
                </a14:m>
                <a:endParaRPr lang="en-US" dirty="0"/>
              </a:p>
            </p:txBody>
          </p:sp>
        </mc:Choice>
        <mc:Fallback xmlns="">
          <p:sp>
            <p:nvSpPr>
              <p:cNvPr id="14" name="TextBox 13">
                <a:extLst>
                  <a:ext uri="{FF2B5EF4-FFF2-40B4-BE49-F238E27FC236}">
                    <a16:creationId xmlns:a16="http://schemas.microsoft.com/office/drawing/2014/main" id="{03E5FB5B-0C38-484B-99D1-97FDC3AB4241}"/>
                  </a:ext>
                </a:extLst>
              </p:cNvPr>
              <p:cNvSpPr txBox="1">
                <a:spLocks noRot="1" noChangeAspect="1" noMove="1" noResize="1" noEditPoints="1" noAdjustHandles="1" noChangeArrowheads="1" noChangeShapeType="1" noTextEdit="1"/>
              </p:cNvSpPr>
              <p:nvPr/>
            </p:nvSpPr>
            <p:spPr>
              <a:xfrm>
                <a:off x="2475810" y="3499908"/>
                <a:ext cx="767732" cy="427746"/>
              </a:xfrm>
              <a:prstGeom prst="rect">
                <a:avLst/>
              </a:prstGeom>
              <a:blipFill>
                <a:blip r:embed="rId4"/>
                <a:stretch>
                  <a:fillRect b="-2857"/>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AEC55B2-F73B-A846-BFA0-C07572F23BB5}"/>
                  </a:ext>
                </a:extLst>
              </p:cNvPr>
              <p:cNvSpPr txBox="1"/>
              <p:nvPr/>
            </p:nvSpPr>
            <p:spPr>
              <a:xfrm>
                <a:off x="2475810" y="5595645"/>
                <a:ext cx="767732" cy="440313"/>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altLang="zh-CN" i="1">
                              <a:latin typeface="Cambria Math" panose="02040503050406030204" pitchFamily="18" charset="0"/>
                            </a:rPr>
                            <m:t>𝐷</m:t>
                          </m:r>
                        </m:e>
                        <m:sub>
                          <m:r>
                            <a:rPr lang="en-US" altLang="zh-CN" b="0" i="1" smtClean="0">
                              <a:latin typeface="Cambria Math" panose="02040503050406030204" pitchFamily="18" charset="0"/>
                            </a:rPr>
                            <m:t>𝑖</m:t>
                          </m:r>
                        </m:sub>
                        <m:sup>
                          <m:r>
                            <a:rPr lang="en-US" altLang="zh-CN" i="1">
                              <a:latin typeface="Cambria Math" panose="02040503050406030204" pitchFamily="18" charset="0"/>
                            </a:rPr>
                            <m:t>𝑓𝑙𝑜𝑤</m:t>
                          </m:r>
                        </m:sup>
                      </m:sSubSup>
                    </m:oMath>
                  </m:oMathPara>
                </a14:m>
                <a:endParaRPr lang="en-US" dirty="0"/>
              </a:p>
            </p:txBody>
          </p:sp>
        </mc:Choice>
        <mc:Fallback xmlns="">
          <p:sp>
            <p:nvSpPr>
              <p:cNvPr id="15" name="TextBox 14">
                <a:extLst>
                  <a:ext uri="{FF2B5EF4-FFF2-40B4-BE49-F238E27FC236}">
                    <a16:creationId xmlns:a16="http://schemas.microsoft.com/office/drawing/2014/main" id="{9AEC55B2-F73B-A846-BFA0-C07572F23BB5}"/>
                  </a:ext>
                </a:extLst>
              </p:cNvPr>
              <p:cNvSpPr txBox="1">
                <a:spLocks noRot="1" noChangeAspect="1" noMove="1" noResize="1" noEditPoints="1" noAdjustHandles="1" noChangeArrowheads="1" noChangeShapeType="1" noTextEdit="1"/>
              </p:cNvSpPr>
              <p:nvPr/>
            </p:nvSpPr>
            <p:spPr>
              <a:xfrm>
                <a:off x="2475810" y="5595645"/>
                <a:ext cx="767732" cy="440313"/>
              </a:xfrm>
              <a:prstGeom prst="rect">
                <a:avLst/>
              </a:prstGeom>
              <a:blipFill>
                <a:blip r:embed="rId5"/>
                <a:stretch>
                  <a:fillRect/>
                </a:stretch>
              </a:blipFill>
              <a:ln>
                <a:solidFill>
                  <a:schemeClr val="tx1"/>
                </a:solidFill>
              </a:ln>
            </p:spPr>
            <p:txBody>
              <a:bodyPr/>
              <a:lstStyle/>
              <a:p>
                <a:r>
                  <a:rPr lang="en-US">
                    <a:noFill/>
                  </a:rPr>
                  <a:t> </a:t>
                </a:r>
              </a:p>
            </p:txBody>
          </p:sp>
        </mc:Fallback>
      </mc:AlternateContent>
      <p:pic>
        <p:nvPicPr>
          <p:cNvPr id="16" name="Graphic 15" descr="Database with solid fill">
            <a:extLst>
              <a:ext uri="{FF2B5EF4-FFF2-40B4-BE49-F238E27FC236}">
                <a16:creationId xmlns:a16="http://schemas.microsoft.com/office/drawing/2014/main" id="{94832E92-8EDF-C741-82C1-DB79AA48DA9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07400" y="1647033"/>
            <a:ext cx="914400" cy="914400"/>
          </a:xfrm>
          <a:prstGeom prst="rect">
            <a:avLst/>
          </a:prstGeom>
        </p:spPr>
      </p:pic>
      <p:cxnSp>
        <p:nvCxnSpPr>
          <p:cNvPr id="17" name="Straight Arrow Connector 16">
            <a:extLst>
              <a:ext uri="{FF2B5EF4-FFF2-40B4-BE49-F238E27FC236}">
                <a16:creationId xmlns:a16="http://schemas.microsoft.com/office/drawing/2014/main" id="{EEEDDF23-F7E3-0C43-A97A-6E23419498C0}"/>
              </a:ext>
            </a:extLst>
          </p:cNvPr>
          <p:cNvCxnSpPr>
            <a:stCxn id="9" idx="3"/>
            <a:endCxn id="16" idx="1"/>
          </p:cNvCxnSpPr>
          <p:nvPr/>
        </p:nvCxnSpPr>
        <p:spPr>
          <a:xfrm>
            <a:off x="6359336" y="2104233"/>
            <a:ext cx="44806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E2D4533-67B1-C640-BE0A-93D6FDA0BE0D}"/>
              </a:ext>
            </a:extLst>
          </p:cNvPr>
          <p:cNvSpPr txBox="1"/>
          <p:nvPr/>
        </p:nvSpPr>
        <p:spPr>
          <a:xfrm>
            <a:off x="163638" y="5525824"/>
            <a:ext cx="2184566" cy="584775"/>
          </a:xfrm>
          <a:prstGeom prst="rect">
            <a:avLst/>
          </a:prstGeom>
          <a:noFill/>
        </p:spPr>
        <p:txBody>
          <a:bodyPr wrap="square" rtlCol="0">
            <a:spAutoFit/>
          </a:bodyPr>
          <a:lstStyle/>
          <a:p>
            <a:pPr algn="ctr"/>
            <a:r>
              <a:rPr lang="en-US" altLang="zh-CN" sz="1600" b="1" i="1" dirty="0"/>
              <a:t>M</a:t>
            </a:r>
            <a:r>
              <a:rPr lang="zh-CN" altLang="en-US" sz="1600" dirty="0"/>
              <a:t> </a:t>
            </a:r>
            <a:r>
              <a:rPr lang="en-US" altLang="zh-CN" sz="1600" dirty="0"/>
              <a:t>Evenly</a:t>
            </a:r>
            <a:r>
              <a:rPr lang="zh-CN" altLang="en-US" sz="1600" dirty="0"/>
              <a:t> </a:t>
            </a:r>
            <a:r>
              <a:rPr lang="en-US" altLang="zh-CN" sz="1600" dirty="0"/>
              <a:t>sliced</a:t>
            </a:r>
            <a:r>
              <a:rPr lang="zh-CN" altLang="en-US" sz="1600" dirty="0"/>
              <a:t> </a:t>
            </a:r>
            <a:r>
              <a:rPr lang="en-US" altLang="zh-CN" sz="1600" dirty="0"/>
              <a:t>chunks</a:t>
            </a:r>
            <a:r>
              <a:rPr lang="zh-CN" altLang="en-US" sz="1600" dirty="0"/>
              <a:t> </a:t>
            </a:r>
            <a:r>
              <a:rPr lang="en-US" altLang="zh-CN" sz="1600" dirty="0"/>
              <a:t>by</a:t>
            </a:r>
            <a:r>
              <a:rPr lang="zh-CN" altLang="en-US" sz="1600" dirty="0"/>
              <a:t> </a:t>
            </a:r>
            <a:r>
              <a:rPr lang="en-US" altLang="zh-CN" sz="1600" b="1" i="1" dirty="0"/>
              <a:t>time</a:t>
            </a:r>
            <a:r>
              <a:rPr lang="zh-CN" altLang="en-US" sz="1600" dirty="0"/>
              <a:t> </a:t>
            </a:r>
            <a:r>
              <a:rPr lang="en-US" altLang="zh-CN" sz="1600" dirty="0"/>
              <a:t>interval</a:t>
            </a:r>
            <a:endParaRPr lang="en-US" sz="1600" dirty="0"/>
          </a:p>
        </p:txBody>
      </p:sp>
      <p:sp>
        <p:nvSpPr>
          <p:cNvPr id="19" name="Rectangle 18">
            <a:extLst>
              <a:ext uri="{FF2B5EF4-FFF2-40B4-BE49-F238E27FC236}">
                <a16:creationId xmlns:a16="http://schemas.microsoft.com/office/drawing/2014/main" id="{83BDD317-EBDC-EB44-8ADD-CEF65B541363}"/>
              </a:ext>
            </a:extLst>
          </p:cNvPr>
          <p:cNvSpPr/>
          <p:nvPr/>
        </p:nvSpPr>
        <p:spPr>
          <a:xfrm>
            <a:off x="3243541" y="3499908"/>
            <a:ext cx="1007749" cy="42774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Flow</a:t>
            </a:r>
            <a:r>
              <a:rPr lang="zh-CN" altLang="en-US" i="1" dirty="0"/>
              <a:t> </a:t>
            </a:r>
            <a:r>
              <a:rPr lang="en-US" altLang="zh-CN" i="1" dirty="0"/>
              <a:t>tag</a:t>
            </a:r>
            <a:endParaRPr lang="en-US" i="1" dirty="0"/>
          </a:p>
        </p:txBody>
      </p:sp>
      <p:sp>
        <p:nvSpPr>
          <p:cNvPr id="20" name="Rectangle 19">
            <a:extLst>
              <a:ext uri="{FF2B5EF4-FFF2-40B4-BE49-F238E27FC236}">
                <a16:creationId xmlns:a16="http://schemas.microsoft.com/office/drawing/2014/main" id="{7F9AD222-CC60-424F-B5DB-8E1E9457EF16}"/>
              </a:ext>
            </a:extLst>
          </p:cNvPr>
          <p:cNvSpPr/>
          <p:nvPr/>
        </p:nvSpPr>
        <p:spPr>
          <a:xfrm>
            <a:off x="3243541" y="5601928"/>
            <a:ext cx="1007749" cy="42774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Flow</a:t>
            </a:r>
            <a:r>
              <a:rPr lang="zh-CN" altLang="en-US" i="1" dirty="0"/>
              <a:t> </a:t>
            </a:r>
            <a:r>
              <a:rPr lang="en-US" altLang="zh-CN" i="1" dirty="0"/>
              <a:t>tag</a:t>
            </a:r>
            <a:endParaRPr lang="en-US" i="1" dirty="0"/>
          </a:p>
        </p:txBody>
      </p:sp>
      <p:sp>
        <p:nvSpPr>
          <p:cNvPr id="21" name="Rectangle 20">
            <a:extLst>
              <a:ext uri="{FF2B5EF4-FFF2-40B4-BE49-F238E27FC236}">
                <a16:creationId xmlns:a16="http://schemas.microsoft.com/office/drawing/2014/main" id="{5AC576BE-6BF6-424B-AC02-AE01481CE30F}"/>
              </a:ext>
            </a:extLst>
          </p:cNvPr>
          <p:cNvSpPr/>
          <p:nvPr/>
        </p:nvSpPr>
        <p:spPr>
          <a:xfrm>
            <a:off x="4753819" y="3269033"/>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Time-series</a:t>
            </a:r>
            <a:r>
              <a:rPr lang="zh-CN" altLang="en-US" i="1" dirty="0"/>
              <a:t> </a:t>
            </a:r>
            <a:r>
              <a:rPr lang="en-US" altLang="zh-CN" i="1" dirty="0"/>
              <a:t>GAN</a:t>
            </a:r>
            <a:endParaRPr lang="en-US" i="1" dirty="0"/>
          </a:p>
        </p:txBody>
      </p:sp>
      <p:cxnSp>
        <p:nvCxnSpPr>
          <p:cNvPr id="22" name="Straight Arrow Connector 21">
            <a:extLst>
              <a:ext uri="{FF2B5EF4-FFF2-40B4-BE49-F238E27FC236}">
                <a16:creationId xmlns:a16="http://schemas.microsoft.com/office/drawing/2014/main" id="{C1B77940-4046-7F47-9F01-1705CB0F98FF}"/>
              </a:ext>
            </a:extLst>
          </p:cNvPr>
          <p:cNvCxnSpPr>
            <a:stCxn id="19" idx="3"/>
            <a:endCxn id="21" idx="1"/>
          </p:cNvCxnSpPr>
          <p:nvPr/>
        </p:nvCxnSpPr>
        <p:spPr>
          <a:xfrm flipV="1">
            <a:off x="4251290" y="3712574"/>
            <a:ext cx="502529" cy="120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E515C5BC-29EA-7542-BD43-409F0BAF6FAC}"/>
              </a:ext>
            </a:extLst>
          </p:cNvPr>
          <p:cNvSpPr txBox="1"/>
          <p:nvPr/>
        </p:nvSpPr>
        <p:spPr>
          <a:xfrm>
            <a:off x="6870973" y="1359505"/>
            <a:ext cx="787249" cy="369332"/>
          </a:xfrm>
          <a:prstGeom prst="rect">
            <a:avLst/>
          </a:prstGeom>
          <a:noFill/>
        </p:spPr>
        <p:txBody>
          <a:bodyPr wrap="square" rtlCol="0">
            <a:spAutoFit/>
          </a:bodyPr>
          <a:lstStyle/>
          <a:p>
            <a:pPr algn="ctr"/>
            <a:r>
              <a:rPr lang="en-US" altLang="zh-CN" dirty="0"/>
              <a:t>Model</a:t>
            </a:r>
            <a:endParaRPr lang="en-US" dirty="0"/>
          </a:p>
        </p:txBody>
      </p:sp>
      <p:pic>
        <p:nvPicPr>
          <p:cNvPr id="24" name="Graphic 23" descr="Database with solid fill">
            <a:extLst>
              <a:ext uri="{FF2B5EF4-FFF2-40B4-BE49-F238E27FC236}">
                <a16:creationId xmlns:a16="http://schemas.microsoft.com/office/drawing/2014/main" id="{40CBB4D2-3F2B-F14A-A6B9-70D47DBB7C2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07398" y="3255374"/>
            <a:ext cx="914400" cy="914400"/>
          </a:xfrm>
          <a:prstGeom prst="rect">
            <a:avLst/>
          </a:prstGeom>
        </p:spPr>
      </p:pic>
      <p:sp>
        <p:nvSpPr>
          <p:cNvPr id="25" name="TextBox 24">
            <a:extLst>
              <a:ext uri="{FF2B5EF4-FFF2-40B4-BE49-F238E27FC236}">
                <a16:creationId xmlns:a16="http://schemas.microsoft.com/office/drawing/2014/main" id="{D09CE23D-C1F1-6D4E-813B-D831D2890AD3}"/>
              </a:ext>
            </a:extLst>
          </p:cNvPr>
          <p:cNvSpPr txBox="1"/>
          <p:nvPr/>
        </p:nvSpPr>
        <p:spPr>
          <a:xfrm>
            <a:off x="6807398" y="2985053"/>
            <a:ext cx="914400" cy="369332"/>
          </a:xfrm>
          <a:prstGeom prst="rect">
            <a:avLst/>
          </a:prstGeom>
          <a:noFill/>
        </p:spPr>
        <p:txBody>
          <a:bodyPr wrap="square" rtlCol="0">
            <a:spAutoFit/>
          </a:bodyPr>
          <a:lstStyle/>
          <a:p>
            <a:pPr algn="ctr"/>
            <a:r>
              <a:rPr lang="en-US" altLang="zh-CN" dirty="0"/>
              <a:t>Model</a:t>
            </a:r>
            <a:r>
              <a:rPr lang="en-US" altLang="zh-CN" baseline="-25000" dirty="0"/>
              <a:t>1</a:t>
            </a:r>
            <a:endParaRPr lang="en-US" dirty="0"/>
          </a:p>
        </p:txBody>
      </p:sp>
      <p:pic>
        <p:nvPicPr>
          <p:cNvPr id="26" name="Graphic 25" descr="Database with solid fill">
            <a:extLst>
              <a:ext uri="{FF2B5EF4-FFF2-40B4-BE49-F238E27FC236}">
                <a16:creationId xmlns:a16="http://schemas.microsoft.com/office/drawing/2014/main" id="{59A71DED-CBA8-2946-9513-D51730B8B8C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43541" y="4817634"/>
            <a:ext cx="593501" cy="593501"/>
          </a:xfrm>
          <a:prstGeom prst="rect">
            <a:avLst/>
          </a:prstGeom>
        </p:spPr>
      </p:pic>
      <p:sp>
        <p:nvSpPr>
          <p:cNvPr id="27" name="Rectangle 26">
            <a:extLst>
              <a:ext uri="{FF2B5EF4-FFF2-40B4-BE49-F238E27FC236}">
                <a16:creationId xmlns:a16="http://schemas.microsoft.com/office/drawing/2014/main" id="{5501E2FF-B297-9243-BB07-21D74E8F4CB3}"/>
              </a:ext>
            </a:extLst>
          </p:cNvPr>
          <p:cNvSpPr/>
          <p:nvPr/>
        </p:nvSpPr>
        <p:spPr>
          <a:xfrm>
            <a:off x="4749485" y="4967594"/>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Time-series</a:t>
            </a:r>
            <a:r>
              <a:rPr lang="zh-CN" altLang="en-US" i="1" dirty="0"/>
              <a:t> </a:t>
            </a:r>
            <a:r>
              <a:rPr lang="en-US" altLang="zh-CN" i="1" dirty="0"/>
              <a:t>GAN</a:t>
            </a:r>
            <a:endParaRPr lang="en-US" i="1" dirty="0"/>
          </a:p>
        </p:txBody>
      </p:sp>
      <p:sp>
        <p:nvSpPr>
          <p:cNvPr id="28" name="TextBox 27">
            <a:extLst>
              <a:ext uri="{FF2B5EF4-FFF2-40B4-BE49-F238E27FC236}">
                <a16:creationId xmlns:a16="http://schemas.microsoft.com/office/drawing/2014/main" id="{31DB5837-1862-744D-91E7-1DFD947809F4}"/>
              </a:ext>
            </a:extLst>
          </p:cNvPr>
          <p:cNvSpPr txBox="1"/>
          <p:nvPr/>
        </p:nvSpPr>
        <p:spPr>
          <a:xfrm>
            <a:off x="2475810" y="4929718"/>
            <a:ext cx="914400" cy="369332"/>
          </a:xfrm>
          <a:prstGeom prst="rect">
            <a:avLst/>
          </a:prstGeom>
          <a:noFill/>
        </p:spPr>
        <p:txBody>
          <a:bodyPr wrap="square" rtlCol="0">
            <a:spAutoFit/>
          </a:bodyPr>
          <a:lstStyle/>
          <a:p>
            <a:pPr algn="ctr"/>
            <a:r>
              <a:rPr lang="en-US" altLang="zh-CN" dirty="0"/>
              <a:t>Model</a:t>
            </a:r>
            <a:r>
              <a:rPr lang="en-US" altLang="zh-CN" baseline="-25000" dirty="0"/>
              <a:t>1</a:t>
            </a:r>
            <a:endParaRPr lang="en-US" dirty="0"/>
          </a:p>
        </p:txBody>
      </p:sp>
      <p:cxnSp>
        <p:nvCxnSpPr>
          <p:cNvPr id="29" name="Straight Arrow Connector 28">
            <a:extLst>
              <a:ext uri="{FF2B5EF4-FFF2-40B4-BE49-F238E27FC236}">
                <a16:creationId xmlns:a16="http://schemas.microsoft.com/office/drawing/2014/main" id="{7D0FF3DA-62F0-024C-A932-0314D90E509B}"/>
              </a:ext>
            </a:extLst>
          </p:cNvPr>
          <p:cNvCxnSpPr>
            <a:stCxn id="26" idx="3"/>
            <a:endCxn id="27" idx="1"/>
          </p:cNvCxnSpPr>
          <p:nvPr/>
        </p:nvCxnSpPr>
        <p:spPr>
          <a:xfrm>
            <a:off x="3837042" y="5114385"/>
            <a:ext cx="912443" cy="2967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9E53928-595E-FB4C-8063-DD1E0EE90AB5}"/>
              </a:ext>
            </a:extLst>
          </p:cNvPr>
          <p:cNvCxnSpPr>
            <a:stCxn id="20" idx="3"/>
            <a:endCxn id="27" idx="1"/>
          </p:cNvCxnSpPr>
          <p:nvPr/>
        </p:nvCxnSpPr>
        <p:spPr>
          <a:xfrm flipV="1">
            <a:off x="4251290" y="5411135"/>
            <a:ext cx="498195" cy="4046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31" name="Graphic 30" descr="Database with solid fill">
            <a:extLst>
              <a:ext uri="{FF2B5EF4-FFF2-40B4-BE49-F238E27FC236}">
                <a16:creationId xmlns:a16="http://schemas.microsoft.com/office/drawing/2014/main" id="{3CBB82BE-064F-1C44-92FC-C7398917929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07398" y="4953935"/>
            <a:ext cx="914400" cy="914400"/>
          </a:xfrm>
          <a:prstGeom prst="rect">
            <a:avLst/>
          </a:prstGeom>
        </p:spPr>
      </p:pic>
      <p:sp>
        <p:nvSpPr>
          <p:cNvPr id="32" name="TextBox 31">
            <a:extLst>
              <a:ext uri="{FF2B5EF4-FFF2-40B4-BE49-F238E27FC236}">
                <a16:creationId xmlns:a16="http://schemas.microsoft.com/office/drawing/2014/main" id="{F5C94460-5032-4142-BD46-381FA676A666}"/>
              </a:ext>
            </a:extLst>
          </p:cNvPr>
          <p:cNvSpPr txBox="1"/>
          <p:nvPr/>
        </p:nvSpPr>
        <p:spPr>
          <a:xfrm>
            <a:off x="6807398" y="4712826"/>
            <a:ext cx="914400" cy="369332"/>
          </a:xfrm>
          <a:prstGeom prst="rect">
            <a:avLst/>
          </a:prstGeom>
          <a:noFill/>
        </p:spPr>
        <p:txBody>
          <a:bodyPr wrap="square" rtlCol="0">
            <a:spAutoFit/>
          </a:bodyPr>
          <a:lstStyle/>
          <a:p>
            <a:pPr algn="ctr"/>
            <a:r>
              <a:rPr lang="en-US" altLang="zh-CN" dirty="0" err="1"/>
              <a:t>Model</a:t>
            </a:r>
            <a:r>
              <a:rPr lang="en-US" altLang="zh-CN" baseline="-25000" dirty="0" err="1"/>
              <a:t>i</a:t>
            </a:r>
            <a:endParaRPr lang="en-US" dirty="0"/>
          </a:p>
        </p:txBody>
      </p:sp>
      <p:cxnSp>
        <p:nvCxnSpPr>
          <p:cNvPr id="33" name="Straight Arrow Connector 32">
            <a:extLst>
              <a:ext uri="{FF2B5EF4-FFF2-40B4-BE49-F238E27FC236}">
                <a16:creationId xmlns:a16="http://schemas.microsoft.com/office/drawing/2014/main" id="{10D0EFC1-212E-B147-BD33-D6B5A19867DF}"/>
              </a:ext>
            </a:extLst>
          </p:cNvPr>
          <p:cNvCxnSpPr>
            <a:stCxn id="27" idx="3"/>
            <a:endCxn id="31" idx="1"/>
          </p:cNvCxnSpPr>
          <p:nvPr/>
        </p:nvCxnSpPr>
        <p:spPr>
          <a:xfrm>
            <a:off x="6355001" y="5411135"/>
            <a:ext cx="452397"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FE302A3-38AD-6A48-843B-961262C96E76}"/>
              </a:ext>
            </a:extLst>
          </p:cNvPr>
          <p:cNvCxnSpPr>
            <a:cxnSpLocks/>
            <a:stCxn id="12" idx="3"/>
            <a:endCxn id="8" idx="1"/>
          </p:cNvCxnSpPr>
          <p:nvPr/>
        </p:nvCxnSpPr>
        <p:spPr>
          <a:xfrm>
            <a:off x="1752600" y="4695140"/>
            <a:ext cx="510403" cy="66587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C7FB0220-A21E-944A-89AB-C1CF8FC3394B}"/>
              </a:ext>
            </a:extLst>
          </p:cNvPr>
          <p:cNvCxnSpPr>
            <a:cxnSpLocks/>
          </p:cNvCxnSpPr>
          <p:nvPr/>
        </p:nvCxnSpPr>
        <p:spPr>
          <a:xfrm flipV="1">
            <a:off x="8866869" y="5743957"/>
            <a:ext cx="539246" cy="528423"/>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8BCB5D5B-905F-FE44-8065-B9145A22811E}"/>
              </a:ext>
            </a:extLst>
          </p:cNvPr>
          <p:cNvSpPr txBox="1"/>
          <p:nvPr/>
        </p:nvSpPr>
        <p:spPr>
          <a:xfrm>
            <a:off x="9002851" y="6008168"/>
            <a:ext cx="1062224" cy="338554"/>
          </a:xfrm>
          <a:prstGeom prst="rect">
            <a:avLst/>
          </a:prstGeom>
          <a:noFill/>
        </p:spPr>
        <p:txBody>
          <a:bodyPr wrap="square" rtlCol="0">
            <a:spAutoFit/>
          </a:bodyPr>
          <a:lstStyle/>
          <a:p>
            <a:pPr algn="ctr"/>
            <a:r>
              <a:rPr lang="en-US" altLang="zh-CN" sz="1600" dirty="0"/>
              <a:t>In</a:t>
            </a:r>
            <a:r>
              <a:rPr lang="zh-CN" altLang="en-US" sz="1600" dirty="0"/>
              <a:t> </a:t>
            </a:r>
            <a:r>
              <a:rPr lang="en-US" altLang="zh-CN" sz="1600" dirty="0"/>
              <a:t>parallel</a:t>
            </a:r>
            <a:endParaRPr lang="en-US" sz="1600" dirty="0"/>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4143A27-AB1D-3645-B610-180A4277044A}"/>
                  </a:ext>
                </a:extLst>
              </p:cNvPr>
              <p:cNvSpPr txBox="1"/>
              <p:nvPr/>
            </p:nvSpPr>
            <p:spPr>
              <a:xfrm>
                <a:off x="965351" y="3994951"/>
                <a:ext cx="660098" cy="37696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𝑓𝑙𝑜𝑤</m:t>
                          </m:r>
                        </m:sup>
                      </m:sSup>
                    </m:oMath>
                  </m:oMathPara>
                </a14:m>
                <a:endParaRPr lang="en-US" dirty="0"/>
              </a:p>
            </p:txBody>
          </p:sp>
        </mc:Choice>
        <mc:Fallback xmlns="">
          <p:sp>
            <p:nvSpPr>
              <p:cNvPr id="37" name="TextBox 36">
                <a:extLst>
                  <a:ext uri="{FF2B5EF4-FFF2-40B4-BE49-F238E27FC236}">
                    <a16:creationId xmlns:a16="http://schemas.microsoft.com/office/drawing/2014/main" id="{74143A27-AB1D-3645-B610-180A4277044A}"/>
                  </a:ext>
                </a:extLst>
              </p:cNvPr>
              <p:cNvSpPr txBox="1">
                <a:spLocks noRot="1" noChangeAspect="1" noMove="1" noResize="1" noEditPoints="1" noAdjustHandles="1" noChangeArrowheads="1" noChangeShapeType="1" noTextEdit="1"/>
              </p:cNvSpPr>
              <p:nvPr/>
            </p:nvSpPr>
            <p:spPr>
              <a:xfrm>
                <a:off x="965351" y="3994951"/>
                <a:ext cx="660098" cy="376963"/>
              </a:xfrm>
              <a:prstGeom prst="rect">
                <a:avLst/>
              </a:prstGeom>
              <a:blipFill>
                <a:blip r:embed="rId8"/>
                <a:stretch>
                  <a:fillRect l="-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11E05CD-DDC0-EC44-B684-56608A274D8C}"/>
                  </a:ext>
                </a:extLst>
              </p:cNvPr>
              <p:cNvSpPr txBox="1"/>
              <p:nvPr/>
            </p:nvSpPr>
            <p:spPr>
              <a:xfrm>
                <a:off x="986485" y="1363030"/>
                <a:ext cx="660098" cy="37696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𝑓𝑙𝑜𝑤</m:t>
                          </m:r>
                        </m:sup>
                      </m:sSup>
                    </m:oMath>
                  </m:oMathPara>
                </a14:m>
                <a:endParaRPr lang="en-US" dirty="0"/>
              </a:p>
            </p:txBody>
          </p:sp>
        </mc:Choice>
        <mc:Fallback xmlns="">
          <p:sp>
            <p:nvSpPr>
              <p:cNvPr id="38" name="TextBox 37">
                <a:extLst>
                  <a:ext uri="{FF2B5EF4-FFF2-40B4-BE49-F238E27FC236}">
                    <a16:creationId xmlns:a16="http://schemas.microsoft.com/office/drawing/2014/main" id="{B11E05CD-DDC0-EC44-B684-56608A274D8C}"/>
                  </a:ext>
                </a:extLst>
              </p:cNvPr>
              <p:cNvSpPr txBox="1">
                <a:spLocks noRot="1" noChangeAspect="1" noMove="1" noResize="1" noEditPoints="1" noAdjustHandles="1" noChangeArrowheads="1" noChangeShapeType="1" noTextEdit="1"/>
              </p:cNvSpPr>
              <p:nvPr/>
            </p:nvSpPr>
            <p:spPr>
              <a:xfrm>
                <a:off x="986485" y="1363030"/>
                <a:ext cx="660098" cy="376963"/>
              </a:xfrm>
              <a:prstGeom prst="rect">
                <a:avLst/>
              </a:prstGeom>
              <a:blipFill>
                <a:blip r:embed="rId9"/>
                <a:stretch>
                  <a:fillRect l="-9434"/>
                </a:stretch>
              </a:blipFill>
            </p:spPr>
            <p:txBody>
              <a:bodyPr/>
              <a:lstStyle/>
              <a:p>
                <a:r>
                  <a:rPr lang="en-US">
                    <a:noFill/>
                  </a:rPr>
                  <a:t> </a:t>
                </a:r>
              </a:p>
            </p:txBody>
          </p:sp>
        </mc:Fallback>
      </mc:AlternateContent>
      <p:pic>
        <p:nvPicPr>
          <p:cNvPr id="39" name="Graphic 38" descr="Document with solid fill">
            <a:extLst>
              <a:ext uri="{FF2B5EF4-FFF2-40B4-BE49-F238E27FC236}">
                <a16:creationId xmlns:a16="http://schemas.microsoft.com/office/drawing/2014/main" id="{577728BD-A522-AF40-8EE7-5432DAD0D48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89331" y="1640771"/>
            <a:ext cx="914400" cy="914400"/>
          </a:xfrm>
          <a:prstGeom prst="rect">
            <a:avLst/>
          </a:prstGeom>
        </p:spPr>
      </p:pic>
      <p:cxnSp>
        <p:nvCxnSpPr>
          <p:cNvPr id="40" name="Straight Arrow Connector 39">
            <a:extLst>
              <a:ext uri="{FF2B5EF4-FFF2-40B4-BE49-F238E27FC236}">
                <a16:creationId xmlns:a16="http://schemas.microsoft.com/office/drawing/2014/main" id="{60BCA3CB-26BA-5749-BAD4-01DDD794EB81}"/>
              </a:ext>
            </a:extLst>
          </p:cNvPr>
          <p:cNvCxnSpPr>
            <a:stCxn id="16" idx="3"/>
            <a:endCxn id="39" idx="1"/>
          </p:cNvCxnSpPr>
          <p:nvPr/>
        </p:nvCxnSpPr>
        <p:spPr>
          <a:xfrm flipV="1">
            <a:off x="7721800" y="2097971"/>
            <a:ext cx="2267531" cy="626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41" name="Graphic 40" descr="Document with solid fill">
            <a:extLst>
              <a:ext uri="{FF2B5EF4-FFF2-40B4-BE49-F238E27FC236}">
                <a16:creationId xmlns:a16="http://schemas.microsoft.com/office/drawing/2014/main" id="{638261A1-6951-2D41-A6E5-5E25B38E60B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15688" y="4956503"/>
            <a:ext cx="914400" cy="914400"/>
          </a:xfrm>
          <a:prstGeom prst="rect">
            <a:avLst/>
          </a:prstGeom>
        </p:spPr>
      </p:pic>
      <p:cxnSp>
        <p:nvCxnSpPr>
          <p:cNvPr id="42" name="Straight Arrow Connector 41">
            <a:extLst>
              <a:ext uri="{FF2B5EF4-FFF2-40B4-BE49-F238E27FC236}">
                <a16:creationId xmlns:a16="http://schemas.microsoft.com/office/drawing/2014/main" id="{50C0AA89-D4AA-3745-A1CF-0800081370CF}"/>
              </a:ext>
            </a:extLst>
          </p:cNvPr>
          <p:cNvCxnSpPr>
            <a:stCxn id="31" idx="3"/>
            <a:endCxn id="41" idx="1"/>
          </p:cNvCxnSpPr>
          <p:nvPr/>
        </p:nvCxnSpPr>
        <p:spPr>
          <a:xfrm>
            <a:off x="7721798" y="5411135"/>
            <a:ext cx="393890" cy="25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43" name="Graphic 42" descr="Document with solid fill">
            <a:extLst>
              <a:ext uri="{FF2B5EF4-FFF2-40B4-BE49-F238E27FC236}">
                <a16:creationId xmlns:a16="http://schemas.microsoft.com/office/drawing/2014/main" id="{31BC94C1-1E5C-D840-9758-04088E5533D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25678" y="3255374"/>
            <a:ext cx="914400" cy="914400"/>
          </a:xfrm>
          <a:prstGeom prst="rect">
            <a:avLst/>
          </a:prstGeom>
        </p:spPr>
      </p:pic>
      <p:cxnSp>
        <p:nvCxnSpPr>
          <p:cNvPr id="44" name="Straight Arrow Connector 43">
            <a:extLst>
              <a:ext uri="{FF2B5EF4-FFF2-40B4-BE49-F238E27FC236}">
                <a16:creationId xmlns:a16="http://schemas.microsoft.com/office/drawing/2014/main" id="{9BB35CB1-DEAE-F74A-A363-1AB4195EE03D}"/>
              </a:ext>
            </a:extLst>
          </p:cNvPr>
          <p:cNvCxnSpPr>
            <a:stCxn id="21" idx="3"/>
            <a:endCxn id="24" idx="1"/>
          </p:cNvCxnSpPr>
          <p:nvPr/>
        </p:nvCxnSpPr>
        <p:spPr>
          <a:xfrm>
            <a:off x="6359335" y="3712574"/>
            <a:ext cx="44806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DDBDC347-F71A-A347-A14A-CB3AA60943B5}"/>
              </a:ext>
            </a:extLst>
          </p:cNvPr>
          <p:cNvCxnSpPr>
            <a:stCxn id="24" idx="3"/>
            <a:endCxn id="43" idx="1"/>
          </p:cNvCxnSpPr>
          <p:nvPr/>
        </p:nvCxnSpPr>
        <p:spPr>
          <a:xfrm>
            <a:off x="7721798" y="3712574"/>
            <a:ext cx="40388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A9B824FF-9E8A-B844-BF32-7013AC96D0DC}"/>
                  </a:ext>
                </a:extLst>
              </p:cNvPr>
              <p:cNvSpPr txBox="1"/>
              <p:nvPr/>
            </p:nvSpPr>
            <p:spPr>
              <a:xfrm>
                <a:off x="8189022" y="4685167"/>
                <a:ext cx="767732" cy="440313"/>
              </a:xfrm>
              <a:prstGeom prst="rect">
                <a:avLst/>
              </a:prstGeom>
              <a:noFill/>
              <a:ln>
                <a:no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altLang="zh-CN" i="1">
                              <a:latin typeface="Cambria Math" panose="02040503050406030204" pitchFamily="18" charset="0"/>
                            </a:rPr>
                            <m:t>𝐷</m:t>
                          </m:r>
                        </m:e>
                        <m:sub>
                          <m:r>
                            <a:rPr lang="en-US" altLang="zh-CN" b="0" i="1" smtClean="0">
                              <a:latin typeface="Cambria Math" panose="02040503050406030204" pitchFamily="18" charset="0"/>
                            </a:rPr>
                            <m:t>𝑖</m:t>
                          </m:r>
                        </m:sub>
                        <m:sup>
                          <m:r>
                            <a:rPr lang="en-US" altLang="zh-CN" b="0" i="1" smtClean="0">
                              <a:latin typeface="Cambria Math" panose="02040503050406030204" pitchFamily="18" charset="0"/>
                            </a:rPr>
                            <m:t>′</m:t>
                          </m:r>
                          <m:r>
                            <a:rPr lang="en-US" altLang="zh-CN" i="1">
                              <a:latin typeface="Cambria Math" panose="02040503050406030204" pitchFamily="18" charset="0"/>
                            </a:rPr>
                            <m:t>𝑓𝑙𝑜𝑤</m:t>
                          </m:r>
                        </m:sup>
                      </m:sSubSup>
                    </m:oMath>
                  </m:oMathPara>
                </a14:m>
                <a:endParaRPr lang="en-US" dirty="0"/>
              </a:p>
            </p:txBody>
          </p:sp>
        </mc:Choice>
        <mc:Fallback xmlns="">
          <p:sp>
            <p:nvSpPr>
              <p:cNvPr id="46" name="TextBox 45">
                <a:extLst>
                  <a:ext uri="{FF2B5EF4-FFF2-40B4-BE49-F238E27FC236}">
                    <a16:creationId xmlns:a16="http://schemas.microsoft.com/office/drawing/2014/main" id="{A9B824FF-9E8A-B844-BF32-7013AC96D0DC}"/>
                  </a:ext>
                </a:extLst>
              </p:cNvPr>
              <p:cNvSpPr txBox="1">
                <a:spLocks noRot="1" noChangeAspect="1" noMove="1" noResize="1" noEditPoints="1" noAdjustHandles="1" noChangeArrowheads="1" noChangeShapeType="1" noTextEdit="1"/>
              </p:cNvSpPr>
              <p:nvPr/>
            </p:nvSpPr>
            <p:spPr>
              <a:xfrm>
                <a:off x="8189022" y="4685167"/>
                <a:ext cx="767732" cy="440313"/>
              </a:xfrm>
              <a:prstGeom prst="rect">
                <a:avLst/>
              </a:prstGeom>
              <a:blipFill>
                <a:blip r:embed="rId12"/>
                <a:stretch>
                  <a:fillRect r="-3226" b="-2857"/>
                </a:stretch>
              </a:blipFill>
              <a:ln>
                <a:noFill/>
              </a:ln>
            </p:spPr>
            <p:txBody>
              <a:bodyPr/>
              <a:lstStyle/>
              <a:p>
                <a:r>
                  <a:rPr lang="en-US">
                    <a:noFill/>
                  </a:rPr>
                  <a:t> </a:t>
                </a:r>
              </a:p>
            </p:txBody>
          </p:sp>
        </mc:Fallback>
      </mc:AlternateContent>
      <p:pic>
        <p:nvPicPr>
          <p:cNvPr id="47" name="Graphic 46" descr="Document with solid fill">
            <a:extLst>
              <a:ext uri="{FF2B5EF4-FFF2-40B4-BE49-F238E27FC236}">
                <a16:creationId xmlns:a16="http://schemas.microsoft.com/office/drawing/2014/main" id="{800D3412-7D06-0F43-AE3B-080CA18C7C6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89331" y="4240274"/>
            <a:ext cx="914400" cy="914400"/>
          </a:xfrm>
          <a:prstGeom prst="rect">
            <a:avLst/>
          </a:prstGeom>
        </p:spPr>
      </p:pic>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4EACEAA9-929F-7649-9B8F-222538D83270}"/>
                  </a:ext>
                </a:extLst>
              </p:cNvPr>
              <p:cNvSpPr txBox="1"/>
              <p:nvPr/>
            </p:nvSpPr>
            <p:spPr>
              <a:xfrm>
                <a:off x="10116482" y="4002447"/>
                <a:ext cx="660098" cy="37696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m:t>
                          </m:r>
                          <m:r>
                            <a:rPr lang="en-US" altLang="zh-CN" b="0" i="1" smtClean="0">
                              <a:latin typeface="Cambria Math" panose="02040503050406030204" pitchFamily="18" charset="0"/>
                            </a:rPr>
                            <m:t>𝑓𝑙𝑜𝑤</m:t>
                          </m:r>
                        </m:sup>
                      </m:sSup>
                    </m:oMath>
                  </m:oMathPara>
                </a14:m>
                <a:endParaRPr lang="en-US" dirty="0"/>
              </a:p>
            </p:txBody>
          </p:sp>
        </mc:Choice>
        <mc:Fallback xmlns="">
          <p:sp>
            <p:nvSpPr>
              <p:cNvPr id="48" name="TextBox 47">
                <a:extLst>
                  <a:ext uri="{FF2B5EF4-FFF2-40B4-BE49-F238E27FC236}">
                    <a16:creationId xmlns:a16="http://schemas.microsoft.com/office/drawing/2014/main" id="{4EACEAA9-929F-7649-9B8F-222538D83270}"/>
                  </a:ext>
                </a:extLst>
              </p:cNvPr>
              <p:cNvSpPr txBox="1">
                <a:spLocks noRot="1" noChangeAspect="1" noMove="1" noResize="1" noEditPoints="1" noAdjustHandles="1" noChangeArrowheads="1" noChangeShapeType="1" noTextEdit="1"/>
              </p:cNvSpPr>
              <p:nvPr/>
            </p:nvSpPr>
            <p:spPr>
              <a:xfrm>
                <a:off x="10116482" y="4002447"/>
                <a:ext cx="660098" cy="376963"/>
              </a:xfrm>
              <a:prstGeom prst="rect">
                <a:avLst/>
              </a:prstGeom>
              <a:blipFill>
                <a:blip r:embed="rId13"/>
                <a:stretch>
                  <a:fillRect l="-13208" r="-3774"/>
                </a:stretch>
              </a:blipFill>
            </p:spPr>
            <p:txBody>
              <a:bodyPr/>
              <a:lstStyle/>
              <a:p>
                <a:r>
                  <a:rPr lang="en-US">
                    <a:noFill/>
                  </a:rPr>
                  <a:t> </a:t>
                </a:r>
              </a:p>
            </p:txBody>
          </p:sp>
        </mc:Fallback>
      </mc:AlternateContent>
      <p:cxnSp>
        <p:nvCxnSpPr>
          <p:cNvPr id="49" name="Straight Arrow Connector 48">
            <a:extLst>
              <a:ext uri="{FF2B5EF4-FFF2-40B4-BE49-F238E27FC236}">
                <a16:creationId xmlns:a16="http://schemas.microsoft.com/office/drawing/2014/main" id="{93788414-0956-3848-BC0F-29F84B6B3A54}"/>
              </a:ext>
            </a:extLst>
          </p:cNvPr>
          <p:cNvCxnSpPr>
            <a:cxnSpLocks/>
            <a:endCxn id="47" idx="1"/>
          </p:cNvCxnSpPr>
          <p:nvPr/>
        </p:nvCxnSpPr>
        <p:spPr>
          <a:xfrm>
            <a:off x="9423978" y="4695140"/>
            <a:ext cx="565353" cy="23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CD9CECC2-B60D-884C-96B7-941058229F17}"/>
                  </a:ext>
                </a:extLst>
              </p:cNvPr>
              <p:cNvSpPr txBox="1"/>
              <p:nvPr/>
            </p:nvSpPr>
            <p:spPr>
              <a:xfrm>
                <a:off x="10116482" y="1333376"/>
                <a:ext cx="660098" cy="37696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m:t>
                          </m:r>
                          <m:r>
                            <a:rPr lang="en-US" altLang="zh-CN" b="0" i="1" smtClean="0">
                              <a:latin typeface="Cambria Math" panose="02040503050406030204" pitchFamily="18" charset="0"/>
                            </a:rPr>
                            <m:t>𝑓𝑙𝑜𝑤</m:t>
                          </m:r>
                        </m:sup>
                      </m:sSup>
                    </m:oMath>
                  </m:oMathPara>
                </a14:m>
                <a:endParaRPr lang="en-US" dirty="0"/>
              </a:p>
            </p:txBody>
          </p:sp>
        </mc:Choice>
        <mc:Fallback xmlns="">
          <p:sp>
            <p:nvSpPr>
              <p:cNvPr id="50" name="TextBox 49">
                <a:extLst>
                  <a:ext uri="{FF2B5EF4-FFF2-40B4-BE49-F238E27FC236}">
                    <a16:creationId xmlns:a16="http://schemas.microsoft.com/office/drawing/2014/main" id="{CD9CECC2-B60D-884C-96B7-941058229F17}"/>
                  </a:ext>
                </a:extLst>
              </p:cNvPr>
              <p:cNvSpPr txBox="1">
                <a:spLocks noRot="1" noChangeAspect="1" noMove="1" noResize="1" noEditPoints="1" noAdjustHandles="1" noChangeArrowheads="1" noChangeShapeType="1" noTextEdit="1"/>
              </p:cNvSpPr>
              <p:nvPr/>
            </p:nvSpPr>
            <p:spPr>
              <a:xfrm>
                <a:off x="10116482" y="1333376"/>
                <a:ext cx="660098" cy="376963"/>
              </a:xfrm>
              <a:prstGeom prst="rect">
                <a:avLst/>
              </a:prstGeom>
              <a:blipFill>
                <a:blip r:embed="rId14"/>
                <a:stretch>
                  <a:fillRect l="-13208" r="-3774"/>
                </a:stretch>
              </a:blipFill>
            </p:spPr>
            <p:txBody>
              <a:bodyPr/>
              <a:lstStyle/>
              <a:p>
                <a:r>
                  <a:rPr lang="en-US">
                    <a:noFill/>
                  </a:rPr>
                  <a:t> </a:t>
                </a:r>
              </a:p>
            </p:txBody>
          </p:sp>
        </mc:Fallback>
      </mc:AlternateContent>
      <p:cxnSp>
        <p:nvCxnSpPr>
          <p:cNvPr id="51" name="Curved Connector 50">
            <a:extLst>
              <a:ext uri="{FF2B5EF4-FFF2-40B4-BE49-F238E27FC236}">
                <a16:creationId xmlns:a16="http://schemas.microsoft.com/office/drawing/2014/main" id="{AA3AD2DB-8940-644B-A1FC-5F5AAE1652C9}"/>
              </a:ext>
            </a:extLst>
          </p:cNvPr>
          <p:cNvCxnSpPr>
            <a:stCxn id="24" idx="2"/>
            <a:endCxn id="26" idx="0"/>
          </p:cNvCxnSpPr>
          <p:nvPr/>
        </p:nvCxnSpPr>
        <p:spPr>
          <a:xfrm rot="5400000">
            <a:off x="5078515" y="2631551"/>
            <a:ext cx="647860" cy="3724306"/>
          </a:xfrm>
          <a:prstGeom prst="curvedConnector3">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81990D20-08E8-1147-A77B-5E98143CB846}"/>
              </a:ext>
            </a:extLst>
          </p:cNvPr>
          <p:cNvSpPr txBox="1"/>
          <p:nvPr/>
        </p:nvSpPr>
        <p:spPr>
          <a:xfrm>
            <a:off x="4079319" y="2557868"/>
            <a:ext cx="2945847" cy="400110"/>
          </a:xfrm>
          <a:prstGeom prst="rect">
            <a:avLst/>
          </a:prstGeom>
          <a:noFill/>
        </p:spPr>
        <p:txBody>
          <a:bodyPr wrap="square" rtlCol="0">
            <a:spAutoFit/>
          </a:bodyPr>
          <a:lstStyle/>
          <a:p>
            <a:pPr algn="ctr"/>
            <a:r>
              <a:rPr lang="en-US" sz="2000" dirty="0"/>
              <a:t>(a) Strawman Approach</a:t>
            </a:r>
          </a:p>
        </p:txBody>
      </p:sp>
      <p:sp>
        <p:nvSpPr>
          <p:cNvPr id="54" name="TextBox 53">
            <a:extLst>
              <a:ext uri="{FF2B5EF4-FFF2-40B4-BE49-F238E27FC236}">
                <a16:creationId xmlns:a16="http://schemas.microsoft.com/office/drawing/2014/main" id="{359FCDCD-95D2-8E4F-9766-49CC247626D6}"/>
              </a:ext>
            </a:extLst>
          </p:cNvPr>
          <p:cNvSpPr txBox="1"/>
          <p:nvPr/>
        </p:nvSpPr>
        <p:spPr>
          <a:xfrm>
            <a:off x="4134613" y="6153823"/>
            <a:ext cx="2945847" cy="400110"/>
          </a:xfrm>
          <a:prstGeom prst="rect">
            <a:avLst/>
          </a:prstGeom>
          <a:noFill/>
        </p:spPr>
        <p:txBody>
          <a:bodyPr wrap="square" rtlCol="0">
            <a:spAutoFit/>
          </a:bodyPr>
          <a:lstStyle/>
          <a:p>
            <a:pPr algn="ctr"/>
            <a:r>
              <a:rPr lang="en-US" sz="2000" dirty="0"/>
              <a:t>(</a:t>
            </a:r>
            <a:r>
              <a:rPr lang="en-US" altLang="zh-CN" sz="2000" dirty="0"/>
              <a:t>b</a:t>
            </a:r>
            <a:r>
              <a:rPr lang="en-US" sz="2000" dirty="0"/>
              <a:t>)</a:t>
            </a:r>
            <a:r>
              <a:rPr lang="zh-CN" altLang="en-US" sz="2000" dirty="0"/>
              <a:t> </a:t>
            </a:r>
            <a:r>
              <a:rPr lang="en-US" altLang="zh-CN" sz="2000" dirty="0"/>
              <a:t>NetShare</a:t>
            </a:r>
            <a:r>
              <a:rPr lang="zh-CN" altLang="en-US" sz="2000" dirty="0"/>
              <a:t> </a:t>
            </a:r>
            <a:r>
              <a:rPr lang="en-US" altLang="zh-CN" sz="2000" dirty="0"/>
              <a:t>Approach</a:t>
            </a:r>
            <a:endParaRPr lang="en-US" sz="2000" dirty="0"/>
          </a:p>
        </p:txBody>
      </p:sp>
    </p:spTree>
    <p:extLst>
      <p:ext uri="{BB962C8B-B14F-4D97-AF65-F5344CB8AC3E}">
        <p14:creationId xmlns:p14="http://schemas.microsoft.com/office/powerpoint/2010/main" val="176541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4" grpId="0" animBg="1"/>
      <p:bldP spid="15" grpId="0" animBg="1"/>
      <p:bldP spid="18" grpId="0"/>
      <p:bldP spid="19" grpId="0" animBg="1"/>
      <p:bldP spid="20" grpId="0" animBg="1"/>
      <p:bldP spid="21" grpId="0" animBg="1"/>
      <p:bldP spid="25" grpId="0"/>
      <p:bldP spid="27" grpId="0" animBg="1"/>
      <p:bldP spid="28" grpId="0"/>
      <p:bldP spid="32" grpId="0"/>
      <p:bldP spid="36" grpId="0"/>
      <p:bldP spid="37" grpId="0"/>
      <p:bldP spid="46" grpId="0"/>
      <p:bldP spid="48" grpId="0"/>
      <p:bldP spid="5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85E47-BD26-694E-AB84-9F5A203DCE6D}"/>
              </a:ext>
            </a:extLst>
          </p:cNvPr>
          <p:cNvSpPr>
            <a:spLocks noGrp="1"/>
          </p:cNvSpPr>
          <p:nvPr>
            <p:ph type="title"/>
          </p:nvPr>
        </p:nvSpPr>
        <p:spPr/>
        <p:txBody>
          <a:bodyPr/>
          <a:lstStyle/>
          <a:p>
            <a:r>
              <a:rPr lang="en-US" altLang="zh-CN" dirty="0">
                <a:solidFill>
                  <a:srgbClr val="0070C0"/>
                </a:solidFill>
              </a:rPr>
              <a:t>Challenge</a:t>
            </a:r>
            <a:r>
              <a:rPr lang="zh-CN" altLang="en-US" dirty="0">
                <a:solidFill>
                  <a:srgbClr val="0070C0"/>
                </a:solidFill>
              </a:rPr>
              <a:t> </a:t>
            </a:r>
            <a:r>
              <a:rPr lang="en-US" altLang="zh-CN" dirty="0">
                <a:solidFill>
                  <a:srgbClr val="0070C0"/>
                </a:solidFill>
              </a:rPr>
              <a:t>4:</a:t>
            </a:r>
            <a:r>
              <a:rPr lang="zh-CN" altLang="en-US" dirty="0">
                <a:solidFill>
                  <a:srgbClr val="0070C0"/>
                </a:solidFill>
              </a:rPr>
              <a:t> </a:t>
            </a:r>
            <a:r>
              <a:rPr lang="en-US" altLang="zh-CN" dirty="0">
                <a:solidFill>
                  <a:srgbClr val="0070C0"/>
                </a:solidFill>
              </a:rPr>
              <a:t>poor</a:t>
            </a:r>
            <a:r>
              <a:rPr lang="zh-CN" altLang="en-US" dirty="0">
                <a:solidFill>
                  <a:srgbClr val="0070C0"/>
                </a:solidFill>
              </a:rPr>
              <a:t> </a:t>
            </a:r>
            <a:r>
              <a:rPr lang="en-US" altLang="zh-CN" dirty="0">
                <a:solidFill>
                  <a:srgbClr val="0070C0"/>
                </a:solidFill>
              </a:rPr>
              <a:t>privacy-fidelity</a:t>
            </a:r>
            <a:r>
              <a:rPr lang="zh-CN" altLang="en-US" dirty="0">
                <a:solidFill>
                  <a:srgbClr val="0070C0"/>
                </a:solidFill>
              </a:rPr>
              <a:t> </a:t>
            </a:r>
            <a:r>
              <a:rPr lang="en-US" altLang="zh-CN" dirty="0">
                <a:solidFill>
                  <a:srgbClr val="0070C0"/>
                </a:solidFill>
              </a:rPr>
              <a:t>tradeoffs</a:t>
            </a:r>
            <a:endParaRPr lang="en-US" dirty="0">
              <a:solidFill>
                <a:srgbClr val="0070C0"/>
              </a:solidFill>
            </a:endParaRPr>
          </a:p>
        </p:txBody>
      </p:sp>
      <p:pic>
        <p:nvPicPr>
          <p:cNvPr id="6" name="Content Placeholder 5">
            <a:extLst>
              <a:ext uri="{FF2B5EF4-FFF2-40B4-BE49-F238E27FC236}">
                <a16:creationId xmlns:a16="http://schemas.microsoft.com/office/drawing/2014/main" id="{B1D2895C-BCE6-4D45-BB57-D9F7B3E96BFB}"/>
              </a:ext>
            </a:extLst>
          </p:cNvPr>
          <p:cNvPicPr>
            <a:picLocks noGrp="1" noChangeAspect="1"/>
          </p:cNvPicPr>
          <p:nvPr>
            <p:ph idx="1"/>
          </p:nvPr>
        </p:nvPicPr>
        <p:blipFill>
          <a:blip r:embed="rId2"/>
          <a:stretch>
            <a:fillRect/>
          </a:stretch>
        </p:blipFill>
        <p:spPr>
          <a:xfrm>
            <a:off x="838200" y="1690688"/>
            <a:ext cx="4623250" cy="3085726"/>
          </a:xfrm>
        </p:spPr>
      </p:pic>
      <p:sp>
        <p:nvSpPr>
          <p:cNvPr id="4" name="Slide Number Placeholder 3">
            <a:extLst>
              <a:ext uri="{FF2B5EF4-FFF2-40B4-BE49-F238E27FC236}">
                <a16:creationId xmlns:a16="http://schemas.microsoft.com/office/drawing/2014/main" id="{EB9D65BB-9B60-B549-A8D0-87CDB34816E7}"/>
              </a:ext>
            </a:extLst>
          </p:cNvPr>
          <p:cNvSpPr>
            <a:spLocks noGrp="1"/>
          </p:cNvSpPr>
          <p:nvPr>
            <p:ph type="sldNum" sz="quarter" idx="12"/>
          </p:nvPr>
        </p:nvSpPr>
        <p:spPr/>
        <p:txBody>
          <a:bodyPr/>
          <a:lstStyle/>
          <a:p>
            <a:fld id="{78BA06F7-7B03-794D-B1BE-3F12299AE8FB}" type="slidenum">
              <a:rPr lang="en-US" smtClean="0"/>
              <a:t>35</a:t>
            </a:fld>
            <a:endParaRPr lang="en-US"/>
          </a:p>
        </p:txBody>
      </p:sp>
      <p:pic>
        <p:nvPicPr>
          <p:cNvPr id="8" name="Picture 7">
            <a:extLst>
              <a:ext uri="{FF2B5EF4-FFF2-40B4-BE49-F238E27FC236}">
                <a16:creationId xmlns:a16="http://schemas.microsoft.com/office/drawing/2014/main" id="{B842120C-AFC6-AC41-B3ED-A6F7EB7FE788}"/>
              </a:ext>
            </a:extLst>
          </p:cNvPr>
          <p:cNvPicPr>
            <a:picLocks noChangeAspect="1"/>
          </p:cNvPicPr>
          <p:nvPr/>
        </p:nvPicPr>
        <p:blipFill>
          <a:blip r:embed="rId3"/>
          <a:stretch>
            <a:fillRect/>
          </a:stretch>
        </p:blipFill>
        <p:spPr>
          <a:xfrm>
            <a:off x="6014646" y="1686944"/>
            <a:ext cx="4623250" cy="3089470"/>
          </a:xfrm>
          <a:prstGeom prst="rect">
            <a:avLst/>
          </a:prstGeom>
        </p:spPr>
      </p:pic>
      <p:sp>
        <p:nvSpPr>
          <p:cNvPr id="11" name="Right Arrow 10">
            <a:extLst>
              <a:ext uri="{FF2B5EF4-FFF2-40B4-BE49-F238E27FC236}">
                <a16:creationId xmlns:a16="http://schemas.microsoft.com/office/drawing/2014/main" id="{4D296238-FDE7-9548-99A0-77C7653B8048}"/>
              </a:ext>
            </a:extLst>
          </p:cNvPr>
          <p:cNvSpPr/>
          <p:nvPr/>
        </p:nvSpPr>
        <p:spPr>
          <a:xfrm>
            <a:off x="2194560" y="4618691"/>
            <a:ext cx="2893807" cy="5486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Weaker</a:t>
            </a:r>
            <a:r>
              <a:rPr lang="zh-CN" altLang="en-US" dirty="0"/>
              <a:t> </a:t>
            </a:r>
            <a:r>
              <a:rPr lang="en-US" altLang="zh-CN" dirty="0"/>
              <a:t>privacy</a:t>
            </a:r>
            <a:endParaRPr lang="en-US" dirty="0"/>
          </a:p>
        </p:txBody>
      </p:sp>
      <p:sp>
        <p:nvSpPr>
          <p:cNvPr id="12" name="Right Arrow 11">
            <a:extLst>
              <a:ext uri="{FF2B5EF4-FFF2-40B4-BE49-F238E27FC236}">
                <a16:creationId xmlns:a16="http://schemas.microsoft.com/office/drawing/2014/main" id="{679488F8-9ECF-6845-9573-8DAE458B91CE}"/>
              </a:ext>
            </a:extLst>
          </p:cNvPr>
          <p:cNvSpPr/>
          <p:nvPr/>
        </p:nvSpPr>
        <p:spPr>
          <a:xfrm>
            <a:off x="7371006" y="4618691"/>
            <a:ext cx="2893807" cy="5486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Weaker</a:t>
            </a:r>
            <a:r>
              <a:rPr lang="zh-CN" altLang="en-US" dirty="0"/>
              <a:t> </a:t>
            </a:r>
            <a:r>
              <a:rPr lang="en-US" altLang="zh-CN" dirty="0"/>
              <a:t>privacy</a:t>
            </a:r>
            <a:endParaRPr lang="en-US" dirty="0"/>
          </a:p>
        </p:txBody>
      </p:sp>
      <p:sp>
        <p:nvSpPr>
          <p:cNvPr id="13" name="TextBox 12">
            <a:extLst>
              <a:ext uri="{FF2B5EF4-FFF2-40B4-BE49-F238E27FC236}">
                <a16:creationId xmlns:a16="http://schemas.microsoft.com/office/drawing/2014/main" id="{F762EA41-0FA1-B148-AED4-677E0402C825}"/>
              </a:ext>
            </a:extLst>
          </p:cNvPr>
          <p:cNvSpPr txBox="1"/>
          <p:nvPr/>
        </p:nvSpPr>
        <p:spPr>
          <a:xfrm>
            <a:off x="2302136" y="5167312"/>
            <a:ext cx="2678654" cy="369332"/>
          </a:xfrm>
          <a:prstGeom prst="rect">
            <a:avLst/>
          </a:prstGeom>
          <a:noFill/>
        </p:spPr>
        <p:txBody>
          <a:bodyPr wrap="square" rtlCol="0">
            <a:spAutoFit/>
          </a:bodyPr>
          <a:lstStyle/>
          <a:p>
            <a:pPr algn="ctr"/>
            <a:r>
              <a:rPr lang="en-US" altLang="zh-CN" dirty="0"/>
              <a:t>Ex.</a:t>
            </a:r>
            <a:r>
              <a:rPr lang="zh-CN" altLang="en-US" dirty="0"/>
              <a:t> </a:t>
            </a:r>
            <a:r>
              <a:rPr lang="en-US" altLang="zh-CN" dirty="0"/>
              <a:t>1:</a:t>
            </a:r>
            <a:r>
              <a:rPr lang="zh-CN" altLang="en-US" dirty="0"/>
              <a:t> </a:t>
            </a:r>
            <a:r>
              <a:rPr lang="en-US" altLang="zh-CN" dirty="0"/>
              <a:t>UGR16</a:t>
            </a:r>
            <a:r>
              <a:rPr lang="zh-CN" altLang="en-US" dirty="0"/>
              <a:t> </a:t>
            </a:r>
            <a:r>
              <a:rPr lang="en-US" altLang="zh-CN" dirty="0"/>
              <a:t>(NetFlow)</a:t>
            </a:r>
            <a:endParaRPr lang="en-US" dirty="0"/>
          </a:p>
        </p:txBody>
      </p:sp>
      <p:sp>
        <p:nvSpPr>
          <p:cNvPr id="14" name="TextBox 13">
            <a:extLst>
              <a:ext uri="{FF2B5EF4-FFF2-40B4-BE49-F238E27FC236}">
                <a16:creationId xmlns:a16="http://schemas.microsoft.com/office/drawing/2014/main" id="{2DCEFF85-07AE-0F46-AB9B-5E3519FEB699}"/>
              </a:ext>
            </a:extLst>
          </p:cNvPr>
          <p:cNvSpPr txBox="1"/>
          <p:nvPr/>
        </p:nvSpPr>
        <p:spPr>
          <a:xfrm>
            <a:off x="7371006" y="5167312"/>
            <a:ext cx="2678654" cy="369332"/>
          </a:xfrm>
          <a:prstGeom prst="rect">
            <a:avLst/>
          </a:prstGeom>
          <a:noFill/>
        </p:spPr>
        <p:txBody>
          <a:bodyPr wrap="square" rtlCol="0">
            <a:spAutoFit/>
          </a:bodyPr>
          <a:lstStyle/>
          <a:p>
            <a:pPr algn="ctr"/>
            <a:r>
              <a:rPr lang="en-US" altLang="zh-CN" dirty="0"/>
              <a:t>Ex.</a:t>
            </a:r>
            <a:r>
              <a:rPr lang="zh-CN" altLang="en-US" dirty="0"/>
              <a:t> </a:t>
            </a:r>
            <a:r>
              <a:rPr lang="en-US" altLang="zh-CN" dirty="0"/>
              <a:t>2:</a:t>
            </a:r>
            <a:r>
              <a:rPr lang="zh-CN" altLang="en-US" dirty="0"/>
              <a:t> </a:t>
            </a:r>
            <a:r>
              <a:rPr lang="en-US" altLang="zh-CN" dirty="0"/>
              <a:t>CAIDA</a:t>
            </a:r>
            <a:r>
              <a:rPr lang="zh-CN" altLang="en-US" dirty="0"/>
              <a:t> </a:t>
            </a:r>
            <a:r>
              <a:rPr lang="en-US" altLang="zh-CN" dirty="0"/>
              <a:t>(PCAP)</a:t>
            </a:r>
            <a:endParaRPr lang="en-US" dirty="0"/>
          </a:p>
        </p:txBody>
      </p:sp>
      <p:sp>
        <p:nvSpPr>
          <p:cNvPr id="3" name="TextBox 2">
            <a:extLst>
              <a:ext uri="{FF2B5EF4-FFF2-40B4-BE49-F238E27FC236}">
                <a16:creationId xmlns:a16="http://schemas.microsoft.com/office/drawing/2014/main" id="{3736332E-91DC-E64F-B934-8F2962B79CD3}"/>
              </a:ext>
            </a:extLst>
          </p:cNvPr>
          <p:cNvSpPr txBox="1"/>
          <p:nvPr/>
        </p:nvSpPr>
        <p:spPr>
          <a:xfrm>
            <a:off x="2020588" y="5742876"/>
            <a:ext cx="8150823"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dirty="0">
                <a:solidFill>
                  <a:srgbClr val="0070C0"/>
                </a:solidFill>
              </a:rPr>
              <a:t>Naïve</a:t>
            </a:r>
            <a:r>
              <a:rPr lang="zh-CN" altLang="en-US" dirty="0">
                <a:solidFill>
                  <a:srgbClr val="0070C0"/>
                </a:solidFill>
              </a:rPr>
              <a:t> </a:t>
            </a:r>
            <a:r>
              <a:rPr lang="en-US" altLang="zh-CN" dirty="0">
                <a:solidFill>
                  <a:srgbClr val="0070C0"/>
                </a:solidFill>
              </a:rPr>
              <a:t>Differential</a:t>
            </a:r>
            <a:r>
              <a:rPr lang="zh-CN" altLang="en-US" dirty="0">
                <a:solidFill>
                  <a:srgbClr val="0070C0"/>
                </a:solidFill>
              </a:rPr>
              <a:t> </a:t>
            </a:r>
            <a:r>
              <a:rPr lang="en-US" altLang="zh-CN" dirty="0">
                <a:solidFill>
                  <a:srgbClr val="0070C0"/>
                </a:solidFill>
              </a:rPr>
              <a:t>Privacy</a:t>
            </a:r>
            <a:r>
              <a:rPr lang="zh-CN" altLang="en-US" dirty="0">
                <a:solidFill>
                  <a:srgbClr val="0070C0"/>
                </a:solidFill>
              </a:rPr>
              <a:t> </a:t>
            </a:r>
            <a:r>
              <a:rPr lang="en-US" altLang="zh-CN" dirty="0">
                <a:solidFill>
                  <a:srgbClr val="0070C0"/>
                </a:solidFill>
              </a:rPr>
              <a:t>(DP)</a:t>
            </a:r>
            <a:r>
              <a:rPr lang="zh-CN" altLang="en-US" dirty="0">
                <a:solidFill>
                  <a:srgbClr val="0070C0"/>
                </a:solidFill>
              </a:rPr>
              <a:t> </a:t>
            </a:r>
            <a:r>
              <a:rPr lang="en-US" altLang="zh-CN" dirty="0">
                <a:solidFill>
                  <a:srgbClr val="0070C0"/>
                </a:solidFill>
              </a:rPr>
              <a:t>destroys</a:t>
            </a:r>
            <a:r>
              <a:rPr lang="zh-CN" altLang="en-US" dirty="0">
                <a:solidFill>
                  <a:srgbClr val="0070C0"/>
                </a:solidFill>
              </a:rPr>
              <a:t> </a:t>
            </a:r>
            <a:r>
              <a:rPr lang="en-US" altLang="zh-CN" dirty="0">
                <a:solidFill>
                  <a:srgbClr val="0070C0"/>
                </a:solidFill>
              </a:rPr>
              <a:t>the</a:t>
            </a:r>
            <a:r>
              <a:rPr lang="zh-CN" altLang="en-US" dirty="0">
                <a:solidFill>
                  <a:srgbClr val="0070C0"/>
                </a:solidFill>
              </a:rPr>
              <a:t> </a:t>
            </a:r>
            <a:r>
              <a:rPr lang="en-US" altLang="zh-CN" dirty="0">
                <a:solidFill>
                  <a:srgbClr val="0070C0"/>
                </a:solidFill>
              </a:rPr>
              <a:t>fidelity</a:t>
            </a:r>
            <a:r>
              <a:rPr lang="zh-CN" altLang="en-US" dirty="0">
                <a:solidFill>
                  <a:srgbClr val="0070C0"/>
                </a:solidFill>
              </a:rPr>
              <a:t> </a:t>
            </a:r>
            <a:r>
              <a:rPr lang="en-US" altLang="zh-CN" dirty="0">
                <a:solidFill>
                  <a:srgbClr val="0070C0"/>
                </a:solidFill>
              </a:rPr>
              <a:t>even</a:t>
            </a:r>
            <a:r>
              <a:rPr lang="zh-CN" altLang="en-US" dirty="0">
                <a:solidFill>
                  <a:srgbClr val="0070C0"/>
                </a:solidFill>
              </a:rPr>
              <a:t> </a:t>
            </a:r>
            <a:r>
              <a:rPr lang="en-US" altLang="zh-CN" dirty="0">
                <a:solidFill>
                  <a:srgbClr val="0070C0"/>
                </a:solidFill>
              </a:rPr>
              <a:t>with</a:t>
            </a:r>
            <a:r>
              <a:rPr lang="zh-CN" altLang="en-US" dirty="0">
                <a:solidFill>
                  <a:srgbClr val="0070C0"/>
                </a:solidFill>
              </a:rPr>
              <a:t> </a:t>
            </a:r>
            <a:r>
              <a:rPr lang="en-US" altLang="zh-CN" dirty="0">
                <a:solidFill>
                  <a:srgbClr val="0070C0"/>
                </a:solidFill>
              </a:rPr>
              <a:t>weak</a:t>
            </a:r>
            <a:r>
              <a:rPr lang="zh-CN" altLang="en-US" dirty="0">
                <a:solidFill>
                  <a:srgbClr val="0070C0"/>
                </a:solidFill>
              </a:rPr>
              <a:t> </a:t>
            </a:r>
            <a:r>
              <a:rPr lang="en-US" altLang="zh-CN" dirty="0">
                <a:solidFill>
                  <a:srgbClr val="0070C0"/>
                </a:solidFill>
              </a:rPr>
              <a:t>privacy</a:t>
            </a:r>
            <a:r>
              <a:rPr lang="zh-CN" altLang="en-US" dirty="0">
                <a:solidFill>
                  <a:srgbClr val="0070C0"/>
                </a:solidFill>
              </a:rPr>
              <a:t> </a:t>
            </a:r>
            <a:r>
              <a:rPr lang="en-US" altLang="zh-CN" dirty="0">
                <a:solidFill>
                  <a:srgbClr val="0070C0"/>
                </a:solidFill>
              </a:rPr>
              <a:t>guarantee</a:t>
            </a:r>
            <a:endParaRPr lang="en-US" dirty="0">
              <a:solidFill>
                <a:srgbClr val="0070C0"/>
              </a:solidFill>
            </a:endParaRPr>
          </a:p>
        </p:txBody>
      </p:sp>
    </p:spTree>
    <p:extLst>
      <p:ext uri="{BB962C8B-B14F-4D97-AF65-F5344CB8AC3E}">
        <p14:creationId xmlns:p14="http://schemas.microsoft.com/office/powerpoint/2010/main" val="4247832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6D217-4A96-7642-A885-58C27DCB4195}"/>
              </a:ext>
            </a:extLst>
          </p:cNvPr>
          <p:cNvSpPr>
            <a:spLocks noGrp="1"/>
          </p:cNvSpPr>
          <p:nvPr>
            <p:ph type="title"/>
          </p:nvPr>
        </p:nvSpPr>
        <p:spPr/>
        <p:txBody>
          <a:bodyPr/>
          <a:lstStyle/>
          <a:p>
            <a:r>
              <a:rPr lang="en-US" altLang="zh-CN" dirty="0">
                <a:solidFill>
                  <a:srgbClr val="0070C0"/>
                </a:solidFill>
              </a:rPr>
              <a:t>Insight</a:t>
            </a:r>
            <a:r>
              <a:rPr lang="zh-CN" altLang="en-US" dirty="0">
                <a:solidFill>
                  <a:srgbClr val="0070C0"/>
                </a:solidFill>
              </a:rPr>
              <a:t> </a:t>
            </a:r>
            <a:r>
              <a:rPr lang="en-US" altLang="zh-CN" dirty="0">
                <a:solidFill>
                  <a:srgbClr val="0070C0"/>
                </a:solidFill>
              </a:rPr>
              <a:t>4:</a:t>
            </a:r>
            <a:r>
              <a:rPr lang="zh-CN" altLang="en-US" dirty="0">
                <a:solidFill>
                  <a:srgbClr val="0070C0"/>
                </a:solidFill>
              </a:rPr>
              <a:t> </a:t>
            </a:r>
            <a:r>
              <a:rPr lang="en-US" altLang="zh-CN" dirty="0">
                <a:solidFill>
                  <a:srgbClr val="0070C0"/>
                </a:solidFill>
              </a:rPr>
              <a:t>pre-train</a:t>
            </a:r>
            <a:r>
              <a:rPr lang="zh-CN" altLang="en-US" dirty="0">
                <a:solidFill>
                  <a:srgbClr val="0070C0"/>
                </a:solidFill>
              </a:rPr>
              <a:t> </a:t>
            </a:r>
            <a:r>
              <a:rPr lang="en-US" altLang="zh-CN" dirty="0">
                <a:solidFill>
                  <a:srgbClr val="0070C0"/>
                </a:solidFill>
              </a:rPr>
              <a:t>with</a:t>
            </a:r>
            <a:r>
              <a:rPr lang="zh-CN" altLang="en-US" dirty="0">
                <a:solidFill>
                  <a:srgbClr val="0070C0"/>
                </a:solidFill>
              </a:rPr>
              <a:t> </a:t>
            </a:r>
            <a:r>
              <a:rPr lang="en-US" altLang="zh-CN" dirty="0">
                <a:solidFill>
                  <a:srgbClr val="0070C0"/>
                </a:solidFill>
              </a:rPr>
              <a:t>public</a:t>
            </a:r>
            <a:r>
              <a:rPr lang="zh-CN" altLang="en-US" dirty="0">
                <a:solidFill>
                  <a:srgbClr val="0070C0"/>
                </a:solidFill>
              </a:rPr>
              <a:t> </a:t>
            </a:r>
            <a:r>
              <a:rPr lang="en-US" altLang="zh-CN" dirty="0">
                <a:solidFill>
                  <a:srgbClr val="0070C0"/>
                </a:solidFill>
              </a:rPr>
              <a:t>data</a:t>
            </a:r>
            <a:endParaRPr lang="en-US" dirty="0">
              <a:solidFill>
                <a:srgbClr val="0070C0"/>
              </a:solidFill>
            </a:endParaRPr>
          </a:p>
        </p:txBody>
      </p:sp>
      <p:sp>
        <p:nvSpPr>
          <p:cNvPr id="4" name="Slide Number Placeholder 3">
            <a:extLst>
              <a:ext uri="{FF2B5EF4-FFF2-40B4-BE49-F238E27FC236}">
                <a16:creationId xmlns:a16="http://schemas.microsoft.com/office/drawing/2014/main" id="{3373F6ED-047A-824A-92F8-B0134E17B57B}"/>
              </a:ext>
            </a:extLst>
          </p:cNvPr>
          <p:cNvSpPr>
            <a:spLocks noGrp="1"/>
          </p:cNvSpPr>
          <p:nvPr>
            <p:ph type="sldNum" sz="quarter" idx="12"/>
          </p:nvPr>
        </p:nvSpPr>
        <p:spPr/>
        <p:txBody>
          <a:bodyPr/>
          <a:lstStyle/>
          <a:p>
            <a:fld id="{78BA06F7-7B03-794D-B1BE-3F12299AE8FB}" type="slidenum">
              <a:rPr lang="en-US" smtClean="0"/>
              <a:t>36</a:t>
            </a:fld>
            <a:endParaRPr lang="en-US"/>
          </a:p>
        </p:txBody>
      </p:sp>
      <p:pic>
        <p:nvPicPr>
          <p:cNvPr id="5" name="Graphic 4" descr="Document with solid fill">
            <a:extLst>
              <a:ext uri="{FF2B5EF4-FFF2-40B4-BE49-F238E27FC236}">
                <a16:creationId xmlns:a16="http://schemas.microsoft.com/office/drawing/2014/main" id="{BD5016BA-871B-7A4C-A00A-86D3B575FC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34770" y="1756153"/>
            <a:ext cx="914400" cy="914400"/>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F2287F5-D9A2-5644-8372-2CEF57F399F6}"/>
                  </a:ext>
                </a:extLst>
              </p:cNvPr>
              <p:cNvSpPr txBox="1"/>
              <p:nvPr/>
            </p:nvSpPr>
            <p:spPr>
              <a:xfrm>
                <a:off x="3761921" y="1374940"/>
                <a:ext cx="660098" cy="50622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altLang="zh-CN" sz="2000" b="0" i="1" smtClean="0">
                              <a:latin typeface="Cambria Math" panose="02040503050406030204" pitchFamily="18" charset="0"/>
                            </a:rPr>
                            <m:t>𝐷</m:t>
                          </m:r>
                        </m:e>
                        <m:sub>
                          <m:r>
                            <a:rPr lang="en-US" altLang="zh-CN" sz="2000" b="0" i="1" smtClean="0">
                              <a:latin typeface="Cambria Math" panose="02040503050406030204" pitchFamily="18" charset="0"/>
                            </a:rPr>
                            <m:t>𝑝𝑟𝑖𝑣𝑎𝑡𝑒</m:t>
                          </m:r>
                        </m:sub>
                        <m:sup>
                          <m:r>
                            <a:rPr lang="en-US" altLang="zh-CN" sz="2000" b="0" i="1" smtClean="0">
                              <a:latin typeface="Cambria Math" panose="02040503050406030204" pitchFamily="18" charset="0"/>
                            </a:rPr>
                            <m:t>𝑓𝑙𝑜𝑤</m:t>
                          </m:r>
                        </m:sup>
                      </m:sSubSup>
                    </m:oMath>
                  </m:oMathPara>
                </a14:m>
                <a:endParaRPr lang="en-US" sz="2000" dirty="0"/>
              </a:p>
            </p:txBody>
          </p:sp>
        </mc:Choice>
        <mc:Fallback xmlns="">
          <p:sp>
            <p:nvSpPr>
              <p:cNvPr id="6" name="TextBox 5">
                <a:extLst>
                  <a:ext uri="{FF2B5EF4-FFF2-40B4-BE49-F238E27FC236}">
                    <a16:creationId xmlns:a16="http://schemas.microsoft.com/office/drawing/2014/main" id="{FF2287F5-D9A2-5644-8372-2CEF57F399F6}"/>
                  </a:ext>
                </a:extLst>
              </p:cNvPr>
              <p:cNvSpPr txBox="1">
                <a:spLocks noRot="1" noChangeAspect="1" noMove="1" noResize="1" noEditPoints="1" noAdjustHandles="1" noChangeArrowheads="1" noChangeShapeType="1" noTextEdit="1"/>
              </p:cNvSpPr>
              <p:nvPr/>
            </p:nvSpPr>
            <p:spPr>
              <a:xfrm>
                <a:off x="3761921" y="1374940"/>
                <a:ext cx="660098" cy="506229"/>
              </a:xfrm>
              <a:prstGeom prst="rect">
                <a:avLst/>
              </a:prstGeom>
              <a:blipFill>
                <a:blip r:embed="rId4"/>
                <a:stretch>
                  <a:fillRect l="-32692" r="-21154" b="-2439"/>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CDE3E89B-2CEC-8049-B8B7-1E7F0F4BC5CF}"/>
              </a:ext>
            </a:extLst>
          </p:cNvPr>
          <p:cNvSpPr/>
          <p:nvPr/>
        </p:nvSpPr>
        <p:spPr>
          <a:xfrm>
            <a:off x="4919811" y="1769812"/>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DP-SGD</a:t>
            </a:r>
          </a:p>
          <a:p>
            <a:pPr algn="ctr"/>
            <a:r>
              <a:rPr lang="en-US" altLang="zh-CN" sz="2000" i="1" dirty="0"/>
              <a:t>Time-series</a:t>
            </a:r>
            <a:r>
              <a:rPr lang="zh-CN" altLang="en-US" sz="2000" i="1" dirty="0"/>
              <a:t> </a:t>
            </a:r>
            <a:r>
              <a:rPr lang="en-US" altLang="zh-CN" sz="2000" i="1" dirty="0"/>
              <a:t>GAN</a:t>
            </a:r>
            <a:endParaRPr lang="en-US" sz="2000" i="1" dirty="0"/>
          </a:p>
        </p:txBody>
      </p:sp>
      <p:pic>
        <p:nvPicPr>
          <p:cNvPr id="8" name="Graphic 7" descr="Database with solid fill">
            <a:extLst>
              <a:ext uri="{FF2B5EF4-FFF2-40B4-BE49-F238E27FC236}">
                <a16:creationId xmlns:a16="http://schemas.microsoft.com/office/drawing/2014/main" id="{09E154DA-6757-D642-860C-1E209B3A29E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95968" y="1756153"/>
            <a:ext cx="914400" cy="914400"/>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A9A4F1E-4CAB-B04D-ACFA-172D4577FECB}"/>
                  </a:ext>
                </a:extLst>
              </p:cNvPr>
              <p:cNvSpPr txBox="1"/>
              <p:nvPr/>
            </p:nvSpPr>
            <p:spPr>
              <a:xfrm>
                <a:off x="6762577" y="1416920"/>
                <a:ext cx="1181182" cy="42377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m:rPr>
                              <m:nor/>
                            </m:rPr>
                            <a:rPr lang="en-US" altLang="zh-CN" sz="2000" b="0" i="0" smtClean="0">
                              <a:latin typeface="Cambria Math" panose="02040503050406030204" pitchFamily="18" charset="0"/>
                            </a:rPr>
                            <m:t>Model</m:t>
                          </m:r>
                        </m:e>
                        <m:sub>
                          <m:r>
                            <a:rPr lang="en-US" altLang="zh-CN" sz="2000" b="0" i="1" smtClean="0">
                              <a:latin typeface="Cambria Math" panose="02040503050406030204" pitchFamily="18" charset="0"/>
                            </a:rPr>
                            <m:t>𝑝𝑟𝑖𝑣𝑎𝑡𝑒</m:t>
                          </m:r>
                        </m:sub>
                      </m:sSub>
                    </m:oMath>
                  </m:oMathPara>
                </a14:m>
                <a:endParaRPr lang="en-US" sz="2000" dirty="0"/>
              </a:p>
            </p:txBody>
          </p:sp>
        </mc:Choice>
        <mc:Fallback xmlns="">
          <p:sp>
            <p:nvSpPr>
              <p:cNvPr id="9" name="TextBox 8">
                <a:extLst>
                  <a:ext uri="{FF2B5EF4-FFF2-40B4-BE49-F238E27FC236}">
                    <a16:creationId xmlns:a16="http://schemas.microsoft.com/office/drawing/2014/main" id="{5A9A4F1E-4CAB-B04D-ACFA-172D4577FECB}"/>
                  </a:ext>
                </a:extLst>
              </p:cNvPr>
              <p:cNvSpPr txBox="1">
                <a:spLocks noRot="1" noChangeAspect="1" noMove="1" noResize="1" noEditPoints="1" noAdjustHandles="1" noChangeArrowheads="1" noChangeShapeType="1" noTextEdit="1"/>
              </p:cNvSpPr>
              <p:nvPr/>
            </p:nvSpPr>
            <p:spPr>
              <a:xfrm>
                <a:off x="6762577" y="1416920"/>
                <a:ext cx="1181182" cy="423770"/>
              </a:xfrm>
              <a:prstGeom prst="rect">
                <a:avLst/>
              </a:prstGeom>
              <a:blipFill>
                <a:blip r:embed="rId7"/>
                <a:stretch>
                  <a:fillRect l="-18085" r="-11702" b="-8824"/>
                </a:stretch>
              </a:blipFill>
            </p:spPr>
            <p:txBody>
              <a:bodyPr/>
              <a:lstStyle/>
              <a:p>
                <a:r>
                  <a:rPr lang="en-US">
                    <a:noFill/>
                  </a:rPr>
                  <a:t> </a:t>
                </a:r>
              </a:p>
            </p:txBody>
          </p:sp>
        </mc:Fallback>
      </mc:AlternateContent>
      <p:pic>
        <p:nvPicPr>
          <p:cNvPr id="10" name="Graphic 9" descr="Document with solid fill">
            <a:extLst>
              <a:ext uri="{FF2B5EF4-FFF2-40B4-BE49-F238E27FC236}">
                <a16:creationId xmlns:a16="http://schemas.microsoft.com/office/drawing/2014/main" id="{99AD59AE-6BCF-1641-B42B-52802829A2A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180045" y="1758818"/>
            <a:ext cx="914400" cy="914400"/>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CF1D57F-1316-2F48-81B5-0A57E4413F47}"/>
                  </a:ext>
                </a:extLst>
              </p:cNvPr>
              <p:cNvSpPr txBox="1"/>
              <p:nvPr/>
            </p:nvSpPr>
            <p:spPr>
              <a:xfrm>
                <a:off x="8307196" y="1374939"/>
                <a:ext cx="660098" cy="50622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altLang="zh-CN" sz="2000" b="0" i="1" smtClean="0">
                              <a:latin typeface="Cambria Math" panose="02040503050406030204" pitchFamily="18" charset="0"/>
                            </a:rPr>
                            <m:t>𝐷</m:t>
                          </m:r>
                        </m:e>
                        <m:sub>
                          <m:r>
                            <a:rPr lang="en-US" altLang="zh-CN" sz="2000" b="0" i="1" smtClean="0">
                              <a:latin typeface="Cambria Math" panose="02040503050406030204" pitchFamily="18" charset="0"/>
                            </a:rPr>
                            <m:t>𝑝𝑟𝑖𝑣𝑎𝑡𝑒</m:t>
                          </m:r>
                        </m:sub>
                        <m:sup>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𝑓𝑙𝑜𝑤</m:t>
                          </m:r>
                        </m:sup>
                      </m:sSubSup>
                    </m:oMath>
                  </m:oMathPara>
                </a14:m>
                <a:endParaRPr lang="en-US" sz="2000" dirty="0"/>
              </a:p>
            </p:txBody>
          </p:sp>
        </mc:Choice>
        <mc:Fallback xmlns="">
          <p:sp>
            <p:nvSpPr>
              <p:cNvPr id="11" name="TextBox 10">
                <a:extLst>
                  <a:ext uri="{FF2B5EF4-FFF2-40B4-BE49-F238E27FC236}">
                    <a16:creationId xmlns:a16="http://schemas.microsoft.com/office/drawing/2014/main" id="{ECF1D57F-1316-2F48-81B5-0A57E4413F47}"/>
                  </a:ext>
                </a:extLst>
              </p:cNvPr>
              <p:cNvSpPr txBox="1">
                <a:spLocks noRot="1" noChangeAspect="1" noMove="1" noResize="1" noEditPoints="1" noAdjustHandles="1" noChangeArrowheads="1" noChangeShapeType="1" noTextEdit="1"/>
              </p:cNvSpPr>
              <p:nvPr/>
            </p:nvSpPr>
            <p:spPr>
              <a:xfrm>
                <a:off x="8307196" y="1374939"/>
                <a:ext cx="660098" cy="506229"/>
              </a:xfrm>
              <a:prstGeom prst="rect">
                <a:avLst/>
              </a:prstGeom>
              <a:blipFill>
                <a:blip r:embed="rId10"/>
                <a:stretch>
                  <a:fillRect l="-32075" r="-18868" b="-2439"/>
                </a:stretch>
              </a:blipFill>
            </p:spPr>
            <p:txBody>
              <a:bodyPr/>
              <a:lstStyle/>
              <a:p>
                <a:r>
                  <a:rPr lang="en-US">
                    <a:noFill/>
                  </a:rPr>
                  <a:t> </a:t>
                </a:r>
              </a:p>
            </p:txBody>
          </p:sp>
        </mc:Fallback>
      </mc:AlternateContent>
      <p:pic>
        <p:nvPicPr>
          <p:cNvPr id="12" name="Graphic 11" descr="Document with solid fill">
            <a:extLst>
              <a:ext uri="{FF2B5EF4-FFF2-40B4-BE49-F238E27FC236}">
                <a16:creationId xmlns:a16="http://schemas.microsoft.com/office/drawing/2014/main" id="{29D65652-2CDF-CF46-8815-1C8878CAA3E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38200" y="3722448"/>
            <a:ext cx="914400" cy="914400"/>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696A123-279B-4440-87C6-90BBCFEB0A01}"/>
                  </a:ext>
                </a:extLst>
              </p:cNvPr>
              <p:cNvSpPr txBox="1"/>
              <p:nvPr/>
            </p:nvSpPr>
            <p:spPr>
              <a:xfrm>
                <a:off x="1034325" y="3335144"/>
                <a:ext cx="660098" cy="50398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altLang="zh-CN" sz="2000" b="0" i="1" smtClean="0">
                              <a:latin typeface="Cambria Math" panose="02040503050406030204" pitchFamily="18" charset="0"/>
                            </a:rPr>
                            <m:t>𝐷</m:t>
                          </m:r>
                        </m:e>
                        <m:sub>
                          <m:r>
                            <a:rPr lang="en-US" altLang="zh-CN" sz="2000" b="0" i="1" smtClean="0">
                              <a:latin typeface="Cambria Math" panose="02040503050406030204" pitchFamily="18" charset="0"/>
                            </a:rPr>
                            <m:t>𝑝𝑢𝑏𝑙𝑖𝑐</m:t>
                          </m:r>
                        </m:sub>
                        <m:sup>
                          <m:r>
                            <a:rPr lang="en-US" altLang="zh-CN" sz="2000" b="0" i="1" smtClean="0">
                              <a:latin typeface="Cambria Math" panose="02040503050406030204" pitchFamily="18" charset="0"/>
                            </a:rPr>
                            <m:t>𝑓𝑙𝑜𝑤</m:t>
                          </m:r>
                        </m:sup>
                      </m:sSubSup>
                    </m:oMath>
                  </m:oMathPara>
                </a14:m>
                <a:endParaRPr lang="en-US" dirty="0"/>
              </a:p>
            </p:txBody>
          </p:sp>
        </mc:Choice>
        <mc:Fallback xmlns="">
          <p:sp>
            <p:nvSpPr>
              <p:cNvPr id="13" name="TextBox 12">
                <a:extLst>
                  <a:ext uri="{FF2B5EF4-FFF2-40B4-BE49-F238E27FC236}">
                    <a16:creationId xmlns:a16="http://schemas.microsoft.com/office/drawing/2014/main" id="{9696A123-279B-4440-87C6-90BBCFEB0A01}"/>
                  </a:ext>
                </a:extLst>
              </p:cNvPr>
              <p:cNvSpPr txBox="1">
                <a:spLocks noRot="1" noChangeAspect="1" noMove="1" noResize="1" noEditPoints="1" noAdjustHandles="1" noChangeArrowheads="1" noChangeShapeType="1" noTextEdit="1"/>
              </p:cNvSpPr>
              <p:nvPr/>
            </p:nvSpPr>
            <p:spPr>
              <a:xfrm>
                <a:off x="1034325" y="3335144"/>
                <a:ext cx="660098" cy="503984"/>
              </a:xfrm>
              <a:prstGeom prst="rect">
                <a:avLst/>
              </a:prstGeom>
              <a:blipFill>
                <a:blip r:embed="rId13"/>
                <a:stretch>
                  <a:fillRect l="-24528" r="-11321" b="-2439"/>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96424991-D3FC-7B48-822A-DC75D9A824F2}"/>
              </a:ext>
            </a:extLst>
          </p:cNvPr>
          <p:cNvSpPr/>
          <p:nvPr/>
        </p:nvSpPr>
        <p:spPr>
          <a:xfrm>
            <a:off x="2123241" y="3736107"/>
            <a:ext cx="1181182" cy="88708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Time-series</a:t>
            </a:r>
            <a:r>
              <a:rPr lang="zh-CN" altLang="en-US" sz="2000" i="1" dirty="0"/>
              <a:t> </a:t>
            </a:r>
            <a:r>
              <a:rPr lang="en-US" altLang="zh-CN" sz="2000" i="1" dirty="0"/>
              <a:t>GAN</a:t>
            </a:r>
            <a:endParaRPr lang="en-US" sz="2000" i="1" dirty="0"/>
          </a:p>
        </p:txBody>
      </p:sp>
      <p:pic>
        <p:nvPicPr>
          <p:cNvPr id="15" name="Graphic 14" descr="Database with solid fill">
            <a:extLst>
              <a:ext uri="{FF2B5EF4-FFF2-40B4-BE49-F238E27FC236}">
                <a16:creationId xmlns:a16="http://schemas.microsoft.com/office/drawing/2014/main" id="{4F54ACB5-3462-F649-9BBF-EA86D73285C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667860" y="3717366"/>
            <a:ext cx="914400" cy="914400"/>
          </a:xfrm>
          <a:prstGeom prst="rect">
            <a:avLst/>
          </a:prstGeom>
        </p:spPr>
      </p:pic>
      <p:pic>
        <p:nvPicPr>
          <p:cNvPr id="16" name="Graphic 15" descr="Document with solid fill">
            <a:extLst>
              <a:ext uri="{FF2B5EF4-FFF2-40B4-BE49-F238E27FC236}">
                <a16:creationId xmlns:a16="http://schemas.microsoft.com/office/drawing/2014/main" id="{39B3C484-25B6-364F-A00B-BA9E414108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18376" y="4916620"/>
            <a:ext cx="914400" cy="914400"/>
          </a:xfrm>
          <a:prstGeom prst="rect">
            <a:avLst/>
          </a:prstGeom>
        </p:spPr>
      </p:pic>
      <p:sp>
        <p:nvSpPr>
          <p:cNvPr id="17" name="Rectangle 16">
            <a:extLst>
              <a:ext uri="{FF2B5EF4-FFF2-40B4-BE49-F238E27FC236}">
                <a16:creationId xmlns:a16="http://schemas.microsoft.com/office/drawing/2014/main" id="{1463E31D-1FE6-D941-9F65-601CF7FCEF1F}"/>
              </a:ext>
            </a:extLst>
          </p:cNvPr>
          <p:cNvSpPr/>
          <p:nvPr/>
        </p:nvSpPr>
        <p:spPr>
          <a:xfrm>
            <a:off x="4960105" y="4320944"/>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DP-SGD</a:t>
            </a:r>
          </a:p>
          <a:p>
            <a:pPr algn="ctr"/>
            <a:r>
              <a:rPr lang="en-US" altLang="zh-CN" sz="2000" i="1" dirty="0"/>
              <a:t>Time-series</a:t>
            </a:r>
            <a:r>
              <a:rPr lang="zh-CN" altLang="en-US" sz="2000" i="1" dirty="0"/>
              <a:t> </a:t>
            </a:r>
            <a:r>
              <a:rPr lang="en-US" altLang="zh-CN" sz="2000" i="1" dirty="0"/>
              <a:t>GAN</a:t>
            </a:r>
            <a:endParaRPr lang="en-US" sz="2000" i="1" dirty="0"/>
          </a:p>
        </p:txBody>
      </p:sp>
      <p:pic>
        <p:nvPicPr>
          <p:cNvPr id="18" name="Graphic 17" descr="Database with solid fill">
            <a:extLst>
              <a:ext uri="{FF2B5EF4-FFF2-40B4-BE49-F238E27FC236}">
                <a16:creationId xmlns:a16="http://schemas.microsoft.com/office/drawing/2014/main" id="{16D73A8D-C8BF-564D-9FF4-E9EDEC45BAF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36262" y="4310062"/>
            <a:ext cx="914400" cy="914400"/>
          </a:xfrm>
          <a:prstGeom prst="rect">
            <a:avLst/>
          </a:prstGeom>
        </p:spPr>
      </p:pic>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CAB1B1D-6EBD-9648-9550-F0B924073032}"/>
                  </a:ext>
                </a:extLst>
              </p:cNvPr>
              <p:cNvSpPr txBox="1"/>
              <p:nvPr/>
            </p:nvSpPr>
            <p:spPr>
              <a:xfrm>
                <a:off x="6802871" y="3968052"/>
                <a:ext cx="1181182" cy="42377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m:rPr>
                              <m:nor/>
                            </m:rPr>
                            <a:rPr lang="en-US" altLang="zh-CN" sz="2000" b="0" i="0" smtClean="0">
                              <a:latin typeface="Cambria Math" panose="02040503050406030204" pitchFamily="18" charset="0"/>
                            </a:rPr>
                            <m:t>Model</m:t>
                          </m:r>
                        </m:e>
                        <m:sub>
                          <m:r>
                            <a:rPr lang="en-US" altLang="zh-CN" sz="2000" b="0" i="1" smtClean="0">
                              <a:latin typeface="Cambria Math" panose="02040503050406030204" pitchFamily="18" charset="0"/>
                            </a:rPr>
                            <m:t>𝑝𝑟𝑖𝑣𝑎𝑡𝑒</m:t>
                          </m:r>
                        </m:sub>
                      </m:sSub>
                    </m:oMath>
                  </m:oMathPara>
                </a14:m>
                <a:endParaRPr lang="en-US" dirty="0"/>
              </a:p>
            </p:txBody>
          </p:sp>
        </mc:Choice>
        <mc:Fallback xmlns="">
          <p:sp>
            <p:nvSpPr>
              <p:cNvPr id="19" name="TextBox 18">
                <a:extLst>
                  <a:ext uri="{FF2B5EF4-FFF2-40B4-BE49-F238E27FC236}">
                    <a16:creationId xmlns:a16="http://schemas.microsoft.com/office/drawing/2014/main" id="{ECAB1B1D-6EBD-9648-9550-F0B924073032}"/>
                  </a:ext>
                </a:extLst>
              </p:cNvPr>
              <p:cNvSpPr txBox="1">
                <a:spLocks noRot="1" noChangeAspect="1" noMove="1" noResize="1" noEditPoints="1" noAdjustHandles="1" noChangeArrowheads="1" noChangeShapeType="1" noTextEdit="1"/>
              </p:cNvSpPr>
              <p:nvPr/>
            </p:nvSpPr>
            <p:spPr>
              <a:xfrm>
                <a:off x="6802871" y="3968052"/>
                <a:ext cx="1181182" cy="423770"/>
              </a:xfrm>
              <a:prstGeom prst="rect">
                <a:avLst/>
              </a:prstGeom>
              <a:blipFill>
                <a:blip r:embed="rId16"/>
                <a:stretch>
                  <a:fillRect l="-18085" r="-11702" b="-8824"/>
                </a:stretch>
              </a:blipFill>
            </p:spPr>
            <p:txBody>
              <a:bodyPr/>
              <a:lstStyle/>
              <a:p>
                <a:r>
                  <a:rPr lang="en-US">
                    <a:noFill/>
                  </a:rPr>
                  <a:t> </a:t>
                </a:r>
              </a:p>
            </p:txBody>
          </p:sp>
        </mc:Fallback>
      </mc:AlternateContent>
      <p:pic>
        <p:nvPicPr>
          <p:cNvPr id="20" name="Graphic 19" descr="Document with solid fill">
            <a:extLst>
              <a:ext uri="{FF2B5EF4-FFF2-40B4-BE49-F238E27FC236}">
                <a16:creationId xmlns:a16="http://schemas.microsoft.com/office/drawing/2014/main" id="{080F7117-9781-9E47-93CD-0AD20666C24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220339" y="4307285"/>
            <a:ext cx="914400" cy="914400"/>
          </a:xfrm>
          <a:prstGeom prst="rect">
            <a:avLst/>
          </a:prstGeom>
        </p:spPr>
      </p:pic>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5540F82-0F6B-0D4B-938F-709FDBD7FF37}"/>
                  </a:ext>
                </a:extLst>
              </p:cNvPr>
              <p:cNvSpPr txBox="1"/>
              <p:nvPr/>
            </p:nvSpPr>
            <p:spPr>
              <a:xfrm>
                <a:off x="8347490" y="3926071"/>
                <a:ext cx="660098" cy="50622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altLang="zh-CN" sz="2000" b="0" i="1" smtClean="0">
                              <a:latin typeface="Cambria Math" panose="02040503050406030204" pitchFamily="18" charset="0"/>
                            </a:rPr>
                            <m:t>𝐷</m:t>
                          </m:r>
                        </m:e>
                        <m:sub>
                          <m:r>
                            <a:rPr lang="en-US" altLang="zh-CN" sz="2000" b="0" i="1" smtClean="0">
                              <a:latin typeface="Cambria Math" panose="02040503050406030204" pitchFamily="18" charset="0"/>
                            </a:rPr>
                            <m:t>𝑝𝑟𝑖𝑣𝑎𝑡𝑒</m:t>
                          </m:r>
                        </m:sub>
                        <m:sup>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𝑓𝑙𝑜𝑤</m:t>
                          </m:r>
                        </m:sup>
                      </m:sSubSup>
                    </m:oMath>
                  </m:oMathPara>
                </a14:m>
                <a:endParaRPr lang="en-US" dirty="0"/>
              </a:p>
            </p:txBody>
          </p:sp>
        </mc:Choice>
        <mc:Fallback xmlns="">
          <p:sp>
            <p:nvSpPr>
              <p:cNvPr id="21" name="TextBox 20">
                <a:extLst>
                  <a:ext uri="{FF2B5EF4-FFF2-40B4-BE49-F238E27FC236}">
                    <a16:creationId xmlns:a16="http://schemas.microsoft.com/office/drawing/2014/main" id="{A5540F82-0F6B-0D4B-938F-709FDBD7FF37}"/>
                  </a:ext>
                </a:extLst>
              </p:cNvPr>
              <p:cNvSpPr txBox="1">
                <a:spLocks noRot="1" noChangeAspect="1" noMove="1" noResize="1" noEditPoints="1" noAdjustHandles="1" noChangeArrowheads="1" noChangeShapeType="1" noTextEdit="1"/>
              </p:cNvSpPr>
              <p:nvPr/>
            </p:nvSpPr>
            <p:spPr>
              <a:xfrm>
                <a:off x="8347490" y="3926071"/>
                <a:ext cx="660098" cy="506229"/>
              </a:xfrm>
              <a:prstGeom prst="rect">
                <a:avLst/>
              </a:prstGeom>
              <a:blipFill>
                <a:blip r:embed="rId17"/>
                <a:stretch>
                  <a:fillRect l="-32075" r="-18868" b="-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293D4B2-D282-E842-B525-5AA8B6337336}"/>
                  </a:ext>
                </a:extLst>
              </p:cNvPr>
              <p:cNvSpPr txBox="1"/>
              <p:nvPr/>
            </p:nvSpPr>
            <p:spPr>
              <a:xfrm>
                <a:off x="3584985" y="3415358"/>
                <a:ext cx="1181182" cy="42377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m:rPr>
                              <m:nor/>
                            </m:rPr>
                            <a:rPr lang="en-US" altLang="zh-CN" sz="2000" b="0" i="0" smtClean="0">
                              <a:latin typeface="Cambria Math" panose="02040503050406030204" pitchFamily="18" charset="0"/>
                            </a:rPr>
                            <m:t>Model</m:t>
                          </m:r>
                        </m:e>
                        <m:sub>
                          <m:r>
                            <a:rPr lang="en-US" altLang="zh-CN" sz="2000" b="0" i="1" smtClean="0">
                              <a:latin typeface="Cambria Math" panose="02040503050406030204" pitchFamily="18" charset="0"/>
                            </a:rPr>
                            <m:t>𝑝𝑢𝑏𝑙𝑖𝑐</m:t>
                          </m:r>
                        </m:sub>
                      </m:sSub>
                    </m:oMath>
                  </m:oMathPara>
                </a14:m>
                <a:endParaRPr lang="en-US" dirty="0"/>
              </a:p>
            </p:txBody>
          </p:sp>
        </mc:Choice>
        <mc:Fallback xmlns="">
          <p:sp>
            <p:nvSpPr>
              <p:cNvPr id="22" name="TextBox 21">
                <a:extLst>
                  <a:ext uri="{FF2B5EF4-FFF2-40B4-BE49-F238E27FC236}">
                    <a16:creationId xmlns:a16="http://schemas.microsoft.com/office/drawing/2014/main" id="{2293D4B2-D282-E842-B525-5AA8B6337336}"/>
                  </a:ext>
                </a:extLst>
              </p:cNvPr>
              <p:cNvSpPr txBox="1">
                <a:spLocks noRot="1" noChangeAspect="1" noMove="1" noResize="1" noEditPoints="1" noAdjustHandles="1" noChangeArrowheads="1" noChangeShapeType="1" noTextEdit="1"/>
              </p:cNvSpPr>
              <p:nvPr/>
            </p:nvSpPr>
            <p:spPr>
              <a:xfrm>
                <a:off x="3584985" y="3415358"/>
                <a:ext cx="1181182" cy="423770"/>
              </a:xfrm>
              <a:prstGeom prst="rect">
                <a:avLst/>
              </a:prstGeom>
              <a:blipFill>
                <a:blip r:embed="rId18"/>
                <a:stretch>
                  <a:fillRect l="-13830" r="-6383" b="-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F6E7390B-9647-764C-AF63-6DF8771505F2}"/>
                  </a:ext>
                </a:extLst>
              </p:cNvPr>
              <p:cNvSpPr txBox="1"/>
              <p:nvPr/>
            </p:nvSpPr>
            <p:spPr>
              <a:xfrm>
                <a:off x="3151077" y="5120705"/>
                <a:ext cx="660098" cy="50622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altLang="zh-CN" sz="2000" b="0" i="1" smtClean="0">
                              <a:latin typeface="Cambria Math" panose="02040503050406030204" pitchFamily="18" charset="0"/>
                            </a:rPr>
                            <m:t>𝐷</m:t>
                          </m:r>
                        </m:e>
                        <m:sub>
                          <m:r>
                            <a:rPr lang="en-US" altLang="zh-CN" sz="2000" b="0" i="1" smtClean="0">
                              <a:latin typeface="Cambria Math" panose="02040503050406030204" pitchFamily="18" charset="0"/>
                            </a:rPr>
                            <m:t>𝑝𝑟𝑖𝑣𝑎𝑡𝑒</m:t>
                          </m:r>
                        </m:sub>
                        <m:sup>
                          <m:r>
                            <a:rPr lang="en-US" altLang="zh-CN" sz="2000" b="0" i="1" smtClean="0">
                              <a:latin typeface="Cambria Math" panose="02040503050406030204" pitchFamily="18" charset="0"/>
                            </a:rPr>
                            <m:t>𝑓𝑙𝑜𝑤</m:t>
                          </m:r>
                        </m:sup>
                      </m:sSubSup>
                    </m:oMath>
                  </m:oMathPara>
                </a14:m>
                <a:endParaRPr lang="en-US" dirty="0"/>
              </a:p>
            </p:txBody>
          </p:sp>
        </mc:Choice>
        <mc:Fallback xmlns="">
          <p:sp>
            <p:nvSpPr>
              <p:cNvPr id="23" name="TextBox 22">
                <a:extLst>
                  <a:ext uri="{FF2B5EF4-FFF2-40B4-BE49-F238E27FC236}">
                    <a16:creationId xmlns:a16="http://schemas.microsoft.com/office/drawing/2014/main" id="{F6E7390B-9647-764C-AF63-6DF8771505F2}"/>
                  </a:ext>
                </a:extLst>
              </p:cNvPr>
              <p:cNvSpPr txBox="1">
                <a:spLocks noRot="1" noChangeAspect="1" noMove="1" noResize="1" noEditPoints="1" noAdjustHandles="1" noChangeArrowheads="1" noChangeShapeType="1" noTextEdit="1"/>
              </p:cNvSpPr>
              <p:nvPr/>
            </p:nvSpPr>
            <p:spPr>
              <a:xfrm>
                <a:off x="3151077" y="5120705"/>
                <a:ext cx="660098" cy="506229"/>
              </a:xfrm>
              <a:prstGeom prst="rect">
                <a:avLst/>
              </a:prstGeom>
              <a:blipFill>
                <a:blip r:embed="rId19"/>
                <a:stretch>
                  <a:fillRect l="-32692" r="-21154" b="-2439"/>
                </a:stretch>
              </a:blipFill>
            </p:spPr>
            <p:txBody>
              <a:bodyPr/>
              <a:lstStyle/>
              <a:p>
                <a:r>
                  <a:rPr lang="en-US">
                    <a:noFill/>
                  </a:rPr>
                  <a:t> </a:t>
                </a:r>
              </a:p>
            </p:txBody>
          </p:sp>
        </mc:Fallback>
      </mc:AlternateContent>
      <p:cxnSp>
        <p:nvCxnSpPr>
          <p:cNvPr id="24" name="Straight Arrow Connector 23">
            <a:extLst>
              <a:ext uri="{FF2B5EF4-FFF2-40B4-BE49-F238E27FC236}">
                <a16:creationId xmlns:a16="http://schemas.microsoft.com/office/drawing/2014/main" id="{28A6869D-F55C-6648-ABD7-04FFDE8C6174}"/>
              </a:ext>
            </a:extLst>
          </p:cNvPr>
          <p:cNvCxnSpPr>
            <a:stCxn id="5" idx="3"/>
            <a:endCxn id="7" idx="1"/>
          </p:cNvCxnSpPr>
          <p:nvPr/>
        </p:nvCxnSpPr>
        <p:spPr>
          <a:xfrm>
            <a:off x="4549170" y="2213353"/>
            <a:ext cx="37064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14FD4C8-59D4-734A-BFCC-942E78177A4A}"/>
              </a:ext>
            </a:extLst>
          </p:cNvPr>
          <p:cNvCxnSpPr>
            <a:stCxn id="7" idx="3"/>
            <a:endCxn id="8" idx="1"/>
          </p:cNvCxnSpPr>
          <p:nvPr/>
        </p:nvCxnSpPr>
        <p:spPr>
          <a:xfrm>
            <a:off x="6525327" y="2213353"/>
            <a:ext cx="37064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475CBE6E-BFA8-7846-A177-FEBF85DF29ED}"/>
              </a:ext>
            </a:extLst>
          </p:cNvPr>
          <p:cNvCxnSpPr>
            <a:stCxn id="8" idx="3"/>
            <a:endCxn id="10" idx="1"/>
          </p:cNvCxnSpPr>
          <p:nvPr/>
        </p:nvCxnSpPr>
        <p:spPr>
          <a:xfrm>
            <a:off x="7810368" y="2213353"/>
            <a:ext cx="369677" cy="266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2DBD06BA-EA55-3041-A058-B850A4AC7F84}"/>
              </a:ext>
            </a:extLst>
          </p:cNvPr>
          <p:cNvCxnSpPr>
            <a:cxnSpLocks/>
            <a:stCxn id="12" idx="3"/>
            <a:endCxn id="14" idx="1"/>
          </p:cNvCxnSpPr>
          <p:nvPr/>
        </p:nvCxnSpPr>
        <p:spPr>
          <a:xfrm>
            <a:off x="1752600" y="4179648"/>
            <a:ext cx="37064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B934277-2BB7-7C4C-AFF5-8A40D46A981D}"/>
              </a:ext>
            </a:extLst>
          </p:cNvPr>
          <p:cNvCxnSpPr>
            <a:cxnSpLocks/>
            <a:stCxn id="14" idx="3"/>
            <a:endCxn id="15" idx="1"/>
          </p:cNvCxnSpPr>
          <p:nvPr/>
        </p:nvCxnSpPr>
        <p:spPr>
          <a:xfrm flipV="1">
            <a:off x="3304423" y="4174566"/>
            <a:ext cx="363437" cy="508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1F4FAF4-3DA0-EA4C-9C0A-E18AA92AD412}"/>
              </a:ext>
            </a:extLst>
          </p:cNvPr>
          <p:cNvCxnSpPr>
            <a:stCxn id="15" idx="3"/>
            <a:endCxn id="17" idx="1"/>
          </p:cNvCxnSpPr>
          <p:nvPr/>
        </p:nvCxnSpPr>
        <p:spPr>
          <a:xfrm>
            <a:off x="4582260" y="4174566"/>
            <a:ext cx="377845" cy="58991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4B7B1A0C-382C-0C4F-98AA-F5B58E76F03F}"/>
              </a:ext>
            </a:extLst>
          </p:cNvPr>
          <p:cNvCxnSpPr>
            <a:stCxn id="16" idx="3"/>
            <a:endCxn id="17" idx="1"/>
          </p:cNvCxnSpPr>
          <p:nvPr/>
        </p:nvCxnSpPr>
        <p:spPr>
          <a:xfrm flipV="1">
            <a:off x="4632776" y="4764485"/>
            <a:ext cx="327329" cy="60933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8C924CD-D01E-A344-BCD7-BD7B0FA8BC01}"/>
              </a:ext>
            </a:extLst>
          </p:cNvPr>
          <p:cNvCxnSpPr>
            <a:stCxn id="17" idx="3"/>
            <a:endCxn id="18" idx="1"/>
          </p:cNvCxnSpPr>
          <p:nvPr/>
        </p:nvCxnSpPr>
        <p:spPr>
          <a:xfrm>
            <a:off x="6565621" y="4764485"/>
            <a:ext cx="370641" cy="277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8D437E3-C3C5-FB47-915D-6E81078F2D77}"/>
              </a:ext>
            </a:extLst>
          </p:cNvPr>
          <p:cNvCxnSpPr>
            <a:stCxn id="18" idx="3"/>
            <a:endCxn id="20" idx="1"/>
          </p:cNvCxnSpPr>
          <p:nvPr/>
        </p:nvCxnSpPr>
        <p:spPr>
          <a:xfrm flipV="1">
            <a:off x="7850662" y="4764485"/>
            <a:ext cx="369677" cy="277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3FBDED5B-6D6B-AE4B-905E-96B5AD6F92E6}"/>
              </a:ext>
            </a:extLst>
          </p:cNvPr>
          <p:cNvSpPr txBox="1"/>
          <p:nvPr/>
        </p:nvSpPr>
        <p:spPr>
          <a:xfrm>
            <a:off x="9371025" y="4256653"/>
            <a:ext cx="2487393" cy="1015663"/>
          </a:xfrm>
          <a:prstGeom prst="rect">
            <a:avLst/>
          </a:prstGeom>
          <a:noFill/>
          <a:ln w="28575">
            <a:solidFill>
              <a:schemeClr val="tx1"/>
            </a:solidFill>
            <a:prstDash val="dash"/>
          </a:ln>
        </p:spPr>
        <p:txBody>
          <a:bodyPr wrap="square" rtlCol="0">
            <a:spAutoFit/>
          </a:bodyPr>
          <a:lstStyle/>
          <a:p>
            <a:r>
              <a:rPr lang="en-US" altLang="zh-CN" sz="2000" b="1" i="1" dirty="0"/>
              <a:t>Optional</a:t>
            </a:r>
            <a:r>
              <a:rPr lang="zh-CN" altLang="en-US" sz="2000" dirty="0"/>
              <a:t> </a:t>
            </a:r>
            <a:r>
              <a:rPr lang="en-US" altLang="zh-CN" sz="2000" dirty="0"/>
              <a:t>extension:</a:t>
            </a:r>
          </a:p>
          <a:p>
            <a:pPr marL="342900" indent="-342900">
              <a:buAutoNum type="arabicPeriod"/>
            </a:pPr>
            <a:r>
              <a:rPr lang="en-US" altLang="zh-CN" sz="2000" dirty="0"/>
              <a:t>IP</a:t>
            </a:r>
            <a:r>
              <a:rPr lang="zh-CN" altLang="en-US" sz="2000" dirty="0"/>
              <a:t> </a:t>
            </a:r>
            <a:r>
              <a:rPr lang="en-US" altLang="zh-CN" sz="2000" dirty="0"/>
              <a:t>transformation</a:t>
            </a:r>
          </a:p>
          <a:p>
            <a:pPr marL="342900" indent="-342900">
              <a:buAutoNum type="arabicPeriod"/>
            </a:pPr>
            <a:r>
              <a:rPr lang="en-US" altLang="zh-CN" sz="2000" dirty="0"/>
              <a:t>Attribute</a:t>
            </a:r>
            <a:r>
              <a:rPr lang="zh-CN" altLang="en-US" sz="2000" dirty="0"/>
              <a:t> </a:t>
            </a:r>
            <a:r>
              <a:rPr lang="en-US" altLang="zh-CN" sz="2000" dirty="0"/>
              <a:t>hiding</a:t>
            </a:r>
            <a:endParaRPr lang="en-US" sz="2000" dirty="0"/>
          </a:p>
        </p:txBody>
      </p:sp>
      <p:cxnSp>
        <p:nvCxnSpPr>
          <p:cNvPr id="34" name="Straight Arrow Connector 33">
            <a:extLst>
              <a:ext uri="{FF2B5EF4-FFF2-40B4-BE49-F238E27FC236}">
                <a16:creationId xmlns:a16="http://schemas.microsoft.com/office/drawing/2014/main" id="{5F81AB2C-997D-984C-832E-910CA778E26C}"/>
              </a:ext>
            </a:extLst>
          </p:cNvPr>
          <p:cNvCxnSpPr>
            <a:stCxn id="20" idx="3"/>
            <a:endCxn id="33" idx="1"/>
          </p:cNvCxnSpPr>
          <p:nvPr/>
        </p:nvCxnSpPr>
        <p:spPr>
          <a:xfrm>
            <a:off x="9134739" y="4764485"/>
            <a:ext cx="23628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8A49DDB-B84D-DD42-9521-1228313E2D78}"/>
              </a:ext>
            </a:extLst>
          </p:cNvPr>
          <p:cNvSpPr txBox="1"/>
          <p:nvPr/>
        </p:nvSpPr>
        <p:spPr>
          <a:xfrm>
            <a:off x="4289939" y="2749677"/>
            <a:ext cx="2945847" cy="400110"/>
          </a:xfrm>
          <a:prstGeom prst="rect">
            <a:avLst/>
          </a:prstGeom>
          <a:noFill/>
        </p:spPr>
        <p:txBody>
          <a:bodyPr wrap="square" rtlCol="0">
            <a:spAutoFit/>
          </a:bodyPr>
          <a:lstStyle/>
          <a:p>
            <a:pPr algn="ctr"/>
            <a:r>
              <a:rPr lang="en-US" sz="2000" dirty="0"/>
              <a:t>(a) Strawman Approach</a:t>
            </a:r>
          </a:p>
        </p:txBody>
      </p:sp>
      <p:sp>
        <p:nvSpPr>
          <p:cNvPr id="36" name="TextBox 35">
            <a:extLst>
              <a:ext uri="{FF2B5EF4-FFF2-40B4-BE49-F238E27FC236}">
                <a16:creationId xmlns:a16="http://schemas.microsoft.com/office/drawing/2014/main" id="{2FAB7BEF-BEB2-FC4E-9542-CD74F80A4DA2}"/>
              </a:ext>
            </a:extLst>
          </p:cNvPr>
          <p:cNvSpPr txBox="1"/>
          <p:nvPr/>
        </p:nvSpPr>
        <p:spPr>
          <a:xfrm>
            <a:off x="4192230" y="5783100"/>
            <a:ext cx="2945847" cy="400110"/>
          </a:xfrm>
          <a:prstGeom prst="rect">
            <a:avLst/>
          </a:prstGeom>
          <a:noFill/>
        </p:spPr>
        <p:txBody>
          <a:bodyPr wrap="square" rtlCol="0">
            <a:spAutoFit/>
          </a:bodyPr>
          <a:lstStyle/>
          <a:p>
            <a:pPr algn="ctr"/>
            <a:r>
              <a:rPr lang="en-US" sz="2000" dirty="0"/>
              <a:t>(</a:t>
            </a:r>
            <a:r>
              <a:rPr lang="en-US" altLang="zh-CN" sz="2000" dirty="0"/>
              <a:t>b</a:t>
            </a:r>
            <a:r>
              <a:rPr lang="en-US" sz="2000" dirty="0"/>
              <a:t>) </a:t>
            </a:r>
            <a:r>
              <a:rPr lang="en-US" altLang="zh-CN" sz="2000" dirty="0"/>
              <a:t>NetShare</a:t>
            </a:r>
            <a:r>
              <a:rPr lang="en-US" sz="2000" dirty="0"/>
              <a:t> Approach</a:t>
            </a:r>
          </a:p>
        </p:txBody>
      </p:sp>
    </p:spTree>
    <p:extLst>
      <p:ext uri="{BB962C8B-B14F-4D97-AF65-F5344CB8AC3E}">
        <p14:creationId xmlns:p14="http://schemas.microsoft.com/office/powerpoint/2010/main" val="4256388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7" grpId="0" animBg="1"/>
      <p:bldP spid="19" grpId="0"/>
      <p:bldP spid="21" grpId="0"/>
      <p:bldP spid="22" grpId="0"/>
      <p:bldP spid="23" grpId="0"/>
      <p:bldP spid="33" grpId="0" animBg="1"/>
      <p:bldP spid="3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A4C9D-9CFA-A04C-9041-501ED2F5ABCC}"/>
              </a:ext>
            </a:extLst>
          </p:cNvPr>
          <p:cNvSpPr>
            <a:spLocks noGrp="1"/>
          </p:cNvSpPr>
          <p:nvPr>
            <p:ph type="title"/>
          </p:nvPr>
        </p:nvSpPr>
        <p:spPr/>
        <p:txBody>
          <a:bodyPr/>
          <a:lstStyle/>
          <a:p>
            <a:r>
              <a:rPr lang="en-US" altLang="zh-CN" dirty="0">
                <a:solidFill>
                  <a:srgbClr val="0070C0"/>
                </a:solidFill>
              </a:rPr>
              <a:t>NetShare:</a:t>
            </a:r>
            <a:r>
              <a:rPr lang="zh-CN" altLang="en-US" dirty="0">
                <a:solidFill>
                  <a:srgbClr val="0070C0"/>
                </a:solidFill>
              </a:rPr>
              <a:t> </a:t>
            </a:r>
            <a:r>
              <a:rPr lang="en-US" altLang="zh-CN" dirty="0">
                <a:solidFill>
                  <a:srgbClr val="0070C0"/>
                </a:solidFill>
              </a:rPr>
              <a:t>end-to-end</a:t>
            </a:r>
            <a:r>
              <a:rPr lang="zh-CN" altLang="en-US" dirty="0">
                <a:solidFill>
                  <a:srgbClr val="0070C0"/>
                </a:solidFill>
              </a:rPr>
              <a:t> </a:t>
            </a:r>
            <a:r>
              <a:rPr lang="en-US" altLang="zh-CN" dirty="0">
                <a:solidFill>
                  <a:srgbClr val="0070C0"/>
                </a:solidFill>
              </a:rPr>
              <a:t>view</a:t>
            </a:r>
            <a:endParaRPr lang="en-US" dirty="0">
              <a:solidFill>
                <a:srgbClr val="0070C0"/>
              </a:solidFill>
            </a:endParaRPr>
          </a:p>
        </p:txBody>
      </p:sp>
      <p:sp>
        <p:nvSpPr>
          <p:cNvPr id="4" name="Slide Number Placeholder 3">
            <a:extLst>
              <a:ext uri="{FF2B5EF4-FFF2-40B4-BE49-F238E27FC236}">
                <a16:creationId xmlns:a16="http://schemas.microsoft.com/office/drawing/2014/main" id="{61D23FFE-F2DC-8040-93A3-6EDA64DD714B}"/>
              </a:ext>
            </a:extLst>
          </p:cNvPr>
          <p:cNvSpPr>
            <a:spLocks noGrp="1"/>
          </p:cNvSpPr>
          <p:nvPr>
            <p:ph type="sldNum" sz="quarter" idx="12"/>
          </p:nvPr>
        </p:nvSpPr>
        <p:spPr/>
        <p:txBody>
          <a:bodyPr/>
          <a:lstStyle/>
          <a:p>
            <a:fld id="{78BA06F7-7B03-794D-B1BE-3F12299AE8FB}" type="slidenum">
              <a:rPr lang="en-US" smtClean="0"/>
              <a:t>37</a:t>
            </a:fld>
            <a:endParaRPr lang="en-US"/>
          </a:p>
        </p:txBody>
      </p:sp>
      <p:sp>
        <p:nvSpPr>
          <p:cNvPr id="127" name="Rounded Rectangle 126">
            <a:extLst>
              <a:ext uri="{FF2B5EF4-FFF2-40B4-BE49-F238E27FC236}">
                <a16:creationId xmlns:a16="http://schemas.microsoft.com/office/drawing/2014/main" id="{D3C7C6C7-25D1-4B4C-B3AF-DCCD3086F718}"/>
              </a:ext>
            </a:extLst>
          </p:cNvPr>
          <p:cNvSpPr/>
          <p:nvPr/>
        </p:nvSpPr>
        <p:spPr>
          <a:xfrm>
            <a:off x="2378276" y="3844638"/>
            <a:ext cx="6663554" cy="1762481"/>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ounded Rectangle 127">
            <a:extLst>
              <a:ext uri="{FF2B5EF4-FFF2-40B4-BE49-F238E27FC236}">
                <a16:creationId xmlns:a16="http://schemas.microsoft.com/office/drawing/2014/main" id="{1A372B1F-9F47-D64B-B4A0-07497890DDBE}"/>
              </a:ext>
            </a:extLst>
          </p:cNvPr>
          <p:cNvSpPr/>
          <p:nvPr/>
        </p:nvSpPr>
        <p:spPr>
          <a:xfrm>
            <a:off x="2285520" y="3933339"/>
            <a:ext cx="6663554" cy="1762481"/>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9" name="Picture 2" descr="Datatable Icon - Download Datatable Icon 935839 | Noun Project">
            <a:extLst>
              <a:ext uri="{FF2B5EF4-FFF2-40B4-BE49-F238E27FC236}">
                <a16:creationId xmlns:a16="http://schemas.microsoft.com/office/drawing/2014/main" id="{FF1AB148-21D3-544F-A8B1-D74311E6BF12}"/>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71237" y="1746759"/>
            <a:ext cx="904950" cy="904950"/>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129" descr="Datatable Icon - Download Datatable Icon 935839 | Noun Project">
            <a:extLst>
              <a:ext uri="{FF2B5EF4-FFF2-40B4-BE49-F238E27FC236}">
                <a16:creationId xmlns:a16="http://schemas.microsoft.com/office/drawing/2014/main" id="{B4108E6B-AD24-E24C-BE94-709B052847C8}"/>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83199" y="2664866"/>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131" name="TextBox 130">
            <a:extLst>
              <a:ext uri="{FF2B5EF4-FFF2-40B4-BE49-F238E27FC236}">
                <a16:creationId xmlns:a16="http://schemas.microsoft.com/office/drawing/2014/main" id="{ACF1CE19-016E-4241-8CFE-873E8E7010F1}"/>
              </a:ext>
            </a:extLst>
          </p:cNvPr>
          <p:cNvSpPr txBox="1"/>
          <p:nvPr/>
        </p:nvSpPr>
        <p:spPr>
          <a:xfrm>
            <a:off x="2091107" y="1561210"/>
            <a:ext cx="1488264" cy="400110"/>
          </a:xfrm>
          <a:prstGeom prst="rect">
            <a:avLst/>
          </a:prstGeom>
          <a:noFill/>
        </p:spPr>
        <p:txBody>
          <a:bodyPr wrap="square" rtlCol="0">
            <a:spAutoFit/>
          </a:bodyPr>
          <a:lstStyle/>
          <a:p>
            <a:pPr algn="ctr"/>
            <a:r>
              <a:rPr lang="en-US" altLang="zh-CN" sz="2000" dirty="0"/>
              <a:t>Real</a:t>
            </a:r>
            <a:r>
              <a:rPr lang="zh-CN" altLang="en-US" sz="2000" dirty="0"/>
              <a:t> </a:t>
            </a:r>
            <a:r>
              <a:rPr lang="en-US" altLang="zh-CN" sz="2000" dirty="0"/>
              <a:t>Data</a:t>
            </a:r>
            <a:endParaRPr lang="en-US" sz="2000" dirty="0"/>
          </a:p>
        </p:txBody>
      </p:sp>
      <p:sp>
        <p:nvSpPr>
          <p:cNvPr id="132" name="TextBox 131">
            <a:extLst>
              <a:ext uri="{FF2B5EF4-FFF2-40B4-BE49-F238E27FC236}">
                <a16:creationId xmlns:a16="http://schemas.microsoft.com/office/drawing/2014/main" id="{24563563-777D-0941-8418-0EA4D5D3D76B}"/>
              </a:ext>
            </a:extLst>
          </p:cNvPr>
          <p:cNvSpPr txBox="1"/>
          <p:nvPr/>
        </p:nvSpPr>
        <p:spPr>
          <a:xfrm>
            <a:off x="2639408" y="2390796"/>
            <a:ext cx="414670" cy="369332"/>
          </a:xfrm>
          <a:prstGeom prst="rect">
            <a:avLst/>
          </a:prstGeom>
          <a:noFill/>
        </p:spPr>
        <p:txBody>
          <a:bodyPr wrap="square" rtlCol="0">
            <a:spAutoFit/>
          </a:bodyPr>
          <a:lstStyle/>
          <a:p>
            <a:pPr algn="ctr"/>
            <a:r>
              <a:rPr lang="en-US" altLang="zh-CN" b="1" dirty="0"/>
              <a:t>…</a:t>
            </a:r>
            <a:endParaRPr lang="en-US" b="1" dirty="0"/>
          </a:p>
        </p:txBody>
      </p:sp>
      <p:sp>
        <p:nvSpPr>
          <p:cNvPr id="133" name="TextBox 132">
            <a:extLst>
              <a:ext uri="{FF2B5EF4-FFF2-40B4-BE49-F238E27FC236}">
                <a16:creationId xmlns:a16="http://schemas.microsoft.com/office/drawing/2014/main" id="{1A5C3C15-37DB-7948-9ABA-640EC2FDDFF5}"/>
              </a:ext>
            </a:extLst>
          </p:cNvPr>
          <p:cNvSpPr txBox="1"/>
          <p:nvPr/>
        </p:nvSpPr>
        <p:spPr>
          <a:xfrm>
            <a:off x="1894167" y="1971190"/>
            <a:ext cx="597194" cy="461665"/>
          </a:xfrm>
          <a:prstGeom prst="rect">
            <a:avLst/>
          </a:prstGeom>
          <a:noFill/>
        </p:spPr>
        <p:txBody>
          <a:bodyPr wrap="square" rtlCol="0">
            <a:spAutoFit/>
          </a:bodyPr>
          <a:lstStyle/>
          <a:p>
            <a:pPr algn="ctr"/>
            <a:r>
              <a:rPr lang="en-US" altLang="zh-CN" sz="2400" dirty="0"/>
              <a:t>D</a:t>
            </a:r>
            <a:r>
              <a:rPr lang="en-US" altLang="zh-CN" sz="2400" baseline="-25000" dirty="0"/>
              <a:t>1</a:t>
            </a:r>
            <a:endParaRPr lang="en-US" sz="2400" dirty="0"/>
          </a:p>
        </p:txBody>
      </p:sp>
      <p:sp>
        <p:nvSpPr>
          <p:cNvPr id="134" name="TextBox 133">
            <a:extLst>
              <a:ext uri="{FF2B5EF4-FFF2-40B4-BE49-F238E27FC236}">
                <a16:creationId xmlns:a16="http://schemas.microsoft.com/office/drawing/2014/main" id="{3D2FA271-1C9D-5942-AFE0-711C3F2F946B}"/>
              </a:ext>
            </a:extLst>
          </p:cNvPr>
          <p:cNvSpPr txBox="1"/>
          <p:nvPr/>
        </p:nvSpPr>
        <p:spPr>
          <a:xfrm>
            <a:off x="1969157" y="2844461"/>
            <a:ext cx="509029" cy="461665"/>
          </a:xfrm>
          <a:prstGeom prst="rect">
            <a:avLst/>
          </a:prstGeom>
          <a:noFill/>
        </p:spPr>
        <p:txBody>
          <a:bodyPr wrap="square" rtlCol="0">
            <a:spAutoFit/>
          </a:bodyPr>
          <a:lstStyle/>
          <a:p>
            <a:pPr algn="ctr"/>
            <a:r>
              <a:rPr lang="en-US" altLang="zh-CN" sz="2400" dirty="0"/>
              <a:t>D</a:t>
            </a:r>
            <a:r>
              <a:rPr lang="en-US" altLang="zh-CN" sz="2400" baseline="-25000" dirty="0"/>
              <a:t>N</a:t>
            </a:r>
            <a:endParaRPr lang="en-US" sz="2400" dirty="0"/>
          </a:p>
        </p:txBody>
      </p:sp>
      <p:cxnSp>
        <p:nvCxnSpPr>
          <p:cNvPr id="135" name="Elbow Connector 134">
            <a:extLst>
              <a:ext uri="{FF2B5EF4-FFF2-40B4-BE49-F238E27FC236}">
                <a16:creationId xmlns:a16="http://schemas.microsoft.com/office/drawing/2014/main" id="{146E2428-B53F-A849-9B21-3450A6F57962}"/>
              </a:ext>
            </a:extLst>
          </p:cNvPr>
          <p:cNvCxnSpPr>
            <a:stCxn id="129" idx="3"/>
            <a:endCxn id="130" idx="3"/>
          </p:cNvCxnSpPr>
          <p:nvPr/>
        </p:nvCxnSpPr>
        <p:spPr>
          <a:xfrm>
            <a:off x="3276187" y="2199234"/>
            <a:ext cx="11962" cy="918107"/>
          </a:xfrm>
          <a:prstGeom prst="bentConnector3">
            <a:avLst>
              <a:gd name="adj1" fmla="val 2011052"/>
            </a:avLst>
          </a:prstGeom>
          <a:ln w="28575"/>
        </p:spPr>
        <p:style>
          <a:lnRef idx="1">
            <a:schemeClr val="accent1"/>
          </a:lnRef>
          <a:fillRef idx="0">
            <a:schemeClr val="accent1"/>
          </a:fillRef>
          <a:effectRef idx="0">
            <a:schemeClr val="accent1"/>
          </a:effectRef>
          <a:fontRef idx="minor">
            <a:schemeClr val="tx1"/>
          </a:fontRef>
        </p:style>
      </p:cxnSp>
      <p:pic>
        <p:nvPicPr>
          <p:cNvPr id="136" name="Picture 2" descr="Datatable Icon - Download Datatable Icon 935839 | Noun Project">
            <a:extLst>
              <a:ext uri="{FF2B5EF4-FFF2-40B4-BE49-F238E27FC236}">
                <a16:creationId xmlns:a16="http://schemas.microsoft.com/office/drawing/2014/main" id="{73D03B69-2513-044F-AF78-2E66814E45DA}"/>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16868" y="2152300"/>
            <a:ext cx="904950" cy="904950"/>
          </a:xfrm>
          <a:prstGeom prst="rect">
            <a:avLst/>
          </a:prstGeom>
          <a:noFill/>
          <a:extLst>
            <a:ext uri="{909E8E84-426E-40DD-AFC4-6F175D3DCCD1}">
              <a14:hiddenFill xmlns:a14="http://schemas.microsoft.com/office/drawing/2010/main">
                <a:solidFill>
                  <a:srgbClr val="FFFFFF"/>
                </a:solidFill>
              </a14:hiddenFill>
            </a:ext>
          </a:extLst>
        </p:spPr>
      </p:pic>
      <p:cxnSp>
        <p:nvCxnSpPr>
          <p:cNvPr id="137" name="Straight Arrow Connector 136">
            <a:extLst>
              <a:ext uri="{FF2B5EF4-FFF2-40B4-BE49-F238E27FC236}">
                <a16:creationId xmlns:a16="http://schemas.microsoft.com/office/drawing/2014/main" id="{56AA8C03-DD4E-9949-B4A3-EC6F4F3682B5}"/>
              </a:ext>
            </a:extLst>
          </p:cNvPr>
          <p:cNvCxnSpPr>
            <a:cxnSpLocks/>
            <a:endCxn id="136" idx="1"/>
          </p:cNvCxnSpPr>
          <p:nvPr/>
        </p:nvCxnSpPr>
        <p:spPr>
          <a:xfrm>
            <a:off x="3543768" y="2604775"/>
            <a:ext cx="6731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BAB24915-61C0-6844-9448-C6492869B9BA}"/>
              </a:ext>
            </a:extLst>
          </p:cNvPr>
          <p:cNvSpPr txBox="1"/>
          <p:nvPr/>
        </p:nvSpPr>
        <p:spPr>
          <a:xfrm>
            <a:off x="3495921" y="2264756"/>
            <a:ext cx="893136" cy="400110"/>
          </a:xfrm>
          <a:prstGeom prst="rect">
            <a:avLst/>
          </a:prstGeom>
          <a:noFill/>
        </p:spPr>
        <p:txBody>
          <a:bodyPr wrap="square" rtlCol="0">
            <a:spAutoFit/>
          </a:bodyPr>
          <a:lstStyle/>
          <a:p>
            <a:pPr algn="ctr"/>
            <a:r>
              <a:rPr lang="en-US" altLang="zh-CN" sz="2000" i="1" dirty="0"/>
              <a:t>Merge</a:t>
            </a:r>
            <a:endParaRPr lang="en-US" sz="2000" i="1" dirty="0"/>
          </a:p>
        </p:txBody>
      </p:sp>
      <p:grpSp>
        <p:nvGrpSpPr>
          <p:cNvPr id="139" name="Group 138">
            <a:extLst>
              <a:ext uri="{FF2B5EF4-FFF2-40B4-BE49-F238E27FC236}">
                <a16:creationId xmlns:a16="http://schemas.microsoft.com/office/drawing/2014/main" id="{685242D9-4D9F-2445-98DA-4EC5EB6BCA16}"/>
              </a:ext>
            </a:extLst>
          </p:cNvPr>
          <p:cNvGrpSpPr/>
          <p:nvPr/>
        </p:nvGrpSpPr>
        <p:grpSpPr>
          <a:xfrm>
            <a:off x="6456172" y="2041852"/>
            <a:ext cx="2191492" cy="969185"/>
            <a:chOff x="5552560" y="4579640"/>
            <a:chExt cx="2191492" cy="969185"/>
          </a:xfrm>
        </p:grpSpPr>
        <p:grpSp>
          <p:nvGrpSpPr>
            <p:cNvPr id="140" name="Group 139">
              <a:extLst>
                <a:ext uri="{FF2B5EF4-FFF2-40B4-BE49-F238E27FC236}">
                  <a16:creationId xmlns:a16="http://schemas.microsoft.com/office/drawing/2014/main" id="{F9D2A1F8-B2AC-FD4C-A8B0-2DD2FD3F4755}"/>
                </a:ext>
              </a:extLst>
            </p:cNvPr>
            <p:cNvGrpSpPr/>
            <p:nvPr/>
          </p:nvGrpSpPr>
          <p:grpSpPr>
            <a:xfrm>
              <a:off x="5656524" y="4579640"/>
              <a:ext cx="2087528" cy="833358"/>
              <a:chOff x="4996121" y="4686450"/>
              <a:chExt cx="2087528" cy="833358"/>
            </a:xfrm>
          </p:grpSpPr>
          <p:sp>
            <p:nvSpPr>
              <p:cNvPr id="151" name="Rectangle 150">
                <a:extLst>
                  <a:ext uri="{FF2B5EF4-FFF2-40B4-BE49-F238E27FC236}">
                    <a16:creationId xmlns:a16="http://schemas.microsoft.com/office/drawing/2014/main" id="{37173623-688D-C249-9679-13F62B753872}"/>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2" name="Rectangle 151">
                <a:extLst>
                  <a:ext uri="{FF2B5EF4-FFF2-40B4-BE49-F238E27FC236}">
                    <a16:creationId xmlns:a16="http://schemas.microsoft.com/office/drawing/2014/main" id="{06B38D25-2425-654A-823F-901ABBF1AAA4}"/>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3" name="Rectangle 152">
                <a:extLst>
                  <a:ext uri="{FF2B5EF4-FFF2-40B4-BE49-F238E27FC236}">
                    <a16:creationId xmlns:a16="http://schemas.microsoft.com/office/drawing/2014/main" id="{44B134AC-4ABE-3C4D-9043-7E0C126FD893}"/>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4" name="Rectangle 153">
                <a:extLst>
                  <a:ext uri="{FF2B5EF4-FFF2-40B4-BE49-F238E27FC236}">
                    <a16:creationId xmlns:a16="http://schemas.microsoft.com/office/drawing/2014/main" id="{C3237129-AD92-184E-867C-9B7EE9EB134D}"/>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41" name="Group 140">
              <a:extLst>
                <a:ext uri="{FF2B5EF4-FFF2-40B4-BE49-F238E27FC236}">
                  <a16:creationId xmlns:a16="http://schemas.microsoft.com/office/drawing/2014/main" id="{669836BF-1BD1-8245-A770-1E0F9E8CEC08}"/>
                </a:ext>
              </a:extLst>
            </p:cNvPr>
            <p:cNvGrpSpPr/>
            <p:nvPr/>
          </p:nvGrpSpPr>
          <p:grpSpPr>
            <a:xfrm>
              <a:off x="5608675" y="4641483"/>
              <a:ext cx="2087528" cy="833358"/>
              <a:chOff x="4996121" y="4686450"/>
              <a:chExt cx="2087528" cy="833358"/>
            </a:xfrm>
          </p:grpSpPr>
          <p:sp>
            <p:nvSpPr>
              <p:cNvPr id="147" name="Rectangle 146">
                <a:extLst>
                  <a:ext uri="{FF2B5EF4-FFF2-40B4-BE49-F238E27FC236}">
                    <a16:creationId xmlns:a16="http://schemas.microsoft.com/office/drawing/2014/main" id="{F0CC7C7D-C197-6F4D-94BA-5F26B4DBA74C}"/>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48" name="Rectangle 147">
                <a:extLst>
                  <a:ext uri="{FF2B5EF4-FFF2-40B4-BE49-F238E27FC236}">
                    <a16:creationId xmlns:a16="http://schemas.microsoft.com/office/drawing/2014/main" id="{3BDDBFD9-D4EC-1946-8C57-A50D9F03030E}"/>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49" name="Rectangle 148">
                <a:extLst>
                  <a:ext uri="{FF2B5EF4-FFF2-40B4-BE49-F238E27FC236}">
                    <a16:creationId xmlns:a16="http://schemas.microsoft.com/office/drawing/2014/main" id="{73F3F56B-1EAE-CD4C-90F2-47E7756880EF}"/>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0" name="Rectangle 149">
                <a:extLst>
                  <a:ext uri="{FF2B5EF4-FFF2-40B4-BE49-F238E27FC236}">
                    <a16:creationId xmlns:a16="http://schemas.microsoft.com/office/drawing/2014/main" id="{CBB0A45E-180A-394C-AC34-F02FDB0E5C5F}"/>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42" name="Group 141">
              <a:extLst>
                <a:ext uri="{FF2B5EF4-FFF2-40B4-BE49-F238E27FC236}">
                  <a16:creationId xmlns:a16="http://schemas.microsoft.com/office/drawing/2014/main" id="{49ACDDCC-013E-CC4F-85AD-47C4AE3CEA0D}"/>
                </a:ext>
              </a:extLst>
            </p:cNvPr>
            <p:cNvGrpSpPr/>
            <p:nvPr/>
          </p:nvGrpSpPr>
          <p:grpSpPr>
            <a:xfrm>
              <a:off x="5552560" y="4715467"/>
              <a:ext cx="2087528" cy="833358"/>
              <a:chOff x="4996121" y="4686450"/>
              <a:chExt cx="2087528" cy="833358"/>
            </a:xfrm>
          </p:grpSpPr>
          <p:sp>
            <p:nvSpPr>
              <p:cNvPr id="143" name="Rectangle 142">
                <a:extLst>
                  <a:ext uri="{FF2B5EF4-FFF2-40B4-BE49-F238E27FC236}">
                    <a16:creationId xmlns:a16="http://schemas.microsoft.com/office/drawing/2014/main" id="{8D495EE8-E43D-A845-8AAC-E8918944C5F4}"/>
                  </a:ext>
                </a:extLst>
              </p:cNvPr>
              <p:cNvSpPr/>
              <p:nvPr/>
            </p:nvSpPr>
            <p:spPr>
              <a:xfrm>
                <a:off x="4996121" y="4686450"/>
                <a:ext cx="904950" cy="833358"/>
              </a:xfrm>
              <a:prstGeom prst="rect">
                <a:avLst/>
              </a:prstGeom>
              <a:solidFill>
                <a:srgbClr val="00B0F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Five</a:t>
                </a:r>
                <a:r>
                  <a:rPr lang="zh-CN" altLang="en-US" dirty="0"/>
                  <a:t> </a:t>
                </a:r>
                <a:r>
                  <a:rPr lang="en-US" altLang="zh-CN" dirty="0"/>
                  <a:t>Tuples</a:t>
                </a:r>
                <a:endParaRPr lang="en-US" dirty="0"/>
              </a:p>
            </p:txBody>
          </p:sp>
          <p:sp>
            <p:nvSpPr>
              <p:cNvPr id="144" name="Rectangle 143">
                <a:extLst>
                  <a:ext uri="{FF2B5EF4-FFF2-40B4-BE49-F238E27FC236}">
                    <a16:creationId xmlns:a16="http://schemas.microsoft.com/office/drawing/2014/main" id="{EBA0A8E7-4055-2343-BD57-C2FA55713163}"/>
                  </a:ext>
                </a:extLst>
              </p:cNvPr>
              <p:cNvSpPr/>
              <p:nvPr/>
            </p:nvSpPr>
            <p:spPr>
              <a:xfrm>
                <a:off x="5901071" y="4686450"/>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Packet</a:t>
                </a:r>
                <a:r>
                  <a:rPr lang="en-US" altLang="zh-CN" baseline="-25000" dirty="0"/>
                  <a:t>1</a:t>
                </a:r>
                <a:endParaRPr lang="en-US" dirty="0"/>
              </a:p>
            </p:txBody>
          </p:sp>
          <p:sp>
            <p:nvSpPr>
              <p:cNvPr id="145" name="Rectangle 144">
                <a:extLst>
                  <a:ext uri="{FF2B5EF4-FFF2-40B4-BE49-F238E27FC236}">
                    <a16:creationId xmlns:a16="http://schemas.microsoft.com/office/drawing/2014/main" id="{FEE499F8-3929-9D48-B707-DF874AF175EF}"/>
                  </a:ext>
                </a:extLst>
              </p:cNvPr>
              <p:cNvSpPr/>
              <p:nvPr/>
            </p:nvSpPr>
            <p:spPr>
              <a:xfrm>
                <a:off x="5901071" y="4967302"/>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a:t>
                </a:r>
                <a:endParaRPr lang="en-US" dirty="0"/>
              </a:p>
            </p:txBody>
          </p:sp>
          <p:sp>
            <p:nvSpPr>
              <p:cNvPr id="146" name="Rectangle 145">
                <a:extLst>
                  <a:ext uri="{FF2B5EF4-FFF2-40B4-BE49-F238E27FC236}">
                    <a16:creationId xmlns:a16="http://schemas.microsoft.com/office/drawing/2014/main" id="{ACB95E54-1031-8D47-8439-1101A86DF873}"/>
                  </a:ext>
                </a:extLst>
              </p:cNvPr>
              <p:cNvSpPr/>
              <p:nvPr/>
            </p:nvSpPr>
            <p:spPr>
              <a:xfrm>
                <a:off x="5901071" y="5248154"/>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err="1"/>
                  <a:t>Packet</a:t>
                </a:r>
                <a:r>
                  <a:rPr lang="en-US" altLang="zh-CN" baseline="-25000" dirty="0" err="1"/>
                  <a:t>i</a:t>
                </a:r>
                <a:endParaRPr lang="en-US" dirty="0"/>
              </a:p>
            </p:txBody>
          </p:sp>
        </p:grpSp>
      </p:grpSp>
      <p:cxnSp>
        <p:nvCxnSpPr>
          <p:cNvPr id="155" name="Straight Arrow Connector 154">
            <a:extLst>
              <a:ext uri="{FF2B5EF4-FFF2-40B4-BE49-F238E27FC236}">
                <a16:creationId xmlns:a16="http://schemas.microsoft.com/office/drawing/2014/main" id="{C5FC9E3C-55D2-4844-86E3-A3D6CFA3EB1F}"/>
              </a:ext>
            </a:extLst>
          </p:cNvPr>
          <p:cNvCxnSpPr>
            <a:cxnSpLocks/>
            <a:stCxn id="136" idx="3"/>
            <a:endCxn id="143" idx="1"/>
          </p:cNvCxnSpPr>
          <p:nvPr/>
        </p:nvCxnSpPr>
        <p:spPr>
          <a:xfrm flipV="1">
            <a:off x="5121818" y="2594358"/>
            <a:ext cx="1334354" cy="1041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C8A70D81-C3E4-C246-A1A5-16A6059B006D}"/>
              </a:ext>
            </a:extLst>
          </p:cNvPr>
          <p:cNvSpPr txBox="1"/>
          <p:nvPr/>
        </p:nvSpPr>
        <p:spPr>
          <a:xfrm>
            <a:off x="5002612" y="2249613"/>
            <a:ext cx="1441598" cy="707886"/>
          </a:xfrm>
          <a:prstGeom prst="rect">
            <a:avLst/>
          </a:prstGeom>
          <a:noFill/>
        </p:spPr>
        <p:txBody>
          <a:bodyPr wrap="square" rtlCol="0">
            <a:spAutoFit/>
          </a:bodyPr>
          <a:lstStyle/>
          <a:p>
            <a:pPr algn="ctr"/>
            <a:r>
              <a:rPr lang="en-US" altLang="zh-CN" sz="2000" i="1" dirty="0"/>
              <a:t>Flow-based</a:t>
            </a:r>
            <a:r>
              <a:rPr lang="zh-CN" altLang="en-US" sz="2000" i="1" dirty="0"/>
              <a:t> </a:t>
            </a:r>
            <a:endParaRPr lang="en-US" altLang="zh-CN" sz="2000" i="1" dirty="0"/>
          </a:p>
          <a:p>
            <a:pPr algn="ctr"/>
            <a:r>
              <a:rPr lang="en-US" altLang="zh-CN" sz="2000" i="1" dirty="0"/>
              <a:t>split</a:t>
            </a:r>
            <a:endParaRPr lang="en-US" sz="2000" i="1" dirty="0"/>
          </a:p>
        </p:txBody>
      </p:sp>
      <p:sp>
        <p:nvSpPr>
          <p:cNvPr id="157" name="TextBox 156">
            <a:extLst>
              <a:ext uri="{FF2B5EF4-FFF2-40B4-BE49-F238E27FC236}">
                <a16:creationId xmlns:a16="http://schemas.microsoft.com/office/drawing/2014/main" id="{C59CC90E-8B2D-F04E-B9E5-D596321C1B7B}"/>
              </a:ext>
            </a:extLst>
          </p:cNvPr>
          <p:cNvSpPr txBox="1"/>
          <p:nvPr/>
        </p:nvSpPr>
        <p:spPr>
          <a:xfrm>
            <a:off x="4440438" y="1871219"/>
            <a:ext cx="466650" cy="461665"/>
          </a:xfrm>
          <a:prstGeom prst="rect">
            <a:avLst/>
          </a:prstGeom>
          <a:noFill/>
        </p:spPr>
        <p:txBody>
          <a:bodyPr wrap="square" rtlCol="0">
            <a:spAutoFit/>
          </a:bodyPr>
          <a:lstStyle/>
          <a:p>
            <a:pPr algn="ctr"/>
            <a:r>
              <a:rPr lang="en-US" altLang="zh-CN" sz="2400" dirty="0"/>
              <a:t>D</a:t>
            </a:r>
            <a:endParaRPr lang="en-US" sz="2400" dirty="0"/>
          </a:p>
        </p:txBody>
      </p:sp>
      <mc:AlternateContent xmlns:mc="http://schemas.openxmlformats.org/markup-compatibility/2006" xmlns:a14="http://schemas.microsoft.com/office/drawing/2010/main">
        <mc:Choice Requires="a14">
          <p:sp>
            <p:nvSpPr>
              <p:cNvPr id="158" name="TextBox 157">
                <a:extLst>
                  <a:ext uri="{FF2B5EF4-FFF2-40B4-BE49-F238E27FC236}">
                    <a16:creationId xmlns:a16="http://schemas.microsoft.com/office/drawing/2014/main" id="{FC5E913C-A481-684F-999F-68BC3518EB0E}"/>
                  </a:ext>
                </a:extLst>
              </p:cNvPr>
              <p:cNvSpPr txBox="1"/>
              <p:nvPr/>
            </p:nvSpPr>
            <p:spPr>
              <a:xfrm>
                <a:off x="7114520" y="1609837"/>
                <a:ext cx="925467" cy="47186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altLang="zh-CN" sz="2400" b="0" i="1" smtClean="0">
                              <a:latin typeface="Cambria Math" panose="02040503050406030204" pitchFamily="18" charset="0"/>
                            </a:rPr>
                            <m:t>𝐷</m:t>
                          </m:r>
                        </m:e>
                        <m:sup>
                          <m:r>
                            <a:rPr lang="en-US" altLang="zh-CN" sz="2400" b="0" i="1" smtClean="0">
                              <a:latin typeface="Cambria Math" panose="02040503050406030204" pitchFamily="18" charset="0"/>
                            </a:rPr>
                            <m:t>𝑓𝑙𝑜𝑤</m:t>
                          </m:r>
                        </m:sup>
                      </m:sSup>
                    </m:oMath>
                  </m:oMathPara>
                </a14:m>
                <a:endParaRPr lang="en-US" dirty="0"/>
              </a:p>
            </p:txBody>
          </p:sp>
        </mc:Choice>
        <mc:Fallback xmlns="">
          <p:sp>
            <p:nvSpPr>
              <p:cNvPr id="158" name="TextBox 157">
                <a:extLst>
                  <a:ext uri="{FF2B5EF4-FFF2-40B4-BE49-F238E27FC236}">
                    <a16:creationId xmlns:a16="http://schemas.microsoft.com/office/drawing/2014/main" id="{FC5E913C-A481-684F-999F-68BC3518EB0E}"/>
                  </a:ext>
                </a:extLst>
              </p:cNvPr>
              <p:cNvSpPr txBox="1">
                <a:spLocks noRot="1" noChangeAspect="1" noMove="1" noResize="1" noEditPoints="1" noAdjustHandles="1" noChangeArrowheads="1" noChangeShapeType="1" noTextEdit="1"/>
              </p:cNvSpPr>
              <p:nvPr/>
            </p:nvSpPr>
            <p:spPr>
              <a:xfrm>
                <a:off x="7114520" y="1609837"/>
                <a:ext cx="925467" cy="471860"/>
              </a:xfrm>
              <a:prstGeom prst="rect">
                <a:avLst/>
              </a:prstGeom>
              <a:blipFill>
                <a:blip r:embed="rId3"/>
                <a:stretch>
                  <a:fillRect l="-6757"/>
                </a:stretch>
              </a:blipFill>
            </p:spPr>
            <p:txBody>
              <a:bodyPr/>
              <a:lstStyle/>
              <a:p>
                <a:r>
                  <a:rPr lang="en-US">
                    <a:noFill/>
                  </a:rPr>
                  <a:t> </a:t>
                </a:r>
              </a:p>
            </p:txBody>
          </p:sp>
        </mc:Fallback>
      </mc:AlternateContent>
      <p:sp>
        <p:nvSpPr>
          <p:cNvPr id="159" name="Rounded Rectangle 158">
            <a:extLst>
              <a:ext uri="{FF2B5EF4-FFF2-40B4-BE49-F238E27FC236}">
                <a16:creationId xmlns:a16="http://schemas.microsoft.com/office/drawing/2014/main" id="{6F22F04D-E36A-8B46-A1D3-5F28350219C7}"/>
              </a:ext>
            </a:extLst>
          </p:cNvPr>
          <p:cNvSpPr/>
          <p:nvPr/>
        </p:nvSpPr>
        <p:spPr>
          <a:xfrm>
            <a:off x="2192764" y="4035448"/>
            <a:ext cx="6663554" cy="1762481"/>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0" name="TextBox 159">
                <a:extLst>
                  <a:ext uri="{FF2B5EF4-FFF2-40B4-BE49-F238E27FC236}">
                    <a16:creationId xmlns:a16="http://schemas.microsoft.com/office/drawing/2014/main" id="{C5BE53D7-DD42-5840-B75E-E9319B1F3972}"/>
                  </a:ext>
                </a:extLst>
              </p:cNvPr>
              <p:cNvSpPr txBox="1"/>
              <p:nvPr/>
            </p:nvSpPr>
            <p:spPr>
              <a:xfrm>
                <a:off x="2384319" y="4163919"/>
                <a:ext cx="767732" cy="472437"/>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altLang="zh-CN" sz="2000" i="1">
                              <a:latin typeface="Cambria Math" panose="02040503050406030204" pitchFamily="18" charset="0"/>
                            </a:rPr>
                            <m:t>𝐷</m:t>
                          </m:r>
                        </m:e>
                        <m:sub>
                          <m:r>
                            <a:rPr lang="en-US" altLang="zh-CN" sz="2000" b="0" i="1" smtClean="0">
                              <a:latin typeface="Cambria Math" panose="02040503050406030204" pitchFamily="18" charset="0"/>
                            </a:rPr>
                            <m:t>𝑖</m:t>
                          </m:r>
                        </m:sub>
                        <m:sup>
                          <m:r>
                            <a:rPr lang="en-US" altLang="zh-CN" sz="2000" i="1">
                              <a:latin typeface="Cambria Math" panose="02040503050406030204" pitchFamily="18" charset="0"/>
                            </a:rPr>
                            <m:t>𝑓𝑙𝑜𝑤</m:t>
                          </m:r>
                        </m:sup>
                      </m:sSubSup>
                    </m:oMath>
                  </m:oMathPara>
                </a14:m>
                <a:endParaRPr lang="en-US" dirty="0"/>
              </a:p>
            </p:txBody>
          </p:sp>
        </mc:Choice>
        <mc:Fallback xmlns="">
          <p:sp>
            <p:nvSpPr>
              <p:cNvPr id="160" name="TextBox 159">
                <a:extLst>
                  <a:ext uri="{FF2B5EF4-FFF2-40B4-BE49-F238E27FC236}">
                    <a16:creationId xmlns:a16="http://schemas.microsoft.com/office/drawing/2014/main" id="{C5BE53D7-DD42-5840-B75E-E9319B1F3972}"/>
                  </a:ext>
                </a:extLst>
              </p:cNvPr>
              <p:cNvSpPr txBox="1">
                <a:spLocks noRot="1" noChangeAspect="1" noMove="1" noResize="1" noEditPoints="1" noAdjustHandles="1" noChangeArrowheads="1" noChangeShapeType="1" noTextEdit="1"/>
              </p:cNvSpPr>
              <p:nvPr/>
            </p:nvSpPr>
            <p:spPr>
              <a:xfrm>
                <a:off x="2384319" y="4163919"/>
                <a:ext cx="767732" cy="472437"/>
              </a:xfrm>
              <a:prstGeom prst="rect">
                <a:avLst/>
              </a:prstGeom>
              <a:blipFill>
                <a:blip r:embed="rId4"/>
                <a:stretch>
                  <a:fillRect r="-4839" b="-2564"/>
                </a:stretch>
              </a:blipFill>
              <a:ln>
                <a:solidFill>
                  <a:schemeClr val="tx1"/>
                </a:solidFill>
              </a:ln>
            </p:spPr>
            <p:txBody>
              <a:bodyPr/>
              <a:lstStyle/>
              <a:p>
                <a:r>
                  <a:rPr lang="en-US">
                    <a:noFill/>
                  </a:rPr>
                  <a:t> </a:t>
                </a:r>
              </a:p>
            </p:txBody>
          </p:sp>
        </mc:Fallback>
      </mc:AlternateContent>
      <p:sp>
        <p:nvSpPr>
          <p:cNvPr id="161" name="TextBox 160">
            <a:extLst>
              <a:ext uri="{FF2B5EF4-FFF2-40B4-BE49-F238E27FC236}">
                <a16:creationId xmlns:a16="http://schemas.microsoft.com/office/drawing/2014/main" id="{5F734E31-83FF-CF4D-910F-5F2A7E8D5D79}"/>
              </a:ext>
            </a:extLst>
          </p:cNvPr>
          <p:cNvSpPr txBox="1"/>
          <p:nvPr/>
        </p:nvSpPr>
        <p:spPr>
          <a:xfrm>
            <a:off x="7107638" y="3077824"/>
            <a:ext cx="2658313" cy="707886"/>
          </a:xfrm>
          <a:prstGeom prst="rect">
            <a:avLst/>
          </a:prstGeom>
          <a:noFill/>
        </p:spPr>
        <p:txBody>
          <a:bodyPr wrap="square" rtlCol="0">
            <a:spAutoFit/>
          </a:bodyPr>
          <a:lstStyle/>
          <a:p>
            <a:pPr algn="ctr"/>
            <a:r>
              <a:rPr lang="en-US" altLang="zh-CN" sz="2000" b="1" i="1" dirty="0"/>
              <a:t>M</a:t>
            </a:r>
            <a:r>
              <a:rPr lang="zh-CN" altLang="en-US" sz="2000" dirty="0"/>
              <a:t> </a:t>
            </a:r>
            <a:r>
              <a:rPr lang="en-US" altLang="zh-CN" sz="2000" dirty="0"/>
              <a:t>Evenly</a:t>
            </a:r>
            <a:r>
              <a:rPr lang="zh-CN" altLang="en-US" sz="2000" dirty="0"/>
              <a:t> </a:t>
            </a:r>
            <a:r>
              <a:rPr lang="en-US" altLang="zh-CN" sz="2000" dirty="0"/>
              <a:t>sliced</a:t>
            </a:r>
            <a:r>
              <a:rPr lang="zh-CN" altLang="en-US" sz="2000" dirty="0"/>
              <a:t> </a:t>
            </a:r>
            <a:r>
              <a:rPr lang="en-US" altLang="zh-CN" sz="2000" dirty="0"/>
              <a:t>chunks</a:t>
            </a:r>
            <a:r>
              <a:rPr lang="zh-CN" altLang="en-US" sz="2000" dirty="0"/>
              <a:t> </a:t>
            </a:r>
            <a:r>
              <a:rPr lang="en-US" altLang="zh-CN" sz="2000" dirty="0"/>
              <a:t>by</a:t>
            </a:r>
            <a:r>
              <a:rPr lang="zh-CN" altLang="en-US" sz="2000" dirty="0"/>
              <a:t> </a:t>
            </a:r>
            <a:r>
              <a:rPr lang="en-US" altLang="zh-CN" sz="2000" b="1" i="1" dirty="0"/>
              <a:t>time</a:t>
            </a:r>
            <a:r>
              <a:rPr lang="zh-CN" altLang="en-US" sz="2000" dirty="0"/>
              <a:t> </a:t>
            </a:r>
            <a:r>
              <a:rPr lang="en-US" altLang="zh-CN" sz="2000" dirty="0"/>
              <a:t>interval</a:t>
            </a:r>
            <a:endParaRPr lang="en-US" sz="2000" dirty="0"/>
          </a:p>
        </p:txBody>
      </p:sp>
      <p:sp>
        <p:nvSpPr>
          <p:cNvPr id="162" name="Rectangle 161">
            <a:extLst>
              <a:ext uri="{FF2B5EF4-FFF2-40B4-BE49-F238E27FC236}">
                <a16:creationId xmlns:a16="http://schemas.microsoft.com/office/drawing/2014/main" id="{D1598916-051D-A747-B8A9-B94D68723A52}"/>
              </a:ext>
            </a:extLst>
          </p:cNvPr>
          <p:cNvSpPr/>
          <p:nvPr/>
        </p:nvSpPr>
        <p:spPr>
          <a:xfrm>
            <a:off x="3152050" y="4170201"/>
            <a:ext cx="1091713" cy="471997"/>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Flow</a:t>
            </a:r>
            <a:r>
              <a:rPr lang="zh-CN" altLang="en-US" sz="2000" i="1" dirty="0"/>
              <a:t> </a:t>
            </a:r>
            <a:r>
              <a:rPr lang="en-US" altLang="zh-CN" sz="2000" i="1" dirty="0"/>
              <a:t>tag</a:t>
            </a:r>
            <a:endParaRPr lang="en-US" sz="2000" i="1" dirty="0"/>
          </a:p>
        </p:txBody>
      </p:sp>
      <p:pic>
        <p:nvPicPr>
          <p:cNvPr id="163" name="Graphic 162" descr="Database with solid fill">
            <a:extLst>
              <a:ext uri="{FF2B5EF4-FFF2-40B4-BE49-F238E27FC236}">
                <a16:creationId xmlns:a16="http://schemas.microsoft.com/office/drawing/2014/main" id="{F3E2C89C-CA0E-674A-8C56-984258A76A2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63626" y="4720460"/>
            <a:ext cx="455748" cy="452230"/>
          </a:xfrm>
          <a:prstGeom prst="rect">
            <a:avLst/>
          </a:prstGeom>
        </p:spPr>
      </p:pic>
      <p:sp>
        <p:nvSpPr>
          <p:cNvPr id="164" name="Rectangle 163">
            <a:extLst>
              <a:ext uri="{FF2B5EF4-FFF2-40B4-BE49-F238E27FC236}">
                <a16:creationId xmlns:a16="http://schemas.microsoft.com/office/drawing/2014/main" id="{2C978CA7-5A7C-B64A-A33A-8C98A91657B5}"/>
              </a:ext>
            </a:extLst>
          </p:cNvPr>
          <p:cNvSpPr/>
          <p:nvPr/>
        </p:nvSpPr>
        <p:spPr>
          <a:xfrm>
            <a:off x="4721783" y="4511207"/>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Time-series</a:t>
            </a:r>
            <a:r>
              <a:rPr lang="zh-CN" altLang="en-US" sz="2000" i="1" dirty="0"/>
              <a:t> </a:t>
            </a:r>
            <a:r>
              <a:rPr lang="en-US" altLang="zh-CN" sz="2000" i="1" dirty="0"/>
              <a:t>GAN</a:t>
            </a:r>
            <a:endParaRPr lang="en-US" sz="2000" i="1" dirty="0"/>
          </a:p>
        </p:txBody>
      </p:sp>
      <p:cxnSp>
        <p:nvCxnSpPr>
          <p:cNvPr id="165" name="Straight Arrow Connector 164">
            <a:extLst>
              <a:ext uri="{FF2B5EF4-FFF2-40B4-BE49-F238E27FC236}">
                <a16:creationId xmlns:a16="http://schemas.microsoft.com/office/drawing/2014/main" id="{65E41C32-362C-1F4F-9E88-AC388DA2B3AD}"/>
              </a:ext>
            </a:extLst>
          </p:cNvPr>
          <p:cNvCxnSpPr>
            <a:cxnSpLocks/>
            <a:stCxn id="162" idx="3"/>
            <a:endCxn id="164" idx="1"/>
          </p:cNvCxnSpPr>
          <p:nvPr/>
        </p:nvCxnSpPr>
        <p:spPr>
          <a:xfrm>
            <a:off x="4243763" y="4406200"/>
            <a:ext cx="478020" cy="5485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66" name="Graphic 165" descr="Database with solid fill">
            <a:extLst>
              <a:ext uri="{FF2B5EF4-FFF2-40B4-BE49-F238E27FC236}">
                <a16:creationId xmlns:a16="http://schemas.microsoft.com/office/drawing/2014/main" id="{06453E47-7860-1F4A-8821-1080CFA2B6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79717" y="4500116"/>
            <a:ext cx="914400" cy="914400"/>
          </a:xfrm>
          <a:prstGeom prst="rect">
            <a:avLst/>
          </a:prstGeom>
        </p:spPr>
      </p:pic>
      <p:sp>
        <p:nvSpPr>
          <p:cNvPr id="167" name="TextBox 166">
            <a:extLst>
              <a:ext uri="{FF2B5EF4-FFF2-40B4-BE49-F238E27FC236}">
                <a16:creationId xmlns:a16="http://schemas.microsoft.com/office/drawing/2014/main" id="{47195980-86CC-B748-B721-22102C6634C2}"/>
              </a:ext>
            </a:extLst>
          </p:cNvPr>
          <p:cNvSpPr txBox="1"/>
          <p:nvPr/>
        </p:nvSpPr>
        <p:spPr>
          <a:xfrm>
            <a:off x="6657320" y="4224519"/>
            <a:ext cx="914400" cy="400110"/>
          </a:xfrm>
          <a:prstGeom prst="rect">
            <a:avLst/>
          </a:prstGeom>
          <a:noFill/>
        </p:spPr>
        <p:txBody>
          <a:bodyPr wrap="square" rtlCol="0">
            <a:spAutoFit/>
          </a:bodyPr>
          <a:lstStyle/>
          <a:p>
            <a:pPr algn="ctr"/>
            <a:r>
              <a:rPr lang="en-US" altLang="zh-CN" sz="2000" dirty="0" err="1"/>
              <a:t>Model</a:t>
            </a:r>
            <a:r>
              <a:rPr lang="en-US" altLang="zh-CN" sz="2000" baseline="-25000" dirty="0" err="1"/>
              <a:t>i</a:t>
            </a:r>
            <a:endParaRPr lang="en-US" sz="2000" dirty="0"/>
          </a:p>
        </p:txBody>
      </p:sp>
      <p:cxnSp>
        <p:nvCxnSpPr>
          <p:cNvPr id="168" name="Straight Arrow Connector 167">
            <a:extLst>
              <a:ext uri="{FF2B5EF4-FFF2-40B4-BE49-F238E27FC236}">
                <a16:creationId xmlns:a16="http://schemas.microsoft.com/office/drawing/2014/main" id="{6AD1A6EE-9E99-BD43-A153-E2ED3E12D2D9}"/>
              </a:ext>
            </a:extLst>
          </p:cNvPr>
          <p:cNvCxnSpPr>
            <a:cxnSpLocks/>
            <a:stCxn id="164" idx="3"/>
            <a:endCxn id="166" idx="1"/>
          </p:cNvCxnSpPr>
          <p:nvPr/>
        </p:nvCxnSpPr>
        <p:spPr>
          <a:xfrm>
            <a:off x="6327299" y="4954748"/>
            <a:ext cx="352418" cy="25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9" name="Straight Arrow Connector 168">
            <a:extLst>
              <a:ext uri="{FF2B5EF4-FFF2-40B4-BE49-F238E27FC236}">
                <a16:creationId xmlns:a16="http://schemas.microsoft.com/office/drawing/2014/main" id="{FB72F063-871A-8E47-A3A8-65B02AAE8DD3}"/>
              </a:ext>
            </a:extLst>
          </p:cNvPr>
          <p:cNvCxnSpPr>
            <a:cxnSpLocks/>
          </p:cNvCxnSpPr>
          <p:nvPr/>
        </p:nvCxnSpPr>
        <p:spPr>
          <a:xfrm flipV="1">
            <a:off x="8638673" y="5431608"/>
            <a:ext cx="539246" cy="528423"/>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70" name="TextBox 169">
            <a:extLst>
              <a:ext uri="{FF2B5EF4-FFF2-40B4-BE49-F238E27FC236}">
                <a16:creationId xmlns:a16="http://schemas.microsoft.com/office/drawing/2014/main" id="{420C401A-7E2F-7247-BD61-B7FDC1308EC0}"/>
              </a:ext>
            </a:extLst>
          </p:cNvPr>
          <p:cNvSpPr txBox="1"/>
          <p:nvPr/>
        </p:nvSpPr>
        <p:spPr>
          <a:xfrm>
            <a:off x="8708318" y="5666047"/>
            <a:ext cx="1278713" cy="400110"/>
          </a:xfrm>
          <a:prstGeom prst="rect">
            <a:avLst/>
          </a:prstGeom>
          <a:noFill/>
        </p:spPr>
        <p:txBody>
          <a:bodyPr wrap="square" rtlCol="0">
            <a:spAutoFit/>
          </a:bodyPr>
          <a:lstStyle/>
          <a:p>
            <a:pPr algn="ctr"/>
            <a:r>
              <a:rPr lang="en-US" altLang="zh-CN" sz="2000" dirty="0"/>
              <a:t>In</a:t>
            </a:r>
            <a:r>
              <a:rPr lang="zh-CN" altLang="en-US" sz="2000" dirty="0"/>
              <a:t> </a:t>
            </a:r>
            <a:r>
              <a:rPr lang="en-US" altLang="zh-CN" sz="2000" dirty="0"/>
              <a:t>parallel</a:t>
            </a:r>
            <a:endParaRPr lang="en-US" sz="2000" dirty="0"/>
          </a:p>
        </p:txBody>
      </p:sp>
      <p:pic>
        <p:nvPicPr>
          <p:cNvPr id="171" name="Graphic 170" descr="Document with solid fill">
            <a:extLst>
              <a:ext uri="{FF2B5EF4-FFF2-40B4-BE49-F238E27FC236}">
                <a16:creationId xmlns:a16="http://schemas.microsoft.com/office/drawing/2014/main" id="{C58C65DC-2E06-494A-8153-BC06F9D5172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46535" y="4500116"/>
            <a:ext cx="914400" cy="914400"/>
          </a:xfrm>
          <a:prstGeom prst="rect">
            <a:avLst/>
          </a:prstGeom>
        </p:spPr>
      </p:pic>
      <p:cxnSp>
        <p:nvCxnSpPr>
          <p:cNvPr id="172" name="Straight Arrow Connector 171">
            <a:extLst>
              <a:ext uri="{FF2B5EF4-FFF2-40B4-BE49-F238E27FC236}">
                <a16:creationId xmlns:a16="http://schemas.microsoft.com/office/drawing/2014/main" id="{1DDDA708-B28E-274C-B38A-E9E750832376}"/>
              </a:ext>
            </a:extLst>
          </p:cNvPr>
          <p:cNvCxnSpPr>
            <a:cxnSpLocks/>
            <a:stCxn id="166" idx="3"/>
            <a:endCxn id="171" idx="1"/>
          </p:cNvCxnSpPr>
          <p:nvPr/>
        </p:nvCxnSpPr>
        <p:spPr>
          <a:xfrm>
            <a:off x="7594117" y="4957316"/>
            <a:ext cx="35241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3" name="TextBox 172">
                <a:extLst>
                  <a:ext uri="{FF2B5EF4-FFF2-40B4-BE49-F238E27FC236}">
                    <a16:creationId xmlns:a16="http://schemas.microsoft.com/office/drawing/2014/main" id="{2D863918-A1B1-7044-A97C-86160309DA99}"/>
                  </a:ext>
                </a:extLst>
              </p:cNvPr>
              <p:cNvSpPr txBox="1"/>
              <p:nvPr/>
            </p:nvSpPr>
            <p:spPr>
              <a:xfrm>
                <a:off x="7998161" y="4184498"/>
                <a:ext cx="767732" cy="472437"/>
              </a:xfrm>
              <a:prstGeom prst="rect">
                <a:avLst/>
              </a:prstGeom>
              <a:noFill/>
              <a:ln>
                <a:no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altLang="zh-CN" sz="2000" i="1">
                              <a:latin typeface="Cambria Math" panose="02040503050406030204" pitchFamily="18" charset="0"/>
                            </a:rPr>
                            <m:t>𝐷</m:t>
                          </m:r>
                        </m:e>
                        <m:sub>
                          <m:r>
                            <a:rPr lang="en-US" altLang="zh-CN" sz="2000" b="0" i="1" smtClean="0">
                              <a:latin typeface="Cambria Math" panose="02040503050406030204" pitchFamily="18" charset="0"/>
                            </a:rPr>
                            <m:t>𝑖</m:t>
                          </m:r>
                        </m:sub>
                        <m:sup>
                          <m:r>
                            <a:rPr lang="en-US" altLang="zh-CN" sz="2000" b="0" i="1" smtClean="0">
                              <a:latin typeface="Cambria Math" panose="02040503050406030204" pitchFamily="18" charset="0"/>
                            </a:rPr>
                            <m:t>′</m:t>
                          </m:r>
                          <m:r>
                            <a:rPr lang="en-US" altLang="zh-CN" sz="2000" i="1">
                              <a:latin typeface="Cambria Math" panose="02040503050406030204" pitchFamily="18" charset="0"/>
                            </a:rPr>
                            <m:t>𝑓𝑙𝑜𝑤</m:t>
                          </m:r>
                        </m:sup>
                      </m:sSubSup>
                    </m:oMath>
                  </m:oMathPara>
                </a14:m>
                <a:endParaRPr lang="en-US" sz="2000" dirty="0"/>
              </a:p>
            </p:txBody>
          </p:sp>
        </mc:Choice>
        <mc:Fallback xmlns="">
          <p:sp>
            <p:nvSpPr>
              <p:cNvPr id="173" name="TextBox 172">
                <a:extLst>
                  <a:ext uri="{FF2B5EF4-FFF2-40B4-BE49-F238E27FC236}">
                    <a16:creationId xmlns:a16="http://schemas.microsoft.com/office/drawing/2014/main" id="{2D863918-A1B1-7044-A97C-86160309DA99}"/>
                  </a:ext>
                </a:extLst>
              </p:cNvPr>
              <p:cNvSpPr txBox="1">
                <a:spLocks noRot="1" noChangeAspect="1" noMove="1" noResize="1" noEditPoints="1" noAdjustHandles="1" noChangeArrowheads="1" noChangeShapeType="1" noTextEdit="1"/>
              </p:cNvSpPr>
              <p:nvPr/>
            </p:nvSpPr>
            <p:spPr>
              <a:xfrm>
                <a:off x="7998161" y="4184498"/>
                <a:ext cx="767732" cy="472437"/>
              </a:xfrm>
              <a:prstGeom prst="rect">
                <a:avLst/>
              </a:prstGeom>
              <a:blipFill>
                <a:blip r:embed="rId9"/>
                <a:stretch>
                  <a:fillRect r="-11290" b="-2632"/>
                </a:stretch>
              </a:blipFill>
              <a:ln>
                <a:noFill/>
              </a:ln>
            </p:spPr>
            <p:txBody>
              <a:bodyPr/>
              <a:lstStyle/>
              <a:p>
                <a:r>
                  <a:rPr lang="en-US">
                    <a:noFill/>
                  </a:rPr>
                  <a:t> </a:t>
                </a:r>
              </a:p>
            </p:txBody>
          </p:sp>
        </mc:Fallback>
      </mc:AlternateContent>
      <p:sp>
        <p:nvSpPr>
          <p:cNvPr id="174" name="Down Arrow 173">
            <a:extLst>
              <a:ext uri="{FF2B5EF4-FFF2-40B4-BE49-F238E27FC236}">
                <a16:creationId xmlns:a16="http://schemas.microsoft.com/office/drawing/2014/main" id="{30D0F1CB-7667-484C-9F1E-49CC535B8F70}"/>
              </a:ext>
            </a:extLst>
          </p:cNvPr>
          <p:cNvSpPr/>
          <p:nvPr/>
        </p:nvSpPr>
        <p:spPr>
          <a:xfrm>
            <a:off x="6778388" y="3112418"/>
            <a:ext cx="468446" cy="6616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5" name="Graphic 174" descr="Database with solid fill">
            <a:extLst>
              <a:ext uri="{FF2B5EF4-FFF2-40B4-BE49-F238E27FC236}">
                <a16:creationId xmlns:a16="http://schemas.microsoft.com/office/drawing/2014/main" id="{44F57DB0-82EE-0540-AC2E-D1D64D20ECB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773646" y="5297522"/>
            <a:ext cx="452230" cy="452230"/>
          </a:xfrm>
          <a:prstGeom prst="rect">
            <a:avLst/>
          </a:prstGeom>
        </p:spPr>
      </p:pic>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B56D329A-FB6C-7548-B172-AD028FACBFA0}"/>
                  </a:ext>
                </a:extLst>
              </p:cNvPr>
              <p:cNvSpPr txBox="1"/>
              <p:nvPr/>
            </p:nvSpPr>
            <p:spPr>
              <a:xfrm>
                <a:off x="2450165" y="5307979"/>
                <a:ext cx="1451851" cy="423770"/>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sSub>
                        <m:sSubPr>
                          <m:ctrlPr>
                            <a:rPr lang="en-US" sz="2000" i="1" smtClean="0">
                              <a:latin typeface="Cambria Math" panose="02040503050406030204" pitchFamily="18" charset="0"/>
                            </a:rPr>
                          </m:ctrlPr>
                        </m:sSubPr>
                        <m:e>
                          <m:r>
                            <m:rPr>
                              <m:nor/>
                            </m:rPr>
                            <a:rPr lang="en-US" altLang="zh-CN" sz="2000" b="0" i="0" smtClean="0">
                              <a:latin typeface="Cambria Math" panose="02040503050406030204" pitchFamily="18" charset="0"/>
                            </a:rPr>
                            <m:t>Model</m:t>
                          </m:r>
                        </m:e>
                        <m:sub>
                          <m:r>
                            <a:rPr lang="en-US" altLang="zh-CN" sz="2000" b="0" i="1" smtClean="0">
                              <a:latin typeface="Cambria Math" panose="02040503050406030204" pitchFamily="18" charset="0"/>
                            </a:rPr>
                            <m:t>𝑝𝑢𝑏𝑙𝑖𝑐</m:t>
                          </m:r>
                        </m:sub>
                      </m:sSub>
                    </m:oMath>
                  </m:oMathPara>
                </a14:m>
                <a:endParaRPr lang="en-US" dirty="0"/>
              </a:p>
            </p:txBody>
          </p:sp>
        </mc:Choice>
        <mc:Fallback xmlns="">
          <p:sp>
            <p:nvSpPr>
              <p:cNvPr id="176" name="TextBox 175">
                <a:extLst>
                  <a:ext uri="{FF2B5EF4-FFF2-40B4-BE49-F238E27FC236}">
                    <a16:creationId xmlns:a16="http://schemas.microsoft.com/office/drawing/2014/main" id="{B56D329A-FB6C-7548-B172-AD028FACBFA0}"/>
                  </a:ext>
                </a:extLst>
              </p:cNvPr>
              <p:cNvSpPr txBox="1">
                <a:spLocks noRot="1" noChangeAspect="1" noMove="1" noResize="1" noEditPoints="1" noAdjustHandles="1" noChangeArrowheads="1" noChangeShapeType="1" noTextEdit="1"/>
              </p:cNvSpPr>
              <p:nvPr/>
            </p:nvSpPr>
            <p:spPr>
              <a:xfrm>
                <a:off x="2450165" y="5307979"/>
                <a:ext cx="1451851" cy="423770"/>
              </a:xfrm>
              <a:prstGeom prst="rect">
                <a:avLst/>
              </a:prstGeom>
              <a:blipFill>
                <a:blip r:embed="rId12"/>
                <a:stretch>
                  <a:fillRect l="-862" b="-8824"/>
                </a:stretch>
              </a:blipFill>
            </p:spPr>
            <p:txBody>
              <a:bodyPr/>
              <a:lstStyle/>
              <a:p>
                <a:r>
                  <a:rPr lang="en-US">
                    <a:noFill/>
                  </a:rPr>
                  <a:t> </a:t>
                </a:r>
              </a:p>
            </p:txBody>
          </p:sp>
        </mc:Fallback>
      </mc:AlternateContent>
      <p:sp>
        <p:nvSpPr>
          <p:cNvPr id="177" name="Decision 176">
            <a:extLst>
              <a:ext uri="{FF2B5EF4-FFF2-40B4-BE49-F238E27FC236}">
                <a16:creationId xmlns:a16="http://schemas.microsoft.com/office/drawing/2014/main" id="{4FF3F1D9-6CB6-C44F-B36B-3CC9AEF48606}"/>
              </a:ext>
            </a:extLst>
          </p:cNvPr>
          <p:cNvSpPr/>
          <p:nvPr/>
        </p:nvSpPr>
        <p:spPr>
          <a:xfrm>
            <a:off x="1076006" y="5014185"/>
            <a:ext cx="1020700" cy="337067"/>
          </a:xfrm>
          <a:prstGeom prst="flowChartDecision">
            <a:avLst/>
          </a:prstGeom>
          <a:ln w="19050">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a:t>DP?</a:t>
            </a:r>
            <a:endParaRPr lang="en-US" sz="2000" dirty="0"/>
          </a:p>
        </p:txBody>
      </p:sp>
      <mc:AlternateContent xmlns:mc="http://schemas.openxmlformats.org/markup-compatibility/2006" xmlns:a14="http://schemas.microsoft.com/office/drawing/2010/main">
        <mc:Choice Requires="a14">
          <p:sp>
            <p:nvSpPr>
              <p:cNvPr id="178" name="TextBox 177">
                <a:extLst>
                  <a:ext uri="{FF2B5EF4-FFF2-40B4-BE49-F238E27FC236}">
                    <a16:creationId xmlns:a16="http://schemas.microsoft.com/office/drawing/2014/main" id="{45B14CDD-CEC7-FE4C-8FC4-E7BB72978326}"/>
                  </a:ext>
                </a:extLst>
              </p:cNvPr>
              <p:cNvSpPr txBox="1"/>
              <p:nvPr/>
            </p:nvSpPr>
            <p:spPr>
              <a:xfrm>
                <a:off x="2818876" y="4714123"/>
                <a:ext cx="1007749" cy="400110"/>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sSub>
                        <m:sSubPr>
                          <m:ctrlPr>
                            <a:rPr lang="en-US" sz="2000" i="1" smtClean="0">
                              <a:latin typeface="Cambria Math" panose="02040503050406030204" pitchFamily="18" charset="0"/>
                            </a:rPr>
                          </m:ctrlPr>
                        </m:sSubPr>
                        <m:e>
                          <m:r>
                            <m:rPr>
                              <m:nor/>
                            </m:rPr>
                            <a:rPr lang="en-US" altLang="zh-CN" sz="2000" b="0" i="0" smtClean="0">
                              <a:latin typeface="Cambria Math" panose="02040503050406030204" pitchFamily="18" charset="0"/>
                            </a:rPr>
                            <m:t>Model</m:t>
                          </m:r>
                        </m:e>
                        <m:sub>
                          <m:r>
                            <a:rPr lang="en-US" altLang="zh-CN" sz="2000" b="0" i="1" smtClean="0">
                              <a:latin typeface="Cambria Math" panose="02040503050406030204" pitchFamily="18" charset="0"/>
                            </a:rPr>
                            <m:t>1</m:t>
                          </m:r>
                        </m:sub>
                      </m:sSub>
                    </m:oMath>
                  </m:oMathPara>
                </a14:m>
                <a:endParaRPr lang="en-US" dirty="0"/>
              </a:p>
            </p:txBody>
          </p:sp>
        </mc:Choice>
        <mc:Fallback xmlns="">
          <p:sp>
            <p:nvSpPr>
              <p:cNvPr id="178" name="TextBox 177">
                <a:extLst>
                  <a:ext uri="{FF2B5EF4-FFF2-40B4-BE49-F238E27FC236}">
                    <a16:creationId xmlns:a16="http://schemas.microsoft.com/office/drawing/2014/main" id="{45B14CDD-CEC7-FE4C-8FC4-E7BB72978326}"/>
                  </a:ext>
                </a:extLst>
              </p:cNvPr>
              <p:cNvSpPr txBox="1">
                <a:spLocks noRot="1" noChangeAspect="1" noMove="1" noResize="1" noEditPoints="1" noAdjustHandles="1" noChangeArrowheads="1" noChangeShapeType="1" noTextEdit="1"/>
              </p:cNvSpPr>
              <p:nvPr/>
            </p:nvSpPr>
            <p:spPr>
              <a:xfrm>
                <a:off x="2818876" y="4714123"/>
                <a:ext cx="1007749" cy="400110"/>
              </a:xfrm>
              <a:prstGeom prst="rect">
                <a:avLst/>
              </a:prstGeom>
              <a:blipFill>
                <a:blip r:embed="rId13"/>
                <a:stretch>
                  <a:fillRect/>
                </a:stretch>
              </a:blipFill>
            </p:spPr>
            <p:txBody>
              <a:bodyPr/>
              <a:lstStyle/>
              <a:p>
                <a:r>
                  <a:rPr lang="en-US">
                    <a:noFill/>
                  </a:rPr>
                  <a:t> </a:t>
                </a:r>
              </a:p>
            </p:txBody>
          </p:sp>
        </mc:Fallback>
      </mc:AlternateContent>
      <p:cxnSp>
        <p:nvCxnSpPr>
          <p:cNvPr id="179" name="Straight Arrow Connector 178">
            <a:extLst>
              <a:ext uri="{FF2B5EF4-FFF2-40B4-BE49-F238E27FC236}">
                <a16:creationId xmlns:a16="http://schemas.microsoft.com/office/drawing/2014/main" id="{1CDF10F7-19F6-C545-A905-0D24CB66A16E}"/>
              </a:ext>
            </a:extLst>
          </p:cNvPr>
          <p:cNvCxnSpPr>
            <a:cxnSpLocks/>
            <a:stCxn id="163" idx="3"/>
            <a:endCxn id="164" idx="1"/>
          </p:cNvCxnSpPr>
          <p:nvPr/>
        </p:nvCxnSpPr>
        <p:spPr>
          <a:xfrm>
            <a:off x="4219374" y="4946575"/>
            <a:ext cx="502409" cy="817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0" name="Elbow Connector 179">
            <a:extLst>
              <a:ext uri="{FF2B5EF4-FFF2-40B4-BE49-F238E27FC236}">
                <a16:creationId xmlns:a16="http://schemas.microsoft.com/office/drawing/2014/main" id="{DC7A1EFC-76B3-F947-B319-2227552E0E31}"/>
              </a:ext>
            </a:extLst>
          </p:cNvPr>
          <p:cNvCxnSpPr>
            <a:cxnSpLocks/>
            <a:stCxn id="177" idx="0"/>
            <a:endCxn id="178" idx="1"/>
          </p:cNvCxnSpPr>
          <p:nvPr/>
        </p:nvCxnSpPr>
        <p:spPr>
          <a:xfrm rot="5400000" flipH="1" flipV="1">
            <a:off x="2152613" y="4347922"/>
            <a:ext cx="100007" cy="1232520"/>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1" name="Elbow Connector 180">
            <a:extLst>
              <a:ext uri="{FF2B5EF4-FFF2-40B4-BE49-F238E27FC236}">
                <a16:creationId xmlns:a16="http://schemas.microsoft.com/office/drawing/2014/main" id="{C00CD4E4-3006-3D4C-9A75-D6582FBEEB9A}"/>
              </a:ext>
            </a:extLst>
          </p:cNvPr>
          <p:cNvCxnSpPr>
            <a:cxnSpLocks/>
            <a:stCxn id="177" idx="2"/>
            <a:endCxn id="176" idx="1"/>
          </p:cNvCxnSpPr>
          <p:nvPr/>
        </p:nvCxnSpPr>
        <p:spPr>
          <a:xfrm rot="16200000" flipH="1">
            <a:off x="1933954" y="5003653"/>
            <a:ext cx="168612" cy="863809"/>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F9B3D584-C90E-CE41-9B69-BA00DD144B41}"/>
              </a:ext>
            </a:extLst>
          </p:cNvPr>
          <p:cNvCxnSpPr/>
          <p:nvPr/>
        </p:nvCxnSpPr>
        <p:spPr>
          <a:xfrm flipV="1">
            <a:off x="4225876" y="4964182"/>
            <a:ext cx="495907" cy="55568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3" name="TextBox 182">
            <a:extLst>
              <a:ext uri="{FF2B5EF4-FFF2-40B4-BE49-F238E27FC236}">
                <a16:creationId xmlns:a16="http://schemas.microsoft.com/office/drawing/2014/main" id="{49A437D8-A124-E742-8BAD-860E254468B4}"/>
              </a:ext>
            </a:extLst>
          </p:cNvPr>
          <p:cNvSpPr txBox="1"/>
          <p:nvPr/>
        </p:nvSpPr>
        <p:spPr>
          <a:xfrm>
            <a:off x="1653483" y="4585030"/>
            <a:ext cx="588676" cy="400110"/>
          </a:xfrm>
          <a:prstGeom prst="rect">
            <a:avLst/>
          </a:prstGeom>
          <a:noFill/>
        </p:spPr>
        <p:txBody>
          <a:bodyPr wrap="square" rtlCol="0">
            <a:spAutoFit/>
          </a:bodyPr>
          <a:lstStyle/>
          <a:p>
            <a:pPr algn="ctr"/>
            <a:r>
              <a:rPr lang="en-US" altLang="zh-CN" sz="2000" dirty="0"/>
              <a:t>No</a:t>
            </a:r>
            <a:endParaRPr lang="en-US" sz="2000" dirty="0"/>
          </a:p>
        </p:txBody>
      </p:sp>
      <p:sp>
        <p:nvSpPr>
          <p:cNvPr id="184" name="TextBox 183">
            <a:extLst>
              <a:ext uri="{FF2B5EF4-FFF2-40B4-BE49-F238E27FC236}">
                <a16:creationId xmlns:a16="http://schemas.microsoft.com/office/drawing/2014/main" id="{6CB2E515-D816-A146-9F76-A42F52399C0D}"/>
              </a:ext>
            </a:extLst>
          </p:cNvPr>
          <p:cNvSpPr txBox="1"/>
          <p:nvPr/>
        </p:nvSpPr>
        <p:spPr>
          <a:xfrm>
            <a:off x="1653483" y="5467907"/>
            <a:ext cx="588676" cy="400110"/>
          </a:xfrm>
          <a:prstGeom prst="rect">
            <a:avLst/>
          </a:prstGeom>
          <a:noFill/>
        </p:spPr>
        <p:txBody>
          <a:bodyPr wrap="square" rtlCol="0">
            <a:spAutoFit/>
          </a:bodyPr>
          <a:lstStyle/>
          <a:p>
            <a:pPr algn="ctr"/>
            <a:r>
              <a:rPr lang="en-US" altLang="zh-CN" sz="2000" dirty="0"/>
              <a:t>Yes</a:t>
            </a:r>
            <a:endParaRPr lang="en-US" sz="2000" dirty="0"/>
          </a:p>
        </p:txBody>
      </p:sp>
      <p:sp>
        <p:nvSpPr>
          <p:cNvPr id="185" name="TextBox 184">
            <a:extLst>
              <a:ext uri="{FF2B5EF4-FFF2-40B4-BE49-F238E27FC236}">
                <a16:creationId xmlns:a16="http://schemas.microsoft.com/office/drawing/2014/main" id="{C83AA826-361D-4B49-B05A-605A754BEAA7}"/>
              </a:ext>
            </a:extLst>
          </p:cNvPr>
          <p:cNvSpPr txBox="1"/>
          <p:nvPr/>
        </p:nvSpPr>
        <p:spPr>
          <a:xfrm>
            <a:off x="5710053" y="3123965"/>
            <a:ext cx="1221711" cy="400110"/>
          </a:xfrm>
          <a:prstGeom prst="rect">
            <a:avLst/>
          </a:prstGeom>
          <a:noFill/>
        </p:spPr>
        <p:txBody>
          <a:bodyPr wrap="square" rtlCol="0">
            <a:spAutoFit/>
          </a:bodyPr>
          <a:lstStyle/>
          <a:p>
            <a:pPr algn="ctr"/>
            <a:r>
              <a:rPr lang="en-US" altLang="zh-CN" sz="2000" dirty="0"/>
              <a:t>Encoding</a:t>
            </a:r>
            <a:endParaRPr lang="en-US" sz="2000" dirty="0"/>
          </a:p>
        </p:txBody>
      </p:sp>
      <p:pic>
        <p:nvPicPr>
          <p:cNvPr id="186" name="Picture 2" descr="Datatable Icon - Download Datatable Icon 935839 | Noun Project">
            <a:extLst>
              <a:ext uri="{FF2B5EF4-FFF2-40B4-BE49-F238E27FC236}">
                <a16:creationId xmlns:a16="http://schemas.microsoft.com/office/drawing/2014/main" id="{8D5F150D-22CB-7740-A794-C50484115705}"/>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46698" y="4589279"/>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187" name="TextBox 186">
            <a:extLst>
              <a:ext uri="{FF2B5EF4-FFF2-40B4-BE49-F238E27FC236}">
                <a16:creationId xmlns:a16="http://schemas.microsoft.com/office/drawing/2014/main" id="{35A70447-1925-FD41-AFBE-2F89202FB2C9}"/>
              </a:ext>
            </a:extLst>
          </p:cNvPr>
          <p:cNvSpPr txBox="1"/>
          <p:nvPr/>
        </p:nvSpPr>
        <p:spPr>
          <a:xfrm>
            <a:off x="10852221" y="4306747"/>
            <a:ext cx="694495" cy="400110"/>
          </a:xfrm>
          <a:prstGeom prst="rect">
            <a:avLst/>
          </a:prstGeom>
          <a:noFill/>
        </p:spPr>
        <p:txBody>
          <a:bodyPr wrap="square" rtlCol="0">
            <a:spAutoFit/>
          </a:bodyPr>
          <a:lstStyle/>
          <a:p>
            <a:pPr algn="ctr"/>
            <a:r>
              <a:rPr lang="en-US" sz="2000" dirty="0"/>
              <a:t>D’</a:t>
            </a:r>
          </a:p>
        </p:txBody>
      </p:sp>
      <p:cxnSp>
        <p:nvCxnSpPr>
          <p:cNvPr id="188" name="Straight Arrow Connector 187">
            <a:extLst>
              <a:ext uri="{FF2B5EF4-FFF2-40B4-BE49-F238E27FC236}">
                <a16:creationId xmlns:a16="http://schemas.microsoft.com/office/drawing/2014/main" id="{B6CE4169-98E1-614E-96A9-A23C91130D90}"/>
              </a:ext>
            </a:extLst>
          </p:cNvPr>
          <p:cNvCxnSpPr>
            <a:endCxn id="186" idx="1"/>
          </p:cNvCxnSpPr>
          <p:nvPr/>
        </p:nvCxnSpPr>
        <p:spPr>
          <a:xfrm flipV="1">
            <a:off x="8768449" y="5041754"/>
            <a:ext cx="1978249" cy="11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TextBox 188">
            <a:extLst>
              <a:ext uri="{FF2B5EF4-FFF2-40B4-BE49-F238E27FC236}">
                <a16:creationId xmlns:a16="http://schemas.microsoft.com/office/drawing/2014/main" id="{8A9D854B-6989-D14E-8DA3-3F2D77E4C625}"/>
              </a:ext>
            </a:extLst>
          </p:cNvPr>
          <p:cNvSpPr txBox="1"/>
          <p:nvPr/>
        </p:nvSpPr>
        <p:spPr>
          <a:xfrm>
            <a:off x="8947117" y="4306747"/>
            <a:ext cx="1962911" cy="1015663"/>
          </a:xfrm>
          <a:prstGeom prst="rect">
            <a:avLst/>
          </a:prstGeom>
          <a:noFill/>
        </p:spPr>
        <p:txBody>
          <a:bodyPr wrap="square" rtlCol="0">
            <a:spAutoFit/>
          </a:bodyPr>
          <a:lstStyle/>
          <a:p>
            <a:pPr algn="ctr"/>
            <a:r>
              <a:rPr lang="en-US" sz="2000" dirty="0"/>
              <a:t>Sor</a:t>
            </a:r>
            <a:r>
              <a:rPr lang="en-US" altLang="zh-CN" sz="2000" dirty="0"/>
              <a:t>t</a:t>
            </a:r>
            <a:r>
              <a:rPr lang="zh-CN" altLang="en-US" sz="2000" dirty="0"/>
              <a:t> </a:t>
            </a:r>
            <a:r>
              <a:rPr lang="en-US" altLang="zh-CN" sz="2000" dirty="0"/>
              <a:t>by</a:t>
            </a:r>
            <a:r>
              <a:rPr lang="zh-CN" altLang="en-US" sz="2000" dirty="0"/>
              <a:t> </a:t>
            </a:r>
            <a:r>
              <a:rPr lang="en-US" altLang="zh-CN" sz="2000" b="1" i="1" dirty="0"/>
              <a:t>raw</a:t>
            </a:r>
            <a:r>
              <a:rPr lang="zh-CN" altLang="en-US" sz="2000" i="1" dirty="0"/>
              <a:t> </a:t>
            </a:r>
            <a:r>
              <a:rPr lang="en-US" altLang="zh-CN" sz="2000" dirty="0"/>
              <a:t>packet/Net-Flow</a:t>
            </a:r>
            <a:r>
              <a:rPr lang="zh-CN" altLang="en-US" sz="2000" dirty="0"/>
              <a:t> </a:t>
            </a:r>
            <a:r>
              <a:rPr lang="en-US" altLang="zh-CN" sz="2000" dirty="0"/>
              <a:t>record</a:t>
            </a:r>
            <a:r>
              <a:rPr lang="zh-CN" altLang="en-US" sz="2000" dirty="0"/>
              <a:t> </a:t>
            </a:r>
            <a:r>
              <a:rPr lang="en-US" altLang="zh-CN" sz="2000" dirty="0"/>
              <a:t>time</a:t>
            </a:r>
            <a:endParaRPr lang="en-US" sz="2000" dirty="0"/>
          </a:p>
        </p:txBody>
      </p:sp>
    </p:spTree>
    <p:extLst>
      <p:ext uri="{BB962C8B-B14F-4D97-AF65-F5344CB8AC3E}">
        <p14:creationId xmlns:p14="http://schemas.microsoft.com/office/powerpoint/2010/main" val="5211731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5DC53-8BC3-E242-B748-8D0C0163F917}"/>
              </a:ext>
            </a:extLst>
          </p:cNvPr>
          <p:cNvSpPr>
            <a:spLocks noGrp="1"/>
          </p:cNvSpPr>
          <p:nvPr>
            <p:ph type="title"/>
          </p:nvPr>
        </p:nvSpPr>
        <p:spPr>
          <a:xfrm>
            <a:off x="766310" y="420497"/>
            <a:ext cx="10515600" cy="1325563"/>
          </a:xfrm>
        </p:spPr>
        <p:txBody>
          <a:bodyPr/>
          <a:lstStyle/>
          <a:p>
            <a:r>
              <a:rPr lang="en-US" altLang="zh-CN" dirty="0">
                <a:solidFill>
                  <a:srgbClr val="0070C0"/>
                </a:solidFill>
              </a:rPr>
              <a:t>Evaluation</a:t>
            </a:r>
            <a:r>
              <a:rPr lang="zh-CN" altLang="en-US" dirty="0">
                <a:solidFill>
                  <a:srgbClr val="0070C0"/>
                </a:solidFill>
              </a:rPr>
              <a:t> </a:t>
            </a:r>
            <a:r>
              <a:rPr lang="en-US" altLang="zh-CN" dirty="0">
                <a:solidFill>
                  <a:srgbClr val="0070C0"/>
                </a:solidFill>
              </a:rPr>
              <a:t>–</a:t>
            </a:r>
            <a:r>
              <a:rPr lang="zh-CN" altLang="en-US" dirty="0">
                <a:solidFill>
                  <a:srgbClr val="0070C0"/>
                </a:solidFill>
              </a:rPr>
              <a:t> </a:t>
            </a:r>
            <a:r>
              <a:rPr lang="en-US" altLang="zh-CN" dirty="0">
                <a:solidFill>
                  <a:srgbClr val="0070C0"/>
                </a:solidFill>
              </a:rPr>
              <a:t>field</a:t>
            </a:r>
            <a:r>
              <a:rPr lang="zh-CN" altLang="en-US" dirty="0">
                <a:solidFill>
                  <a:srgbClr val="0070C0"/>
                </a:solidFill>
              </a:rPr>
              <a:t> </a:t>
            </a:r>
            <a:r>
              <a:rPr lang="en-US" altLang="zh-CN" dirty="0">
                <a:solidFill>
                  <a:srgbClr val="0070C0"/>
                </a:solidFill>
              </a:rPr>
              <a:t>distribution</a:t>
            </a:r>
            <a:endParaRPr lang="en-US" dirty="0">
              <a:solidFill>
                <a:srgbClr val="0070C0"/>
              </a:solidFill>
            </a:endParaRPr>
          </a:p>
        </p:txBody>
      </p:sp>
      <p:sp>
        <p:nvSpPr>
          <p:cNvPr id="4" name="Slide Number Placeholder 3">
            <a:extLst>
              <a:ext uri="{FF2B5EF4-FFF2-40B4-BE49-F238E27FC236}">
                <a16:creationId xmlns:a16="http://schemas.microsoft.com/office/drawing/2014/main" id="{B345A49A-C379-7D48-9787-C52E95BEC035}"/>
              </a:ext>
            </a:extLst>
          </p:cNvPr>
          <p:cNvSpPr>
            <a:spLocks noGrp="1"/>
          </p:cNvSpPr>
          <p:nvPr>
            <p:ph type="sldNum" sz="quarter" idx="12"/>
          </p:nvPr>
        </p:nvSpPr>
        <p:spPr/>
        <p:txBody>
          <a:bodyPr/>
          <a:lstStyle/>
          <a:p>
            <a:fld id="{78BA06F7-7B03-794D-B1BE-3F12299AE8FB}" type="slidenum">
              <a:rPr lang="en-US" smtClean="0"/>
              <a:t>38</a:t>
            </a:fld>
            <a:endParaRPr lang="en-US"/>
          </a:p>
        </p:txBody>
      </p:sp>
      <p:pic>
        <p:nvPicPr>
          <p:cNvPr id="6" name="Picture 5">
            <a:extLst>
              <a:ext uri="{FF2B5EF4-FFF2-40B4-BE49-F238E27FC236}">
                <a16:creationId xmlns:a16="http://schemas.microsoft.com/office/drawing/2014/main" id="{5C3B86A2-756A-2C41-9B2D-460B7E16F6ED}"/>
              </a:ext>
            </a:extLst>
          </p:cNvPr>
          <p:cNvPicPr>
            <a:picLocks noChangeAspect="1"/>
          </p:cNvPicPr>
          <p:nvPr/>
        </p:nvPicPr>
        <p:blipFill>
          <a:blip r:embed="rId2"/>
          <a:stretch>
            <a:fillRect/>
          </a:stretch>
        </p:blipFill>
        <p:spPr>
          <a:xfrm>
            <a:off x="6096000" y="2793810"/>
            <a:ext cx="4700705" cy="2109976"/>
          </a:xfrm>
          <a:prstGeom prst="rect">
            <a:avLst/>
          </a:prstGeom>
        </p:spPr>
      </p:pic>
      <p:pic>
        <p:nvPicPr>
          <p:cNvPr id="8" name="Picture 7">
            <a:extLst>
              <a:ext uri="{FF2B5EF4-FFF2-40B4-BE49-F238E27FC236}">
                <a16:creationId xmlns:a16="http://schemas.microsoft.com/office/drawing/2014/main" id="{02395920-B53E-0C4E-A240-534F4C200401}"/>
              </a:ext>
            </a:extLst>
          </p:cNvPr>
          <p:cNvPicPr>
            <a:picLocks noChangeAspect="1"/>
          </p:cNvPicPr>
          <p:nvPr/>
        </p:nvPicPr>
        <p:blipFill>
          <a:blip r:embed="rId3"/>
          <a:stretch>
            <a:fillRect/>
          </a:stretch>
        </p:blipFill>
        <p:spPr>
          <a:xfrm>
            <a:off x="766310" y="2793811"/>
            <a:ext cx="4700709" cy="2109977"/>
          </a:xfrm>
          <a:prstGeom prst="rect">
            <a:avLst/>
          </a:prstGeom>
        </p:spPr>
      </p:pic>
      <p:sp>
        <p:nvSpPr>
          <p:cNvPr id="9" name="TextBox 8">
            <a:extLst>
              <a:ext uri="{FF2B5EF4-FFF2-40B4-BE49-F238E27FC236}">
                <a16:creationId xmlns:a16="http://schemas.microsoft.com/office/drawing/2014/main" id="{B8246F4F-8940-7048-B454-28E02448D720}"/>
              </a:ext>
            </a:extLst>
          </p:cNvPr>
          <p:cNvSpPr txBox="1"/>
          <p:nvPr/>
        </p:nvSpPr>
        <p:spPr>
          <a:xfrm>
            <a:off x="2378983" y="3800663"/>
            <a:ext cx="2312894" cy="368449"/>
          </a:xfrm>
          <a:prstGeom prst="rect">
            <a:avLst/>
          </a:prstGeom>
          <a:noFill/>
        </p:spPr>
        <p:txBody>
          <a:bodyPr wrap="square" rtlCol="0">
            <a:spAutoFit/>
          </a:bodyPr>
          <a:lstStyle/>
          <a:p>
            <a:pPr algn="ctr"/>
            <a:r>
              <a:rPr lang="en-US" altLang="zh-CN" dirty="0"/>
              <a:t>UGR16</a:t>
            </a:r>
            <a:r>
              <a:rPr lang="zh-CN" altLang="en-US" dirty="0"/>
              <a:t> </a:t>
            </a:r>
            <a:r>
              <a:rPr lang="en-US" altLang="zh-CN" dirty="0"/>
              <a:t>(NetFlow)</a:t>
            </a:r>
            <a:endParaRPr lang="en-US" dirty="0"/>
          </a:p>
        </p:txBody>
      </p:sp>
      <p:sp>
        <p:nvSpPr>
          <p:cNvPr id="10" name="TextBox 9">
            <a:extLst>
              <a:ext uri="{FF2B5EF4-FFF2-40B4-BE49-F238E27FC236}">
                <a16:creationId xmlns:a16="http://schemas.microsoft.com/office/drawing/2014/main" id="{EF309A98-AE0C-3743-BF60-668954A17AA0}"/>
              </a:ext>
            </a:extLst>
          </p:cNvPr>
          <p:cNvSpPr txBox="1"/>
          <p:nvPr/>
        </p:nvSpPr>
        <p:spPr>
          <a:xfrm>
            <a:off x="7773443" y="3800663"/>
            <a:ext cx="2312894" cy="368449"/>
          </a:xfrm>
          <a:prstGeom prst="rect">
            <a:avLst/>
          </a:prstGeom>
          <a:noFill/>
        </p:spPr>
        <p:txBody>
          <a:bodyPr wrap="square" rtlCol="0">
            <a:spAutoFit/>
          </a:bodyPr>
          <a:lstStyle/>
          <a:p>
            <a:pPr algn="ctr"/>
            <a:r>
              <a:rPr lang="en-US" altLang="zh-CN" dirty="0"/>
              <a:t>CAIDA</a:t>
            </a:r>
            <a:r>
              <a:rPr lang="zh-CN" altLang="en-US" dirty="0"/>
              <a:t> </a:t>
            </a:r>
            <a:r>
              <a:rPr lang="en-US" altLang="zh-CN" dirty="0"/>
              <a:t>(PCAP)</a:t>
            </a:r>
            <a:endParaRPr lang="en-US" dirty="0"/>
          </a:p>
        </p:txBody>
      </p:sp>
      <p:sp>
        <p:nvSpPr>
          <p:cNvPr id="11" name="TextBox 10">
            <a:extLst>
              <a:ext uri="{FF2B5EF4-FFF2-40B4-BE49-F238E27FC236}">
                <a16:creationId xmlns:a16="http://schemas.microsoft.com/office/drawing/2014/main" id="{91100A7A-911B-664A-92DE-3772C70C0A8D}"/>
              </a:ext>
            </a:extLst>
          </p:cNvPr>
          <p:cNvSpPr txBox="1"/>
          <p:nvPr/>
        </p:nvSpPr>
        <p:spPr>
          <a:xfrm>
            <a:off x="2710226" y="5525353"/>
            <a:ext cx="6771548"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dirty="0">
                <a:solidFill>
                  <a:srgbClr val="0070C0"/>
                </a:solidFill>
              </a:rPr>
              <a:t>NetShare achieves 41% better fidelity than baselines on feature distribution metrics across traces.</a:t>
            </a:r>
          </a:p>
        </p:txBody>
      </p:sp>
      <p:sp>
        <p:nvSpPr>
          <p:cNvPr id="12" name="TextBox 11">
            <a:extLst>
              <a:ext uri="{FF2B5EF4-FFF2-40B4-BE49-F238E27FC236}">
                <a16:creationId xmlns:a16="http://schemas.microsoft.com/office/drawing/2014/main" id="{511EC5DE-7C51-E941-8805-30579F296231}"/>
              </a:ext>
            </a:extLst>
          </p:cNvPr>
          <p:cNvSpPr txBox="1"/>
          <p:nvPr/>
        </p:nvSpPr>
        <p:spPr>
          <a:xfrm>
            <a:off x="1730829" y="1495518"/>
            <a:ext cx="8355508"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dirty="0">
                <a:solidFill>
                  <a:srgbClr val="0070C0"/>
                </a:solidFill>
              </a:rPr>
              <a:t>Metric: Jensen-Shannon divergence between field distributions </a:t>
            </a:r>
          </a:p>
        </p:txBody>
      </p:sp>
    </p:spTree>
    <p:extLst>
      <p:ext uri="{BB962C8B-B14F-4D97-AF65-F5344CB8AC3E}">
        <p14:creationId xmlns:p14="http://schemas.microsoft.com/office/powerpoint/2010/main" val="8704671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7C417-B92F-4045-A100-4762F7C58D7D}"/>
              </a:ext>
            </a:extLst>
          </p:cNvPr>
          <p:cNvSpPr>
            <a:spLocks noGrp="1"/>
          </p:cNvSpPr>
          <p:nvPr>
            <p:ph type="title"/>
          </p:nvPr>
        </p:nvSpPr>
        <p:spPr/>
        <p:txBody>
          <a:bodyPr/>
          <a:lstStyle/>
          <a:p>
            <a:r>
              <a:rPr lang="en-US" altLang="zh-CN" dirty="0">
                <a:solidFill>
                  <a:srgbClr val="0070C0"/>
                </a:solidFill>
              </a:rPr>
              <a:t>App</a:t>
            </a:r>
            <a:r>
              <a:rPr lang="zh-CN" altLang="en-US" dirty="0">
                <a:solidFill>
                  <a:srgbClr val="0070C0"/>
                </a:solidFill>
              </a:rPr>
              <a:t> </a:t>
            </a:r>
            <a:r>
              <a:rPr lang="en-US" altLang="zh-CN" dirty="0">
                <a:solidFill>
                  <a:srgbClr val="0070C0"/>
                </a:solidFill>
              </a:rPr>
              <a:t>#1:</a:t>
            </a:r>
            <a:r>
              <a:rPr lang="zh-CN" altLang="en-US" dirty="0">
                <a:solidFill>
                  <a:srgbClr val="0070C0"/>
                </a:solidFill>
              </a:rPr>
              <a:t> </a:t>
            </a:r>
            <a:r>
              <a:rPr lang="en-US" altLang="zh-CN" dirty="0">
                <a:solidFill>
                  <a:srgbClr val="0070C0"/>
                </a:solidFill>
              </a:rPr>
              <a:t>flow-based</a:t>
            </a:r>
            <a:r>
              <a:rPr lang="zh-CN" altLang="en-US" dirty="0">
                <a:solidFill>
                  <a:srgbClr val="0070C0"/>
                </a:solidFill>
              </a:rPr>
              <a:t> </a:t>
            </a:r>
            <a:r>
              <a:rPr lang="en-US" altLang="zh-CN" dirty="0">
                <a:solidFill>
                  <a:srgbClr val="0070C0"/>
                </a:solidFill>
              </a:rPr>
              <a:t>traffic</a:t>
            </a:r>
            <a:r>
              <a:rPr lang="zh-CN" altLang="en-US" dirty="0">
                <a:solidFill>
                  <a:srgbClr val="0070C0"/>
                </a:solidFill>
              </a:rPr>
              <a:t> </a:t>
            </a:r>
            <a:r>
              <a:rPr lang="en-US" altLang="zh-CN" dirty="0">
                <a:solidFill>
                  <a:srgbClr val="0070C0"/>
                </a:solidFill>
              </a:rPr>
              <a:t>type</a:t>
            </a:r>
            <a:r>
              <a:rPr lang="zh-CN" altLang="en-US" dirty="0">
                <a:solidFill>
                  <a:srgbClr val="0070C0"/>
                </a:solidFill>
              </a:rPr>
              <a:t> </a:t>
            </a:r>
            <a:r>
              <a:rPr lang="en-US" altLang="zh-CN" dirty="0">
                <a:solidFill>
                  <a:srgbClr val="0070C0"/>
                </a:solidFill>
              </a:rPr>
              <a:t>prediction</a:t>
            </a:r>
            <a:endParaRPr lang="en-US" dirty="0">
              <a:solidFill>
                <a:srgbClr val="0070C0"/>
              </a:solidFill>
            </a:endParaRPr>
          </a:p>
        </p:txBody>
      </p:sp>
      <p:pic>
        <p:nvPicPr>
          <p:cNvPr id="6" name="Content Placeholder 5">
            <a:extLst>
              <a:ext uri="{FF2B5EF4-FFF2-40B4-BE49-F238E27FC236}">
                <a16:creationId xmlns:a16="http://schemas.microsoft.com/office/drawing/2014/main" id="{9DBB2930-C086-A04F-AB45-A794B68160C7}"/>
              </a:ext>
            </a:extLst>
          </p:cNvPr>
          <p:cNvPicPr>
            <a:picLocks noGrp="1" noChangeAspect="1"/>
          </p:cNvPicPr>
          <p:nvPr>
            <p:ph idx="1"/>
          </p:nvPr>
        </p:nvPicPr>
        <p:blipFill>
          <a:blip r:embed="rId2"/>
          <a:stretch>
            <a:fillRect/>
          </a:stretch>
        </p:blipFill>
        <p:spPr>
          <a:xfrm>
            <a:off x="838200" y="1619494"/>
            <a:ext cx="5013064" cy="2259677"/>
          </a:xfrm>
        </p:spPr>
      </p:pic>
      <p:sp>
        <p:nvSpPr>
          <p:cNvPr id="4" name="Slide Number Placeholder 3">
            <a:extLst>
              <a:ext uri="{FF2B5EF4-FFF2-40B4-BE49-F238E27FC236}">
                <a16:creationId xmlns:a16="http://schemas.microsoft.com/office/drawing/2014/main" id="{3710833F-570B-B84D-AB94-EDF40E5A0422}"/>
              </a:ext>
            </a:extLst>
          </p:cNvPr>
          <p:cNvSpPr>
            <a:spLocks noGrp="1"/>
          </p:cNvSpPr>
          <p:nvPr>
            <p:ph type="sldNum" sz="quarter" idx="12"/>
          </p:nvPr>
        </p:nvSpPr>
        <p:spPr/>
        <p:txBody>
          <a:bodyPr/>
          <a:lstStyle/>
          <a:p>
            <a:fld id="{78BA06F7-7B03-794D-B1BE-3F12299AE8FB}" type="slidenum">
              <a:rPr lang="en-US" smtClean="0"/>
              <a:t>39</a:t>
            </a:fld>
            <a:endParaRPr lang="en-US"/>
          </a:p>
        </p:txBody>
      </p:sp>
      <p:sp>
        <p:nvSpPr>
          <p:cNvPr id="7" name="TextBox 6">
            <a:extLst>
              <a:ext uri="{FF2B5EF4-FFF2-40B4-BE49-F238E27FC236}">
                <a16:creationId xmlns:a16="http://schemas.microsoft.com/office/drawing/2014/main" id="{6413ADE4-B927-714E-BFDA-5EE46058D076}"/>
              </a:ext>
            </a:extLst>
          </p:cNvPr>
          <p:cNvSpPr txBox="1"/>
          <p:nvPr/>
        </p:nvSpPr>
        <p:spPr>
          <a:xfrm>
            <a:off x="6580990" y="2143309"/>
            <a:ext cx="4059219"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sz="2400" dirty="0">
                <a:solidFill>
                  <a:srgbClr val="0070C0"/>
                </a:solidFill>
              </a:rPr>
              <a:t>NetShare</a:t>
            </a:r>
            <a:r>
              <a:rPr lang="zh-CN" altLang="en-US" sz="2400" dirty="0">
                <a:solidFill>
                  <a:srgbClr val="0070C0"/>
                </a:solidFill>
              </a:rPr>
              <a:t> </a:t>
            </a:r>
            <a:r>
              <a:rPr lang="en-US" altLang="zh-CN" sz="2400" dirty="0">
                <a:solidFill>
                  <a:srgbClr val="0070C0"/>
                </a:solidFill>
              </a:rPr>
              <a:t>achieves</a:t>
            </a:r>
            <a:r>
              <a:rPr lang="zh-CN" altLang="en-US" sz="2400" dirty="0">
                <a:solidFill>
                  <a:srgbClr val="0070C0"/>
                </a:solidFill>
              </a:rPr>
              <a:t> </a:t>
            </a:r>
            <a:r>
              <a:rPr lang="en-US" altLang="zh-CN" sz="2400" dirty="0">
                <a:solidFill>
                  <a:srgbClr val="0070C0"/>
                </a:solidFill>
              </a:rPr>
              <a:t>the</a:t>
            </a:r>
            <a:r>
              <a:rPr lang="zh-CN" altLang="en-US" sz="2400" dirty="0">
                <a:solidFill>
                  <a:srgbClr val="0070C0"/>
                </a:solidFill>
              </a:rPr>
              <a:t> </a:t>
            </a:r>
            <a:r>
              <a:rPr lang="en-US" altLang="zh-CN" sz="2400" dirty="0">
                <a:solidFill>
                  <a:srgbClr val="0070C0"/>
                </a:solidFill>
              </a:rPr>
              <a:t>best</a:t>
            </a:r>
            <a:r>
              <a:rPr lang="zh-CN" altLang="en-US" sz="2400" dirty="0">
                <a:solidFill>
                  <a:srgbClr val="0070C0"/>
                </a:solidFill>
              </a:rPr>
              <a:t> </a:t>
            </a:r>
            <a:r>
              <a:rPr lang="en-US" altLang="zh-CN" sz="2400" dirty="0">
                <a:solidFill>
                  <a:srgbClr val="0070C0"/>
                </a:solidFill>
              </a:rPr>
              <a:t>accuracy</a:t>
            </a:r>
            <a:r>
              <a:rPr lang="zh-CN" altLang="en-US" sz="2400" dirty="0">
                <a:solidFill>
                  <a:srgbClr val="0070C0"/>
                </a:solidFill>
              </a:rPr>
              <a:t> </a:t>
            </a:r>
            <a:r>
              <a:rPr lang="en-US" altLang="zh-CN" sz="2400" dirty="0">
                <a:solidFill>
                  <a:srgbClr val="0070C0"/>
                </a:solidFill>
              </a:rPr>
              <a:t>compared</a:t>
            </a:r>
            <a:r>
              <a:rPr lang="zh-CN" altLang="en-US" sz="2400" dirty="0">
                <a:solidFill>
                  <a:srgbClr val="0070C0"/>
                </a:solidFill>
              </a:rPr>
              <a:t> </a:t>
            </a:r>
            <a:r>
              <a:rPr lang="en-US" altLang="zh-CN" sz="2400" dirty="0">
                <a:solidFill>
                  <a:srgbClr val="0070C0"/>
                </a:solidFill>
              </a:rPr>
              <a:t>with</a:t>
            </a:r>
            <a:r>
              <a:rPr lang="zh-CN" altLang="en-US" sz="2400" dirty="0">
                <a:solidFill>
                  <a:srgbClr val="0070C0"/>
                </a:solidFill>
              </a:rPr>
              <a:t> </a:t>
            </a:r>
            <a:r>
              <a:rPr lang="en-US" altLang="zh-CN" sz="2400" dirty="0">
                <a:solidFill>
                  <a:srgbClr val="0070C0"/>
                </a:solidFill>
              </a:rPr>
              <a:t>real</a:t>
            </a:r>
            <a:r>
              <a:rPr lang="zh-CN" altLang="en-US" sz="2400" dirty="0">
                <a:solidFill>
                  <a:srgbClr val="0070C0"/>
                </a:solidFill>
              </a:rPr>
              <a:t> </a:t>
            </a:r>
            <a:r>
              <a:rPr lang="en-US" altLang="zh-CN" sz="2400" dirty="0">
                <a:solidFill>
                  <a:srgbClr val="0070C0"/>
                </a:solidFill>
              </a:rPr>
              <a:t>data</a:t>
            </a:r>
            <a:r>
              <a:rPr lang="zh-CN" altLang="en-US" sz="2400" dirty="0">
                <a:solidFill>
                  <a:srgbClr val="0070C0"/>
                </a:solidFill>
              </a:rPr>
              <a:t> </a:t>
            </a:r>
            <a:r>
              <a:rPr lang="en-US" altLang="zh-CN" sz="2400" dirty="0">
                <a:solidFill>
                  <a:srgbClr val="0070C0"/>
                </a:solidFill>
              </a:rPr>
              <a:t>across</a:t>
            </a:r>
            <a:r>
              <a:rPr lang="zh-CN" altLang="en-US" sz="2400" dirty="0">
                <a:solidFill>
                  <a:srgbClr val="0070C0"/>
                </a:solidFill>
              </a:rPr>
              <a:t> </a:t>
            </a:r>
            <a:r>
              <a:rPr lang="en-US" altLang="zh-CN" sz="2400" dirty="0">
                <a:solidFill>
                  <a:srgbClr val="0070C0"/>
                </a:solidFill>
              </a:rPr>
              <a:t>different</a:t>
            </a:r>
            <a:r>
              <a:rPr lang="zh-CN" altLang="en-US" sz="2400" dirty="0">
                <a:solidFill>
                  <a:srgbClr val="0070C0"/>
                </a:solidFill>
              </a:rPr>
              <a:t> </a:t>
            </a:r>
            <a:r>
              <a:rPr lang="en-US" altLang="zh-CN" sz="2400" dirty="0">
                <a:solidFill>
                  <a:srgbClr val="0070C0"/>
                </a:solidFill>
              </a:rPr>
              <a:t>classifiers</a:t>
            </a:r>
            <a:endParaRPr lang="en-US" sz="2400" dirty="0">
              <a:solidFill>
                <a:srgbClr val="0070C0"/>
              </a:solidFill>
            </a:endParaRPr>
          </a:p>
        </p:txBody>
      </p:sp>
      <p:pic>
        <p:nvPicPr>
          <p:cNvPr id="9" name="Picture 8" descr="Table&#10;&#10;Description automatically generated">
            <a:extLst>
              <a:ext uri="{FF2B5EF4-FFF2-40B4-BE49-F238E27FC236}">
                <a16:creationId xmlns:a16="http://schemas.microsoft.com/office/drawing/2014/main" id="{97689DE7-F4DD-B640-B296-C1148C93E592}"/>
              </a:ext>
            </a:extLst>
          </p:cNvPr>
          <p:cNvPicPr>
            <a:picLocks noChangeAspect="1"/>
          </p:cNvPicPr>
          <p:nvPr/>
        </p:nvPicPr>
        <p:blipFill>
          <a:blip r:embed="rId3"/>
          <a:stretch>
            <a:fillRect/>
          </a:stretch>
        </p:blipFill>
        <p:spPr>
          <a:xfrm>
            <a:off x="1233543" y="4184200"/>
            <a:ext cx="4754044" cy="1700231"/>
          </a:xfrm>
          <a:prstGeom prst="rect">
            <a:avLst/>
          </a:prstGeom>
        </p:spPr>
      </p:pic>
      <p:sp>
        <p:nvSpPr>
          <p:cNvPr id="10" name="TextBox 9">
            <a:extLst>
              <a:ext uri="{FF2B5EF4-FFF2-40B4-BE49-F238E27FC236}">
                <a16:creationId xmlns:a16="http://schemas.microsoft.com/office/drawing/2014/main" id="{2A848EB0-0544-D745-8068-7C58F4A2F1CD}"/>
              </a:ext>
            </a:extLst>
          </p:cNvPr>
          <p:cNvSpPr txBox="1"/>
          <p:nvPr/>
        </p:nvSpPr>
        <p:spPr>
          <a:xfrm>
            <a:off x="6580990" y="4434150"/>
            <a:ext cx="4059219"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sz="2400" dirty="0">
                <a:solidFill>
                  <a:srgbClr val="0070C0"/>
                </a:solidFill>
              </a:rPr>
              <a:t>NetShare</a:t>
            </a:r>
            <a:r>
              <a:rPr lang="zh-CN" altLang="en-US" sz="2400" dirty="0">
                <a:solidFill>
                  <a:srgbClr val="0070C0"/>
                </a:solidFill>
              </a:rPr>
              <a:t> </a:t>
            </a:r>
            <a:r>
              <a:rPr lang="en-US" altLang="zh-CN" sz="2400" dirty="0">
                <a:solidFill>
                  <a:srgbClr val="0070C0"/>
                </a:solidFill>
              </a:rPr>
              <a:t>preserves</a:t>
            </a:r>
            <a:r>
              <a:rPr lang="zh-CN" altLang="en-US" sz="2400" dirty="0">
                <a:solidFill>
                  <a:srgbClr val="0070C0"/>
                </a:solidFill>
              </a:rPr>
              <a:t> </a:t>
            </a:r>
            <a:r>
              <a:rPr lang="en-US" altLang="zh-CN" sz="2400" dirty="0">
                <a:solidFill>
                  <a:srgbClr val="0070C0"/>
                </a:solidFill>
              </a:rPr>
              <a:t>rankings</a:t>
            </a:r>
            <a:r>
              <a:rPr lang="zh-CN" altLang="en-US" sz="2400" dirty="0">
                <a:solidFill>
                  <a:srgbClr val="0070C0"/>
                </a:solidFill>
              </a:rPr>
              <a:t> </a:t>
            </a:r>
            <a:r>
              <a:rPr lang="en-US" altLang="zh-CN" sz="2400" dirty="0">
                <a:solidFill>
                  <a:srgbClr val="0070C0"/>
                </a:solidFill>
              </a:rPr>
              <a:t>of</a:t>
            </a:r>
            <a:r>
              <a:rPr lang="zh-CN" altLang="en-US" sz="2400" dirty="0">
                <a:solidFill>
                  <a:srgbClr val="0070C0"/>
                </a:solidFill>
              </a:rPr>
              <a:t> </a:t>
            </a:r>
            <a:r>
              <a:rPr lang="en-US" altLang="zh-CN" sz="2400" dirty="0">
                <a:solidFill>
                  <a:srgbClr val="0070C0"/>
                </a:solidFill>
              </a:rPr>
              <a:t>different</a:t>
            </a:r>
            <a:r>
              <a:rPr lang="zh-CN" altLang="en-US" sz="2400" dirty="0">
                <a:solidFill>
                  <a:srgbClr val="0070C0"/>
                </a:solidFill>
              </a:rPr>
              <a:t> </a:t>
            </a:r>
            <a:r>
              <a:rPr lang="en-US" altLang="zh-CN" sz="2400" dirty="0">
                <a:solidFill>
                  <a:srgbClr val="0070C0"/>
                </a:solidFill>
              </a:rPr>
              <a:t>classifiers</a:t>
            </a:r>
            <a:r>
              <a:rPr lang="zh-CN" altLang="en-US" sz="2400" dirty="0">
                <a:solidFill>
                  <a:srgbClr val="0070C0"/>
                </a:solidFill>
              </a:rPr>
              <a:t> </a:t>
            </a:r>
            <a:r>
              <a:rPr lang="en-US" altLang="zh-CN" sz="2400" dirty="0">
                <a:solidFill>
                  <a:srgbClr val="0070C0"/>
                </a:solidFill>
              </a:rPr>
              <a:t>best</a:t>
            </a:r>
            <a:r>
              <a:rPr lang="zh-CN" altLang="en-US" sz="2400" dirty="0">
                <a:solidFill>
                  <a:srgbClr val="0070C0"/>
                </a:solidFill>
              </a:rPr>
              <a:t> </a:t>
            </a:r>
            <a:r>
              <a:rPr lang="en-US" altLang="zh-CN" sz="2400" dirty="0">
                <a:solidFill>
                  <a:srgbClr val="0070C0"/>
                </a:solidFill>
              </a:rPr>
              <a:t>among</a:t>
            </a:r>
            <a:r>
              <a:rPr lang="zh-CN" altLang="en-US" sz="2400" dirty="0">
                <a:solidFill>
                  <a:srgbClr val="0070C0"/>
                </a:solidFill>
              </a:rPr>
              <a:t> </a:t>
            </a:r>
            <a:r>
              <a:rPr lang="en-US" altLang="zh-CN" sz="2400" dirty="0">
                <a:solidFill>
                  <a:srgbClr val="0070C0"/>
                </a:solidFill>
              </a:rPr>
              <a:t>all</a:t>
            </a:r>
            <a:r>
              <a:rPr lang="zh-CN" altLang="en-US" sz="2400" dirty="0">
                <a:solidFill>
                  <a:srgbClr val="0070C0"/>
                </a:solidFill>
              </a:rPr>
              <a:t> </a:t>
            </a:r>
            <a:r>
              <a:rPr lang="en-US" altLang="zh-CN" sz="2400" dirty="0">
                <a:solidFill>
                  <a:srgbClr val="0070C0"/>
                </a:solidFill>
              </a:rPr>
              <a:t>baselines</a:t>
            </a:r>
            <a:endParaRPr lang="en-US" sz="2400" dirty="0">
              <a:solidFill>
                <a:srgbClr val="0070C0"/>
              </a:solidFill>
            </a:endParaRPr>
          </a:p>
        </p:txBody>
      </p:sp>
    </p:spTree>
    <p:extLst>
      <p:ext uri="{BB962C8B-B14F-4D97-AF65-F5344CB8AC3E}">
        <p14:creationId xmlns:p14="http://schemas.microsoft.com/office/powerpoint/2010/main" val="168646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663AE-39F4-1C4A-BB87-6E2430515E28}"/>
              </a:ext>
            </a:extLst>
          </p:cNvPr>
          <p:cNvSpPr>
            <a:spLocks noGrp="1"/>
          </p:cNvSpPr>
          <p:nvPr>
            <p:ph type="title"/>
          </p:nvPr>
        </p:nvSpPr>
        <p:spPr/>
        <p:txBody>
          <a:bodyPr/>
          <a:lstStyle/>
          <a:p>
            <a:r>
              <a:rPr lang="en-US" altLang="zh-CN" dirty="0">
                <a:solidFill>
                  <a:srgbClr val="0070C0"/>
                </a:solidFill>
              </a:rPr>
              <a:t>App</a:t>
            </a:r>
            <a:r>
              <a:rPr lang="zh-CN" altLang="en-US" dirty="0">
                <a:solidFill>
                  <a:srgbClr val="0070C0"/>
                </a:solidFill>
              </a:rPr>
              <a:t> </a:t>
            </a:r>
            <a:r>
              <a:rPr lang="en-US" altLang="zh-CN" dirty="0">
                <a:solidFill>
                  <a:srgbClr val="0070C0"/>
                </a:solidFill>
              </a:rPr>
              <a:t>#2:</a:t>
            </a:r>
            <a:r>
              <a:rPr lang="zh-CN" altLang="en-US" dirty="0">
                <a:solidFill>
                  <a:srgbClr val="0070C0"/>
                </a:solidFill>
              </a:rPr>
              <a:t> </a:t>
            </a:r>
            <a:r>
              <a:rPr lang="en-US" altLang="zh-CN" dirty="0">
                <a:solidFill>
                  <a:srgbClr val="0070C0"/>
                </a:solidFill>
              </a:rPr>
              <a:t>sketch-based</a:t>
            </a:r>
            <a:r>
              <a:rPr lang="zh-CN" altLang="en-US" dirty="0">
                <a:solidFill>
                  <a:srgbClr val="0070C0"/>
                </a:solidFill>
              </a:rPr>
              <a:t> </a:t>
            </a:r>
            <a:r>
              <a:rPr lang="en-US" altLang="zh-CN" dirty="0">
                <a:solidFill>
                  <a:srgbClr val="0070C0"/>
                </a:solidFill>
              </a:rPr>
              <a:t>network</a:t>
            </a:r>
            <a:r>
              <a:rPr lang="zh-CN" altLang="en-US" dirty="0">
                <a:solidFill>
                  <a:srgbClr val="0070C0"/>
                </a:solidFill>
              </a:rPr>
              <a:t> </a:t>
            </a:r>
            <a:r>
              <a:rPr lang="en-US" altLang="zh-CN" dirty="0">
                <a:solidFill>
                  <a:srgbClr val="0070C0"/>
                </a:solidFill>
              </a:rPr>
              <a:t>telemetry</a:t>
            </a:r>
            <a:endParaRPr lang="en-US" dirty="0">
              <a:solidFill>
                <a:srgbClr val="0070C0"/>
              </a:solidFill>
            </a:endParaRPr>
          </a:p>
        </p:txBody>
      </p:sp>
      <p:sp>
        <p:nvSpPr>
          <p:cNvPr id="3" name="Content Placeholder 2">
            <a:extLst>
              <a:ext uri="{FF2B5EF4-FFF2-40B4-BE49-F238E27FC236}">
                <a16:creationId xmlns:a16="http://schemas.microsoft.com/office/drawing/2014/main" id="{F86FA163-7584-AF46-98A9-321BA285A82C}"/>
              </a:ext>
            </a:extLst>
          </p:cNvPr>
          <p:cNvSpPr>
            <a:spLocks noGrp="1"/>
          </p:cNvSpPr>
          <p:nvPr>
            <p:ph idx="1"/>
          </p:nvPr>
        </p:nvSpPr>
        <p:spPr>
          <a:xfrm>
            <a:off x="838200" y="1570616"/>
            <a:ext cx="10515600" cy="4606347"/>
          </a:xfrm>
        </p:spPr>
        <p:txBody>
          <a:bodyPr/>
          <a:lstStyle/>
          <a:p>
            <a:r>
              <a:rPr lang="en-US" altLang="zh-CN" dirty="0"/>
              <a:t>Heavy-hitter</a:t>
            </a:r>
            <a:r>
              <a:rPr lang="zh-CN" altLang="en-US" dirty="0"/>
              <a:t> </a:t>
            </a:r>
            <a:r>
              <a:rPr lang="en-US" altLang="zh-CN" dirty="0"/>
              <a:t>detection</a:t>
            </a:r>
            <a:r>
              <a:rPr lang="zh-CN" altLang="en-US" dirty="0"/>
              <a:t> </a:t>
            </a:r>
            <a:r>
              <a:rPr lang="en-US" altLang="zh-CN" dirty="0"/>
              <a:t>using</a:t>
            </a:r>
            <a:r>
              <a:rPr lang="zh-CN" altLang="en-US" dirty="0"/>
              <a:t> </a:t>
            </a:r>
            <a:r>
              <a:rPr lang="en-US" altLang="zh-CN" dirty="0"/>
              <a:t>different</a:t>
            </a:r>
            <a:r>
              <a:rPr lang="zh-CN" altLang="en-US" dirty="0"/>
              <a:t> </a:t>
            </a:r>
            <a:r>
              <a:rPr lang="en-US" altLang="zh-CN" dirty="0"/>
              <a:t>sketching</a:t>
            </a:r>
            <a:r>
              <a:rPr lang="zh-CN" altLang="en-US" dirty="0"/>
              <a:t> </a:t>
            </a:r>
            <a:r>
              <a:rPr lang="en-US" altLang="zh-CN" dirty="0"/>
              <a:t>algorithms</a:t>
            </a:r>
            <a:endParaRPr lang="en-US" dirty="0"/>
          </a:p>
        </p:txBody>
      </p:sp>
      <p:sp>
        <p:nvSpPr>
          <p:cNvPr id="4" name="Slide Number Placeholder 3">
            <a:extLst>
              <a:ext uri="{FF2B5EF4-FFF2-40B4-BE49-F238E27FC236}">
                <a16:creationId xmlns:a16="http://schemas.microsoft.com/office/drawing/2014/main" id="{86288844-0D41-5342-A7C6-7DC8AF24D630}"/>
              </a:ext>
            </a:extLst>
          </p:cNvPr>
          <p:cNvSpPr>
            <a:spLocks noGrp="1"/>
          </p:cNvSpPr>
          <p:nvPr>
            <p:ph type="sldNum" sz="quarter" idx="12"/>
          </p:nvPr>
        </p:nvSpPr>
        <p:spPr/>
        <p:txBody>
          <a:bodyPr/>
          <a:lstStyle/>
          <a:p>
            <a:fld id="{78BA06F7-7B03-794D-B1BE-3F12299AE8FB}" type="slidenum">
              <a:rPr lang="en-US" smtClean="0"/>
              <a:t>40</a:t>
            </a:fld>
            <a:endParaRPr lang="en-US"/>
          </a:p>
        </p:txBody>
      </p:sp>
      <p:pic>
        <p:nvPicPr>
          <p:cNvPr id="6" name="Picture 5">
            <a:extLst>
              <a:ext uri="{FF2B5EF4-FFF2-40B4-BE49-F238E27FC236}">
                <a16:creationId xmlns:a16="http://schemas.microsoft.com/office/drawing/2014/main" id="{BFE078F0-5B6F-E24F-B9EB-78672C2D6F71}"/>
              </a:ext>
            </a:extLst>
          </p:cNvPr>
          <p:cNvPicPr>
            <a:picLocks noChangeAspect="1"/>
          </p:cNvPicPr>
          <p:nvPr/>
        </p:nvPicPr>
        <p:blipFill>
          <a:blip r:embed="rId2"/>
          <a:stretch>
            <a:fillRect/>
          </a:stretch>
        </p:blipFill>
        <p:spPr>
          <a:xfrm>
            <a:off x="1106767" y="2133359"/>
            <a:ext cx="4476452" cy="1896802"/>
          </a:xfrm>
          <a:prstGeom prst="rect">
            <a:avLst/>
          </a:prstGeom>
        </p:spPr>
      </p:pic>
      <p:sp>
        <p:nvSpPr>
          <p:cNvPr id="7" name="TextBox 6">
            <a:extLst>
              <a:ext uri="{FF2B5EF4-FFF2-40B4-BE49-F238E27FC236}">
                <a16:creationId xmlns:a16="http://schemas.microsoft.com/office/drawing/2014/main" id="{2A3B6E11-F86D-3441-A6CA-F3C18265F539}"/>
              </a:ext>
            </a:extLst>
          </p:cNvPr>
          <p:cNvSpPr txBox="1"/>
          <p:nvPr/>
        </p:nvSpPr>
        <p:spPr>
          <a:xfrm>
            <a:off x="6095999" y="2481595"/>
            <a:ext cx="4059219"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sz="2400" dirty="0">
                <a:solidFill>
                  <a:srgbClr val="0070C0"/>
                </a:solidFill>
              </a:rPr>
              <a:t>NetShare</a:t>
            </a:r>
            <a:r>
              <a:rPr lang="zh-CN" altLang="en-US" sz="2400" dirty="0">
                <a:solidFill>
                  <a:srgbClr val="0070C0"/>
                </a:solidFill>
              </a:rPr>
              <a:t> </a:t>
            </a:r>
            <a:r>
              <a:rPr lang="en-US" altLang="zh-CN" sz="2400" dirty="0">
                <a:solidFill>
                  <a:srgbClr val="0070C0"/>
                </a:solidFill>
              </a:rPr>
              <a:t>achieves</a:t>
            </a:r>
            <a:r>
              <a:rPr lang="zh-CN" altLang="en-US" sz="2400" dirty="0">
                <a:solidFill>
                  <a:srgbClr val="0070C0"/>
                </a:solidFill>
              </a:rPr>
              <a:t> </a:t>
            </a:r>
            <a:r>
              <a:rPr lang="en-US" altLang="zh-CN" sz="2400" dirty="0">
                <a:solidFill>
                  <a:srgbClr val="0070C0"/>
                </a:solidFill>
              </a:rPr>
              <a:t>65%</a:t>
            </a:r>
            <a:r>
              <a:rPr lang="zh-CN" altLang="en-US" sz="2400" dirty="0">
                <a:solidFill>
                  <a:srgbClr val="0070C0"/>
                </a:solidFill>
              </a:rPr>
              <a:t> </a:t>
            </a:r>
            <a:r>
              <a:rPr lang="en-US" altLang="zh-CN" sz="2400" dirty="0">
                <a:solidFill>
                  <a:srgbClr val="0070C0"/>
                </a:solidFill>
              </a:rPr>
              <a:t>smaller</a:t>
            </a:r>
            <a:r>
              <a:rPr lang="zh-CN" altLang="en-US" sz="2400" dirty="0">
                <a:solidFill>
                  <a:srgbClr val="0070C0"/>
                </a:solidFill>
              </a:rPr>
              <a:t> </a:t>
            </a:r>
            <a:r>
              <a:rPr lang="en-US" altLang="zh-CN" sz="2400" dirty="0">
                <a:solidFill>
                  <a:srgbClr val="0070C0"/>
                </a:solidFill>
              </a:rPr>
              <a:t>relative</a:t>
            </a:r>
            <a:r>
              <a:rPr lang="zh-CN" altLang="en-US" sz="2400" dirty="0">
                <a:solidFill>
                  <a:srgbClr val="0070C0"/>
                </a:solidFill>
              </a:rPr>
              <a:t> </a:t>
            </a:r>
            <a:r>
              <a:rPr lang="en-US" altLang="zh-CN" sz="2400" dirty="0">
                <a:solidFill>
                  <a:srgbClr val="0070C0"/>
                </a:solidFill>
              </a:rPr>
              <a:t>error</a:t>
            </a:r>
            <a:r>
              <a:rPr lang="zh-CN" altLang="en-US" sz="2400" dirty="0">
                <a:solidFill>
                  <a:srgbClr val="0070C0"/>
                </a:solidFill>
              </a:rPr>
              <a:t> </a:t>
            </a:r>
            <a:r>
              <a:rPr lang="en-US" altLang="zh-CN" sz="2400" dirty="0">
                <a:solidFill>
                  <a:srgbClr val="0070C0"/>
                </a:solidFill>
              </a:rPr>
              <a:t>rate</a:t>
            </a:r>
            <a:r>
              <a:rPr lang="zh-CN" altLang="en-US" sz="2400" dirty="0">
                <a:solidFill>
                  <a:srgbClr val="0070C0"/>
                </a:solidFill>
              </a:rPr>
              <a:t> </a:t>
            </a:r>
            <a:r>
              <a:rPr lang="en-US" altLang="zh-CN" sz="2400" dirty="0">
                <a:solidFill>
                  <a:srgbClr val="0070C0"/>
                </a:solidFill>
              </a:rPr>
              <a:t>compared</a:t>
            </a:r>
            <a:r>
              <a:rPr lang="zh-CN" altLang="en-US" sz="2400" dirty="0">
                <a:solidFill>
                  <a:srgbClr val="0070C0"/>
                </a:solidFill>
              </a:rPr>
              <a:t> </a:t>
            </a:r>
            <a:r>
              <a:rPr lang="en-US" altLang="zh-CN" sz="2400" dirty="0">
                <a:solidFill>
                  <a:srgbClr val="0070C0"/>
                </a:solidFill>
              </a:rPr>
              <a:t>with</a:t>
            </a:r>
            <a:r>
              <a:rPr lang="zh-CN" altLang="en-US" sz="2400" dirty="0">
                <a:solidFill>
                  <a:srgbClr val="0070C0"/>
                </a:solidFill>
              </a:rPr>
              <a:t> </a:t>
            </a:r>
            <a:r>
              <a:rPr lang="en-US" altLang="zh-CN" sz="2400" dirty="0">
                <a:solidFill>
                  <a:srgbClr val="0070C0"/>
                </a:solidFill>
              </a:rPr>
              <a:t>baselines</a:t>
            </a:r>
            <a:r>
              <a:rPr lang="zh-CN" altLang="en-US" sz="2400" dirty="0">
                <a:solidFill>
                  <a:srgbClr val="0070C0"/>
                </a:solidFill>
              </a:rPr>
              <a:t> </a:t>
            </a:r>
            <a:r>
              <a:rPr lang="en-US" altLang="zh-CN" sz="2400" dirty="0">
                <a:solidFill>
                  <a:srgbClr val="0070C0"/>
                </a:solidFill>
              </a:rPr>
              <a:t>on</a:t>
            </a:r>
            <a:r>
              <a:rPr lang="zh-CN" altLang="en-US" sz="2400" dirty="0">
                <a:solidFill>
                  <a:srgbClr val="0070C0"/>
                </a:solidFill>
              </a:rPr>
              <a:t> </a:t>
            </a:r>
            <a:r>
              <a:rPr lang="en-US" altLang="zh-CN" sz="2400" dirty="0">
                <a:solidFill>
                  <a:srgbClr val="0070C0"/>
                </a:solidFill>
              </a:rPr>
              <a:t>average</a:t>
            </a:r>
            <a:endParaRPr lang="en-US" sz="2400" dirty="0">
              <a:solidFill>
                <a:srgbClr val="0070C0"/>
              </a:solidFill>
            </a:endParaRPr>
          </a:p>
        </p:txBody>
      </p:sp>
      <p:pic>
        <p:nvPicPr>
          <p:cNvPr id="9" name="Picture 8" descr="Table&#10;&#10;Description automatically generated">
            <a:extLst>
              <a:ext uri="{FF2B5EF4-FFF2-40B4-BE49-F238E27FC236}">
                <a16:creationId xmlns:a16="http://schemas.microsoft.com/office/drawing/2014/main" id="{7C36D770-2D4B-6B49-B032-5EA854C1BD2E}"/>
              </a:ext>
            </a:extLst>
          </p:cNvPr>
          <p:cNvPicPr>
            <a:picLocks noChangeAspect="1"/>
          </p:cNvPicPr>
          <p:nvPr/>
        </p:nvPicPr>
        <p:blipFill>
          <a:blip r:embed="rId3"/>
          <a:stretch>
            <a:fillRect/>
          </a:stretch>
        </p:blipFill>
        <p:spPr>
          <a:xfrm>
            <a:off x="1364951" y="4384096"/>
            <a:ext cx="4218268" cy="1806576"/>
          </a:xfrm>
          <a:prstGeom prst="rect">
            <a:avLst/>
          </a:prstGeom>
        </p:spPr>
      </p:pic>
      <p:sp>
        <p:nvSpPr>
          <p:cNvPr id="10" name="TextBox 9">
            <a:extLst>
              <a:ext uri="{FF2B5EF4-FFF2-40B4-BE49-F238E27FC236}">
                <a16:creationId xmlns:a16="http://schemas.microsoft.com/office/drawing/2014/main" id="{6E243F26-EDB3-2544-B8BB-4E673597255C}"/>
              </a:ext>
            </a:extLst>
          </p:cNvPr>
          <p:cNvSpPr txBox="1"/>
          <p:nvPr/>
        </p:nvSpPr>
        <p:spPr>
          <a:xfrm>
            <a:off x="6095998" y="4502554"/>
            <a:ext cx="4059219"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sz="2400" dirty="0">
                <a:solidFill>
                  <a:srgbClr val="0070C0"/>
                </a:solidFill>
              </a:rPr>
              <a:t>NetShare</a:t>
            </a:r>
            <a:r>
              <a:rPr lang="zh-CN" altLang="en-US" sz="2400" dirty="0">
                <a:solidFill>
                  <a:srgbClr val="0070C0"/>
                </a:solidFill>
              </a:rPr>
              <a:t> </a:t>
            </a:r>
            <a:r>
              <a:rPr lang="en-US" altLang="zh-CN" sz="2400" dirty="0">
                <a:solidFill>
                  <a:srgbClr val="0070C0"/>
                </a:solidFill>
              </a:rPr>
              <a:t>preserves</a:t>
            </a:r>
            <a:r>
              <a:rPr lang="zh-CN" altLang="en-US" sz="2400" dirty="0">
                <a:solidFill>
                  <a:srgbClr val="0070C0"/>
                </a:solidFill>
              </a:rPr>
              <a:t> </a:t>
            </a:r>
            <a:r>
              <a:rPr lang="en-US" altLang="zh-CN" sz="2400" dirty="0">
                <a:solidFill>
                  <a:srgbClr val="0070C0"/>
                </a:solidFill>
              </a:rPr>
              <a:t>rankings</a:t>
            </a:r>
            <a:r>
              <a:rPr lang="zh-CN" altLang="en-US" sz="2400" dirty="0">
                <a:solidFill>
                  <a:srgbClr val="0070C0"/>
                </a:solidFill>
              </a:rPr>
              <a:t> </a:t>
            </a:r>
            <a:r>
              <a:rPr lang="en-US" altLang="zh-CN" sz="2400" dirty="0">
                <a:solidFill>
                  <a:srgbClr val="0070C0"/>
                </a:solidFill>
              </a:rPr>
              <a:t>of</a:t>
            </a:r>
            <a:r>
              <a:rPr lang="zh-CN" altLang="en-US" sz="2400" dirty="0">
                <a:solidFill>
                  <a:srgbClr val="0070C0"/>
                </a:solidFill>
              </a:rPr>
              <a:t> </a:t>
            </a:r>
            <a:r>
              <a:rPr lang="en-US" altLang="zh-CN" sz="2400" dirty="0">
                <a:solidFill>
                  <a:srgbClr val="0070C0"/>
                </a:solidFill>
              </a:rPr>
              <a:t>different</a:t>
            </a:r>
            <a:r>
              <a:rPr lang="zh-CN" altLang="en-US" sz="2400" dirty="0">
                <a:solidFill>
                  <a:srgbClr val="0070C0"/>
                </a:solidFill>
              </a:rPr>
              <a:t> </a:t>
            </a:r>
            <a:r>
              <a:rPr lang="en-US" altLang="zh-CN" sz="2400" dirty="0">
                <a:solidFill>
                  <a:srgbClr val="0070C0"/>
                </a:solidFill>
              </a:rPr>
              <a:t>sketching</a:t>
            </a:r>
            <a:r>
              <a:rPr lang="zh-CN" altLang="en-US" sz="2400" dirty="0">
                <a:solidFill>
                  <a:srgbClr val="0070C0"/>
                </a:solidFill>
              </a:rPr>
              <a:t> </a:t>
            </a:r>
            <a:r>
              <a:rPr lang="en-US" altLang="zh-CN" sz="2400" dirty="0">
                <a:solidFill>
                  <a:srgbClr val="0070C0"/>
                </a:solidFill>
              </a:rPr>
              <a:t>algorithms</a:t>
            </a:r>
            <a:r>
              <a:rPr lang="zh-CN" altLang="en-US" sz="2400" dirty="0">
                <a:solidFill>
                  <a:srgbClr val="0070C0"/>
                </a:solidFill>
              </a:rPr>
              <a:t> </a:t>
            </a:r>
            <a:r>
              <a:rPr lang="en-US" altLang="zh-CN" sz="2400" dirty="0">
                <a:solidFill>
                  <a:srgbClr val="0070C0"/>
                </a:solidFill>
              </a:rPr>
              <a:t>across</a:t>
            </a:r>
            <a:r>
              <a:rPr lang="zh-CN" altLang="en-US" sz="2400" dirty="0">
                <a:solidFill>
                  <a:srgbClr val="0070C0"/>
                </a:solidFill>
              </a:rPr>
              <a:t> </a:t>
            </a:r>
            <a:r>
              <a:rPr lang="en-US" altLang="zh-CN" sz="2400" dirty="0">
                <a:solidFill>
                  <a:srgbClr val="0070C0"/>
                </a:solidFill>
              </a:rPr>
              <a:t>different</a:t>
            </a:r>
            <a:r>
              <a:rPr lang="zh-CN" altLang="en-US" sz="2400" dirty="0">
                <a:solidFill>
                  <a:srgbClr val="0070C0"/>
                </a:solidFill>
              </a:rPr>
              <a:t> </a:t>
            </a:r>
            <a:r>
              <a:rPr lang="en-US" altLang="zh-CN" sz="2400" dirty="0">
                <a:solidFill>
                  <a:srgbClr val="0070C0"/>
                </a:solidFill>
              </a:rPr>
              <a:t>datasets/heavy</a:t>
            </a:r>
            <a:r>
              <a:rPr lang="zh-CN" altLang="en-US" sz="2400" dirty="0">
                <a:solidFill>
                  <a:srgbClr val="0070C0"/>
                </a:solidFill>
              </a:rPr>
              <a:t> </a:t>
            </a:r>
            <a:r>
              <a:rPr lang="en-US" altLang="zh-CN" sz="2400" dirty="0">
                <a:solidFill>
                  <a:srgbClr val="0070C0"/>
                </a:solidFill>
              </a:rPr>
              <a:t>hitters</a:t>
            </a:r>
            <a:r>
              <a:rPr lang="zh-CN" altLang="en-US" sz="2400" dirty="0">
                <a:solidFill>
                  <a:srgbClr val="0070C0"/>
                </a:solidFill>
              </a:rPr>
              <a:t> </a:t>
            </a:r>
            <a:r>
              <a:rPr lang="en-US" altLang="zh-CN" sz="2400" dirty="0">
                <a:solidFill>
                  <a:srgbClr val="0070C0"/>
                </a:solidFill>
              </a:rPr>
              <a:t>of</a:t>
            </a:r>
            <a:r>
              <a:rPr lang="zh-CN" altLang="en-US" sz="2400" dirty="0">
                <a:solidFill>
                  <a:srgbClr val="0070C0"/>
                </a:solidFill>
              </a:rPr>
              <a:t> </a:t>
            </a:r>
            <a:r>
              <a:rPr lang="en-US" altLang="zh-CN" sz="2400" dirty="0">
                <a:solidFill>
                  <a:srgbClr val="0070C0"/>
                </a:solidFill>
              </a:rPr>
              <a:t>interest</a:t>
            </a:r>
            <a:endParaRPr lang="en-US" sz="2400" dirty="0">
              <a:solidFill>
                <a:srgbClr val="0070C0"/>
              </a:solidFill>
            </a:endParaRPr>
          </a:p>
        </p:txBody>
      </p:sp>
    </p:spTree>
    <p:extLst>
      <p:ext uri="{BB962C8B-B14F-4D97-AF65-F5344CB8AC3E}">
        <p14:creationId xmlns:p14="http://schemas.microsoft.com/office/powerpoint/2010/main" val="41318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F5FC6-902C-7D4A-8BED-AD9B964B3DA6}"/>
              </a:ext>
            </a:extLst>
          </p:cNvPr>
          <p:cNvSpPr>
            <a:spLocks noGrp="1"/>
          </p:cNvSpPr>
          <p:nvPr>
            <p:ph type="title"/>
          </p:nvPr>
        </p:nvSpPr>
        <p:spPr/>
        <p:txBody>
          <a:bodyPr/>
          <a:lstStyle/>
          <a:p>
            <a:r>
              <a:rPr lang="en-US" altLang="zh-CN" dirty="0">
                <a:solidFill>
                  <a:srgbClr val="0070C0"/>
                </a:solidFill>
              </a:rPr>
              <a:t>App</a:t>
            </a:r>
            <a:r>
              <a:rPr lang="zh-CN" altLang="en-US" dirty="0">
                <a:solidFill>
                  <a:srgbClr val="0070C0"/>
                </a:solidFill>
              </a:rPr>
              <a:t> </a:t>
            </a:r>
            <a:r>
              <a:rPr lang="en-US" altLang="zh-CN" dirty="0">
                <a:solidFill>
                  <a:srgbClr val="0070C0"/>
                </a:solidFill>
              </a:rPr>
              <a:t>#3:</a:t>
            </a:r>
            <a:r>
              <a:rPr lang="zh-CN" altLang="en-US" dirty="0">
                <a:solidFill>
                  <a:srgbClr val="0070C0"/>
                </a:solidFill>
              </a:rPr>
              <a:t> </a:t>
            </a:r>
            <a:r>
              <a:rPr lang="en-US" altLang="zh-CN" dirty="0">
                <a:solidFill>
                  <a:srgbClr val="0070C0"/>
                </a:solidFill>
              </a:rPr>
              <a:t>header-based</a:t>
            </a:r>
            <a:r>
              <a:rPr lang="zh-CN" altLang="en-US" dirty="0">
                <a:solidFill>
                  <a:srgbClr val="0070C0"/>
                </a:solidFill>
              </a:rPr>
              <a:t> </a:t>
            </a:r>
            <a:r>
              <a:rPr lang="en-US" altLang="zh-CN" dirty="0">
                <a:solidFill>
                  <a:srgbClr val="0070C0"/>
                </a:solidFill>
              </a:rPr>
              <a:t>anomaly</a:t>
            </a:r>
            <a:r>
              <a:rPr lang="zh-CN" altLang="en-US" dirty="0">
                <a:solidFill>
                  <a:srgbClr val="0070C0"/>
                </a:solidFill>
              </a:rPr>
              <a:t> </a:t>
            </a:r>
            <a:r>
              <a:rPr lang="en-US" altLang="zh-CN" dirty="0">
                <a:solidFill>
                  <a:srgbClr val="0070C0"/>
                </a:solidFill>
              </a:rPr>
              <a:t>detection</a:t>
            </a:r>
            <a:r>
              <a:rPr lang="zh-CN" altLang="en-US" dirty="0">
                <a:solidFill>
                  <a:srgbClr val="0070C0"/>
                </a:solidFill>
              </a:rPr>
              <a:t> </a:t>
            </a:r>
            <a:r>
              <a:rPr lang="en-US" altLang="zh-CN" dirty="0">
                <a:solidFill>
                  <a:srgbClr val="0070C0"/>
                </a:solidFill>
              </a:rPr>
              <a:t>(</a:t>
            </a:r>
            <a:r>
              <a:rPr lang="en-US" altLang="zh-CN" dirty="0" err="1">
                <a:solidFill>
                  <a:srgbClr val="0070C0"/>
                </a:solidFill>
              </a:rPr>
              <a:t>NetML</a:t>
            </a:r>
            <a:r>
              <a:rPr lang="en-US" altLang="zh-CN" dirty="0">
                <a:solidFill>
                  <a:srgbClr val="0070C0"/>
                </a:solidFill>
              </a:rPr>
              <a:t>)</a:t>
            </a:r>
            <a:endParaRPr lang="en-US" dirty="0">
              <a:solidFill>
                <a:srgbClr val="0070C0"/>
              </a:solidFill>
            </a:endParaRPr>
          </a:p>
        </p:txBody>
      </p:sp>
      <p:sp>
        <p:nvSpPr>
          <p:cNvPr id="4" name="Slide Number Placeholder 3">
            <a:extLst>
              <a:ext uri="{FF2B5EF4-FFF2-40B4-BE49-F238E27FC236}">
                <a16:creationId xmlns:a16="http://schemas.microsoft.com/office/drawing/2014/main" id="{F07ADF00-D32B-BD49-9932-2535919DC7A8}"/>
              </a:ext>
            </a:extLst>
          </p:cNvPr>
          <p:cNvSpPr>
            <a:spLocks noGrp="1"/>
          </p:cNvSpPr>
          <p:nvPr>
            <p:ph type="sldNum" sz="quarter" idx="12"/>
          </p:nvPr>
        </p:nvSpPr>
        <p:spPr/>
        <p:txBody>
          <a:bodyPr/>
          <a:lstStyle/>
          <a:p>
            <a:fld id="{78BA06F7-7B03-794D-B1BE-3F12299AE8FB}" type="slidenum">
              <a:rPr lang="en-US" smtClean="0"/>
              <a:t>41</a:t>
            </a:fld>
            <a:endParaRPr lang="en-US"/>
          </a:p>
        </p:txBody>
      </p:sp>
      <p:pic>
        <p:nvPicPr>
          <p:cNvPr id="10" name="Content Placeholder 9">
            <a:extLst>
              <a:ext uri="{FF2B5EF4-FFF2-40B4-BE49-F238E27FC236}">
                <a16:creationId xmlns:a16="http://schemas.microsoft.com/office/drawing/2014/main" id="{0D816F06-CD80-8645-9910-43C10B226843}"/>
              </a:ext>
            </a:extLst>
          </p:cNvPr>
          <p:cNvPicPr>
            <a:picLocks noGrp="1" noChangeAspect="1"/>
          </p:cNvPicPr>
          <p:nvPr>
            <p:ph idx="1"/>
          </p:nvPr>
        </p:nvPicPr>
        <p:blipFill>
          <a:blip r:embed="rId2"/>
          <a:stretch>
            <a:fillRect/>
          </a:stretch>
        </p:blipFill>
        <p:spPr>
          <a:xfrm>
            <a:off x="1171687" y="1690688"/>
            <a:ext cx="4465320" cy="2089954"/>
          </a:xfrm>
        </p:spPr>
      </p:pic>
      <p:pic>
        <p:nvPicPr>
          <p:cNvPr id="12" name="Picture 11" descr="Table&#10;&#10;Description automatically generated">
            <a:extLst>
              <a:ext uri="{FF2B5EF4-FFF2-40B4-BE49-F238E27FC236}">
                <a16:creationId xmlns:a16="http://schemas.microsoft.com/office/drawing/2014/main" id="{07FB9FB1-A6D5-A24E-A5B5-7ABE9BA5C70E}"/>
              </a:ext>
            </a:extLst>
          </p:cNvPr>
          <p:cNvPicPr>
            <a:picLocks noChangeAspect="1"/>
          </p:cNvPicPr>
          <p:nvPr/>
        </p:nvPicPr>
        <p:blipFill>
          <a:blip r:embed="rId3"/>
          <a:stretch>
            <a:fillRect/>
          </a:stretch>
        </p:blipFill>
        <p:spPr>
          <a:xfrm>
            <a:off x="1171687" y="4265793"/>
            <a:ext cx="4573151" cy="1680824"/>
          </a:xfrm>
          <a:prstGeom prst="rect">
            <a:avLst/>
          </a:prstGeom>
        </p:spPr>
      </p:pic>
      <p:sp>
        <p:nvSpPr>
          <p:cNvPr id="13" name="TextBox 12">
            <a:extLst>
              <a:ext uri="{FF2B5EF4-FFF2-40B4-BE49-F238E27FC236}">
                <a16:creationId xmlns:a16="http://schemas.microsoft.com/office/drawing/2014/main" id="{0CD83D32-F6F3-B64C-9F9E-3794CFD15252}"/>
              </a:ext>
            </a:extLst>
          </p:cNvPr>
          <p:cNvSpPr txBox="1"/>
          <p:nvPr/>
        </p:nvSpPr>
        <p:spPr>
          <a:xfrm>
            <a:off x="6256468" y="1954470"/>
            <a:ext cx="4059219"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sz="2400" dirty="0">
                <a:solidFill>
                  <a:srgbClr val="0070C0"/>
                </a:solidFill>
              </a:rPr>
              <a:t>NetShare</a:t>
            </a:r>
            <a:r>
              <a:rPr lang="zh-CN" altLang="en-US" sz="2400" dirty="0">
                <a:solidFill>
                  <a:srgbClr val="0070C0"/>
                </a:solidFill>
              </a:rPr>
              <a:t> </a:t>
            </a:r>
            <a:r>
              <a:rPr lang="en-US" altLang="zh-CN" sz="2400" dirty="0">
                <a:solidFill>
                  <a:srgbClr val="0070C0"/>
                </a:solidFill>
              </a:rPr>
              <a:t>achieves</a:t>
            </a:r>
            <a:r>
              <a:rPr lang="zh-CN" altLang="en-US" sz="2400" dirty="0">
                <a:solidFill>
                  <a:srgbClr val="0070C0"/>
                </a:solidFill>
              </a:rPr>
              <a:t> </a:t>
            </a:r>
            <a:r>
              <a:rPr lang="en-US" altLang="zh-CN" sz="2400" dirty="0">
                <a:solidFill>
                  <a:srgbClr val="0070C0"/>
                </a:solidFill>
              </a:rPr>
              <a:t>a lower relative error on most datasets and modes of </a:t>
            </a:r>
            <a:r>
              <a:rPr lang="en-US" altLang="zh-CN" sz="2400" dirty="0" err="1">
                <a:solidFill>
                  <a:srgbClr val="0070C0"/>
                </a:solidFill>
              </a:rPr>
              <a:t>NetML</a:t>
            </a:r>
            <a:endParaRPr lang="en-US" sz="2400" dirty="0">
              <a:solidFill>
                <a:srgbClr val="0070C0"/>
              </a:solidFill>
            </a:endParaRPr>
          </a:p>
        </p:txBody>
      </p:sp>
      <p:sp>
        <p:nvSpPr>
          <p:cNvPr id="14" name="TextBox 13">
            <a:extLst>
              <a:ext uri="{FF2B5EF4-FFF2-40B4-BE49-F238E27FC236}">
                <a16:creationId xmlns:a16="http://schemas.microsoft.com/office/drawing/2014/main" id="{BE0972E1-E877-6B49-8E05-B95B5EB964D3}"/>
              </a:ext>
            </a:extLst>
          </p:cNvPr>
          <p:cNvSpPr txBox="1"/>
          <p:nvPr/>
        </p:nvSpPr>
        <p:spPr>
          <a:xfrm>
            <a:off x="6256468" y="4419979"/>
            <a:ext cx="4059219"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zh-CN" sz="2400" dirty="0">
                <a:solidFill>
                  <a:srgbClr val="0070C0"/>
                </a:solidFill>
              </a:rPr>
              <a:t>NetShare</a:t>
            </a:r>
            <a:r>
              <a:rPr lang="zh-CN" altLang="en-US" sz="2400" dirty="0">
                <a:solidFill>
                  <a:srgbClr val="0070C0"/>
                </a:solidFill>
              </a:rPr>
              <a:t> </a:t>
            </a:r>
            <a:r>
              <a:rPr lang="en-US" altLang="zh-CN" sz="2400" dirty="0">
                <a:solidFill>
                  <a:srgbClr val="0070C0"/>
                </a:solidFill>
              </a:rPr>
              <a:t>preserves</a:t>
            </a:r>
            <a:r>
              <a:rPr lang="zh-CN" altLang="en-US" sz="2400" dirty="0">
                <a:solidFill>
                  <a:srgbClr val="0070C0"/>
                </a:solidFill>
              </a:rPr>
              <a:t> </a:t>
            </a:r>
            <a:r>
              <a:rPr lang="en-US" altLang="zh-CN" sz="2400" dirty="0">
                <a:solidFill>
                  <a:srgbClr val="0070C0"/>
                </a:solidFill>
              </a:rPr>
              <a:t>rankings</a:t>
            </a:r>
            <a:r>
              <a:rPr lang="zh-CN" altLang="en-US" sz="2400" dirty="0">
                <a:solidFill>
                  <a:srgbClr val="0070C0"/>
                </a:solidFill>
              </a:rPr>
              <a:t> </a:t>
            </a:r>
            <a:r>
              <a:rPr lang="en-US" altLang="zh-CN" sz="2400" dirty="0">
                <a:solidFill>
                  <a:srgbClr val="0070C0"/>
                </a:solidFill>
              </a:rPr>
              <a:t>of</a:t>
            </a:r>
            <a:r>
              <a:rPr lang="zh-CN" altLang="en-US" sz="2400" dirty="0">
                <a:solidFill>
                  <a:srgbClr val="0070C0"/>
                </a:solidFill>
              </a:rPr>
              <a:t> </a:t>
            </a:r>
            <a:r>
              <a:rPr lang="en-US" altLang="zh-CN" sz="2400" dirty="0">
                <a:solidFill>
                  <a:srgbClr val="0070C0"/>
                </a:solidFill>
              </a:rPr>
              <a:t>different</a:t>
            </a:r>
            <a:r>
              <a:rPr lang="zh-CN" altLang="en-US" sz="2400" dirty="0">
                <a:solidFill>
                  <a:srgbClr val="0070C0"/>
                </a:solidFill>
              </a:rPr>
              <a:t> </a:t>
            </a:r>
            <a:r>
              <a:rPr lang="en-US" altLang="zh-CN" sz="2400" dirty="0">
                <a:solidFill>
                  <a:srgbClr val="0070C0"/>
                </a:solidFill>
              </a:rPr>
              <a:t>modes</a:t>
            </a:r>
            <a:r>
              <a:rPr lang="zh-CN" altLang="en-US" sz="2400" dirty="0">
                <a:solidFill>
                  <a:srgbClr val="0070C0"/>
                </a:solidFill>
              </a:rPr>
              <a:t> </a:t>
            </a:r>
            <a:r>
              <a:rPr lang="en-US" altLang="zh-CN" sz="2400" dirty="0">
                <a:solidFill>
                  <a:srgbClr val="0070C0"/>
                </a:solidFill>
              </a:rPr>
              <a:t>of</a:t>
            </a:r>
            <a:r>
              <a:rPr lang="zh-CN" altLang="en-US" sz="2400" dirty="0">
                <a:solidFill>
                  <a:srgbClr val="0070C0"/>
                </a:solidFill>
              </a:rPr>
              <a:t> </a:t>
            </a:r>
            <a:r>
              <a:rPr lang="en-US" altLang="zh-CN" sz="2400" dirty="0" err="1">
                <a:solidFill>
                  <a:srgbClr val="0070C0"/>
                </a:solidFill>
              </a:rPr>
              <a:t>NetML</a:t>
            </a:r>
            <a:r>
              <a:rPr lang="zh-CN" altLang="en-US" sz="2400" dirty="0">
                <a:solidFill>
                  <a:srgbClr val="0070C0"/>
                </a:solidFill>
              </a:rPr>
              <a:t> </a:t>
            </a:r>
            <a:r>
              <a:rPr lang="en-US" altLang="zh-CN" sz="2400" dirty="0">
                <a:solidFill>
                  <a:srgbClr val="0070C0"/>
                </a:solidFill>
              </a:rPr>
              <a:t>best</a:t>
            </a:r>
            <a:r>
              <a:rPr lang="zh-CN" altLang="en-US" sz="2400" dirty="0">
                <a:solidFill>
                  <a:srgbClr val="0070C0"/>
                </a:solidFill>
              </a:rPr>
              <a:t> </a:t>
            </a:r>
            <a:r>
              <a:rPr lang="en-US" altLang="zh-CN" sz="2400" dirty="0">
                <a:solidFill>
                  <a:srgbClr val="0070C0"/>
                </a:solidFill>
              </a:rPr>
              <a:t>among</a:t>
            </a:r>
            <a:r>
              <a:rPr lang="zh-CN" altLang="en-US" sz="2400" dirty="0">
                <a:solidFill>
                  <a:srgbClr val="0070C0"/>
                </a:solidFill>
              </a:rPr>
              <a:t> </a:t>
            </a:r>
            <a:r>
              <a:rPr lang="en-US" altLang="zh-CN" sz="2400" dirty="0">
                <a:solidFill>
                  <a:srgbClr val="0070C0"/>
                </a:solidFill>
              </a:rPr>
              <a:t>all</a:t>
            </a:r>
            <a:r>
              <a:rPr lang="zh-CN" altLang="en-US" sz="2400" dirty="0">
                <a:solidFill>
                  <a:srgbClr val="0070C0"/>
                </a:solidFill>
              </a:rPr>
              <a:t> </a:t>
            </a:r>
            <a:r>
              <a:rPr lang="en-US" altLang="zh-CN" sz="2400" dirty="0">
                <a:solidFill>
                  <a:srgbClr val="0070C0"/>
                </a:solidFill>
              </a:rPr>
              <a:t>baselines</a:t>
            </a:r>
            <a:endParaRPr lang="en-US" sz="2400" dirty="0">
              <a:solidFill>
                <a:srgbClr val="0070C0"/>
              </a:solidFill>
            </a:endParaRPr>
          </a:p>
        </p:txBody>
      </p:sp>
    </p:spTree>
    <p:extLst>
      <p:ext uri="{BB962C8B-B14F-4D97-AF65-F5344CB8AC3E}">
        <p14:creationId xmlns:p14="http://schemas.microsoft.com/office/powerpoint/2010/main" val="48920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FC79E-DE65-B94C-AAA3-4CD3DA66ECA0}"/>
              </a:ext>
            </a:extLst>
          </p:cNvPr>
          <p:cNvSpPr>
            <a:spLocks noGrp="1"/>
          </p:cNvSpPr>
          <p:nvPr>
            <p:ph type="title"/>
          </p:nvPr>
        </p:nvSpPr>
        <p:spPr/>
        <p:txBody>
          <a:bodyPr/>
          <a:lstStyle/>
          <a:p>
            <a:r>
              <a:rPr lang="en-US" altLang="zh-CN" dirty="0">
                <a:solidFill>
                  <a:srgbClr val="0070C0"/>
                </a:solidFill>
              </a:rPr>
              <a:t>Web</a:t>
            </a:r>
            <a:r>
              <a:rPr lang="zh-CN" altLang="en-US" dirty="0">
                <a:solidFill>
                  <a:srgbClr val="0070C0"/>
                </a:solidFill>
              </a:rPr>
              <a:t> </a:t>
            </a:r>
            <a:r>
              <a:rPr lang="en-US" altLang="zh-CN" dirty="0">
                <a:solidFill>
                  <a:srgbClr val="0070C0"/>
                </a:solidFill>
              </a:rPr>
              <a:t>service</a:t>
            </a:r>
            <a:r>
              <a:rPr lang="zh-CN" altLang="en-US" dirty="0">
                <a:solidFill>
                  <a:srgbClr val="0070C0"/>
                </a:solidFill>
              </a:rPr>
              <a:t> </a:t>
            </a:r>
            <a:r>
              <a:rPr lang="en-US" altLang="zh-CN" dirty="0">
                <a:solidFill>
                  <a:srgbClr val="0070C0"/>
                </a:solidFill>
              </a:rPr>
              <a:t>prototype</a:t>
            </a:r>
            <a:endParaRPr lang="en-US" dirty="0">
              <a:solidFill>
                <a:srgbClr val="0070C0"/>
              </a:solidFill>
            </a:endParaRPr>
          </a:p>
        </p:txBody>
      </p:sp>
      <p:pic>
        <p:nvPicPr>
          <p:cNvPr id="6" name="Content Placeholder 5" descr="Graphical user interface, application, Teams&#10;&#10;Description automatically generated">
            <a:extLst>
              <a:ext uri="{FF2B5EF4-FFF2-40B4-BE49-F238E27FC236}">
                <a16:creationId xmlns:a16="http://schemas.microsoft.com/office/drawing/2014/main" id="{5AFD4317-810B-A34C-97C5-B4A9275FA21D}"/>
              </a:ext>
            </a:extLst>
          </p:cNvPr>
          <p:cNvPicPr>
            <a:picLocks noGrp="1" noChangeAspect="1"/>
          </p:cNvPicPr>
          <p:nvPr>
            <p:ph idx="1"/>
          </p:nvPr>
        </p:nvPicPr>
        <p:blipFill>
          <a:blip r:embed="rId3"/>
          <a:stretch>
            <a:fillRect/>
          </a:stretch>
        </p:blipFill>
        <p:spPr>
          <a:xfrm>
            <a:off x="914835" y="1481226"/>
            <a:ext cx="9933273" cy="4875124"/>
          </a:xfrm>
        </p:spPr>
      </p:pic>
      <p:sp>
        <p:nvSpPr>
          <p:cNvPr id="4" name="Slide Number Placeholder 3">
            <a:extLst>
              <a:ext uri="{FF2B5EF4-FFF2-40B4-BE49-F238E27FC236}">
                <a16:creationId xmlns:a16="http://schemas.microsoft.com/office/drawing/2014/main" id="{A83F4C8E-D008-B541-8DBE-BEB3B9C3259F}"/>
              </a:ext>
            </a:extLst>
          </p:cNvPr>
          <p:cNvSpPr>
            <a:spLocks noGrp="1"/>
          </p:cNvSpPr>
          <p:nvPr>
            <p:ph type="sldNum" sz="quarter" idx="12"/>
          </p:nvPr>
        </p:nvSpPr>
        <p:spPr/>
        <p:txBody>
          <a:bodyPr/>
          <a:lstStyle/>
          <a:p>
            <a:fld id="{78BA06F7-7B03-794D-B1BE-3F12299AE8FB}" type="slidenum">
              <a:rPr lang="en-US" smtClean="0"/>
              <a:t>42</a:t>
            </a:fld>
            <a:endParaRPr lang="en-US"/>
          </a:p>
        </p:txBody>
      </p:sp>
      <p:sp>
        <p:nvSpPr>
          <p:cNvPr id="5" name="TextBox 4">
            <a:extLst>
              <a:ext uri="{FF2B5EF4-FFF2-40B4-BE49-F238E27FC236}">
                <a16:creationId xmlns:a16="http://schemas.microsoft.com/office/drawing/2014/main" id="{E73DDA37-1DB3-1847-9EFD-002AA7128538}"/>
              </a:ext>
            </a:extLst>
          </p:cNvPr>
          <p:cNvSpPr txBox="1"/>
          <p:nvPr/>
        </p:nvSpPr>
        <p:spPr>
          <a:xfrm>
            <a:off x="1667758" y="1411585"/>
            <a:ext cx="3903483" cy="461665"/>
          </a:xfrm>
          <a:prstGeom prst="rect">
            <a:avLst/>
          </a:prstGeom>
          <a:noFill/>
        </p:spPr>
        <p:txBody>
          <a:bodyPr wrap="square" rtlCol="0">
            <a:spAutoFit/>
          </a:bodyPr>
          <a:lstStyle/>
          <a:p>
            <a:r>
              <a:rPr lang="en-US" altLang="zh-CN" sz="2400" dirty="0">
                <a:hlinkClick r:id="rId4"/>
              </a:rPr>
              <a:t>https://www.pcapshare.com</a:t>
            </a:r>
            <a:endParaRPr lang="en-US" sz="2400" dirty="0"/>
          </a:p>
        </p:txBody>
      </p:sp>
    </p:spTree>
    <p:extLst>
      <p:ext uri="{BB962C8B-B14F-4D97-AF65-F5344CB8AC3E}">
        <p14:creationId xmlns:p14="http://schemas.microsoft.com/office/powerpoint/2010/main" val="6563035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E6C09-3569-B845-9987-B9DDC0D7310A}"/>
              </a:ext>
            </a:extLst>
          </p:cNvPr>
          <p:cNvSpPr>
            <a:spLocks noGrp="1"/>
          </p:cNvSpPr>
          <p:nvPr>
            <p:ph type="title"/>
          </p:nvPr>
        </p:nvSpPr>
        <p:spPr/>
        <p:txBody>
          <a:bodyPr/>
          <a:lstStyle/>
          <a:p>
            <a:r>
              <a:rPr lang="en-US" dirty="0"/>
              <a:t>Agenda for this talk</a:t>
            </a:r>
          </a:p>
        </p:txBody>
      </p:sp>
      <p:sp>
        <p:nvSpPr>
          <p:cNvPr id="3" name="Content Placeholder 2">
            <a:extLst>
              <a:ext uri="{FF2B5EF4-FFF2-40B4-BE49-F238E27FC236}">
                <a16:creationId xmlns:a16="http://schemas.microsoft.com/office/drawing/2014/main" id="{086421FE-A6C4-0240-854D-40766131606E}"/>
              </a:ext>
            </a:extLst>
          </p:cNvPr>
          <p:cNvSpPr>
            <a:spLocks noGrp="1"/>
          </p:cNvSpPr>
          <p:nvPr>
            <p:ph idx="1"/>
          </p:nvPr>
        </p:nvSpPr>
        <p:spPr/>
        <p:txBody>
          <a:bodyPr/>
          <a:lstStyle/>
          <a:p>
            <a:r>
              <a:rPr lang="en-US" dirty="0"/>
              <a:t>Motivation and Context</a:t>
            </a:r>
          </a:p>
          <a:p>
            <a:endParaRPr lang="en-US" dirty="0"/>
          </a:p>
          <a:p>
            <a:r>
              <a:rPr lang="en-US" dirty="0"/>
              <a:t>Generating time series data with </a:t>
            </a:r>
            <a:r>
              <a:rPr lang="en-US" dirty="0" err="1"/>
              <a:t>DoppelGANger</a:t>
            </a:r>
            <a:endParaRPr lang="en-US" dirty="0"/>
          </a:p>
          <a:p>
            <a:endParaRPr lang="en-US" dirty="0"/>
          </a:p>
          <a:p>
            <a:r>
              <a:rPr lang="en-US" dirty="0" err="1"/>
              <a:t>Netshare</a:t>
            </a:r>
            <a:r>
              <a:rPr lang="en-US" dirty="0"/>
              <a:t>: Practical network header trace generation </a:t>
            </a:r>
          </a:p>
          <a:p>
            <a:endParaRPr lang="en-US" dirty="0"/>
          </a:p>
          <a:p>
            <a:r>
              <a:rPr lang="en-US" dirty="0">
                <a:solidFill>
                  <a:srgbClr val="FF0000"/>
                </a:solidFill>
              </a:rPr>
              <a:t>Next steps and collaborative opportunities</a:t>
            </a:r>
          </a:p>
        </p:txBody>
      </p:sp>
      <p:sp>
        <p:nvSpPr>
          <p:cNvPr id="4" name="Slide Number Placeholder 3">
            <a:extLst>
              <a:ext uri="{FF2B5EF4-FFF2-40B4-BE49-F238E27FC236}">
                <a16:creationId xmlns:a16="http://schemas.microsoft.com/office/drawing/2014/main" id="{87FD2BB3-0C51-A644-9DD4-077B5B1C1A58}"/>
              </a:ext>
            </a:extLst>
          </p:cNvPr>
          <p:cNvSpPr>
            <a:spLocks noGrp="1"/>
          </p:cNvSpPr>
          <p:nvPr>
            <p:ph type="sldNum" sz="quarter" idx="12"/>
          </p:nvPr>
        </p:nvSpPr>
        <p:spPr/>
        <p:txBody>
          <a:bodyPr/>
          <a:lstStyle/>
          <a:p>
            <a:fld id="{78BA06F7-7B03-794D-B1BE-3F12299AE8FB}" type="slidenum">
              <a:rPr lang="en-US" smtClean="0"/>
              <a:t>43</a:t>
            </a:fld>
            <a:endParaRPr lang="en-US"/>
          </a:p>
        </p:txBody>
      </p:sp>
    </p:spTree>
    <p:extLst>
      <p:ext uri="{BB962C8B-B14F-4D97-AF65-F5344CB8AC3E}">
        <p14:creationId xmlns:p14="http://schemas.microsoft.com/office/powerpoint/2010/main" val="41066994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8872F-30F6-9449-A9A5-122DB48E68CD}"/>
              </a:ext>
            </a:extLst>
          </p:cNvPr>
          <p:cNvSpPr>
            <a:spLocks noGrp="1"/>
          </p:cNvSpPr>
          <p:nvPr>
            <p:ph type="title"/>
          </p:nvPr>
        </p:nvSpPr>
        <p:spPr/>
        <p:txBody>
          <a:bodyPr/>
          <a:lstStyle/>
          <a:p>
            <a:r>
              <a:rPr lang="en-US" altLang="zh-CN" dirty="0">
                <a:solidFill>
                  <a:srgbClr val="0070C0"/>
                </a:solidFill>
              </a:rPr>
              <a:t>Next steps</a:t>
            </a:r>
            <a:endParaRPr lang="en-US" dirty="0">
              <a:solidFill>
                <a:srgbClr val="0070C0"/>
              </a:solidFill>
            </a:endParaRPr>
          </a:p>
        </p:txBody>
      </p:sp>
      <p:sp>
        <p:nvSpPr>
          <p:cNvPr id="3" name="Content Placeholder 2">
            <a:extLst>
              <a:ext uri="{FF2B5EF4-FFF2-40B4-BE49-F238E27FC236}">
                <a16:creationId xmlns:a16="http://schemas.microsoft.com/office/drawing/2014/main" id="{7E349CC3-424E-9647-B577-719FDF3D614D}"/>
              </a:ext>
            </a:extLst>
          </p:cNvPr>
          <p:cNvSpPr>
            <a:spLocks noGrp="1"/>
          </p:cNvSpPr>
          <p:nvPr>
            <p:ph idx="1"/>
          </p:nvPr>
        </p:nvSpPr>
        <p:spPr/>
        <p:txBody>
          <a:bodyPr/>
          <a:lstStyle/>
          <a:p>
            <a:r>
              <a:rPr lang="en-US" altLang="zh-CN" dirty="0"/>
              <a:t>More types of datasets, network protocols, and deployments </a:t>
            </a:r>
          </a:p>
          <a:p>
            <a:pPr lvl="1"/>
            <a:r>
              <a:rPr lang="en-US" dirty="0"/>
              <a:t>E.g., CAN network traces, V2V, OT sensor traces </a:t>
            </a:r>
          </a:p>
          <a:p>
            <a:pPr lvl="2"/>
            <a:r>
              <a:rPr lang="en-US" dirty="0"/>
              <a:t>Some initial proposal to NSF that was declined </a:t>
            </a:r>
          </a:p>
          <a:p>
            <a:pPr lvl="2"/>
            <a:r>
              <a:rPr lang="en-US" dirty="0"/>
              <a:t>Ongoing discussions and </a:t>
            </a:r>
            <a:r>
              <a:rPr lang="en-US"/>
              <a:t>planned collaboration </a:t>
            </a:r>
            <a:endParaRPr lang="en-US" dirty="0"/>
          </a:p>
          <a:p>
            <a:pPr lvl="1"/>
            <a:endParaRPr lang="en-US" dirty="0"/>
          </a:p>
          <a:p>
            <a:r>
              <a:rPr lang="en-US" dirty="0"/>
              <a:t>More types of downstream tasks </a:t>
            </a:r>
          </a:p>
          <a:p>
            <a:pPr lvl="1"/>
            <a:r>
              <a:rPr lang="en-US" dirty="0"/>
              <a:t>E.g., predictive maintenance, anomaly detection, network testing </a:t>
            </a:r>
          </a:p>
          <a:p>
            <a:endParaRPr lang="en-US" dirty="0"/>
          </a:p>
          <a:p>
            <a:r>
              <a:rPr lang="en-US" dirty="0"/>
              <a:t>Demonstrating value proposition of synthetic data </a:t>
            </a:r>
          </a:p>
          <a:p>
            <a:pPr lvl="1"/>
            <a:r>
              <a:rPr lang="en-US" dirty="0"/>
              <a:t>E.g., augmenting normal or anomalous traces in training in CAN-IDS?</a:t>
            </a:r>
          </a:p>
        </p:txBody>
      </p:sp>
      <p:sp>
        <p:nvSpPr>
          <p:cNvPr id="4" name="Slide Number Placeholder 3">
            <a:extLst>
              <a:ext uri="{FF2B5EF4-FFF2-40B4-BE49-F238E27FC236}">
                <a16:creationId xmlns:a16="http://schemas.microsoft.com/office/drawing/2014/main" id="{C19F8CC8-CDE1-3244-A06B-EB5FF0DE48FE}"/>
              </a:ext>
            </a:extLst>
          </p:cNvPr>
          <p:cNvSpPr>
            <a:spLocks noGrp="1"/>
          </p:cNvSpPr>
          <p:nvPr>
            <p:ph type="sldNum" sz="quarter" idx="12"/>
          </p:nvPr>
        </p:nvSpPr>
        <p:spPr/>
        <p:txBody>
          <a:bodyPr/>
          <a:lstStyle/>
          <a:p>
            <a:fld id="{78BA06F7-7B03-794D-B1BE-3F12299AE8FB}" type="slidenum">
              <a:rPr lang="en-US" smtClean="0"/>
              <a:t>44</a:t>
            </a:fld>
            <a:endParaRPr lang="en-US"/>
          </a:p>
        </p:txBody>
      </p:sp>
    </p:spTree>
    <p:extLst>
      <p:ext uri="{BB962C8B-B14F-4D97-AF65-F5344CB8AC3E}">
        <p14:creationId xmlns:p14="http://schemas.microsoft.com/office/powerpoint/2010/main" val="2625079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2209801" y="2266006"/>
            <a:ext cx="5510538" cy="2406354"/>
          </a:xfrm>
        </p:spPr>
        <p:txBody>
          <a:bodyPr/>
          <a:lstStyle/>
          <a:p>
            <a:r>
              <a:rPr lang="en-US" dirty="0">
                <a:latin typeface="Semplicita Pro" panose="02000000000000000000" pitchFamily="2" charset="77"/>
                <a:ea typeface="Verdana"/>
                <a:cs typeface="Verdana" charset="0"/>
              </a:rPr>
              <a:t>Future Enterprise Security Initiative</a:t>
            </a:r>
          </a:p>
        </p:txBody>
      </p:sp>
      <p:sp>
        <p:nvSpPr>
          <p:cNvPr id="10" name="Subtitle 9"/>
          <p:cNvSpPr>
            <a:spLocks noGrp="1"/>
          </p:cNvSpPr>
          <p:nvPr>
            <p:ph type="subTitle" idx="1"/>
          </p:nvPr>
        </p:nvSpPr>
        <p:spPr/>
        <p:txBody>
          <a:bodyPr>
            <a:normAutofit/>
          </a:bodyPr>
          <a:lstStyle/>
          <a:p>
            <a:r>
              <a:rPr lang="en-US" i="1" dirty="0"/>
              <a:t>Rethinking security across enterprise ecosystems through innovations in artificial intelligence, computer science, engineering, and human-factors research</a:t>
            </a:r>
            <a:endParaRPr lang="en-US" dirty="0"/>
          </a:p>
          <a:p>
            <a:endParaRPr lang="en-US" dirty="0">
              <a:solidFill>
                <a:srgbClr val="9A9D9F"/>
              </a:solidFill>
              <a:latin typeface="Verdana" charset="0"/>
              <a:ea typeface="Verdana" charset="0"/>
              <a:cs typeface="Verdana" charset="0"/>
            </a:endParaRPr>
          </a:p>
        </p:txBody>
      </p:sp>
    </p:spTree>
    <p:extLst>
      <p:ext uri="{BB962C8B-B14F-4D97-AF65-F5344CB8AC3E}">
        <p14:creationId xmlns:p14="http://schemas.microsoft.com/office/powerpoint/2010/main" val="63121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C5AFDE5-DF5E-B54B-B599-3029F7CE0DAE}"/>
              </a:ext>
            </a:extLst>
          </p:cNvPr>
          <p:cNvSpPr>
            <a:spLocks noGrp="1"/>
          </p:cNvSpPr>
          <p:nvPr>
            <p:ph type="title"/>
          </p:nvPr>
        </p:nvSpPr>
        <p:spPr>
          <a:xfrm>
            <a:off x="1647207" y="274638"/>
            <a:ext cx="8867898" cy="1143000"/>
          </a:xfrm>
        </p:spPr>
        <p:txBody>
          <a:bodyPr>
            <a:normAutofit/>
          </a:bodyPr>
          <a:lstStyle/>
          <a:p>
            <a:r>
              <a:rPr lang="en-US" dirty="0">
                <a:latin typeface="Semplicita Pro"/>
              </a:rPr>
              <a:t>Enterprises Are Evolving Across the Board</a:t>
            </a:r>
          </a:p>
        </p:txBody>
      </p:sp>
      <p:sp>
        <p:nvSpPr>
          <p:cNvPr id="2" name="Rectangle 1">
            <a:extLst>
              <a:ext uri="{FF2B5EF4-FFF2-40B4-BE49-F238E27FC236}">
                <a16:creationId xmlns:a16="http://schemas.microsoft.com/office/drawing/2014/main" id="{474EA692-BF78-8B43-AE37-456D5409CAF4}"/>
              </a:ext>
            </a:extLst>
          </p:cNvPr>
          <p:cNvSpPr/>
          <p:nvPr/>
        </p:nvSpPr>
        <p:spPr>
          <a:xfrm>
            <a:off x="8946078" y="4049485"/>
            <a:ext cx="77190" cy="1280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Graphical user interface, application&#10;&#10;Description automatically generated">
            <a:extLst>
              <a:ext uri="{FF2B5EF4-FFF2-40B4-BE49-F238E27FC236}">
                <a16:creationId xmlns:a16="http://schemas.microsoft.com/office/drawing/2014/main" id="{4E6D075D-BC92-EC4A-810D-34F98EF0FB6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66204" y="1783936"/>
            <a:ext cx="7659588" cy="4684890"/>
          </a:xfrm>
          <a:prstGeom prst="rect">
            <a:avLst/>
          </a:prstGeom>
        </p:spPr>
      </p:pic>
    </p:spTree>
    <p:extLst>
      <p:ext uri="{BB962C8B-B14F-4D97-AF65-F5344CB8AC3E}">
        <p14:creationId xmlns:p14="http://schemas.microsoft.com/office/powerpoint/2010/main" val="2003822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8966E-DC3A-EA41-8D8A-89552DAEA3FB}"/>
              </a:ext>
            </a:extLst>
          </p:cNvPr>
          <p:cNvSpPr>
            <a:spLocks noGrp="1"/>
          </p:cNvSpPr>
          <p:nvPr>
            <p:ph type="title"/>
          </p:nvPr>
        </p:nvSpPr>
        <p:spPr/>
        <p:txBody>
          <a:bodyPr/>
          <a:lstStyle/>
          <a:p>
            <a:r>
              <a:rPr lang="en-US" dirty="0"/>
              <a:t>The Grand Challenge Question</a:t>
            </a:r>
          </a:p>
        </p:txBody>
      </p:sp>
      <p:sp>
        <p:nvSpPr>
          <p:cNvPr id="3" name="Content Placeholder 2">
            <a:extLst>
              <a:ext uri="{FF2B5EF4-FFF2-40B4-BE49-F238E27FC236}">
                <a16:creationId xmlns:a16="http://schemas.microsoft.com/office/drawing/2014/main" id="{FC14E149-EE65-1A49-8A6D-CD9482319684}"/>
              </a:ext>
            </a:extLst>
          </p:cNvPr>
          <p:cNvSpPr>
            <a:spLocks noGrp="1"/>
          </p:cNvSpPr>
          <p:nvPr>
            <p:ph idx="1"/>
          </p:nvPr>
        </p:nvSpPr>
        <p:spPr>
          <a:xfrm>
            <a:off x="2209800" y="2123316"/>
            <a:ext cx="7772400" cy="1143000"/>
          </a:xfrm>
        </p:spPr>
        <p:txBody>
          <a:bodyPr>
            <a:normAutofit fontScale="92500"/>
          </a:bodyPr>
          <a:lstStyle/>
          <a:p>
            <a:pPr marL="0" indent="0">
              <a:buNone/>
            </a:pPr>
            <a:r>
              <a:rPr lang="en-US" sz="2000" dirty="0"/>
              <a:t>Can we ensure that the operational security postures of ALL enterprises in future scenarios are comparable to the select few “hyperscale operations” that have large security teams and global-scale visibility into threats?</a:t>
            </a:r>
          </a:p>
        </p:txBody>
      </p:sp>
      <p:pic>
        <p:nvPicPr>
          <p:cNvPr id="7" name="Picture 6" descr="A picture containing shape&#10;&#10;Description automatically generated">
            <a:extLst>
              <a:ext uri="{FF2B5EF4-FFF2-40B4-BE49-F238E27FC236}">
                <a16:creationId xmlns:a16="http://schemas.microsoft.com/office/drawing/2014/main" id="{44647384-871E-C54F-8429-0B5FE97BF16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331522" y="3429000"/>
            <a:ext cx="7376250" cy="2283392"/>
          </a:xfrm>
          <a:prstGeom prst="rect">
            <a:avLst/>
          </a:prstGeom>
        </p:spPr>
      </p:pic>
    </p:spTree>
    <p:extLst>
      <p:ext uri="{BB962C8B-B14F-4D97-AF65-F5344CB8AC3E}">
        <p14:creationId xmlns:p14="http://schemas.microsoft.com/office/powerpoint/2010/main" val="3690180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E015B-BEEF-0E4B-81AE-7B27D66BBE2E}"/>
              </a:ext>
            </a:extLst>
          </p:cNvPr>
          <p:cNvSpPr>
            <a:spLocks noGrp="1"/>
          </p:cNvSpPr>
          <p:nvPr>
            <p:ph type="title"/>
          </p:nvPr>
        </p:nvSpPr>
        <p:spPr/>
        <p:txBody>
          <a:bodyPr/>
          <a:lstStyle/>
          <a:p>
            <a:r>
              <a:rPr lang="en-US" dirty="0" err="1">
                <a:latin typeface="Semplicita Pro"/>
              </a:rPr>
              <a:t>FutureEnterprise@CyLab</a:t>
            </a:r>
            <a:r>
              <a:rPr lang="en-US" dirty="0">
                <a:latin typeface="Semplicita Pro"/>
              </a:rPr>
              <a:t> Vision</a:t>
            </a:r>
            <a:endParaRPr lang="en-US" dirty="0"/>
          </a:p>
        </p:txBody>
      </p:sp>
      <p:sp>
        <p:nvSpPr>
          <p:cNvPr id="3" name="Content Placeholder 2">
            <a:extLst>
              <a:ext uri="{FF2B5EF4-FFF2-40B4-BE49-F238E27FC236}">
                <a16:creationId xmlns:a16="http://schemas.microsoft.com/office/drawing/2014/main" id="{3DD47F1F-5829-3643-9AA0-5E3522C798DC}"/>
              </a:ext>
            </a:extLst>
          </p:cNvPr>
          <p:cNvSpPr>
            <a:spLocks noGrp="1"/>
          </p:cNvSpPr>
          <p:nvPr>
            <p:ph idx="1"/>
          </p:nvPr>
        </p:nvSpPr>
        <p:spPr>
          <a:xfrm>
            <a:off x="1981200" y="1944412"/>
            <a:ext cx="8229600" cy="4525963"/>
          </a:xfrm>
        </p:spPr>
        <p:txBody>
          <a:bodyPr/>
          <a:lstStyle/>
          <a:p>
            <a:pPr marL="0" indent="0">
              <a:buNone/>
            </a:pPr>
            <a:r>
              <a:rPr lang="en-US" i="1" dirty="0"/>
              <a:t>To create the knowledge and capabilities to build and implement secure enterprise systems by</a:t>
            </a:r>
          </a:p>
          <a:p>
            <a:pPr marL="0" indent="0">
              <a:buNone/>
            </a:pPr>
            <a:endParaRPr lang="en-US" i="1" dirty="0"/>
          </a:p>
          <a:p>
            <a:pPr marL="0" indent="0">
              <a:buNone/>
            </a:pPr>
            <a:r>
              <a:rPr lang="en-US" i="1" dirty="0"/>
              <a:t>bringing together innovative CMU cybersecurity, privacy, artificial intelligence, computer science and engineering, and human-factors research </a:t>
            </a:r>
          </a:p>
          <a:p>
            <a:pPr marL="0" indent="0">
              <a:buNone/>
            </a:pPr>
            <a:endParaRPr lang="en-US" i="1" dirty="0"/>
          </a:p>
          <a:p>
            <a:pPr marL="0" indent="0">
              <a:buNone/>
            </a:pPr>
            <a:r>
              <a:rPr lang="en-US" i="1" dirty="0"/>
              <a:t>with world-leading industry expertise and engagement.</a:t>
            </a:r>
            <a:endParaRPr lang="en-US" dirty="0"/>
          </a:p>
        </p:txBody>
      </p:sp>
    </p:spTree>
    <p:extLst>
      <p:ext uri="{BB962C8B-B14F-4D97-AF65-F5344CB8AC3E}">
        <p14:creationId xmlns:p14="http://schemas.microsoft.com/office/powerpoint/2010/main" val="1110762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96C4C-D3E8-EC44-9992-9BDF09EFFEFA}"/>
              </a:ext>
            </a:extLst>
          </p:cNvPr>
          <p:cNvSpPr>
            <a:spLocks noGrp="1"/>
          </p:cNvSpPr>
          <p:nvPr>
            <p:ph type="title"/>
          </p:nvPr>
        </p:nvSpPr>
        <p:spPr/>
        <p:txBody>
          <a:bodyPr/>
          <a:lstStyle/>
          <a:p>
            <a:r>
              <a:rPr lang="en-US" dirty="0"/>
              <a:t>Research Thrusts</a:t>
            </a:r>
          </a:p>
        </p:txBody>
      </p:sp>
      <p:sp>
        <p:nvSpPr>
          <p:cNvPr id="3" name="Content Placeholder 2">
            <a:extLst>
              <a:ext uri="{FF2B5EF4-FFF2-40B4-BE49-F238E27FC236}">
                <a16:creationId xmlns:a16="http://schemas.microsoft.com/office/drawing/2014/main" id="{07B39DF4-C08D-EC43-AC84-0FB27285CBF9}"/>
              </a:ext>
            </a:extLst>
          </p:cNvPr>
          <p:cNvSpPr>
            <a:spLocks noGrp="1"/>
          </p:cNvSpPr>
          <p:nvPr>
            <p:ph idx="1"/>
          </p:nvPr>
        </p:nvSpPr>
        <p:spPr>
          <a:xfrm>
            <a:off x="3083782" y="1600200"/>
            <a:ext cx="6907325" cy="5075518"/>
          </a:xfrm>
        </p:spPr>
        <p:txBody>
          <a:bodyPr vert="horz" lIns="91440" tIns="45720" rIns="91440" bIns="45720" rtlCol="0" anchor="t">
            <a:normAutofit fontScale="92500" lnSpcReduction="10000"/>
          </a:bodyPr>
          <a:lstStyle/>
          <a:p>
            <a:pPr fontAlgn="base"/>
            <a:r>
              <a:rPr lang="en-US" b="1" dirty="0">
                <a:latin typeface="Semplicita Pro"/>
              </a:rPr>
              <a:t>AI-driven workflows</a:t>
            </a:r>
            <a:r>
              <a:rPr lang="en-US" dirty="0">
                <a:latin typeface="Semplicita Pro"/>
              </a:rPr>
              <a:t> to automate security management and data-driven decision-making to minimize the need for large human teams; </a:t>
            </a:r>
          </a:p>
          <a:p>
            <a:pPr fontAlgn="base"/>
            <a:r>
              <a:rPr lang="en-US" b="1" dirty="0"/>
              <a:t>Collaborative</a:t>
            </a:r>
            <a:r>
              <a:rPr lang="en-US" dirty="0"/>
              <a:t> capabilities to effectively get real-time and global visibility comparable to the </a:t>
            </a:r>
            <a:r>
              <a:rPr lang="en-US" dirty="0" err="1"/>
              <a:t>hyperscalers</a:t>
            </a:r>
            <a:r>
              <a:rPr lang="en-US" dirty="0"/>
              <a:t>; </a:t>
            </a:r>
          </a:p>
          <a:p>
            <a:pPr fontAlgn="base"/>
            <a:r>
              <a:rPr lang="en-US" b="1" dirty="0"/>
              <a:t>Foundations for understanding cyber risk</a:t>
            </a:r>
            <a:r>
              <a:rPr lang="en-US" dirty="0"/>
              <a:t> and dependencies in complex ecosystems and supply chains; and </a:t>
            </a:r>
          </a:p>
          <a:p>
            <a:r>
              <a:rPr lang="en-US" b="1" dirty="0">
                <a:latin typeface="Semplicita Pro"/>
              </a:rPr>
              <a:t>Least-privilege-by-construction infrastructure, </a:t>
            </a:r>
            <a:r>
              <a:rPr lang="en-US" dirty="0">
                <a:latin typeface="Semplicita Pro"/>
              </a:rPr>
              <a:t>including trustworthy outsourcing, remote work/management, and deployable software-defined architectures.</a:t>
            </a:r>
          </a:p>
        </p:txBody>
      </p:sp>
      <p:pic>
        <p:nvPicPr>
          <p:cNvPr id="10" name="Picture 9" descr="Icon&#10;&#10;Description automatically generated">
            <a:extLst>
              <a:ext uri="{FF2B5EF4-FFF2-40B4-BE49-F238E27FC236}">
                <a16:creationId xmlns:a16="http://schemas.microsoft.com/office/drawing/2014/main" id="{FF1BF1E8-341A-2B4D-B897-9AA7DC57499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87094" y="4056858"/>
            <a:ext cx="882534" cy="931370"/>
          </a:xfrm>
          <a:prstGeom prst="rect">
            <a:avLst/>
          </a:prstGeom>
        </p:spPr>
      </p:pic>
      <p:pic>
        <p:nvPicPr>
          <p:cNvPr id="11" name="Picture 10" descr="Icon&#10;&#10;Description automatically generated">
            <a:extLst>
              <a:ext uri="{FF2B5EF4-FFF2-40B4-BE49-F238E27FC236}">
                <a16:creationId xmlns:a16="http://schemas.microsoft.com/office/drawing/2014/main" id="{0C554C60-2A88-1441-A43C-EB24F1A11B3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087096" y="2908843"/>
            <a:ext cx="872477" cy="872477"/>
          </a:xfrm>
          <a:prstGeom prst="rect">
            <a:avLst/>
          </a:prstGeom>
        </p:spPr>
      </p:pic>
      <p:pic>
        <p:nvPicPr>
          <p:cNvPr id="16" name="Picture 15" descr="Icon&#10;&#10;Description automatically generated">
            <a:extLst>
              <a:ext uri="{FF2B5EF4-FFF2-40B4-BE49-F238E27FC236}">
                <a16:creationId xmlns:a16="http://schemas.microsoft.com/office/drawing/2014/main" id="{F39C8B5A-AF54-1649-93E3-2E4803894A7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87095" y="5342672"/>
            <a:ext cx="872476" cy="842620"/>
          </a:xfrm>
          <a:prstGeom prst="rect">
            <a:avLst/>
          </a:prstGeom>
        </p:spPr>
      </p:pic>
      <p:pic>
        <p:nvPicPr>
          <p:cNvPr id="20" name="Picture 19" descr="Icon&#10;&#10;Description automatically generated">
            <a:extLst>
              <a:ext uri="{FF2B5EF4-FFF2-40B4-BE49-F238E27FC236}">
                <a16:creationId xmlns:a16="http://schemas.microsoft.com/office/drawing/2014/main" id="{0703E8B7-D9F8-5D4E-80B5-EFD73AB1560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076209" y="1788948"/>
            <a:ext cx="882534" cy="842620"/>
          </a:xfrm>
          <a:prstGeom prst="rect">
            <a:avLst/>
          </a:prstGeom>
        </p:spPr>
      </p:pic>
    </p:spTree>
    <p:extLst>
      <p:ext uri="{BB962C8B-B14F-4D97-AF65-F5344CB8AC3E}">
        <p14:creationId xmlns:p14="http://schemas.microsoft.com/office/powerpoint/2010/main" val="2308048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8735</TotalTime>
  <Words>4933</Words>
  <Application>Microsoft Macintosh PowerPoint</Application>
  <PresentationFormat>Widescreen</PresentationFormat>
  <Paragraphs>590</Paragraphs>
  <Slides>49</Slides>
  <Notes>31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49</vt:i4>
      </vt:variant>
    </vt:vector>
  </HeadingPairs>
  <TitlesOfParts>
    <vt:vector size="59" baseType="lpstr">
      <vt:lpstr>Arial</vt:lpstr>
      <vt:lpstr>Calibri</vt:lpstr>
      <vt:lpstr>Calibri Light</vt:lpstr>
      <vt:lpstr>Cambria Math</vt:lpstr>
      <vt:lpstr>Helvetica</vt:lpstr>
      <vt:lpstr>Helvetica Light</vt:lpstr>
      <vt:lpstr>Semplicita Pro</vt:lpstr>
      <vt:lpstr>Verdana</vt:lpstr>
      <vt:lpstr>Office Theme</vt:lpstr>
      <vt:lpstr>1_Office Theme</vt:lpstr>
      <vt:lpstr>Enabling Data-driven Collaborative  System Workflows With  GAN-based Synthetic Data Generation </vt:lpstr>
      <vt:lpstr>Data-driven Opportunities to Improve Systems</vt:lpstr>
      <vt:lpstr>Key Stumbling Block: Data Access</vt:lpstr>
      <vt:lpstr>Ideal alternative: Data sharing</vt:lpstr>
      <vt:lpstr>Our Vision</vt:lpstr>
      <vt:lpstr>Alternative: Synthetic Data</vt:lpstr>
      <vt:lpstr>Prior Work</vt:lpstr>
      <vt:lpstr>Promise of GANs</vt:lpstr>
      <vt:lpstr>Brief Background on GANs</vt:lpstr>
      <vt:lpstr>Our Work</vt:lpstr>
      <vt:lpstr>Agenda for this talk</vt:lpstr>
      <vt:lpstr>Scope: Time Series Measurement Data</vt:lpstr>
      <vt:lpstr>Overview of Challenges &amp; Solutions</vt:lpstr>
      <vt:lpstr>Challenge: Long-term Effects</vt:lpstr>
      <vt:lpstr>Idea: Batched Generation</vt:lpstr>
      <vt:lpstr>Idea: Batched Generation</vt:lpstr>
      <vt:lpstr>Challenge: Metadata Distributions/Correlations</vt:lpstr>
      <vt:lpstr>Idea: Decoupled Generation +  Auxiliary Discriminator </vt:lpstr>
      <vt:lpstr>End-to-end Workflow </vt:lpstr>
      <vt:lpstr>Fidelity: Correlations</vt:lpstr>
      <vt:lpstr>Fidelity: Downstream Application Accuracy</vt:lpstr>
      <vt:lpstr>Privacy: Business Secrets</vt:lpstr>
      <vt:lpstr>Privacy: User Privacy</vt:lpstr>
      <vt:lpstr>Privacy: User Privacy</vt:lpstr>
      <vt:lpstr>Intrinsic Privacy of GAN-generated data </vt:lpstr>
      <vt:lpstr>DoppelGANger Has Been Used</vt:lpstr>
      <vt:lpstr>Agenda for this talk</vt:lpstr>
      <vt:lpstr>Scope: Packet and flow traces </vt:lpstr>
      <vt:lpstr>Challenge #1: header fields correlation is not captured (e.g., flow length)</vt:lpstr>
      <vt:lpstr>Insight 1: reformulate as time-series generation problem</vt:lpstr>
      <vt:lpstr>Challenge 2: fields with large support are poorly-learned</vt:lpstr>
      <vt:lpstr>Insight 2: domain knowledge-based field representation</vt:lpstr>
      <vt:lpstr>Challenge 3: poor scalability-fidelity tradeoffs</vt:lpstr>
      <vt:lpstr>Insight 3: fine-tuning with parallelism</vt:lpstr>
      <vt:lpstr>Challenge 4: poor privacy-fidelity tradeoffs</vt:lpstr>
      <vt:lpstr>Insight 4: pre-train with public data</vt:lpstr>
      <vt:lpstr>NetShare: end-to-end view</vt:lpstr>
      <vt:lpstr>Evaluation – field distribution</vt:lpstr>
      <vt:lpstr>App #1: flow-based traffic type prediction</vt:lpstr>
      <vt:lpstr>App #2: sketch-based network telemetry</vt:lpstr>
      <vt:lpstr>App #3: header-based anomaly detection (NetML)</vt:lpstr>
      <vt:lpstr>Web service prototype</vt:lpstr>
      <vt:lpstr>Agenda for this talk</vt:lpstr>
      <vt:lpstr>Next steps</vt:lpstr>
      <vt:lpstr>Future Enterprise Security Initiative</vt:lpstr>
      <vt:lpstr>Enterprises Are Evolving Across the Board</vt:lpstr>
      <vt:lpstr>The Grand Challenge Question</vt:lpstr>
      <vt:lpstr>FutureEnterprise@CyLab Vision</vt:lpstr>
      <vt:lpstr>Research Thrusts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Yucheng Yin</dc:creator>
  <cp:lastModifiedBy>Vyas Sekar</cp:lastModifiedBy>
  <cp:revision>3704</cp:revision>
  <dcterms:created xsi:type="dcterms:W3CDTF">2021-04-12T12:28:53Z</dcterms:created>
  <dcterms:modified xsi:type="dcterms:W3CDTF">2022-02-23T20:10:28Z</dcterms:modified>
</cp:coreProperties>
</file>