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147308878" r:id="rId3"/>
    <p:sldId id="2147308879" r:id="rId4"/>
    <p:sldId id="383" r:id="rId5"/>
    <p:sldId id="384" r:id="rId6"/>
    <p:sldId id="274" r:id="rId7"/>
    <p:sldId id="2147308884" r:id="rId8"/>
    <p:sldId id="2147308881" r:id="rId9"/>
    <p:sldId id="257" r:id="rId10"/>
    <p:sldId id="385" r:id="rId11"/>
    <p:sldId id="2147308875" r:id="rId12"/>
    <p:sldId id="2147308874" r:id="rId13"/>
    <p:sldId id="2147308871" r:id="rId14"/>
    <p:sldId id="2147308860" r:id="rId15"/>
    <p:sldId id="2147308877" r:id="rId16"/>
    <p:sldId id="2147307935" r:id="rId17"/>
    <p:sldId id="2147308885" r:id="rId18"/>
    <p:sldId id="2147308880" r:id="rId19"/>
    <p:sldId id="258" r:id="rId20"/>
    <p:sldId id="2147308882" r:id="rId21"/>
    <p:sldId id="2147308886" r:id="rId22"/>
    <p:sldId id="21473088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99"/>
    <p:restoredTop sz="86391"/>
  </p:normalViewPr>
  <p:slideViewPr>
    <p:cSldViewPr snapToGrid="0">
      <p:cViewPr varScale="1">
        <p:scale>
          <a:sx n="97" d="100"/>
          <a:sy n="97" d="100"/>
        </p:scale>
        <p:origin x="336" y="184"/>
      </p:cViewPr>
      <p:guideLst/>
    </p:cSldViewPr>
  </p:slideViewPr>
  <p:outlineViewPr>
    <p:cViewPr>
      <p:scale>
        <a:sx n="33" d="100"/>
        <a:sy n="33" d="100"/>
      </p:scale>
      <p:origin x="0" y="-673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9C5ED3-D156-5141-BA96-A10068AC846A}" type="datetimeFigureOut">
              <a:rPr lang="en-US" smtClean="0"/>
              <a:t>2/28/25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F075C6-F598-104D-9046-757BD25ABFE9}" type="slidenum">
              <a:rPr lang="en-US" smtClean="0"/>
              <a:t>‹#›</a:t>
            </a:fld>
            <a:endParaRPr lang="en-US"/>
          </a:p>
        </p:txBody>
      </p:sp>
    </p:spTree>
    <p:extLst>
      <p:ext uri="{BB962C8B-B14F-4D97-AF65-F5344CB8AC3E}">
        <p14:creationId xmlns:p14="http://schemas.microsoft.com/office/powerpoint/2010/main" val="162596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5DF98-99C9-1546-A411-50D0A1FB9A6F}" type="slidenum">
              <a:rPr lang="en-US" smtClean="0"/>
              <a:t>6</a:t>
            </a:fld>
            <a:endParaRPr lang="en-US" dirty="0"/>
          </a:p>
        </p:txBody>
      </p:sp>
    </p:spTree>
    <p:extLst>
      <p:ext uri="{BB962C8B-B14F-4D97-AF65-F5344CB8AC3E}">
        <p14:creationId xmlns:p14="http://schemas.microsoft.com/office/powerpoint/2010/main" val="1972384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sp>
      <p:sp>
        <p:nvSpPr>
          <p:cNvPr id="3" name="Notes Placeholder 2"/>
          <p:cNvSpPr>
            <a:spLocks noGrp="1"/>
          </p:cNvSpPr>
          <p:nvPr>
            <p:ph type="body" idx="1"/>
          </p:nvPr>
        </p:nvSpPr>
        <p:spPr/>
        <p:txBody>
          <a:bodyPr/>
          <a:lstStyle/>
          <a:p>
            <a:r>
              <a:rPr lang="en-US"/>
              <a:t>Now given this event stream we might think of simple kind of classical analytics – counting events, counting the distinct events </a:t>
            </a:r>
            <a:r>
              <a:rPr lang="en-US" err="1"/>
              <a:t>etc</a:t>
            </a:r>
            <a:endParaRPr lang="en-US"/>
          </a:p>
          <a:p>
            <a:endParaRPr lang="en-US"/>
          </a:p>
          <a:p>
            <a:r>
              <a:rPr lang="en-US"/>
              <a:t>For instance we can ask how many activity events did we see, how many stress related events did we see, And indeed these kinds of things you can do with existing SQL-like tools on event streams that many of us have learned to love. </a:t>
            </a:r>
          </a:p>
          <a:p>
            <a:endParaRPr lang="en-US"/>
          </a:p>
          <a:p>
            <a:r>
              <a:rPr lang="en-US"/>
              <a:t>Note however that these  kinds of simple counts are independent of the sequence timing and current state of the user. For instance I could have moved run before work and the answer will be the same. </a:t>
            </a:r>
          </a:p>
          <a:p>
            <a:endParaRPr lang="en-US"/>
          </a:p>
          <a:p>
            <a:r>
              <a:rPr lang="en-US"/>
              <a:t>I can change the interval between rest and work and the answer will be the same</a:t>
            </a:r>
          </a:p>
          <a:p>
            <a:endParaRPr lang="en-US"/>
          </a:p>
          <a:p>
            <a:r>
              <a:rPr lang="en-US"/>
              <a:t>I can ignore  whether I am stressed at work or at rest and the answer will the  same </a:t>
            </a:r>
          </a:p>
          <a:p>
            <a:endParaRPr lang="en-US"/>
          </a:p>
          <a:p>
            <a:r>
              <a:rPr lang="en-US"/>
              <a:t>This is somewhat useful but not actually actionable – its too coarse and it lacks context. </a:t>
            </a:r>
          </a:p>
        </p:txBody>
      </p:sp>
      <p:sp>
        <p:nvSpPr>
          <p:cNvPr id="4" name="Slide Number Placeholder 3"/>
          <p:cNvSpPr>
            <a:spLocks noGrp="1"/>
          </p:cNvSpPr>
          <p:nvPr>
            <p:ph type="sldNum" sz="quarter" idx="5"/>
          </p:nvPr>
        </p:nvSpPr>
        <p:spPr/>
        <p:txBody>
          <a:bodyPr/>
          <a:lstStyle/>
          <a:p>
            <a:fld id="{9C45DCC2-A09D-4144-931A-188A9573A605}" type="slidenum">
              <a:rPr lang="en-US" smtClean="0"/>
              <a:t>11</a:t>
            </a:fld>
            <a:endParaRPr lang="en-US"/>
          </a:p>
        </p:txBody>
      </p:sp>
    </p:spTree>
    <p:extLst>
      <p:ext uri="{BB962C8B-B14F-4D97-AF65-F5344CB8AC3E}">
        <p14:creationId xmlns:p14="http://schemas.microsoft.com/office/powerpoint/2010/main" val="4015425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sp>
      <p:sp>
        <p:nvSpPr>
          <p:cNvPr id="3" name="Notes Placeholder 2"/>
          <p:cNvSpPr>
            <a:spLocks noGrp="1"/>
          </p:cNvSpPr>
          <p:nvPr>
            <p:ph type="body" idx="1"/>
          </p:nvPr>
        </p:nvSpPr>
        <p:spPr/>
        <p:txBody>
          <a:bodyPr/>
          <a:lstStyle/>
          <a:p>
            <a:r>
              <a:rPr lang="en-US"/>
              <a:t>rather than simply looking at event counts or averages which is a stateless function. </a:t>
            </a:r>
          </a:p>
          <a:p>
            <a:endParaRPr lang="en-US"/>
          </a:p>
          <a:p>
            <a:r>
              <a:rPr lang="en-US"/>
              <a:t>What I may actually care about involves more careful contextual analysis -- </a:t>
            </a:r>
          </a:p>
          <a:p>
            <a:endParaRPr lang="en-US"/>
          </a:p>
          <a:p>
            <a:r>
              <a:rPr lang="en-US"/>
              <a:t>we actually want to know if the stress level was high during working state or was in a high state for </a:t>
            </a:r>
          </a:p>
          <a:p>
            <a:endParaRPr lang="en-US"/>
          </a:p>
          <a:p>
            <a:r>
              <a:rPr lang="en-US"/>
              <a:t>A prolonged period of time which can led to actionable insights leading to better decisions and hence better health outcomes</a:t>
            </a:r>
          </a:p>
        </p:txBody>
      </p:sp>
      <p:sp>
        <p:nvSpPr>
          <p:cNvPr id="4" name="Slide Number Placeholder 3"/>
          <p:cNvSpPr>
            <a:spLocks noGrp="1"/>
          </p:cNvSpPr>
          <p:nvPr>
            <p:ph type="sldNum" sz="quarter" idx="5"/>
          </p:nvPr>
        </p:nvSpPr>
        <p:spPr/>
        <p:txBody>
          <a:bodyPr/>
          <a:lstStyle/>
          <a:p>
            <a:fld id="{9C45DCC2-A09D-4144-931A-188A9573A605}" type="slidenum">
              <a:rPr lang="en-US" smtClean="0"/>
              <a:t>12</a:t>
            </a:fld>
            <a:endParaRPr lang="en-US"/>
          </a:p>
        </p:txBody>
      </p:sp>
    </p:spTree>
    <p:extLst>
      <p:ext uri="{BB962C8B-B14F-4D97-AF65-F5344CB8AC3E}">
        <p14:creationId xmlns:p14="http://schemas.microsoft.com/office/powerpoint/2010/main" val="1240074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sp>
      <p:sp>
        <p:nvSpPr>
          <p:cNvPr id="3" name="Notes Placeholder 2"/>
          <p:cNvSpPr>
            <a:spLocks noGrp="1"/>
          </p:cNvSpPr>
          <p:nvPr>
            <p:ph type="body" idx="1"/>
          </p:nvPr>
        </p:nvSpPr>
        <p:spPr/>
        <p:txBody>
          <a:bodyPr/>
          <a:lstStyle/>
          <a:p>
            <a:r>
              <a:rPr lang="en-US">
                <a:cs typeface="Calibri"/>
              </a:rPr>
              <a:t>This is not just a video specific phenomena </a:t>
            </a:r>
          </a:p>
          <a:p>
            <a:endParaRPr lang="en-US">
              <a:cs typeface="Calibri"/>
            </a:endParaRPr>
          </a:p>
          <a:p>
            <a:r>
              <a:rPr lang="en-US">
                <a:cs typeface="Calibri"/>
              </a:rPr>
              <a:t>Across many different domains we see the there are similar or even more complex requirements for stateful analytics. </a:t>
            </a:r>
          </a:p>
          <a:p>
            <a:endParaRPr lang="en-US">
              <a:cs typeface="Calibri"/>
            </a:endParaRPr>
          </a:p>
          <a:p>
            <a:r>
              <a:rPr lang="en-US">
                <a:cs typeface="Calibri"/>
              </a:rPr>
              <a:t> For example, a credit card company might want to check for fraud by finding users who made purchases at multiple distant locations in a short period of time.  That means some operator has to write a query that tracks purchase locations and distances across time.  Or a manufacturer might want to search for machines showing a pattern of degrading health over time, integrating data from multiple sensors.</a:t>
            </a:r>
          </a:p>
          <a:p>
            <a:endParaRPr lang="en-US">
              <a:cs typeface="Calibri"/>
            </a:endParaRPr>
          </a:p>
          <a:p>
            <a:r>
              <a:rPr lang="en-US">
                <a:cs typeface="Calibri"/>
              </a:rPr>
              <a:t>time.</a:t>
            </a:r>
          </a:p>
          <a:p>
            <a:endParaRPr lang="en-US"/>
          </a:p>
        </p:txBody>
      </p:sp>
      <p:sp>
        <p:nvSpPr>
          <p:cNvPr id="4" name="Slide Number Placeholder 3"/>
          <p:cNvSpPr>
            <a:spLocks noGrp="1"/>
          </p:cNvSpPr>
          <p:nvPr>
            <p:ph type="sldNum" sz="quarter" idx="5"/>
          </p:nvPr>
        </p:nvSpPr>
        <p:spPr/>
        <p:txBody>
          <a:bodyPr/>
          <a:lstStyle/>
          <a:p>
            <a:fld id="{9C45DCC2-A09D-4144-931A-188A9573A605}" type="slidenum">
              <a:rPr lang="en-US" smtClean="0"/>
              <a:t>13</a:t>
            </a:fld>
            <a:endParaRPr lang="en-US"/>
          </a:p>
        </p:txBody>
      </p:sp>
    </p:spTree>
    <p:extLst>
      <p:ext uri="{BB962C8B-B14F-4D97-AF65-F5344CB8AC3E}">
        <p14:creationId xmlns:p14="http://schemas.microsoft.com/office/powerpoint/2010/main" val="3356371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sp>
      <p:sp>
        <p:nvSpPr>
          <p:cNvPr id="3" name="Notes Placeholder 2"/>
          <p:cNvSpPr>
            <a:spLocks noGrp="1"/>
          </p:cNvSpPr>
          <p:nvPr>
            <p:ph type="body" idx="1"/>
          </p:nvPr>
        </p:nvSpPr>
        <p:spPr/>
        <p:txBody>
          <a:bodyPr/>
          <a:lstStyle/>
          <a:p>
            <a:r>
              <a:rPr lang="en-US">
                <a:ea typeface="Calibri"/>
                <a:cs typeface="Calibri"/>
              </a:rPr>
              <a:t>Unfortunately writing these kinds of stateful logic using existing systems – either using batch SQL or streaming SQL or even streaming abstractions turns out to be really painful </a:t>
            </a:r>
          </a:p>
          <a:p>
            <a:endParaRPr lang="en-US">
              <a:ea typeface="Calibri"/>
              <a:cs typeface="Calibri"/>
            </a:endParaRPr>
          </a:p>
          <a:p>
            <a:r>
              <a:rPr lang="en-US">
                <a:ea typeface="Calibri"/>
                <a:cs typeface="Calibri"/>
              </a:rPr>
              <a:t>This is an example snippet we had to write for the fitness tracker example  -- we don’t expect to you to understand or debug or check its correctness. Indeed I helped write this logic and I cant debug it myself</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9C45DCC2-A09D-4144-931A-188A9573A605}" type="slidenum">
              <a:rPr lang="en-US" smtClean="0"/>
              <a:t>14</a:t>
            </a:fld>
            <a:endParaRPr lang="en-US"/>
          </a:p>
        </p:txBody>
      </p:sp>
    </p:spTree>
    <p:extLst>
      <p:ext uri="{BB962C8B-B14F-4D97-AF65-F5344CB8AC3E}">
        <p14:creationId xmlns:p14="http://schemas.microsoft.com/office/powerpoint/2010/main" val="3154362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Having marked the times of interest, we would  sum up the total duration of interest!  It is really that easy intuitively, but the tabular representation of the data just made it very unintuitive to express our logic. </a:t>
            </a:r>
          </a:p>
        </p:txBody>
      </p:sp>
      <p:sp>
        <p:nvSpPr>
          <p:cNvPr id="4" name="Slide Number Placeholder 3"/>
          <p:cNvSpPr>
            <a:spLocks noGrp="1"/>
          </p:cNvSpPr>
          <p:nvPr>
            <p:ph type="sldNum" sz="quarter" idx="5"/>
          </p:nvPr>
        </p:nvSpPr>
        <p:spPr/>
        <p:txBody>
          <a:bodyPr/>
          <a:lstStyle/>
          <a:p>
            <a:fld id="{4A4A2AA8-0F73-2D41-AB14-68F8A984C05A}" type="slidenum">
              <a:rPr lang="en-US" smtClean="0"/>
              <a:t>15</a:t>
            </a:fld>
            <a:endParaRPr lang="en-US"/>
          </a:p>
        </p:txBody>
      </p:sp>
    </p:spTree>
    <p:extLst>
      <p:ext uri="{BB962C8B-B14F-4D97-AF65-F5344CB8AC3E}">
        <p14:creationId xmlns:p14="http://schemas.microsoft.com/office/powerpoint/2010/main" val="4145196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sp>
      <p:sp>
        <p:nvSpPr>
          <p:cNvPr id="3" name="Notes Placeholder 2"/>
          <p:cNvSpPr>
            <a:spLocks noGrp="1"/>
          </p:cNvSpPr>
          <p:nvPr>
            <p:ph type="body" idx="1"/>
          </p:nvPr>
        </p:nvSpPr>
        <p:spPr/>
        <p:txBody>
          <a:bodyPr/>
          <a:lstStyle/>
          <a:p>
            <a:r>
              <a:rPr lang="en-US"/>
              <a:t>So, this is the timeline abstraction in a nutshell.</a:t>
            </a:r>
          </a:p>
          <a:p>
            <a:endParaRPr lang="en-US"/>
          </a:p>
          <a:p>
            <a:r>
              <a:rPr lang="en-US"/>
              <a:t>We have 3 logical types of dynamically evolving timelines: discrete events, discrete step functions or state functions, and continuous values.</a:t>
            </a:r>
          </a:p>
          <a:p>
            <a:endParaRPr lang="en-US"/>
          </a:p>
          <a:p>
            <a:r>
              <a:rPr lang="en-US"/>
              <a:t>[Transition]</a:t>
            </a:r>
          </a:p>
          <a:p>
            <a:endParaRPr lang="en-US"/>
          </a:p>
          <a:p>
            <a:r>
              <a:rPr lang="en-US"/>
              <a:t>Then the timeline operators let you do something with them.  These are simple ways to express logic that takes many more lines in a tabular abstraction like SQL.  A simple compositional language lets you put them together into a DAG of operators to accomplish what you want.</a:t>
            </a:r>
          </a:p>
          <a:p>
            <a:endParaRPr lang="en-US"/>
          </a:p>
          <a:p>
            <a:r>
              <a:rPr lang="en-US"/>
              <a:t>[Transition]</a:t>
            </a:r>
          </a:p>
          <a:p>
            <a:endParaRPr lang="en-US"/>
          </a:p>
          <a:p>
            <a:r>
              <a:rPr lang="en-US"/>
              <a:t>Finally, you need ways to connect with systems that don’t use timelines.  For that we have a few simple connectors, for example to export the value of a timeline at a desired point in time.</a:t>
            </a:r>
          </a:p>
          <a:p>
            <a:endParaRPr lang="en-US"/>
          </a:p>
        </p:txBody>
      </p:sp>
      <p:sp>
        <p:nvSpPr>
          <p:cNvPr id="4" name="Slide Number Placeholder 3"/>
          <p:cNvSpPr>
            <a:spLocks noGrp="1"/>
          </p:cNvSpPr>
          <p:nvPr>
            <p:ph type="sldNum" sz="quarter" idx="5"/>
          </p:nvPr>
        </p:nvSpPr>
        <p:spPr/>
        <p:txBody>
          <a:bodyPr/>
          <a:lstStyle/>
          <a:p>
            <a:fld id="{9C45DCC2-A09D-4144-931A-188A9573A605}" type="slidenum">
              <a:rPr lang="en-US" smtClean="0"/>
              <a:t>16</a:t>
            </a:fld>
            <a:endParaRPr lang="en-US"/>
          </a:p>
        </p:txBody>
      </p:sp>
    </p:spTree>
    <p:extLst>
      <p:ext uri="{BB962C8B-B14F-4D97-AF65-F5344CB8AC3E}">
        <p14:creationId xmlns:p14="http://schemas.microsoft.com/office/powerpoint/2010/main" val="3358718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0EF7-340A-5B7F-6D82-B58B31543D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6D88CF-E26B-7A7E-E54F-18A4A70EE0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DC5D45-5E65-7D98-065C-DF6B312E0AA2}"/>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5" name="Footer Placeholder 4">
            <a:extLst>
              <a:ext uri="{FF2B5EF4-FFF2-40B4-BE49-F238E27FC236}">
                <a16:creationId xmlns:a16="http://schemas.microsoft.com/office/drawing/2014/main" id="{C40D951B-560E-71BE-46CA-BDF2FA171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031B4C-E5CC-923D-E10C-63D79CE43266}"/>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216175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D6ED-6950-7A86-8FA7-61E4B55EDF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003FE2-3DA0-B79B-9586-8C825831E4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DC54DD-FBC3-C307-4CEC-C0447A1298CE}"/>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5" name="Footer Placeholder 4">
            <a:extLst>
              <a:ext uri="{FF2B5EF4-FFF2-40B4-BE49-F238E27FC236}">
                <a16:creationId xmlns:a16="http://schemas.microsoft.com/office/drawing/2014/main" id="{BAC1ED74-05F9-0980-BD9A-E0E268D89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D3F74-408C-B7D6-3393-4ACF3C2ABD24}"/>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4264967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8332-C747-AF2A-9305-1A3DFBDBB1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591313-DB56-FA2E-50EC-D09B44C7B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DA28DC-7E83-75F6-29E3-6DEF5C617F5C}"/>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5" name="Footer Placeholder 4">
            <a:extLst>
              <a:ext uri="{FF2B5EF4-FFF2-40B4-BE49-F238E27FC236}">
                <a16:creationId xmlns:a16="http://schemas.microsoft.com/office/drawing/2014/main" id="{33120C5E-0943-521D-AE62-A44317A58F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0DFE34-95BF-E542-AB96-DB03A9552CA4}"/>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3333047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BECD-C89A-901E-8729-E04678A11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D80D24-5505-DE75-5062-F7781E401D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3F36ED-DFCD-EDB0-DC4F-F83F9A58D0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163FE8-35D0-A6BF-24C4-FC5B6E2966A9}"/>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6" name="Footer Placeholder 5">
            <a:extLst>
              <a:ext uri="{FF2B5EF4-FFF2-40B4-BE49-F238E27FC236}">
                <a16:creationId xmlns:a16="http://schemas.microsoft.com/office/drawing/2014/main" id="{5CC1F871-5E6A-39A1-FB9C-E1FB64B627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068347-D0D1-871A-B5EF-06A137CE37FD}"/>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89085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B766-6445-6E4A-3433-EF82587BA3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1F00FD-9BF8-3781-2C97-28C6F93501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C6DFDE-6A9E-5E49-1356-A7FF93C372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CA3C2B-0499-318A-013E-629E8C82D0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D9B213-D54F-EB7E-F719-F4492A8E10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30F157-A248-58C6-9F52-3A3E255F698B}"/>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8" name="Footer Placeholder 7">
            <a:extLst>
              <a:ext uri="{FF2B5EF4-FFF2-40B4-BE49-F238E27FC236}">
                <a16:creationId xmlns:a16="http://schemas.microsoft.com/office/drawing/2014/main" id="{9C472E73-AFA8-DB10-C43F-7B81EE09BF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D20187-39F0-2D17-DF9F-AAD9CC469454}"/>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1208964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000ED-10B2-ED93-87E2-D83EF24E11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934C21-4B2C-C572-0E07-B082877A6E88}"/>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4" name="Footer Placeholder 3">
            <a:extLst>
              <a:ext uri="{FF2B5EF4-FFF2-40B4-BE49-F238E27FC236}">
                <a16:creationId xmlns:a16="http://schemas.microsoft.com/office/drawing/2014/main" id="{5629D577-C7D3-CD0C-BF5B-83AE0C7763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5CFED0-EF9E-D055-A7C8-E0807A27B71B}"/>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814085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762F0-1526-5A60-C505-0C864C2B0795}"/>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3" name="Footer Placeholder 2">
            <a:extLst>
              <a:ext uri="{FF2B5EF4-FFF2-40B4-BE49-F238E27FC236}">
                <a16:creationId xmlns:a16="http://schemas.microsoft.com/office/drawing/2014/main" id="{B45E21D3-5FB4-5900-83FB-EF305B9F5B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EEAEDE-6D4B-47DA-FFD0-21874E6B354B}"/>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2891508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7DC2B-4E61-8788-B7C1-25F725B8E9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0B4666-F337-354D-AA67-387C6E140D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A85B79-B3F1-29C3-5EB2-62697B85C6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FC087B-8B4D-E249-D15A-FEE53740FAA7}"/>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6" name="Footer Placeholder 5">
            <a:extLst>
              <a:ext uri="{FF2B5EF4-FFF2-40B4-BE49-F238E27FC236}">
                <a16:creationId xmlns:a16="http://schemas.microsoft.com/office/drawing/2014/main" id="{A57DDA1C-375E-B7F7-507C-EC05656EB2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E4ACF8-F974-35C4-AFBF-FFDAA6437BF6}"/>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2160707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183C3-0F84-518E-C389-995A27CD11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1B7031-217A-40F8-860E-2DEE8AAE5D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12EB73-25D6-2E4F-8DAE-11A5D8115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C222D1-C742-6B9A-0800-D9CED2CC3DFF}"/>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6" name="Footer Placeholder 5">
            <a:extLst>
              <a:ext uri="{FF2B5EF4-FFF2-40B4-BE49-F238E27FC236}">
                <a16:creationId xmlns:a16="http://schemas.microsoft.com/office/drawing/2014/main" id="{FEED831D-2174-B6B4-5153-93DC791F22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31EBF-F413-15D3-FB9A-8F41E744D062}"/>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3088409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AE3F-A84E-0F9F-CA17-2A97255C0A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F493C3-55DC-6E14-47BF-3C1EF59D15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487CFD-4E96-93AE-7F84-13D62D7DF923}"/>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5" name="Footer Placeholder 4">
            <a:extLst>
              <a:ext uri="{FF2B5EF4-FFF2-40B4-BE49-F238E27FC236}">
                <a16:creationId xmlns:a16="http://schemas.microsoft.com/office/drawing/2014/main" id="{6C22AB8B-EC64-C91F-DD40-73D411F861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9C52C-BEC3-9C8E-F799-904254EB544F}"/>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1383495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51E513-4CC2-0DC1-C469-5A7C3400F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241684-9A2E-E4FA-1A8A-7DF9A49DD9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A0A6F1-66F1-74CE-F9D4-A49AB3ED9B20}"/>
              </a:ext>
            </a:extLst>
          </p:cNvPr>
          <p:cNvSpPr>
            <a:spLocks noGrp="1"/>
          </p:cNvSpPr>
          <p:nvPr>
            <p:ph type="dt" sz="half" idx="10"/>
          </p:nvPr>
        </p:nvSpPr>
        <p:spPr/>
        <p:txBody>
          <a:bodyPr/>
          <a:lstStyle/>
          <a:p>
            <a:fld id="{92808FEC-9616-E04D-B23A-7C7111411CDC}" type="datetimeFigureOut">
              <a:rPr lang="en-US" smtClean="0"/>
              <a:t>2/28/25</a:t>
            </a:fld>
            <a:endParaRPr lang="en-US"/>
          </a:p>
        </p:txBody>
      </p:sp>
      <p:sp>
        <p:nvSpPr>
          <p:cNvPr id="5" name="Footer Placeholder 4">
            <a:extLst>
              <a:ext uri="{FF2B5EF4-FFF2-40B4-BE49-F238E27FC236}">
                <a16:creationId xmlns:a16="http://schemas.microsoft.com/office/drawing/2014/main" id="{FDC5E214-B84D-5517-BB3A-E4A25DFF3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74650E-121F-FC77-5DC2-F5D2F1524303}"/>
              </a:ext>
            </a:extLst>
          </p:cNvPr>
          <p:cNvSpPr>
            <a:spLocks noGrp="1"/>
          </p:cNvSpPr>
          <p:nvPr>
            <p:ph type="sldNum" sz="quarter" idx="12"/>
          </p:nvPr>
        </p:nvSpPr>
        <p:spPr/>
        <p:txBody>
          <a:bodyPr/>
          <a:lstStyle/>
          <a:p>
            <a:fld id="{848C4314-BA11-4E48-B511-51EBC036AE4F}" type="slidenum">
              <a:rPr lang="en-US" smtClean="0"/>
              <a:t>‹#›</a:t>
            </a:fld>
            <a:endParaRPr lang="en-US"/>
          </a:p>
        </p:txBody>
      </p:sp>
    </p:spTree>
    <p:extLst>
      <p:ext uri="{BB962C8B-B14F-4D97-AF65-F5344CB8AC3E}">
        <p14:creationId xmlns:p14="http://schemas.microsoft.com/office/powerpoint/2010/main" val="370989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cente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B022A-A86F-420A-B0CB-55C54447DA1C}"/>
              </a:ext>
            </a:extLst>
          </p:cNvPr>
          <p:cNvSpPr>
            <a:spLocks noGrp="1"/>
          </p:cNvSpPr>
          <p:nvPr>
            <p:ph type="title"/>
          </p:nvPr>
        </p:nvSpPr>
        <p:spPr>
          <a:xfrm>
            <a:off x="358140" y="-1"/>
            <a:ext cx="11475720" cy="1206501"/>
          </a:xfrm>
        </p:spPr>
        <p:txBody>
          <a:bodyPr/>
          <a:lstStyle>
            <a:lvl1pPr algn="ctr">
              <a:defRPr/>
            </a:lvl1pPr>
          </a:lstStyle>
          <a:p>
            <a:r>
              <a:rPr lang="en-US"/>
              <a:t>Click to edit Master title style</a:t>
            </a:r>
          </a:p>
        </p:txBody>
      </p:sp>
      <p:sp>
        <p:nvSpPr>
          <p:cNvPr id="6" name="Footer Placeholder 5">
            <a:extLst>
              <a:ext uri="{FF2B5EF4-FFF2-40B4-BE49-F238E27FC236}">
                <a16:creationId xmlns:a16="http://schemas.microsoft.com/office/drawing/2014/main" id="{08FE1209-1A2C-4788-B45B-91B924BC5B9E}"/>
              </a:ext>
            </a:extLst>
          </p:cNvPr>
          <p:cNvSpPr>
            <a:spLocks noGrp="1"/>
          </p:cNvSpPr>
          <p:nvPr>
            <p:ph type="ftr" sz="quarter" idx="10"/>
          </p:nvPr>
        </p:nvSpPr>
        <p:spPr/>
        <p:txBody>
          <a:bodyPr/>
          <a:lstStyle/>
          <a:p>
            <a:r>
              <a:rPr lang="en-US"/>
              <a:t>© 2023 Conviva. All Rights Reserved. </a:t>
            </a:r>
          </a:p>
        </p:txBody>
      </p:sp>
      <p:sp>
        <p:nvSpPr>
          <p:cNvPr id="7" name="Slide Number Placeholder 6">
            <a:extLst>
              <a:ext uri="{FF2B5EF4-FFF2-40B4-BE49-F238E27FC236}">
                <a16:creationId xmlns:a16="http://schemas.microsoft.com/office/drawing/2014/main" id="{4E7DEFF9-356D-45B9-A7B7-5E04DB0DE9E0}"/>
              </a:ext>
            </a:extLst>
          </p:cNvPr>
          <p:cNvSpPr>
            <a:spLocks noGrp="1"/>
          </p:cNvSpPr>
          <p:nvPr>
            <p:ph type="sldNum" sz="quarter" idx="11"/>
          </p:nvPr>
        </p:nvSpPr>
        <p:spPr/>
        <p:txBody>
          <a:bodyPr/>
          <a:lstStyle/>
          <a:p>
            <a:fld id="{821DF431-38B8-4B84-8A46-18EC18AE47DC}" type="slidenum">
              <a:rPr lang="en-US" smtClean="0"/>
              <a:pPr/>
              <a:t>‹#›</a:t>
            </a:fld>
            <a:endParaRPr lang="en-US"/>
          </a:p>
        </p:txBody>
      </p:sp>
      <p:pic>
        <p:nvPicPr>
          <p:cNvPr id="9" name="Graphic 8">
            <a:extLst>
              <a:ext uri="{FF2B5EF4-FFF2-40B4-BE49-F238E27FC236}">
                <a16:creationId xmlns:a16="http://schemas.microsoft.com/office/drawing/2014/main" id="{93DC4D77-00E1-420C-B4BD-6BDDEADDF617}"/>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12687" t="38250" r="12779" b="38561"/>
          <a:stretch/>
        </p:blipFill>
        <p:spPr>
          <a:xfrm>
            <a:off x="10952116" y="6507480"/>
            <a:ext cx="881744" cy="182880"/>
          </a:xfrm>
          <a:prstGeom prst="rect">
            <a:avLst/>
          </a:prstGeom>
        </p:spPr>
      </p:pic>
    </p:spTree>
    <p:extLst>
      <p:ext uri="{BB962C8B-B14F-4D97-AF65-F5344CB8AC3E}">
        <p14:creationId xmlns:p14="http://schemas.microsoft.com/office/powerpoint/2010/main" val="1172028094"/>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extLst>
    <p:ext uri="{DCECCB84-F9BA-43D5-87BE-67443E8EF086}">
      <p15:sldGuideLst xmlns:p15="http://schemas.microsoft.com/office/powerpoint/2012/main">
        <p15:guide id="1" orient="horz" pos="6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12" name="Title 11"/>
          <p:cNvSpPr>
            <a:spLocks noGrp="1"/>
          </p:cNvSpPr>
          <p:nvPr>
            <p:ph type="title"/>
          </p:nvPr>
        </p:nvSpPr>
        <p:spPr>
          <a:xfrm>
            <a:off x="1714499" y="1596981"/>
            <a:ext cx="3659189" cy="1591981"/>
          </a:xfrm>
        </p:spPr>
        <p:txBody>
          <a:bodyPr/>
          <a:lstStyle>
            <a:lvl1pPr algn="l">
              <a:defRPr sz="3600"/>
            </a:lvl1pPr>
          </a:lstStyle>
          <a:p>
            <a:r>
              <a:rPr lang="en-US"/>
              <a:t>Click to edit Master title style</a:t>
            </a:r>
          </a:p>
        </p:txBody>
      </p:sp>
      <p:sp>
        <p:nvSpPr>
          <p:cNvPr id="2" name="Footer Placeholder 2">
            <a:extLst>
              <a:ext uri="{FF2B5EF4-FFF2-40B4-BE49-F238E27FC236}">
                <a16:creationId xmlns:a16="http://schemas.microsoft.com/office/drawing/2014/main" id="{CE18EAF5-0EAE-1060-7AAA-BAFEB566B1AC}"/>
              </a:ext>
            </a:extLst>
          </p:cNvPr>
          <p:cNvSpPr>
            <a:spLocks noGrp="1"/>
          </p:cNvSpPr>
          <p:nvPr>
            <p:ph type="ftr" sz="quarter" idx="10"/>
          </p:nvPr>
        </p:nvSpPr>
        <p:spPr>
          <a:xfrm>
            <a:off x="358140" y="6406833"/>
            <a:ext cx="5737860" cy="365125"/>
          </a:xfrm>
        </p:spPr>
        <p:txBody>
          <a:bodyPr/>
          <a:lstStyle/>
          <a:p>
            <a:r>
              <a:rPr lang="en-US"/>
              <a:t>© 2023 Conviva. All Rights Reserved. </a:t>
            </a:r>
          </a:p>
        </p:txBody>
      </p:sp>
      <p:sp>
        <p:nvSpPr>
          <p:cNvPr id="4" name="Slide Number Placeholder 3">
            <a:extLst>
              <a:ext uri="{FF2B5EF4-FFF2-40B4-BE49-F238E27FC236}">
                <a16:creationId xmlns:a16="http://schemas.microsoft.com/office/drawing/2014/main" id="{086BD08B-8135-2FA1-9A56-98EF52409FB2}"/>
              </a:ext>
            </a:extLst>
          </p:cNvPr>
          <p:cNvSpPr>
            <a:spLocks noGrp="1"/>
          </p:cNvSpPr>
          <p:nvPr>
            <p:ph type="sldNum" sz="quarter" idx="11"/>
          </p:nvPr>
        </p:nvSpPr>
        <p:spPr>
          <a:xfrm>
            <a:off x="0" y="6406833"/>
            <a:ext cx="358140" cy="365125"/>
          </a:xfrm>
        </p:spPr>
        <p:txBody>
          <a:bodyPr/>
          <a:lstStyle/>
          <a:p>
            <a:fld id="{821DF431-38B8-4B84-8A46-18EC18AE47DC}" type="slidenum">
              <a:rPr lang="en-US" smtClean="0"/>
              <a:pPr/>
              <a:t>‹#›</a:t>
            </a:fld>
            <a:endParaRPr lang="en-US"/>
          </a:p>
        </p:txBody>
      </p:sp>
      <p:pic>
        <p:nvPicPr>
          <p:cNvPr id="5" name="Graphic 4">
            <a:extLst>
              <a:ext uri="{FF2B5EF4-FFF2-40B4-BE49-F238E27FC236}">
                <a16:creationId xmlns:a16="http://schemas.microsoft.com/office/drawing/2014/main" id="{98955BB0-7348-1B49-AC81-118A0101687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2687" t="38250" r="12779" b="38561"/>
          <a:stretch/>
        </p:blipFill>
        <p:spPr>
          <a:xfrm>
            <a:off x="10952116" y="6507480"/>
            <a:ext cx="881744" cy="182880"/>
          </a:xfrm>
          <a:prstGeom prst="rect">
            <a:avLst/>
          </a:prstGeom>
        </p:spPr>
      </p:pic>
      <p:sp>
        <p:nvSpPr>
          <p:cNvPr id="16" name="Content Placeholder 3">
            <a:extLst>
              <a:ext uri="{FF2B5EF4-FFF2-40B4-BE49-F238E27FC236}">
                <a16:creationId xmlns:a16="http://schemas.microsoft.com/office/drawing/2014/main" id="{99F3E5F8-6BA8-0612-CF8D-8F9DC065CBA9}"/>
              </a:ext>
            </a:extLst>
          </p:cNvPr>
          <p:cNvSpPr>
            <a:spLocks noGrp="1"/>
          </p:cNvSpPr>
          <p:nvPr>
            <p:ph sz="half" idx="2"/>
          </p:nvPr>
        </p:nvSpPr>
        <p:spPr>
          <a:xfrm>
            <a:off x="1714498" y="3344198"/>
            <a:ext cx="3659189" cy="2201196"/>
          </a:xfrm>
          <a:prstGeom prst="rect">
            <a:avLst/>
          </a:prstGeom>
        </p:spPr>
        <p:txBody>
          <a:bodyPr/>
          <a:lstStyle/>
          <a:p>
            <a:pPr lvl="0"/>
            <a:r>
              <a:rPr lang="en-US"/>
              <a:t>Click to edit Master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5960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DE891F-23A1-BFD1-8FC5-EA6871A6A8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A549AB-8469-28F5-12A5-B3EF110486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6FC381-539A-9DC1-2CE3-9CA1F2F939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08FEC-9616-E04D-B23A-7C7111411CDC}" type="datetimeFigureOut">
              <a:rPr lang="en-US" smtClean="0"/>
              <a:t>2/28/25</a:t>
            </a:fld>
            <a:endParaRPr lang="en-US"/>
          </a:p>
        </p:txBody>
      </p:sp>
      <p:sp>
        <p:nvSpPr>
          <p:cNvPr id="5" name="Footer Placeholder 4">
            <a:extLst>
              <a:ext uri="{FF2B5EF4-FFF2-40B4-BE49-F238E27FC236}">
                <a16:creationId xmlns:a16="http://schemas.microsoft.com/office/drawing/2014/main" id="{97B2F0A1-06BC-6327-0BCD-03EB1EA5F7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D06BDF-6789-0714-1EFB-D99AE7A017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8C4314-BA11-4E48-B511-51EBC036AE4F}" type="slidenum">
              <a:rPr lang="en-US" smtClean="0"/>
              <a:t>‹#›</a:t>
            </a:fld>
            <a:endParaRPr lang="en-US"/>
          </a:p>
        </p:txBody>
      </p:sp>
    </p:spTree>
    <p:extLst>
      <p:ext uri="{BB962C8B-B14F-4D97-AF65-F5344CB8AC3E}">
        <p14:creationId xmlns:p14="http://schemas.microsoft.com/office/powerpoint/2010/main" val="3752715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l.acm.org/doi/10.1145/3419394.3423643" TargetMode="External"/><Relationship Id="rId2" Type="http://schemas.openxmlformats.org/officeDocument/2006/relationships/hyperlink" Target="https://dl.acm.org/doi/10.1145/3544216.3544251" TargetMode="External"/><Relationship Id="rId1" Type="http://schemas.openxmlformats.org/officeDocument/2006/relationships/slideLayout" Target="../slideLayouts/slideLayout2.xml"/><Relationship Id="rId5" Type="http://schemas.openxmlformats.org/officeDocument/2006/relationships/hyperlink" Target="https://www.ndss-symposium.org/ndss-paper/auto-draft-550/" TargetMode="External"/><Relationship Id="rId4" Type="http://schemas.openxmlformats.org/officeDocument/2006/relationships/hyperlink" Target="http://www.rockfish.ai/"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12.sv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dl.acm.org/doi/10.1145/3646547.3689016" TargetMode="External"/><Relationship Id="rId2" Type="http://schemas.openxmlformats.org/officeDocument/2006/relationships/hyperlink" Target="https://current.confluent.io/2024-sessions/sketchdb-reducing-your-aws-analytics-cost-by-10x-using-principled-approximation" TargetMode="External"/><Relationship Id="rId1" Type="http://schemas.openxmlformats.org/officeDocument/2006/relationships/slideLayout" Target="../slideLayouts/slideLayout6.xml"/><Relationship Id="rId6" Type="http://schemas.openxmlformats.org/officeDocument/2006/relationships/hyperlink" Target="https://www.usenix.org/conference/nsdi23/presentation/namkung" TargetMode="External"/><Relationship Id="rId5" Type="http://schemas.openxmlformats.org/officeDocument/2006/relationships/hyperlink" Target="https://www.cidrdb.org/cidr2023/papers/p22-milner.pdf" TargetMode="External"/><Relationship Id="rId4" Type="http://schemas.openxmlformats.org/officeDocument/2006/relationships/hyperlink" Target="https://dl.acm.org/doi/10.1145/3672202.367374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arxiv.org/abs/2501.16466"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D2C04-A6B6-B0B6-203C-DF49AF11A310}"/>
              </a:ext>
            </a:extLst>
          </p:cNvPr>
          <p:cNvSpPr>
            <a:spLocks noGrp="1"/>
          </p:cNvSpPr>
          <p:nvPr>
            <p:ph type="ctrTitle"/>
          </p:nvPr>
        </p:nvSpPr>
        <p:spPr>
          <a:xfrm>
            <a:off x="457200" y="539267"/>
            <a:ext cx="10972800" cy="2387600"/>
          </a:xfrm>
        </p:spPr>
        <p:txBody>
          <a:bodyPr>
            <a:normAutofit/>
          </a:bodyPr>
          <a:lstStyle/>
          <a:p>
            <a:r>
              <a:rPr lang="en-US" i="0" dirty="0">
                <a:effectLst/>
                <a:latin typeface="Calibri" panose="020F0502020204030204" pitchFamily="34" charset="0"/>
                <a:cs typeface="Calibri" panose="020F0502020204030204" pitchFamily="34" charset="0"/>
              </a:rPr>
              <a:t>Enabling AIOps </a:t>
            </a:r>
            <a:r>
              <a:rPr lang="en-US" i="0">
                <a:effectLst/>
                <a:latin typeface="Calibri" panose="020F0502020204030204" pitchFamily="34" charset="0"/>
                <a:cs typeface="Calibri" panose="020F0502020204030204" pitchFamily="34" charset="0"/>
              </a:rPr>
              <a:t>for </a:t>
            </a:r>
            <a:br>
              <a:rPr lang="en-US" i="0">
                <a:effectLst/>
                <a:latin typeface="Calibri" panose="020F0502020204030204" pitchFamily="34" charset="0"/>
                <a:cs typeface="Calibri" panose="020F0502020204030204" pitchFamily="34" charset="0"/>
              </a:rPr>
            </a:br>
            <a:r>
              <a:rPr lang="en-US" i="0">
                <a:effectLst/>
                <a:latin typeface="Calibri" panose="020F0502020204030204" pitchFamily="34" charset="0"/>
                <a:cs typeface="Calibri" panose="020F0502020204030204" pitchFamily="34" charset="0"/>
              </a:rPr>
              <a:t>Next Generation </a:t>
            </a:r>
            <a:r>
              <a:rPr lang="en-US" i="0" dirty="0">
                <a:effectLst/>
                <a:latin typeface="Calibri" panose="020F0502020204030204" pitchFamily="34" charset="0"/>
                <a:cs typeface="Calibri" panose="020F0502020204030204" pitchFamily="34" charset="0"/>
              </a:rPr>
              <a:t>Networks</a:t>
            </a:r>
            <a:endParaRPr lang="en-US"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AC752A4D-4F53-DCB8-3820-C10AE3A39B44}"/>
              </a:ext>
            </a:extLst>
          </p:cNvPr>
          <p:cNvSpPr>
            <a:spLocks noGrp="1"/>
          </p:cNvSpPr>
          <p:nvPr>
            <p:ph type="subTitle" idx="1"/>
          </p:nvPr>
        </p:nvSpPr>
        <p:spPr>
          <a:xfrm>
            <a:off x="1506187" y="3753233"/>
            <a:ext cx="9144000" cy="900689"/>
          </a:xfrm>
        </p:spPr>
        <p:txBody>
          <a:bodyPr/>
          <a:lstStyle/>
          <a:p>
            <a:r>
              <a:rPr lang="en-US" sz="3200" dirty="0"/>
              <a:t>Vyas Sekar</a:t>
            </a:r>
          </a:p>
          <a:p>
            <a:endParaRPr lang="en-US" dirty="0"/>
          </a:p>
          <a:p>
            <a:endParaRPr lang="en-US" dirty="0"/>
          </a:p>
        </p:txBody>
      </p:sp>
      <p:sp>
        <p:nvSpPr>
          <p:cNvPr id="4" name="AutoShape 10" descr="conviva">
            <a:extLst>
              <a:ext uri="{FF2B5EF4-FFF2-40B4-BE49-F238E27FC236}">
                <a16:creationId xmlns:a16="http://schemas.microsoft.com/office/drawing/2014/main" id="{7221E6EF-4784-0451-2E06-6DA34209D8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ROCKFISH DATA">
            <a:extLst>
              <a:ext uri="{FF2B5EF4-FFF2-40B4-BE49-F238E27FC236}">
                <a16:creationId xmlns:a16="http://schemas.microsoft.com/office/drawing/2014/main" id="{71611B2F-773F-E7B4-06D1-63287936D3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6510" y="5146291"/>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arnegie Mellon University | 2023 ...">
            <a:extLst>
              <a:ext uri="{FF2B5EF4-FFF2-40B4-BE49-F238E27FC236}">
                <a16:creationId xmlns:a16="http://schemas.microsoft.com/office/drawing/2014/main" id="{FD77A32F-98CB-114F-3760-9507049C3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3690" y="5125943"/>
            <a:ext cx="1172441" cy="11724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Conviva – Marketplace – Google Cloud ...">
            <a:extLst>
              <a:ext uri="{FF2B5EF4-FFF2-40B4-BE49-F238E27FC236}">
                <a16:creationId xmlns:a16="http://schemas.microsoft.com/office/drawing/2014/main" id="{4253AAB4-F05D-9D5E-71E9-88BF4C0959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7090" y="5125943"/>
            <a:ext cx="1256866" cy="1256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20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90C1-520A-DD24-CE2D-EC9587371565}"/>
              </a:ext>
            </a:extLst>
          </p:cNvPr>
          <p:cNvSpPr>
            <a:spLocks noGrp="1"/>
          </p:cNvSpPr>
          <p:nvPr>
            <p:ph type="title"/>
          </p:nvPr>
        </p:nvSpPr>
        <p:spPr/>
        <p:txBody>
          <a:bodyPr/>
          <a:lstStyle/>
          <a:p>
            <a:r>
              <a:rPr lang="en-US" dirty="0"/>
              <a:t>A 20000 FT View of AIOps</a:t>
            </a:r>
          </a:p>
        </p:txBody>
      </p:sp>
      <p:sp>
        <p:nvSpPr>
          <p:cNvPr id="4" name="TextBox 3">
            <a:extLst>
              <a:ext uri="{FF2B5EF4-FFF2-40B4-BE49-F238E27FC236}">
                <a16:creationId xmlns:a16="http://schemas.microsoft.com/office/drawing/2014/main" id="{FD55B05B-8FBE-ACCC-9411-18EAD40294E6}"/>
              </a:ext>
            </a:extLst>
          </p:cNvPr>
          <p:cNvSpPr txBox="1"/>
          <p:nvPr/>
        </p:nvSpPr>
        <p:spPr>
          <a:xfrm>
            <a:off x="2363755" y="3951514"/>
            <a:ext cx="1324017"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Data </a:t>
            </a:r>
          </a:p>
        </p:txBody>
      </p:sp>
      <p:sp>
        <p:nvSpPr>
          <p:cNvPr id="5" name="TextBox 4">
            <a:extLst>
              <a:ext uri="{FF2B5EF4-FFF2-40B4-BE49-F238E27FC236}">
                <a16:creationId xmlns:a16="http://schemas.microsoft.com/office/drawing/2014/main" id="{9D702498-E107-F665-5911-D8EA6CAF2257}"/>
              </a:ext>
            </a:extLst>
          </p:cNvPr>
          <p:cNvSpPr txBox="1"/>
          <p:nvPr/>
        </p:nvSpPr>
        <p:spPr>
          <a:xfrm>
            <a:off x="6304384" y="3951514"/>
            <a:ext cx="455868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Analytics/Modeling </a:t>
            </a:r>
          </a:p>
        </p:txBody>
      </p:sp>
      <p:sp>
        <p:nvSpPr>
          <p:cNvPr id="6" name="TextBox 5">
            <a:extLst>
              <a:ext uri="{FF2B5EF4-FFF2-40B4-BE49-F238E27FC236}">
                <a16:creationId xmlns:a16="http://schemas.microsoft.com/office/drawing/2014/main" id="{08360D3D-EBA5-4A7D-0CA9-159A6A23190E}"/>
              </a:ext>
            </a:extLst>
          </p:cNvPr>
          <p:cNvSpPr txBox="1"/>
          <p:nvPr/>
        </p:nvSpPr>
        <p:spPr>
          <a:xfrm>
            <a:off x="7040194" y="1897771"/>
            <a:ext cx="308706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AI Workflows</a:t>
            </a:r>
          </a:p>
        </p:txBody>
      </p:sp>
      <p:cxnSp>
        <p:nvCxnSpPr>
          <p:cNvPr id="8" name="Straight Arrow Connector 7">
            <a:extLst>
              <a:ext uri="{FF2B5EF4-FFF2-40B4-BE49-F238E27FC236}">
                <a16:creationId xmlns:a16="http://schemas.microsoft.com/office/drawing/2014/main" id="{53241B90-0E29-BEC3-A2BC-B7C1275DF0B7}"/>
              </a:ext>
            </a:extLst>
          </p:cNvPr>
          <p:cNvCxnSpPr>
            <a:stCxn id="4" idx="3"/>
            <a:endCxn id="5" idx="1"/>
          </p:cNvCxnSpPr>
          <p:nvPr/>
        </p:nvCxnSpPr>
        <p:spPr>
          <a:xfrm>
            <a:off x="3687772" y="4320846"/>
            <a:ext cx="26166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35EC716-0CC0-5650-DB09-E6907935B50D}"/>
              </a:ext>
            </a:extLst>
          </p:cNvPr>
          <p:cNvCxnSpPr>
            <a:cxnSpLocks/>
            <a:stCxn id="5" idx="0"/>
            <a:endCxn id="6" idx="2"/>
          </p:cNvCxnSpPr>
          <p:nvPr/>
        </p:nvCxnSpPr>
        <p:spPr>
          <a:xfrm flipV="1">
            <a:off x="8583726" y="2636435"/>
            <a:ext cx="0" cy="1315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DBB7206-5525-458B-57E6-6C031ED859BD}"/>
              </a:ext>
            </a:extLst>
          </p:cNvPr>
          <p:cNvSpPr txBox="1"/>
          <p:nvPr/>
        </p:nvSpPr>
        <p:spPr>
          <a:xfrm>
            <a:off x="6722963" y="4974205"/>
            <a:ext cx="3454215" cy="461665"/>
          </a:xfrm>
          <a:prstGeom prst="rect">
            <a:avLst/>
          </a:prstGeom>
          <a:noFill/>
        </p:spPr>
        <p:txBody>
          <a:bodyPr wrap="none" rtlCol="0">
            <a:spAutoFit/>
          </a:bodyPr>
          <a:lstStyle/>
          <a:p>
            <a:r>
              <a:rPr lang="en-US" sz="2400" dirty="0"/>
              <a:t>Real time and longitudinal</a:t>
            </a:r>
          </a:p>
        </p:txBody>
      </p:sp>
      <p:sp>
        <p:nvSpPr>
          <p:cNvPr id="14" name="TextBox 13">
            <a:extLst>
              <a:ext uri="{FF2B5EF4-FFF2-40B4-BE49-F238E27FC236}">
                <a16:creationId xmlns:a16="http://schemas.microsoft.com/office/drawing/2014/main" id="{9D6AF8F8-CFDE-B0C4-6671-3A94951213A9}"/>
              </a:ext>
            </a:extLst>
          </p:cNvPr>
          <p:cNvSpPr txBox="1"/>
          <p:nvPr/>
        </p:nvSpPr>
        <p:spPr>
          <a:xfrm>
            <a:off x="6856618" y="1229023"/>
            <a:ext cx="4587281" cy="461665"/>
          </a:xfrm>
          <a:prstGeom prst="rect">
            <a:avLst/>
          </a:prstGeom>
          <a:noFill/>
        </p:spPr>
        <p:txBody>
          <a:bodyPr wrap="none" rtlCol="0">
            <a:spAutoFit/>
          </a:bodyPr>
          <a:lstStyle/>
          <a:p>
            <a:r>
              <a:rPr lang="en-US" sz="2400" dirty="0"/>
              <a:t>Detection, troubleshooting, control</a:t>
            </a:r>
          </a:p>
        </p:txBody>
      </p:sp>
      <p:sp>
        <p:nvSpPr>
          <p:cNvPr id="15" name="TextBox 14">
            <a:extLst>
              <a:ext uri="{FF2B5EF4-FFF2-40B4-BE49-F238E27FC236}">
                <a16:creationId xmlns:a16="http://schemas.microsoft.com/office/drawing/2014/main" id="{00BD5A52-4740-EB21-34F3-0D7D36233E23}"/>
              </a:ext>
            </a:extLst>
          </p:cNvPr>
          <p:cNvSpPr txBox="1"/>
          <p:nvPr/>
        </p:nvSpPr>
        <p:spPr>
          <a:xfrm>
            <a:off x="1298655" y="5028744"/>
            <a:ext cx="3454215" cy="461665"/>
          </a:xfrm>
          <a:prstGeom prst="rect">
            <a:avLst/>
          </a:prstGeom>
          <a:noFill/>
        </p:spPr>
        <p:txBody>
          <a:bodyPr wrap="none" rtlCol="0">
            <a:spAutoFit/>
          </a:bodyPr>
          <a:lstStyle/>
          <a:p>
            <a:r>
              <a:rPr lang="en-US" sz="2400" dirty="0"/>
              <a:t>Real time and longitudinal</a:t>
            </a:r>
          </a:p>
        </p:txBody>
      </p:sp>
      <p:sp>
        <p:nvSpPr>
          <p:cNvPr id="16" name="TextBox 15">
            <a:extLst>
              <a:ext uri="{FF2B5EF4-FFF2-40B4-BE49-F238E27FC236}">
                <a16:creationId xmlns:a16="http://schemas.microsoft.com/office/drawing/2014/main" id="{C8E67924-A16C-7C59-AF6E-AAD1D5A4918D}"/>
              </a:ext>
            </a:extLst>
          </p:cNvPr>
          <p:cNvSpPr txBox="1"/>
          <p:nvPr/>
        </p:nvSpPr>
        <p:spPr>
          <a:xfrm>
            <a:off x="1298654" y="5598142"/>
            <a:ext cx="3508333" cy="461665"/>
          </a:xfrm>
          <a:prstGeom prst="rect">
            <a:avLst/>
          </a:prstGeom>
          <a:noFill/>
        </p:spPr>
        <p:txBody>
          <a:bodyPr wrap="none" rtlCol="0">
            <a:spAutoFit/>
          </a:bodyPr>
          <a:lstStyle/>
          <a:p>
            <a:r>
              <a:rPr lang="en-US" sz="2400" dirty="0"/>
              <a:t>Sensitive vs. non-sensitive </a:t>
            </a:r>
          </a:p>
        </p:txBody>
      </p:sp>
    </p:spTree>
    <p:extLst>
      <p:ext uri="{BB962C8B-B14F-4D97-AF65-F5344CB8AC3E}">
        <p14:creationId xmlns:p14="http://schemas.microsoft.com/office/powerpoint/2010/main" val="3543658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58CB-6583-3D48-FA98-FB36332FD9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20AABA-D1D5-EB07-A501-781C93358A48}"/>
              </a:ext>
            </a:extLst>
          </p:cNvPr>
          <p:cNvSpPr>
            <a:spLocks noGrp="1"/>
          </p:cNvSpPr>
          <p:nvPr>
            <p:ph type="title"/>
          </p:nvPr>
        </p:nvSpPr>
        <p:spPr/>
        <p:txBody>
          <a:bodyPr/>
          <a:lstStyle/>
          <a:p>
            <a:r>
              <a:rPr lang="en-US" dirty="0"/>
              <a:t>A 20000 FT View of AIOps</a:t>
            </a:r>
          </a:p>
        </p:txBody>
      </p:sp>
      <p:sp>
        <p:nvSpPr>
          <p:cNvPr id="4" name="TextBox 3">
            <a:extLst>
              <a:ext uri="{FF2B5EF4-FFF2-40B4-BE49-F238E27FC236}">
                <a16:creationId xmlns:a16="http://schemas.microsoft.com/office/drawing/2014/main" id="{532A7430-6127-B616-C421-B88B1CA2E72B}"/>
              </a:ext>
            </a:extLst>
          </p:cNvPr>
          <p:cNvSpPr txBox="1"/>
          <p:nvPr/>
        </p:nvSpPr>
        <p:spPr>
          <a:xfrm>
            <a:off x="2363755" y="3951514"/>
            <a:ext cx="1324017" cy="738664"/>
          </a:xfrm>
          <a:prstGeom prst="rect">
            <a:avLst/>
          </a:prstGeom>
          <a:solidFill>
            <a:schemeClr val="accent2"/>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Data </a:t>
            </a:r>
          </a:p>
        </p:txBody>
      </p:sp>
      <p:sp>
        <p:nvSpPr>
          <p:cNvPr id="5" name="TextBox 4">
            <a:extLst>
              <a:ext uri="{FF2B5EF4-FFF2-40B4-BE49-F238E27FC236}">
                <a16:creationId xmlns:a16="http://schemas.microsoft.com/office/drawing/2014/main" id="{03EB82C3-50E6-4398-7BF1-83F92FD62BB2}"/>
              </a:ext>
            </a:extLst>
          </p:cNvPr>
          <p:cNvSpPr txBox="1"/>
          <p:nvPr/>
        </p:nvSpPr>
        <p:spPr>
          <a:xfrm>
            <a:off x="6304384" y="3951514"/>
            <a:ext cx="455868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Analytics/Modeling </a:t>
            </a:r>
          </a:p>
        </p:txBody>
      </p:sp>
      <p:sp>
        <p:nvSpPr>
          <p:cNvPr id="6" name="TextBox 5">
            <a:extLst>
              <a:ext uri="{FF2B5EF4-FFF2-40B4-BE49-F238E27FC236}">
                <a16:creationId xmlns:a16="http://schemas.microsoft.com/office/drawing/2014/main" id="{F35E2B5F-7A13-7734-EEA5-F19B5F2F96AC}"/>
              </a:ext>
            </a:extLst>
          </p:cNvPr>
          <p:cNvSpPr txBox="1"/>
          <p:nvPr/>
        </p:nvSpPr>
        <p:spPr>
          <a:xfrm>
            <a:off x="7040194" y="1897771"/>
            <a:ext cx="308706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AI Workflows</a:t>
            </a:r>
          </a:p>
        </p:txBody>
      </p:sp>
      <p:cxnSp>
        <p:nvCxnSpPr>
          <p:cNvPr id="8" name="Straight Arrow Connector 7">
            <a:extLst>
              <a:ext uri="{FF2B5EF4-FFF2-40B4-BE49-F238E27FC236}">
                <a16:creationId xmlns:a16="http://schemas.microsoft.com/office/drawing/2014/main" id="{798290AC-A21F-BAB6-C646-F50581D5F7D2}"/>
              </a:ext>
            </a:extLst>
          </p:cNvPr>
          <p:cNvCxnSpPr>
            <a:stCxn id="4" idx="3"/>
            <a:endCxn id="5" idx="1"/>
          </p:cNvCxnSpPr>
          <p:nvPr/>
        </p:nvCxnSpPr>
        <p:spPr>
          <a:xfrm>
            <a:off x="3687772" y="4320846"/>
            <a:ext cx="26166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58DC4FA-7C40-955D-5BDB-F36E270CF0A0}"/>
              </a:ext>
            </a:extLst>
          </p:cNvPr>
          <p:cNvCxnSpPr>
            <a:cxnSpLocks/>
            <a:stCxn id="5" idx="0"/>
            <a:endCxn id="6" idx="2"/>
          </p:cNvCxnSpPr>
          <p:nvPr/>
        </p:nvCxnSpPr>
        <p:spPr>
          <a:xfrm flipV="1">
            <a:off x="8583726" y="2636435"/>
            <a:ext cx="0" cy="1315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FEC6F7C-CE87-3D0F-2FA8-9330B6CE68AE}"/>
              </a:ext>
            </a:extLst>
          </p:cNvPr>
          <p:cNvSpPr txBox="1"/>
          <p:nvPr/>
        </p:nvSpPr>
        <p:spPr>
          <a:xfrm>
            <a:off x="6722963" y="4974205"/>
            <a:ext cx="3454215" cy="461665"/>
          </a:xfrm>
          <a:prstGeom prst="rect">
            <a:avLst/>
          </a:prstGeom>
          <a:noFill/>
        </p:spPr>
        <p:txBody>
          <a:bodyPr wrap="none" rtlCol="0">
            <a:spAutoFit/>
          </a:bodyPr>
          <a:lstStyle/>
          <a:p>
            <a:r>
              <a:rPr lang="en-US" sz="2400" dirty="0"/>
              <a:t>Real time and longitudinal</a:t>
            </a:r>
          </a:p>
        </p:txBody>
      </p:sp>
      <p:sp>
        <p:nvSpPr>
          <p:cNvPr id="14" name="TextBox 13">
            <a:extLst>
              <a:ext uri="{FF2B5EF4-FFF2-40B4-BE49-F238E27FC236}">
                <a16:creationId xmlns:a16="http://schemas.microsoft.com/office/drawing/2014/main" id="{8D6192F7-F8F7-A651-64BA-44F04832FE74}"/>
              </a:ext>
            </a:extLst>
          </p:cNvPr>
          <p:cNvSpPr txBox="1"/>
          <p:nvPr/>
        </p:nvSpPr>
        <p:spPr>
          <a:xfrm>
            <a:off x="6856618" y="1229023"/>
            <a:ext cx="4587281" cy="461665"/>
          </a:xfrm>
          <a:prstGeom prst="rect">
            <a:avLst/>
          </a:prstGeom>
          <a:noFill/>
        </p:spPr>
        <p:txBody>
          <a:bodyPr wrap="none" rtlCol="0">
            <a:spAutoFit/>
          </a:bodyPr>
          <a:lstStyle/>
          <a:p>
            <a:r>
              <a:rPr lang="en-US" sz="2400" dirty="0"/>
              <a:t>Detection, troubleshooting, control</a:t>
            </a:r>
          </a:p>
        </p:txBody>
      </p:sp>
      <p:sp>
        <p:nvSpPr>
          <p:cNvPr id="15" name="TextBox 14">
            <a:extLst>
              <a:ext uri="{FF2B5EF4-FFF2-40B4-BE49-F238E27FC236}">
                <a16:creationId xmlns:a16="http://schemas.microsoft.com/office/drawing/2014/main" id="{12E6490A-9AE0-CF67-804D-B133B26C8FFC}"/>
              </a:ext>
            </a:extLst>
          </p:cNvPr>
          <p:cNvSpPr txBox="1"/>
          <p:nvPr/>
        </p:nvSpPr>
        <p:spPr>
          <a:xfrm>
            <a:off x="1298655" y="5028744"/>
            <a:ext cx="3454215" cy="461665"/>
          </a:xfrm>
          <a:prstGeom prst="rect">
            <a:avLst/>
          </a:prstGeom>
          <a:noFill/>
        </p:spPr>
        <p:txBody>
          <a:bodyPr wrap="none" rtlCol="0">
            <a:spAutoFit/>
          </a:bodyPr>
          <a:lstStyle/>
          <a:p>
            <a:r>
              <a:rPr lang="en-US" sz="2400" dirty="0"/>
              <a:t>Real time and longitudinal</a:t>
            </a:r>
          </a:p>
        </p:txBody>
      </p:sp>
      <p:sp>
        <p:nvSpPr>
          <p:cNvPr id="16" name="TextBox 15">
            <a:extLst>
              <a:ext uri="{FF2B5EF4-FFF2-40B4-BE49-F238E27FC236}">
                <a16:creationId xmlns:a16="http://schemas.microsoft.com/office/drawing/2014/main" id="{9D9E05E4-74F9-0D3D-4634-F9C3DF81079C}"/>
              </a:ext>
            </a:extLst>
          </p:cNvPr>
          <p:cNvSpPr txBox="1"/>
          <p:nvPr/>
        </p:nvSpPr>
        <p:spPr>
          <a:xfrm>
            <a:off x="1298654" y="5598142"/>
            <a:ext cx="3508333" cy="461665"/>
          </a:xfrm>
          <a:prstGeom prst="rect">
            <a:avLst/>
          </a:prstGeom>
          <a:noFill/>
        </p:spPr>
        <p:txBody>
          <a:bodyPr wrap="none" rtlCol="0">
            <a:spAutoFit/>
          </a:bodyPr>
          <a:lstStyle/>
          <a:p>
            <a:r>
              <a:rPr lang="en-US" sz="2400" dirty="0"/>
              <a:t>Sensitive vs. non-sensitive </a:t>
            </a:r>
          </a:p>
        </p:txBody>
      </p:sp>
    </p:spTree>
    <p:extLst>
      <p:ext uri="{BB962C8B-B14F-4D97-AF65-F5344CB8AC3E}">
        <p14:creationId xmlns:p14="http://schemas.microsoft.com/office/powerpoint/2010/main" val="704813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D1D852-8C5C-E935-1590-93CB770381EE}"/>
              </a:ext>
            </a:extLst>
          </p:cNvPr>
          <p:cNvPicPr>
            <a:picLocks noChangeAspect="1"/>
          </p:cNvPicPr>
          <p:nvPr/>
        </p:nvPicPr>
        <p:blipFill>
          <a:blip r:embed="rId2"/>
          <a:stretch>
            <a:fillRect/>
          </a:stretch>
        </p:blipFill>
        <p:spPr>
          <a:xfrm>
            <a:off x="292359" y="164452"/>
            <a:ext cx="11607282" cy="6529096"/>
          </a:xfrm>
          <a:prstGeom prst="rect">
            <a:avLst/>
          </a:prstGeom>
        </p:spPr>
      </p:pic>
    </p:spTree>
    <p:extLst>
      <p:ext uri="{BB962C8B-B14F-4D97-AF65-F5344CB8AC3E}">
        <p14:creationId xmlns:p14="http://schemas.microsoft.com/office/powerpoint/2010/main" val="221690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5D7C8-20EC-9083-517F-7270611EA719}"/>
              </a:ext>
            </a:extLst>
          </p:cNvPr>
          <p:cNvSpPr>
            <a:spLocks noGrp="1"/>
          </p:cNvSpPr>
          <p:nvPr>
            <p:ph type="title"/>
          </p:nvPr>
        </p:nvSpPr>
        <p:spPr>
          <a:xfrm>
            <a:off x="0" y="365125"/>
            <a:ext cx="11849878" cy="1325563"/>
          </a:xfrm>
        </p:spPr>
        <p:txBody>
          <a:bodyPr/>
          <a:lstStyle/>
          <a:p>
            <a:r>
              <a:rPr lang="en-US" dirty="0"/>
              <a:t>Rockfish: Synthetic Data To Solve Data Bottlenecks</a:t>
            </a:r>
          </a:p>
        </p:txBody>
      </p:sp>
      <p:pic>
        <p:nvPicPr>
          <p:cNvPr id="5" name="Picture 4" descr="A diagram of a product&#10;&#10;AI-generated content may be incorrect.">
            <a:extLst>
              <a:ext uri="{FF2B5EF4-FFF2-40B4-BE49-F238E27FC236}">
                <a16:creationId xmlns:a16="http://schemas.microsoft.com/office/drawing/2014/main" id="{FEA2C1A6-5CB2-301F-3278-D5345FA5C59F}"/>
              </a:ext>
            </a:extLst>
          </p:cNvPr>
          <p:cNvPicPr>
            <a:picLocks noChangeAspect="1"/>
          </p:cNvPicPr>
          <p:nvPr/>
        </p:nvPicPr>
        <p:blipFill>
          <a:blip r:embed="rId2"/>
          <a:stretch>
            <a:fillRect/>
          </a:stretch>
        </p:blipFill>
        <p:spPr>
          <a:xfrm>
            <a:off x="259776" y="2304410"/>
            <a:ext cx="5674494" cy="2883409"/>
          </a:xfrm>
          <a:prstGeom prst="rect">
            <a:avLst/>
          </a:prstGeom>
        </p:spPr>
      </p:pic>
      <p:pic>
        <p:nvPicPr>
          <p:cNvPr id="7" name="Picture 6" descr="A diagram of a company&#10;&#10;AI-generated content may be incorrect.">
            <a:extLst>
              <a:ext uri="{FF2B5EF4-FFF2-40B4-BE49-F238E27FC236}">
                <a16:creationId xmlns:a16="http://schemas.microsoft.com/office/drawing/2014/main" id="{2A75DAF3-B0A2-55FE-35CA-FBB86DAE546C}"/>
              </a:ext>
            </a:extLst>
          </p:cNvPr>
          <p:cNvPicPr>
            <a:picLocks noChangeAspect="1"/>
          </p:cNvPicPr>
          <p:nvPr/>
        </p:nvPicPr>
        <p:blipFill>
          <a:blip r:embed="rId3"/>
          <a:stretch>
            <a:fillRect/>
          </a:stretch>
        </p:blipFill>
        <p:spPr>
          <a:xfrm>
            <a:off x="6093629" y="2304411"/>
            <a:ext cx="5566564" cy="3051360"/>
          </a:xfrm>
          <a:prstGeom prst="rect">
            <a:avLst/>
          </a:prstGeom>
        </p:spPr>
      </p:pic>
      <p:pic>
        <p:nvPicPr>
          <p:cNvPr id="8" name="Picture 7" descr="ROCKFISH DATA">
            <a:extLst>
              <a:ext uri="{FF2B5EF4-FFF2-40B4-BE49-F238E27FC236}">
                <a16:creationId xmlns:a16="http://schemas.microsoft.com/office/drawing/2014/main" id="{F684B468-6F43-A999-D0A4-35DEC2C3D7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7436" y="5383273"/>
            <a:ext cx="1172442" cy="117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625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FBA04-A241-5825-0C44-41C8968F1533}"/>
              </a:ext>
            </a:extLst>
          </p:cNvPr>
          <p:cNvSpPr>
            <a:spLocks noGrp="1"/>
          </p:cNvSpPr>
          <p:nvPr>
            <p:ph type="title"/>
          </p:nvPr>
        </p:nvSpPr>
        <p:spPr>
          <a:xfrm>
            <a:off x="34767" y="95135"/>
            <a:ext cx="10515600" cy="1325563"/>
          </a:xfrm>
        </p:spPr>
        <p:txBody>
          <a:bodyPr/>
          <a:lstStyle/>
          <a:p>
            <a:endParaRPr lang="en-US" dirty="0"/>
          </a:p>
        </p:txBody>
      </p:sp>
      <p:sp>
        <p:nvSpPr>
          <p:cNvPr id="22" name="Slide Number Placeholder 3">
            <a:extLst>
              <a:ext uri="{FF2B5EF4-FFF2-40B4-BE49-F238E27FC236}">
                <a16:creationId xmlns:a16="http://schemas.microsoft.com/office/drawing/2014/main" id="{6245FD86-C71B-6EC1-10EA-20E02013A2C2}"/>
              </a:ext>
            </a:extLst>
          </p:cNvPr>
          <p:cNvSpPr>
            <a:spLocks noGrp="1"/>
          </p:cNvSpPr>
          <p:nvPr>
            <p:ph type="sldNum" sz="quarter" idx="12"/>
          </p:nvPr>
        </p:nvSpPr>
        <p:spPr>
          <a:xfrm>
            <a:off x="8610600" y="6356350"/>
            <a:ext cx="2743200" cy="365125"/>
          </a:xfrm>
        </p:spPr>
        <p:txBody>
          <a:bodyPr/>
          <a:lstStyle/>
          <a:p>
            <a:fld id="{78BA06F7-7B03-794D-B1BE-3F12299AE8FB}" type="slidenum">
              <a:rPr lang="en-US" smtClean="0"/>
              <a:t>6</a:t>
            </a:fld>
            <a:endParaRPr lang="en-US" dirty="0"/>
          </a:p>
        </p:txBody>
      </p:sp>
      <p:sp>
        <p:nvSpPr>
          <p:cNvPr id="24" name="TextBox 23">
            <a:extLst>
              <a:ext uri="{FF2B5EF4-FFF2-40B4-BE49-F238E27FC236}">
                <a16:creationId xmlns:a16="http://schemas.microsoft.com/office/drawing/2014/main" id="{F77AED2C-DAFD-D715-AC19-69F8F90821A2}"/>
              </a:ext>
            </a:extLst>
          </p:cNvPr>
          <p:cNvSpPr txBox="1"/>
          <p:nvPr/>
        </p:nvSpPr>
        <p:spPr>
          <a:xfrm>
            <a:off x="9214063" y="3435244"/>
            <a:ext cx="2672609" cy="1246495"/>
          </a:xfrm>
          <a:prstGeom prst="rect">
            <a:avLst/>
          </a:prstGeom>
          <a:noFill/>
        </p:spPr>
        <p:txBody>
          <a:bodyPr wrap="square" rtlCol="0">
            <a:spAutoFit/>
          </a:bodyPr>
          <a:lstStyle/>
          <a:p>
            <a:pPr algn="ctr"/>
            <a:r>
              <a:rPr lang="en-US" sz="2500" dirty="0">
                <a:latin typeface="Helvetica Light" panose="020B0403020202020204" pitchFamily="34" charset="0"/>
              </a:rPr>
              <a:t>Analytics</a:t>
            </a:r>
          </a:p>
          <a:p>
            <a:pPr algn="ctr"/>
            <a:r>
              <a:rPr lang="en-US" sz="2500" dirty="0">
                <a:latin typeface="Helvetica Light" panose="020B0403020202020204" pitchFamily="34" charset="0"/>
              </a:rPr>
              <a:t>&amp; AI/ML </a:t>
            </a:r>
          </a:p>
          <a:p>
            <a:pPr algn="ctr"/>
            <a:r>
              <a:rPr lang="en-US" sz="2500" dirty="0">
                <a:latin typeface="Helvetica Light" panose="020B0403020202020204" pitchFamily="34" charset="0"/>
              </a:rPr>
              <a:t>Workflows</a:t>
            </a:r>
          </a:p>
        </p:txBody>
      </p:sp>
      <p:sp>
        <p:nvSpPr>
          <p:cNvPr id="28" name="矩形 2">
            <a:extLst>
              <a:ext uri="{FF2B5EF4-FFF2-40B4-BE49-F238E27FC236}">
                <a16:creationId xmlns:a16="http://schemas.microsoft.com/office/drawing/2014/main" id="{3B886590-384B-92C6-F0B7-57689F56B06B}"/>
              </a:ext>
            </a:extLst>
          </p:cNvPr>
          <p:cNvSpPr/>
          <p:nvPr/>
        </p:nvSpPr>
        <p:spPr>
          <a:xfrm>
            <a:off x="2787447" y="3218617"/>
            <a:ext cx="2047245" cy="1011411"/>
          </a:xfrm>
          <a:prstGeom prst="rect">
            <a:avLst/>
          </a:prstGeom>
          <a:solidFill>
            <a:schemeClr val="accent4">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600" dirty="0">
                <a:solidFill>
                  <a:schemeClr val="tx1"/>
                </a:solidFill>
              </a:rPr>
              <a:t>Rockfish</a:t>
            </a:r>
            <a:endParaRPr kumimoji="1" lang="zh-CN" altLang="en-US" sz="3600" dirty="0">
              <a:solidFill>
                <a:schemeClr val="tx1"/>
              </a:solidFill>
            </a:endParaRPr>
          </a:p>
        </p:txBody>
      </p:sp>
      <p:sp>
        <p:nvSpPr>
          <p:cNvPr id="30" name="右箭头 30">
            <a:extLst>
              <a:ext uri="{FF2B5EF4-FFF2-40B4-BE49-F238E27FC236}">
                <a16:creationId xmlns:a16="http://schemas.microsoft.com/office/drawing/2014/main" id="{277F7D5F-8EFA-1293-F373-F9A414A1190B}"/>
              </a:ext>
            </a:extLst>
          </p:cNvPr>
          <p:cNvSpPr/>
          <p:nvPr/>
        </p:nvSpPr>
        <p:spPr>
          <a:xfrm>
            <a:off x="2057870" y="3621852"/>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1" name="右箭头 32">
            <a:extLst>
              <a:ext uri="{FF2B5EF4-FFF2-40B4-BE49-F238E27FC236}">
                <a16:creationId xmlns:a16="http://schemas.microsoft.com/office/drawing/2014/main" id="{39B37863-D0D2-65DA-4AC9-F2B8B3ADABE9}"/>
              </a:ext>
            </a:extLst>
          </p:cNvPr>
          <p:cNvSpPr/>
          <p:nvPr/>
        </p:nvSpPr>
        <p:spPr>
          <a:xfrm>
            <a:off x="5029451" y="3640610"/>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8" name="TextBox 37">
            <a:extLst>
              <a:ext uri="{FF2B5EF4-FFF2-40B4-BE49-F238E27FC236}">
                <a16:creationId xmlns:a16="http://schemas.microsoft.com/office/drawing/2014/main" id="{69DF79DC-58D5-F464-EDC1-0994F9F8B156}"/>
              </a:ext>
            </a:extLst>
          </p:cNvPr>
          <p:cNvSpPr txBox="1"/>
          <p:nvPr/>
        </p:nvSpPr>
        <p:spPr>
          <a:xfrm>
            <a:off x="5638968" y="893814"/>
            <a:ext cx="3540072" cy="1384995"/>
          </a:xfrm>
          <a:prstGeom prst="rect">
            <a:avLst/>
          </a:prstGeom>
          <a:noFill/>
        </p:spPr>
        <p:txBody>
          <a:bodyPr wrap="none" rtlCol="0">
            <a:spAutoFit/>
          </a:bodyPr>
          <a:lstStyle/>
          <a:p>
            <a:r>
              <a:rPr lang="en-US" sz="2800" i="1" dirty="0"/>
              <a:t>High-fidelity </a:t>
            </a:r>
          </a:p>
          <a:p>
            <a:r>
              <a:rPr lang="en-US" sz="2800" i="1" dirty="0"/>
              <a:t>Privacy-Preserving</a:t>
            </a:r>
          </a:p>
          <a:p>
            <a:r>
              <a:rPr lang="en-US" sz="2800" i="1" dirty="0"/>
              <a:t>Synthetic Session Data </a:t>
            </a:r>
          </a:p>
        </p:txBody>
      </p:sp>
      <p:grpSp>
        <p:nvGrpSpPr>
          <p:cNvPr id="41" name="Group 40">
            <a:extLst>
              <a:ext uri="{FF2B5EF4-FFF2-40B4-BE49-F238E27FC236}">
                <a16:creationId xmlns:a16="http://schemas.microsoft.com/office/drawing/2014/main" id="{D8629B0E-0F4A-A861-F950-C423662D1840}"/>
              </a:ext>
            </a:extLst>
          </p:cNvPr>
          <p:cNvGrpSpPr/>
          <p:nvPr/>
        </p:nvGrpSpPr>
        <p:grpSpPr>
          <a:xfrm>
            <a:off x="193911" y="2776374"/>
            <a:ext cx="1603396" cy="1970910"/>
            <a:chOff x="557520" y="2714228"/>
            <a:chExt cx="2638269" cy="3051359"/>
          </a:xfrm>
        </p:grpSpPr>
        <p:sp>
          <p:nvSpPr>
            <p:cNvPr id="42" name="Rectangle 41">
              <a:extLst>
                <a:ext uri="{FF2B5EF4-FFF2-40B4-BE49-F238E27FC236}">
                  <a16:creationId xmlns:a16="http://schemas.microsoft.com/office/drawing/2014/main" id="{6740280B-262E-35B5-4BD9-32A0A866B84A}"/>
                </a:ext>
              </a:extLst>
            </p:cNvPr>
            <p:cNvSpPr/>
            <p:nvPr/>
          </p:nvSpPr>
          <p:spPr>
            <a:xfrm>
              <a:off x="557520" y="271422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A8B4680D-B1C9-1B02-B96B-BFC787C25035}"/>
                </a:ext>
              </a:extLst>
            </p:cNvPr>
            <p:cNvSpPr/>
            <p:nvPr/>
          </p:nvSpPr>
          <p:spPr>
            <a:xfrm>
              <a:off x="557520" y="3002248"/>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A7712FCF-89E4-8B4D-64E9-3053A1DA0685}"/>
                </a:ext>
              </a:extLst>
            </p:cNvPr>
            <p:cNvSpPr/>
            <p:nvPr/>
          </p:nvSpPr>
          <p:spPr>
            <a:xfrm>
              <a:off x="557520" y="326886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9324B5EC-F699-0527-03A3-59319DDA3BDD}"/>
                </a:ext>
              </a:extLst>
            </p:cNvPr>
            <p:cNvSpPr/>
            <p:nvPr/>
          </p:nvSpPr>
          <p:spPr>
            <a:xfrm>
              <a:off x="557520" y="3556884"/>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8272D609-C6D1-2C55-6F94-8C38B39FE6D9}"/>
                </a:ext>
              </a:extLst>
            </p:cNvPr>
            <p:cNvSpPr/>
            <p:nvPr/>
          </p:nvSpPr>
          <p:spPr>
            <a:xfrm>
              <a:off x="557520" y="3852307"/>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9711A581-B5AD-8FA9-A3A1-21D05AE69875}"/>
                </a:ext>
              </a:extLst>
            </p:cNvPr>
            <p:cNvSpPr/>
            <p:nvPr/>
          </p:nvSpPr>
          <p:spPr>
            <a:xfrm>
              <a:off x="557520" y="414773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276654B4-0CBB-62B6-D206-92C92E4A22C5}"/>
                </a:ext>
              </a:extLst>
            </p:cNvPr>
            <p:cNvSpPr/>
            <p:nvPr/>
          </p:nvSpPr>
          <p:spPr>
            <a:xfrm>
              <a:off x="557520" y="4435750"/>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E974A461-D7CB-D5E2-55F1-5249A18C92A1}"/>
                </a:ext>
              </a:extLst>
            </p:cNvPr>
            <p:cNvSpPr/>
            <p:nvPr/>
          </p:nvSpPr>
          <p:spPr>
            <a:xfrm>
              <a:off x="557520" y="472805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CACDDB03-7E0F-5276-FCE3-483EA7D3CC2C}"/>
                </a:ext>
              </a:extLst>
            </p:cNvPr>
            <p:cNvSpPr/>
            <p:nvPr/>
          </p:nvSpPr>
          <p:spPr>
            <a:xfrm>
              <a:off x="557520" y="5016079"/>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6913B3E4-2047-4878-5D0F-B07EA074FF9E}"/>
                </a:ext>
              </a:extLst>
            </p:cNvPr>
            <p:cNvSpPr/>
            <p:nvPr/>
          </p:nvSpPr>
          <p:spPr>
            <a:xfrm>
              <a:off x="557520" y="528269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7AE7BFD5-BDA8-F05E-2574-D6DF2382B4AD}"/>
                </a:ext>
              </a:extLst>
            </p:cNvPr>
            <p:cNvSpPr/>
            <p:nvPr/>
          </p:nvSpPr>
          <p:spPr>
            <a:xfrm>
              <a:off x="557520" y="5570715"/>
              <a:ext cx="2638269" cy="194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a:extLst>
              <a:ext uri="{FF2B5EF4-FFF2-40B4-BE49-F238E27FC236}">
                <a16:creationId xmlns:a16="http://schemas.microsoft.com/office/drawing/2014/main" id="{B7B637EE-3989-3A65-E718-425F5B901DE8}"/>
              </a:ext>
            </a:extLst>
          </p:cNvPr>
          <p:cNvSpPr txBox="1"/>
          <p:nvPr/>
        </p:nvSpPr>
        <p:spPr>
          <a:xfrm>
            <a:off x="103264" y="5095188"/>
            <a:ext cx="3909212" cy="1200329"/>
          </a:xfrm>
          <a:prstGeom prst="rect">
            <a:avLst/>
          </a:prstGeom>
          <a:noFill/>
        </p:spPr>
        <p:txBody>
          <a:bodyPr wrap="none" rtlCol="0">
            <a:spAutoFit/>
          </a:bodyPr>
          <a:lstStyle/>
          <a:p>
            <a:r>
              <a:rPr lang="en-US" b="1" dirty="0"/>
              <a:t>Session Logs: </a:t>
            </a:r>
          </a:p>
          <a:p>
            <a:r>
              <a:rPr lang="en-US" dirty="0"/>
              <a:t>High-Dimensional MetaData</a:t>
            </a:r>
          </a:p>
          <a:p>
            <a:r>
              <a:rPr lang="en-US" dirty="0"/>
              <a:t>Temporal sequences of actions/metrics </a:t>
            </a:r>
          </a:p>
          <a:p>
            <a:r>
              <a:rPr lang="en-US" dirty="0"/>
              <a:t> </a:t>
            </a:r>
          </a:p>
        </p:txBody>
      </p:sp>
      <p:grpSp>
        <p:nvGrpSpPr>
          <p:cNvPr id="65" name="Group 64">
            <a:extLst>
              <a:ext uri="{FF2B5EF4-FFF2-40B4-BE49-F238E27FC236}">
                <a16:creationId xmlns:a16="http://schemas.microsoft.com/office/drawing/2014/main" id="{07833383-B7EF-9EE5-9C44-D35C72C11235}"/>
              </a:ext>
            </a:extLst>
          </p:cNvPr>
          <p:cNvGrpSpPr/>
          <p:nvPr/>
        </p:nvGrpSpPr>
        <p:grpSpPr>
          <a:xfrm>
            <a:off x="5897784" y="2757616"/>
            <a:ext cx="1603396" cy="1970910"/>
            <a:chOff x="557520" y="2714228"/>
            <a:chExt cx="2638269" cy="3051359"/>
          </a:xfrm>
          <a:solidFill>
            <a:schemeClr val="accent1">
              <a:lumMod val="60000"/>
              <a:lumOff val="40000"/>
            </a:schemeClr>
          </a:solidFill>
        </p:grpSpPr>
        <p:sp>
          <p:nvSpPr>
            <p:cNvPr id="66" name="Rectangle 65">
              <a:extLst>
                <a:ext uri="{FF2B5EF4-FFF2-40B4-BE49-F238E27FC236}">
                  <a16:creationId xmlns:a16="http://schemas.microsoft.com/office/drawing/2014/main" id="{CA933303-5E1E-4F71-D5B6-F000123F1C2D}"/>
                </a:ext>
              </a:extLst>
            </p:cNvPr>
            <p:cNvSpPr/>
            <p:nvPr/>
          </p:nvSpPr>
          <p:spPr>
            <a:xfrm>
              <a:off x="557520" y="271422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473E93E9-C224-66F1-E264-891EB76CA80F}"/>
                </a:ext>
              </a:extLst>
            </p:cNvPr>
            <p:cNvSpPr/>
            <p:nvPr/>
          </p:nvSpPr>
          <p:spPr>
            <a:xfrm>
              <a:off x="557520" y="3002248"/>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C34684DE-B608-2576-7850-8447E482CAAE}"/>
                </a:ext>
              </a:extLst>
            </p:cNvPr>
            <p:cNvSpPr/>
            <p:nvPr/>
          </p:nvSpPr>
          <p:spPr>
            <a:xfrm>
              <a:off x="557520" y="326886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336093D4-396B-ABBF-9C11-F80B62CC83C6}"/>
                </a:ext>
              </a:extLst>
            </p:cNvPr>
            <p:cNvSpPr/>
            <p:nvPr/>
          </p:nvSpPr>
          <p:spPr>
            <a:xfrm>
              <a:off x="557520" y="3556884"/>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1A3742F1-2BF9-A663-FDF8-E44E3D60B0FF}"/>
                </a:ext>
              </a:extLst>
            </p:cNvPr>
            <p:cNvSpPr/>
            <p:nvPr/>
          </p:nvSpPr>
          <p:spPr>
            <a:xfrm>
              <a:off x="557520" y="3852307"/>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30F58FD3-F71C-74D2-D331-9CB8F6662DB2}"/>
                </a:ext>
              </a:extLst>
            </p:cNvPr>
            <p:cNvSpPr/>
            <p:nvPr/>
          </p:nvSpPr>
          <p:spPr>
            <a:xfrm>
              <a:off x="557520" y="414773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52573DDE-E4F4-9254-EEB4-E3569E728FF0}"/>
                </a:ext>
              </a:extLst>
            </p:cNvPr>
            <p:cNvSpPr/>
            <p:nvPr/>
          </p:nvSpPr>
          <p:spPr>
            <a:xfrm>
              <a:off x="557520" y="4435750"/>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9F119E38-8461-D25E-85F6-E69839959159}"/>
                </a:ext>
              </a:extLst>
            </p:cNvPr>
            <p:cNvSpPr/>
            <p:nvPr/>
          </p:nvSpPr>
          <p:spPr>
            <a:xfrm>
              <a:off x="557520" y="472805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CBB68363-2AC9-63AD-B419-A426EDB34927}"/>
                </a:ext>
              </a:extLst>
            </p:cNvPr>
            <p:cNvSpPr/>
            <p:nvPr/>
          </p:nvSpPr>
          <p:spPr>
            <a:xfrm>
              <a:off x="557520" y="5016079"/>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44A312EE-E6A1-E5A8-EDBD-7EB2151C8526}"/>
                </a:ext>
              </a:extLst>
            </p:cNvPr>
            <p:cNvSpPr/>
            <p:nvPr/>
          </p:nvSpPr>
          <p:spPr>
            <a:xfrm>
              <a:off x="557520" y="528269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72F286DB-A19C-CE33-26BA-5A5D727BC2F9}"/>
                </a:ext>
              </a:extLst>
            </p:cNvPr>
            <p:cNvSpPr/>
            <p:nvPr/>
          </p:nvSpPr>
          <p:spPr>
            <a:xfrm>
              <a:off x="557520" y="5570715"/>
              <a:ext cx="2638269" cy="1948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7" name="右箭头 32">
            <a:extLst>
              <a:ext uri="{FF2B5EF4-FFF2-40B4-BE49-F238E27FC236}">
                <a16:creationId xmlns:a16="http://schemas.microsoft.com/office/drawing/2014/main" id="{EA5C4D32-A224-0213-1D26-CEA4AC0A606D}"/>
              </a:ext>
            </a:extLst>
          </p:cNvPr>
          <p:cNvSpPr/>
          <p:nvPr/>
        </p:nvSpPr>
        <p:spPr>
          <a:xfrm>
            <a:off x="8031004" y="3672834"/>
            <a:ext cx="922496"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78" name="TextBox 77">
            <a:extLst>
              <a:ext uri="{FF2B5EF4-FFF2-40B4-BE49-F238E27FC236}">
                <a16:creationId xmlns:a16="http://schemas.microsoft.com/office/drawing/2014/main" id="{7C50BE66-0BF1-7D9A-1BC0-206C4CCECEB2}"/>
              </a:ext>
            </a:extLst>
          </p:cNvPr>
          <p:cNvSpPr txBox="1"/>
          <p:nvPr/>
        </p:nvSpPr>
        <p:spPr>
          <a:xfrm>
            <a:off x="7210490" y="4732440"/>
            <a:ext cx="3486019" cy="954107"/>
          </a:xfrm>
          <a:prstGeom prst="rect">
            <a:avLst/>
          </a:prstGeom>
          <a:noFill/>
        </p:spPr>
        <p:txBody>
          <a:bodyPr wrap="none" rtlCol="0">
            <a:spAutoFit/>
          </a:bodyPr>
          <a:lstStyle/>
          <a:p>
            <a:r>
              <a:rPr lang="en-US" sz="2800" i="1" dirty="0"/>
              <a:t>Low-friction</a:t>
            </a:r>
          </a:p>
          <a:p>
            <a:r>
              <a:rPr lang="en-US" sz="2800" i="1" dirty="0"/>
              <a:t>Backwards-compatible</a:t>
            </a:r>
          </a:p>
        </p:txBody>
      </p:sp>
      <p:sp>
        <p:nvSpPr>
          <p:cNvPr id="105" name="TextBox 104">
            <a:extLst>
              <a:ext uri="{FF2B5EF4-FFF2-40B4-BE49-F238E27FC236}">
                <a16:creationId xmlns:a16="http://schemas.microsoft.com/office/drawing/2014/main" id="{9ADE2EB3-ECD3-639C-605C-4300135E9078}"/>
              </a:ext>
            </a:extLst>
          </p:cNvPr>
          <p:cNvSpPr txBox="1"/>
          <p:nvPr/>
        </p:nvSpPr>
        <p:spPr>
          <a:xfrm>
            <a:off x="9214063" y="1252858"/>
            <a:ext cx="3093539" cy="1384995"/>
          </a:xfrm>
          <a:prstGeom prst="rect">
            <a:avLst/>
          </a:prstGeom>
          <a:noFill/>
        </p:spPr>
        <p:txBody>
          <a:bodyPr wrap="none" rtlCol="0">
            <a:spAutoFit/>
          </a:bodyPr>
          <a:lstStyle/>
          <a:p>
            <a:r>
              <a:rPr lang="en-US" sz="2800" i="1" dirty="0"/>
              <a:t>Robust models</a:t>
            </a:r>
          </a:p>
          <a:p>
            <a:r>
              <a:rPr lang="en-US" sz="2800" i="1" dirty="0"/>
              <a:t>Reduced cost</a:t>
            </a:r>
          </a:p>
          <a:p>
            <a:r>
              <a:rPr lang="en-US" sz="2800" i="1" dirty="0"/>
              <a:t>Faster dev/test time</a:t>
            </a:r>
          </a:p>
        </p:txBody>
      </p:sp>
      <p:grpSp>
        <p:nvGrpSpPr>
          <p:cNvPr id="106" name="组合 66">
            <a:extLst>
              <a:ext uri="{FF2B5EF4-FFF2-40B4-BE49-F238E27FC236}">
                <a16:creationId xmlns:a16="http://schemas.microsoft.com/office/drawing/2014/main" id="{ED043364-AF3A-3AEB-04F7-D827718445DF}"/>
              </a:ext>
            </a:extLst>
          </p:cNvPr>
          <p:cNvGrpSpPr/>
          <p:nvPr/>
        </p:nvGrpSpPr>
        <p:grpSpPr>
          <a:xfrm>
            <a:off x="2201102" y="1675265"/>
            <a:ext cx="1609968" cy="1543352"/>
            <a:chOff x="2074715" y="1673982"/>
            <a:chExt cx="1609968" cy="1543352"/>
          </a:xfrm>
        </p:grpSpPr>
        <p:sp>
          <p:nvSpPr>
            <p:cNvPr id="107" name="文本框 12">
              <a:extLst>
                <a:ext uri="{FF2B5EF4-FFF2-40B4-BE49-F238E27FC236}">
                  <a16:creationId xmlns:a16="http://schemas.microsoft.com/office/drawing/2014/main" id="{25846529-CF18-87FB-CE73-B3F829F80012}"/>
                </a:ext>
              </a:extLst>
            </p:cNvPr>
            <p:cNvSpPr txBox="1"/>
            <p:nvPr/>
          </p:nvSpPr>
          <p:spPr>
            <a:xfrm>
              <a:off x="2074715" y="1673982"/>
              <a:ext cx="1407490" cy="830997"/>
            </a:xfrm>
            <a:prstGeom prst="rect">
              <a:avLst/>
            </a:prstGeom>
            <a:noFill/>
            <a:ln w="38100">
              <a:solidFill>
                <a:schemeClr val="bg1">
                  <a:lumMod val="50000"/>
                </a:schemeClr>
              </a:solidFill>
            </a:ln>
          </p:spPr>
          <p:txBody>
            <a:bodyPr wrap="square" rtlCol="0">
              <a:spAutoFit/>
            </a:bodyPr>
            <a:lstStyle/>
            <a:p>
              <a:r>
                <a:rPr kumimoji="1" lang="en-US" altLang="zh-CN" sz="2400" b="1" dirty="0">
                  <a:latin typeface="Calibri" panose="020F0502020204030204" pitchFamily="34" charset="0"/>
                  <a:cs typeface="Calibri" panose="020F0502020204030204" pitchFamily="34" charset="0"/>
                </a:rPr>
                <a:t>Fidelity</a:t>
              </a:r>
              <a:r>
                <a:rPr kumimoji="1" lang="zh-CN" altLang="en-US" sz="2400" b="1">
                  <a:latin typeface="Calibri" panose="020F0502020204030204" pitchFamily="34" charset="0"/>
                  <a:cs typeface="Calibri" panose="020F0502020204030204" pitchFamily="34" charset="0"/>
                </a:rPr>
                <a:t> </a:t>
              </a:r>
              <a:endParaRPr kumimoji="1" lang="en-US" altLang="zh-CN" sz="2400" b="1" dirty="0">
                <a:latin typeface="Calibri" panose="020F0502020204030204" pitchFamily="34" charset="0"/>
                <a:cs typeface="Calibri" panose="020F0502020204030204" pitchFamily="34" charset="0"/>
              </a:endParaRPr>
            </a:p>
            <a:p>
              <a:r>
                <a:rPr kumimoji="1" lang="en-US" altLang="zh-CN" sz="2400" b="1" dirty="0">
                  <a:latin typeface="Calibri" panose="020F0502020204030204" pitchFamily="34" charset="0"/>
                  <a:cs typeface="Calibri" panose="020F0502020204030204" pitchFamily="34" charset="0"/>
                </a:rPr>
                <a:t>Spec</a:t>
              </a:r>
            </a:p>
          </p:txBody>
        </p:sp>
        <p:cxnSp>
          <p:nvCxnSpPr>
            <p:cNvPr id="108" name="直线箭头连接符 13">
              <a:extLst>
                <a:ext uri="{FF2B5EF4-FFF2-40B4-BE49-F238E27FC236}">
                  <a16:creationId xmlns:a16="http://schemas.microsoft.com/office/drawing/2014/main" id="{4CFBABAB-D94C-969E-3A2F-0B7FEB2A824B}"/>
                </a:ext>
              </a:extLst>
            </p:cNvPr>
            <p:cNvCxnSpPr>
              <a:cxnSpLocks/>
              <a:stCxn id="107" idx="2"/>
              <a:endCxn id="28" idx="0"/>
            </p:cNvCxnSpPr>
            <p:nvPr/>
          </p:nvCxnSpPr>
          <p:spPr>
            <a:xfrm>
              <a:off x="2778460" y="2504979"/>
              <a:ext cx="906223" cy="712355"/>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9" name="组合 67">
            <a:extLst>
              <a:ext uri="{FF2B5EF4-FFF2-40B4-BE49-F238E27FC236}">
                <a16:creationId xmlns:a16="http://schemas.microsoft.com/office/drawing/2014/main" id="{781F854D-3DED-D799-DAFE-A8EBA3606366}"/>
              </a:ext>
            </a:extLst>
          </p:cNvPr>
          <p:cNvGrpSpPr/>
          <p:nvPr/>
        </p:nvGrpSpPr>
        <p:grpSpPr>
          <a:xfrm>
            <a:off x="3811070" y="1654269"/>
            <a:ext cx="1412010" cy="1564348"/>
            <a:chOff x="2131837" y="5029844"/>
            <a:chExt cx="1412010" cy="1564348"/>
          </a:xfrm>
        </p:grpSpPr>
        <p:sp>
          <p:nvSpPr>
            <p:cNvPr id="110" name="文本框 17">
              <a:extLst>
                <a:ext uri="{FF2B5EF4-FFF2-40B4-BE49-F238E27FC236}">
                  <a16:creationId xmlns:a16="http://schemas.microsoft.com/office/drawing/2014/main" id="{A0420AB6-335C-80FB-CB79-817A5C67A62C}"/>
                </a:ext>
              </a:extLst>
            </p:cNvPr>
            <p:cNvSpPr txBox="1"/>
            <p:nvPr/>
          </p:nvSpPr>
          <p:spPr>
            <a:xfrm>
              <a:off x="2288956" y="5029844"/>
              <a:ext cx="1254891" cy="830997"/>
            </a:xfrm>
            <a:prstGeom prst="rect">
              <a:avLst/>
            </a:prstGeom>
            <a:noFill/>
            <a:ln w="38100">
              <a:solidFill>
                <a:schemeClr val="bg1">
                  <a:lumMod val="50000"/>
                </a:schemeClr>
              </a:solidFill>
            </a:ln>
          </p:spPr>
          <p:txBody>
            <a:bodyPr wrap="square" rtlCol="0">
              <a:spAutoFit/>
            </a:bodyPr>
            <a:lstStyle/>
            <a:p>
              <a:r>
                <a:rPr kumimoji="1" lang="en-US" altLang="zh-CN" sz="2400" b="1" dirty="0">
                  <a:latin typeface="Calibri" panose="020F0502020204030204" pitchFamily="34" charset="0"/>
                  <a:cs typeface="Calibri" panose="020F0502020204030204" pitchFamily="34" charset="0"/>
                </a:rPr>
                <a:t>Privacy</a:t>
              </a:r>
              <a:r>
                <a:rPr kumimoji="1" lang="zh-CN" altLang="en-US" sz="2400" b="1">
                  <a:latin typeface="Calibri" panose="020F0502020204030204" pitchFamily="34" charset="0"/>
                  <a:cs typeface="Calibri" panose="020F0502020204030204" pitchFamily="34" charset="0"/>
                </a:rPr>
                <a:t> </a:t>
              </a:r>
              <a:endParaRPr kumimoji="1" lang="en-US" altLang="zh-CN" sz="2400" b="1" dirty="0">
                <a:latin typeface="Calibri" panose="020F0502020204030204" pitchFamily="34" charset="0"/>
                <a:cs typeface="Calibri" panose="020F0502020204030204" pitchFamily="34" charset="0"/>
              </a:endParaRPr>
            </a:p>
            <a:p>
              <a:r>
                <a:rPr kumimoji="1" lang="en-US" altLang="zh-CN" sz="2400" b="1" dirty="0">
                  <a:latin typeface="Calibri" panose="020F0502020204030204" pitchFamily="34" charset="0"/>
                  <a:cs typeface="Calibri" panose="020F0502020204030204" pitchFamily="34" charset="0"/>
                </a:rPr>
                <a:t>Spec</a:t>
              </a:r>
            </a:p>
          </p:txBody>
        </p:sp>
        <p:cxnSp>
          <p:nvCxnSpPr>
            <p:cNvPr id="111" name="直线箭头连接符 18">
              <a:extLst>
                <a:ext uri="{FF2B5EF4-FFF2-40B4-BE49-F238E27FC236}">
                  <a16:creationId xmlns:a16="http://schemas.microsoft.com/office/drawing/2014/main" id="{0248351F-6BF4-9FBE-9733-CA57856EA424}"/>
                </a:ext>
              </a:extLst>
            </p:cNvPr>
            <p:cNvCxnSpPr>
              <a:cxnSpLocks/>
              <a:stCxn id="110" idx="2"/>
              <a:endCxn id="28" idx="0"/>
            </p:cNvCxnSpPr>
            <p:nvPr/>
          </p:nvCxnSpPr>
          <p:spPr>
            <a:xfrm flipH="1">
              <a:off x="2131837" y="5860841"/>
              <a:ext cx="784565" cy="733351"/>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descr="ROCKFISH DATA">
            <a:extLst>
              <a:ext uri="{FF2B5EF4-FFF2-40B4-BE49-F238E27FC236}">
                <a16:creationId xmlns:a16="http://schemas.microsoft.com/office/drawing/2014/main" id="{45CB59F6-44DD-DC61-A01F-DDB07A64C2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7579" y="5605142"/>
            <a:ext cx="1172442" cy="117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17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78" grpId="0"/>
      <p:bldP spid="10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E3745-9D35-E0A4-8551-B6F8A3F449C8}"/>
              </a:ext>
            </a:extLst>
          </p:cNvPr>
          <p:cNvSpPr>
            <a:spLocks noGrp="1"/>
          </p:cNvSpPr>
          <p:nvPr>
            <p:ph type="title"/>
          </p:nvPr>
        </p:nvSpPr>
        <p:spPr/>
        <p:txBody>
          <a:bodyPr/>
          <a:lstStyle/>
          <a:p>
            <a:r>
              <a:rPr lang="en-US" dirty="0"/>
              <a:t>References for Data Section</a:t>
            </a:r>
          </a:p>
        </p:txBody>
      </p:sp>
      <p:sp>
        <p:nvSpPr>
          <p:cNvPr id="3" name="Content Placeholder 2">
            <a:extLst>
              <a:ext uri="{FF2B5EF4-FFF2-40B4-BE49-F238E27FC236}">
                <a16:creationId xmlns:a16="http://schemas.microsoft.com/office/drawing/2014/main" id="{13409077-875B-C0AA-08AA-85B240E11166}"/>
              </a:ext>
            </a:extLst>
          </p:cNvPr>
          <p:cNvSpPr>
            <a:spLocks noGrp="1"/>
          </p:cNvSpPr>
          <p:nvPr>
            <p:ph idx="1"/>
          </p:nvPr>
        </p:nvSpPr>
        <p:spPr/>
        <p:txBody>
          <a:bodyPr/>
          <a:lstStyle/>
          <a:p>
            <a:pPr marL="0" indent="0">
              <a:buNone/>
            </a:pPr>
            <a:r>
              <a:rPr lang="en-US" dirty="0">
                <a:hlinkClick r:id="rId2"/>
              </a:rPr>
              <a:t>Netshare https://dl.acm.org/doi/10.1145/3544216.3544251</a:t>
            </a:r>
            <a:endParaRPr lang="en-US" dirty="0"/>
          </a:p>
          <a:p>
            <a:pPr marL="0" indent="0">
              <a:buNone/>
            </a:pPr>
            <a:endParaRPr lang="en-US" dirty="0"/>
          </a:p>
          <a:p>
            <a:pPr marL="0" indent="0">
              <a:buNone/>
            </a:pPr>
            <a:r>
              <a:rPr lang="en-US" dirty="0">
                <a:hlinkClick r:id="rId3"/>
              </a:rPr>
              <a:t>DoppelGANger https://dl.acm.org/doi/10.1145/3419394.3423643</a:t>
            </a:r>
            <a:endParaRPr lang="en-US" dirty="0"/>
          </a:p>
          <a:p>
            <a:pPr marL="0" indent="0">
              <a:buNone/>
            </a:pPr>
            <a:endParaRPr lang="en-US" dirty="0"/>
          </a:p>
          <a:p>
            <a:pPr marL="0" indent="0">
              <a:buNone/>
            </a:pPr>
            <a:r>
              <a:rPr lang="en-US" dirty="0">
                <a:hlinkClick r:id="rId4"/>
              </a:rPr>
              <a:t>www.rockfish.ai</a:t>
            </a:r>
            <a:r>
              <a:rPr lang="en-US" dirty="0"/>
              <a:t> </a:t>
            </a:r>
          </a:p>
          <a:p>
            <a:pPr marL="0" indent="0">
              <a:buNone/>
            </a:pPr>
            <a:endParaRPr lang="en-US" dirty="0"/>
          </a:p>
          <a:p>
            <a:pPr marL="0" indent="0">
              <a:buNone/>
            </a:pPr>
            <a:r>
              <a:rPr lang="en-US" dirty="0">
                <a:hlinkClick r:id="rId5"/>
              </a:rPr>
              <a:t>https://www.ndss-symposium.org/ndss-paper/auto-draft-550/</a:t>
            </a:r>
            <a:r>
              <a:rPr lang="en-US" dirty="0"/>
              <a:t> </a:t>
            </a:r>
          </a:p>
          <a:p>
            <a:pPr marL="0" indent="0">
              <a:buNone/>
            </a:pPr>
            <a:endParaRPr lang="en-US" dirty="0"/>
          </a:p>
        </p:txBody>
      </p:sp>
    </p:spTree>
    <p:extLst>
      <p:ext uri="{BB962C8B-B14F-4D97-AF65-F5344CB8AC3E}">
        <p14:creationId xmlns:p14="http://schemas.microsoft.com/office/powerpoint/2010/main" val="32015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1090C-4041-96D7-A538-F988BF374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EA82A-E28F-CDEB-05CD-8EE122A360CE}"/>
              </a:ext>
            </a:extLst>
          </p:cNvPr>
          <p:cNvSpPr>
            <a:spLocks noGrp="1"/>
          </p:cNvSpPr>
          <p:nvPr>
            <p:ph type="title"/>
          </p:nvPr>
        </p:nvSpPr>
        <p:spPr/>
        <p:txBody>
          <a:bodyPr/>
          <a:lstStyle/>
          <a:p>
            <a:r>
              <a:rPr lang="en-US" dirty="0"/>
              <a:t>A 20000 FT View of AIOps</a:t>
            </a:r>
          </a:p>
        </p:txBody>
      </p:sp>
      <p:sp>
        <p:nvSpPr>
          <p:cNvPr id="4" name="TextBox 3">
            <a:extLst>
              <a:ext uri="{FF2B5EF4-FFF2-40B4-BE49-F238E27FC236}">
                <a16:creationId xmlns:a16="http://schemas.microsoft.com/office/drawing/2014/main" id="{8A7BF61A-AD93-6C3A-C6DA-8FE02612904F}"/>
              </a:ext>
            </a:extLst>
          </p:cNvPr>
          <p:cNvSpPr txBox="1"/>
          <p:nvPr/>
        </p:nvSpPr>
        <p:spPr>
          <a:xfrm>
            <a:off x="2363755" y="3951514"/>
            <a:ext cx="1324017"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Data </a:t>
            </a:r>
          </a:p>
        </p:txBody>
      </p:sp>
      <p:sp>
        <p:nvSpPr>
          <p:cNvPr id="5" name="TextBox 4">
            <a:extLst>
              <a:ext uri="{FF2B5EF4-FFF2-40B4-BE49-F238E27FC236}">
                <a16:creationId xmlns:a16="http://schemas.microsoft.com/office/drawing/2014/main" id="{7B146D1B-5134-C5AC-437F-EF6A9619BFE7}"/>
              </a:ext>
            </a:extLst>
          </p:cNvPr>
          <p:cNvSpPr txBox="1"/>
          <p:nvPr/>
        </p:nvSpPr>
        <p:spPr>
          <a:xfrm>
            <a:off x="6304384" y="3951514"/>
            <a:ext cx="4558684" cy="738664"/>
          </a:xfrm>
          <a:prstGeom prst="rect">
            <a:avLst/>
          </a:prstGeom>
          <a:solidFill>
            <a:schemeClr val="accent2"/>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Analytics/Modeling </a:t>
            </a:r>
          </a:p>
        </p:txBody>
      </p:sp>
      <p:sp>
        <p:nvSpPr>
          <p:cNvPr id="6" name="TextBox 5">
            <a:extLst>
              <a:ext uri="{FF2B5EF4-FFF2-40B4-BE49-F238E27FC236}">
                <a16:creationId xmlns:a16="http://schemas.microsoft.com/office/drawing/2014/main" id="{91509E8C-14D0-33C7-125C-C96D696CF0EB}"/>
              </a:ext>
            </a:extLst>
          </p:cNvPr>
          <p:cNvSpPr txBox="1"/>
          <p:nvPr/>
        </p:nvSpPr>
        <p:spPr>
          <a:xfrm>
            <a:off x="7040194" y="1897771"/>
            <a:ext cx="308706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AI Workflows</a:t>
            </a:r>
          </a:p>
        </p:txBody>
      </p:sp>
      <p:cxnSp>
        <p:nvCxnSpPr>
          <p:cNvPr id="8" name="Straight Arrow Connector 7">
            <a:extLst>
              <a:ext uri="{FF2B5EF4-FFF2-40B4-BE49-F238E27FC236}">
                <a16:creationId xmlns:a16="http://schemas.microsoft.com/office/drawing/2014/main" id="{811F81F5-230E-8E1B-927F-54D11B6C9FD8}"/>
              </a:ext>
            </a:extLst>
          </p:cNvPr>
          <p:cNvCxnSpPr>
            <a:stCxn id="4" idx="3"/>
            <a:endCxn id="5" idx="1"/>
          </p:cNvCxnSpPr>
          <p:nvPr/>
        </p:nvCxnSpPr>
        <p:spPr>
          <a:xfrm>
            <a:off x="3687772" y="4320846"/>
            <a:ext cx="26166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5BFE267-068C-3D93-1AEE-05D6722B1969}"/>
              </a:ext>
            </a:extLst>
          </p:cNvPr>
          <p:cNvCxnSpPr>
            <a:cxnSpLocks/>
            <a:stCxn id="5" idx="0"/>
            <a:endCxn id="6" idx="2"/>
          </p:cNvCxnSpPr>
          <p:nvPr/>
        </p:nvCxnSpPr>
        <p:spPr>
          <a:xfrm flipV="1">
            <a:off x="8583726" y="2636435"/>
            <a:ext cx="0" cy="1315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0DEDF44-EC3C-4B5F-AE2A-607A12443525}"/>
              </a:ext>
            </a:extLst>
          </p:cNvPr>
          <p:cNvSpPr txBox="1"/>
          <p:nvPr/>
        </p:nvSpPr>
        <p:spPr>
          <a:xfrm>
            <a:off x="6722963" y="4974205"/>
            <a:ext cx="3454215" cy="461665"/>
          </a:xfrm>
          <a:prstGeom prst="rect">
            <a:avLst/>
          </a:prstGeom>
          <a:noFill/>
        </p:spPr>
        <p:txBody>
          <a:bodyPr wrap="none" rtlCol="0">
            <a:spAutoFit/>
          </a:bodyPr>
          <a:lstStyle/>
          <a:p>
            <a:r>
              <a:rPr lang="en-US" sz="2400" dirty="0"/>
              <a:t>Real time and longitudinal</a:t>
            </a:r>
          </a:p>
        </p:txBody>
      </p:sp>
      <p:sp>
        <p:nvSpPr>
          <p:cNvPr id="14" name="TextBox 13">
            <a:extLst>
              <a:ext uri="{FF2B5EF4-FFF2-40B4-BE49-F238E27FC236}">
                <a16:creationId xmlns:a16="http://schemas.microsoft.com/office/drawing/2014/main" id="{B938A858-7DA1-F464-AF32-8068449146E5}"/>
              </a:ext>
            </a:extLst>
          </p:cNvPr>
          <p:cNvSpPr txBox="1"/>
          <p:nvPr/>
        </p:nvSpPr>
        <p:spPr>
          <a:xfrm>
            <a:off x="6856618" y="1229023"/>
            <a:ext cx="4587281" cy="461665"/>
          </a:xfrm>
          <a:prstGeom prst="rect">
            <a:avLst/>
          </a:prstGeom>
          <a:noFill/>
        </p:spPr>
        <p:txBody>
          <a:bodyPr wrap="none" rtlCol="0">
            <a:spAutoFit/>
          </a:bodyPr>
          <a:lstStyle/>
          <a:p>
            <a:r>
              <a:rPr lang="en-US" sz="2400" dirty="0"/>
              <a:t>Detection, troubleshooting, control</a:t>
            </a:r>
          </a:p>
        </p:txBody>
      </p:sp>
      <p:sp>
        <p:nvSpPr>
          <p:cNvPr id="15" name="TextBox 14">
            <a:extLst>
              <a:ext uri="{FF2B5EF4-FFF2-40B4-BE49-F238E27FC236}">
                <a16:creationId xmlns:a16="http://schemas.microsoft.com/office/drawing/2014/main" id="{920C62DE-6CBE-CFB2-5C6A-3E95BC78EDB6}"/>
              </a:ext>
            </a:extLst>
          </p:cNvPr>
          <p:cNvSpPr txBox="1"/>
          <p:nvPr/>
        </p:nvSpPr>
        <p:spPr>
          <a:xfrm>
            <a:off x="1298655" y="5028744"/>
            <a:ext cx="3454215" cy="461665"/>
          </a:xfrm>
          <a:prstGeom prst="rect">
            <a:avLst/>
          </a:prstGeom>
          <a:noFill/>
        </p:spPr>
        <p:txBody>
          <a:bodyPr wrap="none" rtlCol="0">
            <a:spAutoFit/>
          </a:bodyPr>
          <a:lstStyle/>
          <a:p>
            <a:r>
              <a:rPr lang="en-US" sz="2400" dirty="0"/>
              <a:t>Real time and longitudinal</a:t>
            </a:r>
          </a:p>
        </p:txBody>
      </p:sp>
      <p:sp>
        <p:nvSpPr>
          <p:cNvPr id="16" name="TextBox 15">
            <a:extLst>
              <a:ext uri="{FF2B5EF4-FFF2-40B4-BE49-F238E27FC236}">
                <a16:creationId xmlns:a16="http://schemas.microsoft.com/office/drawing/2014/main" id="{297250D0-526B-5682-1322-BC7FFDC9E325}"/>
              </a:ext>
            </a:extLst>
          </p:cNvPr>
          <p:cNvSpPr txBox="1"/>
          <p:nvPr/>
        </p:nvSpPr>
        <p:spPr>
          <a:xfrm>
            <a:off x="1298654" y="5598142"/>
            <a:ext cx="3508333" cy="461665"/>
          </a:xfrm>
          <a:prstGeom prst="rect">
            <a:avLst/>
          </a:prstGeom>
          <a:noFill/>
        </p:spPr>
        <p:txBody>
          <a:bodyPr wrap="none" rtlCol="0">
            <a:spAutoFit/>
          </a:bodyPr>
          <a:lstStyle/>
          <a:p>
            <a:r>
              <a:rPr lang="en-US" sz="2400" dirty="0"/>
              <a:t>Sensitive vs. non-sensitive </a:t>
            </a:r>
          </a:p>
        </p:txBody>
      </p:sp>
    </p:spTree>
    <p:extLst>
      <p:ext uri="{BB962C8B-B14F-4D97-AF65-F5344CB8AC3E}">
        <p14:creationId xmlns:p14="http://schemas.microsoft.com/office/powerpoint/2010/main" val="4121106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7D78EA-CBBC-D933-BCD1-34BEF90105E3}"/>
              </a:ext>
            </a:extLst>
          </p:cNvPr>
          <p:cNvPicPr>
            <a:picLocks noChangeAspect="1"/>
          </p:cNvPicPr>
          <p:nvPr/>
        </p:nvPicPr>
        <p:blipFill>
          <a:blip r:embed="rId2"/>
          <a:stretch>
            <a:fillRect/>
          </a:stretch>
        </p:blipFill>
        <p:spPr>
          <a:xfrm>
            <a:off x="371061" y="0"/>
            <a:ext cx="11473439" cy="6453809"/>
          </a:xfrm>
          <a:prstGeom prst="rect">
            <a:avLst/>
          </a:prstGeom>
        </p:spPr>
      </p:pic>
    </p:spTree>
    <p:extLst>
      <p:ext uri="{BB962C8B-B14F-4D97-AF65-F5344CB8AC3E}">
        <p14:creationId xmlns:p14="http://schemas.microsoft.com/office/powerpoint/2010/main" val="5672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55328-04AF-DDB5-1590-3BE9E0A748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6BEFE-1ABB-6A99-7CA0-8416ED4BE076}"/>
              </a:ext>
            </a:extLst>
          </p:cNvPr>
          <p:cNvSpPr>
            <a:spLocks noGrp="1"/>
          </p:cNvSpPr>
          <p:nvPr>
            <p:ph type="title"/>
          </p:nvPr>
        </p:nvSpPr>
        <p:spPr>
          <a:xfrm>
            <a:off x="463826" y="2392707"/>
            <a:ext cx="11022496" cy="1325563"/>
          </a:xfrm>
        </p:spPr>
        <p:txBody>
          <a:bodyPr/>
          <a:lstStyle/>
          <a:p>
            <a:r>
              <a:rPr lang="en-US" dirty="0"/>
              <a:t>Stateful Data Process with </a:t>
            </a:r>
            <a:r>
              <a:rPr lang="en-US" dirty="0" err="1"/>
              <a:t>TimeState</a:t>
            </a:r>
            <a:r>
              <a:rPr lang="en-US" dirty="0"/>
              <a:t> Analytics</a:t>
            </a:r>
          </a:p>
        </p:txBody>
      </p:sp>
      <p:pic>
        <p:nvPicPr>
          <p:cNvPr id="3" name="Picture 12" descr="Conviva – Marketplace – Google Cloud ...">
            <a:extLst>
              <a:ext uri="{FF2B5EF4-FFF2-40B4-BE49-F238E27FC236}">
                <a16:creationId xmlns:a16="http://schemas.microsoft.com/office/drawing/2014/main" id="{76DAFFC3-B46F-C163-D516-78EDFBE719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419" y="4673838"/>
            <a:ext cx="1256866" cy="1256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233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ounded Rectangle 49">
            <a:extLst>
              <a:ext uri="{FF2B5EF4-FFF2-40B4-BE49-F238E27FC236}">
                <a16:creationId xmlns:a16="http://schemas.microsoft.com/office/drawing/2014/main" id="{C6D0D37A-A267-A60C-2286-75962319C6D6}"/>
              </a:ext>
            </a:extLst>
          </p:cNvPr>
          <p:cNvSpPr/>
          <p:nvPr/>
        </p:nvSpPr>
        <p:spPr>
          <a:xfrm>
            <a:off x="1433046" y="1596325"/>
            <a:ext cx="9605876" cy="1642819"/>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DDAF6A-45FC-3585-ACE4-6740C6A08A50}"/>
              </a:ext>
            </a:extLst>
          </p:cNvPr>
          <p:cNvSpPr>
            <a:spLocks noGrp="1"/>
          </p:cNvSpPr>
          <p:nvPr>
            <p:ph type="title"/>
          </p:nvPr>
        </p:nvSpPr>
        <p:spPr/>
        <p:txBody>
          <a:bodyPr/>
          <a:lstStyle/>
          <a:p>
            <a:r>
              <a:rPr lang="en-US"/>
              <a:t>Simple Stateless Analytics: “Count Events”</a:t>
            </a:r>
          </a:p>
        </p:txBody>
      </p:sp>
      <p:sp>
        <p:nvSpPr>
          <p:cNvPr id="4" name="Footer Placeholder 3">
            <a:extLst>
              <a:ext uri="{FF2B5EF4-FFF2-40B4-BE49-F238E27FC236}">
                <a16:creationId xmlns:a16="http://schemas.microsoft.com/office/drawing/2014/main" id="{1E5A2CE1-B11E-314D-E2F3-26001DDA3161}"/>
              </a:ext>
            </a:extLst>
          </p:cNvPr>
          <p:cNvSpPr>
            <a:spLocks noGrp="1"/>
          </p:cNvSpPr>
          <p:nvPr>
            <p:ph type="ftr" sz="quarter" idx="10"/>
          </p:nvPr>
        </p:nvSpPr>
        <p:spPr/>
        <p:txBody>
          <a:bodyPr/>
          <a:lstStyle/>
          <a:p>
            <a:r>
              <a:rPr lang="en-US"/>
              <a:t>© 2023 Conviva. All Rights Reserved. </a:t>
            </a:r>
          </a:p>
        </p:txBody>
      </p:sp>
      <p:sp>
        <p:nvSpPr>
          <p:cNvPr id="5" name="Slide Number Placeholder 4">
            <a:extLst>
              <a:ext uri="{FF2B5EF4-FFF2-40B4-BE49-F238E27FC236}">
                <a16:creationId xmlns:a16="http://schemas.microsoft.com/office/drawing/2014/main" id="{C0B4D9C1-AC3D-D4B5-7A4A-ABF38B528738}"/>
              </a:ext>
            </a:extLst>
          </p:cNvPr>
          <p:cNvSpPr>
            <a:spLocks noGrp="1"/>
          </p:cNvSpPr>
          <p:nvPr>
            <p:ph type="sldNum" sz="quarter" idx="11"/>
          </p:nvPr>
        </p:nvSpPr>
        <p:spPr/>
        <p:txBody>
          <a:bodyPr/>
          <a:lstStyle/>
          <a:p>
            <a:fld id="{821DF431-38B8-4B84-8A46-18EC18AE47DC}" type="slidenum">
              <a:rPr lang="en-US" smtClean="0"/>
              <a:pPr/>
              <a:t>11</a:t>
            </a:fld>
            <a:endParaRPr lang="en-US"/>
          </a:p>
        </p:txBody>
      </p:sp>
      <p:sp>
        <p:nvSpPr>
          <p:cNvPr id="22" name="Title 1">
            <a:extLst>
              <a:ext uri="{FF2B5EF4-FFF2-40B4-BE49-F238E27FC236}">
                <a16:creationId xmlns:a16="http://schemas.microsoft.com/office/drawing/2014/main" id="{6C92A2D1-4B39-A631-E9AE-6EB5F456C6ED}"/>
              </a:ext>
            </a:extLst>
          </p:cNvPr>
          <p:cNvSpPr txBox="1">
            <a:spLocks/>
          </p:cNvSpPr>
          <p:nvPr/>
        </p:nvSpPr>
        <p:spPr>
          <a:xfrm>
            <a:off x="1433046" y="5508732"/>
            <a:ext cx="9465892" cy="601289"/>
          </a:xfrm>
          <a:prstGeom prst="rect">
            <a:avLst/>
          </a:prstGeom>
        </p:spPr>
        <p:txBody>
          <a:bodyPr vert="horz" lIns="0" tIns="45720" rIns="0" bIns="45720" rtlCol="0" anchor="b">
            <a:noAutofit/>
          </a:bodyPr>
          <a:lstStyle>
            <a:lvl1pPr algn="l" defTabSz="914400" rtl="0" eaLnBrk="1" latinLnBrk="0" hangingPunct="1">
              <a:lnSpc>
                <a:spcPct val="90000"/>
              </a:lnSpc>
              <a:spcBef>
                <a:spcPct val="0"/>
              </a:spcBef>
              <a:buNone/>
              <a:defRPr sz="3200" kern="1200" spc="-70" baseline="0">
                <a:solidFill>
                  <a:schemeClr val="accent3"/>
                </a:solidFill>
                <a:latin typeface="+mj-lt"/>
                <a:ea typeface="+mj-ea"/>
                <a:cs typeface="+mj-cs"/>
              </a:defRPr>
            </a:lvl1pPr>
          </a:lstStyle>
          <a:p>
            <a:pPr algn="ctr"/>
            <a:r>
              <a:rPr lang="en-US" sz="2800"/>
              <a:t>Stateless </a:t>
            </a:r>
            <a:r>
              <a:rPr lang="en-US" sz="2800">
                <a:sym typeface="Wingdings" pitchFamily="2" charset="2"/>
              </a:rPr>
              <a:t></a:t>
            </a:r>
            <a:r>
              <a:rPr lang="en-US" sz="2800"/>
              <a:t> Agnostic to Sequence, Timing, System State</a:t>
            </a:r>
          </a:p>
        </p:txBody>
      </p:sp>
      <p:grpSp>
        <p:nvGrpSpPr>
          <p:cNvPr id="49" name="Group 48">
            <a:extLst>
              <a:ext uri="{FF2B5EF4-FFF2-40B4-BE49-F238E27FC236}">
                <a16:creationId xmlns:a16="http://schemas.microsoft.com/office/drawing/2014/main" id="{1B9CB246-12DB-EAA6-8FAB-73F92152A04B}"/>
              </a:ext>
            </a:extLst>
          </p:cNvPr>
          <p:cNvGrpSpPr/>
          <p:nvPr/>
        </p:nvGrpSpPr>
        <p:grpSpPr>
          <a:xfrm>
            <a:off x="1551792" y="1296852"/>
            <a:ext cx="9346494" cy="1759597"/>
            <a:chOff x="715615" y="1076067"/>
            <a:chExt cx="10138524" cy="1908707"/>
          </a:xfrm>
        </p:grpSpPr>
        <p:cxnSp>
          <p:nvCxnSpPr>
            <p:cNvPr id="10" name="Straight Arrow Connector 9">
              <a:extLst>
                <a:ext uri="{FF2B5EF4-FFF2-40B4-BE49-F238E27FC236}">
                  <a16:creationId xmlns:a16="http://schemas.microsoft.com/office/drawing/2014/main" id="{247D9449-47E4-AE7A-D21F-6366D205692F}"/>
                </a:ext>
              </a:extLst>
            </p:cNvPr>
            <p:cNvCxnSpPr>
              <a:cxnSpLocks/>
            </p:cNvCxnSpPr>
            <p:nvPr/>
          </p:nvCxnSpPr>
          <p:spPr>
            <a:xfrm>
              <a:off x="750915" y="2628872"/>
              <a:ext cx="101032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1CBA7B6-1ADC-0C05-0D2E-D97C2B28A894}"/>
                </a:ext>
              </a:extLst>
            </p:cNvPr>
            <p:cNvCxnSpPr>
              <a:cxnSpLocks/>
            </p:cNvCxnSpPr>
            <p:nvPr/>
          </p:nvCxnSpPr>
          <p:spPr>
            <a:xfrm>
              <a:off x="2327471" y="2060643"/>
              <a:ext cx="0" cy="568229"/>
            </a:xfrm>
            <a:prstGeom prst="straightConnector1">
              <a:avLst/>
            </a:prstGeom>
            <a:ln w="38100">
              <a:solidFill>
                <a:schemeClr val="accent4"/>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A0D1CA7-B522-7CEE-EF6A-EB8E3BF311F4}"/>
                </a:ext>
              </a:extLst>
            </p:cNvPr>
            <p:cNvSpPr txBox="1"/>
            <p:nvPr/>
          </p:nvSpPr>
          <p:spPr>
            <a:xfrm>
              <a:off x="1889199" y="2695986"/>
              <a:ext cx="914400" cy="288788"/>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600" b="0" i="0" u="none" strike="noStrike" kern="1200" cap="none" spc="0" normalizeH="0" baseline="0" noProof="0">
                  <a:ln>
                    <a:noFill/>
                  </a:ln>
                  <a:effectLst/>
                  <a:uLnTx/>
                  <a:uFillTx/>
                  <a:ea typeface="+mn-ea"/>
                  <a:cs typeface="+mn-cs"/>
                </a:rPr>
                <a:t>6:00AM</a:t>
              </a:r>
            </a:p>
          </p:txBody>
        </p:sp>
        <p:sp>
          <p:nvSpPr>
            <p:cNvPr id="28" name="TextBox 27">
              <a:extLst>
                <a:ext uri="{FF2B5EF4-FFF2-40B4-BE49-F238E27FC236}">
                  <a16:creationId xmlns:a16="http://schemas.microsoft.com/office/drawing/2014/main" id="{42CE9BA0-2164-0714-98B8-7BB118C7BF30}"/>
                </a:ext>
              </a:extLst>
            </p:cNvPr>
            <p:cNvSpPr txBox="1"/>
            <p:nvPr/>
          </p:nvSpPr>
          <p:spPr>
            <a:xfrm>
              <a:off x="3722695" y="2695986"/>
              <a:ext cx="914400" cy="282316"/>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600" b="0" i="0" u="none" strike="noStrike" kern="1200" cap="none" spc="0" normalizeH="0" baseline="0" noProof="0">
                  <a:ln>
                    <a:noFill/>
                  </a:ln>
                  <a:effectLst/>
                  <a:uLnTx/>
                  <a:uFillTx/>
                  <a:ea typeface="+mn-ea"/>
                  <a:cs typeface="+mn-cs"/>
                </a:rPr>
                <a:t>9:30AM</a:t>
              </a:r>
            </a:p>
          </p:txBody>
        </p:sp>
        <p:sp>
          <p:nvSpPr>
            <p:cNvPr id="30" name="TextBox 29">
              <a:extLst>
                <a:ext uri="{FF2B5EF4-FFF2-40B4-BE49-F238E27FC236}">
                  <a16:creationId xmlns:a16="http://schemas.microsoft.com/office/drawing/2014/main" id="{DBCDA0B0-F0AE-4508-9172-8F7F9C59CDA4}"/>
                </a:ext>
              </a:extLst>
            </p:cNvPr>
            <p:cNvSpPr txBox="1"/>
            <p:nvPr/>
          </p:nvSpPr>
          <p:spPr>
            <a:xfrm>
              <a:off x="9374897" y="2695986"/>
              <a:ext cx="914400" cy="282319"/>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600" b="0" i="0" u="none" strike="noStrike" kern="1200" cap="none" spc="0" normalizeH="0" baseline="0" noProof="0">
                  <a:ln>
                    <a:noFill/>
                  </a:ln>
                  <a:effectLst/>
                  <a:uLnTx/>
                  <a:uFillTx/>
                  <a:ea typeface="+mn-ea"/>
                  <a:cs typeface="+mn-cs"/>
                </a:rPr>
                <a:t>6:40PM</a:t>
              </a:r>
            </a:p>
          </p:txBody>
        </p:sp>
        <p:sp>
          <p:nvSpPr>
            <p:cNvPr id="34" name="TextBox 33">
              <a:extLst>
                <a:ext uri="{FF2B5EF4-FFF2-40B4-BE49-F238E27FC236}">
                  <a16:creationId xmlns:a16="http://schemas.microsoft.com/office/drawing/2014/main" id="{AB85FABA-A216-FE58-9BD8-473A3C8FC01B}"/>
                </a:ext>
              </a:extLst>
            </p:cNvPr>
            <p:cNvSpPr txBox="1"/>
            <p:nvPr/>
          </p:nvSpPr>
          <p:spPr>
            <a:xfrm>
              <a:off x="3702740" y="1670309"/>
              <a:ext cx="914400" cy="321514"/>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0" lang="en-US" b="0" i="0" u="none" strike="noStrike" kern="1200" cap="none" spc="0" normalizeH="0" baseline="0" noProof="0">
                  <a:ln>
                    <a:noFill/>
                  </a:ln>
                  <a:effectLst/>
                  <a:uLnTx/>
                  <a:uFillTx/>
                  <a:ea typeface="+mn-ea"/>
                  <a:cs typeface="+mn-cs"/>
                </a:rPr>
                <a:t>Work</a:t>
              </a:r>
            </a:p>
          </p:txBody>
        </p:sp>
        <p:sp>
          <p:nvSpPr>
            <p:cNvPr id="39" name="TextBox 38">
              <a:extLst>
                <a:ext uri="{FF2B5EF4-FFF2-40B4-BE49-F238E27FC236}">
                  <a16:creationId xmlns:a16="http://schemas.microsoft.com/office/drawing/2014/main" id="{BD9F294B-7750-C83E-B4CF-60733EE22DA3}"/>
                </a:ext>
              </a:extLst>
            </p:cNvPr>
            <p:cNvSpPr txBox="1"/>
            <p:nvPr/>
          </p:nvSpPr>
          <p:spPr>
            <a:xfrm>
              <a:off x="1870271" y="1670309"/>
              <a:ext cx="914400" cy="387929"/>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0" lang="en-US" b="0" i="0" u="none" strike="noStrike" kern="1200" cap="none" spc="0" normalizeH="0" baseline="0" noProof="0">
                  <a:ln>
                    <a:noFill/>
                  </a:ln>
                  <a:effectLst/>
                  <a:uLnTx/>
                  <a:uFillTx/>
                  <a:ea typeface="+mn-ea"/>
                  <a:cs typeface="+mn-cs"/>
                </a:rPr>
                <a:t>Rest</a:t>
              </a:r>
            </a:p>
          </p:txBody>
        </p:sp>
        <p:sp>
          <p:nvSpPr>
            <p:cNvPr id="42" name="TextBox 41">
              <a:extLst>
                <a:ext uri="{FF2B5EF4-FFF2-40B4-BE49-F238E27FC236}">
                  <a16:creationId xmlns:a16="http://schemas.microsoft.com/office/drawing/2014/main" id="{A5A163DF-C9E5-FF63-1191-2FBB661488F8}"/>
                </a:ext>
              </a:extLst>
            </p:cNvPr>
            <p:cNvSpPr txBox="1"/>
            <p:nvPr/>
          </p:nvSpPr>
          <p:spPr>
            <a:xfrm>
              <a:off x="9374897" y="1670309"/>
              <a:ext cx="1226874" cy="381010"/>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lang="en-US"/>
                <a:t>R</a:t>
              </a:r>
              <a:r>
                <a:rPr kumimoji="0" lang="en-US" b="0" i="0" u="none" strike="noStrike" kern="1200" cap="none" spc="0" normalizeH="0" baseline="0" noProof="0">
                  <a:ln>
                    <a:noFill/>
                  </a:ln>
                  <a:effectLst/>
                  <a:uLnTx/>
                  <a:uFillTx/>
                  <a:ea typeface="+mn-ea"/>
                  <a:cs typeface="+mn-cs"/>
                </a:rPr>
                <a:t>un</a:t>
              </a:r>
            </a:p>
          </p:txBody>
        </p:sp>
        <p:sp>
          <p:nvSpPr>
            <p:cNvPr id="44" name="TextBox 43">
              <a:extLst>
                <a:ext uri="{FF2B5EF4-FFF2-40B4-BE49-F238E27FC236}">
                  <a16:creationId xmlns:a16="http://schemas.microsoft.com/office/drawing/2014/main" id="{9BBCA883-6945-D36E-8BEE-AB7F893082D7}"/>
                </a:ext>
              </a:extLst>
            </p:cNvPr>
            <p:cNvSpPr txBox="1"/>
            <p:nvPr/>
          </p:nvSpPr>
          <p:spPr>
            <a:xfrm>
              <a:off x="715615" y="1076067"/>
              <a:ext cx="1863964" cy="396066"/>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b="1" i="0" u="none" strike="noStrike" kern="1200" cap="none" spc="0" normalizeH="0" baseline="0" noProof="0">
                  <a:ln>
                    <a:noFill/>
                  </a:ln>
                  <a:effectLst/>
                  <a:uLnTx/>
                  <a:uFillTx/>
                  <a:ea typeface="+mn-ea"/>
                  <a:cs typeface="+mn-cs"/>
                </a:rPr>
                <a:t>Activity Events</a:t>
              </a:r>
            </a:p>
          </p:txBody>
        </p:sp>
        <p:cxnSp>
          <p:nvCxnSpPr>
            <p:cNvPr id="54" name="Straight Arrow Connector 53">
              <a:extLst>
                <a:ext uri="{FF2B5EF4-FFF2-40B4-BE49-F238E27FC236}">
                  <a16:creationId xmlns:a16="http://schemas.microsoft.com/office/drawing/2014/main" id="{36C5AA01-2D5D-0A91-EF2C-7156B4F826B4}"/>
                </a:ext>
              </a:extLst>
            </p:cNvPr>
            <p:cNvCxnSpPr>
              <a:cxnSpLocks/>
            </p:cNvCxnSpPr>
            <p:nvPr/>
          </p:nvCxnSpPr>
          <p:spPr>
            <a:xfrm>
              <a:off x="4159940" y="2060643"/>
              <a:ext cx="0" cy="568229"/>
            </a:xfrm>
            <a:prstGeom prst="straightConnector1">
              <a:avLst/>
            </a:prstGeom>
            <a:ln w="38100">
              <a:solidFill>
                <a:srgbClr val="007680"/>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62" name="Rounded Rectangle 61">
            <a:extLst>
              <a:ext uri="{FF2B5EF4-FFF2-40B4-BE49-F238E27FC236}">
                <a16:creationId xmlns:a16="http://schemas.microsoft.com/office/drawing/2014/main" id="{83E25220-91C6-5518-00C8-DBF2743BC950}"/>
              </a:ext>
            </a:extLst>
          </p:cNvPr>
          <p:cNvSpPr/>
          <p:nvPr/>
        </p:nvSpPr>
        <p:spPr>
          <a:xfrm>
            <a:off x="1433046" y="3727342"/>
            <a:ext cx="9605876" cy="1642819"/>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Arrow Connector 63">
            <a:extLst>
              <a:ext uri="{FF2B5EF4-FFF2-40B4-BE49-F238E27FC236}">
                <a16:creationId xmlns:a16="http://schemas.microsoft.com/office/drawing/2014/main" id="{6FD6D61F-2AE7-2D28-F8E5-C60FDAA4049C}"/>
              </a:ext>
            </a:extLst>
          </p:cNvPr>
          <p:cNvCxnSpPr>
            <a:cxnSpLocks/>
          </p:cNvCxnSpPr>
          <p:nvPr/>
        </p:nvCxnSpPr>
        <p:spPr>
          <a:xfrm>
            <a:off x="1584334" y="4859367"/>
            <a:ext cx="931395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F6908BBC-EEA9-9071-9345-4E792A28155A}"/>
              </a:ext>
            </a:extLst>
          </p:cNvPr>
          <p:cNvSpPr txBox="1"/>
          <p:nvPr/>
        </p:nvSpPr>
        <p:spPr>
          <a:xfrm>
            <a:off x="1551792" y="3427869"/>
            <a:ext cx="1718350" cy="365125"/>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800" b="1" i="0" u="none" strike="noStrike" kern="1200" cap="none" spc="0" normalizeH="0" baseline="0" noProof="0">
                <a:ln>
                  <a:noFill/>
                </a:ln>
                <a:effectLst/>
                <a:uLnTx/>
                <a:uFillTx/>
                <a:ea typeface="+mn-ea"/>
                <a:cs typeface="+mn-cs"/>
              </a:rPr>
              <a:t>Stress Events</a:t>
            </a:r>
          </a:p>
        </p:txBody>
      </p:sp>
      <p:grpSp>
        <p:nvGrpSpPr>
          <p:cNvPr id="81" name="Group 80">
            <a:extLst>
              <a:ext uri="{FF2B5EF4-FFF2-40B4-BE49-F238E27FC236}">
                <a16:creationId xmlns:a16="http://schemas.microsoft.com/office/drawing/2014/main" id="{18EDDCA1-66ED-C0E6-02AA-873076024BA1}"/>
              </a:ext>
            </a:extLst>
          </p:cNvPr>
          <p:cNvGrpSpPr/>
          <p:nvPr/>
        </p:nvGrpSpPr>
        <p:grpSpPr>
          <a:xfrm>
            <a:off x="3037728" y="3897999"/>
            <a:ext cx="6672759" cy="976865"/>
            <a:chOff x="3037728" y="3401978"/>
            <a:chExt cx="6672759" cy="1552944"/>
          </a:xfrm>
        </p:grpSpPr>
        <p:cxnSp>
          <p:nvCxnSpPr>
            <p:cNvPr id="76" name="Straight Arrow Connector 75">
              <a:extLst>
                <a:ext uri="{FF2B5EF4-FFF2-40B4-BE49-F238E27FC236}">
                  <a16:creationId xmlns:a16="http://schemas.microsoft.com/office/drawing/2014/main" id="{E3604D04-F66F-C52A-307F-2C4F5EFA3C3F}"/>
                </a:ext>
              </a:extLst>
            </p:cNvPr>
            <p:cNvCxnSpPr>
              <a:cxnSpLocks/>
            </p:cNvCxnSpPr>
            <p:nvPr/>
          </p:nvCxnSpPr>
          <p:spPr>
            <a:xfrm>
              <a:off x="3037728" y="4043644"/>
              <a:ext cx="0" cy="886642"/>
            </a:xfrm>
            <a:prstGeom prst="straightConnector1">
              <a:avLst/>
            </a:prstGeom>
            <a:ln w="38100">
              <a:solidFill>
                <a:srgbClr val="E31479"/>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052CAC78-3117-41B8-79C3-F8BC2963A8A8}"/>
                </a:ext>
              </a:extLst>
            </p:cNvPr>
            <p:cNvCxnSpPr>
              <a:cxnSpLocks/>
            </p:cNvCxnSpPr>
            <p:nvPr/>
          </p:nvCxnSpPr>
          <p:spPr>
            <a:xfrm>
              <a:off x="4797654" y="3873827"/>
              <a:ext cx="0" cy="1049910"/>
            </a:xfrm>
            <a:prstGeom prst="straightConnector1">
              <a:avLst/>
            </a:prstGeom>
            <a:ln w="38100">
              <a:solidFill>
                <a:srgbClr val="E31479"/>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F5D9231A-A9FD-D883-3F65-998910844B63}"/>
                </a:ext>
              </a:extLst>
            </p:cNvPr>
            <p:cNvCxnSpPr>
              <a:cxnSpLocks/>
            </p:cNvCxnSpPr>
            <p:nvPr/>
          </p:nvCxnSpPr>
          <p:spPr>
            <a:xfrm>
              <a:off x="6357680" y="3401978"/>
              <a:ext cx="0" cy="1552944"/>
            </a:xfrm>
            <a:prstGeom prst="straightConnector1">
              <a:avLst/>
            </a:prstGeom>
            <a:ln w="38100">
              <a:solidFill>
                <a:srgbClr val="E31479"/>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731C480E-BB3C-7372-198A-1CBE67436476}"/>
                </a:ext>
              </a:extLst>
            </p:cNvPr>
            <p:cNvCxnSpPr>
              <a:cxnSpLocks/>
            </p:cNvCxnSpPr>
            <p:nvPr/>
          </p:nvCxnSpPr>
          <p:spPr>
            <a:xfrm>
              <a:off x="9710487" y="3401978"/>
              <a:ext cx="0" cy="1552944"/>
            </a:xfrm>
            <a:prstGeom prst="straightConnector1">
              <a:avLst/>
            </a:prstGeom>
            <a:ln w="38100">
              <a:solidFill>
                <a:srgbClr val="E31479"/>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82" name="TextBox 81">
            <a:extLst>
              <a:ext uri="{FF2B5EF4-FFF2-40B4-BE49-F238E27FC236}">
                <a16:creationId xmlns:a16="http://schemas.microsoft.com/office/drawing/2014/main" id="{EDD5250E-D468-8F6C-9A6B-4B34C8A66016}"/>
              </a:ext>
            </a:extLst>
          </p:cNvPr>
          <p:cNvSpPr txBox="1"/>
          <p:nvPr/>
        </p:nvSpPr>
        <p:spPr>
          <a:xfrm>
            <a:off x="635431" y="4192292"/>
            <a:ext cx="0" cy="0"/>
          </a:xfrm>
          <a:prstGeom prst="rect">
            <a:avLst/>
          </a:prstGeom>
          <a:noFill/>
        </p:spPr>
        <p:txBody>
          <a:bodyPr wrap="none" lIns="0" rIns="0" bIns="0" rtlCol="0" anchor="t">
            <a:noAutofit/>
          </a:bodyPr>
          <a:lstStyle/>
          <a:p>
            <a:pPr algn="l">
              <a:lnSpc>
                <a:spcPct val="110000"/>
              </a:lnSpc>
              <a:spcBef>
                <a:spcPts val="600"/>
              </a:spcBef>
            </a:pPr>
            <a:endParaRPr lang="en-US" sz="1400" noProof="0"/>
          </a:p>
        </p:txBody>
      </p:sp>
      <p:sp>
        <p:nvSpPr>
          <p:cNvPr id="83" name="TextBox 82">
            <a:extLst>
              <a:ext uri="{FF2B5EF4-FFF2-40B4-BE49-F238E27FC236}">
                <a16:creationId xmlns:a16="http://schemas.microsoft.com/office/drawing/2014/main" id="{A1ED4F80-B5D2-1C1E-146E-07CEE0BEEA68}"/>
              </a:ext>
            </a:extLst>
          </p:cNvPr>
          <p:cNvSpPr txBox="1"/>
          <p:nvPr/>
        </p:nvSpPr>
        <p:spPr>
          <a:xfrm>
            <a:off x="2633695" y="4940824"/>
            <a:ext cx="842966" cy="266228"/>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600" b="0" i="0" u="none" strike="noStrike" kern="1200" cap="none" spc="0" normalizeH="0" baseline="0" noProof="0">
                <a:ln>
                  <a:noFill/>
                </a:ln>
                <a:effectLst/>
                <a:uLnTx/>
                <a:uFillTx/>
                <a:ea typeface="+mn-ea"/>
                <a:cs typeface="+mn-cs"/>
              </a:rPr>
              <a:t>6:00AM</a:t>
            </a:r>
          </a:p>
        </p:txBody>
      </p:sp>
      <p:sp>
        <p:nvSpPr>
          <p:cNvPr id="84" name="TextBox 83">
            <a:extLst>
              <a:ext uri="{FF2B5EF4-FFF2-40B4-BE49-F238E27FC236}">
                <a16:creationId xmlns:a16="http://schemas.microsoft.com/office/drawing/2014/main" id="{458089A8-B316-9CFF-F059-A039BD8A5E78}"/>
              </a:ext>
            </a:extLst>
          </p:cNvPr>
          <p:cNvSpPr txBox="1"/>
          <p:nvPr/>
        </p:nvSpPr>
        <p:spPr>
          <a:xfrm>
            <a:off x="4377254" y="4940824"/>
            <a:ext cx="842966" cy="266228"/>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lang="en-US" sz="1600"/>
              <a:t>9</a:t>
            </a:r>
            <a:r>
              <a:rPr kumimoji="0" lang="en-US" sz="1600" b="0" i="0" u="none" strike="noStrike" kern="1200" cap="none" spc="0" normalizeH="0" baseline="0" noProof="0">
                <a:ln>
                  <a:noFill/>
                </a:ln>
                <a:effectLst/>
                <a:uLnTx/>
                <a:uFillTx/>
                <a:ea typeface="+mn-ea"/>
                <a:cs typeface="+mn-cs"/>
              </a:rPr>
              <a:t>:30AM</a:t>
            </a:r>
          </a:p>
        </p:txBody>
      </p:sp>
      <p:sp>
        <p:nvSpPr>
          <p:cNvPr id="85" name="TextBox 84">
            <a:extLst>
              <a:ext uri="{FF2B5EF4-FFF2-40B4-BE49-F238E27FC236}">
                <a16:creationId xmlns:a16="http://schemas.microsoft.com/office/drawing/2014/main" id="{25B95F57-A4B6-D796-9A25-6284F6A25AF7}"/>
              </a:ext>
            </a:extLst>
          </p:cNvPr>
          <p:cNvSpPr txBox="1"/>
          <p:nvPr/>
        </p:nvSpPr>
        <p:spPr>
          <a:xfrm>
            <a:off x="2621286" y="4013751"/>
            <a:ext cx="842966" cy="357624"/>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0" lang="en-US" b="0" i="0" u="none" strike="noStrike" kern="1200" cap="none" spc="0" normalizeH="0" baseline="0" noProof="0">
                <a:ln>
                  <a:noFill/>
                </a:ln>
                <a:effectLst/>
                <a:uLnTx/>
                <a:uFillTx/>
                <a:ea typeface="+mn-ea"/>
                <a:cs typeface="+mn-cs"/>
              </a:rPr>
              <a:t>5</a:t>
            </a:r>
          </a:p>
        </p:txBody>
      </p:sp>
      <p:sp>
        <p:nvSpPr>
          <p:cNvPr id="86" name="TextBox 85">
            <a:extLst>
              <a:ext uri="{FF2B5EF4-FFF2-40B4-BE49-F238E27FC236}">
                <a16:creationId xmlns:a16="http://schemas.microsoft.com/office/drawing/2014/main" id="{B45D1791-6B2E-603A-F63F-8961A2735549}"/>
              </a:ext>
            </a:extLst>
          </p:cNvPr>
          <p:cNvSpPr txBox="1"/>
          <p:nvPr/>
        </p:nvSpPr>
        <p:spPr>
          <a:xfrm>
            <a:off x="4380343" y="3898000"/>
            <a:ext cx="842966" cy="357624"/>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0" lang="en-US" b="0" i="0" u="none" strike="noStrike" kern="1200" cap="none" spc="0" normalizeH="0" baseline="0" noProof="0">
                <a:ln>
                  <a:noFill/>
                </a:ln>
                <a:effectLst/>
                <a:uLnTx/>
                <a:uFillTx/>
                <a:ea typeface="+mn-ea"/>
                <a:cs typeface="+mn-cs"/>
              </a:rPr>
              <a:t>6</a:t>
            </a:r>
          </a:p>
        </p:txBody>
      </p:sp>
      <p:sp>
        <p:nvSpPr>
          <p:cNvPr id="96" name="TextBox 95">
            <a:extLst>
              <a:ext uri="{FF2B5EF4-FFF2-40B4-BE49-F238E27FC236}">
                <a16:creationId xmlns:a16="http://schemas.microsoft.com/office/drawing/2014/main" id="{A39E978C-465C-1A75-14A1-0B6751604231}"/>
              </a:ext>
            </a:extLst>
          </p:cNvPr>
          <p:cNvSpPr txBox="1"/>
          <p:nvPr/>
        </p:nvSpPr>
        <p:spPr>
          <a:xfrm>
            <a:off x="5937923" y="3580285"/>
            <a:ext cx="842966" cy="357624"/>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0" lang="en-US" b="0" i="0" u="none" strike="noStrike" kern="1200" cap="none" spc="0" normalizeH="0" baseline="0" noProof="0">
                <a:ln>
                  <a:noFill/>
                </a:ln>
                <a:effectLst/>
                <a:uLnTx/>
                <a:uFillTx/>
                <a:ea typeface="+mn-ea"/>
                <a:cs typeface="+mn-cs"/>
              </a:rPr>
              <a:t>9</a:t>
            </a:r>
          </a:p>
        </p:txBody>
      </p:sp>
      <p:sp>
        <p:nvSpPr>
          <p:cNvPr id="97" name="TextBox 96">
            <a:extLst>
              <a:ext uri="{FF2B5EF4-FFF2-40B4-BE49-F238E27FC236}">
                <a16:creationId xmlns:a16="http://schemas.microsoft.com/office/drawing/2014/main" id="{9D18442F-B8A9-6E00-AE2B-11E18BCFE4DF}"/>
              </a:ext>
            </a:extLst>
          </p:cNvPr>
          <p:cNvSpPr txBox="1"/>
          <p:nvPr/>
        </p:nvSpPr>
        <p:spPr>
          <a:xfrm>
            <a:off x="8656780" y="3774014"/>
            <a:ext cx="842966" cy="357624"/>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0" lang="en-US" b="0" i="0" u="none" strike="noStrike" kern="1200" cap="none" spc="0" normalizeH="0" baseline="0" noProof="0">
                <a:ln>
                  <a:noFill/>
                </a:ln>
                <a:effectLst/>
                <a:uLnTx/>
                <a:uFillTx/>
                <a:ea typeface="+mn-ea"/>
                <a:cs typeface="+mn-cs"/>
              </a:rPr>
              <a:t>7</a:t>
            </a:r>
          </a:p>
        </p:txBody>
      </p:sp>
      <p:sp>
        <p:nvSpPr>
          <p:cNvPr id="98" name="TextBox 97">
            <a:extLst>
              <a:ext uri="{FF2B5EF4-FFF2-40B4-BE49-F238E27FC236}">
                <a16:creationId xmlns:a16="http://schemas.microsoft.com/office/drawing/2014/main" id="{27BEA693-F50A-7727-D1F5-BB1F5E58B84A}"/>
              </a:ext>
            </a:extLst>
          </p:cNvPr>
          <p:cNvSpPr txBox="1"/>
          <p:nvPr/>
        </p:nvSpPr>
        <p:spPr>
          <a:xfrm>
            <a:off x="9289004" y="3580285"/>
            <a:ext cx="842966" cy="357624"/>
          </a:xfrm>
          <a:prstGeom prst="rect">
            <a:avLst/>
          </a:prstGeom>
          <a:noFill/>
        </p:spPr>
        <p:txBody>
          <a:bodyPr wrap="none" lIns="0" rIns="0" bIns="0" rtlCol="0" anchor="t">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0" lang="en-US" b="0" i="0" u="none" strike="noStrike" kern="1200" cap="none" spc="0" normalizeH="0" baseline="0" noProof="0">
                <a:ln>
                  <a:noFill/>
                </a:ln>
                <a:effectLst/>
                <a:uLnTx/>
                <a:uFillTx/>
                <a:ea typeface="+mn-ea"/>
                <a:cs typeface="+mn-cs"/>
              </a:rPr>
              <a:t>9</a:t>
            </a:r>
          </a:p>
        </p:txBody>
      </p:sp>
      <p:sp>
        <p:nvSpPr>
          <p:cNvPr id="99" name="TextBox 98">
            <a:extLst>
              <a:ext uri="{FF2B5EF4-FFF2-40B4-BE49-F238E27FC236}">
                <a16:creationId xmlns:a16="http://schemas.microsoft.com/office/drawing/2014/main" id="{05FE75CD-CBB6-A0AD-91B4-11AE0DAFAEB8}"/>
              </a:ext>
            </a:extLst>
          </p:cNvPr>
          <p:cNvSpPr txBox="1"/>
          <p:nvPr/>
        </p:nvSpPr>
        <p:spPr>
          <a:xfrm>
            <a:off x="5934834" y="4940824"/>
            <a:ext cx="842966" cy="266228"/>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lang="en-US" sz="1600"/>
              <a:t>1</a:t>
            </a:r>
            <a:r>
              <a:rPr kumimoji="0" lang="en-US" sz="1600" b="0" i="0" u="none" strike="noStrike" kern="1200" cap="none" spc="0" normalizeH="0" baseline="0" noProof="0">
                <a:ln>
                  <a:noFill/>
                </a:ln>
                <a:effectLst/>
                <a:uLnTx/>
                <a:uFillTx/>
                <a:ea typeface="+mn-ea"/>
                <a:cs typeface="+mn-cs"/>
              </a:rPr>
              <a:t>:30PM</a:t>
            </a:r>
          </a:p>
        </p:txBody>
      </p:sp>
      <p:sp>
        <p:nvSpPr>
          <p:cNvPr id="100" name="TextBox 99">
            <a:extLst>
              <a:ext uri="{FF2B5EF4-FFF2-40B4-BE49-F238E27FC236}">
                <a16:creationId xmlns:a16="http://schemas.microsoft.com/office/drawing/2014/main" id="{41779CB4-DB7B-E2BD-CA84-3B2912A0CBFE}"/>
              </a:ext>
            </a:extLst>
          </p:cNvPr>
          <p:cNvSpPr txBox="1"/>
          <p:nvPr/>
        </p:nvSpPr>
        <p:spPr>
          <a:xfrm>
            <a:off x="8808687" y="4940824"/>
            <a:ext cx="842966" cy="266228"/>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lang="en-US" sz="1600"/>
              <a:t>5:00</a:t>
            </a:r>
            <a:r>
              <a:rPr kumimoji="0" lang="en-US" sz="1600" b="0" i="0" u="none" strike="noStrike" kern="1200" cap="none" spc="0" normalizeH="0" baseline="0" noProof="0">
                <a:ln>
                  <a:noFill/>
                </a:ln>
                <a:effectLst/>
                <a:uLnTx/>
                <a:uFillTx/>
                <a:ea typeface="+mn-ea"/>
                <a:cs typeface="+mn-cs"/>
              </a:rPr>
              <a:t>PM</a:t>
            </a:r>
          </a:p>
        </p:txBody>
      </p:sp>
      <p:sp>
        <p:nvSpPr>
          <p:cNvPr id="101" name="TextBox 100">
            <a:extLst>
              <a:ext uri="{FF2B5EF4-FFF2-40B4-BE49-F238E27FC236}">
                <a16:creationId xmlns:a16="http://schemas.microsoft.com/office/drawing/2014/main" id="{84FBCCE8-BF8E-0FC8-46A3-6D03B3F3D472}"/>
              </a:ext>
            </a:extLst>
          </p:cNvPr>
          <p:cNvSpPr txBox="1"/>
          <p:nvPr/>
        </p:nvSpPr>
        <p:spPr>
          <a:xfrm>
            <a:off x="9558305" y="4940824"/>
            <a:ext cx="842966" cy="266228"/>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lang="en-US" sz="1600"/>
              <a:t>6:40</a:t>
            </a:r>
            <a:r>
              <a:rPr kumimoji="0" lang="en-US" sz="1600" b="0" i="0" u="none" strike="noStrike" kern="1200" cap="none" spc="0" normalizeH="0" baseline="0" noProof="0">
                <a:ln>
                  <a:noFill/>
                </a:ln>
                <a:effectLst/>
                <a:uLnTx/>
                <a:uFillTx/>
                <a:ea typeface="+mn-ea"/>
                <a:cs typeface="+mn-cs"/>
              </a:rPr>
              <a:t>PM</a:t>
            </a:r>
          </a:p>
        </p:txBody>
      </p:sp>
      <p:cxnSp>
        <p:nvCxnSpPr>
          <p:cNvPr id="6" name="Straight Arrow Connector 5">
            <a:extLst>
              <a:ext uri="{FF2B5EF4-FFF2-40B4-BE49-F238E27FC236}">
                <a16:creationId xmlns:a16="http://schemas.microsoft.com/office/drawing/2014/main" id="{7E88BE2E-1267-3680-6786-4BE5AFBB504B}"/>
              </a:ext>
            </a:extLst>
          </p:cNvPr>
          <p:cNvCxnSpPr>
            <a:cxnSpLocks/>
          </p:cNvCxnSpPr>
          <p:nvPr/>
        </p:nvCxnSpPr>
        <p:spPr>
          <a:xfrm>
            <a:off x="9080353" y="4076812"/>
            <a:ext cx="0" cy="778435"/>
          </a:xfrm>
          <a:prstGeom prst="straightConnector1">
            <a:avLst/>
          </a:prstGeom>
          <a:ln w="38100">
            <a:solidFill>
              <a:srgbClr val="E31479"/>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29E8E88-EA03-76D7-6157-557DF55A7AF7}"/>
              </a:ext>
            </a:extLst>
          </p:cNvPr>
          <p:cNvCxnSpPr>
            <a:cxnSpLocks/>
          </p:cNvCxnSpPr>
          <p:nvPr/>
        </p:nvCxnSpPr>
        <p:spPr>
          <a:xfrm>
            <a:off x="9710487" y="2204512"/>
            <a:ext cx="0" cy="523838"/>
          </a:xfrm>
          <a:prstGeom prst="straightConnector1">
            <a:avLst/>
          </a:prstGeom>
          <a:ln w="38100">
            <a:solidFill>
              <a:srgbClr val="00303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B4FEC10-1FE2-B961-0205-7B1BF8D66354}"/>
              </a:ext>
            </a:extLst>
          </p:cNvPr>
          <p:cNvCxnSpPr>
            <a:cxnSpLocks/>
          </p:cNvCxnSpPr>
          <p:nvPr/>
        </p:nvCxnSpPr>
        <p:spPr>
          <a:xfrm>
            <a:off x="10447729" y="2204512"/>
            <a:ext cx="0" cy="523838"/>
          </a:xfrm>
          <a:prstGeom prst="straightConnector1">
            <a:avLst/>
          </a:prstGeom>
          <a:ln w="38100">
            <a:solidFill>
              <a:srgbClr val="00303C"/>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038481"/>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ounded Rectangle 49">
            <a:extLst>
              <a:ext uri="{FF2B5EF4-FFF2-40B4-BE49-F238E27FC236}">
                <a16:creationId xmlns:a16="http://schemas.microsoft.com/office/drawing/2014/main" id="{C6D0D37A-A267-A60C-2286-75962319C6D6}"/>
              </a:ext>
            </a:extLst>
          </p:cNvPr>
          <p:cNvSpPr/>
          <p:nvPr/>
        </p:nvSpPr>
        <p:spPr>
          <a:xfrm>
            <a:off x="1433046" y="1596325"/>
            <a:ext cx="9605876" cy="1642819"/>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DDAF6A-45FC-3585-ACE4-6740C6A08A50}"/>
              </a:ext>
            </a:extLst>
          </p:cNvPr>
          <p:cNvSpPr>
            <a:spLocks noGrp="1"/>
          </p:cNvSpPr>
          <p:nvPr>
            <p:ph type="title"/>
          </p:nvPr>
        </p:nvSpPr>
        <p:spPr/>
        <p:txBody>
          <a:bodyPr/>
          <a:lstStyle/>
          <a:p>
            <a:r>
              <a:rPr lang="en-US"/>
              <a:t>Stateful Analysis </a:t>
            </a:r>
            <a:r>
              <a:rPr lang="en-US">
                <a:sym typeface="Wingdings" pitchFamily="2" charset="2"/>
              </a:rPr>
              <a:t>Critical for Better O</a:t>
            </a:r>
            <a:r>
              <a:rPr lang="en-US"/>
              <a:t>utcomes!</a:t>
            </a:r>
          </a:p>
        </p:txBody>
      </p:sp>
      <p:sp>
        <p:nvSpPr>
          <p:cNvPr id="4" name="Footer Placeholder 3">
            <a:extLst>
              <a:ext uri="{FF2B5EF4-FFF2-40B4-BE49-F238E27FC236}">
                <a16:creationId xmlns:a16="http://schemas.microsoft.com/office/drawing/2014/main" id="{1E5A2CE1-B11E-314D-E2F3-26001DDA3161}"/>
              </a:ext>
            </a:extLst>
          </p:cNvPr>
          <p:cNvSpPr>
            <a:spLocks noGrp="1"/>
          </p:cNvSpPr>
          <p:nvPr>
            <p:ph type="ftr" sz="quarter" idx="10"/>
          </p:nvPr>
        </p:nvSpPr>
        <p:spPr/>
        <p:txBody>
          <a:bodyPr/>
          <a:lstStyle/>
          <a:p>
            <a:r>
              <a:rPr lang="en-US"/>
              <a:t>© 2023 Conviva. All Rights Reserved. </a:t>
            </a:r>
          </a:p>
        </p:txBody>
      </p:sp>
      <p:sp>
        <p:nvSpPr>
          <p:cNvPr id="5" name="Slide Number Placeholder 4">
            <a:extLst>
              <a:ext uri="{FF2B5EF4-FFF2-40B4-BE49-F238E27FC236}">
                <a16:creationId xmlns:a16="http://schemas.microsoft.com/office/drawing/2014/main" id="{C0B4D9C1-AC3D-D4B5-7A4A-ABF38B528738}"/>
              </a:ext>
            </a:extLst>
          </p:cNvPr>
          <p:cNvSpPr>
            <a:spLocks noGrp="1"/>
          </p:cNvSpPr>
          <p:nvPr>
            <p:ph type="sldNum" sz="quarter" idx="11"/>
          </p:nvPr>
        </p:nvSpPr>
        <p:spPr/>
        <p:txBody>
          <a:bodyPr/>
          <a:lstStyle/>
          <a:p>
            <a:fld id="{821DF431-38B8-4B84-8A46-18EC18AE47DC}" type="slidenum">
              <a:rPr lang="en-US" smtClean="0"/>
              <a:pPr/>
              <a:t>12</a:t>
            </a:fld>
            <a:endParaRPr lang="en-US"/>
          </a:p>
        </p:txBody>
      </p:sp>
      <p:grpSp>
        <p:nvGrpSpPr>
          <p:cNvPr id="49" name="Group 48">
            <a:extLst>
              <a:ext uri="{FF2B5EF4-FFF2-40B4-BE49-F238E27FC236}">
                <a16:creationId xmlns:a16="http://schemas.microsoft.com/office/drawing/2014/main" id="{1B9CB246-12DB-EAA6-8FAB-73F92152A04B}"/>
              </a:ext>
            </a:extLst>
          </p:cNvPr>
          <p:cNvGrpSpPr/>
          <p:nvPr/>
        </p:nvGrpSpPr>
        <p:grpSpPr>
          <a:xfrm>
            <a:off x="1551792" y="1296852"/>
            <a:ext cx="9346494" cy="1759597"/>
            <a:chOff x="715615" y="1076067"/>
            <a:chExt cx="10138524" cy="1908707"/>
          </a:xfrm>
        </p:grpSpPr>
        <p:cxnSp>
          <p:nvCxnSpPr>
            <p:cNvPr id="10" name="Straight Arrow Connector 9">
              <a:extLst>
                <a:ext uri="{FF2B5EF4-FFF2-40B4-BE49-F238E27FC236}">
                  <a16:creationId xmlns:a16="http://schemas.microsoft.com/office/drawing/2014/main" id="{247D9449-47E4-AE7A-D21F-6366D205692F}"/>
                </a:ext>
              </a:extLst>
            </p:cNvPr>
            <p:cNvCxnSpPr>
              <a:cxnSpLocks/>
            </p:cNvCxnSpPr>
            <p:nvPr/>
          </p:nvCxnSpPr>
          <p:spPr>
            <a:xfrm>
              <a:off x="750915" y="2628872"/>
              <a:ext cx="101032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A0D1CA7-B522-7CEE-EF6A-EB8E3BF311F4}"/>
                </a:ext>
              </a:extLst>
            </p:cNvPr>
            <p:cNvSpPr txBox="1"/>
            <p:nvPr/>
          </p:nvSpPr>
          <p:spPr>
            <a:xfrm>
              <a:off x="1889199" y="2695986"/>
              <a:ext cx="914400" cy="288788"/>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600" b="0" i="0" u="none" strike="noStrike" kern="1200" cap="none" spc="0" normalizeH="0" baseline="0" noProof="0">
                  <a:ln>
                    <a:noFill/>
                  </a:ln>
                  <a:effectLst/>
                  <a:uLnTx/>
                  <a:uFillTx/>
                  <a:ea typeface="+mn-ea"/>
                  <a:cs typeface="+mn-cs"/>
                </a:rPr>
                <a:t>6:00AM</a:t>
              </a:r>
            </a:p>
          </p:txBody>
        </p:sp>
        <p:sp>
          <p:nvSpPr>
            <p:cNvPr id="28" name="TextBox 27">
              <a:extLst>
                <a:ext uri="{FF2B5EF4-FFF2-40B4-BE49-F238E27FC236}">
                  <a16:creationId xmlns:a16="http://schemas.microsoft.com/office/drawing/2014/main" id="{42CE9BA0-2164-0714-98B8-7BB118C7BF30}"/>
                </a:ext>
              </a:extLst>
            </p:cNvPr>
            <p:cNvSpPr txBox="1"/>
            <p:nvPr/>
          </p:nvSpPr>
          <p:spPr>
            <a:xfrm>
              <a:off x="3722695" y="2695986"/>
              <a:ext cx="914400" cy="282316"/>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600" b="0" i="0" u="none" strike="noStrike" kern="1200" cap="none" spc="0" normalizeH="0" baseline="0" noProof="0">
                  <a:ln>
                    <a:noFill/>
                  </a:ln>
                  <a:effectLst/>
                  <a:uLnTx/>
                  <a:uFillTx/>
                  <a:ea typeface="+mn-ea"/>
                  <a:cs typeface="+mn-cs"/>
                </a:rPr>
                <a:t>9:30AM</a:t>
              </a:r>
            </a:p>
          </p:txBody>
        </p:sp>
        <p:sp>
          <p:nvSpPr>
            <p:cNvPr id="30" name="TextBox 29">
              <a:extLst>
                <a:ext uri="{FF2B5EF4-FFF2-40B4-BE49-F238E27FC236}">
                  <a16:creationId xmlns:a16="http://schemas.microsoft.com/office/drawing/2014/main" id="{DBCDA0B0-F0AE-4508-9172-8F7F9C59CDA4}"/>
                </a:ext>
              </a:extLst>
            </p:cNvPr>
            <p:cNvSpPr txBox="1"/>
            <p:nvPr/>
          </p:nvSpPr>
          <p:spPr>
            <a:xfrm>
              <a:off x="9108485" y="2695986"/>
              <a:ext cx="914400" cy="282319"/>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600" b="0" i="0" u="none" strike="noStrike" kern="1200" cap="none" spc="0" normalizeH="0" baseline="0" noProof="0">
                  <a:ln>
                    <a:noFill/>
                  </a:ln>
                  <a:effectLst/>
                  <a:uLnTx/>
                  <a:uFillTx/>
                  <a:ea typeface="+mn-ea"/>
                  <a:cs typeface="+mn-cs"/>
                </a:rPr>
                <a:t>6:40PM</a:t>
              </a:r>
            </a:p>
          </p:txBody>
        </p:sp>
        <p:sp>
          <p:nvSpPr>
            <p:cNvPr id="44" name="TextBox 43">
              <a:extLst>
                <a:ext uri="{FF2B5EF4-FFF2-40B4-BE49-F238E27FC236}">
                  <a16:creationId xmlns:a16="http://schemas.microsoft.com/office/drawing/2014/main" id="{9BBCA883-6945-D36E-8BEE-AB7F893082D7}"/>
                </a:ext>
              </a:extLst>
            </p:cNvPr>
            <p:cNvSpPr txBox="1"/>
            <p:nvPr/>
          </p:nvSpPr>
          <p:spPr>
            <a:xfrm>
              <a:off x="715615" y="1076067"/>
              <a:ext cx="1863964" cy="396066"/>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b="1" i="0" u="none" strike="noStrike" kern="1200" cap="none" spc="0" normalizeH="0" baseline="0" noProof="0">
                  <a:ln>
                    <a:noFill/>
                  </a:ln>
                  <a:effectLst/>
                  <a:uLnTx/>
                  <a:uFillTx/>
                  <a:ea typeface="+mn-ea"/>
                  <a:cs typeface="+mn-cs"/>
                </a:rPr>
                <a:t>Activity</a:t>
              </a:r>
            </a:p>
          </p:txBody>
        </p:sp>
      </p:grpSp>
      <p:sp>
        <p:nvSpPr>
          <p:cNvPr id="62" name="Rounded Rectangle 61">
            <a:extLst>
              <a:ext uri="{FF2B5EF4-FFF2-40B4-BE49-F238E27FC236}">
                <a16:creationId xmlns:a16="http://schemas.microsoft.com/office/drawing/2014/main" id="{83E25220-91C6-5518-00C8-DBF2743BC950}"/>
              </a:ext>
            </a:extLst>
          </p:cNvPr>
          <p:cNvSpPr/>
          <p:nvPr/>
        </p:nvSpPr>
        <p:spPr>
          <a:xfrm>
            <a:off x="1433046" y="3727342"/>
            <a:ext cx="9605876" cy="1642819"/>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Arrow Connector 63">
            <a:extLst>
              <a:ext uri="{FF2B5EF4-FFF2-40B4-BE49-F238E27FC236}">
                <a16:creationId xmlns:a16="http://schemas.microsoft.com/office/drawing/2014/main" id="{6FD6D61F-2AE7-2D28-F8E5-C60FDAA4049C}"/>
              </a:ext>
            </a:extLst>
          </p:cNvPr>
          <p:cNvCxnSpPr>
            <a:cxnSpLocks/>
          </p:cNvCxnSpPr>
          <p:nvPr/>
        </p:nvCxnSpPr>
        <p:spPr>
          <a:xfrm>
            <a:off x="1584334" y="5142507"/>
            <a:ext cx="931395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F6908BBC-EEA9-9071-9345-4E792A28155A}"/>
              </a:ext>
            </a:extLst>
          </p:cNvPr>
          <p:cNvSpPr txBox="1"/>
          <p:nvPr/>
        </p:nvSpPr>
        <p:spPr>
          <a:xfrm>
            <a:off x="1551792" y="3427869"/>
            <a:ext cx="1718350" cy="365125"/>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0" lang="en-US" sz="1800" b="1" i="0" u="none" strike="noStrike" kern="1200" cap="none" spc="0" normalizeH="0" baseline="0" noProof="0">
                <a:ln>
                  <a:noFill/>
                </a:ln>
                <a:effectLst/>
                <a:uLnTx/>
                <a:uFillTx/>
                <a:ea typeface="+mn-ea"/>
                <a:cs typeface="+mn-cs"/>
              </a:rPr>
              <a:t>Stress Levels</a:t>
            </a:r>
          </a:p>
        </p:txBody>
      </p:sp>
      <p:sp>
        <p:nvSpPr>
          <p:cNvPr id="82" name="TextBox 81">
            <a:extLst>
              <a:ext uri="{FF2B5EF4-FFF2-40B4-BE49-F238E27FC236}">
                <a16:creationId xmlns:a16="http://schemas.microsoft.com/office/drawing/2014/main" id="{EDD5250E-D468-8F6C-9A6B-4B34C8A66016}"/>
              </a:ext>
            </a:extLst>
          </p:cNvPr>
          <p:cNvSpPr txBox="1"/>
          <p:nvPr/>
        </p:nvSpPr>
        <p:spPr>
          <a:xfrm>
            <a:off x="635431" y="4192292"/>
            <a:ext cx="0" cy="0"/>
          </a:xfrm>
          <a:prstGeom prst="rect">
            <a:avLst/>
          </a:prstGeom>
          <a:noFill/>
        </p:spPr>
        <p:txBody>
          <a:bodyPr wrap="none" lIns="0" rIns="0" bIns="0" rtlCol="0" anchor="t">
            <a:noAutofit/>
          </a:bodyPr>
          <a:lstStyle/>
          <a:p>
            <a:pPr algn="l">
              <a:lnSpc>
                <a:spcPct val="110000"/>
              </a:lnSpc>
              <a:spcBef>
                <a:spcPts val="600"/>
              </a:spcBef>
            </a:pPr>
            <a:endParaRPr lang="en-US" sz="1400" noProof="0"/>
          </a:p>
        </p:txBody>
      </p:sp>
      <p:sp>
        <p:nvSpPr>
          <p:cNvPr id="102" name="Rounded Rectangle 101">
            <a:extLst>
              <a:ext uri="{FF2B5EF4-FFF2-40B4-BE49-F238E27FC236}">
                <a16:creationId xmlns:a16="http://schemas.microsoft.com/office/drawing/2014/main" id="{063FAF87-91B2-068C-B85D-DF94C9697210}"/>
              </a:ext>
            </a:extLst>
          </p:cNvPr>
          <p:cNvSpPr/>
          <p:nvPr/>
        </p:nvSpPr>
        <p:spPr>
          <a:xfrm>
            <a:off x="1569031" y="2411394"/>
            <a:ext cx="3142699" cy="243428"/>
          </a:xfrm>
          <a:prstGeom prst="roundRect">
            <a:avLst>
              <a:gd name="adj" fmla="val 14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137160" rtlCol="0" anchor="ctr"/>
          <a:lstStyle/>
          <a:p>
            <a:pPr algn="ctr"/>
            <a:r>
              <a:rPr lang="en-US"/>
              <a:t>Rest</a:t>
            </a:r>
          </a:p>
        </p:txBody>
      </p:sp>
      <p:sp>
        <p:nvSpPr>
          <p:cNvPr id="103" name="Rounded Rectangle 102">
            <a:extLst>
              <a:ext uri="{FF2B5EF4-FFF2-40B4-BE49-F238E27FC236}">
                <a16:creationId xmlns:a16="http://schemas.microsoft.com/office/drawing/2014/main" id="{534117E7-5801-424E-D60E-07A1894297CC}"/>
              </a:ext>
            </a:extLst>
          </p:cNvPr>
          <p:cNvSpPr/>
          <p:nvPr/>
        </p:nvSpPr>
        <p:spPr>
          <a:xfrm>
            <a:off x="4702065" y="2168649"/>
            <a:ext cx="4295195" cy="243428"/>
          </a:xfrm>
          <a:prstGeom prst="roundRect">
            <a:avLst>
              <a:gd name="adj" fmla="val 14291"/>
            </a:avLst>
          </a:prstGeom>
          <a:solidFill>
            <a:srgbClr val="007680"/>
          </a:solidFill>
          <a:ln>
            <a:noFill/>
          </a:ln>
        </p:spPr>
        <p:style>
          <a:lnRef idx="2">
            <a:schemeClr val="accent1">
              <a:shade val="50000"/>
            </a:schemeClr>
          </a:lnRef>
          <a:fillRef idx="1">
            <a:schemeClr val="accent1"/>
          </a:fillRef>
          <a:effectRef idx="0">
            <a:schemeClr val="accent1"/>
          </a:effectRef>
          <a:fontRef idx="minor">
            <a:schemeClr val="lt1"/>
          </a:fontRef>
        </p:style>
        <p:txBody>
          <a:bodyPr tIns="137160" rtlCol="0" anchor="ctr"/>
          <a:lstStyle/>
          <a:p>
            <a:pPr algn="ctr"/>
            <a:r>
              <a:rPr lang="en-US"/>
              <a:t>Work</a:t>
            </a:r>
          </a:p>
        </p:txBody>
      </p:sp>
      <p:sp>
        <p:nvSpPr>
          <p:cNvPr id="104" name="Rounded Rectangle 103">
            <a:extLst>
              <a:ext uri="{FF2B5EF4-FFF2-40B4-BE49-F238E27FC236}">
                <a16:creationId xmlns:a16="http://schemas.microsoft.com/office/drawing/2014/main" id="{A13D0875-E4E6-BAA6-B60A-89F7A11A0485}"/>
              </a:ext>
            </a:extLst>
          </p:cNvPr>
          <p:cNvSpPr/>
          <p:nvPr/>
        </p:nvSpPr>
        <p:spPr>
          <a:xfrm>
            <a:off x="9710487" y="1915385"/>
            <a:ext cx="737242" cy="243428"/>
          </a:xfrm>
          <a:prstGeom prst="roundRect">
            <a:avLst>
              <a:gd name="adj" fmla="val 14291"/>
            </a:avLst>
          </a:prstGeom>
          <a:solidFill>
            <a:srgbClr val="00303C"/>
          </a:solidFill>
          <a:ln>
            <a:noFill/>
          </a:ln>
        </p:spPr>
        <p:style>
          <a:lnRef idx="2">
            <a:schemeClr val="accent1">
              <a:shade val="50000"/>
            </a:schemeClr>
          </a:lnRef>
          <a:fillRef idx="1">
            <a:schemeClr val="accent1"/>
          </a:fillRef>
          <a:effectRef idx="0">
            <a:schemeClr val="accent1"/>
          </a:effectRef>
          <a:fontRef idx="minor">
            <a:schemeClr val="lt1"/>
          </a:fontRef>
        </p:style>
        <p:txBody>
          <a:bodyPr tIns="137160" rtlCol="0" anchor="ctr"/>
          <a:lstStyle/>
          <a:p>
            <a:pPr algn="ctr"/>
            <a:r>
              <a:rPr lang="en-US"/>
              <a:t>Run</a:t>
            </a:r>
          </a:p>
        </p:txBody>
      </p:sp>
      <p:sp>
        <p:nvSpPr>
          <p:cNvPr id="105" name="TextBox 104">
            <a:extLst>
              <a:ext uri="{FF2B5EF4-FFF2-40B4-BE49-F238E27FC236}">
                <a16:creationId xmlns:a16="http://schemas.microsoft.com/office/drawing/2014/main" id="{1A1036CA-21F1-06B1-E4AE-42DEA2472077}"/>
              </a:ext>
            </a:extLst>
          </p:cNvPr>
          <p:cNvSpPr txBox="1"/>
          <p:nvPr/>
        </p:nvSpPr>
        <p:spPr>
          <a:xfrm>
            <a:off x="1120584" y="5559424"/>
            <a:ext cx="10668003" cy="461665"/>
          </a:xfrm>
          <a:prstGeom prst="rect">
            <a:avLst/>
          </a:prstGeom>
          <a:noFill/>
        </p:spPr>
        <p:txBody>
          <a:bodyPr wrap="square">
            <a:spAutoFit/>
          </a:bodyPr>
          <a:lstStyle/>
          <a:p>
            <a:pPr algn="ctr"/>
            <a:r>
              <a:rPr lang="en-US" sz="2400">
                <a:solidFill>
                  <a:schemeClr val="accent3"/>
                </a:solidFill>
              </a:rPr>
              <a:t>Is my avg stress high when “Working”? </a:t>
            </a:r>
            <a:r>
              <a:rPr lang="en-US" sz="2400">
                <a:solidFill>
                  <a:schemeClr val="accent3"/>
                </a:solidFill>
                <a:sym typeface="Wingdings" pitchFamily="2" charset="2"/>
              </a:rPr>
              <a:t> Have fewer meetings </a:t>
            </a:r>
            <a:endParaRPr lang="en-US" sz="2400">
              <a:solidFill>
                <a:schemeClr val="accent3"/>
              </a:solidFill>
            </a:endParaRPr>
          </a:p>
        </p:txBody>
      </p:sp>
      <p:sp>
        <p:nvSpPr>
          <p:cNvPr id="106" name="TextBox 105">
            <a:extLst>
              <a:ext uri="{FF2B5EF4-FFF2-40B4-BE49-F238E27FC236}">
                <a16:creationId xmlns:a16="http://schemas.microsoft.com/office/drawing/2014/main" id="{42EFC1AB-B1DB-072E-8A6B-BE58ACE30864}"/>
              </a:ext>
            </a:extLst>
          </p:cNvPr>
          <p:cNvSpPr txBox="1"/>
          <p:nvPr/>
        </p:nvSpPr>
        <p:spPr>
          <a:xfrm>
            <a:off x="1120584" y="6030271"/>
            <a:ext cx="10668003" cy="461665"/>
          </a:xfrm>
          <a:prstGeom prst="rect">
            <a:avLst/>
          </a:prstGeom>
          <a:noFill/>
        </p:spPr>
        <p:txBody>
          <a:bodyPr wrap="square">
            <a:spAutoFit/>
          </a:bodyPr>
          <a:lstStyle/>
          <a:p>
            <a:pPr marL="0" indent="0" algn="ctr">
              <a:buNone/>
            </a:pPr>
            <a:r>
              <a:rPr lang="en-US" sz="2400">
                <a:solidFill>
                  <a:schemeClr val="accent3"/>
                </a:solidFill>
                <a:sym typeface="Wingdings" pitchFamily="2" charset="2"/>
              </a:rPr>
              <a:t>How long was I in a high stress?  Take mini breaks</a:t>
            </a:r>
            <a:endParaRPr lang="en-US" sz="2400">
              <a:solidFill>
                <a:schemeClr val="accent3"/>
              </a:solidFill>
            </a:endParaRPr>
          </a:p>
        </p:txBody>
      </p:sp>
      <p:sp>
        <p:nvSpPr>
          <p:cNvPr id="107" name="Rounded Rectangle 106">
            <a:extLst>
              <a:ext uri="{FF2B5EF4-FFF2-40B4-BE49-F238E27FC236}">
                <a16:creationId xmlns:a16="http://schemas.microsoft.com/office/drawing/2014/main" id="{CC42759B-39FE-056D-2D4F-3DC7CF3538F8}"/>
              </a:ext>
            </a:extLst>
          </p:cNvPr>
          <p:cNvSpPr/>
          <p:nvPr/>
        </p:nvSpPr>
        <p:spPr>
          <a:xfrm>
            <a:off x="1584333" y="4985268"/>
            <a:ext cx="3117732" cy="128016"/>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extBox 111">
            <a:extLst>
              <a:ext uri="{FF2B5EF4-FFF2-40B4-BE49-F238E27FC236}">
                <a16:creationId xmlns:a16="http://schemas.microsoft.com/office/drawing/2014/main" id="{93933C7F-66EF-3017-EC05-C5BA0F5A759A}"/>
              </a:ext>
            </a:extLst>
          </p:cNvPr>
          <p:cNvSpPr txBox="1"/>
          <p:nvPr/>
        </p:nvSpPr>
        <p:spPr>
          <a:xfrm>
            <a:off x="530707" y="3809897"/>
            <a:ext cx="842966" cy="1828215"/>
          </a:xfrm>
          <a:prstGeom prst="rect">
            <a:avLst/>
          </a:prstGeom>
          <a:noFill/>
        </p:spPr>
        <p:txBody>
          <a:bodyPr wrap="none" lIns="0" rIns="0" bIns="0" rtlCol="0" anchor="t">
            <a:noAutofit/>
          </a:bodyPr>
          <a:lstStyle/>
          <a:p>
            <a:pPr marL="0" marR="0" indent="0" algn="r" defTabSz="914400" rtl="0" eaLnBrk="1" fontAlgn="auto" latinLnBrk="0" hangingPunct="1">
              <a:lnSpc>
                <a:spcPct val="110000"/>
              </a:lnSpc>
              <a:spcAft>
                <a:spcPts val="0"/>
              </a:spcAft>
              <a:buClrTx/>
              <a:buSzTx/>
              <a:buFontTx/>
              <a:buNone/>
              <a:tabLst/>
            </a:pPr>
            <a:r>
              <a:rPr lang="en-US" sz="1600"/>
              <a:t>9</a:t>
            </a:r>
          </a:p>
          <a:p>
            <a:pPr marL="0" marR="0" indent="0" algn="r" defTabSz="914400" rtl="0" eaLnBrk="1" fontAlgn="auto" latinLnBrk="0" hangingPunct="1">
              <a:lnSpc>
                <a:spcPct val="110000"/>
              </a:lnSpc>
              <a:spcAft>
                <a:spcPts val="0"/>
              </a:spcAft>
              <a:buClrTx/>
              <a:buSzTx/>
              <a:buFontTx/>
              <a:buNone/>
              <a:tabLst/>
            </a:pPr>
            <a:r>
              <a:rPr lang="en-US" sz="1600"/>
              <a:t>8</a:t>
            </a:r>
          </a:p>
          <a:p>
            <a:pPr marL="0" marR="0" indent="0" algn="r" defTabSz="914400" rtl="0" eaLnBrk="1" fontAlgn="auto" latinLnBrk="0" hangingPunct="1">
              <a:lnSpc>
                <a:spcPct val="110000"/>
              </a:lnSpc>
              <a:spcAft>
                <a:spcPts val="0"/>
              </a:spcAft>
              <a:buClrTx/>
              <a:buSzTx/>
              <a:buFontTx/>
              <a:buNone/>
              <a:tabLst/>
            </a:pPr>
            <a:r>
              <a:rPr lang="en-US" sz="1600"/>
              <a:t>7</a:t>
            </a:r>
          </a:p>
          <a:p>
            <a:pPr marL="0" marR="0" indent="0" algn="r" defTabSz="914400" rtl="0" eaLnBrk="1" fontAlgn="auto" latinLnBrk="0" hangingPunct="1">
              <a:lnSpc>
                <a:spcPct val="110000"/>
              </a:lnSpc>
              <a:spcAft>
                <a:spcPts val="0"/>
              </a:spcAft>
              <a:buClrTx/>
              <a:buSzTx/>
              <a:buFontTx/>
              <a:buNone/>
              <a:tabLst/>
            </a:pPr>
            <a:r>
              <a:rPr lang="en-US" sz="1600"/>
              <a:t>6</a:t>
            </a:r>
          </a:p>
          <a:p>
            <a:pPr marL="0" marR="0" indent="0" algn="r" defTabSz="914400" rtl="0" eaLnBrk="1" fontAlgn="auto" latinLnBrk="0" hangingPunct="1">
              <a:lnSpc>
                <a:spcPct val="110000"/>
              </a:lnSpc>
              <a:spcAft>
                <a:spcPts val="0"/>
              </a:spcAft>
              <a:buClrTx/>
              <a:buSzTx/>
              <a:buFontTx/>
              <a:buNone/>
              <a:tabLst/>
            </a:pPr>
            <a:r>
              <a:rPr lang="en-US" sz="1600"/>
              <a:t>5</a:t>
            </a:r>
          </a:p>
        </p:txBody>
      </p:sp>
      <p:sp>
        <p:nvSpPr>
          <p:cNvPr id="113" name="Rounded Rectangle 112">
            <a:extLst>
              <a:ext uri="{FF2B5EF4-FFF2-40B4-BE49-F238E27FC236}">
                <a16:creationId xmlns:a16="http://schemas.microsoft.com/office/drawing/2014/main" id="{D71CDA86-6ED3-726D-476F-13BA2F931791}"/>
              </a:ext>
            </a:extLst>
          </p:cNvPr>
          <p:cNvSpPr/>
          <p:nvPr/>
        </p:nvSpPr>
        <p:spPr>
          <a:xfrm>
            <a:off x="4702065" y="4724005"/>
            <a:ext cx="1643313" cy="128016"/>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ounded Rectangle 114">
            <a:extLst>
              <a:ext uri="{FF2B5EF4-FFF2-40B4-BE49-F238E27FC236}">
                <a16:creationId xmlns:a16="http://schemas.microsoft.com/office/drawing/2014/main" id="{688680D1-7A6F-FB38-FEB6-6848281FC740}"/>
              </a:ext>
            </a:extLst>
          </p:cNvPr>
          <p:cNvSpPr/>
          <p:nvPr/>
        </p:nvSpPr>
        <p:spPr>
          <a:xfrm>
            <a:off x="6345378" y="3906092"/>
            <a:ext cx="2651882" cy="125132"/>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ounded Rectangle 116">
            <a:extLst>
              <a:ext uri="{FF2B5EF4-FFF2-40B4-BE49-F238E27FC236}">
                <a16:creationId xmlns:a16="http://schemas.microsoft.com/office/drawing/2014/main" id="{9EBEC68F-04E0-8FC5-DE21-24BEBC6C8493}"/>
              </a:ext>
            </a:extLst>
          </p:cNvPr>
          <p:cNvSpPr/>
          <p:nvPr/>
        </p:nvSpPr>
        <p:spPr>
          <a:xfrm>
            <a:off x="8997260" y="4423621"/>
            <a:ext cx="713222" cy="125130"/>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ounded Rectangle 119">
            <a:extLst>
              <a:ext uri="{FF2B5EF4-FFF2-40B4-BE49-F238E27FC236}">
                <a16:creationId xmlns:a16="http://schemas.microsoft.com/office/drawing/2014/main" id="{2FD49D9A-B522-926E-DE11-7E5AE02D83D8}"/>
              </a:ext>
            </a:extLst>
          </p:cNvPr>
          <p:cNvSpPr/>
          <p:nvPr/>
        </p:nvSpPr>
        <p:spPr>
          <a:xfrm>
            <a:off x="9708510" y="3906092"/>
            <a:ext cx="739217" cy="125121"/>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2" name="Straight Connector 121">
            <a:extLst>
              <a:ext uri="{FF2B5EF4-FFF2-40B4-BE49-F238E27FC236}">
                <a16:creationId xmlns:a16="http://schemas.microsoft.com/office/drawing/2014/main" id="{6B9F9007-4F0A-396B-B9D2-7189889B3F83}"/>
              </a:ext>
            </a:extLst>
          </p:cNvPr>
          <p:cNvCxnSpPr/>
          <p:nvPr/>
        </p:nvCxnSpPr>
        <p:spPr>
          <a:xfrm>
            <a:off x="4702065" y="2168649"/>
            <a:ext cx="0" cy="2973858"/>
          </a:xfrm>
          <a:prstGeom prst="line">
            <a:avLst/>
          </a:prstGeom>
          <a:ln w="127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B7E2E5DF-78DC-3A39-AD69-23BE8261B5C0}"/>
              </a:ext>
            </a:extLst>
          </p:cNvPr>
          <p:cNvCxnSpPr/>
          <p:nvPr/>
        </p:nvCxnSpPr>
        <p:spPr>
          <a:xfrm>
            <a:off x="8987346" y="2168649"/>
            <a:ext cx="0" cy="2973858"/>
          </a:xfrm>
          <a:prstGeom prst="line">
            <a:avLst/>
          </a:prstGeom>
          <a:ln w="127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472F1C7-E12C-D7FA-678F-34BC503C1770}"/>
              </a:ext>
            </a:extLst>
          </p:cNvPr>
          <p:cNvCxnSpPr/>
          <p:nvPr/>
        </p:nvCxnSpPr>
        <p:spPr>
          <a:xfrm>
            <a:off x="9715766" y="2168649"/>
            <a:ext cx="0" cy="2973858"/>
          </a:xfrm>
          <a:prstGeom prst="line">
            <a:avLst/>
          </a:prstGeom>
          <a:ln w="1270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5808522"/>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0772C5-F67A-2783-D203-822B1745AAD0}"/>
              </a:ext>
            </a:extLst>
          </p:cNvPr>
          <p:cNvSpPr>
            <a:spLocks noGrp="1"/>
          </p:cNvSpPr>
          <p:nvPr>
            <p:ph type="title"/>
          </p:nvPr>
        </p:nvSpPr>
        <p:spPr/>
        <p:txBody>
          <a:bodyPr/>
          <a:lstStyle/>
          <a:p>
            <a:r>
              <a:rPr lang="en-US"/>
              <a:t>Stateful Analytics Appear in Every Domain</a:t>
            </a:r>
          </a:p>
        </p:txBody>
      </p:sp>
      <p:sp>
        <p:nvSpPr>
          <p:cNvPr id="4" name="Footer Placeholder 3">
            <a:extLst>
              <a:ext uri="{FF2B5EF4-FFF2-40B4-BE49-F238E27FC236}">
                <a16:creationId xmlns:a16="http://schemas.microsoft.com/office/drawing/2014/main" id="{1605B7F0-1169-5F49-3BDD-503F66E13A6F}"/>
              </a:ext>
            </a:extLst>
          </p:cNvPr>
          <p:cNvSpPr>
            <a:spLocks noGrp="1"/>
          </p:cNvSpPr>
          <p:nvPr>
            <p:ph type="ftr" sz="quarter" idx="10"/>
          </p:nvPr>
        </p:nvSpPr>
        <p:spPr/>
        <p:txBody>
          <a:bodyPr/>
          <a:lstStyle/>
          <a:p>
            <a:r>
              <a:rPr lang="en-US"/>
              <a:t>© 2023 Conviva. All Rights Reserved. </a:t>
            </a:r>
          </a:p>
        </p:txBody>
      </p:sp>
      <p:sp>
        <p:nvSpPr>
          <p:cNvPr id="5" name="Slide Number Placeholder 4">
            <a:extLst>
              <a:ext uri="{FF2B5EF4-FFF2-40B4-BE49-F238E27FC236}">
                <a16:creationId xmlns:a16="http://schemas.microsoft.com/office/drawing/2014/main" id="{DD128FC7-D176-F555-77D9-D2C5D4B8A84A}"/>
              </a:ext>
            </a:extLst>
          </p:cNvPr>
          <p:cNvSpPr>
            <a:spLocks noGrp="1"/>
          </p:cNvSpPr>
          <p:nvPr>
            <p:ph type="sldNum" sz="quarter" idx="11"/>
          </p:nvPr>
        </p:nvSpPr>
        <p:spPr/>
        <p:txBody>
          <a:bodyPr/>
          <a:lstStyle/>
          <a:p>
            <a:fld id="{821DF431-38B8-4B84-8A46-18EC18AE47DC}" type="slidenum">
              <a:rPr lang="en-US" smtClean="0"/>
              <a:pPr/>
              <a:t>13</a:t>
            </a:fld>
            <a:endParaRPr lang="en-US"/>
          </a:p>
        </p:txBody>
      </p:sp>
      <p:grpSp>
        <p:nvGrpSpPr>
          <p:cNvPr id="54" name="Group 53">
            <a:extLst>
              <a:ext uri="{FF2B5EF4-FFF2-40B4-BE49-F238E27FC236}">
                <a16:creationId xmlns:a16="http://schemas.microsoft.com/office/drawing/2014/main" id="{EBEF4D7F-59FB-75A3-6286-784A88A8EDCA}"/>
              </a:ext>
            </a:extLst>
          </p:cNvPr>
          <p:cNvGrpSpPr/>
          <p:nvPr/>
        </p:nvGrpSpPr>
        <p:grpSpPr>
          <a:xfrm>
            <a:off x="1971505" y="1451458"/>
            <a:ext cx="8248989" cy="955739"/>
            <a:chOff x="2044167" y="1738606"/>
            <a:chExt cx="8248989" cy="955739"/>
          </a:xfrm>
        </p:grpSpPr>
        <p:sp>
          <p:nvSpPr>
            <p:cNvPr id="11" name="Rounded Rectangle 10">
              <a:extLst>
                <a:ext uri="{FF2B5EF4-FFF2-40B4-BE49-F238E27FC236}">
                  <a16:creationId xmlns:a16="http://schemas.microsoft.com/office/drawing/2014/main" id="{2EF06FEB-6170-86BB-65BF-836E9C277BC3}"/>
                </a:ext>
              </a:extLst>
            </p:cNvPr>
            <p:cNvSpPr/>
            <p:nvPr/>
          </p:nvSpPr>
          <p:spPr>
            <a:xfrm>
              <a:off x="7726154" y="1973891"/>
              <a:ext cx="2567002" cy="718883"/>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45CE86BA-DFDB-448B-DBE2-1F30B65EE19D}"/>
                </a:ext>
              </a:extLst>
            </p:cNvPr>
            <p:cNvSpPr/>
            <p:nvPr/>
          </p:nvSpPr>
          <p:spPr>
            <a:xfrm>
              <a:off x="2268776" y="1973891"/>
              <a:ext cx="4970223" cy="718883"/>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4FB50E78-8766-13BE-55DA-6E7F6C9EA8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44167" y="2196416"/>
              <a:ext cx="517847" cy="497929"/>
            </a:xfrm>
            <a:prstGeom prst="rect">
              <a:avLst/>
            </a:prstGeom>
          </p:spPr>
        </p:pic>
        <p:sp>
          <p:nvSpPr>
            <p:cNvPr id="10" name="TextBox 9">
              <a:extLst>
                <a:ext uri="{FF2B5EF4-FFF2-40B4-BE49-F238E27FC236}">
                  <a16:creationId xmlns:a16="http://schemas.microsoft.com/office/drawing/2014/main" id="{8C01F01C-5099-D30F-3F12-4A9779E8D745}"/>
                </a:ext>
              </a:extLst>
            </p:cNvPr>
            <p:cNvSpPr txBox="1"/>
            <p:nvPr/>
          </p:nvSpPr>
          <p:spPr>
            <a:xfrm>
              <a:off x="2226712" y="1738606"/>
              <a:ext cx="3994881" cy="323165"/>
            </a:xfrm>
            <a:prstGeom prst="rect">
              <a:avLst/>
            </a:prstGeom>
            <a:noFill/>
          </p:spPr>
          <p:txBody>
            <a:bodyPr wrap="square" lIns="91440" tIns="45720" rIns="91440" bIns="45720" rtlCol="0" anchor="t">
              <a:spAutoFit/>
            </a:bodyPr>
            <a:lstStyle/>
            <a:p>
              <a:r>
                <a:rPr lang="en-US" sz="1500" b="1"/>
                <a:t>Video</a:t>
              </a:r>
            </a:p>
          </p:txBody>
        </p:sp>
        <p:sp>
          <p:nvSpPr>
            <p:cNvPr id="13" name="TextBox 12">
              <a:extLst>
                <a:ext uri="{FF2B5EF4-FFF2-40B4-BE49-F238E27FC236}">
                  <a16:creationId xmlns:a16="http://schemas.microsoft.com/office/drawing/2014/main" id="{DFBA517A-15EB-3532-8994-88C1A141E409}"/>
                </a:ext>
              </a:extLst>
            </p:cNvPr>
            <p:cNvSpPr txBox="1"/>
            <p:nvPr/>
          </p:nvSpPr>
          <p:spPr>
            <a:xfrm>
              <a:off x="8210372" y="2183204"/>
              <a:ext cx="1598566" cy="369332"/>
            </a:xfrm>
            <a:prstGeom prst="rect">
              <a:avLst/>
            </a:prstGeom>
            <a:noFill/>
          </p:spPr>
          <p:txBody>
            <a:bodyPr wrap="square" lIns="91440" tIns="45720" rIns="91440" bIns="45720" rtlCol="0" anchor="t">
              <a:spAutoFit/>
            </a:bodyPr>
            <a:lstStyle/>
            <a:p>
              <a:pPr algn="ctr"/>
              <a:r>
                <a:rPr lang="en-US"/>
                <a:t>Change CDN</a:t>
              </a:r>
            </a:p>
          </p:txBody>
        </p:sp>
        <p:sp>
          <p:nvSpPr>
            <p:cNvPr id="3" name="TextBox 2">
              <a:extLst>
                <a:ext uri="{FF2B5EF4-FFF2-40B4-BE49-F238E27FC236}">
                  <a16:creationId xmlns:a16="http://schemas.microsoft.com/office/drawing/2014/main" id="{0EA0CFA2-1E72-737D-A14E-4614E11A468B}"/>
                </a:ext>
              </a:extLst>
            </p:cNvPr>
            <p:cNvSpPr txBox="1"/>
            <p:nvPr/>
          </p:nvSpPr>
          <p:spPr>
            <a:xfrm>
              <a:off x="2737701" y="2092843"/>
              <a:ext cx="3585882" cy="535492"/>
            </a:xfrm>
            <a:prstGeom prst="rect">
              <a:avLst/>
            </a:prstGeom>
            <a:noFill/>
          </p:spPr>
          <p:txBody>
            <a:bodyPr wrap="none" lIns="0" rIns="0" bIns="0" rtlCol="0" anchor="t">
              <a:noAutofit/>
            </a:bodyPr>
            <a:lstStyle/>
            <a:p>
              <a:r>
                <a:rPr lang="en-US" sz="1600">
                  <a:cs typeface="Calibri"/>
                </a:rPr>
                <a:t>How much time did this session spend</a:t>
              </a:r>
            </a:p>
            <a:p>
              <a:r>
                <a:rPr lang="en-US" sz="1600">
                  <a:cs typeface="Calibri"/>
                </a:rPr>
                <a:t>buffering while using CDN C1?</a:t>
              </a:r>
            </a:p>
            <a:p>
              <a:pPr algn="l">
                <a:lnSpc>
                  <a:spcPct val="110000"/>
                </a:lnSpc>
                <a:spcBef>
                  <a:spcPts val="600"/>
                </a:spcBef>
              </a:pPr>
              <a:endParaRPr lang="en-US" sz="1400" noProof="0"/>
            </a:p>
          </p:txBody>
        </p:sp>
        <p:sp>
          <p:nvSpPr>
            <p:cNvPr id="7" name="Right Arrow 6">
              <a:extLst>
                <a:ext uri="{FF2B5EF4-FFF2-40B4-BE49-F238E27FC236}">
                  <a16:creationId xmlns:a16="http://schemas.microsoft.com/office/drawing/2014/main" id="{0CAF704B-9069-C00D-8156-0365C02197FE}"/>
                </a:ext>
              </a:extLst>
            </p:cNvPr>
            <p:cNvSpPr/>
            <p:nvPr/>
          </p:nvSpPr>
          <p:spPr>
            <a:xfrm>
              <a:off x="7412390" y="2235980"/>
              <a:ext cx="188259" cy="2094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C45AC4B-B0A5-A42E-1723-7F5209077B17}"/>
              </a:ext>
            </a:extLst>
          </p:cNvPr>
          <p:cNvGrpSpPr/>
          <p:nvPr/>
        </p:nvGrpSpPr>
        <p:grpSpPr>
          <a:xfrm>
            <a:off x="1971505" y="2543676"/>
            <a:ext cx="8248989" cy="1159388"/>
            <a:chOff x="2044167" y="2965964"/>
            <a:chExt cx="8248989" cy="1159388"/>
          </a:xfrm>
        </p:grpSpPr>
        <p:sp>
          <p:nvSpPr>
            <p:cNvPr id="31" name="Rounded Rectangle 30">
              <a:extLst>
                <a:ext uri="{FF2B5EF4-FFF2-40B4-BE49-F238E27FC236}">
                  <a16:creationId xmlns:a16="http://schemas.microsoft.com/office/drawing/2014/main" id="{16A50FBA-402B-AA87-705B-FF0614E4F76B}"/>
                </a:ext>
              </a:extLst>
            </p:cNvPr>
            <p:cNvSpPr/>
            <p:nvPr/>
          </p:nvSpPr>
          <p:spPr>
            <a:xfrm>
              <a:off x="7726154" y="3201249"/>
              <a:ext cx="2567002" cy="924103"/>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B5BEA659-8143-E43D-73A6-A9174B27C35A}"/>
                </a:ext>
              </a:extLst>
            </p:cNvPr>
            <p:cNvSpPr/>
            <p:nvPr/>
          </p:nvSpPr>
          <p:spPr>
            <a:xfrm>
              <a:off x="2268777" y="3201249"/>
              <a:ext cx="4970222" cy="924103"/>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a:extLst>
                <a:ext uri="{FF2B5EF4-FFF2-40B4-BE49-F238E27FC236}">
                  <a16:creationId xmlns:a16="http://schemas.microsoft.com/office/drawing/2014/main" id="{E0097714-99ED-2593-B3E9-3971251A57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44167" y="3423774"/>
              <a:ext cx="517847" cy="497929"/>
            </a:xfrm>
            <a:prstGeom prst="rect">
              <a:avLst/>
            </a:prstGeom>
          </p:spPr>
        </p:pic>
        <p:sp>
          <p:nvSpPr>
            <p:cNvPr id="34" name="TextBox 33">
              <a:extLst>
                <a:ext uri="{FF2B5EF4-FFF2-40B4-BE49-F238E27FC236}">
                  <a16:creationId xmlns:a16="http://schemas.microsoft.com/office/drawing/2014/main" id="{81849EA7-3B8A-4762-7E13-729FEDDBD376}"/>
                </a:ext>
              </a:extLst>
            </p:cNvPr>
            <p:cNvSpPr txBox="1"/>
            <p:nvPr/>
          </p:nvSpPr>
          <p:spPr>
            <a:xfrm>
              <a:off x="2226712" y="2965964"/>
              <a:ext cx="3994881" cy="323165"/>
            </a:xfrm>
            <a:prstGeom prst="rect">
              <a:avLst/>
            </a:prstGeom>
            <a:noFill/>
          </p:spPr>
          <p:txBody>
            <a:bodyPr wrap="square" lIns="91440" tIns="45720" rIns="91440" bIns="45720" rtlCol="0" anchor="t">
              <a:spAutoFit/>
            </a:bodyPr>
            <a:lstStyle/>
            <a:p>
              <a:r>
                <a:rPr lang="en-US" sz="1500" b="1"/>
                <a:t>Finance</a:t>
              </a:r>
            </a:p>
          </p:txBody>
        </p:sp>
        <p:sp>
          <p:nvSpPr>
            <p:cNvPr id="35" name="TextBox 34">
              <a:extLst>
                <a:ext uri="{FF2B5EF4-FFF2-40B4-BE49-F238E27FC236}">
                  <a16:creationId xmlns:a16="http://schemas.microsoft.com/office/drawing/2014/main" id="{87CD1065-43A5-33C7-DCE0-5938939860C5}"/>
                </a:ext>
              </a:extLst>
            </p:cNvPr>
            <p:cNvSpPr txBox="1"/>
            <p:nvPr/>
          </p:nvSpPr>
          <p:spPr>
            <a:xfrm>
              <a:off x="7941122" y="3517433"/>
              <a:ext cx="2137060" cy="369332"/>
            </a:xfrm>
            <a:prstGeom prst="rect">
              <a:avLst/>
            </a:prstGeom>
            <a:noFill/>
          </p:spPr>
          <p:txBody>
            <a:bodyPr wrap="none" lIns="91440" tIns="45720" rIns="91440" bIns="45720" rtlCol="0" anchor="t">
              <a:spAutoFit/>
            </a:bodyPr>
            <a:lstStyle/>
            <a:p>
              <a:r>
                <a:rPr lang="en-US"/>
                <a:t>Fraud alert, block</a:t>
              </a:r>
            </a:p>
          </p:txBody>
        </p:sp>
        <p:sp>
          <p:nvSpPr>
            <p:cNvPr id="36" name="TextBox 35">
              <a:extLst>
                <a:ext uri="{FF2B5EF4-FFF2-40B4-BE49-F238E27FC236}">
                  <a16:creationId xmlns:a16="http://schemas.microsoft.com/office/drawing/2014/main" id="{078132DD-E655-8B76-BCD5-40A8B3DB195D}"/>
                </a:ext>
              </a:extLst>
            </p:cNvPr>
            <p:cNvSpPr txBox="1"/>
            <p:nvPr/>
          </p:nvSpPr>
          <p:spPr>
            <a:xfrm>
              <a:off x="2737700" y="3320201"/>
              <a:ext cx="5286160" cy="535492"/>
            </a:xfrm>
            <a:prstGeom prst="rect">
              <a:avLst/>
            </a:prstGeom>
            <a:noFill/>
          </p:spPr>
          <p:txBody>
            <a:bodyPr wrap="none" lIns="0" rIns="0" bIns="0" rtlCol="0" anchor="t">
              <a:noAutofit/>
            </a:bodyPr>
            <a:lstStyle/>
            <a:p>
              <a:r>
                <a:rPr lang="en-US" sz="1600">
                  <a:cs typeface="Calibri"/>
                </a:rPr>
                <a:t>Which credit card users made purchases at </a:t>
              </a:r>
              <a:br>
                <a:rPr lang="en-US" sz="1600">
                  <a:cs typeface="Calibri"/>
                </a:rPr>
              </a:br>
              <a:r>
                <a:rPr lang="en-US" sz="1600">
                  <a:cs typeface="Calibri"/>
                </a:rPr>
                <a:t>geographically-separate locations in the </a:t>
              </a:r>
              <a:br>
                <a:rPr lang="en-US" sz="1600">
                  <a:cs typeface="Calibri"/>
                </a:rPr>
              </a:br>
              <a:r>
                <a:rPr lang="en-US" sz="1600">
                  <a:cs typeface="Calibri"/>
                </a:rPr>
                <a:t>last 5 minutes?</a:t>
              </a:r>
            </a:p>
            <a:p>
              <a:pPr algn="l">
                <a:lnSpc>
                  <a:spcPct val="110000"/>
                </a:lnSpc>
                <a:spcBef>
                  <a:spcPts val="600"/>
                </a:spcBef>
              </a:pPr>
              <a:endParaRPr lang="en-US" sz="1400" noProof="0"/>
            </a:p>
          </p:txBody>
        </p:sp>
        <p:sp>
          <p:nvSpPr>
            <p:cNvPr id="37" name="Right Arrow 36">
              <a:extLst>
                <a:ext uri="{FF2B5EF4-FFF2-40B4-BE49-F238E27FC236}">
                  <a16:creationId xmlns:a16="http://schemas.microsoft.com/office/drawing/2014/main" id="{DF9F6C7A-A812-40A8-E874-3CB81103C9B6}"/>
                </a:ext>
              </a:extLst>
            </p:cNvPr>
            <p:cNvSpPr/>
            <p:nvPr/>
          </p:nvSpPr>
          <p:spPr>
            <a:xfrm>
              <a:off x="7412389" y="3539230"/>
              <a:ext cx="188259" cy="2094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A58D36C4-0CC7-8366-0695-BBDFFF72F2F9}"/>
              </a:ext>
            </a:extLst>
          </p:cNvPr>
          <p:cNvGrpSpPr/>
          <p:nvPr/>
        </p:nvGrpSpPr>
        <p:grpSpPr>
          <a:xfrm>
            <a:off x="1971505" y="3847468"/>
            <a:ext cx="8248989" cy="1158828"/>
            <a:chOff x="2044167" y="4063244"/>
            <a:chExt cx="8248989" cy="1158828"/>
          </a:xfrm>
        </p:grpSpPr>
        <p:sp>
          <p:nvSpPr>
            <p:cNvPr id="38" name="Rounded Rectangle 37">
              <a:extLst>
                <a:ext uri="{FF2B5EF4-FFF2-40B4-BE49-F238E27FC236}">
                  <a16:creationId xmlns:a16="http://schemas.microsoft.com/office/drawing/2014/main" id="{8BC86CF3-AABC-3B22-CF8D-BD420CC1974E}"/>
                </a:ext>
              </a:extLst>
            </p:cNvPr>
            <p:cNvSpPr/>
            <p:nvPr/>
          </p:nvSpPr>
          <p:spPr>
            <a:xfrm>
              <a:off x="7726154" y="4298529"/>
              <a:ext cx="2567002" cy="922373"/>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B5851761-7911-906A-1EAA-FE8D3BD4AE6A}"/>
                </a:ext>
              </a:extLst>
            </p:cNvPr>
            <p:cNvSpPr/>
            <p:nvPr/>
          </p:nvSpPr>
          <p:spPr>
            <a:xfrm>
              <a:off x="2268777" y="4298528"/>
              <a:ext cx="4970222" cy="923544"/>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a:extLst>
                <a:ext uri="{FF2B5EF4-FFF2-40B4-BE49-F238E27FC236}">
                  <a16:creationId xmlns:a16="http://schemas.microsoft.com/office/drawing/2014/main" id="{6478DB07-7750-65A1-17BE-9BE3EEBAB0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44167" y="4521054"/>
              <a:ext cx="517847" cy="497929"/>
            </a:xfrm>
            <a:prstGeom prst="rect">
              <a:avLst/>
            </a:prstGeom>
          </p:spPr>
        </p:pic>
        <p:sp>
          <p:nvSpPr>
            <p:cNvPr id="41" name="TextBox 40">
              <a:extLst>
                <a:ext uri="{FF2B5EF4-FFF2-40B4-BE49-F238E27FC236}">
                  <a16:creationId xmlns:a16="http://schemas.microsoft.com/office/drawing/2014/main" id="{F0949C2E-FA01-CA0F-A4C7-245FE884941E}"/>
                </a:ext>
              </a:extLst>
            </p:cNvPr>
            <p:cNvSpPr txBox="1"/>
            <p:nvPr/>
          </p:nvSpPr>
          <p:spPr>
            <a:xfrm>
              <a:off x="2226712" y="4063244"/>
              <a:ext cx="3994881" cy="323165"/>
            </a:xfrm>
            <a:prstGeom prst="rect">
              <a:avLst/>
            </a:prstGeom>
            <a:noFill/>
          </p:spPr>
          <p:txBody>
            <a:bodyPr wrap="square" lIns="91440" tIns="45720" rIns="91440" bIns="45720" rtlCol="0" anchor="t">
              <a:spAutoFit/>
            </a:bodyPr>
            <a:lstStyle/>
            <a:p>
              <a:r>
                <a:rPr lang="en-US" sz="1500" b="1"/>
                <a:t>Cybersecurity</a:t>
              </a:r>
            </a:p>
          </p:txBody>
        </p:sp>
        <p:sp>
          <p:nvSpPr>
            <p:cNvPr id="42" name="TextBox 41">
              <a:extLst>
                <a:ext uri="{FF2B5EF4-FFF2-40B4-BE49-F238E27FC236}">
                  <a16:creationId xmlns:a16="http://schemas.microsoft.com/office/drawing/2014/main" id="{E9C4E18F-0CB9-2F7C-0E9A-96F17525B562}"/>
                </a:ext>
              </a:extLst>
            </p:cNvPr>
            <p:cNvSpPr txBox="1"/>
            <p:nvPr/>
          </p:nvSpPr>
          <p:spPr>
            <a:xfrm>
              <a:off x="8030986" y="4371290"/>
              <a:ext cx="1957331" cy="646331"/>
            </a:xfrm>
            <a:prstGeom prst="rect">
              <a:avLst/>
            </a:prstGeom>
            <a:noFill/>
          </p:spPr>
          <p:txBody>
            <a:bodyPr wrap="none" lIns="91440" tIns="45720" rIns="91440" bIns="45720" rtlCol="0" anchor="t">
              <a:spAutoFit/>
            </a:bodyPr>
            <a:lstStyle/>
            <a:p>
              <a:pPr algn="ctr"/>
              <a:r>
                <a:rPr lang="en-US"/>
                <a:t>Block URL</a:t>
              </a:r>
            </a:p>
            <a:p>
              <a:pPr algn="ctr"/>
              <a:r>
                <a:rPr lang="en-US"/>
                <a:t>Quarantine host</a:t>
              </a:r>
            </a:p>
          </p:txBody>
        </p:sp>
        <p:sp>
          <p:nvSpPr>
            <p:cNvPr id="43" name="TextBox 42">
              <a:extLst>
                <a:ext uri="{FF2B5EF4-FFF2-40B4-BE49-F238E27FC236}">
                  <a16:creationId xmlns:a16="http://schemas.microsoft.com/office/drawing/2014/main" id="{1B5FFD6F-7BFF-2D35-75C3-A8406225CD78}"/>
                </a:ext>
              </a:extLst>
            </p:cNvPr>
            <p:cNvSpPr txBox="1"/>
            <p:nvPr/>
          </p:nvSpPr>
          <p:spPr>
            <a:xfrm>
              <a:off x="2737701" y="4409861"/>
              <a:ext cx="4317458" cy="535492"/>
            </a:xfrm>
            <a:prstGeom prst="rect">
              <a:avLst/>
            </a:prstGeom>
            <a:noFill/>
          </p:spPr>
          <p:txBody>
            <a:bodyPr wrap="square" lIns="0" rIns="0" bIns="0" rtlCol="0" anchor="t">
              <a:noAutofit/>
            </a:bodyPr>
            <a:lstStyle/>
            <a:p>
              <a:r>
                <a:rPr lang="en-US" sz="1600">
                  <a:cs typeface="Calibri"/>
                </a:rPr>
                <a:t>Which Android users sent a sequence of anomalous DNS requests after visiting website </a:t>
              </a:r>
              <a:r>
                <a:rPr lang="en-US" sz="1600" err="1">
                  <a:cs typeface="Calibri"/>
                </a:rPr>
                <a:t>xyz.com</a:t>
              </a:r>
              <a:r>
                <a:rPr lang="en-US" sz="1600">
                  <a:cs typeface="Calibri"/>
                </a:rPr>
                <a:t> in the last hour?</a:t>
              </a:r>
            </a:p>
            <a:p>
              <a:pPr>
                <a:lnSpc>
                  <a:spcPct val="110000"/>
                </a:lnSpc>
                <a:spcBef>
                  <a:spcPts val="600"/>
                </a:spcBef>
              </a:pPr>
              <a:endParaRPr lang="en-US" sz="1400" noProof="0"/>
            </a:p>
          </p:txBody>
        </p:sp>
        <p:sp>
          <p:nvSpPr>
            <p:cNvPr id="44" name="Right Arrow 43">
              <a:extLst>
                <a:ext uri="{FF2B5EF4-FFF2-40B4-BE49-F238E27FC236}">
                  <a16:creationId xmlns:a16="http://schemas.microsoft.com/office/drawing/2014/main" id="{245F052F-9712-CFE8-32EC-19BAAE483EA2}"/>
                </a:ext>
              </a:extLst>
            </p:cNvPr>
            <p:cNvSpPr/>
            <p:nvPr/>
          </p:nvSpPr>
          <p:spPr>
            <a:xfrm>
              <a:off x="7412388" y="4560618"/>
              <a:ext cx="188259" cy="2094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3738BC7B-7E82-D57F-0D69-3B604334AFD8}"/>
              </a:ext>
            </a:extLst>
          </p:cNvPr>
          <p:cNvGrpSpPr/>
          <p:nvPr/>
        </p:nvGrpSpPr>
        <p:grpSpPr>
          <a:xfrm>
            <a:off x="1971505" y="5119846"/>
            <a:ext cx="8248989" cy="969496"/>
            <a:chOff x="2044167" y="5221484"/>
            <a:chExt cx="8248989" cy="969496"/>
          </a:xfrm>
        </p:grpSpPr>
        <p:sp>
          <p:nvSpPr>
            <p:cNvPr id="45" name="Rounded Rectangle 44">
              <a:extLst>
                <a:ext uri="{FF2B5EF4-FFF2-40B4-BE49-F238E27FC236}">
                  <a16:creationId xmlns:a16="http://schemas.microsoft.com/office/drawing/2014/main" id="{9DA1AD8C-1E70-23E6-4528-F99E554F4B44}"/>
                </a:ext>
              </a:extLst>
            </p:cNvPr>
            <p:cNvSpPr/>
            <p:nvPr/>
          </p:nvSpPr>
          <p:spPr>
            <a:xfrm>
              <a:off x="7726154" y="5456769"/>
              <a:ext cx="2567002" cy="718883"/>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28EA79B9-C2DF-72BC-0769-97D5C0512A01}"/>
                </a:ext>
              </a:extLst>
            </p:cNvPr>
            <p:cNvSpPr/>
            <p:nvPr/>
          </p:nvSpPr>
          <p:spPr>
            <a:xfrm>
              <a:off x="2268777" y="5456769"/>
              <a:ext cx="4970222" cy="718883"/>
            </a:xfrm>
            <a:prstGeom prst="roundRect">
              <a:avLst>
                <a:gd name="adj" fmla="val 66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Graphic 46">
              <a:extLst>
                <a:ext uri="{FF2B5EF4-FFF2-40B4-BE49-F238E27FC236}">
                  <a16:creationId xmlns:a16="http://schemas.microsoft.com/office/drawing/2014/main" id="{BEB7F473-E344-DC69-A92A-9184F974A8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44167" y="5679294"/>
              <a:ext cx="517847" cy="497929"/>
            </a:xfrm>
            <a:prstGeom prst="rect">
              <a:avLst/>
            </a:prstGeom>
          </p:spPr>
        </p:pic>
        <p:sp>
          <p:nvSpPr>
            <p:cNvPr id="48" name="TextBox 47">
              <a:extLst>
                <a:ext uri="{FF2B5EF4-FFF2-40B4-BE49-F238E27FC236}">
                  <a16:creationId xmlns:a16="http://schemas.microsoft.com/office/drawing/2014/main" id="{B7006C56-563A-032A-5E8E-F0792F3DDE09}"/>
                </a:ext>
              </a:extLst>
            </p:cNvPr>
            <p:cNvSpPr txBox="1"/>
            <p:nvPr/>
          </p:nvSpPr>
          <p:spPr>
            <a:xfrm>
              <a:off x="2226712" y="5221484"/>
              <a:ext cx="3994881" cy="323165"/>
            </a:xfrm>
            <a:prstGeom prst="rect">
              <a:avLst/>
            </a:prstGeom>
            <a:noFill/>
          </p:spPr>
          <p:txBody>
            <a:bodyPr wrap="square" lIns="91440" tIns="45720" rIns="91440" bIns="45720" rtlCol="0" anchor="t">
              <a:spAutoFit/>
            </a:bodyPr>
            <a:lstStyle/>
            <a:p>
              <a:r>
                <a:rPr lang="en-US" sz="1500" b="1"/>
                <a:t>Manufacturing</a:t>
              </a:r>
            </a:p>
          </p:txBody>
        </p:sp>
        <p:sp>
          <p:nvSpPr>
            <p:cNvPr id="49" name="TextBox 48">
              <a:extLst>
                <a:ext uri="{FF2B5EF4-FFF2-40B4-BE49-F238E27FC236}">
                  <a16:creationId xmlns:a16="http://schemas.microsoft.com/office/drawing/2014/main" id="{0CE2E333-CE4B-F919-F4DA-F2917EEFA2C7}"/>
                </a:ext>
              </a:extLst>
            </p:cNvPr>
            <p:cNvSpPr txBox="1"/>
            <p:nvPr/>
          </p:nvSpPr>
          <p:spPr>
            <a:xfrm>
              <a:off x="8058238" y="5544649"/>
              <a:ext cx="2050305" cy="646331"/>
            </a:xfrm>
            <a:prstGeom prst="rect">
              <a:avLst/>
            </a:prstGeom>
            <a:noFill/>
          </p:spPr>
          <p:txBody>
            <a:bodyPr wrap="none" lIns="91440" tIns="45720" rIns="91440" bIns="45720" rtlCol="0" anchor="t">
              <a:spAutoFit/>
            </a:bodyPr>
            <a:lstStyle/>
            <a:p>
              <a:pPr algn="ctr"/>
              <a:r>
                <a:rPr lang="en-US"/>
                <a:t>Rebalance load, </a:t>
              </a:r>
            </a:p>
            <a:p>
              <a:pPr algn="ctr"/>
              <a:r>
                <a:rPr lang="en-US"/>
                <a:t>Repair</a:t>
              </a:r>
            </a:p>
          </p:txBody>
        </p:sp>
        <p:sp>
          <p:nvSpPr>
            <p:cNvPr id="50" name="TextBox 49">
              <a:extLst>
                <a:ext uri="{FF2B5EF4-FFF2-40B4-BE49-F238E27FC236}">
                  <a16:creationId xmlns:a16="http://schemas.microsoft.com/office/drawing/2014/main" id="{3DA8936D-13D1-3307-6B5E-FB9A47CF79EC}"/>
                </a:ext>
              </a:extLst>
            </p:cNvPr>
            <p:cNvSpPr txBox="1"/>
            <p:nvPr/>
          </p:nvSpPr>
          <p:spPr>
            <a:xfrm>
              <a:off x="2737701" y="5575721"/>
              <a:ext cx="3724972" cy="535492"/>
            </a:xfrm>
            <a:prstGeom prst="rect">
              <a:avLst/>
            </a:prstGeom>
            <a:noFill/>
          </p:spPr>
          <p:txBody>
            <a:bodyPr wrap="none" lIns="0" rIns="0" bIns="0" rtlCol="0" anchor="t">
              <a:noAutofit/>
            </a:bodyPr>
            <a:lstStyle/>
            <a:p>
              <a:r>
                <a:rPr lang="en-US" sz="1600">
                  <a:cs typeface="Calibri"/>
                </a:rPr>
                <a:t>How many machines from vendor X are </a:t>
              </a:r>
            </a:p>
            <a:p>
              <a:r>
                <a:rPr lang="en-US" sz="1600">
                  <a:cs typeface="Calibri"/>
                </a:rPr>
                <a:t>showing degrading health status over time?</a:t>
              </a:r>
            </a:p>
            <a:p>
              <a:r>
                <a:rPr lang="en-US" sz="1600">
                  <a:cs typeface="Calibri"/>
                </a:rPr>
                <a:t> </a:t>
              </a:r>
            </a:p>
            <a:p>
              <a:pPr algn="l">
                <a:lnSpc>
                  <a:spcPct val="110000"/>
                </a:lnSpc>
                <a:spcBef>
                  <a:spcPts val="600"/>
                </a:spcBef>
              </a:pPr>
              <a:endParaRPr lang="en-US" sz="1400" noProof="0"/>
            </a:p>
          </p:txBody>
        </p:sp>
        <p:sp>
          <p:nvSpPr>
            <p:cNvPr id="51" name="Right Arrow 50">
              <a:extLst>
                <a:ext uri="{FF2B5EF4-FFF2-40B4-BE49-F238E27FC236}">
                  <a16:creationId xmlns:a16="http://schemas.microsoft.com/office/drawing/2014/main" id="{1BD774C8-A457-845E-124D-9B9DE0B7C912}"/>
                </a:ext>
              </a:extLst>
            </p:cNvPr>
            <p:cNvSpPr/>
            <p:nvPr/>
          </p:nvSpPr>
          <p:spPr>
            <a:xfrm>
              <a:off x="7412387" y="5718858"/>
              <a:ext cx="188259" cy="2094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TextBox 51">
            <a:extLst>
              <a:ext uri="{FF2B5EF4-FFF2-40B4-BE49-F238E27FC236}">
                <a16:creationId xmlns:a16="http://schemas.microsoft.com/office/drawing/2014/main" id="{BA226B13-CBE2-B6BA-88BC-E3FE8AFAF5DE}"/>
              </a:ext>
            </a:extLst>
          </p:cNvPr>
          <p:cNvSpPr txBox="1"/>
          <p:nvPr/>
        </p:nvSpPr>
        <p:spPr>
          <a:xfrm>
            <a:off x="1852751" y="6074014"/>
            <a:ext cx="343364" cy="369332"/>
          </a:xfrm>
          <a:prstGeom prst="rect">
            <a:avLst/>
          </a:prstGeom>
          <a:noFill/>
        </p:spPr>
        <p:txBody>
          <a:bodyPr wrap="none" rtlCol="0">
            <a:spAutoFit/>
          </a:bodyPr>
          <a:lstStyle/>
          <a:p>
            <a:r>
              <a:rPr lang="en-US"/>
              <a:t>…</a:t>
            </a:r>
          </a:p>
        </p:txBody>
      </p:sp>
      <p:sp>
        <p:nvSpPr>
          <p:cNvPr id="53" name="TextBox 52">
            <a:extLst>
              <a:ext uri="{FF2B5EF4-FFF2-40B4-BE49-F238E27FC236}">
                <a16:creationId xmlns:a16="http://schemas.microsoft.com/office/drawing/2014/main" id="{2A84900B-B269-39F2-7382-C87353ECE3C6}"/>
              </a:ext>
            </a:extLst>
          </p:cNvPr>
          <p:cNvSpPr txBox="1"/>
          <p:nvPr/>
        </p:nvSpPr>
        <p:spPr>
          <a:xfrm>
            <a:off x="11277600" y="5677989"/>
            <a:ext cx="0" cy="0"/>
          </a:xfrm>
          <a:prstGeom prst="rect">
            <a:avLst/>
          </a:prstGeom>
          <a:noFill/>
        </p:spPr>
        <p:txBody>
          <a:bodyPr wrap="none" lIns="0" rIns="0" bIns="0" rtlCol="0" anchor="t">
            <a:noAutofit/>
          </a:bodyPr>
          <a:lstStyle/>
          <a:p>
            <a:pPr algn="l">
              <a:lnSpc>
                <a:spcPct val="110000"/>
              </a:lnSpc>
              <a:spcBef>
                <a:spcPts val="600"/>
              </a:spcBef>
            </a:pPr>
            <a:endParaRPr lang="en-US" sz="1400" noProof="0"/>
          </a:p>
        </p:txBody>
      </p:sp>
    </p:spTree>
    <p:extLst>
      <p:ext uri="{BB962C8B-B14F-4D97-AF65-F5344CB8AC3E}">
        <p14:creationId xmlns:p14="http://schemas.microsoft.com/office/powerpoint/2010/main" val="3311630779"/>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 Same Side Corner Rectangle 7">
            <a:extLst>
              <a:ext uri="{FF2B5EF4-FFF2-40B4-BE49-F238E27FC236}">
                <a16:creationId xmlns:a16="http://schemas.microsoft.com/office/drawing/2014/main" id="{6843B179-1A37-7AB2-47B0-BD2528AB8E6A}"/>
              </a:ext>
            </a:extLst>
          </p:cNvPr>
          <p:cNvSpPr/>
          <p:nvPr/>
        </p:nvSpPr>
        <p:spPr>
          <a:xfrm rot="5400000">
            <a:off x="1023481" y="3894686"/>
            <a:ext cx="1327065" cy="3414230"/>
          </a:xfrm>
          <a:prstGeom prst="round2SameRect">
            <a:avLst>
              <a:gd name="adj1" fmla="val 4570"/>
              <a:gd name="adj2" fmla="val 0"/>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978B6-894B-CBD2-D9D4-6CBC198E98F7}"/>
              </a:ext>
            </a:extLst>
          </p:cNvPr>
          <p:cNvSpPr>
            <a:spLocks noGrp="1"/>
          </p:cNvSpPr>
          <p:nvPr>
            <p:ph type="title"/>
          </p:nvPr>
        </p:nvSpPr>
        <p:spPr>
          <a:xfrm>
            <a:off x="999597" y="936285"/>
            <a:ext cx="3659189" cy="1591981"/>
          </a:xfrm>
        </p:spPr>
        <p:txBody>
          <a:bodyPr>
            <a:normAutofit fontScale="90000"/>
          </a:bodyPr>
          <a:lstStyle/>
          <a:p>
            <a:r>
              <a:rPr lang="en-US" sz="4200" dirty="0"/>
              <a:t>Stateful Analytics is Hard in </a:t>
            </a:r>
            <a:br>
              <a:rPr lang="en-US" sz="4200" dirty="0"/>
            </a:br>
            <a:r>
              <a:rPr lang="en-US" sz="4200" dirty="0"/>
              <a:t>Classical Relational Model</a:t>
            </a:r>
            <a:endParaRPr lang="en-US" sz="4200" dirty="0">
              <a:solidFill>
                <a:schemeClr val="accent4"/>
              </a:solidFill>
            </a:endParaRPr>
          </a:p>
        </p:txBody>
      </p:sp>
      <p:sp>
        <p:nvSpPr>
          <p:cNvPr id="3" name="Footer Placeholder 2">
            <a:extLst>
              <a:ext uri="{FF2B5EF4-FFF2-40B4-BE49-F238E27FC236}">
                <a16:creationId xmlns:a16="http://schemas.microsoft.com/office/drawing/2014/main" id="{080DC127-40E5-7885-548B-4BE83CD46811}"/>
              </a:ext>
            </a:extLst>
          </p:cNvPr>
          <p:cNvSpPr>
            <a:spLocks noGrp="1"/>
          </p:cNvSpPr>
          <p:nvPr>
            <p:ph type="ftr" sz="quarter" idx="10"/>
          </p:nvPr>
        </p:nvSpPr>
        <p:spPr/>
        <p:txBody>
          <a:bodyPr/>
          <a:lstStyle/>
          <a:p>
            <a:r>
              <a:rPr lang="en-US"/>
              <a:t>© 2023 Conviva. All Rights Reserved. </a:t>
            </a:r>
          </a:p>
        </p:txBody>
      </p:sp>
      <p:sp>
        <p:nvSpPr>
          <p:cNvPr id="4" name="Slide Number Placeholder 3">
            <a:extLst>
              <a:ext uri="{FF2B5EF4-FFF2-40B4-BE49-F238E27FC236}">
                <a16:creationId xmlns:a16="http://schemas.microsoft.com/office/drawing/2014/main" id="{C9AC1C2D-5C89-4E8F-078B-A2A07CFD4DE1}"/>
              </a:ext>
            </a:extLst>
          </p:cNvPr>
          <p:cNvSpPr>
            <a:spLocks noGrp="1"/>
          </p:cNvSpPr>
          <p:nvPr>
            <p:ph type="sldNum" sz="quarter" idx="11"/>
          </p:nvPr>
        </p:nvSpPr>
        <p:spPr/>
        <p:txBody>
          <a:bodyPr/>
          <a:lstStyle/>
          <a:p>
            <a:fld id="{821DF431-38B8-4B84-8A46-18EC18AE47DC}" type="slidenum">
              <a:rPr lang="en-US" smtClean="0"/>
              <a:pPr/>
              <a:t>14</a:t>
            </a:fld>
            <a:endParaRPr lang="en-US"/>
          </a:p>
        </p:txBody>
      </p:sp>
      <p:grpSp>
        <p:nvGrpSpPr>
          <p:cNvPr id="9" name="Group 8">
            <a:extLst>
              <a:ext uri="{FF2B5EF4-FFF2-40B4-BE49-F238E27FC236}">
                <a16:creationId xmlns:a16="http://schemas.microsoft.com/office/drawing/2014/main" id="{E520199B-AA2D-E409-155A-A30967776632}"/>
              </a:ext>
            </a:extLst>
          </p:cNvPr>
          <p:cNvGrpSpPr/>
          <p:nvPr/>
        </p:nvGrpSpPr>
        <p:grpSpPr>
          <a:xfrm>
            <a:off x="888386" y="2865305"/>
            <a:ext cx="3078882" cy="1390909"/>
            <a:chOff x="5863075" y="841062"/>
            <a:chExt cx="2636452" cy="1191038"/>
          </a:xfrm>
        </p:grpSpPr>
        <p:pic>
          <p:nvPicPr>
            <p:cNvPr id="10" name="Picture 2" descr="Data Lakehouse Platform by Databricks - Schedule a Demo Now!">
              <a:extLst>
                <a:ext uri="{FF2B5EF4-FFF2-40B4-BE49-F238E27FC236}">
                  <a16:creationId xmlns:a16="http://schemas.microsoft.com/office/drawing/2014/main" id="{F53EE87F-CA24-C241-1C8F-2D3650A48C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4944" y="841062"/>
              <a:ext cx="689759" cy="77802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Self-service Business Intelligence for Google BigQuery - Holistics |  Self-service BI Platform">
              <a:extLst>
                <a:ext uri="{FF2B5EF4-FFF2-40B4-BE49-F238E27FC236}">
                  <a16:creationId xmlns:a16="http://schemas.microsoft.com/office/drawing/2014/main" id="{D9B3755F-5FC5-F021-FE56-30482BD7F3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3075" y="1031320"/>
              <a:ext cx="839713" cy="3975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Snowflake and Google Cloud Announce Strategic Partnership">
              <a:extLst>
                <a:ext uri="{FF2B5EF4-FFF2-40B4-BE49-F238E27FC236}">
                  <a16:creationId xmlns:a16="http://schemas.microsoft.com/office/drawing/2014/main" id="{6597BFBE-F8B2-4654-F281-935CA60366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9815" y="990011"/>
              <a:ext cx="839712" cy="4388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Cut down Cost of running Google Cloud Dataflow | by Raj.k | Analytics  Vidhya | Medium">
              <a:extLst>
                <a:ext uri="{FF2B5EF4-FFF2-40B4-BE49-F238E27FC236}">
                  <a16:creationId xmlns:a16="http://schemas.microsoft.com/office/drawing/2014/main" id="{CCA92B7A-84A0-9198-E31C-7F4D417722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3075" y="1563420"/>
              <a:ext cx="523533" cy="45619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Flink raises US$240 million to fuel ambitious growth">
              <a:extLst>
                <a:ext uri="{FF2B5EF4-FFF2-40B4-BE49-F238E27FC236}">
                  <a16:creationId xmlns:a16="http://schemas.microsoft.com/office/drawing/2014/main" id="{05C7BCAA-ECEF-3723-FBBD-D7A501A617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0889" y="1554498"/>
              <a:ext cx="644459" cy="4561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Spark Streaming Alternatives | Alternatives to Using Apache Spark | Ahana">
              <a:extLst>
                <a:ext uri="{FF2B5EF4-FFF2-40B4-BE49-F238E27FC236}">
                  <a16:creationId xmlns:a16="http://schemas.microsoft.com/office/drawing/2014/main" id="{EA56005A-34C0-B8C7-4476-C6A7E15E89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81281" y="1683562"/>
              <a:ext cx="554136" cy="348538"/>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TextBox 16">
            <a:extLst>
              <a:ext uri="{FF2B5EF4-FFF2-40B4-BE49-F238E27FC236}">
                <a16:creationId xmlns:a16="http://schemas.microsoft.com/office/drawing/2014/main" id="{F2FD519D-571B-C021-4DE7-00AEB376113A}"/>
              </a:ext>
            </a:extLst>
          </p:cNvPr>
          <p:cNvSpPr txBox="1"/>
          <p:nvPr/>
        </p:nvSpPr>
        <p:spPr>
          <a:xfrm>
            <a:off x="1099375" y="5335100"/>
            <a:ext cx="3078882" cy="1015663"/>
          </a:xfrm>
          <a:prstGeom prst="rect">
            <a:avLst/>
          </a:prstGeom>
          <a:noFill/>
        </p:spPr>
        <p:txBody>
          <a:bodyPr wrap="square" rtlCol="0">
            <a:spAutoFit/>
          </a:bodyPr>
          <a:lstStyle/>
          <a:p>
            <a:r>
              <a:rPr lang="en-US" sz="2000" b="1">
                <a:solidFill>
                  <a:schemeClr val="bg1"/>
                </a:solidFill>
              </a:rPr>
              <a:t>High dev effort </a:t>
            </a:r>
            <a:br>
              <a:rPr lang="en-US" sz="2000" b="1">
                <a:solidFill>
                  <a:schemeClr val="bg1"/>
                </a:solidFill>
              </a:rPr>
            </a:br>
            <a:r>
              <a:rPr lang="en-US" sz="2000" b="1">
                <a:solidFill>
                  <a:schemeClr val="bg1"/>
                </a:solidFill>
              </a:rPr>
              <a:t>High cost</a:t>
            </a:r>
          </a:p>
          <a:p>
            <a:endParaRPr lang="en-US" sz="2000" b="1">
              <a:solidFill>
                <a:schemeClr val="bg1"/>
              </a:solidFill>
            </a:endParaRPr>
          </a:p>
        </p:txBody>
      </p:sp>
      <p:sp>
        <p:nvSpPr>
          <p:cNvPr id="37" name="Graphic 35">
            <a:extLst>
              <a:ext uri="{FF2B5EF4-FFF2-40B4-BE49-F238E27FC236}">
                <a16:creationId xmlns:a16="http://schemas.microsoft.com/office/drawing/2014/main" id="{3BBA8464-5628-50D4-9A43-289B50D8DC05}"/>
              </a:ext>
            </a:extLst>
          </p:cNvPr>
          <p:cNvSpPr/>
          <p:nvPr/>
        </p:nvSpPr>
        <p:spPr>
          <a:xfrm>
            <a:off x="491867" y="5406006"/>
            <a:ext cx="465819" cy="405744"/>
          </a:xfrm>
          <a:custGeom>
            <a:avLst/>
            <a:gdLst>
              <a:gd name="connsiteX0" fmla="*/ 290603 w 291652"/>
              <a:gd name="connsiteY0" fmla="*/ 244620 h 254039"/>
              <a:gd name="connsiteX1" fmla="*/ 151055 w 291652"/>
              <a:gd name="connsiteY1" fmla="*/ 3037 h 254039"/>
              <a:gd name="connsiteX2" fmla="*/ 142977 w 291652"/>
              <a:gd name="connsiteY2" fmla="*/ 754 h 254039"/>
              <a:gd name="connsiteX3" fmla="*/ 140690 w 291652"/>
              <a:gd name="connsiteY3" fmla="*/ 3037 h 254039"/>
              <a:gd name="connsiteX4" fmla="*/ 1141 w 291652"/>
              <a:gd name="connsiteY4" fmla="*/ 244620 h 254039"/>
              <a:gd name="connsiteX5" fmla="*/ 2438 w 291652"/>
              <a:gd name="connsiteY5" fmla="*/ 252901 h 254039"/>
              <a:gd name="connsiteX6" fmla="*/ 6324 w 291652"/>
              <a:gd name="connsiteY6" fmla="*/ 254027 h 254039"/>
              <a:gd name="connsiteX7" fmla="*/ 285326 w 291652"/>
              <a:gd name="connsiteY7" fmla="*/ 254027 h 254039"/>
              <a:gd name="connsiteX8" fmla="*/ 291645 w 291652"/>
              <a:gd name="connsiteY8" fmla="*/ 248308 h 254039"/>
              <a:gd name="connsiteX9" fmla="*/ 290603 w 291652"/>
              <a:gd name="connsiteY9" fmla="*/ 244620 h 254039"/>
              <a:gd name="connsiteX10" fmla="*/ 139842 w 291652"/>
              <a:gd name="connsiteY10" fmla="*/ 83753 h 254039"/>
              <a:gd name="connsiteX11" fmla="*/ 151055 w 291652"/>
              <a:gd name="connsiteY11" fmla="*/ 83753 h 254039"/>
              <a:gd name="connsiteX12" fmla="*/ 153883 w 291652"/>
              <a:gd name="connsiteY12" fmla="*/ 86574 h 254039"/>
              <a:gd name="connsiteX13" fmla="*/ 153881 w 291652"/>
              <a:gd name="connsiteY13" fmla="*/ 86669 h 254039"/>
              <a:gd name="connsiteX14" fmla="*/ 152091 w 291652"/>
              <a:gd name="connsiteY14" fmla="*/ 171336 h 254039"/>
              <a:gd name="connsiteX15" fmla="*/ 149170 w 291652"/>
              <a:gd name="connsiteY15" fmla="*/ 174158 h 254039"/>
              <a:gd name="connsiteX16" fmla="*/ 141632 w 291652"/>
              <a:gd name="connsiteY16" fmla="*/ 174158 h 254039"/>
              <a:gd name="connsiteX17" fmla="*/ 138805 w 291652"/>
              <a:gd name="connsiteY17" fmla="*/ 171336 h 254039"/>
              <a:gd name="connsiteX18" fmla="*/ 136921 w 291652"/>
              <a:gd name="connsiteY18" fmla="*/ 86669 h 254039"/>
              <a:gd name="connsiteX19" fmla="*/ 139321 w 291652"/>
              <a:gd name="connsiteY19" fmla="*/ 83477 h 254039"/>
              <a:gd name="connsiteX20" fmla="*/ 139371 w 291652"/>
              <a:gd name="connsiteY20" fmla="*/ 83471 h 254039"/>
              <a:gd name="connsiteX21" fmla="*/ 153599 w 291652"/>
              <a:gd name="connsiteY21" fmla="*/ 206990 h 254039"/>
              <a:gd name="connsiteX22" fmla="*/ 146061 w 291652"/>
              <a:gd name="connsiteY22" fmla="*/ 210188 h 254039"/>
              <a:gd name="connsiteX23" fmla="*/ 133868 w 291652"/>
              <a:gd name="connsiteY23" fmla="*/ 200066 h 254039"/>
              <a:gd name="connsiteX24" fmla="*/ 144007 w 291652"/>
              <a:gd name="connsiteY24" fmla="*/ 187893 h 254039"/>
              <a:gd name="connsiteX25" fmla="*/ 146061 w 291652"/>
              <a:gd name="connsiteY25" fmla="*/ 187893 h 254039"/>
              <a:gd name="connsiteX26" fmla="*/ 153599 w 291652"/>
              <a:gd name="connsiteY26" fmla="*/ 191091 h 254039"/>
              <a:gd name="connsiteX27" fmla="*/ 153599 w 291652"/>
              <a:gd name="connsiteY27" fmla="*/ 206990 h 25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91652" h="254039">
                <a:moveTo>
                  <a:pt x="290603" y="244620"/>
                </a:moveTo>
                <a:lnTo>
                  <a:pt x="151055" y="3037"/>
                </a:lnTo>
                <a:cubicBezTo>
                  <a:pt x="149455" y="180"/>
                  <a:pt x="145839" y="-843"/>
                  <a:pt x="142977" y="754"/>
                </a:cubicBezTo>
                <a:cubicBezTo>
                  <a:pt x="142017" y="1289"/>
                  <a:pt x="141226" y="2079"/>
                  <a:pt x="140690" y="3037"/>
                </a:cubicBezTo>
                <a:lnTo>
                  <a:pt x="1141" y="244620"/>
                </a:lnTo>
                <a:cubicBezTo>
                  <a:pt x="-791" y="247264"/>
                  <a:pt x="-211" y="250971"/>
                  <a:pt x="2438" y="252901"/>
                </a:cubicBezTo>
                <a:cubicBezTo>
                  <a:pt x="3561" y="253718"/>
                  <a:pt x="4936" y="254117"/>
                  <a:pt x="6324" y="254027"/>
                </a:cubicBezTo>
                <a:lnTo>
                  <a:pt x="285326" y="254027"/>
                </a:lnTo>
                <a:cubicBezTo>
                  <a:pt x="288652" y="254190"/>
                  <a:pt x="291482" y="251630"/>
                  <a:pt x="291645" y="248308"/>
                </a:cubicBezTo>
                <a:cubicBezTo>
                  <a:pt x="291709" y="246999"/>
                  <a:pt x="291344" y="245703"/>
                  <a:pt x="290603" y="244620"/>
                </a:cubicBezTo>
                <a:close/>
                <a:moveTo>
                  <a:pt x="139842" y="83753"/>
                </a:moveTo>
                <a:lnTo>
                  <a:pt x="151055" y="83753"/>
                </a:lnTo>
                <a:cubicBezTo>
                  <a:pt x="152616" y="83752"/>
                  <a:pt x="153882" y="85015"/>
                  <a:pt x="153883" y="86574"/>
                </a:cubicBezTo>
                <a:cubicBezTo>
                  <a:pt x="153883" y="86605"/>
                  <a:pt x="153882" y="86637"/>
                  <a:pt x="153881" y="86669"/>
                </a:cubicBezTo>
                <a:lnTo>
                  <a:pt x="152091" y="171336"/>
                </a:lnTo>
                <a:cubicBezTo>
                  <a:pt x="152040" y="172910"/>
                  <a:pt x="150747" y="174159"/>
                  <a:pt x="149170" y="174158"/>
                </a:cubicBezTo>
                <a:lnTo>
                  <a:pt x="141632" y="174158"/>
                </a:lnTo>
                <a:cubicBezTo>
                  <a:pt x="140071" y="174158"/>
                  <a:pt x="138805" y="172895"/>
                  <a:pt x="138805" y="171336"/>
                </a:cubicBezTo>
                <a:lnTo>
                  <a:pt x="136921" y="86669"/>
                </a:lnTo>
                <a:cubicBezTo>
                  <a:pt x="136700" y="85126"/>
                  <a:pt x="137775" y="83697"/>
                  <a:pt x="139321" y="83477"/>
                </a:cubicBezTo>
                <a:cubicBezTo>
                  <a:pt x="139338" y="83475"/>
                  <a:pt x="139354" y="83473"/>
                  <a:pt x="139371" y="83471"/>
                </a:cubicBezTo>
                <a:close/>
                <a:moveTo>
                  <a:pt x="153599" y="206990"/>
                </a:moveTo>
                <a:cubicBezTo>
                  <a:pt x="151667" y="209093"/>
                  <a:pt x="148918" y="210260"/>
                  <a:pt x="146061" y="210188"/>
                </a:cubicBezTo>
                <a:cubicBezTo>
                  <a:pt x="139893" y="210755"/>
                  <a:pt x="134435" y="206222"/>
                  <a:pt x="133868" y="200066"/>
                </a:cubicBezTo>
                <a:cubicBezTo>
                  <a:pt x="133300" y="193909"/>
                  <a:pt x="137840" y="188459"/>
                  <a:pt x="144007" y="187893"/>
                </a:cubicBezTo>
                <a:cubicBezTo>
                  <a:pt x="144690" y="187830"/>
                  <a:pt x="145377" y="187830"/>
                  <a:pt x="146061" y="187893"/>
                </a:cubicBezTo>
                <a:cubicBezTo>
                  <a:pt x="148918" y="187822"/>
                  <a:pt x="151667" y="188988"/>
                  <a:pt x="153599" y="191091"/>
                </a:cubicBezTo>
                <a:cubicBezTo>
                  <a:pt x="157970" y="195492"/>
                  <a:pt x="157970" y="202589"/>
                  <a:pt x="153599" y="206990"/>
                </a:cubicBezTo>
                <a:close/>
              </a:path>
            </a:pathLst>
          </a:custGeom>
          <a:solidFill>
            <a:schemeClr val="bg1"/>
          </a:solidFill>
          <a:ln w="9218" cap="flat">
            <a:noFill/>
            <a:prstDash val="solid"/>
            <a:miter/>
          </a:ln>
        </p:spPr>
        <p:txBody>
          <a:bodyPr rtlCol="0" anchor="ctr"/>
          <a:lstStyle/>
          <a:p>
            <a:endParaRPr lang="en-US"/>
          </a:p>
        </p:txBody>
      </p:sp>
      <p:pic>
        <p:nvPicPr>
          <p:cNvPr id="5" name="Content Placeholder 6" descr="A screenshot of a computer program&#10;&#10;Description automatically generated">
            <a:extLst>
              <a:ext uri="{FF2B5EF4-FFF2-40B4-BE49-F238E27FC236}">
                <a16:creationId xmlns:a16="http://schemas.microsoft.com/office/drawing/2014/main" id="{0C63362D-B14E-261E-6A2A-6F65940D86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4753" y="592669"/>
            <a:ext cx="7043976" cy="5056464"/>
          </a:xfrm>
          <a:prstGeom prst="rect">
            <a:avLst/>
          </a:prstGeom>
        </p:spPr>
      </p:pic>
      <p:grpSp>
        <p:nvGrpSpPr>
          <p:cNvPr id="33" name="Group 32">
            <a:extLst>
              <a:ext uri="{FF2B5EF4-FFF2-40B4-BE49-F238E27FC236}">
                <a16:creationId xmlns:a16="http://schemas.microsoft.com/office/drawing/2014/main" id="{6B56396F-501D-8908-0F63-FCCAD584A8AC}"/>
              </a:ext>
            </a:extLst>
          </p:cNvPr>
          <p:cNvGrpSpPr/>
          <p:nvPr/>
        </p:nvGrpSpPr>
        <p:grpSpPr>
          <a:xfrm>
            <a:off x="3339922" y="4938267"/>
            <a:ext cx="2045739" cy="1327065"/>
            <a:chOff x="2044167" y="1973890"/>
            <a:chExt cx="2413937" cy="1565914"/>
          </a:xfrm>
        </p:grpSpPr>
        <p:sp>
          <p:nvSpPr>
            <p:cNvPr id="34" name="Rounded Rectangle 33">
              <a:extLst>
                <a:ext uri="{FF2B5EF4-FFF2-40B4-BE49-F238E27FC236}">
                  <a16:creationId xmlns:a16="http://schemas.microsoft.com/office/drawing/2014/main" id="{D5E61919-478D-3240-7E2D-E9A5D96011FF}"/>
                </a:ext>
              </a:extLst>
            </p:cNvPr>
            <p:cNvSpPr/>
            <p:nvPr/>
          </p:nvSpPr>
          <p:spPr>
            <a:xfrm>
              <a:off x="2268777" y="1973890"/>
              <a:ext cx="2189327" cy="1565914"/>
            </a:xfrm>
            <a:prstGeom prst="roundRect">
              <a:avLst>
                <a:gd name="adj" fmla="val 435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a:extLst>
                <a:ext uri="{FF2B5EF4-FFF2-40B4-BE49-F238E27FC236}">
                  <a16:creationId xmlns:a16="http://schemas.microsoft.com/office/drawing/2014/main" id="{2592B82F-B489-88DC-9141-BDC7F8AD9DD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2044167" y="2196416"/>
              <a:ext cx="517847" cy="497929"/>
            </a:xfrm>
            <a:prstGeom prst="rect">
              <a:avLst/>
            </a:prstGeom>
          </p:spPr>
        </p:pic>
        <p:sp>
          <p:nvSpPr>
            <p:cNvPr id="36" name="TextBox 35">
              <a:extLst>
                <a:ext uri="{FF2B5EF4-FFF2-40B4-BE49-F238E27FC236}">
                  <a16:creationId xmlns:a16="http://schemas.microsoft.com/office/drawing/2014/main" id="{7AF71BB9-AF52-B3ED-61BF-28DA322B64C0}"/>
                </a:ext>
              </a:extLst>
            </p:cNvPr>
            <p:cNvSpPr txBox="1"/>
            <p:nvPr/>
          </p:nvSpPr>
          <p:spPr>
            <a:xfrm>
              <a:off x="2737702" y="2180746"/>
              <a:ext cx="1528381" cy="1198465"/>
            </a:xfrm>
            <a:prstGeom prst="rect">
              <a:avLst/>
            </a:prstGeom>
            <a:noFill/>
          </p:spPr>
          <p:txBody>
            <a:bodyPr wrap="square" lIns="0" rIns="0" bIns="0" rtlCol="0" anchor="t">
              <a:noAutofit/>
            </a:bodyPr>
            <a:lstStyle/>
            <a:p>
              <a:r>
                <a:rPr lang="en-US" sz="1200">
                  <a:solidFill>
                    <a:schemeClr val="accent3"/>
                  </a:solidFill>
                  <a:cs typeface="Calibri"/>
                </a:rPr>
                <a:t>Count duration of high stress (&gt;=6) when working </a:t>
              </a:r>
              <a:endParaRPr kumimoji="0" lang="en-US" sz="1600" b="0" u="none" strike="noStrike" kern="1200" cap="none" spc="0" normalizeH="0" baseline="0" noProof="0">
                <a:ln>
                  <a:noFill/>
                </a:ln>
                <a:effectLst/>
                <a:uLnTx/>
                <a:uFillTx/>
                <a:ea typeface="+mn-ea"/>
                <a:cs typeface="+mn-cs"/>
              </a:endParaRPr>
            </a:p>
          </p:txBody>
        </p:sp>
      </p:grpSp>
      <p:cxnSp>
        <p:nvCxnSpPr>
          <p:cNvPr id="38" name="Elbow Connector 37">
            <a:extLst>
              <a:ext uri="{FF2B5EF4-FFF2-40B4-BE49-F238E27FC236}">
                <a16:creationId xmlns:a16="http://schemas.microsoft.com/office/drawing/2014/main" id="{53233C48-DDE8-6FFD-B4BF-22CFAFC3BC63}"/>
              </a:ext>
            </a:extLst>
          </p:cNvPr>
          <p:cNvCxnSpPr>
            <a:cxnSpLocks/>
          </p:cNvCxnSpPr>
          <p:nvPr/>
        </p:nvCxnSpPr>
        <p:spPr>
          <a:xfrm rot="5400000" flipH="1" flipV="1">
            <a:off x="3170477" y="2723081"/>
            <a:ext cx="4093608" cy="336763"/>
          </a:xfrm>
          <a:prstGeom prst="bentConnector3">
            <a:avLst>
              <a:gd name="adj1" fmla="val 99975"/>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951942017"/>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ounded Rectangle 38">
            <a:extLst>
              <a:ext uri="{FF2B5EF4-FFF2-40B4-BE49-F238E27FC236}">
                <a16:creationId xmlns:a16="http://schemas.microsoft.com/office/drawing/2014/main" id="{27860651-F51C-9629-E5B9-354F062E0225}"/>
              </a:ext>
            </a:extLst>
          </p:cNvPr>
          <p:cNvSpPr/>
          <p:nvPr/>
        </p:nvSpPr>
        <p:spPr>
          <a:xfrm>
            <a:off x="1579675" y="2260224"/>
            <a:ext cx="9254495" cy="3424467"/>
          </a:xfrm>
          <a:prstGeom prst="roundRect">
            <a:avLst>
              <a:gd name="adj" fmla="val 313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267CA137-9C68-C8BF-D013-A09D9633E3AE}"/>
              </a:ext>
            </a:extLst>
          </p:cNvPr>
          <p:cNvSpPr/>
          <p:nvPr/>
        </p:nvSpPr>
        <p:spPr>
          <a:xfrm>
            <a:off x="4606093" y="2090984"/>
            <a:ext cx="6050668" cy="3669727"/>
          </a:xfrm>
          <a:prstGeom prst="roundRect">
            <a:avLst>
              <a:gd name="adj" fmla="val 2072"/>
            </a:avLst>
          </a:prstGeom>
          <a:solidFill>
            <a:schemeClr val="accent4">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C0D49E-D1F8-5EF6-5409-1A1EC632A8A6}"/>
              </a:ext>
            </a:extLst>
          </p:cNvPr>
          <p:cNvSpPr>
            <a:spLocks noGrp="1"/>
          </p:cNvSpPr>
          <p:nvPr>
            <p:ph type="title"/>
          </p:nvPr>
        </p:nvSpPr>
        <p:spPr>
          <a:xfrm>
            <a:off x="470855" y="0"/>
            <a:ext cx="11362370" cy="1206500"/>
          </a:xfrm>
        </p:spPr>
        <p:txBody>
          <a:bodyPr>
            <a:normAutofit/>
          </a:bodyPr>
          <a:lstStyle/>
          <a:p>
            <a:r>
              <a:rPr lang="en-US" dirty="0"/>
              <a:t>Geometric Timeline makes stateful analytics easy!</a:t>
            </a:r>
          </a:p>
        </p:txBody>
      </p:sp>
      <p:sp>
        <p:nvSpPr>
          <p:cNvPr id="5" name="Footer Placeholder 4">
            <a:extLst>
              <a:ext uri="{FF2B5EF4-FFF2-40B4-BE49-F238E27FC236}">
                <a16:creationId xmlns:a16="http://schemas.microsoft.com/office/drawing/2014/main" id="{EABAFD23-A40F-7D7F-BC62-428BBD0DC30C}"/>
              </a:ext>
            </a:extLst>
          </p:cNvPr>
          <p:cNvSpPr>
            <a:spLocks noGrp="1"/>
          </p:cNvSpPr>
          <p:nvPr>
            <p:ph type="ftr" sz="quarter" idx="10"/>
          </p:nvPr>
        </p:nvSpPr>
        <p:spPr>
          <a:xfrm>
            <a:off x="358140" y="6406833"/>
            <a:ext cx="2263140" cy="365125"/>
          </a:xfrm>
        </p:spPr>
        <p:txBody>
          <a:bodyPr/>
          <a:lstStyle/>
          <a:p>
            <a:r>
              <a:rPr lang="en-US"/>
              <a:t>© 2023 Conviva. All Rights Reserved. </a:t>
            </a:r>
          </a:p>
        </p:txBody>
      </p:sp>
      <p:sp>
        <p:nvSpPr>
          <p:cNvPr id="7" name="Slide Number Placeholder 6">
            <a:extLst>
              <a:ext uri="{FF2B5EF4-FFF2-40B4-BE49-F238E27FC236}">
                <a16:creationId xmlns:a16="http://schemas.microsoft.com/office/drawing/2014/main" id="{03DA82AC-3DA5-D09F-C2D0-5E416033C2C5}"/>
              </a:ext>
            </a:extLst>
          </p:cNvPr>
          <p:cNvSpPr>
            <a:spLocks noGrp="1"/>
          </p:cNvSpPr>
          <p:nvPr>
            <p:ph type="sldNum" sz="quarter" idx="11"/>
          </p:nvPr>
        </p:nvSpPr>
        <p:spPr>
          <a:xfrm>
            <a:off x="0" y="6406833"/>
            <a:ext cx="358140" cy="365125"/>
          </a:xfrm>
        </p:spPr>
        <p:txBody>
          <a:bodyPr/>
          <a:lstStyle/>
          <a:p>
            <a:fld id="{821DF431-38B8-4B84-8A46-18EC18AE47DC}" type="slidenum">
              <a:rPr lang="en-US" smtClean="0"/>
              <a:pPr/>
              <a:t>15</a:t>
            </a:fld>
            <a:endParaRPr lang="en-US"/>
          </a:p>
        </p:txBody>
      </p:sp>
      <p:cxnSp>
        <p:nvCxnSpPr>
          <p:cNvPr id="9" name="Straight Arrow Connector 8">
            <a:extLst>
              <a:ext uri="{FF2B5EF4-FFF2-40B4-BE49-F238E27FC236}">
                <a16:creationId xmlns:a16="http://schemas.microsoft.com/office/drawing/2014/main" id="{C7E2760F-2A0C-C6AA-A6E2-73DF7C4F7C2A}"/>
              </a:ext>
            </a:extLst>
          </p:cNvPr>
          <p:cNvCxnSpPr>
            <a:cxnSpLocks/>
          </p:cNvCxnSpPr>
          <p:nvPr/>
        </p:nvCxnSpPr>
        <p:spPr>
          <a:xfrm>
            <a:off x="1579676" y="5561126"/>
            <a:ext cx="942722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06868A9-BE88-24D7-A1D1-A1C788541A9E}"/>
              </a:ext>
            </a:extLst>
          </p:cNvPr>
          <p:cNvCxnSpPr>
            <a:cxnSpLocks/>
          </p:cNvCxnSpPr>
          <p:nvPr/>
        </p:nvCxnSpPr>
        <p:spPr>
          <a:xfrm flipV="1">
            <a:off x="1742236" y="2092608"/>
            <a:ext cx="0" cy="35701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2E2B527-1B3F-D798-2067-0D5E5CF6E912}"/>
              </a:ext>
            </a:extLst>
          </p:cNvPr>
          <p:cNvSpPr txBox="1"/>
          <p:nvPr/>
        </p:nvSpPr>
        <p:spPr>
          <a:xfrm>
            <a:off x="1499133" y="5849157"/>
            <a:ext cx="580608" cy="323165"/>
          </a:xfrm>
          <a:prstGeom prst="rect">
            <a:avLst/>
          </a:prstGeom>
          <a:noFill/>
        </p:spPr>
        <p:txBody>
          <a:bodyPr wrap="none" rtlCol="0">
            <a:spAutoFit/>
          </a:bodyPr>
          <a:lstStyle/>
          <a:p>
            <a:r>
              <a:rPr lang="en-US" sz="1500"/>
              <a:t>6:00</a:t>
            </a:r>
          </a:p>
        </p:txBody>
      </p:sp>
      <p:sp>
        <p:nvSpPr>
          <p:cNvPr id="12" name="TextBox 11">
            <a:extLst>
              <a:ext uri="{FF2B5EF4-FFF2-40B4-BE49-F238E27FC236}">
                <a16:creationId xmlns:a16="http://schemas.microsoft.com/office/drawing/2014/main" id="{D2457BE3-3C6C-CE96-49A2-6BF476AE8D02}"/>
              </a:ext>
            </a:extLst>
          </p:cNvPr>
          <p:cNvSpPr txBox="1"/>
          <p:nvPr/>
        </p:nvSpPr>
        <p:spPr>
          <a:xfrm>
            <a:off x="2421400" y="5849157"/>
            <a:ext cx="580608" cy="323165"/>
          </a:xfrm>
          <a:prstGeom prst="rect">
            <a:avLst/>
          </a:prstGeom>
          <a:noFill/>
        </p:spPr>
        <p:txBody>
          <a:bodyPr wrap="none" rtlCol="0">
            <a:spAutoFit/>
          </a:bodyPr>
          <a:lstStyle/>
          <a:p>
            <a:r>
              <a:rPr lang="en-US" sz="1500"/>
              <a:t>6:30</a:t>
            </a:r>
          </a:p>
        </p:txBody>
      </p:sp>
      <p:sp>
        <p:nvSpPr>
          <p:cNvPr id="13" name="TextBox 12">
            <a:extLst>
              <a:ext uri="{FF2B5EF4-FFF2-40B4-BE49-F238E27FC236}">
                <a16:creationId xmlns:a16="http://schemas.microsoft.com/office/drawing/2014/main" id="{6924CFC0-2F57-E0FC-6FA9-EF92C8B19B22}"/>
              </a:ext>
            </a:extLst>
          </p:cNvPr>
          <p:cNvSpPr txBox="1"/>
          <p:nvPr/>
        </p:nvSpPr>
        <p:spPr>
          <a:xfrm>
            <a:off x="3343667" y="5849157"/>
            <a:ext cx="580608" cy="323165"/>
          </a:xfrm>
          <a:prstGeom prst="rect">
            <a:avLst/>
          </a:prstGeom>
          <a:noFill/>
        </p:spPr>
        <p:txBody>
          <a:bodyPr wrap="none" rtlCol="0">
            <a:spAutoFit/>
          </a:bodyPr>
          <a:lstStyle/>
          <a:p>
            <a:r>
              <a:rPr lang="en-US" sz="1500"/>
              <a:t>7:00</a:t>
            </a:r>
          </a:p>
        </p:txBody>
      </p:sp>
      <p:sp>
        <p:nvSpPr>
          <p:cNvPr id="14" name="TextBox 13">
            <a:extLst>
              <a:ext uri="{FF2B5EF4-FFF2-40B4-BE49-F238E27FC236}">
                <a16:creationId xmlns:a16="http://schemas.microsoft.com/office/drawing/2014/main" id="{E952479C-2A9C-274C-D99D-0F51208706EC}"/>
              </a:ext>
            </a:extLst>
          </p:cNvPr>
          <p:cNvSpPr txBox="1"/>
          <p:nvPr/>
        </p:nvSpPr>
        <p:spPr>
          <a:xfrm>
            <a:off x="4265934" y="5849157"/>
            <a:ext cx="580608" cy="323165"/>
          </a:xfrm>
          <a:prstGeom prst="rect">
            <a:avLst/>
          </a:prstGeom>
          <a:noFill/>
        </p:spPr>
        <p:txBody>
          <a:bodyPr wrap="none" rtlCol="0">
            <a:spAutoFit/>
          </a:bodyPr>
          <a:lstStyle/>
          <a:p>
            <a:r>
              <a:rPr lang="en-US" sz="1500"/>
              <a:t>7:30</a:t>
            </a:r>
          </a:p>
        </p:txBody>
      </p:sp>
      <p:sp>
        <p:nvSpPr>
          <p:cNvPr id="15" name="TextBox 14">
            <a:extLst>
              <a:ext uri="{FF2B5EF4-FFF2-40B4-BE49-F238E27FC236}">
                <a16:creationId xmlns:a16="http://schemas.microsoft.com/office/drawing/2014/main" id="{362B0F3F-7B79-69C0-9C56-3160B568BAC9}"/>
              </a:ext>
            </a:extLst>
          </p:cNvPr>
          <p:cNvSpPr txBox="1"/>
          <p:nvPr/>
        </p:nvSpPr>
        <p:spPr>
          <a:xfrm>
            <a:off x="5188201" y="5849157"/>
            <a:ext cx="580608" cy="323165"/>
          </a:xfrm>
          <a:prstGeom prst="rect">
            <a:avLst/>
          </a:prstGeom>
          <a:noFill/>
        </p:spPr>
        <p:txBody>
          <a:bodyPr wrap="none" rtlCol="0">
            <a:spAutoFit/>
          </a:bodyPr>
          <a:lstStyle/>
          <a:p>
            <a:r>
              <a:rPr lang="en-US" sz="1500"/>
              <a:t>8:00</a:t>
            </a:r>
          </a:p>
        </p:txBody>
      </p:sp>
      <p:sp>
        <p:nvSpPr>
          <p:cNvPr id="16" name="TextBox 15">
            <a:extLst>
              <a:ext uri="{FF2B5EF4-FFF2-40B4-BE49-F238E27FC236}">
                <a16:creationId xmlns:a16="http://schemas.microsoft.com/office/drawing/2014/main" id="{FB682917-9959-6C73-76AF-867C8F2366F5}"/>
              </a:ext>
            </a:extLst>
          </p:cNvPr>
          <p:cNvSpPr txBox="1"/>
          <p:nvPr/>
        </p:nvSpPr>
        <p:spPr>
          <a:xfrm>
            <a:off x="6110468" y="5849157"/>
            <a:ext cx="580608" cy="323165"/>
          </a:xfrm>
          <a:prstGeom prst="rect">
            <a:avLst/>
          </a:prstGeom>
          <a:noFill/>
        </p:spPr>
        <p:txBody>
          <a:bodyPr wrap="none" rtlCol="0">
            <a:spAutoFit/>
          </a:bodyPr>
          <a:lstStyle/>
          <a:p>
            <a:r>
              <a:rPr lang="en-US" sz="1500"/>
              <a:t>8:30</a:t>
            </a:r>
          </a:p>
        </p:txBody>
      </p:sp>
      <p:sp>
        <p:nvSpPr>
          <p:cNvPr id="17" name="TextBox 16">
            <a:extLst>
              <a:ext uri="{FF2B5EF4-FFF2-40B4-BE49-F238E27FC236}">
                <a16:creationId xmlns:a16="http://schemas.microsoft.com/office/drawing/2014/main" id="{7618929F-C746-C8F8-4A40-CCB18F1AFE7A}"/>
              </a:ext>
            </a:extLst>
          </p:cNvPr>
          <p:cNvSpPr txBox="1"/>
          <p:nvPr/>
        </p:nvSpPr>
        <p:spPr>
          <a:xfrm>
            <a:off x="7032735" y="5849157"/>
            <a:ext cx="580608" cy="323165"/>
          </a:xfrm>
          <a:prstGeom prst="rect">
            <a:avLst/>
          </a:prstGeom>
          <a:noFill/>
        </p:spPr>
        <p:txBody>
          <a:bodyPr wrap="none" rtlCol="0">
            <a:spAutoFit/>
          </a:bodyPr>
          <a:lstStyle/>
          <a:p>
            <a:r>
              <a:rPr lang="en-US" sz="1500"/>
              <a:t>9:00</a:t>
            </a:r>
          </a:p>
        </p:txBody>
      </p:sp>
      <p:sp>
        <p:nvSpPr>
          <p:cNvPr id="18" name="TextBox 17">
            <a:extLst>
              <a:ext uri="{FF2B5EF4-FFF2-40B4-BE49-F238E27FC236}">
                <a16:creationId xmlns:a16="http://schemas.microsoft.com/office/drawing/2014/main" id="{33F6CC41-F803-7250-5747-309B132CD424}"/>
              </a:ext>
            </a:extLst>
          </p:cNvPr>
          <p:cNvSpPr txBox="1"/>
          <p:nvPr/>
        </p:nvSpPr>
        <p:spPr>
          <a:xfrm>
            <a:off x="7955002" y="5849157"/>
            <a:ext cx="580608" cy="323165"/>
          </a:xfrm>
          <a:prstGeom prst="rect">
            <a:avLst/>
          </a:prstGeom>
          <a:noFill/>
        </p:spPr>
        <p:txBody>
          <a:bodyPr wrap="none" rtlCol="0">
            <a:spAutoFit/>
          </a:bodyPr>
          <a:lstStyle/>
          <a:p>
            <a:r>
              <a:rPr lang="en-US" sz="1500"/>
              <a:t>9:30</a:t>
            </a:r>
          </a:p>
        </p:txBody>
      </p:sp>
      <p:sp>
        <p:nvSpPr>
          <p:cNvPr id="19" name="TextBox 18">
            <a:extLst>
              <a:ext uri="{FF2B5EF4-FFF2-40B4-BE49-F238E27FC236}">
                <a16:creationId xmlns:a16="http://schemas.microsoft.com/office/drawing/2014/main" id="{A485319B-32C2-91C1-7488-A1B4B4F98033}"/>
              </a:ext>
            </a:extLst>
          </p:cNvPr>
          <p:cNvSpPr txBox="1"/>
          <p:nvPr/>
        </p:nvSpPr>
        <p:spPr>
          <a:xfrm>
            <a:off x="8877269" y="5849157"/>
            <a:ext cx="691215" cy="323165"/>
          </a:xfrm>
          <a:prstGeom prst="rect">
            <a:avLst/>
          </a:prstGeom>
          <a:noFill/>
        </p:spPr>
        <p:txBody>
          <a:bodyPr wrap="none" rtlCol="0">
            <a:spAutoFit/>
          </a:bodyPr>
          <a:lstStyle/>
          <a:p>
            <a:r>
              <a:rPr lang="en-US" sz="1500"/>
              <a:t>10:00</a:t>
            </a:r>
          </a:p>
        </p:txBody>
      </p:sp>
      <p:sp>
        <p:nvSpPr>
          <p:cNvPr id="20" name="TextBox 19">
            <a:extLst>
              <a:ext uri="{FF2B5EF4-FFF2-40B4-BE49-F238E27FC236}">
                <a16:creationId xmlns:a16="http://schemas.microsoft.com/office/drawing/2014/main" id="{81C6AA28-BA9D-26FF-23B4-0D379E17A1A8}"/>
              </a:ext>
            </a:extLst>
          </p:cNvPr>
          <p:cNvSpPr txBox="1"/>
          <p:nvPr/>
        </p:nvSpPr>
        <p:spPr>
          <a:xfrm>
            <a:off x="9910146" y="5849157"/>
            <a:ext cx="691215" cy="323165"/>
          </a:xfrm>
          <a:prstGeom prst="rect">
            <a:avLst/>
          </a:prstGeom>
          <a:noFill/>
        </p:spPr>
        <p:txBody>
          <a:bodyPr wrap="none" rtlCol="0">
            <a:spAutoFit/>
          </a:bodyPr>
          <a:lstStyle/>
          <a:p>
            <a:r>
              <a:rPr lang="en-US" sz="1500"/>
              <a:t>10:30</a:t>
            </a:r>
          </a:p>
        </p:txBody>
      </p:sp>
      <p:sp>
        <p:nvSpPr>
          <p:cNvPr id="25" name="TextBox 24">
            <a:extLst>
              <a:ext uri="{FF2B5EF4-FFF2-40B4-BE49-F238E27FC236}">
                <a16:creationId xmlns:a16="http://schemas.microsoft.com/office/drawing/2014/main" id="{177B34B3-2D95-5A51-EADB-A8C0762C2FFC}"/>
              </a:ext>
            </a:extLst>
          </p:cNvPr>
          <p:cNvSpPr txBox="1"/>
          <p:nvPr/>
        </p:nvSpPr>
        <p:spPr>
          <a:xfrm rot="16200000">
            <a:off x="-652167" y="3741623"/>
            <a:ext cx="3424465" cy="461665"/>
          </a:xfrm>
          <a:prstGeom prst="rect">
            <a:avLst/>
          </a:prstGeom>
          <a:noFill/>
        </p:spPr>
        <p:txBody>
          <a:bodyPr wrap="square" rtlCol="0">
            <a:spAutoFit/>
          </a:bodyPr>
          <a:lstStyle/>
          <a:p>
            <a:pPr algn="ctr"/>
            <a:r>
              <a:rPr lang="en-US" sz="2400"/>
              <a:t>Stress level</a:t>
            </a:r>
          </a:p>
        </p:txBody>
      </p:sp>
      <p:sp>
        <p:nvSpPr>
          <p:cNvPr id="26" name="TextBox 25">
            <a:extLst>
              <a:ext uri="{FF2B5EF4-FFF2-40B4-BE49-F238E27FC236}">
                <a16:creationId xmlns:a16="http://schemas.microsoft.com/office/drawing/2014/main" id="{10217E33-17D1-E664-5D89-1FB052E0DEF6}"/>
              </a:ext>
            </a:extLst>
          </p:cNvPr>
          <p:cNvSpPr txBox="1"/>
          <p:nvPr/>
        </p:nvSpPr>
        <p:spPr>
          <a:xfrm>
            <a:off x="1237475" y="4324546"/>
            <a:ext cx="295274" cy="323165"/>
          </a:xfrm>
          <a:prstGeom prst="rect">
            <a:avLst/>
          </a:prstGeom>
          <a:noFill/>
        </p:spPr>
        <p:txBody>
          <a:bodyPr wrap="none" rtlCol="0">
            <a:spAutoFit/>
          </a:bodyPr>
          <a:lstStyle/>
          <a:p>
            <a:r>
              <a:rPr lang="en-US" sz="1500"/>
              <a:t>4</a:t>
            </a:r>
          </a:p>
        </p:txBody>
      </p:sp>
      <p:sp>
        <p:nvSpPr>
          <p:cNvPr id="27" name="TextBox 26">
            <a:extLst>
              <a:ext uri="{FF2B5EF4-FFF2-40B4-BE49-F238E27FC236}">
                <a16:creationId xmlns:a16="http://schemas.microsoft.com/office/drawing/2014/main" id="{8BCAE8B4-4C48-9B3A-00F4-4DF7401F9B42}"/>
              </a:ext>
            </a:extLst>
          </p:cNvPr>
          <p:cNvSpPr txBox="1"/>
          <p:nvPr/>
        </p:nvSpPr>
        <p:spPr>
          <a:xfrm>
            <a:off x="1237475" y="3745949"/>
            <a:ext cx="295274" cy="323165"/>
          </a:xfrm>
          <a:prstGeom prst="rect">
            <a:avLst/>
          </a:prstGeom>
          <a:noFill/>
        </p:spPr>
        <p:txBody>
          <a:bodyPr wrap="none" rtlCol="0">
            <a:spAutoFit/>
          </a:bodyPr>
          <a:lstStyle/>
          <a:p>
            <a:r>
              <a:rPr lang="en-US" sz="1500"/>
              <a:t>5</a:t>
            </a:r>
          </a:p>
        </p:txBody>
      </p:sp>
      <p:sp>
        <p:nvSpPr>
          <p:cNvPr id="28" name="TextBox 27">
            <a:extLst>
              <a:ext uri="{FF2B5EF4-FFF2-40B4-BE49-F238E27FC236}">
                <a16:creationId xmlns:a16="http://schemas.microsoft.com/office/drawing/2014/main" id="{6EAADA10-4673-DF99-EC6F-8623DBAA39C7}"/>
              </a:ext>
            </a:extLst>
          </p:cNvPr>
          <p:cNvSpPr txBox="1"/>
          <p:nvPr/>
        </p:nvSpPr>
        <p:spPr>
          <a:xfrm>
            <a:off x="1237475" y="3116552"/>
            <a:ext cx="295274" cy="323165"/>
          </a:xfrm>
          <a:prstGeom prst="rect">
            <a:avLst/>
          </a:prstGeom>
          <a:noFill/>
        </p:spPr>
        <p:txBody>
          <a:bodyPr wrap="none" rtlCol="0">
            <a:spAutoFit/>
          </a:bodyPr>
          <a:lstStyle/>
          <a:p>
            <a:r>
              <a:rPr lang="en-US" sz="1500"/>
              <a:t>6</a:t>
            </a:r>
          </a:p>
        </p:txBody>
      </p:sp>
      <p:sp>
        <p:nvSpPr>
          <p:cNvPr id="29" name="TextBox 28">
            <a:extLst>
              <a:ext uri="{FF2B5EF4-FFF2-40B4-BE49-F238E27FC236}">
                <a16:creationId xmlns:a16="http://schemas.microsoft.com/office/drawing/2014/main" id="{75E69091-F833-EA96-F83C-1084D88417DE}"/>
              </a:ext>
            </a:extLst>
          </p:cNvPr>
          <p:cNvSpPr txBox="1"/>
          <p:nvPr/>
        </p:nvSpPr>
        <p:spPr>
          <a:xfrm>
            <a:off x="1237475" y="2496392"/>
            <a:ext cx="295274" cy="323165"/>
          </a:xfrm>
          <a:prstGeom prst="rect">
            <a:avLst/>
          </a:prstGeom>
          <a:noFill/>
        </p:spPr>
        <p:txBody>
          <a:bodyPr wrap="none" rtlCol="0">
            <a:spAutoFit/>
          </a:bodyPr>
          <a:lstStyle/>
          <a:p>
            <a:r>
              <a:rPr lang="en-US" sz="1500"/>
              <a:t>7</a:t>
            </a:r>
          </a:p>
        </p:txBody>
      </p:sp>
      <p:grpSp>
        <p:nvGrpSpPr>
          <p:cNvPr id="43" name="Group 42">
            <a:extLst>
              <a:ext uri="{FF2B5EF4-FFF2-40B4-BE49-F238E27FC236}">
                <a16:creationId xmlns:a16="http://schemas.microsoft.com/office/drawing/2014/main" id="{04D0FCDB-6798-88CA-9FA7-9C8E4BE2459C}"/>
              </a:ext>
            </a:extLst>
          </p:cNvPr>
          <p:cNvGrpSpPr/>
          <p:nvPr/>
        </p:nvGrpSpPr>
        <p:grpSpPr>
          <a:xfrm>
            <a:off x="1757105" y="2600999"/>
            <a:ext cx="8899656" cy="2449992"/>
            <a:chOff x="889887" y="2804199"/>
            <a:chExt cx="9083759" cy="2449992"/>
          </a:xfrm>
        </p:grpSpPr>
        <p:cxnSp>
          <p:nvCxnSpPr>
            <p:cNvPr id="21" name="Straight Connector 20">
              <a:extLst>
                <a:ext uri="{FF2B5EF4-FFF2-40B4-BE49-F238E27FC236}">
                  <a16:creationId xmlns:a16="http://schemas.microsoft.com/office/drawing/2014/main" id="{44E6E6F3-9EF5-8AB4-4D3D-C688DE3818DD}"/>
                </a:ext>
              </a:extLst>
            </p:cNvPr>
            <p:cNvCxnSpPr/>
            <p:nvPr/>
          </p:nvCxnSpPr>
          <p:spPr>
            <a:xfrm>
              <a:off x="896553" y="4641693"/>
              <a:ext cx="9077093" cy="0"/>
            </a:xfrm>
            <a:prstGeom prst="line">
              <a:avLst/>
            </a:prstGeom>
            <a:ln w="1270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7C5E243-35B8-9D01-EBCC-F016D4B3C94C}"/>
                </a:ext>
              </a:extLst>
            </p:cNvPr>
            <p:cNvCxnSpPr/>
            <p:nvPr/>
          </p:nvCxnSpPr>
          <p:spPr>
            <a:xfrm>
              <a:off x="896553" y="4029195"/>
              <a:ext cx="9077093" cy="0"/>
            </a:xfrm>
            <a:prstGeom prst="line">
              <a:avLst/>
            </a:prstGeom>
            <a:ln w="1270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209BFF2-3976-4CBD-1C8C-BCE590AA6FD5}"/>
                </a:ext>
              </a:extLst>
            </p:cNvPr>
            <p:cNvCxnSpPr/>
            <p:nvPr/>
          </p:nvCxnSpPr>
          <p:spPr>
            <a:xfrm>
              <a:off x="896553" y="3416697"/>
              <a:ext cx="9077093" cy="0"/>
            </a:xfrm>
            <a:prstGeom prst="line">
              <a:avLst/>
            </a:prstGeom>
            <a:ln w="1270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A165E62-A9FD-F3FD-B58F-1FA7D04BAC68}"/>
                </a:ext>
              </a:extLst>
            </p:cNvPr>
            <p:cNvCxnSpPr/>
            <p:nvPr/>
          </p:nvCxnSpPr>
          <p:spPr>
            <a:xfrm>
              <a:off x="896553" y="2804199"/>
              <a:ext cx="9077093" cy="0"/>
            </a:xfrm>
            <a:prstGeom prst="line">
              <a:avLst/>
            </a:prstGeom>
            <a:ln w="1270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D57CE5-6614-558D-24B2-96A270BD3F93}"/>
                </a:ext>
              </a:extLst>
            </p:cNvPr>
            <p:cNvCxnSpPr/>
            <p:nvPr/>
          </p:nvCxnSpPr>
          <p:spPr>
            <a:xfrm>
              <a:off x="889887" y="5254191"/>
              <a:ext cx="9077093" cy="0"/>
            </a:xfrm>
            <a:prstGeom prst="line">
              <a:avLst/>
            </a:prstGeom>
            <a:ln w="1270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BD3BFEAB-02C1-0CF7-CF56-FCA772CCB615}"/>
              </a:ext>
            </a:extLst>
          </p:cNvPr>
          <p:cNvSpPr txBox="1"/>
          <p:nvPr/>
        </p:nvSpPr>
        <p:spPr>
          <a:xfrm>
            <a:off x="1237475" y="4953942"/>
            <a:ext cx="295274" cy="323165"/>
          </a:xfrm>
          <a:prstGeom prst="rect">
            <a:avLst/>
          </a:prstGeom>
          <a:noFill/>
        </p:spPr>
        <p:txBody>
          <a:bodyPr wrap="square" rtlCol="0">
            <a:spAutoFit/>
          </a:bodyPr>
          <a:lstStyle/>
          <a:p>
            <a:r>
              <a:rPr lang="en-US" sz="1500"/>
              <a:t>3</a:t>
            </a:r>
          </a:p>
        </p:txBody>
      </p:sp>
      <p:sp>
        <p:nvSpPr>
          <p:cNvPr id="4" name="TextBox 3">
            <a:extLst>
              <a:ext uri="{FF2B5EF4-FFF2-40B4-BE49-F238E27FC236}">
                <a16:creationId xmlns:a16="http://schemas.microsoft.com/office/drawing/2014/main" id="{8F270D17-BAB7-2DAF-5C8D-C9C282E31924}"/>
              </a:ext>
            </a:extLst>
          </p:cNvPr>
          <p:cNvSpPr txBox="1"/>
          <p:nvPr/>
        </p:nvSpPr>
        <p:spPr>
          <a:xfrm>
            <a:off x="4606093" y="1615414"/>
            <a:ext cx="5893266" cy="400110"/>
          </a:xfrm>
          <a:prstGeom prst="rect">
            <a:avLst/>
          </a:prstGeom>
          <a:noFill/>
        </p:spPr>
        <p:txBody>
          <a:bodyPr wrap="square">
            <a:spAutoFit/>
          </a:bodyPr>
          <a:lstStyle/>
          <a:p>
            <a:pPr marL="60325" lvl="1">
              <a:buNone/>
            </a:pPr>
            <a:r>
              <a:rPr lang="en-US" sz="2000" b="1" i="1">
                <a:solidFill>
                  <a:schemeClr val="accent4"/>
                </a:solidFill>
              </a:rPr>
              <a:t>How long was I in High Stress  (&gt;= 6) state?</a:t>
            </a:r>
            <a:r>
              <a:rPr lang="en-US" sz="2000" b="1" i="1" strike="sngStrike">
                <a:solidFill>
                  <a:schemeClr val="accent4"/>
                </a:solidFill>
              </a:rPr>
              <a:t> </a:t>
            </a:r>
          </a:p>
        </p:txBody>
      </p:sp>
      <p:sp>
        <p:nvSpPr>
          <p:cNvPr id="38" name="Rounded Rectangle 37">
            <a:extLst>
              <a:ext uri="{FF2B5EF4-FFF2-40B4-BE49-F238E27FC236}">
                <a16:creationId xmlns:a16="http://schemas.microsoft.com/office/drawing/2014/main" id="{3F587E8B-6E40-F9EF-C5F9-C1F46B3AD41A}"/>
              </a:ext>
            </a:extLst>
          </p:cNvPr>
          <p:cNvSpPr/>
          <p:nvPr/>
        </p:nvSpPr>
        <p:spPr>
          <a:xfrm>
            <a:off x="1757104" y="3743242"/>
            <a:ext cx="2848989" cy="164592"/>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DFF0C677-EC23-186A-387A-68731D854266}"/>
              </a:ext>
            </a:extLst>
          </p:cNvPr>
          <p:cNvSpPr/>
          <p:nvPr/>
        </p:nvSpPr>
        <p:spPr>
          <a:xfrm>
            <a:off x="4597580" y="3132805"/>
            <a:ext cx="2924428" cy="164592"/>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D9264D28-B64F-0563-0CEF-27E6E85247E4}"/>
              </a:ext>
            </a:extLst>
          </p:cNvPr>
          <p:cNvSpPr/>
          <p:nvPr/>
        </p:nvSpPr>
        <p:spPr>
          <a:xfrm>
            <a:off x="7523818" y="2511709"/>
            <a:ext cx="3132943" cy="164592"/>
          </a:xfrm>
          <a:prstGeom prst="roundRect">
            <a:avLst/>
          </a:prstGeom>
          <a:solidFill>
            <a:srgbClr val="E31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D3B4A44-4CD2-7DEE-BAE7-3230C49EDE9D}"/>
              </a:ext>
            </a:extLst>
          </p:cNvPr>
          <p:cNvSpPr txBox="1"/>
          <p:nvPr/>
        </p:nvSpPr>
        <p:spPr>
          <a:xfrm>
            <a:off x="6691076" y="4746279"/>
            <a:ext cx="3794372" cy="461665"/>
          </a:xfrm>
          <a:prstGeom prst="rect">
            <a:avLst/>
          </a:prstGeom>
          <a:noFill/>
        </p:spPr>
        <p:txBody>
          <a:bodyPr wrap="none" rtlCol="0">
            <a:spAutoFit/>
          </a:bodyPr>
          <a:lstStyle/>
          <a:p>
            <a:r>
              <a:rPr lang="en-US" sz="2400" b="1">
                <a:solidFill>
                  <a:schemeClr val="accent4"/>
                </a:solidFill>
              </a:rPr>
              <a:t>Total Duration = 3 hours</a:t>
            </a:r>
          </a:p>
        </p:txBody>
      </p:sp>
      <p:sp>
        <p:nvSpPr>
          <p:cNvPr id="3" name="TextBox 2">
            <a:extLst>
              <a:ext uri="{FF2B5EF4-FFF2-40B4-BE49-F238E27FC236}">
                <a16:creationId xmlns:a16="http://schemas.microsoft.com/office/drawing/2014/main" id="{395711CD-9FC7-56DF-C343-8F315588A647}"/>
              </a:ext>
            </a:extLst>
          </p:cNvPr>
          <p:cNvSpPr txBox="1"/>
          <p:nvPr/>
        </p:nvSpPr>
        <p:spPr>
          <a:xfrm>
            <a:off x="358775" y="1289956"/>
            <a:ext cx="7893102" cy="400110"/>
          </a:xfrm>
          <a:prstGeom prst="rect">
            <a:avLst/>
          </a:prstGeom>
          <a:noFill/>
        </p:spPr>
        <p:txBody>
          <a:bodyPr wrap="square">
            <a:spAutoFit/>
          </a:bodyPr>
          <a:lstStyle/>
          <a:p>
            <a:pPr marL="0" indent="0">
              <a:buNone/>
            </a:pPr>
            <a:r>
              <a:rPr lang="en-US" sz="2000" b="1" i="1" dirty="0"/>
              <a:t>“Geometric abstractions are powerful tools” </a:t>
            </a:r>
            <a:r>
              <a:rPr lang="en-US" i="1" dirty="0"/>
              <a:t>– Fred Brooks</a:t>
            </a:r>
            <a:endParaRPr lang="en-US" sz="2000" dirty="0"/>
          </a:p>
        </p:txBody>
      </p:sp>
    </p:spTree>
    <p:extLst>
      <p:ext uri="{BB962C8B-B14F-4D97-AF65-F5344CB8AC3E}">
        <p14:creationId xmlns:p14="http://schemas.microsoft.com/office/powerpoint/2010/main" val="1445074774"/>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FD95-E97E-BAF2-3F26-6F00E10B0BB0}"/>
              </a:ext>
            </a:extLst>
          </p:cNvPr>
          <p:cNvSpPr>
            <a:spLocks noGrp="1"/>
          </p:cNvSpPr>
          <p:nvPr>
            <p:ph type="title"/>
          </p:nvPr>
        </p:nvSpPr>
        <p:spPr>
          <a:xfrm>
            <a:off x="838200" y="185172"/>
            <a:ext cx="10515600" cy="1325563"/>
          </a:xfrm>
        </p:spPr>
        <p:txBody>
          <a:bodyPr/>
          <a:lstStyle/>
          <a:p>
            <a:pPr algn="ctr"/>
            <a:r>
              <a:rPr lang="en-US" dirty="0"/>
              <a:t>Time-State Analytics, in a Nutshell </a:t>
            </a:r>
            <a:br>
              <a:rPr lang="en-US" dirty="0"/>
            </a:br>
            <a:r>
              <a:rPr lang="en-US" sz="2400" dirty="0"/>
              <a:t>[CIDR 2022[]</a:t>
            </a:r>
          </a:p>
        </p:txBody>
      </p:sp>
      <p:sp>
        <p:nvSpPr>
          <p:cNvPr id="3" name="Footer Placeholder 2">
            <a:extLst>
              <a:ext uri="{FF2B5EF4-FFF2-40B4-BE49-F238E27FC236}">
                <a16:creationId xmlns:a16="http://schemas.microsoft.com/office/drawing/2014/main" id="{EC6418D3-B650-17D3-956D-C50A5FF53A2B}"/>
              </a:ext>
            </a:extLst>
          </p:cNvPr>
          <p:cNvSpPr>
            <a:spLocks noGrp="1"/>
          </p:cNvSpPr>
          <p:nvPr>
            <p:ph type="ftr" sz="quarter" idx="10"/>
          </p:nvPr>
        </p:nvSpPr>
        <p:spPr/>
        <p:txBody>
          <a:bodyPr/>
          <a:lstStyle/>
          <a:p>
            <a:r>
              <a:rPr lang="en-US"/>
              <a:t>© 2023 Conviva. All Rights Reserved. </a:t>
            </a:r>
          </a:p>
        </p:txBody>
      </p:sp>
      <p:sp>
        <p:nvSpPr>
          <p:cNvPr id="4" name="Slide Number Placeholder 3">
            <a:extLst>
              <a:ext uri="{FF2B5EF4-FFF2-40B4-BE49-F238E27FC236}">
                <a16:creationId xmlns:a16="http://schemas.microsoft.com/office/drawing/2014/main" id="{40E395E3-5119-98BB-56E4-783231BAC03F}"/>
              </a:ext>
            </a:extLst>
          </p:cNvPr>
          <p:cNvSpPr>
            <a:spLocks noGrp="1"/>
          </p:cNvSpPr>
          <p:nvPr>
            <p:ph type="sldNum" sz="quarter" idx="11"/>
          </p:nvPr>
        </p:nvSpPr>
        <p:spPr/>
        <p:txBody>
          <a:bodyPr/>
          <a:lstStyle/>
          <a:p>
            <a:fld id="{821DF431-38B8-4B84-8A46-18EC18AE47DC}" type="slidenum">
              <a:rPr lang="en-US" smtClean="0"/>
              <a:pPr/>
              <a:t>16</a:t>
            </a:fld>
            <a:endParaRPr lang="en-US"/>
          </a:p>
        </p:txBody>
      </p:sp>
      <p:grpSp>
        <p:nvGrpSpPr>
          <p:cNvPr id="123" name="Group 122">
            <a:extLst>
              <a:ext uri="{FF2B5EF4-FFF2-40B4-BE49-F238E27FC236}">
                <a16:creationId xmlns:a16="http://schemas.microsoft.com/office/drawing/2014/main" id="{1417DF2B-CEB2-8DC8-45DE-F04513B3394D}"/>
              </a:ext>
            </a:extLst>
          </p:cNvPr>
          <p:cNvGrpSpPr/>
          <p:nvPr/>
        </p:nvGrpSpPr>
        <p:grpSpPr>
          <a:xfrm>
            <a:off x="2301672" y="1317539"/>
            <a:ext cx="7588656" cy="1743163"/>
            <a:chOff x="2004038" y="1317539"/>
            <a:chExt cx="7588656" cy="1743163"/>
          </a:xfrm>
        </p:grpSpPr>
        <p:grpSp>
          <p:nvGrpSpPr>
            <p:cNvPr id="116" name="Group 115">
              <a:extLst>
                <a:ext uri="{FF2B5EF4-FFF2-40B4-BE49-F238E27FC236}">
                  <a16:creationId xmlns:a16="http://schemas.microsoft.com/office/drawing/2014/main" id="{4427C60A-DAB2-A232-5295-F4C4B4B54BEF}"/>
                </a:ext>
              </a:extLst>
            </p:cNvPr>
            <p:cNvGrpSpPr/>
            <p:nvPr/>
          </p:nvGrpSpPr>
          <p:grpSpPr>
            <a:xfrm>
              <a:off x="4582472" y="1655810"/>
              <a:ext cx="2415793" cy="1400175"/>
              <a:chOff x="1832941" y="1771650"/>
              <a:chExt cx="2415793" cy="1400175"/>
            </a:xfrm>
          </p:grpSpPr>
          <p:sp>
            <p:nvSpPr>
              <p:cNvPr id="79" name="Rounded Rectangle 78">
                <a:extLst>
                  <a:ext uri="{FF2B5EF4-FFF2-40B4-BE49-F238E27FC236}">
                    <a16:creationId xmlns:a16="http://schemas.microsoft.com/office/drawing/2014/main" id="{0FA46343-9C9E-5BFB-53F1-8D7C1325ECC8}"/>
                  </a:ext>
                </a:extLst>
              </p:cNvPr>
              <p:cNvSpPr/>
              <p:nvPr/>
            </p:nvSpPr>
            <p:spPr>
              <a:xfrm>
                <a:off x="1832949" y="1771650"/>
                <a:ext cx="2415785" cy="1400175"/>
              </a:xfrm>
              <a:prstGeom prst="roundRect">
                <a:avLst>
                  <a:gd name="adj" fmla="val 291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9356413B-81B4-DADD-AC61-08EA9A690310}"/>
                  </a:ext>
                </a:extLst>
              </p:cNvPr>
              <p:cNvGrpSpPr/>
              <p:nvPr/>
            </p:nvGrpSpPr>
            <p:grpSpPr>
              <a:xfrm>
                <a:off x="2128908" y="2336634"/>
                <a:ext cx="1789754" cy="551271"/>
                <a:chOff x="5068464" y="5013442"/>
                <a:chExt cx="1562711" cy="578069"/>
              </a:xfrm>
            </p:grpSpPr>
            <p:grpSp>
              <p:nvGrpSpPr>
                <p:cNvPr id="64" name="Group 63">
                  <a:extLst>
                    <a:ext uri="{FF2B5EF4-FFF2-40B4-BE49-F238E27FC236}">
                      <a16:creationId xmlns:a16="http://schemas.microsoft.com/office/drawing/2014/main" id="{F80122AD-93D2-84FD-BF88-050EDF5A5A15}"/>
                    </a:ext>
                  </a:extLst>
                </p:cNvPr>
                <p:cNvGrpSpPr/>
                <p:nvPr/>
              </p:nvGrpSpPr>
              <p:grpSpPr>
                <a:xfrm>
                  <a:off x="5069774" y="5013442"/>
                  <a:ext cx="1561401" cy="578069"/>
                  <a:chOff x="4534599" y="5843752"/>
                  <a:chExt cx="3923341" cy="725214"/>
                </a:xfrm>
              </p:grpSpPr>
              <p:cxnSp>
                <p:nvCxnSpPr>
                  <p:cNvPr id="68" name="Straight Arrow Connector 67">
                    <a:extLst>
                      <a:ext uri="{FF2B5EF4-FFF2-40B4-BE49-F238E27FC236}">
                        <a16:creationId xmlns:a16="http://schemas.microsoft.com/office/drawing/2014/main" id="{DA384040-C05C-6010-425A-9FD6D3F98246}"/>
                      </a:ext>
                    </a:extLst>
                  </p:cNvPr>
                  <p:cNvCxnSpPr>
                    <a:cxnSpLocks/>
                  </p:cNvCxnSpPr>
                  <p:nvPr/>
                </p:nvCxnSpPr>
                <p:spPr>
                  <a:xfrm flipV="1">
                    <a:off x="4534599" y="5843752"/>
                    <a:ext cx="0" cy="725214"/>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cxnSp>
                <p:nvCxnSpPr>
                  <p:cNvPr id="69" name="Straight Arrow Connector 68">
                    <a:extLst>
                      <a:ext uri="{FF2B5EF4-FFF2-40B4-BE49-F238E27FC236}">
                        <a16:creationId xmlns:a16="http://schemas.microsoft.com/office/drawing/2014/main" id="{B3A9D222-1D4C-5882-C279-559D74F6EAA1}"/>
                      </a:ext>
                    </a:extLst>
                  </p:cNvPr>
                  <p:cNvCxnSpPr/>
                  <p:nvPr/>
                </p:nvCxnSpPr>
                <p:spPr>
                  <a:xfrm>
                    <a:off x="4534599" y="6558455"/>
                    <a:ext cx="3923341" cy="0"/>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grpSp>
            <p:cxnSp>
              <p:nvCxnSpPr>
                <p:cNvPr id="65" name="Straight Connector 64">
                  <a:extLst>
                    <a:ext uri="{FF2B5EF4-FFF2-40B4-BE49-F238E27FC236}">
                      <a16:creationId xmlns:a16="http://schemas.microsoft.com/office/drawing/2014/main" id="{8CFE45A5-A51A-3713-82E6-17CAA83C2181}"/>
                    </a:ext>
                  </a:extLst>
                </p:cNvPr>
                <p:cNvCxnSpPr/>
                <p:nvPr/>
              </p:nvCxnSpPr>
              <p:spPr>
                <a:xfrm>
                  <a:off x="5068464" y="5296415"/>
                  <a:ext cx="502019" cy="0"/>
                </a:xfrm>
                <a:prstGeom prst="line">
                  <a:avLst/>
                </a:prstGeom>
                <a:ln>
                  <a:solidFill>
                    <a:schemeClr val="accent2"/>
                  </a:solidFill>
                </a:ln>
              </p:spPr>
              <p:style>
                <a:lnRef idx="2">
                  <a:schemeClr val="dk1"/>
                </a:lnRef>
                <a:fillRef idx="1">
                  <a:schemeClr val="lt1"/>
                </a:fillRef>
                <a:effectRef idx="0">
                  <a:schemeClr val="dk1"/>
                </a:effectRef>
                <a:fontRef idx="minor">
                  <a:schemeClr val="dk1"/>
                </a:fontRef>
              </p:style>
            </p:cxnSp>
            <p:cxnSp>
              <p:nvCxnSpPr>
                <p:cNvPr id="66" name="Straight Connector 65">
                  <a:extLst>
                    <a:ext uri="{FF2B5EF4-FFF2-40B4-BE49-F238E27FC236}">
                      <a16:creationId xmlns:a16="http://schemas.microsoft.com/office/drawing/2014/main" id="{F8332F8D-40D9-DB3A-B7AB-F135DF30508F}"/>
                    </a:ext>
                  </a:extLst>
                </p:cNvPr>
                <p:cNvCxnSpPr>
                  <a:cxnSpLocks/>
                </p:cNvCxnSpPr>
                <p:nvPr/>
              </p:nvCxnSpPr>
              <p:spPr>
                <a:xfrm>
                  <a:off x="5556314" y="5461953"/>
                  <a:ext cx="502019" cy="0"/>
                </a:xfrm>
                <a:prstGeom prst="line">
                  <a:avLst/>
                </a:prstGeom>
                <a:ln>
                  <a:solidFill>
                    <a:schemeClr val="accent2"/>
                  </a:solidFill>
                </a:ln>
              </p:spPr>
              <p:style>
                <a:lnRef idx="2">
                  <a:schemeClr val="dk1"/>
                </a:lnRef>
                <a:fillRef idx="1">
                  <a:schemeClr val="lt1"/>
                </a:fillRef>
                <a:effectRef idx="0">
                  <a:schemeClr val="dk1"/>
                </a:effectRef>
                <a:fontRef idx="minor">
                  <a:schemeClr val="dk1"/>
                </a:fontRef>
              </p:style>
            </p:cxnSp>
            <p:cxnSp>
              <p:nvCxnSpPr>
                <p:cNvPr id="67" name="Straight Connector 66">
                  <a:extLst>
                    <a:ext uri="{FF2B5EF4-FFF2-40B4-BE49-F238E27FC236}">
                      <a16:creationId xmlns:a16="http://schemas.microsoft.com/office/drawing/2014/main" id="{FE3D20F4-6777-BEEA-8C36-0D850FB91FCA}"/>
                    </a:ext>
                  </a:extLst>
                </p:cNvPr>
                <p:cNvCxnSpPr>
                  <a:cxnSpLocks/>
                </p:cNvCxnSpPr>
                <p:nvPr/>
              </p:nvCxnSpPr>
              <p:spPr>
                <a:xfrm>
                  <a:off x="6127846" y="5130877"/>
                  <a:ext cx="502019" cy="0"/>
                </a:xfrm>
                <a:prstGeom prst="line">
                  <a:avLst/>
                </a:prstGeom>
                <a:ln>
                  <a:solidFill>
                    <a:schemeClr val="accent2"/>
                  </a:solidFill>
                </a:ln>
              </p:spPr>
              <p:style>
                <a:lnRef idx="2">
                  <a:schemeClr val="dk1"/>
                </a:lnRef>
                <a:fillRef idx="1">
                  <a:schemeClr val="lt1"/>
                </a:fillRef>
                <a:effectRef idx="0">
                  <a:schemeClr val="dk1"/>
                </a:effectRef>
                <a:fontRef idx="minor">
                  <a:schemeClr val="dk1"/>
                </a:fontRef>
              </p:style>
            </p:cxnSp>
          </p:grpSp>
          <p:sp>
            <p:nvSpPr>
              <p:cNvPr id="37" name="TextBox 36">
                <a:extLst>
                  <a:ext uri="{FF2B5EF4-FFF2-40B4-BE49-F238E27FC236}">
                    <a16:creationId xmlns:a16="http://schemas.microsoft.com/office/drawing/2014/main" id="{D1B3AAA6-FB11-1DBB-0100-4D7AA12C13A6}"/>
                  </a:ext>
                </a:extLst>
              </p:cNvPr>
              <p:cNvSpPr txBox="1"/>
              <p:nvPr/>
            </p:nvSpPr>
            <p:spPr>
              <a:xfrm>
                <a:off x="1832941" y="1960576"/>
                <a:ext cx="2415785" cy="276999"/>
              </a:xfrm>
              <a:prstGeom prst="rect">
                <a:avLst/>
              </a:prstGeom>
              <a:noFill/>
            </p:spPr>
            <p:txBody>
              <a:bodyPr wrap="square" rtlCol="0">
                <a:spAutoFit/>
              </a:bodyPr>
              <a:lstStyle/>
              <a:p>
                <a:pPr algn="ctr"/>
                <a:r>
                  <a:rPr lang="en-US" sz="1200">
                    <a:solidFill>
                      <a:schemeClr val="accent3"/>
                    </a:solidFill>
                  </a:rPr>
                  <a:t>Step Function</a:t>
                </a:r>
              </a:p>
            </p:txBody>
          </p:sp>
        </p:grpSp>
        <p:grpSp>
          <p:nvGrpSpPr>
            <p:cNvPr id="117" name="Group 116">
              <a:extLst>
                <a:ext uri="{FF2B5EF4-FFF2-40B4-BE49-F238E27FC236}">
                  <a16:creationId xmlns:a16="http://schemas.microsoft.com/office/drawing/2014/main" id="{DAF943F1-52AE-06E2-B7F7-6ED20D2463FD}"/>
                </a:ext>
              </a:extLst>
            </p:cNvPr>
            <p:cNvGrpSpPr/>
            <p:nvPr/>
          </p:nvGrpSpPr>
          <p:grpSpPr>
            <a:xfrm>
              <a:off x="2029236" y="1649274"/>
              <a:ext cx="2415794" cy="1400175"/>
              <a:chOff x="4428503" y="1771650"/>
              <a:chExt cx="2415794" cy="1400175"/>
            </a:xfrm>
          </p:grpSpPr>
          <p:sp>
            <p:nvSpPr>
              <p:cNvPr id="80" name="Rounded Rectangle 79">
                <a:extLst>
                  <a:ext uri="{FF2B5EF4-FFF2-40B4-BE49-F238E27FC236}">
                    <a16:creationId xmlns:a16="http://schemas.microsoft.com/office/drawing/2014/main" id="{5FB6BD2B-1CA6-9490-0AB0-C518C005624A}"/>
                  </a:ext>
                </a:extLst>
              </p:cNvPr>
              <p:cNvSpPr/>
              <p:nvPr/>
            </p:nvSpPr>
            <p:spPr>
              <a:xfrm>
                <a:off x="4428512" y="1771650"/>
                <a:ext cx="2415785" cy="1400175"/>
              </a:xfrm>
              <a:prstGeom prst="roundRect">
                <a:avLst>
                  <a:gd name="adj" fmla="val 291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CF68E0CA-81EC-0EBC-6D09-1E4196182BF3}"/>
                  </a:ext>
                </a:extLst>
              </p:cNvPr>
              <p:cNvGrpSpPr/>
              <p:nvPr/>
            </p:nvGrpSpPr>
            <p:grpSpPr>
              <a:xfrm>
                <a:off x="4756776" y="2338366"/>
                <a:ext cx="1790994" cy="552715"/>
                <a:chOff x="8974328" y="4118391"/>
                <a:chExt cx="1509792" cy="578069"/>
              </a:xfrm>
            </p:grpSpPr>
            <p:grpSp>
              <p:nvGrpSpPr>
                <p:cNvPr id="58" name="Group 57">
                  <a:extLst>
                    <a:ext uri="{FF2B5EF4-FFF2-40B4-BE49-F238E27FC236}">
                      <a16:creationId xmlns:a16="http://schemas.microsoft.com/office/drawing/2014/main" id="{35CC0F9F-F305-C78C-65B1-4765450B1E84}"/>
                    </a:ext>
                  </a:extLst>
                </p:cNvPr>
                <p:cNvGrpSpPr/>
                <p:nvPr/>
              </p:nvGrpSpPr>
              <p:grpSpPr>
                <a:xfrm>
                  <a:off x="8974328" y="4118391"/>
                  <a:ext cx="1509792" cy="578069"/>
                  <a:chOff x="4534599" y="5843752"/>
                  <a:chExt cx="3793664" cy="725214"/>
                </a:xfrm>
              </p:grpSpPr>
              <p:cxnSp>
                <p:nvCxnSpPr>
                  <p:cNvPr id="62" name="Straight Arrow Connector 61">
                    <a:extLst>
                      <a:ext uri="{FF2B5EF4-FFF2-40B4-BE49-F238E27FC236}">
                        <a16:creationId xmlns:a16="http://schemas.microsoft.com/office/drawing/2014/main" id="{4629C0AB-1341-0C15-66D3-B0FC64544614}"/>
                      </a:ext>
                    </a:extLst>
                  </p:cNvPr>
                  <p:cNvCxnSpPr>
                    <a:cxnSpLocks/>
                  </p:cNvCxnSpPr>
                  <p:nvPr/>
                </p:nvCxnSpPr>
                <p:spPr>
                  <a:xfrm flipV="1">
                    <a:off x="4534599" y="5843752"/>
                    <a:ext cx="0" cy="725214"/>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cxnSp>
                <p:nvCxnSpPr>
                  <p:cNvPr id="63" name="Straight Arrow Connector 62">
                    <a:extLst>
                      <a:ext uri="{FF2B5EF4-FFF2-40B4-BE49-F238E27FC236}">
                        <a16:creationId xmlns:a16="http://schemas.microsoft.com/office/drawing/2014/main" id="{D644A701-C0FD-5561-4667-ED49E4BB2330}"/>
                      </a:ext>
                    </a:extLst>
                  </p:cNvPr>
                  <p:cNvCxnSpPr>
                    <a:cxnSpLocks/>
                  </p:cNvCxnSpPr>
                  <p:nvPr/>
                </p:nvCxnSpPr>
                <p:spPr>
                  <a:xfrm>
                    <a:off x="4534599" y="6558456"/>
                    <a:ext cx="3793664" cy="0"/>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grpSp>
            <p:cxnSp>
              <p:nvCxnSpPr>
                <p:cNvPr id="59" name="Straight Arrow Connector 58">
                  <a:extLst>
                    <a:ext uri="{FF2B5EF4-FFF2-40B4-BE49-F238E27FC236}">
                      <a16:creationId xmlns:a16="http://schemas.microsoft.com/office/drawing/2014/main" id="{DC97DF53-1C3F-E31B-97A5-1E93E3A22B92}"/>
                    </a:ext>
                  </a:extLst>
                </p:cNvPr>
                <p:cNvCxnSpPr/>
                <p:nvPr/>
              </p:nvCxnSpPr>
              <p:spPr>
                <a:xfrm>
                  <a:off x="9312776" y="4259733"/>
                  <a:ext cx="0" cy="419971"/>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cxnSp>
              <p:nvCxnSpPr>
                <p:cNvPr id="60" name="Straight Arrow Connector 59">
                  <a:extLst>
                    <a:ext uri="{FF2B5EF4-FFF2-40B4-BE49-F238E27FC236}">
                      <a16:creationId xmlns:a16="http://schemas.microsoft.com/office/drawing/2014/main" id="{B238CA3A-4C0A-DD89-7D41-36EDEE80206A}"/>
                    </a:ext>
                  </a:extLst>
                </p:cNvPr>
                <p:cNvCxnSpPr/>
                <p:nvPr/>
              </p:nvCxnSpPr>
              <p:spPr>
                <a:xfrm>
                  <a:off x="9512668" y="4259733"/>
                  <a:ext cx="0" cy="419971"/>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cxnSp>
              <p:nvCxnSpPr>
                <p:cNvPr id="61" name="Straight Arrow Connector 60">
                  <a:extLst>
                    <a:ext uri="{FF2B5EF4-FFF2-40B4-BE49-F238E27FC236}">
                      <a16:creationId xmlns:a16="http://schemas.microsoft.com/office/drawing/2014/main" id="{1C0022D9-6DD4-D8D0-89A8-FF0FF10B045F}"/>
                    </a:ext>
                  </a:extLst>
                </p:cNvPr>
                <p:cNvCxnSpPr/>
                <p:nvPr/>
              </p:nvCxnSpPr>
              <p:spPr>
                <a:xfrm>
                  <a:off x="10337730" y="4268111"/>
                  <a:ext cx="0" cy="419971"/>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grpSp>
          <p:sp>
            <p:nvSpPr>
              <p:cNvPr id="38" name="TextBox 37">
                <a:extLst>
                  <a:ext uri="{FF2B5EF4-FFF2-40B4-BE49-F238E27FC236}">
                    <a16:creationId xmlns:a16="http://schemas.microsoft.com/office/drawing/2014/main" id="{E0569630-F6F1-9B7C-AB30-F76C16F275B3}"/>
                  </a:ext>
                </a:extLst>
              </p:cNvPr>
              <p:cNvSpPr txBox="1"/>
              <p:nvPr/>
            </p:nvSpPr>
            <p:spPr>
              <a:xfrm>
                <a:off x="4428503" y="1949270"/>
                <a:ext cx="2415782" cy="276999"/>
              </a:xfrm>
              <a:prstGeom prst="rect">
                <a:avLst/>
              </a:prstGeom>
              <a:noFill/>
            </p:spPr>
            <p:txBody>
              <a:bodyPr wrap="square" rtlCol="0">
                <a:spAutoFit/>
              </a:bodyPr>
              <a:lstStyle/>
              <a:p>
                <a:pPr algn="ctr"/>
                <a:r>
                  <a:rPr lang="en-US" sz="1200">
                    <a:solidFill>
                      <a:schemeClr val="accent3"/>
                    </a:solidFill>
                  </a:rPr>
                  <a:t>Event</a:t>
                </a:r>
              </a:p>
            </p:txBody>
          </p:sp>
        </p:grpSp>
        <p:grpSp>
          <p:nvGrpSpPr>
            <p:cNvPr id="118" name="Group 117">
              <a:extLst>
                <a:ext uri="{FF2B5EF4-FFF2-40B4-BE49-F238E27FC236}">
                  <a16:creationId xmlns:a16="http://schemas.microsoft.com/office/drawing/2014/main" id="{2221DC89-17D8-2CD9-206D-55749762E696}"/>
                </a:ext>
              </a:extLst>
            </p:cNvPr>
            <p:cNvGrpSpPr/>
            <p:nvPr/>
          </p:nvGrpSpPr>
          <p:grpSpPr>
            <a:xfrm>
              <a:off x="7176889" y="1660527"/>
              <a:ext cx="2415805" cy="1400175"/>
              <a:chOff x="7024054" y="1771650"/>
              <a:chExt cx="2415805" cy="1400175"/>
            </a:xfrm>
          </p:grpSpPr>
          <p:sp>
            <p:nvSpPr>
              <p:cNvPr id="81" name="Rounded Rectangle 80">
                <a:extLst>
                  <a:ext uri="{FF2B5EF4-FFF2-40B4-BE49-F238E27FC236}">
                    <a16:creationId xmlns:a16="http://schemas.microsoft.com/office/drawing/2014/main" id="{48F5B0F1-8861-29D4-9632-DA5E36F8C9FF}"/>
                  </a:ext>
                </a:extLst>
              </p:cNvPr>
              <p:cNvSpPr/>
              <p:nvPr/>
            </p:nvSpPr>
            <p:spPr>
              <a:xfrm>
                <a:off x="7024074" y="1771650"/>
                <a:ext cx="2415785" cy="1400175"/>
              </a:xfrm>
              <a:prstGeom prst="roundRect">
                <a:avLst>
                  <a:gd name="adj" fmla="val 291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A71F0D2-F63F-3118-C0B0-1D6E8CEDFD28}"/>
                  </a:ext>
                </a:extLst>
              </p:cNvPr>
              <p:cNvGrpSpPr/>
              <p:nvPr/>
            </p:nvGrpSpPr>
            <p:grpSpPr>
              <a:xfrm>
                <a:off x="7330185" y="2333314"/>
                <a:ext cx="1790994" cy="551271"/>
                <a:chOff x="4534599" y="5843752"/>
                <a:chExt cx="3923341" cy="725214"/>
              </a:xfrm>
            </p:grpSpPr>
            <p:cxnSp>
              <p:nvCxnSpPr>
                <p:cNvPr id="70" name="Straight Arrow Connector 69">
                  <a:extLst>
                    <a:ext uri="{FF2B5EF4-FFF2-40B4-BE49-F238E27FC236}">
                      <a16:creationId xmlns:a16="http://schemas.microsoft.com/office/drawing/2014/main" id="{C4483E85-63C1-A102-ADF7-AA1E818FA5A9}"/>
                    </a:ext>
                  </a:extLst>
                </p:cNvPr>
                <p:cNvCxnSpPr>
                  <a:cxnSpLocks/>
                </p:cNvCxnSpPr>
                <p:nvPr/>
              </p:nvCxnSpPr>
              <p:spPr>
                <a:xfrm flipV="1">
                  <a:off x="4534599" y="5843752"/>
                  <a:ext cx="0" cy="725214"/>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a:extLst>
                    <a:ext uri="{FF2B5EF4-FFF2-40B4-BE49-F238E27FC236}">
                      <a16:creationId xmlns:a16="http://schemas.microsoft.com/office/drawing/2014/main" id="{7275E6C9-34C3-4384-DB18-94F3AE2CCC9A}"/>
                    </a:ext>
                  </a:extLst>
                </p:cNvPr>
                <p:cNvCxnSpPr/>
                <p:nvPr/>
              </p:nvCxnSpPr>
              <p:spPr>
                <a:xfrm>
                  <a:off x="4534599" y="6558455"/>
                  <a:ext cx="3923341" cy="0"/>
                </a:xfrm>
                <a:prstGeom prst="straightConnector1">
                  <a:avLst/>
                </a:prstGeom>
                <a:ln>
                  <a:solidFill>
                    <a:schemeClr val="accent2"/>
                  </a:solidFill>
                  <a:tailEnd type="triangle"/>
                </a:ln>
              </p:spPr>
              <p:style>
                <a:lnRef idx="2">
                  <a:schemeClr val="dk1"/>
                </a:lnRef>
                <a:fillRef idx="1">
                  <a:schemeClr val="lt1"/>
                </a:fillRef>
                <a:effectRef idx="0">
                  <a:schemeClr val="dk1"/>
                </a:effectRef>
                <a:fontRef idx="minor">
                  <a:schemeClr val="dk1"/>
                </a:fontRef>
              </p:style>
            </p:cxnSp>
            <p:sp>
              <p:nvSpPr>
                <p:cNvPr id="72" name="Freeform 71">
                  <a:extLst>
                    <a:ext uri="{FF2B5EF4-FFF2-40B4-BE49-F238E27FC236}">
                      <a16:creationId xmlns:a16="http://schemas.microsoft.com/office/drawing/2014/main" id="{BAFDB55E-A104-8EEB-1752-4AD92EDCC674}"/>
                    </a:ext>
                  </a:extLst>
                </p:cNvPr>
                <p:cNvSpPr/>
                <p:nvPr/>
              </p:nvSpPr>
              <p:spPr>
                <a:xfrm>
                  <a:off x="4534599" y="5959154"/>
                  <a:ext cx="3597812" cy="421907"/>
                </a:xfrm>
                <a:custGeom>
                  <a:avLst/>
                  <a:gdLst>
                    <a:gd name="connsiteX0" fmla="*/ 0 w 3597812"/>
                    <a:gd name="connsiteY0" fmla="*/ 201053 h 421907"/>
                    <a:gd name="connsiteX1" fmla="*/ 126125 w 3597812"/>
                    <a:gd name="connsiteY1" fmla="*/ 190543 h 421907"/>
                    <a:gd name="connsiteX2" fmla="*/ 147145 w 3597812"/>
                    <a:gd name="connsiteY2" fmla="*/ 253605 h 421907"/>
                    <a:gd name="connsiteX3" fmla="*/ 189187 w 3597812"/>
                    <a:gd name="connsiteY3" fmla="*/ 316667 h 421907"/>
                    <a:gd name="connsiteX4" fmla="*/ 357352 w 3597812"/>
                    <a:gd name="connsiteY4" fmla="*/ 306157 h 421907"/>
                    <a:gd name="connsiteX5" fmla="*/ 441435 w 3597812"/>
                    <a:gd name="connsiteY5" fmla="*/ 327177 h 421907"/>
                    <a:gd name="connsiteX6" fmla="*/ 493987 w 3597812"/>
                    <a:gd name="connsiteY6" fmla="*/ 379729 h 421907"/>
                    <a:gd name="connsiteX7" fmla="*/ 546538 w 3597812"/>
                    <a:gd name="connsiteY7" fmla="*/ 421771 h 421907"/>
                    <a:gd name="connsiteX8" fmla="*/ 609600 w 3597812"/>
                    <a:gd name="connsiteY8" fmla="*/ 400750 h 421907"/>
                    <a:gd name="connsiteX9" fmla="*/ 641132 w 3597812"/>
                    <a:gd name="connsiteY9" fmla="*/ 369219 h 421907"/>
                    <a:gd name="connsiteX10" fmla="*/ 735725 w 3597812"/>
                    <a:gd name="connsiteY10" fmla="*/ 285136 h 421907"/>
                    <a:gd name="connsiteX11" fmla="*/ 767256 w 3597812"/>
                    <a:gd name="connsiteY11" fmla="*/ 243095 h 421907"/>
                    <a:gd name="connsiteX12" fmla="*/ 830318 w 3597812"/>
                    <a:gd name="connsiteY12" fmla="*/ 222074 h 421907"/>
                    <a:gd name="connsiteX13" fmla="*/ 893380 w 3597812"/>
                    <a:gd name="connsiteY13" fmla="*/ 180033 h 421907"/>
                    <a:gd name="connsiteX14" fmla="*/ 924911 w 3597812"/>
                    <a:gd name="connsiteY14" fmla="*/ 159012 h 421907"/>
                    <a:gd name="connsiteX15" fmla="*/ 956442 w 3597812"/>
                    <a:gd name="connsiteY15" fmla="*/ 148502 h 421907"/>
                    <a:gd name="connsiteX16" fmla="*/ 998483 w 3597812"/>
                    <a:gd name="connsiteY16" fmla="*/ 211564 h 421907"/>
                    <a:gd name="connsiteX17" fmla="*/ 1019504 w 3597812"/>
                    <a:gd name="connsiteY17" fmla="*/ 243095 h 421907"/>
                    <a:gd name="connsiteX18" fmla="*/ 1051035 w 3597812"/>
                    <a:gd name="connsiteY18" fmla="*/ 264115 h 421907"/>
                    <a:gd name="connsiteX19" fmla="*/ 1124607 w 3597812"/>
                    <a:gd name="connsiteY19" fmla="*/ 180033 h 421907"/>
                    <a:gd name="connsiteX20" fmla="*/ 1145628 w 3597812"/>
                    <a:gd name="connsiteY20" fmla="*/ 148502 h 421907"/>
                    <a:gd name="connsiteX21" fmla="*/ 1166649 w 3597812"/>
                    <a:gd name="connsiteY21" fmla="*/ 116971 h 421907"/>
                    <a:gd name="connsiteX22" fmla="*/ 1229711 w 3597812"/>
                    <a:gd name="connsiteY22" fmla="*/ 74929 h 421907"/>
                    <a:gd name="connsiteX23" fmla="*/ 1292773 w 3597812"/>
                    <a:gd name="connsiteY23" fmla="*/ 32888 h 421907"/>
                    <a:gd name="connsiteX24" fmla="*/ 1355835 w 3597812"/>
                    <a:gd name="connsiteY24" fmla="*/ 64419 h 421907"/>
                    <a:gd name="connsiteX25" fmla="*/ 1366345 w 3597812"/>
                    <a:gd name="connsiteY25" fmla="*/ 95950 h 421907"/>
                    <a:gd name="connsiteX26" fmla="*/ 1387366 w 3597812"/>
                    <a:gd name="connsiteY26" fmla="*/ 127481 h 421907"/>
                    <a:gd name="connsiteX27" fmla="*/ 1397876 w 3597812"/>
                    <a:gd name="connsiteY27" fmla="*/ 190543 h 421907"/>
                    <a:gd name="connsiteX28" fmla="*/ 1418897 w 3597812"/>
                    <a:gd name="connsiteY28" fmla="*/ 253605 h 421907"/>
                    <a:gd name="connsiteX29" fmla="*/ 1429407 w 3597812"/>
                    <a:gd name="connsiteY29" fmla="*/ 285136 h 421907"/>
                    <a:gd name="connsiteX30" fmla="*/ 1450428 w 3597812"/>
                    <a:gd name="connsiteY30" fmla="*/ 348198 h 421907"/>
                    <a:gd name="connsiteX31" fmla="*/ 1460938 w 3597812"/>
                    <a:gd name="connsiteY31" fmla="*/ 379729 h 421907"/>
                    <a:gd name="connsiteX32" fmla="*/ 1481959 w 3597812"/>
                    <a:gd name="connsiteY32" fmla="*/ 348198 h 421907"/>
                    <a:gd name="connsiteX33" fmla="*/ 1545021 w 3597812"/>
                    <a:gd name="connsiteY33" fmla="*/ 316667 h 421907"/>
                    <a:gd name="connsiteX34" fmla="*/ 1639614 w 3597812"/>
                    <a:gd name="connsiteY34" fmla="*/ 400750 h 421907"/>
                    <a:gd name="connsiteX35" fmla="*/ 1671145 w 3597812"/>
                    <a:gd name="connsiteY35" fmla="*/ 411260 h 421907"/>
                    <a:gd name="connsiteX36" fmla="*/ 1702676 w 3597812"/>
                    <a:gd name="connsiteY36" fmla="*/ 400750 h 421907"/>
                    <a:gd name="connsiteX37" fmla="*/ 1723697 w 3597812"/>
                    <a:gd name="connsiteY37" fmla="*/ 369219 h 421907"/>
                    <a:gd name="connsiteX38" fmla="*/ 1755228 w 3597812"/>
                    <a:gd name="connsiteY38" fmla="*/ 379729 h 421907"/>
                    <a:gd name="connsiteX39" fmla="*/ 1776249 w 3597812"/>
                    <a:gd name="connsiteY39" fmla="*/ 411260 h 421907"/>
                    <a:gd name="connsiteX40" fmla="*/ 1839311 w 3597812"/>
                    <a:gd name="connsiteY40" fmla="*/ 411260 h 421907"/>
                    <a:gd name="connsiteX41" fmla="*/ 1870842 w 3597812"/>
                    <a:gd name="connsiteY41" fmla="*/ 390240 h 421907"/>
                    <a:gd name="connsiteX42" fmla="*/ 1902373 w 3597812"/>
                    <a:gd name="connsiteY42" fmla="*/ 358709 h 421907"/>
                    <a:gd name="connsiteX43" fmla="*/ 1965435 w 3597812"/>
                    <a:gd name="connsiteY43" fmla="*/ 316667 h 421907"/>
                    <a:gd name="connsiteX44" fmla="*/ 2049518 w 3597812"/>
                    <a:gd name="connsiteY44" fmla="*/ 337688 h 421907"/>
                    <a:gd name="connsiteX45" fmla="*/ 2112580 w 3597812"/>
                    <a:gd name="connsiteY45" fmla="*/ 379729 h 421907"/>
                    <a:gd name="connsiteX46" fmla="*/ 2196663 w 3597812"/>
                    <a:gd name="connsiteY46" fmla="*/ 369219 h 421907"/>
                    <a:gd name="connsiteX47" fmla="*/ 2259725 w 3597812"/>
                    <a:gd name="connsiteY47" fmla="*/ 337688 h 421907"/>
                    <a:gd name="connsiteX48" fmla="*/ 2291256 w 3597812"/>
                    <a:gd name="connsiteY48" fmla="*/ 327177 h 421907"/>
                    <a:gd name="connsiteX49" fmla="*/ 2333297 w 3597812"/>
                    <a:gd name="connsiteY49" fmla="*/ 306157 h 421907"/>
                    <a:gd name="connsiteX50" fmla="*/ 2396359 w 3597812"/>
                    <a:gd name="connsiteY50" fmla="*/ 285136 h 421907"/>
                    <a:gd name="connsiteX51" fmla="*/ 2438400 w 3597812"/>
                    <a:gd name="connsiteY51" fmla="*/ 295646 h 421907"/>
                    <a:gd name="connsiteX52" fmla="*/ 2459421 w 3597812"/>
                    <a:gd name="connsiteY52" fmla="*/ 327177 h 421907"/>
                    <a:gd name="connsiteX53" fmla="*/ 2490952 w 3597812"/>
                    <a:gd name="connsiteY53" fmla="*/ 232584 h 421907"/>
                    <a:gd name="connsiteX54" fmla="*/ 2543504 w 3597812"/>
                    <a:gd name="connsiteY54" fmla="*/ 137991 h 421907"/>
                    <a:gd name="connsiteX55" fmla="*/ 2575035 w 3597812"/>
                    <a:gd name="connsiteY55" fmla="*/ 116971 h 421907"/>
                    <a:gd name="connsiteX56" fmla="*/ 2627587 w 3597812"/>
                    <a:gd name="connsiteY56" fmla="*/ 64419 h 421907"/>
                    <a:gd name="connsiteX57" fmla="*/ 2690649 w 3597812"/>
                    <a:gd name="connsiteY57" fmla="*/ 43398 h 421907"/>
                    <a:gd name="connsiteX58" fmla="*/ 2711669 w 3597812"/>
                    <a:gd name="connsiteY58" fmla="*/ 74929 h 421907"/>
                    <a:gd name="connsiteX59" fmla="*/ 2732690 w 3597812"/>
                    <a:gd name="connsiteY59" fmla="*/ 137991 h 421907"/>
                    <a:gd name="connsiteX60" fmla="*/ 2774732 w 3597812"/>
                    <a:gd name="connsiteY60" fmla="*/ 201053 h 421907"/>
                    <a:gd name="connsiteX61" fmla="*/ 2827283 w 3597812"/>
                    <a:gd name="connsiteY61" fmla="*/ 274626 h 421907"/>
                    <a:gd name="connsiteX62" fmla="*/ 2879835 w 3597812"/>
                    <a:gd name="connsiteY62" fmla="*/ 232584 h 421907"/>
                    <a:gd name="connsiteX63" fmla="*/ 2911366 w 3597812"/>
                    <a:gd name="connsiteY63" fmla="*/ 243095 h 421907"/>
                    <a:gd name="connsiteX64" fmla="*/ 2942897 w 3597812"/>
                    <a:gd name="connsiteY64" fmla="*/ 274626 h 421907"/>
                    <a:gd name="connsiteX65" fmla="*/ 2963918 w 3597812"/>
                    <a:gd name="connsiteY65" fmla="*/ 306157 h 421907"/>
                    <a:gd name="connsiteX66" fmla="*/ 2995449 w 3597812"/>
                    <a:gd name="connsiteY66" fmla="*/ 327177 h 421907"/>
                    <a:gd name="connsiteX67" fmla="*/ 3048000 w 3597812"/>
                    <a:gd name="connsiteY67" fmla="*/ 285136 h 421907"/>
                    <a:gd name="connsiteX68" fmla="*/ 3111063 w 3597812"/>
                    <a:gd name="connsiteY68" fmla="*/ 243095 h 421907"/>
                    <a:gd name="connsiteX69" fmla="*/ 3153104 w 3597812"/>
                    <a:gd name="connsiteY69" fmla="*/ 285136 h 421907"/>
                    <a:gd name="connsiteX70" fmla="*/ 3184635 w 3597812"/>
                    <a:gd name="connsiteY70" fmla="*/ 306157 h 421907"/>
                    <a:gd name="connsiteX71" fmla="*/ 3216166 w 3597812"/>
                    <a:gd name="connsiteY71" fmla="*/ 274626 h 421907"/>
                    <a:gd name="connsiteX72" fmla="*/ 3237187 w 3597812"/>
                    <a:gd name="connsiteY72" fmla="*/ 243095 h 421907"/>
                    <a:gd name="connsiteX73" fmla="*/ 3268718 w 3597812"/>
                    <a:gd name="connsiteY73" fmla="*/ 232584 h 421907"/>
                    <a:gd name="connsiteX74" fmla="*/ 3300249 w 3597812"/>
                    <a:gd name="connsiteY74" fmla="*/ 243095 h 421907"/>
                    <a:gd name="connsiteX75" fmla="*/ 3331780 w 3597812"/>
                    <a:gd name="connsiteY75" fmla="*/ 264115 h 421907"/>
                    <a:gd name="connsiteX76" fmla="*/ 3384332 w 3597812"/>
                    <a:gd name="connsiteY76" fmla="*/ 253605 h 421907"/>
                    <a:gd name="connsiteX77" fmla="*/ 3415863 w 3597812"/>
                    <a:gd name="connsiteY77" fmla="*/ 232584 h 421907"/>
                    <a:gd name="connsiteX78" fmla="*/ 3447394 w 3597812"/>
                    <a:gd name="connsiteY78" fmla="*/ 201053 h 421907"/>
                    <a:gd name="connsiteX79" fmla="*/ 3520966 w 3597812"/>
                    <a:gd name="connsiteY79" fmla="*/ 190543 h 421907"/>
                    <a:gd name="connsiteX80" fmla="*/ 3563007 w 3597812"/>
                    <a:gd name="connsiteY80" fmla="*/ 127481 h 421907"/>
                    <a:gd name="connsiteX81" fmla="*/ 3584028 w 3597812"/>
                    <a:gd name="connsiteY81" fmla="*/ 95950 h 421907"/>
                    <a:gd name="connsiteX82" fmla="*/ 3584028 w 3597812"/>
                    <a:gd name="connsiteY82" fmla="*/ 1357 h 421907"/>
                    <a:gd name="connsiteX83" fmla="*/ 3573518 w 3597812"/>
                    <a:gd name="connsiteY83" fmla="*/ 32888 h 42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597812" h="421907">
                      <a:moveTo>
                        <a:pt x="0" y="201053"/>
                      </a:moveTo>
                      <a:cubicBezTo>
                        <a:pt x="37679" y="185982"/>
                        <a:pt x="83606" y="157473"/>
                        <a:pt x="126125" y="190543"/>
                      </a:cubicBezTo>
                      <a:cubicBezTo>
                        <a:pt x="143615" y="204146"/>
                        <a:pt x="140138" y="232584"/>
                        <a:pt x="147145" y="253605"/>
                      </a:cubicBezTo>
                      <a:cubicBezTo>
                        <a:pt x="162355" y="299236"/>
                        <a:pt x="149824" y="277304"/>
                        <a:pt x="189187" y="316667"/>
                      </a:cubicBezTo>
                      <a:cubicBezTo>
                        <a:pt x="245242" y="313164"/>
                        <a:pt x="301188" y="306157"/>
                        <a:pt x="357352" y="306157"/>
                      </a:cubicBezTo>
                      <a:cubicBezTo>
                        <a:pt x="382719" y="306157"/>
                        <a:pt x="416553" y="318883"/>
                        <a:pt x="441435" y="327177"/>
                      </a:cubicBezTo>
                      <a:cubicBezTo>
                        <a:pt x="497492" y="411264"/>
                        <a:pt x="423917" y="309659"/>
                        <a:pt x="493987" y="379729"/>
                      </a:cubicBezTo>
                      <a:cubicBezTo>
                        <a:pt x="541529" y="427271"/>
                        <a:pt x="485152" y="401308"/>
                        <a:pt x="546538" y="421771"/>
                      </a:cubicBezTo>
                      <a:cubicBezTo>
                        <a:pt x="567559" y="414764"/>
                        <a:pt x="593932" y="416418"/>
                        <a:pt x="609600" y="400750"/>
                      </a:cubicBezTo>
                      <a:cubicBezTo>
                        <a:pt x="620111" y="390240"/>
                        <a:pt x="629713" y="378735"/>
                        <a:pt x="641132" y="369219"/>
                      </a:cubicBezTo>
                      <a:cubicBezTo>
                        <a:pt x="695757" y="323698"/>
                        <a:pt x="667592" y="375979"/>
                        <a:pt x="735725" y="285136"/>
                      </a:cubicBezTo>
                      <a:cubicBezTo>
                        <a:pt x="746235" y="271122"/>
                        <a:pt x="752681" y="252812"/>
                        <a:pt x="767256" y="243095"/>
                      </a:cubicBezTo>
                      <a:cubicBezTo>
                        <a:pt x="785692" y="230804"/>
                        <a:pt x="830318" y="222074"/>
                        <a:pt x="830318" y="222074"/>
                      </a:cubicBezTo>
                      <a:lnTo>
                        <a:pt x="893380" y="180033"/>
                      </a:lnTo>
                      <a:cubicBezTo>
                        <a:pt x="903890" y="173026"/>
                        <a:pt x="912927" y="163006"/>
                        <a:pt x="924911" y="159012"/>
                      </a:cubicBezTo>
                      <a:lnTo>
                        <a:pt x="956442" y="148502"/>
                      </a:lnTo>
                      <a:lnTo>
                        <a:pt x="998483" y="211564"/>
                      </a:lnTo>
                      <a:cubicBezTo>
                        <a:pt x="1005490" y="222074"/>
                        <a:pt x="1008994" y="236088"/>
                        <a:pt x="1019504" y="243095"/>
                      </a:cubicBezTo>
                      <a:lnTo>
                        <a:pt x="1051035" y="264115"/>
                      </a:lnTo>
                      <a:cubicBezTo>
                        <a:pt x="1103587" y="229081"/>
                        <a:pt x="1075559" y="253606"/>
                        <a:pt x="1124607" y="180033"/>
                      </a:cubicBezTo>
                      <a:lnTo>
                        <a:pt x="1145628" y="148502"/>
                      </a:lnTo>
                      <a:cubicBezTo>
                        <a:pt x="1152635" y="137992"/>
                        <a:pt x="1156139" y="123978"/>
                        <a:pt x="1166649" y="116971"/>
                      </a:cubicBezTo>
                      <a:cubicBezTo>
                        <a:pt x="1187670" y="102957"/>
                        <a:pt x="1211847" y="92793"/>
                        <a:pt x="1229711" y="74929"/>
                      </a:cubicBezTo>
                      <a:cubicBezTo>
                        <a:pt x="1269076" y="35564"/>
                        <a:pt x="1247141" y="48098"/>
                        <a:pt x="1292773" y="32888"/>
                      </a:cubicBezTo>
                      <a:cubicBezTo>
                        <a:pt x="1313545" y="39812"/>
                        <a:pt x="1341017" y="45896"/>
                        <a:pt x="1355835" y="64419"/>
                      </a:cubicBezTo>
                      <a:cubicBezTo>
                        <a:pt x="1362756" y="73070"/>
                        <a:pt x="1361390" y="86041"/>
                        <a:pt x="1366345" y="95950"/>
                      </a:cubicBezTo>
                      <a:cubicBezTo>
                        <a:pt x="1371994" y="107248"/>
                        <a:pt x="1380359" y="116971"/>
                        <a:pt x="1387366" y="127481"/>
                      </a:cubicBezTo>
                      <a:cubicBezTo>
                        <a:pt x="1390869" y="148502"/>
                        <a:pt x="1392707" y="169869"/>
                        <a:pt x="1397876" y="190543"/>
                      </a:cubicBezTo>
                      <a:cubicBezTo>
                        <a:pt x="1403250" y="212039"/>
                        <a:pt x="1411890" y="232584"/>
                        <a:pt x="1418897" y="253605"/>
                      </a:cubicBezTo>
                      <a:lnTo>
                        <a:pt x="1429407" y="285136"/>
                      </a:lnTo>
                      <a:lnTo>
                        <a:pt x="1450428" y="348198"/>
                      </a:lnTo>
                      <a:lnTo>
                        <a:pt x="1460938" y="379729"/>
                      </a:lnTo>
                      <a:cubicBezTo>
                        <a:pt x="1467945" y="369219"/>
                        <a:pt x="1473027" y="357130"/>
                        <a:pt x="1481959" y="348198"/>
                      </a:cubicBezTo>
                      <a:cubicBezTo>
                        <a:pt x="1502335" y="327822"/>
                        <a:pt x="1519375" y="325215"/>
                        <a:pt x="1545021" y="316667"/>
                      </a:cubicBezTo>
                      <a:cubicBezTo>
                        <a:pt x="1572874" y="344520"/>
                        <a:pt x="1602105" y="381995"/>
                        <a:pt x="1639614" y="400750"/>
                      </a:cubicBezTo>
                      <a:cubicBezTo>
                        <a:pt x="1649523" y="405705"/>
                        <a:pt x="1660635" y="407757"/>
                        <a:pt x="1671145" y="411260"/>
                      </a:cubicBezTo>
                      <a:cubicBezTo>
                        <a:pt x="1681655" y="407757"/>
                        <a:pt x="1694025" y="407671"/>
                        <a:pt x="1702676" y="400750"/>
                      </a:cubicBezTo>
                      <a:cubicBezTo>
                        <a:pt x="1712540" y="392859"/>
                        <a:pt x="1711969" y="373910"/>
                        <a:pt x="1723697" y="369219"/>
                      </a:cubicBezTo>
                      <a:cubicBezTo>
                        <a:pt x="1733983" y="365104"/>
                        <a:pt x="1744718" y="376226"/>
                        <a:pt x="1755228" y="379729"/>
                      </a:cubicBezTo>
                      <a:cubicBezTo>
                        <a:pt x="1762235" y="390239"/>
                        <a:pt x="1766385" y="403369"/>
                        <a:pt x="1776249" y="411260"/>
                      </a:cubicBezTo>
                      <a:cubicBezTo>
                        <a:pt x="1797810" y="428509"/>
                        <a:pt x="1817750" y="422040"/>
                        <a:pt x="1839311" y="411260"/>
                      </a:cubicBezTo>
                      <a:cubicBezTo>
                        <a:pt x="1850609" y="405611"/>
                        <a:pt x="1861138" y="398327"/>
                        <a:pt x="1870842" y="390240"/>
                      </a:cubicBezTo>
                      <a:cubicBezTo>
                        <a:pt x="1882261" y="380724"/>
                        <a:pt x="1890640" y="367835"/>
                        <a:pt x="1902373" y="358709"/>
                      </a:cubicBezTo>
                      <a:cubicBezTo>
                        <a:pt x="1922315" y="343198"/>
                        <a:pt x="1965435" y="316667"/>
                        <a:pt x="1965435" y="316667"/>
                      </a:cubicBezTo>
                      <a:cubicBezTo>
                        <a:pt x="1973020" y="318184"/>
                        <a:pt x="2035665" y="328452"/>
                        <a:pt x="2049518" y="337688"/>
                      </a:cubicBezTo>
                      <a:cubicBezTo>
                        <a:pt x="2128244" y="390173"/>
                        <a:pt x="2037610" y="354740"/>
                        <a:pt x="2112580" y="379729"/>
                      </a:cubicBezTo>
                      <a:cubicBezTo>
                        <a:pt x="2140608" y="376226"/>
                        <a:pt x="2168873" y="374272"/>
                        <a:pt x="2196663" y="369219"/>
                      </a:cubicBezTo>
                      <a:cubicBezTo>
                        <a:pt x="2238177" y="361671"/>
                        <a:pt x="2221257" y="356923"/>
                        <a:pt x="2259725" y="337688"/>
                      </a:cubicBezTo>
                      <a:cubicBezTo>
                        <a:pt x="2269634" y="332733"/>
                        <a:pt x="2281073" y="331541"/>
                        <a:pt x="2291256" y="327177"/>
                      </a:cubicBezTo>
                      <a:cubicBezTo>
                        <a:pt x="2305657" y="321005"/>
                        <a:pt x="2318750" y="311976"/>
                        <a:pt x="2333297" y="306157"/>
                      </a:cubicBezTo>
                      <a:cubicBezTo>
                        <a:pt x="2353870" y="297928"/>
                        <a:pt x="2396359" y="285136"/>
                        <a:pt x="2396359" y="285136"/>
                      </a:cubicBezTo>
                      <a:cubicBezTo>
                        <a:pt x="2410373" y="288639"/>
                        <a:pt x="2426381" y="287633"/>
                        <a:pt x="2438400" y="295646"/>
                      </a:cubicBezTo>
                      <a:cubicBezTo>
                        <a:pt x="2448910" y="302653"/>
                        <a:pt x="2449315" y="334756"/>
                        <a:pt x="2459421" y="327177"/>
                      </a:cubicBezTo>
                      <a:cubicBezTo>
                        <a:pt x="2459423" y="327175"/>
                        <a:pt x="2485696" y="248351"/>
                        <a:pt x="2490952" y="232584"/>
                      </a:cubicBezTo>
                      <a:cubicBezTo>
                        <a:pt x="2501904" y="199728"/>
                        <a:pt x="2512530" y="158639"/>
                        <a:pt x="2543504" y="137991"/>
                      </a:cubicBezTo>
                      <a:lnTo>
                        <a:pt x="2575035" y="116971"/>
                      </a:lnTo>
                      <a:cubicBezTo>
                        <a:pt x="2594212" y="88206"/>
                        <a:pt x="2594397" y="79170"/>
                        <a:pt x="2627587" y="64419"/>
                      </a:cubicBezTo>
                      <a:cubicBezTo>
                        <a:pt x="2647835" y="55420"/>
                        <a:pt x="2690649" y="43398"/>
                        <a:pt x="2690649" y="43398"/>
                      </a:cubicBezTo>
                      <a:cubicBezTo>
                        <a:pt x="2697656" y="53908"/>
                        <a:pt x="2706539" y="63386"/>
                        <a:pt x="2711669" y="74929"/>
                      </a:cubicBezTo>
                      <a:cubicBezTo>
                        <a:pt x="2720668" y="95177"/>
                        <a:pt x="2720399" y="119555"/>
                        <a:pt x="2732690" y="137991"/>
                      </a:cubicBezTo>
                      <a:lnTo>
                        <a:pt x="2774732" y="201053"/>
                      </a:lnTo>
                      <a:cubicBezTo>
                        <a:pt x="2799255" y="274625"/>
                        <a:pt x="2774732" y="257108"/>
                        <a:pt x="2827283" y="274626"/>
                      </a:cubicBezTo>
                      <a:cubicBezTo>
                        <a:pt x="2843423" y="250416"/>
                        <a:pt x="2845991" y="232584"/>
                        <a:pt x="2879835" y="232584"/>
                      </a:cubicBezTo>
                      <a:cubicBezTo>
                        <a:pt x="2890914" y="232584"/>
                        <a:pt x="2900856" y="239591"/>
                        <a:pt x="2911366" y="243095"/>
                      </a:cubicBezTo>
                      <a:cubicBezTo>
                        <a:pt x="2921876" y="253605"/>
                        <a:pt x="2933381" y="263207"/>
                        <a:pt x="2942897" y="274626"/>
                      </a:cubicBezTo>
                      <a:cubicBezTo>
                        <a:pt x="2950984" y="284330"/>
                        <a:pt x="2954986" y="297225"/>
                        <a:pt x="2963918" y="306157"/>
                      </a:cubicBezTo>
                      <a:cubicBezTo>
                        <a:pt x="2972850" y="315089"/>
                        <a:pt x="2984939" y="320170"/>
                        <a:pt x="2995449" y="327177"/>
                      </a:cubicBezTo>
                      <a:cubicBezTo>
                        <a:pt x="3066457" y="303508"/>
                        <a:pt x="2989488" y="336334"/>
                        <a:pt x="3048000" y="285136"/>
                      </a:cubicBezTo>
                      <a:cubicBezTo>
                        <a:pt x="3067013" y="268500"/>
                        <a:pt x="3111063" y="243095"/>
                        <a:pt x="3111063" y="243095"/>
                      </a:cubicBezTo>
                      <a:cubicBezTo>
                        <a:pt x="3179857" y="266026"/>
                        <a:pt x="3112338" y="234177"/>
                        <a:pt x="3153104" y="285136"/>
                      </a:cubicBezTo>
                      <a:cubicBezTo>
                        <a:pt x="3160995" y="295000"/>
                        <a:pt x="3174125" y="299150"/>
                        <a:pt x="3184635" y="306157"/>
                      </a:cubicBezTo>
                      <a:cubicBezTo>
                        <a:pt x="3195145" y="295647"/>
                        <a:pt x="3206650" y="286045"/>
                        <a:pt x="3216166" y="274626"/>
                      </a:cubicBezTo>
                      <a:cubicBezTo>
                        <a:pt x="3224253" y="264922"/>
                        <a:pt x="3227323" y="250986"/>
                        <a:pt x="3237187" y="243095"/>
                      </a:cubicBezTo>
                      <a:cubicBezTo>
                        <a:pt x="3245838" y="236174"/>
                        <a:pt x="3258208" y="236088"/>
                        <a:pt x="3268718" y="232584"/>
                      </a:cubicBezTo>
                      <a:cubicBezTo>
                        <a:pt x="3279228" y="236088"/>
                        <a:pt x="3290340" y="238140"/>
                        <a:pt x="3300249" y="243095"/>
                      </a:cubicBezTo>
                      <a:cubicBezTo>
                        <a:pt x="3311547" y="248744"/>
                        <a:pt x="3319246" y="262548"/>
                        <a:pt x="3331780" y="264115"/>
                      </a:cubicBezTo>
                      <a:cubicBezTo>
                        <a:pt x="3349506" y="266331"/>
                        <a:pt x="3366815" y="257108"/>
                        <a:pt x="3384332" y="253605"/>
                      </a:cubicBezTo>
                      <a:cubicBezTo>
                        <a:pt x="3394842" y="246598"/>
                        <a:pt x="3406159" y="240671"/>
                        <a:pt x="3415863" y="232584"/>
                      </a:cubicBezTo>
                      <a:cubicBezTo>
                        <a:pt x="3427282" y="223068"/>
                        <a:pt x="3433593" y="206573"/>
                        <a:pt x="3447394" y="201053"/>
                      </a:cubicBezTo>
                      <a:cubicBezTo>
                        <a:pt x="3470395" y="191853"/>
                        <a:pt x="3496442" y="194046"/>
                        <a:pt x="3520966" y="190543"/>
                      </a:cubicBezTo>
                      <a:lnTo>
                        <a:pt x="3563007" y="127481"/>
                      </a:lnTo>
                      <a:lnTo>
                        <a:pt x="3584028" y="95950"/>
                      </a:lnTo>
                      <a:cubicBezTo>
                        <a:pt x="3594866" y="63435"/>
                        <a:pt x="3608691" y="38352"/>
                        <a:pt x="3584028" y="1357"/>
                      </a:cubicBezTo>
                      <a:cubicBezTo>
                        <a:pt x="3577883" y="-7861"/>
                        <a:pt x="3573518" y="32888"/>
                        <a:pt x="3573518" y="32888"/>
                      </a:cubicBezTo>
                    </a:path>
                  </a:pathLst>
                </a:custGeom>
                <a:no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p>
              </p:txBody>
            </p:sp>
          </p:grpSp>
          <p:sp>
            <p:nvSpPr>
              <p:cNvPr id="39" name="TextBox 38">
                <a:extLst>
                  <a:ext uri="{FF2B5EF4-FFF2-40B4-BE49-F238E27FC236}">
                    <a16:creationId xmlns:a16="http://schemas.microsoft.com/office/drawing/2014/main" id="{52B2DA97-A2AE-15ED-97C0-6733A7D6BD8A}"/>
                  </a:ext>
                </a:extLst>
              </p:cNvPr>
              <p:cNvSpPr txBox="1"/>
              <p:nvPr/>
            </p:nvSpPr>
            <p:spPr>
              <a:xfrm>
                <a:off x="7024054" y="1949270"/>
                <a:ext cx="2415785" cy="276999"/>
              </a:xfrm>
              <a:prstGeom prst="rect">
                <a:avLst/>
              </a:prstGeom>
              <a:noFill/>
            </p:spPr>
            <p:txBody>
              <a:bodyPr wrap="square" rtlCol="0">
                <a:spAutoFit/>
              </a:bodyPr>
              <a:lstStyle/>
              <a:p>
                <a:pPr algn="ctr"/>
                <a:r>
                  <a:rPr lang="en-US" sz="1200">
                    <a:solidFill>
                      <a:schemeClr val="accent3"/>
                    </a:solidFill>
                  </a:rPr>
                  <a:t>Continuously Evolving</a:t>
                </a:r>
              </a:p>
            </p:txBody>
          </p:sp>
        </p:grpSp>
        <p:sp>
          <p:nvSpPr>
            <p:cNvPr id="74" name="TextBox 73">
              <a:extLst>
                <a:ext uri="{FF2B5EF4-FFF2-40B4-BE49-F238E27FC236}">
                  <a16:creationId xmlns:a16="http://schemas.microsoft.com/office/drawing/2014/main" id="{4AD60FC4-C31C-F25C-D723-530C462DAAD0}"/>
                </a:ext>
              </a:extLst>
            </p:cNvPr>
            <p:cNvSpPr txBox="1"/>
            <p:nvPr/>
          </p:nvSpPr>
          <p:spPr>
            <a:xfrm>
              <a:off x="2004038" y="1317539"/>
              <a:ext cx="7588636" cy="310792"/>
            </a:xfrm>
            <a:prstGeom prst="rect">
              <a:avLst/>
            </a:prstGeom>
            <a:noFill/>
          </p:spPr>
          <p:txBody>
            <a:bodyPr wrap="square" rtlCol="0">
              <a:noAutofit/>
            </a:bodyPr>
            <a:lstStyle/>
            <a:p>
              <a:pPr algn="ctr"/>
              <a:r>
                <a:rPr lang="en-US" sz="1500" b="1"/>
                <a:t>Data abstraction with 3 types of timeline dynamics</a:t>
              </a:r>
            </a:p>
          </p:txBody>
        </p:sp>
      </p:grpSp>
      <p:sp>
        <p:nvSpPr>
          <p:cNvPr id="114" name="TextBox 113">
            <a:extLst>
              <a:ext uri="{FF2B5EF4-FFF2-40B4-BE49-F238E27FC236}">
                <a16:creationId xmlns:a16="http://schemas.microsoft.com/office/drawing/2014/main" id="{3B6EEB50-6FCE-1B52-198F-4218F140A411}"/>
              </a:ext>
            </a:extLst>
          </p:cNvPr>
          <p:cNvSpPr txBox="1"/>
          <p:nvPr/>
        </p:nvSpPr>
        <p:spPr>
          <a:xfrm>
            <a:off x="8802032" y="4578612"/>
            <a:ext cx="2667529" cy="553998"/>
          </a:xfrm>
          <a:prstGeom prst="rect">
            <a:avLst/>
          </a:prstGeom>
          <a:noFill/>
        </p:spPr>
        <p:txBody>
          <a:bodyPr wrap="square" rtlCol="0">
            <a:spAutoFit/>
          </a:bodyPr>
          <a:lstStyle/>
          <a:p>
            <a:pPr algn="ctr"/>
            <a:r>
              <a:rPr lang="en-US" sz="1500" b="1"/>
              <a:t>Connectors with external data sources/sinks</a:t>
            </a:r>
          </a:p>
        </p:txBody>
      </p:sp>
      <p:cxnSp>
        <p:nvCxnSpPr>
          <p:cNvPr id="125" name="Straight Connector 124">
            <a:extLst>
              <a:ext uri="{FF2B5EF4-FFF2-40B4-BE49-F238E27FC236}">
                <a16:creationId xmlns:a16="http://schemas.microsoft.com/office/drawing/2014/main" id="{49FF3BA0-069A-0EFB-06B1-BC7ABA1AA289}"/>
              </a:ext>
            </a:extLst>
          </p:cNvPr>
          <p:cNvCxnSpPr>
            <a:cxnSpLocks/>
          </p:cNvCxnSpPr>
          <p:nvPr/>
        </p:nvCxnSpPr>
        <p:spPr>
          <a:xfrm>
            <a:off x="460667" y="3328577"/>
            <a:ext cx="1127066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5" name="Group 154">
            <a:extLst>
              <a:ext uri="{FF2B5EF4-FFF2-40B4-BE49-F238E27FC236}">
                <a16:creationId xmlns:a16="http://schemas.microsoft.com/office/drawing/2014/main" id="{3CCE483F-E92F-25B6-41F3-05AFDDA9C7A7}"/>
              </a:ext>
            </a:extLst>
          </p:cNvPr>
          <p:cNvGrpSpPr/>
          <p:nvPr/>
        </p:nvGrpSpPr>
        <p:grpSpPr>
          <a:xfrm>
            <a:off x="501306" y="3540177"/>
            <a:ext cx="7750246" cy="3147704"/>
            <a:chOff x="501306" y="3540177"/>
            <a:chExt cx="7750246" cy="3147704"/>
          </a:xfrm>
        </p:grpSpPr>
        <p:sp>
          <p:nvSpPr>
            <p:cNvPr id="41" name="TextBox 40">
              <a:extLst>
                <a:ext uri="{FF2B5EF4-FFF2-40B4-BE49-F238E27FC236}">
                  <a16:creationId xmlns:a16="http://schemas.microsoft.com/office/drawing/2014/main" id="{8A045DAF-E4CA-747C-00CE-8F84AA3AFECE}"/>
                </a:ext>
              </a:extLst>
            </p:cNvPr>
            <p:cNvSpPr txBox="1"/>
            <p:nvPr/>
          </p:nvSpPr>
          <p:spPr>
            <a:xfrm>
              <a:off x="7530368" y="4916585"/>
              <a:ext cx="654346" cy="276999"/>
            </a:xfrm>
            <a:prstGeom prst="rect">
              <a:avLst/>
            </a:prstGeom>
            <a:noFill/>
          </p:spPr>
          <p:txBody>
            <a:bodyPr wrap="none" rtlCol="0">
              <a:spAutoFit/>
            </a:bodyPr>
            <a:lstStyle/>
            <a:p>
              <a:r>
                <a:rPr lang="en-US" sz="1200">
                  <a:solidFill>
                    <a:schemeClr val="bg1"/>
                  </a:solidFill>
                </a:rPr>
                <a:t>Metric</a:t>
              </a:r>
            </a:p>
          </p:txBody>
        </p:sp>
        <p:sp>
          <p:nvSpPr>
            <p:cNvPr id="89" name="TextBox 88">
              <a:extLst>
                <a:ext uri="{FF2B5EF4-FFF2-40B4-BE49-F238E27FC236}">
                  <a16:creationId xmlns:a16="http://schemas.microsoft.com/office/drawing/2014/main" id="{7660D6A2-C61D-C7EE-0F9E-9E43EE07BDA4}"/>
                </a:ext>
              </a:extLst>
            </p:cNvPr>
            <p:cNvSpPr txBox="1"/>
            <p:nvPr/>
          </p:nvSpPr>
          <p:spPr>
            <a:xfrm>
              <a:off x="812781" y="4011024"/>
              <a:ext cx="2876573" cy="553998"/>
            </a:xfrm>
            <a:prstGeom prst="rect">
              <a:avLst/>
            </a:prstGeom>
            <a:noFill/>
          </p:spPr>
          <p:txBody>
            <a:bodyPr wrap="square" rtlCol="0">
              <a:spAutoFit/>
            </a:bodyPr>
            <a:lstStyle/>
            <a:p>
              <a:pPr algn="ctr"/>
              <a:r>
                <a:rPr lang="en-US" sz="1500" b="1"/>
                <a:t>Compositional language for defining DAG of operators</a:t>
              </a:r>
            </a:p>
          </p:txBody>
        </p:sp>
        <p:grpSp>
          <p:nvGrpSpPr>
            <p:cNvPr id="115" name="Group 114">
              <a:extLst>
                <a:ext uri="{FF2B5EF4-FFF2-40B4-BE49-F238E27FC236}">
                  <a16:creationId xmlns:a16="http://schemas.microsoft.com/office/drawing/2014/main" id="{292D75F9-1D13-F5AF-E238-BD6CD8FB575E}"/>
                </a:ext>
              </a:extLst>
            </p:cNvPr>
            <p:cNvGrpSpPr/>
            <p:nvPr/>
          </p:nvGrpSpPr>
          <p:grpSpPr>
            <a:xfrm>
              <a:off x="501306" y="4774249"/>
              <a:ext cx="3600731" cy="667063"/>
              <a:chOff x="665897" y="4820637"/>
              <a:chExt cx="3635739" cy="667063"/>
            </a:xfrm>
          </p:grpSpPr>
          <p:grpSp>
            <p:nvGrpSpPr>
              <p:cNvPr id="87" name="Group 86">
                <a:extLst>
                  <a:ext uri="{FF2B5EF4-FFF2-40B4-BE49-F238E27FC236}">
                    <a16:creationId xmlns:a16="http://schemas.microsoft.com/office/drawing/2014/main" id="{A5E2C12D-54E3-DAB9-C860-FB184223D1FB}"/>
                  </a:ext>
                </a:extLst>
              </p:cNvPr>
              <p:cNvGrpSpPr/>
              <p:nvPr/>
            </p:nvGrpSpPr>
            <p:grpSpPr>
              <a:xfrm>
                <a:off x="3227943" y="5070754"/>
                <a:ext cx="1073693" cy="397507"/>
                <a:chOff x="9688275" y="3024888"/>
                <a:chExt cx="1561403" cy="578069"/>
              </a:xfrm>
            </p:grpSpPr>
            <p:grpSp>
              <p:nvGrpSpPr>
                <p:cNvPr id="105" name="Group 104">
                  <a:extLst>
                    <a:ext uri="{FF2B5EF4-FFF2-40B4-BE49-F238E27FC236}">
                      <a16:creationId xmlns:a16="http://schemas.microsoft.com/office/drawing/2014/main" id="{83A412DD-5D0D-E1D2-35AD-90BEBC96B979}"/>
                    </a:ext>
                  </a:extLst>
                </p:cNvPr>
                <p:cNvGrpSpPr/>
                <p:nvPr/>
              </p:nvGrpSpPr>
              <p:grpSpPr>
                <a:xfrm>
                  <a:off x="9688275" y="3024888"/>
                  <a:ext cx="1561403" cy="578069"/>
                  <a:chOff x="2565933" y="5873875"/>
                  <a:chExt cx="3923346" cy="725214"/>
                </a:xfrm>
              </p:grpSpPr>
              <p:cxnSp>
                <p:nvCxnSpPr>
                  <p:cNvPr id="107" name="Straight Arrow Connector 106">
                    <a:extLst>
                      <a:ext uri="{FF2B5EF4-FFF2-40B4-BE49-F238E27FC236}">
                        <a16:creationId xmlns:a16="http://schemas.microsoft.com/office/drawing/2014/main" id="{98577A32-3C9B-256A-1B6C-9768B78085A9}"/>
                      </a:ext>
                    </a:extLst>
                  </p:cNvPr>
                  <p:cNvCxnSpPr>
                    <a:cxnSpLocks/>
                  </p:cNvCxnSpPr>
                  <p:nvPr/>
                </p:nvCxnSpPr>
                <p:spPr>
                  <a:xfrm flipV="1">
                    <a:off x="2565933" y="5873875"/>
                    <a:ext cx="0" cy="72521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08" name="Straight Arrow Connector 107">
                    <a:extLst>
                      <a:ext uri="{FF2B5EF4-FFF2-40B4-BE49-F238E27FC236}">
                        <a16:creationId xmlns:a16="http://schemas.microsoft.com/office/drawing/2014/main" id="{C0BB1BBE-7E8E-0E6F-E1F9-865927003BC4}"/>
                      </a:ext>
                    </a:extLst>
                  </p:cNvPr>
                  <p:cNvCxnSpPr/>
                  <p:nvPr/>
                </p:nvCxnSpPr>
                <p:spPr>
                  <a:xfrm>
                    <a:off x="2565940" y="6588579"/>
                    <a:ext cx="3923339" cy="0"/>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grpSp>
            <p:sp>
              <p:nvSpPr>
                <p:cNvPr id="106" name="Freeform 105">
                  <a:extLst>
                    <a:ext uri="{FF2B5EF4-FFF2-40B4-BE49-F238E27FC236}">
                      <a16:creationId xmlns:a16="http://schemas.microsoft.com/office/drawing/2014/main" id="{6DD9244F-3FCD-E3E8-9EF4-BAB9B0281EEE}"/>
                    </a:ext>
                  </a:extLst>
                </p:cNvPr>
                <p:cNvSpPr/>
                <p:nvPr/>
              </p:nvSpPr>
              <p:spPr>
                <a:xfrm>
                  <a:off x="9688279" y="3105413"/>
                  <a:ext cx="1412311" cy="313856"/>
                </a:xfrm>
                <a:custGeom>
                  <a:avLst/>
                  <a:gdLst>
                    <a:gd name="connsiteX0" fmla="*/ 0 w 1277655"/>
                    <a:gd name="connsiteY0" fmla="*/ 162838 h 313856"/>
                    <a:gd name="connsiteX1" fmla="*/ 12526 w 1277655"/>
                    <a:gd name="connsiteY1" fmla="*/ 225468 h 313856"/>
                    <a:gd name="connsiteX2" fmla="*/ 125260 w 1277655"/>
                    <a:gd name="connsiteY2" fmla="*/ 263046 h 313856"/>
                    <a:gd name="connsiteX3" fmla="*/ 187890 w 1277655"/>
                    <a:gd name="connsiteY3" fmla="*/ 313150 h 313856"/>
                    <a:gd name="connsiteX4" fmla="*/ 225468 w 1277655"/>
                    <a:gd name="connsiteY4" fmla="*/ 288098 h 313856"/>
                    <a:gd name="connsiteX5" fmla="*/ 250520 w 1277655"/>
                    <a:gd name="connsiteY5" fmla="*/ 250520 h 313856"/>
                    <a:gd name="connsiteX6" fmla="*/ 288099 w 1277655"/>
                    <a:gd name="connsiteY6" fmla="*/ 313150 h 313856"/>
                    <a:gd name="connsiteX7" fmla="*/ 325677 w 1277655"/>
                    <a:gd name="connsiteY7" fmla="*/ 200416 h 313856"/>
                    <a:gd name="connsiteX8" fmla="*/ 338203 w 1277655"/>
                    <a:gd name="connsiteY8" fmla="*/ 162838 h 313856"/>
                    <a:gd name="connsiteX9" fmla="*/ 363255 w 1277655"/>
                    <a:gd name="connsiteY9" fmla="*/ 75156 h 313856"/>
                    <a:gd name="connsiteX10" fmla="*/ 400833 w 1277655"/>
                    <a:gd name="connsiteY10" fmla="*/ 50104 h 313856"/>
                    <a:gd name="connsiteX11" fmla="*/ 425885 w 1277655"/>
                    <a:gd name="connsiteY11" fmla="*/ 87682 h 313856"/>
                    <a:gd name="connsiteX12" fmla="*/ 501041 w 1277655"/>
                    <a:gd name="connsiteY12" fmla="*/ 125260 h 313856"/>
                    <a:gd name="connsiteX13" fmla="*/ 538619 w 1277655"/>
                    <a:gd name="connsiteY13" fmla="*/ 112734 h 313856"/>
                    <a:gd name="connsiteX14" fmla="*/ 613775 w 1277655"/>
                    <a:gd name="connsiteY14" fmla="*/ 137786 h 313856"/>
                    <a:gd name="connsiteX15" fmla="*/ 688931 w 1277655"/>
                    <a:gd name="connsiteY15" fmla="*/ 87682 h 313856"/>
                    <a:gd name="connsiteX16" fmla="*/ 726509 w 1277655"/>
                    <a:gd name="connsiteY16" fmla="*/ 75156 h 313856"/>
                    <a:gd name="connsiteX17" fmla="*/ 801666 w 1277655"/>
                    <a:gd name="connsiteY17" fmla="*/ 25052 h 313856"/>
                    <a:gd name="connsiteX18" fmla="*/ 839244 w 1277655"/>
                    <a:gd name="connsiteY18" fmla="*/ 0 h 313856"/>
                    <a:gd name="connsiteX19" fmla="*/ 889348 w 1277655"/>
                    <a:gd name="connsiteY19" fmla="*/ 12526 h 313856"/>
                    <a:gd name="connsiteX20" fmla="*/ 926926 w 1277655"/>
                    <a:gd name="connsiteY20" fmla="*/ 87682 h 313856"/>
                    <a:gd name="connsiteX21" fmla="*/ 964504 w 1277655"/>
                    <a:gd name="connsiteY21" fmla="*/ 100208 h 313856"/>
                    <a:gd name="connsiteX22" fmla="*/ 1014608 w 1277655"/>
                    <a:gd name="connsiteY22" fmla="*/ 87682 h 313856"/>
                    <a:gd name="connsiteX23" fmla="*/ 1052186 w 1277655"/>
                    <a:gd name="connsiteY23" fmla="*/ 75156 h 313856"/>
                    <a:gd name="connsiteX24" fmla="*/ 1127342 w 1277655"/>
                    <a:gd name="connsiteY24" fmla="*/ 112734 h 313856"/>
                    <a:gd name="connsiteX25" fmla="*/ 1202499 w 1277655"/>
                    <a:gd name="connsiteY25" fmla="*/ 125260 h 313856"/>
                    <a:gd name="connsiteX26" fmla="*/ 1240077 w 1277655"/>
                    <a:gd name="connsiteY26" fmla="*/ 150312 h 313856"/>
                    <a:gd name="connsiteX27" fmla="*/ 1277655 w 1277655"/>
                    <a:gd name="connsiteY27" fmla="*/ 137786 h 31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77655" h="313856">
                      <a:moveTo>
                        <a:pt x="0" y="162838"/>
                      </a:moveTo>
                      <a:cubicBezTo>
                        <a:pt x="4175" y="183715"/>
                        <a:pt x="1963" y="206983"/>
                        <a:pt x="12526" y="225468"/>
                      </a:cubicBezTo>
                      <a:cubicBezTo>
                        <a:pt x="31066" y="257913"/>
                        <a:pt x="103023" y="259340"/>
                        <a:pt x="125260" y="263046"/>
                      </a:cubicBezTo>
                      <a:cubicBezTo>
                        <a:pt x="139897" y="285002"/>
                        <a:pt x="151588" y="319200"/>
                        <a:pt x="187890" y="313150"/>
                      </a:cubicBezTo>
                      <a:cubicBezTo>
                        <a:pt x="202740" y="310675"/>
                        <a:pt x="212942" y="296449"/>
                        <a:pt x="225468" y="288098"/>
                      </a:cubicBezTo>
                      <a:cubicBezTo>
                        <a:pt x="233819" y="275572"/>
                        <a:pt x="235915" y="254171"/>
                        <a:pt x="250520" y="250520"/>
                      </a:cubicBezTo>
                      <a:cubicBezTo>
                        <a:pt x="271683" y="245229"/>
                        <a:pt x="286626" y="308730"/>
                        <a:pt x="288099" y="313150"/>
                      </a:cubicBezTo>
                      <a:lnTo>
                        <a:pt x="325677" y="200416"/>
                      </a:lnTo>
                      <a:cubicBezTo>
                        <a:pt x="329852" y="187890"/>
                        <a:pt x="335001" y="175647"/>
                        <a:pt x="338203" y="162838"/>
                      </a:cubicBezTo>
                      <a:cubicBezTo>
                        <a:pt x="339021" y="159565"/>
                        <a:pt x="356720" y="83324"/>
                        <a:pt x="363255" y="75156"/>
                      </a:cubicBezTo>
                      <a:cubicBezTo>
                        <a:pt x="372659" y="63401"/>
                        <a:pt x="388307" y="58455"/>
                        <a:pt x="400833" y="50104"/>
                      </a:cubicBezTo>
                      <a:cubicBezTo>
                        <a:pt x="409184" y="62630"/>
                        <a:pt x="415240" y="77037"/>
                        <a:pt x="425885" y="87682"/>
                      </a:cubicBezTo>
                      <a:cubicBezTo>
                        <a:pt x="450167" y="111964"/>
                        <a:pt x="470478" y="115072"/>
                        <a:pt x="501041" y="125260"/>
                      </a:cubicBezTo>
                      <a:cubicBezTo>
                        <a:pt x="513567" y="121085"/>
                        <a:pt x="525496" y="111276"/>
                        <a:pt x="538619" y="112734"/>
                      </a:cubicBezTo>
                      <a:cubicBezTo>
                        <a:pt x="564865" y="115650"/>
                        <a:pt x="613775" y="137786"/>
                        <a:pt x="613775" y="137786"/>
                      </a:cubicBezTo>
                      <a:cubicBezTo>
                        <a:pt x="638827" y="121085"/>
                        <a:pt x="660367" y="97203"/>
                        <a:pt x="688931" y="87682"/>
                      </a:cubicBezTo>
                      <a:cubicBezTo>
                        <a:pt x="701457" y="83507"/>
                        <a:pt x="714967" y="81568"/>
                        <a:pt x="726509" y="75156"/>
                      </a:cubicBezTo>
                      <a:cubicBezTo>
                        <a:pt x="752829" y="60534"/>
                        <a:pt x="776614" y="41753"/>
                        <a:pt x="801666" y="25052"/>
                      </a:cubicBezTo>
                      <a:lnTo>
                        <a:pt x="839244" y="0"/>
                      </a:lnTo>
                      <a:cubicBezTo>
                        <a:pt x="855945" y="4175"/>
                        <a:pt x="875024" y="2977"/>
                        <a:pt x="889348" y="12526"/>
                      </a:cubicBezTo>
                      <a:cubicBezTo>
                        <a:pt x="959043" y="58989"/>
                        <a:pt x="876909" y="37665"/>
                        <a:pt x="926926" y="87682"/>
                      </a:cubicBezTo>
                      <a:cubicBezTo>
                        <a:pt x="936262" y="97018"/>
                        <a:pt x="951978" y="96033"/>
                        <a:pt x="964504" y="100208"/>
                      </a:cubicBezTo>
                      <a:cubicBezTo>
                        <a:pt x="981205" y="96033"/>
                        <a:pt x="998055" y="92411"/>
                        <a:pt x="1014608" y="87682"/>
                      </a:cubicBezTo>
                      <a:cubicBezTo>
                        <a:pt x="1027304" y="84055"/>
                        <a:pt x="1038982" y="75156"/>
                        <a:pt x="1052186" y="75156"/>
                      </a:cubicBezTo>
                      <a:cubicBezTo>
                        <a:pt x="1094780" y="75156"/>
                        <a:pt x="1089343" y="100068"/>
                        <a:pt x="1127342" y="112734"/>
                      </a:cubicBezTo>
                      <a:cubicBezTo>
                        <a:pt x="1151437" y="120765"/>
                        <a:pt x="1177447" y="121085"/>
                        <a:pt x="1202499" y="125260"/>
                      </a:cubicBezTo>
                      <a:cubicBezTo>
                        <a:pt x="1215025" y="133611"/>
                        <a:pt x="1225227" y="147837"/>
                        <a:pt x="1240077" y="150312"/>
                      </a:cubicBezTo>
                      <a:cubicBezTo>
                        <a:pt x="1253101" y="152483"/>
                        <a:pt x="1277655" y="137786"/>
                        <a:pt x="1277655" y="13778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TextBox 87">
                <a:extLst>
                  <a:ext uri="{FF2B5EF4-FFF2-40B4-BE49-F238E27FC236}">
                    <a16:creationId xmlns:a16="http://schemas.microsoft.com/office/drawing/2014/main" id="{11459E90-7164-772F-C372-ADFA49ED1FED}"/>
                  </a:ext>
                </a:extLst>
              </p:cNvPr>
              <p:cNvSpPr txBox="1"/>
              <p:nvPr/>
            </p:nvSpPr>
            <p:spPr>
              <a:xfrm>
                <a:off x="3104244" y="4820637"/>
                <a:ext cx="668801" cy="276999"/>
              </a:xfrm>
              <a:prstGeom prst="rect">
                <a:avLst/>
              </a:prstGeom>
              <a:noFill/>
            </p:spPr>
            <p:txBody>
              <a:bodyPr wrap="none" rtlCol="0">
                <a:spAutoFit/>
              </a:bodyPr>
              <a:lstStyle/>
              <a:p>
                <a:r>
                  <a:rPr lang="en-US" sz="1200" b="1"/>
                  <a:t>Metric</a:t>
                </a:r>
              </a:p>
            </p:txBody>
          </p:sp>
          <p:sp>
            <p:nvSpPr>
              <p:cNvPr id="90" name="TextBox 89">
                <a:extLst>
                  <a:ext uri="{FF2B5EF4-FFF2-40B4-BE49-F238E27FC236}">
                    <a16:creationId xmlns:a16="http://schemas.microsoft.com/office/drawing/2014/main" id="{12D1326B-BBA4-C9C0-4D91-A0C8BD720E13}"/>
                  </a:ext>
                </a:extLst>
              </p:cNvPr>
              <p:cNvSpPr txBox="1"/>
              <p:nvPr/>
            </p:nvSpPr>
            <p:spPr>
              <a:xfrm>
                <a:off x="2151579" y="4888487"/>
                <a:ext cx="281776" cy="216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endParaRPr lang="en-US" sz="2800"/>
              </a:p>
            </p:txBody>
          </p:sp>
          <p:grpSp>
            <p:nvGrpSpPr>
              <p:cNvPr id="91" name="Group 90">
                <a:extLst>
                  <a:ext uri="{FF2B5EF4-FFF2-40B4-BE49-F238E27FC236}">
                    <a16:creationId xmlns:a16="http://schemas.microsoft.com/office/drawing/2014/main" id="{D447A9CF-A2AD-C542-D9AE-8DC665BB6A85}"/>
                  </a:ext>
                </a:extLst>
              </p:cNvPr>
              <p:cNvGrpSpPr/>
              <p:nvPr/>
            </p:nvGrpSpPr>
            <p:grpSpPr>
              <a:xfrm>
                <a:off x="776695" y="5090193"/>
                <a:ext cx="1073692" cy="397507"/>
                <a:chOff x="4729092" y="5843752"/>
                <a:chExt cx="3923341" cy="725214"/>
              </a:xfrm>
            </p:grpSpPr>
            <p:cxnSp>
              <p:nvCxnSpPr>
                <p:cNvPr id="103" name="Straight Arrow Connector 102">
                  <a:extLst>
                    <a:ext uri="{FF2B5EF4-FFF2-40B4-BE49-F238E27FC236}">
                      <a16:creationId xmlns:a16="http://schemas.microsoft.com/office/drawing/2014/main" id="{2205EFBC-EE28-25E8-50E5-873B8A5AA301}"/>
                    </a:ext>
                  </a:extLst>
                </p:cNvPr>
                <p:cNvCxnSpPr>
                  <a:cxnSpLocks/>
                </p:cNvCxnSpPr>
                <p:nvPr/>
              </p:nvCxnSpPr>
              <p:spPr>
                <a:xfrm flipV="1">
                  <a:off x="4729092" y="5843752"/>
                  <a:ext cx="0" cy="72521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04" name="Straight Arrow Connector 103">
                  <a:extLst>
                    <a:ext uri="{FF2B5EF4-FFF2-40B4-BE49-F238E27FC236}">
                      <a16:creationId xmlns:a16="http://schemas.microsoft.com/office/drawing/2014/main" id="{AD928CAC-3E6C-F8AC-B416-8ED2C653712E}"/>
                    </a:ext>
                  </a:extLst>
                </p:cNvPr>
                <p:cNvCxnSpPr/>
                <p:nvPr/>
              </p:nvCxnSpPr>
              <p:spPr>
                <a:xfrm>
                  <a:off x="4729092" y="6558456"/>
                  <a:ext cx="3923341" cy="0"/>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grpSp>
          <p:cxnSp>
            <p:nvCxnSpPr>
              <p:cNvPr id="92" name="Straight Arrow Connector 91">
                <a:extLst>
                  <a:ext uri="{FF2B5EF4-FFF2-40B4-BE49-F238E27FC236}">
                    <a16:creationId xmlns:a16="http://schemas.microsoft.com/office/drawing/2014/main" id="{BA105ECA-51E8-8F6E-5AA3-598FF18B022C}"/>
                  </a:ext>
                </a:extLst>
              </p:cNvPr>
              <p:cNvCxnSpPr/>
              <p:nvPr/>
            </p:nvCxnSpPr>
            <p:spPr>
              <a:xfrm>
                <a:off x="1009428" y="5187386"/>
                <a:ext cx="0" cy="28879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93" name="Straight Arrow Connector 92">
                <a:extLst>
                  <a:ext uri="{FF2B5EF4-FFF2-40B4-BE49-F238E27FC236}">
                    <a16:creationId xmlns:a16="http://schemas.microsoft.com/office/drawing/2014/main" id="{88E293BA-D6FD-3BFA-4720-C5056B63D555}"/>
                  </a:ext>
                </a:extLst>
              </p:cNvPr>
              <p:cNvCxnSpPr/>
              <p:nvPr/>
            </p:nvCxnSpPr>
            <p:spPr>
              <a:xfrm>
                <a:off x="1146883" y="5187386"/>
                <a:ext cx="0" cy="28879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94" name="Straight Arrow Connector 93">
                <a:extLst>
                  <a:ext uri="{FF2B5EF4-FFF2-40B4-BE49-F238E27FC236}">
                    <a16:creationId xmlns:a16="http://schemas.microsoft.com/office/drawing/2014/main" id="{23146D0C-9B52-D0FF-C339-5E2D000D757E}"/>
                  </a:ext>
                </a:extLst>
              </p:cNvPr>
              <p:cNvCxnSpPr/>
              <p:nvPr/>
            </p:nvCxnSpPr>
            <p:spPr>
              <a:xfrm>
                <a:off x="1714234" y="5193147"/>
                <a:ext cx="0" cy="28879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95" name="TextBox 94">
                <a:extLst>
                  <a:ext uri="{FF2B5EF4-FFF2-40B4-BE49-F238E27FC236}">
                    <a16:creationId xmlns:a16="http://schemas.microsoft.com/office/drawing/2014/main" id="{F16A1335-23A5-8585-99D5-6B450E5AB0AA}"/>
                  </a:ext>
                </a:extLst>
              </p:cNvPr>
              <p:cNvSpPr txBox="1"/>
              <p:nvPr/>
            </p:nvSpPr>
            <p:spPr>
              <a:xfrm>
                <a:off x="2150897" y="5266156"/>
                <a:ext cx="281775" cy="1963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endParaRPr lang="en-US" sz="2800"/>
              </a:p>
            </p:txBody>
          </p:sp>
          <p:cxnSp>
            <p:nvCxnSpPr>
              <p:cNvPr id="96" name="Straight Arrow Connector 95">
                <a:extLst>
                  <a:ext uri="{FF2B5EF4-FFF2-40B4-BE49-F238E27FC236}">
                    <a16:creationId xmlns:a16="http://schemas.microsoft.com/office/drawing/2014/main" id="{08E90504-F357-2708-93AE-35F5005C3376}"/>
                  </a:ext>
                </a:extLst>
              </p:cNvPr>
              <p:cNvCxnSpPr>
                <a:cxnSpLocks/>
              </p:cNvCxnSpPr>
              <p:nvPr/>
            </p:nvCxnSpPr>
            <p:spPr>
              <a:xfrm>
                <a:off x="2233164" y="5101472"/>
                <a:ext cx="3990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B05743C8-AC91-948D-8FF0-67EACB53A7FB}"/>
                  </a:ext>
                </a:extLst>
              </p:cNvPr>
              <p:cNvCxnSpPr>
                <a:cxnSpLocks/>
              </p:cNvCxnSpPr>
              <p:nvPr/>
            </p:nvCxnSpPr>
            <p:spPr>
              <a:xfrm>
                <a:off x="1965457" y="4996778"/>
                <a:ext cx="1791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836657E-AA22-32BB-6C0F-5C5FA3D91D55}"/>
                  </a:ext>
                </a:extLst>
              </p:cNvPr>
              <p:cNvCxnSpPr>
                <a:cxnSpLocks/>
                <a:endCxn id="95" idx="1"/>
              </p:cNvCxnSpPr>
              <p:nvPr/>
            </p:nvCxnSpPr>
            <p:spPr>
              <a:xfrm>
                <a:off x="1965456" y="5364328"/>
                <a:ext cx="1854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61E67C8C-3B92-34F9-4715-C9D1840EAEB6}"/>
                  </a:ext>
                </a:extLst>
              </p:cNvPr>
              <p:cNvSpPr txBox="1"/>
              <p:nvPr/>
            </p:nvSpPr>
            <p:spPr>
              <a:xfrm>
                <a:off x="665897" y="4820637"/>
                <a:ext cx="1060564" cy="276999"/>
              </a:xfrm>
              <a:prstGeom prst="rect">
                <a:avLst/>
              </a:prstGeom>
              <a:noFill/>
            </p:spPr>
            <p:txBody>
              <a:bodyPr wrap="none" rtlCol="0">
                <a:spAutoFit/>
              </a:bodyPr>
              <a:lstStyle/>
              <a:p>
                <a:r>
                  <a:rPr lang="en-US" sz="1200" b="1"/>
                  <a:t>Raw events</a:t>
                </a:r>
              </a:p>
            </p:txBody>
          </p:sp>
          <p:sp>
            <p:nvSpPr>
              <p:cNvPr id="101" name="TextBox 100">
                <a:extLst>
                  <a:ext uri="{FF2B5EF4-FFF2-40B4-BE49-F238E27FC236}">
                    <a16:creationId xmlns:a16="http://schemas.microsoft.com/office/drawing/2014/main" id="{3E5B24C3-0252-822C-A0F6-E798A85E7490}"/>
                  </a:ext>
                </a:extLst>
              </p:cNvPr>
              <p:cNvSpPr txBox="1"/>
              <p:nvPr/>
            </p:nvSpPr>
            <p:spPr>
              <a:xfrm>
                <a:off x="2641366" y="5074963"/>
                <a:ext cx="274019" cy="2144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endParaRPr lang="en-US" sz="2800"/>
              </a:p>
            </p:txBody>
          </p:sp>
          <p:cxnSp>
            <p:nvCxnSpPr>
              <p:cNvPr id="102" name="Straight Arrow Connector 101">
                <a:extLst>
                  <a:ext uri="{FF2B5EF4-FFF2-40B4-BE49-F238E27FC236}">
                    <a16:creationId xmlns:a16="http://schemas.microsoft.com/office/drawing/2014/main" id="{A2C2AD80-6194-DA0D-641D-E68C8730F6F6}"/>
                  </a:ext>
                </a:extLst>
              </p:cNvPr>
              <p:cNvCxnSpPr>
                <a:cxnSpLocks/>
                <a:stCxn id="101" idx="3"/>
              </p:cNvCxnSpPr>
              <p:nvPr/>
            </p:nvCxnSpPr>
            <p:spPr>
              <a:xfrm>
                <a:off x="2915385" y="5182207"/>
                <a:ext cx="1870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id="{EE2DFB24-C9D3-1CF8-BDA7-101143F5E26D}"/>
                  </a:ext>
                </a:extLst>
              </p:cNvPr>
              <p:cNvCxnSpPr>
                <a:cxnSpLocks/>
              </p:cNvCxnSpPr>
              <p:nvPr/>
            </p:nvCxnSpPr>
            <p:spPr>
              <a:xfrm>
                <a:off x="2233164" y="5266477"/>
                <a:ext cx="3990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060E7F35-39BF-7121-82FD-8A994886EBAB}"/>
                </a:ext>
              </a:extLst>
            </p:cNvPr>
            <p:cNvGrpSpPr/>
            <p:nvPr/>
          </p:nvGrpSpPr>
          <p:grpSpPr>
            <a:xfrm>
              <a:off x="4475734" y="3540177"/>
              <a:ext cx="3705459" cy="3147704"/>
              <a:chOff x="-6796763" y="2195070"/>
              <a:chExt cx="5005590" cy="4252135"/>
            </a:xfrm>
          </p:grpSpPr>
          <p:sp>
            <p:nvSpPr>
              <p:cNvPr id="111" name="TextBox 110">
                <a:extLst>
                  <a:ext uri="{FF2B5EF4-FFF2-40B4-BE49-F238E27FC236}">
                    <a16:creationId xmlns:a16="http://schemas.microsoft.com/office/drawing/2014/main" id="{D45BB0DE-8097-7622-FEA9-BBFFF05B7AA3}"/>
                  </a:ext>
                </a:extLst>
              </p:cNvPr>
              <p:cNvSpPr txBox="1"/>
              <p:nvPr/>
            </p:nvSpPr>
            <p:spPr>
              <a:xfrm>
                <a:off x="-6796763" y="2195070"/>
                <a:ext cx="5005566" cy="436554"/>
              </a:xfrm>
              <a:prstGeom prst="rect">
                <a:avLst/>
              </a:prstGeom>
              <a:noFill/>
            </p:spPr>
            <p:txBody>
              <a:bodyPr wrap="square" rtlCol="0">
                <a:spAutoFit/>
              </a:bodyPr>
              <a:lstStyle/>
              <a:p>
                <a:pPr algn="ctr"/>
                <a:r>
                  <a:rPr lang="en-US" sz="1500" b="1"/>
                  <a:t>Library of operators</a:t>
                </a:r>
              </a:p>
            </p:txBody>
          </p:sp>
          <p:pic>
            <p:nvPicPr>
              <p:cNvPr id="112" name="Picture 111">
                <a:extLst>
                  <a:ext uri="{FF2B5EF4-FFF2-40B4-BE49-F238E27FC236}">
                    <a16:creationId xmlns:a16="http://schemas.microsoft.com/office/drawing/2014/main" id="{EDB9D271-1440-4C07-4813-56109EA47F3B}"/>
                  </a:ext>
                </a:extLst>
              </p:cNvPr>
              <p:cNvPicPr>
                <a:picLocks noChangeAspect="1"/>
              </p:cNvPicPr>
              <p:nvPr/>
            </p:nvPicPr>
            <p:blipFill>
              <a:blip r:embed="rId3"/>
              <a:stretch>
                <a:fillRect/>
              </a:stretch>
            </p:blipFill>
            <p:spPr>
              <a:xfrm>
                <a:off x="-6679698" y="2666271"/>
                <a:ext cx="4358202" cy="3641606"/>
              </a:xfrm>
              <a:prstGeom prst="rect">
                <a:avLst/>
              </a:prstGeom>
            </p:spPr>
          </p:pic>
          <p:sp>
            <p:nvSpPr>
              <p:cNvPr id="113" name="TextBox 112">
                <a:extLst>
                  <a:ext uri="{FF2B5EF4-FFF2-40B4-BE49-F238E27FC236}">
                    <a16:creationId xmlns:a16="http://schemas.microsoft.com/office/drawing/2014/main" id="{32B599EB-1E6F-9223-5309-3C5A3B64E600}"/>
                  </a:ext>
                </a:extLst>
              </p:cNvPr>
              <p:cNvSpPr txBox="1"/>
              <p:nvPr/>
            </p:nvSpPr>
            <p:spPr>
              <a:xfrm>
                <a:off x="-2343795" y="5906709"/>
                <a:ext cx="552622" cy="540496"/>
              </a:xfrm>
              <a:prstGeom prst="rect">
                <a:avLst/>
              </a:prstGeom>
              <a:noFill/>
            </p:spPr>
            <p:txBody>
              <a:bodyPr wrap="none" rtlCol="0">
                <a:spAutoFit/>
              </a:bodyPr>
              <a:lstStyle/>
              <a:p>
                <a:r>
                  <a:rPr lang="en-US" sz="2000"/>
                  <a:t>…</a:t>
                </a:r>
              </a:p>
            </p:txBody>
          </p:sp>
        </p:grpSp>
        <p:cxnSp>
          <p:nvCxnSpPr>
            <p:cNvPr id="142" name="Straight Connector 141">
              <a:extLst>
                <a:ext uri="{FF2B5EF4-FFF2-40B4-BE49-F238E27FC236}">
                  <a16:creationId xmlns:a16="http://schemas.microsoft.com/office/drawing/2014/main" id="{C934B42F-87D4-998B-8797-E829F6F456FF}"/>
                </a:ext>
              </a:extLst>
            </p:cNvPr>
            <p:cNvCxnSpPr/>
            <p:nvPr/>
          </p:nvCxnSpPr>
          <p:spPr>
            <a:xfrm>
              <a:off x="1788351" y="4950390"/>
              <a:ext cx="0" cy="367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59EF6ACF-629C-03E8-5C15-D199F8553618}"/>
                </a:ext>
              </a:extLst>
            </p:cNvPr>
            <p:cNvCxnSpPr/>
            <p:nvPr/>
          </p:nvCxnSpPr>
          <p:spPr>
            <a:xfrm flipH="1">
              <a:off x="1621676" y="5140998"/>
              <a:ext cx="17355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53A7BAB0-C4C1-82A2-06EC-102C8AD167A3}"/>
                </a:ext>
              </a:extLst>
            </p:cNvPr>
            <p:cNvCxnSpPr/>
            <p:nvPr/>
          </p:nvCxnSpPr>
          <p:spPr>
            <a:xfrm>
              <a:off x="4314983" y="3774414"/>
              <a:ext cx="0" cy="264609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EEB41525-FC0B-F722-3B70-82A12BC6ABB8}"/>
                </a:ext>
              </a:extLst>
            </p:cNvPr>
            <p:cNvCxnSpPr/>
            <p:nvPr/>
          </p:nvCxnSpPr>
          <p:spPr>
            <a:xfrm>
              <a:off x="8251552" y="3774414"/>
              <a:ext cx="0" cy="2646097"/>
            </a:xfrm>
            <a:prstGeom prst="line">
              <a:avLst/>
            </a:prstGeom>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FE995906-4FBB-C313-AF32-177D56F386C8}"/>
              </a:ext>
            </a:extLst>
          </p:cNvPr>
          <p:cNvSpPr txBox="1"/>
          <p:nvPr/>
        </p:nvSpPr>
        <p:spPr>
          <a:xfrm>
            <a:off x="1308847" y="681318"/>
            <a:ext cx="0" cy="0"/>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endParaRPr kumimoji="0" lang="en-US" sz="1600" b="0" i="0" u="none" strike="noStrike" kern="1200" cap="none" spc="0" normalizeH="0" baseline="0" noProof="0">
              <a:ln>
                <a:noFill/>
              </a:ln>
              <a:effectLst/>
              <a:uLnTx/>
              <a:uFillTx/>
              <a:ea typeface="+mn-ea"/>
              <a:cs typeface="+mn-cs"/>
            </a:endParaRPr>
          </a:p>
        </p:txBody>
      </p:sp>
      <p:sp>
        <p:nvSpPr>
          <p:cNvPr id="6" name="TextBox 5">
            <a:extLst>
              <a:ext uri="{FF2B5EF4-FFF2-40B4-BE49-F238E27FC236}">
                <a16:creationId xmlns:a16="http://schemas.microsoft.com/office/drawing/2014/main" id="{C1885C1F-0FEE-29FE-17E9-54C190146E23}"/>
              </a:ext>
            </a:extLst>
          </p:cNvPr>
          <p:cNvSpPr txBox="1"/>
          <p:nvPr/>
        </p:nvSpPr>
        <p:spPr>
          <a:xfrm>
            <a:off x="5283200" y="-314960"/>
            <a:ext cx="0" cy="0"/>
          </a:xfrm>
          <a:prstGeom prst="rect">
            <a:avLst/>
          </a:prstGeom>
          <a:noFill/>
        </p:spPr>
        <p:txBody>
          <a:bodyPr wrap="none" lIns="0" rIns="0" bIns="0" rtlCol="0" anchor="t">
            <a:noAutofit/>
          </a:bodyPr>
          <a:lstStyle/>
          <a:p>
            <a:pPr marL="0" marR="0" indent="0" algn="l" defTabSz="914400" rtl="0" eaLnBrk="1" fontAlgn="auto" latinLnBrk="0" hangingPunct="1">
              <a:lnSpc>
                <a:spcPct val="110000"/>
              </a:lnSpc>
              <a:spcBef>
                <a:spcPts val="1000"/>
              </a:spcBef>
              <a:spcAft>
                <a:spcPts val="0"/>
              </a:spcAft>
              <a:buClrTx/>
              <a:buSzTx/>
              <a:buFontTx/>
              <a:buNone/>
              <a:tabLst/>
            </a:pPr>
            <a:endParaRPr kumimoji="0" lang="en-US" sz="1600" b="0" i="0" u="none" strike="noStrike" kern="1200" cap="none" spc="0" normalizeH="0" baseline="0" noProof="0">
              <a:ln>
                <a:noFill/>
              </a:ln>
              <a:effectLst/>
              <a:uLnTx/>
              <a:uFillTx/>
              <a:ea typeface="+mn-ea"/>
              <a:cs typeface="+mn-cs"/>
            </a:endParaRPr>
          </a:p>
        </p:txBody>
      </p:sp>
    </p:spTree>
    <p:extLst>
      <p:ext uri="{BB962C8B-B14F-4D97-AF65-F5344CB8AC3E}">
        <p14:creationId xmlns:p14="http://schemas.microsoft.com/office/powerpoint/2010/main" val="3558987814"/>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F0897-AAB0-E54F-9AF1-D378F8BD2FE9}"/>
              </a:ext>
            </a:extLst>
          </p:cNvPr>
          <p:cNvSpPr>
            <a:spLocks noGrp="1"/>
          </p:cNvSpPr>
          <p:nvPr>
            <p:ph type="title"/>
          </p:nvPr>
        </p:nvSpPr>
        <p:spPr/>
        <p:txBody>
          <a:bodyPr/>
          <a:lstStyle/>
          <a:p>
            <a:r>
              <a:rPr lang="en-US" dirty="0"/>
              <a:t>References for Analytics Section</a:t>
            </a:r>
          </a:p>
        </p:txBody>
      </p:sp>
      <p:sp>
        <p:nvSpPr>
          <p:cNvPr id="3" name="TextBox 2">
            <a:extLst>
              <a:ext uri="{FF2B5EF4-FFF2-40B4-BE49-F238E27FC236}">
                <a16:creationId xmlns:a16="http://schemas.microsoft.com/office/drawing/2014/main" id="{8E591EE3-F13B-4218-94AD-EE67D0A9242F}"/>
              </a:ext>
            </a:extLst>
          </p:cNvPr>
          <p:cNvSpPr txBox="1"/>
          <p:nvPr/>
        </p:nvSpPr>
        <p:spPr>
          <a:xfrm>
            <a:off x="397565" y="2160104"/>
            <a:ext cx="11943013" cy="5078313"/>
          </a:xfrm>
          <a:prstGeom prst="rect">
            <a:avLst/>
          </a:prstGeom>
          <a:noFill/>
        </p:spPr>
        <p:txBody>
          <a:bodyPr wrap="none" rtlCol="0">
            <a:spAutoFit/>
          </a:bodyPr>
          <a:lstStyle/>
          <a:p>
            <a:r>
              <a:rPr lang="en-US" dirty="0">
                <a:hlinkClick r:id="rId2"/>
              </a:rPr>
              <a:t>Current 2024 </a:t>
            </a:r>
            <a:br>
              <a:rPr lang="en-US" dirty="0">
                <a:hlinkClick r:id="rId2"/>
              </a:rPr>
            </a:br>
            <a:r>
              <a:rPr lang="en-US" dirty="0">
                <a:hlinkClick r:id="rId2"/>
              </a:rPr>
              <a:t>https://current.confluent.io/2024-sessions/sketchdb-reducing-your-aws-analytics-cost-by-10x-using-principled-approximation</a:t>
            </a:r>
            <a:endParaRPr lang="en-US" dirty="0"/>
          </a:p>
          <a:p>
            <a:endParaRPr lang="en-US" dirty="0"/>
          </a:p>
          <a:p>
            <a:endParaRPr lang="en-US" dirty="0"/>
          </a:p>
          <a:p>
            <a:r>
              <a:rPr lang="en-US" dirty="0">
                <a:hlinkClick r:id="rId3"/>
              </a:rPr>
              <a:t>SketchPlan https://dl.acm.org/doi/10.1145/3646547.3689016</a:t>
            </a:r>
            <a:br>
              <a:rPr lang="en-US" dirty="0"/>
            </a:br>
            <a:endParaRPr lang="en-US" dirty="0"/>
          </a:p>
          <a:p>
            <a:endParaRPr lang="en-US" dirty="0"/>
          </a:p>
          <a:p>
            <a:r>
              <a:rPr lang="en-US" dirty="0">
                <a:hlinkClick r:id="rId4"/>
              </a:rPr>
              <a:t>Circa Vision Paper: https://dl.acm.org/doi/10.1145/3672202.3673742</a:t>
            </a:r>
            <a:endParaRPr lang="en-US" dirty="0"/>
          </a:p>
          <a:p>
            <a:endParaRPr lang="en-US" dirty="0"/>
          </a:p>
          <a:p>
            <a:endParaRPr lang="en-US" dirty="0"/>
          </a:p>
          <a:p>
            <a:r>
              <a:rPr lang="en-US" dirty="0" err="1"/>
              <a:t>TimeState</a:t>
            </a:r>
            <a:r>
              <a:rPr lang="en-US" dirty="0"/>
              <a:t> Analytics: </a:t>
            </a:r>
            <a:r>
              <a:rPr lang="en-US" dirty="0">
                <a:hlinkClick r:id="rId5"/>
              </a:rPr>
              <a:t>https://www.cidrdb.org/cidr2023/papers/p22-milner.pdf</a:t>
            </a:r>
            <a:endParaRPr lang="en-US" dirty="0"/>
          </a:p>
          <a:p>
            <a:endParaRPr lang="en-US" dirty="0"/>
          </a:p>
          <a:p>
            <a:endParaRPr lang="en-US" dirty="0"/>
          </a:p>
          <a:p>
            <a:r>
              <a:rPr lang="en-US" dirty="0">
                <a:hlinkClick r:id="rId6"/>
              </a:rPr>
              <a:t>Sketchovsky https://www.usenix.org/conference/nsdi23/presentation/namkung</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19353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9A4E-6DC4-450D-8C34-93DF0872D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4286CD-E536-28EA-76B1-02D122CFA215}"/>
              </a:ext>
            </a:extLst>
          </p:cNvPr>
          <p:cNvSpPr>
            <a:spLocks noGrp="1"/>
          </p:cNvSpPr>
          <p:nvPr>
            <p:ph type="title"/>
          </p:nvPr>
        </p:nvSpPr>
        <p:spPr/>
        <p:txBody>
          <a:bodyPr/>
          <a:lstStyle/>
          <a:p>
            <a:r>
              <a:rPr lang="en-US" dirty="0"/>
              <a:t>A 20000 FT View of AIOps</a:t>
            </a:r>
          </a:p>
        </p:txBody>
      </p:sp>
      <p:sp>
        <p:nvSpPr>
          <p:cNvPr id="4" name="TextBox 3">
            <a:extLst>
              <a:ext uri="{FF2B5EF4-FFF2-40B4-BE49-F238E27FC236}">
                <a16:creationId xmlns:a16="http://schemas.microsoft.com/office/drawing/2014/main" id="{0A8C06CB-3699-57A2-13D5-4E3296C3FFFF}"/>
              </a:ext>
            </a:extLst>
          </p:cNvPr>
          <p:cNvSpPr txBox="1"/>
          <p:nvPr/>
        </p:nvSpPr>
        <p:spPr>
          <a:xfrm>
            <a:off x="2363755" y="3951514"/>
            <a:ext cx="1324017"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Data </a:t>
            </a:r>
          </a:p>
        </p:txBody>
      </p:sp>
      <p:sp>
        <p:nvSpPr>
          <p:cNvPr id="5" name="TextBox 4">
            <a:extLst>
              <a:ext uri="{FF2B5EF4-FFF2-40B4-BE49-F238E27FC236}">
                <a16:creationId xmlns:a16="http://schemas.microsoft.com/office/drawing/2014/main" id="{A85E1089-4A4E-3EA1-9B41-F0D8F407034F}"/>
              </a:ext>
            </a:extLst>
          </p:cNvPr>
          <p:cNvSpPr txBox="1"/>
          <p:nvPr/>
        </p:nvSpPr>
        <p:spPr>
          <a:xfrm>
            <a:off x="6304384" y="3951514"/>
            <a:ext cx="455868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Analytics/Modeling </a:t>
            </a:r>
          </a:p>
        </p:txBody>
      </p:sp>
      <p:sp>
        <p:nvSpPr>
          <p:cNvPr id="6" name="TextBox 5">
            <a:extLst>
              <a:ext uri="{FF2B5EF4-FFF2-40B4-BE49-F238E27FC236}">
                <a16:creationId xmlns:a16="http://schemas.microsoft.com/office/drawing/2014/main" id="{A0B80BE6-6C6A-FC75-9AF6-D7E20231A69E}"/>
              </a:ext>
            </a:extLst>
          </p:cNvPr>
          <p:cNvSpPr txBox="1"/>
          <p:nvPr/>
        </p:nvSpPr>
        <p:spPr>
          <a:xfrm>
            <a:off x="7040194" y="1897771"/>
            <a:ext cx="3087064" cy="738664"/>
          </a:xfrm>
          <a:prstGeom prst="rect">
            <a:avLst/>
          </a:prstGeom>
          <a:solidFill>
            <a:schemeClr val="accent2"/>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AI Workflows</a:t>
            </a:r>
          </a:p>
        </p:txBody>
      </p:sp>
      <p:cxnSp>
        <p:nvCxnSpPr>
          <p:cNvPr id="8" name="Straight Arrow Connector 7">
            <a:extLst>
              <a:ext uri="{FF2B5EF4-FFF2-40B4-BE49-F238E27FC236}">
                <a16:creationId xmlns:a16="http://schemas.microsoft.com/office/drawing/2014/main" id="{6B711556-5A20-9307-68B5-D3C2DE560C0D}"/>
              </a:ext>
            </a:extLst>
          </p:cNvPr>
          <p:cNvCxnSpPr>
            <a:stCxn id="4" idx="3"/>
            <a:endCxn id="5" idx="1"/>
          </p:cNvCxnSpPr>
          <p:nvPr/>
        </p:nvCxnSpPr>
        <p:spPr>
          <a:xfrm>
            <a:off x="3687772" y="4320846"/>
            <a:ext cx="26166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1650EB8-52CB-5211-B723-129844EEAF61}"/>
              </a:ext>
            </a:extLst>
          </p:cNvPr>
          <p:cNvCxnSpPr>
            <a:cxnSpLocks/>
            <a:stCxn id="5" idx="0"/>
            <a:endCxn id="6" idx="2"/>
          </p:cNvCxnSpPr>
          <p:nvPr/>
        </p:nvCxnSpPr>
        <p:spPr>
          <a:xfrm flipV="1">
            <a:off x="8583726" y="2636435"/>
            <a:ext cx="0" cy="1315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6A49A71-4A7E-E55A-0F34-E97BFDD6CF8C}"/>
              </a:ext>
            </a:extLst>
          </p:cNvPr>
          <p:cNvSpPr txBox="1"/>
          <p:nvPr/>
        </p:nvSpPr>
        <p:spPr>
          <a:xfrm>
            <a:off x="6722963" y="4974205"/>
            <a:ext cx="3454215" cy="461665"/>
          </a:xfrm>
          <a:prstGeom prst="rect">
            <a:avLst/>
          </a:prstGeom>
          <a:noFill/>
        </p:spPr>
        <p:txBody>
          <a:bodyPr wrap="none" rtlCol="0">
            <a:spAutoFit/>
          </a:bodyPr>
          <a:lstStyle/>
          <a:p>
            <a:r>
              <a:rPr lang="en-US" sz="2400" dirty="0"/>
              <a:t>Real time and longitudinal</a:t>
            </a:r>
          </a:p>
        </p:txBody>
      </p:sp>
      <p:sp>
        <p:nvSpPr>
          <p:cNvPr id="14" name="TextBox 13">
            <a:extLst>
              <a:ext uri="{FF2B5EF4-FFF2-40B4-BE49-F238E27FC236}">
                <a16:creationId xmlns:a16="http://schemas.microsoft.com/office/drawing/2014/main" id="{BC8DD2E6-E5AA-8AD7-A912-AF8246B722D1}"/>
              </a:ext>
            </a:extLst>
          </p:cNvPr>
          <p:cNvSpPr txBox="1"/>
          <p:nvPr/>
        </p:nvSpPr>
        <p:spPr>
          <a:xfrm>
            <a:off x="6856618" y="1229023"/>
            <a:ext cx="4587281" cy="461665"/>
          </a:xfrm>
          <a:prstGeom prst="rect">
            <a:avLst/>
          </a:prstGeom>
          <a:noFill/>
        </p:spPr>
        <p:txBody>
          <a:bodyPr wrap="none" rtlCol="0">
            <a:spAutoFit/>
          </a:bodyPr>
          <a:lstStyle/>
          <a:p>
            <a:r>
              <a:rPr lang="en-US" sz="2400" dirty="0"/>
              <a:t>Detection, troubleshooting, control</a:t>
            </a:r>
          </a:p>
        </p:txBody>
      </p:sp>
      <p:sp>
        <p:nvSpPr>
          <p:cNvPr id="15" name="TextBox 14">
            <a:extLst>
              <a:ext uri="{FF2B5EF4-FFF2-40B4-BE49-F238E27FC236}">
                <a16:creationId xmlns:a16="http://schemas.microsoft.com/office/drawing/2014/main" id="{415D9B6F-1C46-F22B-8495-7131E1B44304}"/>
              </a:ext>
            </a:extLst>
          </p:cNvPr>
          <p:cNvSpPr txBox="1"/>
          <p:nvPr/>
        </p:nvSpPr>
        <p:spPr>
          <a:xfrm>
            <a:off x="1298655" y="5028744"/>
            <a:ext cx="3454215" cy="461665"/>
          </a:xfrm>
          <a:prstGeom prst="rect">
            <a:avLst/>
          </a:prstGeom>
          <a:noFill/>
        </p:spPr>
        <p:txBody>
          <a:bodyPr wrap="none" rtlCol="0">
            <a:spAutoFit/>
          </a:bodyPr>
          <a:lstStyle/>
          <a:p>
            <a:r>
              <a:rPr lang="en-US" sz="2400" dirty="0"/>
              <a:t>Real time and longitudinal</a:t>
            </a:r>
          </a:p>
        </p:txBody>
      </p:sp>
      <p:sp>
        <p:nvSpPr>
          <p:cNvPr id="16" name="TextBox 15">
            <a:extLst>
              <a:ext uri="{FF2B5EF4-FFF2-40B4-BE49-F238E27FC236}">
                <a16:creationId xmlns:a16="http://schemas.microsoft.com/office/drawing/2014/main" id="{319AB25A-BE0A-E35D-15AA-8F4A9BF7DFFC}"/>
              </a:ext>
            </a:extLst>
          </p:cNvPr>
          <p:cNvSpPr txBox="1"/>
          <p:nvPr/>
        </p:nvSpPr>
        <p:spPr>
          <a:xfrm>
            <a:off x="1298654" y="5598142"/>
            <a:ext cx="3508333" cy="461665"/>
          </a:xfrm>
          <a:prstGeom prst="rect">
            <a:avLst/>
          </a:prstGeom>
          <a:noFill/>
        </p:spPr>
        <p:txBody>
          <a:bodyPr wrap="none" rtlCol="0">
            <a:spAutoFit/>
          </a:bodyPr>
          <a:lstStyle/>
          <a:p>
            <a:r>
              <a:rPr lang="en-US" sz="2400" dirty="0"/>
              <a:t>Sensitive vs. non-sensitive </a:t>
            </a:r>
          </a:p>
        </p:txBody>
      </p:sp>
    </p:spTree>
    <p:extLst>
      <p:ext uri="{BB962C8B-B14F-4D97-AF65-F5344CB8AC3E}">
        <p14:creationId xmlns:p14="http://schemas.microsoft.com/office/powerpoint/2010/main" val="868734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C63969-DD50-9FA3-C3A0-C0181728B6D4}"/>
              </a:ext>
            </a:extLst>
          </p:cNvPr>
          <p:cNvPicPr>
            <a:picLocks noChangeAspect="1"/>
          </p:cNvPicPr>
          <p:nvPr/>
        </p:nvPicPr>
        <p:blipFill>
          <a:blip r:embed="rId2"/>
          <a:stretch>
            <a:fillRect/>
          </a:stretch>
        </p:blipFill>
        <p:spPr>
          <a:xfrm>
            <a:off x="7854" y="-1"/>
            <a:ext cx="11998615" cy="6757929"/>
          </a:xfrm>
          <a:prstGeom prst="rect">
            <a:avLst/>
          </a:prstGeom>
        </p:spPr>
      </p:pic>
    </p:spTree>
    <p:extLst>
      <p:ext uri="{BB962C8B-B14F-4D97-AF65-F5344CB8AC3E}">
        <p14:creationId xmlns:p14="http://schemas.microsoft.com/office/powerpoint/2010/main" val="1560821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E008B-B8CE-4A98-4120-0A33FD393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50B98-6A2F-9F54-3581-5F3490F83934}"/>
              </a:ext>
            </a:extLst>
          </p:cNvPr>
          <p:cNvSpPr>
            <a:spLocks noGrp="1"/>
          </p:cNvSpPr>
          <p:nvPr>
            <p:ph type="title"/>
          </p:nvPr>
        </p:nvSpPr>
        <p:spPr>
          <a:xfrm>
            <a:off x="316869" y="264514"/>
            <a:ext cx="11022496" cy="1325563"/>
          </a:xfrm>
        </p:spPr>
        <p:txBody>
          <a:bodyPr/>
          <a:lstStyle/>
          <a:p>
            <a:r>
              <a:rPr lang="en-US" dirty="0"/>
              <a:t>Data Processing Abstractions for </a:t>
            </a:r>
            <a:br>
              <a:rPr lang="en-US" dirty="0"/>
            </a:br>
            <a:r>
              <a:rPr lang="en-US" dirty="0"/>
              <a:t>AI-driven Root Cause Analysis</a:t>
            </a:r>
          </a:p>
        </p:txBody>
      </p:sp>
      <p:sp>
        <p:nvSpPr>
          <p:cNvPr id="4" name="TextBox 3">
            <a:extLst>
              <a:ext uri="{FF2B5EF4-FFF2-40B4-BE49-F238E27FC236}">
                <a16:creationId xmlns:a16="http://schemas.microsoft.com/office/drawing/2014/main" id="{C505B1FB-BE84-1A1E-E664-7AFBD3EB835D}"/>
              </a:ext>
            </a:extLst>
          </p:cNvPr>
          <p:cNvSpPr txBox="1"/>
          <p:nvPr/>
        </p:nvSpPr>
        <p:spPr>
          <a:xfrm>
            <a:off x="1600200" y="2351314"/>
            <a:ext cx="2216761"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Diversity of data</a:t>
            </a:r>
          </a:p>
        </p:txBody>
      </p:sp>
      <p:sp>
        <p:nvSpPr>
          <p:cNvPr id="5" name="TextBox 4">
            <a:extLst>
              <a:ext uri="{FF2B5EF4-FFF2-40B4-BE49-F238E27FC236}">
                <a16:creationId xmlns:a16="http://schemas.microsoft.com/office/drawing/2014/main" id="{D8472FF0-C9EE-557A-0AC4-F9E0EA7B4605}"/>
              </a:ext>
            </a:extLst>
          </p:cNvPr>
          <p:cNvSpPr txBox="1"/>
          <p:nvPr/>
        </p:nvSpPr>
        <p:spPr>
          <a:xfrm>
            <a:off x="1600199" y="3535920"/>
            <a:ext cx="2794419"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Diversity of incidents</a:t>
            </a:r>
          </a:p>
        </p:txBody>
      </p:sp>
      <p:sp>
        <p:nvSpPr>
          <p:cNvPr id="6" name="TextBox 5">
            <a:extLst>
              <a:ext uri="{FF2B5EF4-FFF2-40B4-BE49-F238E27FC236}">
                <a16:creationId xmlns:a16="http://schemas.microsoft.com/office/drawing/2014/main" id="{03ED4E2E-96DB-3263-4B50-2CE4EDF74D39}"/>
              </a:ext>
            </a:extLst>
          </p:cNvPr>
          <p:cNvSpPr txBox="1"/>
          <p:nvPr/>
        </p:nvSpPr>
        <p:spPr>
          <a:xfrm>
            <a:off x="1600199" y="4720526"/>
            <a:ext cx="1772024" cy="461665"/>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Scale of data</a:t>
            </a:r>
          </a:p>
        </p:txBody>
      </p:sp>
      <p:pic>
        <p:nvPicPr>
          <p:cNvPr id="7" name="Picture 12" descr="Conviva – Marketplace – Google Cloud ...">
            <a:extLst>
              <a:ext uri="{FF2B5EF4-FFF2-40B4-BE49-F238E27FC236}">
                <a16:creationId xmlns:a16="http://schemas.microsoft.com/office/drawing/2014/main" id="{6AD8E475-74B7-F09A-5673-B342A5C2A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8265" y="85397"/>
            <a:ext cx="1256866" cy="12568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117CDAF-48E6-633C-ECAE-0D3E2A800725}"/>
              </a:ext>
            </a:extLst>
          </p:cNvPr>
          <p:cNvSpPr txBox="1"/>
          <p:nvPr/>
        </p:nvSpPr>
        <p:spPr>
          <a:xfrm>
            <a:off x="7266660" y="2812979"/>
            <a:ext cx="3334695" cy="830997"/>
          </a:xfrm>
          <a:prstGeom prst="rect">
            <a:avLst/>
          </a:prstGeom>
          <a:solidFill>
            <a:srgbClr val="92D050"/>
          </a:solidFill>
          <a:ln>
            <a:no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2400" dirty="0"/>
              <a:t>“Mixture” of </a:t>
            </a:r>
          </a:p>
          <a:p>
            <a:pPr algn="ctr"/>
            <a:r>
              <a:rPr lang="en-US" sz="2400" dirty="0" err="1"/>
              <a:t>TimeState</a:t>
            </a:r>
            <a:r>
              <a:rPr lang="en-US" sz="2400" dirty="0"/>
              <a:t>-Aware Experts</a:t>
            </a:r>
          </a:p>
        </p:txBody>
      </p:sp>
      <p:sp>
        <p:nvSpPr>
          <p:cNvPr id="9" name="TextBox 8">
            <a:extLst>
              <a:ext uri="{FF2B5EF4-FFF2-40B4-BE49-F238E27FC236}">
                <a16:creationId xmlns:a16="http://schemas.microsoft.com/office/drawing/2014/main" id="{92EC793B-C4CE-FE97-2E13-62801AB92447}"/>
              </a:ext>
            </a:extLst>
          </p:cNvPr>
          <p:cNvSpPr txBox="1"/>
          <p:nvPr/>
        </p:nvSpPr>
        <p:spPr>
          <a:xfrm>
            <a:off x="7413616" y="4255946"/>
            <a:ext cx="3285066" cy="461665"/>
          </a:xfrm>
          <a:prstGeom prst="rect">
            <a:avLst/>
          </a:prstGeom>
          <a:solidFill>
            <a:srgbClr val="92D050"/>
          </a:solidFill>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Efficient Runtime System</a:t>
            </a:r>
          </a:p>
        </p:txBody>
      </p:sp>
      <p:sp>
        <p:nvSpPr>
          <p:cNvPr id="10" name="Right Brace 9">
            <a:extLst>
              <a:ext uri="{FF2B5EF4-FFF2-40B4-BE49-F238E27FC236}">
                <a16:creationId xmlns:a16="http://schemas.microsoft.com/office/drawing/2014/main" id="{6F27E3DE-1B95-C375-029E-FAF229D49CDC}"/>
              </a:ext>
            </a:extLst>
          </p:cNvPr>
          <p:cNvSpPr/>
          <p:nvPr/>
        </p:nvSpPr>
        <p:spPr>
          <a:xfrm>
            <a:off x="5584371" y="1926771"/>
            <a:ext cx="1061358" cy="378822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03924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9DACC-4844-9FA3-281D-DC50EC809F06}"/>
              </a:ext>
            </a:extLst>
          </p:cNvPr>
          <p:cNvSpPr>
            <a:spLocks noGrp="1"/>
          </p:cNvSpPr>
          <p:nvPr>
            <p:ph type="title"/>
          </p:nvPr>
        </p:nvSpPr>
        <p:spPr/>
        <p:txBody>
          <a:bodyPr/>
          <a:lstStyle/>
          <a:p>
            <a:r>
              <a:rPr lang="en-US" dirty="0"/>
              <a:t>References for AI Workflows</a:t>
            </a:r>
          </a:p>
        </p:txBody>
      </p:sp>
      <p:sp>
        <p:nvSpPr>
          <p:cNvPr id="3" name="Content Placeholder 2">
            <a:extLst>
              <a:ext uri="{FF2B5EF4-FFF2-40B4-BE49-F238E27FC236}">
                <a16:creationId xmlns:a16="http://schemas.microsoft.com/office/drawing/2014/main" id="{2627F36B-7C3B-7310-9AE6-7D2C914A6C7C}"/>
              </a:ext>
            </a:extLst>
          </p:cNvPr>
          <p:cNvSpPr>
            <a:spLocks noGrp="1"/>
          </p:cNvSpPr>
          <p:nvPr>
            <p:ph idx="1"/>
          </p:nvPr>
        </p:nvSpPr>
        <p:spPr/>
        <p:txBody>
          <a:bodyPr/>
          <a:lstStyle/>
          <a:p>
            <a:r>
              <a:rPr lang="en-US" dirty="0">
                <a:hlinkClick r:id="rId2"/>
              </a:rPr>
              <a:t>Incalmo https://arxiv.org/abs/2501.16466</a:t>
            </a:r>
            <a:endParaRPr lang="en-US" dirty="0"/>
          </a:p>
          <a:p>
            <a:endParaRPr lang="en-US" dirty="0"/>
          </a:p>
          <a:p>
            <a:r>
              <a:rPr lang="en-US" dirty="0"/>
              <a:t>Perry under submission (please contact for draft)</a:t>
            </a:r>
          </a:p>
          <a:p>
            <a:endParaRPr lang="en-US" dirty="0"/>
          </a:p>
          <a:p>
            <a:r>
              <a:rPr lang="en-US" dirty="0"/>
              <a:t>Mixture of experts (Work in progress, </a:t>
            </a:r>
            <a:r>
              <a:rPr lang="en-US"/>
              <a:t>contact Vyas)</a:t>
            </a:r>
            <a:endParaRPr lang="en-US" dirty="0"/>
          </a:p>
          <a:p>
            <a:endParaRPr lang="en-US" dirty="0"/>
          </a:p>
        </p:txBody>
      </p:sp>
    </p:spTree>
    <p:extLst>
      <p:ext uri="{BB962C8B-B14F-4D97-AF65-F5344CB8AC3E}">
        <p14:creationId xmlns:p14="http://schemas.microsoft.com/office/powerpoint/2010/main" val="494319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CB629-EE1D-24B7-D058-0DAAB8A5AF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7C4AF0-F83D-778A-2F11-C9A6DA49F35D}"/>
              </a:ext>
            </a:extLst>
          </p:cNvPr>
          <p:cNvSpPr>
            <a:spLocks noGrp="1"/>
          </p:cNvSpPr>
          <p:nvPr>
            <p:ph type="title"/>
          </p:nvPr>
        </p:nvSpPr>
        <p:spPr/>
        <p:txBody>
          <a:bodyPr/>
          <a:lstStyle/>
          <a:p>
            <a:r>
              <a:rPr lang="en-US" dirty="0"/>
              <a:t>A 20000 FT View of AIOps</a:t>
            </a:r>
          </a:p>
        </p:txBody>
      </p:sp>
      <p:sp>
        <p:nvSpPr>
          <p:cNvPr id="4" name="TextBox 3">
            <a:extLst>
              <a:ext uri="{FF2B5EF4-FFF2-40B4-BE49-F238E27FC236}">
                <a16:creationId xmlns:a16="http://schemas.microsoft.com/office/drawing/2014/main" id="{D9F6E0BE-D472-AD6A-B847-A80D018C4FA6}"/>
              </a:ext>
            </a:extLst>
          </p:cNvPr>
          <p:cNvSpPr txBox="1"/>
          <p:nvPr/>
        </p:nvSpPr>
        <p:spPr>
          <a:xfrm>
            <a:off x="2363755" y="3951514"/>
            <a:ext cx="1324017"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Data </a:t>
            </a:r>
          </a:p>
        </p:txBody>
      </p:sp>
      <p:sp>
        <p:nvSpPr>
          <p:cNvPr id="5" name="TextBox 4">
            <a:extLst>
              <a:ext uri="{FF2B5EF4-FFF2-40B4-BE49-F238E27FC236}">
                <a16:creationId xmlns:a16="http://schemas.microsoft.com/office/drawing/2014/main" id="{FC7BAFBF-42F5-F761-9EE8-97610A9FB568}"/>
              </a:ext>
            </a:extLst>
          </p:cNvPr>
          <p:cNvSpPr txBox="1"/>
          <p:nvPr/>
        </p:nvSpPr>
        <p:spPr>
          <a:xfrm>
            <a:off x="6304384" y="3951514"/>
            <a:ext cx="455868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Analytics/Modeling </a:t>
            </a:r>
          </a:p>
        </p:txBody>
      </p:sp>
      <p:sp>
        <p:nvSpPr>
          <p:cNvPr id="6" name="TextBox 5">
            <a:extLst>
              <a:ext uri="{FF2B5EF4-FFF2-40B4-BE49-F238E27FC236}">
                <a16:creationId xmlns:a16="http://schemas.microsoft.com/office/drawing/2014/main" id="{57809310-1008-2464-D25A-740C4EEEEC8A}"/>
              </a:ext>
            </a:extLst>
          </p:cNvPr>
          <p:cNvSpPr txBox="1"/>
          <p:nvPr/>
        </p:nvSpPr>
        <p:spPr>
          <a:xfrm>
            <a:off x="7040194" y="1897771"/>
            <a:ext cx="3087064" cy="73866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4200" dirty="0"/>
              <a:t>AI Workflows</a:t>
            </a:r>
          </a:p>
        </p:txBody>
      </p:sp>
      <p:cxnSp>
        <p:nvCxnSpPr>
          <p:cNvPr id="8" name="Straight Arrow Connector 7">
            <a:extLst>
              <a:ext uri="{FF2B5EF4-FFF2-40B4-BE49-F238E27FC236}">
                <a16:creationId xmlns:a16="http://schemas.microsoft.com/office/drawing/2014/main" id="{8CF167FE-B1D6-4882-77E0-6B3A7B49DAC7}"/>
              </a:ext>
            </a:extLst>
          </p:cNvPr>
          <p:cNvCxnSpPr>
            <a:stCxn id="4" idx="3"/>
            <a:endCxn id="5" idx="1"/>
          </p:cNvCxnSpPr>
          <p:nvPr/>
        </p:nvCxnSpPr>
        <p:spPr>
          <a:xfrm>
            <a:off x="3687772" y="4320846"/>
            <a:ext cx="26166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1563931-895C-5DF8-5730-76A9653E3296}"/>
              </a:ext>
            </a:extLst>
          </p:cNvPr>
          <p:cNvCxnSpPr>
            <a:cxnSpLocks/>
            <a:stCxn id="5" idx="0"/>
            <a:endCxn id="6" idx="2"/>
          </p:cNvCxnSpPr>
          <p:nvPr/>
        </p:nvCxnSpPr>
        <p:spPr>
          <a:xfrm flipV="1">
            <a:off x="8583726" y="2636435"/>
            <a:ext cx="0" cy="1315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7F0E35F-25C2-19BB-B29B-5B64F76E2E85}"/>
              </a:ext>
            </a:extLst>
          </p:cNvPr>
          <p:cNvSpPr txBox="1"/>
          <p:nvPr/>
        </p:nvSpPr>
        <p:spPr>
          <a:xfrm>
            <a:off x="6722963" y="4974205"/>
            <a:ext cx="3454215" cy="461665"/>
          </a:xfrm>
          <a:prstGeom prst="rect">
            <a:avLst/>
          </a:prstGeom>
          <a:noFill/>
        </p:spPr>
        <p:txBody>
          <a:bodyPr wrap="none" rtlCol="0">
            <a:spAutoFit/>
          </a:bodyPr>
          <a:lstStyle/>
          <a:p>
            <a:r>
              <a:rPr lang="en-US" sz="2400" dirty="0"/>
              <a:t>Real time and longitudinal</a:t>
            </a:r>
          </a:p>
        </p:txBody>
      </p:sp>
      <p:sp>
        <p:nvSpPr>
          <p:cNvPr id="14" name="TextBox 13">
            <a:extLst>
              <a:ext uri="{FF2B5EF4-FFF2-40B4-BE49-F238E27FC236}">
                <a16:creationId xmlns:a16="http://schemas.microsoft.com/office/drawing/2014/main" id="{D961A886-C1DA-BAD4-8794-B11D32681612}"/>
              </a:ext>
            </a:extLst>
          </p:cNvPr>
          <p:cNvSpPr txBox="1"/>
          <p:nvPr/>
        </p:nvSpPr>
        <p:spPr>
          <a:xfrm>
            <a:off x="6856618" y="1229023"/>
            <a:ext cx="4587281" cy="461665"/>
          </a:xfrm>
          <a:prstGeom prst="rect">
            <a:avLst/>
          </a:prstGeom>
          <a:noFill/>
        </p:spPr>
        <p:txBody>
          <a:bodyPr wrap="none" rtlCol="0">
            <a:spAutoFit/>
          </a:bodyPr>
          <a:lstStyle/>
          <a:p>
            <a:r>
              <a:rPr lang="en-US" sz="2400" dirty="0"/>
              <a:t>Detection, troubleshooting, control</a:t>
            </a:r>
          </a:p>
        </p:txBody>
      </p:sp>
      <p:sp>
        <p:nvSpPr>
          <p:cNvPr id="15" name="TextBox 14">
            <a:extLst>
              <a:ext uri="{FF2B5EF4-FFF2-40B4-BE49-F238E27FC236}">
                <a16:creationId xmlns:a16="http://schemas.microsoft.com/office/drawing/2014/main" id="{20188709-3468-5C39-9CD6-8D9010417F74}"/>
              </a:ext>
            </a:extLst>
          </p:cNvPr>
          <p:cNvSpPr txBox="1"/>
          <p:nvPr/>
        </p:nvSpPr>
        <p:spPr>
          <a:xfrm>
            <a:off x="1298655" y="5028744"/>
            <a:ext cx="3454215" cy="461665"/>
          </a:xfrm>
          <a:prstGeom prst="rect">
            <a:avLst/>
          </a:prstGeom>
          <a:noFill/>
        </p:spPr>
        <p:txBody>
          <a:bodyPr wrap="none" rtlCol="0">
            <a:spAutoFit/>
          </a:bodyPr>
          <a:lstStyle/>
          <a:p>
            <a:r>
              <a:rPr lang="en-US" sz="2400" dirty="0"/>
              <a:t>Real time and longitudinal</a:t>
            </a:r>
          </a:p>
        </p:txBody>
      </p:sp>
      <p:sp>
        <p:nvSpPr>
          <p:cNvPr id="16" name="TextBox 15">
            <a:extLst>
              <a:ext uri="{FF2B5EF4-FFF2-40B4-BE49-F238E27FC236}">
                <a16:creationId xmlns:a16="http://schemas.microsoft.com/office/drawing/2014/main" id="{13CFA730-8C29-6843-E00D-5ADF004CC9B9}"/>
              </a:ext>
            </a:extLst>
          </p:cNvPr>
          <p:cNvSpPr txBox="1"/>
          <p:nvPr/>
        </p:nvSpPr>
        <p:spPr>
          <a:xfrm>
            <a:off x="1298654" y="5598142"/>
            <a:ext cx="3508333" cy="461665"/>
          </a:xfrm>
          <a:prstGeom prst="rect">
            <a:avLst/>
          </a:prstGeom>
          <a:noFill/>
        </p:spPr>
        <p:txBody>
          <a:bodyPr wrap="none" rtlCol="0">
            <a:spAutoFit/>
          </a:bodyPr>
          <a:lstStyle/>
          <a:p>
            <a:r>
              <a:rPr lang="en-US" sz="2400" dirty="0"/>
              <a:t>Sensitive vs. non-sensitive </a:t>
            </a:r>
          </a:p>
        </p:txBody>
      </p:sp>
    </p:spTree>
    <p:extLst>
      <p:ext uri="{BB962C8B-B14F-4D97-AF65-F5344CB8AC3E}">
        <p14:creationId xmlns:p14="http://schemas.microsoft.com/office/powerpoint/2010/main" val="13062368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679</TotalTime>
  <Words>1322</Words>
  <Application>Microsoft Macintosh PowerPoint</Application>
  <PresentationFormat>Widescreen</PresentationFormat>
  <Paragraphs>251</Paragraphs>
  <Slides>22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Helvetica Light</vt:lpstr>
      <vt:lpstr>Wingdings</vt:lpstr>
      <vt:lpstr>Office Theme</vt:lpstr>
      <vt:lpstr>Enabling AIOps for  Next Generation Networks</vt:lpstr>
      <vt:lpstr>A 20000 FT View of AIOps</vt:lpstr>
      <vt:lpstr>A 20000 FT View of AIOps</vt:lpstr>
      <vt:lpstr>PowerPoint Presentation</vt:lpstr>
      <vt:lpstr>Rockfish: Synthetic Data To Solve Data Bottlenecks</vt:lpstr>
      <vt:lpstr>PowerPoint Presentation</vt:lpstr>
      <vt:lpstr>References for Data Section</vt:lpstr>
      <vt:lpstr>A 20000 FT View of AIOps</vt:lpstr>
      <vt:lpstr>PowerPoint Presentation</vt:lpstr>
      <vt:lpstr>Stateful Data Process with TimeState Analytics</vt:lpstr>
      <vt:lpstr>Simple Stateless Analytics: “Count Events”</vt:lpstr>
      <vt:lpstr>Stateful Analysis Critical for Better Outcomes!</vt:lpstr>
      <vt:lpstr>Stateful Analytics Appear in Every Domain</vt:lpstr>
      <vt:lpstr>Stateful Analytics is Hard in  Classical Relational Model</vt:lpstr>
      <vt:lpstr>Geometric Timeline makes stateful analytics easy!</vt:lpstr>
      <vt:lpstr>Time-State Analytics, in a Nutshell  [CIDR 2022[]</vt:lpstr>
      <vt:lpstr>References for Analytics Section</vt:lpstr>
      <vt:lpstr>A 20000 FT View of AIOps</vt:lpstr>
      <vt:lpstr>PowerPoint Presentation</vt:lpstr>
      <vt:lpstr>Data Processing Abstractions for  AI-driven Root Cause Analysis</vt:lpstr>
      <vt:lpstr>References for AI Workflows</vt:lpstr>
      <vt:lpstr>A 20000 FT View of AIOps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Offsite:  Guiding Principles for  Design and Engineering</dc:title>
  <dc:creator>Vyas Sekar</dc:creator>
  <cp:lastModifiedBy>Vyas Sekar</cp:lastModifiedBy>
  <cp:revision>68</cp:revision>
  <dcterms:created xsi:type="dcterms:W3CDTF">2023-11-21T21:23:22Z</dcterms:created>
  <dcterms:modified xsi:type="dcterms:W3CDTF">2025-02-28T15:20:59Z</dcterms:modified>
</cp:coreProperties>
</file>