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53"/>
  </p:notesMasterIdLst>
  <p:handoutMasterIdLst>
    <p:handoutMasterId r:id="rId54"/>
  </p:handoutMasterIdLst>
  <p:sldIdLst>
    <p:sldId id="266" r:id="rId2"/>
    <p:sldId id="267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18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7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1849"/>
    <a:srgbClr val="218F3B"/>
    <a:srgbClr val="2AC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86697" autoAdjust="0"/>
  </p:normalViewPr>
  <p:slideViewPr>
    <p:cSldViewPr snapToGrid="0" snapToObjects="1">
      <p:cViewPr varScale="1">
        <p:scale>
          <a:sx n="97" d="100"/>
          <a:sy n="97" d="100"/>
        </p:scale>
        <p:origin x="221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38BD9-4917-8D4E-AD7F-00C87105B56D}" type="datetimeFigureOut">
              <a:rPr lang="en-US" smtClean="0"/>
              <a:pPr/>
              <a:t>2/5/25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D0A5-12A9-F248-9FA1-261E5D5F20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97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61A9-F6AF-514E-AB09-9B183D711432}" type="datetimeFigureOut">
              <a:rPr lang="en-US" smtClean="0"/>
              <a:pPr/>
              <a:t>2/5/25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D974D-8C01-4845-B68A-3955301DB1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974D-8C01-4845-B68A-3955301DB1A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lvl="1">
              <a:buFontTx/>
              <a:buChar char="•"/>
            </a:pPr>
            <a:r>
              <a:rPr lang="en-US" altLang="ja-JP" sz="1400">
                <a:ea typeface="ＭＳ Ｐゴシック" charset="0"/>
              </a:rPr>
              <a:t>Widely available</a:t>
            </a:r>
          </a:p>
          <a:p>
            <a:pPr lvl="1">
              <a:buFontTx/>
              <a:buChar char="•"/>
            </a:pPr>
            <a:r>
              <a:rPr lang="en-US" altLang="ja-JP" sz="1400">
                <a:ea typeface="ＭＳ Ｐゴシック" charset="0"/>
              </a:rPr>
              <a:t>Fairly fast</a:t>
            </a:r>
          </a:p>
          <a:p>
            <a:pPr lvl="1">
              <a:buFontTx/>
              <a:buChar char="•"/>
            </a:pPr>
            <a:r>
              <a:rPr lang="en-US" altLang="ja-JP" sz="1400">
                <a:ea typeface="ＭＳ Ｐゴシック" charset="0"/>
              </a:rPr>
              <a:t>Not overly complex</a:t>
            </a:r>
          </a:p>
          <a:p>
            <a:pPr lvl="1">
              <a:buFontTx/>
              <a:buChar char="•"/>
            </a:pPr>
            <a:r>
              <a:rPr lang="en-US" altLang="ja-JP" sz="1400">
                <a:ea typeface="ＭＳ Ｐゴシック" charset="0"/>
              </a:rPr>
              <a:t>Easy to implement</a:t>
            </a:r>
          </a:p>
          <a:p>
            <a:pPr lvl="1">
              <a:buFontTx/>
              <a:buChar char="•"/>
            </a:pPr>
            <a:r>
              <a:rPr lang="en-US" altLang="ja-JP" sz="1400">
                <a:ea typeface="ＭＳ Ｐゴシック" charset="0"/>
              </a:rPr>
              <a:t>Easy to update</a:t>
            </a:r>
          </a:p>
          <a:p>
            <a:endParaRPr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lvl="1">
              <a:lnSpc>
                <a:spcPct val="120000"/>
              </a:lnSpc>
              <a:buFontTx/>
              <a:buChar char="•"/>
            </a:pPr>
            <a:endParaRPr lang="ja-JP" alt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766" indent="-281064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4255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957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3659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3361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3062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2764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2466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6777F9A-6560-0246-9F59-C2282490386F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6487" tIns="43244" rIns="86487" bIns="43244"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lvl="1">
              <a:buFontTx/>
              <a:buChar char="•"/>
            </a:pPr>
            <a:endParaRPr lang="ja-JP" alt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/>
              <a:t>Bro was so good that red team was unable to attack LBL. They tried to do network scanning, and they would be turned off after a few scanning packets. The NSA then helped them trying to break in, they were exposed because all the attacks happened 8am-5pm EST.</a:t>
            </a:r>
          </a:p>
          <a:p>
            <a:endParaRPr lang="en-US" altLang="ja-JP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/>
              <a:t>port 111 is portmapper</a:t>
            </a:r>
          </a:p>
          <a:p>
            <a:r>
              <a:rPr lang="en-US" altLang="ja-JP"/>
              <a:t>tcp[13] &amp; 7 captures SYN, FIN, or RST packets</a:t>
            </a:r>
          </a:p>
          <a:p>
            <a:r>
              <a:rPr lang="en-US" altLang="ja-JP"/>
              <a:t>attacks not seen: tcp hijacking, tcp poisoning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766" indent="-281064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4255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957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3659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3361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3062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2764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2466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1937E5-8D84-FF4C-8831-C72657A8A913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6487" tIns="43244" rIns="86487" bIns="43244"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/>
              <a:t>Assumption that script is secret is not reasonable, as most sites will only make small changes to the default file. Violates Kerkhoff’s principle.</a:t>
            </a:r>
          </a:p>
          <a:p>
            <a:endParaRPr lang="ja-JP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766" indent="-281064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4255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957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3659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3361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3062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2764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2466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5A9EE32-5478-3B4E-B853-E178B9DC5209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86487" tIns="43244" rIns="86487" bIns="43244"/>
          <a:lstStyle/>
          <a:p>
            <a:pPr eaLnBrk="1" hangingPunct="1"/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972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/>
              <a:t>Increase TTL breaks traceroute &amp; TTL based filtering</a:t>
            </a:r>
          </a:p>
          <a:p>
            <a:endParaRPr lang="ja-JP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/>
              <a:t>Purpose of fragment reassembly is to ensure that no fragment data overlaps, therefore, we only need to construct a duplicate (yet different!) data detector.</a:t>
            </a:r>
          </a:p>
          <a:p>
            <a:r>
              <a:rPr lang="en-US" altLang="ja-JP"/>
              <a:t>Occasionally dropping a packet is ok, IP is unreliable.</a:t>
            </a:r>
          </a:p>
          <a:p>
            <a:endParaRPr lang="ja-JP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/>
              <a:t>1. Identify packets that may be dropped/misinterpreted by router or endhost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034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lvl="1">
              <a:lnSpc>
                <a:spcPct val="90000"/>
              </a:lnSpc>
            </a:pPr>
            <a:endParaRPr lang="en-US" altLang="ja-JP">
              <a:ea typeface="ＭＳ Ｐゴシック" charset="0"/>
            </a:endParaRPr>
          </a:p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281" y="4343436"/>
            <a:ext cx="5485439" cy="41141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B291CB7-1639-8A45-A759-12D5CCAE11A8}" type="datetime1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74C4F45-7E3B-CE4F-939F-725D8652FC7B}" type="datetime1">
              <a:rPr lang="en-US" smtClean="0"/>
              <a:t>2/5/25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143127B-D586-9049-9233-A766B06EB726}" type="datetime1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80381B-6077-1A44-B765-1775DAF12F8F}" type="datetime1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0CB2FD2-FE1A-5241-A3AC-464295AC52DC}" type="datetime1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42730AE-548D-0449-B674-1831F4BD4876}" type="datetime1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6DDE232-311A-9B48-9775-8D5317191219}" type="datetime1">
              <a:rPr lang="en-US" smtClean="0"/>
              <a:t>2/5/25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540BAE-D894-6B4B-84EB-4B29376B7297}" type="datetime1">
              <a:rPr lang="en-US" smtClean="0"/>
              <a:t>2/5/25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81AAEAC-8024-6048-8DD5-81E3ED330412}" type="datetime1">
              <a:rPr lang="en-US" smtClean="0"/>
              <a:t>2/5/25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C29CF2C-34DA-AF4A-9657-94E42D276E21}" type="datetime1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1A5CDBF-62CC-6742-A58C-85E8BE520B26}" type="datetime1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/>
              <a:t>18-731: Network Security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B9FAFE44-7B7E-9640-92CA-B09C6BEC97D9}" type="datetime1">
              <a:rPr lang="en-US" smtClean="0"/>
              <a:t>2/5/25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r>
              <a:rPr kumimoji="0" lang="en-US" sz="1000">
                <a:solidFill>
                  <a:schemeClr val="tx2">
                    <a:shade val="50000"/>
                  </a:schemeClr>
                </a:solidFill>
              </a:rPr>
              <a:t>18-731: Network Security</a:t>
            </a:r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467" y="6492875"/>
            <a:ext cx="626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57AF-53C0-420B-9C2D-77DB1416566C}" type="slidenum">
              <a:rPr lang="en-US" smtClean="0"/>
              <a:pPr/>
              <a:t>‹#›</a:t>
            </a:fld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69673"/>
            <a:ext cx="9144000" cy="2473431"/>
          </a:xfrm>
        </p:spPr>
        <p:txBody>
          <a:bodyPr>
            <a:noAutofit/>
          </a:bodyPr>
          <a:lstStyle/>
          <a:p>
            <a:r>
              <a:rPr lang="en-US" sz="5200" dirty="0"/>
              <a:t>Network intrusion detection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4106333"/>
            <a:ext cx="9144000" cy="1769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>
                <a:solidFill>
                  <a:schemeClr val="tx1"/>
                </a:solidFill>
              </a:rPr>
              <a:t>      Vyas Sekar</a:t>
            </a:r>
          </a:p>
          <a:p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2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0"/>
    </mc:Choice>
    <mc:Fallback xmlns:mv="urn:schemas-microsoft-com:mac:vml" xmlns="">
      <p:transition spd="slow" advTm="14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Evolution of the IDS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Today, the vast majority of IDS systems are based on the analysis of network traffic.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There are numerous commercial offerings as well as a number of research systems and systems offered by the open source community.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Increasingly, the administration of IDS systems is integrated into system and network management frameworks.</a:t>
            </a:r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6DA4524-2BFF-8149-95E9-B6BBF12B036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27465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Types of IDS</a:t>
            </a:r>
          </a:p>
        </p:txBody>
      </p:sp>
      <p:sp>
        <p:nvSpPr>
          <p:cNvPr id="327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23B9BC2-91E7-C34A-9C8F-E79D86914933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3277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92" y="1539344"/>
            <a:ext cx="753427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32776" name="Rectangle 5"/>
          <p:cNvSpPr>
            <a:spLocks noChangeArrowheads="1"/>
          </p:cNvSpPr>
          <p:nvPr/>
        </p:nvSpPr>
        <p:spPr bwMode="auto">
          <a:xfrm>
            <a:off x="4114800" y="6172200"/>
            <a:ext cx="2362200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 defTabSz="1028700" eaLnBrk="1" hangingPunct="1">
              <a:spcBef>
                <a:spcPct val="20000"/>
              </a:spcBef>
            </a:pPr>
            <a:r>
              <a:rPr lang="en-US" altLang="ja-JP" sz="1800">
                <a:solidFill>
                  <a:srgbClr val="333333"/>
                </a:solidFill>
                <a:latin typeface="Arial" charset="0"/>
              </a:rPr>
              <a:t>Network-based</a:t>
            </a:r>
          </a:p>
        </p:txBody>
      </p:sp>
      <p:sp>
        <p:nvSpPr>
          <p:cNvPr id="32777" name="Rectangle 6"/>
          <p:cNvSpPr>
            <a:spLocks noChangeArrowheads="1"/>
          </p:cNvSpPr>
          <p:nvPr/>
        </p:nvSpPr>
        <p:spPr bwMode="auto">
          <a:xfrm>
            <a:off x="687892" y="3211513"/>
            <a:ext cx="182880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 defTabSz="1028700" eaLnBrk="1" hangingPunct="1">
              <a:spcBef>
                <a:spcPct val="20000"/>
              </a:spcBef>
            </a:pPr>
            <a:r>
              <a:rPr lang="en-US" altLang="ja-JP" dirty="0">
                <a:solidFill>
                  <a:srgbClr val="333333"/>
                </a:solidFill>
                <a:latin typeface="Arial" charset="0"/>
              </a:rPr>
              <a:t>Signature-based</a:t>
            </a:r>
          </a:p>
        </p:txBody>
      </p:sp>
      <p:sp>
        <p:nvSpPr>
          <p:cNvPr id="32778" name="Rectangle 7"/>
          <p:cNvSpPr>
            <a:spLocks noChangeArrowheads="1"/>
          </p:cNvSpPr>
          <p:nvPr/>
        </p:nvSpPr>
        <p:spPr bwMode="auto">
          <a:xfrm>
            <a:off x="7110412" y="3362325"/>
            <a:ext cx="2033588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028700" eaLnBrk="1" hangingPunct="1">
              <a:spcBef>
                <a:spcPct val="20000"/>
              </a:spcBef>
            </a:pPr>
            <a:r>
              <a:rPr lang="en-US" altLang="ja-JP" dirty="0">
                <a:solidFill>
                  <a:srgbClr val="333333"/>
                </a:solidFill>
                <a:latin typeface="Arial" charset="0"/>
              </a:rPr>
              <a:t>Anomaly-based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811796" y="5424024"/>
            <a:ext cx="182880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 defTabSz="1028700" eaLnBrk="1" hangingPunct="1">
              <a:spcBef>
                <a:spcPct val="20000"/>
              </a:spcBef>
            </a:pPr>
            <a:r>
              <a:rPr lang="en-US" altLang="ja-JP" dirty="0">
                <a:solidFill>
                  <a:srgbClr val="333333"/>
                </a:solidFill>
                <a:latin typeface="Arial" charset="0"/>
              </a:rPr>
              <a:t>Host-based</a:t>
            </a:r>
          </a:p>
        </p:txBody>
      </p:sp>
    </p:spTree>
    <p:extLst>
      <p:ext uri="{BB962C8B-B14F-4D97-AF65-F5344CB8AC3E}">
        <p14:creationId xmlns:p14="http://schemas.microsoft.com/office/powerpoint/2010/main" val="43093037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Signature-based IDS</a:t>
            </a:r>
          </a:p>
        </p:txBody>
      </p:sp>
      <p:sp>
        <p:nvSpPr>
          <p:cNvPr id="34819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Characteristics</a:t>
            </a:r>
          </a:p>
          <a:p>
            <a:pPr lvl="1"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</a:rPr>
              <a:t>Uses known pattern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ja-JP" dirty="0">
                <a:latin typeface="Arial" charset="0"/>
                <a:ea typeface="ＭＳ Ｐゴシック" charset="0"/>
              </a:rPr>
              <a:t>   matching to signify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ja-JP" dirty="0">
                <a:latin typeface="Arial" charset="0"/>
                <a:ea typeface="ＭＳ Ｐゴシック" charset="0"/>
              </a:rPr>
              <a:t>   attack</a:t>
            </a:r>
          </a:p>
          <a:p>
            <a:pPr lvl="1"/>
            <a:r>
              <a:rPr lang="en-US" altLang="ja-JP" dirty="0">
                <a:latin typeface="Arial" charset="0"/>
                <a:ea typeface="ＭＳ Ｐゴシック" charset="0"/>
              </a:rPr>
              <a:t>Can identify intrusions from packet header/data</a:t>
            </a:r>
          </a:p>
          <a:p>
            <a:pPr lvl="1"/>
            <a:r>
              <a:rPr lang="en-US" altLang="ja-JP" dirty="0">
                <a:latin typeface="Arial" charset="0"/>
                <a:ea typeface="ＭＳ Ｐゴシック" charset="0"/>
              </a:rPr>
              <a:t>May use Boolean operators in rule set</a:t>
            </a:r>
          </a:p>
          <a:p>
            <a:pPr lvl="2"/>
            <a:r>
              <a:rPr lang="en-US" altLang="ja-JP" dirty="0">
                <a:latin typeface="Arial" charset="0"/>
                <a:ea typeface="ＭＳ Ｐゴシック" charset="0"/>
              </a:rPr>
              <a:t>‘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this_string</a:t>
            </a:r>
            <a:r>
              <a:rPr lang="en-US" altLang="ja-JP" dirty="0">
                <a:latin typeface="Arial" charset="0"/>
                <a:ea typeface="ＭＳ Ｐゴシック" charset="0"/>
              </a:rPr>
              <a:t>’</a:t>
            </a:r>
          </a:p>
          <a:p>
            <a:pPr lvl="2"/>
            <a:r>
              <a:rPr lang="en-US" altLang="ja-JP" dirty="0">
                <a:latin typeface="Arial" charset="0"/>
                <a:ea typeface="ＭＳ Ｐゴシック" charset="0"/>
              </a:rPr>
              <a:t>‘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this_variable</a:t>
            </a:r>
            <a:r>
              <a:rPr lang="en-US" altLang="ja-JP" dirty="0">
                <a:latin typeface="Arial" charset="0"/>
                <a:ea typeface="ＭＳ Ｐゴシック" charset="0"/>
              </a:rPr>
              <a:t>’ AND ‘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that_number</a:t>
            </a:r>
            <a:r>
              <a:rPr lang="en-US" altLang="ja-JP" dirty="0">
                <a:latin typeface="Arial" charset="0"/>
                <a:ea typeface="ＭＳ Ｐゴシック" charset="0"/>
              </a:rPr>
              <a:t>’</a:t>
            </a:r>
          </a:p>
          <a:p>
            <a:pPr lvl="2"/>
            <a:r>
              <a:rPr lang="en-US" altLang="ja-JP" dirty="0">
                <a:latin typeface="Arial" charset="0"/>
                <a:ea typeface="ＭＳ Ｐゴシック" charset="0"/>
              </a:rPr>
              <a:t>‘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this_string</a:t>
            </a:r>
            <a:r>
              <a:rPr lang="en-US" altLang="ja-JP" dirty="0">
                <a:latin typeface="Arial" charset="0"/>
                <a:ea typeface="ＭＳ Ｐゴシック" charset="0"/>
              </a:rPr>
              <a:t>’ AND ‘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that_variable</a:t>
            </a:r>
            <a:r>
              <a:rPr lang="en-US" altLang="ja-JP" dirty="0">
                <a:latin typeface="Arial" charset="0"/>
                <a:ea typeface="ＭＳ Ｐゴシック" charset="0"/>
              </a:rPr>
              <a:t>’ NOT ‘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that_tcp_flag</a:t>
            </a:r>
            <a:r>
              <a:rPr lang="en-US" altLang="ja-JP" dirty="0">
                <a:latin typeface="Arial" charset="0"/>
                <a:ea typeface="ＭＳ Ｐゴシック" charset="0"/>
              </a:rPr>
              <a:t>’</a:t>
            </a:r>
          </a:p>
        </p:txBody>
      </p:sp>
      <p:sp>
        <p:nvSpPr>
          <p:cNvPr id="348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7B4D494-C06B-3A47-AFB0-47E56B9D5B9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348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503363"/>
            <a:ext cx="3938588" cy="200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87348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Signature-based IDS</a:t>
            </a:r>
          </a:p>
        </p:txBody>
      </p:sp>
      <p:graphicFrame>
        <p:nvGraphicFramePr>
          <p:cNvPr id="3686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074753"/>
              </p:ext>
            </p:extLst>
          </p:nvPr>
        </p:nvGraphicFramePr>
        <p:xfrm>
          <a:off x="6624315" y="2546161"/>
          <a:ext cx="1524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3" imgW="1523810" imgH="419048" progId="MSPhotoEd.3">
                  <p:embed/>
                </p:oleObj>
              </mc:Choice>
              <mc:Fallback>
                <p:oleObj name="Photo Editor Photo" r:id="rId3" imgW="1523810" imgH="419048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315" y="2546161"/>
                        <a:ext cx="1524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1256983-89A4-224D-BEC9-AB6FB21D9A4D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20940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52600"/>
            <a:ext cx="4017963" cy="4297363"/>
          </a:xfrm>
        </p:spPr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Advantages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Widely available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Fairly fast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Not overly complex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Easy to implement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Easy to update</a:t>
            </a:r>
          </a:p>
          <a:p>
            <a:pPr lvl="1"/>
            <a:endParaRPr lang="en-US" altLang="ja-JP">
              <a:latin typeface="Arial" charset="0"/>
              <a:ea typeface="ＭＳ Ｐゴシック" charset="0"/>
            </a:endParaRP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Example?</a:t>
            </a:r>
          </a:p>
        </p:txBody>
      </p:sp>
      <p:pic>
        <p:nvPicPr>
          <p:cNvPr id="36872" name="Picture 4" descr="AG00528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063" y="2382838"/>
            <a:ext cx="2414587" cy="218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71260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Signature-based IDS</a:t>
            </a:r>
          </a:p>
        </p:txBody>
      </p:sp>
      <p:sp>
        <p:nvSpPr>
          <p:cNvPr id="2096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720725">
              <a:lnSpc>
                <a:spcPct val="11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 Disadvantages</a:t>
            </a:r>
          </a:p>
          <a:p>
            <a:pPr marL="300038" lvl="1" indent="-185738" defTabSz="720725"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Cannot detect attacks for which it has no signature</a:t>
            </a:r>
          </a:p>
          <a:p>
            <a:pPr marL="300038" lvl="1" indent="-185738" defTabSz="720725"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May be resource intensive</a:t>
            </a:r>
          </a:p>
          <a:p>
            <a:pPr marL="300038" lvl="1" indent="-185738" defTabSz="720725"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Must be updated for each new attack and attack variant</a:t>
            </a:r>
          </a:p>
          <a:p>
            <a:pPr marL="300038" lvl="1" indent="-185738" defTabSz="720725"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Lag time from new exploit to update can be dangerous</a:t>
            </a:r>
          </a:p>
          <a:p>
            <a:pPr marL="300038" lvl="1" indent="-185738" defTabSz="720725"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‘New’ attack variant can be created by changing a single string</a:t>
            </a:r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5499AF6-4D6B-9E48-992E-860092F2E2E9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267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Anomaly-based IDS</a:t>
            </a:r>
          </a:p>
        </p:txBody>
      </p:sp>
      <p:sp>
        <p:nvSpPr>
          <p:cNvPr id="40963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Characteristics</a:t>
            </a:r>
          </a:p>
          <a:p>
            <a:pPr marL="300038" lvl="1" indent="-185738" defTabSz="720725">
              <a:lnSpc>
                <a:spcPct val="11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Uses statistical model or machine learning engine to characterize normal usage behaviors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Recognizes departures from normal as potential intrusions</a:t>
            </a:r>
            <a:endParaRPr lang="en-US" altLang="ja-JP" sz="1400">
              <a:latin typeface="Arial" charset="0"/>
              <a:ea typeface="ＭＳ Ｐゴシック" charset="0"/>
            </a:endParaRPr>
          </a:p>
        </p:txBody>
      </p:sp>
      <p:sp>
        <p:nvSpPr>
          <p:cNvPr id="409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824892F-FE5A-184D-96D3-0DCFFAE02233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409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1858963"/>
            <a:ext cx="2986088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331864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Anomaly-based IDS</a:t>
            </a:r>
          </a:p>
        </p:txBody>
      </p:sp>
      <p:sp>
        <p:nvSpPr>
          <p:cNvPr id="2100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720725"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 Advantages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Can detect attempts to exploit new and unforeseen vulnerabilities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Can recognize unusual traffic based on a number of characteristics:</a:t>
            </a:r>
          </a:p>
          <a:p>
            <a:pPr marL="614363" lvl="2" indent="-200025" defTabSz="720725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Payload</a:t>
            </a:r>
          </a:p>
          <a:p>
            <a:pPr marL="614363" lvl="2" indent="-200025" defTabSz="720725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Source address</a:t>
            </a:r>
          </a:p>
          <a:p>
            <a:pPr marL="614363" lvl="2" indent="-200025" defTabSz="720725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Time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Can recognize authorized usage that falls outside the normal pattern</a:t>
            </a:r>
          </a:p>
        </p:txBody>
      </p:sp>
      <p:sp>
        <p:nvSpPr>
          <p:cNvPr id="430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6BC8DEB-F085-E949-A4F7-D265900FA975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0077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Anomaly-based IDS</a:t>
            </a:r>
          </a:p>
        </p:txBody>
      </p:sp>
      <p:sp>
        <p:nvSpPr>
          <p:cNvPr id="2102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Disadvantages</a:t>
            </a:r>
          </a:p>
          <a:p>
            <a:pPr lvl="1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Generally slower, more resource intensive compared to signature-based IDS</a:t>
            </a:r>
          </a:p>
          <a:p>
            <a:pPr lvl="1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Greater complexity, difficult to configure</a:t>
            </a:r>
          </a:p>
          <a:p>
            <a:pPr lvl="1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Higher percentages of false alerts</a:t>
            </a:r>
          </a:p>
          <a:p>
            <a:pPr lvl="2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Link between abnormal and intrusive may be weak</a:t>
            </a:r>
          </a:p>
        </p:txBody>
      </p:sp>
      <p:sp>
        <p:nvSpPr>
          <p:cNvPr id="450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0B4518F-67BD-8D45-BA7A-A90988F8C841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73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Anomaly-based IDS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3600">
                <a:latin typeface="Arial" charset="0"/>
                <a:ea typeface="ＭＳ Ｐゴシック" charset="0"/>
                <a:cs typeface="ＭＳ Ｐゴシック" charset="0"/>
              </a:rPr>
              <a:t>Typical deployment environments</a:t>
            </a:r>
          </a:p>
          <a:p>
            <a:pPr lvl="1"/>
            <a:r>
              <a:rPr lang="en-US" altLang="ja-JP" sz="3200">
                <a:latin typeface="Arial" charset="0"/>
                <a:ea typeface="ＭＳ Ｐゴシック" charset="0"/>
              </a:rPr>
              <a:t>Currently few typical deployments  </a:t>
            </a:r>
          </a:p>
          <a:p>
            <a:pPr lvl="2"/>
            <a:r>
              <a:rPr lang="en-US" altLang="ja-JP" sz="2800">
                <a:latin typeface="Arial" charset="0"/>
                <a:ea typeface="ＭＳ Ｐゴシック" charset="0"/>
              </a:rPr>
              <a:t>Anomaly-based IDS considered immature, too error-prone for widespread use</a:t>
            </a:r>
          </a:p>
          <a:p>
            <a:pPr lvl="2"/>
            <a:r>
              <a:rPr lang="en-US" altLang="ja-JP" sz="2800">
                <a:latin typeface="Arial" charset="0"/>
                <a:ea typeface="ＭＳ Ｐゴシック" charset="0"/>
              </a:rPr>
              <a:t>Exceptions in DDoS area  </a:t>
            </a:r>
          </a:p>
          <a:p>
            <a:pPr lvl="2"/>
            <a:endParaRPr lang="en-US" altLang="ja-JP" sz="2800">
              <a:latin typeface="Arial" charset="0"/>
              <a:ea typeface="ＭＳ Ｐゴシック" charset="0"/>
            </a:endParaRPr>
          </a:p>
          <a:p>
            <a:r>
              <a:rPr lang="en-US" altLang="ja-JP" sz="3600">
                <a:latin typeface="Arial" charset="0"/>
                <a:ea typeface="ＭＳ Ｐゴシック" charset="0"/>
                <a:cs typeface="ＭＳ Ｐゴシック" charset="0"/>
              </a:rPr>
              <a:t>Example? </a:t>
            </a:r>
          </a:p>
        </p:txBody>
      </p:sp>
      <p:sp>
        <p:nvSpPr>
          <p:cNvPr id="471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90BD478-C007-1247-ACDE-41DBFF4C2A95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0430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Network-based IDS</a:t>
            </a:r>
          </a:p>
        </p:txBody>
      </p:sp>
      <p:sp>
        <p:nvSpPr>
          <p:cNvPr id="4915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Characteristics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Network monitor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Passively captures traffic and inspects </a:t>
            </a:r>
          </a:p>
          <a:p>
            <a:pPr marL="768096" lvl="2" indent="0">
              <a:lnSpc>
                <a:spcPct val="90000"/>
              </a:lnSpc>
              <a:buNone/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	 it</a:t>
            </a:r>
          </a:p>
          <a:p>
            <a:pPr lvl="1"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Can also function in a client-server model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Sensors are located on multiple machines across the network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All sensors feed data to console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Console machine handles logging and alerting</a:t>
            </a:r>
          </a:p>
          <a:p>
            <a:pPr lvl="1">
              <a:lnSpc>
                <a:spcPct val="90000"/>
              </a:lnSpc>
            </a:pPr>
            <a:endParaRPr lang="ja-JP" altLang="en-US" sz="2400" dirty="0">
              <a:latin typeface="Arial" charset="0"/>
              <a:ea typeface="ＭＳ Ｐゴシック" charset="0"/>
            </a:endParaRPr>
          </a:p>
        </p:txBody>
      </p:sp>
      <p:sp>
        <p:nvSpPr>
          <p:cNvPr id="491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C56A194-C4E5-5E48-88AF-FDD3B0BC52A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491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963" y="1712214"/>
            <a:ext cx="3036887" cy="253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88793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Firewalls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Block/filter/modify traffic at network-level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Limit access to the network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</a:rPr>
              <a:t>Installed at perimeter of the network</a:t>
            </a: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Allows traffic specified in the policy</a:t>
            </a:r>
          </a:p>
          <a:p>
            <a:pPr eaLnBrk="1" hangingPunct="1"/>
            <a:r>
              <a:rPr lang="en-US" sz="2400" dirty="0">
                <a:latin typeface="Arial" charset="0"/>
              </a:rPr>
              <a:t>Drops everything else</a:t>
            </a:r>
          </a:p>
        </p:txBody>
      </p:sp>
      <p:sp>
        <p:nvSpPr>
          <p:cNvPr id="20484" name="Cloud"/>
          <p:cNvSpPr>
            <a:spLocks noChangeAspect="1" noEditPoints="1" noChangeArrowheads="1"/>
          </p:cNvSpPr>
          <p:nvPr/>
        </p:nvSpPr>
        <p:spPr bwMode="auto">
          <a:xfrm>
            <a:off x="762000" y="4343400"/>
            <a:ext cx="2057400" cy="13795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1800">
                <a:ea typeface="ＭＳ Ｐゴシック" pitchFamily="1" charset="-128"/>
                <a:cs typeface="+mn-cs"/>
              </a:rPr>
              <a:t>Internet</a:t>
            </a:r>
          </a:p>
        </p:txBody>
      </p:sp>
      <p:sp>
        <p:nvSpPr>
          <p:cNvPr id="48133" name="Firewall"/>
          <p:cNvSpPr>
            <a:spLocks noEditPoints="1" noChangeArrowheads="1"/>
          </p:cNvSpPr>
          <p:nvPr/>
        </p:nvSpPr>
        <p:spPr bwMode="auto">
          <a:xfrm>
            <a:off x="3429000" y="4495800"/>
            <a:ext cx="1809750" cy="904875"/>
          </a:xfrm>
          <a:custGeom>
            <a:avLst/>
            <a:gdLst>
              <a:gd name="T0" fmla="*/ 0 w 21600"/>
              <a:gd name="T1" fmla="*/ 0 h 21600"/>
              <a:gd name="T2" fmla="*/ 75814694 w 21600"/>
              <a:gd name="T3" fmla="*/ 0 h 21600"/>
              <a:gd name="T4" fmla="*/ 151629388 w 21600"/>
              <a:gd name="T5" fmla="*/ 0 h 21600"/>
              <a:gd name="T6" fmla="*/ 147838633 w 21600"/>
              <a:gd name="T7" fmla="*/ 18953694 h 21600"/>
              <a:gd name="T8" fmla="*/ 147838633 w 21600"/>
              <a:gd name="T9" fmla="*/ 37907347 h 21600"/>
              <a:gd name="T10" fmla="*/ 75814694 w 21600"/>
              <a:gd name="T11" fmla="*/ 37907347 h 21600"/>
              <a:gd name="T12" fmla="*/ 3790756 w 21600"/>
              <a:gd name="T13" fmla="*/ 37907347 h 21600"/>
              <a:gd name="T14" fmla="*/ 3790756 w 21600"/>
              <a:gd name="T15" fmla="*/ 1895369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32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1800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2819400" y="4953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5181600" y="4953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6629400" y="35052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6613525" y="3694113"/>
            <a:ext cx="184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Internal Network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3717925" y="39989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Firewall</a:t>
            </a:r>
          </a:p>
        </p:txBody>
      </p:sp>
      <p:sp>
        <p:nvSpPr>
          <p:cNvPr id="48139" name="AutoShape 11"/>
          <p:cNvSpPr>
            <a:spLocks noChangeArrowheads="1"/>
          </p:cNvSpPr>
          <p:nvPr/>
        </p:nvSpPr>
        <p:spPr bwMode="auto">
          <a:xfrm>
            <a:off x="2895600" y="44196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AutoShape 12"/>
          <p:cNvSpPr>
            <a:spLocks noChangeArrowheads="1"/>
          </p:cNvSpPr>
          <p:nvPr/>
        </p:nvSpPr>
        <p:spPr bwMode="auto">
          <a:xfrm>
            <a:off x="2971800" y="47244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AutoShape 13"/>
          <p:cNvSpPr>
            <a:spLocks noChangeArrowheads="1"/>
          </p:cNvSpPr>
          <p:nvPr/>
        </p:nvSpPr>
        <p:spPr bwMode="auto">
          <a:xfrm>
            <a:off x="2971800" y="50292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AutoShape 14"/>
          <p:cNvSpPr>
            <a:spLocks noChangeArrowheads="1"/>
          </p:cNvSpPr>
          <p:nvPr/>
        </p:nvSpPr>
        <p:spPr bwMode="auto">
          <a:xfrm>
            <a:off x="5334000" y="50292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5334000" y="45720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AB60C4D-1699-0640-AA3A-CB0F2C37DF89}" type="slidenum">
              <a:rPr lang="en-US" sz="1400">
                <a:solidFill>
                  <a:schemeClr val="tx2"/>
                </a:solidFill>
              </a:rPr>
              <a:pPr/>
              <a:t>2</a:t>
            </a:fld>
            <a:endParaRPr lang="en-US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297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Network-based IDS</a:t>
            </a:r>
          </a:p>
        </p:txBody>
      </p:sp>
      <p:sp>
        <p:nvSpPr>
          <p:cNvPr id="2108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Advantages</a:t>
            </a:r>
          </a:p>
          <a:p>
            <a:pPr marL="300038" lvl="1" indent="-71438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Positioned properly, can test effectiveness of firewalls, router access lists, etc.</a:t>
            </a:r>
          </a:p>
          <a:p>
            <a:pPr marL="300038" lvl="1" indent="-71438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Can monitor multiple machines from one physical and logical location</a:t>
            </a:r>
          </a:p>
          <a:p>
            <a:pPr marL="300038" lvl="1" indent="-71438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Console can generate an alert if a monitored machine/network has ceased to send information</a:t>
            </a:r>
          </a:p>
          <a:p>
            <a:pPr marL="300038" lvl="1" indent="-71438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Operator can see patterns in traffic</a:t>
            </a:r>
          </a:p>
          <a:p>
            <a:pPr marL="614363" lvl="2" indent="-200025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Amount</a:t>
            </a:r>
          </a:p>
          <a:p>
            <a:pPr marL="614363" lvl="2" indent="-200025" defTabSz="720725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Type</a:t>
            </a:r>
          </a:p>
        </p:txBody>
      </p:sp>
      <p:sp>
        <p:nvSpPr>
          <p:cNvPr id="512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5068D37-7923-A340-ADA9-DAD7DD02A5A9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52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8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Network-based IDS</a:t>
            </a:r>
          </a:p>
        </p:txBody>
      </p:sp>
      <p:sp>
        <p:nvSpPr>
          <p:cNvPr id="2110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defTabSz="720725"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 Disadvantages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Since it is capturing all network packets, can produce large log/alert files</a:t>
            </a:r>
          </a:p>
          <a:p>
            <a:pPr marL="614363" lvl="2" indent="-200025" defTabSz="720725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Can be difficult to cull through vast amount of information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Console machine generally must be quite powerful, similar to a workgroup server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If console machine goes down then multiple machines may be left unmonitored</a:t>
            </a:r>
          </a:p>
          <a:p>
            <a:pPr marL="300038" lvl="1" indent="-185738" defTabSz="720725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Communication from sensors to console may increase overall network traffic levels</a:t>
            </a:r>
          </a:p>
          <a:p>
            <a:pPr marL="0" indent="0" defTabSz="720725"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 Example </a:t>
            </a:r>
          </a:p>
        </p:txBody>
      </p:sp>
      <p:sp>
        <p:nvSpPr>
          <p:cNvPr id="532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1EDE2F9-F41F-4F40-9579-A8BACA6A674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3719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Host-based IDS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66761"/>
            <a:ext cx="8229600" cy="4625609"/>
          </a:xfrm>
        </p:spPr>
        <p:txBody>
          <a:bodyPr/>
          <a:lstStyle/>
          <a:p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Characteristics</a:t>
            </a:r>
          </a:p>
          <a:p>
            <a:pPr lvl="1"/>
            <a:r>
              <a:rPr lang="en-US" altLang="ja-JP" dirty="0">
                <a:latin typeface="Arial" charset="0"/>
                <a:ea typeface="ＭＳ Ｐゴシック" charset="0"/>
              </a:rPr>
              <a:t>Runs on single host</a:t>
            </a:r>
          </a:p>
          <a:p>
            <a:pPr lvl="1"/>
            <a:r>
              <a:rPr lang="en-US" altLang="ja-JP" dirty="0">
                <a:latin typeface="Arial" charset="0"/>
                <a:ea typeface="ＭＳ Ｐゴシック" charset="0"/>
              </a:rPr>
              <a:t>Can analyze audit-trails, logs, integrity of files and directories, etc.</a:t>
            </a:r>
          </a:p>
          <a:p>
            <a:pPr lvl="2"/>
            <a:r>
              <a:rPr lang="en-US" altLang="ja-JP" dirty="0">
                <a:latin typeface="Arial" charset="0"/>
                <a:ea typeface="ＭＳ Ｐゴシック" charset="0"/>
              </a:rPr>
              <a:t>Tripwire, </a:t>
            </a:r>
            <a:r>
              <a:rPr lang="en-US" altLang="ja-JP" dirty="0" err="1">
                <a:latin typeface="Arial" charset="0"/>
                <a:ea typeface="ＭＳ Ｐゴシック" charset="0"/>
              </a:rPr>
              <a:t>Fcheck</a:t>
            </a:r>
            <a:endParaRPr lang="en-US" altLang="ja-JP" dirty="0">
              <a:latin typeface="Arial" charset="0"/>
              <a:ea typeface="ＭＳ Ｐゴシック" charset="0"/>
            </a:endParaRPr>
          </a:p>
          <a:p>
            <a:pPr lvl="2"/>
            <a:r>
              <a:rPr lang="en-US" altLang="ja-JP" dirty="0" err="1">
                <a:latin typeface="Arial" charset="0"/>
                <a:ea typeface="ＭＳ Ｐゴシック" charset="0"/>
              </a:rPr>
              <a:t>RealSecure</a:t>
            </a:r>
            <a:r>
              <a:rPr lang="en-US" altLang="ja-JP" dirty="0">
                <a:latin typeface="Arial" charset="0"/>
                <a:ea typeface="ＭＳ Ｐゴシック" charset="0"/>
              </a:rPr>
              <a:t>® Server Sensor</a:t>
            </a:r>
          </a:p>
          <a:p>
            <a:pPr lvl="2"/>
            <a:r>
              <a:rPr lang="en-US" altLang="ja-JP" dirty="0">
                <a:latin typeface="Arial" charset="0"/>
                <a:ea typeface="ＭＳ Ｐゴシック" charset="0"/>
              </a:rPr>
              <a:t>Research systems such as Emerald</a:t>
            </a:r>
          </a:p>
          <a:p>
            <a:pPr lvl="1"/>
            <a:r>
              <a:rPr lang="en-US" altLang="ja-JP" dirty="0">
                <a:latin typeface="Arial" charset="0"/>
                <a:ea typeface="ＭＳ Ｐゴシック" charset="0"/>
              </a:rPr>
              <a:t>May report to central</a:t>
            </a:r>
            <a:br>
              <a:rPr lang="en-US" altLang="ja-JP" dirty="0">
                <a:latin typeface="Arial" charset="0"/>
                <a:ea typeface="ＭＳ Ｐゴシック" charset="0"/>
              </a:rPr>
            </a:br>
            <a:r>
              <a:rPr lang="en-US" altLang="ja-JP" dirty="0">
                <a:latin typeface="Arial" charset="0"/>
                <a:ea typeface="ＭＳ Ｐゴシック" charset="0"/>
              </a:rPr>
              <a:t>administrative console</a:t>
            </a:r>
          </a:p>
        </p:txBody>
      </p:sp>
      <p:sp>
        <p:nvSpPr>
          <p:cNvPr id="553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DEB5F75-71DD-E94B-A605-35A204A2B3B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5530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600" y="3314700"/>
            <a:ext cx="188277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0882559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Host-based IDS</a:t>
            </a:r>
          </a:p>
        </p:txBody>
      </p:sp>
      <p:sp>
        <p:nvSpPr>
          <p:cNvPr id="2114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Advantages</a:t>
            </a:r>
          </a:p>
          <a:p>
            <a:pPr lvl="1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Relatively easy to deploy and to manage</a:t>
            </a:r>
          </a:p>
          <a:p>
            <a:pPr lvl="2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Only one machine is involved</a:t>
            </a:r>
          </a:p>
          <a:p>
            <a:pPr lvl="2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May require only one administrator</a:t>
            </a:r>
          </a:p>
          <a:p>
            <a:pPr lvl="2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Creates single source of log and alert information</a:t>
            </a:r>
          </a:p>
          <a:p>
            <a:pPr lvl="1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Generally not resource intensive - in most cases</a:t>
            </a:r>
          </a:p>
          <a:p>
            <a:pPr lvl="2">
              <a:lnSpc>
                <a:spcPct val="12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Often will not require CPU, memory, etc. beyond what is needed for OS and applications</a:t>
            </a:r>
          </a:p>
        </p:txBody>
      </p:sp>
      <p:sp>
        <p:nvSpPr>
          <p:cNvPr id="573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39DA485-6AD7-6D43-B123-238229759DF7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93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Host-based IDS</a:t>
            </a:r>
          </a:p>
        </p:txBody>
      </p:sp>
      <p:sp>
        <p:nvSpPr>
          <p:cNvPr id="2116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3600">
                <a:latin typeface="Arial" charset="0"/>
                <a:ea typeface="ＭＳ Ｐゴシック" charset="0"/>
                <a:cs typeface="ＭＳ Ｐゴシック" charset="0"/>
              </a:rPr>
              <a:t>Disadvantages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Works well for single machine;  extremely labor-intensive to monitor multiple machines each running a host-based IDS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If the host is compromised, the IDS may cease to function and thus no more alerts will be generated</a:t>
            </a:r>
          </a:p>
        </p:txBody>
      </p:sp>
      <p:sp>
        <p:nvSpPr>
          <p:cNvPr id="593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81BAD07-6836-DA4E-9692-3C2E8C0C71F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8877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Host-based IDS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Typical deployment environments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Single mission-critical machine that can be monitored from the console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User’s desktop machine, e.g. a DSL or cable user’s system</a:t>
            </a:r>
          </a:p>
        </p:txBody>
      </p:sp>
      <p:sp>
        <p:nvSpPr>
          <p:cNvPr id="614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18B07A3-6B9F-D740-A594-54592E57C184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38004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Bro: Detecting intruders in real-time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Bro is a standalone NIDS developed by Vern Paxson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Designed to keep LBL an open environment (to resist the need to install a firewall)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Goals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High-speed monitoring, no packet drops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Real-time notification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Separate mechanism from policy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Extensibility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Simple to use, guard against mistakes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Tolerate attacks on NIDS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More powerful than Snort, but less popular. Why?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Misuse detection (signature-based) or anomaly detection (specification-based or statistical-based)?</a:t>
            </a:r>
          </a:p>
        </p:txBody>
      </p:sp>
      <p:sp>
        <p:nvSpPr>
          <p:cNvPr id="634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EF8C56C-717A-EE49-A361-FF910539369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2619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sz="3600">
                <a:latin typeface="Arial" charset="0"/>
                <a:ea typeface="ＭＳ Ｐゴシック" charset="0"/>
                <a:cs typeface="ＭＳ Ｐゴシック" charset="0"/>
              </a:rPr>
              <a:t>Bro rules vs. Snort signatures</a:t>
            </a:r>
            <a:endParaRPr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HTTP server attack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Snort signature: simple pattern matching on MS ISS attack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Bro rule: additional check to see if, e.g., host is running Apache </a:t>
            </a:r>
            <a:r>
              <a:rPr lang="en-US" altLang="ja-JP" sz="1800">
                <a:latin typeface="Arial" charset="0"/>
                <a:ea typeface="ＭＳ Ｐゴシック" charset="0"/>
                <a:sym typeface="Symbol" charset="0"/>
              </a:rPr>
              <a:t></a:t>
            </a:r>
            <a:r>
              <a:rPr lang="en-US" altLang="ja-JP" sz="1800">
                <a:latin typeface="Arial" charset="0"/>
                <a:ea typeface="ＭＳ Ｐゴシック" charset="0"/>
              </a:rPr>
              <a:t> ignore alarm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Error  code checking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Snort signature: no checking of reply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Bro rule: Looks at return code for HTTP/FTP/SMTP,</a:t>
            </a:r>
          </a:p>
          <a:p>
            <a:pPr lvl="2">
              <a:lnSpc>
                <a:spcPct val="90000"/>
              </a:lnSpc>
            </a:pPr>
            <a:r>
              <a:rPr lang="en-US" altLang="ja-JP" sz="1600">
                <a:latin typeface="Arial" charset="0"/>
                <a:ea typeface="ＭＳ Ｐゴシック" charset="0"/>
              </a:rPr>
              <a:t> signature match + error code = no alert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Multi-stage attacks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Easy in Bro to express “signature A but only if followed by signature B” or “A unless followed by B” 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Easy to express “generate alarms if given host triggers N or more signatures” or “triggers against N or more local hosts”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200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Greatly reduces number of false positives!</a:t>
            </a:r>
            <a:endParaRPr lang="en-US" altLang="ja-JP" sz="2000" i="1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55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0CB06CCF-7F0A-BC4F-AC5B-EF73613C4E34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65543" name="Text Box 4"/>
          <p:cNvSpPr txBox="1">
            <a:spLocks noChangeArrowheads="1"/>
          </p:cNvSpPr>
          <p:nvPr/>
        </p:nvSpPr>
        <p:spPr bwMode="auto">
          <a:xfrm>
            <a:off x="5943600" y="1491697"/>
            <a:ext cx="2112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altLang="ja-JP" sz="1800">
                <a:solidFill>
                  <a:schemeClr val="hlink"/>
                </a:solidFill>
              </a:rPr>
              <a:t>(from Brian Tierney)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6828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Bro system architecture</a:t>
            </a:r>
          </a:p>
        </p:txBody>
      </p:sp>
      <p:sp>
        <p:nvSpPr>
          <p:cNvPr id="675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AB1F1AF-BA3E-5547-9B40-BFA3BA3D2E9E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67590" name="Group 25"/>
          <p:cNvGrpSpPr>
            <a:grpSpLocks/>
          </p:cNvGrpSpPr>
          <p:nvPr/>
        </p:nvGrpSpPr>
        <p:grpSpPr bwMode="auto">
          <a:xfrm>
            <a:off x="1143000" y="1676400"/>
            <a:ext cx="5607050" cy="4708525"/>
            <a:chOff x="720" y="643"/>
            <a:chExt cx="4153" cy="3379"/>
          </a:xfrm>
        </p:grpSpPr>
        <p:sp>
          <p:nvSpPr>
            <p:cNvPr id="2147331" name="Text Box 3"/>
            <p:cNvSpPr txBox="1">
              <a:spLocks noChangeArrowheads="1"/>
            </p:cNvSpPr>
            <p:nvPr/>
          </p:nvSpPr>
          <p:spPr bwMode="auto">
            <a:xfrm>
              <a:off x="2476" y="3693"/>
              <a:ext cx="804" cy="2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Network</a:t>
              </a:r>
            </a:p>
          </p:txBody>
        </p:sp>
        <p:sp>
          <p:nvSpPr>
            <p:cNvPr id="2147332" name="Text Box 4"/>
            <p:cNvSpPr txBox="1">
              <a:spLocks noChangeArrowheads="1"/>
            </p:cNvSpPr>
            <p:nvPr/>
          </p:nvSpPr>
          <p:spPr bwMode="auto">
            <a:xfrm>
              <a:off x="2525" y="2829"/>
              <a:ext cx="729" cy="2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libpcap</a:t>
              </a:r>
            </a:p>
          </p:txBody>
        </p:sp>
        <p:sp>
          <p:nvSpPr>
            <p:cNvPr id="2147333" name="Text Box 5"/>
            <p:cNvSpPr txBox="1">
              <a:spLocks noChangeArrowheads="1"/>
            </p:cNvSpPr>
            <p:nvPr/>
          </p:nvSpPr>
          <p:spPr bwMode="auto">
            <a:xfrm>
              <a:off x="2256" y="2009"/>
              <a:ext cx="1209" cy="2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Event Engine</a:t>
              </a:r>
            </a:p>
          </p:txBody>
        </p:sp>
        <p:sp>
          <p:nvSpPr>
            <p:cNvPr id="2147334" name="Text Box 6"/>
            <p:cNvSpPr txBox="1">
              <a:spLocks noChangeArrowheads="1"/>
            </p:cNvSpPr>
            <p:nvPr/>
          </p:nvSpPr>
          <p:spPr bwMode="auto">
            <a:xfrm>
              <a:off x="1776" y="1194"/>
              <a:ext cx="2057" cy="26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Policy Script Interpreter</a:t>
              </a:r>
            </a:p>
          </p:txBody>
        </p:sp>
        <p:sp>
          <p:nvSpPr>
            <p:cNvPr id="67595" name="Rectangle 7"/>
            <p:cNvSpPr>
              <a:spLocks noChangeArrowheads="1"/>
            </p:cNvSpPr>
            <p:nvPr/>
          </p:nvSpPr>
          <p:spPr bwMode="auto">
            <a:xfrm>
              <a:off x="1728" y="3523"/>
              <a:ext cx="2456" cy="49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6" name="Rectangle 8"/>
            <p:cNvSpPr>
              <a:spLocks noChangeArrowheads="1"/>
            </p:cNvSpPr>
            <p:nvPr/>
          </p:nvSpPr>
          <p:spPr bwMode="auto">
            <a:xfrm>
              <a:off x="1709" y="2669"/>
              <a:ext cx="2456" cy="49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7" name="Rectangle 9"/>
            <p:cNvSpPr>
              <a:spLocks noChangeArrowheads="1"/>
            </p:cNvSpPr>
            <p:nvPr/>
          </p:nvSpPr>
          <p:spPr bwMode="auto">
            <a:xfrm>
              <a:off x="1719" y="1863"/>
              <a:ext cx="2456" cy="49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8" name="Rectangle 10"/>
            <p:cNvSpPr>
              <a:spLocks noChangeArrowheads="1"/>
            </p:cNvSpPr>
            <p:nvPr/>
          </p:nvSpPr>
          <p:spPr bwMode="auto">
            <a:xfrm>
              <a:off x="1719" y="1047"/>
              <a:ext cx="2456" cy="49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7599" name="AutoShape 11"/>
            <p:cNvSpPr>
              <a:spLocks noChangeArrowheads="1"/>
            </p:cNvSpPr>
            <p:nvPr/>
          </p:nvSpPr>
          <p:spPr bwMode="auto">
            <a:xfrm>
              <a:off x="2726" y="3178"/>
              <a:ext cx="356" cy="336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47340" name="Text Box 12"/>
            <p:cNvSpPr txBox="1">
              <a:spLocks noChangeArrowheads="1"/>
            </p:cNvSpPr>
            <p:nvPr/>
          </p:nvSpPr>
          <p:spPr bwMode="auto">
            <a:xfrm>
              <a:off x="3187" y="3271"/>
              <a:ext cx="1157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Packet stream</a:t>
              </a:r>
            </a:p>
          </p:txBody>
        </p:sp>
        <p:sp>
          <p:nvSpPr>
            <p:cNvPr id="67601" name="AutoShape 13"/>
            <p:cNvSpPr>
              <a:spLocks noChangeArrowheads="1"/>
            </p:cNvSpPr>
            <p:nvPr/>
          </p:nvSpPr>
          <p:spPr bwMode="auto">
            <a:xfrm>
              <a:off x="2803" y="2362"/>
              <a:ext cx="154" cy="288"/>
            </a:xfrm>
            <a:prstGeom prst="upArrow">
              <a:avLst>
                <a:gd name="adj1" fmla="val 50000"/>
                <a:gd name="adj2" fmla="val 4675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47342" name="Text Box 14"/>
            <p:cNvSpPr txBox="1">
              <a:spLocks noChangeArrowheads="1"/>
            </p:cNvSpPr>
            <p:nvPr/>
          </p:nvSpPr>
          <p:spPr bwMode="auto">
            <a:xfrm>
              <a:off x="3139" y="2397"/>
              <a:ext cx="1734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Filtered packet stream</a:t>
              </a:r>
            </a:p>
          </p:txBody>
        </p:sp>
        <p:sp>
          <p:nvSpPr>
            <p:cNvPr id="67603" name="AutoShape 15"/>
            <p:cNvSpPr>
              <a:spLocks noChangeArrowheads="1"/>
            </p:cNvSpPr>
            <p:nvPr/>
          </p:nvSpPr>
          <p:spPr bwMode="auto">
            <a:xfrm>
              <a:off x="2842" y="1546"/>
              <a:ext cx="58" cy="307"/>
            </a:xfrm>
            <a:prstGeom prst="upArrow">
              <a:avLst>
                <a:gd name="adj1" fmla="val 50000"/>
                <a:gd name="adj2" fmla="val 132328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47344" name="Text Box 16"/>
            <p:cNvSpPr txBox="1">
              <a:spLocks noChangeArrowheads="1"/>
            </p:cNvSpPr>
            <p:nvPr/>
          </p:nvSpPr>
          <p:spPr bwMode="auto">
            <a:xfrm>
              <a:off x="3168" y="1582"/>
              <a:ext cx="1082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Event stream</a:t>
              </a:r>
            </a:p>
          </p:txBody>
        </p:sp>
        <p:sp>
          <p:nvSpPr>
            <p:cNvPr id="67605" name="Line 17"/>
            <p:cNvSpPr>
              <a:spLocks noChangeShapeType="1"/>
            </p:cNvSpPr>
            <p:nvPr/>
          </p:nvSpPr>
          <p:spPr bwMode="auto">
            <a:xfrm flipV="1">
              <a:off x="2870" y="710"/>
              <a:ext cx="0" cy="317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47346" name="Text Box 18"/>
            <p:cNvSpPr txBox="1">
              <a:spLocks noChangeArrowheads="1"/>
            </p:cNvSpPr>
            <p:nvPr/>
          </p:nvSpPr>
          <p:spPr bwMode="auto">
            <a:xfrm>
              <a:off x="3137" y="727"/>
              <a:ext cx="1499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Alerts/notifications</a:t>
              </a:r>
            </a:p>
          </p:txBody>
        </p:sp>
        <p:sp>
          <p:nvSpPr>
            <p:cNvPr id="67607" name="Line 19"/>
            <p:cNvSpPr>
              <a:spLocks noChangeShapeType="1"/>
            </p:cNvSpPr>
            <p:nvPr/>
          </p:nvSpPr>
          <p:spPr bwMode="auto">
            <a:xfrm>
              <a:off x="2016" y="643"/>
              <a:ext cx="0" cy="403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47348" name="Text Box 20"/>
            <p:cNvSpPr txBox="1">
              <a:spLocks noChangeArrowheads="1"/>
            </p:cNvSpPr>
            <p:nvPr/>
          </p:nvSpPr>
          <p:spPr bwMode="auto">
            <a:xfrm>
              <a:off x="921" y="727"/>
              <a:ext cx="1031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Policy script</a:t>
              </a:r>
            </a:p>
          </p:txBody>
        </p:sp>
        <p:sp>
          <p:nvSpPr>
            <p:cNvPr id="67609" name="Line 21"/>
            <p:cNvSpPr>
              <a:spLocks noChangeShapeType="1"/>
            </p:cNvSpPr>
            <p:nvPr/>
          </p:nvSpPr>
          <p:spPr bwMode="auto">
            <a:xfrm>
              <a:off x="2006" y="1546"/>
              <a:ext cx="0" cy="326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47350" name="Text Box 22"/>
            <p:cNvSpPr txBox="1">
              <a:spLocks noChangeArrowheads="1"/>
            </p:cNvSpPr>
            <p:nvPr/>
          </p:nvSpPr>
          <p:spPr bwMode="auto">
            <a:xfrm>
              <a:off x="863" y="1603"/>
              <a:ext cx="1098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Event control</a:t>
              </a:r>
            </a:p>
          </p:txBody>
        </p:sp>
        <p:sp>
          <p:nvSpPr>
            <p:cNvPr id="67611" name="Line 23"/>
            <p:cNvSpPr>
              <a:spLocks noChangeShapeType="1"/>
            </p:cNvSpPr>
            <p:nvPr/>
          </p:nvSpPr>
          <p:spPr bwMode="auto">
            <a:xfrm>
              <a:off x="2016" y="2362"/>
              <a:ext cx="0" cy="29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47352" name="Text Box 24"/>
            <p:cNvSpPr txBox="1">
              <a:spLocks noChangeArrowheads="1"/>
            </p:cNvSpPr>
            <p:nvPr/>
          </p:nvSpPr>
          <p:spPr bwMode="auto">
            <a:xfrm>
              <a:off x="720" y="2419"/>
              <a:ext cx="1224" cy="24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6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tcpdump filters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5212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libpcap Layer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Only passes relevant packets to Event Engine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Uses BSD Packet Filter (BPF) to efficiently filter packets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Filter rules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tcp port finger or tcp port ftp or tcp port telnet or port 111 or tcp[13] &amp; 7 != 0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What attacks will not be seen?</a:t>
            </a:r>
          </a:p>
        </p:txBody>
      </p:sp>
      <p:sp>
        <p:nvSpPr>
          <p:cNvPr id="696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90C9A51-D277-FE4C-9942-C8C1DD46B1C6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8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Typical Firewall Configuration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533400" y="1676400"/>
            <a:ext cx="38862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1800"/>
              <a:t> Internal hosts can access DMZ and Internet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1800"/>
              <a:t> External hosts can access DMZ only, not Intranet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1800"/>
              <a:t> DMZ hosts can access Internet only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1800"/>
              <a:t> Advantages?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800"/>
              <a:t> If a service gets compromised in DMZ it cannot affect internal hosts</a:t>
            </a:r>
          </a:p>
        </p:txBody>
      </p:sp>
      <p:sp>
        <p:nvSpPr>
          <p:cNvPr id="28676" name="Cloud"/>
          <p:cNvSpPr>
            <a:spLocks noChangeAspect="1" noEditPoints="1" noChangeArrowheads="1"/>
          </p:cNvSpPr>
          <p:nvPr/>
        </p:nvSpPr>
        <p:spPr bwMode="auto">
          <a:xfrm>
            <a:off x="4648200" y="1295400"/>
            <a:ext cx="2057400" cy="13795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1800">
                <a:ea typeface="ＭＳ Ｐゴシック" pitchFamily="1" charset="-128"/>
                <a:cs typeface="+mn-cs"/>
              </a:rPr>
              <a:t>Internet</a:t>
            </a:r>
          </a:p>
        </p:txBody>
      </p:sp>
      <p:sp>
        <p:nvSpPr>
          <p:cNvPr id="52229" name="Firewall"/>
          <p:cNvSpPr>
            <a:spLocks noEditPoints="1" noChangeArrowheads="1"/>
          </p:cNvSpPr>
          <p:nvPr/>
        </p:nvSpPr>
        <p:spPr bwMode="auto">
          <a:xfrm>
            <a:off x="5181600" y="3276600"/>
            <a:ext cx="1143000" cy="685800"/>
          </a:xfrm>
          <a:custGeom>
            <a:avLst/>
            <a:gdLst>
              <a:gd name="T0" fmla="*/ 0 w 21600"/>
              <a:gd name="T1" fmla="*/ 0 h 21600"/>
              <a:gd name="T2" fmla="*/ 30241877 w 21600"/>
              <a:gd name="T3" fmla="*/ 0 h 21600"/>
              <a:gd name="T4" fmla="*/ 60483755 w 21600"/>
              <a:gd name="T5" fmla="*/ 0 h 21600"/>
              <a:gd name="T6" fmla="*/ 58971661 w 21600"/>
              <a:gd name="T7" fmla="*/ 10887075 h 21600"/>
              <a:gd name="T8" fmla="*/ 58971661 w 21600"/>
              <a:gd name="T9" fmla="*/ 21774150 h 21600"/>
              <a:gd name="T10" fmla="*/ 30241877 w 21600"/>
              <a:gd name="T11" fmla="*/ 21774150 h 21600"/>
              <a:gd name="T12" fmla="*/ 1512094 w 21600"/>
              <a:gd name="T13" fmla="*/ 21774150 h 21600"/>
              <a:gd name="T14" fmla="*/ 1512094 w 21600"/>
              <a:gd name="T15" fmla="*/ 108870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61 w 21600"/>
              <a:gd name="T25" fmla="*/ 22454 h 21600"/>
              <a:gd name="T26" fmla="*/ 21069 w 21600"/>
              <a:gd name="T27" fmla="*/ 3228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1800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5715000" y="2667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>
            <a:off x="5715000" y="3962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Cloud"/>
          <p:cNvSpPr>
            <a:spLocks noChangeAspect="1" noEditPoints="1" noChangeArrowheads="1"/>
          </p:cNvSpPr>
          <p:nvPr/>
        </p:nvSpPr>
        <p:spPr bwMode="auto">
          <a:xfrm>
            <a:off x="4876800" y="4953000"/>
            <a:ext cx="1676400" cy="11239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1800">
                <a:ea typeface="ＭＳ Ｐゴシック" pitchFamily="1" charset="-128"/>
                <a:cs typeface="+mn-cs"/>
              </a:rPr>
              <a:t>Intranet</a:t>
            </a:r>
          </a:p>
        </p:txBody>
      </p:sp>
      <p:sp>
        <p:nvSpPr>
          <p:cNvPr id="28681" name="Cloud"/>
          <p:cNvSpPr>
            <a:spLocks noChangeAspect="1" noEditPoints="1" noChangeArrowheads="1"/>
          </p:cNvSpPr>
          <p:nvPr/>
        </p:nvSpPr>
        <p:spPr bwMode="auto">
          <a:xfrm>
            <a:off x="7391400" y="3200400"/>
            <a:ext cx="1143000" cy="7667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1800">
                <a:solidFill>
                  <a:schemeClr val="folHlink"/>
                </a:solidFill>
                <a:ea typeface="ＭＳ Ｐゴシック" pitchFamily="1" charset="-128"/>
                <a:cs typeface="+mn-cs"/>
              </a:rPr>
              <a:t>DMZ</a:t>
            </a: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6324600" y="3581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8683" name="AutoShape 11"/>
          <p:cNvCxnSpPr>
            <a:cxnSpLocks noChangeShapeType="1"/>
            <a:stCxn id="28680" idx="3"/>
          </p:cNvCxnSpPr>
          <p:nvPr/>
        </p:nvCxnSpPr>
        <p:spPr bwMode="auto">
          <a:xfrm rot="-5400000">
            <a:off x="5759450" y="3460750"/>
            <a:ext cx="1511300" cy="1600200"/>
          </a:xfrm>
          <a:prstGeom prst="curvedConnector2">
            <a:avLst/>
          </a:prstGeom>
          <a:noFill/>
          <a:ln w="2222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8684" name="Freeform 12"/>
          <p:cNvSpPr>
            <a:spLocks/>
          </p:cNvSpPr>
          <p:nvPr/>
        </p:nvSpPr>
        <p:spPr bwMode="auto">
          <a:xfrm>
            <a:off x="5715000" y="2667000"/>
            <a:ext cx="1676400" cy="914400"/>
          </a:xfrm>
          <a:custGeom>
            <a:avLst/>
            <a:gdLst>
              <a:gd name="T0" fmla="*/ 0 w 1056"/>
              <a:gd name="T1" fmla="*/ 0 h 576"/>
              <a:gd name="T2" fmla="*/ 304800 w 1056"/>
              <a:gd name="T3" fmla="*/ 533400 h 576"/>
              <a:gd name="T4" fmla="*/ 1676400 w 1056"/>
              <a:gd name="T5" fmla="*/ 914400 h 576"/>
              <a:gd name="T6" fmla="*/ 0 60000 65536"/>
              <a:gd name="T7" fmla="*/ 0 60000 65536"/>
              <a:gd name="T8" fmla="*/ 0 60000 65536"/>
              <a:gd name="T9" fmla="*/ 0 w 1056"/>
              <a:gd name="T10" fmla="*/ 0 h 576"/>
              <a:gd name="T11" fmla="*/ 1056 w 1056"/>
              <a:gd name="T12" fmla="*/ 576 h 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56" h="576">
                <a:moveTo>
                  <a:pt x="0" y="0"/>
                </a:moveTo>
                <a:cubicBezTo>
                  <a:pt x="8" y="120"/>
                  <a:pt x="16" y="240"/>
                  <a:pt x="192" y="336"/>
                </a:cubicBezTo>
                <a:cubicBezTo>
                  <a:pt x="368" y="432"/>
                  <a:pt x="896" y="536"/>
                  <a:pt x="1056" y="576"/>
                </a:cubicBez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5562600" y="2743200"/>
            <a:ext cx="0" cy="2209800"/>
          </a:xfrm>
          <a:prstGeom prst="line">
            <a:avLst/>
          </a:prstGeom>
          <a:noFill/>
          <a:ln w="222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5394325" y="39227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V="1">
            <a:off x="5791200" y="2743200"/>
            <a:ext cx="0" cy="2133600"/>
          </a:xfrm>
          <a:prstGeom prst="line">
            <a:avLst/>
          </a:prstGeom>
          <a:noFill/>
          <a:ln w="2222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Freeform 16"/>
          <p:cNvSpPr>
            <a:spLocks/>
          </p:cNvSpPr>
          <p:nvPr/>
        </p:nvSpPr>
        <p:spPr bwMode="auto">
          <a:xfrm>
            <a:off x="6019800" y="3657600"/>
            <a:ext cx="1371600" cy="1295400"/>
          </a:xfrm>
          <a:custGeom>
            <a:avLst/>
            <a:gdLst>
              <a:gd name="T0" fmla="*/ 1371600 w 864"/>
              <a:gd name="T1" fmla="*/ 0 h 816"/>
              <a:gd name="T2" fmla="*/ 381000 w 864"/>
              <a:gd name="T3" fmla="*/ 304800 h 816"/>
              <a:gd name="T4" fmla="*/ 0 w 864"/>
              <a:gd name="T5" fmla="*/ 1295400 h 816"/>
              <a:gd name="T6" fmla="*/ 0 60000 65536"/>
              <a:gd name="T7" fmla="*/ 0 60000 65536"/>
              <a:gd name="T8" fmla="*/ 0 60000 65536"/>
              <a:gd name="T9" fmla="*/ 0 w 864"/>
              <a:gd name="T10" fmla="*/ 0 h 816"/>
              <a:gd name="T11" fmla="*/ 864 w 864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4" h="816">
                <a:moveTo>
                  <a:pt x="864" y="0"/>
                </a:moveTo>
                <a:cubicBezTo>
                  <a:pt x="624" y="28"/>
                  <a:pt x="384" y="56"/>
                  <a:pt x="240" y="192"/>
                </a:cubicBezTo>
                <a:cubicBezTo>
                  <a:pt x="96" y="328"/>
                  <a:pt x="48" y="572"/>
                  <a:pt x="0" y="816"/>
                </a:cubicBezTo>
              </a:path>
            </a:pathLst>
          </a:cu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6080125" y="40751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8690" name="Freeform 18"/>
          <p:cNvSpPr>
            <a:spLocks/>
          </p:cNvSpPr>
          <p:nvPr/>
        </p:nvSpPr>
        <p:spPr bwMode="auto">
          <a:xfrm>
            <a:off x="5867400" y="2743200"/>
            <a:ext cx="1524000" cy="723900"/>
          </a:xfrm>
          <a:custGeom>
            <a:avLst/>
            <a:gdLst>
              <a:gd name="T0" fmla="*/ 1524000 w 960"/>
              <a:gd name="T1" fmla="*/ 685800 h 456"/>
              <a:gd name="T2" fmla="*/ 762000 w 960"/>
              <a:gd name="T3" fmla="*/ 609600 h 456"/>
              <a:gd name="T4" fmla="*/ 0 w 960"/>
              <a:gd name="T5" fmla="*/ 0 h 456"/>
              <a:gd name="T6" fmla="*/ 0 60000 65536"/>
              <a:gd name="T7" fmla="*/ 0 60000 65536"/>
              <a:gd name="T8" fmla="*/ 0 60000 65536"/>
              <a:gd name="T9" fmla="*/ 0 w 960"/>
              <a:gd name="T10" fmla="*/ 0 h 456"/>
              <a:gd name="T11" fmla="*/ 960 w 960"/>
              <a:gd name="T12" fmla="*/ 456 h 4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0" h="456">
                <a:moveTo>
                  <a:pt x="960" y="432"/>
                </a:moveTo>
                <a:cubicBezTo>
                  <a:pt x="800" y="444"/>
                  <a:pt x="640" y="456"/>
                  <a:pt x="480" y="384"/>
                </a:cubicBezTo>
                <a:cubicBezTo>
                  <a:pt x="320" y="312"/>
                  <a:pt x="160" y="156"/>
                  <a:pt x="0" y="0"/>
                </a:cubicBezTo>
              </a:path>
            </a:pathLst>
          </a:cu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Slide Number Placeholder 1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3E8497F-10B0-484D-9D75-F5F7A471A64D}" type="slidenum">
              <a:rPr lang="en-US" sz="1400">
                <a:solidFill>
                  <a:schemeClr val="tx2"/>
                </a:solidFill>
              </a:rPr>
              <a:pPr/>
              <a:t>3</a:t>
            </a:fld>
            <a:endParaRPr lang="en-US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735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 animBg="1"/>
      <p:bldP spid="28682" grpId="0" animBg="1"/>
      <p:bldP spid="28684" grpId="0" animBg="1"/>
      <p:bldP spid="28685" grpId="0" animBg="1"/>
      <p:bldP spid="28686" grpId="0"/>
      <p:bldP spid="28687" grpId="0" animBg="1"/>
      <p:bldP spid="28688" grpId="0" animBg="1"/>
      <p:bldP spid="28689" grpId="0"/>
      <p:bldP spid="2869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Event engine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State for each connection, based on &lt;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SrcIP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SrcPort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DstIP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DstPort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If state not present, allocate fresh state</a:t>
            </a:r>
          </a:p>
          <a:p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TCP processing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Update state based on SYN/FIN/RST flags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Process acknowledgment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SYN generates a timer event, if nothing happens after 5 min, generate </a:t>
            </a:r>
            <a:r>
              <a:rPr lang="en-US" altLang="ja-JP" sz="2000" dirty="0" err="1">
                <a:latin typeface="Courier New" charset="0"/>
                <a:ea typeface="ＭＳ Ｐゴシック" charset="0"/>
                <a:cs typeface="Courier New" charset="0"/>
              </a:rPr>
              <a:t>connection_attempt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 event</a:t>
            </a:r>
          </a:p>
          <a:p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UDP processing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Initial packets generate </a:t>
            </a:r>
            <a:r>
              <a:rPr lang="en-US" altLang="ja-JP" sz="2000" dirty="0" err="1">
                <a:latin typeface="Courier New" charset="0"/>
                <a:ea typeface="ＭＳ Ｐゴシック" charset="0"/>
                <a:cs typeface="Courier New" charset="0"/>
              </a:rPr>
              <a:t>udp_request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 and </a:t>
            </a:r>
            <a:r>
              <a:rPr lang="en-US" altLang="ja-JP" sz="2000">
                <a:latin typeface="Courier New" charset="0"/>
                <a:ea typeface="ＭＳ Ｐゴシック" charset="0"/>
                <a:cs typeface="Courier New" charset="0"/>
              </a:rPr>
              <a:t>udp_reply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 events</a:t>
            </a:r>
          </a:p>
        </p:txBody>
      </p:sp>
      <p:sp>
        <p:nvSpPr>
          <p:cNvPr id="716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9BF7961-468E-134B-958A-64A450B85622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6284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Policy script interpreter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Clear separation of event generation and response to achieve clear separation between mechanism and policy</a:t>
            </a:r>
          </a:p>
          <a:p>
            <a:pPr lvl="1"/>
            <a:r>
              <a:rPr lang="en-US" altLang="ja-JP">
                <a:latin typeface="Arial" charset="0"/>
                <a:ea typeface="ＭＳ Ｐゴシック" charset="0"/>
              </a:rPr>
              <a:t>Advantage: extensibility (adding a new protocol analyzer and new event handler usually separate from other components)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Policy script interpreter executes event handlers</a:t>
            </a:r>
          </a:p>
        </p:txBody>
      </p:sp>
      <p:sp>
        <p:nvSpPr>
          <p:cNvPr id="737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3E51507-6F6D-3041-838F-59FD652C83CD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9853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Attacks on Bro monitor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Assumption: policy script is secret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Good assumption?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Overload attack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Exhaust computation resources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Defense: lower the load (e.g., stop capturing HTTP traffic), effective if attacker does not know how Bro lowers load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Crash attack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Find packet sequence that crashes monitor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Exhaust memory, disk resources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Defense: OS-level watchdog timer with subsequent packet capturing (sacrificing real-time detection)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Subterfuge attack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Mislead monitor</a:t>
            </a:r>
          </a:p>
        </p:txBody>
      </p:sp>
      <p:sp>
        <p:nvSpPr>
          <p:cNvPr id="757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64BFEE5-8D43-A745-9408-2794081D5835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4086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Application-specific processing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Finger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Finger policy looks for buffer overflow attacks against fingerd and detect finger for sensitive user IDs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Detect malicious activities for other protocols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FTP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Portmapper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Telnet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What malicious activities can we find?</a:t>
            </a:r>
          </a:p>
        </p:txBody>
      </p:sp>
      <p:sp>
        <p:nvSpPr>
          <p:cNvPr id="778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7902BA4-2100-1C4C-9AA0-CE6C7FE0AA9B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7202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Algorithmic complexity attacks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DoS attacks not only serious for denying service, but can be more severe by using it as a component of an attack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DoS attack on IDS enables other attacks to remain undetected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“Denial of Service via Algorithmic Complexity Attacks” by Crosby and Wallach</a:t>
            </a:r>
          </a:p>
        </p:txBody>
      </p:sp>
      <p:sp>
        <p:nvSpPr>
          <p:cNvPr id="798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F0833CB-043F-E947-9E4C-FC35561CD803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280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Complexity attack on hash table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On average, a hash table has O(n) overhead to insert n elements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In the worst case, a hash table may have O(n</a:t>
            </a:r>
            <a:r>
              <a:rPr lang="en-US" altLang="ja-JP" sz="3600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) overhead to insert n elements!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Attack against</a:t>
            </a:r>
            <a:b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Perl hash table:</a:t>
            </a:r>
          </a:p>
        </p:txBody>
      </p:sp>
      <p:sp>
        <p:nvSpPr>
          <p:cNvPr id="819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FE0ECB25-B809-7D4C-BC99-8D86D7FE2F96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819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495800"/>
            <a:ext cx="6781800" cy="216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429000"/>
            <a:ext cx="441960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50348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Complexity attack against Bro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Bro uses simple 4-byte xor to “hash” values for hash table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Example: Bro port scanning detector keeps a hash table of source IP addresses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Using source IP spoofing, can exploit this structure to perform DoS attack!</a:t>
            </a:r>
          </a:p>
        </p:txBody>
      </p:sp>
      <p:sp>
        <p:nvSpPr>
          <p:cNvPr id="839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AA8AB62-39B8-6C4F-9F62-969DC0654286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8397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3" y="4645025"/>
            <a:ext cx="4643437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648200"/>
            <a:ext cx="403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8798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Bro attack results</a:t>
            </a:r>
          </a:p>
        </p:txBody>
      </p:sp>
      <p:sp>
        <p:nvSpPr>
          <p:cNvPr id="860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C3C2B51-D39F-464E-BC4F-9CB7EB81EB38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860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6477000" cy="502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4397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FE310-9286-0242-AF59-D6932CFA6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this work now?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569B9C-7927-604B-A304-9831E605C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38</a:t>
            </a:fld>
            <a:endParaRPr kumimoji="0" lang="en-US"/>
          </a:p>
        </p:txBody>
      </p:sp>
      <p:pic>
        <p:nvPicPr>
          <p:cNvPr id="5" name="Picture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1762F0DE-06DF-6740-B651-2FA2D127A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47" y="1595565"/>
            <a:ext cx="9144000" cy="260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228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NIDS: evasion &amp; normalization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Problems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Complete fragment reassembly necessary to detect certain attacks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NIDS only has partial knowledge of what traffic the host sees (e.g., TTL expires, MTU)</a:t>
            </a:r>
          </a:p>
          <a:p>
            <a:pPr lvl="1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Ambiguities in TCP/IP (e.g., Overlapping IP &amp; TCP fragments)</a:t>
            </a:r>
          </a:p>
          <a:p>
            <a:pPr lvl="2"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</a:rPr>
              <a:t>Different OS implement standard differently</a:t>
            </a:r>
          </a:p>
          <a:p>
            <a:pPr>
              <a:lnSpc>
                <a:spcPct val="90000"/>
              </a:lnSpc>
            </a:pP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Approach: traffic normalization</a:t>
            </a:r>
          </a:p>
        </p:txBody>
      </p:sp>
      <p:sp>
        <p:nvSpPr>
          <p:cNvPr id="880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20CB7BC-4E95-2C42-AD91-8E05BCFA4365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39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81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Intrusion Detection Systems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Arial" charset="0"/>
              </a:rPr>
              <a:t>Firewalls allow traffic only to legitimate hosts and services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Arial" charset="0"/>
              </a:rPr>
              <a:t>Traffic to the legitimate hosts/services can have attacks</a:t>
            </a:r>
          </a:p>
          <a:p>
            <a:pPr eaLnBrk="1" hangingPunct="1">
              <a:lnSpc>
                <a:spcPct val="90000"/>
              </a:lnSpc>
            </a:pPr>
            <a:endParaRPr lang="en-US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Arial" charset="0"/>
              </a:rPr>
              <a:t>Solution?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Arial" charset="0"/>
              </a:rPr>
              <a:t>Intrusion Detection Systems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Arial" charset="0"/>
              </a:rPr>
              <a:t>Monitor data and behavior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Arial" charset="0"/>
              </a:rPr>
              <a:t>Report when identify attacks</a:t>
            </a:r>
          </a:p>
        </p:txBody>
      </p:sp>
      <p:sp>
        <p:nvSpPr>
          <p:cNvPr id="593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1D61EE9-D1ED-B442-9F01-012BEE2CFDE4}" type="slidenum">
              <a:rPr lang="en-US" sz="1400">
                <a:solidFill>
                  <a:schemeClr val="tx2"/>
                </a:solidFill>
              </a:rPr>
              <a:pPr/>
              <a:t>4</a:t>
            </a:fld>
            <a:endParaRPr lang="en-US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0873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Small TTL attack</a:t>
            </a:r>
          </a:p>
        </p:txBody>
      </p:sp>
      <p:sp>
        <p:nvSpPr>
          <p:cNvPr id="901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2DDE53D-17E7-B04A-A4D5-02AC810D7FF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2169890" name="Text Box 34"/>
          <p:cNvSpPr txBox="1">
            <a:spLocks noChangeArrowheads="1"/>
          </p:cNvSpPr>
          <p:nvPr/>
        </p:nvSpPr>
        <p:spPr bwMode="auto">
          <a:xfrm>
            <a:off x="152400" y="5867400"/>
            <a:ext cx="518001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l"/>
            <a:r>
              <a:rPr lang="en-US" altLang="ja-JP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rPr>
              <a:t>same TCP seq #, “I” has short TTL</a:t>
            </a:r>
          </a:p>
        </p:txBody>
      </p:sp>
      <p:grpSp>
        <p:nvGrpSpPr>
          <p:cNvPr id="90119" name="Group 38"/>
          <p:cNvGrpSpPr>
            <a:grpSpLocks/>
          </p:cNvGrpSpPr>
          <p:nvPr/>
        </p:nvGrpSpPr>
        <p:grpSpPr bwMode="auto">
          <a:xfrm>
            <a:off x="487363" y="1447800"/>
            <a:ext cx="7894637" cy="4419600"/>
            <a:chOff x="307" y="702"/>
            <a:chExt cx="5261" cy="2994"/>
          </a:xfrm>
        </p:grpSpPr>
        <p:grpSp>
          <p:nvGrpSpPr>
            <p:cNvPr id="90120" name="Group 2"/>
            <p:cNvGrpSpPr>
              <a:grpSpLocks/>
            </p:cNvGrpSpPr>
            <p:nvPr/>
          </p:nvGrpSpPr>
          <p:grpSpPr bwMode="auto">
            <a:xfrm>
              <a:off x="768" y="1872"/>
              <a:ext cx="1104" cy="1104"/>
              <a:chOff x="1392" y="1440"/>
              <a:chExt cx="1104" cy="1104"/>
            </a:xfrm>
          </p:grpSpPr>
          <p:sp>
            <p:nvSpPr>
              <p:cNvPr id="90152" name="AutoShape 3" descr="Large confetti"/>
              <p:cNvSpPr>
                <a:spLocks noChangeArrowheads="1"/>
              </p:cNvSpPr>
              <p:nvPr/>
            </p:nvSpPr>
            <p:spPr bwMode="auto">
              <a:xfrm>
                <a:off x="1392" y="1440"/>
                <a:ext cx="1104" cy="768"/>
              </a:xfrm>
              <a:prstGeom prst="cloudCallout">
                <a:avLst>
                  <a:gd name="adj1" fmla="val -20292"/>
                  <a:gd name="adj2" fmla="val 86329"/>
                </a:avLst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en-US" altLang="ja-JP" sz="1800" b="1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Internet</a:t>
                </a:r>
              </a:p>
            </p:txBody>
          </p:sp>
          <p:sp>
            <p:nvSpPr>
              <p:cNvPr id="90153" name="Rectangle 4"/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336" cy="33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90121" name="Line 6"/>
            <p:cNvSpPr>
              <a:spLocks noChangeShapeType="1"/>
            </p:cNvSpPr>
            <p:nvPr/>
          </p:nvSpPr>
          <p:spPr bwMode="auto">
            <a:xfrm>
              <a:off x="1872" y="2304"/>
              <a:ext cx="225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22" name="Text Box 7"/>
            <p:cNvSpPr txBox="1">
              <a:spLocks noChangeArrowheads="1"/>
            </p:cNvSpPr>
            <p:nvPr/>
          </p:nvSpPr>
          <p:spPr bwMode="auto">
            <a:xfrm>
              <a:off x="2496" y="1584"/>
              <a:ext cx="720" cy="29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altLang="ja-JP" sz="2000" b="1">
                  <a:latin typeface="Arial" charset="0"/>
                  <a:cs typeface="Arial" charset="0"/>
                </a:rPr>
                <a:t>NIDS</a:t>
              </a:r>
            </a:p>
          </p:txBody>
        </p:sp>
        <p:sp>
          <p:nvSpPr>
            <p:cNvPr id="90123" name="Line 8"/>
            <p:cNvSpPr>
              <a:spLocks noChangeShapeType="1"/>
            </p:cNvSpPr>
            <p:nvPr/>
          </p:nvSpPr>
          <p:spPr bwMode="auto">
            <a:xfrm flipH="1" flipV="1">
              <a:off x="2880" y="192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24" name="Text Box 9"/>
            <p:cNvSpPr txBox="1">
              <a:spLocks noChangeArrowheads="1"/>
            </p:cNvSpPr>
            <p:nvPr/>
          </p:nvSpPr>
          <p:spPr bwMode="auto">
            <a:xfrm>
              <a:off x="4128" y="2112"/>
              <a:ext cx="720" cy="29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altLang="ja-JP" sz="2000" b="1">
                  <a:latin typeface="Arial" charset="0"/>
                  <a:cs typeface="Arial" charset="0"/>
                </a:rPr>
                <a:t>Host</a:t>
              </a:r>
            </a:p>
          </p:txBody>
        </p:sp>
        <p:sp>
          <p:nvSpPr>
            <p:cNvPr id="2169866" name="Text Box 10"/>
            <p:cNvSpPr txBox="1">
              <a:spLocks noChangeArrowheads="1"/>
            </p:cNvSpPr>
            <p:nvPr/>
          </p:nvSpPr>
          <p:spPr bwMode="auto">
            <a:xfrm>
              <a:off x="3792" y="2815"/>
              <a:ext cx="1214" cy="2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End-host sees:</a:t>
              </a:r>
            </a:p>
          </p:txBody>
        </p:sp>
        <p:sp>
          <p:nvSpPr>
            <p:cNvPr id="2169867" name="Text Box 11"/>
            <p:cNvSpPr txBox="1">
              <a:spLocks noChangeArrowheads="1"/>
            </p:cNvSpPr>
            <p:nvPr/>
          </p:nvSpPr>
          <p:spPr bwMode="auto">
            <a:xfrm>
              <a:off x="366" y="2829"/>
              <a:ext cx="1757" cy="2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Attacker’s data stream</a:t>
              </a:r>
            </a:p>
          </p:txBody>
        </p:sp>
        <p:sp>
          <p:nvSpPr>
            <p:cNvPr id="90127" name="Rectangle 12"/>
            <p:cNvSpPr>
              <a:spLocks noChangeArrowheads="1"/>
            </p:cNvSpPr>
            <p:nvPr/>
          </p:nvSpPr>
          <p:spPr bwMode="auto">
            <a:xfrm>
              <a:off x="307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0128" name="Rectangle 13"/>
            <p:cNvSpPr>
              <a:spLocks noChangeArrowheads="1"/>
            </p:cNvSpPr>
            <p:nvPr/>
          </p:nvSpPr>
          <p:spPr bwMode="auto">
            <a:xfrm>
              <a:off x="64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0129" name="Rectangle 14"/>
            <p:cNvSpPr>
              <a:spLocks noChangeArrowheads="1"/>
            </p:cNvSpPr>
            <p:nvPr/>
          </p:nvSpPr>
          <p:spPr bwMode="auto">
            <a:xfrm>
              <a:off x="979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0130" name="Rectangle 15"/>
            <p:cNvSpPr>
              <a:spLocks noChangeArrowheads="1"/>
            </p:cNvSpPr>
            <p:nvPr/>
          </p:nvSpPr>
          <p:spPr bwMode="auto">
            <a:xfrm>
              <a:off x="1315" y="3168"/>
              <a:ext cx="269" cy="26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solidFill>
                    <a:srgbClr val="FF0000"/>
                  </a:solidFill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90131" name="Rectangle 16"/>
            <p:cNvSpPr>
              <a:spLocks noChangeArrowheads="1"/>
            </p:cNvSpPr>
            <p:nvPr/>
          </p:nvSpPr>
          <p:spPr bwMode="auto">
            <a:xfrm>
              <a:off x="1651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0132" name="Rectangle 17"/>
            <p:cNvSpPr>
              <a:spLocks noChangeArrowheads="1"/>
            </p:cNvSpPr>
            <p:nvPr/>
          </p:nvSpPr>
          <p:spPr bwMode="auto">
            <a:xfrm>
              <a:off x="1987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0133" name="Rectangle 18"/>
            <p:cNvSpPr>
              <a:spLocks noChangeArrowheads="1"/>
            </p:cNvSpPr>
            <p:nvPr/>
          </p:nvSpPr>
          <p:spPr bwMode="auto">
            <a:xfrm>
              <a:off x="232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90134" name="Rectangle 19"/>
            <p:cNvSpPr>
              <a:spLocks noChangeArrowheads="1"/>
            </p:cNvSpPr>
            <p:nvPr/>
          </p:nvSpPr>
          <p:spPr bwMode="auto">
            <a:xfrm>
              <a:off x="3619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0135" name="Rectangle 20"/>
            <p:cNvSpPr>
              <a:spLocks noChangeArrowheads="1"/>
            </p:cNvSpPr>
            <p:nvPr/>
          </p:nvSpPr>
          <p:spPr bwMode="auto">
            <a:xfrm>
              <a:off x="3955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0136" name="Rectangle 21"/>
            <p:cNvSpPr>
              <a:spLocks noChangeArrowheads="1"/>
            </p:cNvSpPr>
            <p:nvPr/>
          </p:nvSpPr>
          <p:spPr bwMode="auto">
            <a:xfrm>
              <a:off x="4291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0137" name="Rectangle 22"/>
            <p:cNvSpPr>
              <a:spLocks noChangeArrowheads="1"/>
            </p:cNvSpPr>
            <p:nvPr/>
          </p:nvSpPr>
          <p:spPr bwMode="auto">
            <a:xfrm>
              <a:off x="4627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0138" name="Rectangle 23"/>
            <p:cNvSpPr>
              <a:spLocks noChangeArrowheads="1"/>
            </p:cNvSpPr>
            <p:nvPr/>
          </p:nvSpPr>
          <p:spPr bwMode="auto">
            <a:xfrm>
              <a:off x="496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0139" name="Rectangle 24"/>
            <p:cNvSpPr>
              <a:spLocks noChangeArrowheads="1"/>
            </p:cNvSpPr>
            <p:nvPr/>
          </p:nvSpPr>
          <p:spPr bwMode="auto">
            <a:xfrm>
              <a:off x="5299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90140" name="Rectangle 25"/>
            <p:cNvSpPr>
              <a:spLocks noChangeArrowheads="1"/>
            </p:cNvSpPr>
            <p:nvPr/>
          </p:nvSpPr>
          <p:spPr bwMode="auto">
            <a:xfrm>
              <a:off x="1728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2169882" name="Text Box 26"/>
            <p:cNvSpPr txBox="1">
              <a:spLocks noChangeArrowheads="1"/>
            </p:cNvSpPr>
            <p:nvPr/>
          </p:nvSpPr>
          <p:spPr bwMode="auto">
            <a:xfrm>
              <a:off x="3471" y="702"/>
              <a:ext cx="123" cy="20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endParaRPr lang="ja-JP" altLang="en-US" sz="14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169883" name="Text Box 27"/>
            <p:cNvSpPr txBox="1">
              <a:spLocks noChangeArrowheads="1"/>
            </p:cNvSpPr>
            <p:nvPr/>
          </p:nvSpPr>
          <p:spPr bwMode="auto">
            <a:xfrm>
              <a:off x="2400" y="730"/>
              <a:ext cx="918" cy="2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NIDS sees:</a:t>
              </a:r>
            </a:p>
          </p:txBody>
        </p:sp>
        <p:sp>
          <p:nvSpPr>
            <p:cNvPr id="90143" name="Rectangle 28"/>
            <p:cNvSpPr>
              <a:spLocks noChangeArrowheads="1"/>
            </p:cNvSpPr>
            <p:nvPr/>
          </p:nvSpPr>
          <p:spPr bwMode="auto">
            <a:xfrm>
              <a:off x="2064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0144" name="Rectangle 29"/>
            <p:cNvSpPr>
              <a:spLocks noChangeArrowheads="1"/>
            </p:cNvSpPr>
            <p:nvPr/>
          </p:nvSpPr>
          <p:spPr bwMode="auto">
            <a:xfrm>
              <a:off x="2400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0145" name="Rectangle 30"/>
            <p:cNvSpPr>
              <a:spLocks noChangeArrowheads="1"/>
            </p:cNvSpPr>
            <p:nvPr/>
          </p:nvSpPr>
          <p:spPr bwMode="auto">
            <a:xfrm>
              <a:off x="2736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90146" name="Rectangle 31"/>
            <p:cNvSpPr>
              <a:spLocks noChangeArrowheads="1"/>
            </p:cNvSpPr>
            <p:nvPr/>
          </p:nvSpPr>
          <p:spPr bwMode="auto">
            <a:xfrm>
              <a:off x="3072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0147" name="Rectangle 32"/>
            <p:cNvSpPr>
              <a:spLocks noChangeArrowheads="1"/>
            </p:cNvSpPr>
            <p:nvPr/>
          </p:nvSpPr>
          <p:spPr bwMode="auto">
            <a:xfrm>
              <a:off x="3408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0148" name="AutoShape 33"/>
            <p:cNvSpPr>
              <a:spLocks/>
            </p:cNvSpPr>
            <p:nvPr/>
          </p:nvSpPr>
          <p:spPr bwMode="auto">
            <a:xfrm rot="-5400000">
              <a:off x="1512" y="3288"/>
              <a:ext cx="192" cy="624"/>
            </a:xfrm>
            <a:prstGeom prst="leftBrace">
              <a:avLst>
                <a:gd name="adj1" fmla="val 2708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0149" name="Rectangle 35"/>
            <p:cNvSpPr>
              <a:spLocks noChangeArrowheads="1"/>
            </p:cNvSpPr>
            <p:nvPr/>
          </p:nvSpPr>
          <p:spPr bwMode="auto">
            <a:xfrm>
              <a:off x="3763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90150" name="Line 36"/>
            <p:cNvSpPr>
              <a:spLocks noChangeShapeType="1"/>
            </p:cNvSpPr>
            <p:nvPr/>
          </p:nvSpPr>
          <p:spPr bwMode="auto">
            <a:xfrm>
              <a:off x="3120" y="960"/>
              <a:ext cx="19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151" name="Line 37"/>
            <p:cNvSpPr>
              <a:spLocks noChangeShapeType="1"/>
            </p:cNvSpPr>
            <p:nvPr/>
          </p:nvSpPr>
          <p:spPr bwMode="auto">
            <a:xfrm flipH="1">
              <a:off x="3120" y="960"/>
              <a:ext cx="19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81977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Fragmentation overlap attack</a:t>
            </a:r>
          </a:p>
        </p:txBody>
      </p:sp>
      <p:sp>
        <p:nvSpPr>
          <p:cNvPr id="921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14F100B-9061-3143-B4ED-959AEC5A970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41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92166" name="Group 41"/>
          <p:cNvGrpSpPr>
            <a:grpSpLocks/>
          </p:cNvGrpSpPr>
          <p:nvPr/>
        </p:nvGrpSpPr>
        <p:grpSpPr bwMode="auto">
          <a:xfrm>
            <a:off x="457200" y="1524000"/>
            <a:ext cx="7620000" cy="4948238"/>
            <a:chOff x="192" y="693"/>
            <a:chExt cx="5376" cy="3508"/>
          </a:xfrm>
        </p:grpSpPr>
        <p:grpSp>
          <p:nvGrpSpPr>
            <p:cNvPr id="92167" name="Group 2"/>
            <p:cNvGrpSpPr>
              <a:grpSpLocks/>
            </p:cNvGrpSpPr>
            <p:nvPr/>
          </p:nvGrpSpPr>
          <p:grpSpPr bwMode="auto">
            <a:xfrm>
              <a:off x="768" y="1872"/>
              <a:ext cx="1104" cy="1104"/>
              <a:chOff x="1392" y="1440"/>
              <a:chExt cx="1104" cy="1104"/>
            </a:xfrm>
          </p:grpSpPr>
          <p:sp>
            <p:nvSpPr>
              <p:cNvPr id="92203" name="AutoShape 3" descr="Large confetti"/>
              <p:cNvSpPr>
                <a:spLocks noChangeArrowheads="1"/>
              </p:cNvSpPr>
              <p:nvPr/>
            </p:nvSpPr>
            <p:spPr bwMode="auto">
              <a:xfrm>
                <a:off x="1392" y="1440"/>
                <a:ext cx="1104" cy="768"/>
              </a:xfrm>
              <a:prstGeom prst="cloudCallout">
                <a:avLst>
                  <a:gd name="adj1" fmla="val -20292"/>
                  <a:gd name="adj2" fmla="val 86329"/>
                </a:avLst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r>
                  <a:rPr lang="en-US" altLang="ja-JP" sz="1800" b="1">
                    <a:solidFill>
                      <a:srgbClr val="FF0000"/>
                    </a:solidFill>
                    <a:latin typeface="Arial" charset="0"/>
                    <a:cs typeface="Arial" charset="0"/>
                  </a:rPr>
                  <a:t>Internet</a:t>
                </a:r>
              </a:p>
            </p:txBody>
          </p:sp>
          <p:sp>
            <p:nvSpPr>
              <p:cNvPr id="92204" name="Rectangle 4"/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336" cy="33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2171910" name="Text Box 6"/>
            <p:cNvSpPr txBox="1">
              <a:spLocks noChangeArrowheads="1"/>
            </p:cNvSpPr>
            <p:nvPr/>
          </p:nvSpPr>
          <p:spPr bwMode="auto">
            <a:xfrm>
              <a:off x="3792" y="2820"/>
              <a:ext cx="1286" cy="2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End-host sees:</a:t>
              </a:r>
            </a:p>
          </p:txBody>
        </p:sp>
        <p:sp>
          <p:nvSpPr>
            <p:cNvPr id="2171911" name="Text Box 7"/>
            <p:cNvSpPr txBox="1">
              <a:spLocks noChangeArrowheads="1"/>
            </p:cNvSpPr>
            <p:nvPr/>
          </p:nvSpPr>
          <p:spPr bwMode="auto">
            <a:xfrm>
              <a:off x="3468" y="693"/>
              <a:ext cx="130" cy="21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endParaRPr lang="ja-JP" altLang="en-US" sz="14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171912" name="Text Box 8"/>
            <p:cNvSpPr txBox="1">
              <a:spLocks noChangeArrowheads="1"/>
            </p:cNvSpPr>
            <p:nvPr/>
          </p:nvSpPr>
          <p:spPr bwMode="auto">
            <a:xfrm>
              <a:off x="2400" y="723"/>
              <a:ext cx="972" cy="2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NIDS sees:</a:t>
              </a:r>
            </a:p>
          </p:txBody>
        </p:sp>
        <p:sp>
          <p:nvSpPr>
            <p:cNvPr id="2171913" name="Text Box 9"/>
            <p:cNvSpPr txBox="1">
              <a:spLocks noChangeArrowheads="1"/>
            </p:cNvSpPr>
            <p:nvPr/>
          </p:nvSpPr>
          <p:spPr bwMode="auto">
            <a:xfrm>
              <a:off x="192" y="2835"/>
              <a:ext cx="1860" cy="2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l"/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Attacker’s data stream</a:t>
              </a:r>
            </a:p>
          </p:txBody>
        </p:sp>
        <p:sp>
          <p:nvSpPr>
            <p:cNvPr id="92172" name="Line 10"/>
            <p:cNvSpPr>
              <a:spLocks noChangeShapeType="1"/>
            </p:cNvSpPr>
            <p:nvPr/>
          </p:nvSpPr>
          <p:spPr bwMode="auto">
            <a:xfrm>
              <a:off x="1872" y="2304"/>
              <a:ext cx="225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73" name="Text Box 11"/>
            <p:cNvSpPr txBox="1">
              <a:spLocks noChangeArrowheads="1"/>
            </p:cNvSpPr>
            <p:nvPr/>
          </p:nvSpPr>
          <p:spPr bwMode="auto">
            <a:xfrm>
              <a:off x="2496" y="1584"/>
              <a:ext cx="720" cy="30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altLang="ja-JP" sz="2000" b="1">
                  <a:latin typeface="Arial" charset="0"/>
                  <a:cs typeface="Arial" charset="0"/>
                </a:rPr>
                <a:t>NIDS</a:t>
              </a:r>
            </a:p>
          </p:txBody>
        </p:sp>
        <p:sp>
          <p:nvSpPr>
            <p:cNvPr id="92174" name="Text Box 12"/>
            <p:cNvSpPr txBox="1">
              <a:spLocks noChangeArrowheads="1"/>
            </p:cNvSpPr>
            <p:nvPr/>
          </p:nvSpPr>
          <p:spPr bwMode="auto">
            <a:xfrm>
              <a:off x="4128" y="2112"/>
              <a:ext cx="720" cy="30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altLang="ja-JP" sz="2000" b="1">
                  <a:latin typeface="Arial" charset="0"/>
                  <a:cs typeface="Arial" charset="0"/>
                </a:rPr>
                <a:t>Host</a:t>
              </a:r>
            </a:p>
          </p:txBody>
        </p:sp>
        <p:sp>
          <p:nvSpPr>
            <p:cNvPr id="92175" name="Rectangle 13"/>
            <p:cNvSpPr>
              <a:spLocks noChangeArrowheads="1"/>
            </p:cNvSpPr>
            <p:nvPr/>
          </p:nvSpPr>
          <p:spPr bwMode="auto">
            <a:xfrm>
              <a:off x="307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176" name="Rectangle 14"/>
            <p:cNvSpPr>
              <a:spLocks noChangeArrowheads="1"/>
            </p:cNvSpPr>
            <p:nvPr/>
          </p:nvSpPr>
          <p:spPr bwMode="auto">
            <a:xfrm>
              <a:off x="64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2177" name="Rectangle 15"/>
            <p:cNvSpPr>
              <a:spLocks noChangeArrowheads="1"/>
            </p:cNvSpPr>
            <p:nvPr/>
          </p:nvSpPr>
          <p:spPr bwMode="auto">
            <a:xfrm>
              <a:off x="979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2178" name="Rectangle 16"/>
            <p:cNvSpPr>
              <a:spLocks noChangeArrowheads="1"/>
            </p:cNvSpPr>
            <p:nvPr/>
          </p:nvSpPr>
          <p:spPr bwMode="auto">
            <a:xfrm>
              <a:off x="1315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179" name="Rectangle 17"/>
            <p:cNvSpPr>
              <a:spLocks noChangeArrowheads="1"/>
            </p:cNvSpPr>
            <p:nvPr/>
          </p:nvSpPr>
          <p:spPr bwMode="auto">
            <a:xfrm>
              <a:off x="1651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92180" name="Rectangle 18"/>
            <p:cNvSpPr>
              <a:spLocks noChangeArrowheads="1"/>
            </p:cNvSpPr>
            <p:nvPr/>
          </p:nvSpPr>
          <p:spPr bwMode="auto">
            <a:xfrm>
              <a:off x="1987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2181" name="Rectangle 19"/>
            <p:cNvSpPr>
              <a:spLocks noChangeArrowheads="1"/>
            </p:cNvSpPr>
            <p:nvPr/>
          </p:nvSpPr>
          <p:spPr bwMode="auto">
            <a:xfrm>
              <a:off x="232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92182" name="Line 20"/>
            <p:cNvSpPr>
              <a:spLocks noChangeShapeType="1"/>
            </p:cNvSpPr>
            <p:nvPr/>
          </p:nvSpPr>
          <p:spPr bwMode="auto">
            <a:xfrm flipH="1" flipV="1">
              <a:off x="2880" y="192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183" name="AutoShape 21"/>
            <p:cNvSpPr>
              <a:spLocks/>
            </p:cNvSpPr>
            <p:nvPr/>
          </p:nvSpPr>
          <p:spPr bwMode="auto">
            <a:xfrm rot="-5400000">
              <a:off x="1512" y="3288"/>
              <a:ext cx="192" cy="624"/>
            </a:xfrm>
            <a:prstGeom prst="leftBrace">
              <a:avLst>
                <a:gd name="adj1" fmla="val 2708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171926" name="Text Box 22"/>
            <p:cNvSpPr txBox="1">
              <a:spLocks noChangeArrowheads="1"/>
            </p:cNvSpPr>
            <p:nvPr/>
          </p:nvSpPr>
          <p:spPr bwMode="auto">
            <a:xfrm>
              <a:off x="712" y="3746"/>
              <a:ext cx="1779" cy="45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same TCP seq #</a:t>
              </a:r>
            </a:p>
            <a:p>
              <a:r>
                <a:rPr lang="en-US" altLang="ja-JP" sz="1800" b="1"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cs typeface="Arial" charset="0"/>
                </a:rPr>
                <a:t>or same IP frag offset</a:t>
              </a:r>
            </a:p>
          </p:txBody>
        </p:sp>
        <p:sp>
          <p:nvSpPr>
            <p:cNvPr id="92185" name="Rectangle 23"/>
            <p:cNvSpPr>
              <a:spLocks noChangeArrowheads="1"/>
            </p:cNvSpPr>
            <p:nvPr/>
          </p:nvSpPr>
          <p:spPr bwMode="auto">
            <a:xfrm>
              <a:off x="328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186" name="Rectangle 24"/>
            <p:cNvSpPr>
              <a:spLocks noChangeArrowheads="1"/>
            </p:cNvSpPr>
            <p:nvPr/>
          </p:nvSpPr>
          <p:spPr bwMode="auto">
            <a:xfrm>
              <a:off x="3619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2187" name="Rectangle 25"/>
            <p:cNvSpPr>
              <a:spLocks noChangeArrowheads="1"/>
            </p:cNvSpPr>
            <p:nvPr/>
          </p:nvSpPr>
          <p:spPr bwMode="auto">
            <a:xfrm>
              <a:off x="3955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2188" name="Rectangle 26"/>
            <p:cNvSpPr>
              <a:spLocks noChangeArrowheads="1"/>
            </p:cNvSpPr>
            <p:nvPr/>
          </p:nvSpPr>
          <p:spPr bwMode="auto">
            <a:xfrm>
              <a:off x="4291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189" name="Rectangle 27"/>
            <p:cNvSpPr>
              <a:spLocks noChangeArrowheads="1"/>
            </p:cNvSpPr>
            <p:nvPr/>
          </p:nvSpPr>
          <p:spPr bwMode="auto">
            <a:xfrm>
              <a:off x="4627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92190" name="Rectangle 28"/>
            <p:cNvSpPr>
              <a:spLocks noChangeArrowheads="1"/>
            </p:cNvSpPr>
            <p:nvPr/>
          </p:nvSpPr>
          <p:spPr bwMode="auto">
            <a:xfrm>
              <a:off x="4963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2191" name="Rectangle 29"/>
            <p:cNvSpPr>
              <a:spLocks noChangeArrowheads="1"/>
            </p:cNvSpPr>
            <p:nvPr/>
          </p:nvSpPr>
          <p:spPr bwMode="auto">
            <a:xfrm>
              <a:off x="5299" y="3168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92192" name="Rectangle 30"/>
            <p:cNvSpPr>
              <a:spLocks noChangeArrowheads="1"/>
            </p:cNvSpPr>
            <p:nvPr/>
          </p:nvSpPr>
          <p:spPr bwMode="auto">
            <a:xfrm>
              <a:off x="1747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193" name="Rectangle 31"/>
            <p:cNvSpPr>
              <a:spLocks noChangeArrowheads="1"/>
            </p:cNvSpPr>
            <p:nvPr/>
          </p:nvSpPr>
          <p:spPr bwMode="auto">
            <a:xfrm>
              <a:off x="2083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2194" name="Rectangle 32"/>
            <p:cNvSpPr>
              <a:spLocks noChangeArrowheads="1"/>
            </p:cNvSpPr>
            <p:nvPr/>
          </p:nvSpPr>
          <p:spPr bwMode="auto">
            <a:xfrm>
              <a:off x="2419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T</a:t>
              </a:r>
            </a:p>
          </p:txBody>
        </p:sp>
        <p:sp>
          <p:nvSpPr>
            <p:cNvPr id="92195" name="Rectangle 33"/>
            <p:cNvSpPr>
              <a:spLocks noChangeArrowheads="1"/>
            </p:cNvSpPr>
            <p:nvPr/>
          </p:nvSpPr>
          <p:spPr bwMode="auto">
            <a:xfrm>
              <a:off x="2755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196" name="Rectangle 34"/>
            <p:cNvSpPr>
              <a:spLocks noChangeArrowheads="1"/>
            </p:cNvSpPr>
            <p:nvPr/>
          </p:nvSpPr>
          <p:spPr bwMode="auto">
            <a:xfrm>
              <a:off x="3091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92197" name="Rectangle 35"/>
            <p:cNvSpPr>
              <a:spLocks noChangeArrowheads="1"/>
            </p:cNvSpPr>
            <p:nvPr/>
          </p:nvSpPr>
          <p:spPr bwMode="auto">
            <a:xfrm>
              <a:off x="3427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2198" name="Rectangle 36"/>
            <p:cNvSpPr>
              <a:spLocks noChangeArrowheads="1"/>
            </p:cNvSpPr>
            <p:nvPr/>
          </p:nvSpPr>
          <p:spPr bwMode="auto">
            <a:xfrm>
              <a:off x="3763" y="1056"/>
              <a:ext cx="269" cy="26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r>
                <a:rPr lang="en-US" altLang="ja-JP" sz="1800" b="1">
                  <a:latin typeface="Arial" charset="0"/>
                  <a:cs typeface="Arial" charset="0"/>
                </a:rPr>
                <a:t>K</a:t>
              </a:r>
            </a:p>
          </p:txBody>
        </p:sp>
        <p:sp>
          <p:nvSpPr>
            <p:cNvPr id="92199" name="Line 37"/>
            <p:cNvSpPr>
              <a:spLocks noChangeShapeType="1"/>
            </p:cNvSpPr>
            <p:nvPr/>
          </p:nvSpPr>
          <p:spPr bwMode="auto">
            <a:xfrm>
              <a:off x="2784" y="960"/>
              <a:ext cx="19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200" name="Line 38"/>
            <p:cNvSpPr>
              <a:spLocks noChangeShapeType="1"/>
            </p:cNvSpPr>
            <p:nvPr/>
          </p:nvSpPr>
          <p:spPr bwMode="auto">
            <a:xfrm flipH="1">
              <a:off x="2784" y="960"/>
              <a:ext cx="19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201" name="Line 39"/>
            <p:cNvSpPr>
              <a:spLocks noChangeShapeType="1"/>
            </p:cNvSpPr>
            <p:nvPr/>
          </p:nvSpPr>
          <p:spPr bwMode="auto">
            <a:xfrm>
              <a:off x="4656" y="3072"/>
              <a:ext cx="19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2202" name="Line 40"/>
            <p:cNvSpPr>
              <a:spLocks noChangeShapeType="1"/>
            </p:cNvSpPr>
            <p:nvPr/>
          </p:nvSpPr>
          <p:spPr bwMode="auto">
            <a:xfrm flipH="1">
              <a:off x="4656" y="3072"/>
              <a:ext cx="19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795222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Approach: traffic normalizer</a:t>
            </a:r>
          </a:p>
        </p:txBody>
      </p:sp>
      <p:sp>
        <p:nvSpPr>
          <p:cNvPr id="94211" name="Rectangle 1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Introduce “bump in the wire”: traffic normalizer to evade protocol ambiguities</a:t>
            </a: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Other approaches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Host-based IDS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Detailed Intranet map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Bifurcating analysis</a:t>
            </a:r>
          </a:p>
        </p:txBody>
      </p:sp>
      <p:sp>
        <p:nvSpPr>
          <p:cNvPr id="942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0EA324A-9DB4-DD4B-92FA-1BC882B4432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42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94215" name="Group 3"/>
          <p:cNvGrpSpPr>
            <a:grpSpLocks/>
          </p:cNvGrpSpPr>
          <p:nvPr/>
        </p:nvGrpSpPr>
        <p:grpSpPr bwMode="auto">
          <a:xfrm>
            <a:off x="685800" y="2971800"/>
            <a:ext cx="1752600" cy="1752600"/>
            <a:chOff x="1392" y="1440"/>
            <a:chExt cx="1104" cy="1104"/>
          </a:xfrm>
        </p:grpSpPr>
        <p:sp>
          <p:nvSpPr>
            <p:cNvPr id="94222" name="AutoShape 4" descr="Large confetti"/>
            <p:cNvSpPr>
              <a:spLocks noChangeArrowheads="1"/>
            </p:cNvSpPr>
            <p:nvPr/>
          </p:nvSpPr>
          <p:spPr bwMode="auto">
            <a:xfrm>
              <a:off x="1392" y="1440"/>
              <a:ext cx="1104" cy="768"/>
            </a:xfrm>
            <a:prstGeom prst="cloudCallout">
              <a:avLst>
                <a:gd name="adj1" fmla="val -20292"/>
                <a:gd name="adj2" fmla="val 86329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altLang="ja-JP" b="1">
                  <a:solidFill>
                    <a:srgbClr val="FF0000"/>
                  </a:solidFill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94223" name="Rectangle 5"/>
            <p:cNvSpPr>
              <a:spLocks noChangeArrowheads="1"/>
            </p:cNvSpPr>
            <p:nvPr/>
          </p:nvSpPr>
          <p:spPr bwMode="auto">
            <a:xfrm>
              <a:off x="1584" y="2208"/>
              <a:ext cx="33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94216" name="Line 6"/>
          <p:cNvSpPr>
            <a:spLocks noChangeShapeType="1"/>
          </p:cNvSpPr>
          <p:nvPr/>
        </p:nvSpPr>
        <p:spPr bwMode="auto">
          <a:xfrm>
            <a:off x="2438400" y="36576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7" name="Text Box 7"/>
          <p:cNvSpPr txBox="1">
            <a:spLocks noChangeArrowheads="1"/>
          </p:cNvSpPr>
          <p:nvPr/>
        </p:nvSpPr>
        <p:spPr bwMode="auto">
          <a:xfrm>
            <a:off x="5791200" y="2514600"/>
            <a:ext cx="1143000" cy="5572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b="1">
                <a:latin typeface="Arial" charset="0"/>
                <a:cs typeface="Arial" charset="0"/>
              </a:rPr>
              <a:t>NIDS</a:t>
            </a:r>
          </a:p>
        </p:txBody>
      </p:sp>
      <p:sp>
        <p:nvSpPr>
          <p:cNvPr id="94218" name="Line 8"/>
          <p:cNvSpPr>
            <a:spLocks noChangeShapeType="1"/>
          </p:cNvSpPr>
          <p:nvPr/>
        </p:nvSpPr>
        <p:spPr bwMode="auto">
          <a:xfrm flipH="1" flipV="1">
            <a:off x="6400800" y="30480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4219" name="Text Box 9"/>
          <p:cNvSpPr txBox="1">
            <a:spLocks noChangeArrowheads="1"/>
          </p:cNvSpPr>
          <p:nvPr/>
        </p:nvSpPr>
        <p:spPr bwMode="auto">
          <a:xfrm>
            <a:off x="7162800" y="3352800"/>
            <a:ext cx="1143000" cy="5572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b="1"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94220" name="Text Box 10"/>
          <p:cNvSpPr txBox="1">
            <a:spLocks noChangeArrowheads="1"/>
          </p:cNvSpPr>
          <p:nvPr/>
        </p:nvSpPr>
        <p:spPr bwMode="auto">
          <a:xfrm>
            <a:off x="3429000" y="3352800"/>
            <a:ext cx="2209800" cy="5572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b="1">
                <a:latin typeface="Arial" charset="0"/>
                <a:cs typeface="Arial" charset="0"/>
              </a:rPr>
              <a:t>Normalizer</a:t>
            </a:r>
          </a:p>
        </p:txBody>
      </p:sp>
      <p:sp>
        <p:nvSpPr>
          <p:cNvPr id="94221" name="Line 11"/>
          <p:cNvSpPr>
            <a:spLocks noChangeShapeType="1"/>
          </p:cNvSpPr>
          <p:nvPr/>
        </p:nvSpPr>
        <p:spPr bwMode="auto">
          <a:xfrm>
            <a:off x="5638800" y="36576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93219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Normalization tradeoffs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Normalization vs. protection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Off-load firewall/NIDS functionality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End-to-end semantics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Drop overlapping IP/TCP fragments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Increase TTL in packets with low TTL</a:t>
            </a:r>
          </a:p>
          <a:p>
            <a:pPr lvl="2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What applications does this break?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Keeping state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“Fail closed” possible, given sufficient state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DoS through state exhaustion is a challenge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Inbound vs. outbound traffic</a:t>
            </a:r>
          </a:p>
          <a:p>
            <a:pPr lvl="1"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Normalize outbound traffic to ensure end-to-end semantics &amp; to prevent unintended internal information from escaping</a:t>
            </a:r>
          </a:p>
        </p:txBody>
      </p:sp>
      <p:sp>
        <p:nvSpPr>
          <p:cNvPr id="962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8B27B060-A776-C74F-995A-A57487147FBD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43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9252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Real-world considerations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Cold start</a:t>
            </a:r>
          </a:p>
          <a:p>
            <a:pPr lvl="1">
              <a:lnSpc>
                <a:spcPct val="11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Normalizer will reboot periodically</a:t>
            </a:r>
          </a:p>
          <a:p>
            <a:pPr lvl="1">
              <a:lnSpc>
                <a:spcPct val="11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Need to carefully design normalizer not to disturb established connections</a:t>
            </a:r>
          </a:p>
          <a:p>
            <a:pPr>
              <a:lnSpc>
                <a:spcPct val="11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Attacks against normalizer</a:t>
            </a:r>
          </a:p>
          <a:p>
            <a:pPr lvl="1">
              <a:lnSpc>
                <a:spcPct val="11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State exhaustion attacks</a:t>
            </a:r>
          </a:p>
          <a:p>
            <a:pPr lvl="2">
              <a:lnSpc>
                <a:spcPct val="110000"/>
              </a:lnSpc>
            </a:pPr>
            <a:r>
              <a:rPr lang="en-US" altLang="ja-JP" sz="1600">
                <a:latin typeface="Arial" charset="0"/>
                <a:ea typeface="ＭＳ Ｐゴシック" charset="0"/>
              </a:rPr>
              <a:t>Note: dropping a packet is ok, IP is unreliable</a:t>
            </a:r>
          </a:p>
          <a:p>
            <a:pPr lvl="2">
              <a:lnSpc>
                <a:spcPct val="110000"/>
              </a:lnSpc>
            </a:pPr>
            <a:r>
              <a:rPr lang="en-US" altLang="ja-JP" sz="1600">
                <a:latin typeface="Arial" charset="0"/>
                <a:ea typeface="ＭＳ Ｐゴシック" charset="0"/>
              </a:rPr>
              <a:t>Fragment reassembly by normalizer, can we do better? Security after forced reboot?</a:t>
            </a:r>
          </a:p>
          <a:p>
            <a:pPr lvl="2">
              <a:lnSpc>
                <a:spcPct val="110000"/>
              </a:lnSpc>
            </a:pPr>
            <a:r>
              <a:rPr lang="en-US" altLang="ja-JP" sz="1600">
                <a:latin typeface="Arial" charset="0"/>
                <a:ea typeface="ＭＳ Ｐゴシック" charset="0"/>
              </a:rPr>
              <a:t>SYN flooding, ACK flooding (allocate state to deal with cold start), unacknowledged data flooding</a:t>
            </a:r>
          </a:p>
          <a:p>
            <a:pPr lvl="1">
              <a:lnSpc>
                <a:spcPct val="11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CPU overload attacks</a:t>
            </a:r>
          </a:p>
        </p:txBody>
      </p:sp>
      <p:sp>
        <p:nvSpPr>
          <p:cNvPr id="983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E8BE170-A552-4B46-9E2D-C593AF54185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926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Identifying normalizations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Consider each header field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Identify range of values, semantics, and ways attacker can use it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Find ways to normalize it</a:t>
            </a:r>
          </a:p>
          <a:p>
            <a:pPr lvl="1">
              <a:lnSpc>
                <a:spcPct val="90000"/>
              </a:lnSpc>
            </a:pPr>
            <a:r>
              <a:rPr lang="en-US" altLang="ja-JP" sz="1800">
                <a:latin typeface="Arial" charset="0"/>
                <a:ea typeface="ＭＳ Ｐゴシック" charset="0"/>
              </a:rPr>
              <a:t>Analyze impact on protocols</a:t>
            </a:r>
          </a:p>
          <a:p>
            <a:pPr>
              <a:lnSpc>
                <a:spcPct val="90000"/>
              </a:lnSpc>
            </a:pP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Approach: identify fields that may cause packet to be dropped/misinterpreted by router or endhost</a:t>
            </a:r>
            <a:endParaRPr lang="en-US" altLang="ja-JP" sz="180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ja-JP" altLang="en-US" sz="1600">
              <a:latin typeface="Arial" charset="0"/>
              <a:ea typeface="ＭＳ Ｐゴシック" charset="0"/>
            </a:endParaRPr>
          </a:p>
        </p:txBody>
      </p:sp>
      <p:sp>
        <p:nvSpPr>
          <p:cNvPr id="1003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F7F2AD3-285F-7342-A4D3-40406CCCD192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10035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81400"/>
            <a:ext cx="8686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5336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Stealth portscan</a:t>
            </a:r>
          </a:p>
        </p:txBody>
      </p:sp>
      <p:sp>
        <p:nvSpPr>
          <p:cNvPr id="102403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775191"/>
            <a:ext cx="2971800" cy="4625609"/>
          </a:xfrm>
        </p:spPr>
        <p:txBody>
          <a:bodyPr/>
          <a:lstStyle/>
          <a:p>
            <a:r>
              <a:rPr lang="en-US" altLang="ja-JP" sz="2000" dirty="0">
                <a:latin typeface="Arial" charset="0"/>
                <a:ea typeface="ＭＳ Ｐゴシック" charset="0"/>
                <a:cs typeface="ＭＳ Ｐゴシック" charset="0"/>
              </a:rPr>
              <a:t>IP id field used for stealth port scanning</a:t>
            </a:r>
          </a:p>
          <a:p>
            <a:r>
              <a:rPr lang="en-US" altLang="ja-JP" sz="2000" dirty="0">
                <a:latin typeface="Arial" charset="0"/>
                <a:ea typeface="ＭＳ Ｐゴシック" charset="0"/>
                <a:cs typeface="ＭＳ Ｐゴシック" charset="0"/>
              </a:rPr>
              <a:t>Permute IP id deterministically prevents internal hosts from being misused as patsies</a:t>
            </a:r>
          </a:p>
          <a:p>
            <a:r>
              <a:rPr lang="en-US" altLang="ja-JP" sz="2000" dirty="0">
                <a:latin typeface="Arial" charset="0"/>
                <a:ea typeface="ＭＳ Ｐゴシック" charset="0"/>
                <a:cs typeface="ＭＳ Ｐゴシック" charset="0"/>
              </a:rPr>
              <a:t>Reliable RST protects internal hosts from being victims</a:t>
            </a:r>
          </a:p>
        </p:txBody>
      </p:sp>
      <p:sp>
        <p:nvSpPr>
          <p:cNvPr id="1024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046BD750-4986-4C4D-B6C9-8F776DCA43D2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pic>
        <p:nvPicPr>
          <p:cNvPr id="1024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600200"/>
            <a:ext cx="5486400" cy="509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04409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Reliable RST (1)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RST in TCP is unreliable: NIDS may have inconsistent connection state!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To limit state, NIDS needs to collect state after connection tear down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Inconsistent state may lead to NIDS evasion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Approach: after RST, send ACK (TCP keep-alive packet)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If other party missed RST, will return ACK keep-alive packet, otherwise responds with RST</a:t>
            </a:r>
          </a:p>
          <a:p>
            <a:pPr>
              <a:lnSpc>
                <a:spcPct val="90000"/>
              </a:lnSpc>
            </a:pPr>
            <a:endParaRPr lang="en-US" altLang="ja-JP" sz="28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44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24D9328-DDC6-CD40-9E1D-D76626B07CFC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8707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Reliable RST (2)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Outcomes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B got RST, replies RST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B did not get RST, B got ACK, replies ACK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B did not get RST or ACK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Normalizer did not get B’s response</a:t>
            </a:r>
            <a:endParaRPr lang="en-US" altLang="ja-JP" sz="3200">
              <a:latin typeface="Arial" charset="0"/>
              <a:ea typeface="ＭＳ Ｐゴシック" charset="0"/>
            </a:endParaRP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Normalizer action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If A</a:t>
            </a:r>
            <a:r>
              <a:rPr lang="en-US" altLang="ja-JP" sz="2400">
                <a:latin typeface="Arial" charset="0"/>
                <a:ea typeface="ＭＳ Ｐゴシック" charset="0"/>
                <a:sym typeface="Wingdings" charset="0"/>
              </a:rPr>
              <a:t>B: RST, send ACK (only after first)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  <a:sym typeface="Wingdings" charset="0"/>
              </a:rPr>
              <a:t>After BA: RST, tear down state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If only one end host misbehaves, scheme works</a:t>
            </a:r>
          </a:p>
        </p:txBody>
      </p:sp>
      <p:sp>
        <p:nvSpPr>
          <p:cNvPr id="1065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30F02DB5-6816-834B-AC12-21D8771EFEBE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2110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TCP cold start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Problem: how to figure out if a TCP connection is set up after cold start?</a:t>
            </a:r>
          </a:p>
          <a:p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Approach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Assume internal hosts are trusted, set up state if internal host sends TCP packet</a:t>
            </a:r>
          </a:p>
          <a:p>
            <a:pPr lvl="1"/>
            <a:r>
              <a:rPr lang="en-US" altLang="ja-JP" sz="2400">
                <a:latin typeface="Arial" charset="0"/>
                <a:ea typeface="ＭＳ Ｐゴシック" charset="0"/>
              </a:rPr>
              <a:t>On external TCP packets, probe internal host to check if connection is alive</a:t>
            </a:r>
          </a:p>
          <a:p>
            <a:pPr lvl="2"/>
            <a:r>
              <a:rPr lang="en-US" altLang="ja-JP" sz="2000">
                <a:latin typeface="Arial" charset="0"/>
                <a:ea typeface="ＭＳ Ｐゴシック" charset="0"/>
              </a:rPr>
              <a:t>Transform packet into TCP keep-alive (by decrementing ACK and removing data)</a:t>
            </a:r>
          </a:p>
          <a:p>
            <a:pPr lvl="2"/>
            <a:r>
              <a:rPr lang="en-US" altLang="ja-JP" sz="2000">
                <a:latin typeface="Arial" charset="0"/>
                <a:ea typeface="ＭＳ Ｐゴシック" charset="0"/>
              </a:rPr>
              <a:t>If internal host replies with keep-alive, set up state</a:t>
            </a:r>
          </a:p>
        </p:txBody>
      </p:sp>
      <p:sp>
        <p:nvSpPr>
          <p:cNvPr id="1085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4E73D4B-BDF0-2E44-9B75-7165CCCD8B08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49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This lecture’s agenda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Outline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Overview of IDS systems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Bro overview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NIDS evasion 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Normalization</a:t>
            </a:r>
          </a:p>
          <a:p>
            <a:pPr>
              <a:lnSpc>
                <a:spcPct val="90000"/>
              </a:lnSpc>
            </a:pP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Objective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</a:rPr>
              <a:t>Get a detailed understanding of modern network intrusion detection systems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Limitations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Trade-offs</a:t>
            </a:r>
          </a:p>
          <a:p>
            <a:pPr lvl="2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Usefulness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437C68A-80A4-7C4C-9787-0EE876236D6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83341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Take away slide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Network intrusion detection system can be an alternative (or a complement) to a firewall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Careful design to only process most important events is needed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Decoupling policy from analysis is important</a:t>
            </a:r>
          </a:p>
          <a:p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Protocols inherently ambiguous 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Unclear how end-hosts implement the ambiguous parts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Can be used to evade NIDS</a:t>
            </a:r>
          </a:p>
          <a:p>
            <a:pPr lvl="1"/>
            <a:r>
              <a:rPr lang="en-US" altLang="ja-JP" sz="2000">
                <a:latin typeface="Arial" charset="0"/>
                <a:ea typeface="ＭＳ Ｐゴシック" charset="0"/>
              </a:rPr>
              <a:t>Possible solution: Protocol normalization (a.k.a. protocol scrubbing)</a:t>
            </a:r>
          </a:p>
        </p:txBody>
      </p:sp>
      <p:sp>
        <p:nvSpPr>
          <p:cNvPr id="1105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4D4F2DA-420A-3742-B54C-9A73074596D2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50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13465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class: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need for any reviews </a:t>
            </a:r>
            <a:r>
              <a:rPr lang="en-US" dirty="0">
                <a:sym typeface="Wingdings" pitchFamily="2" charset="2"/>
              </a:rPr>
              <a:t> 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51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3731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IDS justification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Comments on IDS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“IDS easy to circumvent”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“Installing IDS is useless”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“Impossible to design bulletproof IDS”</a:t>
            </a:r>
          </a:p>
          <a:p>
            <a:pPr>
              <a:lnSpc>
                <a:spcPct val="90000"/>
              </a:lnSpc>
            </a:pPr>
            <a:r>
              <a:rPr lang="en-US" altLang="ja-JP" sz="2800">
                <a:latin typeface="Arial" charset="0"/>
                <a:ea typeface="ＭＳ Ｐゴシック" charset="0"/>
                <a:cs typeface="ＭＳ Ｐゴシック" charset="0"/>
              </a:rPr>
              <a:t>Responses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IDS is one component of a security system:</a:t>
            </a:r>
            <a:br>
              <a:rPr lang="en-US" altLang="ja-JP" sz="2400">
                <a:latin typeface="Arial" charset="0"/>
                <a:ea typeface="ＭＳ Ｐゴシック" charset="0"/>
              </a:rPr>
            </a:br>
            <a:r>
              <a:rPr lang="en-US" altLang="ja-JP" sz="2400">
                <a:latin typeface="Arial" charset="0"/>
                <a:ea typeface="ＭＳ Ｐゴシック" charset="0"/>
              </a:rPr>
              <a:t>Prevention, </a:t>
            </a:r>
            <a:r>
              <a:rPr lang="en-US" altLang="ja-JP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Detection</a:t>
            </a:r>
            <a:r>
              <a:rPr lang="en-US" altLang="ja-JP" sz="2400">
                <a:latin typeface="Arial" charset="0"/>
                <a:ea typeface="ＭＳ Ｐゴシック" charset="0"/>
              </a:rPr>
              <a:t> &amp; Recovery, Redundancy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Increases difficulty of successful attack: “Raising the bar”</a:t>
            </a:r>
          </a:p>
          <a:p>
            <a:pPr lvl="1"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</a:rPr>
              <a:t>If system defends against 95% of attackers, we can concentrate on the remaining 5%</a:t>
            </a: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9F24677-6904-5B45-ABFE-E093724E181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6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91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Firewall vs. NIDS</a:t>
            </a:r>
          </a:p>
        </p:txBody>
      </p:sp>
      <p:sp>
        <p:nvSpPr>
          <p:cNvPr id="2192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5191"/>
            <a:ext cx="3244542" cy="4625609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Firewall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Active filtering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Fail-close</a:t>
            </a:r>
            <a:endParaRPr lang="en-US" altLang="ja-JP" sz="2000" b="1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Network IDS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Passive monitoring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>
                <a:latin typeface="Arial" charset="0"/>
                <a:ea typeface="ＭＳ Ｐゴシック" charset="0"/>
              </a:rPr>
              <a:t>Fail-open</a:t>
            </a: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Advantages and disadvantages?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3720537-8B0F-B64B-B833-E1C4FBA85A39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7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  <p:grpSp>
        <p:nvGrpSpPr>
          <p:cNvPr id="24583" name="Group 4"/>
          <p:cNvGrpSpPr>
            <a:grpSpLocks/>
          </p:cNvGrpSpPr>
          <p:nvPr/>
        </p:nvGrpSpPr>
        <p:grpSpPr bwMode="auto">
          <a:xfrm>
            <a:off x="4191000" y="1681400"/>
            <a:ext cx="1752600" cy="1752600"/>
            <a:chOff x="1392" y="1440"/>
            <a:chExt cx="1104" cy="1104"/>
          </a:xfrm>
        </p:grpSpPr>
        <p:sp>
          <p:nvSpPr>
            <p:cNvPr id="24593" name="AutoShape 5" descr="Large confetti"/>
            <p:cNvSpPr>
              <a:spLocks noChangeArrowheads="1"/>
            </p:cNvSpPr>
            <p:nvPr/>
          </p:nvSpPr>
          <p:spPr bwMode="auto">
            <a:xfrm>
              <a:off x="1392" y="1440"/>
              <a:ext cx="1104" cy="768"/>
            </a:xfrm>
            <a:prstGeom prst="cloudCallout">
              <a:avLst>
                <a:gd name="adj1" fmla="val -20292"/>
                <a:gd name="adj2" fmla="val 86329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altLang="ja-JP" b="1">
                  <a:solidFill>
                    <a:srgbClr val="FF0000"/>
                  </a:solidFill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24594" name="Rectangle 6"/>
            <p:cNvSpPr>
              <a:spLocks noChangeArrowheads="1"/>
            </p:cNvSpPr>
            <p:nvPr/>
          </p:nvSpPr>
          <p:spPr bwMode="auto">
            <a:xfrm>
              <a:off x="1584" y="2208"/>
              <a:ext cx="33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5943600" y="23672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6934200" y="2062400"/>
            <a:ext cx="914400" cy="5572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b="1">
                <a:latin typeface="Arial" charset="0"/>
                <a:cs typeface="Arial" charset="0"/>
              </a:rPr>
              <a:t>FW</a:t>
            </a:r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>
            <a:off x="7848600" y="2367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4587" name="Group 10"/>
          <p:cNvGrpSpPr>
            <a:grpSpLocks/>
          </p:cNvGrpSpPr>
          <p:nvPr/>
        </p:nvGrpSpPr>
        <p:grpSpPr bwMode="auto">
          <a:xfrm>
            <a:off x="4191000" y="3902940"/>
            <a:ext cx="1752600" cy="1752600"/>
            <a:chOff x="1392" y="1440"/>
            <a:chExt cx="1104" cy="1104"/>
          </a:xfrm>
        </p:grpSpPr>
        <p:sp>
          <p:nvSpPr>
            <p:cNvPr id="24591" name="AutoShape 11" descr="Large confetti"/>
            <p:cNvSpPr>
              <a:spLocks noChangeArrowheads="1"/>
            </p:cNvSpPr>
            <p:nvPr/>
          </p:nvSpPr>
          <p:spPr bwMode="auto">
            <a:xfrm>
              <a:off x="1392" y="1440"/>
              <a:ext cx="1104" cy="768"/>
            </a:xfrm>
            <a:prstGeom prst="cloudCallout">
              <a:avLst>
                <a:gd name="adj1" fmla="val -20292"/>
                <a:gd name="adj2" fmla="val 86329"/>
              </a:avLst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r>
                <a:rPr lang="en-US" altLang="ja-JP" b="1">
                  <a:solidFill>
                    <a:srgbClr val="FF0000"/>
                  </a:solidFill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24592" name="Rectangle 12"/>
            <p:cNvSpPr>
              <a:spLocks noChangeArrowheads="1"/>
            </p:cNvSpPr>
            <p:nvPr/>
          </p:nvSpPr>
          <p:spPr bwMode="auto">
            <a:xfrm>
              <a:off x="1584" y="2208"/>
              <a:ext cx="33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4588" name="Line 13"/>
          <p:cNvSpPr>
            <a:spLocks noChangeShapeType="1"/>
          </p:cNvSpPr>
          <p:nvPr/>
        </p:nvSpPr>
        <p:spPr bwMode="auto">
          <a:xfrm>
            <a:off x="5943600" y="4588740"/>
            <a:ext cx="2971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4589" name="Text Box 14"/>
          <p:cNvSpPr txBox="1">
            <a:spLocks noChangeArrowheads="1"/>
          </p:cNvSpPr>
          <p:nvPr/>
        </p:nvSpPr>
        <p:spPr bwMode="auto">
          <a:xfrm>
            <a:off x="6934200" y="3445740"/>
            <a:ext cx="1143000" cy="5572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800" b="1">
                <a:latin typeface="Arial" charset="0"/>
                <a:cs typeface="Arial" charset="0"/>
              </a:rPr>
              <a:t>NIDS</a:t>
            </a:r>
          </a:p>
        </p:txBody>
      </p:sp>
      <p:sp>
        <p:nvSpPr>
          <p:cNvPr id="24590" name="Line 15"/>
          <p:cNvSpPr>
            <a:spLocks noChangeShapeType="1"/>
          </p:cNvSpPr>
          <p:nvPr/>
        </p:nvSpPr>
        <p:spPr bwMode="auto">
          <a:xfrm flipH="1" flipV="1">
            <a:off x="7543800" y="397914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996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Evolution of the IDS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Notion that audit/log data might help to discover abuse/misuse dates to early 1970s</a:t>
            </a:r>
          </a:p>
          <a:p>
            <a:pPr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Framework  for analysis established by Jim Anderson in 1980 in “Computer Security Threat Monitoring and Surveillance” </a:t>
            </a:r>
            <a:r>
              <a:rPr lang="en-US" altLang="ja-JP" sz="2000">
                <a:latin typeface="Arial" charset="0"/>
                <a:ea typeface="ＭＳ Ｐゴシック" charset="0"/>
                <a:cs typeface="ＭＳ Ｐゴシック" charset="0"/>
              </a:rPr>
              <a:t>http://seclab.cs.ucdavis.edu/projects/history/CD/ande80.pdf</a:t>
            </a:r>
          </a:p>
          <a:p>
            <a:pPr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Computers can generate lots of log/audit data</a:t>
            </a:r>
          </a:p>
          <a:p>
            <a:pPr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Early analysis techniques were based on analysis of this audit data, and used a mix of statistical and AI based techniques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229A48A-694F-C343-8018-53CA18ED16A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8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22600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Evolution of the IDS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By the late 1980s, networked computers were increasingly common and many intrusions involved external access via  a network</a:t>
            </a:r>
          </a:p>
          <a:p>
            <a:pPr>
              <a:lnSpc>
                <a:spcPct val="11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altLang="ja-JP" sz="2400" b="1">
                <a:latin typeface="Arial" charset="0"/>
                <a:ea typeface="ＭＳ Ｐゴシック" charset="0"/>
                <a:cs typeface="ＭＳ Ｐゴシック" charset="0"/>
              </a:rPr>
              <a:t>Network Security Monitor</a:t>
            </a: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 developed at the University of California Davis was the first IDS to work directly with network data as opposed to log data</a:t>
            </a:r>
          </a:p>
          <a:p>
            <a:pPr lvl="1">
              <a:lnSpc>
                <a:spcPct val="110000"/>
              </a:lnSpc>
            </a:pPr>
            <a:r>
              <a:rPr lang="en-US" altLang="ja-JP" sz="2000">
                <a:latin typeface="Arial" charset="0"/>
                <a:ea typeface="ＭＳ Ｐゴシック" charset="0"/>
              </a:rPr>
              <a:t>Essentially a packet sniffer feeding data to an analysis engine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D327B23-CBE7-2341-9AA4-B70ED42FC357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9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51430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Presentation2.potx</Template>
  <TotalTime>12650</TotalTime>
  <Words>2613</Words>
  <Application>Microsoft Macintosh PowerPoint</Application>
  <PresentationFormat>On-screen Show (4:3)</PresentationFormat>
  <Paragraphs>495</Paragraphs>
  <Slides>51</Slides>
  <Notes>49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ＭＳ Ｐゴシック</vt:lpstr>
      <vt:lpstr>Arial</vt:lpstr>
      <vt:lpstr>Calibri</vt:lpstr>
      <vt:lpstr>Courier New</vt:lpstr>
      <vt:lpstr>Wingdings</vt:lpstr>
      <vt:lpstr>Presentation2</vt:lpstr>
      <vt:lpstr>Photo Editor Photo</vt:lpstr>
      <vt:lpstr>Network intrusion detection</vt:lpstr>
      <vt:lpstr>Firewalls</vt:lpstr>
      <vt:lpstr>Typical Firewall Configuration</vt:lpstr>
      <vt:lpstr>Intrusion Detection Systems</vt:lpstr>
      <vt:lpstr>This lecture’s agenda</vt:lpstr>
      <vt:lpstr>IDS justification</vt:lpstr>
      <vt:lpstr>Firewall vs. NIDS</vt:lpstr>
      <vt:lpstr>Evolution of the IDS</vt:lpstr>
      <vt:lpstr>Evolution of the IDS</vt:lpstr>
      <vt:lpstr>Evolution of the IDS</vt:lpstr>
      <vt:lpstr>Types of IDS</vt:lpstr>
      <vt:lpstr>Signature-based IDS</vt:lpstr>
      <vt:lpstr>Signature-based IDS</vt:lpstr>
      <vt:lpstr>Signature-based IDS</vt:lpstr>
      <vt:lpstr>Anomaly-based IDS</vt:lpstr>
      <vt:lpstr>Anomaly-based IDS</vt:lpstr>
      <vt:lpstr>Anomaly-based IDS</vt:lpstr>
      <vt:lpstr>Anomaly-based IDS</vt:lpstr>
      <vt:lpstr>Network-based IDS</vt:lpstr>
      <vt:lpstr>Network-based IDS</vt:lpstr>
      <vt:lpstr>Network-based IDS</vt:lpstr>
      <vt:lpstr>Host-based IDS</vt:lpstr>
      <vt:lpstr>Host-based IDS</vt:lpstr>
      <vt:lpstr>Host-based IDS</vt:lpstr>
      <vt:lpstr>Host-based IDS</vt:lpstr>
      <vt:lpstr>Bro: Detecting intruders in real-time</vt:lpstr>
      <vt:lpstr>Bro rules vs. Snort signatures</vt:lpstr>
      <vt:lpstr>Bro system architecture</vt:lpstr>
      <vt:lpstr>libpcap Layer</vt:lpstr>
      <vt:lpstr>Event engine</vt:lpstr>
      <vt:lpstr>Policy script interpreter</vt:lpstr>
      <vt:lpstr>Attacks on Bro monitor</vt:lpstr>
      <vt:lpstr>Application-specific processing</vt:lpstr>
      <vt:lpstr>Algorithmic complexity attacks</vt:lpstr>
      <vt:lpstr>Complexity attack on hash table</vt:lpstr>
      <vt:lpstr>Complexity attack against Bro</vt:lpstr>
      <vt:lpstr>Bro attack results</vt:lpstr>
      <vt:lpstr>Where is this work now?</vt:lpstr>
      <vt:lpstr>NIDS: evasion &amp; normalization</vt:lpstr>
      <vt:lpstr>Small TTL attack</vt:lpstr>
      <vt:lpstr>Fragmentation overlap attack</vt:lpstr>
      <vt:lpstr>Approach: traffic normalizer</vt:lpstr>
      <vt:lpstr>Normalization tradeoffs</vt:lpstr>
      <vt:lpstr>Real-world considerations</vt:lpstr>
      <vt:lpstr>Identifying normalizations</vt:lpstr>
      <vt:lpstr>Stealth portscan</vt:lpstr>
      <vt:lpstr>Reliable RST (1)</vt:lpstr>
      <vt:lpstr>Reliable RST (2)</vt:lpstr>
      <vt:lpstr>TCP cold start</vt:lpstr>
      <vt:lpstr>Take away slide</vt:lpstr>
      <vt:lpstr>Next class: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Butkiewicz</dc:creator>
  <cp:lastModifiedBy>Vyas Sekar</cp:lastModifiedBy>
  <cp:revision>3766</cp:revision>
  <dcterms:created xsi:type="dcterms:W3CDTF">2013-01-16T19:50:08Z</dcterms:created>
  <dcterms:modified xsi:type="dcterms:W3CDTF">2025-02-08T18:10:23Z</dcterms:modified>
</cp:coreProperties>
</file>