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27"/>
  </p:notesMasterIdLst>
  <p:handoutMasterIdLst>
    <p:handoutMasterId r:id="rId28"/>
  </p:handoutMasterIdLst>
  <p:sldIdLst>
    <p:sldId id="266" r:id="rId2"/>
    <p:sldId id="337" r:id="rId3"/>
    <p:sldId id="352" r:id="rId4"/>
    <p:sldId id="338" r:id="rId5"/>
    <p:sldId id="356" r:id="rId6"/>
    <p:sldId id="296" r:id="rId7"/>
    <p:sldId id="263" r:id="rId8"/>
    <p:sldId id="270" r:id="rId9"/>
    <p:sldId id="297" r:id="rId10"/>
    <p:sldId id="271" r:id="rId11"/>
    <p:sldId id="298" r:id="rId12"/>
    <p:sldId id="281" r:id="rId13"/>
    <p:sldId id="282" r:id="rId14"/>
    <p:sldId id="283" r:id="rId15"/>
    <p:sldId id="284" r:id="rId16"/>
    <p:sldId id="299" r:id="rId17"/>
    <p:sldId id="286" r:id="rId18"/>
    <p:sldId id="294" r:id="rId19"/>
    <p:sldId id="278" r:id="rId20"/>
    <p:sldId id="295" r:id="rId21"/>
    <p:sldId id="358" r:id="rId22"/>
    <p:sldId id="359" r:id="rId23"/>
    <p:sldId id="339" r:id="rId24"/>
    <p:sldId id="357" r:id="rId25"/>
    <p:sldId id="346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31849"/>
    <a:srgbClr val="218F3B"/>
    <a:srgbClr val="2ACA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670" autoAdjust="0"/>
    <p:restoredTop sz="91437" autoAdjust="0"/>
  </p:normalViewPr>
  <p:slideViewPr>
    <p:cSldViewPr snapToGrid="0" snapToObjects="1">
      <p:cViewPr varScale="1">
        <p:scale>
          <a:sx n="103" d="100"/>
          <a:sy n="103" d="100"/>
        </p:scale>
        <p:origin x="26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138BD9-4917-8D4E-AD7F-00C87105B56D}" type="datetimeFigureOut">
              <a:rPr lang="en-US" smtClean="0"/>
              <a:pPr/>
              <a:t>2/10/25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FD0A5-12A9-F248-9FA1-261E5D5F20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1973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761A9-F6AF-514E-AB09-9B183D711432}" type="datetimeFigureOut">
              <a:rPr lang="en-US" smtClean="0"/>
              <a:pPr/>
              <a:t>2/10/25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D974D-8C01-4845-B68A-3955301DB1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498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D974D-8C01-4845-B68A-3955301DB1A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1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AEC20FA-8B28-B14A-B3A3-D823DE685120}" type="slidenum">
              <a:rPr lang="en-US" sz="1200"/>
              <a:pPr eaLnBrk="1" hangingPunct="1"/>
              <a:t>2</a:t>
            </a:fld>
            <a:endParaRPr lang="en-US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9224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57F36FE8-F72D-6F48-B2BA-F695E687A1AC}" type="slidenum">
              <a:rPr lang="en-US" sz="1200"/>
              <a:pPr eaLnBrk="1" hangingPunct="1"/>
              <a:t>4</a:t>
            </a:fld>
            <a:endParaRPr lang="en-US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638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736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F075C6-F598-104D-9046-757BD25ABFE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02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F075C6-F598-104D-9046-757BD25ABFE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572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94DCC43E-2A7A-3E48-A6BE-9872CBE10E57}" type="slidenum">
              <a:rPr lang="en-US" sz="1200"/>
              <a:pPr eaLnBrk="1" hangingPunct="1"/>
              <a:t>23</a:t>
            </a:fld>
            <a:endParaRPr lang="en-US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369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314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B00450A-AB89-124F-88E7-AB93D7928DCA}" type="datetime1">
              <a:rPr lang="en-US" smtClean="0"/>
              <a:pPr eaLnBrk="1" latinLnBrk="0" hangingPunct="1"/>
              <a:t>2/10/25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CD40E-F4D9-6D47-B939-690BA66B95D3}" type="datetime1">
              <a:rPr lang="en-US" smtClean="0"/>
              <a:pPr eaLnBrk="1" latinLnBrk="0" hangingPunct="1"/>
              <a:t>2/10/25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9D767DF-A1E7-934F-88B6-72E55F292199}" type="datetime1">
              <a:rPr lang="en-US" smtClean="0"/>
              <a:pPr eaLnBrk="1" latinLnBrk="0" hangingPunct="1"/>
              <a:t>2/10/25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832FB23-04D6-EB4D-A057-83C82F9BB796}" type="datetime1">
              <a:rPr lang="en-US" smtClean="0"/>
              <a:pPr eaLnBrk="1" latinLnBrk="0" hangingPunct="1"/>
              <a:t>2/10/25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833D03E-4271-F341-81FE-A4F3CDC53255}" type="datetime1">
              <a:rPr lang="en-US" smtClean="0"/>
              <a:pPr eaLnBrk="1" latinLnBrk="0" hangingPunct="1"/>
              <a:t>2/10/25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4648BBF-E200-3C40-93AD-5A388DF6523C}" type="datetime1">
              <a:rPr lang="en-US" smtClean="0"/>
              <a:pPr eaLnBrk="1" latinLnBrk="0" hangingPunct="1"/>
              <a:t>2/10/25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2BC10BA-F471-1047-B0FF-DAF216104529}" type="datetime1">
              <a:rPr lang="en-US" smtClean="0"/>
              <a:pPr eaLnBrk="1" latinLnBrk="0" hangingPunct="1"/>
              <a:t>2/10/25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0A60EF8-AF49-2E45-BDC5-64ED1F4D5745}" type="datetime1">
              <a:rPr lang="en-US" smtClean="0"/>
              <a:pPr eaLnBrk="1" latinLnBrk="0" hangingPunct="1"/>
              <a:t>2/10/25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9E19EDE-ED75-1A4C-A9B9-4DA6303FA80D}" type="datetime1">
              <a:rPr lang="en-US" smtClean="0"/>
              <a:pPr eaLnBrk="1" latinLnBrk="0" hangingPunct="1"/>
              <a:t>2/10/25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E34EE8D-312F-8048-A783-6CD0EAA5C21F}" type="datetime1">
              <a:rPr lang="en-US" smtClean="0"/>
              <a:pPr eaLnBrk="1" latinLnBrk="0" hangingPunct="1"/>
              <a:t>2/10/25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DE3F1F2-F45F-D64F-AE6E-1B53A2442998}" type="datetime1">
              <a:rPr lang="en-US" smtClean="0"/>
              <a:pPr eaLnBrk="1" latinLnBrk="0" hangingPunct="1"/>
              <a:t>2/10/25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latinLnBrk="0" hangingPunct="1"/>
            <a:fld id="{86740E98-760B-F84C-9C2B-D4C390CB18D0}" type="datetime1">
              <a:rPr lang="en-US" smtClean="0"/>
              <a:pPr eaLnBrk="1" latinLnBrk="0" hangingPunct="1"/>
              <a:t>2/10/25</a:t>
            </a:fld>
            <a:endParaRPr lang="en-US" sz="100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eaLnBrk="1" latinLnBrk="0" hangingPunct="1"/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7467" y="6492875"/>
            <a:ext cx="626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957AF-53C0-420B-9C2D-77DB1416566C}" type="slidenum">
              <a:rPr lang="en-US" smtClean="0"/>
              <a:pPr/>
              <a:t>‹#›</a:t>
            </a:fld>
            <a:endParaRPr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0000F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1369673"/>
            <a:ext cx="9144000" cy="2473431"/>
          </a:xfrm>
        </p:spPr>
        <p:txBody>
          <a:bodyPr>
            <a:noAutofit/>
          </a:bodyPr>
          <a:lstStyle/>
          <a:p>
            <a:r>
              <a:rPr lang="en-US" sz="5200" dirty="0"/>
              <a:t>18731</a:t>
            </a:r>
            <a:br>
              <a:rPr lang="en-US" sz="5200" dirty="0"/>
            </a:br>
            <a:r>
              <a:rPr lang="en-US" sz="5200" dirty="0"/>
              <a:t>Network Security</a:t>
            </a:r>
            <a:br>
              <a:rPr lang="en-US" sz="5200" dirty="0"/>
            </a:br>
            <a:br>
              <a:rPr lang="en-US" sz="5200" dirty="0"/>
            </a:br>
            <a:r>
              <a:rPr lang="en-US" sz="5200" dirty="0"/>
              <a:t>Research Projects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0" y="4106333"/>
            <a:ext cx="9144000" cy="17699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800" dirty="0">
                <a:solidFill>
                  <a:schemeClr val="tx1"/>
                </a:solidFill>
              </a:rPr>
              <a:t>      Vyas Sekar</a:t>
            </a:r>
          </a:p>
        </p:txBody>
      </p:sp>
    </p:spTree>
    <p:extLst>
      <p:ext uri="{BB962C8B-B14F-4D97-AF65-F5344CB8AC3E}">
        <p14:creationId xmlns:p14="http://schemas.microsoft.com/office/powerpoint/2010/main" val="1065321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00"/>
    </mc:Choice>
    <mc:Fallback xmlns:mv="urn:schemas-microsoft-com:mac:vml" xmlns="">
      <p:transition spd="slow" advTm="14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DED5F-F5C1-A319-D22E-D3FA56422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Amdahl’s Law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D050D-6D7E-B8E1-F65F-ADCAA3A57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3060448"/>
            <a:ext cx="3698114" cy="172456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"the overall performance improvement gained by optimizing a single part of a system is limited by the fraction of time that the improved part is actually used”</a:t>
            </a:r>
            <a:endParaRPr lang="en-US" i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B9416A6-EA3D-6953-994A-52855DAF83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3160" y="1878517"/>
            <a:ext cx="4620841" cy="3615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45404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DA94C-33DD-893D-0C9A-3AF478316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</a:t>
            </a:r>
          </a:p>
        </p:txBody>
      </p:sp>
      <p:pic>
        <p:nvPicPr>
          <p:cNvPr id="4" name="Picture 2" descr="Gene Amdahl, Pioneer of Mainframe Computing, Dies at 92 - The New York Times">
            <a:extLst>
              <a:ext uri="{FF2B5EF4-FFF2-40B4-BE49-F238E27FC236}">
                <a16:creationId xmlns:a16="http://schemas.microsoft.com/office/drawing/2014/main" id="{A09632C9-92A1-0866-280F-FB844B9CBF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6873" y="2817307"/>
            <a:ext cx="828620" cy="123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upload.wikimedia.org/wikipedia/commons/6/61/George...">
            <a:extLst>
              <a:ext uri="{FF2B5EF4-FFF2-40B4-BE49-F238E27FC236}">
                <a16:creationId xmlns:a16="http://schemas.microsoft.com/office/drawing/2014/main" id="{53FC3ED6-7021-85D6-4A61-5AE964F68D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929" y="2809499"/>
            <a:ext cx="985874" cy="1239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>
            <a:extLst>
              <a:ext uri="{FF2B5EF4-FFF2-40B4-BE49-F238E27FC236}">
                <a16:creationId xmlns:a16="http://schemas.microsoft.com/office/drawing/2014/main" id="{6F0B8760-7FF6-192D-2F58-53CA794AAD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413" y="2771748"/>
            <a:ext cx="845736" cy="1239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0" descr="10 Astounding Facts About George Pólya - Facts.net">
            <a:extLst>
              <a:ext uri="{FF2B5EF4-FFF2-40B4-BE49-F238E27FC236}">
                <a16:creationId xmlns:a16="http://schemas.microsoft.com/office/drawing/2014/main" id="{FD0F97EB-C1FD-C973-9098-5A89AF9C5B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5386" y="2817306"/>
            <a:ext cx="1432134" cy="1193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AA549F8-F757-59B5-BBCB-D441884C94B1}"/>
              </a:ext>
            </a:extLst>
          </p:cNvPr>
          <p:cNvSpPr txBox="1"/>
          <p:nvPr/>
        </p:nvSpPr>
        <p:spPr>
          <a:xfrm>
            <a:off x="248335" y="2163484"/>
            <a:ext cx="142160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George </a:t>
            </a:r>
            <a:r>
              <a:rPr lang="en-US" sz="1350" dirty="0" err="1"/>
              <a:t>Heilmeier</a:t>
            </a:r>
            <a:endParaRPr lang="en-US" sz="135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9E8BB4-91FB-80DE-3F0A-532BBB0B095D}"/>
              </a:ext>
            </a:extLst>
          </p:cNvPr>
          <p:cNvSpPr txBox="1"/>
          <p:nvPr/>
        </p:nvSpPr>
        <p:spPr>
          <a:xfrm>
            <a:off x="2463437" y="2190382"/>
            <a:ext cx="114005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Gene Amdahl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8486EB-2CAF-ACDA-71BC-FD2B46DDA226}"/>
              </a:ext>
            </a:extLst>
          </p:cNvPr>
          <p:cNvSpPr txBox="1"/>
          <p:nvPr/>
        </p:nvSpPr>
        <p:spPr>
          <a:xfrm>
            <a:off x="4572000" y="2174272"/>
            <a:ext cx="111254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George </a:t>
            </a:r>
            <a:r>
              <a:rPr lang="en-US" sz="1350" dirty="0" err="1"/>
              <a:t>Polya</a:t>
            </a:r>
            <a:endParaRPr lang="en-US" sz="135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CA2D19-B7AB-0DAB-E61F-EAFBE7FAC6A7}"/>
              </a:ext>
            </a:extLst>
          </p:cNvPr>
          <p:cNvSpPr txBox="1"/>
          <p:nvPr/>
        </p:nvSpPr>
        <p:spPr>
          <a:xfrm>
            <a:off x="6886789" y="2125266"/>
            <a:ext cx="121539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Herbert Simon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4224D6-ADA6-18D4-406D-9CE8360022B4}"/>
              </a:ext>
            </a:extLst>
          </p:cNvPr>
          <p:cNvSpPr txBox="1"/>
          <p:nvPr/>
        </p:nvSpPr>
        <p:spPr>
          <a:xfrm>
            <a:off x="346680" y="4380824"/>
            <a:ext cx="14720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Articulate </a:t>
            </a:r>
          </a:p>
          <a:p>
            <a:r>
              <a:rPr lang="en-US" sz="2400" dirty="0"/>
              <a:t>the </a:t>
            </a:r>
          </a:p>
          <a:p>
            <a:r>
              <a:rPr lang="en-US" sz="2400" dirty="0"/>
              <a:t>Goals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97065C-4AB4-8A69-8621-AC4B097FAEBF}"/>
              </a:ext>
            </a:extLst>
          </p:cNvPr>
          <p:cNvSpPr txBox="1"/>
          <p:nvPr/>
        </p:nvSpPr>
        <p:spPr>
          <a:xfrm>
            <a:off x="2303929" y="4454173"/>
            <a:ext cx="170130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Identify the </a:t>
            </a:r>
          </a:p>
          <a:p>
            <a:r>
              <a:rPr lang="en-US" sz="2400" dirty="0"/>
              <a:t>“elephant” </a:t>
            </a:r>
          </a:p>
          <a:p>
            <a:r>
              <a:rPr lang="en-US" sz="2400" dirty="0"/>
              <a:t>in the room</a:t>
            </a:r>
          </a:p>
          <a:p>
            <a:endParaRPr lang="en-US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E7A051-DD9F-F411-97A6-ED155F868024}"/>
              </a:ext>
            </a:extLst>
          </p:cNvPr>
          <p:cNvSpPr txBox="1"/>
          <p:nvPr/>
        </p:nvSpPr>
        <p:spPr>
          <a:xfrm>
            <a:off x="4465387" y="4454173"/>
            <a:ext cx="15431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Formulate,</a:t>
            </a:r>
            <a:br>
              <a:rPr lang="en-US" sz="2400" dirty="0"/>
            </a:br>
            <a:r>
              <a:rPr lang="en-US" sz="2400" dirty="0"/>
              <a:t>Solve,</a:t>
            </a:r>
            <a:br>
              <a:rPr lang="en-US" sz="2400" dirty="0"/>
            </a:br>
            <a:r>
              <a:rPr lang="en-US" sz="2400" dirty="0"/>
              <a:t>Refine</a:t>
            </a:r>
          </a:p>
          <a:p>
            <a:endParaRPr lang="en-US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4040B40-70BF-9303-314B-8BA4928C2E13}"/>
              </a:ext>
            </a:extLst>
          </p:cNvPr>
          <p:cNvSpPr txBox="1"/>
          <p:nvPr/>
        </p:nvSpPr>
        <p:spPr>
          <a:xfrm>
            <a:off x="6886789" y="4454172"/>
            <a:ext cx="140314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Articulate</a:t>
            </a:r>
          </a:p>
          <a:p>
            <a:r>
              <a:rPr lang="en-US" sz="2400" dirty="0"/>
              <a:t>The </a:t>
            </a:r>
          </a:p>
          <a:p>
            <a:r>
              <a:rPr lang="en-US" sz="2400" dirty="0"/>
              <a:t>Idea!</a:t>
            </a:r>
          </a:p>
          <a:p>
            <a:endParaRPr lang="en-US" sz="2400" dirty="0"/>
          </a:p>
        </p:txBody>
      </p:sp>
      <p:sp>
        <p:nvSpPr>
          <p:cNvPr id="16" name="Right Arrow 15">
            <a:extLst>
              <a:ext uri="{FF2B5EF4-FFF2-40B4-BE49-F238E27FC236}">
                <a16:creationId xmlns:a16="http://schemas.microsoft.com/office/drawing/2014/main" id="{977FD991-C188-25CD-7CFC-57C989AF636B}"/>
              </a:ext>
            </a:extLst>
          </p:cNvPr>
          <p:cNvSpPr/>
          <p:nvPr/>
        </p:nvSpPr>
        <p:spPr>
          <a:xfrm>
            <a:off x="1775052" y="3391249"/>
            <a:ext cx="528877" cy="28713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" name="Right Arrow 16">
            <a:extLst>
              <a:ext uri="{FF2B5EF4-FFF2-40B4-BE49-F238E27FC236}">
                <a16:creationId xmlns:a16="http://schemas.microsoft.com/office/drawing/2014/main" id="{58A0317D-9574-F350-F712-0ABAE8C2C504}"/>
              </a:ext>
            </a:extLst>
          </p:cNvPr>
          <p:cNvSpPr/>
          <p:nvPr/>
        </p:nvSpPr>
        <p:spPr>
          <a:xfrm>
            <a:off x="3681001" y="3363970"/>
            <a:ext cx="528877" cy="28713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id="{F8C0E67F-D7BE-083A-257B-B921AB7B1F1F}"/>
              </a:ext>
            </a:extLst>
          </p:cNvPr>
          <p:cNvSpPr/>
          <p:nvPr/>
        </p:nvSpPr>
        <p:spPr>
          <a:xfrm>
            <a:off x="6095835" y="3290702"/>
            <a:ext cx="528877" cy="28713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737443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FF3E0-0AE6-D674-F811-82862D4B7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 the problem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E4AFDA-41AD-7C32-1F1E-DB56415C5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021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What are you asked to find or show?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Can you restate the problem in your own words?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021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Can you think of a picture or a diagram that might help you understand the problem?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Is there enough information to enable you to find a solution?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Do you understand all the words used in stating the problem?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02122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Do you need to ask a question to get the answer?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7E2ED37-C6BE-A4A7-D980-ECD02E00FA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3120" y="894308"/>
            <a:ext cx="984461" cy="1467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5407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77B1B-D586-7B7C-DD9B-DD1C53D9A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Devise a Plan of Attack</a:t>
            </a:r>
          </a:p>
        </p:txBody>
      </p:sp>
      <p:pic>
        <p:nvPicPr>
          <p:cNvPr id="5" name="Picture 4" descr="A screenshot of a computer&#10;&#10;Description automatically generated">
            <a:extLst>
              <a:ext uri="{FF2B5EF4-FFF2-40B4-BE49-F238E27FC236}">
                <a16:creationId xmlns:a16="http://schemas.microsoft.com/office/drawing/2014/main" id="{02FB2C2F-8708-A799-B215-D58EFB204D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9583" y="1852403"/>
            <a:ext cx="5271022" cy="4073338"/>
          </a:xfrm>
          <a:prstGeom prst="rect">
            <a:avLst/>
          </a:prstGeom>
        </p:spPr>
      </p:pic>
      <p:sp>
        <p:nvSpPr>
          <p:cNvPr id="4" name="Right Arrow 3">
            <a:extLst>
              <a:ext uri="{FF2B5EF4-FFF2-40B4-BE49-F238E27FC236}">
                <a16:creationId xmlns:a16="http://schemas.microsoft.com/office/drawing/2014/main" id="{DDDF327C-71E6-1B76-02D8-6104EF1D48F8}"/>
              </a:ext>
            </a:extLst>
          </p:cNvPr>
          <p:cNvSpPr/>
          <p:nvPr/>
        </p:nvSpPr>
        <p:spPr>
          <a:xfrm>
            <a:off x="628650" y="2718197"/>
            <a:ext cx="657225" cy="21431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ight Arrow 5">
            <a:extLst>
              <a:ext uri="{FF2B5EF4-FFF2-40B4-BE49-F238E27FC236}">
                <a16:creationId xmlns:a16="http://schemas.microsoft.com/office/drawing/2014/main" id="{ACC40B7A-416D-BA05-0720-80FB0A6EA9CC}"/>
              </a:ext>
            </a:extLst>
          </p:cNvPr>
          <p:cNvSpPr/>
          <p:nvPr/>
        </p:nvSpPr>
        <p:spPr>
          <a:xfrm>
            <a:off x="628650" y="4214812"/>
            <a:ext cx="657225" cy="21431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A2D4E1F5-A118-6244-D06C-0B816F0E7F30}"/>
              </a:ext>
            </a:extLst>
          </p:cNvPr>
          <p:cNvSpPr/>
          <p:nvPr/>
        </p:nvSpPr>
        <p:spPr>
          <a:xfrm>
            <a:off x="628650" y="5661421"/>
            <a:ext cx="657225" cy="21431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901909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C13C0-2555-D31D-718C-1656BF834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Carry out the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493FC-3125-B7C7-50D7-814DD9762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Persist with the plan that you have chosen. </a:t>
            </a:r>
          </a:p>
          <a:p>
            <a:endParaRPr lang="en-US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If it continues not to work, discard it and choose another.</a:t>
            </a:r>
          </a:p>
          <a:p>
            <a:pPr lvl="1"/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</a:rPr>
              <a:t>Fail Early </a:t>
            </a:r>
            <a:r>
              <a:rPr lang="en-US" dirty="0">
                <a:solidFill>
                  <a:srgbClr val="202122"/>
                </a:solidFill>
                <a:latin typeface="Arial" panose="020B0604020202020204" pitchFamily="34" charset="0"/>
                <a:sym typeface="Wingdings" pitchFamily="2" charset="2"/>
              </a:rPr>
              <a:t>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2789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98B72-3E17-396A-C5E3-4838051E6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Review/Extend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0FC5A3-C72C-5548-D870-B49FF142C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Reflect</a:t>
            </a:r>
          </a:p>
          <a:p>
            <a:endParaRPr lang="en-US" dirty="0"/>
          </a:p>
          <a:p>
            <a:r>
              <a:rPr lang="en-US" dirty="0"/>
              <a:t>Post Mortem</a:t>
            </a:r>
          </a:p>
          <a:p>
            <a:endParaRPr lang="en-US" dirty="0"/>
          </a:p>
          <a:p>
            <a:r>
              <a:rPr lang="en-US" dirty="0"/>
              <a:t>Find opportunities to improve</a:t>
            </a:r>
          </a:p>
        </p:txBody>
      </p:sp>
    </p:spTree>
    <p:extLst>
      <p:ext uri="{BB962C8B-B14F-4D97-AF65-F5344CB8AC3E}">
        <p14:creationId xmlns:p14="http://schemas.microsoft.com/office/powerpoint/2010/main" val="6830522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DA94C-33DD-893D-0C9A-3AF478316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</a:t>
            </a:r>
          </a:p>
        </p:txBody>
      </p:sp>
      <p:pic>
        <p:nvPicPr>
          <p:cNvPr id="4" name="Picture 2" descr="Gene Amdahl, Pioneer of Mainframe Computing, Dies at 92 - The New York Times">
            <a:extLst>
              <a:ext uri="{FF2B5EF4-FFF2-40B4-BE49-F238E27FC236}">
                <a16:creationId xmlns:a16="http://schemas.microsoft.com/office/drawing/2014/main" id="{A09632C9-92A1-0866-280F-FB844B9CBF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6873" y="2817307"/>
            <a:ext cx="828620" cy="123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upload.wikimedia.org/wikipedia/commons/6/61/George...">
            <a:extLst>
              <a:ext uri="{FF2B5EF4-FFF2-40B4-BE49-F238E27FC236}">
                <a16:creationId xmlns:a16="http://schemas.microsoft.com/office/drawing/2014/main" id="{53FC3ED6-7021-85D6-4A61-5AE964F68D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929" y="2809499"/>
            <a:ext cx="985874" cy="1239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>
            <a:extLst>
              <a:ext uri="{FF2B5EF4-FFF2-40B4-BE49-F238E27FC236}">
                <a16:creationId xmlns:a16="http://schemas.microsoft.com/office/drawing/2014/main" id="{6F0B8760-7FF6-192D-2F58-53CA794AAD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413" y="2771748"/>
            <a:ext cx="845736" cy="1239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0" descr="10 Astounding Facts About George Pólya - Facts.net">
            <a:extLst>
              <a:ext uri="{FF2B5EF4-FFF2-40B4-BE49-F238E27FC236}">
                <a16:creationId xmlns:a16="http://schemas.microsoft.com/office/drawing/2014/main" id="{FD0F97EB-C1FD-C973-9098-5A89AF9C5B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5386" y="2817306"/>
            <a:ext cx="1432134" cy="1193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AA549F8-F757-59B5-BBCB-D441884C94B1}"/>
              </a:ext>
            </a:extLst>
          </p:cNvPr>
          <p:cNvSpPr txBox="1"/>
          <p:nvPr/>
        </p:nvSpPr>
        <p:spPr>
          <a:xfrm>
            <a:off x="248335" y="2163484"/>
            <a:ext cx="142160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George </a:t>
            </a:r>
            <a:r>
              <a:rPr lang="en-US" sz="1350" dirty="0" err="1"/>
              <a:t>Heilmeier</a:t>
            </a:r>
            <a:endParaRPr lang="en-US" sz="135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9E8BB4-91FB-80DE-3F0A-532BBB0B095D}"/>
              </a:ext>
            </a:extLst>
          </p:cNvPr>
          <p:cNvSpPr txBox="1"/>
          <p:nvPr/>
        </p:nvSpPr>
        <p:spPr>
          <a:xfrm>
            <a:off x="2463437" y="2190382"/>
            <a:ext cx="114005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Gene Amdahl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8486EB-2CAF-ACDA-71BC-FD2B46DDA226}"/>
              </a:ext>
            </a:extLst>
          </p:cNvPr>
          <p:cNvSpPr txBox="1"/>
          <p:nvPr/>
        </p:nvSpPr>
        <p:spPr>
          <a:xfrm>
            <a:off x="4572000" y="2174272"/>
            <a:ext cx="111254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George </a:t>
            </a:r>
            <a:r>
              <a:rPr lang="en-US" sz="1350" dirty="0" err="1"/>
              <a:t>Polya</a:t>
            </a:r>
            <a:endParaRPr lang="en-US" sz="135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CA2D19-B7AB-0DAB-E61F-EAFBE7FAC6A7}"/>
              </a:ext>
            </a:extLst>
          </p:cNvPr>
          <p:cNvSpPr txBox="1"/>
          <p:nvPr/>
        </p:nvSpPr>
        <p:spPr>
          <a:xfrm>
            <a:off x="6886789" y="2125266"/>
            <a:ext cx="121539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Herbert Simon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4224D6-ADA6-18D4-406D-9CE8360022B4}"/>
              </a:ext>
            </a:extLst>
          </p:cNvPr>
          <p:cNvSpPr txBox="1"/>
          <p:nvPr/>
        </p:nvSpPr>
        <p:spPr>
          <a:xfrm>
            <a:off x="346680" y="4380824"/>
            <a:ext cx="14720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Articulate </a:t>
            </a:r>
          </a:p>
          <a:p>
            <a:r>
              <a:rPr lang="en-US" sz="2400" dirty="0"/>
              <a:t>the </a:t>
            </a:r>
          </a:p>
          <a:p>
            <a:r>
              <a:rPr lang="en-US" sz="2400" dirty="0"/>
              <a:t>Goals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97065C-4AB4-8A69-8621-AC4B097FAEBF}"/>
              </a:ext>
            </a:extLst>
          </p:cNvPr>
          <p:cNvSpPr txBox="1"/>
          <p:nvPr/>
        </p:nvSpPr>
        <p:spPr>
          <a:xfrm>
            <a:off x="2303929" y="4454173"/>
            <a:ext cx="170130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Identify the </a:t>
            </a:r>
          </a:p>
          <a:p>
            <a:r>
              <a:rPr lang="en-US" sz="2400" dirty="0"/>
              <a:t>“elephant” </a:t>
            </a:r>
          </a:p>
          <a:p>
            <a:r>
              <a:rPr lang="en-US" sz="2400" dirty="0"/>
              <a:t>in the room</a:t>
            </a:r>
          </a:p>
          <a:p>
            <a:endParaRPr lang="en-US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E7A051-DD9F-F411-97A6-ED155F868024}"/>
              </a:ext>
            </a:extLst>
          </p:cNvPr>
          <p:cNvSpPr txBox="1"/>
          <p:nvPr/>
        </p:nvSpPr>
        <p:spPr>
          <a:xfrm>
            <a:off x="4465387" y="4454173"/>
            <a:ext cx="15431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Formulate,</a:t>
            </a:r>
            <a:br>
              <a:rPr lang="en-US" sz="2400" dirty="0"/>
            </a:br>
            <a:r>
              <a:rPr lang="en-US" sz="2400" dirty="0"/>
              <a:t>Solve,</a:t>
            </a:r>
            <a:br>
              <a:rPr lang="en-US" sz="2400" dirty="0"/>
            </a:br>
            <a:r>
              <a:rPr lang="en-US" sz="2400" dirty="0"/>
              <a:t>Refine</a:t>
            </a:r>
          </a:p>
          <a:p>
            <a:endParaRPr lang="en-US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4040B40-70BF-9303-314B-8BA4928C2E13}"/>
              </a:ext>
            </a:extLst>
          </p:cNvPr>
          <p:cNvSpPr txBox="1"/>
          <p:nvPr/>
        </p:nvSpPr>
        <p:spPr>
          <a:xfrm>
            <a:off x="6886789" y="4454172"/>
            <a:ext cx="140314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Articulate</a:t>
            </a:r>
          </a:p>
          <a:p>
            <a:r>
              <a:rPr lang="en-US" sz="2400" dirty="0"/>
              <a:t>The </a:t>
            </a:r>
          </a:p>
          <a:p>
            <a:r>
              <a:rPr lang="en-US" sz="2400" dirty="0"/>
              <a:t>Idea!</a:t>
            </a:r>
          </a:p>
          <a:p>
            <a:endParaRPr lang="en-US" sz="2400" dirty="0"/>
          </a:p>
        </p:txBody>
      </p:sp>
      <p:sp>
        <p:nvSpPr>
          <p:cNvPr id="16" name="Right Arrow 15">
            <a:extLst>
              <a:ext uri="{FF2B5EF4-FFF2-40B4-BE49-F238E27FC236}">
                <a16:creationId xmlns:a16="http://schemas.microsoft.com/office/drawing/2014/main" id="{977FD991-C188-25CD-7CFC-57C989AF636B}"/>
              </a:ext>
            </a:extLst>
          </p:cNvPr>
          <p:cNvSpPr/>
          <p:nvPr/>
        </p:nvSpPr>
        <p:spPr>
          <a:xfrm>
            <a:off x="1775052" y="3391249"/>
            <a:ext cx="528877" cy="28713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" name="Right Arrow 16">
            <a:extLst>
              <a:ext uri="{FF2B5EF4-FFF2-40B4-BE49-F238E27FC236}">
                <a16:creationId xmlns:a16="http://schemas.microsoft.com/office/drawing/2014/main" id="{58A0317D-9574-F350-F712-0ABAE8C2C504}"/>
              </a:ext>
            </a:extLst>
          </p:cNvPr>
          <p:cNvSpPr/>
          <p:nvPr/>
        </p:nvSpPr>
        <p:spPr>
          <a:xfrm>
            <a:off x="3681001" y="3363970"/>
            <a:ext cx="528877" cy="28713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id="{F8C0E67F-D7BE-083A-257B-B921AB7B1F1F}"/>
              </a:ext>
            </a:extLst>
          </p:cNvPr>
          <p:cNvSpPr/>
          <p:nvPr/>
        </p:nvSpPr>
        <p:spPr>
          <a:xfrm>
            <a:off x="6095835" y="3290702"/>
            <a:ext cx="528877" cy="28713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9559121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4D327-6F0A-5E5A-2C1B-77D73BBE0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the words of Simon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F3EF6-905E-8E16-8969-9202B9C9DD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In an information-rich world, the wealth of information means a dearth of something else: a scarcity of whatever it is that information consumes. </a:t>
            </a:r>
          </a:p>
          <a:p>
            <a:pPr marL="0" indent="0">
              <a:buNone/>
            </a:pPr>
            <a:endParaRPr lang="en-US" i="1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What information consumes is rather obvious: it consumes the attention of its recipients. </a:t>
            </a:r>
          </a:p>
          <a:p>
            <a:pPr marL="0" indent="0">
              <a:buNone/>
            </a:pPr>
            <a:endParaRPr lang="en-US" i="1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Hence a wealth of information creates a poverty of attention and a need to allocate that attention efficiently among the overabundance of information sources that might consume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9717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DA94C-33DD-893D-0C9A-3AF478316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Putting it together: Process </a:t>
            </a:r>
          </a:p>
        </p:txBody>
      </p:sp>
      <p:pic>
        <p:nvPicPr>
          <p:cNvPr id="4" name="Picture 2" descr="Gene Amdahl, Pioneer of Mainframe Computing, Dies at 92 - The New York Times">
            <a:extLst>
              <a:ext uri="{FF2B5EF4-FFF2-40B4-BE49-F238E27FC236}">
                <a16:creationId xmlns:a16="http://schemas.microsoft.com/office/drawing/2014/main" id="{A09632C9-92A1-0866-280F-FB844B9CBF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6873" y="2817307"/>
            <a:ext cx="828620" cy="123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upload.wikimedia.org/wikipedia/commons/6/61/George...">
            <a:extLst>
              <a:ext uri="{FF2B5EF4-FFF2-40B4-BE49-F238E27FC236}">
                <a16:creationId xmlns:a16="http://schemas.microsoft.com/office/drawing/2014/main" id="{53FC3ED6-7021-85D6-4A61-5AE964F68D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929" y="2809499"/>
            <a:ext cx="985874" cy="1239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>
            <a:extLst>
              <a:ext uri="{FF2B5EF4-FFF2-40B4-BE49-F238E27FC236}">
                <a16:creationId xmlns:a16="http://schemas.microsoft.com/office/drawing/2014/main" id="{6F0B8760-7FF6-192D-2F58-53CA794AAD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413" y="2771748"/>
            <a:ext cx="845736" cy="1239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0" descr="10 Astounding Facts About George Pólya - Facts.net">
            <a:extLst>
              <a:ext uri="{FF2B5EF4-FFF2-40B4-BE49-F238E27FC236}">
                <a16:creationId xmlns:a16="http://schemas.microsoft.com/office/drawing/2014/main" id="{FD0F97EB-C1FD-C973-9098-5A89AF9C5B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5386" y="2817306"/>
            <a:ext cx="1432134" cy="1193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AA549F8-F757-59B5-BBCB-D441884C94B1}"/>
              </a:ext>
            </a:extLst>
          </p:cNvPr>
          <p:cNvSpPr txBox="1"/>
          <p:nvPr/>
        </p:nvSpPr>
        <p:spPr>
          <a:xfrm>
            <a:off x="248335" y="2163484"/>
            <a:ext cx="142160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George </a:t>
            </a:r>
            <a:r>
              <a:rPr lang="en-US" sz="1350" dirty="0" err="1"/>
              <a:t>Heilmeier</a:t>
            </a:r>
            <a:endParaRPr lang="en-US" sz="135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9E8BB4-91FB-80DE-3F0A-532BBB0B095D}"/>
              </a:ext>
            </a:extLst>
          </p:cNvPr>
          <p:cNvSpPr txBox="1"/>
          <p:nvPr/>
        </p:nvSpPr>
        <p:spPr>
          <a:xfrm>
            <a:off x="2463437" y="2190382"/>
            <a:ext cx="114005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Gene Amdahl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8486EB-2CAF-ACDA-71BC-FD2B46DDA226}"/>
              </a:ext>
            </a:extLst>
          </p:cNvPr>
          <p:cNvSpPr txBox="1"/>
          <p:nvPr/>
        </p:nvSpPr>
        <p:spPr>
          <a:xfrm>
            <a:off x="4572000" y="2174272"/>
            <a:ext cx="111254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George </a:t>
            </a:r>
            <a:r>
              <a:rPr lang="en-US" sz="1350" dirty="0" err="1"/>
              <a:t>Polya</a:t>
            </a:r>
            <a:endParaRPr lang="en-US" sz="135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CA2D19-B7AB-0DAB-E61F-EAFBE7FAC6A7}"/>
              </a:ext>
            </a:extLst>
          </p:cNvPr>
          <p:cNvSpPr txBox="1"/>
          <p:nvPr/>
        </p:nvSpPr>
        <p:spPr>
          <a:xfrm>
            <a:off x="6886789" y="2125266"/>
            <a:ext cx="121539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Herbert Simon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4224D6-ADA6-18D4-406D-9CE8360022B4}"/>
              </a:ext>
            </a:extLst>
          </p:cNvPr>
          <p:cNvSpPr txBox="1"/>
          <p:nvPr/>
        </p:nvSpPr>
        <p:spPr>
          <a:xfrm>
            <a:off x="346680" y="4380824"/>
            <a:ext cx="14720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Articulate </a:t>
            </a:r>
          </a:p>
          <a:p>
            <a:r>
              <a:rPr lang="en-US" sz="2400" dirty="0"/>
              <a:t>the </a:t>
            </a:r>
          </a:p>
          <a:p>
            <a:r>
              <a:rPr lang="en-US" sz="2400" dirty="0"/>
              <a:t>Goals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97065C-4AB4-8A69-8621-AC4B097FAEBF}"/>
              </a:ext>
            </a:extLst>
          </p:cNvPr>
          <p:cNvSpPr txBox="1"/>
          <p:nvPr/>
        </p:nvSpPr>
        <p:spPr>
          <a:xfrm>
            <a:off x="2303929" y="4454173"/>
            <a:ext cx="170130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Identify the </a:t>
            </a:r>
          </a:p>
          <a:p>
            <a:r>
              <a:rPr lang="en-US" sz="2400" dirty="0"/>
              <a:t>“elephant” </a:t>
            </a:r>
          </a:p>
          <a:p>
            <a:r>
              <a:rPr lang="en-US" sz="2400" dirty="0"/>
              <a:t>in the room</a:t>
            </a:r>
          </a:p>
          <a:p>
            <a:endParaRPr lang="en-US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E7A051-DD9F-F411-97A6-ED155F868024}"/>
              </a:ext>
            </a:extLst>
          </p:cNvPr>
          <p:cNvSpPr txBox="1"/>
          <p:nvPr/>
        </p:nvSpPr>
        <p:spPr>
          <a:xfrm>
            <a:off x="4465387" y="4454173"/>
            <a:ext cx="15431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Formulate,</a:t>
            </a:r>
            <a:br>
              <a:rPr lang="en-US" sz="2400" dirty="0"/>
            </a:br>
            <a:r>
              <a:rPr lang="en-US" sz="2400" dirty="0"/>
              <a:t>Solve,</a:t>
            </a:r>
            <a:br>
              <a:rPr lang="en-US" sz="2400" dirty="0"/>
            </a:br>
            <a:r>
              <a:rPr lang="en-US" sz="2400" dirty="0"/>
              <a:t>Refine</a:t>
            </a:r>
          </a:p>
          <a:p>
            <a:endParaRPr lang="en-US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4040B40-70BF-9303-314B-8BA4928C2E13}"/>
              </a:ext>
            </a:extLst>
          </p:cNvPr>
          <p:cNvSpPr txBox="1"/>
          <p:nvPr/>
        </p:nvSpPr>
        <p:spPr>
          <a:xfrm>
            <a:off x="6886789" y="4454172"/>
            <a:ext cx="140314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Articulate</a:t>
            </a:r>
          </a:p>
          <a:p>
            <a:r>
              <a:rPr lang="en-US" sz="2400" dirty="0"/>
              <a:t>The </a:t>
            </a:r>
          </a:p>
          <a:p>
            <a:r>
              <a:rPr lang="en-US" sz="2400" dirty="0"/>
              <a:t>Idea!</a:t>
            </a:r>
          </a:p>
          <a:p>
            <a:endParaRPr lang="en-US" sz="2400" dirty="0"/>
          </a:p>
        </p:txBody>
      </p:sp>
      <p:sp>
        <p:nvSpPr>
          <p:cNvPr id="16" name="Right Arrow 15">
            <a:extLst>
              <a:ext uri="{FF2B5EF4-FFF2-40B4-BE49-F238E27FC236}">
                <a16:creationId xmlns:a16="http://schemas.microsoft.com/office/drawing/2014/main" id="{977FD991-C188-25CD-7CFC-57C989AF636B}"/>
              </a:ext>
            </a:extLst>
          </p:cNvPr>
          <p:cNvSpPr/>
          <p:nvPr/>
        </p:nvSpPr>
        <p:spPr>
          <a:xfrm>
            <a:off x="1775052" y="3391249"/>
            <a:ext cx="528877" cy="28713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" name="Right Arrow 16">
            <a:extLst>
              <a:ext uri="{FF2B5EF4-FFF2-40B4-BE49-F238E27FC236}">
                <a16:creationId xmlns:a16="http://schemas.microsoft.com/office/drawing/2014/main" id="{58A0317D-9574-F350-F712-0ABAE8C2C504}"/>
              </a:ext>
            </a:extLst>
          </p:cNvPr>
          <p:cNvSpPr/>
          <p:nvPr/>
        </p:nvSpPr>
        <p:spPr>
          <a:xfrm>
            <a:off x="3681001" y="3363970"/>
            <a:ext cx="528877" cy="28713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id="{F8C0E67F-D7BE-083A-257B-B921AB7B1F1F}"/>
              </a:ext>
            </a:extLst>
          </p:cNvPr>
          <p:cNvSpPr/>
          <p:nvPr/>
        </p:nvSpPr>
        <p:spPr>
          <a:xfrm>
            <a:off x="6095835" y="3290702"/>
            <a:ext cx="528877" cy="28713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7130297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2768B-7CF1-3F7A-9FC4-6E07A45F5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Takeaways/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5719C-B563-6545-62BD-4D8DC71B1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Heilmeier</a:t>
            </a:r>
            <a:r>
              <a:rPr lang="en-US" dirty="0"/>
              <a:t>: For any new/current project write a </a:t>
            </a:r>
            <a:r>
              <a:rPr lang="en-US" dirty="0" err="1"/>
              <a:t>Heilmeier</a:t>
            </a:r>
            <a:r>
              <a:rPr lang="en-US" dirty="0"/>
              <a:t> doc</a:t>
            </a:r>
          </a:p>
          <a:p>
            <a:endParaRPr lang="en-US" dirty="0"/>
          </a:p>
          <a:p>
            <a:r>
              <a:rPr lang="en-US" dirty="0"/>
              <a:t>Amdahl: For any process/performance/bottleneck, apply profiling, focus on high order bits and big wins</a:t>
            </a:r>
          </a:p>
          <a:p>
            <a:endParaRPr lang="en-US" dirty="0"/>
          </a:p>
          <a:p>
            <a:r>
              <a:rPr lang="en-US" dirty="0" err="1"/>
              <a:t>Polya</a:t>
            </a:r>
            <a:r>
              <a:rPr lang="en-US" dirty="0"/>
              <a:t>: Formulate, Refactor, Visualize problems in Input/Output</a:t>
            </a:r>
          </a:p>
          <a:p>
            <a:endParaRPr lang="en-US" dirty="0"/>
          </a:p>
          <a:p>
            <a:r>
              <a:rPr lang="en-US" dirty="0"/>
              <a:t>Simon: Empathy for your audience’s attention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699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C715A6DD-29BE-3442-B35A-818773C4DE83}" type="slidenum">
              <a:rPr lang="en-US" sz="1400">
                <a:latin typeface="Arial" charset="0"/>
              </a:rPr>
              <a:pPr eaLnBrk="1" hangingPunct="1"/>
              <a:t>2</a:t>
            </a:fld>
            <a:endParaRPr lang="en-US" sz="1400">
              <a:latin typeface="Arial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Research-oriented Class Project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Project groups of 2-3 students</a:t>
            </a:r>
          </a:p>
          <a:p>
            <a:pPr lvl="1" eaLnBrk="1" hangingPunct="1"/>
            <a:r>
              <a:rPr lang="en-US" dirty="0">
                <a:latin typeface="Arial" charset="0"/>
                <a:ea typeface="ＭＳ Ｐゴシック" charset="0"/>
              </a:rPr>
              <a:t>Any group of different size has to get OK-</a:t>
            </a:r>
            <a:r>
              <a:rPr lang="en-US" dirty="0" err="1">
                <a:latin typeface="Arial" charset="0"/>
                <a:ea typeface="ＭＳ Ｐゴシック" charset="0"/>
              </a:rPr>
              <a:t>ed</a:t>
            </a:r>
            <a:endParaRPr lang="en-US" dirty="0">
              <a:latin typeface="Arial" charset="0"/>
              <a:ea typeface="ＭＳ Ｐゴシック" charset="0"/>
            </a:endParaRPr>
          </a:p>
          <a:p>
            <a:pPr lvl="1" eaLnBrk="1" hangingPunct="1"/>
            <a:r>
              <a:rPr lang="en-US" dirty="0">
                <a:latin typeface="Arial" charset="0"/>
                <a:ea typeface="ＭＳ Ｐゴシック" charset="0"/>
              </a:rPr>
              <a:t>Start forming groups early</a:t>
            </a:r>
          </a:p>
          <a:p>
            <a:pPr lvl="1" eaLnBrk="1" hangingPunct="1"/>
            <a:endParaRPr lang="en-US" dirty="0">
              <a:latin typeface="Arial" charset="0"/>
              <a:ea typeface="ＭＳ Ｐゴシック" charset="0"/>
            </a:endParaRPr>
          </a:p>
          <a:p>
            <a:pPr eaLnBrk="1" hangingPunct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Project grading criteria</a:t>
            </a:r>
          </a:p>
          <a:p>
            <a:pPr lvl="1" eaLnBrk="1" hangingPunct="1"/>
            <a:r>
              <a:rPr lang="en-US" dirty="0">
                <a:latin typeface="Arial" charset="0"/>
                <a:ea typeface="ＭＳ Ｐゴシック" charset="0"/>
              </a:rPr>
              <a:t>Research component</a:t>
            </a:r>
          </a:p>
          <a:p>
            <a:pPr lvl="1" eaLnBrk="1" hangingPunct="1"/>
            <a:r>
              <a:rPr lang="en-US" dirty="0">
                <a:latin typeface="Arial" charset="0"/>
                <a:ea typeface="ＭＳ Ｐゴシック" charset="0"/>
              </a:rPr>
              <a:t>Implementation component</a:t>
            </a:r>
          </a:p>
          <a:p>
            <a:pPr lvl="1" eaLnBrk="1" hangingPunct="1"/>
            <a:r>
              <a:rPr lang="en-US" dirty="0">
                <a:latin typeface="Arial" charset="0"/>
                <a:ea typeface="ＭＳ Ｐゴシック" charset="0"/>
              </a:rPr>
              <a:t>Project presentation/poster</a:t>
            </a:r>
          </a:p>
          <a:p>
            <a:pPr lvl="1" eaLnBrk="1" hangingPunct="1"/>
            <a:r>
              <a:rPr lang="en-US" dirty="0">
                <a:latin typeface="Arial" charset="0"/>
                <a:ea typeface="ＭＳ Ｐゴシック" charset="0"/>
              </a:rPr>
              <a:t>Project report</a:t>
            </a:r>
          </a:p>
        </p:txBody>
      </p:sp>
    </p:spTree>
    <p:extLst>
      <p:ext uri="{BB962C8B-B14F-4D97-AF65-F5344CB8AC3E}">
        <p14:creationId xmlns:p14="http://schemas.microsoft.com/office/powerpoint/2010/main" val="35766665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12A8E-0BB4-AAC8-CCD4-6751A1BB1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520" y="239766"/>
            <a:ext cx="8515350" cy="994172"/>
          </a:xfrm>
        </p:spPr>
        <p:txBody>
          <a:bodyPr>
            <a:normAutofit/>
          </a:bodyPr>
          <a:lstStyle/>
          <a:p>
            <a:r>
              <a:rPr lang="en-US" dirty="0"/>
              <a:t>Cheat Sheet for  Design Projects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64A1B0B-5714-C1C8-B38A-78161FA8A3EC}"/>
              </a:ext>
            </a:extLst>
          </p:cNvPr>
          <p:cNvSpPr/>
          <p:nvPr/>
        </p:nvSpPr>
        <p:spPr>
          <a:xfrm>
            <a:off x="3366655" y="3054928"/>
            <a:ext cx="2524991" cy="115339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Your Work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184F0037-B39A-1C09-2653-138F64081EF3}"/>
              </a:ext>
            </a:extLst>
          </p:cNvPr>
          <p:cNvSpPr/>
          <p:nvPr/>
        </p:nvSpPr>
        <p:spPr>
          <a:xfrm>
            <a:off x="628651" y="3054928"/>
            <a:ext cx="1350818" cy="1153391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2. What is the Input?</a:t>
            </a:r>
          </a:p>
          <a:p>
            <a:pPr algn="ctr"/>
            <a:r>
              <a:rPr lang="en-US" dirty="0"/>
              <a:t>Threat model if applicable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83A604AD-BDBC-60E7-9F34-0986288B94D9}"/>
              </a:ext>
            </a:extLst>
          </p:cNvPr>
          <p:cNvSpPr/>
          <p:nvPr/>
        </p:nvSpPr>
        <p:spPr>
          <a:xfrm>
            <a:off x="7278834" y="3039341"/>
            <a:ext cx="1605394" cy="1153391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3. What is the Output</a:t>
            </a:r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10BCB42A-E883-6B90-2170-FBC3BA55A138}"/>
              </a:ext>
            </a:extLst>
          </p:cNvPr>
          <p:cNvSpPr/>
          <p:nvPr/>
        </p:nvSpPr>
        <p:spPr>
          <a:xfrm>
            <a:off x="2228850" y="3429000"/>
            <a:ext cx="872837" cy="4208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9D7C8358-CAE0-B407-6BB3-DC7DBB4E3BF4}"/>
              </a:ext>
            </a:extLst>
          </p:cNvPr>
          <p:cNvSpPr/>
          <p:nvPr/>
        </p:nvSpPr>
        <p:spPr>
          <a:xfrm>
            <a:off x="6156615" y="3405620"/>
            <a:ext cx="872837" cy="4208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0" name="Graphic 9" descr="User with solid fill">
            <a:extLst>
              <a:ext uri="{FF2B5EF4-FFF2-40B4-BE49-F238E27FC236}">
                <a16:creationId xmlns:a16="http://schemas.microsoft.com/office/drawing/2014/main" id="{2FD9C29E-A119-8B57-C79C-9D5BBE0EE7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32065" y="1782961"/>
            <a:ext cx="994172" cy="99417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558B1DB-3928-67BD-32C7-0A43430A5AF6}"/>
              </a:ext>
            </a:extLst>
          </p:cNvPr>
          <p:cNvSpPr txBox="1"/>
          <p:nvPr/>
        </p:nvSpPr>
        <p:spPr>
          <a:xfrm>
            <a:off x="5252605" y="2010642"/>
            <a:ext cx="28969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Who will use your work? </a:t>
            </a:r>
          </a:p>
          <a:p>
            <a:r>
              <a:rPr lang="en-US" dirty="0"/>
              <a:t>How will they benefit?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9E5587-AEFE-A1E3-0603-B92DB4F8DF25}"/>
              </a:ext>
            </a:extLst>
          </p:cNvPr>
          <p:cNvSpPr txBox="1"/>
          <p:nvPr/>
        </p:nvSpPr>
        <p:spPr>
          <a:xfrm>
            <a:off x="188520" y="4991451"/>
            <a:ext cx="3150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5. Status Quo  And Limitations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1B29918-985B-6BC2-EACF-DC6F978F97F4}"/>
              </a:ext>
            </a:extLst>
          </p:cNvPr>
          <p:cNvSpPr txBox="1"/>
          <p:nvPr/>
        </p:nvSpPr>
        <p:spPr>
          <a:xfrm>
            <a:off x="929485" y="1932994"/>
            <a:ext cx="23457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4. Measures of Success</a:t>
            </a:r>
          </a:p>
          <a:p>
            <a:r>
              <a:rPr lang="en-US" dirty="0"/>
              <a:t>for your work + Output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2B3CE6-A41A-A54A-0E0B-6F32F8CB6EEC}"/>
              </a:ext>
            </a:extLst>
          </p:cNvPr>
          <p:cNvSpPr txBox="1"/>
          <p:nvPr/>
        </p:nvSpPr>
        <p:spPr>
          <a:xfrm>
            <a:off x="3482578" y="4847359"/>
            <a:ext cx="29146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6. Insight: </a:t>
            </a:r>
            <a:br>
              <a:rPr lang="en-US" dirty="0"/>
            </a:br>
            <a:r>
              <a:rPr lang="en-US" dirty="0"/>
              <a:t>What structure of</a:t>
            </a:r>
          </a:p>
          <a:p>
            <a:r>
              <a:rPr lang="en-US" dirty="0"/>
              <a:t>problem do you know?</a:t>
            </a:r>
          </a:p>
          <a:p>
            <a:r>
              <a:rPr lang="en-US" dirty="0"/>
              <a:t>What strawman designs have you tried and learned from?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AA83DD4-A0B2-6F2C-452A-F73779C032E6}"/>
              </a:ext>
            </a:extLst>
          </p:cNvPr>
          <p:cNvSpPr txBox="1"/>
          <p:nvPr/>
        </p:nvSpPr>
        <p:spPr>
          <a:xfrm>
            <a:off x="5993844" y="4951233"/>
            <a:ext cx="3150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7. Proposed Approach/Key Idea</a:t>
            </a:r>
          </a:p>
        </p:txBody>
      </p:sp>
    </p:spTree>
    <p:extLst>
      <p:ext uri="{BB962C8B-B14F-4D97-AF65-F5344CB8AC3E}">
        <p14:creationId xmlns:p14="http://schemas.microsoft.com/office/powerpoint/2010/main" val="40027687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6E4DB-82AA-1CB2-73FC-652099105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CFB22-2183-A000-108F-0C434EB52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97" y="239766"/>
            <a:ext cx="8909221" cy="994172"/>
          </a:xfrm>
        </p:spPr>
        <p:txBody>
          <a:bodyPr>
            <a:normAutofit fontScale="90000"/>
          </a:bodyPr>
          <a:lstStyle/>
          <a:p>
            <a:r>
              <a:rPr lang="en-US" dirty="0"/>
              <a:t>Cheat Sheet for Measurement Projects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2D39A04B-B472-22B5-9ED4-BB3DFCB25C78}"/>
              </a:ext>
            </a:extLst>
          </p:cNvPr>
          <p:cNvSpPr/>
          <p:nvPr/>
        </p:nvSpPr>
        <p:spPr>
          <a:xfrm>
            <a:off x="3366655" y="3054928"/>
            <a:ext cx="2524991" cy="115339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Your Work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91FAF632-B24C-92FC-0CE7-472F20D64671}"/>
              </a:ext>
            </a:extLst>
          </p:cNvPr>
          <p:cNvSpPr/>
          <p:nvPr/>
        </p:nvSpPr>
        <p:spPr>
          <a:xfrm>
            <a:off x="628651" y="3054928"/>
            <a:ext cx="1350818" cy="1153391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2. What is the system to be measured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DF8B163D-7BEE-D873-6852-BAD7AC309056}"/>
              </a:ext>
            </a:extLst>
          </p:cNvPr>
          <p:cNvSpPr/>
          <p:nvPr/>
        </p:nvSpPr>
        <p:spPr>
          <a:xfrm>
            <a:off x="7278834" y="3039341"/>
            <a:ext cx="1605394" cy="1153391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3. What are intended analytics</a:t>
            </a:r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690CD9CF-4B03-9906-18DB-5BE5AB34A89F}"/>
              </a:ext>
            </a:extLst>
          </p:cNvPr>
          <p:cNvSpPr/>
          <p:nvPr/>
        </p:nvSpPr>
        <p:spPr>
          <a:xfrm>
            <a:off x="2228850" y="3429000"/>
            <a:ext cx="872837" cy="4208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5FBA0EF1-571D-D717-B09E-37ED30439BAE}"/>
              </a:ext>
            </a:extLst>
          </p:cNvPr>
          <p:cNvSpPr/>
          <p:nvPr/>
        </p:nvSpPr>
        <p:spPr>
          <a:xfrm>
            <a:off x="6156615" y="3405620"/>
            <a:ext cx="872837" cy="4208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0" name="Graphic 9" descr="User with solid fill">
            <a:extLst>
              <a:ext uri="{FF2B5EF4-FFF2-40B4-BE49-F238E27FC236}">
                <a16:creationId xmlns:a16="http://schemas.microsoft.com/office/drawing/2014/main" id="{4E853730-4E5E-93C4-0F22-3650EBEFDE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32065" y="1782961"/>
            <a:ext cx="994172" cy="99417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5842765-6145-B147-EF7E-4C339048282E}"/>
              </a:ext>
            </a:extLst>
          </p:cNvPr>
          <p:cNvSpPr txBox="1"/>
          <p:nvPr/>
        </p:nvSpPr>
        <p:spPr>
          <a:xfrm>
            <a:off x="5252605" y="2010642"/>
            <a:ext cx="28969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Who will use your work? </a:t>
            </a:r>
          </a:p>
          <a:p>
            <a:r>
              <a:rPr lang="en-US" dirty="0"/>
              <a:t>How will they benefit?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E6A2EA-8C67-4C4E-47EF-E9197EC27F4F}"/>
              </a:ext>
            </a:extLst>
          </p:cNvPr>
          <p:cNvSpPr txBox="1"/>
          <p:nvPr/>
        </p:nvSpPr>
        <p:spPr>
          <a:xfrm>
            <a:off x="188520" y="4991451"/>
            <a:ext cx="3150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5. Status Quo  And Limitations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809EC94-F45F-3E2B-FD53-4BE6E26510EB}"/>
              </a:ext>
            </a:extLst>
          </p:cNvPr>
          <p:cNvSpPr txBox="1"/>
          <p:nvPr/>
        </p:nvSpPr>
        <p:spPr>
          <a:xfrm>
            <a:off x="929485" y="1932994"/>
            <a:ext cx="28634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4. Measurement hypotheses</a:t>
            </a:r>
            <a:br>
              <a:rPr lang="en-US" dirty="0"/>
            </a:br>
            <a:r>
              <a:rPr lang="en-US" dirty="0"/>
              <a:t>Measurement overheads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2D2B07F-45FE-4CBE-1DF3-EC87697C25D3}"/>
              </a:ext>
            </a:extLst>
          </p:cNvPr>
          <p:cNvSpPr txBox="1"/>
          <p:nvPr/>
        </p:nvSpPr>
        <p:spPr>
          <a:xfrm>
            <a:off x="3482578" y="4847359"/>
            <a:ext cx="29146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6. Insight: </a:t>
            </a:r>
            <a:br>
              <a:rPr lang="en-US" dirty="0"/>
            </a:br>
            <a:r>
              <a:rPr lang="en-US" dirty="0"/>
              <a:t>What  hypothesis do you </a:t>
            </a:r>
          </a:p>
          <a:p>
            <a:r>
              <a:rPr lang="en-US" dirty="0"/>
              <a:t>Have? </a:t>
            </a:r>
          </a:p>
          <a:p>
            <a:r>
              <a:rPr lang="en-US" dirty="0"/>
              <a:t>What is the measurement </a:t>
            </a:r>
          </a:p>
          <a:p>
            <a:r>
              <a:rPr lang="en-US" dirty="0"/>
              <a:t>Methodology ?</a:t>
            </a:r>
          </a:p>
          <a:p>
            <a:r>
              <a:rPr lang="en-US" dirty="0" err="1"/>
              <a:t>Whata</a:t>
            </a:r>
            <a:r>
              <a:rPr lang="en-US" dirty="0"/>
              <a:t> tools/data you need?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B28B5C3-0E9E-7E14-8AC6-232505B1615B}"/>
              </a:ext>
            </a:extLst>
          </p:cNvPr>
          <p:cNvSpPr txBox="1"/>
          <p:nvPr/>
        </p:nvSpPr>
        <p:spPr>
          <a:xfrm>
            <a:off x="6167005" y="4941379"/>
            <a:ext cx="28969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7. Expected key results and implications </a:t>
            </a:r>
          </a:p>
        </p:txBody>
      </p:sp>
    </p:spTree>
    <p:extLst>
      <p:ext uri="{BB962C8B-B14F-4D97-AF65-F5344CB8AC3E}">
        <p14:creationId xmlns:p14="http://schemas.microsoft.com/office/powerpoint/2010/main" val="25508705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DDFBE4-8DD4-1577-3322-331C1B702D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57636-E482-7438-29C8-E6D3F60FA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97" y="239766"/>
            <a:ext cx="8909221" cy="994172"/>
          </a:xfrm>
        </p:spPr>
        <p:txBody>
          <a:bodyPr>
            <a:normAutofit/>
          </a:bodyPr>
          <a:lstStyle/>
          <a:p>
            <a:r>
              <a:rPr lang="en-US" dirty="0"/>
              <a:t>Cheat Sheet for Attack Projects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FE07EF4D-77A0-8C08-E255-84AFA2316A4D}"/>
              </a:ext>
            </a:extLst>
          </p:cNvPr>
          <p:cNvSpPr/>
          <p:nvPr/>
        </p:nvSpPr>
        <p:spPr>
          <a:xfrm>
            <a:off x="3366655" y="3054928"/>
            <a:ext cx="2524991" cy="115339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Your Work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240646-CCCC-2375-0EA1-EB6EACC9412E}"/>
              </a:ext>
            </a:extLst>
          </p:cNvPr>
          <p:cNvSpPr/>
          <p:nvPr/>
        </p:nvSpPr>
        <p:spPr>
          <a:xfrm>
            <a:off x="628649" y="3249756"/>
            <a:ext cx="1350818" cy="1153391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2. What is the system to attacked. </a:t>
            </a:r>
          </a:p>
          <a:p>
            <a:pPr algn="ctr"/>
            <a:r>
              <a:rPr lang="en-US" dirty="0"/>
              <a:t>Wat is threat model 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CC768F7F-078F-9AAC-7B2C-DCA8F586CA35}"/>
              </a:ext>
            </a:extLst>
          </p:cNvPr>
          <p:cNvSpPr/>
          <p:nvPr/>
        </p:nvSpPr>
        <p:spPr>
          <a:xfrm>
            <a:off x="7278834" y="3039341"/>
            <a:ext cx="1605394" cy="1153391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3. What are intended attack showcases</a:t>
            </a:r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40F2F9A3-55A8-BBAA-CDE6-BDA02D485465}"/>
              </a:ext>
            </a:extLst>
          </p:cNvPr>
          <p:cNvSpPr/>
          <p:nvPr/>
        </p:nvSpPr>
        <p:spPr>
          <a:xfrm>
            <a:off x="2228850" y="3429000"/>
            <a:ext cx="872837" cy="4208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48892D2B-1DA1-173B-5EE8-B386BF4E46DB}"/>
              </a:ext>
            </a:extLst>
          </p:cNvPr>
          <p:cNvSpPr/>
          <p:nvPr/>
        </p:nvSpPr>
        <p:spPr>
          <a:xfrm>
            <a:off x="6156615" y="3405620"/>
            <a:ext cx="872837" cy="4208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0" name="Graphic 9" descr="User with solid fill">
            <a:extLst>
              <a:ext uri="{FF2B5EF4-FFF2-40B4-BE49-F238E27FC236}">
                <a16:creationId xmlns:a16="http://schemas.microsoft.com/office/drawing/2014/main" id="{880FE006-11C9-E5E0-37AE-50FDC6D13C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32065" y="1782961"/>
            <a:ext cx="994172" cy="99417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489FC54-16C4-D468-4C3B-9E50D7E745F8}"/>
              </a:ext>
            </a:extLst>
          </p:cNvPr>
          <p:cNvSpPr txBox="1"/>
          <p:nvPr/>
        </p:nvSpPr>
        <p:spPr>
          <a:xfrm>
            <a:off x="5252605" y="2010642"/>
            <a:ext cx="28969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Who will use your work? </a:t>
            </a:r>
          </a:p>
          <a:p>
            <a:r>
              <a:rPr lang="en-US" dirty="0"/>
              <a:t>How will they benefit?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A38EF25-DEE4-D730-15A7-1F37FFD37009}"/>
              </a:ext>
            </a:extLst>
          </p:cNvPr>
          <p:cNvSpPr txBox="1"/>
          <p:nvPr/>
        </p:nvSpPr>
        <p:spPr>
          <a:xfrm>
            <a:off x="188520" y="4991451"/>
            <a:ext cx="3150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5. Status Quo  And Limitations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F2C7F4-585F-9DCB-2852-BD83ED581335}"/>
              </a:ext>
            </a:extLst>
          </p:cNvPr>
          <p:cNvSpPr txBox="1"/>
          <p:nvPr/>
        </p:nvSpPr>
        <p:spPr>
          <a:xfrm>
            <a:off x="929485" y="1932994"/>
            <a:ext cx="2341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4. Measures of attack </a:t>
            </a:r>
          </a:p>
          <a:p>
            <a:r>
              <a:rPr lang="en-US" dirty="0"/>
              <a:t>Cost/success/reliability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F3B0F04-77E1-7AEE-1D1B-2E8A819DA5EB}"/>
              </a:ext>
            </a:extLst>
          </p:cNvPr>
          <p:cNvSpPr txBox="1"/>
          <p:nvPr/>
        </p:nvSpPr>
        <p:spPr>
          <a:xfrm>
            <a:off x="3482578" y="4847359"/>
            <a:ext cx="29146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6. Insight: </a:t>
            </a:r>
            <a:br>
              <a:rPr lang="en-US" dirty="0"/>
            </a:br>
            <a:r>
              <a:rPr lang="en-US" dirty="0"/>
              <a:t>What  insights do you </a:t>
            </a:r>
          </a:p>
          <a:p>
            <a:r>
              <a:rPr lang="en-US" dirty="0"/>
              <a:t>Have to create attacks?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60D7A76-F2CE-917D-DDA0-34A3BAC0BFD0}"/>
              </a:ext>
            </a:extLst>
          </p:cNvPr>
          <p:cNvSpPr txBox="1"/>
          <p:nvPr/>
        </p:nvSpPr>
        <p:spPr>
          <a:xfrm>
            <a:off x="6167005" y="4941379"/>
            <a:ext cx="28969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7. Expected key attacks and implications for defense</a:t>
            </a:r>
          </a:p>
        </p:txBody>
      </p:sp>
    </p:spTree>
    <p:extLst>
      <p:ext uri="{BB962C8B-B14F-4D97-AF65-F5344CB8AC3E}">
        <p14:creationId xmlns:p14="http://schemas.microsoft.com/office/powerpoint/2010/main" val="13033528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1F526F0D-497E-FE40-A62E-121C8C7504D2}" type="slidenum">
              <a:rPr lang="en-US" sz="1400">
                <a:latin typeface="Arial" charset="0"/>
              </a:rPr>
              <a:pPr eaLnBrk="1" hangingPunct="1"/>
              <a:t>23</a:t>
            </a:fld>
            <a:endParaRPr lang="en-US" sz="1400">
              <a:latin typeface="Arial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Some example topics ..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09650"/>
            <a:ext cx="8763000" cy="5346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https://</a:t>
            </a:r>
            <a:r>
              <a:rPr lang="en-US" sz="2400" dirty="0" err="1">
                <a:latin typeface="Arial" charset="0"/>
                <a:ea typeface="ＭＳ Ｐゴシック" charset="0"/>
                <a:cs typeface="ＭＳ Ｐゴシック" charset="0"/>
              </a:rPr>
              <a:t>docs.google.com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/document/d/1u5XppBYdDtsO0TQAQTr-wGXLtB0TFHEV0Jgv9fqu3W0/</a:t>
            </a:r>
            <a:r>
              <a:rPr lang="en-US" sz="2400" dirty="0" err="1">
                <a:latin typeface="Arial" charset="0"/>
                <a:ea typeface="ＭＳ Ｐゴシック" charset="0"/>
                <a:cs typeface="ＭＳ Ｐゴシック" charset="0"/>
              </a:rPr>
              <a:t>edit?tab</a:t>
            </a: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=t.0</a:t>
            </a:r>
          </a:p>
        </p:txBody>
      </p:sp>
    </p:spTree>
    <p:extLst>
      <p:ext uri="{BB962C8B-B14F-4D97-AF65-F5344CB8AC3E}">
        <p14:creationId xmlns:p14="http://schemas.microsoft.com/office/powerpoint/2010/main" val="18022913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Choosing your own project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Anything related to this course and appropriately challenging should be doable</a:t>
            </a:r>
          </a:p>
          <a:p>
            <a:endParaRPr lang="en-US" altLang="ja-JP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Most important factor: your 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own motivation</a:t>
            </a:r>
          </a:p>
          <a:p>
            <a:endParaRPr lang="en-US" altLang="ja-JP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Talk to us!</a:t>
            </a:r>
          </a:p>
        </p:txBody>
      </p:sp>
      <p:sp>
        <p:nvSpPr>
          <p:cNvPr id="706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B4D10334-0035-6546-9FEA-3E5BBA9CBC0A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24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1244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Todo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dirty="0"/>
              <a:t>Read the “project how to”</a:t>
            </a:r>
          </a:p>
          <a:p>
            <a:endParaRPr lang="en-US" dirty="0"/>
          </a:p>
          <a:p>
            <a:r>
              <a:rPr lang="en-US" dirty="0"/>
              <a:t>https://</a:t>
            </a:r>
            <a:r>
              <a:rPr lang="en-US" dirty="0" err="1"/>
              <a:t>users.ece.cmu.edu</a:t>
            </a:r>
            <a:r>
              <a:rPr lang="en-US" dirty="0"/>
              <a:t>/~</a:t>
            </a:r>
            <a:r>
              <a:rPr lang="en-US" dirty="0" err="1"/>
              <a:t>vsekar</a:t>
            </a:r>
            <a:r>
              <a:rPr lang="en-US" dirty="0"/>
              <a:t>/Teaching/Spring25/18731/reading/</a:t>
            </a:r>
            <a:r>
              <a:rPr lang="en-US" dirty="0" err="1"/>
              <a:t>hpprojecthowto.pdf</a:t>
            </a:r>
            <a:endParaRPr lang="en-US" dirty="0"/>
          </a:p>
          <a:p>
            <a:endParaRPr lang="en-US" dirty="0"/>
          </a:p>
          <a:p>
            <a:r>
              <a:rPr lang="en-US" dirty="0"/>
              <a:t>Set up meeting with Project Contacts and/or Vyas </a:t>
            </a:r>
          </a:p>
          <a:p>
            <a:endParaRPr lang="en-US" dirty="0"/>
          </a:p>
          <a:p>
            <a:r>
              <a:rPr lang="en-US" dirty="0"/>
              <a:t>Internalize this!</a:t>
            </a:r>
          </a:p>
          <a:p>
            <a:endParaRPr lang="en-US" dirty="0"/>
          </a:p>
          <a:p>
            <a:r>
              <a:rPr lang="en-US" dirty="0">
                <a:sym typeface="Wingdings" pitchFamily="2" charset="2"/>
              </a:rPr>
              <a:t>Turn this into awesome </a:t>
            </a:r>
            <a:r>
              <a:rPr lang="en-US">
                <a:sym typeface="Wingdings" pitchFamily="2" charset="2"/>
              </a:rPr>
              <a:t>research outcomes 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25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33409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Formulating a research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399"/>
            <a:ext cx="8229600" cy="594360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Problem statement</a:t>
            </a:r>
          </a:p>
          <a:p>
            <a:pPr lvl="1"/>
            <a:r>
              <a:rPr lang="en-US" dirty="0"/>
              <a:t>What problem, does it matter</a:t>
            </a:r>
          </a:p>
          <a:p>
            <a:pPr lvl="1"/>
            <a:r>
              <a:rPr lang="en-US" dirty="0"/>
              <a:t>Who will benefit</a:t>
            </a:r>
            <a:br>
              <a:rPr lang="en-US" dirty="0"/>
            </a:br>
            <a:endParaRPr lang="en-US" dirty="0"/>
          </a:p>
          <a:p>
            <a:r>
              <a:rPr lang="en-US" dirty="0"/>
              <a:t>Proposed approach</a:t>
            </a:r>
          </a:p>
          <a:p>
            <a:pPr lvl="1"/>
            <a:r>
              <a:rPr lang="en-US" dirty="0"/>
              <a:t>What method or idea</a:t>
            </a:r>
          </a:p>
          <a:p>
            <a:endParaRPr lang="en-US" dirty="0"/>
          </a:p>
          <a:p>
            <a:r>
              <a:rPr lang="en-US" dirty="0"/>
              <a:t>Hypothesis </a:t>
            </a:r>
          </a:p>
          <a:p>
            <a:pPr lvl="1"/>
            <a:r>
              <a:rPr lang="en-US" dirty="0"/>
              <a:t>Do you have specific expectations? What is known?</a:t>
            </a:r>
          </a:p>
          <a:p>
            <a:endParaRPr lang="en-US" dirty="0"/>
          </a:p>
          <a:p>
            <a:r>
              <a:rPr lang="en-US" dirty="0"/>
              <a:t>Evaluation plan </a:t>
            </a:r>
          </a:p>
          <a:p>
            <a:pPr lvl="1"/>
            <a:r>
              <a:rPr lang="en-US" dirty="0"/>
              <a:t>What tools? What resources?</a:t>
            </a:r>
          </a:p>
          <a:p>
            <a:endParaRPr lang="en-US" dirty="0"/>
          </a:p>
          <a:p>
            <a:r>
              <a:rPr lang="en-US" dirty="0"/>
              <a:t>Results </a:t>
            </a:r>
          </a:p>
          <a:p>
            <a:pPr lvl="1"/>
            <a:r>
              <a:rPr lang="en-US" dirty="0"/>
              <a:t>What are the metrics of success? What is the deliverable? </a:t>
            </a:r>
          </a:p>
          <a:p>
            <a:pPr lvl="1"/>
            <a:r>
              <a:rPr lang="en-US" dirty="0"/>
              <a:t>Milestones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/>
              <a:t>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2165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012EB54C-B5F7-654E-8B20-7DF950A79550}" type="slidenum">
              <a:rPr lang="en-US" sz="1400">
                <a:latin typeface="Arial" charset="0"/>
              </a:rPr>
              <a:pPr eaLnBrk="1" hangingPunct="1"/>
              <a:t>4</a:t>
            </a:fld>
            <a:endParaRPr lang="en-US" sz="1400" dirty="0">
              <a:latin typeface="Arial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Project Logistics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534400" cy="5105400"/>
          </a:xfrm>
        </p:spPr>
        <p:txBody>
          <a:bodyPr/>
          <a:lstStyle/>
          <a:p>
            <a:pPr eaLnBrk="1" hangingPunct="1"/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Project proposal</a:t>
            </a:r>
          </a:p>
          <a:p>
            <a:pPr lvl="1" eaLnBrk="1" hangingPunct="1"/>
            <a:r>
              <a:rPr lang="en-US" dirty="0">
                <a:latin typeface="Arial" charset="0"/>
                <a:ea typeface="ＭＳ Ｐゴシック" charset="0"/>
              </a:rPr>
              <a:t>Project description</a:t>
            </a:r>
          </a:p>
          <a:p>
            <a:pPr lvl="1" eaLnBrk="1" hangingPunct="1"/>
            <a:r>
              <a:rPr lang="en-US" dirty="0">
                <a:latin typeface="Arial" charset="0"/>
                <a:ea typeface="ＭＳ Ｐゴシック" charset="0"/>
              </a:rPr>
              <a:t>Related work</a:t>
            </a:r>
          </a:p>
          <a:p>
            <a:pPr lvl="1" eaLnBrk="1" hangingPunct="1"/>
            <a:r>
              <a:rPr lang="en-US" dirty="0">
                <a:latin typeface="Arial" charset="0"/>
                <a:ea typeface="ＭＳ Ｐゴシック" charset="0"/>
              </a:rPr>
              <a:t>Outline of research contribution</a:t>
            </a:r>
          </a:p>
          <a:p>
            <a:pPr lvl="1" eaLnBrk="1" hangingPunct="1"/>
            <a:r>
              <a:rPr lang="en-US" dirty="0">
                <a:latin typeface="Arial" charset="0"/>
                <a:ea typeface="ＭＳ Ｐゴシック" charset="0"/>
              </a:rPr>
              <a:t>Timeline of implementation milestones</a:t>
            </a:r>
          </a:p>
          <a:p>
            <a:pPr lvl="1" eaLnBrk="1" hangingPunct="1"/>
            <a:r>
              <a:rPr lang="en-US" dirty="0">
                <a:latin typeface="Arial" charset="0"/>
                <a:ea typeface="ＭＳ Ｐゴシック" charset="0"/>
              </a:rPr>
              <a:t>Evaluation metrics (how do you know that you were successful)</a:t>
            </a:r>
          </a:p>
          <a:p>
            <a:pPr lvl="1" eaLnBrk="1" hangingPunct="1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</a:rPr>
              <a:t>Template posted on canvas</a:t>
            </a:r>
          </a:p>
        </p:txBody>
      </p:sp>
    </p:spTree>
    <p:extLst>
      <p:ext uri="{BB962C8B-B14F-4D97-AF65-F5344CB8AC3E}">
        <p14:creationId xmlns:p14="http://schemas.microsoft.com/office/powerpoint/2010/main" val="2425378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latin typeface="Arial" charset="0"/>
                <a:ea typeface="ＭＳ Ｐゴシック" charset="0"/>
                <a:cs typeface="ＭＳ Ｐゴシック" charset="0"/>
              </a:rPr>
              <a:t>Project milestones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87500"/>
            <a:ext cx="8229600" cy="5041900"/>
          </a:xfrm>
        </p:spPr>
        <p:txBody>
          <a:bodyPr>
            <a:normAutofit/>
          </a:bodyPr>
          <a:lstStyle/>
          <a:p>
            <a:r>
              <a:rPr lang="en-US" altLang="ja-JP" sz="2000" dirty="0">
                <a:latin typeface="Helvetica" charset="0"/>
                <a:ea typeface="ＭＳ Ｐゴシック" charset="0"/>
                <a:cs typeface="ＭＳ Ｐゴシック" charset="0"/>
              </a:rPr>
              <a:t>3-4 milestones</a:t>
            </a:r>
          </a:p>
          <a:p>
            <a:pPr lvl="1"/>
            <a:r>
              <a:rPr lang="en-US" altLang="ja-JP" sz="1800" dirty="0">
                <a:latin typeface="Helvetica" charset="0"/>
                <a:ea typeface="ＭＳ Ｐゴシック" charset="0"/>
              </a:rPr>
              <a:t>A (written) proposal phase Due Feb 20 ( 10 days from now)</a:t>
            </a:r>
          </a:p>
          <a:p>
            <a:pPr lvl="2"/>
            <a:r>
              <a:rPr lang="en-US" altLang="ja-JP" sz="1400" dirty="0">
                <a:latin typeface="Helvetica" charset="0"/>
                <a:ea typeface="ＭＳ Ｐゴシック" charset="0"/>
              </a:rPr>
              <a:t>Form groups, submit pre-proposal to make sure your project is feasible</a:t>
            </a:r>
          </a:p>
          <a:p>
            <a:pPr lvl="1"/>
            <a:r>
              <a:rPr lang="en-US" altLang="ja-JP" sz="1600" dirty="0">
                <a:latin typeface="Helvetica" charset="0"/>
                <a:ea typeface="ＭＳ Ｐゴシック" charset="0"/>
              </a:rPr>
              <a:t>Describe the proposed work</a:t>
            </a:r>
          </a:p>
          <a:p>
            <a:pPr lvl="2"/>
            <a:r>
              <a:rPr lang="en-US" altLang="ja-JP" sz="1600" dirty="0">
                <a:latin typeface="Helvetica" charset="0"/>
                <a:ea typeface="ＭＳ Ｐゴシック" charset="0"/>
              </a:rPr>
              <a:t>Motivation behind it</a:t>
            </a:r>
          </a:p>
          <a:p>
            <a:pPr lvl="2"/>
            <a:r>
              <a:rPr lang="en-US" altLang="ja-JP" sz="1600" dirty="0">
                <a:latin typeface="Helvetica" charset="0"/>
                <a:ea typeface="ＭＳ Ｐゴシック" charset="0"/>
              </a:rPr>
              <a:t>Schedule to completion </a:t>
            </a:r>
          </a:p>
          <a:p>
            <a:pPr lvl="1"/>
            <a:r>
              <a:rPr lang="en-US" altLang="ja-JP" sz="1800" dirty="0">
                <a:latin typeface="Helvetica" charset="0"/>
                <a:ea typeface="ＭＳ Ｐゴシック" charset="0"/>
              </a:rPr>
              <a:t>One mid-semester emails (tentatively  March 15 and week of April 7)</a:t>
            </a:r>
          </a:p>
          <a:p>
            <a:pPr lvl="2"/>
            <a:r>
              <a:rPr lang="en-US" altLang="ja-JP" sz="1600" dirty="0">
                <a:latin typeface="Helvetica" charset="0"/>
                <a:ea typeface="ＭＳ Ｐゴシック" charset="0"/>
              </a:rPr>
              <a:t>One page report where you will describe the status of your project – instructors may follow up with an interview with the team if needed.</a:t>
            </a:r>
          </a:p>
          <a:p>
            <a:pPr lvl="1"/>
            <a:r>
              <a:rPr lang="en-US" altLang="ja-JP" sz="1800" dirty="0">
                <a:latin typeface="Helvetica" charset="0"/>
                <a:ea typeface="ＭＳ Ｐゴシック" charset="0"/>
              </a:rPr>
              <a:t>Final presentation (in class) and report (finals week)</a:t>
            </a:r>
          </a:p>
          <a:p>
            <a:r>
              <a:rPr lang="en-US" altLang="ja-JP" sz="2000" b="1" dirty="0">
                <a:latin typeface="Helvetica" charset="0"/>
                <a:ea typeface="ＭＳ Ｐゴシック" charset="0"/>
                <a:cs typeface="ＭＳ Ｐゴシック" charset="0"/>
              </a:rPr>
              <a:t>Highly encouraged</a:t>
            </a:r>
            <a:r>
              <a:rPr lang="en-US" altLang="ja-JP" sz="2000" dirty="0">
                <a:latin typeface="Helvetica" charset="0"/>
                <a:ea typeface="ＭＳ Ｐゴシック" charset="0"/>
                <a:cs typeface="ＭＳ Ｐゴシック" charset="0"/>
              </a:rPr>
              <a:t> to communicate with the instructors outside of the mandatory milestones</a:t>
            </a:r>
          </a:p>
          <a:p>
            <a:pPr lvl="1"/>
            <a:r>
              <a:rPr lang="en-US" altLang="ja-JP" sz="1800" dirty="0">
                <a:latin typeface="Helvetica" charset="0"/>
                <a:ea typeface="ＭＳ Ｐゴシック" charset="0"/>
              </a:rPr>
              <a:t>Communicate!</a:t>
            </a:r>
          </a:p>
          <a:p>
            <a:pPr lvl="1"/>
            <a:r>
              <a:rPr lang="en-US" altLang="ja-JP" sz="1800" dirty="0">
                <a:latin typeface="Helvetica" charset="0"/>
                <a:ea typeface="ＭＳ Ｐゴシック" charset="0"/>
              </a:rPr>
              <a:t>We will not run after you to get information, you are in complete control</a:t>
            </a:r>
            <a:endParaRPr lang="en-US" altLang="ja-JP" sz="1800" dirty="0">
              <a:latin typeface="Arial" charset="0"/>
              <a:ea typeface="ＭＳ Ｐゴシック" charset="0"/>
            </a:endParaRPr>
          </a:p>
        </p:txBody>
      </p:sp>
      <p:sp>
        <p:nvSpPr>
          <p:cNvPr id="624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16122769-B860-DD4A-A5D8-42014F8A583F}" type="slidenum">
              <a:rPr lang="en-US" altLang="ja-JP" sz="800">
                <a:latin typeface="Arial" charset="0"/>
                <a:ea typeface="MS PGothic" charset="0"/>
                <a:cs typeface="MS PGothic" charset="0"/>
              </a:rPr>
              <a:pPr/>
              <a:t>5</a:t>
            </a:fld>
            <a:endParaRPr lang="en-US" altLang="ja-JP" sz="800">
              <a:latin typeface="Arial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884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DA94C-33DD-893D-0C9A-3AF478316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Meta Process for “Research”  </a:t>
            </a:r>
          </a:p>
        </p:txBody>
      </p:sp>
      <p:pic>
        <p:nvPicPr>
          <p:cNvPr id="4" name="Picture 2" descr="Gene Amdahl, Pioneer of Mainframe Computing, Dies at 92 - The New York Times">
            <a:extLst>
              <a:ext uri="{FF2B5EF4-FFF2-40B4-BE49-F238E27FC236}">
                <a16:creationId xmlns:a16="http://schemas.microsoft.com/office/drawing/2014/main" id="{A09632C9-92A1-0866-280F-FB844B9CBF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6873" y="2817307"/>
            <a:ext cx="828620" cy="123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upload.wikimedia.org/wikipedia/commons/6/61/George...">
            <a:extLst>
              <a:ext uri="{FF2B5EF4-FFF2-40B4-BE49-F238E27FC236}">
                <a16:creationId xmlns:a16="http://schemas.microsoft.com/office/drawing/2014/main" id="{53FC3ED6-7021-85D6-4A61-5AE964F68D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929" y="2809499"/>
            <a:ext cx="985874" cy="1239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>
            <a:extLst>
              <a:ext uri="{FF2B5EF4-FFF2-40B4-BE49-F238E27FC236}">
                <a16:creationId xmlns:a16="http://schemas.microsoft.com/office/drawing/2014/main" id="{6F0B8760-7FF6-192D-2F58-53CA794AAD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413" y="2771748"/>
            <a:ext cx="845736" cy="1239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0" descr="10 Astounding Facts About George Pólya - Facts.net">
            <a:extLst>
              <a:ext uri="{FF2B5EF4-FFF2-40B4-BE49-F238E27FC236}">
                <a16:creationId xmlns:a16="http://schemas.microsoft.com/office/drawing/2014/main" id="{FD0F97EB-C1FD-C973-9098-5A89AF9C5B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5386" y="2817306"/>
            <a:ext cx="1432134" cy="1193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AA549F8-F757-59B5-BBCB-D441884C94B1}"/>
              </a:ext>
            </a:extLst>
          </p:cNvPr>
          <p:cNvSpPr txBox="1"/>
          <p:nvPr/>
        </p:nvSpPr>
        <p:spPr>
          <a:xfrm>
            <a:off x="248335" y="2163484"/>
            <a:ext cx="142160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George </a:t>
            </a:r>
            <a:r>
              <a:rPr lang="en-US" sz="1350" dirty="0" err="1"/>
              <a:t>Heilmeier</a:t>
            </a:r>
            <a:endParaRPr lang="en-US" sz="135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9E8BB4-91FB-80DE-3F0A-532BBB0B095D}"/>
              </a:ext>
            </a:extLst>
          </p:cNvPr>
          <p:cNvSpPr txBox="1"/>
          <p:nvPr/>
        </p:nvSpPr>
        <p:spPr>
          <a:xfrm>
            <a:off x="2463437" y="2190382"/>
            <a:ext cx="114005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Gene Amdahl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8486EB-2CAF-ACDA-71BC-FD2B46DDA226}"/>
              </a:ext>
            </a:extLst>
          </p:cNvPr>
          <p:cNvSpPr txBox="1"/>
          <p:nvPr/>
        </p:nvSpPr>
        <p:spPr>
          <a:xfrm>
            <a:off x="4572000" y="2174272"/>
            <a:ext cx="111254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George </a:t>
            </a:r>
            <a:r>
              <a:rPr lang="en-US" sz="1350" dirty="0" err="1"/>
              <a:t>Polya</a:t>
            </a:r>
            <a:endParaRPr lang="en-US" sz="135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CA2D19-B7AB-0DAB-E61F-EAFBE7FAC6A7}"/>
              </a:ext>
            </a:extLst>
          </p:cNvPr>
          <p:cNvSpPr txBox="1"/>
          <p:nvPr/>
        </p:nvSpPr>
        <p:spPr>
          <a:xfrm>
            <a:off x="6886789" y="2125266"/>
            <a:ext cx="121539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Herbert Simon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4224D6-ADA6-18D4-406D-9CE8360022B4}"/>
              </a:ext>
            </a:extLst>
          </p:cNvPr>
          <p:cNvSpPr txBox="1"/>
          <p:nvPr/>
        </p:nvSpPr>
        <p:spPr>
          <a:xfrm>
            <a:off x="346680" y="4380824"/>
            <a:ext cx="14720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Articulate </a:t>
            </a:r>
          </a:p>
          <a:p>
            <a:r>
              <a:rPr lang="en-US" sz="2400" dirty="0"/>
              <a:t>the </a:t>
            </a:r>
          </a:p>
          <a:p>
            <a:r>
              <a:rPr lang="en-US" sz="2400" dirty="0"/>
              <a:t>Goals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97065C-4AB4-8A69-8621-AC4B097FAEBF}"/>
              </a:ext>
            </a:extLst>
          </p:cNvPr>
          <p:cNvSpPr txBox="1"/>
          <p:nvPr/>
        </p:nvSpPr>
        <p:spPr>
          <a:xfrm>
            <a:off x="2303929" y="4454173"/>
            <a:ext cx="170130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Identify the </a:t>
            </a:r>
          </a:p>
          <a:p>
            <a:r>
              <a:rPr lang="en-US" sz="2400" dirty="0"/>
              <a:t>“elephant” </a:t>
            </a:r>
          </a:p>
          <a:p>
            <a:r>
              <a:rPr lang="en-US" sz="2400" dirty="0"/>
              <a:t>in the room</a:t>
            </a:r>
          </a:p>
          <a:p>
            <a:endParaRPr lang="en-US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E7A051-DD9F-F411-97A6-ED155F868024}"/>
              </a:ext>
            </a:extLst>
          </p:cNvPr>
          <p:cNvSpPr txBox="1"/>
          <p:nvPr/>
        </p:nvSpPr>
        <p:spPr>
          <a:xfrm>
            <a:off x="4465387" y="4454173"/>
            <a:ext cx="15431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Formulate,</a:t>
            </a:r>
            <a:br>
              <a:rPr lang="en-US" sz="2400" dirty="0"/>
            </a:br>
            <a:r>
              <a:rPr lang="en-US" sz="2400" dirty="0"/>
              <a:t>Solve,</a:t>
            </a:r>
            <a:br>
              <a:rPr lang="en-US" sz="2400" dirty="0"/>
            </a:br>
            <a:r>
              <a:rPr lang="en-US" sz="2400" dirty="0"/>
              <a:t>Refine</a:t>
            </a:r>
          </a:p>
          <a:p>
            <a:endParaRPr lang="en-US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4040B40-70BF-9303-314B-8BA4928C2E13}"/>
              </a:ext>
            </a:extLst>
          </p:cNvPr>
          <p:cNvSpPr txBox="1"/>
          <p:nvPr/>
        </p:nvSpPr>
        <p:spPr>
          <a:xfrm>
            <a:off x="6886789" y="4454172"/>
            <a:ext cx="140314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Articulate</a:t>
            </a:r>
          </a:p>
          <a:p>
            <a:r>
              <a:rPr lang="en-US" sz="2400" dirty="0"/>
              <a:t>The </a:t>
            </a:r>
          </a:p>
          <a:p>
            <a:r>
              <a:rPr lang="en-US" sz="2400" dirty="0"/>
              <a:t>Idea!</a:t>
            </a:r>
          </a:p>
          <a:p>
            <a:endParaRPr lang="en-US" sz="2400" dirty="0"/>
          </a:p>
        </p:txBody>
      </p:sp>
      <p:sp>
        <p:nvSpPr>
          <p:cNvPr id="16" name="Right Arrow 15">
            <a:extLst>
              <a:ext uri="{FF2B5EF4-FFF2-40B4-BE49-F238E27FC236}">
                <a16:creationId xmlns:a16="http://schemas.microsoft.com/office/drawing/2014/main" id="{977FD991-C188-25CD-7CFC-57C989AF636B}"/>
              </a:ext>
            </a:extLst>
          </p:cNvPr>
          <p:cNvSpPr/>
          <p:nvPr/>
        </p:nvSpPr>
        <p:spPr>
          <a:xfrm>
            <a:off x="1775052" y="3391249"/>
            <a:ext cx="528877" cy="28713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" name="Right Arrow 16">
            <a:extLst>
              <a:ext uri="{FF2B5EF4-FFF2-40B4-BE49-F238E27FC236}">
                <a16:creationId xmlns:a16="http://schemas.microsoft.com/office/drawing/2014/main" id="{58A0317D-9574-F350-F712-0ABAE8C2C504}"/>
              </a:ext>
            </a:extLst>
          </p:cNvPr>
          <p:cNvSpPr/>
          <p:nvPr/>
        </p:nvSpPr>
        <p:spPr>
          <a:xfrm>
            <a:off x="3681001" y="3363970"/>
            <a:ext cx="528877" cy="28713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id="{F8C0E67F-D7BE-083A-257B-B921AB7B1F1F}"/>
              </a:ext>
            </a:extLst>
          </p:cNvPr>
          <p:cNvSpPr/>
          <p:nvPr/>
        </p:nvSpPr>
        <p:spPr>
          <a:xfrm>
            <a:off x="6095835" y="3290702"/>
            <a:ext cx="528877" cy="28713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822614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5CA33-4EA0-532A-871D-E7993E4D6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Heilmeier’s</a:t>
            </a:r>
            <a:r>
              <a:rPr lang="en-US" dirty="0"/>
              <a:t>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2C25D-2307-AC72-63A0-6D80E1125F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en-US" dirty="0"/>
              <a:t>What are you trying to do? Articulate your objectives using absolutely no jargon.</a:t>
            </a:r>
          </a:p>
          <a:p>
            <a:pPr fontAlgn="base"/>
            <a:r>
              <a:rPr lang="en-US" dirty="0"/>
              <a:t>How is it done today, and what are the limits of current practice?</a:t>
            </a:r>
          </a:p>
          <a:p>
            <a:pPr fontAlgn="base"/>
            <a:r>
              <a:rPr lang="en-US" dirty="0"/>
              <a:t>What is new in your approach and why do you think it will be successful?</a:t>
            </a:r>
          </a:p>
          <a:p>
            <a:pPr fontAlgn="base"/>
            <a:r>
              <a:rPr lang="en-US" dirty="0"/>
              <a:t>Who cares? If you are successful, what difference will it make?</a:t>
            </a:r>
          </a:p>
          <a:p>
            <a:pPr fontAlgn="base"/>
            <a:r>
              <a:rPr lang="en-US" dirty="0"/>
              <a:t>What are the risks?</a:t>
            </a:r>
          </a:p>
          <a:p>
            <a:pPr fontAlgn="base"/>
            <a:r>
              <a:rPr lang="en-US" dirty="0"/>
              <a:t>How much will it cost?</a:t>
            </a:r>
          </a:p>
          <a:p>
            <a:pPr fontAlgn="base"/>
            <a:r>
              <a:rPr lang="en-US" dirty="0"/>
              <a:t>How long will it take?</a:t>
            </a:r>
          </a:p>
          <a:p>
            <a:pPr fontAlgn="base"/>
            <a:r>
              <a:rPr lang="en-US" dirty="0"/>
              <a:t>What are the mid-term and final “exams” to check for success?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059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5CA33-4EA0-532A-871D-E7993E4D6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577" y="234751"/>
            <a:ext cx="8432223" cy="994172"/>
          </a:xfrm>
        </p:spPr>
        <p:txBody>
          <a:bodyPr/>
          <a:lstStyle/>
          <a:p>
            <a:r>
              <a:rPr lang="en-US" dirty="0"/>
              <a:t>Part 1: </a:t>
            </a:r>
            <a:r>
              <a:rPr lang="en-US" dirty="0" err="1"/>
              <a:t>Heilmeier</a:t>
            </a:r>
            <a:r>
              <a:rPr lang="en-US" dirty="0"/>
              <a:t> Key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2C25D-2307-AC72-63A0-6D80E1125F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Before embarking on a research  project ask the </a:t>
            </a:r>
            <a:r>
              <a:rPr lang="en-US" dirty="0" err="1"/>
              <a:t>Heilmeier</a:t>
            </a:r>
            <a:r>
              <a:rPr lang="en-US" dirty="0"/>
              <a:t> questions</a:t>
            </a:r>
          </a:p>
          <a:p>
            <a:endParaRPr lang="en-US" dirty="0"/>
          </a:p>
          <a:p>
            <a:r>
              <a:rPr lang="en-US" dirty="0"/>
              <a:t>Periodically revisit </a:t>
            </a:r>
          </a:p>
          <a:p>
            <a:endParaRPr lang="en-US" dirty="0"/>
          </a:p>
          <a:p>
            <a:r>
              <a:rPr lang="en-US" dirty="0"/>
              <a:t>Pivot if evidence suggests otherwise!</a:t>
            </a:r>
          </a:p>
        </p:txBody>
      </p:sp>
    </p:spTree>
    <p:extLst>
      <p:ext uri="{BB962C8B-B14F-4D97-AF65-F5344CB8AC3E}">
        <p14:creationId xmlns:p14="http://schemas.microsoft.com/office/powerpoint/2010/main" val="4178257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DA94C-33DD-893D-0C9A-3AF478316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</a:t>
            </a:r>
          </a:p>
        </p:txBody>
      </p:sp>
      <p:pic>
        <p:nvPicPr>
          <p:cNvPr id="4" name="Picture 2" descr="Gene Amdahl, Pioneer of Mainframe Computing, Dies at 92 - The New York Times">
            <a:extLst>
              <a:ext uri="{FF2B5EF4-FFF2-40B4-BE49-F238E27FC236}">
                <a16:creationId xmlns:a16="http://schemas.microsoft.com/office/drawing/2014/main" id="{A09632C9-92A1-0866-280F-FB844B9CBF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6873" y="2817307"/>
            <a:ext cx="828620" cy="1233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upload.wikimedia.org/wikipedia/commons/6/61/George...">
            <a:extLst>
              <a:ext uri="{FF2B5EF4-FFF2-40B4-BE49-F238E27FC236}">
                <a16:creationId xmlns:a16="http://schemas.microsoft.com/office/drawing/2014/main" id="{53FC3ED6-7021-85D6-4A61-5AE964F68D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929" y="2809499"/>
            <a:ext cx="985874" cy="1239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>
            <a:extLst>
              <a:ext uri="{FF2B5EF4-FFF2-40B4-BE49-F238E27FC236}">
                <a16:creationId xmlns:a16="http://schemas.microsoft.com/office/drawing/2014/main" id="{6F0B8760-7FF6-192D-2F58-53CA794AAD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413" y="2771748"/>
            <a:ext cx="845736" cy="1239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0" descr="10 Astounding Facts About George Pólya - Facts.net">
            <a:extLst>
              <a:ext uri="{FF2B5EF4-FFF2-40B4-BE49-F238E27FC236}">
                <a16:creationId xmlns:a16="http://schemas.microsoft.com/office/drawing/2014/main" id="{FD0F97EB-C1FD-C973-9098-5A89AF9C5B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5386" y="2817306"/>
            <a:ext cx="1432134" cy="1193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AA549F8-F757-59B5-BBCB-D441884C94B1}"/>
              </a:ext>
            </a:extLst>
          </p:cNvPr>
          <p:cNvSpPr txBox="1"/>
          <p:nvPr/>
        </p:nvSpPr>
        <p:spPr>
          <a:xfrm>
            <a:off x="248335" y="2163484"/>
            <a:ext cx="142160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George </a:t>
            </a:r>
            <a:r>
              <a:rPr lang="en-US" sz="1350" dirty="0" err="1"/>
              <a:t>Heilmeier</a:t>
            </a:r>
            <a:endParaRPr lang="en-US" sz="135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9E8BB4-91FB-80DE-3F0A-532BBB0B095D}"/>
              </a:ext>
            </a:extLst>
          </p:cNvPr>
          <p:cNvSpPr txBox="1"/>
          <p:nvPr/>
        </p:nvSpPr>
        <p:spPr>
          <a:xfrm>
            <a:off x="2463437" y="2190382"/>
            <a:ext cx="114005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Gene Amdahl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8486EB-2CAF-ACDA-71BC-FD2B46DDA226}"/>
              </a:ext>
            </a:extLst>
          </p:cNvPr>
          <p:cNvSpPr txBox="1"/>
          <p:nvPr/>
        </p:nvSpPr>
        <p:spPr>
          <a:xfrm>
            <a:off x="4572000" y="2174272"/>
            <a:ext cx="111254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George </a:t>
            </a:r>
            <a:r>
              <a:rPr lang="en-US" sz="1350" dirty="0" err="1"/>
              <a:t>Polya</a:t>
            </a:r>
            <a:endParaRPr lang="en-US" sz="135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CA2D19-B7AB-0DAB-E61F-EAFBE7FAC6A7}"/>
              </a:ext>
            </a:extLst>
          </p:cNvPr>
          <p:cNvSpPr txBox="1"/>
          <p:nvPr/>
        </p:nvSpPr>
        <p:spPr>
          <a:xfrm>
            <a:off x="6886789" y="2125266"/>
            <a:ext cx="1215397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Herbert Simon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4224D6-ADA6-18D4-406D-9CE8360022B4}"/>
              </a:ext>
            </a:extLst>
          </p:cNvPr>
          <p:cNvSpPr txBox="1"/>
          <p:nvPr/>
        </p:nvSpPr>
        <p:spPr>
          <a:xfrm>
            <a:off x="346680" y="4380824"/>
            <a:ext cx="14720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Articulate </a:t>
            </a:r>
          </a:p>
          <a:p>
            <a:r>
              <a:rPr lang="en-US" sz="2400" dirty="0"/>
              <a:t>the </a:t>
            </a:r>
          </a:p>
          <a:p>
            <a:r>
              <a:rPr lang="en-US" sz="2400" dirty="0"/>
              <a:t>Goals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A97065C-4AB4-8A69-8621-AC4B097FAEBF}"/>
              </a:ext>
            </a:extLst>
          </p:cNvPr>
          <p:cNvSpPr txBox="1"/>
          <p:nvPr/>
        </p:nvSpPr>
        <p:spPr>
          <a:xfrm>
            <a:off x="2303929" y="4454173"/>
            <a:ext cx="170130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Identify the </a:t>
            </a:r>
          </a:p>
          <a:p>
            <a:r>
              <a:rPr lang="en-US" sz="2400" dirty="0"/>
              <a:t>“elephant” </a:t>
            </a:r>
          </a:p>
          <a:p>
            <a:r>
              <a:rPr lang="en-US" sz="2400" dirty="0"/>
              <a:t>in the room</a:t>
            </a:r>
          </a:p>
          <a:p>
            <a:endParaRPr lang="en-US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E7A051-DD9F-F411-97A6-ED155F868024}"/>
              </a:ext>
            </a:extLst>
          </p:cNvPr>
          <p:cNvSpPr txBox="1"/>
          <p:nvPr/>
        </p:nvSpPr>
        <p:spPr>
          <a:xfrm>
            <a:off x="4465387" y="4454173"/>
            <a:ext cx="15431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Formulate,</a:t>
            </a:r>
            <a:br>
              <a:rPr lang="en-US" sz="2400" dirty="0"/>
            </a:br>
            <a:r>
              <a:rPr lang="en-US" sz="2400" dirty="0"/>
              <a:t>Solve,</a:t>
            </a:r>
            <a:br>
              <a:rPr lang="en-US" sz="2400" dirty="0"/>
            </a:br>
            <a:r>
              <a:rPr lang="en-US" sz="2400" dirty="0"/>
              <a:t>Refine</a:t>
            </a:r>
          </a:p>
          <a:p>
            <a:endParaRPr lang="en-US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4040B40-70BF-9303-314B-8BA4928C2E13}"/>
              </a:ext>
            </a:extLst>
          </p:cNvPr>
          <p:cNvSpPr txBox="1"/>
          <p:nvPr/>
        </p:nvSpPr>
        <p:spPr>
          <a:xfrm>
            <a:off x="6886789" y="4454172"/>
            <a:ext cx="140314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Articulate</a:t>
            </a:r>
          </a:p>
          <a:p>
            <a:r>
              <a:rPr lang="en-US" sz="2400" dirty="0"/>
              <a:t>The </a:t>
            </a:r>
          </a:p>
          <a:p>
            <a:r>
              <a:rPr lang="en-US" sz="2400" dirty="0"/>
              <a:t>Idea!</a:t>
            </a:r>
          </a:p>
          <a:p>
            <a:endParaRPr lang="en-US" sz="2400" dirty="0"/>
          </a:p>
        </p:txBody>
      </p:sp>
      <p:sp>
        <p:nvSpPr>
          <p:cNvPr id="16" name="Right Arrow 15">
            <a:extLst>
              <a:ext uri="{FF2B5EF4-FFF2-40B4-BE49-F238E27FC236}">
                <a16:creationId xmlns:a16="http://schemas.microsoft.com/office/drawing/2014/main" id="{977FD991-C188-25CD-7CFC-57C989AF636B}"/>
              </a:ext>
            </a:extLst>
          </p:cNvPr>
          <p:cNvSpPr/>
          <p:nvPr/>
        </p:nvSpPr>
        <p:spPr>
          <a:xfrm>
            <a:off x="1775052" y="3391249"/>
            <a:ext cx="528877" cy="28713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" name="Right Arrow 16">
            <a:extLst>
              <a:ext uri="{FF2B5EF4-FFF2-40B4-BE49-F238E27FC236}">
                <a16:creationId xmlns:a16="http://schemas.microsoft.com/office/drawing/2014/main" id="{58A0317D-9574-F350-F712-0ABAE8C2C504}"/>
              </a:ext>
            </a:extLst>
          </p:cNvPr>
          <p:cNvSpPr/>
          <p:nvPr/>
        </p:nvSpPr>
        <p:spPr>
          <a:xfrm>
            <a:off x="3681001" y="3363970"/>
            <a:ext cx="528877" cy="28713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id="{F8C0E67F-D7BE-083A-257B-B921AB7B1F1F}"/>
              </a:ext>
            </a:extLst>
          </p:cNvPr>
          <p:cNvSpPr/>
          <p:nvPr/>
        </p:nvSpPr>
        <p:spPr>
          <a:xfrm>
            <a:off x="6095835" y="3290702"/>
            <a:ext cx="528877" cy="28713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009569336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Presentation2.potx</Template>
  <TotalTime>9664</TotalTime>
  <Words>1162</Words>
  <Application>Microsoft Macintosh PowerPoint</Application>
  <PresentationFormat>On-screen Show (4:3)</PresentationFormat>
  <Paragraphs>251</Paragraphs>
  <Slides>25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ＭＳ Ｐゴシック</vt:lpstr>
      <vt:lpstr>Arial</vt:lpstr>
      <vt:lpstr>Calibri</vt:lpstr>
      <vt:lpstr>Helvetica</vt:lpstr>
      <vt:lpstr>Times</vt:lpstr>
      <vt:lpstr>Wingdings</vt:lpstr>
      <vt:lpstr>Presentation2</vt:lpstr>
      <vt:lpstr>18731 Network Security  Research Projects</vt:lpstr>
      <vt:lpstr>Research-oriented Class Project</vt:lpstr>
      <vt:lpstr>Formulating a research project</vt:lpstr>
      <vt:lpstr>Project Logistics</vt:lpstr>
      <vt:lpstr>Project milestones</vt:lpstr>
      <vt:lpstr>Meta Process for “Research”  </vt:lpstr>
      <vt:lpstr>Heilmeier’s Questions</vt:lpstr>
      <vt:lpstr>Part 1: Heilmeier Key Takeaways</vt:lpstr>
      <vt:lpstr>Process </vt:lpstr>
      <vt:lpstr>Amdahl’s Law</vt:lpstr>
      <vt:lpstr>Process </vt:lpstr>
      <vt:lpstr>Understand the problem </vt:lpstr>
      <vt:lpstr>Devise a Plan of Attack</vt:lpstr>
      <vt:lpstr>Carry out the Plan</vt:lpstr>
      <vt:lpstr>Review/Extend</vt:lpstr>
      <vt:lpstr>Process </vt:lpstr>
      <vt:lpstr>In the words of Simon </vt:lpstr>
      <vt:lpstr>Putting it together: Process </vt:lpstr>
      <vt:lpstr>Takeaways/ Recommendations</vt:lpstr>
      <vt:lpstr>Cheat Sheet for  Design Projects</vt:lpstr>
      <vt:lpstr>Cheat Sheet for Measurement Projects</vt:lpstr>
      <vt:lpstr>Cheat Sheet for Attack Projects</vt:lpstr>
      <vt:lpstr>Some example topics ..</vt:lpstr>
      <vt:lpstr>Choosing your own project</vt:lpstr>
      <vt:lpstr>Todo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Butkiewicz</dc:creator>
  <cp:lastModifiedBy>Vyas Sekar</cp:lastModifiedBy>
  <cp:revision>3788</cp:revision>
  <dcterms:created xsi:type="dcterms:W3CDTF">2013-01-16T19:50:08Z</dcterms:created>
  <dcterms:modified xsi:type="dcterms:W3CDTF">2025-02-10T19:03:26Z</dcterms:modified>
</cp:coreProperties>
</file>