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47"/>
  </p:notesMasterIdLst>
  <p:handoutMasterIdLst>
    <p:handoutMasterId r:id="rId48"/>
  </p:handoutMasterIdLst>
  <p:sldIdLst>
    <p:sldId id="266" r:id="rId2"/>
    <p:sldId id="426" r:id="rId3"/>
    <p:sldId id="273" r:id="rId4"/>
    <p:sldId id="324" r:id="rId5"/>
    <p:sldId id="385" r:id="rId6"/>
    <p:sldId id="386" r:id="rId7"/>
    <p:sldId id="421" r:id="rId8"/>
    <p:sldId id="398" r:id="rId9"/>
    <p:sldId id="401" r:id="rId10"/>
    <p:sldId id="343" r:id="rId11"/>
    <p:sldId id="344" r:id="rId12"/>
    <p:sldId id="346" r:id="rId13"/>
    <p:sldId id="347" r:id="rId14"/>
    <p:sldId id="399" r:id="rId15"/>
    <p:sldId id="400" r:id="rId16"/>
    <p:sldId id="350" r:id="rId17"/>
    <p:sldId id="352" r:id="rId18"/>
    <p:sldId id="353" r:id="rId19"/>
    <p:sldId id="355" r:id="rId20"/>
    <p:sldId id="356" r:id="rId21"/>
    <p:sldId id="357" r:id="rId22"/>
    <p:sldId id="358" r:id="rId23"/>
    <p:sldId id="359" r:id="rId24"/>
    <p:sldId id="360" r:id="rId25"/>
    <p:sldId id="402" r:id="rId26"/>
    <p:sldId id="416" r:id="rId27"/>
    <p:sldId id="425" r:id="rId28"/>
    <p:sldId id="375" r:id="rId29"/>
    <p:sldId id="422" r:id="rId30"/>
    <p:sldId id="423" r:id="rId31"/>
    <p:sldId id="424" r:id="rId32"/>
    <p:sldId id="403" r:id="rId33"/>
    <p:sldId id="417" r:id="rId34"/>
    <p:sldId id="418" r:id="rId35"/>
    <p:sldId id="361" r:id="rId36"/>
    <p:sldId id="362" r:id="rId37"/>
    <p:sldId id="363" r:id="rId38"/>
    <p:sldId id="364" r:id="rId39"/>
    <p:sldId id="419" r:id="rId40"/>
    <p:sldId id="365" r:id="rId41"/>
    <p:sldId id="404" r:id="rId42"/>
    <p:sldId id="330" r:id="rId43"/>
    <p:sldId id="374" r:id="rId44"/>
    <p:sldId id="420" r:id="rId45"/>
    <p:sldId id="427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1849"/>
    <a:srgbClr val="218F3B"/>
    <a:srgbClr val="2AC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65" autoAdjust="0"/>
    <p:restoredTop sz="86544" autoAdjust="0"/>
  </p:normalViewPr>
  <p:slideViewPr>
    <p:cSldViewPr snapToGrid="0" snapToObjects="1">
      <p:cViewPr varScale="1">
        <p:scale>
          <a:sx n="97" d="100"/>
          <a:sy n="97" d="100"/>
        </p:scale>
        <p:origin x="235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38BD9-4917-8D4E-AD7F-00C87105B56D}" type="datetimeFigureOut">
              <a:rPr lang="en-US" smtClean="0"/>
              <a:pPr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FD0A5-12A9-F248-9FA1-261E5D5F20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973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761A9-F6AF-514E-AB09-9B183D711432}" type="datetimeFigureOut">
              <a:rPr lang="en-US" smtClean="0"/>
              <a:pPr/>
              <a:t>1/21/25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D974D-8C01-4845-B68A-3955301DB1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98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974D-8C01-4845-B68A-3955301DB1A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8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A86D501-5221-DA48-8196-97030DCFFAF1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4435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ja-JP" alt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0351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431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8168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7572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9960FF13-2476-1D43-9223-EE9E0B0B7446}" type="slidenum">
              <a:rPr lang="en-US" sz="1200"/>
              <a:pPr eaLnBrk="1" hangingPunct="1"/>
              <a:t>23</a:t>
            </a:fld>
            <a:endParaRPr 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825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45E703D-8851-6D40-BE79-57E000A05BE5}" type="slidenum">
              <a:rPr lang="en-US" sz="1200"/>
              <a:pPr eaLnBrk="1" hangingPunct="1"/>
              <a:t>24</a:t>
            </a:fld>
            <a:endParaRPr lang="en-US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4902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8070EAE-FABD-5A44-B6BB-8C73B718A76D}" type="slidenum">
              <a:rPr lang="en-US" sz="1200"/>
              <a:pPr eaLnBrk="1" hangingPunct="1"/>
              <a:t>35</a:t>
            </a:fld>
            <a:endParaRPr 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035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9DB30190-150D-B844-908E-69F55161C844}" type="slidenum">
              <a:rPr lang="en-US" sz="1200"/>
              <a:pPr eaLnBrk="1" hangingPunct="1"/>
              <a:t>36</a:t>
            </a:fld>
            <a:endParaRPr 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0004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A418872-B19E-C040-B50B-BB5AFD5A2991}" type="slidenum">
              <a:rPr lang="en-US" sz="1200"/>
              <a:pPr eaLnBrk="1" hangingPunct="1"/>
              <a:t>37</a:t>
            </a:fld>
            <a:endParaRPr lang="en-US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898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AA11DBB-F039-2143-A716-8D669A778251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ea typeface="ＭＳ Ｐゴシック" charset="0"/>
                <a:cs typeface="ＭＳ Ｐゴシック" charset="0"/>
              </a:rPr>
              <a:t>Caveat: A receives Server</a:t>
            </a:r>
            <a:r>
              <a:rPr lang="ja-JP" altLang="en-US"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ea typeface="ＭＳ Ｐゴシック" charset="0"/>
                <a:cs typeface="ＭＳ Ｐゴシック" charset="0"/>
              </a:rPr>
              <a:t>s packets and will close the connection</a:t>
            </a:r>
          </a:p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1719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985301CF-7F59-364B-8BAC-6CA63B857BC9}" type="slidenum">
              <a:rPr lang="en-US" sz="1200"/>
              <a:pPr eaLnBrk="1" hangingPunct="1"/>
              <a:t>38</a:t>
            </a:fld>
            <a:endParaRPr lang="en-US" sz="12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0552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35EBF04-EE05-7743-B2A1-8C9968275A7B}" type="slidenum">
              <a:rPr lang="en-US" sz="1200"/>
              <a:pPr eaLnBrk="1" hangingPunct="1"/>
              <a:t>40</a:t>
            </a:fld>
            <a:endParaRPr lang="en-US" sz="120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Nonce needs protocol and header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moficiations</a:t>
            </a:r>
            <a:r>
              <a:rPr lang="en-US" dirty="0">
                <a:ea typeface="ＭＳ Ｐゴシック" charset="0"/>
                <a:cs typeface="ＭＳ Ｐゴシック" charset="0"/>
              </a:rPr>
              <a:t> Hash of received data does not work, since the attack would still be possible if the data is known by the attacker (and data often is known!).</a:t>
            </a:r>
          </a:p>
          <a:p>
            <a:pPr eaLnBrk="1" hangingPunct="1"/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2436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30766" indent="-281064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4255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3957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23659" indent="-224851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73361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23062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72764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22466" indent="-22485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C1EB0B1-2818-B24D-B256-DCE40FC35882}" type="slidenum">
              <a:rPr lang="zh-CN" altLang="en-US" sz="1200"/>
              <a:pPr/>
              <a:t>42</a:t>
            </a:fld>
            <a:endParaRPr lang="en-US" altLang="zh-CN" sz="1200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713"/>
            <a:ext cx="5486400" cy="4113862"/>
          </a:xfr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110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C988CBF-88DB-8C44-83A0-B520B2A980FA}" type="slidenum">
              <a:rPr lang="en-US" sz="1200"/>
              <a:pPr eaLnBrk="1" hangingPunct="1"/>
              <a:t>43</a:t>
            </a:fld>
            <a:endParaRPr lang="en-US" sz="120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721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F455A61-6F93-8849-9963-71AC04D4B59D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ea typeface="ＭＳ Ｐゴシック" charset="0"/>
                <a:cs typeface="ＭＳ Ｐゴシック" charset="0"/>
              </a:rPr>
              <a:t>Wait until host A is turned off, being serviced, etc.</a:t>
            </a:r>
          </a:p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395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ja-JP" alt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02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ja-JP" alt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996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ja-JP" alt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055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6262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CD007DE-AAC4-2C49-997D-E714C2861D9C}" type="slidenum">
              <a:rPr lang="en-US" sz="1200"/>
              <a:pPr eaLnBrk="1" hangingPunct="1"/>
              <a:t>16</a:t>
            </a:fld>
            <a:endParaRPr 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Why do you need a handshake</a:t>
            </a:r>
            <a:r>
              <a:rPr lang="en-US" baseline="0" dirty="0">
                <a:ea typeface="ＭＳ Ｐゴシック" charset="0"/>
                <a:cs typeface="ＭＳ Ｐゴシック" charset="0"/>
              </a:rPr>
              <a:t> – reliable – need to know other </a:t>
            </a:r>
            <a:r>
              <a:rPr lang="en-US" baseline="0" dirty="0" err="1">
                <a:ea typeface="ＭＳ Ｐゴシック" charset="0"/>
                <a:cs typeface="ＭＳ Ｐゴシック" charset="0"/>
              </a:rPr>
              <a:t>pary</a:t>
            </a:r>
            <a:r>
              <a:rPr lang="en-US" baseline="0" dirty="0">
                <a:ea typeface="ＭＳ Ｐゴシック" charset="0"/>
                <a:cs typeface="ＭＳ Ｐゴシック" charset="0"/>
              </a:rPr>
              <a:t> is reachable. SYN tells server client can reach server. But client </a:t>
            </a:r>
            <a:r>
              <a:rPr lang="en-US" baseline="0" dirty="0" err="1">
                <a:ea typeface="ＭＳ Ｐゴシック" charset="0"/>
                <a:cs typeface="ＭＳ Ｐゴシック" charset="0"/>
              </a:rPr>
              <a:t>doesn</a:t>
            </a:r>
            <a:r>
              <a:rPr lang="fr-FR" baseline="0" dirty="0">
                <a:ea typeface="ＭＳ Ｐゴシック" charset="0"/>
                <a:cs typeface="ＭＳ Ｐゴシック" charset="0"/>
              </a:rPr>
              <a:t>’</a:t>
            </a:r>
            <a:r>
              <a:rPr lang="en-US" baseline="0" dirty="0">
                <a:ea typeface="ＭＳ Ｐゴシック" charset="0"/>
                <a:cs typeface="ＭＳ Ｐゴシック" charset="0"/>
              </a:rPr>
              <a:t>t know that. </a:t>
            </a:r>
            <a:r>
              <a:rPr lang="en-US" dirty="0">
                <a:ea typeface="ＭＳ Ｐゴシック" charset="0"/>
                <a:cs typeface="ＭＳ Ｐゴシック" charset="0"/>
              </a:rPr>
              <a:t>Why are there initial sequence numbers</a:t>
            </a:r>
            <a:r>
              <a:rPr lang="en-US" baseline="0" dirty="0">
                <a:ea typeface="ＭＳ Ｐゴシック" charset="0"/>
                <a:cs typeface="ＭＳ Ｐゴシック" charset="0"/>
              </a:rPr>
              <a:t> – why not zero?  -- other older connections should not interference with this </a:t>
            </a:r>
            <a:r>
              <a:rPr lang="en-US" baseline="0" dirty="0" err="1">
                <a:ea typeface="ＭＳ Ｐゴシック" charset="0"/>
                <a:cs typeface="ＭＳ Ｐゴシック" charset="0"/>
              </a:rPr>
              <a:t>conenction</a:t>
            </a:r>
            <a:r>
              <a:rPr lang="en-US" baseline="0" dirty="0">
                <a:ea typeface="ＭＳ Ｐゴシック" charset="0"/>
                <a:cs typeface="ＭＳ Ｐゴシック" charset="0"/>
              </a:rPr>
              <a:t> – especially </a:t>
            </a:r>
            <a:r>
              <a:rPr lang="en-US" baseline="0" dirty="0" err="1">
                <a:ea typeface="ＭＳ Ｐゴシック" charset="0"/>
                <a:cs typeface="ＭＳ Ｐゴシック" charset="0"/>
              </a:rPr>
              <a:t>cince</a:t>
            </a:r>
            <a:r>
              <a:rPr lang="en-US" baseline="0" dirty="0">
                <a:ea typeface="ＭＳ Ｐゴシック" charset="0"/>
                <a:cs typeface="ＭＳ Ｐゴシック" charset="0"/>
              </a:rPr>
              <a:t> old packets could still be floating around, 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baseline="0" dirty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Why is there a three-way handshake?  -- both</a:t>
            </a:r>
            <a:r>
              <a:rPr lang="en-US" baseline="0" dirty="0">
                <a:ea typeface="ＭＳ Ｐゴシック" charset="0"/>
                <a:cs typeface="ＭＳ Ｐゴシック" charset="0"/>
              </a:rPr>
              <a:t> sides should agree – bidirectional.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goal is to synchronize sequence numbers.</a:t>
            </a:r>
            <a:br>
              <a:rPr lang="en-US" dirty="0"/>
            </a:b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876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73FA522-A58B-724B-9973-20931F765783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Properties: without IP loose source routing or access to the network, attacker can send malicious traffic from remote site</a:t>
            </a:r>
          </a:p>
        </p:txBody>
      </p:sp>
    </p:spTree>
    <p:extLst>
      <p:ext uri="{BB962C8B-B14F-4D97-AF65-F5344CB8AC3E}">
        <p14:creationId xmlns:p14="http://schemas.microsoft.com/office/powerpoint/2010/main" val="935777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B00450A-AB89-124F-88E7-AB93D7928DCA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CD40E-F4D9-6D47-B939-690BA66B95D3}" type="datetime1">
              <a:rPr lang="en-US" smtClean="0"/>
              <a:pPr eaLnBrk="1" latinLnBrk="0" hangingPunct="1"/>
              <a:t>1/21/25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9D767DF-A1E7-934F-88B6-72E55F292199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610600" cy="609600"/>
          </a:xfrm>
        </p:spPr>
        <p:txBody>
          <a:bodyPr/>
          <a:lstStyle/>
          <a:p>
            <a:r>
              <a:rPr lang="en-US" altLang="ja-JP"/>
              <a:t>Click to edit Master title style</a:t>
            </a:r>
            <a:endParaRPr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4038600" cy="4297363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297363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itchFamily="-10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ja-JP"/>
              <a:t>14-742: Security in Networked Systems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© Nicolas Christin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673850"/>
            <a:ext cx="2133600" cy="1524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25A8C8B-FD91-EB4C-8FC6-59329A938E3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696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832FB23-04D6-EB4D-A057-83C82F9BB796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833D03E-4271-F341-81FE-A4F3CDC53255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4648BBF-E200-3C40-93AD-5A388DF6523C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2BC10BA-F471-1047-B0FF-DAF216104529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0A60EF8-AF49-2E45-BDC5-64ED1F4D5745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E19EDE-ED75-1A4C-A9B9-4DA6303FA80D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E34EE8D-312F-8048-A783-6CD0EAA5C21F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DE3F1F2-F45F-D64F-AE6E-1B53A2442998}" type="datetime1">
              <a:rPr lang="en-US" smtClean="0"/>
              <a:pPr eaLnBrk="1" latinLnBrk="0" hangingPunct="1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fld id="{86740E98-760B-F84C-9C2B-D4C390CB18D0}" type="datetime1">
              <a:rPr lang="en-US" smtClean="0"/>
              <a:pPr eaLnBrk="1" latinLnBrk="0" hangingPunct="1"/>
              <a:t>1/21/25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7467" y="6492875"/>
            <a:ext cx="626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957AF-53C0-420B-9C2D-77DB1416566C}" type="slidenum">
              <a:rPr lang="en-US" smtClean="0"/>
              <a:pPr/>
              <a:t>‹#›</a:t>
            </a:fld>
            <a:endParaRPr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  <p:sldLayoutId id="2147484104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olumbia.edu/~smb/papers/acsac-ipext.pdf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369673"/>
            <a:ext cx="9144000" cy="2473431"/>
          </a:xfrm>
        </p:spPr>
        <p:txBody>
          <a:bodyPr>
            <a:noAutofit/>
          </a:bodyPr>
          <a:lstStyle/>
          <a:p>
            <a:r>
              <a:rPr lang="en-US" sz="5200" dirty="0"/>
              <a:t>Security Problems </a:t>
            </a:r>
            <a:br>
              <a:rPr lang="en-US" sz="5200" dirty="0"/>
            </a:br>
            <a:r>
              <a:rPr lang="en-US" sz="5200" dirty="0"/>
              <a:t>in TCP/IP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4106333"/>
            <a:ext cx="9144000" cy="1769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>
                <a:solidFill>
                  <a:schemeClr val="tx1"/>
                </a:solidFill>
              </a:rPr>
              <a:t>      Vyas Sekar</a:t>
            </a:r>
            <a:br>
              <a:rPr lang="en-US" sz="3800" dirty="0">
                <a:solidFill>
                  <a:schemeClr val="tx1"/>
                </a:solidFill>
              </a:rPr>
            </a:br>
            <a:endParaRPr lang="en-US" sz="3800" dirty="0">
              <a:solidFill>
                <a:schemeClr val="tx1"/>
              </a:solidFill>
            </a:endParaRPr>
          </a:p>
          <a:p>
            <a:endParaRPr lang="en-US" sz="38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chemeClr val="tx1"/>
                </a:solidFill>
              </a:rPr>
              <a:t>(With slides adapted from </a:t>
            </a:r>
          </a:p>
          <a:p>
            <a:r>
              <a:rPr lang="en-US" sz="2200" dirty="0">
                <a:solidFill>
                  <a:schemeClr val="tx1"/>
                </a:solidFill>
              </a:rPr>
              <a:t>Adrian </a:t>
            </a:r>
            <a:r>
              <a:rPr lang="en-US" sz="2200" dirty="0" err="1">
                <a:solidFill>
                  <a:schemeClr val="tx1"/>
                </a:solidFill>
              </a:rPr>
              <a:t>Perrig</a:t>
            </a:r>
            <a:r>
              <a:rPr lang="en-US" sz="2200" dirty="0">
                <a:solidFill>
                  <a:schemeClr val="tx1"/>
                </a:solidFill>
              </a:rPr>
              <a:t>, Nicolas Christin, </a:t>
            </a:r>
            <a:r>
              <a:rPr lang="en-US" sz="2200" dirty="0" err="1">
                <a:solidFill>
                  <a:schemeClr val="tx1"/>
                </a:solidFill>
              </a:rPr>
              <a:t>Srini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Seshan</a:t>
            </a:r>
            <a:r>
              <a:rPr lang="en-US" sz="2200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6532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0"/>
    </mc:Choice>
    <mc:Fallback xmlns="" xmlns:mv="urn:schemas-microsoft-com:mac:vml">
      <p:transition spd="slow" advTm="14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BE2660B-9240-DA45-9C24-1CB540583010}" type="slidenum">
              <a:rPr lang="en-US" sz="1400">
                <a:latin typeface="Arial" charset="0"/>
              </a:rPr>
              <a:pPr eaLnBrk="1" hangingPunct="1"/>
              <a:t>10</a:t>
            </a:fld>
            <a:endParaRPr lang="en-US" sz="1400">
              <a:latin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Arial" charset="0"/>
                <a:ea typeface="ＭＳ Ｐゴシック" charset="0"/>
                <a:cs typeface="ＭＳ Ｐゴシック" charset="0"/>
              </a:rPr>
              <a:t>Flaw: Use IP Address for Authentication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IP source address can be easily spoofed!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Easy to mount attack for another machine on the same network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Example: r-utilities (rlogin, rsh, rcp)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Consider Server trusts admin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>
                <a:latin typeface="Arial" charset="0"/>
                <a:ea typeface="ＭＳ Ｐゴシック" charset="0"/>
              </a:rPr>
              <a:t>s machine A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If B spoofs A</a:t>
            </a:r>
            <a:r>
              <a:rPr lang="ja-JP" altLang="en-US">
                <a:latin typeface="Arial" charset="0"/>
                <a:ea typeface="ＭＳ Ｐゴシック" charset="0"/>
              </a:rPr>
              <a:t>’</a:t>
            </a:r>
            <a:r>
              <a:rPr lang="en-US">
                <a:latin typeface="Arial" charset="0"/>
                <a:ea typeface="ＭＳ Ｐゴシック" charset="0"/>
              </a:rPr>
              <a:t>s address, user on B can log in to Server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Caveat?</a:t>
            </a:r>
          </a:p>
        </p:txBody>
      </p:sp>
      <p:sp>
        <p:nvSpPr>
          <p:cNvPr id="24581" name="Line 4"/>
          <p:cNvSpPr>
            <a:spLocks noChangeShapeType="1"/>
          </p:cNvSpPr>
          <p:nvPr/>
        </p:nvSpPr>
        <p:spPr bwMode="auto">
          <a:xfrm>
            <a:off x="2286000" y="6643688"/>
            <a:ext cx="457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5" descr="Large confetti"/>
          <p:cNvSpPr>
            <a:spLocks noChangeArrowheads="1"/>
          </p:cNvSpPr>
          <p:nvPr/>
        </p:nvSpPr>
        <p:spPr bwMode="auto">
          <a:xfrm>
            <a:off x="1981200" y="5957888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/>
              <a:t>1.1.1.1</a:t>
            </a:r>
          </a:p>
        </p:txBody>
      </p:sp>
      <p:sp>
        <p:nvSpPr>
          <p:cNvPr id="24583" name="Rectangle 6" descr="Large confetti"/>
          <p:cNvSpPr>
            <a:spLocks noChangeArrowheads="1"/>
          </p:cNvSpPr>
          <p:nvPr/>
        </p:nvSpPr>
        <p:spPr bwMode="auto">
          <a:xfrm>
            <a:off x="4038600" y="5957888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/>
              <a:t>1.1.1.2</a:t>
            </a:r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>
            <a:off x="2514600" y="63388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Line 8"/>
          <p:cNvSpPr>
            <a:spLocks noChangeShapeType="1"/>
          </p:cNvSpPr>
          <p:nvPr/>
        </p:nvSpPr>
        <p:spPr bwMode="auto">
          <a:xfrm>
            <a:off x="4572000" y="6338888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9"/>
          <p:cNvSpPr>
            <a:spLocks noChangeShapeType="1"/>
          </p:cNvSpPr>
          <p:nvPr/>
        </p:nvSpPr>
        <p:spPr bwMode="auto">
          <a:xfrm>
            <a:off x="6477000" y="6324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Rectangle 10" descr="Large confetti"/>
          <p:cNvSpPr>
            <a:spLocks noChangeArrowheads="1"/>
          </p:cNvSpPr>
          <p:nvPr/>
        </p:nvSpPr>
        <p:spPr bwMode="auto">
          <a:xfrm>
            <a:off x="5943600" y="59436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/>
              <a:t>1.1.1.3</a:t>
            </a:r>
          </a:p>
        </p:txBody>
      </p:sp>
      <p:sp>
        <p:nvSpPr>
          <p:cNvPr id="24588" name="Text Box 11"/>
          <p:cNvSpPr txBox="1">
            <a:spLocks noChangeArrowheads="1"/>
          </p:cNvSpPr>
          <p:nvPr/>
        </p:nvSpPr>
        <p:spPr bwMode="auto">
          <a:xfrm>
            <a:off x="2286000" y="5500688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24589" name="Text Box 12"/>
          <p:cNvSpPr txBox="1">
            <a:spLocks noChangeArrowheads="1"/>
          </p:cNvSpPr>
          <p:nvPr/>
        </p:nvSpPr>
        <p:spPr bwMode="auto">
          <a:xfrm>
            <a:off x="4343400" y="5500688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24590" name="Text Box 13"/>
          <p:cNvSpPr txBox="1">
            <a:spLocks noChangeArrowheads="1"/>
          </p:cNvSpPr>
          <p:nvPr/>
        </p:nvSpPr>
        <p:spPr bwMode="auto">
          <a:xfrm>
            <a:off x="5870575" y="5486400"/>
            <a:ext cx="1292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2638336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59ACF25D-D6B4-B841-A3C4-3EE8A663987E}" type="slidenum">
              <a:rPr lang="en-US" sz="1400">
                <a:latin typeface="Arial" charset="0"/>
              </a:rPr>
              <a:pPr eaLnBrk="1" hangingPunct="1"/>
              <a:t>11</a:t>
            </a:fld>
            <a:endParaRPr lang="en-US" sz="1400">
              <a:latin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Arial" charset="0"/>
                <a:ea typeface="ＭＳ Ｐゴシック" charset="0"/>
                <a:cs typeface="ＭＳ Ｐゴシック" charset="0"/>
              </a:rPr>
              <a:t>Flaw: Use IP Address for Authentication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Problem: A receives S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 responses to B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 spoofed packets, as the destination address is A! A will respond with a TCP Reset (RST) packet which closes the connection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Solution: by overflowing A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 queues with connection requests, it is likely that A drops S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 replies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Note: </a:t>
            </a:r>
            <a:r>
              <a:rPr lang="en-US" sz="2800" dirty="0" err="1">
                <a:latin typeface="Arial" charset="0"/>
                <a:ea typeface="ＭＳ Ｐゴシック" charset="0"/>
                <a:cs typeface="ＭＳ Ｐゴシック" charset="0"/>
              </a:rPr>
              <a:t>DoS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attack used to enable another attack</a:t>
            </a:r>
          </a:p>
        </p:txBody>
      </p:sp>
    </p:spTree>
    <p:extLst>
      <p:ext uri="{BB962C8B-B14F-4D97-AF65-F5344CB8AC3E}">
        <p14:creationId xmlns:p14="http://schemas.microsoft.com/office/powerpoint/2010/main" val="17906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10600" cy="6096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Loose Source Routing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8610600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The source specifies the nodes that packets should visit on the way to the destination</a:t>
            </a:r>
          </a:p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Used instead of the default route</a:t>
            </a:r>
          </a:p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Useful to route around failures the source knows about, for QoS, …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828800" y="4572000"/>
            <a:ext cx="685800" cy="5334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latin typeface="Arial" charset="0"/>
              </a:rPr>
              <a:t>A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4343400" y="5410200"/>
            <a:ext cx="685800" cy="5334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latin typeface="Arial" charset="0"/>
              </a:rPr>
              <a:t>R2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5638800" y="5410200"/>
            <a:ext cx="685800" cy="5334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latin typeface="Arial" charset="0"/>
              </a:rPr>
              <a:t>R3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6705600" y="4572000"/>
            <a:ext cx="685800" cy="5334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latin typeface="Arial" charset="0"/>
              </a:rPr>
              <a:t>B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3048000" y="5410200"/>
            <a:ext cx="685800" cy="5334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latin typeface="Arial" charset="0"/>
              </a:rPr>
              <a:t>R1</a:t>
            </a:r>
          </a:p>
        </p:txBody>
      </p:sp>
      <p:sp>
        <p:nvSpPr>
          <p:cNvPr id="1190921" name="AutoShape 9"/>
          <p:cNvSpPr>
            <a:spLocks noChangeArrowheads="1"/>
          </p:cNvSpPr>
          <p:nvPr/>
        </p:nvSpPr>
        <p:spPr bwMode="auto">
          <a:xfrm>
            <a:off x="762000" y="3657600"/>
            <a:ext cx="3200400" cy="609600"/>
          </a:xfrm>
          <a:prstGeom prst="wedgeRoundRectCallout">
            <a:avLst>
              <a:gd name="adj1" fmla="val -12500"/>
              <a:gd name="adj2" fmla="val 96875"/>
              <a:gd name="adj3" fmla="val 16667"/>
            </a:avLst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>
                <a:latin typeface="Arial" charset="0"/>
              </a:rPr>
              <a:t>A </a:t>
            </a:r>
            <a:r>
              <a:rPr lang="en-US" altLang="ja-JP" sz="2000">
                <a:latin typeface="Arial" charset="0"/>
                <a:sym typeface="Symbol" charset="0"/>
              </a:rPr>
              <a:t></a:t>
            </a:r>
            <a:r>
              <a:rPr lang="en-US" altLang="ja-JP" sz="2000">
                <a:latin typeface="Arial" charset="0"/>
              </a:rPr>
              <a:t> R1 </a:t>
            </a:r>
            <a:r>
              <a:rPr lang="en-US" altLang="ja-JP" sz="2000">
                <a:latin typeface="Arial" charset="0"/>
                <a:sym typeface="Symbol" charset="0"/>
              </a:rPr>
              <a:t> </a:t>
            </a:r>
            <a:r>
              <a:rPr lang="en-US" altLang="ja-JP" sz="2000">
                <a:latin typeface="Arial" charset="0"/>
              </a:rPr>
              <a:t>R2 </a:t>
            </a:r>
            <a:r>
              <a:rPr lang="en-US" altLang="ja-JP" sz="2000">
                <a:latin typeface="Arial" charset="0"/>
                <a:sym typeface="Symbol" charset="0"/>
              </a:rPr>
              <a:t> R3  B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4267200" y="4572000"/>
            <a:ext cx="685800" cy="5334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latin typeface="Arial" charset="0"/>
              </a:rPr>
              <a:t>R0</a:t>
            </a:r>
          </a:p>
        </p:txBody>
      </p:sp>
      <p:sp>
        <p:nvSpPr>
          <p:cNvPr id="1190923" name="Line 11"/>
          <p:cNvSpPr>
            <a:spLocks noChangeShapeType="1"/>
          </p:cNvSpPr>
          <p:nvPr/>
        </p:nvSpPr>
        <p:spPr bwMode="auto">
          <a:xfrm>
            <a:off x="2514600" y="4800600"/>
            <a:ext cx="1752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0924" name="Line 12"/>
          <p:cNvSpPr>
            <a:spLocks noChangeShapeType="1"/>
          </p:cNvSpPr>
          <p:nvPr/>
        </p:nvSpPr>
        <p:spPr bwMode="auto">
          <a:xfrm>
            <a:off x="4953000" y="4800600"/>
            <a:ext cx="1752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0925" name="Line 13"/>
          <p:cNvSpPr>
            <a:spLocks noChangeShapeType="1"/>
          </p:cNvSpPr>
          <p:nvPr/>
        </p:nvSpPr>
        <p:spPr bwMode="auto">
          <a:xfrm>
            <a:off x="2514600" y="4953000"/>
            <a:ext cx="5334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0926" name="Line 14"/>
          <p:cNvSpPr>
            <a:spLocks noChangeShapeType="1"/>
          </p:cNvSpPr>
          <p:nvPr/>
        </p:nvSpPr>
        <p:spPr bwMode="auto">
          <a:xfrm flipV="1">
            <a:off x="3733800" y="57150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0927" name="Line 15"/>
          <p:cNvSpPr>
            <a:spLocks noChangeShapeType="1"/>
          </p:cNvSpPr>
          <p:nvPr/>
        </p:nvSpPr>
        <p:spPr bwMode="auto">
          <a:xfrm flipV="1">
            <a:off x="5029200" y="57150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0928" name="Line 16"/>
          <p:cNvSpPr>
            <a:spLocks noChangeShapeType="1"/>
          </p:cNvSpPr>
          <p:nvPr/>
        </p:nvSpPr>
        <p:spPr bwMode="auto">
          <a:xfrm flipV="1">
            <a:off x="6324600" y="5029200"/>
            <a:ext cx="3810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3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90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90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90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90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0921" grpId="0" animBg="1"/>
      <p:bldP spid="1190923" grpId="0" animBg="1"/>
      <p:bldP spid="1190924" grpId="0" animBg="1"/>
      <p:bldP spid="1190925" grpId="0" animBg="1"/>
      <p:bldP spid="1190926" grpId="0" animBg="1"/>
      <p:bldP spid="1190927" grpId="0" animBg="1"/>
      <p:bldP spid="11909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6096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Abusing Source Routing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The destination may decide to use the reverse of the source route, especially if A is trusted</a:t>
            </a:r>
          </a:p>
          <a:p>
            <a:pPr>
              <a:lnSpc>
                <a:spcPct val="90000"/>
              </a:lnSpc>
            </a:pPr>
            <a:r>
              <a:rPr lang="en-US" altLang="ja-JP" sz="2400">
                <a:latin typeface="Arial" charset="0"/>
                <a:ea typeface="ＭＳ Ｐゴシック" charset="0"/>
                <a:cs typeface="ＭＳ Ｐゴシック" charset="0"/>
              </a:rPr>
              <a:t>A malicious attacker can reroute all traffic through them!</a:t>
            </a:r>
          </a:p>
        </p:txBody>
      </p:sp>
      <p:sp>
        <p:nvSpPr>
          <p:cNvPr id="1192970" name="AutoShape 10"/>
          <p:cNvSpPr>
            <a:spLocks noChangeArrowheads="1"/>
          </p:cNvSpPr>
          <p:nvPr/>
        </p:nvSpPr>
        <p:spPr bwMode="auto">
          <a:xfrm>
            <a:off x="5791200" y="3810000"/>
            <a:ext cx="1600200" cy="609600"/>
          </a:xfrm>
          <a:prstGeom prst="wedgeRoundRectCallout">
            <a:avLst>
              <a:gd name="adj1" fmla="val -55282"/>
              <a:gd name="adj2" fmla="val -79565"/>
              <a:gd name="adj3" fmla="val 16667"/>
            </a:avLst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>
                <a:latin typeface="Arial" charset="0"/>
              </a:rPr>
              <a:t>A </a:t>
            </a:r>
            <a:r>
              <a:rPr lang="en-US" altLang="ja-JP" sz="2000">
                <a:latin typeface="Arial" charset="0"/>
                <a:sym typeface="Symbol" charset="0"/>
              </a:rPr>
              <a:t></a:t>
            </a:r>
            <a:r>
              <a:rPr lang="en-US" altLang="ja-JP" sz="2000">
                <a:latin typeface="Arial" charset="0"/>
              </a:rPr>
              <a:t> C</a:t>
            </a:r>
            <a:r>
              <a:rPr lang="en-US" altLang="ja-JP" sz="2000">
                <a:latin typeface="Arial" charset="0"/>
                <a:sym typeface="Symbol" charset="0"/>
              </a:rPr>
              <a:t>  S</a:t>
            </a:r>
          </a:p>
        </p:txBody>
      </p:sp>
      <p:sp>
        <p:nvSpPr>
          <p:cNvPr id="32773" name="Text Box 4" descr="Large confetti"/>
          <p:cNvSpPr txBox="1">
            <a:spLocks noChangeArrowheads="1"/>
          </p:cNvSpPr>
          <p:nvPr/>
        </p:nvSpPr>
        <p:spPr bwMode="auto">
          <a:xfrm>
            <a:off x="6750050" y="2971800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2.0.0.0</a:t>
            </a:r>
          </a:p>
        </p:txBody>
      </p:sp>
      <p:sp>
        <p:nvSpPr>
          <p:cNvPr id="32774" name="Line 5"/>
          <p:cNvSpPr>
            <a:spLocks noChangeShapeType="1"/>
          </p:cNvSpPr>
          <p:nvPr/>
        </p:nvSpPr>
        <p:spPr bwMode="auto">
          <a:xfrm>
            <a:off x="2025650" y="5638800"/>
            <a:ext cx="457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Text Box 6" descr="Large confetti"/>
          <p:cNvSpPr txBox="1">
            <a:spLocks noChangeArrowheads="1"/>
          </p:cNvSpPr>
          <p:nvPr/>
        </p:nvSpPr>
        <p:spPr bwMode="auto">
          <a:xfrm>
            <a:off x="6734175" y="5375275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1.0.0.0</a:t>
            </a:r>
          </a:p>
        </p:txBody>
      </p:sp>
      <p:sp>
        <p:nvSpPr>
          <p:cNvPr id="32776" name="Rectangle 7" descr="Large confetti"/>
          <p:cNvSpPr>
            <a:spLocks noChangeArrowheads="1"/>
          </p:cNvSpPr>
          <p:nvPr/>
        </p:nvSpPr>
        <p:spPr bwMode="auto">
          <a:xfrm>
            <a:off x="3016250" y="49530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/>
              <a:t>1.1.1.1</a:t>
            </a:r>
          </a:p>
        </p:txBody>
      </p:sp>
      <p:sp>
        <p:nvSpPr>
          <p:cNvPr id="32777" name="Rectangle 8" descr="Large confetti"/>
          <p:cNvSpPr>
            <a:spLocks noChangeArrowheads="1"/>
          </p:cNvSpPr>
          <p:nvPr/>
        </p:nvSpPr>
        <p:spPr bwMode="auto">
          <a:xfrm>
            <a:off x="4845050" y="49530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/>
              <a:t>1.1.1.2</a:t>
            </a:r>
          </a:p>
        </p:txBody>
      </p:sp>
      <p:sp>
        <p:nvSpPr>
          <p:cNvPr id="32778" name="Line 9"/>
          <p:cNvSpPr>
            <a:spLocks noChangeShapeType="1"/>
          </p:cNvSpPr>
          <p:nvPr/>
        </p:nvSpPr>
        <p:spPr bwMode="auto">
          <a:xfrm>
            <a:off x="3549650" y="5334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0"/>
          <p:cNvSpPr>
            <a:spLocks noChangeShapeType="1"/>
          </p:cNvSpPr>
          <p:nvPr/>
        </p:nvSpPr>
        <p:spPr bwMode="auto">
          <a:xfrm>
            <a:off x="5378450" y="5334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AutoShape 11" descr="Large confetti"/>
          <p:cNvSpPr>
            <a:spLocks noChangeArrowheads="1"/>
          </p:cNvSpPr>
          <p:nvPr/>
        </p:nvSpPr>
        <p:spPr bwMode="auto">
          <a:xfrm>
            <a:off x="806450" y="3886200"/>
            <a:ext cx="1752600" cy="1219200"/>
          </a:xfrm>
          <a:prstGeom prst="cloudCallout">
            <a:avLst>
              <a:gd name="adj1" fmla="val -227176"/>
              <a:gd name="adj2" fmla="val 21222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/>
              <a:t>Internet</a:t>
            </a:r>
          </a:p>
        </p:txBody>
      </p:sp>
      <p:sp>
        <p:nvSpPr>
          <p:cNvPr id="32781" name="Line 12"/>
          <p:cNvSpPr>
            <a:spLocks noChangeShapeType="1"/>
          </p:cNvSpPr>
          <p:nvPr/>
        </p:nvSpPr>
        <p:spPr bwMode="auto">
          <a:xfrm>
            <a:off x="2101850" y="3200400"/>
            <a:ext cx="457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Rectangle 13" descr="Large confetti"/>
          <p:cNvSpPr>
            <a:spLocks noChangeArrowheads="1"/>
          </p:cNvSpPr>
          <p:nvPr/>
        </p:nvSpPr>
        <p:spPr bwMode="auto">
          <a:xfrm>
            <a:off x="4464050" y="35052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/>
              <a:t>2.1.1.1</a:t>
            </a:r>
          </a:p>
        </p:txBody>
      </p:sp>
      <p:sp>
        <p:nvSpPr>
          <p:cNvPr id="32783" name="Line 14"/>
          <p:cNvSpPr>
            <a:spLocks noChangeShapeType="1"/>
          </p:cNvSpPr>
          <p:nvPr/>
        </p:nvSpPr>
        <p:spPr bwMode="auto">
          <a:xfrm>
            <a:off x="4997450" y="3200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5"/>
          <p:cNvSpPr>
            <a:spLocks noChangeShapeType="1"/>
          </p:cNvSpPr>
          <p:nvPr/>
        </p:nvSpPr>
        <p:spPr bwMode="auto">
          <a:xfrm flipH="1" flipV="1">
            <a:off x="2178050" y="4953000"/>
            <a:ext cx="762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6"/>
          <p:cNvSpPr>
            <a:spLocks noChangeShapeType="1"/>
          </p:cNvSpPr>
          <p:nvPr/>
        </p:nvSpPr>
        <p:spPr bwMode="auto">
          <a:xfrm flipV="1">
            <a:off x="2178050" y="32004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7"/>
          <p:cNvSpPr>
            <a:spLocks noChangeShapeType="1"/>
          </p:cNvSpPr>
          <p:nvPr/>
        </p:nvSpPr>
        <p:spPr bwMode="auto">
          <a:xfrm>
            <a:off x="4540250" y="5638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Rectangle 18" descr="Large confetti"/>
          <p:cNvSpPr>
            <a:spLocks noChangeArrowheads="1"/>
          </p:cNvSpPr>
          <p:nvPr/>
        </p:nvSpPr>
        <p:spPr bwMode="auto">
          <a:xfrm>
            <a:off x="4006850" y="59436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/>
              <a:t>1.1.1.3</a:t>
            </a:r>
          </a:p>
        </p:txBody>
      </p:sp>
      <p:sp>
        <p:nvSpPr>
          <p:cNvPr id="32788" name="Text Box 19"/>
          <p:cNvSpPr txBox="1">
            <a:spLocks noChangeArrowheads="1"/>
          </p:cNvSpPr>
          <p:nvPr/>
        </p:nvSpPr>
        <p:spPr bwMode="auto">
          <a:xfrm>
            <a:off x="3321050" y="44958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32789" name="Text Box 20"/>
          <p:cNvSpPr txBox="1">
            <a:spLocks noChangeArrowheads="1"/>
          </p:cNvSpPr>
          <p:nvPr/>
        </p:nvSpPr>
        <p:spPr bwMode="auto">
          <a:xfrm>
            <a:off x="5226050" y="44958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32790" name="Text Box 21"/>
          <p:cNvSpPr txBox="1">
            <a:spLocks noChangeArrowheads="1"/>
          </p:cNvSpPr>
          <p:nvPr/>
        </p:nvSpPr>
        <p:spPr bwMode="auto">
          <a:xfrm>
            <a:off x="4768850" y="38100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32791" name="Text Box 22"/>
          <p:cNvSpPr txBox="1">
            <a:spLocks noChangeArrowheads="1"/>
          </p:cNvSpPr>
          <p:nvPr/>
        </p:nvSpPr>
        <p:spPr bwMode="auto">
          <a:xfrm>
            <a:off x="3854450" y="6324600"/>
            <a:ext cx="1292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Server</a:t>
            </a:r>
          </a:p>
        </p:txBody>
      </p:sp>
      <p:sp>
        <p:nvSpPr>
          <p:cNvPr id="64" name="AutoShape 10"/>
          <p:cNvSpPr>
            <a:spLocks noChangeArrowheads="1"/>
          </p:cNvSpPr>
          <p:nvPr/>
        </p:nvSpPr>
        <p:spPr bwMode="auto">
          <a:xfrm>
            <a:off x="5334000" y="6172200"/>
            <a:ext cx="2438400" cy="609600"/>
          </a:xfrm>
          <a:prstGeom prst="wedgeRoundRectCallout">
            <a:avLst>
              <a:gd name="adj1" fmla="val -55282"/>
              <a:gd name="adj2" fmla="val -79565"/>
              <a:gd name="adj3" fmla="val 16667"/>
            </a:avLst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2000">
                <a:latin typeface="Arial" charset="0"/>
              </a:rPr>
              <a:t>Reply: S </a:t>
            </a:r>
            <a:r>
              <a:rPr lang="en-US" altLang="ja-JP" sz="2000">
                <a:latin typeface="Arial" charset="0"/>
                <a:sym typeface="Symbol" charset="0"/>
              </a:rPr>
              <a:t></a:t>
            </a:r>
            <a:r>
              <a:rPr lang="en-US" altLang="ja-JP" sz="2000">
                <a:latin typeface="Arial" charset="0"/>
              </a:rPr>
              <a:t> C</a:t>
            </a:r>
            <a:r>
              <a:rPr lang="en-US" altLang="ja-JP" sz="2000">
                <a:latin typeface="Arial" charset="0"/>
                <a:sym typeface="Symbol" charset="0"/>
              </a:rPr>
              <a:t>  A</a:t>
            </a:r>
          </a:p>
        </p:txBody>
      </p:sp>
    </p:spTree>
    <p:extLst>
      <p:ext uri="{BB962C8B-B14F-4D97-AF65-F5344CB8AC3E}">
        <p14:creationId xmlns:p14="http://schemas.microsoft.com/office/powerpoint/2010/main" val="95043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2970" grpId="0" animBg="1"/>
      <p:bldP spid="6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Tampering routing tables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Routing tables updated from information received from topological neighbors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Checks are non-existent or casual (IP address based authentication)</a:t>
            </a:r>
          </a:p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Possibility to route all traffic through a malicious host</a:t>
            </a:r>
          </a:p>
        </p:txBody>
      </p:sp>
      <p:sp>
        <p:nvSpPr>
          <p:cNvPr id="327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E0097040-1644-8149-BBEF-F3224BD66B10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603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Defending against routing attacks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Authentication of all packets is difficult for broadcast protocols (e.g., RIP)</a:t>
            </a:r>
          </a:p>
          <a:p>
            <a:pPr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Do not accept new routes to your own networks</a:t>
            </a:r>
          </a:p>
          <a:p>
            <a:pPr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Authenticate gateways?</a:t>
            </a:r>
          </a:p>
          <a:p>
            <a:pPr>
              <a:lnSpc>
                <a:spcPct val="90000"/>
              </a:lnSpc>
            </a:pPr>
            <a:endParaRPr lang="en-US" altLang="ja-JP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More routing attacks later with BGP</a:t>
            </a:r>
          </a:p>
        </p:txBody>
      </p:sp>
      <p:sp>
        <p:nvSpPr>
          <p:cNvPr id="348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58168F8-5385-D742-A8AA-E29F71EF67D0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15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110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1191AFF-1678-A049-B26B-AC1C748B6D5B}" type="slidenum">
              <a:rPr lang="en-US" sz="1400">
                <a:latin typeface="Arial" charset="0"/>
              </a:rPr>
              <a:pPr eaLnBrk="1" hangingPunct="1"/>
              <a:t>16</a:t>
            </a:fld>
            <a:endParaRPr lang="en-US" sz="1400"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TCP Level Attacks: TCP Primer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TCP provides reliable data transfer using the best effort IP service</a:t>
            </a:r>
          </a:p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Typical TCP packet exchange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A </a:t>
            </a:r>
            <a:r>
              <a:rPr lang="en-US" dirty="0">
                <a:latin typeface="Arial" charset="0"/>
                <a:ea typeface="ＭＳ Ｐゴシック" charset="0"/>
                <a:sym typeface="Wingdings" charset="0"/>
              </a:rPr>
              <a:t> B: SYN(ISN</a:t>
            </a:r>
            <a:r>
              <a:rPr lang="en-US" sz="3600" baseline="-25000" dirty="0">
                <a:latin typeface="Arial" charset="0"/>
                <a:ea typeface="ＭＳ Ｐゴシック" charset="0"/>
                <a:sym typeface="Wingdings" charset="0"/>
              </a:rPr>
              <a:t>A</a:t>
            </a:r>
            <a:r>
              <a:rPr lang="en-US" dirty="0">
                <a:latin typeface="Arial" charset="0"/>
                <a:ea typeface="ＭＳ Ｐゴシック" charset="0"/>
                <a:sym typeface="Wingdings" charset="0"/>
              </a:rPr>
              <a:t>)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  <a:sym typeface="Wingdings" charset="0"/>
              </a:rPr>
              <a:t>B  A: SYN(ISN</a:t>
            </a:r>
            <a:r>
              <a:rPr lang="en-US" sz="3600" baseline="-25000" dirty="0">
                <a:latin typeface="Arial" charset="0"/>
                <a:ea typeface="ＭＳ Ｐゴシック" charset="0"/>
                <a:sym typeface="Wingdings" charset="0"/>
              </a:rPr>
              <a:t>B</a:t>
            </a:r>
            <a:r>
              <a:rPr lang="en-US" dirty="0">
                <a:latin typeface="Arial" charset="0"/>
                <a:ea typeface="ＭＳ Ｐゴシック" charset="0"/>
                <a:sym typeface="Wingdings" charset="0"/>
              </a:rPr>
              <a:t>), ACK(ISN</a:t>
            </a:r>
            <a:r>
              <a:rPr lang="en-US" sz="3600" baseline="-25000" dirty="0">
                <a:latin typeface="Arial" charset="0"/>
                <a:ea typeface="ＭＳ Ｐゴシック" charset="0"/>
                <a:sym typeface="Wingdings" charset="0"/>
              </a:rPr>
              <a:t>A</a:t>
            </a:r>
            <a:r>
              <a:rPr lang="en-US" dirty="0">
                <a:latin typeface="Arial" charset="0"/>
                <a:ea typeface="ＭＳ Ｐゴシック" charset="0"/>
                <a:sym typeface="Wingdings" charset="0"/>
              </a:rPr>
              <a:t>)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A </a:t>
            </a:r>
            <a:r>
              <a:rPr lang="en-US" dirty="0">
                <a:latin typeface="Arial" charset="0"/>
                <a:ea typeface="ＭＳ Ｐゴシック" charset="0"/>
                <a:sym typeface="Wingdings" charset="0"/>
              </a:rPr>
              <a:t> B: ACK(ISN</a:t>
            </a:r>
            <a:r>
              <a:rPr lang="en-US" sz="3600" baseline="-25000" dirty="0">
                <a:latin typeface="Arial" charset="0"/>
                <a:ea typeface="ＭＳ Ｐゴシック" charset="0"/>
                <a:sym typeface="Wingdings" charset="0"/>
              </a:rPr>
              <a:t>B</a:t>
            </a:r>
            <a:r>
              <a:rPr lang="en-US" dirty="0">
                <a:latin typeface="Arial" charset="0"/>
                <a:ea typeface="ＭＳ Ｐゴシック" charset="0"/>
                <a:sym typeface="Wingdings" charset="0"/>
              </a:rPr>
              <a:t>)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  <a:sym typeface="Wingdings" charset="0"/>
              </a:rPr>
              <a:t>A  B: data …</a:t>
            </a:r>
          </a:p>
        </p:txBody>
      </p:sp>
    </p:spTree>
    <p:extLst>
      <p:ext uri="{BB962C8B-B14F-4D97-AF65-F5344CB8AC3E}">
        <p14:creationId xmlns:p14="http://schemas.microsoft.com/office/powerpoint/2010/main" val="622813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20B208F-5808-6E46-AB32-BBC149D35AC5}" type="slidenum">
              <a:rPr lang="en-US" sz="1400">
                <a:latin typeface="Arial" charset="0"/>
              </a:rPr>
              <a:pPr eaLnBrk="1" hangingPunct="1"/>
              <a:t>17</a:t>
            </a:fld>
            <a:endParaRPr lang="en-US" sz="1400">
              <a:latin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TCP ISN Prediction Attack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Typical TCP packet exchange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A 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 B: SYN(ISN</a:t>
            </a:r>
            <a:r>
              <a:rPr lang="en-US" sz="3600" baseline="-25000">
                <a:latin typeface="Arial" charset="0"/>
                <a:ea typeface="ＭＳ Ｐゴシック" charset="0"/>
                <a:sym typeface="Wingdings" charset="0"/>
              </a:rPr>
              <a:t>A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)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B  A: SYN(ISN</a:t>
            </a:r>
            <a:r>
              <a:rPr lang="en-US" sz="3600" baseline="-25000">
                <a:latin typeface="Arial" charset="0"/>
                <a:ea typeface="ＭＳ Ｐゴシック" charset="0"/>
                <a:sym typeface="Wingdings" charset="0"/>
              </a:rPr>
              <a:t>B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), ACK(ISN</a:t>
            </a:r>
            <a:r>
              <a:rPr lang="en-US" sz="3600" baseline="-25000">
                <a:latin typeface="Arial" charset="0"/>
                <a:ea typeface="ＭＳ Ｐゴシック" charset="0"/>
                <a:sym typeface="Wingdings" charset="0"/>
              </a:rPr>
              <a:t>A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)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A 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 B: ACK(ISN</a:t>
            </a:r>
            <a:r>
              <a:rPr lang="en-US" sz="3600" baseline="-25000">
                <a:latin typeface="Arial" charset="0"/>
                <a:ea typeface="ＭＳ Ｐゴシック" charset="0"/>
                <a:sym typeface="Wingdings" charset="0"/>
              </a:rPr>
              <a:t>B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)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A  B: data …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Attack: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M(A) 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 B: SYN(ISN</a:t>
            </a:r>
            <a:r>
              <a:rPr lang="en-US" sz="3600" baseline="-25000">
                <a:latin typeface="Arial" charset="0"/>
                <a:ea typeface="ＭＳ Ｐゴシック" charset="0"/>
                <a:sym typeface="Wingdings" charset="0"/>
              </a:rPr>
              <a:t>A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)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B  A: SYN(ISN</a:t>
            </a:r>
            <a:r>
              <a:rPr lang="en-US" sz="3600" baseline="-25000">
                <a:latin typeface="Arial" charset="0"/>
                <a:ea typeface="ＭＳ Ｐゴシック" charset="0"/>
                <a:sym typeface="Wingdings" charset="0"/>
              </a:rPr>
              <a:t>B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), ACK(ISN</a:t>
            </a:r>
            <a:r>
              <a:rPr lang="en-US" sz="3600" baseline="-25000">
                <a:latin typeface="Arial" charset="0"/>
                <a:ea typeface="ＭＳ Ｐゴシック" charset="0"/>
                <a:sym typeface="Wingdings" charset="0"/>
              </a:rPr>
              <a:t>A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)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M(A) 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 B: ACK(ISN</a:t>
            </a:r>
            <a:r>
              <a:rPr lang="en-US" sz="3600" baseline="-25000">
                <a:latin typeface="Arial" charset="0"/>
                <a:ea typeface="ＭＳ Ｐゴシック" charset="0"/>
                <a:sym typeface="Wingdings" charset="0"/>
              </a:rPr>
              <a:t>B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)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M(A) </a:t>
            </a:r>
            <a:r>
              <a:rPr lang="en-US">
                <a:latin typeface="Arial" charset="0"/>
                <a:ea typeface="ＭＳ Ｐゴシック" charset="0"/>
                <a:sym typeface="Wingdings" charset="0"/>
              </a:rPr>
              <a:t> B: nasty-data</a:t>
            </a: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365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8E20162-8540-B84E-8B72-CF6EA36E053A}" type="slidenum">
              <a:rPr lang="en-US" sz="1400">
                <a:latin typeface="Arial" charset="0"/>
              </a:rPr>
              <a:pPr eaLnBrk="1" hangingPunct="1"/>
              <a:t>18</a:t>
            </a:fld>
            <a:endParaRPr lang="en-US" sz="1400">
              <a:latin typeface="Arial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TCP ISN Prediction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Are these good choices for next TCP ISN?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Always start at same ISN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After each connection, ISN++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ISN = (c1+c2*(time in ms)) mod 2</a:t>
            </a:r>
            <a:r>
              <a:rPr lang="en-US" sz="3600" baseline="30000">
                <a:latin typeface="Arial" charset="0"/>
                <a:ea typeface="ＭＳ Ｐゴシック" charset="0"/>
              </a:rPr>
              <a:t>32</a:t>
            </a:r>
            <a:r>
              <a:rPr lang="en-US">
                <a:latin typeface="Arial" charset="0"/>
                <a:ea typeface="ＭＳ Ｐゴシック" charset="0"/>
              </a:rPr>
              <a:t>  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No, attacker can predict next ISN!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Better choices for ISN?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ISN = rand() function of C library?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current ISN = H( prev ISN )?</a:t>
            </a:r>
          </a:p>
          <a:p>
            <a:pPr lvl="1" eaLnBrk="1" hangingPunct="1"/>
            <a:r>
              <a:rPr lang="en-US">
                <a:latin typeface="Arial" charset="0"/>
                <a:ea typeface="ＭＳ Ｐゴシック" charset="0"/>
              </a:rPr>
              <a:t>ISN = DES</a:t>
            </a:r>
            <a:r>
              <a:rPr lang="en-US" sz="3600" baseline="-25000">
                <a:latin typeface="Arial" charset="0"/>
                <a:ea typeface="ＭＳ Ｐゴシック" charset="0"/>
              </a:rPr>
              <a:t>K</a:t>
            </a:r>
            <a:r>
              <a:rPr lang="en-US">
                <a:latin typeface="Arial" charset="0"/>
                <a:ea typeface="ＭＳ Ｐゴシック" charset="0"/>
              </a:rPr>
              <a:t>( counter++ )?</a:t>
            </a:r>
          </a:p>
        </p:txBody>
      </p:sp>
    </p:spTree>
    <p:extLst>
      <p:ext uri="{BB962C8B-B14F-4D97-AF65-F5344CB8AC3E}">
        <p14:creationId xmlns:p14="http://schemas.microsoft.com/office/powerpoint/2010/main" val="63009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ICMP Attacks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ICMP: Internet Control Message Protocol, reports network errors</a:t>
            </a:r>
          </a:p>
          <a:p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Influential Internet draft proposed by Fernando </a:t>
            </a:r>
            <a:r>
              <a:rPr lang="en-US" altLang="ja-JP" sz="2800" dirty="0" err="1">
                <a:latin typeface="Arial" charset="0"/>
                <a:ea typeface="ＭＳ Ｐゴシック" charset="0"/>
                <a:cs typeface="ＭＳ Ｐゴシック" charset="0"/>
              </a:rPr>
              <a:t>Gont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 in 2004: “ICMP attacks against TCP”</a:t>
            </a:r>
          </a:p>
          <a:p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Problem: no explicit packet authentication</a:t>
            </a:r>
          </a:p>
          <a:p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Key idea: ICMP packets can be used to attack arbitrary TCP connections</a:t>
            </a:r>
          </a:p>
        </p:txBody>
      </p:sp>
    </p:spTree>
    <p:extLst>
      <p:ext uri="{BB962C8B-B14F-4D97-AF65-F5344CB8AC3E}">
        <p14:creationId xmlns:p14="http://schemas.microsoft.com/office/powerpoint/2010/main" val="823272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138B1-A825-55CC-603F-B2DFC6B98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Logistics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CA75B-32FB-6236-7CA0-27ECDED5F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Office Hours</a:t>
            </a:r>
          </a:p>
          <a:p>
            <a:pPr lvl="1"/>
            <a:r>
              <a:rPr lang="en-US" dirty="0"/>
              <a:t>Vyas: Monday 1:30-3 pm CIC 2202 or by </a:t>
            </a:r>
            <a:r>
              <a:rPr lang="en-US" dirty="0" err="1"/>
              <a:t>apptmt</a:t>
            </a:r>
            <a:endParaRPr lang="en-US" dirty="0"/>
          </a:p>
          <a:p>
            <a:pPr lvl="1"/>
            <a:r>
              <a:rPr lang="en-US" dirty="0"/>
              <a:t>Brian: Thu 2-3:30 pm CIC 2214 </a:t>
            </a:r>
          </a:p>
          <a:p>
            <a:endParaRPr lang="en-US" dirty="0"/>
          </a:p>
          <a:p>
            <a:r>
              <a:rPr lang="en-US" dirty="0"/>
              <a:t>Assignment 1 is out</a:t>
            </a:r>
          </a:p>
          <a:p>
            <a:endParaRPr lang="en-US" dirty="0"/>
          </a:p>
          <a:p>
            <a:r>
              <a:rPr lang="en-US" dirty="0"/>
              <a:t>Brian will walk through end of class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F44D70-BFF2-36D4-F846-3BEF64E12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769286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10600" cy="6096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ICMP Error Message</a:t>
            </a:r>
          </a:p>
        </p:txBody>
      </p:sp>
      <p:sp>
        <p:nvSpPr>
          <p:cNvPr id="49156" name="Rectangle 1029"/>
          <p:cNvSpPr>
            <a:spLocks noChangeArrowheads="1"/>
          </p:cNvSpPr>
          <p:nvPr/>
        </p:nvSpPr>
        <p:spPr bwMode="auto">
          <a:xfrm>
            <a:off x="228600" y="4419600"/>
            <a:ext cx="8610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7" rIns="91433" bIns="45717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ja-JP">
                <a:solidFill>
                  <a:srgbClr val="333333"/>
                </a:solidFill>
                <a:latin typeface="Arial" charset="0"/>
              </a:rPr>
              <a:t>ICMP error messages include the complete IP header and the first 8 bytes of the payload (typically: UDP, TCP)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ja-JP" sz="2000">
                <a:solidFill>
                  <a:srgbClr val="333333"/>
                </a:solidFill>
                <a:latin typeface="Arial" charset="0"/>
              </a:rPr>
              <a:t>For TCP packets, the 8 bytes contain: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altLang="ja-JP" sz="1800">
                <a:solidFill>
                  <a:srgbClr val="333333"/>
                </a:solidFill>
                <a:latin typeface="Arial" charset="0"/>
              </a:rPr>
              <a:t>src port (2 bytes), dst port (2 bytes), TCP seq # (4 bytes)</a:t>
            </a:r>
          </a:p>
        </p:txBody>
      </p:sp>
      <p:sp>
        <p:nvSpPr>
          <p:cNvPr id="49157" name="Text Box 1042"/>
          <p:cNvSpPr txBox="1">
            <a:spLocks noChangeArrowheads="1"/>
          </p:cNvSpPr>
          <p:nvPr/>
        </p:nvSpPr>
        <p:spPr bwMode="auto">
          <a:xfrm>
            <a:off x="277813" y="1524000"/>
            <a:ext cx="24653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1200"/>
              <a:t>[Adapted from Liebeherr &amp; El Zarki]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57200" y="1143000"/>
          <a:ext cx="8001000" cy="35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328452" imgH="3270636" progId="Visio.Drawing.6">
                  <p:embed/>
                </p:oleObj>
              </mc:Choice>
              <mc:Fallback>
                <p:oleObj name="Visio" r:id="rId3" imgW="7328452" imgH="3270636" progId="Visio.Drawing.6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001000" cy="355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4365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10600" cy="6096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Frequent ICMP Error Messages</a:t>
            </a:r>
          </a:p>
        </p:txBody>
      </p:sp>
      <p:graphicFrame>
        <p:nvGraphicFramePr>
          <p:cNvPr id="1185851" name="Group 59"/>
          <p:cNvGraphicFramePr>
            <a:graphicFrameLocks noGrp="1"/>
          </p:cNvGraphicFramePr>
          <p:nvPr>
            <p:ph sz="half" idx="2"/>
          </p:nvPr>
        </p:nvGraphicFramePr>
        <p:xfrm>
          <a:off x="533400" y="1295400"/>
          <a:ext cx="8021638" cy="4679950"/>
        </p:xfrm>
        <a:graphic>
          <a:graphicData uri="http://schemas.openxmlformats.org/drawingml/2006/table">
            <a:tbl>
              <a:tblPr/>
              <a:tblGrid>
                <a:gridCol w="706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Type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Code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Description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661025" algn="l"/>
                        </a:tabLst>
                      </a:pPr>
                      <a:endParaRPr kumimoji="0" lang="ja-JP" altLang="en-US" sz="32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3</a:t>
                      </a:r>
                      <a:b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</a:b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0–15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Destination unreachable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Notification that an IP datagram could not be forwarded and was dropped. The code field contains an explanation.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4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Source quench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Informs that the source is transmitting at too high a data rate.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75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5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0–3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Redirect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Informs about an alternative route for the datagram and should result in a routing table update. The code field explains the reason for the route change. 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11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0, 1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Time exceeded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Sent when the TTL field has reached zero (Code 0) or when there is a timeout for the reassembly of segments (Code 1) 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12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0, 1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Parameter</a:t>
                      </a:r>
                      <a:b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</a:b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problem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486400" algn="r"/>
                        </a:tabLst>
                      </a:pPr>
                      <a:r>
                        <a:rPr kumimoji="0" lang="en-US" altLang="ja-JP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Sent when the IP header is invalid (Code 0) or when an IP header option is missing (Code 1)</a:t>
                      </a:r>
                      <a:endParaRPr kumimoji="0" lang="en-US" altLang="ja-JP" sz="3600" b="0" i="0" u="none" strike="noStrike" cap="none" normalizeH="0" baseline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670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610600" cy="6096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Forging ICMP Packets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152400" y="1752600"/>
            <a:ext cx="990600" cy="6096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IP header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143000" y="1752600"/>
            <a:ext cx="1447800" cy="609600"/>
          </a:xfrm>
          <a:prstGeom prst="rect">
            <a:avLst/>
          </a:prstGeom>
          <a:solidFill>
            <a:srgbClr val="ECECE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ICMP header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2590800" y="1752600"/>
            <a:ext cx="1066800" cy="609600"/>
          </a:xfrm>
          <a:prstGeom prst="rect">
            <a:avLst/>
          </a:prstGeom>
          <a:solidFill>
            <a:srgbClr val="EC9C2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IP header</a:t>
            </a: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3657600" y="1752600"/>
            <a:ext cx="609600" cy="609600"/>
          </a:xfrm>
          <a:prstGeom prst="rect">
            <a:avLst/>
          </a:prstGeom>
          <a:solidFill>
            <a:srgbClr val="C1EC34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src</a:t>
            </a: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4267200" y="1752600"/>
            <a:ext cx="609600" cy="609600"/>
          </a:xfrm>
          <a:prstGeom prst="rect">
            <a:avLst/>
          </a:prstGeom>
          <a:solidFill>
            <a:srgbClr val="C1EC34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dst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4876800" y="1752600"/>
            <a:ext cx="1371600" cy="609600"/>
          </a:xfrm>
          <a:prstGeom prst="rect">
            <a:avLst/>
          </a:prstGeom>
          <a:solidFill>
            <a:srgbClr val="C1EC34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TCP src port</a:t>
            </a: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6248400" y="1752600"/>
            <a:ext cx="1295400" cy="609600"/>
          </a:xfrm>
          <a:prstGeom prst="rect">
            <a:avLst/>
          </a:prstGeom>
          <a:solidFill>
            <a:srgbClr val="C1EC34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TCP dst port</a:t>
            </a:r>
          </a:p>
        </p:txBody>
      </p:sp>
      <p:sp>
        <p:nvSpPr>
          <p:cNvPr id="53258" name="AutoShape 10"/>
          <p:cNvSpPr>
            <a:spLocks/>
          </p:cNvSpPr>
          <p:nvPr/>
        </p:nvSpPr>
        <p:spPr bwMode="auto">
          <a:xfrm rot="-5400000">
            <a:off x="1333500" y="1257300"/>
            <a:ext cx="304800" cy="2667000"/>
          </a:xfrm>
          <a:prstGeom prst="leftBrace">
            <a:avLst>
              <a:gd name="adj1" fmla="val 7291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409575" y="2743200"/>
            <a:ext cx="2112963" cy="400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000"/>
              <a:t>No authentication!</a:t>
            </a:r>
          </a:p>
        </p:txBody>
      </p:sp>
      <p:sp>
        <p:nvSpPr>
          <p:cNvPr id="53260" name="AutoShape 12"/>
          <p:cNvSpPr>
            <a:spLocks/>
          </p:cNvSpPr>
          <p:nvPr/>
        </p:nvSpPr>
        <p:spPr bwMode="auto">
          <a:xfrm rot="-5400000">
            <a:off x="3467100" y="1790700"/>
            <a:ext cx="762000" cy="2057400"/>
          </a:xfrm>
          <a:prstGeom prst="leftBrace">
            <a:avLst>
              <a:gd name="adj1" fmla="val 225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2590800" y="3200400"/>
            <a:ext cx="2514600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000"/>
              <a:t>Easy to forge:</a:t>
            </a:r>
          </a:p>
          <a:p>
            <a:pPr eaLnBrk="1" hangingPunct="1"/>
            <a:r>
              <a:rPr lang="en-US" altLang="ja-JP" sz="2000"/>
              <a:t>Only need src and dst</a:t>
            </a:r>
          </a:p>
        </p:txBody>
      </p:sp>
      <p:sp>
        <p:nvSpPr>
          <p:cNvPr id="53262" name="AutoShape 14"/>
          <p:cNvSpPr>
            <a:spLocks/>
          </p:cNvSpPr>
          <p:nvPr/>
        </p:nvSpPr>
        <p:spPr bwMode="auto">
          <a:xfrm rot="-5400000">
            <a:off x="5334000" y="2057400"/>
            <a:ext cx="1828800" cy="2590800"/>
          </a:xfrm>
          <a:prstGeom prst="leftBrace">
            <a:avLst>
              <a:gd name="adj1" fmla="val 34984"/>
              <a:gd name="adj2" fmla="val 49389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2667000" y="4268788"/>
            <a:ext cx="6254750" cy="12938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000"/>
              <a:t>Not hard:</a:t>
            </a:r>
          </a:p>
          <a:p>
            <a:pPr eaLnBrk="1" hangingPunct="1">
              <a:buFontTx/>
              <a:buChar char="•"/>
            </a:pPr>
            <a:r>
              <a:rPr lang="en-US" altLang="ja-JP" sz="2000"/>
              <a:t> Server usually “well-known” port (22, 80…)</a:t>
            </a:r>
          </a:p>
          <a:p>
            <a:pPr eaLnBrk="1" hangingPunct="1">
              <a:buFontTx/>
              <a:buChar char="•"/>
            </a:pPr>
            <a:r>
              <a:rPr lang="en-US" altLang="ja-JP" sz="2000"/>
              <a:t> Client generally not so random</a:t>
            </a:r>
          </a:p>
          <a:p>
            <a:pPr eaLnBrk="1" hangingPunct="1">
              <a:buFontTx/>
              <a:buChar char="•"/>
            </a:pPr>
            <a:r>
              <a:rPr lang="en-US" altLang="ja-JP" sz="1800"/>
              <a:t> (even if perfectly random, only 65,536 pkts to send)</a:t>
            </a:r>
            <a:endParaRPr lang="en-US" altLang="ja-JP" sz="2000"/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0" y="4567238"/>
            <a:ext cx="25908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FF0000"/>
                </a:solidFill>
                <a:latin typeface="Arial" charset="0"/>
              </a:rPr>
              <a:t>No need to snoop on data!</a:t>
            </a:r>
          </a:p>
        </p:txBody>
      </p: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7543800" y="1752600"/>
            <a:ext cx="1371600" cy="609600"/>
          </a:xfrm>
          <a:prstGeom prst="rect">
            <a:avLst/>
          </a:prstGeom>
          <a:solidFill>
            <a:srgbClr val="C1EC34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ja-JP" sz="1800"/>
              <a:t>TCP seq #</a:t>
            </a:r>
          </a:p>
        </p:txBody>
      </p:sp>
      <p:sp>
        <p:nvSpPr>
          <p:cNvPr id="53266" name="AutoShape 18"/>
          <p:cNvSpPr>
            <a:spLocks/>
          </p:cNvSpPr>
          <p:nvPr/>
        </p:nvSpPr>
        <p:spPr bwMode="auto">
          <a:xfrm rot="-5400000">
            <a:off x="7848600" y="2133600"/>
            <a:ext cx="762000" cy="1371600"/>
          </a:xfrm>
          <a:prstGeom prst="leftBrace">
            <a:avLst>
              <a:gd name="adj1" fmla="val 1500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7315200" y="3124200"/>
            <a:ext cx="1828800" cy="101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2000">
                <a:solidFill>
                  <a:srgbClr val="FF0000"/>
                </a:solidFill>
              </a:rPr>
              <a:t>Harder to forge!</a:t>
            </a:r>
          </a:p>
          <a:p>
            <a:pPr eaLnBrk="1" hangingPunct="1"/>
            <a:r>
              <a:rPr lang="en-US" altLang="ja-JP" sz="2000"/>
              <a:t>… but rarely checked</a:t>
            </a:r>
          </a:p>
        </p:txBody>
      </p:sp>
      <p:sp>
        <p:nvSpPr>
          <p:cNvPr id="53268" name="Line 20"/>
          <p:cNvSpPr>
            <a:spLocks noChangeShapeType="1"/>
          </p:cNvSpPr>
          <p:nvPr/>
        </p:nvSpPr>
        <p:spPr bwMode="auto">
          <a:xfrm>
            <a:off x="2590800" y="1600200"/>
            <a:ext cx="632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9" name="Text Box 21"/>
          <p:cNvSpPr txBox="1">
            <a:spLocks noChangeArrowheads="1"/>
          </p:cNvSpPr>
          <p:nvPr/>
        </p:nvSpPr>
        <p:spPr bwMode="auto">
          <a:xfrm>
            <a:off x="2901950" y="1219200"/>
            <a:ext cx="5656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altLang="ja-JP" sz="1800"/>
              <a:t>Copy of the beginning of the packet that generated the error</a:t>
            </a:r>
          </a:p>
        </p:txBody>
      </p:sp>
    </p:spTree>
    <p:extLst>
      <p:ext uri="{BB962C8B-B14F-4D97-AF65-F5344CB8AC3E}">
        <p14:creationId xmlns:p14="http://schemas.microsoft.com/office/powerpoint/2010/main" val="936001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5CEABA0-B4AC-D24C-AA98-F666F41B1F78}" type="slidenum">
              <a:rPr lang="en-US" sz="1400">
                <a:latin typeface="Arial" charset="0"/>
              </a:rPr>
              <a:pPr eaLnBrk="1" hangingPunct="1"/>
              <a:t>23</a:t>
            </a:fld>
            <a:endParaRPr lang="en-US" sz="1400">
              <a:latin typeface="Arial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ICMP Attacks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Blind connection reset attack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>
                <a:latin typeface="Arial" charset="0"/>
                <a:ea typeface="ＭＳ Ｐゴシック" charset="0"/>
              </a:rPr>
              <a:t>Kill a TCP connection with a single ICMP packet</a:t>
            </a:r>
          </a:p>
          <a:p>
            <a:pPr eaLnBrk="1" hangingPunct="1">
              <a:spcAft>
                <a:spcPts val="600"/>
              </a:spcAft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Blind throughput reduction attack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>
                <a:latin typeface="Arial" charset="0"/>
                <a:ea typeface="ＭＳ Ｐゴシック" charset="0"/>
              </a:rPr>
              <a:t>Degrade speed of a TCP connection so that you have time to brew coffee between two packet transmissions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Blind performance degrading attack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>
                <a:latin typeface="Arial" charset="0"/>
                <a:ea typeface="ＭＳ Ｐゴシック" charset="0"/>
              </a:rPr>
              <a:t>Prevent a TCP connection from transmitting any useful data</a:t>
            </a:r>
          </a:p>
          <a:p>
            <a:pPr eaLnBrk="1" hangingPunct="1">
              <a:spcAft>
                <a:spcPts val="600"/>
              </a:spcAft>
            </a:pPr>
            <a:r>
              <a:rPr lang="ja-JP" altLang="en-US" sz="280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Blind</a:t>
            </a:r>
            <a:r>
              <a:rPr lang="ja-JP" altLang="en-US" sz="280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means off-path attacker can perform these attacks</a:t>
            </a:r>
          </a:p>
        </p:txBody>
      </p:sp>
    </p:spTree>
    <p:extLst>
      <p:ext uri="{BB962C8B-B14F-4D97-AF65-F5344CB8AC3E}">
        <p14:creationId xmlns:p14="http://schemas.microsoft.com/office/powerpoint/2010/main" val="2602047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65FB1E8-BEF3-0646-9152-89DDE617F653}" type="slidenum">
              <a:rPr lang="en-US" sz="1400">
                <a:latin typeface="Arial" charset="0"/>
              </a:rPr>
              <a:pPr eaLnBrk="1" hangingPunct="1"/>
              <a:t>24</a:t>
            </a:fld>
            <a:endParaRPr lang="en-US" sz="1400">
              <a:latin typeface="Arial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Defenses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Authenticated communication prevents packet injection attacks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Encrypted communication achieves secrecy and protects clear text against eavesdropping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IPsec, SSH, TLS/SSL provide secrecy and authentication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Need cryptographic mechanisms for authentication! Re-sending of packet information is insufficient</a:t>
            </a:r>
          </a:p>
        </p:txBody>
      </p:sp>
    </p:spTree>
    <p:extLst>
      <p:ext uri="{BB962C8B-B14F-4D97-AF65-F5344CB8AC3E}">
        <p14:creationId xmlns:p14="http://schemas.microsoft.com/office/powerpoint/2010/main" val="825010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from [</a:t>
            </a:r>
            <a:r>
              <a:rPr lang="en-US" dirty="0" err="1"/>
              <a:t>Bellovin</a:t>
            </a:r>
            <a:r>
              <a:rPr lang="en-US" dirty="0"/>
              <a:t>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Relying on IP for authentication is dangerous</a:t>
            </a:r>
          </a:p>
          <a:p>
            <a:endParaRPr lang="en-US" dirty="0"/>
          </a:p>
          <a:p>
            <a:r>
              <a:rPr lang="en-US" dirty="0"/>
              <a:t>Sequence numbers need to be chosen with care</a:t>
            </a:r>
          </a:p>
          <a:p>
            <a:endParaRPr lang="en-US" dirty="0"/>
          </a:p>
          <a:p>
            <a:r>
              <a:rPr lang="en-US" dirty="0"/>
              <a:t>Useful apps may reveal more than they should</a:t>
            </a:r>
          </a:p>
          <a:p>
            <a:endParaRPr lang="en-US" dirty="0"/>
          </a:p>
          <a:p>
            <a:r>
              <a:rPr lang="en-US" dirty="0"/>
              <a:t>Network control mechanisms to be guarded</a:t>
            </a:r>
          </a:p>
          <a:p>
            <a:pPr lvl="1"/>
            <a:r>
              <a:rPr lang="en-US" dirty="0"/>
              <a:t>i.e., routing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25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535765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https://www.cs.columbia.edu/~smb/papers/acsac-ipext.pdf</a:t>
            </a:r>
            <a:endParaRPr lang="en-US" dirty="0"/>
          </a:p>
          <a:p>
            <a:endParaRPr lang="en-US" dirty="0"/>
          </a:p>
          <a:p>
            <a:r>
              <a:rPr lang="en-US" dirty="0"/>
              <a:t>What attacks still exist?</a:t>
            </a:r>
          </a:p>
          <a:p>
            <a:pPr lvl="1"/>
            <a:r>
              <a:rPr lang="en-US" dirty="0"/>
              <a:t>Routing, DNS (More later)</a:t>
            </a:r>
          </a:p>
          <a:p>
            <a:endParaRPr lang="en-US" dirty="0"/>
          </a:p>
          <a:p>
            <a:r>
              <a:rPr lang="en-US" dirty="0"/>
              <a:t>What went away?</a:t>
            </a:r>
          </a:p>
          <a:p>
            <a:pPr lvl="1"/>
            <a:r>
              <a:rPr lang="en-US" dirty="0" err="1"/>
              <a:t>Rsh</a:t>
            </a:r>
            <a:r>
              <a:rPr lang="en-US" dirty="0"/>
              <a:t>,  </a:t>
            </a:r>
            <a:r>
              <a:rPr lang="en-US" dirty="0" err="1"/>
              <a:t>etc</a:t>
            </a:r>
            <a:r>
              <a:rPr lang="en-US" dirty="0"/>
              <a:t> obsolete</a:t>
            </a:r>
          </a:p>
          <a:p>
            <a:pPr lvl="1"/>
            <a:r>
              <a:rPr lang="en-US" dirty="0"/>
              <a:t>IETF </a:t>
            </a:r>
            <a:r>
              <a:rPr lang="en-US" dirty="0" err="1"/>
              <a:t>etc</a:t>
            </a:r>
            <a:r>
              <a:rPr lang="en-US" dirty="0"/>
              <a:t> became stricter in newer protocols</a:t>
            </a:r>
          </a:p>
          <a:p>
            <a:endParaRPr lang="en-US" dirty="0"/>
          </a:p>
          <a:p>
            <a:r>
              <a:rPr lang="en-US" dirty="0"/>
              <a:t>What are bigger concerns?</a:t>
            </a:r>
          </a:p>
          <a:p>
            <a:pPr lvl="1"/>
            <a:r>
              <a:rPr lang="en-US" dirty="0"/>
              <a:t>Implementation problems?</a:t>
            </a:r>
          </a:p>
          <a:p>
            <a:pPr lvl="1"/>
            <a:r>
              <a:rPr lang="en-US" dirty="0"/>
              <a:t>Crypto is not a panacea</a:t>
            </a:r>
          </a:p>
          <a:p>
            <a:pPr lvl="1"/>
            <a:r>
              <a:rPr lang="en-US" dirty="0"/>
              <a:t>Password guessing/low hanging fruit</a:t>
            </a:r>
          </a:p>
          <a:p>
            <a:pPr lvl="1"/>
            <a:r>
              <a:rPr lang="en-US" dirty="0"/>
              <a:t>Deployment hurdles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26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03830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6B90E-09C5-D947-B209-39019D124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 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A1103-90B3-2B45-B9B6-6DFD0E790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722A5-AC7F-564C-A6B3-B3D5A119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27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96250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Assigned papers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“Classic” paper by Steve </a:t>
            </a:r>
            <a:r>
              <a:rPr lang="en-US" dirty="0" err="1"/>
              <a:t>Bellovin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TCP Congestion attacks</a:t>
            </a:r>
            <a:br>
              <a:rPr lang="en-US" b="1" dirty="0"/>
            </a:br>
            <a:r>
              <a:rPr lang="en-US" b="1" dirty="0"/>
              <a:t>(optional)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28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911800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5308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Category: </a:t>
            </a:r>
            <a:br>
              <a:rPr lang="en-US" b="1" dirty="0"/>
            </a:br>
            <a:r>
              <a:rPr lang="en-US" dirty="0"/>
              <a:t>What type of paper is this? A measurement paper? An analysis of an existing system? A description of a research prototype? </a:t>
            </a:r>
          </a:p>
          <a:p>
            <a:r>
              <a:rPr lang="en-US" b="1" dirty="0"/>
              <a:t>Context:</a:t>
            </a:r>
            <a:br>
              <a:rPr lang="en-US" dirty="0"/>
            </a:br>
            <a:r>
              <a:rPr lang="en-US" dirty="0"/>
              <a:t>Which other papers is it related to? Which theoretical bases were used to analyze the problem? </a:t>
            </a:r>
          </a:p>
          <a:p>
            <a:r>
              <a:rPr lang="en-US" b="1" dirty="0"/>
              <a:t>Correctness: </a:t>
            </a:r>
            <a:br>
              <a:rPr lang="en-US" b="1" dirty="0"/>
            </a:br>
            <a:r>
              <a:rPr lang="en-US" dirty="0"/>
              <a:t>Do the assumptions appear to be valid? </a:t>
            </a:r>
          </a:p>
          <a:p>
            <a:r>
              <a:rPr lang="en-US" b="1" dirty="0"/>
              <a:t>Contributions:</a:t>
            </a:r>
            <a:br>
              <a:rPr lang="en-US" b="1" dirty="0"/>
            </a:br>
            <a:r>
              <a:rPr lang="en-US" dirty="0"/>
              <a:t> What are the paper’s main contributions? </a:t>
            </a:r>
          </a:p>
          <a:p>
            <a:r>
              <a:rPr lang="en-US" b="1" dirty="0"/>
              <a:t>Clarity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Is the paper well written?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29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205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this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Understand fundamental problems in the TCP/IP protocol suite</a:t>
            </a:r>
          </a:p>
          <a:p>
            <a:endParaRPr lang="en-US" dirty="0"/>
          </a:p>
          <a:p>
            <a:r>
              <a:rPr lang="en-US" dirty="0"/>
              <a:t>Understand how key implicit trust assumptions in design can come back to hurt us</a:t>
            </a:r>
          </a:p>
          <a:p>
            <a:endParaRPr lang="en-US" dirty="0"/>
          </a:p>
          <a:p>
            <a:r>
              <a:rPr lang="en-US" dirty="0"/>
              <a:t>Understand the need for making the “contracts” between actors explicit to avoid “gaming”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510898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975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Did you like this paper? </a:t>
            </a:r>
          </a:p>
          <a:p>
            <a:endParaRPr lang="en-US" dirty="0"/>
          </a:p>
          <a:p>
            <a:r>
              <a:rPr lang="en-US" dirty="0"/>
              <a:t>What are the strengths of this paper? </a:t>
            </a:r>
          </a:p>
          <a:p>
            <a:endParaRPr lang="en-US" dirty="0"/>
          </a:p>
          <a:p>
            <a:r>
              <a:rPr lang="en-US" dirty="0"/>
              <a:t>What are the main weaknesses in the paper?</a:t>
            </a:r>
          </a:p>
          <a:p>
            <a:endParaRPr lang="en-US" dirty="0"/>
          </a:p>
          <a:p>
            <a:r>
              <a:rPr lang="en-US" dirty="0"/>
              <a:t>What would you do differently? </a:t>
            </a:r>
            <a:br>
              <a:rPr lang="en-US" dirty="0"/>
            </a:br>
            <a:r>
              <a:rPr lang="en-US" dirty="0"/>
              <a:t>Are there assumptions you disagree with? </a:t>
            </a:r>
            <a:br>
              <a:rPr lang="en-US" dirty="0"/>
            </a:br>
            <a:r>
              <a:rPr lang="en-US" dirty="0"/>
              <a:t>Do you see ideas for future work or improving the solution?</a:t>
            </a:r>
          </a:p>
          <a:p>
            <a:pPr marL="0" indent="0">
              <a:buNone/>
            </a:pPr>
            <a:r>
              <a:rPr lang="en-US" dirty="0"/>
              <a:t>     Do you see new attack vectors/vulnerabilities?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30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88378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6B90E-09C5-D947-B209-39019D124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A1103-90B3-2B45-B9B6-6DFD0E790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722A5-AC7F-564C-A6B3-B3D5A119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31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934739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1324699-D24F-4E28-9F30-D285A5D283F5}" type="slidenum">
              <a:rPr lang="en-US" sz="12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32</a:t>
            </a:fld>
            <a:endParaRPr lang="en-US" sz="12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anose="020B0600070205080204" pitchFamily="34" charset="-128"/>
              </a:rPr>
              <a:t>TCP Flow Control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163" y="1598613"/>
            <a:ext cx="8089900" cy="46497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anose="020B0600070205080204" pitchFamily="34" charset="-128"/>
              </a:rPr>
              <a:t>TCP is a sliding window protocol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ea typeface="ＭＳ Ｐゴシック" panose="020B0600070205080204" pitchFamily="34" charset="-128"/>
              </a:rPr>
              <a:t>For window size </a:t>
            </a:r>
            <a:r>
              <a:rPr lang="en-US" i="1" dirty="0">
                <a:ea typeface="ＭＳ Ｐゴシック" panose="020B0600070205080204" pitchFamily="34" charset="-128"/>
              </a:rPr>
              <a:t>n</a:t>
            </a:r>
            <a:r>
              <a:rPr lang="en-US" dirty="0">
                <a:ea typeface="ＭＳ Ｐゴシック" panose="020B0600070205080204" pitchFamily="34" charset="-128"/>
              </a:rPr>
              <a:t>, can send up to </a:t>
            </a:r>
            <a:r>
              <a:rPr lang="en-US" i="1" dirty="0">
                <a:ea typeface="ＭＳ Ｐゴシック" panose="020B0600070205080204" pitchFamily="34" charset="-128"/>
              </a:rPr>
              <a:t>n</a:t>
            </a:r>
            <a:r>
              <a:rPr lang="en-US" dirty="0">
                <a:ea typeface="ＭＳ Ｐゴシック" panose="020B0600070205080204" pitchFamily="34" charset="-128"/>
              </a:rPr>
              <a:t> bytes without receiving an acknowledgement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ea typeface="ＭＳ Ｐゴシック" panose="020B0600070205080204" pitchFamily="34" charset="-128"/>
              </a:rPr>
              <a:t>When the data is acknowledged then the window slides forward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anose="020B0600070205080204" pitchFamily="34" charset="-128"/>
              </a:rPr>
              <a:t>Each packet advertises a window size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ea typeface="ＭＳ Ｐゴシック" panose="020B0600070205080204" pitchFamily="34" charset="-128"/>
              </a:rPr>
              <a:t>Indicates number of bytes the receiver has space for</a:t>
            </a:r>
          </a:p>
        </p:txBody>
      </p:sp>
    </p:spTree>
    <p:extLst>
      <p:ext uri="{BB962C8B-B14F-4D97-AF65-F5344CB8AC3E}">
        <p14:creationId xmlns:p14="http://schemas.microsoft.com/office/powerpoint/2010/main" val="250924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CE9E6AC-45B1-4341-B83F-F23D4C812DE1}" type="slidenum">
              <a:rPr lang="en-US" altLang="en-US" sz="1200">
                <a:solidFill>
                  <a:schemeClr val="folHlink"/>
                </a:solidFill>
                <a:latin typeface="Arial" charset="0"/>
              </a:rPr>
              <a:pPr eaLnBrk="1" hangingPunct="1"/>
              <a:t>33</a:t>
            </a:fld>
            <a:endParaRPr lang="en-US" altLang="en-US" sz="120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Congestion Avoidance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75663" cy="4724400"/>
          </a:xfrm>
        </p:spPr>
        <p:txBody>
          <a:bodyPr/>
          <a:lstStyle/>
          <a:p>
            <a:pPr eaLnBrk="1" hangingPunct="1"/>
            <a:r>
              <a:rPr lang="en-US" altLang="en-US"/>
              <a:t>If loss occurs when cwnd = W</a:t>
            </a:r>
          </a:p>
          <a:p>
            <a:pPr lvl="1" eaLnBrk="1" hangingPunct="1"/>
            <a:r>
              <a:rPr lang="en-US" altLang="en-US"/>
              <a:t>Network can handle 0.5W ~ W segments</a:t>
            </a:r>
          </a:p>
          <a:p>
            <a:pPr lvl="1" eaLnBrk="1" hangingPunct="1"/>
            <a:r>
              <a:rPr lang="en-US" altLang="en-US"/>
              <a:t>Set cwnd to 0.5W (multiplicative decrease)</a:t>
            </a:r>
          </a:p>
          <a:p>
            <a:pPr eaLnBrk="1" hangingPunct="1"/>
            <a:r>
              <a:rPr lang="en-US" altLang="en-US"/>
              <a:t>Upon receiving ACK</a:t>
            </a:r>
          </a:p>
          <a:p>
            <a:pPr lvl="1" eaLnBrk="1" hangingPunct="1"/>
            <a:r>
              <a:rPr lang="en-US" altLang="en-US"/>
              <a:t>Increase cwnd by (1 packet)/cwnd</a:t>
            </a:r>
          </a:p>
          <a:p>
            <a:pPr lvl="2" eaLnBrk="1" hangingPunct="1"/>
            <a:r>
              <a:rPr lang="en-US" altLang="en-US"/>
              <a:t>What is 1 packet? </a:t>
            </a:r>
            <a:r>
              <a:rPr lang="en-US" altLang="en-US">
                <a:sym typeface="Wingdings" charset="2"/>
              </a:rPr>
              <a:t> 1 MSS worth of bytes</a:t>
            </a:r>
            <a:endParaRPr lang="en-US" altLang="en-US"/>
          </a:p>
          <a:p>
            <a:pPr lvl="2" eaLnBrk="1" hangingPunct="1"/>
            <a:r>
              <a:rPr lang="en-US" altLang="en-US"/>
              <a:t>After cwnd packets have passed by </a:t>
            </a:r>
            <a:r>
              <a:rPr lang="en-US" altLang="en-US">
                <a:sym typeface="Wingdings" charset="2"/>
              </a:rPr>
              <a:t> approximately increase of 1 MSS</a:t>
            </a:r>
            <a:endParaRPr lang="en-US" altLang="en-US"/>
          </a:p>
          <a:p>
            <a:pPr eaLnBrk="1" hangingPunct="1"/>
            <a:r>
              <a:rPr lang="en-US" altLang="en-US"/>
              <a:t>Implements AIMD</a:t>
            </a:r>
          </a:p>
        </p:txBody>
      </p:sp>
    </p:spTree>
    <p:extLst>
      <p:ext uri="{BB962C8B-B14F-4D97-AF65-F5344CB8AC3E}">
        <p14:creationId xmlns:p14="http://schemas.microsoft.com/office/powerpoint/2010/main" val="4881409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58CAE1F-DF15-9E47-B4CC-F61783FB50B7}" type="slidenum">
              <a:rPr lang="en-US" altLang="en-US" sz="1200">
                <a:solidFill>
                  <a:schemeClr val="folHlink"/>
                </a:solidFill>
                <a:latin typeface="Arial" charset="0"/>
              </a:rPr>
              <a:pPr eaLnBrk="1" hangingPunct="1"/>
              <a:t>34</a:t>
            </a:fld>
            <a:endParaRPr lang="en-US" altLang="en-US" sz="120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Congestion Avoidance Behavior</a:t>
            </a:r>
          </a:p>
        </p:txBody>
      </p:sp>
      <p:sp>
        <p:nvSpPr>
          <p:cNvPr id="16388" name="Line 3"/>
          <p:cNvSpPr>
            <a:spLocks noChangeShapeType="1"/>
          </p:cNvSpPr>
          <p:nvPr/>
        </p:nvSpPr>
        <p:spPr bwMode="auto">
          <a:xfrm>
            <a:off x="1566863" y="2281238"/>
            <a:ext cx="0" cy="25098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>
            <a:off x="1566863" y="4791075"/>
            <a:ext cx="70008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 flipV="1">
            <a:off x="1566863" y="3117850"/>
            <a:ext cx="1217612" cy="836613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6"/>
          <p:cNvSpPr>
            <a:spLocks noChangeShapeType="1"/>
          </p:cNvSpPr>
          <p:nvPr/>
        </p:nvSpPr>
        <p:spPr bwMode="auto">
          <a:xfrm>
            <a:off x="2784475" y="311785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Line 7"/>
          <p:cNvSpPr>
            <a:spLocks noChangeShapeType="1"/>
          </p:cNvSpPr>
          <p:nvPr/>
        </p:nvSpPr>
        <p:spPr bwMode="auto">
          <a:xfrm flipV="1">
            <a:off x="3241675" y="3117850"/>
            <a:ext cx="0" cy="83661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Text Box 8"/>
          <p:cNvSpPr txBox="1">
            <a:spLocks noChangeArrowheads="1"/>
          </p:cNvSpPr>
          <p:nvPr/>
        </p:nvSpPr>
        <p:spPr bwMode="auto">
          <a:xfrm>
            <a:off x="7715250" y="4830763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en-US" b="1">
                <a:latin typeface="Arial" charset="0"/>
              </a:rPr>
              <a:t>Time</a:t>
            </a:r>
          </a:p>
        </p:txBody>
      </p:sp>
      <p:sp>
        <p:nvSpPr>
          <p:cNvPr id="16394" name="Text Box 9"/>
          <p:cNvSpPr txBox="1">
            <a:spLocks noChangeArrowheads="1"/>
          </p:cNvSpPr>
          <p:nvPr/>
        </p:nvSpPr>
        <p:spPr bwMode="auto">
          <a:xfrm>
            <a:off x="620713" y="1671638"/>
            <a:ext cx="1858962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b="1">
                <a:latin typeface="Arial" charset="0"/>
              </a:rPr>
              <a:t>Congestion</a:t>
            </a:r>
          </a:p>
          <a:p>
            <a:pPr algn="ctr">
              <a:lnSpc>
                <a:spcPct val="80000"/>
              </a:lnSpc>
            </a:pPr>
            <a:r>
              <a:rPr lang="en-US" altLang="en-US" b="1">
                <a:latin typeface="Arial" charset="0"/>
              </a:rPr>
              <a:t>Window</a:t>
            </a:r>
          </a:p>
        </p:txBody>
      </p:sp>
      <p:sp>
        <p:nvSpPr>
          <p:cNvPr id="16395" name="Line 10"/>
          <p:cNvSpPr>
            <a:spLocks noChangeShapeType="1"/>
          </p:cNvSpPr>
          <p:nvPr/>
        </p:nvSpPr>
        <p:spPr bwMode="auto">
          <a:xfrm flipV="1">
            <a:off x="3241675" y="3117850"/>
            <a:ext cx="1216025" cy="836613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1"/>
          <p:cNvSpPr>
            <a:spLocks noChangeShapeType="1"/>
          </p:cNvSpPr>
          <p:nvPr/>
        </p:nvSpPr>
        <p:spPr bwMode="auto">
          <a:xfrm flipV="1">
            <a:off x="4914900" y="3498850"/>
            <a:ext cx="684213" cy="455613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2"/>
          <p:cNvSpPr>
            <a:spLocks noChangeShapeType="1"/>
          </p:cNvSpPr>
          <p:nvPr/>
        </p:nvSpPr>
        <p:spPr bwMode="auto">
          <a:xfrm>
            <a:off x="4457700" y="311785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 flipV="1">
            <a:off x="4914900" y="3117850"/>
            <a:ext cx="0" cy="83661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4"/>
          <p:cNvSpPr>
            <a:spLocks noChangeShapeType="1"/>
          </p:cNvSpPr>
          <p:nvPr/>
        </p:nvSpPr>
        <p:spPr bwMode="auto">
          <a:xfrm>
            <a:off x="5599113" y="349885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5"/>
          <p:cNvSpPr>
            <a:spLocks noChangeShapeType="1"/>
          </p:cNvSpPr>
          <p:nvPr/>
        </p:nvSpPr>
        <p:spPr bwMode="auto">
          <a:xfrm flipV="1">
            <a:off x="6056313" y="3498850"/>
            <a:ext cx="0" cy="60801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6"/>
          <p:cNvSpPr>
            <a:spLocks noChangeShapeType="1"/>
          </p:cNvSpPr>
          <p:nvPr/>
        </p:nvSpPr>
        <p:spPr bwMode="auto">
          <a:xfrm flipV="1">
            <a:off x="6056313" y="2890838"/>
            <a:ext cx="1751012" cy="1216025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7"/>
          <p:cNvSpPr>
            <a:spLocks noChangeShapeType="1"/>
          </p:cNvSpPr>
          <p:nvPr/>
        </p:nvSpPr>
        <p:spPr bwMode="auto">
          <a:xfrm>
            <a:off x="7807325" y="2890838"/>
            <a:ext cx="4556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Line 18"/>
          <p:cNvSpPr>
            <a:spLocks noChangeShapeType="1"/>
          </p:cNvSpPr>
          <p:nvPr/>
        </p:nvSpPr>
        <p:spPr bwMode="auto">
          <a:xfrm flipV="1">
            <a:off x="8262938" y="2890838"/>
            <a:ext cx="0" cy="98742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Line 19"/>
          <p:cNvSpPr>
            <a:spLocks noChangeShapeType="1"/>
          </p:cNvSpPr>
          <p:nvPr/>
        </p:nvSpPr>
        <p:spPr bwMode="auto">
          <a:xfrm flipV="1">
            <a:off x="8262938" y="3727450"/>
            <a:ext cx="304800" cy="150813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Line 20"/>
          <p:cNvSpPr>
            <a:spLocks noChangeShapeType="1"/>
          </p:cNvSpPr>
          <p:nvPr/>
        </p:nvSpPr>
        <p:spPr bwMode="auto">
          <a:xfrm flipV="1">
            <a:off x="2403475" y="3159125"/>
            <a:ext cx="533400" cy="1825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Text Box 21"/>
          <p:cNvSpPr txBox="1">
            <a:spLocks noChangeArrowheads="1"/>
          </p:cNvSpPr>
          <p:nvPr/>
        </p:nvSpPr>
        <p:spPr bwMode="auto">
          <a:xfrm>
            <a:off x="1417638" y="5103813"/>
            <a:ext cx="1641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charset="0"/>
              </a:rPr>
              <a:t>Packet loss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charset="0"/>
              </a:rPr>
              <a:t>+ retransmit</a:t>
            </a:r>
          </a:p>
        </p:txBody>
      </p:sp>
      <p:sp>
        <p:nvSpPr>
          <p:cNvPr id="16407" name="Line 22"/>
          <p:cNvSpPr>
            <a:spLocks noChangeShapeType="1"/>
          </p:cNvSpPr>
          <p:nvPr/>
        </p:nvSpPr>
        <p:spPr bwMode="auto">
          <a:xfrm flipH="1" flipV="1">
            <a:off x="5295900" y="3692525"/>
            <a:ext cx="760413" cy="13700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8" name="Text Box 23"/>
          <p:cNvSpPr txBox="1">
            <a:spLocks noChangeArrowheads="1"/>
          </p:cNvSpPr>
          <p:nvPr/>
        </p:nvSpPr>
        <p:spPr bwMode="auto">
          <a:xfrm>
            <a:off x="5702300" y="5059363"/>
            <a:ext cx="14827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charset="0"/>
              </a:rPr>
              <a:t>Grabbing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charset="0"/>
              </a:rPr>
              <a:t>back 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charset="0"/>
              </a:rPr>
              <a:t>Bandwidth</a:t>
            </a:r>
          </a:p>
        </p:txBody>
      </p:sp>
      <p:sp>
        <p:nvSpPr>
          <p:cNvPr id="16409" name="Line 24"/>
          <p:cNvSpPr>
            <a:spLocks noChangeShapeType="1"/>
          </p:cNvSpPr>
          <p:nvPr/>
        </p:nvSpPr>
        <p:spPr bwMode="auto">
          <a:xfrm flipH="1" flipV="1">
            <a:off x="3241675" y="3463925"/>
            <a:ext cx="1141413" cy="1520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10" name="Text Box 25"/>
          <p:cNvSpPr txBox="1">
            <a:spLocks noChangeArrowheads="1"/>
          </p:cNvSpPr>
          <p:nvPr/>
        </p:nvSpPr>
        <p:spPr bwMode="auto">
          <a:xfrm>
            <a:off x="3605213" y="4983163"/>
            <a:ext cx="15827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charset="0"/>
              </a:rPr>
              <a:t>Cut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charset="0"/>
              </a:rPr>
              <a:t>Congestion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charset="0"/>
              </a:rPr>
              <a:t>Window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>
                <a:latin typeface="Arial" charset="0"/>
              </a:rPr>
              <a:t>and Rate</a:t>
            </a:r>
          </a:p>
        </p:txBody>
      </p:sp>
    </p:spTree>
    <p:extLst>
      <p:ext uri="{BB962C8B-B14F-4D97-AF65-F5344CB8AC3E}">
        <p14:creationId xmlns:p14="http://schemas.microsoft.com/office/powerpoint/2010/main" val="13917400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D633899-026C-5940-A6AF-8674BABABBE1}" type="slidenum">
              <a:rPr lang="en-US" sz="1400">
                <a:latin typeface="Arial" charset="0"/>
              </a:rPr>
              <a:pPr eaLnBrk="1" hangingPunct="1"/>
              <a:t>35</a:t>
            </a:fld>
            <a:endParaRPr lang="en-US" sz="1400">
              <a:latin typeface="Arial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>
                <a:latin typeface="Arial" charset="0"/>
                <a:ea typeface="ＭＳ Ｐゴシック" charset="0"/>
                <a:cs typeface="ＭＳ Ｐゴシック" charset="0"/>
              </a:rPr>
              <a:t>TCP Congestion Control with a Misbehaving Receiver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839200" cy="54102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Paper by Savage, Cardwell, Wetherall, and Anderson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TCPs </a:t>
            </a: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slow start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congestion avoidance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algorithms perform congestion control to evenly share link bandwidth among hosts</a:t>
            </a:r>
          </a:p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Unfortunately, TCP not designed for environments with misbehaving receivers, so a receiver can get more than its fair share</a:t>
            </a:r>
          </a:p>
        </p:txBody>
      </p:sp>
    </p:spTree>
    <p:extLst>
      <p:ext uri="{BB962C8B-B14F-4D97-AF65-F5344CB8AC3E}">
        <p14:creationId xmlns:p14="http://schemas.microsoft.com/office/powerpoint/2010/main" val="29598506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499943A-1901-474D-9EDD-CE69CAE32F2D}" type="slidenum">
              <a:rPr lang="en-US" sz="1400">
                <a:latin typeface="Arial" charset="0"/>
              </a:rPr>
              <a:pPr eaLnBrk="1" hangingPunct="1"/>
              <a:t>36</a:t>
            </a:fld>
            <a:endParaRPr lang="en-US" sz="1400">
              <a:latin typeface="Arial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ACK Division Attack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795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Incongruence of byte granularity and segment granularity in TCP spec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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attack </a:t>
            </a:r>
            <a:b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Sender increases congestion window by SMSS (Sender Max Segment Size) for each ACK</a:t>
            </a:r>
          </a:p>
        </p:txBody>
      </p:sp>
      <p:pic>
        <p:nvPicPr>
          <p:cNvPr id="6144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048000"/>
            <a:ext cx="376396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73306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B40AD30-C906-F94D-A717-C178043D3CC1}" type="slidenum">
              <a:rPr lang="en-US" sz="1400">
                <a:latin typeface="Arial" charset="0"/>
              </a:rPr>
              <a:pPr eaLnBrk="1" hangingPunct="1"/>
              <a:t>37</a:t>
            </a:fld>
            <a:endParaRPr lang="en-US" sz="1400">
              <a:latin typeface="Arial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Duplicate ACK Spoofing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52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Fast retransmit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800" i="1" dirty="0">
                <a:latin typeface="Arial" charset="0"/>
                <a:ea typeface="ＭＳ Ｐゴシック" charset="0"/>
                <a:cs typeface="ＭＳ Ｐゴシック" charset="0"/>
              </a:rPr>
              <a:t>fast recovery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should mitigate the effect of packet loss that is not due to congestion, but an attacker can exploit it to get more data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Send extra duplicate ACKs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Sender sends 1 packet for</a:t>
            </a:r>
            <a:b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each duplicate ACK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Preserves reliability</a:t>
            </a:r>
          </a:p>
        </p:txBody>
      </p:sp>
      <p:pic>
        <p:nvPicPr>
          <p:cNvPr id="6349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514600"/>
            <a:ext cx="375602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68752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322B1FB-C9A8-5E4D-A43B-226C558D2C37}" type="slidenum">
              <a:rPr lang="en-US" sz="1400">
                <a:latin typeface="Arial" charset="0"/>
              </a:rPr>
              <a:pPr eaLnBrk="1" hangingPunct="1"/>
              <a:t>38</a:t>
            </a:fld>
            <a:endParaRPr lang="en-US" sz="1400">
              <a:latin typeface="Arial" charset="0"/>
            </a:endParaRPr>
          </a:p>
        </p:txBody>
      </p:sp>
      <p:pic>
        <p:nvPicPr>
          <p:cNvPr id="655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2749550"/>
            <a:ext cx="5938837" cy="42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Optimistic ACKing Attack</a:t>
            </a:r>
          </a:p>
        </p:txBody>
      </p:sp>
      <p:sp>
        <p:nvSpPr>
          <p:cNvPr id="6554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117600"/>
            <a:ext cx="8229600" cy="452596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Receiver can send ACKs for data not yet received, or even not yet sent</a:t>
            </a:r>
          </a:p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Does not provide reliability</a:t>
            </a:r>
          </a:p>
        </p:txBody>
      </p:sp>
    </p:spTree>
    <p:extLst>
      <p:ext uri="{BB962C8B-B14F-4D97-AF65-F5344CB8AC3E}">
        <p14:creationId xmlns:p14="http://schemas.microsoft.com/office/powerpoint/2010/main" val="14322997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Principles and violations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P1: Every message says what it means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ym typeface="Wingdings"/>
              </a:rPr>
              <a:t> </a:t>
            </a:r>
            <a:r>
              <a:rPr lang="en-US" dirty="0" err="1">
                <a:sym typeface="Wingdings"/>
              </a:rPr>
              <a:t>dupack</a:t>
            </a:r>
            <a:r>
              <a:rPr lang="en-US" dirty="0">
                <a:sym typeface="Wingdings"/>
              </a:rPr>
              <a:t> spoofing violates this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P2: Conditions are clearly set out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	 ACK division violates this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P3: Explicitly mention principal name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	 Optimistic ACK violates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39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5638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Assigned papers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b="1" i="1" dirty="0"/>
              <a:t>“Classic” paper by Steve </a:t>
            </a:r>
            <a:r>
              <a:rPr lang="en-US" b="1" i="1" dirty="0" err="1"/>
              <a:t>Bellovin</a:t>
            </a:r>
            <a:endParaRPr lang="en-US" b="1" i="1" dirty="0"/>
          </a:p>
          <a:p>
            <a:endParaRPr lang="en-US" dirty="0"/>
          </a:p>
          <a:p>
            <a:r>
              <a:rPr lang="en-US" dirty="0"/>
              <a:t>TCP Congestion attacks</a:t>
            </a:r>
            <a:br>
              <a:rPr lang="en-US" dirty="0"/>
            </a:br>
            <a:r>
              <a:rPr lang="en-US" dirty="0"/>
              <a:t>(optional)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795463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BDD6D18-17C0-3B44-8DA7-C6955FD82BCA}" type="slidenum">
              <a:rPr lang="en-US" sz="1400">
                <a:latin typeface="Arial" charset="0"/>
              </a:rPr>
              <a:pPr eaLnBrk="1" hangingPunct="1"/>
              <a:t>40</a:t>
            </a:fld>
            <a:endParaRPr lang="en-US" sz="1400">
              <a:latin typeface="Arial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Countermeasures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Attacks are possible because sender cannot verify that receiver has really received information</a:t>
            </a:r>
          </a:p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Paper proposes to include additional nonce in packet, which receiver needs to return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Advantages / disadvantages?</a:t>
            </a:r>
          </a:p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if receiver would include hash of received data in ACK packet?</a:t>
            </a:r>
          </a:p>
        </p:txBody>
      </p:sp>
    </p:spTree>
    <p:extLst>
      <p:ext uri="{BB962C8B-B14F-4D97-AF65-F5344CB8AC3E}">
        <p14:creationId xmlns:p14="http://schemas.microsoft.com/office/powerpoint/2010/main" val="25715979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from [Savage]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TCP designed for “cooperative” settings</a:t>
            </a:r>
          </a:p>
          <a:p>
            <a:endParaRPr lang="en-US" dirty="0"/>
          </a:p>
          <a:p>
            <a:r>
              <a:rPr lang="en-US" dirty="0"/>
              <a:t>Receivers can game protocol for benefit</a:t>
            </a:r>
          </a:p>
          <a:p>
            <a:pPr lvl="1"/>
            <a:r>
              <a:rPr lang="en-US" dirty="0"/>
              <a:t>And often have incentives to do so</a:t>
            </a:r>
          </a:p>
          <a:p>
            <a:pPr lvl="1"/>
            <a:endParaRPr lang="en-US" dirty="0"/>
          </a:p>
          <a:p>
            <a:r>
              <a:rPr lang="en-US" dirty="0"/>
              <a:t>“Separation of interests” principle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41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13973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Key Takeaways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CN" dirty="0" err="1">
                <a:latin typeface="Arial" charset="0"/>
                <a:ea typeface="SimSun" charset="0"/>
                <a:cs typeface="SimSun" charset="0"/>
              </a:rPr>
              <a:t>Bellovin</a:t>
            </a:r>
            <a:endParaRPr lang="en-US" altLang="zh-CN" dirty="0">
              <a:latin typeface="Arial" charset="0"/>
              <a:ea typeface="SimSun" charset="0"/>
              <a:cs typeface="SimSun" charset="0"/>
            </a:endParaRPr>
          </a:p>
          <a:p>
            <a:pPr lvl="1">
              <a:lnSpc>
                <a:spcPct val="90000"/>
              </a:lnSpc>
            </a:pPr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Don</a:t>
            </a:r>
            <a:r>
              <a:rPr lang="fr-FR" altLang="zh-CN" dirty="0">
                <a:latin typeface="Arial" charset="0"/>
                <a:ea typeface="SimSun" charset="0"/>
                <a:cs typeface="SimSun" charset="0"/>
              </a:rPr>
              <a:t>’</a:t>
            </a:r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t trust IP </a:t>
            </a:r>
            <a:r>
              <a:rPr lang="en-US" altLang="zh-CN" dirty="0" err="1">
                <a:latin typeface="Arial" charset="0"/>
                <a:ea typeface="SimSun" charset="0"/>
                <a:cs typeface="SimSun" charset="0"/>
              </a:rPr>
              <a:t>addr</a:t>
            </a:r>
            <a:endParaRPr lang="en-US" altLang="zh-CN" dirty="0">
              <a:latin typeface="Arial" charset="0"/>
              <a:ea typeface="SimSun" charset="0"/>
              <a:cs typeface="SimSun" charset="0"/>
            </a:endParaRPr>
          </a:p>
          <a:p>
            <a:pPr lvl="1">
              <a:lnSpc>
                <a:spcPct val="90000"/>
              </a:lnSpc>
            </a:pPr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Don</a:t>
            </a:r>
            <a:r>
              <a:rPr lang="fr-FR" altLang="zh-CN" dirty="0">
                <a:latin typeface="Arial" charset="0"/>
                <a:ea typeface="SimSun" charset="0"/>
                <a:cs typeface="SimSun" charset="0"/>
              </a:rPr>
              <a:t>’</a:t>
            </a:r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t leak more than you need to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Be careful with </a:t>
            </a:r>
            <a:r>
              <a:rPr lang="en-US" altLang="zh-CN" dirty="0" err="1">
                <a:latin typeface="Arial" charset="0"/>
                <a:ea typeface="SimSun" charset="0"/>
                <a:cs typeface="SimSun" charset="0"/>
              </a:rPr>
              <a:t>seq</a:t>
            </a:r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 numbers</a:t>
            </a:r>
          </a:p>
          <a:p>
            <a:pPr eaLnBrk="1" hangingPunct="1">
              <a:lnSpc>
                <a:spcPct val="90000"/>
              </a:lnSpc>
            </a:pPr>
            <a:endParaRPr lang="en-US" altLang="zh-CN" dirty="0">
              <a:latin typeface="Arial" charset="0"/>
              <a:ea typeface="SimSun" charset="0"/>
              <a:cs typeface="SimSu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Savage et al: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Separation of interests</a:t>
            </a:r>
          </a:p>
          <a:p>
            <a:pPr lvl="1">
              <a:lnSpc>
                <a:spcPct val="90000"/>
              </a:lnSpc>
            </a:pPr>
            <a:r>
              <a:rPr lang="en-US" altLang="zh-CN" dirty="0">
                <a:latin typeface="Arial" charset="0"/>
                <a:ea typeface="SimSun" charset="0"/>
                <a:cs typeface="SimSun" charset="0"/>
              </a:rPr>
              <a:t>Can game TCP for benefit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zh-CN" dirty="0">
              <a:latin typeface="Arial" charset="0"/>
              <a:ea typeface="SimSun" charset="0"/>
              <a:cs typeface="SimSun" charset="0"/>
            </a:endParaRPr>
          </a:p>
        </p:txBody>
      </p:sp>
      <p:sp>
        <p:nvSpPr>
          <p:cNvPr id="481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9AC9D26-DC77-944B-B152-3EB48930A2A1}" type="slidenum">
              <a:rPr lang="en-US" sz="1400">
                <a:solidFill>
                  <a:schemeClr val="tx2"/>
                </a:solidFill>
              </a:rPr>
              <a:pPr/>
              <a:t>42</a:t>
            </a:fld>
            <a:endParaRPr lang="en-US" sz="1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867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47DF896-A4D7-C34E-A736-9C5D9F18FC5E}" type="slidenum">
              <a:rPr lang="en-US" sz="1400">
                <a:latin typeface="Arial" charset="0"/>
              </a:rPr>
              <a:pPr eaLnBrk="1" hangingPunct="1"/>
              <a:t>43</a:t>
            </a:fld>
            <a:endParaRPr lang="en-US" sz="1400">
              <a:latin typeface="Arial" charset="0"/>
            </a:endParaRPr>
          </a:p>
        </p:txBody>
      </p:sp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General lessons</a:t>
            </a:r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Protocols not designed for security often have many vulnerabilities</a:t>
            </a:r>
          </a:p>
          <a:p>
            <a:pPr eaLnBrk="1" hangingPunct="1"/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TCP/IP and associated protocols were not intended for adversarial environments</a:t>
            </a:r>
          </a:p>
          <a:p>
            <a:pPr eaLnBrk="1" hangingPunct="1"/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Adding security afterwards is often challenging, protocols should be designed with security requirements from start</a:t>
            </a:r>
          </a:p>
          <a:p>
            <a:pPr lvl="1" eaLnBrk="1" hangingPunct="1"/>
            <a:r>
              <a:rPr lang="en-US" sz="2400">
                <a:latin typeface="Arial" charset="0"/>
                <a:ea typeface="ＭＳ Ｐゴシック" charset="0"/>
              </a:rPr>
              <a:t>Much research effort is spent to retrofit protocols to make them secure</a:t>
            </a:r>
          </a:p>
        </p:txBody>
      </p:sp>
    </p:spTree>
    <p:extLst>
      <p:ext uri="{BB962C8B-B14F-4D97-AF65-F5344CB8AC3E}">
        <p14:creationId xmlns:p14="http://schemas.microsoft.com/office/powerpoint/2010/main" val="41840135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Routing attacks in more depth</a:t>
            </a:r>
          </a:p>
          <a:p>
            <a:endParaRPr lang="en-US" dirty="0"/>
          </a:p>
          <a:p>
            <a:r>
              <a:rPr lang="en-US" dirty="0"/>
              <a:t>Overview of BGP</a:t>
            </a:r>
          </a:p>
          <a:p>
            <a:endParaRPr lang="en-US" dirty="0"/>
          </a:p>
          <a:p>
            <a:r>
              <a:rPr lang="en-US" dirty="0"/>
              <a:t>How to secure BGP</a:t>
            </a:r>
          </a:p>
          <a:p>
            <a:pPr lvl="1"/>
            <a:r>
              <a:rPr lang="en-US" dirty="0"/>
              <a:t>SBGP proposal</a:t>
            </a:r>
          </a:p>
          <a:p>
            <a:pPr lvl="1"/>
            <a:r>
              <a:rPr lang="en-US"/>
              <a:t>Deployment?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44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03915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D9EF1-C348-0360-CFBD-20539ADB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Brian Assignment 1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ACCC6-8ED4-763A-3E43-BCB05DF74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BBF7E1-18E2-70F5-0A0E-6080CA6F8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45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84660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5308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Category: </a:t>
            </a:r>
            <a:br>
              <a:rPr lang="en-US" b="1" dirty="0"/>
            </a:br>
            <a:r>
              <a:rPr lang="en-US" dirty="0"/>
              <a:t>What type of paper is this? A measurement paper? An analysis of an existing system? A description of a research prototype? </a:t>
            </a:r>
          </a:p>
          <a:p>
            <a:r>
              <a:rPr lang="en-US" b="1" dirty="0"/>
              <a:t>Context:</a:t>
            </a:r>
            <a:br>
              <a:rPr lang="en-US" dirty="0"/>
            </a:br>
            <a:r>
              <a:rPr lang="en-US" dirty="0"/>
              <a:t>Which other papers is it related to? Which theoretical bases were used to analyze the problem? </a:t>
            </a:r>
          </a:p>
          <a:p>
            <a:r>
              <a:rPr lang="en-US" b="1" dirty="0"/>
              <a:t>Correctness: </a:t>
            </a:r>
            <a:br>
              <a:rPr lang="en-US" b="1" dirty="0"/>
            </a:br>
            <a:r>
              <a:rPr lang="en-US" dirty="0"/>
              <a:t>Do the assumptions appear to be valid? </a:t>
            </a:r>
          </a:p>
          <a:p>
            <a:r>
              <a:rPr lang="en-US" b="1" dirty="0"/>
              <a:t>Contributions:</a:t>
            </a:r>
            <a:br>
              <a:rPr lang="en-US" b="1" dirty="0"/>
            </a:br>
            <a:r>
              <a:rPr lang="en-US" dirty="0"/>
              <a:t> What are the paper’s main contributions? </a:t>
            </a:r>
          </a:p>
          <a:p>
            <a:r>
              <a:rPr lang="en-US" b="1" dirty="0"/>
              <a:t>Clarity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Is the paper well written?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4115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975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Did you like this paper? </a:t>
            </a:r>
          </a:p>
          <a:p>
            <a:endParaRPr lang="en-US" dirty="0"/>
          </a:p>
          <a:p>
            <a:r>
              <a:rPr lang="en-US" dirty="0"/>
              <a:t>What are the strengths of this paper? </a:t>
            </a:r>
          </a:p>
          <a:p>
            <a:endParaRPr lang="en-US" dirty="0"/>
          </a:p>
          <a:p>
            <a:r>
              <a:rPr lang="en-US" dirty="0"/>
              <a:t>What are the main weaknesses in the paper?</a:t>
            </a:r>
          </a:p>
          <a:p>
            <a:endParaRPr lang="en-US" dirty="0"/>
          </a:p>
          <a:p>
            <a:r>
              <a:rPr lang="en-US" dirty="0"/>
              <a:t>What would you do differently? </a:t>
            </a:r>
            <a:br>
              <a:rPr lang="en-US" dirty="0"/>
            </a:br>
            <a:r>
              <a:rPr lang="en-US" dirty="0"/>
              <a:t>Are there assumptions you disagree with? </a:t>
            </a:r>
            <a:br>
              <a:rPr lang="en-US" dirty="0"/>
            </a:br>
            <a:r>
              <a:rPr lang="en-US" dirty="0"/>
              <a:t>Do you see ideas for future work or improving the solution?</a:t>
            </a:r>
          </a:p>
          <a:p>
            <a:pPr marL="0" indent="0">
              <a:buNone/>
            </a:pPr>
            <a:r>
              <a:rPr lang="en-US" dirty="0"/>
              <a:t>     Do you see new attack vectors/vulnerabilities?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0247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6B90E-09C5-D947-B209-39019D124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A1103-90B3-2B45-B9B6-6DFD0E790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722A5-AC7F-564C-A6B3-B3D5A119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5947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Serious inherent flaws in TCP/IP protocols</a:t>
            </a:r>
          </a:p>
          <a:p>
            <a:endParaRPr lang="en-US" dirty="0"/>
          </a:p>
          <a:p>
            <a:r>
              <a:rPr lang="en-US" dirty="0"/>
              <a:t>Some related to IP for authentication</a:t>
            </a:r>
          </a:p>
          <a:p>
            <a:endParaRPr lang="en-US" dirty="0"/>
          </a:p>
          <a:p>
            <a:r>
              <a:rPr lang="en-US" dirty="0"/>
              <a:t>Some on control</a:t>
            </a:r>
          </a:p>
          <a:p>
            <a:endParaRPr lang="en-US" dirty="0"/>
          </a:p>
          <a:p>
            <a:r>
              <a:rPr lang="en-US" dirty="0"/>
              <a:t>Some related to routing</a:t>
            </a:r>
          </a:p>
          <a:p>
            <a:endParaRPr lang="en-US" dirty="0"/>
          </a:p>
          <a:p>
            <a:r>
              <a:rPr lang="en-US" dirty="0"/>
              <a:t>Assumptions: Adversary controls host</a:t>
            </a:r>
          </a:p>
          <a:p>
            <a:endParaRPr lang="en-US" dirty="0"/>
          </a:p>
          <a:p>
            <a:r>
              <a:rPr lang="en-US" dirty="0"/>
              <a:t>Largely vendor/implementation agnostic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3463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kinds of attacks..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IP spoofing</a:t>
            </a:r>
          </a:p>
          <a:p>
            <a:r>
              <a:rPr lang="en-US" dirty="0" err="1"/>
              <a:t>Src</a:t>
            </a:r>
            <a:r>
              <a:rPr lang="en-US" dirty="0"/>
              <a:t> routing</a:t>
            </a:r>
          </a:p>
          <a:p>
            <a:r>
              <a:rPr lang="en-US" dirty="0"/>
              <a:t>Route tampering</a:t>
            </a:r>
          </a:p>
          <a:p>
            <a:r>
              <a:rPr lang="en-US" dirty="0"/>
              <a:t>TCP </a:t>
            </a:r>
          </a:p>
          <a:p>
            <a:r>
              <a:rPr lang="en-US" dirty="0"/>
              <a:t>ICMP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2352839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Presentation2.potx</Template>
  <TotalTime>8211</TotalTime>
  <Words>2289</Words>
  <Application>Microsoft Macintosh PowerPoint</Application>
  <PresentationFormat>On-screen Show (4:3)</PresentationFormat>
  <Paragraphs>398</Paragraphs>
  <Slides>45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3" baseType="lpstr">
      <vt:lpstr>ＭＳ Ｐゴシック</vt:lpstr>
      <vt:lpstr>Arial</vt:lpstr>
      <vt:lpstr>Calibri</vt:lpstr>
      <vt:lpstr>Times</vt:lpstr>
      <vt:lpstr>Times New Roman</vt:lpstr>
      <vt:lpstr>Wingdings</vt:lpstr>
      <vt:lpstr>Presentation2</vt:lpstr>
      <vt:lpstr>Visio</vt:lpstr>
      <vt:lpstr>Security Problems  in TCP/IP</vt:lpstr>
      <vt:lpstr>Class Logistics </vt:lpstr>
      <vt:lpstr>Goals of this lecture</vt:lpstr>
      <vt:lpstr>Assigned papers</vt:lpstr>
      <vt:lpstr>Paper summary</vt:lpstr>
      <vt:lpstr>Discussion</vt:lpstr>
      <vt:lpstr>PowerPoint Presentation</vt:lpstr>
      <vt:lpstr>Overview of the paper</vt:lpstr>
      <vt:lpstr>Different kinds of attacks..</vt:lpstr>
      <vt:lpstr>Flaw: Use IP Address for Authentication</vt:lpstr>
      <vt:lpstr>Flaw: Use IP Address for Authentication</vt:lpstr>
      <vt:lpstr>Loose Source Routing</vt:lpstr>
      <vt:lpstr>Abusing Source Routing</vt:lpstr>
      <vt:lpstr>Tampering routing tables </vt:lpstr>
      <vt:lpstr>Defending against routing attacks</vt:lpstr>
      <vt:lpstr>TCP Level Attacks: TCP Primer</vt:lpstr>
      <vt:lpstr>TCP ISN Prediction Attack</vt:lpstr>
      <vt:lpstr>TCP ISN Prediction</vt:lpstr>
      <vt:lpstr>ICMP Attacks</vt:lpstr>
      <vt:lpstr>ICMP Error Message</vt:lpstr>
      <vt:lpstr>Frequent ICMP Error Messages</vt:lpstr>
      <vt:lpstr>Forging ICMP Packets</vt:lpstr>
      <vt:lpstr>ICMP Attacks</vt:lpstr>
      <vt:lpstr>Defenses</vt:lpstr>
      <vt:lpstr>Lessons from [Bellovin]</vt:lpstr>
      <vt:lpstr>Reflections?</vt:lpstr>
      <vt:lpstr>Mini break</vt:lpstr>
      <vt:lpstr>Assigned papers</vt:lpstr>
      <vt:lpstr>Paper summary</vt:lpstr>
      <vt:lpstr>Discussion</vt:lpstr>
      <vt:lpstr>PowerPoint Presentation</vt:lpstr>
      <vt:lpstr>TCP Flow Control</vt:lpstr>
      <vt:lpstr>Congestion Avoidance</vt:lpstr>
      <vt:lpstr>Congestion Avoidance Behavior</vt:lpstr>
      <vt:lpstr>TCP Congestion Control with a Misbehaving Receiver</vt:lpstr>
      <vt:lpstr>ACK Division Attack</vt:lpstr>
      <vt:lpstr>Duplicate ACK Spoofing</vt:lpstr>
      <vt:lpstr>Optimistic ACKing Attack</vt:lpstr>
      <vt:lpstr>Principles and violations</vt:lpstr>
      <vt:lpstr>Countermeasures</vt:lpstr>
      <vt:lpstr>Lessons from [Savage]</vt:lpstr>
      <vt:lpstr>Key Takeaways</vt:lpstr>
      <vt:lpstr>General lessons</vt:lpstr>
      <vt:lpstr>Next Class</vt:lpstr>
      <vt:lpstr>Brian Assignment 1 Overview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Butkiewicz</dc:creator>
  <cp:lastModifiedBy>Vyas Sekar</cp:lastModifiedBy>
  <cp:revision>3730</cp:revision>
  <cp:lastPrinted>2017-02-01T15:58:39Z</cp:lastPrinted>
  <dcterms:created xsi:type="dcterms:W3CDTF">2013-01-16T19:50:08Z</dcterms:created>
  <dcterms:modified xsi:type="dcterms:W3CDTF">2025-01-21T19:29:39Z</dcterms:modified>
</cp:coreProperties>
</file>