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67"/>
  </p:notesMasterIdLst>
  <p:handoutMasterIdLst>
    <p:handoutMasterId r:id="rId68"/>
  </p:handoutMasterIdLst>
  <p:sldIdLst>
    <p:sldId id="266" r:id="rId2"/>
    <p:sldId id="273" r:id="rId3"/>
    <p:sldId id="1720" r:id="rId4"/>
    <p:sldId id="1722" r:id="rId5"/>
    <p:sldId id="1723" r:id="rId6"/>
    <p:sldId id="1724" r:id="rId7"/>
    <p:sldId id="1716" r:id="rId8"/>
    <p:sldId id="1717" r:id="rId9"/>
    <p:sldId id="1715" r:id="rId10"/>
    <p:sldId id="1726" r:id="rId11"/>
    <p:sldId id="1721" r:id="rId12"/>
    <p:sldId id="1728" r:id="rId13"/>
    <p:sldId id="1733" r:id="rId14"/>
    <p:sldId id="1731" r:id="rId15"/>
    <p:sldId id="1580" r:id="rId16"/>
    <p:sldId id="1571" r:id="rId17"/>
    <p:sldId id="1730" r:id="rId18"/>
    <p:sldId id="1734" r:id="rId19"/>
    <p:sldId id="1556" r:id="rId20"/>
    <p:sldId id="1557" r:id="rId21"/>
    <p:sldId id="1558" r:id="rId22"/>
    <p:sldId id="1579" r:id="rId23"/>
    <p:sldId id="1591" r:id="rId24"/>
    <p:sldId id="324" r:id="rId25"/>
    <p:sldId id="282" r:id="rId26"/>
    <p:sldId id="289" r:id="rId27"/>
    <p:sldId id="283" r:id="rId28"/>
    <p:sldId id="290" r:id="rId29"/>
    <p:sldId id="291" r:id="rId30"/>
    <p:sldId id="293" r:id="rId31"/>
    <p:sldId id="299" r:id="rId32"/>
    <p:sldId id="316" r:id="rId33"/>
    <p:sldId id="319" r:id="rId34"/>
    <p:sldId id="318" r:id="rId35"/>
    <p:sldId id="300" r:id="rId36"/>
    <p:sldId id="285" r:id="rId37"/>
    <p:sldId id="288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42" r:id="rId48"/>
    <p:sldId id="327" r:id="rId49"/>
    <p:sldId id="341" r:id="rId50"/>
    <p:sldId id="325" r:id="rId51"/>
    <p:sldId id="331" r:id="rId52"/>
    <p:sldId id="332" r:id="rId53"/>
    <p:sldId id="333" r:id="rId54"/>
    <p:sldId id="335" r:id="rId55"/>
    <p:sldId id="338" r:id="rId56"/>
    <p:sldId id="336" r:id="rId57"/>
    <p:sldId id="337" r:id="rId58"/>
    <p:sldId id="334" r:id="rId59"/>
    <p:sldId id="339" r:id="rId60"/>
    <p:sldId id="326" r:id="rId61"/>
    <p:sldId id="328" r:id="rId62"/>
    <p:sldId id="329" r:id="rId63"/>
    <p:sldId id="330" r:id="rId64"/>
    <p:sldId id="343" r:id="rId65"/>
    <p:sldId id="340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31849"/>
    <a:srgbClr val="218F3B"/>
    <a:srgbClr val="2AC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9" autoAdjust="0"/>
    <p:restoredTop sz="91408" autoAdjust="0"/>
  </p:normalViewPr>
  <p:slideViewPr>
    <p:cSldViewPr snapToGrid="0" snapToObjects="1">
      <p:cViewPr varScale="1">
        <p:scale>
          <a:sx n="95" d="100"/>
          <a:sy n="95" d="100"/>
        </p:scale>
        <p:origin x="211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5.xml"/><Relationship Id="rId1" Type="http://schemas.openxmlformats.org/officeDocument/2006/relationships/slide" Target="slides/slide4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38BD9-4917-8D4E-AD7F-00C87105B56D}" type="datetimeFigureOut">
              <a:rPr lang="en-US" smtClean="0"/>
              <a:pPr/>
              <a:t>1/18/25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FD0A5-12A9-F248-9FA1-261E5D5F2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973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761A9-F6AF-514E-AB09-9B183D711432}" type="datetimeFigureOut">
              <a:rPr lang="en-US" smtClean="0"/>
              <a:pPr/>
              <a:t>1/18/25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D974D-8C01-4845-B68A-3955301DB1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98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19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22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01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9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E18F0F-6AD4-9440-BA37-8F1DD4DC6194}" type="slidenum">
              <a:rPr lang="en-US"/>
              <a:pPr eaLnBrk="1" hangingPunct="1"/>
              <a:t>34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5" tIns="48326" rIns="96655" bIns="48326"/>
          <a:lstStyle/>
          <a:p>
            <a:pPr eaLnBrk="1" hangingPunct="1"/>
            <a:r>
              <a:rPr lang="en-US"/>
              <a:t>Stat mux: like TDM --&gt; link shared over time, unlike tdm: transmit on demand, not predetermined slots.  Need to bound packet size to prevent hogging of channel.  </a:t>
            </a:r>
          </a:p>
        </p:txBody>
      </p:sp>
    </p:spTree>
    <p:extLst>
      <p:ext uri="{BB962C8B-B14F-4D97-AF65-F5344CB8AC3E}">
        <p14:creationId xmlns:p14="http://schemas.microsoft.com/office/powerpoint/2010/main" val="2053155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D85846-1986-594B-B8CE-992AD184974B}" type="slidenum">
              <a:rPr lang="en-US"/>
              <a:pPr eaLnBrk="1" hangingPunct="1"/>
              <a:t>39</a:t>
            </a:fld>
            <a:endParaRPr lang="en-US"/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5" tIns="48326" rIns="96655" bIns="48326" anchor="b"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BFEE172-CAB6-2540-B642-2CB93C3EEA2C}" type="slidenum">
              <a:rPr lang="en-US" sz="1300">
                <a:latin typeface="Times New Roman" charset="0"/>
              </a:rPr>
              <a:pPr algn="r" eaLnBrk="1" hangingPunct="1"/>
              <a:t>39</a:t>
            </a:fld>
            <a:endParaRPr lang="en-US" sz="1300">
              <a:latin typeface="Times New Roman" charset="0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5" tIns="48326" rIns="96655" bIns="48326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11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E2F7EE4-93D1-B74D-962E-3BAAE6329195}" type="slidenum">
              <a:rPr lang="en-US"/>
              <a:pPr eaLnBrk="1" hangingPunct="1"/>
              <a:t>40</a:t>
            </a:fld>
            <a:endParaRPr lang="en-US"/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5" tIns="48326" rIns="96655" bIns="48326" anchor="b"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4763FE10-FFA8-8E47-A3CD-9CF97A4DD84C}" type="slidenum">
              <a:rPr lang="en-US" sz="1300">
                <a:latin typeface="Times New Roman" charset="0"/>
              </a:rPr>
              <a:pPr algn="r" eaLnBrk="1" hangingPunct="1"/>
              <a:t>40</a:t>
            </a:fld>
            <a:endParaRPr lang="en-US" sz="1300">
              <a:latin typeface="Times New Roman" charset="0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5" tIns="48326" rIns="96655" bIns="48326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48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B6764B-8788-AE44-BD8E-F2F95E95C074}" type="slidenum">
              <a:rPr lang="en-US"/>
              <a:pPr eaLnBrk="1" hangingPunct="1"/>
              <a:t>41</a:t>
            </a:fld>
            <a:endParaRPr lang="en-US"/>
          </a:p>
        </p:txBody>
      </p:sp>
      <p:sp>
        <p:nvSpPr>
          <p:cNvPr id="89091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5" tIns="48326" rIns="96655" bIns="48326" anchor="b"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5919ED4-5FF5-6A41-A01B-2A525C178300}" type="slidenum">
              <a:rPr lang="en-US" sz="1300">
                <a:latin typeface="Times New Roman" charset="0"/>
              </a:rPr>
              <a:pPr algn="r" eaLnBrk="1" hangingPunct="1"/>
              <a:t>41</a:t>
            </a:fld>
            <a:endParaRPr lang="en-US" sz="1300">
              <a:latin typeface="Times New Roman" charset="0"/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5" tIns="48326" rIns="96655" bIns="48326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83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7CAA4F-8A96-9A4F-B84D-B9E7D98593A6}" type="slidenum">
              <a:rPr lang="en-US"/>
              <a:pPr eaLnBrk="1" hangingPunct="1"/>
              <a:t>42</a:t>
            </a:fld>
            <a:endParaRPr lang="en-US"/>
          </a:p>
        </p:txBody>
      </p:sp>
      <p:sp>
        <p:nvSpPr>
          <p:cNvPr id="90115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5" tIns="48326" rIns="96655" bIns="48326" anchor="b"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A7861AEB-9DBD-4A45-A461-FD7DF682926D}" type="slidenum">
              <a:rPr lang="en-US" sz="1300">
                <a:latin typeface="Times New Roman" charset="0"/>
              </a:rPr>
              <a:pPr algn="r" eaLnBrk="1" hangingPunct="1"/>
              <a:t>42</a:t>
            </a:fld>
            <a:endParaRPr lang="en-US" sz="1300">
              <a:latin typeface="Times New Roman" charset="0"/>
            </a:endParaRPr>
          </a:p>
        </p:txBody>
      </p:sp>
      <p:sp>
        <p:nvSpPr>
          <p:cNvPr id="90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5" tIns="48326" rIns="96655" bIns="48326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08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A8CE330-0469-6948-8758-14CF9546C2CE}" type="slidenum">
              <a:rPr lang="en-US"/>
              <a:pPr eaLnBrk="1" hangingPunct="1"/>
              <a:t>43</a:t>
            </a:fld>
            <a:endParaRPr lang="en-US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5" tIns="48326" rIns="96655" bIns="48326" anchor="b"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475404F4-2721-0E41-9BA7-E49498BA1433}" type="slidenum">
              <a:rPr lang="en-US" sz="1300">
                <a:latin typeface="Times New Roman" charset="0"/>
              </a:rPr>
              <a:pPr algn="r" eaLnBrk="1" hangingPunct="1"/>
              <a:t>43</a:t>
            </a:fld>
            <a:endParaRPr lang="en-US" sz="1300">
              <a:latin typeface="Times New Roman" charset="0"/>
            </a:endParaRPr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5" tIns="48326" rIns="96655" bIns="48326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2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5DA046-FAE1-394F-BDCE-AB2664F7DEBB}" type="slidenum">
              <a:rPr lang="en-US"/>
              <a:pPr eaLnBrk="1" hangingPunct="1"/>
              <a:t>44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0413" cy="3427412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4800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95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9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BD4490-29CE-3A4A-A98A-DCCC6A7E6718}" type="slidenum">
              <a:rPr lang="en-US"/>
              <a:pPr eaLnBrk="1" hangingPunct="1"/>
              <a:t>45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0413" cy="3427412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4800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5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51EAE73-4799-F94D-8C5D-8C926C7D49B6}" type="slidenum">
              <a:rPr lang="en-US"/>
              <a:pPr eaLnBrk="1" hangingPunct="1"/>
              <a:t>46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0413" cy="3427412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4800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195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766" indent="-28106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4255" indent="-2248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3957" indent="-2248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3659" indent="-2248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6D8DAA8-9188-874E-9371-38F9C41E00EC}" type="slidenum">
              <a:rPr lang="en-US" sz="1200"/>
              <a:pPr/>
              <a:t>61</a:t>
            </a:fld>
            <a:endParaRPr 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</a:rPr>
              <a:t>Turns out .. There are vulnerabilities at every layer in the protocol stack -- network/transport/application. E.g., of network layer attacks include attacks on routing protocols and exploiting some of the drawbacks of internet addressing. Tranport layer attacks are things like session hijacks/syn floods etc. and of course application protocols could have their own set of problems</a:t>
            </a:r>
          </a:p>
        </p:txBody>
      </p:sp>
    </p:spTree>
    <p:extLst>
      <p:ext uri="{BB962C8B-B14F-4D97-AF65-F5344CB8AC3E}">
        <p14:creationId xmlns:p14="http://schemas.microsoft.com/office/powerpoint/2010/main" val="9436499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766" indent="-28106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4255" indent="-2248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3957" indent="-2248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3659" indent="-2248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EB4231B-1D0D-8643-A296-E6D7C78EA9D9}" type="slidenum">
              <a:rPr lang="en-US" sz="1200"/>
              <a:pPr/>
              <a:t>62</a:t>
            </a:fld>
            <a:endParaRPr 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</a:rPr>
              <a:t>High-level question is where do these security problems come from -- protocol/implementation/specification</a:t>
            </a:r>
          </a:p>
        </p:txBody>
      </p:sp>
    </p:spTree>
    <p:extLst>
      <p:ext uri="{BB962C8B-B14F-4D97-AF65-F5344CB8AC3E}">
        <p14:creationId xmlns:p14="http://schemas.microsoft.com/office/powerpoint/2010/main" val="7578757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766" indent="-28106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4255" indent="-2248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3957" indent="-2248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3659" indent="-2248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C1EB0B1-2818-B24D-B256-DCE40FC35882}" type="slidenum">
              <a:rPr lang="zh-CN" altLang="en-US" sz="1200"/>
              <a:pPr/>
              <a:t>63</a:t>
            </a:fld>
            <a:endParaRPr lang="en-US" altLang="zh-CN" sz="120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713"/>
            <a:ext cx="5486400" cy="411386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598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43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32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15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37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0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708025"/>
            <a:ext cx="4533900" cy="3400425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0051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89" tIns="47345" rIns="94689" bIns="47345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02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823AAB-66F2-EB4D-8013-01D7D290745A}" type="slidenum">
              <a:rPr lang="en-US"/>
              <a:pPr eaLnBrk="1" hangingPunct="1"/>
              <a:t>29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4800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5" tIns="48326" rIns="96655" bIns="48326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3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B00450A-AB89-124F-88E7-AB93D7928DCA}" type="datetime1">
              <a:rPr lang="en-US" smtClean="0"/>
              <a:pPr eaLnBrk="1" latinLnBrk="0" hangingPunct="1"/>
              <a:t>1/18/25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CD40E-F4D9-6D47-B939-690BA66B95D3}" type="datetime1">
              <a:rPr lang="en-US" smtClean="0"/>
              <a:pPr eaLnBrk="1" latinLnBrk="0" hangingPunct="1"/>
              <a:t>1/18/25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9D767DF-A1E7-934F-88B6-72E55F292199}" type="datetime1">
              <a:rPr lang="en-US" smtClean="0"/>
              <a:pPr eaLnBrk="1" latinLnBrk="0" hangingPunct="1"/>
              <a:t>1/18/25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832FB23-04D6-EB4D-A057-83C82F9BB796}" type="datetime1">
              <a:rPr lang="en-US" smtClean="0"/>
              <a:pPr eaLnBrk="1" latinLnBrk="0" hangingPunct="1"/>
              <a:t>1/18/25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833D03E-4271-F341-81FE-A4F3CDC53255}" type="datetime1">
              <a:rPr lang="en-US" smtClean="0"/>
              <a:pPr eaLnBrk="1" latinLnBrk="0" hangingPunct="1"/>
              <a:t>1/18/25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4648BBF-E200-3C40-93AD-5A388DF6523C}" type="datetime1">
              <a:rPr lang="en-US" smtClean="0"/>
              <a:pPr eaLnBrk="1" latinLnBrk="0" hangingPunct="1"/>
              <a:t>1/18/25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2BC10BA-F471-1047-B0FF-DAF216104529}" type="datetime1">
              <a:rPr lang="en-US" smtClean="0"/>
              <a:pPr eaLnBrk="1" latinLnBrk="0" hangingPunct="1"/>
              <a:t>1/18/25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0A60EF8-AF49-2E45-BDC5-64ED1F4D5745}" type="datetime1">
              <a:rPr lang="en-US" smtClean="0"/>
              <a:pPr eaLnBrk="1" latinLnBrk="0" hangingPunct="1"/>
              <a:t>1/18/25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9E19EDE-ED75-1A4C-A9B9-4DA6303FA80D}" type="datetime1">
              <a:rPr lang="en-US" smtClean="0"/>
              <a:pPr eaLnBrk="1" latinLnBrk="0" hangingPunct="1"/>
              <a:t>1/18/25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E34EE8D-312F-8048-A783-6CD0EAA5C21F}" type="datetime1">
              <a:rPr lang="en-US" smtClean="0"/>
              <a:pPr eaLnBrk="1" latinLnBrk="0" hangingPunct="1"/>
              <a:t>1/18/25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DE3F1F2-F45F-D64F-AE6E-1B53A2442998}" type="datetime1">
              <a:rPr lang="en-US" smtClean="0"/>
              <a:pPr eaLnBrk="1" latinLnBrk="0" hangingPunct="1"/>
              <a:t>1/18/25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86740E98-760B-F84C-9C2B-D4C390CB18D0}" type="datetime1">
              <a:rPr lang="en-US" smtClean="0"/>
              <a:pPr eaLnBrk="1" latinLnBrk="0" hangingPunct="1"/>
              <a:t>1/18/25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7467" y="6492875"/>
            <a:ext cx="626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957AF-53C0-420B-9C2D-77DB1416566C}" type="slidenum">
              <a:rPr lang="en-US" smtClean="0"/>
              <a:pPr/>
              <a:t>‹#›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369673"/>
            <a:ext cx="9144000" cy="2473431"/>
          </a:xfrm>
        </p:spPr>
        <p:txBody>
          <a:bodyPr>
            <a:noAutofit/>
          </a:bodyPr>
          <a:lstStyle/>
          <a:p>
            <a:r>
              <a:rPr lang="en-US" sz="5200" dirty="0"/>
              <a:t>ECE 18731</a:t>
            </a:r>
            <a:br>
              <a:rPr lang="en-US" sz="5200" dirty="0"/>
            </a:br>
            <a:r>
              <a:rPr lang="en-US" sz="5200" dirty="0"/>
              <a:t>Network Security</a:t>
            </a:r>
            <a:br>
              <a:rPr lang="en-US" sz="5200" dirty="0"/>
            </a:br>
            <a:br>
              <a:rPr lang="en-US" sz="5200" dirty="0"/>
            </a:br>
            <a:r>
              <a:rPr lang="en-US" sz="5200" dirty="0"/>
              <a:t>Networking and Security Basics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4106333"/>
            <a:ext cx="9144000" cy="1769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solidFill>
                  <a:schemeClr val="tx1"/>
                </a:solidFill>
              </a:rPr>
              <a:t>      Vyas Sekar</a:t>
            </a:r>
          </a:p>
        </p:txBody>
      </p:sp>
    </p:spTree>
    <p:extLst>
      <p:ext uri="{BB962C8B-B14F-4D97-AF65-F5344CB8AC3E}">
        <p14:creationId xmlns:p14="http://schemas.microsoft.com/office/powerpoint/2010/main" val="106532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"/>
    </mc:Choice>
    <mc:Fallback xmlns:mv="urn:schemas-microsoft-com:mac:vml" xmlns="">
      <p:transition spd="slow" advTm="14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4D7C3-3667-1D29-0E12-06AA5841F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F5607-9D23-AD36-B8E9-0FCFDC6F8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Great Ideas in Networking: Protocols</a:t>
            </a:r>
          </a:p>
        </p:txBody>
      </p:sp>
      <p:pic>
        <p:nvPicPr>
          <p:cNvPr id="3" name="Graphic 2" descr="Programmer male with solid fill">
            <a:extLst>
              <a:ext uri="{FF2B5EF4-FFF2-40B4-BE49-F238E27FC236}">
                <a16:creationId xmlns:a16="http://schemas.microsoft.com/office/drawing/2014/main" id="{A5E09878-0B21-D705-C8D2-FE91393F0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862" y="1524000"/>
            <a:ext cx="914400" cy="914400"/>
          </a:xfrm>
          <a:prstGeom prst="rect">
            <a:avLst/>
          </a:prstGeom>
        </p:spPr>
      </p:pic>
      <p:pic>
        <p:nvPicPr>
          <p:cNvPr id="4" name="Graphic 3" descr="Programmer male outline">
            <a:extLst>
              <a:ext uri="{FF2B5EF4-FFF2-40B4-BE49-F238E27FC236}">
                <a16:creationId xmlns:a16="http://schemas.microsoft.com/office/drawing/2014/main" id="{A5006A63-3B9B-65C2-E9FB-EB962C8C3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862" y="5105400"/>
            <a:ext cx="914400" cy="914400"/>
          </a:xfrm>
          <a:prstGeom prst="rect">
            <a:avLst/>
          </a:prstGeom>
        </p:spPr>
      </p:pic>
      <p:pic>
        <p:nvPicPr>
          <p:cNvPr id="5" name="Graphic 4" descr="Programmer female with solid fill">
            <a:extLst>
              <a:ext uri="{FF2B5EF4-FFF2-40B4-BE49-F238E27FC236}">
                <a16:creationId xmlns:a16="http://schemas.microsoft.com/office/drawing/2014/main" id="{718617C1-9419-A939-ACD3-390B583D4E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0862" y="3805200"/>
            <a:ext cx="914400" cy="914400"/>
          </a:xfrm>
          <a:prstGeom prst="rect">
            <a:avLst/>
          </a:prstGeom>
        </p:spPr>
      </p:pic>
      <p:pic>
        <p:nvPicPr>
          <p:cNvPr id="6" name="Graphic 5" descr="Programmer female outline">
            <a:extLst>
              <a:ext uri="{FF2B5EF4-FFF2-40B4-BE49-F238E27FC236}">
                <a16:creationId xmlns:a16="http://schemas.microsoft.com/office/drawing/2014/main" id="{3273BEBF-6226-D33C-7843-2C0374BFB6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0862" y="2664600"/>
            <a:ext cx="914400" cy="914400"/>
          </a:xfrm>
          <a:prstGeom prst="rect">
            <a:avLst/>
          </a:prstGeom>
        </p:spPr>
      </p:pic>
      <p:pic>
        <p:nvPicPr>
          <p:cNvPr id="7" name="Picture 4" descr="the most popular apps by downloads in 2022">
            <a:extLst>
              <a:ext uri="{FF2B5EF4-FFF2-40B4-BE49-F238E27FC236}">
                <a16:creationId xmlns:a16="http://schemas.microsoft.com/office/drawing/2014/main" id="{C3A15E32-ADEB-E0AE-6005-237925C7B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537" y="1609859"/>
            <a:ext cx="2181400" cy="302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A81FFA53-718B-C65D-5D8B-7558B6EEC335}"/>
              </a:ext>
            </a:extLst>
          </p:cNvPr>
          <p:cNvSpPr/>
          <p:nvPr/>
        </p:nvSpPr>
        <p:spPr bwMode="auto">
          <a:xfrm>
            <a:off x="4822310" y="4859628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1BAC4C0D-7E13-457F-E412-C1EED2745D92}"/>
              </a:ext>
            </a:extLst>
          </p:cNvPr>
          <p:cNvSpPr/>
          <p:nvPr/>
        </p:nvSpPr>
        <p:spPr bwMode="auto">
          <a:xfrm>
            <a:off x="1828800" y="1848118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F7D8DEDB-3A8C-25AD-8AEF-B791C8BF8F8B}"/>
              </a:ext>
            </a:extLst>
          </p:cNvPr>
          <p:cNvSpPr/>
          <p:nvPr/>
        </p:nvSpPr>
        <p:spPr bwMode="auto">
          <a:xfrm>
            <a:off x="2021983" y="3124200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537F687E-5A92-65CE-83FF-987BA096F736}"/>
              </a:ext>
            </a:extLst>
          </p:cNvPr>
          <p:cNvSpPr/>
          <p:nvPr/>
        </p:nvSpPr>
        <p:spPr bwMode="auto">
          <a:xfrm>
            <a:off x="5675108" y="2133600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3985F035-1EAD-3D16-0A11-C51FDFC0D0E3}"/>
              </a:ext>
            </a:extLst>
          </p:cNvPr>
          <p:cNvSpPr/>
          <p:nvPr/>
        </p:nvSpPr>
        <p:spPr bwMode="auto">
          <a:xfrm>
            <a:off x="5827508" y="3581400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64B83E51-CB19-1C61-D426-2554C515E7D5}"/>
              </a:ext>
            </a:extLst>
          </p:cNvPr>
          <p:cNvSpPr/>
          <p:nvPr/>
        </p:nvSpPr>
        <p:spPr bwMode="auto">
          <a:xfrm>
            <a:off x="3915423" y="3360059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1E851F75-6871-6AA6-034D-6BA08CF43AE3}"/>
              </a:ext>
            </a:extLst>
          </p:cNvPr>
          <p:cNvSpPr/>
          <p:nvPr/>
        </p:nvSpPr>
        <p:spPr bwMode="auto">
          <a:xfrm>
            <a:off x="2670220" y="4859628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EDF0A014-5652-5C40-7125-AF1DF3546944}"/>
              </a:ext>
            </a:extLst>
          </p:cNvPr>
          <p:cNvSpPr/>
          <p:nvPr/>
        </p:nvSpPr>
        <p:spPr bwMode="auto">
          <a:xfrm>
            <a:off x="3842265" y="1848118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63D1354-862E-012E-AABD-AFB41221330E}"/>
              </a:ext>
            </a:extLst>
          </p:cNvPr>
          <p:cNvCxnSpPr>
            <a:endCxn id="9" idx="2"/>
          </p:cNvCxnSpPr>
          <p:nvPr/>
        </p:nvCxnSpPr>
        <p:spPr bwMode="auto">
          <a:xfrm>
            <a:off x="1255262" y="1981200"/>
            <a:ext cx="576374" cy="32411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1120790-9B5B-F304-56AF-432576D39742}"/>
              </a:ext>
            </a:extLst>
          </p:cNvPr>
          <p:cNvCxnSpPr>
            <a:cxnSpLocks/>
            <a:stCxn id="9" idx="0"/>
            <a:endCxn id="15" idx="2"/>
          </p:cNvCxnSpPr>
          <p:nvPr/>
        </p:nvCxnSpPr>
        <p:spPr bwMode="auto">
          <a:xfrm>
            <a:off x="2742438" y="2305318"/>
            <a:ext cx="1102663" cy="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7857220-9ADF-4AB2-B91C-78800255EEE8}"/>
              </a:ext>
            </a:extLst>
          </p:cNvPr>
          <p:cNvCxnSpPr>
            <a:cxnSpLocks/>
            <a:stCxn id="9" idx="0"/>
          </p:cNvCxnSpPr>
          <p:nvPr/>
        </p:nvCxnSpPr>
        <p:spPr bwMode="auto">
          <a:xfrm>
            <a:off x="2742438" y="2305318"/>
            <a:ext cx="1172985" cy="1446669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FA4BA7B-1BE7-7049-A58B-340AC4E4A311}"/>
              </a:ext>
            </a:extLst>
          </p:cNvPr>
          <p:cNvCxnSpPr>
            <a:cxnSpLocks/>
            <a:endCxn id="10" idx="2"/>
          </p:cNvCxnSpPr>
          <p:nvPr/>
        </p:nvCxnSpPr>
        <p:spPr bwMode="auto">
          <a:xfrm>
            <a:off x="1125970" y="3219718"/>
            <a:ext cx="898849" cy="361682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AF140E4-4027-7B9A-2230-59990BE5B260}"/>
              </a:ext>
            </a:extLst>
          </p:cNvPr>
          <p:cNvCxnSpPr>
            <a:cxnSpLocks/>
          </p:cNvCxnSpPr>
          <p:nvPr/>
        </p:nvCxnSpPr>
        <p:spPr bwMode="auto">
          <a:xfrm flipV="1">
            <a:off x="1116071" y="5410200"/>
            <a:ext cx="1554149" cy="22860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EEB22D5-D7D2-FD03-7D14-9B3900738CC7}"/>
              </a:ext>
            </a:extLst>
          </p:cNvPr>
          <p:cNvCxnSpPr>
            <a:cxnSpLocks/>
            <a:endCxn id="14" idx="3"/>
          </p:cNvCxnSpPr>
          <p:nvPr/>
        </p:nvCxnSpPr>
        <p:spPr bwMode="auto">
          <a:xfrm>
            <a:off x="2742438" y="3903301"/>
            <a:ext cx="384982" cy="1008609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E7D9E95-9652-7804-E393-AC9D1E036718}"/>
              </a:ext>
            </a:extLst>
          </p:cNvPr>
          <p:cNvCxnSpPr>
            <a:cxnSpLocks/>
            <a:stCxn id="13" idx="1"/>
          </p:cNvCxnSpPr>
          <p:nvPr/>
        </p:nvCxnSpPr>
        <p:spPr bwMode="auto">
          <a:xfrm flipH="1">
            <a:off x="3537061" y="4273485"/>
            <a:ext cx="835562" cy="77839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AE92D45-1C18-96E8-14AA-7AFFEA8DC97C}"/>
              </a:ext>
            </a:extLst>
          </p:cNvPr>
          <p:cNvCxnSpPr>
            <a:cxnSpLocks/>
            <a:stCxn id="8" idx="2"/>
            <a:endCxn id="14" idx="0"/>
          </p:cNvCxnSpPr>
          <p:nvPr/>
        </p:nvCxnSpPr>
        <p:spPr bwMode="auto">
          <a:xfrm flipH="1">
            <a:off x="3583858" y="5316828"/>
            <a:ext cx="1241288" cy="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EDD42F2-6FB2-37F4-6A5F-9AB9E50F2A5A}"/>
              </a:ext>
            </a:extLst>
          </p:cNvPr>
          <p:cNvCxnSpPr>
            <a:cxnSpLocks/>
            <a:stCxn id="13" idx="0"/>
          </p:cNvCxnSpPr>
          <p:nvPr/>
        </p:nvCxnSpPr>
        <p:spPr bwMode="auto">
          <a:xfrm>
            <a:off x="4829061" y="3817259"/>
            <a:ext cx="998447" cy="39192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81DD200-80DF-17F3-86A5-B0165D2663BB}"/>
              </a:ext>
            </a:extLst>
          </p:cNvPr>
          <p:cNvCxnSpPr>
            <a:cxnSpLocks/>
            <a:stCxn id="15" idx="0"/>
            <a:endCxn id="11" idx="2"/>
          </p:cNvCxnSpPr>
          <p:nvPr/>
        </p:nvCxnSpPr>
        <p:spPr bwMode="auto">
          <a:xfrm>
            <a:off x="4755903" y="2305318"/>
            <a:ext cx="922041" cy="285482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F9ED429-3BFD-8687-8526-D8E2D9D9D162}"/>
              </a:ext>
            </a:extLst>
          </p:cNvPr>
          <p:cNvCxnSpPr>
            <a:cxnSpLocks/>
            <a:stCxn id="15" idx="0"/>
          </p:cNvCxnSpPr>
          <p:nvPr/>
        </p:nvCxnSpPr>
        <p:spPr bwMode="auto">
          <a:xfrm>
            <a:off x="4755903" y="2305318"/>
            <a:ext cx="1203218" cy="1446669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C21B758-383F-06EA-20AB-AD5FE2BF9AA3}"/>
              </a:ext>
            </a:extLst>
          </p:cNvPr>
          <p:cNvCxnSpPr>
            <a:cxnSpLocks/>
            <a:endCxn id="11" idx="0"/>
          </p:cNvCxnSpPr>
          <p:nvPr/>
        </p:nvCxnSpPr>
        <p:spPr bwMode="auto">
          <a:xfrm flipH="1">
            <a:off x="6588746" y="2448059"/>
            <a:ext cx="437175" cy="142741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D08A8E9-0AF5-F6A8-938E-87FC50B1F62C}"/>
              </a:ext>
            </a:extLst>
          </p:cNvPr>
          <p:cNvCxnSpPr>
            <a:cxnSpLocks/>
          </p:cNvCxnSpPr>
          <p:nvPr/>
        </p:nvCxnSpPr>
        <p:spPr bwMode="auto">
          <a:xfrm flipH="1">
            <a:off x="6588746" y="2686318"/>
            <a:ext cx="437175" cy="892682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FE1186A-8EA3-655E-8524-BCA6A5B7182E}"/>
              </a:ext>
            </a:extLst>
          </p:cNvPr>
          <p:cNvCxnSpPr>
            <a:cxnSpLocks/>
            <a:stCxn id="8" idx="3"/>
          </p:cNvCxnSpPr>
          <p:nvPr/>
        </p:nvCxnSpPr>
        <p:spPr bwMode="auto">
          <a:xfrm flipV="1">
            <a:off x="5279510" y="2981018"/>
            <a:ext cx="679611" cy="1930892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E9FA657-0719-CC5E-0299-42467D080140}"/>
              </a:ext>
            </a:extLst>
          </p:cNvPr>
          <p:cNvCxnSpPr>
            <a:cxnSpLocks/>
            <a:endCxn id="12" idx="1"/>
          </p:cNvCxnSpPr>
          <p:nvPr/>
        </p:nvCxnSpPr>
        <p:spPr bwMode="auto">
          <a:xfrm flipV="1">
            <a:off x="5685122" y="4494826"/>
            <a:ext cx="599586" cy="610574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22" name="Graphic 21" descr="Handshake with solid fill">
            <a:extLst>
              <a:ext uri="{FF2B5EF4-FFF2-40B4-BE49-F238E27FC236}">
                <a16:creationId xmlns:a16="http://schemas.microsoft.com/office/drawing/2014/main" id="{0F15446C-AC85-23ED-FBD6-A96825D171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71084" y="1695199"/>
            <a:ext cx="914400" cy="914400"/>
          </a:xfrm>
          <a:prstGeom prst="rect">
            <a:avLst/>
          </a:prstGeom>
        </p:spPr>
      </p:pic>
      <p:pic>
        <p:nvPicPr>
          <p:cNvPr id="25" name="Graphic 24" descr="Handshake with solid fill">
            <a:extLst>
              <a:ext uri="{FF2B5EF4-FFF2-40B4-BE49-F238E27FC236}">
                <a16:creationId xmlns:a16="http://schemas.microsoft.com/office/drawing/2014/main" id="{031C0428-9F77-C983-E2FA-626305B24C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35532" y="1492938"/>
            <a:ext cx="914400" cy="914400"/>
          </a:xfrm>
          <a:prstGeom prst="rect">
            <a:avLst/>
          </a:prstGeom>
        </p:spPr>
      </p:pic>
      <p:pic>
        <p:nvPicPr>
          <p:cNvPr id="26" name="Graphic 25" descr="Handshake with solid fill">
            <a:extLst>
              <a:ext uri="{FF2B5EF4-FFF2-40B4-BE49-F238E27FC236}">
                <a16:creationId xmlns:a16="http://schemas.microsoft.com/office/drawing/2014/main" id="{6B0AC986-F446-D734-E483-3CC04AE8A9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01023" y="2728152"/>
            <a:ext cx="914400" cy="914400"/>
          </a:xfrm>
          <a:prstGeom prst="rect">
            <a:avLst/>
          </a:prstGeom>
        </p:spPr>
      </p:pic>
      <p:pic>
        <p:nvPicPr>
          <p:cNvPr id="28" name="Graphic 27" descr="Handshake with solid fill">
            <a:extLst>
              <a:ext uri="{FF2B5EF4-FFF2-40B4-BE49-F238E27FC236}">
                <a16:creationId xmlns:a16="http://schemas.microsoft.com/office/drawing/2014/main" id="{4A11B6C0-9267-CD36-49F5-733BCF8919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44543" y="3022180"/>
            <a:ext cx="914400" cy="914400"/>
          </a:xfrm>
          <a:prstGeom prst="rect">
            <a:avLst/>
          </a:prstGeom>
        </p:spPr>
      </p:pic>
      <p:pic>
        <p:nvPicPr>
          <p:cNvPr id="29" name="Graphic 28" descr="Handshake with solid fill">
            <a:extLst>
              <a:ext uri="{FF2B5EF4-FFF2-40B4-BE49-F238E27FC236}">
                <a16:creationId xmlns:a16="http://schemas.microsoft.com/office/drawing/2014/main" id="{14C88BAA-6901-3250-6C74-4AD27D472B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09826" y="5181600"/>
            <a:ext cx="914400" cy="914400"/>
          </a:xfrm>
          <a:prstGeom prst="rect">
            <a:avLst/>
          </a:prstGeom>
        </p:spPr>
      </p:pic>
      <p:pic>
        <p:nvPicPr>
          <p:cNvPr id="31" name="Graphic 30" descr="Handshake with solid fill">
            <a:extLst>
              <a:ext uri="{FF2B5EF4-FFF2-40B4-BE49-F238E27FC236}">
                <a16:creationId xmlns:a16="http://schemas.microsoft.com/office/drawing/2014/main" id="{E08B1D4D-5FE3-C2CB-0ECB-1C499084EA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70064" y="4240093"/>
            <a:ext cx="914400" cy="914400"/>
          </a:xfrm>
          <a:prstGeom prst="rect">
            <a:avLst/>
          </a:prstGeom>
        </p:spPr>
      </p:pic>
      <p:pic>
        <p:nvPicPr>
          <p:cNvPr id="32" name="Graphic 31" descr="Handshake with solid fill">
            <a:extLst>
              <a:ext uri="{FF2B5EF4-FFF2-40B4-BE49-F238E27FC236}">
                <a16:creationId xmlns:a16="http://schemas.microsoft.com/office/drawing/2014/main" id="{B8A07419-AF9E-AA1B-B83F-841E1454B1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83238" y="3980587"/>
            <a:ext cx="914400" cy="914400"/>
          </a:xfrm>
          <a:prstGeom prst="rect">
            <a:avLst/>
          </a:prstGeom>
        </p:spPr>
      </p:pic>
      <p:pic>
        <p:nvPicPr>
          <p:cNvPr id="34" name="Graphic 33" descr="Handshake with solid fill">
            <a:extLst>
              <a:ext uri="{FF2B5EF4-FFF2-40B4-BE49-F238E27FC236}">
                <a16:creationId xmlns:a16="http://schemas.microsoft.com/office/drawing/2014/main" id="{90C42DA2-019B-F6E0-73A3-A8E4063D7C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4776" y="1371600"/>
            <a:ext cx="914400" cy="914400"/>
          </a:xfrm>
          <a:prstGeom prst="rect">
            <a:avLst/>
          </a:prstGeom>
        </p:spPr>
      </p:pic>
      <p:pic>
        <p:nvPicPr>
          <p:cNvPr id="35" name="Graphic 34" descr="Handshake with solid fill">
            <a:extLst>
              <a:ext uri="{FF2B5EF4-FFF2-40B4-BE49-F238E27FC236}">
                <a16:creationId xmlns:a16="http://schemas.microsoft.com/office/drawing/2014/main" id="{686F47E8-2D6E-B899-93BE-2D29EF8B80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86261" y="3045359"/>
            <a:ext cx="914400" cy="914400"/>
          </a:xfrm>
          <a:prstGeom prst="rect">
            <a:avLst/>
          </a:prstGeom>
        </p:spPr>
      </p:pic>
      <p:pic>
        <p:nvPicPr>
          <p:cNvPr id="37" name="Graphic 36" descr="Handshake with solid fill">
            <a:extLst>
              <a:ext uri="{FF2B5EF4-FFF2-40B4-BE49-F238E27FC236}">
                <a16:creationId xmlns:a16="http://schemas.microsoft.com/office/drawing/2014/main" id="{62943998-F673-D875-FE72-96E8B8318E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39767" y="4454710"/>
            <a:ext cx="914400" cy="914400"/>
          </a:xfrm>
          <a:prstGeom prst="rect">
            <a:avLst/>
          </a:prstGeom>
        </p:spPr>
      </p:pic>
      <p:pic>
        <p:nvPicPr>
          <p:cNvPr id="43" name="Graphic 42" descr="Handshake with solid fill">
            <a:extLst>
              <a:ext uri="{FF2B5EF4-FFF2-40B4-BE49-F238E27FC236}">
                <a16:creationId xmlns:a16="http://schemas.microsoft.com/office/drawing/2014/main" id="{7405C20C-38B8-8F94-8122-81A675E264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62024" y="908468"/>
            <a:ext cx="914400" cy="914400"/>
          </a:xfrm>
          <a:prstGeom prst="rect">
            <a:avLst/>
          </a:prstGeom>
        </p:spPr>
      </p:pic>
      <p:pic>
        <p:nvPicPr>
          <p:cNvPr id="44" name="Graphic 43" descr="Handshake with solid fill">
            <a:extLst>
              <a:ext uri="{FF2B5EF4-FFF2-40B4-BE49-F238E27FC236}">
                <a16:creationId xmlns:a16="http://schemas.microsoft.com/office/drawing/2014/main" id="{13F5D5CE-0DE0-1521-D07D-F3AA115C21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96271" y="45779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52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E100F-B394-1548-51DD-272B0B18B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FE0CE-1B2E-D29A-25D5-E67085223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Great Ideas in Networking: Layering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032F42F-28FD-D1BC-CBDE-F42A9A2A0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4111625"/>
            <a:ext cx="1065213" cy="912813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6EF289-2965-38B8-2CA8-04A6D7F32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8" y="4111625"/>
            <a:ext cx="1065212" cy="912813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707F8E-CC85-34C5-3E6E-320751B4B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688" y="4111625"/>
            <a:ext cx="1065212" cy="912813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782418-5CEF-C9D1-80F7-75CA5B4AB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7063" y="4111625"/>
            <a:ext cx="1065212" cy="912813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DDB93A4-FD25-D022-2201-D9C6F235F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3122613"/>
            <a:ext cx="1065213" cy="912812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BDCAA84-7616-701A-E5A4-05B7BD4F9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688" y="3122613"/>
            <a:ext cx="1065212" cy="912812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FC41FC91-4FCD-ACA7-F476-5964DA6FD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688" y="2133600"/>
            <a:ext cx="1065212" cy="912813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628F3569-6097-2B5D-BE9C-B4A741630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2133600"/>
            <a:ext cx="1065213" cy="912813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95B68530-1BC6-98BA-7949-BDAC7A1DB87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9438" y="2589213"/>
            <a:ext cx="441325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2">
            <a:extLst>
              <a:ext uri="{FF2B5EF4-FFF2-40B4-BE49-F238E27FC236}">
                <a16:creationId xmlns:a16="http://schemas.microsoft.com/office/drawing/2014/main" id="{A8B8C57F-A084-D06B-3FD8-A4189D5597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9438" y="4567238"/>
            <a:ext cx="7620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3">
            <a:extLst>
              <a:ext uri="{FF2B5EF4-FFF2-40B4-BE49-F238E27FC236}">
                <a16:creationId xmlns:a16="http://schemas.microsoft.com/office/drawing/2014/main" id="{9ABF9991-8121-96DC-143A-11A2067FE65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9438" y="3578225"/>
            <a:ext cx="441325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>
            <a:extLst>
              <a:ext uri="{FF2B5EF4-FFF2-40B4-BE49-F238E27FC236}">
                <a16:creationId xmlns:a16="http://schemas.microsoft.com/office/drawing/2014/main" id="{8BCDF188-1205-400C-DE13-EB6D0E66B2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6650" y="4567238"/>
            <a:ext cx="760413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id="{1270BDF7-050F-389C-D0A4-49B2BA1A9B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2275" y="4567238"/>
            <a:ext cx="760413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507C8CBD-D8EC-39A9-7AB7-A96CEE78B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2362200"/>
            <a:ext cx="17240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Application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6B2B1326-0885-24D1-4330-D87E00406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3060700"/>
            <a:ext cx="1722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Application</a:t>
            </a:r>
          </a:p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Channel</a:t>
            </a:r>
          </a:p>
        </p:txBody>
      </p:sp>
      <p:sp>
        <p:nvSpPr>
          <p:cNvPr id="18" name="Text Box 18">
            <a:extLst>
              <a:ext uri="{FF2B5EF4-FFF2-40B4-BE49-F238E27FC236}">
                <a16:creationId xmlns:a16="http://schemas.microsoft.com/office/drawing/2014/main" id="{C67D3C86-CAAD-3601-6AF2-4BBD1D2C4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4203700"/>
            <a:ext cx="11318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Host to</a:t>
            </a:r>
          </a:p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Host</a:t>
            </a: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802DB35C-CCE8-8FC1-93AF-A65FD5BE5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825" y="3046413"/>
            <a:ext cx="1370013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7FA59278-AA1E-591B-E3AC-D26BF04B7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75" y="3046413"/>
            <a:ext cx="1368425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D8D3881E-A920-36F8-3A4A-96D25E6C6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043363"/>
            <a:ext cx="1370013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7943B9A9-3F1F-F00A-711F-0D5EFB67F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050" y="4043363"/>
            <a:ext cx="1368425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29F065F0-6B97-4314-56A1-3EF09BF0C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5033963"/>
            <a:ext cx="1065213" cy="9128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C3D75513-C142-BA30-A92C-E75706BFC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8" y="5033963"/>
            <a:ext cx="1065212" cy="9128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BDAEFCE7-46BA-F710-0193-FB51DB38D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688" y="5033963"/>
            <a:ext cx="1065212" cy="9128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D97C606A-F6AA-9AB0-5CF3-31CF9203D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7063" y="5033963"/>
            <a:ext cx="1065212" cy="9128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7" name="Line 12">
            <a:extLst>
              <a:ext uri="{FF2B5EF4-FFF2-40B4-BE49-F238E27FC236}">
                <a16:creationId xmlns:a16="http://schemas.microsoft.com/office/drawing/2014/main" id="{9449FD06-A0C8-6E67-6991-6BA08F8B59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9438" y="5489575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14">
            <a:extLst>
              <a:ext uri="{FF2B5EF4-FFF2-40B4-BE49-F238E27FC236}">
                <a16:creationId xmlns:a16="http://schemas.microsoft.com/office/drawing/2014/main" id="{F2485C4C-4069-6698-0E27-01365EEAE7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6650" y="5489575"/>
            <a:ext cx="7604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15">
            <a:extLst>
              <a:ext uri="{FF2B5EF4-FFF2-40B4-BE49-F238E27FC236}">
                <a16:creationId xmlns:a16="http://schemas.microsoft.com/office/drawing/2014/main" id="{66795C4D-4F52-16DF-3637-C7B111EAA38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2275" y="5489575"/>
            <a:ext cx="7604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18">
            <a:extLst>
              <a:ext uri="{FF2B5EF4-FFF2-40B4-BE49-F238E27FC236}">
                <a16:creationId xmlns:a16="http://schemas.microsoft.com/office/drawing/2014/main" id="{069B90D3-EDA8-BF02-22F6-9FBD86BFC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5295900"/>
            <a:ext cx="152876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Hardware</a:t>
            </a:r>
          </a:p>
        </p:txBody>
      </p:sp>
      <p:sp>
        <p:nvSpPr>
          <p:cNvPr id="31" name="Rectangle 21">
            <a:extLst>
              <a:ext uri="{FF2B5EF4-FFF2-40B4-BE49-F238E27FC236}">
                <a16:creationId xmlns:a16="http://schemas.microsoft.com/office/drawing/2014/main" id="{A3ADF39A-9F2D-A2B8-E247-02C1B1A9B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033963"/>
            <a:ext cx="1370013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E1E9E9D8-DBD8-BA28-C9EE-0CB20C089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050" y="5033963"/>
            <a:ext cx="1368425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2709B52C-39B0-7C11-8A1A-65507FB33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9038" y="5024438"/>
            <a:ext cx="1370012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B4AD8CD8-FF0E-7389-38B5-191648FFF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5033963"/>
            <a:ext cx="1370012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81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80C16-30F4-0F01-6372-C49FF4454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Programmer male with solid fill">
            <a:extLst>
              <a:ext uri="{FF2B5EF4-FFF2-40B4-BE49-F238E27FC236}">
                <a16:creationId xmlns:a16="http://schemas.microsoft.com/office/drawing/2014/main" id="{99C2C578-1261-E0DA-1A07-F5C9D2E47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524000"/>
            <a:ext cx="914400" cy="914400"/>
          </a:xfrm>
          <a:prstGeom prst="rect">
            <a:avLst/>
          </a:prstGeom>
        </p:spPr>
      </p:pic>
      <p:pic>
        <p:nvPicPr>
          <p:cNvPr id="7" name="Graphic 6" descr="Programmer male outline">
            <a:extLst>
              <a:ext uri="{FF2B5EF4-FFF2-40B4-BE49-F238E27FC236}">
                <a16:creationId xmlns:a16="http://schemas.microsoft.com/office/drawing/2014/main" id="{13777064-200E-76A7-CAA0-1CE09F2A4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5105400"/>
            <a:ext cx="914400" cy="914400"/>
          </a:xfrm>
          <a:prstGeom prst="rect">
            <a:avLst/>
          </a:prstGeom>
        </p:spPr>
      </p:pic>
      <p:pic>
        <p:nvPicPr>
          <p:cNvPr id="9" name="Graphic 8" descr="Programmer female with solid fill">
            <a:extLst>
              <a:ext uri="{FF2B5EF4-FFF2-40B4-BE49-F238E27FC236}">
                <a16:creationId xmlns:a16="http://schemas.microsoft.com/office/drawing/2014/main" id="{E813C092-02D1-BB47-9287-1D0499E8B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3805200"/>
            <a:ext cx="914400" cy="914400"/>
          </a:xfrm>
          <a:prstGeom prst="rect">
            <a:avLst/>
          </a:prstGeom>
        </p:spPr>
      </p:pic>
      <p:pic>
        <p:nvPicPr>
          <p:cNvPr id="11" name="Graphic 10" descr="Programmer female outline">
            <a:extLst>
              <a:ext uri="{FF2B5EF4-FFF2-40B4-BE49-F238E27FC236}">
                <a16:creationId xmlns:a16="http://schemas.microsoft.com/office/drawing/2014/main" id="{8847D3E2-9EB5-8F85-D3D5-A27493CC84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8200" y="2664600"/>
            <a:ext cx="914400" cy="914400"/>
          </a:xfrm>
          <a:prstGeom prst="rect">
            <a:avLst/>
          </a:prstGeom>
        </p:spPr>
      </p:pic>
      <p:pic>
        <p:nvPicPr>
          <p:cNvPr id="13" name="Picture 12" descr="A group of people running on a field&#10;&#10;Description automatically generated">
            <a:extLst>
              <a:ext uri="{FF2B5EF4-FFF2-40B4-BE49-F238E27FC236}">
                <a16:creationId xmlns:a16="http://schemas.microsoft.com/office/drawing/2014/main" id="{E7B3F09A-B3DC-8A1C-7915-5D177E7A94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98" y="1164301"/>
            <a:ext cx="990600" cy="1494087"/>
          </a:xfrm>
          <a:prstGeom prst="rect">
            <a:avLst/>
          </a:prstGeom>
        </p:spPr>
      </p:pic>
      <p:pic>
        <p:nvPicPr>
          <p:cNvPr id="15" name="Picture 14" descr="A person holding a cat&#10;&#10;Description automatically generated">
            <a:extLst>
              <a:ext uri="{FF2B5EF4-FFF2-40B4-BE49-F238E27FC236}">
                <a16:creationId xmlns:a16="http://schemas.microsoft.com/office/drawing/2014/main" id="{5660D04C-0242-DAB9-5E23-A9E1E52AE0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98" y="3121800"/>
            <a:ext cx="914400" cy="1388125"/>
          </a:xfrm>
          <a:prstGeom prst="rect">
            <a:avLst/>
          </a:prstGeom>
        </p:spPr>
      </p:pic>
      <p:pic>
        <p:nvPicPr>
          <p:cNvPr id="17" name="Picture 16" descr="A screenshot of a hippo&#10;&#10;Description automatically generated">
            <a:extLst>
              <a:ext uri="{FF2B5EF4-FFF2-40B4-BE49-F238E27FC236}">
                <a16:creationId xmlns:a16="http://schemas.microsoft.com/office/drawing/2014/main" id="{1F37F968-9A37-DE42-48D5-B23084859F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49" y="4967125"/>
            <a:ext cx="1502098" cy="15303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7CD0D8-537F-E412-78AB-D6AD0D46482C}"/>
              </a:ext>
            </a:extLst>
          </p:cNvPr>
          <p:cNvSpPr txBox="1"/>
          <p:nvPr/>
        </p:nvSpPr>
        <p:spPr>
          <a:xfrm>
            <a:off x="2116179" y="558157"/>
            <a:ext cx="425954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How does my app/browser know? </a:t>
            </a:r>
          </a:p>
          <a:p>
            <a:endParaRPr lang="en-US" sz="3200" dirty="0">
              <a:latin typeface="Calibri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What is IG?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Who is IG?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Where is IG?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How do I get to IG?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Get bytes from IG?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“Stream” from IG?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Not mix up things?</a:t>
            </a:r>
          </a:p>
          <a:p>
            <a:r>
              <a:rPr lang="en-US" sz="3200" dirty="0">
                <a:latin typeface="Calibri" pitchFamily="34" charset="0"/>
              </a:rPr>
              <a:t>….</a:t>
            </a:r>
          </a:p>
          <a:p>
            <a:pPr marL="457200" indent="-457200">
              <a:buFontTx/>
              <a:buChar char="-"/>
            </a:pPr>
            <a:endParaRPr lang="en-US" sz="3200" dirty="0">
              <a:latin typeface="Calibri" pitchFamily="34" charset="0"/>
            </a:endParaRPr>
          </a:p>
          <a:p>
            <a:pPr marL="457200" indent="-457200">
              <a:buFontTx/>
              <a:buChar char="-"/>
            </a:pP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411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B8E4C-2F1A-3EE3-5751-0AFDCFDBA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49D6F-3816-0F37-534E-8EDA9A09F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IG really?</a:t>
            </a:r>
          </a:p>
        </p:txBody>
      </p:sp>
      <p:pic>
        <p:nvPicPr>
          <p:cNvPr id="5" name="Picture 4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A1F3A405-B037-56F5-EE4C-2419D00E0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18" y="1245400"/>
            <a:ext cx="5740400" cy="711200"/>
          </a:xfrm>
          <a:prstGeom prst="rect">
            <a:avLst/>
          </a:prstGeom>
        </p:spPr>
      </p:pic>
      <p:pic>
        <p:nvPicPr>
          <p:cNvPr id="6" name="Picture 5" descr="A screenshot of a hippo&#10;&#10;Description automatically generated">
            <a:extLst>
              <a:ext uri="{FF2B5EF4-FFF2-40B4-BE49-F238E27FC236}">
                <a16:creationId xmlns:a16="http://schemas.microsoft.com/office/drawing/2014/main" id="{86E1E7C2-9D73-B72C-488F-17560C958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518" y="331000"/>
            <a:ext cx="1595590" cy="1625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CDBE3B-5EAC-97A1-0805-83758C0DC6FF}"/>
              </a:ext>
            </a:extLst>
          </p:cNvPr>
          <p:cNvSpPr txBox="1"/>
          <p:nvPr/>
        </p:nvSpPr>
        <p:spPr>
          <a:xfrm>
            <a:off x="228600" y="2401568"/>
            <a:ext cx="96773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vyass-mbp-2:Desktop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vsekar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sudo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tcpdump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&gt;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insta_pcap</a:t>
            </a: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pic>
        <p:nvPicPr>
          <p:cNvPr id="4" name="Picture 3" descr="A table of numbers and letters&#10;&#10;Description automatically generated">
            <a:extLst>
              <a:ext uri="{FF2B5EF4-FFF2-40B4-BE49-F238E27FC236}">
                <a16:creationId xmlns:a16="http://schemas.microsoft.com/office/drawing/2014/main" id="{B3F8B142-73EF-8F0A-BE62-34F9AAD4C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1" y="3151904"/>
            <a:ext cx="5410200" cy="31183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10E83B-B371-C814-FD1F-BDFBF7B2D0C3}"/>
              </a:ext>
            </a:extLst>
          </p:cNvPr>
          <p:cNvSpPr txBox="1"/>
          <p:nvPr/>
        </p:nvSpPr>
        <p:spPr>
          <a:xfrm>
            <a:off x="5665631" y="3160490"/>
            <a:ext cx="3488071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  <a:sym typeface="Wingdings" pitchFamily="2" charset="2"/>
              </a:rPr>
              <a:t>Anything on</a:t>
            </a:r>
          </a:p>
          <a:p>
            <a:r>
              <a:rPr lang="en-US" sz="3200" dirty="0">
                <a:latin typeface="Calibri" pitchFamily="34" charset="0"/>
                <a:sym typeface="Wingdings" pitchFamily="2" charset="2"/>
              </a:rPr>
              <a:t>The Global Internet</a:t>
            </a:r>
          </a:p>
          <a:p>
            <a:r>
              <a:rPr lang="en-US" sz="3200" dirty="0">
                <a:latin typeface="Calibri" pitchFamily="34" charset="0"/>
                <a:sym typeface="Wingdings" pitchFamily="2" charset="2"/>
              </a:rPr>
              <a:t>is just an</a:t>
            </a:r>
          </a:p>
          <a:p>
            <a:r>
              <a:rPr lang="en-US" sz="3200" dirty="0">
                <a:latin typeface="Calibri" pitchFamily="34" charset="0"/>
                <a:sym typeface="Wingdings" pitchFamily="2" charset="2"/>
              </a:rPr>
              <a:t>“IP” address</a:t>
            </a:r>
          </a:p>
          <a:p>
            <a:r>
              <a:rPr lang="en-US" dirty="0">
                <a:latin typeface="Calibri" pitchFamily="34" charset="0"/>
                <a:sym typeface="Wingdings" pitchFamily="2" charset="2"/>
              </a:rPr>
              <a:t>e.g., 157.240.229.174 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688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3733A-6915-E0AB-1C3E-14ED33D75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D5830-B979-C115-1D56-784325968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IG = 157.240.229.174?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96E2720A-2AFC-2ECC-1A4A-888396918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66" y="1304602"/>
            <a:ext cx="7114334" cy="5382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EB8366-037A-589E-F65F-931B3D232919}"/>
              </a:ext>
            </a:extLst>
          </p:cNvPr>
          <p:cNvSpPr txBox="1"/>
          <p:nvPr/>
        </p:nvSpPr>
        <p:spPr>
          <a:xfrm>
            <a:off x="5867400" y="1524000"/>
            <a:ext cx="27490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  <a:sym typeface="Wingdings" pitchFamily="2" charset="2"/>
              </a:rPr>
              <a:t> “IP” addresses</a:t>
            </a:r>
          </a:p>
          <a:p>
            <a:r>
              <a:rPr lang="en-US" sz="3200" dirty="0">
                <a:latin typeface="Calibri" pitchFamily="34" charset="0"/>
                <a:sym typeface="Wingdings" pitchFamily="2" charset="2"/>
              </a:rPr>
              <a:t>Assignment</a:t>
            </a:r>
          </a:p>
          <a:p>
            <a:r>
              <a:rPr lang="en-US" sz="3200" dirty="0">
                <a:latin typeface="Calibri" pitchFamily="34" charset="0"/>
                <a:sym typeface="Wingdings" pitchFamily="2" charset="2"/>
              </a:rPr>
              <a:t>And ownership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146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IPv4 and IPv6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95400"/>
            <a:ext cx="7896225" cy="549592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original Internet Protocol, with its 32-bit addresses, is known as </a:t>
            </a:r>
            <a:r>
              <a:rPr lang="en-US" i="1" dirty="0"/>
              <a:t>Internet Protocol Version 4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IPv4</a:t>
            </a:r>
            <a:r>
              <a:rPr lang="en-US" dirty="0"/>
              <a:t>)</a:t>
            </a:r>
          </a:p>
          <a:p>
            <a:r>
              <a:rPr lang="en-US" dirty="0"/>
              <a:t>1996: Internet Engineering Task Force (IETF) introduced </a:t>
            </a:r>
            <a:r>
              <a:rPr lang="en-US" i="1" dirty="0"/>
              <a:t>Internet Protocol Version 6 </a:t>
            </a:r>
            <a:r>
              <a:rPr lang="en-US" dirty="0">
                <a:solidFill>
                  <a:srgbClr val="FF0000"/>
                </a:solidFill>
              </a:rPr>
              <a:t>(IPv6</a:t>
            </a:r>
            <a:r>
              <a:rPr lang="en-US" dirty="0"/>
              <a:t>) with 128-bit addresses</a:t>
            </a:r>
          </a:p>
          <a:p>
            <a:pPr lvl="1"/>
            <a:r>
              <a:rPr lang="en-US" dirty="0"/>
              <a:t>Intended as the successor to IPv4</a:t>
            </a:r>
          </a:p>
          <a:p>
            <a:r>
              <a:rPr lang="en-US" dirty="0"/>
              <a:t>Majority of Internet traffic still carried by IPv4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will focus on IPv4, but will show you how to write networking code that is protocol-independent.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733800"/>
            <a:ext cx="4572000" cy="21083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4633874"/>
            <a:ext cx="2189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IPv6 traffic at Google</a:t>
            </a:r>
          </a:p>
        </p:txBody>
      </p:sp>
    </p:spTree>
    <p:extLst>
      <p:ext uri="{BB962C8B-B14F-4D97-AF65-F5344CB8AC3E}">
        <p14:creationId xmlns:p14="http://schemas.microsoft.com/office/powerpoint/2010/main" val="978125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6878638" cy="573087"/>
          </a:xfrm>
        </p:spPr>
        <p:txBody>
          <a:bodyPr>
            <a:normAutofit fontScale="90000"/>
          </a:bodyPr>
          <a:lstStyle/>
          <a:p>
            <a:r>
              <a:rPr lang="en-US"/>
              <a:t>Dotted Decimal Notation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651" y="1220788"/>
            <a:ext cx="8527749" cy="5180012"/>
          </a:xfrm>
        </p:spPr>
        <p:txBody>
          <a:bodyPr/>
          <a:lstStyle/>
          <a:p>
            <a:r>
              <a:rPr lang="en-US" dirty="0"/>
              <a:t>By convention, each byte in a 32-bit IP address is represented by its decimal value and separated by a period</a:t>
            </a:r>
          </a:p>
          <a:p>
            <a:pPr lvl="2"/>
            <a:r>
              <a:rPr lang="en-US" dirty="0"/>
              <a:t>IP address: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0x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80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02</a:t>
            </a:r>
            <a:r>
              <a:rPr lang="en-US" b="1" dirty="0">
                <a:solidFill>
                  <a:srgbClr val="D09E00"/>
                </a:solidFill>
                <a:latin typeface="Courier New" pitchFamily="49" charset="0"/>
              </a:rPr>
              <a:t>C2</a:t>
            </a:r>
            <a:r>
              <a:rPr lang="en-US" b="1" dirty="0">
                <a:solidFill>
                  <a:schemeClr val="accent6"/>
                </a:solidFill>
                <a:latin typeface="Courier New" pitchFamily="49" charset="0"/>
              </a:rPr>
              <a:t>F2</a:t>
            </a:r>
            <a:r>
              <a:rPr lang="en-US" b="1" dirty="0">
                <a:latin typeface="Courier New" pitchFamily="49" charset="0"/>
              </a:rPr>
              <a:t> =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128</a:t>
            </a:r>
            <a:r>
              <a:rPr lang="en-US" b="1" dirty="0">
                <a:latin typeface="Courier New" pitchFamily="49" charset="0"/>
              </a:rPr>
              <a:t>.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2</a:t>
            </a:r>
            <a:r>
              <a:rPr lang="en-US" b="1" dirty="0">
                <a:latin typeface="Courier New" pitchFamily="49" charset="0"/>
              </a:rPr>
              <a:t>.</a:t>
            </a:r>
            <a:r>
              <a:rPr lang="en-US" b="1" dirty="0">
                <a:solidFill>
                  <a:srgbClr val="D09E00"/>
                </a:solidFill>
                <a:latin typeface="Courier New" pitchFamily="49" charset="0"/>
              </a:rPr>
              <a:t>194</a:t>
            </a:r>
            <a:r>
              <a:rPr lang="en-US" b="1" dirty="0">
                <a:latin typeface="Courier New" pitchFamily="49" charset="0"/>
              </a:rPr>
              <a:t>.</a:t>
            </a:r>
            <a:r>
              <a:rPr lang="en-US" b="1" dirty="0">
                <a:solidFill>
                  <a:srgbClr val="2D2DB9"/>
                </a:solidFill>
                <a:latin typeface="Courier New" pitchFamily="49" charset="0"/>
              </a:rPr>
              <a:t>242</a:t>
            </a:r>
            <a:endParaRPr lang="en-US" b="1" dirty="0">
              <a:solidFill>
                <a:srgbClr val="D09E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 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/>
              <a:t>  and  </a:t>
            </a:r>
            <a:r>
              <a:rPr lang="en-US" dirty="0" err="1">
                <a:latin typeface="Courier New"/>
                <a:cs typeface="Courier New"/>
              </a:rPr>
              <a:t>getnameinfo</a:t>
            </a:r>
            <a:r>
              <a:rPr lang="en-US" dirty="0"/>
              <a:t>  functions</a:t>
            </a:r>
            <a:br>
              <a:rPr lang="en-US" dirty="0"/>
            </a:br>
            <a:r>
              <a:rPr lang="en-US" dirty="0"/>
              <a:t>(described later) to convert between IP addresses </a:t>
            </a:r>
            <a:br>
              <a:rPr lang="en-US" dirty="0"/>
            </a:br>
            <a:r>
              <a:rPr lang="en-US" dirty="0"/>
              <a:t>and dotted decimal format.</a:t>
            </a:r>
          </a:p>
        </p:txBody>
      </p:sp>
    </p:spTree>
    <p:extLst>
      <p:ext uri="{BB962C8B-B14F-4D97-AF65-F5344CB8AC3E}">
        <p14:creationId xmlns:p14="http://schemas.microsoft.com/office/powerpoint/2010/main" val="159625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89435-2B29-70AA-6BD6-5E17385C9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9FF56-F92F-33CC-DC6B-12A6972CA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get to some IP (e.g., IG)?</a:t>
            </a:r>
          </a:p>
        </p:txBody>
      </p:sp>
      <p:pic>
        <p:nvPicPr>
          <p:cNvPr id="5" name="Picture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1D7051DF-DD08-D3B0-2D27-94B455BD4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64" y="2514600"/>
            <a:ext cx="7772400" cy="14905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9C123B-688A-B597-8D65-E7FCE9F97208}"/>
              </a:ext>
            </a:extLst>
          </p:cNvPr>
          <p:cNvSpPr txBox="1"/>
          <p:nvPr/>
        </p:nvSpPr>
        <p:spPr>
          <a:xfrm>
            <a:off x="5638800" y="1563751"/>
            <a:ext cx="3287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  <a:sym typeface="Wingdings" pitchFamily="2" charset="2"/>
              </a:rPr>
              <a:t> Routing Protocols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978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5EA11-7574-A658-CA9B-4891F29F8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629751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don’t I need to know this IP thing?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CDB4CFE-4783-DF60-82F9-74CF95F38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12" y="1066800"/>
            <a:ext cx="8477250" cy="5008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ED69D3-033D-377E-5493-472E0139B810}"/>
              </a:ext>
            </a:extLst>
          </p:cNvPr>
          <p:cNvSpPr txBox="1"/>
          <p:nvPr/>
        </p:nvSpPr>
        <p:spPr>
          <a:xfrm>
            <a:off x="3979116" y="3886200"/>
            <a:ext cx="50076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Domain Name System (DNS)</a:t>
            </a:r>
          </a:p>
          <a:p>
            <a:r>
              <a:rPr lang="en-US" sz="3200" dirty="0">
                <a:latin typeface="Calibri" pitchFamily="34" charset="0"/>
              </a:rPr>
              <a:t>Names </a:t>
            </a:r>
            <a:r>
              <a:rPr lang="en-US" sz="3200" dirty="0">
                <a:latin typeface="Calibri" pitchFamily="34" charset="0"/>
                <a:sym typeface="Wingdings" pitchFamily="2" charset="2"/>
              </a:rPr>
              <a:t> “IP” addresses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332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7081838" cy="573087"/>
          </a:xfrm>
        </p:spPr>
        <p:txBody>
          <a:bodyPr>
            <a:normAutofit fontScale="90000"/>
          </a:bodyPr>
          <a:lstStyle/>
          <a:p>
            <a:r>
              <a:rPr lang="en-US" dirty="0"/>
              <a:t>(2) Internet Domain Names</a:t>
            </a:r>
          </a:p>
        </p:txBody>
      </p:sp>
      <p:sp>
        <p:nvSpPr>
          <p:cNvPr id="699395" name="Text Box 3"/>
          <p:cNvSpPr txBox="1">
            <a:spLocks noChangeArrowheads="1"/>
          </p:cNvSpPr>
          <p:nvPr/>
        </p:nvSpPr>
        <p:spPr bwMode="auto">
          <a:xfrm>
            <a:off x="1327150" y="2055813"/>
            <a:ext cx="607710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.net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396" name="Line 4"/>
          <p:cNvSpPr>
            <a:spLocks noChangeShapeType="1"/>
          </p:cNvSpPr>
          <p:nvPr/>
        </p:nvSpPr>
        <p:spPr bwMode="auto">
          <a:xfrm flipV="1">
            <a:off x="1601788" y="1463675"/>
            <a:ext cx="1476375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397" name="Text Box 5"/>
          <p:cNvSpPr txBox="1">
            <a:spLocks noChangeArrowheads="1"/>
          </p:cNvSpPr>
          <p:nvPr/>
        </p:nvSpPr>
        <p:spPr bwMode="auto">
          <a:xfrm>
            <a:off x="2263775" y="2055813"/>
            <a:ext cx="659135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.</a:t>
            </a:r>
            <a:r>
              <a:rPr lang="en-US" sz="2000" dirty="0" err="1">
                <a:latin typeface="Calibri" pitchFamily="34" charset="0"/>
              </a:rPr>
              <a:t>edu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398" name="Text Box 6"/>
          <p:cNvSpPr txBox="1">
            <a:spLocks noChangeArrowheads="1"/>
          </p:cNvSpPr>
          <p:nvPr/>
        </p:nvSpPr>
        <p:spPr bwMode="auto">
          <a:xfrm>
            <a:off x="3232150" y="2055813"/>
            <a:ext cx="634962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.</a:t>
            </a:r>
            <a:r>
              <a:rPr lang="en-US" sz="2000" dirty="0" err="1">
                <a:latin typeface="Calibri" pitchFamily="34" charset="0"/>
              </a:rPr>
              <a:t>gov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399" name="Text Box 7"/>
          <p:cNvSpPr txBox="1">
            <a:spLocks noChangeArrowheads="1"/>
          </p:cNvSpPr>
          <p:nvPr/>
        </p:nvSpPr>
        <p:spPr bwMode="auto">
          <a:xfrm>
            <a:off x="4165600" y="2055813"/>
            <a:ext cx="705942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.com</a:t>
            </a:r>
          </a:p>
        </p:txBody>
      </p:sp>
      <p:sp>
        <p:nvSpPr>
          <p:cNvPr id="699400" name="Line 8"/>
          <p:cNvSpPr>
            <a:spLocks noChangeShapeType="1"/>
          </p:cNvSpPr>
          <p:nvPr/>
        </p:nvSpPr>
        <p:spPr bwMode="auto">
          <a:xfrm flipV="1">
            <a:off x="2667000" y="1463675"/>
            <a:ext cx="411163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01" name="Line 9"/>
          <p:cNvSpPr>
            <a:spLocks noChangeShapeType="1"/>
          </p:cNvSpPr>
          <p:nvPr/>
        </p:nvSpPr>
        <p:spPr bwMode="auto">
          <a:xfrm flipH="1" flipV="1">
            <a:off x="3078163" y="1463675"/>
            <a:ext cx="425450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02" name="Line 10"/>
          <p:cNvSpPr>
            <a:spLocks noChangeShapeType="1"/>
          </p:cNvSpPr>
          <p:nvPr/>
        </p:nvSpPr>
        <p:spPr bwMode="auto">
          <a:xfrm>
            <a:off x="3078163" y="1463675"/>
            <a:ext cx="1363662" cy="604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03" name="Text Box 11"/>
          <p:cNvSpPr txBox="1">
            <a:spLocks noChangeArrowheads="1"/>
          </p:cNvSpPr>
          <p:nvPr/>
        </p:nvSpPr>
        <p:spPr bwMode="auto">
          <a:xfrm>
            <a:off x="2254250" y="2984500"/>
            <a:ext cx="638296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cmu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04" name="Text Box 12"/>
          <p:cNvSpPr txBox="1">
            <a:spLocks noChangeArrowheads="1"/>
          </p:cNvSpPr>
          <p:nvPr/>
        </p:nvSpPr>
        <p:spPr bwMode="auto">
          <a:xfrm>
            <a:off x="3106738" y="2984500"/>
            <a:ext cx="1101820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berkeley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05" name="Text Box 13"/>
          <p:cNvSpPr txBox="1">
            <a:spLocks noChangeArrowheads="1"/>
          </p:cNvSpPr>
          <p:nvPr/>
        </p:nvSpPr>
        <p:spPr bwMode="auto">
          <a:xfrm>
            <a:off x="1458913" y="2984500"/>
            <a:ext cx="543718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mit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06" name="Line 14"/>
          <p:cNvSpPr>
            <a:spLocks noChangeShapeType="1"/>
          </p:cNvSpPr>
          <p:nvPr/>
        </p:nvSpPr>
        <p:spPr bwMode="auto">
          <a:xfrm>
            <a:off x="2590800" y="2392363"/>
            <a:ext cx="0" cy="592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07" name="Text Box 15"/>
          <p:cNvSpPr txBox="1">
            <a:spLocks noChangeArrowheads="1"/>
          </p:cNvSpPr>
          <p:nvPr/>
        </p:nvSpPr>
        <p:spPr bwMode="auto">
          <a:xfrm>
            <a:off x="1616075" y="3913188"/>
            <a:ext cx="394640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cs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08" name="Text Box 16"/>
          <p:cNvSpPr txBox="1">
            <a:spLocks noChangeArrowheads="1"/>
          </p:cNvSpPr>
          <p:nvPr/>
        </p:nvSpPr>
        <p:spPr bwMode="auto">
          <a:xfrm>
            <a:off x="3116263" y="3913188"/>
            <a:ext cx="551734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ece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09" name="Line 17"/>
          <p:cNvSpPr>
            <a:spLocks noChangeShapeType="1"/>
          </p:cNvSpPr>
          <p:nvPr/>
        </p:nvSpPr>
        <p:spPr bwMode="auto">
          <a:xfrm>
            <a:off x="2590800" y="3321050"/>
            <a:ext cx="668338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10" name="Line 18"/>
          <p:cNvSpPr>
            <a:spLocks noChangeShapeType="1"/>
          </p:cNvSpPr>
          <p:nvPr/>
        </p:nvSpPr>
        <p:spPr bwMode="auto">
          <a:xfrm flipH="1">
            <a:off x="1158875" y="4249738"/>
            <a:ext cx="658813" cy="630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11" name="Text Box 19"/>
          <p:cNvSpPr txBox="1">
            <a:spLocks noChangeArrowheads="1"/>
          </p:cNvSpPr>
          <p:nvPr/>
        </p:nvSpPr>
        <p:spPr bwMode="auto">
          <a:xfrm>
            <a:off x="418745" y="5762625"/>
            <a:ext cx="1412947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whaleshark</a:t>
            </a:r>
            <a:endParaRPr lang="en-US" sz="2000" dirty="0">
              <a:latin typeface="Calibri" pitchFamily="34" charset="0"/>
            </a:endParaRPr>
          </a:p>
          <a:p>
            <a:pPr algn="ctr" defTabSz="912813"/>
            <a:r>
              <a:rPr lang="en-US" sz="1600" b="0" dirty="0">
                <a:latin typeface="Calibri" pitchFamily="34" charset="0"/>
              </a:rPr>
              <a:t>128.2.210.175</a:t>
            </a:r>
          </a:p>
        </p:txBody>
      </p:sp>
      <p:sp>
        <p:nvSpPr>
          <p:cNvPr id="699412" name="Line 20"/>
          <p:cNvSpPr>
            <a:spLocks noChangeShapeType="1"/>
          </p:cNvSpPr>
          <p:nvPr/>
        </p:nvSpPr>
        <p:spPr bwMode="auto">
          <a:xfrm flipV="1">
            <a:off x="1900238" y="2365375"/>
            <a:ext cx="693737" cy="619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13" name="Line 21"/>
          <p:cNvSpPr>
            <a:spLocks noChangeShapeType="1"/>
          </p:cNvSpPr>
          <p:nvPr/>
        </p:nvSpPr>
        <p:spPr bwMode="auto">
          <a:xfrm>
            <a:off x="2593975" y="2365375"/>
            <a:ext cx="665163" cy="619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14" name="Line 22"/>
          <p:cNvSpPr>
            <a:spLocks noChangeShapeType="1"/>
          </p:cNvSpPr>
          <p:nvPr/>
        </p:nvSpPr>
        <p:spPr bwMode="auto">
          <a:xfrm flipV="1">
            <a:off x="1900238" y="3321050"/>
            <a:ext cx="690562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15" name="Text Box 23"/>
          <p:cNvSpPr txBox="1">
            <a:spLocks noChangeArrowheads="1"/>
          </p:cNvSpPr>
          <p:nvPr/>
        </p:nvSpPr>
        <p:spPr bwMode="auto">
          <a:xfrm>
            <a:off x="771525" y="4841875"/>
            <a:ext cx="687388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ics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16" name="Line 24"/>
          <p:cNvSpPr>
            <a:spLocks noChangeShapeType="1"/>
          </p:cNvSpPr>
          <p:nvPr/>
        </p:nvSpPr>
        <p:spPr bwMode="auto">
          <a:xfrm>
            <a:off x="1074738" y="5178425"/>
            <a:ext cx="0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17" name="Text Box 25"/>
          <p:cNvSpPr txBox="1">
            <a:spLocks noChangeArrowheads="1"/>
          </p:cNvSpPr>
          <p:nvPr/>
        </p:nvSpPr>
        <p:spPr bwMode="auto">
          <a:xfrm>
            <a:off x="2241409" y="1105731"/>
            <a:ext cx="1696277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i="1" dirty="0">
                <a:latin typeface="Calibri" pitchFamily="34" charset="0"/>
              </a:rPr>
              <a:t>unnamed root</a:t>
            </a:r>
          </a:p>
        </p:txBody>
      </p:sp>
      <p:sp>
        <p:nvSpPr>
          <p:cNvPr id="699418" name="Line 26"/>
          <p:cNvSpPr>
            <a:spLocks noChangeShapeType="1"/>
          </p:cNvSpPr>
          <p:nvPr/>
        </p:nvSpPr>
        <p:spPr bwMode="auto">
          <a:xfrm>
            <a:off x="1893888" y="4249738"/>
            <a:ext cx="592137" cy="592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19" name="Text Box 27"/>
          <p:cNvSpPr txBox="1">
            <a:spLocks noChangeArrowheads="1"/>
          </p:cNvSpPr>
          <p:nvPr/>
        </p:nvSpPr>
        <p:spPr bwMode="auto">
          <a:xfrm>
            <a:off x="2306946" y="4841875"/>
            <a:ext cx="522904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pdl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20" name="Line 28"/>
          <p:cNvSpPr>
            <a:spLocks noChangeShapeType="1"/>
          </p:cNvSpPr>
          <p:nvPr/>
        </p:nvSpPr>
        <p:spPr bwMode="auto">
          <a:xfrm>
            <a:off x="2613025" y="5191125"/>
            <a:ext cx="12700" cy="604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21" name="Text Box 29"/>
          <p:cNvSpPr txBox="1">
            <a:spLocks noChangeArrowheads="1"/>
          </p:cNvSpPr>
          <p:nvPr/>
        </p:nvSpPr>
        <p:spPr bwMode="auto">
          <a:xfrm>
            <a:off x="2009928" y="5775325"/>
            <a:ext cx="1275990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www</a:t>
            </a:r>
          </a:p>
          <a:p>
            <a:pPr algn="ctr" defTabSz="912813"/>
            <a:r>
              <a:rPr lang="en-US" sz="1600" b="0" dirty="0">
                <a:latin typeface="Calibri" pitchFamily="34" charset="0"/>
              </a:rPr>
              <a:t>128.2.131.66</a:t>
            </a:r>
          </a:p>
        </p:txBody>
      </p:sp>
      <p:sp>
        <p:nvSpPr>
          <p:cNvPr id="699422" name="Text Box 30"/>
          <p:cNvSpPr txBox="1">
            <a:spLocks noChangeArrowheads="1"/>
          </p:cNvSpPr>
          <p:nvPr/>
        </p:nvSpPr>
        <p:spPr bwMode="auto">
          <a:xfrm>
            <a:off x="4562475" y="2997200"/>
            <a:ext cx="1020259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amazon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23" name="Line 31"/>
          <p:cNvSpPr>
            <a:spLocks noChangeShapeType="1"/>
          </p:cNvSpPr>
          <p:nvPr/>
        </p:nvSpPr>
        <p:spPr bwMode="auto">
          <a:xfrm>
            <a:off x="4584700" y="2366963"/>
            <a:ext cx="406400" cy="630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24" name="Line 32"/>
          <p:cNvSpPr>
            <a:spLocks noChangeShapeType="1"/>
          </p:cNvSpPr>
          <p:nvPr/>
        </p:nvSpPr>
        <p:spPr bwMode="auto">
          <a:xfrm>
            <a:off x="5054600" y="3357563"/>
            <a:ext cx="0" cy="592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25" name="Text Box 33"/>
          <p:cNvSpPr txBox="1">
            <a:spLocks noChangeArrowheads="1"/>
          </p:cNvSpPr>
          <p:nvPr/>
        </p:nvSpPr>
        <p:spPr bwMode="auto">
          <a:xfrm>
            <a:off x="4399392" y="3926576"/>
            <a:ext cx="1276291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www</a:t>
            </a:r>
          </a:p>
          <a:p>
            <a:pPr algn="ctr" defTabSz="912813"/>
            <a:r>
              <a:rPr lang="en-US" sz="1600" b="0" dirty="0">
                <a:latin typeface="Calibri" pitchFamily="34" charset="0"/>
              </a:rPr>
              <a:t>54.230.48.28</a:t>
            </a:r>
          </a:p>
        </p:txBody>
      </p:sp>
      <p:sp>
        <p:nvSpPr>
          <p:cNvPr id="699426" name="Text Box 34"/>
          <p:cNvSpPr txBox="1">
            <a:spLocks noChangeArrowheads="1"/>
          </p:cNvSpPr>
          <p:nvPr/>
        </p:nvSpPr>
        <p:spPr bwMode="auto">
          <a:xfrm>
            <a:off x="5992813" y="2057400"/>
            <a:ext cx="258455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First-level domain names</a:t>
            </a:r>
          </a:p>
        </p:txBody>
      </p:sp>
      <p:sp>
        <p:nvSpPr>
          <p:cNvPr id="699427" name="Text Box 35"/>
          <p:cNvSpPr txBox="1">
            <a:spLocks noChangeArrowheads="1"/>
          </p:cNvSpPr>
          <p:nvPr/>
        </p:nvSpPr>
        <p:spPr bwMode="auto">
          <a:xfrm>
            <a:off x="6010275" y="2974975"/>
            <a:ext cx="285123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Second-level domain names</a:t>
            </a:r>
          </a:p>
        </p:txBody>
      </p:sp>
      <p:sp>
        <p:nvSpPr>
          <p:cNvPr id="699428" name="Text Box 36"/>
          <p:cNvSpPr txBox="1">
            <a:spLocks noChangeArrowheads="1"/>
          </p:cNvSpPr>
          <p:nvPr/>
        </p:nvSpPr>
        <p:spPr bwMode="auto">
          <a:xfrm>
            <a:off x="5992813" y="3889375"/>
            <a:ext cx="26673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Third-level domain names</a:t>
            </a:r>
          </a:p>
        </p:txBody>
      </p:sp>
    </p:spTree>
    <p:extLst>
      <p:ext uri="{BB962C8B-B14F-4D97-AF65-F5344CB8AC3E}">
        <p14:creationId xmlns:p14="http://schemas.microsoft.com/office/powerpoint/2010/main" val="26718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this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Whirlwind refresher!</a:t>
            </a:r>
          </a:p>
          <a:p>
            <a:pPr lvl="1"/>
            <a:endParaRPr lang="en-US" dirty="0"/>
          </a:p>
          <a:p>
            <a:r>
              <a:rPr lang="en-US" dirty="0"/>
              <a:t>Networking Basics</a:t>
            </a:r>
          </a:p>
          <a:p>
            <a:endParaRPr lang="en-US" dirty="0"/>
          </a:p>
          <a:p>
            <a:r>
              <a:rPr lang="en-US" dirty="0"/>
              <a:t>Security Basics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Not intended to be comprehensive, just to help you identify potential gaps 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Look at 15-441/18-345 or 18-631/730/330</a:t>
            </a:r>
            <a:br>
              <a:rPr lang="en-US" dirty="0"/>
            </a:br>
            <a:r>
              <a:rPr lang="en-US" dirty="0"/>
              <a:t> for a thorough refresher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51089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0576" y="441737"/>
            <a:ext cx="7589838" cy="573087"/>
          </a:xfrm>
        </p:spPr>
        <p:txBody>
          <a:bodyPr>
            <a:normAutofit fontScale="90000"/>
          </a:bodyPr>
          <a:lstStyle/>
          <a:p>
            <a:r>
              <a:rPr lang="en-US"/>
              <a:t>Domain Naming System (DNS)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99500" cy="5638800"/>
          </a:xfrm>
        </p:spPr>
        <p:txBody>
          <a:bodyPr>
            <a:normAutofit lnSpcReduction="10000"/>
          </a:bodyPr>
          <a:lstStyle/>
          <a:p>
            <a:pPr marL="288925" indent="-288925" defTabSz="895350"/>
            <a:r>
              <a:rPr lang="en-US" dirty="0"/>
              <a:t>The Internet maintains a mapping between IP addresses and domain names in a huge worldwide distributed database</a:t>
            </a:r>
            <a:br>
              <a:rPr lang="en-US" dirty="0"/>
            </a:br>
            <a:r>
              <a:rPr lang="en-US" dirty="0"/>
              <a:t>called </a:t>
            </a:r>
            <a:r>
              <a:rPr lang="en-US" i="1" dirty="0">
                <a:solidFill>
                  <a:srgbClr val="C00000"/>
                </a:solidFill>
              </a:rPr>
              <a:t>DNS</a:t>
            </a:r>
            <a:endParaRPr lang="en-US" dirty="0">
              <a:solidFill>
                <a:srgbClr val="C00000"/>
              </a:solidFill>
            </a:endParaRPr>
          </a:p>
          <a:p>
            <a:pPr marL="560388" lvl="1" indent="-222250" defTabSz="895350"/>
            <a:endParaRPr lang="en-US" dirty="0"/>
          </a:p>
          <a:p>
            <a:pPr marL="160338" indent="-222250" defTabSz="895350"/>
            <a:r>
              <a:rPr lang="en-US" dirty="0"/>
              <a:t>Conceptually, programmers can view the DNS database as a collection of millions of </a:t>
            </a:r>
            <a:r>
              <a:rPr lang="en-US" i="1" dirty="0"/>
              <a:t>host entries.</a:t>
            </a:r>
          </a:p>
          <a:p>
            <a:pPr marL="560388" lvl="1" indent="-222250" defTabSz="895350"/>
            <a:r>
              <a:rPr lang="en-US" dirty="0"/>
              <a:t>Each host entry defines the mapping between a set of domain names</a:t>
            </a:r>
            <a:br>
              <a:rPr lang="en-US" dirty="0"/>
            </a:br>
            <a:r>
              <a:rPr lang="en-US" dirty="0"/>
              <a:t>and IP addresses.</a:t>
            </a:r>
          </a:p>
          <a:p>
            <a:pPr marL="560388" lvl="1" indent="-222250" defTabSz="895350"/>
            <a:r>
              <a:rPr lang="en-US" dirty="0"/>
              <a:t>In a mathematical sense, a host entry is an equivalence class of domain names and IP addresses.</a:t>
            </a:r>
          </a:p>
          <a:p>
            <a:pPr marL="0" indent="0" defTabSz="895350">
              <a:buNone/>
            </a:pPr>
            <a:endParaRPr lang="en-US" dirty="0"/>
          </a:p>
          <a:p>
            <a:pPr marL="223838" indent="-223838" defTabSz="895350"/>
            <a:endParaRPr lang="en-US" sz="1600" dirty="0">
              <a:latin typeface="Courier New" pitchFamily="49" charset="0"/>
            </a:endParaRPr>
          </a:p>
          <a:p>
            <a:pPr marL="223838" indent="-223838" defTabSz="895350"/>
            <a:endParaRPr lang="en-US" dirty="0"/>
          </a:p>
          <a:p>
            <a:pPr marL="223838" indent="-223838" defTabSz="895350"/>
            <a:endParaRPr lang="en-US" dirty="0"/>
          </a:p>
          <a:p>
            <a:pPr marL="223838" indent="-223838" defTabSz="895350"/>
            <a:endParaRPr lang="en-US" dirty="0"/>
          </a:p>
          <a:p>
            <a:pPr marL="223838" indent="-223838" defTabSz="895350"/>
            <a:endParaRPr lang="en-US" dirty="0"/>
          </a:p>
          <a:p>
            <a:pPr marL="288925" indent="-288925" defTabSz="8953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716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589838" cy="573087"/>
          </a:xfrm>
        </p:spPr>
        <p:txBody>
          <a:bodyPr>
            <a:normAutofit fontScale="90000"/>
          </a:bodyPr>
          <a:lstStyle/>
          <a:p>
            <a:r>
              <a:rPr lang="en-US" dirty="0"/>
              <a:t>Properties of DNS Mappings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047" y="1220788"/>
            <a:ext cx="8701087" cy="540861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Can explore properties of DNS mappings using </a:t>
            </a:r>
            <a:r>
              <a:rPr lang="en-US" dirty="0" err="1">
                <a:latin typeface="Courier New"/>
                <a:cs typeface="Courier New"/>
              </a:rPr>
              <a:t>nslookup</a:t>
            </a:r>
            <a:r>
              <a:rPr lang="en-US" dirty="0">
                <a:latin typeface="Courier New"/>
                <a:cs typeface="Courier New"/>
              </a:rPr>
              <a:t> </a:t>
            </a:r>
            <a:endParaRPr lang="en-US" dirty="0">
              <a:latin typeface="+mn-lt"/>
              <a:cs typeface="Courier New"/>
            </a:endParaRPr>
          </a:p>
          <a:p>
            <a:pPr lvl="1">
              <a:spcBef>
                <a:spcPts val="1200"/>
              </a:spcBef>
            </a:pPr>
            <a:r>
              <a:rPr lang="en-US" dirty="0">
                <a:latin typeface="+mn-lt"/>
                <a:cs typeface="Courier New"/>
              </a:rPr>
              <a:t>(In our examples, the output is edited for brevity)</a:t>
            </a: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Each host has a locally defined domain name </a:t>
            </a:r>
            <a:r>
              <a:rPr lang="en-US" dirty="0" err="1">
                <a:latin typeface="Courier New" pitchFamily="49" charset="0"/>
              </a:rPr>
              <a:t>localhost</a:t>
            </a:r>
            <a:r>
              <a:rPr lang="en-US" dirty="0"/>
              <a:t> which always maps to the </a:t>
            </a:r>
            <a:r>
              <a:rPr lang="en-US" i="1" dirty="0">
                <a:solidFill>
                  <a:srgbClr val="C00000"/>
                </a:solidFill>
              </a:rPr>
              <a:t>loopback address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latin typeface="Courier New" pitchFamily="49" charset="0"/>
              </a:rPr>
              <a:t>127.0.0.1</a:t>
            </a:r>
          </a:p>
          <a:p>
            <a:pPr>
              <a:spcBef>
                <a:spcPts val="1200"/>
              </a:spcBef>
            </a:pPr>
            <a:endParaRPr lang="en-US" dirty="0">
              <a:latin typeface="Courier New" pitchFamily="49" charset="0"/>
            </a:endParaRPr>
          </a:p>
          <a:p>
            <a:pPr>
              <a:spcBef>
                <a:spcPts val="1200"/>
              </a:spcBef>
            </a:pPr>
            <a:endParaRPr lang="en-US" dirty="0">
              <a:latin typeface="Courier New" pitchFamily="49" charset="0"/>
            </a:endParaRPr>
          </a:p>
          <a:p>
            <a:pPr>
              <a:spcBef>
                <a:spcPts val="1200"/>
              </a:spcBef>
            </a:pPr>
            <a:r>
              <a:rPr lang="en-US" dirty="0">
                <a:latin typeface="+mn-lt"/>
              </a:rPr>
              <a:t>Use </a:t>
            </a:r>
            <a:r>
              <a:rPr lang="en-US" dirty="0">
                <a:latin typeface="Courier New"/>
                <a:cs typeface="Courier New"/>
              </a:rPr>
              <a:t>hostname </a:t>
            </a:r>
            <a:r>
              <a:rPr lang="en-US" dirty="0">
                <a:latin typeface="+mn-lt"/>
                <a:cs typeface="Courier New"/>
              </a:rPr>
              <a:t>to determine real domain name of local host: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>
              <a:latin typeface="Courier New"/>
              <a:cs typeface="Courier New"/>
            </a:endParaRPr>
          </a:p>
          <a:p>
            <a:pPr marL="457200" lvl="1" indent="0"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762000" y="3565469"/>
            <a:ext cx="3647716" cy="7017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localhost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Address: 127.0.0.1</a:t>
            </a: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762000" y="5181600"/>
            <a:ext cx="3647716" cy="7017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hostname</a:t>
            </a:r>
          </a:p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whaleshark.ics.cs.cmu.edu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68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589838" cy="573087"/>
          </a:xfrm>
        </p:spPr>
        <p:txBody>
          <a:bodyPr>
            <a:normAutofit fontScale="90000"/>
          </a:bodyPr>
          <a:lstStyle/>
          <a:p>
            <a:r>
              <a:rPr lang="en-US" dirty="0"/>
              <a:t>Properties of DNS Mappings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047" y="1220788"/>
            <a:ext cx="8701087" cy="5408612"/>
          </a:xfrm>
        </p:spPr>
        <p:txBody>
          <a:bodyPr/>
          <a:lstStyle/>
          <a:p>
            <a:r>
              <a:rPr lang="en-US" dirty="0"/>
              <a:t>Simple case: one-to-one mapping between domain name and IP address: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Multiple domain names mapped to the same IP address: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685800" y="2133600"/>
            <a:ext cx="5864068" cy="7017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whaleshark.ics.cs.cmu.edu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Address: 128.2.210.175</a:t>
            </a: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685800" y="3733800"/>
            <a:ext cx="4063282" cy="136652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cs.mit.edu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Address: 18.62.1.6</a:t>
            </a:r>
          </a:p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eecs.mit.edu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Address: 18.62.1.6</a:t>
            </a:r>
          </a:p>
        </p:txBody>
      </p:sp>
    </p:spTree>
    <p:extLst>
      <p:ext uri="{BB962C8B-B14F-4D97-AF65-F5344CB8AC3E}">
        <p14:creationId xmlns:p14="http://schemas.microsoft.com/office/powerpoint/2010/main" val="1713074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Well-known Service Names and 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Popular services have permanently assigned </a:t>
            </a:r>
            <a:r>
              <a:rPr lang="en-US" i="1" dirty="0">
                <a:solidFill>
                  <a:srgbClr val="FF0000"/>
                </a:solidFill>
              </a:rPr>
              <a:t>well-known ports </a:t>
            </a:r>
            <a:r>
              <a:rPr lang="en-US" i="1" dirty="0"/>
              <a:t>and </a:t>
            </a:r>
            <a:r>
              <a:rPr lang="en-US" dirty="0"/>
              <a:t>corresponding </a:t>
            </a:r>
            <a:r>
              <a:rPr lang="en-US" i="1" dirty="0">
                <a:solidFill>
                  <a:srgbClr val="FF0000"/>
                </a:solidFill>
              </a:rPr>
              <a:t>well-known service names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echo servers:   echo  7</a:t>
            </a:r>
          </a:p>
          <a:p>
            <a:pPr lvl="1"/>
            <a:r>
              <a:rPr lang="en-US" dirty="0"/>
              <a:t>ftp servers:       ftp 21</a:t>
            </a:r>
          </a:p>
          <a:p>
            <a:pPr lvl="1"/>
            <a:r>
              <a:rPr lang="en-US" dirty="0" err="1"/>
              <a:t>ssh</a:t>
            </a:r>
            <a:r>
              <a:rPr lang="en-US" dirty="0"/>
              <a:t> servers:      </a:t>
            </a:r>
            <a:r>
              <a:rPr lang="en-US" dirty="0" err="1"/>
              <a:t>ssh</a:t>
            </a:r>
            <a:r>
              <a:rPr lang="en-US" dirty="0"/>
              <a:t> 22</a:t>
            </a:r>
          </a:p>
          <a:p>
            <a:pPr lvl="1"/>
            <a:r>
              <a:rPr lang="en-US" dirty="0"/>
              <a:t>email servers:  smtp 25</a:t>
            </a:r>
          </a:p>
          <a:p>
            <a:pPr lvl="1"/>
            <a:r>
              <a:rPr lang="en-US" dirty="0"/>
              <a:t>Web servers:    http 80</a:t>
            </a:r>
          </a:p>
          <a:p>
            <a:pPr lvl="1"/>
            <a:endParaRPr lang="en-US" dirty="0"/>
          </a:p>
          <a:p>
            <a:r>
              <a:rPr lang="en-US" dirty="0"/>
              <a:t>Mappings between well-known ports and service names is contained in the file </a:t>
            </a:r>
            <a:r>
              <a:rPr lang="en-US" dirty="0">
                <a:latin typeface="Courier New"/>
                <a:cs typeface="Courier New"/>
              </a:rPr>
              <a:t>/</a:t>
            </a:r>
            <a:r>
              <a:rPr lang="en-US" dirty="0" err="1">
                <a:latin typeface="Courier New"/>
                <a:cs typeface="Courier New"/>
              </a:rPr>
              <a:t>etc</a:t>
            </a:r>
            <a:r>
              <a:rPr lang="en-US" dirty="0">
                <a:latin typeface="Courier New"/>
                <a:cs typeface="Courier New"/>
              </a:rPr>
              <a:t>/services </a:t>
            </a:r>
            <a:r>
              <a:rPr lang="en-US" dirty="0"/>
              <a:t>on each Linux machine.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325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Networking basics review</a:t>
            </a:r>
          </a:p>
          <a:p>
            <a:endParaRPr lang="en-US" dirty="0"/>
          </a:p>
          <a:p>
            <a:r>
              <a:rPr lang="en-US" dirty="0"/>
              <a:t>Security basics review</a:t>
            </a:r>
          </a:p>
          <a:p>
            <a:endParaRPr lang="en-US" dirty="0"/>
          </a:p>
          <a:p>
            <a:r>
              <a:rPr lang="en-US" dirty="0"/>
              <a:t>Questions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79546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3300"/>
            <a:ext cx="8229600" cy="51228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Layering </a:t>
            </a:r>
          </a:p>
          <a:p>
            <a:endParaRPr lang="en-US" dirty="0"/>
          </a:p>
          <a:p>
            <a:r>
              <a:rPr lang="en-US" dirty="0"/>
              <a:t>Packet vs. Circuit switching</a:t>
            </a:r>
          </a:p>
          <a:p>
            <a:endParaRPr lang="en-US" dirty="0"/>
          </a:p>
          <a:p>
            <a:r>
              <a:rPr lang="en-US" dirty="0"/>
              <a:t>Basics of Layer2</a:t>
            </a:r>
          </a:p>
          <a:p>
            <a:endParaRPr lang="en-US" dirty="0"/>
          </a:p>
          <a:p>
            <a:r>
              <a:rPr lang="en-US" dirty="0"/>
              <a:t>Basics of routing protocols</a:t>
            </a:r>
          </a:p>
          <a:p>
            <a:endParaRPr lang="en-US" dirty="0"/>
          </a:p>
          <a:p>
            <a:r>
              <a:rPr lang="en-US" dirty="0"/>
              <a:t>Other topics: DNS, CDN, wireless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78124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>
                <a:latin typeface="Arial" charset="0"/>
              </a:rPr>
              <a:t>Network Communication:</a:t>
            </a:r>
            <a:br>
              <a:rPr lang="en-US" sz="3600">
                <a:latin typeface="Arial" charset="0"/>
              </a:rPr>
            </a:br>
            <a:r>
              <a:rPr lang="en-US" sz="3600">
                <a:latin typeface="Arial" charset="0"/>
              </a:rPr>
              <a:t>Lots of Functions Needed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</a:rPr>
              <a:t>Links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</a:rPr>
              <a:t>Multiplexing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</a:rPr>
              <a:t>Routing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</a:rPr>
              <a:t>Addressing/naming (locating peers)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</a:rPr>
              <a:t>Reliability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</a:rPr>
              <a:t>Flow control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</a:rPr>
              <a:t>Fragmentation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>
                <a:latin typeface="Arial" charset="0"/>
              </a:rPr>
              <a:t>How do you implement these functions?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>
                <a:latin typeface="Arial" charset="0"/>
              </a:rPr>
              <a:t>Key: Layering and protocols</a:t>
            </a:r>
          </a:p>
        </p:txBody>
      </p:sp>
    </p:spTree>
    <p:extLst>
      <p:ext uri="{BB962C8B-B14F-4D97-AF65-F5344CB8AC3E}">
        <p14:creationId xmlns:p14="http://schemas.microsoft.com/office/powerpoint/2010/main" val="4051009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OSI vs. IP Layering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27</a:t>
            </a:fld>
            <a:endParaRPr kumimoji="0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26" y="1744129"/>
            <a:ext cx="8855138" cy="447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546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What is Layering?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370013"/>
            <a:ext cx="8229600" cy="4570412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>
                <a:latin typeface="Arial" charset="0"/>
              </a:rPr>
              <a:t>A way to deal with complexity</a:t>
            </a:r>
          </a:p>
          <a:p>
            <a:pPr lvl="1" eaLnBrk="1" hangingPunct="1"/>
            <a:r>
              <a:rPr lang="en-US" sz="2400" dirty="0">
                <a:latin typeface="Arial" charset="0"/>
              </a:rPr>
              <a:t>Add multiple levels of abstraction</a:t>
            </a:r>
          </a:p>
          <a:p>
            <a:pPr lvl="1" eaLnBrk="1" hangingPunct="1"/>
            <a:r>
              <a:rPr lang="en-US" sz="2400" dirty="0">
                <a:latin typeface="Arial" charset="0"/>
              </a:rPr>
              <a:t>Each level encapsulates some key functionality</a:t>
            </a:r>
          </a:p>
          <a:p>
            <a:pPr lvl="1" eaLnBrk="1" hangingPunct="1"/>
            <a:r>
              <a:rPr lang="en-US" sz="2400" dirty="0">
                <a:latin typeface="Arial" charset="0"/>
              </a:rPr>
              <a:t>And exports an interface to other components</a:t>
            </a:r>
          </a:p>
          <a:p>
            <a:pPr marL="457200" lvl="1" indent="0" eaLnBrk="1" hangingPunct="1">
              <a:buNone/>
            </a:pPr>
            <a:endParaRPr lang="en-US" sz="2400" dirty="0">
              <a:latin typeface="Arial" charset="0"/>
            </a:endParaRPr>
          </a:p>
          <a:p>
            <a:pPr lvl="2" eaLnBrk="1" hangingPunct="1"/>
            <a:endParaRPr lang="en-US" sz="2000" dirty="0">
              <a:latin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</a:rPr>
              <a:t>Layering: Modular approach to implementing network functionality by introducing abstractions</a:t>
            </a:r>
          </a:p>
          <a:p>
            <a:pPr lvl="2" eaLnBrk="1" hangingPunct="1"/>
            <a:endParaRPr lang="en-US" sz="2000" dirty="0">
              <a:latin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</a:rPr>
              <a:t>Challenge: how to come up with the </a:t>
            </a:r>
            <a:r>
              <a:rPr lang="ja-JP" altLang="en-US" sz="2800" dirty="0">
                <a:latin typeface="Arial" charset="0"/>
              </a:rPr>
              <a:t>“</a:t>
            </a:r>
            <a:r>
              <a:rPr lang="en-US" sz="2800" dirty="0">
                <a:latin typeface="Arial" charset="0"/>
              </a:rPr>
              <a:t>right</a:t>
            </a:r>
            <a:r>
              <a:rPr lang="ja-JP" altLang="en-US" sz="2800" dirty="0">
                <a:latin typeface="Arial" charset="0"/>
              </a:rPr>
              <a:t>”</a:t>
            </a:r>
            <a:r>
              <a:rPr lang="en-US" sz="2800" dirty="0">
                <a:latin typeface="Arial" charset="0"/>
              </a:rPr>
              <a:t> abstractions?</a:t>
            </a:r>
          </a:p>
        </p:txBody>
      </p:sp>
    </p:spTree>
    <p:extLst>
      <p:ext uri="{BB962C8B-B14F-4D97-AF65-F5344CB8AC3E}">
        <p14:creationId xmlns:p14="http://schemas.microsoft.com/office/powerpoint/2010/main" val="382931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20" tIns="45712" rIns="91420" bIns="45712"/>
          <a:lstStyle/>
          <a:p>
            <a:pPr eaLnBrk="1" hangingPunct="1"/>
            <a:r>
              <a:rPr lang="en-US">
                <a:latin typeface="Arial" charset="0"/>
              </a:rPr>
              <a:t>Power of Layering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447800"/>
            <a:ext cx="8839200" cy="1524000"/>
          </a:xfrm>
        </p:spPr>
        <p:txBody>
          <a:bodyPr lIns="91420" tIns="45712" rIns="91420" bIns="45712"/>
          <a:lstStyle/>
          <a:p>
            <a:pPr marL="341313" indent="-341313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Solution:  Intermediate layer that provides a 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single</a:t>
            </a:r>
            <a:r>
              <a:rPr lang="en-US" sz="2400">
                <a:latin typeface="Arial" charset="0"/>
              </a:rPr>
              <a:t> abstraction for various network technologies</a:t>
            </a:r>
          </a:p>
          <a:p>
            <a:pPr marL="741363" lvl="1" indent="-284163" eaLnBrk="1" hangingPunct="1">
              <a:lnSpc>
                <a:spcPct val="90000"/>
              </a:lnSpc>
            </a:pPr>
            <a:r>
              <a:rPr lang="en-US" sz="1800">
                <a:latin typeface="Arial" charset="0"/>
              </a:rPr>
              <a:t>O(1) work to add app/media</a:t>
            </a:r>
          </a:p>
          <a:p>
            <a:pPr marL="741363" lvl="1" indent="-284163" eaLnBrk="1" hangingPunct="1">
              <a:lnSpc>
                <a:spcPct val="90000"/>
              </a:lnSpc>
            </a:pPr>
            <a:r>
              <a:rPr lang="en-US" sz="1800">
                <a:latin typeface="Arial" charset="0"/>
              </a:rPr>
              <a:t>variation on </a:t>
            </a:r>
            <a:r>
              <a:rPr lang="ja-JP" altLang="en-US" sz="1800">
                <a:latin typeface="Arial" charset="0"/>
              </a:rPr>
              <a:t>“</a:t>
            </a:r>
            <a:r>
              <a:rPr lang="en-US" sz="1800">
                <a:latin typeface="Arial" charset="0"/>
              </a:rPr>
              <a:t>add another level of indirection</a:t>
            </a:r>
            <a:r>
              <a:rPr lang="ja-JP" altLang="en-US" sz="1800">
                <a:latin typeface="Arial" charset="0"/>
              </a:rPr>
              <a:t>”</a:t>
            </a:r>
            <a:endParaRPr lang="en-US" sz="1800">
              <a:latin typeface="Arial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800600" y="3321050"/>
            <a:ext cx="8382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743200" y="3321050"/>
            <a:ext cx="9144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886200" y="3321050"/>
            <a:ext cx="6858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732088" y="3397250"/>
            <a:ext cx="960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2" tIns="45704" rIns="91402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SMTP 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886200" y="3381375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2" tIns="45704" rIns="91402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SSH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868863" y="3381375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2" tIns="45704" rIns="91402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NFS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867400" y="5089525"/>
            <a:ext cx="1066800" cy="762000"/>
            <a:chOff x="3456" y="2400"/>
            <a:chExt cx="672" cy="480"/>
          </a:xfrm>
        </p:grpSpPr>
        <p:sp>
          <p:nvSpPr>
            <p:cNvPr id="5151" name="Rectangle 11"/>
            <p:cNvSpPr>
              <a:spLocks noChangeArrowheads="1"/>
            </p:cNvSpPr>
            <p:nvPr/>
          </p:nvSpPr>
          <p:spPr bwMode="auto">
            <a:xfrm>
              <a:off x="3456" y="2400"/>
              <a:ext cx="672" cy="480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</a:endParaRPr>
            </a:p>
          </p:txBody>
        </p:sp>
        <p:sp>
          <p:nvSpPr>
            <p:cNvPr id="5152" name="Text Box 12"/>
            <p:cNvSpPr txBox="1">
              <a:spLocks noChangeArrowheads="1"/>
            </p:cNvSpPr>
            <p:nvPr/>
          </p:nvSpPr>
          <p:spPr bwMode="auto">
            <a:xfrm>
              <a:off x="3494" y="2407"/>
              <a:ext cx="60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0" tIns="45712" rIns="91420" bIns="45712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/>
                <a:t>802.11</a:t>
              </a:r>
            </a:p>
            <a:p>
              <a:pPr eaLnBrk="1" hangingPunct="1"/>
              <a:r>
                <a:rPr lang="en-US" sz="2000" b="1"/>
                <a:t>LAN</a:t>
              </a:r>
            </a:p>
          </p:txBody>
        </p:sp>
      </p:grpSp>
      <p:sp>
        <p:nvSpPr>
          <p:cNvPr id="5131" name="Rectangle 13"/>
          <p:cNvSpPr>
            <a:spLocks noChangeArrowheads="1"/>
          </p:cNvSpPr>
          <p:nvPr/>
        </p:nvSpPr>
        <p:spPr bwMode="auto">
          <a:xfrm>
            <a:off x="3200400" y="5089525"/>
            <a:ext cx="11430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5132" name="Text Box 14"/>
          <p:cNvSpPr txBox="1">
            <a:spLocks noChangeArrowheads="1"/>
          </p:cNvSpPr>
          <p:nvPr/>
        </p:nvSpPr>
        <p:spPr bwMode="auto">
          <a:xfrm>
            <a:off x="3260725" y="5100638"/>
            <a:ext cx="1158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2" tIns="45704" rIns="91402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Coaxial </a:t>
            </a:r>
          </a:p>
          <a:p>
            <a:pPr eaLnBrk="1" hangingPunct="1"/>
            <a:r>
              <a:rPr lang="en-US" sz="2000" b="1"/>
              <a:t>cable</a:t>
            </a:r>
          </a:p>
        </p:txBody>
      </p:sp>
      <p:sp>
        <p:nvSpPr>
          <p:cNvPr id="5133" name="Rectangle 15"/>
          <p:cNvSpPr>
            <a:spLocks noChangeArrowheads="1"/>
          </p:cNvSpPr>
          <p:nvPr/>
        </p:nvSpPr>
        <p:spPr bwMode="auto">
          <a:xfrm>
            <a:off x="4648200" y="5089525"/>
            <a:ext cx="9906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5134" name="Text Box 16"/>
          <p:cNvSpPr txBox="1">
            <a:spLocks noChangeArrowheads="1"/>
          </p:cNvSpPr>
          <p:nvPr/>
        </p:nvSpPr>
        <p:spPr bwMode="auto">
          <a:xfrm>
            <a:off x="4708525" y="5100638"/>
            <a:ext cx="804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2" tIns="45704" rIns="91402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Fiber</a:t>
            </a:r>
          </a:p>
          <a:p>
            <a:pPr eaLnBrk="1" hangingPunct="1"/>
            <a:r>
              <a:rPr lang="en-US" sz="2000" b="1"/>
              <a:t>optic</a:t>
            </a:r>
          </a:p>
        </p:txBody>
      </p:sp>
      <p:sp>
        <p:nvSpPr>
          <p:cNvPr id="5135" name="Line 17"/>
          <p:cNvSpPr>
            <a:spLocks noChangeShapeType="1"/>
          </p:cNvSpPr>
          <p:nvPr/>
        </p:nvSpPr>
        <p:spPr bwMode="auto">
          <a:xfrm flipV="1">
            <a:off x="2514600" y="4098925"/>
            <a:ext cx="4343400" cy="158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20" tIns="45712" rIns="91420" bIns="45712" anchor="ctr"/>
          <a:lstStyle/>
          <a:p>
            <a:endParaRPr lang="en-US"/>
          </a:p>
        </p:txBody>
      </p:sp>
      <p:sp>
        <p:nvSpPr>
          <p:cNvPr id="5136" name="Text Box 18"/>
          <p:cNvSpPr txBox="1">
            <a:spLocks noChangeArrowheads="1"/>
          </p:cNvSpPr>
          <p:nvPr/>
        </p:nvSpPr>
        <p:spPr bwMode="auto">
          <a:xfrm>
            <a:off x="795338" y="3408363"/>
            <a:ext cx="1566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2" tIns="45704" rIns="91402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Application</a:t>
            </a:r>
          </a:p>
        </p:txBody>
      </p:sp>
      <p:sp>
        <p:nvSpPr>
          <p:cNvPr id="5137" name="Text Box 19"/>
          <p:cNvSpPr txBox="1">
            <a:spLocks noChangeArrowheads="1"/>
          </p:cNvSpPr>
          <p:nvPr/>
        </p:nvSpPr>
        <p:spPr bwMode="auto">
          <a:xfrm>
            <a:off x="822325" y="5165725"/>
            <a:ext cx="1835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2" tIns="45704" rIns="91402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Transmission</a:t>
            </a:r>
          </a:p>
          <a:p>
            <a:pPr eaLnBrk="1" hangingPunct="1"/>
            <a:r>
              <a:rPr lang="en-US" sz="2000" b="1"/>
              <a:t>Media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867400" y="3321050"/>
            <a:ext cx="849313" cy="457200"/>
            <a:chOff x="3456" y="1776"/>
            <a:chExt cx="535" cy="288"/>
          </a:xfrm>
        </p:grpSpPr>
        <p:sp>
          <p:nvSpPr>
            <p:cNvPr id="5149" name="Rectangle 21"/>
            <p:cNvSpPr>
              <a:spLocks noChangeArrowheads="1"/>
            </p:cNvSpPr>
            <p:nvPr/>
          </p:nvSpPr>
          <p:spPr bwMode="auto">
            <a:xfrm>
              <a:off x="3463" y="1776"/>
              <a:ext cx="528" cy="288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</a:endParaRPr>
            </a:p>
          </p:txBody>
        </p:sp>
        <p:sp>
          <p:nvSpPr>
            <p:cNvPr id="5150" name="Text Box 22"/>
            <p:cNvSpPr txBox="1">
              <a:spLocks noChangeArrowheads="1"/>
            </p:cNvSpPr>
            <p:nvPr/>
          </p:nvSpPr>
          <p:spPr bwMode="auto">
            <a:xfrm>
              <a:off x="3456" y="1814"/>
              <a:ext cx="5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0" tIns="45712" rIns="91420" bIns="45712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/>
                <a:t>HTTP</a:t>
              </a:r>
            </a:p>
          </p:txBody>
        </p:sp>
      </p:grpSp>
      <p:sp>
        <p:nvSpPr>
          <p:cNvPr id="5139" name="Rectangle 23"/>
          <p:cNvSpPr>
            <a:spLocks noChangeArrowheads="1"/>
          </p:cNvSpPr>
          <p:nvPr/>
        </p:nvSpPr>
        <p:spPr bwMode="auto">
          <a:xfrm>
            <a:off x="3886200" y="4343400"/>
            <a:ext cx="1447800" cy="228600"/>
          </a:xfrm>
          <a:prstGeom prst="rect">
            <a:avLst/>
          </a:prstGeom>
          <a:solidFill>
            <a:srgbClr val="EAEAE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5140" name="Line 24"/>
          <p:cNvSpPr>
            <a:spLocks noChangeShapeType="1"/>
          </p:cNvSpPr>
          <p:nvPr/>
        </p:nvSpPr>
        <p:spPr bwMode="auto">
          <a:xfrm flipV="1">
            <a:off x="2514600" y="4784725"/>
            <a:ext cx="4343400" cy="158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20" tIns="45712" rIns="91420" bIns="45712" anchor="ctr"/>
          <a:lstStyle/>
          <a:p>
            <a:endParaRPr lang="en-US"/>
          </a:p>
        </p:txBody>
      </p:sp>
      <p:sp>
        <p:nvSpPr>
          <p:cNvPr id="5141" name="Text Box 25"/>
          <p:cNvSpPr txBox="1">
            <a:spLocks noChangeArrowheads="1"/>
          </p:cNvSpPr>
          <p:nvPr/>
        </p:nvSpPr>
        <p:spPr bwMode="auto">
          <a:xfrm>
            <a:off x="838200" y="4114800"/>
            <a:ext cx="1765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2" tIns="45704" rIns="91402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Intermediate </a:t>
            </a:r>
          </a:p>
          <a:p>
            <a:pPr eaLnBrk="1" hangingPunct="1"/>
            <a:r>
              <a:rPr lang="en-US" sz="2000" b="1"/>
              <a:t>layer</a:t>
            </a:r>
          </a:p>
        </p:txBody>
      </p:sp>
      <p:cxnSp>
        <p:nvCxnSpPr>
          <p:cNvPr id="5142" name="AutoShape 26"/>
          <p:cNvCxnSpPr>
            <a:cxnSpLocks noChangeShapeType="1"/>
            <a:stCxn id="5125" idx="2"/>
            <a:endCxn id="5139" idx="0"/>
          </p:cNvCxnSpPr>
          <p:nvPr/>
        </p:nvCxnSpPr>
        <p:spPr bwMode="auto">
          <a:xfrm>
            <a:off x="3200400" y="3787775"/>
            <a:ext cx="1409700" cy="542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43" name="AutoShape 27"/>
          <p:cNvCxnSpPr>
            <a:cxnSpLocks noChangeShapeType="1"/>
            <a:stCxn id="5126" idx="2"/>
            <a:endCxn id="5139" idx="0"/>
          </p:cNvCxnSpPr>
          <p:nvPr/>
        </p:nvCxnSpPr>
        <p:spPr bwMode="auto">
          <a:xfrm>
            <a:off x="4229100" y="3787775"/>
            <a:ext cx="381000" cy="542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44" name="AutoShape 28"/>
          <p:cNvCxnSpPr>
            <a:cxnSpLocks noChangeShapeType="1"/>
            <a:stCxn id="5124" idx="2"/>
            <a:endCxn id="5139" idx="0"/>
          </p:cNvCxnSpPr>
          <p:nvPr/>
        </p:nvCxnSpPr>
        <p:spPr bwMode="auto">
          <a:xfrm flipH="1">
            <a:off x="4610100" y="3787775"/>
            <a:ext cx="609600" cy="542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45" name="AutoShape 29"/>
          <p:cNvCxnSpPr>
            <a:cxnSpLocks noChangeShapeType="1"/>
            <a:stCxn id="5139" idx="2"/>
            <a:endCxn id="5131" idx="0"/>
          </p:cNvCxnSpPr>
          <p:nvPr/>
        </p:nvCxnSpPr>
        <p:spPr bwMode="auto">
          <a:xfrm flipH="1">
            <a:off x="3771900" y="4584700"/>
            <a:ext cx="838200" cy="495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46" name="AutoShape 30"/>
          <p:cNvCxnSpPr>
            <a:cxnSpLocks noChangeShapeType="1"/>
            <a:stCxn id="5139" idx="2"/>
            <a:endCxn id="5133" idx="0"/>
          </p:cNvCxnSpPr>
          <p:nvPr/>
        </p:nvCxnSpPr>
        <p:spPr bwMode="auto">
          <a:xfrm>
            <a:off x="4610100" y="4584700"/>
            <a:ext cx="533400" cy="495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81311" name="AutoShape 31"/>
          <p:cNvCxnSpPr>
            <a:cxnSpLocks noChangeShapeType="1"/>
            <a:stCxn id="5149" idx="2"/>
            <a:endCxn id="5139" idx="0"/>
          </p:cNvCxnSpPr>
          <p:nvPr/>
        </p:nvCxnSpPr>
        <p:spPr bwMode="auto">
          <a:xfrm flipH="1">
            <a:off x="4610100" y="3787775"/>
            <a:ext cx="1687513" cy="54292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81312" name="AutoShape 32"/>
          <p:cNvCxnSpPr>
            <a:cxnSpLocks noChangeShapeType="1"/>
            <a:stCxn id="5139" idx="2"/>
            <a:endCxn id="5151" idx="0"/>
          </p:cNvCxnSpPr>
          <p:nvPr/>
        </p:nvCxnSpPr>
        <p:spPr bwMode="auto">
          <a:xfrm>
            <a:off x="4610100" y="4584700"/>
            <a:ext cx="1790700" cy="4953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6993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FC888-0B6B-D6CC-A0D9-04E406CBE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Programmer male with solid fill">
            <a:extLst>
              <a:ext uri="{FF2B5EF4-FFF2-40B4-BE49-F238E27FC236}">
                <a16:creationId xmlns:a16="http://schemas.microsoft.com/office/drawing/2014/main" id="{ED521887-4585-2B09-1F19-D2A15D6A3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524000"/>
            <a:ext cx="914400" cy="914400"/>
          </a:xfrm>
          <a:prstGeom prst="rect">
            <a:avLst/>
          </a:prstGeom>
        </p:spPr>
      </p:pic>
      <p:pic>
        <p:nvPicPr>
          <p:cNvPr id="7" name="Graphic 6" descr="Programmer male outline">
            <a:extLst>
              <a:ext uri="{FF2B5EF4-FFF2-40B4-BE49-F238E27FC236}">
                <a16:creationId xmlns:a16="http://schemas.microsoft.com/office/drawing/2014/main" id="{56065CD3-9DDE-840E-B5E0-033D9D40D8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5105400"/>
            <a:ext cx="914400" cy="914400"/>
          </a:xfrm>
          <a:prstGeom prst="rect">
            <a:avLst/>
          </a:prstGeom>
        </p:spPr>
      </p:pic>
      <p:pic>
        <p:nvPicPr>
          <p:cNvPr id="9" name="Graphic 8" descr="Programmer female with solid fill">
            <a:extLst>
              <a:ext uri="{FF2B5EF4-FFF2-40B4-BE49-F238E27FC236}">
                <a16:creationId xmlns:a16="http://schemas.microsoft.com/office/drawing/2014/main" id="{7C8B3BD4-5D0D-BCB7-7427-4A563FC0CA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3805200"/>
            <a:ext cx="914400" cy="914400"/>
          </a:xfrm>
          <a:prstGeom prst="rect">
            <a:avLst/>
          </a:prstGeom>
        </p:spPr>
      </p:pic>
      <p:pic>
        <p:nvPicPr>
          <p:cNvPr id="11" name="Graphic 10" descr="Programmer female outline">
            <a:extLst>
              <a:ext uri="{FF2B5EF4-FFF2-40B4-BE49-F238E27FC236}">
                <a16:creationId xmlns:a16="http://schemas.microsoft.com/office/drawing/2014/main" id="{F972E489-9B20-FECA-7CE6-9AB803AB41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8200" y="2664600"/>
            <a:ext cx="914400" cy="914400"/>
          </a:xfrm>
          <a:prstGeom prst="rect">
            <a:avLst/>
          </a:prstGeom>
        </p:spPr>
      </p:pic>
      <p:pic>
        <p:nvPicPr>
          <p:cNvPr id="13" name="Picture 12" descr="A group of people running on a field&#10;&#10;Description automatically generated">
            <a:extLst>
              <a:ext uri="{FF2B5EF4-FFF2-40B4-BE49-F238E27FC236}">
                <a16:creationId xmlns:a16="http://schemas.microsoft.com/office/drawing/2014/main" id="{264FB852-CA16-D166-1744-A6024DB3F7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98" y="1164301"/>
            <a:ext cx="990600" cy="1494087"/>
          </a:xfrm>
          <a:prstGeom prst="rect">
            <a:avLst/>
          </a:prstGeom>
        </p:spPr>
      </p:pic>
      <p:pic>
        <p:nvPicPr>
          <p:cNvPr id="15" name="Picture 14" descr="A person holding a cat&#10;&#10;Description automatically generated">
            <a:extLst>
              <a:ext uri="{FF2B5EF4-FFF2-40B4-BE49-F238E27FC236}">
                <a16:creationId xmlns:a16="http://schemas.microsoft.com/office/drawing/2014/main" id="{2723B185-213D-8EEB-910D-10B3E98F2A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98" y="3121800"/>
            <a:ext cx="914400" cy="1388125"/>
          </a:xfrm>
          <a:prstGeom prst="rect">
            <a:avLst/>
          </a:prstGeom>
        </p:spPr>
      </p:pic>
      <p:pic>
        <p:nvPicPr>
          <p:cNvPr id="17" name="Picture 16" descr="A screenshot of a hippo&#10;&#10;Description automatically generated">
            <a:extLst>
              <a:ext uri="{FF2B5EF4-FFF2-40B4-BE49-F238E27FC236}">
                <a16:creationId xmlns:a16="http://schemas.microsoft.com/office/drawing/2014/main" id="{51E5FAA5-23F0-A080-8C7C-47E0009449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49" y="4967125"/>
            <a:ext cx="1502098" cy="15303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C7973B9-BB83-3D23-C2AE-1B00F3ACEF8F}"/>
              </a:ext>
            </a:extLst>
          </p:cNvPr>
          <p:cNvSpPr txBox="1"/>
          <p:nvPr/>
        </p:nvSpPr>
        <p:spPr>
          <a:xfrm>
            <a:off x="2885920" y="1508975"/>
            <a:ext cx="47721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Wait, how does the </a:t>
            </a:r>
          </a:p>
          <a:p>
            <a:r>
              <a:rPr lang="en-US" sz="2800" dirty="0">
                <a:latin typeface="Calibri" pitchFamily="34" charset="0"/>
              </a:rPr>
              <a:t>“Internet” </a:t>
            </a:r>
          </a:p>
          <a:p>
            <a:r>
              <a:rPr lang="en-US" sz="2800" dirty="0">
                <a:latin typeface="Calibri" pitchFamily="34" charset="0"/>
              </a:rPr>
              <a:t>actually work to </a:t>
            </a:r>
          </a:p>
          <a:p>
            <a:r>
              <a:rPr lang="en-US" sz="2800" dirty="0">
                <a:latin typeface="Calibri" pitchFamily="34" charset="0"/>
              </a:rPr>
              <a:t>watch </a:t>
            </a:r>
            <a:r>
              <a:rPr lang="en-US" sz="2800" dirty="0" err="1">
                <a:latin typeface="Calibri" pitchFamily="34" charset="0"/>
              </a:rPr>
              <a:t>reelz</a:t>
            </a:r>
            <a:r>
              <a:rPr lang="en-US" sz="2800" dirty="0">
                <a:latin typeface="Calibri" pitchFamily="34" charset="0"/>
              </a:rPr>
              <a:t>?</a:t>
            </a: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E231A438-FF6C-14ED-39A5-9DD4F1209364}"/>
              </a:ext>
            </a:extLst>
          </p:cNvPr>
          <p:cNvSpPr/>
          <p:nvPr/>
        </p:nvSpPr>
        <p:spPr bwMode="auto">
          <a:xfrm>
            <a:off x="2515247" y="1081431"/>
            <a:ext cx="3581400" cy="2723769"/>
          </a:xfrm>
          <a:prstGeom prst="cloudCallout">
            <a:avLst>
              <a:gd name="adj1" fmla="val -62906"/>
              <a:gd name="adj2" fmla="val 57067"/>
            </a:avLst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43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Layering </a:t>
            </a:r>
            <a:r>
              <a:rPr lang="en-US" dirty="0" err="1">
                <a:latin typeface="Arial" charset="0"/>
              </a:rPr>
              <a:t>vs</a:t>
            </a:r>
            <a:r>
              <a:rPr lang="en-US" dirty="0">
                <a:latin typeface="Arial" charset="0"/>
              </a:rPr>
              <a:t> Not Layering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>
                <a:latin typeface="Arial" charset="0"/>
              </a:rPr>
              <a:t>Layer N may duplicate layer N-1 functionality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Arial" charset="0"/>
              </a:rPr>
              <a:t>E.g., error recovery</a:t>
            </a:r>
          </a:p>
          <a:p>
            <a:pPr lvl="1" eaLnBrk="1" hangingPunct="1">
              <a:lnSpc>
                <a:spcPct val="90000"/>
              </a:lnSpc>
            </a:pPr>
            <a:endParaRPr lang="en-US" sz="180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Arial" charset="0"/>
              </a:rPr>
              <a:t>Layers may need same info (timestamp, MTU)</a:t>
            </a:r>
          </a:p>
          <a:p>
            <a:pPr lvl="1" eaLnBrk="1" hangingPunct="1">
              <a:lnSpc>
                <a:spcPct val="90000"/>
              </a:lnSpc>
            </a:pPr>
            <a:endParaRPr lang="en-US" sz="180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Arial" charset="0"/>
              </a:rPr>
              <a:t>Strict adherence to layering may hurt performance</a:t>
            </a:r>
          </a:p>
          <a:p>
            <a:pPr lvl="1" eaLnBrk="1" hangingPunct="1">
              <a:lnSpc>
                <a:spcPct val="79000"/>
              </a:lnSpc>
            </a:pPr>
            <a:endParaRPr lang="en-US" sz="1800">
              <a:latin typeface="Arial" charset="0"/>
            </a:endParaRPr>
          </a:p>
          <a:p>
            <a:pPr eaLnBrk="1" hangingPunct="1">
              <a:lnSpc>
                <a:spcPct val="79000"/>
              </a:lnSpc>
            </a:pPr>
            <a:r>
              <a:rPr lang="en-US" sz="2000">
                <a:latin typeface="Arial" charset="0"/>
              </a:rPr>
              <a:t>Some layers are not always cleanly separated</a:t>
            </a:r>
          </a:p>
          <a:p>
            <a:pPr lvl="1" eaLnBrk="1" hangingPunct="1">
              <a:lnSpc>
                <a:spcPct val="79000"/>
              </a:lnSpc>
            </a:pPr>
            <a:r>
              <a:rPr lang="en-US" sz="1800">
                <a:latin typeface="Arial" charset="0"/>
              </a:rPr>
              <a:t>Inter-layer dependencies in implementations for performance reasons</a:t>
            </a:r>
          </a:p>
          <a:p>
            <a:pPr lvl="1" eaLnBrk="1" hangingPunct="1">
              <a:lnSpc>
                <a:spcPct val="79000"/>
              </a:lnSpc>
            </a:pPr>
            <a:r>
              <a:rPr lang="en-US" sz="1800">
                <a:latin typeface="Arial" charset="0"/>
              </a:rPr>
              <a:t>Many cross-layer assumptions, e.g. buffer management</a:t>
            </a:r>
          </a:p>
          <a:p>
            <a:pPr lvl="1" eaLnBrk="1" hangingPunct="1">
              <a:lnSpc>
                <a:spcPct val="79000"/>
              </a:lnSpc>
            </a:pPr>
            <a:endParaRPr lang="en-US" sz="1800">
              <a:latin typeface="Arial" charset="0"/>
            </a:endParaRPr>
          </a:p>
          <a:p>
            <a:pPr eaLnBrk="1" hangingPunct="1">
              <a:lnSpc>
                <a:spcPct val="79000"/>
              </a:lnSpc>
            </a:pPr>
            <a:r>
              <a:rPr lang="en-US" sz="2000">
                <a:latin typeface="Arial" charset="0"/>
              </a:rPr>
              <a:t>Layer interfaces are not really standardized.</a:t>
            </a:r>
          </a:p>
          <a:p>
            <a:pPr lvl="1" eaLnBrk="1" hangingPunct="1">
              <a:lnSpc>
                <a:spcPct val="79000"/>
              </a:lnSpc>
            </a:pPr>
            <a:r>
              <a:rPr lang="en-US" sz="1800">
                <a:latin typeface="Arial" charset="0"/>
              </a:rPr>
              <a:t>It would be hard to mix and match layers from independent implementations, e.g., windows network apps on unix (w/o compatibility library)</a:t>
            </a:r>
          </a:p>
        </p:txBody>
      </p:sp>
    </p:spTree>
    <p:extLst>
      <p:ext uri="{BB962C8B-B14F-4D97-AF65-F5344CB8AC3E}">
        <p14:creationId xmlns:p14="http://schemas.microsoft.com/office/powerpoint/2010/main" val="2973194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3300"/>
            <a:ext cx="8229600" cy="51228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Layering </a:t>
            </a:r>
          </a:p>
          <a:p>
            <a:endParaRPr lang="en-US" dirty="0"/>
          </a:p>
          <a:p>
            <a:r>
              <a:rPr lang="en-US" b="1" dirty="0"/>
              <a:t>Packet vs. Circuit switching</a:t>
            </a:r>
          </a:p>
          <a:p>
            <a:endParaRPr lang="en-US" dirty="0"/>
          </a:p>
          <a:p>
            <a:r>
              <a:rPr lang="en-US" dirty="0"/>
              <a:t>Basics of Layer2</a:t>
            </a:r>
          </a:p>
          <a:p>
            <a:endParaRPr lang="en-US" dirty="0"/>
          </a:p>
          <a:p>
            <a:r>
              <a:rPr lang="en-US" dirty="0"/>
              <a:t>Basics of routing protocols</a:t>
            </a:r>
          </a:p>
          <a:p>
            <a:endParaRPr lang="en-US" dirty="0"/>
          </a:p>
          <a:p>
            <a:r>
              <a:rPr lang="en-US" dirty="0"/>
              <a:t>Brief history of the Internet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66640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Circuit Switching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100">
                <a:latin typeface="Arial" charset="0"/>
              </a:rPr>
              <a:t>Source first establishes a circuit to destination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charset="0"/>
              </a:rPr>
              <a:t>Switches along the way stores info about connection</a:t>
            </a:r>
          </a:p>
          <a:p>
            <a:pPr lvl="2">
              <a:lnSpc>
                <a:spcPct val="80000"/>
              </a:lnSpc>
            </a:pPr>
            <a:r>
              <a:rPr lang="en-US" sz="1800">
                <a:latin typeface="Arial" charset="0"/>
              </a:rPr>
              <a:t>Possibly allocate resources</a:t>
            </a:r>
          </a:p>
          <a:p>
            <a:pPr lvl="2">
              <a:lnSpc>
                <a:spcPct val="80000"/>
              </a:lnSpc>
            </a:pPr>
            <a:r>
              <a:rPr lang="en-US" sz="1800">
                <a:latin typeface="Arial" charset="0"/>
              </a:rPr>
              <a:t>Different srs-dst</a:t>
            </a:r>
            <a:r>
              <a:rPr lang="ja-JP" altLang="en-US" sz="1800">
                <a:latin typeface="Arial" charset="0"/>
              </a:rPr>
              <a:t>’</a:t>
            </a:r>
            <a:r>
              <a:rPr lang="en-US" sz="1800">
                <a:latin typeface="Arial" charset="0"/>
              </a:rPr>
              <a:t>s get different paths</a:t>
            </a:r>
          </a:p>
          <a:p>
            <a:pPr>
              <a:lnSpc>
                <a:spcPct val="80000"/>
              </a:lnSpc>
            </a:pPr>
            <a:endParaRPr lang="en-US" sz="210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US" sz="210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US" sz="210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US" sz="210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US" sz="1500">
              <a:latin typeface="Arial" charset="0"/>
            </a:endParaRPr>
          </a:p>
          <a:p>
            <a:pPr lvl="4">
              <a:lnSpc>
                <a:spcPct val="80000"/>
              </a:lnSpc>
            </a:pPr>
            <a:endParaRPr lang="en-US" sz="150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100">
                <a:latin typeface="Arial" charset="0"/>
              </a:rPr>
              <a:t>Source sends the data over the circuit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charset="0"/>
              </a:rPr>
              <a:t>No address required since path is established beforehand</a:t>
            </a:r>
          </a:p>
          <a:p>
            <a:pPr>
              <a:lnSpc>
                <a:spcPct val="80000"/>
              </a:lnSpc>
            </a:pPr>
            <a:endParaRPr lang="en-US" sz="210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100">
                <a:latin typeface="Arial" charset="0"/>
              </a:rPr>
              <a:t>The connection is explicitly set up and torn down</a:t>
            </a:r>
          </a:p>
          <a:p>
            <a:pPr lvl="1">
              <a:lnSpc>
                <a:spcPct val="80000"/>
              </a:lnSpc>
            </a:pPr>
            <a:endParaRPr lang="en-US" sz="200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>
                <a:latin typeface="Arial" charset="0"/>
              </a:rPr>
              <a:t>Switches use TDM (digital) or FDM (analog) to transmit data from various circuits</a:t>
            </a:r>
          </a:p>
          <a:p>
            <a:pPr lvl="2">
              <a:lnSpc>
                <a:spcPct val="80000"/>
              </a:lnSpc>
            </a:pPr>
            <a:endParaRPr lang="en-US" sz="1700">
              <a:latin typeface="Arial" charset="0"/>
            </a:endParaRPr>
          </a:p>
        </p:txBody>
      </p:sp>
      <p:sp>
        <p:nvSpPr>
          <p:cNvPr id="9220" name="Line 50"/>
          <p:cNvSpPr>
            <a:spLocks noChangeShapeType="1"/>
          </p:cNvSpPr>
          <p:nvPr/>
        </p:nvSpPr>
        <p:spPr bwMode="auto">
          <a:xfrm flipH="1">
            <a:off x="4959350" y="3287713"/>
            <a:ext cx="4984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Line 51"/>
          <p:cNvSpPr>
            <a:spLocks noChangeShapeType="1"/>
          </p:cNvSpPr>
          <p:nvPr/>
        </p:nvSpPr>
        <p:spPr bwMode="auto">
          <a:xfrm>
            <a:off x="3124200" y="3055938"/>
            <a:ext cx="2873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Line 52"/>
          <p:cNvSpPr>
            <a:spLocks noChangeShapeType="1"/>
          </p:cNvSpPr>
          <p:nvPr/>
        </p:nvSpPr>
        <p:spPr bwMode="auto">
          <a:xfrm flipH="1">
            <a:off x="3087688" y="3309938"/>
            <a:ext cx="420687" cy="452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Line 53"/>
          <p:cNvSpPr>
            <a:spLocks noChangeShapeType="1"/>
          </p:cNvSpPr>
          <p:nvPr/>
        </p:nvSpPr>
        <p:spPr bwMode="auto">
          <a:xfrm>
            <a:off x="3543300" y="3309938"/>
            <a:ext cx="508000" cy="447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Line 54"/>
          <p:cNvSpPr>
            <a:spLocks noChangeShapeType="1"/>
          </p:cNvSpPr>
          <p:nvPr/>
        </p:nvSpPr>
        <p:spPr bwMode="auto">
          <a:xfrm flipH="1">
            <a:off x="3638550" y="3278188"/>
            <a:ext cx="9906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Line 55"/>
          <p:cNvSpPr>
            <a:spLocks noChangeShapeType="1"/>
          </p:cNvSpPr>
          <p:nvPr/>
        </p:nvSpPr>
        <p:spPr bwMode="auto">
          <a:xfrm flipH="1">
            <a:off x="4092575" y="3313113"/>
            <a:ext cx="612775" cy="444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Line 56"/>
          <p:cNvSpPr>
            <a:spLocks noChangeShapeType="1"/>
          </p:cNvSpPr>
          <p:nvPr/>
        </p:nvSpPr>
        <p:spPr bwMode="auto">
          <a:xfrm flipV="1">
            <a:off x="3519488" y="2843213"/>
            <a:ext cx="773112" cy="387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Line 57"/>
          <p:cNvSpPr>
            <a:spLocks noChangeShapeType="1"/>
          </p:cNvSpPr>
          <p:nvPr/>
        </p:nvSpPr>
        <p:spPr bwMode="auto">
          <a:xfrm flipH="1">
            <a:off x="2713038" y="3338513"/>
            <a:ext cx="779462" cy="157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Line 58"/>
          <p:cNvSpPr>
            <a:spLocks noChangeShapeType="1"/>
          </p:cNvSpPr>
          <p:nvPr/>
        </p:nvSpPr>
        <p:spPr bwMode="auto">
          <a:xfrm>
            <a:off x="4314825" y="2844800"/>
            <a:ext cx="338138" cy="430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59"/>
          <p:cNvSpPr>
            <a:spLocks noChangeArrowheads="1"/>
          </p:cNvSpPr>
          <p:nvPr/>
        </p:nvSpPr>
        <p:spPr bwMode="auto">
          <a:xfrm>
            <a:off x="3219450" y="3241675"/>
            <a:ext cx="400050" cy="20955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Oval 60"/>
          <p:cNvSpPr>
            <a:spLocks noChangeArrowheads="1"/>
          </p:cNvSpPr>
          <p:nvPr/>
        </p:nvSpPr>
        <p:spPr bwMode="auto">
          <a:xfrm>
            <a:off x="4803775" y="3681413"/>
            <a:ext cx="442913" cy="280987"/>
          </a:xfrm>
          <a:prstGeom prst="ellipse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61"/>
          <p:cNvSpPr>
            <a:spLocks noChangeArrowheads="1"/>
          </p:cNvSpPr>
          <p:nvPr/>
        </p:nvSpPr>
        <p:spPr bwMode="auto">
          <a:xfrm>
            <a:off x="3884613" y="3640138"/>
            <a:ext cx="400050" cy="211137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Rectangle 62"/>
          <p:cNvSpPr>
            <a:spLocks noChangeArrowheads="1"/>
          </p:cNvSpPr>
          <p:nvPr/>
        </p:nvSpPr>
        <p:spPr bwMode="auto">
          <a:xfrm>
            <a:off x="4522788" y="3152775"/>
            <a:ext cx="400050" cy="20955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63"/>
          <p:cNvSpPr>
            <a:spLocks noChangeArrowheads="1"/>
          </p:cNvSpPr>
          <p:nvPr/>
        </p:nvSpPr>
        <p:spPr bwMode="auto">
          <a:xfrm>
            <a:off x="4016375" y="2708275"/>
            <a:ext cx="401638" cy="211138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Oval 64"/>
          <p:cNvSpPr>
            <a:spLocks noChangeArrowheads="1"/>
          </p:cNvSpPr>
          <p:nvPr/>
        </p:nvSpPr>
        <p:spPr bwMode="auto">
          <a:xfrm>
            <a:off x="5410200" y="2844800"/>
            <a:ext cx="444500" cy="280988"/>
          </a:xfrm>
          <a:prstGeom prst="ellipse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Oval 65"/>
          <p:cNvSpPr>
            <a:spLocks noChangeArrowheads="1"/>
          </p:cNvSpPr>
          <p:nvPr/>
        </p:nvSpPr>
        <p:spPr bwMode="auto">
          <a:xfrm>
            <a:off x="5410200" y="3149600"/>
            <a:ext cx="444500" cy="279400"/>
          </a:xfrm>
          <a:prstGeom prst="ellipse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Oval 66"/>
          <p:cNvSpPr>
            <a:spLocks noChangeArrowheads="1"/>
          </p:cNvSpPr>
          <p:nvPr/>
        </p:nvSpPr>
        <p:spPr bwMode="auto">
          <a:xfrm>
            <a:off x="2881313" y="3643313"/>
            <a:ext cx="444500" cy="280987"/>
          </a:xfrm>
          <a:prstGeom prst="ellipse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Oval 67"/>
          <p:cNvSpPr>
            <a:spLocks noChangeArrowheads="1"/>
          </p:cNvSpPr>
          <p:nvPr/>
        </p:nvSpPr>
        <p:spPr bwMode="auto">
          <a:xfrm>
            <a:off x="2424113" y="3349625"/>
            <a:ext cx="442912" cy="279400"/>
          </a:xfrm>
          <a:prstGeom prst="ellipse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Oval 68"/>
          <p:cNvSpPr>
            <a:spLocks noChangeArrowheads="1"/>
          </p:cNvSpPr>
          <p:nvPr/>
        </p:nvSpPr>
        <p:spPr bwMode="auto">
          <a:xfrm>
            <a:off x="2749550" y="2844800"/>
            <a:ext cx="442913" cy="280988"/>
          </a:xfrm>
          <a:prstGeom prst="ellipse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Line 69"/>
          <p:cNvSpPr>
            <a:spLocks noChangeShapeType="1"/>
          </p:cNvSpPr>
          <p:nvPr/>
        </p:nvSpPr>
        <p:spPr bwMode="auto">
          <a:xfrm flipH="1">
            <a:off x="4959350" y="2994025"/>
            <a:ext cx="498475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240" name="AutoShape 70"/>
          <p:cNvCxnSpPr>
            <a:cxnSpLocks noChangeShapeType="1"/>
            <a:stCxn id="9231" idx="3"/>
            <a:endCxn id="9230" idx="2"/>
          </p:cNvCxnSpPr>
          <p:nvPr/>
        </p:nvCxnSpPr>
        <p:spPr bwMode="auto">
          <a:xfrm>
            <a:off x="4284663" y="3746500"/>
            <a:ext cx="519112" cy="7620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241" name="Freeform 71"/>
          <p:cNvSpPr>
            <a:spLocks/>
          </p:cNvSpPr>
          <p:nvPr/>
        </p:nvSpPr>
        <p:spPr bwMode="auto">
          <a:xfrm>
            <a:off x="3128963" y="3076575"/>
            <a:ext cx="2357437" cy="304800"/>
          </a:xfrm>
          <a:custGeom>
            <a:avLst/>
            <a:gdLst>
              <a:gd name="T0" fmla="*/ 0 w 1632"/>
              <a:gd name="T1" fmla="*/ 48 h 240"/>
              <a:gd name="T2" fmla="*/ 288 w 1632"/>
              <a:gd name="T3" fmla="*/ 240 h 240"/>
              <a:gd name="T4" fmla="*/ 672 w 1632"/>
              <a:gd name="T5" fmla="*/ 0 h 240"/>
              <a:gd name="T6" fmla="*/ 864 w 1632"/>
              <a:gd name="T7" fmla="*/ 0 h 240"/>
              <a:gd name="T8" fmla="*/ 1008 w 1632"/>
              <a:gd name="T9" fmla="*/ 144 h 240"/>
              <a:gd name="T10" fmla="*/ 1248 w 1632"/>
              <a:gd name="T11" fmla="*/ 144 h 240"/>
              <a:gd name="T12" fmla="*/ 1632 w 1632"/>
              <a:gd name="T13" fmla="*/ 0 h 2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32"/>
              <a:gd name="T22" fmla="*/ 0 h 240"/>
              <a:gd name="T23" fmla="*/ 1632 w 1632"/>
              <a:gd name="T24" fmla="*/ 240 h 2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32" h="240">
                <a:moveTo>
                  <a:pt x="0" y="48"/>
                </a:moveTo>
                <a:lnTo>
                  <a:pt x="288" y="240"/>
                </a:lnTo>
                <a:lnTo>
                  <a:pt x="672" y="0"/>
                </a:lnTo>
                <a:lnTo>
                  <a:pt x="864" y="0"/>
                </a:lnTo>
                <a:lnTo>
                  <a:pt x="1008" y="144"/>
                </a:lnTo>
                <a:lnTo>
                  <a:pt x="1248" y="144"/>
                </a:lnTo>
                <a:lnTo>
                  <a:pt x="1632" y="0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14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Circuit Switching Discussion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Positives</a:t>
            </a:r>
          </a:p>
          <a:p>
            <a:pPr lvl="1">
              <a:lnSpc>
                <a:spcPct val="90000"/>
              </a:lnSpc>
            </a:pPr>
            <a:r>
              <a:rPr lang="en-US" sz="2000" i="1">
                <a:latin typeface="Arial" charset="0"/>
              </a:rPr>
              <a:t>Fast and simple</a:t>
            </a:r>
            <a:r>
              <a:rPr lang="en-US" sz="2000">
                <a:latin typeface="Arial" charset="0"/>
              </a:rPr>
              <a:t> data transfer, once the circuit has been established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</a:rPr>
              <a:t>Predictable performance since the circuit provides </a:t>
            </a:r>
            <a:r>
              <a:rPr lang="en-US" sz="2000" i="1">
                <a:latin typeface="Arial" charset="0"/>
              </a:rPr>
              <a:t>isolation</a:t>
            </a:r>
            <a:r>
              <a:rPr lang="en-US" sz="2000">
                <a:latin typeface="Arial" charset="0"/>
              </a:rPr>
              <a:t> from other users</a:t>
            </a:r>
          </a:p>
          <a:p>
            <a:pPr lvl="2">
              <a:lnSpc>
                <a:spcPct val="90000"/>
              </a:lnSpc>
            </a:pPr>
            <a:r>
              <a:rPr lang="en-US" sz="1800">
                <a:latin typeface="Arial" charset="0"/>
              </a:rPr>
              <a:t>E.g. guaranteed max bandwidth</a:t>
            </a:r>
          </a:p>
          <a:p>
            <a:pPr lvl="2">
              <a:lnSpc>
                <a:spcPct val="90000"/>
              </a:lnSpc>
            </a:pPr>
            <a:endParaRPr lang="en-US" sz="180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Negatives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</a:rPr>
              <a:t>How about bursty traffic</a:t>
            </a:r>
          </a:p>
          <a:p>
            <a:pPr lvl="2">
              <a:lnSpc>
                <a:spcPct val="90000"/>
              </a:lnSpc>
            </a:pPr>
            <a:r>
              <a:rPr lang="en-US" sz="1800">
                <a:latin typeface="Arial" charset="0"/>
              </a:rPr>
              <a:t>Circuit will be idle for significant periods of time</a:t>
            </a:r>
          </a:p>
          <a:p>
            <a:pPr lvl="2">
              <a:lnSpc>
                <a:spcPct val="90000"/>
              </a:lnSpc>
            </a:pPr>
            <a:r>
              <a:rPr lang="en-US" sz="1800">
                <a:latin typeface="Arial" charset="0"/>
              </a:rPr>
              <a:t>Also, can</a:t>
            </a:r>
            <a:r>
              <a:rPr lang="ja-JP" altLang="en-US" sz="1800">
                <a:latin typeface="Arial" charset="0"/>
              </a:rPr>
              <a:t>’</a:t>
            </a:r>
            <a:r>
              <a:rPr lang="en-US" sz="1800">
                <a:latin typeface="Arial" charset="0"/>
              </a:rPr>
              <a:t>t send more than max rate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</a:rPr>
              <a:t>Circuit set-up/tear down is expensive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</a:rPr>
              <a:t>Also, reconfiguration is slow</a:t>
            </a:r>
          </a:p>
          <a:p>
            <a:pPr lvl="2">
              <a:lnSpc>
                <a:spcPct val="90000"/>
              </a:lnSpc>
            </a:pPr>
            <a:r>
              <a:rPr lang="en-US" sz="1800">
                <a:latin typeface="Arial" charset="0"/>
              </a:rPr>
              <a:t>Fast becoming a non-issue</a:t>
            </a:r>
          </a:p>
        </p:txBody>
      </p:sp>
    </p:spTree>
    <p:extLst>
      <p:ext uri="{BB962C8B-B14F-4D97-AF65-F5344CB8AC3E}">
        <p14:creationId xmlns:p14="http://schemas.microsoft.com/office/powerpoint/2010/main" val="16343484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4625" y="357188"/>
            <a:ext cx="6022975" cy="841375"/>
          </a:xfrm>
        </p:spPr>
        <p:txBody>
          <a:bodyPr lIns="91420" tIns="45712" rIns="91420" bIns="45712"/>
          <a:lstStyle/>
          <a:p>
            <a:pPr eaLnBrk="1" hangingPunct="1"/>
            <a:r>
              <a:rPr lang="en-US">
                <a:latin typeface="Arial" charset="0"/>
              </a:rPr>
              <a:t>Packet Switching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20" tIns="45712" rIns="91420" bIns="45712">
            <a:normAutofit lnSpcReduction="10000"/>
          </a:bodyPr>
          <a:lstStyle/>
          <a:p>
            <a:pPr marL="341313" indent="-341313" eaLnBrk="1" hangingPunct="1"/>
            <a:r>
              <a:rPr lang="en-US">
                <a:latin typeface="Arial" charset="0"/>
              </a:rPr>
              <a:t>Packet-switching: Benefits</a:t>
            </a:r>
          </a:p>
          <a:p>
            <a:pPr marL="741363" lvl="1" indent="-284163" eaLnBrk="1" hangingPunct="1"/>
            <a:r>
              <a:rPr lang="en-US">
                <a:latin typeface="Arial" charset="0"/>
              </a:rPr>
              <a:t>Ability to exploit statistical multiplexing</a:t>
            </a:r>
          </a:p>
          <a:p>
            <a:pPr marL="741363" lvl="1" indent="-284163" eaLnBrk="1" hangingPunct="1"/>
            <a:r>
              <a:rPr lang="en-US">
                <a:latin typeface="Arial" charset="0"/>
              </a:rPr>
              <a:t>More efficient bandwidth usage</a:t>
            </a:r>
          </a:p>
          <a:p>
            <a:pPr marL="741363" lvl="1" indent="-284163" eaLnBrk="1" hangingPunct="1"/>
            <a:endParaRPr lang="en-US">
              <a:latin typeface="Arial" charset="0"/>
            </a:endParaRPr>
          </a:p>
          <a:p>
            <a:pPr marL="341313" indent="-341313" eaLnBrk="1" hangingPunct="1"/>
            <a:r>
              <a:rPr lang="en-US">
                <a:latin typeface="Arial" charset="0"/>
              </a:rPr>
              <a:t>Packet switching: Concerns </a:t>
            </a:r>
          </a:p>
          <a:p>
            <a:pPr marL="741363" lvl="1" indent="-284163" eaLnBrk="1" hangingPunct="1"/>
            <a:r>
              <a:rPr lang="en-US">
                <a:latin typeface="Arial" charset="0"/>
              </a:rPr>
              <a:t>Needs to buffer and deal with congestion:</a:t>
            </a:r>
          </a:p>
          <a:p>
            <a:pPr marL="741363" lvl="1" indent="-284163" eaLnBrk="1" hangingPunct="1"/>
            <a:r>
              <a:rPr lang="en-US">
                <a:latin typeface="Arial" charset="0"/>
              </a:rPr>
              <a:t>More complex switches</a:t>
            </a:r>
          </a:p>
          <a:p>
            <a:pPr marL="741363" lvl="1" indent="-284163" eaLnBrk="1" hangingPunct="1"/>
            <a:r>
              <a:rPr lang="en-US">
                <a:latin typeface="Arial" charset="0"/>
              </a:rPr>
              <a:t>Harder to provide good network services (e.g., delay and bandwidth guarantees)</a:t>
            </a:r>
          </a:p>
          <a:p>
            <a:pPr marL="341313" indent="-341313"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26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3300"/>
            <a:ext cx="8229600" cy="51228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Layering </a:t>
            </a:r>
          </a:p>
          <a:p>
            <a:endParaRPr lang="en-US" dirty="0"/>
          </a:p>
          <a:p>
            <a:r>
              <a:rPr lang="en-US" dirty="0"/>
              <a:t>Packet vs. Circuit switching</a:t>
            </a:r>
          </a:p>
          <a:p>
            <a:endParaRPr lang="en-US" dirty="0"/>
          </a:p>
          <a:p>
            <a:r>
              <a:rPr lang="en-US" b="1" dirty="0"/>
              <a:t>Basics of Layer2</a:t>
            </a:r>
          </a:p>
          <a:p>
            <a:endParaRPr lang="en-US" dirty="0"/>
          </a:p>
          <a:p>
            <a:r>
              <a:rPr lang="en-US" dirty="0"/>
              <a:t>Basics of routing protocols</a:t>
            </a:r>
          </a:p>
          <a:p>
            <a:endParaRPr lang="en-US" dirty="0"/>
          </a:p>
          <a:p>
            <a:r>
              <a:rPr lang="en-US" dirty="0"/>
              <a:t>Brief history of the Internet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617168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Originally designed for a shared wire (e.g., coax cable)</a:t>
            </a:r>
          </a:p>
          <a:p>
            <a:r>
              <a:rPr lang="en-US" dirty="0"/>
              <a:t>Each device listens to all traffic</a:t>
            </a:r>
          </a:p>
          <a:p>
            <a:pPr lvl="1"/>
            <a:r>
              <a:rPr lang="en-US" dirty="0"/>
              <a:t>Hardware filters out traffic intended for other hosts</a:t>
            </a:r>
          </a:p>
          <a:p>
            <a:pPr lvl="2"/>
            <a:r>
              <a:rPr lang="en-US" dirty="0"/>
              <a:t>I.e., different destination MAC address</a:t>
            </a:r>
          </a:p>
          <a:p>
            <a:pPr lvl="1"/>
            <a:r>
              <a:rPr lang="en-US" dirty="0"/>
              <a:t>Can be put in “promiscuous” mode, and record everything (called a network sniffer)</a:t>
            </a:r>
          </a:p>
          <a:p>
            <a:r>
              <a:rPr lang="en-US" dirty="0"/>
              <a:t>Sending: Device hardware automatically detects if another device is sending at same time</a:t>
            </a:r>
          </a:p>
          <a:p>
            <a:pPr lvl="1"/>
            <a:r>
              <a:rPr lang="en-US" dirty="0"/>
              <a:t>Random back-off and retry </a:t>
            </a:r>
          </a:p>
        </p:txBody>
      </p:sp>
    </p:spTree>
    <p:extLst>
      <p:ext uri="{BB962C8B-B14F-4D97-AF65-F5344CB8AC3E}">
        <p14:creationId xmlns:p14="http://schemas.microsoft.com/office/powerpoint/2010/main" val="1620206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</a:t>
            </a:r>
            <a:r>
              <a:rPr lang="en-US" dirty="0" err="1"/>
              <a:t>vs</a:t>
            </a:r>
            <a:r>
              <a:rPr lang="en-US" dirty="0"/>
              <a:t> Switched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572758"/>
            <a:ext cx="8458200" cy="4864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7003" y="6488668"/>
            <a:ext cx="6586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http://</a:t>
            </a:r>
            <a:r>
              <a:rPr lang="en-US" dirty="0" err="1"/>
              <a:t>www.industrialethernetu.com</a:t>
            </a:r>
            <a:r>
              <a:rPr lang="en-US" dirty="0"/>
              <a:t>/courses/401_3.htm</a:t>
            </a:r>
          </a:p>
        </p:txBody>
      </p:sp>
    </p:spTree>
    <p:extLst>
      <p:ext uri="{BB962C8B-B14F-4D97-AF65-F5344CB8AC3E}">
        <p14:creationId xmlns:p14="http://schemas.microsoft.com/office/powerpoint/2010/main" val="11470006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3300"/>
            <a:ext cx="8229600" cy="51228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Layering </a:t>
            </a:r>
          </a:p>
          <a:p>
            <a:endParaRPr lang="en-US" dirty="0"/>
          </a:p>
          <a:p>
            <a:r>
              <a:rPr lang="en-US" dirty="0"/>
              <a:t>Packet vs. Circuit switching</a:t>
            </a:r>
          </a:p>
          <a:p>
            <a:endParaRPr lang="en-US" dirty="0"/>
          </a:p>
          <a:p>
            <a:r>
              <a:rPr lang="en-US" dirty="0"/>
              <a:t>Basics of Layer2</a:t>
            </a:r>
          </a:p>
          <a:p>
            <a:endParaRPr lang="en-US" dirty="0"/>
          </a:p>
          <a:p>
            <a:r>
              <a:rPr lang="en-US" b="1" dirty="0"/>
              <a:t>Basics of routing protocols</a:t>
            </a:r>
          </a:p>
          <a:p>
            <a:endParaRPr lang="en-US" dirty="0"/>
          </a:p>
          <a:p>
            <a:r>
              <a:rPr lang="en-US" dirty="0"/>
              <a:t>Brief history of the Internet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316364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"/>
          <p:cNvSpPr>
            <a:spLocks noChangeShapeType="1"/>
          </p:cNvSpPr>
          <p:nvPr/>
        </p:nvSpPr>
        <p:spPr bwMode="auto">
          <a:xfrm flipH="1">
            <a:off x="4343400" y="1981200"/>
            <a:ext cx="2286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20" tIns="45712" rIns="91420" bIns="45712"/>
          <a:lstStyle/>
          <a:p>
            <a:pPr eaLnBrk="1" hangingPunct="1"/>
            <a:r>
              <a:rPr lang="en-US">
                <a:latin typeface="Arial" charset="0"/>
              </a:rPr>
              <a:t>Distance-Vector Routing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419600"/>
            <a:ext cx="8475663" cy="2244725"/>
          </a:xfrm>
        </p:spPr>
        <p:txBody>
          <a:bodyPr lIns="91420" tIns="45712" rIns="91420" bIns="45712"/>
          <a:lstStyle/>
          <a:p>
            <a:pPr marL="341313" indent="-341313" eaLnBrk="1" hangingPunct="1"/>
            <a:r>
              <a:rPr lang="en-US" sz="2400">
                <a:latin typeface="Arial" charset="0"/>
              </a:rPr>
              <a:t>Idea</a:t>
            </a:r>
          </a:p>
          <a:p>
            <a:pPr marL="741363" lvl="1" indent="-284163" eaLnBrk="1" hangingPunct="1"/>
            <a:r>
              <a:rPr lang="en-US" sz="2000">
                <a:latin typeface="Arial" charset="0"/>
              </a:rPr>
              <a:t>At any time, have cost/next hop of best known path to destination</a:t>
            </a:r>
          </a:p>
          <a:p>
            <a:pPr marL="741363" lvl="1" indent="-284163" eaLnBrk="1" hangingPunct="1"/>
            <a:r>
              <a:rPr lang="en-US" sz="2000">
                <a:latin typeface="Arial" charset="0"/>
              </a:rPr>
              <a:t>Use cost </a:t>
            </a:r>
            <a:r>
              <a:rPr lang="en-US" sz="2000">
                <a:latin typeface="Arial" charset="0"/>
                <a:sym typeface="Symbol" charset="0"/>
              </a:rPr>
              <a:t> </a:t>
            </a:r>
            <a:r>
              <a:rPr lang="en-US" sz="2000">
                <a:latin typeface="Arial" charset="0"/>
              </a:rPr>
              <a:t>when no path known</a:t>
            </a:r>
          </a:p>
          <a:p>
            <a:pPr marL="341313" indent="-341313" eaLnBrk="1" hangingPunct="1"/>
            <a:r>
              <a:rPr lang="en-US" sz="2400">
                <a:latin typeface="Arial" charset="0"/>
              </a:rPr>
              <a:t>Initially</a:t>
            </a:r>
          </a:p>
          <a:p>
            <a:pPr marL="741363" lvl="1" indent="-284163" eaLnBrk="1" hangingPunct="1"/>
            <a:r>
              <a:rPr lang="en-US" sz="2000">
                <a:latin typeface="Arial" charset="0"/>
              </a:rPr>
              <a:t>Only have entries for directly connected nodes</a:t>
            </a: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H="1" flipV="1">
            <a:off x="4572000" y="1981200"/>
            <a:ext cx="1447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V="1">
            <a:off x="6019800" y="1981200"/>
            <a:ext cx="1447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7467600" y="1981200"/>
            <a:ext cx="5334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V="1">
            <a:off x="6553200" y="3352800"/>
            <a:ext cx="1447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H="1" flipV="1">
            <a:off x="6019800" y="2590800"/>
            <a:ext cx="5334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V="1">
            <a:off x="4419600" y="2590800"/>
            <a:ext cx="16002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4343400" y="3505200"/>
            <a:ext cx="2209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4114800" y="32766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FF99"/>
                </a:solidFill>
                <a:latin typeface="Helvetica" charset="0"/>
              </a:rPr>
              <a:t>A</a:t>
            </a:r>
          </a:p>
        </p:txBody>
      </p:sp>
      <p:sp>
        <p:nvSpPr>
          <p:cNvPr id="30733" name="Oval 13"/>
          <p:cNvSpPr>
            <a:spLocks noChangeArrowheads="1"/>
          </p:cNvSpPr>
          <p:nvPr/>
        </p:nvSpPr>
        <p:spPr bwMode="auto">
          <a:xfrm>
            <a:off x="4343400" y="17526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FF99"/>
                </a:solidFill>
                <a:latin typeface="Helvetica" charset="0"/>
              </a:rPr>
              <a:t>E</a:t>
            </a:r>
          </a:p>
        </p:txBody>
      </p:sp>
      <p:sp>
        <p:nvSpPr>
          <p:cNvPr id="30734" name="Oval 14"/>
          <p:cNvSpPr>
            <a:spLocks noChangeArrowheads="1"/>
          </p:cNvSpPr>
          <p:nvPr/>
        </p:nvSpPr>
        <p:spPr bwMode="auto">
          <a:xfrm>
            <a:off x="5791200" y="23622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FF99"/>
                </a:solidFill>
                <a:latin typeface="Helvetica" charset="0"/>
              </a:rPr>
              <a:t>F</a:t>
            </a:r>
          </a:p>
        </p:txBody>
      </p:sp>
      <p:sp>
        <p:nvSpPr>
          <p:cNvPr id="30735" name="Oval 15"/>
          <p:cNvSpPr>
            <a:spLocks noChangeArrowheads="1"/>
          </p:cNvSpPr>
          <p:nvPr/>
        </p:nvSpPr>
        <p:spPr bwMode="auto">
          <a:xfrm>
            <a:off x="7239000" y="17526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FF99"/>
                </a:solidFill>
                <a:latin typeface="Helvetica" charset="0"/>
              </a:rPr>
              <a:t>C</a:t>
            </a:r>
          </a:p>
        </p:txBody>
      </p:sp>
      <p:sp>
        <p:nvSpPr>
          <p:cNvPr id="30736" name="Oval 16"/>
          <p:cNvSpPr>
            <a:spLocks noChangeArrowheads="1"/>
          </p:cNvSpPr>
          <p:nvPr/>
        </p:nvSpPr>
        <p:spPr bwMode="auto">
          <a:xfrm>
            <a:off x="7772400" y="31242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FF99"/>
                </a:solidFill>
                <a:latin typeface="Helvetica" charset="0"/>
              </a:rPr>
              <a:t>D</a:t>
            </a:r>
          </a:p>
        </p:txBody>
      </p:sp>
      <p:sp>
        <p:nvSpPr>
          <p:cNvPr id="30737" name="Oval 17"/>
          <p:cNvSpPr>
            <a:spLocks noChangeArrowheads="1"/>
          </p:cNvSpPr>
          <p:nvPr/>
        </p:nvSpPr>
        <p:spPr bwMode="auto">
          <a:xfrm>
            <a:off x="6324600" y="35814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FF99"/>
                </a:solidFill>
                <a:latin typeface="Helvetica" charset="0"/>
              </a:rPr>
              <a:t>B</a:t>
            </a: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4114800" y="25146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Helvetica" charset="0"/>
              </a:rPr>
              <a:t>2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5181600" y="19050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Helvetica" charset="0"/>
              </a:rPr>
              <a:t>3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4876800" y="27432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Helvetica" charset="0"/>
              </a:rPr>
              <a:t>6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5410200" y="33528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Helvetica" charset="0"/>
              </a:rPr>
              <a:t>4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6324600" y="29718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Helvetica" charset="0"/>
              </a:rPr>
              <a:t>1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6477000" y="19812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Helvetica" charset="0"/>
              </a:rPr>
              <a:t>1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7696200" y="23622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Helvetica" charset="0"/>
              </a:rPr>
              <a:t>1</a:t>
            </a:r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7162800" y="3200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Helvetica" charset="0"/>
              </a:rPr>
              <a:t>3</a:t>
            </a:r>
          </a:p>
        </p:txBody>
      </p:sp>
      <p:graphicFrame>
        <p:nvGraphicFramePr>
          <p:cNvPr id="61469" name="Group 29"/>
          <p:cNvGraphicFramePr>
            <a:graphicFrameLocks noGrp="1"/>
          </p:cNvGraphicFramePr>
          <p:nvPr/>
        </p:nvGraphicFramePr>
        <p:xfrm>
          <a:off x="1600200" y="1447800"/>
          <a:ext cx="2133600" cy="3200400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Initial Table for 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Next 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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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714288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27A8A-E7FD-5DD0-86D9-95E5A2E4E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Programmer male with solid fill">
            <a:extLst>
              <a:ext uri="{FF2B5EF4-FFF2-40B4-BE49-F238E27FC236}">
                <a16:creationId xmlns:a16="http://schemas.microsoft.com/office/drawing/2014/main" id="{34550F72-FC04-03E6-A1A4-A331A2BBE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524000"/>
            <a:ext cx="914400" cy="914400"/>
          </a:xfrm>
          <a:prstGeom prst="rect">
            <a:avLst/>
          </a:prstGeom>
        </p:spPr>
      </p:pic>
      <p:pic>
        <p:nvPicPr>
          <p:cNvPr id="7" name="Graphic 6" descr="Programmer male outline">
            <a:extLst>
              <a:ext uri="{FF2B5EF4-FFF2-40B4-BE49-F238E27FC236}">
                <a16:creationId xmlns:a16="http://schemas.microsoft.com/office/drawing/2014/main" id="{15B4B435-3E26-4B35-BD74-674285C42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5105400"/>
            <a:ext cx="914400" cy="914400"/>
          </a:xfrm>
          <a:prstGeom prst="rect">
            <a:avLst/>
          </a:prstGeom>
        </p:spPr>
      </p:pic>
      <p:pic>
        <p:nvPicPr>
          <p:cNvPr id="9" name="Graphic 8" descr="Programmer female with solid fill">
            <a:extLst>
              <a:ext uri="{FF2B5EF4-FFF2-40B4-BE49-F238E27FC236}">
                <a16:creationId xmlns:a16="http://schemas.microsoft.com/office/drawing/2014/main" id="{EF6C0B21-3007-DD35-88F2-E33887EA45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3805200"/>
            <a:ext cx="914400" cy="914400"/>
          </a:xfrm>
          <a:prstGeom prst="rect">
            <a:avLst/>
          </a:prstGeom>
        </p:spPr>
      </p:pic>
      <p:pic>
        <p:nvPicPr>
          <p:cNvPr id="11" name="Graphic 10" descr="Programmer female outline">
            <a:extLst>
              <a:ext uri="{FF2B5EF4-FFF2-40B4-BE49-F238E27FC236}">
                <a16:creationId xmlns:a16="http://schemas.microsoft.com/office/drawing/2014/main" id="{8A1BC5B9-B715-F4F3-E9D6-EC8FA42488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8200" y="2664600"/>
            <a:ext cx="914400" cy="914400"/>
          </a:xfrm>
          <a:prstGeom prst="rect">
            <a:avLst/>
          </a:prstGeom>
        </p:spPr>
      </p:pic>
      <p:pic>
        <p:nvPicPr>
          <p:cNvPr id="13" name="Picture 12" descr="A group of people running on a field&#10;&#10;Description automatically generated">
            <a:extLst>
              <a:ext uri="{FF2B5EF4-FFF2-40B4-BE49-F238E27FC236}">
                <a16:creationId xmlns:a16="http://schemas.microsoft.com/office/drawing/2014/main" id="{0B176D62-E7B6-34AD-7778-88A1A563CF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98" y="1164301"/>
            <a:ext cx="990600" cy="1494087"/>
          </a:xfrm>
          <a:prstGeom prst="rect">
            <a:avLst/>
          </a:prstGeom>
        </p:spPr>
      </p:pic>
      <p:pic>
        <p:nvPicPr>
          <p:cNvPr id="15" name="Picture 14" descr="A person holding a cat&#10;&#10;Description automatically generated">
            <a:extLst>
              <a:ext uri="{FF2B5EF4-FFF2-40B4-BE49-F238E27FC236}">
                <a16:creationId xmlns:a16="http://schemas.microsoft.com/office/drawing/2014/main" id="{3643F248-DF83-1950-6EF3-F16633841C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98" y="3121800"/>
            <a:ext cx="914400" cy="1388125"/>
          </a:xfrm>
          <a:prstGeom prst="rect">
            <a:avLst/>
          </a:prstGeom>
        </p:spPr>
      </p:pic>
      <p:pic>
        <p:nvPicPr>
          <p:cNvPr id="17" name="Picture 16" descr="A screenshot of a hippo&#10;&#10;Description automatically generated">
            <a:extLst>
              <a:ext uri="{FF2B5EF4-FFF2-40B4-BE49-F238E27FC236}">
                <a16:creationId xmlns:a16="http://schemas.microsoft.com/office/drawing/2014/main" id="{F7B1ECB7-7C7F-B9E9-BFAC-E35DB855D5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49" y="4967125"/>
            <a:ext cx="1502098" cy="15303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121EEFB-3447-66D5-CC5D-DB927461C89E}"/>
              </a:ext>
            </a:extLst>
          </p:cNvPr>
          <p:cNvSpPr txBox="1"/>
          <p:nvPr/>
        </p:nvSpPr>
        <p:spPr>
          <a:xfrm>
            <a:off x="2116179" y="1003042"/>
            <a:ext cx="425954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How does my app/browser know? </a:t>
            </a:r>
          </a:p>
          <a:p>
            <a:endParaRPr lang="en-US" sz="3200" dirty="0">
              <a:latin typeface="Calibri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Who is IG?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Where is IG?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How do I get to IG?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Get bytes from IG?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“Stream” from IG?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Not mix up things?</a:t>
            </a:r>
          </a:p>
          <a:p>
            <a:r>
              <a:rPr lang="en-US" sz="3200" dirty="0">
                <a:latin typeface="Calibri" pitchFamily="34" charset="0"/>
              </a:rPr>
              <a:t>….</a:t>
            </a:r>
          </a:p>
          <a:p>
            <a:pPr marL="457200" indent="-457200">
              <a:buFontTx/>
              <a:buChar char="-"/>
            </a:pPr>
            <a:endParaRPr lang="en-US" sz="3200" dirty="0">
              <a:latin typeface="Calibri" pitchFamily="34" charset="0"/>
            </a:endParaRPr>
          </a:p>
          <a:p>
            <a:pPr marL="457200" indent="-457200">
              <a:buFontTx/>
              <a:buChar char="-"/>
            </a:pP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503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 flipH="1">
            <a:off x="3429000" y="1676400"/>
            <a:ext cx="2286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20" tIns="45712" rIns="91420" bIns="45712"/>
          <a:lstStyle/>
          <a:p>
            <a:pPr eaLnBrk="1" hangingPunct="1"/>
            <a:r>
              <a:rPr lang="en-US">
                <a:latin typeface="Arial" charset="0"/>
              </a:rPr>
              <a:t>Distance-Vector Update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3810000"/>
            <a:ext cx="8475663" cy="2244725"/>
          </a:xfrm>
        </p:spPr>
        <p:txBody>
          <a:bodyPr lIns="91420" tIns="45712" rIns="91420" bIns="45712">
            <a:normAutofit fontScale="92500" lnSpcReduction="20000"/>
          </a:bodyPr>
          <a:lstStyle/>
          <a:p>
            <a:pPr marL="385763" indent="-385763" eaLnBrk="1" hangingPunct="1">
              <a:tabLst>
                <a:tab pos="3028950" algn="l"/>
              </a:tabLst>
            </a:pPr>
            <a:r>
              <a:rPr lang="en-US" sz="2400" dirty="0">
                <a:latin typeface="Arial" charset="0"/>
              </a:rPr>
              <a:t>Update(</a:t>
            </a:r>
            <a:r>
              <a:rPr lang="en-US" sz="2400" dirty="0" err="1">
                <a:latin typeface="Arial" charset="0"/>
              </a:rPr>
              <a:t>x,y,z</a:t>
            </a:r>
            <a:r>
              <a:rPr lang="en-US" sz="2400">
                <a:latin typeface="Arial" charset="0"/>
              </a:rPr>
              <a:t>)</a:t>
            </a:r>
          </a:p>
          <a:p>
            <a:pPr marL="744538" lvl="1" indent="-246063" eaLnBrk="1" hangingPunct="1">
              <a:buFontTx/>
              <a:buNone/>
              <a:tabLst>
                <a:tab pos="3028950" algn="l"/>
              </a:tabLst>
            </a:pPr>
            <a:r>
              <a:rPr lang="en-US" sz="2000" dirty="0">
                <a:latin typeface="Arial" charset="0"/>
              </a:rPr>
              <a:t>d </a:t>
            </a:r>
            <a:r>
              <a:rPr lang="en-US" sz="2000" dirty="0">
                <a:latin typeface="Arial" charset="0"/>
                <a:sym typeface="Symbol" charset="0"/>
              </a:rPr>
              <a:t></a:t>
            </a:r>
            <a:r>
              <a:rPr lang="en-US" sz="2000" dirty="0">
                <a:latin typeface="Arial" charset="0"/>
              </a:rPr>
              <a:t> c(</a:t>
            </a:r>
            <a:r>
              <a:rPr lang="en-US" sz="2000" dirty="0" err="1">
                <a:latin typeface="Arial" charset="0"/>
              </a:rPr>
              <a:t>x,z</a:t>
            </a:r>
            <a:r>
              <a:rPr lang="en-US" sz="2000" dirty="0">
                <a:latin typeface="Arial" charset="0"/>
              </a:rPr>
              <a:t>) + d(</a:t>
            </a:r>
            <a:r>
              <a:rPr lang="en-US" sz="2000" dirty="0" err="1">
                <a:latin typeface="Arial" charset="0"/>
              </a:rPr>
              <a:t>z,y</a:t>
            </a:r>
            <a:r>
              <a:rPr lang="en-US" sz="2000" dirty="0">
                <a:latin typeface="Arial" charset="0"/>
              </a:rPr>
              <a:t>)	</a:t>
            </a:r>
            <a:r>
              <a:rPr lang="en-US" sz="1600" dirty="0">
                <a:solidFill>
                  <a:srgbClr val="FF0000"/>
                </a:solidFill>
                <a:latin typeface="Arial" charset="0"/>
              </a:rPr>
              <a:t># Cost of path from x to y with first hop z</a:t>
            </a:r>
          </a:p>
          <a:p>
            <a:pPr marL="744538" lvl="1" indent="-246063" eaLnBrk="1" hangingPunct="1">
              <a:buFontTx/>
              <a:buNone/>
              <a:tabLst>
                <a:tab pos="3028950" algn="l"/>
              </a:tabLst>
            </a:pPr>
            <a:r>
              <a:rPr lang="en-US" sz="2000" dirty="0">
                <a:latin typeface="Arial" charset="0"/>
              </a:rPr>
              <a:t>if d &lt; d(</a:t>
            </a:r>
            <a:r>
              <a:rPr lang="en-US" sz="2000" dirty="0" err="1">
                <a:latin typeface="Arial" charset="0"/>
              </a:rPr>
              <a:t>x,y</a:t>
            </a:r>
            <a:r>
              <a:rPr lang="en-US" sz="2000" dirty="0">
                <a:latin typeface="Arial" charset="0"/>
              </a:rPr>
              <a:t>)</a:t>
            </a:r>
          </a:p>
          <a:p>
            <a:pPr marL="1146175" lvl="2" indent="-238125" eaLnBrk="1" hangingPunct="1">
              <a:buFontTx/>
              <a:buNone/>
              <a:tabLst>
                <a:tab pos="3028950" algn="l"/>
              </a:tabLst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# Found better path</a:t>
            </a:r>
          </a:p>
          <a:p>
            <a:pPr marL="1146175" lvl="2" indent="-238125" eaLnBrk="1" hangingPunct="1">
              <a:buFontTx/>
              <a:buNone/>
              <a:tabLst>
                <a:tab pos="3028950" algn="l"/>
              </a:tabLst>
            </a:pPr>
            <a:r>
              <a:rPr lang="en-US" sz="2000" dirty="0">
                <a:latin typeface="Arial" charset="0"/>
              </a:rPr>
              <a:t>return </a:t>
            </a:r>
            <a:r>
              <a:rPr lang="en-US" sz="2000" dirty="0" err="1">
                <a:latin typeface="Arial" charset="0"/>
              </a:rPr>
              <a:t>d,z</a:t>
            </a:r>
            <a:r>
              <a:rPr lang="en-US" sz="2000" dirty="0">
                <a:latin typeface="Arial" charset="0"/>
              </a:rPr>
              <a:t>	</a:t>
            </a:r>
            <a:r>
              <a:rPr lang="en-US" sz="1600" dirty="0">
                <a:solidFill>
                  <a:srgbClr val="FF0000"/>
                </a:solidFill>
                <a:latin typeface="Arial" charset="0"/>
              </a:rPr>
              <a:t># Updated cost / next hop</a:t>
            </a:r>
            <a:endParaRPr lang="en-US" sz="2000" dirty="0">
              <a:solidFill>
                <a:srgbClr val="FF0000"/>
              </a:solidFill>
              <a:latin typeface="Arial" charset="0"/>
            </a:endParaRPr>
          </a:p>
          <a:p>
            <a:pPr marL="744538" lvl="1" indent="-246063" eaLnBrk="1" hangingPunct="1">
              <a:buFontTx/>
              <a:buNone/>
              <a:tabLst>
                <a:tab pos="3028950" algn="l"/>
              </a:tabLst>
            </a:pPr>
            <a:r>
              <a:rPr lang="en-US" sz="2000" dirty="0">
                <a:latin typeface="Arial" charset="0"/>
              </a:rPr>
              <a:t>else</a:t>
            </a:r>
          </a:p>
          <a:p>
            <a:pPr marL="1146175" lvl="2" indent="-238125" eaLnBrk="1" hangingPunct="1">
              <a:buFontTx/>
              <a:buNone/>
              <a:tabLst>
                <a:tab pos="3028950" algn="l"/>
              </a:tabLst>
            </a:pPr>
            <a:r>
              <a:rPr lang="en-US" sz="2000" dirty="0">
                <a:latin typeface="Arial" charset="0"/>
              </a:rPr>
              <a:t>return d(</a:t>
            </a:r>
            <a:r>
              <a:rPr lang="en-US" sz="2000" dirty="0" err="1">
                <a:latin typeface="Arial" charset="0"/>
              </a:rPr>
              <a:t>x,y</a:t>
            </a:r>
            <a:r>
              <a:rPr lang="en-US" sz="2000" dirty="0">
                <a:latin typeface="Arial" charset="0"/>
              </a:rPr>
              <a:t>), </a:t>
            </a:r>
            <a:r>
              <a:rPr lang="en-US" sz="2000" dirty="0" err="1">
                <a:latin typeface="Arial" charset="0"/>
              </a:rPr>
              <a:t>nexthop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dirty="0" err="1">
                <a:latin typeface="Arial" charset="0"/>
              </a:rPr>
              <a:t>x,y</a:t>
            </a:r>
            <a:r>
              <a:rPr lang="en-US" sz="2000" dirty="0">
                <a:latin typeface="Arial" charset="0"/>
              </a:rPr>
              <a:t>)	</a:t>
            </a:r>
            <a:r>
              <a:rPr lang="en-US" sz="1600" dirty="0">
                <a:solidFill>
                  <a:srgbClr val="FF0000"/>
                </a:solidFill>
                <a:latin typeface="Arial" charset="0"/>
              </a:rPr>
              <a:t># Existing cost / next hop</a:t>
            </a:r>
            <a:endParaRPr lang="en-US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3200400" y="29718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FF99"/>
                </a:solidFill>
                <a:latin typeface="Helvetica" charset="0"/>
              </a:rPr>
              <a:t>x</a:t>
            </a: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3429000" y="14478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FF99"/>
                </a:solidFill>
                <a:latin typeface="Helvetica" charset="0"/>
              </a:rPr>
              <a:t>z</a:t>
            </a:r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6858000" y="28194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FF99"/>
                </a:solidFill>
                <a:latin typeface="Helvetica" charset="0"/>
              </a:rPr>
              <a:t>y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2895600" y="2133600"/>
            <a:ext cx="638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Helvetica" charset="0"/>
              </a:rPr>
              <a:t>c(x,z)</a:t>
            </a:r>
          </a:p>
        </p:txBody>
      </p:sp>
      <p:sp>
        <p:nvSpPr>
          <p:cNvPr id="31753" name="Freeform 9"/>
          <p:cNvSpPr>
            <a:spLocks/>
          </p:cNvSpPr>
          <p:nvPr/>
        </p:nvSpPr>
        <p:spPr bwMode="auto">
          <a:xfrm>
            <a:off x="3686174" y="1617662"/>
            <a:ext cx="3171825" cy="1277937"/>
          </a:xfrm>
          <a:custGeom>
            <a:avLst/>
            <a:gdLst>
              <a:gd name="T0" fmla="*/ 0 w 2132"/>
              <a:gd name="T1" fmla="*/ 2147483647 h 913"/>
              <a:gd name="T2" fmla="*/ 2147483647 w 2132"/>
              <a:gd name="T3" fmla="*/ 2147483647 h 913"/>
              <a:gd name="T4" fmla="*/ 2147483647 w 2132"/>
              <a:gd name="T5" fmla="*/ 2147483647 h 913"/>
              <a:gd name="T6" fmla="*/ 2147483647 w 2132"/>
              <a:gd name="T7" fmla="*/ 2147483647 h 913"/>
              <a:gd name="T8" fmla="*/ 2147483647 w 2132"/>
              <a:gd name="T9" fmla="*/ 2147483647 h 913"/>
              <a:gd name="T10" fmla="*/ 2147483647 w 2132"/>
              <a:gd name="T11" fmla="*/ 2147483647 h 913"/>
              <a:gd name="T12" fmla="*/ 2147483647 w 2132"/>
              <a:gd name="T13" fmla="*/ 2147483647 h 913"/>
              <a:gd name="T14" fmla="*/ 2147483647 w 2132"/>
              <a:gd name="T15" fmla="*/ 2147483647 h 913"/>
              <a:gd name="T16" fmla="*/ 2147483647 w 2132"/>
              <a:gd name="T17" fmla="*/ 2147483647 h 913"/>
              <a:gd name="T18" fmla="*/ 2147483647 w 2132"/>
              <a:gd name="T19" fmla="*/ 2147483647 h 913"/>
              <a:gd name="T20" fmla="*/ 2147483647 w 2132"/>
              <a:gd name="T21" fmla="*/ 2147483647 h 913"/>
              <a:gd name="T22" fmla="*/ 2147483647 w 2132"/>
              <a:gd name="T23" fmla="*/ 2147483647 h 913"/>
              <a:gd name="T24" fmla="*/ 2147483647 w 2132"/>
              <a:gd name="T25" fmla="*/ 2147483647 h 913"/>
              <a:gd name="T26" fmla="*/ 2147483647 w 2132"/>
              <a:gd name="T27" fmla="*/ 2147483647 h 913"/>
              <a:gd name="T28" fmla="*/ 2147483647 w 2132"/>
              <a:gd name="T29" fmla="*/ 2147483647 h 913"/>
              <a:gd name="T30" fmla="*/ 2147483647 w 2132"/>
              <a:gd name="T31" fmla="*/ 2147483647 h 913"/>
              <a:gd name="T32" fmla="*/ 2147483647 w 2132"/>
              <a:gd name="T33" fmla="*/ 2147483647 h 9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132"/>
              <a:gd name="T52" fmla="*/ 0 h 913"/>
              <a:gd name="T53" fmla="*/ 2132 w 2132"/>
              <a:gd name="T54" fmla="*/ 913 h 9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132" h="913">
                <a:moveTo>
                  <a:pt x="0" y="37"/>
                </a:moveTo>
                <a:cubicBezTo>
                  <a:pt x="29" y="18"/>
                  <a:pt x="91" y="6"/>
                  <a:pt x="126" y="1"/>
                </a:cubicBezTo>
                <a:cubicBezTo>
                  <a:pt x="208" y="3"/>
                  <a:pt x="290" y="0"/>
                  <a:pt x="372" y="7"/>
                </a:cubicBezTo>
                <a:cubicBezTo>
                  <a:pt x="392" y="9"/>
                  <a:pt x="451" y="74"/>
                  <a:pt x="456" y="79"/>
                </a:cubicBezTo>
                <a:cubicBezTo>
                  <a:pt x="505" y="128"/>
                  <a:pt x="547" y="190"/>
                  <a:pt x="606" y="229"/>
                </a:cubicBezTo>
                <a:cubicBezTo>
                  <a:pt x="628" y="262"/>
                  <a:pt x="666" y="323"/>
                  <a:pt x="696" y="343"/>
                </a:cubicBezTo>
                <a:cubicBezTo>
                  <a:pt x="707" y="376"/>
                  <a:pt x="695" y="349"/>
                  <a:pt x="726" y="385"/>
                </a:cubicBezTo>
                <a:cubicBezTo>
                  <a:pt x="772" y="438"/>
                  <a:pt x="808" y="450"/>
                  <a:pt x="870" y="481"/>
                </a:cubicBezTo>
                <a:cubicBezTo>
                  <a:pt x="917" y="477"/>
                  <a:pt x="986" y="476"/>
                  <a:pt x="1032" y="457"/>
                </a:cubicBezTo>
                <a:cubicBezTo>
                  <a:pt x="1116" y="422"/>
                  <a:pt x="1196" y="377"/>
                  <a:pt x="1284" y="355"/>
                </a:cubicBezTo>
                <a:cubicBezTo>
                  <a:pt x="1333" y="360"/>
                  <a:pt x="1402" y="365"/>
                  <a:pt x="1440" y="403"/>
                </a:cubicBezTo>
                <a:cubicBezTo>
                  <a:pt x="1468" y="431"/>
                  <a:pt x="1482" y="463"/>
                  <a:pt x="1518" y="481"/>
                </a:cubicBezTo>
                <a:cubicBezTo>
                  <a:pt x="1548" y="526"/>
                  <a:pt x="1582" y="575"/>
                  <a:pt x="1620" y="613"/>
                </a:cubicBezTo>
                <a:cubicBezTo>
                  <a:pt x="1631" y="647"/>
                  <a:pt x="1652" y="701"/>
                  <a:pt x="1674" y="727"/>
                </a:cubicBezTo>
                <a:cubicBezTo>
                  <a:pt x="1728" y="790"/>
                  <a:pt x="1865" y="827"/>
                  <a:pt x="1944" y="847"/>
                </a:cubicBezTo>
                <a:cubicBezTo>
                  <a:pt x="1985" y="857"/>
                  <a:pt x="2015" y="887"/>
                  <a:pt x="2058" y="895"/>
                </a:cubicBezTo>
                <a:cubicBezTo>
                  <a:pt x="2063" y="896"/>
                  <a:pt x="2132" y="897"/>
                  <a:pt x="2100" y="913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31754" name="Freeform 10"/>
          <p:cNvSpPr>
            <a:spLocks/>
          </p:cNvSpPr>
          <p:nvPr/>
        </p:nvSpPr>
        <p:spPr bwMode="auto">
          <a:xfrm>
            <a:off x="3435349" y="2895600"/>
            <a:ext cx="3422649" cy="495300"/>
          </a:xfrm>
          <a:custGeom>
            <a:avLst/>
            <a:gdLst>
              <a:gd name="T0" fmla="*/ 2147483647 w 2198"/>
              <a:gd name="T1" fmla="*/ 2147483647 h 245"/>
              <a:gd name="T2" fmla="*/ 2147483647 w 2198"/>
              <a:gd name="T3" fmla="*/ 2147483647 h 245"/>
              <a:gd name="T4" fmla="*/ 2147483647 w 2198"/>
              <a:gd name="T5" fmla="*/ 2147483647 h 245"/>
              <a:gd name="T6" fmla="*/ 2147483647 w 2198"/>
              <a:gd name="T7" fmla="*/ 2147483647 h 245"/>
              <a:gd name="T8" fmla="*/ 2147483647 w 2198"/>
              <a:gd name="T9" fmla="*/ 2147483647 h 245"/>
              <a:gd name="T10" fmla="*/ 2147483647 w 2198"/>
              <a:gd name="T11" fmla="*/ 2147483647 h 245"/>
              <a:gd name="T12" fmla="*/ 2147483647 w 2198"/>
              <a:gd name="T13" fmla="*/ 2147483647 h 245"/>
              <a:gd name="T14" fmla="*/ 2147483647 w 2198"/>
              <a:gd name="T15" fmla="*/ 2147483647 h 245"/>
              <a:gd name="T16" fmla="*/ 2147483647 w 2198"/>
              <a:gd name="T17" fmla="*/ 2147483647 h 245"/>
              <a:gd name="T18" fmla="*/ 2147483647 w 2198"/>
              <a:gd name="T19" fmla="*/ 2147483647 h 245"/>
              <a:gd name="T20" fmla="*/ 2147483647 w 2198"/>
              <a:gd name="T21" fmla="*/ 2147483647 h 245"/>
              <a:gd name="T22" fmla="*/ 2147483647 w 2198"/>
              <a:gd name="T23" fmla="*/ 2147483647 h 245"/>
              <a:gd name="T24" fmla="*/ 2147483647 w 2198"/>
              <a:gd name="T25" fmla="*/ 2147483647 h 245"/>
              <a:gd name="T26" fmla="*/ 2147483647 w 2198"/>
              <a:gd name="T27" fmla="*/ 2147483647 h 245"/>
              <a:gd name="T28" fmla="*/ 2147483647 w 2198"/>
              <a:gd name="T29" fmla="*/ 2147483647 h 245"/>
              <a:gd name="T30" fmla="*/ 2147483647 w 2198"/>
              <a:gd name="T31" fmla="*/ 2147483647 h 245"/>
              <a:gd name="T32" fmla="*/ 2147483647 w 2198"/>
              <a:gd name="T33" fmla="*/ 2147483647 h 245"/>
              <a:gd name="T34" fmla="*/ 2147483647 w 2198"/>
              <a:gd name="T35" fmla="*/ 2147483647 h 245"/>
              <a:gd name="T36" fmla="*/ 2147483647 w 2198"/>
              <a:gd name="T37" fmla="*/ 2147483647 h 245"/>
              <a:gd name="T38" fmla="*/ 2147483647 w 2198"/>
              <a:gd name="T39" fmla="*/ 2147483647 h 245"/>
              <a:gd name="T40" fmla="*/ 2147483647 w 2198"/>
              <a:gd name="T41" fmla="*/ 2147483647 h 245"/>
              <a:gd name="T42" fmla="*/ 2147483647 w 2198"/>
              <a:gd name="T43" fmla="*/ 2147483647 h 24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198"/>
              <a:gd name="T67" fmla="*/ 0 h 245"/>
              <a:gd name="T68" fmla="*/ 2198 w 2198"/>
              <a:gd name="T69" fmla="*/ 245 h 24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198" h="245">
                <a:moveTo>
                  <a:pt x="20" y="134"/>
                </a:moveTo>
                <a:cubicBezTo>
                  <a:pt x="14" y="126"/>
                  <a:pt x="0" y="120"/>
                  <a:pt x="2" y="110"/>
                </a:cubicBezTo>
                <a:cubicBezTo>
                  <a:pt x="3" y="101"/>
                  <a:pt x="19" y="103"/>
                  <a:pt x="26" y="98"/>
                </a:cubicBezTo>
                <a:cubicBezTo>
                  <a:pt x="70" y="66"/>
                  <a:pt x="112" y="39"/>
                  <a:pt x="164" y="20"/>
                </a:cubicBezTo>
                <a:cubicBezTo>
                  <a:pt x="184" y="13"/>
                  <a:pt x="224" y="2"/>
                  <a:pt x="224" y="2"/>
                </a:cubicBezTo>
                <a:cubicBezTo>
                  <a:pt x="274" y="5"/>
                  <a:pt x="338" y="0"/>
                  <a:pt x="386" y="26"/>
                </a:cubicBezTo>
                <a:cubicBezTo>
                  <a:pt x="424" y="47"/>
                  <a:pt x="464" y="74"/>
                  <a:pt x="500" y="98"/>
                </a:cubicBezTo>
                <a:cubicBezTo>
                  <a:pt x="526" y="115"/>
                  <a:pt x="561" y="149"/>
                  <a:pt x="590" y="164"/>
                </a:cubicBezTo>
                <a:cubicBezTo>
                  <a:pt x="637" y="188"/>
                  <a:pt x="688" y="200"/>
                  <a:pt x="740" y="206"/>
                </a:cubicBezTo>
                <a:cubicBezTo>
                  <a:pt x="840" y="201"/>
                  <a:pt x="954" y="194"/>
                  <a:pt x="1052" y="164"/>
                </a:cubicBezTo>
                <a:cubicBezTo>
                  <a:pt x="1077" y="156"/>
                  <a:pt x="1099" y="142"/>
                  <a:pt x="1124" y="134"/>
                </a:cubicBezTo>
                <a:cubicBezTo>
                  <a:pt x="1138" y="120"/>
                  <a:pt x="1164" y="91"/>
                  <a:pt x="1184" y="86"/>
                </a:cubicBezTo>
                <a:cubicBezTo>
                  <a:pt x="1208" y="80"/>
                  <a:pt x="1224" y="76"/>
                  <a:pt x="1244" y="62"/>
                </a:cubicBezTo>
                <a:cubicBezTo>
                  <a:pt x="1311" y="68"/>
                  <a:pt x="1341" y="69"/>
                  <a:pt x="1400" y="98"/>
                </a:cubicBezTo>
                <a:cubicBezTo>
                  <a:pt x="1419" y="108"/>
                  <a:pt x="1460" y="122"/>
                  <a:pt x="1460" y="122"/>
                </a:cubicBezTo>
                <a:cubicBezTo>
                  <a:pt x="1543" y="185"/>
                  <a:pt x="1586" y="230"/>
                  <a:pt x="1694" y="242"/>
                </a:cubicBezTo>
                <a:cubicBezTo>
                  <a:pt x="1800" y="237"/>
                  <a:pt x="1796" y="245"/>
                  <a:pt x="1862" y="230"/>
                </a:cubicBezTo>
                <a:cubicBezTo>
                  <a:pt x="1870" y="228"/>
                  <a:pt x="1878" y="226"/>
                  <a:pt x="1886" y="224"/>
                </a:cubicBezTo>
                <a:cubicBezTo>
                  <a:pt x="1892" y="222"/>
                  <a:pt x="1898" y="219"/>
                  <a:pt x="1904" y="218"/>
                </a:cubicBezTo>
                <a:cubicBezTo>
                  <a:pt x="1924" y="213"/>
                  <a:pt x="1964" y="206"/>
                  <a:pt x="1964" y="206"/>
                </a:cubicBezTo>
                <a:cubicBezTo>
                  <a:pt x="2014" y="181"/>
                  <a:pt x="2067" y="159"/>
                  <a:pt x="2114" y="128"/>
                </a:cubicBezTo>
                <a:cubicBezTo>
                  <a:pt x="2137" y="113"/>
                  <a:pt x="2172" y="111"/>
                  <a:pt x="2198" y="9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4800600" y="1828800"/>
            <a:ext cx="647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Helvetica" charset="0"/>
              </a:rPr>
              <a:t>d(z,y)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4800600" y="3276600"/>
            <a:ext cx="658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Helvetica" charset="0"/>
              </a:rPr>
              <a:t>d(x,y)</a:t>
            </a:r>
          </a:p>
        </p:txBody>
      </p:sp>
    </p:spTree>
    <p:extLst>
      <p:ext uri="{BB962C8B-B14F-4D97-AF65-F5344CB8AC3E}">
        <p14:creationId xmlns:p14="http://schemas.microsoft.com/office/powerpoint/2010/main" val="420769331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20" tIns="45712" rIns="91420" bIns="45712"/>
          <a:lstStyle/>
          <a:p>
            <a:pPr eaLnBrk="1" hangingPunct="1"/>
            <a:r>
              <a:rPr lang="en-US">
                <a:latin typeface="Arial" charset="0"/>
              </a:rPr>
              <a:t>Link State Protocol Concept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20" tIns="45712" rIns="91420" bIns="45712"/>
          <a:lstStyle/>
          <a:p>
            <a:pPr marL="341313" indent="-341313" eaLnBrk="1" hangingPunct="1"/>
            <a:r>
              <a:rPr lang="en-US">
                <a:latin typeface="Arial" charset="0"/>
              </a:rPr>
              <a:t>Every node gets complete copy of graph</a:t>
            </a:r>
          </a:p>
          <a:p>
            <a:pPr marL="741363" lvl="1" indent="-284163" eaLnBrk="1" hangingPunct="1"/>
            <a:r>
              <a:rPr lang="en-US">
                <a:latin typeface="Arial" charset="0"/>
              </a:rPr>
              <a:t>Every node 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floods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 network with data about its outgoing links</a:t>
            </a:r>
          </a:p>
          <a:p>
            <a:pPr marL="341313" indent="-341313" eaLnBrk="1" hangingPunct="1"/>
            <a:r>
              <a:rPr lang="en-US">
                <a:latin typeface="Arial" charset="0"/>
              </a:rPr>
              <a:t>Every node computes routes to every other node</a:t>
            </a:r>
          </a:p>
          <a:p>
            <a:pPr marL="741363" lvl="1" indent="-284163" eaLnBrk="1" hangingPunct="1"/>
            <a:r>
              <a:rPr lang="en-US">
                <a:latin typeface="Arial" charset="0"/>
              </a:rPr>
              <a:t>Using single-source, shortest-path algorithm</a:t>
            </a:r>
          </a:p>
          <a:p>
            <a:pPr marL="341313" indent="-341313" eaLnBrk="1" hangingPunct="1"/>
            <a:r>
              <a:rPr lang="en-US">
                <a:latin typeface="Arial" charset="0"/>
              </a:rPr>
              <a:t>Process performed whenever needed</a:t>
            </a:r>
          </a:p>
          <a:p>
            <a:pPr marL="741363" lvl="1" indent="-284163" eaLnBrk="1" hangingPunct="1"/>
            <a:r>
              <a:rPr lang="en-US">
                <a:latin typeface="Arial" charset="0"/>
              </a:rPr>
              <a:t>When connections die / reappear</a:t>
            </a:r>
          </a:p>
        </p:txBody>
      </p:sp>
    </p:spTree>
    <p:extLst>
      <p:ext uri="{BB962C8B-B14F-4D97-AF65-F5344CB8AC3E}">
        <p14:creationId xmlns:p14="http://schemas.microsoft.com/office/powerpoint/2010/main" val="24147015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20" tIns="45712" rIns="91420" bIns="45712"/>
          <a:lstStyle/>
          <a:p>
            <a:pPr eaLnBrk="1" hangingPunct="1"/>
            <a:r>
              <a:rPr lang="en-US">
                <a:latin typeface="Arial" charset="0"/>
              </a:rPr>
              <a:t>Sending Link States by Flooding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1963" y="1746250"/>
            <a:ext cx="4230687" cy="4087813"/>
          </a:xfrm>
        </p:spPr>
        <p:txBody>
          <a:bodyPr lIns="91420" tIns="45712" rIns="91420" bIns="45712">
            <a:normAutofit fontScale="92500" lnSpcReduction="10000"/>
          </a:bodyPr>
          <a:lstStyle/>
          <a:p>
            <a:pPr marL="341313" indent="-341313" eaLnBrk="1" hangingPunct="1"/>
            <a:r>
              <a:rPr lang="en-US">
                <a:latin typeface="Arial" charset="0"/>
              </a:rPr>
              <a:t>X Wants to Send Information</a:t>
            </a:r>
          </a:p>
          <a:p>
            <a:pPr marL="741363" lvl="1" indent="-284163" eaLnBrk="1" hangingPunct="1"/>
            <a:r>
              <a:rPr lang="en-US">
                <a:latin typeface="Arial" charset="0"/>
              </a:rPr>
              <a:t>Sends on all outgoing links</a:t>
            </a:r>
          </a:p>
          <a:p>
            <a:pPr marL="341313" indent="-341313" eaLnBrk="1" hangingPunct="1"/>
            <a:r>
              <a:rPr lang="en-US">
                <a:latin typeface="Arial" charset="0"/>
              </a:rPr>
              <a:t>When Node B Receives Information from A</a:t>
            </a:r>
          </a:p>
          <a:p>
            <a:pPr marL="741363" lvl="1" indent="-284163" eaLnBrk="1" hangingPunct="1"/>
            <a:r>
              <a:rPr lang="en-US">
                <a:latin typeface="Arial" charset="0"/>
              </a:rPr>
              <a:t>Send on all links other than A</a:t>
            </a:r>
          </a:p>
        </p:txBody>
      </p:sp>
      <p:sp>
        <p:nvSpPr>
          <p:cNvPr id="33796" name="Freeform 5"/>
          <p:cNvSpPr>
            <a:spLocks/>
          </p:cNvSpPr>
          <p:nvPr/>
        </p:nvSpPr>
        <p:spPr bwMode="auto">
          <a:xfrm>
            <a:off x="4940300" y="1797050"/>
            <a:ext cx="288925" cy="288925"/>
          </a:xfrm>
          <a:custGeom>
            <a:avLst/>
            <a:gdLst>
              <a:gd name="T0" fmla="*/ 2147483647 w 243"/>
              <a:gd name="T1" fmla="*/ 2147483647 h 242"/>
              <a:gd name="T2" fmla="*/ 2147483647 w 243"/>
              <a:gd name="T3" fmla="*/ 2147483647 h 242"/>
              <a:gd name="T4" fmla="*/ 2147483647 w 243"/>
              <a:gd name="T5" fmla="*/ 2147483647 h 242"/>
              <a:gd name="T6" fmla="*/ 2147483647 w 243"/>
              <a:gd name="T7" fmla="*/ 2147483647 h 242"/>
              <a:gd name="T8" fmla="*/ 2147483647 w 243"/>
              <a:gd name="T9" fmla="*/ 2147483647 h 242"/>
              <a:gd name="T10" fmla="*/ 2147483647 w 243"/>
              <a:gd name="T11" fmla="*/ 2147483647 h 242"/>
              <a:gd name="T12" fmla="*/ 2147483647 w 243"/>
              <a:gd name="T13" fmla="*/ 2147483647 h 242"/>
              <a:gd name="T14" fmla="*/ 2147483647 w 243"/>
              <a:gd name="T15" fmla="*/ 2147483647 h 242"/>
              <a:gd name="T16" fmla="*/ 2147483647 w 243"/>
              <a:gd name="T17" fmla="*/ 2147483647 h 242"/>
              <a:gd name="T18" fmla="*/ 2147483647 w 243"/>
              <a:gd name="T19" fmla="*/ 2147483647 h 242"/>
              <a:gd name="T20" fmla="*/ 2147483647 w 243"/>
              <a:gd name="T21" fmla="*/ 2147483647 h 242"/>
              <a:gd name="T22" fmla="*/ 2147483647 w 243"/>
              <a:gd name="T23" fmla="*/ 2147483647 h 242"/>
              <a:gd name="T24" fmla="*/ 2147483647 w 243"/>
              <a:gd name="T25" fmla="*/ 2147483647 h 242"/>
              <a:gd name="T26" fmla="*/ 2147483647 w 243"/>
              <a:gd name="T27" fmla="*/ 2147483647 h 242"/>
              <a:gd name="T28" fmla="*/ 2147483647 w 243"/>
              <a:gd name="T29" fmla="*/ 2147483647 h 242"/>
              <a:gd name="T30" fmla="*/ 2147483647 w 243"/>
              <a:gd name="T31" fmla="*/ 2147483647 h 242"/>
              <a:gd name="T32" fmla="*/ 2147483647 w 243"/>
              <a:gd name="T33" fmla="*/ 2147483647 h 242"/>
              <a:gd name="T34" fmla="*/ 2147483647 w 243"/>
              <a:gd name="T35" fmla="*/ 2147483647 h 242"/>
              <a:gd name="T36" fmla="*/ 2147483647 w 243"/>
              <a:gd name="T37" fmla="*/ 2147483647 h 242"/>
              <a:gd name="T38" fmla="*/ 0 w 243"/>
              <a:gd name="T39" fmla="*/ 2147483647 h 242"/>
              <a:gd name="T40" fmla="*/ 0 w 243"/>
              <a:gd name="T41" fmla="*/ 2147483647 h 242"/>
              <a:gd name="T42" fmla="*/ 0 w 243"/>
              <a:gd name="T43" fmla="*/ 2147483647 h 242"/>
              <a:gd name="T44" fmla="*/ 2147483647 w 243"/>
              <a:gd name="T45" fmla="*/ 2147483647 h 242"/>
              <a:gd name="T46" fmla="*/ 2147483647 w 243"/>
              <a:gd name="T47" fmla="*/ 2147483647 h 242"/>
              <a:gd name="T48" fmla="*/ 2147483647 w 243"/>
              <a:gd name="T49" fmla="*/ 2147483647 h 242"/>
              <a:gd name="T50" fmla="*/ 2147483647 w 243"/>
              <a:gd name="T51" fmla="*/ 2147483647 h 242"/>
              <a:gd name="T52" fmla="*/ 2147483647 w 243"/>
              <a:gd name="T53" fmla="*/ 2147483647 h 242"/>
              <a:gd name="T54" fmla="*/ 2147483647 w 243"/>
              <a:gd name="T55" fmla="*/ 2147483647 h 242"/>
              <a:gd name="T56" fmla="*/ 2147483647 w 243"/>
              <a:gd name="T57" fmla="*/ 2147483647 h 242"/>
              <a:gd name="T58" fmla="*/ 2147483647 w 243"/>
              <a:gd name="T59" fmla="*/ 0 h 242"/>
              <a:gd name="T60" fmla="*/ 2147483647 w 243"/>
              <a:gd name="T61" fmla="*/ 0 h 242"/>
              <a:gd name="T62" fmla="*/ 2147483647 w 243"/>
              <a:gd name="T63" fmla="*/ 0 h 242"/>
              <a:gd name="T64" fmla="*/ 2147483647 w 243"/>
              <a:gd name="T65" fmla="*/ 2147483647 h 242"/>
              <a:gd name="T66" fmla="*/ 2147483647 w 243"/>
              <a:gd name="T67" fmla="*/ 2147483647 h 242"/>
              <a:gd name="T68" fmla="*/ 2147483647 w 243"/>
              <a:gd name="T69" fmla="*/ 2147483647 h 242"/>
              <a:gd name="T70" fmla="*/ 2147483647 w 243"/>
              <a:gd name="T71" fmla="*/ 2147483647 h 242"/>
              <a:gd name="T72" fmla="*/ 2147483647 w 243"/>
              <a:gd name="T73" fmla="*/ 2147483647 h 242"/>
              <a:gd name="T74" fmla="*/ 2147483647 w 243"/>
              <a:gd name="T75" fmla="*/ 2147483647 h 242"/>
              <a:gd name="T76" fmla="*/ 2147483647 w 243"/>
              <a:gd name="T77" fmla="*/ 2147483647 h 242"/>
              <a:gd name="T78" fmla="*/ 2147483647 w 243"/>
              <a:gd name="T79" fmla="*/ 2147483647 h 242"/>
              <a:gd name="T80" fmla="*/ 2147483647 w 243"/>
              <a:gd name="T81" fmla="*/ 2147483647 h 242"/>
              <a:gd name="T82" fmla="*/ 2147483647 w 243"/>
              <a:gd name="T83" fmla="*/ 2147483647 h 24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3"/>
              <a:gd name="T127" fmla="*/ 0 h 242"/>
              <a:gd name="T128" fmla="*/ 243 w 243"/>
              <a:gd name="T129" fmla="*/ 242 h 24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3" h="242">
                <a:moveTo>
                  <a:pt x="243" y="121"/>
                </a:moveTo>
                <a:lnTo>
                  <a:pt x="243" y="140"/>
                </a:lnTo>
                <a:lnTo>
                  <a:pt x="239" y="160"/>
                </a:lnTo>
                <a:lnTo>
                  <a:pt x="231" y="176"/>
                </a:lnTo>
                <a:lnTo>
                  <a:pt x="220" y="191"/>
                </a:lnTo>
                <a:lnTo>
                  <a:pt x="208" y="207"/>
                </a:lnTo>
                <a:lnTo>
                  <a:pt x="196" y="219"/>
                </a:lnTo>
                <a:lnTo>
                  <a:pt x="180" y="231"/>
                </a:lnTo>
                <a:lnTo>
                  <a:pt x="161" y="238"/>
                </a:lnTo>
                <a:lnTo>
                  <a:pt x="141" y="242"/>
                </a:lnTo>
                <a:lnTo>
                  <a:pt x="122" y="242"/>
                </a:lnTo>
                <a:lnTo>
                  <a:pt x="102" y="242"/>
                </a:lnTo>
                <a:lnTo>
                  <a:pt x="83" y="238"/>
                </a:lnTo>
                <a:lnTo>
                  <a:pt x="67" y="231"/>
                </a:lnTo>
                <a:lnTo>
                  <a:pt x="51" y="219"/>
                </a:lnTo>
                <a:lnTo>
                  <a:pt x="36" y="207"/>
                </a:lnTo>
                <a:lnTo>
                  <a:pt x="24" y="191"/>
                </a:lnTo>
                <a:lnTo>
                  <a:pt x="12" y="176"/>
                </a:lnTo>
                <a:lnTo>
                  <a:pt x="4" y="160"/>
                </a:lnTo>
                <a:lnTo>
                  <a:pt x="0" y="140"/>
                </a:lnTo>
                <a:lnTo>
                  <a:pt x="0" y="121"/>
                </a:lnTo>
                <a:lnTo>
                  <a:pt x="0" y="101"/>
                </a:lnTo>
                <a:lnTo>
                  <a:pt x="4" y="82"/>
                </a:lnTo>
                <a:lnTo>
                  <a:pt x="12" y="66"/>
                </a:lnTo>
                <a:lnTo>
                  <a:pt x="24" y="50"/>
                </a:lnTo>
                <a:lnTo>
                  <a:pt x="36" y="35"/>
                </a:lnTo>
                <a:lnTo>
                  <a:pt x="51" y="23"/>
                </a:lnTo>
                <a:lnTo>
                  <a:pt x="67" y="11"/>
                </a:lnTo>
                <a:lnTo>
                  <a:pt x="83" y="4"/>
                </a:lnTo>
                <a:lnTo>
                  <a:pt x="102" y="0"/>
                </a:lnTo>
                <a:lnTo>
                  <a:pt x="122" y="0"/>
                </a:lnTo>
                <a:lnTo>
                  <a:pt x="141" y="0"/>
                </a:lnTo>
                <a:lnTo>
                  <a:pt x="161" y="4"/>
                </a:lnTo>
                <a:lnTo>
                  <a:pt x="180" y="11"/>
                </a:lnTo>
                <a:lnTo>
                  <a:pt x="196" y="23"/>
                </a:lnTo>
                <a:lnTo>
                  <a:pt x="208" y="35"/>
                </a:lnTo>
                <a:lnTo>
                  <a:pt x="220" y="50"/>
                </a:lnTo>
                <a:lnTo>
                  <a:pt x="231" y="66"/>
                </a:lnTo>
                <a:lnTo>
                  <a:pt x="239" y="82"/>
                </a:lnTo>
                <a:lnTo>
                  <a:pt x="243" y="101"/>
                </a:lnTo>
                <a:lnTo>
                  <a:pt x="243" y="121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33797" name="Freeform 6"/>
          <p:cNvSpPr>
            <a:spLocks/>
          </p:cNvSpPr>
          <p:nvPr/>
        </p:nvSpPr>
        <p:spPr bwMode="auto">
          <a:xfrm>
            <a:off x="4940300" y="1797050"/>
            <a:ext cx="288925" cy="288925"/>
          </a:xfrm>
          <a:custGeom>
            <a:avLst/>
            <a:gdLst>
              <a:gd name="T0" fmla="*/ 2147483647 w 243"/>
              <a:gd name="T1" fmla="*/ 2147483647 h 242"/>
              <a:gd name="T2" fmla="*/ 2147483647 w 243"/>
              <a:gd name="T3" fmla="*/ 2147483647 h 242"/>
              <a:gd name="T4" fmla="*/ 2147483647 w 243"/>
              <a:gd name="T5" fmla="*/ 2147483647 h 242"/>
              <a:gd name="T6" fmla="*/ 2147483647 w 243"/>
              <a:gd name="T7" fmla="*/ 2147483647 h 242"/>
              <a:gd name="T8" fmla="*/ 2147483647 w 243"/>
              <a:gd name="T9" fmla="*/ 2147483647 h 242"/>
              <a:gd name="T10" fmla="*/ 2147483647 w 243"/>
              <a:gd name="T11" fmla="*/ 2147483647 h 242"/>
              <a:gd name="T12" fmla="*/ 2147483647 w 243"/>
              <a:gd name="T13" fmla="*/ 2147483647 h 242"/>
              <a:gd name="T14" fmla="*/ 2147483647 w 243"/>
              <a:gd name="T15" fmla="*/ 2147483647 h 242"/>
              <a:gd name="T16" fmla="*/ 2147483647 w 243"/>
              <a:gd name="T17" fmla="*/ 2147483647 h 242"/>
              <a:gd name="T18" fmla="*/ 2147483647 w 243"/>
              <a:gd name="T19" fmla="*/ 2147483647 h 242"/>
              <a:gd name="T20" fmla="*/ 2147483647 w 243"/>
              <a:gd name="T21" fmla="*/ 2147483647 h 242"/>
              <a:gd name="T22" fmla="*/ 2147483647 w 243"/>
              <a:gd name="T23" fmla="*/ 2147483647 h 242"/>
              <a:gd name="T24" fmla="*/ 2147483647 w 243"/>
              <a:gd name="T25" fmla="*/ 2147483647 h 242"/>
              <a:gd name="T26" fmla="*/ 2147483647 w 243"/>
              <a:gd name="T27" fmla="*/ 2147483647 h 242"/>
              <a:gd name="T28" fmla="*/ 2147483647 w 243"/>
              <a:gd name="T29" fmla="*/ 2147483647 h 242"/>
              <a:gd name="T30" fmla="*/ 2147483647 w 243"/>
              <a:gd name="T31" fmla="*/ 2147483647 h 242"/>
              <a:gd name="T32" fmla="*/ 2147483647 w 243"/>
              <a:gd name="T33" fmla="*/ 2147483647 h 242"/>
              <a:gd name="T34" fmla="*/ 2147483647 w 243"/>
              <a:gd name="T35" fmla="*/ 2147483647 h 242"/>
              <a:gd name="T36" fmla="*/ 2147483647 w 243"/>
              <a:gd name="T37" fmla="*/ 2147483647 h 242"/>
              <a:gd name="T38" fmla="*/ 0 w 243"/>
              <a:gd name="T39" fmla="*/ 2147483647 h 242"/>
              <a:gd name="T40" fmla="*/ 0 w 243"/>
              <a:gd name="T41" fmla="*/ 2147483647 h 242"/>
              <a:gd name="T42" fmla="*/ 0 w 243"/>
              <a:gd name="T43" fmla="*/ 2147483647 h 242"/>
              <a:gd name="T44" fmla="*/ 2147483647 w 243"/>
              <a:gd name="T45" fmla="*/ 2147483647 h 242"/>
              <a:gd name="T46" fmla="*/ 2147483647 w 243"/>
              <a:gd name="T47" fmla="*/ 2147483647 h 242"/>
              <a:gd name="T48" fmla="*/ 2147483647 w 243"/>
              <a:gd name="T49" fmla="*/ 2147483647 h 242"/>
              <a:gd name="T50" fmla="*/ 2147483647 w 243"/>
              <a:gd name="T51" fmla="*/ 2147483647 h 242"/>
              <a:gd name="T52" fmla="*/ 2147483647 w 243"/>
              <a:gd name="T53" fmla="*/ 2147483647 h 242"/>
              <a:gd name="T54" fmla="*/ 2147483647 w 243"/>
              <a:gd name="T55" fmla="*/ 2147483647 h 242"/>
              <a:gd name="T56" fmla="*/ 2147483647 w 243"/>
              <a:gd name="T57" fmla="*/ 2147483647 h 242"/>
              <a:gd name="T58" fmla="*/ 2147483647 w 243"/>
              <a:gd name="T59" fmla="*/ 0 h 242"/>
              <a:gd name="T60" fmla="*/ 2147483647 w 243"/>
              <a:gd name="T61" fmla="*/ 0 h 242"/>
              <a:gd name="T62" fmla="*/ 2147483647 w 243"/>
              <a:gd name="T63" fmla="*/ 0 h 242"/>
              <a:gd name="T64" fmla="*/ 2147483647 w 243"/>
              <a:gd name="T65" fmla="*/ 2147483647 h 242"/>
              <a:gd name="T66" fmla="*/ 2147483647 w 243"/>
              <a:gd name="T67" fmla="*/ 2147483647 h 242"/>
              <a:gd name="T68" fmla="*/ 2147483647 w 243"/>
              <a:gd name="T69" fmla="*/ 2147483647 h 242"/>
              <a:gd name="T70" fmla="*/ 2147483647 w 243"/>
              <a:gd name="T71" fmla="*/ 2147483647 h 242"/>
              <a:gd name="T72" fmla="*/ 2147483647 w 243"/>
              <a:gd name="T73" fmla="*/ 2147483647 h 242"/>
              <a:gd name="T74" fmla="*/ 2147483647 w 243"/>
              <a:gd name="T75" fmla="*/ 2147483647 h 242"/>
              <a:gd name="T76" fmla="*/ 2147483647 w 243"/>
              <a:gd name="T77" fmla="*/ 2147483647 h 242"/>
              <a:gd name="T78" fmla="*/ 2147483647 w 243"/>
              <a:gd name="T79" fmla="*/ 2147483647 h 242"/>
              <a:gd name="T80" fmla="*/ 2147483647 w 243"/>
              <a:gd name="T81" fmla="*/ 2147483647 h 242"/>
              <a:gd name="T82" fmla="*/ 2147483647 w 243"/>
              <a:gd name="T83" fmla="*/ 2147483647 h 24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3"/>
              <a:gd name="T127" fmla="*/ 0 h 242"/>
              <a:gd name="T128" fmla="*/ 243 w 243"/>
              <a:gd name="T129" fmla="*/ 242 h 24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3" h="242">
                <a:moveTo>
                  <a:pt x="243" y="121"/>
                </a:moveTo>
                <a:lnTo>
                  <a:pt x="243" y="140"/>
                </a:lnTo>
                <a:lnTo>
                  <a:pt x="239" y="160"/>
                </a:lnTo>
                <a:lnTo>
                  <a:pt x="231" y="176"/>
                </a:lnTo>
                <a:lnTo>
                  <a:pt x="220" y="191"/>
                </a:lnTo>
                <a:lnTo>
                  <a:pt x="208" y="207"/>
                </a:lnTo>
                <a:lnTo>
                  <a:pt x="196" y="219"/>
                </a:lnTo>
                <a:lnTo>
                  <a:pt x="180" y="231"/>
                </a:lnTo>
                <a:lnTo>
                  <a:pt x="161" y="238"/>
                </a:lnTo>
                <a:lnTo>
                  <a:pt x="141" y="242"/>
                </a:lnTo>
                <a:lnTo>
                  <a:pt x="122" y="242"/>
                </a:lnTo>
                <a:lnTo>
                  <a:pt x="102" y="242"/>
                </a:lnTo>
                <a:lnTo>
                  <a:pt x="83" y="238"/>
                </a:lnTo>
                <a:lnTo>
                  <a:pt x="67" y="231"/>
                </a:lnTo>
                <a:lnTo>
                  <a:pt x="51" y="219"/>
                </a:lnTo>
                <a:lnTo>
                  <a:pt x="36" y="207"/>
                </a:lnTo>
                <a:lnTo>
                  <a:pt x="24" y="191"/>
                </a:lnTo>
                <a:lnTo>
                  <a:pt x="12" y="176"/>
                </a:lnTo>
                <a:lnTo>
                  <a:pt x="4" y="160"/>
                </a:lnTo>
                <a:lnTo>
                  <a:pt x="0" y="140"/>
                </a:lnTo>
                <a:lnTo>
                  <a:pt x="0" y="121"/>
                </a:lnTo>
                <a:lnTo>
                  <a:pt x="0" y="101"/>
                </a:lnTo>
                <a:lnTo>
                  <a:pt x="4" y="82"/>
                </a:lnTo>
                <a:lnTo>
                  <a:pt x="12" y="66"/>
                </a:lnTo>
                <a:lnTo>
                  <a:pt x="24" y="50"/>
                </a:lnTo>
                <a:lnTo>
                  <a:pt x="36" y="35"/>
                </a:lnTo>
                <a:lnTo>
                  <a:pt x="51" y="23"/>
                </a:lnTo>
                <a:lnTo>
                  <a:pt x="67" y="11"/>
                </a:lnTo>
                <a:lnTo>
                  <a:pt x="83" y="4"/>
                </a:lnTo>
                <a:lnTo>
                  <a:pt x="102" y="0"/>
                </a:lnTo>
                <a:lnTo>
                  <a:pt x="122" y="0"/>
                </a:lnTo>
                <a:lnTo>
                  <a:pt x="141" y="0"/>
                </a:lnTo>
                <a:lnTo>
                  <a:pt x="161" y="4"/>
                </a:lnTo>
                <a:lnTo>
                  <a:pt x="180" y="11"/>
                </a:lnTo>
                <a:lnTo>
                  <a:pt x="196" y="23"/>
                </a:lnTo>
                <a:lnTo>
                  <a:pt x="208" y="35"/>
                </a:lnTo>
                <a:lnTo>
                  <a:pt x="220" y="50"/>
                </a:lnTo>
                <a:lnTo>
                  <a:pt x="231" y="66"/>
                </a:lnTo>
                <a:lnTo>
                  <a:pt x="239" y="82"/>
                </a:lnTo>
                <a:lnTo>
                  <a:pt x="243" y="101"/>
                </a:lnTo>
                <a:lnTo>
                  <a:pt x="243" y="121"/>
                </a:lnTo>
              </a:path>
            </a:pathLst>
          </a:custGeom>
          <a:solidFill>
            <a:schemeClr val="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33798" name="Freeform 7"/>
          <p:cNvSpPr>
            <a:spLocks/>
          </p:cNvSpPr>
          <p:nvPr/>
        </p:nvSpPr>
        <p:spPr bwMode="auto">
          <a:xfrm>
            <a:off x="7269163" y="1797050"/>
            <a:ext cx="288925" cy="288925"/>
          </a:xfrm>
          <a:custGeom>
            <a:avLst/>
            <a:gdLst>
              <a:gd name="T0" fmla="*/ 2147483647 w 243"/>
              <a:gd name="T1" fmla="*/ 2147483647 h 242"/>
              <a:gd name="T2" fmla="*/ 2147483647 w 243"/>
              <a:gd name="T3" fmla="*/ 2147483647 h 242"/>
              <a:gd name="T4" fmla="*/ 2147483647 w 243"/>
              <a:gd name="T5" fmla="*/ 2147483647 h 242"/>
              <a:gd name="T6" fmla="*/ 2147483647 w 243"/>
              <a:gd name="T7" fmla="*/ 2147483647 h 242"/>
              <a:gd name="T8" fmla="*/ 2147483647 w 243"/>
              <a:gd name="T9" fmla="*/ 2147483647 h 242"/>
              <a:gd name="T10" fmla="*/ 2147483647 w 243"/>
              <a:gd name="T11" fmla="*/ 2147483647 h 242"/>
              <a:gd name="T12" fmla="*/ 2147483647 w 243"/>
              <a:gd name="T13" fmla="*/ 2147483647 h 242"/>
              <a:gd name="T14" fmla="*/ 2147483647 w 243"/>
              <a:gd name="T15" fmla="*/ 2147483647 h 242"/>
              <a:gd name="T16" fmla="*/ 2147483647 w 243"/>
              <a:gd name="T17" fmla="*/ 2147483647 h 242"/>
              <a:gd name="T18" fmla="*/ 2147483647 w 243"/>
              <a:gd name="T19" fmla="*/ 2147483647 h 242"/>
              <a:gd name="T20" fmla="*/ 2147483647 w 243"/>
              <a:gd name="T21" fmla="*/ 2147483647 h 242"/>
              <a:gd name="T22" fmla="*/ 2147483647 w 243"/>
              <a:gd name="T23" fmla="*/ 2147483647 h 242"/>
              <a:gd name="T24" fmla="*/ 2147483647 w 243"/>
              <a:gd name="T25" fmla="*/ 2147483647 h 242"/>
              <a:gd name="T26" fmla="*/ 2147483647 w 243"/>
              <a:gd name="T27" fmla="*/ 2147483647 h 242"/>
              <a:gd name="T28" fmla="*/ 2147483647 w 243"/>
              <a:gd name="T29" fmla="*/ 2147483647 h 242"/>
              <a:gd name="T30" fmla="*/ 2147483647 w 243"/>
              <a:gd name="T31" fmla="*/ 2147483647 h 242"/>
              <a:gd name="T32" fmla="*/ 2147483647 w 243"/>
              <a:gd name="T33" fmla="*/ 2147483647 h 242"/>
              <a:gd name="T34" fmla="*/ 2147483647 w 243"/>
              <a:gd name="T35" fmla="*/ 2147483647 h 242"/>
              <a:gd name="T36" fmla="*/ 2147483647 w 243"/>
              <a:gd name="T37" fmla="*/ 2147483647 h 242"/>
              <a:gd name="T38" fmla="*/ 0 w 243"/>
              <a:gd name="T39" fmla="*/ 2147483647 h 242"/>
              <a:gd name="T40" fmla="*/ 0 w 243"/>
              <a:gd name="T41" fmla="*/ 2147483647 h 242"/>
              <a:gd name="T42" fmla="*/ 0 w 243"/>
              <a:gd name="T43" fmla="*/ 2147483647 h 242"/>
              <a:gd name="T44" fmla="*/ 2147483647 w 243"/>
              <a:gd name="T45" fmla="*/ 2147483647 h 242"/>
              <a:gd name="T46" fmla="*/ 2147483647 w 243"/>
              <a:gd name="T47" fmla="*/ 2147483647 h 242"/>
              <a:gd name="T48" fmla="*/ 2147483647 w 243"/>
              <a:gd name="T49" fmla="*/ 2147483647 h 242"/>
              <a:gd name="T50" fmla="*/ 2147483647 w 243"/>
              <a:gd name="T51" fmla="*/ 2147483647 h 242"/>
              <a:gd name="T52" fmla="*/ 2147483647 w 243"/>
              <a:gd name="T53" fmla="*/ 2147483647 h 242"/>
              <a:gd name="T54" fmla="*/ 2147483647 w 243"/>
              <a:gd name="T55" fmla="*/ 2147483647 h 242"/>
              <a:gd name="T56" fmla="*/ 2147483647 w 243"/>
              <a:gd name="T57" fmla="*/ 2147483647 h 242"/>
              <a:gd name="T58" fmla="*/ 2147483647 w 243"/>
              <a:gd name="T59" fmla="*/ 0 h 242"/>
              <a:gd name="T60" fmla="*/ 2147483647 w 243"/>
              <a:gd name="T61" fmla="*/ 0 h 242"/>
              <a:gd name="T62" fmla="*/ 2147483647 w 243"/>
              <a:gd name="T63" fmla="*/ 0 h 242"/>
              <a:gd name="T64" fmla="*/ 2147483647 w 243"/>
              <a:gd name="T65" fmla="*/ 2147483647 h 242"/>
              <a:gd name="T66" fmla="*/ 2147483647 w 243"/>
              <a:gd name="T67" fmla="*/ 2147483647 h 242"/>
              <a:gd name="T68" fmla="*/ 2147483647 w 243"/>
              <a:gd name="T69" fmla="*/ 2147483647 h 242"/>
              <a:gd name="T70" fmla="*/ 2147483647 w 243"/>
              <a:gd name="T71" fmla="*/ 2147483647 h 242"/>
              <a:gd name="T72" fmla="*/ 2147483647 w 243"/>
              <a:gd name="T73" fmla="*/ 2147483647 h 242"/>
              <a:gd name="T74" fmla="*/ 2147483647 w 243"/>
              <a:gd name="T75" fmla="*/ 2147483647 h 242"/>
              <a:gd name="T76" fmla="*/ 2147483647 w 243"/>
              <a:gd name="T77" fmla="*/ 2147483647 h 242"/>
              <a:gd name="T78" fmla="*/ 2147483647 w 243"/>
              <a:gd name="T79" fmla="*/ 2147483647 h 242"/>
              <a:gd name="T80" fmla="*/ 2147483647 w 243"/>
              <a:gd name="T81" fmla="*/ 2147483647 h 242"/>
              <a:gd name="T82" fmla="*/ 2147483647 w 243"/>
              <a:gd name="T83" fmla="*/ 2147483647 h 24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3"/>
              <a:gd name="T127" fmla="*/ 0 h 242"/>
              <a:gd name="T128" fmla="*/ 243 w 243"/>
              <a:gd name="T129" fmla="*/ 242 h 24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3" h="242">
                <a:moveTo>
                  <a:pt x="243" y="121"/>
                </a:moveTo>
                <a:lnTo>
                  <a:pt x="243" y="140"/>
                </a:lnTo>
                <a:lnTo>
                  <a:pt x="239" y="160"/>
                </a:lnTo>
                <a:lnTo>
                  <a:pt x="231" y="176"/>
                </a:lnTo>
                <a:lnTo>
                  <a:pt x="220" y="191"/>
                </a:lnTo>
                <a:lnTo>
                  <a:pt x="208" y="207"/>
                </a:lnTo>
                <a:lnTo>
                  <a:pt x="196" y="219"/>
                </a:lnTo>
                <a:lnTo>
                  <a:pt x="180" y="231"/>
                </a:lnTo>
                <a:lnTo>
                  <a:pt x="161" y="238"/>
                </a:lnTo>
                <a:lnTo>
                  <a:pt x="141" y="242"/>
                </a:lnTo>
                <a:lnTo>
                  <a:pt x="122" y="242"/>
                </a:lnTo>
                <a:lnTo>
                  <a:pt x="102" y="242"/>
                </a:lnTo>
                <a:lnTo>
                  <a:pt x="83" y="238"/>
                </a:lnTo>
                <a:lnTo>
                  <a:pt x="67" y="231"/>
                </a:lnTo>
                <a:lnTo>
                  <a:pt x="51" y="219"/>
                </a:lnTo>
                <a:lnTo>
                  <a:pt x="36" y="207"/>
                </a:lnTo>
                <a:lnTo>
                  <a:pt x="24" y="191"/>
                </a:lnTo>
                <a:lnTo>
                  <a:pt x="12" y="176"/>
                </a:lnTo>
                <a:lnTo>
                  <a:pt x="4" y="160"/>
                </a:lnTo>
                <a:lnTo>
                  <a:pt x="0" y="140"/>
                </a:lnTo>
                <a:lnTo>
                  <a:pt x="0" y="121"/>
                </a:lnTo>
                <a:lnTo>
                  <a:pt x="0" y="101"/>
                </a:lnTo>
                <a:lnTo>
                  <a:pt x="4" y="82"/>
                </a:lnTo>
                <a:lnTo>
                  <a:pt x="12" y="66"/>
                </a:lnTo>
                <a:lnTo>
                  <a:pt x="24" y="50"/>
                </a:lnTo>
                <a:lnTo>
                  <a:pt x="36" y="35"/>
                </a:lnTo>
                <a:lnTo>
                  <a:pt x="51" y="23"/>
                </a:lnTo>
                <a:lnTo>
                  <a:pt x="67" y="11"/>
                </a:lnTo>
                <a:lnTo>
                  <a:pt x="83" y="4"/>
                </a:lnTo>
                <a:lnTo>
                  <a:pt x="102" y="0"/>
                </a:lnTo>
                <a:lnTo>
                  <a:pt x="122" y="0"/>
                </a:lnTo>
                <a:lnTo>
                  <a:pt x="141" y="0"/>
                </a:lnTo>
                <a:lnTo>
                  <a:pt x="161" y="4"/>
                </a:lnTo>
                <a:lnTo>
                  <a:pt x="180" y="11"/>
                </a:lnTo>
                <a:lnTo>
                  <a:pt x="196" y="23"/>
                </a:lnTo>
                <a:lnTo>
                  <a:pt x="208" y="35"/>
                </a:lnTo>
                <a:lnTo>
                  <a:pt x="220" y="50"/>
                </a:lnTo>
                <a:lnTo>
                  <a:pt x="231" y="66"/>
                </a:lnTo>
                <a:lnTo>
                  <a:pt x="239" y="82"/>
                </a:lnTo>
                <a:lnTo>
                  <a:pt x="243" y="101"/>
                </a:lnTo>
                <a:lnTo>
                  <a:pt x="243" y="121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33799" name="Freeform 8"/>
          <p:cNvSpPr>
            <a:spLocks/>
          </p:cNvSpPr>
          <p:nvPr/>
        </p:nvSpPr>
        <p:spPr bwMode="auto">
          <a:xfrm>
            <a:off x="7269163" y="1797050"/>
            <a:ext cx="288925" cy="288925"/>
          </a:xfrm>
          <a:custGeom>
            <a:avLst/>
            <a:gdLst>
              <a:gd name="T0" fmla="*/ 2147483647 w 243"/>
              <a:gd name="T1" fmla="*/ 2147483647 h 242"/>
              <a:gd name="T2" fmla="*/ 2147483647 w 243"/>
              <a:gd name="T3" fmla="*/ 2147483647 h 242"/>
              <a:gd name="T4" fmla="*/ 2147483647 w 243"/>
              <a:gd name="T5" fmla="*/ 2147483647 h 242"/>
              <a:gd name="T6" fmla="*/ 2147483647 w 243"/>
              <a:gd name="T7" fmla="*/ 2147483647 h 242"/>
              <a:gd name="T8" fmla="*/ 2147483647 w 243"/>
              <a:gd name="T9" fmla="*/ 2147483647 h 242"/>
              <a:gd name="T10" fmla="*/ 2147483647 w 243"/>
              <a:gd name="T11" fmla="*/ 2147483647 h 242"/>
              <a:gd name="T12" fmla="*/ 2147483647 w 243"/>
              <a:gd name="T13" fmla="*/ 2147483647 h 242"/>
              <a:gd name="T14" fmla="*/ 2147483647 w 243"/>
              <a:gd name="T15" fmla="*/ 2147483647 h 242"/>
              <a:gd name="T16" fmla="*/ 2147483647 w 243"/>
              <a:gd name="T17" fmla="*/ 2147483647 h 242"/>
              <a:gd name="T18" fmla="*/ 2147483647 w 243"/>
              <a:gd name="T19" fmla="*/ 2147483647 h 242"/>
              <a:gd name="T20" fmla="*/ 2147483647 w 243"/>
              <a:gd name="T21" fmla="*/ 2147483647 h 242"/>
              <a:gd name="T22" fmla="*/ 2147483647 w 243"/>
              <a:gd name="T23" fmla="*/ 2147483647 h 242"/>
              <a:gd name="T24" fmla="*/ 2147483647 w 243"/>
              <a:gd name="T25" fmla="*/ 2147483647 h 242"/>
              <a:gd name="T26" fmla="*/ 2147483647 w 243"/>
              <a:gd name="T27" fmla="*/ 2147483647 h 242"/>
              <a:gd name="T28" fmla="*/ 2147483647 w 243"/>
              <a:gd name="T29" fmla="*/ 2147483647 h 242"/>
              <a:gd name="T30" fmla="*/ 2147483647 w 243"/>
              <a:gd name="T31" fmla="*/ 2147483647 h 242"/>
              <a:gd name="T32" fmla="*/ 2147483647 w 243"/>
              <a:gd name="T33" fmla="*/ 2147483647 h 242"/>
              <a:gd name="T34" fmla="*/ 2147483647 w 243"/>
              <a:gd name="T35" fmla="*/ 2147483647 h 242"/>
              <a:gd name="T36" fmla="*/ 2147483647 w 243"/>
              <a:gd name="T37" fmla="*/ 2147483647 h 242"/>
              <a:gd name="T38" fmla="*/ 0 w 243"/>
              <a:gd name="T39" fmla="*/ 2147483647 h 242"/>
              <a:gd name="T40" fmla="*/ 0 w 243"/>
              <a:gd name="T41" fmla="*/ 2147483647 h 242"/>
              <a:gd name="T42" fmla="*/ 0 w 243"/>
              <a:gd name="T43" fmla="*/ 2147483647 h 242"/>
              <a:gd name="T44" fmla="*/ 2147483647 w 243"/>
              <a:gd name="T45" fmla="*/ 2147483647 h 242"/>
              <a:gd name="T46" fmla="*/ 2147483647 w 243"/>
              <a:gd name="T47" fmla="*/ 2147483647 h 242"/>
              <a:gd name="T48" fmla="*/ 2147483647 w 243"/>
              <a:gd name="T49" fmla="*/ 2147483647 h 242"/>
              <a:gd name="T50" fmla="*/ 2147483647 w 243"/>
              <a:gd name="T51" fmla="*/ 2147483647 h 242"/>
              <a:gd name="T52" fmla="*/ 2147483647 w 243"/>
              <a:gd name="T53" fmla="*/ 2147483647 h 242"/>
              <a:gd name="T54" fmla="*/ 2147483647 w 243"/>
              <a:gd name="T55" fmla="*/ 2147483647 h 242"/>
              <a:gd name="T56" fmla="*/ 2147483647 w 243"/>
              <a:gd name="T57" fmla="*/ 2147483647 h 242"/>
              <a:gd name="T58" fmla="*/ 2147483647 w 243"/>
              <a:gd name="T59" fmla="*/ 0 h 242"/>
              <a:gd name="T60" fmla="*/ 2147483647 w 243"/>
              <a:gd name="T61" fmla="*/ 0 h 242"/>
              <a:gd name="T62" fmla="*/ 2147483647 w 243"/>
              <a:gd name="T63" fmla="*/ 0 h 242"/>
              <a:gd name="T64" fmla="*/ 2147483647 w 243"/>
              <a:gd name="T65" fmla="*/ 2147483647 h 242"/>
              <a:gd name="T66" fmla="*/ 2147483647 w 243"/>
              <a:gd name="T67" fmla="*/ 2147483647 h 242"/>
              <a:gd name="T68" fmla="*/ 2147483647 w 243"/>
              <a:gd name="T69" fmla="*/ 2147483647 h 242"/>
              <a:gd name="T70" fmla="*/ 2147483647 w 243"/>
              <a:gd name="T71" fmla="*/ 2147483647 h 242"/>
              <a:gd name="T72" fmla="*/ 2147483647 w 243"/>
              <a:gd name="T73" fmla="*/ 2147483647 h 242"/>
              <a:gd name="T74" fmla="*/ 2147483647 w 243"/>
              <a:gd name="T75" fmla="*/ 2147483647 h 242"/>
              <a:gd name="T76" fmla="*/ 2147483647 w 243"/>
              <a:gd name="T77" fmla="*/ 2147483647 h 242"/>
              <a:gd name="T78" fmla="*/ 2147483647 w 243"/>
              <a:gd name="T79" fmla="*/ 2147483647 h 242"/>
              <a:gd name="T80" fmla="*/ 2147483647 w 243"/>
              <a:gd name="T81" fmla="*/ 2147483647 h 242"/>
              <a:gd name="T82" fmla="*/ 2147483647 w 243"/>
              <a:gd name="T83" fmla="*/ 2147483647 h 24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3"/>
              <a:gd name="T127" fmla="*/ 0 h 242"/>
              <a:gd name="T128" fmla="*/ 243 w 243"/>
              <a:gd name="T129" fmla="*/ 242 h 24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3" h="242">
                <a:moveTo>
                  <a:pt x="243" y="121"/>
                </a:moveTo>
                <a:lnTo>
                  <a:pt x="243" y="140"/>
                </a:lnTo>
                <a:lnTo>
                  <a:pt x="239" y="160"/>
                </a:lnTo>
                <a:lnTo>
                  <a:pt x="231" y="176"/>
                </a:lnTo>
                <a:lnTo>
                  <a:pt x="220" y="191"/>
                </a:lnTo>
                <a:lnTo>
                  <a:pt x="208" y="207"/>
                </a:lnTo>
                <a:lnTo>
                  <a:pt x="196" y="219"/>
                </a:lnTo>
                <a:lnTo>
                  <a:pt x="180" y="231"/>
                </a:lnTo>
                <a:lnTo>
                  <a:pt x="161" y="238"/>
                </a:lnTo>
                <a:lnTo>
                  <a:pt x="141" y="242"/>
                </a:lnTo>
                <a:lnTo>
                  <a:pt x="122" y="242"/>
                </a:lnTo>
                <a:lnTo>
                  <a:pt x="102" y="242"/>
                </a:lnTo>
                <a:lnTo>
                  <a:pt x="83" y="238"/>
                </a:lnTo>
                <a:lnTo>
                  <a:pt x="67" y="231"/>
                </a:lnTo>
                <a:lnTo>
                  <a:pt x="51" y="219"/>
                </a:lnTo>
                <a:lnTo>
                  <a:pt x="36" y="207"/>
                </a:lnTo>
                <a:lnTo>
                  <a:pt x="24" y="191"/>
                </a:lnTo>
                <a:lnTo>
                  <a:pt x="12" y="176"/>
                </a:lnTo>
                <a:lnTo>
                  <a:pt x="4" y="160"/>
                </a:lnTo>
                <a:lnTo>
                  <a:pt x="0" y="140"/>
                </a:lnTo>
                <a:lnTo>
                  <a:pt x="0" y="121"/>
                </a:lnTo>
                <a:lnTo>
                  <a:pt x="0" y="101"/>
                </a:lnTo>
                <a:lnTo>
                  <a:pt x="4" y="82"/>
                </a:lnTo>
                <a:lnTo>
                  <a:pt x="12" y="66"/>
                </a:lnTo>
                <a:lnTo>
                  <a:pt x="24" y="50"/>
                </a:lnTo>
                <a:lnTo>
                  <a:pt x="36" y="35"/>
                </a:lnTo>
                <a:lnTo>
                  <a:pt x="51" y="23"/>
                </a:lnTo>
                <a:lnTo>
                  <a:pt x="67" y="11"/>
                </a:lnTo>
                <a:lnTo>
                  <a:pt x="83" y="4"/>
                </a:lnTo>
                <a:lnTo>
                  <a:pt x="102" y="0"/>
                </a:lnTo>
                <a:lnTo>
                  <a:pt x="122" y="0"/>
                </a:lnTo>
                <a:lnTo>
                  <a:pt x="141" y="0"/>
                </a:lnTo>
                <a:lnTo>
                  <a:pt x="161" y="4"/>
                </a:lnTo>
                <a:lnTo>
                  <a:pt x="180" y="11"/>
                </a:lnTo>
                <a:lnTo>
                  <a:pt x="196" y="23"/>
                </a:lnTo>
                <a:lnTo>
                  <a:pt x="208" y="35"/>
                </a:lnTo>
                <a:lnTo>
                  <a:pt x="220" y="50"/>
                </a:lnTo>
                <a:lnTo>
                  <a:pt x="231" y="66"/>
                </a:lnTo>
                <a:lnTo>
                  <a:pt x="239" y="82"/>
                </a:lnTo>
                <a:lnTo>
                  <a:pt x="243" y="101"/>
                </a:lnTo>
                <a:lnTo>
                  <a:pt x="243" y="121"/>
                </a:lnTo>
              </a:path>
            </a:pathLst>
          </a:custGeom>
          <a:solidFill>
            <a:schemeClr val="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33800" name="Freeform 9"/>
          <p:cNvSpPr>
            <a:spLocks/>
          </p:cNvSpPr>
          <p:nvPr/>
        </p:nvSpPr>
        <p:spPr bwMode="auto">
          <a:xfrm>
            <a:off x="7908925" y="1797050"/>
            <a:ext cx="292100" cy="288925"/>
          </a:xfrm>
          <a:custGeom>
            <a:avLst/>
            <a:gdLst>
              <a:gd name="T0" fmla="*/ 2147483647 w 246"/>
              <a:gd name="T1" fmla="*/ 2147483647 h 242"/>
              <a:gd name="T2" fmla="*/ 2147483647 w 246"/>
              <a:gd name="T3" fmla="*/ 2147483647 h 242"/>
              <a:gd name="T4" fmla="*/ 2147483647 w 246"/>
              <a:gd name="T5" fmla="*/ 2147483647 h 242"/>
              <a:gd name="T6" fmla="*/ 2147483647 w 246"/>
              <a:gd name="T7" fmla="*/ 2147483647 h 242"/>
              <a:gd name="T8" fmla="*/ 2147483647 w 246"/>
              <a:gd name="T9" fmla="*/ 2147483647 h 242"/>
              <a:gd name="T10" fmla="*/ 2147483647 w 246"/>
              <a:gd name="T11" fmla="*/ 2147483647 h 242"/>
              <a:gd name="T12" fmla="*/ 2147483647 w 246"/>
              <a:gd name="T13" fmla="*/ 2147483647 h 242"/>
              <a:gd name="T14" fmla="*/ 2147483647 w 246"/>
              <a:gd name="T15" fmla="*/ 2147483647 h 242"/>
              <a:gd name="T16" fmla="*/ 2147483647 w 246"/>
              <a:gd name="T17" fmla="*/ 2147483647 h 242"/>
              <a:gd name="T18" fmla="*/ 2147483647 w 246"/>
              <a:gd name="T19" fmla="*/ 2147483647 h 242"/>
              <a:gd name="T20" fmla="*/ 2147483647 w 246"/>
              <a:gd name="T21" fmla="*/ 2147483647 h 242"/>
              <a:gd name="T22" fmla="*/ 2147483647 w 246"/>
              <a:gd name="T23" fmla="*/ 2147483647 h 242"/>
              <a:gd name="T24" fmla="*/ 2147483647 w 246"/>
              <a:gd name="T25" fmla="*/ 2147483647 h 242"/>
              <a:gd name="T26" fmla="*/ 2147483647 w 246"/>
              <a:gd name="T27" fmla="*/ 2147483647 h 242"/>
              <a:gd name="T28" fmla="*/ 2147483647 w 246"/>
              <a:gd name="T29" fmla="*/ 2147483647 h 242"/>
              <a:gd name="T30" fmla="*/ 2147483647 w 246"/>
              <a:gd name="T31" fmla="*/ 2147483647 h 242"/>
              <a:gd name="T32" fmla="*/ 2147483647 w 246"/>
              <a:gd name="T33" fmla="*/ 2147483647 h 242"/>
              <a:gd name="T34" fmla="*/ 2147483647 w 246"/>
              <a:gd name="T35" fmla="*/ 2147483647 h 242"/>
              <a:gd name="T36" fmla="*/ 2147483647 w 246"/>
              <a:gd name="T37" fmla="*/ 2147483647 h 242"/>
              <a:gd name="T38" fmla="*/ 2147483647 w 246"/>
              <a:gd name="T39" fmla="*/ 2147483647 h 242"/>
              <a:gd name="T40" fmla="*/ 0 w 246"/>
              <a:gd name="T41" fmla="*/ 2147483647 h 242"/>
              <a:gd name="T42" fmla="*/ 2147483647 w 246"/>
              <a:gd name="T43" fmla="*/ 2147483647 h 242"/>
              <a:gd name="T44" fmla="*/ 2147483647 w 246"/>
              <a:gd name="T45" fmla="*/ 2147483647 h 242"/>
              <a:gd name="T46" fmla="*/ 2147483647 w 246"/>
              <a:gd name="T47" fmla="*/ 2147483647 h 242"/>
              <a:gd name="T48" fmla="*/ 2147483647 w 246"/>
              <a:gd name="T49" fmla="*/ 2147483647 h 242"/>
              <a:gd name="T50" fmla="*/ 2147483647 w 246"/>
              <a:gd name="T51" fmla="*/ 2147483647 h 242"/>
              <a:gd name="T52" fmla="*/ 2147483647 w 246"/>
              <a:gd name="T53" fmla="*/ 2147483647 h 242"/>
              <a:gd name="T54" fmla="*/ 2147483647 w 246"/>
              <a:gd name="T55" fmla="*/ 2147483647 h 242"/>
              <a:gd name="T56" fmla="*/ 2147483647 w 246"/>
              <a:gd name="T57" fmla="*/ 2147483647 h 242"/>
              <a:gd name="T58" fmla="*/ 2147483647 w 246"/>
              <a:gd name="T59" fmla="*/ 0 h 242"/>
              <a:gd name="T60" fmla="*/ 2147483647 w 246"/>
              <a:gd name="T61" fmla="*/ 0 h 242"/>
              <a:gd name="T62" fmla="*/ 2147483647 w 246"/>
              <a:gd name="T63" fmla="*/ 0 h 242"/>
              <a:gd name="T64" fmla="*/ 2147483647 w 246"/>
              <a:gd name="T65" fmla="*/ 2147483647 h 242"/>
              <a:gd name="T66" fmla="*/ 2147483647 w 246"/>
              <a:gd name="T67" fmla="*/ 2147483647 h 242"/>
              <a:gd name="T68" fmla="*/ 2147483647 w 246"/>
              <a:gd name="T69" fmla="*/ 2147483647 h 242"/>
              <a:gd name="T70" fmla="*/ 2147483647 w 246"/>
              <a:gd name="T71" fmla="*/ 2147483647 h 242"/>
              <a:gd name="T72" fmla="*/ 2147483647 w 246"/>
              <a:gd name="T73" fmla="*/ 2147483647 h 242"/>
              <a:gd name="T74" fmla="*/ 2147483647 w 246"/>
              <a:gd name="T75" fmla="*/ 2147483647 h 242"/>
              <a:gd name="T76" fmla="*/ 2147483647 w 246"/>
              <a:gd name="T77" fmla="*/ 2147483647 h 242"/>
              <a:gd name="T78" fmla="*/ 2147483647 w 246"/>
              <a:gd name="T79" fmla="*/ 2147483647 h 242"/>
              <a:gd name="T80" fmla="*/ 2147483647 w 246"/>
              <a:gd name="T81" fmla="*/ 2147483647 h 242"/>
              <a:gd name="T82" fmla="*/ 2147483647 w 246"/>
              <a:gd name="T83" fmla="*/ 2147483647 h 24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6"/>
              <a:gd name="T127" fmla="*/ 0 h 242"/>
              <a:gd name="T128" fmla="*/ 246 w 246"/>
              <a:gd name="T129" fmla="*/ 242 h 24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6" h="242">
                <a:moveTo>
                  <a:pt x="246" y="121"/>
                </a:moveTo>
                <a:lnTo>
                  <a:pt x="242" y="140"/>
                </a:lnTo>
                <a:lnTo>
                  <a:pt x="238" y="160"/>
                </a:lnTo>
                <a:lnTo>
                  <a:pt x="230" y="176"/>
                </a:lnTo>
                <a:lnTo>
                  <a:pt x="223" y="191"/>
                </a:lnTo>
                <a:lnTo>
                  <a:pt x="211" y="207"/>
                </a:lnTo>
                <a:lnTo>
                  <a:pt x="195" y="219"/>
                </a:lnTo>
                <a:lnTo>
                  <a:pt x="180" y="231"/>
                </a:lnTo>
                <a:lnTo>
                  <a:pt x="164" y="238"/>
                </a:lnTo>
                <a:lnTo>
                  <a:pt x="144" y="242"/>
                </a:lnTo>
                <a:lnTo>
                  <a:pt x="125" y="242"/>
                </a:lnTo>
                <a:lnTo>
                  <a:pt x="105" y="242"/>
                </a:lnTo>
                <a:lnTo>
                  <a:pt x="86" y="238"/>
                </a:lnTo>
                <a:lnTo>
                  <a:pt x="66" y="231"/>
                </a:lnTo>
                <a:lnTo>
                  <a:pt x="50" y="219"/>
                </a:lnTo>
                <a:lnTo>
                  <a:pt x="39" y="207"/>
                </a:lnTo>
                <a:lnTo>
                  <a:pt x="23" y="191"/>
                </a:lnTo>
                <a:lnTo>
                  <a:pt x="15" y="176"/>
                </a:lnTo>
                <a:lnTo>
                  <a:pt x="7" y="160"/>
                </a:lnTo>
                <a:lnTo>
                  <a:pt x="3" y="140"/>
                </a:lnTo>
                <a:lnTo>
                  <a:pt x="0" y="121"/>
                </a:lnTo>
                <a:lnTo>
                  <a:pt x="3" y="101"/>
                </a:lnTo>
                <a:lnTo>
                  <a:pt x="7" y="82"/>
                </a:lnTo>
                <a:lnTo>
                  <a:pt x="15" y="66"/>
                </a:lnTo>
                <a:lnTo>
                  <a:pt x="23" y="50"/>
                </a:lnTo>
                <a:lnTo>
                  <a:pt x="39" y="35"/>
                </a:lnTo>
                <a:lnTo>
                  <a:pt x="50" y="23"/>
                </a:lnTo>
                <a:lnTo>
                  <a:pt x="66" y="11"/>
                </a:lnTo>
                <a:lnTo>
                  <a:pt x="86" y="4"/>
                </a:lnTo>
                <a:lnTo>
                  <a:pt x="105" y="0"/>
                </a:lnTo>
                <a:lnTo>
                  <a:pt x="125" y="0"/>
                </a:lnTo>
                <a:lnTo>
                  <a:pt x="144" y="0"/>
                </a:lnTo>
                <a:lnTo>
                  <a:pt x="164" y="4"/>
                </a:lnTo>
                <a:lnTo>
                  <a:pt x="180" y="11"/>
                </a:lnTo>
                <a:lnTo>
                  <a:pt x="195" y="23"/>
                </a:lnTo>
                <a:lnTo>
                  <a:pt x="211" y="35"/>
                </a:lnTo>
                <a:lnTo>
                  <a:pt x="223" y="50"/>
                </a:lnTo>
                <a:lnTo>
                  <a:pt x="230" y="66"/>
                </a:lnTo>
                <a:lnTo>
                  <a:pt x="238" y="82"/>
                </a:lnTo>
                <a:lnTo>
                  <a:pt x="242" y="101"/>
                </a:lnTo>
                <a:lnTo>
                  <a:pt x="246" y="121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33801" name="Freeform 10"/>
          <p:cNvSpPr>
            <a:spLocks/>
          </p:cNvSpPr>
          <p:nvPr/>
        </p:nvSpPr>
        <p:spPr bwMode="auto">
          <a:xfrm>
            <a:off x="7908925" y="1797050"/>
            <a:ext cx="292100" cy="288925"/>
          </a:xfrm>
          <a:custGeom>
            <a:avLst/>
            <a:gdLst>
              <a:gd name="T0" fmla="*/ 2147483647 w 246"/>
              <a:gd name="T1" fmla="*/ 2147483647 h 242"/>
              <a:gd name="T2" fmla="*/ 2147483647 w 246"/>
              <a:gd name="T3" fmla="*/ 2147483647 h 242"/>
              <a:gd name="T4" fmla="*/ 2147483647 w 246"/>
              <a:gd name="T5" fmla="*/ 2147483647 h 242"/>
              <a:gd name="T6" fmla="*/ 2147483647 w 246"/>
              <a:gd name="T7" fmla="*/ 2147483647 h 242"/>
              <a:gd name="T8" fmla="*/ 2147483647 w 246"/>
              <a:gd name="T9" fmla="*/ 2147483647 h 242"/>
              <a:gd name="T10" fmla="*/ 2147483647 w 246"/>
              <a:gd name="T11" fmla="*/ 2147483647 h 242"/>
              <a:gd name="T12" fmla="*/ 2147483647 w 246"/>
              <a:gd name="T13" fmla="*/ 2147483647 h 242"/>
              <a:gd name="T14" fmla="*/ 2147483647 w 246"/>
              <a:gd name="T15" fmla="*/ 2147483647 h 242"/>
              <a:gd name="T16" fmla="*/ 2147483647 w 246"/>
              <a:gd name="T17" fmla="*/ 2147483647 h 242"/>
              <a:gd name="T18" fmla="*/ 2147483647 w 246"/>
              <a:gd name="T19" fmla="*/ 2147483647 h 242"/>
              <a:gd name="T20" fmla="*/ 2147483647 w 246"/>
              <a:gd name="T21" fmla="*/ 2147483647 h 242"/>
              <a:gd name="T22" fmla="*/ 2147483647 w 246"/>
              <a:gd name="T23" fmla="*/ 2147483647 h 242"/>
              <a:gd name="T24" fmla="*/ 2147483647 w 246"/>
              <a:gd name="T25" fmla="*/ 2147483647 h 242"/>
              <a:gd name="T26" fmla="*/ 2147483647 w 246"/>
              <a:gd name="T27" fmla="*/ 2147483647 h 242"/>
              <a:gd name="T28" fmla="*/ 2147483647 w 246"/>
              <a:gd name="T29" fmla="*/ 2147483647 h 242"/>
              <a:gd name="T30" fmla="*/ 2147483647 w 246"/>
              <a:gd name="T31" fmla="*/ 2147483647 h 242"/>
              <a:gd name="T32" fmla="*/ 2147483647 w 246"/>
              <a:gd name="T33" fmla="*/ 2147483647 h 242"/>
              <a:gd name="T34" fmla="*/ 2147483647 w 246"/>
              <a:gd name="T35" fmla="*/ 2147483647 h 242"/>
              <a:gd name="T36" fmla="*/ 2147483647 w 246"/>
              <a:gd name="T37" fmla="*/ 2147483647 h 242"/>
              <a:gd name="T38" fmla="*/ 2147483647 w 246"/>
              <a:gd name="T39" fmla="*/ 2147483647 h 242"/>
              <a:gd name="T40" fmla="*/ 0 w 246"/>
              <a:gd name="T41" fmla="*/ 2147483647 h 242"/>
              <a:gd name="T42" fmla="*/ 2147483647 w 246"/>
              <a:gd name="T43" fmla="*/ 2147483647 h 242"/>
              <a:gd name="T44" fmla="*/ 2147483647 w 246"/>
              <a:gd name="T45" fmla="*/ 2147483647 h 242"/>
              <a:gd name="T46" fmla="*/ 2147483647 w 246"/>
              <a:gd name="T47" fmla="*/ 2147483647 h 242"/>
              <a:gd name="T48" fmla="*/ 2147483647 w 246"/>
              <a:gd name="T49" fmla="*/ 2147483647 h 242"/>
              <a:gd name="T50" fmla="*/ 2147483647 w 246"/>
              <a:gd name="T51" fmla="*/ 2147483647 h 242"/>
              <a:gd name="T52" fmla="*/ 2147483647 w 246"/>
              <a:gd name="T53" fmla="*/ 2147483647 h 242"/>
              <a:gd name="T54" fmla="*/ 2147483647 w 246"/>
              <a:gd name="T55" fmla="*/ 2147483647 h 242"/>
              <a:gd name="T56" fmla="*/ 2147483647 w 246"/>
              <a:gd name="T57" fmla="*/ 2147483647 h 242"/>
              <a:gd name="T58" fmla="*/ 2147483647 w 246"/>
              <a:gd name="T59" fmla="*/ 0 h 242"/>
              <a:gd name="T60" fmla="*/ 2147483647 w 246"/>
              <a:gd name="T61" fmla="*/ 0 h 242"/>
              <a:gd name="T62" fmla="*/ 2147483647 w 246"/>
              <a:gd name="T63" fmla="*/ 0 h 242"/>
              <a:gd name="T64" fmla="*/ 2147483647 w 246"/>
              <a:gd name="T65" fmla="*/ 2147483647 h 242"/>
              <a:gd name="T66" fmla="*/ 2147483647 w 246"/>
              <a:gd name="T67" fmla="*/ 2147483647 h 242"/>
              <a:gd name="T68" fmla="*/ 2147483647 w 246"/>
              <a:gd name="T69" fmla="*/ 2147483647 h 242"/>
              <a:gd name="T70" fmla="*/ 2147483647 w 246"/>
              <a:gd name="T71" fmla="*/ 2147483647 h 242"/>
              <a:gd name="T72" fmla="*/ 2147483647 w 246"/>
              <a:gd name="T73" fmla="*/ 2147483647 h 242"/>
              <a:gd name="T74" fmla="*/ 2147483647 w 246"/>
              <a:gd name="T75" fmla="*/ 2147483647 h 242"/>
              <a:gd name="T76" fmla="*/ 2147483647 w 246"/>
              <a:gd name="T77" fmla="*/ 2147483647 h 242"/>
              <a:gd name="T78" fmla="*/ 2147483647 w 246"/>
              <a:gd name="T79" fmla="*/ 2147483647 h 242"/>
              <a:gd name="T80" fmla="*/ 2147483647 w 246"/>
              <a:gd name="T81" fmla="*/ 2147483647 h 242"/>
              <a:gd name="T82" fmla="*/ 2147483647 w 246"/>
              <a:gd name="T83" fmla="*/ 2147483647 h 24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6"/>
              <a:gd name="T127" fmla="*/ 0 h 242"/>
              <a:gd name="T128" fmla="*/ 246 w 246"/>
              <a:gd name="T129" fmla="*/ 242 h 24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6" h="242">
                <a:moveTo>
                  <a:pt x="246" y="121"/>
                </a:moveTo>
                <a:lnTo>
                  <a:pt x="242" y="140"/>
                </a:lnTo>
                <a:lnTo>
                  <a:pt x="238" y="160"/>
                </a:lnTo>
                <a:lnTo>
                  <a:pt x="230" y="176"/>
                </a:lnTo>
                <a:lnTo>
                  <a:pt x="223" y="191"/>
                </a:lnTo>
                <a:lnTo>
                  <a:pt x="211" y="207"/>
                </a:lnTo>
                <a:lnTo>
                  <a:pt x="195" y="219"/>
                </a:lnTo>
                <a:lnTo>
                  <a:pt x="180" y="231"/>
                </a:lnTo>
                <a:lnTo>
                  <a:pt x="164" y="238"/>
                </a:lnTo>
                <a:lnTo>
                  <a:pt x="144" y="242"/>
                </a:lnTo>
                <a:lnTo>
                  <a:pt x="125" y="242"/>
                </a:lnTo>
                <a:lnTo>
                  <a:pt x="105" y="242"/>
                </a:lnTo>
                <a:lnTo>
                  <a:pt x="86" y="238"/>
                </a:lnTo>
                <a:lnTo>
                  <a:pt x="66" y="231"/>
                </a:lnTo>
                <a:lnTo>
                  <a:pt x="50" y="219"/>
                </a:lnTo>
                <a:lnTo>
                  <a:pt x="39" y="207"/>
                </a:lnTo>
                <a:lnTo>
                  <a:pt x="23" y="191"/>
                </a:lnTo>
                <a:lnTo>
                  <a:pt x="15" y="176"/>
                </a:lnTo>
                <a:lnTo>
                  <a:pt x="7" y="160"/>
                </a:lnTo>
                <a:lnTo>
                  <a:pt x="3" y="140"/>
                </a:lnTo>
                <a:lnTo>
                  <a:pt x="0" y="121"/>
                </a:lnTo>
                <a:lnTo>
                  <a:pt x="3" y="101"/>
                </a:lnTo>
                <a:lnTo>
                  <a:pt x="7" y="82"/>
                </a:lnTo>
                <a:lnTo>
                  <a:pt x="15" y="66"/>
                </a:lnTo>
                <a:lnTo>
                  <a:pt x="23" y="50"/>
                </a:lnTo>
                <a:lnTo>
                  <a:pt x="39" y="35"/>
                </a:lnTo>
                <a:lnTo>
                  <a:pt x="50" y="23"/>
                </a:lnTo>
                <a:lnTo>
                  <a:pt x="66" y="11"/>
                </a:lnTo>
                <a:lnTo>
                  <a:pt x="86" y="4"/>
                </a:lnTo>
                <a:lnTo>
                  <a:pt x="105" y="0"/>
                </a:lnTo>
                <a:lnTo>
                  <a:pt x="125" y="0"/>
                </a:lnTo>
                <a:lnTo>
                  <a:pt x="144" y="0"/>
                </a:lnTo>
                <a:lnTo>
                  <a:pt x="164" y="4"/>
                </a:lnTo>
                <a:lnTo>
                  <a:pt x="180" y="11"/>
                </a:lnTo>
                <a:lnTo>
                  <a:pt x="195" y="23"/>
                </a:lnTo>
                <a:lnTo>
                  <a:pt x="211" y="35"/>
                </a:lnTo>
                <a:lnTo>
                  <a:pt x="223" y="50"/>
                </a:lnTo>
                <a:lnTo>
                  <a:pt x="230" y="66"/>
                </a:lnTo>
                <a:lnTo>
                  <a:pt x="238" y="82"/>
                </a:lnTo>
                <a:lnTo>
                  <a:pt x="242" y="101"/>
                </a:lnTo>
                <a:lnTo>
                  <a:pt x="246" y="121"/>
                </a:lnTo>
              </a:path>
            </a:pathLst>
          </a:custGeom>
          <a:solidFill>
            <a:schemeClr val="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33802" name="Freeform 11"/>
          <p:cNvSpPr>
            <a:spLocks/>
          </p:cNvSpPr>
          <p:nvPr/>
        </p:nvSpPr>
        <p:spPr bwMode="auto">
          <a:xfrm>
            <a:off x="7269163" y="2435225"/>
            <a:ext cx="288925" cy="293688"/>
          </a:xfrm>
          <a:custGeom>
            <a:avLst/>
            <a:gdLst>
              <a:gd name="T0" fmla="*/ 2147483647 w 243"/>
              <a:gd name="T1" fmla="*/ 2147483647 h 246"/>
              <a:gd name="T2" fmla="*/ 2147483647 w 243"/>
              <a:gd name="T3" fmla="*/ 2147483647 h 246"/>
              <a:gd name="T4" fmla="*/ 2147483647 w 243"/>
              <a:gd name="T5" fmla="*/ 2147483647 h 246"/>
              <a:gd name="T6" fmla="*/ 2147483647 w 243"/>
              <a:gd name="T7" fmla="*/ 2147483647 h 246"/>
              <a:gd name="T8" fmla="*/ 2147483647 w 243"/>
              <a:gd name="T9" fmla="*/ 2147483647 h 246"/>
              <a:gd name="T10" fmla="*/ 2147483647 w 243"/>
              <a:gd name="T11" fmla="*/ 2147483647 h 246"/>
              <a:gd name="T12" fmla="*/ 2147483647 w 243"/>
              <a:gd name="T13" fmla="*/ 2147483647 h 246"/>
              <a:gd name="T14" fmla="*/ 2147483647 w 243"/>
              <a:gd name="T15" fmla="*/ 2147483647 h 246"/>
              <a:gd name="T16" fmla="*/ 2147483647 w 243"/>
              <a:gd name="T17" fmla="*/ 2147483647 h 246"/>
              <a:gd name="T18" fmla="*/ 2147483647 w 243"/>
              <a:gd name="T19" fmla="*/ 2147483647 h 246"/>
              <a:gd name="T20" fmla="*/ 2147483647 w 243"/>
              <a:gd name="T21" fmla="*/ 2147483647 h 246"/>
              <a:gd name="T22" fmla="*/ 2147483647 w 243"/>
              <a:gd name="T23" fmla="*/ 2147483647 h 246"/>
              <a:gd name="T24" fmla="*/ 2147483647 w 243"/>
              <a:gd name="T25" fmla="*/ 2147483647 h 246"/>
              <a:gd name="T26" fmla="*/ 2147483647 w 243"/>
              <a:gd name="T27" fmla="*/ 2147483647 h 246"/>
              <a:gd name="T28" fmla="*/ 2147483647 w 243"/>
              <a:gd name="T29" fmla="*/ 2147483647 h 246"/>
              <a:gd name="T30" fmla="*/ 2147483647 w 243"/>
              <a:gd name="T31" fmla="*/ 2147483647 h 246"/>
              <a:gd name="T32" fmla="*/ 2147483647 w 243"/>
              <a:gd name="T33" fmla="*/ 2147483647 h 246"/>
              <a:gd name="T34" fmla="*/ 2147483647 w 243"/>
              <a:gd name="T35" fmla="*/ 2147483647 h 246"/>
              <a:gd name="T36" fmla="*/ 2147483647 w 243"/>
              <a:gd name="T37" fmla="*/ 2147483647 h 246"/>
              <a:gd name="T38" fmla="*/ 0 w 243"/>
              <a:gd name="T39" fmla="*/ 2147483647 h 246"/>
              <a:gd name="T40" fmla="*/ 0 w 243"/>
              <a:gd name="T41" fmla="*/ 2147483647 h 246"/>
              <a:gd name="T42" fmla="*/ 0 w 243"/>
              <a:gd name="T43" fmla="*/ 2147483647 h 246"/>
              <a:gd name="T44" fmla="*/ 2147483647 w 243"/>
              <a:gd name="T45" fmla="*/ 2147483647 h 246"/>
              <a:gd name="T46" fmla="*/ 2147483647 w 243"/>
              <a:gd name="T47" fmla="*/ 2147483647 h 246"/>
              <a:gd name="T48" fmla="*/ 2147483647 w 243"/>
              <a:gd name="T49" fmla="*/ 2147483647 h 246"/>
              <a:gd name="T50" fmla="*/ 2147483647 w 243"/>
              <a:gd name="T51" fmla="*/ 2147483647 h 246"/>
              <a:gd name="T52" fmla="*/ 2147483647 w 243"/>
              <a:gd name="T53" fmla="*/ 2147483647 h 246"/>
              <a:gd name="T54" fmla="*/ 2147483647 w 243"/>
              <a:gd name="T55" fmla="*/ 2147483647 h 246"/>
              <a:gd name="T56" fmla="*/ 2147483647 w 243"/>
              <a:gd name="T57" fmla="*/ 2147483647 h 246"/>
              <a:gd name="T58" fmla="*/ 2147483647 w 243"/>
              <a:gd name="T59" fmla="*/ 2147483647 h 246"/>
              <a:gd name="T60" fmla="*/ 2147483647 w 243"/>
              <a:gd name="T61" fmla="*/ 0 h 246"/>
              <a:gd name="T62" fmla="*/ 2147483647 w 243"/>
              <a:gd name="T63" fmla="*/ 2147483647 h 246"/>
              <a:gd name="T64" fmla="*/ 2147483647 w 243"/>
              <a:gd name="T65" fmla="*/ 2147483647 h 246"/>
              <a:gd name="T66" fmla="*/ 2147483647 w 243"/>
              <a:gd name="T67" fmla="*/ 2147483647 h 246"/>
              <a:gd name="T68" fmla="*/ 2147483647 w 243"/>
              <a:gd name="T69" fmla="*/ 2147483647 h 246"/>
              <a:gd name="T70" fmla="*/ 2147483647 w 243"/>
              <a:gd name="T71" fmla="*/ 2147483647 h 246"/>
              <a:gd name="T72" fmla="*/ 2147483647 w 243"/>
              <a:gd name="T73" fmla="*/ 2147483647 h 246"/>
              <a:gd name="T74" fmla="*/ 2147483647 w 243"/>
              <a:gd name="T75" fmla="*/ 2147483647 h 246"/>
              <a:gd name="T76" fmla="*/ 2147483647 w 243"/>
              <a:gd name="T77" fmla="*/ 2147483647 h 246"/>
              <a:gd name="T78" fmla="*/ 2147483647 w 243"/>
              <a:gd name="T79" fmla="*/ 2147483647 h 246"/>
              <a:gd name="T80" fmla="*/ 2147483647 w 243"/>
              <a:gd name="T81" fmla="*/ 2147483647 h 246"/>
              <a:gd name="T82" fmla="*/ 2147483647 w 243"/>
              <a:gd name="T83" fmla="*/ 2147483647 h 246"/>
              <a:gd name="T84" fmla="*/ 2147483647 w 243"/>
              <a:gd name="T85" fmla="*/ 2147483647 h 24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43"/>
              <a:gd name="T130" fmla="*/ 0 h 246"/>
              <a:gd name="T131" fmla="*/ 243 w 243"/>
              <a:gd name="T132" fmla="*/ 246 h 24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43" h="246">
                <a:moveTo>
                  <a:pt x="243" y="121"/>
                </a:moveTo>
                <a:lnTo>
                  <a:pt x="243" y="145"/>
                </a:lnTo>
                <a:lnTo>
                  <a:pt x="239" y="160"/>
                </a:lnTo>
                <a:lnTo>
                  <a:pt x="231" y="180"/>
                </a:lnTo>
                <a:lnTo>
                  <a:pt x="220" y="196"/>
                </a:lnTo>
                <a:lnTo>
                  <a:pt x="208" y="211"/>
                </a:lnTo>
                <a:lnTo>
                  <a:pt x="196" y="223"/>
                </a:lnTo>
                <a:lnTo>
                  <a:pt x="180" y="231"/>
                </a:lnTo>
                <a:lnTo>
                  <a:pt x="161" y="239"/>
                </a:lnTo>
                <a:lnTo>
                  <a:pt x="141" y="242"/>
                </a:lnTo>
                <a:lnTo>
                  <a:pt x="122" y="246"/>
                </a:lnTo>
                <a:lnTo>
                  <a:pt x="102" y="242"/>
                </a:lnTo>
                <a:lnTo>
                  <a:pt x="83" y="239"/>
                </a:lnTo>
                <a:lnTo>
                  <a:pt x="67" y="231"/>
                </a:lnTo>
                <a:lnTo>
                  <a:pt x="51" y="223"/>
                </a:lnTo>
                <a:lnTo>
                  <a:pt x="36" y="211"/>
                </a:lnTo>
                <a:lnTo>
                  <a:pt x="24" y="196"/>
                </a:lnTo>
                <a:lnTo>
                  <a:pt x="12" y="180"/>
                </a:lnTo>
                <a:lnTo>
                  <a:pt x="4" y="160"/>
                </a:lnTo>
                <a:lnTo>
                  <a:pt x="0" y="145"/>
                </a:lnTo>
                <a:lnTo>
                  <a:pt x="0" y="125"/>
                </a:lnTo>
                <a:lnTo>
                  <a:pt x="0" y="102"/>
                </a:lnTo>
                <a:lnTo>
                  <a:pt x="4" y="86"/>
                </a:lnTo>
                <a:lnTo>
                  <a:pt x="12" y="66"/>
                </a:lnTo>
                <a:lnTo>
                  <a:pt x="24" y="51"/>
                </a:lnTo>
                <a:lnTo>
                  <a:pt x="36" y="35"/>
                </a:lnTo>
                <a:lnTo>
                  <a:pt x="51" y="23"/>
                </a:lnTo>
                <a:lnTo>
                  <a:pt x="67" y="15"/>
                </a:lnTo>
                <a:lnTo>
                  <a:pt x="83" y="8"/>
                </a:lnTo>
                <a:lnTo>
                  <a:pt x="102" y="4"/>
                </a:lnTo>
                <a:lnTo>
                  <a:pt x="122" y="0"/>
                </a:lnTo>
                <a:lnTo>
                  <a:pt x="141" y="4"/>
                </a:lnTo>
                <a:lnTo>
                  <a:pt x="161" y="8"/>
                </a:lnTo>
                <a:lnTo>
                  <a:pt x="180" y="15"/>
                </a:lnTo>
                <a:lnTo>
                  <a:pt x="196" y="23"/>
                </a:lnTo>
                <a:lnTo>
                  <a:pt x="208" y="35"/>
                </a:lnTo>
                <a:lnTo>
                  <a:pt x="220" y="51"/>
                </a:lnTo>
                <a:lnTo>
                  <a:pt x="231" y="66"/>
                </a:lnTo>
                <a:lnTo>
                  <a:pt x="239" y="86"/>
                </a:lnTo>
                <a:lnTo>
                  <a:pt x="243" y="102"/>
                </a:lnTo>
                <a:lnTo>
                  <a:pt x="243" y="125"/>
                </a:lnTo>
                <a:lnTo>
                  <a:pt x="243" y="121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33803" name="Freeform 12"/>
          <p:cNvSpPr>
            <a:spLocks/>
          </p:cNvSpPr>
          <p:nvPr/>
        </p:nvSpPr>
        <p:spPr bwMode="auto">
          <a:xfrm>
            <a:off x="7269163" y="2435225"/>
            <a:ext cx="288925" cy="293688"/>
          </a:xfrm>
          <a:custGeom>
            <a:avLst/>
            <a:gdLst>
              <a:gd name="T0" fmla="*/ 2147483647 w 243"/>
              <a:gd name="T1" fmla="*/ 2147483647 h 246"/>
              <a:gd name="T2" fmla="*/ 2147483647 w 243"/>
              <a:gd name="T3" fmla="*/ 2147483647 h 246"/>
              <a:gd name="T4" fmla="*/ 2147483647 w 243"/>
              <a:gd name="T5" fmla="*/ 2147483647 h 246"/>
              <a:gd name="T6" fmla="*/ 2147483647 w 243"/>
              <a:gd name="T7" fmla="*/ 2147483647 h 246"/>
              <a:gd name="T8" fmla="*/ 2147483647 w 243"/>
              <a:gd name="T9" fmla="*/ 2147483647 h 246"/>
              <a:gd name="T10" fmla="*/ 2147483647 w 243"/>
              <a:gd name="T11" fmla="*/ 2147483647 h 246"/>
              <a:gd name="T12" fmla="*/ 2147483647 w 243"/>
              <a:gd name="T13" fmla="*/ 2147483647 h 246"/>
              <a:gd name="T14" fmla="*/ 2147483647 w 243"/>
              <a:gd name="T15" fmla="*/ 2147483647 h 246"/>
              <a:gd name="T16" fmla="*/ 2147483647 w 243"/>
              <a:gd name="T17" fmla="*/ 2147483647 h 246"/>
              <a:gd name="T18" fmla="*/ 2147483647 w 243"/>
              <a:gd name="T19" fmla="*/ 2147483647 h 246"/>
              <a:gd name="T20" fmla="*/ 2147483647 w 243"/>
              <a:gd name="T21" fmla="*/ 2147483647 h 246"/>
              <a:gd name="T22" fmla="*/ 2147483647 w 243"/>
              <a:gd name="T23" fmla="*/ 2147483647 h 246"/>
              <a:gd name="T24" fmla="*/ 2147483647 w 243"/>
              <a:gd name="T25" fmla="*/ 2147483647 h 246"/>
              <a:gd name="T26" fmla="*/ 2147483647 w 243"/>
              <a:gd name="T27" fmla="*/ 2147483647 h 246"/>
              <a:gd name="T28" fmla="*/ 2147483647 w 243"/>
              <a:gd name="T29" fmla="*/ 2147483647 h 246"/>
              <a:gd name="T30" fmla="*/ 2147483647 w 243"/>
              <a:gd name="T31" fmla="*/ 2147483647 h 246"/>
              <a:gd name="T32" fmla="*/ 2147483647 w 243"/>
              <a:gd name="T33" fmla="*/ 2147483647 h 246"/>
              <a:gd name="T34" fmla="*/ 2147483647 w 243"/>
              <a:gd name="T35" fmla="*/ 2147483647 h 246"/>
              <a:gd name="T36" fmla="*/ 2147483647 w 243"/>
              <a:gd name="T37" fmla="*/ 2147483647 h 246"/>
              <a:gd name="T38" fmla="*/ 0 w 243"/>
              <a:gd name="T39" fmla="*/ 2147483647 h 246"/>
              <a:gd name="T40" fmla="*/ 0 w 243"/>
              <a:gd name="T41" fmla="*/ 2147483647 h 246"/>
              <a:gd name="T42" fmla="*/ 0 w 243"/>
              <a:gd name="T43" fmla="*/ 2147483647 h 246"/>
              <a:gd name="T44" fmla="*/ 2147483647 w 243"/>
              <a:gd name="T45" fmla="*/ 2147483647 h 246"/>
              <a:gd name="T46" fmla="*/ 2147483647 w 243"/>
              <a:gd name="T47" fmla="*/ 2147483647 h 246"/>
              <a:gd name="T48" fmla="*/ 2147483647 w 243"/>
              <a:gd name="T49" fmla="*/ 2147483647 h 246"/>
              <a:gd name="T50" fmla="*/ 2147483647 w 243"/>
              <a:gd name="T51" fmla="*/ 2147483647 h 246"/>
              <a:gd name="T52" fmla="*/ 2147483647 w 243"/>
              <a:gd name="T53" fmla="*/ 2147483647 h 246"/>
              <a:gd name="T54" fmla="*/ 2147483647 w 243"/>
              <a:gd name="T55" fmla="*/ 2147483647 h 246"/>
              <a:gd name="T56" fmla="*/ 2147483647 w 243"/>
              <a:gd name="T57" fmla="*/ 2147483647 h 246"/>
              <a:gd name="T58" fmla="*/ 2147483647 w 243"/>
              <a:gd name="T59" fmla="*/ 2147483647 h 246"/>
              <a:gd name="T60" fmla="*/ 2147483647 w 243"/>
              <a:gd name="T61" fmla="*/ 0 h 246"/>
              <a:gd name="T62" fmla="*/ 2147483647 w 243"/>
              <a:gd name="T63" fmla="*/ 2147483647 h 246"/>
              <a:gd name="T64" fmla="*/ 2147483647 w 243"/>
              <a:gd name="T65" fmla="*/ 2147483647 h 246"/>
              <a:gd name="T66" fmla="*/ 2147483647 w 243"/>
              <a:gd name="T67" fmla="*/ 2147483647 h 246"/>
              <a:gd name="T68" fmla="*/ 2147483647 w 243"/>
              <a:gd name="T69" fmla="*/ 2147483647 h 246"/>
              <a:gd name="T70" fmla="*/ 2147483647 w 243"/>
              <a:gd name="T71" fmla="*/ 2147483647 h 246"/>
              <a:gd name="T72" fmla="*/ 2147483647 w 243"/>
              <a:gd name="T73" fmla="*/ 2147483647 h 246"/>
              <a:gd name="T74" fmla="*/ 2147483647 w 243"/>
              <a:gd name="T75" fmla="*/ 2147483647 h 246"/>
              <a:gd name="T76" fmla="*/ 2147483647 w 243"/>
              <a:gd name="T77" fmla="*/ 2147483647 h 246"/>
              <a:gd name="T78" fmla="*/ 2147483647 w 243"/>
              <a:gd name="T79" fmla="*/ 2147483647 h 246"/>
              <a:gd name="T80" fmla="*/ 2147483647 w 243"/>
              <a:gd name="T81" fmla="*/ 2147483647 h 246"/>
              <a:gd name="T82" fmla="*/ 2147483647 w 243"/>
              <a:gd name="T83" fmla="*/ 2147483647 h 24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3"/>
              <a:gd name="T127" fmla="*/ 0 h 246"/>
              <a:gd name="T128" fmla="*/ 243 w 243"/>
              <a:gd name="T129" fmla="*/ 246 h 24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3" h="246">
                <a:moveTo>
                  <a:pt x="243" y="121"/>
                </a:moveTo>
                <a:lnTo>
                  <a:pt x="243" y="145"/>
                </a:lnTo>
                <a:lnTo>
                  <a:pt x="239" y="160"/>
                </a:lnTo>
                <a:lnTo>
                  <a:pt x="231" y="180"/>
                </a:lnTo>
                <a:lnTo>
                  <a:pt x="220" y="196"/>
                </a:lnTo>
                <a:lnTo>
                  <a:pt x="208" y="211"/>
                </a:lnTo>
                <a:lnTo>
                  <a:pt x="196" y="223"/>
                </a:lnTo>
                <a:lnTo>
                  <a:pt x="180" y="231"/>
                </a:lnTo>
                <a:lnTo>
                  <a:pt x="161" y="239"/>
                </a:lnTo>
                <a:lnTo>
                  <a:pt x="141" y="242"/>
                </a:lnTo>
                <a:lnTo>
                  <a:pt x="122" y="246"/>
                </a:lnTo>
                <a:lnTo>
                  <a:pt x="102" y="242"/>
                </a:lnTo>
                <a:lnTo>
                  <a:pt x="83" y="239"/>
                </a:lnTo>
                <a:lnTo>
                  <a:pt x="67" y="231"/>
                </a:lnTo>
                <a:lnTo>
                  <a:pt x="51" y="223"/>
                </a:lnTo>
                <a:lnTo>
                  <a:pt x="36" y="211"/>
                </a:lnTo>
                <a:lnTo>
                  <a:pt x="24" y="196"/>
                </a:lnTo>
                <a:lnTo>
                  <a:pt x="12" y="180"/>
                </a:lnTo>
                <a:lnTo>
                  <a:pt x="4" y="160"/>
                </a:lnTo>
                <a:lnTo>
                  <a:pt x="0" y="145"/>
                </a:lnTo>
                <a:lnTo>
                  <a:pt x="0" y="125"/>
                </a:lnTo>
                <a:lnTo>
                  <a:pt x="0" y="102"/>
                </a:lnTo>
                <a:lnTo>
                  <a:pt x="4" y="86"/>
                </a:lnTo>
                <a:lnTo>
                  <a:pt x="12" y="66"/>
                </a:lnTo>
                <a:lnTo>
                  <a:pt x="24" y="51"/>
                </a:lnTo>
                <a:lnTo>
                  <a:pt x="36" y="35"/>
                </a:lnTo>
                <a:lnTo>
                  <a:pt x="51" y="23"/>
                </a:lnTo>
                <a:lnTo>
                  <a:pt x="67" y="15"/>
                </a:lnTo>
                <a:lnTo>
                  <a:pt x="83" y="8"/>
                </a:lnTo>
                <a:lnTo>
                  <a:pt x="102" y="4"/>
                </a:lnTo>
                <a:lnTo>
                  <a:pt x="122" y="0"/>
                </a:lnTo>
                <a:lnTo>
                  <a:pt x="141" y="4"/>
                </a:lnTo>
                <a:lnTo>
                  <a:pt x="161" y="8"/>
                </a:lnTo>
                <a:lnTo>
                  <a:pt x="180" y="15"/>
                </a:lnTo>
                <a:lnTo>
                  <a:pt x="196" y="23"/>
                </a:lnTo>
                <a:lnTo>
                  <a:pt x="208" y="35"/>
                </a:lnTo>
                <a:lnTo>
                  <a:pt x="220" y="51"/>
                </a:lnTo>
                <a:lnTo>
                  <a:pt x="231" y="66"/>
                </a:lnTo>
                <a:lnTo>
                  <a:pt x="239" y="86"/>
                </a:lnTo>
                <a:lnTo>
                  <a:pt x="243" y="102"/>
                </a:lnTo>
                <a:lnTo>
                  <a:pt x="243" y="125"/>
                </a:lnTo>
              </a:path>
            </a:pathLst>
          </a:custGeom>
          <a:solidFill>
            <a:schemeClr val="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33804" name="Freeform 13"/>
          <p:cNvSpPr>
            <a:spLocks/>
          </p:cNvSpPr>
          <p:nvPr/>
        </p:nvSpPr>
        <p:spPr bwMode="auto">
          <a:xfrm>
            <a:off x="4940300" y="3497263"/>
            <a:ext cx="288925" cy="288925"/>
          </a:xfrm>
          <a:custGeom>
            <a:avLst/>
            <a:gdLst>
              <a:gd name="T0" fmla="*/ 2147483647 w 243"/>
              <a:gd name="T1" fmla="*/ 2147483647 h 243"/>
              <a:gd name="T2" fmla="*/ 2147483647 w 243"/>
              <a:gd name="T3" fmla="*/ 2147483647 h 243"/>
              <a:gd name="T4" fmla="*/ 2147483647 w 243"/>
              <a:gd name="T5" fmla="*/ 2147483647 h 243"/>
              <a:gd name="T6" fmla="*/ 2147483647 w 243"/>
              <a:gd name="T7" fmla="*/ 2147483647 h 243"/>
              <a:gd name="T8" fmla="*/ 2147483647 w 243"/>
              <a:gd name="T9" fmla="*/ 2147483647 h 243"/>
              <a:gd name="T10" fmla="*/ 2147483647 w 243"/>
              <a:gd name="T11" fmla="*/ 2147483647 h 243"/>
              <a:gd name="T12" fmla="*/ 2147483647 w 243"/>
              <a:gd name="T13" fmla="*/ 2147483647 h 243"/>
              <a:gd name="T14" fmla="*/ 2147483647 w 243"/>
              <a:gd name="T15" fmla="*/ 2147483647 h 243"/>
              <a:gd name="T16" fmla="*/ 2147483647 w 243"/>
              <a:gd name="T17" fmla="*/ 2147483647 h 243"/>
              <a:gd name="T18" fmla="*/ 2147483647 w 243"/>
              <a:gd name="T19" fmla="*/ 2147483647 h 243"/>
              <a:gd name="T20" fmla="*/ 2147483647 w 243"/>
              <a:gd name="T21" fmla="*/ 2147483647 h 243"/>
              <a:gd name="T22" fmla="*/ 2147483647 w 243"/>
              <a:gd name="T23" fmla="*/ 2147483647 h 243"/>
              <a:gd name="T24" fmla="*/ 2147483647 w 243"/>
              <a:gd name="T25" fmla="*/ 2147483647 h 243"/>
              <a:gd name="T26" fmla="*/ 2147483647 w 243"/>
              <a:gd name="T27" fmla="*/ 2147483647 h 243"/>
              <a:gd name="T28" fmla="*/ 2147483647 w 243"/>
              <a:gd name="T29" fmla="*/ 2147483647 h 243"/>
              <a:gd name="T30" fmla="*/ 2147483647 w 243"/>
              <a:gd name="T31" fmla="*/ 2147483647 h 243"/>
              <a:gd name="T32" fmla="*/ 2147483647 w 243"/>
              <a:gd name="T33" fmla="*/ 2147483647 h 243"/>
              <a:gd name="T34" fmla="*/ 2147483647 w 243"/>
              <a:gd name="T35" fmla="*/ 2147483647 h 243"/>
              <a:gd name="T36" fmla="*/ 2147483647 w 243"/>
              <a:gd name="T37" fmla="*/ 2147483647 h 243"/>
              <a:gd name="T38" fmla="*/ 0 w 243"/>
              <a:gd name="T39" fmla="*/ 2147483647 h 243"/>
              <a:gd name="T40" fmla="*/ 0 w 243"/>
              <a:gd name="T41" fmla="*/ 2147483647 h 243"/>
              <a:gd name="T42" fmla="*/ 0 w 243"/>
              <a:gd name="T43" fmla="*/ 2147483647 h 243"/>
              <a:gd name="T44" fmla="*/ 2147483647 w 243"/>
              <a:gd name="T45" fmla="*/ 2147483647 h 243"/>
              <a:gd name="T46" fmla="*/ 2147483647 w 243"/>
              <a:gd name="T47" fmla="*/ 2147483647 h 243"/>
              <a:gd name="T48" fmla="*/ 2147483647 w 243"/>
              <a:gd name="T49" fmla="*/ 2147483647 h 243"/>
              <a:gd name="T50" fmla="*/ 2147483647 w 243"/>
              <a:gd name="T51" fmla="*/ 2147483647 h 243"/>
              <a:gd name="T52" fmla="*/ 2147483647 w 243"/>
              <a:gd name="T53" fmla="*/ 2147483647 h 243"/>
              <a:gd name="T54" fmla="*/ 2147483647 w 243"/>
              <a:gd name="T55" fmla="*/ 2147483647 h 243"/>
              <a:gd name="T56" fmla="*/ 2147483647 w 243"/>
              <a:gd name="T57" fmla="*/ 2147483647 h 243"/>
              <a:gd name="T58" fmla="*/ 2147483647 w 243"/>
              <a:gd name="T59" fmla="*/ 0 h 243"/>
              <a:gd name="T60" fmla="*/ 2147483647 w 243"/>
              <a:gd name="T61" fmla="*/ 0 h 243"/>
              <a:gd name="T62" fmla="*/ 2147483647 w 243"/>
              <a:gd name="T63" fmla="*/ 0 h 243"/>
              <a:gd name="T64" fmla="*/ 2147483647 w 243"/>
              <a:gd name="T65" fmla="*/ 2147483647 h 243"/>
              <a:gd name="T66" fmla="*/ 2147483647 w 243"/>
              <a:gd name="T67" fmla="*/ 2147483647 h 243"/>
              <a:gd name="T68" fmla="*/ 2147483647 w 243"/>
              <a:gd name="T69" fmla="*/ 2147483647 h 243"/>
              <a:gd name="T70" fmla="*/ 2147483647 w 243"/>
              <a:gd name="T71" fmla="*/ 2147483647 h 243"/>
              <a:gd name="T72" fmla="*/ 2147483647 w 243"/>
              <a:gd name="T73" fmla="*/ 2147483647 h 243"/>
              <a:gd name="T74" fmla="*/ 2147483647 w 243"/>
              <a:gd name="T75" fmla="*/ 2147483647 h 243"/>
              <a:gd name="T76" fmla="*/ 2147483647 w 243"/>
              <a:gd name="T77" fmla="*/ 2147483647 h 243"/>
              <a:gd name="T78" fmla="*/ 2147483647 w 243"/>
              <a:gd name="T79" fmla="*/ 2147483647 h 243"/>
              <a:gd name="T80" fmla="*/ 2147483647 w 243"/>
              <a:gd name="T81" fmla="*/ 2147483647 h 243"/>
              <a:gd name="T82" fmla="*/ 2147483647 w 243"/>
              <a:gd name="T83" fmla="*/ 2147483647 h 24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3"/>
              <a:gd name="T127" fmla="*/ 0 h 243"/>
              <a:gd name="T128" fmla="*/ 243 w 243"/>
              <a:gd name="T129" fmla="*/ 243 h 24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3" h="243">
                <a:moveTo>
                  <a:pt x="243" y="122"/>
                </a:moveTo>
                <a:lnTo>
                  <a:pt x="243" y="141"/>
                </a:lnTo>
                <a:lnTo>
                  <a:pt x="239" y="161"/>
                </a:lnTo>
                <a:lnTo>
                  <a:pt x="231" y="176"/>
                </a:lnTo>
                <a:lnTo>
                  <a:pt x="220" y="196"/>
                </a:lnTo>
                <a:lnTo>
                  <a:pt x="208" y="208"/>
                </a:lnTo>
                <a:lnTo>
                  <a:pt x="196" y="219"/>
                </a:lnTo>
                <a:lnTo>
                  <a:pt x="180" y="231"/>
                </a:lnTo>
                <a:lnTo>
                  <a:pt x="161" y="239"/>
                </a:lnTo>
                <a:lnTo>
                  <a:pt x="141" y="243"/>
                </a:lnTo>
                <a:lnTo>
                  <a:pt x="122" y="243"/>
                </a:lnTo>
                <a:lnTo>
                  <a:pt x="102" y="243"/>
                </a:lnTo>
                <a:lnTo>
                  <a:pt x="83" y="239"/>
                </a:lnTo>
                <a:lnTo>
                  <a:pt x="67" y="231"/>
                </a:lnTo>
                <a:lnTo>
                  <a:pt x="51" y="219"/>
                </a:lnTo>
                <a:lnTo>
                  <a:pt x="36" y="208"/>
                </a:lnTo>
                <a:lnTo>
                  <a:pt x="24" y="196"/>
                </a:lnTo>
                <a:lnTo>
                  <a:pt x="12" y="176"/>
                </a:lnTo>
                <a:lnTo>
                  <a:pt x="4" y="161"/>
                </a:lnTo>
                <a:lnTo>
                  <a:pt x="0" y="141"/>
                </a:lnTo>
                <a:lnTo>
                  <a:pt x="0" y="122"/>
                </a:lnTo>
                <a:lnTo>
                  <a:pt x="0" y="102"/>
                </a:lnTo>
                <a:lnTo>
                  <a:pt x="4" y="82"/>
                </a:lnTo>
                <a:lnTo>
                  <a:pt x="12" y="67"/>
                </a:lnTo>
                <a:lnTo>
                  <a:pt x="24" y="51"/>
                </a:lnTo>
                <a:lnTo>
                  <a:pt x="36" y="35"/>
                </a:lnTo>
                <a:lnTo>
                  <a:pt x="51" y="24"/>
                </a:lnTo>
                <a:lnTo>
                  <a:pt x="67" y="12"/>
                </a:lnTo>
                <a:lnTo>
                  <a:pt x="83" y="4"/>
                </a:lnTo>
                <a:lnTo>
                  <a:pt x="102" y="0"/>
                </a:lnTo>
                <a:lnTo>
                  <a:pt x="122" y="0"/>
                </a:lnTo>
                <a:lnTo>
                  <a:pt x="141" y="0"/>
                </a:lnTo>
                <a:lnTo>
                  <a:pt x="161" y="4"/>
                </a:lnTo>
                <a:lnTo>
                  <a:pt x="180" y="12"/>
                </a:lnTo>
                <a:lnTo>
                  <a:pt x="196" y="24"/>
                </a:lnTo>
                <a:lnTo>
                  <a:pt x="208" y="35"/>
                </a:lnTo>
                <a:lnTo>
                  <a:pt x="220" y="51"/>
                </a:lnTo>
                <a:lnTo>
                  <a:pt x="231" y="67"/>
                </a:lnTo>
                <a:lnTo>
                  <a:pt x="239" y="82"/>
                </a:lnTo>
                <a:lnTo>
                  <a:pt x="243" y="102"/>
                </a:lnTo>
                <a:lnTo>
                  <a:pt x="243" y="122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33805" name="Freeform 14"/>
          <p:cNvSpPr>
            <a:spLocks/>
          </p:cNvSpPr>
          <p:nvPr/>
        </p:nvSpPr>
        <p:spPr bwMode="auto">
          <a:xfrm>
            <a:off x="4940300" y="3497263"/>
            <a:ext cx="288925" cy="288925"/>
          </a:xfrm>
          <a:custGeom>
            <a:avLst/>
            <a:gdLst>
              <a:gd name="T0" fmla="*/ 2147483647 w 243"/>
              <a:gd name="T1" fmla="*/ 2147483647 h 243"/>
              <a:gd name="T2" fmla="*/ 2147483647 w 243"/>
              <a:gd name="T3" fmla="*/ 2147483647 h 243"/>
              <a:gd name="T4" fmla="*/ 2147483647 w 243"/>
              <a:gd name="T5" fmla="*/ 2147483647 h 243"/>
              <a:gd name="T6" fmla="*/ 2147483647 w 243"/>
              <a:gd name="T7" fmla="*/ 2147483647 h 243"/>
              <a:gd name="T8" fmla="*/ 2147483647 w 243"/>
              <a:gd name="T9" fmla="*/ 2147483647 h 243"/>
              <a:gd name="T10" fmla="*/ 2147483647 w 243"/>
              <a:gd name="T11" fmla="*/ 2147483647 h 243"/>
              <a:gd name="T12" fmla="*/ 2147483647 w 243"/>
              <a:gd name="T13" fmla="*/ 2147483647 h 243"/>
              <a:gd name="T14" fmla="*/ 2147483647 w 243"/>
              <a:gd name="T15" fmla="*/ 2147483647 h 243"/>
              <a:gd name="T16" fmla="*/ 2147483647 w 243"/>
              <a:gd name="T17" fmla="*/ 2147483647 h 243"/>
              <a:gd name="T18" fmla="*/ 2147483647 w 243"/>
              <a:gd name="T19" fmla="*/ 2147483647 h 243"/>
              <a:gd name="T20" fmla="*/ 2147483647 w 243"/>
              <a:gd name="T21" fmla="*/ 2147483647 h 243"/>
              <a:gd name="T22" fmla="*/ 2147483647 w 243"/>
              <a:gd name="T23" fmla="*/ 2147483647 h 243"/>
              <a:gd name="T24" fmla="*/ 2147483647 w 243"/>
              <a:gd name="T25" fmla="*/ 2147483647 h 243"/>
              <a:gd name="T26" fmla="*/ 2147483647 w 243"/>
              <a:gd name="T27" fmla="*/ 2147483647 h 243"/>
              <a:gd name="T28" fmla="*/ 2147483647 w 243"/>
              <a:gd name="T29" fmla="*/ 2147483647 h 243"/>
              <a:gd name="T30" fmla="*/ 2147483647 w 243"/>
              <a:gd name="T31" fmla="*/ 2147483647 h 243"/>
              <a:gd name="T32" fmla="*/ 2147483647 w 243"/>
              <a:gd name="T33" fmla="*/ 2147483647 h 243"/>
              <a:gd name="T34" fmla="*/ 2147483647 w 243"/>
              <a:gd name="T35" fmla="*/ 2147483647 h 243"/>
              <a:gd name="T36" fmla="*/ 2147483647 w 243"/>
              <a:gd name="T37" fmla="*/ 2147483647 h 243"/>
              <a:gd name="T38" fmla="*/ 0 w 243"/>
              <a:gd name="T39" fmla="*/ 2147483647 h 243"/>
              <a:gd name="T40" fmla="*/ 0 w 243"/>
              <a:gd name="T41" fmla="*/ 2147483647 h 243"/>
              <a:gd name="T42" fmla="*/ 0 w 243"/>
              <a:gd name="T43" fmla="*/ 2147483647 h 243"/>
              <a:gd name="T44" fmla="*/ 2147483647 w 243"/>
              <a:gd name="T45" fmla="*/ 2147483647 h 243"/>
              <a:gd name="T46" fmla="*/ 2147483647 w 243"/>
              <a:gd name="T47" fmla="*/ 2147483647 h 243"/>
              <a:gd name="T48" fmla="*/ 2147483647 w 243"/>
              <a:gd name="T49" fmla="*/ 2147483647 h 243"/>
              <a:gd name="T50" fmla="*/ 2147483647 w 243"/>
              <a:gd name="T51" fmla="*/ 2147483647 h 243"/>
              <a:gd name="T52" fmla="*/ 2147483647 w 243"/>
              <a:gd name="T53" fmla="*/ 2147483647 h 243"/>
              <a:gd name="T54" fmla="*/ 2147483647 w 243"/>
              <a:gd name="T55" fmla="*/ 2147483647 h 243"/>
              <a:gd name="T56" fmla="*/ 2147483647 w 243"/>
              <a:gd name="T57" fmla="*/ 2147483647 h 243"/>
              <a:gd name="T58" fmla="*/ 2147483647 w 243"/>
              <a:gd name="T59" fmla="*/ 0 h 243"/>
              <a:gd name="T60" fmla="*/ 2147483647 w 243"/>
              <a:gd name="T61" fmla="*/ 0 h 243"/>
              <a:gd name="T62" fmla="*/ 2147483647 w 243"/>
              <a:gd name="T63" fmla="*/ 0 h 243"/>
              <a:gd name="T64" fmla="*/ 2147483647 w 243"/>
              <a:gd name="T65" fmla="*/ 2147483647 h 243"/>
              <a:gd name="T66" fmla="*/ 2147483647 w 243"/>
              <a:gd name="T67" fmla="*/ 2147483647 h 243"/>
              <a:gd name="T68" fmla="*/ 2147483647 w 243"/>
              <a:gd name="T69" fmla="*/ 2147483647 h 243"/>
              <a:gd name="T70" fmla="*/ 2147483647 w 243"/>
              <a:gd name="T71" fmla="*/ 2147483647 h 243"/>
              <a:gd name="T72" fmla="*/ 2147483647 w 243"/>
              <a:gd name="T73" fmla="*/ 2147483647 h 243"/>
              <a:gd name="T74" fmla="*/ 2147483647 w 243"/>
              <a:gd name="T75" fmla="*/ 2147483647 h 243"/>
              <a:gd name="T76" fmla="*/ 2147483647 w 243"/>
              <a:gd name="T77" fmla="*/ 2147483647 h 243"/>
              <a:gd name="T78" fmla="*/ 2147483647 w 243"/>
              <a:gd name="T79" fmla="*/ 2147483647 h 243"/>
              <a:gd name="T80" fmla="*/ 2147483647 w 243"/>
              <a:gd name="T81" fmla="*/ 2147483647 h 243"/>
              <a:gd name="T82" fmla="*/ 2147483647 w 243"/>
              <a:gd name="T83" fmla="*/ 2147483647 h 24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3"/>
              <a:gd name="T127" fmla="*/ 0 h 243"/>
              <a:gd name="T128" fmla="*/ 243 w 243"/>
              <a:gd name="T129" fmla="*/ 243 h 24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3" h="243">
                <a:moveTo>
                  <a:pt x="243" y="122"/>
                </a:moveTo>
                <a:lnTo>
                  <a:pt x="243" y="141"/>
                </a:lnTo>
                <a:lnTo>
                  <a:pt x="239" y="161"/>
                </a:lnTo>
                <a:lnTo>
                  <a:pt x="231" y="176"/>
                </a:lnTo>
                <a:lnTo>
                  <a:pt x="220" y="196"/>
                </a:lnTo>
                <a:lnTo>
                  <a:pt x="208" y="208"/>
                </a:lnTo>
                <a:lnTo>
                  <a:pt x="196" y="219"/>
                </a:lnTo>
                <a:lnTo>
                  <a:pt x="180" y="231"/>
                </a:lnTo>
                <a:lnTo>
                  <a:pt x="161" y="239"/>
                </a:lnTo>
                <a:lnTo>
                  <a:pt x="141" y="243"/>
                </a:lnTo>
                <a:lnTo>
                  <a:pt x="122" y="243"/>
                </a:lnTo>
                <a:lnTo>
                  <a:pt x="102" y="243"/>
                </a:lnTo>
                <a:lnTo>
                  <a:pt x="83" y="239"/>
                </a:lnTo>
                <a:lnTo>
                  <a:pt x="67" y="231"/>
                </a:lnTo>
                <a:lnTo>
                  <a:pt x="51" y="219"/>
                </a:lnTo>
                <a:lnTo>
                  <a:pt x="36" y="208"/>
                </a:lnTo>
                <a:lnTo>
                  <a:pt x="24" y="196"/>
                </a:lnTo>
                <a:lnTo>
                  <a:pt x="12" y="176"/>
                </a:lnTo>
                <a:lnTo>
                  <a:pt x="4" y="161"/>
                </a:lnTo>
                <a:lnTo>
                  <a:pt x="0" y="141"/>
                </a:lnTo>
                <a:lnTo>
                  <a:pt x="0" y="122"/>
                </a:lnTo>
                <a:lnTo>
                  <a:pt x="0" y="102"/>
                </a:lnTo>
                <a:lnTo>
                  <a:pt x="4" y="82"/>
                </a:lnTo>
                <a:lnTo>
                  <a:pt x="12" y="67"/>
                </a:lnTo>
                <a:lnTo>
                  <a:pt x="24" y="51"/>
                </a:lnTo>
                <a:lnTo>
                  <a:pt x="36" y="35"/>
                </a:lnTo>
                <a:lnTo>
                  <a:pt x="51" y="24"/>
                </a:lnTo>
                <a:lnTo>
                  <a:pt x="67" y="12"/>
                </a:lnTo>
                <a:lnTo>
                  <a:pt x="83" y="4"/>
                </a:lnTo>
                <a:lnTo>
                  <a:pt x="102" y="0"/>
                </a:lnTo>
                <a:lnTo>
                  <a:pt x="122" y="0"/>
                </a:lnTo>
                <a:lnTo>
                  <a:pt x="141" y="0"/>
                </a:lnTo>
                <a:lnTo>
                  <a:pt x="161" y="4"/>
                </a:lnTo>
                <a:lnTo>
                  <a:pt x="180" y="12"/>
                </a:lnTo>
                <a:lnTo>
                  <a:pt x="196" y="24"/>
                </a:lnTo>
                <a:lnTo>
                  <a:pt x="208" y="35"/>
                </a:lnTo>
                <a:lnTo>
                  <a:pt x="220" y="51"/>
                </a:lnTo>
                <a:lnTo>
                  <a:pt x="231" y="67"/>
                </a:lnTo>
                <a:lnTo>
                  <a:pt x="239" y="82"/>
                </a:lnTo>
                <a:lnTo>
                  <a:pt x="243" y="102"/>
                </a:lnTo>
                <a:lnTo>
                  <a:pt x="243" y="122"/>
                </a:lnTo>
              </a:path>
            </a:pathLst>
          </a:custGeom>
          <a:solidFill>
            <a:schemeClr val="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33806" name="Freeform 15"/>
          <p:cNvSpPr>
            <a:spLocks/>
          </p:cNvSpPr>
          <p:nvPr/>
        </p:nvSpPr>
        <p:spPr bwMode="auto">
          <a:xfrm>
            <a:off x="5578475" y="3497263"/>
            <a:ext cx="293688" cy="288925"/>
          </a:xfrm>
          <a:custGeom>
            <a:avLst/>
            <a:gdLst>
              <a:gd name="T0" fmla="*/ 2147483647 w 246"/>
              <a:gd name="T1" fmla="*/ 2147483647 h 243"/>
              <a:gd name="T2" fmla="*/ 2147483647 w 246"/>
              <a:gd name="T3" fmla="*/ 2147483647 h 243"/>
              <a:gd name="T4" fmla="*/ 2147483647 w 246"/>
              <a:gd name="T5" fmla="*/ 2147483647 h 243"/>
              <a:gd name="T6" fmla="*/ 2147483647 w 246"/>
              <a:gd name="T7" fmla="*/ 2147483647 h 243"/>
              <a:gd name="T8" fmla="*/ 2147483647 w 246"/>
              <a:gd name="T9" fmla="*/ 2147483647 h 243"/>
              <a:gd name="T10" fmla="*/ 2147483647 w 246"/>
              <a:gd name="T11" fmla="*/ 2147483647 h 243"/>
              <a:gd name="T12" fmla="*/ 2147483647 w 246"/>
              <a:gd name="T13" fmla="*/ 2147483647 h 243"/>
              <a:gd name="T14" fmla="*/ 2147483647 w 246"/>
              <a:gd name="T15" fmla="*/ 2147483647 h 243"/>
              <a:gd name="T16" fmla="*/ 2147483647 w 246"/>
              <a:gd name="T17" fmla="*/ 2147483647 h 243"/>
              <a:gd name="T18" fmla="*/ 2147483647 w 246"/>
              <a:gd name="T19" fmla="*/ 2147483647 h 243"/>
              <a:gd name="T20" fmla="*/ 2147483647 w 246"/>
              <a:gd name="T21" fmla="*/ 2147483647 h 243"/>
              <a:gd name="T22" fmla="*/ 2147483647 w 246"/>
              <a:gd name="T23" fmla="*/ 2147483647 h 243"/>
              <a:gd name="T24" fmla="*/ 2147483647 w 246"/>
              <a:gd name="T25" fmla="*/ 2147483647 h 243"/>
              <a:gd name="T26" fmla="*/ 2147483647 w 246"/>
              <a:gd name="T27" fmla="*/ 2147483647 h 243"/>
              <a:gd name="T28" fmla="*/ 2147483647 w 246"/>
              <a:gd name="T29" fmla="*/ 2147483647 h 243"/>
              <a:gd name="T30" fmla="*/ 2147483647 w 246"/>
              <a:gd name="T31" fmla="*/ 2147483647 h 243"/>
              <a:gd name="T32" fmla="*/ 2147483647 w 246"/>
              <a:gd name="T33" fmla="*/ 2147483647 h 243"/>
              <a:gd name="T34" fmla="*/ 2147483647 w 246"/>
              <a:gd name="T35" fmla="*/ 2147483647 h 243"/>
              <a:gd name="T36" fmla="*/ 2147483647 w 246"/>
              <a:gd name="T37" fmla="*/ 2147483647 h 243"/>
              <a:gd name="T38" fmla="*/ 2147483647 w 246"/>
              <a:gd name="T39" fmla="*/ 2147483647 h 243"/>
              <a:gd name="T40" fmla="*/ 0 w 246"/>
              <a:gd name="T41" fmla="*/ 2147483647 h 243"/>
              <a:gd name="T42" fmla="*/ 2147483647 w 246"/>
              <a:gd name="T43" fmla="*/ 2147483647 h 243"/>
              <a:gd name="T44" fmla="*/ 2147483647 w 246"/>
              <a:gd name="T45" fmla="*/ 2147483647 h 243"/>
              <a:gd name="T46" fmla="*/ 2147483647 w 246"/>
              <a:gd name="T47" fmla="*/ 2147483647 h 243"/>
              <a:gd name="T48" fmla="*/ 2147483647 w 246"/>
              <a:gd name="T49" fmla="*/ 2147483647 h 243"/>
              <a:gd name="T50" fmla="*/ 2147483647 w 246"/>
              <a:gd name="T51" fmla="*/ 2147483647 h 243"/>
              <a:gd name="T52" fmla="*/ 2147483647 w 246"/>
              <a:gd name="T53" fmla="*/ 2147483647 h 243"/>
              <a:gd name="T54" fmla="*/ 2147483647 w 246"/>
              <a:gd name="T55" fmla="*/ 2147483647 h 243"/>
              <a:gd name="T56" fmla="*/ 2147483647 w 246"/>
              <a:gd name="T57" fmla="*/ 2147483647 h 243"/>
              <a:gd name="T58" fmla="*/ 2147483647 w 246"/>
              <a:gd name="T59" fmla="*/ 0 h 243"/>
              <a:gd name="T60" fmla="*/ 2147483647 w 246"/>
              <a:gd name="T61" fmla="*/ 0 h 243"/>
              <a:gd name="T62" fmla="*/ 2147483647 w 246"/>
              <a:gd name="T63" fmla="*/ 0 h 243"/>
              <a:gd name="T64" fmla="*/ 2147483647 w 246"/>
              <a:gd name="T65" fmla="*/ 2147483647 h 243"/>
              <a:gd name="T66" fmla="*/ 2147483647 w 246"/>
              <a:gd name="T67" fmla="*/ 2147483647 h 243"/>
              <a:gd name="T68" fmla="*/ 2147483647 w 246"/>
              <a:gd name="T69" fmla="*/ 2147483647 h 243"/>
              <a:gd name="T70" fmla="*/ 2147483647 w 246"/>
              <a:gd name="T71" fmla="*/ 2147483647 h 243"/>
              <a:gd name="T72" fmla="*/ 2147483647 w 246"/>
              <a:gd name="T73" fmla="*/ 2147483647 h 243"/>
              <a:gd name="T74" fmla="*/ 2147483647 w 246"/>
              <a:gd name="T75" fmla="*/ 2147483647 h 243"/>
              <a:gd name="T76" fmla="*/ 2147483647 w 246"/>
              <a:gd name="T77" fmla="*/ 2147483647 h 243"/>
              <a:gd name="T78" fmla="*/ 2147483647 w 246"/>
              <a:gd name="T79" fmla="*/ 2147483647 h 243"/>
              <a:gd name="T80" fmla="*/ 2147483647 w 246"/>
              <a:gd name="T81" fmla="*/ 2147483647 h 243"/>
              <a:gd name="T82" fmla="*/ 2147483647 w 246"/>
              <a:gd name="T83" fmla="*/ 2147483647 h 24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6"/>
              <a:gd name="T127" fmla="*/ 0 h 243"/>
              <a:gd name="T128" fmla="*/ 246 w 246"/>
              <a:gd name="T129" fmla="*/ 243 h 24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6" h="243">
                <a:moveTo>
                  <a:pt x="246" y="122"/>
                </a:moveTo>
                <a:lnTo>
                  <a:pt x="242" y="141"/>
                </a:lnTo>
                <a:lnTo>
                  <a:pt x="238" y="161"/>
                </a:lnTo>
                <a:lnTo>
                  <a:pt x="231" y="176"/>
                </a:lnTo>
                <a:lnTo>
                  <a:pt x="223" y="196"/>
                </a:lnTo>
                <a:lnTo>
                  <a:pt x="211" y="208"/>
                </a:lnTo>
                <a:lnTo>
                  <a:pt x="195" y="219"/>
                </a:lnTo>
                <a:lnTo>
                  <a:pt x="180" y="231"/>
                </a:lnTo>
                <a:lnTo>
                  <a:pt x="164" y="239"/>
                </a:lnTo>
                <a:lnTo>
                  <a:pt x="144" y="243"/>
                </a:lnTo>
                <a:lnTo>
                  <a:pt x="125" y="243"/>
                </a:lnTo>
                <a:lnTo>
                  <a:pt x="105" y="243"/>
                </a:lnTo>
                <a:lnTo>
                  <a:pt x="86" y="239"/>
                </a:lnTo>
                <a:lnTo>
                  <a:pt x="66" y="231"/>
                </a:lnTo>
                <a:lnTo>
                  <a:pt x="51" y="219"/>
                </a:lnTo>
                <a:lnTo>
                  <a:pt x="39" y="208"/>
                </a:lnTo>
                <a:lnTo>
                  <a:pt x="23" y="196"/>
                </a:lnTo>
                <a:lnTo>
                  <a:pt x="15" y="176"/>
                </a:lnTo>
                <a:lnTo>
                  <a:pt x="7" y="161"/>
                </a:lnTo>
                <a:lnTo>
                  <a:pt x="4" y="141"/>
                </a:lnTo>
                <a:lnTo>
                  <a:pt x="0" y="122"/>
                </a:lnTo>
                <a:lnTo>
                  <a:pt x="4" y="102"/>
                </a:lnTo>
                <a:lnTo>
                  <a:pt x="7" y="82"/>
                </a:lnTo>
                <a:lnTo>
                  <a:pt x="15" y="67"/>
                </a:lnTo>
                <a:lnTo>
                  <a:pt x="23" y="51"/>
                </a:lnTo>
                <a:lnTo>
                  <a:pt x="39" y="35"/>
                </a:lnTo>
                <a:lnTo>
                  <a:pt x="51" y="24"/>
                </a:lnTo>
                <a:lnTo>
                  <a:pt x="66" y="12"/>
                </a:lnTo>
                <a:lnTo>
                  <a:pt x="86" y="4"/>
                </a:lnTo>
                <a:lnTo>
                  <a:pt x="105" y="0"/>
                </a:lnTo>
                <a:lnTo>
                  <a:pt x="125" y="0"/>
                </a:lnTo>
                <a:lnTo>
                  <a:pt x="144" y="0"/>
                </a:lnTo>
                <a:lnTo>
                  <a:pt x="164" y="4"/>
                </a:lnTo>
                <a:lnTo>
                  <a:pt x="180" y="12"/>
                </a:lnTo>
                <a:lnTo>
                  <a:pt x="195" y="24"/>
                </a:lnTo>
                <a:lnTo>
                  <a:pt x="211" y="35"/>
                </a:lnTo>
                <a:lnTo>
                  <a:pt x="223" y="51"/>
                </a:lnTo>
                <a:lnTo>
                  <a:pt x="231" y="67"/>
                </a:lnTo>
                <a:lnTo>
                  <a:pt x="238" y="82"/>
                </a:lnTo>
                <a:lnTo>
                  <a:pt x="242" y="102"/>
                </a:lnTo>
                <a:lnTo>
                  <a:pt x="246" y="122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33807" name="Freeform 16"/>
          <p:cNvSpPr>
            <a:spLocks/>
          </p:cNvSpPr>
          <p:nvPr/>
        </p:nvSpPr>
        <p:spPr bwMode="auto">
          <a:xfrm>
            <a:off x="5578475" y="3497263"/>
            <a:ext cx="293688" cy="288925"/>
          </a:xfrm>
          <a:custGeom>
            <a:avLst/>
            <a:gdLst>
              <a:gd name="T0" fmla="*/ 2147483647 w 246"/>
              <a:gd name="T1" fmla="*/ 2147483647 h 243"/>
              <a:gd name="T2" fmla="*/ 2147483647 w 246"/>
              <a:gd name="T3" fmla="*/ 2147483647 h 243"/>
              <a:gd name="T4" fmla="*/ 2147483647 w 246"/>
              <a:gd name="T5" fmla="*/ 2147483647 h 243"/>
              <a:gd name="T6" fmla="*/ 2147483647 w 246"/>
              <a:gd name="T7" fmla="*/ 2147483647 h 243"/>
              <a:gd name="T8" fmla="*/ 2147483647 w 246"/>
              <a:gd name="T9" fmla="*/ 2147483647 h 243"/>
              <a:gd name="T10" fmla="*/ 2147483647 w 246"/>
              <a:gd name="T11" fmla="*/ 2147483647 h 243"/>
              <a:gd name="T12" fmla="*/ 2147483647 w 246"/>
              <a:gd name="T13" fmla="*/ 2147483647 h 243"/>
              <a:gd name="T14" fmla="*/ 2147483647 w 246"/>
              <a:gd name="T15" fmla="*/ 2147483647 h 243"/>
              <a:gd name="T16" fmla="*/ 2147483647 w 246"/>
              <a:gd name="T17" fmla="*/ 2147483647 h 243"/>
              <a:gd name="T18" fmla="*/ 2147483647 w 246"/>
              <a:gd name="T19" fmla="*/ 2147483647 h 243"/>
              <a:gd name="T20" fmla="*/ 2147483647 w 246"/>
              <a:gd name="T21" fmla="*/ 2147483647 h 243"/>
              <a:gd name="T22" fmla="*/ 2147483647 w 246"/>
              <a:gd name="T23" fmla="*/ 2147483647 h 243"/>
              <a:gd name="T24" fmla="*/ 2147483647 w 246"/>
              <a:gd name="T25" fmla="*/ 2147483647 h 243"/>
              <a:gd name="T26" fmla="*/ 2147483647 w 246"/>
              <a:gd name="T27" fmla="*/ 2147483647 h 243"/>
              <a:gd name="T28" fmla="*/ 2147483647 w 246"/>
              <a:gd name="T29" fmla="*/ 2147483647 h 243"/>
              <a:gd name="T30" fmla="*/ 2147483647 w 246"/>
              <a:gd name="T31" fmla="*/ 2147483647 h 243"/>
              <a:gd name="T32" fmla="*/ 2147483647 w 246"/>
              <a:gd name="T33" fmla="*/ 2147483647 h 243"/>
              <a:gd name="T34" fmla="*/ 2147483647 w 246"/>
              <a:gd name="T35" fmla="*/ 2147483647 h 243"/>
              <a:gd name="T36" fmla="*/ 2147483647 w 246"/>
              <a:gd name="T37" fmla="*/ 2147483647 h 243"/>
              <a:gd name="T38" fmla="*/ 2147483647 w 246"/>
              <a:gd name="T39" fmla="*/ 2147483647 h 243"/>
              <a:gd name="T40" fmla="*/ 0 w 246"/>
              <a:gd name="T41" fmla="*/ 2147483647 h 243"/>
              <a:gd name="T42" fmla="*/ 2147483647 w 246"/>
              <a:gd name="T43" fmla="*/ 2147483647 h 243"/>
              <a:gd name="T44" fmla="*/ 2147483647 w 246"/>
              <a:gd name="T45" fmla="*/ 2147483647 h 243"/>
              <a:gd name="T46" fmla="*/ 2147483647 w 246"/>
              <a:gd name="T47" fmla="*/ 2147483647 h 243"/>
              <a:gd name="T48" fmla="*/ 2147483647 w 246"/>
              <a:gd name="T49" fmla="*/ 2147483647 h 243"/>
              <a:gd name="T50" fmla="*/ 2147483647 w 246"/>
              <a:gd name="T51" fmla="*/ 2147483647 h 243"/>
              <a:gd name="T52" fmla="*/ 2147483647 w 246"/>
              <a:gd name="T53" fmla="*/ 2147483647 h 243"/>
              <a:gd name="T54" fmla="*/ 2147483647 w 246"/>
              <a:gd name="T55" fmla="*/ 2147483647 h 243"/>
              <a:gd name="T56" fmla="*/ 2147483647 w 246"/>
              <a:gd name="T57" fmla="*/ 2147483647 h 243"/>
              <a:gd name="T58" fmla="*/ 2147483647 w 246"/>
              <a:gd name="T59" fmla="*/ 0 h 243"/>
              <a:gd name="T60" fmla="*/ 2147483647 w 246"/>
              <a:gd name="T61" fmla="*/ 0 h 243"/>
              <a:gd name="T62" fmla="*/ 2147483647 w 246"/>
              <a:gd name="T63" fmla="*/ 0 h 243"/>
              <a:gd name="T64" fmla="*/ 2147483647 w 246"/>
              <a:gd name="T65" fmla="*/ 2147483647 h 243"/>
              <a:gd name="T66" fmla="*/ 2147483647 w 246"/>
              <a:gd name="T67" fmla="*/ 2147483647 h 243"/>
              <a:gd name="T68" fmla="*/ 2147483647 w 246"/>
              <a:gd name="T69" fmla="*/ 2147483647 h 243"/>
              <a:gd name="T70" fmla="*/ 2147483647 w 246"/>
              <a:gd name="T71" fmla="*/ 2147483647 h 243"/>
              <a:gd name="T72" fmla="*/ 2147483647 w 246"/>
              <a:gd name="T73" fmla="*/ 2147483647 h 243"/>
              <a:gd name="T74" fmla="*/ 2147483647 w 246"/>
              <a:gd name="T75" fmla="*/ 2147483647 h 243"/>
              <a:gd name="T76" fmla="*/ 2147483647 w 246"/>
              <a:gd name="T77" fmla="*/ 2147483647 h 243"/>
              <a:gd name="T78" fmla="*/ 2147483647 w 246"/>
              <a:gd name="T79" fmla="*/ 2147483647 h 243"/>
              <a:gd name="T80" fmla="*/ 2147483647 w 246"/>
              <a:gd name="T81" fmla="*/ 2147483647 h 243"/>
              <a:gd name="T82" fmla="*/ 2147483647 w 246"/>
              <a:gd name="T83" fmla="*/ 2147483647 h 24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6"/>
              <a:gd name="T127" fmla="*/ 0 h 243"/>
              <a:gd name="T128" fmla="*/ 246 w 246"/>
              <a:gd name="T129" fmla="*/ 243 h 24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6" h="243">
                <a:moveTo>
                  <a:pt x="246" y="122"/>
                </a:moveTo>
                <a:lnTo>
                  <a:pt x="242" y="141"/>
                </a:lnTo>
                <a:lnTo>
                  <a:pt x="238" y="161"/>
                </a:lnTo>
                <a:lnTo>
                  <a:pt x="231" y="176"/>
                </a:lnTo>
                <a:lnTo>
                  <a:pt x="223" y="196"/>
                </a:lnTo>
                <a:lnTo>
                  <a:pt x="211" y="208"/>
                </a:lnTo>
                <a:lnTo>
                  <a:pt x="195" y="219"/>
                </a:lnTo>
                <a:lnTo>
                  <a:pt x="180" y="231"/>
                </a:lnTo>
                <a:lnTo>
                  <a:pt x="164" y="239"/>
                </a:lnTo>
                <a:lnTo>
                  <a:pt x="144" y="243"/>
                </a:lnTo>
                <a:lnTo>
                  <a:pt x="125" y="243"/>
                </a:lnTo>
                <a:lnTo>
                  <a:pt x="105" y="243"/>
                </a:lnTo>
                <a:lnTo>
                  <a:pt x="86" y="239"/>
                </a:lnTo>
                <a:lnTo>
                  <a:pt x="66" y="231"/>
                </a:lnTo>
                <a:lnTo>
                  <a:pt x="51" y="219"/>
                </a:lnTo>
                <a:lnTo>
                  <a:pt x="39" y="208"/>
                </a:lnTo>
                <a:lnTo>
                  <a:pt x="23" y="196"/>
                </a:lnTo>
                <a:lnTo>
                  <a:pt x="15" y="176"/>
                </a:lnTo>
                <a:lnTo>
                  <a:pt x="7" y="161"/>
                </a:lnTo>
                <a:lnTo>
                  <a:pt x="4" y="141"/>
                </a:lnTo>
                <a:lnTo>
                  <a:pt x="0" y="122"/>
                </a:lnTo>
                <a:lnTo>
                  <a:pt x="4" y="102"/>
                </a:lnTo>
                <a:lnTo>
                  <a:pt x="7" y="82"/>
                </a:lnTo>
                <a:lnTo>
                  <a:pt x="15" y="67"/>
                </a:lnTo>
                <a:lnTo>
                  <a:pt x="23" y="51"/>
                </a:lnTo>
                <a:lnTo>
                  <a:pt x="39" y="35"/>
                </a:lnTo>
                <a:lnTo>
                  <a:pt x="51" y="24"/>
                </a:lnTo>
                <a:lnTo>
                  <a:pt x="66" y="12"/>
                </a:lnTo>
                <a:lnTo>
                  <a:pt x="86" y="4"/>
                </a:lnTo>
                <a:lnTo>
                  <a:pt x="105" y="0"/>
                </a:lnTo>
                <a:lnTo>
                  <a:pt x="125" y="0"/>
                </a:lnTo>
                <a:lnTo>
                  <a:pt x="144" y="0"/>
                </a:lnTo>
                <a:lnTo>
                  <a:pt x="164" y="4"/>
                </a:lnTo>
                <a:lnTo>
                  <a:pt x="180" y="12"/>
                </a:lnTo>
                <a:lnTo>
                  <a:pt x="195" y="24"/>
                </a:lnTo>
                <a:lnTo>
                  <a:pt x="211" y="35"/>
                </a:lnTo>
                <a:lnTo>
                  <a:pt x="223" y="51"/>
                </a:lnTo>
                <a:lnTo>
                  <a:pt x="231" y="67"/>
                </a:lnTo>
                <a:lnTo>
                  <a:pt x="238" y="82"/>
                </a:lnTo>
                <a:lnTo>
                  <a:pt x="242" y="102"/>
                </a:lnTo>
                <a:lnTo>
                  <a:pt x="246" y="122"/>
                </a:lnTo>
              </a:path>
            </a:pathLst>
          </a:custGeom>
          <a:solidFill>
            <a:schemeClr val="hlink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33808" name="Freeform 17"/>
          <p:cNvSpPr>
            <a:spLocks/>
          </p:cNvSpPr>
          <p:nvPr/>
        </p:nvSpPr>
        <p:spPr bwMode="auto">
          <a:xfrm>
            <a:off x="4940300" y="4135438"/>
            <a:ext cx="288925" cy="293687"/>
          </a:xfrm>
          <a:custGeom>
            <a:avLst/>
            <a:gdLst>
              <a:gd name="T0" fmla="*/ 2147483647 w 243"/>
              <a:gd name="T1" fmla="*/ 2147483647 h 247"/>
              <a:gd name="T2" fmla="*/ 2147483647 w 243"/>
              <a:gd name="T3" fmla="*/ 2147483647 h 247"/>
              <a:gd name="T4" fmla="*/ 2147483647 w 243"/>
              <a:gd name="T5" fmla="*/ 2147483647 h 247"/>
              <a:gd name="T6" fmla="*/ 2147483647 w 243"/>
              <a:gd name="T7" fmla="*/ 2147483647 h 247"/>
              <a:gd name="T8" fmla="*/ 2147483647 w 243"/>
              <a:gd name="T9" fmla="*/ 2147483647 h 247"/>
              <a:gd name="T10" fmla="*/ 2147483647 w 243"/>
              <a:gd name="T11" fmla="*/ 2147483647 h 247"/>
              <a:gd name="T12" fmla="*/ 2147483647 w 243"/>
              <a:gd name="T13" fmla="*/ 2147483647 h 247"/>
              <a:gd name="T14" fmla="*/ 2147483647 w 243"/>
              <a:gd name="T15" fmla="*/ 2147483647 h 247"/>
              <a:gd name="T16" fmla="*/ 2147483647 w 243"/>
              <a:gd name="T17" fmla="*/ 2147483647 h 247"/>
              <a:gd name="T18" fmla="*/ 2147483647 w 243"/>
              <a:gd name="T19" fmla="*/ 2147483647 h 247"/>
              <a:gd name="T20" fmla="*/ 2147483647 w 243"/>
              <a:gd name="T21" fmla="*/ 2147483647 h 247"/>
              <a:gd name="T22" fmla="*/ 2147483647 w 243"/>
              <a:gd name="T23" fmla="*/ 2147483647 h 247"/>
              <a:gd name="T24" fmla="*/ 2147483647 w 243"/>
              <a:gd name="T25" fmla="*/ 2147483647 h 247"/>
              <a:gd name="T26" fmla="*/ 2147483647 w 243"/>
              <a:gd name="T27" fmla="*/ 2147483647 h 247"/>
              <a:gd name="T28" fmla="*/ 2147483647 w 243"/>
              <a:gd name="T29" fmla="*/ 2147483647 h 247"/>
              <a:gd name="T30" fmla="*/ 2147483647 w 243"/>
              <a:gd name="T31" fmla="*/ 2147483647 h 247"/>
              <a:gd name="T32" fmla="*/ 2147483647 w 243"/>
              <a:gd name="T33" fmla="*/ 2147483647 h 247"/>
              <a:gd name="T34" fmla="*/ 2147483647 w 243"/>
              <a:gd name="T35" fmla="*/ 2147483647 h 247"/>
              <a:gd name="T36" fmla="*/ 2147483647 w 243"/>
              <a:gd name="T37" fmla="*/ 2147483647 h 247"/>
              <a:gd name="T38" fmla="*/ 0 w 243"/>
              <a:gd name="T39" fmla="*/ 2147483647 h 247"/>
              <a:gd name="T40" fmla="*/ 0 w 243"/>
              <a:gd name="T41" fmla="*/ 2147483647 h 247"/>
              <a:gd name="T42" fmla="*/ 0 w 243"/>
              <a:gd name="T43" fmla="*/ 2147483647 h 247"/>
              <a:gd name="T44" fmla="*/ 2147483647 w 243"/>
              <a:gd name="T45" fmla="*/ 2147483647 h 247"/>
              <a:gd name="T46" fmla="*/ 2147483647 w 243"/>
              <a:gd name="T47" fmla="*/ 2147483647 h 247"/>
              <a:gd name="T48" fmla="*/ 2147483647 w 243"/>
              <a:gd name="T49" fmla="*/ 2147483647 h 247"/>
              <a:gd name="T50" fmla="*/ 2147483647 w 243"/>
              <a:gd name="T51" fmla="*/ 2147483647 h 247"/>
              <a:gd name="T52" fmla="*/ 2147483647 w 243"/>
              <a:gd name="T53" fmla="*/ 2147483647 h 247"/>
              <a:gd name="T54" fmla="*/ 2147483647 w 243"/>
              <a:gd name="T55" fmla="*/ 2147483647 h 247"/>
              <a:gd name="T56" fmla="*/ 2147483647 w 243"/>
              <a:gd name="T57" fmla="*/ 2147483647 h 247"/>
              <a:gd name="T58" fmla="*/ 2147483647 w 243"/>
              <a:gd name="T59" fmla="*/ 2147483647 h 247"/>
              <a:gd name="T60" fmla="*/ 2147483647 w 243"/>
              <a:gd name="T61" fmla="*/ 0 h 247"/>
              <a:gd name="T62" fmla="*/ 2147483647 w 243"/>
              <a:gd name="T63" fmla="*/ 2147483647 h 247"/>
              <a:gd name="T64" fmla="*/ 2147483647 w 243"/>
              <a:gd name="T65" fmla="*/ 2147483647 h 247"/>
              <a:gd name="T66" fmla="*/ 2147483647 w 243"/>
              <a:gd name="T67" fmla="*/ 2147483647 h 247"/>
              <a:gd name="T68" fmla="*/ 2147483647 w 243"/>
              <a:gd name="T69" fmla="*/ 2147483647 h 247"/>
              <a:gd name="T70" fmla="*/ 2147483647 w 243"/>
              <a:gd name="T71" fmla="*/ 2147483647 h 247"/>
              <a:gd name="T72" fmla="*/ 2147483647 w 243"/>
              <a:gd name="T73" fmla="*/ 2147483647 h 247"/>
              <a:gd name="T74" fmla="*/ 2147483647 w 243"/>
              <a:gd name="T75" fmla="*/ 2147483647 h 247"/>
              <a:gd name="T76" fmla="*/ 2147483647 w 243"/>
              <a:gd name="T77" fmla="*/ 2147483647 h 247"/>
              <a:gd name="T78" fmla="*/ 2147483647 w 243"/>
              <a:gd name="T79" fmla="*/ 2147483647 h 247"/>
              <a:gd name="T80" fmla="*/ 2147483647 w 243"/>
              <a:gd name="T81" fmla="*/ 2147483647 h 247"/>
              <a:gd name="T82" fmla="*/ 2147483647 w 243"/>
              <a:gd name="T83" fmla="*/ 2147483647 h 247"/>
              <a:gd name="T84" fmla="*/ 2147483647 w 243"/>
              <a:gd name="T85" fmla="*/ 2147483647 h 24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43"/>
              <a:gd name="T130" fmla="*/ 0 h 247"/>
              <a:gd name="T131" fmla="*/ 243 w 243"/>
              <a:gd name="T132" fmla="*/ 247 h 24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43" h="247">
                <a:moveTo>
                  <a:pt x="243" y="122"/>
                </a:moveTo>
                <a:lnTo>
                  <a:pt x="243" y="145"/>
                </a:lnTo>
                <a:lnTo>
                  <a:pt x="239" y="161"/>
                </a:lnTo>
                <a:lnTo>
                  <a:pt x="231" y="180"/>
                </a:lnTo>
                <a:lnTo>
                  <a:pt x="220" y="196"/>
                </a:lnTo>
                <a:lnTo>
                  <a:pt x="208" y="212"/>
                </a:lnTo>
                <a:lnTo>
                  <a:pt x="196" y="224"/>
                </a:lnTo>
                <a:lnTo>
                  <a:pt x="180" y="231"/>
                </a:lnTo>
                <a:lnTo>
                  <a:pt x="161" y="239"/>
                </a:lnTo>
                <a:lnTo>
                  <a:pt x="141" y="243"/>
                </a:lnTo>
                <a:lnTo>
                  <a:pt x="122" y="247"/>
                </a:lnTo>
                <a:lnTo>
                  <a:pt x="102" y="243"/>
                </a:lnTo>
                <a:lnTo>
                  <a:pt x="83" y="239"/>
                </a:lnTo>
                <a:lnTo>
                  <a:pt x="67" y="231"/>
                </a:lnTo>
                <a:lnTo>
                  <a:pt x="51" y="224"/>
                </a:lnTo>
                <a:lnTo>
                  <a:pt x="36" y="212"/>
                </a:lnTo>
                <a:lnTo>
                  <a:pt x="24" y="196"/>
                </a:lnTo>
                <a:lnTo>
                  <a:pt x="12" y="180"/>
                </a:lnTo>
                <a:lnTo>
                  <a:pt x="4" y="161"/>
                </a:lnTo>
                <a:lnTo>
                  <a:pt x="0" y="145"/>
                </a:lnTo>
                <a:lnTo>
                  <a:pt x="0" y="126"/>
                </a:lnTo>
                <a:lnTo>
                  <a:pt x="0" y="106"/>
                </a:lnTo>
                <a:lnTo>
                  <a:pt x="4" y="87"/>
                </a:lnTo>
                <a:lnTo>
                  <a:pt x="12" y="67"/>
                </a:lnTo>
                <a:lnTo>
                  <a:pt x="24" y="51"/>
                </a:lnTo>
                <a:lnTo>
                  <a:pt x="36" y="40"/>
                </a:lnTo>
                <a:lnTo>
                  <a:pt x="51" y="24"/>
                </a:lnTo>
                <a:lnTo>
                  <a:pt x="67" y="16"/>
                </a:lnTo>
                <a:lnTo>
                  <a:pt x="83" y="8"/>
                </a:lnTo>
                <a:lnTo>
                  <a:pt x="102" y="4"/>
                </a:lnTo>
                <a:lnTo>
                  <a:pt x="122" y="0"/>
                </a:lnTo>
                <a:lnTo>
                  <a:pt x="141" y="4"/>
                </a:lnTo>
                <a:lnTo>
                  <a:pt x="161" y="8"/>
                </a:lnTo>
                <a:lnTo>
                  <a:pt x="180" y="16"/>
                </a:lnTo>
                <a:lnTo>
                  <a:pt x="196" y="24"/>
                </a:lnTo>
                <a:lnTo>
                  <a:pt x="208" y="40"/>
                </a:lnTo>
                <a:lnTo>
                  <a:pt x="220" y="51"/>
                </a:lnTo>
                <a:lnTo>
                  <a:pt x="231" y="67"/>
                </a:lnTo>
                <a:lnTo>
                  <a:pt x="239" y="87"/>
                </a:lnTo>
                <a:lnTo>
                  <a:pt x="243" y="106"/>
                </a:lnTo>
                <a:lnTo>
                  <a:pt x="243" y="126"/>
                </a:lnTo>
                <a:lnTo>
                  <a:pt x="243" y="122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33809" name="Freeform 18"/>
          <p:cNvSpPr>
            <a:spLocks/>
          </p:cNvSpPr>
          <p:nvPr/>
        </p:nvSpPr>
        <p:spPr bwMode="auto">
          <a:xfrm>
            <a:off x="4940300" y="4135438"/>
            <a:ext cx="288925" cy="293687"/>
          </a:xfrm>
          <a:custGeom>
            <a:avLst/>
            <a:gdLst>
              <a:gd name="T0" fmla="*/ 2147483647 w 243"/>
              <a:gd name="T1" fmla="*/ 2147483647 h 247"/>
              <a:gd name="T2" fmla="*/ 2147483647 w 243"/>
              <a:gd name="T3" fmla="*/ 2147483647 h 247"/>
              <a:gd name="T4" fmla="*/ 2147483647 w 243"/>
              <a:gd name="T5" fmla="*/ 2147483647 h 247"/>
              <a:gd name="T6" fmla="*/ 2147483647 w 243"/>
              <a:gd name="T7" fmla="*/ 2147483647 h 247"/>
              <a:gd name="T8" fmla="*/ 2147483647 w 243"/>
              <a:gd name="T9" fmla="*/ 2147483647 h 247"/>
              <a:gd name="T10" fmla="*/ 2147483647 w 243"/>
              <a:gd name="T11" fmla="*/ 2147483647 h 247"/>
              <a:gd name="T12" fmla="*/ 2147483647 w 243"/>
              <a:gd name="T13" fmla="*/ 2147483647 h 247"/>
              <a:gd name="T14" fmla="*/ 2147483647 w 243"/>
              <a:gd name="T15" fmla="*/ 2147483647 h 247"/>
              <a:gd name="T16" fmla="*/ 2147483647 w 243"/>
              <a:gd name="T17" fmla="*/ 2147483647 h 247"/>
              <a:gd name="T18" fmla="*/ 2147483647 w 243"/>
              <a:gd name="T19" fmla="*/ 2147483647 h 247"/>
              <a:gd name="T20" fmla="*/ 2147483647 w 243"/>
              <a:gd name="T21" fmla="*/ 2147483647 h 247"/>
              <a:gd name="T22" fmla="*/ 2147483647 w 243"/>
              <a:gd name="T23" fmla="*/ 2147483647 h 247"/>
              <a:gd name="T24" fmla="*/ 2147483647 w 243"/>
              <a:gd name="T25" fmla="*/ 2147483647 h 247"/>
              <a:gd name="T26" fmla="*/ 2147483647 w 243"/>
              <a:gd name="T27" fmla="*/ 2147483647 h 247"/>
              <a:gd name="T28" fmla="*/ 2147483647 w 243"/>
              <a:gd name="T29" fmla="*/ 2147483647 h 247"/>
              <a:gd name="T30" fmla="*/ 2147483647 w 243"/>
              <a:gd name="T31" fmla="*/ 2147483647 h 247"/>
              <a:gd name="T32" fmla="*/ 2147483647 w 243"/>
              <a:gd name="T33" fmla="*/ 2147483647 h 247"/>
              <a:gd name="T34" fmla="*/ 2147483647 w 243"/>
              <a:gd name="T35" fmla="*/ 2147483647 h 247"/>
              <a:gd name="T36" fmla="*/ 2147483647 w 243"/>
              <a:gd name="T37" fmla="*/ 2147483647 h 247"/>
              <a:gd name="T38" fmla="*/ 0 w 243"/>
              <a:gd name="T39" fmla="*/ 2147483647 h 247"/>
              <a:gd name="T40" fmla="*/ 0 w 243"/>
              <a:gd name="T41" fmla="*/ 2147483647 h 247"/>
              <a:gd name="T42" fmla="*/ 0 w 243"/>
              <a:gd name="T43" fmla="*/ 2147483647 h 247"/>
              <a:gd name="T44" fmla="*/ 2147483647 w 243"/>
              <a:gd name="T45" fmla="*/ 2147483647 h 247"/>
              <a:gd name="T46" fmla="*/ 2147483647 w 243"/>
              <a:gd name="T47" fmla="*/ 2147483647 h 247"/>
              <a:gd name="T48" fmla="*/ 2147483647 w 243"/>
              <a:gd name="T49" fmla="*/ 2147483647 h 247"/>
              <a:gd name="T50" fmla="*/ 2147483647 w 243"/>
              <a:gd name="T51" fmla="*/ 2147483647 h 247"/>
              <a:gd name="T52" fmla="*/ 2147483647 w 243"/>
              <a:gd name="T53" fmla="*/ 2147483647 h 247"/>
              <a:gd name="T54" fmla="*/ 2147483647 w 243"/>
              <a:gd name="T55" fmla="*/ 2147483647 h 247"/>
              <a:gd name="T56" fmla="*/ 2147483647 w 243"/>
              <a:gd name="T57" fmla="*/ 2147483647 h 247"/>
              <a:gd name="T58" fmla="*/ 2147483647 w 243"/>
              <a:gd name="T59" fmla="*/ 2147483647 h 247"/>
              <a:gd name="T60" fmla="*/ 2147483647 w 243"/>
              <a:gd name="T61" fmla="*/ 0 h 247"/>
              <a:gd name="T62" fmla="*/ 2147483647 w 243"/>
              <a:gd name="T63" fmla="*/ 2147483647 h 247"/>
              <a:gd name="T64" fmla="*/ 2147483647 w 243"/>
              <a:gd name="T65" fmla="*/ 2147483647 h 247"/>
              <a:gd name="T66" fmla="*/ 2147483647 w 243"/>
              <a:gd name="T67" fmla="*/ 2147483647 h 247"/>
              <a:gd name="T68" fmla="*/ 2147483647 w 243"/>
              <a:gd name="T69" fmla="*/ 2147483647 h 247"/>
              <a:gd name="T70" fmla="*/ 2147483647 w 243"/>
              <a:gd name="T71" fmla="*/ 2147483647 h 247"/>
              <a:gd name="T72" fmla="*/ 2147483647 w 243"/>
              <a:gd name="T73" fmla="*/ 2147483647 h 247"/>
              <a:gd name="T74" fmla="*/ 2147483647 w 243"/>
              <a:gd name="T75" fmla="*/ 2147483647 h 247"/>
              <a:gd name="T76" fmla="*/ 2147483647 w 243"/>
              <a:gd name="T77" fmla="*/ 2147483647 h 247"/>
              <a:gd name="T78" fmla="*/ 2147483647 w 243"/>
              <a:gd name="T79" fmla="*/ 2147483647 h 247"/>
              <a:gd name="T80" fmla="*/ 2147483647 w 243"/>
              <a:gd name="T81" fmla="*/ 2147483647 h 247"/>
              <a:gd name="T82" fmla="*/ 2147483647 w 243"/>
              <a:gd name="T83" fmla="*/ 2147483647 h 2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3"/>
              <a:gd name="T127" fmla="*/ 0 h 247"/>
              <a:gd name="T128" fmla="*/ 243 w 243"/>
              <a:gd name="T129" fmla="*/ 247 h 24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3" h="247">
                <a:moveTo>
                  <a:pt x="243" y="122"/>
                </a:moveTo>
                <a:lnTo>
                  <a:pt x="243" y="145"/>
                </a:lnTo>
                <a:lnTo>
                  <a:pt x="239" y="161"/>
                </a:lnTo>
                <a:lnTo>
                  <a:pt x="231" y="180"/>
                </a:lnTo>
                <a:lnTo>
                  <a:pt x="220" y="196"/>
                </a:lnTo>
                <a:lnTo>
                  <a:pt x="208" y="212"/>
                </a:lnTo>
                <a:lnTo>
                  <a:pt x="196" y="224"/>
                </a:lnTo>
                <a:lnTo>
                  <a:pt x="180" y="231"/>
                </a:lnTo>
                <a:lnTo>
                  <a:pt x="161" y="239"/>
                </a:lnTo>
                <a:lnTo>
                  <a:pt x="141" y="243"/>
                </a:lnTo>
                <a:lnTo>
                  <a:pt x="122" y="247"/>
                </a:lnTo>
                <a:lnTo>
                  <a:pt x="102" y="243"/>
                </a:lnTo>
                <a:lnTo>
                  <a:pt x="83" y="239"/>
                </a:lnTo>
                <a:lnTo>
                  <a:pt x="67" y="231"/>
                </a:lnTo>
                <a:lnTo>
                  <a:pt x="51" y="224"/>
                </a:lnTo>
                <a:lnTo>
                  <a:pt x="36" y="212"/>
                </a:lnTo>
                <a:lnTo>
                  <a:pt x="24" y="196"/>
                </a:lnTo>
                <a:lnTo>
                  <a:pt x="12" y="180"/>
                </a:lnTo>
                <a:lnTo>
                  <a:pt x="4" y="161"/>
                </a:lnTo>
                <a:lnTo>
                  <a:pt x="0" y="145"/>
                </a:lnTo>
                <a:lnTo>
                  <a:pt x="0" y="126"/>
                </a:lnTo>
                <a:lnTo>
                  <a:pt x="0" y="106"/>
                </a:lnTo>
                <a:lnTo>
                  <a:pt x="4" y="87"/>
                </a:lnTo>
                <a:lnTo>
                  <a:pt x="12" y="67"/>
                </a:lnTo>
                <a:lnTo>
                  <a:pt x="24" y="51"/>
                </a:lnTo>
                <a:lnTo>
                  <a:pt x="36" y="40"/>
                </a:lnTo>
                <a:lnTo>
                  <a:pt x="51" y="24"/>
                </a:lnTo>
                <a:lnTo>
                  <a:pt x="67" y="16"/>
                </a:lnTo>
                <a:lnTo>
                  <a:pt x="83" y="8"/>
                </a:lnTo>
                <a:lnTo>
                  <a:pt x="102" y="4"/>
                </a:lnTo>
                <a:lnTo>
                  <a:pt x="122" y="0"/>
                </a:lnTo>
                <a:lnTo>
                  <a:pt x="141" y="4"/>
                </a:lnTo>
                <a:lnTo>
                  <a:pt x="161" y="8"/>
                </a:lnTo>
                <a:lnTo>
                  <a:pt x="180" y="16"/>
                </a:lnTo>
                <a:lnTo>
                  <a:pt x="196" y="24"/>
                </a:lnTo>
                <a:lnTo>
                  <a:pt x="208" y="40"/>
                </a:lnTo>
                <a:lnTo>
                  <a:pt x="220" y="51"/>
                </a:lnTo>
                <a:lnTo>
                  <a:pt x="231" y="67"/>
                </a:lnTo>
                <a:lnTo>
                  <a:pt x="239" y="87"/>
                </a:lnTo>
                <a:lnTo>
                  <a:pt x="243" y="106"/>
                </a:lnTo>
                <a:lnTo>
                  <a:pt x="243" y="126"/>
                </a:lnTo>
              </a:path>
            </a:pathLst>
          </a:custGeom>
          <a:solidFill>
            <a:schemeClr val="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33810" name="Freeform 19"/>
          <p:cNvSpPr>
            <a:spLocks/>
          </p:cNvSpPr>
          <p:nvPr/>
        </p:nvSpPr>
        <p:spPr bwMode="auto">
          <a:xfrm>
            <a:off x="5578475" y="4135438"/>
            <a:ext cx="293688" cy="293687"/>
          </a:xfrm>
          <a:custGeom>
            <a:avLst/>
            <a:gdLst>
              <a:gd name="T0" fmla="*/ 2147483647 w 246"/>
              <a:gd name="T1" fmla="*/ 2147483647 h 247"/>
              <a:gd name="T2" fmla="*/ 2147483647 w 246"/>
              <a:gd name="T3" fmla="*/ 2147483647 h 247"/>
              <a:gd name="T4" fmla="*/ 2147483647 w 246"/>
              <a:gd name="T5" fmla="*/ 2147483647 h 247"/>
              <a:gd name="T6" fmla="*/ 2147483647 w 246"/>
              <a:gd name="T7" fmla="*/ 2147483647 h 247"/>
              <a:gd name="T8" fmla="*/ 2147483647 w 246"/>
              <a:gd name="T9" fmla="*/ 2147483647 h 247"/>
              <a:gd name="T10" fmla="*/ 2147483647 w 246"/>
              <a:gd name="T11" fmla="*/ 2147483647 h 247"/>
              <a:gd name="T12" fmla="*/ 2147483647 w 246"/>
              <a:gd name="T13" fmla="*/ 2147483647 h 247"/>
              <a:gd name="T14" fmla="*/ 2147483647 w 246"/>
              <a:gd name="T15" fmla="*/ 2147483647 h 247"/>
              <a:gd name="T16" fmla="*/ 2147483647 w 246"/>
              <a:gd name="T17" fmla="*/ 2147483647 h 247"/>
              <a:gd name="T18" fmla="*/ 2147483647 w 246"/>
              <a:gd name="T19" fmla="*/ 2147483647 h 247"/>
              <a:gd name="T20" fmla="*/ 2147483647 w 246"/>
              <a:gd name="T21" fmla="*/ 2147483647 h 247"/>
              <a:gd name="T22" fmla="*/ 2147483647 w 246"/>
              <a:gd name="T23" fmla="*/ 2147483647 h 247"/>
              <a:gd name="T24" fmla="*/ 2147483647 w 246"/>
              <a:gd name="T25" fmla="*/ 2147483647 h 247"/>
              <a:gd name="T26" fmla="*/ 2147483647 w 246"/>
              <a:gd name="T27" fmla="*/ 2147483647 h 247"/>
              <a:gd name="T28" fmla="*/ 2147483647 w 246"/>
              <a:gd name="T29" fmla="*/ 2147483647 h 247"/>
              <a:gd name="T30" fmla="*/ 2147483647 w 246"/>
              <a:gd name="T31" fmla="*/ 2147483647 h 247"/>
              <a:gd name="T32" fmla="*/ 2147483647 w 246"/>
              <a:gd name="T33" fmla="*/ 2147483647 h 247"/>
              <a:gd name="T34" fmla="*/ 2147483647 w 246"/>
              <a:gd name="T35" fmla="*/ 2147483647 h 247"/>
              <a:gd name="T36" fmla="*/ 2147483647 w 246"/>
              <a:gd name="T37" fmla="*/ 2147483647 h 247"/>
              <a:gd name="T38" fmla="*/ 2147483647 w 246"/>
              <a:gd name="T39" fmla="*/ 2147483647 h 247"/>
              <a:gd name="T40" fmla="*/ 0 w 246"/>
              <a:gd name="T41" fmla="*/ 2147483647 h 247"/>
              <a:gd name="T42" fmla="*/ 2147483647 w 246"/>
              <a:gd name="T43" fmla="*/ 2147483647 h 247"/>
              <a:gd name="T44" fmla="*/ 2147483647 w 246"/>
              <a:gd name="T45" fmla="*/ 2147483647 h 247"/>
              <a:gd name="T46" fmla="*/ 2147483647 w 246"/>
              <a:gd name="T47" fmla="*/ 2147483647 h 247"/>
              <a:gd name="T48" fmla="*/ 2147483647 w 246"/>
              <a:gd name="T49" fmla="*/ 2147483647 h 247"/>
              <a:gd name="T50" fmla="*/ 2147483647 w 246"/>
              <a:gd name="T51" fmla="*/ 2147483647 h 247"/>
              <a:gd name="T52" fmla="*/ 2147483647 w 246"/>
              <a:gd name="T53" fmla="*/ 2147483647 h 247"/>
              <a:gd name="T54" fmla="*/ 2147483647 w 246"/>
              <a:gd name="T55" fmla="*/ 2147483647 h 247"/>
              <a:gd name="T56" fmla="*/ 2147483647 w 246"/>
              <a:gd name="T57" fmla="*/ 2147483647 h 247"/>
              <a:gd name="T58" fmla="*/ 2147483647 w 246"/>
              <a:gd name="T59" fmla="*/ 2147483647 h 247"/>
              <a:gd name="T60" fmla="*/ 2147483647 w 246"/>
              <a:gd name="T61" fmla="*/ 0 h 247"/>
              <a:gd name="T62" fmla="*/ 2147483647 w 246"/>
              <a:gd name="T63" fmla="*/ 2147483647 h 247"/>
              <a:gd name="T64" fmla="*/ 2147483647 w 246"/>
              <a:gd name="T65" fmla="*/ 2147483647 h 247"/>
              <a:gd name="T66" fmla="*/ 2147483647 w 246"/>
              <a:gd name="T67" fmla="*/ 2147483647 h 247"/>
              <a:gd name="T68" fmla="*/ 2147483647 w 246"/>
              <a:gd name="T69" fmla="*/ 2147483647 h 247"/>
              <a:gd name="T70" fmla="*/ 2147483647 w 246"/>
              <a:gd name="T71" fmla="*/ 2147483647 h 247"/>
              <a:gd name="T72" fmla="*/ 2147483647 w 246"/>
              <a:gd name="T73" fmla="*/ 2147483647 h 247"/>
              <a:gd name="T74" fmla="*/ 2147483647 w 246"/>
              <a:gd name="T75" fmla="*/ 2147483647 h 247"/>
              <a:gd name="T76" fmla="*/ 2147483647 w 246"/>
              <a:gd name="T77" fmla="*/ 2147483647 h 247"/>
              <a:gd name="T78" fmla="*/ 2147483647 w 246"/>
              <a:gd name="T79" fmla="*/ 2147483647 h 247"/>
              <a:gd name="T80" fmla="*/ 2147483647 w 246"/>
              <a:gd name="T81" fmla="*/ 2147483647 h 247"/>
              <a:gd name="T82" fmla="*/ 2147483647 w 246"/>
              <a:gd name="T83" fmla="*/ 2147483647 h 247"/>
              <a:gd name="T84" fmla="*/ 2147483647 w 246"/>
              <a:gd name="T85" fmla="*/ 2147483647 h 24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46"/>
              <a:gd name="T130" fmla="*/ 0 h 247"/>
              <a:gd name="T131" fmla="*/ 246 w 246"/>
              <a:gd name="T132" fmla="*/ 247 h 24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46" h="247">
                <a:moveTo>
                  <a:pt x="246" y="122"/>
                </a:moveTo>
                <a:lnTo>
                  <a:pt x="242" y="145"/>
                </a:lnTo>
                <a:lnTo>
                  <a:pt x="238" y="161"/>
                </a:lnTo>
                <a:lnTo>
                  <a:pt x="231" y="180"/>
                </a:lnTo>
                <a:lnTo>
                  <a:pt x="223" y="196"/>
                </a:lnTo>
                <a:lnTo>
                  <a:pt x="211" y="212"/>
                </a:lnTo>
                <a:lnTo>
                  <a:pt x="195" y="224"/>
                </a:lnTo>
                <a:lnTo>
                  <a:pt x="180" y="231"/>
                </a:lnTo>
                <a:lnTo>
                  <a:pt x="164" y="239"/>
                </a:lnTo>
                <a:lnTo>
                  <a:pt x="144" y="243"/>
                </a:lnTo>
                <a:lnTo>
                  <a:pt x="125" y="247"/>
                </a:lnTo>
                <a:lnTo>
                  <a:pt x="105" y="243"/>
                </a:lnTo>
                <a:lnTo>
                  <a:pt x="86" y="239"/>
                </a:lnTo>
                <a:lnTo>
                  <a:pt x="66" y="231"/>
                </a:lnTo>
                <a:lnTo>
                  <a:pt x="51" y="224"/>
                </a:lnTo>
                <a:lnTo>
                  <a:pt x="39" y="212"/>
                </a:lnTo>
                <a:lnTo>
                  <a:pt x="23" y="196"/>
                </a:lnTo>
                <a:lnTo>
                  <a:pt x="15" y="180"/>
                </a:lnTo>
                <a:lnTo>
                  <a:pt x="7" y="161"/>
                </a:lnTo>
                <a:lnTo>
                  <a:pt x="4" y="145"/>
                </a:lnTo>
                <a:lnTo>
                  <a:pt x="0" y="126"/>
                </a:lnTo>
                <a:lnTo>
                  <a:pt x="4" y="106"/>
                </a:lnTo>
                <a:lnTo>
                  <a:pt x="7" y="87"/>
                </a:lnTo>
                <a:lnTo>
                  <a:pt x="15" y="67"/>
                </a:lnTo>
                <a:lnTo>
                  <a:pt x="23" y="51"/>
                </a:lnTo>
                <a:lnTo>
                  <a:pt x="39" y="40"/>
                </a:lnTo>
                <a:lnTo>
                  <a:pt x="51" y="24"/>
                </a:lnTo>
                <a:lnTo>
                  <a:pt x="66" y="16"/>
                </a:lnTo>
                <a:lnTo>
                  <a:pt x="86" y="8"/>
                </a:lnTo>
                <a:lnTo>
                  <a:pt x="105" y="4"/>
                </a:lnTo>
                <a:lnTo>
                  <a:pt x="125" y="0"/>
                </a:lnTo>
                <a:lnTo>
                  <a:pt x="144" y="4"/>
                </a:lnTo>
                <a:lnTo>
                  <a:pt x="164" y="8"/>
                </a:lnTo>
                <a:lnTo>
                  <a:pt x="180" y="16"/>
                </a:lnTo>
                <a:lnTo>
                  <a:pt x="195" y="24"/>
                </a:lnTo>
                <a:lnTo>
                  <a:pt x="211" y="40"/>
                </a:lnTo>
                <a:lnTo>
                  <a:pt x="223" y="51"/>
                </a:lnTo>
                <a:lnTo>
                  <a:pt x="231" y="67"/>
                </a:lnTo>
                <a:lnTo>
                  <a:pt x="238" y="87"/>
                </a:lnTo>
                <a:lnTo>
                  <a:pt x="242" y="106"/>
                </a:lnTo>
                <a:lnTo>
                  <a:pt x="246" y="126"/>
                </a:lnTo>
                <a:lnTo>
                  <a:pt x="246" y="122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33811" name="Freeform 20"/>
          <p:cNvSpPr>
            <a:spLocks/>
          </p:cNvSpPr>
          <p:nvPr/>
        </p:nvSpPr>
        <p:spPr bwMode="auto">
          <a:xfrm>
            <a:off x="5578475" y="4135438"/>
            <a:ext cx="293688" cy="293687"/>
          </a:xfrm>
          <a:custGeom>
            <a:avLst/>
            <a:gdLst>
              <a:gd name="T0" fmla="*/ 2147483647 w 246"/>
              <a:gd name="T1" fmla="*/ 2147483647 h 247"/>
              <a:gd name="T2" fmla="*/ 2147483647 w 246"/>
              <a:gd name="T3" fmla="*/ 2147483647 h 247"/>
              <a:gd name="T4" fmla="*/ 2147483647 w 246"/>
              <a:gd name="T5" fmla="*/ 2147483647 h 247"/>
              <a:gd name="T6" fmla="*/ 2147483647 w 246"/>
              <a:gd name="T7" fmla="*/ 2147483647 h 247"/>
              <a:gd name="T8" fmla="*/ 2147483647 w 246"/>
              <a:gd name="T9" fmla="*/ 2147483647 h 247"/>
              <a:gd name="T10" fmla="*/ 2147483647 w 246"/>
              <a:gd name="T11" fmla="*/ 2147483647 h 247"/>
              <a:gd name="T12" fmla="*/ 2147483647 w 246"/>
              <a:gd name="T13" fmla="*/ 2147483647 h 247"/>
              <a:gd name="T14" fmla="*/ 2147483647 w 246"/>
              <a:gd name="T15" fmla="*/ 2147483647 h 247"/>
              <a:gd name="T16" fmla="*/ 2147483647 w 246"/>
              <a:gd name="T17" fmla="*/ 2147483647 h 247"/>
              <a:gd name="T18" fmla="*/ 2147483647 w 246"/>
              <a:gd name="T19" fmla="*/ 2147483647 h 247"/>
              <a:gd name="T20" fmla="*/ 2147483647 w 246"/>
              <a:gd name="T21" fmla="*/ 2147483647 h 247"/>
              <a:gd name="T22" fmla="*/ 2147483647 w 246"/>
              <a:gd name="T23" fmla="*/ 2147483647 h 247"/>
              <a:gd name="T24" fmla="*/ 2147483647 w 246"/>
              <a:gd name="T25" fmla="*/ 2147483647 h 247"/>
              <a:gd name="T26" fmla="*/ 2147483647 w 246"/>
              <a:gd name="T27" fmla="*/ 2147483647 h 247"/>
              <a:gd name="T28" fmla="*/ 2147483647 w 246"/>
              <a:gd name="T29" fmla="*/ 2147483647 h 247"/>
              <a:gd name="T30" fmla="*/ 2147483647 w 246"/>
              <a:gd name="T31" fmla="*/ 2147483647 h 247"/>
              <a:gd name="T32" fmla="*/ 2147483647 w 246"/>
              <a:gd name="T33" fmla="*/ 2147483647 h 247"/>
              <a:gd name="T34" fmla="*/ 2147483647 w 246"/>
              <a:gd name="T35" fmla="*/ 2147483647 h 247"/>
              <a:gd name="T36" fmla="*/ 2147483647 w 246"/>
              <a:gd name="T37" fmla="*/ 2147483647 h 247"/>
              <a:gd name="T38" fmla="*/ 2147483647 w 246"/>
              <a:gd name="T39" fmla="*/ 2147483647 h 247"/>
              <a:gd name="T40" fmla="*/ 0 w 246"/>
              <a:gd name="T41" fmla="*/ 2147483647 h 247"/>
              <a:gd name="T42" fmla="*/ 2147483647 w 246"/>
              <a:gd name="T43" fmla="*/ 2147483647 h 247"/>
              <a:gd name="T44" fmla="*/ 2147483647 w 246"/>
              <a:gd name="T45" fmla="*/ 2147483647 h 247"/>
              <a:gd name="T46" fmla="*/ 2147483647 w 246"/>
              <a:gd name="T47" fmla="*/ 2147483647 h 247"/>
              <a:gd name="T48" fmla="*/ 2147483647 w 246"/>
              <a:gd name="T49" fmla="*/ 2147483647 h 247"/>
              <a:gd name="T50" fmla="*/ 2147483647 w 246"/>
              <a:gd name="T51" fmla="*/ 2147483647 h 247"/>
              <a:gd name="T52" fmla="*/ 2147483647 w 246"/>
              <a:gd name="T53" fmla="*/ 2147483647 h 247"/>
              <a:gd name="T54" fmla="*/ 2147483647 w 246"/>
              <a:gd name="T55" fmla="*/ 2147483647 h 247"/>
              <a:gd name="T56" fmla="*/ 2147483647 w 246"/>
              <a:gd name="T57" fmla="*/ 2147483647 h 247"/>
              <a:gd name="T58" fmla="*/ 2147483647 w 246"/>
              <a:gd name="T59" fmla="*/ 2147483647 h 247"/>
              <a:gd name="T60" fmla="*/ 2147483647 w 246"/>
              <a:gd name="T61" fmla="*/ 0 h 247"/>
              <a:gd name="T62" fmla="*/ 2147483647 w 246"/>
              <a:gd name="T63" fmla="*/ 2147483647 h 247"/>
              <a:gd name="T64" fmla="*/ 2147483647 w 246"/>
              <a:gd name="T65" fmla="*/ 2147483647 h 247"/>
              <a:gd name="T66" fmla="*/ 2147483647 w 246"/>
              <a:gd name="T67" fmla="*/ 2147483647 h 247"/>
              <a:gd name="T68" fmla="*/ 2147483647 w 246"/>
              <a:gd name="T69" fmla="*/ 2147483647 h 247"/>
              <a:gd name="T70" fmla="*/ 2147483647 w 246"/>
              <a:gd name="T71" fmla="*/ 2147483647 h 247"/>
              <a:gd name="T72" fmla="*/ 2147483647 w 246"/>
              <a:gd name="T73" fmla="*/ 2147483647 h 247"/>
              <a:gd name="T74" fmla="*/ 2147483647 w 246"/>
              <a:gd name="T75" fmla="*/ 2147483647 h 247"/>
              <a:gd name="T76" fmla="*/ 2147483647 w 246"/>
              <a:gd name="T77" fmla="*/ 2147483647 h 247"/>
              <a:gd name="T78" fmla="*/ 2147483647 w 246"/>
              <a:gd name="T79" fmla="*/ 2147483647 h 247"/>
              <a:gd name="T80" fmla="*/ 2147483647 w 246"/>
              <a:gd name="T81" fmla="*/ 2147483647 h 247"/>
              <a:gd name="T82" fmla="*/ 2147483647 w 246"/>
              <a:gd name="T83" fmla="*/ 2147483647 h 2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6"/>
              <a:gd name="T127" fmla="*/ 0 h 247"/>
              <a:gd name="T128" fmla="*/ 246 w 246"/>
              <a:gd name="T129" fmla="*/ 247 h 24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6" h="247">
                <a:moveTo>
                  <a:pt x="246" y="122"/>
                </a:moveTo>
                <a:lnTo>
                  <a:pt x="242" y="145"/>
                </a:lnTo>
                <a:lnTo>
                  <a:pt x="238" y="161"/>
                </a:lnTo>
                <a:lnTo>
                  <a:pt x="231" y="180"/>
                </a:lnTo>
                <a:lnTo>
                  <a:pt x="223" y="196"/>
                </a:lnTo>
                <a:lnTo>
                  <a:pt x="211" y="212"/>
                </a:lnTo>
                <a:lnTo>
                  <a:pt x="195" y="224"/>
                </a:lnTo>
                <a:lnTo>
                  <a:pt x="180" y="231"/>
                </a:lnTo>
                <a:lnTo>
                  <a:pt x="164" y="239"/>
                </a:lnTo>
                <a:lnTo>
                  <a:pt x="144" y="243"/>
                </a:lnTo>
                <a:lnTo>
                  <a:pt x="125" y="247"/>
                </a:lnTo>
                <a:lnTo>
                  <a:pt x="105" y="243"/>
                </a:lnTo>
                <a:lnTo>
                  <a:pt x="86" y="239"/>
                </a:lnTo>
                <a:lnTo>
                  <a:pt x="66" y="231"/>
                </a:lnTo>
                <a:lnTo>
                  <a:pt x="51" y="224"/>
                </a:lnTo>
                <a:lnTo>
                  <a:pt x="39" y="212"/>
                </a:lnTo>
                <a:lnTo>
                  <a:pt x="23" y="196"/>
                </a:lnTo>
                <a:lnTo>
                  <a:pt x="15" y="180"/>
                </a:lnTo>
                <a:lnTo>
                  <a:pt x="7" y="161"/>
                </a:lnTo>
                <a:lnTo>
                  <a:pt x="4" y="145"/>
                </a:lnTo>
                <a:lnTo>
                  <a:pt x="0" y="126"/>
                </a:lnTo>
                <a:lnTo>
                  <a:pt x="4" y="106"/>
                </a:lnTo>
                <a:lnTo>
                  <a:pt x="7" y="87"/>
                </a:lnTo>
                <a:lnTo>
                  <a:pt x="15" y="67"/>
                </a:lnTo>
                <a:lnTo>
                  <a:pt x="23" y="51"/>
                </a:lnTo>
                <a:lnTo>
                  <a:pt x="39" y="40"/>
                </a:lnTo>
                <a:lnTo>
                  <a:pt x="51" y="24"/>
                </a:lnTo>
                <a:lnTo>
                  <a:pt x="66" y="16"/>
                </a:lnTo>
                <a:lnTo>
                  <a:pt x="86" y="8"/>
                </a:lnTo>
                <a:lnTo>
                  <a:pt x="105" y="4"/>
                </a:lnTo>
                <a:lnTo>
                  <a:pt x="125" y="0"/>
                </a:lnTo>
                <a:lnTo>
                  <a:pt x="144" y="4"/>
                </a:lnTo>
                <a:lnTo>
                  <a:pt x="164" y="8"/>
                </a:lnTo>
                <a:lnTo>
                  <a:pt x="180" y="16"/>
                </a:lnTo>
                <a:lnTo>
                  <a:pt x="195" y="24"/>
                </a:lnTo>
                <a:lnTo>
                  <a:pt x="211" y="40"/>
                </a:lnTo>
                <a:lnTo>
                  <a:pt x="223" y="51"/>
                </a:lnTo>
                <a:lnTo>
                  <a:pt x="231" y="67"/>
                </a:lnTo>
                <a:lnTo>
                  <a:pt x="238" y="87"/>
                </a:lnTo>
                <a:lnTo>
                  <a:pt x="242" y="106"/>
                </a:lnTo>
                <a:lnTo>
                  <a:pt x="246" y="126"/>
                </a:lnTo>
              </a:path>
            </a:pathLst>
          </a:custGeom>
          <a:solidFill>
            <a:schemeClr val="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33812" name="Freeform 21"/>
          <p:cNvSpPr>
            <a:spLocks/>
          </p:cNvSpPr>
          <p:nvPr/>
        </p:nvSpPr>
        <p:spPr bwMode="auto">
          <a:xfrm>
            <a:off x="7269163" y="3497263"/>
            <a:ext cx="288925" cy="288925"/>
          </a:xfrm>
          <a:custGeom>
            <a:avLst/>
            <a:gdLst>
              <a:gd name="T0" fmla="*/ 2147483647 w 243"/>
              <a:gd name="T1" fmla="*/ 2147483647 h 243"/>
              <a:gd name="T2" fmla="*/ 2147483647 w 243"/>
              <a:gd name="T3" fmla="*/ 2147483647 h 243"/>
              <a:gd name="T4" fmla="*/ 2147483647 w 243"/>
              <a:gd name="T5" fmla="*/ 2147483647 h 243"/>
              <a:gd name="T6" fmla="*/ 2147483647 w 243"/>
              <a:gd name="T7" fmla="*/ 2147483647 h 243"/>
              <a:gd name="T8" fmla="*/ 2147483647 w 243"/>
              <a:gd name="T9" fmla="*/ 2147483647 h 243"/>
              <a:gd name="T10" fmla="*/ 2147483647 w 243"/>
              <a:gd name="T11" fmla="*/ 2147483647 h 243"/>
              <a:gd name="T12" fmla="*/ 2147483647 w 243"/>
              <a:gd name="T13" fmla="*/ 2147483647 h 243"/>
              <a:gd name="T14" fmla="*/ 2147483647 w 243"/>
              <a:gd name="T15" fmla="*/ 2147483647 h 243"/>
              <a:gd name="T16" fmla="*/ 2147483647 w 243"/>
              <a:gd name="T17" fmla="*/ 2147483647 h 243"/>
              <a:gd name="T18" fmla="*/ 2147483647 w 243"/>
              <a:gd name="T19" fmla="*/ 2147483647 h 243"/>
              <a:gd name="T20" fmla="*/ 2147483647 w 243"/>
              <a:gd name="T21" fmla="*/ 2147483647 h 243"/>
              <a:gd name="T22" fmla="*/ 2147483647 w 243"/>
              <a:gd name="T23" fmla="*/ 2147483647 h 243"/>
              <a:gd name="T24" fmla="*/ 2147483647 w 243"/>
              <a:gd name="T25" fmla="*/ 2147483647 h 243"/>
              <a:gd name="T26" fmla="*/ 2147483647 w 243"/>
              <a:gd name="T27" fmla="*/ 2147483647 h 243"/>
              <a:gd name="T28" fmla="*/ 2147483647 w 243"/>
              <a:gd name="T29" fmla="*/ 2147483647 h 243"/>
              <a:gd name="T30" fmla="*/ 2147483647 w 243"/>
              <a:gd name="T31" fmla="*/ 2147483647 h 243"/>
              <a:gd name="T32" fmla="*/ 2147483647 w 243"/>
              <a:gd name="T33" fmla="*/ 2147483647 h 243"/>
              <a:gd name="T34" fmla="*/ 2147483647 w 243"/>
              <a:gd name="T35" fmla="*/ 2147483647 h 243"/>
              <a:gd name="T36" fmla="*/ 2147483647 w 243"/>
              <a:gd name="T37" fmla="*/ 2147483647 h 243"/>
              <a:gd name="T38" fmla="*/ 0 w 243"/>
              <a:gd name="T39" fmla="*/ 2147483647 h 243"/>
              <a:gd name="T40" fmla="*/ 0 w 243"/>
              <a:gd name="T41" fmla="*/ 2147483647 h 243"/>
              <a:gd name="T42" fmla="*/ 0 w 243"/>
              <a:gd name="T43" fmla="*/ 2147483647 h 243"/>
              <a:gd name="T44" fmla="*/ 2147483647 w 243"/>
              <a:gd name="T45" fmla="*/ 2147483647 h 243"/>
              <a:gd name="T46" fmla="*/ 2147483647 w 243"/>
              <a:gd name="T47" fmla="*/ 2147483647 h 243"/>
              <a:gd name="T48" fmla="*/ 2147483647 w 243"/>
              <a:gd name="T49" fmla="*/ 2147483647 h 243"/>
              <a:gd name="T50" fmla="*/ 2147483647 w 243"/>
              <a:gd name="T51" fmla="*/ 2147483647 h 243"/>
              <a:gd name="T52" fmla="*/ 2147483647 w 243"/>
              <a:gd name="T53" fmla="*/ 2147483647 h 243"/>
              <a:gd name="T54" fmla="*/ 2147483647 w 243"/>
              <a:gd name="T55" fmla="*/ 2147483647 h 243"/>
              <a:gd name="T56" fmla="*/ 2147483647 w 243"/>
              <a:gd name="T57" fmla="*/ 2147483647 h 243"/>
              <a:gd name="T58" fmla="*/ 2147483647 w 243"/>
              <a:gd name="T59" fmla="*/ 0 h 243"/>
              <a:gd name="T60" fmla="*/ 2147483647 w 243"/>
              <a:gd name="T61" fmla="*/ 0 h 243"/>
              <a:gd name="T62" fmla="*/ 2147483647 w 243"/>
              <a:gd name="T63" fmla="*/ 0 h 243"/>
              <a:gd name="T64" fmla="*/ 2147483647 w 243"/>
              <a:gd name="T65" fmla="*/ 2147483647 h 243"/>
              <a:gd name="T66" fmla="*/ 2147483647 w 243"/>
              <a:gd name="T67" fmla="*/ 2147483647 h 243"/>
              <a:gd name="T68" fmla="*/ 2147483647 w 243"/>
              <a:gd name="T69" fmla="*/ 2147483647 h 243"/>
              <a:gd name="T70" fmla="*/ 2147483647 w 243"/>
              <a:gd name="T71" fmla="*/ 2147483647 h 243"/>
              <a:gd name="T72" fmla="*/ 2147483647 w 243"/>
              <a:gd name="T73" fmla="*/ 2147483647 h 243"/>
              <a:gd name="T74" fmla="*/ 2147483647 w 243"/>
              <a:gd name="T75" fmla="*/ 2147483647 h 243"/>
              <a:gd name="T76" fmla="*/ 2147483647 w 243"/>
              <a:gd name="T77" fmla="*/ 2147483647 h 243"/>
              <a:gd name="T78" fmla="*/ 2147483647 w 243"/>
              <a:gd name="T79" fmla="*/ 2147483647 h 243"/>
              <a:gd name="T80" fmla="*/ 2147483647 w 243"/>
              <a:gd name="T81" fmla="*/ 2147483647 h 243"/>
              <a:gd name="T82" fmla="*/ 2147483647 w 243"/>
              <a:gd name="T83" fmla="*/ 2147483647 h 24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3"/>
              <a:gd name="T127" fmla="*/ 0 h 243"/>
              <a:gd name="T128" fmla="*/ 243 w 243"/>
              <a:gd name="T129" fmla="*/ 243 h 24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3" h="243">
                <a:moveTo>
                  <a:pt x="243" y="122"/>
                </a:moveTo>
                <a:lnTo>
                  <a:pt x="243" y="141"/>
                </a:lnTo>
                <a:lnTo>
                  <a:pt x="239" y="161"/>
                </a:lnTo>
                <a:lnTo>
                  <a:pt x="231" y="176"/>
                </a:lnTo>
                <a:lnTo>
                  <a:pt x="220" y="196"/>
                </a:lnTo>
                <a:lnTo>
                  <a:pt x="208" y="208"/>
                </a:lnTo>
                <a:lnTo>
                  <a:pt x="196" y="219"/>
                </a:lnTo>
                <a:lnTo>
                  <a:pt x="180" y="231"/>
                </a:lnTo>
                <a:lnTo>
                  <a:pt x="161" y="239"/>
                </a:lnTo>
                <a:lnTo>
                  <a:pt x="141" y="243"/>
                </a:lnTo>
                <a:lnTo>
                  <a:pt x="122" y="243"/>
                </a:lnTo>
                <a:lnTo>
                  <a:pt x="102" y="243"/>
                </a:lnTo>
                <a:lnTo>
                  <a:pt x="83" y="239"/>
                </a:lnTo>
                <a:lnTo>
                  <a:pt x="67" y="231"/>
                </a:lnTo>
                <a:lnTo>
                  <a:pt x="51" y="219"/>
                </a:lnTo>
                <a:lnTo>
                  <a:pt x="36" y="208"/>
                </a:lnTo>
                <a:lnTo>
                  <a:pt x="24" y="196"/>
                </a:lnTo>
                <a:lnTo>
                  <a:pt x="12" y="176"/>
                </a:lnTo>
                <a:lnTo>
                  <a:pt x="4" y="161"/>
                </a:lnTo>
                <a:lnTo>
                  <a:pt x="0" y="141"/>
                </a:lnTo>
                <a:lnTo>
                  <a:pt x="0" y="122"/>
                </a:lnTo>
                <a:lnTo>
                  <a:pt x="0" y="102"/>
                </a:lnTo>
                <a:lnTo>
                  <a:pt x="4" y="82"/>
                </a:lnTo>
                <a:lnTo>
                  <a:pt x="12" y="67"/>
                </a:lnTo>
                <a:lnTo>
                  <a:pt x="24" y="51"/>
                </a:lnTo>
                <a:lnTo>
                  <a:pt x="36" y="35"/>
                </a:lnTo>
                <a:lnTo>
                  <a:pt x="51" y="24"/>
                </a:lnTo>
                <a:lnTo>
                  <a:pt x="67" y="12"/>
                </a:lnTo>
                <a:lnTo>
                  <a:pt x="83" y="4"/>
                </a:lnTo>
                <a:lnTo>
                  <a:pt x="102" y="0"/>
                </a:lnTo>
                <a:lnTo>
                  <a:pt x="122" y="0"/>
                </a:lnTo>
                <a:lnTo>
                  <a:pt x="141" y="0"/>
                </a:lnTo>
                <a:lnTo>
                  <a:pt x="161" y="4"/>
                </a:lnTo>
                <a:lnTo>
                  <a:pt x="180" y="12"/>
                </a:lnTo>
                <a:lnTo>
                  <a:pt x="196" y="24"/>
                </a:lnTo>
                <a:lnTo>
                  <a:pt x="208" y="35"/>
                </a:lnTo>
                <a:lnTo>
                  <a:pt x="220" y="51"/>
                </a:lnTo>
                <a:lnTo>
                  <a:pt x="231" y="67"/>
                </a:lnTo>
                <a:lnTo>
                  <a:pt x="239" y="82"/>
                </a:lnTo>
                <a:lnTo>
                  <a:pt x="243" y="102"/>
                </a:lnTo>
                <a:lnTo>
                  <a:pt x="243" y="122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33813" name="Freeform 22"/>
          <p:cNvSpPr>
            <a:spLocks/>
          </p:cNvSpPr>
          <p:nvPr/>
        </p:nvSpPr>
        <p:spPr bwMode="auto">
          <a:xfrm>
            <a:off x="7269163" y="3497263"/>
            <a:ext cx="288925" cy="288925"/>
          </a:xfrm>
          <a:custGeom>
            <a:avLst/>
            <a:gdLst>
              <a:gd name="T0" fmla="*/ 2147483647 w 243"/>
              <a:gd name="T1" fmla="*/ 2147483647 h 243"/>
              <a:gd name="T2" fmla="*/ 2147483647 w 243"/>
              <a:gd name="T3" fmla="*/ 2147483647 h 243"/>
              <a:gd name="T4" fmla="*/ 2147483647 w 243"/>
              <a:gd name="T5" fmla="*/ 2147483647 h 243"/>
              <a:gd name="T6" fmla="*/ 2147483647 w 243"/>
              <a:gd name="T7" fmla="*/ 2147483647 h 243"/>
              <a:gd name="T8" fmla="*/ 2147483647 w 243"/>
              <a:gd name="T9" fmla="*/ 2147483647 h 243"/>
              <a:gd name="T10" fmla="*/ 2147483647 w 243"/>
              <a:gd name="T11" fmla="*/ 2147483647 h 243"/>
              <a:gd name="T12" fmla="*/ 2147483647 w 243"/>
              <a:gd name="T13" fmla="*/ 2147483647 h 243"/>
              <a:gd name="T14" fmla="*/ 2147483647 w 243"/>
              <a:gd name="T15" fmla="*/ 2147483647 h 243"/>
              <a:gd name="T16" fmla="*/ 2147483647 w 243"/>
              <a:gd name="T17" fmla="*/ 2147483647 h 243"/>
              <a:gd name="T18" fmla="*/ 2147483647 w 243"/>
              <a:gd name="T19" fmla="*/ 2147483647 h 243"/>
              <a:gd name="T20" fmla="*/ 2147483647 w 243"/>
              <a:gd name="T21" fmla="*/ 2147483647 h 243"/>
              <a:gd name="T22" fmla="*/ 2147483647 w 243"/>
              <a:gd name="T23" fmla="*/ 2147483647 h 243"/>
              <a:gd name="T24" fmla="*/ 2147483647 w 243"/>
              <a:gd name="T25" fmla="*/ 2147483647 h 243"/>
              <a:gd name="T26" fmla="*/ 2147483647 w 243"/>
              <a:gd name="T27" fmla="*/ 2147483647 h 243"/>
              <a:gd name="T28" fmla="*/ 2147483647 w 243"/>
              <a:gd name="T29" fmla="*/ 2147483647 h 243"/>
              <a:gd name="T30" fmla="*/ 2147483647 w 243"/>
              <a:gd name="T31" fmla="*/ 2147483647 h 243"/>
              <a:gd name="T32" fmla="*/ 2147483647 w 243"/>
              <a:gd name="T33" fmla="*/ 2147483647 h 243"/>
              <a:gd name="T34" fmla="*/ 2147483647 w 243"/>
              <a:gd name="T35" fmla="*/ 2147483647 h 243"/>
              <a:gd name="T36" fmla="*/ 2147483647 w 243"/>
              <a:gd name="T37" fmla="*/ 2147483647 h 243"/>
              <a:gd name="T38" fmla="*/ 0 w 243"/>
              <a:gd name="T39" fmla="*/ 2147483647 h 243"/>
              <a:gd name="T40" fmla="*/ 0 w 243"/>
              <a:gd name="T41" fmla="*/ 2147483647 h 243"/>
              <a:gd name="T42" fmla="*/ 0 w 243"/>
              <a:gd name="T43" fmla="*/ 2147483647 h 243"/>
              <a:gd name="T44" fmla="*/ 2147483647 w 243"/>
              <a:gd name="T45" fmla="*/ 2147483647 h 243"/>
              <a:gd name="T46" fmla="*/ 2147483647 w 243"/>
              <a:gd name="T47" fmla="*/ 2147483647 h 243"/>
              <a:gd name="T48" fmla="*/ 2147483647 w 243"/>
              <a:gd name="T49" fmla="*/ 2147483647 h 243"/>
              <a:gd name="T50" fmla="*/ 2147483647 w 243"/>
              <a:gd name="T51" fmla="*/ 2147483647 h 243"/>
              <a:gd name="T52" fmla="*/ 2147483647 w 243"/>
              <a:gd name="T53" fmla="*/ 2147483647 h 243"/>
              <a:gd name="T54" fmla="*/ 2147483647 w 243"/>
              <a:gd name="T55" fmla="*/ 2147483647 h 243"/>
              <a:gd name="T56" fmla="*/ 2147483647 w 243"/>
              <a:gd name="T57" fmla="*/ 2147483647 h 243"/>
              <a:gd name="T58" fmla="*/ 2147483647 w 243"/>
              <a:gd name="T59" fmla="*/ 0 h 243"/>
              <a:gd name="T60" fmla="*/ 2147483647 w 243"/>
              <a:gd name="T61" fmla="*/ 0 h 243"/>
              <a:gd name="T62" fmla="*/ 2147483647 w 243"/>
              <a:gd name="T63" fmla="*/ 0 h 243"/>
              <a:gd name="T64" fmla="*/ 2147483647 w 243"/>
              <a:gd name="T65" fmla="*/ 2147483647 h 243"/>
              <a:gd name="T66" fmla="*/ 2147483647 w 243"/>
              <a:gd name="T67" fmla="*/ 2147483647 h 243"/>
              <a:gd name="T68" fmla="*/ 2147483647 w 243"/>
              <a:gd name="T69" fmla="*/ 2147483647 h 243"/>
              <a:gd name="T70" fmla="*/ 2147483647 w 243"/>
              <a:gd name="T71" fmla="*/ 2147483647 h 243"/>
              <a:gd name="T72" fmla="*/ 2147483647 w 243"/>
              <a:gd name="T73" fmla="*/ 2147483647 h 243"/>
              <a:gd name="T74" fmla="*/ 2147483647 w 243"/>
              <a:gd name="T75" fmla="*/ 2147483647 h 243"/>
              <a:gd name="T76" fmla="*/ 2147483647 w 243"/>
              <a:gd name="T77" fmla="*/ 2147483647 h 243"/>
              <a:gd name="T78" fmla="*/ 2147483647 w 243"/>
              <a:gd name="T79" fmla="*/ 2147483647 h 243"/>
              <a:gd name="T80" fmla="*/ 2147483647 w 243"/>
              <a:gd name="T81" fmla="*/ 2147483647 h 243"/>
              <a:gd name="T82" fmla="*/ 2147483647 w 243"/>
              <a:gd name="T83" fmla="*/ 2147483647 h 24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3"/>
              <a:gd name="T127" fmla="*/ 0 h 243"/>
              <a:gd name="T128" fmla="*/ 243 w 243"/>
              <a:gd name="T129" fmla="*/ 243 h 24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3" h="243">
                <a:moveTo>
                  <a:pt x="243" y="122"/>
                </a:moveTo>
                <a:lnTo>
                  <a:pt x="243" y="141"/>
                </a:lnTo>
                <a:lnTo>
                  <a:pt x="239" y="161"/>
                </a:lnTo>
                <a:lnTo>
                  <a:pt x="231" y="176"/>
                </a:lnTo>
                <a:lnTo>
                  <a:pt x="220" y="196"/>
                </a:lnTo>
                <a:lnTo>
                  <a:pt x="208" y="208"/>
                </a:lnTo>
                <a:lnTo>
                  <a:pt x="196" y="219"/>
                </a:lnTo>
                <a:lnTo>
                  <a:pt x="180" y="231"/>
                </a:lnTo>
                <a:lnTo>
                  <a:pt x="161" y="239"/>
                </a:lnTo>
                <a:lnTo>
                  <a:pt x="141" y="243"/>
                </a:lnTo>
                <a:lnTo>
                  <a:pt x="122" y="243"/>
                </a:lnTo>
                <a:lnTo>
                  <a:pt x="102" y="243"/>
                </a:lnTo>
                <a:lnTo>
                  <a:pt x="83" y="239"/>
                </a:lnTo>
                <a:lnTo>
                  <a:pt x="67" y="231"/>
                </a:lnTo>
                <a:lnTo>
                  <a:pt x="51" y="219"/>
                </a:lnTo>
                <a:lnTo>
                  <a:pt x="36" y="208"/>
                </a:lnTo>
                <a:lnTo>
                  <a:pt x="24" y="196"/>
                </a:lnTo>
                <a:lnTo>
                  <a:pt x="12" y="176"/>
                </a:lnTo>
                <a:lnTo>
                  <a:pt x="4" y="161"/>
                </a:lnTo>
                <a:lnTo>
                  <a:pt x="0" y="141"/>
                </a:lnTo>
                <a:lnTo>
                  <a:pt x="0" y="122"/>
                </a:lnTo>
                <a:lnTo>
                  <a:pt x="0" y="102"/>
                </a:lnTo>
                <a:lnTo>
                  <a:pt x="4" y="82"/>
                </a:lnTo>
                <a:lnTo>
                  <a:pt x="12" y="67"/>
                </a:lnTo>
                <a:lnTo>
                  <a:pt x="24" y="51"/>
                </a:lnTo>
                <a:lnTo>
                  <a:pt x="36" y="35"/>
                </a:lnTo>
                <a:lnTo>
                  <a:pt x="51" y="24"/>
                </a:lnTo>
                <a:lnTo>
                  <a:pt x="67" y="12"/>
                </a:lnTo>
                <a:lnTo>
                  <a:pt x="83" y="4"/>
                </a:lnTo>
                <a:lnTo>
                  <a:pt x="102" y="0"/>
                </a:lnTo>
                <a:lnTo>
                  <a:pt x="122" y="0"/>
                </a:lnTo>
                <a:lnTo>
                  <a:pt x="141" y="0"/>
                </a:lnTo>
                <a:lnTo>
                  <a:pt x="161" y="4"/>
                </a:lnTo>
                <a:lnTo>
                  <a:pt x="180" y="12"/>
                </a:lnTo>
                <a:lnTo>
                  <a:pt x="196" y="24"/>
                </a:lnTo>
                <a:lnTo>
                  <a:pt x="208" y="35"/>
                </a:lnTo>
                <a:lnTo>
                  <a:pt x="220" y="51"/>
                </a:lnTo>
                <a:lnTo>
                  <a:pt x="231" y="67"/>
                </a:lnTo>
                <a:lnTo>
                  <a:pt x="239" y="82"/>
                </a:lnTo>
                <a:lnTo>
                  <a:pt x="243" y="102"/>
                </a:lnTo>
                <a:lnTo>
                  <a:pt x="243" y="122"/>
                </a:lnTo>
              </a:path>
            </a:pathLst>
          </a:custGeom>
          <a:solidFill>
            <a:schemeClr val="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33814" name="Freeform 23"/>
          <p:cNvSpPr>
            <a:spLocks/>
          </p:cNvSpPr>
          <p:nvPr/>
        </p:nvSpPr>
        <p:spPr bwMode="auto">
          <a:xfrm>
            <a:off x="7908925" y="3497263"/>
            <a:ext cx="292100" cy="288925"/>
          </a:xfrm>
          <a:custGeom>
            <a:avLst/>
            <a:gdLst>
              <a:gd name="T0" fmla="*/ 2147483647 w 246"/>
              <a:gd name="T1" fmla="*/ 2147483647 h 243"/>
              <a:gd name="T2" fmla="*/ 2147483647 w 246"/>
              <a:gd name="T3" fmla="*/ 2147483647 h 243"/>
              <a:gd name="T4" fmla="*/ 2147483647 w 246"/>
              <a:gd name="T5" fmla="*/ 2147483647 h 243"/>
              <a:gd name="T6" fmla="*/ 2147483647 w 246"/>
              <a:gd name="T7" fmla="*/ 2147483647 h 243"/>
              <a:gd name="T8" fmla="*/ 2147483647 w 246"/>
              <a:gd name="T9" fmla="*/ 2147483647 h 243"/>
              <a:gd name="T10" fmla="*/ 2147483647 w 246"/>
              <a:gd name="T11" fmla="*/ 2147483647 h 243"/>
              <a:gd name="T12" fmla="*/ 2147483647 w 246"/>
              <a:gd name="T13" fmla="*/ 2147483647 h 243"/>
              <a:gd name="T14" fmla="*/ 2147483647 w 246"/>
              <a:gd name="T15" fmla="*/ 2147483647 h 243"/>
              <a:gd name="T16" fmla="*/ 2147483647 w 246"/>
              <a:gd name="T17" fmla="*/ 2147483647 h 243"/>
              <a:gd name="T18" fmla="*/ 2147483647 w 246"/>
              <a:gd name="T19" fmla="*/ 2147483647 h 243"/>
              <a:gd name="T20" fmla="*/ 2147483647 w 246"/>
              <a:gd name="T21" fmla="*/ 2147483647 h 243"/>
              <a:gd name="T22" fmla="*/ 2147483647 w 246"/>
              <a:gd name="T23" fmla="*/ 2147483647 h 243"/>
              <a:gd name="T24" fmla="*/ 2147483647 w 246"/>
              <a:gd name="T25" fmla="*/ 2147483647 h 243"/>
              <a:gd name="T26" fmla="*/ 2147483647 w 246"/>
              <a:gd name="T27" fmla="*/ 2147483647 h 243"/>
              <a:gd name="T28" fmla="*/ 2147483647 w 246"/>
              <a:gd name="T29" fmla="*/ 2147483647 h 243"/>
              <a:gd name="T30" fmla="*/ 2147483647 w 246"/>
              <a:gd name="T31" fmla="*/ 2147483647 h 243"/>
              <a:gd name="T32" fmla="*/ 2147483647 w 246"/>
              <a:gd name="T33" fmla="*/ 2147483647 h 243"/>
              <a:gd name="T34" fmla="*/ 2147483647 w 246"/>
              <a:gd name="T35" fmla="*/ 2147483647 h 243"/>
              <a:gd name="T36" fmla="*/ 2147483647 w 246"/>
              <a:gd name="T37" fmla="*/ 2147483647 h 243"/>
              <a:gd name="T38" fmla="*/ 2147483647 w 246"/>
              <a:gd name="T39" fmla="*/ 2147483647 h 243"/>
              <a:gd name="T40" fmla="*/ 0 w 246"/>
              <a:gd name="T41" fmla="*/ 2147483647 h 243"/>
              <a:gd name="T42" fmla="*/ 2147483647 w 246"/>
              <a:gd name="T43" fmla="*/ 2147483647 h 243"/>
              <a:gd name="T44" fmla="*/ 2147483647 w 246"/>
              <a:gd name="T45" fmla="*/ 2147483647 h 243"/>
              <a:gd name="T46" fmla="*/ 2147483647 w 246"/>
              <a:gd name="T47" fmla="*/ 2147483647 h 243"/>
              <a:gd name="T48" fmla="*/ 2147483647 w 246"/>
              <a:gd name="T49" fmla="*/ 2147483647 h 243"/>
              <a:gd name="T50" fmla="*/ 2147483647 w 246"/>
              <a:gd name="T51" fmla="*/ 2147483647 h 243"/>
              <a:gd name="T52" fmla="*/ 2147483647 w 246"/>
              <a:gd name="T53" fmla="*/ 2147483647 h 243"/>
              <a:gd name="T54" fmla="*/ 2147483647 w 246"/>
              <a:gd name="T55" fmla="*/ 2147483647 h 243"/>
              <a:gd name="T56" fmla="*/ 2147483647 w 246"/>
              <a:gd name="T57" fmla="*/ 2147483647 h 243"/>
              <a:gd name="T58" fmla="*/ 2147483647 w 246"/>
              <a:gd name="T59" fmla="*/ 0 h 243"/>
              <a:gd name="T60" fmla="*/ 2147483647 w 246"/>
              <a:gd name="T61" fmla="*/ 0 h 243"/>
              <a:gd name="T62" fmla="*/ 2147483647 w 246"/>
              <a:gd name="T63" fmla="*/ 0 h 243"/>
              <a:gd name="T64" fmla="*/ 2147483647 w 246"/>
              <a:gd name="T65" fmla="*/ 2147483647 h 243"/>
              <a:gd name="T66" fmla="*/ 2147483647 w 246"/>
              <a:gd name="T67" fmla="*/ 2147483647 h 243"/>
              <a:gd name="T68" fmla="*/ 2147483647 w 246"/>
              <a:gd name="T69" fmla="*/ 2147483647 h 243"/>
              <a:gd name="T70" fmla="*/ 2147483647 w 246"/>
              <a:gd name="T71" fmla="*/ 2147483647 h 243"/>
              <a:gd name="T72" fmla="*/ 2147483647 w 246"/>
              <a:gd name="T73" fmla="*/ 2147483647 h 243"/>
              <a:gd name="T74" fmla="*/ 2147483647 w 246"/>
              <a:gd name="T75" fmla="*/ 2147483647 h 243"/>
              <a:gd name="T76" fmla="*/ 2147483647 w 246"/>
              <a:gd name="T77" fmla="*/ 2147483647 h 243"/>
              <a:gd name="T78" fmla="*/ 2147483647 w 246"/>
              <a:gd name="T79" fmla="*/ 2147483647 h 243"/>
              <a:gd name="T80" fmla="*/ 2147483647 w 246"/>
              <a:gd name="T81" fmla="*/ 2147483647 h 243"/>
              <a:gd name="T82" fmla="*/ 2147483647 w 246"/>
              <a:gd name="T83" fmla="*/ 2147483647 h 24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6"/>
              <a:gd name="T127" fmla="*/ 0 h 243"/>
              <a:gd name="T128" fmla="*/ 246 w 246"/>
              <a:gd name="T129" fmla="*/ 243 h 24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6" h="243">
                <a:moveTo>
                  <a:pt x="246" y="122"/>
                </a:moveTo>
                <a:lnTo>
                  <a:pt x="242" y="141"/>
                </a:lnTo>
                <a:lnTo>
                  <a:pt x="238" y="161"/>
                </a:lnTo>
                <a:lnTo>
                  <a:pt x="230" y="176"/>
                </a:lnTo>
                <a:lnTo>
                  <a:pt x="223" y="196"/>
                </a:lnTo>
                <a:lnTo>
                  <a:pt x="211" y="208"/>
                </a:lnTo>
                <a:lnTo>
                  <a:pt x="195" y="219"/>
                </a:lnTo>
                <a:lnTo>
                  <a:pt x="180" y="231"/>
                </a:lnTo>
                <a:lnTo>
                  <a:pt x="164" y="239"/>
                </a:lnTo>
                <a:lnTo>
                  <a:pt x="144" y="243"/>
                </a:lnTo>
                <a:lnTo>
                  <a:pt x="125" y="243"/>
                </a:lnTo>
                <a:lnTo>
                  <a:pt x="105" y="243"/>
                </a:lnTo>
                <a:lnTo>
                  <a:pt x="86" y="239"/>
                </a:lnTo>
                <a:lnTo>
                  <a:pt x="66" y="231"/>
                </a:lnTo>
                <a:lnTo>
                  <a:pt x="50" y="219"/>
                </a:lnTo>
                <a:lnTo>
                  <a:pt x="39" y="208"/>
                </a:lnTo>
                <a:lnTo>
                  <a:pt x="23" y="196"/>
                </a:lnTo>
                <a:lnTo>
                  <a:pt x="15" y="176"/>
                </a:lnTo>
                <a:lnTo>
                  <a:pt x="7" y="161"/>
                </a:lnTo>
                <a:lnTo>
                  <a:pt x="3" y="141"/>
                </a:lnTo>
                <a:lnTo>
                  <a:pt x="0" y="122"/>
                </a:lnTo>
                <a:lnTo>
                  <a:pt x="3" y="102"/>
                </a:lnTo>
                <a:lnTo>
                  <a:pt x="7" y="82"/>
                </a:lnTo>
                <a:lnTo>
                  <a:pt x="15" y="67"/>
                </a:lnTo>
                <a:lnTo>
                  <a:pt x="23" y="51"/>
                </a:lnTo>
                <a:lnTo>
                  <a:pt x="39" y="35"/>
                </a:lnTo>
                <a:lnTo>
                  <a:pt x="50" y="24"/>
                </a:lnTo>
                <a:lnTo>
                  <a:pt x="66" y="12"/>
                </a:lnTo>
                <a:lnTo>
                  <a:pt x="86" y="4"/>
                </a:lnTo>
                <a:lnTo>
                  <a:pt x="105" y="0"/>
                </a:lnTo>
                <a:lnTo>
                  <a:pt x="125" y="0"/>
                </a:lnTo>
                <a:lnTo>
                  <a:pt x="144" y="0"/>
                </a:lnTo>
                <a:lnTo>
                  <a:pt x="164" y="4"/>
                </a:lnTo>
                <a:lnTo>
                  <a:pt x="180" y="12"/>
                </a:lnTo>
                <a:lnTo>
                  <a:pt x="195" y="24"/>
                </a:lnTo>
                <a:lnTo>
                  <a:pt x="211" y="35"/>
                </a:lnTo>
                <a:lnTo>
                  <a:pt x="223" y="51"/>
                </a:lnTo>
                <a:lnTo>
                  <a:pt x="230" y="67"/>
                </a:lnTo>
                <a:lnTo>
                  <a:pt x="238" y="82"/>
                </a:lnTo>
                <a:lnTo>
                  <a:pt x="242" y="102"/>
                </a:lnTo>
                <a:lnTo>
                  <a:pt x="246" y="122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33815" name="Freeform 24"/>
          <p:cNvSpPr>
            <a:spLocks/>
          </p:cNvSpPr>
          <p:nvPr/>
        </p:nvSpPr>
        <p:spPr bwMode="auto">
          <a:xfrm>
            <a:off x="7908925" y="3497263"/>
            <a:ext cx="292100" cy="288925"/>
          </a:xfrm>
          <a:custGeom>
            <a:avLst/>
            <a:gdLst>
              <a:gd name="T0" fmla="*/ 2147483647 w 246"/>
              <a:gd name="T1" fmla="*/ 2147483647 h 243"/>
              <a:gd name="T2" fmla="*/ 2147483647 w 246"/>
              <a:gd name="T3" fmla="*/ 2147483647 h 243"/>
              <a:gd name="T4" fmla="*/ 2147483647 w 246"/>
              <a:gd name="T5" fmla="*/ 2147483647 h 243"/>
              <a:gd name="T6" fmla="*/ 2147483647 w 246"/>
              <a:gd name="T7" fmla="*/ 2147483647 h 243"/>
              <a:gd name="T8" fmla="*/ 2147483647 w 246"/>
              <a:gd name="T9" fmla="*/ 2147483647 h 243"/>
              <a:gd name="T10" fmla="*/ 2147483647 w 246"/>
              <a:gd name="T11" fmla="*/ 2147483647 h 243"/>
              <a:gd name="T12" fmla="*/ 2147483647 w 246"/>
              <a:gd name="T13" fmla="*/ 2147483647 h 243"/>
              <a:gd name="T14" fmla="*/ 2147483647 w 246"/>
              <a:gd name="T15" fmla="*/ 2147483647 h 243"/>
              <a:gd name="T16" fmla="*/ 2147483647 w 246"/>
              <a:gd name="T17" fmla="*/ 2147483647 h 243"/>
              <a:gd name="T18" fmla="*/ 2147483647 w 246"/>
              <a:gd name="T19" fmla="*/ 2147483647 h 243"/>
              <a:gd name="T20" fmla="*/ 2147483647 w 246"/>
              <a:gd name="T21" fmla="*/ 2147483647 h 243"/>
              <a:gd name="T22" fmla="*/ 2147483647 w 246"/>
              <a:gd name="T23" fmla="*/ 2147483647 h 243"/>
              <a:gd name="T24" fmla="*/ 2147483647 w 246"/>
              <a:gd name="T25" fmla="*/ 2147483647 h 243"/>
              <a:gd name="T26" fmla="*/ 2147483647 w 246"/>
              <a:gd name="T27" fmla="*/ 2147483647 h 243"/>
              <a:gd name="T28" fmla="*/ 2147483647 w 246"/>
              <a:gd name="T29" fmla="*/ 2147483647 h 243"/>
              <a:gd name="T30" fmla="*/ 2147483647 w 246"/>
              <a:gd name="T31" fmla="*/ 2147483647 h 243"/>
              <a:gd name="T32" fmla="*/ 2147483647 w 246"/>
              <a:gd name="T33" fmla="*/ 2147483647 h 243"/>
              <a:gd name="T34" fmla="*/ 2147483647 w 246"/>
              <a:gd name="T35" fmla="*/ 2147483647 h 243"/>
              <a:gd name="T36" fmla="*/ 2147483647 w 246"/>
              <a:gd name="T37" fmla="*/ 2147483647 h 243"/>
              <a:gd name="T38" fmla="*/ 2147483647 w 246"/>
              <a:gd name="T39" fmla="*/ 2147483647 h 243"/>
              <a:gd name="T40" fmla="*/ 0 w 246"/>
              <a:gd name="T41" fmla="*/ 2147483647 h 243"/>
              <a:gd name="T42" fmla="*/ 2147483647 w 246"/>
              <a:gd name="T43" fmla="*/ 2147483647 h 243"/>
              <a:gd name="T44" fmla="*/ 2147483647 w 246"/>
              <a:gd name="T45" fmla="*/ 2147483647 h 243"/>
              <a:gd name="T46" fmla="*/ 2147483647 w 246"/>
              <a:gd name="T47" fmla="*/ 2147483647 h 243"/>
              <a:gd name="T48" fmla="*/ 2147483647 w 246"/>
              <a:gd name="T49" fmla="*/ 2147483647 h 243"/>
              <a:gd name="T50" fmla="*/ 2147483647 w 246"/>
              <a:gd name="T51" fmla="*/ 2147483647 h 243"/>
              <a:gd name="T52" fmla="*/ 2147483647 w 246"/>
              <a:gd name="T53" fmla="*/ 2147483647 h 243"/>
              <a:gd name="T54" fmla="*/ 2147483647 w 246"/>
              <a:gd name="T55" fmla="*/ 2147483647 h 243"/>
              <a:gd name="T56" fmla="*/ 2147483647 w 246"/>
              <a:gd name="T57" fmla="*/ 2147483647 h 243"/>
              <a:gd name="T58" fmla="*/ 2147483647 w 246"/>
              <a:gd name="T59" fmla="*/ 0 h 243"/>
              <a:gd name="T60" fmla="*/ 2147483647 w 246"/>
              <a:gd name="T61" fmla="*/ 0 h 243"/>
              <a:gd name="T62" fmla="*/ 2147483647 w 246"/>
              <a:gd name="T63" fmla="*/ 0 h 243"/>
              <a:gd name="T64" fmla="*/ 2147483647 w 246"/>
              <a:gd name="T65" fmla="*/ 2147483647 h 243"/>
              <a:gd name="T66" fmla="*/ 2147483647 w 246"/>
              <a:gd name="T67" fmla="*/ 2147483647 h 243"/>
              <a:gd name="T68" fmla="*/ 2147483647 w 246"/>
              <a:gd name="T69" fmla="*/ 2147483647 h 243"/>
              <a:gd name="T70" fmla="*/ 2147483647 w 246"/>
              <a:gd name="T71" fmla="*/ 2147483647 h 243"/>
              <a:gd name="T72" fmla="*/ 2147483647 w 246"/>
              <a:gd name="T73" fmla="*/ 2147483647 h 243"/>
              <a:gd name="T74" fmla="*/ 2147483647 w 246"/>
              <a:gd name="T75" fmla="*/ 2147483647 h 243"/>
              <a:gd name="T76" fmla="*/ 2147483647 w 246"/>
              <a:gd name="T77" fmla="*/ 2147483647 h 243"/>
              <a:gd name="T78" fmla="*/ 2147483647 w 246"/>
              <a:gd name="T79" fmla="*/ 2147483647 h 243"/>
              <a:gd name="T80" fmla="*/ 2147483647 w 246"/>
              <a:gd name="T81" fmla="*/ 2147483647 h 243"/>
              <a:gd name="T82" fmla="*/ 2147483647 w 246"/>
              <a:gd name="T83" fmla="*/ 2147483647 h 24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6"/>
              <a:gd name="T127" fmla="*/ 0 h 243"/>
              <a:gd name="T128" fmla="*/ 246 w 246"/>
              <a:gd name="T129" fmla="*/ 243 h 24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6" h="243">
                <a:moveTo>
                  <a:pt x="246" y="122"/>
                </a:moveTo>
                <a:lnTo>
                  <a:pt x="242" y="141"/>
                </a:lnTo>
                <a:lnTo>
                  <a:pt x="238" y="161"/>
                </a:lnTo>
                <a:lnTo>
                  <a:pt x="230" y="176"/>
                </a:lnTo>
                <a:lnTo>
                  <a:pt x="223" y="196"/>
                </a:lnTo>
                <a:lnTo>
                  <a:pt x="211" y="208"/>
                </a:lnTo>
                <a:lnTo>
                  <a:pt x="195" y="219"/>
                </a:lnTo>
                <a:lnTo>
                  <a:pt x="180" y="231"/>
                </a:lnTo>
                <a:lnTo>
                  <a:pt x="164" y="239"/>
                </a:lnTo>
                <a:lnTo>
                  <a:pt x="144" y="243"/>
                </a:lnTo>
                <a:lnTo>
                  <a:pt x="125" y="243"/>
                </a:lnTo>
                <a:lnTo>
                  <a:pt x="105" y="243"/>
                </a:lnTo>
                <a:lnTo>
                  <a:pt x="86" y="239"/>
                </a:lnTo>
                <a:lnTo>
                  <a:pt x="66" y="231"/>
                </a:lnTo>
                <a:lnTo>
                  <a:pt x="50" y="219"/>
                </a:lnTo>
                <a:lnTo>
                  <a:pt x="39" y="208"/>
                </a:lnTo>
                <a:lnTo>
                  <a:pt x="23" y="196"/>
                </a:lnTo>
                <a:lnTo>
                  <a:pt x="15" y="176"/>
                </a:lnTo>
                <a:lnTo>
                  <a:pt x="7" y="161"/>
                </a:lnTo>
                <a:lnTo>
                  <a:pt x="3" y="141"/>
                </a:lnTo>
                <a:lnTo>
                  <a:pt x="0" y="122"/>
                </a:lnTo>
                <a:lnTo>
                  <a:pt x="3" y="102"/>
                </a:lnTo>
                <a:lnTo>
                  <a:pt x="7" y="82"/>
                </a:lnTo>
                <a:lnTo>
                  <a:pt x="15" y="67"/>
                </a:lnTo>
                <a:lnTo>
                  <a:pt x="23" y="51"/>
                </a:lnTo>
                <a:lnTo>
                  <a:pt x="39" y="35"/>
                </a:lnTo>
                <a:lnTo>
                  <a:pt x="50" y="24"/>
                </a:lnTo>
                <a:lnTo>
                  <a:pt x="66" y="12"/>
                </a:lnTo>
                <a:lnTo>
                  <a:pt x="86" y="4"/>
                </a:lnTo>
                <a:lnTo>
                  <a:pt x="105" y="0"/>
                </a:lnTo>
                <a:lnTo>
                  <a:pt x="125" y="0"/>
                </a:lnTo>
                <a:lnTo>
                  <a:pt x="144" y="0"/>
                </a:lnTo>
                <a:lnTo>
                  <a:pt x="164" y="4"/>
                </a:lnTo>
                <a:lnTo>
                  <a:pt x="180" y="12"/>
                </a:lnTo>
                <a:lnTo>
                  <a:pt x="195" y="24"/>
                </a:lnTo>
                <a:lnTo>
                  <a:pt x="211" y="35"/>
                </a:lnTo>
                <a:lnTo>
                  <a:pt x="223" y="51"/>
                </a:lnTo>
                <a:lnTo>
                  <a:pt x="230" y="67"/>
                </a:lnTo>
                <a:lnTo>
                  <a:pt x="238" y="82"/>
                </a:lnTo>
                <a:lnTo>
                  <a:pt x="242" y="102"/>
                </a:lnTo>
                <a:lnTo>
                  <a:pt x="246" y="122"/>
                </a:lnTo>
              </a:path>
            </a:pathLst>
          </a:custGeom>
          <a:solidFill>
            <a:schemeClr val="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33816" name="Freeform 25"/>
          <p:cNvSpPr>
            <a:spLocks/>
          </p:cNvSpPr>
          <p:nvPr/>
        </p:nvSpPr>
        <p:spPr bwMode="auto">
          <a:xfrm>
            <a:off x="7269163" y="4135438"/>
            <a:ext cx="288925" cy="293687"/>
          </a:xfrm>
          <a:custGeom>
            <a:avLst/>
            <a:gdLst>
              <a:gd name="T0" fmla="*/ 2147483647 w 243"/>
              <a:gd name="T1" fmla="*/ 2147483647 h 247"/>
              <a:gd name="T2" fmla="*/ 2147483647 w 243"/>
              <a:gd name="T3" fmla="*/ 2147483647 h 247"/>
              <a:gd name="T4" fmla="*/ 2147483647 w 243"/>
              <a:gd name="T5" fmla="*/ 2147483647 h 247"/>
              <a:gd name="T6" fmla="*/ 2147483647 w 243"/>
              <a:gd name="T7" fmla="*/ 2147483647 h 247"/>
              <a:gd name="T8" fmla="*/ 2147483647 w 243"/>
              <a:gd name="T9" fmla="*/ 2147483647 h 247"/>
              <a:gd name="T10" fmla="*/ 2147483647 w 243"/>
              <a:gd name="T11" fmla="*/ 2147483647 h 247"/>
              <a:gd name="T12" fmla="*/ 2147483647 w 243"/>
              <a:gd name="T13" fmla="*/ 2147483647 h 247"/>
              <a:gd name="T14" fmla="*/ 2147483647 w 243"/>
              <a:gd name="T15" fmla="*/ 2147483647 h 247"/>
              <a:gd name="T16" fmla="*/ 2147483647 w 243"/>
              <a:gd name="T17" fmla="*/ 2147483647 h 247"/>
              <a:gd name="T18" fmla="*/ 2147483647 w 243"/>
              <a:gd name="T19" fmla="*/ 2147483647 h 247"/>
              <a:gd name="T20" fmla="*/ 2147483647 w 243"/>
              <a:gd name="T21" fmla="*/ 2147483647 h 247"/>
              <a:gd name="T22" fmla="*/ 2147483647 w 243"/>
              <a:gd name="T23" fmla="*/ 2147483647 h 247"/>
              <a:gd name="T24" fmla="*/ 2147483647 w 243"/>
              <a:gd name="T25" fmla="*/ 2147483647 h 247"/>
              <a:gd name="T26" fmla="*/ 2147483647 w 243"/>
              <a:gd name="T27" fmla="*/ 2147483647 h 247"/>
              <a:gd name="T28" fmla="*/ 2147483647 w 243"/>
              <a:gd name="T29" fmla="*/ 2147483647 h 247"/>
              <a:gd name="T30" fmla="*/ 2147483647 w 243"/>
              <a:gd name="T31" fmla="*/ 2147483647 h 247"/>
              <a:gd name="T32" fmla="*/ 2147483647 w 243"/>
              <a:gd name="T33" fmla="*/ 2147483647 h 247"/>
              <a:gd name="T34" fmla="*/ 2147483647 w 243"/>
              <a:gd name="T35" fmla="*/ 2147483647 h 247"/>
              <a:gd name="T36" fmla="*/ 2147483647 w 243"/>
              <a:gd name="T37" fmla="*/ 2147483647 h 247"/>
              <a:gd name="T38" fmla="*/ 0 w 243"/>
              <a:gd name="T39" fmla="*/ 2147483647 h 247"/>
              <a:gd name="T40" fmla="*/ 0 w 243"/>
              <a:gd name="T41" fmla="*/ 2147483647 h 247"/>
              <a:gd name="T42" fmla="*/ 0 w 243"/>
              <a:gd name="T43" fmla="*/ 2147483647 h 247"/>
              <a:gd name="T44" fmla="*/ 2147483647 w 243"/>
              <a:gd name="T45" fmla="*/ 2147483647 h 247"/>
              <a:gd name="T46" fmla="*/ 2147483647 w 243"/>
              <a:gd name="T47" fmla="*/ 2147483647 h 247"/>
              <a:gd name="T48" fmla="*/ 2147483647 w 243"/>
              <a:gd name="T49" fmla="*/ 2147483647 h 247"/>
              <a:gd name="T50" fmla="*/ 2147483647 w 243"/>
              <a:gd name="T51" fmla="*/ 2147483647 h 247"/>
              <a:gd name="T52" fmla="*/ 2147483647 w 243"/>
              <a:gd name="T53" fmla="*/ 2147483647 h 247"/>
              <a:gd name="T54" fmla="*/ 2147483647 w 243"/>
              <a:gd name="T55" fmla="*/ 2147483647 h 247"/>
              <a:gd name="T56" fmla="*/ 2147483647 w 243"/>
              <a:gd name="T57" fmla="*/ 2147483647 h 247"/>
              <a:gd name="T58" fmla="*/ 2147483647 w 243"/>
              <a:gd name="T59" fmla="*/ 2147483647 h 247"/>
              <a:gd name="T60" fmla="*/ 2147483647 w 243"/>
              <a:gd name="T61" fmla="*/ 0 h 247"/>
              <a:gd name="T62" fmla="*/ 2147483647 w 243"/>
              <a:gd name="T63" fmla="*/ 2147483647 h 247"/>
              <a:gd name="T64" fmla="*/ 2147483647 w 243"/>
              <a:gd name="T65" fmla="*/ 2147483647 h 247"/>
              <a:gd name="T66" fmla="*/ 2147483647 w 243"/>
              <a:gd name="T67" fmla="*/ 2147483647 h 247"/>
              <a:gd name="T68" fmla="*/ 2147483647 w 243"/>
              <a:gd name="T69" fmla="*/ 2147483647 h 247"/>
              <a:gd name="T70" fmla="*/ 2147483647 w 243"/>
              <a:gd name="T71" fmla="*/ 2147483647 h 247"/>
              <a:gd name="T72" fmla="*/ 2147483647 w 243"/>
              <a:gd name="T73" fmla="*/ 2147483647 h 247"/>
              <a:gd name="T74" fmla="*/ 2147483647 w 243"/>
              <a:gd name="T75" fmla="*/ 2147483647 h 247"/>
              <a:gd name="T76" fmla="*/ 2147483647 w 243"/>
              <a:gd name="T77" fmla="*/ 2147483647 h 247"/>
              <a:gd name="T78" fmla="*/ 2147483647 w 243"/>
              <a:gd name="T79" fmla="*/ 2147483647 h 247"/>
              <a:gd name="T80" fmla="*/ 2147483647 w 243"/>
              <a:gd name="T81" fmla="*/ 2147483647 h 247"/>
              <a:gd name="T82" fmla="*/ 2147483647 w 243"/>
              <a:gd name="T83" fmla="*/ 2147483647 h 247"/>
              <a:gd name="T84" fmla="*/ 2147483647 w 243"/>
              <a:gd name="T85" fmla="*/ 2147483647 h 24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43"/>
              <a:gd name="T130" fmla="*/ 0 h 247"/>
              <a:gd name="T131" fmla="*/ 243 w 243"/>
              <a:gd name="T132" fmla="*/ 247 h 24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43" h="247">
                <a:moveTo>
                  <a:pt x="243" y="122"/>
                </a:moveTo>
                <a:lnTo>
                  <a:pt x="243" y="145"/>
                </a:lnTo>
                <a:lnTo>
                  <a:pt x="239" y="161"/>
                </a:lnTo>
                <a:lnTo>
                  <a:pt x="231" y="180"/>
                </a:lnTo>
                <a:lnTo>
                  <a:pt x="220" y="196"/>
                </a:lnTo>
                <a:lnTo>
                  <a:pt x="208" y="212"/>
                </a:lnTo>
                <a:lnTo>
                  <a:pt x="196" y="224"/>
                </a:lnTo>
                <a:lnTo>
                  <a:pt x="180" y="231"/>
                </a:lnTo>
                <a:lnTo>
                  <a:pt x="161" y="239"/>
                </a:lnTo>
                <a:lnTo>
                  <a:pt x="141" y="243"/>
                </a:lnTo>
                <a:lnTo>
                  <a:pt x="122" y="247"/>
                </a:lnTo>
                <a:lnTo>
                  <a:pt x="102" y="243"/>
                </a:lnTo>
                <a:lnTo>
                  <a:pt x="83" y="239"/>
                </a:lnTo>
                <a:lnTo>
                  <a:pt x="67" y="231"/>
                </a:lnTo>
                <a:lnTo>
                  <a:pt x="51" y="224"/>
                </a:lnTo>
                <a:lnTo>
                  <a:pt x="36" y="212"/>
                </a:lnTo>
                <a:lnTo>
                  <a:pt x="24" y="196"/>
                </a:lnTo>
                <a:lnTo>
                  <a:pt x="12" y="180"/>
                </a:lnTo>
                <a:lnTo>
                  <a:pt x="4" y="161"/>
                </a:lnTo>
                <a:lnTo>
                  <a:pt x="0" y="145"/>
                </a:lnTo>
                <a:lnTo>
                  <a:pt x="0" y="126"/>
                </a:lnTo>
                <a:lnTo>
                  <a:pt x="0" y="106"/>
                </a:lnTo>
                <a:lnTo>
                  <a:pt x="4" y="87"/>
                </a:lnTo>
                <a:lnTo>
                  <a:pt x="12" y="67"/>
                </a:lnTo>
                <a:lnTo>
                  <a:pt x="24" y="51"/>
                </a:lnTo>
                <a:lnTo>
                  <a:pt x="36" y="40"/>
                </a:lnTo>
                <a:lnTo>
                  <a:pt x="51" y="24"/>
                </a:lnTo>
                <a:lnTo>
                  <a:pt x="67" y="16"/>
                </a:lnTo>
                <a:lnTo>
                  <a:pt x="83" y="8"/>
                </a:lnTo>
                <a:lnTo>
                  <a:pt x="102" y="4"/>
                </a:lnTo>
                <a:lnTo>
                  <a:pt x="122" y="0"/>
                </a:lnTo>
                <a:lnTo>
                  <a:pt x="141" y="4"/>
                </a:lnTo>
                <a:lnTo>
                  <a:pt x="161" y="8"/>
                </a:lnTo>
                <a:lnTo>
                  <a:pt x="180" y="16"/>
                </a:lnTo>
                <a:lnTo>
                  <a:pt x="196" y="24"/>
                </a:lnTo>
                <a:lnTo>
                  <a:pt x="208" y="40"/>
                </a:lnTo>
                <a:lnTo>
                  <a:pt x="220" y="51"/>
                </a:lnTo>
                <a:lnTo>
                  <a:pt x="231" y="67"/>
                </a:lnTo>
                <a:lnTo>
                  <a:pt x="239" y="87"/>
                </a:lnTo>
                <a:lnTo>
                  <a:pt x="243" y="106"/>
                </a:lnTo>
                <a:lnTo>
                  <a:pt x="243" y="126"/>
                </a:lnTo>
                <a:lnTo>
                  <a:pt x="243" y="122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33817" name="Freeform 26"/>
          <p:cNvSpPr>
            <a:spLocks/>
          </p:cNvSpPr>
          <p:nvPr/>
        </p:nvSpPr>
        <p:spPr bwMode="auto">
          <a:xfrm>
            <a:off x="7269163" y="4135438"/>
            <a:ext cx="288925" cy="293687"/>
          </a:xfrm>
          <a:custGeom>
            <a:avLst/>
            <a:gdLst>
              <a:gd name="T0" fmla="*/ 2147483647 w 243"/>
              <a:gd name="T1" fmla="*/ 2147483647 h 247"/>
              <a:gd name="T2" fmla="*/ 2147483647 w 243"/>
              <a:gd name="T3" fmla="*/ 2147483647 h 247"/>
              <a:gd name="T4" fmla="*/ 2147483647 w 243"/>
              <a:gd name="T5" fmla="*/ 2147483647 h 247"/>
              <a:gd name="T6" fmla="*/ 2147483647 w 243"/>
              <a:gd name="T7" fmla="*/ 2147483647 h 247"/>
              <a:gd name="T8" fmla="*/ 2147483647 w 243"/>
              <a:gd name="T9" fmla="*/ 2147483647 h 247"/>
              <a:gd name="T10" fmla="*/ 2147483647 w 243"/>
              <a:gd name="T11" fmla="*/ 2147483647 h 247"/>
              <a:gd name="T12" fmla="*/ 2147483647 w 243"/>
              <a:gd name="T13" fmla="*/ 2147483647 h 247"/>
              <a:gd name="T14" fmla="*/ 2147483647 w 243"/>
              <a:gd name="T15" fmla="*/ 2147483647 h 247"/>
              <a:gd name="T16" fmla="*/ 2147483647 w 243"/>
              <a:gd name="T17" fmla="*/ 2147483647 h 247"/>
              <a:gd name="T18" fmla="*/ 2147483647 w 243"/>
              <a:gd name="T19" fmla="*/ 2147483647 h 247"/>
              <a:gd name="T20" fmla="*/ 2147483647 w 243"/>
              <a:gd name="T21" fmla="*/ 2147483647 h 247"/>
              <a:gd name="T22" fmla="*/ 2147483647 w 243"/>
              <a:gd name="T23" fmla="*/ 2147483647 h 247"/>
              <a:gd name="T24" fmla="*/ 2147483647 w 243"/>
              <a:gd name="T25" fmla="*/ 2147483647 h 247"/>
              <a:gd name="T26" fmla="*/ 2147483647 w 243"/>
              <a:gd name="T27" fmla="*/ 2147483647 h 247"/>
              <a:gd name="T28" fmla="*/ 2147483647 w 243"/>
              <a:gd name="T29" fmla="*/ 2147483647 h 247"/>
              <a:gd name="T30" fmla="*/ 2147483647 w 243"/>
              <a:gd name="T31" fmla="*/ 2147483647 h 247"/>
              <a:gd name="T32" fmla="*/ 2147483647 w 243"/>
              <a:gd name="T33" fmla="*/ 2147483647 h 247"/>
              <a:gd name="T34" fmla="*/ 2147483647 w 243"/>
              <a:gd name="T35" fmla="*/ 2147483647 h 247"/>
              <a:gd name="T36" fmla="*/ 2147483647 w 243"/>
              <a:gd name="T37" fmla="*/ 2147483647 h 247"/>
              <a:gd name="T38" fmla="*/ 0 w 243"/>
              <a:gd name="T39" fmla="*/ 2147483647 h 247"/>
              <a:gd name="T40" fmla="*/ 0 w 243"/>
              <a:gd name="T41" fmla="*/ 2147483647 h 247"/>
              <a:gd name="T42" fmla="*/ 0 w 243"/>
              <a:gd name="T43" fmla="*/ 2147483647 h 247"/>
              <a:gd name="T44" fmla="*/ 2147483647 w 243"/>
              <a:gd name="T45" fmla="*/ 2147483647 h 247"/>
              <a:gd name="T46" fmla="*/ 2147483647 w 243"/>
              <a:gd name="T47" fmla="*/ 2147483647 h 247"/>
              <a:gd name="T48" fmla="*/ 2147483647 w 243"/>
              <a:gd name="T49" fmla="*/ 2147483647 h 247"/>
              <a:gd name="T50" fmla="*/ 2147483647 w 243"/>
              <a:gd name="T51" fmla="*/ 2147483647 h 247"/>
              <a:gd name="T52" fmla="*/ 2147483647 w 243"/>
              <a:gd name="T53" fmla="*/ 2147483647 h 247"/>
              <a:gd name="T54" fmla="*/ 2147483647 w 243"/>
              <a:gd name="T55" fmla="*/ 2147483647 h 247"/>
              <a:gd name="T56" fmla="*/ 2147483647 w 243"/>
              <a:gd name="T57" fmla="*/ 2147483647 h 247"/>
              <a:gd name="T58" fmla="*/ 2147483647 w 243"/>
              <a:gd name="T59" fmla="*/ 2147483647 h 247"/>
              <a:gd name="T60" fmla="*/ 2147483647 w 243"/>
              <a:gd name="T61" fmla="*/ 0 h 247"/>
              <a:gd name="T62" fmla="*/ 2147483647 w 243"/>
              <a:gd name="T63" fmla="*/ 2147483647 h 247"/>
              <a:gd name="T64" fmla="*/ 2147483647 w 243"/>
              <a:gd name="T65" fmla="*/ 2147483647 h 247"/>
              <a:gd name="T66" fmla="*/ 2147483647 w 243"/>
              <a:gd name="T67" fmla="*/ 2147483647 h 247"/>
              <a:gd name="T68" fmla="*/ 2147483647 w 243"/>
              <a:gd name="T69" fmla="*/ 2147483647 h 247"/>
              <a:gd name="T70" fmla="*/ 2147483647 w 243"/>
              <a:gd name="T71" fmla="*/ 2147483647 h 247"/>
              <a:gd name="T72" fmla="*/ 2147483647 w 243"/>
              <a:gd name="T73" fmla="*/ 2147483647 h 247"/>
              <a:gd name="T74" fmla="*/ 2147483647 w 243"/>
              <a:gd name="T75" fmla="*/ 2147483647 h 247"/>
              <a:gd name="T76" fmla="*/ 2147483647 w 243"/>
              <a:gd name="T77" fmla="*/ 2147483647 h 247"/>
              <a:gd name="T78" fmla="*/ 2147483647 w 243"/>
              <a:gd name="T79" fmla="*/ 2147483647 h 247"/>
              <a:gd name="T80" fmla="*/ 2147483647 w 243"/>
              <a:gd name="T81" fmla="*/ 2147483647 h 247"/>
              <a:gd name="T82" fmla="*/ 2147483647 w 243"/>
              <a:gd name="T83" fmla="*/ 2147483647 h 2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3"/>
              <a:gd name="T127" fmla="*/ 0 h 247"/>
              <a:gd name="T128" fmla="*/ 243 w 243"/>
              <a:gd name="T129" fmla="*/ 247 h 24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3" h="247">
                <a:moveTo>
                  <a:pt x="243" y="122"/>
                </a:moveTo>
                <a:lnTo>
                  <a:pt x="243" y="145"/>
                </a:lnTo>
                <a:lnTo>
                  <a:pt x="239" y="161"/>
                </a:lnTo>
                <a:lnTo>
                  <a:pt x="231" y="180"/>
                </a:lnTo>
                <a:lnTo>
                  <a:pt x="220" y="196"/>
                </a:lnTo>
                <a:lnTo>
                  <a:pt x="208" y="212"/>
                </a:lnTo>
                <a:lnTo>
                  <a:pt x="196" y="224"/>
                </a:lnTo>
                <a:lnTo>
                  <a:pt x="180" y="231"/>
                </a:lnTo>
                <a:lnTo>
                  <a:pt x="161" y="239"/>
                </a:lnTo>
                <a:lnTo>
                  <a:pt x="141" y="243"/>
                </a:lnTo>
                <a:lnTo>
                  <a:pt x="122" y="247"/>
                </a:lnTo>
                <a:lnTo>
                  <a:pt x="102" y="243"/>
                </a:lnTo>
                <a:lnTo>
                  <a:pt x="83" y="239"/>
                </a:lnTo>
                <a:lnTo>
                  <a:pt x="67" y="231"/>
                </a:lnTo>
                <a:lnTo>
                  <a:pt x="51" y="224"/>
                </a:lnTo>
                <a:lnTo>
                  <a:pt x="36" y="212"/>
                </a:lnTo>
                <a:lnTo>
                  <a:pt x="24" y="196"/>
                </a:lnTo>
                <a:lnTo>
                  <a:pt x="12" y="180"/>
                </a:lnTo>
                <a:lnTo>
                  <a:pt x="4" y="161"/>
                </a:lnTo>
                <a:lnTo>
                  <a:pt x="0" y="145"/>
                </a:lnTo>
                <a:lnTo>
                  <a:pt x="0" y="126"/>
                </a:lnTo>
                <a:lnTo>
                  <a:pt x="0" y="106"/>
                </a:lnTo>
                <a:lnTo>
                  <a:pt x="4" y="87"/>
                </a:lnTo>
                <a:lnTo>
                  <a:pt x="12" y="67"/>
                </a:lnTo>
                <a:lnTo>
                  <a:pt x="24" y="51"/>
                </a:lnTo>
                <a:lnTo>
                  <a:pt x="36" y="40"/>
                </a:lnTo>
                <a:lnTo>
                  <a:pt x="51" y="24"/>
                </a:lnTo>
                <a:lnTo>
                  <a:pt x="67" y="16"/>
                </a:lnTo>
                <a:lnTo>
                  <a:pt x="83" y="8"/>
                </a:lnTo>
                <a:lnTo>
                  <a:pt x="102" y="4"/>
                </a:lnTo>
                <a:lnTo>
                  <a:pt x="122" y="0"/>
                </a:lnTo>
                <a:lnTo>
                  <a:pt x="141" y="4"/>
                </a:lnTo>
                <a:lnTo>
                  <a:pt x="161" y="8"/>
                </a:lnTo>
                <a:lnTo>
                  <a:pt x="180" y="16"/>
                </a:lnTo>
                <a:lnTo>
                  <a:pt x="196" y="24"/>
                </a:lnTo>
                <a:lnTo>
                  <a:pt x="208" y="40"/>
                </a:lnTo>
                <a:lnTo>
                  <a:pt x="220" y="51"/>
                </a:lnTo>
                <a:lnTo>
                  <a:pt x="231" y="67"/>
                </a:lnTo>
                <a:lnTo>
                  <a:pt x="239" y="87"/>
                </a:lnTo>
                <a:lnTo>
                  <a:pt x="243" y="106"/>
                </a:lnTo>
                <a:lnTo>
                  <a:pt x="243" y="126"/>
                </a:lnTo>
              </a:path>
            </a:pathLst>
          </a:custGeom>
          <a:solidFill>
            <a:schemeClr val="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33818" name="Freeform 27"/>
          <p:cNvSpPr>
            <a:spLocks/>
          </p:cNvSpPr>
          <p:nvPr/>
        </p:nvSpPr>
        <p:spPr bwMode="auto">
          <a:xfrm>
            <a:off x="7908925" y="4135438"/>
            <a:ext cx="292100" cy="293687"/>
          </a:xfrm>
          <a:custGeom>
            <a:avLst/>
            <a:gdLst>
              <a:gd name="T0" fmla="*/ 2147483647 w 246"/>
              <a:gd name="T1" fmla="*/ 2147483647 h 247"/>
              <a:gd name="T2" fmla="*/ 2147483647 w 246"/>
              <a:gd name="T3" fmla="*/ 2147483647 h 247"/>
              <a:gd name="T4" fmla="*/ 2147483647 w 246"/>
              <a:gd name="T5" fmla="*/ 2147483647 h 247"/>
              <a:gd name="T6" fmla="*/ 2147483647 w 246"/>
              <a:gd name="T7" fmla="*/ 2147483647 h 247"/>
              <a:gd name="T8" fmla="*/ 2147483647 w 246"/>
              <a:gd name="T9" fmla="*/ 2147483647 h 247"/>
              <a:gd name="T10" fmla="*/ 2147483647 w 246"/>
              <a:gd name="T11" fmla="*/ 2147483647 h 247"/>
              <a:gd name="T12" fmla="*/ 2147483647 w 246"/>
              <a:gd name="T13" fmla="*/ 2147483647 h 247"/>
              <a:gd name="T14" fmla="*/ 2147483647 w 246"/>
              <a:gd name="T15" fmla="*/ 2147483647 h 247"/>
              <a:gd name="T16" fmla="*/ 2147483647 w 246"/>
              <a:gd name="T17" fmla="*/ 2147483647 h 247"/>
              <a:gd name="T18" fmla="*/ 2147483647 w 246"/>
              <a:gd name="T19" fmla="*/ 2147483647 h 247"/>
              <a:gd name="T20" fmla="*/ 2147483647 w 246"/>
              <a:gd name="T21" fmla="*/ 2147483647 h 247"/>
              <a:gd name="T22" fmla="*/ 2147483647 w 246"/>
              <a:gd name="T23" fmla="*/ 2147483647 h 247"/>
              <a:gd name="T24" fmla="*/ 2147483647 w 246"/>
              <a:gd name="T25" fmla="*/ 2147483647 h 247"/>
              <a:gd name="T26" fmla="*/ 2147483647 w 246"/>
              <a:gd name="T27" fmla="*/ 2147483647 h 247"/>
              <a:gd name="T28" fmla="*/ 2147483647 w 246"/>
              <a:gd name="T29" fmla="*/ 2147483647 h 247"/>
              <a:gd name="T30" fmla="*/ 2147483647 w 246"/>
              <a:gd name="T31" fmla="*/ 2147483647 h 247"/>
              <a:gd name="T32" fmla="*/ 2147483647 w 246"/>
              <a:gd name="T33" fmla="*/ 2147483647 h 247"/>
              <a:gd name="T34" fmla="*/ 2147483647 w 246"/>
              <a:gd name="T35" fmla="*/ 2147483647 h 247"/>
              <a:gd name="T36" fmla="*/ 2147483647 w 246"/>
              <a:gd name="T37" fmla="*/ 2147483647 h 247"/>
              <a:gd name="T38" fmla="*/ 2147483647 w 246"/>
              <a:gd name="T39" fmla="*/ 2147483647 h 247"/>
              <a:gd name="T40" fmla="*/ 0 w 246"/>
              <a:gd name="T41" fmla="*/ 2147483647 h 247"/>
              <a:gd name="T42" fmla="*/ 2147483647 w 246"/>
              <a:gd name="T43" fmla="*/ 2147483647 h 247"/>
              <a:gd name="T44" fmla="*/ 2147483647 w 246"/>
              <a:gd name="T45" fmla="*/ 2147483647 h 247"/>
              <a:gd name="T46" fmla="*/ 2147483647 w 246"/>
              <a:gd name="T47" fmla="*/ 2147483647 h 247"/>
              <a:gd name="T48" fmla="*/ 2147483647 w 246"/>
              <a:gd name="T49" fmla="*/ 2147483647 h 247"/>
              <a:gd name="T50" fmla="*/ 2147483647 w 246"/>
              <a:gd name="T51" fmla="*/ 2147483647 h 247"/>
              <a:gd name="T52" fmla="*/ 2147483647 w 246"/>
              <a:gd name="T53" fmla="*/ 2147483647 h 247"/>
              <a:gd name="T54" fmla="*/ 2147483647 w 246"/>
              <a:gd name="T55" fmla="*/ 2147483647 h 247"/>
              <a:gd name="T56" fmla="*/ 2147483647 w 246"/>
              <a:gd name="T57" fmla="*/ 2147483647 h 247"/>
              <a:gd name="T58" fmla="*/ 2147483647 w 246"/>
              <a:gd name="T59" fmla="*/ 2147483647 h 247"/>
              <a:gd name="T60" fmla="*/ 2147483647 w 246"/>
              <a:gd name="T61" fmla="*/ 0 h 247"/>
              <a:gd name="T62" fmla="*/ 2147483647 w 246"/>
              <a:gd name="T63" fmla="*/ 2147483647 h 247"/>
              <a:gd name="T64" fmla="*/ 2147483647 w 246"/>
              <a:gd name="T65" fmla="*/ 2147483647 h 247"/>
              <a:gd name="T66" fmla="*/ 2147483647 w 246"/>
              <a:gd name="T67" fmla="*/ 2147483647 h 247"/>
              <a:gd name="T68" fmla="*/ 2147483647 w 246"/>
              <a:gd name="T69" fmla="*/ 2147483647 h 247"/>
              <a:gd name="T70" fmla="*/ 2147483647 w 246"/>
              <a:gd name="T71" fmla="*/ 2147483647 h 247"/>
              <a:gd name="T72" fmla="*/ 2147483647 w 246"/>
              <a:gd name="T73" fmla="*/ 2147483647 h 247"/>
              <a:gd name="T74" fmla="*/ 2147483647 w 246"/>
              <a:gd name="T75" fmla="*/ 2147483647 h 247"/>
              <a:gd name="T76" fmla="*/ 2147483647 w 246"/>
              <a:gd name="T77" fmla="*/ 2147483647 h 247"/>
              <a:gd name="T78" fmla="*/ 2147483647 w 246"/>
              <a:gd name="T79" fmla="*/ 2147483647 h 247"/>
              <a:gd name="T80" fmla="*/ 2147483647 w 246"/>
              <a:gd name="T81" fmla="*/ 2147483647 h 247"/>
              <a:gd name="T82" fmla="*/ 2147483647 w 246"/>
              <a:gd name="T83" fmla="*/ 2147483647 h 247"/>
              <a:gd name="T84" fmla="*/ 2147483647 w 246"/>
              <a:gd name="T85" fmla="*/ 2147483647 h 24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46"/>
              <a:gd name="T130" fmla="*/ 0 h 247"/>
              <a:gd name="T131" fmla="*/ 246 w 246"/>
              <a:gd name="T132" fmla="*/ 247 h 24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46" h="247">
                <a:moveTo>
                  <a:pt x="246" y="122"/>
                </a:moveTo>
                <a:lnTo>
                  <a:pt x="242" y="145"/>
                </a:lnTo>
                <a:lnTo>
                  <a:pt x="238" y="161"/>
                </a:lnTo>
                <a:lnTo>
                  <a:pt x="230" y="180"/>
                </a:lnTo>
                <a:lnTo>
                  <a:pt x="223" y="196"/>
                </a:lnTo>
                <a:lnTo>
                  <a:pt x="211" y="212"/>
                </a:lnTo>
                <a:lnTo>
                  <a:pt x="195" y="224"/>
                </a:lnTo>
                <a:lnTo>
                  <a:pt x="180" y="231"/>
                </a:lnTo>
                <a:lnTo>
                  <a:pt x="164" y="239"/>
                </a:lnTo>
                <a:lnTo>
                  <a:pt x="144" y="243"/>
                </a:lnTo>
                <a:lnTo>
                  <a:pt x="125" y="247"/>
                </a:lnTo>
                <a:lnTo>
                  <a:pt x="105" y="243"/>
                </a:lnTo>
                <a:lnTo>
                  <a:pt x="86" y="239"/>
                </a:lnTo>
                <a:lnTo>
                  <a:pt x="66" y="231"/>
                </a:lnTo>
                <a:lnTo>
                  <a:pt x="50" y="224"/>
                </a:lnTo>
                <a:lnTo>
                  <a:pt x="39" y="212"/>
                </a:lnTo>
                <a:lnTo>
                  <a:pt x="23" y="196"/>
                </a:lnTo>
                <a:lnTo>
                  <a:pt x="15" y="180"/>
                </a:lnTo>
                <a:lnTo>
                  <a:pt x="7" y="161"/>
                </a:lnTo>
                <a:lnTo>
                  <a:pt x="3" y="145"/>
                </a:lnTo>
                <a:lnTo>
                  <a:pt x="0" y="126"/>
                </a:lnTo>
                <a:lnTo>
                  <a:pt x="3" y="106"/>
                </a:lnTo>
                <a:lnTo>
                  <a:pt x="7" y="87"/>
                </a:lnTo>
                <a:lnTo>
                  <a:pt x="15" y="67"/>
                </a:lnTo>
                <a:lnTo>
                  <a:pt x="23" y="51"/>
                </a:lnTo>
                <a:lnTo>
                  <a:pt x="39" y="40"/>
                </a:lnTo>
                <a:lnTo>
                  <a:pt x="50" y="24"/>
                </a:lnTo>
                <a:lnTo>
                  <a:pt x="66" y="16"/>
                </a:lnTo>
                <a:lnTo>
                  <a:pt x="86" y="8"/>
                </a:lnTo>
                <a:lnTo>
                  <a:pt x="105" y="4"/>
                </a:lnTo>
                <a:lnTo>
                  <a:pt x="125" y="0"/>
                </a:lnTo>
                <a:lnTo>
                  <a:pt x="144" y="4"/>
                </a:lnTo>
                <a:lnTo>
                  <a:pt x="164" y="8"/>
                </a:lnTo>
                <a:lnTo>
                  <a:pt x="180" y="16"/>
                </a:lnTo>
                <a:lnTo>
                  <a:pt x="195" y="24"/>
                </a:lnTo>
                <a:lnTo>
                  <a:pt x="211" y="40"/>
                </a:lnTo>
                <a:lnTo>
                  <a:pt x="223" y="51"/>
                </a:lnTo>
                <a:lnTo>
                  <a:pt x="230" y="67"/>
                </a:lnTo>
                <a:lnTo>
                  <a:pt x="238" y="87"/>
                </a:lnTo>
                <a:lnTo>
                  <a:pt x="242" y="106"/>
                </a:lnTo>
                <a:lnTo>
                  <a:pt x="246" y="126"/>
                </a:lnTo>
                <a:lnTo>
                  <a:pt x="246" y="122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33819" name="Freeform 28"/>
          <p:cNvSpPr>
            <a:spLocks/>
          </p:cNvSpPr>
          <p:nvPr/>
        </p:nvSpPr>
        <p:spPr bwMode="auto">
          <a:xfrm>
            <a:off x="7908925" y="4135438"/>
            <a:ext cx="292100" cy="293687"/>
          </a:xfrm>
          <a:custGeom>
            <a:avLst/>
            <a:gdLst>
              <a:gd name="T0" fmla="*/ 2147483647 w 246"/>
              <a:gd name="T1" fmla="*/ 2147483647 h 247"/>
              <a:gd name="T2" fmla="*/ 2147483647 w 246"/>
              <a:gd name="T3" fmla="*/ 2147483647 h 247"/>
              <a:gd name="T4" fmla="*/ 2147483647 w 246"/>
              <a:gd name="T5" fmla="*/ 2147483647 h 247"/>
              <a:gd name="T6" fmla="*/ 2147483647 w 246"/>
              <a:gd name="T7" fmla="*/ 2147483647 h 247"/>
              <a:gd name="T8" fmla="*/ 2147483647 w 246"/>
              <a:gd name="T9" fmla="*/ 2147483647 h 247"/>
              <a:gd name="T10" fmla="*/ 2147483647 w 246"/>
              <a:gd name="T11" fmla="*/ 2147483647 h 247"/>
              <a:gd name="T12" fmla="*/ 2147483647 w 246"/>
              <a:gd name="T13" fmla="*/ 2147483647 h 247"/>
              <a:gd name="T14" fmla="*/ 2147483647 w 246"/>
              <a:gd name="T15" fmla="*/ 2147483647 h 247"/>
              <a:gd name="T16" fmla="*/ 2147483647 w 246"/>
              <a:gd name="T17" fmla="*/ 2147483647 h 247"/>
              <a:gd name="T18" fmla="*/ 2147483647 w 246"/>
              <a:gd name="T19" fmla="*/ 2147483647 h 247"/>
              <a:gd name="T20" fmla="*/ 2147483647 w 246"/>
              <a:gd name="T21" fmla="*/ 2147483647 h 247"/>
              <a:gd name="T22" fmla="*/ 2147483647 w 246"/>
              <a:gd name="T23" fmla="*/ 2147483647 h 247"/>
              <a:gd name="T24" fmla="*/ 2147483647 w 246"/>
              <a:gd name="T25" fmla="*/ 2147483647 h 247"/>
              <a:gd name="T26" fmla="*/ 2147483647 w 246"/>
              <a:gd name="T27" fmla="*/ 2147483647 h 247"/>
              <a:gd name="T28" fmla="*/ 2147483647 w 246"/>
              <a:gd name="T29" fmla="*/ 2147483647 h 247"/>
              <a:gd name="T30" fmla="*/ 2147483647 w 246"/>
              <a:gd name="T31" fmla="*/ 2147483647 h 247"/>
              <a:gd name="T32" fmla="*/ 2147483647 w 246"/>
              <a:gd name="T33" fmla="*/ 2147483647 h 247"/>
              <a:gd name="T34" fmla="*/ 2147483647 w 246"/>
              <a:gd name="T35" fmla="*/ 2147483647 h 247"/>
              <a:gd name="T36" fmla="*/ 2147483647 w 246"/>
              <a:gd name="T37" fmla="*/ 2147483647 h 247"/>
              <a:gd name="T38" fmla="*/ 2147483647 w 246"/>
              <a:gd name="T39" fmla="*/ 2147483647 h 247"/>
              <a:gd name="T40" fmla="*/ 0 w 246"/>
              <a:gd name="T41" fmla="*/ 2147483647 h 247"/>
              <a:gd name="T42" fmla="*/ 2147483647 w 246"/>
              <a:gd name="T43" fmla="*/ 2147483647 h 247"/>
              <a:gd name="T44" fmla="*/ 2147483647 w 246"/>
              <a:gd name="T45" fmla="*/ 2147483647 h 247"/>
              <a:gd name="T46" fmla="*/ 2147483647 w 246"/>
              <a:gd name="T47" fmla="*/ 2147483647 h 247"/>
              <a:gd name="T48" fmla="*/ 2147483647 w 246"/>
              <a:gd name="T49" fmla="*/ 2147483647 h 247"/>
              <a:gd name="T50" fmla="*/ 2147483647 w 246"/>
              <a:gd name="T51" fmla="*/ 2147483647 h 247"/>
              <a:gd name="T52" fmla="*/ 2147483647 w 246"/>
              <a:gd name="T53" fmla="*/ 2147483647 h 247"/>
              <a:gd name="T54" fmla="*/ 2147483647 w 246"/>
              <a:gd name="T55" fmla="*/ 2147483647 h 247"/>
              <a:gd name="T56" fmla="*/ 2147483647 w 246"/>
              <a:gd name="T57" fmla="*/ 2147483647 h 247"/>
              <a:gd name="T58" fmla="*/ 2147483647 w 246"/>
              <a:gd name="T59" fmla="*/ 2147483647 h 247"/>
              <a:gd name="T60" fmla="*/ 2147483647 w 246"/>
              <a:gd name="T61" fmla="*/ 0 h 247"/>
              <a:gd name="T62" fmla="*/ 2147483647 w 246"/>
              <a:gd name="T63" fmla="*/ 2147483647 h 247"/>
              <a:gd name="T64" fmla="*/ 2147483647 w 246"/>
              <a:gd name="T65" fmla="*/ 2147483647 h 247"/>
              <a:gd name="T66" fmla="*/ 2147483647 w 246"/>
              <a:gd name="T67" fmla="*/ 2147483647 h 247"/>
              <a:gd name="T68" fmla="*/ 2147483647 w 246"/>
              <a:gd name="T69" fmla="*/ 2147483647 h 247"/>
              <a:gd name="T70" fmla="*/ 2147483647 w 246"/>
              <a:gd name="T71" fmla="*/ 2147483647 h 247"/>
              <a:gd name="T72" fmla="*/ 2147483647 w 246"/>
              <a:gd name="T73" fmla="*/ 2147483647 h 247"/>
              <a:gd name="T74" fmla="*/ 2147483647 w 246"/>
              <a:gd name="T75" fmla="*/ 2147483647 h 247"/>
              <a:gd name="T76" fmla="*/ 2147483647 w 246"/>
              <a:gd name="T77" fmla="*/ 2147483647 h 247"/>
              <a:gd name="T78" fmla="*/ 2147483647 w 246"/>
              <a:gd name="T79" fmla="*/ 2147483647 h 247"/>
              <a:gd name="T80" fmla="*/ 2147483647 w 246"/>
              <a:gd name="T81" fmla="*/ 2147483647 h 247"/>
              <a:gd name="T82" fmla="*/ 2147483647 w 246"/>
              <a:gd name="T83" fmla="*/ 2147483647 h 2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6"/>
              <a:gd name="T127" fmla="*/ 0 h 247"/>
              <a:gd name="T128" fmla="*/ 246 w 246"/>
              <a:gd name="T129" fmla="*/ 247 h 24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6" h="247">
                <a:moveTo>
                  <a:pt x="246" y="122"/>
                </a:moveTo>
                <a:lnTo>
                  <a:pt x="242" y="145"/>
                </a:lnTo>
                <a:lnTo>
                  <a:pt x="238" y="161"/>
                </a:lnTo>
                <a:lnTo>
                  <a:pt x="230" y="180"/>
                </a:lnTo>
                <a:lnTo>
                  <a:pt x="223" y="196"/>
                </a:lnTo>
                <a:lnTo>
                  <a:pt x="211" y="212"/>
                </a:lnTo>
                <a:lnTo>
                  <a:pt x="195" y="224"/>
                </a:lnTo>
                <a:lnTo>
                  <a:pt x="180" y="231"/>
                </a:lnTo>
                <a:lnTo>
                  <a:pt x="164" y="239"/>
                </a:lnTo>
                <a:lnTo>
                  <a:pt x="144" y="243"/>
                </a:lnTo>
                <a:lnTo>
                  <a:pt x="125" y="247"/>
                </a:lnTo>
                <a:lnTo>
                  <a:pt x="105" y="243"/>
                </a:lnTo>
                <a:lnTo>
                  <a:pt x="86" y="239"/>
                </a:lnTo>
                <a:lnTo>
                  <a:pt x="66" y="231"/>
                </a:lnTo>
                <a:lnTo>
                  <a:pt x="50" y="224"/>
                </a:lnTo>
                <a:lnTo>
                  <a:pt x="39" y="212"/>
                </a:lnTo>
                <a:lnTo>
                  <a:pt x="23" y="196"/>
                </a:lnTo>
                <a:lnTo>
                  <a:pt x="15" y="180"/>
                </a:lnTo>
                <a:lnTo>
                  <a:pt x="7" y="161"/>
                </a:lnTo>
                <a:lnTo>
                  <a:pt x="3" y="145"/>
                </a:lnTo>
                <a:lnTo>
                  <a:pt x="0" y="126"/>
                </a:lnTo>
                <a:lnTo>
                  <a:pt x="3" y="106"/>
                </a:lnTo>
                <a:lnTo>
                  <a:pt x="7" y="87"/>
                </a:lnTo>
                <a:lnTo>
                  <a:pt x="15" y="67"/>
                </a:lnTo>
                <a:lnTo>
                  <a:pt x="23" y="51"/>
                </a:lnTo>
                <a:lnTo>
                  <a:pt x="39" y="40"/>
                </a:lnTo>
                <a:lnTo>
                  <a:pt x="50" y="24"/>
                </a:lnTo>
                <a:lnTo>
                  <a:pt x="66" y="16"/>
                </a:lnTo>
                <a:lnTo>
                  <a:pt x="86" y="8"/>
                </a:lnTo>
                <a:lnTo>
                  <a:pt x="105" y="4"/>
                </a:lnTo>
                <a:lnTo>
                  <a:pt x="125" y="0"/>
                </a:lnTo>
                <a:lnTo>
                  <a:pt x="144" y="4"/>
                </a:lnTo>
                <a:lnTo>
                  <a:pt x="164" y="8"/>
                </a:lnTo>
                <a:lnTo>
                  <a:pt x="180" y="16"/>
                </a:lnTo>
                <a:lnTo>
                  <a:pt x="195" y="24"/>
                </a:lnTo>
                <a:lnTo>
                  <a:pt x="211" y="40"/>
                </a:lnTo>
                <a:lnTo>
                  <a:pt x="223" y="51"/>
                </a:lnTo>
                <a:lnTo>
                  <a:pt x="230" y="67"/>
                </a:lnTo>
                <a:lnTo>
                  <a:pt x="238" y="87"/>
                </a:lnTo>
                <a:lnTo>
                  <a:pt x="242" y="106"/>
                </a:lnTo>
                <a:lnTo>
                  <a:pt x="246" y="126"/>
                </a:lnTo>
              </a:path>
            </a:pathLst>
          </a:custGeom>
          <a:solidFill>
            <a:schemeClr val="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33820" name="Freeform 29"/>
          <p:cNvSpPr>
            <a:spLocks/>
          </p:cNvSpPr>
          <p:nvPr/>
        </p:nvSpPr>
        <p:spPr bwMode="auto">
          <a:xfrm>
            <a:off x="8551863" y="4135438"/>
            <a:ext cx="287337" cy="293687"/>
          </a:xfrm>
          <a:custGeom>
            <a:avLst/>
            <a:gdLst>
              <a:gd name="T0" fmla="*/ 2147483647 w 242"/>
              <a:gd name="T1" fmla="*/ 2147483647 h 247"/>
              <a:gd name="T2" fmla="*/ 2147483647 w 242"/>
              <a:gd name="T3" fmla="*/ 2147483647 h 247"/>
              <a:gd name="T4" fmla="*/ 2147483647 w 242"/>
              <a:gd name="T5" fmla="*/ 2147483647 h 247"/>
              <a:gd name="T6" fmla="*/ 2147483647 w 242"/>
              <a:gd name="T7" fmla="*/ 2147483647 h 247"/>
              <a:gd name="T8" fmla="*/ 2147483647 w 242"/>
              <a:gd name="T9" fmla="*/ 2147483647 h 247"/>
              <a:gd name="T10" fmla="*/ 2147483647 w 242"/>
              <a:gd name="T11" fmla="*/ 2147483647 h 247"/>
              <a:gd name="T12" fmla="*/ 2147483647 w 242"/>
              <a:gd name="T13" fmla="*/ 2147483647 h 247"/>
              <a:gd name="T14" fmla="*/ 2147483647 w 242"/>
              <a:gd name="T15" fmla="*/ 2147483647 h 247"/>
              <a:gd name="T16" fmla="*/ 2147483647 w 242"/>
              <a:gd name="T17" fmla="*/ 2147483647 h 247"/>
              <a:gd name="T18" fmla="*/ 2147483647 w 242"/>
              <a:gd name="T19" fmla="*/ 2147483647 h 247"/>
              <a:gd name="T20" fmla="*/ 2147483647 w 242"/>
              <a:gd name="T21" fmla="*/ 2147483647 h 247"/>
              <a:gd name="T22" fmla="*/ 2147483647 w 242"/>
              <a:gd name="T23" fmla="*/ 2147483647 h 247"/>
              <a:gd name="T24" fmla="*/ 2147483647 w 242"/>
              <a:gd name="T25" fmla="*/ 2147483647 h 247"/>
              <a:gd name="T26" fmla="*/ 2147483647 w 242"/>
              <a:gd name="T27" fmla="*/ 2147483647 h 247"/>
              <a:gd name="T28" fmla="*/ 2147483647 w 242"/>
              <a:gd name="T29" fmla="*/ 2147483647 h 247"/>
              <a:gd name="T30" fmla="*/ 2147483647 w 242"/>
              <a:gd name="T31" fmla="*/ 2147483647 h 247"/>
              <a:gd name="T32" fmla="*/ 2147483647 w 242"/>
              <a:gd name="T33" fmla="*/ 2147483647 h 247"/>
              <a:gd name="T34" fmla="*/ 2147483647 w 242"/>
              <a:gd name="T35" fmla="*/ 2147483647 h 247"/>
              <a:gd name="T36" fmla="*/ 2147483647 w 242"/>
              <a:gd name="T37" fmla="*/ 2147483647 h 247"/>
              <a:gd name="T38" fmla="*/ 0 w 242"/>
              <a:gd name="T39" fmla="*/ 2147483647 h 247"/>
              <a:gd name="T40" fmla="*/ 0 w 242"/>
              <a:gd name="T41" fmla="*/ 2147483647 h 247"/>
              <a:gd name="T42" fmla="*/ 0 w 242"/>
              <a:gd name="T43" fmla="*/ 2147483647 h 247"/>
              <a:gd name="T44" fmla="*/ 2147483647 w 242"/>
              <a:gd name="T45" fmla="*/ 2147483647 h 247"/>
              <a:gd name="T46" fmla="*/ 2147483647 w 242"/>
              <a:gd name="T47" fmla="*/ 2147483647 h 247"/>
              <a:gd name="T48" fmla="*/ 2147483647 w 242"/>
              <a:gd name="T49" fmla="*/ 2147483647 h 247"/>
              <a:gd name="T50" fmla="*/ 2147483647 w 242"/>
              <a:gd name="T51" fmla="*/ 2147483647 h 247"/>
              <a:gd name="T52" fmla="*/ 2147483647 w 242"/>
              <a:gd name="T53" fmla="*/ 2147483647 h 247"/>
              <a:gd name="T54" fmla="*/ 2147483647 w 242"/>
              <a:gd name="T55" fmla="*/ 2147483647 h 247"/>
              <a:gd name="T56" fmla="*/ 2147483647 w 242"/>
              <a:gd name="T57" fmla="*/ 2147483647 h 247"/>
              <a:gd name="T58" fmla="*/ 2147483647 w 242"/>
              <a:gd name="T59" fmla="*/ 2147483647 h 247"/>
              <a:gd name="T60" fmla="*/ 2147483647 w 242"/>
              <a:gd name="T61" fmla="*/ 0 h 247"/>
              <a:gd name="T62" fmla="*/ 2147483647 w 242"/>
              <a:gd name="T63" fmla="*/ 2147483647 h 247"/>
              <a:gd name="T64" fmla="*/ 2147483647 w 242"/>
              <a:gd name="T65" fmla="*/ 2147483647 h 247"/>
              <a:gd name="T66" fmla="*/ 2147483647 w 242"/>
              <a:gd name="T67" fmla="*/ 2147483647 h 247"/>
              <a:gd name="T68" fmla="*/ 2147483647 w 242"/>
              <a:gd name="T69" fmla="*/ 2147483647 h 247"/>
              <a:gd name="T70" fmla="*/ 2147483647 w 242"/>
              <a:gd name="T71" fmla="*/ 2147483647 h 247"/>
              <a:gd name="T72" fmla="*/ 2147483647 w 242"/>
              <a:gd name="T73" fmla="*/ 2147483647 h 247"/>
              <a:gd name="T74" fmla="*/ 2147483647 w 242"/>
              <a:gd name="T75" fmla="*/ 2147483647 h 247"/>
              <a:gd name="T76" fmla="*/ 2147483647 w 242"/>
              <a:gd name="T77" fmla="*/ 2147483647 h 247"/>
              <a:gd name="T78" fmla="*/ 2147483647 w 242"/>
              <a:gd name="T79" fmla="*/ 2147483647 h 247"/>
              <a:gd name="T80" fmla="*/ 2147483647 w 242"/>
              <a:gd name="T81" fmla="*/ 2147483647 h 247"/>
              <a:gd name="T82" fmla="*/ 2147483647 w 242"/>
              <a:gd name="T83" fmla="*/ 2147483647 h 247"/>
              <a:gd name="T84" fmla="*/ 2147483647 w 242"/>
              <a:gd name="T85" fmla="*/ 2147483647 h 24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42"/>
              <a:gd name="T130" fmla="*/ 0 h 247"/>
              <a:gd name="T131" fmla="*/ 242 w 242"/>
              <a:gd name="T132" fmla="*/ 247 h 24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42" h="247">
                <a:moveTo>
                  <a:pt x="242" y="122"/>
                </a:moveTo>
                <a:lnTo>
                  <a:pt x="242" y="145"/>
                </a:lnTo>
                <a:lnTo>
                  <a:pt x="238" y="161"/>
                </a:lnTo>
                <a:lnTo>
                  <a:pt x="231" y="180"/>
                </a:lnTo>
                <a:lnTo>
                  <a:pt x="219" y="196"/>
                </a:lnTo>
                <a:lnTo>
                  <a:pt x="207" y="212"/>
                </a:lnTo>
                <a:lnTo>
                  <a:pt x="195" y="224"/>
                </a:lnTo>
                <a:lnTo>
                  <a:pt x="180" y="231"/>
                </a:lnTo>
                <a:lnTo>
                  <a:pt x="160" y="239"/>
                </a:lnTo>
                <a:lnTo>
                  <a:pt x="141" y="243"/>
                </a:lnTo>
                <a:lnTo>
                  <a:pt x="121" y="247"/>
                </a:lnTo>
                <a:lnTo>
                  <a:pt x="101" y="243"/>
                </a:lnTo>
                <a:lnTo>
                  <a:pt x="82" y="239"/>
                </a:lnTo>
                <a:lnTo>
                  <a:pt x="66" y="231"/>
                </a:lnTo>
                <a:lnTo>
                  <a:pt x="51" y="224"/>
                </a:lnTo>
                <a:lnTo>
                  <a:pt x="35" y="212"/>
                </a:lnTo>
                <a:lnTo>
                  <a:pt x="23" y="196"/>
                </a:lnTo>
                <a:lnTo>
                  <a:pt x="11" y="180"/>
                </a:lnTo>
                <a:lnTo>
                  <a:pt x="4" y="161"/>
                </a:lnTo>
                <a:lnTo>
                  <a:pt x="0" y="145"/>
                </a:lnTo>
                <a:lnTo>
                  <a:pt x="0" y="126"/>
                </a:lnTo>
                <a:lnTo>
                  <a:pt x="0" y="106"/>
                </a:lnTo>
                <a:lnTo>
                  <a:pt x="4" y="87"/>
                </a:lnTo>
                <a:lnTo>
                  <a:pt x="11" y="67"/>
                </a:lnTo>
                <a:lnTo>
                  <a:pt x="23" y="51"/>
                </a:lnTo>
                <a:lnTo>
                  <a:pt x="35" y="40"/>
                </a:lnTo>
                <a:lnTo>
                  <a:pt x="51" y="24"/>
                </a:lnTo>
                <a:lnTo>
                  <a:pt x="66" y="16"/>
                </a:lnTo>
                <a:lnTo>
                  <a:pt x="82" y="8"/>
                </a:lnTo>
                <a:lnTo>
                  <a:pt x="101" y="4"/>
                </a:lnTo>
                <a:lnTo>
                  <a:pt x="121" y="0"/>
                </a:lnTo>
                <a:lnTo>
                  <a:pt x="141" y="4"/>
                </a:lnTo>
                <a:lnTo>
                  <a:pt x="160" y="8"/>
                </a:lnTo>
                <a:lnTo>
                  <a:pt x="180" y="16"/>
                </a:lnTo>
                <a:lnTo>
                  <a:pt x="195" y="24"/>
                </a:lnTo>
                <a:lnTo>
                  <a:pt x="207" y="40"/>
                </a:lnTo>
                <a:lnTo>
                  <a:pt x="219" y="51"/>
                </a:lnTo>
                <a:lnTo>
                  <a:pt x="231" y="67"/>
                </a:lnTo>
                <a:lnTo>
                  <a:pt x="238" y="87"/>
                </a:lnTo>
                <a:lnTo>
                  <a:pt x="242" y="106"/>
                </a:lnTo>
                <a:lnTo>
                  <a:pt x="242" y="126"/>
                </a:lnTo>
                <a:lnTo>
                  <a:pt x="242" y="122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33821" name="Freeform 30"/>
          <p:cNvSpPr>
            <a:spLocks/>
          </p:cNvSpPr>
          <p:nvPr/>
        </p:nvSpPr>
        <p:spPr bwMode="auto">
          <a:xfrm>
            <a:off x="8551863" y="4135438"/>
            <a:ext cx="287337" cy="293687"/>
          </a:xfrm>
          <a:custGeom>
            <a:avLst/>
            <a:gdLst>
              <a:gd name="T0" fmla="*/ 2147483647 w 242"/>
              <a:gd name="T1" fmla="*/ 2147483647 h 247"/>
              <a:gd name="T2" fmla="*/ 2147483647 w 242"/>
              <a:gd name="T3" fmla="*/ 2147483647 h 247"/>
              <a:gd name="T4" fmla="*/ 2147483647 w 242"/>
              <a:gd name="T5" fmla="*/ 2147483647 h 247"/>
              <a:gd name="T6" fmla="*/ 2147483647 w 242"/>
              <a:gd name="T7" fmla="*/ 2147483647 h 247"/>
              <a:gd name="T8" fmla="*/ 2147483647 w 242"/>
              <a:gd name="T9" fmla="*/ 2147483647 h 247"/>
              <a:gd name="T10" fmla="*/ 2147483647 w 242"/>
              <a:gd name="T11" fmla="*/ 2147483647 h 247"/>
              <a:gd name="T12" fmla="*/ 2147483647 w 242"/>
              <a:gd name="T13" fmla="*/ 2147483647 h 247"/>
              <a:gd name="T14" fmla="*/ 2147483647 w 242"/>
              <a:gd name="T15" fmla="*/ 2147483647 h 247"/>
              <a:gd name="T16" fmla="*/ 2147483647 w 242"/>
              <a:gd name="T17" fmla="*/ 2147483647 h 247"/>
              <a:gd name="T18" fmla="*/ 2147483647 w 242"/>
              <a:gd name="T19" fmla="*/ 2147483647 h 247"/>
              <a:gd name="T20" fmla="*/ 2147483647 w 242"/>
              <a:gd name="T21" fmla="*/ 2147483647 h 247"/>
              <a:gd name="T22" fmla="*/ 2147483647 w 242"/>
              <a:gd name="T23" fmla="*/ 2147483647 h 247"/>
              <a:gd name="T24" fmla="*/ 2147483647 w 242"/>
              <a:gd name="T25" fmla="*/ 2147483647 h 247"/>
              <a:gd name="T26" fmla="*/ 2147483647 w 242"/>
              <a:gd name="T27" fmla="*/ 2147483647 h 247"/>
              <a:gd name="T28" fmla="*/ 2147483647 w 242"/>
              <a:gd name="T29" fmla="*/ 2147483647 h 247"/>
              <a:gd name="T30" fmla="*/ 2147483647 w 242"/>
              <a:gd name="T31" fmla="*/ 2147483647 h 247"/>
              <a:gd name="T32" fmla="*/ 2147483647 w 242"/>
              <a:gd name="T33" fmla="*/ 2147483647 h 247"/>
              <a:gd name="T34" fmla="*/ 2147483647 w 242"/>
              <a:gd name="T35" fmla="*/ 2147483647 h 247"/>
              <a:gd name="T36" fmla="*/ 2147483647 w 242"/>
              <a:gd name="T37" fmla="*/ 2147483647 h 247"/>
              <a:gd name="T38" fmla="*/ 0 w 242"/>
              <a:gd name="T39" fmla="*/ 2147483647 h 247"/>
              <a:gd name="T40" fmla="*/ 0 w 242"/>
              <a:gd name="T41" fmla="*/ 2147483647 h 247"/>
              <a:gd name="T42" fmla="*/ 0 w 242"/>
              <a:gd name="T43" fmla="*/ 2147483647 h 247"/>
              <a:gd name="T44" fmla="*/ 2147483647 w 242"/>
              <a:gd name="T45" fmla="*/ 2147483647 h 247"/>
              <a:gd name="T46" fmla="*/ 2147483647 w 242"/>
              <a:gd name="T47" fmla="*/ 2147483647 h 247"/>
              <a:gd name="T48" fmla="*/ 2147483647 w 242"/>
              <a:gd name="T49" fmla="*/ 2147483647 h 247"/>
              <a:gd name="T50" fmla="*/ 2147483647 w 242"/>
              <a:gd name="T51" fmla="*/ 2147483647 h 247"/>
              <a:gd name="T52" fmla="*/ 2147483647 w 242"/>
              <a:gd name="T53" fmla="*/ 2147483647 h 247"/>
              <a:gd name="T54" fmla="*/ 2147483647 w 242"/>
              <a:gd name="T55" fmla="*/ 2147483647 h 247"/>
              <a:gd name="T56" fmla="*/ 2147483647 w 242"/>
              <a:gd name="T57" fmla="*/ 2147483647 h 247"/>
              <a:gd name="T58" fmla="*/ 2147483647 w 242"/>
              <a:gd name="T59" fmla="*/ 2147483647 h 247"/>
              <a:gd name="T60" fmla="*/ 2147483647 w 242"/>
              <a:gd name="T61" fmla="*/ 0 h 247"/>
              <a:gd name="T62" fmla="*/ 2147483647 w 242"/>
              <a:gd name="T63" fmla="*/ 2147483647 h 247"/>
              <a:gd name="T64" fmla="*/ 2147483647 w 242"/>
              <a:gd name="T65" fmla="*/ 2147483647 h 247"/>
              <a:gd name="T66" fmla="*/ 2147483647 w 242"/>
              <a:gd name="T67" fmla="*/ 2147483647 h 247"/>
              <a:gd name="T68" fmla="*/ 2147483647 w 242"/>
              <a:gd name="T69" fmla="*/ 2147483647 h 247"/>
              <a:gd name="T70" fmla="*/ 2147483647 w 242"/>
              <a:gd name="T71" fmla="*/ 2147483647 h 247"/>
              <a:gd name="T72" fmla="*/ 2147483647 w 242"/>
              <a:gd name="T73" fmla="*/ 2147483647 h 247"/>
              <a:gd name="T74" fmla="*/ 2147483647 w 242"/>
              <a:gd name="T75" fmla="*/ 2147483647 h 247"/>
              <a:gd name="T76" fmla="*/ 2147483647 w 242"/>
              <a:gd name="T77" fmla="*/ 2147483647 h 247"/>
              <a:gd name="T78" fmla="*/ 2147483647 w 242"/>
              <a:gd name="T79" fmla="*/ 2147483647 h 247"/>
              <a:gd name="T80" fmla="*/ 2147483647 w 242"/>
              <a:gd name="T81" fmla="*/ 2147483647 h 247"/>
              <a:gd name="T82" fmla="*/ 2147483647 w 242"/>
              <a:gd name="T83" fmla="*/ 2147483647 h 2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2"/>
              <a:gd name="T127" fmla="*/ 0 h 247"/>
              <a:gd name="T128" fmla="*/ 242 w 242"/>
              <a:gd name="T129" fmla="*/ 247 h 24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2" h="247">
                <a:moveTo>
                  <a:pt x="242" y="122"/>
                </a:moveTo>
                <a:lnTo>
                  <a:pt x="242" y="145"/>
                </a:lnTo>
                <a:lnTo>
                  <a:pt x="238" y="161"/>
                </a:lnTo>
                <a:lnTo>
                  <a:pt x="231" y="180"/>
                </a:lnTo>
                <a:lnTo>
                  <a:pt x="219" y="196"/>
                </a:lnTo>
                <a:lnTo>
                  <a:pt x="207" y="212"/>
                </a:lnTo>
                <a:lnTo>
                  <a:pt x="195" y="224"/>
                </a:lnTo>
                <a:lnTo>
                  <a:pt x="180" y="231"/>
                </a:lnTo>
                <a:lnTo>
                  <a:pt x="160" y="239"/>
                </a:lnTo>
                <a:lnTo>
                  <a:pt x="141" y="243"/>
                </a:lnTo>
                <a:lnTo>
                  <a:pt x="121" y="247"/>
                </a:lnTo>
                <a:lnTo>
                  <a:pt x="101" y="243"/>
                </a:lnTo>
                <a:lnTo>
                  <a:pt x="82" y="239"/>
                </a:lnTo>
                <a:lnTo>
                  <a:pt x="66" y="231"/>
                </a:lnTo>
                <a:lnTo>
                  <a:pt x="51" y="224"/>
                </a:lnTo>
                <a:lnTo>
                  <a:pt x="35" y="212"/>
                </a:lnTo>
                <a:lnTo>
                  <a:pt x="23" y="196"/>
                </a:lnTo>
                <a:lnTo>
                  <a:pt x="11" y="180"/>
                </a:lnTo>
                <a:lnTo>
                  <a:pt x="4" y="161"/>
                </a:lnTo>
                <a:lnTo>
                  <a:pt x="0" y="145"/>
                </a:lnTo>
                <a:lnTo>
                  <a:pt x="0" y="126"/>
                </a:lnTo>
                <a:lnTo>
                  <a:pt x="0" y="106"/>
                </a:lnTo>
                <a:lnTo>
                  <a:pt x="4" y="87"/>
                </a:lnTo>
                <a:lnTo>
                  <a:pt x="11" y="67"/>
                </a:lnTo>
                <a:lnTo>
                  <a:pt x="23" y="51"/>
                </a:lnTo>
                <a:lnTo>
                  <a:pt x="35" y="40"/>
                </a:lnTo>
                <a:lnTo>
                  <a:pt x="51" y="24"/>
                </a:lnTo>
                <a:lnTo>
                  <a:pt x="66" y="16"/>
                </a:lnTo>
                <a:lnTo>
                  <a:pt x="82" y="8"/>
                </a:lnTo>
                <a:lnTo>
                  <a:pt x="101" y="4"/>
                </a:lnTo>
                <a:lnTo>
                  <a:pt x="121" y="0"/>
                </a:lnTo>
                <a:lnTo>
                  <a:pt x="141" y="4"/>
                </a:lnTo>
                <a:lnTo>
                  <a:pt x="160" y="8"/>
                </a:lnTo>
                <a:lnTo>
                  <a:pt x="180" y="16"/>
                </a:lnTo>
                <a:lnTo>
                  <a:pt x="195" y="24"/>
                </a:lnTo>
                <a:lnTo>
                  <a:pt x="207" y="40"/>
                </a:lnTo>
                <a:lnTo>
                  <a:pt x="219" y="51"/>
                </a:lnTo>
                <a:lnTo>
                  <a:pt x="231" y="67"/>
                </a:lnTo>
                <a:lnTo>
                  <a:pt x="238" y="87"/>
                </a:lnTo>
                <a:lnTo>
                  <a:pt x="242" y="106"/>
                </a:lnTo>
                <a:lnTo>
                  <a:pt x="242" y="126"/>
                </a:lnTo>
              </a:path>
            </a:pathLst>
          </a:custGeom>
          <a:solidFill>
            <a:schemeClr val="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33822" name="Line 31"/>
          <p:cNvSpPr>
            <a:spLocks noChangeShapeType="1"/>
          </p:cNvSpPr>
          <p:nvPr/>
        </p:nvSpPr>
        <p:spPr bwMode="auto">
          <a:xfrm>
            <a:off x="4819650" y="1676400"/>
            <a:ext cx="101600" cy="10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3" name="Freeform 32"/>
          <p:cNvSpPr>
            <a:spLocks/>
          </p:cNvSpPr>
          <p:nvPr/>
        </p:nvSpPr>
        <p:spPr bwMode="auto">
          <a:xfrm>
            <a:off x="4883150" y="1746250"/>
            <a:ext cx="100013" cy="93663"/>
          </a:xfrm>
          <a:custGeom>
            <a:avLst/>
            <a:gdLst>
              <a:gd name="T0" fmla="*/ 0 w 83"/>
              <a:gd name="T1" fmla="*/ 2147483647 h 78"/>
              <a:gd name="T2" fmla="*/ 2147483647 w 83"/>
              <a:gd name="T3" fmla="*/ 2147483647 h 78"/>
              <a:gd name="T4" fmla="*/ 2147483647 w 83"/>
              <a:gd name="T5" fmla="*/ 0 h 78"/>
              <a:gd name="T6" fmla="*/ 2147483647 w 83"/>
              <a:gd name="T7" fmla="*/ 2147483647 h 78"/>
              <a:gd name="T8" fmla="*/ 2147483647 w 83"/>
              <a:gd name="T9" fmla="*/ 2147483647 h 78"/>
              <a:gd name="T10" fmla="*/ 0 w 83"/>
              <a:gd name="T11" fmla="*/ 2147483647 h 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3"/>
              <a:gd name="T19" fmla="*/ 0 h 78"/>
              <a:gd name="T20" fmla="*/ 83 w 83"/>
              <a:gd name="T21" fmla="*/ 78 h 7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3" h="78">
                <a:moveTo>
                  <a:pt x="0" y="31"/>
                </a:moveTo>
                <a:lnTo>
                  <a:pt x="83" y="78"/>
                </a:lnTo>
                <a:lnTo>
                  <a:pt x="36" y="0"/>
                </a:lnTo>
                <a:lnTo>
                  <a:pt x="4" y="31"/>
                </a:lnTo>
                <a:lnTo>
                  <a:pt x="0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33824" name="Rectangle 33"/>
          <p:cNvSpPr>
            <a:spLocks noChangeArrowheads="1"/>
          </p:cNvSpPr>
          <p:nvPr/>
        </p:nvSpPr>
        <p:spPr bwMode="auto">
          <a:xfrm>
            <a:off x="5024438" y="1835150"/>
            <a:ext cx="144462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</a:rPr>
              <a:t>X</a:t>
            </a:r>
            <a:endParaRPr lang="en-US" sz="2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25" name="Rectangle 34"/>
          <p:cNvSpPr>
            <a:spLocks noChangeArrowheads="1"/>
          </p:cNvSpPr>
          <p:nvPr/>
        </p:nvSpPr>
        <p:spPr bwMode="auto">
          <a:xfrm>
            <a:off x="5667375" y="1835150"/>
            <a:ext cx="134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A</a:t>
            </a:r>
            <a:endParaRPr lang="en-US" sz="2400">
              <a:latin typeface="Times New Roman" charset="0"/>
            </a:endParaRPr>
          </a:p>
        </p:txBody>
      </p:sp>
      <p:sp>
        <p:nvSpPr>
          <p:cNvPr id="33826" name="Freeform 35"/>
          <p:cNvSpPr>
            <a:spLocks/>
          </p:cNvSpPr>
          <p:nvPr/>
        </p:nvSpPr>
        <p:spPr bwMode="auto">
          <a:xfrm>
            <a:off x="5578475" y="1797050"/>
            <a:ext cx="293688" cy="288925"/>
          </a:xfrm>
          <a:custGeom>
            <a:avLst/>
            <a:gdLst>
              <a:gd name="T0" fmla="*/ 2147483647 w 246"/>
              <a:gd name="T1" fmla="*/ 2147483647 h 242"/>
              <a:gd name="T2" fmla="*/ 2147483647 w 246"/>
              <a:gd name="T3" fmla="*/ 2147483647 h 242"/>
              <a:gd name="T4" fmla="*/ 2147483647 w 246"/>
              <a:gd name="T5" fmla="*/ 2147483647 h 242"/>
              <a:gd name="T6" fmla="*/ 2147483647 w 246"/>
              <a:gd name="T7" fmla="*/ 2147483647 h 242"/>
              <a:gd name="T8" fmla="*/ 2147483647 w 246"/>
              <a:gd name="T9" fmla="*/ 2147483647 h 242"/>
              <a:gd name="T10" fmla="*/ 2147483647 w 246"/>
              <a:gd name="T11" fmla="*/ 2147483647 h 242"/>
              <a:gd name="T12" fmla="*/ 2147483647 w 246"/>
              <a:gd name="T13" fmla="*/ 2147483647 h 242"/>
              <a:gd name="T14" fmla="*/ 2147483647 w 246"/>
              <a:gd name="T15" fmla="*/ 2147483647 h 242"/>
              <a:gd name="T16" fmla="*/ 2147483647 w 246"/>
              <a:gd name="T17" fmla="*/ 2147483647 h 242"/>
              <a:gd name="T18" fmla="*/ 2147483647 w 246"/>
              <a:gd name="T19" fmla="*/ 2147483647 h 242"/>
              <a:gd name="T20" fmla="*/ 2147483647 w 246"/>
              <a:gd name="T21" fmla="*/ 2147483647 h 242"/>
              <a:gd name="T22" fmla="*/ 2147483647 w 246"/>
              <a:gd name="T23" fmla="*/ 2147483647 h 242"/>
              <a:gd name="T24" fmla="*/ 2147483647 w 246"/>
              <a:gd name="T25" fmla="*/ 2147483647 h 242"/>
              <a:gd name="T26" fmla="*/ 2147483647 w 246"/>
              <a:gd name="T27" fmla="*/ 2147483647 h 242"/>
              <a:gd name="T28" fmla="*/ 2147483647 w 246"/>
              <a:gd name="T29" fmla="*/ 2147483647 h 242"/>
              <a:gd name="T30" fmla="*/ 2147483647 w 246"/>
              <a:gd name="T31" fmla="*/ 2147483647 h 242"/>
              <a:gd name="T32" fmla="*/ 2147483647 w 246"/>
              <a:gd name="T33" fmla="*/ 2147483647 h 242"/>
              <a:gd name="T34" fmla="*/ 2147483647 w 246"/>
              <a:gd name="T35" fmla="*/ 2147483647 h 242"/>
              <a:gd name="T36" fmla="*/ 2147483647 w 246"/>
              <a:gd name="T37" fmla="*/ 2147483647 h 242"/>
              <a:gd name="T38" fmla="*/ 2147483647 w 246"/>
              <a:gd name="T39" fmla="*/ 2147483647 h 242"/>
              <a:gd name="T40" fmla="*/ 0 w 246"/>
              <a:gd name="T41" fmla="*/ 2147483647 h 242"/>
              <a:gd name="T42" fmla="*/ 2147483647 w 246"/>
              <a:gd name="T43" fmla="*/ 2147483647 h 242"/>
              <a:gd name="T44" fmla="*/ 2147483647 w 246"/>
              <a:gd name="T45" fmla="*/ 2147483647 h 242"/>
              <a:gd name="T46" fmla="*/ 2147483647 w 246"/>
              <a:gd name="T47" fmla="*/ 2147483647 h 242"/>
              <a:gd name="T48" fmla="*/ 2147483647 w 246"/>
              <a:gd name="T49" fmla="*/ 2147483647 h 242"/>
              <a:gd name="T50" fmla="*/ 2147483647 w 246"/>
              <a:gd name="T51" fmla="*/ 2147483647 h 242"/>
              <a:gd name="T52" fmla="*/ 2147483647 w 246"/>
              <a:gd name="T53" fmla="*/ 2147483647 h 242"/>
              <a:gd name="T54" fmla="*/ 2147483647 w 246"/>
              <a:gd name="T55" fmla="*/ 2147483647 h 242"/>
              <a:gd name="T56" fmla="*/ 2147483647 w 246"/>
              <a:gd name="T57" fmla="*/ 2147483647 h 242"/>
              <a:gd name="T58" fmla="*/ 2147483647 w 246"/>
              <a:gd name="T59" fmla="*/ 0 h 242"/>
              <a:gd name="T60" fmla="*/ 2147483647 w 246"/>
              <a:gd name="T61" fmla="*/ 0 h 242"/>
              <a:gd name="T62" fmla="*/ 2147483647 w 246"/>
              <a:gd name="T63" fmla="*/ 0 h 242"/>
              <a:gd name="T64" fmla="*/ 2147483647 w 246"/>
              <a:gd name="T65" fmla="*/ 2147483647 h 242"/>
              <a:gd name="T66" fmla="*/ 2147483647 w 246"/>
              <a:gd name="T67" fmla="*/ 2147483647 h 242"/>
              <a:gd name="T68" fmla="*/ 2147483647 w 246"/>
              <a:gd name="T69" fmla="*/ 2147483647 h 242"/>
              <a:gd name="T70" fmla="*/ 2147483647 w 246"/>
              <a:gd name="T71" fmla="*/ 2147483647 h 242"/>
              <a:gd name="T72" fmla="*/ 2147483647 w 246"/>
              <a:gd name="T73" fmla="*/ 2147483647 h 242"/>
              <a:gd name="T74" fmla="*/ 2147483647 w 246"/>
              <a:gd name="T75" fmla="*/ 2147483647 h 242"/>
              <a:gd name="T76" fmla="*/ 2147483647 w 246"/>
              <a:gd name="T77" fmla="*/ 2147483647 h 242"/>
              <a:gd name="T78" fmla="*/ 2147483647 w 246"/>
              <a:gd name="T79" fmla="*/ 2147483647 h 242"/>
              <a:gd name="T80" fmla="*/ 2147483647 w 246"/>
              <a:gd name="T81" fmla="*/ 2147483647 h 242"/>
              <a:gd name="T82" fmla="*/ 2147483647 w 246"/>
              <a:gd name="T83" fmla="*/ 2147483647 h 24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6"/>
              <a:gd name="T127" fmla="*/ 0 h 242"/>
              <a:gd name="T128" fmla="*/ 246 w 246"/>
              <a:gd name="T129" fmla="*/ 242 h 24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6" h="242">
                <a:moveTo>
                  <a:pt x="246" y="121"/>
                </a:moveTo>
                <a:lnTo>
                  <a:pt x="242" y="140"/>
                </a:lnTo>
                <a:lnTo>
                  <a:pt x="238" y="160"/>
                </a:lnTo>
                <a:lnTo>
                  <a:pt x="231" y="176"/>
                </a:lnTo>
                <a:lnTo>
                  <a:pt x="223" y="191"/>
                </a:lnTo>
                <a:lnTo>
                  <a:pt x="211" y="207"/>
                </a:lnTo>
                <a:lnTo>
                  <a:pt x="195" y="219"/>
                </a:lnTo>
                <a:lnTo>
                  <a:pt x="180" y="231"/>
                </a:lnTo>
                <a:lnTo>
                  <a:pt x="164" y="238"/>
                </a:lnTo>
                <a:lnTo>
                  <a:pt x="144" y="242"/>
                </a:lnTo>
                <a:lnTo>
                  <a:pt x="125" y="242"/>
                </a:lnTo>
                <a:lnTo>
                  <a:pt x="105" y="242"/>
                </a:lnTo>
                <a:lnTo>
                  <a:pt x="86" y="238"/>
                </a:lnTo>
                <a:lnTo>
                  <a:pt x="66" y="231"/>
                </a:lnTo>
                <a:lnTo>
                  <a:pt x="51" y="219"/>
                </a:lnTo>
                <a:lnTo>
                  <a:pt x="39" y="207"/>
                </a:lnTo>
                <a:lnTo>
                  <a:pt x="23" y="191"/>
                </a:lnTo>
                <a:lnTo>
                  <a:pt x="15" y="176"/>
                </a:lnTo>
                <a:lnTo>
                  <a:pt x="7" y="160"/>
                </a:lnTo>
                <a:lnTo>
                  <a:pt x="4" y="140"/>
                </a:lnTo>
                <a:lnTo>
                  <a:pt x="0" y="121"/>
                </a:lnTo>
                <a:lnTo>
                  <a:pt x="4" y="101"/>
                </a:lnTo>
                <a:lnTo>
                  <a:pt x="7" y="82"/>
                </a:lnTo>
                <a:lnTo>
                  <a:pt x="15" y="66"/>
                </a:lnTo>
                <a:lnTo>
                  <a:pt x="23" y="50"/>
                </a:lnTo>
                <a:lnTo>
                  <a:pt x="39" y="35"/>
                </a:lnTo>
                <a:lnTo>
                  <a:pt x="51" y="23"/>
                </a:lnTo>
                <a:lnTo>
                  <a:pt x="66" y="11"/>
                </a:lnTo>
                <a:lnTo>
                  <a:pt x="86" y="4"/>
                </a:lnTo>
                <a:lnTo>
                  <a:pt x="105" y="0"/>
                </a:lnTo>
                <a:lnTo>
                  <a:pt x="125" y="0"/>
                </a:lnTo>
                <a:lnTo>
                  <a:pt x="144" y="0"/>
                </a:lnTo>
                <a:lnTo>
                  <a:pt x="164" y="4"/>
                </a:lnTo>
                <a:lnTo>
                  <a:pt x="180" y="11"/>
                </a:lnTo>
                <a:lnTo>
                  <a:pt x="195" y="23"/>
                </a:lnTo>
                <a:lnTo>
                  <a:pt x="211" y="35"/>
                </a:lnTo>
                <a:lnTo>
                  <a:pt x="223" y="50"/>
                </a:lnTo>
                <a:lnTo>
                  <a:pt x="231" y="66"/>
                </a:lnTo>
                <a:lnTo>
                  <a:pt x="238" y="82"/>
                </a:lnTo>
                <a:lnTo>
                  <a:pt x="242" y="101"/>
                </a:lnTo>
                <a:lnTo>
                  <a:pt x="246" y="121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33827" name="Line 36"/>
          <p:cNvSpPr>
            <a:spLocks noChangeShapeType="1"/>
          </p:cNvSpPr>
          <p:nvPr/>
        </p:nvSpPr>
        <p:spPr bwMode="auto">
          <a:xfrm>
            <a:off x="5229225" y="1936750"/>
            <a:ext cx="349250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8" name="Line 37"/>
          <p:cNvSpPr>
            <a:spLocks noChangeShapeType="1"/>
          </p:cNvSpPr>
          <p:nvPr/>
        </p:nvSpPr>
        <p:spPr bwMode="auto">
          <a:xfrm>
            <a:off x="5084763" y="2085975"/>
            <a:ext cx="1587" cy="349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9" name="Line 38"/>
          <p:cNvSpPr>
            <a:spLocks noChangeShapeType="1"/>
          </p:cNvSpPr>
          <p:nvPr/>
        </p:nvSpPr>
        <p:spPr bwMode="auto">
          <a:xfrm flipH="1">
            <a:off x="5715000" y="2066925"/>
            <a:ext cx="0" cy="400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0" name="Rectangle 39"/>
          <p:cNvSpPr>
            <a:spLocks noChangeArrowheads="1"/>
          </p:cNvSpPr>
          <p:nvPr/>
        </p:nvSpPr>
        <p:spPr bwMode="auto">
          <a:xfrm>
            <a:off x="5029200" y="2478088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C</a:t>
            </a:r>
            <a:endParaRPr lang="en-US" sz="2400">
              <a:latin typeface="Times New Roman" charset="0"/>
            </a:endParaRPr>
          </a:p>
        </p:txBody>
      </p:sp>
      <p:sp>
        <p:nvSpPr>
          <p:cNvPr id="33831" name="Freeform 40"/>
          <p:cNvSpPr>
            <a:spLocks/>
          </p:cNvSpPr>
          <p:nvPr/>
        </p:nvSpPr>
        <p:spPr bwMode="auto">
          <a:xfrm>
            <a:off x="4940300" y="2435225"/>
            <a:ext cx="288925" cy="293688"/>
          </a:xfrm>
          <a:custGeom>
            <a:avLst/>
            <a:gdLst>
              <a:gd name="T0" fmla="*/ 2147483647 w 243"/>
              <a:gd name="T1" fmla="*/ 2147483647 h 246"/>
              <a:gd name="T2" fmla="*/ 2147483647 w 243"/>
              <a:gd name="T3" fmla="*/ 2147483647 h 246"/>
              <a:gd name="T4" fmla="*/ 2147483647 w 243"/>
              <a:gd name="T5" fmla="*/ 2147483647 h 246"/>
              <a:gd name="T6" fmla="*/ 2147483647 w 243"/>
              <a:gd name="T7" fmla="*/ 2147483647 h 246"/>
              <a:gd name="T8" fmla="*/ 2147483647 w 243"/>
              <a:gd name="T9" fmla="*/ 2147483647 h 246"/>
              <a:gd name="T10" fmla="*/ 2147483647 w 243"/>
              <a:gd name="T11" fmla="*/ 2147483647 h 246"/>
              <a:gd name="T12" fmla="*/ 2147483647 w 243"/>
              <a:gd name="T13" fmla="*/ 2147483647 h 246"/>
              <a:gd name="T14" fmla="*/ 2147483647 w 243"/>
              <a:gd name="T15" fmla="*/ 2147483647 h 246"/>
              <a:gd name="T16" fmla="*/ 2147483647 w 243"/>
              <a:gd name="T17" fmla="*/ 2147483647 h 246"/>
              <a:gd name="T18" fmla="*/ 2147483647 w 243"/>
              <a:gd name="T19" fmla="*/ 2147483647 h 246"/>
              <a:gd name="T20" fmla="*/ 2147483647 w 243"/>
              <a:gd name="T21" fmla="*/ 2147483647 h 246"/>
              <a:gd name="T22" fmla="*/ 2147483647 w 243"/>
              <a:gd name="T23" fmla="*/ 2147483647 h 246"/>
              <a:gd name="T24" fmla="*/ 2147483647 w 243"/>
              <a:gd name="T25" fmla="*/ 2147483647 h 246"/>
              <a:gd name="T26" fmla="*/ 2147483647 w 243"/>
              <a:gd name="T27" fmla="*/ 2147483647 h 246"/>
              <a:gd name="T28" fmla="*/ 2147483647 w 243"/>
              <a:gd name="T29" fmla="*/ 2147483647 h 246"/>
              <a:gd name="T30" fmla="*/ 2147483647 w 243"/>
              <a:gd name="T31" fmla="*/ 2147483647 h 246"/>
              <a:gd name="T32" fmla="*/ 2147483647 w 243"/>
              <a:gd name="T33" fmla="*/ 2147483647 h 246"/>
              <a:gd name="T34" fmla="*/ 2147483647 w 243"/>
              <a:gd name="T35" fmla="*/ 2147483647 h 246"/>
              <a:gd name="T36" fmla="*/ 2147483647 w 243"/>
              <a:gd name="T37" fmla="*/ 2147483647 h 246"/>
              <a:gd name="T38" fmla="*/ 0 w 243"/>
              <a:gd name="T39" fmla="*/ 2147483647 h 246"/>
              <a:gd name="T40" fmla="*/ 0 w 243"/>
              <a:gd name="T41" fmla="*/ 2147483647 h 246"/>
              <a:gd name="T42" fmla="*/ 0 w 243"/>
              <a:gd name="T43" fmla="*/ 2147483647 h 246"/>
              <a:gd name="T44" fmla="*/ 2147483647 w 243"/>
              <a:gd name="T45" fmla="*/ 2147483647 h 246"/>
              <a:gd name="T46" fmla="*/ 2147483647 w 243"/>
              <a:gd name="T47" fmla="*/ 2147483647 h 246"/>
              <a:gd name="T48" fmla="*/ 2147483647 w 243"/>
              <a:gd name="T49" fmla="*/ 2147483647 h 246"/>
              <a:gd name="T50" fmla="*/ 2147483647 w 243"/>
              <a:gd name="T51" fmla="*/ 2147483647 h 246"/>
              <a:gd name="T52" fmla="*/ 2147483647 w 243"/>
              <a:gd name="T53" fmla="*/ 2147483647 h 246"/>
              <a:gd name="T54" fmla="*/ 2147483647 w 243"/>
              <a:gd name="T55" fmla="*/ 2147483647 h 246"/>
              <a:gd name="T56" fmla="*/ 2147483647 w 243"/>
              <a:gd name="T57" fmla="*/ 2147483647 h 246"/>
              <a:gd name="T58" fmla="*/ 2147483647 w 243"/>
              <a:gd name="T59" fmla="*/ 2147483647 h 246"/>
              <a:gd name="T60" fmla="*/ 2147483647 w 243"/>
              <a:gd name="T61" fmla="*/ 0 h 246"/>
              <a:gd name="T62" fmla="*/ 2147483647 w 243"/>
              <a:gd name="T63" fmla="*/ 2147483647 h 246"/>
              <a:gd name="T64" fmla="*/ 2147483647 w 243"/>
              <a:gd name="T65" fmla="*/ 2147483647 h 246"/>
              <a:gd name="T66" fmla="*/ 2147483647 w 243"/>
              <a:gd name="T67" fmla="*/ 2147483647 h 246"/>
              <a:gd name="T68" fmla="*/ 2147483647 w 243"/>
              <a:gd name="T69" fmla="*/ 2147483647 h 246"/>
              <a:gd name="T70" fmla="*/ 2147483647 w 243"/>
              <a:gd name="T71" fmla="*/ 2147483647 h 246"/>
              <a:gd name="T72" fmla="*/ 2147483647 w 243"/>
              <a:gd name="T73" fmla="*/ 2147483647 h 246"/>
              <a:gd name="T74" fmla="*/ 2147483647 w 243"/>
              <a:gd name="T75" fmla="*/ 2147483647 h 246"/>
              <a:gd name="T76" fmla="*/ 2147483647 w 243"/>
              <a:gd name="T77" fmla="*/ 2147483647 h 246"/>
              <a:gd name="T78" fmla="*/ 2147483647 w 243"/>
              <a:gd name="T79" fmla="*/ 2147483647 h 246"/>
              <a:gd name="T80" fmla="*/ 2147483647 w 243"/>
              <a:gd name="T81" fmla="*/ 2147483647 h 246"/>
              <a:gd name="T82" fmla="*/ 2147483647 w 243"/>
              <a:gd name="T83" fmla="*/ 2147483647 h 24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3"/>
              <a:gd name="T127" fmla="*/ 0 h 246"/>
              <a:gd name="T128" fmla="*/ 243 w 243"/>
              <a:gd name="T129" fmla="*/ 246 h 24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3" h="246">
                <a:moveTo>
                  <a:pt x="243" y="121"/>
                </a:moveTo>
                <a:lnTo>
                  <a:pt x="243" y="145"/>
                </a:lnTo>
                <a:lnTo>
                  <a:pt x="239" y="160"/>
                </a:lnTo>
                <a:lnTo>
                  <a:pt x="231" y="180"/>
                </a:lnTo>
                <a:lnTo>
                  <a:pt x="220" y="196"/>
                </a:lnTo>
                <a:lnTo>
                  <a:pt x="208" y="211"/>
                </a:lnTo>
                <a:lnTo>
                  <a:pt x="196" y="223"/>
                </a:lnTo>
                <a:lnTo>
                  <a:pt x="180" y="231"/>
                </a:lnTo>
                <a:lnTo>
                  <a:pt x="161" y="239"/>
                </a:lnTo>
                <a:lnTo>
                  <a:pt x="141" y="242"/>
                </a:lnTo>
                <a:lnTo>
                  <a:pt x="122" y="246"/>
                </a:lnTo>
                <a:lnTo>
                  <a:pt x="102" y="242"/>
                </a:lnTo>
                <a:lnTo>
                  <a:pt x="83" y="239"/>
                </a:lnTo>
                <a:lnTo>
                  <a:pt x="67" y="231"/>
                </a:lnTo>
                <a:lnTo>
                  <a:pt x="51" y="223"/>
                </a:lnTo>
                <a:lnTo>
                  <a:pt x="36" y="211"/>
                </a:lnTo>
                <a:lnTo>
                  <a:pt x="24" y="196"/>
                </a:lnTo>
                <a:lnTo>
                  <a:pt x="12" y="180"/>
                </a:lnTo>
                <a:lnTo>
                  <a:pt x="4" y="160"/>
                </a:lnTo>
                <a:lnTo>
                  <a:pt x="0" y="145"/>
                </a:lnTo>
                <a:lnTo>
                  <a:pt x="0" y="125"/>
                </a:lnTo>
                <a:lnTo>
                  <a:pt x="0" y="102"/>
                </a:lnTo>
                <a:lnTo>
                  <a:pt x="4" y="86"/>
                </a:lnTo>
                <a:lnTo>
                  <a:pt x="12" y="66"/>
                </a:lnTo>
                <a:lnTo>
                  <a:pt x="24" y="51"/>
                </a:lnTo>
                <a:lnTo>
                  <a:pt x="36" y="35"/>
                </a:lnTo>
                <a:lnTo>
                  <a:pt x="51" y="23"/>
                </a:lnTo>
                <a:lnTo>
                  <a:pt x="67" y="15"/>
                </a:lnTo>
                <a:lnTo>
                  <a:pt x="83" y="8"/>
                </a:lnTo>
                <a:lnTo>
                  <a:pt x="102" y="4"/>
                </a:lnTo>
                <a:lnTo>
                  <a:pt x="122" y="0"/>
                </a:lnTo>
                <a:lnTo>
                  <a:pt x="141" y="4"/>
                </a:lnTo>
                <a:lnTo>
                  <a:pt x="161" y="8"/>
                </a:lnTo>
                <a:lnTo>
                  <a:pt x="180" y="15"/>
                </a:lnTo>
                <a:lnTo>
                  <a:pt x="196" y="23"/>
                </a:lnTo>
                <a:lnTo>
                  <a:pt x="208" y="35"/>
                </a:lnTo>
                <a:lnTo>
                  <a:pt x="220" y="51"/>
                </a:lnTo>
                <a:lnTo>
                  <a:pt x="231" y="66"/>
                </a:lnTo>
                <a:lnTo>
                  <a:pt x="239" y="86"/>
                </a:lnTo>
                <a:lnTo>
                  <a:pt x="243" y="102"/>
                </a:lnTo>
                <a:lnTo>
                  <a:pt x="243" y="125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33832" name="Rectangle 41"/>
          <p:cNvSpPr>
            <a:spLocks noChangeArrowheads="1"/>
          </p:cNvSpPr>
          <p:nvPr/>
        </p:nvSpPr>
        <p:spPr bwMode="auto">
          <a:xfrm>
            <a:off x="5676900" y="2478088"/>
            <a:ext cx="134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B</a:t>
            </a:r>
            <a:endParaRPr lang="en-US" sz="2400">
              <a:latin typeface="Times New Roman" charset="0"/>
            </a:endParaRPr>
          </a:p>
        </p:txBody>
      </p:sp>
      <p:sp>
        <p:nvSpPr>
          <p:cNvPr id="33833" name="Freeform 42"/>
          <p:cNvSpPr>
            <a:spLocks/>
          </p:cNvSpPr>
          <p:nvPr/>
        </p:nvSpPr>
        <p:spPr bwMode="auto">
          <a:xfrm>
            <a:off x="5578475" y="2435225"/>
            <a:ext cx="293688" cy="293688"/>
          </a:xfrm>
          <a:custGeom>
            <a:avLst/>
            <a:gdLst>
              <a:gd name="T0" fmla="*/ 2147483647 w 246"/>
              <a:gd name="T1" fmla="*/ 2147483647 h 246"/>
              <a:gd name="T2" fmla="*/ 2147483647 w 246"/>
              <a:gd name="T3" fmla="*/ 2147483647 h 246"/>
              <a:gd name="T4" fmla="*/ 2147483647 w 246"/>
              <a:gd name="T5" fmla="*/ 2147483647 h 246"/>
              <a:gd name="T6" fmla="*/ 2147483647 w 246"/>
              <a:gd name="T7" fmla="*/ 2147483647 h 246"/>
              <a:gd name="T8" fmla="*/ 2147483647 w 246"/>
              <a:gd name="T9" fmla="*/ 2147483647 h 246"/>
              <a:gd name="T10" fmla="*/ 2147483647 w 246"/>
              <a:gd name="T11" fmla="*/ 2147483647 h 246"/>
              <a:gd name="T12" fmla="*/ 2147483647 w 246"/>
              <a:gd name="T13" fmla="*/ 2147483647 h 246"/>
              <a:gd name="T14" fmla="*/ 2147483647 w 246"/>
              <a:gd name="T15" fmla="*/ 2147483647 h 246"/>
              <a:gd name="T16" fmla="*/ 2147483647 w 246"/>
              <a:gd name="T17" fmla="*/ 2147483647 h 246"/>
              <a:gd name="T18" fmla="*/ 2147483647 w 246"/>
              <a:gd name="T19" fmla="*/ 2147483647 h 246"/>
              <a:gd name="T20" fmla="*/ 2147483647 w 246"/>
              <a:gd name="T21" fmla="*/ 2147483647 h 246"/>
              <a:gd name="T22" fmla="*/ 2147483647 w 246"/>
              <a:gd name="T23" fmla="*/ 2147483647 h 246"/>
              <a:gd name="T24" fmla="*/ 2147483647 w 246"/>
              <a:gd name="T25" fmla="*/ 2147483647 h 246"/>
              <a:gd name="T26" fmla="*/ 2147483647 w 246"/>
              <a:gd name="T27" fmla="*/ 2147483647 h 246"/>
              <a:gd name="T28" fmla="*/ 2147483647 w 246"/>
              <a:gd name="T29" fmla="*/ 2147483647 h 246"/>
              <a:gd name="T30" fmla="*/ 2147483647 w 246"/>
              <a:gd name="T31" fmla="*/ 2147483647 h 246"/>
              <a:gd name="T32" fmla="*/ 2147483647 w 246"/>
              <a:gd name="T33" fmla="*/ 2147483647 h 246"/>
              <a:gd name="T34" fmla="*/ 2147483647 w 246"/>
              <a:gd name="T35" fmla="*/ 2147483647 h 246"/>
              <a:gd name="T36" fmla="*/ 2147483647 w 246"/>
              <a:gd name="T37" fmla="*/ 2147483647 h 246"/>
              <a:gd name="T38" fmla="*/ 2147483647 w 246"/>
              <a:gd name="T39" fmla="*/ 2147483647 h 246"/>
              <a:gd name="T40" fmla="*/ 0 w 246"/>
              <a:gd name="T41" fmla="*/ 2147483647 h 246"/>
              <a:gd name="T42" fmla="*/ 2147483647 w 246"/>
              <a:gd name="T43" fmla="*/ 2147483647 h 246"/>
              <a:gd name="T44" fmla="*/ 2147483647 w 246"/>
              <a:gd name="T45" fmla="*/ 2147483647 h 246"/>
              <a:gd name="T46" fmla="*/ 2147483647 w 246"/>
              <a:gd name="T47" fmla="*/ 2147483647 h 246"/>
              <a:gd name="T48" fmla="*/ 2147483647 w 246"/>
              <a:gd name="T49" fmla="*/ 2147483647 h 246"/>
              <a:gd name="T50" fmla="*/ 2147483647 w 246"/>
              <a:gd name="T51" fmla="*/ 2147483647 h 246"/>
              <a:gd name="T52" fmla="*/ 2147483647 w 246"/>
              <a:gd name="T53" fmla="*/ 2147483647 h 246"/>
              <a:gd name="T54" fmla="*/ 2147483647 w 246"/>
              <a:gd name="T55" fmla="*/ 2147483647 h 246"/>
              <a:gd name="T56" fmla="*/ 2147483647 w 246"/>
              <a:gd name="T57" fmla="*/ 2147483647 h 246"/>
              <a:gd name="T58" fmla="*/ 2147483647 w 246"/>
              <a:gd name="T59" fmla="*/ 2147483647 h 246"/>
              <a:gd name="T60" fmla="*/ 2147483647 w 246"/>
              <a:gd name="T61" fmla="*/ 0 h 246"/>
              <a:gd name="T62" fmla="*/ 2147483647 w 246"/>
              <a:gd name="T63" fmla="*/ 2147483647 h 246"/>
              <a:gd name="T64" fmla="*/ 2147483647 w 246"/>
              <a:gd name="T65" fmla="*/ 2147483647 h 246"/>
              <a:gd name="T66" fmla="*/ 2147483647 w 246"/>
              <a:gd name="T67" fmla="*/ 2147483647 h 246"/>
              <a:gd name="T68" fmla="*/ 2147483647 w 246"/>
              <a:gd name="T69" fmla="*/ 2147483647 h 246"/>
              <a:gd name="T70" fmla="*/ 2147483647 w 246"/>
              <a:gd name="T71" fmla="*/ 2147483647 h 246"/>
              <a:gd name="T72" fmla="*/ 2147483647 w 246"/>
              <a:gd name="T73" fmla="*/ 2147483647 h 246"/>
              <a:gd name="T74" fmla="*/ 2147483647 w 246"/>
              <a:gd name="T75" fmla="*/ 2147483647 h 246"/>
              <a:gd name="T76" fmla="*/ 2147483647 w 246"/>
              <a:gd name="T77" fmla="*/ 2147483647 h 246"/>
              <a:gd name="T78" fmla="*/ 2147483647 w 246"/>
              <a:gd name="T79" fmla="*/ 2147483647 h 246"/>
              <a:gd name="T80" fmla="*/ 2147483647 w 246"/>
              <a:gd name="T81" fmla="*/ 2147483647 h 246"/>
              <a:gd name="T82" fmla="*/ 2147483647 w 246"/>
              <a:gd name="T83" fmla="*/ 2147483647 h 24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6"/>
              <a:gd name="T127" fmla="*/ 0 h 246"/>
              <a:gd name="T128" fmla="*/ 246 w 246"/>
              <a:gd name="T129" fmla="*/ 246 h 24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6" h="246">
                <a:moveTo>
                  <a:pt x="246" y="121"/>
                </a:moveTo>
                <a:lnTo>
                  <a:pt x="242" y="145"/>
                </a:lnTo>
                <a:lnTo>
                  <a:pt x="238" y="160"/>
                </a:lnTo>
                <a:lnTo>
                  <a:pt x="231" y="180"/>
                </a:lnTo>
                <a:lnTo>
                  <a:pt x="223" y="196"/>
                </a:lnTo>
                <a:lnTo>
                  <a:pt x="211" y="211"/>
                </a:lnTo>
                <a:lnTo>
                  <a:pt x="195" y="223"/>
                </a:lnTo>
                <a:lnTo>
                  <a:pt x="180" y="231"/>
                </a:lnTo>
                <a:lnTo>
                  <a:pt x="164" y="239"/>
                </a:lnTo>
                <a:lnTo>
                  <a:pt x="144" y="242"/>
                </a:lnTo>
                <a:lnTo>
                  <a:pt x="125" y="246"/>
                </a:lnTo>
                <a:lnTo>
                  <a:pt x="105" y="242"/>
                </a:lnTo>
                <a:lnTo>
                  <a:pt x="86" y="239"/>
                </a:lnTo>
                <a:lnTo>
                  <a:pt x="66" y="231"/>
                </a:lnTo>
                <a:lnTo>
                  <a:pt x="51" y="223"/>
                </a:lnTo>
                <a:lnTo>
                  <a:pt x="39" y="211"/>
                </a:lnTo>
                <a:lnTo>
                  <a:pt x="23" y="196"/>
                </a:lnTo>
                <a:lnTo>
                  <a:pt x="15" y="180"/>
                </a:lnTo>
                <a:lnTo>
                  <a:pt x="7" y="160"/>
                </a:lnTo>
                <a:lnTo>
                  <a:pt x="4" y="145"/>
                </a:lnTo>
                <a:lnTo>
                  <a:pt x="0" y="125"/>
                </a:lnTo>
                <a:lnTo>
                  <a:pt x="4" y="102"/>
                </a:lnTo>
                <a:lnTo>
                  <a:pt x="7" y="86"/>
                </a:lnTo>
                <a:lnTo>
                  <a:pt x="15" y="66"/>
                </a:lnTo>
                <a:lnTo>
                  <a:pt x="23" y="51"/>
                </a:lnTo>
                <a:lnTo>
                  <a:pt x="39" y="35"/>
                </a:lnTo>
                <a:lnTo>
                  <a:pt x="51" y="23"/>
                </a:lnTo>
                <a:lnTo>
                  <a:pt x="66" y="15"/>
                </a:lnTo>
                <a:lnTo>
                  <a:pt x="86" y="8"/>
                </a:lnTo>
                <a:lnTo>
                  <a:pt x="105" y="4"/>
                </a:lnTo>
                <a:lnTo>
                  <a:pt x="125" y="0"/>
                </a:lnTo>
                <a:lnTo>
                  <a:pt x="144" y="4"/>
                </a:lnTo>
                <a:lnTo>
                  <a:pt x="164" y="8"/>
                </a:lnTo>
                <a:lnTo>
                  <a:pt x="180" y="15"/>
                </a:lnTo>
                <a:lnTo>
                  <a:pt x="195" y="23"/>
                </a:lnTo>
                <a:lnTo>
                  <a:pt x="211" y="35"/>
                </a:lnTo>
                <a:lnTo>
                  <a:pt x="223" y="51"/>
                </a:lnTo>
                <a:lnTo>
                  <a:pt x="231" y="66"/>
                </a:lnTo>
                <a:lnTo>
                  <a:pt x="238" y="86"/>
                </a:lnTo>
                <a:lnTo>
                  <a:pt x="242" y="102"/>
                </a:lnTo>
                <a:lnTo>
                  <a:pt x="246" y="125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33834" name="Rectangle 43"/>
          <p:cNvSpPr>
            <a:spLocks noChangeArrowheads="1"/>
          </p:cNvSpPr>
          <p:nvPr/>
        </p:nvSpPr>
        <p:spPr bwMode="auto">
          <a:xfrm>
            <a:off x="6305550" y="2478088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D</a:t>
            </a:r>
            <a:endParaRPr lang="en-US" sz="2400">
              <a:latin typeface="Times New Roman" charset="0"/>
            </a:endParaRPr>
          </a:p>
        </p:txBody>
      </p:sp>
      <p:sp>
        <p:nvSpPr>
          <p:cNvPr id="33835" name="Freeform 44"/>
          <p:cNvSpPr>
            <a:spLocks/>
          </p:cNvSpPr>
          <p:nvPr/>
        </p:nvSpPr>
        <p:spPr bwMode="auto">
          <a:xfrm>
            <a:off x="6221413" y="2435225"/>
            <a:ext cx="288925" cy="293688"/>
          </a:xfrm>
          <a:custGeom>
            <a:avLst/>
            <a:gdLst>
              <a:gd name="T0" fmla="*/ 2147483647 w 242"/>
              <a:gd name="T1" fmla="*/ 2147483647 h 246"/>
              <a:gd name="T2" fmla="*/ 2147483647 w 242"/>
              <a:gd name="T3" fmla="*/ 2147483647 h 246"/>
              <a:gd name="T4" fmla="*/ 2147483647 w 242"/>
              <a:gd name="T5" fmla="*/ 2147483647 h 246"/>
              <a:gd name="T6" fmla="*/ 2147483647 w 242"/>
              <a:gd name="T7" fmla="*/ 2147483647 h 246"/>
              <a:gd name="T8" fmla="*/ 2147483647 w 242"/>
              <a:gd name="T9" fmla="*/ 2147483647 h 246"/>
              <a:gd name="T10" fmla="*/ 2147483647 w 242"/>
              <a:gd name="T11" fmla="*/ 2147483647 h 246"/>
              <a:gd name="T12" fmla="*/ 2147483647 w 242"/>
              <a:gd name="T13" fmla="*/ 2147483647 h 246"/>
              <a:gd name="T14" fmla="*/ 2147483647 w 242"/>
              <a:gd name="T15" fmla="*/ 2147483647 h 246"/>
              <a:gd name="T16" fmla="*/ 2147483647 w 242"/>
              <a:gd name="T17" fmla="*/ 2147483647 h 246"/>
              <a:gd name="T18" fmla="*/ 2147483647 w 242"/>
              <a:gd name="T19" fmla="*/ 2147483647 h 246"/>
              <a:gd name="T20" fmla="*/ 2147483647 w 242"/>
              <a:gd name="T21" fmla="*/ 2147483647 h 246"/>
              <a:gd name="T22" fmla="*/ 2147483647 w 242"/>
              <a:gd name="T23" fmla="*/ 2147483647 h 246"/>
              <a:gd name="T24" fmla="*/ 2147483647 w 242"/>
              <a:gd name="T25" fmla="*/ 2147483647 h 246"/>
              <a:gd name="T26" fmla="*/ 2147483647 w 242"/>
              <a:gd name="T27" fmla="*/ 2147483647 h 246"/>
              <a:gd name="T28" fmla="*/ 2147483647 w 242"/>
              <a:gd name="T29" fmla="*/ 2147483647 h 246"/>
              <a:gd name="T30" fmla="*/ 2147483647 w 242"/>
              <a:gd name="T31" fmla="*/ 2147483647 h 246"/>
              <a:gd name="T32" fmla="*/ 2147483647 w 242"/>
              <a:gd name="T33" fmla="*/ 2147483647 h 246"/>
              <a:gd name="T34" fmla="*/ 2147483647 w 242"/>
              <a:gd name="T35" fmla="*/ 2147483647 h 246"/>
              <a:gd name="T36" fmla="*/ 2147483647 w 242"/>
              <a:gd name="T37" fmla="*/ 2147483647 h 246"/>
              <a:gd name="T38" fmla="*/ 0 w 242"/>
              <a:gd name="T39" fmla="*/ 2147483647 h 246"/>
              <a:gd name="T40" fmla="*/ 0 w 242"/>
              <a:gd name="T41" fmla="*/ 2147483647 h 246"/>
              <a:gd name="T42" fmla="*/ 0 w 242"/>
              <a:gd name="T43" fmla="*/ 2147483647 h 246"/>
              <a:gd name="T44" fmla="*/ 2147483647 w 242"/>
              <a:gd name="T45" fmla="*/ 2147483647 h 246"/>
              <a:gd name="T46" fmla="*/ 2147483647 w 242"/>
              <a:gd name="T47" fmla="*/ 2147483647 h 246"/>
              <a:gd name="T48" fmla="*/ 2147483647 w 242"/>
              <a:gd name="T49" fmla="*/ 2147483647 h 246"/>
              <a:gd name="T50" fmla="*/ 2147483647 w 242"/>
              <a:gd name="T51" fmla="*/ 2147483647 h 246"/>
              <a:gd name="T52" fmla="*/ 2147483647 w 242"/>
              <a:gd name="T53" fmla="*/ 2147483647 h 246"/>
              <a:gd name="T54" fmla="*/ 2147483647 w 242"/>
              <a:gd name="T55" fmla="*/ 2147483647 h 246"/>
              <a:gd name="T56" fmla="*/ 2147483647 w 242"/>
              <a:gd name="T57" fmla="*/ 2147483647 h 246"/>
              <a:gd name="T58" fmla="*/ 2147483647 w 242"/>
              <a:gd name="T59" fmla="*/ 2147483647 h 246"/>
              <a:gd name="T60" fmla="*/ 2147483647 w 242"/>
              <a:gd name="T61" fmla="*/ 0 h 246"/>
              <a:gd name="T62" fmla="*/ 2147483647 w 242"/>
              <a:gd name="T63" fmla="*/ 2147483647 h 246"/>
              <a:gd name="T64" fmla="*/ 2147483647 w 242"/>
              <a:gd name="T65" fmla="*/ 2147483647 h 246"/>
              <a:gd name="T66" fmla="*/ 2147483647 w 242"/>
              <a:gd name="T67" fmla="*/ 2147483647 h 246"/>
              <a:gd name="T68" fmla="*/ 2147483647 w 242"/>
              <a:gd name="T69" fmla="*/ 2147483647 h 246"/>
              <a:gd name="T70" fmla="*/ 2147483647 w 242"/>
              <a:gd name="T71" fmla="*/ 2147483647 h 246"/>
              <a:gd name="T72" fmla="*/ 2147483647 w 242"/>
              <a:gd name="T73" fmla="*/ 2147483647 h 246"/>
              <a:gd name="T74" fmla="*/ 2147483647 w 242"/>
              <a:gd name="T75" fmla="*/ 2147483647 h 246"/>
              <a:gd name="T76" fmla="*/ 2147483647 w 242"/>
              <a:gd name="T77" fmla="*/ 2147483647 h 246"/>
              <a:gd name="T78" fmla="*/ 2147483647 w 242"/>
              <a:gd name="T79" fmla="*/ 2147483647 h 246"/>
              <a:gd name="T80" fmla="*/ 2147483647 w 242"/>
              <a:gd name="T81" fmla="*/ 2147483647 h 246"/>
              <a:gd name="T82" fmla="*/ 2147483647 w 242"/>
              <a:gd name="T83" fmla="*/ 2147483647 h 24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2"/>
              <a:gd name="T127" fmla="*/ 0 h 246"/>
              <a:gd name="T128" fmla="*/ 242 w 242"/>
              <a:gd name="T129" fmla="*/ 246 h 24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2" h="246">
                <a:moveTo>
                  <a:pt x="242" y="121"/>
                </a:moveTo>
                <a:lnTo>
                  <a:pt x="242" y="145"/>
                </a:lnTo>
                <a:lnTo>
                  <a:pt x="238" y="160"/>
                </a:lnTo>
                <a:lnTo>
                  <a:pt x="231" y="180"/>
                </a:lnTo>
                <a:lnTo>
                  <a:pt x="219" y="196"/>
                </a:lnTo>
                <a:lnTo>
                  <a:pt x="207" y="211"/>
                </a:lnTo>
                <a:lnTo>
                  <a:pt x="195" y="223"/>
                </a:lnTo>
                <a:lnTo>
                  <a:pt x="180" y="231"/>
                </a:lnTo>
                <a:lnTo>
                  <a:pt x="160" y="239"/>
                </a:lnTo>
                <a:lnTo>
                  <a:pt x="141" y="242"/>
                </a:lnTo>
                <a:lnTo>
                  <a:pt x="121" y="246"/>
                </a:lnTo>
                <a:lnTo>
                  <a:pt x="101" y="242"/>
                </a:lnTo>
                <a:lnTo>
                  <a:pt x="82" y="239"/>
                </a:lnTo>
                <a:lnTo>
                  <a:pt x="66" y="231"/>
                </a:lnTo>
                <a:lnTo>
                  <a:pt x="51" y="223"/>
                </a:lnTo>
                <a:lnTo>
                  <a:pt x="35" y="211"/>
                </a:lnTo>
                <a:lnTo>
                  <a:pt x="23" y="196"/>
                </a:lnTo>
                <a:lnTo>
                  <a:pt x="11" y="180"/>
                </a:lnTo>
                <a:lnTo>
                  <a:pt x="4" y="160"/>
                </a:lnTo>
                <a:lnTo>
                  <a:pt x="0" y="145"/>
                </a:lnTo>
                <a:lnTo>
                  <a:pt x="0" y="125"/>
                </a:lnTo>
                <a:lnTo>
                  <a:pt x="0" y="102"/>
                </a:lnTo>
                <a:lnTo>
                  <a:pt x="4" y="86"/>
                </a:lnTo>
                <a:lnTo>
                  <a:pt x="11" y="66"/>
                </a:lnTo>
                <a:lnTo>
                  <a:pt x="23" y="51"/>
                </a:lnTo>
                <a:lnTo>
                  <a:pt x="35" y="35"/>
                </a:lnTo>
                <a:lnTo>
                  <a:pt x="51" y="23"/>
                </a:lnTo>
                <a:lnTo>
                  <a:pt x="66" y="15"/>
                </a:lnTo>
                <a:lnTo>
                  <a:pt x="82" y="8"/>
                </a:lnTo>
                <a:lnTo>
                  <a:pt x="101" y="4"/>
                </a:lnTo>
                <a:lnTo>
                  <a:pt x="121" y="0"/>
                </a:lnTo>
                <a:lnTo>
                  <a:pt x="141" y="4"/>
                </a:lnTo>
                <a:lnTo>
                  <a:pt x="160" y="8"/>
                </a:lnTo>
                <a:lnTo>
                  <a:pt x="180" y="15"/>
                </a:lnTo>
                <a:lnTo>
                  <a:pt x="195" y="23"/>
                </a:lnTo>
                <a:lnTo>
                  <a:pt x="207" y="35"/>
                </a:lnTo>
                <a:lnTo>
                  <a:pt x="219" y="51"/>
                </a:lnTo>
                <a:lnTo>
                  <a:pt x="231" y="66"/>
                </a:lnTo>
                <a:lnTo>
                  <a:pt x="238" y="86"/>
                </a:lnTo>
                <a:lnTo>
                  <a:pt x="242" y="102"/>
                </a:lnTo>
                <a:lnTo>
                  <a:pt x="242" y="125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33836" name="Line 45"/>
          <p:cNvSpPr>
            <a:spLocks noChangeShapeType="1"/>
          </p:cNvSpPr>
          <p:nvPr/>
        </p:nvSpPr>
        <p:spPr bwMode="auto">
          <a:xfrm>
            <a:off x="5229225" y="2579688"/>
            <a:ext cx="3492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7" name="Line 46"/>
          <p:cNvSpPr>
            <a:spLocks noChangeShapeType="1"/>
          </p:cNvSpPr>
          <p:nvPr/>
        </p:nvSpPr>
        <p:spPr bwMode="auto">
          <a:xfrm>
            <a:off x="5872163" y="2579688"/>
            <a:ext cx="3492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8" name="Rectangle 47"/>
          <p:cNvSpPr>
            <a:spLocks noChangeArrowheads="1"/>
          </p:cNvSpPr>
          <p:nvPr/>
        </p:nvSpPr>
        <p:spPr bwMode="auto">
          <a:xfrm>
            <a:off x="5635625" y="2849563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(a)</a:t>
            </a:r>
            <a:endParaRPr lang="en-US" sz="2400">
              <a:latin typeface="Times New Roman" charset="0"/>
            </a:endParaRPr>
          </a:p>
        </p:txBody>
      </p:sp>
      <p:sp>
        <p:nvSpPr>
          <p:cNvPr id="33839" name="Line 48"/>
          <p:cNvSpPr>
            <a:spLocks noChangeShapeType="1"/>
          </p:cNvSpPr>
          <p:nvPr/>
        </p:nvSpPr>
        <p:spPr bwMode="auto">
          <a:xfrm>
            <a:off x="7618413" y="1862138"/>
            <a:ext cx="14446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0" name="Freeform 49"/>
          <p:cNvSpPr>
            <a:spLocks/>
          </p:cNvSpPr>
          <p:nvPr/>
        </p:nvSpPr>
        <p:spPr bwMode="auto">
          <a:xfrm>
            <a:off x="7745413" y="1835150"/>
            <a:ext cx="106362" cy="55563"/>
          </a:xfrm>
          <a:custGeom>
            <a:avLst/>
            <a:gdLst>
              <a:gd name="T0" fmla="*/ 0 w 90"/>
              <a:gd name="T1" fmla="*/ 2147483647 h 47"/>
              <a:gd name="T2" fmla="*/ 2147483647 w 90"/>
              <a:gd name="T3" fmla="*/ 2147483647 h 47"/>
              <a:gd name="T4" fmla="*/ 0 w 90"/>
              <a:gd name="T5" fmla="*/ 0 h 47"/>
              <a:gd name="T6" fmla="*/ 0 w 90"/>
              <a:gd name="T7" fmla="*/ 2147483647 h 47"/>
              <a:gd name="T8" fmla="*/ 0 w 90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47"/>
              <a:gd name="T17" fmla="*/ 90 w 90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47">
                <a:moveTo>
                  <a:pt x="0" y="47"/>
                </a:moveTo>
                <a:lnTo>
                  <a:pt x="90" y="23"/>
                </a:lnTo>
                <a:lnTo>
                  <a:pt x="0" y="0"/>
                </a:lnTo>
                <a:lnTo>
                  <a:pt x="0" y="47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33841" name="Rectangle 50"/>
          <p:cNvSpPr>
            <a:spLocks noChangeArrowheads="1"/>
          </p:cNvSpPr>
          <p:nvPr/>
        </p:nvSpPr>
        <p:spPr bwMode="auto">
          <a:xfrm>
            <a:off x="7353300" y="1835150"/>
            <a:ext cx="144463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</a:rPr>
              <a:t>X</a:t>
            </a:r>
            <a:endParaRPr lang="en-US" sz="2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42" name="Rectangle 51"/>
          <p:cNvSpPr>
            <a:spLocks noChangeArrowheads="1"/>
          </p:cNvSpPr>
          <p:nvPr/>
        </p:nvSpPr>
        <p:spPr bwMode="auto">
          <a:xfrm>
            <a:off x="7996238" y="1835150"/>
            <a:ext cx="144462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</a:rPr>
              <a:t>A</a:t>
            </a:r>
            <a:endParaRPr lang="en-US" sz="2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43" name="Line 52"/>
          <p:cNvSpPr>
            <a:spLocks noChangeShapeType="1"/>
          </p:cNvSpPr>
          <p:nvPr/>
        </p:nvSpPr>
        <p:spPr bwMode="auto">
          <a:xfrm>
            <a:off x="7558088" y="1936750"/>
            <a:ext cx="350837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4" name="Line 53"/>
          <p:cNvSpPr>
            <a:spLocks noChangeShapeType="1"/>
          </p:cNvSpPr>
          <p:nvPr/>
        </p:nvSpPr>
        <p:spPr bwMode="auto">
          <a:xfrm>
            <a:off x="7316788" y="2146300"/>
            <a:ext cx="1587" cy="144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5" name="Freeform 54"/>
          <p:cNvSpPr>
            <a:spLocks/>
          </p:cNvSpPr>
          <p:nvPr/>
        </p:nvSpPr>
        <p:spPr bwMode="auto">
          <a:xfrm>
            <a:off x="7288213" y="2273300"/>
            <a:ext cx="60325" cy="106363"/>
          </a:xfrm>
          <a:custGeom>
            <a:avLst/>
            <a:gdLst>
              <a:gd name="T0" fmla="*/ 0 w 51"/>
              <a:gd name="T1" fmla="*/ 0 h 90"/>
              <a:gd name="T2" fmla="*/ 2147483647 w 51"/>
              <a:gd name="T3" fmla="*/ 2147483647 h 90"/>
              <a:gd name="T4" fmla="*/ 2147483647 w 51"/>
              <a:gd name="T5" fmla="*/ 0 h 90"/>
              <a:gd name="T6" fmla="*/ 0 w 51"/>
              <a:gd name="T7" fmla="*/ 0 h 90"/>
              <a:gd name="T8" fmla="*/ 0 w 51"/>
              <a:gd name="T9" fmla="*/ 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90"/>
              <a:gd name="T17" fmla="*/ 51 w 51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90">
                <a:moveTo>
                  <a:pt x="0" y="0"/>
                </a:moveTo>
                <a:lnTo>
                  <a:pt x="24" y="90"/>
                </a:lnTo>
                <a:lnTo>
                  <a:pt x="5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33846" name="Line 55"/>
          <p:cNvSpPr>
            <a:spLocks noChangeShapeType="1"/>
          </p:cNvSpPr>
          <p:nvPr/>
        </p:nvSpPr>
        <p:spPr bwMode="auto">
          <a:xfrm>
            <a:off x="7415213" y="2085975"/>
            <a:ext cx="0" cy="349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7" name="Line 56"/>
          <p:cNvSpPr>
            <a:spLocks noChangeShapeType="1"/>
          </p:cNvSpPr>
          <p:nvPr/>
        </p:nvSpPr>
        <p:spPr bwMode="auto">
          <a:xfrm>
            <a:off x="8051800" y="2085975"/>
            <a:ext cx="4763" cy="349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8" name="Rectangle 57"/>
          <p:cNvSpPr>
            <a:spLocks noChangeArrowheads="1"/>
          </p:cNvSpPr>
          <p:nvPr/>
        </p:nvSpPr>
        <p:spPr bwMode="auto">
          <a:xfrm>
            <a:off x="7358063" y="2478088"/>
            <a:ext cx="155575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</a:rPr>
              <a:t>C</a:t>
            </a:r>
            <a:endParaRPr lang="en-US" sz="2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49" name="Rectangle 58"/>
          <p:cNvSpPr>
            <a:spLocks noChangeArrowheads="1"/>
          </p:cNvSpPr>
          <p:nvPr/>
        </p:nvSpPr>
        <p:spPr bwMode="auto">
          <a:xfrm>
            <a:off x="8005763" y="2478088"/>
            <a:ext cx="134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B</a:t>
            </a:r>
            <a:endParaRPr lang="en-US" sz="2400">
              <a:latin typeface="Times New Roman" charset="0"/>
            </a:endParaRPr>
          </a:p>
        </p:txBody>
      </p:sp>
      <p:sp>
        <p:nvSpPr>
          <p:cNvPr id="33850" name="Freeform 59"/>
          <p:cNvSpPr>
            <a:spLocks/>
          </p:cNvSpPr>
          <p:nvPr/>
        </p:nvSpPr>
        <p:spPr bwMode="auto">
          <a:xfrm>
            <a:off x="7908925" y="2435225"/>
            <a:ext cx="292100" cy="293688"/>
          </a:xfrm>
          <a:custGeom>
            <a:avLst/>
            <a:gdLst>
              <a:gd name="T0" fmla="*/ 2147483647 w 246"/>
              <a:gd name="T1" fmla="*/ 2147483647 h 246"/>
              <a:gd name="T2" fmla="*/ 2147483647 w 246"/>
              <a:gd name="T3" fmla="*/ 2147483647 h 246"/>
              <a:gd name="T4" fmla="*/ 2147483647 w 246"/>
              <a:gd name="T5" fmla="*/ 2147483647 h 246"/>
              <a:gd name="T6" fmla="*/ 2147483647 w 246"/>
              <a:gd name="T7" fmla="*/ 2147483647 h 246"/>
              <a:gd name="T8" fmla="*/ 2147483647 w 246"/>
              <a:gd name="T9" fmla="*/ 2147483647 h 246"/>
              <a:gd name="T10" fmla="*/ 2147483647 w 246"/>
              <a:gd name="T11" fmla="*/ 2147483647 h 246"/>
              <a:gd name="T12" fmla="*/ 2147483647 w 246"/>
              <a:gd name="T13" fmla="*/ 2147483647 h 246"/>
              <a:gd name="T14" fmla="*/ 2147483647 w 246"/>
              <a:gd name="T15" fmla="*/ 2147483647 h 246"/>
              <a:gd name="T16" fmla="*/ 2147483647 w 246"/>
              <a:gd name="T17" fmla="*/ 2147483647 h 246"/>
              <a:gd name="T18" fmla="*/ 2147483647 w 246"/>
              <a:gd name="T19" fmla="*/ 2147483647 h 246"/>
              <a:gd name="T20" fmla="*/ 2147483647 w 246"/>
              <a:gd name="T21" fmla="*/ 2147483647 h 246"/>
              <a:gd name="T22" fmla="*/ 2147483647 w 246"/>
              <a:gd name="T23" fmla="*/ 2147483647 h 246"/>
              <a:gd name="T24" fmla="*/ 2147483647 w 246"/>
              <a:gd name="T25" fmla="*/ 2147483647 h 246"/>
              <a:gd name="T26" fmla="*/ 2147483647 w 246"/>
              <a:gd name="T27" fmla="*/ 2147483647 h 246"/>
              <a:gd name="T28" fmla="*/ 2147483647 w 246"/>
              <a:gd name="T29" fmla="*/ 2147483647 h 246"/>
              <a:gd name="T30" fmla="*/ 2147483647 w 246"/>
              <a:gd name="T31" fmla="*/ 2147483647 h 246"/>
              <a:gd name="T32" fmla="*/ 2147483647 w 246"/>
              <a:gd name="T33" fmla="*/ 2147483647 h 246"/>
              <a:gd name="T34" fmla="*/ 2147483647 w 246"/>
              <a:gd name="T35" fmla="*/ 2147483647 h 246"/>
              <a:gd name="T36" fmla="*/ 2147483647 w 246"/>
              <a:gd name="T37" fmla="*/ 2147483647 h 246"/>
              <a:gd name="T38" fmla="*/ 2147483647 w 246"/>
              <a:gd name="T39" fmla="*/ 2147483647 h 246"/>
              <a:gd name="T40" fmla="*/ 0 w 246"/>
              <a:gd name="T41" fmla="*/ 2147483647 h 246"/>
              <a:gd name="T42" fmla="*/ 2147483647 w 246"/>
              <a:gd name="T43" fmla="*/ 2147483647 h 246"/>
              <a:gd name="T44" fmla="*/ 2147483647 w 246"/>
              <a:gd name="T45" fmla="*/ 2147483647 h 246"/>
              <a:gd name="T46" fmla="*/ 2147483647 w 246"/>
              <a:gd name="T47" fmla="*/ 2147483647 h 246"/>
              <a:gd name="T48" fmla="*/ 2147483647 w 246"/>
              <a:gd name="T49" fmla="*/ 2147483647 h 246"/>
              <a:gd name="T50" fmla="*/ 2147483647 w 246"/>
              <a:gd name="T51" fmla="*/ 2147483647 h 246"/>
              <a:gd name="T52" fmla="*/ 2147483647 w 246"/>
              <a:gd name="T53" fmla="*/ 2147483647 h 246"/>
              <a:gd name="T54" fmla="*/ 2147483647 w 246"/>
              <a:gd name="T55" fmla="*/ 2147483647 h 246"/>
              <a:gd name="T56" fmla="*/ 2147483647 w 246"/>
              <a:gd name="T57" fmla="*/ 2147483647 h 246"/>
              <a:gd name="T58" fmla="*/ 2147483647 w 246"/>
              <a:gd name="T59" fmla="*/ 2147483647 h 246"/>
              <a:gd name="T60" fmla="*/ 2147483647 w 246"/>
              <a:gd name="T61" fmla="*/ 0 h 246"/>
              <a:gd name="T62" fmla="*/ 2147483647 w 246"/>
              <a:gd name="T63" fmla="*/ 2147483647 h 246"/>
              <a:gd name="T64" fmla="*/ 2147483647 w 246"/>
              <a:gd name="T65" fmla="*/ 2147483647 h 246"/>
              <a:gd name="T66" fmla="*/ 2147483647 w 246"/>
              <a:gd name="T67" fmla="*/ 2147483647 h 246"/>
              <a:gd name="T68" fmla="*/ 2147483647 w 246"/>
              <a:gd name="T69" fmla="*/ 2147483647 h 246"/>
              <a:gd name="T70" fmla="*/ 2147483647 w 246"/>
              <a:gd name="T71" fmla="*/ 2147483647 h 246"/>
              <a:gd name="T72" fmla="*/ 2147483647 w 246"/>
              <a:gd name="T73" fmla="*/ 2147483647 h 246"/>
              <a:gd name="T74" fmla="*/ 2147483647 w 246"/>
              <a:gd name="T75" fmla="*/ 2147483647 h 246"/>
              <a:gd name="T76" fmla="*/ 2147483647 w 246"/>
              <a:gd name="T77" fmla="*/ 2147483647 h 246"/>
              <a:gd name="T78" fmla="*/ 2147483647 w 246"/>
              <a:gd name="T79" fmla="*/ 2147483647 h 246"/>
              <a:gd name="T80" fmla="*/ 2147483647 w 246"/>
              <a:gd name="T81" fmla="*/ 2147483647 h 246"/>
              <a:gd name="T82" fmla="*/ 2147483647 w 246"/>
              <a:gd name="T83" fmla="*/ 2147483647 h 24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6"/>
              <a:gd name="T127" fmla="*/ 0 h 246"/>
              <a:gd name="T128" fmla="*/ 246 w 246"/>
              <a:gd name="T129" fmla="*/ 246 h 24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6" h="246">
                <a:moveTo>
                  <a:pt x="246" y="121"/>
                </a:moveTo>
                <a:lnTo>
                  <a:pt x="242" y="145"/>
                </a:lnTo>
                <a:lnTo>
                  <a:pt x="238" y="160"/>
                </a:lnTo>
                <a:lnTo>
                  <a:pt x="230" y="180"/>
                </a:lnTo>
                <a:lnTo>
                  <a:pt x="223" y="196"/>
                </a:lnTo>
                <a:lnTo>
                  <a:pt x="211" y="211"/>
                </a:lnTo>
                <a:lnTo>
                  <a:pt x="195" y="223"/>
                </a:lnTo>
                <a:lnTo>
                  <a:pt x="180" y="231"/>
                </a:lnTo>
                <a:lnTo>
                  <a:pt x="164" y="239"/>
                </a:lnTo>
                <a:lnTo>
                  <a:pt x="144" y="242"/>
                </a:lnTo>
                <a:lnTo>
                  <a:pt x="125" y="246"/>
                </a:lnTo>
                <a:lnTo>
                  <a:pt x="105" y="242"/>
                </a:lnTo>
                <a:lnTo>
                  <a:pt x="86" y="239"/>
                </a:lnTo>
                <a:lnTo>
                  <a:pt x="66" y="231"/>
                </a:lnTo>
                <a:lnTo>
                  <a:pt x="50" y="223"/>
                </a:lnTo>
                <a:lnTo>
                  <a:pt x="39" y="211"/>
                </a:lnTo>
                <a:lnTo>
                  <a:pt x="23" y="196"/>
                </a:lnTo>
                <a:lnTo>
                  <a:pt x="15" y="180"/>
                </a:lnTo>
                <a:lnTo>
                  <a:pt x="7" y="160"/>
                </a:lnTo>
                <a:lnTo>
                  <a:pt x="3" y="145"/>
                </a:lnTo>
                <a:lnTo>
                  <a:pt x="0" y="125"/>
                </a:lnTo>
                <a:lnTo>
                  <a:pt x="3" y="102"/>
                </a:lnTo>
                <a:lnTo>
                  <a:pt x="7" y="86"/>
                </a:lnTo>
                <a:lnTo>
                  <a:pt x="15" y="66"/>
                </a:lnTo>
                <a:lnTo>
                  <a:pt x="23" y="51"/>
                </a:lnTo>
                <a:lnTo>
                  <a:pt x="39" y="35"/>
                </a:lnTo>
                <a:lnTo>
                  <a:pt x="50" y="23"/>
                </a:lnTo>
                <a:lnTo>
                  <a:pt x="66" y="15"/>
                </a:lnTo>
                <a:lnTo>
                  <a:pt x="86" y="8"/>
                </a:lnTo>
                <a:lnTo>
                  <a:pt x="105" y="4"/>
                </a:lnTo>
                <a:lnTo>
                  <a:pt x="125" y="0"/>
                </a:lnTo>
                <a:lnTo>
                  <a:pt x="144" y="4"/>
                </a:lnTo>
                <a:lnTo>
                  <a:pt x="164" y="8"/>
                </a:lnTo>
                <a:lnTo>
                  <a:pt x="180" y="15"/>
                </a:lnTo>
                <a:lnTo>
                  <a:pt x="195" y="23"/>
                </a:lnTo>
                <a:lnTo>
                  <a:pt x="211" y="35"/>
                </a:lnTo>
                <a:lnTo>
                  <a:pt x="223" y="51"/>
                </a:lnTo>
                <a:lnTo>
                  <a:pt x="230" y="66"/>
                </a:lnTo>
                <a:lnTo>
                  <a:pt x="238" y="86"/>
                </a:lnTo>
                <a:lnTo>
                  <a:pt x="242" y="102"/>
                </a:lnTo>
                <a:lnTo>
                  <a:pt x="246" y="125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33851" name="Rectangle 60"/>
          <p:cNvSpPr>
            <a:spLocks noChangeArrowheads="1"/>
          </p:cNvSpPr>
          <p:nvPr/>
        </p:nvSpPr>
        <p:spPr bwMode="auto">
          <a:xfrm>
            <a:off x="8634413" y="2478088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D</a:t>
            </a:r>
            <a:endParaRPr lang="en-US" sz="2400">
              <a:latin typeface="Times New Roman" charset="0"/>
            </a:endParaRPr>
          </a:p>
        </p:txBody>
      </p:sp>
      <p:sp>
        <p:nvSpPr>
          <p:cNvPr id="33852" name="Freeform 61"/>
          <p:cNvSpPr>
            <a:spLocks/>
          </p:cNvSpPr>
          <p:nvPr/>
        </p:nvSpPr>
        <p:spPr bwMode="auto">
          <a:xfrm>
            <a:off x="8551863" y="2435225"/>
            <a:ext cx="287337" cy="293688"/>
          </a:xfrm>
          <a:custGeom>
            <a:avLst/>
            <a:gdLst>
              <a:gd name="T0" fmla="*/ 2147483647 w 242"/>
              <a:gd name="T1" fmla="*/ 2147483647 h 246"/>
              <a:gd name="T2" fmla="*/ 2147483647 w 242"/>
              <a:gd name="T3" fmla="*/ 2147483647 h 246"/>
              <a:gd name="T4" fmla="*/ 2147483647 w 242"/>
              <a:gd name="T5" fmla="*/ 2147483647 h 246"/>
              <a:gd name="T6" fmla="*/ 2147483647 w 242"/>
              <a:gd name="T7" fmla="*/ 2147483647 h 246"/>
              <a:gd name="T8" fmla="*/ 2147483647 w 242"/>
              <a:gd name="T9" fmla="*/ 2147483647 h 246"/>
              <a:gd name="T10" fmla="*/ 2147483647 w 242"/>
              <a:gd name="T11" fmla="*/ 2147483647 h 246"/>
              <a:gd name="T12" fmla="*/ 2147483647 w 242"/>
              <a:gd name="T13" fmla="*/ 2147483647 h 246"/>
              <a:gd name="T14" fmla="*/ 2147483647 w 242"/>
              <a:gd name="T15" fmla="*/ 2147483647 h 246"/>
              <a:gd name="T16" fmla="*/ 2147483647 w 242"/>
              <a:gd name="T17" fmla="*/ 2147483647 h 246"/>
              <a:gd name="T18" fmla="*/ 2147483647 w 242"/>
              <a:gd name="T19" fmla="*/ 2147483647 h 246"/>
              <a:gd name="T20" fmla="*/ 2147483647 w 242"/>
              <a:gd name="T21" fmla="*/ 2147483647 h 246"/>
              <a:gd name="T22" fmla="*/ 2147483647 w 242"/>
              <a:gd name="T23" fmla="*/ 2147483647 h 246"/>
              <a:gd name="T24" fmla="*/ 2147483647 w 242"/>
              <a:gd name="T25" fmla="*/ 2147483647 h 246"/>
              <a:gd name="T26" fmla="*/ 2147483647 w 242"/>
              <a:gd name="T27" fmla="*/ 2147483647 h 246"/>
              <a:gd name="T28" fmla="*/ 2147483647 w 242"/>
              <a:gd name="T29" fmla="*/ 2147483647 h 246"/>
              <a:gd name="T30" fmla="*/ 2147483647 w 242"/>
              <a:gd name="T31" fmla="*/ 2147483647 h 246"/>
              <a:gd name="T32" fmla="*/ 2147483647 w 242"/>
              <a:gd name="T33" fmla="*/ 2147483647 h 246"/>
              <a:gd name="T34" fmla="*/ 2147483647 w 242"/>
              <a:gd name="T35" fmla="*/ 2147483647 h 246"/>
              <a:gd name="T36" fmla="*/ 2147483647 w 242"/>
              <a:gd name="T37" fmla="*/ 2147483647 h 246"/>
              <a:gd name="T38" fmla="*/ 0 w 242"/>
              <a:gd name="T39" fmla="*/ 2147483647 h 246"/>
              <a:gd name="T40" fmla="*/ 0 w 242"/>
              <a:gd name="T41" fmla="*/ 2147483647 h 246"/>
              <a:gd name="T42" fmla="*/ 0 w 242"/>
              <a:gd name="T43" fmla="*/ 2147483647 h 246"/>
              <a:gd name="T44" fmla="*/ 2147483647 w 242"/>
              <a:gd name="T45" fmla="*/ 2147483647 h 246"/>
              <a:gd name="T46" fmla="*/ 2147483647 w 242"/>
              <a:gd name="T47" fmla="*/ 2147483647 h 246"/>
              <a:gd name="T48" fmla="*/ 2147483647 w 242"/>
              <a:gd name="T49" fmla="*/ 2147483647 h 246"/>
              <a:gd name="T50" fmla="*/ 2147483647 w 242"/>
              <a:gd name="T51" fmla="*/ 2147483647 h 246"/>
              <a:gd name="T52" fmla="*/ 2147483647 w 242"/>
              <a:gd name="T53" fmla="*/ 2147483647 h 246"/>
              <a:gd name="T54" fmla="*/ 2147483647 w 242"/>
              <a:gd name="T55" fmla="*/ 2147483647 h 246"/>
              <a:gd name="T56" fmla="*/ 2147483647 w 242"/>
              <a:gd name="T57" fmla="*/ 2147483647 h 246"/>
              <a:gd name="T58" fmla="*/ 2147483647 w 242"/>
              <a:gd name="T59" fmla="*/ 2147483647 h 246"/>
              <a:gd name="T60" fmla="*/ 2147483647 w 242"/>
              <a:gd name="T61" fmla="*/ 0 h 246"/>
              <a:gd name="T62" fmla="*/ 2147483647 w 242"/>
              <a:gd name="T63" fmla="*/ 2147483647 h 246"/>
              <a:gd name="T64" fmla="*/ 2147483647 w 242"/>
              <a:gd name="T65" fmla="*/ 2147483647 h 246"/>
              <a:gd name="T66" fmla="*/ 2147483647 w 242"/>
              <a:gd name="T67" fmla="*/ 2147483647 h 246"/>
              <a:gd name="T68" fmla="*/ 2147483647 w 242"/>
              <a:gd name="T69" fmla="*/ 2147483647 h 246"/>
              <a:gd name="T70" fmla="*/ 2147483647 w 242"/>
              <a:gd name="T71" fmla="*/ 2147483647 h 246"/>
              <a:gd name="T72" fmla="*/ 2147483647 w 242"/>
              <a:gd name="T73" fmla="*/ 2147483647 h 246"/>
              <a:gd name="T74" fmla="*/ 2147483647 w 242"/>
              <a:gd name="T75" fmla="*/ 2147483647 h 246"/>
              <a:gd name="T76" fmla="*/ 2147483647 w 242"/>
              <a:gd name="T77" fmla="*/ 2147483647 h 246"/>
              <a:gd name="T78" fmla="*/ 2147483647 w 242"/>
              <a:gd name="T79" fmla="*/ 2147483647 h 246"/>
              <a:gd name="T80" fmla="*/ 2147483647 w 242"/>
              <a:gd name="T81" fmla="*/ 2147483647 h 246"/>
              <a:gd name="T82" fmla="*/ 2147483647 w 242"/>
              <a:gd name="T83" fmla="*/ 2147483647 h 24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2"/>
              <a:gd name="T127" fmla="*/ 0 h 246"/>
              <a:gd name="T128" fmla="*/ 242 w 242"/>
              <a:gd name="T129" fmla="*/ 246 h 24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2" h="246">
                <a:moveTo>
                  <a:pt x="242" y="121"/>
                </a:moveTo>
                <a:lnTo>
                  <a:pt x="242" y="145"/>
                </a:lnTo>
                <a:lnTo>
                  <a:pt x="238" y="160"/>
                </a:lnTo>
                <a:lnTo>
                  <a:pt x="231" y="180"/>
                </a:lnTo>
                <a:lnTo>
                  <a:pt x="219" y="196"/>
                </a:lnTo>
                <a:lnTo>
                  <a:pt x="207" y="211"/>
                </a:lnTo>
                <a:lnTo>
                  <a:pt x="195" y="223"/>
                </a:lnTo>
                <a:lnTo>
                  <a:pt x="180" y="231"/>
                </a:lnTo>
                <a:lnTo>
                  <a:pt x="160" y="239"/>
                </a:lnTo>
                <a:lnTo>
                  <a:pt x="141" y="242"/>
                </a:lnTo>
                <a:lnTo>
                  <a:pt x="121" y="246"/>
                </a:lnTo>
                <a:lnTo>
                  <a:pt x="101" y="242"/>
                </a:lnTo>
                <a:lnTo>
                  <a:pt x="82" y="239"/>
                </a:lnTo>
                <a:lnTo>
                  <a:pt x="66" y="231"/>
                </a:lnTo>
                <a:lnTo>
                  <a:pt x="51" y="223"/>
                </a:lnTo>
                <a:lnTo>
                  <a:pt x="35" y="211"/>
                </a:lnTo>
                <a:lnTo>
                  <a:pt x="23" y="196"/>
                </a:lnTo>
                <a:lnTo>
                  <a:pt x="11" y="180"/>
                </a:lnTo>
                <a:lnTo>
                  <a:pt x="4" y="160"/>
                </a:lnTo>
                <a:lnTo>
                  <a:pt x="0" y="145"/>
                </a:lnTo>
                <a:lnTo>
                  <a:pt x="0" y="125"/>
                </a:lnTo>
                <a:lnTo>
                  <a:pt x="0" y="102"/>
                </a:lnTo>
                <a:lnTo>
                  <a:pt x="4" y="86"/>
                </a:lnTo>
                <a:lnTo>
                  <a:pt x="11" y="66"/>
                </a:lnTo>
                <a:lnTo>
                  <a:pt x="23" y="51"/>
                </a:lnTo>
                <a:lnTo>
                  <a:pt x="35" y="35"/>
                </a:lnTo>
                <a:lnTo>
                  <a:pt x="51" y="23"/>
                </a:lnTo>
                <a:lnTo>
                  <a:pt x="66" y="15"/>
                </a:lnTo>
                <a:lnTo>
                  <a:pt x="82" y="8"/>
                </a:lnTo>
                <a:lnTo>
                  <a:pt x="101" y="4"/>
                </a:lnTo>
                <a:lnTo>
                  <a:pt x="121" y="0"/>
                </a:lnTo>
                <a:lnTo>
                  <a:pt x="141" y="4"/>
                </a:lnTo>
                <a:lnTo>
                  <a:pt x="160" y="8"/>
                </a:lnTo>
                <a:lnTo>
                  <a:pt x="180" y="15"/>
                </a:lnTo>
                <a:lnTo>
                  <a:pt x="195" y="23"/>
                </a:lnTo>
                <a:lnTo>
                  <a:pt x="207" y="35"/>
                </a:lnTo>
                <a:lnTo>
                  <a:pt x="219" y="51"/>
                </a:lnTo>
                <a:lnTo>
                  <a:pt x="231" y="66"/>
                </a:lnTo>
                <a:lnTo>
                  <a:pt x="238" y="86"/>
                </a:lnTo>
                <a:lnTo>
                  <a:pt x="242" y="102"/>
                </a:lnTo>
                <a:lnTo>
                  <a:pt x="242" y="125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33853" name="Line 62"/>
          <p:cNvSpPr>
            <a:spLocks noChangeShapeType="1"/>
          </p:cNvSpPr>
          <p:nvPr/>
        </p:nvSpPr>
        <p:spPr bwMode="auto">
          <a:xfrm>
            <a:off x="7558088" y="2579688"/>
            <a:ext cx="35083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54" name="Line 63"/>
          <p:cNvSpPr>
            <a:spLocks noChangeShapeType="1"/>
          </p:cNvSpPr>
          <p:nvPr/>
        </p:nvSpPr>
        <p:spPr bwMode="auto">
          <a:xfrm>
            <a:off x="8201025" y="2579688"/>
            <a:ext cx="35083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55" name="Rectangle 64"/>
          <p:cNvSpPr>
            <a:spLocks noChangeArrowheads="1"/>
          </p:cNvSpPr>
          <p:nvPr/>
        </p:nvSpPr>
        <p:spPr bwMode="auto">
          <a:xfrm>
            <a:off x="7959725" y="2849563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(b)</a:t>
            </a:r>
            <a:endParaRPr lang="en-US" sz="2400">
              <a:latin typeface="Times New Roman" charset="0"/>
            </a:endParaRPr>
          </a:p>
        </p:txBody>
      </p:sp>
      <p:sp>
        <p:nvSpPr>
          <p:cNvPr id="33856" name="Rectangle 65"/>
          <p:cNvSpPr>
            <a:spLocks noChangeArrowheads="1"/>
          </p:cNvSpPr>
          <p:nvPr/>
        </p:nvSpPr>
        <p:spPr bwMode="auto">
          <a:xfrm>
            <a:off x="5024438" y="3535363"/>
            <a:ext cx="144462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</a:rPr>
              <a:t>X</a:t>
            </a:r>
            <a:endParaRPr lang="en-US" sz="2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57" name="Rectangle 66"/>
          <p:cNvSpPr>
            <a:spLocks noChangeArrowheads="1"/>
          </p:cNvSpPr>
          <p:nvPr/>
        </p:nvSpPr>
        <p:spPr bwMode="auto">
          <a:xfrm>
            <a:off x="5667375" y="3535363"/>
            <a:ext cx="134938" cy="2444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</a:rPr>
              <a:t>A</a:t>
            </a:r>
            <a:endParaRPr lang="en-US" sz="2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58" name="Line 67"/>
          <p:cNvSpPr>
            <a:spLocks noChangeShapeType="1"/>
          </p:cNvSpPr>
          <p:nvPr/>
        </p:nvSpPr>
        <p:spPr bwMode="auto">
          <a:xfrm>
            <a:off x="5229225" y="3643313"/>
            <a:ext cx="3492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59" name="Line 68"/>
          <p:cNvSpPr>
            <a:spLocks noChangeShapeType="1"/>
          </p:cNvSpPr>
          <p:nvPr/>
        </p:nvSpPr>
        <p:spPr bwMode="auto">
          <a:xfrm>
            <a:off x="5084763" y="3786188"/>
            <a:ext cx="1587" cy="349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60" name="Line 69"/>
          <p:cNvSpPr>
            <a:spLocks noChangeShapeType="1"/>
          </p:cNvSpPr>
          <p:nvPr/>
        </p:nvSpPr>
        <p:spPr bwMode="auto">
          <a:xfrm>
            <a:off x="5802313" y="3846513"/>
            <a:ext cx="0" cy="1444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61" name="Freeform 70"/>
          <p:cNvSpPr>
            <a:spLocks/>
          </p:cNvSpPr>
          <p:nvPr/>
        </p:nvSpPr>
        <p:spPr bwMode="auto">
          <a:xfrm>
            <a:off x="5773738" y="3971925"/>
            <a:ext cx="61912" cy="107950"/>
          </a:xfrm>
          <a:custGeom>
            <a:avLst/>
            <a:gdLst>
              <a:gd name="T0" fmla="*/ 0 w 51"/>
              <a:gd name="T1" fmla="*/ 0 h 90"/>
              <a:gd name="T2" fmla="*/ 2147483647 w 51"/>
              <a:gd name="T3" fmla="*/ 2147483647 h 90"/>
              <a:gd name="T4" fmla="*/ 2147483647 w 51"/>
              <a:gd name="T5" fmla="*/ 0 h 90"/>
              <a:gd name="T6" fmla="*/ 0 w 51"/>
              <a:gd name="T7" fmla="*/ 0 h 90"/>
              <a:gd name="T8" fmla="*/ 0 w 51"/>
              <a:gd name="T9" fmla="*/ 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90"/>
              <a:gd name="T17" fmla="*/ 51 w 51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90">
                <a:moveTo>
                  <a:pt x="0" y="0"/>
                </a:moveTo>
                <a:lnTo>
                  <a:pt x="23" y="90"/>
                </a:lnTo>
                <a:lnTo>
                  <a:pt x="5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33862" name="Line 71"/>
          <p:cNvSpPr>
            <a:spLocks noChangeShapeType="1"/>
          </p:cNvSpPr>
          <p:nvPr/>
        </p:nvSpPr>
        <p:spPr bwMode="auto">
          <a:xfrm>
            <a:off x="5715000" y="3779838"/>
            <a:ext cx="0" cy="342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63" name="Line 72"/>
          <p:cNvSpPr>
            <a:spLocks noChangeShapeType="1"/>
          </p:cNvSpPr>
          <p:nvPr/>
        </p:nvSpPr>
        <p:spPr bwMode="auto">
          <a:xfrm>
            <a:off x="5289550" y="4200525"/>
            <a:ext cx="144463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64" name="Freeform 73"/>
          <p:cNvSpPr>
            <a:spLocks/>
          </p:cNvSpPr>
          <p:nvPr/>
        </p:nvSpPr>
        <p:spPr bwMode="auto">
          <a:xfrm>
            <a:off x="5416550" y="4178300"/>
            <a:ext cx="106363" cy="55563"/>
          </a:xfrm>
          <a:custGeom>
            <a:avLst/>
            <a:gdLst>
              <a:gd name="T0" fmla="*/ 0 w 90"/>
              <a:gd name="T1" fmla="*/ 2147483647 h 47"/>
              <a:gd name="T2" fmla="*/ 2147483647 w 90"/>
              <a:gd name="T3" fmla="*/ 2147483647 h 47"/>
              <a:gd name="T4" fmla="*/ 0 w 90"/>
              <a:gd name="T5" fmla="*/ 0 h 47"/>
              <a:gd name="T6" fmla="*/ 0 w 90"/>
              <a:gd name="T7" fmla="*/ 2147483647 h 47"/>
              <a:gd name="T8" fmla="*/ 0 w 90"/>
              <a:gd name="T9" fmla="*/ 2147483647 h 47"/>
              <a:gd name="T10" fmla="*/ 0 w 90"/>
              <a:gd name="T11" fmla="*/ 2147483647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0"/>
              <a:gd name="T19" fmla="*/ 0 h 47"/>
              <a:gd name="T20" fmla="*/ 90 w 90"/>
              <a:gd name="T21" fmla="*/ 47 h 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0" h="47">
                <a:moveTo>
                  <a:pt x="0" y="43"/>
                </a:moveTo>
                <a:lnTo>
                  <a:pt x="90" y="23"/>
                </a:lnTo>
                <a:lnTo>
                  <a:pt x="0" y="0"/>
                </a:lnTo>
                <a:lnTo>
                  <a:pt x="0" y="47"/>
                </a:lnTo>
                <a:lnTo>
                  <a:pt x="0" y="43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33865" name="Rectangle 74"/>
          <p:cNvSpPr>
            <a:spLocks noChangeArrowheads="1"/>
          </p:cNvSpPr>
          <p:nvPr/>
        </p:nvSpPr>
        <p:spPr bwMode="auto">
          <a:xfrm>
            <a:off x="5029200" y="4178300"/>
            <a:ext cx="155575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</a:rPr>
              <a:t>C</a:t>
            </a:r>
            <a:endParaRPr lang="en-US" sz="2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66" name="Rectangle 75"/>
          <p:cNvSpPr>
            <a:spLocks noChangeArrowheads="1"/>
          </p:cNvSpPr>
          <p:nvPr/>
        </p:nvSpPr>
        <p:spPr bwMode="auto">
          <a:xfrm>
            <a:off x="5676900" y="4178300"/>
            <a:ext cx="144463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</a:rPr>
              <a:t>B</a:t>
            </a:r>
            <a:endParaRPr lang="en-US" sz="2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67" name="Rectangle 76"/>
          <p:cNvSpPr>
            <a:spLocks noChangeArrowheads="1"/>
          </p:cNvSpPr>
          <p:nvPr/>
        </p:nvSpPr>
        <p:spPr bwMode="auto">
          <a:xfrm>
            <a:off x="6305550" y="4178300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D</a:t>
            </a:r>
            <a:endParaRPr lang="en-US" sz="2400">
              <a:latin typeface="Times New Roman" charset="0"/>
            </a:endParaRPr>
          </a:p>
        </p:txBody>
      </p:sp>
      <p:sp>
        <p:nvSpPr>
          <p:cNvPr id="33868" name="Freeform 77"/>
          <p:cNvSpPr>
            <a:spLocks/>
          </p:cNvSpPr>
          <p:nvPr/>
        </p:nvSpPr>
        <p:spPr bwMode="auto">
          <a:xfrm>
            <a:off x="6221413" y="4135438"/>
            <a:ext cx="288925" cy="293687"/>
          </a:xfrm>
          <a:custGeom>
            <a:avLst/>
            <a:gdLst>
              <a:gd name="T0" fmla="*/ 2147483647 w 242"/>
              <a:gd name="T1" fmla="*/ 2147483647 h 247"/>
              <a:gd name="T2" fmla="*/ 2147483647 w 242"/>
              <a:gd name="T3" fmla="*/ 2147483647 h 247"/>
              <a:gd name="T4" fmla="*/ 2147483647 w 242"/>
              <a:gd name="T5" fmla="*/ 2147483647 h 247"/>
              <a:gd name="T6" fmla="*/ 2147483647 w 242"/>
              <a:gd name="T7" fmla="*/ 2147483647 h 247"/>
              <a:gd name="T8" fmla="*/ 2147483647 w 242"/>
              <a:gd name="T9" fmla="*/ 2147483647 h 247"/>
              <a:gd name="T10" fmla="*/ 2147483647 w 242"/>
              <a:gd name="T11" fmla="*/ 2147483647 h 247"/>
              <a:gd name="T12" fmla="*/ 2147483647 w 242"/>
              <a:gd name="T13" fmla="*/ 2147483647 h 247"/>
              <a:gd name="T14" fmla="*/ 2147483647 w 242"/>
              <a:gd name="T15" fmla="*/ 2147483647 h 247"/>
              <a:gd name="T16" fmla="*/ 2147483647 w 242"/>
              <a:gd name="T17" fmla="*/ 2147483647 h 247"/>
              <a:gd name="T18" fmla="*/ 2147483647 w 242"/>
              <a:gd name="T19" fmla="*/ 2147483647 h 247"/>
              <a:gd name="T20" fmla="*/ 2147483647 w 242"/>
              <a:gd name="T21" fmla="*/ 2147483647 h 247"/>
              <a:gd name="T22" fmla="*/ 2147483647 w 242"/>
              <a:gd name="T23" fmla="*/ 2147483647 h 247"/>
              <a:gd name="T24" fmla="*/ 2147483647 w 242"/>
              <a:gd name="T25" fmla="*/ 2147483647 h 247"/>
              <a:gd name="T26" fmla="*/ 2147483647 w 242"/>
              <a:gd name="T27" fmla="*/ 2147483647 h 247"/>
              <a:gd name="T28" fmla="*/ 2147483647 w 242"/>
              <a:gd name="T29" fmla="*/ 2147483647 h 247"/>
              <a:gd name="T30" fmla="*/ 2147483647 w 242"/>
              <a:gd name="T31" fmla="*/ 2147483647 h 247"/>
              <a:gd name="T32" fmla="*/ 2147483647 w 242"/>
              <a:gd name="T33" fmla="*/ 2147483647 h 247"/>
              <a:gd name="T34" fmla="*/ 2147483647 w 242"/>
              <a:gd name="T35" fmla="*/ 2147483647 h 247"/>
              <a:gd name="T36" fmla="*/ 2147483647 w 242"/>
              <a:gd name="T37" fmla="*/ 2147483647 h 247"/>
              <a:gd name="T38" fmla="*/ 0 w 242"/>
              <a:gd name="T39" fmla="*/ 2147483647 h 247"/>
              <a:gd name="T40" fmla="*/ 0 w 242"/>
              <a:gd name="T41" fmla="*/ 2147483647 h 247"/>
              <a:gd name="T42" fmla="*/ 0 w 242"/>
              <a:gd name="T43" fmla="*/ 2147483647 h 247"/>
              <a:gd name="T44" fmla="*/ 2147483647 w 242"/>
              <a:gd name="T45" fmla="*/ 2147483647 h 247"/>
              <a:gd name="T46" fmla="*/ 2147483647 w 242"/>
              <a:gd name="T47" fmla="*/ 2147483647 h 247"/>
              <a:gd name="T48" fmla="*/ 2147483647 w 242"/>
              <a:gd name="T49" fmla="*/ 2147483647 h 247"/>
              <a:gd name="T50" fmla="*/ 2147483647 w 242"/>
              <a:gd name="T51" fmla="*/ 2147483647 h 247"/>
              <a:gd name="T52" fmla="*/ 2147483647 w 242"/>
              <a:gd name="T53" fmla="*/ 2147483647 h 247"/>
              <a:gd name="T54" fmla="*/ 2147483647 w 242"/>
              <a:gd name="T55" fmla="*/ 2147483647 h 247"/>
              <a:gd name="T56" fmla="*/ 2147483647 w 242"/>
              <a:gd name="T57" fmla="*/ 2147483647 h 247"/>
              <a:gd name="T58" fmla="*/ 2147483647 w 242"/>
              <a:gd name="T59" fmla="*/ 2147483647 h 247"/>
              <a:gd name="T60" fmla="*/ 2147483647 w 242"/>
              <a:gd name="T61" fmla="*/ 0 h 247"/>
              <a:gd name="T62" fmla="*/ 2147483647 w 242"/>
              <a:gd name="T63" fmla="*/ 2147483647 h 247"/>
              <a:gd name="T64" fmla="*/ 2147483647 w 242"/>
              <a:gd name="T65" fmla="*/ 2147483647 h 247"/>
              <a:gd name="T66" fmla="*/ 2147483647 w 242"/>
              <a:gd name="T67" fmla="*/ 2147483647 h 247"/>
              <a:gd name="T68" fmla="*/ 2147483647 w 242"/>
              <a:gd name="T69" fmla="*/ 2147483647 h 247"/>
              <a:gd name="T70" fmla="*/ 2147483647 w 242"/>
              <a:gd name="T71" fmla="*/ 2147483647 h 247"/>
              <a:gd name="T72" fmla="*/ 2147483647 w 242"/>
              <a:gd name="T73" fmla="*/ 2147483647 h 247"/>
              <a:gd name="T74" fmla="*/ 2147483647 w 242"/>
              <a:gd name="T75" fmla="*/ 2147483647 h 247"/>
              <a:gd name="T76" fmla="*/ 2147483647 w 242"/>
              <a:gd name="T77" fmla="*/ 2147483647 h 247"/>
              <a:gd name="T78" fmla="*/ 2147483647 w 242"/>
              <a:gd name="T79" fmla="*/ 2147483647 h 247"/>
              <a:gd name="T80" fmla="*/ 2147483647 w 242"/>
              <a:gd name="T81" fmla="*/ 2147483647 h 247"/>
              <a:gd name="T82" fmla="*/ 2147483647 w 242"/>
              <a:gd name="T83" fmla="*/ 2147483647 h 2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2"/>
              <a:gd name="T127" fmla="*/ 0 h 247"/>
              <a:gd name="T128" fmla="*/ 242 w 242"/>
              <a:gd name="T129" fmla="*/ 247 h 24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2" h="247">
                <a:moveTo>
                  <a:pt x="242" y="122"/>
                </a:moveTo>
                <a:lnTo>
                  <a:pt x="242" y="145"/>
                </a:lnTo>
                <a:lnTo>
                  <a:pt x="238" y="161"/>
                </a:lnTo>
                <a:lnTo>
                  <a:pt x="231" y="180"/>
                </a:lnTo>
                <a:lnTo>
                  <a:pt x="219" y="196"/>
                </a:lnTo>
                <a:lnTo>
                  <a:pt x="207" y="212"/>
                </a:lnTo>
                <a:lnTo>
                  <a:pt x="195" y="224"/>
                </a:lnTo>
                <a:lnTo>
                  <a:pt x="180" y="231"/>
                </a:lnTo>
                <a:lnTo>
                  <a:pt x="160" y="239"/>
                </a:lnTo>
                <a:lnTo>
                  <a:pt x="141" y="243"/>
                </a:lnTo>
                <a:lnTo>
                  <a:pt x="121" y="247"/>
                </a:lnTo>
                <a:lnTo>
                  <a:pt x="101" y="243"/>
                </a:lnTo>
                <a:lnTo>
                  <a:pt x="82" y="239"/>
                </a:lnTo>
                <a:lnTo>
                  <a:pt x="66" y="231"/>
                </a:lnTo>
                <a:lnTo>
                  <a:pt x="51" y="224"/>
                </a:lnTo>
                <a:lnTo>
                  <a:pt x="35" y="212"/>
                </a:lnTo>
                <a:lnTo>
                  <a:pt x="23" y="196"/>
                </a:lnTo>
                <a:lnTo>
                  <a:pt x="11" y="180"/>
                </a:lnTo>
                <a:lnTo>
                  <a:pt x="4" y="161"/>
                </a:lnTo>
                <a:lnTo>
                  <a:pt x="0" y="145"/>
                </a:lnTo>
                <a:lnTo>
                  <a:pt x="0" y="126"/>
                </a:lnTo>
                <a:lnTo>
                  <a:pt x="0" y="106"/>
                </a:lnTo>
                <a:lnTo>
                  <a:pt x="4" y="87"/>
                </a:lnTo>
                <a:lnTo>
                  <a:pt x="11" y="67"/>
                </a:lnTo>
                <a:lnTo>
                  <a:pt x="23" y="51"/>
                </a:lnTo>
                <a:lnTo>
                  <a:pt x="35" y="40"/>
                </a:lnTo>
                <a:lnTo>
                  <a:pt x="51" y="24"/>
                </a:lnTo>
                <a:lnTo>
                  <a:pt x="66" y="16"/>
                </a:lnTo>
                <a:lnTo>
                  <a:pt x="82" y="8"/>
                </a:lnTo>
                <a:lnTo>
                  <a:pt x="101" y="4"/>
                </a:lnTo>
                <a:lnTo>
                  <a:pt x="121" y="0"/>
                </a:lnTo>
                <a:lnTo>
                  <a:pt x="141" y="4"/>
                </a:lnTo>
                <a:lnTo>
                  <a:pt x="160" y="8"/>
                </a:lnTo>
                <a:lnTo>
                  <a:pt x="180" y="16"/>
                </a:lnTo>
                <a:lnTo>
                  <a:pt x="195" y="24"/>
                </a:lnTo>
                <a:lnTo>
                  <a:pt x="207" y="40"/>
                </a:lnTo>
                <a:lnTo>
                  <a:pt x="219" y="51"/>
                </a:lnTo>
                <a:lnTo>
                  <a:pt x="231" y="67"/>
                </a:lnTo>
                <a:lnTo>
                  <a:pt x="238" y="87"/>
                </a:lnTo>
                <a:lnTo>
                  <a:pt x="242" y="106"/>
                </a:lnTo>
                <a:lnTo>
                  <a:pt x="242" y="126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33869" name="Line 78"/>
          <p:cNvSpPr>
            <a:spLocks noChangeShapeType="1"/>
          </p:cNvSpPr>
          <p:nvPr/>
        </p:nvSpPr>
        <p:spPr bwMode="auto">
          <a:xfrm>
            <a:off x="5229225" y="4279900"/>
            <a:ext cx="3492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70" name="Line 79"/>
          <p:cNvSpPr>
            <a:spLocks noChangeShapeType="1"/>
          </p:cNvSpPr>
          <p:nvPr/>
        </p:nvSpPr>
        <p:spPr bwMode="auto">
          <a:xfrm>
            <a:off x="5872163" y="4279900"/>
            <a:ext cx="3492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71" name="Rectangle 80"/>
          <p:cNvSpPr>
            <a:spLocks noChangeArrowheads="1"/>
          </p:cNvSpPr>
          <p:nvPr/>
        </p:nvSpPr>
        <p:spPr bwMode="auto">
          <a:xfrm>
            <a:off x="5640388" y="4556125"/>
            <a:ext cx="236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(c)</a:t>
            </a:r>
            <a:endParaRPr lang="en-US" sz="2400">
              <a:latin typeface="Times New Roman" charset="0"/>
            </a:endParaRPr>
          </a:p>
        </p:txBody>
      </p:sp>
      <p:sp>
        <p:nvSpPr>
          <p:cNvPr id="33872" name="Rectangle 81"/>
          <p:cNvSpPr>
            <a:spLocks noChangeArrowheads="1"/>
          </p:cNvSpPr>
          <p:nvPr/>
        </p:nvSpPr>
        <p:spPr bwMode="auto">
          <a:xfrm>
            <a:off x="7353300" y="3535363"/>
            <a:ext cx="144463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</a:rPr>
              <a:t>X</a:t>
            </a:r>
            <a:endParaRPr lang="en-US" sz="2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73" name="Rectangle 82"/>
          <p:cNvSpPr>
            <a:spLocks noChangeArrowheads="1"/>
          </p:cNvSpPr>
          <p:nvPr/>
        </p:nvSpPr>
        <p:spPr bwMode="auto">
          <a:xfrm>
            <a:off x="7996238" y="3535363"/>
            <a:ext cx="144462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</a:rPr>
              <a:t>A</a:t>
            </a:r>
            <a:endParaRPr lang="en-US" sz="2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74" name="Line 83"/>
          <p:cNvSpPr>
            <a:spLocks noChangeShapeType="1"/>
          </p:cNvSpPr>
          <p:nvPr/>
        </p:nvSpPr>
        <p:spPr bwMode="auto">
          <a:xfrm>
            <a:off x="7558088" y="3643313"/>
            <a:ext cx="3508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75" name="Line 84"/>
          <p:cNvSpPr>
            <a:spLocks noChangeShapeType="1"/>
          </p:cNvSpPr>
          <p:nvPr/>
        </p:nvSpPr>
        <p:spPr bwMode="auto">
          <a:xfrm>
            <a:off x="7415213" y="3786188"/>
            <a:ext cx="0" cy="349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76" name="Line 85"/>
          <p:cNvSpPr>
            <a:spLocks noChangeShapeType="1"/>
          </p:cNvSpPr>
          <p:nvPr/>
        </p:nvSpPr>
        <p:spPr bwMode="auto">
          <a:xfrm>
            <a:off x="8051800" y="3786188"/>
            <a:ext cx="4763" cy="349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77" name="Rectangle 86"/>
          <p:cNvSpPr>
            <a:spLocks noChangeArrowheads="1"/>
          </p:cNvSpPr>
          <p:nvPr/>
        </p:nvSpPr>
        <p:spPr bwMode="auto">
          <a:xfrm>
            <a:off x="7358063" y="4178300"/>
            <a:ext cx="155575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</a:rPr>
              <a:t>C</a:t>
            </a:r>
            <a:endParaRPr lang="en-US" sz="2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78" name="Rectangle 87"/>
          <p:cNvSpPr>
            <a:spLocks noChangeArrowheads="1"/>
          </p:cNvSpPr>
          <p:nvPr/>
        </p:nvSpPr>
        <p:spPr bwMode="auto">
          <a:xfrm>
            <a:off x="8005763" y="4178300"/>
            <a:ext cx="144462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</a:rPr>
              <a:t>B</a:t>
            </a:r>
            <a:endParaRPr lang="en-US" sz="2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79" name="Rectangle 88"/>
          <p:cNvSpPr>
            <a:spLocks noChangeArrowheads="1"/>
          </p:cNvSpPr>
          <p:nvPr/>
        </p:nvSpPr>
        <p:spPr bwMode="auto">
          <a:xfrm>
            <a:off x="8634413" y="4178300"/>
            <a:ext cx="155575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</a:rPr>
              <a:t>D</a:t>
            </a:r>
            <a:endParaRPr lang="en-US" sz="2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80" name="Line 89"/>
          <p:cNvSpPr>
            <a:spLocks noChangeShapeType="1"/>
          </p:cNvSpPr>
          <p:nvPr/>
        </p:nvSpPr>
        <p:spPr bwMode="auto">
          <a:xfrm>
            <a:off x="7558088" y="4279900"/>
            <a:ext cx="35083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81" name="Line 90"/>
          <p:cNvSpPr>
            <a:spLocks noChangeShapeType="1"/>
          </p:cNvSpPr>
          <p:nvPr/>
        </p:nvSpPr>
        <p:spPr bwMode="auto">
          <a:xfrm>
            <a:off x="8261350" y="4200525"/>
            <a:ext cx="144463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82" name="Freeform 91"/>
          <p:cNvSpPr>
            <a:spLocks/>
          </p:cNvSpPr>
          <p:nvPr/>
        </p:nvSpPr>
        <p:spPr bwMode="auto">
          <a:xfrm>
            <a:off x="8383588" y="4178300"/>
            <a:ext cx="106362" cy="55563"/>
          </a:xfrm>
          <a:custGeom>
            <a:avLst/>
            <a:gdLst>
              <a:gd name="T0" fmla="*/ 0 w 90"/>
              <a:gd name="T1" fmla="*/ 2147483647 h 47"/>
              <a:gd name="T2" fmla="*/ 2147483647 w 90"/>
              <a:gd name="T3" fmla="*/ 2147483647 h 47"/>
              <a:gd name="T4" fmla="*/ 2147483647 w 90"/>
              <a:gd name="T5" fmla="*/ 0 h 47"/>
              <a:gd name="T6" fmla="*/ 2147483647 w 90"/>
              <a:gd name="T7" fmla="*/ 2147483647 h 47"/>
              <a:gd name="T8" fmla="*/ 2147483647 w 90"/>
              <a:gd name="T9" fmla="*/ 2147483647 h 47"/>
              <a:gd name="T10" fmla="*/ 0 w 90"/>
              <a:gd name="T11" fmla="*/ 2147483647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0"/>
              <a:gd name="T19" fmla="*/ 0 h 47"/>
              <a:gd name="T20" fmla="*/ 90 w 90"/>
              <a:gd name="T21" fmla="*/ 47 h 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0" h="47">
                <a:moveTo>
                  <a:pt x="0" y="43"/>
                </a:moveTo>
                <a:lnTo>
                  <a:pt x="90" y="23"/>
                </a:lnTo>
                <a:lnTo>
                  <a:pt x="4" y="0"/>
                </a:lnTo>
                <a:lnTo>
                  <a:pt x="4" y="47"/>
                </a:lnTo>
                <a:lnTo>
                  <a:pt x="0" y="43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33883" name="Line 92"/>
          <p:cNvSpPr>
            <a:spLocks noChangeShapeType="1"/>
          </p:cNvSpPr>
          <p:nvPr/>
        </p:nvSpPr>
        <p:spPr bwMode="auto">
          <a:xfrm>
            <a:off x="8201025" y="4279900"/>
            <a:ext cx="3508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84" name="Rectangle 93"/>
          <p:cNvSpPr>
            <a:spLocks noChangeArrowheads="1"/>
          </p:cNvSpPr>
          <p:nvPr/>
        </p:nvSpPr>
        <p:spPr bwMode="auto">
          <a:xfrm>
            <a:off x="7959725" y="4556125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(d)</a:t>
            </a:r>
            <a:endParaRPr lang="en-US" sz="24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50776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46075"/>
            <a:ext cx="6894513" cy="1071563"/>
          </a:xfrm>
        </p:spPr>
        <p:txBody>
          <a:bodyPr lIns="91420" tIns="45712" rIns="91420" bIns="45712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Comparison of LS and DV Algorithms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1813" y="1600200"/>
            <a:ext cx="3911600" cy="4452938"/>
          </a:xfrm>
        </p:spPr>
        <p:txBody>
          <a:bodyPr lIns="91420" tIns="45712" rIns="91420" bIns="45712">
            <a:normAutofit fontScale="92500" lnSpcReduction="10000"/>
          </a:bodyPr>
          <a:lstStyle/>
          <a:p>
            <a:pPr marL="341313" indent="-341313" eaLnBrk="1" hangingPunct="1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Message complexity</a:t>
            </a:r>
            <a:endParaRPr lang="en-US" sz="2400">
              <a:latin typeface="Arial" charset="0"/>
            </a:endParaRPr>
          </a:p>
          <a:p>
            <a:pPr marL="341313" indent="-341313" eaLnBrk="1" hangingPunct="1">
              <a:lnSpc>
                <a:spcPct val="90000"/>
              </a:lnSpc>
            </a:pPr>
            <a:r>
              <a:rPr lang="en-US" sz="2000" u="sng">
                <a:solidFill>
                  <a:srgbClr val="FF0000"/>
                </a:solidFill>
                <a:latin typeface="Arial" charset="0"/>
              </a:rPr>
              <a:t>LS:</a:t>
            </a:r>
            <a:r>
              <a:rPr lang="en-US" sz="2000">
                <a:latin typeface="Arial" charset="0"/>
              </a:rPr>
              <a:t> with n nodes, E links, O(nE) messages</a:t>
            </a:r>
          </a:p>
          <a:p>
            <a:pPr marL="341313" indent="-341313" eaLnBrk="1" hangingPunct="1">
              <a:lnSpc>
                <a:spcPct val="90000"/>
              </a:lnSpc>
            </a:pPr>
            <a:r>
              <a:rPr lang="en-US" sz="2000" u="sng">
                <a:solidFill>
                  <a:srgbClr val="FF0000"/>
                </a:solidFill>
                <a:latin typeface="Arial" charset="0"/>
              </a:rPr>
              <a:t>DV: </a:t>
            </a:r>
            <a:r>
              <a:rPr lang="en-US" sz="2000">
                <a:latin typeface="Arial" charset="0"/>
              </a:rPr>
              <a:t>exchange between neighbors only O(E)</a:t>
            </a:r>
          </a:p>
          <a:p>
            <a:pPr marL="341313" indent="-341313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Speed of Convergence</a:t>
            </a:r>
            <a:endParaRPr lang="en-US" sz="2400">
              <a:latin typeface="Arial" charset="0"/>
            </a:endParaRPr>
          </a:p>
          <a:p>
            <a:pPr marL="341313" indent="-341313" eaLnBrk="1" hangingPunct="1">
              <a:lnSpc>
                <a:spcPct val="90000"/>
              </a:lnSpc>
            </a:pPr>
            <a:r>
              <a:rPr lang="en-US" sz="2000" u="sng">
                <a:solidFill>
                  <a:srgbClr val="FF0000"/>
                </a:solidFill>
                <a:latin typeface="Arial" charset="0"/>
              </a:rPr>
              <a:t>LS:</a:t>
            </a:r>
            <a:r>
              <a:rPr lang="en-US" sz="2000">
                <a:latin typeface="Arial" charset="0"/>
              </a:rPr>
              <a:t> Complex computation</a:t>
            </a:r>
          </a:p>
          <a:p>
            <a:pPr marL="741363" lvl="1" indent="-284163" eaLnBrk="1" hangingPunct="1">
              <a:lnSpc>
                <a:spcPct val="90000"/>
              </a:lnSpc>
            </a:pPr>
            <a:r>
              <a:rPr lang="en-US" sz="1800">
                <a:latin typeface="Arial" charset="0"/>
              </a:rPr>
              <a:t>But…can forward before computation</a:t>
            </a:r>
          </a:p>
          <a:p>
            <a:pPr marL="741363" lvl="1" indent="-284163" eaLnBrk="1" hangingPunct="1">
              <a:lnSpc>
                <a:spcPct val="90000"/>
              </a:lnSpc>
            </a:pPr>
            <a:r>
              <a:rPr lang="en-US" sz="2000">
                <a:latin typeface="Arial" charset="0"/>
              </a:rPr>
              <a:t>may have oscillations</a:t>
            </a:r>
            <a:endParaRPr lang="en-US" sz="1800">
              <a:latin typeface="Arial" charset="0"/>
            </a:endParaRPr>
          </a:p>
          <a:p>
            <a:pPr marL="341313" indent="-341313" eaLnBrk="1" hangingPunct="1">
              <a:lnSpc>
                <a:spcPct val="90000"/>
              </a:lnSpc>
            </a:pPr>
            <a:r>
              <a:rPr lang="en-US" sz="2000" u="sng">
                <a:solidFill>
                  <a:srgbClr val="FF0000"/>
                </a:solidFill>
                <a:latin typeface="Arial" charset="0"/>
              </a:rPr>
              <a:t>DV</a:t>
            </a:r>
            <a:r>
              <a:rPr lang="en-US" sz="2000">
                <a:latin typeface="Arial" charset="0"/>
              </a:rPr>
              <a:t>: convergence time varies</a:t>
            </a:r>
          </a:p>
          <a:p>
            <a:pPr marL="741363" lvl="1" indent="-284163" eaLnBrk="1" hangingPunct="1">
              <a:lnSpc>
                <a:spcPct val="90000"/>
              </a:lnSpc>
            </a:pPr>
            <a:r>
              <a:rPr lang="en-US" sz="2000">
                <a:latin typeface="Arial" charset="0"/>
              </a:rPr>
              <a:t>may be routing loops</a:t>
            </a:r>
          </a:p>
          <a:p>
            <a:pPr marL="741363" lvl="1" indent="-284163" eaLnBrk="1" hangingPunct="1">
              <a:lnSpc>
                <a:spcPct val="90000"/>
              </a:lnSpc>
            </a:pPr>
            <a:r>
              <a:rPr lang="en-US" sz="2000">
                <a:latin typeface="Arial" charset="0"/>
              </a:rPr>
              <a:t>count-to-infinity problem</a:t>
            </a:r>
          </a:p>
          <a:p>
            <a:pPr marL="741363" lvl="1" indent="-284163" eaLnBrk="1" hangingPunct="1">
              <a:lnSpc>
                <a:spcPct val="90000"/>
              </a:lnSpc>
            </a:pPr>
            <a:r>
              <a:rPr lang="en-US" sz="2000">
                <a:latin typeface="Arial" charset="0"/>
              </a:rPr>
              <a:t>(faster with triggered updates)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05300" y="1600200"/>
            <a:ext cx="4040188" cy="2846388"/>
          </a:xfrm>
        </p:spPr>
        <p:txBody>
          <a:bodyPr lIns="91420" tIns="45712" rIns="91420" bIns="45712"/>
          <a:lstStyle/>
          <a:p>
            <a:pPr marL="341313" indent="-341313" eaLnBrk="1" hangingPunct="1"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Space requirements:</a:t>
            </a:r>
          </a:p>
          <a:p>
            <a:pPr marL="741363" lvl="1" indent="-284163" eaLnBrk="1" hangingPunct="1"/>
            <a:r>
              <a:rPr lang="en-US" sz="2000">
                <a:latin typeface="Arial" charset="0"/>
              </a:rPr>
              <a:t>LS maintains entire topology</a:t>
            </a:r>
          </a:p>
          <a:p>
            <a:pPr marL="741363" lvl="1" indent="-284163" eaLnBrk="1" hangingPunct="1"/>
            <a:r>
              <a:rPr lang="en-US" sz="2000">
                <a:latin typeface="Arial" charset="0"/>
              </a:rPr>
              <a:t>DV maintains only neighbor state</a:t>
            </a:r>
          </a:p>
        </p:txBody>
      </p:sp>
    </p:spTree>
    <p:extLst>
      <p:ext uri="{BB962C8B-B14F-4D97-AF65-F5344CB8AC3E}">
        <p14:creationId xmlns:p14="http://schemas.microsoft.com/office/powerpoint/2010/main" val="18123335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i="1">
                <a:latin typeface="Arial" charset="0"/>
              </a:rPr>
              <a:t>Inter</a:t>
            </a:r>
            <a:r>
              <a:rPr lang="en-US" sz="4000">
                <a:latin typeface="Arial" charset="0"/>
              </a:rPr>
              <a:t>-domain Routing: Hierarchy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6425" cy="4525963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800">
                <a:latin typeface="Arial" charset="0"/>
              </a:rPr>
              <a:t>“</a:t>
            </a:r>
            <a:r>
              <a:rPr lang="en-US" sz="2800">
                <a:latin typeface="Arial" charset="0"/>
              </a:rPr>
              <a:t>Flat</a:t>
            </a:r>
            <a:r>
              <a:rPr lang="ja-JP" altLang="en-US" sz="2800">
                <a:latin typeface="Arial" charset="0"/>
              </a:rPr>
              <a:t>”</a:t>
            </a:r>
            <a:r>
              <a:rPr lang="en-US" sz="2800">
                <a:latin typeface="Arial" charset="0"/>
              </a:rPr>
              <a:t> routing not suited for the Internet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Doesn</a:t>
            </a:r>
            <a:r>
              <a:rPr lang="ja-JP" altLang="en-US" sz="2400">
                <a:latin typeface="Arial" charset="0"/>
              </a:rPr>
              <a:t>’</a:t>
            </a:r>
            <a:r>
              <a:rPr lang="en-US" sz="2400">
                <a:latin typeface="Arial" charset="0"/>
              </a:rPr>
              <a:t>t scale with network size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latin typeface="Arial" charset="0"/>
              </a:rPr>
              <a:t>Storage </a:t>
            </a:r>
            <a:r>
              <a:rPr lang="en-US" sz="2000">
                <a:latin typeface="Arial" charset="0"/>
                <a:sym typeface="Wingdings" charset="0"/>
              </a:rPr>
              <a:t> </a:t>
            </a:r>
            <a:r>
              <a:rPr lang="en-US" sz="2000">
                <a:latin typeface="Arial" charset="0"/>
              </a:rPr>
              <a:t>Each node cannot be expected to store routes to every destination (or destination network)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latin typeface="Arial" charset="0"/>
              </a:rPr>
              <a:t>Convergence times increase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latin typeface="Arial" charset="0"/>
              </a:rPr>
              <a:t>Communication </a:t>
            </a:r>
            <a:r>
              <a:rPr lang="en-US" sz="2000">
                <a:latin typeface="Arial" charset="0"/>
                <a:sym typeface="Wingdings" charset="0"/>
              </a:rPr>
              <a:t> Total message count increases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Administrative autonomy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latin typeface="Arial" charset="0"/>
              </a:rPr>
              <a:t>Each internetwork may want to run its network independently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>
                <a:latin typeface="Arial" charset="0"/>
              </a:rPr>
              <a:t>E.g hide topology information from competitors</a:t>
            </a:r>
          </a:p>
          <a:p>
            <a:pPr lvl="2" eaLnBrk="1" hangingPunct="1">
              <a:lnSpc>
                <a:spcPct val="90000"/>
              </a:lnSpc>
            </a:pPr>
            <a:endParaRPr lang="en-US" sz="200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Solution: Hierarchy via autonomous systems</a:t>
            </a:r>
          </a:p>
        </p:txBody>
      </p:sp>
    </p:spTree>
    <p:extLst>
      <p:ext uri="{BB962C8B-B14F-4D97-AF65-F5344CB8AC3E}">
        <p14:creationId xmlns:p14="http://schemas.microsoft.com/office/powerpoint/2010/main" val="36536688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Internet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Hierarchy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</a:rPr>
              <a:t>What is an Autonomous System (AS)?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Arial" charset="0"/>
              </a:rPr>
              <a:t>A set of routers under a single technical administration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>
                <a:latin typeface="Arial" charset="0"/>
              </a:rPr>
              <a:t>Use an </a:t>
            </a:r>
            <a:r>
              <a:rPr lang="en-US" sz="2000" i="1">
                <a:latin typeface="Arial" charset="0"/>
              </a:rPr>
              <a:t>interior gateway protocol (IGP)</a:t>
            </a:r>
            <a:r>
              <a:rPr lang="en-US" sz="2000">
                <a:latin typeface="Arial" charset="0"/>
              </a:rPr>
              <a:t> and common metrics to route packets within the AS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>
                <a:latin typeface="Arial" charset="0"/>
              </a:rPr>
              <a:t>Connect to other ASes using </a:t>
            </a:r>
            <a:r>
              <a:rPr lang="en-US" sz="2000" i="1">
                <a:latin typeface="Arial" charset="0"/>
              </a:rPr>
              <a:t>gateway routers</a:t>
            </a:r>
            <a:endParaRPr lang="en-US" sz="2000">
              <a:latin typeface="Arial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000">
                <a:latin typeface="Arial" charset="0"/>
              </a:rPr>
              <a:t>Use an </a:t>
            </a:r>
            <a:r>
              <a:rPr lang="en-US" sz="2000" i="1">
                <a:latin typeface="Arial" charset="0"/>
              </a:rPr>
              <a:t>exterior gateway protocol (EGP)</a:t>
            </a:r>
            <a:r>
              <a:rPr lang="en-US" sz="2000">
                <a:latin typeface="Arial" charset="0"/>
              </a:rPr>
              <a:t> to route packets to other AS</a:t>
            </a:r>
            <a:r>
              <a:rPr lang="ja-JP" altLang="en-US" sz="2000">
                <a:latin typeface="Arial" charset="0"/>
              </a:rPr>
              <a:t>’</a:t>
            </a:r>
            <a:r>
              <a:rPr lang="en-US" sz="2000">
                <a:latin typeface="Arial" charset="0"/>
              </a:rPr>
              <a:t>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Arial" charset="0"/>
              </a:rPr>
              <a:t>IGP: OSPF, RIP (last class)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Arial" charset="0"/>
              </a:rPr>
              <a:t>Today</a:t>
            </a:r>
            <a:r>
              <a:rPr lang="ja-JP" altLang="en-US" sz="2400">
                <a:latin typeface="Arial" charset="0"/>
              </a:rPr>
              <a:t>’</a:t>
            </a:r>
            <a:r>
              <a:rPr lang="en-US" sz="2400">
                <a:latin typeface="Arial" charset="0"/>
              </a:rPr>
              <a:t>s EGP: BGP version 4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Arial" charset="0"/>
              </a:rPr>
              <a:t>Similar to an </a:t>
            </a:r>
            <a:r>
              <a:rPr lang="ja-JP" altLang="en-US" sz="2400">
                <a:latin typeface="Arial" charset="0"/>
              </a:rPr>
              <a:t>“</a:t>
            </a:r>
            <a:r>
              <a:rPr lang="en-US" sz="2400">
                <a:latin typeface="Arial" charset="0"/>
              </a:rPr>
              <a:t>inter-network</a:t>
            </a:r>
            <a:r>
              <a:rPr lang="ja-JP" altLang="en-US" sz="2400">
                <a:latin typeface="Arial" charset="0"/>
              </a:rPr>
              <a:t>”</a:t>
            </a:r>
            <a:endParaRPr lang="en-US" sz="2400">
              <a:latin typeface="Arial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000">
                <a:latin typeface="Arial" charset="0"/>
              </a:rPr>
              <a:t>Could also be a group of internetworks owned by a single commercial entity</a:t>
            </a:r>
          </a:p>
          <a:p>
            <a:pPr lvl="2" eaLnBrk="1" hangingPunct="1">
              <a:lnSpc>
                <a:spcPct val="80000"/>
              </a:lnSpc>
            </a:pPr>
            <a:endParaRPr lang="en-US" sz="2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0570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An example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184775"/>
            <a:ext cx="8229600" cy="1292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Arial" charset="0"/>
              </a:rPr>
              <a:t>   Intra-AS routing algorithm + Inter-AS routing algorithm </a:t>
            </a:r>
            <a:r>
              <a:rPr lang="en-US">
                <a:latin typeface="Arial" charset="0"/>
                <a:sym typeface="Wingdings" charset="0"/>
              </a:rPr>
              <a:t> Forwarding table</a:t>
            </a:r>
            <a:endParaRPr lang="en-US">
              <a:latin typeface="Arial" charset="0"/>
            </a:endParaRPr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3352800" y="3048000"/>
            <a:ext cx="2743200" cy="1828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381000" y="1752600"/>
            <a:ext cx="2667000" cy="1676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omic Sans MS" charset="0"/>
              <a:cs typeface="Arial" charset="0"/>
            </a:endParaRPr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6096000" y="1371600"/>
            <a:ext cx="2667000" cy="1676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685800" y="2133600"/>
            <a:ext cx="457200" cy="304800"/>
          </a:xfrm>
          <a:custGeom>
            <a:avLst/>
            <a:gdLst>
              <a:gd name="T0" fmla="*/ 102419155 w 21600"/>
              <a:gd name="T1" fmla="*/ 0 h 21600"/>
              <a:gd name="T2" fmla="*/ 29995452 w 21600"/>
              <a:gd name="T3" fmla="*/ 8887474 h 21600"/>
              <a:gd name="T4" fmla="*/ 0 w 21600"/>
              <a:gd name="T5" fmla="*/ 30346399 h 21600"/>
              <a:gd name="T6" fmla="*/ 29995452 w 21600"/>
              <a:gd name="T7" fmla="*/ 51805327 h 21600"/>
              <a:gd name="T8" fmla="*/ 102419155 w 21600"/>
              <a:gd name="T9" fmla="*/ 60692798 h 21600"/>
              <a:gd name="T10" fmla="*/ 174842742 w 21600"/>
              <a:gd name="T11" fmla="*/ 51805327 h 21600"/>
              <a:gd name="T12" fmla="*/ 204838141 w 21600"/>
              <a:gd name="T13" fmla="*/ 30346399 h 21600"/>
              <a:gd name="T14" fmla="*/ 174842742 w 21600"/>
              <a:gd name="T15" fmla="*/ 888747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>
            <a:off x="1905000" y="2286000"/>
            <a:ext cx="457200" cy="304800"/>
          </a:xfrm>
          <a:custGeom>
            <a:avLst/>
            <a:gdLst>
              <a:gd name="T0" fmla="*/ 102419155 w 21600"/>
              <a:gd name="T1" fmla="*/ 0 h 21600"/>
              <a:gd name="T2" fmla="*/ 29995452 w 21600"/>
              <a:gd name="T3" fmla="*/ 8887474 h 21600"/>
              <a:gd name="T4" fmla="*/ 0 w 21600"/>
              <a:gd name="T5" fmla="*/ 30346399 h 21600"/>
              <a:gd name="T6" fmla="*/ 29995452 w 21600"/>
              <a:gd name="T7" fmla="*/ 51805327 h 21600"/>
              <a:gd name="T8" fmla="*/ 102419155 w 21600"/>
              <a:gd name="T9" fmla="*/ 60692798 h 21600"/>
              <a:gd name="T10" fmla="*/ 174842742 w 21600"/>
              <a:gd name="T11" fmla="*/ 51805327 h 21600"/>
              <a:gd name="T12" fmla="*/ 204838141 w 21600"/>
              <a:gd name="T13" fmla="*/ 30346399 h 21600"/>
              <a:gd name="T14" fmla="*/ 174842742 w 21600"/>
              <a:gd name="T15" fmla="*/ 888747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1066800" y="2743200"/>
            <a:ext cx="457200" cy="304800"/>
          </a:xfrm>
          <a:custGeom>
            <a:avLst/>
            <a:gdLst>
              <a:gd name="T0" fmla="*/ 102419155 w 21600"/>
              <a:gd name="T1" fmla="*/ 0 h 21600"/>
              <a:gd name="T2" fmla="*/ 29995452 w 21600"/>
              <a:gd name="T3" fmla="*/ 8887474 h 21600"/>
              <a:gd name="T4" fmla="*/ 0 w 21600"/>
              <a:gd name="T5" fmla="*/ 30346399 h 21600"/>
              <a:gd name="T6" fmla="*/ 29995452 w 21600"/>
              <a:gd name="T7" fmla="*/ 51805327 h 21600"/>
              <a:gd name="T8" fmla="*/ 102419155 w 21600"/>
              <a:gd name="T9" fmla="*/ 60692798 h 21600"/>
              <a:gd name="T10" fmla="*/ 174842742 w 21600"/>
              <a:gd name="T11" fmla="*/ 51805327 h 21600"/>
              <a:gd name="T12" fmla="*/ 204838141 w 21600"/>
              <a:gd name="T13" fmla="*/ 30346399 h 21600"/>
              <a:gd name="T14" fmla="*/ 174842742 w 21600"/>
              <a:gd name="T15" fmla="*/ 888747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AutoShape 10"/>
          <p:cNvSpPr>
            <a:spLocks noChangeArrowheads="1"/>
          </p:cNvSpPr>
          <p:nvPr/>
        </p:nvSpPr>
        <p:spPr bwMode="auto">
          <a:xfrm>
            <a:off x="3962400" y="3352800"/>
            <a:ext cx="457200" cy="304800"/>
          </a:xfrm>
          <a:custGeom>
            <a:avLst/>
            <a:gdLst>
              <a:gd name="T0" fmla="*/ 102419155 w 21600"/>
              <a:gd name="T1" fmla="*/ 0 h 21600"/>
              <a:gd name="T2" fmla="*/ 29995452 w 21600"/>
              <a:gd name="T3" fmla="*/ 8887474 h 21600"/>
              <a:gd name="T4" fmla="*/ 0 w 21600"/>
              <a:gd name="T5" fmla="*/ 30346399 h 21600"/>
              <a:gd name="T6" fmla="*/ 29995452 w 21600"/>
              <a:gd name="T7" fmla="*/ 51805327 h 21600"/>
              <a:gd name="T8" fmla="*/ 102419155 w 21600"/>
              <a:gd name="T9" fmla="*/ 60692798 h 21600"/>
              <a:gd name="T10" fmla="*/ 174842742 w 21600"/>
              <a:gd name="T11" fmla="*/ 51805327 h 21600"/>
              <a:gd name="T12" fmla="*/ 204838141 w 21600"/>
              <a:gd name="T13" fmla="*/ 30346399 h 21600"/>
              <a:gd name="T14" fmla="*/ 174842742 w 21600"/>
              <a:gd name="T15" fmla="*/ 888747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AutoShape 11"/>
          <p:cNvSpPr>
            <a:spLocks noChangeArrowheads="1"/>
          </p:cNvSpPr>
          <p:nvPr/>
        </p:nvSpPr>
        <p:spPr bwMode="auto">
          <a:xfrm>
            <a:off x="3657600" y="3962400"/>
            <a:ext cx="457200" cy="304800"/>
          </a:xfrm>
          <a:custGeom>
            <a:avLst/>
            <a:gdLst>
              <a:gd name="T0" fmla="*/ 102419155 w 21600"/>
              <a:gd name="T1" fmla="*/ 0 h 21600"/>
              <a:gd name="T2" fmla="*/ 29995452 w 21600"/>
              <a:gd name="T3" fmla="*/ 8887474 h 21600"/>
              <a:gd name="T4" fmla="*/ 0 w 21600"/>
              <a:gd name="T5" fmla="*/ 30346399 h 21600"/>
              <a:gd name="T6" fmla="*/ 29995452 w 21600"/>
              <a:gd name="T7" fmla="*/ 51805327 h 21600"/>
              <a:gd name="T8" fmla="*/ 102419155 w 21600"/>
              <a:gd name="T9" fmla="*/ 60692798 h 21600"/>
              <a:gd name="T10" fmla="*/ 174842742 w 21600"/>
              <a:gd name="T11" fmla="*/ 51805327 h 21600"/>
              <a:gd name="T12" fmla="*/ 204838141 w 21600"/>
              <a:gd name="T13" fmla="*/ 30346399 h 21600"/>
              <a:gd name="T14" fmla="*/ 174842742 w 21600"/>
              <a:gd name="T15" fmla="*/ 888747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AutoShape 12"/>
          <p:cNvSpPr>
            <a:spLocks noChangeArrowheads="1"/>
          </p:cNvSpPr>
          <p:nvPr/>
        </p:nvSpPr>
        <p:spPr bwMode="auto">
          <a:xfrm>
            <a:off x="4876800" y="4343400"/>
            <a:ext cx="457200" cy="304800"/>
          </a:xfrm>
          <a:custGeom>
            <a:avLst/>
            <a:gdLst>
              <a:gd name="T0" fmla="*/ 102419155 w 21600"/>
              <a:gd name="T1" fmla="*/ 0 h 21600"/>
              <a:gd name="T2" fmla="*/ 29995452 w 21600"/>
              <a:gd name="T3" fmla="*/ 8887474 h 21600"/>
              <a:gd name="T4" fmla="*/ 0 w 21600"/>
              <a:gd name="T5" fmla="*/ 30346399 h 21600"/>
              <a:gd name="T6" fmla="*/ 29995452 w 21600"/>
              <a:gd name="T7" fmla="*/ 51805327 h 21600"/>
              <a:gd name="T8" fmla="*/ 102419155 w 21600"/>
              <a:gd name="T9" fmla="*/ 60692798 h 21600"/>
              <a:gd name="T10" fmla="*/ 174842742 w 21600"/>
              <a:gd name="T11" fmla="*/ 51805327 h 21600"/>
              <a:gd name="T12" fmla="*/ 204838141 w 21600"/>
              <a:gd name="T13" fmla="*/ 30346399 h 21600"/>
              <a:gd name="T14" fmla="*/ 174842742 w 21600"/>
              <a:gd name="T15" fmla="*/ 888747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AutoShape 13"/>
          <p:cNvSpPr>
            <a:spLocks noChangeArrowheads="1"/>
          </p:cNvSpPr>
          <p:nvPr/>
        </p:nvSpPr>
        <p:spPr bwMode="auto">
          <a:xfrm>
            <a:off x="5257800" y="3810000"/>
            <a:ext cx="457200" cy="304800"/>
          </a:xfrm>
          <a:custGeom>
            <a:avLst/>
            <a:gdLst>
              <a:gd name="T0" fmla="*/ 102419155 w 21600"/>
              <a:gd name="T1" fmla="*/ 0 h 21600"/>
              <a:gd name="T2" fmla="*/ 29995452 w 21600"/>
              <a:gd name="T3" fmla="*/ 8887474 h 21600"/>
              <a:gd name="T4" fmla="*/ 0 w 21600"/>
              <a:gd name="T5" fmla="*/ 30346399 h 21600"/>
              <a:gd name="T6" fmla="*/ 29995452 w 21600"/>
              <a:gd name="T7" fmla="*/ 51805327 h 21600"/>
              <a:gd name="T8" fmla="*/ 102419155 w 21600"/>
              <a:gd name="T9" fmla="*/ 60692798 h 21600"/>
              <a:gd name="T10" fmla="*/ 174842742 w 21600"/>
              <a:gd name="T11" fmla="*/ 51805327 h 21600"/>
              <a:gd name="T12" fmla="*/ 204838141 w 21600"/>
              <a:gd name="T13" fmla="*/ 30346399 h 21600"/>
              <a:gd name="T14" fmla="*/ 174842742 w 21600"/>
              <a:gd name="T15" fmla="*/ 888747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AutoShape 14"/>
          <p:cNvSpPr>
            <a:spLocks noChangeArrowheads="1"/>
          </p:cNvSpPr>
          <p:nvPr/>
        </p:nvSpPr>
        <p:spPr bwMode="auto">
          <a:xfrm>
            <a:off x="6400800" y="2286000"/>
            <a:ext cx="457200" cy="304800"/>
          </a:xfrm>
          <a:custGeom>
            <a:avLst/>
            <a:gdLst>
              <a:gd name="T0" fmla="*/ 102419155 w 21600"/>
              <a:gd name="T1" fmla="*/ 0 h 21600"/>
              <a:gd name="T2" fmla="*/ 29995452 w 21600"/>
              <a:gd name="T3" fmla="*/ 8887474 h 21600"/>
              <a:gd name="T4" fmla="*/ 0 w 21600"/>
              <a:gd name="T5" fmla="*/ 30346399 h 21600"/>
              <a:gd name="T6" fmla="*/ 29995452 w 21600"/>
              <a:gd name="T7" fmla="*/ 51805327 h 21600"/>
              <a:gd name="T8" fmla="*/ 102419155 w 21600"/>
              <a:gd name="T9" fmla="*/ 60692798 h 21600"/>
              <a:gd name="T10" fmla="*/ 174842742 w 21600"/>
              <a:gd name="T11" fmla="*/ 51805327 h 21600"/>
              <a:gd name="T12" fmla="*/ 204838141 w 21600"/>
              <a:gd name="T13" fmla="*/ 30346399 h 21600"/>
              <a:gd name="T14" fmla="*/ 174842742 w 21600"/>
              <a:gd name="T15" fmla="*/ 888747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AutoShape 15"/>
          <p:cNvSpPr>
            <a:spLocks noChangeArrowheads="1"/>
          </p:cNvSpPr>
          <p:nvPr/>
        </p:nvSpPr>
        <p:spPr bwMode="auto">
          <a:xfrm>
            <a:off x="7620000" y="1752600"/>
            <a:ext cx="457200" cy="304800"/>
          </a:xfrm>
          <a:custGeom>
            <a:avLst/>
            <a:gdLst>
              <a:gd name="T0" fmla="*/ 102419155 w 21600"/>
              <a:gd name="T1" fmla="*/ 0 h 21600"/>
              <a:gd name="T2" fmla="*/ 29995452 w 21600"/>
              <a:gd name="T3" fmla="*/ 8887474 h 21600"/>
              <a:gd name="T4" fmla="*/ 0 w 21600"/>
              <a:gd name="T5" fmla="*/ 30346399 h 21600"/>
              <a:gd name="T6" fmla="*/ 29995452 w 21600"/>
              <a:gd name="T7" fmla="*/ 51805327 h 21600"/>
              <a:gd name="T8" fmla="*/ 102419155 w 21600"/>
              <a:gd name="T9" fmla="*/ 60692798 h 21600"/>
              <a:gd name="T10" fmla="*/ 174842742 w 21600"/>
              <a:gd name="T11" fmla="*/ 51805327 h 21600"/>
              <a:gd name="T12" fmla="*/ 204838141 w 21600"/>
              <a:gd name="T13" fmla="*/ 30346399 h 21600"/>
              <a:gd name="T14" fmla="*/ 174842742 w 21600"/>
              <a:gd name="T15" fmla="*/ 888747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AutoShape 16"/>
          <p:cNvSpPr>
            <a:spLocks noChangeArrowheads="1"/>
          </p:cNvSpPr>
          <p:nvPr/>
        </p:nvSpPr>
        <p:spPr bwMode="auto">
          <a:xfrm>
            <a:off x="7772400" y="2514600"/>
            <a:ext cx="457200" cy="304800"/>
          </a:xfrm>
          <a:custGeom>
            <a:avLst/>
            <a:gdLst>
              <a:gd name="T0" fmla="*/ 102419155 w 21600"/>
              <a:gd name="T1" fmla="*/ 0 h 21600"/>
              <a:gd name="T2" fmla="*/ 29995452 w 21600"/>
              <a:gd name="T3" fmla="*/ 8887474 h 21600"/>
              <a:gd name="T4" fmla="*/ 0 w 21600"/>
              <a:gd name="T5" fmla="*/ 30346399 h 21600"/>
              <a:gd name="T6" fmla="*/ 29995452 w 21600"/>
              <a:gd name="T7" fmla="*/ 51805327 h 21600"/>
              <a:gd name="T8" fmla="*/ 102419155 w 21600"/>
              <a:gd name="T9" fmla="*/ 60692798 h 21600"/>
              <a:gd name="T10" fmla="*/ 174842742 w 21600"/>
              <a:gd name="T11" fmla="*/ 51805327 h 21600"/>
              <a:gd name="T12" fmla="*/ 204838141 w 21600"/>
              <a:gd name="T13" fmla="*/ 30346399 h 21600"/>
              <a:gd name="T14" fmla="*/ 174842742 w 21600"/>
              <a:gd name="T15" fmla="*/ 888747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>
            <a:off x="990600" y="2362200"/>
            <a:ext cx="228600" cy="457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 flipV="1">
            <a:off x="1447800" y="2514600"/>
            <a:ext cx="533400" cy="381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 flipH="1">
            <a:off x="457200" y="2286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 flipH="1" flipV="1">
            <a:off x="685800" y="1981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 flipH="1">
            <a:off x="609600" y="2895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 flipV="1">
            <a:off x="2286000" y="20574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>
            <a:off x="2362200" y="2514600"/>
            <a:ext cx="1676400" cy="914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12" name="Line 24"/>
          <p:cNvSpPr>
            <a:spLocks noChangeShapeType="1"/>
          </p:cNvSpPr>
          <p:nvPr/>
        </p:nvSpPr>
        <p:spPr bwMode="auto">
          <a:xfrm flipV="1">
            <a:off x="4114800" y="3962400"/>
            <a:ext cx="11430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13" name="Line 25"/>
          <p:cNvSpPr>
            <a:spLocks noChangeShapeType="1"/>
          </p:cNvSpPr>
          <p:nvPr/>
        </p:nvSpPr>
        <p:spPr bwMode="auto">
          <a:xfrm>
            <a:off x="3962400" y="4267200"/>
            <a:ext cx="9144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14" name="Line 26"/>
          <p:cNvSpPr>
            <a:spLocks noChangeShapeType="1"/>
          </p:cNvSpPr>
          <p:nvPr/>
        </p:nvSpPr>
        <p:spPr bwMode="auto">
          <a:xfrm flipV="1">
            <a:off x="5257800" y="4114800"/>
            <a:ext cx="1524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 flipH="1">
            <a:off x="3962400" y="3581400"/>
            <a:ext cx="152400" cy="381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16" name="Line 28"/>
          <p:cNvSpPr>
            <a:spLocks noChangeShapeType="1"/>
          </p:cNvSpPr>
          <p:nvPr/>
        </p:nvSpPr>
        <p:spPr bwMode="auto">
          <a:xfrm flipV="1">
            <a:off x="4343400" y="32004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17" name="Line 29"/>
          <p:cNvSpPr>
            <a:spLocks noChangeShapeType="1"/>
          </p:cNvSpPr>
          <p:nvPr/>
        </p:nvSpPr>
        <p:spPr bwMode="auto">
          <a:xfrm>
            <a:off x="4419600" y="3505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18" name="Line 30"/>
          <p:cNvSpPr>
            <a:spLocks noChangeShapeType="1"/>
          </p:cNvSpPr>
          <p:nvPr/>
        </p:nvSpPr>
        <p:spPr bwMode="auto">
          <a:xfrm flipV="1">
            <a:off x="5638800" y="2514600"/>
            <a:ext cx="838200" cy="1295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19" name="Line 31"/>
          <p:cNvSpPr>
            <a:spLocks noChangeShapeType="1"/>
          </p:cNvSpPr>
          <p:nvPr/>
        </p:nvSpPr>
        <p:spPr bwMode="auto">
          <a:xfrm flipH="1" flipV="1">
            <a:off x="6248400" y="22098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20" name="Line 32"/>
          <p:cNvSpPr>
            <a:spLocks noChangeShapeType="1"/>
          </p:cNvSpPr>
          <p:nvPr/>
        </p:nvSpPr>
        <p:spPr bwMode="auto">
          <a:xfrm flipV="1">
            <a:off x="6781800" y="1905000"/>
            <a:ext cx="914400" cy="457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21" name="Line 33"/>
          <p:cNvSpPr>
            <a:spLocks noChangeShapeType="1"/>
          </p:cNvSpPr>
          <p:nvPr/>
        </p:nvSpPr>
        <p:spPr bwMode="auto">
          <a:xfrm>
            <a:off x="6781800" y="2514600"/>
            <a:ext cx="9906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22" name="Line 34"/>
          <p:cNvSpPr>
            <a:spLocks noChangeShapeType="1"/>
          </p:cNvSpPr>
          <p:nvPr/>
        </p:nvSpPr>
        <p:spPr bwMode="auto">
          <a:xfrm>
            <a:off x="7848600" y="2057400"/>
            <a:ext cx="76200" cy="457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23" name="Line 35"/>
          <p:cNvSpPr>
            <a:spLocks noChangeShapeType="1"/>
          </p:cNvSpPr>
          <p:nvPr/>
        </p:nvSpPr>
        <p:spPr bwMode="auto">
          <a:xfrm flipV="1">
            <a:off x="8153400" y="23622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24" name="Line 36"/>
          <p:cNvSpPr>
            <a:spLocks noChangeShapeType="1"/>
          </p:cNvSpPr>
          <p:nvPr/>
        </p:nvSpPr>
        <p:spPr bwMode="auto">
          <a:xfrm flipH="1" flipV="1">
            <a:off x="7543800" y="16002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25" name="Text Box 37"/>
          <p:cNvSpPr txBox="1">
            <a:spLocks noChangeArrowheads="1"/>
          </p:cNvSpPr>
          <p:nvPr/>
        </p:nvSpPr>
        <p:spPr bwMode="auto">
          <a:xfrm>
            <a:off x="1066800" y="1804988"/>
            <a:ext cx="49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omic Sans MS" charset="0"/>
                <a:cs typeface="Arial" charset="0"/>
              </a:rPr>
              <a:t>3b</a:t>
            </a:r>
          </a:p>
        </p:txBody>
      </p:sp>
      <p:sp>
        <p:nvSpPr>
          <p:cNvPr id="37926" name="Text Box 38"/>
          <p:cNvSpPr txBox="1">
            <a:spLocks noChangeArrowheads="1"/>
          </p:cNvSpPr>
          <p:nvPr/>
        </p:nvSpPr>
        <p:spPr bwMode="auto">
          <a:xfrm>
            <a:off x="1768475" y="1881188"/>
            <a:ext cx="469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omic Sans MS" charset="0"/>
                <a:cs typeface="Arial" charset="0"/>
              </a:rPr>
              <a:t>3a</a:t>
            </a:r>
          </a:p>
        </p:txBody>
      </p:sp>
      <p:sp>
        <p:nvSpPr>
          <p:cNvPr id="37927" name="Text Box 39"/>
          <p:cNvSpPr txBox="1">
            <a:spLocks noChangeArrowheads="1"/>
          </p:cNvSpPr>
          <p:nvPr/>
        </p:nvSpPr>
        <p:spPr bwMode="auto">
          <a:xfrm>
            <a:off x="1387475" y="2962275"/>
            <a:ext cx="469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omic Sans MS" charset="0"/>
                <a:cs typeface="Arial" charset="0"/>
              </a:rPr>
              <a:t>3c</a:t>
            </a:r>
          </a:p>
        </p:txBody>
      </p:sp>
      <p:sp>
        <p:nvSpPr>
          <p:cNvPr id="37928" name="Text Box 40"/>
          <p:cNvSpPr txBox="1">
            <a:spLocks noChangeArrowheads="1"/>
          </p:cNvSpPr>
          <p:nvPr/>
        </p:nvSpPr>
        <p:spPr bwMode="auto">
          <a:xfrm>
            <a:off x="3978275" y="3024188"/>
            <a:ext cx="428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omic Sans MS" charset="0"/>
                <a:cs typeface="Arial" charset="0"/>
              </a:rPr>
              <a:t>1c</a:t>
            </a:r>
          </a:p>
        </p:txBody>
      </p:sp>
      <p:sp>
        <p:nvSpPr>
          <p:cNvPr id="37929" name="Text Box 41"/>
          <p:cNvSpPr txBox="1">
            <a:spLocks noChangeArrowheads="1"/>
          </p:cNvSpPr>
          <p:nvPr/>
        </p:nvSpPr>
        <p:spPr bwMode="auto">
          <a:xfrm>
            <a:off x="3657600" y="4181475"/>
            <a:ext cx="428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omic Sans MS" charset="0"/>
                <a:cs typeface="Arial" charset="0"/>
              </a:rPr>
              <a:t>1a</a:t>
            </a:r>
          </a:p>
        </p:txBody>
      </p:sp>
      <p:sp>
        <p:nvSpPr>
          <p:cNvPr id="37930" name="Text Box 42"/>
          <p:cNvSpPr txBox="1">
            <a:spLocks noChangeArrowheads="1"/>
          </p:cNvSpPr>
          <p:nvPr/>
        </p:nvSpPr>
        <p:spPr bwMode="auto">
          <a:xfrm>
            <a:off x="5730875" y="3709988"/>
            <a:ext cx="449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omic Sans MS" charset="0"/>
                <a:cs typeface="Arial" charset="0"/>
              </a:rPr>
              <a:t>1b</a:t>
            </a:r>
          </a:p>
        </p:txBody>
      </p:sp>
      <p:sp>
        <p:nvSpPr>
          <p:cNvPr id="37931" name="Text Box 43"/>
          <p:cNvSpPr txBox="1">
            <a:spLocks noChangeArrowheads="1"/>
          </p:cNvSpPr>
          <p:nvPr/>
        </p:nvSpPr>
        <p:spPr bwMode="auto">
          <a:xfrm>
            <a:off x="5273675" y="4319588"/>
            <a:ext cx="447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omic Sans MS" charset="0"/>
                <a:cs typeface="Arial" charset="0"/>
              </a:rPr>
              <a:t>1d</a:t>
            </a:r>
          </a:p>
        </p:txBody>
      </p:sp>
      <p:sp>
        <p:nvSpPr>
          <p:cNvPr id="37932" name="Text Box 44"/>
          <p:cNvSpPr txBox="1">
            <a:spLocks noChangeArrowheads="1"/>
          </p:cNvSpPr>
          <p:nvPr/>
        </p:nvSpPr>
        <p:spPr bwMode="auto">
          <a:xfrm>
            <a:off x="6340475" y="1957388"/>
            <a:ext cx="469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omic Sans MS" charset="0"/>
                <a:cs typeface="Arial" charset="0"/>
              </a:rPr>
              <a:t>2a</a:t>
            </a:r>
          </a:p>
        </p:txBody>
      </p:sp>
      <p:sp>
        <p:nvSpPr>
          <p:cNvPr id="37933" name="Text Box 45"/>
          <p:cNvSpPr txBox="1">
            <a:spLocks noChangeArrowheads="1"/>
          </p:cNvSpPr>
          <p:nvPr/>
        </p:nvSpPr>
        <p:spPr bwMode="auto">
          <a:xfrm>
            <a:off x="7712075" y="1423988"/>
            <a:ext cx="469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omic Sans MS" charset="0"/>
                <a:cs typeface="Arial" charset="0"/>
              </a:rPr>
              <a:t>2c</a:t>
            </a:r>
          </a:p>
        </p:txBody>
      </p:sp>
      <p:sp>
        <p:nvSpPr>
          <p:cNvPr id="37934" name="Text Box 46"/>
          <p:cNvSpPr txBox="1">
            <a:spLocks noChangeArrowheads="1"/>
          </p:cNvSpPr>
          <p:nvPr/>
        </p:nvSpPr>
        <p:spPr bwMode="auto">
          <a:xfrm>
            <a:off x="8169275" y="2581275"/>
            <a:ext cx="49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omic Sans MS" charset="0"/>
                <a:cs typeface="Arial" charset="0"/>
              </a:rPr>
              <a:t>2b</a:t>
            </a:r>
          </a:p>
        </p:txBody>
      </p:sp>
      <p:sp>
        <p:nvSpPr>
          <p:cNvPr id="37935" name="Text Box 47"/>
          <p:cNvSpPr txBox="1">
            <a:spLocks noChangeArrowheads="1"/>
          </p:cNvSpPr>
          <p:nvPr/>
        </p:nvSpPr>
        <p:spPr bwMode="auto">
          <a:xfrm>
            <a:off x="6553200" y="2671763"/>
            <a:ext cx="77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omic Sans MS" charset="0"/>
                <a:cs typeface="Arial" charset="0"/>
              </a:rPr>
              <a:t>AS 2</a:t>
            </a:r>
          </a:p>
        </p:txBody>
      </p:sp>
      <p:sp>
        <p:nvSpPr>
          <p:cNvPr id="37936" name="Text Box 48"/>
          <p:cNvSpPr txBox="1">
            <a:spLocks noChangeArrowheads="1"/>
          </p:cNvSpPr>
          <p:nvPr/>
        </p:nvSpPr>
        <p:spPr bwMode="auto">
          <a:xfrm>
            <a:off x="1981200" y="2962275"/>
            <a:ext cx="77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omic Sans MS" charset="0"/>
                <a:cs typeface="Arial" charset="0"/>
              </a:rPr>
              <a:t>AS 3</a:t>
            </a:r>
          </a:p>
        </p:txBody>
      </p:sp>
      <p:sp>
        <p:nvSpPr>
          <p:cNvPr id="37937" name="Text Box 49"/>
          <p:cNvSpPr txBox="1">
            <a:spLocks noChangeArrowheads="1"/>
          </p:cNvSpPr>
          <p:nvPr/>
        </p:nvSpPr>
        <p:spPr bwMode="auto">
          <a:xfrm>
            <a:off x="4006850" y="4548188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omic Sans MS" charset="0"/>
                <a:cs typeface="Arial" charset="0"/>
              </a:rPr>
              <a:t>AS 1</a:t>
            </a:r>
          </a:p>
        </p:txBody>
      </p:sp>
      <p:sp>
        <p:nvSpPr>
          <p:cNvPr id="37938" name="Line 50"/>
          <p:cNvSpPr>
            <a:spLocks noChangeShapeType="1"/>
          </p:cNvSpPr>
          <p:nvPr/>
        </p:nvSpPr>
        <p:spPr bwMode="auto">
          <a:xfrm flipV="1">
            <a:off x="5257800" y="42672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39" name="Line 51"/>
          <p:cNvSpPr>
            <a:spLocks noChangeShapeType="1"/>
          </p:cNvSpPr>
          <p:nvPr/>
        </p:nvSpPr>
        <p:spPr bwMode="auto">
          <a:xfrm>
            <a:off x="5334000" y="4572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383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374" y="0"/>
            <a:ext cx="7322126" cy="671340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47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>
          <a:xfrm>
            <a:off x="5877726" y="6488668"/>
            <a:ext cx="3151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Source: https://</a:t>
            </a:r>
            <a:r>
              <a:rPr lang="en-US" dirty="0" err="1"/>
              <a:t>xkcd.com</a:t>
            </a:r>
            <a:r>
              <a:rPr lang="en-US" dirty="0"/>
              <a:t>/195/</a:t>
            </a:r>
          </a:p>
        </p:txBody>
      </p:sp>
    </p:spTree>
    <p:extLst>
      <p:ext uri="{BB962C8B-B14F-4D97-AF65-F5344CB8AC3E}">
        <p14:creationId xmlns:p14="http://schemas.microsoft.com/office/powerpoint/2010/main" val="12583146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relevant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TCP </a:t>
            </a:r>
          </a:p>
          <a:p>
            <a:pPr marL="457200" lvl="1" indent="0">
              <a:buNone/>
            </a:pPr>
            <a:r>
              <a:rPr lang="en-US" dirty="0"/>
              <a:t>– error recovery, flow control, congestion control</a:t>
            </a:r>
          </a:p>
          <a:p>
            <a:r>
              <a:rPr lang="en-US" dirty="0"/>
              <a:t>DNS</a:t>
            </a:r>
          </a:p>
          <a:p>
            <a:pPr lvl="1"/>
            <a:r>
              <a:rPr lang="en-US" dirty="0"/>
              <a:t>Names </a:t>
            </a:r>
            <a:r>
              <a:rPr lang="en-US" dirty="0">
                <a:sym typeface="Wingdings"/>
              </a:rPr>
              <a:t> Addresses</a:t>
            </a:r>
            <a:endParaRPr lang="en-US" dirty="0"/>
          </a:p>
          <a:p>
            <a:r>
              <a:rPr lang="en-US" dirty="0"/>
              <a:t>Caching</a:t>
            </a:r>
          </a:p>
          <a:p>
            <a:pPr lvl="1"/>
            <a:r>
              <a:rPr lang="en-US" dirty="0"/>
              <a:t>Performance</a:t>
            </a:r>
          </a:p>
          <a:p>
            <a:r>
              <a:rPr lang="en-US" dirty="0"/>
              <a:t>Tunnels</a:t>
            </a:r>
          </a:p>
          <a:p>
            <a:pPr lvl="1"/>
            <a:r>
              <a:rPr lang="en-US" dirty="0"/>
              <a:t>“Overlay” protocols on one another</a:t>
            </a:r>
          </a:p>
          <a:p>
            <a:pPr lvl="1"/>
            <a:r>
              <a:rPr lang="en-US" dirty="0"/>
              <a:t>Often useful for security too (VPN, IPSEC)</a:t>
            </a:r>
          </a:p>
          <a:p>
            <a:r>
              <a:rPr lang="en-US" dirty="0"/>
              <a:t>CDN, P2P, Overlays</a:t>
            </a:r>
          </a:p>
          <a:p>
            <a:r>
              <a:rPr lang="en-US" dirty="0"/>
              <a:t>NATs, firewalls </a:t>
            </a:r>
          </a:p>
          <a:p>
            <a:r>
              <a:rPr lang="en-US" dirty="0"/>
              <a:t>Datacenter networks</a:t>
            </a:r>
          </a:p>
          <a:p>
            <a:r>
              <a:rPr lang="en-US" dirty="0"/>
              <a:t>SDNs</a:t>
            </a:r>
          </a:p>
          <a:p>
            <a:r>
              <a:rPr lang="en-US" dirty="0" err="1"/>
              <a:t>Middleboxes</a:t>
            </a:r>
            <a:endParaRPr lang="en-US" dirty="0"/>
          </a:p>
          <a:p>
            <a:pPr lvl="1"/>
            <a:r>
              <a:rPr lang="en-US" dirty="0"/>
              <a:t>(Bane or necessity) for performance, security, compliance!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855182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tools to know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Ping</a:t>
            </a:r>
          </a:p>
          <a:p>
            <a:r>
              <a:rPr lang="en-US" dirty="0" err="1"/>
              <a:t>Traceroute</a:t>
            </a:r>
            <a:endParaRPr lang="en-US" dirty="0"/>
          </a:p>
          <a:p>
            <a:r>
              <a:rPr lang="en-US" dirty="0" err="1"/>
              <a:t>Whois</a:t>
            </a:r>
            <a:endParaRPr lang="en-US" dirty="0"/>
          </a:p>
          <a:p>
            <a:r>
              <a:rPr lang="en-US" dirty="0"/>
              <a:t>Dig</a:t>
            </a:r>
          </a:p>
          <a:p>
            <a:r>
              <a:rPr lang="en-US" dirty="0" err="1"/>
              <a:t>Maxmind</a:t>
            </a:r>
            <a:r>
              <a:rPr lang="en-US" dirty="0"/>
              <a:t> (</a:t>
            </a:r>
            <a:r>
              <a:rPr lang="en-US" dirty="0" err="1"/>
              <a:t>Geoloc</a:t>
            </a:r>
            <a:r>
              <a:rPr lang="en-US" dirty="0"/>
              <a:t>)</a:t>
            </a:r>
          </a:p>
          <a:p>
            <a:r>
              <a:rPr lang="en-US" dirty="0" err="1"/>
              <a:t>Iperf</a:t>
            </a:r>
            <a:endParaRPr lang="en-US" dirty="0"/>
          </a:p>
          <a:p>
            <a:r>
              <a:rPr lang="en-US" dirty="0" err="1"/>
              <a:t>Tcpdump</a:t>
            </a:r>
            <a:endParaRPr lang="en-US" dirty="0"/>
          </a:p>
          <a:p>
            <a:r>
              <a:rPr lang="en-US" dirty="0" err="1"/>
              <a:t>Tcpreplay</a:t>
            </a:r>
            <a:endParaRPr lang="en-US" dirty="0"/>
          </a:p>
          <a:p>
            <a:r>
              <a:rPr lang="en-US" dirty="0" err="1"/>
              <a:t>scapy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06153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A2033-AEED-43FA-056F-B665BF517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09" y="333620"/>
            <a:ext cx="8786982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A First Thought Experiment for Design: </a:t>
            </a:r>
            <a:br>
              <a:rPr lang="en-US" dirty="0"/>
            </a:br>
            <a:r>
              <a:rPr lang="en-US" dirty="0"/>
              <a:t>“Internet is a Series of (Dedicated) Tubes”</a:t>
            </a:r>
          </a:p>
        </p:txBody>
      </p:sp>
      <p:pic>
        <p:nvPicPr>
          <p:cNvPr id="4" name="Graphic 3" descr="Programmer male with solid fill">
            <a:extLst>
              <a:ext uri="{FF2B5EF4-FFF2-40B4-BE49-F238E27FC236}">
                <a16:creationId xmlns:a16="http://schemas.microsoft.com/office/drawing/2014/main" id="{06E7A720-E433-CF37-FD0D-ECEA9990B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524000"/>
            <a:ext cx="914400" cy="914400"/>
          </a:xfrm>
          <a:prstGeom prst="rect">
            <a:avLst/>
          </a:prstGeom>
        </p:spPr>
      </p:pic>
      <p:pic>
        <p:nvPicPr>
          <p:cNvPr id="5" name="Graphic 4" descr="Programmer male outline">
            <a:extLst>
              <a:ext uri="{FF2B5EF4-FFF2-40B4-BE49-F238E27FC236}">
                <a16:creationId xmlns:a16="http://schemas.microsoft.com/office/drawing/2014/main" id="{3C61082E-C82C-A7B7-E31D-BAC36C48D8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5105400"/>
            <a:ext cx="914400" cy="914400"/>
          </a:xfrm>
          <a:prstGeom prst="rect">
            <a:avLst/>
          </a:prstGeom>
        </p:spPr>
      </p:pic>
      <p:pic>
        <p:nvPicPr>
          <p:cNvPr id="6" name="Graphic 5" descr="Programmer female with solid fill">
            <a:extLst>
              <a:ext uri="{FF2B5EF4-FFF2-40B4-BE49-F238E27FC236}">
                <a16:creationId xmlns:a16="http://schemas.microsoft.com/office/drawing/2014/main" id="{C2DD9AEE-1B24-74EE-911A-12E3651404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3805200"/>
            <a:ext cx="914400" cy="914400"/>
          </a:xfrm>
          <a:prstGeom prst="rect">
            <a:avLst/>
          </a:prstGeom>
        </p:spPr>
      </p:pic>
      <p:pic>
        <p:nvPicPr>
          <p:cNvPr id="7" name="Graphic 6" descr="Programmer female outline">
            <a:extLst>
              <a:ext uri="{FF2B5EF4-FFF2-40B4-BE49-F238E27FC236}">
                <a16:creationId xmlns:a16="http://schemas.microsoft.com/office/drawing/2014/main" id="{0BE0AB0E-4E9B-A121-7D67-0E250B8F89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8200" y="2664600"/>
            <a:ext cx="914400" cy="914400"/>
          </a:xfrm>
          <a:prstGeom prst="rect">
            <a:avLst/>
          </a:prstGeom>
        </p:spPr>
      </p:pic>
      <p:pic>
        <p:nvPicPr>
          <p:cNvPr id="8" name="Picture 7" descr="A group of people running on a field&#10;&#10;Description automatically generated">
            <a:extLst>
              <a:ext uri="{FF2B5EF4-FFF2-40B4-BE49-F238E27FC236}">
                <a16:creationId xmlns:a16="http://schemas.microsoft.com/office/drawing/2014/main" id="{8B1F3E41-C6DF-2F49-080A-7519CBA14C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98" y="1164301"/>
            <a:ext cx="990600" cy="1494087"/>
          </a:xfrm>
          <a:prstGeom prst="rect">
            <a:avLst/>
          </a:prstGeom>
        </p:spPr>
      </p:pic>
      <p:pic>
        <p:nvPicPr>
          <p:cNvPr id="9" name="Picture 8" descr="A person holding a cat&#10;&#10;Description automatically generated">
            <a:extLst>
              <a:ext uri="{FF2B5EF4-FFF2-40B4-BE49-F238E27FC236}">
                <a16:creationId xmlns:a16="http://schemas.microsoft.com/office/drawing/2014/main" id="{E745C91B-BAF6-7AFD-B28A-6015621459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98" y="3121800"/>
            <a:ext cx="914400" cy="1388125"/>
          </a:xfrm>
          <a:prstGeom prst="rect">
            <a:avLst/>
          </a:prstGeom>
        </p:spPr>
      </p:pic>
      <p:pic>
        <p:nvPicPr>
          <p:cNvPr id="10" name="Picture 9" descr="A screenshot of a hippo&#10;&#10;Description automatically generated">
            <a:extLst>
              <a:ext uri="{FF2B5EF4-FFF2-40B4-BE49-F238E27FC236}">
                <a16:creationId xmlns:a16="http://schemas.microsoft.com/office/drawing/2014/main" id="{C093B222-F1F7-BCD9-FB91-C007F9D013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49" y="4967125"/>
            <a:ext cx="1502098" cy="1530350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FE781A21-FB0A-4CF3-CFE3-1841758A95C7}"/>
              </a:ext>
            </a:extLst>
          </p:cNvPr>
          <p:cNvSpPr/>
          <p:nvPr/>
        </p:nvSpPr>
        <p:spPr bwMode="auto">
          <a:xfrm>
            <a:off x="1815921" y="1596980"/>
            <a:ext cx="4816699" cy="540913"/>
          </a:xfrm>
          <a:custGeom>
            <a:avLst/>
            <a:gdLst>
              <a:gd name="connsiteX0" fmla="*/ 0 w 4816699"/>
              <a:gd name="connsiteY0" fmla="*/ 399245 h 540913"/>
              <a:gd name="connsiteX1" fmla="*/ 115910 w 4816699"/>
              <a:gd name="connsiteY1" fmla="*/ 437882 h 540913"/>
              <a:gd name="connsiteX2" fmla="*/ 618186 w 4816699"/>
              <a:gd name="connsiteY2" fmla="*/ 386366 h 540913"/>
              <a:gd name="connsiteX3" fmla="*/ 746975 w 4816699"/>
              <a:gd name="connsiteY3" fmla="*/ 334851 h 540913"/>
              <a:gd name="connsiteX4" fmla="*/ 953037 w 4816699"/>
              <a:gd name="connsiteY4" fmla="*/ 193183 h 540913"/>
              <a:gd name="connsiteX5" fmla="*/ 1004552 w 4816699"/>
              <a:gd name="connsiteY5" fmla="*/ 128789 h 540913"/>
              <a:gd name="connsiteX6" fmla="*/ 1184856 w 4816699"/>
              <a:gd name="connsiteY6" fmla="*/ 12879 h 540913"/>
              <a:gd name="connsiteX7" fmla="*/ 1249251 w 4816699"/>
              <a:gd name="connsiteY7" fmla="*/ 0 h 540913"/>
              <a:gd name="connsiteX8" fmla="*/ 1378040 w 4816699"/>
              <a:gd name="connsiteY8" fmla="*/ 12879 h 540913"/>
              <a:gd name="connsiteX9" fmla="*/ 1429555 w 4816699"/>
              <a:gd name="connsiteY9" fmla="*/ 38637 h 540913"/>
              <a:gd name="connsiteX10" fmla="*/ 1558344 w 4816699"/>
              <a:gd name="connsiteY10" fmla="*/ 128789 h 540913"/>
              <a:gd name="connsiteX11" fmla="*/ 1609859 w 4816699"/>
              <a:gd name="connsiteY11" fmla="*/ 154547 h 540913"/>
              <a:gd name="connsiteX12" fmla="*/ 1661375 w 4816699"/>
              <a:gd name="connsiteY12" fmla="*/ 193183 h 540913"/>
              <a:gd name="connsiteX13" fmla="*/ 1790164 w 4816699"/>
              <a:gd name="connsiteY13" fmla="*/ 231820 h 540913"/>
              <a:gd name="connsiteX14" fmla="*/ 1918952 w 4816699"/>
              <a:gd name="connsiteY14" fmla="*/ 270457 h 540913"/>
              <a:gd name="connsiteX15" fmla="*/ 2060620 w 4816699"/>
              <a:gd name="connsiteY15" fmla="*/ 360609 h 540913"/>
              <a:gd name="connsiteX16" fmla="*/ 2125014 w 4816699"/>
              <a:gd name="connsiteY16" fmla="*/ 425003 h 540913"/>
              <a:gd name="connsiteX17" fmla="*/ 2189409 w 4816699"/>
              <a:gd name="connsiteY17" fmla="*/ 463640 h 540913"/>
              <a:gd name="connsiteX18" fmla="*/ 2228045 w 4816699"/>
              <a:gd name="connsiteY18" fmla="*/ 489397 h 540913"/>
              <a:gd name="connsiteX19" fmla="*/ 2305318 w 4816699"/>
              <a:gd name="connsiteY19" fmla="*/ 476519 h 540913"/>
              <a:gd name="connsiteX20" fmla="*/ 2343955 w 4816699"/>
              <a:gd name="connsiteY20" fmla="*/ 437882 h 540913"/>
              <a:gd name="connsiteX21" fmla="*/ 2408349 w 4816699"/>
              <a:gd name="connsiteY21" fmla="*/ 360609 h 540913"/>
              <a:gd name="connsiteX22" fmla="*/ 2485623 w 4816699"/>
              <a:gd name="connsiteY22" fmla="*/ 309093 h 540913"/>
              <a:gd name="connsiteX23" fmla="*/ 2678806 w 4816699"/>
              <a:gd name="connsiteY23" fmla="*/ 334851 h 540913"/>
              <a:gd name="connsiteX24" fmla="*/ 2807594 w 4816699"/>
              <a:gd name="connsiteY24" fmla="*/ 425003 h 540913"/>
              <a:gd name="connsiteX25" fmla="*/ 3000778 w 4816699"/>
              <a:gd name="connsiteY25" fmla="*/ 437882 h 540913"/>
              <a:gd name="connsiteX26" fmla="*/ 3296992 w 4816699"/>
              <a:gd name="connsiteY26" fmla="*/ 489397 h 540913"/>
              <a:gd name="connsiteX27" fmla="*/ 3490175 w 4816699"/>
              <a:gd name="connsiteY27" fmla="*/ 515155 h 540913"/>
              <a:gd name="connsiteX28" fmla="*/ 3683358 w 4816699"/>
              <a:gd name="connsiteY28" fmla="*/ 528034 h 540913"/>
              <a:gd name="connsiteX29" fmla="*/ 3799268 w 4816699"/>
              <a:gd name="connsiteY29" fmla="*/ 540913 h 540913"/>
              <a:gd name="connsiteX30" fmla="*/ 4056845 w 4816699"/>
              <a:gd name="connsiteY30" fmla="*/ 528034 h 540913"/>
              <a:gd name="connsiteX31" fmla="*/ 4095482 w 4816699"/>
              <a:gd name="connsiteY31" fmla="*/ 502276 h 540913"/>
              <a:gd name="connsiteX32" fmla="*/ 4159876 w 4816699"/>
              <a:gd name="connsiteY32" fmla="*/ 463640 h 540913"/>
              <a:gd name="connsiteX33" fmla="*/ 4250028 w 4816699"/>
              <a:gd name="connsiteY33" fmla="*/ 412124 h 540913"/>
              <a:gd name="connsiteX34" fmla="*/ 4353059 w 4816699"/>
              <a:gd name="connsiteY34" fmla="*/ 321972 h 540913"/>
              <a:gd name="connsiteX35" fmla="*/ 4456090 w 4816699"/>
              <a:gd name="connsiteY35" fmla="*/ 296214 h 540913"/>
              <a:gd name="connsiteX36" fmla="*/ 4610637 w 4816699"/>
              <a:gd name="connsiteY36" fmla="*/ 270457 h 540913"/>
              <a:gd name="connsiteX37" fmla="*/ 4687910 w 4816699"/>
              <a:gd name="connsiteY37" fmla="*/ 244699 h 540913"/>
              <a:gd name="connsiteX38" fmla="*/ 4803820 w 4816699"/>
              <a:gd name="connsiteY38" fmla="*/ 309093 h 540913"/>
              <a:gd name="connsiteX39" fmla="*/ 4816699 w 4816699"/>
              <a:gd name="connsiteY39" fmla="*/ 334851 h 54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16699" h="540913">
                <a:moveTo>
                  <a:pt x="0" y="399245"/>
                </a:moveTo>
                <a:cubicBezTo>
                  <a:pt x="38637" y="412124"/>
                  <a:pt x="75240" y="435741"/>
                  <a:pt x="115910" y="437882"/>
                </a:cubicBezTo>
                <a:cubicBezTo>
                  <a:pt x="358062" y="450627"/>
                  <a:pt x="433451" y="451023"/>
                  <a:pt x="618186" y="386366"/>
                </a:cubicBezTo>
                <a:cubicBezTo>
                  <a:pt x="661827" y="371092"/>
                  <a:pt x="706926" y="357956"/>
                  <a:pt x="746975" y="334851"/>
                </a:cubicBezTo>
                <a:cubicBezTo>
                  <a:pt x="819175" y="293197"/>
                  <a:pt x="900966" y="258272"/>
                  <a:pt x="953037" y="193183"/>
                </a:cubicBezTo>
                <a:cubicBezTo>
                  <a:pt x="970209" y="171718"/>
                  <a:pt x="984354" y="147434"/>
                  <a:pt x="1004552" y="128789"/>
                </a:cubicBezTo>
                <a:cubicBezTo>
                  <a:pt x="1070099" y="68284"/>
                  <a:pt x="1107422" y="36109"/>
                  <a:pt x="1184856" y="12879"/>
                </a:cubicBezTo>
                <a:cubicBezTo>
                  <a:pt x="1205823" y="6589"/>
                  <a:pt x="1227786" y="4293"/>
                  <a:pt x="1249251" y="0"/>
                </a:cubicBezTo>
                <a:cubicBezTo>
                  <a:pt x="1292181" y="4293"/>
                  <a:pt x="1335854" y="3839"/>
                  <a:pt x="1378040" y="12879"/>
                </a:cubicBezTo>
                <a:cubicBezTo>
                  <a:pt x="1396812" y="16902"/>
                  <a:pt x="1412772" y="29313"/>
                  <a:pt x="1429555" y="38637"/>
                </a:cubicBezTo>
                <a:cubicBezTo>
                  <a:pt x="1574061" y="118919"/>
                  <a:pt x="1412313" y="31436"/>
                  <a:pt x="1558344" y="128789"/>
                </a:cubicBezTo>
                <a:cubicBezTo>
                  <a:pt x="1574318" y="139438"/>
                  <a:pt x="1593579" y="144372"/>
                  <a:pt x="1609859" y="154547"/>
                </a:cubicBezTo>
                <a:cubicBezTo>
                  <a:pt x="1628061" y="165923"/>
                  <a:pt x="1643173" y="181807"/>
                  <a:pt x="1661375" y="193183"/>
                </a:cubicBezTo>
                <a:cubicBezTo>
                  <a:pt x="1717549" y="228292"/>
                  <a:pt x="1719384" y="218951"/>
                  <a:pt x="1790164" y="231820"/>
                </a:cubicBezTo>
                <a:cubicBezTo>
                  <a:pt x="1847043" y="242162"/>
                  <a:pt x="1866112" y="244037"/>
                  <a:pt x="1918952" y="270457"/>
                </a:cubicBezTo>
                <a:cubicBezTo>
                  <a:pt x="1943543" y="282753"/>
                  <a:pt x="2044573" y="347479"/>
                  <a:pt x="2060620" y="360609"/>
                </a:cubicBezTo>
                <a:cubicBezTo>
                  <a:pt x="2084114" y="379831"/>
                  <a:pt x="2101310" y="406040"/>
                  <a:pt x="2125014" y="425003"/>
                </a:cubicBezTo>
                <a:cubicBezTo>
                  <a:pt x="2144561" y="440641"/>
                  <a:pt x="2168182" y="450373"/>
                  <a:pt x="2189409" y="463640"/>
                </a:cubicBezTo>
                <a:cubicBezTo>
                  <a:pt x="2202534" y="471843"/>
                  <a:pt x="2215166" y="480811"/>
                  <a:pt x="2228045" y="489397"/>
                </a:cubicBezTo>
                <a:cubicBezTo>
                  <a:pt x="2253803" y="485104"/>
                  <a:pt x="2281456" y="487124"/>
                  <a:pt x="2305318" y="476519"/>
                </a:cubicBezTo>
                <a:cubicBezTo>
                  <a:pt x="2321962" y="469122"/>
                  <a:pt x="2332295" y="451874"/>
                  <a:pt x="2343955" y="437882"/>
                </a:cubicBezTo>
                <a:cubicBezTo>
                  <a:pt x="2383118" y="390886"/>
                  <a:pt x="2354882" y="402194"/>
                  <a:pt x="2408349" y="360609"/>
                </a:cubicBezTo>
                <a:cubicBezTo>
                  <a:pt x="2432785" y="341603"/>
                  <a:pt x="2485623" y="309093"/>
                  <a:pt x="2485623" y="309093"/>
                </a:cubicBezTo>
                <a:cubicBezTo>
                  <a:pt x="2550017" y="317679"/>
                  <a:pt x="2615981" y="318318"/>
                  <a:pt x="2678806" y="334851"/>
                </a:cubicBezTo>
                <a:cubicBezTo>
                  <a:pt x="2742668" y="351657"/>
                  <a:pt x="2730371" y="419855"/>
                  <a:pt x="2807594" y="425003"/>
                </a:cubicBezTo>
                <a:lnTo>
                  <a:pt x="3000778" y="437882"/>
                </a:lnTo>
                <a:cubicBezTo>
                  <a:pt x="3153532" y="468433"/>
                  <a:pt x="3126798" y="465084"/>
                  <a:pt x="3296992" y="489397"/>
                </a:cubicBezTo>
                <a:cubicBezTo>
                  <a:pt x="3361303" y="498584"/>
                  <a:pt x="3425533" y="508691"/>
                  <a:pt x="3490175" y="515155"/>
                </a:cubicBezTo>
                <a:cubicBezTo>
                  <a:pt x="3554392" y="521577"/>
                  <a:pt x="3619044" y="522674"/>
                  <a:pt x="3683358" y="528034"/>
                </a:cubicBezTo>
                <a:cubicBezTo>
                  <a:pt x="3722098" y="531262"/>
                  <a:pt x="3760631" y="536620"/>
                  <a:pt x="3799268" y="540913"/>
                </a:cubicBezTo>
                <a:cubicBezTo>
                  <a:pt x="3885127" y="536620"/>
                  <a:pt x="3971601" y="539153"/>
                  <a:pt x="4056845" y="528034"/>
                </a:cubicBezTo>
                <a:cubicBezTo>
                  <a:pt x="4072194" y="526032"/>
                  <a:pt x="4082356" y="510480"/>
                  <a:pt x="4095482" y="502276"/>
                </a:cubicBezTo>
                <a:cubicBezTo>
                  <a:pt x="4116709" y="489009"/>
                  <a:pt x="4139048" y="477525"/>
                  <a:pt x="4159876" y="463640"/>
                </a:cubicBezTo>
                <a:cubicBezTo>
                  <a:pt x="4237847" y="411659"/>
                  <a:pt x="4181166" y="435079"/>
                  <a:pt x="4250028" y="412124"/>
                </a:cubicBezTo>
                <a:cubicBezTo>
                  <a:pt x="4270854" y="391298"/>
                  <a:pt x="4322658" y="334639"/>
                  <a:pt x="4353059" y="321972"/>
                </a:cubicBezTo>
                <a:cubicBezTo>
                  <a:pt x="4385736" y="308356"/>
                  <a:pt x="4421746" y="304800"/>
                  <a:pt x="4456090" y="296214"/>
                </a:cubicBezTo>
                <a:cubicBezTo>
                  <a:pt x="4541182" y="274941"/>
                  <a:pt x="4490044" y="285530"/>
                  <a:pt x="4610637" y="270457"/>
                </a:cubicBezTo>
                <a:cubicBezTo>
                  <a:pt x="4636395" y="261871"/>
                  <a:pt x="4662152" y="236113"/>
                  <a:pt x="4687910" y="244699"/>
                </a:cubicBezTo>
                <a:cubicBezTo>
                  <a:pt x="4724843" y="257010"/>
                  <a:pt x="4786106" y="273666"/>
                  <a:pt x="4803820" y="309093"/>
                </a:cubicBezTo>
                <a:lnTo>
                  <a:pt x="4816699" y="334851"/>
                </a:lnTo>
              </a:path>
            </a:pathLst>
          </a:custGeom>
          <a:noFill/>
          <a:ln w="381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D06293D-4DB3-B768-D079-C3283640F863}"/>
              </a:ext>
            </a:extLst>
          </p:cNvPr>
          <p:cNvSpPr/>
          <p:nvPr/>
        </p:nvSpPr>
        <p:spPr bwMode="auto">
          <a:xfrm>
            <a:off x="1752600" y="3011595"/>
            <a:ext cx="4816699" cy="540913"/>
          </a:xfrm>
          <a:custGeom>
            <a:avLst/>
            <a:gdLst>
              <a:gd name="connsiteX0" fmla="*/ 0 w 4816699"/>
              <a:gd name="connsiteY0" fmla="*/ 399245 h 540913"/>
              <a:gd name="connsiteX1" fmla="*/ 115910 w 4816699"/>
              <a:gd name="connsiteY1" fmla="*/ 437882 h 540913"/>
              <a:gd name="connsiteX2" fmla="*/ 618186 w 4816699"/>
              <a:gd name="connsiteY2" fmla="*/ 386366 h 540913"/>
              <a:gd name="connsiteX3" fmla="*/ 746975 w 4816699"/>
              <a:gd name="connsiteY3" fmla="*/ 334851 h 540913"/>
              <a:gd name="connsiteX4" fmla="*/ 953037 w 4816699"/>
              <a:gd name="connsiteY4" fmla="*/ 193183 h 540913"/>
              <a:gd name="connsiteX5" fmla="*/ 1004552 w 4816699"/>
              <a:gd name="connsiteY5" fmla="*/ 128789 h 540913"/>
              <a:gd name="connsiteX6" fmla="*/ 1184856 w 4816699"/>
              <a:gd name="connsiteY6" fmla="*/ 12879 h 540913"/>
              <a:gd name="connsiteX7" fmla="*/ 1249251 w 4816699"/>
              <a:gd name="connsiteY7" fmla="*/ 0 h 540913"/>
              <a:gd name="connsiteX8" fmla="*/ 1378040 w 4816699"/>
              <a:gd name="connsiteY8" fmla="*/ 12879 h 540913"/>
              <a:gd name="connsiteX9" fmla="*/ 1429555 w 4816699"/>
              <a:gd name="connsiteY9" fmla="*/ 38637 h 540913"/>
              <a:gd name="connsiteX10" fmla="*/ 1558344 w 4816699"/>
              <a:gd name="connsiteY10" fmla="*/ 128789 h 540913"/>
              <a:gd name="connsiteX11" fmla="*/ 1609859 w 4816699"/>
              <a:gd name="connsiteY11" fmla="*/ 154547 h 540913"/>
              <a:gd name="connsiteX12" fmla="*/ 1661375 w 4816699"/>
              <a:gd name="connsiteY12" fmla="*/ 193183 h 540913"/>
              <a:gd name="connsiteX13" fmla="*/ 1790164 w 4816699"/>
              <a:gd name="connsiteY13" fmla="*/ 231820 h 540913"/>
              <a:gd name="connsiteX14" fmla="*/ 1918952 w 4816699"/>
              <a:gd name="connsiteY14" fmla="*/ 270457 h 540913"/>
              <a:gd name="connsiteX15" fmla="*/ 2060620 w 4816699"/>
              <a:gd name="connsiteY15" fmla="*/ 360609 h 540913"/>
              <a:gd name="connsiteX16" fmla="*/ 2125014 w 4816699"/>
              <a:gd name="connsiteY16" fmla="*/ 425003 h 540913"/>
              <a:gd name="connsiteX17" fmla="*/ 2189409 w 4816699"/>
              <a:gd name="connsiteY17" fmla="*/ 463640 h 540913"/>
              <a:gd name="connsiteX18" fmla="*/ 2228045 w 4816699"/>
              <a:gd name="connsiteY18" fmla="*/ 489397 h 540913"/>
              <a:gd name="connsiteX19" fmla="*/ 2305318 w 4816699"/>
              <a:gd name="connsiteY19" fmla="*/ 476519 h 540913"/>
              <a:gd name="connsiteX20" fmla="*/ 2343955 w 4816699"/>
              <a:gd name="connsiteY20" fmla="*/ 437882 h 540913"/>
              <a:gd name="connsiteX21" fmla="*/ 2408349 w 4816699"/>
              <a:gd name="connsiteY21" fmla="*/ 360609 h 540913"/>
              <a:gd name="connsiteX22" fmla="*/ 2485623 w 4816699"/>
              <a:gd name="connsiteY22" fmla="*/ 309093 h 540913"/>
              <a:gd name="connsiteX23" fmla="*/ 2678806 w 4816699"/>
              <a:gd name="connsiteY23" fmla="*/ 334851 h 540913"/>
              <a:gd name="connsiteX24" fmla="*/ 2807594 w 4816699"/>
              <a:gd name="connsiteY24" fmla="*/ 425003 h 540913"/>
              <a:gd name="connsiteX25" fmla="*/ 3000778 w 4816699"/>
              <a:gd name="connsiteY25" fmla="*/ 437882 h 540913"/>
              <a:gd name="connsiteX26" fmla="*/ 3296992 w 4816699"/>
              <a:gd name="connsiteY26" fmla="*/ 489397 h 540913"/>
              <a:gd name="connsiteX27" fmla="*/ 3490175 w 4816699"/>
              <a:gd name="connsiteY27" fmla="*/ 515155 h 540913"/>
              <a:gd name="connsiteX28" fmla="*/ 3683358 w 4816699"/>
              <a:gd name="connsiteY28" fmla="*/ 528034 h 540913"/>
              <a:gd name="connsiteX29" fmla="*/ 3799268 w 4816699"/>
              <a:gd name="connsiteY29" fmla="*/ 540913 h 540913"/>
              <a:gd name="connsiteX30" fmla="*/ 4056845 w 4816699"/>
              <a:gd name="connsiteY30" fmla="*/ 528034 h 540913"/>
              <a:gd name="connsiteX31" fmla="*/ 4095482 w 4816699"/>
              <a:gd name="connsiteY31" fmla="*/ 502276 h 540913"/>
              <a:gd name="connsiteX32" fmla="*/ 4159876 w 4816699"/>
              <a:gd name="connsiteY32" fmla="*/ 463640 h 540913"/>
              <a:gd name="connsiteX33" fmla="*/ 4250028 w 4816699"/>
              <a:gd name="connsiteY33" fmla="*/ 412124 h 540913"/>
              <a:gd name="connsiteX34" fmla="*/ 4353059 w 4816699"/>
              <a:gd name="connsiteY34" fmla="*/ 321972 h 540913"/>
              <a:gd name="connsiteX35" fmla="*/ 4456090 w 4816699"/>
              <a:gd name="connsiteY35" fmla="*/ 296214 h 540913"/>
              <a:gd name="connsiteX36" fmla="*/ 4610637 w 4816699"/>
              <a:gd name="connsiteY36" fmla="*/ 270457 h 540913"/>
              <a:gd name="connsiteX37" fmla="*/ 4687910 w 4816699"/>
              <a:gd name="connsiteY37" fmla="*/ 244699 h 540913"/>
              <a:gd name="connsiteX38" fmla="*/ 4803820 w 4816699"/>
              <a:gd name="connsiteY38" fmla="*/ 309093 h 540913"/>
              <a:gd name="connsiteX39" fmla="*/ 4816699 w 4816699"/>
              <a:gd name="connsiteY39" fmla="*/ 334851 h 54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16699" h="540913">
                <a:moveTo>
                  <a:pt x="0" y="399245"/>
                </a:moveTo>
                <a:cubicBezTo>
                  <a:pt x="38637" y="412124"/>
                  <a:pt x="75240" y="435741"/>
                  <a:pt x="115910" y="437882"/>
                </a:cubicBezTo>
                <a:cubicBezTo>
                  <a:pt x="358062" y="450627"/>
                  <a:pt x="433451" y="451023"/>
                  <a:pt x="618186" y="386366"/>
                </a:cubicBezTo>
                <a:cubicBezTo>
                  <a:pt x="661827" y="371092"/>
                  <a:pt x="706926" y="357956"/>
                  <a:pt x="746975" y="334851"/>
                </a:cubicBezTo>
                <a:cubicBezTo>
                  <a:pt x="819175" y="293197"/>
                  <a:pt x="900966" y="258272"/>
                  <a:pt x="953037" y="193183"/>
                </a:cubicBezTo>
                <a:cubicBezTo>
                  <a:pt x="970209" y="171718"/>
                  <a:pt x="984354" y="147434"/>
                  <a:pt x="1004552" y="128789"/>
                </a:cubicBezTo>
                <a:cubicBezTo>
                  <a:pt x="1070099" y="68284"/>
                  <a:pt x="1107422" y="36109"/>
                  <a:pt x="1184856" y="12879"/>
                </a:cubicBezTo>
                <a:cubicBezTo>
                  <a:pt x="1205823" y="6589"/>
                  <a:pt x="1227786" y="4293"/>
                  <a:pt x="1249251" y="0"/>
                </a:cubicBezTo>
                <a:cubicBezTo>
                  <a:pt x="1292181" y="4293"/>
                  <a:pt x="1335854" y="3839"/>
                  <a:pt x="1378040" y="12879"/>
                </a:cubicBezTo>
                <a:cubicBezTo>
                  <a:pt x="1396812" y="16902"/>
                  <a:pt x="1412772" y="29313"/>
                  <a:pt x="1429555" y="38637"/>
                </a:cubicBezTo>
                <a:cubicBezTo>
                  <a:pt x="1574061" y="118919"/>
                  <a:pt x="1412313" y="31436"/>
                  <a:pt x="1558344" y="128789"/>
                </a:cubicBezTo>
                <a:cubicBezTo>
                  <a:pt x="1574318" y="139438"/>
                  <a:pt x="1593579" y="144372"/>
                  <a:pt x="1609859" y="154547"/>
                </a:cubicBezTo>
                <a:cubicBezTo>
                  <a:pt x="1628061" y="165923"/>
                  <a:pt x="1643173" y="181807"/>
                  <a:pt x="1661375" y="193183"/>
                </a:cubicBezTo>
                <a:cubicBezTo>
                  <a:pt x="1717549" y="228292"/>
                  <a:pt x="1719384" y="218951"/>
                  <a:pt x="1790164" y="231820"/>
                </a:cubicBezTo>
                <a:cubicBezTo>
                  <a:pt x="1847043" y="242162"/>
                  <a:pt x="1866112" y="244037"/>
                  <a:pt x="1918952" y="270457"/>
                </a:cubicBezTo>
                <a:cubicBezTo>
                  <a:pt x="1943543" y="282753"/>
                  <a:pt x="2044573" y="347479"/>
                  <a:pt x="2060620" y="360609"/>
                </a:cubicBezTo>
                <a:cubicBezTo>
                  <a:pt x="2084114" y="379831"/>
                  <a:pt x="2101310" y="406040"/>
                  <a:pt x="2125014" y="425003"/>
                </a:cubicBezTo>
                <a:cubicBezTo>
                  <a:pt x="2144561" y="440641"/>
                  <a:pt x="2168182" y="450373"/>
                  <a:pt x="2189409" y="463640"/>
                </a:cubicBezTo>
                <a:cubicBezTo>
                  <a:pt x="2202534" y="471843"/>
                  <a:pt x="2215166" y="480811"/>
                  <a:pt x="2228045" y="489397"/>
                </a:cubicBezTo>
                <a:cubicBezTo>
                  <a:pt x="2253803" y="485104"/>
                  <a:pt x="2281456" y="487124"/>
                  <a:pt x="2305318" y="476519"/>
                </a:cubicBezTo>
                <a:cubicBezTo>
                  <a:pt x="2321962" y="469122"/>
                  <a:pt x="2332295" y="451874"/>
                  <a:pt x="2343955" y="437882"/>
                </a:cubicBezTo>
                <a:cubicBezTo>
                  <a:pt x="2383118" y="390886"/>
                  <a:pt x="2354882" y="402194"/>
                  <a:pt x="2408349" y="360609"/>
                </a:cubicBezTo>
                <a:cubicBezTo>
                  <a:pt x="2432785" y="341603"/>
                  <a:pt x="2485623" y="309093"/>
                  <a:pt x="2485623" y="309093"/>
                </a:cubicBezTo>
                <a:cubicBezTo>
                  <a:pt x="2550017" y="317679"/>
                  <a:pt x="2615981" y="318318"/>
                  <a:pt x="2678806" y="334851"/>
                </a:cubicBezTo>
                <a:cubicBezTo>
                  <a:pt x="2742668" y="351657"/>
                  <a:pt x="2730371" y="419855"/>
                  <a:pt x="2807594" y="425003"/>
                </a:cubicBezTo>
                <a:lnTo>
                  <a:pt x="3000778" y="437882"/>
                </a:lnTo>
                <a:cubicBezTo>
                  <a:pt x="3153532" y="468433"/>
                  <a:pt x="3126798" y="465084"/>
                  <a:pt x="3296992" y="489397"/>
                </a:cubicBezTo>
                <a:cubicBezTo>
                  <a:pt x="3361303" y="498584"/>
                  <a:pt x="3425533" y="508691"/>
                  <a:pt x="3490175" y="515155"/>
                </a:cubicBezTo>
                <a:cubicBezTo>
                  <a:pt x="3554392" y="521577"/>
                  <a:pt x="3619044" y="522674"/>
                  <a:pt x="3683358" y="528034"/>
                </a:cubicBezTo>
                <a:cubicBezTo>
                  <a:pt x="3722098" y="531262"/>
                  <a:pt x="3760631" y="536620"/>
                  <a:pt x="3799268" y="540913"/>
                </a:cubicBezTo>
                <a:cubicBezTo>
                  <a:pt x="3885127" y="536620"/>
                  <a:pt x="3971601" y="539153"/>
                  <a:pt x="4056845" y="528034"/>
                </a:cubicBezTo>
                <a:cubicBezTo>
                  <a:pt x="4072194" y="526032"/>
                  <a:pt x="4082356" y="510480"/>
                  <a:pt x="4095482" y="502276"/>
                </a:cubicBezTo>
                <a:cubicBezTo>
                  <a:pt x="4116709" y="489009"/>
                  <a:pt x="4139048" y="477525"/>
                  <a:pt x="4159876" y="463640"/>
                </a:cubicBezTo>
                <a:cubicBezTo>
                  <a:pt x="4237847" y="411659"/>
                  <a:pt x="4181166" y="435079"/>
                  <a:pt x="4250028" y="412124"/>
                </a:cubicBezTo>
                <a:cubicBezTo>
                  <a:pt x="4270854" y="391298"/>
                  <a:pt x="4322658" y="334639"/>
                  <a:pt x="4353059" y="321972"/>
                </a:cubicBezTo>
                <a:cubicBezTo>
                  <a:pt x="4385736" y="308356"/>
                  <a:pt x="4421746" y="304800"/>
                  <a:pt x="4456090" y="296214"/>
                </a:cubicBezTo>
                <a:cubicBezTo>
                  <a:pt x="4541182" y="274941"/>
                  <a:pt x="4490044" y="285530"/>
                  <a:pt x="4610637" y="270457"/>
                </a:cubicBezTo>
                <a:cubicBezTo>
                  <a:pt x="4636395" y="261871"/>
                  <a:pt x="4662152" y="236113"/>
                  <a:pt x="4687910" y="244699"/>
                </a:cubicBezTo>
                <a:cubicBezTo>
                  <a:pt x="4724843" y="257010"/>
                  <a:pt x="4786106" y="273666"/>
                  <a:pt x="4803820" y="309093"/>
                </a:cubicBezTo>
                <a:lnTo>
                  <a:pt x="4816699" y="334851"/>
                </a:lnTo>
              </a:path>
            </a:pathLst>
          </a:custGeom>
          <a:noFill/>
          <a:ln w="381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3B7B5417-E4B3-CCDA-59A9-5DC5810C61C0}"/>
              </a:ext>
            </a:extLst>
          </p:cNvPr>
          <p:cNvSpPr/>
          <p:nvPr/>
        </p:nvSpPr>
        <p:spPr bwMode="auto">
          <a:xfrm>
            <a:off x="1690675" y="5343721"/>
            <a:ext cx="4816699" cy="540913"/>
          </a:xfrm>
          <a:custGeom>
            <a:avLst/>
            <a:gdLst>
              <a:gd name="connsiteX0" fmla="*/ 0 w 4816699"/>
              <a:gd name="connsiteY0" fmla="*/ 399245 h 540913"/>
              <a:gd name="connsiteX1" fmla="*/ 115910 w 4816699"/>
              <a:gd name="connsiteY1" fmla="*/ 437882 h 540913"/>
              <a:gd name="connsiteX2" fmla="*/ 618186 w 4816699"/>
              <a:gd name="connsiteY2" fmla="*/ 386366 h 540913"/>
              <a:gd name="connsiteX3" fmla="*/ 746975 w 4816699"/>
              <a:gd name="connsiteY3" fmla="*/ 334851 h 540913"/>
              <a:gd name="connsiteX4" fmla="*/ 953037 w 4816699"/>
              <a:gd name="connsiteY4" fmla="*/ 193183 h 540913"/>
              <a:gd name="connsiteX5" fmla="*/ 1004552 w 4816699"/>
              <a:gd name="connsiteY5" fmla="*/ 128789 h 540913"/>
              <a:gd name="connsiteX6" fmla="*/ 1184856 w 4816699"/>
              <a:gd name="connsiteY6" fmla="*/ 12879 h 540913"/>
              <a:gd name="connsiteX7" fmla="*/ 1249251 w 4816699"/>
              <a:gd name="connsiteY7" fmla="*/ 0 h 540913"/>
              <a:gd name="connsiteX8" fmla="*/ 1378040 w 4816699"/>
              <a:gd name="connsiteY8" fmla="*/ 12879 h 540913"/>
              <a:gd name="connsiteX9" fmla="*/ 1429555 w 4816699"/>
              <a:gd name="connsiteY9" fmla="*/ 38637 h 540913"/>
              <a:gd name="connsiteX10" fmla="*/ 1558344 w 4816699"/>
              <a:gd name="connsiteY10" fmla="*/ 128789 h 540913"/>
              <a:gd name="connsiteX11" fmla="*/ 1609859 w 4816699"/>
              <a:gd name="connsiteY11" fmla="*/ 154547 h 540913"/>
              <a:gd name="connsiteX12" fmla="*/ 1661375 w 4816699"/>
              <a:gd name="connsiteY12" fmla="*/ 193183 h 540913"/>
              <a:gd name="connsiteX13" fmla="*/ 1790164 w 4816699"/>
              <a:gd name="connsiteY13" fmla="*/ 231820 h 540913"/>
              <a:gd name="connsiteX14" fmla="*/ 1918952 w 4816699"/>
              <a:gd name="connsiteY14" fmla="*/ 270457 h 540913"/>
              <a:gd name="connsiteX15" fmla="*/ 2060620 w 4816699"/>
              <a:gd name="connsiteY15" fmla="*/ 360609 h 540913"/>
              <a:gd name="connsiteX16" fmla="*/ 2125014 w 4816699"/>
              <a:gd name="connsiteY16" fmla="*/ 425003 h 540913"/>
              <a:gd name="connsiteX17" fmla="*/ 2189409 w 4816699"/>
              <a:gd name="connsiteY17" fmla="*/ 463640 h 540913"/>
              <a:gd name="connsiteX18" fmla="*/ 2228045 w 4816699"/>
              <a:gd name="connsiteY18" fmla="*/ 489397 h 540913"/>
              <a:gd name="connsiteX19" fmla="*/ 2305318 w 4816699"/>
              <a:gd name="connsiteY19" fmla="*/ 476519 h 540913"/>
              <a:gd name="connsiteX20" fmla="*/ 2343955 w 4816699"/>
              <a:gd name="connsiteY20" fmla="*/ 437882 h 540913"/>
              <a:gd name="connsiteX21" fmla="*/ 2408349 w 4816699"/>
              <a:gd name="connsiteY21" fmla="*/ 360609 h 540913"/>
              <a:gd name="connsiteX22" fmla="*/ 2485623 w 4816699"/>
              <a:gd name="connsiteY22" fmla="*/ 309093 h 540913"/>
              <a:gd name="connsiteX23" fmla="*/ 2678806 w 4816699"/>
              <a:gd name="connsiteY23" fmla="*/ 334851 h 540913"/>
              <a:gd name="connsiteX24" fmla="*/ 2807594 w 4816699"/>
              <a:gd name="connsiteY24" fmla="*/ 425003 h 540913"/>
              <a:gd name="connsiteX25" fmla="*/ 3000778 w 4816699"/>
              <a:gd name="connsiteY25" fmla="*/ 437882 h 540913"/>
              <a:gd name="connsiteX26" fmla="*/ 3296992 w 4816699"/>
              <a:gd name="connsiteY26" fmla="*/ 489397 h 540913"/>
              <a:gd name="connsiteX27" fmla="*/ 3490175 w 4816699"/>
              <a:gd name="connsiteY27" fmla="*/ 515155 h 540913"/>
              <a:gd name="connsiteX28" fmla="*/ 3683358 w 4816699"/>
              <a:gd name="connsiteY28" fmla="*/ 528034 h 540913"/>
              <a:gd name="connsiteX29" fmla="*/ 3799268 w 4816699"/>
              <a:gd name="connsiteY29" fmla="*/ 540913 h 540913"/>
              <a:gd name="connsiteX30" fmla="*/ 4056845 w 4816699"/>
              <a:gd name="connsiteY30" fmla="*/ 528034 h 540913"/>
              <a:gd name="connsiteX31" fmla="*/ 4095482 w 4816699"/>
              <a:gd name="connsiteY31" fmla="*/ 502276 h 540913"/>
              <a:gd name="connsiteX32" fmla="*/ 4159876 w 4816699"/>
              <a:gd name="connsiteY32" fmla="*/ 463640 h 540913"/>
              <a:gd name="connsiteX33" fmla="*/ 4250028 w 4816699"/>
              <a:gd name="connsiteY33" fmla="*/ 412124 h 540913"/>
              <a:gd name="connsiteX34" fmla="*/ 4353059 w 4816699"/>
              <a:gd name="connsiteY34" fmla="*/ 321972 h 540913"/>
              <a:gd name="connsiteX35" fmla="*/ 4456090 w 4816699"/>
              <a:gd name="connsiteY35" fmla="*/ 296214 h 540913"/>
              <a:gd name="connsiteX36" fmla="*/ 4610637 w 4816699"/>
              <a:gd name="connsiteY36" fmla="*/ 270457 h 540913"/>
              <a:gd name="connsiteX37" fmla="*/ 4687910 w 4816699"/>
              <a:gd name="connsiteY37" fmla="*/ 244699 h 540913"/>
              <a:gd name="connsiteX38" fmla="*/ 4803820 w 4816699"/>
              <a:gd name="connsiteY38" fmla="*/ 309093 h 540913"/>
              <a:gd name="connsiteX39" fmla="*/ 4816699 w 4816699"/>
              <a:gd name="connsiteY39" fmla="*/ 334851 h 54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16699" h="540913">
                <a:moveTo>
                  <a:pt x="0" y="399245"/>
                </a:moveTo>
                <a:cubicBezTo>
                  <a:pt x="38637" y="412124"/>
                  <a:pt x="75240" y="435741"/>
                  <a:pt x="115910" y="437882"/>
                </a:cubicBezTo>
                <a:cubicBezTo>
                  <a:pt x="358062" y="450627"/>
                  <a:pt x="433451" y="451023"/>
                  <a:pt x="618186" y="386366"/>
                </a:cubicBezTo>
                <a:cubicBezTo>
                  <a:pt x="661827" y="371092"/>
                  <a:pt x="706926" y="357956"/>
                  <a:pt x="746975" y="334851"/>
                </a:cubicBezTo>
                <a:cubicBezTo>
                  <a:pt x="819175" y="293197"/>
                  <a:pt x="900966" y="258272"/>
                  <a:pt x="953037" y="193183"/>
                </a:cubicBezTo>
                <a:cubicBezTo>
                  <a:pt x="970209" y="171718"/>
                  <a:pt x="984354" y="147434"/>
                  <a:pt x="1004552" y="128789"/>
                </a:cubicBezTo>
                <a:cubicBezTo>
                  <a:pt x="1070099" y="68284"/>
                  <a:pt x="1107422" y="36109"/>
                  <a:pt x="1184856" y="12879"/>
                </a:cubicBezTo>
                <a:cubicBezTo>
                  <a:pt x="1205823" y="6589"/>
                  <a:pt x="1227786" y="4293"/>
                  <a:pt x="1249251" y="0"/>
                </a:cubicBezTo>
                <a:cubicBezTo>
                  <a:pt x="1292181" y="4293"/>
                  <a:pt x="1335854" y="3839"/>
                  <a:pt x="1378040" y="12879"/>
                </a:cubicBezTo>
                <a:cubicBezTo>
                  <a:pt x="1396812" y="16902"/>
                  <a:pt x="1412772" y="29313"/>
                  <a:pt x="1429555" y="38637"/>
                </a:cubicBezTo>
                <a:cubicBezTo>
                  <a:pt x="1574061" y="118919"/>
                  <a:pt x="1412313" y="31436"/>
                  <a:pt x="1558344" y="128789"/>
                </a:cubicBezTo>
                <a:cubicBezTo>
                  <a:pt x="1574318" y="139438"/>
                  <a:pt x="1593579" y="144372"/>
                  <a:pt x="1609859" y="154547"/>
                </a:cubicBezTo>
                <a:cubicBezTo>
                  <a:pt x="1628061" y="165923"/>
                  <a:pt x="1643173" y="181807"/>
                  <a:pt x="1661375" y="193183"/>
                </a:cubicBezTo>
                <a:cubicBezTo>
                  <a:pt x="1717549" y="228292"/>
                  <a:pt x="1719384" y="218951"/>
                  <a:pt x="1790164" y="231820"/>
                </a:cubicBezTo>
                <a:cubicBezTo>
                  <a:pt x="1847043" y="242162"/>
                  <a:pt x="1866112" y="244037"/>
                  <a:pt x="1918952" y="270457"/>
                </a:cubicBezTo>
                <a:cubicBezTo>
                  <a:pt x="1943543" y="282753"/>
                  <a:pt x="2044573" y="347479"/>
                  <a:pt x="2060620" y="360609"/>
                </a:cubicBezTo>
                <a:cubicBezTo>
                  <a:pt x="2084114" y="379831"/>
                  <a:pt x="2101310" y="406040"/>
                  <a:pt x="2125014" y="425003"/>
                </a:cubicBezTo>
                <a:cubicBezTo>
                  <a:pt x="2144561" y="440641"/>
                  <a:pt x="2168182" y="450373"/>
                  <a:pt x="2189409" y="463640"/>
                </a:cubicBezTo>
                <a:cubicBezTo>
                  <a:pt x="2202534" y="471843"/>
                  <a:pt x="2215166" y="480811"/>
                  <a:pt x="2228045" y="489397"/>
                </a:cubicBezTo>
                <a:cubicBezTo>
                  <a:pt x="2253803" y="485104"/>
                  <a:pt x="2281456" y="487124"/>
                  <a:pt x="2305318" y="476519"/>
                </a:cubicBezTo>
                <a:cubicBezTo>
                  <a:pt x="2321962" y="469122"/>
                  <a:pt x="2332295" y="451874"/>
                  <a:pt x="2343955" y="437882"/>
                </a:cubicBezTo>
                <a:cubicBezTo>
                  <a:pt x="2383118" y="390886"/>
                  <a:pt x="2354882" y="402194"/>
                  <a:pt x="2408349" y="360609"/>
                </a:cubicBezTo>
                <a:cubicBezTo>
                  <a:pt x="2432785" y="341603"/>
                  <a:pt x="2485623" y="309093"/>
                  <a:pt x="2485623" y="309093"/>
                </a:cubicBezTo>
                <a:cubicBezTo>
                  <a:pt x="2550017" y="317679"/>
                  <a:pt x="2615981" y="318318"/>
                  <a:pt x="2678806" y="334851"/>
                </a:cubicBezTo>
                <a:cubicBezTo>
                  <a:pt x="2742668" y="351657"/>
                  <a:pt x="2730371" y="419855"/>
                  <a:pt x="2807594" y="425003"/>
                </a:cubicBezTo>
                <a:lnTo>
                  <a:pt x="3000778" y="437882"/>
                </a:lnTo>
                <a:cubicBezTo>
                  <a:pt x="3153532" y="468433"/>
                  <a:pt x="3126798" y="465084"/>
                  <a:pt x="3296992" y="489397"/>
                </a:cubicBezTo>
                <a:cubicBezTo>
                  <a:pt x="3361303" y="498584"/>
                  <a:pt x="3425533" y="508691"/>
                  <a:pt x="3490175" y="515155"/>
                </a:cubicBezTo>
                <a:cubicBezTo>
                  <a:pt x="3554392" y="521577"/>
                  <a:pt x="3619044" y="522674"/>
                  <a:pt x="3683358" y="528034"/>
                </a:cubicBezTo>
                <a:cubicBezTo>
                  <a:pt x="3722098" y="531262"/>
                  <a:pt x="3760631" y="536620"/>
                  <a:pt x="3799268" y="540913"/>
                </a:cubicBezTo>
                <a:cubicBezTo>
                  <a:pt x="3885127" y="536620"/>
                  <a:pt x="3971601" y="539153"/>
                  <a:pt x="4056845" y="528034"/>
                </a:cubicBezTo>
                <a:cubicBezTo>
                  <a:pt x="4072194" y="526032"/>
                  <a:pt x="4082356" y="510480"/>
                  <a:pt x="4095482" y="502276"/>
                </a:cubicBezTo>
                <a:cubicBezTo>
                  <a:pt x="4116709" y="489009"/>
                  <a:pt x="4139048" y="477525"/>
                  <a:pt x="4159876" y="463640"/>
                </a:cubicBezTo>
                <a:cubicBezTo>
                  <a:pt x="4237847" y="411659"/>
                  <a:pt x="4181166" y="435079"/>
                  <a:pt x="4250028" y="412124"/>
                </a:cubicBezTo>
                <a:cubicBezTo>
                  <a:pt x="4270854" y="391298"/>
                  <a:pt x="4322658" y="334639"/>
                  <a:pt x="4353059" y="321972"/>
                </a:cubicBezTo>
                <a:cubicBezTo>
                  <a:pt x="4385736" y="308356"/>
                  <a:pt x="4421746" y="304800"/>
                  <a:pt x="4456090" y="296214"/>
                </a:cubicBezTo>
                <a:cubicBezTo>
                  <a:pt x="4541182" y="274941"/>
                  <a:pt x="4490044" y="285530"/>
                  <a:pt x="4610637" y="270457"/>
                </a:cubicBezTo>
                <a:cubicBezTo>
                  <a:pt x="4636395" y="261871"/>
                  <a:pt x="4662152" y="236113"/>
                  <a:pt x="4687910" y="244699"/>
                </a:cubicBezTo>
                <a:cubicBezTo>
                  <a:pt x="4724843" y="257010"/>
                  <a:pt x="4786106" y="273666"/>
                  <a:pt x="4803820" y="309093"/>
                </a:cubicBezTo>
                <a:lnTo>
                  <a:pt x="4816699" y="334851"/>
                </a:lnTo>
              </a:path>
            </a:pathLst>
          </a:custGeom>
          <a:noFill/>
          <a:ln w="381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9457B4-7A8E-33D9-7D58-D2EFD4D92AC2}"/>
              </a:ext>
            </a:extLst>
          </p:cNvPr>
          <p:cNvSpPr txBox="1"/>
          <p:nvPr/>
        </p:nvSpPr>
        <p:spPr>
          <a:xfrm>
            <a:off x="1922599" y="4176629"/>
            <a:ext cx="3382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Let me pay attention </a:t>
            </a:r>
            <a:r>
              <a:rPr lang="en-US" sz="1800" dirty="0">
                <a:latin typeface="Calibri" pitchFamily="34" charset="0"/>
                <a:sym typeface="Wingdings" pitchFamily="2" charset="2"/>
              </a:rPr>
              <a:t></a:t>
            </a:r>
          </a:p>
          <a:p>
            <a:r>
              <a:rPr lang="en-US" sz="1800" dirty="0">
                <a:latin typeface="Calibri" pitchFamily="34" charset="0"/>
                <a:sym typeface="Wingdings" pitchFamily="2" charset="2"/>
              </a:rPr>
              <a:t>Greg/Vyas are more entertaining </a:t>
            </a:r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3867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Networking basics review</a:t>
            </a:r>
          </a:p>
          <a:p>
            <a:endParaRPr lang="en-US" dirty="0"/>
          </a:p>
          <a:p>
            <a:r>
              <a:rPr lang="en-US" dirty="0"/>
              <a:t>Security basics review</a:t>
            </a:r>
          </a:p>
          <a:p>
            <a:endParaRPr lang="en-US" dirty="0"/>
          </a:p>
          <a:p>
            <a:r>
              <a:rPr lang="en-US" dirty="0"/>
              <a:t>Questions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848452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security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“Building systems to remain dependable in the face of malice, error or mischance” (Ross Anderson) </a:t>
            </a:r>
          </a:p>
          <a:p>
            <a:r>
              <a:rPr lang="en-US" dirty="0"/>
              <a:t>“Managing a malicious adversary [and] guaranteeing properties even if a malicious adversary tries to attack” (Adrian </a:t>
            </a:r>
            <a:r>
              <a:rPr lang="en-US" dirty="0" err="1"/>
              <a:t>Perrig</a:t>
            </a:r>
            <a:r>
              <a:rPr lang="en-US" dirty="0"/>
              <a:t>) </a:t>
            </a:r>
          </a:p>
          <a:p>
            <a:endParaRPr lang="en-US" dirty="0"/>
          </a:p>
          <a:p>
            <a:r>
              <a:rPr lang="en-US" dirty="0"/>
              <a:t>Network context?</a:t>
            </a:r>
          </a:p>
          <a:p>
            <a:pPr lvl="1"/>
            <a:r>
              <a:rPr lang="en-US" dirty="0"/>
              <a:t>Every host/router/</a:t>
            </a:r>
            <a:r>
              <a:rPr lang="en-US" dirty="0" err="1"/>
              <a:t>middlebox</a:t>
            </a:r>
            <a:r>
              <a:rPr lang="en-US" dirty="0"/>
              <a:t> is potentially a threat</a:t>
            </a:r>
          </a:p>
          <a:p>
            <a:pPr lvl="1"/>
            <a:r>
              <a:rPr lang="en-US" dirty="0"/>
              <a:t>Easy for adversary to launch attacks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454199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security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Confidentiality, privacy </a:t>
            </a:r>
          </a:p>
          <a:p>
            <a:r>
              <a:rPr lang="en-US" dirty="0"/>
              <a:t>Integrity </a:t>
            </a:r>
          </a:p>
          <a:p>
            <a:r>
              <a:rPr lang="en-US" dirty="0"/>
              <a:t>Authentication, identification</a:t>
            </a:r>
            <a:br>
              <a:rPr lang="en-US" dirty="0"/>
            </a:br>
            <a:r>
              <a:rPr lang="en-US" dirty="0"/>
              <a:t>(entity authentication vs. message authentication) </a:t>
            </a:r>
          </a:p>
          <a:p>
            <a:r>
              <a:rPr lang="en-US" dirty="0"/>
              <a:t>Anonymity </a:t>
            </a:r>
          </a:p>
          <a:p>
            <a:r>
              <a:rPr lang="en-US" dirty="0"/>
              <a:t>Certification </a:t>
            </a:r>
          </a:p>
          <a:p>
            <a:r>
              <a:rPr lang="en-US" dirty="0"/>
              <a:t>Non-repudiation</a:t>
            </a:r>
          </a:p>
          <a:p>
            <a:r>
              <a:rPr lang="en-US" dirty="0" err="1"/>
              <a:t>Timestamping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45337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Analyzing security of system/protocol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What is the target system?</a:t>
            </a:r>
          </a:p>
          <a:p>
            <a:pPr lvl="1"/>
            <a:r>
              <a:rPr lang="en-US" dirty="0"/>
              <a:t> Enumerate assets and their value </a:t>
            </a:r>
          </a:p>
          <a:p>
            <a:pPr lvl="1"/>
            <a:r>
              <a:rPr lang="en-US" dirty="0"/>
              <a:t>Operating value, replacement cost </a:t>
            </a:r>
          </a:p>
          <a:p>
            <a:r>
              <a:rPr lang="en-US" b="1" dirty="0"/>
              <a:t>Who are the adversaries? </a:t>
            </a:r>
            <a:r>
              <a:rPr lang="en-US" dirty="0"/>
              <a:t>Threat Models!</a:t>
            </a:r>
          </a:p>
          <a:p>
            <a:pPr lvl="1"/>
            <a:r>
              <a:rPr lang="en-US" dirty="0"/>
              <a:t>Identify attackers</a:t>
            </a:r>
          </a:p>
          <a:p>
            <a:pPr lvl="1"/>
            <a:r>
              <a:rPr lang="en-US" dirty="0"/>
              <a:t>Estimate attackers resources</a:t>
            </a:r>
          </a:p>
          <a:p>
            <a:pPr lvl="1"/>
            <a:r>
              <a:rPr lang="en-US" dirty="0"/>
              <a:t> Probability of attack (risk assessment) </a:t>
            </a:r>
          </a:p>
          <a:p>
            <a:r>
              <a:rPr lang="en-US" b="1" dirty="0"/>
              <a:t>What are the security requirements?</a:t>
            </a:r>
          </a:p>
          <a:p>
            <a:pPr lvl="1"/>
            <a:r>
              <a:rPr lang="en-US" dirty="0"/>
              <a:t>Confidentiality? Integrity? Authenticity? </a:t>
            </a:r>
          </a:p>
          <a:p>
            <a:r>
              <a:rPr lang="en-US" b="1" dirty="0"/>
              <a:t>What security approaches are effective? </a:t>
            </a:r>
            <a:endParaRPr lang="en-US" dirty="0"/>
          </a:p>
          <a:p>
            <a:pPr lvl="1"/>
            <a:r>
              <a:rPr lang="en-US" dirty="0"/>
              <a:t>Technological effectiveness vs. cost effectiveness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274562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(Non exhaustive) approaches to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Strong lines of defense </a:t>
            </a:r>
          </a:p>
          <a:p>
            <a:r>
              <a:rPr lang="en-US" dirty="0"/>
              <a:t>Redundancy</a:t>
            </a:r>
          </a:p>
          <a:p>
            <a:r>
              <a:rPr lang="en-US" dirty="0"/>
              <a:t>Detection and Forensics </a:t>
            </a:r>
          </a:p>
          <a:p>
            <a:r>
              <a:rPr lang="en-US" dirty="0"/>
              <a:t>Preemptive strike</a:t>
            </a:r>
          </a:p>
          <a:p>
            <a:r>
              <a:rPr lang="en-US" dirty="0"/>
              <a:t>Recovery</a:t>
            </a:r>
          </a:p>
          <a:p>
            <a:r>
              <a:rPr lang="en-US" dirty="0"/>
              <a:t>Economic/Social</a:t>
            </a:r>
          </a:p>
          <a:p>
            <a:r>
              <a:rPr lang="en-US" dirty="0"/>
              <a:t>Access control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176024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(Non exhaustive) Technical Enablers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Crypto</a:t>
            </a:r>
          </a:p>
          <a:p>
            <a:endParaRPr lang="en-US" dirty="0"/>
          </a:p>
          <a:p>
            <a:r>
              <a:rPr lang="en-US" dirty="0"/>
              <a:t>Roots of trust </a:t>
            </a:r>
          </a:p>
          <a:p>
            <a:pPr lvl="1"/>
            <a:r>
              <a:rPr lang="en-US" dirty="0"/>
              <a:t>Trusted hardware</a:t>
            </a:r>
          </a:p>
          <a:p>
            <a:pPr lvl="1"/>
            <a:r>
              <a:rPr lang="en-US" dirty="0"/>
              <a:t>Trusted hypervisor</a:t>
            </a:r>
          </a:p>
          <a:p>
            <a:pPr lvl="1"/>
            <a:endParaRPr lang="en-US" dirty="0"/>
          </a:p>
          <a:p>
            <a:r>
              <a:rPr lang="en-US" dirty="0"/>
              <a:t>Virtualization</a:t>
            </a:r>
          </a:p>
          <a:p>
            <a:endParaRPr lang="en-US" dirty="0"/>
          </a:p>
          <a:p>
            <a:r>
              <a:rPr lang="en-US" dirty="0"/>
              <a:t>Program Analysis/Verification</a:t>
            </a:r>
          </a:p>
          <a:p>
            <a:endParaRPr lang="en-US" dirty="0"/>
          </a:p>
          <a:p>
            <a:r>
              <a:rPr lang="en-US" dirty="0"/>
              <a:t>(Anomaly) Detection Algorithms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224666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“study of mathematical techniques to enforce security properties “</a:t>
            </a:r>
          </a:p>
          <a:p>
            <a:endParaRPr lang="en-US" dirty="0"/>
          </a:p>
          <a:p>
            <a:r>
              <a:rPr lang="en-US" dirty="0"/>
              <a:t>Two classical types of cryptosystems</a:t>
            </a:r>
          </a:p>
          <a:p>
            <a:pPr lvl="1"/>
            <a:r>
              <a:rPr lang="en-US" dirty="0"/>
              <a:t>Symmetric Key Crypto</a:t>
            </a:r>
          </a:p>
          <a:p>
            <a:pPr lvl="2"/>
            <a:r>
              <a:rPr lang="en-US" dirty="0"/>
              <a:t>takes a key </a:t>
            </a:r>
            <a:r>
              <a:rPr lang="en-US" i="1" dirty="0"/>
              <a:t>K </a:t>
            </a:r>
            <a:r>
              <a:rPr lang="en-US" dirty="0"/>
              <a:t>and a plaintext </a:t>
            </a:r>
            <a:r>
              <a:rPr lang="en-US" i="1" dirty="0"/>
              <a:t>P </a:t>
            </a:r>
            <a:endParaRPr lang="en-US" dirty="0"/>
          </a:p>
          <a:p>
            <a:pPr lvl="1"/>
            <a:r>
              <a:rPr lang="en-US" dirty="0"/>
              <a:t>Public Key Crypto</a:t>
            </a:r>
          </a:p>
          <a:p>
            <a:pPr lvl="2"/>
            <a:r>
              <a:rPr lang="en-US" dirty="0"/>
              <a:t>Signer knows private key, verifier knows 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489223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crypto primitives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Encryption/Decryption </a:t>
            </a:r>
          </a:p>
          <a:p>
            <a:endParaRPr lang="en-US" dirty="0"/>
          </a:p>
          <a:p>
            <a:r>
              <a:rPr lang="en-US" dirty="0"/>
              <a:t>(Digital) Signatures </a:t>
            </a:r>
          </a:p>
          <a:p>
            <a:endParaRPr lang="en-US" dirty="0"/>
          </a:p>
          <a:p>
            <a:r>
              <a:rPr lang="en-US" dirty="0"/>
              <a:t>One way hash fun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67428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 !=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Key technology enabler, but .. </a:t>
            </a:r>
          </a:p>
          <a:p>
            <a:endParaRPr lang="en-US" dirty="0"/>
          </a:p>
          <a:p>
            <a:r>
              <a:rPr lang="en-US" dirty="0"/>
              <a:t>Many other things could go wrong</a:t>
            </a:r>
          </a:p>
          <a:p>
            <a:endParaRPr lang="en-US" dirty="0"/>
          </a:p>
          <a:p>
            <a:r>
              <a:rPr lang="en-US" dirty="0"/>
              <a:t>Crypto Implementation vulnerabilities</a:t>
            </a:r>
          </a:p>
          <a:p>
            <a:r>
              <a:rPr lang="en-US" dirty="0"/>
              <a:t>Architectural flaws</a:t>
            </a:r>
          </a:p>
          <a:p>
            <a:r>
              <a:rPr lang="en-US" dirty="0"/>
              <a:t>Insider threats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004228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Networking basics review</a:t>
            </a:r>
          </a:p>
          <a:p>
            <a:endParaRPr lang="en-US" dirty="0"/>
          </a:p>
          <a:p>
            <a:r>
              <a:rPr lang="en-US" dirty="0"/>
              <a:t>Security basics review</a:t>
            </a:r>
          </a:p>
          <a:p>
            <a:endParaRPr lang="en-US" dirty="0"/>
          </a:p>
          <a:p>
            <a:r>
              <a:rPr lang="en-US" dirty="0"/>
              <a:t>Questions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99862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57951-DAC1-3F29-BFAE-FBA6BC277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Series of Tubes Doesn’t Work 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1E4B-068C-9665-38BA-AD82ADC5F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164" y="1178360"/>
            <a:ext cx="8634582" cy="497205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Deployment </a:t>
            </a:r>
          </a:p>
          <a:p>
            <a:pPr lvl="1"/>
            <a:r>
              <a:rPr lang="en-US" dirty="0"/>
              <a:t>Every “App” needs to install “copper” “fiber” end to end to its users</a:t>
            </a:r>
          </a:p>
          <a:p>
            <a:r>
              <a:rPr lang="en-US" dirty="0"/>
              <a:t>Heterogeneity of Users</a:t>
            </a:r>
          </a:p>
          <a:p>
            <a:pPr lvl="1"/>
            <a:r>
              <a:rPr lang="en-US" dirty="0"/>
              <a:t>IG needs to worry about “pipe” inside CMU, my home, airport, SBUX, …</a:t>
            </a:r>
          </a:p>
          <a:p>
            <a:r>
              <a:rPr lang="en-US" dirty="0"/>
              <a:t>Geography/Society/Politics</a:t>
            </a:r>
          </a:p>
          <a:p>
            <a:pPr lvl="1"/>
            <a:r>
              <a:rPr lang="en-US" dirty="0"/>
              <a:t>What about users in India, China, UK, how do I get pipes?</a:t>
            </a:r>
          </a:p>
          <a:p>
            <a:r>
              <a:rPr lang="en-US" dirty="0"/>
              <a:t>Scale/Cost</a:t>
            </a:r>
          </a:p>
          <a:p>
            <a:pPr lvl="1"/>
            <a:r>
              <a:rPr lang="en-US" dirty="0"/>
              <a:t>More users come in? More devices come in?  </a:t>
            </a:r>
          </a:p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I paused to listen to lecture, but pipe is still costing me! </a:t>
            </a:r>
          </a:p>
          <a:p>
            <a:r>
              <a:rPr lang="en-US" dirty="0"/>
              <a:t>Fault Tolerance </a:t>
            </a:r>
          </a:p>
          <a:p>
            <a:pPr lvl="1"/>
            <a:r>
              <a:rPr lang="en-US" dirty="0"/>
              <a:t>What if pipe bursts </a:t>
            </a:r>
            <a:r>
              <a:rPr lang="en-US" dirty="0">
                <a:sym typeface="Wingdings" pitchFamily="2" charset="2"/>
              </a:rPr>
              <a:t> insta fails </a:t>
            </a:r>
          </a:p>
          <a:p>
            <a:r>
              <a:rPr lang="en-US" dirty="0">
                <a:sym typeface="Wingdings" pitchFamily="2" charset="2"/>
              </a:rPr>
              <a:t>…..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9125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 observation 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Lots of things designed for “working” and “internetworking” </a:t>
            </a:r>
          </a:p>
          <a:p>
            <a:endParaRPr lang="en-US" dirty="0"/>
          </a:p>
          <a:p>
            <a:r>
              <a:rPr lang="en-US" dirty="0"/>
              <a:t>Security/management/accountability are missing or left as “out-of-band”</a:t>
            </a:r>
          </a:p>
          <a:p>
            <a:endParaRPr lang="en-US" dirty="0"/>
          </a:p>
          <a:p>
            <a:r>
              <a:rPr lang="en-US" dirty="0"/>
              <a:t>See Design Philosophy of DARPA Internet Protocols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661594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Security Vulnerabilities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At every layer in the protocol stack!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Network-layer attacks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IP-level vulnerabilities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Routing attacks</a:t>
            </a:r>
          </a:p>
          <a:p>
            <a:pPr lvl="1" eaLnBrk="1" hangingPunct="1">
              <a:lnSpc>
                <a:spcPct val="90000"/>
              </a:lnSpc>
            </a:pPr>
            <a:endParaRPr lang="en-US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Transport-layer attacks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TCP vulnerabilities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Application-layer attacks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684E4B5-5972-0C49-B0F2-FA644CC9D836}" type="slidenum">
              <a:rPr lang="en-US" sz="1400">
                <a:solidFill>
                  <a:schemeClr val="tx2"/>
                </a:solidFill>
              </a:rPr>
              <a:pPr/>
              <a:t>61</a:t>
            </a:fld>
            <a:endParaRPr lang="en-US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0629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Where do the problems come from?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Protocol-level vulnerabilities</a:t>
            </a:r>
          </a:p>
          <a:p>
            <a:pPr lvl="1" eaLnBrk="1" hangingPunct="1"/>
            <a:r>
              <a:rPr lang="en-US">
                <a:latin typeface="Arial" charset="0"/>
              </a:rPr>
              <a:t>Implicit trust assumptions in design</a:t>
            </a:r>
          </a:p>
          <a:p>
            <a:pPr eaLnBrk="1" hangingPunct="1">
              <a:buFont typeface="Times" charset="0"/>
              <a:buNone/>
            </a:pPr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Implementation vulnerabilities</a:t>
            </a:r>
          </a:p>
          <a:p>
            <a:pPr lvl="1" eaLnBrk="1" hangingPunct="1"/>
            <a:r>
              <a:rPr lang="en-US">
                <a:latin typeface="Arial" charset="0"/>
              </a:rPr>
              <a:t>Both on routers and end-hosts</a:t>
            </a:r>
          </a:p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Incomplete specifications</a:t>
            </a:r>
          </a:p>
          <a:p>
            <a:pPr lvl="1" eaLnBrk="1" hangingPunct="1"/>
            <a:r>
              <a:rPr lang="en-US">
                <a:latin typeface="Arial" charset="0"/>
              </a:rPr>
              <a:t>Often left to the imagination of programmers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1741F26-7513-E742-B1A6-3DEB084171B5}" type="slidenum">
              <a:rPr lang="en-US" sz="1400">
                <a:solidFill>
                  <a:schemeClr val="tx2"/>
                </a:solidFill>
              </a:rPr>
              <a:pPr/>
              <a:t>62</a:t>
            </a:fld>
            <a:endParaRPr lang="en-US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1160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Arial" charset="0"/>
                <a:ea typeface="SimSun" charset="0"/>
                <a:cs typeface="SimSun" charset="0"/>
              </a:rPr>
              <a:t>Design questions ..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dirty="0">
                <a:latin typeface="Arial" charset="0"/>
                <a:ea typeface="SimSun" charset="0"/>
                <a:cs typeface="SimSun" charset="0"/>
              </a:rPr>
              <a:t>Why is it so easy to send unwanted traffic?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>
                <a:latin typeface="Arial" charset="0"/>
                <a:ea typeface="SimSun" charset="0"/>
                <a:cs typeface="SimSun" charset="0"/>
              </a:rPr>
              <a:t>Worm, </a:t>
            </a:r>
            <a:r>
              <a:rPr lang="en-US" altLang="zh-CN" dirty="0" err="1">
                <a:latin typeface="Arial" charset="0"/>
                <a:ea typeface="SimSun" charset="0"/>
                <a:cs typeface="SimSun" charset="0"/>
              </a:rPr>
              <a:t>DDoS</a:t>
            </a:r>
            <a:r>
              <a:rPr lang="en-US" altLang="zh-CN" dirty="0">
                <a:latin typeface="Arial" charset="0"/>
                <a:ea typeface="SimSun" charset="0"/>
                <a:cs typeface="SimSun" charset="0"/>
              </a:rPr>
              <a:t>, virus, spam, phishing </a:t>
            </a:r>
            <a:r>
              <a:rPr lang="en-US" altLang="zh-CN" dirty="0" err="1">
                <a:latin typeface="Arial" charset="0"/>
                <a:ea typeface="SimSun" charset="0"/>
                <a:cs typeface="SimSun" charset="0"/>
              </a:rPr>
              <a:t>etc</a:t>
            </a:r>
            <a:endParaRPr lang="en-US" altLang="zh-CN" dirty="0">
              <a:latin typeface="Arial" charset="0"/>
              <a:ea typeface="SimSun" charset="0"/>
              <a:cs typeface="SimSu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dirty="0">
                <a:latin typeface="Arial" charset="0"/>
                <a:ea typeface="SimSun" charset="0"/>
                <a:cs typeface="SimSun" charset="0"/>
              </a:rPr>
              <a:t>Where to place functionality for stopping unwanted traffic?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dirty="0">
                <a:latin typeface="Arial" charset="0"/>
                <a:ea typeface="SimSun" charset="0"/>
                <a:cs typeface="SimSun" charset="0"/>
              </a:rPr>
              <a:t>Redesign protocols/architecture to detect and prevent unwanted traffic?</a:t>
            </a: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AC9D26-DC77-944B-B152-3EB48930A2A1}" type="slidenum">
              <a:rPr lang="en-US" sz="1400">
                <a:solidFill>
                  <a:schemeClr val="tx2"/>
                </a:solidFill>
              </a:rPr>
              <a:pPr/>
              <a:t>63</a:t>
            </a:fld>
            <a:endParaRPr lang="en-US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67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64</a:t>
            </a:fld>
            <a:endParaRPr kumimoji="0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382" y="215899"/>
            <a:ext cx="5034318" cy="562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470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Classic paper by </a:t>
            </a:r>
            <a:r>
              <a:rPr lang="en-US" dirty="0" err="1"/>
              <a:t>Bellovin</a:t>
            </a:r>
            <a:endParaRPr lang="en-US" dirty="0"/>
          </a:p>
          <a:p>
            <a:pPr lvl="1"/>
            <a:r>
              <a:rPr lang="en-US" dirty="0"/>
              <a:t>Fundamental problems in the TCP/IP protocol suite</a:t>
            </a:r>
          </a:p>
          <a:p>
            <a:pPr lvl="1"/>
            <a:endParaRPr lang="en-US" dirty="0"/>
          </a:p>
          <a:p>
            <a:r>
              <a:rPr lang="en-US" dirty="0"/>
              <a:t>Optional paper on how TCP congestion control can be gamed by misbehaving receivers</a:t>
            </a:r>
          </a:p>
          <a:p>
            <a:endParaRPr lang="en-US" dirty="0"/>
          </a:p>
          <a:p>
            <a:r>
              <a:rPr lang="en-US" dirty="0"/>
              <a:t>Meta lesson: Implicit trust assumptions </a:t>
            </a:r>
            <a:r>
              <a:rPr lang="en-US"/>
              <a:t>in network designs </a:t>
            </a:r>
            <a:r>
              <a:rPr lang="en-US" dirty="0"/>
              <a:t>can come back to hurt us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7938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80AC6-6774-EF30-EC39-4E05D5EFF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B0183-28FA-7DDA-D5B6-2226BB78A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9015582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 Great Ideas in Networking: </a:t>
            </a:r>
            <a:br>
              <a:rPr lang="en-US" dirty="0"/>
            </a:br>
            <a:r>
              <a:rPr lang="en-US" dirty="0"/>
              <a:t>Statistical Multiplexing</a:t>
            </a:r>
          </a:p>
        </p:txBody>
      </p:sp>
      <p:pic>
        <p:nvPicPr>
          <p:cNvPr id="3" name="Graphic 2" descr="Programmer male with solid fill">
            <a:extLst>
              <a:ext uri="{FF2B5EF4-FFF2-40B4-BE49-F238E27FC236}">
                <a16:creationId xmlns:a16="http://schemas.microsoft.com/office/drawing/2014/main" id="{7A12DCBE-7220-FA31-5ECF-7CE746760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862" y="1524000"/>
            <a:ext cx="914400" cy="914400"/>
          </a:xfrm>
          <a:prstGeom prst="rect">
            <a:avLst/>
          </a:prstGeom>
        </p:spPr>
      </p:pic>
      <p:pic>
        <p:nvPicPr>
          <p:cNvPr id="4" name="Graphic 3" descr="Programmer male outline">
            <a:extLst>
              <a:ext uri="{FF2B5EF4-FFF2-40B4-BE49-F238E27FC236}">
                <a16:creationId xmlns:a16="http://schemas.microsoft.com/office/drawing/2014/main" id="{449F27E1-D7E6-D591-7E9C-3689E982A3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862" y="5105400"/>
            <a:ext cx="914400" cy="914400"/>
          </a:xfrm>
          <a:prstGeom prst="rect">
            <a:avLst/>
          </a:prstGeom>
        </p:spPr>
      </p:pic>
      <p:pic>
        <p:nvPicPr>
          <p:cNvPr id="5" name="Graphic 4" descr="Programmer female with solid fill">
            <a:extLst>
              <a:ext uri="{FF2B5EF4-FFF2-40B4-BE49-F238E27FC236}">
                <a16:creationId xmlns:a16="http://schemas.microsoft.com/office/drawing/2014/main" id="{BF297A08-CE06-D8A4-9749-EC9BCB797E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0862" y="3805200"/>
            <a:ext cx="914400" cy="914400"/>
          </a:xfrm>
          <a:prstGeom prst="rect">
            <a:avLst/>
          </a:prstGeom>
        </p:spPr>
      </p:pic>
      <p:pic>
        <p:nvPicPr>
          <p:cNvPr id="6" name="Graphic 5" descr="Programmer female outline">
            <a:extLst>
              <a:ext uri="{FF2B5EF4-FFF2-40B4-BE49-F238E27FC236}">
                <a16:creationId xmlns:a16="http://schemas.microsoft.com/office/drawing/2014/main" id="{AE36B9AD-3A11-F07E-A796-96B84F0416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0862" y="2664600"/>
            <a:ext cx="914400" cy="914400"/>
          </a:xfrm>
          <a:prstGeom prst="rect">
            <a:avLst/>
          </a:prstGeom>
        </p:spPr>
      </p:pic>
      <p:pic>
        <p:nvPicPr>
          <p:cNvPr id="1028" name="Picture 4" descr="the most popular apps by downloads in 2022">
            <a:extLst>
              <a:ext uri="{FF2B5EF4-FFF2-40B4-BE49-F238E27FC236}">
                <a16:creationId xmlns:a16="http://schemas.microsoft.com/office/drawing/2014/main" id="{8DEB906F-C10C-CBB2-7217-A055E4369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299" y="1695718"/>
            <a:ext cx="2624622" cy="36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80C3107E-FBCA-AAB2-8694-9152C68561A1}"/>
              </a:ext>
            </a:extLst>
          </p:cNvPr>
          <p:cNvSpPr/>
          <p:nvPr/>
        </p:nvSpPr>
        <p:spPr bwMode="auto">
          <a:xfrm>
            <a:off x="1905000" y="2133600"/>
            <a:ext cx="3962400" cy="34290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DE28AC-0D56-FE7A-712C-4881294EEE88}"/>
              </a:ext>
            </a:extLst>
          </p:cNvPr>
          <p:cNvSpPr txBox="1"/>
          <p:nvPr/>
        </p:nvSpPr>
        <p:spPr>
          <a:xfrm>
            <a:off x="2819400" y="3352800"/>
            <a:ext cx="2143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“The Internet” </a:t>
            </a:r>
          </a:p>
          <a:p>
            <a:r>
              <a:rPr lang="en-US" sz="1800" dirty="0">
                <a:latin typeface="Calibri" pitchFamily="34" charset="0"/>
              </a:rPr>
              <a:t>Is a Shared Resource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5CB239F-6D7C-D4D5-D878-AF43C72D4CE7}"/>
              </a:ext>
            </a:extLst>
          </p:cNvPr>
          <p:cNvSpPr/>
          <p:nvPr/>
        </p:nvSpPr>
        <p:spPr bwMode="auto">
          <a:xfrm>
            <a:off x="1081825" y="2047741"/>
            <a:ext cx="1133341" cy="798490"/>
          </a:xfrm>
          <a:custGeom>
            <a:avLst/>
            <a:gdLst>
              <a:gd name="connsiteX0" fmla="*/ 0 w 1133341"/>
              <a:gd name="connsiteY0" fmla="*/ 0 h 798490"/>
              <a:gd name="connsiteX1" fmla="*/ 90152 w 1133341"/>
              <a:gd name="connsiteY1" fmla="*/ 12879 h 798490"/>
              <a:gd name="connsiteX2" fmla="*/ 321972 w 1133341"/>
              <a:gd name="connsiteY2" fmla="*/ 38636 h 798490"/>
              <a:gd name="connsiteX3" fmla="*/ 373488 w 1133341"/>
              <a:gd name="connsiteY3" fmla="*/ 64394 h 798490"/>
              <a:gd name="connsiteX4" fmla="*/ 476519 w 1133341"/>
              <a:gd name="connsiteY4" fmla="*/ 167425 h 798490"/>
              <a:gd name="connsiteX5" fmla="*/ 502276 w 1133341"/>
              <a:gd name="connsiteY5" fmla="*/ 257577 h 798490"/>
              <a:gd name="connsiteX6" fmla="*/ 515155 w 1133341"/>
              <a:gd name="connsiteY6" fmla="*/ 309093 h 798490"/>
              <a:gd name="connsiteX7" fmla="*/ 528034 w 1133341"/>
              <a:gd name="connsiteY7" fmla="*/ 528034 h 798490"/>
              <a:gd name="connsiteX8" fmla="*/ 579550 w 1133341"/>
              <a:gd name="connsiteY8" fmla="*/ 579549 h 798490"/>
              <a:gd name="connsiteX9" fmla="*/ 669702 w 1133341"/>
              <a:gd name="connsiteY9" fmla="*/ 605307 h 798490"/>
              <a:gd name="connsiteX10" fmla="*/ 721217 w 1133341"/>
              <a:gd name="connsiteY10" fmla="*/ 631065 h 798490"/>
              <a:gd name="connsiteX11" fmla="*/ 824248 w 1133341"/>
              <a:gd name="connsiteY11" fmla="*/ 656822 h 798490"/>
              <a:gd name="connsiteX12" fmla="*/ 927279 w 1133341"/>
              <a:gd name="connsiteY12" fmla="*/ 682580 h 798490"/>
              <a:gd name="connsiteX13" fmla="*/ 965916 w 1133341"/>
              <a:gd name="connsiteY13" fmla="*/ 695459 h 798490"/>
              <a:gd name="connsiteX14" fmla="*/ 1004552 w 1133341"/>
              <a:gd name="connsiteY14" fmla="*/ 721217 h 798490"/>
              <a:gd name="connsiteX15" fmla="*/ 1056068 w 1133341"/>
              <a:gd name="connsiteY15" fmla="*/ 746974 h 798490"/>
              <a:gd name="connsiteX16" fmla="*/ 1094705 w 1133341"/>
              <a:gd name="connsiteY16" fmla="*/ 785611 h 798490"/>
              <a:gd name="connsiteX17" fmla="*/ 1133341 w 1133341"/>
              <a:gd name="connsiteY17" fmla="*/ 798490 h 79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33341" h="798490">
                <a:moveTo>
                  <a:pt x="0" y="0"/>
                </a:moveTo>
                <a:cubicBezTo>
                  <a:pt x="30051" y="4293"/>
                  <a:pt x="59947" y="9858"/>
                  <a:pt x="90152" y="12879"/>
                </a:cubicBezTo>
                <a:cubicBezTo>
                  <a:pt x="323083" y="36172"/>
                  <a:pt x="185609" y="11365"/>
                  <a:pt x="321972" y="38636"/>
                </a:cubicBezTo>
                <a:cubicBezTo>
                  <a:pt x="339144" y="47222"/>
                  <a:pt x="358739" y="52103"/>
                  <a:pt x="373488" y="64394"/>
                </a:cubicBezTo>
                <a:cubicBezTo>
                  <a:pt x="410800" y="95487"/>
                  <a:pt x="476519" y="167425"/>
                  <a:pt x="476519" y="167425"/>
                </a:cubicBezTo>
                <a:cubicBezTo>
                  <a:pt x="516782" y="328476"/>
                  <a:pt x="465324" y="128243"/>
                  <a:pt x="502276" y="257577"/>
                </a:cubicBezTo>
                <a:cubicBezTo>
                  <a:pt x="507139" y="274596"/>
                  <a:pt x="510862" y="291921"/>
                  <a:pt x="515155" y="309093"/>
                </a:cubicBezTo>
                <a:cubicBezTo>
                  <a:pt x="519448" y="382073"/>
                  <a:pt x="511101" y="456916"/>
                  <a:pt x="528034" y="528034"/>
                </a:cubicBezTo>
                <a:cubicBezTo>
                  <a:pt x="533659" y="551658"/>
                  <a:pt x="559789" y="565434"/>
                  <a:pt x="579550" y="579549"/>
                </a:cubicBezTo>
                <a:cubicBezTo>
                  <a:pt x="589500" y="586656"/>
                  <a:pt x="664314" y="603960"/>
                  <a:pt x="669702" y="605307"/>
                </a:cubicBezTo>
                <a:cubicBezTo>
                  <a:pt x="686874" y="613893"/>
                  <a:pt x="703004" y="624994"/>
                  <a:pt x="721217" y="631065"/>
                </a:cubicBezTo>
                <a:cubicBezTo>
                  <a:pt x="754801" y="642260"/>
                  <a:pt x="789904" y="648236"/>
                  <a:pt x="824248" y="656822"/>
                </a:cubicBezTo>
                <a:cubicBezTo>
                  <a:pt x="824251" y="656823"/>
                  <a:pt x="927275" y="682579"/>
                  <a:pt x="927279" y="682580"/>
                </a:cubicBezTo>
                <a:lnTo>
                  <a:pt x="965916" y="695459"/>
                </a:lnTo>
                <a:cubicBezTo>
                  <a:pt x="978795" y="704045"/>
                  <a:pt x="991113" y="713538"/>
                  <a:pt x="1004552" y="721217"/>
                </a:cubicBezTo>
                <a:cubicBezTo>
                  <a:pt x="1021221" y="730742"/>
                  <a:pt x="1040445" y="735815"/>
                  <a:pt x="1056068" y="746974"/>
                </a:cubicBezTo>
                <a:cubicBezTo>
                  <a:pt x="1070889" y="757560"/>
                  <a:pt x="1079550" y="775508"/>
                  <a:pt x="1094705" y="785611"/>
                </a:cubicBezTo>
                <a:cubicBezTo>
                  <a:pt x="1106000" y="793141"/>
                  <a:pt x="1133341" y="798490"/>
                  <a:pt x="1133341" y="79849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EB02FDC-B2BF-6E03-67EE-E38F3FEB6226}"/>
              </a:ext>
            </a:extLst>
          </p:cNvPr>
          <p:cNvSpPr/>
          <p:nvPr/>
        </p:nvSpPr>
        <p:spPr bwMode="auto">
          <a:xfrm>
            <a:off x="998758" y="3223254"/>
            <a:ext cx="1133341" cy="473039"/>
          </a:xfrm>
          <a:custGeom>
            <a:avLst/>
            <a:gdLst>
              <a:gd name="connsiteX0" fmla="*/ 0 w 1133341"/>
              <a:gd name="connsiteY0" fmla="*/ 0 h 798490"/>
              <a:gd name="connsiteX1" fmla="*/ 90152 w 1133341"/>
              <a:gd name="connsiteY1" fmla="*/ 12879 h 798490"/>
              <a:gd name="connsiteX2" fmla="*/ 321972 w 1133341"/>
              <a:gd name="connsiteY2" fmla="*/ 38636 h 798490"/>
              <a:gd name="connsiteX3" fmla="*/ 373488 w 1133341"/>
              <a:gd name="connsiteY3" fmla="*/ 64394 h 798490"/>
              <a:gd name="connsiteX4" fmla="*/ 476519 w 1133341"/>
              <a:gd name="connsiteY4" fmla="*/ 167425 h 798490"/>
              <a:gd name="connsiteX5" fmla="*/ 502276 w 1133341"/>
              <a:gd name="connsiteY5" fmla="*/ 257577 h 798490"/>
              <a:gd name="connsiteX6" fmla="*/ 515155 w 1133341"/>
              <a:gd name="connsiteY6" fmla="*/ 309093 h 798490"/>
              <a:gd name="connsiteX7" fmla="*/ 528034 w 1133341"/>
              <a:gd name="connsiteY7" fmla="*/ 528034 h 798490"/>
              <a:gd name="connsiteX8" fmla="*/ 579550 w 1133341"/>
              <a:gd name="connsiteY8" fmla="*/ 579549 h 798490"/>
              <a:gd name="connsiteX9" fmla="*/ 669702 w 1133341"/>
              <a:gd name="connsiteY9" fmla="*/ 605307 h 798490"/>
              <a:gd name="connsiteX10" fmla="*/ 721217 w 1133341"/>
              <a:gd name="connsiteY10" fmla="*/ 631065 h 798490"/>
              <a:gd name="connsiteX11" fmla="*/ 824248 w 1133341"/>
              <a:gd name="connsiteY11" fmla="*/ 656822 h 798490"/>
              <a:gd name="connsiteX12" fmla="*/ 927279 w 1133341"/>
              <a:gd name="connsiteY12" fmla="*/ 682580 h 798490"/>
              <a:gd name="connsiteX13" fmla="*/ 965916 w 1133341"/>
              <a:gd name="connsiteY13" fmla="*/ 695459 h 798490"/>
              <a:gd name="connsiteX14" fmla="*/ 1004552 w 1133341"/>
              <a:gd name="connsiteY14" fmla="*/ 721217 h 798490"/>
              <a:gd name="connsiteX15" fmla="*/ 1056068 w 1133341"/>
              <a:gd name="connsiteY15" fmla="*/ 746974 h 798490"/>
              <a:gd name="connsiteX16" fmla="*/ 1094705 w 1133341"/>
              <a:gd name="connsiteY16" fmla="*/ 785611 h 798490"/>
              <a:gd name="connsiteX17" fmla="*/ 1133341 w 1133341"/>
              <a:gd name="connsiteY17" fmla="*/ 798490 h 79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33341" h="798490">
                <a:moveTo>
                  <a:pt x="0" y="0"/>
                </a:moveTo>
                <a:cubicBezTo>
                  <a:pt x="30051" y="4293"/>
                  <a:pt x="59947" y="9858"/>
                  <a:pt x="90152" y="12879"/>
                </a:cubicBezTo>
                <a:cubicBezTo>
                  <a:pt x="323083" y="36172"/>
                  <a:pt x="185609" y="11365"/>
                  <a:pt x="321972" y="38636"/>
                </a:cubicBezTo>
                <a:cubicBezTo>
                  <a:pt x="339144" y="47222"/>
                  <a:pt x="358739" y="52103"/>
                  <a:pt x="373488" y="64394"/>
                </a:cubicBezTo>
                <a:cubicBezTo>
                  <a:pt x="410800" y="95487"/>
                  <a:pt x="476519" y="167425"/>
                  <a:pt x="476519" y="167425"/>
                </a:cubicBezTo>
                <a:cubicBezTo>
                  <a:pt x="516782" y="328476"/>
                  <a:pt x="465324" y="128243"/>
                  <a:pt x="502276" y="257577"/>
                </a:cubicBezTo>
                <a:cubicBezTo>
                  <a:pt x="507139" y="274596"/>
                  <a:pt x="510862" y="291921"/>
                  <a:pt x="515155" y="309093"/>
                </a:cubicBezTo>
                <a:cubicBezTo>
                  <a:pt x="519448" y="382073"/>
                  <a:pt x="511101" y="456916"/>
                  <a:pt x="528034" y="528034"/>
                </a:cubicBezTo>
                <a:cubicBezTo>
                  <a:pt x="533659" y="551658"/>
                  <a:pt x="559789" y="565434"/>
                  <a:pt x="579550" y="579549"/>
                </a:cubicBezTo>
                <a:cubicBezTo>
                  <a:pt x="589500" y="586656"/>
                  <a:pt x="664314" y="603960"/>
                  <a:pt x="669702" y="605307"/>
                </a:cubicBezTo>
                <a:cubicBezTo>
                  <a:pt x="686874" y="613893"/>
                  <a:pt x="703004" y="624994"/>
                  <a:pt x="721217" y="631065"/>
                </a:cubicBezTo>
                <a:cubicBezTo>
                  <a:pt x="754801" y="642260"/>
                  <a:pt x="789904" y="648236"/>
                  <a:pt x="824248" y="656822"/>
                </a:cubicBezTo>
                <a:cubicBezTo>
                  <a:pt x="824251" y="656823"/>
                  <a:pt x="927275" y="682579"/>
                  <a:pt x="927279" y="682580"/>
                </a:cubicBezTo>
                <a:lnTo>
                  <a:pt x="965916" y="695459"/>
                </a:lnTo>
                <a:cubicBezTo>
                  <a:pt x="978795" y="704045"/>
                  <a:pt x="991113" y="713538"/>
                  <a:pt x="1004552" y="721217"/>
                </a:cubicBezTo>
                <a:cubicBezTo>
                  <a:pt x="1021221" y="730742"/>
                  <a:pt x="1040445" y="735815"/>
                  <a:pt x="1056068" y="746974"/>
                </a:cubicBezTo>
                <a:cubicBezTo>
                  <a:pt x="1070889" y="757560"/>
                  <a:pt x="1079550" y="775508"/>
                  <a:pt x="1094705" y="785611"/>
                </a:cubicBezTo>
                <a:cubicBezTo>
                  <a:pt x="1106000" y="793141"/>
                  <a:pt x="1133341" y="798490"/>
                  <a:pt x="1133341" y="79849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869F923-5BA3-8ED7-89A3-AD0AC523F0A3}"/>
              </a:ext>
            </a:extLst>
          </p:cNvPr>
          <p:cNvSpPr/>
          <p:nvPr/>
        </p:nvSpPr>
        <p:spPr bwMode="auto">
          <a:xfrm rot="8229363">
            <a:off x="1189376" y="4838384"/>
            <a:ext cx="1133341" cy="798490"/>
          </a:xfrm>
          <a:custGeom>
            <a:avLst/>
            <a:gdLst>
              <a:gd name="connsiteX0" fmla="*/ 0 w 1133341"/>
              <a:gd name="connsiteY0" fmla="*/ 0 h 798490"/>
              <a:gd name="connsiteX1" fmla="*/ 90152 w 1133341"/>
              <a:gd name="connsiteY1" fmla="*/ 12879 h 798490"/>
              <a:gd name="connsiteX2" fmla="*/ 321972 w 1133341"/>
              <a:gd name="connsiteY2" fmla="*/ 38636 h 798490"/>
              <a:gd name="connsiteX3" fmla="*/ 373488 w 1133341"/>
              <a:gd name="connsiteY3" fmla="*/ 64394 h 798490"/>
              <a:gd name="connsiteX4" fmla="*/ 476519 w 1133341"/>
              <a:gd name="connsiteY4" fmla="*/ 167425 h 798490"/>
              <a:gd name="connsiteX5" fmla="*/ 502276 w 1133341"/>
              <a:gd name="connsiteY5" fmla="*/ 257577 h 798490"/>
              <a:gd name="connsiteX6" fmla="*/ 515155 w 1133341"/>
              <a:gd name="connsiteY6" fmla="*/ 309093 h 798490"/>
              <a:gd name="connsiteX7" fmla="*/ 528034 w 1133341"/>
              <a:gd name="connsiteY7" fmla="*/ 528034 h 798490"/>
              <a:gd name="connsiteX8" fmla="*/ 579550 w 1133341"/>
              <a:gd name="connsiteY8" fmla="*/ 579549 h 798490"/>
              <a:gd name="connsiteX9" fmla="*/ 669702 w 1133341"/>
              <a:gd name="connsiteY9" fmla="*/ 605307 h 798490"/>
              <a:gd name="connsiteX10" fmla="*/ 721217 w 1133341"/>
              <a:gd name="connsiteY10" fmla="*/ 631065 h 798490"/>
              <a:gd name="connsiteX11" fmla="*/ 824248 w 1133341"/>
              <a:gd name="connsiteY11" fmla="*/ 656822 h 798490"/>
              <a:gd name="connsiteX12" fmla="*/ 927279 w 1133341"/>
              <a:gd name="connsiteY12" fmla="*/ 682580 h 798490"/>
              <a:gd name="connsiteX13" fmla="*/ 965916 w 1133341"/>
              <a:gd name="connsiteY13" fmla="*/ 695459 h 798490"/>
              <a:gd name="connsiteX14" fmla="*/ 1004552 w 1133341"/>
              <a:gd name="connsiteY14" fmla="*/ 721217 h 798490"/>
              <a:gd name="connsiteX15" fmla="*/ 1056068 w 1133341"/>
              <a:gd name="connsiteY15" fmla="*/ 746974 h 798490"/>
              <a:gd name="connsiteX16" fmla="*/ 1094705 w 1133341"/>
              <a:gd name="connsiteY16" fmla="*/ 785611 h 798490"/>
              <a:gd name="connsiteX17" fmla="*/ 1133341 w 1133341"/>
              <a:gd name="connsiteY17" fmla="*/ 798490 h 79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33341" h="798490">
                <a:moveTo>
                  <a:pt x="0" y="0"/>
                </a:moveTo>
                <a:cubicBezTo>
                  <a:pt x="30051" y="4293"/>
                  <a:pt x="59947" y="9858"/>
                  <a:pt x="90152" y="12879"/>
                </a:cubicBezTo>
                <a:cubicBezTo>
                  <a:pt x="323083" y="36172"/>
                  <a:pt x="185609" y="11365"/>
                  <a:pt x="321972" y="38636"/>
                </a:cubicBezTo>
                <a:cubicBezTo>
                  <a:pt x="339144" y="47222"/>
                  <a:pt x="358739" y="52103"/>
                  <a:pt x="373488" y="64394"/>
                </a:cubicBezTo>
                <a:cubicBezTo>
                  <a:pt x="410800" y="95487"/>
                  <a:pt x="476519" y="167425"/>
                  <a:pt x="476519" y="167425"/>
                </a:cubicBezTo>
                <a:cubicBezTo>
                  <a:pt x="516782" y="328476"/>
                  <a:pt x="465324" y="128243"/>
                  <a:pt x="502276" y="257577"/>
                </a:cubicBezTo>
                <a:cubicBezTo>
                  <a:pt x="507139" y="274596"/>
                  <a:pt x="510862" y="291921"/>
                  <a:pt x="515155" y="309093"/>
                </a:cubicBezTo>
                <a:cubicBezTo>
                  <a:pt x="519448" y="382073"/>
                  <a:pt x="511101" y="456916"/>
                  <a:pt x="528034" y="528034"/>
                </a:cubicBezTo>
                <a:cubicBezTo>
                  <a:pt x="533659" y="551658"/>
                  <a:pt x="559789" y="565434"/>
                  <a:pt x="579550" y="579549"/>
                </a:cubicBezTo>
                <a:cubicBezTo>
                  <a:pt x="589500" y="586656"/>
                  <a:pt x="664314" y="603960"/>
                  <a:pt x="669702" y="605307"/>
                </a:cubicBezTo>
                <a:cubicBezTo>
                  <a:pt x="686874" y="613893"/>
                  <a:pt x="703004" y="624994"/>
                  <a:pt x="721217" y="631065"/>
                </a:cubicBezTo>
                <a:cubicBezTo>
                  <a:pt x="754801" y="642260"/>
                  <a:pt x="789904" y="648236"/>
                  <a:pt x="824248" y="656822"/>
                </a:cubicBezTo>
                <a:cubicBezTo>
                  <a:pt x="824251" y="656823"/>
                  <a:pt x="927275" y="682579"/>
                  <a:pt x="927279" y="682580"/>
                </a:cubicBezTo>
                <a:lnTo>
                  <a:pt x="965916" y="695459"/>
                </a:lnTo>
                <a:cubicBezTo>
                  <a:pt x="978795" y="704045"/>
                  <a:pt x="991113" y="713538"/>
                  <a:pt x="1004552" y="721217"/>
                </a:cubicBezTo>
                <a:cubicBezTo>
                  <a:pt x="1021221" y="730742"/>
                  <a:pt x="1040445" y="735815"/>
                  <a:pt x="1056068" y="746974"/>
                </a:cubicBezTo>
                <a:cubicBezTo>
                  <a:pt x="1070889" y="757560"/>
                  <a:pt x="1079550" y="775508"/>
                  <a:pt x="1094705" y="785611"/>
                </a:cubicBezTo>
                <a:cubicBezTo>
                  <a:pt x="1106000" y="793141"/>
                  <a:pt x="1133341" y="798490"/>
                  <a:pt x="1133341" y="79849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>
            <a:extLst>
              <a:ext uri="{FF2B5EF4-FFF2-40B4-BE49-F238E27FC236}">
                <a16:creationId xmlns:a16="http://schemas.microsoft.com/office/drawing/2014/main" id="{63DFDFEE-2CC4-4EC4-B7BE-CC71662CC0B4}"/>
              </a:ext>
            </a:extLst>
          </p:cNvPr>
          <p:cNvSpPr/>
          <p:nvPr/>
        </p:nvSpPr>
        <p:spPr bwMode="auto">
          <a:xfrm>
            <a:off x="5181600" y="3121800"/>
            <a:ext cx="1248699" cy="554165"/>
          </a:xfrm>
          <a:prstGeom prst="leftRightArrow">
            <a:avLst/>
          </a:prstGeom>
          <a:solidFill>
            <a:schemeClr val="accent2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20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DAD2A-E5D9-4768-C2A7-312A1AEFC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2AB70-4362-6E0F-945B-F07DA7632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9015582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Great Ideas in Networking: </a:t>
            </a:r>
            <a:br>
              <a:rPr lang="en-US" dirty="0"/>
            </a:br>
            <a:r>
              <a:rPr lang="en-US" dirty="0"/>
              <a:t>Datagrams/Packet-Switched Networks</a:t>
            </a:r>
          </a:p>
        </p:txBody>
      </p:sp>
      <p:pic>
        <p:nvPicPr>
          <p:cNvPr id="3" name="Graphic 2" descr="Programmer male with solid fill">
            <a:extLst>
              <a:ext uri="{FF2B5EF4-FFF2-40B4-BE49-F238E27FC236}">
                <a16:creationId xmlns:a16="http://schemas.microsoft.com/office/drawing/2014/main" id="{FE949ABA-ABC4-43E7-1136-0FF853A7E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524000"/>
            <a:ext cx="914400" cy="914400"/>
          </a:xfrm>
          <a:prstGeom prst="rect">
            <a:avLst/>
          </a:prstGeom>
        </p:spPr>
      </p:pic>
      <p:pic>
        <p:nvPicPr>
          <p:cNvPr id="4" name="Picture 3" descr="A group of people running on a field&#10;&#10;Description automatically generated">
            <a:extLst>
              <a:ext uri="{FF2B5EF4-FFF2-40B4-BE49-F238E27FC236}">
                <a16:creationId xmlns:a16="http://schemas.microsoft.com/office/drawing/2014/main" id="{B8E7D636-F7D4-2A76-2CD3-F00645F0F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98" y="1164301"/>
            <a:ext cx="990600" cy="1494087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BDC0BAB4-2D74-CD54-3114-D11875163F19}"/>
              </a:ext>
            </a:extLst>
          </p:cNvPr>
          <p:cNvSpPr/>
          <p:nvPr/>
        </p:nvSpPr>
        <p:spPr bwMode="auto">
          <a:xfrm>
            <a:off x="1815921" y="1596980"/>
            <a:ext cx="4816699" cy="540913"/>
          </a:xfrm>
          <a:custGeom>
            <a:avLst/>
            <a:gdLst>
              <a:gd name="connsiteX0" fmla="*/ 0 w 4816699"/>
              <a:gd name="connsiteY0" fmla="*/ 399245 h 540913"/>
              <a:gd name="connsiteX1" fmla="*/ 115910 w 4816699"/>
              <a:gd name="connsiteY1" fmla="*/ 437882 h 540913"/>
              <a:gd name="connsiteX2" fmla="*/ 618186 w 4816699"/>
              <a:gd name="connsiteY2" fmla="*/ 386366 h 540913"/>
              <a:gd name="connsiteX3" fmla="*/ 746975 w 4816699"/>
              <a:gd name="connsiteY3" fmla="*/ 334851 h 540913"/>
              <a:gd name="connsiteX4" fmla="*/ 953037 w 4816699"/>
              <a:gd name="connsiteY4" fmla="*/ 193183 h 540913"/>
              <a:gd name="connsiteX5" fmla="*/ 1004552 w 4816699"/>
              <a:gd name="connsiteY5" fmla="*/ 128789 h 540913"/>
              <a:gd name="connsiteX6" fmla="*/ 1184856 w 4816699"/>
              <a:gd name="connsiteY6" fmla="*/ 12879 h 540913"/>
              <a:gd name="connsiteX7" fmla="*/ 1249251 w 4816699"/>
              <a:gd name="connsiteY7" fmla="*/ 0 h 540913"/>
              <a:gd name="connsiteX8" fmla="*/ 1378040 w 4816699"/>
              <a:gd name="connsiteY8" fmla="*/ 12879 h 540913"/>
              <a:gd name="connsiteX9" fmla="*/ 1429555 w 4816699"/>
              <a:gd name="connsiteY9" fmla="*/ 38637 h 540913"/>
              <a:gd name="connsiteX10" fmla="*/ 1558344 w 4816699"/>
              <a:gd name="connsiteY10" fmla="*/ 128789 h 540913"/>
              <a:gd name="connsiteX11" fmla="*/ 1609859 w 4816699"/>
              <a:gd name="connsiteY11" fmla="*/ 154547 h 540913"/>
              <a:gd name="connsiteX12" fmla="*/ 1661375 w 4816699"/>
              <a:gd name="connsiteY12" fmla="*/ 193183 h 540913"/>
              <a:gd name="connsiteX13" fmla="*/ 1790164 w 4816699"/>
              <a:gd name="connsiteY13" fmla="*/ 231820 h 540913"/>
              <a:gd name="connsiteX14" fmla="*/ 1918952 w 4816699"/>
              <a:gd name="connsiteY14" fmla="*/ 270457 h 540913"/>
              <a:gd name="connsiteX15" fmla="*/ 2060620 w 4816699"/>
              <a:gd name="connsiteY15" fmla="*/ 360609 h 540913"/>
              <a:gd name="connsiteX16" fmla="*/ 2125014 w 4816699"/>
              <a:gd name="connsiteY16" fmla="*/ 425003 h 540913"/>
              <a:gd name="connsiteX17" fmla="*/ 2189409 w 4816699"/>
              <a:gd name="connsiteY17" fmla="*/ 463640 h 540913"/>
              <a:gd name="connsiteX18" fmla="*/ 2228045 w 4816699"/>
              <a:gd name="connsiteY18" fmla="*/ 489397 h 540913"/>
              <a:gd name="connsiteX19" fmla="*/ 2305318 w 4816699"/>
              <a:gd name="connsiteY19" fmla="*/ 476519 h 540913"/>
              <a:gd name="connsiteX20" fmla="*/ 2343955 w 4816699"/>
              <a:gd name="connsiteY20" fmla="*/ 437882 h 540913"/>
              <a:gd name="connsiteX21" fmla="*/ 2408349 w 4816699"/>
              <a:gd name="connsiteY21" fmla="*/ 360609 h 540913"/>
              <a:gd name="connsiteX22" fmla="*/ 2485623 w 4816699"/>
              <a:gd name="connsiteY22" fmla="*/ 309093 h 540913"/>
              <a:gd name="connsiteX23" fmla="*/ 2678806 w 4816699"/>
              <a:gd name="connsiteY23" fmla="*/ 334851 h 540913"/>
              <a:gd name="connsiteX24" fmla="*/ 2807594 w 4816699"/>
              <a:gd name="connsiteY24" fmla="*/ 425003 h 540913"/>
              <a:gd name="connsiteX25" fmla="*/ 3000778 w 4816699"/>
              <a:gd name="connsiteY25" fmla="*/ 437882 h 540913"/>
              <a:gd name="connsiteX26" fmla="*/ 3296992 w 4816699"/>
              <a:gd name="connsiteY26" fmla="*/ 489397 h 540913"/>
              <a:gd name="connsiteX27" fmla="*/ 3490175 w 4816699"/>
              <a:gd name="connsiteY27" fmla="*/ 515155 h 540913"/>
              <a:gd name="connsiteX28" fmla="*/ 3683358 w 4816699"/>
              <a:gd name="connsiteY28" fmla="*/ 528034 h 540913"/>
              <a:gd name="connsiteX29" fmla="*/ 3799268 w 4816699"/>
              <a:gd name="connsiteY29" fmla="*/ 540913 h 540913"/>
              <a:gd name="connsiteX30" fmla="*/ 4056845 w 4816699"/>
              <a:gd name="connsiteY30" fmla="*/ 528034 h 540913"/>
              <a:gd name="connsiteX31" fmla="*/ 4095482 w 4816699"/>
              <a:gd name="connsiteY31" fmla="*/ 502276 h 540913"/>
              <a:gd name="connsiteX32" fmla="*/ 4159876 w 4816699"/>
              <a:gd name="connsiteY32" fmla="*/ 463640 h 540913"/>
              <a:gd name="connsiteX33" fmla="*/ 4250028 w 4816699"/>
              <a:gd name="connsiteY33" fmla="*/ 412124 h 540913"/>
              <a:gd name="connsiteX34" fmla="*/ 4353059 w 4816699"/>
              <a:gd name="connsiteY34" fmla="*/ 321972 h 540913"/>
              <a:gd name="connsiteX35" fmla="*/ 4456090 w 4816699"/>
              <a:gd name="connsiteY35" fmla="*/ 296214 h 540913"/>
              <a:gd name="connsiteX36" fmla="*/ 4610637 w 4816699"/>
              <a:gd name="connsiteY36" fmla="*/ 270457 h 540913"/>
              <a:gd name="connsiteX37" fmla="*/ 4687910 w 4816699"/>
              <a:gd name="connsiteY37" fmla="*/ 244699 h 540913"/>
              <a:gd name="connsiteX38" fmla="*/ 4803820 w 4816699"/>
              <a:gd name="connsiteY38" fmla="*/ 309093 h 540913"/>
              <a:gd name="connsiteX39" fmla="*/ 4816699 w 4816699"/>
              <a:gd name="connsiteY39" fmla="*/ 334851 h 54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16699" h="540913">
                <a:moveTo>
                  <a:pt x="0" y="399245"/>
                </a:moveTo>
                <a:cubicBezTo>
                  <a:pt x="38637" y="412124"/>
                  <a:pt x="75240" y="435741"/>
                  <a:pt x="115910" y="437882"/>
                </a:cubicBezTo>
                <a:cubicBezTo>
                  <a:pt x="358062" y="450627"/>
                  <a:pt x="433451" y="451023"/>
                  <a:pt x="618186" y="386366"/>
                </a:cubicBezTo>
                <a:cubicBezTo>
                  <a:pt x="661827" y="371092"/>
                  <a:pt x="706926" y="357956"/>
                  <a:pt x="746975" y="334851"/>
                </a:cubicBezTo>
                <a:cubicBezTo>
                  <a:pt x="819175" y="293197"/>
                  <a:pt x="900966" y="258272"/>
                  <a:pt x="953037" y="193183"/>
                </a:cubicBezTo>
                <a:cubicBezTo>
                  <a:pt x="970209" y="171718"/>
                  <a:pt x="984354" y="147434"/>
                  <a:pt x="1004552" y="128789"/>
                </a:cubicBezTo>
                <a:cubicBezTo>
                  <a:pt x="1070099" y="68284"/>
                  <a:pt x="1107422" y="36109"/>
                  <a:pt x="1184856" y="12879"/>
                </a:cubicBezTo>
                <a:cubicBezTo>
                  <a:pt x="1205823" y="6589"/>
                  <a:pt x="1227786" y="4293"/>
                  <a:pt x="1249251" y="0"/>
                </a:cubicBezTo>
                <a:cubicBezTo>
                  <a:pt x="1292181" y="4293"/>
                  <a:pt x="1335854" y="3839"/>
                  <a:pt x="1378040" y="12879"/>
                </a:cubicBezTo>
                <a:cubicBezTo>
                  <a:pt x="1396812" y="16902"/>
                  <a:pt x="1412772" y="29313"/>
                  <a:pt x="1429555" y="38637"/>
                </a:cubicBezTo>
                <a:cubicBezTo>
                  <a:pt x="1574061" y="118919"/>
                  <a:pt x="1412313" y="31436"/>
                  <a:pt x="1558344" y="128789"/>
                </a:cubicBezTo>
                <a:cubicBezTo>
                  <a:pt x="1574318" y="139438"/>
                  <a:pt x="1593579" y="144372"/>
                  <a:pt x="1609859" y="154547"/>
                </a:cubicBezTo>
                <a:cubicBezTo>
                  <a:pt x="1628061" y="165923"/>
                  <a:pt x="1643173" y="181807"/>
                  <a:pt x="1661375" y="193183"/>
                </a:cubicBezTo>
                <a:cubicBezTo>
                  <a:pt x="1717549" y="228292"/>
                  <a:pt x="1719384" y="218951"/>
                  <a:pt x="1790164" y="231820"/>
                </a:cubicBezTo>
                <a:cubicBezTo>
                  <a:pt x="1847043" y="242162"/>
                  <a:pt x="1866112" y="244037"/>
                  <a:pt x="1918952" y="270457"/>
                </a:cubicBezTo>
                <a:cubicBezTo>
                  <a:pt x="1943543" y="282753"/>
                  <a:pt x="2044573" y="347479"/>
                  <a:pt x="2060620" y="360609"/>
                </a:cubicBezTo>
                <a:cubicBezTo>
                  <a:pt x="2084114" y="379831"/>
                  <a:pt x="2101310" y="406040"/>
                  <a:pt x="2125014" y="425003"/>
                </a:cubicBezTo>
                <a:cubicBezTo>
                  <a:pt x="2144561" y="440641"/>
                  <a:pt x="2168182" y="450373"/>
                  <a:pt x="2189409" y="463640"/>
                </a:cubicBezTo>
                <a:cubicBezTo>
                  <a:pt x="2202534" y="471843"/>
                  <a:pt x="2215166" y="480811"/>
                  <a:pt x="2228045" y="489397"/>
                </a:cubicBezTo>
                <a:cubicBezTo>
                  <a:pt x="2253803" y="485104"/>
                  <a:pt x="2281456" y="487124"/>
                  <a:pt x="2305318" y="476519"/>
                </a:cubicBezTo>
                <a:cubicBezTo>
                  <a:pt x="2321962" y="469122"/>
                  <a:pt x="2332295" y="451874"/>
                  <a:pt x="2343955" y="437882"/>
                </a:cubicBezTo>
                <a:cubicBezTo>
                  <a:pt x="2383118" y="390886"/>
                  <a:pt x="2354882" y="402194"/>
                  <a:pt x="2408349" y="360609"/>
                </a:cubicBezTo>
                <a:cubicBezTo>
                  <a:pt x="2432785" y="341603"/>
                  <a:pt x="2485623" y="309093"/>
                  <a:pt x="2485623" y="309093"/>
                </a:cubicBezTo>
                <a:cubicBezTo>
                  <a:pt x="2550017" y="317679"/>
                  <a:pt x="2615981" y="318318"/>
                  <a:pt x="2678806" y="334851"/>
                </a:cubicBezTo>
                <a:cubicBezTo>
                  <a:pt x="2742668" y="351657"/>
                  <a:pt x="2730371" y="419855"/>
                  <a:pt x="2807594" y="425003"/>
                </a:cubicBezTo>
                <a:lnTo>
                  <a:pt x="3000778" y="437882"/>
                </a:lnTo>
                <a:cubicBezTo>
                  <a:pt x="3153532" y="468433"/>
                  <a:pt x="3126798" y="465084"/>
                  <a:pt x="3296992" y="489397"/>
                </a:cubicBezTo>
                <a:cubicBezTo>
                  <a:pt x="3361303" y="498584"/>
                  <a:pt x="3425533" y="508691"/>
                  <a:pt x="3490175" y="515155"/>
                </a:cubicBezTo>
                <a:cubicBezTo>
                  <a:pt x="3554392" y="521577"/>
                  <a:pt x="3619044" y="522674"/>
                  <a:pt x="3683358" y="528034"/>
                </a:cubicBezTo>
                <a:cubicBezTo>
                  <a:pt x="3722098" y="531262"/>
                  <a:pt x="3760631" y="536620"/>
                  <a:pt x="3799268" y="540913"/>
                </a:cubicBezTo>
                <a:cubicBezTo>
                  <a:pt x="3885127" y="536620"/>
                  <a:pt x="3971601" y="539153"/>
                  <a:pt x="4056845" y="528034"/>
                </a:cubicBezTo>
                <a:cubicBezTo>
                  <a:pt x="4072194" y="526032"/>
                  <a:pt x="4082356" y="510480"/>
                  <a:pt x="4095482" y="502276"/>
                </a:cubicBezTo>
                <a:cubicBezTo>
                  <a:pt x="4116709" y="489009"/>
                  <a:pt x="4139048" y="477525"/>
                  <a:pt x="4159876" y="463640"/>
                </a:cubicBezTo>
                <a:cubicBezTo>
                  <a:pt x="4237847" y="411659"/>
                  <a:pt x="4181166" y="435079"/>
                  <a:pt x="4250028" y="412124"/>
                </a:cubicBezTo>
                <a:cubicBezTo>
                  <a:pt x="4270854" y="391298"/>
                  <a:pt x="4322658" y="334639"/>
                  <a:pt x="4353059" y="321972"/>
                </a:cubicBezTo>
                <a:cubicBezTo>
                  <a:pt x="4385736" y="308356"/>
                  <a:pt x="4421746" y="304800"/>
                  <a:pt x="4456090" y="296214"/>
                </a:cubicBezTo>
                <a:cubicBezTo>
                  <a:pt x="4541182" y="274941"/>
                  <a:pt x="4490044" y="285530"/>
                  <a:pt x="4610637" y="270457"/>
                </a:cubicBezTo>
                <a:cubicBezTo>
                  <a:pt x="4636395" y="261871"/>
                  <a:pt x="4662152" y="236113"/>
                  <a:pt x="4687910" y="244699"/>
                </a:cubicBezTo>
                <a:cubicBezTo>
                  <a:pt x="4724843" y="257010"/>
                  <a:pt x="4786106" y="273666"/>
                  <a:pt x="4803820" y="309093"/>
                </a:cubicBezTo>
                <a:lnTo>
                  <a:pt x="4816699" y="334851"/>
                </a:lnTo>
              </a:path>
            </a:pathLst>
          </a:custGeom>
          <a:noFill/>
          <a:ln w="381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Programmer male with solid fill">
            <a:extLst>
              <a:ext uri="{FF2B5EF4-FFF2-40B4-BE49-F238E27FC236}">
                <a16:creationId xmlns:a16="http://schemas.microsoft.com/office/drawing/2014/main" id="{FE1AD5B6-06A2-D30E-93B3-BD5152503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601" y="3962401"/>
            <a:ext cx="914400" cy="914400"/>
          </a:xfrm>
          <a:prstGeom prst="rect">
            <a:avLst/>
          </a:prstGeom>
        </p:spPr>
      </p:pic>
      <p:pic>
        <p:nvPicPr>
          <p:cNvPr id="7" name="Picture 6" descr="A group of people running on a field&#10;&#10;Description automatically generated">
            <a:extLst>
              <a:ext uri="{FF2B5EF4-FFF2-40B4-BE49-F238E27FC236}">
                <a16:creationId xmlns:a16="http://schemas.microsoft.com/office/drawing/2014/main" id="{91613D3A-1731-F11F-99EF-0F2A58E08C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733799"/>
            <a:ext cx="990600" cy="1494087"/>
          </a:xfrm>
          <a:prstGeom prst="rect">
            <a:avLst/>
          </a:prstGeom>
        </p:spPr>
      </p:pic>
      <p:sp>
        <p:nvSpPr>
          <p:cNvPr id="9" name="Lightning Bolt 8">
            <a:extLst>
              <a:ext uri="{FF2B5EF4-FFF2-40B4-BE49-F238E27FC236}">
                <a16:creationId xmlns:a16="http://schemas.microsoft.com/office/drawing/2014/main" id="{23A25922-8E10-207B-4A8F-7E5E7CDCE321}"/>
              </a:ext>
            </a:extLst>
          </p:cNvPr>
          <p:cNvSpPr/>
          <p:nvPr/>
        </p:nvSpPr>
        <p:spPr bwMode="auto">
          <a:xfrm>
            <a:off x="3733800" y="1397329"/>
            <a:ext cx="838200" cy="1061408"/>
          </a:xfrm>
          <a:prstGeom prst="lightningBolt">
            <a:avLst/>
          </a:prstGeom>
          <a:solidFill>
            <a:srgbClr val="FFC000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68DC9838-52F3-AEAE-6C5C-FA2755133A3D}"/>
              </a:ext>
            </a:extLst>
          </p:cNvPr>
          <p:cNvSpPr/>
          <p:nvPr/>
        </p:nvSpPr>
        <p:spPr bwMode="auto">
          <a:xfrm>
            <a:off x="3124200" y="3390900"/>
            <a:ext cx="3048000" cy="25146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7DB227F-10B1-407E-FA4C-726BEEDCC5CC}"/>
              </a:ext>
            </a:extLst>
          </p:cNvPr>
          <p:cNvSpPr/>
          <p:nvPr/>
        </p:nvSpPr>
        <p:spPr bwMode="auto">
          <a:xfrm>
            <a:off x="6400800" y="4167415"/>
            <a:ext cx="381000" cy="313428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583ECF1-CCD3-ECDC-8315-5EB33B93404D}"/>
              </a:ext>
            </a:extLst>
          </p:cNvPr>
          <p:cNvSpPr/>
          <p:nvPr/>
        </p:nvSpPr>
        <p:spPr bwMode="auto">
          <a:xfrm>
            <a:off x="6836749" y="4167415"/>
            <a:ext cx="381000" cy="313428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9691675-6CAE-DFE1-C493-6DB0D74023BE}"/>
              </a:ext>
            </a:extLst>
          </p:cNvPr>
          <p:cNvSpPr/>
          <p:nvPr/>
        </p:nvSpPr>
        <p:spPr bwMode="auto">
          <a:xfrm>
            <a:off x="7322822" y="4167415"/>
            <a:ext cx="381000" cy="313428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8" name="Lightning Bolt 17">
            <a:extLst>
              <a:ext uri="{FF2B5EF4-FFF2-40B4-BE49-F238E27FC236}">
                <a16:creationId xmlns:a16="http://schemas.microsoft.com/office/drawing/2014/main" id="{D68CF1BA-E33D-2F64-B3AA-2EB1658D6B85}"/>
              </a:ext>
            </a:extLst>
          </p:cNvPr>
          <p:cNvSpPr/>
          <p:nvPr/>
        </p:nvSpPr>
        <p:spPr bwMode="auto">
          <a:xfrm>
            <a:off x="4152900" y="3815393"/>
            <a:ext cx="838200" cy="1061408"/>
          </a:xfrm>
          <a:prstGeom prst="lightningBolt">
            <a:avLst/>
          </a:prstGeom>
          <a:solidFill>
            <a:srgbClr val="FFC000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8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2593 L -0.0026 -0.02593 C -0.0092 -0.02848 -0.01597 -0.03033 -0.02239 -0.03357 C -0.03177 -0.0382 -0.04496 -0.05 -0.0533 -0.05602 C -0.05989 -0.06065 -0.06701 -0.06366 -0.07309 -0.06922 C -0.07586 -0.07176 -0.07847 -0.07477 -0.08159 -0.07662 C -0.0842 -0.07848 -0.08993 -0.08056 -0.08993 -0.08056 C -0.09323 -0.07987 -0.09652 -0.0794 -0.09982 -0.07848 C -0.10208 -0.07801 -0.11007 -0.07338 -0.11111 -0.07292 C -0.1125 -0.07223 -0.11389 -0.07153 -0.11527 -0.07107 C -0.11718 -0.07037 -0.11909 -0.07014 -0.121 -0.06922 C -0.13402 -0.06274 -0.11788 -0.06737 -0.13507 -0.06366 C -0.13941 -0.06389 -0.15711 -0.06459 -0.16458 -0.06737 C -0.16701 -0.06829 -0.16927 -0.07014 -0.1717 -0.07107 C -0.17465 -0.07223 -0.18455 -0.07408 -0.18715 -0.07477 C -0.18906 -0.07524 -0.19097 -0.07593 -0.1927 -0.07662 C -0.19427 -0.07732 -0.19548 -0.07848 -0.19705 -0.07848 C -0.2059 -0.07963 -0.21493 -0.07987 -0.22378 -0.08056 L -0.24496 -0.08241 C -0.24774 -0.08287 -0.25052 -0.08357 -0.2533 -0.08426 C -0.2552 -0.08473 -0.25711 -0.08565 -0.25902 -0.08612 C -0.26319 -0.08704 -0.26736 -0.08727 -0.2717 -0.08797 C -0.28003 -0.0963 -0.27534 -0.0919 -0.28576 -0.10116 C -0.28715 -0.10232 -0.28871 -0.10325 -0.28993 -0.10487 C -0.29132 -0.10672 -0.29253 -0.10903 -0.29409 -0.11042 C -0.29566 -0.11181 -0.30173 -0.11575 -0.30399 -0.11621 C -0.3125 -0.11783 -0.32083 -0.11875 -0.32934 -0.11991 C -0.3335 -0.12107 -0.33784 -0.12269 -0.34201 -0.12362 C -0.3467 -0.12454 -0.35139 -0.12477 -0.35607 -0.12547 C -0.36961 -0.12732 -0.36649 -0.12709 -0.37864 -0.12917 C -0.38472 -0.12871 -0.3908 -0.12848 -0.39687 -0.12732 C -0.39895 -0.12709 -0.40069 -0.12616 -0.4026 -0.12547 C -0.4059 -0.12431 -0.4092 -0.12338 -0.4125 -0.12176 C -0.41336 -0.1213 -0.43003 -0.1125 -0.43489 -0.10857 C -0.44253 -0.10255 -0.45069 -0.09746 -0.45746 -0.08982 C -0.46996 -0.07593 -0.46336 -0.08403 -0.47725 -0.06551 C -0.47864 -0.06366 -0.47986 -0.06135 -0.48142 -0.05973 C -0.49166 -0.0507 -0.47882 -0.06181 -0.49132 -0.05232 C -0.496 -0.04862 -0.50017 -0.04352 -0.50538 -0.04098 C -0.5092 -0.03912 -0.51319 -0.03797 -0.51666 -0.03542 C -0.52343 -0.03033 -0.5309 -0.02593 -0.53628 -0.01852 C -0.53819 -0.01598 -0.54027 -0.01366 -0.54201 -0.01088 C -0.54409 -0.00741 -0.54427 -0.0007 -0.54757 0.00023 L -0.5533 0.00208 C -0.55555 0.00393 -0.55798 0.00601 -0.56024 0.00787 C -0.56215 0.00925 -0.56406 0.01018 -0.56597 0.01157 C -0.56736 0.01273 -0.56857 0.01435 -0.57014 0.01527 C -0.57586 0.01921 -0.57326 0.01435 -0.57569 0.02106 L -0.57569 0.02106 " pathEditMode="relative" ptsTypes="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C -0.00764 0.01134 -0.01841 0.02916 -0.02743 0.04004 C -0.03334 0.04699 -0.03889 0.05509 -0.04532 0.06018 C -0.04896 0.06296 -0.05243 0.06551 -0.05573 0.06805 C -0.05973 0.07129 -0.06337 0.075 -0.06736 0.07824 C -0.07049 0.08055 -0.07344 0.08287 -0.07657 0.08426 C -0.07848 0.08565 -0.08073 0.08565 -0.08299 0.08634 C -0.08438 0.0868 -0.08559 0.08773 -0.08681 0.08819 C -0.09809 0.09352 -0.08664 0.0875 -0.09601 0.09259 C -0.09723 0.09491 -0.09827 0.09791 -0.09983 0.10046 C -0.10087 0.10208 -0.10243 0.10301 -0.10382 0.1044 C -0.10504 0.10648 -0.10608 0.10856 -0.10764 0.11065 C -0.1092 0.1125 -0.11111 0.11435 -0.11268 0.11666 C -0.11407 0.11829 -0.11511 0.12106 -0.11667 0.12245 C -0.11823 0.1243 -0.12014 0.12477 -0.1217 0.12662 C -0.13073 0.13634 -0.12014 0.1294 -0.13091 0.1368 C -0.13212 0.1375 -0.13351 0.13819 -0.13473 0.13866 C -0.14132 0.14166 -0.14184 0.1412 -0.15035 0.14259 C -0.17153 0.15602 -0.13733 0.13426 -0.1658 0.15486 C -0.1691 0.15741 -0.17275 0.15856 -0.17622 0.16088 C -0.18229 0.16528 -0.18768 0.17291 -0.19427 0.175 C -0.20903 0.17963 -0.20295 0.17731 -0.21233 0.18125 C -0.21407 0.18032 -0.2158 0.1794 -0.21771 0.17893 C -0.22153 0.17824 -0.22552 0.17824 -0.22934 0.17685 C -0.23177 0.17616 -0.23438 0.17384 -0.23698 0.17291 C -0.2408 0.17153 -0.24479 0.17037 -0.24861 0.16898 C -0.25209 0.16782 -0.25539 0.16597 -0.25903 0.16504 C -0.26198 0.16389 -0.26493 0.16342 -0.26806 0.16273 L -0.28351 0.15879 C -0.28455 0.15602 -0.28455 0.15231 -0.28629 0.15092 C -0.28924 0.14791 -0.29289 0.14676 -0.29636 0.14676 L -0.34827 0.14884 C -0.34948 0.14815 -0.35087 0.14722 -0.35209 0.14676 C -0.35816 0.14514 -0.36441 0.14537 -0.37032 0.14259 C -0.38143 0.13773 -0.39566 0.12963 -0.40782 0.1287 C -0.42778 0.12708 -0.4474 0.12754 -0.46719 0.12662 C -0.47726 0.12616 -0.48716 0.125 -0.49705 0.12454 L -0.5474 0.12245 C -0.55209 0.1118 -0.54775 0.1206 -0.55521 0.11065 C -0.55677 0.10856 -0.55782 0.10648 -0.5592 0.1044 C -0.56042 0.10301 -0.56181 0.10185 -0.56302 0.10046 C -0.57414 0.08588 -0.5632 0.09768 -0.57223 0.08819 C -0.57292 0.08634 -0.57396 0.08426 -0.57483 0.08241 C -0.57604 0.07916 -0.57691 0.075 -0.57865 0.07222 C -0.58073 0.06875 -0.58368 0.06759 -0.58646 0.0662 C -0.58716 0.06227 -0.58802 0.05694 -0.59028 0.05416 C -0.59132 0.05278 -0.59289 0.05301 -0.59427 0.05208 C -0.61007 0.04166 -0.59028 0.05416 -0.60313 0.04398 C -0.61407 0.03565 -0.59983 0.04954 -0.61094 0.03819 C -0.61424 0.03032 -0.61233 0.03356 -0.61598 0.02801 " pathEditMode="relative" rAng="0" ptsTypes="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99" y="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278 L -1.38889E-6 -0.00255 C -0.04878 0.00138 -0.02621 4.44444E-6 -0.12517 -0.00394 C -0.1283 -0.00417 -0.13125 -0.00579 -0.13437 -0.00625 L -0.14201 -0.00741 L -0.15833 -0.00625 C -0.16111 -0.00533 -0.16319 -0.00093 -0.16597 0.00069 C -0.17673 0.0074 -0.16354 -0.00139 -0.17292 0.00694 C -0.17413 0.00787 -0.17552 0.00833 -0.17673 0.00925 C -0.18125 0.01273 -0.17673 0.01088 -0.18212 0.01412 C -0.18316 0.01481 -0.1842 0.01481 -0.18524 0.01527 C -0.1908 0.01782 -0.18368 0.01527 -0.19149 0.01782 C -0.19757 0.01689 -0.20382 0.01643 -0.20989 0.01527 C -0.21302 0.01481 -0.21614 0.01365 -0.21927 0.01296 C -0.24357 0.0074 -0.21753 0.01412 -0.24392 0.00694 C -0.28298 0.00787 -0.28107 0.00463 -0.30555 0.01041 C -0.30816 0.01111 -0.31024 0.01203 -0.3125 0.01296 C -0.31354 0.01412 -0.31458 0.0155 -0.31562 0.01666 C -0.31632 0.01713 -0.31719 0.01713 -0.31805 0.01782 C -0.31996 0.01921 -0.32031 0.02037 -0.3217 0.02268 L -0.3217 0.02291 " pathEditMode="relative" rAng="0" ptsTypes="AAAAAAAAAAAAAAAAAA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764 0.00995 -0.01476 0.0206 -0.02257 0.03009 C -0.02761 0.03588 -0.03872 0.04861 -0.04375 0.05625 C -0.04688 0.06111 -0.04966 0.06597 -0.05226 0.0713 C -0.05591 0.07847 -0.05452 0.07477 -0.05643 0.08264 C -0.05695 0.0875 -0.05712 0.09259 -0.05782 0.09768 C -0.05834 0.10139 -0.06077 0.10764 -0.06198 0.11065 C -0.06285 0.11273 -0.06354 0.11481 -0.06493 0.11643 C -0.0665 0.11806 -0.06875 0.11875 -0.07049 0.12014 C -0.07292 0.12199 -0.075 0.12454 -0.07761 0.12569 C -0.08021 0.12708 -0.08316 0.12708 -0.08594 0.12755 C -0.08854 0.12824 -0.10799 0.13125 -0.1099 0.13148 C -0.13195 0.13241 -0.154 0.13264 -0.17604 0.13333 C -0.18976 0.13588 -0.2033 0.13935 -0.21702 0.14074 C -0.25643 0.14491 -0.24045 0.14282 -0.26476 0.14653 C -0.26997 0.14583 -0.27518 0.14537 -0.28038 0.14444 C -0.28316 0.14398 -0.28594 0.14259 -0.28872 0.14259 C -0.29254 0.14259 -0.29636 0.14398 -0.3 0.14444 L -0.40851 0.14259 C -0.41181 0.14236 -0.41424 0.13796 -0.41702 0.13518 C -0.43438 0.1162 -0.41146 0.13565 -0.43525 0.11458 C -0.45157 0.1 -0.4717 0.08495 -0.49011 0.0787 C -0.49393 0.07755 -0.49775 0.07639 -0.50139 0.075 C -0.51684 0.06921 -0.50261 0.07268 -0.51979 0.06944 C -0.52118 0.06875 -0.52275 0.06852 -0.52396 0.06759 C -0.53507 0.05926 -0.53021 0.06065 -0.5408 0.05069 C -0.54445 0.04722 -0.54827 0.04398 -0.55209 0.0412 C -0.55851 0.03657 -0.56511 0.03171 -0.57188 0.02801 C -0.57657 0.02569 -0.58108 0.02268 -0.58594 0.0206 C -0.58733 0.01991 -0.58889 0.01968 -0.59011 0.01875 C -0.59306 0.01643 -0.59618 0.01435 -0.59861 0.01111 C -0.60122 0.00764 -0.60347 0.00393 -0.60712 0.00185 C -0.61736 -0.0044 -0.62222 -0.00255 -0.63525 -0.0037 C -0.63525 -0.0037 -0.64601 -0.00208 -0.64792 0 C -0.64913 0.00139 -0.64948 0.00393 -0.6507 0.00556 C -0.65747 0.01458 -0.65313 0.0044 -0.65625 0.01319 L -0.65625 0.01319 " pathEditMode="relative" ptsTypes="AAAAAAAAAAAAAAAAAAAAAAAAAAAAAAAAAAAA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3" grpId="1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EB16C-D6AA-D841-846D-1F77CA0FC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C6D5B-6E68-DC4F-E9DD-2009710A7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Great Ideas in Networking: Federation</a:t>
            </a:r>
          </a:p>
        </p:txBody>
      </p:sp>
      <p:pic>
        <p:nvPicPr>
          <p:cNvPr id="3" name="Graphic 2" descr="Programmer male with solid fill">
            <a:extLst>
              <a:ext uri="{FF2B5EF4-FFF2-40B4-BE49-F238E27FC236}">
                <a16:creationId xmlns:a16="http://schemas.microsoft.com/office/drawing/2014/main" id="{ED4854BE-32DE-8AA5-1B3C-38582DFD6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862" y="1524000"/>
            <a:ext cx="914400" cy="914400"/>
          </a:xfrm>
          <a:prstGeom prst="rect">
            <a:avLst/>
          </a:prstGeom>
        </p:spPr>
      </p:pic>
      <p:pic>
        <p:nvPicPr>
          <p:cNvPr id="4" name="Graphic 3" descr="Programmer male outline">
            <a:extLst>
              <a:ext uri="{FF2B5EF4-FFF2-40B4-BE49-F238E27FC236}">
                <a16:creationId xmlns:a16="http://schemas.microsoft.com/office/drawing/2014/main" id="{406EB793-3B0D-6D6B-DA17-D706548ED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862" y="5105400"/>
            <a:ext cx="914400" cy="914400"/>
          </a:xfrm>
          <a:prstGeom prst="rect">
            <a:avLst/>
          </a:prstGeom>
        </p:spPr>
      </p:pic>
      <p:pic>
        <p:nvPicPr>
          <p:cNvPr id="5" name="Graphic 4" descr="Programmer female with solid fill">
            <a:extLst>
              <a:ext uri="{FF2B5EF4-FFF2-40B4-BE49-F238E27FC236}">
                <a16:creationId xmlns:a16="http://schemas.microsoft.com/office/drawing/2014/main" id="{546C8BE1-1144-1849-3755-6247A4FFF0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0862" y="3805200"/>
            <a:ext cx="914400" cy="914400"/>
          </a:xfrm>
          <a:prstGeom prst="rect">
            <a:avLst/>
          </a:prstGeom>
        </p:spPr>
      </p:pic>
      <p:pic>
        <p:nvPicPr>
          <p:cNvPr id="6" name="Graphic 5" descr="Programmer female outline">
            <a:extLst>
              <a:ext uri="{FF2B5EF4-FFF2-40B4-BE49-F238E27FC236}">
                <a16:creationId xmlns:a16="http://schemas.microsoft.com/office/drawing/2014/main" id="{6EFCF31A-0A12-DCD7-8197-733FB85FC5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0862" y="2664600"/>
            <a:ext cx="914400" cy="914400"/>
          </a:xfrm>
          <a:prstGeom prst="rect">
            <a:avLst/>
          </a:prstGeom>
        </p:spPr>
      </p:pic>
      <p:pic>
        <p:nvPicPr>
          <p:cNvPr id="7" name="Picture 4" descr="the most popular apps by downloads in 2022">
            <a:extLst>
              <a:ext uri="{FF2B5EF4-FFF2-40B4-BE49-F238E27FC236}">
                <a16:creationId xmlns:a16="http://schemas.microsoft.com/office/drawing/2014/main" id="{3D099AE3-FE13-F3BD-16BD-D3AF1291E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537" y="1609859"/>
            <a:ext cx="2181400" cy="302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7D5F9281-C4D2-92AB-E0E0-DEC7F6F7B03F}"/>
              </a:ext>
            </a:extLst>
          </p:cNvPr>
          <p:cNvSpPr/>
          <p:nvPr/>
        </p:nvSpPr>
        <p:spPr bwMode="auto">
          <a:xfrm>
            <a:off x="4822310" y="4859628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D0259EB2-58C3-0F44-AA88-2499F8E44CA4}"/>
              </a:ext>
            </a:extLst>
          </p:cNvPr>
          <p:cNvSpPr/>
          <p:nvPr/>
        </p:nvSpPr>
        <p:spPr bwMode="auto">
          <a:xfrm>
            <a:off x="1828800" y="1848118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C4F61AD0-53E3-44E0-D1EA-35327CF739C2}"/>
              </a:ext>
            </a:extLst>
          </p:cNvPr>
          <p:cNvSpPr/>
          <p:nvPr/>
        </p:nvSpPr>
        <p:spPr bwMode="auto">
          <a:xfrm>
            <a:off x="2021983" y="3124200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42E8B6CF-71BA-EE35-42AE-C064EEFEF9E8}"/>
              </a:ext>
            </a:extLst>
          </p:cNvPr>
          <p:cNvSpPr/>
          <p:nvPr/>
        </p:nvSpPr>
        <p:spPr bwMode="auto">
          <a:xfrm>
            <a:off x="5675108" y="2133600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75A78CBC-5106-6FD8-E337-55C3036997BA}"/>
              </a:ext>
            </a:extLst>
          </p:cNvPr>
          <p:cNvSpPr/>
          <p:nvPr/>
        </p:nvSpPr>
        <p:spPr bwMode="auto">
          <a:xfrm>
            <a:off x="5827508" y="3581400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6305A243-B986-F7FE-3C0E-4394CCD3D336}"/>
              </a:ext>
            </a:extLst>
          </p:cNvPr>
          <p:cNvSpPr/>
          <p:nvPr/>
        </p:nvSpPr>
        <p:spPr bwMode="auto">
          <a:xfrm>
            <a:off x="3915423" y="3360059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58CF2BA8-D54D-13D0-FD41-17964D5D55B7}"/>
              </a:ext>
            </a:extLst>
          </p:cNvPr>
          <p:cNvSpPr/>
          <p:nvPr/>
        </p:nvSpPr>
        <p:spPr bwMode="auto">
          <a:xfrm>
            <a:off x="2670220" y="4859628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80BAC6A0-E8D7-90B0-4B16-00B974D182B8}"/>
              </a:ext>
            </a:extLst>
          </p:cNvPr>
          <p:cNvSpPr/>
          <p:nvPr/>
        </p:nvSpPr>
        <p:spPr bwMode="auto">
          <a:xfrm>
            <a:off x="3842265" y="1848118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850BEA7-854D-DAE6-F8EC-859C57538C58}"/>
              </a:ext>
            </a:extLst>
          </p:cNvPr>
          <p:cNvCxnSpPr>
            <a:endCxn id="9" idx="2"/>
          </p:cNvCxnSpPr>
          <p:nvPr/>
        </p:nvCxnSpPr>
        <p:spPr bwMode="auto">
          <a:xfrm>
            <a:off x="1255262" y="1981200"/>
            <a:ext cx="576374" cy="32411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0FDCB01-FBE9-9613-B70C-4460C2342CA7}"/>
              </a:ext>
            </a:extLst>
          </p:cNvPr>
          <p:cNvCxnSpPr>
            <a:cxnSpLocks/>
            <a:stCxn id="9" idx="0"/>
            <a:endCxn id="15" idx="2"/>
          </p:cNvCxnSpPr>
          <p:nvPr/>
        </p:nvCxnSpPr>
        <p:spPr bwMode="auto">
          <a:xfrm>
            <a:off x="2742438" y="2305318"/>
            <a:ext cx="1102663" cy="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5FEE1B0-2CDD-B75A-75EA-A868C00BD9FA}"/>
              </a:ext>
            </a:extLst>
          </p:cNvPr>
          <p:cNvCxnSpPr>
            <a:cxnSpLocks/>
            <a:stCxn id="9" idx="0"/>
          </p:cNvCxnSpPr>
          <p:nvPr/>
        </p:nvCxnSpPr>
        <p:spPr bwMode="auto">
          <a:xfrm>
            <a:off x="2742438" y="2305318"/>
            <a:ext cx="1172985" cy="1446669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5363CEC-5B7F-F70F-F237-49A92BA269ED}"/>
              </a:ext>
            </a:extLst>
          </p:cNvPr>
          <p:cNvCxnSpPr>
            <a:cxnSpLocks/>
            <a:endCxn id="10" idx="2"/>
          </p:cNvCxnSpPr>
          <p:nvPr/>
        </p:nvCxnSpPr>
        <p:spPr bwMode="auto">
          <a:xfrm>
            <a:off x="1125970" y="3219718"/>
            <a:ext cx="898849" cy="361682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0C76ACC-CFE4-711E-C8CF-97029F2B3764}"/>
              </a:ext>
            </a:extLst>
          </p:cNvPr>
          <p:cNvCxnSpPr>
            <a:cxnSpLocks/>
          </p:cNvCxnSpPr>
          <p:nvPr/>
        </p:nvCxnSpPr>
        <p:spPr bwMode="auto">
          <a:xfrm flipV="1">
            <a:off x="1116071" y="5410200"/>
            <a:ext cx="1554149" cy="22860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BC87980-F0EB-C5A2-0825-4EE6D42702E2}"/>
              </a:ext>
            </a:extLst>
          </p:cNvPr>
          <p:cNvCxnSpPr>
            <a:cxnSpLocks/>
            <a:endCxn id="14" idx="3"/>
          </p:cNvCxnSpPr>
          <p:nvPr/>
        </p:nvCxnSpPr>
        <p:spPr bwMode="auto">
          <a:xfrm>
            <a:off x="2742438" y="3903301"/>
            <a:ext cx="384982" cy="1008609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C648432-C993-3E6F-BD25-1D95D4DC85FF}"/>
              </a:ext>
            </a:extLst>
          </p:cNvPr>
          <p:cNvCxnSpPr>
            <a:cxnSpLocks/>
            <a:stCxn id="13" idx="1"/>
          </p:cNvCxnSpPr>
          <p:nvPr/>
        </p:nvCxnSpPr>
        <p:spPr bwMode="auto">
          <a:xfrm flipH="1">
            <a:off x="3537061" y="4273485"/>
            <a:ext cx="835562" cy="77839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F249DDF-E2CB-F7B1-9BA6-F0C8EDA38905}"/>
              </a:ext>
            </a:extLst>
          </p:cNvPr>
          <p:cNvCxnSpPr>
            <a:cxnSpLocks/>
            <a:stCxn id="8" idx="2"/>
            <a:endCxn id="14" idx="0"/>
          </p:cNvCxnSpPr>
          <p:nvPr/>
        </p:nvCxnSpPr>
        <p:spPr bwMode="auto">
          <a:xfrm flipH="1">
            <a:off x="3583858" y="5316828"/>
            <a:ext cx="1241288" cy="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3E51CC9-24EF-DFE1-5A26-939006CF890A}"/>
              </a:ext>
            </a:extLst>
          </p:cNvPr>
          <p:cNvCxnSpPr>
            <a:cxnSpLocks/>
            <a:stCxn id="13" idx="0"/>
          </p:cNvCxnSpPr>
          <p:nvPr/>
        </p:nvCxnSpPr>
        <p:spPr bwMode="auto">
          <a:xfrm>
            <a:off x="4829061" y="3817259"/>
            <a:ext cx="998447" cy="39192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25109DC-3706-C0E4-C8E4-098EF005C129}"/>
              </a:ext>
            </a:extLst>
          </p:cNvPr>
          <p:cNvCxnSpPr>
            <a:cxnSpLocks/>
            <a:stCxn id="15" idx="0"/>
            <a:endCxn id="11" idx="2"/>
          </p:cNvCxnSpPr>
          <p:nvPr/>
        </p:nvCxnSpPr>
        <p:spPr bwMode="auto">
          <a:xfrm>
            <a:off x="4755903" y="2305318"/>
            <a:ext cx="922041" cy="285482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F650393-B8F2-612F-1A86-37B0E05AA368}"/>
              </a:ext>
            </a:extLst>
          </p:cNvPr>
          <p:cNvCxnSpPr>
            <a:cxnSpLocks/>
            <a:stCxn id="15" idx="0"/>
          </p:cNvCxnSpPr>
          <p:nvPr/>
        </p:nvCxnSpPr>
        <p:spPr bwMode="auto">
          <a:xfrm>
            <a:off x="4755903" y="2305318"/>
            <a:ext cx="1203218" cy="1446669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E7D686F-FEE2-DDBC-EF81-48E0E66E8BE2}"/>
              </a:ext>
            </a:extLst>
          </p:cNvPr>
          <p:cNvCxnSpPr>
            <a:cxnSpLocks/>
            <a:endCxn id="11" idx="0"/>
          </p:cNvCxnSpPr>
          <p:nvPr/>
        </p:nvCxnSpPr>
        <p:spPr bwMode="auto">
          <a:xfrm flipH="1">
            <a:off x="6588746" y="2448059"/>
            <a:ext cx="437175" cy="142741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851B1C7-6EE4-936C-A049-7D5FE8B3AC7D}"/>
              </a:ext>
            </a:extLst>
          </p:cNvPr>
          <p:cNvCxnSpPr>
            <a:cxnSpLocks/>
          </p:cNvCxnSpPr>
          <p:nvPr/>
        </p:nvCxnSpPr>
        <p:spPr bwMode="auto">
          <a:xfrm flipH="1">
            <a:off x="6588746" y="2686318"/>
            <a:ext cx="437175" cy="892682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7639A1C-DF58-92AD-071D-952430672505}"/>
              </a:ext>
            </a:extLst>
          </p:cNvPr>
          <p:cNvCxnSpPr>
            <a:cxnSpLocks/>
            <a:stCxn id="8" idx="3"/>
          </p:cNvCxnSpPr>
          <p:nvPr/>
        </p:nvCxnSpPr>
        <p:spPr bwMode="auto">
          <a:xfrm flipV="1">
            <a:off x="5279510" y="2981018"/>
            <a:ext cx="679611" cy="1930892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CFDDA82-8E4A-E7EC-4E01-E22923FFB570}"/>
              </a:ext>
            </a:extLst>
          </p:cNvPr>
          <p:cNvCxnSpPr>
            <a:cxnSpLocks/>
            <a:endCxn id="12" idx="1"/>
          </p:cNvCxnSpPr>
          <p:nvPr/>
        </p:nvCxnSpPr>
        <p:spPr bwMode="auto">
          <a:xfrm flipV="1">
            <a:off x="5685122" y="4494826"/>
            <a:ext cx="599586" cy="610574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A7F8FA07-817D-E7B8-AFAE-DB0C498ED483}"/>
              </a:ext>
            </a:extLst>
          </p:cNvPr>
          <p:cNvSpPr/>
          <p:nvPr/>
        </p:nvSpPr>
        <p:spPr bwMode="auto">
          <a:xfrm>
            <a:off x="2936383" y="1541171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89BB6408-6EF2-B5E6-F065-A3601F574CA5}"/>
              </a:ext>
            </a:extLst>
          </p:cNvPr>
          <p:cNvSpPr/>
          <p:nvPr/>
        </p:nvSpPr>
        <p:spPr bwMode="auto">
          <a:xfrm>
            <a:off x="3372332" y="1541171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B02209C5-5979-CFA4-053F-3DA465110151}"/>
              </a:ext>
            </a:extLst>
          </p:cNvPr>
          <p:cNvSpPr/>
          <p:nvPr/>
        </p:nvSpPr>
        <p:spPr bwMode="auto">
          <a:xfrm>
            <a:off x="3858405" y="1541171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B8F2F5F-EEB1-1083-EF6D-8B499F580186}"/>
              </a:ext>
            </a:extLst>
          </p:cNvPr>
          <p:cNvSpPr/>
          <p:nvPr/>
        </p:nvSpPr>
        <p:spPr bwMode="auto">
          <a:xfrm>
            <a:off x="3537061" y="2905451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D36443F7-BE81-433E-73B8-543BA92747DB}"/>
              </a:ext>
            </a:extLst>
          </p:cNvPr>
          <p:cNvSpPr/>
          <p:nvPr/>
        </p:nvSpPr>
        <p:spPr bwMode="auto">
          <a:xfrm>
            <a:off x="3973010" y="2905451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F02529F1-A476-9E31-3F19-C09B06E259E9}"/>
              </a:ext>
            </a:extLst>
          </p:cNvPr>
          <p:cNvSpPr/>
          <p:nvPr/>
        </p:nvSpPr>
        <p:spPr bwMode="auto">
          <a:xfrm>
            <a:off x="4459083" y="2905451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8837A67-7CB4-6CFA-6318-759A9AAFA267}"/>
              </a:ext>
            </a:extLst>
          </p:cNvPr>
          <p:cNvCxnSpPr>
            <a:cxnSpLocks/>
          </p:cNvCxnSpPr>
          <p:nvPr/>
        </p:nvCxnSpPr>
        <p:spPr bwMode="auto">
          <a:xfrm>
            <a:off x="2903351" y="3428524"/>
            <a:ext cx="1022742" cy="610076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1766D24F-95A9-F466-CDD6-D377965033BE}"/>
              </a:ext>
            </a:extLst>
          </p:cNvPr>
          <p:cNvSpPr/>
          <p:nvPr/>
        </p:nvSpPr>
        <p:spPr bwMode="auto">
          <a:xfrm>
            <a:off x="6676816" y="1997772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3995CD9F-583D-F78B-B484-2B77A7A6D05E}"/>
              </a:ext>
            </a:extLst>
          </p:cNvPr>
          <p:cNvSpPr/>
          <p:nvPr/>
        </p:nvSpPr>
        <p:spPr bwMode="auto">
          <a:xfrm>
            <a:off x="6420041" y="3004944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57BBDCF0-50D2-8B7B-1C0A-8F273E5857FC}"/>
              </a:ext>
            </a:extLst>
          </p:cNvPr>
          <p:cNvSpPr/>
          <p:nvPr/>
        </p:nvSpPr>
        <p:spPr bwMode="auto">
          <a:xfrm>
            <a:off x="3705490" y="5693650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6EE87540-06BA-125B-CBED-1F8F23C49E3E}"/>
              </a:ext>
            </a:extLst>
          </p:cNvPr>
          <p:cNvSpPr/>
          <p:nvPr/>
        </p:nvSpPr>
        <p:spPr bwMode="auto">
          <a:xfrm>
            <a:off x="4141439" y="5693650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BA56BBE3-8016-0B05-AE7B-659210FDFA76}"/>
              </a:ext>
            </a:extLst>
          </p:cNvPr>
          <p:cNvSpPr/>
          <p:nvPr/>
        </p:nvSpPr>
        <p:spPr bwMode="auto">
          <a:xfrm>
            <a:off x="4627512" y="5693650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31D791C6-762E-5B5E-62E4-D590C0B9089F}"/>
              </a:ext>
            </a:extLst>
          </p:cNvPr>
          <p:cNvSpPr/>
          <p:nvPr/>
        </p:nvSpPr>
        <p:spPr bwMode="auto">
          <a:xfrm>
            <a:off x="1461838" y="5807772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CBB7FEDE-C209-C451-8D9F-A9B4EFAF3C0E}"/>
              </a:ext>
            </a:extLst>
          </p:cNvPr>
          <p:cNvSpPr/>
          <p:nvPr/>
        </p:nvSpPr>
        <p:spPr bwMode="auto">
          <a:xfrm>
            <a:off x="1897787" y="5807772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496C44DF-5A24-53E2-59C6-7613C811C6E9}"/>
              </a:ext>
            </a:extLst>
          </p:cNvPr>
          <p:cNvSpPr/>
          <p:nvPr/>
        </p:nvSpPr>
        <p:spPr bwMode="auto">
          <a:xfrm>
            <a:off x="2383860" y="5807772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C49B74D4-FD03-756E-9D0E-346A36342717}"/>
              </a:ext>
            </a:extLst>
          </p:cNvPr>
          <p:cNvSpPr/>
          <p:nvPr/>
        </p:nvSpPr>
        <p:spPr bwMode="auto">
          <a:xfrm>
            <a:off x="1567821" y="1797613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1720C5CF-F548-CF25-1F97-D4557933BFE1}"/>
              </a:ext>
            </a:extLst>
          </p:cNvPr>
          <p:cNvSpPr/>
          <p:nvPr/>
        </p:nvSpPr>
        <p:spPr bwMode="auto">
          <a:xfrm>
            <a:off x="1526572" y="2995918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D317BBE-73AA-013A-FDD4-E4CFC1E5F272}"/>
              </a:ext>
            </a:extLst>
          </p:cNvPr>
          <p:cNvSpPr txBox="1"/>
          <p:nvPr/>
        </p:nvSpPr>
        <p:spPr>
          <a:xfrm>
            <a:off x="1141925" y="4153782"/>
            <a:ext cx="1322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Still paying </a:t>
            </a:r>
          </a:p>
          <a:p>
            <a:r>
              <a:rPr lang="en-US" sz="1800" dirty="0">
                <a:latin typeface="Calibri" pitchFamily="34" charset="0"/>
              </a:rPr>
              <a:t>attention </a:t>
            </a:r>
            <a:r>
              <a:rPr lang="en-US" sz="1800" dirty="0">
                <a:latin typeface="Calibri" pitchFamily="34" charset="0"/>
                <a:sym typeface="Wingdings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51442207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Presentation2.potx</Template>
  <TotalTime>8044</TotalTime>
  <Words>2765</Words>
  <Application>Microsoft Macintosh PowerPoint</Application>
  <PresentationFormat>On-screen Show (4:3)</PresentationFormat>
  <Paragraphs>665</Paragraphs>
  <Slides>65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6" baseType="lpstr">
      <vt:lpstr>ＭＳ Ｐゴシック</vt:lpstr>
      <vt:lpstr>Arial</vt:lpstr>
      <vt:lpstr>Calibri</vt:lpstr>
      <vt:lpstr>Comic Sans MS</vt:lpstr>
      <vt:lpstr>Courier New</vt:lpstr>
      <vt:lpstr>Helvetica</vt:lpstr>
      <vt:lpstr>Menlo</vt:lpstr>
      <vt:lpstr>Times</vt:lpstr>
      <vt:lpstr>Times New Roman</vt:lpstr>
      <vt:lpstr>Wingdings</vt:lpstr>
      <vt:lpstr>Presentation2</vt:lpstr>
      <vt:lpstr>ECE 18731 Network Security  Networking and Security Basics</vt:lpstr>
      <vt:lpstr>Goals of this lecture</vt:lpstr>
      <vt:lpstr>PowerPoint Presentation</vt:lpstr>
      <vt:lpstr>PowerPoint Presentation</vt:lpstr>
      <vt:lpstr>A First Thought Experiment for Design:  “Internet is a Series of (Dedicated) Tubes”</vt:lpstr>
      <vt:lpstr>Series of Tubes Doesn’t Work  </vt:lpstr>
      <vt:lpstr> Great Ideas in Networking:  Statistical Multiplexing</vt:lpstr>
      <vt:lpstr>Great Ideas in Networking:  Datagrams/Packet-Switched Networks</vt:lpstr>
      <vt:lpstr>Great Ideas in Networking: Federation</vt:lpstr>
      <vt:lpstr>Great Ideas in Networking: Protocols</vt:lpstr>
      <vt:lpstr>Great Ideas in Networking: Layering</vt:lpstr>
      <vt:lpstr>PowerPoint Presentation</vt:lpstr>
      <vt:lpstr>What is IG really?</vt:lpstr>
      <vt:lpstr>Who is IG = 157.240.229.174?</vt:lpstr>
      <vt:lpstr>Aside: IPv4 and IPv6</vt:lpstr>
      <vt:lpstr>Dotted Decimal Notation</vt:lpstr>
      <vt:lpstr>How do I get to some IP (e.g., IG)?</vt:lpstr>
      <vt:lpstr>Why don’t I need to know this IP thing?</vt:lpstr>
      <vt:lpstr>(2) Internet Domain Names</vt:lpstr>
      <vt:lpstr>Domain Naming System (DNS)</vt:lpstr>
      <vt:lpstr>Properties of DNS Mappings</vt:lpstr>
      <vt:lpstr>Properties of DNS Mappings (cont)</vt:lpstr>
      <vt:lpstr>Well-known Service Names and Ports</vt:lpstr>
      <vt:lpstr>Outline</vt:lpstr>
      <vt:lpstr>Key concepts</vt:lpstr>
      <vt:lpstr>Network Communication: Lots of Functions Needed</vt:lpstr>
      <vt:lpstr>OSI vs. IP Layering</vt:lpstr>
      <vt:lpstr>What is Layering?</vt:lpstr>
      <vt:lpstr>Power of Layering </vt:lpstr>
      <vt:lpstr>Layering vs Not Layering</vt:lpstr>
      <vt:lpstr>Key concepts</vt:lpstr>
      <vt:lpstr>Circuit Switching</vt:lpstr>
      <vt:lpstr>Circuit Switching Discussion</vt:lpstr>
      <vt:lpstr>Packet Switching</vt:lpstr>
      <vt:lpstr>Key concepts</vt:lpstr>
      <vt:lpstr>Ethernet History</vt:lpstr>
      <vt:lpstr>Shared vs Switched</vt:lpstr>
      <vt:lpstr>Key concepts</vt:lpstr>
      <vt:lpstr>Distance-Vector Routing</vt:lpstr>
      <vt:lpstr>Distance-Vector Update</vt:lpstr>
      <vt:lpstr>Link State Protocol Concept</vt:lpstr>
      <vt:lpstr>Sending Link States by Flooding</vt:lpstr>
      <vt:lpstr>Comparison of LS and DV Algorithms</vt:lpstr>
      <vt:lpstr>Inter-domain Routing: Hierarchy</vt:lpstr>
      <vt:lpstr>Internet’s Hierarchy</vt:lpstr>
      <vt:lpstr>An example</vt:lpstr>
      <vt:lpstr>PowerPoint Presentation</vt:lpstr>
      <vt:lpstr>Other relevant topics</vt:lpstr>
      <vt:lpstr>Useful tools to know about</vt:lpstr>
      <vt:lpstr>Outline</vt:lpstr>
      <vt:lpstr>What is security </vt:lpstr>
      <vt:lpstr>Key security properties</vt:lpstr>
      <vt:lpstr>Analyzing security of system/protocol</vt:lpstr>
      <vt:lpstr>(Non exhaustive) approaches to security</vt:lpstr>
      <vt:lpstr>(Non exhaustive) Technical Enablers</vt:lpstr>
      <vt:lpstr>Crypto Basics</vt:lpstr>
      <vt:lpstr>Basic crypto primitives</vt:lpstr>
      <vt:lpstr>Crypto != Security</vt:lpstr>
      <vt:lpstr>Outline</vt:lpstr>
      <vt:lpstr>Meta observation ..</vt:lpstr>
      <vt:lpstr>Security Vulnerabilities</vt:lpstr>
      <vt:lpstr>Where do the problems come from?</vt:lpstr>
      <vt:lpstr>Design questions ..</vt:lpstr>
      <vt:lpstr>PowerPoint Presentation</vt:lpstr>
      <vt:lpstr>Next lecture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Butkiewicz</dc:creator>
  <cp:lastModifiedBy>Vyas Sekar</cp:lastModifiedBy>
  <cp:revision>3676</cp:revision>
  <dcterms:created xsi:type="dcterms:W3CDTF">2013-01-16T19:50:08Z</dcterms:created>
  <dcterms:modified xsi:type="dcterms:W3CDTF">2025-01-18T15:00:14Z</dcterms:modified>
</cp:coreProperties>
</file>