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75"/>
  </p:notesMasterIdLst>
  <p:handoutMasterIdLst>
    <p:handoutMasterId r:id="rId76"/>
  </p:handoutMasterIdLst>
  <p:sldIdLst>
    <p:sldId id="266" r:id="rId2"/>
    <p:sldId id="328" r:id="rId3"/>
    <p:sldId id="291" r:id="rId4"/>
    <p:sldId id="292" r:id="rId5"/>
    <p:sldId id="293" r:id="rId6"/>
    <p:sldId id="294" r:id="rId7"/>
    <p:sldId id="295" r:id="rId8"/>
    <p:sldId id="326" r:id="rId9"/>
    <p:sldId id="327" r:id="rId10"/>
    <p:sldId id="296" r:id="rId11"/>
    <p:sldId id="297" r:id="rId12"/>
    <p:sldId id="298" r:id="rId13"/>
    <p:sldId id="325" r:id="rId14"/>
    <p:sldId id="299" r:id="rId15"/>
    <p:sldId id="300" r:id="rId16"/>
    <p:sldId id="308"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9" r:id="rId34"/>
    <p:sldId id="330" r:id="rId35"/>
    <p:sldId id="332" r:id="rId36"/>
    <p:sldId id="333" r:id="rId37"/>
    <p:sldId id="335" r:id="rId38"/>
    <p:sldId id="336" r:id="rId39"/>
    <p:sldId id="337" r:id="rId40"/>
    <p:sldId id="339" r:id="rId41"/>
    <p:sldId id="340" r:id="rId42"/>
    <p:sldId id="341" r:id="rId43"/>
    <p:sldId id="342" r:id="rId44"/>
    <p:sldId id="343" r:id="rId45"/>
    <p:sldId id="344" r:id="rId46"/>
    <p:sldId id="345" r:id="rId47"/>
    <p:sldId id="346" r:id="rId48"/>
    <p:sldId id="347"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83" r:id="rId73"/>
    <p:sldId id="38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1849"/>
    <a:srgbClr val="218F3B"/>
    <a:srgbClr val="2AC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2" autoAdjust="0"/>
    <p:restoredTop sz="91437" autoAdjust="0"/>
  </p:normalViewPr>
  <p:slideViewPr>
    <p:cSldViewPr snapToGrid="0" snapToObjects="1">
      <p:cViewPr varScale="1">
        <p:scale>
          <a:sx n="103" d="100"/>
          <a:sy n="103" d="100"/>
        </p:scale>
        <p:origin x="21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3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38BD9-4917-8D4E-AD7F-00C87105B56D}" type="datetimeFigureOut">
              <a:rPr lang="en-US" smtClean="0"/>
              <a:pPr/>
              <a:t>4/2/25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FD0A5-12A9-F248-9FA1-261E5D5F20C6}" type="slidenum">
              <a:rPr lang="en-US" smtClean="0"/>
              <a:pPr/>
              <a:t>‹#›</a:t>
            </a:fld>
            <a:endParaRPr lang="en-US"/>
          </a:p>
        </p:txBody>
      </p:sp>
    </p:spTree>
    <p:extLst>
      <p:ext uri="{BB962C8B-B14F-4D97-AF65-F5344CB8AC3E}">
        <p14:creationId xmlns:p14="http://schemas.microsoft.com/office/powerpoint/2010/main" val="406919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61A9-F6AF-514E-AB09-9B183D711432}" type="datetimeFigureOut">
              <a:rPr lang="en-US" smtClean="0"/>
              <a:pPr/>
              <a:t>4/2/25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D974D-8C01-4845-B68A-3955301DB1AE}" type="slidenum">
              <a:rPr lang="en-US" smtClean="0"/>
              <a:pPr/>
              <a:t>‹#›</a:t>
            </a:fld>
            <a:endParaRPr lang="en-US"/>
          </a:p>
        </p:txBody>
      </p:sp>
    </p:spTree>
    <p:extLst>
      <p:ext uri="{BB962C8B-B14F-4D97-AF65-F5344CB8AC3E}">
        <p14:creationId xmlns:p14="http://schemas.microsoft.com/office/powerpoint/2010/main" val="88949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a:p>
        </p:txBody>
      </p:sp>
    </p:spTree>
    <p:extLst>
      <p:ext uri="{BB962C8B-B14F-4D97-AF65-F5344CB8AC3E}">
        <p14:creationId xmlns:p14="http://schemas.microsoft.com/office/powerpoint/2010/main" val="3151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 Secure routing, where routing is defined as finding paths, is not sufficient</a:t>
            </a:r>
            <a:br>
              <a:rPr lang="en-US"/>
            </a:br>
            <a:r>
              <a:rPr lang="en-US"/>
              <a:t>  - Sharon Goldberg already told us this: Data packets today do not necessarily</a:t>
            </a:r>
            <a:br>
              <a:rPr lang="en-US"/>
            </a:br>
            <a:r>
              <a:rPr lang="en-US"/>
              <a:t>    follow the routes found</a:t>
            </a:r>
            <a:br>
              <a:rPr lang="en-US"/>
            </a:br>
            <a:r>
              <a:rPr lang="en-US"/>
              <a:t>  - i.e the data plane does not necessarily conform to the control plane</a:t>
            </a: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4D710B-DBCC-4C07-AFF8-455DA0119C34}" type="slidenum">
              <a:rPr lang="en-US"/>
              <a:pPr fontAlgn="base">
                <a:spcBef>
                  <a:spcPct val="0"/>
                </a:spcBef>
                <a:spcAft>
                  <a:spcPct val="0"/>
                </a:spcAft>
              </a:pPr>
              <a:t>51</a:t>
            </a:fld>
            <a:endParaRPr lang="en-US"/>
          </a:p>
        </p:txBody>
      </p:sp>
    </p:spTree>
    <p:extLst>
      <p:ext uri="{BB962C8B-B14F-4D97-AF65-F5344CB8AC3E}">
        <p14:creationId xmlns:p14="http://schemas.microsoft.com/office/powerpoint/2010/main" val="34366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How can the receiver be certain that traffic coming to it is following the path it is paying money for?</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52</a:t>
            </a:fld>
            <a:endParaRPr lang="en-US"/>
          </a:p>
        </p:txBody>
      </p:sp>
    </p:spTree>
    <p:extLst>
      <p:ext uri="{BB962C8B-B14F-4D97-AF65-F5344CB8AC3E}">
        <p14:creationId xmlns:p14="http://schemas.microsoft.com/office/powerpoint/2010/main" val="35886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What about the sender? How can the sender be certain that traffic coming to and going from it is going through C2?</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53</a:t>
            </a:fld>
            <a:endParaRPr lang="en-US"/>
          </a:p>
        </p:txBody>
      </p:sp>
    </p:spTree>
    <p:extLst>
      <p:ext uri="{BB962C8B-B14F-4D97-AF65-F5344CB8AC3E}">
        <p14:creationId xmlns:p14="http://schemas.microsoft.com/office/powerpoint/2010/main" val="91722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ICING’s job in one sentence is to make sure that packets are following authorized paths. So how does it work?</a:t>
            </a:r>
          </a:p>
          <a:p>
            <a:endParaRPr lang="en-US" baseline="0" dirty="0"/>
          </a:p>
          <a:p>
            <a:r>
              <a:rPr lang="en-US" baseline="0" dirty="0"/>
              <a:t>Before anything happens within ICING, the sender needs to obtain a path. How the sender gets the path is not prescribed in ICING. Senders obtain paths using whatever method they like. It could be done using traditional methods such as a global routing protocol, BGP for example. But since the mechanism makes sure that all paths that the sender can use are approved by all the entities on the path, we are no longer limited to using a single technique, that is running BGP, as is done today. No matter what method the sender uses to obtain a path, the sender still needs to get consent before using that path. This opens the door to novel techniques for getting paths and connectivity such as connectivity markets where entities can bid on bandwidth. This is the importance of providing a general mechanism that allows policy to be strongly decoupled from it.</a:t>
            </a:r>
          </a:p>
          <a:p>
            <a:endParaRPr lang="en-US" baseline="0" dirty="0"/>
          </a:p>
          <a:p>
            <a:r>
              <a:rPr lang="en-US" baseline="0" dirty="0"/>
              <a:t>But once a sender has a path, the mechanism works in two parts: verifying that paths inside packets are authorized and then making sure that the packets are following the paths they indicate.</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54</a:t>
            </a:fld>
            <a:endParaRPr lang="en-US"/>
          </a:p>
        </p:txBody>
      </p:sp>
    </p:spTree>
    <p:extLst>
      <p:ext uri="{BB962C8B-B14F-4D97-AF65-F5344CB8AC3E}">
        <p14:creationId xmlns:p14="http://schemas.microsoft.com/office/powerpoint/2010/main" val="16978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a:t>
            </a:r>
            <a:r>
              <a:rPr lang="en-US" baseline="0" dirty="0"/>
              <a:t> recall the requirements</a:t>
            </a:r>
          </a:p>
          <a:p>
            <a:r>
              <a:rPr lang="en-US" baseline="0" dirty="0"/>
              <a:t>1- Express the path to the network</a:t>
            </a:r>
          </a:p>
          <a:p>
            <a:r>
              <a:rPr lang="en-US" baseline="0" dirty="0"/>
              <a:t>2- The sender needs to get consent from all entities on the path to use the path.</a:t>
            </a:r>
          </a:p>
          <a:p>
            <a:r>
              <a:rPr lang="en-US" baseline="0" dirty="0"/>
              <a:t>3- Finally we only want packets to follow authorized paths.</a:t>
            </a:r>
          </a:p>
          <a:p>
            <a:endParaRPr lang="en-US" baseline="0" dirty="0"/>
          </a:p>
          <a:p>
            <a:r>
              <a:rPr lang="en-US" baseline="0" dirty="0"/>
              <a:t>Let’s summarize how ICING meets these requirements</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55</a:t>
            </a:fld>
            <a:endParaRPr lang="en-US"/>
          </a:p>
        </p:txBody>
      </p:sp>
    </p:spTree>
    <p:extLst>
      <p:ext uri="{BB962C8B-B14F-4D97-AF65-F5344CB8AC3E}">
        <p14:creationId xmlns:p14="http://schemas.microsoft.com/office/powerpoint/2010/main" val="114673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4" name="Rectangle 2"/>
          <p:cNvSpPr>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9141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 To express the path to the network, ICING requires the sender to put the path it wants to use in the packet</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57</a:t>
            </a:fld>
            <a:endParaRPr lang="en-US"/>
          </a:p>
        </p:txBody>
      </p:sp>
    </p:spTree>
    <p:extLst>
      <p:ext uri="{BB962C8B-B14F-4D97-AF65-F5344CB8AC3E}">
        <p14:creationId xmlns:p14="http://schemas.microsoft.com/office/powerpoint/2010/main" val="182972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2- The sender gets consent from all entities on the path by explicitly requesting it. It obtains in return a cryptographic token that proves that the entity approved of the path. The sender uses this token to construct the packet by adding a verifier for each hop in the path.</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58</a:t>
            </a:fld>
            <a:endParaRPr lang="en-US"/>
          </a:p>
        </p:txBody>
      </p:sp>
    </p:spTree>
    <p:extLst>
      <p:ext uri="{BB962C8B-B14F-4D97-AF65-F5344CB8AC3E}">
        <p14:creationId xmlns:p14="http://schemas.microsoft.com/office/powerpoint/2010/main" val="56791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3- Finally to make sure that packets are following authorized paths, each entity’s forwarder checks that a received packet has been following the path so far, by checking its verifier entry and then proves to later forwarders that it has seen the packet by modifying later entries.</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59</a:t>
            </a:fld>
            <a:endParaRPr lang="en-US"/>
          </a:p>
        </p:txBody>
      </p:sp>
    </p:spTree>
    <p:extLst>
      <p:ext uri="{BB962C8B-B14F-4D97-AF65-F5344CB8AC3E}">
        <p14:creationId xmlns:p14="http://schemas.microsoft.com/office/powerpoint/2010/main" val="20393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divide the internet into realms. For example the</a:t>
            </a:r>
            <a:r>
              <a:rPr lang="en-US" baseline="0" dirty="0"/>
              <a:t> sender can be your machine at Stanford, and the realms can be ISPs such as </a:t>
            </a:r>
            <a:r>
              <a:rPr lang="en-US" baseline="0" dirty="0" err="1"/>
              <a:t>Cenic</a:t>
            </a:r>
            <a:r>
              <a:rPr lang="en-US" baseline="0" dirty="0"/>
              <a:t> or AT&amp;T. </a:t>
            </a:r>
            <a:r>
              <a:rPr lang="en-US" dirty="0"/>
              <a:t>Each realm has a consent server that is</a:t>
            </a:r>
            <a:r>
              <a:rPr lang="en-US" baseline="0" dirty="0"/>
              <a:t> used to authorize paths and a forwarder that ensures that only packets following authorized paths are allowed.</a:t>
            </a:r>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67290-3F48-40FA-A580-97682CF34EBF}" type="slidenum">
              <a:rPr lang="en-US"/>
              <a:pPr fontAlgn="base">
                <a:spcBef>
                  <a:spcPct val="0"/>
                </a:spcBef>
                <a:spcAft>
                  <a:spcPct val="0"/>
                </a:spcAft>
              </a:pPr>
              <a:t>60</a:t>
            </a:fld>
            <a:endParaRPr lang="en-US"/>
          </a:p>
        </p:txBody>
      </p:sp>
    </p:spTree>
    <p:extLst>
      <p:ext uri="{BB962C8B-B14F-4D97-AF65-F5344CB8AC3E}">
        <p14:creationId xmlns:p14="http://schemas.microsoft.com/office/powerpoint/2010/main" val="180964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1143000" y="685800"/>
            <a:ext cx="4572000" cy="3429000"/>
          </a:xfrm>
          <a:ln/>
        </p:spPr>
      </p:sp>
      <p:sp>
        <p:nvSpPr>
          <p:cNvPr id="23555" name="Notes Placeholder 2"/>
          <p:cNvSpPr>
            <a:spLocks noGrp="1"/>
          </p:cNvSpPr>
          <p:nvPr>
            <p:ph type="body" idx="1"/>
          </p:nvPr>
        </p:nvSpPr>
        <p:spPr>
          <a:noFill/>
          <a:ln/>
        </p:spPr>
        <p:txBody>
          <a:bodyPr/>
          <a:lstStyle/>
          <a:p>
            <a:r>
              <a:rPr lang="en-US">
                <a:latin typeface="Times" pitchFamily="-1" charset="0"/>
                <a:ea typeface="ＭＳ Ｐゴシック" pitchFamily="-1" charset="-128"/>
                <a:cs typeface="ＭＳ Ｐゴシック" pitchFamily="-1" charset="-128"/>
              </a:rPr>
              <a:t>Reasons for routing table explosion;</a:t>
            </a:r>
          </a:p>
          <a:p>
            <a:pPr>
              <a:buFontTx/>
              <a:buChar char="-"/>
            </a:pPr>
            <a:r>
              <a:rPr lang="en-US">
                <a:latin typeface="Times" pitchFamily="-1" charset="0"/>
                <a:ea typeface="ＭＳ Ｐゴシック" pitchFamily="-1" charset="-128"/>
                <a:cs typeface="ＭＳ Ｐゴシック" pitchFamily="-1" charset="-128"/>
              </a:rPr>
              <a:t> multi-homing with non-hierarchical address spaces</a:t>
            </a:r>
          </a:p>
          <a:p>
            <a:pPr>
              <a:buFontTx/>
              <a:buChar char="-"/>
            </a:pPr>
            <a:r>
              <a:rPr lang="en-US">
                <a:latin typeface="Times" pitchFamily="-1" charset="0"/>
                <a:ea typeface="ＭＳ Ｐゴシック" pitchFamily="-1" charset="-128"/>
                <a:cs typeface="ＭＳ Ｐゴシック" pitchFamily="-1" charset="-128"/>
              </a:rPr>
              <a:t> entities who want to protect themselves from address hijacking are announcing more specific prefixes</a:t>
            </a:r>
          </a:p>
          <a:p>
            <a:pPr>
              <a:buFontTx/>
              <a:buChar char="-"/>
            </a:pPr>
            <a:r>
              <a:rPr lang="en-US">
                <a:latin typeface="Times" pitchFamily="-1" charset="0"/>
                <a:ea typeface="ＭＳ Ｐゴシック" pitchFamily="-1" charset="-128"/>
                <a:cs typeface="ＭＳ Ｐゴシック" pitchFamily="-1" charset="-128"/>
              </a:rPr>
              <a:t> global visibility of prefix announcements</a:t>
            </a:r>
          </a:p>
          <a:p>
            <a:endParaRPr lang="en-US">
              <a:latin typeface="Times" pitchFamily="-1" charset="0"/>
              <a:ea typeface="ＭＳ Ｐゴシック" pitchFamily="-1" charset="-128"/>
              <a:cs typeface="ＭＳ Ｐゴシック" pitchFamily="-1" charset="-128"/>
            </a:endParaRPr>
          </a:p>
        </p:txBody>
      </p:sp>
      <p:sp>
        <p:nvSpPr>
          <p:cNvPr id="23556" name="Slide Number Placeholder 3"/>
          <p:cNvSpPr>
            <a:spLocks noGrp="1"/>
          </p:cNvSpPr>
          <p:nvPr>
            <p:ph type="sldNum" sz="quarter" idx="5"/>
          </p:nvPr>
        </p:nvSpPr>
        <p:spPr>
          <a:noFill/>
        </p:spPr>
        <p:txBody>
          <a:bodyPr/>
          <a:lstStyle/>
          <a:p>
            <a:fld id="{0CF9BF91-5FCA-0040-AA11-805D174CD852}"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1233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t>So how could ICING work? Well, we could use</a:t>
            </a:r>
            <a:r>
              <a:rPr lang="en-US" baseline="0" dirty="0"/>
              <a:t> public key cryptography. To make sure that the path is authorized, the consent server for each realm can give the sender a certificate to put in the packet saying that it authorizes the path, and that realm’s forwarder can verify it. Then as each forwarder sees the packet, it adds a signature to tell other forwarders it has seen the packet and checks the signatures from other forwarders in the packet.</a:t>
            </a:r>
          </a:p>
          <a:p>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61</a:t>
            </a:fld>
            <a:endParaRPr lang="en-US"/>
          </a:p>
        </p:txBody>
      </p:sp>
    </p:spTree>
    <p:extLst>
      <p:ext uri="{BB962C8B-B14F-4D97-AF65-F5344CB8AC3E}">
        <p14:creationId xmlns:p14="http://schemas.microsoft.com/office/powerpoint/2010/main" val="175268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dirty="0"/>
              <a:t>But public key cryptography is too slow, on the order of milliseconds</a:t>
            </a:r>
            <a:r>
              <a:rPr lang="en-US" baseline="0" dirty="0"/>
              <a:t> for signing and verifying signatures. So such a mechanism cannot possibly run at line-rate, where we would need to process a whole packet in a few microseconds. Further, signatures are too large so they take up too much space in the packet. So we cannot rely on per-packet public key crypto. We will need another mechanism that emulates what the certificates and signatures are doing.</a:t>
            </a:r>
          </a:p>
          <a:p>
            <a:pPr defTabSz="904433">
              <a:defRPr/>
            </a:pP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62</a:t>
            </a:fld>
            <a:endParaRPr lang="en-US"/>
          </a:p>
        </p:txBody>
      </p:sp>
    </p:spTree>
    <p:extLst>
      <p:ext uri="{BB962C8B-B14F-4D97-AF65-F5344CB8AC3E}">
        <p14:creationId xmlns:p14="http://schemas.microsoft.com/office/powerpoint/2010/main" val="94233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consent server of each realm shares a secret key with the forwarder</a:t>
            </a:r>
            <a:r>
              <a:rPr lang="en-US" baseline="0" dirty="0"/>
              <a:t> of that realm. The key will be used to create a consent token we call a proof-of-consent or </a:t>
            </a:r>
            <a:r>
              <a:rPr lang="en-US" baseline="0" dirty="0" err="1"/>
              <a:t>PoC</a:t>
            </a:r>
            <a:r>
              <a:rPr lang="en-US" baseline="0" dirty="0"/>
              <a:t> instead of the certificate. For the crypto people, the </a:t>
            </a:r>
            <a:r>
              <a:rPr lang="en-US" baseline="0" dirty="0" err="1"/>
              <a:t>PoC</a:t>
            </a:r>
            <a:r>
              <a:rPr lang="en-US" baseline="0" dirty="0"/>
              <a:t> is a MAC of the path under the shared key.</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63</a:t>
            </a:fld>
            <a:endParaRPr lang="en-US"/>
          </a:p>
        </p:txBody>
      </p:sp>
    </p:spTree>
    <p:extLst>
      <p:ext uri="{BB962C8B-B14F-4D97-AF65-F5344CB8AC3E}">
        <p14:creationId xmlns:p14="http://schemas.microsoft.com/office/powerpoint/2010/main" val="53207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implement</a:t>
            </a:r>
            <a:r>
              <a:rPr lang="en-US" baseline="0" dirty="0"/>
              <a:t> the second step, we name each entity by a public key we call the realm ID. The realm ID is similar to what AS numbers are for autonomous systems. It’s an identifier, and others have already proposed using public keys as names in various ways.</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64</a:t>
            </a:fld>
            <a:endParaRPr lang="en-US"/>
          </a:p>
        </p:txBody>
      </p:sp>
    </p:spTree>
    <p:extLst>
      <p:ext uri="{BB962C8B-B14F-4D97-AF65-F5344CB8AC3E}">
        <p14:creationId xmlns:p14="http://schemas.microsoft.com/office/powerpoint/2010/main" val="63929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t>We use these realm IDs so</a:t>
            </a:r>
            <a:r>
              <a:rPr lang="en-US" baseline="0" dirty="0"/>
              <a:t> that the forwarders can all share </a:t>
            </a:r>
            <a:r>
              <a:rPr lang="en-US" baseline="0" dirty="0" err="1"/>
              <a:t>pairwise</a:t>
            </a:r>
            <a:r>
              <a:rPr lang="en-US" baseline="0" dirty="0"/>
              <a:t> keys with each other. These keys are calculated on-demand and cached so they do not take up much state in the forwarders. We use these keys to create verifiers to replace the need for forwarders to sign packets.</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65</a:t>
            </a:fld>
            <a:endParaRPr lang="en-US"/>
          </a:p>
        </p:txBody>
      </p:sp>
    </p:spTree>
    <p:extLst>
      <p:ext uri="{BB962C8B-B14F-4D97-AF65-F5344CB8AC3E}">
        <p14:creationId xmlns:p14="http://schemas.microsoft.com/office/powerpoint/2010/main" val="208271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sender creates a packet by creating verifiers using the </a:t>
            </a:r>
            <a:r>
              <a:rPr lang="en-US" dirty="0" err="1"/>
              <a:t>PoCs</a:t>
            </a:r>
            <a:r>
              <a:rPr lang="en-US" dirty="0"/>
              <a:t> and the shared keys with all other forwarders</a:t>
            </a:r>
            <a:r>
              <a:rPr lang="en-US" baseline="0" dirty="0"/>
              <a:t> on the path. For the crypto people, the verifier is an XOR of the </a:t>
            </a:r>
            <a:r>
              <a:rPr lang="en-US" baseline="0" dirty="0" err="1"/>
              <a:t>PoC</a:t>
            </a:r>
            <a:r>
              <a:rPr lang="en-US" baseline="0" dirty="0"/>
              <a:t> and the MAC of the packet under the shared key.</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66</a:t>
            </a:fld>
            <a:endParaRPr lang="en-US"/>
          </a:p>
        </p:txBody>
      </p:sp>
    </p:spTree>
    <p:extLst>
      <p:ext uri="{BB962C8B-B14F-4D97-AF65-F5344CB8AC3E}">
        <p14:creationId xmlns:p14="http://schemas.microsoft.com/office/powerpoint/2010/main" val="24272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forwarder first calculates</a:t>
            </a:r>
            <a:r>
              <a:rPr lang="en-US" baseline="0" dirty="0"/>
              <a:t> the </a:t>
            </a:r>
            <a:r>
              <a:rPr lang="en-US" baseline="0" dirty="0" err="1"/>
              <a:t>PoC</a:t>
            </a:r>
            <a:r>
              <a:rPr lang="en-US" baseline="0" dirty="0"/>
              <a:t> the packet should have, then it calculates the same secret key it shares with the sender, and finally verifies that the verifier in the packet is correct. If not, the packet is dropped.</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67</a:t>
            </a:fld>
            <a:endParaRPr lang="en-US"/>
          </a:p>
        </p:txBody>
      </p:sp>
    </p:spTree>
    <p:extLst>
      <p:ext uri="{BB962C8B-B14F-4D97-AF65-F5344CB8AC3E}">
        <p14:creationId xmlns:p14="http://schemas.microsoft.com/office/powerpoint/2010/main" val="18611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Then</a:t>
            </a:r>
            <a:r>
              <a:rPr lang="en-US" baseline="0" dirty="0"/>
              <a:t> the forwarder transforms the other entries in the packet in order to prove that it has seen the packet. It does that in two steps: first it calculates a shared key with the next hop. Remember this key is calculated without contacting the other realm and just from its name. The forwarder then uses that key to update the entry. For the crypto people, the entry is updated by </a:t>
            </a:r>
            <a:r>
              <a:rPr lang="en-US" baseline="0" dirty="0" err="1"/>
              <a:t>XORing</a:t>
            </a:r>
            <a:r>
              <a:rPr lang="en-US" baseline="0" dirty="0"/>
              <a:t> in a MAC of the </a:t>
            </a:r>
            <a:r>
              <a:rPr lang="en-US" baseline="0" dirty="0" err="1"/>
              <a:t>pkt</a:t>
            </a:r>
            <a:r>
              <a:rPr lang="en-US" baseline="0" dirty="0"/>
              <a:t> using the calculated shared key. The verifier is essentially an aggregate MAC.</a:t>
            </a:r>
            <a:endParaRPr lang="en-US" dirty="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CEB94-14C1-4D9C-94A1-E7DC2C17D5A1}" type="slidenum">
              <a:rPr lang="en-US"/>
              <a:pPr fontAlgn="base">
                <a:spcBef>
                  <a:spcPct val="0"/>
                </a:spcBef>
                <a:spcAft>
                  <a:spcPct val="0"/>
                </a:spcAft>
              </a:pPr>
              <a:t>68</a:t>
            </a:fld>
            <a:endParaRPr lang="en-US"/>
          </a:p>
        </p:txBody>
      </p:sp>
    </p:spTree>
    <p:extLst>
      <p:ext uri="{BB962C8B-B14F-4D97-AF65-F5344CB8AC3E}">
        <p14:creationId xmlns:p14="http://schemas.microsoft.com/office/powerpoint/2010/main" val="1771658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forwarder does the same for the last hop.</a:t>
            </a:r>
          </a:p>
        </p:txBody>
      </p:sp>
      <p:sp>
        <p:nvSpPr>
          <p:cNvPr id="4" name="Slide Number Placeholder 3"/>
          <p:cNvSpPr>
            <a:spLocks noGrp="1"/>
          </p:cNvSpPr>
          <p:nvPr>
            <p:ph type="sldNum" sz="quarter" idx="10"/>
          </p:nvPr>
        </p:nvSpPr>
        <p:spPr/>
        <p:txBody>
          <a:bodyPr/>
          <a:lstStyle/>
          <a:p>
            <a:fld id="{816A12EE-4FAB-49C2-A12F-F29AD00908C5}" type="slidenum">
              <a:rPr lang="en-US" smtClean="0"/>
              <a:pPr/>
              <a:t>69</a:t>
            </a:fld>
            <a:endParaRPr lang="en-US"/>
          </a:p>
        </p:txBody>
      </p:sp>
    </p:spTree>
    <p:extLst>
      <p:ext uri="{BB962C8B-B14F-4D97-AF65-F5344CB8AC3E}">
        <p14:creationId xmlns:p14="http://schemas.microsoft.com/office/powerpoint/2010/main" val="80103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a:t>
            </a:r>
            <a:r>
              <a:rPr lang="en-US" baseline="0" dirty="0"/>
              <a:t> then it sends the packet</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70</a:t>
            </a:fld>
            <a:endParaRPr lang="en-US"/>
          </a:p>
        </p:txBody>
      </p:sp>
    </p:spTree>
    <p:extLst>
      <p:ext uri="{BB962C8B-B14F-4D97-AF65-F5344CB8AC3E}">
        <p14:creationId xmlns:p14="http://schemas.microsoft.com/office/powerpoint/2010/main" val="52204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xfrm>
            <a:off x="1143000" y="685800"/>
            <a:ext cx="4572000" cy="3429000"/>
          </a:xfrm>
          <a:ln/>
        </p:spPr>
      </p:sp>
      <p:sp>
        <p:nvSpPr>
          <p:cNvPr id="26627" name="Notes Placeholder 2"/>
          <p:cNvSpPr>
            <a:spLocks noGrp="1"/>
          </p:cNvSpPr>
          <p:nvPr>
            <p:ph type="body" idx="1"/>
          </p:nvPr>
        </p:nvSpPr>
        <p:spPr>
          <a:noFill/>
          <a:ln/>
        </p:spPr>
        <p:txBody>
          <a:bodyPr/>
          <a:lstStyle/>
          <a:p>
            <a:r>
              <a:rPr lang="en-US" dirty="0" err="1">
                <a:latin typeface="Times" pitchFamily="-1" charset="0"/>
                <a:ea typeface="ＭＳ Ｐゴシック" pitchFamily="-1" charset="-128"/>
                <a:cs typeface="ＭＳ Ｐゴシック" pitchFamily="-1" charset="-128"/>
              </a:rPr>
              <a:t>Coremelt</a:t>
            </a:r>
            <a:r>
              <a:rPr lang="en-US" dirty="0">
                <a:latin typeface="Times" pitchFamily="-1" charset="0"/>
                <a:ea typeface="ＭＳ Ｐゴシック" pitchFamily="-1" charset="-128"/>
                <a:cs typeface="ＭＳ Ｐゴシック" pitchFamily="-1" charset="-128"/>
              </a:rPr>
              <a:t> attack</a:t>
            </a:r>
            <a:r>
              <a:rPr lang="en-US" baseline="0" dirty="0">
                <a:latin typeface="Times" pitchFamily="-1" charset="0"/>
                <a:ea typeface="ＭＳ Ｐゴシック" pitchFamily="-1" charset="-128"/>
                <a:cs typeface="ＭＳ Ｐゴシック" pitchFamily="-1" charset="-128"/>
              </a:rPr>
              <a:t> becomes powerful if senders have too much control.</a:t>
            </a:r>
          </a:p>
          <a:p>
            <a:endParaRPr lang="en-US" dirty="0">
              <a:latin typeface="Times" pitchFamily="-1" charset="0"/>
              <a:ea typeface="ＭＳ Ｐゴシック" pitchFamily="-1" charset="-128"/>
              <a:cs typeface="ＭＳ Ｐゴシック" pitchFamily="-1" charset="-128"/>
            </a:endParaRPr>
          </a:p>
        </p:txBody>
      </p:sp>
      <p:sp>
        <p:nvSpPr>
          <p:cNvPr id="26628" name="Slide Number Placeholder 3"/>
          <p:cNvSpPr>
            <a:spLocks noGrp="1"/>
          </p:cNvSpPr>
          <p:nvPr>
            <p:ph type="sldNum" sz="quarter" idx="5"/>
          </p:nvPr>
        </p:nvSpPr>
        <p:spPr>
          <a:noFill/>
        </p:spPr>
        <p:txBody>
          <a:bodyPr/>
          <a:lstStyle/>
          <a:p>
            <a:fld id="{15E93608-C6AC-464B-AA9B-C804752553C9}"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69269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 next hop does the same</a:t>
            </a:r>
          </a:p>
        </p:txBody>
      </p:sp>
      <p:sp>
        <p:nvSpPr>
          <p:cNvPr id="4" name="Slide Number Placeholder 3"/>
          <p:cNvSpPr>
            <a:spLocks noGrp="1"/>
          </p:cNvSpPr>
          <p:nvPr>
            <p:ph type="sldNum" sz="quarter" idx="10"/>
          </p:nvPr>
        </p:nvSpPr>
        <p:spPr/>
        <p:txBody>
          <a:bodyPr/>
          <a:lstStyle/>
          <a:p>
            <a:fld id="{816A12EE-4FAB-49C2-A12F-F29AD00908C5}" type="slidenum">
              <a:rPr lang="en-US" smtClean="0"/>
              <a:pPr/>
              <a:t>71</a:t>
            </a:fld>
            <a:endParaRPr lang="en-US"/>
          </a:p>
        </p:txBody>
      </p:sp>
    </p:spTree>
    <p:extLst>
      <p:ext uri="{BB962C8B-B14F-4D97-AF65-F5344CB8AC3E}">
        <p14:creationId xmlns:p14="http://schemas.microsoft.com/office/powerpoint/2010/main" val="132933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Calibri" pitchFamily="-1" charset="0"/>
                <a:ea typeface="Arial" pitchFamily="-1" charset="0"/>
                <a:cs typeface="Arial" pitchFamily="-1" charset="0"/>
              </a:rPr>
              <a:t>Absence of consistency in BGP prevents knowing exactly who needs to be trusted.</a:t>
            </a:r>
          </a:p>
          <a:p>
            <a:r>
              <a:rPr lang="en-US" dirty="0"/>
              <a:t>In DNS, trust sprawl</a:t>
            </a:r>
            <a:r>
              <a:rPr lang="en-US" baseline="0" dirty="0"/>
              <a:t> happens because of transitive closure of different DNS hosts in different domains.</a:t>
            </a:r>
          </a:p>
          <a:p>
            <a:endParaRPr lang="en-US" dirty="0"/>
          </a:p>
        </p:txBody>
      </p:sp>
      <p:sp>
        <p:nvSpPr>
          <p:cNvPr id="4" name="Slide Number Placeholder 3"/>
          <p:cNvSpPr>
            <a:spLocks noGrp="1"/>
          </p:cNvSpPr>
          <p:nvPr>
            <p:ph type="sldNum" sz="quarter" idx="10"/>
          </p:nvPr>
        </p:nvSpPr>
        <p:spPr/>
        <p:txBody>
          <a:bodyPr/>
          <a:lstStyle/>
          <a:p>
            <a:fld id="{0FF36771-A22F-7D49-B946-90412FE242CF}" type="slidenum">
              <a:rPr lang="en-US" smtClean="0"/>
              <a:pPr/>
              <a:t>39</a:t>
            </a:fld>
            <a:endParaRPr lang="en-US"/>
          </a:p>
        </p:txBody>
      </p:sp>
    </p:spTree>
    <p:extLst>
      <p:ext uri="{BB962C8B-B14F-4D97-AF65-F5344CB8AC3E}">
        <p14:creationId xmlns:p14="http://schemas.microsoft.com/office/powerpoint/2010/main" val="16322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xfrm>
            <a:off x="1143000" y="685800"/>
            <a:ext cx="4572000" cy="3429000"/>
          </a:xfrm>
          <a:ln/>
        </p:spPr>
      </p:sp>
      <p:sp>
        <p:nvSpPr>
          <p:cNvPr id="32771" name="Notes Placeholder 2"/>
          <p:cNvSpPr>
            <a:spLocks noGrp="1"/>
          </p:cNvSpPr>
          <p:nvPr>
            <p:ph type="body" idx="1"/>
          </p:nvPr>
        </p:nvSpPr>
        <p:spPr>
          <a:noFill/>
          <a:ln/>
        </p:spPr>
        <p:txBody>
          <a:bodyPr/>
          <a:lstStyle/>
          <a:p>
            <a:endParaRPr lang="zh-TW" altLang="en-US">
              <a:latin typeface="Times" pitchFamily="-1" charset="0"/>
              <a:ea typeface="ＭＳ Ｐゴシック" pitchFamily="-1" charset="-128"/>
              <a:cs typeface="ＭＳ Ｐゴシック" pitchFamily="-1" charset="-128"/>
            </a:endParaRPr>
          </a:p>
        </p:txBody>
      </p:sp>
      <p:sp>
        <p:nvSpPr>
          <p:cNvPr id="32772" name="Slide Number Placeholder 3"/>
          <p:cNvSpPr>
            <a:spLocks noGrp="1"/>
          </p:cNvSpPr>
          <p:nvPr>
            <p:ph type="sldNum" sz="quarter" idx="5"/>
          </p:nvPr>
        </p:nvSpPr>
        <p:spPr>
          <a:noFill/>
        </p:spPr>
        <p:txBody>
          <a:bodyPr/>
          <a:lstStyle/>
          <a:p>
            <a:fld id="{85A6A28C-2E58-F147-B2A2-946C1DCC6AB6}"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661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1143000" y="685800"/>
            <a:ext cx="4572000" cy="3429000"/>
          </a:xfrm>
          <a:ln/>
        </p:spPr>
      </p:sp>
      <p:sp>
        <p:nvSpPr>
          <p:cNvPr id="35843" name="Notes Placeholder 2"/>
          <p:cNvSpPr>
            <a:spLocks noGrp="1"/>
          </p:cNvSpPr>
          <p:nvPr>
            <p:ph type="body" idx="1"/>
          </p:nvPr>
        </p:nvSpPr>
        <p:spPr>
          <a:noFill/>
          <a:ln/>
        </p:spPr>
        <p:txBody>
          <a:bodyPr/>
          <a:lstStyle/>
          <a:p>
            <a:endParaRPr lang="zh-TW" altLang="en-US">
              <a:latin typeface="Times" pitchFamily="-1" charset="0"/>
              <a:ea typeface="ＭＳ Ｐゴシック" pitchFamily="-1" charset="-128"/>
              <a:cs typeface="ＭＳ Ｐゴシック" pitchFamily="-1" charset="-128"/>
            </a:endParaRPr>
          </a:p>
        </p:txBody>
      </p:sp>
      <p:sp>
        <p:nvSpPr>
          <p:cNvPr id="35844" name="Slide Number Placeholder 3"/>
          <p:cNvSpPr>
            <a:spLocks noGrp="1"/>
          </p:cNvSpPr>
          <p:nvPr>
            <p:ph type="sldNum" sz="quarter" idx="5"/>
          </p:nvPr>
        </p:nvSpPr>
        <p:spPr>
          <a:noFill/>
        </p:spPr>
        <p:txBody>
          <a:bodyPr/>
          <a:lstStyle/>
          <a:p>
            <a:fld id="{2AFC7E28-EC50-144A-83F0-7D219E55806D}" type="slidenum">
              <a:rPr lang="en-US" smtClean="0">
                <a:latin typeface="Times" pitchFamily="-1" charset="0"/>
              </a:rPr>
              <a:pPr/>
              <a:t>43</a:t>
            </a:fld>
            <a:endParaRPr lang="en-US">
              <a:latin typeface="Times" pitchFamily="-1" charset="0"/>
            </a:endParaRPr>
          </a:p>
        </p:txBody>
      </p:sp>
    </p:spTree>
    <p:extLst>
      <p:ext uri="{BB962C8B-B14F-4D97-AF65-F5344CB8AC3E}">
        <p14:creationId xmlns:p14="http://schemas.microsoft.com/office/powerpoint/2010/main" val="133681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a:latin typeface="Times" pitchFamily="-1" charset="0"/>
              <a:cs typeface="MS PGothic" pitchFamily="34" charset="-128"/>
            </a:endParaRPr>
          </a:p>
        </p:txBody>
      </p:sp>
      <p:sp>
        <p:nvSpPr>
          <p:cNvPr id="24579" name="Slide Number Placeholder 3"/>
          <p:cNvSpPr>
            <a:spLocks noGrp="1"/>
          </p:cNvSpPr>
          <p:nvPr>
            <p:ph type="sldNum" sz="quarter" idx="5"/>
          </p:nvPr>
        </p:nvSpPr>
        <p:spPr>
          <a:noFill/>
        </p:spPr>
        <p:txBody>
          <a:bodyPr/>
          <a:lstStyle/>
          <a:p>
            <a:pPr defTabSz="911322"/>
            <a:fld id="{2E40D3C9-FBCA-F74D-A745-8313F24270A5}" type="slidenum">
              <a:rPr lang="en-US"/>
              <a:pPr defTabSz="911322"/>
              <a:t>47</a:t>
            </a:fld>
            <a:endParaRPr lang="en-US" dirty="0"/>
          </a:p>
        </p:txBody>
      </p:sp>
    </p:spTree>
    <p:extLst>
      <p:ext uri="{BB962C8B-B14F-4D97-AF65-F5344CB8AC3E}">
        <p14:creationId xmlns:p14="http://schemas.microsoft.com/office/powerpoint/2010/main" val="28134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a:latin typeface="Times" pitchFamily="-1" charset="0"/>
              <a:cs typeface="MS PGothic" pitchFamily="34" charset="-128"/>
            </a:endParaRPr>
          </a:p>
        </p:txBody>
      </p:sp>
      <p:sp>
        <p:nvSpPr>
          <p:cNvPr id="28675" name="Slide Number Placeholder 3"/>
          <p:cNvSpPr>
            <a:spLocks noGrp="1"/>
          </p:cNvSpPr>
          <p:nvPr>
            <p:ph type="sldNum" sz="quarter" idx="5"/>
          </p:nvPr>
        </p:nvSpPr>
        <p:spPr>
          <a:noFill/>
        </p:spPr>
        <p:txBody>
          <a:bodyPr/>
          <a:lstStyle/>
          <a:p>
            <a:fld id="{15DC4621-19CA-2E42-B689-A1794905D9D0}" type="slidenum">
              <a:rPr lang="en-US"/>
              <a:pPr/>
              <a:t>48</a:t>
            </a:fld>
            <a:endParaRPr lang="en-US"/>
          </a:p>
        </p:txBody>
      </p:sp>
    </p:spTree>
    <p:extLst>
      <p:ext uri="{BB962C8B-B14F-4D97-AF65-F5344CB8AC3E}">
        <p14:creationId xmlns:p14="http://schemas.microsoft.com/office/powerpoint/2010/main" val="177420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xfrm>
            <a:off x="1143000" y="685800"/>
            <a:ext cx="4572000" cy="3429000"/>
          </a:xfrm>
          <a:ln/>
        </p:spPr>
      </p:sp>
      <p:sp>
        <p:nvSpPr>
          <p:cNvPr id="61443" name="Notes Placeholder 2"/>
          <p:cNvSpPr>
            <a:spLocks noGrp="1"/>
          </p:cNvSpPr>
          <p:nvPr>
            <p:ph type="body" idx="1"/>
          </p:nvPr>
        </p:nvSpPr>
        <p:spPr>
          <a:noFill/>
          <a:ln/>
        </p:spPr>
        <p:txBody>
          <a:bodyPr/>
          <a:lstStyle/>
          <a:p>
            <a:r>
              <a:rPr lang="en-US">
                <a:latin typeface="Times" pitchFamily="-1" charset="0"/>
                <a:ea typeface="ＭＳ Ｐゴシック" pitchFamily="-1" charset="-128"/>
                <a:cs typeface="ＭＳ Ｐゴシック" pitchFamily="-1" charset="-128"/>
              </a:rPr>
              <a:t>Changes are so fundamental that switch cannot happen gradually, similar to changing direction of driving on the road.</a:t>
            </a:r>
          </a:p>
          <a:p>
            <a:endParaRPr lang="en-US">
              <a:latin typeface="Times" pitchFamily="-1" charset="0"/>
              <a:ea typeface="ＭＳ Ｐゴシック" pitchFamily="-1" charset="-128"/>
              <a:cs typeface="ＭＳ Ｐゴシック" pitchFamily="-1" charset="-128"/>
            </a:endParaRPr>
          </a:p>
          <a:p>
            <a:r>
              <a:rPr lang="en-US">
                <a:latin typeface="Times" pitchFamily="-1" charset="0"/>
                <a:ea typeface="ＭＳ Ｐゴシック" pitchFamily="-1" charset="-128"/>
                <a:cs typeface="ＭＳ Ｐゴシック" pitchFamily="-1" charset="-128"/>
              </a:rPr>
              <a:t>Based on these advantages, why would we put up even longer with the current Internet?</a:t>
            </a:r>
          </a:p>
          <a:p>
            <a:r>
              <a:rPr lang="en-US">
                <a:latin typeface="Times" pitchFamily="-1" charset="0"/>
                <a:ea typeface="ＭＳ Ｐゴシック" pitchFamily="-1" charset="-128"/>
                <a:cs typeface="ＭＳ Ｐゴシック" pitchFamily="-1" charset="-128"/>
              </a:rPr>
              <a:t>The question is not: why deploy a new Internet?</a:t>
            </a:r>
          </a:p>
          <a:p>
            <a:r>
              <a:rPr lang="en-US">
                <a:latin typeface="Times" pitchFamily="-1" charset="0"/>
                <a:ea typeface="ＭＳ Ｐゴシック" pitchFamily="-1" charset="-128"/>
                <a:cs typeface="ＭＳ Ｐゴシック" pitchFamily="-1" charset="-128"/>
              </a:rPr>
              <a:t>But: why are we still putting up with the current Internet?</a:t>
            </a:r>
          </a:p>
        </p:txBody>
      </p:sp>
      <p:sp>
        <p:nvSpPr>
          <p:cNvPr id="61444" name="Slide Number Placeholder 3"/>
          <p:cNvSpPr>
            <a:spLocks noGrp="1"/>
          </p:cNvSpPr>
          <p:nvPr>
            <p:ph type="sldNum" sz="quarter" idx="5"/>
          </p:nvPr>
        </p:nvSpPr>
        <p:spPr>
          <a:noFill/>
        </p:spPr>
        <p:txBody>
          <a:bodyPr/>
          <a:lstStyle/>
          <a:p>
            <a:fld id="{FBEC395B-0021-184E-86D7-45C612EF2A68}" type="slidenum">
              <a:rPr lang="en-US" smtClean="0">
                <a:latin typeface="Times" pitchFamily="-1" charset="0"/>
              </a:rPr>
              <a:pPr/>
              <a:t>49</a:t>
            </a:fld>
            <a:endParaRPr lang="en-US">
              <a:latin typeface="Times" pitchFamily="-1" charset="0"/>
            </a:endParaRPr>
          </a:p>
        </p:txBody>
      </p:sp>
    </p:spTree>
    <p:extLst>
      <p:ext uri="{BB962C8B-B14F-4D97-AF65-F5344CB8AC3E}">
        <p14:creationId xmlns:p14="http://schemas.microsoft.com/office/powerpoint/2010/main" val="33940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r>
              <a:rPr lang="en-US"/>
              <a:t>Carnegie Mellon University</a:t>
            </a:r>
          </a:p>
        </p:txBody>
      </p:sp>
      <p:sp>
        <p:nvSpPr>
          <p:cNvPr id="5" name="Footer Placeholder 4"/>
          <p:cNvSpPr>
            <a:spLocks noGrp="1"/>
          </p:cNvSpPr>
          <p:nvPr>
            <p:ph type="ftr" sz="quarter" idx="11"/>
          </p:nvPr>
        </p:nvSpPr>
        <p:spPr/>
        <p:txBody>
          <a:bodyPr/>
          <a:lstStyle/>
          <a:p>
            <a:r>
              <a:rPr kumimoji="0" lang="en-US"/>
              <a:t>Dragnet </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r>
              <a:rPr lang="en-US"/>
              <a:t>Carnegie Mellon University</a:t>
            </a:r>
            <a:endParaRPr lang="en-US" dirty="0"/>
          </a:p>
        </p:txBody>
      </p:sp>
      <p:sp>
        <p:nvSpPr>
          <p:cNvPr id="5" name="Footer Placeholder 4"/>
          <p:cNvSpPr>
            <a:spLocks noGrp="1"/>
          </p:cNvSpPr>
          <p:nvPr>
            <p:ph type="ftr" sz="quarter" idx="11"/>
          </p:nvPr>
        </p:nvSpPr>
        <p:spPr/>
        <p:txBody>
          <a:bodyPr/>
          <a:lstStyle/>
          <a:p>
            <a:r>
              <a:rPr kumimoji="0" lang="en-US"/>
              <a:t>Dragnet </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r>
              <a:rPr lang="en-US"/>
              <a:t>Carnegie Mellon University</a:t>
            </a:r>
          </a:p>
        </p:txBody>
      </p:sp>
      <p:sp>
        <p:nvSpPr>
          <p:cNvPr id="5" name="Footer Placeholder 4"/>
          <p:cNvSpPr>
            <a:spLocks noGrp="1"/>
          </p:cNvSpPr>
          <p:nvPr>
            <p:ph type="ftr" sz="quarter" idx="11"/>
          </p:nvPr>
        </p:nvSpPr>
        <p:spPr/>
        <p:txBody>
          <a:bodyPr/>
          <a:lstStyle/>
          <a:p>
            <a:r>
              <a:rPr kumimoji="0" lang="en-US"/>
              <a:t>Dragnet </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r>
              <a:rPr lang="en-US"/>
              <a:t>Carnegie Mellon University</a:t>
            </a:r>
          </a:p>
        </p:txBody>
      </p:sp>
      <p:sp>
        <p:nvSpPr>
          <p:cNvPr id="5" name="Footer Placeholder 4"/>
          <p:cNvSpPr>
            <a:spLocks noGrp="1"/>
          </p:cNvSpPr>
          <p:nvPr>
            <p:ph type="ftr" sz="quarter" idx="11"/>
          </p:nvPr>
        </p:nvSpPr>
        <p:spPr/>
        <p:txBody>
          <a:bodyPr/>
          <a:lstStyle/>
          <a:p>
            <a:r>
              <a:rPr kumimoji="0" lang="en-US"/>
              <a:t>Dragnet </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r>
              <a:rPr lang="en-US"/>
              <a:t>Carnegie Mellon University</a:t>
            </a:r>
          </a:p>
        </p:txBody>
      </p:sp>
      <p:sp>
        <p:nvSpPr>
          <p:cNvPr id="5" name="Footer Placeholder 4"/>
          <p:cNvSpPr>
            <a:spLocks noGrp="1"/>
          </p:cNvSpPr>
          <p:nvPr>
            <p:ph type="ftr" sz="quarter" idx="11"/>
          </p:nvPr>
        </p:nvSpPr>
        <p:spPr/>
        <p:txBody>
          <a:bodyPr/>
          <a:lstStyle/>
          <a:p>
            <a:r>
              <a:rPr kumimoji="0" lang="en-US"/>
              <a:t>Dragnet </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eaLnBrk="1" latinLnBrk="0" hangingPunct="1"/>
            <a:r>
              <a:rPr lang="en-US"/>
              <a:t>Carnegie Mellon University</a:t>
            </a:r>
          </a:p>
        </p:txBody>
      </p:sp>
      <p:sp>
        <p:nvSpPr>
          <p:cNvPr id="6" name="Footer Placeholder 5"/>
          <p:cNvSpPr>
            <a:spLocks noGrp="1"/>
          </p:cNvSpPr>
          <p:nvPr>
            <p:ph type="ftr" sz="quarter" idx="11"/>
          </p:nvPr>
        </p:nvSpPr>
        <p:spPr/>
        <p:txBody>
          <a:bodyPr/>
          <a:lstStyle/>
          <a:p>
            <a:r>
              <a:rPr kumimoji="0" lang="en-US"/>
              <a:t>Dragnet </a:t>
            </a: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r>
              <a:rPr lang="en-US"/>
              <a:t>Carnegie Mellon University</a:t>
            </a:r>
          </a:p>
        </p:txBody>
      </p:sp>
      <p:sp>
        <p:nvSpPr>
          <p:cNvPr id="8" name="Footer Placeholder 7"/>
          <p:cNvSpPr>
            <a:spLocks noGrp="1"/>
          </p:cNvSpPr>
          <p:nvPr>
            <p:ph type="ftr" sz="quarter" idx="11"/>
          </p:nvPr>
        </p:nvSpPr>
        <p:spPr/>
        <p:txBody>
          <a:bodyPr/>
          <a:lstStyle/>
          <a:p>
            <a:r>
              <a:rPr kumimoji="0" lang="en-US"/>
              <a:t>Dragnet </a:t>
            </a:r>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r>
              <a:rPr lang="en-US"/>
              <a:t>Carnegie Mellon University</a:t>
            </a:r>
          </a:p>
        </p:txBody>
      </p:sp>
      <p:sp>
        <p:nvSpPr>
          <p:cNvPr id="4" name="Footer Placeholder 3"/>
          <p:cNvSpPr>
            <a:spLocks noGrp="1"/>
          </p:cNvSpPr>
          <p:nvPr>
            <p:ph type="ftr" sz="quarter" idx="11"/>
          </p:nvPr>
        </p:nvSpPr>
        <p:spPr/>
        <p:txBody>
          <a:bodyPr/>
          <a:lstStyle/>
          <a:p>
            <a:r>
              <a:rPr kumimoji="0" lang="en-US"/>
              <a:t>Dragnet </a:t>
            </a:r>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a:t>Carnegie Mellon University</a:t>
            </a:r>
          </a:p>
        </p:txBody>
      </p:sp>
      <p:sp>
        <p:nvSpPr>
          <p:cNvPr id="3" name="Footer Placeholder 2"/>
          <p:cNvSpPr>
            <a:spLocks noGrp="1"/>
          </p:cNvSpPr>
          <p:nvPr>
            <p:ph type="ftr" sz="quarter" idx="11"/>
          </p:nvPr>
        </p:nvSpPr>
        <p:spPr/>
        <p:txBody>
          <a:bodyPr/>
          <a:lstStyle/>
          <a:p>
            <a:r>
              <a:rPr kumimoji="0" lang="en-US"/>
              <a:t>Dragnet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r>
              <a:rPr lang="en-US"/>
              <a:t>Carnegie Mellon University</a:t>
            </a:r>
          </a:p>
        </p:txBody>
      </p:sp>
      <p:sp>
        <p:nvSpPr>
          <p:cNvPr id="6" name="Footer Placeholder 5"/>
          <p:cNvSpPr>
            <a:spLocks noGrp="1"/>
          </p:cNvSpPr>
          <p:nvPr>
            <p:ph type="ftr" sz="quarter" idx="11"/>
          </p:nvPr>
        </p:nvSpPr>
        <p:spPr/>
        <p:txBody>
          <a:bodyPr/>
          <a:lstStyle/>
          <a:p>
            <a:r>
              <a:rPr kumimoji="0" lang="en-US"/>
              <a:t>Dragnet </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r>
              <a:rPr lang="en-US"/>
              <a:t>Carnegie Mellon University</a:t>
            </a:r>
          </a:p>
        </p:txBody>
      </p:sp>
      <p:sp>
        <p:nvSpPr>
          <p:cNvPr id="6" name="Footer Placeholder 5"/>
          <p:cNvSpPr>
            <a:spLocks noGrp="1"/>
          </p:cNvSpPr>
          <p:nvPr>
            <p:ph type="ftr" sz="quarter" idx="11"/>
          </p:nvPr>
        </p:nvSpPr>
        <p:spPr/>
        <p:txBody>
          <a:bodyPr/>
          <a:lstStyle/>
          <a:p>
            <a:r>
              <a:rPr kumimoji="0" lang="en-US"/>
              <a:t>Dragnet </a:t>
            </a: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r>
              <a:rPr lang="en-US" sz="1000">
                <a:solidFill>
                  <a:schemeClr val="tx2">
                    <a:shade val="50000"/>
                  </a:schemeClr>
                </a:solidFill>
              </a:rPr>
              <a:t>Carnegie Mellon University</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r>
              <a:rPr kumimoji="0" lang="en-US" sz="1000">
                <a:solidFill>
                  <a:schemeClr val="tx2">
                    <a:shade val="50000"/>
                  </a:schemeClr>
                </a:solidFill>
              </a:rPr>
              <a:t>Dragnet </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517467" y="6492875"/>
            <a:ext cx="62653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AA957AF-53C0-420B-9C2D-77DB1416566C}" type="slidenum">
              <a:rPr lang="en-US" smtClean="0"/>
              <a:pPr/>
              <a:t>‹#›</a:t>
            </a:fld>
            <a:endParaRPr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69673"/>
            <a:ext cx="9144000" cy="2473431"/>
          </a:xfrm>
        </p:spPr>
        <p:txBody>
          <a:bodyPr>
            <a:noAutofit/>
          </a:bodyPr>
          <a:lstStyle/>
          <a:p>
            <a:r>
              <a:rPr lang="en-US" sz="5200" dirty="0" err="1"/>
              <a:t>NextGen</a:t>
            </a:r>
            <a:r>
              <a:rPr lang="en-US" sz="5200" dirty="0"/>
              <a:t> Network Security</a:t>
            </a:r>
            <a:br>
              <a:rPr lang="en-US" sz="5200" dirty="0"/>
            </a:br>
            <a:r>
              <a:rPr lang="en-US" sz="5200" dirty="0"/>
              <a:t>Accountability</a:t>
            </a:r>
            <a:br>
              <a:rPr lang="en-US" sz="5200" dirty="0"/>
            </a:br>
            <a:r>
              <a:rPr lang="en-US" sz="5200" dirty="0"/>
              <a:t>Routing</a:t>
            </a:r>
            <a:br>
              <a:rPr lang="en-US" sz="5200" dirty="0"/>
            </a:br>
            <a:r>
              <a:rPr lang="en-US" sz="5200" dirty="0"/>
              <a:t>in </a:t>
            </a:r>
            <a:r>
              <a:rPr lang="en-US" sz="5200"/>
              <a:t>Future Networks</a:t>
            </a:r>
            <a:endParaRPr lang="en-US" sz="5200" dirty="0"/>
          </a:p>
        </p:txBody>
      </p:sp>
      <p:sp>
        <p:nvSpPr>
          <p:cNvPr id="5" name="Title 3"/>
          <p:cNvSpPr txBox="1">
            <a:spLocks/>
          </p:cNvSpPr>
          <p:nvPr/>
        </p:nvSpPr>
        <p:spPr>
          <a:xfrm>
            <a:off x="0" y="4614333"/>
            <a:ext cx="9144000" cy="1769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800" dirty="0">
                <a:solidFill>
                  <a:schemeClr val="tx1"/>
                </a:solidFill>
              </a:rPr>
              <a:t>      Vyas Sekar</a:t>
            </a:r>
          </a:p>
          <a:p>
            <a:endParaRPr lang="en-US" sz="3800" dirty="0">
              <a:solidFill>
                <a:schemeClr val="tx1"/>
              </a:solidFill>
            </a:endParaRPr>
          </a:p>
          <a:p>
            <a:endParaRPr lang="en-US" sz="3800" dirty="0">
              <a:solidFill>
                <a:schemeClr val="tx1"/>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a:t>
            </a:fld>
            <a:endParaRPr lang="en-US"/>
          </a:p>
        </p:txBody>
      </p:sp>
      <p:sp>
        <p:nvSpPr>
          <p:cNvPr id="2" name="TextBox 1"/>
          <p:cNvSpPr txBox="1"/>
          <p:nvPr/>
        </p:nvSpPr>
        <p:spPr>
          <a:xfrm>
            <a:off x="948267" y="6384268"/>
            <a:ext cx="3775868" cy="369332"/>
          </a:xfrm>
          <a:prstGeom prst="rect">
            <a:avLst/>
          </a:prstGeom>
          <a:noFill/>
        </p:spPr>
        <p:txBody>
          <a:bodyPr wrap="none" rtlCol="0">
            <a:spAutoFit/>
          </a:bodyPr>
          <a:lstStyle/>
          <a:p>
            <a:r>
              <a:rPr lang="en-US" dirty="0" err="1"/>
              <a:t>Ack</a:t>
            </a:r>
            <a:r>
              <a:rPr lang="en-US" dirty="0"/>
              <a:t>: David Andersen and David Naylor</a:t>
            </a:r>
          </a:p>
        </p:txBody>
      </p:sp>
      <p:sp>
        <p:nvSpPr>
          <p:cNvPr id="6" name="TextBox 5"/>
          <p:cNvSpPr txBox="1"/>
          <p:nvPr/>
        </p:nvSpPr>
        <p:spPr>
          <a:xfrm>
            <a:off x="4927600" y="6352271"/>
            <a:ext cx="2923998" cy="646331"/>
          </a:xfrm>
          <a:prstGeom prst="rect">
            <a:avLst/>
          </a:prstGeom>
          <a:noFill/>
        </p:spPr>
        <p:txBody>
          <a:bodyPr wrap="none" rtlCol="0">
            <a:spAutoFit/>
          </a:bodyPr>
          <a:lstStyle/>
          <a:p>
            <a:r>
              <a:rPr lang="en-US" dirty="0" err="1"/>
              <a:t>Ack</a:t>
            </a:r>
            <a:r>
              <a:rPr lang="en-US" dirty="0"/>
              <a:t>: </a:t>
            </a:r>
            <a:r>
              <a:rPr lang="en-US" dirty="0" err="1"/>
              <a:t>Jad</a:t>
            </a:r>
            <a:r>
              <a:rPr lang="en-US" dirty="0"/>
              <a:t> </a:t>
            </a:r>
            <a:r>
              <a:rPr lang="en-US" dirty="0" err="1"/>
              <a:t>Naous</a:t>
            </a:r>
            <a:r>
              <a:rPr lang="en-US" dirty="0"/>
              <a:t>, Adrian </a:t>
            </a:r>
            <a:r>
              <a:rPr lang="en-US" dirty="0" err="1"/>
              <a:t>Perrig</a:t>
            </a:r>
            <a:endParaRPr lang="en-US" dirty="0"/>
          </a:p>
          <a:p>
            <a:endParaRPr lang="en-US" dirty="0"/>
          </a:p>
        </p:txBody>
      </p:sp>
    </p:spTree>
    <p:extLst>
      <p:ext uri="{BB962C8B-B14F-4D97-AF65-F5344CB8AC3E}">
        <p14:creationId xmlns:p14="http://schemas.microsoft.com/office/powerpoint/2010/main" val="1065321972"/>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mv="urn:schemas-microsoft-com:mac:vml" xmlns="">
      <p:transition spd="slow" advTm="14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10</a:t>
            </a:fld>
            <a:endParaRPr kumimoji="0" lang="en-US"/>
          </a:p>
        </p:txBody>
      </p:sp>
      <p:pic>
        <p:nvPicPr>
          <p:cNvPr id="2" name="Picture 1" descr="Screen Shot 2015-04-12 at 3.0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03437"/>
          </a:xfrm>
          <a:prstGeom prst="rect">
            <a:avLst/>
          </a:prstGeom>
        </p:spPr>
      </p:pic>
    </p:spTree>
    <p:extLst>
      <p:ext uri="{BB962C8B-B14F-4D97-AF65-F5344CB8AC3E}">
        <p14:creationId xmlns:p14="http://schemas.microsoft.com/office/powerpoint/2010/main" val="34257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11</a:t>
            </a:fld>
            <a:endParaRPr kumimoji="0" lang="en-US"/>
          </a:p>
        </p:txBody>
      </p:sp>
      <p:pic>
        <p:nvPicPr>
          <p:cNvPr id="2" name="Picture 1" descr="Screen Shot 2015-04-12 at 3.04.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565651" cy="6858000"/>
          </a:xfrm>
          <a:prstGeom prst="rect">
            <a:avLst/>
          </a:prstGeom>
        </p:spPr>
      </p:pic>
    </p:spTree>
    <p:extLst>
      <p:ext uri="{BB962C8B-B14F-4D97-AF65-F5344CB8AC3E}">
        <p14:creationId xmlns:p14="http://schemas.microsoft.com/office/powerpoint/2010/main" val="112624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12</a:t>
            </a:fld>
            <a:endParaRPr kumimoji="0" lang="en-US"/>
          </a:p>
        </p:txBody>
      </p:sp>
      <p:pic>
        <p:nvPicPr>
          <p:cNvPr id="2" name="Picture 1" descr="Screen Shot 2015-04-12 at 3.05.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45930"/>
          </a:xfrm>
          <a:prstGeom prst="rect">
            <a:avLst/>
          </a:prstGeom>
        </p:spPr>
      </p:pic>
    </p:spTree>
    <p:extLst>
      <p:ext uri="{BB962C8B-B14F-4D97-AF65-F5344CB8AC3E}">
        <p14:creationId xmlns:p14="http://schemas.microsoft.com/office/powerpoint/2010/main" val="281526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13</a:t>
            </a:fld>
            <a:endParaRPr kumimoji="0" lang="en-US"/>
          </a:p>
        </p:txBody>
      </p:sp>
      <p:pic>
        <p:nvPicPr>
          <p:cNvPr id="5" name="Picture 4" descr="Screen Shot 2015-04-12 at 3.0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04465"/>
          </a:xfrm>
          <a:prstGeom prst="rect">
            <a:avLst/>
          </a:prstGeom>
        </p:spPr>
      </p:pic>
    </p:spTree>
    <p:extLst>
      <p:ext uri="{BB962C8B-B14F-4D97-AF65-F5344CB8AC3E}">
        <p14:creationId xmlns:p14="http://schemas.microsoft.com/office/powerpoint/2010/main" val="277556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14</a:t>
            </a:fld>
            <a:endParaRPr kumimoji="0" lang="en-US"/>
          </a:p>
        </p:txBody>
      </p:sp>
      <p:pic>
        <p:nvPicPr>
          <p:cNvPr id="2" name="Picture 1" descr="Screen Shot 2015-04-12 at 3.0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500"/>
            <a:ext cx="9144000" cy="5444004"/>
          </a:xfrm>
          <a:prstGeom prst="rect">
            <a:avLst/>
          </a:prstGeom>
        </p:spPr>
      </p:pic>
    </p:spTree>
    <p:extLst>
      <p:ext uri="{BB962C8B-B14F-4D97-AF65-F5344CB8AC3E}">
        <p14:creationId xmlns:p14="http://schemas.microsoft.com/office/powerpoint/2010/main" val="165089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15</a:t>
            </a:fld>
            <a:endParaRPr kumimoji="0" lang="en-US"/>
          </a:p>
        </p:txBody>
      </p:sp>
      <p:pic>
        <p:nvPicPr>
          <p:cNvPr id="2" name="Picture 1" descr="Screen Shot 2015-04-12 at 3.0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28933"/>
          </a:xfrm>
          <a:prstGeom prst="rect">
            <a:avLst/>
          </a:prstGeom>
        </p:spPr>
      </p:pic>
    </p:spTree>
    <p:extLst>
      <p:ext uri="{BB962C8B-B14F-4D97-AF65-F5344CB8AC3E}">
        <p14:creationId xmlns:p14="http://schemas.microsoft.com/office/powerpoint/2010/main" val="180645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16</a:t>
            </a:fld>
            <a:endParaRPr kumimoji="0" lang="en-US"/>
          </a:p>
        </p:txBody>
      </p:sp>
      <p:pic>
        <p:nvPicPr>
          <p:cNvPr id="2" name="Picture 1" descr="Screen Shot 2015-04-12 at 3.07.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035"/>
            <a:ext cx="9144000" cy="5367130"/>
          </a:xfrm>
          <a:prstGeom prst="rect">
            <a:avLst/>
          </a:prstGeom>
        </p:spPr>
      </p:pic>
    </p:spTree>
    <p:extLst>
      <p:ext uri="{BB962C8B-B14F-4D97-AF65-F5344CB8AC3E}">
        <p14:creationId xmlns:p14="http://schemas.microsoft.com/office/powerpoint/2010/main" val="34257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17</a:t>
            </a:fld>
            <a:endParaRPr kumimoji="0" lang="en-US"/>
          </a:p>
        </p:txBody>
      </p:sp>
      <p:pic>
        <p:nvPicPr>
          <p:cNvPr id="5" name="Picture 4"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796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18</a:t>
            </a:fld>
            <a:endParaRPr kumimoji="0" lang="en-US"/>
          </a:p>
        </p:txBody>
      </p:sp>
      <p:pic>
        <p:nvPicPr>
          <p:cNvPr id="5" name="Picture 4"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47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19</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Lecture</a:t>
            </a:r>
          </a:p>
        </p:txBody>
      </p:sp>
      <p:sp>
        <p:nvSpPr>
          <p:cNvPr id="3" name="Content Placeholder 2"/>
          <p:cNvSpPr>
            <a:spLocks noGrp="1"/>
          </p:cNvSpPr>
          <p:nvPr>
            <p:ph idx="1"/>
          </p:nvPr>
        </p:nvSpPr>
        <p:spPr/>
        <p:txBody>
          <a:bodyPr>
            <a:normAutofit fontScale="92500" lnSpcReduction="10000"/>
          </a:bodyPr>
          <a:lstStyle/>
          <a:p>
            <a:r>
              <a:rPr lang="en-US" dirty="0"/>
              <a:t>“Futuristic” proposals</a:t>
            </a:r>
          </a:p>
          <a:p>
            <a:pPr lvl="1"/>
            <a:r>
              <a:rPr lang="en-US" dirty="0"/>
              <a:t>What if we could fix something</a:t>
            </a:r>
          </a:p>
          <a:p>
            <a:endParaRPr lang="en-US" dirty="0"/>
          </a:p>
          <a:p>
            <a:r>
              <a:rPr lang="en-US" dirty="0"/>
              <a:t>“Clean slate” designs</a:t>
            </a:r>
          </a:p>
          <a:p>
            <a:pPr lvl="1"/>
            <a:r>
              <a:rPr lang="en-US" dirty="0"/>
              <a:t>No/low baggage from IP constraints</a:t>
            </a:r>
          </a:p>
          <a:p>
            <a:endParaRPr lang="en-US" dirty="0"/>
          </a:p>
          <a:p>
            <a:r>
              <a:rPr lang="en-US" dirty="0"/>
              <a:t>Two topics:</a:t>
            </a:r>
          </a:p>
          <a:p>
            <a:pPr lvl="1"/>
            <a:r>
              <a:rPr lang="en-US" dirty="0"/>
              <a:t>Accountability</a:t>
            </a:r>
          </a:p>
          <a:p>
            <a:pPr lvl="1"/>
            <a:r>
              <a:rPr lang="en-US" dirty="0"/>
              <a:t>Secure routing</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a:t>
            </a:fld>
            <a:endParaRPr kumimoji="0" lang="en-US"/>
          </a:p>
        </p:txBody>
      </p:sp>
    </p:spTree>
    <p:extLst>
      <p:ext uri="{BB962C8B-B14F-4D97-AF65-F5344CB8AC3E}">
        <p14:creationId xmlns:p14="http://schemas.microsoft.com/office/powerpoint/2010/main" val="71584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20</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21</a:t>
            </a:fld>
            <a:endParaRPr kumimoji="0" lang="en-US"/>
          </a:p>
        </p:txBody>
      </p:sp>
      <p:pic>
        <p:nvPicPr>
          <p:cNvPr id="3" name="Picture 2"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22</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23</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93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24</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7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25</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24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26</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27</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89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28</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645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29</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93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a:t>
            </a:fld>
            <a:endParaRPr kumimoji="0" lang="en-US"/>
          </a:p>
        </p:txBody>
      </p:sp>
      <p:pic>
        <p:nvPicPr>
          <p:cNvPr id="2" name="Picture 1" descr="Screen Shot 2015-04-12 at 2.5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333"/>
            <a:ext cx="9144000" cy="5561542"/>
          </a:xfrm>
          <a:prstGeom prst="rect">
            <a:avLst/>
          </a:prstGeom>
        </p:spPr>
      </p:pic>
    </p:spTree>
    <p:extLst>
      <p:ext uri="{BB962C8B-B14F-4D97-AF65-F5344CB8AC3E}">
        <p14:creationId xmlns:p14="http://schemas.microsoft.com/office/powerpoint/2010/main" val="180645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30</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7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31</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245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32</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33</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for future networks</a:t>
            </a:r>
          </a:p>
        </p:txBody>
      </p:sp>
      <p:sp>
        <p:nvSpPr>
          <p:cNvPr id="3" name="Content Placeholder 2"/>
          <p:cNvSpPr>
            <a:spLocks noGrp="1"/>
          </p:cNvSpPr>
          <p:nvPr>
            <p:ph idx="1"/>
          </p:nvPr>
        </p:nvSpPr>
        <p:spPr/>
        <p:txBody>
          <a:bodyPr>
            <a:normAutofit fontScale="92500" lnSpcReduction="10000"/>
          </a:bodyPr>
          <a:lstStyle/>
          <a:p>
            <a:r>
              <a:rPr lang="en-US" dirty="0"/>
              <a:t>Intrinsic security for routing</a:t>
            </a:r>
          </a:p>
          <a:p>
            <a:endParaRPr lang="en-US" dirty="0"/>
          </a:p>
          <a:p>
            <a:r>
              <a:rPr lang="en-US" dirty="0"/>
              <a:t>How do I trust the routes/paths packets take?</a:t>
            </a:r>
          </a:p>
          <a:p>
            <a:pPr lvl="1"/>
            <a:endParaRPr lang="en-US" dirty="0"/>
          </a:p>
          <a:p>
            <a:r>
              <a:rPr lang="en-US" dirty="0"/>
              <a:t>In control plane?</a:t>
            </a:r>
          </a:p>
          <a:p>
            <a:pPr lvl="1"/>
            <a:r>
              <a:rPr lang="en-US" dirty="0"/>
              <a:t>SCION</a:t>
            </a:r>
          </a:p>
          <a:p>
            <a:pPr lvl="1"/>
            <a:endParaRPr lang="en-US" dirty="0"/>
          </a:p>
          <a:p>
            <a:r>
              <a:rPr lang="en-US" dirty="0"/>
              <a:t>In data plane?</a:t>
            </a:r>
          </a:p>
          <a:p>
            <a:pPr lvl="1"/>
            <a:r>
              <a:rPr lang="en-US" dirty="0"/>
              <a:t>ICING</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34</a:t>
            </a:fld>
            <a:endParaRPr kumimoji="0" lang="en-US"/>
          </a:p>
        </p:txBody>
      </p:sp>
    </p:spTree>
    <p:extLst>
      <p:ext uri="{BB962C8B-B14F-4D97-AF65-F5344CB8AC3E}">
        <p14:creationId xmlns:p14="http://schemas.microsoft.com/office/powerpoint/2010/main" val="1796147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47"/>
          <p:cNvCxnSpPr>
            <a:cxnSpLocks noChangeShapeType="1"/>
            <a:stCxn id="21525" idx="7"/>
            <a:endCxn id="21524" idx="3"/>
          </p:cNvCxnSpPr>
          <p:nvPr/>
        </p:nvCxnSpPr>
        <p:spPr bwMode="auto">
          <a:xfrm rot="5400000" flipH="1" flipV="1">
            <a:off x="4592638" y="3506788"/>
            <a:ext cx="644525" cy="492125"/>
          </a:xfrm>
          <a:prstGeom prst="line">
            <a:avLst/>
          </a:prstGeom>
          <a:noFill/>
          <a:ln w="31750">
            <a:solidFill>
              <a:srgbClr val="0000FF"/>
            </a:solidFill>
            <a:round/>
            <a:headEnd/>
            <a:tailEnd/>
          </a:ln>
        </p:spPr>
      </p:cxnSp>
      <p:cxnSp>
        <p:nvCxnSpPr>
          <p:cNvPr id="21507" name="Straight Connector 45"/>
          <p:cNvCxnSpPr>
            <a:cxnSpLocks noChangeShapeType="1"/>
            <a:stCxn id="21525" idx="1"/>
            <a:endCxn id="21523" idx="5"/>
          </p:cNvCxnSpPr>
          <p:nvPr/>
        </p:nvCxnSpPr>
        <p:spPr bwMode="auto">
          <a:xfrm rot="16200000" flipV="1">
            <a:off x="3830638" y="3506788"/>
            <a:ext cx="644525" cy="492125"/>
          </a:xfrm>
          <a:prstGeom prst="line">
            <a:avLst/>
          </a:prstGeom>
          <a:noFill/>
          <a:ln w="31750">
            <a:solidFill>
              <a:srgbClr val="0000FF"/>
            </a:solidFill>
            <a:round/>
            <a:headEnd/>
            <a:tailEnd/>
          </a:ln>
        </p:spPr>
      </p:cxnSp>
      <p:cxnSp>
        <p:nvCxnSpPr>
          <p:cNvPr id="21508" name="Straight Connector 43"/>
          <p:cNvCxnSpPr>
            <a:cxnSpLocks noChangeShapeType="1"/>
            <a:stCxn id="21526" idx="0"/>
            <a:endCxn id="21525" idx="4"/>
          </p:cNvCxnSpPr>
          <p:nvPr/>
        </p:nvCxnSpPr>
        <p:spPr bwMode="auto">
          <a:xfrm rot="5400000" flipH="1" flipV="1">
            <a:off x="4191001" y="4743450"/>
            <a:ext cx="685800" cy="3175"/>
          </a:xfrm>
          <a:prstGeom prst="line">
            <a:avLst/>
          </a:prstGeom>
          <a:noFill/>
          <a:ln w="38100">
            <a:solidFill>
              <a:srgbClr val="0000FF"/>
            </a:solidFill>
            <a:round/>
            <a:headEnd/>
            <a:tailEnd/>
          </a:ln>
        </p:spPr>
      </p:cxnSp>
      <p:sp>
        <p:nvSpPr>
          <p:cNvPr id="21509" name="Title 3"/>
          <p:cNvSpPr>
            <a:spLocks noGrp="1"/>
          </p:cNvSpPr>
          <p:nvPr>
            <p:ph type="title"/>
          </p:nvPr>
        </p:nvSpPr>
        <p:spPr>
          <a:xfrm>
            <a:off x="228600" y="533400"/>
            <a:ext cx="8686800" cy="1143000"/>
          </a:xfrm>
        </p:spPr>
        <p:txBody>
          <a:bodyPr/>
          <a:lstStyle/>
          <a:p>
            <a:r>
              <a:rPr lang="en-US" dirty="0">
                <a:solidFill>
                  <a:srgbClr val="1F497D"/>
                </a:solidFill>
                <a:latin typeface="Calibri" pitchFamily="-1" charset="0"/>
                <a:ea typeface="Arial" pitchFamily="-1" charset="0"/>
                <a:cs typeface="Arial" pitchFamily="-1" charset="0"/>
              </a:rPr>
              <a:t>Fundamental BGP Limitations</a:t>
            </a:r>
          </a:p>
        </p:txBody>
      </p:sp>
      <p:sp>
        <p:nvSpPr>
          <p:cNvPr id="21510" name="Content Placeholder 2"/>
          <p:cNvSpPr>
            <a:spLocks noGrp="1"/>
          </p:cNvSpPr>
          <p:nvPr>
            <p:ph idx="1"/>
          </p:nvPr>
        </p:nvSpPr>
        <p:spPr>
          <a:xfrm>
            <a:off x="304800" y="1600199"/>
            <a:ext cx="7772400" cy="5121275"/>
          </a:xfrm>
        </p:spPr>
        <p:txBody>
          <a:bodyPr>
            <a:normAutofit/>
          </a:bodyPr>
          <a:lstStyle/>
          <a:p>
            <a:pPr>
              <a:lnSpc>
                <a:spcPct val="90000"/>
              </a:lnSpc>
              <a:buFont typeface="Wingdings" pitchFamily="-1" charset="2"/>
              <a:buChar char="v"/>
            </a:pPr>
            <a:r>
              <a:rPr lang="en-US" sz="2400" dirty="0">
                <a:solidFill>
                  <a:srgbClr val="0000FF"/>
                </a:solidFill>
                <a:latin typeface="Calibri" pitchFamily="-1" charset="0"/>
                <a:ea typeface="Arial" pitchFamily="-1" charset="0"/>
                <a:cs typeface="Arial" pitchFamily="-1" charset="0"/>
              </a:rPr>
              <a:t>Destination or ISP have no control over inbound paths</a:t>
            </a: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a:solidFill>
                <a:srgbClr val="0000FF"/>
              </a:solidFill>
              <a:latin typeface="Calibri" pitchFamily="-1" charset="0"/>
              <a:ea typeface="Calibri" pitchFamily="-1" charset="0"/>
              <a:cs typeface="Calibri" pitchFamily="-1" charset="0"/>
            </a:endParaRPr>
          </a:p>
          <a:p>
            <a:pPr>
              <a:buFont typeface="Wingdings" pitchFamily="-1" charset="2"/>
              <a:buChar char="v"/>
            </a:pPr>
            <a:r>
              <a:rPr lang="en-US" sz="2400" dirty="0">
                <a:solidFill>
                  <a:srgbClr val="0000FF"/>
                </a:solidFill>
                <a:latin typeface="Calibri" pitchFamily="-1" charset="0"/>
                <a:ea typeface="Calibri" pitchFamily="-1" charset="0"/>
                <a:cs typeface="Calibri" pitchFamily="-1" charset="0"/>
              </a:rPr>
              <a:t>Route inconsistencies</a:t>
            </a:r>
          </a:p>
          <a:p>
            <a:pPr lvl="1">
              <a:buFont typeface="Wingdings" pitchFamily="-1" charset="2"/>
              <a:buChar char="²"/>
            </a:pPr>
            <a:r>
              <a:rPr lang="en-US" sz="2200" dirty="0">
                <a:solidFill>
                  <a:srgbClr val="292929"/>
                </a:solidFill>
                <a:latin typeface="Calibri" pitchFamily="-1" charset="0"/>
                <a:ea typeface="Calibri" pitchFamily="-1" charset="0"/>
                <a:cs typeface="Calibri" pitchFamily="-1" charset="0"/>
              </a:rPr>
              <a:t>Forwarding state may be different from announced state</a:t>
            </a:r>
          </a:p>
        </p:txBody>
      </p:sp>
      <p:sp>
        <p:nvSpPr>
          <p:cNvPr id="21511" name="Rectangle 61"/>
          <p:cNvSpPr>
            <a:spLocks noChangeArrowheads="1"/>
          </p:cNvSpPr>
          <p:nvPr/>
        </p:nvSpPr>
        <p:spPr bwMode="auto">
          <a:xfrm>
            <a:off x="4343400" y="5391150"/>
            <a:ext cx="342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D</a:t>
            </a:r>
          </a:p>
        </p:txBody>
      </p:sp>
      <p:sp>
        <p:nvSpPr>
          <p:cNvPr id="21512" name="Rectangle 62"/>
          <p:cNvSpPr>
            <a:spLocks noChangeArrowheads="1"/>
          </p:cNvSpPr>
          <p:nvPr/>
        </p:nvSpPr>
        <p:spPr bwMode="auto">
          <a:xfrm>
            <a:off x="3962400" y="3943350"/>
            <a:ext cx="32067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a:t>
            </a:r>
          </a:p>
        </p:txBody>
      </p:sp>
      <p:sp>
        <p:nvSpPr>
          <p:cNvPr id="21513" name="Rectangle 63"/>
          <p:cNvSpPr>
            <a:spLocks noChangeArrowheads="1"/>
          </p:cNvSpPr>
          <p:nvPr/>
        </p:nvSpPr>
        <p:spPr bwMode="auto">
          <a:xfrm>
            <a:off x="4386263" y="2114550"/>
            <a:ext cx="338137"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A</a:t>
            </a:r>
          </a:p>
        </p:txBody>
      </p:sp>
      <p:sp>
        <p:nvSpPr>
          <p:cNvPr id="21514" name="Rectangle 64"/>
          <p:cNvSpPr>
            <a:spLocks noChangeArrowheads="1"/>
          </p:cNvSpPr>
          <p:nvPr/>
        </p:nvSpPr>
        <p:spPr bwMode="auto">
          <a:xfrm>
            <a:off x="3302000" y="3086100"/>
            <a:ext cx="32385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B</a:t>
            </a:r>
          </a:p>
        </p:txBody>
      </p:sp>
      <p:sp>
        <p:nvSpPr>
          <p:cNvPr id="21515" name="Rectangle 65"/>
          <p:cNvSpPr>
            <a:spLocks noChangeArrowheads="1"/>
          </p:cNvSpPr>
          <p:nvPr/>
        </p:nvSpPr>
        <p:spPr bwMode="auto">
          <a:xfrm>
            <a:off x="5451475" y="3105150"/>
            <a:ext cx="40322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FF0000"/>
                </a:solidFill>
                <a:latin typeface="Calibri" pitchFamily="-1" charset="0"/>
                <a:ea typeface="Arial" pitchFamily="-1" charset="0"/>
                <a:cs typeface="Arial" pitchFamily="-1" charset="0"/>
              </a:rPr>
              <a:t>M</a:t>
            </a:r>
          </a:p>
        </p:txBody>
      </p:sp>
      <p:sp>
        <p:nvSpPr>
          <p:cNvPr id="67" name="Right Arrow 66"/>
          <p:cNvSpPr/>
          <p:nvPr/>
        </p:nvSpPr>
        <p:spPr>
          <a:xfrm rot="16200000">
            <a:off x="4234657" y="4672806"/>
            <a:ext cx="533400" cy="141287"/>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69" name="Right Arrow 68"/>
          <p:cNvSpPr/>
          <p:nvPr/>
        </p:nvSpPr>
        <p:spPr>
          <a:xfrm rot="13887467">
            <a:off x="3855244" y="3677444"/>
            <a:ext cx="533400" cy="141288"/>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73" name="Right Arrow 72"/>
          <p:cNvSpPr/>
          <p:nvPr/>
        </p:nvSpPr>
        <p:spPr>
          <a:xfrm rot="18532629">
            <a:off x="4642644" y="3717131"/>
            <a:ext cx="508000" cy="128588"/>
          </a:xfrm>
          <a:prstGeom prst="rightArrow">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76" name="Oval Callout 75"/>
          <p:cNvSpPr/>
          <p:nvPr/>
        </p:nvSpPr>
        <p:spPr bwMode="auto">
          <a:xfrm>
            <a:off x="2362200" y="4714875"/>
            <a:ext cx="1981200" cy="609600"/>
          </a:xfrm>
          <a:prstGeom prst="wedgeEllipseCallout">
            <a:avLst>
              <a:gd name="adj1" fmla="val 61588"/>
              <a:gd name="adj2" fmla="val -25430"/>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rPr>
              <a:t>D’s prefix here!</a:t>
            </a:r>
          </a:p>
        </p:txBody>
      </p:sp>
      <p:sp>
        <p:nvSpPr>
          <p:cNvPr id="84" name="Freeform 83"/>
          <p:cNvSpPr/>
          <p:nvPr/>
        </p:nvSpPr>
        <p:spPr>
          <a:xfrm rot="5400000">
            <a:off x="4152900" y="3219450"/>
            <a:ext cx="2743200" cy="1447800"/>
          </a:xfrm>
          <a:custGeom>
            <a:avLst/>
            <a:gdLst>
              <a:gd name="connsiteX0" fmla="*/ 0 w 4517571"/>
              <a:gd name="connsiteY0" fmla="*/ 2008414 h 2019300"/>
              <a:gd name="connsiteX1" fmla="*/ 947057 w 4517571"/>
              <a:gd name="connsiteY1" fmla="*/ 527957 h 2019300"/>
              <a:gd name="connsiteX2" fmla="*/ 2220685 w 4517571"/>
              <a:gd name="connsiteY2" fmla="*/ 59871 h 2019300"/>
              <a:gd name="connsiteX3" fmla="*/ 3614057 w 4517571"/>
              <a:gd name="connsiteY3" fmla="*/ 887186 h 2019300"/>
              <a:gd name="connsiteX4" fmla="*/ 4517571 w 4517571"/>
              <a:gd name="connsiteY4" fmla="*/ 201930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571" h="2019300">
                <a:moveTo>
                  <a:pt x="0" y="2008414"/>
                </a:moveTo>
                <a:cubicBezTo>
                  <a:pt x="288471" y="1430564"/>
                  <a:pt x="576943" y="852714"/>
                  <a:pt x="947057" y="527957"/>
                </a:cubicBezTo>
                <a:cubicBezTo>
                  <a:pt x="1317171" y="203200"/>
                  <a:pt x="1776185" y="0"/>
                  <a:pt x="2220685" y="59871"/>
                </a:cubicBezTo>
                <a:cubicBezTo>
                  <a:pt x="2665185" y="119742"/>
                  <a:pt x="3231243" y="560615"/>
                  <a:pt x="3614057" y="887186"/>
                </a:cubicBezTo>
                <a:cubicBezTo>
                  <a:pt x="3996871" y="1213757"/>
                  <a:pt x="4257221" y="1616528"/>
                  <a:pt x="4517571" y="2019300"/>
                </a:cubicBezTo>
              </a:path>
            </a:pathLst>
          </a:custGeom>
          <a:ln w="28575" cmpd="sng">
            <a:solidFill>
              <a:srgbClr val="CC0000"/>
            </a:solidFill>
            <a:prstDash val="dash"/>
            <a:tailEnd type="stealth" w="lg" len="lg"/>
          </a:ln>
        </p:spPr>
        <p:style>
          <a:lnRef idx="3">
            <a:schemeClr val="accent5"/>
          </a:lnRef>
          <a:fillRef idx="0">
            <a:schemeClr val="accent5"/>
          </a:fillRef>
          <a:effectRef idx="2">
            <a:schemeClr val="accent5"/>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86" name="Freeform 85"/>
          <p:cNvSpPr/>
          <p:nvPr/>
        </p:nvSpPr>
        <p:spPr>
          <a:xfrm rot="16581067">
            <a:off x="2499518" y="3005932"/>
            <a:ext cx="2081213" cy="1079500"/>
          </a:xfrm>
          <a:custGeom>
            <a:avLst/>
            <a:gdLst>
              <a:gd name="connsiteX0" fmla="*/ 0 w 4517571"/>
              <a:gd name="connsiteY0" fmla="*/ 2008414 h 2019300"/>
              <a:gd name="connsiteX1" fmla="*/ 947057 w 4517571"/>
              <a:gd name="connsiteY1" fmla="*/ 527957 h 2019300"/>
              <a:gd name="connsiteX2" fmla="*/ 2220685 w 4517571"/>
              <a:gd name="connsiteY2" fmla="*/ 59871 h 2019300"/>
              <a:gd name="connsiteX3" fmla="*/ 3614057 w 4517571"/>
              <a:gd name="connsiteY3" fmla="*/ 887186 h 2019300"/>
              <a:gd name="connsiteX4" fmla="*/ 4517571 w 4517571"/>
              <a:gd name="connsiteY4" fmla="*/ 201930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571" h="2019300">
                <a:moveTo>
                  <a:pt x="0" y="2008414"/>
                </a:moveTo>
                <a:cubicBezTo>
                  <a:pt x="288471" y="1430564"/>
                  <a:pt x="576943" y="852714"/>
                  <a:pt x="947057" y="527957"/>
                </a:cubicBezTo>
                <a:cubicBezTo>
                  <a:pt x="1317171" y="203200"/>
                  <a:pt x="1776185" y="0"/>
                  <a:pt x="2220685" y="59871"/>
                </a:cubicBezTo>
                <a:cubicBezTo>
                  <a:pt x="2665185" y="119742"/>
                  <a:pt x="3231243" y="560615"/>
                  <a:pt x="3614057" y="887186"/>
                </a:cubicBezTo>
                <a:cubicBezTo>
                  <a:pt x="3996871" y="1213757"/>
                  <a:pt x="4257221" y="1616528"/>
                  <a:pt x="4517571" y="2019300"/>
                </a:cubicBezTo>
              </a:path>
            </a:pathLst>
          </a:custGeom>
          <a:ln w="28575" cmpd="sng">
            <a:solidFill>
              <a:srgbClr val="008000"/>
            </a:solidFill>
            <a:prstDash val="dash"/>
            <a:headEnd type="stealth" w="lg" len="lg"/>
            <a:tailEnd type="none" w="lg" len="lg"/>
          </a:ln>
        </p:spPr>
        <p:style>
          <a:lnRef idx="3">
            <a:schemeClr val="accent5"/>
          </a:lnRef>
          <a:fillRef idx="0">
            <a:schemeClr val="accent5"/>
          </a:fillRef>
          <a:effectRef idx="2">
            <a:schemeClr val="accent5"/>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21522" name="Oval 35"/>
          <p:cNvSpPr>
            <a:spLocks noChangeArrowheads="1"/>
          </p:cNvSpPr>
          <p:nvPr/>
        </p:nvSpPr>
        <p:spPr bwMode="auto">
          <a:xfrm>
            <a:off x="4343400" y="24955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3" name="Oval 36"/>
          <p:cNvSpPr>
            <a:spLocks noChangeArrowheads="1"/>
          </p:cNvSpPr>
          <p:nvPr/>
        </p:nvSpPr>
        <p:spPr bwMode="auto">
          <a:xfrm>
            <a:off x="3581400" y="31051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4" name="Oval 37"/>
          <p:cNvSpPr>
            <a:spLocks noChangeArrowheads="1"/>
          </p:cNvSpPr>
          <p:nvPr/>
        </p:nvSpPr>
        <p:spPr bwMode="auto">
          <a:xfrm>
            <a:off x="5105400" y="3105150"/>
            <a:ext cx="381000" cy="3810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FF0000"/>
              </a:solidFill>
              <a:latin typeface="Calibri" pitchFamily="-1" charset="0"/>
              <a:ea typeface="Arial" pitchFamily="-1" charset="0"/>
              <a:cs typeface="Arial" pitchFamily="-1" charset="0"/>
            </a:endParaRPr>
          </a:p>
        </p:txBody>
      </p:sp>
      <p:sp>
        <p:nvSpPr>
          <p:cNvPr id="21525" name="Oval 38"/>
          <p:cNvSpPr>
            <a:spLocks noChangeArrowheads="1"/>
          </p:cNvSpPr>
          <p:nvPr/>
        </p:nvSpPr>
        <p:spPr bwMode="auto">
          <a:xfrm>
            <a:off x="4343400" y="40195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6" name="Oval 39"/>
          <p:cNvSpPr>
            <a:spLocks noChangeArrowheads="1"/>
          </p:cNvSpPr>
          <p:nvPr/>
        </p:nvSpPr>
        <p:spPr bwMode="auto">
          <a:xfrm>
            <a:off x="4343400" y="50863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1527" name="Straight Connector 50"/>
          <p:cNvCxnSpPr>
            <a:cxnSpLocks noChangeShapeType="1"/>
            <a:stCxn id="21523" idx="7"/>
            <a:endCxn id="21522" idx="2"/>
          </p:cNvCxnSpPr>
          <p:nvPr/>
        </p:nvCxnSpPr>
        <p:spPr bwMode="auto">
          <a:xfrm rot="5400000" flipH="1" flipV="1">
            <a:off x="3887787" y="2705101"/>
            <a:ext cx="474663" cy="436562"/>
          </a:xfrm>
          <a:prstGeom prst="line">
            <a:avLst/>
          </a:prstGeom>
          <a:noFill/>
          <a:ln w="28575">
            <a:solidFill>
              <a:srgbClr val="0000FF"/>
            </a:solidFill>
            <a:round/>
            <a:headEnd/>
            <a:tailEnd/>
          </a:ln>
        </p:spPr>
      </p:cxnSp>
      <p:sp>
        <p:nvSpPr>
          <p:cNvPr id="70" name="Right Arrow 69"/>
          <p:cNvSpPr/>
          <p:nvPr/>
        </p:nvSpPr>
        <p:spPr>
          <a:xfrm rot="18870721">
            <a:off x="3856832" y="2870994"/>
            <a:ext cx="533400" cy="141287"/>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cxnSp>
        <p:nvCxnSpPr>
          <p:cNvPr id="21529" name="Straight Connector 55"/>
          <p:cNvCxnSpPr>
            <a:cxnSpLocks noChangeShapeType="1"/>
            <a:stCxn id="21524" idx="1"/>
            <a:endCxn id="21522" idx="6"/>
          </p:cNvCxnSpPr>
          <p:nvPr/>
        </p:nvCxnSpPr>
        <p:spPr bwMode="auto">
          <a:xfrm rot="16200000" flipV="1">
            <a:off x="4705350" y="2705100"/>
            <a:ext cx="474663" cy="436563"/>
          </a:xfrm>
          <a:prstGeom prst="line">
            <a:avLst/>
          </a:prstGeom>
          <a:noFill/>
          <a:ln w="28575">
            <a:solidFill>
              <a:srgbClr val="0000FF"/>
            </a:solidFill>
            <a:round/>
            <a:headEnd/>
            <a:tailEnd/>
          </a:ln>
        </p:spPr>
      </p:cxnSp>
      <p:sp>
        <p:nvSpPr>
          <p:cNvPr id="74" name="Right Arrow 73"/>
          <p:cNvSpPr/>
          <p:nvPr/>
        </p:nvSpPr>
        <p:spPr>
          <a:xfrm rot="13447611">
            <a:off x="4697413" y="2882900"/>
            <a:ext cx="508000" cy="127000"/>
          </a:xfrm>
          <a:prstGeom prst="rightArrow">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21531" name="Slide Number Placeholder 3"/>
          <p:cNvSpPr>
            <a:spLocks noGrp="1"/>
          </p:cNvSpPr>
          <p:nvPr>
            <p:ph type="sldNum" sz="quarter" idx="12"/>
          </p:nvPr>
        </p:nvSpPr>
        <p:spPr/>
        <p:txBody>
          <a:bodyPr/>
          <a:lstStyle/>
          <a:p>
            <a:fld id="{0D9A2F4B-3DD8-194E-ADB6-AA852A579583}" type="slidenum">
              <a:rPr lang="en-US" smtClean="0">
                <a:latin typeface="Calibri" pitchFamily="-1" charset="0"/>
                <a:ea typeface="Arial" pitchFamily="-1" charset="0"/>
                <a:cs typeface="Arial" pitchFamily="-1" charset="0"/>
              </a:rPr>
              <a:pPr/>
              <a:t>35</a:t>
            </a:fld>
            <a:endParaRPr lang="en-US">
              <a:latin typeface="Calibri" pitchFamily="-1" charset="0"/>
              <a:ea typeface="Arial" pitchFamily="-1" charset="0"/>
              <a:cs typeface="Arial" pitchFamily="-1" charset="0"/>
            </a:endParaRPr>
          </a:p>
        </p:txBody>
      </p:sp>
      <p:sp>
        <p:nvSpPr>
          <p:cNvPr id="46" name="Oval Callout 45"/>
          <p:cNvSpPr/>
          <p:nvPr/>
        </p:nvSpPr>
        <p:spPr bwMode="auto">
          <a:xfrm>
            <a:off x="5105400" y="2114550"/>
            <a:ext cx="1981200" cy="914400"/>
          </a:xfrm>
          <a:prstGeom prst="wedgeEllipseCallout">
            <a:avLst>
              <a:gd name="adj1" fmla="val -61882"/>
              <a:gd name="adj2" fmla="val 14611"/>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rPr>
              <a:t>Prefer the </a:t>
            </a:r>
          </a:p>
          <a:p>
            <a:pPr algn="ctr" defTabSz="914400" eaLnBrk="0" fontAlgn="base" hangingPunct="0">
              <a:spcBef>
                <a:spcPct val="0"/>
              </a:spcBef>
              <a:spcAft>
                <a:spcPct val="0"/>
              </a:spcAft>
              <a:defRPr/>
            </a:pPr>
            <a:r>
              <a:rPr lang="en-US" sz="2000">
                <a:solidFill>
                  <a:srgbClr val="800000"/>
                </a:solidFill>
                <a:latin typeface="Calibri" charset="0"/>
                <a:ea typeface="Arial" charset="0"/>
              </a:rPr>
              <a:t>red path …</a:t>
            </a:r>
          </a:p>
        </p:txBody>
      </p:sp>
    </p:spTree>
    <p:extLst>
      <p:ext uri="{BB962C8B-B14F-4D97-AF65-F5344CB8AC3E}">
        <p14:creationId xmlns:p14="http://schemas.microsoft.com/office/powerpoint/2010/main" val="21210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3" grpId="0" animBg="1"/>
      <p:bldP spid="76" grpId="0" animBg="1"/>
      <p:bldP spid="84" grpId="0" animBg="1"/>
      <p:bldP spid="86" grpId="0" animBg="1"/>
      <p:bldP spid="70" grpId="0" animBg="1"/>
      <p:bldP spid="74" grpId="0" animBg="1"/>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533400"/>
            <a:ext cx="9144000" cy="1143000"/>
          </a:xfrm>
        </p:spPr>
        <p:txBody>
          <a:bodyPr/>
          <a:lstStyle/>
          <a:p>
            <a:r>
              <a:rPr lang="en-US" dirty="0">
                <a:solidFill>
                  <a:srgbClr val="1F497D"/>
                </a:solidFill>
                <a:latin typeface="Calibri" pitchFamily="-1" charset="0"/>
                <a:ea typeface="Calibri" pitchFamily="-1" charset="0"/>
                <a:cs typeface="Calibri" pitchFamily="-1" charset="0"/>
              </a:rPr>
              <a:t>Fundamental BGP Limitations </a:t>
            </a:r>
            <a:r>
              <a:rPr lang="en-US" sz="2400" dirty="0">
                <a:solidFill>
                  <a:srgbClr val="1F497D"/>
                </a:solidFill>
                <a:latin typeface="Calibri" pitchFamily="-1" charset="0"/>
                <a:ea typeface="Calibri" pitchFamily="-1" charset="0"/>
                <a:cs typeface="Calibri" pitchFamily="-1" charset="0"/>
              </a:rPr>
              <a:t>(cont’d)</a:t>
            </a:r>
          </a:p>
        </p:txBody>
      </p:sp>
      <p:sp>
        <p:nvSpPr>
          <p:cNvPr id="22531" name="Content Placeholder 2"/>
          <p:cNvSpPr>
            <a:spLocks noGrp="1"/>
          </p:cNvSpPr>
          <p:nvPr>
            <p:ph idx="1"/>
          </p:nvPr>
        </p:nvSpPr>
        <p:spPr>
          <a:xfrm>
            <a:off x="228600" y="1371600"/>
            <a:ext cx="7696200" cy="4343400"/>
          </a:xfrm>
        </p:spPr>
        <p:txBody>
          <a:bodyPr/>
          <a:lstStyle/>
          <a:p>
            <a:pPr lvl="1">
              <a:buFontTx/>
              <a:buNone/>
            </a:pPr>
            <a:endParaRPr lang="en-US" sz="800">
              <a:latin typeface="Calibri" pitchFamily="-1" charset="0"/>
              <a:ea typeface="Calibri" pitchFamily="-1" charset="0"/>
              <a:cs typeface="Calibri" pitchFamily="-1" charset="0"/>
            </a:endParaRPr>
          </a:p>
          <a:p>
            <a:pPr>
              <a:buFont typeface="Wingdings" pitchFamily="-1" charset="2"/>
              <a:buChar char="v"/>
            </a:pPr>
            <a:r>
              <a:rPr lang="en-US" sz="2400">
                <a:solidFill>
                  <a:srgbClr val="0000FF"/>
                </a:solidFill>
                <a:latin typeface="Calibri" pitchFamily="-1" charset="0"/>
                <a:ea typeface="Calibri" pitchFamily="-1" charset="0"/>
                <a:cs typeface="Calibri" pitchFamily="-1" charset="0"/>
              </a:rPr>
              <a:t>Lack of routing isolation</a:t>
            </a:r>
          </a:p>
          <a:p>
            <a:pPr lvl="1">
              <a:buFont typeface="Wingdings" pitchFamily="-1" charset="2"/>
              <a:buChar char="²"/>
            </a:pPr>
            <a:r>
              <a:rPr lang="en-US" sz="2200">
                <a:solidFill>
                  <a:schemeClr val="tx1"/>
                </a:solidFill>
                <a:latin typeface="Calibri" pitchFamily="-1" charset="0"/>
                <a:ea typeface="Calibri" pitchFamily="-1" charset="0"/>
                <a:cs typeface="Calibri" pitchFamily="-1" charset="0"/>
              </a:rPr>
              <a:t>A failure/attack can have global effects</a:t>
            </a:r>
          </a:p>
          <a:p>
            <a:pPr lvl="1">
              <a:buFont typeface="Wingdings" pitchFamily="-1" charset="2"/>
              <a:buChar char="²"/>
            </a:pPr>
            <a:r>
              <a:rPr lang="en-US" sz="2200">
                <a:solidFill>
                  <a:schemeClr val="tx1"/>
                </a:solidFill>
                <a:latin typeface="Calibri" pitchFamily="-1" charset="0"/>
                <a:ea typeface="Calibri" pitchFamily="-1" charset="0"/>
                <a:cs typeface="Calibri" pitchFamily="-1" charset="0"/>
              </a:rPr>
              <a:t>Global visibility of paths is not scalable</a:t>
            </a:r>
            <a:endParaRPr lang="en-US" sz="800">
              <a:latin typeface="Calibri" pitchFamily="-1" charset="0"/>
              <a:ea typeface="Calibri" pitchFamily="-1" charset="0"/>
              <a:cs typeface="Calibri" pitchFamily="-1" charset="0"/>
            </a:endParaRPr>
          </a:p>
          <a:p>
            <a:pPr>
              <a:buFont typeface="Wingdings" pitchFamily="-1" charset="2"/>
              <a:buChar char="v"/>
            </a:pPr>
            <a:r>
              <a:rPr lang="en-US" sz="2400">
                <a:solidFill>
                  <a:srgbClr val="0000FF"/>
                </a:solidFill>
                <a:latin typeface="Calibri" pitchFamily="-1" charset="0"/>
                <a:ea typeface="Calibri" pitchFamily="-1" charset="0"/>
                <a:cs typeface="Calibri" pitchFamily="-1" charset="0"/>
              </a:rPr>
              <a:t>Slow convergence / route oscillation</a:t>
            </a:r>
          </a:p>
          <a:p>
            <a:pPr>
              <a:buFont typeface="Wingdings" pitchFamily="-1" charset="2"/>
              <a:buChar char="v"/>
            </a:pPr>
            <a:r>
              <a:rPr lang="en-US" sz="2400">
                <a:solidFill>
                  <a:srgbClr val="0000FF"/>
                </a:solidFill>
                <a:latin typeface="Calibri" pitchFamily="-1" charset="0"/>
                <a:ea typeface="Calibri" pitchFamily="-1" charset="0"/>
                <a:cs typeface="Calibri" pitchFamily="-1" charset="0"/>
              </a:rPr>
              <a:t>Large routing tables</a:t>
            </a:r>
            <a:endParaRPr lang="en-US" sz="2000">
              <a:solidFill>
                <a:srgbClr val="0000FF"/>
              </a:solidFill>
              <a:latin typeface="Calibri" pitchFamily="-1" charset="0"/>
              <a:ea typeface="Calibri" pitchFamily="-1" charset="0"/>
              <a:cs typeface="Calibri" pitchFamily="-1" charset="0"/>
            </a:endParaRPr>
          </a:p>
          <a:p>
            <a:pPr lvl="1">
              <a:buFont typeface="Wingdings" pitchFamily="-1" charset="2"/>
              <a:buChar char="²"/>
            </a:pPr>
            <a:r>
              <a:rPr lang="en-US" sz="2200">
                <a:solidFill>
                  <a:srgbClr val="292929"/>
                </a:solidFill>
                <a:latin typeface="Calibri" pitchFamily="-1" charset="0"/>
                <a:ea typeface="Calibri" pitchFamily="-1" charset="0"/>
                <a:cs typeface="Calibri" pitchFamily="-1" charset="0"/>
              </a:rPr>
              <a:t>Multi-homing / flat namespaces prevent aggregation</a:t>
            </a:r>
          </a:p>
          <a:p>
            <a:pPr>
              <a:buFont typeface="Wingdings" pitchFamily="-1" charset="2"/>
              <a:buChar char="v"/>
            </a:pPr>
            <a:r>
              <a:rPr lang="en-US" sz="2400">
                <a:solidFill>
                  <a:srgbClr val="0000FF"/>
                </a:solidFill>
                <a:latin typeface="Calibri" pitchFamily="-1" charset="0"/>
                <a:ea typeface="Calibri" pitchFamily="-1" charset="0"/>
                <a:cs typeface="Calibri" pitchFamily="-1" charset="0"/>
              </a:rPr>
              <a:t>Lack of route freshness</a:t>
            </a:r>
          </a:p>
          <a:p>
            <a:pPr lvl="1">
              <a:buFont typeface="Wingdings" pitchFamily="-1" charset="2"/>
              <a:buChar char="²"/>
            </a:pPr>
            <a:r>
              <a:rPr lang="en-US" sz="2200">
                <a:solidFill>
                  <a:srgbClr val="292929"/>
                </a:solidFill>
                <a:latin typeface="Calibri" pitchFamily="-1" charset="0"/>
                <a:ea typeface="Calibri" pitchFamily="-1" charset="0"/>
                <a:cs typeface="Calibri" pitchFamily="-1" charset="0"/>
              </a:rPr>
              <a:t>Current (S-)BGP cannot prevent replay of old paths</a:t>
            </a:r>
          </a:p>
        </p:txBody>
      </p:sp>
      <p:sp>
        <p:nvSpPr>
          <p:cNvPr id="22532" name="Slide Number Placeholder 3"/>
          <p:cNvSpPr>
            <a:spLocks noGrp="1"/>
          </p:cNvSpPr>
          <p:nvPr>
            <p:ph type="sldNum" sz="quarter" idx="12"/>
          </p:nvPr>
        </p:nvSpPr>
        <p:spPr/>
        <p:txBody>
          <a:bodyPr/>
          <a:lstStyle/>
          <a:p>
            <a:fld id="{EFF41A31-BDD2-8948-BDA3-E796E9949B76}" type="slidenum">
              <a:rPr lang="en-US" smtClean="0">
                <a:latin typeface="Calibri" pitchFamily="-1" charset="0"/>
                <a:ea typeface="Calibri" pitchFamily="-1" charset="0"/>
                <a:cs typeface="Calibri" pitchFamily="-1" charset="0"/>
              </a:rPr>
              <a:pPr/>
              <a:t>36</a:t>
            </a:fld>
            <a:endParaRPr lang="en-US">
              <a:latin typeface="Calibri" pitchFamily="-1" charset="0"/>
              <a:ea typeface="Calibri" pitchFamily="-1" charset="0"/>
              <a:cs typeface="Calibri" pitchFamily="-1" charset="0"/>
            </a:endParaRPr>
          </a:p>
        </p:txBody>
      </p:sp>
      <p:sp>
        <p:nvSpPr>
          <p:cNvPr id="7" name="TextBox 6"/>
          <p:cNvSpPr txBox="1">
            <a:spLocks noChangeArrowheads="1"/>
          </p:cNvSpPr>
          <p:nvPr/>
        </p:nvSpPr>
        <p:spPr bwMode="auto">
          <a:xfrm>
            <a:off x="304800" y="5257800"/>
            <a:ext cx="7696200" cy="954088"/>
          </a:xfrm>
          <a:prstGeom prst="rect">
            <a:avLst/>
          </a:prstGeom>
          <a:noFill/>
          <a:ln w="38100">
            <a:solidFill>
              <a:srgbClr val="FF0000"/>
            </a:solidFill>
            <a:round/>
            <a:headEnd/>
            <a:tailEnd/>
          </a:ln>
        </p:spPr>
        <p:txBody>
          <a:bodyPr>
            <a:prstTxWarp prst="textNoShape">
              <a:avLst/>
            </a:prstTxWarp>
            <a:spAutoFit/>
          </a:bodyPr>
          <a:lstStyle/>
          <a:p>
            <a:pPr algn="ctr" defTabSz="914400" eaLnBrk="0" fontAlgn="base" hangingPunct="0">
              <a:spcBef>
                <a:spcPct val="0"/>
              </a:spcBef>
              <a:spcAft>
                <a:spcPct val="0"/>
              </a:spcAft>
            </a:pPr>
            <a:r>
              <a:rPr lang="en-US" sz="2800">
                <a:solidFill>
                  <a:srgbClr val="FF0000"/>
                </a:solidFill>
                <a:latin typeface="Calibri" pitchFamily="-1" charset="0"/>
                <a:ea typeface="Arial" pitchFamily="-1" charset="0"/>
                <a:cs typeface="Arial" pitchFamily="-1" charset="0"/>
              </a:rPr>
              <a:t>Note that these issues are fundamental to (S)-BGP,</a:t>
            </a:r>
          </a:p>
          <a:p>
            <a:pPr algn="ctr" defTabSz="914400" eaLnBrk="0" fontAlgn="base" hangingPunct="0">
              <a:spcBef>
                <a:spcPct val="0"/>
              </a:spcBef>
              <a:spcAft>
                <a:spcPct val="0"/>
              </a:spcAft>
            </a:pPr>
            <a:r>
              <a:rPr lang="en-US" sz="2800">
                <a:solidFill>
                  <a:srgbClr val="FF0000"/>
                </a:solidFill>
                <a:latin typeface="Calibri" pitchFamily="-1" charset="0"/>
                <a:ea typeface="Arial" pitchFamily="-1" charset="0"/>
                <a:cs typeface="Arial" pitchFamily="-1" charset="0"/>
              </a:rPr>
              <a:t>they cannot be easily fixed by small changes!</a:t>
            </a:r>
          </a:p>
        </p:txBody>
      </p:sp>
      <p:pic>
        <p:nvPicPr>
          <p:cNvPr id="8" name="Picture 7" descr="1206573862448734250Arnoud999_Right_or_wrong_3.svg.med.png"/>
          <p:cNvPicPr>
            <a:picLocks noChangeAspect="1"/>
          </p:cNvPicPr>
          <p:nvPr/>
        </p:nvPicPr>
        <p:blipFill>
          <a:blip r:embed="rId3"/>
          <a:srcRect/>
          <a:stretch>
            <a:fillRect/>
          </a:stretch>
        </p:blipFill>
        <p:spPr bwMode="auto">
          <a:xfrm>
            <a:off x="8153400" y="5334000"/>
            <a:ext cx="838200" cy="838200"/>
          </a:xfrm>
          <a:prstGeom prst="rect">
            <a:avLst/>
          </a:prstGeom>
          <a:noFill/>
          <a:ln w="9525">
            <a:noFill/>
            <a:miter lim="800000"/>
            <a:headEnd/>
            <a:tailEnd/>
          </a:ln>
        </p:spPr>
      </p:pic>
    </p:spTree>
    <p:extLst>
      <p:ext uri="{BB962C8B-B14F-4D97-AF65-F5344CB8AC3E}">
        <p14:creationId xmlns:p14="http://schemas.microsoft.com/office/powerpoint/2010/main" val="202010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val 157"/>
          <p:cNvSpPr>
            <a:spLocks noChangeArrowheads="1"/>
          </p:cNvSpPr>
          <p:nvPr/>
        </p:nvSpPr>
        <p:spPr bwMode="auto">
          <a:xfrm>
            <a:off x="6172200" y="3048000"/>
            <a:ext cx="2743200" cy="3276600"/>
          </a:xfrm>
          <a:prstGeom prst="ellipse">
            <a:avLst/>
          </a:prstGeom>
          <a:solidFill>
            <a:srgbClr val="66FF66">
              <a:alpha val="27843"/>
            </a:srgbClr>
          </a:solidFill>
          <a:ln w="9525">
            <a:solidFill>
              <a:srgbClr val="00CC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59" name="Oval 158"/>
          <p:cNvSpPr>
            <a:spLocks noChangeArrowheads="1"/>
          </p:cNvSpPr>
          <p:nvPr/>
        </p:nvSpPr>
        <p:spPr bwMode="auto">
          <a:xfrm>
            <a:off x="152400" y="3352800"/>
            <a:ext cx="2743200" cy="2590800"/>
          </a:xfrm>
          <a:prstGeom prst="ellipse">
            <a:avLst/>
          </a:prstGeom>
          <a:solidFill>
            <a:srgbClr val="FFFF66">
              <a:alpha val="27843"/>
            </a:srgbClr>
          </a:solidFill>
          <a:ln w="9525">
            <a:solidFill>
              <a:srgbClr val="00CC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57" name="Oval 156"/>
          <p:cNvSpPr>
            <a:spLocks noChangeArrowheads="1"/>
          </p:cNvSpPr>
          <p:nvPr/>
        </p:nvSpPr>
        <p:spPr bwMode="auto">
          <a:xfrm>
            <a:off x="3124200" y="3505200"/>
            <a:ext cx="2743200" cy="3124200"/>
          </a:xfrm>
          <a:prstGeom prst="ellipse">
            <a:avLst/>
          </a:prstGeom>
          <a:solidFill>
            <a:srgbClr val="FF0000">
              <a:alpha val="38039"/>
            </a:srgbClr>
          </a:solidFill>
          <a:ln w="9525">
            <a:solidFill>
              <a:srgbClr val="FF00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81" name="Title 1"/>
          <p:cNvSpPr>
            <a:spLocks noGrp="1"/>
          </p:cNvSpPr>
          <p:nvPr>
            <p:ph type="title"/>
          </p:nvPr>
        </p:nvSpPr>
        <p:spPr>
          <a:xfrm>
            <a:off x="457200" y="533400"/>
            <a:ext cx="8229600" cy="1143000"/>
          </a:xfrm>
        </p:spPr>
        <p:txBody>
          <a:bodyPr/>
          <a:lstStyle/>
          <a:p>
            <a:r>
              <a:rPr lang="en-US">
                <a:solidFill>
                  <a:srgbClr val="1F497D"/>
                </a:solidFill>
                <a:latin typeface="Calibri" pitchFamily="-1" charset="0"/>
                <a:ea typeface="Arial" pitchFamily="-1" charset="0"/>
                <a:cs typeface="Arial" pitchFamily="-1" charset="0"/>
              </a:rPr>
              <a:t>Wish List (1): Isolation</a:t>
            </a:r>
          </a:p>
        </p:txBody>
      </p:sp>
      <p:sp>
        <p:nvSpPr>
          <p:cNvPr id="24583" name="Rectangle 30"/>
          <p:cNvSpPr>
            <a:spLocks noChangeArrowheads="1"/>
          </p:cNvSpPr>
          <p:nvPr/>
        </p:nvSpPr>
        <p:spPr bwMode="auto">
          <a:xfrm>
            <a:off x="3352800" y="2998788"/>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cxnSp>
        <p:nvCxnSpPr>
          <p:cNvPr id="24584" name="Straight Connector 55"/>
          <p:cNvCxnSpPr>
            <a:cxnSpLocks noChangeShapeType="1"/>
          </p:cNvCxnSpPr>
          <p:nvPr/>
        </p:nvCxnSpPr>
        <p:spPr bwMode="auto">
          <a:xfrm rot="10800000" flipV="1">
            <a:off x="2398713" y="3411538"/>
            <a:ext cx="725487" cy="187325"/>
          </a:xfrm>
          <a:prstGeom prst="line">
            <a:avLst/>
          </a:prstGeom>
          <a:noFill/>
          <a:ln w="28575">
            <a:solidFill>
              <a:srgbClr val="0000FF"/>
            </a:solidFill>
            <a:round/>
            <a:headEnd/>
            <a:tailEnd/>
          </a:ln>
        </p:spPr>
      </p:cxnSp>
      <p:cxnSp>
        <p:nvCxnSpPr>
          <p:cNvPr id="24585" name="Straight Connector 55"/>
          <p:cNvCxnSpPr>
            <a:cxnSpLocks noChangeShapeType="1"/>
          </p:cNvCxnSpPr>
          <p:nvPr/>
        </p:nvCxnSpPr>
        <p:spPr bwMode="auto">
          <a:xfrm rot="10800000">
            <a:off x="5638800" y="3352800"/>
            <a:ext cx="838200" cy="93663"/>
          </a:xfrm>
          <a:prstGeom prst="line">
            <a:avLst/>
          </a:prstGeom>
          <a:noFill/>
          <a:ln w="28575">
            <a:solidFill>
              <a:srgbClr val="0000FF"/>
            </a:solidFill>
            <a:round/>
            <a:headEnd/>
            <a:tailEnd/>
          </a:ln>
        </p:spPr>
      </p:cxnSp>
      <p:cxnSp>
        <p:nvCxnSpPr>
          <p:cNvPr id="24586" name="Straight Connector 55"/>
          <p:cNvCxnSpPr>
            <a:cxnSpLocks noChangeShapeType="1"/>
            <a:stCxn id="24590" idx="5"/>
            <a:endCxn id="24588" idx="1"/>
          </p:cNvCxnSpPr>
          <p:nvPr/>
        </p:nvCxnSpPr>
        <p:spPr bwMode="auto">
          <a:xfrm rot="16200000" flipH="1">
            <a:off x="3852863" y="4767263"/>
            <a:ext cx="295275" cy="600075"/>
          </a:xfrm>
          <a:prstGeom prst="line">
            <a:avLst/>
          </a:prstGeom>
          <a:noFill/>
          <a:ln w="28575">
            <a:solidFill>
              <a:srgbClr val="0000FF"/>
            </a:solidFill>
            <a:round/>
            <a:headEnd/>
            <a:tailEnd/>
          </a:ln>
        </p:spPr>
      </p:cxnSp>
      <p:grpSp>
        <p:nvGrpSpPr>
          <p:cNvPr id="2" name="Group 114"/>
          <p:cNvGrpSpPr>
            <a:grpSpLocks/>
          </p:cNvGrpSpPr>
          <p:nvPr/>
        </p:nvGrpSpPr>
        <p:grpSpPr bwMode="auto">
          <a:xfrm>
            <a:off x="6400800" y="3028950"/>
            <a:ext cx="2190750" cy="2914650"/>
            <a:chOff x="6172200" y="2038289"/>
            <a:chExt cx="2190765" cy="2914719"/>
          </a:xfrm>
        </p:grpSpPr>
        <p:sp>
          <p:nvSpPr>
            <p:cNvPr id="24641" name="Oval 39"/>
            <p:cNvSpPr>
              <a:spLocks noChangeArrowheads="1"/>
            </p:cNvSpPr>
            <p:nvPr/>
          </p:nvSpPr>
          <p:spPr bwMode="auto">
            <a:xfrm>
              <a:off x="7231989" y="46482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2" name="Oval 39"/>
            <p:cNvSpPr>
              <a:spLocks noChangeArrowheads="1"/>
            </p:cNvSpPr>
            <p:nvPr/>
          </p:nvSpPr>
          <p:spPr bwMode="auto">
            <a:xfrm>
              <a:off x="7207579" y="390531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3" name="Oval 39"/>
            <p:cNvSpPr>
              <a:spLocks noChangeArrowheads="1"/>
            </p:cNvSpPr>
            <p:nvPr/>
          </p:nvSpPr>
          <p:spPr bwMode="auto">
            <a:xfrm>
              <a:off x="6565575"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4" name="Oval 39"/>
            <p:cNvSpPr>
              <a:spLocks noChangeArrowheads="1"/>
            </p:cNvSpPr>
            <p:nvPr/>
          </p:nvSpPr>
          <p:spPr bwMode="auto">
            <a:xfrm>
              <a:off x="7755084"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5" name="Rectangle 12"/>
            <p:cNvSpPr>
              <a:spLocks noChangeArrowheads="1"/>
            </p:cNvSpPr>
            <p:nvPr/>
          </p:nvSpPr>
          <p:spPr bwMode="auto">
            <a:xfrm>
              <a:off x="6858000" y="2038289"/>
              <a:ext cx="679242" cy="430896"/>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
          <p:nvSpPr>
            <p:cNvPr id="24646" name="Rectangle 61"/>
            <p:cNvSpPr>
              <a:spLocks noChangeArrowheads="1"/>
            </p:cNvSpPr>
            <p:nvPr/>
          </p:nvSpPr>
          <p:spPr bwMode="auto">
            <a:xfrm>
              <a:off x="7460589" y="4552890"/>
              <a:ext cx="70526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CMU</a:t>
              </a:r>
            </a:p>
          </p:txBody>
        </p:sp>
        <p:sp>
          <p:nvSpPr>
            <p:cNvPr id="24647" name="Rectangle 61"/>
            <p:cNvSpPr>
              <a:spLocks noChangeArrowheads="1"/>
            </p:cNvSpPr>
            <p:nvPr/>
          </p:nvSpPr>
          <p:spPr bwMode="auto">
            <a:xfrm>
              <a:off x="7436179" y="3809999"/>
              <a:ext cx="57176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PSC</a:t>
              </a:r>
            </a:p>
          </p:txBody>
        </p:sp>
        <p:sp>
          <p:nvSpPr>
            <p:cNvPr id="24648" name="Rectangle 61"/>
            <p:cNvSpPr>
              <a:spLocks noChangeArrowheads="1"/>
            </p:cNvSpPr>
            <p:nvPr/>
          </p:nvSpPr>
          <p:spPr bwMode="auto">
            <a:xfrm>
              <a:off x="7983684" y="3181290"/>
              <a:ext cx="379281"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I2</a:t>
              </a:r>
            </a:p>
          </p:txBody>
        </p:sp>
        <p:sp>
          <p:nvSpPr>
            <p:cNvPr id="24649" name="Rectangle 61"/>
            <p:cNvSpPr>
              <a:spLocks noChangeArrowheads="1"/>
            </p:cNvSpPr>
            <p:nvPr/>
          </p:nvSpPr>
          <p:spPr bwMode="auto">
            <a:xfrm>
              <a:off x="6172200" y="3181290"/>
              <a:ext cx="42248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L3</a:t>
              </a:r>
            </a:p>
          </p:txBody>
        </p:sp>
        <p:cxnSp>
          <p:nvCxnSpPr>
            <p:cNvPr id="24650" name="Straight Connector 55"/>
            <p:cNvCxnSpPr>
              <a:cxnSpLocks noChangeShapeType="1"/>
              <a:stCxn id="24641" idx="0"/>
              <a:endCxn id="24642" idx="4"/>
            </p:cNvCxnSpPr>
            <p:nvPr/>
          </p:nvCxnSpPr>
          <p:spPr bwMode="auto">
            <a:xfrm rot="16200000" flipV="1">
              <a:off x="7076939" y="4378850"/>
              <a:ext cx="514290" cy="24410"/>
            </a:xfrm>
            <a:prstGeom prst="line">
              <a:avLst/>
            </a:prstGeom>
            <a:noFill/>
            <a:ln w="28575">
              <a:solidFill>
                <a:srgbClr val="0000FF"/>
              </a:solidFill>
              <a:round/>
              <a:headEnd/>
              <a:tailEnd/>
            </a:ln>
          </p:spPr>
        </p:cxnSp>
        <p:cxnSp>
          <p:nvCxnSpPr>
            <p:cNvPr id="24651" name="Straight Connector 55"/>
            <p:cNvCxnSpPr>
              <a:cxnSpLocks noChangeShapeType="1"/>
              <a:stCxn id="24642" idx="2"/>
              <a:endCxn id="24643" idx="4"/>
            </p:cNvCxnSpPr>
            <p:nvPr/>
          </p:nvCxnSpPr>
          <p:spPr bwMode="auto">
            <a:xfrm rot="10800000">
              <a:off x="6679875" y="3505200"/>
              <a:ext cx="527704" cy="514410"/>
            </a:xfrm>
            <a:prstGeom prst="line">
              <a:avLst/>
            </a:prstGeom>
            <a:noFill/>
            <a:ln w="28575">
              <a:solidFill>
                <a:srgbClr val="0000FF"/>
              </a:solidFill>
              <a:round/>
              <a:headEnd/>
              <a:tailEnd/>
            </a:ln>
          </p:spPr>
        </p:cxnSp>
        <p:cxnSp>
          <p:nvCxnSpPr>
            <p:cNvPr id="24652" name="Straight Connector 55"/>
            <p:cNvCxnSpPr>
              <a:cxnSpLocks noChangeShapeType="1"/>
              <a:stCxn id="24647" idx="1"/>
              <a:endCxn id="24644" idx="4"/>
            </p:cNvCxnSpPr>
            <p:nvPr/>
          </p:nvCxnSpPr>
          <p:spPr bwMode="auto">
            <a:xfrm rot="10800000" flipH="1">
              <a:off x="7436178" y="3505200"/>
              <a:ext cx="433205" cy="504859"/>
            </a:xfrm>
            <a:prstGeom prst="line">
              <a:avLst/>
            </a:prstGeom>
            <a:noFill/>
            <a:ln w="28575">
              <a:solidFill>
                <a:srgbClr val="0000FF"/>
              </a:solidFill>
              <a:round/>
              <a:headEnd/>
              <a:tailEnd/>
            </a:ln>
          </p:spPr>
        </p:cxnSp>
        <p:cxnSp>
          <p:nvCxnSpPr>
            <p:cNvPr id="24653" name="Straight Connector 55"/>
            <p:cNvCxnSpPr>
              <a:cxnSpLocks noChangeShapeType="1"/>
              <a:endCxn id="24643" idx="0"/>
            </p:cNvCxnSpPr>
            <p:nvPr/>
          </p:nvCxnSpPr>
          <p:spPr bwMode="auto">
            <a:xfrm rot="5400000">
              <a:off x="6530783" y="3101783"/>
              <a:ext cx="323910" cy="25725"/>
            </a:xfrm>
            <a:prstGeom prst="line">
              <a:avLst/>
            </a:prstGeom>
            <a:noFill/>
            <a:ln w="28575">
              <a:solidFill>
                <a:srgbClr val="0000FF"/>
              </a:solidFill>
              <a:round/>
              <a:headEnd/>
              <a:tailEnd/>
            </a:ln>
          </p:spPr>
        </p:cxnSp>
        <p:cxnSp>
          <p:nvCxnSpPr>
            <p:cNvPr id="24654" name="Straight Connector 55"/>
            <p:cNvCxnSpPr>
              <a:cxnSpLocks noChangeShapeType="1"/>
              <a:endCxn id="24644" idx="0"/>
            </p:cNvCxnSpPr>
            <p:nvPr/>
          </p:nvCxnSpPr>
          <p:spPr bwMode="auto">
            <a:xfrm rot="16200000" flipH="1">
              <a:off x="7697037" y="3104253"/>
              <a:ext cx="323910" cy="20784"/>
            </a:xfrm>
            <a:prstGeom prst="line">
              <a:avLst/>
            </a:prstGeom>
            <a:noFill/>
            <a:ln w="28575">
              <a:solidFill>
                <a:srgbClr val="0000FF"/>
              </a:solidFill>
              <a:round/>
              <a:headEnd/>
              <a:tailEnd/>
            </a:ln>
          </p:spPr>
        </p:cxnSp>
        <p:cxnSp>
          <p:nvCxnSpPr>
            <p:cNvPr id="24655" name="Straight Connector 55"/>
            <p:cNvCxnSpPr>
              <a:cxnSpLocks noChangeShapeType="1"/>
              <a:stCxn id="24644" idx="2"/>
              <a:endCxn id="24643" idx="6"/>
            </p:cNvCxnSpPr>
            <p:nvPr/>
          </p:nvCxnSpPr>
          <p:spPr bwMode="auto">
            <a:xfrm rot="10800000">
              <a:off x="6794176" y="3390900"/>
              <a:ext cx="960909" cy="1588"/>
            </a:xfrm>
            <a:prstGeom prst="line">
              <a:avLst/>
            </a:prstGeom>
            <a:noFill/>
            <a:ln w="28575">
              <a:solidFill>
                <a:srgbClr val="0000FF"/>
              </a:solidFill>
              <a:round/>
              <a:headEnd/>
              <a:tailEnd/>
            </a:ln>
          </p:spPr>
        </p:cxnSp>
      </p:grpSp>
      <p:sp>
        <p:nvSpPr>
          <p:cNvPr id="24588" name="Oval 39"/>
          <p:cNvSpPr>
            <a:spLocks noChangeArrowheads="1"/>
          </p:cNvSpPr>
          <p:nvPr/>
        </p:nvSpPr>
        <p:spPr bwMode="auto">
          <a:xfrm>
            <a:off x="4267200" y="51816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89" name="Oval 39"/>
          <p:cNvSpPr>
            <a:spLocks noChangeArrowheads="1"/>
          </p:cNvSpPr>
          <p:nvPr/>
        </p:nvSpPr>
        <p:spPr bwMode="auto">
          <a:xfrm>
            <a:off x="4267200" y="60960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90" name="Oval 39"/>
          <p:cNvSpPr>
            <a:spLocks noChangeArrowheads="1"/>
          </p:cNvSpPr>
          <p:nvPr/>
        </p:nvSpPr>
        <p:spPr bwMode="auto">
          <a:xfrm>
            <a:off x="3505200" y="47244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91" name="Oval 39"/>
          <p:cNvSpPr>
            <a:spLocks noChangeArrowheads="1"/>
          </p:cNvSpPr>
          <p:nvPr/>
        </p:nvSpPr>
        <p:spPr bwMode="auto">
          <a:xfrm>
            <a:off x="5257800" y="51816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4592" name="Straight Connector 55"/>
          <p:cNvCxnSpPr>
            <a:cxnSpLocks noChangeShapeType="1"/>
            <a:stCxn id="24588" idx="6"/>
            <a:endCxn id="24591" idx="2"/>
          </p:cNvCxnSpPr>
          <p:nvPr/>
        </p:nvCxnSpPr>
        <p:spPr bwMode="auto">
          <a:xfrm>
            <a:off x="4495800" y="5295900"/>
            <a:ext cx="762000" cy="1588"/>
          </a:xfrm>
          <a:prstGeom prst="line">
            <a:avLst/>
          </a:prstGeom>
          <a:noFill/>
          <a:ln w="28575">
            <a:solidFill>
              <a:srgbClr val="0000FF"/>
            </a:solidFill>
            <a:round/>
            <a:headEnd/>
            <a:tailEnd/>
          </a:ln>
        </p:spPr>
      </p:cxnSp>
      <p:cxnSp>
        <p:nvCxnSpPr>
          <p:cNvPr id="24593" name="Straight Connector 55"/>
          <p:cNvCxnSpPr>
            <a:cxnSpLocks noChangeShapeType="1"/>
            <a:stCxn id="24588" idx="4"/>
            <a:endCxn id="24589" idx="0"/>
          </p:cNvCxnSpPr>
          <p:nvPr/>
        </p:nvCxnSpPr>
        <p:spPr bwMode="auto">
          <a:xfrm rot="5400000">
            <a:off x="4038601" y="5753100"/>
            <a:ext cx="685800" cy="3175"/>
          </a:xfrm>
          <a:prstGeom prst="line">
            <a:avLst/>
          </a:prstGeom>
          <a:noFill/>
          <a:ln w="28575">
            <a:solidFill>
              <a:srgbClr val="0000FF"/>
            </a:solidFill>
            <a:round/>
            <a:headEnd/>
            <a:tailEnd/>
          </a:ln>
        </p:spPr>
      </p:cxnSp>
      <p:cxnSp>
        <p:nvCxnSpPr>
          <p:cNvPr id="24594" name="Straight Connector 55"/>
          <p:cNvCxnSpPr>
            <a:cxnSpLocks noChangeShapeType="1"/>
            <a:endCxn id="24590" idx="0"/>
          </p:cNvCxnSpPr>
          <p:nvPr/>
        </p:nvCxnSpPr>
        <p:spPr bwMode="auto">
          <a:xfrm rot="16200000" flipH="1">
            <a:off x="3486150" y="4591050"/>
            <a:ext cx="228600" cy="38100"/>
          </a:xfrm>
          <a:prstGeom prst="line">
            <a:avLst/>
          </a:prstGeom>
          <a:noFill/>
          <a:ln w="28575">
            <a:solidFill>
              <a:srgbClr val="0000FF"/>
            </a:solidFill>
            <a:round/>
            <a:headEnd/>
            <a:tailEnd/>
          </a:ln>
        </p:spPr>
      </p:cxnSp>
      <p:cxnSp>
        <p:nvCxnSpPr>
          <p:cNvPr id="24595" name="Straight Connector 55"/>
          <p:cNvCxnSpPr>
            <a:cxnSpLocks noChangeShapeType="1"/>
          </p:cNvCxnSpPr>
          <p:nvPr/>
        </p:nvCxnSpPr>
        <p:spPr bwMode="auto">
          <a:xfrm rot="16200000" flipH="1">
            <a:off x="3352800" y="4648200"/>
            <a:ext cx="152400" cy="152400"/>
          </a:xfrm>
          <a:prstGeom prst="line">
            <a:avLst/>
          </a:prstGeom>
          <a:noFill/>
          <a:ln w="28575">
            <a:solidFill>
              <a:srgbClr val="0000FF"/>
            </a:solidFill>
            <a:round/>
            <a:headEnd/>
            <a:tailEnd/>
          </a:ln>
        </p:spPr>
      </p:cxnSp>
      <p:cxnSp>
        <p:nvCxnSpPr>
          <p:cNvPr id="24596" name="Straight Connector 55"/>
          <p:cNvCxnSpPr>
            <a:cxnSpLocks noChangeShapeType="1"/>
          </p:cNvCxnSpPr>
          <p:nvPr/>
        </p:nvCxnSpPr>
        <p:spPr bwMode="auto">
          <a:xfrm rot="16200000" flipH="1">
            <a:off x="4248150" y="5048250"/>
            <a:ext cx="228600" cy="38100"/>
          </a:xfrm>
          <a:prstGeom prst="line">
            <a:avLst/>
          </a:prstGeom>
          <a:noFill/>
          <a:ln w="28575">
            <a:solidFill>
              <a:srgbClr val="0000FF"/>
            </a:solidFill>
            <a:round/>
            <a:headEnd/>
            <a:tailEnd/>
          </a:ln>
        </p:spPr>
      </p:cxnSp>
      <p:cxnSp>
        <p:nvCxnSpPr>
          <p:cNvPr id="24597" name="Straight Connector 55"/>
          <p:cNvCxnSpPr>
            <a:cxnSpLocks noChangeShapeType="1"/>
            <a:endCxn id="24591" idx="1"/>
          </p:cNvCxnSpPr>
          <p:nvPr/>
        </p:nvCxnSpPr>
        <p:spPr bwMode="auto">
          <a:xfrm rot="16200000" flipH="1">
            <a:off x="5105400" y="5029200"/>
            <a:ext cx="261938" cy="109538"/>
          </a:xfrm>
          <a:prstGeom prst="line">
            <a:avLst/>
          </a:prstGeom>
          <a:noFill/>
          <a:ln w="28575">
            <a:solidFill>
              <a:srgbClr val="0000FF"/>
            </a:solidFill>
            <a:round/>
            <a:headEnd/>
            <a:tailEnd/>
          </a:ln>
        </p:spPr>
      </p:cxnSp>
      <p:cxnSp>
        <p:nvCxnSpPr>
          <p:cNvPr id="24598" name="Straight Connector 55"/>
          <p:cNvCxnSpPr>
            <a:cxnSpLocks noChangeShapeType="1"/>
            <a:endCxn id="24591" idx="7"/>
          </p:cNvCxnSpPr>
          <p:nvPr/>
        </p:nvCxnSpPr>
        <p:spPr bwMode="auto">
          <a:xfrm rot="5400000">
            <a:off x="5376863" y="5029200"/>
            <a:ext cx="261938" cy="109537"/>
          </a:xfrm>
          <a:prstGeom prst="line">
            <a:avLst/>
          </a:prstGeom>
          <a:noFill/>
          <a:ln w="28575">
            <a:solidFill>
              <a:srgbClr val="0000FF"/>
            </a:solidFill>
            <a:round/>
            <a:headEnd/>
            <a:tailEnd/>
          </a:ln>
        </p:spPr>
      </p:cxnSp>
      <p:sp>
        <p:nvSpPr>
          <p:cNvPr id="24599" name="Rectangle 61"/>
          <p:cNvSpPr>
            <a:spLocks noChangeArrowheads="1"/>
          </p:cNvSpPr>
          <p:nvPr/>
        </p:nvSpPr>
        <p:spPr bwMode="auto">
          <a:xfrm>
            <a:off x="3927475" y="5162550"/>
            <a:ext cx="40322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M</a:t>
            </a:r>
          </a:p>
        </p:txBody>
      </p:sp>
      <p:sp>
        <p:nvSpPr>
          <p:cNvPr id="131" name="Left-Right Arrow 130"/>
          <p:cNvSpPr>
            <a:spLocks noChangeArrowheads="1"/>
          </p:cNvSpPr>
          <p:nvPr/>
        </p:nvSpPr>
        <p:spPr bwMode="auto">
          <a:xfrm rot="2683616">
            <a:off x="6848475" y="4679950"/>
            <a:ext cx="614363" cy="223838"/>
          </a:xfrm>
          <a:prstGeom prst="leftRightArrow">
            <a:avLst>
              <a:gd name="adj1" fmla="val 50000"/>
              <a:gd name="adj2" fmla="val 50179"/>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2" name="Left-Right Arrow 131"/>
          <p:cNvSpPr>
            <a:spLocks noChangeArrowheads="1"/>
          </p:cNvSpPr>
          <p:nvPr/>
        </p:nvSpPr>
        <p:spPr bwMode="auto">
          <a:xfrm rot="7752942">
            <a:off x="7608888" y="4681538"/>
            <a:ext cx="573087" cy="198437"/>
          </a:xfrm>
          <a:prstGeom prst="leftRightArrow">
            <a:avLst>
              <a:gd name="adj1" fmla="val 50000"/>
              <a:gd name="adj2" fmla="val 50072"/>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3" name="Left-Right Arrow 132"/>
          <p:cNvSpPr>
            <a:spLocks noChangeArrowheads="1"/>
          </p:cNvSpPr>
          <p:nvPr/>
        </p:nvSpPr>
        <p:spPr bwMode="auto">
          <a:xfrm rot="5629461">
            <a:off x="6677819" y="3850481"/>
            <a:ext cx="571500" cy="198438"/>
          </a:xfrm>
          <a:prstGeom prst="leftRightArrow">
            <a:avLst>
              <a:gd name="adj1" fmla="val 50000"/>
              <a:gd name="adj2" fmla="val 499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4" name="Left-Right Arrow 133"/>
          <p:cNvSpPr>
            <a:spLocks noChangeArrowheads="1"/>
          </p:cNvSpPr>
          <p:nvPr/>
        </p:nvSpPr>
        <p:spPr bwMode="auto">
          <a:xfrm rot="4897755">
            <a:off x="7825582" y="3850481"/>
            <a:ext cx="571500" cy="198437"/>
          </a:xfrm>
          <a:prstGeom prst="leftRightArrow">
            <a:avLst>
              <a:gd name="adj1" fmla="val 50000"/>
              <a:gd name="adj2" fmla="val 499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5" name="Left-Right Arrow 134"/>
          <p:cNvSpPr>
            <a:spLocks noChangeArrowheads="1"/>
          </p:cNvSpPr>
          <p:nvPr/>
        </p:nvSpPr>
        <p:spPr bwMode="auto">
          <a:xfrm rot="5400000">
            <a:off x="7326313" y="5268913"/>
            <a:ext cx="468312" cy="271462"/>
          </a:xfrm>
          <a:prstGeom prst="leftRightArrow">
            <a:avLst>
              <a:gd name="adj1" fmla="val 50000"/>
              <a:gd name="adj2" fmla="val 501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6" name="Left-Right Arrow 135"/>
          <p:cNvSpPr>
            <a:spLocks noChangeArrowheads="1"/>
          </p:cNvSpPr>
          <p:nvPr/>
        </p:nvSpPr>
        <p:spPr bwMode="auto">
          <a:xfrm>
            <a:off x="7086600" y="4267200"/>
            <a:ext cx="762000" cy="223838"/>
          </a:xfrm>
          <a:prstGeom prst="leftRightArrow">
            <a:avLst>
              <a:gd name="adj1" fmla="val 50000"/>
              <a:gd name="adj2" fmla="val 50165"/>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144" name="Straight Arrow Connector 143"/>
          <p:cNvCxnSpPr>
            <a:cxnSpLocks noChangeShapeType="1"/>
          </p:cNvCxnSpPr>
          <p:nvPr/>
        </p:nvCxnSpPr>
        <p:spPr bwMode="auto">
          <a:xfrm rot="16200000" flipV="1">
            <a:off x="3467100" y="4381500"/>
            <a:ext cx="990600" cy="457200"/>
          </a:xfrm>
          <a:prstGeom prst="straightConnector1">
            <a:avLst/>
          </a:prstGeom>
          <a:noFill/>
          <a:ln w="38100">
            <a:solidFill>
              <a:srgbClr val="CC0000"/>
            </a:solidFill>
            <a:prstDash val="sysDash"/>
            <a:round/>
            <a:headEnd/>
            <a:tailEnd type="arrow" w="med" len="med"/>
          </a:ln>
        </p:spPr>
      </p:cxnSp>
      <p:cxnSp>
        <p:nvCxnSpPr>
          <p:cNvPr id="145" name="Straight Arrow Connector 144"/>
          <p:cNvCxnSpPr>
            <a:cxnSpLocks noChangeShapeType="1"/>
          </p:cNvCxnSpPr>
          <p:nvPr/>
        </p:nvCxnSpPr>
        <p:spPr bwMode="auto">
          <a:xfrm>
            <a:off x="4495800" y="5410200"/>
            <a:ext cx="1143000" cy="457200"/>
          </a:xfrm>
          <a:prstGeom prst="straightConnector1">
            <a:avLst/>
          </a:prstGeom>
          <a:noFill/>
          <a:ln w="38100">
            <a:solidFill>
              <a:srgbClr val="CC0000"/>
            </a:solidFill>
            <a:prstDash val="sysDash"/>
            <a:round/>
            <a:headEnd/>
            <a:tailEnd type="arrow" w="med" len="med"/>
          </a:ln>
        </p:spPr>
      </p:cxnSp>
      <p:cxnSp>
        <p:nvCxnSpPr>
          <p:cNvPr id="147" name="Straight Arrow Connector 146"/>
          <p:cNvCxnSpPr>
            <a:cxnSpLocks noChangeShapeType="1"/>
          </p:cNvCxnSpPr>
          <p:nvPr/>
        </p:nvCxnSpPr>
        <p:spPr bwMode="auto">
          <a:xfrm rot="5400000" flipH="1" flipV="1">
            <a:off x="4305300" y="4305300"/>
            <a:ext cx="990600" cy="457200"/>
          </a:xfrm>
          <a:prstGeom prst="straightConnector1">
            <a:avLst/>
          </a:prstGeom>
          <a:noFill/>
          <a:ln w="38100">
            <a:solidFill>
              <a:srgbClr val="CC0000"/>
            </a:solidFill>
            <a:prstDash val="sysDash"/>
            <a:round/>
            <a:headEnd/>
            <a:tailEnd type="arrow" w="med" len="med"/>
          </a:ln>
        </p:spPr>
      </p:cxnSp>
      <p:cxnSp>
        <p:nvCxnSpPr>
          <p:cNvPr id="151" name="Straight Arrow Connector 150"/>
          <p:cNvCxnSpPr>
            <a:cxnSpLocks noChangeShapeType="1"/>
            <a:stCxn id="24599" idx="2"/>
          </p:cNvCxnSpPr>
          <p:nvPr/>
        </p:nvCxnSpPr>
        <p:spPr bwMode="auto">
          <a:xfrm rot="5400000">
            <a:off x="3626644" y="5669756"/>
            <a:ext cx="609600" cy="395288"/>
          </a:xfrm>
          <a:prstGeom prst="straightConnector1">
            <a:avLst/>
          </a:prstGeom>
          <a:noFill/>
          <a:ln w="38100">
            <a:solidFill>
              <a:srgbClr val="CC0000"/>
            </a:solidFill>
            <a:prstDash val="sysDash"/>
            <a:round/>
            <a:headEnd/>
            <a:tailEnd type="arrow" w="med" len="med"/>
          </a:ln>
        </p:spPr>
      </p:cxnSp>
      <p:grpSp>
        <p:nvGrpSpPr>
          <p:cNvPr id="3" name="Group 162"/>
          <p:cNvGrpSpPr>
            <a:grpSpLocks/>
          </p:cNvGrpSpPr>
          <p:nvPr/>
        </p:nvGrpSpPr>
        <p:grpSpPr bwMode="auto">
          <a:xfrm>
            <a:off x="330200" y="3455988"/>
            <a:ext cx="2530475" cy="2144712"/>
            <a:chOff x="253864" y="2540939"/>
            <a:chExt cx="2531224" cy="2145624"/>
          </a:xfrm>
        </p:grpSpPr>
        <p:grpSp>
          <p:nvGrpSpPr>
            <p:cNvPr id="4" name="Group 113"/>
            <p:cNvGrpSpPr>
              <a:grpSpLocks/>
            </p:cNvGrpSpPr>
            <p:nvPr/>
          </p:nvGrpSpPr>
          <p:grpSpPr bwMode="auto">
            <a:xfrm>
              <a:off x="253864" y="2540939"/>
              <a:ext cx="2531224" cy="2145624"/>
              <a:chOff x="253864" y="2540939"/>
              <a:chExt cx="2531224" cy="2145624"/>
            </a:xfrm>
          </p:grpSpPr>
          <p:sp>
            <p:nvSpPr>
              <p:cNvPr id="24626" name="Oval 39"/>
              <p:cNvSpPr>
                <a:spLocks noChangeArrowheads="1"/>
              </p:cNvSpPr>
              <p:nvPr/>
            </p:nvSpPr>
            <p:spPr bwMode="auto">
              <a:xfrm>
                <a:off x="1396864" y="438162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7" name="Oval 39"/>
              <p:cNvSpPr>
                <a:spLocks noChangeArrowheads="1"/>
              </p:cNvSpPr>
              <p:nvPr/>
            </p:nvSpPr>
            <p:spPr bwMode="auto">
              <a:xfrm>
                <a:off x="13968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8" name="Oval 39"/>
              <p:cNvSpPr>
                <a:spLocks noChangeArrowheads="1"/>
              </p:cNvSpPr>
              <p:nvPr/>
            </p:nvSpPr>
            <p:spPr bwMode="auto">
              <a:xfrm>
                <a:off x="647239"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9" name="Oval 39"/>
              <p:cNvSpPr>
                <a:spLocks noChangeArrowheads="1"/>
              </p:cNvSpPr>
              <p:nvPr/>
            </p:nvSpPr>
            <p:spPr bwMode="auto">
              <a:xfrm>
                <a:off x="22350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30" name="Rectangle 22"/>
              <p:cNvSpPr>
                <a:spLocks noChangeArrowheads="1"/>
              </p:cNvSpPr>
              <p:nvPr/>
            </p:nvSpPr>
            <p:spPr bwMode="auto">
              <a:xfrm>
                <a:off x="1066707" y="2540939"/>
                <a:ext cx="679247" cy="431041"/>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
            <p:nvSpPr>
              <p:cNvPr id="24631" name="Rectangle 61"/>
              <p:cNvSpPr>
                <a:spLocks noChangeArrowheads="1"/>
              </p:cNvSpPr>
              <p:nvPr/>
            </p:nvSpPr>
            <p:spPr bwMode="auto">
              <a:xfrm>
                <a:off x="1636576" y="4286310"/>
                <a:ext cx="342465"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D</a:t>
                </a:r>
              </a:p>
            </p:txBody>
          </p:sp>
          <p:sp>
            <p:nvSpPr>
              <p:cNvPr id="24632" name="Rectangle 61"/>
              <p:cNvSpPr>
                <a:spLocks noChangeArrowheads="1"/>
              </p:cNvSpPr>
              <p:nvPr/>
            </p:nvSpPr>
            <p:spPr bwMode="auto">
              <a:xfrm>
                <a:off x="2463664" y="3581402"/>
                <a:ext cx="321424"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a:t>
                </a:r>
              </a:p>
            </p:txBody>
          </p:sp>
          <p:sp>
            <p:nvSpPr>
              <p:cNvPr id="24633" name="Rectangle 61"/>
              <p:cNvSpPr>
                <a:spLocks noChangeArrowheads="1"/>
              </p:cNvSpPr>
              <p:nvPr/>
            </p:nvSpPr>
            <p:spPr bwMode="auto">
              <a:xfrm>
                <a:off x="253864" y="3581400"/>
                <a:ext cx="338557"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A</a:t>
                </a:r>
              </a:p>
            </p:txBody>
          </p:sp>
          <p:cxnSp>
            <p:nvCxnSpPr>
              <p:cNvPr id="24634" name="Straight Connector 55"/>
              <p:cNvCxnSpPr>
                <a:cxnSpLocks noChangeShapeType="1"/>
                <a:endCxn id="24628" idx="0"/>
              </p:cNvCxnSpPr>
              <p:nvPr/>
            </p:nvCxnSpPr>
            <p:spPr bwMode="auto">
              <a:xfrm rot="5400000">
                <a:off x="660896" y="3320948"/>
                <a:ext cx="456406" cy="255119"/>
              </a:xfrm>
              <a:prstGeom prst="line">
                <a:avLst/>
              </a:prstGeom>
              <a:noFill/>
              <a:ln w="28575">
                <a:solidFill>
                  <a:srgbClr val="0000FF"/>
                </a:solidFill>
                <a:round/>
                <a:headEnd/>
                <a:tailEnd/>
              </a:ln>
            </p:spPr>
          </p:cxnSp>
          <p:sp>
            <p:nvSpPr>
              <p:cNvPr id="24635" name="Rectangle 61"/>
              <p:cNvSpPr>
                <a:spLocks noChangeArrowheads="1"/>
              </p:cNvSpPr>
              <p:nvPr/>
            </p:nvSpPr>
            <p:spPr bwMode="auto">
              <a:xfrm>
                <a:off x="1574528" y="3581400"/>
                <a:ext cx="324180"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B</a:t>
                </a:r>
              </a:p>
            </p:txBody>
          </p:sp>
          <p:cxnSp>
            <p:nvCxnSpPr>
              <p:cNvPr id="24636" name="Straight Connector 55"/>
              <p:cNvCxnSpPr>
                <a:cxnSpLocks noChangeShapeType="1"/>
                <a:endCxn id="24627" idx="0"/>
              </p:cNvCxnSpPr>
              <p:nvPr/>
            </p:nvCxnSpPr>
            <p:spPr bwMode="auto">
              <a:xfrm rot="16200000" flipH="1">
                <a:off x="1301616" y="3467162"/>
                <a:ext cx="380998" cy="38098"/>
              </a:xfrm>
              <a:prstGeom prst="line">
                <a:avLst/>
              </a:prstGeom>
              <a:noFill/>
              <a:ln w="28575">
                <a:solidFill>
                  <a:srgbClr val="0000FF"/>
                </a:solidFill>
                <a:round/>
                <a:headEnd/>
                <a:tailEnd/>
              </a:ln>
            </p:spPr>
          </p:cxnSp>
          <p:cxnSp>
            <p:nvCxnSpPr>
              <p:cNvPr id="24637" name="Straight Connector 55"/>
              <p:cNvCxnSpPr>
                <a:cxnSpLocks noChangeShapeType="1"/>
                <a:stCxn id="24628" idx="4"/>
                <a:endCxn id="24626" idx="1"/>
              </p:cNvCxnSpPr>
              <p:nvPr/>
            </p:nvCxnSpPr>
            <p:spPr bwMode="auto">
              <a:xfrm rot="16200000" flipH="1">
                <a:off x="841046" y="3825802"/>
                <a:ext cx="509788" cy="668803"/>
              </a:xfrm>
              <a:prstGeom prst="line">
                <a:avLst/>
              </a:prstGeom>
              <a:noFill/>
              <a:ln w="28575">
                <a:solidFill>
                  <a:srgbClr val="0000FF"/>
                </a:solidFill>
                <a:round/>
                <a:headEnd/>
                <a:tailEnd/>
              </a:ln>
            </p:spPr>
          </p:cxnSp>
          <p:cxnSp>
            <p:nvCxnSpPr>
              <p:cNvPr id="24638" name="Straight Connector 55"/>
              <p:cNvCxnSpPr>
                <a:cxnSpLocks noChangeShapeType="1"/>
                <a:stCxn id="24626" idx="7"/>
                <a:endCxn id="24629" idx="4"/>
              </p:cNvCxnSpPr>
              <p:nvPr/>
            </p:nvCxnSpPr>
            <p:spPr bwMode="auto">
              <a:xfrm rot="5400000" flipH="1" flipV="1">
                <a:off x="1715781" y="3781515"/>
                <a:ext cx="509788" cy="757378"/>
              </a:xfrm>
              <a:prstGeom prst="line">
                <a:avLst/>
              </a:prstGeom>
              <a:noFill/>
              <a:ln w="28575">
                <a:solidFill>
                  <a:srgbClr val="0000FF"/>
                </a:solidFill>
                <a:round/>
                <a:headEnd/>
                <a:tailEnd/>
              </a:ln>
            </p:spPr>
          </p:cxnSp>
          <p:cxnSp>
            <p:nvCxnSpPr>
              <p:cNvPr id="24639" name="Straight Connector 55"/>
              <p:cNvCxnSpPr>
                <a:cxnSpLocks noChangeShapeType="1"/>
                <a:stCxn id="24626" idx="0"/>
                <a:endCxn id="24627" idx="4"/>
              </p:cNvCxnSpPr>
              <p:nvPr/>
            </p:nvCxnSpPr>
            <p:spPr bwMode="auto">
              <a:xfrm rot="5400000" flipH="1" flipV="1">
                <a:off x="1273009" y="4143465"/>
                <a:ext cx="476310" cy="1588"/>
              </a:xfrm>
              <a:prstGeom prst="line">
                <a:avLst/>
              </a:prstGeom>
              <a:noFill/>
              <a:ln w="28575">
                <a:solidFill>
                  <a:srgbClr val="0000FF"/>
                </a:solidFill>
                <a:round/>
                <a:headEnd/>
                <a:tailEnd/>
              </a:ln>
            </p:spPr>
          </p:cxnSp>
          <p:cxnSp>
            <p:nvCxnSpPr>
              <p:cNvPr id="24640" name="Straight Connector 55"/>
              <p:cNvCxnSpPr>
                <a:cxnSpLocks noChangeShapeType="1"/>
                <a:stCxn id="24627" idx="2"/>
                <a:endCxn id="24628" idx="6"/>
              </p:cNvCxnSpPr>
              <p:nvPr/>
            </p:nvCxnSpPr>
            <p:spPr bwMode="auto">
              <a:xfrm rot="10800000">
                <a:off x="875840" y="3791010"/>
                <a:ext cx="521025" cy="1588"/>
              </a:xfrm>
              <a:prstGeom prst="line">
                <a:avLst/>
              </a:prstGeom>
              <a:noFill/>
              <a:ln w="28575">
                <a:solidFill>
                  <a:srgbClr val="0000FF"/>
                </a:solidFill>
                <a:round/>
                <a:headEnd/>
                <a:tailEnd/>
              </a:ln>
            </p:spPr>
          </p:cxnSp>
        </p:grpSp>
        <p:cxnSp>
          <p:nvCxnSpPr>
            <p:cNvPr id="24625" name="Straight Connector 55"/>
            <p:cNvCxnSpPr>
              <a:cxnSpLocks noChangeShapeType="1"/>
              <a:endCxn id="24629" idx="1"/>
            </p:cNvCxnSpPr>
            <p:nvPr/>
          </p:nvCxnSpPr>
          <p:spPr bwMode="auto">
            <a:xfrm rot="16200000" flipH="1">
              <a:off x="1869978" y="3311624"/>
              <a:ext cx="433586" cy="363542"/>
            </a:xfrm>
            <a:prstGeom prst="line">
              <a:avLst/>
            </a:prstGeom>
            <a:noFill/>
            <a:ln w="28575">
              <a:solidFill>
                <a:srgbClr val="0000FF"/>
              </a:solidFill>
              <a:round/>
              <a:headEnd/>
              <a:tailEnd/>
            </a:ln>
          </p:spPr>
        </p:cxnSp>
      </p:grpSp>
      <p:sp>
        <p:nvSpPr>
          <p:cNvPr id="138" name="Left-Right Arrow 137"/>
          <p:cNvSpPr>
            <a:spLocks noChangeArrowheads="1"/>
          </p:cNvSpPr>
          <p:nvPr/>
        </p:nvSpPr>
        <p:spPr bwMode="auto">
          <a:xfrm rot="4833190">
            <a:off x="1231107" y="4237831"/>
            <a:ext cx="571500" cy="198437"/>
          </a:xfrm>
          <a:prstGeom prst="leftRightArrow">
            <a:avLst>
              <a:gd name="adj1" fmla="val 50000"/>
              <a:gd name="adj2" fmla="val 49933"/>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7" name="Left-Right Arrow 136"/>
          <p:cNvSpPr>
            <a:spLocks noChangeArrowheads="1"/>
          </p:cNvSpPr>
          <p:nvPr/>
        </p:nvSpPr>
        <p:spPr bwMode="auto">
          <a:xfrm rot="6943375">
            <a:off x="719138" y="4248150"/>
            <a:ext cx="573088" cy="198437"/>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2" name="Left-Right Arrow 141"/>
          <p:cNvSpPr>
            <a:spLocks noChangeArrowheads="1"/>
          </p:cNvSpPr>
          <p:nvPr/>
        </p:nvSpPr>
        <p:spPr bwMode="auto">
          <a:xfrm rot="-157554">
            <a:off x="985838" y="4583113"/>
            <a:ext cx="457200" cy="198437"/>
          </a:xfrm>
          <a:prstGeom prst="leftRightArrow">
            <a:avLst>
              <a:gd name="adj1" fmla="val 50000"/>
              <a:gd name="adj2" fmla="val 50016"/>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1" name="Left-Right Arrow 140"/>
          <p:cNvSpPr>
            <a:spLocks noChangeArrowheads="1"/>
          </p:cNvSpPr>
          <p:nvPr/>
        </p:nvSpPr>
        <p:spPr bwMode="auto">
          <a:xfrm rot="5400000">
            <a:off x="1394619" y="4929981"/>
            <a:ext cx="457200" cy="198438"/>
          </a:xfrm>
          <a:prstGeom prst="leftRightArrow">
            <a:avLst>
              <a:gd name="adj1" fmla="val 50000"/>
              <a:gd name="adj2" fmla="val 50016"/>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9" name="Left-Right Arrow 138"/>
          <p:cNvSpPr>
            <a:spLocks noChangeArrowheads="1"/>
          </p:cNvSpPr>
          <p:nvPr/>
        </p:nvSpPr>
        <p:spPr bwMode="auto">
          <a:xfrm rot="2301097">
            <a:off x="871538" y="5010150"/>
            <a:ext cx="573087" cy="198438"/>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0" name="Left-Right Arrow 139"/>
          <p:cNvSpPr>
            <a:spLocks noChangeArrowheads="1"/>
          </p:cNvSpPr>
          <p:nvPr/>
        </p:nvSpPr>
        <p:spPr bwMode="auto">
          <a:xfrm rot="8665773">
            <a:off x="1785938" y="4933950"/>
            <a:ext cx="573087" cy="198438"/>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64" name="Left-Right Arrow 163"/>
          <p:cNvSpPr>
            <a:spLocks noChangeArrowheads="1"/>
          </p:cNvSpPr>
          <p:nvPr/>
        </p:nvSpPr>
        <p:spPr bwMode="auto">
          <a:xfrm rot="3212374">
            <a:off x="1869282" y="4304506"/>
            <a:ext cx="571500" cy="198437"/>
          </a:xfrm>
          <a:prstGeom prst="leftRightArrow">
            <a:avLst>
              <a:gd name="adj1" fmla="val 50000"/>
              <a:gd name="adj2" fmla="val 49933"/>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19" name="Rectangle 12"/>
          <p:cNvSpPr>
            <a:spLocks noChangeArrowheads="1"/>
          </p:cNvSpPr>
          <p:nvPr/>
        </p:nvSpPr>
        <p:spPr bwMode="auto">
          <a:xfrm rot="5400000">
            <a:off x="4275137" y="2998788"/>
            <a:ext cx="466725" cy="43180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
        <p:nvSpPr>
          <p:cNvPr id="77" name="Rectangle 76"/>
          <p:cNvSpPr>
            <a:spLocks noChangeArrowheads="1"/>
          </p:cNvSpPr>
          <p:nvPr/>
        </p:nvSpPr>
        <p:spPr bwMode="auto">
          <a:xfrm>
            <a:off x="304800" y="1447800"/>
            <a:ext cx="50292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dirty="0">
                <a:solidFill>
                  <a:srgbClr val="0000FF"/>
                </a:solidFill>
                <a:latin typeface="Calibri" pitchFamily="-1" charset="0"/>
                <a:ea typeface="Arial" pitchFamily="-1" charset="0"/>
                <a:cs typeface="Arial" pitchFamily="-1" charset="0"/>
              </a:rPr>
              <a:t> Isolation of attacks and faults</a:t>
            </a:r>
          </a:p>
        </p:txBody>
      </p:sp>
      <p:sp>
        <p:nvSpPr>
          <p:cNvPr id="78" name="Rectangle 77"/>
          <p:cNvSpPr>
            <a:spLocks noChangeArrowheads="1"/>
          </p:cNvSpPr>
          <p:nvPr/>
        </p:nvSpPr>
        <p:spPr bwMode="auto">
          <a:xfrm>
            <a:off x="304800" y="1828800"/>
            <a:ext cx="66294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a:solidFill>
                  <a:srgbClr val="0000FF"/>
                </a:solidFill>
                <a:latin typeface="Calibri" pitchFamily="-1" charset="0"/>
                <a:ea typeface="Arial" pitchFamily="-1" charset="0"/>
                <a:cs typeface="Arial" pitchFamily="-1" charset="0"/>
              </a:rPr>
              <a:t> Scalable and reliable routing updates</a:t>
            </a:r>
          </a:p>
        </p:txBody>
      </p:sp>
      <p:sp>
        <p:nvSpPr>
          <p:cNvPr id="80" name="Rectangle 79"/>
          <p:cNvSpPr>
            <a:spLocks noChangeArrowheads="1"/>
          </p:cNvSpPr>
          <p:nvPr/>
        </p:nvSpPr>
        <p:spPr bwMode="auto">
          <a:xfrm>
            <a:off x="304800" y="2209800"/>
            <a:ext cx="8610600" cy="8302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a:solidFill>
                  <a:srgbClr val="0000FF"/>
                </a:solidFill>
                <a:latin typeface="Calibri" pitchFamily="-1" charset="0"/>
                <a:ea typeface="Arial" pitchFamily="-1" charset="0"/>
                <a:cs typeface="Arial" pitchFamily="-1" charset="0"/>
              </a:rPr>
              <a:t> Operate with mutually distrusting entities without a global single root of trust: enforceable accountability</a:t>
            </a:r>
          </a:p>
        </p:txBody>
      </p:sp>
      <p:sp>
        <p:nvSpPr>
          <p:cNvPr id="24623" name="Rectangle 30"/>
          <p:cNvSpPr>
            <a:spLocks noChangeArrowheads="1"/>
          </p:cNvSpPr>
          <p:nvPr/>
        </p:nvSpPr>
        <p:spPr bwMode="auto">
          <a:xfrm>
            <a:off x="4730750" y="2998788"/>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Tree>
    <p:extLst>
      <p:ext uri="{BB962C8B-B14F-4D97-AF65-F5344CB8AC3E}">
        <p14:creationId xmlns:p14="http://schemas.microsoft.com/office/powerpoint/2010/main" val="9738854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solidFill>
                  <a:srgbClr val="1F497D"/>
                </a:solidFill>
                <a:latin typeface="Calibri" pitchFamily="-1" charset="0"/>
                <a:ea typeface="Arial" pitchFamily="-1" charset="0"/>
                <a:cs typeface="Arial" pitchFamily="-1" charset="0"/>
              </a:rPr>
              <a:t>Wish List (2): Balanced Control</a:t>
            </a:r>
          </a:p>
        </p:txBody>
      </p:sp>
      <p:sp>
        <p:nvSpPr>
          <p:cNvPr id="25603" name="Slide Number Placeholder 3"/>
          <p:cNvSpPr>
            <a:spLocks noGrp="1"/>
          </p:cNvSpPr>
          <p:nvPr>
            <p:ph type="sldNum" sz="quarter" idx="12"/>
          </p:nvPr>
        </p:nvSpPr>
        <p:spPr/>
        <p:txBody>
          <a:bodyPr/>
          <a:lstStyle/>
          <a:p>
            <a:fld id="{CEB2388C-3D98-434F-BF8A-F0567C81E713}" type="slidenum">
              <a:rPr lang="en-US" smtClean="0">
                <a:latin typeface="Calibri" pitchFamily="-1" charset="0"/>
                <a:ea typeface="Arial" pitchFamily="-1" charset="0"/>
                <a:cs typeface="Arial" pitchFamily="-1" charset="0"/>
              </a:rPr>
              <a:pPr/>
              <a:t>38</a:t>
            </a:fld>
            <a:endParaRPr lang="en-US">
              <a:latin typeface="Calibri" pitchFamily="-1" charset="0"/>
              <a:ea typeface="Arial" pitchFamily="-1" charset="0"/>
              <a:cs typeface="Arial" pitchFamily="-1" charset="0"/>
            </a:endParaRPr>
          </a:p>
        </p:txBody>
      </p:sp>
      <p:sp>
        <p:nvSpPr>
          <p:cNvPr id="25604" name="Slide Number Placeholder 3"/>
          <p:cNvSpPr txBox="1">
            <a:spLocks/>
          </p:cNvSpPr>
          <p:nvPr/>
        </p:nvSpPr>
        <p:spPr bwMode="auto">
          <a:xfrm>
            <a:off x="8686800" y="6553200"/>
            <a:ext cx="381000" cy="304800"/>
          </a:xfrm>
          <a:prstGeom prst="rect">
            <a:avLst/>
          </a:prstGeom>
          <a:solidFill>
            <a:schemeClr val="bg1"/>
          </a:solidFill>
          <a:ln w="9525">
            <a:noFill/>
            <a:miter lim="800000"/>
            <a:headEnd/>
            <a:tailEnd/>
          </a:ln>
        </p:spPr>
        <p:txBody>
          <a:bodyPr>
            <a:prstTxWarp prst="textNoShape">
              <a:avLst/>
            </a:prstTxWarp>
          </a:bodyPr>
          <a:lstStyle/>
          <a:p>
            <a:pPr algn="r" defTabSz="914400" eaLnBrk="0" fontAlgn="base" hangingPunct="0">
              <a:spcBef>
                <a:spcPct val="0"/>
              </a:spcBef>
              <a:spcAft>
                <a:spcPct val="0"/>
              </a:spcAft>
            </a:pPr>
            <a:fld id="{41769C9A-D4AF-E74B-A73A-19ADE291DEBF}" type="slidenum">
              <a:rPr lang="en-US" sz="1400" b="1" smtClean="0">
                <a:solidFill>
                  <a:srgbClr val="B31B34"/>
                </a:solidFill>
                <a:latin typeface="Calibri" pitchFamily="-1" charset="0"/>
                <a:ea typeface="Arial" pitchFamily="-1" charset="0"/>
                <a:cs typeface="Arial" pitchFamily="-1" charset="0"/>
              </a:rPr>
              <a:pPr algn="r" defTabSz="914400" eaLnBrk="0" fontAlgn="base" hangingPunct="0">
                <a:spcBef>
                  <a:spcPct val="0"/>
                </a:spcBef>
                <a:spcAft>
                  <a:spcPct val="0"/>
                </a:spcAft>
              </a:pPr>
              <a:t>38</a:t>
            </a:fld>
            <a:endParaRPr lang="en-US" sz="1400" b="1">
              <a:solidFill>
                <a:srgbClr val="B31B34"/>
              </a:solidFill>
              <a:latin typeface="Calibri" pitchFamily="-1" charset="0"/>
              <a:ea typeface="Arial" pitchFamily="-1" charset="0"/>
              <a:cs typeface="Arial" pitchFamily="-1" charset="0"/>
            </a:endParaRPr>
          </a:p>
        </p:txBody>
      </p:sp>
      <p:sp>
        <p:nvSpPr>
          <p:cNvPr id="25605" name="Rectangle 9"/>
          <p:cNvSpPr>
            <a:spLocks noChangeArrowheads="1"/>
          </p:cNvSpPr>
          <p:nvPr/>
        </p:nvSpPr>
        <p:spPr bwMode="auto">
          <a:xfrm>
            <a:off x="4197350" y="3505200"/>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dirty="0">
                <a:solidFill>
                  <a:srgbClr val="292929"/>
                </a:solidFill>
                <a:latin typeface="Calibri" pitchFamily="-1" charset="0"/>
                <a:ea typeface="Arial" pitchFamily="-1" charset="0"/>
                <a:cs typeface="Arial" pitchFamily="-1" charset="0"/>
              </a:rPr>
              <a:t>… …</a:t>
            </a:r>
          </a:p>
        </p:txBody>
      </p:sp>
      <p:cxnSp>
        <p:nvCxnSpPr>
          <p:cNvPr id="25606" name="Straight Connector 55"/>
          <p:cNvCxnSpPr>
            <a:cxnSpLocks noChangeShapeType="1"/>
          </p:cNvCxnSpPr>
          <p:nvPr/>
        </p:nvCxnSpPr>
        <p:spPr bwMode="auto">
          <a:xfrm rot="10800000" flipV="1">
            <a:off x="2703513" y="3851275"/>
            <a:ext cx="725487" cy="187325"/>
          </a:xfrm>
          <a:prstGeom prst="line">
            <a:avLst/>
          </a:prstGeom>
          <a:noFill/>
          <a:ln w="28575">
            <a:solidFill>
              <a:srgbClr val="0000FF"/>
            </a:solidFill>
            <a:round/>
            <a:headEnd/>
            <a:tailEnd/>
          </a:ln>
        </p:spPr>
      </p:cxnSp>
      <p:cxnSp>
        <p:nvCxnSpPr>
          <p:cNvPr id="25607" name="Straight Connector 55"/>
          <p:cNvCxnSpPr>
            <a:cxnSpLocks noChangeShapeType="1"/>
          </p:cNvCxnSpPr>
          <p:nvPr/>
        </p:nvCxnSpPr>
        <p:spPr bwMode="auto">
          <a:xfrm rot="10800000">
            <a:off x="5486400" y="3868738"/>
            <a:ext cx="838200" cy="93662"/>
          </a:xfrm>
          <a:prstGeom prst="line">
            <a:avLst/>
          </a:prstGeom>
          <a:noFill/>
          <a:ln w="28575">
            <a:solidFill>
              <a:srgbClr val="0000FF"/>
            </a:solidFill>
            <a:round/>
            <a:headEnd/>
            <a:tailEnd/>
          </a:ln>
        </p:spPr>
      </p:cxnSp>
      <p:grpSp>
        <p:nvGrpSpPr>
          <p:cNvPr id="2" name="Group 30"/>
          <p:cNvGrpSpPr>
            <a:grpSpLocks/>
          </p:cNvGrpSpPr>
          <p:nvPr/>
        </p:nvGrpSpPr>
        <p:grpSpPr bwMode="auto">
          <a:xfrm>
            <a:off x="6718300" y="3532188"/>
            <a:ext cx="1662113" cy="2640012"/>
            <a:chOff x="6565575" y="2312265"/>
            <a:chExt cx="1662306" cy="2640845"/>
          </a:xfrm>
        </p:grpSpPr>
        <p:sp>
          <p:nvSpPr>
            <p:cNvPr id="25632" name="Oval 39"/>
            <p:cNvSpPr>
              <a:spLocks noChangeArrowheads="1"/>
            </p:cNvSpPr>
            <p:nvPr/>
          </p:nvSpPr>
          <p:spPr bwMode="auto">
            <a:xfrm>
              <a:off x="7231989" y="46482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3" name="Oval 39"/>
            <p:cNvSpPr>
              <a:spLocks noChangeArrowheads="1"/>
            </p:cNvSpPr>
            <p:nvPr/>
          </p:nvSpPr>
          <p:spPr bwMode="auto">
            <a:xfrm>
              <a:off x="7207579" y="390531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4" name="Oval 39"/>
            <p:cNvSpPr>
              <a:spLocks noChangeArrowheads="1"/>
            </p:cNvSpPr>
            <p:nvPr/>
          </p:nvSpPr>
          <p:spPr bwMode="auto">
            <a:xfrm>
              <a:off x="6565575"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5" name="Oval 39"/>
            <p:cNvSpPr>
              <a:spLocks noChangeArrowheads="1"/>
            </p:cNvSpPr>
            <p:nvPr/>
          </p:nvSpPr>
          <p:spPr bwMode="auto">
            <a:xfrm>
              <a:off x="7755084"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6" name="Rectangle 36"/>
            <p:cNvSpPr>
              <a:spLocks noChangeArrowheads="1"/>
            </p:cNvSpPr>
            <p:nvPr/>
          </p:nvSpPr>
          <p:spPr bwMode="auto">
            <a:xfrm>
              <a:off x="6895237" y="2312265"/>
              <a:ext cx="679242" cy="431005"/>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
          <p:nvSpPr>
            <p:cNvPr id="25637" name="Rectangle 61"/>
            <p:cNvSpPr>
              <a:spLocks noChangeArrowheads="1"/>
            </p:cNvSpPr>
            <p:nvPr/>
          </p:nvSpPr>
          <p:spPr bwMode="auto">
            <a:xfrm>
              <a:off x="7460589" y="4552890"/>
              <a:ext cx="70526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CMU</a:t>
              </a:r>
            </a:p>
          </p:txBody>
        </p:sp>
        <p:sp>
          <p:nvSpPr>
            <p:cNvPr id="25638" name="Rectangle 61"/>
            <p:cNvSpPr>
              <a:spLocks noChangeArrowheads="1"/>
            </p:cNvSpPr>
            <p:nvPr/>
          </p:nvSpPr>
          <p:spPr bwMode="auto">
            <a:xfrm>
              <a:off x="7436179" y="3810000"/>
              <a:ext cx="57176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PSC</a:t>
              </a:r>
            </a:p>
          </p:txBody>
        </p:sp>
        <p:sp>
          <p:nvSpPr>
            <p:cNvPr id="25639" name="Rectangle 61"/>
            <p:cNvSpPr>
              <a:spLocks noChangeArrowheads="1"/>
            </p:cNvSpPr>
            <p:nvPr/>
          </p:nvSpPr>
          <p:spPr bwMode="auto">
            <a:xfrm>
              <a:off x="7848600" y="2952252"/>
              <a:ext cx="379281"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I2</a:t>
              </a:r>
            </a:p>
          </p:txBody>
        </p:sp>
        <p:sp>
          <p:nvSpPr>
            <p:cNvPr id="25640" name="Rectangle 61"/>
            <p:cNvSpPr>
              <a:spLocks noChangeArrowheads="1"/>
            </p:cNvSpPr>
            <p:nvPr/>
          </p:nvSpPr>
          <p:spPr bwMode="auto">
            <a:xfrm>
              <a:off x="6693225" y="2971257"/>
              <a:ext cx="42248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L3</a:t>
              </a:r>
            </a:p>
          </p:txBody>
        </p:sp>
        <p:cxnSp>
          <p:nvCxnSpPr>
            <p:cNvPr id="25641" name="Straight Connector 55"/>
            <p:cNvCxnSpPr>
              <a:cxnSpLocks noChangeShapeType="1"/>
              <a:stCxn id="25632" idx="0"/>
              <a:endCxn id="25633" idx="4"/>
            </p:cNvCxnSpPr>
            <p:nvPr/>
          </p:nvCxnSpPr>
          <p:spPr bwMode="auto">
            <a:xfrm rot="16200000" flipV="1">
              <a:off x="7076939" y="4378850"/>
              <a:ext cx="514290" cy="24410"/>
            </a:xfrm>
            <a:prstGeom prst="line">
              <a:avLst/>
            </a:prstGeom>
            <a:noFill/>
            <a:ln w="28575">
              <a:solidFill>
                <a:srgbClr val="0000FF"/>
              </a:solidFill>
              <a:round/>
              <a:headEnd/>
              <a:tailEnd/>
            </a:ln>
          </p:spPr>
        </p:cxnSp>
        <p:cxnSp>
          <p:nvCxnSpPr>
            <p:cNvPr id="25642" name="Straight Connector 55"/>
            <p:cNvCxnSpPr>
              <a:cxnSpLocks noChangeShapeType="1"/>
              <a:stCxn id="25633" idx="2"/>
              <a:endCxn id="25634" idx="4"/>
            </p:cNvCxnSpPr>
            <p:nvPr/>
          </p:nvCxnSpPr>
          <p:spPr bwMode="auto">
            <a:xfrm rot="10800000">
              <a:off x="6679875" y="3505200"/>
              <a:ext cx="527704" cy="514410"/>
            </a:xfrm>
            <a:prstGeom prst="line">
              <a:avLst/>
            </a:prstGeom>
            <a:noFill/>
            <a:ln w="28575">
              <a:solidFill>
                <a:srgbClr val="0000FF"/>
              </a:solidFill>
              <a:round/>
              <a:headEnd/>
              <a:tailEnd/>
            </a:ln>
          </p:spPr>
        </p:cxnSp>
        <p:cxnSp>
          <p:nvCxnSpPr>
            <p:cNvPr id="25643" name="Straight Connector 55"/>
            <p:cNvCxnSpPr>
              <a:cxnSpLocks noChangeShapeType="1"/>
              <a:stCxn id="25638" idx="1"/>
              <a:endCxn id="25635" idx="4"/>
            </p:cNvCxnSpPr>
            <p:nvPr/>
          </p:nvCxnSpPr>
          <p:spPr bwMode="auto">
            <a:xfrm rot="10800000" flipH="1">
              <a:off x="7436178" y="3505200"/>
              <a:ext cx="433205" cy="504910"/>
            </a:xfrm>
            <a:prstGeom prst="line">
              <a:avLst/>
            </a:prstGeom>
            <a:noFill/>
            <a:ln w="28575">
              <a:solidFill>
                <a:srgbClr val="0000FF"/>
              </a:solidFill>
              <a:round/>
              <a:headEnd/>
              <a:tailEnd/>
            </a:ln>
          </p:spPr>
        </p:cxnSp>
        <p:cxnSp>
          <p:nvCxnSpPr>
            <p:cNvPr id="25644" name="Straight Connector 55"/>
            <p:cNvCxnSpPr>
              <a:cxnSpLocks noChangeShapeType="1"/>
              <a:endCxn id="25634" idx="0"/>
            </p:cNvCxnSpPr>
            <p:nvPr/>
          </p:nvCxnSpPr>
          <p:spPr bwMode="auto">
            <a:xfrm rot="5400000">
              <a:off x="6530783" y="3101783"/>
              <a:ext cx="323910" cy="25725"/>
            </a:xfrm>
            <a:prstGeom prst="line">
              <a:avLst/>
            </a:prstGeom>
            <a:noFill/>
            <a:ln w="28575">
              <a:solidFill>
                <a:srgbClr val="0000FF"/>
              </a:solidFill>
              <a:round/>
              <a:headEnd/>
              <a:tailEnd/>
            </a:ln>
          </p:spPr>
        </p:cxnSp>
        <p:cxnSp>
          <p:nvCxnSpPr>
            <p:cNvPr id="25645" name="Straight Connector 55"/>
            <p:cNvCxnSpPr>
              <a:cxnSpLocks noChangeShapeType="1"/>
              <a:endCxn id="25635" idx="0"/>
            </p:cNvCxnSpPr>
            <p:nvPr/>
          </p:nvCxnSpPr>
          <p:spPr bwMode="auto">
            <a:xfrm rot="16200000" flipH="1">
              <a:off x="7697037" y="3104253"/>
              <a:ext cx="323910" cy="20784"/>
            </a:xfrm>
            <a:prstGeom prst="line">
              <a:avLst/>
            </a:prstGeom>
            <a:noFill/>
            <a:ln w="28575">
              <a:solidFill>
                <a:srgbClr val="0000FF"/>
              </a:solidFill>
              <a:round/>
              <a:headEnd/>
              <a:tailEnd/>
            </a:ln>
          </p:spPr>
        </p:cxnSp>
        <p:cxnSp>
          <p:nvCxnSpPr>
            <p:cNvPr id="25646" name="Straight Connector 55"/>
            <p:cNvCxnSpPr>
              <a:cxnSpLocks noChangeShapeType="1"/>
              <a:stCxn id="25635" idx="2"/>
              <a:endCxn id="25634" idx="6"/>
            </p:cNvCxnSpPr>
            <p:nvPr/>
          </p:nvCxnSpPr>
          <p:spPr bwMode="auto">
            <a:xfrm rot="10800000">
              <a:off x="6794176" y="3390900"/>
              <a:ext cx="960909" cy="1588"/>
            </a:xfrm>
            <a:prstGeom prst="line">
              <a:avLst/>
            </a:prstGeom>
            <a:noFill/>
            <a:ln w="28575">
              <a:solidFill>
                <a:srgbClr val="0000FF"/>
              </a:solidFill>
              <a:round/>
              <a:headEnd/>
              <a:tailEnd/>
            </a:ln>
          </p:spPr>
        </p:cxnSp>
      </p:grpSp>
      <p:grpSp>
        <p:nvGrpSpPr>
          <p:cNvPr id="3" name="Group 80"/>
          <p:cNvGrpSpPr>
            <a:grpSpLocks/>
          </p:cNvGrpSpPr>
          <p:nvPr/>
        </p:nvGrpSpPr>
        <p:grpSpPr bwMode="auto">
          <a:xfrm>
            <a:off x="406400" y="3760788"/>
            <a:ext cx="2530475" cy="2144712"/>
            <a:chOff x="253864" y="2540939"/>
            <a:chExt cx="2531224" cy="2145624"/>
          </a:xfrm>
        </p:grpSpPr>
        <p:grpSp>
          <p:nvGrpSpPr>
            <p:cNvPr id="4" name="Group 13"/>
            <p:cNvGrpSpPr>
              <a:grpSpLocks/>
            </p:cNvGrpSpPr>
            <p:nvPr/>
          </p:nvGrpSpPr>
          <p:grpSpPr bwMode="auto">
            <a:xfrm>
              <a:off x="253864" y="2540939"/>
              <a:ext cx="2531224" cy="2145624"/>
              <a:chOff x="253864" y="2540939"/>
              <a:chExt cx="2531224" cy="2145624"/>
            </a:xfrm>
          </p:grpSpPr>
          <p:sp>
            <p:nvSpPr>
              <p:cNvPr id="25617" name="Oval 39"/>
              <p:cNvSpPr>
                <a:spLocks noChangeArrowheads="1"/>
              </p:cNvSpPr>
              <p:nvPr/>
            </p:nvSpPr>
            <p:spPr bwMode="auto">
              <a:xfrm>
                <a:off x="1396864" y="438162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18" name="Oval 39"/>
              <p:cNvSpPr>
                <a:spLocks noChangeArrowheads="1"/>
              </p:cNvSpPr>
              <p:nvPr/>
            </p:nvSpPr>
            <p:spPr bwMode="auto">
              <a:xfrm>
                <a:off x="13968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19" name="Oval 39"/>
              <p:cNvSpPr>
                <a:spLocks noChangeArrowheads="1"/>
              </p:cNvSpPr>
              <p:nvPr/>
            </p:nvSpPr>
            <p:spPr bwMode="auto">
              <a:xfrm>
                <a:off x="647239"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20" name="Oval 39"/>
              <p:cNvSpPr>
                <a:spLocks noChangeArrowheads="1"/>
              </p:cNvSpPr>
              <p:nvPr/>
            </p:nvSpPr>
            <p:spPr bwMode="auto">
              <a:xfrm>
                <a:off x="22350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21" name="Rectangle 19"/>
              <p:cNvSpPr>
                <a:spLocks noChangeArrowheads="1"/>
              </p:cNvSpPr>
              <p:nvPr/>
            </p:nvSpPr>
            <p:spPr bwMode="auto">
              <a:xfrm>
                <a:off x="1066707" y="2540939"/>
                <a:ext cx="679247" cy="431041"/>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a:solidFill>
                      <a:srgbClr val="292929"/>
                    </a:solidFill>
                    <a:latin typeface="Calibri" pitchFamily="-1" charset="0"/>
                    <a:ea typeface="Arial" pitchFamily="-1" charset="0"/>
                    <a:cs typeface="Arial" pitchFamily="-1" charset="0"/>
                  </a:rPr>
                  <a:t>… …</a:t>
                </a:r>
              </a:p>
            </p:txBody>
          </p:sp>
          <p:sp>
            <p:nvSpPr>
              <p:cNvPr id="25622" name="Rectangle 61"/>
              <p:cNvSpPr>
                <a:spLocks noChangeArrowheads="1"/>
              </p:cNvSpPr>
              <p:nvPr/>
            </p:nvSpPr>
            <p:spPr bwMode="auto">
              <a:xfrm>
                <a:off x="1600074" y="4286310"/>
                <a:ext cx="342465"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D</a:t>
                </a:r>
              </a:p>
            </p:txBody>
          </p:sp>
          <p:sp>
            <p:nvSpPr>
              <p:cNvPr id="25623" name="Rectangle 61"/>
              <p:cNvSpPr>
                <a:spLocks noChangeArrowheads="1"/>
              </p:cNvSpPr>
              <p:nvPr/>
            </p:nvSpPr>
            <p:spPr bwMode="auto">
              <a:xfrm>
                <a:off x="2463664" y="3581400"/>
                <a:ext cx="321424"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a:t>
                </a:r>
              </a:p>
            </p:txBody>
          </p:sp>
          <p:sp>
            <p:nvSpPr>
              <p:cNvPr id="25624" name="Rectangle 61"/>
              <p:cNvSpPr>
                <a:spLocks noChangeArrowheads="1"/>
              </p:cNvSpPr>
              <p:nvPr/>
            </p:nvSpPr>
            <p:spPr bwMode="auto">
              <a:xfrm>
                <a:off x="253864" y="3581400"/>
                <a:ext cx="338557"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A</a:t>
                </a:r>
              </a:p>
            </p:txBody>
          </p:sp>
          <p:cxnSp>
            <p:nvCxnSpPr>
              <p:cNvPr id="25625" name="Straight Connector 55"/>
              <p:cNvCxnSpPr>
                <a:cxnSpLocks noChangeShapeType="1"/>
                <a:endCxn id="25619" idx="0"/>
              </p:cNvCxnSpPr>
              <p:nvPr/>
            </p:nvCxnSpPr>
            <p:spPr bwMode="auto">
              <a:xfrm rot="5400000">
                <a:off x="660896" y="3320948"/>
                <a:ext cx="456406" cy="255119"/>
              </a:xfrm>
              <a:prstGeom prst="line">
                <a:avLst/>
              </a:prstGeom>
              <a:noFill/>
              <a:ln w="22225">
                <a:solidFill>
                  <a:srgbClr val="0000FF"/>
                </a:solidFill>
                <a:round/>
                <a:headEnd/>
                <a:tailEnd/>
              </a:ln>
            </p:spPr>
          </p:cxnSp>
          <p:sp>
            <p:nvSpPr>
              <p:cNvPr id="25626" name="Rectangle 61"/>
              <p:cNvSpPr>
                <a:spLocks noChangeArrowheads="1"/>
              </p:cNvSpPr>
              <p:nvPr/>
            </p:nvSpPr>
            <p:spPr bwMode="auto">
              <a:xfrm>
                <a:off x="1574528" y="3581400"/>
                <a:ext cx="324180"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B</a:t>
                </a:r>
              </a:p>
            </p:txBody>
          </p:sp>
          <p:cxnSp>
            <p:nvCxnSpPr>
              <p:cNvPr id="25627" name="Straight Connector 55"/>
              <p:cNvCxnSpPr>
                <a:cxnSpLocks noChangeShapeType="1"/>
                <a:endCxn id="25618" idx="0"/>
              </p:cNvCxnSpPr>
              <p:nvPr/>
            </p:nvCxnSpPr>
            <p:spPr bwMode="auto">
              <a:xfrm rot="16200000" flipH="1">
                <a:off x="1301616" y="3467162"/>
                <a:ext cx="380998" cy="38098"/>
              </a:xfrm>
              <a:prstGeom prst="line">
                <a:avLst/>
              </a:prstGeom>
              <a:noFill/>
              <a:ln w="22225">
                <a:solidFill>
                  <a:srgbClr val="0000FF"/>
                </a:solidFill>
                <a:round/>
                <a:headEnd/>
                <a:tailEnd/>
              </a:ln>
            </p:spPr>
          </p:cxnSp>
          <p:cxnSp>
            <p:nvCxnSpPr>
              <p:cNvPr id="25628" name="Straight Connector 55"/>
              <p:cNvCxnSpPr>
                <a:cxnSpLocks noChangeShapeType="1"/>
                <a:stCxn id="25619" idx="4"/>
                <a:endCxn id="25617" idx="1"/>
              </p:cNvCxnSpPr>
              <p:nvPr/>
            </p:nvCxnSpPr>
            <p:spPr bwMode="auto">
              <a:xfrm rot="16200000" flipH="1">
                <a:off x="841046" y="3825802"/>
                <a:ext cx="509788" cy="668803"/>
              </a:xfrm>
              <a:prstGeom prst="line">
                <a:avLst/>
              </a:prstGeom>
              <a:noFill/>
              <a:ln w="22225">
                <a:solidFill>
                  <a:srgbClr val="0000FF"/>
                </a:solidFill>
                <a:round/>
                <a:headEnd/>
                <a:tailEnd/>
              </a:ln>
            </p:spPr>
          </p:cxnSp>
          <p:cxnSp>
            <p:nvCxnSpPr>
              <p:cNvPr id="25629" name="Straight Connector 55"/>
              <p:cNvCxnSpPr>
                <a:cxnSpLocks noChangeShapeType="1"/>
                <a:stCxn id="25617" idx="7"/>
                <a:endCxn id="25620" idx="4"/>
              </p:cNvCxnSpPr>
              <p:nvPr/>
            </p:nvCxnSpPr>
            <p:spPr bwMode="auto">
              <a:xfrm rot="5400000" flipH="1" flipV="1">
                <a:off x="1715781" y="3781515"/>
                <a:ext cx="509788" cy="757378"/>
              </a:xfrm>
              <a:prstGeom prst="line">
                <a:avLst/>
              </a:prstGeom>
              <a:noFill/>
              <a:ln w="22225">
                <a:solidFill>
                  <a:srgbClr val="0000FF"/>
                </a:solidFill>
                <a:round/>
                <a:headEnd/>
                <a:tailEnd/>
              </a:ln>
            </p:spPr>
          </p:cxnSp>
          <p:cxnSp>
            <p:nvCxnSpPr>
              <p:cNvPr id="25630" name="Straight Connector 55"/>
              <p:cNvCxnSpPr>
                <a:cxnSpLocks noChangeShapeType="1"/>
                <a:stCxn id="25617" idx="0"/>
                <a:endCxn id="25618" idx="4"/>
              </p:cNvCxnSpPr>
              <p:nvPr/>
            </p:nvCxnSpPr>
            <p:spPr bwMode="auto">
              <a:xfrm rot="5400000" flipH="1" flipV="1">
                <a:off x="1273009" y="4143465"/>
                <a:ext cx="476310" cy="1588"/>
              </a:xfrm>
              <a:prstGeom prst="line">
                <a:avLst/>
              </a:prstGeom>
              <a:noFill/>
              <a:ln w="22225">
                <a:solidFill>
                  <a:srgbClr val="0000FF"/>
                </a:solidFill>
                <a:round/>
                <a:headEnd/>
                <a:tailEnd/>
              </a:ln>
            </p:spPr>
          </p:cxnSp>
          <p:cxnSp>
            <p:nvCxnSpPr>
              <p:cNvPr id="25631" name="Straight Connector 55"/>
              <p:cNvCxnSpPr>
                <a:cxnSpLocks noChangeShapeType="1"/>
                <a:stCxn id="25618" idx="2"/>
                <a:endCxn id="25619" idx="6"/>
              </p:cNvCxnSpPr>
              <p:nvPr/>
            </p:nvCxnSpPr>
            <p:spPr bwMode="auto">
              <a:xfrm rot="10800000">
                <a:off x="875840" y="3791010"/>
                <a:ext cx="521025" cy="1588"/>
              </a:xfrm>
              <a:prstGeom prst="line">
                <a:avLst/>
              </a:prstGeom>
              <a:noFill/>
              <a:ln w="22225">
                <a:solidFill>
                  <a:srgbClr val="0000FF"/>
                </a:solidFill>
                <a:round/>
                <a:headEnd/>
                <a:tailEnd/>
              </a:ln>
            </p:spPr>
          </p:cxnSp>
        </p:grpSp>
        <p:cxnSp>
          <p:nvCxnSpPr>
            <p:cNvPr id="25616" name="Straight Connector 55"/>
            <p:cNvCxnSpPr>
              <a:cxnSpLocks noChangeShapeType="1"/>
            </p:cNvCxnSpPr>
            <p:nvPr/>
          </p:nvCxnSpPr>
          <p:spPr bwMode="auto">
            <a:xfrm rot="16200000" flipH="1">
              <a:off x="2000250" y="3333750"/>
              <a:ext cx="380998" cy="266698"/>
            </a:xfrm>
            <a:prstGeom prst="line">
              <a:avLst/>
            </a:prstGeom>
            <a:noFill/>
            <a:ln w="22225">
              <a:solidFill>
                <a:srgbClr val="0000FF"/>
              </a:solidFill>
              <a:round/>
              <a:headEnd/>
              <a:tailEnd/>
            </a:ln>
          </p:spPr>
        </p:cxnSp>
      </p:grpSp>
      <p:cxnSp>
        <p:nvCxnSpPr>
          <p:cNvPr id="47" name="Curved Connector 46"/>
          <p:cNvCxnSpPr>
            <a:cxnSpLocks noChangeShapeType="1"/>
          </p:cNvCxnSpPr>
          <p:nvPr/>
        </p:nvCxnSpPr>
        <p:spPr bwMode="auto">
          <a:xfrm rot="16200000" flipV="1">
            <a:off x="6134100" y="4686300"/>
            <a:ext cx="1524000" cy="685800"/>
          </a:xfrm>
          <a:prstGeom prst="curvedConnector3">
            <a:avLst>
              <a:gd name="adj1" fmla="val 50000"/>
            </a:avLst>
          </a:prstGeom>
          <a:noFill/>
          <a:ln w="44450">
            <a:solidFill>
              <a:srgbClr val="008000"/>
            </a:solidFill>
            <a:prstDash val="sysDash"/>
            <a:round/>
            <a:headEnd/>
            <a:tailEnd type="arrow" w="med" len="med"/>
          </a:ln>
        </p:spPr>
      </p:cxnSp>
      <p:cxnSp>
        <p:nvCxnSpPr>
          <p:cNvPr id="52" name="Straight Arrow Connector 51"/>
          <p:cNvCxnSpPr>
            <a:cxnSpLocks noChangeShapeType="1"/>
          </p:cNvCxnSpPr>
          <p:nvPr/>
        </p:nvCxnSpPr>
        <p:spPr bwMode="auto">
          <a:xfrm rot="16200000" flipH="1">
            <a:off x="1028700" y="4991100"/>
            <a:ext cx="914400" cy="76200"/>
          </a:xfrm>
          <a:prstGeom prst="straightConnector1">
            <a:avLst/>
          </a:prstGeom>
          <a:noFill/>
          <a:ln w="41275">
            <a:solidFill>
              <a:srgbClr val="FF6600"/>
            </a:solidFill>
            <a:prstDash val="sysDash"/>
            <a:round/>
            <a:headEnd/>
            <a:tailEnd type="arrow" w="med" len="med"/>
          </a:ln>
        </p:spPr>
      </p:cxnSp>
      <p:sp>
        <p:nvSpPr>
          <p:cNvPr id="66" name="Freeform 67"/>
          <p:cNvSpPr>
            <a:spLocks noChangeArrowheads="1"/>
          </p:cNvSpPr>
          <p:nvPr/>
        </p:nvSpPr>
        <p:spPr bwMode="auto">
          <a:xfrm rot="-2018602">
            <a:off x="703263" y="4506913"/>
            <a:ext cx="715962" cy="1330325"/>
          </a:xfrm>
          <a:custGeom>
            <a:avLst/>
            <a:gdLst>
              <a:gd name="T0" fmla="*/ 1 w 1197011"/>
              <a:gd name="T1" fmla="*/ 1 h 2653862"/>
              <a:gd name="T2" fmla="*/ 1 w 1197011"/>
              <a:gd name="T3" fmla="*/ 1 h 2653862"/>
              <a:gd name="T4" fmla="*/ 1 w 1197011"/>
              <a:gd name="T5" fmla="*/ 0 h 2653862"/>
              <a:gd name="T6" fmla="*/ 0 60000 65536"/>
              <a:gd name="T7" fmla="*/ 0 60000 65536"/>
              <a:gd name="T8" fmla="*/ 0 60000 65536"/>
              <a:gd name="T9" fmla="*/ 0 w 1197011"/>
              <a:gd name="T10" fmla="*/ 0 h 2653862"/>
              <a:gd name="T11" fmla="*/ 1197011 w 1197011"/>
              <a:gd name="T12" fmla="*/ 2653862 h 2653862"/>
            </a:gdLst>
            <a:ahLst/>
            <a:cxnLst>
              <a:cxn ang="T6">
                <a:pos x="T0" y="T1"/>
              </a:cxn>
              <a:cxn ang="T7">
                <a:pos x="T2" y="T3"/>
              </a:cxn>
              <a:cxn ang="T8">
                <a:pos x="T4" y="T5"/>
              </a:cxn>
            </a:cxnLst>
            <a:rect l="T9" t="T10" r="T11" b="T12"/>
            <a:pathLst>
              <a:path w="1197011" h="2653862">
                <a:moveTo>
                  <a:pt x="741563" y="2653862"/>
                </a:moveTo>
                <a:cubicBezTo>
                  <a:pt x="370781" y="2086741"/>
                  <a:pt x="0" y="1519620"/>
                  <a:pt x="75908" y="1077310"/>
                </a:cubicBezTo>
                <a:cubicBezTo>
                  <a:pt x="151816" y="635000"/>
                  <a:pt x="1197011" y="0"/>
                  <a:pt x="1197011" y="0"/>
                </a:cubicBezTo>
              </a:path>
            </a:pathLst>
          </a:custGeom>
          <a:noFill/>
          <a:ln w="44450">
            <a:solidFill>
              <a:srgbClr val="FF6600"/>
            </a:solidFill>
            <a:prstDash val="sysDash"/>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Times" pitchFamily="-1" charset="0"/>
            </a:endParaRPr>
          </a:p>
        </p:txBody>
      </p:sp>
      <p:sp>
        <p:nvSpPr>
          <p:cNvPr id="25614" name="Content Placeholder 2"/>
          <p:cNvSpPr>
            <a:spLocks noGrp="1"/>
          </p:cNvSpPr>
          <p:nvPr>
            <p:ph idx="1"/>
          </p:nvPr>
        </p:nvSpPr>
        <p:spPr>
          <a:xfrm>
            <a:off x="381000" y="1524000"/>
            <a:ext cx="8153400" cy="1600200"/>
          </a:xfrm>
        </p:spPr>
        <p:txBody>
          <a:bodyPr>
            <a:normAutofit lnSpcReduction="10000"/>
          </a:bodyPr>
          <a:lstStyle/>
          <a:p>
            <a:pPr>
              <a:buFont typeface="Wingdings" pitchFamily="-1" charset="2"/>
              <a:buChar char="v"/>
            </a:pPr>
            <a:r>
              <a:rPr lang="en-US" sz="2400" dirty="0">
                <a:solidFill>
                  <a:srgbClr val="0000FF"/>
                </a:solidFill>
                <a:latin typeface="Calibri" pitchFamily="-1" charset="0"/>
                <a:ea typeface="Arial" pitchFamily="-1" charset="0"/>
                <a:cs typeface="Arial" pitchFamily="-1" charset="0"/>
              </a:rPr>
              <a:t>ISPs, source and destination all need path control</a:t>
            </a:r>
          </a:p>
          <a:p>
            <a:pPr>
              <a:buFont typeface="Wingdings" pitchFamily="-1" charset="2"/>
              <a:buChar char="v"/>
            </a:pPr>
            <a:r>
              <a:rPr lang="en-US" sz="2400" dirty="0">
                <a:solidFill>
                  <a:srgbClr val="0000FF"/>
                </a:solidFill>
                <a:latin typeface="Calibri" pitchFamily="-1" charset="0"/>
                <a:ea typeface="Arial" pitchFamily="-1" charset="0"/>
                <a:cs typeface="Arial" pitchFamily="-1" charset="0"/>
              </a:rPr>
              <a:t>Challenges</a:t>
            </a:r>
          </a:p>
          <a:p>
            <a:pPr lvl="1">
              <a:buFont typeface="Wingdings" pitchFamily="-1" charset="2"/>
              <a:buChar char="v"/>
            </a:pPr>
            <a:r>
              <a:rPr lang="en-US" sz="2000" dirty="0">
                <a:solidFill>
                  <a:srgbClr val="0000FF"/>
                </a:solidFill>
                <a:latin typeface="Calibri" pitchFamily="-1" charset="0"/>
                <a:ea typeface="Arial" pitchFamily="-1" charset="0"/>
                <a:cs typeface="Arial" pitchFamily="-1" charset="0"/>
              </a:rPr>
              <a:t>What granularity of control is appropriate?</a:t>
            </a:r>
          </a:p>
          <a:p>
            <a:pPr lvl="1">
              <a:buFont typeface="Wingdings" pitchFamily="-1" charset="2"/>
              <a:buChar char="v"/>
            </a:pPr>
            <a:r>
              <a:rPr lang="en-US" sz="2000" dirty="0">
                <a:solidFill>
                  <a:srgbClr val="0000FF"/>
                </a:solidFill>
                <a:latin typeface="Calibri" pitchFamily="-1" charset="0"/>
                <a:ea typeface="Arial" pitchFamily="-1" charset="0"/>
                <a:cs typeface="Arial" pitchFamily="-1" charset="0"/>
              </a:rPr>
              <a:t>How to prevent attacks based on sender / receiver control?</a:t>
            </a:r>
          </a:p>
        </p:txBody>
      </p:sp>
    </p:spTree>
    <p:extLst>
      <p:ext uri="{BB962C8B-B14F-4D97-AF65-F5344CB8AC3E}">
        <p14:creationId xmlns:p14="http://schemas.microsoft.com/office/powerpoint/2010/main" val="21206406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533400"/>
            <a:ext cx="9144000" cy="1143000"/>
          </a:xfrm>
        </p:spPr>
        <p:txBody>
          <a:bodyPr/>
          <a:lstStyle/>
          <a:p>
            <a:r>
              <a:rPr lang="en-US" dirty="0">
                <a:solidFill>
                  <a:srgbClr val="1F497D"/>
                </a:solidFill>
                <a:latin typeface="Calibri" pitchFamily="-1" charset="0"/>
                <a:ea typeface="Arial" pitchFamily="-1" charset="0"/>
                <a:cs typeface="Arial" pitchFamily="-1" charset="0"/>
              </a:rPr>
              <a:t>Wish List (3): Minimal / Explicit Trust</a:t>
            </a:r>
          </a:p>
        </p:txBody>
      </p:sp>
      <p:sp>
        <p:nvSpPr>
          <p:cNvPr id="27651" name="Slide Number Placeholder 3"/>
          <p:cNvSpPr>
            <a:spLocks noGrp="1"/>
          </p:cNvSpPr>
          <p:nvPr>
            <p:ph type="sldNum" sz="quarter" idx="12"/>
          </p:nvPr>
        </p:nvSpPr>
        <p:spPr/>
        <p:txBody>
          <a:bodyPr/>
          <a:lstStyle/>
          <a:p>
            <a:fld id="{27730A1F-44D9-AE42-B644-5DE02D71CA10}" type="slidenum">
              <a:rPr lang="en-US" smtClean="0">
                <a:latin typeface="Calibri" pitchFamily="-1" charset="0"/>
                <a:ea typeface="Arial" pitchFamily="-1" charset="0"/>
                <a:cs typeface="Arial" pitchFamily="-1" charset="0"/>
              </a:rPr>
              <a:pPr/>
              <a:t>39</a:t>
            </a:fld>
            <a:endParaRPr lang="en-US">
              <a:latin typeface="Calibri" pitchFamily="-1" charset="0"/>
              <a:ea typeface="Arial" pitchFamily="-1" charset="0"/>
              <a:cs typeface="Arial" pitchFamily="-1" charset="0"/>
            </a:endParaRPr>
          </a:p>
        </p:txBody>
      </p:sp>
      <p:pic>
        <p:nvPicPr>
          <p:cNvPr id="27652" name="Picture 5" descr="images.jpg"/>
          <p:cNvPicPr>
            <a:picLocks noChangeAspect="1"/>
          </p:cNvPicPr>
          <p:nvPr/>
        </p:nvPicPr>
        <p:blipFill>
          <a:blip r:embed="rId3"/>
          <a:srcRect/>
          <a:stretch>
            <a:fillRect/>
          </a:stretch>
        </p:blipFill>
        <p:spPr bwMode="auto">
          <a:xfrm>
            <a:off x="4876800" y="1828800"/>
            <a:ext cx="3505200" cy="2311400"/>
          </a:xfrm>
          <a:prstGeom prst="rect">
            <a:avLst/>
          </a:prstGeom>
          <a:noFill/>
          <a:ln w="9525">
            <a:noFill/>
            <a:miter lim="800000"/>
            <a:headEnd/>
            <a:tailEnd/>
          </a:ln>
        </p:spPr>
      </p:pic>
      <p:cxnSp>
        <p:nvCxnSpPr>
          <p:cNvPr id="27653" name="Straight Connector 47"/>
          <p:cNvCxnSpPr>
            <a:cxnSpLocks noChangeShapeType="1"/>
            <a:stCxn id="27662" idx="7"/>
          </p:cNvCxnSpPr>
          <p:nvPr/>
        </p:nvCxnSpPr>
        <p:spPr bwMode="auto">
          <a:xfrm rot="5400000" flipH="1" flipV="1">
            <a:off x="6726238" y="4516438"/>
            <a:ext cx="644525" cy="492125"/>
          </a:xfrm>
          <a:prstGeom prst="line">
            <a:avLst/>
          </a:prstGeom>
          <a:noFill/>
          <a:ln w="31750">
            <a:solidFill>
              <a:srgbClr val="0000FF"/>
            </a:solidFill>
            <a:round/>
            <a:headEnd/>
            <a:tailEnd/>
          </a:ln>
        </p:spPr>
      </p:cxnSp>
      <p:cxnSp>
        <p:nvCxnSpPr>
          <p:cNvPr id="27654" name="Straight Connector 45"/>
          <p:cNvCxnSpPr>
            <a:cxnSpLocks noChangeShapeType="1"/>
            <a:stCxn id="27662" idx="1"/>
            <a:endCxn id="27661" idx="5"/>
          </p:cNvCxnSpPr>
          <p:nvPr/>
        </p:nvCxnSpPr>
        <p:spPr bwMode="auto">
          <a:xfrm rot="16200000" flipV="1">
            <a:off x="5964238" y="4516438"/>
            <a:ext cx="644525" cy="492125"/>
          </a:xfrm>
          <a:prstGeom prst="line">
            <a:avLst/>
          </a:prstGeom>
          <a:noFill/>
          <a:ln w="31750">
            <a:solidFill>
              <a:srgbClr val="0000FF"/>
            </a:solidFill>
            <a:round/>
            <a:headEnd/>
            <a:tailEnd/>
          </a:ln>
        </p:spPr>
      </p:cxnSp>
      <p:cxnSp>
        <p:nvCxnSpPr>
          <p:cNvPr id="27655" name="Straight Connector 43"/>
          <p:cNvCxnSpPr>
            <a:cxnSpLocks noChangeShapeType="1"/>
            <a:stCxn id="27663" idx="0"/>
            <a:endCxn id="27662" idx="4"/>
          </p:cNvCxnSpPr>
          <p:nvPr/>
        </p:nvCxnSpPr>
        <p:spPr bwMode="auto">
          <a:xfrm rot="5400000" flipH="1" flipV="1">
            <a:off x="6324601" y="5753100"/>
            <a:ext cx="685800" cy="3175"/>
          </a:xfrm>
          <a:prstGeom prst="line">
            <a:avLst/>
          </a:prstGeom>
          <a:noFill/>
          <a:ln w="38100">
            <a:solidFill>
              <a:srgbClr val="0000FF"/>
            </a:solidFill>
            <a:round/>
            <a:headEnd/>
            <a:tailEnd/>
          </a:ln>
        </p:spPr>
      </p:cxnSp>
      <p:sp>
        <p:nvSpPr>
          <p:cNvPr id="27656" name="Rectangle 61"/>
          <p:cNvSpPr>
            <a:spLocks noChangeArrowheads="1"/>
          </p:cNvSpPr>
          <p:nvPr/>
        </p:nvSpPr>
        <p:spPr bwMode="auto">
          <a:xfrm>
            <a:off x="6858000" y="6076950"/>
            <a:ext cx="70485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CMU</a:t>
            </a:r>
          </a:p>
        </p:txBody>
      </p:sp>
      <p:sp>
        <p:nvSpPr>
          <p:cNvPr id="27657" name="Rectangle 62"/>
          <p:cNvSpPr>
            <a:spLocks noChangeArrowheads="1"/>
          </p:cNvSpPr>
          <p:nvPr/>
        </p:nvSpPr>
        <p:spPr bwMode="auto">
          <a:xfrm>
            <a:off x="6858000" y="5010150"/>
            <a:ext cx="5715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PSC</a:t>
            </a:r>
          </a:p>
        </p:txBody>
      </p:sp>
      <p:sp>
        <p:nvSpPr>
          <p:cNvPr id="27658" name="Rectangle 64"/>
          <p:cNvSpPr>
            <a:spLocks noChangeArrowheads="1"/>
          </p:cNvSpPr>
          <p:nvPr/>
        </p:nvSpPr>
        <p:spPr bwMode="auto">
          <a:xfrm>
            <a:off x="7543800" y="3886200"/>
            <a:ext cx="90646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dirty="0">
                <a:solidFill>
                  <a:srgbClr val="3366FF"/>
                </a:solidFill>
                <a:latin typeface="Calibri" pitchFamily="-1" charset="0"/>
                <a:ea typeface="Arial" pitchFamily="-1" charset="0"/>
                <a:cs typeface="Arial" pitchFamily="-1" charset="0"/>
              </a:rPr>
              <a:t>Level 3</a:t>
            </a:r>
          </a:p>
        </p:txBody>
      </p:sp>
      <p:sp>
        <p:nvSpPr>
          <p:cNvPr id="27659" name="Rectangle 65"/>
          <p:cNvSpPr>
            <a:spLocks noChangeArrowheads="1"/>
          </p:cNvSpPr>
          <p:nvPr/>
        </p:nvSpPr>
        <p:spPr bwMode="auto">
          <a:xfrm>
            <a:off x="6019800" y="3886200"/>
            <a:ext cx="37941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dirty="0">
                <a:solidFill>
                  <a:srgbClr val="3366FF"/>
                </a:solidFill>
                <a:latin typeface="Calibri" pitchFamily="-1" charset="0"/>
                <a:ea typeface="Arial" pitchFamily="-1" charset="0"/>
                <a:cs typeface="Arial" pitchFamily="-1" charset="0"/>
              </a:rPr>
              <a:t>I2</a:t>
            </a:r>
          </a:p>
        </p:txBody>
      </p:sp>
      <p:sp>
        <p:nvSpPr>
          <p:cNvPr id="27660" name="Oval 35"/>
          <p:cNvSpPr>
            <a:spLocks noChangeArrowheads="1"/>
          </p:cNvSpPr>
          <p:nvPr/>
        </p:nvSpPr>
        <p:spPr bwMode="auto">
          <a:xfrm>
            <a:off x="8305800" y="49530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1" name="Oval 36"/>
          <p:cNvSpPr>
            <a:spLocks noChangeArrowheads="1"/>
          </p:cNvSpPr>
          <p:nvPr/>
        </p:nvSpPr>
        <p:spPr bwMode="auto">
          <a:xfrm>
            <a:off x="5715000" y="41148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2" name="Oval 38"/>
          <p:cNvSpPr>
            <a:spLocks noChangeArrowheads="1"/>
          </p:cNvSpPr>
          <p:nvPr/>
        </p:nvSpPr>
        <p:spPr bwMode="auto">
          <a:xfrm>
            <a:off x="6477000" y="50292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3" name="Oval 39"/>
          <p:cNvSpPr>
            <a:spLocks noChangeArrowheads="1"/>
          </p:cNvSpPr>
          <p:nvPr/>
        </p:nvSpPr>
        <p:spPr bwMode="auto">
          <a:xfrm>
            <a:off x="6477000" y="60960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64" name="Straight Connector 55"/>
          <p:cNvCxnSpPr>
            <a:cxnSpLocks noChangeShapeType="1"/>
            <a:stCxn id="27665" idx="2"/>
            <a:endCxn id="27661" idx="6"/>
          </p:cNvCxnSpPr>
          <p:nvPr/>
        </p:nvCxnSpPr>
        <p:spPr bwMode="auto">
          <a:xfrm rot="10800000">
            <a:off x="6096000" y="4305300"/>
            <a:ext cx="1143000" cy="1588"/>
          </a:xfrm>
          <a:prstGeom prst="line">
            <a:avLst/>
          </a:prstGeom>
          <a:noFill/>
          <a:ln w="28575">
            <a:solidFill>
              <a:srgbClr val="0000FF"/>
            </a:solidFill>
            <a:round/>
            <a:headEnd/>
            <a:tailEnd/>
          </a:ln>
        </p:spPr>
      </p:cxnSp>
      <p:sp>
        <p:nvSpPr>
          <p:cNvPr id="27665" name="Oval 35"/>
          <p:cNvSpPr>
            <a:spLocks noChangeArrowheads="1"/>
          </p:cNvSpPr>
          <p:nvPr/>
        </p:nvSpPr>
        <p:spPr bwMode="auto">
          <a:xfrm>
            <a:off x="7239000" y="41148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66" name="Straight Connector 55"/>
          <p:cNvCxnSpPr>
            <a:cxnSpLocks noChangeShapeType="1"/>
          </p:cNvCxnSpPr>
          <p:nvPr/>
        </p:nvCxnSpPr>
        <p:spPr bwMode="auto">
          <a:xfrm rot="5400000">
            <a:off x="5753894" y="4001294"/>
            <a:ext cx="228600" cy="1588"/>
          </a:xfrm>
          <a:prstGeom prst="line">
            <a:avLst/>
          </a:prstGeom>
          <a:noFill/>
          <a:ln w="28575">
            <a:solidFill>
              <a:srgbClr val="0000FF"/>
            </a:solidFill>
            <a:round/>
            <a:headEnd/>
            <a:tailEnd/>
          </a:ln>
        </p:spPr>
      </p:cxnSp>
      <p:cxnSp>
        <p:nvCxnSpPr>
          <p:cNvPr id="27667" name="Straight Connector 55"/>
          <p:cNvCxnSpPr>
            <a:cxnSpLocks noChangeShapeType="1"/>
          </p:cNvCxnSpPr>
          <p:nvPr/>
        </p:nvCxnSpPr>
        <p:spPr bwMode="auto">
          <a:xfrm rot="5400000">
            <a:off x="7352507" y="3999706"/>
            <a:ext cx="228600" cy="1587"/>
          </a:xfrm>
          <a:prstGeom prst="line">
            <a:avLst/>
          </a:prstGeom>
          <a:noFill/>
          <a:ln w="28575">
            <a:solidFill>
              <a:srgbClr val="0000FF"/>
            </a:solidFill>
            <a:round/>
            <a:headEnd/>
            <a:tailEnd/>
          </a:ln>
        </p:spPr>
      </p:cxnSp>
      <p:cxnSp>
        <p:nvCxnSpPr>
          <p:cNvPr id="27668" name="Straight Connector 55"/>
          <p:cNvCxnSpPr>
            <a:cxnSpLocks noChangeShapeType="1"/>
            <a:stCxn id="27660" idx="1"/>
            <a:endCxn id="27665" idx="5"/>
          </p:cNvCxnSpPr>
          <p:nvPr/>
        </p:nvCxnSpPr>
        <p:spPr bwMode="auto">
          <a:xfrm rot="16200000" flipV="1">
            <a:off x="7678738" y="4325938"/>
            <a:ext cx="568325" cy="796925"/>
          </a:xfrm>
          <a:prstGeom prst="line">
            <a:avLst/>
          </a:prstGeom>
          <a:noFill/>
          <a:ln w="28575">
            <a:solidFill>
              <a:srgbClr val="0000FF"/>
            </a:solidFill>
            <a:round/>
            <a:headEnd/>
            <a:tailEnd/>
          </a:ln>
        </p:spPr>
      </p:cxnSp>
      <p:cxnSp>
        <p:nvCxnSpPr>
          <p:cNvPr id="27669" name="Straight Connector 55"/>
          <p:cNvCxnSpPr>
            <a:cxnSpLocks noChangeShapeType="1"/>
          </p:cNvCxnSpPr>
          <p:nvPr/>
        </p:nvCxnSpPr>
        <p:spPr bwMode="auto">
          <a:xfrm rot="5400000" flipH="1" flipV="1">
            <a:off x="8305800" y="5410200"/>
            <a:ext cx="228600" cy="76200"/>
          </a:xfrm>
          <a:prstGeom prst="line">
            <a:avLst/>
          </a:prstGeom>
          <a:noFill/>
          <a:ln w="28575">
            <a:solidFill>
              <a:srgbClr val="0000FF"/>
            </a:solidFill>
            <a:round/>
            <a:headEnd/>
            <a:tailEnd/>
          </a:ln>
        </p:spPr>
      </p:cxnSp>
      <p:cxnSp>
        <p:nvCxnSpPr>
          <p:cNvPr id="27670" name="Straight Connector 55"/>
          <p:cNvCxnSpPr>
            <a:cxnSpLocks noChangeShapeType="1"/>
          </p:cNvCxnSpPr>
          <p:nvPr/>
        </p:nvCxnSpPr>
        <p:spPr bwMode="auto">
          <a:xfrm rot="16200000" flipV="1">
            <a:off x="8686800" y="5181600"/>
            <a:ext cx="152400" cy="152400"/>
          </a:xfrm>
          <a:prstGeom prst="line">
            <a:avLst/>
          </a:prstGeom>
          <a:noFill/>
          <a:ln w="28575">
            <a:solidFill>
              <a:srgbClr val="0000FF"/>
            </a:solidFill>
            <a:round/>
            <a:headEnd/>
            <a:tailEnd/>
          </a:ln>
        </p:spPr>
      </p:cxnSp>
      <p:sp>
        <p:nvSpPr>
          <p:cNvPr id="33" name="Content Placeholder 2"/>
          <p:cNvSpPr>
            <a:spLocks noGrp="1"/>
          </p:cNvSpPr>
          <p:nvPr>
            <p:ph idx="1"/>
          </p:nvPr>
        </p:nvSpPr>
        <p:spPr>
          <a:xfrm>
            <a:off x="152400" y="1752600"/>
            <a:ext cx="4876800" cy="4724400"/>
          </a:xfrm>
        </p:spPr>
        <p:txBody>
          <a:bodyPr>
            <a:normAutofit/>
          </a:bodyPr>
          <a:lstStyle/>
          <a:p>
            <a:pPr>
              <a:spcAft>
                <a:spcPts val="600"/>
              </a:spcAft>
              <a:buFont typeface="Wingdings" pitchFamily="-1" charset="2"/>
              <a:buChar char="v"/>
            </a:pPr>
            <a:r>
              <a:rPr lang="en-US" sz="2400" dirty="0">
                <a:solidFill>
                  <a:srgbClr val="0000FF"/>
                </a:solidFill>
                <a:latin typeface="Calibri" pitchFamily="-1" charset="0"/>
                <a:ea typeface="Arial" pitchFamily="-1" charset="0"/>
                <a:cs typeface="Arial" pitchFamily="-1" charset="0"/>
              </a:rPr>
              <a:t>Clear who needs to be trusted for</a:t>
            </a:r>
            <a:br>
              <a:rPr lang="en-US" sz="2400" dirty="0">
                <a:solidFill>
                  <a:srgbClr val="0000FF"/>
                </a:solidFill>
                <a:latin typeface="Calibri" pitchFamily="-1" charset="0"/>
                <a:ea typeface="Arial" pitchFamily="-1" charset="0"/>
                <a:cs typeface="Arial" pitchFamily="-1" charset="0"/>
              </a:rPr>
            </a:br>
            <a:r>
              <a:rPr lang="en-US" sz="2400" dirty="0">
                <a:solidFill>
                  <a:srgbClr val="0000FF"/>
                </a:solidFill>
                <a:latin typeface="Calibri" pitchFamily="-1" charset="0"/>
                <a:ea typeface="Arial" pitchFamily="-1" charset="0"/>
                <a:cs typeface="Arial" pitchFamily="-1" charset="0"/>
              </a:rPr>
              <a:t>network operations</a:t>
            </a:r>
          </a:p>
          <a:p>
            <a:pPr>
              <a:spcAft>
                <a:spcPts val="600"/>
              </a:spcAft>
              <a:buFont typeface="Wingdings" pitchFamily="-1" charset="2"/>
              <a:buChar char="v"/>
            </a:pPr>
            <a:r>
              <a:rPr lang="en-US" sz="2400" dirty="0">
                <a:solidFill>
                  <a:srgbClr val="0000FF"/>
                </a:solidFill>
                <a:latin typeface="Calibri" pitchFamily="-1" charset="0"/>
                <a:ea typeface="Arial" pitchFamily="-1" charset="0"/>
                <a:cs typeface="Arial" pitchFamily="-1" charset="0"/>
              </a:rPr>
              <a:t>Small TCB: minimal number of</a:t>
            </a:r>
            <a:br>
              <a:rPr lang="en-US" sz="2400" dirty="0">
                <a:solidFill>
                  <a:srgbClr val="0000FF"/>
                </a:solidFill>
                <a:latin typeface="Calibri" pitchFamily="-1" charset="0"/>
                <a:ea typeface="Arial" pitchFamily="-1" charset="0"/>
                <a:cs typeface="Arial" pitchFamily="-1" charset="0"/>
              </a:rPr>
            </a:br>
            <a:r>
              <a:rPr lang="en-US" sz="2400" dirty="0">
                <a:solidFill>
                  <a:srgbClr val="0000FF"/>
                </a:solidFill>
                <a:latin typeface="Calibri" pitchFamily="-1" charset="0"/>
                <a:ea typeface="Arial" pitchFamily="-1" charset="0"/>
                <a:cs typeface="Arial" pitchFamily="-1" charset="0"/>
              </a:rPr>
              <a:t>trusted entities</a:t>
            </a:r>
          </a:p>
          <a:p>
            <a:pPr>
              <a:spcAft>
                <a:spcPts val="600"/>
              </a:spcAft>
              <a:buFont typeface="Wingdings" pitchFamily="-1" charset="2"/>
              <a:buChar char="v"/>
            </a:pPr>
            <a:r>
              <a:rPr lang="en-US" sz="2400" dirty="0">
                <a:solidFill>
                  <a:srgbClr val="0000FF"/>
                </a:solidFill>
                <a:latin typeface="Calibri" pitchFamily="-1" charset="0"/>
                <a:ea typeface="Arial" pitchFamily="-1" charset="0"/>
                <a:cs typeface="Arial" pitchFamily="-1" charset="0"/>
              </a:rPr>
              <a:t>Avoid transitive trust sprawl</a:t>
            </a:r>
          </a:p>
        </p:txBody>
      </p:sp>
      <p:grpSp>
        <p:nvGrpSpPr>
          <p:cNvPr id="2" name="Group 61"/>
          <p:cNvGrpSpPr>
            <a:grpSpLocks/>
          </p:cNvGrpSpPr>
          <p:nvPr/>
        </p:nvGrpSpPr>
        <p:grpSpPr bwMode="auto">
          <a:xfrm>
            <a:off x="5334000" y="2438400"/>
            <a:ext cx="2514600" cy="1447800"/>
            <a:chOff x="5334000" y="2438400"/>
            <a:chExt cx="2514600" cy="1447800"/>
          </a:xfrm>
        </p:grpSpPr>
        <p:sp>
          <p:nvSpPr>
            <p:cNvPr id="27678" name="Oval 36"/>
            <p:cNvSpPr>
              <a:spLocks noChangeArrowheads="1"/>
            </p:cNvSpPr>
            <p:nvPr/>
          </p:nvSpPr>
          <p:spPr bwMode="auto">
            <a:xfrm>
              <a:off x="5334000" y="28194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79" name="Oval 36"/>
            <p:cNvSpPr>
              <a:spLocks noChangeArrowheads="1"/>
            </p:cNvSpPr>
            <p:nvPr/>
          </p:nvSpPr>
          <p:spPr bwMode="auto">
            <a:xfrm>
              <a:off x="6400800" y="2819400"/>
              <a:ext cx="381000" cy="381000"/>
            </a:xfrm>
            <a:prstGeom prst="ellipse">
              <a:avLst/>
            </a:prstGeom>
            <a:solidFill>
              <a:srgbClr val="FF0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80" name="Oval 36"/>
            <p:cNvSpPr>
              <a:spLocks noChangeArrowheads="1"/>
            </p:cNvSpPr>
            <p:nvPr/>
          </p:nvSpPr>
          <p:spPr bwMode="auto">
            <a:xfrm>
              <a:off x="7467600" y="28194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81" name="Straight Connector 55"/>
            <p:cNvCxnSpPr>
              <a:cxnSpLocks noChangeShapeType="1"/>
              <a:stCxn id="27678" idx="4"/>
            </p:cNvCxnSpPr>
            <p:nvPr/>
          </p:nvCxnSpPr>
          <p:spPr bwMode="auto">
            <a:xfrm rot="16200000" flipH="1">
              <a:off x="5353050" y="3371850"/>
              <a:ext cx="685800" cy="342900"/>
            </a:xfrm>
            <a:prstGeom prst="line">
              <a:avLst/>
            </a:prstGeom>
            <a:noFill/>
            <a:ln w="28575">
              <a:solidFill>
                <a:srgbClr val="0000FF"/>
              </a:solidFill>
              <a:round/>
              <a:headEnd/>
              <a:tailEnd/>
            </a:ln>
          </p:spPr>
        </p:cxnSp>
        <p:cxnSp>
          <p:nvCxnSpPr>
            <p:cNvPr id="27682" name="Straight Connector 55"/>
            <p:cNvCxnSpPr>
              <a:cxnSpLocks noChangeShapeType="1"/>
              <a:stCxn id="27679" idx="3"/>
            </p:cNvCxnSpPr>
            <p:nvPr/>
          </p:nvCxnSpPr>
          <p:spPr bwMode="auto">
            <a:xfrm rot="5400000">
              <a:off x="5791200" y="3220804"/>
              <a:ext cx="741596" cy="589196"/>
            </a:xfrm>
            <a:prstGeom prst="line">
              <a:avLst/>
            </a:prstGeom>
            <a:noFill/>
            <a:ln w="28575">
              <a:solidFill>
                <a:srgbClr val="0000FF"/>
              </a:solidFill>
              <a:round/>
              <a:headEnd/>
              <a:tailEnd/>
            </a:ln>
          </p:spPr>
        </p:cxnSp>
        <p:cxnSp>
          <p:nvCxnSpPr>
            <p:cNvPr id="27683" name="Straight Connector 55"/>
            <p:cNvCxnSpPr>
              <a:cxnSpLocks noChangeShapeType="1"/>
              <a:stCxn id="27680" idx="4"/>
            </p:cNvCxnSpPr>
            <p:nvPr/>
          </p:nvCxnSpPr>
          <p:spPr bwMode="auto">
            <a:xfrm rot="5400000">
              <a:off x="7219950" y="3448050"/>
              <a:ext cx="685800" cy="190500"/>
            </a:xfrm>
            <a:prstGeom prst="line">
              <a:avLst/>
            </a:prstGeom>
            <a:noFill/>
            <a:ln w="28575">
              <a:solidFill>
                <a:srgbClr val="0000FF"/>
              </a:solidFill>
              <a:round/>
              <a:headEnd/>
              <a:tailEnd/>
            </a:ln>
          </p:spPr>
        </p:cxnSp>
        <p:sp>
          <p:nvSpPr>
            <p:cNvPr id="27684" name="Rectangle 64"/>
            <p:cNvSpPr>
              <a:spLocks noChangeArrowheads="1"/>
            </p:cNvSpPr>
            <p:nvPr/>
          </p:nvSpPr>
          <p:spPr bwMode="auto">
            <a:xfrm>
              <a:off x="5334000" y="2438400"/>
              <a:ext cx="317790"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X</a:t>
              </a:r>
            </a:p>
          </p:txBody>
        </p:sp>
        <p:sp>
          <p:nvSpPr>
            <p:cNvPr id="27685" name="Rectangle 64"/>
            <p:cNvSpPr>
              <a:spLocks noChangeArrowheads="1"/>
            </p:cNvSpPr>
            <p:nvPr/>
          </p:nvSpPr>
          <p:spPr bwMode="auto">
            <a:xfrm>
              <a:off x="6400800" y="2438400"/>
              <a:ext cx="312906"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Y</a:t>
              </a:r>
            </a:p>
          </p:txBody>
        </p:sp>
        <p:sp>
          <p:nvSpPr>
            <p:cNvPr id="27686" name="Rectangle 64"/>
            <p:cNvSpPr>
              <a:spLocks noChangeArrowheads="1"/>
            </p:cNvSpPr>
            <p:nvPr/>
          </p:nvSpPr>
          <p:spPr bwMode="auto">
            <a:xfrm>
              <a:off x="7467600" y="2438400"/>
              <a:ext cx="304766"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Z</a:t>
              </a:r>
            </a:p>
          </p:txBody>
        </p:sp>
        <p:cxnSp>
          <p:nvCxnSpPr>
            <p:cNvPr id="27687" name="Straight Connector 55"/>
            <p:cNvCxnSpPr>
              <a:cxnSpLocks noChangeShapeType="1"/>
            </p:cNvCxnSpPr>
            <p:nvPr/>
          </p:nvCxnSpPr>
          <p:spPr bwMode="auto">
            <a:xfrm rot="16200000" flipH="1">
              <a:off x="5257800" y="2743200"/>
              <a:ext cx="228600" cy="76200"/>
            </a:xfrm>
            <a:prstGeom prst="line">
              <a:avLst/>
            </a:prstGeom>
            <a:noFill/>
            <a:ln w="28575">
              <a:solidFill>
                <a:srgbClr val="0000FF"/>
              </a:solidFill>
              <a:round/>
              <a:headEnd/>
              <a:tailEnd/>
            </a:ln>
          </p:spPr>
        </p:cxnSp>
        <p:cxnSp>
          <p:nvCxnSpPr>
            <p:cNvPr id="27688" name="Straight Connector 55"/>
            <p:cNvCxnSpPr>
              <a:cxnSpLocks noChangeShapeType="1"/>
            </p:cNvCxnSpPr>
            <p:nvPr/>
          </p:nvCxnSpPr>
          <p:spPr bwMode="auto">
            <a:xfrm rot="5400000">
              <a:off x="5600700" y="2705100"/>
              <a:ext cx="228600" cy="152400"/>
            </a:xfrm>
            <a:prstGeom prst="line">
              <a:avLst/>
            </a:prstGeom>
            <a:noFill/>
            <a:ln w="28575">
              <a:solidFill>
                <a:srgbClr val="0000FF"/>
              </a:solidFill>
              <a:round/>
              <a:headEnd/>
              <a:tailEnd/>
            </a:ln>
          </p:spPr>
        </p:cxnSp>
        <p:cxnSp>
          <p:nvCxnSpPr>
            <p:cNvPr id="27689" name="Straight Connector 55"/>
            <p:cNvCxnSpPr>
              <a:cxnSpLocks noChangeShapeType="1"/>
            </p:cNvCxnSpPr>
            <p:nvPr/>
          </p:nvCxnSpPr>
          <p:spPr bwMode="auto">
            <a:xfrm rot="5400000">
              <a:off x="6667500" y="2705100"/>
              <a:ext cx="228600" cy="152400"/>
            </a:xfrm>
            <a:prstGeom prst="line">
              <a:avLst/>
            </a:prstGeom>
            <a:noFill/>
            <a:ln w="28575">
              <a:solidFill>
                <a:srgbClr val="0000FF"/>
              </a:solidFill>
              <a:round/>
              <a:headEnd/>
              <a:tailEnd/>
            </a:ln>
          </p:spPr>
        </p:cxnSp>
        <p:cxnSp>
          <p:nvCxnSpPr>
            <p:cNvPr id="27690" name="Straight Connector 55"/>
            <p:cNvCxnSpPr>
              <a:cxnSpLocks noChangeShapeType="1"/>
              <a:endCxn id="27680" idx="1"/>
            </p:cNvCxnSpPr>
            <p:nvPr/>
          </p:nvCxnSpPr>
          <p:spPr bwMode="auto">
            <a:xfrm rot="16200000" flipH="1">
              <a:off x="7429500" y="2781300"/>
              <a:ext cx="131996" cy="55796"/>
            </a:xfrm>
            <a:prstGeom prst="line">
              <a:avLst/>
            </a:prstGeom>
            <a:noFill/>
            <a:ln w="28575">
              <a:solidFill>
                <a:srgbClr val="0000FF"/>
              </a:solidFill>
              <a:round/>
              <a:headEnd/>
              <a:tailEnd/>
            </a:ln>
          </p:spPr>
        </p:cxnSp>
        <p:cxnSp>
          <p:nvCxnSpPr>
            <p:cNvPr id="27691" name="Straight Connector 55"/>
            <p:cNvCxnSpPr>
              <a:cxnSpLocks noChangeShapeType="1"/>
              <a:stCxn id="27680" idx="2"/>
              <a:endCxn id="27679" idx="6"/>
            </p:cNvCxnSpPr>
            <p:nvPr/>
          </p:nvCxnSpPr>
          <p:spPr bwMode="auto">
            <a:xfrm rot="10800000">
              <a:off x="6781800" y="3009900"/>
              <a:ext cx="685800" cy="1588"/>
            </a:xfrm>
            <a:prstGeom prst="line">
              <a:avLst/>
            </a:prstGeom>
            <a:noFill/>
            <a:ln w="28575">
              <a:solidFill>
                <a:srgbClr val="0000FF"/>
              </a:solidFill>
              <a:round/>
              <a:headEnd/>
              <a:tailEnd/>
            </a:ln>
          </p:spPr>
        </p:cxnSp>
      </p:grpSp>
      <p:sp>
        <p:nvSpPr>
          <p:cNvPr id="63" name="Oval Callout 62"/>
          <p:cNvSpPr/>
          <p:nvPr/>
        </p:nvSpPr>
        <p:spPr bwMode="auto">
          <a:xfrm>
            <a:off x="3581400" y="5324475"/>
            <a:ext cx="2743200" cy="1152525"/>
          </a:xfrm>
          <a:prstGeom prst="wedgeEllipseCallout">
            <a:avLst>
              <a:gd name="adj1" fmla="val 54056"/>
              <a:gd name="adj2" fmla="val 27701"/>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cs typeface="Arial" charset="0"/>
              </a:rPr>
              <a:t>Who will forward</a:t>
            </a:r>
          </a:p>
          <a:p>
            <a:pPr algn="ctr" defTabSz="914400" eaLnBrk="0" fontAlgn="base" hangingPunct="0">
              <a:spcBef>
                <a:spcPct val="0"/>
              </a:spcBef>
              <a:spcAft>
                <a:spcPct val="0"/>
              </a:spcAft>
              <a:defRPr/>
            </a:pPr>
            <a:r>
              <a:rPr lang="en-US" sz="2000">
                <a:solidFill>
                  <a:srgbClr val="800000"/>
                </a:solidFill>
                <a:latin typeface="Calibri" charset="0"/>
                <a:ea typeface="Arial" charset="0"/>
                <a:cs typeface="Arial" charset="0"/>
              </a:rPr>
              <a:t>packets on my path?</a:t>
            </a:r>
          </a:p>
        </p:txBody>
      </p:sp>
      <p:sp>
        <p:nvSpPr>
          <p:cNvPr id="46" name="Rectangle 64"/>
          <p:cNvSpPr>
            <a:spLocks noChangeArrowheads="1"/>
          </p:cNvSpPr>
          <p:nvPr/>
        </p:nvSpPr>
        <p:spPr bwMode="auto">
          <a:xfrm>
            <a:off x="51816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 …</a:t>
            </a:r>
          </a:p>
        </p:txBody>
      </p:sp>
      <p:sp>
        <p:nvSpPr>
          <p:cNvPr id="47" name="Rectangle 64"/>
          <p:cNvSpPr>
            <a:spLocks noChangeArrowheads="1"/>
          </p:cNvSpPr>
          <p:nvPr/>
        </p:nvSpPr>
        <p:spPr bwMode="auto">
          <a:xfrm>
            <a:off x="63246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 …</a:t>
            </a:r>
          </a:p>
        </p:txBody>
      </p:sp>
      <p:sp>
        <p:nvSpPr>
          <p:cNvPr id="48" name="Rectangle 64"/>
          <p:cNvSpPr>
            <a:spLocks noChangeArrowheads="1"/>
          </p:cNvSpPr>
          <p:nvPr/>
        </p:nvSpPr>
        <p:spPr bwMode="auto">
          <a:xfrm>
            <a:off x="73152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3366FF"/>
                </a:solidFill>
                <a:latin typeface="Calibri" pitchFamily="-1" charset="0"/>
                <a:ea typeface="Arial" pitchFamily="-1" charset="0"/>
                <a:cs typeface="Arial" pitchFamily="-1" charset="0"/>
              </a:rPr>
              <a:t>… …</a:t>
            </a:r>
          </a:p>
        </p:txBody>
      </p:sp>
      <p:sp>
        <p:nvSpPr>
          <p:cNvPr id="50" name="Rectangle 49"/>
          <p:cNvSpPr>
            <a:spLocks noChangeArrowheads="1"/>
          </p:cNvSpPr>
          <p:nvPr/>
        </p:nvSpPr>
        <p:spPr bwMode="auto">
          <a:xfrm>
            <a:off x="5867400" y="2743200"/>
            <a:ext cx="1366838" cy="523875"/>
          </a:xfrm>
          <a:prstGeom prst="rect">
            <a:avLst/>
          </a:prstGeom>
          <a:noFill/>
          <a:ln w="9525">
            <a:noFill/>
            <a:miter lim="800000"/>
            <a:headEnd/>
            <a:tailEnd/>
          </a:ln>
        </p:spPr>
        <p:txBody>
          <a:bodyPr wrap="none">
            <a:prstTxWarp prst="textNoShape">
              <a:avLst/>
            </a:prstTxWarp>
            <a:spAutoFit/>
          </a:bodyPr>
          <a:lstStyle/>
          <a:p>
            <a:pPr marL="342900" indent="-342900" defTabSz="914400" eaLnBrk="0" fontAlgn="base" hangingPunct="0">
              <a:spcBef>
                <a:spcPct val="20000"/>
              </a:spcBef>
              <a:spcAft>
                <a:spcPct val="0"/>
              </a:spcAft>
            </a:pPr>
            <a:r>
              <a:rPr lang="en-US" sz="2800">
                <a:solidFill>
                  <a:srgbClr val="292929"/>
                </a:solidFill>
                <a:latin typeface="Calibri" pitchFamily="-1" charset="0"/>
                <a:ea typeface="Arial" pitchFamily="-1" charset="0"/>
                <a:cs typeface="Arial" pitchFamily="-1" charset="0"/>
              </a:rPr>
              <a:t>Internet</a:t>
            </a:r>
          </a:p>
        </p:txBody>
      </p:sp>
      <p:cxnSp>
        <p:nvCxnSpPr>
          <p:cNvPr id="45" name="Curved Connector 44"/>
          <p:cNvCxnSpPr/>
          <p:nvPr/>
        </p:nvCxnSpPr>
        <p:spPr bwMode="auto">
          <a:xfrm rot="16200000" flipV="1">
            <a:off x="4038600" y="3962400"/>
            <a:ext cx="3429000" cy="1143000"/>
          </a:xfrm>
          <a:prstGeom prst="curvedConnector3">
            <a:avLst>
              <a:gd name="adj1" fmla="val 45568"/>
            </a:avLst>
          </a:prstGeom>
          <a:solidFill>
            <a:schemeClr val="tx2"/>
          </a:solidFill>
          <a:ln w="57150" cap="flat" cmpd="sng" algn="ctr">
            <a:solidFill>
              <a:srgbClr val="008000"/>
            </a:solidFill>
            <a:prstDash val="solid"/>
            <a:round/>
            <a:headEnd type="none" w="med" len="med"/>
            <a:tailEnd type="arrow" w="med" len="med"/>
          </a:ln>
          <a:effectLst/>
        </p:spPr>
      </p:cxnSp>
    </p:spTree>
    <p:extLst>
      <p:ext uri="{BB962C8B-B14F-4D97-AF65-F5344CB8AC3E}">
        <p14:creationId xmlns:p14="http://schemas.microsoft.com/office/powerpoint/2010/main" val="4950903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4</a:t>
            </a:fld>
            <a:endParaRPr kumimoji="0" lang="en-US"/>
          </a:p>
        </p:txBody>
      </p:sp>
      <p:pic>
        <p:nvPicPr>
          <p:cNvPr id="5" name="Picture 4" descr="Screen Shot 2015-04-12 at 2.5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0095"/>
          </a:xfrm>
          <a:prstGeom prst="rect">
            <a:avLst/>
          </a:prstGeom>
        </p:spPr>
      </p:pic>
    </p:spTree>
    <p:extLst>
      <p:ext uri="{BB962C8B-B14F-4D97-AF65-F5344CB8AC3E}">
        <p14:creationId xmlns:p14="http://schemas.microsoft.com/office/powerpoint/2010/main" val="2410499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solidFill>
                  <a:srgbClr val="1F497D"/>
                </a:solidFill>
                <a:ea typeface="ＭＳ Ｐゴシック" pitchFamily="-1" charset="-128"/>
                <a:cs typeface="ＭＳ Ｐゴシック" pitchFamily="-1" charset="-128"/>
              </a:rPr>
              <a:t>SCION Architectural Goals</a:t>
            </a:r>
          </a:p>
        </p:txBody>
      </p:sp>
      <p:sp>
        <p:nvSpPr>
          <p:cNvPr id="28675" name="Content Placeholder 2"/>
          <p:cNvSpPr>
            <a:spLocks noGrp="1"/>
          </p:cNvSpPr>
          <p:nvPr>
            <p:ph idx="1"/>
          </p:nvPr>
        </p:nvSpPr>
        <p:spPr>
          <a:xfrm>
            <a:off x="228600" y="1371600"/>
            <a:ext cx="8686800" cy="4832350"/>
          </a:xfrm>
        </p:spPr>
        <p:txBody>
          <a:bodyPr/>
          <a:lstStyle/>
          <a:p>
            <a:r>
              <a:rPr lang="en-US" sz="2400" dirty="0">
                <a:ea typeface="ＭＳ Ｐゴシック" pitchFamily="-1" charset="-128"/>
                <a:cs typeface="ＭＳ Ｐゴシック" pitchFamily="-1" charset="-128"/>
              </a:rPr>
              <a:t>High availability, even for networks with malicious parties</a:t>
            </a:r>
          </a:p>
          <a:p>
            <a:pPr lvl="1"/>
            <a:r>
              <a:rPr lang="en-US" sz="2000" dirty="0">
                <a:solidFill>
                  <a:srgbClr val="800000"/>
                </a:solidFill>
                <a:ea typeface="ＭＳ Ｐゴシック" pitchFamily="-1" charset="-128"/>
                <a:cs typeface="ＭＳ Ｐゴシック" pitchFamily="-1" charset="-128"/>
              </a:rPr>
              <a:t>Communication should be available if attacker-free path exists</a:t>
            </a:r>
          </a:p>
          <a:p>
            <a:r>
              <a:rPr lang="en-US" sz="2400" dirty="0">
                <a:solidFill>
                  <a:srgbClr val="800000"/>
                </a:solidFill>
                <a:ea typeface="ＭＳ Ｐゴシック" pitchFamily="-1" charset="-128"/>
                <a:cs typeface="ＭＳ Ｐゴシック" pitchFamily="-1" charset="-128"/>
              </a:rPr>
              <a:t>Explicit trust </a:t>
            </a:r>
            <a:r>
              <a:rPr lang="en-US" sz="2400" dirty="0">
                <a:ea typeface="ＭＳ Ｐゴシック" pitchFamily="-1" charset="-128"/>
                <a:cs typeface="ＭＳ Ｐゴシック" pitchFamily="-1" charset="-128"/>
              </a:rPr>
              <a:t>for network operations</a:t>
            </a:r>
          </a:p>
          <a:p>
            <a:r>
              <a:rPr lang="en-US" sz="2400" dirty="0">
                <a:ea typeface="ＭＳ Ｐゴシック" pitchFamily="-1" charset="-128"/>
                <a:cs typeface="ＭＳ Ｐゴシック" pitchFamily="-1" charset="-128"/>
              </a:rPr>
              <a:t>Minimal TCB: minimize trusted entities for any operation</a:t>
            </a:r>
          </a:p>
          <a:p>
            <a:pPr lvl="1"/>
            <a:r>
              <a:rPr lang="en-US" sz="2400" dirty="0">
                <a:solidFill>
                  <a:srgbClr val="800000"/>
                </a:solidFill>
              </a:rPr>
              <a:t>Strong isolation from </a:t>
            </a:r>
            <a:r>
              <a:rPr lang="en-US" sz="2400" dirty="0" err="1">
                <a:solidFill>
                  <a:srgbClr val="800000"/>
                </a:solidFill>
              </a:rPr>
              <a:t>untrusted</a:t>
            </a:r>
            <a:r>
              <a:rPr lang="en-US" sz="2400" dirty="0">
                <a:solidFill>
                  <a:srgbClr val="800000"/>
                </a:solidFill>
              </a:rPr>
              <a:t> parties</a:t>
            </a:r>
          </a:p>
          <a:p>
            <a:r>
              <a:rPr lang="en-US" sz="2400" dirty="0">
                <a:ea typeface="ＭＳ Ｐゴシック" pitchFamily="-1" charset="-128"/>
                <a:cs typeface="ＭＳ Ｐゴシック" pitchFamily="-1" charset="-128"/>
              </a:rPr>
              <a:t>Operate with mutually distrusting entities</a:t>
            </a:r>
          </a:p>
          <a:p>
            <a:pPr lvl="1"/>
            <a:r>
              <a:rPr lang="en-US" sz="2400" dirty="0">
                <a:solidFill>
                  <a:srgbClr val="800000"/>
                </a:solidFill>
              </a:rPr>
              <a:t>No single root of trust</a:t>
            </a:r>
          </a:p>
          <a:p>
            <a:r>
              <a:rPr lang="en-US" sz="2400" dirty="0">
                <a:ea typeface="ＭＳ Ｐゴシック" pitchFamily="-1" charset="-128"/>
                <a:cs typeface="ＭＳ Ｐゴシック" pitchFamily="-1" charset="-128"/>
              </a:rPr>
              <a:t>Balanced route </a:t>
            </a:r>
            <a:r>
              <a:rPr lang="en-US" sz="2400" dirty="0">
                <a:solidFill>
                  <a:srgbClr val="800000"/>
                </a:solidFill>
                <a:ea typeface="ＭＳ Ｐゴシック" pitchFamily="-1" charset="-128"/>
                <a:cs typeface="ＭＳ Ｐゴシック" pitchFamily="-1" charset="-128"/>
              </a:rPr>
              <a:t>control </a:t>
            </a:r>
            <a:r>
              <a:rPr lang="en-US" sz="2400" dirty="0">
                <a:ea typeface="ＭＳ Ｐゴシック" pitchFamily="-1" charset="-128"/>
                <a:cs typeface="ＭＳ Ｐゴシック" pitchFamily="-1" charset="-128"/>
              </a:rPr>
              <a:t>for ISPs, receivers, senders</a:t>
            </a:r>
          </a:p>
          <a:p>
            <a:r>
              <a:rPr lang="en-US" sz="2400" dirty="0">
                <a:ea typeface="ＭＳ Ｐゴシック" pitchFamily="-1" charset="-128"/>
                <a:cs typeface="ＭＳ Ｐゴシック" pitchFamily="-1" charset="-128"/>
              </a:rPr>
              <a:t>No circular dependencies during setup: enable </a:t>
            </a:r>
            <a:r>
              <a:rPr lang="en-US" sz="2400" dirty="0" err="1">
                <a:ea typeface="ＭＳ Ｐゴシック" pitchFamily="-1" charset="-128"/>
                <a:cs typeface="ＭＳ Ｐゴシック" pitchFamily="-1" charset="-128"/>
              </a:rPr>
              <a:t>rebootability</a:t>
            </a:r>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Simplicity, efficiency, flexibility, and scalability</a:t>
            </a:r>
          </a:p>
        </p:txBody>
      </p:sp>
      <p:sp>
        <p:nvSpPr>
          <p:cNvPr id="28676" name="Slide Number Placeholder 3"/>
          <p:cNvSpPr>
            <a:spLocks noGrp="1"/>
          </p:cNvSpPr>
          <p:nvPr>
            <p:ph type="sldNum" sz="quarter" idx="12"/>
          </p:nvPr>
        </p:nvSpPr>
        <p:spPr/>
        <p:txBody>
          <a:bodyPr/>
          <a:lstStyle/>
          <a:p>
            <a:fld id="{1BB3149D-0D5F-054F-A750-21C5EEC4E8DB}" type="slidenum">
              <a:rPr lang="en-US" smtClean="0"/>
              <a:pPr/>
              <a:t>40</a:t>
            </a:fld>
            <a:endParaRPr lang="en-US"/>
          </a:p>
        </p:txBody>
      </p:sp>
    </p:spTree>
    <p:extLst>
      <p:ext uri="{BB962C8B-B14F-4D97-AF65-F5344CB8AC3E}">
        <p14:creationId xmlns:p14="http://schemas.microsoft.com/office/powerpoint/2010/main" val="7497506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81000"/>
            <a:ext cx="7772400" cy="1143000"/>
          </a:xfrm>
        </p:spPr>
        <p:txBody>
          <a:bodyPr/>
          <a:lstStyle/>
          <a:p>
            <a:r>
              <a:rPr lang="en-US" dirty="0">
                <a:solidFill>
                  <a:srgbClr val="1F497D"/>
                </a:solidFill>
                <a:latin typeface="Calibri" pitchFamily="-1" charset="0"/>
                <a:ea typeface="Helvetica" pitchFamily="-1" charset="0"/>
                <a:cs typeface="Helvetica" pitchFamily="-1" charset="0"/>
              </a:rPr>
              <a:t>SCION Architecture Overview</a:t>
            </a:r>
          </a:p>
        </p:txBody>
      </p:sp>
      <p:sp>
        <p:nvSpPr>
          <p:cNvPr id="31747" name="Slide Number Placeholder 3"/>
          <p:cNvSpPr>
            <a:spLocks noGrp="1"/>
          </p:cNvSpPr>
          <p:nvPr>
            <p:ph type="sldNum" sz="quarter" idx="12"/>
          </p:nvPr>
        </p:nvSpPr>
        <p:spPr/>
        <p:txBody>
          <a:bodyPr/>
          <a:lstStyle/>
          <a:p>
            <a:fld id="{2F38AAAC-EF30-D245-BFB8-E339E757A9A6}" type="slidenum">
              <a:rPr lang="en-US">
                <a:latin typeface="Calibri" pitchFamily="-1" charset="0"/>
                <a:ea typeface="Calibri" pitchFamily="-1" charset="0"/>
                <a:cs typeface="Calibri" pitchFamily="-1" charset="0"/>
              </a:rPr>
              <a:pPr/>
              <a:t>41</a:t>
            </a:fld>
            <a:endParaRPr lang="en-US">
              <a:latin typeface="Calibri" pitchFamily="-1" charset="0"/>
              <a:ea typeface="Calibri" pitchFamily="-1" charset="0"/>
              <a:cs typeface="Calibri" pitchFamily="-1" charset="0"/>
            </a:endParaRPr>
          </a:p>
        </p:txBody>
      </p:sp>
      <p:sp>
        <p:nvSpPr>
          <p:cNvPr id="16" name="Freeform 15"/>
          <p:cNvSpPr/>
          <p:nvPr/>
        </p:nvSpPr>
        <p:spPr bwMode="auto">
          <a:xfrm>
            <a:off x="3670300" y="2235200"/>
            <a:ext cx="4760913" cy="4089400"/>
          </a:xfrm>
          <a:custGeom>
            <a:avLst/>
            <a:gdLst>
              <a:gd name="connsiteX0" fmla="*/ 3208574 w 5236194"/>
              <a:gd name="connsiteY0" fmla="*/ 105104 h 4842058"/>
              <a:gd name="connsiteX1" fmla="*/ 4504850 w 5236194"/>
              <a:gd name="connsiteY1" fmla="*/ 1392622 h 4842058"/>
              <a:gd name="connsiteX2" fmla="*/ 4960298 w 5236194"/>
              <a:gd name="connsiteY2" fmla="*/ 4099035 h 4842058"/>
              <a:gd name="connsiteX3" fmla="*/ 2849471 w 5236194"/>
              <a:gd name="connsiteY3" fmla="*/ 4642070 h 4842058"/>
              <a:gd name="connsiteX4" fmla="*/ 309471 w 5236194"/>
              <a:gd name="connsiteY4" fmla="*/ 4195380 h 4842058"/>
              <a:gd name="connsiteX5" fmla="*/ 992643 w 5236194"/>
              <a:gd name="connsiteY5" fmla="*/ 762001 h 4842058"/>
              <a:gd name="connsiteX6" fmla="*/ 3208574 w 5236194"/>
              <a:gd name="connsiteY6" fmla="*/ 105104 h 484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194" h="4842058">
                <a:moveTo>
                  <a:pt x="3208574" y="105104"/>
                </a:moveTo>
                <a:cubicBezTo>
                  <a:pt x="3793942" y="210208"/>
                  <a:pt x="4212896" y="726967"/>
                  <a:pt x="4504850" y="1392622"/>
                </a:cubicBezTo>
                <a:cubicBezTo>
                  <a:pt x="4796804" y="2058277"/>
                  <a:pt x="5236194" y="3557460"/>
                  <a:pt x="4960298" y="4099035"/>
                </a:cubicBezTo>
                <a:cubicBezTo>
                  <a:pt x="4684402" y="4640610"/>
                  <a:pt x="3624609" y="4626013"/>
                  <a:pt x="2849471" y="4642070"/>
                </a:cubicBezTo>
                <a:cubicBezTo>
                  <a:pt x="2074333" y="4658127"/>
                  <a:pt x="618942" y="4842058"/>
                  <a:pt x="309471" y="4195380"/>
                </a:cubicBezTo>
                <a:cubicBezTo>
                  <a:pt x="0" y="3548702"/>
                  <a:pt x="506540" y="1442254"/>
                  <a:pt x="992643" y="762001"/>
                </a:cubicBezTo>
                <a:cubicBezTo>
                  <a:pt x="1478746" y="81748"/>
                  <a:pt x="2623206" y="0"/>
                  <a:pt x="3208574" y="105104"/>
                </a:cubicBezTo>
                <a:close/>
              </a:path>
            </a:pathLst>
          </a:custGeom>
          <a:noFill/>
          <a:ln w="63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18" name="Oval 17"/>
          <p:cNvSpPr/>
          <p:nvPr/>
        </p:nvSpPr>
        <p:spPr bwMode="auto">
          <a:xfrm>
            <a:off x="5019675" y="2492375"/>
            <a:ext cx="2224088" cy="771525"/>
          </a:xfrm>
          <a:prstGeom prst="ellipse">
            <a:avLst/>
          </a:prstGeom>
          <a:solidFill>
            <a:srgbClr val="008000">
              <a:alpha val="47000"/>
            </a:srgbClr>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31750" name="Oval 18"/>
          <p:cNvSpPr>
            <a:spLocks noChangeArrowheads="1"/>
          </p:cNvSpPr>
          <p:nvPr/>
        </p:nvSpPr>
        <p:spPr bwMode="auto">
          <a:xfrm>
            <a:off x="5386388" y="3749675"/>
            <a:ext cx="195262"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1" name="Oval 19"/>
          <p:cNvSpPr>
            <a:spLocks noChangeArrowheads="1"/>
          </p:cNvSpPr>
          <p:nvPr/>
        </p:nvSpPr>
        <p:spPr bwMode="auto">
          <a:xfrm>
            <a:off x="5140325" y="4965700"/>
            <a:ext cx="195263"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2" name="Oval 20"/>
          <p:cNvSpPr>
            <a:spLocks noChangeArrowheads="1"/>
          </p:cNvSpPr>
          <p:nvPr/>
        </p:nvSpPr>
        <p:spPr bwMode="auto">
          <a:xfrm>
            <a:off x="6537325" y="4965700"/>
            <a:ext cx="195263"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3" name="Oval 21"/>
          <p:cNvSpPr>
            <a:spLocks noChangeArrowheads="1"/>
          </p:cNvSpPr>
          <p:nvPr/>
        </p:nvSpPr>
        <p:spPr bwMode="auto">
          <a:xfrm>
            <a:off x="4946650" y="5643563"/>
            <a:ext cx="193675" cy="187325"/>
          </a:xfrm>
          <a:prstGeom prst="ellipse">
            <a:avLst/>
          </a:prstGeom>
          <a:solidFill>
            <a:srgbClr val="0000FF"/>
          </a:solid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4" name="Oval 22"/>
          <p:cNvSpPr>
            <a:spLocks noChangeArrowheads="1"/>
          </p:cNvSpPr>
          <p:nvPr/>
        </p:nvSpPr>
        <p:spPr bwMode="auto">
          <a:xfrm>
            <a:off x="6246813" y="5643563"/>
            <a:ext cx="195262"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5" name="Oval 23"/>
          <p:cNvSpPr>
            <a:spLocks noChangeArrowheads="1"/>
          </p:cNvSpPr>
          <p:nvPr/>
        </p:nvSpPr>
        <p:spPr bwMode="auto">
          <a:xfrm>
            <a:off x="5942013" y="4505325"/>
            <a:ext cx="193675"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56" name="Straight Arrow Connector 24"/>
          <p:cNvCxnSpPr>
            <a:cxnSpLocks noChangeShapeType="1"/>
            <a:stCxn id="31751" idx="4"/>
            <a:endCxn id="31753" idx="0"/>
          </p:cNvCxnSpPr>
          <p:nvPr/>
        </p:nvCxnSpPr>
        <p:spPr bwMode="auto">
          <a:xfrm rot="5400000">
            <a:off x="4895850" y="5300663"/>
            <a:ext cx="490538" cy="195262"/>
          </a:xfrm>
          <a:prstGeom prst="straightConnector1">
            <a:avLst/>
          </a:prstGeom>
          <a:noFill/>
          <a:ln w="9525">
            <a:solidFill>
              <a:schemeClr val="tx1"/>
            </a:solidFill>
            <a:round/>
            <a:headEnd type="triangle" w="med" len="med"/>
            <a:tailEnd/>
          </a:ln>
        </p:spPr>
      </p:cxnSp>
      <p:cxnSp>
        <p:nvCxnSpPr>
          <p:cNvPr id="31757" name="Straight Arrow Connector 25"/>
          <p:cNvCxnSpPr>
            <a:cxnSpLocks noChangeShapeType="1"/>
            <a:stCxn id="31752" idx="3"/>
          </p:cNvCxnSpPr>
          <p:nvPr/>
        </p:nvCxnSpPr>
        <p:spPr bwMode="auto">
          <a:xfrm rot="5400000">
            <a:off x="6196012" y="5273676"/>
            <a:ext cx="519113" cy="220662"/>
          </a:xfrm>
          <a:prstGeom prst="straightConnector1">
            <a:avLst/>
          </a:prstGeom>
          <a:noFill/>
          <a:ln w="9525">
            <a:solidFill>
              <a:schemeClr val="tx1"/>
            </a:solidFill>
            <a:round/>
            <a:headEnd type="triangle" w="med" len="med"/>
            <a:tailEnd/>
          </a:ln>
        </p:spPr>
      </p:cxnSp>
      <p:cxnSp>
        <p:nvCxnSpPr>
          <p:cNvPr id="31758" name="Straight Arrow Connector 26"/>
          <p:cNvCxnSpPr>
            <a:cxnSpLocks noChangeShapeType="1"/>
            <a:stCxn id="31750" idx="3"/>
            <a:endCxn id="31751" idx="0"/>
          </p:cNvCxnSpPr>
          <p:nvPr/>
        </p:nvCxnSpPr>
        <p:spPr bwMode="auto">
          <a:xfrm rot="5400000">
            <a:off x="4798219" y="4348956"/>
            <a:ext cx="1057275" cy="176213"/>
          </a:xfrm>
          <a:prstGeom prst="straightConnector1">
            <a:avLst/>
          </a:prstGeom>
          <a:noFill/>
          <a:ln w="9525">
            <a:solidFill>
              <a:schemeClr val="tx1"/>
            </a:solidFill>
            <a:round/>
            <a:headEnd type="triangle" w="med" len="med"/>
            <a:tailEnd/>
          </a:ln>
        </p:spPr>
      </p:cxnSp>
      <p:cxnSp>
        <p:nvCxnSpPr>
          <p:cNvPr id="31759" name="Straight Arrow Connector 27"/>
          <p:cNvCxnSpPr>
            <a:cxnSpLocks noChangeShapeType="1"/>
            <a:stCxn id="31750" idx="5"/>
            <a:endCxn id="31755" idx="1"/>
          </p:cNvCxnSpPr>
          <p:nvPr/>
        </p:nvCxnSpPr>
        <p:spPr bwMode="auto">
          <a:xfrm rot="16200000" flipH="1">
            <a:off x="5449888" y="4011612"/>
            <a:ext cx="623888" cy="417513"/>
          </a:xfrm>
          <a:prstGeom prst="straightConnector1">
            <a:avLst/>
          </a:prstGeom>
          <a:noFill/>
          <a:ln w="9525">
            <a:solidFill>
              <a:schemeClr val="tx1"/>
            </a:solidFill>
            <a:round/>
            <a:headEnd type="triangle" w="med" len="med"/>
            <a:tailEnd/>
          </a:ln>
        </p:spPr>
      </p:cxnSp>
      <p:sp>
        <p:nvSpPr>
          <p:cNvPr id="31760" name="Oval 28"/>
          <p:cNvSpPr>
            <a:spLocks noChangeArrowheads="1"/>
          </p:cNvSpPr>
          <p:nvPr/>
        </p:nvSpPr>
        <p:spPr bwMode="auto">
          <a:xfrm>
            <a:off x="6742113" y="3803650"/>
            <a:ext cx="195262"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1" name="Straight Arrow Connector 29"/>
          <p:cNvCxnSpPr>
            <a:cxnSpLocks noChangeShapeType="1"/>
            <a:stCxn id="31760" idx="3"/>
            <a:endCxn id="31755" idx="6"/>
          </p:cNvCxnSpPr>
          <p:nvPr/>
        </p:nvCxnSpPr>
        <p:spPr bwMode="auto">
          <a:xfrm rot="5400000">
            <a:off x="6135688" y="3962400"/>
            <a:ext cx="635000" cy="635000"/>
          </a:xfrm>
          <a:prstGeom prst="straightConnector1">
            <a:avLst/>
          </a:prstGeom>
          <a:noFill/>
          <a:ln w="9525">
            <a:solidFill>
              <a:schemeClr val="tx1"/>
            </a:solidFill>
            <a:round/>
            <a:headEnd type="triangle" w="med" len="med"/>
            <a:tailEnd/>
          </a:ln>
        </p:spPr>
      </p:cxnSp>
      <p:cxnSp>
        <p:nvCxnSpPr>
          <p:cNvPr id="31762" name="Straight Arrow Connector 30"/>
          <p:cNvCxnSpPr>
            <a:cxnSpLocks noChangeShapeType="1"/>
            <a:stCxn id="31755" idx="5"/>
            <a:endCxn id="31752" idx="2"/>
          </p:cNvCxnSpPr>
          <p:nvPr/>
        </p:nvCxnSpPr>
        <p:spPr bwMode="auto">
          <a:xfrm rot="16200000" flipH="1">
            <a:off x="6124575" y="4646613"/>
            <a:ext cx="395288" cy="430212"/>
          </a:xfrm>
          <a:prstGeom prst="straightConnector1">
            <a:avLst/>
          </a:prstGeom>
          <a:noFill/>
          <a:ln w="9525">
            <a:solidFill>
              <a:schemeClr val="tx1"/>
            </a:solidFill>
            <a:round/>
            <a:headEnd type="triangle" w="med" len="med"/>
            <a:tailEnd/>
          </a:ln>
        </p:spPr>
      </p:cxnSp>
      <p:sp>
        <p:nvSpPr>
          <p:cNvPr id="31763" name="Oval 31"/>
          <p:cNvSpPr>
            <a:spLocks noChangeArrowheads="1"/>
          </p:cNvSpPr>
          <p:nvPr/>
        </p:nvSpPr>
        <p:spPr bwMode="auto">
          <a:xfrm>
            <a:off x="4305300" y="3908425"/>
            <a:ext cx="195263"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4" name="Straight Arrow Connector 32"/>
          <p:cNvCxnSpPr>
            <a:cxnSpLocks noChangeShapeType="1"/>
            <a:stCxn id="31765" idx="3"/>
            <a:endCxn id="31763" idx="0"/>
          </p:cNvCxnSpPr>
          <p:nvPr/>
        </p:nvCxnSpPr>
        <p:spPr bwMode="auto">
          <a:xfrm rot="5400000">
            <a:off x="4488657" y="2858294"/>
            <a:ext cx="963612" cy="1136650"/>
          </a:xfrm>
          <a:prstGeom prst="straightConnector1">
            <a:avLst/>
          </a:prstGeom>
          <a:noFill/>
          <a:ln w="9525">
            <a:solidFill>
              <a:schemeClr val="tx1"/>
            </a:solidFill>
            <a:round/>
            <a:headEnd type="triangle" w="med" len="med"/>
            <a:tailEnd/>
          </a:ln>
        </p:spPr>
      </p:cxnSp>
      <p:sp>
        <p:nvSpPr>
          <p:cNvPr id="31765" name="Oval 34"/>
          <p:cNvSpPr>
            <a:spLocks noChangeArrowheads="1"/>
          </p:cNvSpPr>
          <p:nvPr/>
        </p:nvSpPr>
        <p:spPr bwMode="auto">
          <a:xfrm>
            <a:off x="5510213" y="2786063"/>
            <a:ext cx="195262"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6" name="Straight Arrow Connector 35"/>
          <p:cNvCxnSpPr>
            <a:cxnSpLocks noChangeShapeType="1"/>
            <a:stCxn id="31765" idx="4"/>
            <a:endCxn id="31750" idx="0"/>
          </p:cNvCxnSpPr>
          <p:nvPr/>
        </p:nvCxnSpPr>
        <p:spPr bwMode="auto">
          <a:xfrm rot="5400000">
            <a:off x="5157788" y="3298825"/>
            <a:ext cx="777875" cy="123825"/>
          </a:xfrm>
          <a:prstGeom prst="straightConnector1">
            <a:avLst/>
          </a:prstGeom>
          <a:noFill/>
          <a:ln w="9525">
            <a:solidFill>
              <a:schemeClr val="tx1"/>
            </a:solidFill>
            <a:round/>
            <a:headEnd type="triangle" w="med" len="med"/>
            <a:tailEnd/>
          </a:ln>
        </p:spPr>
      </p:cxnSp>
      <p:sp>
        <p:nvSpPr>
          <p:cNvPr id="31767" name="Oval 36"/>
          <p:cNvSpPr>
            <a:spLocks noChangeArrowheads="1"/>
          </p:cNvSpPr>
          <p:nvPr/>
        </p:nvSpPr>
        <p:spPr bwMode="auto">
          <a:xfrm>
            <a:off x="6840538" y="2786063"/>
            <a:ext cx="193675"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8" name="Straight Arrow Connector 37"/>
          <p:cNvCxnSpPr>
            <a:cxnSpLocks noChangeShapeType="1"/>
            <a:stCxn id="31767" idx="4"/>
            <a:endCxn id="31760" idx="0"/>
          </p:cNvCxnSpPr>
          <p:nvPr/>
        </p:nvCxnSpPr>
        <p:spPr bwMode="auto">
          <a:xfrm rot="5400000">
            <a:off x="6473032" y="3339306"/>
            <a:ext cx="831850" cy="96837"/>
          </a:xfrm>
          <a:prstGeom prst="straightConnector1">
            <a:avLst/>
          </a:prstGeom>
          <a:noFill/>
          <a:ln w="9525">
            <a:solidFill>
              <a:schemeClr val="tx1"/>
            </a:solidFill>
            <a:round/>
            <a:headEnd type="triangle" w="med" len="med"/>
            <a:tailEnd/>
          </a:ln>
        </p:spPr>
      </p:cxnSp>
      <p:sp>
        <p:nvSpPr>
          <p:cNvPr id="31769" name="Oval 38"/>
          <p:cNvSpPr>
            <a:spLocks noChangeArrowheads="1"/>
          </p:cNvSpPr>
          <p:nvPr/>
        </p:nvSpPr>
        <p:spPr bwMode="auto">
          <a:xfrm>
            <a:off x="7602538" y="5616575"/>
            <a:ext cx="195262" cy="185738"/>
          </a:xfrm>
          <a:prstGeom prst="ellipse">
            <a:avLst/>
          </a:prstGeom>
          <a:solidFill>
            <a:srgbClr val="FF0000"/>
          </a:solid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0" name="Straight Arrow Connector 39"/>
          <p:cNvCxnSpPr>
            <a:cxnSpLocks noChangeShapeType="1"/>
            <a:stCxn id="31771" idx="5"/>
            <a:endCxn id="31769" idx="0"/>
          </p:cNvCxnSpPr>
          <p:nvPr/>
        </p:nvCxnSpPr>
        <p:spPr bwMode="auto">
          <a:xfrm rot="16200000" flipH="1">
            <a:off x="7061995" y="4977606"/>
            <a:ext cx="925512" cy="352425"/>
          </a:xfrm>
          <a:prstGeom prst="straightConnector1">
            <a:avLst/>
          </a:prstGeom>
          <a:noFill/>
          <a:ln w="9525">
            <a:solidFill>
              <a:schemeClr val="tx1"/>
            </a:solidFill>
            <a:round/>
            <a:headEnd type="triangle" w="med" len="med"/>
            <a:tailEnd/>
          </a:ln>
        </p:spPr>
      </p:cxnSp>
      <p:sp>
        <p:nvSpPr>
          <p:cNvPr id="31771" name="Oval 40"/>
          <p:cNvSpPr>
            <a:spLocks noChangeArrowheads="1"/>
          </p:cNvSpPr>
          <p:nvPr/>
        </p:nvSpPr>
        <p:spPr bwMode="auto">
          <a:xfrm>
            <a:off x="7181850" y="4532313"/>
            <a:ext cx="195263"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2" name="Straight Arrow Connector 41"/>
          <p:cNvCxnSpPr>
            <a:cxnSpLocks noChangeShapeType="1"/>
            <a:stCxn id="31760" idx="5"/>
            <a:endCxn id="31771" idx="1"/>
          </p:cNvCxnSpPr>
          <p:nvPr/>
        </p:nvCxnSpPr>
        <p:spPr bwMode="auto">
          <a:xfrm rot="16200000" flipH="1">
            <a:off x="6761163" y="4110037"/>
            <a:ext cx="596900" cy="301625"/>
          </a:xfrm>
          <a:prstGeom prst="straightConnector1">
            <a:avLst/>
          </a:prstGeom>
          <a:noFill/>
          <a:ln w="9525">
            <a:solidFill>
              <a:schemeClr val="tx1"/>
            </a:solidFill>
            <a:round/>
            <a:headEnd type="triangle" w="med" len="med"/>
            <a:tailEnd/>
          </a:ln>
        </p:spPr>
      </p:cxnSp>
      <p:sp>
        <p:nvSpPr>
          <p:cNvPr id="31773" name="Oval 42"/>
          <p:cNvSpPr>
            <a:spLocks noChangeArrowheads="1"/>
          </p:cNvSpPr>
          <p:nvPr/>
        </p:nvSpPr>
        <p:spPr bwMode="auto">
          <a:xfrm>
            <a:off x="4110038" y="5499100"/>
            <a:ext cx="195262"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4" name="Straight Arrow Connector 43"/>
          <p:cNvCxnSpPr>
            <a:cxnSpLocks noChangeShapeType="1"/>
            <a:stCxn id="31763" idx="4"/>
            <a:endCxn id="31773" idx="0"/>
          </p:cNvCxnSpPr>
          <p:nvPr/>
        </p:nvCxnSpPr>
        <p:spPr bwMode="auto">
          <a:xfrm rot="5400000">
            <a:off x="3603625" y="4699001"/>
            <a:ext cx="1404937" cy="195262"/>
          </a:xfrm>
          <a:prstGeom prst="straightConnector1">
            <a:avLst/>
          </a:prstGeom>
          <a:noFill/>
          <a:ln w="9525">
            <a:solidFill>
              <a:schemeClr val="tx1"/>
            </a:solidFill>
            <a:round/>
            <a:headEnd type="triangle" w="med" len="med"/>
            <a:tailEnd/>
          </a:ln>
        </p:spPr>
      </p:cxnSp>
      <p:cxnSp>
        <p:nvCxnSpPr>
          <p:cNvPr id="31775" name="Straight Arrow Connector 44"/>
          <p:cNvCxnSpPr>
            <a:cxnSpLocks noChangeShapeType="1"/>
            <a:stCxn id="31765" idx="5"/>
            <a:endCxn id="31760" idx="1"/>
          </p:cNvCxnSpPr>
          <p:nvPr/>
        </p:nvCxnSpPr>
        <p:spPr bwMode="auto">
          <a:xfrm rot="16200000" flipH="1">
            <a:off x="5780881" y="2840832"/>
            <a:ext cx="885825" cy="1093788"/>
          </a:xfrm>
          <a:prstGeom prst="straightConnector1">
            <a:avLst/>
          </a:prstGeom>
          <a:noFill/>
          <a:ln w="9525">
            <a:solidFill>
              <a:schemeClr val="tx1"/>
            </a:solidFill>
            <a:round/>
            <a:headEnd type="triangle" w="med" len="med"/>
            <a:tailEnd/>
          </a:ln>
        </p:spPr>
      </p:cxnSp>
      <p:cxnSp>
        <p:nvCxnSpPr>
          <p:cNvPr id="31776" name="Straight Connector 45"/>
          <p:cNvCxnSpPr>
            <a:cxnSpLocks noChangeShapeType="1"/>
            <a:stCxn id="31765" idx="6"/>
            <a:endCxn id="31767" idx="2"/>
          </p:cNvCxnSpPr>
          <p:nvPr/>
        </p:nvCxnSpPr>
        <p:spPr bwMode="auto">
          <a:xfrm>
            <a:off x="5705475" y="2878138"/>
            <a:ext cx="1135063" cy="1587"/>
          </a:xfrm>
          <a:prstGeom prst="line">
            <a:avLst/>
          </a:prstGeom>
          <a:noFill/>
          <a:ln w="9525">
            <a:solidFill>
              <a:schemeClr val="tx1"/>
            </a:solidFill>
            <a:prstDash val="dash"/>
            <a:round/>
            <a:headEnd/>
            <a:tailEnd/>
          </a:ln>
        </p:spPr>
      </p:cxnSp>
      <p:cxnSp>
        <p:nvCxnSpPr>
          <p:cNvPr id="31777" name="Straight Arrow Connector 46"/>
          <p:cNvCxnSpPr>
            <a:cxnSpLocks noChangeShapeType="1"/>
            <a:stCxn id="31755" idx="3"/>
            <a:endCxn id="31751" idx="7"/>
          </p:cNvCxnSpPr>
          <p:nvPr/>
        </p:nvCxnSpPr>
        <p:spPr bwMode="auto">
          <a:xfrm rot="5400000">
            <a:off x="5474494" y="4496594"/>
            <a:ext cx="328613" cy="663575"/>
          </a:xfrm>
          <a:prstGeom prst="straightConnector1">
            <a:avLst/>
          </a:prstGeom>
          <a:noFill/>
          <a:ln w="9525">
            <a:solidFill>
              <a:schemeClr val="tx1"/>
            </a:solidFill>
            <a:round/>
            <a:headEnd type="triangle" w="med" len="med"/>
            <a:tailEnd/>
          </a:ln>
        </p:spPr>
      </p:cxnSp>
      <p:cxnSp>
        <p:nvCxnSpPr>
          <p:cNvPr id="31778" name="Straight Arrow Connector 47"/>
          <p:cNvCxnSpPr>
            <a:cxnSpLocks noChangeShapeType="1"/>
            <a:stCxn id="31771" idx="3"/>
            <a:endCxn id="31752" idx="6"/>
          </p:cNvCxnSpPr>
          <p:nvPr/>
        </p:nvCxnSpPr>
        <p:spPr bwMode="auto">
          <a:xfrm rot="5400000">
            <a:off x="6787357" y="4636294"/>
            <a:ext cx="368300" cy="477837"/>
          </a:xfrm>
          <a:prstGeom prst="straightConnector1">
            <a:avLst/>
          </a:prstGeom>
          <a:noFill/>
          <a:ln w="9525">
            <a:solidFill>
              <a:schemeClr val="tx1"/>
            </a:solidFill>
            <a:round/>
            <a:headEnd type="triangle" w="med" len="med"/>
            <a:tailEnd/>
          </a:ln>
        </p:spPr>
      </p:cxnSp>
      <p:sp>
        <p:nvSpPr>
          <p:cNvPr id="31779" name="TextBox 48"/>
          <p:cNvSpPr txBox="1">
            <a:spLocks noChangeArrowheads="1"/>
          </p:cNvSpPr>
          <p:nvPr/>
        </p:nvSpPr>
        <p:spPr bwMode="auto">
          <a:xfrm>
            <a:off x="4679950" y="5791200"/>
            <a:ext cx="89376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292929"/>
                </a:solidFill>
                <a:latin typeface="Calibri" pitchFamily="-1" charset="0"/>
                <a:ea typeface="Helvetica" pitchFamily="-1" charset="0"/>
                <a:cs typeface="Helvetica" pitchFamily="-1" charset="0"/>
              </a:rPr>
              <a:t>Source</a:t>
            </a:r>
          </a:p>
        </p:txBody>
      </p:sp>
      <p:sp>
        <p:nvSpPr>
          <p:cNvPr id="31780" name="TextBox 49"/>
          <p:cNvSpPr txBox="1">
            <a:spLocks noChangeArrowheads="1"/>
          </p:cNvSpPr>
          <p:nvPr/>
        </p:nvSpPr>
        <p:spPr bwMode="auto">
          <a:xfrm>
            <a:off x="7531100" y="5708650"/>
            <a:ext cx="13843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a:solidFill>
                  <a:srgbClr val="292929"/>
                </a:solidFill>
                <a:latin typeface="Calibri" pitchFamily="-1" charset="0"/>
                <a:ea typeface="Helvetica" pitchFamily="-1" charset="0"/>
                <a:cs typeface="Helvetica" pitchFamily="-1" charset="0"/>
              </a:rPr>
              <a:t>Destination</a:t>
            </a:r>
          </a:p>
        </p:txBody>
      </p:sp>
      <p:cxnSp>
        <p:nvCxnSpPr>
          <p:cNvPr id="31781" name="Straight Arrow Connector 50"/>
          <p:cNvCxnSpPr>
            <a:cxnSpLocks noChangeShapeType="1"/>
            <a:endCxn id="31763" idx="1"/>
          </p:cNvCxnSpPr>
          <p:nvPr/>
        </p:nvCxnSpPr>
        <p:spPr bwMode="auto">
          <a:xfrm rot="16200000" flipH="1">
            <a:off x="3945732" y="3547269"/>
            <a:ext cx="393700" cy="382587"/>
          </a:xfrm>
          <a:prstGeom prst="straightConnector1">
            <a:avLst/>
          </a:prstGeom>
          <a:noFill/>
          <a:ln w="9525">
            <a:solidFill>
              <a:schemeClr val="tx1"/>
            </a:solidFill>
            <a:round/>
            <a:headEnd type="triangle" w="med" len="med"/>
            <a:tailEnd/>
          </a:ln>
        </p:spPr>
      </p:cxnSp>
      <p:cxnSp>
        <p:nvCxnSpPr>
          <p:cNvPr id="31782" name="Straight Arrow Connector 51"/>
          <p:cNvCxnSpPr>
            <a:cxnSpLocks noChangeShapeType="1"/>
            <a:endCxn id="31771" idx="7"/>
          </p:cNvCxnSpPr>
          <p:nvPr/>
        </p:nvCxnSpPr>
        <p:spPr bwMode="auto">
          <a:xfrm rot="10800000" flipV="1">
            <a:off x="7348538" y="3908425"/>
            <a:ext cx="871537" cy="650875"/>
          </a:xfrm>
          <a:prstGeom prst="straightConnector1">
            <a:avLst/>
          </a:prstGeom>
          <a:noFill/>
          <a:ln w="9525">
            <a:solidFill>
              <a:schemeClr val="tx1"/>
            </a:solidFill>
            <a:round/>
            <a:headEnd type="triangle" w="med" len="med"/>
            <a:tailEnd/>
          </a:ln>
        </p:spPr>
      </p:cxnSp>
      <p:cxnSp>
        <p:nvCxnSpPr>
          <p:cNvPr id="31783" name="Straight Arrow Connector 52"/>
          <p:cNvCxnSpPr>
            <a:cxnSpLocks noChangeShapeType="1"/>
            <a:endCxn id="31760" idx="7"/>
          </p:cNvCxnSpPr>
          <p:nvPr/>
        </p:nvCxnSpPr>
        <p:spPr bwMode="auto">
          <a:xfrm rot="10800000" flipV="1">
            <a:off x="6908800" y="3262313"/>
            <a:ext cx="1035050" cy="568325"/>
          </a:xfrm>
          <a:prstGeom prst="straightConnector1">
            <a:avLst/>
          </a:prstGeom>
          <a:noFill/>
          <a:ln w="9525">
            <a:solidFill>
              <a:schemeClr val="tx1"/>
            </a:solidFill>
            <a:round/>
            <a:headEnd type="triangle" w="med" len="med"/>
            <a:tailEnd/>
          </a:ln>
        </p:spPr>
      </p:cxnSp>
      <p:cxnSp>
        <p:nvCxnSpPr>
          <p:cNvPr id="31784" name="Straight Connector 53"/>
          <p:cNvCxnSpPr>
            <a:cxnSpLocks noChangeShapeType="1"/>
            <a:stCxn id="31767" idx="6"/>
          </p:cNvCxnSpPr>
          <p:nvPr/>
        </p:nvCxnSpPr>
        <p:spPr bwMode="auto">
          <a:xfrm flipV="1">
            <a:off x="7034213" y="2492375"/>
            <a:ext cx="568325" cy="385763"/>
          </a:xfrm>
          <a:prstGeom prst="line">
            <a:avLst/>
          </a:prstGeom>
          <a:noFill/>
          <a:ln w="9525">
            <a:solidFill>
              <a:schemeClr val="tx1"/>
            </a:solidFill>
            <a:prstDash val="dash"/>
            <a:round/>
            <a:headEnd/>
            <a:tailEnd/>
          </a:ln>
        </p:spPr>
      </p:cxnSp>
      <p:cxnSp>
        <p:nvCxnSpPr>
          <p:cNvPr id="31785" name="Straight Connector 54"/>
          <p:cNvCxnSpPr>
            <a:cxnSpLocks noChangeShapeType="1"/>
          </p:cNvCxnSpPr>
          <p:nvPr/>
        </p:nvCxnSpPr>
        <p:spPr bwMode="auto">
          <a:xfrm>
            <a:off x="4757738" y="2254250"/>
            <a:ext cx="752475" cy="623888"/>
          </a:xfrm>
          <a:prstGeom prst="line">
            <a:avLst/>
          </a:prstGeom>
          <a:noFill/>
          <a:ln w="9525">
            <a:solidFill>
              <a:schemeClr val="tx1"/>
            </a:solidFill>
            <a:prstDash val="dash"/>
            <a:round/>
            <a:headEnd/>
            <a:tailEnd/>
          </a:ln>
        </p:spPr>
      </p:cxnSp>
      <p:cxnSp>
        <p:nvCxnSpPr>
          <p:cNvPr id="31786" name="Straight Arrow Connector 26"/>
          <p:cNvCxnSpPr>
            <a:cxnSpLocks noChangeShapeType="1"/>
            <a:stCxn id="31763" idx="5"/>
            <a:endCxn id="31753" idx="1"/>
          </p:cNvCxnSpPr>
          <p:nvPr/>
        </p:nvCxnSpPr>
        <p:spPr bwMode="auto">
          <a:xfrm rot="16200000" flipH="1">
            <a:off x="3921919" y="4617244"/>
            <a:ext cx="1603375" cy="503237"/>
          </a:xfrm>
          <a:prstGeom prst="straightConnector1">
            <a:avLst/>
          </a:prstGeom>
          <a:noFill/>
          <a:ln w="9525">
            <a:solidFill>
              <a:schemeClr val="tx1"/>
            </a:solidFill>
            <a:round/>
            <a:headEnd type="triangle" w="med" len="med"/>
            <a:tailEnd/>
          </a:ln>
        </p:spPr>
      </p:cxnSp>
      <p:cxnSp>
        <p:nvCxnSpPr>
          <p:cNvPr id="31787" name="Straight Arrow Connector 25"/>
          <p:cNvCxnSpPr>
            <a:cxnSpLocks noChangeShapeType="1"/>
            <a:stCxn id="31752" idx="5"/>
            <a:endCxn id="31769" idx="2"/>
          </p:cNvCxnSpPr>
          <p:nvPr/>
        </p:nvCxnSpPr>
        <p:spPr bwMode="auto">
          <a:xfrm rot="16200000" flipH="1">
            <a:off x="6861176" y="4968875"/>
            <a:ext cx="584200" cy="898525"/>
          </a:xfrm>
          <a:prstGeom prst="straightConnector1">
            <a:avLst/>
          </a:prstGeom>
          <a:noFill/>
          <a:ln w="9525">
            <a:solidFill>
              <a:schemeClr val="tx1"/>
            </a:solidFill>
            <a:round/>
            <a:headEnd type="triangle" w="med" len="med"/>
            <a:tailEnd/>
          </a:ln>
        </p:spPr>
      </p:cxnSp>
      <p:cxnSp>
        <p:nvCxnSpPr>
          <p:cNvPr id="31788" name="Straight Arrow Connector 29"/>
          <p:cNvCxnSpPr>
            <a:cxnSpLocks noChangeShapeType="1"/>
          </p:cNvCxnSpPr>
          <p:nvPr/>
        </p:nvCxnSpPr>
        <p:spPr bwMode="auto">
          <a:xfrm flipH="1">
            <a:off x="4508500" y="3862388"/>
            <a:ext cx="885825" cy="112712"/>
          </a:xfrm>
          <a:prstGeom prst="straightConnector1">
            <a:avLst/>
          </a:prstGeom>
          <a:noFill/>
          <a:ln w="9525">
            <a:solidFill>
              <a:schemeClr val="tx1"/>
            </a:solidFill>
            <a:round/>
            <a:headEnd type="triangle" w="med" len="med"/>
            <a:tailEnd/>
          </a:ln>
        </p:spPr>
      </p:cxnSp>
      <p:grpSp>
        <p:nvGrpSpPr>
          <p:cNvPr id="2" name="Group 69"/>
          <p:cNvGrpSpPr>
            <a:grpSpLocks/>
          </p:cNvGrpSpPr>
          <p:nvPr/>
        </p:nvGrpSpPr>
        <p:grpSpPr bwMode="auto">
          <a:xfrm>
            <a:off x="4356100" y="2978150"/>
            <a:ext cx="2514600" cy="2736850"/>
            <a:chOff x="3962400" y="2583793"/>
            <a:chExt cx="2514600" cy="2737507"/>
          </a:xfrm>
        </p:grpSpPr>
        <p:sp>
          <p:nvSpPr>
            <p:cNvPr id="58" name="Freeform 57"/>
            <p:cNvSpPr/>
            <p:nvPr/>
          </p:nvSpPr>
          <p:spPr bwMode="auto">
            <a:xfrm>
              <a:off x="4689475" y="2596496"/>
              <a:ext cx="1787525" cy="2724804"/>
            </a:xfrm>
            <a:custGeom>
              <a:avLst/>
              <a:gdLst>
                <a:gd name="connsiteX0" fmla="*/ 1786758 w 1786758"/>
                <a:gd name="connsiteY0" fmla="*/ 0 h 2723931"/>
                <a:gd name="connsiteX1" fmla="*/ 1629103 w 1786758"/>
                <a:gd name="connsiteY1" fmla="*/ 893379 h 2723931"/>
                <a:gd name="connsiteX2" fmla="*/ 858344 w 1786758"/>
                <a:gd name="connsiteY2" fmla="*/ 1559034 h 2723931"/>
                <a:gd name="connsiteX3" fmla="*/ 280275 w 1786758"/>
                <a:gd name="connsiteY3" fmla="*/ 1874345 h 2723931"/>
                <a:gd name="connsiteX4" fmla="*/ 0 w 1786758"/>
                <a:gd name="connsiteY4" fmla="*/ 2723931 h 272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58" h="2723931">
                  <a:moveTo>
                    <a:pt x="1786758" y="0"/>
                  </a:moveTo>
                  <a:cubicBezTo>
                    <a:pt x="1785298" y="316770"/>
                    <a:pt x="1783839" y="633540"/>
                    <a:pt x="1629103" y="893379"/>
                  </a:cubicBezTo>
                  <a:cubicBezTo>
                    <a:pt x="1474367" y="1153218"/>
                    <a:pt x="1083149" y="1395540"/>
                    <a:pt x="858344" y="1559034"/>
                  </a:cubicBezTo>
                  <a:cubicBezTo>
                    <a:pt x="633539" y="1722528"/>
                    <a:pt x="423332" y="1680196"/>
                    <a:pt x="280275" y="1874345"/>
                  </a:cubicBezTo>
                  <a:cubicBezTo>
                    <a:pt x="137218" y="2068494"/>
                    <a:pt x="0" y="2723931"/>
                    <a:pt x="0" y="2723931"/>
                  </a:cubicBezTo>
                </a:path>
              </a:pathLst>
            </a:custGeom>
            <a:ln w="38100" cap="flat" cmpd="sng" algn="ctr">
              <a:solidFill>
                <a:srgbClr val="0000FF"/>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31819" name="Freeform 67"/>
            <p:cNvSpPr>
              <a:spLocks noChangeArrowheads="1"/>
            </p:cNvSpPr>
            <p:nvPr/>
          </p:nvSpPr>
          <p:spPr bwMode="auto">
            <a:xfrm>
              <a:off x="3962400" y="2583793"/>
              <a:ext cx="1021255" cy="2653862"/>
            </a:xfrm>
            <a:custGeom>
              <a:avLst/>
              <a:gdLst>
                <a:gd name="T0" fmla="*/ 1293 w 1197011"/>
                <a:gd name="T1" fmla="*/ 2653862 h 2653862"/>
                <a:gd name="T2" fmla="*/ 132 w 1197011"/>
                <a:gd name="T3" fmla="*/ 1077310 h 2653862"/>
                <a:gd name="T4" fmla="*/ 2088 w 1197011"/>
                <a:gd name="T5" fmla="*/ 0 h 2653862"/>
                <a:gd name="T6" fmla="*/ 0 60000 65536"/>
                <a:gd name="T7" fmla="*/ 0 60000 65536"/>
                <a:gd name="T8" fmla="*/ 0 60000 65536"/>
                <a:gd name="T9" fmla="*/ 0 w 1197011"/>
                <a:gd name="T10" fmla="*/ 0 h 2653862"/>
                <a:gd name="T11" fmla="*/ 1197011 w 1197011"/>
                <a:gd name="T12" fmla="*/ 2653862 h 2653862"/>
              </a:gdLst>
              <a:ahLst/>
              <a:cxnLst>
                <a:cxn ang="T6">
                  <a:pos x="T0" y="T1"/>
                </a:cxn>
                <a:cxn ang="T7">
                  <a:pos x="T2" y="T3"/>
                </a:cxn>
                <a:cxn ang="T8">
                  <a:pos x="T4" y="T5"/>
                </a:cxn>
              </a:cxnLst>
              <a:rect l="T9" t="T10" r="T11" b="T12"/>
              <a:pathLst>
                <a:path w="1197011" h="2653862">
                  <a:moveTo>
                    <a:pt x="741563" y="2653862"/>
                  </a:moveTo>
                  <a:cubicBezTo>
                    <a:pt x="370781" y="2086741"/>
                    <a:pt x="0" y="1519620"/>
                    <a:pt x="75908" y="1077310"/>
                  </a:cubicBezTo>
                  <a:cubicBezTo>
                    <a:pt x="151816" y="635000"/>
                    <a:pt x="1197011" y="0"/>
                    <a:pt x="1197011" y="0"/>
                  </a:cubicBezTo>
                </a:path>
              </a:pathLst>
            </a:custGeom>
            <a:noFill/>
            <a:ln w="38100">
              <a:solidFill>
                <a:srgbClr val="0000FF"/>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820" name="Freeform 68"/>
            <p:cNvSpPr>
              <a:spLocks noChangeArrowheads="1"/>
            </p:cNvSpPr>
            <p:nvPr/>
          </p:nvSpPr>
          <p:spPr bwMode="auto">
            <a:xfrm>
              <a:off x="4606158" y="2679262"/>
              <a:ext cx="499242" cy="2578538"/>
            </a:xfrm>
            <a:custGeom>
              <a:avLst/>
              <a:gdLst>
                <a:gd name="T0" fmla="*/ 0 w 499242"/>
                <a:gd name="T1" fmla="*/ 27748347 h 2426138"/>
                <a:gd name="T2" fmla="*/ 113863 w 499242"/>
                <a:gd name="T3" fmla="*/ 21737853 h 2426138"/>
                <a:gd name="T4" fmla="*/ 324069 w 499242"/>
                <a:gd name="T5" fmla="*/ 7412908 h 2426138"/>
                <a:gd name="T6" fmla="*/ 499242 w 499242"/>
                <a:gd name="T7" fmla="*/ 0 h 2426138"/>
                <a:gd name="T8" fmla="*/ 0 60000 65536"/>
                <a:gd name="T9" fmla="*/ 0 60000 65536"/>
                <a:gd name="T10" fmla="*/ 0 60000 65536"/>
                <a:gd name="T11" fmla="*/ 0 60000 65536"/>
                <a:gd name="T12" fmla="*/ 0 w 499242"/>
                <a:gd name="T13" fmla="*/ 0 h 2426138"/>
                <a:gd name="T14" fmla="*/ 499242 w 499242"/>
                <a:gd name="T15" fmla="*/ 2426138 h 2426138"/>
              </a:gdLst>
              <a:ahLst/>
              <a:cxnLst>
                <a:cxn ang="T8">
                  <a:pos x="T0" y="T1"/>
                </a:cxn>
                <a:cxn ang="T9">
                  <a:pos x="T2" y="T3"/>
                </a:cxn>
                <a:cxn ang="T10">
                  <a:pos x="T4" y="T5"/>
                </a:cxn>
                <a:cxn ang="T11">
                  <a:pos x="T6" y="T7"/>
                </a:cxn>
              </a:cxnLst>
              <a:rect l="T12" t="T13" r="T14" b="T15"/>
              <a:pathLst>
                <a:path w="499242" h="2426138">
                  <a:moveTo>
                    <a:pt x="0" y="2426138"/>
                  </a:moveTo>
                  <a:cubicBezTo>
                    <a:pt x="29925" y="2311545"/>
                    <a:pt x="59851" y="2196953"/>
                    <a:pt x="113863" y="1900620"/>
                  </a:cubicBezTo>
                  <a:cubicBezTo>
                    <a:pt x="167875" y="1604287"/>
                    <a:pt x="259839" y="964908"/>
                    <a:pt x="324069" y="648138"/>
                  </a:cubicBezTo>
                  <a:cubicBezTo>
                    <a:pt x="388299" y="331368"/>
                    <a:pt x="499242" y="0"/>
                    <a:pt x="499242" y="0"/>
                  </a:cubicBezTo>
                </a:path>
              </a:pathLst>
            </a:custGeom>
            <a:solidFill>
              <a:srgbClr val="FFFFFF"/>
            </a:solidFill>
            <a:ln w="38100">
              <a:solidFill>
                <a:srgbClr val="0000FF"/>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grpSp>
      <p:grpSp>
        <p:nvGrpSpPr>
          <p:cNvPr id="3" name="Group 71"/>
          <p:cNvGrpSpPr>
            <a:grpSpLocks/>
          </p:cNvGrpSpPr>
          <p:nvPr/>
        </p:nvGrpSpPr>
        <p:grpSpPr bwMode="auto">
          <a:xfrm>
            <a:off x="5565775" y="2984500"/>
            <a:ext cx="2154238" cy="2643188"/>
            <a:chOff x="5171966" y="2590800"/>
            <a:chExt cx="2154347" cy="2643188"/>
          </a:xfrm>
        </p:grpSpPr>
        <p:sp>
          <p:nvSpPr>
            <p:cNvPr id="60" name="Freeform 59"/>
            <p:cNvSpPr/>
            <p:nvPr/>
          </p:nvSpPr>
          <p:spPr bwMode="auto">
            <a:xfrm>
              <a:off x="5398990" y="2703513"/>
              <a:ext cx="1795553" cy="2530475"/>
            </a:xfrm>
            <a:custGeom>
              <a:avLst/>
              <a:gdLst>
                <a:gd name="connsiteX0" fmla="*/ 0 w 1795517"/>
                <a:gd name="connsiteY0" fmla="*/ 0 h 2531242"/>
                <a:gd name="connsiteX1" fmla="*/ 1033517 w 1795517"/>
                <a:gd name="connsiteY1" fmla="*/ 972207 h 2531242"/>
                <a:gd name="connsiteX2" fmla="*/ 1795517 w 1795517"/>
                <a:gd name="connsiteY2" fmla="*/ 2531242 h 2531242"/>
              </a:gdLst>
              <a:ahLst/>
              <a:cxnLst>
                <a:cxn ang="0">
                  <a:pos x="connsiteX0" y="connsiteY0"/>
                </a:cxn>
                <a:cxn ang="0">
                  <a:pos x="connsiteX1" y="connsiteY1"/>
                </a:cxn>
                <a:cxn ang="0">
                  <a:pos x="connsiteX2" y="connsiteY2"/>
                </a:cxn>
              </a:cxnLst>
              <a:rect l="l" t="t" r="r" b="b"/>
              <a:pathLst>
                <a:path w="1795517" h="2531242">
                  <a:moveTo>
                    <a:pt x="0" y="0"/>
                  </a:moveTo>
                  <a:cubicBezTo>
                    <a:pt x="367132" y="275166"/>
                    <a:pt x="734264" y="550333"/>
                    <a:pt x="1033517" y="972207"/>
                  </a:cubicBezTo>
                  <a:cubicBezTo>
                    <a:pt x="1332770" y="1394081"/>
                    <a:pt x="1795517" y="2531242"/>
                    <a:pt x="1795517" y="2531242"/>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61" name="Freeform 60"/>
            <p:cNvSpPr/>
            <p:nvPr/>
          </p:nvSpPr>
          <p:spPr bwMode="auto">
            <a:xfrm>
              <a:off x="6462669" y="2641600"/>
              <a:ext cx="863644" cy="2547938"/>
            </a:xfrm>
            <a:custGeom>
              <a:avLst/>
              <a:gdLst>
                <a:gd name="connsiteX0" fmla="*/ 198528 w 864183"/>
                <a:gd name="connsiteY0" fmla="*/ 0 h 2548759"/>
                <a:gd name="connsiteX1" fmla="*/ 110942 w 864183"/>
                <a:gd name="connsiteY1" fmla="*/ 814552 h 2548759"/>
                <a:gd name="connsiteX2" fmla="*/ 864183 w 864183"/>
                <a:gd name="connsiteY2" fmla="*/ 2548759 h 2548759"/>
              </a:gdLst>
              <a:ahLst/>
              <a:cxnLst>
                <a:cxn ang="0">
                  <a:pos x="connsiteX0" y="connsiteY0"/>
                </a:cxn>
                <a:cxn ang="0">
                  <a:pos x="connsiteX1" y="connsiteY1"/>
                </a:cxn>
                <a:cxn ang="0">
                  <a:pos x="connsiteX2" y="connsiteY2"/>
                </a:cxn>
              </a:cxnLst>
              <a:rect l="l" t="t" r="r" b="b"/>
              <a:pathLst>
                <a:path w="864183" h="2548759">
                  <a:moveTo>
                    <a:pt x="198528" y="0"/>
                  </a:moveTo>
                  <a:cubicBezTo>
                    <a:pt x="99264" y="194879"/>
                    <a:pt x="0" y="389759"/>
                    <a:pt x="110942" y="814552"/>
                  </a:cubicBezTo>
                  <a:cubicBezTo>
                    <a:pt x="221885" y="1239345"/>
                    <a:pt x="864183" y="2548759"/>
                    <a:pt x="864183" y="2548759"/>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31817" name="Freeform 70"/>
            <p:cNvSpPr>
              <a:spLocks noChangeArrowheads="1"/>
            </p:cNvSpPr>
            <p:nvPr/>
          </p:nvSpPr>
          <p:spPr bwMode="auto">
            <a:xfrm>
              <a:off x="5171966" y="2590800"/>
              <a:ext cx="1905000" cy="2592552"/>
            </a:xfrm>
            <a:custGeom>
              <a:avLst/>
              <a:gdLst>
                <a:gd name="T0" fmla="*/ 1905000 w 1905000"/>
                <a:gd name="T1" fmla="*/ 2592552 h 2592552"/>
                <a:gd name="T2" fmla="*/ 976586 w 1905000"/>
                <a:gd name="T3" fmla="*/ 2032000 h 2592552"/>
                <a:gd name="T4" fmla="*/ 223344 w 1905000"/>
                <a:gd name="T5" fmla="*/ 1278759 h 2592552"/>
                <a:gd name="T6" fmla="*/ 21896 w 1905000"/>
                <a:gd name="T7" fmla="*/ 569310 h 2592552"/>
                <a:gd name="T8" fmla="*/ 91965 w 1905000"/>
                <a:gd name="T9" fmla="*/ 0 h 2592552"/>
                <a:gd name="T10" fmla="*/ 0 60000 65536"/>
                <a:gd name="T11" fmla="*/ 0 60000 65536"/>
                <a:gd name="T12" fmla="*/ 0 60000 65536"/>
                <a:gd name="T13" fmla="*/ 0 60000 65536"/>
                <a:gd name="T14" fmla="*/ 0 60000 65536"/>
                <a:gd name="T15" fmla="*/ 0 w 1905000"/>
                <a:gd name="T16" fmla="*/ 0 h 2592552"/>
                <a:gd name="T17" fmla="*/ 1905000 w 1905000"/>
                <a:gd name="T18" fmla="*/ 2592552 h 2592552"/>
              </a:gdLst>
              <a:ahLst/>
              <a:cxnLst>
                <a:cxn ang="T10">
                  <a:pos x="T0" y="T1"/>
                </a:cxn>
                <a:cxn ang="T11">
                  <a:pos x="T2" y="T3"/>
                </a:cxn>
                <a:cxn ang="T12">
                  <a:pos x="T4" y="T5"/>
                </a:cxn>
                <a:cxn ang="T13">
                  <a:pos x="T6" y="T7"/>
                </a:cxn>
                <a:cxn ang="T14">
                  <a:pos x="T8" y="T9"/>
                </a:cxn>
              </a:cxnLst>
              <a:rect l="T15" t="T16" r="T17" b="T18"/>
              <a:pathLst>
                <a:path w="1905000" h="2592552">
                  <a:moveTo>
                    <a:pt x="1905000" y="2592552"/>
                  </a:moveTo>
                  <a:cubicBezTo>
                    <a:pt x="1580931" y="2421759"/>
                    <a:pt x="1256862" y="2250966"/>
                    <a:pt x="976586" y="2032000"/>
                  </a:cubicBezTo>
                  <a:cubicBezTo>
                    <a:pt x="696310" y="1813035"/>
                    <a:pt x="382459" y="1522541"/>
                    <a:pt x="223344" y="1278759"/>
                  </a:cubicBezTo>
                  <a:cubicBezTo>
                    <a:pt x="64229" y="1034977"/>
                    <a:pt x="43792" y="782436"/>
                    <a:pt x="21896" y="569310"/>
                  </a:cubicBezTo>
                  <a:cubicBezTo>
                    <a:pt x="0" y="356184"/>
                    <a:pt x="91965" y="0"/>
                    <a:pt x="91965" y="0"/>
                  </a:cubicBezTo>
                </a:path>
              </a:pathLst>
            </a:custGeom>
            <a:noFill/>
            <a:ln w="38100">
              <a:solidFill>
                <a:srgbClr val="FF0000"/>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grpSp>
      <p:sp>
        <p:nvSpPr>
          <p:cNvPr id="73" name="Freeform 72"/>
          <p:cNvSpPr>
            <a:spLocks noChangeArrowheads="1"/>
          </p:cNvSpPr>
          <p:nvPr/>
        </p:nvSpPr>
        <p:spPr bwMode="auto">
          <a:xfrm>
            <a:off x="5183188" y="4762500"/>
            <a:ext cx="2366962" cy="1041400"/>
          </a:xfrm>
          <a:custGeom>
            <a:avLst/>
            <a:gdLst>
              <a:gd name="T0" fmla="*/ 19173 w 2366288"/>
              <a:gd name="T1" fmla="*/ 938503 h 1040816"/>
              <a:gd name="T2" fmla="*/ 143182 w 2366288"/>
              <a:gd name="T3" fmla="*/ 410316 h 1040816"/>
              <a:gd name="T4" fmla="*/ 878266 w 2366288"/>
              <a:gd name="T5" fmla="*/ 25362 h 1040816"/>
              <a:gd name="T6" fmla="*/ 1489360 w 2366288"/>
              <a:gd name="T7" fmla="*/ 562505 h 1040816"/>
              <a:gd name="T8" fmla="*/ 2392716 w 2366288"/>
              <a:gd name="T9" fmla="*/ 1063839 h 1040816"/>
              <a:gd name="T10" fmla="*/ 0 60000 65536"/>
              <a:gd name="T11" fmla="*/ 0 60000 65536"/>
              <a:gd name="T12" fmla="*/ 0 60000 65536"/>
              <a:gd name="T13" fmla="*/ 0 60000 65536"/>
              <a:gd name="T14" fmla="*/ 0 60000 65536"/>
              <a:gd name="T15" fmla="*/ 0 w 2366288"/>
              <a:gd name="T16" fmla="*/ 0 h 1040816"/>
              <a:gd name="T17" fmla="*/ 2366288 w 2366288"/>
              <a:gd name="T18" fmla="*/ 1040816 h 1040816"/>
            </a:gdLst>
            <a:ahLst/>
            <a:cxnLst>
              <a:cxn ang="T10">
                <a:pos x="T0" y="T1"/>
              </a:cxn>
              <a:cxn ang="T11">
                <a:pos x="T2" y="T3"/>
              </a:cxn>
              <a:cxn ang="T12">
                <a:pos x="T4" y="T5"/>
              </a:cxn>
              <a:cxn ang="T13">
                <a:pos x="T6" y="T7"/>
              </a:cxn>
              <a:cxn ang="T14">
                <a:pos x="T8" y="T9"/>
              </a:cxn>
            </a:cxnLst>
            <a:rect l="T15" t="T16" r="T17" b="T18"/>
            <a:pathLst>
              <a:path w="2366288" h="1040816">
                <a:moveTo>
                  <a:pt x="18978" y="918195"/>
                </a:moveTo>
                <a:cubicBezTo>
                  <a:pt x="9489" y="734264"/>
                  <a:pt x="0" y="550334"/>
                  <a:pt x="141598" y="401437"/>
                </a:cubicBezTo>
                <a:cubicBezTo>
                  <a:pt x="283196" y="252541"/>
                  <a:pt x="646679" y="0"/>
                  <a:pt x="868564" y="24816"/>
                </a:cubicBezTo>
                <a:cubicBezTo>
                  <a:pt x="1090449" y="49632"/>
                  <a:pt x="1223288" y="381000"/>
                  <a:pt x="1472909" y="550333"/>
                </a:cubicBezTo>
                <a:cubicBezTo>
                  <a:pt x="1722530" y="719666"/>
                  <a:pt x="2366288" y="1040816"/>
                  <a:pt x="2366288" y="1040816"/>
                </a:cubicBezTo>
              </a:path>
            </a:pathLst>
          </a:custGeom>
          <a:noFill/>
          <a:ln w="38100">
            <a:solidFill>
              <a:srgbClr val="008000"/>
            </a:solidFill>
            <a:prstDash val="sysDash"/>
            <a:round/>
            <a:headEnd/>
            <a:tailEnd type="stealth" w="lg" len="lg"/>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008000"/>
              </a:solidFill>
              <a:latin typeface="Calibri" pitchFamily="-1" charset="0"/>
              <a:ea typeface="Calibri" pitchFamily="-1" charset="0"/>
              <a:cs typeface="Calibri" pitchFamily="-1" charset="0"/>
            </a:endParaRPr>
          </a:p>
        </p:txBody>
      </p:sp>
      <p:grpSp>
        <p:nvGrpSpPr>
          <p:cNvPr id="4" name="Group 64"/>
          <p:cNvGrpSpPr>
            <a:grpSpLocks/>
          </p:cNvGrpSpPr>
          <p:nvPr/>
        </p:nvGrpSpPr>
        <p:grpSpPr bwMode="auto">
          <a:xfrm>
            <a:off x="4813300" y="2755900"/>
            <a:ext cx="600075" cy="339725"/>
            <a:chOff x="6109319" y="3506104"/>
            <a:chExt cx="599089" cy="338554"/>
          </a:xfrm>
        </p:grpSpPr>
        <p:pic>
          <p:nvPicPr>
            <p:cNvPr id="31813"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4"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a:solidFill>
                    <a:srgbClr val="292929"/>
                  </a:solidFill>
                  <a:latin typeface="Calibri" pitchFamily="-1" charset="0"/>
                  <a:ea typeface="Helvetica" pitchFamily="-1" charset="0"/>
                  <a:cs typeface="Helvetica" pitchFamily="-1" charset="0"/>
                </a:rPr>
                <a:t>PCB</a:t>
              </a:r>
              <a:endParaRPr lang="en-US" sz="1400" baseline="-25000">
                <a:solidFill>
                  <a:srgbClr val="292929"/>
                </a:solidFill>
                <a:latin typeface="Calibri" pitchFamily="-1" charset="0"/>
                <a:ea typeface="Helvetica" pitchFamily="-1" charset="0"/>
                <a:cs typeface="Helvetica" pitchFamily="-1" charset="0"/>
              </a:endParaRPr>
            </a:p>
          </p:txBody>
        </p:sp>
      </p:grpSp>
      <p:grpSp>
        <p:nvGrpSpPr>
          <p:cNvPr id="5" name="Group 64"/>
          <p:cNvGrpSpPr>
            <a:grpSpLocks/>
          </p:cNvGrpSpPr>
          <p:nvPr/>
        </p:nvGrpSpPr>
        <p:grpSpPr bwMode="auto">
          <a:xfrm>
            <a:off x="5280025" y="2832100"/>
            <a:ext cx="600075" cy="339725"/>
            <a:chOff x="6109319" y="3506104"/>
            <a:chExt cx="599089" cy="338554"/>
          </a:xfrm>
        </p:grpSpPr>
        <p:pic>
          <p:nvPicPr>
            <p:cNvPr id="31811"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2"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a:solidFill>
                    <a:srgbClr val="292929"/>
                  </a:solidFill>
                  <a:latin typeface="Calibri" pitchFamily="-1" charset="0"/>
                  <a:ea typeface="Helvetica" pitchFamily="-1" charset="0"/>
                  <a:cs typeface="Helvetica" pitchFamily="-1" charset="0"/>
                </a:rPr>
                <a:t>PCB</a:t>
              </a:r>
              <a:endParaRPr lang="en-US" sz="1400" baseline="-25000">
                <a:solidFill>
                  <a:srgbClr val="292929"/>
                </a:solidFill>
                <a:latin typeface="Calibri" pitchFamily="-1" charset="0"/>
                <a:ea typeface="Helvetica" pitchFamily="-1" charset="0"/>
                <a:cs typeface="Helvetica" pitchFamily="-1" charset="0"/>
              </a:endParaRPr>
            </a:p>
          </p:txBody>
        </p:sp>
      </p:grpSp>
      <p:grpSp>
        <p:nvGrpSpPr>
          <p:cNvPr id="6" name="Group 64"/>
          <p:cNvGrpSpPr>
            <a:grpSpLocks/>
          </p:cNvGrpSpPr>
          <p:nvPr/>
        </p:nvGrpSpPr>
        <p:grpSpPr bwMode="auto">
          <a:xfrm>
            <a:off x="6489700" y="2832100"/>
            <a:ext cx="600075" cy="339725"/>
            <a:chOff x="6109319" y="3506104"/>
            <a:chExt cx="599089" cy="338554"/>
          </a:xfrm>
        </p:grpSpPr>
        <p:pic>
          <p:nvPicPr>
            <p:cNvPr id="31809"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0"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a:solidFill>
                    <a:srgbClr val="292929"/>
                  </a:solidFill>
                  <a:latin typeface="Calibri" pitchFamily="-1" charset="0"/>
                  <a:ea typeface="Helvetica" pitchFamily="-1" charset="0"/>
                  <a:cs typeface="Helvetica" pitchFamily="-1" charset="0"/>
                </a:rPr>
                <a:t>PCB</a:t>
              </a:r>
              <a:endParaRPr lang="en-US" sz="1400" baseline="-25000">
                <a:solidFill>
                  <a:srgbClr val="292929"/>
                </a:solidFill>
                <a:latin typeface="Calibri" pitchFamily="-1" charset="0"/>
                <a:ea typeface="Helvetica" pitchFamily="-1" charset="0"/>
                <a:cs typeface="Helvetica" pitchFamily="-1" charset="0"/>
              </a:endParaRPr>
            </a:p>
          </p:txBody>
        </p:sp>
      </p:grpSp>
      <p:grpSp>
        <p:nvGrpSpPr>
          <p:cNvPr id="7" name="Group 64"/>
          <p:cNvGrpSpPr>
            <a:grpSpLocks/>
          </p:cNvGrpSpPr>
          <p:nvPr/>
        </p:nvGrpSpPr>
        <p:grpSpPr bwMode="auto">
          <a:xfrm>
            <a:off x="5270500" y="2832100"/>
            <a:ext cx="600075" cy="339725"/>
            <a:chOff x="6109319" y="3506104"/>
            <a:chExt cx="599089" cy="338554"/>
          </a:xfrm>
        </p:grpSpPr>
        <p:pic>
          <p:nvPicPr>
            <p:cNvPr id="31807"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08"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a:solidFill>
                    <a:srgbClr val="292929"/>
                  </a:solidFill>
                  <a:latin typeface="Calibri" pitchFamily="-1" charset="0"/>
                  <a:ea typeface="Helvetica" pitchFamily="-1" charset="0"/>
                  <a:cs typeface="Helvetica" pitchFamily="-1" charset="0"/>
                </a:rPr>
                <a:t>PCB</a:t>
              </a:r>
              <a:endParaRPr lang="en-US" sz="1400" baseline="-25000">
                <a:solidFill>
                  <a:srgbClr val="292929"/>
                </a:solidFill>
                <a:latin typeface="Calibri" pitchFamily="-1" charset="0"/>
                <a:ea typeface="Helvetica" pitchFamily="-1" charset="0"/>
                <a:cs typeface="Helvetica" pitchFamily="-1" charset="0"/>
              </a:endParaRPr>
            </a:p>
          </p:txBody>
        </p:sp>
      </p:grpSp>
      <p:sp>
        <p:nvSpPr>
          <p:cNvPr id="69" name="Content Placeholder 2"/>
          <p:cNvSpPr txBox="1">
            <a:spLocks/>
          </p:cNvSpPr>
          <p:nvPr/>
        </p:nvSpPr>
        <p:spPr bwMode="auto">
          <a:xfrm>
            <a:off x="228600" y="1371600"/>
            <a:ext cx="41148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dirty="0">
                <a:solidFill>
                  <a:srgbClr val="0000FF"/>
                </a:solidFill>
                <a:latin typeface="Calibri" pitchFamily="-1" charset="0"/>
                <a:ea typeface="Helvetica" pitchFamily="-1" charset="0"/>
                <a:cs typeface="Helvetica" pitchFamily="-1" charset="0"/>
              </a:rPr>
              <a:t>Trust domain (</a:t>
            </a:r>
            <a:r>
              <a:rPr lang="en-US" sz="2400" dirty="0" err="1">
                <a:solidFill>
                  <a:srgbClr val="0000FF"/>
                </a:solidFill>
                <a:latin typeface="Calibri" pitchFamily="-1" charset="0"/>
                <a:ea typeface="Helvetica" pitchFamily="-1" charset="0"/>
                <a:cs typeface="Helvetica" pitchFamily="-1" charset="0"/>
              </a:rPr>
              <a:t>TD)s</a:t>
            </a:r>
            <a:endParaRPr lang="en-US" sz="2400" dirty="0">
              <a:solidFill>
                <a:srgbClr val="0000FF"/>
              </a:solidFill>
              <a:latin typeface="Calibri" pitchFamily="-1" charset="0"/>
              <a:ea typeface="Helvetica" pitchFamily="-1" charset="0"/>
              <a:cs typeface="Helvetica" pitchFamily="-1" charset="0"/>
            </a:endParaRPr>
          </a:p>
          <a:p>
            <a:pPr marL="800100" lvl="1" indent="-342900" defTabSz="914400" eaLnBrk="0" fontAlgn="base" hangingPunct="0">
              <a:spcBef>
                <a:spcPct val="20000"/>
              </a:spcBef>
              <a:spcAft>
                <a:spcPct val="0"/>
              </a:spcAft>
              <a:buFont typeface="Wingdings" pitchFamily="-1" charset="2"/>
              <a:buChar char="²"/>
            </a:pPr>
            <a:r>
              <a:rPr lang="en-US" sz="2200" dirty="0">
                <a:solidFill>
                  <a:srgbClr val="292929"/>
                </a:solidFill>
                <a:latin typeface="Calibri" pitchFamily="-1" charset="0"/>
                <a:ea typeface="Helvetica" pitchFamily="-1" charset="0"/>
                <a:cs typeface="Helvetica" pitchFamily="-1" charset="0"/>
              </a:rPr>
              <a:t>Isolation and scalability</a:t>
            </a:r>
          </a:p>
          <a:p>
            <a:pPr marL="800100" lvl="1" indent="-342900" defTabSz="914400" eaLnBrk="0" fontAlgn="base" hangingPunct="0">
              <a:spcBef>
                <a:spcPct val="20000"/>
              </a:spcBef>
              <a:spcAft>
                <a:spcPct val="0"/>
              </a:spcAft>
              <a:buFont typeface="Wingdings" pitchFamily="-1" charset="2"/>
              <a:buChar char="²"/>
            </a:pPr>
            <a:r>
              <a:rPr lang="en-US" sz="2200" dirty="0">
                <a:solidFill>
                  <a:srgbClr val="292929"/>
                </a:solidFill>
                <a:latin typeface="Calibri" pitchFamily="-1" charset="0"/>
                <a:ea typeface="Helvetica" pitchFamily="-1" charset="0"/>
                <a:cs typeface="Helvetica" pitchFamily="-1" charset="0"/>
              </a:rPr>
              <a:t>Enforceable accountability</a:t>
            </a:r>
          </a:p>
        </p:txBody>
      </p:sp>
      <p:sp>
        <p:nvSpPr>
          <p:cNvPr id="72" name="Content Placeholder 2"/>
          <p:cNvSpPr txBox="1">
            <a:spLocks/>
          </p:cNvSpPr>
          <p:nvPr/>
        </p:nvSpPr>
        <p:spPr bwMode="auto">
          <a:xfrm>
            <a:off x="228600" y="2590800"/>
            <a:ext cx="35814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a:solidFill>
                  <a:srgbClr val="0000FF"/>
                </a:solidFill>
                <a:latin typeface="Calibri" pitchFamily="-1" charset="0"/>
                <a:ea typeface="Helvetica" pitchFamily="-1" charset="0"/>
                <a:cs typeface="Helvetica" pitchFamily="-1" charset="0"/>
              </a:rPr>
              <a:t>Path construction</a:t>
            </a:r>
          </a:p>
          <a:p>
            <a:pPr marL="800100" lvl="1" indent="-342900" defTabSz="914400" eaLnBrk="0" fontAlgn="base" hangingPunct="0">
              <a:spcBef>
                <a:spcPct val="20000"/>
              </a:spcBef>
              <a:spcAft>
                <a:spcPct val="0"/>
              </a:spcAft>
              <a:buFont typeface="Wingdings" pitchFamily="-1" charset="2"/>
              <a:buChar char="²"/>
            </a:pPr>
            <a:r>
              <a:rPr lang="en-US" sz="2200">
                <a:solidFill>
                  <a:srgbClr val="292929"/>
                </a:solidFill>
                <a:latin typeface="Calibri" pitchFamily="-1" charset="0"/>
                <a:ea typeface="Helvetica" pitchFamily="-1" charset="0"/>
                <a:cs typeface="Helvetica" pitchFamily="-1" charset="0"/>
              </a:rPr>
              <a:t>Path construction beacons (PCBs)</a:t>
            </a:r>
          </a:p>
        </p:txBody>
      </p:sp>
      <p:sp>
        <p:nvSpPr>
          <p:cNvPr id="74" name="Content Placeholder 2"/>
          <p:cNvSpPr txBox="1">
            <a:spLocks/>
          </p:cNvSpPr>
          <p:nvPr/>
        </p:nvSpPr>
        <p:spPr bwMode="auto">
          <a:xfrm>
            <a:off x="228600" y="3733800"/>
            <a:ext cx="41148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a:solidFill>
                  <a:srgbClr val="0000FF"/>
                </a:solidFill>
                <a:latin typeface="Calibri" pitchFamily="-1" charset="0"/>
                <a:ea typeface="Helvetica" pitchFamily="-1" charset="0"/>
                <a:cs typeface="Helvetica" pitchFamily="-1" charset="0"/>
              </a:rPr>
              <a:t>Path resolution</a:t>
            </a:r>
          </a:p>
          <a:p>
            <a:pPr marL="800100" lvl="1" indent="-342900" defTabSz="914400" eaLnBrk="0" fontAlgn="base" hangingPunct="0">
              <a:spcBef>
                <a:spcPct val="20000"/>
              </a:spcBef>
              <a:spcAft>
                <a:spcPct val="0"/>
              </a:spcAft>
              <a:buFont typeface="Wingdings" pitchFamily="-1" charset="2"/>
              <a:buChar char="²"/>
            </a:pPr>
            <a:r>
              <a:rPr lang="en-US" sz="2200">
                <a:solidFill>
                  <a:srgbClr val="292929"/>
                </a:solidFill>
                <a:latin typeface="Calibri" pitchFamily="-1" charset="0"/>
                <a:ea typeface="Helvetica" pitchFamily="-1" charset="0"/>
                <a:cs typeface="Helvetica" pitchFamily="-1" charset="0"/>
              </a:rPr>
              <a:t>Control</a:t>
            </a:r>
          </a:p>
          <a:p>
            <a:pPr marL="800100" lvl="1" indent="-342900" defTabSz="914400" eaLnBrk="0" fontAlgn="base" hangingPunct="0">
              <a:spcBef>
                <a:spcPct val="20000"/>
              </a:spcBef>
              <a:spcAft>
                <a:spcPct val="0"/>
              </a:spcAft>
              <a:buFont typeface="Wingdings" pitchFamily="-1" charset="2"/>
              <a:buChar char="²"/>
            </a:pPr>
            <a:r>
              <a:rPr lang="en-US" sz="2200">
                <a:solidFill>
                  <a:srgbClr val="292929"/>
                </a:solidFill>
                <a:latin typeface="Calibri" pitchFamily="-1" charset="0"/>
                <a:ea typeface="Helvetica" pitchFamily="-1" charset="0"/>
                <a:cs typeface="Helvetica" pitchFamily="-1" charset="0"/>
              </a:rPr>
              <a:t>Explicit trust</a:t>
            </a:r>
          </a:p>
        </p:txBody>
      </p:sp>
      <p:sp>
        <p:nvSpPr>
          <p:cNvPr id="75" name="Content Placeholder 2"/>
          <p:cNvSpPr txBox="1">
            <a:spLocks/>
          </p:cNvSpPr>
          <p:nvPr/>
        </p:nvSpPr>
        <p:spPr bwMode="auto">
          <a:xfrm>
            <a:off x="228600" y="5029200"/>
            <a:ext cx="35052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a:solidFill>
                  <a:srgbClr val="0000FF"/>
                </a:solidFill>
                <a:latin typeface="Calibri" pitchFamily="-1" charset="0"/>
                <a:ea typeface="Helvetica" pitchFamily="-1" charset="0"/>
                <a:cs typeface="Helvetica" pitchFamily="-1" charset="0"/>
              </a:rPr>
              <a:t>Route joining (shortcuts)</a:t>
            </a:r>
          </a:p>
          <a:p>
            <a:pPr marL="800100" lvl="1" indent="-342900" defTabSz="914400" eaLnBrk="0" fontAlgn="base" hangingPunct="0">
              <a:spcBef>
                <a:spcPct val="20000"/>
              </a:spcBef>
              <a:spcAft>
                <a:spcPct val="0"/>
              </a:spcAft>
              <a:buFont typeface="Wingdings" pitchFamily="-1" charset="2"/>
              <a:buChar char="²"/>
            </a:pPr>
            <a:r>
              <a:rPr lang="en-US" sz="2200">
                <a:solidFill>
                  <a:srgbClr val="292929"/>
                </a:solidFill>
                <a:latin typeface="Calibri" pitchFamily="-1" charset="0"/>
                <a:ea typeface="Helvetica" pitchFamily="-1" charset="0"/>
                <a:cs typeface="Helvetica" pitchFamily="-1" charset="0"/>
              </a:rPr>
              <a:t>Efficiency, flexibility</a:t>
            </a:r>
          </a:p>
        </p:txBody>
      </p:sp>
      <p:grpSp>
        <p:nvGrpSpPr>
          <p:cNvPr id="8" name="Group 75"/>
          <p:cNvGrpSpPr>
            <a:grpSpLocks/>
          </p:cNvGrpSpPr>
          <p:nvPr/>
        </p:nvGrpSpPr>
        <p:grpSpPr bwMode="auto">
          <a:xfrm>
            <a:off x="6718300" y="1765300"/>
            <a:ext cx="1600200" cy="990600"/>
            <a:chOff x="6324600" y="1371600"/>
            <a:chExt cx="1600200" cy="990600"/>
          </a:xfrm>
        </p:grpSpPr>
        <p:sp>
          <p:nvSpPr>
            <p:cNvPr id="70" name="Can 69"/>
            <p:cNvSpPr/>
            <p:nvPr/>
          </p:nvSpPr>
          <p:spPr bwMode="auto">
            <a:xfrm>
              <a:off x="6324600" y="1447800"/>
              <a:ext cx="1600200" cy="914400"/>
            </a:xfrm>
            <a:prstGeom prst="can">
              <a:avLst/>
            </a:prstGeom>
            <a:gradFill flip="none" rotWithShape="1">
              <a:gsLst>
                <a:gs pos="0">
                  <a:srgbClr val="00CC00"/>
                </a:gs>
                <a:gs pos="100000">
                  <a:srgbClr val="FFFFFF"/>
                </a:gs>
              </a:gsLst>
              <a:path path="circle">
                <a:fillToRect l="100000" t="100000"/>
              </a:path>
              <a:tileRect r="-100000" b="-100000"/>
            </a:gradFill>
            <a:ln>
              <a:solidFill>
                <a:schemeClr val="accent2">
                  <a:shade val="95000"/>
                  <a:satMod val="10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a:solidFill>
                    <a:srgbClr val="0000FF"/>
                  </a:solidFill>
                  <a:latin typeface="Calibri" charset="0"/>
                  <a:ea typeface="Calibri" charset="0"/>
                  <a:cs typeface="Calibri" charset="0"/>
                </a:rPr>
                <a:t>S: blue paths</a:t>
              </a:r>
            </a:p>
            <a:p>
              <a:pPr algn="ctr" defTabSz="914400" eaLnBrk="0" fontAlgn="base" hangingPunct="0">
                <a:spcBef>
                  <a:spcPct val="0"/>
                </a:spcBef>
                <a:spcAft>
                  <a:spcPct val="0"/>
                </a:spcAft>
                <a:defRPr/>
              </a:pPr>
              <a:r>
                <a:rPr lang="en-US">
                  <a:solidFill>
                    <a:srgbClr val="CC0000"/>
                  </a:solidFill>
                  <a:latin typeface="Calibri" charset="0"/>
                  <a:ea typeface="Calibri" charset="0"/>
                  <a:cs typeface="Calibri" charset="0"/>
                </a:rPr>
                <a:t>D: red paths</a:t>
              </a:r>
            </a:p>
          </p:txBody>
        </p:sp>
        <p:sp>
          <p:nvSpPr>
            <p:cNvPr id="31806" name="Rectangle 70"/>
            <p:cNvSpPr>
              <a:spLocks noChangeArrowheads="1"/>
            </p:cNvSpPr>
            <p:nvPr/>
          </p:nvSpPr>
          <p:spPr bwMode="auto">
            <a:xfrm>
              <a:off x="6653069" y="1371600"/>
              <a:ext cx="966931" cy="36933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b="1">
                  <a:solidFill>
                    <a:srgbClr val="008000"/>
                  </a:solidFill>
                  <a:latin typeface="Calibri" pitchFamily="-1" charset="0"/>
                  <a:ea typeface="Calibri" pitchFamily="-1" charset="0"/>
                  <a:cs typeface="Calibri" pitchFamily="-1" charset="0"/>
                </a:rPr>
                <a:t>path srv</a:t>
              </a:r>
              <a:endParaRPr lang="en-US" b="1">
                <a:solidFill>
                  <a:srgbClr val="008000"/>
                </a:solidFill>
                <a:latin typeface="Times" pitchFamily="-1" charset="0"/>
              </a:endParaRPr>
            </a:p>
          </p:txBody>
        </p:sp>
      </p:grpSp>
      <p:sp>
        <p:nvSpPr>
          <p:cNvPr id="31801" name="Rectangle 70"/>
          <p:cNvSpPr>
            <a:spLocks noChangeArrowheads="1"/>
          </p:cNvSpPr>
          <p:nvPr/>
        </p:nvSpPr>
        <p:spPr bwMode="auto">
          <a:xfrm>
            <a:off x="5803900" y="1841500"/>
            <a:ext cx="523875" cy="46196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a:solidFill>
                  <a:srgbClr val="292929"/>
                </a:solidFill>
                <a:latin typeface="Calibri" pitchFamily="-1" charset="0"/>
                <a:ea typeface="Calibri" pitchFamily="-1" charset="0"/>
                <a:cs typeface="Calibri" pitchFamily="-1" charset="0"/>
              </a:rPr>
              <a:t>TD</a:t>
            </a:r>
            <a:endParaRPr lang="en-US" sz="2400">
              <a:solidFill>
                <a:srgbClr val="292929"/>
              </a:solidFill>
              <a:latin typeface="Times" pitchFamily="-1" charset="0"/>
            </a:endParaRPr>
          </a:p>
        </p:txBody>
      </p:sp>
      <p:sp>
        <p:nvSpPr>
          <p:cNvPr id="31802" name="Rectangle 70"/>
          <p:cNvSpPr>
            <a:spLocks noChangeArrowheads="1"/>
          </p:cNvSpPr>
          <p:nvPr/>
        </p:nvSpPr>
        <p:spPr bwMode="auto">
          <a:xfrm>
            <a:off x="5651500" y="2478088"/>
            <a:ext cx="1093788"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200">
                <a:solidFill>
                  <a:srgbClr val="292929"/>
                </a:solidFill>
                <a:latin typeface="Calibri" pitchFamily="-1" charset="0"/>
                <a:ea typeface="Calibri" pitchFamily="-1" charset="0"/>
                <a:cs typeface="Calibri" pitchFamily="-1" charset="0"/>
              </a:rPr>
              <a:t>TD Core</a:t>
            </a:r>
            <a:endParaRPr lang="en-US" sz="2200">
              <a:solidFill>
                <a:srgbClr val="292929"/>
              </a:solidFill>
              <a:latin typeface="Times" pitchFamily="-1" charset="0"/>
            </a:endParaRPr>
          </a:p>
        </p:txBody>
      </p:sp>
    </p:spTree>
    <p:extLst>
      <p:ext uri="{BB962C8B-B14F-4D97-AF65-F5344CB8AC3E}">
        <p14:creationId xmlns:p14="http://schemas.microsoft.com/office/powerpoint/2010/main" val="1772399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solidFill>
                  <a:srgbClr val="1F497D"/>
                </a:solidFill>
                <a:ea typeface="ＭＳ Ｐゴシック" pitchFamily="-1" charset="-128"/>
                <a:cs typeface="ＭＳ Ｐゴシック" pitchFamily="-1" charset="-128"/>
              </a:rPr>
              <a:t>Trust Domain Decomposition</a:t>
            </a:r>
          </a:p>
        </p:txBody>
      </p:sp>
      <p:sp>
        <p:nvSpPr>
          <p:cNvPr id="35843" name="Content Placeholder 2"/>
          <p:cNvSpPr>
            <a:spLocks noGrp="1"/>
          </p:cNvSpPr>
          <p:nvPr>
            <p:ph idx="1"/>
          </p:nvPr>
        </p:nvSpPr>
        <p:spPr>
          <a:xfrm>
            <a:off x="304800" y="1600200"/>
            <a:ext cx="8458200" cy="4953000"/>
          </a:xfrm>
        </p:spPr>
        <p:txBody>
          <a:bodyPr>
            <a:normAutofit/>
          </a:bodyPr>
          <a:lstStyle/>
          <a:p>
            <a:r>
              <a:rPr lang="en-US" sz="2400" dirty="0">
                <a:ea typeface="ＭＳ Ｐゴシック" pitchFamily="-1" charset="-128"/>
                <a:cs typeface="ＭＳ Ｐゴシック" pitchFamily="-1" charset="-128"/>
              </a:rPr>
              <a:t>Global set of TD (Trust Domains)</a:t>
            </a:r>
          </a:p>
          <a:p>
            <a:pPr lvl="1">
              <a:buFont typeface="Wingdings" pitchFamily="-1" charset="2"/>
              <a:buChar char="ü"/>
            </a:pPr>
            <a:r>
              <a:rPr lang="en-US" sz="2000" dirty="0"/>
              <a:t>Map to geographic, political, legal boundaries</a:t>
            </a:r>
          </a:p>
          <a:p>
            <a:pPr lvl="1">
              <a:buFont typeface="Wingdings" pitchFamily="-1" charset="2"/>
              <a:buChar char="ü"/>
            </a:pPr>
            <a:r>
              <a:rPr lang="en-US" sz="2000" dirty="0"/>
              <a:t>Usually corresponds to a jurisdiction</a:t>
            </a:r>
          </a:p>
          <a:p>
            <a:pPr lvl="1">
              <a:buFont typeface="Wingdings" pitchFamily="-1" charset="2"/>
              <a:buChar char="ü"/>
            </a:pPr>
            <a:r>
              <a:rPr lang="en-US" sz="2000" dirty="0"/>
              <a:t>Provide enforceable accountability</a:t>
            </a:r>
          </a:p>
          <a:p>
            <a:r>
              <a:rPr lang="en-US" sz="2400" dirty="0">
                <a:ea typeface="ＭＳ Ｐゴシック" pitchFamily="-1" charset="-128"/>
                <a:cs typeface="ＭＳ Ｐゴシック" pitchFamily="-1" charset="-128"/>
              </a:rPr>
              <a:t>TD Core: set of top-tier ISPs that manage TD</a:t>
            </a:r>
          </a:p>
          <a:p>
            <a:pPr lvl="1">
              <a:buFont typeface="Wingdings" pitchFamily="-1" charset="2"/>
              <a:buChar char="ü"/>
            </a:pPr>
            <a:r>
              <a:rPr lang="en-US" sz="2000" dirty="0"/>
              <a:t>Route to other TDs</a:t>
            </a:r>
          </a:p>
          <a:p>
            <a:pPr lvl="1">
              <a:buFont typeface="Wingdings" pitchFamily="-1" charset="2"/>
              <a:buChar char="ü"/>
            </a:pPr>
            <a:r>
              <a:rPr lang="en-US" sz="2000" dirty="0"/>
              <a:t>Initiate path construction beacons</a:t>
            </a:r>
          </a:p>
          <a:p>
            <a:pPr lvl="1">
              <a:buFont typeface="Wingdings" pitchFamily="-1" charset="2"/>
              <a:buChar char="ü"/>
            </a:pPr>
            <a:r>
              <a:rPr lang="en-US" sz="2000" dirty="0"/>
              <a:t>Manage Address and Path Translation Servers</a:t>
            </a:r>
          </a:p>
          <a:p>
            <a:pPr lvl="1">
              <a:buFont typeface="Wingdings" pitchFamily="-1" charset="2"/>
              <a:buChar char="ü"/>
            </a:pPr>
            <a:r>
              <a:rPr lang="en-US" sz="2000" dirty="0"/>
              <a:t>Handle TD membership</a:t>
            </a:r>
          </a:p>
          <a:p>
            <a:pPr lvl="1">
              <a:buFont typeface="Wingdings" pitchFamily="-1" charset="2"/>
              <a:buChar char="ü"/>
            </a:pPr>
            <a:r>
              <a:rPr lang="en-US" sz="2000" dirty="0"/>
              <a:t>Root of trust for TD: manage root key and certificates</a:t>
            </a:r>
          </a:p>
          <a:p>
            <a:r>
              <a:rPr lang="en-US" sz="2400" dirty="0">
                <a:ea typeface="ＭＳ Ｐゴシック" pitchFamily="-1" charset="-128"/>
                <a:cs typeface="ＭＳ Ｐゴシック" pitchFamily="-1" charset="-128"/>
              </a:rPr>
              <a:t>AD: Autonomous Domain</a:t>
            </a:r>
          </a:p>
          <a:p>
            <a:pPr lvl="1">
              <a:buFont typeface="Wingdings" pitchFamily="-1" charset="2"/>
              <a:buChar char="ü"/>
            </a:pPr>
            <a:r>
              <a:rPr lang="en-US" sz="2000" dirty="0"/>
              <a:t>Transit AD or endpoint AD</a:t>
            </a:r>
          </a:p>
        </p:txBody>
      </p:sp>
      <p:sp>
        <p:nvSpPr>
          <p:cNvPr id="33796" name="Slide Number Placeholder 3"/>
          <p:cNvSpPr>
            <a:spLocks noGrp="1"/>
          </p:cNvSpPr>
          <p:nvPr>
            <p:ph type="sldNum" sz="quarter" idx="12"/>
          </p:nvPr>
        </p:nvSpPr>
        <p:spPr/>
        <p:txBody>
          <a:bodyPr/>
          <a:lstStyle/>
          <a:p>
            <a:fld id="{E2616D9E-FB18-B243-9488-B4782CD12208}" type="slidenum">
              <a:rPr lang="en-US" smtClean="0"/>
              <a:pPr/>
              <a:t>42</a:t>
            </a:fld>
            <a:endParaRPr lang="en-US"/>
          </a:p>
        </p:txBody>
      </p:sp>
    </p:spTree>
    <p:extLst>
      <p:ext uri="{BB962C8B-B14F-4D97-AF65-F5344CB8AC3E}">
        <p14:creationId xmlns:p14="http://schemas.microsoft.com/office/powerpoint/2010/main" val="1366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81000"/>
            <a:ext cx="7772400" cy="1143000"/>
          </a:xfrm>
        </p:spPr>
        <p:txBody>
          <a:bodyPr/>
          <a:lstStyle/>
          <a:p>
            <a:r>
              <a:rPr lang="en-US" sz="4000" dirty="0">
                <a:solidFill>
                  <a:srgbClr val="1F497D"/>
                </a:solidFill>
                <a:latin typeface="Helvetica" pitchFamily="-1" charset="0"/>
                <a:ea typeface="Helvetica" pitchFamily="-1" charset="0"/>
                <a:cs typeface="Helvetica" pitchFamily="-1" charset="0"/>
              </a:rPr>
              <a:t>Path Construction</a:t>
            </a:r>
          </a:p>
        </p:txBody>
      </p:sp>
      <p:sp>
        <p:nvSpPr>
          <p:cNvPr id="38915" name="Content Placeholder 2"/>
          <p:cNvSpPr>
            <a:spLocks noGrp="1"/>
          </p:cNvSpPr>
          <p:nvPr>
            <p:ph idx="1"/>
          </p:nvPr>
        </p:nvSpPr>
        <p:spPr>
          <a:xfrm>
            <a:off x="228600" y="1504950"/>
            <a:ext cx="8745538" cy="4878388"/>
          </a:xfrm>
        </p:spPr>
        <p:txBody>
          <a:bodyPr>
            <a:normAutofit/>
          </a:bodyPr>
          <a:lstStyle/>
          <a:p>
            <a:pPr>
              <a:lnSpc>
                <a:spcPct val="130000"/>
              </a:lnSpc>
              <a:buFontTx/>
              <a:buNone/>
            </a:pPr>
            <a:r>
              <a:rPr lang="en-US" sz="2000" dirty="0">
                <a:latin typeface="Helvetica" pitchFamily="-1" charset="0"/>
                <a:ea typeface="Helvetica" pitchFamily="-1" charset="0"/>
                <a:cs typeface="Helvetica" pitchFamily="-1" charset="0"/>
              </a:rPr>
              <a:t>Goal: each endpoint learns multiple verifiable paths to its core</a:t>
            </a:r>
          </a:p>
          <a:p>
            <a:pPr>
              <a:lnSpc>
                <a:spcPct val="130000"/>
              </a:lnSpc>
            </a:pPr>
            <a:r>
              <a:rPr lang="en-US" sz="2000" dirty="0">
                <a:latin typeface="Helvetica" pitchFamily="-1" charset="0"/>
                <a:ea typeface="Helvetica" pitchFamily="-1" charset="0"/>
                <a:cs typeface="Helvetica" pitchFamily="-1" charset="0"/>
              </a:rPr>
              <a:t>Discovering paths via </a:t>
            </a:r>
            <a:r>
              <a:rPr lang="en-US" sz="2000" dirty="0">
                <a:solidFill>
                  <a:srgbClr val="292929"/>
                </a:solidFill>
                <a:latin typeface="Helvetica" pitchFamily="-1" charset="0"/>
                <a:ea typeface="Helvetica" pitchFamily="-1" charset="0"/>
                <a:cs typeface="Helvetica" pitchFamily="-1" charset="0"/>
              </a:rPr>
              <a:t>Path Construction Beacons (PCBs)</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TD Core periodically initiates PCBs</a:t>
            </a:r>
          </a:p>
          <a:p>
            <a:pPr lvl="1">
              <a:lnSpc>
                <a:spcPct val="130000"/>
              </a:lnSpc>
              <a:buFont typeface="Wingdings" pitchFamily="-1" charset="2"/>
              <a:buChar char="ü"/>
            </a:pPr>
            <a:r>
              <a:rPr lang="en-US" sz="2000" dirty="0" err="1">
                <a:latin typeface="Helvetica" pitchFamily="-1" charset="0"/>
                <a:ea typeface="Helvetica" pitchFamily="-1" charset="0"/>
                <a:cs typeface="Helvetica" pitchFamily="-1" charset="0"/>
              </a:rPr>
              <a:t>ADs</a:t>
            </a:r>
            <a:r>
              <a:rPr lang="en-US" sz="2000" dirty="0">
                <a:latin typeface="Helvetica" pitchFamily="-1" charset="0"/>
                <a:ea typeface="Helvetica" pitchFamily="-1" charset="0"/>
                <a:cs typeface="Helvetica" pitchFamily="-1" charset="0"/>
              </a:rPr>
              <a:t> asynchronously propagate PCBs</a:t>
            </a:r>
          </a:p>
          <a:p>
            <a:pPr>
              <a:lnSpc>
                <a:spcPct val="130000"/>
              </a:lnSpc>
            </a:pPr>
            <a:r>
              <a:rPr lang="en-US" sz="2000" dirty="0" err="1">
                <a:latin typeface="Helvetica" pitchFamily="-1" charset="0"/>
                <a:ea typeface="Helvetica" pitchFamily="-1" charset="0"/>
                <a:cs typeface="Helvetica" pitchFamily="-1" charset="0"/>
              </a:rPr>
              <a:t>ADs</a:t>
            </a:r>
            <a:r>
              <a:rPr lang="en-US" sz="2000" dirty="0">
                <a:latin typeface="Helvetica" pitchFamily="-1" charset="0"/>
                <a:ea typeface="Helvetica" pitchFamily="-1" charset="0"/>
                <a:cs typeface="Helvetica" pitchFamily="-1" charset="0"/>
              </a:rPr>
              <a:t> perform the following operations </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Collect PCBs</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For each customer/peer AD, select which </a:t>
            </a:r>
            <a:r>
              <a:rPr lang="en-US" sz="2000" i="1" dirty="0" err="1">
                <a:solidFill>
                  <a:srgbClr val="FF0000"/>
                </a:solidFill>
                <a:latin typeface="Helvetica" pitchFamily="-1" charset="0"/>
                <a:ea typeface="Helvetica" pitchFamily="-1" charset="0"/>
                <a:cs typeface="Helvetica" pitchFamily="-1" charset="0"/>
              </a:rPr>
              <a:t>k</a:t>
            </a:r>
            <a:r>
              <a:rPr lang="en-US" sz="2000" dirty="0">
                <a:latin typeface="Helvetica" pitchFamily="-1" charset="0"/>
                <a:ea typeface="Helvetica" pitchFamily="-1" charset="0"/>
                <a:cs typeface="Helvetica" pitchFamily="-1" charset="0"/>
              </a:rPr>
              <a:t> PCBs to forward</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Update cryptographic information in PCBs</a:t>
            </a:r>
          </a:p>
          <a:p>
            <a:pPr>
              <a:lnSpc>
                <a:spcPct val="130000"/>
              </a:lnSpc>
            </a:pPr>
            <a:r>
              <a:rPr lang="en-US" sz="2000" dirty="0">
                <a:latin typeface="Helvetica" pitchFamily="-1" charset="0"/>
                <a:ea typeface="Helvetica" pitchFamily="-1" charset="0"/>
                <a:cs typeface="Helvetica" pitchFamily="-1" charset="0"/>
              </a:rPr>
              <a:t>Endpoint AD receives at least </a:t>
            </a:r>
            <a:r>
              <a:rPr lang="en-US" sz="2000" i="1" dirty="0" err="1">
                <a:solidFill>
                  <a:srgbClr val="FF0000"/>
                </a:solidFill>
                <a:latin typeface="Helvetica" pitchFamily="-1" charset="0"/>
                <a:ea typeface="Helvetica" pitchFamily="-1" charset="0"/>
                <a:cs typeface="Helvetica" pitchFamily="-1" charset="0"/>
              </a:rPr>
              <a:t>k</a:t>
            </a:r>
            <a:r>
              <a:rPr lang="en-US" sz="2000" dirty="0">
                <a:latin typeface="Helvetica" pitchFamily="-1" charset="0"/>
                <a:ea typeface="Helvetica" pitchFamily="-1" charset="0"/>
                <a:cs typeface="Helvetica" pitchFamily="-1" charset="0"/>
              </a:rPr>
              <a:t> PCBs from each provider AD, selects </a:t>
            </a:r>
            <a:r>
              <a:rPr lang="en-US" sz="2000" i="1" dirty="0" err="1">
                <a:latin typeface="Helvetica" pitchFamily="-1" charset="0"/>
                <a:ea typeface="Helvetica" pitchFamily="-1" charset="0"/>
                <a:cs typeface="Helvetica" pitchFamily="-1" charset="0"/>
              </a:rPr>
              <a:t>k</a:t>
            </a:r>
            <a:r>
              <a:rPr lang="en-US" sz="2000" dirty="0">
                <a:latin typeface="Helvetica" pitchFamily="-1" charset="0"/>
                <a:ea typeface="Helvetica" pitchFamily="-1" charset="0"/>
                <a:cs typeface="Helvetica" pitchFamily="-1" charset="0"/>
              </a:rPr>
              <a:t> </a:t>
            </a:r>
            <a:r>
              <a:rPr lang="en-US" sz="2000" dirty="0">
                <a:solidFill>
                  <a:srgbClr val="FF0000"/>
                </a:solidFill>
                <a:latin typeface="Helvetica" pitchFamily="-1" charset="0"/>
                <a:ea typeface="Helvetica" pitchFamily="-1" charset="0"/>
                <a:cs typeface="Helvetica" pitchFamily="-1" charset="0"/>
              </a:rPr>
              <a:t>down-paths </a:t>
            </a:r>
            <a:r>
              <a:rPr lang="en-US" sz="2000" dirty="0">
                <a:latin typeface="Helvetica" pitchFamily="-1" charset="0"/>
                <a:ea typeface="Helvetica" pitchFamily="-1" charset="0"/>
                <a:cs typeface="Helvetica" pitchFamily="-1" charset="0"/>
              </a:rPr>
              <a:t>to advertise</a:t>
            </a:r>
          </a:p>
        </p:txBody>
      </p:sp>
      <p:sp>
        <p:nvSpPr>
          <p:cNvPr id="34820" name="Slide Number Placeholder 3"/>
          <p:cNvSpPr>
            <a:spLocks noGrp="1"/>
          </p:cNvSpPr>
          <p:nvPr>
            <p:ph type="sldNum" sz="quarter" idx="12"/>
          </p:nvPr>
        </p:nvSpPr>
        <p:spPr/>
        <p:txBody>
          <a:bodyPr/>
          <a:lstStyle/>
          <a:p>
            <a:fld id="{A541A508-001B-3B4B-86BC-45DA23654A2B}" type="slidenum">
              <a:rPr lang="en-US">
                <a:ea typeface="ＭＳ Ｐゴシック" pitchFamily="-1" charset="-128"/>
                <a:cs typeface="ＭＳ Ｐゴシック" pitchFamily="-1" charset="-128"/>
              </a:rPr>
              <a:pPr/>
              <a:t>43</a:t>
            </a:fld>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22350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solidFill>
                  <a:srgbClr val="1F497D"/>
                </a:solidFill>
                <a:ea typeface="ＭＳ Ｐゴシック" pitchFamily="-1" charset="-128"/>
                <a:cs typeface="ＭＳ Ｐゴシック" pitchFamily="-1" charset="-128"/>
              </a:rPr>
              <a:t>Address-to-Path Resolution</a:t>
            </a:r>
          </a:p>
        </p:txBody>
      </p:sp>
      <p:sp>
        <p:nvSpPr>
          <p:cNvPr id="40963" name="Content Placeholder 2"/>
          <p:cNvSpPr>
            <a:spLocks noGrp="1"/>
          </p:cNvSpPr>
          <p:nvPr>
            <p:ph idx="1"/>
          </p:nvPr>
        </p:nvSpPr>
        <p:spPr>
          <a:xfrm>
            <a:off x="304800" y="1447800"/>
            <a:ext cx="8458200" cy="5105400"/>
          </a:xfrm>
        </p:spPr>
        <p:txBody>
          <a:bodyPr>
            <a:normAutofit/>
          </a:bodyPr>
          <a:lstStyle/>
          <a:p>
            <a:r>
              <a:rPr lang="en-US" sz="2400" dirty="0">
                <a:ea typeface="ＭＳ Ｐゴシック" pitchFamily="-1" charset="-128"/>
                <a:cs typeface="ＭＳ Ｐゴシック" pitchFamily="-1" charset="-128"/>
              </a:rPr>
              <a:t>TD core path server provides address/path resolution</a:t>
            </a:r>
            <a:endParaRPr lang="en-US" sz="8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Endpoints can have arbitrary addresses</a:t>
            </a:r>
          </a:p>
          <a:p>
            <a:pPr lvl="1"/>
            <a:r>
              <a:rPr lang="en-US" sz="2000" dirty="0">
                <a:ea typeface="ＭＳ Ｐゴシック" pitchFamily="-1" charset="-128"/>
                <a:cs typeface="ＭＳ Ｐゴシック" pitchFamily="-1" charset="-128"/>
              </a:rPr>
              <a:t>IPv4, IPv6</a:t>
            </a:r>
          </a:p>
          <a:p>
            <a:pPr lvl="1"/>
            <a:r>
              <a:rPr lang="en-US" sz="2000" dirty="0">
                <a:ea typeface="ＭＳ Ｐゴシック" pitchFamily="-1" charset="-128"/>
                <a:cs typeface="ＭＳ Ｐゴシック" pitchFamily="-1" charset="-128"/>
              </a:rPr>
              <a:t>P</a:t>
            </a:r>
            <a:r>
              <a:rPr lang="en-US" sz="2000" dirty="0"/>
              <a:t>ublic key [AIP 2008]</a:t>
            </a:r>
            <a:endParaRPr lang="en-US" sz="20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Each AD registers AD ID / </a:t>
            </a:r>
            <a:r>
              <a:rPr lang="en-US" sz="2400" dirty="0" err="1">
                <a:ea typeface="ＭＳ Ｐゴシック" pitchFamily="-1" charset="-128"/>
                <a:cs typeface="ＭＳ Ｐゴシック" pitchFamily="-1" charset="-128"/>
              </a:rPr>
              <a:t>k</a:t>
            </a:r>
            <a:r>
              <a:rPr lang="en-US" sz="2400" dirty="0">
                <a:ea typeface="ＭＳ Ｐゴシック" pitchFamily="-1" charset="-128"/>
                <a:cs typeface="ＭＳ Ｐゴシック" pitchFamily="-1" charset="-128"/>
              </a:rPr>
              <a:t> down paths at TD Core path server</a:t>
            </a:r>
          </a:p>
          <a:p>
            <a:pPr lvl="1"/>
            <a:r>
              <a:rPr lang="en-US" sz="2000" dirty="0">
                <a:ea typeface="ＭＳ Ｐゴシック" pitchFamily="-1" charset="-128"/>
                <a:cs typeface="ＭＳ Ｐゴシック" pitchFamily="-1" charset="-128"/>
              </a:rPr>
              <a:t>Uses up-path to reach TD core</a:t>
            </a:r>
            <a:endParaRPr lang="en-US" sz="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Two stages for name resolution</a:t>
            </a:r>
          </a:p>
          <a:p>
            <a:pPr lvl="1"/>
            <a:r>
              <a:rPr lang="en-US" sz="2000" dirty="0">
                <a:ea typeface="ＭＳ Ｐゴシック" pitchFamily="-1" charset="-128"/>
                <a:cs typeface="ＭＳ Ｐゴシック" pitchFamily="-1" charset="-128"/>
              </a:rPr>
              <a:t>Name </a:t>
            </a:r>
            <a:r>
              <a:rPr lang="en-US" sz="2000" dirty="0" err="1">
                <a:ea typeface="ＭＳ Ｐゴシック" pitchFamily="-1" charset="-128"/>
                <a:cs typeface="ＭＳ Ｐゴシック" pitchFamily="-1" charset="-128"/>
                <a:sym typeface="Wingdings"/>
              </a:rPr>
              <a:t></a:t>
            </a:r>
            <a:r>
              <a:rPr lang="en-US" sz="2000" dirty="0">
                <a:ea typeface="ＭＳ Ｐゴシック" pitchFamily="-1" charset="-128"/>
                <a:cs typeface="ＭＳ Ｐゴシック" pitchFamily="-1" charset="-128"/>
                <a:sym typeface="Wingdings"/>
              </a:rPr>
              <a:t> EID, AD ID</a:t>
            </a:r>
          </a:p>
          <a:p>
            <a:pPr lvl="1"/>
            <a:r>
              <a:rPr lang="en-US" sz="2000" dirty="0">
                <a:ea typeface="ＭＳ Ｐゴシック" pitchFamily="-1" charset="-128"/>
                <a:cs typeface="ＭＳ Ｐゴシック" pitchFamily="-1" charset="-128"/>
                <a:sym typeface="Wingdings"/>
              </a:rPr>
              <a:t>AD ID </a:t>
            </a:r>
            <a:r>
              <a:rPr lang="en-US" sz="2000" dirty="0" err="1">
                <a:ea typeface="ＭＳ Ｐゴシック" pitchFamily="-1" charset="-128"/>
                <a:cs typeface="ＭＳ Ｐゴシック" pitchFamily="-1" charset="-128"/>
                <a:sym typeface="Wingdings"/>
              </a:rPr>
              <a:t></a:t>
            </a:r>
            <a:r>
              <a:rPr lang="en-US" sz="2000" dirty="0">
                <a:ea typeface="ＭＳ Ｐゴシック" pitchFamily="-1" charset="-128"/>
                <a:cs typeface="ＭＳ Ｐゴシック" pitchFamily="-1" charset="-128"/>
                <a:sym typeface="Wingdings"/>
              </a:rPr>
              <a:t> </a:t>
            </a:r>
            <a:r>
              <a:rPr lang="en-US" sz="2000" dirty="0" err="1">
                <a:ea typeface="ＭＳ Ｐゴシック" pitchFamily="-1" charset="-128"/>
                <a:cs typeface="ＭＳ Ｐゴシック" pitchFamily="-1" charset="-128"/>
                <a:sym typeface="Wingdings"/>
              </a:rPr>
              <a:t>k</a:t>
            </a:r>
            <a:r>
              <a:rPr lang="en-US" sz="2000" dirty="0">
                <a:ea typeface="ＭＳ Ｐゴシック" pitchFamily="-1" charset="-128"/>
                <a:cs typeface="ＭＳ Ｐゴシック" pitchFamily="-1" charset="-128"/>
                <a:sym typeface="Wingdings"/>
              </a:rPr>
              <a:t> down paths</a:t>
            </a:r>
            <a:endParaRPr lang="en-US" sz="800" dirty="0">
              <a:ea typeface="ＭＳ Ｐゴシック" pitchFamily="-1" charset="-128"/>
              <a:cs typeface="ＭＳ Ｐゴシック" pitchFamily="-1" charset="-128"/>
            </a:endParaRPr>
          </a:p>
        </p:txBody>
      </p:sp>
      <p:sp>
        <p:nvSpPr>
          <p:cNvPr id="40964" name="Slide Number Placeholder 3"/>
          <p:cNvSpPr>
            <a:spLocks noGrp="1"/>
          </p:cNvSpPr>
          <p:nvPr>
            <p:ph type="sldNum" sz="quarter" idx="12"/>
          </p:nvPr>
        </p:nvSpPr>
        <p:spPr/>
        <p:txBody>
          <a:bodyPr/>
          <a:lstStyle/>
          <a:p>
            <a:fld id="{898BD74A-6D37-4C4A-BFDC-03FC7CD79CB8}" type="slidenum">
              <a:rPr lang="en-US" smtClean="0"/>
              <a:pPr/>
              <a:t>44</a:t>
            </a:fld>
            <a:endParaRPr lang="en-US"/>
          </a:p>
        </p:txBody>
      </p:sp>
    </p:spTree>
    <p:extLst>
      <p:ext uri="{BB962C8B-B14F-4D97-AF65-F5344CB8AC3E}">
        <p14:creationId xmlns:p14="http://schemas.microsoft.com/office/powerpoint/2010/main" val="915874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457200"/>
            <a:ext cx="7772400" cy="1143000"/>
          </a:xfrm>
        </p:spPr>
        <p:txBody>
          <a:bodyPr/>
          <a:lstStyle/>
          <a:p>
            <a:r>
              <a:rPr lang="en-US">
                <a:solidFill>
                  <a:srgbClr val="1F497D"/>
                </a:solidFill>
                <a:ea typeface="ＭＳ Ｐゴシック" pitchFamily="-1" charset="-128"/>
                <a:cs typeface="ＭＳ Ｐゴシック" pitchFamily="-1" charset="-128"/>
              </a:rPr>
              <a:t>Route Joining</a:t>
            </a:r>
          </a:p>
        </p:txBody>
      </p:sp>
      <p:sp>
        <p:nvSpPr>
          <p:cNvPr id="41987" name="Content Placeholder 2"/>
          <p:cNvSpPr>
            <a:spLocks noGrp="1"/>
          </p:cNvSpPr>
          <p:nvPr>
            <p:ph idx="1"/>
          </p:nvPr>
        </p:nvSpPr>
        <p:spPr>
          <a:xfrm>
            <a:off x="152400" y="1524000"/>
            <a:ext cx="8915400" cy="4343400"/>
          </a:xfrm>
        </p:spPr>
        <p:txBody>
          <a:bodyPr>
            <a:normAutofit/>
          </a:bodyPr>
          <a:lstStyle/>
          <a:p>
            <a:r>
              <a:rPr lang="en-US" sz="2800" dirty="0">
                <a:ea typeface="ＭＳ Ｐゴシック" pitchFamily="-1" charset="-128"/>
                <a:cs typeface="ＭＳ Ｐゴシック" pitchFamily="-1" charset="-128"/>
              </a:rPr>
              <a:t>Sender obtains receiver’s </a:t>
            </a:r>
            <a:r>
              <a:rPr lang="en-US" sz="2800" i="1" dirty="0" err="1">
                <a:ea typeface="ＭＳ Ｐゴシック" pitchFamily="-1" charset="-128"/>
                <a:cs typeface="ＭＳ Ｐゴシック" pitchFamily="-1" charset="-128"/>
              </a:rPr>
              <a:t>k</a:t>
            </a:r>
            <a:r>
              <a:rPr lang="en-US" sz="2800" dirty="0">
                <a:ea typeface="ＭＳ Ｐゴシック" pitchFamily="-1" charset="-128"/>
                <a:cs typeface="ＭＳ Ｐゴシック" pitchFamily="-1" charset="-128"/>
              </a:rPr>
              <a:t> down-paths from path server</a:t>
            </a:r>
          </a:p>
          <a:p>
            <a:r>
              <a:rPr lang="en-US" sz="2800" dirty="0">
                <a:ea typeface="ＭＳ Ｐゴシック" pitchFamily="-1" charset="-128"/>
                <a:cs typeface="ＭＳ Ｐゴシック" pitchFamily="-1" charset="-128"/>
              </a:rPr>
              <a:t>Sender intersects its up-paths with receiver’s down-paths</a:t>
            </a:r>
          </a:p>
          <a:p>
            <a:r>
              <a:rPr lang="en-US" sz="2800" dirty="0">
                <a:ea typeface="ＭＳ Ｐゴシック" pitchFamily="-1" charset="-128"/>
                <a:cs typeface="ＭＳ Ｐゴシック" pitchFamily="-1" charset="-128"/>
              </a:rPr>
              <a:t>Sender selects routes based on at least </a:t>
            </a:r>
            <a:r>
              <a:rPr lang="en-US" sz="2800" i="1" dirty="0">
                <a:ea typeface="ＭＳ Ｐゴシック" pitchFamily="-1" charset="-128"/>
                <a:cs typeface="ＭＳ Ｐゴシック" pitchFamily="-1" charset="-128"/>
              </a:rPr>
              <a:t>k</a:t>
            </a:r>
            <a:r>
              <a:rPr lang="en-US" sz="2800" baseline="30000" dirty="0">
                <a:ea typeface="ＭＳ Ｐゴシック" pitchFamily="-1" charset="-128"/>
                <a:cs typeface="ＭＳ Ｐゴシック" pitchFamily="-1" charset="-128"/>
              </a:rPr>
              <a:t>2</a:t>
            </a:r>
            <a:r>
              <a:rPr lang="en-US" sz="2800" dirty="0">
                <a:ea typeface="ＭＳ Ｐゴシック" pitchFamily="-1" charset="-128"/>
                <a:cs typeface="ＭＳ Ｐゴシック" pitchFamily="-1" charset="-128"/>
              </a:rPr>
              <a:t> options</a:t>
            </a:r>
          </a:p>
        </p:txBody>
      </p:sp>
      <p:sp>
        <p:nvSpPr>
          <p:cNvPr id="41988" name="Slide Number Placeholder 3"/>
          <p:cNvSpPr>
            <a:spLocks noGrp="1"/>
          </p:cNvSpPr>
          <p:nvPr>
            <p:ph type="sldNum" sz="quarter" idx="12"/>
          </p:nvPr>
        </p:nvSpPr>
        <p:spPr/>
        <p:txBody>
          <a:bodyPr/>
          <a:lstStyle/>
          <a:p>
            <a:fld id="{AD0FF6BF-9638-8F43-997F-C4C5BB4B38AF}" type="slidenum">
              <a:rPr lang="en-US" smtClean="0"/>
              <a:pPr/>
              <a:t>45</a:t>
            </a:fld>
            <a:endParaRPr lang="en-US"/>
          </a:p>
        </p:txBody>
      </p:sp>
      <p:sp>
        <p:nvSpPr>
          <p:cNvPr id="5" name="Donut 4"/>
          <p:cNvSpPr/>
          <p:nvPr/>
        </p:nvSpPr>
        <p:spPr bwMode="auto">
          <a:xfrm>
            <a:off x="3549650" y="5410200"/>
            <a:ext cx="533400" cy="533400"/>
          </a:xfrm>
          <a:prstGeom prst="donut">
            <a:avLst>
              <a:gd name="adj" fmla="val 10755"/>
            </a:avLst>
          </a:prstGeom>
          <a:solidFill>
            <a:srgbClr val="3366FF"/>
          </a:solidFill>
          <a:ln w="9525" cap="flat" cmpd="sng" algn="ctr">
            <a:solidFill>
              <a:schemeClr val="tx1"/>
            </a:solidFill>
            <a:prstDash val="solid"/>
            <a:round/>
            <a:headEnd type="none" w="med" len="med"/>
            <a:tailEnd type="none" w="med" len="med"/>
          </a:ln>
          <a:effectLst/>
        </p:spPr>
        <p:txBody>
          <a:bodyPr wrap="none" anchor="ctr">
            <a:prstTxWarp prst="textNoShape">
              <a:avLst/>
            </a:prstTxWarp>
          </a:bodyPr>
          <a:lstStyle/>
          <a:p>
            <a:pPr>
              <a:defRPr/>
            </a:pPr>
            <a:endParaRPr lang="en-US">
              <a:latin typeface="Times" charset="0"/>
            </a:endParaRPr>
          </a:p>
        </p:txBody>
      </p:sp>
      <p:sp>
        <p:nvSpPr>
          <p:cNvPr id="41990" name="Freeform 29"/>
          <p:cNvSpPr>
            <a:spLocks noChangeArrowheads="1"/>
          </p:cNvSpPr>
          <p:nvPr/>
        </p:nvSpPr>
        <p:spPr bwMode="auto">
          <a:xfrm>
            <a:off x="3302000" y="3810000"/>
            <a:ext cx="431800" cy="1611313"/>
          </a:xfrm>
          <a:custGeom>
            <a:avLst/>
            <a:gdLst>
              <a:gd name="T0" fmla="*/ 288127 w 432392"/>
              <a:gd name="T1" fmla="*/ 0 h 2599907"/>
              <a:gd name="T2" fmla="*/ 10291 w 432392"/>
              <a:gd name="T3" fmla="*/ 1 h 2599907"/>
              <a:gd name="T4" fmla="*/ 349868 w 432392"/>
              <a:gd name="T5" fmla="*/ 1 h 2599907"/>
              <a:gd name="T6" fmla="*/ 370449 w 432392"/>
              <a:gd name="T7" fmla="*/ 1 h 2599907"/>
              <a:gd name="T8" fmla="*/ 349868 w 432392"/>
              <a:gd name="T9" fmla="*/ 1 h 2599907"/>
              <a:gd name="T10" fmla="*/ 0 60000 65536"/>
              <a:gd name="T11" fmla="*/ 0 60000 65536"/>
              <a:gd name="T12" fmla="*/ 0 60000 65536"/>
              <a:gd name="T13" fmla="*/ 0 60000 65536"/>
              <a:gd name="T14" fmla="*/ 0 60000 65536"/>
              <a:gd name="T15" fmla="*/ 0 w 432392"/>
              <a:gd name="T16" fmla="*/ 0 h 2599907"/>
              <a:gd name="T17" fmla="*/ 432392 w 432392"/>
              <a:gd name="T18" fmla="*/ 2599907 h 2599907"/>
            </a:gdLst>
            <a:ahLst/>
            <a:cxnLst>
              <a:cxn ang="T10">
                <a:pos x="T0" y="T1"/>
              </a:cxn>
              <a:cxn ang="T11">
                <a:pos x="T2" y="T3"/>
              </a:cxn>
              <a:cxn ang="T12">
                <a:pos x="T4" y="T5"/>
              </a:cxn>
              <a:cxn ang="T13">
                <a:pos x="T6" y="T7"/>
              </a:cxn>
              <a:cxn ang="T14">
                <a:pos x="T8" y="T9"/>
              </a:cxn>
            </a:cxnLst>
            <a:rect l="T15" t="T16" r="T17" b="T18"/>
            <a:pathLst>
              <a:path w="432392" h="2599907">
                <a:moveTo>
                  <a:pt x="303941" y="0"/>
                </a:moveTo>
                <a:cubicBezTo>
                  <a:pt x="151970" y="254201"/>
                  <a:pt x="0" y="508403"/>
                  <a:pt x="10855" y="857590"/>
                </a:cubicBezTo>
                <a:cubicBezTo>
                  <a:pt x="21710" y="1206777"/>
                  <a:pt x="305750" y="1818306"/>
                  <a:pt x="369071" y="2095123"/>
                </a:cubicBezTo>
                <a:cubicBezTo>
                  <a:pt x="432392" y="2371940"/>
                  <a:pt x="390781" y="2437073"/>
                  <a:pt x="390781" y="2518490"/>
                </a:cubicBezTo>
                <a:cubicBezTo>
                  <a:pt x="390781" y="2599907"/>
                  <a:pt x="369071" y="2583624"/>
                  <a:pt x="369071" y="2583624"/>
                </a:cubicBezTo>
              </a:path>
            </a:pathLst>
          </a:custGeom>
          <a:noFill/>
          <a:ln w="38100">
            <a:solidFill>
              <a:srgbClr val="3366FF"/>
            </a:solidFill>
            <a:round/>
            <a:headEnd/>
            <a:tailEnd/>
          </a:ln>
        </p:spPr>
        <p:txBody>
          <a:bodyPr wrap="none" anchor="ctr">
            <a:prstTxWarp prst="textNoShape">
              <a:avLst/>
            </a:prstTxWarp>
          </a:bodyPr>
          <a:lstStyle/>
          <a:p>
            <a:endParaRPr lang="en-US"/>
          </a:p>
        </p:txBody>
      </p:sp>
      <p:sp>
        <p:nvSpPr>
          <p:cNvPr id="41991" name="Freeform 30"/>
          <p:cNvSpPr>
            <a:spLocks noChangeArrowheads="1"/>
          </p:cNvSpPr>
          <p:nvPr/>
        </p:nvSpPr>
        <p:spPr bwMode="auto">
          <a:xfrm>
            <a:off x="3546475" y="3657600"/>
            <a:ext cx="1000125" cy="1828800"/>
          </a:xfrm>
          <a:custGeom>
            <a:avLst/>
            <a:gdLst>
              <a:gd name="T0" fmla="*/ 207052 w 1000471"/>
              <a:gd name="T1" fmla="*/ 0 h 2621618"/>
              <a:gd name="T2" fmla="*/ 121381 w 1000471"/>
              <a:gd name="T3" fmla="*/ 1 h 2621618"/>
              <a:gd name="T4" fmla="*/ 935302 w 1000471"/>
              <a:gd name="T5" fmla="*/ 1 h 2621618"/>
              <a:gd name="T6" fmla="*/ 431953 w 1000471"/>
              <a:gd name="T7" fmla="*/ 1 h 2621618"/>
              <a:gd name="T8" fmla="*/ 335568 w 1000471"/>
              <a:gd name="T9" fmla="*/ 2 h 2621618"/>
              <a:gd name="T10" fmla="*/ 324855 w 1000471"/>
              <a:gd name="T11" fmla="*/ 2 h 2621618"/>
              <a:gd name="T12" fmla="*/ 0 60000 65536"/>
              <a:gd name="T13" fmla="*/ 0 60000 65536"/>
              <a:gd name="T14" fmla="*/ 0 60000 65536"/>
              <a:gd name="T15" fmla="*/ 0 60000 65536"/>
              <a:gd name="T16" fmla="*/ 0 60000 65536"/>
              <a:gd name="T17" fmla="*/ 0 60000 65536"/>
              <a:gd name="T18" fmla="*/ 0 w 1000471"/>
              <a:gd name="T19" fmla="*/ 0 h 2621618"/>
              <a:gd name="T20" fmla="*/ 1000471 w 1000471"/>
              <a:gd name="T21" fmla="*/ 2621618 h 2621618"/>
            </a:gdLst>
            <a:ahLst/>
            <a:cxnLst>
              <a:cxn ang="T12">
                <a:pos x="T0" y="T1"/>
              </a:cxn>
              <a:cxn ang="T13">
                <a:pos x="T2" y="T3"/>
              </a:cxn>
              <a:cxn ang="T14">
                <a:pos x="T4" y="T5"/>
              </a:cxn>
              <a:cxn ang="T15">
                <a:pos x="T6" y="T7"/>
              </a:cxn>
              <a:cxn ang="T16">
                <a:pos x="T8" y="T9"/>
              </a:cxn>
              <a:cxn ang="T17">
                <a:pos x="T10" y="T11"/>
              </a:cxn>
            </a:cxnLst>
            <a:rect l="T18" t="T19" r="T20" b="T21"/>
            <a:pathLst>
              <a:path w="1000471" h="2621618">
                <a:moveTo>
                  <a:pt x="209864" y="0"/>
                </a:moveTo>
                <a:cubicBezTo>
                  <a:pt x="104932" y="333808"/>
                  <a:pt x="0" y="667617"/>
                  <a:pt x="123023" y="890156"/>
                </a:cubicBezTo>
                <a:cubicBezTo>
                  <a:pt x="246046" y="1112695"/>
                  <a:pt x="895539" y="1141642"/>
                  <a:pt x="948005" y="1335233"/>
                </a:cubicBezTo>
                <a:cubicBezTo>
                  <a:pt x="1000471" y="1528824"/>
                  <a:pt x="539133" y="1850872"/>
                  <a:pt x="437819" y="2051700"/>
                </a:cubicBezTo>
                <a:cubicBezTo>
                  <a:pt x="336505" y="2252528"/>
                  <a:pt x="358216" y="2458784"/>
                  <a:pt x="340124" y="2540201"/>
                </a:cubicBezTo>
                <a:cubicBezTo>
                  <a:pt x="322032" y="2621618"/>
                  <a:pt x="329269" y="2540201"/>
                  <a:pt x="329269" y="2540201"/>
                </a:cubicBezTo>
              </a:path>
            </a:pathLst>
          </a:custGeom>
          <a:noFill/>
          <a:ln w="38100">
            <a:solidFill>
              <a:srgbClr val="3366FF"/>
            </a:solidFill>
            <a:round/>
            <a:headEnd/>
            <a:tailEnd/>
          </a:ln>
        </p:spPr>
        <p:txBody>
          <a:bodyPr wrap="none" anchor="ctr">
            <a:prstTxWarp prst="textNoShape">
              <a:avLst/>
            </a:prstTxWarp>
          </a:bodyPr>
          <a:lstStyle/>
          <a:p>
            <a:endParaRPr lang="en-US"/>
          </a:p>
        </p:txBody>
      </p:sp>
      <p:sp>
        <p:nvSpPr>
          <p:cNvPr id="8" name="Donut 7"/>
          <p:cNvSpPr/>
          <p:nvPr/>
        </p:nvSpPr>
        <p:spPr bwMode="auto">
          <a:xfrm>
            <a:off x="4616450" y="5410200"/>
            <a:ext cx="533400" cy="533400"/>
          </a:xfrm>
          <a:prstGeom prst="donut">
            <a:avLst>
              <a:gd name="adj" fmla="val 10755"/>
            </a:avLst>
          </a:prstGeom>
          <a:solidFill>
            <a:srgbClr val="CC0000"/>
          </a:solidFill>
          <a:ln w="9525" cap="flat" cmpd="sng" algn="ctr">
            <a:solidFill>
              <a:srgbClr val="CC0000"/>
            </a:solidFill>
            <a:prstDash val="solid"/>
            <a:round/>
            <a:headEnd type="none" w="med" len="med"/>
            <a:tailEnd type="none" w="med" len="med"/>
          </a:ln>
          <a:effectLst/>
        </p:spPr>
        <p:txBody>
          <a:bodyPr wrap="none" anchor="ctr">
            <a:prstTxWarp prst="textNoShape">
              <a:avLst/>
            </a:prstTxWarp>
          </a:bodyPr>
          <a:lstStyle/>
          <a:p>
            <a:pPr>
              <a:defRPr/>
            </a:pPr>
            <a:endParaRPr lang="en-US">
              <a:latin typeface="Times" charset="0"/>
            </a:endParaRPr>
          </a:p>
        </p:txBody>
      </p:sp>
      <p:sp>
        <p:nvSpPr>
          <p:cNvPr id="41993" name="Freeform 14"/>
          <p:cNvSpPr>
            <a:spLocks noChangeArrowheads="1"/>
          </p:cNvSpPr>
          <p:nvPr/>
        </p:nvSpPr>
        <p:spPr bwMode="auto">
          <a:xfrm>
            <a:off x="3341688" y="3733800"/>
            <a:ext cx="1576387" cy="1682750"/>
          </a:xfrm>
          <a:custGeom>
            <a:avLst/>
            <a:gdLst>
              <a:gd name="T0" fmla="*/ 347047 w 1575787"/>
              <a:gd name="T1" fmla="*/ 0 h 2551056"/>
              <a:gd name="T2" fmla="*/ 16516 w 1575787"/>
              <a:gd name="T3" fmla="*/ 1 h 2551056"/>
              <a:gd name="T4" fmla="*/ 446206 w 1575787"/>
              <a:gd name="T5" fmla="*/ 1 h 2551056"/>
              <a:gd name="T6" fmla="*/ 1415736 w 1575787"/>
              <a:gd name="T7" fmla="*/ 1 h 2551056"/>
              <a:gd name="T8" fmla="*/ 1547944 w 1575787"/>
              <a:gd name="T9" fmla="*/ 1 h 2551056"/>
              <a:gd name="T10" fmla="*/ 0 60000 65536"/>
              <a:gd name="T11" fmla="*/ 0 60000 65536"/>
              <a:gd name="T12" fmla="*/ 0 60000 65536"/>
              <a:gd name="T13" fmla="*/ 0 60000 65536"/>
              <a:gd name="T14" fmla="*/ 0 60000 65536"/>
              <a:gd name="T15" fmla="*/ 0 w 1575787"/>
              <a:gd name="T16" fmla="*/ 0 h 2551056"/>
              <a:gd name="T17" fmla="*/ 1575787 w 1575787"/>
              <a:gd name="T18" fmla="*/ 2551056 h 2551056"/>
            </a:gdLst>
            <a:ahLst/>
            <a:cxnLst>
              <a:cxn ang="T10">
                <a:pos x="T0" y="T1"/>
              </a:cxn>
              <a:cxn ang="T11">
                <a:pos x="T2" y="T3"/>
              </a:cxn>
              <a:cxn ang="T12">
                <a:pos x="T4" y="T5"/>
              </a:cxn>
              <a:cxn ang="T13">
                <a:pos x="T6" y="T7"/>
              </a:cxn>
              <a:cxn ang="T14">
                <a:pos x="T8" y="T9"/>
              </a:cxn>
            </a:cxnLst>
            <a:rect l="T15" t="T16" r="T17" b="T18"/>
            <a:pathLst>
              <a:path w="1575787" h="2551056">
                <a:moveTo>
                  <a:pt x="341933" y="0"/>
                </a:moveTo>
                <a:cubicBezTo>
                  <a:pt x="170966" y="265056"/>
                  <a:pt x="0" y="530113"/>
                  <a:pt x="16282" y="749033"/>
                </a:cubicBezTo>
                <a:cubicBezTo>
                  <a:pt x="32564" y="967953"/>
                  <a:pt x="209863" y="1094602"/>
                  <a:pt x="439628" y="1313522"/>
                </a:cubicBezTo>
                <a:cubicBezTo>
                  <a:pt x="669393" y="1532442"/>
                  <a:pt x="1213953" y="1856300"/>
                  <a:pt x="1394870" y="2062556"/>
                </a:cubicBezTo>
                <a:cubicBezTo>
                  <a:pt x="1575787" y="2268812"/>
                  <a:pt x="1525131" y="2551056"/>
                  <a:pt x="1525131" y="2551056"/>
                </a:cubicBezTo>
              </a:path>
            </a:pathLst>
          </a:custGeom>
          <a:noFill/>
          <a:ln w="38100">
            <a:solidFill>
              <a:srgbClr val="CC0000"/>
            </a:solidFill>
            <a:round/>
            <a:headEnd/>
            <a:tailEnd/>
          </a:ln>
        </p:spPr>
        <p:txBody>
          <a:bodyPr wrap="none" anchor="ctr">
            <a:prstTxWarp prst="textNoShape">
              <a:avLst/>
            </a:prstTxWarp>
          </a:bodyPr>
          <a:lstStyle/>
          <a:p>
            <a:endParaRPr lang="en-US"/>
          </a:p>
        </p:txBody>
      </p:sp>
      <p:sp>
        <p:nvSpPr>
          <p:cNvPr id="41994" name="Freeform 15"/>
          <p:cNvSpPr>
            <a:spLocks noChangeArrowheads="1"/>
          </p:cNvSpPr>
          <p:nvPr/>
        </p:nvSpPr>
        <p:spPr bwMode="auto">
          <a:xfrm>
            <a:off x="4802188" y="3657600"/>
            <a:ext cx="735012" cy="1801813"/>
          </a:xfrm>
          <a:custGeom>
            <a:avLst/>
            <a:gdLst>
              <a:gd name="T0" fmla="*/ 109649 w 736332"/>
              <a:gd name="T1" fmla="*/ 0 h 2876723"/>
              <a:gd name="T2" fmla="*/ 89405 w 736332"/>
              <a:gd name="T3" fmla="*/ 1 h 2876723"/>
              <a:gd name="T4" fmla="*/ 646082 w 736332"/>
              <a:gd name="T5" fmla="*/ 1 h 2876723"/>
              <a:gd name="T6" fmla="*/ 332318 w 736332"/>
              <a:gd name="T7" fmla="*/ 1 h 2876723"/>
              <a:gd name="T8" fmla="*/ 281710 w 736332"/>
              <a:gd name="T9" fmla="*/ 1 h 2876723"/>
              <a:gd name="T10" fmla="*/ 281710 w 736332"/>
              <a:gd name="T11" fmla="*/ 1 h 2876723"/>
              <a:gd name="T12" fmla="*/ 281710 w 736332"/>
              <a:gd name="T13" fmla="*/ 1 h 2876723"/>
              <a:gd name="T14" fmla="*/ 281710 w 736332"/>
              <a:gd name="T15" fmla="*/ 1 h 2876723"/>
              <a:gd name="T16" fmla="*/ 281710 w 736332"/>
              <a:gd name="T17" fmla="*/ 1 h 2876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6332"/>
              <a:gd name="T28" fmla="*/ 0 h 2876723"/>
              <a:gd name="T29" fmla="*/ 736332 w 736332"/>
              <a:gd name="T30" fmla="*/ 2876723 h 28767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6332" h="2876723">
                <a:moveTo>
                  <a:pt x="117596" y="0"/>
                </a:moveTo>
                <a:cubicBezTo>
                  <a:pt x="58798" y="219825"/>
                  <a:pt x="0" y="439650"/>
                  <a:pt x="95886" y="705611"/>
                </a:cubicBezTo>
                <a:cubicBezTo>
                  <a:pt x="191772" y="971572"/>
                  <a:pt x="649492" y="1315332"/>
                  <a:pt x="692912" y="1595767"/>
                </a:cubicBezTo>
                <a:cubicBezTo>
                  <a:pt x="736332" y="1876202"/>
                  <a:pt x="421536" y="2174730"/>
                  <a:pt x="356406" y="2388223"/>
                </a:cubicBezTo>
                <a:cubicBezTo>
                  <a:pt x="291276" y="2601716"/>
                  <a:pt x="302131" y="2876723"/>
                  <a:pt x="302131" y="2876723"/>
                </a:cubicBezTo>
              </a:path>
            </a:pathLst>
          </a:custGeom>
          <a:noFill/>
          <a:ln w="38100">
            <a:solidFill>
              <a:srgbClr val="CC0000"/>
            </a:solidFill>
            <a:round/>
            <a:headEnd/>
            <a:tailEnd/>
          </a:ln>
        </p:spPr>
        <p:txBody>
          <a:bodyPr wrap="none" anchor="ctr">
            <a:prstTxWarp prst="textNoShape">
              <a:avLst/>
            </a:prstTxWarp>
          </a:bodyPr>
          <a:lstStyle/>
          <a:p>
            <a:endParaRPr lang="en-US"/>
          </a:p>
        </p:txBody>
      </p:sp>
      <p:sp>
        <p:nvSpPr>
          <p:cNvPr id="11" name="Freeform 10"/>
          <p:cNvSpPr>
            <a:spLocks noChangeArrowheads="1"/>
          </p:cNvSpPr>
          <p:nvPr/>
        </p:nvSpPr>
        <p:spPr bwMode="auto">
          <a:xfrm>
            <a:off x="3927475" y="4953000"/>
            <a:ext cx="762000" cy="474663"/>
          </a:xfrm>
          <a:custGeom>
            <a:avLst/>
            <a:gdLst>
              <a:gd name="T0" fmla="*/ 282 w 937151"/>
              <a:gd name="T1" fmla="*/ 1 h 913676"/>
              <a:gd name="T2" fmla="*/ 272 w 937151"/>
              <a:gd name="T3" fmla="*/ 1 h 913676"/>
              <a:gd name="T4" fmla="*/ 154 w 937151"/>
              <a:gd name="T5" fmla="*/ 1 h 913676"/>
              <a:gd name="T6" fmla="*/ 59 w 937151"/>
              <a:gd name="T7" fmla="*/ 1 h 913676"/>
              <a:gd name="T8" fmla="*/ 0 w 937151"/>
              <a:gd name="T9" fmla="*/ 1 h 913676"/>
              <a:gd name="T10" fmla="*/ 0 w 937151"/>
              <a:gd name="T11" fmla="*/ 1 h 913676"/>
              <a:gd name="T12" fmla="*/ 0 w 937151"/>
              <a:gd name="T13" fmla="*/ 1 h 913676"/>
              <a:gd name="T14" fmla="*/ 0 w 937151"/>
              <a:gd name="T15" fmla="*/ 1 h 913676"/>
              <a:gd name="T16" fmla="*/ 0 w 937151"/>
              <a:gd name="T17" fmla="*/ 1 h 913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7151"/>
              <a:gd name="T28" fmla="*/ 0 h 913676"/>
              <a:gd name="T29" fmla="*/ 937151 w 937151"/>
              <a:gd name="T30" fmla="*/ 913676 h 9136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7151" h="913676">
                <a:moveTo>
                  <a:pt x="900967" y="913676"/>
                </a:moveTo>
                <a:cubicBezTo>
                  <a:pt x="919059" y="738177"/>
                  <a:pt x="937151" y="562679"/>
                  <a:pt x="868402" y="414320"/>
                </a:cubicBezTo>
                <a:cubicBezTo>
                  <a:pt x="799654" y="265961"/>
                  <a:pt x="602454" y="47040"/>
                  <a:pt x="488476" y="23520"/>
                </a:cubicBezTo>
                <a:cubicBezTo>
                  <a:pt x="374498" y="0"/>
                  <a:pt x="265948" y="126648"/>
                  <a:pt x="184535" y="273198"/>
                </a:cubicBezTo>
                <a:cubicBezTo>
                  <a:pt x="103122" y="419748"/>
                  <a:pt x="0" y="902820"/>
                  <a:pt x="0" y="902820"/>
                </a:cubicBezTo>
              </a:path>
            </a:pathLst>
          </a:custGeom>
          <a:noFill/>
          <a:ln w="57150">
            <a:solidFill>
              <a:srgbClr val="FFCC00"/>
            </a:solidFill>
            <a:round/>
            <a:headEnd/>
            <a:tailEnd/>
          </a:ln>
        </p:spPr>
        <p:txBody>
          <a:bodyPr wrap="none" anchor="ctr">
            <a:prstTxWarp prst="textNoShape">
              <a:avLst/>
            </a:prstTxWarp>
          </a:bodyPr>
          <a:lstStyle/>
          <a:p>
            <a:endParaRPr lang="en-US"/>
          </a:p>
        </p:txBody>
      </p:sp>
      <p:sp>
        <p:nvSpPr>
          <p:cNvPr id="41996" name="Freeform 11"/>
          <p:cNvSpPr>
            <a:spLocks noChangeArrowheads="1"/>
          </p:cNvSpPr>
          <p:nvPr/>
        </p:nvSpPr>
        <p:spPr bwMode="auto">
          <a:xfrm>
            <a:off x="5186363" y="3819525"/>
            <a:ext cx="1671637" cy="1671638"/>
          </a:xfrm>
          <a:custGeom>
            <a:avLst/>
            <a:gdLst>
              <a:gd name="T0" fmla="*/ 1670268 w 1671674"/>
              <a:gd name="T1" fmla="*/ 0 h 1671757"/>
              <a:gd name="T2" fmla="*/ 1431647 w 1671674"/>
              <a:gd name="T3" fmla="*/ 541296 h 1671757"/>
              <a:gd name="T4" fmla="*/ 845970 w 1671674"/>
              <a:gd name="T5" fmla="*/ 725347 h 1671757"/>
              <a:gd name="T6" fmla="*/ 661587 w 1671674"/>
              <a:gd name="T7" fmla="*/ 1115105 h 1671757"/>
              <a:gd name="T8" fmla="*/ 303675 w 1671674"/>
              <a:gd name="T9" fmla="*/ 1439876 h 1671757"/>
              <a:gd name="T10" fmla="*/ 0 w 1671674"/>
              <a:gd name="T11" fmla="*/ 1667235 h 1671757"/>
              <a:gd name="T12" fmla="*/ 0 w 1671674"/>
              <a:gd name="T13" fmla="*/ 1667235 h 1671757"/>
              <a:gd name="T14" fmla="*/ 0 60000 65536"/>
              <a:gd name="T15" fmla="*/ 0 60000 65536"/>
              <a:gd name="T16" fmla="*/ 0 60000 65536"/>
              <a:gd name="T17" fmla="*/ 0 60000 65536"/>
              <a:gd name="T18" fmla="*/ 0 60000 65536"/>
              <a:gd name="T19" fmla="*/ 0 60000 65536"/>
              <a:gd name="T20" fmla="*/ 0 60000 65536"/>
              <a:gd name="T21" fmla="*/ 0 w 1671674"/>
              <a:gd name="T22" fmla="*/ 0 h 1671757"/>
              <a:gd name="T23" fmla="*/ 1671674 w 1671674"/>
              <a:gd name="T24" fmla="*/ 1671757 h 16717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1674" h="1671757">
                <a:moveTo>
                  <a:pt x="1671674" y="0"/>
                </a:moveTo>
                <a:cubicBezTo>
                  <a:pt x="1621017" y="210779"/>
                  <a:pt x="1570360" y="421558"/>
                  <a:pt x="1432863" y="542778"/>
                </a:cubicBezTo>
                <a:cubicBezTo>
                  <a:pt x="1295366" y="663999"/>
                  <a:pt x="975143" y="631432"/>
                  <a:pt x="846692" y="727323"/>
                </a:cubicBezTo>
                <a:cubicBezTo>
                  <a:pt x="718241" y="823214"/>
                  <a:pt x="752615" y="998712"/>
                  <a:pt x="662157" y="1118123"/>
                </a:cubicBezTo>
                <a:cubicBezTo>
                  <a:pt x="571699" y="1237534"/>
                  <a:pt x="414301" y="1351518"/>
                  <a:pt x="303941" y="1443790"/>
                </a:cubicBezTo>
                <a:cubicBezTo>
                  <a:pt x="193582" y="1536062"/>
                  <a:pt x="0" y="1671757"/>
                  <a:pt x="0" y="1671757"/>
                </a:cubicBezTo>
              </a:path>
            </a:pathLst>
          </a:custGeom>
          <a:noFill/>
          <a:ln w="38100">
            <a:solidFill>
              <a:srgbClr val="FF000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092146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Inter-TD Forwarding</a:t>
            </a:r>
          </a:p>
        </p:txBody>
      </p:sp>
      <p:sp>
        <p:nvSpPr>
          <p:cNvPr id="4" name="Content Placeholder 3"/>
          <p:cNvSpPr>
            <a:spLocks noGrp="1"/>
          </p:cNvSpPr>
          <p:nvPr>
            <p:ph idx="1"/>
          </p:nvPr>
        </p:nvSpPr>
        <p:spPr>
          <a:xfrm>
            <a:off x="228600" y="1447800"/>
            <a:ext cx="8686800" cy="4953000"/>
          </a:xfrm>
        </p:spPr>
        <p:txBody>
          <a:bodyPr>
            <a:normAutofit/>
          </a:bodyPr>
          <a:lstStyle/>
          <a:p>
            <a:r>
              <a:rPr lang="en-US" dirty="0"/>
              <a:t>TD Cores recursively execute SCION beaconing to create paths amongst each other</a:t>
            </a:r>
          </a:p>
          <a:p>
            <a:pPr lvl="1"/>
            <a:r>
              <a:rPr lang="en-US" dirty="0"/>
              <a:t>Each TD core initiates PCB to neighboring TD cores</a:t>
            </a:r>
          </a:p>
          <a:p>
            <a:pPr lvl="1"/>
            <a:r>
              <a:rPr lang="en-US" dirty="0"/>
              <a:t>Propagates TD Core PCBs to create inter-TD-core path</a:t>
            </a:r>
          </a:p>
          <a:p>
            <a:r>
              <a:rPr lang="en-US" dirty="0" err="1"/>
              <a:t>Endhosts</a:t>
            </a:r>
            <a:r>
              <a:rPr lang="en-US" dirty="0"/>
              <a:t> can request paths to reach any other TD Core</a:t>
            </a:r>
          </a:p>
          <a:p>
            <a:r>
              <a:rPr lang="en-US" dirty="0" err="1"/>
              <a:t>Endhosts</a:t>
            </a:r>
            <a:r>
              <a:rPr lang="en-US" dirty="0"/>
              <a:t> combine up path + inter-TD-core path + down path</a:t>
            </a:r>
          </a:p>
          <a:p>
            <a:pPr lvl="1"/>
            <a:r>
              <a:rPr lang="en-US" dirty="0"/>
              <a:t>Provides explicit trust, as entire path is known</a:t>
            </a:r>
          </a:p>
        </p:txBody>
      </p:sp>
      <p:sp>
        <p:nvSpPr>
          <p:cNvPr id="2" name="Slide Number Placeholder 1"/>
          <p:cNvSpPr>
            <a:spLocks noGrp="1"/>
          </p:cNvSpPr>
          <p:nvPr>
            <p:ph type="sldNum" sz="quarter" idx="12"/>
          </p:nvPr>
        </p:nvSpPr>
        <p:spPr/>
        <p:txBody>
          <a:bodyPr/>
          <a:lstStyle/>
          <a:p>
            <a:fld id="{09866F2E-8494-8348-8B83-A5F59D6C4748}" type="slidenum">
              <a:rPr lang="en-US" smtClean="0"/>
              <a:pPr/>
              <a:t>46</a:t>
            </a:fld>
            <a:endParaRPr lang="en-US"/>
          </a:p>
        </p:txBody>
      </p:sp>
    </p:spTree>
    <p:extLst>
      <p:ext uri="{BB962C8B-B14F-4D97-AF65-F5344CB8AC3E}">
        <p14:creationId xmlns:p14="http://schemas.microsoft.com/office/powerpoint/2010/main" val="1951733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p:txBody>
          <a:bodyPr/>
          <a:lstStyle/>
          <a:p>
            <a:fld id="{841F255E-8058-BF4B-99B6-5D7F77EB4F50}" type="slidenum">
              <a:rPr lang="en-US" sz="1200">
                <a:latin typeface="Calibri" pitchFamily="-1" charset="0"/>
                <a:ea typeface="Calibri" pitchFamily="-1" charset="0"/>
                <a:cs typeface="Calibri" pitchFamily="-1" charset="0"/>
              </a:rPr>
              <a:pPr/>
              <a:t>47</a:t>
            </a:fld>
            <a:endParaRPr lang="en-US" sz="1200">
              <a:latin typeface="Calibri" pitchFamily="-1" charset="0"/>
              <a:ea typeface="Calibri" pitchFamily="-1" charset="0"/>
              <a:cs typeface="Calibri" pitchFamily="-1" charset="0"/>
            </a:endParaRPr>
          </a:p>
        </p:txBody>
      </p:sp>
      <p:sp>
        <p:nvSpPr>
          <p:cNvPr id="32" name="Rectangle 31"/>
          <p:cNvSpPr>
            <a:spLocks noChangeArrowheads="1"/>
          </p:cNvSpPr>
          <p:nvPr/>
        </p:nvSpPr>
        <p:spPr bwMode="auto">
          <a:xfrm>
            <a:off x="2303463" y="5775325"/>
            <a:ext cx="677862"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33" name="Rectangle 32"/>
          <p:cNvSpPr>
            <a:spLocks noChangeArrowheads="1"/>
          </p:cNvSpPr>
          <p:nvPr/>
        </p:nvSpPr>
        <p:spPr bwMode="auto">
          <a:xfrm>
            <a:off x="1471613" y="5775325"/>
            <a:ext cx="677862"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35" name="Rectangle 34"/>
          <p:cNvSpPr>
            <a:spLocks noChangeArrowheads="1"/>
          </p:cNvSpPr>
          <p:nvPr/>
        </p:nvSpPr>
        <p:spPr bwMode="auto">
          <a:xfrm>
            <a:off x="612775" y="5775325"/>
            <a:ext cx="677863"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0" name="Rectangle 39"/>
          <p:cNvSpPr>
            <a:spLocks noChangeArrowheads="1"/>
          </p:cNvSpPr>
          <p:nvPr/>
        </p:nvSpPr>
        <p:spPr bwMode="auto">
          <a:xfrm>
            <a:off x="2306638" y="3948113"/>
            <a:ext cx="676275" cy="411162"/>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1" name="Rectangle 40"/>
          <p:cNvSpPr>
            <a:spLocks noChangeArrowheads="1"/>
          </p:cNvSpPr>
          <p:nvPr/>
        </p:nvSpPr>
        <p:spPr bwMode="auto">
          <a:xfrm>
            <a:off x="1474788" y="3948113"/>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2" name="Rectangle 41"/>
          <p:cNvSpPr>
            <a:spLocks noChangeArrowheads="1"/>
          </p:cNvSpPr>
          <p:nvPr/>
        </p:nvSpPr>
        <p:spPr bwMode="auto">
          <a:xfrm>
            <a:off x="615950" y="3948113"/>
            <a:ext cx="676275" cy="411162"/>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3" name="Rectangle 42"/>
          <p:cNvSpPr>
            <a:spLocks noChangeArrowheads="1"/>
          </p:cNvSpPr>
          <p:nvPr/>
        </p:nvSpPr>
        <p:spPr bwMode="auto">
          <a:xfrm>
            <a:off x="2306638" y="2054225"/>
            <a:ext cx="676275"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4" name="Rectangle 43"/>
          <p:cNvSpPr>
            <a:spLocks noChangeArrowheads="1"/>
          </p:cNvSpPr>
          <p:nvPr/>
        </p:nvSpPr>
        <p:spPr bwMode="auto">
          <a:xfrm>
            <a:off x="1474788" y="2054225"/>
            <a:ext cx="676275"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5" name="Rectangle 44"/>
          <p:cNvSpPr>
            <a:spLocks noChangeArrowheads="1"/>
          </p:cNvSpPr>
          <p:nvPr/>
        </p:nvSpPr>
        <p:spPr bwMode="auto">
          <a:xfrm>
            <a:off x="615950" y="2054225"/>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6" name="Oval 45"/>
          <p:cNvSpPr>
            <a:spLocks noChangeArrowheads="1"/>
          </p:cNvSpPr>
          <p:nvPr/>
        </p:nvSpPr>
        <p:spPr bwMode="auto">
          <a:xfrm>
            <a:off x="220663" y="1631950"/>
            <a:ext cx="3194050" cy="1257300"/>
          </a:xfrm>
          <a:prstGeom prst="ellipse">
            <a:avLst/>
          </a:prstGeom>
          <a:noFill/>
          <a:ln w="38100">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TDCore</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47" name="Oval 46"/>
          <p:cNvSpPr>
            <a:spLocks noChangeArrowheads="1"/>
          </p:cNvSpPr>
          <p:nvPr/>
        </p:nvSpPr>
        <p:spPr bwMode="auto">
          <a:xfrm>
            <a:off x="220663" y="3486150"/>
            <a:ext cx="3194050" cy="1258888"/>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Transit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48" name="Oval 47"/>
          <p:cNvSpPr>
            <a:spLocks noChangeArrowheads="1"/>
          </p:cNvSpPr>
          <p:nvPr/>
        </p:nvSpPr>
        <p:spPr bwMode="auto">
          <a:xfrm>
            <a:off x="215900" y="5319713"/>
            <a:ext cx="3194050" cy="1258887"/>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Endpoint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cxnSp>
        <p:nvCxnSpPr>
          <p:cNvPr id="49" name="Straight Connector 48"/>
          <p:cNvCxnSpPr>
            <a:cxnSpLocks noChangeShapeType="1"/>
            <a:stCxn id="46" idx="4"/>
            <a:endCxn id="47" idx="0"/>
          </p:cNvCxnSpPr>
          <p:nvPr/>
        </p:nvCxnSpPr>
        <p:spPr bwMode="auto">
          <a:xfrm>
            <a:off x="1817688" y="2889250"/>
            <a:ext cx="0" cy="596900"/>
          </a:xfrm>
          <a:prstGeom prst="line">
            <a:avLst/>
          </a:prstGeom>
          <a:noFill/>
          <a:ln w="25400">
            <a:solidFill>
              <a:srgbClr val="0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0" name="Straight Connector 49"/>
          <p:cNvCxnSpPr>
            <a:cxnSpLocks noChangeShapeType="1"/>
            <a:stCxn id="47" idx="4"/>
            <a:endCxn id="48" idx="0"/>
          </p:cNvCxnSpPr>
          <p:nvPr/>
        </p:nvCxnSpPr>
        <p:spPr bwMode="auto">
          <a:xfrm flipH="1">
            <a:off x="1812925" y="4745038"/>
            <a:ext cx="4763" cy="574675"/>
          </a:xfrm>
          <a:prstGeom prst="line">
            <a:avLst/>
          </a:prstGeom>
          <a:noFill/>
          <a:ln w="25400">
            <a:solidFill>
              <a:srgbClr val="0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1" name="Rectangle 50"/>
          <p:cNvSpPr>
            <a:spLocks noChangeArrowheads="1"/>
          </p:cNvSpPr>
          <p:nvPr/>
        </p:nvSpPr>
        <p:spPr bwMode="auto">
          <a:xfrm>
            <a:off x="4654550" y="5545138"/>
            <a:ext cx="183197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Server</a:t>
            </a:r>
          </a:p>
        </p:txBody>
      </p:sp>
      <p:sp>
        <p:nvSpPr>
          <p:cNvPr id="52" name="Rectangle 51"/>
          <p:cNvSpPr>
            <a:spLocks noChangeArrowheads="1"/>
          </p:cNvSpPr>
          <p:nvPr/>
        </p:nvSpPr>
        <p:spPr bwMode="auto">
          <a:xfrm>
            <a:off x="4662488" y="4237038"/>
            <a:ext cx="1824037"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Server</a:t>
            </a:r>
          </a:p>
        </p:txBody>
      </p:sp>
      <p:sp>
        <p:nvSpPr>
          <p:cNvPr id="56" name="Rectangle 55"/>
          <p:cNvSpPr>
            <a:spLocks noChangeArrowheads="1"/>
          </p:cNvSpPr>
          <p:nvPr/>
        </p:nvSpPr>
        <p:spPr bwMode="auto">
          <a:xfrm>
            <a:off x="3741738" y="5545138"/>
            <a:ext cx="676275" cy="411162"/>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57" name="Rectangle 56"/>
          <p:cNvSpPr>
            <a:spLocks noChangeArrowheads="1"/>
          </p:cNvSpPr>
          <p:nvPr/>
        </p:nvSpPr>
        <p:spPr bwMode="auto">
          <a:xfrm>
            <a:off x="3736975" y="4224338"/>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63" name="Rectangle 62"/>
          <p:cNvSpPr>
            <a:spLocks noChangeArrowheads="1"/>
          </p:cNvSpPr>
          <p:nvPr/>
        </p:nvSpPr>
        <p:spPr bwMode="auto">
          <a:xfrm>
            <a:off x="6842125" y="5414963"/>
            <a:ext cx="2192338" cy="663575"/>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Registration/ Resolution</a:t>
            </a:r>
          </a:p>
        </p:txBody>
      </p:sp>
      <p:cxnSp>
        <p:nvCxnSpPr>
          <p:cNvPr id="64" name="Straight Arrow Connector 63"/>
          <p:cNvCxnSpPr>
            <a:cxnSpLocks noChangeShapeType="1"/>
            <a:stCxn id="51" idx="3"/>
            <a:endCxn id="63" idx="1"/>
          </p:cNvCxnSpPr>
          <p:nvPr/>
        </p:nvCxnSpPr>
        <p:spPr bwMode="auto">
          <a:xfrm flipV="1">
            <a:off x="6486525" y="5746750"/>
            <a:ext cx="355600" cy="317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574" name="TextBox 64"/>
          <p:cNvSpPr txBox="1">
            <a:spLocks noChangeArrowheads="1"/>
          </p:cNvSpPr>
          <p:nvPr/>
        </p:nvSpPr>
        <p:spPr bwMode="auto">
          <a:xfrm>
            <a:off x="2359025" y="587375"/>
            <a:ext cx="4375150" cy="708025"/>
          </a:xfrm>
          <a:prstGeom prst="rect">
            <a:avLst/>
          </a:prstGeom>
          <a:noFill/>
          <a:ln w="9525">
            <a:noFill/>
            <a:miter lim="800000"/>
            <a:headEnd/>
            <a:tailEnd/>
          </a:ln>
        </p:spPr>
        <p:txBody>
          <a:bodyPr wrap="none">
            <a:prstTxWarp prst="textNoShape">
              <a:avLst/>
            </a:prstTxWarp>
            <a:spAutoFit/>
          </a:bodyPr>
          <a:lstStyle/>
          <a:p>
            <a:r>
              <a:rPr lang="en-US" sz="4000" dirty="0">
                <a:solidFill>
                  <a:srgbClr val="1F497D"/>
                </a:solidFill>
                <a:latin typeface="Calibri" pitchFamily="-1" charset="0"/>
                <a:ea typeface="Calibri" pitchFamily="-1" charset="0"/>
                <a:cs typeface="Calibri" pitchFamily="-1" charset="0"/>
              </a:rPr>
              <a:t>Services (@</a:t>
            </a:r>
            <a:r>
              <a:rPr lang="en-US" sz="4000" dirty="0" err="1">
                <a:solidFill>
                  <a:srgbClr val="1F497D"/>
                </a:solidFill>
                <a:latin typeface="Calibri" pitchFamily="-1" charset="0"/>
                <a:ea typeface="Calibri" pitchFamily="-1" charset="0"/>
                <a:cs typeface="Calibri" pitchFamily="-1" charset="0"/>
              </a:rPr>
              <a:t>TDCore</a:t>
            </a:r>
            <a:r>
              <a:rPr lang="en-US" sz="4000" dirty="0">
                <a:solidFill>
                  <a:srgbClr val="1F497D"/>
                </a:solidFill>
                <a:latin typeface="Calibri" pitchFamily="-1" charset="0"/>
                <a:ea typeface="Calibri" pitchFamily="-1" charset="0"/>
                <a:cs typeface="Calibri" pitchFamily="-1" charset="0"/>
              </a:rPr>
              <a:t>)</a:t>
            </a:r>
          </a:p>
        </p:txBody>
      </p:sp>
      <p:sp>
        <p:nvSpPr>
          <p:cNvPr id="66" name="Rectangle 65"/>
          <p:cNvSpPr>
            <a:spLocks noChangeArrowheads="1"/>
          </p:cNvSpPr>
          <p:nvPr/>
        </p:nvSpPr>
        <p:spPr bwMode="auto">
          <a:xfrm>
            <a:off x="6842125" y="4062413"/>
            <a:ext cx="2192338" cy="7493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Generation/</a:t>
            </a:r>
          </a:p>
          <a:p>
            <a:pPr>
              <a:defRPr/>
            </a:pPr>
            <a:r>
              <a:rPr lang="en-US" sz="1600" dirty="0">
                <a:solidFill>
                  <a:srgbClr val="000000"/>
                </a:solidFill>
                <a:latin typeface="Calibri" pitchFamily="34" charset="0"/>
                <a:ea typeface="+mn-ea"/>
                <a:cs typeface="Calibri" pitchFamily="34" charset="0"/>
              </a:rPr>
              <a:t>Propagation</a:t>
            </a:r>
          </a:p>
        </p:txBody>
      </p:sp>
      <p:cxnSp>
        <p:nvCxnSpPr>
          <p:cNvPr id="67" name="Straight Arrow Connector 66"/>
          <p:cNvCxnSpPr>
            <a:cxnSpLocks noChangeShapeType="1"/>
            <a:stCxn id="52" idx="3"/>
            <a:endCxn id="66" idx="1"/>
          </p:cNvCxnSpPr>
          <p:nvPr/>
        </p:nvCxnSpPr>
        <p:spPr bwMode="auto">
          <a:xfrm flipV="1">
            <a:off x="6486525" y="4437063"/>
            <a:ext cx="355600" cy="635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0" name="Rectangle 69"/>
          <p:cNvSpPr>
            <a:spLocks noChangeArrowheads="1"/>
          </p:cNvSpPr>
          <p:nvPr/>
        </p:nvSpPr>
        <p:spPr bwMode="auto">
          <a:xfrm>
            <a:off x="920750" y="2217738"/>
            <a:ext cx="339725"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71" name="Rectangle 70"/>
          <p:cNvSpPr>
            <a:spLocks noChangeArrowheads="1"/>
          </p:cNvSpPr>
          <p:nvPr/>
        </p:nvSpPr>
        <p:spPr bwMode="auto">
          <a:xfrm>
            <a:off x="923925" y="4144963"/>
            <a:ext cx="338138"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72" name="Rectangle 71"/>
          <p:cNvSpPr>
            <a:spLocks noChangeArrowheads="1"/>
          </p:cNvSpPr>
          <p:nvPr/>
        </p:nvSpPr>
        <p:spPr bwMode="auto">
          <a:xfrm>
            <a:off x="923925" y="5949950"/>
            <a:ext cx="338138"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65" name="Rectangle 64"/>
          <p:cNvSpPr>
            <a:spLocks noChangeArrowheads="1"/>
          </p:cNvSpPr>
          <p:nvPr/>
        </p:nvSpPr>
        <p:spPr bwMode="auto">
          <a:xfrm>
            <a:off x="4657725" y="1512888"/>
            <a:ext cx="1824038"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Certificate Server</a:t>
            </a:r>
          </a:p>
        </p:txBody>
      </p:sp>
      <p:sp>
        <p:nvSpPr>
          <p:cNvPr id="68" name="Rectangle 67"/>
          <p:cNvSpPr>
            <a:spLocks noChangeArrowheads="1"/>
          </p:cNvSpPr>
          <p:nvPr/>
        </p:nvSpPr>
        <p:spPr bwMode="auto">
          <a:xfrm>
            <a:off x="6848475" y="1512888"/>
            <a:ext cx="2185988" cy="41275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Root of Trust Update</a:t>
            </a:r>
          </a:p>
        </p:txBody>
      </p:sp>
      <p:sp>
        <p:nvSpPr>
          <p:cNvPr id="69" name="Rectangle 68"/>
          <p:cNvSpPr>
            <a:spLocks noChangeArrowheads="1"/>
          </p:cNvSpPr>
          <p:nvPr/>
        </p:nvSpPr>
        <p:spPr bwMode="auto">
          <a:xfrm>
            <a:off x="6854825" y="1992313"/>
            <a:ext cx="2179638" cy="5080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Topology Update/Distribution</a:t>
            </a:r>
          </a:p>
        </p:txBody>
      </p:sp>
      <p:sp>
        <p:nvSpPr>
          <p:cNvPr id="75" name="Rectangle 74"/>
          <p:cNvSpPr>
            <a:spLocks noChangeArrowheads="1"/>
          </p:cNvSpPr>
          <p:nvPr/>
        </p:nvSpPr>
        <p:spPr bwMode="auto">
          <a:xfrm>
            <a:off x="3732213" y="1489075"/>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cxnSp>
        <p:nvCxnSpPr>
          <p:cNvPr id="76" name="Straight Arrow Connector 75"/>
          <p:cNvCxnSpPr>
            <a:cxnSpLocks noChangeShapeType="1"/>
            <a:stCxn id="65" idx="3"/>
            <a:endCxn id="68" idx="1"/>
          </p:cNvCxnSpPr>
          <p:nvPr/>
        </p:nvCxnSpPr>
        <p:spPr bwMode="auto">
          <a:xfrm>
            <a:off x="6481763" y="1717675"/>
            <a:ext cx="366712"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7" name="Elbow Connector 76"/>
          <p:cNvCxnSpPr>
            <a:cxnSpLocks noChangeShapeType="1"/>
            <a:stCxn id="65" idx="3"/>
            <a:endCxn id="69" idx="1"/>
          </p:cNvCxnSpPr>
          <p:nvPr/>
        </p:nvCxnSpPr>
        <p:spPr bwMode="auto">
          <a:xfrm>
            <a:off x="6481763" y="1717675"/>
            <a:ext cx="373062" cy="528638"/>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8" name="Rectangle 77"/>
          <p:cNvSpPr>
            <a:spLocks noChangeArrowheads="1"/>
          </p:cNvSpPr>
          <p:nvPr/>
        </p:nvSpPr>
        <p:spPr bwMode="auto">
          <a:xfrm>
            <a:off x="6862763" y="2608263"/>
            <a:ext cx="2171700" cy="885825"/>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 Issue/ Update Distribution</a:t>
            </a:r>
          </a:p>
          <a:p>
            <a:pPr>
              <a:defRPr/>
            </a:pPr>
            <a:r>
              <a:rPr lang="en-US" sz="1600" dirty="0">
                <a:solidFill>
                  <a:srgbClr val="000000"/>
                </a:solidFill>
                <a:latin typeface="Calibri" pitchFamily="34" charset="0"/>
                <a:ea typeface="+mn-ea"/>
                <a:cs typeface="Calibri" pitchFamily="34" charset="0"/>
              </a:rPr>
              <a:t>Key Management</a:t>
            </a:r>
          </a:p>
        </p:txBody>
      </p:sp>
      <p:cxnSp>
        <p:nvCxnSpPr>
          <p:cNvPr id="79" name="Elbow Connector 78"/>
          <p:cNvCxnSpPr>
            <a:cxnSpLocks noChangeShapeType="1"/>
            <a:stCxn id="65" idx="3"/>
            <a:endCxn id="78" idx="1"/>
          </p:cNvCxnSpPr>
          <p:nvPr/>
        </p:nvCxnSpPr>
        <p:spPr bwMode="auto">
          <a:xfrm>
            <a:off x="6481763" y="1717675"/>
            <a:ext cx="381000" cy="133350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588" name="TextBox 67"/>
          <p:cNvSpPr txBox="1">
            <a:spLocks noChangeArrowheads="1"/>
          </p:cNvSpPr>
          <p:nvPr/>
        </p:nvSpPr>
        <p:spPr bwMode="auto">
          <a:xfrm>
            <a:off x="8378825" y="1412875"/>
            <a:ext cx="765175" cy="339725"/>
          </a:xfrm>
          <a:prstGeom prst="rect">
            <a:avLst/>
          </a:prstGeom>
          <a:noFill/>
          <a:ln w="9525">
            <a:noFill/>
            <a:miter lim="800000"/>
            <a:headEnd/>
            <a:tailEnd/>
          </a:ln>
        </p:spPr>
        <p:txBody>
          <a:bodyPr wrap="none">
            <a:prstTxWarp prst="textNoShape">
              <a:avLst/>
            </a:prstTxWarp>
            <a:spAutoFit/>
          </a:bodyPr>
          <a:lstStyle/>
          <a:p>
            <a:r>
              <a:rPr lang="en-US" sz="1600" dirty="0">
                <a:solidFill>
                  <a:srgbClr val="FF0000"/>
                </a:solidFill>
                <a:latin typeface="Calibri" pitchFamily="-1" charset="0"/>
                <a:ea typeface="Calibri" pitchFamily="-1" charset="0"/>
                <a:cs typeface="Calibri" pitchFamily="-1" charset="0"/>
              </a:rPr>
              <a:t>Offline</a:t>
            </a:r>
          </a:p>
        </p:txBody>
      </p:sp>
      <p:sp>
        <p:nvSpPr>
          <p:cNvPr id="82" name="Rectangle 81"/>
          <p:cNvSpPr>
            <a:spLocks noChangeArrowheads="1"/>
          </p:cNvSpPr>
          <p:nvPr/>
        </p:nvSpPr>
        <p:spPr bwMode="auto">
          <a:xfrm>
            <a:off x="4070350" y="3148013"/>
            <a:ext cx="338138" cy="204787"/>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83" name="Rectangle 82"/>
          <p:cNvSpPr>
            <a:spLocks noChangeArrowheads="1"/>
          </p:cNvSpPr>
          <p:nvPr/>
        </p:nvSpPr>
        <p:spPr bwMode="auto">
          <a:xfrm>
            <a:off x="4667250" y="3044825"/>
            <a:ext cx="182562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Key Server</a:t>
            </a:r>
          </a:p>
        </p:txBody>
      </p:sp>
    </p:spTree>
    <p:extLst>
      <p:ext uri="{BB962C8B-B14F-4D97-AF65-F5344CB8AC3E}">
        <p14:creationId xmlns:p14="http://schemas.microsoft.com/office/powerpoint/2010/main" val="212130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p:txBody>
          <a:bodyPr/>
          <a:lstStyle/>
          <a:p>
            <a:fld id="{79064F8C-C26B-DD4A-9B71-486800BC8A95}" type="slidenum">
              <a:rPr lang="en-US">
                <a:latin typeface="Calibri" pitchFamily="-1" charset="0"/>
                <a:ea typeface="Calibri" pitchFamily="-1" charset="0"/>
                <a:cs typeface="Calibri" pitchFamily="-1" charset="0"/>
              </a:rPr>
              <a:pPr/>
              <a:t>48</a:t>
            </a:fld>
            <a:endParaRPr lang="en-US">
              <a:latin typeface="Calibri" pitchFamily="-1" charset="0"/>
              <a:ea typeface="Calibri" pitchFamily="-1" charset="0"/>
              <a:cs typeface="Calibri" pitchFamily="-1" charset="0"/>
            </a:endParaRPr>
          </a:p>
        </p:txBody>
      </p:sp>
      <p:sp>
        <p:nvSpPr>
          <p:cNvPr id="9" name="Rectangle 8"/>
          <p:cNvSpPr>
            <a:spLocks noChangeArrowheads="1"/>
          </p:cNvSpPr>
          <p:nvPr/>
        </p:nvSpPr>
        <p:spPr bwMode="auto">
          <a:xfrm>
            <a:off x="2862263" y="3517900"/>
            <a:ext cx="677862"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0" name="Rectangle 9"/>
          <p:cNvSpPr>
            <a:spLocks noChangeArrowheads="1"/>
          </p:cNvSpPr>
          <p:nvPr/>
        </p:nvSpPr>
        <p:spPr bwMode="auto">
          <a:xfrm>
            <a:off x="2030413" y="3517900"/>
            <a:ext cx="676275"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1" name="Rectangle 10"/>
          <p:cNvSpPr>
            <a:spLocks noChangeArrowheads="1"/>
          </p:cNvSpPr>
          <p:nvPr/>
        </p:nvSpPr>
        <p:spPr bwMode="auto">
          <a:xfrm>
            <a:off x="1171575" y="3517900"/>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2" name="Oval 11"/>
          <p:cNvSpPr>
            <a:spLocks noChangeArrowheads="1"/>
          </p:cNvSpPr>
          <p:nvPr/>
        </p:nvSpPr>
        <p:spPr bwMode="auto">
          <a:xfrm>
            <a:off x="263525" y="1306513"/>
            <a:ext cx="4138613" cy="4697412"/>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Transit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13" name="Rectangle 12"/>
          <p:cNvSpPr>
            <a:spLocks noChangeArrowheads="1"/>
          </p:cNvSpPr>
          <p:nvPr/>
        </p:nvSpPr>
        <p:spPr bwMode="auto">
          <a:xfrm>
            <a:off x="5132388" y="5572125"/>
            <a:ext cx="183197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Server</a:t>
            </a:r>
          </a:p>
        </p:txBody>
      </p:sp>
      <p:sp>
        <p:nvSpPr>
          <p:cNvPr id="14" name="Rectangle 13"/>
          <p:cNvSpPr>
            <a:spLocks noChangeArrowheads="1"/>
          </p:cNvSpPr>
          <p:nvPr/>
        </p:nvSpPr>
        <p:spPr bwMode="auto">
          <a:xfrm>
            <a:off x="5140325" y="3671888"/>
            <a:ext cx="1824038"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Server</a:t>
            </a:r>
          </a:p>
        </p:txBody>
      </p:sp>
      <p:sp>
        <p:nvSpPr>
          <p:cNvPr id="16" name="Rectangle 15"/>
          <p:cNvSpPr>
            <a:spLocks noChangeArrowheads="1"/>
          </p:cNvSpPr>
          <p:nvPr/>
        </p:nvSpPr>
        <p:spPr bwMode="auto">
          <a:xfrm>
            <a:off x="4219575" y="5572125"/>
            <a:ext cx="676275"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7" name="Rectangle 16"/>
          <p:cNvSpPr>
            <a:spLocks noChangeArrowheads="1"/>
          </p:cNvSpPr>
          <p:nvPr/>
        </p:nvSpPr>
        <p:spPr bwMode="auto">
          <a:xfrm>
            <a:off x="4214813" y="3659188"/>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9" name="Oval 18"/>
          <p:cNvSpPr>
            <a:spLocks noChangeArrowheads="1"/>
          </p:cNvSpPr>
          <p:nvPr/>
        </p:nvSpPr>
        <p:spPr bwMode="auto">
          <a:xfrm>
            <a:off x="1233488" y="1754188"/>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0" name="Oval 19"/>
          <p:cNvSpPr>
            <a:spLocks noChangeArrowheads="1"/>
          </p:cNvSpPr>
          <p:nvPr/>
        </p:nvSpPr>
        <p:spPr bwMode="auto">
          <a:xfrm>
            <a:off x="2862263" y="1741488"/>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1" name="Oval 20"/>
          <p:cNvSpPr>
            <a:spLocks noChangeArrowheads="1"/>
          </p:cNvSpPr>
          <p:nvPr/>
        </p:nvSpPr>
        <p:spPr bwMode="auto">
          <a:xfrm>
            <a:off x="1233488" y="4964113"/>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2" name="Oval 21"/>
          <p:cNvSpPr>
            <a:spLocks noChangeArrowheads="1"/>
          </p:cNvSpPr>
          <p:nvPr/>
        </p:nvSpPr>
        <p:spPr bwMode="auto">
          <a:xfrm>
            <a:off x="2862263" y="4964113"/>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cxnSp>
        <p:nvCxnSpPr>
          <p:cNvPr id="23" name="Straight Arrow Connector 22"/>
          <p:cNvCxnSpPr>
            <a:cxnSpLocks noChangeShapeType="1"/>
            <a:stCxn id="11" idx="0"/>
            <a:endCxn id="19" idx="4"/>
          </p:cNvCxnSpPr>
          <p:nvPr/>
        </p:nvCxnSpPr>
        <p:spPr bwMode="auto">
          <a:xfrm flipV="1">
            <a:off x="1509713" y="2165350"/>
            <a:ext cx="0" cy="13525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4" name="Straight Arrow Connector 23"/>
          <p:cNvCxnSpPr>
            <a:cxnSpLocks noChangeShapeType="1"/>
            <a:stCxn id="11" idx="0"/>
            <a:endCxn id="20" idx="4"/>
          </p:cNvCxnSpPr>
          <p:nvPr/>
        </p:nvCxnSpPr>
        <p:spPr bwMode="auto">
          <a:xfrm flipV="1">
            <a:off x="1509713" y="2152650"/>
            <a:ext cx="1628775" cy="13652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5" name="Straight Arrow Connector 24"/>
          <p:cNvCxnSpPr>
            <a:cxnSpLocks noChangeShapeType="1"/>
            <a:stCxn id="11" idx="2"/>
            <a:endCxn id="21" idx="0"/>
          </p:cNvCxnSpPr>
          <p:nvPr/>
        </p:nvCxnSpPr>
        <p:spPr bwMode="auto">
          <a:xfrm>
            <a:off x="1509713" y="3929063"/>
            <a:ext cx="0" cy="10350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6" name="Straight Arrow Connector 25"/>
          <p:cNvCxnSpPr>
            <a:cxnSpLocks noChangeShapeType="1"/>
            <a:stCxn id="11" idx="2"/>
            <a:endCxn id="22" idx="0"/>
          </p:cNvCxnSpPr>
          <p:nvPr/>
        </p:nvCxnSpPr>
        <p:spPr bwMode="auto">
          <a:xfrm>
            <a:off x="1509713" y="3929063"/>
            <a:ext cx="1628775" cy="10350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7" name="Rectangle 26"/>
          <p:cNvSpPr>
            <a:spLocks noChangeArrowheads="1"/>
          </p:cNvSpPr>
          <p:nvPr/>
        </p:nvSpPr>
        <p:spPr bwMode="auto">
          <a:xfrm>
            <a:off x="1042988" y="4276725"/>
            <a:ext cx="182562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Server List</a:t>
            </a:r>
          </a:p>
        </p:txBody>
      </p:sp>
      <p:sp>
        <p:nvSpPr>
          <p:cNvPr id="28" name="Rectangle 27"/>
          <p:cNvSpPr>
            <a:spLocks noChangeArrowheads="1"/>
          </p:cNvSpPr>
          <p:nvPr/>
        </p:nvSpPr>
        <p:spPr bwMode="auto">
          <a:xfrm>
            <a:off x="1036638" y="2522538"/>
            <a:ext cx="1825625" cy="41275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Server List</a:t>
            </a:r>
          </a:p>
        </p:txBody>
      </p:sp>
      <p:sp>
        <p:nvSpPr>
          <p:cNvPr id="27668" name="TextBox 33"/>
          <p:cNvSpPr txBox="1">
            <a:spLocks noChangeArrowheads="1"/>
          </p:cNvSpPr>
          <p:nvPr/>
        </p:nvSpPr>
        <p:spPr bwMode="auto">
          <a:xfrm>
            <a:off x="6307138" y="6086475"/>
            <a:ext cx="2684462" cy="338138"/>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1600">
                <a:latin typeface="Calibri" pitchFamily="-1" charset="0"/>
                <a:ea typeface="Calibri" pitchFamily="-1" charset="0"/>
                <a:cs typeface="Calibri" pitchFamily="-1" charset="0"/>
              </a:rPr>
              <a:t>Path resolution service</a:t>
            </a:r>
          </a:p>
        </p:txBody>
      </p:sp>
      <p:cxnSp>
        <p:nvCxnSpPr>
          <p:cNvPr id="35" name="Elbow Connector 34"/>
          <p:cNvCxnSpPr>
            <a:cxnSpLocks noChangeShapeType="1"/>
            <a:stCxn id="13" idx="2"/>
            <a:endCxn id="27668" idx="1"/>
          </p:cNvCxnSpPr>
          <p:nvPr/>
        </p:nvCxnSpPr>
        <p:spPr bwMode="auto">
          <a:xfrm rot="16200000" flipH="1">
            <a:off x="6042026" y="5989637"/>
            <a:ext cx="271462" cy="258763"/>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7670" name="TextBox 35"/>
          <p:cNvSpPr txBox="1">
            <a:spLocks noChangeArrowheads="1"/>
          </p:cNvSpPr>
          <p:nvPr/>
        </p:nvSpPr>
        <p:spPr bwMode="auto">
          <a:xfrm>
            <a:off x="2855913" y="549275"/>
            <a:ext cx="3451225" cy="708025"/>
          </a:xfrm>
          <a:prstGeom prst="rect">
            <a:avLst/>
          </a:prstGeom>
          <a:noFill/>
          <a:ln w="9525">
            <a:noFill/>
            <a:miter lim="800000"/>
            <a:headEnd/>
            <a:tailEnd/>
          </a:ln>
        </p:spPr>
        <p:txBody>
          <a:bodyPr wrap="none">
            <a:prstTxWarp prst="textNoShape">
              <a:avLst/>
            </a:prstTxWarp>
            <a:spAutoFit/>
          </a:bodyPr>
          <a:lstStyle/>
          <a:p>
            <a:r>
              <a:rPr lang="en-US" sz="4000">
                <a:solidFill>
                  <a:srgbClr val="1F497D"/>
                </a:solidFill>
                <a:latin typeface="Calibri" pitchFamily="-1" charset="0"/>
                <a:ea typeface="Calibri" pitchFamily="-1" charset="0"/>
                <a:cs typeface="Calibri" pitchFamily="-1" charset="0"/>
              </a:rPr>
              <a:t>Services (@AD)</a:t>
            </a:r>
          </a:p>
        </p:txBody>
      </p:sp>
      <p:sp>
        <p:nvSpPr>
          <p:cNvPr id="37" name="Rectangle 36"/>
          <p:cNvSpPr>
            <a:spLocks noChangeArrowheads="1"/>
          </p:cNvSpPr>
          <p:nvPr/>
        </p:nvSpPr>
        <p:spPr bwMode="auto">
          <a:xfrm>
            <a:off x="6251575" y="4235450"/>
            <a:ext cx="2740025" cy="11938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marL="285750" indent="-285750" algn="l">
              <a:buFont typeface="Arial"/>
              <a:buChar char="•"/>
              <a:defRPr/>
            </a:pPr>
            <a:r>
              <a:rPr lang="en-US" sz="1600" dirty="0">
                <a:solidFill>
                  <a:srgbClr val="000000"/>
                </a:solidFill>
                <a:latin typeface="Calibri" pitchFamily="34" charset="0"/>
                <a:ea typeface="+mn-ea"/>
                <a:cs typeface="Calibri" pitchFamily="34" charset="0"/>
              </a:rPr>
              <a:t>Beacon Propagation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K path selection/registration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Path distribution to Local Path Server(s)</a:t>
            </a:r>
          </a:p>
        </p:txBody>
      </p:sp>
      <p:cxnSp>
        <p:nvCxnSpPr>
          <p:cNvPr id="38" name="Elbow Connector 37"/>
          <p:cNvCxnSpPr>
            <a:cxnSpLocks noChangeShapeType="1"/>
            <a:stCxn id="14" idx="2"/>
            <a:endCxn id="37" idx="1"/>
          </p:cNvCxnSpPr>
          <p:nvPr/>
        </p:nvCxnSpPr>
        <p:spPr bwMode="auto">
          <a:xfrm rot="16200000" flipH="1">
            <a:off x="5776913" y="4357687"/>
            <a:ext cx="749300" cy="200025"/>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9" name="Rectangle 38"/>
          <p:cNvSpPr>
            <a:spLocks noChangeArrowheads="1"/>
          </p:cNvSpPr>
          <p:nvPr/>
        </p:nvSpPr>
        <p:spPr bwMode="auto">
          <a:xfrm>
            <a:off x="1468438" y="3657600"/>
            <a:ext cx="339725" cy="204788"/>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0" name="Rectangle 39"/>
          <p:cNvSpPr>
            <a:spLocks noChangeArrowheads="1"/>
          </p:cNvSpPr>
          <p:nvPr/>
        </p:nvSpPr>
        <p:spPr bwMode="auto">
          <a:xfrm>
            <a:off x="795338" y="6384925"/>
            <a:ext cx="338137" cy="204788"/>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1" name="Rectangle 40"/>
          <p:cNvSpPr>
            <a:spLocks noChangeArrowheads="1"/>
          </p:cNvSpPr>
          <p:nvPr/>
        </p:nvSpPr>
        <p:spPr bwMode="auto">
          <a:xfrm>
            <a:off x="1390650" y="6281738"/>
            <a:ext cx="182562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Key Server</a:t>
            </a:r>
          </a:p>
        </p:txBody>
      </p:sp>
      <p:sp>
        <p:nvSpPr>
          <p:cNvPr id="36" name="Rectangle 35"/>
          <p:cNvSpPr>
            <a:spLocks noChangeArrowheads="1"/>
          </p:cNvSpPr>
          <p:nvPr/>
        </p:nvSpPr>
        <p:spPr bwMode="auto">
          <a:xfrm>
            <a:off x="5149850" y="1319213"/>
            <a:ext cx="182562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Certificate Server</a:t>
            </a:r>
          </a:p>
        </p:txBody>
      </p:sp>
      <p:sp>
        <p:nvSpPr>
          <p:cNvPr id="42" name="Rectangle 41"/>
          <p:cNvSpPr>
            <a:spLocks noChangeArrowheads="1"/>
          </p:cNvSpPr>
          <p:nvPr/>
        </p:nvSpPr>
        <p:spPr bwMode="auto">
          <a:xfrm>
            <a:off x="4225925" y="1295400"/>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3" name="Rectangle 42"/>
          <p:cNvSpPr>
            <a:spLocks noChangeArrowheads="1"/>
          </p:cNvSpPr>
          <p:nvPr/>
        </p:nvSpPr>
        <p:spPr bwMode="auto">
          <a:xfrm>
            <a:off x="6251575" y="2727325"/>
            <a:ext cx="2552700" cy="839788"/>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marL="285750" indent="-285750" algn="l">
              <a:buFont typeface="Arial"/>
              <a:buChar char="•"/>
              <a:defRPr/>
            </a:pPr>
            <a:r>
              <a:rPr lang="en-US" sz="1600" dirty="0">
                <a:solidFill>
                  <a:srgbClr val="000000"/>
                </a:solidFill>
                <a:latin typeface="Calibri" pitchFamily="34" charset="0"/>
                <a:ea typeface="+mn-ea"/>
                <a:cs typeface="Calibri" pitchFamily="34" charset="0"/>
              </a:rPr>
              <a:t>Topology Update/Distribution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Key Management</a:t>
            </a:r>
          </a:p>
        </p:txBody>
      </p:sp>
      <p:cxnSp>
        <p:nvCxnSpPr>
          <p:cNvPr id="44" name="Elbow Connector 43"/>
          <p:cNvCxnSpPr>
            <a:cxnSpLocks noChangeShapeType="1"/>
            <a:stCxn id="36" idx="2"/>
            <a:endCxn id="43" idx="1"/>
          </p:cNvCxnSpPr>
          <p:nvPr/>
        </p:nvCxnSpPr>
        <p:spPr bwMode="auto">
          <a:xfrm rot="16200000" flipH="1">
            <a:off x="5449094" y="2343944"/>
            <a:ext cx="1416050" cy="188912"/>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5" name="Rectangle 44"/>
          <p:cNvSpPr>
            <a:spLocks noChangeArrowheads="1"/>
          </p:cNvSpPr>
          <p:nvPr/>
        </p:nvSpPr>
        <p:spPr bwMode="auto">
          <a:xfrm>
            <a:off x="6251575" y="1816100"/>
            <a:ext cx="2552700" cy="8255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lgn="l">
              <a:defRPr/>
            </a:pPr>
            <a:r>
              <a:rPr lang="en-US" sz="1600" dirty="0">
                <a:solidFill>
                  <a:srgbClr val="000000"/>
                </a:solidFill>
                <a:latin typeface="Calibri" pitchFamily="34" charset="0"/>
                <a:ea typeface="+mn-ea"/>
                <a:cs typeface="Calibri" pitchFamily="34" charset="0"/>
              </a:rPr>
              <a:t>Certificate</a:t>
            </a:r>
            <a:r>
              <a:rPr lang="ko-KR" altLang="en-US" sz="1600" dirty="0">
                <a:solidFill>
                  <a:srgbClr val="000000"/>
                </a:solidFill>
                <a:latin typeface="Calibri" pitchFamily="34" charset="0"/>
                <a:ea typeface="+mn-ea"/>
                <a:cs typeface="Calibri" pitchFamily="34" charset="0"/>
              </a:rPr>
              <a:t> </a:t>
            </a:r>
            <a:r>
              <a:rPr lang="en-US" altLang="ko-KR" sz="1600" dirty="0">
                <a:solidFill>
                  <a:srgbClr val="000000"/>
                </a:solidFill>
                <a:latin typeface="Calibri" pitchFamily="34" charset="0"/>
                <a:ea typeface="+mn-ea"/>
                <a:cs typeface="Calibri" pitchFamily="34" charset="0"/>
              </a:rPr>
              <a:t>Management</a:t>
            </a:r>
          </a:p>
          <a:p>
            <a:pPr algn="l">
              <a:defRPr/>
            </a:pPr>
            <a:r>
              <a:rPr lang="en-US" sz="1600" dirty="0">
                <a:solidFill>
                  <a:srgbClr val="000000"/>
                </a:solidFill>
                <a:latin typeface="Calibri" pitchFamily="34" charset="0"/>
                <a:ea typeface="+mn-ea"/>
                <a:cs typeface="Calibri" pitchFamily="34" charset="0"/>
              </a:rPr>
              <a:t>(Fetch from Provider/ Distribute to Customer)</a:t>
            </a:r>
          </a:p>
        </p:txBody>
      </p:sp>
      <p:cxnSp>
        <p:nvCxnSpPr>
          <p:cNvPr id="46" name="Elbow Connector 45"/>
          <p:cNvCxnSpPr>
            <a:cxnSpLocks noChangeShapeType="1"/>
            <a:stCxn id="36" idx="2"/>
            <a:endCxn id="45" idx="1"/>
          </p:cNvCxnSpPr>
          <p:nvPr/>
        </p:nvCxnSpPr>
        <p:spPr bwMode="auto">
          <a:xfrm rot="16200000" flipH="1">
            <a:off x="5907881" y="1885157"/>
            <a:ext cx="498475" cy="188912"/>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908781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solidFill>
                  <a:srgbClr val="1F497D"/>
                </a:solidFill>
                <a:latin typeface="Calibri" pitchFamily="-1" charset="0"/>
                <a:ea typeface="Calibri" pitchFamily="-1" charset="0"/>
                <a:cs typeface="Calibri" pitchFamily="-1" charset="0"/>
              </a:rPr>
              <a:t>Scion Summary</a:t>
            </a:r>
          </a:p>
        </p:txBody>
      </p:sp>
      <p:sp>
        <p:nvSpPr>
          <p:cNvPr id="60419" name="Content Placeholder 2"/>
          <p:cNvSpPr>
            <a:spLocks noGrp="1"/>
          </p:cNvSpPr>
          <p:nvPr>
            <p:ph idx="1"/>
          </p:nvPr>
        </p:nvSpPr>
        <p:spPr>
          <a:xfrm>
            <a:off x="381000" y="1816100"/>
            <a:ext cx="5029200" cy="4343400"/>
          </a:xfrm>
        </p:spPr>
        <p:txBody>
          <a:bodyPr/>
          <a:lstStyle/>
          <a:p>
            <a:pPr>
              <a:buSzPct val="200000"/>
              <a:buFontTx/>
              <a:buBlip>
                <a:blip r:embed="rId3"/>
              </a:buBlip>
            </a:pPr>
            <a:r>
              <a:rPr lang="en-US" sz="2400" dirty="0">
                <a:latin typeface="Calibri" pitchFamily="-1" charset="0"/>
                <a:ea typeface="Calibri" pitchFamily="-1" charset="0"/>
                <a:cs typeface="Calibri" pitchFamily="-1" charset="0"/>
              </a:rPr>
              <a:t>Basic architecture design for a next-generation network that emphasizes </a:t>
            </a:r>
            <a:r>
              <a:rPr lang="en-US" sz="2400" dirty="0">
                <a:solidFill>
                  <a:srgbClr val="FF0000"/>
                </a:solidFill>
                <a:latin typeface="Calibri" pitchFamily="-1" charset="0"/>
                <a:ea typeface="Calibri" pitchFamily="-1" charset="0"/>
                <a:cs typeface="Calibri" pitchFamily="-1" charset="0"/>
              </a:rPr>
              <a:t>isolation</a:t>
            </a:r>
            <a:r>
              <a:rPr lang="en-US" sz="2400" dirty="0">
                <a:latin typeface="Calibri" pitchFamily="-1" charset="0"/>
                <a:ea typeface="Calibri" pitchFamily="-1" charset="0"/>
                <a:cs typeface="Calibri" pitchFamily="-1" charset="0"/>
              </a:rPr>
              <a:t>, </a:t>
            </a:r>
            <a:r>
              <a:rPr lang="en-US" sz="2400" dirty="0">
                <a:solidFill>
                  <a:srgbClr val="FF0000"/>
                </a:solidFill>
                <a:latin typeface="Calibri" pitchFamily="-1" charset="0"/>
                <a:ea typeface="Calibri" pitchFamily="-1" charset="0"/>
                <a:cs typeface="Calibri" pitchFamily="-1" charset="0"/>
              </a:rPr>
              <a:t>control</a:t>
            </a:r>
            <a:r>
              <a:rPr lang="en-US" sz="2400" dirty="0">
                <a:latin typeface="Calibri" pitchFamily="-1" charset="0"/>
                <a:ea typeface="Calibri" pitchFamily="-1" charset="0"/>
                <a:cs typeface="Calibri" pitchFamily="-1" charset="0"/>
              </a:rPr>
              <a:t> and </a:t>
            </a:r>
            <a:r>
              <a:rPr lang="en-US" sz="2400" dirty="0">
                <a:solidFill>
                  <a:srgbClr val="FF0000"/>
                </a:solidFill>
                <a:latin typeface="Calibri" pitchFamily="-1" charset="0"/>
                <a:ea typeface="Calibri" pitchFamily="-1" charset="0"/>
                <a:cs typeface="Calibri" pitchFamily="-1" charset="0"/>
              </a:rPr>
              <a:t>explicit trust</a:t>
            </a:r>
          </a:p>
          <a:p>
            <a:pPr>
              <a:buSzPct val="200000"/>
              <a:buFontTx/>
              <a:buBlip>
                <a:blip r:embed="rId3"/>
              </a:buBlip>
            </a:pPr>
            <a:endParaRPr lang="en-US" sz="800" dirty="0">
              <a:latin typeface="Calibri" pitchFamily="-1" charset="0"/>
              <a:ea typeface="Calibri" pitchFamily="-1" charset="0"/>
              <a:cs typeface="Calibri" pitchFamily="-1" charset="0"/>
            </a:endParaRPr>
          </a:p>
          <a:p>
            <a:pPr>
              <a:buSzPct val="200000"/>
              <a:buFontTx/>
              <a:buBlip>
                <a:blip r:embed="rId3"/>
              </a:buBlip>
            </a:pPr>
            <a:r>
              <a:rPr lang="en-US" sz="2400" dirty="0">
                <a:latin typeface="Calibri" pitchFamily="-1" charset="0"/>
                <a:ea typeface="Calibri" pitchFamily="-1" charset="0"/>
                <a:cs typeface="Calibri" pitchFamily="-1" charset="0"/>
              </a:rPr>
              <a:t>Highly efficient, scalable, available architecture</a:t>
            </a:r>
          </a:p>
          <a:p>
            <a:pPr>
              <a:buSzPct val="200000"/>
              <a:buFontTx/>
              <a:buBlip>
                <a:blip r:embed="rId3"/>
              </a:buBlip>
            </a:pPr>
            <a:endParaRPr lang="en-US" sz="800" dirty="0">
              <a:latin typeface="Calibri" pitchFamily="-1" charset="0"/>
              <a:ea typeface="Calibri" pitchFamily="-1" charset="0"/>
              <a:cs typeface="Calibri" pitchFamily="-1" charset="0"/>
            </a:endParaRPr>
          </a:p>
          <a:p>
            <a:pPr>
              <a:buSzPct val="200000"/>
              <a:buFontTx/>
              <a:buBlip>
                <a:blip r:embed="rId3"/>
              </a:buBlip>
            </a:pPr>
            <a:r>
              <a:rPr lang="en-US" sz="2400" dirty="0">
                <a:latin typeface="Calibri" pitchFamily="-1" charset="0"/>
                <a:ea typeface="Calibri" pitchFamily="-1" charset="0"/>
                <a:cs typeface="Calibri" pitchFamily="-1" charset="0"/>
              </a:rPr>
              <a:t>Enables numerous additional security mechanisms, e.g., network capabilities, </a:t>
            </a:r>
            <a:r>
              <a:rPr lang="en-US" sz="2400" dirty="0" err="1">
                <a:latin typeface="Calibri" pitchFamily="-1" charset="0"/>
                <a:ea typeface="Calibri" pitchFamily="-1" charset="0"/>
                <a:cs typeface="Calibri" pitchFamily="-1" charset="0"/>
              </a:rPr>
              <a:t>DoS</a:t>
            </a:r>
            <a:r>
              <a:rPr lang="en-US" sz="2400" dirty="0">
                <a:latin typeface="Calibri" pitchFamily="-1" charset="0"/>
                <a:ea typeface="Calibri" pitchFamily="-1" charset="0"/>
                <a:cs typeface="Calibri" pitchFamily="-1" charset="0"/>
              </a:rPr>
              <a:t> defenses</a:t>
            </a:r>
          </a:p>
        </p:txBody>
      </p:sp>
      <p:sp>
        <p:nvSpPr>
          <p:cNvPr id="60420" name="Slide Number Placeholder 3"/>
          <p:cNvSpPr>
            <a:spLocks noGrp="1"/>
          </p:cNvSpPr>
          <p:nvPr>
            <p:ph type="sldNum" sz="quarter" idx="12"/>
          </p:nvPr>
        </p:nvSpPr>
        <p:spPr/>
        <p:txBody>
          <a:bodyPr/>
          <a:lstStyle/>
          <a:p>
            <a:fld id="{C7F242BA-207C-9340-A18D-7D494A8797C0}" type="slidenum">
              <a:rPr lang="en-US" smtClean="0">
                <a:latin typeface="Calibri" pitchFamily="-1" charset="0"/>
                <a:ea typeface="Calibri" pitchFamily="-1" charset="0"/>
                <a:cs typeface="Calibri" pitchFamily="-1" charset="0"/>
              </a:rPr>
              <a:pPr/>
              <a:t>49</a:t>
            </a:fld>
            <a:endParaRPr lang="en-US">
              <a:latin typeface="Calibri" pitchFamily="-1" charset="0"/>
              <a:ea typeface="Calibri" pitchFamily="-1" charset="0"/>
              <a:cs typeface="Calibri" pitchFamily="-1" charset="0"/>
            </a:endParaRPr>
          </a:p>
        </p:txBody>
      </p:sp>
      <p:grpSp>
        <p:nvGrpSpPr>
          <p:cNvPr id="2" name="Group 39"/>
          <p:cNvGrpSpPr>
            <a:grpSpLocks/>
          </p:cNvGrpSpPr>
          <p:nvPr/>
        </p:nvGrpSpPr>
        <p:grpSpPr bwMode="auto">
          <a:xfrm>
            <a:off x="5105400" y="2362200"/>
            <a:ext cx="3886200" cy="3124200"/>
            <a:chOff x="5181600" y="2667000"/>
            <a:chExt cx="3886200" cy="3124200"/>
          </a:xfrm>
          <a:solidFill>
            <a:srgbClr val="3366FF"/>
          </a:solidFill>
        </p:grpSpPr>
        <p:sp>
          <p:nvSpPr>
            <p:cNvPr id="6" name="Rounded Rectangle 5"/>
            <p:cNvSpPr/>
            <p:nvPr/>
          </p:nvSpPr>
          <p:spPr bwMode="auto">
            <a:xfrm>
              <a:off x="5181600" y="2667000"/>
              <a:ext cx="3886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Application</a:t>
              </a:r>
            </a:p>
          </p:txBody>
        </p:sp>
        <p:sp>
          <p:nvSpPr>
            <p:cNvPr id="7" name="Rounded Rectangle 6"/>
            <p:cNvSpPr/>
            <p:nvPr/>
          </p:nvSpPr>
          <p:spPr bwMode="auto">
            <a:xfrm>
              <a:off x="6019800" y="3276600"/>
              <a:ext cx="2362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Transport</a:t>
              </a:r>
            </a:p>
          </p:txBody>
        </p:sp>
        <p:sp>
          <p:nvSpPr>
            <p:cNvPr id="8" name="Rounded Rectangle 7"/>
            <p:cNvSpPr/>
            <p:nvPr/>
          </p:nvSpPr>
          <p:spPr bwMode="auto">
            <a:xfrm>
              <a:off x="6019800" y="4572000"/>
              <a:ext cx="2362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a:solidFill>
                    <a:schemeClr val="bg1"/>
                  </a:solidFill>
                  <a:latin typeface="Calibri"/>
                  <a:cs typeface="Calibri"/>
                </a:rPr>
                <a:t>Data link</a:t>
              </a:r>
            </a:p>
          </p:txBody>
        </p:sp>
        <p:sp>
          <p:nvSpPr>
            <p:cNvPr id="9" name="Rounded Rectangle 8"/>
            <p:cNvSpPr/>
            <p:nvPr/>
          </p:nvSpPr>
          <p:spPr bwMode="auto">
            <a:xfrm>
              <a:off x="6477000" y="3886200"/>
              <a:ext cx="1600200" cy="533400"/>
            </a:xfrm>
            <a:prstGeom prst="roundRect">
              <a:avLst/>
            </a:prstGeom>
            <a:solidFill>
              <a:srgbClr val="00CC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Network</a:t>
              </a:r>
            </a:p>
          </p:txBody>
        </p:sp>
        <p:sp>
          <p:nvSpPr>
            <p:cNvPr id="10" name="Rounded Rectangle 9"/>
            <p:cNvSpPr/>
            <p:nvPr/>
          </p:nvSpPr>
          <p:spPr bwMode="auto">
            <a:xfrm>
              <a:off x="5562600" y="5257800"/>
              <a:ext cx="32766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a:solidFill>
                    <a:schemeClr val="bg1"/>
                  </a:solidFill>
                  <a:latin typeface="Calibri"/>
                  <a:cs typeface="Calibri"/>
                </a:rPr>
                <a:t>Physical</a:t>
              </a:r>
            </a:p>
          </p:txBody>
        </p:sp>
      </p:grpSp>
      <p:pic>
        <p:nvPicPr>
          <p:cNvPr id="60422" name="Picture 10" descr="certificate-md.png"/>
          <p:cNvPicPr>
            <a:picLocks noChangeAspect="1"/>
          </p:cNvPicPr>
          <p:nvPr/>
        </p:nvPicPr>
        <p:blipFill>
          <a:blip r:embed="rId3"/>
          <a:srcRect/>
          <a:stretch>
            <a:fillRect/>
          </a:stretch>
        </p:blipFill>
        <p:spPr bwMode="auto">
          <a:xfrm>
            <a:off x="7772400" y="3581400"/>
            <a:ext cx="676275" cy="909638"/>
          </a:xfrm>
          <a:prstGeom prst="rect">
            <a:avLst/>
          </a:prstGeom>
          <a:noFill/>
          <a:ln w="9525">
            <a:noFill/>
            <a:miter lim="800000"/>
            <a:headEnd/>
            <a:tailEnd/>
          </a:ln>
        </p:spPr>
      </p:pic>
    </p:spTree>
    <p:extLst>
      <p:ext uri="{BB962C8B-B14F-4D97-AF65-F5344CB8AC3E}">
        <p14:creationId xmlns:p14="http://schemas.microsoft.com/office/powerpoint/2010/main" val="83591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5</a:t>
            </a:fld>
            <a:endParaRPr kumimoji="0" lang="en-US"/>
          </a:p>
        </p:txBody>
      </p:sp>
      <p:pic>
        <p:nvPicPr>
          <p:cNvPr id="5" name="Picture 4" descr="Screen Shot 2015-04-12 at 3.02.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7717"/>
          </a:xfrm>
          <a:prstGeom prst="rect">
            <a:avLst/>
          </a:prstGeom>
        </p:spPr>
      </p:pic>
    </p:spTree>
    <p:extLst>
      <p:ext uri="{BB962C8B-B14F-4D97-AF65-F5344CB8AC3E}">
        <p14:creationId xmlns:p14="http://schemas.microsoft.com/office/powerpoint/2010/main" val="1320632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ICING paper</a:t>
            </a:r>
          </a:p>
        </p:txBody>
      </p:sp>
      <p:sp>
        <p:nvSpPr>
          <p:cNvPr id="3" name="Content Placeholder 2"/>
          <p:cNvSpPr>
            <a:spLocks noGrp="1"/>
          </p:cNvSpPr>
          <p:nvPr>
            <p:ph idx="1"/>
          </p:nvPr>
        </p:nvSpPr>
        <p:spPr/>
        <p:txBody>
          <a:bodyPr/>
          <a:lstStyle/>
          <a:p>
            <a:r>
              <a:rPr lang="en-US" dirty="0"/>
              <a:t>Complementary to SCION and secure routing</a:t>
            </a:r>
          </a:p>
          <a:p>
            <a:endParaRPr lang="en-US" dirty="0"/>
          </a:p>
          <a:p>
            <a:endParaRPr lang="en-US" dirty="0"/>
          </a:p>
          <a:p>
            <a:r>
              <a:rPr lang="en-US" dirty="0"/>
              <a:t>Focus on data plane enforcement/compliance</a:t>
            </a:r>
          </a:p>
          <a:p>
            <a:endParaRPr lang="en-US" dirty="0"/>
          </a:p>
          <a:p>
            <a:endParaRPr lang="en-US" dirty="0"/>
          </a:p>
          <a:p>
            <a:r>
              <a:rPr lang="en-US" dirty="0"/>
              <a:t>Often punted..</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50</a:t>
            </a:fld>
            <a:endParaRPr kumimoji="0" lang="en-US"/>
          </a:p>
        </p:txBody>
      </p:sp>
    </p:spTree>
    <p:extLst>
      <p:ext uri="{BB962C8B-B14F-4D97-AF65-F5344CB8AC3E}">
        <p14:creationId xmlns:p14="http://schemas.microsoft.com/office/powerpoint/2010/main" val="619133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Secure Routing Insufficient</a:t>
            </a:r>
          </a:p>
        </p:txBody>
      </p:sp>
      <p:sp>
        <p:nvSpPr>
          <p:cNvPr id="31747" name="Content Placeholder 2"/>
          <p:cNvSpPr>
            <a:spLocks noGrp="1"/>
          </p:cNvSpPr>
          <p:nvPr>
            <p:ph idx="1"/>
          </p:nvPr>
        </p:nvSpPr>
        <p:spPr/>
        <p:txBody>
          <a:bodyPr/>
          <a:lstStyle/>
          <a:p>
            <a:endParaRPr lang="en-US" dirty="0"/>
          </a:p>
          <a:p>
            <a:pPr>
              <a:buNone/>
            </a:pPr>
            <a:r>
              <a:rPr lang="en-US" dirty="0"/>
              <a:t>Data packets today do not necessarily follow BGP-given routes</a:t>
            </a:r>
          </a:p>
          <a:p>
            <a:endParaRPr lang="en-US" dirty="0"/>
          </a:p>
          <a:p>
            <a:pPr>
              <a:buNone/>
            </a:pPr>
            <a:r>
              <a:rPr lang="en-US" dirty="0"/>
              <a:t>i.e. Data plane does not necessarily conform to the control plane.</a:t>
            </a:r>
          </a:p>
        </p:txBody>
      </p:sp>
    </p:spTree>
    <p:extLst>
      <p:ext uri="{BB962C8B-B14F-4D97-AF65-F5344CB8AC3E}">
        <p14:creationId xmlns:p14="http://schemas.microsoft.com/office/powerpoint/2010/main" val="1216548787"/>
      </p:ext>
    </p:extLst>
  </p:cSld>
  <p:clrMapOvr>
    <a:masterClrMapping/>
  </p:clrMapOvr>
  <mc:AlternateContent xmlns:mc="http://schemas.openxmlformats.org/markup-compatibility/2006" xmlns:p14="http://schemas.microsoft.com/office/powerpoint/2010/main">
    <mc:Choice Requires="p14">
      <p:transition spd="slow" p14:dur="2000" advTm="4070"/>
    </mc:Choice>
    <mc:Fallback xmlns="">
      <p:transition xmlns:p14="http://schemas.microsoft.com/office/powerpoint/2010/main" spd="slow" advTm="407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800" y="1524000"/>
            <a:ext cx="8610600" cy="3505200"/>
            <a:chOff x="304800" y="1524000"/>
            <a:chExt cx="8610600" cy="3505200"/>
          </a:xfrm>
        </p:grpSpPr>
        <p:sp>
          <p:nvSpPr>
            <p:cNvPr id="37" name="Rectangle 36"/>
            <p:cNvSpPr/>
            <p:nvPr/>
          </p:nvSpPr>
          <p:spPr>
            <a:xfrm>
              <a:off x="3048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Sender</a:t>
              </a:r>
            </a:p>
          </p:txBody>
        </p:sp>
        <p:sp>
          <p:nvSpPr>
            <p:cNvPr id="38" name="Rectangle 37"/>
            <p:cNvSpPr/>
            <p:nvPr/>
          </p:nvSpPr>
          <p:spPr>
            <a:xfrm>
              <a:off x="70866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Receiver</a:t>
              </a:r>
            </a:p>
          </p:txBody>
        </p:sp>
        <p:sp>
          <p:nvSpPr>
            <p:cNvPr id="39" name="Cloud 38"/>
            <p:cNvSpPr/>
            <p:nvPr/>
          </p:nvSpPr>
          <p:spPr>
            <a:xfrm>
              <a:off x="1524000" y="2286000"/>
              <a:ext cx="19050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a:t>
              </a:r>
            </a:p>
          </p:txBody>
        </p:sp>
        <p:sp>
          <p:nvSpPr>
            <p:cNvPr id="40" name="Cloud 39"/>
            <p:cNvSpPr/>
            <p:nvPr/>
          </p:nvSpPr>
          <p:spPr>
            <a:xfrm>
              <a:off x="3429000" y="1524000"/>
              <a:ext cx="2819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t>
              </a:r>
            </a:p>
          </p:txBody>
        </p:sp>
        <p:sp>
          <p:nvSpPr>
            <p:cNvPr id="41" name="Cloud 40"/>
            <p:cNvSpPr/>
            <p:nvPr/>
          </p:nvSpPr>
          <p:spPr>
            <a:xfrm>
              <a:off x="6705600" y="2286000"/>
              <a:ext cx="19812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a:t>
              </a:r>
            </a:p>
          </p:txBody>
        </p:sp>
        <p:cxnSp>
          <p:nvCxnSpPr>
            <p:cNvPr id="43" name="Straight Arrow Connector 42"/>
            <p:cNvCxnSpPr/>
            <p:nvPr/>
          </p:nvCxnSpPr>
          <p:spPr>
            <a:xfrm flipV="1">
              <a:off x="2971800" y="2209800"/>
              <a:ext cx="609600" cy="1524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6096000" y="2209800"/>
              <a:ext cx="990600"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a:xfrm>
            <a:off x="0" y="5257800"/>
            <a:ext cx="9144000" cy="1143000"/>
          </a:xfrm>
        </p:spPr>
        <p:txBody>
          <a:bodyPr>
            <a:normAutofit/>
          </a:bodyPr>
          <a:lstStyle/>
          <a:p>
            <a:r>
              <a:rPr lang="en-US" sz="2800" dirty="0"/>
              <a:t>How can the receiver make sure the provider is using C2?</a:t>
            </a:r>
          </a:p>
        </p:txBody>
      </p:sp>
      <p:sp>
        <p:nvSpPr>
          <p:cNvPr id="13" name="Smiley Face 12"/>
          <p:cNvSpPr/>
          <p:nvPr/>
        </p:nvSpPr>
        <p:spPr>
          <a:xfrm>
            <a:off x="1905000" y="4343400"/>
            <a:ext cx="914400" cy="914400"/>
          </a:xfrm>
          <a:prstGeom prst="smileyFace">
            <a:avLst>
              <a:gd name="adj" fmla="val 4653"/>
            </a:avLst>
          </a:prstGeom>
          <a:ln w="57150">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1" name="Group 20"/>
          <p:cNvGrpSpPr/>
          <p:nvPr/>
        </p:nvGrpSpPr>
        <p:grpSpPr>
          <a:xfrm>
            <a:off x="1371600" y="1524000"/>
            <a:ext cx="914400" cy="1143000"/>
            <a:chOff x="609600" y="3048000"/>
            <a:chExt cx="914400" cy="1143000"/>
          </a:xfrm>
        </p:grpSpPr>
        <p:sp>
          <p:nvSpPr>
            <p:cNvPr id="22" name="Isosceles Triangle 21"/>
            <p:cNvSpPr/>
            <p:nvPr/>
          </p:nvSpPr>
          <p:spPr>
            <a:xfrm>
              <a:off x="12192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Isosceles Triangle 22"/>
            <p:cNvSpPr/>
            <p:nvPr/>
          </p:nvSpPr>
          <p:spPr>
            <a:xfrm>
              <a:off x="7620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Smiley Face 23"/>
            <p:cNvSpPr/>
            <p:nvPr/>
          </p:nvSpPr>
          <p:spPr>
            <a:xfrm>
              <a:off x="609600" y="3276600"/>
              <a:ext cx="914400" cy="914400"/>
            </a:xfrm>
            <a:prstGeom prst="smileyFace">
              <a:avLst>
                <a:gd name="adj" fmla="val 4653"/>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5" name="Straight Connector 24"/>
            <p:cNvCxnSpPr/>
            <p:nvPr/>
          </p:nvCxnSpPr>
          <p:spPr>
            <a:xfrm>
              <a:off x="838200"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124513"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grpSp>
      <p:sp>
        <p:nvSpPr>
          <p:cNvPr id="16" name="Smiley Face 15"/>
          <p:cNvSpPr/>
          <p:nvPr/>
        </p:nvSpPr>
        <p:spPr>
          <a:xfrm>
            <a:off x="6324600" y="44196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Slide Number Placeholder 34"/>
          <p:cNvSpPr>
            <a:spLocks noGrp="1"/>
          </p:cNvSpPr>
          <p:nvPr>
            <p:ph type="sldNum" sz="quarter" idx="12"/>
          </p:nvPr>
        </p:nvSpPr>
        <p:spPr/>
        <p:txBody>
          <a:bodyPr/>
          <a:lstStyle/>
          <a:p>
            <a:fld id="{00ACF60C-5B5F-46D0-8666-18FA2B7C070B}" type="slidenum">
              <a:rPr lang="en-US" smtClean="0"/>
              <a:pPr/>
              <a:t>52</a:t>
            </a:fld>
            <a:endParaRPr lang="en-US"/>
          </a:p>
        </p:txBody>
      </p:sp>
      <p:sp>
        <p:nvSpPr>
          <p:cNvPr id="49" name="TextBox 48"/>
          <p:cNvSpPr txBox="1"/>
          <p:nvPr/>
        </p:nvSpPr>
        <p:spPr>
          <a:xfrm>
            <a:off x="6096000" y="3810000"/>
            <a:ext cx="505267" cy="923330"/>
          </a:xfrm>
          <a:prstGeom prst="rect">
            <a:avLst/>
          </a:prstGeom>
          <a:noFill/>
        </p:spPr>
        <p:txBody>
          <a:bodyPr wrap="none" rtlCol="0">
            <a:spAutoFit/>
          </a:bodyPr>
          <a:lstStyle/>
          <a:p>
            <a:r>
              <a:rPr lang="en-US" sz="5400" b="1" dirty="0"/>
              <a:t>?</a:t>
            </a:r>
          </a:p>
        </p:txBody>
      </p:sp>
      <p:sp>
        <p:nvSpPr>
          <p:cNvPr id="27" name="Cloud 26"/>
          <p:cNvSpPr/>
          <p:nvPr/>
        </p:nvSpPr>
        <p:spPr>
          <a:xfrm>
            <a:off x="3581400" y="2819400"/>
            <a:ext cx="26670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C2</a:t>
            </a:r>
          </a:p>
        </p:txBody>
      </p:sp>
      <p:cxnSp>
        <p:nvCxnSpPr>
          <p:cNvPr id="28" name="Straight Arrow Connector 27"/>
          <p:cNvCxnSpPr>
            <a:stCxn id="27" idx="0"/>
          </p:cNvCxnSpPr>
          <p:nvPr/>
        </p:nvCxnSpPr>
        <p:spPr>
          <a:xfrm flipV="1">
            <a:off x="6246178" y="2971800"/>
            <a:ext cx="688022"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124200" y="3124200"/>
            <a:ext cx="609600" cy="228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flipH="1" flipV="1">
            <a:off x="1905000" y="3429000"/>
            <a:ext cx="609600" cy="3048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428932" y="3542732"/>
            <a:ext cx="458336" cy="762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0462971"/>
      </p:ext>
    </p:extLst>
  </p:cSld>
  <p:clrMapOvr>
    <a:masterClrMapping/>
  </p:clrMapOvr>
  <p:transition advTm="1342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800" y="1524000"/>
            <a:ext cx="8610600" cy="3505200"/>
            <a:chOff x="304800" y="1524000"/>
            <a:chExt cx="8610600" cy="3505200"/>
          </a:xfrm>
        </p:grpSpPr>
        <p:sp>
          <p:nvSpPr>
            <p:cNvPr id="37" name="Rectangle 36"/>
            <p:cNvSpPr/>
            <p:nvPr/>
          </p:nvSpPr>
          <p:spPr>
            <a:xfrm>
              <a:off x="3048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Sender</a:t>
              </a:r>
            </a:p>
          </p:txBody>
        </p:sp>
        <p:sp>
          <p:nvSpPr>
            <p:cNvPr id="38" name="Rectangle 37"/>
            <p:cNvSpPr/>
            <p:nvPr/>
          </p:nvSpPr>
          <p:spPr>
            <a:xfrm>
              <a:off x="70866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Receiver</a:t>
              </a:r>
            </a:p>
          </p:txBody>
        </p:sp>
        <p:sp>
          <p:nvSpPr>
            <p:cNvPr id="39" name="Cloud 38"/>
            <p:cNvSpPr/>
            <p:nvPr/>
          </p:nvSpPr>
          <p:spPr>
            <a:xfrm>
              <a:off x="1524000" y="2286000"/>
              <a:ext cx="19050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a:t>
              </a:r>
            </a:p>
          </p:txBody>
        </p:sp>
        <p:sp>
          <p:nvSpPr>
            <p:cNvPr id="40" name="Cloud 39"/>
            <p:cNvSpPr/>
            <p:nvPr/>
          </p:nvSpPr>
          <p:spPr>
            <a:xfrm>
              <a:off x="3429000" y="1524000"/>
              <a:ext cx="2819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t>
              </a:r>
            </a:p>
          </p:txBody>
        </p:sp>
        <p:sp>
          <p:nvSpPr>
            <p:cNvPr id="41" name="Cloud 40"/>
            <p:cNvSpPr/>
            <p:nvPr/>
          </p:nvSpPr>
          <p:spPr>
            <a:xfrm>
              <a:off x="6705600" y="2286000"/>
              <a:ext cx="19812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a:t>
              </a:r>
            </a:p>
          </p:txBody>
        </p:sp>
        <p:cxnSp>
          <p:nvCxnSpPr>
            <p:cNvPr id="43" name="Straight Arrow Connector 42"/>
            <p:cNvCxnSpPr/>
            <p:nvPr/>
          </p:nvCxnSpPr>
          <p:spPr>
            <a:xfrm flipV="1">
              <a:off x="2971800" y="2209800"/>
              <a:ext cx="609600" cy="1524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6096000" y="2209800"/>
              <a:ext cx="990600"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a:xfrm>
            <a:off x="0" y="5257800"/>
            <a:ext cx="9144000" cy="1143000"/>
          </a:xfrm>
        </p:spPr>
        <p:txBody>
          <a:bodyPr>
            <a:normAutofit/>
          </a:bodyPr>
          <a:lstStyle/>
          <a:p>
            <a:r>
              <a:rPr lang="en-US" sz="2800" dirty="0"/>
              <a:t>How can the sender make sure the provider is using C2?</a:t>
            </a:r>
          </a:p>
        </p:txBody>
      </p:sp>
      <p:sp>
        <p:nvSpPr>
          <p:cNvPr id="16" name="Smiley Face 15"/>
          <p:cNvSpPr/>
          <p:nvPr/>
        </p:nvSpPr>
        <p:spPr>
          <a:xfrm>
            <a:off x="6324600" y="44196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Smiley Face 19"/>
          <p:cNvSpPr/>
          <p:nvPr/>
        </p:nvSpPr>
        <p:spPr>
          <a:xfrm>
            <a:off x="1905000" y="43434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Slide Number Placeholder 34"/>
          <p:cNvSpPr>
            <a:spLocks noGrp="1"/>
          </p:cNvSpPr>
          <p:nvPr>
            <p:ph type="sldNum" sz="quarter" idx="12"/>
          </p:nvPr>
        </p:nvSpPr>
        <p:spPr/>
        <p:txBody>
          <a:bodyPr/>
          <a:lstStyle/>
          <a:p>
            <a:fld id="{00ACF60C-5B5F-46D0-8666-18FA2B7C070B}" type="slidenum">
              <a:rPr lang="en-US" smtClean="0"/>
              <a:pPr/>
              <a:t>53</a:t>
            </a:fld>
            <a:endParaRPr lang="en-US"/>
          </a:p>
        </p:txBody>
      </p:sp>
      <p:sp>
        <p:nvSpPr>
          <p:cNvPr id="49" name="TextBox 48"/>
          <p:cNvSpPr txBox="1"/>
          <p:nvPr/>
        </p:nvSpPr>
        <p:spPr>
          <a:xfrm>
            <a:off x="2514600" y="3657600"/>
            <a:ext cx="505267" cy="923330"/>
          </a:xfrm>
          <a:prstGeom prst="rect">
            <a:avLst/>
          </a:prstGeom>
          <a:noFill/>
        </p:spPr>
        <p:txBody>
          <a:bodyPr wrap="none" rtlCol="0">
            <a:spAutoFit/>
          </a:bodyPr>
          <a:lstStyle/>
          <a:p>
            <a:r>
              <a:rPr lang="en-US" sz="5400" b="1" dirty="0"/>
              <a:t>?</a:t>
            </a:r>
          </a:p>
        </p:txBody>
      </p:sp>
      <p:sp>
        <p:nvSpPr>
          <p:cNvPr id="50" name="TextBox 49"/>
          <p:cNvSpPr txBox="1"/>
          <p:nvPr/>
        </p:nvSpPr>
        <p:spPr>
          <a:xfrm>
            <a:off x="6096000" y="3801070"/>
            <a:ext cx="505267" cy="923330"/>
          </a:xfrm>
          <a:prstGeom prst="rect">
            <a:avLst/>
          </a:prstGeom>
          <a:noFill/>
        </p:spPr>
        <p:txBody>
          <a:bodyPr wrap="none" rtlCol="0">
            <a:spAutoFit/>
          </a:bodyPr>
          <a:lstStyle/>
          <a:p>
            <a:r>
              <a:rPr lang="en-US" sz="5400" b="1" dirty="0"/>
              <a:t>?</a:t>
            </a:r>
          </a:p>
        </p:txBody>
      </p:sp>
      <p:sp>
        <p:nvSpPr>
          <p:cNvPr id="27" name="Cloud 26"/>
          <p:cNvSpPr/>
          <p:nvPr/>
        </p:nvSpPr>
        <p:spPr>
          <a:xfrm>
            <a:off x="3581400" y="2819400"/>
            <a:ext cx="26670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C2</a:t>
            </a:r>
          </a:p>
        </p:txBody>
      </p:sp>
      <p:cxnSp>
        <p:nvCxnSpPr>
          <p:cNvPr id="28" name="Straight Arrow Connector 27"/>
          <p:cNvCxnSpPr>
            <a:stCxn id="27" idx="0"/>
          </p:cNvCxnSpPr>
          <p:nvPr/>
        </p:nvCxnSpPr>
        <p:spPr>
          <a:xfrm flipV="1">
            <a:off x="6246178" y="2971800"/>
            <a:ext cx="688022"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124200" y="3124200"/>
            <a:ext cx="609600" cy="228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flipH="1" flipV="1">
            <a:off x="1905000" y="3429000"/>
            <a:ext cx="609600" cy="3048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428932" y="3542732"/>
            <a:ext cx="458336" cy="762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a:off x="1371600" y="1524000"/>
            <a:ext cx="914400" cy="1143000"/>
            <a:chOff x="609600" y="3048000"/>
            <a:chExt cx="914400" cy="1143000"/>
          </a:xfrm>
        </p:grpSpPr>
        <p:sp>
          <p:nvSpPr>
            <p:cNvPr id="33" name="Isosceles Triangle 32"/>
            <p:cNvSpPr/>
            <p:nvPr/>
          </p:nvSpPr>
          <p:spPr>
            <a:xfrm>
              <a:off x="12192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p:cNvSpPr/>
            <p:nvPr/>
          </p:nvSpPr>
          <p:spPr>
            <a:xfrm>
              <a:off x="7620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Smiley Face 50"/>
            <p:cNvSpPr/>
            <p:nvPr/>
          </p:nvSpPr>
          <p:spPr>
            <a:xfrm>
              <a:off x="609600" y="3276600"/>
              <a:ext cx="914400" cy="914400"/>
            </a:xfrm>
            <a:prstGeom prst="smileyFace">
              <a:avLst>
                <a:gd name="adj" fmla="val 4653"/>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2" name="Straight Connector 51"/>
            <p:cNvCxnSpPr/>
            <p:nvPr/>
          </p:nvCxnSpPr>
          <p:spPr>
            <a:xfrm>
              <a:off x="838200"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flipH="1">
              <a:off x="1124513"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393420979"/>
      </p:ext>
    </p:extLst>
  </p:cSld>
  <p:clrMapOvr>
    <a:masterClrMapping/>
  </p:clrMapOvr>
  <p:transition advTm="9296"/>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What does ICING do?</a:t>
            </a:r>
          </a:p>
        </p:txBody>
      </p:sp>
      <p:sp>
        <p:nvSpPr>
          <p:cNvPr id="36867" name="Content Placeholder 2"/>
          <p:cNvSpPr>
            <a:spLocks noGrp="1"/>
          </p:cNvSpPr>
          <p:nvPr>
            <p:ph idx="1"/>
          </p:nvPr>
        </p:nvSpPr>
        <p:spPr>
          <a:xfrm>
            <a:off x="304800" y="1600200"/>
            <a:ext cx="8534400" cy="4525963"/>
          </a:xfrm>
        </p:spPr>
        <p:txBody>
          <a:bodyPr>
            <a:normAutofit lnSpcReduction="10000"/>
          </a:bodyPr>
          <a:lstStyle/>
          <a:p>
            <a:pPr marL="0" indent="0">
              <a:buNone/>
            </a:pPr>
            <a:r>
              <a:rPr lang="en-US" b="1" dirty="0"/>
              <a:t>Make sure that only packets following authorized paths are allowed</a:t>
            </a:r>
          </a:p>
          <a:p>
            <a:pPr marL="514350" indent="-514350">
              <a:buNone/>
            </a:pPr>
            <a:endParaRPr lang="en-US" dirty="0"/>
          </a:p>
          <a:p>
            <a:pPr marL="514350" indent="-514350">
              <a:buNone/>
            </a:pPr>
            <a:r>
              <a:rPr lang="en-US" dirty="0"/>
              <a:t>0.	Get a path somehow (outside of ICING)</a:t>
            </a:r>
          </a:p>
          <a:p>
            <a:pPr marL="514350" indent="-514350">
              <a:buFont typeface="Calibri" pitchFamily="34" charset="0"/>
              <a:buAutoNum type="arabicPeriod"/>
            </a:pPr>
            <a:endParaRPr lang="en-US" dirty="0"/>
          </a:p>
          <a:p>
            <a:pPr marL="514350" indent="-514350">
              <a:buFont typeface="Calibri" pitchFamily="34" charset="0"/>
              <a:buAutoNum type="arabicPeriod"/>
            </a:pPr>
            <a:r>
              <a:rPr lang="en-US" dirty="0"/>
              <a:t>Make sure that the path is authorized</a:t>
            </a:r>
          </a:p>
          <a:p>
            <a:pPr marL="514350" indent="-514350">
              <a:buFont typeface="Calibri" pitchFamily="34" charset="0"/>
              <a:buAutoNum type="arabicPeriod"/>
            </a:pPr>
            <a:endParaRPr lang="en-US" dirty="0"/>
          </a:p>
          <a:p>
            <a:pPr marL="514350" indent="-514350">
              <a:buFont typeface="Calibri" pitchFamily="34" charset="0"/>
              <a:buAutoNum type="arabicPeriod"/>
            </a:pPr>
            <a:r>
              <a:rPr lang="en-US" dirty="0"/>
              <a:t>Make sure that the authorized path is followed</a:t>
            </a:r>
          </a:p>
        </p:txBody>
      </p:sp>
      <p:sp>
        <p:nvSpPr>
          <p:cNvPr id="4" name="Slide Number Placeholder 3"/>
          <p:cNvSpPr>
            <a:spLocks noGrp="1"/>
          </p:cNvSpPr>
          <p:nvPr>
            <p:ph type="sldNum" sz="quarter" idx="12"/>
          </p:nvPr>
        </p:nvSpPr>
        <p:spPr/>
        <p:txBody>
          <a:bodyPr/>
          <a:lstStyle/>
          <a:p>
            <a:fld id="{00ACF60C-5B5F-46D0-8666-18FA2B7C070B}" type="slidenum">
              <a:rPr lang="en-US" smtClean="0"/>
              <a:pPr/>
              <a:t>54</a:t>
            </a:fld>
            <a:endParaRPr lang="en-US"/>
          </a:p>
        </p:txBody>
      </p:sp>
    </p:spTree>
    <p:extLst>
      <p:ext uri="{BB962C8B-B14F-4D97-AF65-F5344CB8AC3E}">
        <p14:creationId xmlns:p14="http://schemas.microsoft.com/office/powerpoint/2010/main" val="1138048860"/>
      </p:ext>
    </p:extLst>
  </p:cSld>
  <p:clrMapOvr>
    <a:masterClrMapping/>
  </p:clrMapOvr>
  <p:transition advTm="12435"/>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676400"/>
            <a:ext cx="8458200" cy="46021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Express the path to the network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Get the consent of all entities on the path to use the path.</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Only allow packets that are following authorized paths</a:t>
            </a:r>
          </a:p>
        </p:txBody>
      </p:sp>
      <p:sp>
        <p:nvSpPr>
          <p:cNvPr id="4" name="Title 3"/>
          <p:cNvSpPr>
            <a:spLocks noGrp="1"/>
          </p:cNvSpPr>
          <p:nvPr>
            <p:ph type="title"/>
          </p:nvPr>
        </p:nvSpPr>
        <p:spPr/>
        <p:txBody>
          <a:bodyPr/>
          <a:lstStyle/>
          <a:p>
            <a:r>
              <a:rPr lang="en-US" dirty="0"/>
              <a:t>Requirements</a:t>
            </a:r>
          </a:p>
        </p:txBody>
      </p:sp>
      <p:sp>
        <p:nvSpPr>
          <p:cNvPr id="3" name="Slide Number Placeholder 2"/>
          <p:cNvSpPr>
            <a:spLocks noGrp="1"/>
          </p:cNvSpPr>
          <p:nvPr>
            <p:ph type="sldNum" sz="quarter" idx="12"/>
          </p:nvPr>
        </p:nvSpPr>
        <p:spPr/>
        <p:txBody>
          <a:bodyPr/>
          <a:lstStyle/>
          <a:p>
            <a:fld id="{00ACF60C-5B5F-46D0-8666-18FA2B7C070B}" type="slidenum">
              <a:rPr lang="en-US" smtClean="0"/>
              <a:pPr/>
              <a:t>55</a:t>
            </a:fld>
            <a:endParaRPr lang="en-US"/>
          </a:p>
        </p:txBody>
      </p:sp>
    </p:spTree>
    <p:extLst>
      <p:ext uri="{BB962C8B-B14F-4D97-AF65-F5344CB8AC3E}">
        <p14:creationId xmlns:p14="http://schemas.microsoft.com/office/powerpoint/2010/main" val="1810869577"/>
      </p:ext>
    </p:extLst>
  </p:cSld>
  <p:clrMapOvr>
    <a:masterClrMapping/>
  </p:clrMapOvr>
  <p:transition advTm="48498"/>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70" name="Rectangle 2"/>
          <p:cNvSpPr>
            <a:spLocks noGrp="1" noChangeArrowheads="1"/>
          </p:cNvSpPr>
          <p:nvPr>
            <p:ph type="title"/>
          </p:nvPr>
        </p:nvSpPr>
        <p:spPr>
          <a:xfrm>
            <a:off x="25400" y="152400"/>
            <a:ext cx="9037638" cy="1143000"/>
          </a:xfrm>
        </p:spPr>
        <p:txBody>
          <a:bodyPr>
            <a:normAutofit/>
          </a:bodyPr>
          <a:lstStyle/>
          <a:p>
            <a:pPr algn="ctr"/>
            <a:r>
              <a:rPr lang="en-US" dirty="0"/>
              <a:t>Challenges for a candidate mechanism</a:t>
            </a:r>
          </a:p>
        </p:txBody>
      </p:sp>
      <p:sp>
        <p:nvSpPr>
          <p:cNvPr id="2208771" name="Rectangle 3"/>
          <p:cNvSpPr>
            <a:spLocks noGrp="1" noChangeArrowheads="1"/>
          </p:cNvSpPr>
          <p:nvPr>
            <p:ph type="body" idx="1"/>
          </p:nvPr>
        </p:nvSpPr>
        <p:spPr>
          <a:xfrm>
            <a:off x="573088" y="2370138"/>
            <a:ext cx="8482012" cy="4030662"/>
          </a:xfrm>
        </p:spPr>
        <p:txBody>
          <a:bodyPr>
            <a:normAutofit/>
          </a:bodyPr>
          <a:lstStyle/>
          <a:p>
            <a:pPr>
              <a:spcBef>
                <a:spcPct val="80000"/>
              </a:spcBef>
            </a:pPr>
            <a:r>
              <a:rPr lang="en-US" dirty="0">
                <a:solidFill>
                  <a:schemeClr val="tx1"/>
                </a:solidFill>
              </a:rPr>
              <a:t>Adversarial environment</a:t>
            </a:r>
          </a:p>
          <a:p>
            <a:pPr>
              <a:spcBef>
                <a:spcPct val="80000"/>
              </a:spcBef>
            </a:pPr>
            <a:r>
              <a:rPr lang="en-US" dirty="0">
                <a:solidFill>
                  <a:schemeClr val="tx1"/>
                </a:solidFill>
              </a:rPr>
              <a:t>No centralization or trusted entities</a:t>
            </a:r>
          </a:p>
          <a:p>
            <a:pPr>
              <a:spcBef>
                <a:spcPct val="80000"/>
              </a:spcBef>
            </a:pPr>
            <a:r>
              <a:rPr lang="en-US" dirty="0">
                <a:solidFill>
                  <a:schemeClr val="tx1"/>
                </a:solidFill>
              </a:rPr>
              <a:t>Data plane is feasible, even at backbone speeds</a:t>
            </a:r>
            <a:endParaRPr lang="en-US" dirty="0"/>
          </a:p>
        </p:txBody>
      </p:sp>
    </p:spTree>
    <p:extLst>
      <p:ext uri="{BB962C8B-B14F-4D97-AF65-F5344CB8AC3E}">
        <p14:creationId xmlns:p14="http://schemas.microsoft.com/office/powerpoint/2010/main" val="1662863307"/>
      </p:ext>
    </p:extLst>
  </p:cSld>
  <p:clrMapOvr>
    <a:masterClrMapping/>
  </p:clrMapOvr>
  <mc:AlternateContent xmlns:mc="http://schemas.openxmlformats.org/markup-compatibility/2006" xmlns:p14="http://schemas.microsoft.com/office/powerpoint/2010/main">
    <mc:Choice Requires="p14">
      <p:transition spd="slow" p14:dur="2000" advTm="95500"/>
    </mc:Choice>
    <mc:Fallback xmlns="">
      <p:transition xmlns:p14="http://schemas.microsoft.com/office/powerpoint/2010/main" spd="slow" advTm="955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8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8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877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a:p>
          <a:p>
            <a:pPr marL="514350" indent="-514350" algn="ctr">
              <a:buNone/>
            </a:pPr>
            <a:endParaRPr lang="en-US" b="1" dirty="0"/>
          </a:p>
          <a:p>
            <a:pPr marL="514350" indent="-514350" algn="ctr">
              <a:buNone/>
            </a:pPr>
            <a:endParaRPr lang="en-US" b="1" dirty="0"/>
          </a:p>
          <a:p>
            <a:pPr marL="514350" indent="-514350" algn="ctr">
              <a:buNone/>
            </a:pPr>
            <a:r>
              <a:rPr lang="en-US" sz="3600" b="1" dirty="0"/>
              <a:t>Express the path to the network</a:t>
            </a:r>
          </a:p>
          <a:p>
            <a:pPr marL="514350" indent="-514350" algn="ctr">
              <a:buNone/>
            </a:pPr>
            <a:endParaRPr lang="en-US" sz="3600" b="1" dirty="0"/>
          </a:p>
          <a:p>
            <a:pPr marL="514350" indent="-514350">
              <a:buNone/>
            </a:pPr>
            <a:r>
              <a:rPr lang="en-US" dirty="0"/>
              <a:t>Packet:</a:t>
            </a:r>
          </a:p>
          <a:p>
            <a:pPr marL="514350" indent="-514350" algn="ctr">
              <a:buNone/>
            </a:pPr>
            <a:endParaRPr lang="en-US" b="1" dirty="0"/>
          </a:p>
        </p:txBody>
      </p:sp>
      <p:sp>
        <p:nvSpPr>
          <p:cNvPr id="4" name="Slide Number Placeholder 3"/>
          <p:cNvSpPr>
            <a:spLocks noGrp="1"/>
          </p:cNvSpPr>
          <p:nvPr>
            <p:ph type="sldNum" sz="quarter" idx="12"/>
          </p:nvPr>
        </p:nvSpPr>
        <p:spPr/>
        <p:txBody>
          <a:bodyPr/>
          <a:lstStyle/>
          <a:p>
            <a:fld id="{00ACF60C-5B5F-46D0-8666-18FA2B7C070B}" type="slidenum">
              <a:rPr lang="en-US" smtClean="0"/>
              <a:pPr/>
              <a:t>57</a:t>
            </a:fld>
            <a:endParaRPr lang="en-US"/>
          </a:p>
        </p:txBody>
      </p:sp>
      <p:sp>
        <p:nvSpPr>
          <p:cNvPr id="5" name="Snip Single Corner Rectangle 4"/>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a:t>Payload</a:t>
            </a:r>
          </a:p>
        </p:txBody>
      </p:sp>
      <p:sp>
        <p:nvSpPr>
          <p:cNvPr id="12" name="TextBox 11"/>
          <p:cNvSpPr txBox="1"/>
          <p:nvPr/>
        </p:nvSpPr>
        <p:spPr>
          <a:xfrm>
            <a:off x="685800" y="4114800"/>
            <a:ext cx="6477000" cy="954107"/>
          </a:xfrm>
          <a:prstGeom prst="rect">
            <a:avLst/>
          </a:prstGeom>
          <a:noFill/>
        </p:spPr>
        <p:txBody>
          <a:bodyPr wrap="square" rtlCol="0">
            <a:spAutoFit/>
          </a:bodyPr>
          <a:lstStyle/>
          <a:p>
            <a:r>
              <a:rPr lang="en-US" sz="2800" dirty="0"/>
              <a:t>ICING Header:</a:t>
            </a:r>
          </a:p>
          <a:p>
            <a:r>
              <a:rPr lang="en-US" sz="2800" dirty="0"/>
              <a:t>	Path = &lt;Sender, R1, R2, R3&gt;</a:t>
            </a:r>
          </a:p>
        </p:txBody>
      </p:sp>
    </p:spTree>
    <p:extLst>
      <p:ext uri="{BB962C8B-B14F-4D97-AF65-F5344CB8AC3E}">
        <p14:creationId xmlns:p14="http://schemas.microsoft.com/office/powerpoint/2010/main" val="831528876"/>
      </p:ext>
    </p:extLst>
  </p:cSld>
  <p:clrMapOvr>
    <a:masterClrMapping/>
  </p:clrMapOvr>
  <p:transition advTm="48498"/>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a:p>
          <a:p>
            <a:pPr marL="514350" indent="-514350" algn="ctr">
              <a:buNone/>
            </a:pPr>
            <a:endParaRPr lang="en-US" b="1" dirty="0"/>
          </a:p>
          <a:p>
            <a:pPr marL="514350" indent="-514350" algn="ctr">
              <a:buNone/>
            </a:pPr>
            <a:r>
              <a:rPr lang="en-US" sz="3600" b="1" dirty="0"/>
              <a:t>Get the consent of all entities on the path to use the path</a:t>
            </a:r>
          </a:p>
          <a:p>
            <a:pPr marL="514350" indent="-514350" algn="ctr">
              <a:buNone/>
            </a:pPr>
            <a:endParaRPr lang="en-US" sz="3600" b="1" dirty="0"/>
          </a:p>
          <a:p>
            <a:pPr marL="514350" indent="-514350" algn="ctr">
              <a:buNone/>
            </a:pPr>
            <a:endParaRPr lang="en-US" b="1" dirty="0"/>
          </a:p>
        </p:txBody>
      </p:sp>
      <p:sp>
        <p:nvSpPr>
          <p:cNvPr id="4" name="Slide Number Placeholder 3"/>
          <p:cNvSpPr>
            <a:spLocks noGrp="1"/>
          </p:cNvSpPr>
          <p:nvPr>
            <p:ph type="sldNum" sz="quarter" idx="12"/>
          </p:nvPr>
        </p:nvSpPr>
        <p:spPr/>
        <p:txBody>
          <a:bodyPr/>
          <a:lstStyle/>
          <a:p>
            <a:fld id="{00ACF60C-5B5F-46D0-8666-18FA2B7C070B}" type="slidenum">
              <a:rPr lang="en-US" smtClean="0"/>
              <a:pPr/>
              <a:t>58</a:t>
            </a:fld>
            <a:endParaRPr lang="en-US"/>
          </a:p>
        </p:txBody>
      </p:sp>
      <p:sp>
        <p:nvSpPr>
          <p:cNvPr id="5" name="Snip Single Corner Rectangle 4"/>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a:t>Payload</a:t>
            </a:r>
          </a:p>
        </p:txBody>
      </p:sp>
      <p:sp>
        <p:nvSpPr>
          <p:cNvPr id="12" name="TextBox 11"/>
          <p:cNvSpPr txBox="1"/>
          <p:nvPr/>
        </p:nvSpPr>
        <p:spPr>
          <a:xfrm>
            <a:off x="685800" y="4114800"/>
            <a:ext cx="6477000" cy="1384995"/>
          </a:xfrm>
          <a:prstGeom prst="rect">
            <a:avLst/>
          </a:prstGeom>
          <a:noFill/>
        </p:spPr>
        <p:txBody>
          <a:bodyPr wrap="square" rtlCol="0">
            <a:spAutoFit/>
          </a:bodyPr>
          <a:lstStyle/>
          <a:p>
            <a:r>
              <a:rPr lang="en-US" sz="2800" dirty="0"/>
              <a:t>ICING Header:</a:t>
            </a:r>
          </a:p>
          <a:p>
            <a:r>
              <a:rPr lang="en-US" sz="2800" dirty="0"/>
              <a:t>	Path = &lt;Sender, R1, R2, R3&gt;</a:t>
            </a:r>
          </a:p>
          <a:p>
            <a:r>
              <a:rPr lang="en-US" sz="2800" dirty="0"/>
              <a:t>	</a:t>
            </a:r>
            <a:r>
              <a:rPr lang="en-US" sz="2800" dirty="0" err="1"/>
              <a:t>Verif</a:t>
            </a:r>
            <a:r>
              <a:rPr lang="en-US" sz="2800" dirty="0"/>
              <a:t> = &lt;V1, V2, V3&gt;</a:t>
            </a:r>
          </a:p>
        </p:txBody>
      </p:sp>
    </p:spTree>
    <p:extLst>
      <p:ext uri="{BB962C8B-B14F-4D97-AF65-F5344CB8AC3E}">
        <p14:creationId xmlns:p14="http://schemas.microsoft.com/office/powerpoint/2010/main" val="271040681"/>
      </p:ext>
    </p:extLst>
  </p:cSld>
  <p:clrMapOvr>
    <a:masterClrMapping/>
  </p:clrMapOvr>
  <p:transition advTm="48498"/>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a:p>
          <a:p>
            <a:pPr marL="514350" indent="-514350" algn="ctr">
              <a:buNone/>
            </a:pPr>
            <a:endParaRPr lang="en-US" b="1" dirty="0"/>
          </a:p>
          <a:p>
            <a:pPr marL="514350" indent="-514350" algn="ctr">
              <a:buNone/>
            </a:pPr>
            <a:r>
              <a:rPr lang="en-US" sz="3600" b="1" dirty="0"/>
              <a:t>Only allow packet that are following authorized paths</a:t>
            </a:r>
          </a:p>
          <a:p>
            <a:pPr marL="514350" indent="-514350" algn="ctr">
              <a:buNone/>
            </a:pPr>
            <a:endParaRPr lang="en-US" b="1" dirty="0"/>
          </a:p>
        </p:txBody>
      </p:sp>
      <p:sp>
        <p:nvSpPr>
          <p:cNvPr id="4" name="Slide Number Placeholder 3"/>
          <p:cNvSpPr>
            <a:spLocks noGrp="1"/>
          </p:cNvSpPr>
          <p:nvPr>
            <p:ph type="sldNum" sz="quarter" idx="12"/>
          </p:nvPr>
        </p:nvSpPr>
        <p:spPr/>
        <p:txBody>
          <a:bodyPr/>
          <a:lstStyle/>
          <a:p>
            <a:fld id="{00ACF60C-5B5F-46D0-8666-18FA2B7C070B}" type="slidenum">
              <a:rPr lang="en-US" smtClean="0"/>
              <a:pPr/>
              <a:t>59</a:t>
            </a:fld>
            <a:endParaRPr lang="en-US"/>
          </a:p>
        </p:txBody>
      </p:sp>
      <p:sp>
        <p:nvSpPr>
          <p:cNvPr id="7" name="Snip Single Corner Rectangle 6"/>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a:t>Payload</a:t>
            </a:r>
          </a:p>
        </p:txBody>
      </p:sp>
      <p:sp>
        <p:nvSpPr>
          <p:cNvPr id="9" name="TextBox 8"/>
          <p:cNvSpPr txBox="1"/>
          <p:nvPr/>
        </p:nvSpPr>
        <p:spPr>
          <a:xfrm>
            <a:off x="685800" y="4114800"/>
            <a:ext cx="6477000" cy="1384995"/>
          </a:xfrm>
          <a:prstGeom prst="rect">
            <a:avLst/>
          </a:prstGeom>
          <a:noFill/>
        </p:spPr>
        <p:txBody>
          <a:bodyPr wrap="square" rtlCol="0">
            <a:spAutoFit/>
          </a:bodyPr>
          <a:lstStyle/>
          <a:p>
            <a:r>
              <a:rPr lang="en-US" sz="2800" dirty="0"/>
              <a:t>ICING Header:</a:t>
            </a:r>
          </a:p>
          <a:p>
            <a:r>
              <a:rPr lang="en-US" sz="2800" dirty="0"/>
              <a:t>	Path = &lt;Sender, R1, R2, R3&gt;</a:t>
            </a:r>
          </a:p>
          <a:p>
            <a:r>
              <a:rPr lang="en-US" sz="2800" dirty="0"/>
              <a:t>	</a:t>
            </a:r>
            <a:r>
              <a:rPr lang="en-US" sz="2800" dirty="0" err="1"/>
              <a:t>Verif</a:t>
            </a:r>
            <a:r>
              <a:rPr lang="en-US" sz="2800" dirty="0"/>
              <a:t> = &lt;V1, V2, V3&gt;</a:t>
            </a:r>
          </a:p>
        </p:txBody>
      </p:sp>
      <p:sp useBgFill="1">
        <p:nvSpPr>
          <p:cNvPr id="5" name="Cloud"/>
          <p:cNvSpPr>
            <a:spLocks noChangeAspect="1" noEditPoints="1" noChangeArrowheads="1"/>
          </p:cNvSpPr>
          <p:nvPr/>
        </p:nvSpPr>
        <p:spPr bwMode="auto">
          <a:xfrm>
            <a:off x="2590800" y="2743200"/>
            <a:ext cx="32004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6" name="Oval 5"/>
          <p:cNvSpPr/>
          <p:nvPr/>
        </p:nvSpPr>
        <p:spPr bwMode="auto">
          <a:xfrm>
            <a:off x="2819400" y="2971800"/>
            <a:ext cx="2819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3200" dirty="0">
                <a:solidFill>
                  <a:schemeClr val="tx1"/>
                </a:solidFill>
              </a:rPr>
              <a:t>Forwarder</a:t>
            </a:r>
            <a:endParaRPr lang="en-US" sz="2400" dirty="0">
              <a:solidFill>
                <a:schemeClr val="tx1"/>
              </a:solidFill>
            </a:endParaRPr>
          </a:p>
        </p:txBody>
      </p:sp>
      <p:pic>
        <p:nvPicPr>
          <p:cNvPr id="10" name="Picture 2" descr="C:\Users\jnaous\AppData\Local\Microsoft\Windows\Temporary Internet Files\Content.IE5\KI5CI9TN\MC900433829[1].png"/>
          <p:cNvPicPr>
            <a:picLocks noChangeAspect="1" noChangeArrowheads="1"/>
          </p:cNvPicPr>
          <p:nvPr/>
        </p:nvPicPr>
        <p:blipFill>
          <a:blip r:embed="rId3" cstate="print"/>
          <a:srcRect/>
          <a:stretch>
            <a:fillRect/>
          </a:stretch>
        </p:blipFill>
        <p:spPr bwMode="auto">
          <a:xfrm>
            <a:off x="2819400" y="4800600"/>
            <a:ext cx="1295400" cy="1295400"/>
          </a:xfrm>
          <a:prstGeom prst="rect">
            <a:avLst/>
          </a:prstGeom>
          <a:noFill/>
        </p:spPr>
      </p:pic>
      <p:cxnSp>
        <p:nvCxnSpPr>
          <p:cNvPr id="15" name="Straight Arrow Connector 14"/>
          <p:cNvCxnSpPr/>
          <p:nvPr/>
        </p:nvCxnSpPr>
        <p:spPr>
          <a:xfrm>
            <a:off x="1752600" y="32766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638800" y="32766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Snip Diagonal Corner Rectangle 16"/>
          <p:cNvSpPr/>
          <p:nvPr/>
        </p:nvSpPr>
        <p:spPr>
          <a:xfrm>
            <a:off x="1143000" y="2971800"/>
            <a:ext cx="7620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748692"/>
      </p:ext>
    </p:extLst>
  </p:cSld>
  <p:clrMapOvr>
    <a:masterClrMapping/>
  </p:clrMapOvr>
  <p:transition advTm="4849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6</a:t>
            </a:fld>
            <a:endParaRPr kumimoji="0" lang="en-US"/>
          </a:p>
        </p:txBody>
      </p:sp>
      <p:pic>
        <p:nvPicPr>
          <p:cNvPr id="5" name="Picture 4" descr="Screen Shot 2015-04-12 at 3.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4969724"/>
          </a:xfrm>
          <a:prstGeom prst="rect">
            <a:avLst/>
          </a:prstGeom>
        </p:spPr>
      </p:pic>
    </p:spTree>
    <p:extLst>
      <p:ext uri="{BB962C8B-B14F-4D97-AF65-F5344CB8AC3E}">
        <p14:creationId xmlns:p14="http://schemas.microsoft.com/office/powerpoint/2010/main" val="1868733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Setup</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442160" y="3805237"/>
            <a:ext cx="1247200" cy="2038722"/>
            <a:chOff x="747003" y="2438400"/>
            <a:chExt cx="1246616" cy="2038257"/>
          </a:xfrm>
        </p:grpSpPr>
        <p:sp>
          <p:nvSpPr>
            <p:cNvPr id="37901"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37902" name="TextBox 12"/>
            <p:cNvSpPr txBox="1">
              <a:spLocks noChangeArrowheads="1"/>
            </p:cNvSpPr>
            <p:nvPr/>
          </p:nvSpPr>
          <p:spPr bwMode="auto">
            <a:xfrm>
              <a:off x="747003" y="3276602"/>
              <a:ext cx="1246616" cy="1200055"/>
            </a:xfrm>
            <a:prstGeom prst="rect">
              <a:avLst/>
            </a:prstGeom>
            <a:noFill/>
            <a:ln w="9525">
              <a:noFill/>
              <a:miter lim="800000"/>
              <a:headEnd/>
              <a:tailEnd/>
            </a:ln>
          </p:spPr>
          <p:txBody>
            <a:bodyPr wrap="none">
              <a:spAutoFit/>
            </a:bodyPr>
            <a:lstStyle/>
            <a:p>
              <a:pPr algn="ctr"/>
              <a:r>
                <a:rPr lang="en-US" sz="2400" dirty="0">
                  <a:latin typeface="Calibri" pitchFamily="34" charset="0"/>
                </a:rPr>
                <a:t>Sender</a:t>
              </a:r>
            </a:p>
            <a:p>
              <a:pPr algn="ctr"/>
              <a:r>
                <a:rPr lang="en-US" sz="2400" dirty="0">
                  <a:latin typeface="Calibri" pitchFamily="34" charset="0"/>
                </a:rPr>
                <a:t>You at</a:t>
              </a:r>
            </a:p>
            <a:p>
              <a:pPr algn="ctr"/>
              <a:r>
                <a:rPr lang="en-US" sz="2400" dirty="0">
                  <a:latin typeface="Calibri" pitchFamily="34" charset="0"/>
                </a:rPr>
                <a:t>Stanford</a:t>
              </a:r>
            </a:p>
          </p:txBody>
        </p:sp>
      </p:grpSp>
      <p:grpSp>
        <p:nvGrpSpPr>
          <p:cNvPr id="13" name="Group 15"/>
          <p:cNvGrpSpPr>
            <a:grpSpLocks/>
          </p:cNvGrpSpPr>
          <p:nvPr/>
        </p:nvGrpSpPr>
        <p:grpSpPr bwMode="auto">
          <a:xfrm>
            <a:off x="6989672" y="3805237"/>
            <a:ext cx="1621020" cy="1669390"/>
            <a:chOff x="586603" y="2438400"/>
            <a:chExt cx="1621207" cy="1669009"/>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37900" name="TextBox 17"/>
            <p:cNvSpPr txBox="1">
              <a:spLocks noChangeArrowheads="1"/>
            </p:cNvSpPr>
            <p:nvPr/>
          </p:nvSpPr>
          <p:spPr bwMode="auto">
            <a:xfrm>
              <a:off x="586603" y="3276602"/>
              <a:ext cx="1621207" cy="830807"/>
            </a:xfrm>
            <a:prstGeom prst="rect">
              <a:avLst/>
            </a:prstGeom>
            <a:noFill/>
            <a:ln w="9525">
              <a:noFill/>
              <a:miter lim="800000"/>
              <a:headEnd/>
              <a:tailEnd/>
            </a:ln>
          </p:spPr>
          <p:txBody>
            <a:bodyPr wrap="none">
              <a:spAutoFit/>
            </a:bodyPr>
            <a:lstStyle/>
            <a:p>
              <a:pPr algn="ctr"/>
              <a:r>
                <a:rPr lang="en-US" sz="2400" dirty="0">
                  <a:latin typeface="Calibri" pitchFamily="34" charset="0"/>
                </a:rPr>
                <a:t>Destination</a:t>
              </a:r>
            </a:p>
            <a:p>
              <a:pPr algn="ctr"/>
              <a:r>
                <a:rPr lang="en-US" sz="2400" dirty="0">
                  <a:latin typeface="Calibri" pitchFamily="34" charset="0"/>
                </a:rPr>
                <a:t>UCL</a:t>
              </a:r>
            </a:p>
          </p:txBody>
        </p:sp>
      </p:grpSp>
      <p:sp>
        <p:nvSpPr>
          <p:cNvPr id="37897" name="TextBox 23"/>
          <p:cNvSpPr txBox="1">
            <a:spLocks noChangeArrowheads="1"/>
          </p:cNvSpPr>
          <p:nvPr/>
        </p:nvSpPr>
        <p:spPr bwMode="auto">
          <a:xfrm>
            <a:off x="2895601" y="4648200"/>
            <a:ext cx="864339" cy="830997"/>
          </a:xfrm>
          <a:prstGeom prst="rect">
            <a:avLst/>
          </a:prstGeom>
          <a:noFill/>
          <a:ln w="9525">
            <a:noFill/>
            <a:miter lim="800000"/>
            <a:headEnd/>
            <a:tailEnd/>
          </a:ln>
        </p:spPr>
        <p:txBody>
          <a:bodyPr wrap="none">
            <a:spAutoFit/>
          </a:bodyPr>
          <a:lstStyle/>
          <a:p>
            <a:pPr algn="ctr"/>
            <a:r>
              <a:rPr lang="en-US" sz="2400" dirty="0">
                <a:latin typeface="Calibri" pitchFamily="34" charset="0"/>
              </a:rPr>
              <a:t>R1</a:t>
            </a:r>
          </a:p>
          <a:p>
            <a:pPr algn="ctr"/>
            <a:r>
              <a:rPr lang="en-US" sz="2400" dirty="0" err="1">
                <a:latin typeface="Calibri" pitchFamily="34" charset="0"/>
              </a:rPr>
              <a:t>Cenic</a:t>
            </a:r>
            <a:endParaRPr lang="en-US" sz="2400" dirty="0">
              <a:latin typeface="Calibri" pitchFamily="34" charset="0"/>
            </a:endParaRPr>
          </a:p>
        </p:txBody>
      </p:sp>
      <p:sp>
        <p:nvSpPr>
          <p:cNvPr id="37898" name="TextBox 24"/>
          <p:cNvSpPr txBox="1">
            <a:spLocks noChangeArrowheads="1"/>
          </p:cNvSpPr>
          <p:nvPr/>
        </p:nvSpPr>
        <p:spPr bwMode="auto">
          <a:xfrm>
            <a:off x="5162254" y="4648200"/>
            <a:ext cx="849913" cy="830997"/>
          </a:xfrm>
          <a:prstGeom prst="rect">
            <a:avLst/>
          </a:prstGeom>
          <a:noFill/>
          <a:ln w="9525">
            <a:noFill/>
            <a:miter lim="800000"/>
            <a:headEnd/>
            <a:tailEnd/>
          </a:ln>
        </p:spPr>
        <p:txBody>
          <a:bodyPr wrap="none">
            <a:spAutoFit/>
          </a:bodyPr>
          <a:lstStyle/>
          <a:p>
            <a:pPr algn="ctr"/>
            <a:r>
              <a:rPr lang="en-US" sz="2400" dirty="0">
                <a:latin typeface="Calibri" pitchFamily="34" charset="0"/>
              </a:rPr>
              <a:t>R2</a:t>
            </a:r>
          </a:p>
          <a:p>
            <a:pPr algn="ctr"/>
            <a:r>
              <a:rPr lang="en-US" sz="2400" dirty="0">
                <a:latin typeface="Calibri" pitchFamily="34" charset="0"/>
              </a:rPr>
              <a:t>AT&amp;T</a:t>
            </a:r>
          </a:p>
        </p:txBody>
      </p:sp>
      <p:sp>
        <p:nvSpPr>
          <p:cNvPr id="23" name="Slide Number Placeholder 22"/>
          <p:cNvSpPr>
            <a:spLocks noGrp="1"/>
          </p:cNvSpPr>
          <p:nvPr>
            <p:ph type="sldNum" sz="quarter" idx="12"/>
          </p:nvPr>
        </p:nvSpPr>
        <p:spPr/>
        <p:txBody>
          <a:bodyPr/>
          <a:lstStyle/>
          <a:p>
            <a:fld id="{00ACF60C-5B5F-46D0-8666-18FA2B7C070B}" type="slidenum">
              <a:rPr lang="en-US" smtClean="0"/>
              <a:pPr/>
              <a:t>60</a:t>
            </a:fld>
            <a:endParaRPr lang="en-US"/>
          </a:p>
        </p:txBody>
      </p:sp>
    </p:spTree>
    <p:extLst>
      <p:ext uri="{BB962C8B-B14F-4D97-AF65-F5344CB8AC3E}">
        <p14:creationId xmlns:p14="http://schemas.microsoft.com/office/powerpoint/2010/main" val="208889030"/>
      </p:ext>
    </p:extLst>
  </p:cSld>
  <p:clrMapOvr>
    <a:masterClrMapping/>
  </p:clrMapOvr>
  <p:transition advTm="31035"/>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ICING work?</a:t>
            </a:r>
          </a:p>
        </p:txBody>
      </p:sp>
      <p:sp>
        <p:nvSpPr>
          <p:cNvPr id="4" name="Slide Number Placeholder 3"/>
          <p:cNvSpPr>
            <a:spLocks noGrp="1"/>
          </p:cNvSpPr>
          <p:nvPr>
            <p:ph type="sldNum" sz="quarter" idx="12"/>
          </p:nvPr>
        </p:nvSpPr>
        <p:spPr/>
        <p:txBody>
          <a:bodyPr/>
          <a:lstStyle/>
          <a:p>
            <a:fld id="{00ACF60C-5B5F-46D0-8666-18FA2B7C070B}" type="slidenum">
              <a:rPr lang="en-US" smtClean="0"/>
              <a:pPr/>
              <a:t>61</a:t>
            </a:fld>
            <a:endParaRPr lang="en-US"/>
          </a:p>
        </p:txBody>
      </p:sp>
      <p:sp>
        <p:nvSpPr>
          <p:cNvPr id="5" name="Snip Single Corner Rectangle 4"/>
          <p:cNvSpPr/>
          <p:nvPr/>
        </p:nvSpPr>
        <p:spPr>
          <a:xfrm flipH="1" flipV="1">
            <a:off x="457200" y="1981200"/>
            <a:ext cx="6477000" cy="11430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6" name="Snip Single Corner Rectangle 5"/>
          <p:cNvSpPr/>
          <p:nvPr/>
        </p:nvSpPr>
        <p:spPr>
          <a:xfrm>
            <a:off x="6934200" y="1981200"/>
            <a:ext cx="1752600" cy="1143000"/>
          </a:xfrm>
          <a:prstGeom prst="snip1Rect">
            <a:avLst>
              <a:gd name="adj" fmla="val 24653"/>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a:t>Payload</a:t>
            </a:r>
          </a:p>
        </p:txBody>
      </p:sp>
      <p:sp>
        <p:nvSpPr>
          <p:cNvPr id="7" name="TextBox 6"/>
          <p:cNvSpPr txBox="1"/>
          <p:nvPr/>
        </p:nvSpPr>
        <p:spPr>
          <a:xfrm>
            <a:off x="457200" y="1981200"/>
            <a:ext cx="6477000" cy="1015663"/>
          </a:xfrm>
          <a:prstGeom prst="rect">
            <a:avLst/>
          </a:prstGeom>
          <a:noFill/>
        </p:spPr>
        <p:txBody>
          <a:bodyPr wrap="square" rtlCol="0">
            <a:spAutoFit/>
          </a:bodyPr>
          <a:lstStyle/>
          <a:p>
            <a:r>
              <a:rPr lang="en-US" sz="2000" dirty="0"/>
              <a:t>ICING Header:</a:t>
            </a:r>
          </a:p>
          <a:p>
            <a:r>
              <a:rPr lang="en-US" sz="2000" dirty="0"/>
              <a:t>	Path = &lt;Sender, R1, R2, R3&gt;</a:t>
            </a:r>
          </a:p>
          <a:p>
            <a:r>
              <a:rPr lang="en-US" sz="2000" dirty="0"/>
              <a:t>	</a:t>
            </a:r>
            <a:r>
              <a:rPr lang="en-US" sz="2000" dirty="0" err="1"/>
              <a:t>Verif</a:t>
            </a:r>
            <a:r>
              <a:rPr lang="en-US" sz="2000" dirty="0"/>
              <a:t> = &lt;</a:t>
            </a:r>
            <a:r>
              <a:rPr lang="en-US" sz="2000" b="1" dirty="0"/>
              <a:t>Cert1</a:t>
            </a:r>
            <a:r>
              <a:rPr lang="en-US" sz="2000" dirty="0"/>
              <a:t>, </a:t>
            </a:r>
            <a:r>
              <a:rPr lang="en-US" sz="2000" b="1" dirty="0"/>
              <a:t>Cert2</a:t>
            </a:r>
            <a:r>
              <a:rPr lang="en-US" sz="2000" dirty="0"/>
              <a:t>, </a:t>
            </a:r>
            <a:r>
              <a:rPr lang="en-US" sz="2000" b="1" dirty="0"/>
              <a:t>Cert3</a:t>
            </a:r>
            <a:r>
              <a:rPr lang="en-US" sz="2000" dirty="0"/>
              <a:t>&gt;</a:t>
            </a:r>
          </a:p>
        </p:txBody>
      </p:sp>
      <p:sp>
        <p:nvSpPr>
          <p:cNvPr id="8" name="TextBox 7"/>
          <p:cNvSpPr txBox="1"/>
          <p:nvPr/>
        </p:nvSpPr>
        <p:spPr>
          <a:xfrm>
            <a:off x="457200" y="1447800"/>
            <a:ext cx="8382000" cy="523220"/>
          </a:xfrm>
          <a:prstGeom prst="rect">
            <a:avLst/>
          </a:prstGeom>
          <a:noFill/>
        </p:spPr>
        <p:txBody>
          <a:bodyPr wrap="square" rtlCol="0">
            <a:spAutoFit/>
          </a:bodyPr>
          <a:lstStyle/>
          <a:p>
            <a:r>
              <a:rPr lang="en-US" sz="2800" dirty="0"/>
              <a:t>Step1: Make sure the path is authorized</a:t>
            </a:r>
            <a:endParaRPr lang="en-US" sz="1600" dirty="0"/>
          </a:p>
        </p:txBody>
      </p:sp>
      <p:sp>
        <p:nvSpPr>
          <p:cNvPr id="9" name="Snip Single Corner Rectangle 8"/>
          <p:cNvSpPr/>
          <p:nvPr/>
        </p:nvSpPr>
        <p:spPr>
          <a:xfrm flipH="1" flipV="1">
            <a:off x="457200" y="4572000"/>
            <a:ext cx="6477000" cy="11430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0" name="Snip Single Corner Rectangle 9"/>
          <p:cNvSpPr/>
          <p:nvPr/>
        </p:nvSpPr>
        <p:spPr>
          <a:xfrm>
            <a:off x="6934200" y="4572000"/>
            <a:ext cx="1752600" cy="1143000"/>
          </a:xfrm>
          <a:prstGeom prst="snip1Rect">
            <a:avLst>
              <a:gd name="adj" fmla="val 24653"/>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a:t>Payload</a:t>
            </a:r>
          </a:p>
        </p:txBody>
      </p:sp>
      <p:sp>
        <p:nvSpPr>
          <p:cNvPr id="11" name="TextBox 10"/>
          <p:cNvSpPr txBox="1"/>
          <p:nvPr/>
        </p:nvSpPr>
        <p:spPr>
          <a:xfrm>
            <a:off x="457200" y="4572000"/>
            <a:ext cx="6477000" cy="1015663"/>
          </a:xfrm>
          <a:prstGeom prst="rect">
            <a:avLst/>
          </a:prstGeom>
          <a:noFill/>
        </p:spPr>
        <p:txBody>
          <a:bodyPr wrap="square" rtlCol="0">
            <a:spAutoFit/>
          </a:bodyPr>
          <a:lstStyle/>
          <a:p>
            <a:r>
              <a:rPr lang="en-US" sz="2000" dirty="0"/>
              <a:t>ICING Header:</a:t>
            </a:r>
          </a:p>
          <a:p>
            <a:r>
              <a:rPr lang="en-US" sz="2000" dirty="0"/>
              <a:t>	Path = &lt;Sender, R1, R2, R3&gt;</a:t>
            </a:r>
          </a:p>
          <a:p>
            <a:r>
              <a:rPr lang="en-US" sz="2000" dirty="0"/>
              <a:t>	</a:t>
            </a:r>
            <a:r>
              <a:rPr lang="en-US" sz="2000" dirty="0" err="1"/>
              <a:t>Verif</a:t>
            </a:r>
            <a:r>
              <a:rPr lang="en-US" sz="2000" dirty="0"/>
              <a:t> = &lt;(Cert1, </a:t>
            </a:r>
            <a:r>
              <a:rPr lang="en-US" sz="2000" b="1" dirty="0"/>
              <a:t>Sig1</a:t>
            </a:r>
            <a:r>
              <a:rPr lang="en-US" sz="2000" dirty="0"/>
              <a:t>), (Cert2, </a:t>
            </a:r>
            <a:r>
              <a:rPr lang="en-US" sz="2000" b="1" dirty="0"/>
              <a:t>Sig2</a:t>
            </a:r>
            <a:r>
              <a:rPr lang="en-US" sz="2000" dirty="0"/>
              <a:t>), (Cert3, </a:t>
            </a:r>
            <a:r>
              <a:rPr lang="en-US" sz="2000" b="1" dirty="0"/>
              <a:t>Sig3</a:t>
            </a:r>
            <a:r>
              <a:rPr lang="en-US" sz="2000" dirty="0"/>
              <a:t>)&gt;</a:t>
            </a:r>
          </a:p>
        </p:txBody>
      </p:sp>
      <p:sp>
        <p:nvSpPr>
          <p:cNvPr id="12" name="TextBox 11"/>
          <p:cNvSpPr txBox="1"/>
          <p:nvPr/>
        </p:nvSpPr>
        <p:spPr>
          <a:xfrm>
            <a:off x="457200" y="4038600"/>
            <a:ext cx="8382000" cy="523220"/>
          </a:xfrm>
          <a:prstGeom prst="rect">
            <a:avLst/>
          </a:prstGeom>
          <a:noFill/>
        </p:spPr>
        <p:txBody>
          <a:bodyPr wrap="square" rtlCol="0">
            <a:spAutoFit/>
          </a:bodyPr>
          <a:lstStyle/>
          <a:p>
            <a:r>
              <a:rPr lang="en-US" sz="2800" dirty="0"/>
              <a:t>Step2: Make sure the path is followed</a:t>
            </a:r>
            <a:endParaRPr lang="en-US" sz="1600" dirty="0"/>
          </a:p>
        </p:txBody>
      </p:sp>
    </p:spTree>
    <p:extLst>
      <p:ext uri="{BB962C8B-B14F-4D97-AF65-F5344CB8AC3E}">
        <p14:creationId xmlns:p14="http://schemas.microsoft.com/office/powerpoint/2010/main" val="2090728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lstStyle/>
          <a:p>
            <a:pPr algn="ctr">
              <a:buNone/>
            </a:pPr>
            <a:endParaRPr lang="en-US" dirty="0"/>
          </a:p>
          <a:p>
            <a:pPr algn="ctr">
              <a:buNone/>
            </a:pPr>
            <a:r>
              <a:rPr lang="en-US" dirty="0"/>
              <a:t>Public key cryptography is slow.</a:t>
            </a:r>
          </a:p>
          <a:p>
            <a:pPr algn="ctr">
              <a:buNone/>
            </a:pPr>
            <a:endParaRPr lang="en-US" dirty="0"/>
          </a:p>
          <a:p>
            <a:pPr algn="ctr">
              <a:buNone/>
            </a:pPr>
            <a:r>
              <a:rPr lang="en-US" dirty="0"/>
              <a:t>Signatures are large.</a:t>
            </a:r>
          </a:p>
        </p:txBody>
      </p:sp>
      <p:sp>
        <p:nvSpPr>
          <p:cNvPr id="4" name="Slide Number Placeholder 3"/>
          <p:cNvSpPr>
            <a:spLocks noGrp="1"/>
          </p:cNvSpPr>
          <p:nvPr>
            <p:ph type="sldNum" sz="quarter" idx="12"/>
          </p:nvPr>
        </p:nvSpPr>
        <p:spPr/>
        <p:txBody>
          <a:bodyPr/>
          <a:lstStyle/>
          <a:p>
            <a:fld id="{00ACF60C-5B5F-46D0-8666-18FA2B7C070B}" type="slidenum">
              <a:rPr lang="en-US" smtClean="0"/>
              <a:pPr/>
              <a:t>62</a:t>
            </a:fld>
            <a:endParaRPr lang="en-US"/>
          </a:p>
        </p:txBody>
      </p:sp>
    </p:spTree>
    <p:extLst>
      <p:ext uri="{BB962C8B-B14F-4D97-AF65-F5344CB8AC3E}">
        <p14:creationId xmlns:p14="http://schemas.microsoft.com/office/powerpoint/2010/main" val="358332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8"/>
            <a:ext cx="1065213" cy="1300162"/>
            <a:chOff x="838200" y="2438400"/>
            <a:chExt cx="1064715" cy="1299865"/>
          </a:xfrm>
        </p:grpSpPr>
        <p:sp>
          <p:nvSpPr>
            <p:cNvPr id="3892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38929" name="TextBox 12"/>
            <p:cNvSpPr txBox="1">
              <a:spLocks noChangeArrowheads="1"/>
            </p:cNvSpPr>
            <p:nvPr/>
          </p:nvSpPr>
          <p:spPr bwMode="auto">
            <a:xfrm>
              <a:off x="838200" y="3276600"/>
              <a:ext cx="1064715" cy="461665"/>
            </a:xfrm>
            <a:prstGeom prst="rect">
              <a:avLst/>
            </a:prstGeom>
            <a:noFill/>
            <a:ln w="9525">
              <a:noFill/>
              <a:miter lim="800000"/>
              <a:headEnd/>
              <a:tailEnd/>
            </a:ln>
          </p:spPr>
          <p:txBody>
            <a:bodyPr wrap="none">
              <a:spAutoFit/>
            </a:bodyPr>
            <a:lstStyle/>
            <a:p>
              <a:r>
                <a:rPr lang="en-US" sz="2400">
                  <a:latin typeface="Calibri" pitchFamily="34" charset="0"/>
                </a:rPr>
                <a:t>Sender</a:t>
              </a:r>
            </a:p>
          </p:txBody>
        </p:sp>
      </p:grpSp>
      <p:grpSp>
        <p:nvGrpSpPr>
          <p:cNvPr id="13" name="Group 15"/>
          <p:cNvGrpSpPr>
            <a:grpSpLocks/>
          </p:cNvGrpSpPr>
          <p:nvPr/>
        </p:nvGrpSpPr>
        <p:grpSpPr bwMode="auto">
          <a:xfrm>
            <a:off x="6989763" y="3805238"/>
            <a:ext cx="1620837" cy="1300162"/>
            <a:chOff x="586694" y="2438400"/>
            <a:chExt cx="1621021" cy="1299865"/>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38927" name="TextBox 17"/>
            <p:cNvSpPr txBox="1">
              <a:spLocks noChangeArrowheads="1"/>
            </p:cNvSpPr>
            <p:nvPr/>
          </p:nvSpPr>
          <p:spPr bwMode="auto">
            <a:xfrm>
              <a:off x="586694" y="3276600"/>
              <a:ext cx="1621021" cy="461665"/>
            </a:xfrm>
            <a:prstGeom prst="rect">
              <a:avLst/>
            </a:prstGeom>
            <a:noFill/>
            <a:ln w="9525">
              <a:noFill/>
              <a:miter lim="800000"/>
              <a:headEnd/>
              <a:tailEnd/>
            </a:ln>
          </p:spPr>
          <p:txBody>
            <a:bodyPr wrap="none">
              <a:spAutoFit/>
            </a:bodyPr>
            <a:lstStyle/>
            <a:p>
              <a:pPr algn="ctr"/>
              <a:r>
                <a:rPr lang="en-US" sz="2400">
                  <a:latin typeface="Calibri" pitchFamily="34" charset="0"/>
                </a:rPr>
                <a:t>Destination</a:t>
              </a:r>
            </a:p>
          </p:txBody>
        </p:sp>
      </p:grpSp>
      <p:sp>
        <p:nvSpPr>
          <p:cNvPr id="38920" name="TextBox 22"/>
          <p:cNvSpPr txBox="1">
            <a:spLocks noChangeArrowheads="1"/>
          </p:cNvSpPr>
          <p:nvPr/>
        </p:nvSpPr>
        <p:spPr bwMode="auto">
          <a:xfrm>
            <a:off x="1905000" y="1676400"/>
            <a:ext cx="6064994" cy="523220"/>
          </a:xfrm>
          <a:prstGeom prst="rect">
            <a:avLst/>
          </a:prstGeom>
          <a:noFill/>
          <a:ln w="9525">
            <a:noFill/>
            <a:miter lim="800000"/>
            <a:headEnd/>
            <a:tailEnd/>
          </a:ln>
        </p:spPr>
        <p:txBody>
          <a:bodyPr wrap="none">
            <a:spAutoFit/>
          </a:bodyPr>
          <a:lstStyle/>
          <a:p>
            <a:r>
              <a:rPr lang="en-US" sz="2800" dirty="0">
                <a:latin typeface="Calibri" pitchFamily="34" charset="0"/>
              </a:rPr>
              <a:t>Step 1: Make sure the path is authorized</a:t>
            </a:r>
          </a:p>
        </p:txBody>
      </p:sp>
      <p:sp>
        <p:nvSpPr>
          <p:cNvPr id="38921"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38922"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26" name="Rounded Rectangle 25"/>
          <p:cNvSpPr/>
          <p:nvPr/>
        </p:nvSpPr>
        <p:spPr>
          <a:xfrm>
            <a:off x="381000" y="2362200"/>
            <a:ext cx="1828800" cy="1143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Share Secret Keys </a:t>
            </a:r>
            <a:r>
              <a:rPr lang="en-US" sz="2400" dirty="0" err="1"/>
              <a:t>s_i</a:t>
            </a:r>
            <a:endParaRPr lang="en-US" sz="2400" dirty="0"/>
          </a:p>
        </p:txBody>
      </p:sp>
      <p:sp>
        <p:nvSpPr>
          <p:cNvPr id="27" name="Slide Number Placeholder 26"/>
          <p:cNvSpPr>
            <a:spLocks noGrp="1"/>
          </p:cNvSpPr>
          <p:nvPr>
            <p:ph type="sldNum" sz="quarter" idx="12"/>
          </p:nvPr>
        </p:nvSpPr>
        <p:spPr/>
        <p:txBody>
          <a:bodyPr/>
          <a:lstStyle/>
          <a:p>
            <a:fld id="{00ACF60C-5B5F-46D0-8666-18FA2B7C070B}" type="slidenum">
              <a:rPr lang="en-US" smtClean="0"/>
              <a:pPr/>
              <a:t>63</a:t>
            </a:fld>
            <a:endParaRPr lang="en-US"/>
          </a:p>
        </p:txBody>
      </p:sp>
      <p:sp>
        <p:nvSpPr>
          <p:cNvPr id="31" name="TextBox 30"/>
          <p:cNvSpPr txBox="1"/>
          <p:nvPr/>
        </p:nvSpPr>
        <p:spPr>
          <a:xfrm>
            <a:off x="267713" y="5715000"/>
            <a:ext cx="8433079" cy="523220"/>
          </a:xfrm>
          <a:prstGeom prst="rect">
            <a:avLst/>
          </a:prstGeom>
          <a:noFill/>
        </p:spPr>
        <p:txBody>
          <a:bodyPr wrap="none" rtlCol="0">
            <a:spAutoFit/>
          </a:bodyPr>
          <a:lstStyle/>
          <a:p>
            <a:pPr algn="ctr"/>
            <a:r>
              <a:rPr lang="en-US" sz="2800" dirty="0"/>
              <a:t>Use secret shared keys to replace certificates with </a:t>
            </a:r>
            <a:r>
              <a:rPr lang="en-US" sz="2800" dirty="0" err="1"/>
              <a:t>PoC_i</a:t>
            </a:r>
            <a:r>
              <a:rPr lang="en-US" sz="2800" dirty="0"/>
              <a:t>.</a:t>
            </a:r>
          </a:p>
        </p:txBody>
      </p:sp>
      <p:cxnSp>
        <p:nvCxnSpPr>
          <p:cNvPr id="35" name="Straight Arrow Connector 34"/>
          <p:cNvCxnSpPr/>
          <p:nvPr/>
        </p:nvCxnSpPr>
        <p:spPr>
          <a:xfrm rot="5400000" flipH="1" flipV="1">
            <a:off x="3124994" y="3428206"/>
            <a:ext cx="457200" cy="1588"/>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rot="5400000" flipH="1" flipV="1">
            <a:off x="5334794" y="3428206"/>
            <a:ext cx="457200" cy="1588"/>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5400000" flipH="1" flipV="1">
            <a:off x="7544594" y="3428206"/>
            <a:ext cx="457200" cy="1588"/>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9472876"/>
      </p:ext>
    </p:extLst>
  </p:cSld>
  <p:clrMapOvr>
    <a:masterClrMapping/>
  </p:clrMapOvr>
  <p:transition advTm="9509"/>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7"/>
            <a:ext cx="1241045" cy="1669390"/>
            <a:chOff x="838200" y="2438400"/>
            <a:chExt cx="1240465" cy="1669009"/>
          </a:xfrm>
        </p:grpSpPr>
        <p:sp>
          <p:nvSpPr>
            <p:cNvPr id="5019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0199" name="TextBox 12"/>
            <p:cNvSpPr txBox="1">
              <a:spLocks noChangeArrowheads="1"/>
            </p:cNvSpPr>
            <p:nvPr/>
          </p:nvSpPr>
          <p:spPr bwMode="auto">
            <a:xfrm>
              <a:off x="838200" y="3276602"/>
              <a:ext cx="1240465" cy="830807"/>
            </a:xfrm>
            <a:prstGeom prst="rect">
              <a:avLst/>
            </a:prstGeom>
            <a:noFill/>
            <a:ln w="9525">
              <a:noFill/>
              <a:miter lim="800000"/>
              <a:headEnd/>
              <a:tailEnd/>
            </a:ln>
          </p:spPr>
          <p:txBody>
            <a:bodyPr wrap="none">
              <a:spAutoFit/>
            </a:bodyPr>
            <a:lstStyle/>
            <a:p>
              <a:r>
                <a:rPr lang="en-US" sz="2400" dirty="0">
                  <a:latin typeface="Calibri" pitchFamily="34" charset="0"/>
                </a:rPr>
                <a:t>Sender</a:t>
              </a:r>
            </a:p>
            <a:p>
              <a:r>
                <a:rPr lang="en-US" sz="2400" dirty="0">
                  <a:latin typeface="Calibri" pitchFamily="34" charset="0"/>
                </a:rPr>
                <a:t>a.k.a. R0</a:t>
              </a:r>
            </a:p>
          </p:txBody>
        </p:sp>
      </p:grpSp>
      <p:grpSp>
        <p:nvGrpSpPr>
          <p:cNvPr id="13" name="Group 15"/>
          <p:cNvGrpSpPr>
            <a:grpSpLocks/>
          </p:cNvGrpSpPr>
          <p:nvPr/>
        </p:nvGrpSpPr>
        <p:grpSpPr bwMode="auto">
          <a:xfrm>
            <a:off x="6989671" y="3805237"/>
            <a:ext cx="1621021" cy="1669388"/>
            <a:chOff x="586602" y="2438400"/>
            <a:chExt cx="1621205" cy="1669007"/>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50197" name="TextBox 17"/>
            <p:cNvSpPr txBox="1">
              <a:spLocks noChangeArrowheads="1"/>
            </p:cNvSpPr>
            <p:nvPr/>
          </p:nvSpPr>
          <p:spPr bwMode="auto">
            <a:xfrm>
              <a:off x="586602" y="3276600"/>
              <a:ext cx="1621205" cy="830807"/>
            </a:xfrm>
            <a:prstGeom prst="rect">
              <a:avLst/>
            </a:prstGeom>
            <a:noFill/>
            <a:ln w="9525">
              <a:noFill/>
              <a:miter lim="800000"/>
              <a:headEnd/>
              <a:tailEnd/>
            </a:ln>
          </p:spPr>
          <p:txBody>
            <a:bodyPr wrap="none">
              <a:spAutoFit/>
            </a:bodyPr>
            <a:lstStyle/>
            <a:p>
              <a:pPr algn="ctr"/>
              <a:r>
                <a:rPr lang="en-US" sz="2400" dirty="0">
                  <a:latin typeface="Calibri" pitchFamily="34" charset="0"/>
                </a:rPr>
                <a:t>Destination</a:t>
              </a:r>
            </a:p>
            <a:p>
              <a:pPr algn="ctr"/>
              <a:r>
                <a:rPr lang="en-US" sz="2400" dirty="0" err="1">
                  <a:latin typeface="Calibri" pitchFamily="34" charset="0"/>
                </a:rPr>
                <a:t>a.k.a</a:t>
              </a:r>
              <a:r>
                <a:rPr lang="en-US" sz="2400" dirty="0">
                  <a:latin typeface="Calibri" pitchFamily="34" charset="0"/>
                </a:rPr>
                <a:t> R3</a:t>
              </a:r>
            </a:p>
          </p:txBody>
        </p:sp>
      </p:grpSp>
      <p:sp>
        <p:nvSpPr>
          <p:cNvPr id="5018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50185"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50186"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27" name="Oval 26"/>
          <p:cNvSpPr/>
          <p:nvPr/>
        </p:nvSpPr>
        <p:spPr>
          <a:xfrm>
            <a:off x="69342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7244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4384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828800" y="5715000"/>
            <a:ext cx="55626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Realm ID is a Public Key</a:t>
            </a:r>
          </a:p>
          <a:p>
            <a:pPr algn="ctr" fontAlgn="auto">
              <a:spcBef>
                <a:spcPts val="0"/>
              </a:spcBef>
              <a:spcAft>
                <a:spcPts val="0"/>
              </a:spcAft>
              <a:defRPr/>
            </a:pPr>
            <a:r>
              <a:rPr lang="en-US" sz="2400" dirty="0"/>
              <a:t>(use elliptic curve crypto to make short)</a:t>
            </a:r>
          </a:p>
        </p:txBody>
      </p:sp>
      <p:cxnSp>
        <p:nvCxnSpPr>
          <p:cNvPr id="32" name="Straight Arrow Connector 31"/>
          <p:cNvCxnSpPr>
            <a:stCxn id="30" idx="0"/>
            <a:endCxn id="29" idx="5"/>
          </p:cNvCxnSpPr>
          <p:nvPr/>
        </p:nvCxnSpPr>
        <p:spPr>
          <a:xfrm rot="16200000" flipV="1">
            <a:off x="3933942" y="5038841"/>
            <a:ext cx="676555" cy="675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30" idx="0"/>
            <a:endCxn id="50186" idx="2"/>
          </p:cNvCxnSpPr>
          <p:nvPr/>
        </p:nvCxnSpPr>
        <p:spPr>
          <a:xfrm rot="5400000" flipH="1" flipV="1">
            <a:off x="4796235" y="4924029"/>
            <a:ext cx="604837" cy="9771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30" idx="0"/>
            <a:endCxn id="27" idx="3"/>
          </p:cNvCxnSpPr>
          <p:nvPr/>
        </p:nvCxnSpPr>
        <p:spPr>
          <a:xfrm rot="5400000" flipH="1" flipV="1">
            <a:off x="5562204" y="4086342"/>
            <a:ext cx="676555" cy="2580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0" name="Oval 39"/>
          <p:cNvSpPr/>
          <p:nvPr/>
        </p:nvSpPr>
        <p:spPr>
          <a:xfrm>
            <a:off x="2286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1" name="Straight Arrow Connector 40"/>
          <p:cNvCxnSpPr>
            <a:stCxn id="30" idx="0"/>
            <a:endCxn id="40" idx="5"/>
          </p:cNvCxnSpPr>
          <p:nvPr/>
        </p:nvCxnSpPr>
        <p:spPr>
          <a:xfrm rot="16200000" flipV="1">
            <a:off x="2829042" y="3933941"/>
            <a:ext cx="676555" cy="2885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Slide Number Placeholder 32"/>
          <p:cNvSpPr>
            <a:spLocks noGrp="1"/>
          </p:cNvSpPr>
          <p:nvPr>
            <p:ph type="sldNum" sz="quarter" idx="12"/>
          </p:nvPr>
        </p:nvSpPr>
        <p:spPr/>
        <p:txBody>
          <a:bodyPr/>
          <a:lstStyle/>
          <a:p>
            <a:fld id="{00ACF60C-5B5F-46D0-8666-18FA2B7C070B}" type="slidenum">
              <a:rPr lang="en-US" smtClean="0"/>
              <a:pPr/>
              <a:t>64</a:t>
            </a:fld>
            <a:endParaRPr lang="en-US"/>
          </a:p>
        </p:txBody>
      </p:sp>
    </p:spTree>
    <p:extLst>
      <p:ext uri="{BB962C8B-B14F-4D97-AF65-F5344CB8AC3E}">
        <p14:creationId xmlns:p14="http://schemas.microsoft.com/office/powerpoint/2010/main" val="446349716"/>
      </p:ext>
    </p:extLst>
  </p:cSld>
  <p:clrMapOvr>
    <a:masterClrMapping/>
  </p:clrMapOvr>
  <p:transition advTm="18693"/>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7"/>
            <a:ext cx="1241045" cy="1669390"/>
            <a:chOff x="838200" y="2438400"/>
            <a:chExt cx="1240465" cy="1669009"/>
          </a:xfrm>
        </p:grpSpPr>
        <p:sp>
          <p:nvSpPr>
            <p:cNvPr id="5019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0199" name="TextBox 12"/>
            <p:cNvSpPr txBox="1">
              <a:spLocks noChangeArrowheads="1"/>
            </p:cNvSpPr>
            <p:nvPr/>
          </p:nvSpPr>
          <p:spPr bwMode="auto">
            <a:xfrm>
              <a:off x="838200" y="3276602"/>
              <a:ext cx="1240465" cy="830807"/>
            </a:xfrm>
            <a:prstGeom prst="rect">
              <a:avLst/>
            </a:prstGeom>
            <a:noFill/>
            <a:ln w="9525">
              <a:noFill/>
              <a:miter lim="800000"/>
              <a:headEnd/>
              <a:tailEnd/>
            </a:ln>
          </p:spPr>
          <p:txBody>
            <a:bodyPr wrap="none">
              <a:spAutoFit/>
            </a:bodyPr>
            <a:lstStyle/>
            <a:p>
              <a:r>
                <a:rPr lang="en-US" sz="2400" dirty="0">
                  <a:latin typeface="Calibri" pitchFamily="34" charset="0"/>
                </a:rPr>
                <a:t>Sender</a:t>
              </a:r>
            </a:p>
            <a:p>
              <a:r>
                <a:rPr lang="en-US" sz="2400" dirty="0">
                  <a:latin typeface="Calibri" pitchFamily="34" charset="0"/>
                </a:rPr>
                <a:t>a.k.a. R0</a:t>
              </a:r>
            </a:p>
          </p:txBody>
        </p:sp>
      </p:grpSp>
      <p:grpSp>
        <p:nvGrpSpPr>
          <p:cNvPr id="13" name="Group 15"/>
          <p:cNvGrpSpPr>
            <a:grpSpLocks/>
          </p:cNvGrpSpPr>
          <p:nvPr/>
        </p:nvGrpSpPr>
        <p:grpSpPr bwMode="auto">
          <a:xfrm>
            <a:off x="6989671" y="3805237"/>
            <a:ext cx="1621021" cy="1669388"/>
            <a:chOff x="586602" y="2438400"/>
            <a:chExt cx="1621205" cy="1669007"/>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50197" name="TextBox 17"/>
            <p:cNvSpPr txBox="1">
              <a:spLocks noChangeArrowheads="1"/>
            </p:cNvSpPr>
            <p:nvPr/>
          </p:nvSpPr>
          <p:spPr bwMode="auto">
            <a:xfrm>
              <a:off x="586602" y="3276600"/>
              <a:ext cx="1621205" cy="830807"/>
            </a:xfrm>
            <a:prstGeom prst="rect">
              <a:avLst/>
            </a:prstGeom>
            <a:noFill/>
            <a:ln w="9525">
              <a:noFill/>
              <a:miter lim="800000"/>
              <a:headEnd/>
              <a:tailEnd/>
            </a:ln>
          </p:spPr>
          <p:txBody>
            <a:bodyPr wrap="none">
              <a:spAutoFit/>
            </a:bodyPr>
            <a:lstStyle/>
            <a:p>
              <a:pPr algn="ctr"/>
              <a:r>
                <a:rPr lang="en-US" sz="2400" dirty="0">
                  <a:latin typeface="Calibri" pitchFamily="34" charset="0"/>
                </a:rPr>
                <a:t>Destination</a:t>
              </a:r>
            </a:p>
            <a:p>
              <a:pPr algn="ctr"/>
              <a:r>
                <a:rPr lang="en-US" sz="2400" dirty="0" err="1">
                  <a:latin typeface="Calibri" pitchFamily="34" charset="0"/>
                </a:rPr>
                <a:t>a.k.a</a:t>
              </a:r>
              <a:r>
                <a:rPr lang="en-US" sz="2400" dirty="0">
                  <a:latin typeface="Calibri" pitchFamily="34" charset="0"/>
                </a:rPr>
                <a:t> R3</a:t>
              </a:r>
            </a:p>
          </p:txBody>
        </p:sp>
      </p:grpSp>
      <p:sp>
        <p:nvSpPr>
          <p:cNvPr id="5018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50185"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50186"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33" name="Slide Number Placeholder 32"/>
          <p:cNvSpPr>
            <a:spLocks noGrp="1"/>
          </p:cNvSpPr>
          <p:nvPr>
            <p:ph type="sldNum" sz="quarter" idx="12"/>
          </p:nvPr>
        </p:nvSpPr>
        <p:spPr/>
        <p:txBody>
          <a:bodyPr/>
          <a:lstStyle/>
          <a:p>
            <a:fld id="{00ACF60C-5B5F-46D0-8666-18FA2B7C070B}" type="slidenum">
              <a:rPr lang="en-US" smtClean="0"/>
              <a:pPr/>
              <a:t>65</a:t>
            </a:fld>
            <a:endParaRPr lang="en-US"/>
          </a:p>
        </p:txBody>
      </p:sp>
      <p:sp>
        <p:nvSpPr>
          <p:cNvPr id="42" name="Arc 41"/>
          <p:cNvSpPr/>
          <p:nvPr/>
        </p:nvSpPr>
        <p:spPr>
          <a:xfrm rot="10800000">
            <a:off x="1219200" y="5029200"/>
            <a:ext cx="2057400" cy="533400"/>
          </a:xfrm>
          <a:prstGeom prst="arc">
            <a:avLst>
              <a:gd name="adj1" fmla="val 1069641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4" name="Arc 43"/>
          <p:cNvSpPr/>
          <p:nvPr/>
        </p:nvSpPr>
        <p:spPr>
          <a:xfrm rot="10800000">
            <a:off x="1219200" y="4953000"/>
            <a:ext cx="4495800" cy="838200"/>
          </a:xfrm>
          <a:prstGeom prst="arc">
            <a:avLst>
              <a:gd name="adj1" fmla="val 1075877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5" name="Arc 44"/>
          <p:cNvSpPr/>
          <p:nvPr/>
        </p:nvSpPr>
        <p:spPr>
          <a:xfrm rot="10800000">
            <a:off x="1219200" y="4953000"/>
            <a:ext cx="6477000" cy="990600"/>
          </a:xfrm>
          <a:prstGeom prst="arc">
            <a:avLst>
              <a:gd name="adj1" fmla="val 1075877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6" name="TextBox 45"/>
          <p:cNvSpPr txBox="1"/>
          <p:nvPr/>
        </p:nvSpPr>
        <p:spPr>
          <a:xfrm>
            <a:off x="838200" y="6019800"/>
            <a:ext cx="7620000" cy="523220"/>
          </a:xfrm>
          <a:prstGeom prst="rect">
            <a:avLst/>
          </a:prstGeom>
          <a:noFill/>
        </p:spPr>
        <p:txBody>
          <a:bodyPr wrap="square" rtlCol="0">
            <a:spAutoFit/>
          </a:bodyPr>
          <a:lstStyle/>
          <a:p>
            <a:pPr algn="ctr"/>
            <a:r>
              <a:rPr lang="en-US" sz="2800" dirty="0"/>
              <a:t>On-demand non-interactive DH key exchanges</a:t>
            </a:r>
          </a:p>
        </p:txBody>
      </p:sp>
      <p:sp>
        <p:nvSpPr>
          <p:cNvPr id="28" name="Arc 27"/>
          <p:cNvSpPr/>
          <p:nvPr/>
        </p:nvSpPr>
        <p:spPr>
          <a:xfrm rot="10800000">
            <a:off x="3352800" y="4953000"/>
            <a:ext cx="2362200" cy="685800"/>
          </a:xfrm>
          <a:prstGeom prst="arc">
            <a:avLst>
              <a:gd name="adj1" fmla="val 10758771"/>
              <a:gd name="adj2"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Arc 28"/>
          <p:cNvSpPr/>
          <p:nvPr/>
        </p:nvSpPr>
        <p:spPr>
          <a:xfrm rot="10800000">
            <a:off x="3352800" y="4953000"/>
            <a:ext cx="4343400" cy="838200"/>
          </a:xfrm>
          <a:prstGeom prst="arc">
            <a:avLst>
              <a:gd name="adj1" fmla="val 10758771"/>
              <a:gd name="adj2"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0" name="Arc 29"/>
          <p:cNvSpPr/>
          <p:nvPr/>
        </p:nvSpPr>
        <p:spPr>
          <a:xfrm rot="10800000">
            <a:off x="5715000" y="4953000"/>
            <a:ext cx="1981200" cy="685800"/>
          </a:xfrm>
          <a:prstGeom prst="arc">
            <a:avLst>
              <a:gd name="adj1" fmla="val 10758771"/>
              <a:gd name="adj2" fmla="val 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8127746"/>
      </p:ext>
    </p:extLst>
  </p:cSld>
  <p:clrMapOvr>
    <a:masterClrMapping/>
  </p:clrMapOvr>
  <p:transition advTm="18693"/>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85800" y="5105400"/>
            <a:ext cx="8001000" cy="12192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a:t>Calculate </a:t>
            </a:r>
            <a:r>
              <a:rPr lang="en-US" sz="2400" dirty="0" err="1"/>
              <a:t>V_i</a:t>
            </a:r>
            <a:r>
              <a:rPr lang="en-US" sz="2400" dirty="0"/>
              <a:t> using </a:t>
            </a:r>
            <a:r>
              <a:rPr lang="en-US" sz="2400" dirty="0" err="1"/>
              <a:t>PoC_i</a:t>
            </a:r>
            <a:r>
              <a:rPr lang="en-US" sz="2400" dirty="0"/>
              <a:t> and k0i</a:t>
            </a:r>
          </a:p>
        </p:txBody>
      </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222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224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224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224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28" name="Oval 27"/>
          <p:cNvSpPr/>
          <p:nvPr/>
        </p:nvSpPr>
        <p:spPr>
          <a:xfrm>
            <a:off x="49530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Snip Single Corner Rectangle 31"/>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2235" name="TextBox 32"/>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34" name="Rectangle 33"/>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5" name="Snip Single Corner Rectangle 34"/>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36" name="Rectangle 35"/>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37" name="Rectangle 36"/>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39" name="Rectangle 38"/>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sp>
        <p:nvSpPr>
          <p:cNvPr id="29" name="Slide Number Placeholder 28"/>
          <p:cNvSpPr>
            <a:spLocks noGrp="1"/>
          </p:cNvSpPr>
          <p:nvPr>
            <p:ph type="sldNum" sz="quarter" idx="12"/>
          </p:nvPr>
        </p:nvSpPr>
        <p:spPr/>
        <p:txBody>
          <a:bodyPr/>
          <a:lstStyle/>
          <a:p>
            <a:fld id="{00ACF60C-5B5F-46D0-8666-18FA2B7C070B}" type="slidenum">
              <a:rPr lang="en-US" smtClean="0"/>
              <a:pPr/>
              <a:t>66</a:t>
            </a:fld>
            <a:endParaRPr lang="en-US"/>
          </a:p>
        </p:txBody>
      </p:sp>
      <p:sp>
        <p:nvSpPr>
          <p:cNvPr id="33" name="Snip Diagonal Corner Rectangle 32"/>
          <p:cNvSpPr/>
          <p:nvPr/>
        </p:nvSpPr>
        <p:spPr>
          <a:xfrm>
            <a:off x="52578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8" name="Straight Connector 37"/>
          <p:cNvCxnSpPr/>
          <p:nvPr/>
        </p:nvCxnSpPr>
        <p:spPr>
          <a:xfrm rot="10800000" flipV="1">
            <a:off x="762000" y="3276600"/>
            <a:ext cx="44958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5791200" y="3276600"/>
            <a:ext cx="28194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3576796"/>
      </p:ext>
    </p:extLst>
  </p:cSld>
  <p:clrMapOvr>
    <a:masterClrMapping/>
  </p:clrMapOvr>
  <p:transition advTm="15218"/>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a:t>Calculate PoC_1</a:t>
            </a:r>
            <a:endParaRPr lang="en-US" sz="2400" dirty="0">
              <a:solidFill>
                <a:schemeClr val="accent1">
                  <a:lumMod val="75000"/>
                </a:schemeClr>
              </a:solidFill>
            </a:endParaRPr>
          </a:p>
          <a:p>
            <a:pPr marL="457200" indent="-457200">
              <a:buFontTx/>
              <a:buAutoNum type="arabicPeriod"/>
              <a:defRPr/>
            </a:pPr>
            <a:r>
              <a:rPr lang="en-US" sz="2400" dirty="0"/>
              <a:t>If not in cache, calculate k01</a:t>
            </a:r>
          </a:p>
          <a:p>
            <a:pPr marL="457200" indent="-457200" fontAlgn="auto">
              <a:spcBef>
                <a:spcPts val="0"/>
              </a:spcBef>
              <a:spcAft>
                <a:spcPts val="0"/>
              </a:spcAft>
              <a:buFontTx/>
              <a:buAutoNum type="arabicPeriod"/>
              <a:defRPr/>
            </a:pPr>
            <a:r>
              <a:rPr lang="en-US" sz="2400" dirty="0"/>
              <a:t>Check </a:t>
            </a:r>
            <a:r>
              <a:rPr lang="en-US" sz="2400" dirty="0">
                <a:solidFill>
                  <a:srgbClr val="0070C0"/>
                </a:solidFill>
              </a:rPr>
              <a:t>V_1</a:t>
            </a:r>
            <a:r>
              <a:rPr lang="en-US" sz="2400" dirty="0"/>
              <a:t> is correct using PoC_1 and k01</a:t>
            </a:r>
          </a:p>
        </p:txBody>
      </p:sp>
      <p:cxnSp>
        <p:nvCxnSpPr>
          <p:cNvPr id="31" name="Straight Arrow Connector 30"/>
          <p:cNvCxnSpPr/>
          <p:nvPr/>
        </p:nvCxnSpPr>
        <p:spPr>
          <a:xfrm rot="5400000" flipH="1" flipV="1">
            <a:off x="2628901" y="4838700"/>
            <a:ext cx="533400" cy="3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222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224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224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224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5146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3" name="TextBox 37"/>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2" name="Snip Single Corner Rectangle 31"/>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2235" name="TextBox 32"/>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34" name="Rectangle 33"/>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5" name="Snip Single Corner Rectangle 34"/>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36" name="Rectangle 35"/>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37" name="Rectangle 36"/>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39" name="Rectangle 38"/>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sp>
        <p:nvSpPr>
          <p:cNvPr id="29" name="Slide Number Placeholder 28"/>
          <p:cNvSpPr>
            <a:spLocks noGrp="1"/>
          </p:cNvSpPr>
          <p:nvPr>
            <p:ph type="sldNum" sz="quarter" idx="12"/>
          </p:nvPr>
        </p:nvSpPr>
        <p:spPr/>
        <p:txBody>
          <a:bodyPr/>
          <a:lstStyle/>
          <a:p>
            <a:fld id="{00ACF60C-5B5F-46D0-8666-18FA2B7C070B}" type="slidenum">
              <a:rPr lang="en-US" smtClean="0"/>
              <a:pPr/>
              <a:t>67</a:t>
            </a:fld>
            <a:endParaRPr lang="en-US"/>
          </a:p>
        </p:txBody>
      </p:sp>
      <p:sp>
        <p:nvSpPr>
          <p:cNvPr id="33" name="Snip Diagonal Corner Rectangle 32"/>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8" name="Straight Connector 37"/>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9645362"/>
      </p:ext>
    </p:extLst>
  </p:cSld>
  <p:clrMapOvr>
    <a:masterClrMapping/>
  </p:clrMapOvr>
  <p:transition advTm="15218"/>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a:t>If not in cache, calculate </a:t>
            </a:r>
            <a:r>
              <a:rPr lang="en-US" sz="2400" dirty="0">
                <a:solidFill>
                  <a:schemeClr val="accent1">
                    <a:lumMod val="75000"/>
                  </a:schemeClr>
                </a:solidFill>
              </a:rPr>
              <a:t>k12</a:t>
            </a:r>
            <a:r>
              <a:rPr lang="en-US" sz="2400" dirty="0"/>
              <a:t> </a:t>
            </a:r>
          </a:p>
          <a:p>
            <a:pPr marL="457200" indent="-457200" fontAlgn="auto">
              <a:spcBef>
                <a:spcPts val="0"/>
              </a:spcBef>
              <a:spcAft>
                <a:spcPts val="0"/>
              </a:spcAft>
              <a:buFontTx/>
              <a:buAutoNum type="arabicPeriod"/>
              <a:defRPr/>
            </a:pPr>
            <a:r>
              <a:rPr lang="en-US" sz="2400" dirty="0"/>
              <a:t>Update </a:t>
            </a:r>
            <a:r>
              <a:rPr lang="en-US" sz="2400" dirty="0">
                <a:solidFill>
                  <a:schemeClr val="accent3">
                    <a:lumMod val="75000"/>
                  </a:schemeClr>
                </a:solidFill>
              </a:rPr>
              <a:t>V_2</a:t>
            </a:r>
            <a:r>
              <a:rPr lang="en-US" sz="2400" dirty="0"/>
              <a:t> using </a:t>
            </a:r>
            <a:r>
              <a:rPr lang="en-US" sz="2400" dirty="0">
                <a:solidFill>
                  <a:schemeClr val="accent1">
                    <a:lumMod val="75000"/>
                  </a:schemeClr>
                </a:solidFill>
              </a:rPr>
              <a:t>k12</a:t>
            </a:r>
            <a:r>
              <a:rPr lang="en-US" sz="2400" baseline="-25000" dirty="0"/>
              <a:t> </a:t>
            </a:r>
            <a:endParaRPr lang="en-US" sz="2400" dirty="0">
              <a:solidFill>
                <a:schemeClr val="tx1"/>
              </a:solidFill>
            </a:endParaRPr>
          </a:p>
        </p:txBody>
      </p:sp>
      <p:cxnSp>
        <p:nvCxnSpPr>
          <p:cNvPr id="31" name="Straight Arrow Connector 30"/>
          <p:cNvCxnSpPr>
            <a:stCxn id="30" idx="0"/>
            <a:endCxn id="29" idx="2"/>
          </p:cNvCxnSpPr>
          <p:nvPr/>
        </p:nvCxnSpPr>
        <p:spPr>
          <a:xfrm rot="5400000" flipH="1" flipV="1">
            <a:off x="4457701" y="4876800"/>
            <a:ext cx="457200" cy="3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325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3256"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3272"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3273"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3271"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65" name="TextBox 37"/>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2" name="Slide Number Placeholder 31"/>
          <p:cNvSpPr>
            <a:spLocks noGrp="1"/>
          </p:cNvSpPr>
          <p:nvPr>
            <p:ph type="sldNum" sz="quarter" idx="12"/>
          </p:nvPr>
        </p:nvSpPr>
        <p:spPr/>
        <p:txBody>
          <a:bodyPr/>
          <a:lstStyle/>
          <a:p>
            <a:fld id="{00ACF60C-5B5F-46D0-8666-18FA2B7C070B}" type="slidenum">
              <a:rPr lang="en-US" smtClean="0"/>
              <a:pPr/>
              <a:t>68</a:t>
            </a:fld>
            <a:endParaRPr lang="en-US"/>
          </a:p>
        </p:txBody>
      </p:sp>
      <p:sp>
        <p:nvSpPr>
          <p:cNvPr id="36" name="Snip Diagonal Corner Rectangle 35"/>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7" name="Straight Connector 36"/>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8227417"/>
      </p:ext>
    </p:extLst>
  </p:cSld>
  <p:clrMapOvr>
    <a:masterClrMapping/>
  </p:clrMapOvr>
  <p:transition advTm="31706"/>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a:t>If not in cache, calculate </a:t>
            </a:r>
            <a:r>
              <a:rPr lang="en-US" sz="2400" dirty="0">
                <a:solidFill>
                  <a:schemeClr val="accent1">
                    <a:lumMod val="75000"/>
                  </a:schemeClr>
                </a:solidFill>
              </a:rPr>
              <a:t>k13</a:t>
            </a:r>
            <a:r>
              <a:rPr lang="en-US" sz="2400" dirty="0"/>
              <a:t> </a:t>
            </a:r>
          </a:p>
          <a:p>
            <a:pPr marL="457200" indent="-457200" fontAlgn="auto">
              <a:spcBef>
                <a:spcPts val="0"/>
              </a:spcBef>
              <a:spcAft>
                <a:spcPts val="0"/>
              </a:spcAft>
              <a:buFontTx/>
              <a:buAutoNum type="arabicPeriod"/>
              <a:defRPr/>
            </a:pPr>
            <a:r>
              <a:rPr lang="en-US" sz="2400" dirty="0"/>
              <a:t>Update </a:t>
            </a:r>
            <a:r>
              <a:rPr lang="en-US" sz="2400" dirty="0">
                <a:solidFill>
                  <a:srgbClr val="7030A0"/>
                </a:solidFill>
              </a:rPr>
              <a:t>V_3</a:t>
            </a:r>
            <a:r>
              <a:rPr lang="en-US" sz="2400" dirty="0"/>
              <a:t> using </a:t>
            </a:r>
            <a:r>
              <a:rPr lang="en-US" sz="2400" dirty="0">
                <a:solidFill>
                  <a:schemeClr val="accent1">
                    <a:lumMod val="75000"/>
                  </a:schemeClr>
                </a:solidFill>
              </a:rPr>
              <a:t>k13</a:t>
            </a:r>
            <a:endParaRPr lang="en-US" sz="2400" dirty="0">
              <a:solidFill>
                <a:schemeClr val="tx1"/>
              </a:solidFill>
            </a:endParaRPr>
          </a:p>
        </p:txBody>
      </p:sp>
      <p:cxnSp>
        <p:nvCxnSpPr>
          <p:cNvPr id="31" name="Straight Arrow Connector 30"/>
          <p:cNvCxnSpPr/>
          <p:nvPr/>
        </p:nvCxnSpPr>
        <p:spPr>
          <a:xfrm rot="5400000" flipH="1" flipV="1">
            <a:off x="6325394" y="4876006"/>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427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4281"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429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429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429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90"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3" name="Slide Number Placeholder 32"/>
          <p:cNvSpPr>
            <a:spLocks noGrp="1"/>
          </p:cNvSpPr>
          <p:nvPr>
            <p:ph type="sldNum" sz="quarter" idx="12"/>
          </p:nvPr>
        </p:nvSpPr>
        <p:spPr/>
        <p:txBody>
          <a:bodyPr/>
          <a:lstStyle/>
          <a:p>
            <a:fld id="{00ACF60C-5B5F-46D0-8666-18FA2B7C070B}" type="slidenum">
              <a:rPr lang="en-US" smtClean="0"/>
              <a:pPr/>
              <a:t>69</a:t>
            </a:fld>
            <a:endParaRPr lang="en-US"/>
          </a:p>
        </p:txBody>
      </p:sp>
      <p:sp>
        <p:nvSpPr>
          <p:cNvPr id="34" name="Snip Diagonal Corner Rectangle 33"/>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Connector 34"/>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6736168"/>
      </p:ext>
    </p:extLst>
  </p:cSld>
  <p:clrMapOvr>
    <a:masterClrMapping/>
  </p:clrMapOvr>
  <p:transition advTm="375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pic>
        <p:nvPicPr>
          <p:cNvPr id="2" name="Picture 1" descr="Screen Shot 2015-04-12 at 3.0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393366"/>
          </a:xfrm>
          <a:prstGeom prst="rect">
            <a:avLst/>
          </a:prstGeom>
        </p:spPr>
      </p:pic>
    </p:spTree>
    <p:extLst>
      <p:ext uri="{BB962C8B-B14F-4D97-AF65-F5344CB8AC3E}">
        <p14:creationId xmlns:p14="http://schemas.microsoft.com/office/powerpoint/2010/main" val="969933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5301"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5303"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531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5319"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5317"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55310"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cxnSp>
        <p:nvCxnSpPr>
          <p:cNvPr id="34" name="Straight Arrow Connector 33"/>
          <p:cNvCxnSpPr/>
          <p:nvPr/>
        </p:nvCxnSpPr>
        <p:spPr>
          <a:xfrm>
            <a:off x="6781800" y="2819400"/>
            <a:ext cx="504825" cy="0"/>
          </a:xfrm>
          <a:prstGeom prst="straightConnector1">
            <a:avLst/>
          </a:prstGeom>
          <a:ln w="44450">
            <a:solidFill>
              <a:srgbClr val="C00000"/>
            </a:solidFill>
            <a:tailEnd type="stealth" w="lg" len="lg"/>
          </a:ln>
        </p:spPr>
        <p:style>
          <a:lnRef idx="3">
            <a:schemeClr val="dk1"/>
          </a:lnRef>
          <a:fillRef idx="0">
            <a:schemeClr val="dk1"/>
          </a:fillRef>
          <a:effectRef idx="2">
            <a:schemeClr val="dk1"/>
          </a:effectRef>
          <a:fontRef idx="minor">
            <a:schemeClr val="tx1"/>
          </a:fontRef>
        </p:style>
      </p:cxnSp>
      <p:sp>
        <p:nvSpPr>
          <p:cNvPr id="28" name="Slide Number Placeholder 27"/>
          <p:cNvSpPr>
            <a:spLocks noGrp="1"/>
          </p:cNvSpPr>
          <p:nvPr>
            <p:ph type="sldNum" sz="quarter" idx="12"/>
          </p:nvPr>
        </p:nvSpPr>
        <p:spPr/>
        <p:txBody>
          <a:bodyPr/>
          <a:lstStyle/>
          <a:p>
            <a:fld id="{00ACF60C-5B5F-46D0-8666-18FA2B7C070B}" type="slidenum">
              <a:rPr lang="en-US" smtClean="0"/>
              <a:pPr/>
              <a:t>70</a:t>
            </a:fld>
            <a:endParaRPr lang="en-US"/>
          </a:p>
        </p:txBody>
      </p:sp>
      <p:sp>
        <p:nvSpPr>
          <p:cNvPr id="30" name="Snip Diagonal Corner Rectangle 29"/>
          <p:cNvSpPr/>
          <p:nvPr/>
        </p:nvSpPr>
        <p:spPr>
          <a:xfrm>
            <a:off x="67818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1" name="Straight Connector 30"/>
          <p:cNvCxnSpPr/>
          <p:nvPr/>
        </p:nvCxnSpPr>
        <p:spPr>
          <a:xfrm rot="10800000" flipV="1">
            <a:off x="685800" y="3276600"/>
            <a:ext cx="60960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7315200" y="3276600"/>
            <a:ext cx="12192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907690"/>
      </p:ext>
    </p:extLst>
  </p:cSld>
  <p:clrMapOvr>
    <a:masterClrMapping/>
  </p:clrMapOvr>
  <p:transition advTm="192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67400" y="4038600"/>
            <a:ext cx="14478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dirty="0"/>
              <a:t>How does ICING work?</a:t>
            </a:r>
          </a:p>
        </p:txBody>
      </p:sp>
      <p:sp>
        <p:nvSpPr>
          <p:cNvPr id="5837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8376"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a:t>V_1</a:t>
            </a:r>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8392"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8393"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8391"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58384"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cxnSp>
        <p:nvCxnSpPr>
          <p:cNvPr id="35" name="Straight Arrow Connector 34"/>
          <p:cNvCxnSpPr/>
          <p:nvPr/>
        </p:nvCxnSpPr>
        <p:spPr>
          <a:xfrm>
            <a:off x="7800975" y="2819400"/>
            <a:ext cx="504825" cy="0"/>
          </a:xfrm>
          <a:prstGeom prst="straightConnector1">
            <a:avLst/>
          </a:prstGeom>
          <a:ln w="44450">
            <a:solidFill>
              <a:srgbClr val="C00000"/>
            </a:solidFill>
            <a:tailEnd type="stealth" w="lg" len="lg"/>
          </a:ln>
        </p:spPr>
        <p:style>
          <a:lnRef idx="3">
            <a:schemeClr val="dk1"/>
          </a:lnRef>
          <a:fillRef idx="0">
            <a:schemeClr val="dk1"/>
          </a:fillRef>
          <a:effectRef idx="2">
            <a:schemeClr val="dk1"/>
          </a:effectRef>
          <a:fontRef idx="minor">
            <a:schemeClr val="tx1"/>
          </a:fontRef>
        </p:style>
      </p:cxnSp>
      <p:sp>
        <p:nvSpPr>
          <p:cNvPr id="30" name="Slide Number Placeholder 29"/>
          <p:cNvSpPr>
            <a:spLocks noGrp="1"/>
          </p:cNvSpPr>
          <p:nvPr>
            <p:ph type="sldNum" sz="quarter" idx="12"/>
          </p:nvPr>
        </p:nvSpPr>
        <p:spPr/>
        <p:txBody>
          <a:bodyPr/>
          <a:lstStyle/>
          <a:p>
            <a:fld id="{00ACF60C-5B5F-46D0-8666-18FA2B7C070B}" type="slidenum">
              <a:rPr lang="en-US" smtClean="0"/>
              <a:pPr/>
              <a:t>71</a:t>
            </a:fld>
            <a:endParaRPr lang="en-US"/>
          </a:p>
        </p:txBody>
      </p:sp>
      <p:sp>
        <p:nvSpPr>
          <p:cNvPr id="31" name="Snip Diagonal Corner Rectangle 30"/>
          <p:cNvSpPr/>
          <p:nvPr/>
        </p:nvSpPr>
        <p:spPr>
          <a:xfrm>
            <a:off x="7772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3" name="Straight Connector 32"/>
          <p:cNvCxnSpPr/>
          <p:nvPr/>
        </p:nvCxnSpPr>
        <p:spPr>
          <a:xfrm rot="10800000" flipV="1">
            <a:off x="762000" y="3276600"/>
            <a:ext cx="7010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16200000" flipH="1">
            <a:off x="8191500" y="3390900"/>
            <a:ext cx="533400" cy="304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6423675"/>
      </p:ext>
    </p:extLst>
  </p:cSld>
  <p:clrMapOvr>
    <a:masterClrMapping/>
  </p:clrMapOvr>
  <p:transition advTm="2185"/>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lstStyle/>
          <a:p>
            <a:r>
              <a:rPr lang="en-US" dirty="0"/>
              <a:t>SCION: provide more control/trustworthy/isolation in control plane via TD idea</a:t>
            </a:r>
          </a:p>
          <a:p>
            <a:endParaRPr lang="en-US" dirty="0"/>
          </a:p>
          <a:p>
            <a:r>
              <a:rPr lang="en-US" dirty="0"/>
              <a:t>ICING: provide “pinning” in data plane via efficient crypto + </a:t>
            </a:r>
            <a:r>
              <a:rPr lang="en-US"/>
              <a:t>path consent/provenance</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72</a:t>
            </a:fld>
            <a:endParaRPr kumimoji="0" lang="en-US"/>
          </a:p>
        </p:txBody>
      </p:sp>
    </p:spTree>
    <p:extLst>
      <p:ext uri="{BB962C8B-B14F-4D97-AF65-F5344CB8AC3E}">
        <p14:creationId xmlns:p14="http://schemas.microsoft.com/office/powerpoint/2010/main" val="234308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Logistics	</a:t>
            </a:r>
          </a:p>
        </p:txBody>
      </p:sp>
      <p:sp>
        <p:nvSpPr>
          <p:cNvPr id="3" name="Content Placeholder 2"/>
          <p:cNvSpPr>
            <a:spLocks noGrp="1"/>
          </p:cNvSpPr>
          <p:nvPr>
            <p:ph idx="1"/>
          </p:nvPr>
        </p:nvSpPr>
        <p:spPr>
          <a:xfrm>
            <a:off x="457200" y="1600200"/>
            <a:ext cx="8229600" cy="4892675"/>
          </a:xfrm>
        </p:spPr>
        <p:txBody>
          <a:bodyPr>
            <a:normAutofit fontScale="92500" lnSpcReduction="10000"/>
          </a:bodyPr>
          <a:lstStyle/>
          <a:p>
            <a:r>
              <a:rPr lang="en-US" dirty="0"/>
              <a:t>Next 2-3 classes: special topics/invited lectures – piazza poll</a:t>
            </a:r>
          </a:p>
          <a:p>
            <a:pPr marL="457200" lvl="1" indent="0">
              <a:buNone/>
            </a:pPr>
            <a:endParaRPr lang="en-US" dirty="0"/>
          </a:p>
          <a:p>
            <a:r>
              <a:rPr lang="en-US" dirty="0"/>
              <a:t>We will use one of the classes for project updates and debriefs </a:t>
            </a:r>
          </a:p>
          <a:p>
            <a:pPr marL="457200" lvl="1" indent="0">
              <a:buNone/>
            </a:pPr>
            <a:endParaRPr lang="en-US" dirty="0"/>
          </a:p>
          <a:p>
            <a:r>
              <a:rPr lang="en-US" dirty="0"/>
              <a:t>Project final report</a:t>
            </a:r>
          </a:p>
          <a:p>
            <a:pPr lvl="1"/>
            <a:r>
              <a:rPr lang="en-US" dirty="0"/>
              <a:t>Due May 5, no extensions</a:t>
            </a:r>
          </a:p>
          <a:p>
            <a:pPr lvl="1"/>
            <a:endParaRPr lang="en-US" dirty="0"/>
          </a:p>
          <a:p>
            <a:r>
              <a:rPr lang="en-US" dirty="0"/>
              <a:t>Apr 23  – in class final similar to midterm</a:t>
            </a:r>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73</a:t>
            </a:fld>
            <a:endParaRPr kumimoji="0" lang="en-US"/>
          </a:p>
        </p:txBody>
      </p:sp>
    </p:spTree>
    <p:extLst>
      <p:ext uri="{BB962C8B-B14F-4D97-AF65-F5344CB8AC3E}">
        <p14:creationId xmlns:p14="http://schemas.microsoft.com/office/powerpoint/2010/main" val="168924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“self-certifying” ids?</a:t>
            </a:r>
          </a:p>
        </p:txBody>
      </p:sp>
      <p:sp>
        <p:nvSpPr>
          <p:cNvPr id="3" name="Content Placeholder 2"/>
          <p:cNvSpPr>
            <a:spLocks noGrp="1"/>
          </p:cNvSpPr>
          <p:nvPr>
            <p:ph idx="1"/>
          </p:nvPr>
        </p:nvSpPr>
        <p:spPr>
          <a:xfrm>
            <a:off x="457200" y="1608667"/>
            <a:ext cx="8229600" cy="4517496"/>
          </a:xfrm>
        </p:spPr>
        <p:txBody>
          <a:bodyPr>
            <a:normAutofit fontScale="77500" lnSpcReduction="20000"/>
          </a:bodyPr>
          <a:lstStyle/>
          <a:p>
            <a:r>
              <a:rPr lang="en-US" dirty="0"/>
              <a:t>Normally, need a CA to validate keys</a:t>
            </a:r>
          </a:p>
          <a:p>
            <a:br>
              <a:rPr lang="en-US" dirty="0"/>
            </a:br>
            <a:r>
              <a:rPr lang="en-US" dirty="0"/>
              <a:t>Self-certifying means that a principal X can verify that another principal Y has the identity it claims </a:t>
            </a:r>
          </a:p>
          <a:p>
            <a:pPr lvl="1"/>
            <a:r>
              <a:rPr lang="en-US" dirty="0"/>
              <a:t> X and Y in this example, are one-way hashes of public key</a:t>
            </a:r>
          </a:p>
          <a:p>
            <a:pPr lvl="1"/>
            <a:r>
              <a:rPr lang="en-US" dirty="0"/>
              <a:t>X can authenticate Y as follows. </a:t>
            </a:r>
          </a:p>
          <a:p>
            <a:pPr marL="1371600" lvl="2" indent="-457200">
              <a:buFont typeface="+mj-lt"/>
              <a:buAutoNum type="arabicPeriod"/>
            </a:pPr>
            <a:r>
              <a:rPr lang="en-US" dirty="0"/>
              <a:t>X sends Y a random, one-time nonce n. </a:t>
            </a:r>
          </a:p>
          <a:p>
            <a:pPr marL="1371600" lvl="2" indent="-457200">
              <a:buFont typeface="+mj-lt"/>
              <a:buAutoNum type="arabicPeriod"/>
            </a:pPr>
            <a:r>
              <a:rPr lang="en-US" dirty="0"/>
              <a:t>Y responds with [K</a:t>
            </a:r>
            <a:r>
              <a:rPr lang="en-US" baseline="-25000" dirty="0"/>
              <a:t>+</a:t>
            </a:r>
            <a:r>
              <a:rPr lang="en-US" dirty="0"/>
              <a:t>, K</a:t>
            </a:r>
            <a:r>
              <a:rPr lang="en-US" baseline="-25000" dirty="0"/>
              <a:t>-</a:t>
            </a:r>
            <a:r>
              <a:rPr lang="en-US" dirty="0"/>
              <a:t>(n)], where K</a:t>
            </a:r>
            <a:r>
              <a:rPr lang="en-US" baseline="-25000" dirty="0"/>
              <a:t>+</a:t>
            </a:r>
            <a:r>
              <a:rPr lang="en-US" dirty="0"/>
              <a:t> is Y's public key and K</a:t>
            </a:r>
            <a:r>
              <a:rPr lang="en-US" baseline="-25000" dirty="0"/>
              <a:t>-</a:t>
            </a:r>
            <a:r>
              <a:rPr lang="en-US" dirty="0"/>
              <a:t>(n) is the nonce encrypted with the corresponding private key.</a:t>
            </a:r>
          </a:p>
          <a:p>
            <a:pPr marL="1371600" lvl="2" indent="-457200">
              <a:buFont typeface="+mj-lt"/>
              <a:buAutoNum type="arabicPeriod"/>
            </a:pPr>
            <a:r>
              <a:rPr lang="en-US" dirty="0"/>
              <a:t>X verifies that Y=H(K</a:t>
            </a:r>
            <a:r>
              <a:rPr lang="en-US" baseline="-25000" dirty="0"/>
              <a:t>+</a:t>
            </a:r>
            <a:r>
              <a:rPr lang="en-US" dirty="0"/>
              <a:t>) and that K</a:t>
            </a:r>
            <a:r>
              <a:rPr lang="en-US" baseline="-25000" dirty="0"/>
              <a:t>+</a:t>
            </a:r>
            <a:r>
              <a:rPr lang="en-US" dirty="0"/>
              <a:t>(K</a:t>
            </a:r>
            <a:r>
              <a:rPr lang="en-US" baseline="-25000" dirty="0"/>
              <a:t>-</a:t>
            </a:r>
            <a:r>
              <a:rPr lang="en-US" dirty="0"/>
              <a:t>(n)) = n, </a:t>
            </a:r>
          </a:p>
          <a:p>
            <a:pPr marL="1371600" lvl="2" indent="-457200">
              <a:buFont typeface="+mj-lt"/>
              <a:buAutoNum type="arabicPeriod"/>
            </a:pPr>
            <a:r>
              <a:rPr lang="en-US" dirty="0"/>
              <a:t>If both checks succeed, X has successfully authenticated Y. </a:t>
            </a:r>
          </a:p>
          <a:p>
            <a:endParaRPr lang="en-US" dirty="0"/>
          </a:p>
          <a:p>
            <a:r>
              <a:rPr lang="en-US" dirty="0"/>
              <a:t>A CA like thing is still needed like today to map human-readable names, e.g., </a:t>
            </a:r>
            <a:r>
              <a:rPr lang="en-US" dirty="0" err="1"/>
              <a:t>www.google.com</a:t>
            </a:r>
            <a:r>
              <a:rPr lang="en-US" dirty="0"/>
              <a:t>, to a public key.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8</a:t>
            </a:fld>
            <a:endParaRPr kumimoji="0" lang="en-US"/>
          </a:p>
        </p:txBody>
      </p:sp>
    </p:spTree>
    <p:extLst>
      <p:ext uri="{BB962C8B-B14F-4D97-AF65-F5344CB8AC3E}">
        <p14:creationId xmlns:p14="http://schemas.microsoft.com/office/powerpoint/2010/main" val="44608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use I’m aware of </a:t>
            </a:r>
          </a:p>
        </p:txBody>
      </p:sp>
      <p:sp>
        <p:nvSpPr>
          <p:cNvPr id="3" name="Content Placeholder 2"/>
          <p:cNvSpPr>
            <a:spLocks noGrp="1"/>
          </p:cNvSpPr>
          <p:nvPr>
            <p:ph idx="1"/>
          </p:nvPr>
        </p:nvSpPr>
        <p:spPr/>
        <p:txBody>
          <a:bodyPr>
            <a:normAutofit fontScale="92500" lnSpcReduction="20000"/>
          </a:bodyPr>
          <a:lstStyle/>
          <a:p>
            <a:r>
              <a:rPr lang="en-US" b="1" dirty="0"/>
              <a:t>Escaping the Evils of Centralized Control with self-certifying pathnames </a:t>
            </a:r>
            <a:endParaRPr lang="en-US" dirty="0"/>
          </a:p>
          <a:p>
            <a:pPr lvl="1"/>
            <a:r>
              <a:rPr lang="en-US" dirty="0"/>
              <a:t>David </a:t>
            </a:r>
            <a:r>
              <a:rPr lang="en-US" dirty="0" err="1"/>
              <a:t>Mazieres</a:t>
            </a:r>
            <a:r>
              <a:rPr lang="en-US" dirty="0"/>
              <a:t> and M. </a:t>
            </a:r>
            <a:r>
              <a:rPr lang="en-US" dirty="0" err="1"/>
              <a:t>Frans</a:t>
            </a:r>
            <a:r>
              <a:rPr lang="en-US" dirty="0"/>
              <a:t> </a:t>
            </a:r>
            <a:r>
              <a:rPr lang="en-US" dirty="0" err="1"/>
              <a:t>Kaashoek</a:t>
            </a:r>
            <a:r>
              <a:rPr lang="en-US" dirty="0"/>
              <a:t> </a:t>
            </a:r>
          </a:p>
          <a:p>
            <a:r>
              <a:rPr lang="en-US" dirty="0"/>
              <a:t>Used in Self-certifying file system (SFS)</a:t>
            </a:r>
          </a:p>
          <a:p>
            <a:r>
              <a:rPr lang="en-US" dirty="0"/>
              <a:t>Each SFS file system has a name of the form “/</a:t>
            </a:r>
            <a:r>
              <a:rPr lang="en-US" dirty="0" err="1"/>
              <a:t>sfs</a:t>
            </a:r>
            <a:r>
              <a:rPr lang="en-US" dirty="0"/>
              <a:t>/</a:t>
            </a:r>
            <a:r>
              <a:rPr lang="en-US" i="1" dirty="0" err="1"/>
              <a:t>Location</a:t>
            </a:r>
            <a:r>
              <a:rPr lang="en-US" dirty="0" err="1"/>
              <a:t>:</a:t>
            </a:r>
            <a:r>
              <a:rPr lang="en-US" i="1" dirty="0" err="1"/>
              <a:t>HostID</a:t>
            </a:r>
            <a:r>
              <a:rPr lang="en-US" dirty="0"/>
              <a:t>.” </a:t>
            </a:r>
          </a:p>
          <a:p>
            <a:r>
              <a:rPr lang="en-US" i="1" dirty="0" err="1"/>
              <a:t>HostID</a:t>
            </a:r>
            <a:r>
              <a:rPr lang="en-US" i="1" dirty="0"/>
              <a:t> </a:t>
            </a:r>
            <a:r>
              <a:rPr lang="en-US" dirty="0"/>
              <a:t>is a cryptographic hash of the server’s public key and hostname</a:t>
            </a:r>
          </a:p>
          <a:p>
            <a:r>
              <a:rPr lang="en-US" dirty="0"/>
              <a:t>The name of an SFS file system entirely suffices to certify its server. </a:t>
            </a:r>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9</a:t>
            </a:fld>
            <a:endParaRPr kumimoji="0" lang="en-US"/>
          </a:p>
        </p:txBody>
      </p:sp>
    </p:spTree>
    <p:extLst>
      <p:ext uri="{BB962C8B-B14F-4D97-AF65-F5344CB8AC3E}">
        <p14:creationId xmlns:p14="http://schemas.microsoft.com/office/powerpoint/2010/main" val="1225411360"/>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Presentation2.potx</Template>
  <TotalTime>10416</TotalTime>
  <Words>3342</Words>
  <Application>Microsoft Macintosh PowerPoint</Application>
  <PresentationFormat>On-screen Show (4:3)</PresentationFormat>
  <Paragraphs>611</Paragraphs>
  <Slides>73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ＭＳ Ｐゴシック</vt:lpstr>
      <vt:lpstr>Arial</vt:lpstr>
      <vt:lpstr>Calibri</vt:lpstr>
      <vt:lpstr>Helvetica</vt:lpstr>
      <vt:lpstr>Times</vt:lpstr>
      <vt:lpstr>Wingdings</vt:lpstr>
      <vt:lpstr>Presentation2</vt:lpstr>
      <vt:lpstr>NextGen Network Security Accountability Routing in Future Networks</vt:lpstr>
      <vt:lpstr>This Lecture</vt:lpstr>
      <vt:lpstr>PowerPoint Presentation</vt:lpstr>
      <vt:lpstr>PowerPoint Presentation</vt:lpstr>
      <vt:lpstr>PowerPoint Presentation</vt:lpstr>
      <vt:lpstr>PowerPoint Presentation</vt:lpstr>
      <vt:lpstr>PowerPoint Presentation</vt:lpstr>
      <vt:lpstr>What are “self-certifying” ids?</vt:lpstr>
      <vt:lpstr>First use I’m aware 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Routing for future networks</vt:lpstr>
      <vt:lpstr>Fundamental BGP Limitations</vt:lpstr>
      <vt:lpstr>Fundamental BGP Limitations (cont’d)</vt:lpstr>
      <vt:lpstr>Wish List (1): Isolation</vt:lpstr>
      <vt:lpstr>Wish List (2): Balanced Control</vt:lpstr>
      <vt:lpstr>Wish List (3): Minimal / Explicit Trust</vt:lpstr>
      <vt:lpstr>SCION Architectural Goals</vt:lpstr>
      <vt:lpstr>SCION Architecture Overview</vt:lpstr>
      <vt:lpstr>Trust Domain Decomposition</vt:lpstr>
      <vt:lpstr>Path Construction</vt:lpstr>
      <vt:lpstr>Address-to-Path Resolution</vt:lpstr>
      <vt:lpstr>Route Joining</vt:lpstr>
      <vt:lpstr>Inter-TD Forwarding</vt:lpstr>
      <vt:lpstr>PowerPoint Presentation</vt:lpstr>
      <vt:lpstr>PowerPoint Presentation</vt:lpstr>
      <vt:lpstr>Scion Summary</vt:lpstr>
      <vt:lpstr>ICING paper</vt:lpstr>
      <vt:lpstr>Secure Routing Insufficient</vt:lpstr>
      <vt:lpstr>How can the receiver make sure the provider is using C2?</vt:lpstr>
      <vt:lpstr>How can the sender make sure the provider is using C2?</vt:lpstr>
      <vt:lpstr>What does ICING do?</vt:lpstr>
      <vt:lpstr>Requirements</vt:lpstr>
      <vt:lpstr>Challenges for a candidate mechanism</vt:lpstr>
      <vt:lpstr>PowerPoint Presentation</vt:lpstr>
      <vt:lpstr>PowerPoint Presentation</vt:lpstr>
      <vt:lpstr>PowerPoint Presentation</vt:lpstr>
      <vt:lpstr>Setup</vt:lpstr>
      <vt:lpstr>How could ICING work?</vt:lpstr>
      <vt:lpstr>But…</vt:lpstr>
      <vt:lpstr>How does ICING work?</vt:lpstr>
      <vt:lpstr>How does ICING work?</vt:lpstr>
      <vt:lpstr>How does ICING work?</vt:lpstr>
      <vt:lpstr>How does ICING work?</vt:lpstr>
      <vt:lpstr>How does ICING work?</vt:lpstr>
      <vt:lpstr>How does ICING work?</vt:lpstr>
      <vt:lpstr>How does ICING work?</vt:lpstr>
      <vt:lpstr>How does ICING work?</vt:lpstr>
      <vt:lpstr>How does ICING work?</vt:lpstr>
      <vt:lpstr>Takeaways</vt:lpstr>
      <vt:lpstr>Class Logistics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Butkiewicz</dc:creator>
  <cp:lastModifiedBy>Vyas Sekar</cp:lastModifiedBy>
  <cp:revision>4277</cp:revision>
  <dcterms:created xsi:type="dcterms:W3CDTF">2013-01-16T19:50:08Z</dcterms:created>
  <dcterms:modified xsi:type="dcterms:W3CDTF">2025-04-02T22:42:26Z</dcterms:modified>
</cp:coreProperties>
</file>