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1"/>
  </p:notesMasterIdLst>
  <p:handoutMasterIdLst>
    <p:handoutMasterId r:id="rId42"/>
  </p:handoutMasterIdLst>
  <p:sldIdLst>
    <p:sldId id="266" r:id="rId2"/>
    <p:sldId id="267" r:id="rId3"/>
    <p:sldId id="303" r:id="rId4"/>
    <p:sldId id="268" r:id="rId5"/>
    <p:sldId id="269" r:id="rId6"/>
    <p:sldId id="270" r:id="rId7"/>
    <p:sldId id="272" r:id="rId8"/>
    <p:sldId id="271" r:id="rId9"/>
    <p:sldId id="274" r:id="rId10"/>
    <p:sldId id="275" r:id="rId11"/>
    <p:sldId id="277" r:id="rId12"/>
    <p:sldId id="290" r:id="rId13"/>
    <p:sldId id="273" r:id="rId14"/>
    <p:sldId id="278" r:id="rId15"/>
    <p:sldId id="280" r:id="rId16"/>
    <p:sldId id="279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76" r:id="rId26"/>
    <p:sldId id="284" r:id="rId27"/>
    <p:sldId id="291" r:id="rId28"/>
    <p:sldId id="292" r:id="rId29"/>
    <p:sldId id="293" r:id="rId30"/>
    <p:sldId id="296" r:id="rId31"/>
    <p:sldId id="294" r:id="rId32"/>
    <p:sldId id="295" r:id="rId33"/>
    <p:sldId id="297" r:id="rId34"/>
    <p:sldId id="299" r:id="rId35"/>
    <p:sldId id="298" r:id="rId36"/>
    <p:sldId id="300" r:id="rId37"/>
    <p:sldId id="301" r:id="rId38"/>
    <p:sldId id="302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2" autoAdjust="0"/>
    <p:restoredTop sz="91437" autoAdjust="0"/>
  </p:normalViewPr>
  <p:slideViewPr>
    <p:cSldViewPr snapToGrid="0" snapToObjects="1">
      <p:cViewPr varScale="1">
        <p:scale>
          <a:sx n="103" d="100"/>
          <a:sy n="103" d="100"/>
        </p:scale>
        <p:origin x="2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notesViewPr>
    <p:cSldViewPr snapToGrid="0" snapToObjects="1">
      <p:cViewPr varScale="1">
        <p:scale>
          <a:sx n="83" d="100"/>
          <a:sy n="83" d="100"/>
        </p:scale>
        <p:origin x="-33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3/31/25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8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Carnegie Mellon University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Dragnet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Carnegie Mellon University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Dragnet 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Internet </a:t>
            </a:r>
            <a:r>
              <a:rPr lang="en-US" sz="5200" dirty="0" err="1"/>
              <a:t>CyberCrime</a:t>
            </a:r>
            <a:r>
              <a:rPr lang="en-US" sz="5200" dirty="0"/>
              <a:t> Economics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614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of affiliates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Before</a:t>
            </a:r>
          </a:p>
          <a:p>
            <a:pPr lvl="1"/>
            <a:r>
              <a:rPr lang="en-US" dirty="0"/>
              <a:t>Spammer does everything from sending to hosting  and payment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Now</a:t>
            </a:r>
          </a:p>
          <a:p>
            <a:pPr lvl="1"/>
            <a:r>
              <a:rPr lang="en-US" dirty="0"/>
              <a:t>Find a way to spam</a:t>
            </a:r>
          </a:p>
          <a:p>
            <a:pPr lvl="1"/>
            <a:r>
              <a:rPr lang="en-US" dirty="0"/>
              <a:t>Join affiliate</a:t>
            </a:r>
          </a:p>
          <a:p>
            <a:pPr lvl="1"/>
            <a:endParaRPr lang="en-US" dirty="0"/>
          </a:p>
          <a:p>
            <a:r>
              <a:rPr lang="en-US" dirty="0"/>
              <a:t>Affiliate </a:t>
            </a:r>
          </a:p>
          <a:p>
            <a:pPr lvl="1"/>
            <a:r>
              <a:rPr lang="en-US" dirty="0"/>
              <a:t>Handles logistics and pays “commission” to spammer</a:t>
            </a:r>
          </a:p>
          <a:p>
            <a:pPr lvl="1"/>
            <a:r>
              <a:rPr lang="en-US" dirty="0"/>
              <a:t>Provides storefront/web templates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“Specialization” of market!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09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Realization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conventional payment step like </a:t>
            </a:r>
            <a:r>
              <a:rPr lang="en-US" dirty="0" err="1"/>
              <a:t>paypal</a:t>
            </a:r>
            <a:r>
              <a:rPr lang="en-US" dirty="0"/>
              <a:t>/credit card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Three parts:</a:t>
            </a:r>
          </a:p>
          <a:p>
            <a:pPr lvl="1"/>
            <a:r>
              <a:rPr lang="en-US" dirty="0"/>
              <a:t>Issuing bank, </a:t>
            </a:r>
          </a:p>
          <a:p>
            <a:pPr lvl="1"/>
            <a:r>
              <a:rPr lang="en-US" dirty="0"/>
              <a:t>acquiring bank,</a:t>
            </a:r>
          </a:p>
          <a:p>
            <a:pPr lvl="1"/>
            <a:r>
              <a:rPr lang="en-US" dirty="0"/>
              <a:t> association network (</a:t>
            </a:r>
            <a:r>
              <a:rPr lang="en-US" dirty="0" err="1"/>
              <a:t>visa,mastercard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To be viable have to be part of association network and abide by their rules</a:t>
            </a:r>
          </a:p>
          <a:p>
            <a:endParaRPr lang="en-US" dirty="0"/>
          </a:p>
          <a:p>
            <a:r>
              <a:rPr lang="en-US" dirty="0"/>
              <a:t>Get product from somewhere and ship</a:t>
            </a:r>
          </a:p>
          <a:p>
            <a:pPr lvl="1"/>
            <a:r>
              <a:rPr lang="en-US" dirty="0"/>
              <a:t>“B2B”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244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Curiously..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transactions are coded with correct transaction codes</a:t>
            </a:r>
          </a:p>
          <a:p>
            <a:endParaRPr lang="en-US" dirty="0"/>
          </a:p>
          <a:p>
            <a:r>
              <a:rPr lang="en-US" dirty="0"/>
              <a:t>Visa/</a:t>
            </a:r>
            <a:r>
              <a:rPr lang="en-US" dirty="0" err="1"/>
              <a:t>Mastercard</a:t>
            </a:r>
            <a:r>
              <a:rPr lang="en-US" dirty="0"/>
              <a:t> are quite severe on violations!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541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" name="Picture 4" descr="Screen Shot 2015-04-07 at 7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7065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Globalization of Spam!</a:t>
            </a:r>
          </a:p>
        </p:txBody>
      </p:sp>
    </p:spTree>
    <p:extLst>
      <p:ext uri="{BB962C8B-B14F-4D97-AF65-F5344CB8AC3E}">
        <p14:creationId xmlns:p14="http://schemas.microsoft.com/office/powerpoint/2010/main" val="102983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6" name="Picture 5" descr="Screen Shot 2015-04-07 at 7.4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914400"/>
            <a:ext cx="7128933" cy="54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6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4134"/>
            <a:ext cx="8229600" cy="5652030"/>
          </a:xfrm>
        </p:spPr>
        <p:txBody>
          <a:bodyPr/>
          <a:lstStyle/>
          <a:p>
            <a:r>
              <a:rPr lang="en-US" dirty="0"/>
              <a:t>Feed collection from multiple sources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honeypots, bots, third parties</a:t>
            </a:r>
          </a:p>
          <a:p>
            <a:pPr lvl="1"/>
            <a:endParaRPr lang="en-US" dirty="0"/>
          </a:p>
          <a:p>
            <a:r>
              <a:rPr lang="en-US" dirty="0"/>
              <a:t>Extract URLs that point to spam</a:t>
            </a:r>
          </a:p>
          <a:p>
            <a:endParaRPr lang="en-US" dirty="0"/>
          </a:p>
          <a:p>
            <a:r>
              <a:rPr lang="en-US" dirty="0"/>
              <a:t>Build custom DNS and web crawlers to extract </a:t>
            </a:r>
            <a:r>
              <a:rPr lang="en-US" dirty="0" err="1"/>
              <a:t>nameservers</a:t>
            </a:r>
            <a:r>
              <a:rPr lang="en-US" dirty="0"/>
              <a:t> and hosting servers</a:t>
            </a:r>
          </a:p>
          <a:p>
            <a:pPr lvl="1"/>
            <a:r>
              <a:rPr lang="en-US" dirty="0"/>
              <a:t>E.g., take screenshots, emulate JS/flash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Some optimizations for scalability to reduce redundant crawls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01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5" name="Picture 4" descr="Screen Shot 2015-04-07 at 7.4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1153140"/>
            <a:ext cx="6694301" cy="53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9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800"/>
            <a:ext cx="8229600" cy="5567363"/>
          </a:xfrm>
        </p:spPr>
        <p:txBody>
          <a:bodyPr/>
          <a:lstStyle/>
          <a:p>
            <a:r>
              <a:rPr lang="en-US" dirty="0"/>
              <a:t>Content clustering to get “high-level” business </a:t>
            </a:r>
            <a:r>
              <a:rPr lang="en-US" dirty="0" err="1"/>
              <a:t>activites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Pharma</a:t>
            </a:r>
            <a:r>
              <a:rPr lang="en-US" dirty="0"/>
              <a:t>, Replicas, Software</a:t>
            </a:r>
          </a:p>
          <a:p>
            <a:pPr lvl="1"/>
            <a:endParaRPr lang="en-US" dirty="0"/>
          </a:p>
          <a:p>
            <a:r>
              <a:rPr lang="en-US" dirty="0"/>
              <a:t>Cluster pages that look similar and tag categories </a:t>
            </a:r>
          </a:p>
          <a:p>
            <a:endParaRPr lang="en-US" dirty="0"/>
          </a:p>
          <a:p>
            <a:r>
              <a:rPr lang="en-US" dirty="0"/>
              <a:t>Cluster by affiliates also </a:t>
            </a:r>
          </a:p>
          <a:p>
            <a:pPr lvl="1"/>
            <a:r>
              <a:rPr lang="en-US" dirty="0"/>
              <a:t>Manual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tagging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551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 120 purchases</a:t>
            </a:r>
          </a:p>
          <a:p>
            <a:endParaRPr lang="en-US" dirty="0"/>
          </a:p>
          <a:p>
            <a:r>
              <a:rPr lang="en-US" dirty="0"/>
              <a:t>Some were blocked!</a:t>
            </a:r>
          </a:p>
          <a:p>
            <a:endParaRPr lang="en-US" dirty="0"/>
          </a:p>
          <a:p>
            <a:r>
              <a:rPr lang="en-US" dirty="0"/>
              <a:t>76 authorized and 56 settled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540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this study is non-trivial!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Spammers are not dumb!</a:t>
            </a:r>
          </a:p>
          <a:p>
            <a:pPr lvl="1"/>
            <a:r>
              <a:rPr lang="en-US" dirty="0"/>
              <a:t>Care to ensure IP was correct</a:t>
            </a:r>
          </a:p>
          <a:p>
            <a:pPr lvl="1"/>
            <a:r>
              <a:rPr lang="en-US" dirty="0"/>
              <a:t>Spammers check for security companies trying to catch them and use </a:t>
            </a:r>
            <a:r>
              <a:rPr lang="en-US" dirty="0" err="1"/>
              <a:t>GeoLoc</a:t>
            </a:r>
            <a:r>
              <a:rPr lang="en-US" dirty="0"/>
              <a:t> services </a:t>
            </a:r>
            <a:r>
              <a:rPr lang="en-US" dirty="0">
                <a:sym typeface="Wingdings"/>
              </a:rPr>
              <a:t>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Tracking transactions is not easy</a:t>
            </a:r>
          </a:p>
          <a:p>
            <a:r>
              <a:rPr lang="en-US" dirty="0">
                <a:sym typeface="Wingdings"/>
              </a:rPr>
              <a:t>Paying from grants is not easy </a:t>
            </a:r>
          </a:p>
          <a:p>
            <a:pPr lvl="1"/>
            <a:r>
              <a:rPr lang="en-US" dirty="0">
                <a:sym typeface="Wingdings"/>
              </a:rPr>
              <a:t>Got a bank to give them throwaway cards and track transactions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Ethics/Legality</a:t>
            </a:r>
          </a:p>
          <a:p>
            <a:pPr lvl="1"/>
            <a:r>
              <a:rPr lang="en-US" dirty="0">
                <a:sym typeface="Wingdings"/>
              </a:rPr>
              <a:t>What products to buy?</a:t>
            </a:r>
          </a:p>
          <a:p>
            <a:pPr lvl="1"/>
            <a:r>
              <a:rPr lang="en-US" dirty="0">
                <a:sym typeface="Wingdings"/>
              </a:rPr>
              <a:t>Human subjects?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943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Internet cybercrime?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Understand structure of attack ecosystem</a:t>
            </a:r>
          </a:p>
          <a:p>
            <a:endParaRPr lang="en-US" dirty="0"/>
          </a:p>
          <a:p>
            <a:r>
              <a:rPr lang="en-US" dirty="0"/>
              <a:t>Potential weaknesses?</a:t>
            </a:r>
          </a:p>
          <a:p>
            <a:endParaRPr lang="en-US" dirty="0"/>
          </a:p>
          <a:p>
            <a:r>
              <a:rPr lang="en-US" dirty="0"/>
              <a:t>How many organizations involved?</a:t>
            </a:r>
          </a:p>
          <a:p>
            <a:endParaRPr lang="en-US" dirty="0"/>
          </a:p>
          <a:p>
            <a:r>
              <a:rPr lang="en-US" dirty="0"/>
              <a:t>How easy is to stop?</a:t>
            </a:r>
          </a:p>
          <a:p>
            <a:endParaRPr lang="en-US" dirty="0"/>
          </a:p>
          <a:p>
            <a:r>
              <a:rPr lang="en-US" dirty="0"/>
              <a:t>How easy is it for attackers to </a:t>
            </a:r>
            <a:r>
              <a:rPr lang="en-US" dirty="0" err="1"/>
              <a:t>respawn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9368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all this pain??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bottlenecks in spam value chain!</a:t>
            </a:r>
          </a:p>
          <a:p>
            <a:endParaRPr lang="en-US" dirty="0"/>
          </a:p>
          <a:p>
            <a:r>
              <a:rPr lang="en-US" dirty="0"/>
              <a:t>Name servers?</a:t>
            </a:r>
          </a:p>
          <a:p>
            <a:endParaRPr lang="en-US" dirty="0"/>
          </a:p>
          <a:p>
            <a:r>
              <a:rPr lang="en-US" dirty="0"/>
              <a:t>Hosting servers?</a:t>
            </a:r>
          </a:p>
          <a:p>
            <a:endParaRPr lang="en-US" dirty="0"/>
          </a:p>
          <a:p>
            <a:r>
              <a:rPr lang="en-US" dirty="0"/>
              <a:t>Realization?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300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diversity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Switching cost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Few opportunities for spammers to </a:t>
            </a:r>
            <a:r>
              <a:rPr lang="en-US" dirty="0" err="1"/>
              <a:t>respawn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297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registrars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concentration (</a:t>
            </a:r>
            <a:r>
              <a:rPr lang="en-US" dirty="0" err="1"/>
              <a:t>NauNet</a:t>
            </a:r>
            <a:r>
              <a:rPr lang="en-US" dirty="0"/>
              <a:t>)</a:t>
            </a:r>
          </a:p>
          <a:p>
            <a:r>
              <a:rPr lang="en-US" dirty="0"/>
              <a:t>But lots of diversity </a:t>
            </a:r>
          </a:p>
          <a:p>
            <a:r>
              <a:rPr lang="en-US" dirty="0"/>
              <a:t>Low switching cost</a:t>
            </a:r>
          </a:p>
          <a:p>
            <a:pPr lvl="1"/>
            <a:r>
              <a:rPr lang="en-US" dirty="0"/>
              <a:t>Domains are cheap and expendable </a:t>
            </a:r>
          </a:p>
          <a:p>
            <a:pPr lvl="1"/>
            <a:r>
              <a:rPr lang="en-US" dirty="0"/>
              <a:t>bulk price: $1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966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choices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Low switching 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Host via botnets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582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diversity</a:t>
            </a:r>
          </a:p>
          <a:p>
            <a:pPr lvl="1"/>
            <a:r>
              <a:rPr lang="en-US" dirty="0"/>
              <a:t>Three banks cover 95% of our corpus</a:t>
            </a:r>
          </a:p>
          <a:p>
            <a:r>
              <a:rPr lang="en-US" dirty="0"/>
              <a:t>Few banks willing to work with “high risk” merchants</a:t>
            </a:r>
          </a:p>
          <a:p>
            <a:pPr lvl="1"/>
            <a:r>
              <a:rPr lang="en-US" dirty="0"/>
              <a:t>High switching cost</a:t>
            </a:r>
          </a:p>
          <a:p>
            <a:r>
              <a:rPr lang="en-US" dirty="0"/>
              <a:t>Requires creating merchant account at bank in person</a:t>
            </a:r>
          </a:p>
          <a:p>
            <a:pPr lvl="1"/>
            <a:r>
              <a:rPr lang="en-US" dirty="0"/>
              <a:t>Money held by bank to cover chargebacks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197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14" y="1613863"/>
            <a:ext cx="2781300" cy="4179549"/>
          </a:xfrm>
          <a:prstGeom prst="rect">
            <a:avLst/>
          </a:prstGeom>
        </p:spPr>
      </p:pic>
      <p:pic>
        <p:nvPicPr>
          <p:cNvPr id="5" name="Picture 4" descr="A black cover with colorful text&#10;&#10;AI-generated content may be incorrect.">
            <a:extLst>
              <a:ext uri="{FF2B5EF4-FFF2-40B4-BE49-F238E27FC236}">
                <a16:creationId xmlns:a16="http://schemas.microsoft.com/office/drawing/2014/main" id="{1E0B2D20-F48E-3961-B23B-0D242B43E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3863"/>
            <a:ext cx="32639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Trajectories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Manufacturing Compromise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963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they are studying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Emergence of “software-as-a-service” model in browser compromise</a:t>
            </a:r>
          </a:p>
          <a:p>
            <a:endParaRPr lang="en-US" dirty="0"/>
          </a:p>
          <a:p>
            <a:r>
              <a:rPr lang="en-US" dirty="0"/>
              <a:t>Exploit as a service!</a:t>
            </a:r>
          </a:p>
          <a:p>
            <a:endParaRPr lang="en-US" dirty="0"/>
          </a:p>
          <a:p>
            <a:r>
              <a:rPr lang="en-US" dirty="0"/>
              <a:t>Decoupling complexity of compromise from the act of driving traffic to the malicious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5393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 err="1"/>
              <a:t>EaaS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Pay per install</a:t>
            </a:r>
          </a:p>
          <a:p>
            <a:endParaRPr lang="en-US" dirty="0"/>
          </a:p>
          <a:p>
            <a:r>
              <a:rPr lang="en-US" dirty="0"/>
              <a:t>Malware compromises host by social </a:t>
            </a:r>
            <a:r>
              <a:rPr lang="en-US" dirty="0" err="1"/>
              <a:t>engg</a:t>
            </a:r>
            <a:r>
              <a:rPr lang="en-US" dirty="0"/>
              <a:t>, spam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Hosts shared on underground forums</a:t>
            </a:r>
          </a:p>
          <a:p>
            <a:endParaRPr lang="en-US" dirty="0"/>
          </a:p>
          <a:p>
            <a:r>
              <a:rPr lang="en-US" dirty="0" err="1"/>
              <a:t>EaaS</a:t>
            </a:r>
            <a:r>
              <a:rPr lang="en-US" dirty="0"/>
              <a:t> focuses on drive by downloads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81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drive by download?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that happens </a:t>
            </a:r>
            <a:r>
              <a:rPr lang="en-US" b="1" dirty="0"/>
              <a:t>without</a:t>
            </a:r>
            <a:r>
              <a:rPr lang="en-US" dirty="0"/>
              <a:t> a users’ knowledge</a:t>
            </a:r>
          </a:p>
          <a:p>
            <a:endParaRPr lang="en-US" dirty="0"/>
          </a:p>
          <a:p>
            <a:r>
              <a:rPr lang="en-US" dirty="0"/>
              <a:t>E.g., innocent click on popup window or message is “implicit” </a:t>
            </a:r>
            <a:r>
              <a:rPr lang="en-US" dirty="0" err="1"/>
              <a:t>ack</a:t>
            </a:r>
            <a:r>
              <a:rPr lang="en-US" dirty="0"/>
              <a:t> for downloading</a:t>
            </a:r>
          </a:p>
          <a:p>
            <a:endParaRPr lang="en-US" dirty="0"/>
          </a:p>
          <a:p>
            <a:r>
              <a:rPr lang="en-US" dirty="0"/>
              <a:t>Target browser and extension vulnerabilities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77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 to see published work </a:t>
            </a:r>
            <a:br>
              <a:rPr lang="en-US" dirty="0"/>
            </a:br>
            <a:r>
              <a:rPr lang="en-US" dirty="0"/>
              <a:t>on this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Sensitive</a:t>
            </a:r>
          </a:p>
          <a:p>
            <a:endParaRPr lang="en-US" dirty="0"/>
          </a:p>
          <a:p>
            <a:r>
              <a:rPr lang="en-US" dirty="0"/>
              <a:t>Hard to perform this style of investigation</a:t>
            </a:r>
          </a:p>
          <a:p>
            <a:endParaRPr lang="en-US" dirty="0"/>
          </a:p>
          <a:p>
            <a:r>
              <a:rPr lang="en-US" dirty="0"/>
              <a:t>Ground truth</a:t>
            </a:r>
          </a:p>
          <a:p>
            <a:endParaRPr lang="en-US" dirty="0"/>
          </a:p>
          <a:p>
            <a:r>
              <a:rPr lang="en-US" dirty="0"/>
              <a:t>E.g., check out </a:t>
            </a:r>
            <a:r>
              <a:rPr lang="en-US" dirty="0" err="1"/>
              <a:t>krebsonsecurity.com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UCSD/ICSI have done quite a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148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5" name="Picture 4" descr="Screen Shot 2015-04-07 at 10.0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39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Earliest known was MPACK 2006</a:t>
            </a:r>
          </a:p>
          <a:p>
            <a:endParaRPr lang="en-US" dirty="0"/>
          </a:p>
          <a:p>
            <a:r>
              <a:rPr lang="en-US" dirty="0"/>
              <a:t>Profiles browser/OS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Delivers a suitable exploit </a:t>
            </a:r>
          </a:p>
          <a:p>
            <a:endParaRPr lang="en-US" dirty="0"/>
          </a:p>
          <a:p>
            <a:r>
              <a:rPr lang="en-US" dirty="0"/>
              <a:t>Traditional: one-time fees like software</a:t>
            </a:r>
          </a:p>
          <a:p>
            <a:endParaRPr lang="en-US" dirty="0"/>
          </a:p>
          <a:p>
            <a:r>
              <a:rPr lang="en-US" dirty="0"/>
              <a:t>New model: </a:t>
            </a:r>
            <a:r>
              <a:rPr lang="en-US" dirty="0" err="1"/>
              <a:t>SaaS</a:t>
            </a:r>
            <a:r>
              <a:rPr lang="en-US" dirty="0"/>
              <a:t>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4488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 of PPI</a:t>
            </a:r>
          </a:p>
          <a:p>
            <a:endParaRPr lang="en-US" dirty="0"/>
          </a:p>
          <a:p>
            <a:r>
              <a:rPr lang="en-US" dirty="0"/>
              <a:t>Decouple </a:t>
            </a:r>
            <a:r>
              <a:rPr lang="en-US"/>
              <a:t>the steps</a:t>
            </a:r>
            <a:endParaRPr lang="en-US" dirty="0"/>
          </a:p>
          <a:p>
            <a:endParaRPr lang="en-US" dirty="0"/>
          </a:p>
          <a:p>
            <a:r>
              <a:rPr lang="en-US" dirty="0"/>
              <a:t>PPI Service handles 1,2,3 and 5 </a:t>
            </a:r>
          </a:p>
          <a:p>
            <a:endParaRPr lang="en-US" dirty="0"/>
          </a:p>
          <a:p>
            <a:r>
              <a:rPr lang="en-US" dirty="0"/>
              <a:t>“Client” just provides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4416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after install?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Monetization via </a:t>
            </a:r>
          </a:p>
          <a:p>
            <a:pPr lvl="1"/>
            <a:r>
              <a:rPr lang="en-US" dirty="0"/>
              <a:t>Spam</a:t>
            </a:r>
          </a:p>
          <a:p>
            <a:pPr lvl="1"/>
            <a:r>
              <a:rPr lang="en-US" dirty="0"/>
              <a:t>PII harvesting</a:t>
            </a:r>
          </a:p>
          <a:p>
            <a:pPr lvl="1"/>
            <a:r>
              <a:rPr lang="en-US" dirty="0"/>
              <a:t>Click fraud</a:t>
            </a:r>
          </a:p>
          <a:p>
            <a:pPr lvl="1"/>
            <a:r>
              <a:rPr lang="en-US" dirty="0"/>
              <a:t>Hijacking browser</a:t>
            </a:r>
          </a:p>
          <a:p>
            <a:pPr lvl="1"/>
            <a:r>
              <a:rPr lang="en-US" dirty="0" err="1"/>
              <a:t>FakeAV</a:t>
            </a:r>
            <a:endParaRPr lang="en-US" dirty="0"/>
          </a:p>
          <a:p>
            <a:pPr lvl="1"/>
            <a:r>
              <a:rPr lang="en-US" dirty="0"/>
              <a:t>Proxy and hosting (“cloud”)</a:t>
            </a:r>
          </a:p>
          <a:p>
            <a:pPr lvl="1"/>
            <a:r>
              <a:rPr lang="en-US" dirty="0"/>
              <a:t>Droppers for third parties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476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  <p:pic>
        <p:nvPicPr>
          <p:cNvPr id="3" name="Picture 2" descr="Screen Shot 2015-04-07 at 10.1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067"/>
            <a:ext cx="9144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1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  <p:pic>
        <p:nvPicPr>
          <p:cNvPr id="5" name="Picture 4" descr="Screen Shot 2015-04-07 at 10.0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57867"/>
            <a:ext cx="6607332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1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of “honeypots”</a:t>
            </a:r>
          </a:p>
          <a:p>
            <a:endParaRPr lang="en-US" dirty="0"/>
          </a:p>
          <a:p>
            <a:r>
              <a:rPr lang="en-US" dirty="0"/>
              <a:t>Want to “fake” real services so that malware behaves normally</a:t>
            </a:r>
          </a:p>
          <a:p>
            <a:endParaRPr lang="en-US" dirty="0"/>
          </a:p>
          <a:p>
            <a:r>
              <a:rPr lang="en-US" dirty="0"/>
              <a:t>But avoid damage to real services</a:t>
            </a:r>
          </a:p>
          <a:p>
            <a:pPr lvl="1"/>
            <a:r>
              <a:rPr lang="en-US" dirty="0"/>
              <a:t>E.g., Trap on actual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8657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malware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4020609"/>
            <a:ext cx="8229600" cy="25315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heuristics</a:t>
            </a:r>
          </a:p>
          <a:p>
            <a:pPr lvl="1"/>
            <a:r>
              <a:rPr lang="en-US" dirty="0"/>
              <a:t>Domains contacted</a:t>
            </a:r>
          </a:p>
          <a:p>
            <a:pPr lvl="1"/>
            <a:r>
              <a:rPr lang="en-US" dirty="0"/>
              <a:t>HTTP requests</a:t>
            </a:r>
          </a:p>
          <a:p>
            <a:pPr lvl="1"/>
            <a:r>
              <a:rPr lang="en-US" dirty="0"/>
              <a:t>System modifications</a:t>
            </a:r>
          </a:p>
          <a:p>
            <a:pPr lvl="1"/>
            <a:r>
              <a:rPr lang="en-US" dirty="0"/>
              <a:t>Screenshots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  <p:pic>
        <p:nvPicPr>
          <p:cNvPr id="5" name="Picture 4" descr="Screen Shot 2015-04-07 at 10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72" y="1253066"/>
            <a:ext cx="696709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52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single source of malware is comprehensive</a:t>
            </a:r>
          </a:p>
          <a:p>
            <a:r>
              <a:rPr lang="en-US" dirty="0"/>
              <a:t>9 exploit kits account for 92% of malicious URLS</a:t>
            </a:r>
          </a:p>
          <a:p>
            <a:pPr lvl="1"/>
            <a:r>
              <a:rPr lang="en-US" dirty="0"/>
              <a:t>29% are </a:t>
            </a:r>
            <a:r>
              <a:rPr lang="en-US" dirty="0" err="1"/>
              <a:t>Blackhole</a:t>
            </a:r>
            <a:r>
              <a:rPr lang="en-US" dirty="0"/>
              <a:t> </a:t>
            </a:r>
          </a:p>
          <a:p>
            <a:r>
              <a:rPr lang="en-US" dirty="0"/>
              <a:t>Kits distribute 32 most prominent malware families</a:t>
            </a:r>
          </a:p>
          <a:p>
            <a:r>
              <a:rPr lang="en-US" dirty="0"/>
              <a:t>Infrastructure for hosting is short lived </a:t>
            </a:r>
          </a:p>
          <a:p>
            <a:pPr lvl="1"/>
            <a:r>
              <a:rPr lang="en-US" dirty="0"/>
              <a:t>2.5 </a:t>
            </a:r>
            <a:r>
              <a:rPr lang="en-US" dirty="0" err="1"/>
              <a:t>hrs</a:t>
            </a:r>
            <a:r>
              <a:rPr lang="en-US"/>
              <a:t> </a:t>
            </a:r>
            <a:r>
              <a:rPr lang="en-US">
                <a:sym typeface="Wingdings"/>
              </a:rPr>
              <a:t> </a:t>
            </a:r>
            <a:r>
              <a:rPr lang="en-US"/>
              <a:t>URL </a:t>
            </a:r>
            <a:r>
              <a:rPr lang="en-US" dirty="0"/>
              <a:t>crawling has limitations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9265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Cybercrime infrastructure is a full-fledged business</a:t>
            </a:r>
          </a:p>
          <a:p>
            <a:endParaRPr lang="en-US" dirty="0"/>
          </a:p>
          <a:p>
            <a:r>
              <a:rPr lang="en-US" dirty="0"/>
              <a:t>Pretty “robust” ecosystem</a:t>
            </a:r>
          </a:p>
          <a:p>
            <a:pPr lvl="1"/>
            <a:r>
              <a:rPr lang="en-US" dirty="0"/>
              <a:t>Often hide behind bulletproof hosting services and/or botnets</a:t>
            </a:r>
          </a:p>
          <a:p>
            <a:pPr lvl="1"/>
            <a:endParaRPr lang="en-US" dirty="0"/>
          </a:p>
          <a:p>
            <a:r>
              <a:rPr lang="en-US" dirty="0"/>
              <a:t>Emergence of  business models</a:t>
            </a:r>
          </a:p>
          <a:p>
            <a:pPr lvl="1"/>
            <a:r>
              <a:rPr lang="en-US" dirty="0"/>
              <a:t>Affiliates, </a:t>
            </a:r>
            <a:r>
              <a:rPr lang="en-US" dirty="0" err="1"/>
              <a:t>EaaS</a:t>
            </a:r>
            <a:r>
              <a:rPr lang="en-US" dirty="0"/>
              <a:t>, Exploit kits, “specialization”, “globalization”, customer care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Payment seems like a potential bottleneck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293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Trajectories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Manufacturing Compromise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48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Trajectory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Characterize resource dependencies for spam</a:t>
            </a:r>
          </a:p>
          <a:p>
            <a:endParaRPr lang="en-US" dirty="0"/>
          </a:p>
          <a:p>
            <a:r>
              <a:rPr lang="en-US" dirty="0"/>
              <a:t>Many months of spam data </a:t>
            </a:r>
          </a:p>
          <a:p>
            <a:endParaRPr lang="en-US" dirty="0"/>
          </a:p>
          <a:p>
            <a:r>
              <a:rPr lang="en-US" dirty="0"/>
              <a:t>Analyze ecosystem of servers, name servers, hosts </a:t>
            </a:r>
          </a:p>
          <a:p>
            <a:endParaRPr lang="en-US" dirty="0"/>
          </a:p>
          <a:p>
            <a:r>
              <a:rPr lang="en-US" dirty="0"/>
              <a:t>Real online transactions!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397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 from paper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tier is most concentrated</a:t>
            </a:r>
          </a:p>
          <a:p>
            <a:endParaRPr lang="en-US" dirty="0"/>
          </a:p>
          <a:p>
            <a:r>
              <a:rPr lang="en-US" dirty="0"/>
              <a:t>Few banks seem to transact most payments</a:t>
            </a:r>
          </a:p>
          <a:p>
            <a:endParaRPr lang="en-US" dirty="0"/>
          </a:p>
          <a:p>
            <a:r>
              <a:rPr lang="en-US" dirty="0"/>
              <a:t>Potential point of effective blocking!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19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is a complex business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Sending emails </a:t>
            </a:r>
            <a:r>
              <a:rPr lang="en-US" dirty="0" err="1"/>
              <a:t>ec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Click support</a:t>
            </a:r>
          </a:p>
          <a:p>
            <a:pPr lvl="1"/>
            <a:r>
              <a:rPr lang="en-US" dirty="0"/>
              <a:t>Non trivial and need to be robust to defenders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Realization</a:t>
            </a:r>
          </a:p>
          <a:p>
            <a:pPr lvl="1"/>
            <a:r>
              <a:rPr lang="en-US" dirty="0"/>
              <a:t>Get actual transactions customer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605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Spam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78475"/>
          </a:xfrm>
        </p:spPr>
        <p:txBody>
          <a:bodyPr>
            <a:normAutofit/>
          </a:bodyPr>
          <a:lstStyle/>
          <a:p>
            <a:r>
              <a:rPr lang="en-US" dirty="0"/>
              <a:t>Detection – ML/NLP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Blocking – signatures, network blocks</a:t>
            </a:r>
          </a:p>
          <a:p>
            <a:endParaRPr lang="en-US" dirty="0"/>
          </a:p>
          <a:p>
            <a:r>
              <a:rPr lang="en-US" dirty="0"/>
              <a:t>Mostly focus on the “advertising” aspect</a:t>
            </a:r>
          </a:p>
          <a:p>
            <a:endParaRPr lang="en-US" dirty="0"/>
          </a:p>
          <a:p>
            <a:r>
              <a:rPr lang="en-US" dirty="0"/>
              <a:t>This work is different – focus on Click and realization aspects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162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support in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Historical: direct </a:t>
            </a:r>
            <a:r>
              <a:rPr lang="en-US" dirty="0" err="1"/>
              <a:t>urls</a:t>
            </a:r>
            <a:endParaRPr lang="en-US" dirty="0"/>
          </a:p>
          <a:p>
            <a:pPr lvl="1"/>
            <a:r>
              <a:rPr lang="en-US" dirty="0"/>
              <a:t>Easy to block</a:t>
            </a:r>
          </a:p>
          <a:p>
            <a:r>
              <a:rPr lang="en-US" dirty="0"/>
              <a:t>Currently use many redirects</a:t>
            </a:r>
          </a:p>
          <a:p>
            <a:pPr lvl="1"/>
            <a:r>
              <a:rPr lang="en-US" dirty="0"/>
              <a:t>Outsourced DNS</a:t>
            </a:r>
          </a:p>
          <a:p>
            <a:pPr lvl="1"/>
            <a:r>
              <a:rPr lang="en-US" dirty="0"/>
              <a:t>Managed DNS</a:t>
            </a:r>
          </a:p>
          <a:p>
            <a:r>
              <a:rPr lang="en-US" dirty="0"/>
              <a:t>Domain resources eventually managed by spammer</a:t>
            </a:r>
          </a:p>
          <a:p>
            <a:pPr lvl="1"/>
            <a:r>
              <a:rPr lang="en-US" dirty="0"/>
              <a:t>Find “indifferent” registrars</a:t>
            </a:r>
          </a:p>
          <a:p>
            <a:r>
              <a:rPr lang="en-US" dirty="0"/>
              <a:t>Name servers</a:t>
            </a:r>
          </a:p>
          <a:p>
            <a:pPr lvl="1"/>
            <a:r>
              <a:rPr lang="en-US" dirty="0"/>
              <a:t>Find “bulletproof” hosting services</a:t>
            </a:r>
          </a:p>
          <a:p>
            <a:r>
              <a:rPr lang="en-US" dirty="0"/>
              <a:t>Web servers </a:t>
            </a:r>
          </a:p>
          <a:p>
            <a:pPr lvl="1"/>
            <a:r>
              <a:rPr lang="en-US" dirty="0"/>
              <a:t>Bulletproof hosting, fast flux DNS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65165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10276</TotalTime>
  <Words>1001</Words>
  <Application>Microsoft Macintosh PowerPoint</Application>
  <PresentationFormat>On-screen Show (4:3)</PresentationFormat>
  <Paragraphs>298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Presentation2</vt:lpstr>
      <vt:lpstr>Internet CyberCrime Economics</vt:lpstr>
      <vt:lpstr>Why study Internet cybercrime?</vt:lpstr>
      <vt:lpstr>Hard to see published work  on this topic</vt:lpstr>
      <vt:lpstr>Two papers </vt:lpstr>
      <vt:lpstr>Click Trajectory</vt:lpstr>
      <vt:lpstr>Key findings from paper </vt:lpstr>
      <vt:lpstr>Spam is a complex business today</vt:lpstr>
      <vt:lpstr>Prior work on Spam </vt:lpstr>
      <vt:lpstr>Click support in depth</vt:lpstr>
      <vt:lpstr>Emergence of affiliates</vt:lpstr>
      <vt:lpstr>Realization step</vt:lpstr>
      <vt:lpstr>Curiously.. </vt:lpstr>
      <vt:lpstr>Globalization of Spam!</vt:lpstr>
      <vt:lpstr>Data collection</vt:lpstr>
      <vt:lpstr>PowerPoint Presentation</vt:lpstr>
      <vt:lpstr>Data collection (2)</vt:lpstr>
      <vt:lpstr>PowerPoint Presentation</vt:lpstr>
      <vt:lpstr>Purchasing </vt:lpstr>
      <vt:lpstr>Doing this study is non-trivial!</vt:lpstr>
      <vt:lpstr>Why take all this pain?? </vt:lpstr>
      <vt:lpstr>Criteria for blocking</vt:lpstr>
      <vt:lpstr>Name registrars</vt:lpstr>
      <vt:lpstr>Hosting?</vt:lpstr>
      <vt:lpstr>Banks?</vt:lpstr>
      <vt:lpstr>Suggested reading </vt:lpstr>
      <vt:lpstr>Two papers </vt:lpstr>
      <vt:lpstr>Problem they are studying</vt:lpstr>
      <vt:lpstr>Before EaaS </vt:lpstr>
      <vt:lpstr>What’s a drive by download?</vt:lpstr>
      <vt:lpstr>PowerPoint Presentation</vt:lpstr>
      <vt:lpstr>Exploit Kit</vt:lpstr>
      <vt:lpstr>Traffic PPI</vt:lpstr>
      <vt:lpstr>What happens after install?</vt:lpstr>
      <vt:lpstr>Measurement methodology</vt:lpstr>
      <vt:lpstr>Malware sources</vt:lpstr>
      <vt:lpstr>Contained execution</vt:lpstr>
      <vt:lpstr>Clustering malware families</vt:lpstr>
      <vt:lpstr>Key findings</vt:lpstr>
      <vt:lpstr>Takeaways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4246</cp:revision>
  <dcterms:created xsi:type="dcterms:W3CDTF">2013-01-16T19:50:08Z</dcterms:created>
  <dcterms:modified xsi:type="dcterms:W3CDTF">2025-03-31T19:27:53Z</dcterms:modified>
</cp:coreProperties>
</file>