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92" r:id="rId1"/>
  </p:sldMasterIdLst>
  <p:notesMasterIdLst>
    <p:notesMasterId r:id="rId46"/>
  </p:notesMasterIdLst>
  <p:handoutMasterIdLst>
    <p:handoutMasterId r:id="rId47"/>
  </p:handoutMasterIdLst>
  <p:sldIdLst>
    <p:sldId id="266" r:id="rId2"/>
    <p:sldId id="310" r:id="rId3"/>
    <p:sldId id="267" r:id="rId4"/>
    <p:sldId id="268" r:id="rId5"/>
    <p:sldId id="272" r:id="rId6"/>
    <p:sldId id="269" r:id="rId7"/>
    <p:sldId id="271" r:id="rId8"/>
    <p:sldId id="270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73" r:id="rId21"/>
    <p:sldId id="296" r:id="rId22"/>
    <p:sldId id="297" r:id="rId23"/>
    <p:sldId id="300" r:id="rId24"/>
    <p:sldId id="298" r:id="rId25"/>
    <p:sldId id="301" r:id="rId26"/>
    <p:sldId id="302" r:id="rId27"/>
    <p:sldId id="304" r:id="rId28"/>
    <p:sldId id="299" r:id="rId29"/>
    <p:sldId id="305" r:id="rId30"/>
    <p:sldId id="306" r:id="rId31"/>
    <p:sldId id="307" r:id="rId32"/>
    <p:sldId id="308" r:id="rId33"/>
    <p:sldId id="309" r:id="rId34"/>
    <p:sldId id="274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75" r:id="rId4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31849"/>
    <a:srgbClr val="218F3B"/>
    <a:srgbClr val="2ACA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70" autoAdjust="0"/>
    <p:restoredTop sz="86697" autoAdjust="0"/>
  </p:normalViewPr>
  <p:slideViewPr>
    <p:cSldViewPr snapToGrid="0" snapToObjects="1">
      <p:cViewPr varScale="1">
        <p:scale>
          <a:sx n="97" d="100"/>
          <a:sy n="97" d="100"/>
        </p:scale>
        <p:origin x="183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38BD9-4917-8D4E-AD7F-00C87105B56D}" type="datetimeFigureOut">
              <a:rPr lang="en-US" smtClean="0"/>
              <a:pPr/>
              <a:t>3/19/25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9FD0A5-12A9-F248-9FA1-261E5D5F20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973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F761A9-F6AF-514E-AB09-9B183D711432}" type="datetimeFigureOut">
              <a:rPr lang="en-US" smtClean="0"/>
              <a:pPr/>
              <a:t>3/19/25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ED974D-8C01-4845-B68A-3955301DB1A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9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097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5684" indent="-2752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052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1473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1893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2314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2735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3156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3576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8759857F-35A1-B34F-AAAD-F83DDF1B2417}" type="slidenum">
              <a:rPr lang="en-US">
                <a:latin typeface="Calibri" charset="0"/>
              </a:rPr>
              <a:pPr eaLnBrk="1" hangingPunct="1"/>
              <a:t>42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82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ED974D-8C01-4845-B68A-3955301DB1A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52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5684" indent="-2752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052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1473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1893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2314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2735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3156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3576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1DBF99EA-B66B-9041-BEA3-D7720912B546}" type="slidenum">
              <a:rPr lang="en-US">
                <a:latin typeface="Calibri" charset="0"/>
              </a:rPr>
              <a:pPr eaLnBrk="1" hangingPunct="1"/>
              <a:t>35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41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5684" indent="-2752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052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1473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1893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2314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2735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3156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3576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5CDD98D7-CA75-3841-BB76-2A063027EDEA}" type="slidenum">
              <a:rPr lang="en-US">
                <a:latin typeface="Calibri" charset="0"/>
              </a:rPr>
              <a:pPr eaLnBrk="1" hangingPunct="1"/>
              <a:t>36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153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5684" indent="-2752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052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1473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1893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2314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2735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3156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3576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760156A4-2164-E24D-95D3-54C86A5045E4}" type="slidenum">
              <a:rPr lang="en-US">
                <a:latin typeface="Calibri" charset="0"/>
              </a:rPr>
              <a:pPr eaLnBrk="1" hangingPunct="1"/>
              <a:t>37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880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5684" indent="-2752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052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1473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1893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2314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2735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3156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3576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06F8636-0240-3B4B-A56B-4CC85BBF52DB}" type="slidenum">
              <a:rPr lang="en-US">
                <a:latin typeface="Calibri" charset="0"/>
              </a:rPr>
              <a:pPr eaLnBrk="1" hangingPunct="1"/>
              <a:t>38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210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5684" indent="-2752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052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1473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1893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2314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2735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3156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3576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3466AFFF-DAD4-4A47-BBF2-F457F487B89F}" type="slidenum">
              <a:rPr lang="en-US">
                <a:latin typeface="Calibri" charset="0"/>
              </a:rPr>
              <a:pPr eaLnBrk="1" hangingPunct="1"/>
              <a:t>39</a:t>
            </a:fld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058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5684" indent="-2752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052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1473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1893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2314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2735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3156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3576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EED6EBF-D3D2-294B-8B99-D78C79F13024}" type="slidenum">
              <a:rPr lang="en-US">
                <a:latin typeface="Calibri" charset="0"/>
              </a:rPr>
              <a:pPr eaLnBrk="1" hangingPunct="1"/>
              <a:t>40</a:t>
            </a:fld>
            <a:endParaRPr lang="en-US">
              <a:latin typeface="Calibri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6327" indent="-226327">
              <a:lnSpc>
                <a:spcPct val="90000"/>
              </a:lnSpc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206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15684" indent="-275263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01052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41473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81893" indent="-22021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422314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862735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303156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743576" indent="-2202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E4BCC560-508C-EA4C-8E8F-37C9BB3DCDBF}" type="slidenum">
              <a:rPr lang="en-US">
                <a:latin typeface="Calibri" charset="0"/>
              </a:rPr>
              <a:pPr eaLnBrk="1" hangingPunct="1"/>
              <a:t>41</a:t>
            </a:fld>
            <a:endParaRPr lang="en-US">
              <a:latin typeface="Calibri" charset="0"/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6327" indent="-226327">
              <a:lnSpc>
                <a:spcPct val="90000"/>
              </a:lnSpc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053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(c) Nicolas Christin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(c) Nicolas Christin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(c) Nicolas Christin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(c) Nicolas Christin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(c) Nicolas Christin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(c) Nicolas Christin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(c) Nicolas Christin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(c) Nicolas Christin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(c) Nicolas Christin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(c) Nicolas Christin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r>
              <a:rPr lang="en-US"/>
              <a:t>(c) Nicolas Christin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n-US"/>
              <a:t>18-731: Network Security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r>
              <a:rPr lang="en-US" sz="1000">
                <a:solidFill>
                  <a:schemeClr val="tx2">
                    <a:shade val="50000"/>
                  </a:schemeClr>
                </a:solidFill>
              </a:rPr>
              <a:t>(c) Nicolas Christin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 eaLnBrk="1" latinLnBrk="0" hangingPunct="1"/>
            <a:r>
              <a:rPr kumimoji="0" lang="en-US" sz="1000">
                <a:solidFill>
                  <a:schemeClr val="tx2">
                    <a:shade val="50000"/>
                  </a:schemeClr>
                </a:solidFill>
              </a:rPr>
              <a:t>18-731: Network Security</a:t>
            </a:r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7467" y="6492875"/>
            <a:ext cx="6265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957AF-53C0-420B-9C2D-77DB1416566C}" type="slidenum">
              <a:rPr lang="en-US" smtClean="0"/>
              <a:pPr/>
              <a:t>‹#›</a:t>
            </a:fld>
            <a:endParaRPr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harlie.com/logo.jpg" TargetMode="External"/><Relationship Id="rId4" Type="http://schemas.openxmlformats.org/officeDocument/2006/relationships/hyperlink" Target="http://www.bob.com/dummy1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gif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369673"/>
            <a:ext cx="9144000" cy="2473431"/>
          </a:xfrm>
        </p:spPr>
        <p:txBody>
          <a:bodyPr>
            <a:noAutofit/>
          </a:bodyPr>
          <a:lstStyle/>
          <a:p>
            <a:br>
              <a:rPr lang="en-US" sz="5200" dirty="0"/>
            </a:br>
            <a:r>
              <a:rPr lang="en-US" sz="5200" dirty="0"/>
              <a:t>Side Channel Attacks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0" y="4106333"/>
            <a:ext cx="9144000" cy="17699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 dirty="0">
                <a:solidFill>
                  <a:schemeClr val="tx1"/>
                </a:solidFill>
              </a:rPr>
              <a:t>      Vyas Sekar</a:t>
            </a:r>
          </a:p>
          <a:p>
            <a:endParaRPr lang="en-US" sz="3800" dirty="0">
              <a:solidFill>
                <a:schemeClr val="tx1"/>
              </a:solidFill>
            </a:endParaRPr>
          </a:p>
          <a:p>
            <a:r>
              <a:rPr lang="en-US" sz="3800" dirty="0" err="1">
                <a:solidFill>
                  <a:schemeClr val="tx1"/>
                </a:solidFill>
              </a:rPr>
              <a:t>Acks</a:t>
            </a:r>
            <a:r>
              <a:rPr lang="en-US" sz="3800" dirty="0">
                <a:solidFill>
                  <a:schemeClr val="tx1"/>
                </a:solidFill>
              </a:rPr>
              <a:t>: </a:t>
            </a:r>
          </a:p>
          <a:p>
            <a:r>
              <a:rPr lang="en-US" sz="3800" dirty="0">
                <a:solidFill>
                  <a:schemeClr val="tx1"/>
                </a:solidFill>
              </a:rPr>
              <a:t>Some slides from </a:t>
            </a:r>
            <a:r>
              <a:rPr lang="en-US" sz="3800" dirty="0" err="1">
                <a:solidFill>
                  <a:schemeClr val="tx1"/>
                </a:solidFill>
              </a:rPr>
              <a:t>Shuo</a:t>
            </a:r>
            <a:r>
              <a:rPr lang="en-US" sz="3800" dirty="0">
                <a:solidFill>
                  <a:schemeClr val="tx1"/>
                </a:solidFill>
              </a:rPr>
              <a:t> Chen </a:t>
            </a:r>
          </a:p>
          <a:p>
            <a:endParaRPr lang="en-US" sz="3800" dirty="0">
              <a:solidFill>
                <a:schemeClr val="tx1"/>
              </a:solidFill>
            </a:endParaRPr>
          </a:p>
          <a:p>
            <a:endParaRPr lang="en-US" sz="3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32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"/>
    </mc:Choice>
    <mc:Fallback xmlns="" xmlns:mv="urn:schemas-microsoft-com:mac:vml">
      <p:transition spd="slow" advTm="14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weaknesses exposed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Packets are padded only to a eight byte boundary</a:t>
            </a:r>
          </a:p>
          <a:p>
            <a:pPr lvl="1"/>
            <a:r>
              <a:rPr lang="en-US" dirty="0"/>
              <a:t>Can learn approximate length of data </a:t>
            </a:r>
          </a:p>
          <a:p>
            <a:pPr lvl="1"/>
            <a:endParaRPr lang="en-US" dirty="0"/>
          </a:p>
          <a:p>
            <a:r>
              <a:rPr lang="en-US" dirty="0"/>
              <a:t>Interactive mode optimized for low latency</a:t>
            </a:r>
          </a:p>
          <a:p>
            <a:pPr lvl="1"/>
            <a:r>
              <a:rPr lang="en-US" dirty="0"/>
              <a:t>Can learn length of passwords</a:t>
            </a:r>
          </a:p>
          <a:p>
            <a:pPr lvl="1"/>
            <a:r>
              <a:rPr lang="en-US" dirty="0"/>
              <a:t>Keystroke timings further reveal actual characters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65068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Traffic Signature for “</a:t>
            </a:r>
            <a:r>
              <a:rPr lang="en-US" dirty="0" err="1"/>
              <a:t>su</a:t>
            </a:r>
            <a:r>
              <a:rPr lang="en-US" dirty="0"/>
              <a:t>” </a:t>
            </a:r>
            <a:r>
              <a:rPr lang="en-US" dirty="0" err="1"/>
              <a:t>comand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11</a:t>
            </a:fld>
            <a:endParaRPr kumimoji="0" lang="en-US"/>
          </a:p>
        </p:txBody>
      </p:sp>
      <p:pic>
        <p:nvPicPr>
          <p:cNvPr id="5" name="Picture 4" descr="Screen Shot 2015-03-17 at 10.04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1816100"/>
            <a:ext cx="8813800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365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Keystroke Timing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Focus on “touch typing” </a:t>
            </a:r>
          </a:p>
          <a:p>
            <a:endParaRPr lang="en-US" dirty="0"/>
          </a:p>
          <a:p>
            <a:r>
              <a:rPr lang="en-US" dirty="0"/>
              <a:t>Most people have standard timing patterns in keystrokes, especially for passwords </a:t>
            </a:r>
          </a:p>
          <a:p>
            <a:endParaRPr lang="en-US" dirty="0"/>
          </a:p>
          <a:p>
            <a:r>
              <a:rPr lang="en-US" dirty="0"/>
              <a:t>Distinguishable from inter-keystroke timings!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56136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13</a:t>
            </a:fld>
            <a:endParaRPr kumimoji="0" lang="en-US"/>
          </a:p>
        </p:txBody>
      </p:sp>
      <p:pic>
        <p:nvPicPr>
          <p:cNvPr id="5" name="Picture 4" descr="Screen Shot 2015-03-17 at 10.07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0" y="914400"/>
            <a:ext cx="84836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539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Gaussian models for 142 char pairs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14</a:t>
            </a:fld>
            <a:endParaRPr kumimoji="0" lang="en-US"/>
          </a:p>
        </p:txBody>
      </p:sp>
      <p:pic>
        <p:nvPicPr>
          <p:cNvPr id="5" name="Picture 4" descr="Screen Shot 2015-03-17 at 10.09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044575"/>
            <a:ext cx="7755467" cy="5315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61000" y="1492250"/>
            <a:ext cx="3204273" cy="1200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/>
              <a:t>Non trivial overlap</a:t>
            </a:r>
          </a:p>
          <a:p>
            <a:r>
              <a:rPr lang="en-US" sz="2400" dirty="0">
                <a:sym typeface="Wingdings"/>
              </a:rPr>
              <a:t> </a:t>
            </a:r>
          </a:p>
          <a:p>
            <a:r>
              <a:rPr lang="en-US" sz="2400" dirty="0">
                <a:sym typeface="Wingdings"/>
              </a:rPr>
              <a:t>Inference might be hard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306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Quantify how much info is leaked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Via Information gain analysis</a:t>
            </a:r>
          </a:p>
          <a:p>
            <a:endParaRPr lang="en-US" dirty="0"/>
          </a:p>
          <a:p>
            <a:r>
              <a:rPr lang="en-US" dirty="0"/>
              <a:t>Related to entropy</a:t>
            </a:r>
          </a:p>
          <a:p>
            <a:endParaRPr lang="en-US" dirty="0"/>
          </a:p>
          <a:p>
            <a:r>
              <a:rPr lang="en-US" dirty="0"/>
              <a:t>Given latency observation y</a:t>
            </a:r>
            <a:r>
              <a:rPr lang="en-US" baseline="-25000" dirty="0"/>
              <a:t>0</a:t>
            </a:r>
            <a:r>
              <a:rPr lang="en-US" dirty="0"/>
              <a:t>, how does entropy change?</a:t>
            </a:r>
          </a:p>
          <a:p>
            <a:endParaRPr lang="en-US" dirty="0"/>
          </a:p>
          <a:p>
            <a:r>
              <a:rPr lang="en-US" dirty="0"/>
              <a:t>Information Gain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15</a:t>
            </a:fld>
            <a:endParaRPr kumimoji="0" lang="en-US"/>
          </a:p>
        </p:txBody>
      </p:sp>
      <p:pic>
        <p:nvPicPr>
          <p:cNvPr id="5" name="Picture 4" descr="Screen Shot 2015-03-17 at 10.12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9117" y="1866900"/>
            <a:ext cx="4165600" cy="558800"/>
          </a:xfrm>
          <a:prstGeom prst="rect">
            <a:avLst/>
          </a:prstGeom>
        </p:spPr>
      </p:pic>
      <p:pic>
        <p:nvPicPr>
          <p:cNvPr id="6" name="Picture 5" descr="Screen Shot 2015-03-17 at 10.13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5" y="3333750"/>
            <a:ext cx="3479800" cy="508000"/>
          </a:xfrm>
          <a:prstGeom prst="rect">
            <a:avLst/>
          </a:prstGeom>
        </p:spPr>
      </p:pic>
      <p:pic>
        <p:nvPicPr>
          <p:cNvPr id="7" name="Picture 6" descr="Screen Shot 2015-03-17 at 10.12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892675"/>
            <a:ext cx="4165600" cy="558800"/>
          </a:xfrm>
          <a:prstGeom prst="rect">
            <a:avLst/>
          </a:prstGeom>
        </p:spPr>
      </p:pic>
      <p:pic>
        <p:nvPicPr>
          <p:cNvPr id="8" name="Picture 7" descr="Screen Shot 2015-03-17 at 10.13.2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4500" y="4892675"/>
            <a:ext cx="3479800" cy="50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05375" y="5031343"/>
            <a:ext cx="326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--</a:t>
            </a:r>
          </a:p>
        </p:txBody>
      </p:sp>
    </p:spTree>
    <p:extLst>
      <p:ext uri="{BB962C8B-B14F-4D97-AF65-F5344CB8AC3E}">
        <p14:creationId xmlns:p14="http://schemas.microsoft.com/office/powerpoint/2010/main" val="157498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we done?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Just inferring “character pairs” </a:t>
            </a:r>
            <a:r>
              <a:rPr lang="en-US" dirty="0" err="1"/>
              <a:t>isnt</a:t>
            </a:r>
            <a:r>
              <a:rPr lang="en-US" dirty="0"/>
              <a:t> enough</a:t>
            </a:r>
          </a:p>
          <a:p>
            <a:endParaRPr lang="en-US" dirty="0"/>
          </a:p>
          <a:p>
            <a:r>
              <a:rPr lang="en-US" dirty="0"/>
              <a:t>Can actually go further!</a:t>
            </a:r>
          </a:p>
          <a:p>
            <a:endParaRPr lang="en-US" dirty="0"/>
          </a:p>
          <a:p>
            <a:r>
              <a:rPr lang="en-US" dirty="0"/>
              <a:t>Solution: Hidden Markov Model</a:t>
            </a:r>
          </a:p>
          <a:p>
            <a:pPr lvl="1"/>
            <a:r>
              <a:rPr lang="en-US" dirty="0"/>
              <a:t>Each character pair is the hidden state</a:t>
            </a:r>
          </a:p>
          <a:p>
            <a:pPr lvl="1"/>
            <a:r>
              <a:rPr lang="en-US" dirty="0"/>
              <a:t>Observation is the latency</a:t>
            </a:r>
          </a:p>
          <a:p>
            <a:endParaRPr lang="en-US" dirty="0"/>
          </a:p>
          <a:p>
            <a:r>
              <a:rPr lang="en-US" dirty="0"/>
              <a:t>Given a sequence of latency observations, estimate the “most likely” char sequence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894603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HMM Representation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17</a:t>
            </a:fld>
            <a:endParaRPr kumimoji="0" lang="en-US"/>
          </a:p>
        </p:txBody>
      </p:sp>
      <p:pic>
        <p:nvPicPr>
          <p:cNvPr id="5" name="Picture 4" descr="Screen Shot 2015-03-17 at 10.20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75" y="1517650"/>
            <a:ext cx="7146925" cy="287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2915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Modifications to basic HMM </a:t>
            </a:r>
            <a:r>
              <a:rPr lang="en-US" dirty="0" err="1"/>
              <a:t>Algo</a:t>
            </a:r>
            <a:r>
              <a:rPr lang="en-US" dirty="0"/>
              <a:t>	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Output n-best sequences rather than just 1</a:t>
            </a:r>
          </a:p>
          <a:p>
            <a:endParaRPr lang="en-US" dirty="0"/>
          </a:p>
          <a:p>
            <a:r>
              <a:rPr lang="en-US" dirty="0"/>
              <a:t>Basically these are the password guesses you want to make</a:t>
            </a:r>
          </a:p>
          <a:p>
            <a:endParaRPr lang="en-US" dirty="0"/>
          </a:p>
          <a:p>
            <a:r>
              <a:rPr lang="en-US" dirty="0"/>
              <a:t>Reduces work by 50X!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725570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 dummy packets to avoid detecting that passwords are being sent</a:t>
            </a:r>
          </a:p>
          <a:p>
            <a:endParaRPr lang="en-US" dirty="0"/>
          </a:p>
          <a:p>
            <a:r>
              <a:rPr lang="en-US" dirty="0"/>
              <a:t>Introduce random/high delays</a:t>
            </a:r>
          </a:p>
          <a:p>
            <a:endParaRPr lang="en-US" dirty="0"/>
          </a:p>
          <a:p>
            <a:r>
              <a:rPr lang="en-US" dirty="0"/>
              <a:t>Send chaff traffic at constant rate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19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3384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Milestone template on Canvas</a:t>
            </a:r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Slide template also posted</a:t>
            </a:r>
            <a:endParaRPr lang="en-US" dirty="0"/>
          </a:p>
          <a:p>
            <a:endParaRPr lang="en-US" dirty="0">
              <a:sym typeface="Wingdings"/>
            </a:endParaRPr>
          </a:p>
          <a:p>
            <a:r>
              <a:rPr lang="en-US" dirty="0">
                <a:sym typeface="Wingdings"/>
              </a:rPr>
              <a:t>Same structure for slides as well  +  overview + timeline</a:t>
            </a:r>
          </a:p>
          <a:p>
            <a:endParaRPr lang="en-US" dirty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340826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Papers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Timing analysis of SSH</a:t>
            </a:r>
          </a:p>
          <a:p>
            <a:pPr lvl="1"/>
            <a:r>
              <a:rPr lang="en-US" dirty="0"/>
              <a:t>Song, Wagner, </a:t>
            </a:r>
            <a:r>
              <a:rPr lang="en-US" dirty="0" err="1"/>
              <a:t>Tian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Timing attacks on web privacy </a:t>
            </a:r>
          </a:p>
          <a:p>
            <a:pPr lvl="1"/>
            <a:r>
              <a:rPr lang="en-US" b="1" dirty="0" err="1">
                <a:solidFill>
                  <a:srgbClr val="FF0000"/>
                </a:solidFill>
              </a:rPr>
              <a:t>Felten</a:t>
            </a:r>
            <a:r>
              <a:rPr lang="en-US" b="1" dirty="0">
                <a:solidFill>
                  <a:srgbClr val="FF0000"/>
                </a:solidFill>
              </a:rPr>
              <a:t> and Schneider</a:t>
            </a:r>
          </a:p>
          <a:p>
            <a:endParaRPr lang="en-US" dirty="0"/>
          </a:p>
          <a:p>
            <a:r>
              <a:rPr lang="en-US" dirty="0"/>
              <a:t>Side-channel in interactive Web Apps </a:t>
            </a:r>
          </a:p>
          <a:p>
            <a:pPr lvl="1"/>
            <a:r>
              <a:rPr lang="en-US" dirty="0"/>
              <a:t>Chen et 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20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08409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745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Allow an arbitrary website to track users</a:t>
            </a:r>
          </a:p>
          <a:p>
            <a:endParaRPr lang="en-US" dirty="0"/>
          </a:p>
          <a:p>
            <a:r>
              <a:rPr lang="en-US" dirty="0"/>
              <a:t>Without cookies</a:t>
            </a:r>
          </a:p>
          <a:p>
            <a:endParaRPr lang="en-US" dirty="0"/>
          </a:p>
          <a:p>
            <a:r>
              <a:rPr lang="en-US" dirty="0"/>
              <a:t>Without explicit consent</a:t>
            </a:r>
          </a:p>
          <a:p>
            <a:endParaRPr lang="en-US" dirty="0"/>
          </a:p>
          <a:p>
            <a:r>
              <a:rPr lang="en-US" dirty="0"/>
              <a:t>Without knowledge of the previously visited sites</a:t>
            </a:r>
          </a:p>
          <a:p>
            <a:endParaRPr lang="en-US" dirty="0"/>
          </a:p>
          <a:p>
            <a:r>
              <a:rPr lang="en-US" dirty="0"/>
              <a:t>Difficult to fix!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938312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should we care?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Browsing patterns can reveal a lot</a:t>
            </a:r>
          </a:p>
          <a:p>
            <a:endParaRPr lang="en-US" dirty="0"/>
          </a:p>
          <a:p>
            <a:r>
              <a:rPr lang="en-US" dirty="0"/>
              <a:t>Family</a:t>
            </a:r>
          </a:p>
          <a:p>
            <a:endParaRPr lang="en-US" dirty="0"/>
          </a:p>
          <a:p>
            <a:r>
              <a:rPr lang="en-US" dirty="0"/>
              <a:t>Financial</a:t>
            </a:r>
          </a:p>
          <a:p>
            <a:endParaRPr lang="en-US" dirty="0"/>
          </a:p>
          <a:p>
            <a:r>
              <a:rPr lang="en-US" dirty="0"/>
              <a:t>Health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489462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can adversary force Alice to visit?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Malicious web sites</a:t>
            </a:r>
          </a:p>
          <a:p>
            <a:endParaRPr lang="en-US" dirty="0"/>
          </a:p>
          <a:p>
            <a:r>
              <a:rPr lang="en-US" dirty="0"/>
              <a:t>Web ad agency</a:t>
            </a:r>
          </a:p>
          <a:p>
            <a:endParaRPr lang="en-US" dirty="0"/>
          </a:p>
          <a:p>
            <a:r>
              <a:rPr lang="en-US" dirty="0"/>
              <a:t>Poison search engines</a:t>
            </a:r>
          </a:p>
          <a:p>
            <a:endParaRPr lang="en-US" dirty="0"/>
          </a:p>
          <a:p>
            <a:r>
              <a:rPr lang="en-US" dirty="0"/>
              <a:t>Email!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82464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caching attack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24</a:t>
            </a:fld>
            <a:endParaRPr kumimoji="0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955" y="2070460"/>
            <a:ext cx="1066692" cy="1085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054" y="2070460"/>
            <a:ext cx="1171474" cy="8825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70625" y="1418709"/>
            <a:ext cx="179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WWW.BOB.COM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190875" y="2317750"/>
            <a:ext cx="2968625" cy="15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64806" y="3302000"/>
            <a:ext cx="2521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Has Alice visited</a:t>
            </a:r>
          </a:p>
          <a:p>
            <a:r>
              <a:rPr lang="en-US" sz="2400" dirty="0" err="1"/>
              <a:t>www.charlie.com</a:t>
            </a:r>
            <a:r>
              <a:rPr lang="en-US" sz="2400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252" y="3587750"/>
            <a:ext cx="3496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Applet to download </a:t>
            </a:r>
          </a:p>
          <a:p>
            <a:r>
              <a:rPr lang="en-US" sz="2400" dirty="0" err="1"/>
              <a:t>www.charlie.com</a:t>
            </a:r>
            <a:r>
              <a:rPr lang="en-US" sz="2400" dirty="0"/>
              <a:t>/</a:t>
            </a:r>
            <a:r>
              <a:rPr lang="en-US" sz="2400" dirty="0" err="1"/>
              <a:t>logo.jpg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375502" y="4937125"/>
            <a:ext cx="72034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Applet reports time to download the </a:t>
            </a:r>
            <a:r>
              <a:rPr lang="en-US" sz="2400" dirty="0" err="1"/>
              <a:t>logo.jpg</a:t>
            </a:r>
            <a:r>
              <a:rPr lang="en-US" sz="2400" dirty="0"/>
              <a:t> file</a:t>
            </a:r>
          </a:p>
          <a:p>
            <a:r>
              <a:rPr lang="en-US" sz="2400" dirty="0"/>
              <a:t>If in Alice’s cache, the content has been visited recently!</a:t>
            </a:r>
          </a:p>
        </p:txBody>
      </p:sp>
    </p:spTree>
    <p:extLst>
      <p:ext uri="{BB962C8B-B14F-4D97-AF65-F5344CB8AC3E}">
        <p14:creationId xmlns:p14="http://schemas.microsoft.com/office/powerpoint/2010/main" val="253947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Actual measurement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25</a:t>
            </a:fld>
            <a:endParaRPr kumimoji="0" lang="en-US"/>
          </a:p>
        </p:txBody>
      </p:sp>
      <p:pic>
        <p:nvPicPr>
          <p:cNvPr id="5" name="Picture 4" descr="Screen Shot 2015-03-17 at 11.44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00" y="800099"/>
            <a:ext cx="7168680" cy="569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1287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Accuracy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807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/>
              <a:t>If </a:t>
            </a:r>
            <a:r>
              <a:rPr lang="en-US" i="1" dirty="0" err="1"/>
              <a:t>t</a:t>
            </a:r>
            <a:r>
              <a:rPr lang="en-US" i="1" baseline="-25000" dirty="0" err="1"/>
              <a:t>r</a:t>
            </a:r>
            <a:r>
              <a:rPr lang="en-US" i="1" dirty="0"/>
              <a:t> </a:t>
            </a:r>
            <a:r>
              <a:rPr lang="en-US" dirty="0"/>
              <a:t>&lt; </a:t>
            </a:r>
            <a:r>
              <a:rPr lang="en-US" i="1" dirty="0"/>
              <a:t>T</a:t>
            </a:r>
            <a:r>
              <a:rPr lang="en-US" dirty="0"/>
              <a:t>, say “hit” else “miss”</a:t>
            </a:r>
          </a:p>
          <a:p>
            <a:r>
              <a:rPr lang="en-US" dirty="0"/>
              <a:t>If </a:t>
            </a:r>
            <a:r>
              <a:rPr lang="en-US" i="1" dirty="0" err="1"/>
              <a:t>t</a:t>
            </a:r>
            <a:r>
              <a:rPr lang="en-US" i="1" baseline="-25000" dirty="0" err="1"/>
              <a:t>r</a:t>
            </a:r>
            <a:r>
              <a:rPr lang="en-US" i="1" dirty="0"/>
              <a:t> = T</a:t>
            </a:r>
            <a:r>
              <a:rPr lang="en-US" dirty="0"/>
              <a:t>, say “hit” with probability  </a:t>
            </a:r>
            <a:r>
              <a:rPr lang="en-US" i="1" dirty="0"/>
              <a:t>p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26</a:t>
            </a:fld>
            <a:endParaRPr kumimoji="0" lang="en-US"/>
          </a:p>
        </p:txBody>
      </p:sp>
      <p:pic>
        <p:nvPicPr>
          <p:cNvPr id="5" name="Picture 4" descr="Screen Shot 2015-03-17 at 11.47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464" y="2266950"/>
            <a:ext cx="6313714" cy="552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54339" y="3117334"/>
            <a:ext cx="48077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H(t) is probability that hit has time &lt;t </a:t>
            </a:r>
          </a:p>
          <a:p>
            <a:r>
              <a:rPr lang="en-US" sz="2400" dirty="0"/>
              <a:t>M(t) is </a:t>
            </a:r>
            <a:r>
              <a:rPr lang="en-US" sz="2400" dirty="0" err="1"/>
              <a:t>prob</a:t>
            </a:r>
            <a:r>
              <a:rPr lang="en-US" sz="2400" dirty="0"/>
              <a:t> that miss has time &gt; t</a:t>
            </a:r>
          </a:p>
          <a:p>
            <a:r>
              <a:rPr lang="en-US" sz="2400" dirty="0"/>
              <a:t>m(t)  is </a:t>
            </a:r>
            <a:r>
              <a:rPr lang="en-US" sz="2400" dirty="0" err="1"/>
              <a:t>prob</a:t>
            </a:r>
            <a:r>
              <a:rPr lang="en-US" sz="2400" dirty="0"/>
              <a:t> that miss has time= t</a:t>
            </a:r>
          </a:p>
          <a:p>
            <a:r>
              <a:rPr lang="en-US" sz="2400" dirty="0"/>
              <a:t>h(t) is </a:t>
            </a:r>
            <a:r>
              <a:rPr lang="en-US" sz="2400" dirty="0" err="1"/>
              <a:t>prob</a:t>
            </a:r>
            <a:r>
              <a:rPr lang="en-US" sz="2400" dirty="0"/>
              <a:t> that hit has time = t</a:t>
            </a:r>
          </a:p>
        </p:txBody>
      </p:sp>
    </p:spTree>
    <p:extLst>
      <p:ext uri="{BB962C8B-B14F-4D97-AF65-F5344CB8AC3E}">
        <p14:creationId xmlns:p14="http://schemas.microsoft.com/office/powerpoint/2010/main" val="254677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Accuracy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08075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If </a:t>
            </a:r>
            <a:r>
              <a:rPr lang="en-US" i="1" dirty="0" err="1"/>
              <a:t>t</a:t>
            </a:r>
            <a:r>
              <a:rPr lang="en-US" i="1" baseline="-25000" dirty="0" err="1"/>
              <a:t>r</a:t>
            </a:r>
            <a:r>
              <a:rPr lang="en-US" i="1" dirty="0"/>
              <a:t> </a:t>
            </a:r>
            <a:r>
              <a:rPr lang="en-US" dirty="0"/>
              <a:t>&lt; </a:t>
            </a:r>
            <a:r>
              <a:rPr lang="en-US" i="1" dirty="0"/>
              <a:t>T</a:t>
            </a:r>
            <a:r>
              <a:rPr lang="en-US" dirty="0"/>
              <a:t>, say “hit” else “miss”</a:t>
            </a:r>
          </a:p>
          <a:p>
            <a:r>
              <a:rPr lang="en-US" dirty="0"/>
              <a:t>If </a:t>
            </a:r>
            <a:r>
              <a:rPr lang="en-US" i="1" dirty="0" err="1"/>
              <a:t>t</a:t>
            </a:r>
            <a:r>
              <a:rPr lang="en-US" i="1" baseline="-25000" dirty="0" err="1"/>
              <a:t>r</a:t>
            </a:r>
            <a:r>
              <a:rPr lang="en-US" i="1" dirty="0"/>
              <a:t> = T</a:t>
            </a:r>
            <a:r>
              <a:rPr lang="en-US" dirty="0"/>
              <a:t>, say “hit” with probability  </a:t>
            </a:r>
            <a:r>
              <a:rPr lang="en-US" i="1" dirty="0"/>
              <a:t>p</a:t>
            </a:r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i="1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M, H are not known?</a:t>
            </a:r>
          </a:p>
          <a:p>
            <a:pPr lvl="1"/>
            <a:r>
              <a:rPr lang="en-US" dirty="0"/>
              <a:t>Measure two known hits and misses</a:t>
            </a:r>
          </a:p>
          <a:p>
            <a:pPr lvl="1"/>
            <a:r>
              <a:rPr lang="en-US" dirty="0"/>
              <a:t>T = </a:t>
            </a:r>
            <a:r>
              <a:rPr lang="en-US" dirty="0" err="1"/>
              <a:t>Avg</a:t>
            </a:r>
            <a:r>
              <a:rPr lang="en-US" dirty="0"/>
              <a:t>(  max(H1,H2) , min (M1,M2))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27</a:t>
            </a:fld>
            <a:endParaRPr kumimoji="0" lang="en-US"/>
          </a:p>
        </p:txBody>
      </p:sp>
      <p:pic>
        <p:nvPicPr>
          <p:cNvPr id="5" name="Picture 4" descr="Screen Shot 2015-03-17 at 11.47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339" y="1942584"/>
            <a:ext cx="6313714" cy="552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94089" y="2495034"/>
            <a:ext cx="48077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H(t) is probability that hit has time &lt;t </a:t>
            </a:r>
          </a:p>
          <a:p>
            <a:r>
              <a:rPr lang="en-US" sz="2400" dirty="0"/>
              <a:t>M(t) is </a:t>
            </a:r>
            <a:r>
              <a:rPr lang="en-US" sz="2400" dirty="0" err="1"/>
              <a:t>prob</a:t>
            </a:r>
            <a:r>
              <a:rPr lang="en-US" sz="2400" dirty="0"/>
              <a:t> that miss has time &gt; t</a:t>
            </a:r>
          </a:p>
          <a:p>
            <a:r>
              <a:rPr lang="en-US" sz="2400" dirty="0"/>
              <a:t>m(t)  is </a:t>
            </a:r>
            <a:r>
              <a:rPr lang="en-US" sz="2400" dirty="0" err="1"/>
              <a:t>prob</a:t>
            </a:r>
            <a:r>
              <a:rPr lang="en-US" sz="2400" dirty="0"/>
              <a:t> that miss has time= t</a:t>
            </a:r>
          </a:p>
          <a:p>
            <a:r>
              <a:rPr lang="en-US" sz="2400" dirty="0"/>
              <a:t>h(t) is </a:t>
            </a:r>
            <a:r>
              <a:rPr lang="en-US" sz="2400" dirty="0" err="1"/>
              <a:t>prob</a:t>
            </a:r>
            <a:r>
              <a:rPr lang="en-US" sz="2400" dirty="0"/>
              <a:t> that hit has time = t</a:t>
            </a:r>
          </a:p>
        </p:txBody>
      </p:sp>
    </p:spTree>
    <p:extLst>
      <p:ext uri="{BB962C8B-B14F-4D97-AF65-F5344CB8AC3E}">
        <p14:creationId xmlns:p14="http://schemas.microsoft.com/office/powerpoint/2010/main" val="765062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Alice disables Java/</a:t>
            </a:r>
            <a:r>
              <a:rPr lang="en-US" dirty="0" err="1"/>
              <a:t>Javascript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28</a:t>
            </a:fld>
            <a:endParaRPr kumimoji="0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955" y="2070460"/>
            <a:ext cx="1066692" cy="1085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054" y="2070460"/>
            <a:ext cx="1171474" cy="8825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70625" y="1418709"/>
            <a:ext cx="179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WWW.BOB.COM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190875" y="2317750"/>
            <a:ext cx="2968625" cy="15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64806" y="3302000"/>
            <a:ext cx="2521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Has Alive visited</a:t>
            </a:r>
          </a:p>
          <a:p>
            <a:r>
              <a:rPr lang="en-US" sz="2400" dirty="0" err="1"/>
              <a:t>www.charlie.com</a:t>
            </a:r>
            <a:r>
              <a:rPr lang="en-US" sz="2400" dirty="0"/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252" y="3172251"/>
            <a:ext cx="34962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sngStrike" dirty="0"/>
              <a:t>Applet to download </a:t>
            </a:r>
          </a:p>
          <a:p>
            <a:r>
              <a:rPr lang="en-US" sz="2400" strike="sngStrike" dirty="0" err="1"/>
              <a:t>www.charlie.com</a:t>
            </a:r>
            <a:r>
              <a:rPr lang="en-US" sz="2400" strike="sngStrike" dirty="0"/>
              <a:t>/</a:t>
            </a:r>
            <a:r>
              <a:rPr lang="en-US" sz="2400" strike="sngStrike" dirty="0" err="1"/>
              <a:t>logo.jpg</a:t>
            </a:r>
            <a:endParaRPr lang="en-US" sz="2400" strike="sngStrike" dirty="0"/>
          </a:p>
        </p:txBody>
      </p:sp>
      <p:sp>
        <p:nvSpPr>
          <p:cNvPr id="12" name="TextBox 11"/>
          <p:cNvSpPr txBox="1"/>
          <p:nvPr/>
        </p:nvSpPr>
        <p:spPr>
          <a:xfrm>
            <a:off x="1314052" y="4333875"/>
            <a:ext cx="733461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/>
              <a:t>Download </a:t>
            </a:r>
            <a:r>
              <a:rPr lang="en-US" sz="2400" dirty="0">
                <a:hlinkClick r:id="rId4"/>
              </a:rPr>
              <a:t>www.bob.com/dummy1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Download </a:t>
            </a:r>
            <a:r>
              <a:rPr lang="en-US" sz="2400" dirty="0">
                <a:hlinkClick r:id="rId5"/>
              </a:rPr>
              <a:t>www.charlie.com/logo.jpg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/>
              <a:t>Download </a:t>
            </a:r>
            <a:r>
              <a:rPr lang="en-US" sz="2400" dirty="0" err="1"/>
              <a:t>www.bob.com</a:t>
            </a:r>
            <a:r>
              <a:rPr lang="en-US" sz="2400" dirty="0"/>
              <a:t>/dummy2</a:t>
            </a:r>
          </a:p>
          <a:p>
            <a:r>
              <a:rPr lang="en-US" sz="2400" dirty="0"/>
              <a:t>Make this happen in sequence, use the server timestamp</a:t>
            </a:r>
          </a:p>
          <a:p>
            <a:r>
              <a:rPr lang="en-US" sz="2400" dirty="0"/>
              <a:t>To determine time to fetch </a:t>
            </a:r>
            <a:r>
              <a:rPr lang="en-US" sz="2400" dirty="0" err="1"/>
              <a:t>logo.jpg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703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Exploiting DNS caching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02125"/>
            <a:ext cx="8229600" cy="18240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What if Alice turns off web caching?</a:t>
            </a:r>
          </a:p>
          <a:p>
            <a:endParaRPr lang="en-US" dirty="0"/>
          </a:p>
          <a:p>
            <a:r>
              <a:rPr lang="en-US" dirty="0"/>
              <a:t>Can still exploit DNS cache!</a:t>
            </a:r>
          </a:p>
          <a:p>
            <a:endParaRPr lang="en-US" dirty="0"/>
          </a:p>
          <a:p>
            <a:r>
              <a:rPr lang="en-US" dirty="0"/>
              <a:t>Many ways to have an applet/JS do DNS lookups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29</a:t>
            </a:fld>
            <a:endParaRPr kumimoji="0"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955" y="1775208"/>
            <a:ext cx="1066692" cy="10850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9054" y="1775208"/>
            <a:ext cx="1171474" cy="8825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70625" y="1123457"/>
            <a:ext cx="1794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WWW.BOB.COM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190875" y="2022498"/>
            <a:ext cx="2968625" cy="158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64806" y="3006748"/>
            <a:ext cx="2521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Has Alive visited</a:t>
            </a:r>
          </a:p>
          <a:p>
            <a:r>
              <a:rPr lang="en-US" sz="2400" dirty="0" err="1"/>
              <a:t>www.charlie.com</a:t>
            </a:r>
            <a:r>
              <a:rPr lang="en-US" sz="2400" dirty="0"/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18012" y="3009539"/>
            <a:ext cx="808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trike="sngStrike" dirty="0"/>
              <a:t>$$$$</a:t>
            </a:r>
          </a:p>
        </p:txBody>
      </p:sp>
    </p:spTree>
    <p:extLst>
      <p:ext uri="{BB962C8B-B14F-4D97-AF65-F5344CB8AC3E}">
        <p14:creationId xmlns:p14="http://schemas.microsoft.com/office/powerpoint/2010/main" val="2126644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side channel?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Attacks based on “implementation” of a system</a:t>
            </a:r>
          </a:p>
          <a:p>
            <a:endParaRPr lang="en-US" dirty="0"/>
          </a:p>
          <a:p>
            <a:r>
              <a:rPr lang="en-US" dirty="0"/>
              <a:t>Not brute-force or theoretical weaknesses</a:t>
            </a:r>
          </a:p>
          <a:p>
            <a:endParaRPr lang="en-US" dirty="0"/>
          </a:p>
          <a:p>
            <a:r>
              <a:rPr lang="en-US" dirty="0"/>
              <a:t>Unintentional “features”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6217333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Measurement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30</a:t>
            </a:fld>
            <a:endParaRPr kumimoji="0" lang="en-US"/>
          </a:p>
        </p:txBody>
      </p:sp>
      <p:pic>
        <p:nvPicPr>
          <p:cNvPr id="5" name="Picture 4" descr="Screen Shot 2015-03-17 at 11.53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00" y="1193800"/>
            <a:ext cx="4851400" cy="566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38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Insidious: Cache cookies!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Cookies to store “persistent” state across sessions</a:t>
            </a:r>
          </a:p>
          <a:p>
            <a:endParaRPr lang="en-US" dirty="0"/>
          </a:p>
          <a:p>
            <a:r>
              <a:rPr lang="en-US" dirty="0"/>
              <a:t>Users may disable cookies </a:t>
            </a:r>
          </a:p>
          <a:p>
            <a:endParaRPr lang="en-US" dirty="0"/>
          </a:p>
          <a:p>
            <a:r>
              <a:rPr lang="en-US" dirty="0"/>
              <a:t>Opt-out for privacy reasons</a:t>
            </a:r>
          </a:p>
          <a:p>
            <a:endParaRPr lang="en-US" dirty="0"/>
          </a:p>
          <a:p>
            <a:r>
              <a:rPr lang="en-US" dirty="0"/>
              <a:t>Can exploit cache to emulate cookies!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31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4214522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cookie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Write entries into the cache and thus emulate a cookie</a:t>
            </a:r>
          </a:p>
          <a:p>
            <a:endParaRPr lang="en-US" dirty="0"/>
          </a:p>
          <a:p>
            <a:r>
              <a:rPr lang="en-US" dirty="0"/>
              <a:t>Then use the earlier measurement technique to check cookie is present</a:t>
            </a:r>
          </a:p>
          <a:p>
            <a:endParaRPr lang="en-US" dirty="0"/>
          </a:p>
          <a:p>
            <a:r>
              <a:rPr lang="en-US" dirty="0"/>
              <a:t>No need for client-side support </a:t>
            </a:r>
          </a:p>
          <a:p>
            <a:endParaRPr lang="en-US" dirty="0"/>
          </a:p>
          <a:p>
            <a:r>
              <a:rPr lang="en-US" dirty="0"/>
              <a:t>Does not need user consent</a:t>
            </a:r>
          </a:p>
          <a:p>
            <a:endParaRPr lang="en-US" dirty="0"/>
          </a:p>
          <a:p>
            <a:r>
              <a:rPr lang="en-US" dirty="0"/>
              <a:t>Can violate same-domain access policy!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32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263182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Countermeasures?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Disable caching?</a:t>
            </a:r>
          </a:p>
          <a:p>
            <a:endParaRPr lang="en-US" dirty="0"/>
          </a:p>
          <a:p>
            <a:r>
              <a:rPr lang="en-US" dirty="0"/>
              <a:t>Disable DNS caches?</a:t>
            </a:r>
          </a:p>
          <a:p>
            <a:endParaRPr lang="en-US" dirty="0"/>
          </a:p>
          <a:p>
            <a:r>
              <a:rPr lang="en-US" dirty="0"/>
              <a:t>Randomize hit/miss performance</a:t>
            </a:r>
          </a:p>
          <a:p>
            <a:endParaRPr lang="en-US" dirty="0"/>
          </a:p>
          <a:p>
            <a:r>
              <a:rPr lang="en-US" dirty="0"/>
              <a:t>Turn of Java/JS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773861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Papers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Timing analysis of SSH</a:t>
            </a:r>
          </a:p>
          <a:p>
            <a:pPr lvl="1"/>
            <a:r>
              <a:rPr lang="en-US" dirty="0"/>
              <a:t>Song, Wagner, </a:t>
            </a:r>
            <a:r>
              <a:rPr lang="en-US" dirty="0" err="1"/>
              <a:t>Tian</a:t>
            </a:r>
            <a:endParaRPr lang="en-US" dirty="0"/>
          </a:p>
          <a:p>
            <a:endParaRPr lang="en-US" dirty="0"/>
          </a:p>
          <a:p>
            <a:r>
              <a:rPr lang="en-US" dirty="0"/>
              <a:t>Timing attacks on web privacy </a:t>
            </a:r>
          </a:p>
          <a:p>
            <a:pPr lvl="1"/>
            <a:r>
              <a:rPr lang="en-US" dirty="0" err="1"/>
              <a:t>Felten</a:t>
            </a:r>
            <a:r>
              <a:rPr lang="en-US" dirty="0"/>
              <a:t> and Schneider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Side-channel in interactive Web Apps 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Chen et 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34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5708409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813" y="4000500"/>
            <a:ext cx="2306637" cy="2090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 descr="C:\Users\shuochen\AppData\Local\Microsoft\Windows\Temporary Internet Files\Low\Content.IE5\XMXDCKD6\j044132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3800475"/>
            <a:ext cx="2201862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11675" y="4037013"/>
            <a:ext cx="1162050" cy="154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TextBox 101"/>
          <p:cNvSpPr txBox="1">
            <a:spLocks noChangeArrowheads="1"/>
          </p:cNvSpPr>
          <p:nvPr/>
        </p:nvSpPr>
        <p:spPr bwMode="auto">
          <a:xfrm>
            <a:off x="3241675" y="3151188"/>
            <a:ext cx="57292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Tx/>
              <a:buAutoNum type="arabicParenBoth"/>
            </a:pPr>
            <a:r>
              <a:rPr lang="en-US" sz="2400">
                <a:latin typeface="Calibri" charset="0"/>
              </a:rPr>
              <a:t> split between client and server</a:t>
            </a:r>
          </a:p>
          <a:p>
            <a:pPr eaLnBrk="1" hangingPunct="1">
              <a:buFontTx/>
              <a:buAutoNum type="arabicParenBoth"/>
            </a:pPr>
            <a:r>
              <a:rPr lang="en-US" sz="2400">
                <a:latin typeface="Calibri" charset="0"/>
              </a:rPr>
              <a:t> state transitions driven by network traffic </a:t>
            </a:r>
          </a:p>
        </p:txBody>
      </p:sp>
      <p:pic>
        <p:nvPicPr>
          <p:cNvPr id="13318" name="Picture 4" descr="C:\Users\shuochen\AppData\Local\Microsoft\Windows\Temporary Internet Files\Low\Content.IE5\AEZJIZYF\j0432614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0" y="445770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>
            <a:off x="2206625" y="4805363"/>
            <a:ext cx="4716463" cy="3175"/>
          </a:xfrm>
          <a:prstGeom prst="straightConnector1">
            <a:avLst/>
          </a:prstGeom>
          <a:noFill/>
          <a:ln w="50800">
            <a:solidFill>
              <a:srgbClr val="953735"/>
            </a:solidFill>
            <a:round/>
            <a:headEnd type="triangle" w="lg" len="lg"/>
            <a:tailEnd type="triangle" w="lg" len="lg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13321" name="Group 21"/>
          <p:cNvGrpSpPr>
            <a:grpSpLocks/>
          </p:cNvGrpSpPr>
          <p:nvPr/>
        </p:nvGrpSpPr>
        <p:grpSpPr bwMode="auto">
          <a:xfrm>
            <a:off x="6534150" y="3759200"/>
            <a:ext cx="2019300" cy="2108200"/>
            <a:chOff x="6534150" y="1628775"/>
            <a:chExt cx="2019300" cy="2108200"/>
          </a:xfrm>
        </p:grpSpPr>
        <p:grpSp>
          <p:nvGrpSpPr>
            <p:cNvPr id="13333" name="Group 20"/>
            <p:cNvGrpSpPr>
              <a:grpSpLocks/>
            </p:cNvGrpSpPr>
            <p:nvPr/>
          </p:nvGrpSpPr>
          <p:grpSpPr bwMode="auto">
            <a:xfrm>
              <a:off x="6634163" y="1628775"/>
              <a:ext cx="1919287" cy="2101850"/>
              <a:chOff x="6634163" y="1628775"/>
              <a:chExt cx="1919287" cy="2101850"/>
            </a:xfrm>
          </p:grpSpPr>
          <p:pic>
            <p:nvPicPr>
              <p:cNvPr id="13335" name="Picture 3" descr="C:\Users\shuochen\AppData\Local\Microsoft\Windows\Temporary Internet Files\Low\Content.IE5\AEZJIZYF\j0432614[1]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423716">
                <a:off x="6929438" y="2497138"/>
                <a:ext cx="1235075" cy="1233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6" name="Picture 3" descr="C:\Users\shuochen\AppData\Local\Microsoft\Windows\Temporary Internet Files\Low\Content.IE5\AEZJIZYF\j0432614[1]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733176">
                <a:off x="7502525" y="1885950"/>
                <a:ext cx="1050925" cy="1050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7" name="Picture 3" descr="C:\Users\shuochen\AppData\Local\Microsoft\Windows\Temporary Internet Files\Low\Content.IE5\AEZJIZYF\j0432614[1]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284060">
                <a:off x="6634956" y="1627982"/>
                <a:ext cx="1050925" cy="1052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334" name="Picture 3" descr="C:\Users\shuochen\AppData\Local\Microsoft\Windows\Temporary Internet Files\Low\Content.IE5\AEZJIZYF\j0432614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15677">
              <a:off x="6534150" y="2501900"/>
              <a:ext cx="1235075" cy="1235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322" name="TextBox 101"/>
          <p:cNvSpPr txBox="1">
            <a:spLocks noChangeArrowheads="1"/>
          </p:cNvSpPr>
          <p:nvPr/>
        </p:nvSpPr>
        <p:spPr bwMode="auto">
          <a:xfrm>
            <a:off x="304800" y="1203325"/>
            <a:ext cx="4787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 dirty="0">
                <a:solidFill>
                  <a:srgbClr val="000000"/>
                </a:solidFill>
                <a:latin typeface="Calibri" charset="0"/>
              </a:rPr>
              <a:t>Traditional PC application</a:t>
            </a:r>
            <a:endParaRPr lang="en-US" sz="2800" dirty="0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13323" name="Picture 4" descr="C:\Users\shuochen\AppData\Local\Microsoft\Windows\Temporary Internet Files\Low\Content.IE5\XMXDCKD6\j0441328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942975"/>
            <a:ext cx="2201863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TextBox 101"/>
          <p:cNvSpPr txBox="1">
            <a:spLocks noChangeArrowheads="1"/>
          </p:cNvSpPr>
          <p:nvPr/>
        </p:nvSpPr>
        <p:spPr bwMode="auto">
          <a:xfrm>
            <a:off x="376238" y="3046413"/>
            <a:ext cx="4787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000000"/>
                </a:solidFill>
                <a:latin typeface="Calibri" charset="0"/>
              </a:rPr>
              <a:t>Web application</a:t>
            </a:r>
            <a:endParaRPr lang="en-US" sz="2800">
              <a:solidFill>
                <a:srgbClr val="000000"/>
              </a:solidFill>
              <a:latin typeface="Calibri" charset="0"/>
            </a:endParaRPr>
          </a:p>
        </p:txBody>
      </p:sp>
      <p:grpSp>
        <p:nvGrpSpPr>
          <p:cNvPr id="13325" name="Group 25"/>
          <p:cNvGrpSpPr>
            <a:grpSpLocks/>
          </p:cNvGrpSpPr>
          <p:nvPr/>
        </p:nvGrpSpPr>
        <p:grpSpPr bwMode="auto">
          <a:xfrm>
            <a:off x="5437188" y="1214438"/>
            <a:ext cx="1576387" cy="1493837"/>
            <a:chOff x="6534150" y="1628775"/>
            <a:chExt cx="2019300" cy="2108200"/>
          </a:xfrm>
        </p:grpSpPr>
        <p:grpSp>
          <p:nvGrpSpPr>
            <p:cNvPr id="13328" name="Group 20"/>
            <p:cNvGrpSpPr>
              <a:grpSpLocks/>
            </p:cNvGrpSpPr>
            <p:nvPr/>
          </p:nvGrpSpPr>
          <p:grpSpPr bwMode="auto">
            <a:xfrm>
              <a:off x="6634163" y="1628775"/>
              <a:ext cx="1919287" cy="2101850"/>
              <a:chOff x="6634163" y="1628775"/>
              <a:chExt cx="1919287" cy="2101850"/>
            </a:xfrm>
          </p:grpSpPr>
          <p:pic>
            <p:nvPicPr>
              <p:cNvPr id="13330" name="Picture 3" descr="C:\Users\shuochen\AppData\Local\Microsoft\Windows\Temporary Internet Files\Low\Content.IE5\AEZJIZYF\j0432614[1]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8423716">
                <a:off x="6929438" y="2497138"/>
                <a:ext cx="1235075" cy="12334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1" name="Picture 3" descr="C:\Users\shuochen\AppData\Local\Microsoft\Windows\Temporary Internet Files\Low\Content.IE5\AEZJIZYF\j0432614[1]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6733176">
                <a:off x="7502525" y="1885950"/>
                <a:ext cx="1050925" cy="1050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2" name="Picture 3" descr="C:\Users\shuochen\AppData\Local\Microsoft\Windows\Temporary Internet Files\Low\Content.IE5\AEZJIZYF\j0432614[1].png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3284060">
                <a:off x="6634956" y="1627982"/>
                <a:ext cx="1050925" cy="10525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3329" name="Picture 3" descr="C:\Users\shuochen\AppData\Local\Microsoft\Windows\Temporary Internet Files\Low\Content.IE5\AEZJIZYF\j0432614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115677">
              <a:off x="6534150" y="2501900"/>
              <a:ext cx="1235075" cy="1235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326" name="Picture 4" descr="C:\Users\shuochen\AppData\Local\Microsoft\Windows\Temporary Internet Files\Low\Content.IE5\AEZJIZYF\j0432614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1288" y="1866900"/>
            <a:ext cx="812800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101"/>
          <p:cNvSpPr txBox="1">
            <a:spLocks noChangeArrowheads="1"/>
          </p:cNvSpPr>
          <p:nvPr/>
        </p:nvSpPr>
        <p:spPr bwMode="auto">
          <a:xfrm>
            <a:off x="2922588" y="5545138"/>
            <a:ext cx="2262187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B050"/>
                </a:solidFill>
                <a:latin typeface="Calibri" charset="0"/>
              </a:rPr>
              <a:t>Worry about privacy? Let</a:t>
            </a:r>
            <a:r>
              <a:rPr lang="ja-JP" altLang="en-US" b="1">
                <a:solidFill>
                  <a:srgbClr val="00B050"/>
                </a:solidFill>
                <a:latin typeface="Calibri" charset="0"/>
              </a:rPr>
              <a:t>’</a:t>
            </a:r>
            <a:r>
              <a:rPr lang="en-US" b="1">
                <a:solidFill>
                  <a:srgbClr val="00B050"/>
                </a:solidFill>
                <a:latin typeface="Calibri" charset="0"/>
              </a:rPr>
              <a:t>s do encryption.</a:t>
            </a:r>
            <a:endParaRPr lang="en-US" sz="1600" b="1">
              <a:solidFill>
                <a:srgbClr val="00B050"/>
              </a:solidFill>
              <a:latin typeface="Calibri" charset="0"/>
            </a:endParaRPr>
          </a:p>
        </p:txBody>
      </p:sp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Context: Modern AJAX/Web 2.0 Apps</a:t>
            </a:r>
          </a:p>
        </p:txBody>
      </p:sp>
    </p:spTree>
    <p:extLst>
      <p:ext uri="{BB962C8B-B14F-4D97-AF65-F5344CB8AC3E}">
        <p14:creationId xmlns:p14="http://schemas.microsoft.com/office/powerpoint/2010/main" val="90572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88" y="2238375"/>
            <a:ext cx="4165600" cy="308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TextBox 101"/>
          <p:cNvSpPr txBox="1">
            <a:spLocks noChangeArrowheads="1"/>
          </p:cNvSpPr>
          <p:nvPr/>
        </p:nvSpPr>
        <p:spPr bwMode="auto">
          <a:xfrm>
            <a:off x="174625" y="1319213"/>
            <a:ext cx="881221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3000" dirty="0">
                <a:solidFill>
                  <a:srgbClr val="000000"/>
                </a:solidFill>
                <a:latin typeface="Calibri" charset="0"/>
              </a:rPr>
              <a:t>Scenario: search using encrypted Wi-Fi WPA/WPA2.</a:t>
            </a:r>
          </a:p>
          <a:p>
            <a:pPr eaLnBrk="1" hangingPunct="1"/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    Example: user types </a:t>
            </a:r>
            <a:r>
              <a:rPr lang="ja-JP" altLang="en-US" sz="2800" dirty="0">
                <a:solidFill>
                  <a:srgbClr val="000000"/>
                </a:solidFill>
                <a:latin typeface="Calibri" charset="0"/>
              </a:rPr>
              <a:t>“</a:t>
            </a:r>
            <a:r>
              <a:rPr lang="en-US" sz="2800" i="1" dirty="0">
                <a:solidFill>
                  <a:srgbClr val="000000"/>
                </a:solidFill>
                <a:latin typeface="Calibri" charset="0"/>
              </a:rPr>
              <a:t>list</a:t>
            </a:r>
            <a:r>
              <a:rPr lang="ja-JP" altLang="en-US" sz="2800" dirty="0">
                <a:solidFill>
                  <a:srgbClr val="000000"/>
                </a:solidFill>
                <a:latin typeface="Calibri" charset="0"/>
              </a:rPr>
              <a:t>”</a:t>
            </a: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 on a WPA2 laptop.</a:t>
            </a:r>
          </a:p>
        </p:txBody>
      </p:sp>
      <p:sp>
        <p:nvSpPr>
          <p:cNvPr id="16391" name="TextBox 101"/>
          <p:cNvSpPr txBox="1">
            <a:spLocks noChangeArrowheads="1"/>
          </p:cNvSpPr>
          <p:nvPr/>
        </p:nvSpPr>
        <p:spPr bwMode="auto">
          <a:xfrm>
            <a:off x="666750" y="5778500"/>
            <a:ext cx="8477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C00000"/>
                </a:solidFill>
                <a:latin typeface="Calibri" charset="0"/>
              </a:rPr>
              <a:t>Consequence: Anybody on the street knows our search queries.</a:t>
            </a:r>
          </a:p>
        </p:txBody>
      </p:sp>
      <p:pic>
        <p:nvPicPr>
          <p:cNvPr id="1639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5" y="2298700"/>
            <a:ext cx="2181225" cy="296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Rectangle 11"/>
          <p:cNvSpPr>
            <a:spLocks noChangeArrowheads="1"/>
          </p:cNvSpPr>
          <p:nvPr/>
        </p:nvSpPr>
        <p:spPr bwMode="auto">
          <a:xfrm>
            <a:off x="1574800" y="5381625"/>
            <a:ext cx="65182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400">
                <a:latin typeface="Calibri" charset="0"/>
              </a:rPr>
              <a:t>Attacker</a:t>
            </a:r>
            <a:r>
              <a:rPr lang="ja-JP" altLang="en-US" sz="2400">
                <a:latin typeface="Calibri" charset="0"/>
              </a:rPr>
              <a:t>’</a:t>
            </a:r>
            <a:r>
              <a:rPr lang="en-US" sz="2400">
                <a:latin typeface="Calibri" charset="0"/>
              </a:rPr>
              <a:t>s effort: </a:t>
            </a:r>
            <a:r>
              <a:rPr lang="en-US" sz="2400">
                <a:solidFill>
                  <a:srgbClr val="00B050"/>
                </a:solidFill>
                <a:latin typeface="Calibri" charset="0"/>
              </a:rPr>
              <a:t>linear</a:t>
            </a:r>
            <a:r>
              <a:rPr lang="en-US" sz="2400">
                <a:latin typeface="Calibri" charset="0"/>
              </a:rPr>
              <a:t>, not exponential.</a:t>
            </a: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>
            <a:off x="4389438" y="2546350"/>
            <a:ext cx="2338387" cy="1047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395" name="Rectangle 13"/>
          <p:cNvSpPr>
            <a:spLocks noChangeArrowheads="1"/>
          </p:cNvSpPr>
          <p:nvPr/>
        </p:nvSpPr>
        <p:spPr bwMode="auto">
          <a:xfrm>
            <a:off x="4430713" y="2168525"/>
            <a:ext cx="981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Calibri" charset="0"/>
              </a:rPr>
              <a:t>821</a:t>
            </a:r>
            <a:r>
              <a:rPr lang="en-US" sz="2400">
                <a:latin typeface="Calibri" charset="0"/>
                <a:sym typeface="Wingdings" charset="0"/>
              </a:rPr>
              <a:t></a:t>
            </a:r>
            <a:endParaRPr lang="en-US" sz="2400">
              <a:latin typeface="Calibri" charset="0"/>
            </a:endParaRP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rot="10800000" flipV="1">
            <a:off x="4414838" y="2887663"/>
            <a:ext cx="2338387" cy="1031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397" name="Rectangle 15"/>
          <p:cNvSpPr>
            <a:spLocks noChangeArrowheads="1"/>
          </p:cNvSpPr>
          <p:nvPr/>
        </p:nvSpPr>
        <p:spPr bwMode="auto">
          <a:xfrm>
            <a:off x="5510213" y="2630488"/>
            <a:ext cx="1049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Calibri" charset="0"/>
                <a:sym typeface="Wingdings" charset="0"/>
              </a:rPr>
              <a:t> </a:t>
            </a:r>
            <a:r>
              <a:rPr lang="en-US" sz="2400">
                <a:latin typeface="Calibri" charset="0"/>
              </a:rPr>
              <a:t>910</a:t>
            </a:r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4387850" y="3292475"/>
            <a:ext cx="2365375" cy="381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399" name="Rectangle 17"/>
          <p:cNvSpPr>
            <a:spLocks noChangeArrowheads="1"/>
          </p:cNvSpPr>
          <p:nvPr/>
        </p:nvSpPr>
        <p:spPr bwMode="auto">
          <a:xfrm>
            <a:off x="4429125" y="2989263"/>
            <a:ext cx="9794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Calibri" charset="0"/>
              </a:rPr>
              <a:t>822</a:t>
            </a:r>
            <a:r>
              <a:rPr lang="en-US" sz="2400">
                <a:latin typeface="Calibri" charset="0"/>
                <a:sym typeface="Wingdings" charset="0"/>
              </a:rPr>
              <a:t></a:t>
            </a:r>
            <a:endParaRPr lang="en-US" sz="2400">
              <a:latin typeface="Calibri" charset="0"/>
            </a:endParaRP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rot="10800000" flipV="1">
            <a:off x="4411663" y="3670300"/>
            <a:ext cx="2354262" cy="6826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401" name="Rectangle 19"/>
          <p:cNvSpPr>
            <a:spLocks noChangeArrowheads="1"/>
          </p:cNvSpPr>
          <p:nvPr/>
        </p:nvSpPr>
        <p:spPr bwMode="auto">
          <a:xfrm>
            <a:off x="5508625" y="3378200"/>
            <a:ext cx="10493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Calibri" charset="0"/>
                <a:sym typeface="Wingdings" charset="0"/>
              </a:rPr>
              <a:t> </a:t>
            </a:r>
            <a:r>
              <a:rPr lang="en-US" sz="2400">
                <a:latin typeface="Calibri" charset="0"/>
              </a:rPr>
              <a:t>931</a:t>
            </a:r>
          </a:p>
        </p:txBody>
      </p:sp>
      <p:cxnSp>
        <p:nvCxnSpPr>
          <p:cNvPr id="21" name="Straight Arrow Connector 20"/>
          <p:cNvCxnSpPr>
            <a:cxnSpLocks noChangeShapeType="1"/>
          </p:cNvCxnSpPr>
          <p:nvPr/>
        </p:nvCxnSpPr>
        <p:spPr bwMode="auto">
          <a:xfrm>
            <a:off x="4376738" y="4086225"/>
            <a:ext cx="2416175" cy="3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403" name="Rectangle 21"/>
          <p:cNvSpPr>
            <a:spLocks noChangeArrowheads="1"/>
          </p:cNvSpPr>
          <p:nvPr/>
        </p:nvSpPr>
        <p:spPr bwMode="auto">
          <a:xfrm>
            <a:off x="4418013" y="3806825"/>
            <a:ext cx="981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Calibri" charset="0"/>
              </a:rPr>
              <a:t>823</a:t>
            </a:r>
            <a:r>
              <a:rPr lang="en-US" sz="2400">
                <a:latin typeface="Calibri" charset="0"/>
                <a:sym typeface="Wingdings" charset="0"/>
              </a:rPr>
              <a:t></a:t>
            </a:r>
            <a:endParaRPr lang="en-US" sz="2400">
              <a:latin typeface="Calibri" charset="0"/>
            </a:endParaRP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rot="10800000" flipV="1">
            <a:off x="4400550" y="4427538"/>
            <a:ext cx="2352675" cy="1031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405" name="Rectangle 23"/>
          <p:cNvSpPr>
            <a:spLocks noChangeArrowheads="1"/>
          </p:cNvSpPr>
          <p:nvPr/>
        </p:nvSpPr>
        <p:spPr bwMode="auto">
          <a:xfrm>
            <a:off x="5497513" y="4171950"/>
            <a:ext cx="1049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Calibri" charset="0"/>
                <a:sym typeface="Wingdings" charset="0"/>
              </a:rPr>
              <a:t> </a:t>
            </a:r>
            <a:r>
              <a:rPr lang="en-US" sz="2400">
                <a:latin typeface="Calibri" charset="0"/>
              </a:rPr>
              <a:t>995</a:t>
            </a:r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>
            <a:off x="4387850" y="4802188"/>
            <a:ext cx="2392363" cy="47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407" name="Rectangle 25"/>
          <p:cNvSpPr>
            <a:spLocks noChangeArrowheads="1"/>
          </p:cNvSpPr>
          <p:nvPr/>
        </p:nvSpPr>
        <p:spPr bwMode="auto">
          <a:xfrm>
            <a:off x="4429125" y="4524375"/>
            <a:ext cx="97948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Calibri" charset="0"/>
              </a:rPr>
              <a:t>824</a:t>
            </a:r>
            <a:r>
              <a:rPr lang="en-US" sz="2400">
                <a:latin typeface="Calibri" charset="0"/>
                <a:sym typeface="Wingdings" charset="0"/>
              </a:rPr>
              <a:t></a:t>
            </a:r>
            <a:endParaRPr lang="en-US" sz="2400">
              <a:latin typeface="Calibri" charset="0"/>
            </a:endParaRPr>
          </a:p>
        </p:txBody>
      </p:sp>
      <p:cxnSp>
        <p:nvCxnSpPr>
          <p:cNvPr id="27" name="Straight Arrow Connector 26"/>
          <p:cNvCxnSpPr>
            <a:cxnSpLocks noChangeShapeType="1"/>
          </p:cNvCxnSpPr>
          <p:nvPr/>
        </p:nvCxnSpPr>
        <p:spPr bwMode="auto">
          <a:xfrm rot="10800000" flipV="1">
            <a:off x="4411663" y="5029200"/>
            <a:ext cx="2341562" cy="2174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lg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409" name="Rectangle 27"/>
          <p:cNvSpPr>
            <a:spLocks noChangeArrowheads="1"/>
          </p:cNvSpPr>
          <p:nvPr/>
        </p:nvSpPr>
        <p:spPr bwMode="auto">
          <a:xfrm>
            <a:off x="5354638" y="4937125"/>
            <a:ext cx="1204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400">
                <a:latin typeface="Calibri" charset="0"/>
                <a:sym typeface="Wingdings" charset="0"/>
              </a:rPr>
              <a:t> </a:t>
            </a:r>
            <a:r>
              <a:rPr lang="en-US" sz="2400">
                <a:latin typeface="Calibri" charset="0"/>
              </a:rPr>
              <a:t>1007</a:t>
            </a:r>
          </a:p>
        </p:txBody>
      </p:sp>
      <p:sp>
        <p:nvSpPr>
          <p:cNvPr id="16410" name="TextBox 101"/>
          <p:cNvSpPr txBox="1">
            <a:spLocks noChangeArrowheads="1"/>
          </p:cNvSpPr>
          <p:nvPr/>
        </p:nvSpPr>
        <p:spPr bwMode="auto">
          <a:xfrm rot="-2072766">
            <a:off x="1762125" y="3481388"/>
            <a:ext cx="20891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B0F0"/>
                </a:solidFill>
                <a:latin typeface="Calibri" charset="0"/>
              </a:rPr>
              <a:t>Query suggestion</a:t>
            </a:r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Search engines over </a:t>
            </a:r>
            <a:r>
              <a:rPr lang="en-US" dirty="0" err="1"/>
              <a:t>Wirelessc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7957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101"/>
          <p:cNvSpPr txBox="1">
            <a:spLocks noChangeArrowheads="1"/>
          </p:cNvSpPr>
          <p:nvPr/>
        </p:nvSpPr>
        <p:spPr bwMode="auto">
          <a:xfrm>
            <a:off x="431800" y="1346200"/>
            <a:ext cx="8389938" cy="3847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231775" indent="-2317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endParaRPr lang="en-US" sz="2400" dirty="0">
              <a:latin typeface="Calibri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800" dirty="0">
                <a:latin typeface="Calibri" charset="0"/>
              </a:rPr>
              <a:t>Illness/medication/surgery information is leaked out, as well as the type of doctor being queried.</a:t>
            </a:r>
          </a:p>
          <a:p>
            <a:pPr eaLnBrk="1" hangingPunct="1">
              <a:buFont typeface="Arial" charset="0"/>
              <a:buChar char="•"/>
            </a:pPr>
            <a:endParaRPr lang="en-US" sz="2400" dirty="0">
              <a:latin typeface="Calibri" charset="0"/>
            </a:endParaRPr>
          </a:p>
          <a:p>
            <a:pPr lvl="1" eaLnBrk="1" hangingPunct="1">
              <a:buFont typeface="Arial" charset="0"/>
              <a:buChar char="•"/>
            </a:pPr>
            <a:r>
              <a:rPr lang="en-US" sz="2800" dirty="0">
                <a:latin typeface="Calibri" charset="0"/>
                <a:ea typeface="ＭＳ Ｐゴシック" charset="0"/>
              </a:rPr>
              <a:t>Vulnerable designs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dirty="0">
                <a:latin typeface="Calibri" charset="0"/>
                <a:ea typeface="ＭＳ Ｐゴシック" charset="0"/>
              </a:rPr>
              <a:t> Entering health records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sz="2000" dirty="0">
                <a:latin typeface="Calibri" charset="0"/>
                <a:ea typeface="ＭＳ Ｐゴシック" charset="0"/>
              </a:rPr>
              <a:t> By typing – auto suggestion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sz="2000" dirty="0">
                <a:latin typeface="Calibri" charset="0"/>
                <a:ea typeface="ＭＳ Ｐゴシック" charset="0"/>
              </a:rPr>
              <a:t> By mouse selecting – a tree-structure organization of elements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800" dirty="0">
                <a:latin typeface="Calibri" charset="0"/>
                <a:ea typeface="ＭＳ Ｐゴシック" charset="0"/>
              </a:rPr>
              <a:t> </a:t>
            </a:r>
            <a:r>
              <a:rPr lang="en-US" sz="2400" dirty="0">
                <a:latin typeface="Calibri" charset="0"/>
                <a:ea typeface="ＭＳ Ｐゴシック" charset="0"/>
              </a:rPr>
              <a:t>Finding a doctor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sz="2000" dirty="0">
                <a:latin typeface="Calibri" charset="0"/>
                <a:ea typeface="ＭＳ Ｐゴシック" charset="0"/>
              </a:rPr>
              <a:t> Using a dropdown list item as the search input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Online health app</a:t>
            </a:r>
          </a:p>
        </p:txBody>
      </p:sp>
    </p:spTree>
    <p:extLst>
      <p:ext uri="{BB962C8B-B14F-4D97-AF65-F5344CB8AC3E}">
        <p14:creationId xmlns:p14="http://schemas.microsoft.com/office/powerpoint/2010/main" val="20654473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851150"/>
            <a:ext cx="43434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3181350" y="3544888"/>
            <a:ext cx="1265238" cy="276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200">
                <a:latin typeface="Calibri" charset="0"/>
              </a:rPr>
              <a:t>tabs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2027238" y="3062288"/>
            <a:ext cx="3368675" cy="1743075"/>
          </a:xfrm>
          <a:prstGeom prst="wedgeRoundRectCallout">
            <a:avLst>
              <a:gd name="adj1" fmla="val -67744"/>
              <a:gd name="adj2" fmla="val 840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400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pic>
        <p:nvPicPr>
          <p:cNvPr id="184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763" y="3157538"/>
            <a:ext cx="3097212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8"/>
          <p:cNvSpPr txBox="1">
            <a:spLocks noChangeArrowheads="1"/>
          </p:cNvSpPr>
          <p:nvPr/>
        </p:nvSpPr>
        <p:spPr bwMode="auto">
          <a:xfrm rot="-1672081">
            <a:off x="3716338" y="3925888"/>
            <a:ext cx="15319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5BEFF"/>
                </a:solidFill>
                <a:latin typeface="Calibri" charset="0"/>
              </a:rPr>
              <a:t>suggestions</a:t>
            </a:r>
          </a:p>
        </p:txBody>
      </p:sp>
      <p:sp>
        <p:nvSpPr>
          <p:cNvPr id="18439" name="TextBox 101"/>
          <p:cNvSpPr txBox="1">
            <a:spLocks noChangeArrowheads="1"/>
          </p:cNvSpPr>
          <p:nvPr/>
        </p:nvSpPr>
        <p:spPr bwMode="auto">
          <a:xfrm>
            <a:off x="252413" y="1544638"/>
            <a:ext cx="44513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B050"/>
                </a:solidFill>
                <a:latin typeface="Calibri" charset="0"/>
              </a:rPr>
              <a:t>Entering health records: </a:t>
            </a:r>
            <a:r>
              <a:rPr lang="en-US" sz="2000">
                <a:latin typeface="Calibri" charset="0"/>
              </a:rPr>
              <a:t>no matter keyboard typing or mouse selection, attacker has a </a:t>
            </a:r>
            <a:r>
              <a:rPr lang="en-US" sz="2000">
                <a:solidFill>
                  <a:srgbClr val="C00000"/>
                </a:solidFill>
                <a:latin typeface="Calibri" charset="0"/>
              </a:rPr>
              <a:t>2000</a:t>
            </a:r>
            <a:r>
              <a:rPr lang="en-US" sz="2000">
                <a:solidFill>
                  <a:srgbClr val="C00000"/>
                </a:solidFill>
                <a:latin typeface="Calibri" charset="0"/>
                <a:sym typeface="Symbol" charset="0"/>
              </a:rPr>
              <a:t> ambiguity reduction power.</a:t>
            </a:r>
            <a:endParaRPr lang="en-US" sz="2000">
              <a:solidFill>
                <a:srgbClr val="C00000"/>
              </a:solidFill>
              <a:latin typeface="Calibri" charset="0"/>
            </a:endParaRPr>
          </a:p>
        </p:txBody>
      </p:sp>
      <p:sp>
        <p:nvSpPr>
          <p:cNvPr id="18440" name="TextBox 101"/>
          <p:cNvSpPr txBox="1">
            <a:spLocks noChangeArrowheads="1"/>
          </p:cNvSpPr>
          <p:nvPr/>
        </p:nvSpPr>
        <p:spPr bwMode="auto">
          <a:xfrm>
            <a:off x="5257800" y="1573213"/>
            <a:ext cx="36782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B050"/>
                </a:solidFill>
                <a:latin typeface="Calibri" charset="0"/>
              </a:rPr>
              <a:t>Find-A-Doctor: </a:t>
            </a:r>
            <a:r>
              <a:rPr lang="en-US" sz="2000">
                <a:latin typeface="Calibri" charset="0"/>
              </a:rPr>
              <a:t>attacker can </a:t>
            </a:r>
            <a:r>
              <a:rPr lang="en-US" sz="2000">
                <a:solidFill>
                  <a:srgbClr val="C00000"/>
                </a:solidFill>
                <a:latin typeface="Calibri" charset="0"/>
              </a:rPr>
              <a:t>uniquely identify the specialty</a:t>
            </a:r>
            <a:r>
              <a:rPr lang="en-US" sz="2000">
                <a:latin typeface="Calibri" charset="0"/>
              </a:rPr>
              <a:t>. </a:t>
            </a:r>
            <a:endParaRPr lang="en-US" sz="2000">
              <a:solidFill>
                <a:srgbClr val="C00000"/>
              </a:solidFill>
              <a:latin typeface="Calibri" charset="0"/>
            </a:endParaRPr>
          </a:p>
        </p:txBody>
      </p:sp>
      <p:pic>
        <p:nvPicPr>
          <p:cNvPr id="18442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3388" y="2478088"/>
            <a:ext cx="3028950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8618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101"/>
          <p:cNvSpPr txBox="1">
            <a:spLocks noChangeArrowheads="1"/>
          </p:cNvSpPr>
          <p:nvPr/>
        </p:nvSpPr>
        <p:spPr bwMode="auto">
          <a:xfrm>
            <a:off x="431800" y="1346200"/>
            <a:ext cx="8389938" cy="353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173038" indent="-173038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630238" indent="-173038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688975" indent="-231775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indent="0" eaLnBrk="1" hangingPunct="1"/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Design: a wizard-style questionnaire </a:t>
            </a:r>
          </a:p>
          <a:p>
            <a:pPr lvl="1" eaLnBrk="1" hangingPunct="1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Tailor the conversation based on user</a:t>
            </a:r>
            <a:r>
              <a:rPr lang="ja-JP" alt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’</a:t>
            </a: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s previous input.</a:t>
            </a:r>
          </a:p>
          <a:p>
            <a:pPr lvl="1" eaLnBrk="1" hangingPunct="1">
              <a:buFont typeface="Arial" charset="0"/>
              <a:buChar char="•"/>
            </a:pPr>
            <a:endParaRPr lang="en-US" sz="2400" dirty="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  <a:p>
            <a:pPr eaLnBrk="1" hangingPunct="1"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The forms that you work on tell a lot about your family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Filing status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Number of children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Paid big medical bill</a:t>
            </a:r>
          </a:p>
          <a:p>
            <a:pPr lvl="2" eaLnBrk="1" hangingPunct="1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The adjusted gross income (AGI)</a:t>
            </a:r>
            <a:endParaRPr lang="en-US" dirty="0">
              <a:solidFill>
                <a:srgbClr val="000000"/>
              </a:solidFill>
              <a:latin typeface="Calibri" charset="0"/>
              <a:ea typeface="ＭＳ Ｐゴシック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/>
          <a:p>
            <a:r>
              <a:rPr lang="en-US" dirty="0"/>
              <a:t>Online tax form</a:t>
            </a:r>
          </a:p>
        </p:txBody>
      </p:sp>
    </p:spTree>
    <p:extLst>
      <p:ext uri="{BB962C8B-B14F-4D97-AF65-F5344CB8AC3E}">
        <p14:creationId xmlns:p14="http://schemas.microsoft.com/office/powerpoint/2010/main" val="3089873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side channels (Crypto)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77876"/>
            <a:ext cx="8229600" cy="53482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Timing attack - how much time computations take.</a:t>
            </a:r>
          </a:p>
          <a:p>
            <a:r>
              <a:rPr lang="en-US" dirty="0"/>
              <a:t>Power-monitoring attack -- varying hardware power consumption.</a:t>
            </a:r>
          </a:p>
          <a:p>
            <a:r>
              <a:rPr lang="en-US" dirty="0"/>
              <a:t>Electromagnetic attacks leaked EM radiation</a:t>
            </a:r>
          </a:p>
          <a:p>
            <a:r>
              <a:rPr lang="en-US" dirty="0"/>
              <a:t>Acoustic cryptanalysis: sound produced during a computation (rather like power analysis).</a:t>
            </a:r>
          </a:p>
          <a:p>
            <a:r>
              <a:rPr lang="en-US" dirty="0"/>
              <a:t>Differential fault analysis: inducing faults</a:t>
            </a:r>
          </a:p>
          <a:p>
            <a:r>
              <a:rPr lang="en-US" dirty="0"/>
              <a:t>Data </a:t>
            </a:r>
            <a:r>
              <a:rPr lang="en-US" dirty="0" err="1"/>
              <a:t>remanence</a:t>
            </a:r>
            <a:r>
              <a:rPr lang="en-US" dirty="0"/>
              <a:t>: data are read after supposedly having been deleted.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9665182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585788" y="1314450"/>
            <a:ext cx="1785937" cy="1023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709613" y="1357313"/>
            <a:ext cx="15446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Entry page of Deductions &amp; Credits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671763" y="2174875"/>
            <a:ext cx="1785937" cy="1023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2795588" y="2185988"/>
            <a:ext cx="1546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Summary of Deductions &amp; Credits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802313" y="3768725"/>
            <a:ext cx="1851025" cy="8953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0487" name="TextBox 11"/>
          <p:cNvSpPr txBox="1">
            <a:spLocks noChangeArrowheads="1"/>
          </p:cNvSpPr>
          <p:nvPr/>
        </p:nvSpPr>
        <p:spPr bwMode="auto">
          <a:xfrm>
            <a:off x="5962650" y="3970338"/>
            <a:ext cx="15621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Full credit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818188" y="2222500"/>
            <a:ext cx="1922462" cy="977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0489" name="TextBox 15"/>
          <p:cNvSpPr txBox="1">
            <a:spLocks noChangeArrowheads="1"/>
          </p:cNvSpPr>
          <p:nvPr/>
        </p:nvSpPr>
        <p:spPr bwMode="auto">
          <a:xfrm>
            <a:off x="5981700" y="2478088"/>
            <a:ext cx="171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Not eligible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47950" y="3989388"/>
            <a:ext cx="1939925" cy="8032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0491" name="TextBox 18"/>
          <p:cNvSpPr txBox="1">
            <a:spLocks noChangeArrowheads="1"/>
          </p:cNvSpPr>
          <p:nvPr/>
        </p:nvSpPr>
        <p:spPr bwMode="auto">
          <a:xfrm>
            <a:off x="2652713" y="4157663"/>
            <a:ext cx="20256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Partial credit</a:t>
            </a:r>
          </a:p>
        </p:txBody>
      </p:sp>
      <p:cxnSp>
        <p:nvCxnSpPr>
          <p:cNvPr id="43" name="Straight Arrow Connector 42"/>
          <p:cNvCxnSpPr>
            <a:endCxn id="33" idx="1"/>
          </p:cNvCxnSpPr>
          <p:nvPr/>
        </p:nvCxnSpPr>
        <p:spPr>
          <a:xfrm flipV="1">
            <a:off x="0" y="1825625"/>
            <a:ext cx="585788" cy="19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35" idx="0"/>
          </p:cNvCxnSpPr>
          <p:nvPr/>
        </p:nvCxnSpPr>
        <p:spPr>
          <a:xfrm>
            <a:off x="2371725" y="1825625"/>
            <a:ext cx="1192213" cy="3492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5" idx="3"/>
            <a:endCxn id="39" idx="1"/>
          </p:cNvCxnSpPr>
          <p:nvPr/>
        </p:nvCxnSpPr>
        <p:spPr>
          <a:xfrm>
            <a:off x="4457700" y="2687638"/>
            <a:ext cx="1360488" cy="238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35" idx="2"/>
            <a:endCxn id="41" idx="0"/>
          </p:cNvCxnSpPr>
          <p:nvPr/>
        </p:nvCxnSpPr>
        <p:spPr>
          <a:xfrm rot="16200000" flipH="1">
            <a:off x="3195638" y="3567113"/>
            <a:ext cx="790575" cy="539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7" idx="0"/>
          </p:cNvCxnSpPr>
          <p:nvPr/>
        </p:nvCxnSpPr>
        <p:spPr>
          <a:xfrm>
            <a:off x="4367213" y="3200400"/>
            <a:ext cx="2360612" cy="5683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1765300" y="2617788"/>
            <a:ext cx="6575425" cy="2727325"/>
          </a:xfrm>
          <a:custGeom>
            <a:avLst/>
            <a:gdLst>
              <a:gd name="connsiteX0" fmla="*/ 6316133 w 6968067"/>
              <a:gd name="connsiteY0" fmla="*/ 16934 h 3668889"/>
              <a:gd name="connsiteX1" fmla="*/ 6790267 w 6968067"/>
              <a:gd name="connsiteY1" fmla="*/ 321734 h 3668889"/>
              <a:gd name="connsiteX2" fmla="*/ 6891867 w 6968067"/>
              <a:gd name="connsiteY2" fmla="*/ 914400 h 3668889"/>
              <a:gd name="connsiteX3" fmla="*/ 6891867 w 6968067"/>
              <a:gd name="connsiteY3" fmla="*/ 2455334 h 3668889"/>
              <a:gd name="connsiteX4" fmla="*/ 6434667 w 6968067"/>
              <a:gd name="connsiteY4" fmla="*/ 3098800 h 3668889"/>
              <a:gd name="connsiteX5" fmla="*/ 6062133 w 6968067"/>
              <a:gd name="connsiteY5" fmla="*/ 3234267 h 3668889"/>
              <a:gd name="connsiteX6" fmla="*/ 6028267 w 6968067"/>
              <a:gd name="connsiteY6" fmla="*/ 3217334 h 3668889"/>
              <a:gd name="connsiteX7" fmla="*/ 1032933 w 6968067"/>
              <a:gd name="connsiteY7" fmla="*/ 3234267 h 3668889"/>
              <a:gd name="connsiteX8" fmla="*/ 16933 w 6968067"/>
              <a:gd name="connsiteY8" fmla="*/ 609600 h 3668889"/>
              <a:gd name="connsiteX9" fmla="*/ 931333 w 6968067"/>
              <a:gd name="connsiteY9" fmla="*/ 0 h 366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68067" h="3668889">
                <a:moveTo>
                  <a:pt x="6316133" y="16934"/>
                </a:moveTo>
                <a:cubicBezTo>
                  <a:pt x="6505222" y="94545"/>
                  <a:pt x="6694311" y="172156"/>
                  <a:pt x="6790267" y="321734"/>
                </a:cubicBezTo>
                <a:cubicBezTo>
                  <a:pt x="6886223" y="471312"/>
                  <a:pt x="6874934" y="558800"/>
                  <a:pt x="6891867" y="914400"/>
                </a:cubicBezTo>
                <a:cubicBezTo>
                  <a:pt x="6908800" y="1270000"/>
                  <a:pt x="6968067" y="2091267"/>
                  <a:pt x="6891867" y="2455334"/>
                </a:cubicBezTo>
                <a:cubicBezTo>
                  <a:pt x="6815667" y="2819401"/>
                  <a:pt x="6572956" y="2968978"/>
                  <a:pt x="6434667" y="3098800"/>
                </a:cubicBezTo>
                <a:cubicBezTo>
                  <a:pt x="6296378" y="3228622"/>
                  <a:pt x="6129866" y="3214511"/>
                  <a:pt x="6062133" y="3234267"/>
                </a:cubicBezTo>
                <a:cubicBezTo>
                  <a:pt x="5994400" y="3254023"/>
                  <a:pt x="6028267" y="3217334"/>
                  <a:pt x="6028267" y="3217334"/>
                </a:cubicBezTo>
                <a:cubicBezTo>
                  <a:pt x="5190067" y="3217334"/>
                  <a:pt x="2034822" y="3668889"/>
                  <a:pt x="1032933" y="3234267"/>
                </a:cubicBezTo>
                <a:cubicBezTo>
                  <a:pt x="31044" y="2799645"/>
                  <a:pt x="33866" y="1148645"/>
                  <a:pt x="16933" y="609600"/>
                </a:cubicBezTo>
                <a:cubicBezTo>
                  <a:pt x="0" y="70556"/>
                  <a:pt x="465666" y="35278"/>
                  <a:pt x="931333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9" name="Straight Arrow Connector 48"/>
          <p:cNvCxnSpPr>
            <a:stCxn id="41" idx="2"/>
          </p:cNvCxnSpPr>
          <p:nvPr/>
        </p:nvCxnSpPr>
        <p:spPr>
          <a:xfrm rot="16200000" flipH="1">
            <a:off x="3575051" y="4835525"/>
            <a:ext cx="393700" cy="3079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7" idx="2"/>
          </p:cNvCxnSpPr>
          <p:nvPr/>
        </p:nvCxnSpPr>
        <p:spPr>
          <a:xfrm rot="5400000">
            <a:off x="5742782" y="4155281"/>
            <a:ext cx="476250" cy="14938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00" name="TextBox 15"/>
          <p:cNvSpPr txBox="1">
            <a:spLocks noChangeArrowheads="1"/>
          </p:cNvSpPr>
          <p:nvPr/>
        </p:nvSpPr>
        <p:spPr bwMode="auto">
          <a:xfrm>
            <a:off x="3089275" y="1216025"/>
            <a:ext cx="60547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All transitions have unique traffic patterns.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3700" y="5165725"/>
            <a:ext cx="8369300" cy="13843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400050" indent="-4000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57250" indent="-4000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tx2"/>
              </a:buClr>
              <a:buSzPct val="70000"/>
              <a:buFontTx/>
              <a:buBlip>
                <a:blip r:embed="rId3"/>
              </a:buBlip>
            </a:pPr>
            <a:r>
              <a:rPr lang="en-US" sz="2400" b="1">
                <a:solidFill>
                  <a:srgbClr val="0070C0"/>
                </a:solidFill>
                <a:latin typeface="Times New Roman" charset="0"/>
                <a:cs typeface="Times New Roman" charset="0"/>
              </a:rPr>
              <a:t>Consult the IRS instruction:    </a:t>
            </a:r>
          </a:p>
          <a:p>
            <a:pPr lvl="1" eaLnBrk="1" hangingPunct="1">
              <a:buClr>
                <a:schemeClr val="tx2"/>
              </a:buClr>
              <a:buSzPct val="70000"/>
              <a:buFontTx/>
              <a:buBlip>
                <a:blip r:embed="rId3"/>
              </a:buBlip>
            </a:pPr>
            <a:r>
              <a:rPr lang="en-US" sz="2000" b="1">
                <a:solidFill>
                  <a:srgbClr val="0070C0"/>
                </a:solidFill>
                <a:latin typeface="Times New Roman" charset="0"/>
                <a:ea typeface="ＭＳ Ｐゴシック" charset="0"/>
                <a:cs typeface="Times New Roman" charset="0"/>
              </a:rPr>
              <a:t>$1000 for each child </a:t>
            </a:r>
          </a:p>
          <a:p>
            <a:pPr lvl="1" eaLnBrk="1" hangingPunct="1">
              <a:buClr>
                <a:schemeClr val="tx2"/>
              </a:buClr>
              <a:buSzPct val="70000"/>
              <a:buFontTx/>
              <a:buBlip>
                <a:blip r:embed="rId3"/>
              </a:buBlip>
            </a:pPr>
            <a:r>
              <a:rPr lang="en-US" sz="2000" b="1">
                <a:solidFill>
                  <a:srgbClr val="0070C0"/>
                </a:solidFill>
                <a:latin typeface="Times New Roman" charset="0"/>
                <a:ea typeface="ＭＳ Ｐゴシック" charset="0"/>
                <a:cs typeface="Times New Roman" charset="0"/>
              </a:rPr>
              <a:t>Phase-out starting from $110,000. For every $1000 income, lose $50 credit.</a:t>
            </a:r>
            <a:endParaRPr lang="en-US" sz="2400" b="1">
              <a:solidFill>
                <a:srgbClr val="0070C0"/>
              </a:solidFill>
              <a:latin typeface="Times New Roman" charset="0"/>
              <a:ea typeface="ＭＳ Ｐゴシック" charset="0"/>
              <a:cs typeface="Times New Roman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319088" y="5233988"/>
            <a:ext cx="8434387" cy="1624012"/>
            <a:chOff x="315146" y="5233988"/>
            <a:chExt cx="8435265" cy="1624012"/>
          </a:xfrm>
        </p:grpSpPr>
        <p:grpSp>
          <p:nvGrpSpPr>
            <p:cNvPr id="20504" name="Group 74"/>
            <p:cNvGrpSpPr>
              <a:grpSpLocks/>
            </p:cNvGrpSpPr>
            <p:nvPr/>
          </p:nvGrpSpPr>
          <p:grpSpPr bwMode="auto">
            <a:xfrm>
              <a:off x="316024" y="5233988"/>
              <a:ext cx="8434387" cy="1624012"/>
              <a:chOff x="0" y="6810706"/>
              <a:chExt cx="8434551" cy="1623845"/>
            </a:xfrm>
          </p:grpSpPr>
          <p:sp>
            <p:nvSpPr>
              <p:cNvPr id="52" name="Rectangle 51"/>
              <p:cNvSpPr/>
              <p:nvPr/>
            </p:nvSpPr>
            <p:spPr bwMode="auto">
              <a:xfrm>
                <a:off x="709" y="6858326"/>
                <a:ext cx="8433842" cy="1576225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935863" y="6986900"/>
                <a:ext cx="6704840" cy="0"/>
              </a:xfrm>
              <a:prstGeom prst="line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08" name="TextBox 11"/>
              <p:cNvSpPr txBox="1">
                <a:spLocks noChangeArrowheads="1"/>
              </p:cNvSpPr>
              <p:nvPr/>
            </p:nvSpPr>
            <p:spPr bwMode="auto">
              <a:xfrm>
                <a:off x="199644" y="6835721"/>
                <a:ext cx="990600" cy="3698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$0</a:t>
                </a:r>
              </a:p>
            </p:txBody>
          </p:sp>
          <p:cxnSp>
            <p:nvCxnSpPr>
              <p:cNvPr id="57" name="Straight Connector 56"/>
              <p:cNvCxnSpPr/>
              <p:nvPr/>
            </p:nvCxnSpPr>
            <p:spPr>
              <a:xfrm rot="5400000">
                <a:off x="3608875" y="7406749"/>
                <a:ext cx="1112723" cy="15877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10" name="TextBox 64"/>
              <p:cNvSpPr txBox="1">
                <a:spLocks noChangeArrowheads="1"/>
              </p:cNvSpPr>
              <p:nvPr/>
            </p:nvSpPr>
            <p:spPr bwMode="auto">
              <a:xfrm>
                <a:off x="3315905" y="7753677"/>
                <a:ext cx="161333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$110000</a:t>
                </a: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 rot="5400000">
                <a:off x="5591106" y="7331352"/>
                <a:ext cx="1041293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12" name="TextBox 64"/>
              <p:cNvSpPr txBox="1">
                <a:spLocks noChangeArrowheads="1"/>
              </p:cNvSpPr>
              <p:nvPr/>
            </p:nvSpPr>
            <p:spPr bwMode="auto">
              <a:xfrm>
                <a:off x="5207767" y="7753677"/>
                <a:ext cx="192864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/>
                  <a:t>$150000</a:t>
                </a:r>
              </a:p>
            </p:txBody>
          </p:sp>
          <p:sp>
            <p:nvSpPr>
              <p:cNvPr id="65" name="Left-Right Arrow 64"/>
              <p:cNvSpPr/>
              <p:nvPr/>
            </p:nvSpPr>
            <p:spPr bwMode="auto">
              <a:xfrm>
                <a:off x="956502" y="7188492"/>
                <a:ext cx="3200795" cy="204766"/>
              </a:xfrm>
              <a:prstGeom prst="leftRightArrow">
                <a:avLst/>
              </a:prstGeom>
              <a:gradFill rotWithShape="0">
                <a:gsLst>
                  <a:gs pos="0">
                    <a:schemeClr val="folHlink">
                      <a:gamma/>
                      <a:shade val="6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66275"/>
                      <a:invGamma/>
                    </a:schemeClr>
                  </a:gs>
                </a:gsLst>
                <a:lin ang="2700000" scaled="1"/>
              </a:gradFill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8" name="Left-Right Arrow 67"/>
              <p:cNvSpPr/>
              <p:nvPr/>
            </p:nvSpPr>
            <p:spPr bwMode="auto">
              <a:xfrm>
                <a:off x="4184289" y="7183730"/>
                <a:ext cx="1911586" cy="241275"/>
              </a:xfrm>
              <a:prstGeom prst="leftRightArrow">
                <a:avLst/>
              </a:prstGeom>
              <a:gradFill rotWithShape="0">
                <a:gsLst>
                  <a:gs pos="0">
                    <a:schemeClr val="folHlink">
                      <a:gamma/>
                      <a:shade val="6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66275"/>
                      <a:invGamma/>
                    </a:schemeClr>
                  </a:gs>
                </a:gsLst>
                <a:lin ang="2700000" scaled="1"/>
              </a:gradFill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69" name="Left-Right Arrow 68"/>
              <p:cNvSpPr/>
              <p:nvPr/>
            </p:nvSpPr>
            <p:spPr bwMode="auto">
              <a:xfrm>
                <a:off x="6132392" y="7178968"/>
                <a:ext cx="1913174" cy="241275"/>
              </a:xfrm>
              <a:prstGeom prst="leftRightArrow">
                <a:avLst/>
              </a:prstGeom>
              <a:gradFill rotWithShape="0">
                <a:gsLst>
                  <a:gs pos="0">
                    <a:schemeClr val="folHlink">
                      <a:gamma/>
                      <a:shade val="6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66275"/>
                      <a:invGamma/>
                    </a:schemeClr>
                  </a:gs>
                </a:gsLst>
                <a:lin ang="2700000" scaled="1"/>
              </a:gradFill>
              <a:ln w="12700" cap="flat" cmpd="sng" algn="ctr">
                <a:solidFill>
                  <a:schemeClr val="folHlink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pPr eaLnBrk="0" hangingPunct="0"/>
                <a:endParaRPr lang="en-US"/>
              </a:p>
            </p:txBody>
          </p:sp>
          <p:sp>
            <p:nvSpPr>
              <p:cNvPr id="20516" name="TextBox 15"/>
              <p:cNvSpPr txBox="1">
                <a:spLocks noChangeArrowheads="1"/>
              </p:cNvSpPr>
              <p:nvPr/>
            </p:nvSpPr>
            <p:spPr bwMode="auto">
              <a:xfrm>
                <a:off x="6271223" y="7328902"/>
                <a:ext cx="1713859" cy="4619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FF0000"/>
                    </a:solidFill>
                  </a:rPr>
                  <a:t>Not eligible</a:t>
                </a:r>
              </a:p>
            </p:txBody>
          </p:sp>
          <p:sp>
            <p:nvSpPr>
              <p:cNvPr id="20517" name="TextBox 11"/>
              <p:cNvSpPr txBox="1">
                <a:spLocks noChangeArrowheads="1"/>
              </p:cNvSpPr>
              <p:nvPr/>
            </p:nvSpPr>
            <p:spPr bwMode="auto">
              <a:xfrm>
                <a:off x="1711478" y="7338579"/>
                <a:ext cx="1561601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FF0000"/>
                    </a:solidFill>
                  </a:rPr>
                  <a:t>Full credit</a:t>
                </a:r>
              </a:p>
            </p:txBody>
          </p:sp>
          <p:sp>
            <p:nvSpPr>
              <p:cNvPr id="20518" name="TextBox 18"/>
              <p:cNvSpPr txBox="1">
                <a:spLocks noChangeArrowheads="1"/>
              </p:cNvSpPr>
              <p:nvPr/>
            </p:nvSpPr>
            <p:spPr bwMode="auto">
              <a:xfrm>
                <a:off x="4140107" y="7321826"/>
                <a:ext cx="2024654" cy="4619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 sz="2400">
                    <a:solidFill>
                      <a:srgbClr val="FF0000"/>
                    </a:solidFill>
                  </a:rPr>
                  <a:t>Partial credit</a:t>
                </a:r>
              </a:p>
            </p:txBody>
          </p:sp>
        </p:grpSp>
        <p:sp>
          <p:nvSpPr>
            <p:cNvPr id="20505" name="TextBox 6"/>
            <p:cNvSpPr txBox="1">
              <a:spLocks noChangeArrowheads="1"/>
            </p:cNvSpPr>
            <p:nvPr/>
          </p:nvSpPr>
          <p:spPr bwMode="auto">
            <a:xfrm>
              <a:off x="315146" y="6488668"/>
              <a:ext cx="261724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(two children scenario)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1592815" y="532440"/>
            <a:ext cx="5852884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dirty="0">
                <a:ln/>
                <a:solidFill>
                  <a:srgbClr val="000000"/>
                </a:solidFill>
                <a:latin typeface="Arial" pitchFamily="34" charset="0"/>
                <a:ea typeface="+mn-ea"/>
                <a:cs typeface="Arial" pitchFamily="34" charset="0"/>
              </a:rPr>
              <a:t>child credit state machine</a:t>
            </a:r>
          </a:p>
        </p:txBody>
      </p:sp>
    </p:spTree>
    <p:extLst>
      <p:ext uri="{BB962C8B-B14F-4D97-AF65-F5344CB8AC3E}">
        <p14:creationId xmlns:p14="http://schemas.microsoft.com/office/powerpoint/2010/main" val="26119946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585788" y="2825750"/>
            <a:ext cx="1785937" cy="1023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1507" name="TextBox 4"/>
          <p:cNvSpPr txBox="1">
            <a:spLocks noChangeArrowheads="1"/>
          </p:cNvSpPr>
          <p:nvPr/>
        </p:nvSpPr>
        <p:spPr bwMode="auto">
          <a:xfrm>
            <a:off x="709613" y="2868613"/>
            <a:ext cx="1544637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Entry page of Deductions &amp; Credits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860675" y="2946400"/>
            <a:ext cx="1785938" cy="1023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1509" name="TextBox 6"/>
          <p:cNvSpPr txBox="1">
            <a:spLocks noChangeArrowheads="1"/>
          </p:cNvSpPr>
          <p:nvPr/>
        </p:nvSpPr>
        <p:spPr bwMode="auto">
          <a:xfrm>
            <a:off x="2952750" y="3005138"/>
            <a:ext cx="15462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Summary of Deductions &amp; Credits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802313" y="5280025"/>
            <a:ext cx="1851025" cy="896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1511" name="TextBox 11"/>
          <p:cNvSpPr txBox="1">
            <a:spLocks noChangeArrowheads="1"/>
          </p:cNvSpPr>
          <p:nvPr/>
        </p:nvSpPr>
        <p:spPr bwMode="auto">
          <a:xfrm>
            <a:off x="5962650" y="5483225"/>
            <a:ext cx="1562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Full credit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778625" y="2994025"/>
            <a:ext cx="1922463" cy="977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1513" name="TextBox 15"/>
          <p:cNvSpPr txBox="1">
            <a:spLocks noChangeArrowheads="1"/>
          </p:cNvSpPr>
          <p:nvPr/>
        </p:nvSpPr>
        <p:spPr bwMode="auto">
          <a:xfrm>
            <a:off x="6943725" y="3249613"/>
            <a:ext cx="1714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Not eligible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647950" y="5500688"/>
            <a:ext cx="1939925" cy="8048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1515" name="TextBox 18"/>
          <p:cNvSpPr txBox="1">
            <a:spLocks noChangeArrowheads="1"/>
          </p:cNvSpPr>
          <p:nvPr/>
        </p:nvSpPr>
        <p:spPr bwMode="auto">
          <a:xfrm>
            <a:off x="2652713" y="5670550"/>
            <a:ext cx="20256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/>
              <a:t>Partial credit</a:t>
            </a:r>
          </a:p>
        </p:txBody>
      </p:sp>
      <p:cxnSp>
        <p:nvCxnSpPr>
          <p:cNvPr id="43" name="Straight Arrow Connector 42"/>
          <p:cNvCxnSpPr>
            <a:endCxn id="33" idx="1"/>
          </p:cNvCxnSpPr>
          <p:nvPr/>
        </p:nvCxnSpPr>
        <p:spPr>
          <a:xfrm flipV="1">
            <a:off x="0" y="3338513"/>
            <a:ext cx="585788" cy="190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3" idx="3"/>
            <a:endCxn id="35" idx="1"/>
          </p:cNvCxnSpPr>
          <p:nvPr/>
        </p:nvCxnSpPr>
        <p:spPr>
          <a:xfrm>
            <a:off x="2371725" y="3338513"/>
            <a:ext cx="488950" cy="12065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35" idx="3"/>
            <a:endCxn id="39" idx="1"/>
          </p:cNvCxnSpPr>
          <p:nvPr/>
        </p:nvCxnSpPr>
        <p:spPr>
          <a:xfrm>
            <a:off x="4646613" y="3459163"/>
            <a:ext cx="2132012" cy="238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endCxn id="37" idx="0"/>
          </p:cNvCxnSpPr>
          <p:nvPr/>
        </p:nvCxnSpPr>
        <p:spPr>
          <a:xfrm>
            <a:off x="6069013" y="5092700"/>
            <a:ext cx="658812" cy="1873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1985963" y="3941763"/>
            <a:ext cx="6354762" cy="2916237"/>
          </a:xfrm>
          <a:custGeom>
            <a:avLst/>
            <a:gdLst>
              <a:gd name="connsiteX0" fmla="*/ 6316133 w 6968067"/>
              <a:gd name="connsiteY0" fmla="*/ 16934 h 3668889"/>
              <a:gd name="connsiteX1" fmla="*/ 6790267 w 6968067"/>
              <a:gd name="connsiteY1" fmla="*/ 321734 h 3668889"/>
              <a:gd name="connsiteX2" fmla="*/ 6891867 w 6968067"/>
              <a:gd name="connsiteY2" fmla="*/ 914400 h 3668889"/>
              <a:gd name="connsiteX3" fmla="*/ 6891867 w 6968067"/>
              <a:gd name="connsiteY3" fmla="*/ 2455334 h 3668889"/>
              <a:gd name="connsiteX4" fmla="*/ 6434667 w 6968067"/>
              <a:gd name="connsiteY4" fmla="*/ 3098800 h 3668889"/>
              <a:gd name="connsiteX5" fmla="*/ 6062133 w 6968067"/>
              <a:gd name="connsiteY5" fmla="*/ 3234267 h 3668889"/>
              <a:gd name="connsiteX6" fmla="*/ 6028267 w 6968067"/>
              <a:gd name="connsiteY6" fmla="*/ 3217334 h 3668889"/>
              <a:gd name="connsiteX7" fmla="*/ 1032933 w 6968067"/>
              <a:gd name="connsiteY7" fmla="*/ 3234267 h 3668889"/>
              <a:gd name="connsiteX8" fmla="*/ 16933 w 6968067"/>
              <a:gd name="connsiteY8" fmla="*/ 609600 h 3668889"/>
              <a:gd name="connsiteX9" fmla="*/ 931333 w 6968067"/>
              <a:gd name="connsiteY9" fmla="*/ 0 h 3668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968067" h="3668889">
                <a:moveTo>
                  <a:pt x="6316133" y="16934"/>
                </a:moveTo>
                <a:cubicBezTo>
                  <a:pt x="6505222" y="94545"/>
                  <a:pt x="6694311" y="172156"/>
                  <a:pt x="6790267" y="321734"/>
                </a:cubicBezTo>
                <a:cubicBezTo>
                  <a:pt x="6886223" y="471312"/>
                  <a:pt x="6874934" y="558800"/>
                  <a:pt x="6891867" y="914400"/>
                </a:cubicBezTo>
                <a:cubicBezTo>
                  <a:pt x="6908800" y="1270000"/>
                  <a:pt x="6968067" y="2091267"/>
                  <a:pt x="6891867" y="2455334"/>
                </a:cubicBezTo>
                <a:cubicBezTo>
                  <a:pt x="6815667" y="2819401"/>
                  <a:pt x="6572956" y="2968978"/>
                  <a:pt x="6434667" y="3098800"/>
                </a:cubicBezTo>
                <a:cubicBezTo>
                  <a:pt x="6296378" y="3228622"/>
                  <a:pt x="6129866" y="3214511"/>
                  <a:pt x="6062133" y="3234267"/>
                </a:cubicBezTo>
                <a:cubicBezTo>
                  <a:pt x="5994400" y="3254023"/>
                  <a:pt x="6028267" y="3217334"/>
                  <a:pt x="6028267" y="3217334"/>
                </a:cubicBezTo>
                <a:cubicBezTo>
                  <a:pt x="5190067" y="3217334"/>
                  <a:pt x="2034822" y="3668889"/>
                  <a:pt x="1032933" y="3234267"/>
                </a:cubicBezTo>
                <a:cubicBezTo>
                  <a:pt x="31044" y="2799645"/>
                  <a:pt x="33866" y="1148645"/>
                  <a:pt x="16933" y="609600"/>
                </a:cubicBezTo>
                <a:cubicBezTo>
                  <a:pt x="0" y="70556"/>
                  <a:pt x="465666" y="35278"/>
                  <a:pt x="931333" y="0"/>
                </a:cubicBezTo>
              </a:path>
            </a:pathLst>
          </a:cu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9" name="Straight Arrow Connector 48"/>
          <p:cNvCxnSpPr>
            <a:stCxn id="41" idx="2"/>
          </p:cNvCxnSpPr>
          <p:nvPr/>
        </p:nvCxnSpPr>
        <p:spPr>
          <a:xfrm rot="16200000" flipH="1">
            <a:off x="3575051" y="6348412"/>
            <a:ext cx="393700" cy="3079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37" idx="2"/>
          </p:cNvCxnSpPr>
          <p:nvPr/>
        </p:nvCxnSpPr>
        <p:spPr>
          <a:xfrm rot="5400000">
            <a:off x="5743576" y="5667375"/>
            <a:ext cx="474662" cy="14938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04800" y="1093788"/>
            <a:ext cx="8493125" cy="14462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400050" indent="-4000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857250" indent="-4000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buClr>
                <a:schemeClr val="tx2"/>
              </a:buClr>
              <a:buSzPct val="70000"/>
              <a:buFontTx/>
              <a:buBlip>
                <a:blip r:embed="rId3"/>
              </a:buBlip>
            </a:pPr>
            <a:r>
              <a:rPr lang="en-US" sz="2400" b="1">
                <a:solidFill>
                  <a:srgbClr val="0070C0"/>
                </a:solidFill>
                <a:latin typeface="Times New Roman" charset="0"/>
                <a:cs typeface="Times New Roman" charset="0"/>
              </a:rPr>
              <a:t>Even worse, most decision procedures for credits/deductions have asymmetric paths.</a:t>
            </a:r>
          </a:p>
          <a:p>
            <a:pPr lvl="1" eaLnBrk="1" hangingPunct="1">
              <a:buClr>
                <a:schemeClr val="tx2"/>
              </a:buClr>
              <a:buSzPct val="70000"/>
              <a:buFontTx/>
              <a:buBlip>
                <a:blip r:embed="rId3"/>
              </a:buBlip>
            </a:pPr>
            <a:r>
              <a:rPr lang="en-US" sz="2000" b="1">
                <a:solidFill>
                  <a:srgbClr val="0070C0"/>
                </a:solidFill>
                <a:latin typeface="Times New Roman" charset="0"/>
                <a:ea typeface="ＭＳ Ｐゴシック" charset="0"/>
                <a:cs typeface="Times New Roman" charset="0"/>
              </a:rPr>
              <a:t>Eligible – more questions</a:t>
            </a:r>
          </a:p>
          <a:p>
            <a:pPr lvl="1" eaLnBrk="1" hangingPunct="1">
              <a:buClr>
                <a:schemeClr val="tx2"/>
              </a:buClr>
              <a:buSzPct val="70000"/>
              <a:buFontTx/>
              <a:buBlip>
                <a:blip r:embed="rId3"/>
              </a:buBlip>
            </a:pPr>
            <a:r>
              <a:rPr lang="en-US" sz="2000" b="1">
                <a:solidFill>
                  <a:srgbClr val="0070C0"/>
                </a:solidFill>
                <a:latin typeface="Times New Roman" charset="0"/>
                <a:ea typeface="ＭＳ Ｐゴシック" charset="0"/>
                <a:cs typeface="Times New Roman" charset="0"/>
              </a:rPr>
              <a:t>Not eligible – no more question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392613" y="4108450"/>
            <a:ext cx="1924050" cy="9779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charset="0"/>
              <a:ea typeface="ＭＳ Ｐゴシック" charset="0"/>
              <a:cs typeface="Arial" charset="0"/>
            </a:endParaRPr>
          </a:p>
        </p:txBody>
      </p:sp>
      <p:sp>
        <p:nvSpPr>
          <p:cNvPr id="21525" name="TextBox 15"/>
          <p:cNvSpPr txBox="1">
            <a:spLocks noChangeArrowheads="1"/>
          </p:cNvSpPr>
          <p:nvPr/>
        </p:nvSpPr>
        <p:spPr bwMode="auto">
          <a:xfrm>
            <a:off x="4337050" y="4191000"/>
            <a:ext cx="2000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2400">
                <a:solidFill>
                  <a:srgbClr val="FF0000"/>
                </a:solidFill>
              </a:rPr>
              <a:t>Enter your paid interest</a:t>
            </a:r>
          </a:p>
        </p:txBody>
      </p:sp>
      <p:cxnSp>
        <p:nvCxnSpPr>
          <p:cNvPr id="56" name="Straight Arrow Connector 55"/>
          <p:cNvCxnSpPr>
            <a:endCxn id="41" idx="0"/>
          </p:cNvCxnSpPr>
          <p:nvPr/>
        </p:nvCxnSpPr>
        <p:spPr>
          <a:xfrm rot="10800000" flipV="1">
            <a:off x="3617913" y="5076825"/>
            <a:ext cx="1316037" cy="4238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58"/>
          <p:cNvGrpSpPr>
            <a:grpSpLocks/>
          </p:cNvGrpSpPr>
          <p:nvPr/>
        </p:nvGrpSpPr>
        <p:grpSpPr bwMode="auto">
          <a:xfrm>
            <a:off x="365125" y="1077913"/>
            <a:ext cx="8434388" cy="1598612"/>
            <a:chOff x="0" y="6835721"/>
            <a:chExt cx="8434551" cy="1598830"/>
          </a:xfrm>
        </p:grpSpPr>
        <p:sp>
          <p:nvSpPr>
            <p:cNvPr id="60" name="Rectangle 59"/>
            <p:cNvSpPr/>
            <p:nvPr/>
          </p:nvSpPr>
          <p:spPr bwMode="auto">
            <a:xfrm>
              <a:off x="0" y="6857949"/>
              <a:ext cx="8434551" cy="15766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chemeClr val="fol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cxnSp>
          <p:nvCxnSpPr>
            <p:cNvPr id="61" name="Straight Connector 60"/>
            <p:cNvCxnSpPr/>
            <p:nvPr/>
          </p:nvCxnSpPr>
          <p:spPr>
            <a:xfrm>
              <a:off x="935056" y="6986554"/>
              <a:ext cx="6705730" cy="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32" name="TextBox 11"/>
            <p:cNvSpPr txBox="1">
              <a:spLocks noChangeArrowheads="1"/>
            </p:cNvSpPr>
            <p:nvPr/>
          </p:nvSpPr>
          <p:spPr bwMode="auto">
            <a:xfrm>
              <a:off x="199644" y="6835721"/>
              <a:ext cx="99060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$0</a:t>
              </a:r>
            </a:p>
          </p:txBody>
        </p:sp>
        <p:cxnSp>
          <p:nvCxnSpPr>
            <p:cNvPr id="63" name="Straight Connector 62"/>
            <p:cNvCxnSpPr/>
            <p:nvPr/>
          </p:nvCxnSpPr>
          <p:spPr>
            <a:xfrm rot="5400000">
              <a:off x="3607599" y="7406506"/>
              <a:ext cx="1112989" cy="15875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34" name="TextBox 64"/>
            <p:cNvSpPr txBox="1">
              <a:spLocks noChangeArrowheads="1"/>
            </p:cNvSpPr>
            <p:nvPr/>
          </p:nvSpPr>
          <p:spPr bwMode="auto">
            <a:xfrm>
              <a:off x="3315905" y="7753677"/>
              <a:ext cx="161333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$115000</a:t>
              </a:r>
            </a:p>
          </p:txBody>
        </p:sp>
        <p:cxnSp>
          <p:nvCxnSpPr>
            <p:cNvPr id="65" name="Straight Connector 64"/>
            <p:cNvCxnSpPr/>
            <p:nvPr/>
          </p:nvCxnSpPr>
          <p:spPr>
            <a:xfrm rot="5400000">
              <a:off x="5591222" y="7369194"/>
              <a:ext cx="1041542" cy="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536" name="TextBox 64"/>
            <p:cNvSpPr txBox="1">
              <a:spLocks noChangeArrowheads="1"/>
            </p:cNvSpPr>
            <p:nvPr/>
          </p:nvSpPr>
          <p:spPr bwMode="auto">
            <a:xfrm>
              <a:off x="5207767" y="7753677"/>
              <a:ext cx="192864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/>
                <a:t>$145000</a:t>
              </a:r>
            </a:p>
          </p:txBody>
        </p:sp>
        <p:sp>
          <p:nvSpPr>
            <p:cNvPr id="67" name="Left-Right Arrow 66"/>
            <p:cNvSpPr/>
            <p:nvPr/>
          </p:nvSpPr>
          <p:spPr bwMode="auto">
            <a:xfrm>
              <a:off x="955693" y="7188194"/>
              <a:ext cx="3200462" cy="204815"/>
            </a:xfrm>
            <a:prstGeom prst="leftRightArrow">
              <a:avLst/>
            </a:prstGeom>
            <a:gradFill rotWithShape="0">
              <a:gsLst>
                <a:gs pos="0">
                  <a:schemeClr val="folHlink">
                    <a:gamma/>
                    <a:shade val="6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12700" cap="flat" cmpd="sng" algn="ctr">
              <a:solidFill>
                <a:schemeClr val="fol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8" name="Left-Right Arrow 67"/>
            <p:cNvSpPr/>
            <p:nvPr/>
          </p:nvSpPr>
          <p:spPr bwMode="auto">
            <a:xfrm>
              <a:off x="4183144" y="7183430"/>
              <a:ext cx="1912974" cy="241333"/>
            </a:xfrm>
            <a:prstGeom prst="leftRightArrow">
              <a:avLst/>
            </a:prstGeom>
            <a:gradFill rotWithShape="0">
              <a:gsLst>
                <a:gs pos="0">
                  <a:schemeClr val="folHlink">
                    <a:gamma/>
                    <a:shade val="6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12700" cap="flat" cmpd="sng" algn="ctr">
              <a:solidFill>
                <a:schemeClr val="fol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69" name="Left-Right Arrow 68"/>
            <p:cNvSpPr/>
            <p:nvPr/>
          </p:nvSpPr>
          <p:spPr bwMode="auto">
            <a:xfrm>
              <a:off x="6132632" y="7178668"/>
              <a:ext cx="1912974" cy="241333"/>
            </a:xfrm>
            <a:prstGeom prst="leftRightArrow">
              <a:avLst/>
            </a:prstGeom>
            <a:gradFill rotWithShape="0">
              <a:gsLst>
                <a:gs pos="0">
                  <a:schemeClr val="folHlink">
                    <a:gamma/>
                    <a:shade val="6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12700" cap="flat" cmpd="sng" algn="ctr">
              <a:solidFill>
                <a:schemeClr val="folHlink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1540" name="TextBox 15"/>
            <p:cNvSpPr txBox="1">
              <a:spLocks noChangeArrowheads="1"/>
            </p:cNvSpPr>
            <p:nvPr/>
          </p:nvSpPr>
          <p:spPr bwMode="auto">
            <a:xfrm>
              <a:off x="6271223" y="7328902"/>
              <a:ext cx="1713859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00"/>
                  </a:solidFill>
                </a:rPr>
                <a:t>Not eligible</a:t>
              </a:r>
            </a:p>
          </p:txBody>
        </p:sp>
        <p:sp>
          <p:nvSpPr>
            <p:cNvPr id="21541" name="TextBox 11"/>
            <p:cNvSpPr txBox="1">
              <a:spLocks noChangeArrowheads="1"/>
            </p:cNvSpPr>
            <p:nvPr/>
          </p:nvSpPr>
          <p:spPr bwMode="auto">
            <a:xfrm>
              <a:off x="1711478" y="7338579"/>
              <a:ext cx="1561601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00"/>
                  </a:solidFill>
                </a:rPr>
                <a:t>Full credit</a:t>
              </a:r>
            </a:p>
          </p:txBody>
        </p:sp>
        <p:sp>
          <p:nvSpPr>
            <p:cNvPr id="21542" name="TextBox 18"/>
            <p:cNvSpPr txBox="1">
              <a:spLocks noChangeArrowheads="1"/>
            </p:cNvSpPr>
            <p:nvPr/>
          </p:nvSpPr>
          <p:spPr bwMode="auto">
            <a:xfrm>
              <a:off x="4140107" y="7321826"/>
              <a:ext cx="2024654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r>
                <a:rPr lang="en-US" sz="2400">
                  <a:solidFill>
                    <a:srgbClr val="FF0000"/>
                  </a:solidFill>
                </a:rPr>
                <a:t>Partial credit</a:t>
              </a:r>
            </a:p>
          </p:txBody>
        </p:sp>
      </p:grpSp>
      <p:sp>
        <p:nvSpPr>
          <p:cNvPr id="40" name="Rectangle 39"/>
          <p:cNvSpPr/>
          <p:nvPr/>
        </p:nvSpPr>
        <p:spPr>
          <a:xfrm>
            <a:off x="0" y="462992"/>
            <a:ext cx="9144000" cy="64633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/>
                <a:solidFill>
                  <a:schemeClr val="accent3"/>
                </a:solidFill>
                <a:latin typeface="Arial" pitchFamily="34" charset="0"/>
                <a:ea typeface="+mn-ea"/>
                <a:cs typeface="Arial" pitchFamily="34" charset="0"/>
              </a:rPr>
              <a:t>Student-loan-interest credit</a:t>
            </a:r>
          </a:p>
        </p:txBody>
      </p:sp>
      <p:cxnSp>
        <p:nvCxnSpPr>
          <p:cNvPr id="46" name="Straight Arrow Connector 45"/>
          <p:cNvCxnSpPr>
            <a:stCxn id="35" idx="2"/>
            <a:endCxn id="25" idx="0"/>
          </p:cNvCxnSpPr>
          <p:nvPr/>
        </p:nvCxnSpPr>
        <p:spPr>
          <a:xfrm rot="16200000" flipH="1">
            <a:off x="4484688" y="3238500"/>
            <a:ext cx="138112" cy="16017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930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04813" y="1357313"/>
            <a:ext cx="8420100" cy="4525962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2800">
                <a:latin typeface="Calibri" charset="0"/>
              </a:rPr>
              <a:t>Significant traffic distinctions</a:t>
            </a:r>
          </a:p>
          <a:p>
            <a:pPr lvl="1" eaLnBrk="1" hangingPunct="1"/>
            <a:r>
              <a:rPr lang="en-US" sz="2400">
                <a:latin typeface="Calibri" charset="0"/>
              </a:rPr>
              <a:t>The chance of two different user actions having the same traffic pattern is really small. </a:t>
            </a:r>
          </a:p>
          <a:p>
            <a:pPr lvl="1" eaLnBrk="1" hangingPunct="1"/>
            <a:r>
              <a:rPr lang="en-US" sz="2400">
                <a:solidFill>
                  <a:srgbClr val="00B050"/>
                </a:solidFill>
                <a:latin typeface="Calibri" charset="0"/>
              </a:rPr>
              <a:t>Distinctions are everywhere </a:t>
            </a:r>
            <a:r>
              <a:rPr lang="en-US" sz="2400">
                <a:latin typeface="Calibri" charset="0"/>
              </a:rPr>
              <a:t>in web app traffic. It</a:t>
            </a:r>
            <a:r>
              <a:rPr lang="ja-JP" altLang="en-US" sz="2400">
                <a:latin typeface="Calibri" charset="0"/>
              </a:rPr>
              <a:t>’</a:t>
            </a:r>
            <a:r>
              <a:rPr lang="en-US" sz="2400">
                <a:latin typeface="Calibri" charset="0"/>
              </a:rPr>
              <a:t>s the norm.</a:t>
            </a:r>
          </a:p>
          <a:p>
            <a:pPr eaLnBrk="1" hangingPunct="1"/>
            <a:r>
              <a:rPr lang="en-US" sz="2800">
                <a:latin typeface="Calibri" charset="0"/>
              </a:rPr>
              <a:t>Low entropy input</a:t>
            </a:r>
          </a:p>
          <a:p>
            <a:pPr lvl="1" eaLnBrk="1" hangingPunct="1"/>
            <a:r>
              <a:rPr lang="en-US" sz="2400">
                <a:latin typeface="Calibri" charset="0"/>
              </a:rPr>
              <a:t>Eavesdropper can obtain a </a:t>
            </a:r>
            <a:r>
              <a:rPr lang="en-US" sz="2400">
                <a:solidFill>
                  <a:srgbClr val="00B050"/>
                </a:solidFill>
                <a:latin typeface="Calibri" charset="0"/>
              </a:rPr>
              <a:t>non-negligible amount </a:t>
            </a:r>
            <a:r>
              <a:rPr lang="en-US" sz="2400">
                <a:latin typeface="Calibri" charset="0"/>
              </a:rPr>
              <a:t>of information</a:t>
            </a:r>
          </a:p>
          <a:p>
            <a:pPr eaLnBrk="1" hangingPunct="1"/>
            <a:r>
              <a:rPr lang="en-US" sz="2800">
                <a:latin typeface="Calibri" charset="0"/>
              </a:rPr>
              <a:t>Stateful communication</a:t>
            </a:r>
          </a:p>
          <a:p>
            <a:pPr lvl="1" eaLnBrk="1" hangingPunct="1"/>
            <a:r>
              <a:rPr lang="en-US" sz="2400">
                <a:latin typeface="Calibri" charset="0"/>
              </a:rPr>
              <a:t>Many pieces of non-negligible information can be correlated to infer more substantial information</a:t>
            </a:r>
          </a:p>
          <a:p>
            <a:pPr lvl="1" eaLnBrk="1" hangingPunct="1"/>
            <a:r>
              <a:rPr lang="en-US" sz="2400">
                <a:latin typeface="Calibri" charset="0"/>
              </a:rPr>
              <a:t>Often, </a:t>
            </a:r>
            <a:r>
              <a:rPr lang="en-US" sz="2400">
                <a:solidFill>
                  <a:srgbClr val="00B050"/>
                </a:solidFill>
                <a:latin typeface="Calibri" charset="0"/>
              </a:rPr>
              <a:t>multiplicative</a:t>
            </a:r>
            <a:r>
              <a:rPr lang="en-US" sz="2400">
                <a:latin typeface="Calibri" charset="0"/>
              </a:rPr>
              <a:t> ambiguity reduction power!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Root causes</a:t>
            </a:r>
          </a:p>
        </p:txBody>
      </p:sp>
    </p:spTree>
    <p:extLst>
      <p:ext uri="{BB962C8B-B14F-4D97-AF65-F5344CB8AC3E}">
        <p14:creationId xmlns:p14="http://schemas.microsoft.com/office/powerpoint/2010/main" val="41029089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Countermeasures?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Some form of padding?</a:t>
            </a:r>
          </a:p>
          <a:p>
            <a:pPr lvl="1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Rounding</a:t>
            </a:r>
          </a:p>
          <a:p>
            <a:pPr lvl="1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charset="0"/>
              </a:rPr>
              <a:t>randomized</a:t>
            </a:r>
          </a:p>
          <a:p>
            <a:pPr>
              <a:buFont typeface="Arial" charset="0"/>
              <a:buChar char="•"/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Can affect interactivity </a:t>
            </a:r>
          </a:p>
          <a:p>
            <a:pPr>
              <a:buFont typeface="Arial" charset="0"/>
              <a:buChar char="•"/>
            </a:pPr>
            <a:endParaRPr lang="en-US" sz="2800" dirty="0">
              <a:solidFill>
                <a:srgbClr val="000000"/>
              </a:solidFill>
              <a:latin typeface="Calibri" charset="0"/>
            </a:endParaRPr>
          </a:p>
          <a:p>
            <a:pPr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charset="0"/>
              </a:rPr>
              <a:t>Defense is non-trivial</a:t>
            </a:r>
            <a:endParaRPr lang="en-US" sz="2400" dirty="0">
              <a:solidFill>
                <a:srgbClr val="000000"/>
              </a:solidFill>
              <a:latin typeface="Calibri" charset="0"/>
            </a:endParaRPr>
          </a:p>
          <a:p>
            <a:pPr lvl="1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 effective defense needs to be application specific.</a:t>
            </a:r>
          </a:p>
          <a:p>
            <a:pPr lvl="1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latin typeface="Calibri" charset="0"/>
                <a:ea typeface="ＭＳ Ｐゴシック" charset="0"/>
              </a:rPr>
              <a:t> calls for a disciplined web programming methodology.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43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523828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Many possibilities for network side channels</a:t>
            </a:r>
          </a:p>
          <a:p>
            <a:pPr lvl="1"/>
            <a:r>
              <a:rPr lang="en-US" dirty="0"/>
              <a:t>Timing, </a:t>
            </a:r>
          </a:p>
          <a:p>
            <a:pPr lvl="1"/>
            <a:r>
              <a:rPr lang="en-US" dirty="0"/>
              <a:t>Request sizes</a:t>
            </a:r>
          </a:p>
          <a:p>
            <a:pPr lvl="1"/>
            <a:r>
              <a:rPr lang="en-US" dirty="0"/>
              <a:t>Request sequences</a:t>
            </a:r>
          </a:p>
          <a:p>
            <a:pPr lvl="1"/>
            <a:r>
              <a:rPr lang="en-US" dirty="0"/>
              <a:t>Caching effects</a:t>
            </a:r>
          </a:p>
          <a:p>
            <a:pPr lvl="1"/>
            <a:r>
              <a:rPr lang="en-US" dirty="0" err="1"/>
              <a:t>Stateful</a:t>
            </a:r>
            <a:r>
              <a:rPr lang="en-US" dirty="0"/>
              <a:t> operations</a:t>
            </a:r>
          </a:p>
          <a:p>
            <a:r>
              <a:rPr lang="en-US" dirty="0"/>
              <a:t>Fixes?</a:t>
            </a:r>
          </a:p>
          <a:p>
            <a:pPr lvl="1"/>
            <a:r>
              <a:rPr lang="en-US" dirty="0"/>
              <a:t>Padding/Constant size requests</a:t>
            </a:r>
          </a:p>
          <a:p>
            <a:pPr lvl="1"/>
            <a:r>
              <a:rPr lang="en-US" dirty="0"/>
              <a:t>Chaff</a:t>
            </a:r>
          </a:p>
          <a:p>
            <a:pPr lvl="1"/>
            <a:r>
              <a:rPr lang="en-US" dirty="0"/>
              <a:t>Tradeoffs between usability/efficiency and leakage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44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1736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Crypto extended with side channels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5</a:t>
            </a:fld>
            <a:endParaRPr kumimoji="0" lang="en-US"/>
          </a:p>
        </p:txBody>
      </p:sp>
      <p:pic>
        <p:nvPicPr>
          <p:cNvPr id="5" name="Picture 4" descr="Screen Shot 2015-03-17 at 11.45.3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28" y="1381125"/>
            <a:ext cx="8888634" cy="35464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26678" y="6123543"/>
            <a:ext cx="67505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http://</a:t>
            </a:r>
            <a:r>
              <a:rPr lang="en-US" sz="1200" dirty="0" err="1"/>
              <a:t>csrc.nist.gov</a:t>
            </a:r>
            <a:r>
              <a:rPr lang="en-US" sz="1200" dirty="0"/>
              <a:t>/groups/STM/</a:t>
            </a:r>
            <a:r>
              <a:rPr lang="en-US" sz="1200" dirty="0" err="1"/>
              <a:t>cmvp</a:t>
            </a:r>
            <a:r>
              <a:rPr lang="en-US" sz="1200" dirty="0"/>
              <a:t>/documents/fips140-3/</a:t>
            </a:r>
            <a:r>
              <a:rPr lang="en-US" sz="1200" dirty="0" err="1"/>
              <a:t>physec</a:t>
            </a:r>
            <a:r>
              <a:rPr lang="en-US" sz="1200" dirty="0"/>
              <a:t>/papers/physecpaper19.pdf</a:t>
            </a:r>
          </a:p>
        </p:txBody>
      </p:sp>
    </p:spTree>
    <p:extLst>
      <p:ext uri="{BB962C8B-B14F-4D97-AF65-F5344CB8AC3E}">
        <p14:creationId xmlns:p14="http://schemas.microsoft.com/office/powerpoint/2010/main" val="2238247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side channels (</a:t>
            </a:r>
            <a:r>
              <a:rPr lang="en-US" dirty="0" err="1"/>
              <a:t>netsec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399"/>
            <a:ext cx="8229600" cy="557847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“Control” traffic – e.g., DNS</a:t>
            </a:r>
          </a:p>
          <a:p>
            <a:r>
              <a:rPr lang="en-US" dirty="0"/>
              <a:t>Inter-arrival of packets</a:t>
            </a:r>
          </a:p>
          <a:p>
            <a:r>
              <a:rPr lang="en-US" dirty="0"/>
              <a:t>Packet sizes</a:t>
            </a:r>
          </a:p>
          <a:p>
            <a:r>
              <a:rPr lang="en-US" dirty="0"/>
              <a:t>Packet sequence signatures/connection patterns</a:t>
            </a:r>
          </a:p>
          <a:p>
            <a:r>
              <a:rPr lang="en-US" dirty="0"/>
              <a:t>“Graph” of communications</a:t>
            </a:r>
          </a:p>
          <a:p>
            <a:r>
              <a:rPr lang="en-US" dirty="0"/>
              <a:t>Counts/volume</a:t>
            </a:r>
          </a:p>
          <a:p>
            <a:r>
              <a:rPr lang="en-US" dirty="0"/>
              <a:t>Content similarity</a:t>
            </a:r>
          </a:p>
          <a:p>
            <a:r>
              <a:rPr lang="en-US" dirty="0"/>
              <a:t>Protocol side effects – e.g., caching, AJAX, error </a:t>
            </a:r>
            <a:r>
              <a:rPr lang="en-US" dirty="0" err="1"/>
              <a:t>msges</a:t>
            </a:r>
            <a:r>
              <a:rPr lang="en-US" dirty="0"/>
              <a:t>, fast-path </a:t>
            </a:r>
            <a:r>
              <a:rPr lang="en-US" dirty="0" err="1"/>
              <a:t>vs</a:t>
            </a:r>
            <a:r>
              <a:rPr lang="en-US" dirty="0"/>
              <a:t> slow path </a:t>
            </a:r>
            <a:r>
              <a:rPr lang="en-US" dirty="0" err="1"/>
              <a:t>etc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6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60075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are these serious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“Illusion of security and privacy”</a:t>
            </a:r>
          </a:p>
          <a:p>
            <a:endParaRPr lang="en-US" dirty="0"/>
          </a:p>
          <a:p>
            <a:r>
              <a:rPr lang="en-US" dirty="0"/>
              <a:t>Need to harden systems/implementations/protocols against side channels</a:t>
            </a:r>
          </a:p>
          <a:p>
            <a:endParaRPr lang="en-US" dirty="0"/>
          </a:p>
          <a:p>
            <a:r>
              <a:rPr lang="en-US" dirty="0"/>
              <a:t>Hard to systematically uncover</a:t>
            </a:r>
          </a:p>
          <a:p>
            <a:endParaRPr lang="en-US" dirty="0"/>
          </a:p>
          <a:p>
            <a:r>
              <a:rPr lang="en-US" dirty="0"/>
              <a:t>E.g., Many attacks against </a:t>
            </a:r>
            <a:r>
              <a:rPr lang="en-US" dirty="0" err="1"/>
              <a:t>ToR</a:t>
            </a:r>
            <a:r>
              <a:rPr lang="en-US" dirty="0"/>
              <a:t> are side channel attacks. i.e., even if you are careful, you can still be  </a:t>
            </a:r>
            <a:r>
              <a:rPr lang="en-US" dirty="0" err="1"/>
              <a:t>denonymized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7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05200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Papers for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Timing analysis of SSH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Song, Wagner, </a:t>
            </a:r>
            <a:r>
              <a:rPr lang="en-US" b="1" dirty="0" err="1">
                <a:solidFill>
                  <a:srgbClr val="FF0000"/>
                </a:solidFill>
              </a:rPr>
              <a:t>Tian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  <a:p>
            <a:r>
              <a:rPr lang="en-US" dirty="0"/>
              <a:t>Timing attacks on web privacy </a:t>
            </a:r>
          </a:p>
          <a:p>
            <a:pPr lvl="1"/>
            <a:r>
              <a:rPr lang="en-US" dirty="0" err="1"/>
              <a:t>Felten</a:t>
            </a:r>
            <a:r>
              <a:rPr lang="en-US" dirty="0"/>
              <a:t> and Schneider</a:t>
            </a:r>
          </a:p>
          <a:p>
            <a:endParaRPr lang="en-US" dirty="0"/>
          </a:p>
          <a:p>
            <a:r>
              <a:rPr lang="en-US" dirty="0"/>
              <a:t>Side-channel in interactive Web Apps </a:t>
            </a:r>
          </a:p>
          <a:p>
            <a:pPr lvl="1"/>
            <a:r>
              <a:rPr lang="en-US" dirty="0"/>
              <a:t>Chen et 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8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54119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SSH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SSH is widely perceived as secure alternative to telnet</a:t>
            </a:r>
          </a:p>
          <a:p>
            <a:endParaRPr lang="en-US" dirty="0"/>
          </a:p>
          <a:p>
            <a:r>
              <a:rPr lang="en-US" dirty="0"/>
              <a:t>Crypto is “well designed” theoretically</a:t>
            </a:r>
          </a:p>
          <a:p>
            <a:endParaRPr lang="en-US" dirty="0"/>
          </a:p>
          <a:p>
            <a:r>
              <a:rPr lang="en-US" dirty="0"/>
              <a:t>Can leak info such as passwords even with good theoretical design</a:t>
            </a:r>
          </a:p>
          <a:p>
            <a:endParaRPr lang="en-US" dirty="0"/>
          </a:p>
          <a:p>
            <a:r>
              <a:rPr lang="en-US" dirty="0"/>
              <a:t>False sense of security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/>
              <a:t>9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10175777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Presentation2.potx</Template>
  <TotalTime>8773</TotalTime>
  <Words>1645</Words>
  <Application>Microsoft Macintosh PowerPoint</Application>
  <PresentationFormat>On-screen Show (4:3)</PresentationFormat>
  <Paragraphs>398</Paragraphs>
  <Slides>44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Arial</vt:lpstr>
      <vt:lpstr>Calibri</vt:lpstr>
      <vt:lpstr>Times New Roman</vt:lpstr>
      <vt:lpstr>Wingdings</vt:lpstr>
      <vt:lpstr>Presentation2</vt:lpstr>
      <vt:lpstr> Side Channel Attacks</vt:lpstr>
      <vt:lpstr>Logistics</vt:lpstr>
      <vt:lpstr>What is a side channel?</vt:lpstr>
      <vt:lpstr>Types of side channels (Crypto)</vt:lpstr>
      <vt:lpstr>Crypto extended with side channels</vt:lpstr>
      <vt:lpstr>Types of side channels (netsec)</vt:lpstr>
      <vt:lpstr>Why are these serious</vt:lpstr>
      <vt:lpstr>Papers for today</vt:lpstr>
      <vt:lpstr>Motivation for SSH attack</vt:lpstr>
      <vt:lpstr>Main weaknesses exposed</vt:lpstr>
      <vt:lpstr>Traffic Signature for “su” comand</vt:lpstr>
      <vt:lpstr>Keystroke Timing Analysis</vt:lpstr>
      <vt:lpstr>Example</vt:lpstr>
      <vt:lpstr>Gaussian models for 142 char pairs</vt:lpstr>
      <vt:lpstr>Quantify how much info is leaked</vt:lpstr>
      <vt:lpstr>Are we done?</vt:lpstr>
      <vt:lpstr>HMM Representation</vt:lpstr>
      <vt:lpstr>Modifications to basic HMM Algo  </vt:lpstr>
      <vt:lpstr>Countermeasures</vt:lpstr>
      <vt:lpstr>Papers for today</vt:lpstr>
      <vt:lpstr>Motivation </vt:lpstr>
      <vt:lpstr>Why should we care? </vt:lpstr>
      <vt:lpstr>How can adversary force Alice to visit?</vt:lpstr>
      <vt:lpstr>Web caching attack</vt:lpstr>
      <vt:lpstr>Actual measurement</vt:lpstr>
      <vt:lpstr>Accuracy Analysis</vt:lpstr>
      <vt:lpstr>Accuracy Analysis</vt:lpstr>
      <vt:lpstr>Alice disables Java/Javascript</vt:lpstr>
      <vt:lpstr>Exploiting DNS caching</vt:lpstr>
      <vt:lpstr>DNS Measurement</vt:lpstr>
      <vt:lpstr>Insidious: Cache cookies!</vt:lpstr>
      <vt:lpstr>Cache cookie idea</vt:lpstr>
      <vt:lpstr>Countermeasures? </vt:lpstr>
      <vt:lpstr>Papers for today</vt:lpstr>
      <vt:lpstr>Context: Modern AJAX/Web 2.0 Apps</vt:lpstr>
      <vt:lpstr>Search engines over Wirelessc</vt:lpstr>
      <vt:lpstr>Online health app</vt:lpstr>
      <vt:lpstr>PowerPoint Presentation</vt:lpstr>
      <vt:lpstr>Online tax form</vt:lpstr>
      <vt:lpstr>PowerPoint Presentation</vt:lpstr>
      <vt:lpstr>PowerPoint Presentation</vt:lpstr>
      <vt:lpstr>Root causes</vt:lpstr>
      <vt:lpstr>Countermeasures?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Butkiewicz</dc:creator>
  <cp:lastModifiedBy>Vyas Sekar</cp:lastModifiedBy>
  <cp:revision>4040</cp:revision>
  <dcterms:created xsi:type="dcterms:W3CDTF">2013-01-16T19:50:08Z</dcterms:created>
  <dcterms:modified xsi:type="dcterms:W3CDTF">2025-03-19T15:37:53Z</dcterms:modified>
</cp:coreProperties>
</file>