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82"/>
  </p:notesMasterIdLst>
  <p:handoutMasterIdLst>
    <p:handoutMasterId r:id="rId83"/>
  </p:handoutMasterIdLst>
  <p:sldIdLst>
    <p:sldId id="423" r:id="rId2"/>
    <p:sldId id="266" r:id="rId3"/>
    <p:sldId id="369" r:id="rId4"/>
    <p:sldId id="269" r:id="rId5"/>
    <p:sldId id="327" r:id="rId6"/>
    <p:sldId id="328" r:id="rId7"/>
    <p:sldId id="270" r:id="rId8"/>
    <p:sldId id="274" r:id="rId9"/>
    <p:sldId id="276" r:id="rId10"/>
    <p:sldId id="278" r:id="rId11"/>
    <p:sldId id="279" r:id="rId12"/>
    <p:sldId id="280" r:id="rId13"/>
    <p:sldId id="281" r:id="rId14"/>
    <p:sldId id="283" r:id="rId15"/>
    <p:sldId id="284" r:id="rId16"/>
    <p:sldId id="419" r:id="rId17"/>
    <p:sldId id="287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420" r:id="rId26"/>
    <p:sldId id="304" r:id="rId27"/>
    <p:sldId id="305" r:id="rId28"/>
    <p:sldId id="306" r:id="rId29"/>
    <p:sldId id="307" r:id="rId30"/>
    <p:sldId id="421" r:id="rId31"/>
    <p:sldId id="316" r:id="rId32"/>
    <p:sldId id="317" r:id="rId33"/>
    <p:sldId id="319" r:id="rId34"/>
    <p:sldId id="321" r:id="rId35"/>
    <p:sldId id="322" r:id="rId36"/>
    <p:sldId id="323" r:id="rId37"/>
    <p:sldId id="372" r:id="rId38"/>
    <p:sldId id="373" r:id="rId39"/>
    <p:sldId id="374" r:id="rId40"/>
    <p:sldId id="375" r:id="rId41"/>
    <p:sldId id="376" r:id="rId42"/>
    <p:sldId id="377" r:id="rId43"/>
    <p:sldId id="370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404" r:id="rId57"/>
    <p:sldId id="390" r:id="rId58"/>
    <p:sldId id="391" r:id="rId59"/>
    <p:sldId id="394" r:id="rId60"/>
    <p:sldId id="395" r:id="rId61"/>
    <p:sldId id="393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5" r:id="rId70"/>
    <p:sldId id="406" r:id="rId71"/>
    <p:sldId id="407" r:id="rId72"/>
    <p:sldId id="408" r:id="rId73"/>
    <p:sldId id="409" r:id="rId74"/>
    <p:sldId id="412" r:id="rId75"/>
    <p:sldId id="411" r:id="rId76"/>
    <p:sldId id="414" r:id="rId77"/>
    <p:sldId id="415" r:id="rId78"/>
    <p:sldId id="416" r:id="rId79"/>
    <p:sldId id="417" r:id="rId80"/>
    <p:sldId id="418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8" autoAdjust="0"/>
    <p:restoredTop sz="72236" autoAdjust="0"/>
  </p:normalViewPr>
  <p:slideViewPr>
    <p:cSldViewPr snapToGrid="0" snapToObjects="1">
      <p:cViewPr>
        <p:scale>
          <a:sx n="75" d="100"/>
          <a:sy n="75" d="100"/>
        </p:scale>
        <p:origin x="23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32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3/26/18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3/26/18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4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4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to operate on network traffic. Needs to be efficient</a:t>
            </a:r>
            <a:r>
              <a:rPr lang="en-US" baseline="0" dirty="0" smtClean="0"/>
              <a:t> and scalable. Censorship systems are like other systems!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29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real </a:t>
            </a:r>
            <a:r>
              <a:rPr lang="en-US" dirty="0" err="1" smtClean="0"/>
              <a:t>componetns</a:t>
            </a:r>
            <a:r>
              <a:rPr lang="en-US" dirty="0" smtClean="0"/>
              <a:t> to censorship .. </a:t>
            </a:r>
            <a:r>
              <a:rPr lang="en-US" dirty="0" err="1" smtClean="0"/>
              <a:t>Polocy</a:t>
            </a:r>
            <a:r>
              <a:rPr lang="en-US" dirty="0" smtClean="0"/>
              <a:t> and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block at </a:t>
            </a:r>
            <a:r>
              <a:rPr lang="en-US" dirty="0" err="1" smtClean="0"/>
              <a:t>eveyr</a:t>
            </a:r>
            <a:r>
              <a:rPr lang="en-US" dirty="0" smtClean="0"/>
              <a:t> layer in the stack</a:t>
            </a:r>
            <a:r>
              <a:rPr lang="en-US" baseline="0" dirty="0" smtClean="0"/>
              <a:t> ..pros/cons in terms of ease of deployment correctness evasion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6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-level of autonomous systems</a:t>
            </a:r>
          </a:p>
          <a:p>
            <a:r>
              <a:rPr lang="en-US" dirty="0" smtClean="0"/>
              <a:t>-e.g., YouTube,</a:t>
            </a:r>
            <a:r>
              <a:rPr lang="en-US" baseline="0" dirty="0" smtClean="0"/>
              <a:t> AT&amp;T,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</a:t>
            </a:r>
          </a:p>
          <a:p>
            <a:r>
              <a:rPr lang="en-US" baseline="0" dirty="0" smtClean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 and traffic is forwarded towards them. So here </a:t>
            </a:r>
            <a:r>
              <a:rPr lang="en-US" baseline="0" dirty="0" err="1" smtClean="0"/>
              <a:t>multinet</a:t>
            </a:r>
            <a:r>
              <a:rPr lang="en-US" baseline="0" dirty="0" smtClean="0"/>
              <a:t> would route to it’s provider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 that then forwards the traffic on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-these networks chosen for a specific reason which is that there was an incident in </a:t>
            </a:r>
            <a:r>
              <a:rPr lang="en-US" baseline="0" dirty="0" err="1" smtClean="0"/>
              <a:t>february</a:t>
            </a:r>
            <a:r>
              <a:rPr lang="en-US" baseline="0" dirty="0" smtClean="0"/>
              <a:t> 2008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 actually high jacked traffic going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(misconfiguration).</a:t>
            </a:r>
          </a:p>
          <a:p>
            <a:r>
              <a:rPr lang="en-US" baseline="0" dirty="0" smtClean="0"/>
              <a:t>-they announced to the world that they’re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and traffic destined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was routed to them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was unavailable for a couple of hours as operators phone each other to figure out what was going on.</a:t>
            </a:r>
          </a:p>
        </p:txBody>
      </p:sp>
    </p:spTree>
    <p:extLst>
      <p:ext uri="{BB962C8B-B14F-4D97-AF65-F5344CB8AC3E}">
        <p14:creationId xmlns:p14="http://schemas.microsoft.com/office/powerpoint/2010/main" val="110791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786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works focuses on attacks of this flavor..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95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As of 2006, yes </a:t>
            </a:r>
            <a:r>
              <a:rPr lang="en-US" i="1" dirty="0" smtClean="0">
                <a:solidFill>
                  <a:srgbClr val="DC5924"/>
                </a:solidFill>
              </a:rPr>
              <a:t>but </a:t>
            </a:r>
            <a:r>
              <a:rPr lang="en-US" dirty="0" smtClean="0">
                <a:solidFill>
                  <a:srgbClr val="DC5924"/>
                </a:solidFill>
              </a:rPr>
              <a:t>both end</a:t>
            </a:r>
            <a:r>
              <a:rPr lang="en-US" dirty="0" smtClean="0"/>
              <a:t>s of the connection need to ignore the RSTs.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Client cannot do it unilaterally.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Injectors will just send RSTs to the server and the client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© Nicolas Christin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18731: Network Security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© Nicolas Christin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18731: Network Security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© Nicolas Christin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18731: Network Security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© Nicolas Christin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18731: Network Security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© Nicolas Christin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18731: Network Security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© Nicolas Christin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18731: Network Security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© Nicolas Christin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18731: Network Security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© Nicolas Christin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18731: Network Security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© Nicolas Christin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18731: Network Security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© Nicolas Christin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18731: Network Security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© Nicolas Christin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18731: Network Security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z="1000" smtClean="0">
                <a:solidFill>
                  <a:schemeClr val="tx2">
                    <a:shade val="50000"/>
                  </a:schemeClr>
                </a:solidFill>
              </a:rPr>
              <a:t>© Nicolas Christin</a:t>
            </a:r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18731: Network Security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ff.org/deeplinks/2013/04/australian-networks-censor-community-education-sit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600200"/>
            <a:ext cx="8822266" cy="4783667"/>
          </a:xfrm>
        </p:spPr>
        <p:txBody>
          <a:bodyPr>
            <a:normAutofit/>
          </a:bodyPr>
          <a:lstStyle/>
          <a:p>
            <a:r>
              <a:rPr lang="en-US" dirty="0" smtClean="0"/>
              <a:t>Project milestones on Wed. Short 3 slide presentation per team</a:t>
            </a:r>
          </a:p>
          <a:p>
            <a:endParaRPr lang="en-US" dirty="0" smtClean="0"/>
          </a:p>
          <a:p>
            <a:r>
              <a:rPr lang="en-US" dirty="0" smtClean="0"/>
              <a:t>Please schedule follow </a:t>
            </a:r>
            <a:r>
              <a:rPr lang="en-US" smtClean="0"/>
              <a:t>up </a:t>
            </a:r>
            <a:r>
              <a:rPr lang="en-US" smtClean="0"/>
              <a:t>meeting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office hours this week due to travel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71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IP-Based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Advantages (for the censor)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Quick and easy to configure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Routers have efficient techniques for IP matching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Disadvantages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Need to know the IP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Easily evadable!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High collateral damage: IP != Web host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Noticeable if high profile site is hosted on the same system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60% of Web servers are hosted with 10,000 or more other Web servers (</a:t>
            </a:r>
            <a:r>
              <a:rPr lang="en-US" dirty="0" err="1" smtClean="0"/>
              <a:t>Shue</a:t>
            </a:r>
            <a:r>
              <a:rPr lang="en-US" dirty="0" smtClean="0"/>
              <a:t> et al. 2007)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Location of the censor can be determined from within the censored network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Just need to </a:t>
            </a:r>
            <a:r>
              <a:rPr lang="en-US" b="1" dirty="0" err="1" smtClean="0"/>
              <a:t>traceroute</a:t>
            </a:r>
            <a:r>
              <a:rPr lang="en-US" b="1" dirty="0" smtClean="0"/>
              <a:t> </a:t>
            </a:r>
            <a:r>
              <a:rPr lang="en-US" dirty="0" smtClean="0"/>
              <a:t>to the blocked IP (use TCP port 80 SYNs in case ACL is selective).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determine location from censored host as well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Assuming ICMP Time Expired messages are blocked.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134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IP-BASED BLOCKING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199" y="922414"/>
            <a:ext cx="8105787" cy="5013171"/>
          </a:xfrm>
        </p:spPr>
        <p:txBody>
          <a:bodyPr/>
          <a:lstStyle/>
          <a:p>
            <a:r>
              <a:rPr lang="en-US" dirty="0" smtClean="0"/>
              <a:t>Option 2: Use BGP to block IPs</a:t>
            </a:r>
            <a:endParaRPr lang="en-US" dirty="0"/>
          </a:p>
        </p:txBody>
      </p:sp>
      <p:sp>
        <p:nvSpPr>
          <p:cNvPr id="252" name="Rectangle 251"/>
          <p:cNvSpPr/>
          <p:nvPr/>
        </p:nvSpPr>
        <p:spPr>
          <a:xfrm>
            <a:off x="647700" y="1323945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000" dirty="0" smtClean="0">
                <a:latin typeface="+mj-lt"/>
              </a:rPr>
              <a:t>February 2008 : Pakistan Telecom hijacks YouTube</a:t>
            </a: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532" y="1447800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54976"/>
      </p:ext>
    </p:extLst>
  </p:cSld>
  <p:clrMapOvr>
    <a:masterClrMapping/>
  </p:clrMapOvr>
  <p:transition advTm="103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IP-BASED BLOCKING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Hijack + drop packets going to YouTube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6274713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Block your own customers.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347138"/>
      </p:ext>
    </p:extLst>
  </p:cSld>
  <p:clrMapOvr>
    <a:masterClrMapping/>
  </p:clrMapOvr>
  <p:transition advTm="1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IP-BASED BLOCKING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6248400" y="3200400"/>
            <a:ext cx="2057400" cy="1371600"/>
            <a:chOff x="1271039" y="1613935"/>
            <a:chExt cx="1447800" cy="1124370"/>
          </a:xfrm>
        </p:grpSpPr>
        <p:sp>
          <p:nvSpPr>
            <p:cNvPr id="26" name="Isosceles Triangle 25"/>
            <p:cNvSpPr/>
            <p:nvPr/>
          </p:nvSpPr>
          <p:spPr bwMode="auto">
            <a:xfrm>
              <a:off x="2286000" y="1613935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 bwMode="auto">
            <a:xfrm flipH="1">
              <a:off x="1371600" y="1676400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ContrastingRightFacing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Cloud 27"/>
            <p:cNvSpPr/>
            <p:nvPr/>
          </p:nvSpPr>
          <p:spPr bwMode="auto">
            <a:xfrm>
              <a:off x="1271039" y="1837639"/>
              <a:ext cx="1447800" cy="900666"/>
            </a:xfrm>
            <a:prstGeom prst="cloud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  <a:endParaRPr lang="en-US" sz="2200" b="1" dirty="0"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200" y="2133600"/>
            <a:ext cx="2362200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No, I’m YouTube!</a:t>
            </a:r>
          </a:p>
          <a:p>
            <a:pPr algn="ctr">
              <a:defRPr/>
            </a:pPr>
            <a:r>
              <a:rPr lang="en-US" sz="1800" b="1" dirty="0" smtClean="0"/>
              <a:t>IP 208.65.153.0 / 24</a:t>
            </a:r>
            <a:endParaRPr lang="en-US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055850"/>
      </p:ext>
    </p:extLst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IP-based blocking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Option 2: BGP route poisoning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Instead of configuring router ACLs, just advertise a bogus route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Causes routers close to the censor to route traffic to the censor, which just drops the traffic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to detect this type of censorship?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BGP looking glass servers in the impacted region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Sometimes global monitors as well …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Challenges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cause </a:t>
            </a:r>
            <a:r>
              <a:rPr lang="en-US" b="1" dirty="0" smtClean="0">
                <a:solidFill>
                  <a:schemeClr val="accent3"/>
                </a:solidFill>
              </a:rPr>
              <a:t>international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collateral damage!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Will block all content on a given prefix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Could announce a /32 to get a single address but most ISPs will not propagate beyond a /24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0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Known incidents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Pakistan using IP-based blocking for YouTube address ranges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interfere with other Google services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China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Some reports of IP blocking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URLs redirected to small set of IP-addresses, possibly this is the set used for ACLs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Uses IP blocking of the Pirate Bay’s IP address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Australia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blocking for Melbourne Free University IPs (precise motivation unclear…)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hlinkClick r:id="rId2"/>
              </a:rPr>
              <a:t>https://www.eff.org/deeplinks/2013/04/australian-networks-censor-community-education-</a:t>
            </a:r>
            <a:r>
              <a:rPr lang="en-US" dirty="0" smtClean="0">
                <a:hlinkClick r:id="rId2"/>
              </a:rPr>
              <a:t>site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43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opportunities to 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DNS (application 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5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nject </a:t>
            </a:r>
            <a:r>
              <a:rPr lang="en-US" dirty="0" err="1" smtClean="0"/>
              <a:t>tcp</a:t>
            </a:r>
            <a:r>
              <a:rPr lang="en-US" dirty="0" smtClean="0"/>
              <a:t> reset packets?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TCP Reset (RST) tells the other side of the connection: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There will be </a:t>
            </a:r>
            <a:r>
              <a:rPr lang="en-US" b="1" dirty="0" smtClean="0"/>
              <a:t>no more data from this source</a:t>
            </a:r>
            <a:r>
              <a:rPr lang="en-US" dirty="0" smtClean="0"/>
              <a:t> on this connection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This source will not accept any more data, </a:t>
            </a:r>
            <a:r>
              <a:rPr lang="en-US" b="1" dirty="0" smtClean="0"/>
              <a:t>so no more data should be sent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Once a side has decided to abort the connection, the only subsequent packets sent on this connection may be RSTs in response to data.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Once a side accepts a RST it will treat the connection as aborted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… but RSTs are quite common</a:t>
            </a:r>
            <a:r>
              <a:rPr lang="en-US" dirty="0" smtClean="0">
                <a:solidFill>
                  <a:srgbClr val="DC5924"/>
                </a:solidFill>
              </a:rPr>
              <a:t>, 10-15% of ALL flows </a:t>
            </a:r>
            <a:r>
              <a:rPr lang="en-US" dirty="0" smtClean="0"/>
              <a:t>are terminated by a RST rather than a FIN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HTTP, it can be over 20%: Web servers/browsers often time out with RST instead of FIN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Thus we cannot treat RSTs as “adversarial”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2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Detecting on-path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 only is the act of censorship detectable, the </a:t>
            </a:r>
            <a:r>
              <a:rPr lang="en-US" i="1" dirty="0" smtClean="0">
                <a:solidFill>
                  <a:schemeClr val="accent5"/>
                </a:solidFill>
              </a:rPr>
              <a:t>mechanism</a:t>
            </a:r>
            <a:r>
              <a:rPr lang="en-US" dirty="0" smtClean="0"/>
              <a:t>, is detectable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Since censor creates new packets but can’t remove existing packets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Since the injected packets can be identified, fingerprinting is also possible.</a:t>
            </a:r>
          </a:p>
          <a:p>
            <a:r>
              <a:rPr lang="en-US" dirty="0" smtClean="0"/>
              <a:t>Using packets which trigger censorship but with a short TTL can </a:t>
            </a:r>
            <a:r>
              <a:rPr lang="en-US" i="1" dirty="0" smtClean="0">
                <a:solidFill>
                  <a:srgbClr val="DC5924"/>
                </a:solidFill>
              </a:rPr>
              <a:t>localize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the censor in the network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Leads to tricky cross-layer network measurements (easier with DNS)</a:t>
            </a:r>
          </a:p>
          <a:p>
            <a:r>
              <a:rPr lang="en-US" dirty="0" smtClean="0"/>
              <a:t>Detection limitation:</a:t>
            </a:r>
            <a:r>
              <a:rPr lang="en-US" dirty="0"/>
              <a:t> </a:t>
            </a:r>
            <a:r>
              <a:rPr lang="en-US" dirty="0" smtClean="0"/>
              <a:t>Can only detect an on-path censor when it is 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95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data after reset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TCP packets are tracked by sequence numbers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 next packet’s sequence number should be the previous packet’s sequence number plus the packet length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What is a sender is still sending data when the RST is injected?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 receiver will see both a reset and a subsequent data packet, where the packet’s sequence number + length &gt; the reset packet’s sequence number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40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 smtClean="0"/>
              <a:t>Internet Censorship:</a:t>
            </a:r>
            <a:br>
              <a:rPr lang="en-US" sz="5200" dirty="0" smtClean="0"/>
            </a:br>
            <a:r>
              <a:rPr lang="en-US" sz="5200" dirty="0" smtClean="0"/>
              <a:t>Analysis, </a:t>
            </a:r>
            <a:br>
              <a:rPr lang="en-US" sz="5200" dirty="0" smtClean="0"/>
            </a:br>
            <a:r>
              <a:rPr lang="en-US" sz="5200" dirty="0" smtClean="0"/>
              <a:t>Circumvention,</a:t>
            </a:r>
            <a:br>
              <a:rPr lang="en-US" sz="5200" dirty="0" smtClean="0"/>
            </a:br>
            <a:r>
              <a:rPr lang="en-US" sz="5200" dirty="0" smtClean="0"/>
              <a:t>Limitations</a:t>
            </a:r>
            <a:endParaRPr lang="en-US" sz="52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614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     Vyas Sekar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733" y="6028267"/>
            <a:ext cx="782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: With slides from </a:t>
            </a:r>
            <a:r>
              <a:rPr lang="en-US" dirty="0" err="1" smtClean="0"/>
              <a:t>Phillipa</a:t>
            </a:r>
            <a:r>
              <a:rPr lang="en-US" dirty="0" smtClean="0"/>
              <a:t> Gill from Stony Brook </a:t>
            </a:r>
            <a:r>
              <a:rPr lang="en-US" dirty="0" err="1" smtClean="0"/>
              <a:t>Univ</a:t>
            </a:r>
            <a:r>
              <a:rPr lang="en-US" dirty="0"/>
              <a:t> </a:t>
            </a:r>
            <a:r>
              <a:rPr lang="en-US" dirty="0" smtClean="0"/>
              <a:t>and Nicholas Weaver ICSI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:mv="urn:schemas-microsoft-com:mac:vml" xmlns="">
      <p:transition spd="slow" advTm="14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Data after reset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22990" y="1333500"/>
            <a:ext cx="271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49900" y="1333500"/>
            <a:ext cx="0" cy="4432300"/>
          </a:xfrm>
          <a:prstGeom prst="straightConnector1">
            <a:avLst/>
          </a:prstGeom>
          <a:ln w="57150" cmpd="sng">
            <a:solidFill>
              <a:srgbClr val="D1282E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81900" y="1333500"/>
            <a:ext cx="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5700" y="1536700"/>
            <a:ext cx="515620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44312" y="6053101"/>
            <a:ext cx="635776" cy="669686"/>
            <a:chOff x="41275" y="3941763"/>
            <a:chExt cx="1536216" cy="1833562"/>
          </a:xfrm>
        </p:grpSpPr>
        <p:pic>
          <p:nvPicPr>
            <p:cNvPr id="12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Cube 13"/>
          <p:cNvSpPr/>
          <p:nvPr/>
        </p:nvSpPr>
        <p:spPr>
          <a:xfrm>
            <a:off x="7385033" y="5903831"/>
            <a:ext cx="393733" cy="379203"/>
          </a:xfrm>
          <a:prstGeom prst="cube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44116" y="6222844"/>
            <a:ext cx="155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Web Server</a:t>
            </a:r>
          </a:p>
          <a:p>
            <a:pPr algn="ctr"/>
            <a:r>
              <a:rPr lang="en-US" sz="1400" dirty="0" smtClean="0"/>
              <a:t>(208.80.154.238)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422990" y="1981200"/>
            <a:ext cx="5158910" cy="116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25700" y="1981200"/>
            <a:ext cx="3124200" cy="698500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353023">
            <a:off x="3094232" y="1278582"/>
            <a:ext cx="244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32 </a:t>
            </a:r>
            <a:r>
              <a:rPr lang="en-US" dirty="0" err="1" smtClean="0"/>
              <a:t>ack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1019265">
            <a:off x="2693065" y="1962376"/>
            <a:ext cx="24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RST </a:t>
            </a:r>
            <a:r>
              <a:rPr lang="en-US" dirty="0" err="1" smtClean="0"/>
              <a:t>seq</a:t>
            </a:r>
            <a:r>
              <a:rPr lang="en-US" dirty="0" smtClean="0"/>
              <a:t> = 2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21019265">
            <a:off x="2702040" y="2394176"/>
            <a:ext cx="269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238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114300" y="2298700"/>
            <a:ext cx="2245190" cy="2159000"/>
          </a:xfrm>
          <a:prstGeom prst="cloudCallout">
            <a:avLst>
              <a:gd name="adj1" fmla="val 36510"/>
              <a:gd name="adj2" fmla="val 1138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after RST? Doesn’t make sense!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987336"/>
            <a:ext cx="89408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Such a packet arrangement is out of specification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No TCP stack should generate such a sequence! It would imply that the stack decided to abort the connection yet keep sending anyway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85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reset after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What if the reset injector is just slow?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It takes time to determine that a flow should be blocked…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 in the mean time traffic is flying by!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Result is a reset after data race condition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Reset packet appears after the data packet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Reset’s sequence number is less than the data packet’s sequence number plus its length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83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Reset after data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22990" y="1333500"/>
            <a:ext cx="271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49900" y="1333500"/>
            <a:ext cx="0" cy="4432300"/>
          </a:xfrm>
          <a:prstGeom prst="straightConnector1">
            <a:avLst/>
          </a:prstGeom>
          <a:ln w="57150" cmpd="sng">
            <a:solidFill>
              <a:srgbClr val="D1282E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81900" y="1333500"/>
            <a:ext cx="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5700" y="1536700"/>
            <a:ext cx="515620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44312" y="6053101"/>
            <a:ext cx="635776" cy="669686"/>
            <a:chOff x="41275" y="3941763"/>
            <a:chExt cx="1536216" cy="1833562"/>
          </a:xfrm>
        </p:grpSpPr>
        <p:pic>
          <p:nvPicPr>
            <p:cNvPr id="12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Cube 13"/>
          <p:cNvSpPr/>
          <p:nvPr/>
        </p:nvSpPr>
        <p:spPr>
          <a:xfrm>
            <a:off x="7385033" y="5903831"/>
            <a:ext cx="393733" cy="379203"/>
          </a:xfrm>
          <a:prstGeom prst="cube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44116" y="6222844"/>
            <a:ext cx="155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Web Server</a:t>
            </a:r>
          </a:p>
          <a:p>
            <a:pPr algn="ctr"/>
            <a:r>
              <a:rPr lang="en-US" sz="1400" dirty="0" smtClean="0"/>
              <a:t>(208.80.154.238)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422990" y="1981200"/>
            <a:ext cx="5158910" cy="116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25700" y="2882900"/>
            <a:ext cx="3124200" cy="698500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353023">
            <a:off x="3094232" y="1278582"/>
            <a:ext cx="244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32 </a:t>
            </a:r>
            <a:r>
              <a:rPr lang="en-US" dirty="0" err="1" smtClean="0"/>
              <a:t>ack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1019265">
            <a:off x="2693065" y="2864076"/>
            <a:ext cx="24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RST </a:t>
            </a:r>
            <a:r>
              <a:rPr lang="en-US" dirty="0" err="1" smtClean="0"/>
              <a:t>seq</a:t>
            </a:r>
            <a:r>
              <a:rPr lang="en-US" dirty="0" smtClean="0"/>
              <a:t> = 2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21019265">
            <a:off x="2702040" y="2394176"/>
            <a:ext cx="269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238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114300" y="2298700"/>
            <a:ext cx="2245190" cy="2159000"/>
          </a:xfrm>
          <a:prstGeom prst="cloudCallout">
            <a:avLst>
              <a:gd name="adj1" fmla="val 36510"/>
              <a:gd name="adj2" fmla="val 1138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RST after data? Huh?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987336"/>
            <a:ext cx="89408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This is also out of specification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Why would a TCP stack do a retroactive abort?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Worse, such resets </a:t>
            </a:r>
            <a:r>
              <a:rPr lang="en-US" sz="2400" b="1" u="sng" dirty="0" smtClean="0">
                <a:solidFill>
                  <a:srgbClr val="FF0000"/>
                </a:solidFill>
              </a:rPr>
              <a:t>should be ignored </a:t>
            </a:r>
            <a:r>
              <a:rPr lang="en-US" sz="2400" dirty="0" smtClean="0">
                <a:solidFill>
                  <a:srgbClr val="FF0000"/>
                </a:solidFill>
              </a:rPr>
              <a:t>by the receiver: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 received reset is “out-of-window”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53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Building a reliable RST injector enables detection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Thus a reliable packet injector must anticipate the reset after data condition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Instead of sending one reset it needs to send multiple resets with increasing sequence number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This is detectable as a “reset sequence change condition”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 end host should never generate such resets as the host can always generate an in-sequence reset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 unreliable injector can only be detected when a race condition occurs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i="1" dirty="0" smtClean="0">
                <a:solidFill>
                  <a:srgbClr val="DC5924"/>
                </a:solidFill>
              </a:rPr>
              <a:t>reliable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injector </a:t>
            </a:r>
            <a:r>
              <a:rPr lang="en-US" i="1" dirty="0" smtClean="0">
                <a:solidFill>
                  <a:srgbClr val="DC5924"/>
                </a:solidFill>
              </a:rPr>
              <a:t>always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can be detected.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04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Fingerprinting </a:t>
            </a:r>
            <a:r>
              <a:rPr lang="en-US" dirty="0" err="1" smtClean="0"/>
              <a:t>rst</a:t>
            </a:r>
            <a:r>
              <a:rPr lang="en-US" dirty="0" smtClean="0"/>
              <a:t> injectors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920" r="920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64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opportunities to 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DNS (application 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5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</a:t>
            </a:r>
            <a:r>
              <a:rPr lang="en-US" dirty="0" err="1" smtClean="0"/>
              <a:t>dns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816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16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</a:t>
            </a:r>
            <a:r>
              <a:rPr lang="en-US" dirty="0" err="1" smtClean="0"/>
              <a:t>dns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28" r="62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19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DNS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Option A: get ISP resolver on board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(Previous slide)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Option B: On-path packet injection similar to TCP Resets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be mostly countered with DNS-hold-open: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Don’t take the first answer but instead wait for up to a second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Generally reliable when using an out of country recursive resolve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E.g., 8.8.8.8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be </a:t>
            </a:r>
            <a:r>
              <a:rPr lang="en-US" b="1" dirty="0" smtClean="0"/>
              <a:t>completely</a:t>
            </a:r>
            <a:r>
              <a:rPr lang="en-US" dirty="0" smtClean="0"/>
              <a:t> countered by DNS-hold-open + DNSSEC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Accept the first DNS reply </a:t>
            </a:r>
            <a:r>
              <a:rPr lang="en-US" b="1" dirty="0" smtClean="0"/>
              <a:t>which validates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6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Hold-on 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632" b="-17632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5334000"/>
            <a:ext cx="7269747" cy="1096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69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lecture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600200"/>
            <a:ext cx="8822266" cy="478366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Understand how Internet censorship is deployed</a:t>
            </a:r>
          </a:p>
          <a:p>
            <a:pPr lvl="1"/>
            <a:r>
              <a:rPr lang="en-US" dirty="0"/>
              <a:t>Can we detect/localize them</a:t>
            </a:r>
            <a:r>
              <a:rPr lang="en-US" dirty="0" smtClean="0"/>
              <a:t>?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Potential countermeasures</a:t>
            </a:r>
          </a:p>
          <a:p>
            <a:pPr lvl="1"/>
            <a:r>
              <a:rPr lang="en-US" dirty="0" smtClean="0"/>
              <a:t>VPN</a:t>
            </a:r>
          </a:p>
          <a:p>
            <a:pPr lvl="1"/>
            <a:r>
              <a:rPr lang="en-US" dirty="0" smtClean="0"/>
              <a:t>ISP-centric</a:t>
            </a:r>
          </a:p>
          <a:p>
            <a:pPr lvl="1"/>
            <a:r>
              <a:rPr lang="en-US" dirty="0" smtClean="0"/>
              <a:t>Cover traffic</a:t>
            </a:r>
          </a:p>
          <a:p>
            <a:pPr lvl="1"/>
            <a:endParaRPr lang="en-US" dirty="0"/>
          </a:p>
          <a:p>
            <a:r>
              <a:rPr lang="en-US" dirty="0" smtClean="0"/>
              <a:t>Limitations of these countermeasures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60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opportunities to 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DNS (application 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5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Terminating proxies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96" r="59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1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terminating</a:t>
            </a:r>
            <a:endParaRPr lang="en-US" dirty="0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3752352" y="3235527"/>
            <a:ext cx="947821" cy="1312414"/>
            <a:chOff x="4140" y="429"/>
            <a:chExt cx="1425" cy="2396"/>
          </a:xfrm>
        </p:grpSpPr>
        <p:sp>
          <p:nvSpPr>
            <p:cNvPr id="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224"/>
          <p:cNvGrpSpPr>
            <a:grpSpLocks/>
          </p:cNvGrpSpPr>
          <p:nvPr/>
        </p:nvGrpSpPr>
        <p:grpSpPr bwMode="auto">
          <a:xfrm>
            <a:off x="6764546" y="3288421"/>
            <a:ext cx="775117" cy="1076993"/>
            <a:chOff x="4140" y="429"/>
            <a:chExt cx="1425" cy="2396"/>
          </a:xfrm>
        </p:grpSpPr>
        <p:sp>
          <p:nvSpPr>
            <p:cNvPr id="38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6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2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0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783701" y="4670532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248866" y="4528210"/>
            <a:ext cx="177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Server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822706" y="3604568"/>
            <a:ext cx="823020" cy="926940"/>
            <a:chOff x="41275" y="3941763"/>
            <a:chExt cx="1536216" cy="1833562"/>
          </a:xfrm>
        </p:grpSpPr>
        <p:pic>
          <p:nvPicPr>
            <p:cNvPr id="73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7" name="Straight Arrow Connector 76"/>
          <p:cNvCxnSpPr/>
          <p:nvPr/>
        </p:nvCxnSpPr>
        <p:spPr>
          <a:xfrm>
            <a:off x="1778000" y="4005666"/>
            <a:ext cx="1974352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696183" y="4005666"/>
            <a:ext cx="2103175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ular Callout 79"/>
          <p:cNvSpPr/>
          <p:nvPr/>
        </p:nvSpPr>
        <p:spPr>
          <a:xfrm>
            <a:off x="949157" y="1577473"/>
            <a:ext cx="1229895" cy="695158"/>
          </a:xfrm>
          <a:prstGeom prst="wedgeRoundRectCallout">
            <a:avLst>
              <a:gd name="adj1" fmla="val -26792"/>
              <a:gd name="adj2" fmla="val 2163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4650287" y="1382294"/>
            <a:ext cx="1229895" cy="695158"/>
          </a:xfrm>
          <a:prstGeom prst="wedgeRoundRectCallout">
            <a:avLst>
              <a:gd name="adj1" fmla="val -49618"/>
              <a:gd name="adj2" fmla="val 20288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2" name="Rounded Rectangular Callout 81"/>
          <p:cNvSpPr/>
          <p:nvPr/>
        </p:nvSpPr>
        <p:spPr>
          <a:xfrm>
            <a:off x="2919282" y="1577473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3" name="Rounded Rectangular Callout 82"/>
          <p:cNvSpPr/>
          <p:nvPr/>
        </p:nvSpPr>
        <p:spPr>
          <a:xfrm>
            <a:off x="6521654" y="1564104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4" name="Rounded Rectangular Callout 83"/>
          <p:cNvSpPr/>
          <p:nvPr/>
        </p:nvSpPr>
        <p:spPr>
          <a:xfrm>
            <a:off x="1742860" y="2425031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85" name="Rounded Rectangular Callout 84"/>
          <p:cNvSpPr/>
          <p:nvPr/>
        </p:nvSpPr>
        <p:spPr>
          <a:xfrm>
            <a:off x="5265234" y="2229852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60980" y="4937646"/>
            <a:ext cx="76975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separate TCP connections.</a:t>
            </a:r>
          </a:p>
          <a:p>
            <a:r>
              <a:rPr lang="en-US" dirty="0" smtClean="0"/>
              <a:t>Buys the censor some time to process content. </a:t>
            </a:r>
          </a:p>
          <a:p>
            <a:r>
              <a:rPr lang="en-US" dirty="0" smtClean="0"/>
              <a:t>No worry about having to match state because the proxy is the end point (from client’s point of view)</a:t>
            </a:r>
          </a:p>
          <a:p>
            <a:endParaRPr lang="en-US" dirty="0"/>
          </a:p>
          <a:p>
            <a:r>
              <a:rPr lang="en-US" dirty="0" smtClean="0"/>
              <a:t>External Server might see client IP, might see Proxy 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51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Rewriting</a:t>
            </a:r>
            <a:endParaRPr lang="en-US" dirty="0"/>
          </a:p>
        </p:txBody>
      </p:sp>
      <p:grpSp>
        <p:nvGrpSpPr>
          <p:cNvPr id="37" name="Group 224"/>
          <p:cNvGrpSpPr>
            <a:grpSpLocks/>
          </p:cNvGrpSpPr>
          <p:nvPr/>
        </p:nvGrpSpPr>
        <p:grpSpPr bwMode="auto">
          <a:xfrm>
            <a:off x="6764546" y="3288421"/>
            <a:ext cx="775117" cy="1076993"/>
            <a:chOff x="4140" y="429"/>
            <a:chExt cx="1425" cy="2396"/>
          </a:xfrm>
        </p:grpSpPr>
        <p:sp>
          <p:nvSpPr>
            <p:cNvPr id="38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6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2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0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783701" y="4670532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248866" y="4528210"/>
            <a:ext cx="177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Server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822706" y="3604568"/>
            <a:ext cx="823020" cy="926940"/>
            <a:chOff x="41275" y="3941763"/>
            <a:chExt cx="1536216" cy="1833562"/>
          </a:xfrm>
        </p:grpSpPr>
        <p:pic>
          <p:nvPicPr>
            <p:cNvPr id="73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7" name="Straight Arrow Connector 76"/>
          <p:cNvCxnSpPr/>
          <p:nvPr/>
        </p:nvCxnSpPr>
        <p:spPr>
          <a:xfrm flipV="1">
            <a:off x="1778000" y="4002380"/>
            <a:ext cx="2320889" cy="328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364944" y="4005666"/>
            <a:ext cx="2434414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ular Callout 79"/>
          <p:cNvSpPr/>
          <p:nvPr/>
        </p:nvSpPr>
        <p:spPr>
          <a:xfrm>
            <a:off x="949157" y="1577473"/>
            <a:ext cx="1229895" cy="695158"/>
          </a:xfrm>
          <a:prstGeom prst="wedgeRoundRectCallout">
            <a:avLst>
              <a:gd name="adj1" fmla="val -26792"/>
              <a:gd name="adj2" fmla="val 2163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4650287" y="1382294"/>
            <a:ext cx="1229895" cy="695158"/>
          </a:xfrm>
          <a:prstGeom prst="wedgeRoundRectCallout">
            <a:avLst>
              <a:gd name="adj1" fmla="val -49618"/>
              <a:gd name="adj2" fmla="val 2028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2" name="Rounded Rectangular Callout 81"/>
          <p:cNvSpPr/>
          <p:nvPr/>
        </p:nvSpPr>
        <p:spPr>
          <a:xfrm>
            <a:off x="2919282" y="1577473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3" name="Rounded Rectangular Callout 82"/>
          <p:cNvSpPr/>
          <p:nvPr/>
        </p:nvSpPr>
        <p:spPr>
          <a:xfrm>
            <a:off x="6521654" y="1564104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4" name="Rounded Rectangular Callout 83"/>
          <p:cNvSpPr/>
          <p:nvPr/>
        </p:nvSpPr>
        <p:spPr>
          <a:xfrm>
            <a:off x="1742860" y="2425031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85" name="Rounded Rectangular Callout 84"/>
          <p:cNvSpPr/>
          <p:nvPr/>
        </p:nvSpPr>
        <p:spPr>
          <a:xfrm>
            <a:off x="5265234" y="2229852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3752352" y="3235527"/>
            <a:ext cx="947821" cy="1312414"/>
            <a:chOff x="4140" y="429"/>
            <a:chExt cx="1425" cy="2396"/>
          </a:xfrm>
        </p:grpSpPr>
        <p:sp>
          <p:nvSpPr>
            <p:cNvPr id="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78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vs. complete </a:t>
            </a:r>
            <a:r>
              <a:rPr lang="en-US" dirty="0" err="1" smtClean="0"/>
              <a:t>proxying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672" r="67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70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Detecting and using partial proxies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753" r="753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98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Detecting complete terminating proxies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96" r="59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27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FOC1’14 paper from Anon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DNS queries from inside/outside </a:t>
            </a:r>
          </a:p>
          <a:p>
            <a:endParaRPr lang="en-US" dirty="0"/>
          </a:p>
          <a:p>
            <a:r>
              <a:rPr lang="en-US" dirty="0" smtClean="0"/>
              <a:t>Use TTL limited queries to localize</a:t>
            </a:r>
          </a:p>
          <a:p>
            <a:endParaRPr lang="en-US" dirty="0"/>
          </a:p>
          <a:p>
            <a:r>
              <a:rPr lang="en-US" dirty="0" smtClean="0"/>
              <a:t>Exploit deterministic TTL/IPID fields to deduce structure of deployment,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02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about GFW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DNS-based censorship on border</a:t>
            </a:r>
          </a:p>
          <a:p>
            <a:endParaRPr lang="en-US" dirty="0"/>
          </a:p>
          <a:p>
            <a:r>
              <a:rPr lang="en-US" dirty="0" err="1" smtClean="0"/>
              <a:t>Blocklist</a:t>
            </a:r>
            <a:r>
              <a:rPr lang="en-US" dirty="0" smtClean="0"/>
              <a:t> of around 15K keywords </a:t>
            </a:r>
          </a:p>
          <a:p>
            <a:endParaRPr lang="en-US" dirty="0" smtClean="0"/>
          </a:p>
          <a:p>
            <a:r>
              <a:rPr lang="en-US" dirty="0" smtClean="0"/>
              <a:t>Cluster </a:t>
            </a:r>
            <a:r>
              <a:rPr lang="en-US" dirty="0" err="1" smtClean="0"/>
              <a:t>config</a:t>
            </a:r>
            <a:r>
              <a:rPr lang="en-US" dirty="0" smtClean="0"/>
              <a:t> handling 2.8K responses/sec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47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 of “pollution”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Find open DNS resolvers inside China</a:t>
            </a:r>
          </a:p>
          <a:p>
            <a:pPr lvl="1"/>
            <a:r>
              <a:rPr lang="en-US" dirty="0" smtClean="0"/>
              <a:t>Just scan address space on port 53</a:t>
            </a:r>
          </a:p>
          <a:p>
            <a:endParaRPr lang="en-US" dirty="0"/>
          </a:p>
          <a:p>
            <a:r>
              <a:rPr lang="en-US" dirty="0" smtClean="0"/>
              <a:t>Probe for 3 blocked and 1 known good domain</a:t>
            </a:r>
          </a:p>
          <a:p>
            <a:endParaRPr lang="en-US" dirty="0"/>
          </a:p>
          <a:p>
            <a:r>
              <a:rPr lang="en-US" dirty="0" smtClean="0"/>
              <a:t>Check if the response is a known Bad IP</a:t>
            </a:r>
          </a:p>
          <a:p>
            <a:endParaRPr lang="en-US" dirty="0" smtClean="0"/>
          </a:p>
          <a:p>
            <a:r>
              <a:rPr lang="en-US" dirty="0" smtClean="0"/>
              <a:t>&gt; 99% are polluted</a:t>
            </a:r>
          </a:p>
          <a:p>
            <a:endParaRPr lang="en-US" dirty="0"/>
          </a:p>
          <a:p>
            <a:r>
              <a:rPr lang="en-US" dirty="0" smtClean="0"/>
              <a:t>78 are actually clean</a:t>
            </a:r>
          </a:p>
          <a:p>
            <a:pPr lvl="1"/>
            <a:r>
              <a:rPr lang="en-US" dirty="0" smtClean="0"/>
              <a:t>38 use Google, 4 use </a:t>
            </a:r>
            <a:r>
              <a:rPr lang="en-US" dirty="0" err="1" smtClean="0"/>
              <a:t>OpenDNS</a:t>
            </a:r>
            <a:r>
              <a:rPr lang="en-US" dirty="0" smtClean="0"/>
              <a:t>, 1 is “whitelisted”, </a:t>
            </a:r>
          </a:p>
          <a:p>
            <a:pPr lvl="1"/>
            <a:r>
              <a:rPr lang="en-US" dirty="0" smtClean="0"/>
              <a:t>Others drop Bad IP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24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2072051" y="4732375"/>
            <a:ext cx="4144103" cy="954821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network 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 entity that desires that some </a:t>
            </a:r>
            <a:r>
              <a:rPr lang="en-US" sz="2400" i="1" dirty="0" smtClean="0">
                <a:solidFill>
                  <a:schemeClr val="accent5"/>
                </a:solidFill>
              </a:rPr>
              <a:t>identifiable </a:t>
            </a:r>
            <a:r>
              <a:rPr lang="en-US" sz="2400" dirty="0" smtClean="0"/>
              <a:t>communication is </a:t>
            </a:r>
            <a:r>
              <a:rPr lang="en-US" sz="2400" i="1" dirty="0" smtClean="0">
                <a:solidFill>
                  <a:srgbClr val="DC5924"/>
                </a:solidFill>
              </a:rPr>
              <a:t>blocked</a:t>
            </a:r>
            <a:r>
              <a:rPr lang="en-US" sz="2400" i="1" dirty="0" smtClean="0"/>
              <a:t> </a:t>
            </a:r>
            <a:r>
              <a:rPr lang="en-US" sz="2400" dirty="0" smtClean="0"/>
              <a:t>from being transmitted over the network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solidFill>
                  <a:schemeClr val="tx2"/>
                </a:solidFill>
              </a:rPr>
              <a:t>Without</a:t>
            </a:r>
            <a:r>
              <a:rPr lang="en-US" sz="2400" dirty="0" smtClean="0"/>
              <a:t> the authority to compel the content provider to remove the content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solidFill>
                  <a:srgbClr val="D1282E"/>
                </a:solidFill>
              </a:rPr>
              <a:t>Without</a:t>
            </a:r>
            <a:r>
              <a:rPr lang="en-US" sz="2400" i="1" dirty="0" smtClean="0"/>
              <a:t> </a:t>
            </a:r>
            <a:r>
              <a:rPr lang="en-US" sz="2400" dirty="0" smtClean="0"/>
              <a:t>the authority to compel the client to install software of the censor’s choosing</a:t>
            </a:r>
          </a:p>
          <a:p>
            <a:r>
              <a:rPr lang="en-US" sz="2400" dirty="0" smtClean="0"/>
              <a:t>Requires that the censor act on </a:t>
            </a:r>
            <a:r>
              <a:rPr lang="en-US" sz="2400" i="1" dirty="0" smtClean="0">
                <a:solidFill>
                  <a:srgbClr val="DC5924"/>
                </a:solidFill>
              </a:rPr>
              <a:t>network traffic</a:t>
            </a:r>
          </a:p>
          <a:p>
            <a:endParaRPr lang="en-US" sz="20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94732" y="4724232"/>
            <a:ext cx="1131369" cy="1230182"/>
            <a:chOff x="41275" y="3941763"/>
            <a:chExt cx="1536216" cy="1833562"/>
          </a:xfrm>
        </p:grpSpPr>
        <p:pic>
          <p:nvPicPr>
            <p:cNvPr id="8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1" descr="http://aajane.org/wp-content/uploads/2011/02/cn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98" y="3352147"/>
            <a:ext cx="1500188" cy="1500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53" y="5332177"/>
            <a:ext cx="1676400" cy="118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onlinecomputerhelpdesk.com/wp-content/uploads/2011/09/Twitter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36976"/>
            <a:ext cx="988847" cy="988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forerunnerskishop.com/Portals/0/FullFacebook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46" y="4589418"/>
            <a:ext cx="2152440" cy="813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U00529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9" y="4447148"/>
            <a:ext cx="1645305" cy="17279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08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GFW injectors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Traceroute</a:t>
            </a:r>
            <a:r>
              <a:rPr lang="en-US" dirty="0" smtClean="0"/>
              <a:t> like TTL limited probe</a:t>
            </a:r>
          </a:p>
          <a:p>
            <a:endParaRPr lang="en-US" dirty="0"/>
          </a:p>
          <a:p>
            <a:r>
              <a:rPr lang="en-US" dirty="0" smtClean="0"/>
              <a:t>From external server and two internal ones</a:t>
            </a:r>
          </a:p>
          <a:p>
            <a:endParaRPr lang="en-US" dirty="0"/>
          </a:p>
          <a:p>
            <a:r>
              <a:rPr lang="en-US" dirty="0" smtClean="0"/>
              <a:t>Only those pass the GFW monitor trigger a response</a:t>
            </a:r>
          </a:p>
          <a:p>
            <a:endParaRPr lang="en-US" dirty="0"/>
          </a:p>
          <a:p>
            <a:r>
              <a:rPr lang="en-US" dirty="0" smtClean="0"/>
              <a:t>Around 7K interfaces of “border” </a:t>
            </a:r>
            <a:r>
              <a:rPr lang="en-US" dirty="0" err="1" smtClean="0"/>
              <a:t>Ases</a:t>
            </a:r>
            <a:endParaRPr lang="en-US" dirty="0" smtClean="0"/>
          </a:p>
          <a:p>
            <a:pPr lvl="1"/>
            <a:r>
              <a:rPr lang="en-US" dirty="0" smtClean="0"/>
              <a:t>True number in hundreds?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54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Policy</a:t>
            </a:r>
            <a:endParaRPr lang="en-US" dirty="0"/>
          </a:p>
        </p:txBody>
      </p:sp>
      <p:pic>
        <p:nvPicPr>
          <p:cNvPr id="4" name="Picture 3" descr="Screen Shot 2015-03-29 at 6.2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7" y="1064940"/>
            <a:ext cx="5782733" cy="57930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36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discover policy?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names from </a:t>
            </a:r>
            <a:r>
              <a:rPr lang="en-US" dirty="0" err="1" smtClean="0"/>
              <a:t>Alexa</a:t>
            </a:r>
            <a:r>
              <a:rPr lang="en-US" dirty="0" smtClean="0"/>
              <a:t> 1M </a:t>
            </a:r>
          </a:p>
          <a:p>
            <a:pPr lvl="1"/>
            <a:r>
              <a:rPr lang="en-US" dirty="0" smtClean="0"/>
              <a:t>Detect what is blocked</a:t>
            </a:r>
          </a:p>
          <a:p>
            <a:pPr lvl="1"/>
            <a:r>
              <a:rPr lang="en-US" dirty="0" smtClean="0"/>
              <a:t>35K blocked</a:t>
            </a:r>
            <a:endParaRPr lang="en-US" dirty="0"/>
          </a:p>
          <a:p>
            <a:r>
              <a:rPr lang="en-US" dirty="0" smtClean="0"/>
              <a:t>Use “binary search” to detect keyword being blocked</a:t>
            </a:r>
          </a:p>
          <a:p>
            <a:pPr lvl="1"/>
            <a:r>
              <a:rPr lang="en-US" dirty="0" smtClean="0"/>
              <a:t>~15K keywords</a:t>
            </a:r>
          </a:p>
          <a:p>
            <a:r>
              <a:rPr lang="en-US" dirty="0" smtClean="0"/>
              <a:t>Send queries to Nonexistent domains to confirm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67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lecture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600200"/>
            <a:ext cx="8822266" cy="47836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Understand how Internet censorship is deployed</a:t>
            </a:r>
          </a:p>
          <a:p>
            <a:pPr lvl="1"/>
            <a:r>
              <a:rPr lang="en-US" dirty="0" smtClean="0"/>
              <a:t>Can we detect/localize them?</a:t>
            </a:r>
          </a:p>
          <a:p>
            <a:endParaRPr lang="en-US" dirty="0"/>
          </a:p>
          <a:p>
            <a:r>
              <a:rPr lang="en-US" b="1" dirty="0" smtClean="0"/>
              <a:t>Potential countermeasures</a:t>
            </a:r>
          </a:p>
          <a:p>
            <a:pPr lvl="1"/>
            <a:r>
              <a:rPr lang="en-US" b="1" dirty="0" err="1" smtClean="0"/>
              <a:t>VPNGate</a:t>
            </a:r>
            <a:r>
              <a:rPr lang="en-US" b="1" dirty="0" smtClean="0"/>
              <a:t> using VPN </a:t>
            </a:r>
            <a:r>
              <a:rPr lang="en-US" b="1" dirty="0" err="1" smtClean="0"/>
              <a:t>relayes</a:t>
            </a:r>
            <a:endParaRPr lang="en-US" b="1" dirty="0" smtClean="0"/>
          </a:p>
          <a:p>
            <a:pPr lvl="1"/>
            <a:r>
              <a:rPr lang="en-US" b="1" dirty="0" smtClean="0"/>
              <a:t>Telex using ISP-centric support</a:t>
            </a:r>
          </a:p>
          <a:p>
            <a:pPr lvl="1"/>
            <a:r>
              <a:rPr lang="en-US" b="1" dirty="0" smtClean="0"/>
              <a:t>Cover traffic using VOIP/video </a:t>
            </a:r>
            <a:r>
              <a:rPr lang="en-US" b="1" dirty="0" err="1" smtClean="0"/>
              <a:t>etc</a:t>
            </a:r>
            <a:endParaRPr lang="en-US" b="1" dirty="0" smtClean="0"/>
          </a:p>
          <a:p>
            <a:pPr lvl="1"/>
            <a:endParaRPr lang="en-US" dirty="0"/>
          </a:p>
          <a:p>
            <a:r>
              <a:rPr lang="en-US" dirty="0" smtClean="0"/>
              <a:t>Limitations of these countermeasures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4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users circumvent censors?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ToR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Use relays</a:t>
            </a:r>
          </a:p>
          <a:p>
            <a:endParaRPr lang="en-US" dirty="0"/>
          </a:p>
          <a:p>
            <a:r>
              <a:rPr lang="en-US" dirty="0" smtClean="0"/>
              <a:t>Use steganography/covert channels </a:t>
            </a:r>
          </a:p>
          <a:p>
            <a:endParaRPr lang="en-US" dirty="0"/>
          </a:p>
          <a:p>
            <a:r>
              <a:rPr lang="en-US" dirty="0" smtClean="0"/>
              <a:t>Use network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89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67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Nice requirements to have</a:t>
            </a:r>
            <a:br>
              <a:rPr lang="en-US" dirty="0" smtClean="0"/>
            </a:br>
            <a:r>
              <a:rPr lang="en-US" dirty="0" smtClean="0"/>
              <a:t>(not always possible!!)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Unblockable</a:t>
            </a:r>
            <a:endParaRPr lang="en-US" dirty="0" smtClean="0"/>
          </a:p>
          <a:p>
            <a:pPr lvl="1"/>
            <a:r>
              <a:rPr lang="en-US" dirty="0" smtClean="0"/>
              <a:t>Censor cant block without causing too much collateral damage</a:t>
            </a:r>
          </a:p>
          <a:p>
            <a:pPr lvl="2"/>
            <a:r>
              <a:rPr lang="en-US" dirty="0" smtClean="0"/>
              <a:t>E.g., block Facebook, Google or whole Internet</a:t>
            </a:r>
          </a:p>
          <a:p>
            <a:endParaRPr lang="en-US" dirty="0"/>
          </a:p>
          <a:p>
            <a:r>
              <a:rPr lang="en-US" dirty="0" smtClean="0"/>
              <a:t>Unobservable</a:t>
            </a:r>
          </a:p>
          <a:p>
            <a:pPr lvl="1"/>
            <a:r>
              <a:rPr lang="en-US" dirty="0" smtClean="0"/>
              <a:t>Censor cant figure if user is using circumvention or not</a:t>
            </a:r>
          </a:p>
          <a:p>
            <a:pPr lvl="1"/>
            <a:endParaRPr lang="en-US" dirty="0"/>
          </a:p>
          <a:p>
            <a:r>
              <a:rPr lang="en-US" dirty="0" smtClean="0"/>
              <a:t>Performance/Usability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19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VPNGate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VPN relay system</a:t>
            </a:r>
          </a:p>
          <a:p>
            <a:endParaRPr lang="en-US" dirty="0"/>
          </a:p>
          <a:p>
            <a:r>
              <a:rPr lang="en-US" dirty="0" smtClean="0"/>
              <a:t>Achieve blocking resistance specifically against GFW of China</a:t>
            </a:r>
          </a:p>
          <a:p>
            <a:endParaRPr lang="en-US" dirty="0"/>
          </a:p>
          <a:p>
            <a:r>
              <a:rPr lang="en-US" dirty="0" smtClean="0"/>
              <a:t>“Volunteer” driven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4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“Cat and mouse” game between censor and circumvention</a:t>
            </a:r>
          </a:p>
          <a:p>
            <a:pPr lvl="1"/>
            <a:r>
              <a:rPr lang="en-US" dirty="0" smtClean="0"/>
              <a:t>E.g.,</a:t>
            </a:r>
            <a:r>
              <a:rPr lang="en-US" dirty="0"/>
              <a:t> </a:t>
            </a:r>
            <a:r>
              <a:rPr lang="en-US" dirty="0" smtClean="0"/>
              <a:t>innocent IP mixing, spy detection</a:t>
            </a:r>
          </a:p>
          <a:p>
            <a:endParaRPr lang="en-US" dirty="0"/>
          </a:p>
          <a:p>
            <a:r>
              <a:rPr lang="en-US" dirty="0" smtClean="0"/>
              <a:t>Not unique to </a:t>
            </a:r>
            <a:r>
              <a:rPr lang="en-US" dirty="0" err="1" smtClean="0"/>
              <a:t>VPNGate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Every system has this style of “game”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41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dedicated relays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easily scan for relay servers and block</a:t>
            </a:r>
          </a:p>
          <a:p>
            <a:endParaRPr lang="en-US" dirty="0"/>
          </a:p>
          <a:p>
            <a:r>
              <a:rPr lang="en-US" dirty="0" smtClean="0"/>
              <a:t>E.g., Block access to </a:t>
            </a:r>
            <a:r>
              <a:rPr lang="en-US" dirty="0" err="1" smtClean="0"/>
              <a:t>ToR</a:t>
            </a:r>
            <a:r>
              <a:rPr lang="en-US" dirty="0" smtClean="0"/>
              <a:t> directory server or </a:t>
            </a:r>
            <a:r>
              <a:rPr lang="en-US" dirty="0" err="1" smtClean="0"/>
              <a:t>Anonymizer</a:t>
            </a:r>
            <a:r>
              <a:rPr lang="en-US" dirty="0" smtClean="0"/>
              <a:t> IP</a:t>
            </a:r>
          </a:p>
          <a:p>
            <a:endParaRPr lang="en-US" dirty="0"/>
          </a:p>
          <a:p>
            <a:r>
              <a:rPr lang="en-US" dirty="0" smtClean="0"/>
              <a:t>(Actually true for most services, including </a:t>
            </a:r>
            <a:r>
              <a:rPr lang="en-US" dirty="0" err="1" smtClean="0"/>
              <a:t>VPNGate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36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VPNGate</a:t>
            </a:r>
            <a:endParaRPr lang="en-US" dirty="0"/>
          </a:p>
        </p:txBody>
      </p:sp>
      <p:pic>
        <p:nvPicPr>
          <p:cNvPr id="4" name="Picture 3" descr="Screen Shot 2015-03-29 at 6.5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454900" cy="5702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94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Huge market for censorship/surveillance products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28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Estimated sales of </a:t>
            </a:r>
            <a:r>
              <a:rPr lang="en-US" sz="3200" b="1" dirty="0" smtClean="0">
                <a:solidFill>
                  <a:schemeClr val="accent5"/>
                </a:solidFill>
              </a:rPr>
              <a:t>$5 billion </a:t>
            </a:r>
            <a:r>
              <a:rPr lang="en-US" sz="3200" dirty="0" smtClean="0"/>
              <a:t>per year for surveillance/wiretapping products*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6079084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*http</a:t>
            </a:r>
            <a:r>
              <a:rPr lang="en-US" dirty="0">
                <a:latin typeface="Gill Sans"/>
                <a:cs typeface="Gill Sans"/>
              </a:rPr>
              <a:t>://</a:t>
            </a:r>
            <a:r>
              <a:rPr lang="en-US" dirty="0" err="1">
                <a:latin typeface="Gill Sans"/>
                <a:cs typeface="Gill Sans"/>
              </a:rPr>
              <a:t>www.washingtonpost.com</a:t>
            </a:r>
            <a:r>
              <a:rPr lang="en-US" dirty="0">
                <a:latin typeface="Gill Sans"/>
                <a:cs typeface="Gill Sans"/>
              </a:rPr>
              <a:t>/world/national-security/trade-in-surveillance-technology-raises-worries/2011/11/22/</a:t>
            </a:r>
            <a:r>
              <a:rPr lang="en-US" dirty="0" err="1">
                <a:latin typeface="Gill Sans"/>
                <a:cs typeface="Gill Sans"/>
              </a:rPr>
              <a:t>gIQAFFZOGO_story.html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00400"/>
            <a:ext cx="30099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09800"/>
            <a:ext cx="31750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419600"/>
            <a:ext cx="190500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2197100"/>
            <a:ext cx="1917700" cy="191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2362200"/>
            <a:ext cx="1743612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Blocking resistance: Innocent IP Mixing</a:t>
            </a:r>
            <a:endParaRPr lang="en-US" dirty="0"/>
          </a:p>
        </p:txBody>
      </p:sp>
      <p:pic>
        <p:nvPicPr>
          <p:cNvPr id="4" name="Picture 3" descr="Screen Shot 2015-03-29 at 6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914400"/>
            <a:ext cx="6946900" cy="56458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72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Blocking  resistance: “spy” detection</a:t>
            </a:r>
            <a:endParaRPr lang="en-US" dirty="0"/>
          </a:p>
        </p:txBody>
      </p:sp>
      <p:pic>
        <p:nvPicPr>
          <p:cNvPr id="4" name="Picture 3" descr="Screen Shot 2015-03-29 at 6.5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4" y="795867"/>
            <a:ext cx="6602779" cy="5943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43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 for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Keyspace</a:t>
            </a:r>
            <a:r>
              <a:rPr lang="en-US" dirty="0" smtClean="0"/>
              <a:t> hopping</a:t>
            </a:r>
          </a:p>
          <a:p>
            <a:pPr lvl="1"/>
            <a:r>
              <a:rPr lang="en-US" dirty="0" smtClean="0"/>
              <a:t>Each client only receives a subset of the relay servers</a:t>
            </a:r>
          </a:p>
          <a:p>
            <a:pPr lvl="1"/>
            <a:r>
              <a:rPr lang="en-US" dirty="0" smtClean="0"/>
              <a:t>Use client IP as seed</a:t>
            </a:r>
          </a:p>
          <a:p>
            <a:pPr lvl="1"/>
            <a:endParaRPr lang="en-US" dirty="0"/>
          </a:p>
          <a:p>
            <a:r>
              <a:rPr lang="en-US" dirty="0" smtClean="0"/>
              <a:t>Robust discovery</a:t>
            </a:r>
          </a:p>
          <a:p>
            <a:pPr lvl="1"/>
            <a:r>
              <a:rPr lang="en-US" dirty="0" smtClean="0"/>
              <a:t>Indirect server list transfer</a:t>
            </a:r>
          </a:p>
          <a:p>
            <a:pPr lvl="1"/>
            <a:r>
              <a:rPr lang="en-US" dirty="0" smtClean="0"/>
              <a:t>Dynamic generation of initial server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61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Experience</a:t>
            </a:r>
            <a:endParaRPr lang="en-US" dirty="0"/>
          </a:p>
        </p:txBody>
      </p:sp>
      <p:pic>
        <p:nvPicPr>
          <p:cNvPr id="4" name="Picture 3" descr="Screen Shot 2015-03-29 at 6.5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32" y="1134533"/>
            <a:ext cx="5799667" cy="57153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36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“Game” between </a:t>
            </a:r>
            <a:r>
              <a:rPr lang="en-US" dirty="0" err="1" smtClean="0"/>
              <a:t>VPNGate</a:t>
            </a:r>
            <a:r>
              <a:rPr lang="en-US" dirty="0" smtClean="0"/>
              <a:t> and GFW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 8 – Launch</a:t>
            </a:r>
          </a:p>
          <a:p>
            <a:r>
              <a:rPr lang="en-US" dirty="0" smtClean="0"/>
              <a:t>Mar 11: Block list server</a:t>
            </a:r>
          </a:p>
          <a:p>
            <a:r>
              <a:rPr lang="en-US" dirty="0" smtClean="0"/>
              <a:t>Mar 12: Automated blocking</a:t>
            </a:r>
          </a:p>
          <a:p>
            <a:r>
              <a:rPr lang="en-US" dirty="0" smtClean="0"/>
              <a:t>Mar 13: spy discovery</a:t>
            </a:r>
          </a:p>
          <a:p>
            <a:r>
              <a:rPr lang="en-US" dirty="0" smtClean="0"/>
              <a:t>Mar 14: “crawling” from overseas servers</a:t>
            </a:r>
          </a:p>
          <a:p>
            <a:r>
              <a:rPr lang="en-US" dirty="0" smtClean="0"/>
              <a:t>Mar 14: innocent IP mixing</a:t>
            </a:r>
          </a:p>
          <a:p>
            <a:r>
              <a:rPr lang="en-US" dirty="0" smtClean="0"/>
              <a:t>Mar 16: suspend automated tool</a:t>
            </a:r>
          </a:p>
          <a:p>
            <a:r>
              <a:rPr lang="en-US" dirty="0" smtClean="0"/>
              <a:t>Mar 20: verify before block</a:t>
            </a:r>
          </a:p>
          <a:p>
            <a:r>
              <a:rPr lang="en-US" dirty="0" smtClean="0"/>
              <a:t>Apr 24: spy detection</a:t>
            </a:r>
          </a:p>
          <a:p>
            <a:r>
              <a:rPr lang="en-US" dirty="0" smtClean="0"/>
              <a:t>Sep 5: stopped blocking for unknown reason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89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lecture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600200"/>
            <a:ext cx="8822266" cy="47836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Understand how Internet censorship is deployed</a:t>
            </a:r>
          </a:p>
          <a:p>
            <a:pPr lvl="1"/>
            <a:r>
              <a:rPr lang="en-US" dirty="0" smtClean="0"/>
              <a:t>Can we detect/localize them?</a:t>
            </a:r>
          </a:p>
          <a:p>
            <a:endParaRPr lang="en-US" dirty="0"/>
          </a:p>
          <a:p>
            <a:r>
              <a:rPr lang="en-US" b="1" dirty="0" smtClean="0"/>
              <a:t>Potential countermeasures</a:t>
            </a:r>
          </a:p>
          <a:p>
            <a:pPr lvl="1"/>
            <a:r>
              <a:rPr lang="en-US" b="1" dirty="0" err="1" smtClean="0"/>
              <a:t>VPNGate</a:t>
            </a:r>
            <a:r>
              <a:rPr lang="en-US" b="1" dirty="0" smtClean="0"/>
              <a:t> using VPN </a:t>
            </a:r>
            <a:r>
              <a:rPr lang="en-US" b="1" dirty="0" err="1" smtClean="0"/>
              <a:t>relayes</a:t>
            </a:r>
            <a:endParaRPr lang="en-US" b="1" dirty="0" smtClean="0"/>
          </a:p>
          <a:p>
            <a:pPr lvl="1"/>
            <a:r>
              <a:rPr lang="en-US" b="1" dirty="0" smtClean="0"/>
              <a:t>Telex using ISP-centric support</a:t>
            </a:r>
          </a:p>
          <a:p>
            <a:pPr lvl="1"/>
            <a:r>
              <a:rPr lang="en-US" b="1" dirty="0" smtClean="0"/>
              <a:t>Cover traffic using VOIP/video </a:t>
            </a:r>
            <a:r>
              <a:rPr lang="en-US" b="1" dirty="0" err="1" smtClean="0"/>
              <a:t>etc</a:t>
            </a:r>
            <a:endParaRPr lang="en-US" b="1" dirty="0" smtClean="0"/>
          </a:p>
          <a:p>
            <a:pPr lvl="1"/>
            <a:endParaRPr lang="en-US" dirty="0"/>
          </a:p>
          <a:p>
            <a:r>
              <a:rPr lang="en-US" dirty="0" smtClean="0"/>
              <a:t>Limitations of these countermeasures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67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9 at 7.2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54000"/>
            <a:ext cx="7556500" cy="6337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34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Telex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Censor unwilling to block Internet access</a:t>
            </a:r>
          </a:p>
          <a:p>
            <a:endParaRPr lang="en-US" dirty="0"/>
          </a:p>
          <a:p>
            <a:r>
              <a:rPr lang="en-US" dirty="0" smtClean="0"/>
              <a:t>Envision “friendly” ISPs to deploy on-path support for “exit relay”</a:t>
            </a:r>
          </a:p>
          <a:p>
            <a:endParaRPr lang="en-US" dirty="0"/>
          </a:p>
          <a:p>
            <a:r>
              <a:rPr lang="en-US" dirty="0" smtClean="0"/>
              <a:t>Need infrastructure to defeat state-level 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93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Distinctive aspects of Telex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Not purely E2E</a:t>
            </a:r>
          </a:p>
          <a:p>
            <a:endParaRPr lang="en-US" dirty="0"/>
          </a:p>
          <a:p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Not volunteer but infrastructure</a:t>
            </a:r>
          </a:p>
          <a:p>
            <a:endParaRPr lang="en-US" dirty="0"/>
          </a:p>
          <a:p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Exploit DPI/MITM for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33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Telex threat model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level censor</a:t>
            </a:r>
          </a:p>
          <a:p>
            <a:r>
              <a:rPr lang="en-US" dirty="0" smtClean="0"/>
              <a:t>Does not fully block Internet</a:t>
            </a:r>
          </a:p>
          <a:p>
            <a:r>
              <a:rPr lang="en-US" dirty="0" smtClean="0"/>
              <a:t>Allows TLS </a:t>
            </a:r>
          </a:p>
          <a:p>
            <a:r>
              <a:rPr lang="en-US" dirty="0" smtClean="0"/>
              <a:t>Controls infrastructure inside but not outside</a:t>
            </a:r>
          </a:p>
          <a:p>
            <a:r>
              <a:rPr lang="en-US" dirty="0" smtClean="0"/>
              <a:t>Does not control end hosts </a:t>
            </a:r>
          </a:p>
          <a:p>
            <a:endParaRPr lang="en-US" dirty="0"/>
          </a:p>
          <a:p>
            <a:r>
              <a:rPr lang="en-US" dirty="0" smtClean="0"/>
              <a:t>Outside model: Full blocking, side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68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products…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Dual use technology 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Keep employees off Facebook, keep schoolchildren safe from inappropriate content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…but in the wrong hands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Human rights violations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Surveillance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Censorship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79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Telex goals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Unblockable</a:t>
            </a:r>
            <a:r>
              <a:rPr lang="en-US" dirty="0" smtClean="0"/>
              <a:t>: cant deny Telex</a:t>
            </a:r>
          </a:p>
          <a:p>
            <a:endParaRPr lang="en-US" dirty="0" smtClean="0"/>
          </a:p>
          <a:p>
            <a:r>
              <a:rPr lang="en-US" dirty="0" smtClean="0"/>
              <a:t>Confidential: cant determine if user is using Telex</a:t>
            </a:r>
          </a:p>
          <a:p>
            <a:endParaRPr lang="en-US" dirty="0"/>
          </a:p>
          <a:p>
            <a:r>
              <a:rPr lang="en-US" dirty="0" smtClean="0"/>
              <a:t>Easy to deploy: not interfere with ISP operation</a:t>
            </a:r>
          </a:p>
          <a:p>
            <a:endParaRPr lang="en-US" dirty="0"/>
          </a:p>
          <a:p>
            <a:r>
              <a:rPr lang="en-US" dirty="0" smtClean="0"/>
              <a:t>Transparent to users: close to unmodified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26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Telex Overview</a:t>
            </a:r>
            <a:endParaRPr lang="en-US" dirty="0"/>
          </a:p>
        </p:txBody>
      </p:sp>
      <p:pic>
        <p:nvPicPr>
          <p:cNvPr id="4" name="Picture 3" descr="Screen Shot 2015-03-29 at 7.0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029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69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Telex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picks uncensored website using HTTPS</a:t>
            </a:r>
          </a:p>
          <a:p>
            <a:r>
              <a:rPr lang="en-US" dirty="0" smtClean="0"/>
              <a:t>Client includes invisible “tag” </a:t>
            </a:r>
          </a:p>
          <a:p>
            <a:r>
              <a:rPr lang="en-US" dirty="0" smtClean="0"/>
              <a:t>Telex station on path exists</a:t>
            </a:r>
          </a:p>
          <a:p>
            <a:r>
              <a:rPr lang="en-US" dirty="0" smtClean="0"/>
              <a:t>Station detects tag and “blocks” connection</a:t>
            </a:r>
          </a:p>
          <a:p>
            <a:r>
              <a:rPr lang="en-US" dirty="0" smtClean="0"/>
              <a:t>Station </a:t>
            </a:r>
            <a:r>
              <a:rPr lang="en-US" dirty="0" err="1" smtClean="0"/>
              <a:t>rediverts</a:t>
            </a:r>
            <a:r>
              <a:rPr lang="en-US" dirty="0" smtClean="0"/>
              <a:t> traffic to </a:t>
            </a:r>
            <a:r>
              <a:rPr lang="en-US" dirty="0" err="1" smtClean="0"/>
              <a:t>blocked.com</a:t>
            </a:r>
            <a:r>
              <a:rPr lang="en-US" dirty="0" smtClean="0"/>
              <a:t> as requested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80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in Telex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protocol is used between client and Telex station?</a:t>
            </a:r>
          </a:p>
          <a:p>
            <a:endParaRPr lang="en-US" dirty="0"/>
          </a:p>
          <a:p>
            <a:r>
              <a:rPr lang="en-US" dirty="0" smtClean="0"/>
              <a:t>Where are Telex stations placed?</a:t>
            </a:r>
          </a:p>
          <a:p>
            <a:endParaRPr lang="en-US" dirty="0"/>
          </a:p>
          <a:p>
            <a:r>
              <a:rPr lang="en-US" dirty="0" smtClean="0"/>
              <a:t>Incentives for deployment</a:t>
            </a:r>
          </a:p>
          <a:p>
            <a:endParaRPr lang="en-US" dirty="0"/>
          </a:p>
          <a:p>
            <a:r>
              <a:rPr lang="en-US" dirty="0" smtClean="0"/>
              <a:t>Discovery of Telex stations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48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“Smarts” in Telex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Implement invisible tag </a:t>
            </a:r>
          </a:p>
          <a:p>
            <a:endParaRPr lang="en-US" dirty="0"/>
          </a:p>
          <a:p>
            <a:r>
              <a:rPr lang="en-US" dirty="0" smtClean="0"/>
              <a:t>Requirements: short and indistinguishable</a:t>
            </a:r>
          </a:p>
          <a:p>
            <a:endParaRPr lang="en-US" dirty="0"/>
          </a:p>
          <a:p>
            <a:r>
              <a:rPr lang="en-US" dirty="0" smtClean="0"/>
              <a:t>Idea: embed this tag inside the 28 byte TLS nonce field</a:t>
            </a:r>
          </a:p>
          <a:p>
            <a:endParaRPr lang="en-US" dirty="0"/>
          </a:p>
          <a:p>
            <a:r>
              <a:rPr lang="en-US" dirty="0" smtClean="0"/>
              <a:t>Station alone can discover that this is a Telex-</a:t>
            </a:r>
            <a:r>
              <a:rPr lang="en-US" dirty="0" err="1" smtClean="0"/>
              <a:t>ed</a:t>
            </a:r>
            <a:r>
              <a:rPr lang="en-US" dirty="0" smtClean="0"/>
              <a:t>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76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generation </a:t>
            </a:r>
            <a:r>
              <a:rPr lang="en-US" dirty="0" err="1" smtClean="0"/>
              <a:t>nd</a:t>
            </a:r>
            <a:r>
              <a:rPr lang="en-US" dirty="0" smtClean="0"/>
              <a:t> processing</a:t>
            </a:r>
            <a:endParaRPr lang="en-US" dirty="0"/>
          </a:p>
        </p:txBody>
      </p:sp>
      <p:pic>
        <p:nvPicPr>
          <p:cNvPr id="4" name="Picture 3" descr="Screen Shot 2015-03-29 at 7.1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9144000" cy="44582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5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Passive</a:t>
            </a:r>
          </a:p>
          <a:p>
            <a:pPr lvl="1"/>
            <a:r>
              <a:rPr lang="en-US" dirty="0" smtClean="0"/>
              <a:t>Detect if using Telex ?</a:t>
            </a:r>
          </a:p>
          <a:p>
            <a:pPr lvl="1"/>
            <a:r>
              <a:rPr lang="en-US" dirty="0" smtClean="0"/>
              <a:t>Traffic analysis</a:t>
            </a:r>
          </a:p>
          <a:p>
            <a:pPr lvl="1"/>
            <a:r>
              <a:rPr lang="en-US" dirty="0" smtClean="0"/>
              <a:t>Stream cipher weakness</a:t>
            </a:r>
          </a:p>
          <a:p>
            <a:r>
              <a:rPr lang="en-US" dirty="0" smtClean="0"/>
              <a:t>Active</a:t>
            </a:r>
          </a:p>
          <a:p>
            <a:pPr lvl="1"/>
            <a:r>
              <a:rPr lang="en-US" dirty="0" smtClean="0"/>
              <a:t>Traffic modification?</a:t>
            </a:r>
          </a:p>
          <a:p>
            <a:pPr lvl="1"/>
            <a:r>
              <a:rPr lang="en-US" dirty="0" smtClean="0"/>
              <a:t>Tag replay?</a:t>
            </a:r>
          </a:p>
          <a:p>
            <a:pPr lvl="1"/>
            <a:r>
              <a:rPr lang="en-US" dirty="0" smtClean="0"/>
              <a:t>Handshake replay?</a:t>
            </a:r>
          </a:p>
          <a:p>
            <a:pPr lvl="1"/>
            <a:r>
              <a:rPr lang="en-US" dirty="0" smtClean="0"/>
              <a:t>See unaltered responses from </a:t>
            </a:r>
            <a:r>
              <a:rPr lang="en-US" dirty="0" err="1" smtClean="0"/>
              <a:t>NotBlocked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Denial </a:t>
            </a:r>
            <a:r>
              <a:rPr lang="en-US" smtClean="0"/>
              <a:t>of service?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42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lecture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600200"/>
            <a:ext cx="8822266" cy="47836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Understand how Internet censorship is deployed</a:t>
            </a:r>
          </a:p>
          <a:p>
            <a:pPr lvl="1"/>
            <a:r>
              <a:rPr lang="en-US" dirty="0" smtClean="0"/>
              <a:t>Can we detect/localize them?</a:t>
            </a:r>
          </a:p>
          <a:p>
            <a:endParaRPr lang="en-US" dirty="0"/>
          </a:p>
          <a:p>
            <a:r>
              <a:rPr lang="en-US" b="1" dirty="0" smtClean="0"/>
              <a:t>Potential countermeasures</a:t>
            </a:r>
          </a:p>
          <a:p>
            <a:pPr lvl="1"/>
            <a:r>
              <a:rPr lang="en-US" b="1" dirty="0" err="1" smtClean="0"/>
              <a:t>VPNGate</a:t>
            </a:r>
            <a:r>
              <a:rPr lang="en-US" b="1" dirty="0" smtClean="0"/>
              <a:t> using VPN </a:t>
            </a:r>
            <a:r>
              <a:rPr lang="en-US" b="1" dirty="0" err="1" smtClean="0"/>
              <a:t>relayes</a:t>
            </a:r>
            <a:endParaRPr lang="en-US" b="1" dirty="0" smtClean="0"/>
          </a:p>
          <a:p>
            <a:pPr lvl="1"/>
            <a:r>
              <a:rPr lang="en-US" b="1" dirty="0" smtClean="0"/>
              <a:t>Telex using ISP-centric support</a:t>
            </a:r>
          </a:p>
          <a:p>
            <a:pPr lvl="1"/>
            <a:r>
              <a:rPr lang="en-US" b="1" dirty="0" smtClean="0"/>
              <a:t>Cover traffic using VOIP/video </a:t>
            </a:r>
            <a:r>
              <a:rPr lang="en-US" b="1" dirty="0" err="1" smtClean="0"/>
              <a:t>etc</a:t>
            </a:r>
            <a:endParaRPr lang="en-US" b="1" dirty="0" smtClean="0"/>
          </a:p>
          <a:p>
            <a:pPr lvl="1"/>
            <a:endParaRPr lang="en-US" dirty="0"/>
          </a:p>
          <a:p>
            <a:r>
              <a:rPr lang="en-US" dirty="0" smtClean="0"/>
              <a:t>Limitations of these countermeasures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38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of cover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Proxy based services are detectable</a:t>
            </a:r>
          </a:p>
          <a:p>
            <a:endParaRPr lang="en-US" dirty="0"/>
          </a:p>
          <a:p>
            <a:r>
              <a:rPr lang="en-US" dirty="0" smtClean="0"/>
              <a:t>Telex </a:t>
            </a:r>
            <a:r>
              <a:rPr lang="en-US" dirty="0" err="1" smtClean="0"/>
              <a:t>etc</a:t>
            </a:r>
            <a:r>
              <a:rPr lang="en-US" dirty="0" smtClean="0"/>
              <a:t> are impractical to deploy</a:t>
            </a:r>
          </a:p>
          <a:p>
            <a:endParaRPr lang="en-US" dirty="0"/>
          </a:p>
          <a:p>
            <a:r>
              <a:rPr lang="en-US" dirty="0" smtClean="0"/>
              <a:t>Idea: Use popular services like Skype/VoIP as “cover” traffic</a:t>
            </a:r>
          </a:p>
          <a:p>
            <a:endParaRPr lang="en-US" dirty="0"/>
          </a:p>
          <a:p>
            <a:r>
              <a:rPr lang="en-US" dirty="0" smtClean="0"/>
              <a:t>Claim: Harder to block/detect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10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new idea ..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Steganography is an age-old topic</a:t>
            </a:r>
          </a:p>
          <a:p>
            <a:endParaRPr lang="en-US" dirty="0"/>
          </a:p>
          <a:p>
            <a:r>
              <a:rPr lang="en-US" dirty="0" smtClean="0"/>
              <a:t>Concealed writing</a:t>
            </a:r>
          </a:p>
          <a:p>
            <a:endParaRPr lang="en-US" dirty="0"/>
          </a:p>
          <a:p>
            <a:r>
              <a:rPr lang="en-US" dirty="0" smtClean="0"/>
              <a:t>Messages inside images</a:t>
            </a:r>
          </a:p>
          <a:p>
            <a:endParaRPr lang="en-US" dirty="0"/>
          </a:p>
          <a:p>
            <a:r>
              <a:rPr lang="en-US" dirty="0" smtClean="0"/>
              <a:t>Traffic Morphing by Wright </a:t>
            </a:r>
            <a:r>
              <a:rPr lang="en-US" dirty="0" err="1" smtClean="0"/>
              <a:t>etal</a:t>
            </a:r>
            <a:r>
              <a:rPr lang="en-US" dirty="0" smtClean="0"/>
              <a:t> NDSS 09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63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identify and block?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Identification: The piece of information that allows the censor to identify content to be blocked is referred to as the </a:t>
            </a:r>
            <a:r>
              <a:rPr lang="en-US" sz="2800" i="1" dirty="0" smtClean="0">
                <a:solidFill>
                  <a:srgbClr val="D1282E"/>
                </a:solidFill>
              </a:rPr>
              <a:t>censorship trigger</a:t>
            </a:r>
            <a:endParaRPr lang="en-US" sz="2800" dirty="0" smtClean="0">
              <a:solidFill>
                <a:srgbClr val="D1282E"/>
              </a:solidFill>
            </a:endParaRPr>
          </a:p>
          <a:p>
            <a:pPr marL="663575" lvl="1" indent="-342900">
              <a:buFont typeface="Arial"/>
              <a:buChar char="•"/>
            </a:pPr>
            <a:r>
              <a:rPr lang="en-US" sz="2500" dirty="0" smtClean="0"/>
              <a:t>Example: IP address, hostname, URL, keywords etc.</a:t>
            </a:r>
          </a:p>
          <a:p>
            <a:r>
              <a:rPr lang="en-US" sz="2800" dirty="0" smtClean="0">
                <a:solidFill>
                  <a:srgbClr val="D1282E"/>
                </a:solidFill>
              </a:rPr>
              <a:t>Blocking: </a:t>
            </a:r>
            <a:r>
              <a:rPr lang="en-US" sz="2800" dirty="0" smtClean="0"/>
              <a:t>The technical means used to restrict access to the content</a:t>
            </a:r>
          </a:p>
          <a:p>
            <a:pPr marL="663575" lvl="1" indent="-342900">
              <a:buFont typeface="Arial"/>
              <a:buChar char="•"/>
            </a:pPr>
            <a:r>
              <a:rPr lang="en-US" sz="2500" dirty="0" smtClean="0"/>
              <a:t>Example: dropping packets, forging TCP RST packets or DNS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17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SkypeMorph</a:t>
            </a:r>
            <a:endParaRPr lang="en-US" dirty="0"/>
          </a:p>
        </p:txBody>
      </p:sp>
      <p:pic>
        <p:nvPicPr>
          <p:cNvPr id="4" name="Picture 3" descr="Screen Shot 2015-03-29 at 7.3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914400"/>
            <a:ext cx="7886700" cy="5029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82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FreeWave</a:t>
            </a:r>
            <a:endParaRPr lang="en-US" dirty="0"/>
          </a:p>
        </p:txBody>
      </p:sp>
      <p:pic>
        <p:nvPicPr>
          <p:cNvPr id="4" name="Picture 3" descr="Screen Shot 2015-03-29 at 7.3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9144000" cy="4622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29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FreeWave</a:t>
            </a:r>
            <a:r>
              <a:rPr lang="en-US" dirty="0" smtClean="0"/>
              <a:t> Details</a:t>
            </a:r>
            <a:endParaRPr lang="en-US" dirty="0"/>
          </a:p>
        </p:txBody>
      </p:sp>
      <p:pic>
        <p:nvPicPr>
          <p:cNvPr id="4" name="Picture 3" descr="Screen Shot 2015-03-29 at 7.3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101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CensorSpoofer</a:t>
            </a:r>
            <a:endParaRPr lang="en-US" dirty="0"/>
          </a:p>
        </p:txBody>
      </p:sp>
      <p:pic>
        <p:nvPicPr>
          <p:cNvPr id="4" name="Picture 3" descr="Screen Shot 2015-03-29 at 7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067"/>
            <a:ext cx="9144000" cy="44534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97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Earlier attack against these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“Parrot” paper from Oakland 13</a:t>
            </a:r>
          </a:p>
          <a:p>
            <a:endParaRPr lang="en-US" dirty="0"/>
          </a:p>
          <a:p>
            <a:r>
              <a:rPr lang="en-US" dirty="0" smtClean="0"/>
              <a:t>Do not accurately mimic cover protocol</a:t>
            </a:r>
          </a:p>
          <a:p>
            <a:endParaRPr lang="en-US" dirty="0"/>
          </a:p>
          <a:p>
            <a:r>
              <a:rPr lang="en-US" dirty="0" smtClean="0"/>
              <a:t>Do not model control channels</a:t>
            </a:r>
          </a:p>
          <a:p>
            <a:endParaRPr lang="en-US" dirty="0"/>
          </a:p>
          <a:p>
            <a:r>
              <a:rPr lang="en-US" dirty="0" smtClean="0"/>
              <a:t>Only use it for setup phase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be fixed via better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97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CYA paper dings them!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Architectural mismatch</a:t>
            </a:r>
          </a:p>
          <a:p>
            <a:pPr lvl="1"/>
            <a:r>
              <a:rPr lang="en-US" dirty="0" smtClean="0"/>
              <a:t>P2P </a:t>
            </a:r>
            <a:r>
              <a:rPr lang="en-US" dirty="0" err="1" smtClean="0"/>
              <a:t>vs</a:t>
            </a:r>
            <a:r>
              <a:rPr lang="en-US" dirty="0" smtClean="0"/>
              <a:t> client server looks very diff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Channel mismatch</a:t>
            </a:r>
          </a:p>
          <a:p>
            <a:pPr lvl="1"/>
            <a:r>
              <a:rPr lang="en-US" dirty="0" smtClean="0"/>
              <a:t>Requirement on reliability may be diff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Content mismatch</a:t>
            </a:r>
          </a:p>
          <a:p>
            <a:pPr lvl="1"/>
            <a:r>
              <a:rPr lang="en-US" dirty="0" smtClean="0"/>
              <a:t>True audio vs. covert is diff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08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error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VoIP </a:t>
            </a:r>
            <a:r>
              <a:rPr lang="en-US" dirty="0" err="1" smtClean="0"/>
              <a:t>etc</a:t>
            </a:r>
            <a:r>
              <a:rPr lang="en-US" dirty="0" smtClean="0"/>
              <a:t> are resilient to loss</a:t>
            </a:r>
          </a:p>
          <a:p>
            <a:endParaRPr lang="en-US" dirty="0"/>
          </a:p>
          <a:p>
            <a:r>
              <a:rPr lang="en-US" dirty="0" smtClean="0"/>
              <a:t>E.g., use FEC or simply drop frames</a:t>
            </a:r>
          </a:p>
          <a:p>
            <a:endParaRPr lang="en-US" dirty="0"/>
          </a:p>
          <a:p>
            <a:r>
              <a:rPr lang="en-US" dirty="0" smtClean="0"/>
              <a:t>TCP based communication far less resilient to loss</a:t>
            </a:r>
          </a:p>
          <a:p>
            <a:endParaRPr lang="en-US" dirty="0"/>
          </a:p>
          <a:p>
            <a:r>
              <a:rPr lang="en-US" dirty="0" smtClean="0"/>
              <a:t>Can be made unusable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4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exploit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FreeWave</a:t>
            </a:r>
            <a:endParaRPr lang="en-US" dirty="0" smtClean="0"/>
          </a:p>
          <a:p>
            <a:pPr lvl="1"/>
            <a:r>
              <a:rPr lang="en-US" dirty="0" smtClean="0"/>
              <a:t>Apply high loss rate to “preamble”</a:t>
            </a:r>
          </a:p>
          <a:p>
            <a:pPr lvl="1"/>
            <a:endParaRPr lang="en-US" dirty="0"/>
          </a:p>
          <a:p>
            <a:r>
              <a:rPr lang="en-US" dirty="0" err="1" smtClean="0"/>
              <a:t>SkypeMorph</a:t>
            </a:r>
            <a:endParaRPr lang="en-US" dirty="0" smtClean="0"/>
          </a:p>
          <a:p>
            <a:pPr lvl="1"/>
            <a:r>
              <a:rPr lang="en-US" dirty="0" smtClean="0"/>
              <a:t>Apply high loss rate to perceived ACKs</a:t>
            </a:r>
          </a:p>
          <a:p>
            <a:pPr lvl="1"/>
            <a:endParaRPr lang="en-US" dirty="0"/>
          </a:p>
          <a:p>
            <a:r>
              <a:rPr lang="en-US" dirty="0" err="1" smtClean="0"/>
              <a:t>CensorSpoofer</a:t>
            </a:r>
            <a:endParaRPr lang="en-US" dirty="0" smtClean="0"/>
          </a:p>
          <a:p>
            <a:pPr lvl="1"/>
            <a:r>
              <a:rPr lang="en-US" dirty="0" smtClean="0"/>
              <a:t>Asynchronous is even more vulnerable		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18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disconnect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Forcing a proxy model to a P2P system causes issues</a:t>
            </a:r>
          </a:p>
          <a:p>
            <a:endParaRPr lang="en-US" dirty="0"/>
          </a:p>
          <a:p>
            <a:r>
              <a:rPr lang="en-US" dirty="0" err="1" smtClean="0"/>
              <a:t>SkypeMorph</a:t>
            </a:r>
            <a:r>
              <a:rPr lang="en-US" dirty="0" smtClean="0"/>
              <a:t>: Having many unique clients is a sign that </a:t>
            </a:r>
            <a:r>
              <a:rPr lang="en-US" dirty="0" err="1" smtClean="0"/>
              <a:t>somethings</a:t>
            </a:r>
            <a:r>
              <a:rPr lang="en-US" dirty="0" smtClean="0"/>
              <a:t> fishy!</a:t>
            </a:r>
          </a:p>
          <a:p>
            <a:r>
              <a:rPr lang="en-US" dirty="0" err="1" smtClean="0"/>
              <a:t>FreeWave</a:t>
            </a:r>
            <a:r>
              <a:rPr lang="en-US" dirty="0" smtClean="0"/>
              <a:t>: Skype keeps changing its protocol and no longer relies on </a:t>
            </a:r>
            <a:r>
              <a:rPr lang="en-US" dirty="0" err="1" smtClean="0"/>
              <a:t>supernodes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14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if aggregate traffic statistics are similar .</a:t>
            </a:r>
          </a:p>
          <a:p>
            <a:endParaRPr lang="en-US" dirty="0"/>
          </a:p>
          <a:p>
            <a:r>
              <a:rPr lang="en-US" dirty="0" smtClean="0"/>
              <a:t>Can build a classifier to exploit subtle differences</a:t>
            </a:r>
          </a:p>
          <a:p>
            <a:endParaRPr lang="en-US" dirty="0"/>
          </a:p>
          <a:p>
            <a:r>
              <a:rPr lang="en-US" dirty="0" smtClean="0"/>
              <a:t>E.g., using </a:t>
            </a:r>
            <a:r>
              <a:rPr lang="en-US" dirty="0" err="1" smtClean="0"/>
              <a:t>stddev</a:t>
            </a:r>
            <a:r>
              <a:rPr lang="en-US" dirty="0" smtClean="0"/>
              <a:t> of packet sizes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69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opportunities to 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DNS (application 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50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do censors operate?	</a:t>
            </a:r>
          </a:p>
          <a:p>
            <a:pPr lvl="1"/>
            <a:r>
              <a:rPr lang="en-US" dirty="0" smtClean="0"/>
              <a:t>IP, DNS, HTTP based</a:t>
            </a:r>
          </a:p>
          <a:p>
            <a:pPr lvl="1"/>
            <a:endParaRPr lang="en-US" dirty="0"/>
          </a:p>
          <a:p>
            <a:r>
              <a:rPr lang="en-US" dirty="0" smtClean="0"/>
              <a:t>How to detect censors and policies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VPNGate</a:t>
            </a:r>
            <a:r>
              <a:rPr lang="en-US" dirty="0" smtClean="0"/>
              <a:t>, FOCI paper</a:t>
            </a:r>
          </a:p>
          <a:p>
            <a:pPr lvl="1"/>
            <a:endParaRPr lang="en-US" dirty="0"/>
          </a:p>
          <a:p>
            <a:r>
              <a:rPr lang="en-US" dirty="0" smtClean="0"/>
              <a:t>How to circumvent</a:t>
            </a:r>
          </a:p>
          <a:p>
            <a:pPr lvl="1"/>
            <a:r>
              <a:rPr lang="en-US" dirty="0" smtClean="0"/>
              <a:t>Relay, decoy routing, cover traffic</a:t>
            </a:r>
          </a:p>
          <a:p>
            <a:pPr lvl="1"/>
            <a:endParaRPr lang="en-US" dirty="0"/>
          </a:p>
          <a:p>
            <a:r>
              <a:rPr lang="en-US" dirty="0" smtClean="0"/>
              <a:t>Limitations of existing solutions</a:t>
            </a:r>
          </a:p>
          <a:p>
            <a:pPr lvl="1"/>
            <a:r>
              <a:rPr lang="en-US" dirty="0" smtClean="0"/>
              <a:t>Detectability, </a:t>
            </a:r>
            <a:r>
              <a:rPr lang="en-US" dirty="0" err="1" smtClean="0"/>
              <a:t>deployability</a:t>
            </a:r>
            <a:r>
              <a:rPr lang="en-US" dirty="0" smtClean="0"/>
              <a:t>, </a:t>
            </a:r>
            <a:r>
              <a:rPr lang="en-US" smtClean="0"/>
              <a:t>collateral damage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28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IP-based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268"/>
            <a:ext cx="8229600" cy="4923896"/>
          </a:xfrm>
        </p:spPr>
        <p:txBody>
          <a:bodyPr/>
          <a:lstStyle/>
          <a:p>
            <a:r>
              <a:rPr lang="en-US" dirty="0" smtClean="0"/>
              <a:t>Option 1: Configure routers using an access control list (ACL) to drop traffic to a given IP address. 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65867" y="3942504"/>
            <a:ext cx="1865816" cy="1754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Drop traffic to:</a:t>
            </a:r>
          </a:p>
          <a:p>
            <a:r>
              <a:rPr lang="en-US" dirty="0" smtClean="0"/>
              <a:t>8.7.198.45</a:t>
            </a:r>
          </a:p>
          <a:p>
            <a:r>
              <a:rPr lang="en-US" dirty="0" smtClean="0"/>
              <a:t>203.98.7.65</a:t>
            </a:r>
          </a:p>
          <a:p>
            <a:r>
              <a:rPr lang="en-US" dirty="0" smtClean="0"/>
              <a:t>46.82.174.68</a:t>
            </a:r>
          </a:p>
          <a:p>
            <a:r>
              <a:rPr lang="en-US" dirty="0" smtClean="0"/>
              <a:t>59.24.3.173</a:t>
            </a:r>
          </a:p>
          <a:p>
            <a:r>
              <a:rPr lang="en-US" dirty="0" smtClean="0"/>
              <a:t>93.46.8.89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156932" y="3286877"/>
            <a:ext cx="6209073" cy="1026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29"/>
          <p:cNvGrpSpPr>
            <a:grpSpLocks/>
          </p:cNvGrpSpPr>
          <p:nvPr/>
        </p:nvGrpSpPr>
        <p:grpSpPr bwMode="auto">
          <a:xfrm>
            <a:off x="3377543" y="2799337"/>
            <a:ext cx="1485614" cy="927785"/>
            <a:chOff x="4115" y="3158"/>
            <a:chExt cx="1215" cy="633"/>
          </a:xfrm>
        </p:grpSpPr>
        <p:sp>
          <p:nvSpPr>
            <p:cNvPr id="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4984" y="3469160"/>
            <a:ext cx="2540075" cy="1066988"/>
            <a:chOff x="783784" y="2133600"/>
            <a:chExt cx="2540075" cy="1066988"/>
          </a:xfrm>
        </p:grpSpPr>
        <p:sp>
          <p:nvSpPr>
            <p:cNvPr id="30" name="Rectangle 29"/>
            <p:cNvSpPr/>
            <p:nvPr/>
          </p:nvSpPr>
          <p:spPr>
            <a:xfrm>
              <a:off x="783784" y="2514245"/>
              <a:ext cx="2540075" cy="686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Source: 136.159.220.20</a:t>
              </a:r>
            </a:p>
            <a:p>
              <a:pPr algn="ctr"/>
              <a:r>
                <a:rPr lang="en-US" sz="1600" dirty="0" smtClean="0"/>
                <a:t>Destination: 46.82.174.68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05000" y="2133600"/>
              <a:ext cx="493031" cy="3806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857043" y="5738169"/>
            <a:ext cx="416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example of in-path blocking</a:t>
            </a:r>
          </a:p>
          <a:p>
            <a:r>
              <a:rPr lang="en-US" dirty="0" smtClean="0"/>
              <a:t>(censor can </a:t>
            </a:r>
            <a:r>
              <a:rPr lang="en-US" b="1" dirty="0" smtClean="0">
                <a:solidFill>
                  <a:schemeClr val="accent5"/>
                </a:solidFill>
              </a:rPr>
              <a:t>remove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packets)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194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22795 -0.04028 " pathEditMode="relative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9753</TotalTime>
  <Words>2928</Words>
  <Application>Microsoft Macintosh PowerPoint</Application>
  <PresentationFormat>On-screen Show (4:3)</PresentationFormat>
  <Paragraphs>665</Paragraphs>
  <Slides>80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Gill Sans</vt:lpstr>
      <vt:lpstr>Times New Roman</vt:lpstr>
      <vt:lpstr>Presentation2</vt:lpstr>
      <vt:lpstr>Logistics</vt:lpstr>
      <vt:lpstr>Internet Censorship: Analysis,  Circumvention, Limitations</vt:lpstr>
      <vt:lpstr>Goals of this lecture  </vt:lpstr>
      <vt:lpstr>What is a network censor</vt:lpstr>
      <vt:lpstr>Huge market for censorship/surveillance products</vt:lpstr>
      <vt:lpstr>Filtering products…</vt:lpstr>
      <vt:lpstr>How to identify and block?</vt:lpstr>
      <vt:lpstr>Many opportunities to censor</vt:lpstr>
      <vt:lpstr>IP-based blocking</vt:lpstr>
      <vt:lpstr>IP-Based blocking</vt:lpstr>
      <vt:lpstr>IP-BASED BLOCKING </vt:lpstr>
      <vt:lpstr>IP-BASED BLOCKING</vt:lpstr>
      <vt:lpstr>IP-BASED BLOCKING</vt:lpstr>
      <vt:lpstr>IP-based blocking </vt:lpstr>
      <vt:lpstr>Known incidents</vt:lpstr>
      <vt:lpstr>Many opportunities to censor</vt:lpstr>
      <vt:lpstr>Inject tcp reset packets?</vt:lpstr>
      <vt:lpstr>Detecting on-path censorship</vt:lpstr>
      <vt:lpstr>Race conditions: data after reset</vt:lpstr>
      <vt:lpstr>Race conditions: Data after reset</vt:lpstr>
      <vt:lpstr>Race conditions: reset after data</vt:lpstr>
      <vt:lpstr>Race conditions: Reset after data</vt:lpstr>
      <vt:lpstr>Building a reliable RST injector enables detection</vt:lpstr>
      <vt:lpstr>Fingerprinting rst injectors</vt:lpstr>
      <vt:lpstr>Many opportunities to censor</vt:lpstr>
      <vt:lpstr>Blocking dns names</vt:lpstr>
      <vt:lpstr>Blocking dns names</vt:lpstr>
      <vt:lpstr>Blocking DNS names</vt:lpstr>
      <vt:lpstr>Hold-on in action</vt:lpstr>
      <vt:lpstr>Many opportunities to censor</vt:lpstr>
      <vt:lpstr>Flow Terminating proxies</vt:lpstr>
      <vt:lpstr>Flow terminating</vt:lpstr>
      <vt:lpstr>Flow Rewriting</vt:lpstr>
      <vt:lpstr>Partial vs. complete proxying</vt:lpstr>
      <vt:lpstr>Detecting and using partial proxies</vt:lpstr>
      <vt:lpstr>Detecting complete terminating proxies</vt:lpstr>
      <vt:lpstr>FOC1’14 paper from Anon</vt:lpstr>
      <vt:lpstr>Key findings about GFW </vt:lpstr>
      <vt:lpstr>Extent of “pollution”  </vt:lpstr>
      <vt:lpstr>Location of GFW injectors </vt:lpstr>
      <vt:lpstr>Injection Policy</vt:lpstr>
      <vt:lpstr>How to discover policy? </vt:lpstr>
      <vt:lpstr>Goals of this lecture  </vt:lpstr>
      <vt:lpstr>How can users circumvent censors?</vt:lpstr>
      <vt:lpstr>Nice requirements to have (not always possible!!)</vt:lpstr>
      <vt:lpstr>VPNGate System</vt:lpstr>
      <vt:lpstr>Interesting takeaways</vt:lpstr>
      <vt:lpstr>Problem with dedicated relays </vt:lpstr>
      <vt:lpstr>Overview of VPNGate</vt:lpstr>
      <vt:lpstr>Blocking resistance: Innocent IP Mixing</vt:lpstr>
      <vt:lpstr>Blocking  resistance: “spy” detection</vt:lpstr>
      <vt:lpstr>Other ideas for robustness</vt:lpstr>
      <vt:lpstr>Deployment Experience</vt:lpstr>
      <vt:lpstr>“Game” between VPNGate and GFW</vt:lpstr>
      <vt:lpstr>Goals of this lecture  </vt:lpstr>
      <vt:lpstr>PowerPoint Presentation</vt:lpstr>
      <vt:lpstr>Telex Motivation</vt:lpstr>
      <vt:lpstr>Distinctive aspects of Telex </vt:lpstr>
      <vt:lpstr>Telex threat model </vt:lpstr>
      <vt:lpstr>Telex goals </vt:lpstr>
      <vt:lpstr>Telex Overview</vt:lpstr>
      <vt:lpstr>Telex design</vt:lpstr>
      <vt:lpstr>Key questions in Telex design</vt:lpstr>
      <vt:lpstr>“Smarts” in Telex</vt:lpstr>
      <vt:lpstr>Tag generation nd processing</vt:lpstr>
      <vt:lpstr>Possible attacks</vt:lpstr>
      <vt:lpstr>Goals of this lecture  </vt:lpstr>
      <vt:lpstr>Emergence of cover protocols</vt:lpstr>
      <vt:lpstr>Not a new idea .. </vt:lpstr>
      <vt:lpstr>SkypeMorph</vt:lpstr>
      <vt:lpstr>FreeWave</vt:lpstr>
      <vt:lpstr>FreeWave Details</vt:lpstr>
      <vt:lpstr>CensorSpoofer</vt:lpstr>
      <vt:lpstr>Earlier attack against these papers</vt:lpstr>
      <vt:lpstr>CYA paper dings them!</vt:lpstr>
      <vt:lpstr>Differential error tolerance</vt:lpstr>
      <vt:lpstr>How to exploit it?</vt:lpstr>
      <vt:lpstr>Architectural disconnect</vt:lpstr>
      <vt:lpstr>Content disconnect</vt:lpstr>
      <vt:lpstr>Takeaways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4183</cp:revision>
  <dcterms:created xsi:type="dcterms:W3CDTF">2013-01-16T19:50:08Z</dcterms:created>
  <dcterms:modified xsi:type="dcterms:W3CDTF">2018-03-26T16:35:46Z</dcterms:modified>
</cp:coreProperties>
</file>