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47"/>
  </p:notesMasterIdLst>
  <p:handoutMasterIdLst>
    <p:handoutMasterId r:id="rId48"/>
  </p:handoutMasterIdLst>
  <p:sldIdLst>
    <p:sldId id="266" r:id="rId2"/>
    <p:sldId id="385" r:id="rId3"/>
    <p:sldId id="273" r:id="rId4"/>
    <p:sldId id="276" r:id="rId5"/>
    <p:sldId id="277" r:id="rId6"/>
    <p:sldId id="278" r:id="rId7"/>
    <p:sldId id="280" r:id="rId8"/>
    <p:sldId id="32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79" r:id="rId35"/>
    <p:sldId id="380" r:id="rId36"/>
    <p:sldId id="383" r:id="rId37"/>
    <p:sldId id="384" r:id="rId38"/>
    <p:sldId id="381" r:id="rId39"/>
    <p:sldId id="382" r:id="rId40"/>
    <p:sldId id="388" r:id="rId41"/>
    <p:sldId id="386" r:id="rId42"/>
    <p:sldId id="387" r:id="rId43"/>
    <p:sldId id="389" r:id="rId44"/>
    <p:sldId id="390" r:id="rId45"/>
    <p:sldId id="35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1849"/>
    <a:srgbClr val="218F3B"/>
    <a:srgbClr val="2AC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13" autoAdjust="0"/>
    <p:restoredTop sz="86850" autoAdjust="0"/>
  </p:normalViewPr>
  <p:slideViewPr>
    <p:cSldViewPr snapToGrid="0" snapToObjects="1">
      <p:cViewPr varScale="1">
        <p:scale>
          <a:sx n="97" d="100"/>
          <a:sy n="97" d="100"/>
        </p:scale>
        <p:origin x="156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38BD9-4917-8D4E-AD7F-00C87105B56D}" type="datetimeFigureOut">
              <a:rPr lang="en-US" smtClean="0"/>
              <a:pPr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FD0A5-12A9-F248-9FA1-261E5D5F2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973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761A9-F6AF-514E-AB09-9B183D711432}" type="datetimeFigureOut">
              <a:rPr lang="en-US" smtClean="0"/>
              <a:pPr/>
              <a:t>3/10/25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D974D-8C01-4845-B68A-3955301DB1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9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73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754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80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707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18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783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162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58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480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83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6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1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921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921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921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921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482C08-C55D-D54A-BE69-683BB06E4078}" type="slidenum">
              <a:rPr lang="en-US" sz="1200">
                <a:latin typeface="Times" charset="0"/>
              </a:rPr>
              <a:pPr/>
              <a:t>4</a:t>
            </a:fld>
            <a:endParaRPr lang="en-US" sz="1200">
              <a:latin typeface="Times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992"/>
            <a:ext cx="5029200" cy="4113616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109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1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8921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8222FD-C308-1244-9DAF-B80631BB590D}" type="slidenum">
              <a:rPr lang="en-GB" altLang="ja-JP" sz="1200">
                <a:latin typeface="Calibri" charset="0"/>
              </a:rPr>
              <a:pPr/>
              <a:t>27</a:t>
            </a:fld>
            <a:endParaRPr lang="en-GB" altLang="ja-JP" sz="1200">
              <a:latin typeface="Calibri" charset="0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1085850" y="659567"/>
            <a:ext cx="4267200" cy="325207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ja-JP" altLang="en-US"/>
          </a:p>
        </p:txBody>
      </p:sp>
      <p:sp>
        <p:nvSpPr>
          <p:cNvPr id="47108" name="Text Box 2"/>
          <p:cNvSpPr>
            <a:spLocks noGrp="1" noChangeArrowheads="1"/>
          </p:cNvSpPr>
          <p:nvPr>
            <p:ph type="body"/>
          </p:nvPr>
        </p:nvSpPr>
        <p:spPr>
          <a:xfrm>
            <a:off x="685800" y="4342414"/>
            <a:ext cx="5481638" cy="4112038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ja-JP" alt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545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423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238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163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0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315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924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482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550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8F2EA3A-B1DF-594F-B058-58C8BA8575DF}" type="datetime1">
              <a:rPr lang="en-US" smtClean="0"/>
              <a:t>3/10/25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2D5B8D8-F388-9444-AD19-59434AA24C46}" type="datetime1">
              <a:rPr lang="en-US" smtClean="0"/>
              <a:t>3/10/25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91A2871-8814-9F40-BD1B-94E0283D4F7C}" type="datetime1">
              <a:rPr lang="en-US" smtClean="0"/>
              <a:t>3/10/25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6220F5E-BA45-1642-8EC1-9534CCE0E8F1}" type="datetime1">
              <a:rPr lang="en-US" smtClean="0"/>
              <a:t>3/10/25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5FB2175-615A-1D4E-9739-FA4BFB35FC4F}" type="datetime1">
              <a:rPr lang="en-US" smtClean="0"/>
              <a:t>3/10/25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4819ADB-3C2D-B34D-8A15-8CDFA74F8EDE}" type="datetime1">
              <a:rPr lang="en-US" smtClean="0"/>
              <a:t>3/10/25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CA2858D-46B9-514F-B869-FCAED9239EA0}" type="datetime1">
              <a:rPr lang="en-US" smtClean="0"/>
              <a:t>3/10/25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3F42622-E1D9-1E45-AF28-E82FC837542A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99ED3C2-C838-AB47-B5B2-04F4EBE7B5B7}" type="datetime1">
              <a:rPr lang="en-US" smtClean="0"/>
              <a:t>3/10/25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2D4B1C4-F7CA-7B41-A6E3-23B37CB070C5}" type="datetime1">
              <a:rPr lang="en-US" smtClean="0"/>
              <a:t>3/10/25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90BC3B3-9A49-4149-9DE0-0B4ABF4E7099}" type="datetime1">
              <a:rPr lang="en-US" smtClean="0"/>
              <a:t>3/10/25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F3EA5FE5-EA08-664C-830C-ABBD32F21B13}" type="datetime1">
              <a:rPr lang="en-US" smtClean="0"/>
              <a:t>3/10/25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r>
              <a:rPr kumimoji="0" lang="en-US" sz="1000">
                <a:solidFill>
                  <a:schemeClr val="tx2">
                    <a:shade val="50000"/>
                  </a:schemeClr>
                </a:solidFill>
              </a:rPr>
              <a:t>18-731: Network Security</a:t>
            </a:r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7467" y="6492875"/>
            <a:ext cx="626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957AF-53C0-420B-9C2D-77DB1416566C}" type="slidenum">
              <a:rPr lang="en-US" smtClean="0"/>
              <a:pPr/>
              <a:t>‹#›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369673"/>
            <a:ext cx="9144000" cy="2473431"/>
          </a:xfrm>
        </p:spPr>
        <p:txBody>
          <a:bodyPr>
            <a:noAutofit/>
          </a:bodyPr>
          <a:lstStyle/>
          <a:p>
            <a:r>
              <a:rPr lang="en-US" sz="5200" dirty="0"/>
              <a:t>DNS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4106333"/>
            <a:ext cx="9144000" cy="1769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solidFill>
                  <a:schemeClr val="tx1"/>
                </a:solidFill>
              </a:rPr>
              <a:t>      Vyas Sekar</a:t>
            </a:r>
          </a:p>
          <a:p>
            <a:endParaRPr lang="en-US" sz="38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With content from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Steve Sheng, Nicolas </a:t>
            </a:r>
            <a:r>
              <a:rPr lang="en-US" sz="2400" dirty="0" err="1">
                <a:solidFill>
                  <a:schemeClr val="tx1"/>
                </a:solidFill>
              </a:rPr>
              <a:t>Christin</a:t>
            </a:r>
            <a:br>
              <a:rPr lang="en-US" sz="3800" dirty="0">
                <a:solidFill>
                  <a:schemeClr val="tx1"/>
                </a:solidFill>
              </a:rPr>
            </a:br>
            <a:endParaRPr lang="en-US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2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"/>
    </mc:Choice>
    <mc:Fallback xmlns:mv="urn:schemas-microsoft-com:mac:vml" xmlns="">
      <p:transition spd="slow" advTm="14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DNS cache poisoning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DNS servers cache DNS records for more efficiency</a:t>
            </a:r>
          </a:p>
          <a:p>
            <a:pPr eaLnBrk="1" hangingPunct="1"/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The problem is that they let other DNS servers update the cache (zone transfer) without checking the records!</a:t>
            </a:r>
          </a:p>
          <a:p>
            <a:pPr eaLnBrk="1" hangingPunct="1"/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What happens when a rogue DNS server updates the cache of a legit DNS server?</a:t>
            </a:r>
          </a:p>
        </p:txBody>
      </p:sp>
      <p:sp>
        <p:nvSpPr>
          <p:cNvPr id="737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E825CBA-F90B-FB48-95A6-602968B8F7DC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10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6408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DNS cache poisoning</a:t>
            </a:r>
          </a:p>
        </p:txBody>
      </p:sp>
      <p:sp>
        <p:nvSpPr>
          <p:cNvPr id="757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0956776-7F8E-1A4D-BE20-3CBFA2375300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11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75782" name="Picture 4" descr="p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133600"/>
            <a:ext cx="8239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5" descr="p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86200"/>
            <a:ext cx="823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6" descr="mis4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4848225"/>
            <a:ext cx="6858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7" descr="lapt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6" name="Text Box 14"/>
          <p:cNvSpPr txBox="1">
            <a:spLocks noChangeArrowheads="1"/>
          </p:cNvSpPr>
          <p:nvPr/>
        </p:nvSpPr>
        <p:spPr bwMode="auto">
          <a:xfrm>
            <a:off x="152400" y="2438400"/>
            <a:ext cx="231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" charset="0"/>
              </a:rPr>
              <a:t>Attacker</a:t>
            </a:r>
          </a:p>
          <a:p>
            <a:r>
              <a:rPr lang="en-US" altLang="ja-JP" sz="1800">
                <a:latin typeface="Arial" charset="0"/>
              </a:rPr>
              <a:t> (host.whatever.com)</a:t>
            </a:r>
          </a:p>
        </p:txBody>
      </p:sp>
      <p:sp>
        <p:nvSpPr>
          <p:cNvPr id="75787" name="Text Box 15"/>
          <p:cNvSpPr txBox="1">
            <a:spLocks noChangeArrowheads="1"/>
          </p:cNvSpPr>
          <p:nvPr/>
        </p:nvSpPr>
        <p:spPr bwMode="auto">
          <a:xfrm>
            <a:off x="6851650" y="3597275"/>
            <a:ext cx="175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" charset="0"/>
              </a:rPr>
              <a:t>DNS server</a:t>
            </a:r>
          </a:p>
          <a:p>
            <a:r>
              <a:rPr lang="en-US" altLang="ja-JP" sz="1800">
                <a:latin typeface="Arial" charset="0"/>
              </a:rPr>
              <a:t> dns.victim.com</a:t>
            </a:r>
          </a:p>
        </p:txBody>
      </p:sp>
      <p:sp>
        <p:nvSpPr>
          <p:cNvPr id="75788" name="Text Box 16"/>
          <p:cNvSpPr txBox="1">
            <a:spLocks noChangeArrowheads="1"/>
          </p:cNvSpPr>
          <p:nvPr/>
        </p:nvSpPr>
        <p:spPr bwMode="auto">
          <a:xfrm>
            <a:off x="2687638" y="5332413"/>
            <a:ext cx="22542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" charset="0"/>
              </a:rPr>
              <a:t>Attacker </a:t>
            </a:r>
          </a:p>
          <a:p>
            <a:r>
              <a:rPr lang="en-US" altLang="ja-JP" sz="1800">
                <a:latin typeface="Arial" charset="0"/>
              </a:rPr>
              <a:t>(Rogue DNS server)</a:t>
            </a:r>
          </a:p>
          <a:p>
            <a:r>
              <a:rPr lang="en-US" altLang="ja-JP" sz="1800">
                <a:latin typeface="Arial" charset="0"/>
              </a:rPr>
              <a:t>dns.attacker.net</a:t>
            </a:r>
          </a:p>
        </p:txBody>
      </p:sp>
      <p:pic>
        <p:nvPicPr>
          <p:cNvPr id="75789" name="Picture 18" descr="lapt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90" name="Freeform 23"/>
          <p:cNvSpPr>
            <a:spLocks/>
          </p:cNvSpPr>
          <p:nvPr/>
        </p:nvSpPr>
        <p:spPr bwMode="auto">
          <a:xfrm>
            <a:off x="2057400" y="1663700"/>
            <a:ext cx="4572000" cy="622300"/>
          </a:xfrm>
          <a:custGeom>
            <a:avLst/>
            <a:gdLst>
              <a:gd name="T0" fmla="*/ 0 w 2880"/>
              <a:gd name="T1" fmla="*/ 866933750 h 392"/>
              <a:gd name="T2" fmla="*/ 2147483647 w 2880"/>
              <a:gd name="T3" fmla="*/ 20161250 h 392"/>
              <a:gd name="T4" fmla="*/ 2147483647 w 2880"/>
              <a:gd name="T5" fmla="*/ 987901250 h 392"/>
              <a:gd name="T6" fmla="*/ 0 60000 65536"/>
              <a:gd name="T7" fmla="*/ 0 60000 65536"/>
              <a:gd name="T8" fmla="*/ 0 60000 65536"/>
              <a:gd name="T9" fmla="*/ 0 w 2880"/>
              <a:gd name="T10" fmla="*/ 0 h 392"/>
              <a:gd name="T11" fmla="*/ 2880 w 2880"/>
              <a:gd name="T12" fmla="*/ 392 h 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392">
                <a:moveTo>
                  <a:pt x="0" y="344"/>
                </a:moveTo>
                <a:cubicBezTo>
                  <a:pt x="576" y="172"/>
                  <a:pt x="1152" y="0"/>
                  <a:pt x="1632" y="8"/>
                </a:cubicBezTo>
                <a:cubicBezTo>
                  <a:pt x="2112" y="16"/>
                  <a:pt x="2496" y="204"/>
                  <a:pt x="2880" y="39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5791" name="Rectangle 24"/>
          <p:cNvSpPr>
            <a:spLocks noChangeArrowheads="1"/>
          </p:cNvSpPr>
          <p:nvPr/>
        </p:nvSpPr>
        <p:spPr bwMode="auto">
          <a:xfrm>
            <a:off x="2286000" y="20574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ja-JP" sz="1400">
                <a:latin typeface="Arial" charset="0"/>
              </a:rPr>
              <a:t>1. What is the IP of www.attacker.net?</a:t>
            </a:r>
          </a:p>
        </p:txBody>
      </p:sp>
      <p:sp>
        <p:nvSpPr>
          <p:cNvPr id="75792" name="Text Box 26"/>
          <p:cNvSpPr txBox="1">
            <a:spLocks noChangeArrowheads="1"/>
          </p:cNvSpPr>
          <p:nvPr/>
        </p:nvSpPr>
        <p:spPr bwMode="auto">
          <a:xfrm>
            <a:off x="933450" y="4191000"/>
            <a:ext cx="197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" charset="0"/>
              </a:rPr>
              <a:t>Victim</a:t>
            </a:r>
          </a:p>
          <a:p>
            <a:r>
              <a:rPr lang="en-US" altLang="ja-JP" sz="1800">
                <a:latin typeface="Arial" charset="0"/>
              </a:rPr>
              <a:t> (host.victim.com)</a:t>
            </a:r>
          </a:p>
        </p:txBody>
      </p:sp>
    </p:spTree>
    <p:extLst>
      <p:ext uri="{BB962C8B-B14F-4D97-AF65-F5344CB8AC3E}">
        <p14:creationId xmlns:p14="http://schemas.microsoft.com/office/powerpoint/2010/main" val="51060260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DNS cache poisoning</a:t>
            </a:r>
          </a:p>
        </p:txBody>
      </p:sp>
      <p:sp>
        <p:nvSpPr>
          <p:cNvPr id="778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5AEAD58-A3C4-E24E-959B-F2DECEA2E996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12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77830" name="Picture 3" descr="p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133600"/>
            <a:ext cx="8239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4" descr="p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86200"/>
            <a:ext cx="823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2" name="Picture 5" descr="mis4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4848225"/>
            <a:ext cx="6858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3" name="Picture 6" descr="lapt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4" name="Text Box 8"/>
          <p:cNvSpPr txBox="1">
            <a:spLocks noChangeArrowheads="1"/>
          </p:cNvSpPr>
          <p:nvPr/>
        </p:nvSpPr>
        <p:spPr bwMode="auto">
          <a:xfrm>
            <a:off x="152400" y="2438400"/>
            <a:ext cx="231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" charset="0"/>
              </a:rPr>
              <a:t>Attacker</a:t>
            </a:r>
          </a:p>
          <a:p>
            <a:r>
              <a:rPr lang="en-US" altLang="ja-JP" sz="1800">
                <a:latin typeface="Arial" charset="0"/>
              </a:rPr>
              <a:t> (host.whatever.com)</a:t>
            </a:r>
          </a:p>
        </p:txBody>
      </p:sp>
      <p:sp>
        <p:nvSpPr>
          <p:cNvPr id="77835" name="Text Box 9"/>
          <p:cNvSpPr txBox="1">
            <a:spLocks noChangeArrowheads="1"/>
          </p:cNvSpPr>
          <p:nvPr/>
        </p:nvSpPr>
        <p:spPr bwMode="auto">
          <a:xfrm>
            <a:off x="6851650" y="3597275"/>
            <a:ext cx="175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" charset="0"/>
              </a:rPr>
              <a:t>DNS server</a:t>
            </a:r>
          </a:p>
          <a:p>
            <a:r>
              <a:rPr lang="en-US" altLang="ja-JP" sz="1800">
                <a:latin typeface="Arial" charset="0"/>
              </a:rPr>
              <a:t> dns.victim.com</a:t>
            </a:r>
          </a:p>
        </p:txBody>
      </p:sp>
      <p:sp>
        <p:nvSpPr>
          <p:cNvPr id="77836" name="Text Box 10"/>
          <p:cNvSpPr txBox="1">
            <a:spLocks noChangeArrowheads="1"/>
          </p:cNvSpPr>
          <p:nvPr/>
        </p:nvSpPr>
        <p:spPr bwMode="auto">
          <a:xfrm>
            <a:off x="2687638" y="5332413"/>
            <a:ext cx="22542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" charset="0"/>
              </a:rPr>
              <a:t>Attacker </a:t>
            </a:r>
          </a:p>
          <a:p>
            <a:r>
              <a:rPr lang="en-US" altLang="ja-JP" sz="1800">
                <a:latin typeface="Arial" charset="0"/>
              </a:rPr>
              <a:t>(Rogue DNS server)</a:t>
            </a:r>
          </a:p>
          <a:p>
            <a:r>
              <a:rPr lang="en-US" altLang="ja-JP" sz="1800">
                <a:latin typeface="Arial" charset="0"/>
              </a:rPr>
              <a:t>dns.attacker.net</a:t>
            </a:r>
          </a:p>
        </p:txBody>
      </p:sp>
      <p:pic>
        <p:nvPicPr>
          <p:cNvPr id="77837" name="Picture 11" descr="lapt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8" name="Line 13"/>
          <p:cNvSpPr>
            <a:spLocks noChangeShapeType="1"/>
          </p:cNvSpPr>
          <p:nvPr/>
        </p:nvSpPr>
        <p:spPr bwMode="auto">
          <a:xfrm flipH="1">
            <a:off x="4419600" y="3505200"/>
            <a:ext cx="2438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7839" name="Freeform 14"/>
          <p:cNvSpPr>
            <a:spLocks/>
          </p:cNvSpPr>
          <p:nvPr/>
        </p:nvSpPr>
        <p:spPr bwMode="auto">
          <a:xfrm>
            <a:off x="2057400" y="1663700"/>
            <a:ext cx="4572000" cy="622300"/>
          </a:xfrm>
          <a:custGeom>
            <a:avLst/>
            <a:gdLst>
              <a:gd name="T0" fmla="*/ 0 w 2880"/>
              <a:gd name="T1" fmla="*/ 866933750 h 392"/>
              <a:gd name="T2" fmla="*/ 2147483647 w 2880"/>
              <a:gd name="T3" fmla="*/ 20161250 h 392"/>
              <a:gd name="T4" fmla="*/ 2147483647 w 2880"/>
              <a:gd name="T5" fmla="*/ 987901250 h 392"/>
              <a:gd name="T6" fmla="*/ 0 60000 65536"/>
              <a:gd name="T7" fmla="*/ 0 60000 65536"/>
              <a:gd name="T8" fmla="*/ 0 60000 65536"/>
              <a:gd name="T9" fmla="*/ 0 w 2880"/>
              <a:gd name="T10" fmla="*/ 0 h 392"/>
              <a:gd name="T11" fmla="*/ 2880 w 2880"/>
              <a:gd name="T12" fmla="*/ 392 h 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392">
                <a:moveTo>
                  <a:pt x="0" y="344"/>
                </a:moveTo>
                <a:cubicBezTo>
                  <a:pt x="576" y="172"/>
                  <a:pt x="1152" y="0"/>
                  <a:pt x="1632" y="8"/>
                </a:cubicBezTo>
                <a:cubicBezTo>
                  <a:pt x="2112" y="16"/>
                  <a:pt x="2496" y="204"/>
                  <a:pt x="2880" y="39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7840" name="Rectangle 15"/>
          <p:cNvSpPr>
            <a:spLocks noChangeArrowheads="1"/>
          </p:cNvSpPr>
          <p:nvPr/>
        </p:nvSpPr>
        <p:spPr bwMode="auto">
          <a:xfrm>
            <a:off x="2286000" y="20574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ja-JP" sz="1400">
                <a:latin typeface="Arial" charset="0"/>
              </a:rPr>
              <a:t>1. What is the IP of www.attacker.net?</a:t>
            </a:r>
          </a:p>
        </p:txBody>
      </p:sp>
      <p:sp>
        <p:nvSpPr>
          <p:cNvPr id="77841" name="Rectangle 16"/>
          <p:cNvSpPr>
            <a:spLocks noChangeArrowheads="1"/>
          </p:cNvSpPr>
          <p:nvPr/>
        </p:nvSpPr>
        <p:spPr bwMode="auto">
          <a:xfrm rot="-1046949">
            <a:off x="3505200" y="3429000"/>
            <a:ext cx="411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ja-JP" sz="1400">
                <a:latin typeface="Arial" charset="0"/>
              </a:rPr>
              <a:t>2. What is the IP of www.attacker.net?</a:t>
            </a:r>
          </a:p>
        </p:txBody>
      </p:sp>
      <p:sp>
        <p:nvSpPr>
          <p:cNvPr id="77842" name="Text Box 17"/>
          <p:cNvSpPr txBox="1">
            <a:spLocks noChangeArrowheads="1"/>
          </p:cNvSpPr>
          <p:nvPr/>
        </p:nvSpPr>
        <p:spPr bwMode="auto">
          <a:xfrm>
            <a:off x="933450" y="4191000"/>
            <a:ext cx="197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" charset="0"/>
              </a:rPr>
              <a:t>Victim</a:t>
            </a:r>
          </a:p>
          <a:p>
            <a:r>
              <a:rPr lang="en-US" altLang="ja-JP" sz="1800">
                <a:latin typeface="Arial" charset="0"/>
              </a:rPr>
              <a:t> (host.victim.com)</a:t>
            </a:r>
          </a:p>
        </p:txBody>
      </p:sp>
    </p:spTree>
    <p:extLst>
      <p:ext uri="{BB962C8B-B14F-4D97-AF65-F5344CB8AC3E}">
        <p14:creationId xmlns:p14="http://schemas.microsoft.com/office/powerpoint/2010/main" val="116519403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DNS cache poisoning</a:t>
            </a:r>
          </a:p>
        </p:txBody>
      </p:sp>
      <p:sp>
        <p:nvSpPr>
          <p:cNvPr id="798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94E9D43-9A65-9146-BEB3-8E483383EF30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13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79878" name="Picture 3" descr="p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133600"/>
            <a:ext cx="8239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4" descr="p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86200"/>
            <a:ext cx="823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5" descr="mis4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4848225"/>
            <a:ext cx="6858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1" name="Picture 6" descr="lapt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2" name="Rectangle 7"/>
          <p:cNvSpPr>
            <a:spLocks noChangeArrowheads="1"/>
          </p:cNvSpPr>
          <p:nvPr/>
        </p:nvSpPr>
        <p:spPr bwMode="auto">
          <a:xfrm>
            <a:off x="4751388" y="4191000"/>
            <a:ext cx="26892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400">
                <a:latin typeface="Arial" charset="0"/>
              </a:rPr>
              <a:t>3. www.attacker.net = 10.12.1.1</a:t>
            </a:r>
          </a:p>
          <a:p>
            <a:r>
              <a:rPr lang="en-US" altLang="ja-JP" sz="1400">
                <a:latin typeface="Arial" charset="0"/>
              </a:rPr>
              <a:t>ZONE TRANSFER:</a:t>
            </a:r>
          </a:p>
          <a:p>
            <a:r>
              <a:rPr lang="en-US" altLang="ja-JP" sz="1400">
                <a:latin typeface="Arial" charset="0"/>
              </a:rPr>
              <a:t>…</a:t>
            </a:r>
          </a:p>
          <a:p>
            <a:r>
              <a:rPr lang="en-US" altLang="ja-JP" sz="1400" b="1">
                <a:solidFill>
                  <a:schemeClr val="hlink"/>
                </a:solidFill>
                <a:latin typeface="Arial" charset="0"/>
              </a:rPr>
              <a:t>MyBank.com = 10.0.1.1</a:t>
            </a:r>
          </a:p>
          <a:p>
            <a:r>
              <a:rPr lang="en-US" altLang="ja-JP" sz="1400">
                <a:latin typeface="Arial" charset="0"/>
              </a:rPr>
              <a:t>…</a:t>
            </a:r>
          </a:p>
        </p:txBody>
      </p:sp>
      <p:sp>
        <p:nvSpPr>
          <p:cNvPr id="79883" name="Text Box 8"/>
          <p:cNvSpPr txBox="1">
            <a:spLocks noChangeArrowheads="1"/>
          </p:cNvSpPr>
          <p:nvPr/>
        </p:nvSpPr>
        <p:spPr bwMode="auto">
          <a:xfrm>
            <a:off x="152400" y="2438400"/>
            <a:ext cx="231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" charset="0"/>
              </a:rPr>
              <a:t>Attacker</a:t>
            </a:r>
          </a:p>
          <a:p>
            <a:r>
              <a:rPr lang="en-US" altLang="ja-JP" sz="1800">
                <a:latin typeface="Arial" charset="0"/>
              </a:rPr>
              <a:t> (host.whatever.com)</a:t>
            </a:r>
          </a:p>
        </p:txBody>
      </p:sp>
      <p:sp>
        <p:nvSpPr>
          <p:cNvPr id="79884" name="Text Box 9"/>
          <p:cNvSpPr txBox="1">
            <a:spLocks noChangeArrowheads="1"/>
          </p:cNvSpPr>
          <p:nvPr/>
        </p:nvSpPr>
        <p:spPr bwMode="auto">
          <a:xfrm>
            <a:off x="6851650" y="3597275"/>
            <a:ext cx="175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" charset="0"/>
              </a:rPr>
              <a:t>DNS server</a:t>
            </a:r>
          </a:p>
          <a:p>
            <a:r>
              <a:rPr lang="en-US" altLang="ja-JP" sz="1800">
                <a:latin typeface="Arial" charset="0"/>
              </a:rPr>
              <a:t> dns.victim.com</a:t>
            </a:r>
          </a:p>
        </p:txBody>
      </p:sp>
      <p:sp>
        <p:nvSpPr>
          <p:cNvPr id="79885" name="Text Box 10"/>
          <p:cNvSpPr txBox="1">
            <a:spLocks noChangeArrowheads="1"/>
          </p:cNvSpPr>
          <p:nvPr/>
        </p:nvSpPr>
        <p:spPr bwMode="auto">
          <a:xfrm>
            <a:off x="2687638" y="5332413"/>
            <a:ext cx="22542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" charset="0"/>
              </a:rPr>
              <a:t>Attacker </a:t>
            </a:r>
          </a:p>
          <a:p>
            <a:r>
              <a:rPr lang="en-US" altLang="ja-JP" sz="1800">
                <a:latin typeface="Arial" charset="0"/>
              </a:rPr>
              <a:t>(Rogue DNS server)</a:t>
            </a:r>
          </a:p>
          <a:p>
            <a:r>
              <a:rPr lang="en-US" altLang="ja-JP" sz="1800">
                <a:latin typeface="Arial" charset="0"/>
              </a:rPr>
              <a:t>dns.attacker.net</a:t>
            </a:r>
          </a:p>
        </p:txBody>
      </p:sp>
      <p:pic>
        <p:nvPicPr>
          <p:cNvPr id="79886" name="Picture 11" descr="lapt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7" name="Line 12"/>
          <p:cNvSpPr>
            <a:spLocks noChangeShapeType="1"/>
          </p:cNvSpPr>
          <p:nvPr/>
        </p:nvSpPr>
        <p:spPr bwMode="auto">
          <a:xfrm flipV="1">
            <a:off x="4419600" y="3657600"/>
            <a:ext cx="2438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9888" name="Line 13"/>
          <p:cNvSpPr>
            <a:spLocks noChangeShapeType="1"/>
          </p:cNvSpPr>
          <p:nvPr/>
        </p:nvSpPr>
        <p:spPr bwMode="auto">
          <a:xfrm flipH="1">
            <a:off x="4419600" y="3505200"/>
            <a:ext cx="2438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9889" name="Freeform 14"/>
          <p:cNvSpPr>
            <a:spLocks/>
          </p:cNvSpPr>
          <p:nvPr/>
        </p:nvSpPr>
        <p:spPr bwMode="auto">
          <a:xfrm>
            <a:off x="2057400" y="1663700"/>
            <a:ext cx="4572000" cy="622300"/>
          </a:xfrm>
          <a:custGeom>
            <a:avLst/>
            <a:gdLst>
              <a:gd name="T0" fmla="*/ 0 w 2880"/>
              <a:gd name="T1" fmla="*/ 866933750 h 392"/>
              <a:gd name="T2" fmla="*/ 2147483647 w 2880"/>
              <a:gd name="T3" fmla="*/ 20161250 h 392"/>
              <a:gd name="T4" fmla="*/ 2147483647 w 2880"/>
              <a:gd name="T5" fmla="*/ 987901250 h 392"/>
              <a:gd name="T6" fmla="*/ 0 60000 65536"/>
              <a:gd name="T7" fmla="*/ 0 60000 65536"/>
              <a:gd name="T8" fmla="*/ 0 60000 65536"/>
              <a:gd name="T9" fmla="*/ 0 w 2880"/>
              <a:gd name="T10" fmla="*/ 0 h 392"/>
              <a:gd name="T11" fmla="*/ 2880 w 2880"/>
              <a:gd name="T12" fmla="*/ 392 h 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392">
                <a:moveTo>
                  <a:pt x="0" y="344"/>
                </a:moveTo>
                <a:cubicBezTo>
                  <a:pt x="576" y="172"/>
                  <a:pt x="1152" y="0"/>
                  <a:pt x="1632" y="8"/>
                </a:cubicBezTo>
                <a:cubicBezTo>
                  <a:pt x="2112" y="16"/>
                  <a:pt x="2496" y="204"/>
                  <a:pt x="2880" y="39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9890" name="Rectangle 15"/>
          <p:cNvSpPr>
            <a:spLocks noChangeArrowheads="1"/>
          </p:cNvSpPr>
          <p:nvPr/>
        </p:nvSpPr>
        <p:spPr bwMode="auto">
          <a:xfrm>
            <a:off x="2286000" y="20574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ja-JP" sz="1400">
                <a:latin typeface="Arial" charset="0"/>
              </a:rPr>
              <a:t>1. What is the IP of www.attacker.net?</a:t>
            </a:r>
          </a:p>
        </p:txBody>
      </p:sp>
      <p:sp>
        <p:nvSpPr>
          <p:cNvPr id="79891" name="Rectangle 16"/>
          <p:cNvSpPr>
            <a:spLocks noChangeArrowheads="1"/>
          </p:cNvSpPr>
          <p:nvPr/>
        </p:nvSpPr>
        <p:spPr bwMode="auto">
          <a:xfrm rot="-1046949">
            <a:off x="3505200" y="3429000"/>
            <a:ext cx="411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ja-JP" sz="1400">
                <a:latin typeface="Arial" charset="0"/>
              </a:rPr>
              <a:t>2. What is the IP of www.attacker.net?</a:t>
            </a:r>
          </a:p>
        </p:txBody>
      </p:sp>
      <p:sp>
        <p:nvSpPr>
          <p:cNvPr id="79892" name="Text Box 17"/>
          <p:cNvSpPr txBox="1">
            <a:spLocks noChangeArrowheads="1"/>
          </p:cNvSpPr>
          <p:nvPr/>
        </p:nvSpPr>
        <p:spPr bwMode="auto">
          <a:xfrm>
            <a:off x="933450" y="4191000"/>
            <a:ext cx="197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" charset="0"/>
              </a:rPr>
              <a:t>Victim</a:t>
            </a:r>
          </a:p>
          <a:p>
            <a:r>
              <a:rPr lang="en-US" altLang="ja-JP" sz="1800">
                <a:latin typeface="Arial" charset="0"/>
              </a:rPr>
              <a:t> (host.victim.com)</a:t>
            </a:r>
          </a:p>
        </p:txBody>
      </p:sp>
    </p:spTree>
    <p:extLst>
      <p:ext uri="{BB962C8B-B14F-4D97-AF65-F5344CB8AC3E}">
        <p14:creationId xmlns:p14="http://schemas.microsoft.com/office/powerpoint/2010/main" val="421243503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DNS cache poisoning</a:t>
            </a:r>
          </a:p>
        </p:txBody>
      </p:sp>
      <p:sp>
        <p:nvSpPr>
          <p:cNvPr id="819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2789FF7-383B-FA41-B066-4531EC2325C0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14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81926" name="Picture 3" descr="p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133600"/>
            <a:ext cx="8239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4" descr="p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86200"/>
            <a:ext cx="823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5" descr="mis4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4848225"/>
            <a:ext cx="6858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9" name="Picture 6" descr="lapt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0" name="Rectangle 8"/>
          <p:cNvSpPr>
            <a:spLocks noChangeArrowheads="1"/>
          </p:cNvSpPr>
          <p:nvPr/>
        </p:nvSpPr>
        <p:spPr bwMode="auto">
          <a:xfrm>
            <a:off x="4751388" y="4191000"/>
            <a:ext cx="26892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400">
                <a:latin typeface="Arial" charset="0"/>
              </a:rPr>
              <a:t>3. www.attacker.net = 10.12.1.1</a:t>
            </a:r>
          </a:p>
          <a:p>
            <a:r>
              <a:rPr lang="en-US" altLang="ja-JP" sz="1400">
                <a:latin typeface="Arial" charset="0"/>
              </a:rPr>
              <a:t>ZONE TRANSFER:</a:t>
            </a:r>
          </a:p>
          <a:p>
            <a:r>
              <a:rPr lang="en-US" altLang="ja-JP" sz="1400">
                <a:latin typeface="Arial" charset="0"/>
              </a:rPr>
              <a:t>…</a:t>
            </a:r>
          </a:p>
          <a:p>
            <a:r>
              <a:rPr lang="en-US" altLang="ja-JP" sz="1400" b="1">
                <a:solidFill>
                  <a:schemeClr val="hlink"/>
                </a:solidFill>
                <a:latin typeface="Arial" charset="0"/>
              </a:rPr>
              <a:t>MyBank.com = 10.0.1.1</a:t>
            </a:r>
          </a:p>
          <a:p>
            <a:r>
              <a:rPr lang="en-US" altLang="ja-JP" sz="1400">
                <a:latin typeface="Arial" charset="0"/>
              </a:rPr>
              <a:t>…</a:t>
            </a:r>
          </a:p>
        </p:txBody>
      </p:sp>
      <p:sp>
        <p:nvSpPr>
          <p:cNvPr id="81931" name="Rectangle 9"/>
          <p:cNvSpPr>
            <a:spLocks noChangeArrowheads="1"/>
          </p:cNvSpPr>
          <p:nvPr/>
        </p:nvSpPr>
        <p:spPr bwMode="auto">
          <a:xfrm rot="-713032">
            <a:off x="2362200" y="2819400"/>
            <a:ext cx="3886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ja-JP" sz="1400">
                <a:latin typeface="Arial" charset="0"/>
              </a:rPr>
              <a:t>4. What is the IP of MyBank.com?</a:t>
            </a:r>
          </a:p>
        </p:txBody>
      </p:sp>
      <p:sp>
        <p:nvSpPr>
          <p:cNvPr id="81932" name="Text Box 10"/>
          <p:cNvSpPr txBox="1">
            <a:spLocks noChangeArrowheads="1"/>
          </p:cNvSpPr>
          <p:nvPr/>
        </p:nvSpPr>
        <p:spPr bwMode="auto">
          <a:xfrm>
            <a:off x="152400" y="2438400"/>
            <a:ext cx="231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" charset="0"/>
              </a:rPr>
              <a:t>Attacker</a:t>
            </a:r>
          </a:p>
          <a:p>
            <a:r>
              <a:rPr lang="en-US" altLang="ja-JP" sz="1800">
                <a:latin typeface="Arial" charset="0"/>
              </a:rPr>
              <a:t> (host.whatever.com)</a:t>
            </a:r>
          </a:p>
        </p:txBody>
      </p:sp>
      <p:sp>
        <p:nvSpPr>
          <p:cNvPr id="81933" name="Text Box 11"/>
          <p:cNvSpPr txBox="1">
            <a:spLocks noChangeArrowheads="1"/>
          </p:cNvSpPr>
          <p:nvPr/>
        </p:nvSpPr>
        <p:spPr bwMode="auto">
          <a:xfrm>
            <a:off x="6851650" y="3597275"/>
            <a:ext cx="175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" charset="0"/>
              </a:rPr>
              <a:t>DNS server</a:t>
            </a:r>
          </a:p>
          <a:p>
            <a:r>
              <a:rPr lang="en-US" altLang="ja-JP" sz="1800">
                <a:latin typeface="Arial" charset="0"/>
              </a:rPr>
              <a:t> dns.victim.com</a:t>
            </a:r>
          </a:p>
        </p:txBody>
      </p:sp>
      <p:sp>
        <p:nvSpPr>
          <p:cNvPr id="81934" name="Text Box 12"/>
          <p:cNvSpPr txBox="1">
            <a:spLocks noChangeArrowheads="1"/>
          </p:cNvSpPr>
          <p:nvPr/>
        </p:nvSpPr>
        <p:spPr bwMode="auto">
          <a:xfrm>
            <a:off x="2687638" y="5332413"/>
            <a:ext cx="22542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" charset="0"/>
              </a:rPr>
              <a:t>Attacker </a:t>
            </a:r>
          </a:p>
          <a:p>
            <a:r>
              <a:rPr lang="en-US" altLang="ja-JP" sz="1800">
                <a:latin typeface="Arial" charset="0"/>
              </a:rPr>
              <a:t>(Rogue DNS server)</a:t>
            </a:r>
          </a:p>
          <a:p>
            <a:r>
              <a:rPr lang="en-US" altLang="ja-JP" sz="1800">
                <a:latin typeface="Arial" charset="0"/>
              </a:rPr>
              <a:t>dns.attacker.net</a:t>
            </a:r>
          </a:p>
        </p:txBody>
      </p:sp>
      <p:pic>
        <p:nvPicPr>
          <p:cNvPr id="81935" name="Picture 13" descr="lapt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6" name="Line 14"/>
          <p:cNvSpPr>
            <a:spLocks noChangeShapeType="1"/>
          </p:cNvSpPr>
          <p:nvPr/>
        </p:nvSpPr>
        <p:spPr bwMode="auto">
          <a:xfrm flipV="1">
            <a:off x="2286000" y="2590800"/>
            <a:ext cx="44196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37" name="Line 16"/>
          <p:cNvSpPr>
            <a:spLocks noChangeShapeType="1"/>
          </p:cNvSpPr>
          <p:nvPr/>
        </p:nvSpPr>
        <p:spPr bwMode="auto">
          <a:xfrm flipV="1">
            <a:off x="4419600" y="3657600"/>
            <a:ext cx="2438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38" name="Line 17"/>
          <p:cNvSpPr>
            <a:spLocks noChangeShapeType="1"/>
          </p:cNvSpPr>
          <p:nvPr/>
        </p:nvSpPr>
        <p:spPr bwMode="auto">
          <a:xfrm flipH="1">
            <a:off x="4419600" y="3505200"/>
            <a:ext cx="2438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39" name="Freeform 18"/>
          <p:cNvSpPr>
            <a:spLocks/>
          </p:cNvSpPr>
          <p:nvPr/>
        </p:nvSpPr>
        <p:spPr bwMode="auto">
          <a:xfrm>
            <a:off x="2057400" y="1663700"/>
            <a:ext cx="4572000" cy="622300"/>
          </a:xfrm>
          <a:custGeom>
            <a:avLst/>
            <a:gdLst>
              <a:gd name="T0" fmla="*/ 0 w 2880"/>
              <a:gd name="T1" fmla="*/ 866933750 h 392"/>
              <a:gd name="T2" fmla="*/ 2147483647 w 2880"/>
              <a:gd name="T3" fmla="*/ 20161250 h 392"/>
              <a:gd name="T4" fmla="*/ 2147483647 w 2880"/>
              <a:gd name="T5" fmla="*/ 987901250 h 392"/>
              <a:gd name="T6" fmla="*/ 0 60000 65536"/>
              <a:gd name="T7" fmla="*/ 0 60000 65536"/>
              <a:gd name="T8" fmla="*/ 0 60000 65536"/>
              <a:gd name="T9" fmla="*/ 0 w 2880"/>
              <a:gd name="T10" fmla="*/ 0 h 392"/>
              <a:gd name="T11" fmla="*/ 2880 w 2880"/>
              <a:gd name="T12" fmla="*/ 392 h 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392">
                <a:moveTo>
                  <a:pt x="0" y="344"/>
                </a:moveTo>
                <a:cubicBezTo>
                  <a:pt x="576" y="172"/>
                  <a:pt x="1152" y="0"/>
                  <a:pt x="1632" y="8"/>
                </a:cubicBezTo>
                <a:cubicBezTo>
                  <a:pt x="2112" y="16"/>
                  <a:pt x="2496" y="204"/>
                  <a:pt x="2880" y="39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40" name="Rectangle 19"/>
          <p:cNvSpPr>
            <a:spLocks noChangeArrowheads="1"/>
          </p:cNvSpPr>
          <p:nvPr/>
        </p:nvSpPr>
        <p:spPr bwMode="auto">
          <a:xfrm>
            <a:off x="2286000" y="20574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ja-JP" sz="1400">
                <a:latin typeface="Arial" charset="0"/>
              </a:rPr>
              <a:t>1. What is the IP of www.attacker.net?</a:t>
            </a:r>
          </a:p>
        </p:txBody>
      </p:sp>
      <p:sp>
        <p:nvSpPr>
          <p:cNvPr id="81941" name="Rectangle 20"/>
          <p:cNvSpPr>
            <a:spLocks noChangeArrowheads="1"/>
          </p:cNvSpPr>
          <p:nvPr/>
        </p:nvSpPr>
        <p:spPr bwMode="auto">
          <a:xfrm rot="-1046949">
            <a:off x="3505200" y="3429000"/>
            <a:ext cx="411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ja-JP" sz="1400">
                <a:latin typeface="Arial" charset="0"/>
              </a:rPr>
              <a:t>2. What is the IP of www.attacker.net?</a:t>
            </a:r>
          </a:p>
        </p:txBody>
      </p:sp>
      <p:sp>
        <p:nvSpPr>
          <p:cNvPr id="81942" name="Text Box 21"/>
          <p:cNvSpPr txBox="1">
            <a:spLocks noChangeArrowheads="1"/>
          </p:cNvSpPr>
          <p:nvPr/>
        </p:nvSpPr>
        <p:spPr bwMode="auto">
          <a:xfrm>
            <a:off x="933450" y="4191000"/>
            <a:ext cx="197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" charset="0"/>
              </a:rPr>
              <a:t>Victim</a:t>
            </a:r>
          </a:p>
          <a:p>
            <a:r>
              <a:rPr lang="en-US" altLang="ja-JP" sz="1800">
                <a:latin typeface="Arial" charset="0"/>
              </a:rPr>
              <a:t> (host.victim.com)</a:t>
            </a:r>
          </a:p>
        </p:txBody>
      </p:sp>
    </p:spTree>
    <p:extLst>
      <p:ext uri="{BB962C8B-B14F-4D97-AF65-F5344CB8AC3E}">
        <p14:creationId xmlns:p14="http://schemas.microsoft.com/office/powerpoint/2010/main" val="246070931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DNS cache poisoning</a:t>
            </a:r>
          </a:p>
        </p:txBody>
      </p:sp>
      <p:sp>
        <p:nvSpPr>
          <p:cNvPr id="839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933B559-9DB1-D94E-84FB-D314EBF2B922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15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83974" name="Picture 3" descr="p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133600"/>
            <a:ext cx="8239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4" descr="p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86200"/>
            <a:ext cx="823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5" descr="mis4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4848225"/>
            <a:ext cx="6858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7" name="Picture 6" descr="lapt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8" name="Line 7"/>
          <p:cNvSpPr>
            <a:spLocks noChangeShapeType="1"/>
          </p:cNvSpPr>
          <p:nvPr/>
        </p:nvSpPr>
        <p:spPr bwMode="auto">
          <a:xfrm flipH="1">
            <a:off x="2362200" y="2819400"/>
            <a:ext cx="43434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79" name="Rectangle 8"/>
          <p:cNvSpPr>
            <a:spLocks noChangeArrowheads="1"/>
          </p:cNvSpPr>
          <p:nvPr/>
        </p:nvSpPr>
        <p:spPr bwMode="auto">
          <a:xfrm>
            <a:off x="4752975" y="4191000"/>
            <a:ext cx="26892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400">
                <a:latin typeface="Arial" charset="0"/>
              </a:rPr>
              <a:t>3. www.attacker.net = 10.12.1.1</a:t>
            </a:r>
          </a:p>
          <a:p>
            <a:r>
              <a:rPr lang="en-US" altLang="ja-JP" sz="1400">
                <a:latin typeface="Arial" charset="0"/>
              </a:rPr>
              <a:t>ZONE TRANSFER:</a:t>
            </a:r>
          </a:p>
          <a:p>
            <a:r>
              <a:rPr lang="en-US" altLang="ja-JP" sz="1400">
                <a:latin typeface="Arial" charset="0"/>
              </a:rPr>
              <a:t>…</a:t>
            </a:r>
          </a:p>
          <a:p>
            <a:r>
              <a:rPr lang="en-US" altLang="ja-JP" sz="1400" b="1">
                <a:solidFill>
                  <a:schemeClr val="hlink"/>
                </a:solidFill>
                <a:latin typeface="Arial" charset="0"/>
              </a:rPr>
              <a:t>MyBank.com = 10.0.1.1</a:t>
            </a:r>
          </a:p>
          <a:p>
            <a:r>
              <a:rPr lang="en-US" altLang="ja-JP" sz="1400">
                <a:latin typeface="Arial" charset="0"/>
              </a:rPr>
              <a:t>…</a:t>
            </a:r>
          </a:p>
        </p:txBody>
      </p:sp>
      <p:sp>
        <p:nvSpPr>
          <p:cNvPr id="83980" name="Rectangle 9"/>
          <p:cNvSpPr>
            <a:spLocks noChangeArrowheads="1"/>
          </p:cNvSpPr>
          <p:nvPr/>
        </p:nvSpPr>
        <p:spPr bwMode="auto">
          <a:xfrm rot="-713032">
            <a:off x="2362200" y="2819400"/>
            <a:ext cx="3886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ja-JP" sz="1400">
                <a:latin typeface="Arial" charset="0"/>
              </a:rPr>
              <a:t>4. What is the IP of MyBank.com?</a:t>
            </a:r>
          </a:p>
        </p:txBody>
      </p:sp>
      <p:sp>
        <p:nvSpPr>
          <p:cNvPr id="83981" name="Text Box 10"/>
          <p:cNvSpPr txBox="1">
            <a:spLocks noChangeArrowheads="1"/>
          </p:cNvSpPr>
          <p:nvPr/>
        </p:nvSpPr>
        <p:spPr bwMode="auto">
          <a:xfrm>
            <a:off x="152400" y="2438400"/>
            <a:ext cx="231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" charset="0"/>
              </a:rPr>
              <a:t>Attacker</a:t>
            </a:r>
          </a:p>
          <a:p>
            <a:r>
              <a:rPr lang="en-US" altLang="ja-JP" sz="1800">
                <a:latin typeface="Arial" charset="0"/>
              </a:rPr>
              <a:t> (host.whatever.com)</a:t>
            </a:r>
          </a:p>
        </p:txBody>
      </p:sp>
      <p:sp>
        <p:nvSpPr>
          <p:cNvPr id="83982" name="Text Box 11"/>
          <p:cNvSpPr txBox="1">
            <a:spLocks noChangeArrowheads="1"/>
          </p:cNvSpPr>
          <p:nvPr/>
        </p:nvSpPr>
        <p:spPr bwMode="auto">
          <a:xfrm>
            <a:off x="6851650" y="3597275"/>
            <a:ext cx="175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" charset="0"/>
              </a:rPr>
              <a:t>DNS server</a:t>
            </a:r>
          </a:p>
          <a:p>
            <a:r>
              <a:rPr lang="en-US" altLang="ja-JP" sz="1800">
                <a:latin typeface="Arial" charset="0"/>
              </a:rPr>
              <a:t> dns.victim.com</a:t>
            </a:r>
          </a:p>
        </p:txBody>
      </p:sp>
      <p:sp>
        <p:nvSpPr>
          <p:cNvPr id="83983" name="Text Box 12"/>
          <p:cNvSpPr txBox="1">
            <a:spLocks noChangeArrowheads="1"/>
          </p:cNvSpPr>
          <p:nvPr/>
        </p:nvSpPr>
        <p:spPr bwMode="auto">
          <a:xfrm>
            <a:off x="2687638" y="5332413"/>
            <a:ext cx="22542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" charset="0"/>
              </a:rPr>
              <a:t>Attacker </a:t>
            </a:r>
          </a:p>
          <a:p>
            <a:r>
              <a:rPr lang="en-US" altLang="ja-JP" sz="1800">
                <a:latin typeface="Arial" charset="0"/>
              </a:rPr>
              <a:t>(Rogue DNS server)</a:t>
            </a:r>
          </a:p>
          <a:p>
            <a:r>
              <a:rPr lang="en-US" altLang="ja-JP" sz="1800">
                <a:latin typeface="Arial" charset="0"/>
              </a:rPr>
              <a:t>dns.attacker.net</a:t>
            </a:r>
          </a:p>
        </p:txBody>
      </p:sp>
      <p:pic>
        <p:nvPicPr>
          <p:cNvPr id="83984" name="Picture 13" descr="lapt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85" name="Line 14"/>
          <p:cNvSpPr>
            <a:spLocks noChangeShapeType="1"/>
          </p:cNvSpPr>
          <p:nvPr/>
        </p:nvSpPr>
        <p:spPr bwMode="auto">
          <a:xfrm flipV="1">
            <a:off x="2286000" y="2590800"/>
            <a:ext cx="44196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6" name="Rectangle 15"/>
          <p:cNvSpPr>
            <a:spLocks noChangeArrowheads="1"/>
          </p:cNvSpPr>
          <p:nvPr/>
        </p:nvSpPr>
        <p:spPr bwMode="auto">
          <a:xfrm rot="-868857">
            <a:off x="4648200" y="3048000"/>
            <a:ext cx="2324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400" b="1">
                <a:solidFill>
                  <a:schemeClr val="hlink"/>
                </a:solidFill>
                <a:latin typeface="Arial" charset="0"/>
              </a:rPr>
              <a:t>5. MyBank.com = 10.0.1.1</a:t>
            </a:r>
          </a:p>
        </p:txBody>
      </p:sp>
      <p:sp>
        <p:nvSpPr>
          <p:cNvPr id="83987" name="Line 16"/>
          <p:cNvSpPr>
            <a:spLocks noChangeShapeType="1"/>
          </p:cNvSpPr>
          <p:nvPr/>
        </p:nvSpPr>
        <p:spPr bwMode="auto">
          <a:xfrm flipV="1">
            <a:off x="4419600" y="3657600"/>
            <a:ext cx="2438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8" name="Line 17"/>
          <p:cNvSpPr>
            <a:spLocks noChangeShapeType="1"/>
          </p:cNvSpPr>
          <p:nvPr/>
        </p:nvSpPr>
        <p:spPr bwMode="auto">
          <a:xfrm flipH="1">
            <a:off x="4419600" y="3505200"/>
            <a:ext cx="2438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9" name="Freeform 18"/>
          <p:cNvSpPr>
            <a:spLocks/>
          </p:cNvSpPr>
          <p:nvPr/>
        </p:nvSpPr>
        <p:spPr bwMode="auto">
          <a:xfrm>
            <a:off x="2057400" y="1663700"/>
            <a:ext cx="4572000" cy="622300"/>
          </a:xfrm>
          <a:custGeom>
            <a:avLst/>
            <a:gdLst>
              <a:gd name="T0" fmla="*/ 0 w 2880"/>
              <a:gd name="T1" fmla="*/ 866933750 h 392"/>
              <a:gd name="T2" fmla="*/ 2147483647 w 2880"/>
              <a:gd name="T3" fmla="*/ 20161250 h 392"/>
              <a:gd name="T4" fmla="*/ 2147483647 w 2880"/>
              <a:gd name="T5" fmla="*/ 987901250 h 392"/>
              <a:gd name="T6" fmla="*/ 0 60000 65536"/>
              <a:gd name="T7" fmla="*/ 0 60000 65536"/>
              <a:gd name="T8" fmla="*/ 0 60000 65536"/>
              <a:gd name="T9" fmla="*/ 0 w 2880"/>
              <a:gd name="T10" fmla="*/ 0 h 392"/>
              <a:gd name="T11" fmla="*/ 2880 w 2880"/>
              <a:gd name="T12" fmla="*/ 392 h 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392">
                <a:moveTo>
                  <a:pt x="0" y="344"/>
                </a:moveTo>
                <a:cubicBezTo>
                  <a:pt x="576" y="172"/>
                  <a:pt x="1152" y="0"/>
                  <a:pt x="1632" y="8"/>
                </a:cubicBezTo>
                <a:cubicBezTo>
                  <a:pt x="2112" y="16"/>
                  <a:pt x="2496" y="204"/>
                  <a:pt x="2880" y="39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90" name="Rectangle 19"/>
          <p:cNvSpPr>
            <a:spLocks noChangeArrowheads="1"/>
          </p:cNvSpPr>
          <p:nvPr/>
        </p:nvSpPr>
        <p:spPr bwMode="auto">
          <a:xfrm>
            <a:off x="2286000" y="20574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ja-JP" sz="1400">
                <a:latin typeface="Arial" charset="0"/>
              </a:rPr>
              <a:t>1. What is the IP of www.attacker.net?</a:t>
            </a:r>
          </a:p>
        </p:txBody>
      </p:sp>
      <p:sp>
        <p:nvSpPr>
          <p:cNvPr id="83991" name="Rectangle 20"/>
          <p:cNvSpPr>
            <a:spLocks noChangeArrowheads="1"/>
          </p:cNvSpPr>
          <p:nvPr/>
        </p:nvSpPr>
        <p:spPr bwMode="auto">
          <a:xfrm rot="-1046949">
            <a:off x="3505200" y="3429000"/>
            <a:ext cx="411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ja-JP" sz="1400">
                <a:latin typeface="Arial" charset="0"/>
              </a:rPr>
              <a:t>2. What is the IP of www.attacker.net?</a:t>
            </a:r>
          </a:p>
        </p:txBody>
      </p:sp>
      <p:sp>
        <p:nvSpPr>
          <p:cNvPr id="83992" name="Text Box 21"/>
          <p:cNvSpPr txBox="1">
            <a:spLocks noChangeArrowheads="1"/>
          </p:cNvSpPr>
          <p:nvPr/>
        </p:nvSpPr>
        <p:spPr bwMode="auto">
          <a:xfrm>
            <a:off x="933450" y="4191000"/>
            <a:ext cx="197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" charset="0"/>
              </a:rPr>
              <a:t>Victim</a:t>
            </a:r>
          </a:p>
          <a:p>
            <a:r>
              <a:rPr lang="en-US" altLang="ja-JP" sz="1800">
                <a:latin typeface="Arial" charset="0"/>
              </a:rPr>
              <a:t> (host.victim.com)</a:t>
            </a:r>
          </a:p>
        </p:txBody>
      </p:sp>
    </p:spTree>
    <p:extLst>
      <p:ext uri="{BB962C8B-B14F-4D97-AF65-F5344CB8AC3E}">
        <p14:creationId xmlns:p14="http://schemas.microsoft.com/office/powerpoint/2010/main" val="326673018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DNS cache poisoning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dirty="0">
                <a:latin typeface="Arial" charset="0"/>
                <a:ea typeface="ＭＳ Ｐゴシック" charset="0"/>
              </a:rPr>
              <a:t>Trusting anyone to hand out their zones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dirty="0">
                <a:latin typeface="Arial" charset="0"/>
                <a:ea typeface="ＭＳ Ｐゴシック" charset="0"/>
              </a:rPr>
              <a:t>A lot of DNS servers use outdated software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sz="2000" dirty="0">
                <a:latin typeface="Arial" charset="0"/>
                <a:ea typeface="ＭＳ Ｐゴシック" charset="0"/>
              </a:rPr>
              <a:t>BIND &lt; 9.x, 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Remedies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dirty="0">
                <a:latin typeface="Arial" charset="0"/>
                <a:ea typeface="ＭＳ Ｐゴシック" charset="0"/>
              </a:rPr>
              <a:t>Block TCP/UDP port 53? (Zone transfer port)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dirty="0">
                <a:latin typeface="Arial" charset="0"/>
                <a:ea typeface="ＭＳ Ｐゴシック" charset="0"/>
              </a:rPr>
              <a:t>Only authorize zone transfers between trusted servers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Extensively used in original pharming attacks 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Misdirecting users to fraudulent </a:t>
            </a: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web sites</a:t>
            </a:r>
            <a:endParaRPr lang="en-US" altLang="ja-JP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60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A1F4BA0-0E49-C04E-BFD1-648ED3930421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16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51284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DNS ID spoofing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Man in the middle attack</a:t>
            </a:r>
          </a:p>
          <a:p>
            <a:pPr eaLnBrk="1" hangingPunct="1"/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Reply to requests claiming to be a DNS server</a:t>
            </a:r>
          </a:p>
          <a:p>
            <a:pPr eaLnBrk="1" hangingPunct="1"/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Each DNS request contains an ID (nonce)</a:t>
            </a:r>
          </a:p>
          <a:p>
            <a:pPr lvl="1" eaLnBrk="1" hangingPunct="1"/>
            <a:r>
              <a:rPr lang="en-US" altLang="ja-JP">
                <a:latin typeface="Arial" charset="0"/>
                <a:ea typeface="ＭＳ Ｐゴシック" charset="0"/>
              </a:rPr>
              <a:t>Client verifies ID matches ID of its request</a:t>
            </a:r>
          </a:p>
          <a:p>
            <a:pPr lvl="1" eaLnBrk="1" hangingPunct="1"/>
            <a:r>
              <a:rPr lang="en-US" altLang="ja-JP">
                <a:latin typeface="Arial" charset="0"/>
                <a:ea typeface="ＭＳ Ｐゴシック" charset="0"/>
              </a:rPr>
              <a:t>Problem: no protection of the ID!</a:t>
            </a:r>
          </a:p>
        </p:txBody>
      </p:sp>
      <p:sp>
        <p:nvSpPr>
          <p:cNvPr id="880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3E3B512-D5CC-EC45-8FC4-39600BA87020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17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3152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DNS ID spoofing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Easy to do when sniffing network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Limit of this attack?</a:t>
            </a:r>
          </a:p>
        </p:txBody>
      </p:sp>
      <p:sp>
        <p:nvSpPr>
          <p:cNvPr id="901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142BF49-CF61-1448-AFCB-346B0C4796E9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18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90119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29000"/>
            <a:ext cx="67373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0" name="Picture 5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953000"/>
            <a:ext cx="67818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74862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DNS ID spoofing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Easy to do when sniffing network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Limit of this attack?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Depends on winning the race condition</a:t>
            </a:r>
          </a:p>
        </p:txBody>
      </p:sp>
      <p:sp>
        <p:nvSpPr>
          <p:cNvPr id="921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7CF0525-E1BB-3242-81F3-4B193981D846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19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92167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29000"/>
            <a:ext cx="67373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8" name="Picture 5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953000"/>
            <a:ext cx="67818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49286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Midterm exam (can you see?)</a:t>
            </a:r>
          </a:p>
          <a:p>
            <a:endParaRPr lang="en-US" dirty="0"/>
          </a:p>
          <a:p>
            <a:r>
              <a:rPr lang="en-US" dirty="0"/>
              <a:t>Midterm grades</a:t>
            </a:r>
          </a:p>
          <a:p>
            <a:endParaRPr lang="en-US" dirty="0"/>
          </a:p>
          <a:p>
            <a:r>
              <a:rPr lang="en-US" dirty="0"/>
              <a:t>Reviews feedback (sent on box)</a:t>
            </a:r>
          </a:p>
          <a:p>
            <a:endParaRPr lang="en-US" dirty="0"/>
          </a:p>
          <a:p>
            <a:r>
              <a:rPr lang="en-US" dirty="0"/>
              <a:t>Project milestone coming up!</a:t>
            </a:r>
          </a:p>
          <a:p>
            <a:endParaRPr lang="en-US" dirty="0"/>
          </a:p>
          <a:p>
            <a:r>
              <a:rPr lang="en-US" dirty="0"/>
              <a:t>Assignment 4 slightly delayed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4392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DNS ID spoofing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Easy to do when sniffing network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Limit of this attack?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000" dirty="0">
                <a:latin typeface="Arial" charset="0"/>
                <a:ea typeface="ＭＳ Ｐゴシック" charset="0"/>
              </a:rPr>
              <a:t>Depends on winning the race … which is not too hard with ARP poisoning</a:t>
            </a:r>
          </a:p>
        </p:txBody>
      </p:sp>
      <p:sp>
        <p:nvSpPr>
          <p:cNvPr id="942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DEC80C1-02A9-554A-B82B-0C6499C4524E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20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94215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29000"/>
            <a:ext cx="67373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6" name="Picture 5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953000"/>
            <a:ext cx="67818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05376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DNS ID spoofing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Easy to do when sniffing network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Limit of this attack?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</a:rPr>
              <a:t>Needs ability to spoof traffic!</a:t>
            </a:r>
            <a:endParaRPr lang="en-US" altLang="ja-JP" sz="2000">
              <a:latin typeface="Arial" charset="0"/>
              <a:ea typeface="ＭＳ Ｐゴシック" charset="0"/>
            </a:endParaRPr>
          </a:p>
        </p:txBody>
      </p:sp>
      <p:sp>
        <p:nvSpPr>
          <p:cNvPr id="962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0440587-1119-D54A-89A4-E054D5F75771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21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25556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DNS ID spoofing w/o wiretapping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65,536 possibilities for the ID field</a:t>
            </a:r>
          </a:p>
          <a:p>
            <a:pPr lvl="1" eaLnBrk="1" hangingPunct="1"/>
            <a:r>
              <a:rPr lang="en-US" altLang="ja-JP">
                <a:latin typeface="Arial" charset="0"/>
                <a:ea typeface="ＭＳ Ｐゴシック" charset="0"/>
              </a:rPr>
              <a:t>Relatively difficult to send 65,536 replies </a:t>
            </a:r>
          </a:p>
          <a:p>
            <a:pPr lvl="2" eaLnBrk="1" hangingPunct="1"/>
            <a:r>
              <a:rPr lang="en-US" altLang="ja-JP" b="1">
                <a:latin typeface="Arial" charset="0"/>
                <a:ea typeface="ＭＳ Ｐゴシック" charset="0"/>
              </a:rPr>
              <a:t>after</a:t>
            </a:r>
            <a:r>
              <a:rPr lang="en-US" altLang="ja-JP">
                <a:latin typeface="Arial" charset="0"/>
                <a:ea typeface="ＭＳ Ｐゴシック" charset="0"/>
              </a:rPr>
              <a:t> the request has been issued </a:t>
            </a:r>
          </a:p>
          <a:p>
            <a:pPr lvl="2" eaLnBrk="1" hangingPunct="1"/>
            <a:r>
              <a:rPr lang="en-US" altLang="ja-JP" b="1">
                <a:latin typeface="Arial" charset="0"/>
                <a:ea typeface="ＭＳ Ｐゴシック" charset="0"/>
              </a:rPr>
              <a:t>before</a:t>
            </a:r>
            <a:r>
              <a:rPr lang="en-US" altLang="ja-JP">
                <a:latin typeface="Arial" charset="0"/>
                <a:ea typeface="ＭＳ Ｐゴシック" charset="0"/>
              </a:rPr>
              <a:t> the reply from the legit DNS server is sent</a:t>
            </a:r>
          </a:p>
          <a:p>
            <a:pPr eaLnBrk="1" hangingPunct="1"/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Are we safe?  </a:t>
            </a:r>
          </a:p>
        </p:txBody>
      </p:sp>
      <p:sp>
        <p:nvSpPr>
          <p:cNvPr id="983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5D6C594-37ED-2F43-933B-291800A919BB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22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54553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sz="3600">
                <a:latin typeface="Arial" charset="0"/>
                <a:ea typeface="ＭＳ Ｐゴシック" charset="0"/>
                <a:cs typeface="ＭＳ Ｐゴシック" charset="0"/>
              </a:rPr>
              <a:t>DNS spoofing and birthday paradox</a:t>
            </a:r>
            <a:endParaRPr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03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2919F5D-8AFF-8E46-A702-214D55446616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23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100358" name="Picture 4" descr="bindatt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9725"/>
            <a:ext cx="7500938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9" name="Rectangle 5"/>
          <p:cNvSpPr>
            <a:spLocks noChangeArrowheads="1"/>
          </p:cNvSpPr>
          <p:nvPr/>
        </p:nvSpPr>
        <p:spPr bwMode="auto">
          <a:xfrm>
            <a:off x="0" y="4648200"/>
            <a:ext cx="91440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ja-JP" sz="1800">
                <a:latin typeface="Arial" charset="0"/>
              </a:rPr>
              <a:t>Step 1: Attacker sends a large number of queries to victim name server, all for the same domain name</a:t>
            </a:r>
          </a:p>
          <a:p>
            <a:pPr algn="l"/>
            <a:r>
              <a:rPr lang="en-US" altLang="ja-JP" sz="1800">
                <a:latin typeface="Arial" charset="0"/>
              </a:rPr>
              <a:t>Step 2: Attacker sends spoofed replies giving fake answers for the queries it made</a:t>
            </a:r>
          </a:p>
          <a:p>
            <a:pPr algn="l"/>
            <a:r>
              <a:rPr lang="en-US" altLang="ja-JP" sz="1800">
                <a:latin typeface="Arial" charset="0"/>
              </a:rPr>
              <a:t>Step 3: At a later time, victim PC sends a request for the spoofed domain name</a:t>
            </a:r>
          </a:p>
          <a:p>
            <a:pPr algn="l"/>
            <a:r>
              <a:rPr lang="en-US" altLang="ja-JP" sz="1800">
                <a:latin typeface="Arial" charset="0"/>
              </a:rPr>
              <a:t>Step 4: Victim name server returns fake information to victim PC</a:t>
            </a:r>
          </a:p>
        </p:txBody>
      </p:sp>
      <p:sp>
        <p:nvSpPr>
          <p:cNvPr id="100360" name="Text Box 6"/>
          <p:cNvSpPr txBox="1">
            <a:spLocks noChangeArrowheads="1"/>
          </p:cNvSpPr>
          <p:nvPr/>
        </p:nvSpPr>
        <p:spPr bwMode="auto">
          <a:xfrm>
            <a:off x="6400800" y="6096000"/>
            <a:ext cx="2570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1600"/>
              <a:t>(picture courtesy Lurhq.com)</a:t>
            </a:r>
          </a:p>
        </p:txBody>
      </p:sp>
    </p:spTree>
    <p:extLst>
      <p:ext uri="{BB962C8B-B14F-4D97-AF65-F5344CB8AC3E}">
        <p14:creationId xmlns:p14="http://schemas.microsoft.com/office/powerpoint/2010/main" val="18030719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Comments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With the Birthday paradox, need roughly 700 packets to spoof answer with high probability</a:t>
            </a:r>
          </a:p>
          <a:p>
            <a:pPr eaLnBrk="1" hangingPunct="1"/>
            <a:r>
              <a:rPr lang="en-US" altLang="ja-JP" sz="2800" b="1">
                <a:latin typeface="Arial" charset="0"/>
                <a:ea typeface="ＭＳ Ｐゴシック" charset="0"/>
                <a:cs typeface="ＭＳ Ｐゴシック" charset="0"/>
              </a:rPr>
              <a:t>But, </a:t>
            </a:r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the fake replies need to reply to the nameserver’s source port number </a:t>
            </a:r>
          </a:p>
          <a:p>
            <a:pPr lvl="1" eaLnBrk="1" hangingPunct="1"/>
            <a:r>
              <a:rPr lang="en-US" altLang="ja-JP" sz="2400">
                <a:latin typeface="Arial" charset="0"/>
                <a:ea typeface="ＭＳ Ｐゴシック" charset="0"/>
              </a:rPr>
              <a:t>Source port number should change</a:t>
            </a:r>
          </a:p>
          <a:p>
            <a:pPr lvl="1" eaLnBrk="1" hangingPunct="1"/>
            <a:r>
              <a:rPr lang="en-US" altLang="ja-JP" sz="2400">
                <a:latin typeface="Arial" charset="0"/>
                <a:ea typeface="ＭＳ Ｐゴシック" charset="0"/>
              </a:rPr>
              <a:t>Unfortunately, BIND (and others) almost always use the same source port number</a:t>
            </a:r>
          </a:p>
          <a:p>
            <a:pPr lvl="2" eaLnBrk="1" hangingPunct="1"/>
            <a:r>
              <a:rPr lang="en-US" altLang="ja-JP" sz="2000">
                <a:latin typeface="Arial" charset="0"/>
                <a:ea typeface="ＭＳ Ｐゴシック" charset="0"/>
              </a:rPr>
              <a:t>Can send a recursive query to detect it</a:t>
            </a:r>
          </a:p>
          <a:p>
            <a:pPr lvl="1" eaLnBrk="1" hangingPunct="1"/>
            <a:r>
              <a:rPr lang="en-US" altLang="ja-JP" sz="2400">
                <a:latin typeface="Arial" charset="0"/>
                <a:ea typeface="ＭＳ Ｐゴシック" charset="0"/>
              </a:rPr>
              <a:t>Additional analysis tools can be used to predict port numbers</a:t>
            </a:r>
          </a:p>
        </p:txBody>
      </p:sp>
      <p:sp>
        <p:nvSpPr>
          <p:cNvPr id="1024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C9E005E-B7B7-AD4C-9BB3-BEA8F1074A57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24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6391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Defense: Split-Split DNS</a:t>
            </a:r>
          </a:p>
        </p:txBody>
      </p:sp>
      <p:sp>
        <p:nvSpPr>
          <p:cNvPr id="1044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3EB277C-35EE-2D4D-AF7A-F7F5A3285062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25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104454" name="Picture 4" descr="splitd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7010400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5" name="Line 5"/>
          <p:cNvSpPr>
            <a:spLocks noChangeShapeType="1"/>
          </p:cNvSpPr>
          <p:nvPr/>
        </p:nvSpPr>
        <p:spPr bwMode="auto">
          <a:xfrm flipV="1">
            <a:off x="1524000" y="4953000"/>
            <a:ext cx="6096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456" name="Text Box 6"/>
          <p:cNvSpPr txBox="1">
            <a:spLocks noChangeArrowheads="1"/>
          </p:cNvSpPr>
          <p:nvPr/>
        </p:nvSpPr>
        <p:spPr bwMode="auto">
          <a:xfrm>
            <a:off x="0" y="4191000"/>
            <a:ext cx="14382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1800"/>
              <a:t>Used for recursive queries from local users </a:t>
            </a:r>
            <a:r>
              <a:rPr lang="en-US" altLang="ja-JP" sz="1800" b="1"/>
              <a:t>only</a:t>
            </a:r>
            <a:r>
              <a:rPr lang="en-US" altLang="ja-JP" sz="1800"/>
              <a:t>, firewalled</a:t>
            </a:r>
          </a:p>
        </p:txBody>
      </p:sp>
      <p:sp>
        <p:nvSpPr>
          <p:cNvPr id="104457" name="Rectangle 7"/>
          <p:cNvSpPr>
            <a:spLocks noChangeArrowheads="1"/>
          </p:cNvSpPr>
          <p:nvPr/>
        </p:nvSpPr>
        <p:spPr bwMode="auto">
          <a:xfrm>
            <a:off x="1295400" y="1676400"/>
            <a:ext cx="6705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458" name="Line 8"/>
          <p:cNvSpPr>
            <a:spLocks noChangeShapeType="1"/>
          </p:cNvSpPr>
          <p:nvPr/>
        </p:nvSpPr>
        <p:spPr bwMode="auto">
          <a:xfrm flipH="1">
            <a:off x="7543800" y="2286000"/>
            <a:ext cx="259778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459" name="Text Box 9"/>
          <p:cNvSpPr txBox="1">
            <a:spLocks noChangeArrowheads="1"/>
          </p:cNvSpPr>
          <p:nvPr/>
        </p:nvSpPr>
        <p:spPr bwMode="auto">
          <a:xfrm>
            <a:off x="7803578" y="1403462"/>
            <a:ext cx="1340422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1800" dirty="0"/>
              <a:t>Serves domain info to outside world (no recursion allowed)</a:t>
            </a:r>
          </a:p>
        </p:txBody>
      </p:sp>
      <p:sp>
        <p:nvSpPr>
          <p:cNvPr id="104460" name="Text Box 10"/>
          <p:cNvSpPr txBox="1">
            <a:spLocks noChangeArrowheads="1"/>
          </p:cNvSpPr>
          <p:nvPr/>
        </p:nvSpPr>
        <p:spPr bwMode="auto">
          <a:xfrm>
            <a:off x="6400800" y="6096000"/>
            <a:ext cx="2570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1600"/>
              <a:t>(picture courtesy Lurhq.com)</a:t>
            </a:r>
          </a:p>
        </p:txBody>
      </p:sp>
      <p:sp>
        <p:nvSpPr>
          <p:cNvPr id="104461" name="Text Box 11"/>
          <p:cNvSpPr txBox="1">
            <a:spLocks noChangeArrowheads="1"/>
          </p:cNvSpPr>
          <p:nvPr/>
        </p:nvSpPr>
        <p:spPr bwMode="auto">
          <a:xfrm>
            <a:off x="0" y="1676400"/>
            <a:ext cx="7486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>
                <a:latin typeface="Arial" charset="0"/>
              </a:rPr>
              <a:t>Key idea: disable recursive queries from outside world</a:t>
            </a:r>
          </a:p>
        </p:txBody>
      </p:sp>
    </p:spTree>
    <p:extLst>
      <p:ext uri="{BB962C8B-B14F-4D97-AF65-F5344CB8AC3E}">
        <p14:creationId xmlns:p14="http://schemas.microsoft.com/office/powerpoint/2010/main" val="421770440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this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/>
              <a:t>Overview of DNS</a:t>
            </a:r>
          </a:p>
          <a:p>
            <a:endParaRPr lang="en-US" dirty="0"/>
          </a:p>
          <a:p>
            <a:r>
              <a:rPr lang="en-US" dirty="0"/>
              <a:t>Understand DNS attacks</a:t>
            </a:r>
          </a:p>
          <a:p>
            <a:endParaRPr lang="en-US" dirty="0"/>
          </a:p>
          <a:p>
            <a:r>
              <a:rPr lang="en-US" dirty="0" err="1"/>
              <a:t>DNSSec</a:t>
            </a:r>
            <a:r>
              <a:rPr lang="en-US" dirty="0"/>
              <a:t> protocol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06074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rgbClr val="156047"/>
              </a:buCl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 altLang="ja-JP">
                <a:latin typeface="Calibri" charset="0"/>
                <a:ea typeface="ＭＳ Ｐゴシック" charset="0"/>
                <a:cs typeface="ＭＳ Ｐゴシック" charset="0"/>
              </a:rPr>
              <a:t>DNS Security Extensions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ja-JP" b="1">
                <a:latin typeface="Calibri" charset="0"/>
                <a:ea typeface="ＭＳ Ｐゴシック" charset="0"/>
                <a:cs typeface="ＭＳ Ｐゴシック" charset="0"/>
              </a:rPr>
              <a:t>Uses public key cryptography to verify the authenticity of DNS zone data (records)</a:t>
            </a:r>
          </a:p>
          <a:p>
            <a:pPr lvl="1" eaLnBrk="1" hangingPunct="1"/>
            <a:r>
              <a:rPr lang="en-US" altLang="ja-JP">
                <a:latin typeface="Calibri" charset="0"/>
                <a:ea typeface="ＭＳ Ｐゴシック" charset="0"/>
              </a:rPr>
              <a:t>DNSSEC zone data is digitally signed using a </a:t>
            </a:r>
            <a:r>
              <a:rPr lang="en-US" altLang="ja-JP" i="1">
                <a:latin typeface="Calibri" charset="0"/>
                <a:ea typeface="ＭＳ Ｐゴシック" charset="0"/>
              </a:rPr>
              <a:t>private key for that zone</a:t>
            </a:r>
          </a:p>
          <a:p>
            <a:pPr lvl="1" eaLnBrk="1" hangingPunct="1"/>
            <a:r>
              <a:rPr lang="en-US" altLang="ja-JP">
                <a:latin typeface="Calibri" charset="0"/>
                <a:ea typeface="ＭＳ Ｐゴシック" charset="0"/>
              </a:rPr>
              <a:t>A DNS server receiving DNSSEC signed zone data can verify the origin and  integrity of the data by checking the signature using the </a:t>
            </a:r>
            <a:r>
              <a:rPr lang="en-US" altLang="ja-JP" i="1">
                <a:latin typeface="Calibri" charset="0"/>
                <a:ea typeface="ＭＳ Ｐゴシック" charset="0"/>
              </a:rPr>
              <a:t>public key for that </a:t>
            </a:r>
            <a:r>
              <a:rPr lang="en-US" altLang="ja-JP">
                <a:latin typeface="Calibri" charset="0"/>
                <a:ea typeface="ＭＳ Ｐゴシック" charset="0"/>
              </a:rPr>
              <a:t>Zone</a:t>
            </a:r>
          </a:p>
          <a:p>
            <a:pPr eaLnBrk="1" hangingPunct="1">
              <a:buFont typeface="Arial" charset="0"/>
              <a:buNone/>
            </a:pPr>
            <a:endParaRPr lang="en-GB" altLang="ja-JP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14ABE4-B7DE-144B-80FC-5AB1B61EB240}" type="slidenum">
              <a:rPr lang="en-US" altLang="ja-JP" sz="1200">
                <a:solidFill>
                  <a:srgbClr val="898989"/>
                </a:solidFill>
                <a:latin typeface="Gill Sans MT" charset="0"/>
              </a:rPr>
              <a:pPr/>
              <a:t>27</a:t>
            </a:fld>
            <a:endParaRPr lang="en-US" altLang="ja-JP" sz="1200">
              <a:solidFill>
                <a:srgbClr val="898989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1986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Authentication DNS Responses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ja-JP" sz="2500" dirty="0">
                <a:latin typeface="Calibri" charset="0"/>
                <a:ea typeface="ＭＳ Ｐゴシック" charset="0"/>
                <a:cs typeface="ＭＳ Ｐゴシック" charset="0"/>
              </a:rPr>
              <a:t>Each DNS zone signs its data using a private key.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ja-JP" sz="2200" dirty="0">
                <a:latin typeface="Calibri" charset="0"/>
                <a:ea typeface="ＭＳ Ｐゴシック" charset="0"/>
              </a:rPr>
              <a:t>Recommend signing done offline in advance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ja-JP" sz="2500" dirty="0">
                <a:latin typeface="Calibri" charset="0"/>
                <a:ea typeface="ＭＳ Ｐゴシック" charset="0"/>
                <a:cs typeface="ＭＳ Ｐゴシック" charset="0"/>
              </a:rPr>
              <a:t>Query for a particular record returns: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ja-JP" sz="2200" dirty="0">
                <a:latin typeface="Calibri" charset="0"/>
                <a:ea typeface="ＭＳ Ｐゴシック" charset="0"/>
              </a:rPr>
              <a:t>The requested resource record set.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ja-JP" sz="2200" dirty="0">
                <a:latin typeface="Calibri" charset="0"/>
                <a:ea typeface="ＭＳ Ｐゴシック" charset="0"/>
              </a:rPr>
              <a:t>A signature (SIG) of the requested resource record set.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ja-JP" sz="2500" dirty="0">
                <a:latin typeface="Calibri" charset="0"/>
                <a:ea typeface="ＭＳ Ｐゴシック" charset="0"/>
                <a:cs typeface="ＭＳ Ｐゴシック" charset="0"/>
              </a:rPr>
              <a:t>Resolver authenticates response using public key.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ja-JP" sz="2200" dirty="0">
                <a:latin typeface="Calibri" charset="0"/>
                <a:ea typeface="ＭＳ Ｐゴシック" charset="0"/>
              </a:rPr>
              <a:t>Public key is pre-configured or learned via a sequence of key records in the DNS hierarchy.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6810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Secure DNS Query and Response</a:t>
            </a:r>
          </a:p>
        </p:txBody>
      </p:sp>
      <p:grpSp>
        <p:nvGrpSpPr>
          <p:cNvPr id="49156" name="Group 3"/>
          <p:cNvGrpSpPr>
            <a:grpSpLocks/>
          </p:cNvGrpSpPr>
          <p:nvPr/>
        </p:nvGrpSpPr>
        <p:grpSpPr bwMode="auto">
          <a:xfrm>
            <a:off x="7648864" y="1582878"/>
            <a:ext cx="571500" cy="1103313"/>
            <a:chOff x="3093" y="1773"/>
            <a:chExt cx="396" cy="788"/>
          </a:xfrm>
        </p:grpSpPr>
        <p:sp>
          <p:nvSpPr>
            <p:cNvPr id="49212" name="Rectangle 4"/>
            <p:cNvSpPr>
              <a:spLocks noChangeArrowheads="1"/>
            </p:cNvSpPr>
            <p:nvPr/>
          </p:nvSpPr>
          <p:spPr bwMode="auto">
            <a:xfrm>
              <a:off x="3097" y="1777"/>
              <a:ext cx="232" cy="784"/>
            </a:xfrm>
            <a:prstGeom prst="rect">
              <a:avLst/>
            </a:prstGeom>
            <a:solidFill>
              <a:srgbClr val="99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213" name="Freeform 5"/>
            <p:cNvSpPr>
              <a:spLocks/>
            </p:cNvSpPr>
            <p:nvPr/>
          </p:nvSpPr>
          <p:spPr bwMode="auto">
            <a:xfrm>
              <a:off x="3329" y="1777"/>
              <a:ext cx="160" cy="784"/>
            </a:xfrm>
            <a:custGeom>
              <a:avLst/>
              <a:gdLst>
                <a:gd name="T0" fmla="*/ 0 w 160"/>
                <a:gd name="T1" fmla="*/ 784 h 784"/>
                <a:gd name="T2" fmla="*/ 0 w 160"/>
                <a:gd name="T3" fmla="*/ 0 h 784"/>
                <a:gd name="T4" fmla="*/ 160 w 160"/>
                <a:gd name="T5" fmla="*/ 56 h 784"/>
                <a:gd name="T6" fmla="*/ 160 w 160"/>
                <a:gd name="T7" fmla="*/ 688 h 784"/>
                <a:gd name="T8" fmla="*/ 0 w 160"/>
                <a:gd name="T9" fmla="*/ 784 h 7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784"/>
                <a:gd name="T17" fmla="*/ 160 w 160"/>
                <a:gd name="T18" fmla="*/ 784 h 7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784">
                  <a:moveTo>
                    <a:pt x="0" y="784"/>
                  </a:moveTo>
                  <a:lnTo>
                    <a:pt x="0" y="0"/>
                  </a:lnTo>
                  <a:lnTo>
                    <a:pt x="160" y="56"/>
                  </a:lnTo>
                  <a:lnTo>
                    <a:pt x="160" y="688"/>
                  </a:lnTo>
                  <a:lnTo>
                    <a:pt x="0" y="784"/>
                  </a:lnTo>
                  <a:close/>
                </a:path>
              </a:pathLst>
            </a:custGeom>
            <a:solidFill>
              <a:srgbClr val="99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214" name="Rectangle 6"/>
            <p:cNvSpPr>
              <a:spLocks noChangeArrowheads="1"/>
            </p:cNvSpPr>
            <p:nvPr/>
          </p:nvSpPr>
          <p:spPr bwMode="auto">
            <a:xfrm>
              <a:off x="3113" y="1793"/>
              <a:ext cx="192" cy="5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215" name="Freeform 7"/>
            <p:cNvSpPr>
              <a:spLocks/>
            </p:cNvSpPr>
            <p:nvPr/>
          </p:nvSpPr>
          <p:spPr bwMode="auto">
            <a:xfrm>
              <a:off x="3093" y="1773"/>
              <a:ext cx="392" cy="784"/>
            </a:xfrm>
            <a:custGeom>
              <a:avLst/>
              <a:gdLst>
                <a:gd name="T0" fmla="*/ 232 w 392"/>
                <a:gd name="T1" fmla="*/ 784 h 784"/>
                <a:gd name="T2" fmla="*/ 232 w 392"/>
                <a:gd name="T3" fmla="*/ 0 h 784"/>
                <a:gd name="T4" fmla="*/ 0 w 392"/>
                <a:gd name="T5" fmla="*/ 0 h 784"/>
                <a:gd name="T6" fmla="*/ 0 w 392"/>
                <a:gd name="T7" fmla="*/ 784 h 784"/>
                <a:gd name="T8" fmla="*/ 232 w 392"/>
                <a:gd name="T9" fmla="*/ 784 h 784"/>
                <a:gd name="T10" fmla="*/ 232 w 392"/>
                <a:gd name="T11" fmla="*/ 0 h 784"/>
                <a:gd name="T12" fmla="*/ 392 w 392"/>
                <a:gd name="T13" fmla="*/ 56 h 784"/>
                <a:gd name="T14" fmla="*/ 392 w 392"/>
                <a:gd name="T15" fmla="*/ 688 h 784"/>
                <a:gd name="T16" fmla="*/ 232 w 392"/>
                <a:gd name="T17" fmla="*/ 784 h 7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2"/>
                <a:gd name="T28" fmla="*/ 0 h 784"/>
                <a:gd name="T29" fmla="*/ 392 w 392"/>
                <a:gd name="T30" fmla="*/ 784 h 7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2" h="784">
                  <a:moveTo>
                    <a:pt x="232" y="784"/>
                  </a:moveTo>
                  <a:lnTo>
                    <a:pt x="232" y="0"/>
                  </a:lnTo>
                  <a:lnTo>
                    <a:pt x="0" y="0"/>
                  </a:lnTo>
                  <a:lnTo>
                    <a:pt x="0" y="784"/>
                  </a:lnTo>
                  <a:lnTo>
                    <a:pt x="232" y="784"/>
                  </a:lnTo>
                  <a:lnTo>
                    <a:pt x="232" y="0"/>
                  </a:lnTo>
                  <a:lnTo>
                    <a:pt x="392" y="56"/>
                  </a:lnTo>
                  <a:lnTo>
                    <a:pt x="392" y="688"/>
                  </a:lnTo>
                  <a:lnTo>
                    <a:pt x="232" y="78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216" name="Rectangle 8"/>
            <p:cNvSpPr>
              <a:spLocks noChangeArrowheads="1"/>
            </p:cNvSpPr>
            <p:nvPr/>
          </p:nvSpPr>
          <p:spPr bwMode="auto">
            <a:xfrm>
              <a:off x="3109" y="1789"/>
              <a:ext cx="192" cy="54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217" name="Freeform 9"/>
            <p:cNvSpPr>
              <a:spLocks/>
            </p:cNvSpPr>
            <p:nvPr/>
          </p:nvSpPr>
          <p:spPr bwMode="auto">
            <a:xfrm>
              <a:off x="3109" y="2285"/>
              <a:ext cx="184" cy="48"/>
            </a:xfrm>
            <a:custGeom>
              <a:avLst/>
              <a:gdLst>
                <a:gd name="T0" fmla="*/ 184 w 184"/>
                <a:gd name="T1" fmla="*/ 0 h 48"/>
                <a:gd name="T2" fmla="*/ 24 w 184"/>
                <a:gd name="T3" fmla="*/ 0 h 48"/>
                <a:gd name="T4" fmla="*/ 0 w 184"/>
                <a:gd name="T5" fmla="*/ 48 h 48"/>
                <a:gd name="T6" fmla="*/ 0 60000 65536"/>
                <a:gd name="T7" fmla="*/ 0 60000 65536"/>
                <a:gd name="T8" fmla="*/ 0 60000 65536"/>
                <a:gd name="T9" fmla="*/ 0 w 184"/>
                <a:gd name="T10" fmla="*/ 0 h 48"/>
                <a:gd name="T11" fmla="*/ 184 w 184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48">
                  <a:moveTo>
                    <a:pt x="184" y="0"/>
                  </a:moveTo>
                  <a:lnTo>
                    <a:pt x="24" y="0"/>
                  </a:lnTo>
                  <a:lnTo>
                    <a:pt x="0" y="4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218" name="Freeform 10"/>
            <p:cNvSpPr>
              <a:spLocks/>
            </p:cNvSpPr>
            <p:nvPr/>
          </p:nvSpPr>
          <p:spPr bwMode="auto">
            <a:xfrm>
              <a:off x="3113" y="1905"/>
              <a:ext cx="192" cy="40"/>
            </a:xfrm>
            <a:custGeom>
              <a:avLst/>
              <a:gdLst>
                <a:gd name="T0" fmla="*/ 24 w 192"/>
                <a:gd name="T1" fmla="*/ 0 h 40"/>
                <a:gd name="T2" fmla="*/ 0 w 192"/>
                <a:gd name="T3" fmla="*/ 40 h 40"/>
                <a:gd name="T4" fmla="*/ 192 w 192"/>
                <a:gd name="T5" fmla="*/ 40 h 40"/>
                <a:gd name="T6" fmla="*/ 192 w 192"/>
                <a:gd name="T7" fmla="*/ 0 h 40"/>
                <a:gd name="T8" fmla="*/ 24 w 192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0"/>
                <a:gd name="T17" fmla="*/ 192 w 19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0">
                  <a:moveTo>
                    <a:pt x="24" y="0"/>
                  </a:moveTo>
                  <a:lnTo>
                    <a:pt x="0" y="40"/>
                  </a:lnTo>
                  <a:lnTo>
                    <a:pt x="192" y="40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219" name="Freeform 11"/>
            <p:cNvSpPr>
              <a:spLocks/>
            </p:cNvSpPr>
            <p:nvPr/>
          </p:nvSpPr>
          <p:spPr bwMode="auto">
            <a:xfrm>
              <a:off x="3113" y="1945"/>
              <a:ext cx="192" cy="8"/>
            </a:xfrm>
            <a:custGeom>
              <a:avLst/>
              <a:gdLst>
                <a:gd name="T0" fmla="*/ 192 w 192"/>
                <a:gd name="T1" fmla="*/ 0 h 8"/>
                <a:gd name="T2" fmla="*/ 0 w 192"/>
                <a:gd name="T3" fmla="*/ 0 h 8"/>
                <a:gd name="T4" fmla="*/ 24 w 192"/>
                <a:gd name="T5" fmla="*/ 8 h 8"/>
                <a:gd name="T6" fmla="*/ 192 w 192"/>
                <a:gd name="T7" fmla="*/ 8 h 8"/>
                <a:gd name="T8" fmla="*/ 192 w 19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8"/>
                <a:gd name="T17" fmla="*/ 192 w 19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8">
                  <a:moveTo>
                    <a:pt x="192" y="0"/>
                  </a:moveTo>
                  <a:lnTo>
                    <a:pt x="0" y="0"/>
                  </a:lnTo>
                  <a:lnTo>
                    <a:pt x="24" y="8"/>
                  </a:lnTo>
                  <a:lnTo>
                    <a:pt x="192" y="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220" name="Freeform 12"/>
            <p:cNvSpPr>
              <a:spLocks/>
            </p:cNvSpPr>
            <p:nvPr/>
          </p:nvSpPr>
          <p:spPr bwMode="auto">
            <a:xfrm>
              <a:off x="3113" y="1993"/>
              <a:ext cx="192" cy="40"/>
            </a:xfrm>
            <a:custGeom>
              <a:avLst/>
              <a:gdLst>
                <a:gd name="T0" fmla="*/ 24 w 192"/>
                <a:gd name="T1" fmla="*/ 0 h 40"/>
                <a:gd name="T2" fmla="*/ 0 w 192"/>
                <a:gd name="T3" fmla="*/ 40 h 40"/>
                <a:gd name="T4" fmla="*/ 192 w 192"/>
                <a:gd name="T5" fmla="*/ 40 h 40"/>
                <a:gd name="T6" fmla="*/ 192 w 192"/>
                <a:gd name="T7" fmla="*/ 0 h 40"/>
                <a:gd name="T8" fmla="*/ 24 w 192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0"/>
                <a:gd name="T17" fmla="*/ 192 w 19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0">
                  <a:moveTo>
                    <a:pt x="24" y="0"/>
                  </a:moveTo>
                  <a:lnTo>
                    <a:pt x="0" y="40"/>
                  </a:lnTo>
                  <a:lnTo>
                    <a:pt x="192" y="40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9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221" name="Freeform 13"/>
            <p:cNvSpPr>
              <a:spLocks/>
            </p:cNvSpPr>
            <p:nvPr/>
          </p:nvSpPr>
          <p:spPr bwMode="auto">
            <a:xfrm>
              <a:off x="3109" y="1893"/>
              <a:ext cx="192" cy="48"/>
            </a:xfrm>
            <a:custGeom>
              <a:avLst/>
              <a:gdLst>
                <a:gd name="T0" fmla="*/ 24 w 192"/>
                <a:gd name="T1" fmla="*/ 0 h 48"/>
                <a:gd name="T2" fmla="*/ 0 w 192"/>
                <a:gd name="T3" fmla="*/ 48 h 48"/>
                <a:gd name="T4" fmla="*/ 192 w 192"/>
                <a:gd name="T5" fmla="*/ 48 h 48"/>
                <a:gd name="T6" fmla="*/ 192 w 192"/>
                <a:gd name="T7" fmla="*/ 0 h 48"/>
                <a:gd name="T8" fmla="*/ 24 w 19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24" y="0"/>
                  </a:moveTo>
                  <a:lnTo>
                    <a:pt x="0" y="48"/>
                  </a:lnTo>
                  <a:lnTo>
                    <a:pt x="192" y="48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222" name="Freeform 14"/>
            <p:cNvSpPr>
              <a:spLocks/>
            </p:cNvSpPr>
            <p:nvPr/>
          </p:nvSpPr>
          <p:spPr bwMode="auto">
            <a:xfrm>
              <a:off x="3109" y="1981"/>
              <a:ext cx="192" cy="48"/>
            </a:xfrm>
            <a:custGeom>
              <a:avLst/>
              <a:gdLst>
                <a:gd name="T0" fmla="*/ 24 w 192"/>
                <a:gd name="T1" fmla="*/ 0 h 48"/>
                <a:gd name="T2" fmla="*/ 0 w 192"/>
                <a:gd name="T3" fmla="*/ 48 h 48"/>
                <a:gd name="T4" fmla="*/ 192 w 192"/>
                <a:gd name="T5" fmla="*/ 48 h 48"/>
                <a:gd name="T6" fmla="*/ 192 w 192"/>
                <a:gd name="T7" fmla="*/ 0 h 48"/>
                <a:gd name="T8" fmla="*/ 24 w 19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24" y="0"/>
                  </a:moveTo>
                  <a:lnTo>
                    <a:pt x="0" y="48"/>
                  </a:lnTo>
                  <a:lnTo>
                    <a:pt x="192" y="48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223" name="Freeform 15"/>
            <p:cNvSpPr>
              <a:spLocks/>
            </p:cNvSpPr>
            <p:nvPr/>
          </p:nvSpPr>
          <p:spPr bwMode="auto">
            <a:xfrm>
              <a:off x="3113" y="2033"/>
              <a:ext cx="192" cy="8"/>
            </a:xfrm>
            <a:custGeom>
              <a:avLst/>
              <a:gdLst>
                <a:gd name="T0" fmla="*/ 192 w 192"/>
                <a:gd name="T1" fmla="*/ 0 h 8"/>
                <a:gd name="T2" fmla="*/ 0 w 192"/>
                <a:gd name="T3" fmla="*/ 0 h 8"/>
                <a:gd name="T4" fmla="*/ 24 w 192"/>
                <a:gd name="T5" fmla="*/ 8 h 8"/>
                <a:gd name="T6" fmla="*/ 192 w 192"/>
                <a:gd name="T7" fmla="*/ 8 h 8"/>
                <a:gd name="T8" fmla="*/ 192 w 19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8"/>
                <a:gd name="T17" fmla="*/ 192 w 19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8">
                  <a:moveTo>
                    <a:pt x="192" y="0"/>
                  </a:moveTo>
                  <a:lnTo>
                    <a:pt x="0" y="0"/>
                  </a:lnTo>
                  <a:lnTo>
                    <a:pt x="24" y="8"/>
                  </a:lnTo>
                  <a:lnTo>
                    <a:pt x="192" y="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224" name="Freeform 16"/>
            <p:cNvSpPr>
              <a:spLocks/>
            </p:cNvSpPr>
            <p:nvPr/>
          </p:nvSpPr>
          <p:spPr bwMode="auto">
            <a:xfrm>
              <a:off x="3113" y="1817"/>
              <a:ext cx="192" cy="40"/>
            </a:xfrm>
            <a:custGeom>
              <a:avLst/>
              <a:gdLst>
                <a:gd name="T0" fmla="*/ 24 w 192"/>
                <a:gd name="T1" fmla="*/ 0 h 40"/>
                <a:gd name="T2" fmla="*/ 0 w 192"/>
                <a:gd name="T3" fmla="*/ 40 h 40"/>
                <a:gd name="T4" fmla="*/ 192 w 192"/>
                <a:gd name="T5" fmla="*/ 40 h 40"/>
                <a:gd name="T6" fmla="*/ 192 w 192"/>
                <a:gd name="T7" fmla="*/ 0 h 40"/>
                <a:gd name="T8" fmla="*/ 24 w 192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0"/>
                <a:gd name="T17" fmla="*/ 192 w 19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0">
                  <a:moveTo>
                    <a:pt x="24" y="0"/>
                  </a:moveTo>
                  <a:lnTo>
                    <a:pt x="0" y="40"/>
                  </a:lnTo>
                  <a:lnTo>
                    <a:pt x="192" y="40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9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225" name="Freeform 17"/>
            <p:cNvSpPr>
              <a:spLocks/>
            </p:cNvSpPr>
            <p:nvPr/>
          </p:nvSpPr>
          <p:spPr bwMode="auto">
            <a:xfrm>
              <a:off x="3113" y="1857"/>
              <a:ext cx="192" cy="8"/>
            </a:xfrm>
            <a:custGeom>
              <a:avLst/>
              <a:gdLst>
                <a:gd name="T0" fmla="*/ 192 w 192"/>
                <a:gd name="T1" fmla="*/ 0 h 8"/>
                <a:gd name="T2" fmla="*/ 0 w 192"/>
                <a:gd name="T3" fmla="*/ 0 h 8"/>
                <a:gd name="T4" fmla="*/ 24 w 192"/>
                <a:gd name="T5" fmla="*/ 8 h 8"/>
                <a:gd name="T6" fmla="*/ 192 w 192"/>
                <a:gd name="T7" fmla="*/ 8 h 8"/>
                <a:gd name="T8" fmla="*/ 192 w 19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8"/>
                <a:gd name="T17" fmla="*/ 192 w 19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8">
                  <a:moveTo>
                    <a:pt x="192" y="0"/>
                  </a:moveTo>
                  <a:lnTo>
                    <a:pt x="0" y="0"/>
                  </a:lnTo>
                  <a:lnTo>
                    <a:pt x="24" y="8"/>
                  </a:lnTo>
                  <a:lnTo>
                    <a:pt x="192" y="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226" name="Freeform 18"/>
            <p:cNvSpPr>
              <a:spLocks/>
            </p:cNvSpPr>
            <p:nvPr/>
          </p:nvSpPr>
          <p:spPr bwMode="auto">
            <a:xfrm>
              <a:off x="3113" y="1793"/>
              <a:ext cx="192" cy="24"/>
            </a:xfrm>
            <a:custGeom>
              <a:avLst/>
              <a:gdLst>
                <a:gd name="T0" fmla="*/ 0 w 192"/>
                <a:gd name="T1" fmla="*/ 0 h 24"/>
                <a:gd name="T2" fmla="*/ 192 w 192"/>
                <a:gd name="T3" fmla="*/ 0 h 24"/>
                <a:gd name="T4" fmla="*/ 192 w 192"/>
                <a:gd name="T5" fmla="*/ 24 h 24"/>
                <a:gd name="T6" fmla="*/ 24 w 192"/>
                <a:gd name="T7" fmla="*/ 24 h 24"/>
                <a:gd name="T8" fmla="*/ 0 w 192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24"/>
                <a:gd name="T17" fmla="*/ 192 w 19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24">
                  <a:moveTo>
                    <a:pt x="0" y="0"/>
                  </a:moveTo>
                  <a:lnTo>
                    <a:pt x="192" y="0"/>
                  </a:lnTo>
                  <a:lnTo>
                    <a:pt x="192" y="24"/>
                  </a:lnTo>
                  <a:lnTo>
                    <a:pt x="2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227" name="Freeform 19"/>
            <p:cNvSpPr>
              <a:spLocks/>
            </p:cNvSpPr>
            <p:nvPr/>
          </p:nvSpPr>
          <p:spPr bwMode="auto">
            <a:xfrm>
              <a:off x="3145" y="1913"/>
              <a:ext cx="152" cy="24"/>
            </a:xfrm>
            <a:custGeom>
              <a:avLst/>
              <a:gdLst>
                <a:gd name="T0" fmla="*/ 96 w 152"/>
                <a:gd name="T1" fmla="*/ 24 h 24"/>
                <a:gd name="T2" fmla="*/ 96 w 152"/>
                <a:gd name="T3" fmla="*/ 16 h 24"/>
                <a:gd name="T4" fmla="*/ 144 w 152"/>
                <a:gd name="T5" fmla="*/ 16 h 24"/>
                <a:gd name="T6" fmla="*/ 152 w 152"/>
                <a:gd name="T7" fmla="*/ 8 h 24"/>
                <a:gd name="T8" fmla="*/ 96 w 152"/>
                <a:gd name="T9" fmla="*/ 8 h 24"/>
                <a:gd name="T10" fmla="*/ 96 w 152"/>
                <a:gd name="T11" fmla="*/ 0 h 24"/>
                <a:gd name="T12" fmla="*/ 48 w 152"/>
                <a:gd name="T13" fmla="*/ 0 h 24"/>
                <a:gd name="T14" fmla="*/ 48 w 152"/>
                <a:gd name="T15" fmla="*/ 8 h 24"/>
                <a:gd name="T16" fmla="*/ 0 w 152"/>
                <a:gd name="T17" fmla="*/ 8 h 24"/>
                <a:gd name="T18" fmla="*/ 0 w 152"/>
                <a:gd name="T19" fmla="*/ 16 h 24"/>
                <a:gd name="T20" fmla="*/ 48 w 152"/>
                <a:gd name="T21" fmla="*/ 16 h 24"/>
                <a:gd name="T22" fmla="*/ 48 w 152"/>
                <a:gd name="T23" fmla="*/ 24 h 24"/>
                <a:gd name="T24" fmla="*/ 96 w 152"/>
                <a:gd name="T25" fmla="*/ 2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24"/>
                <a:gd name="T41" fmla="*/ 152 w 152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24">
                  <a:moveTo>
                    <a:pt x="96" y="24"/>
                  </a:moveTo>
                  <a:lnTo>
                    <a:pt x="96" y="16"/>
                  </a:lnTo>
                  <a:lnTo>
                    <a:pt x="144" y="16"/>
                  </a:lnTo>
                  <a:lnTo>
                    <a:pt x="152" y="8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96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228" name="Freeform 20"/>
            <p:cNvSpPr>
              <a:spLocks/>
            </p:cNvSpPr>
            <p:nvPr/>
          </p:nvSpPr>
          <p:spPr bwMode="auto">
            <a:xfrm>
              <a:off x="3109" y="1805"/>
              <a:ext cx="192" cy="48"/>
            </a:xfrm>
            <a:custGeom>
              <a:avLst/>
              <a:gdLst>
                <a:gd name="T0" fmla="*/ 24 w 192"/>
                <a:gd name="T1" fmla="*/ 0 h 48"/>
                <a:gd name="T2" fmla="*/ 0 w 192"/>
                <a:gd name="T3" fmla="*/ 48 h 48"/>
                <a:gd name="T4" fmla="*/ 192 w 192"/>
                <a:gd name="T5" fmla="*/ 48 h 48"/>
                <a:gd name="T6" fmla="*/ 192 w 192"/>
                <a:gd name="T7" fmla="*/ 0 h 48"/>
                <a:gd name="T8" fmla="*/ 24 w 19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24" y="0"/>
                  </a:moveTo>
                  <a:lnTo>
                    <a:pt x="0" y="48"/>
                  </a:lnTo>
                  <a:lnTo>
                    <a:pt x="192" y="48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229" name="Rectangle 21"/>
            <p:cNvSpPr>
              <a:spLocks noChangeArrowheads="1"/>
            </p:cNvSpPr>
            <p:nvPr/>
          </p:nvSpPr>
          <p:spPr bwMode="auto">
            <a:xfrm>
              <a:off x="3149" y="2061"/>
              <a:ext cx="136" cy="2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230" name="Rectangle 22"/>
            <p:cNvSpPr>
              <a:spLocks noChangeArrowheads="1"/>
            </p:cNvSpPr>
            <p:nvPr/>
          </p:nvSpPr>
          <p:spPr bwMode="auto">
            <a:xfrm>
              <a:off x="3113" y="2393"/>
              <a:ext cx="192" cy="4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231" name="Rectangle 23"/>
            <p:cNvSpPr>
              <a:spLocks noChangeArrowheads="1"/>
            </p:cNvSpPr>
            <p:nvPr/>
          </p:nvSpPr>
          <p:spPr bwMode="auto">
            <a:xfrm>
              <a:off x="3113" y="2457"/>
              <a:ext cx="192" cy="4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9157" name="Group 24"/>
          <p:cNvGrpSpPr>
            <a:grpSpLocks/>
          </p:cNvGrpSpPr>
          <p:nvPr/>
        </p:nvGrpSpPr>
        <p:grpSpPr bwMode="auto">
          <a:xfrm>
            <a:off x="4433888" y="1949450"/>
            <a:ext cx="571500" cy="1104900"/>
            <a:chOff x="1457" y="1174"/>
            <a:chExt cx="396" cy="788"/>
          </a:xfrm>
        </p:grpSpPr>
        <p:sp>
          <p:nvSpPr>
            <p:cNvPr id="49190" name="Rectangle 25"/>
            <p:cNvSpPr>
              <a:spLocks noChangeArrowheads="1"/>
            </p:cNvSpPr>
            <p:nvPr/>
          </p:nvSpPr>
          <p:spPr bwMode="auto">
            <a:xfrm>
              <a:off x="1461" y="1178"/>
              <a:ext cx="232" cy="784"/>
            </a:xfrm>
            <a:prstGeom prst="rect">
              <a:avLst/>
            </a:prstGeom>
            <a:solidFill>
              <a:srgbClr val="33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91" name="Freeform 26"/>
            <p:cNvSpPr>
              <a:spLocks/>
            </p:cNvSpPr>
            <p:nvPr/>
          </p:nvSpPr>
          <p:spPr bwMode="auto">
            <a:xfrm>
              <a:off x="1693" y="1178"/>
              <a:ext cx="160" cy="784"/>
            </a:xfrm>
            <a:custGeom>
              <a:avLst/>
              <a:gdLst>
                <a:gd name="T0" fmla="*/ 0 w 160"/>
                <a:gd name="T1" fmla="*/ 784 h 784"/>
                <a:gd name="T2" fmla="*/ 0 w 160"/>
                <a:gd name="T3" fmla="*/ 0 h 784"/>
                <a:gd name="T4" fmla="*/ 160 w 160"/>
                <a:gd name="T5" fmla="*/ 56 h 784"/>
                <a:gd name="T6" fmla="*/ 160 w 160"/>
                <a:gd name="T7" fmla="*/ 688 h 784"/>
                <a:gd name="T8" fmla="*/ 0 w 160"/>
                <a:gd name="T9" fmla="*/ 784 h 7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784"/>
                <a:gd name="T17" fmla="*/ 160 w 160"/>
                <a:gd name="T18" fmla="*/ 784 h 7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784">
                  <a:moveTo>
                    <a:pt x="0" y="784"/>
                  </a:moveTo>
                  <a:lnTo>
                    <a:pt x="0" y="0"/>
                  </a:lnTo>
                  <a:lnTo>
                    <a:pt x="160" y="56"/>
                  </a:lnTo>
                  <a:lnTo>
                    <a:pt x="160" y="688"/>
                  </a:lnTo>
                  <a:lnTo>
                    <a:pt x="0" y="784"/>
                  </a:lnTo>
                  <a:close/>
                </a:path>
              </a:pathLst>
            </a:custGeom>
            <a:solidFill>
              <a:srgbClr val="33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92" name="Rectangle 27"/>
            <p:cNvSpPr>
              <a:spLocks noChangeArrowheads="1"/>
            </p:cNvSpPr>
            <p:nvPr/>
          </p:nvSpPr>
          <p:spPr bwMode="auto">
            <a:xfrm>
              <a:off x="1477" y="1194"/>
              <a:ext cx="192" cy="5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93" name="Freeform 28"/>
            <p:cNvSpPr>
              <a:spLocks/>
            </p:cNvSpPr>
            <p:nvPr/>
          </p:nvSpPr>
          <p:spPr bwMode="auto">
            <a:xfrm>
              <a:off x="1457" y="1174"/>
              <a:ext cx="392" cy="784"/>
            </a:xfrm>
            <a:custGeom>
              <a:avLst/>
              <a:gdLst>
                <a:gd name="T0" fmla="*/ 232 w 392"/>
                <a:gd name="T1" fmla="*/ 784 h 784"/>
                <a:gd name="T2" fmla="*/ 232 w 392"/>
                <a:gd name="T3" fmla="*/ 0 h 784"/>
                <a:gd name="T4" fmla="*/ 0 w 392"/>
                <a:gd name="T5" fmla="*/ 0 h 784"/>
                <a:gd name="T6" fmla="*/ 0 w 392"/>
                <a:gd name="T7" fmla="*/ 784 h 784"/>
                <a:gd name="T8" fmla="*/ 232 w 392"/>
                <a:gd name="T9" fmla="*/ 784 h 784"/>
                <a:gd name="T10" fmla="*/ 232 w 392"/>
                <a:gd name="T11" fmla="*/ 0 h 784"/>
                <a:gd name="T12" fmla="*/ 392 w 392"/>
                <a:gd name="T13" fmla="*/ 56 h 784"/>
                <a:gd name="T14" fmla="*/ 392 w 392"/>
                <a:gd name="T15" fmla="*/ 688 h 784"/>
                <a:gd name="T16" fmla="*/ 232 w 392"/>
                <a:gd name="T17" fmla="*/ 784 h 7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2"/>
                <a:gd name="T28" fmla="*/ 0 h 784"/>
                <a:gd name="T29" fmla="*/ 392 w 392"/>
                <a:gd name="T30" fmla="*/ 784 h 7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2" h="784">
                  <a:moveTo>
                    <a:pt x="232" y="784"/>
                  </a:moveTo>
                  <a:lnTo>
                    <a:pt x="232" y="0"/>
                  </a:lnTo>
                  <a:lnTo>
                    <a:pt x="0" y="0"/>
                  </a:lnTo>
                  <a:lnTo>
                    <a:pt x="0" y="784"/>
                  </a:lnTo>
                  <a:lnTo>
                    <a:pt x="232" y="784"/>
                  </a:lnTo>
                  <a:lnTo>
                    <a:pt x="232" y="0"/>
                  </a:lnTo>
                  <a:lnTo>
                    <a:pt x="392" y="56"/>
                  </a:lnTo>
                  <a:lnTo>
                    <a:pt x="392" y="688"/>
                  </a:lnTo>
                  <a:lnTo>
                    <a:pt x="232" y="78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94" name="Rectangle 29"/>
            <p:cNvSpPr>
              <a:spLocks noChangeArrowheads="1"/>
            </p:cNvSpPr>
            <p:nvPr/>
          </p:nvSpPr>
          <p:spPr bwMode="auto">
            <a:xfrm>
              <a:off x="1473" y="1190"/>
              <a:ext cx="192" cy="54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95" name="Freeform 30"/>
            <p:cNvSpPr>
              <a:spLocks/>
            </p:cNvSpPr>
            <p:nvPr/>
          </p:nvSpPr>
          <p:spPr bwMode="auto">
            <a:xfrm>
              <a:off x="1473" y="1686"/>
              <a:ext cx="184" cy="48"/>
            </a:xfrm>
            <a:custGeom>
              <a:avLst/>
              <a:gdLst>
                <a:gd name="T0" fmla="*/ 184 w 184"/>
                <a:gd name="T1" fmla="*/ 0 h 48"/>
                <a:gd name="T2" fmla="*/ 24 w 184"/>
                <a:gd name="T3" fmla="*/ 0 h 48"/>
                <a:gd name="T4" fmla="*/ 0 w 184"/>
                <a:gd name="T5" fmla="*/ 48 h 48"/>
                <a:gd name="T6" fmla="*/ 0 60000 65536"/>
                <a:gd name="T7" fmla="*/ 0 60000 65536"/>
                <a:gd name="T8" fmla="*/ 0 60000 65536"/>
                <a:gd name="T9" fmla="*/ 0 w 184"/>
                <a:gd name="T10" fmla="*/ 0 h 48"/>
                <a:gd name="T11" fmla="*/ 184 w 184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48">
                  <a:moveTo>
                    <a:pt x="184" y="0"/>
                  </a:moveTo>
                  <a:lnTo>
                    <a:pt x="24" y="0"/>
                  </a:lnTo>
                  <a:lnTo>
                    <a:pt x="0" y="4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96" name="Line 31"/>
            <p:cNvSpPr>
              <a:spLocks noChangeShapeType="1"/>
            </p:cNvSpPr>
            <p:nvPr/>
          </p:nvSpPr>
          <p:spPr bwMode="auto">
            <a:xfrm flipV="1">
              <a:off x="1497" y="1206"/>
              <a:ext cx="1" cy="4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97" name="Freeform 32"/>
            <p:cNvSpPr>
              <a:spLocks/>
            </p:cNvSpPr>
            <p:nvPr/>
          </p:nvSpPr>
          <p:spPr bwMode="auto">
            <a:xfrm>
              <a:off x="1477" y="1306"/>
              <a:ext cx="192" cy="40"/>
            </a:xfrm>
            <a:custGeom>
              <a:avLst/>
              <a:gdLst>
                <a:gd name="T0" fmla="*/ 24 w 192"/>
                <a:gd name="T1" fmla="*/ 0 h 40"/>
                <a:gd name="T2" fmla="*/ 0 w 192"/>
                <a:gd name="T3" fmla="*/ 40 h 40"/>
                <a:gd name="T4" fmla="*/ 192 w 192"/>
                <a:gd name="T5" fmla="*/ 40 h 40"/>
                <a:gd name="T6" fmla="*/ 192 w 192"/>
                <a:gd name="T7" fmla="*/ 0 h 40"/>
                <a:gd name="T8" fmla="*/ 24 w 192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0"/>
                <a:gd name="T17" fmla="*/ 192 w 19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0">
                  <a:moveTo>
                    <a:pt x="24" y="0"/>
                  </a:moveTo>
                  <a:lnTo>
                    <a:pt x="0" y="40"/>
                  </a:lnTo>
                  <a:lnTo>
                    <a:pt x="192" y="40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98" name="Freeform 33"/>
            <p:cNvSpPr>
              <a:spLocks/>
            </p:cNvSpPr>
            <p:nvPr/>
          </p:nvSpPr>
          <p:spPr bwMode="auto">
            <a:xfrm>
              <a:off x="1477" y="1346"/>
              <a:ext cx="192" cy="8"/>
            </a:xfrm>
            <a:custGeom>
              <a:avLst/>
              <a:gdLst>
                <a:gd name="T0" fmla="*/ 192 w 192"/>
                <a:gd name="T1" fmla="*/ 0 h 8"/>
                <a:gd name="T2" fmla="*/ 0 w 192"/>
                <a:gd name="T3" fmla="*/ 0 h 8"/>
                <a:gd name="T4" fmla="*/ 24 w 192"/>
                <a:gd name="T5" fmla="*/ 8 h 8"/>
                <a:gd name="T6" fmla="*/ 192 w 192"/>
                <a:gd name="T7" fmla="*/ 8 h 8"/>
                <a:gd name="T8" fmla="*/ 192 w 19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8"/>
                <a:gd name="T17" fmla="*/ 192 w 19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8">
                  <a:moveTo>
                    <a:pt x="192" y="0"/>
                  </a:moveTo>
                  <a:lnTo>
                    <a:pt x="0" y="0"/>
                  </a:lnTo>
                  <a:lnTo>
                    <a:pt x="24" y="8"/>
                  </a:lnTo>
                  <a:lnTo>
                    <a:pt x="192" y="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99" name="Freeform 34"/>
            <p:cNvSpPr>
              <a:spLocks/>
            </p:cNvSpPr>
            <p:nvPr/>
          </p:nvSpPr>
          <p:spPr bwMode="auto">
            <a:xfrm>
              <a:off x="1477" y="1394"/>
              <a:ext cx="192" cy="40"/>
            </a:xfrm>
            <a:custGeom>
              <a:avLst/>
              <a:gdLst>
                <a:gd name="T0" fmla="*/ 24 w 192"/>
                <a:gd name="T1" fmla="*/ 0 h 40"/>
                <a:gd name="T2" fmla="*/ 0 w 192"/>
                <a:gd name="T3" fmla="*/ 40 h 40"/>
                <a:gd name="T4" fmla="*/ 192 w 192"/>
                <a:gd name="T5" fmla="*/ 40 h 40"/>
                <a:gd name="T6" fmla="*/ 192 w 192"/>
                <a:gd name="T7" fmla="*/ 0 h 40"/>
                <a:gd name="T8" fmla="*/ 24 w 192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0"/>
                <a:gd name="T17" fmla="*/ 192 w 19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0">
                  <a:moveTo>
                    <a:pt x="24" y="0"/>
                  </a:moveTo>
                  <a:lnTo>
                    <a:pt x="0" y="40"/>
                  </a:lnTo>
                  <a:lnTo>
                    <a:pt x="192" y="40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200" name="Freeform 35"/>
            <p:cNvSpPr>
              <a:spLocks/>
            </p:cNvSpPr>
            <p:nvPr/>
          </p:nvSpPr>
          <p:spPr bwMode="auto">
            <a:xfrm>
              <a:off x="1473" y="1294"/>
              <a:ext cx="192" cy="48"/>
            </a:xfrm>
            <a:custGeom>
              <a:avLst/>
              <a:gdLst>
                <a:gd name="T0" fmla="*/ 24 w 192"/>
                <a:gd name="T1" fmla="*/ 0 h 48"/>
                <a:gd name="T2" fmla="*/ 0 w 192"/>
                <a:gd name="T3" fmla="*/ 48 h 48"/>
                <a:gd name="T4" fmla="*/ 192 w 192"/>
                <a:gd name="T5" fmla="*/ 48 h 48"/>
                <a:gd name="T6" fmla="*/ 192 w 192"/>
                <a:gd name="T7" fmla="*/ 0 h 48"/>
                <a:gd name="T8" fmla="*/ 24 w 19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24" y="0"/>
                  </a:moveTo>
                  <a:lnTo>
                    <a:pt x="0" y="48"/>
                  </a:lnTo>
                  <a:lnTo>
                    <a:pt x="192" y="48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201" name="Freeform 36"/>
            <p:cNvSpPr>
              <a:spLocks/>
            </p:cNvSpPr>
            <p:nvPr/>
          </p:nvSpPr>
          <p:spPr bwMode="auto">
            <a:xfrm>
              <a:off x="1473" y="1382"/>
              <a:ext cx="192" cy="48"/>
            </a:xfrm>
            <a:custGeom>
              <a:avLst/>
              <a:gdLst>
                <a:gd name="T0" fmla="*/ 24 w 192"/>
                <a:gd name="T1" fmla="*/ 0 h 48"/>
                <a:gd name="T2" fmla="*/ 0 w 192"/>
                <a:gd name="T3" fmla="*/ 48 h 48"/>
                <a:gd name="T4" fmla="*/ 192 w 192"/>
                <a:gd name="T5" fmla="*/ 48 h 48"/>
                <a:gd name="T6" fmla="*/ 192 w 192"/>
                <a:gd name="T7" fmla="*/ 0 h 48"/>
                <a:gd name="T8" fmla="*/ 24 w 19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24" y="0"/>
                  </a:moveTo>
                  <a:lnTo>
                    <a:pt x="0" y="48"/>
                  </a:lnTo>
                  <a:lnTo>
                    <a:pt x="192" y="48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202" name="Freeform 37"/>
            <p:cNvSpPr>
              <a:spLocks/>
            </p:cNvSpPr>
            <p:nvPr/>
          </p:nvSpPr>
          <p:spPr bwMode="auto">
            <a:xfrm>
              <a:off x="1477" y="1434"/>
              <a:ext cx="192" cy="8"/>
            </a:xfrm>
            <a:custGeom>
              <a:avLst/>
              <a:gdLst>
                <a:gd name="T0" fmla="*/ 192 w 192"/>
                <a:gd name="T1" fmla="*/ 0 h 8"/>
                <a:gd name="T2" fmla="*/ 0 w 192"/>
                <a:gd name="T3" fmla="*/ 0 h 8"/>
                <a:gd name="T4" fmla="*/ 24 w 192"/>
                <a:gd name="T5" fmla="*/ 8 h 8"/>
                <a:gd name="T6" fmla="*/ 192 w 192"/>
                <a:gd name="T7" fmla="*/ 8 h 8"/>
                <a:gd name="T8" fmla="*/ 192 w 19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8"/>
                <a:gd name="T17" fmla="*/ 192 w 19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8">
                  <a:moveTo>
                    <a:pt x="192" y="0"/>
                  </a:moveTo>
                  <a:lnTo>
                    <a:pt x="0" y="0"/>
                  </a:lnTo>
                  <a:lnTo>
                    <a:pt x="24" y="8"/>
                  </a:lnTo>
                  <a:lnTo>
                    <a:pt x="192" y="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203" name="Freeform 38"/>
            <p:cNvSpPr>
              <a:spLocks/>
            </p:cNvSpPr>
            <p:nvPr/>
          </p:nvSpPr>
          <p:spPr bwMode="auto">
            <a:xfrm>
              <a:off x="1477" y="1218"/>
              <a:ext cx="192" cy="40"/>
            </a:xfrm>
            <a:custGeom>
              <a:avLst/>
              <a:gdLst>
                <a:gd name="T0" fmla="*/ 24 w 192"/>
                <a:gd name="T1" fmla="*/ 0 h 40"/>
                <a:gd name="T2" fmla="*/ 0 w 192"/>
                <a:gd name="T3" fmla="*/ 40 h 40"/>
                <a:gd name="T4" fmla="*/ 192 w 192"/>
                <a:gd name="T5" fmla="*/ 40 h 40"/>
                <a:gd name="T6" fmla="*/ 192 w 192"/>
                <a:gd name="T7" fmla="*/ 0 h 40"/>
                <a:gd name="T8" fmla="*/ 24 w 192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0"/>
                <a:gd name="T17" fmla="*/ 192 w 19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0">
                  <a:moveTo>
                    <a:pt x="24" y="0"/>
                  </a:moveTo>
                  <a:lnTo>
                    <a:pt x="0" y="40"/>
                  </a:lnTo>
                  <a:lnTo>
                    <a:pt x="192" y="40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204" name="Freeform 39"/>
            <p:cNvSpPr>
              <a:spLocks/>
            </p:cNvSpPr>
            <p:nvPr/>
          </p:nvSpPr>
          <p:spPr bwMode="auto">
            <a:xfrm>
              <a:off x="1477" y="1258"/>
              <a:ext cx="192" cy="8"/>
            </a:xfrm>
            <a:custGeom>
              <a:avLst/>
              <a:gdLst>
                <a:gd name="T0" fmla="*/ 192 w 192"/>
                <a:gd name="T1" fmla="*/ 0 h 8"/>
                <a:gd name="T2" fmla="*/ 0 w 192"/>
                <a:gd name="T3" fmla="*/ 0 h 8"/>
                <a:gd name="T4" fmla="*/ 24 w 192"/>
                <a:gd name="T5" fmla="*/ 8 h 8"/>
                <a:gd name="T6" fmla="*/ 192 w 192"/>
                <a:gd name="T7" fmla="*/ 8 h 8"/>
                <a:gd name="T8" fmla="*/ 192 w 19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8"/>
                <a:gd name="T17" fmla="*/ 192 w 19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8">
                  <a:moveTo>
                    <a:pt x="192" y="0"/>
                  </a:moveTo>
                  <a:lnTo>
                    <a:pt x="0" y="0"/>
                  </a:lnTo>
                  <a:lnTo>
                    <a:pt x="24" y="8"/>
                  </a:lnTo>
                  <a:lnTo>
                    <a:pt x="192" y="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205" name="Freeform 40"/>
            <p:cNvSpPr>
              <a:spLocks/>
            </p:cNvSpPr>
            <p:nvPr/>
          </p:nvSpPr>
          <p:spPr bwMode="auto">
            <a:xfrm>
              <a:off x="1477" y="1194"/>
              <a:ext cx="192" cy="24"/>
            </a:xfrm>
            <a:custGeom>
              <a:avLst/>
              <a:gdLst>
                <a:gd name="T0" fmla="*/ 0 w 192"/>
                <a:gd name="T1" fmla="*/ 0 h 24"/>
                <a:gd name="T2" fmla="*/ 192 w 192"/>
                <a:gd name="T3" fmla="*/ 0 h 24"/>
                <a:gd name="T4" fmla="*/ 192 w 192"/>
                <a:gd name="T5" fmla="*/ 24 h 24"/>
                <a:gd name="T6" fmla="*/ 24 w 192"/>
                <a:gd name="T7" fmla="*/ 24 h 24"/>
                <a:gd name="T8" fmla="*/ 0 w 192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24"/>
                <a:gd name="T17" fmla="*/ 192 w 19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24">
                  <a:moveTo>
                    <a:pt x="0" y="0"/>
                  </a:moveTo>
                  <a:lnTo>
                    <a:pt x="192" y="0"/>
                  </a:lnTo>
                  <a:lnTo>
                    <a:pt x="192" y="24"/>
                  </a:lnTo>
                  <a:lnTo>
                    <a:pt x="2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206" name="Freeform 41"/>
            <p:cNvSpPr>
              <a:spLocks/>
            </p:cNvSpPr>
            <p:nvPr/>
          </p:nvSpPr>
          <p:spPr bwMode="auto">
            <a:xfrm>
              <a:off x="1509" y="1314"/>
              <a:ext cx="152" cy="24"/>
            </a:xfrm>
            <a:custGeom>
              <a:avLst/>
              <a:gdLst>
                <a:gd name="T0" fmla="*/ 96 w 152"/>
                <a:gd name="T1" fmla="*/ 24 h 24"/>
                <a:gd name="T2" fmla="*/ 96 w 152"/>
                <a:gd name="T3" fmla="*/ 16 h 24"/>
                <a:gd name="T4" fmla="*/ 144 w 152"/>
                <a:gd name="T5" fmla="*/ 16 h 24"/>
                <a:gd name="T6" fmla="*/ 152 w 152"/>
                <a:gd name="T7" fmla="*/ 8 h 24"/>
                <a:gd name="T8" fmla="*/ 96 w 152"/>
                <a:gd name="T9" fmla="*/ 8 h 24"/>
                <a:gd name="T10" fmla="*/ 96 w 152"/>
                <a:gd name="T11" fmla="*/ 0 h 24"/>
                <a:gd name="T12" fmla="*/ 48 w 152"/>
                <a:gd name="T13" fmla="*/ 0 h 24"/>
                <a:gd name="T14" fmla="*/ 48 w 152"/>
                <a:gd name="T15" fmla="*/ 8 h 24"/>
                <a:gd name="T16" fmla="*/ 0 w 152"/>
                <a:gd name="T17" fmla="*/ 8 h 24"/>
                <a:gd name="T18" fmla="*/ 0 w 152"/>
                <a:gd name="T19" fmla="*/ 16 h 24"/>
                <a:gd name="T20" fmla="*/ 48 w 152"/>
                <a:gd name="T21" fmla="*/ 16 h 24"/>
                <a:gd name="T22" fmla="*/ 48 w 152"/>
                <a:gd name="T23" fmla="*/ 24 h 24"/>
                <a:gd name="T24" fmla="*/ 96 w 152"/>
                <a:gd name="T25" fmla="*/ 2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24"/>
                <a:gd name="T41" fmla="*/ 152 w 152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24">
                  <a:moveTo>
                    <a:pt x="96" y="24"/>
                  </a:moveTo>
                  <a:lnTo>
                    <a:pt x="96" y="16"/>
                  </a:lnTo>
                  <a:lnTo>
                    <a:pt x="144" y="16"/>
                  </a:lnTo>
                  <a:lnTo>
                    <a:pt x="152" y="8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96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207" name="Freeform 42"/>
            <p:cNvSpPr>
              <a:spLocks/>
            </p:cNvSpPr>
            <p:nvPr/>
          </p:nvSpPr>
          <p:spPr bwMode="auto">
            <a:xfrm>
              <a:off x="1517" y="1226"/>
              <a:ext cx="32" cy="32"/>
            </a:xfrm>
            <a:custGeom>
              <a:avLst/>
              <a:gdLst>
                <a:gd name="T0" fmla="*/ 32 w 32"/>
                <a:gd name="T1" fmla="*/ 0 h 32"/>
                <a:gd name="T2" fmla="*/ 24 w 32"/>
                <a:gd name="T3" fmla="*/ 32 h 32"/>
                <a:gd name="T4" fmla="*/ 0 w 32"/>
                <a:gd name="T5" fmla="*/ 32 h 32"/>
                <a:gd name="T6" fmla="*/ 8 w 32"/>
                <a:gd name="T7" fmla="*/ 0 h 32"/>
                <a:gd name="T8" fmla="*/ 32 w 3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2"/>
                <a:gd name="T17" fmla="*/ 32 w 3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2">
                  <a:moveTo>
                    <a:pt x="32" y="0"/>
                  </a:moveTo>
                  <a:lnTo>
                    <a:pt x="24" y="32"/>
                  </a:lnTo>
                  <a:lnTo>
                    <a:pt x="0" y="32"/>
                  </a:lnTo>
                  <a:lnTo>
                    <a:pt x="8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208" name="Freeform 43"/>
            <p:cNvSpPr>
              <a:spLocks/>
            </p:cNvSpPr>
            <p:nvPr/>
          </p:nvSpPr>
          <p:spPr bwMode="auto">
            <a:xfrm>
              <a:off x="1473" y="1206"/>
              <a:ext cx="192" cy="48"/>
            </a:xfrm>
            <a:custGeom>
              <a:avLst/>
              <a:gdLst>
                <a:gd name="T0" fmla="*/ 24 w 192"/>
                <a:gd name="T1" fmla="*/ 0 h 48"/>
                <a:gd name="T2" fmla="*/ 0 w 192"/>
                <a:gd name="T3" fmla="*/ 48 h 48"/>
                <a:gd name="T4" fmla="*/ 192 w 192"/>
                <a:gd name="T5" fmla="*/ 48 h 48"/>
                <a:gd name="T6" fmla="*/ 192 w 192"/>
                <a:gd name="T7" fmla="*/ 0 h 48"/>
                <a:gd name="T8" fmla="*/ 24 w 19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24" y="0"/>
                  </a:moveTo>
                  <a:lnTo>
                    <a:pt x="0" y="48"/>
                  </a:lnTo>
                  <a:lnTo>
                    <a:pt x="192" y="48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209" name="Rectangle 44"/>
            <p:cNvSpPr>
              <a:spLocks noChangeArrowheads="1"/>
            </p:cNvSpPr>
            <p:nvPr/>
          </p:nvSpPr>
          <p:spPr bwMode="auto">
            <a:xfrm>
              <a:off x="1513" y="1462"/>
              <a:ext cx="136" cy="2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210" name="Rectangle 45"/>
            <p:cNvSpPr>
              <a:spLocks noChangeArrowheads="1"/>
            </p:cNvSpPr>
            <p:nvPr/>
          </p:nvSpPr>
          <p:spPr bwMode="auto">
            <a:xfrm>
              <a:off x="1477" y="1794"/>
              <a:ext cx="192" cy="4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211" name="Rectangle 46"/>
            <p:cNvSpPr>
              <a:spLocks noChangeArrowheads="1"/>
            </p:cNvSpPr>
            <p:nvPr/>
          </p:nvSpPr>
          <p:spPr bwMode="auto">
            <a:xfrm>
              <a:off x="1477" y="1858"/>
              <a:ext cx="192" cy="4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aphicFrame>
        <p:nvGraphicFramePr>
          <p:cNvPr id="49154" name="Object 2"/>
          <p:cNvGraphicFramePr>
            <a:graphicFrameLocks/>
          </p:cNvGraphicFramePr>
          <p:nvPr/>
        </p:nvGraphicFramePr>
        <p:xfrm>
          <a:off x="346075" y="2084388"/>
          <a:ext cx="114935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261872" imgH="1139952" progId="MS_ClipArt_Gallery.5">
                  <p:embed/>
                </p:oleObj>
              </mc:Choice>
              <mc:Fallback>
                <p:oleObj name="Clip" r:id="rId2" imgW="1261872" imgH="1139952" progId="MS_ClipArt_Gallery.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2084388"/>
                        <a:ext cx="1149350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Text Box 48"/>
          <p:cNvSpPr txBox="1">
            <a:spLocks noChangeArrowheads="1"/>
          </p:cNvSpPr>
          <p:nvPr/>
        </p:nvSpPr>
        <p:spPr bwMode="auto">
          <a:xfrm>
            <a:off x="4408364" y="1582540"/>
            <a:ext cx="24114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 b="1" dirty="0"/>
              <a:t>Caching DNS Server</a:t>
            </a:r>
          </a:p>
        </p:txBody>
      </p:sp>
      <p:sp>
        <p:nvSpPr>
          <p:cNvPr id="49159" name="Text Box 49"/>
          <p:cNvSpPr txBox="1">
            <a:spLocks noChangeArrowheads="1"/>
          </p:cNvSpPr>
          <p:nvPr/>
        </p:nvSpPr>
        <p:spPr bwMode="auto">
          <a:xfrm>
            <a:off x="277813" y="3160713"/>
            <a:ext cx="11652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 b="1"/>
              <a:t>End-user</a:t>
            </a:r>
          </a:p>
        </p:txBody>
      </p:sp>
      <p:grpSp>
        <p:nvGrpSpPr>
          <p:cNvPr id="49160" name="Group 50"/>
          <p:cNvGrpSpPr>
            <a:grpSpLocks/>
          </p:cNvGrpSpPr>
          <p:nvPr/>
        </p:nvGrpSpPr>
        <p:grpSpPr bwMode="auto">
          <a:xfrm>
            <a:off x="8035925" y="3227388"/>
            <a:ext cx="571500" cy="1103312"/>
            <a:chOff x="3093" y="1773"/>
            <a:chExt cx="396" cy="788"/>
          </a:xfrm>
        </p:grpSpPr>
        <p:sp>
          <p:nvSpPr>
            <p:cNvPr id="49170" name="Rectangle 51"/>
            <p:cNvSpPr>
              <a:spLocks noChangeArrowheads="1"/>
            </p:cNvSpPr>
            <p:nvPr/>
          </p:nvSpPr>
          <p:spPr bwMode="auto">
            <a:xfrm>
              <a:off x="3097" y="1777"/>
              <a:ext cx="232" cy="784"/>
            </a:xfrm>
            <a:prstGeom prst="rect">
              <a:avLst/>
            </a:prstGeom>
            <a:solidFill>
              <a:srgbClr val="99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71" name="Freeform 52"/>
            <p:cNvSpPr>
              <a:spLocks/>
            </p:cNvSpPr>
            <p:nvPr/>
          </p:nvSpPr>
          <p:spPr bwMode="auto">
            <a:xfrm>
              <a:off x="3329" y="1777"/>
              <a:ext cx="160" cy="784"/>
            </a:xfrm>
            <a:custGeom>
              <a:avLst/>
              <a:gdLst>
                <a:gd name="T0" fmla="*/ 0 w 160"/>
                <a:gd name="T1" fmla="*/ 784 h 784"/>
                <a:gd name="T2" fmla="*/ 0 w 160"/>
                <a:gd name="T3" fmla="*/ 0 h 784"/>
                <a:gd name="T4" fmla="*/ 160 w 160"/>
                <a:gd name="T5" fmla="*/ 56 h 784"/>
                <a:gd name="T6" fmla="*/ 160 w 160"/>
                <a:gd name="T7" fmla="*/ 688 h 784"/>
                <a:gd name="T8" fmla="*/ 0 w 160"/>
                <a:gd name="T9" fmla="*/ 784 h 7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784"/>
                <a:gd name="T17" fmla="*/ 160 w 160"/>
                <a:gd name="T18" fmla="*/ 784 h 7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784">
                  <a:moveTo>
                    <a:pt x="0" y="784"/>
                  </a:moveTo>
                  <a:lnTo>
                    <a:pt x="0" y="0"/>
                  </a:lnTo>
                  <a:lnTo>
                    <a:pt x="160" y="56"/>
                  </a:lnTo>
                  <a:lnTo>
                    <a:pt x="160" y="688"/>
                  </a:lnTo>
                  <a:lnTo>
                    <a:pt x="0" y="784"/>
                  </a:lnTo>
                  <a:close/>
                </a:path>
              </a:pathLst>
            </a:custGeom>
            <a:solidFill>
              <a:srgbClr val="99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72" name="Rectangle 53"/>
            <p:cNvSpPr>
              <a:spLocks noChangeArrowheads="1"/>
            </p:cNvSpPr>
            <p:nvPr/>
          </p:nvSpPr>
          <p:spPr bwMode="auto">
            <a:xfrm>
              <a:off x="3113" y="1793"/>
              <a:ext cx="192" cy="5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73" name="Freeform 54"/>
            <p:cNvSpPr>
              <a:spLocks/>
            </p:cNvSpPr>
            <p:nvPr/>
          </p:nvSpPr>
          <p:spPr bwMode="auto">
            <a:xfrm>
              <a:off x="3093" y="1773"/>
              <a:ext cx="392" cy="784"/>
            </a:xfrm>
            <a:custGeom>
              <a:avLst/>
              <a:gdLst>
                <a:gd name="T0" fmla="*/ 232 w 392"/>
                <a:gd name="T1" fmla="*/ 784 h 784"/>
                <a:gd name="T2" fmla="*/ 232 w 392"/>
                <a:gd name="T3" fmla="*/ 0 h 784"/>
                <a:gd name="T4" fmla="*/ 0 w 392"/>
                <a:gd name="T5" fmla="*/ 0 h 784"/>
                <a:gd name="T6" fmla="*/ 0 w 392"/>
                <a:gd name="T7" fmla="*/ 784 h 784"/>
                <a:gd name="T8" fmla="*/ 232 w 392"/>
                <a:gd name="T9" fmla="*/ 784 h 784"/>
                <a:gd name="T10" fmla="*/ 232 w 392"/>
                <a:gd name="T11" fmla="*/ 0 h 784"/>
                <a:gd name="T12" fmla="*/ 392 w 392"/>
                <a:gd name="T13" fmla="*/ 56 h 784"/>
                <a:gd name="T14" fmla="*/ 392 w 392"/>
                <a:gd name="T15" fmla="*/ 688 h 784"/>
                <a:gd name="T16" fmla="*/ 232 w 392"/>
                <a:gd name="T17" fmla="*/ 784 h 7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2"/>
                <a:gd name="T28" fmla="*/ 0 h 784"/>
                <a:gd name="T29" fmla="*/ 392 w 392"/>
                <a:gd name="T30" fmla="*/ 784 h 7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2" h="784">
                  <a:moveTo>
                    <a:pt x="232" y="784"/>
                  </a:moveTo>
                  <a:lnTo>
                    <a:pt x="232" y="0"/>
                  </a:lnTo>
                  <a:lnTo>
                    <a:pt x="0" y="0"/>
                  </a:lnTo>
                  <a:lnTo>
                    <a:pt x="0" y="784"/>
                  </a:lnTo>
                  <a:lnTo>
                    <a:pt x="232" y="784"/>
                  </a:lnTo>
                  <a:lnTo>
                    <a:pt x="232" y="0"/>
                  </a:lnTo>
                  <a:lnTo>
                    <a:pt x="392" y="56"/>
                  </a:lnTo>
                  <a:lnTo>
                    <a:pt x="392" y="688"/>
                  </a:lnTo>
                  <a:lnTo>
                    <a:pt x="232" y="78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74" name="Rectangle 55"/>
            <p:cNvSpPr>
              <a:spLocks noChangeArrowheads="1"/>
            </p:cNvSpPr>
            <p:nvPr/>
          </p:nvSpPr>
          <p:spPr bwMode="auto">
            <a:xfrm>
              <a:off x="3109" y="1789"/>
              <a:ext cx="192" cy="54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75" name="Freeform 56"/>
            <p:cNvSpPr>
              <a:spLocks/>
            </p:cNvSpPr>
            <p:nvPr/>
          </p:nvSpPr>
          <p:spPr bwMode="auto">
            <a:xfrm>
              <a:off x="3109" y="2285"/>
              <a:ext cx="184" cy="48"/>
            </a:xfrm>
            <a:custGeom>
              <a:avLst/>
              <a:gdLst>
                <a:gd name="T0" fmla="*/ 184 w 184"/>
                <a:gd name="T1" fmla="*/ 0 h 48"/>
                <a:gd name="T2" fmla="*/ 24 w 184"/>
                <a:gd name="T3" fmla="*/ 0 h 48"/>
                <a:gd name="T4" fmla="*/ 0 w 184"/>
                <a:gd name="T5" fmla="*/ 48 h 48"/>
                <a:gd name="T6" fmla="*/ 0 60000 65536"/>
                <a:gd name="T7" fmla="*/ 0 60000 65536"/>
                <a:gd name="T8" fmla="*/ 0 60000 65536"/>
                <a:gd name="T9" fmla="*/ 0 w 184"/>
                <a:gd name="T10" fmla="*/ 0 h 48"/>
                <a:gd name="T11" fmla="*/ 184 w 184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48">
                  <a:moveTo>
                    <a:pt x="184" y="0"/>
                  </a:moveTo>
                  <a:lnTo>
                    <a:pt x="24" y="0"/>
                  </a:lnTo>
                  <a:lnTo>
                    <a:pt x="0" y="4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76" name="Freeform 57"/>
            <p:cNvSpPr>
              <a:spLocks/>
            </p:cNvSpPr>
            <p:nvPr/>
          </p:nvSpPr>
          <p:spPr bwMode="auto">
            <a:xfrm>
              <a:off x="3113" y="1905"/>
              <a:ext cx="192" cy="40"/>
            </a:xfrm>
            <a:custGeom>
              <a:avLst/>
              <a:gdLst>
                <a:gd name="T0" fmla="*/ 24 w 192"/>
                <a:gd name="T1" fmla="*/ 0 h 40"/>
                <a:gd name="T2" fmla="*/ 0 w 192"/>
                <a:gd name="T3" fmla="*/ 40 h 40"/>
                <a:gd name="T4" fmla="*/ 192 w 192"/>
                <a:gd name="T5" fmla="*/ 40 h 40"/>
                <a:gd name="T6" fmla="*/ 192 w 192"/>
                <a:gd name="T7" fmla="*/ 0 h 40"/>
                <a:gd name="T8" fmla="*/ 24 w 192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0"/>
                <a:gd name="T17" fmla="*/ 192 w 19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0">
                  <a:moveTo>
                    <a:pt x="24" y="0"/>
                  </a:moveTo>
                  <a:lnTo>
                    <a:pt x="0" y="40"/>
                  </a:lnTo>
                  <a:lnTo>
                    <a:pt x="192" y="40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77" name="Freeform 58"/>
            <p:cNvSpPr>
              <a:spLocks/>
            </p:cNvSpPr>
            <p:nvPr/>
          </p:nvSpPr>
          <p:spPr bwMode="auto">
            <a:xfrm>
              <a:off x="3113" y="1945"/>
              <a:ext cx="192" cy="8"/>
            </a:xfrm>
            <a:custGeom>
              <a:avLst/>
              <a:gdLst>
                <a:gd name="T0" fmla="*/ 192 w 192"/>
                <a:gd name="T1" fmla="*/ 0 h 8"/>
                <a:gd name="T2" fmla="*/ 0 w 192"/>
                <a:gd name="T3" fmla="*/ 0 h 8"/>
                <a:gd name="T4" fmla="*/ 24 w 192"/>
                <a:gd name="T5" fmla="*/ 8 h 8"/>
                <a:gd name="T6" fmla="*/ 192 w 192"/>
                <a:gd name="T7" fmla="*/ 8 h 8"/>
                <a:gd name="T8" fmla="*/ 192 w 19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8"/>
                <a:gd name="T17" fmla="*/ 192 w 19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8">
                  <a:moveTo>
                    <a:pt x="192" y="0"/>
                  </a:moveTo>
                  <a:lnTo>
                    <a:pt x="0" y="0"/>
                  </a:lnTo>
                  <a:lnTo>
                    <a:pt x="24" y="8"/>
                  </a:lnTo>
                  <a:lnTo>
                    <a:pt x="192" y="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78" name="Freeform 59"/>
            <p:cNvSpPr>
              <a:spLocks/>
            </p:cNvSpPr>
            <p:nvPr/>
          </p:nvSpPr>
          <p:spPr bwMode="auto">
            <a:xfrm>
              <a:off x="3113" y="1993"/>
              <a:ext cx="192" cy="40"/>
            </a:xfrm>
            <a:custGeom>
              <a:avLst/>
              <a:gdLst>
                <a:gd name="T0" fmla="*/ 24 w 192"/>
                <a:gd name="T1" fmla="*/ 0 h 40"/>
                <a:gd name="T2" fmla="*/ 0 w 192"/>
                <a:gd name="T3" fmla="*/ 40 h 40"/>
                <a:gd name="T4" fmla="*/ 192 w 192"/>
                <a:gd name="T5" fmla="*/ 40 h 40"/>
                <a:gd name="T6" fmla="*/ 192 w 192"/>
                <a:gd name="T7" fmla="*/ 0 h 40"/>
                <a:gd name="T8" fmla="*/ 24 w 192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0"/>
                <a:gd name="T17" fmla="*/ 192 w 19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0">
                  <a:moveTo>
                    <a:pt x="24" y="0"/>
                  </a:moveTo>
                  <a:lnTo>
                    <a:pt x="0" y="40"/>
                  </a:lnTo>
                  <a:lnTo>
                    <a:pt x="192" y="40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9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79" name="Freeform 60"/>
            <p:cNvSpPr>
              <a:spLocks/>
            </p:cNvSpPr>
            <p:nvPr/>
          </p:nvSpPr>
          <p:spPr bwMode="auto">
            <a:xfrm>
              <a:off x="3109" y="1893"/>
              <a:ext cx="192" cy="48"/>
            </a:xfrm>
            <a:custGeom>
              <a:avLst/>
              <a:gdLst>
                <a:gd name="T0" fmla="*/ 24 w 192"/>
                <a:gd name="T1" fmla="*/ 0 h 48"/>
                <a:gd name="T2" fmla="*/ 0 w 192"/>
                <a:gd name="T3" fmla="*/ 48 h 48"/>
                <a:gd name="T4" fmla="*/ 192 w 192"/>
                <a:gd name="T5" fmla="*/ 48 h 48"/>
                <a:gd name="T6" fmla="*/ 192 w 192"/>
                <a:gd name="T7" fmla="*/ 0 h 48"/>
                <a:gd name="T8" fmla="*/ 24 w 19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24" y="0"/>
                  </a:moveTo>
                  <a:lnTo>
                    <a:pt x="0" y="48"/>
                  </a:lnTo>
                  <a:lnTo>
                    <a:pt x="192" y="48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80" name="Freeform 61"/>
            <p:cNvSpPr>
              <a:spLocks/>
            </p:cNvSpPr>
            <p:nvPr/>
          </p:nvSpPr>
          <p:spPr bwMode="auto">
            <a:xfrm>
              <a:off x="3109" y="1981"/>
              <a:ext cx="192" cy="48"/>
            </a:xfrm>
            <a:custGeom>
              <a:avLst/>
              <a:gdLst>
                <a:gd name="T0" fmla="*/ 24 w 192"/>
                <a:gd name="T1" fmla="*/ 0 h 48"/>
                <a:gd name="T2" fmla="*/ 0 w 192"/>
                <a:gd name="T3" fmla="*/ 48 h 48"/>
                <a:gd name="T4" fmla="*/ 192 w 192"/>
                <a:gd name="T5" fmla="*/ 48 h 48"/>
                <a:gd name="T6" fmla="*/ 192 w 192"/>
                <a:gd name="T7" fmla="*/ 0 h 48"/>
                <a:gd name="T8" fmla="*/ 24 w 19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24" y="0"/>
                  </a:moveTo>
                  <a:lnTo>
                    <a:pt x="0" y="48"/>
                  </a:lnTo>
                  <a:lnTo>
                    <a:pt x="192" y="48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81" name="Freeform 62"/>
            <p:cNvSpPr>
              <a:spLocks/>
            </p:cNvSpPr>
            <p:nvPr/>
          </p:nvSpPr>
          <p:spPr bwMode="auto">
            <a:xfrm>
              <a:off x="3113" y="2033"/>
              <a:ext cx="192" cy="8"/>
            </a:xfrm>
            <a:custGeom>
              <a:avLst/>
              <a:gdLst>
                <a:gd name="T0" fmla="*/ 192 w 192"/>
                <a:gd name="T1" fmla="*/ 0 h 8"/>
                <a:gd name="T2" fmla="*/ 0 w 192"/>
                <a:gd name="T3" fmla="*/ 0 h 8"/>
                <a:gd name="T4" fmla="*/ 24 w 192"/>
                <a:gd name="T5" fmla="*/ 8 h 8"/>
                <a:gd name="T6" fmla="*/ 192 w 192"/>
                <a:gd name="T7" fmla="*/ 8 h 8"/>
                <a:gd name="T8" fmla="*/ 192 w 19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8"/>
                <a:gd name="T17" fmla="*/ 192 w 19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8">
                  <a:moveTo>
                    <a:pt x="192" y="0"/>
                  </a:moveTo>
                  <a:lnTo>
                    <a:pt x="0" y="0"/>
                  </a:lnTo>
                  <a:lnTo>
                    <a:pt x="24" y="8"/>
                  </a:lnTo>
                  <a:lnTo>
                    <a:pt x="192" y="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82" name="Freeform 63"/>
            <p:cNvSpPr>
              <a:spLocks/>
            </p:cNvSpPr>
            <p:nvPr/>
          </p:nvSpPr>
          <p:spPr bwMode="auto">
            <a:xfrm>
              <a:off x="3113" y="1817"/>
              <a:ext cx="192" cy="40"/>
            </a:xfrm>
            <a:custGeom>
              <a:avLst/>
              <a:gdLst>
                <a:gd name="T0" fmla="*/ 24 w 192"/>
                <a:gd name="T1" fmla="*/ 0 h 40"/>
                <a:gd name="T2" fmla="*/ 0 w 192"/>
                <a:gd name="T3" fmla="*/ 40 h 40"/>
                <a:gd name="T4" fmla="*/ 192 w 192"/>
                <a:gd name="T5" fmla="*/ 40 h 40"/>
                <a:gd name="T6" fmla="*/ 192 w 192"/>
                <a:gd name="T7" fmla="*/ 0 h 40"/>
                <a:gd name="T8" fmla="*/ 24 w 192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0"/>
                <a:gd name="T17" fmla="*/ 192 w 19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0">
                  <a:moveTo>
                    <a:pt x="24" y="0"/>
                  </a:moveTo>
                  <a:lnTo>
                    <a:pt x="0" y="40"/>
                  </a:lnTo>
                  <a:lnTo>
                    <a:pt x="192" y="40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9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83" name="Freeform 64"/>
            <p:cNvSpPr>
              <a:spLocks/>
            </p:cNvSpPr>
            <p:nvPr/>
          </p:nvSpPr>
          <p:spPr bwMode="auto">
            <a:xfrm>
              <a:off x="3113" y="1857"/>
              <a:ext cx="192" cy="8"/>
            </a:xfrm>
            <a:custGeom>
              <a:avLst/>
              <a:gdLst>
                <a:gd name="T0" fmla="*/ 192 w 192"/>
                <a:gd name="T1" fmla="*/ 0 h 8"/>
                <a:gd name="T2" fmla="*/ 0 w 192"/>
                <a:gd name="T3" fmla="*/ 0 h 8"/>
                <a:gd name="T4" fmla="*/ 24 w 192"/>
                <a:gd name="T5" fmla="*/ 8 h 8"/>
                <a:gd name="T6" fmla="*/ 192 w 192"/>
                <a:gd name="T7" fmla="*/ 8 h 8"/>
                <a:gd name="T8" fmla="*/ 192 w 19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8"/>
                <a:gd name="T17" fmla="*/ 192 w 19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8">
                  <a:moveTo>
                    <a:pt x="192" y="0"/>
                  </a:moveTo>
                  <a:lnTo>
                    <a:pt x="0" y="0"/>
                  </a:lnTo>
                  <a:lnTo>
                    <a:pt x="24" y="8"/>
                  </a:lnTo>
                  <a:lnTo>
                    <a:pt x="192" y="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84" name="Freeform 65"/>
            <p:cNvSpPr>
              <a:spLocks/>
            </p:cNvSpPr>
            <p:nvPr/>
          </p:nvSpPr>
          <p:spPr bwMode="auto">
            <a:xfrm>
              <a:off x="3113" y="1793"/>
              <a:ext cx="192" cy="24"/>
            </a:xfrm>
            <a:custGeom>
              <a:avLst/>
              <a:gdLst>
                <a:gd name="T0" fmla="*/ 0 w 192"/>
                <a:gd name="T1" fmla="*/ 0 h 24"/>
                <a:gd name="T2" fmla="*/ 192 w 192"/>
                <a:gd name="T3" fmla="*/ 0 h 24"/>
                <a:gd name="T4" fmla="*/ 192 w 192"/>
                <a:gd name="T5" fmla="*/ 24 h 24"/>
                <a:gd name="T6" fmla="*/ 24 w 192"/>
                <a:gd name="T7" fmla="*/ 24 h 24"/>
                <a:gd name="T8" fmla="*/ 0 w 192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24"/>
                <a:gd name="T17" fmla="*/ 192 w 19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24">
                  <a:moveTo>
                    <a:pt x="0" y="0"/>
                  </a:moveTo>
                  <a:lnTo>
                    <a:pt x="192" y="0"/>
                  </a:lnTo>
                  <a:lnTo>
                    <a:pt x="192" y="24"/>
                  </a:lnTo>
                  <a:lnTo>
                    <a:pt x="2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85" name="Freeform 66"/>
            <p:cNvSpPr>
              <a:spLocks/>
            </p:cNvSpPr>
            <p:nvPr/>
          </p:nvSpPr>
          <p:spPr bwMode="auto">
            <a:xfrm>
              <a:off x="3145" y="1913"/>
              <a:ext cx="152" cy="24"/>
            </a:xfrm>
            <a:custGeom>
              <a:avLst/>
              <a:gdLst>
                <a:gd name="T0" fmla="*/ 96 w 152"/>
                <a:gd name="T1" fmla="*/ 24 h 24"/>
                <a:gd name="T2" fmla="*/ 96 w 152"/>
                <a:gd name="T3" fmla="*/ 16 h 24"/>
                <a:gd name="T4" fmla="*/ 144 w 152"/>
                <a:gd name="T5" fmla="*/ 16 h 24"/>
                <a:gd name="T6" fmla="*/ 152 w 152"/>
                <a:gd name="T7" fmla="*/ 8 h 24"/>
                <a:gd name="T8" fmla="*/ 96 w 152"/>
                <a:gd name="T9" fmla="*/ 8 h 24"/>
                <a:gd name="T10" fmla="*/ 96 w 152"/>
                <a:gd name="T11" fmla="*/ 0 h 24"/>
                <a:gd name="T12" fmla="*/ 48 w 152"/>
                <a:gd name="T13" fmla="*/ 0 h 24"/>
                <a:gd name="T14" fmla="*/ 48 w 152"/>
                <a:gd name="T15" fmla="*/ 8 h 24"/>
                <a:gd name="T16" fmla="*/ 0 w 152"/>
                <a:gd name="T17" fmla="*/ 8 h 24"/>
                <a:gd name="T18" fmla="*/ 0 w 152"/>
                <a:gd name="T19" fmla="*/ 16 h 24"/>
                <a:gd name="T20" fmla="*/ 48 w 152"/>
                <a:gd name="T21" fmla="*/ 16 h 24"/>
                <a:gd name="T22" fmla="*/ 48 w 152"/>
                <a:gd name="T23" fmla="*/ 24 h 24"/>
                <a:gd name="T24" fmla="*/ 96 w 152"/>
                <a:gd name="T25" fmla="*/ 2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24"/>
                <a:gd name="T41" fmla="*/ 152 w 152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24">
                  <a:moveTo>
                    <a:pt x="96" y="24"/>
                  </a:moveTo>
                  <a:lnTo>
                    <a:pt x="96" y="16"/>
                  </a:lnTo>
                  <a:lnTo>
                    <a:pt x="144" y="16"/>
                  </a:lnTo>
                  <a:lnTo>
                    <a:pt x="152" y="8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96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86" name="Freeform 67"/>
            <p:cNvSpPr>
              <a:spLocks/>
            </p:cNvSpPr>
            <p:nvPr/>
          </p:nvSpPr>
          <p:spPr bwMode="auto">
            <a:xfrm>
              <a:off x="3109" y="1805"/>
              <a:ext cx="192" cy="48"/>
            </a:xfrm>
            <a:custGeom>
              <a:avLst/>
              <a:gdLst>
                <a:gd name="T0" fmla="*/ 24 w 192"/>
                <a:gd name="T1" fmla="*/ 0 h 48"/>
                <a:gd name="T2" fmla="*/ 0 w 192"/>
                <a:gd name="T3" fmla="*/ 48 h 48"/>
                <a:gd name="T4" fmla="*/ 192 w 192"/>
                <a:gd name="T5" fmla="*/ 48 h 48"/>
                <a:gd name="T6" fmla="*/ 192 w 192"/>
                <a:gd name="T7" fmla="*/ 0 h 48"/>
                <a:gd name="T8" fmla="*/ 24 w 19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24" y="0"/>
                  </a:moveTo>
                  <a:lnTo>
                    <a:pt x="0" y="48"/>
                  </a:lnTo>
                  <a:lnTo>
                    <a:pt x="192" y="48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87" name="Rectangle 68"/>
            <p:cNvSpPr>
              <a:spLocks noChangeArrowheads="1"/>
            </p:cNvSpPr>
            <p:nvPr/>
          </p:nvSpPr>
          <p:spPr bwMode="auto">
            <a:xfrm>
              <a:off x="3149" y="2061"/>
              <a:ext cx="136" cy="2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88" name="Rectangle 69"/>
            <p:cNvSpPr>
              <a:spLocks noChangeArrowheads="1"/>
            </p:cNvSpPr>
            <p:nvPr/>
          </p:nvSpPr>
          <p:spPr bwMode="auto">
            <a:xfrm>
              <a:off x="3113" y="2393"/>
              <a:ext cx="192" cy="4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89" name="Rectangle 70"/>
            <p:cNvSpPr>
              <a:spLocks noChangeArrowheads="1"/>
            </p:cNvSpPr>
            <p:nvPr/>
          </p:nvSpPr>
          <p:spPr bwMode="auto">
            <a:xfrm>
              <a:off x="3113" y="2457"/>
              <a:ext cx="192" cy="4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40711" name="Line 71"/>
          <p:cNvSpPr>
            <a:spLocks noChangeShapeType="1"/>
          </p:cNvSpPr>
          <p:nvPr/>
        </p:nvSpPr>
        <p:spPr bwMode="auto">
          <a:xfrm>
            <a:off x="1731963" y="2352675"/>
            <a:ext cx="256222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058" tIns="41029" rIns="82058" bIns="41029" anchor="ctr"/>
          <a:lstStyle/>
          <a:p>
            <a:endParaRPr lang="ja-JP" altLang="en-US"/>
          </a:p>
        </p:txBody>
      </p:sp>
      <p:sp>
        <p:nvSpPr>
          <p:cNvPr id="240712" name="Text Box 72"/>
          <p:cNvSpPr txBox="1">
            <a:spLocks noChangeArrowheads="1"/>
          </p:cNvSpPr>
          <p:nvPr/>
        </p:nvSpPr>
        <p:spPr bwMode="auto">
          <a:xfrm>
            <a:off x="2147888" y="1681163"/>
            <a:ext cx="2424112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200" b="1"/>
              <a:t>www.cmu.edu</a:t>
            </a:r>
            <a:endParaRPr lang="en-US" altLang="ja-JP" sz="1800" b="1"/>
          </a:p>
        </p:txBody>
      </p:sp>
      <p:sp>
        <p:nvSpPr>
          <p:cNvPr id="240713" name="Text Box 73"/>
          <p:cNvSpPr txBox="1">
            <a:spLocks noChangeArrowheads="1"/>
          </p:cNvSpPr>
          <p:nvPr/>
        </p:nvSpPr>
        <p:spPr bwMode="auto">
          <a:xfrm>
            <a:off x="1381125" y="2982913"/>
            <a:ext cx="450691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200" b="1"/>
              <a:t>      www.cmu.edu =       </a:t>
            </a:r>
            <a:br>
              <a:rPr lang="en-US" altLang="ja-JP" sz="2200" b="1"/>
            </a:br>
            <a:r>
              <a:rPr lang="en-US" altLang="ja-JP" sz="2200" b="1"/>
              <a:t>         128.2.10.162</a:t>
            </a:r>
          </a:p>
          <a:p>
            <a:r>
              <a:rPr lang="en-US" altLang="ja-JP" sz="2200" b="1">
                <a:solidFill>
                  <a:schemeClr val="folHlink"/>
                </a:solidFill>
              </a:rPr>
              <a:t>Plus (RSA) signature by cmu.edu</a:t>
            </a:r>
            <a:endParaRPr lang="en-US" altLang="ja-JP" sz="1800" b="1">
              <a:solidFill>
                <a:schemeClr val="folHlink"/>
              </a:solidFill>
            </a:endParaRPr>
          </a:p>
        </p:txBody>
      </p:sp>
      <p:sp>
        <p:nvSpPr>
          <p:cNvPr id="240714" name="Line 74"/>
          <p:cNvSpPr>
            <a:spLocks noChangeShapeType="1"/>
          </p:cNvSpPr>
          <p:nvPr/>
        </p:nvSpPr>
        <p:spPr bwMode="auto">
          <a:xfrm flipH="1">
            <a:off x="1801813" y="2890838"/>
            <a:ext cx="24923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058" tIns="41029" rIns="82058" bIns="41029" anchor="ctr"/>
          <a:lstStyle/>
          <a:p>
            <a:endParaRPr lang="ja-JP" altLang="en-US"/>
          </a:p>
        </p:txBody>
      </p:sp>
      <p:sp>
        <p:nvSpPr>
          <p:cNvPr id="240715" name="Line 75"/>
          <p:cNvSpPr>
            <a:spLocks noChangeShapeType="1"/>
          </p:cNvSpPr>
          <p:nvPr/>
        </p:nvSpPr>
        <p:spPr bwMode="auto">
          <a:xfrm flipH="1">
            <a:off x="5264150" y="1958116"/>
            <a:ext cx="2217738" cy="261209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058" tIns="41029" rIns="82058" bIns="41029" anchor="ctr"/>
          <a:lstStyle/>
          <a:p>
            <a:endParaRPr lang="ja-JP" altLang="en-US"/>
          </a:p>
        </p:txBody>
      </p:sp>
      <p:sp>
        <p:nvSpPr>
          <p:cNvPr id="240716" name="Line 76"/>
          <p:cNvSpPr>
            <a:spLocks noChangeShapeType="1"/>
          </p:cNvSpPr>
          <p:nvPr/>
        </p:nvSpPr>
        <p:spPr bwMode="auto">
          <a:xfrm flipH="1" flipV="1">
            <a:off x="5334000" y="2824163"/>
            <a:ext cx="2563813" cy="8064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058" tIns="41029" rIns="82058" bIns="41029" anchor="ctr"/>
          <a:lstStyle/>
          <a:p>
            <a:endParaRPr lang="ja-JP" altLang="en-US"/>
          </a:p>
        </p:txBody>
      </p:sp>
      <p:sp>
        <p:nvSpPr>
          <p:cNvPr id="240717" name="Text Box 77"/>
          <p:cNvSpPr txBox="1">
            <a:spLocks noChangeArrowheads="1"/>
          </p:cNvSpPr>
          <p:nvPr/>
        </p:nvSpPr>
        <p:spPr bwMode="auto">
          <a:xfrm>
            <a:off x="1316038" y="4267200"/>
            <a:ext cx="477996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200" b="1">
                <a:solidFill>
                  <a:schemeClr val="tx2"/>
                </a:solidFill>
              </a:rPr>
              <a:t>Attacker can not forge this answer </a:t>
            </a:r>
            <a:br>
              <a:rPr lang="en-US" altLang="ja-JP" sz="2200" b="1">
                <a:solidFill>
                  <a:schemeClr val="tx2"/>
                </a:solidFill>
              </a:rPr>
            </a:br>
            <a:r>
              <a:rPr lang="en-US" altLang="ja-JP" sz="2200" b="1">
                <a:solidFill>
                  <a:schemeClr val="tx2"/>
                </a:solidFill>
              </a:rPr>
              <a:t>without the cmu.edu private key.</a:t>
            </a:r>
          </a:p>
        </p:txBody>
      </p:sp>
      <p:sp>
        <p:nvSpPr>
          <p:cNvPr id="49168" name="Text Box 78"/>
          <p:cNvSpPr txBox="1">
            <a:spLocks noChangeArrowheads="1"/>
          </p:cNvSpPr>
          <p:nvPr/>
        </p:nvSpPr>
        <p:spPr bwMode="auto">
          <a:xfrm>
            <a:off x="5012026" y="3676742"/>
            <a:ext cx="30527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 b="1" dirty="0"/>
              <a:t>Authoritative DNS Servers</a:t>
            </a:r>
          </a:p>
        </p:txBody>
      </p:sp>
      <p:sp>
        <p:nvSpPr>
          <p:cNvPr id="240719" name="Text Box 79"/>
          <p:cNvSpPr txBox="1">
            <a:spLocks noChangeArrowheads="1"/>
          </p:cNvSpPr>
          <p:nvPr/>
        </p:nvSpPr>
        <p:spPr bwMode="auto">
          <a:xfrm>
            <a:off x="1246188" y="5110163"/>
            <a:ext cx="6096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200" b="1"/>
              <a:t>IETF DNS Security Extensions define the process for including signatures and keys in DNS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947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711" grpId="0" animBg="1"/>
      <p:bldP spid="240712" grpId="0" autoUpdateAnimBg="0"/>
      <p:bldP spid="240713" grpId="0" autoUpdateAnimBg="0"/>
      <p:bldP spid="240714" grpId="0" animBg="1"/>
      <p:bldP spid="240715" grpId="0" animBg="1"/>
      <p:bldP spid="240716" grpId="0" animBg="1"/>
      <p:bldP spid="240717" grpId="0" autoUpdateAnimBg="0"/>
      <p:bldP spid="24071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this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/>
              <a:t>Overview of DNS</a:t>
            </a:r>
          </a:p>
          <a:p>
            <a:endParaRPr lang="en-US" dirty="0"/>
          </a:p>
          <a:p>
            <a:r>
              <a:rPr lang="en-US" dirty="0"/>
              <a:t>Understand DNS attacks</a:t>
            </a:r>
          </a:p>
          <a:p>
            <a:endParaRPr lang="en-US" dirty="0"/>
          </a:p>
          <a:p>
            <a:r>
              <a:rPr lang="en-US" dirty="0" err="1"/>
              <a:t>DNSSec</a:t>
            </a:r>
            <a:r>
              <a:rPr lang="en-US" dirty="0"/>
              <a:t> protocol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51089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New Resource Records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3 Public key crypto related RRs</a:t>
            </a:r>
          </a:p>
          <a:p>
            <a:pPr lvl="1"/>
            <a:r>
              <a:rPr lang="en-US" altLang="ja-JP">
                <a:latin typeface="Calibri" charset="0"/>
                <a:ea typeface="ＭＳ Ｐゴシック" charset="0"/>
              </a:rPr>
              <a:t>RRSIG Signature over RRset made using private key </a:t>
            </a:r>
          </a:p>
          <a:p>
            <a:pPr lvl="1"/>
            <a:r>
              <a:rPr lang="en-US" altLang="ja-JP">
                <a:latin typeface="Calibri" charset="0"/>
                <a:ea typeface="ＭＳ Ｐゴシック" charset="0"/>
              </a:rPr>
              <a:t>DNSKEY Public key, needed for verifying a RRSIG</a:t>
            </a:r>
          </a:p>
          <a:p>
            <a:pPr lvl="1"/>
            <a:r>
              <a:rPr lang="en-US" altLang="ja-JP">
                <a:latin typeface="Calibri" charset="0"/>
                <a:ea typeface="ＭＳ Ｐゴシック" charset="0"/>
              </a:rPr>
              <a:t>DS Delegation Signer; ‘Pointer’ for building chains of authentication</a:t>
            </a:r>
          </a:p>
          <a:p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One RR for internal consistency </a:t>
            </a:r>
          </a:p>
          <a:p>
            <a:pPr lvl="1"/>
            <a:r>
              <a:rPr lang="en-US" altLang="ja-JP">
                <a:latin typeface="Calibri" charset="0"/>
                <a:ea typeface="ＭＳ Ｐゴシック" charset="0"/>
              </a:rPr>
              <a:t>NSEC Indicates which name is the next one in the</a:t>
            </a:r>
          </a:p>
          <a:p>
            <a:pPr lvl="1"/>
            <a:r>
              <a:rPr lang="en-US" altLang="ja-JP">
                <a:latin typeface="Calibri" charset="0"/>
                <a:ea typeface="ＭＳ Ｐゴシック" charset="0"/>
              </a:rPr>
              <a:t>authenticated non-existence of data</a:t>
            </a:r>
          </a:p>
          <a:p>
            <a:endParaRPr lang="ja-JP" alt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0639B77-70D9-B247-ADF7-914CA82F7DCA}" type="slidenum">
              <a:rPr lang="en-US" altLang="ja-JP" sz="1200">
                <a:solidFill>
                  <a:srgbClr val="898989"/>
                </a:solidFill>
              </a:rPr>
              <a:pPr/>
              <a:t>30</a:t>
            </a:fld>
            <a:endParaRPr lang="en-US" altLang="ja-JP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37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BD021BF-62C6-D64D-92A2-45F01EC7363E}" type="slidenum">
              <a:rPr lang="en-US" altLang="ja-JP" sz="1200">
                <a:solidFill>
                  <a:srgbClr val="898989"/>
                </a:solidFill>
              </a:rPr>
              <a:pPr/>
              <a:t>31</a:t>
            </a:fld>
            <a:endParaRPr lang="en-US" altLang="ja-JP" sz="1200">
              <a:solidFill>
                <a:srgbClr val="898989"/>
              </a:solidFill>
            </a:endParaRPr>
          </a:p>
        </p:txBody>
      </p:sp>
      <p:pic>
        <p:nvPicPr>
          <p:cNvPr id="51204" name="Picture 5" descr="dnssec_Page_0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288"/>
            <a:ext cx="9144000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667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2F181A-8968-DB4A-B5D1-DE4AD8A2566D}" type="slidenum">
              <a:rPr lang="en-US" altLang="ja-JP" sz="1200">
                <a:solidFill>
                  <a:srgbClr val="898989"/>
                </a:solidFill>
              </a:rPr>
              <a:pPr/>
              <a:t>32</a:t>
            </a:fld>
            <a:endParaRPr lang="en-US" altLang="ja-JP" sz="1200">
              <a:solidFill>
                <a:srgbClr val="898989"/>
              </a:solidFill>
            </a:endParaRPr>
          </a:p>
        </p:txBody>
      </p:sp>
      <p:pic>
        <p:nvPicPr>
          <p:cNvPr id="52228" name="Picture 5" descr="dnssec_Page_0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288"/>
            <a:ext cx="9144000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890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53969A-E3A6-F84B-910C-BE9C0A7DEB78}" type="slidenum">
              <a:rPr lang="en-US" altLang="ja-JP" sz="1200">
                <a:solidFill>
                  <a:srgbClr val="898989"/>
                </a:solidFill>
              </a:rPr>
              <a:pPr/>
              <a:t>33</a:t>
            </a:fld>
            <a:endParaRPr lang="en-US" altLang="ja-JP" sz="1200">
              <a:solidFill>
                <a:srgbClr val="898989"/>
              </a:solidFill>
            </a:endParaRPr>
          </a:p>
        </p:txBody>
      </p:sp>
      <p:pic>
        <p:nvPicPr>
          <p:cNvPr id="53252" name="Picture 9" descr="dnssec_Page_0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32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751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Steps in Signing a zone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Generate Public –private key pair</a:t>
            </a:r>
          </a:p>
          <a:p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Secure storage of private keys</a:t>
            </a:r>
          </a:p>
          <a:p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Public key distribution</a:t>
            </a:r>
          </a:p>
          <a:p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Zone signing</a:t>
            </a:r>
          </a:p>
          <a:p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Key rollover</a:t>
            </a:r>
          </a:p>
          <a:p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Zone resigning</a:t>
            </a:r>
          </a:p>
          <a:p>
            <a:endParaRPr lang="en-US" altLang="ja-JP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altLang="ja-JP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ja-JP" alt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7A2CC0-5F6D-9D49-91E5-ED0B9D9BB630}" type="slidenum">
              <a:rPr lang="en-US" altLang="ja-JP" sz="1200">
                <a:solidFill>
                  <a:srgbClr val="898989"/>
                </a:solidFill>
              </a:rPr>
              <a:pPr/>
              <a:t>34</a:t>
            </a:fld>
            <a:endParaRPr lang="en-US" altLang="ja-JP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963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4161750" indent="-24161750" eaLnBrk="1" hangingPunct="1"/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What is does and doesn’t do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ja-JP" sz="2400" dirty="0">
                <a:latin typeface="Calibri" charset="0"/>
                <a:ea typeface="ＭＳ Ｐゴシック" charset="0"/>
                <a:cs typeface="ＭＳ Ｐゴシック" charset="0"/>
              </a:rPr>
              <a:t>Doesn’t do</a:t>
            </a:r>
          </a:p>
          <a:p>
            <a:pPr lvl="1" eaLnBrk="1" hangingPunct="1"/>
            <a:r>
              <a:rPr lang="en-US" altLang="ja-JP" sz="2400" dirty="0">
                <a:latin typeface="Calibri" charset="0"/>
                <a:ea typeface="ＭＳ Ｐゴシック" charset="0"/>
              </a:rPr>
              <a:t>Protect against host threats (</a:t>
            </a:r>
            <a:r>
              <a:rPr lang="en-US" altLang="ja-JP" sz="2400" dirty="0" err="1">
                <a:latin typeface="Calibri" charset="0"/>
                <a:ea typeface="ＭＳ Ｐゴシック" charset="0"/>
              </a:rPr>
              <a:t>DDoS</a:t>
            </a:r>
            <a:r>
              <a:rPr lang="en-US" altLang="ja-JP" sz="2400" dirty="0">
                <a:latin typeface="Calibri" charset="0"/>
                <a:ea typeface="ＭＳ Ｐゴシック" charset="0"/>
              </a:rPr>
              <a:t>, buffer overruns in code, etc.)</a:t>
            </a:r>
          </a:p>
          <a:p>
            <a:pPr lvl="1" eaLnBrk="1" hangingPunct="1"/>
            <a:r>
              <a:rPr lang="en-US" altLang="ja-JP" sz="2400" dirty="0">
                <a:latin typeface="Calibri" charset="0"/>
                <a:ea typeface="ＭＳ Ｐゴシック" charset="0"/>
              </a:rPr>
              <a:t>Keep DNS data private</a:t>
            </a:r>
          </a:p>
          <a:p>
            <a:pPr eaLnBrk="1" hangingPunct="1"/>
            <a:endParaRPr lang="en-US" altLang="ja-JP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altLang="ja-JP" sz="2400" dirty="0">
                <a:latin typeface="Calibri" charset="0"/>
                <a:ea typeface="ＭＳ Ｐゴシック" charset="0"/>
                <a:cs typeface="ＭＳ Ｐゴシック" charset="0"/>
              </a:rPr>
              <a:t>Does Do:  Establish the legitimacy of data retrieved from the DNS</a:t>
            </a:r>
          </a:p>
          <a:p>
            <a:pPr lvl="1" eaLnBrk="1" hangingPunct="1"/>
            <a:r>
              <a:rPr lang="en-US" altLang="ja-JP" sz="2400" dirty="0">
                <a:latin typeface="Calibri" charset="0"/>
                <a:ea typeface="ＭＳ Ｐゴシック" charset="0"/>
              </a:rPr>
              <a:t>Protects end users from being redirected to malicious sites</a:t>
            </a:r>
          </a:p>
          <a:p>
            <a:pPr lvl="1" eaLnBrk="1" hangingPunct="1"/>
            <a:r>
              <a:rPr lang="en-US" altLang="ja-JP" sz="2400" dirty="0">
                <a:latin typeface="Calibri" charset="0"/>
                <a:ea typeface="ＭＳ Ｐゴシック" charset="0"/>
              </a:rPr>
              <a:t>Allows </a:t>
            </a:r>
            <a:r>
              <a:rPr lang="en-US" altLang="ja-JP" sz="2400" i="1" dirty="0">
                <a:latin typeface="Calibri" charset="0"/>
                <a:ea typeface="ＭＳ Ｐゴシック" charset="0"/>
              </a:rPr>
              <a:t>any data stored in the DNS to be </a:t>
            </a:r>
            <a:r>
              <a:rPr lang="en-US" altLang="ja-JP" sz="2400" dirty="0">
                <a:latin typeface="Calibri" charset="0"/>
                <a:ea typeface="ＭＳ Ｐゴシック" charset="0"/>
              </a:rPr>
              <a:t>validated as trustworthy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35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89381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in </a:t>
            </a:r>
            <a:r>
              <a:rPr lang="en-US" dirty="0" err="1"/>
              <a:t>Ateniese-Mangard</a:t>
            </a:r>
            <a:r>
              <a:rPr lang="en-US" dirty="0"/>
              <a:t>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use symmetric key crypto instead?</a:t>
            </a:r>
          </a:p>
          <a:p>
            <a:endParaRPr lang="en-US" dirty="0"/>
          </a:p>
          <a:p>
            <a:r>
              <a:rPr lang="en-US" dirty="0"/>
              <a:t>Key insight – TTP can be “online” certification authority</a:t>
            </a:r>
          </a:p>
          <a:p>
            <a:endParaRPr lang="en-US" dirty="0"/>
          </a:p>
          <a:p>
            <a:r>
              <a:rPr lang="en-US" dirty="0"/>
              <a:t>Hierarchically generate symmetric keys instead of using the PK certificates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04868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interesting 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3300"/>
            <a:ext cx="8229600" cy="51228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First observed in Galvin Ref [7] in </a:t>
            </a:r>
            <a:r>
              <a:rPr lang="en-US" dirty="0" err="1"/>
              <a:t>Ateniese</a:t>
            </a:r>
            <a:r>
              <a:rPr lang="en-US" dirty="0"/>
              <a:t> paper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Requirements for PKI</a:t>
            </a:r>
          </a:p>
          <a:p>
            <a:pPr lvl="1"/>
            <a:r>
              <a:rPr lang="en-US" dirty="0"/>
              <a:t>Availability</a:t>
            </a:r>
          </a:p>
          <a:p>
            <a:pPr lvl="1"/>
            <a:r>
              <a:rPr lang="en-US" dirty="0"/>
              <a:t>Unique unambiguous names</a:t>
            </a:r>
          </a:p>
          <a:p>
            <a:pPr lvl="1"/>
            <a:r>
              <a:rPr lang="en-US" dirty="0"/>
              <a:t>Real time access </a:t>
            </a:r>
          </a:p>
          <a:p>
            <a:pPr lvl="1"/>
            <a:r>
              <a:rPr lang="en-US" dirty="0"/>
              <a:t>Verifiable bindings between names and keys </a:t>
            </a:r>
          </a:p>
          <a:p>
            <a:pPr lvl="1"/>
            <a:endParaRPr lang="en-US" dirty="0"/>
          </a:p>
          <a:p>
            <a:r>
              <a:rPr lang="en-US" dirty="0"/>
              <a:t>DNSSEC could serve as a PKI!</a:t>
            </a:r>
          </a:p>
          <a:p>
            <a:endParaRPr lang="en-US" dirty="0"/>
          </a:p>
          <a:p>
            <a:r>
              <a:rPr lang="en-US" dirty="0"/>
              <a:t>Already exists, it is a highly available system</a:t>
            </a:r>
          </a:p>
          <a:p>
            <a:endParaRPr lang="en-US" dirty="0"/>
          </a:p>
          <a:p>
            <a:r>
              <a:rPr lang="en-US" dirty="0"/>
              <a:t>Very scalable due to hierarchy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27481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DNSSEC Adoption over time</a:t>
            </a:r>
          </a:p>
        </p:txBody>
      </p:sp>
      <p:pic>
        <p:nvPicPr>
          <p:cNvPr id="7" name="Content Placeholder 6" descr="ccTLD-2013-04-03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5" b="-235"/>
          <a:stretch>
            <a:fillRect/>
          </a:stretch>
        </p:blipFill>
        <p:spPr/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38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58065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DNSSEC Adoption 21 Mar 14</a:t>
            </a:r>
          </a:p>
        </p:txBody>
      </p:sp>
      <p:sp>
        <p:nvSpPr>
          <p:cNvPr id="31769" name="Slide Number Placeholder 1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879C76-4CD3-A740-848B-4240A3DEFBFA}" type="slidenum">
              <a:rPr lang="en-US" altLang="ja-JP" sz="1200">
                <a:solidFill>
                  <a:srgbClr val="898989"/>
                </a:solidFill>
                <a:latin typeface="Gill Sans MT" charset="0"/>
              </a:rPr>
              <a:pPr/>
              <a:t>39</a:t>
            </a:fld>
            <a:endParaRPr lang="en-US" altLang="ja-JP" sz="1200">
              <a:solidFill>
                <a:srgbClr val="898989"/>
              </a:solidFill>
              <a:latin typeface="Gill Sans MT" charset="0"/>
            </a:endParaRPr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2"/>
          <a:srcRect l="-652" r="-652"/>
          <a:stretch>
            <a:fillRect/>
          </a:stretch>
        </p:blipFill>
        <p:spPr>
          <a:xfrm>
            <a:off x="457200" y="1774825"/>
            <a:ext cx="8229600" cy="462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54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4" name="Rectangle 2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432675" cy="6953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The Domain Name System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B45E3F-0DF5-0140-923A-26120446DD2E}" type="slidenum">
              <a:rPr lang="en-US" sz="1200">
                <a:solidFill>
                  <a:srgbClr val="898989"/>
                </a:solidFill>
              </a:rPr>
              <a:pPr/>
              <a:t>4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18436" name="Oval 2"/>
          <p:cNvSpPr>
            <a:spLocks noChangeArrowheads="1"/>
          </p:cNvSpPr>
          <p:nvPr/>
        </p:nvSpPr>
        <p:spPr bwMode="auto">
          <a:xfrm>
            <a:off x="6373813" y="1209675"/>
            <a:ext cx="968375" cy="808038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2200">
                <a:latin typeface="Times New Roman" charset="0"/>
              </a:rPr>
              <a:t>root</a:t>
            </a:r>
            <a:endParaRPr lang="en-US" sz="1400">
              <a:latin typeface="Times New Roman" charset="0"/>
            </a:endParaRP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152400" y="1295400"/>
            <a:ext cx="4481513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76" tIns="45588" rIns="91176" bIns="45588"/>
          <a:lstStyle/>
          <a:p>
            <a:pPr marL="307975" indent="-307975" defTabSz="820738">
              <a:buClr>
                <a:srgbClr val="FF00FF"/>
              </a:buClr>
              <a:buSzPct val="75000"/>
              <a:buFont typeface="Wingdings" charset="0"/>
              <a:buChar char="l"/>
            </a:pPr>
            <a:r>
              <a:rPr lang="en-US" sz="2900">
                <a:solidFill>
                  <a:srgbClr val="000000"/>
                </a:solidFill>
                <a:latin typeface="Times New Roman" charset="0"/>
              </a:rPr>
              <a:t>DNS database maps:</a:t>
            </a:r>
          </a:p>
          <a:p>
            <a:pPr marL="666750" lvl="1" indent="-257175" defTabSz="820738">
              <a:buClr>
                <a:srgbClr val="00CC00"/>
              </a:buClr>
              <a:buSzPct val="75000"/>
              <a:buFont typeface="Wingdings" charset="0"/>
              <a:buChar char="u"/>
            </a:pPr>
            <a:r>
              <a:rPr lang="en-US" sz="2000">
                <a:solidFill>
                  <a:srgbClr val="000000"/>
                </a:solidFill>
                <a:latin typeface="Times New Roman" charset="0"/>
              </a:rPr>
              <a:t>Name to IP address</a:t>
            </a:r>
            <a:br>
              <a:rPr lang="en-US" sz="2000">
                <a:solidFill>
                  <a:srgbClr val="000000"/>
                </a:solidFill>
                <a:latin typeface="Times New Roman" charset="0"/>
              </a:rPr>
            </a:br>
            <a:r>
              <a:rPr lang="en-US" sz="2000" i="1">
                <a:solidFill>
                  <a:srgbClr val="000000"/>
                </a:solidFill>
                <a:latin typeface="Times New Roman" charset="0"/>
              </a:rPr>
              <a:t>www.cmu.edu = </a:t>
            </a:r>
            <a:r>
              <a:rPr lang="en-US" sz="2000" b="1"/>
              <a:t>128.2.10.162</a:t>
            </a:r>
            <a:endParaRPr lang="en-US" sz="2000" i="1">
              <a:solidFill>
                <a:srgbClr val="000000"/>
              </a:solidFill>
              <a:latin typeface="Times New Roman" charset="0"/>
            </a:endParaRPr>
          </a:p>
          <a:p>
            <a:pPr marL="666750" lvl="1" indent="-257175" defTabSz="820738">
              <a:buClr>
                <a:srgbClr val="00CC00"/>
              </a:buClr>
              <a:buSzPct val="75000"/>
              <a:buFont typeface="Wingdings" charset="0"/>
              <a:buChar char="u"/>
            </a:pPr>
            <a:endParaRPr lang="en-US" sz="2000">
              <a:solidFill>
                <a:srgbClr val="000000"/>
              </a:solidFill>
              <a:latin typeface="Times New Roman" charset="0"/>
            </a:endParaRPr>
          </a:p>
          <a:p>
            <a:pPr marL="666750" lvl="1" indent="-257175" defTabSz="820738">
              <a:buClr>
                <a:srgbClr val="00CC00"/>
              </a:buClr>
              <a:buSzPct val="75000"/>
              <a:buFont typeface="Wingdings" charset="0"/>
              <a:buChar char="u"/>
            </a:pPr>
            <a:r>
              <a:rPr lang="en-US" sz="2000">
                <a:solidFill>
                  <a:srgbClr val="000000"/>
                </a:solidFill>
                <a:latin typeface="Times New Roman" charset="0"/>
              </a:rPr>
              <a:t>And many other mappings </a:t>
            </a:r>
            <a:br>
              <a:rPr lang="en-US" sz="2000">
                <a:solidFill>
                  <a:srgbClr val="000000"/>
                </a:solidFill>
                <a:latin typeface="Times New Roman" charset="0"/>
              </a:rPr>
            </a:br>
            <a:r>
              <a:rPr lang="en-US" sz="2000">
                <a:solidFill>
                  <a:srgbClr val="000000"/>
                </a:solidFill>
                <a:latin typeface="Times New Roman" charset="0"/>
              </a:rPr>
              <a:t>(mail servers, IPv6, reverse…)</a:t>
            </a:r>
          </a:p>
          <a:p>
            <a:pPr marL="307975" indent="-307975" defTabSz="820738">
              <a:buClr>
                <a:srgbClr val="FF00FF"/>
              </a:buClr>
              <a:buSzPct val="75000"/>
              <a:buFont typeface="Wingdings" charset="0"/>
              <a:buChar char="l"/>
            </a:pPr>
            <a:endParaRPr lang="en-US" sz="2900">
              <a:solidFill>
                <a:srgbClr val="000000"/>
              </a:solidFill>
              <a:latin typeface="Times New Roman" charset="0"/>
            </a:endParaRPr>
          </a:p>
          <a:p>
            <a:pPr marL="307975" indent="-307975" defTabSz="820738">
              <a:buClr>
                <a:srgbClr val="FF00FF"/>
              </a:buClr>
              <a:buSzPct val="75000"/>
              <a:buFont typeface="Wingdings" charset="0"/>
              <a:buChar char="l"/>
            </a:pPr>
            <a:r>
              <a:rPr lang="en-US" sz="2900">
                <a:solidFill>
                  <a:srgbClr val="000000"/>
                </a:solidFill>
                <a:latin typeface="Times New Roman" charset="0"/>
              </a:rPr>
              <a:t>Data organized as tree structure:</a:t>
            </a:r>
          </a:p>
          <a:p>
            <a:pPr marL="666750" lvl="1" indent="-257175" defTabSz="820738">
              <a:buClr>
                <a:srgbClr val="00CC00"/>
              </a:buClr>
              <a:buSzPct val="75000"/>
              <a:buFont typeface="Wingdings" charset="0"/>
              <a:buChar char="u"/>
            </a:pPr>
            <a:r>
              <a:rPr lang="en-US" sz="2000">
                <a:solidFill>
                  <a:srgbClr val="000000"/>
                </a:solidFill>
                <a:latin typeface="Times New Roman" charset="0"/>
              </a:rPr>
              <a:t>Each zone is authoritative</a:t>
            </a:r>
            <a:br>
              <a:rPr lang="en-US" sz="2000">
                <a:solidFill>
                  <a:srgbClr val="000000"/>
                </a:solidFill>
                <a:latin typeface="Times New Roman" charset="0"/>
              </a:rPr>
            </a:br>
            <a:r>
              <a:rPr lang="en-US" sz="2000">
                <a:solidFill>
                  <a:srgbClr val="000000"/>
                </a:solidFill>
                <a:latin typeface="Times New Roman" charset="0"/>
              </a:rPr>
              <a:t>for its own data</a:t>
            </a:r>
          </a:p>
          <a:p>
            <a:pPr marL="666750" lvl="1" indent="-257175" defTabSz="820738">
              <a:buClr>
                <a:srgbClr val="00CC00"/>
              </a:buClr>
              <a:buSzPct val="75000"/>
              <a:buFont typeface="Wingdings" charset="0"/>
              <a:buChar char="u"/>
            </a:pPr>
            <a:r>
              <a:rPr lang="en-US" sz="2000">
                <a:solidFill>
                  <a:srgbClr val="000000"/>
                </a:solidFill>
                <a:latin typeface="Times New Roman" charset="0"/>
              </a:rPr>
              <a:t>Minimal coordination between zone operators</a:t>
            </a:r>
          </a:p>
        </p:txBody>
      </p:sp>
      <p:sp>
        <p:nvSpPr>
          <p:cNvPr id="18438" name="Oval 4"/>
          <p:cNvSpPr>
            <a:spLocks noChangeArrowheads="1"/>
          </p:cNvSpPr>
          <p:nvPr/>
        </p:nvSpPr>
        <p:spPr bwMode="auto">
          <a:xfrm>
            <a:off x="4918075" y="2352675"/>
            <a:ext cx="969963" cy="808038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2200">
                <a:latin typeface="Times New Roman" charset="0"/>
              </a:rPr>
              <a:t>.edu</a:t>
            </a:r>
            <a:endParaRPr lang="en-US" sz="1400">
              <a:latin typeface="Times New Roman" charset="0"/>
            </a:endParaRPr>
          </a:p>
        </p:txBody>
      </p:sp>
      <p:sp>
        <p:nvSpPr>
          <p:cNvPr id="18439" name="Oval 5"/>
          <p:cNvSpPr>
            <a:spLocks noChangeArrowheads="1"/>
          </p:cNvSpPr>
          <p:nvPr/>
        </p:nvSpPr>
        <p:spPr bwMode="auto">
          <a:xfrm>
            <a:off x="6373813" y="2352675"/>
            <a:ext cx="968375" cy="808038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2200">
                <a:latin typeface="Times New Roman" charset="0"/>
              </a:rPr>
              <a:t>.mil</a:t>
            </a:r>
            <a:endParaRPr lang="en-US" sz="1400">
              <a:latin typeface="Times New Roman" charset="0"/>
            </a:endParaRPr>
          </a:p>
        </p:txBody>
      </p:sp>
      <p:sp>
        <p:nvSpPr>
          <p:cNvPr id="18440" name="Oval 6"/>
          <p:cNvSpPr>
            <a:spLocks noChangeArrowheads="1"/>
          </p:cNvSpPr>
          <p:nvPr/>
        </p:nvSpPr>
        <p:spPr bwMode="auto">
          <a:xfrm>
            <a:off x="7827963" y="2352675"/>
            <a:ext cx="969962" cy="808038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2200">
                <a:latin typeface="Times New Roman" charset="0"/>
              </a:rPr>
              <a:t>.uk</a:t>
            </a:r>
            <a:endParaRPr lang="en-US" sz="1400">
              <a:latin typeface="Times New Roman" charset="0"/>
            </a:endParaRPr>
          </a:p>
        </p:txBody>
      </p:sp>
      <p:sp>
        <p:nvSpPr>
          <p:cNvPr id="18441" name="Oval 7"/>
          <p:cNvSpPr>
            <a:spLocks noChangeArrowheads="1"/>
          </p:cNvSpPr>
          <p:nvPr/>
        </p:nvSpPr>
        <p:spPr bwMode="auto">
          <a:xfrm>
            <a:off x="5680075" y="3630613"/>
            <a:ext cx="969963" cy="806450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2200">
                <a:latin typeface="Times New Roman" charset="0"/>
              </a:rPr>
              <a:t>darpa</a:t>
            </a:r>
            <a:endParaRPr lang="en-US" sz="1400">
              <a:latin typeface="Times New Roman" charset="0"/>
            </a:endParaRPr>
          </a:p>
        </p:txBody>
      </p:sp>
      <p:sp>
        <p:nvSpPr>
          <p:cNvPr id="18442" name="Oval 8"/>
          <p:cNvSpPr>
            <a:spLocks noChangeArrowheads="1"/>
          </p:cNvSpPr>
          <p:nvPr/>
        </p:nvSpPr>
        <p:spPr bwMode="auto">
          <a:xfrm>
            <a:off x="4572000" y="3630613"/>
            <a:ext cx="969963" cy="806450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2200">
                <a:latin typeface="Times New Roman" charset="0"/>
              </a:rPr>
              <a:t>cmu</a:t>
            </a:r>
            <a:endParaRPr lang="en-US" sz="1400">
              <a:latin typeface="Times New Roman" charset="0"/>
            </a:endParaRPr>
          </a:p>
        </p:txBody>
      </p:sp>
      <p:sp>
        <p:nvSpPr>
          <p:cNvPr id="18443" name="Oval 9"/>
          <p:cNvSpPr>
            <a:spLocks noChangeArrowheads="1"/>
          </p:cNvSpPr>
          <p:nvPr/>
        </p:nvSpPr>
        <p:spPr bwMode="auto">
          <a:xfrm>
            <a:off x="7966075" y="3630613"/>
            <a:ext cx="969963" cy="806450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2200">
                <a:latin typeface="Times New Roman" charset="0"/>
              </a:rPr>
              <a:t>mil</a:t>
            </a:r>
            <a:endParaRPr lang="en-US" sz="1400">
              <a:latin typeface="Times New Roman" charset="0"/>
            </a:endParaRPr>
          </a:p>
        </p:txBody>
      </p:sp>
      <p:sp>
        <p:nvSpPr>
          <p:cNvPr id="18444" name="Oval 10"/>
          <p:cNvSpPr>
            <a:spLocks noChangeArrowheads="1"/>
          </p:cNvSpPr>
          <p:nvPr/>
        </p:nvSpPr>
        <p:spPr bwMode="auto">
          <a:xfrm>
            <a:off x="6858000" y="3630613"/>
            <a:ext cx="969963" cy="806450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2200">
                <a:latin typeface="Times New Roman" charset="0"/>
              </a:rPr>
              <a:t>usmc</a:t>
            </a:r>
            <a:endParaRPr lang="en-US" sz="1400">
              <a:latin typeface="Times New Roman" charset="0"/>
            </a:endParaRPr>
          </a:p>
        </p:txBody>
      </p:sp>
      <p:cxnSp>
        <p:nvCxnSpPr>
          <p:cNvPr id="18445" name="AutoShape 11"/>
          <p:cNvCxnSpPr>
            <a:cxnSpLocks noChangeShapeType="1"/>
            <a:stCxn id="18438" idx="7"/>
            <a:endCxn id="18436" idx="3"/>
          </p:cNvCxnSpPr>
          <p:nvPr/>
        </p:nvCxnSpPr>
        <p:spPr bwMode="auto">
          <a:xfrm flipV="1">
            <a:off x="5746750" y="1917700"/>
            <a:ext cx="768350" cy="5349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46" name="AutoShape 12"/>
          <p:cNvCxnSpPr>
            <a:cxnSpLocks noChangeShapeType="1"/>
            <a:stCxn id="18439" idx="0"/>
            <a:endCxn id="18436" idx="4"/>
          </p:cNvCxnSpPr>
          <p:nvPr/>
        </p:nvCxnSpPr>
        <p:spPr bwMode="auto">
          <a:xfrm flipV="1">
            <a:off x="6858000" y="2036763"/>
            <a:ext cx="0" cy="2968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47" name="AutoShape 13"/>
          <p:cNvCxnSpPr>
            <a:cxnSpLocks noChangeShapeType="1"/>
            <a:stCxn id="18440" idx="1"/>
            <a:endCxn id="18436" idx="5"/>
          </p:cNvCxnSpPr>
          <p:nvPr/>
        </p:nvCxnSpPr>
        <p:spPr bwMode="auto">
          <a:xfrm flipH="1" flipV="1">
            <a:off x="7200900" y="1917700"/>
            <a:ext cx="768350" cy="5349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48" name="AutoShape 14"/>
          <p:cNvCxnSpPr>
            <a:cxnSpLocks noChangeShapeType="1"/>
            <a:stCxn id="18441" idx="0"/>
            <a:endCxn id="18439" idx="3"/>
          </p:cNvCxnSpPr>
          <p:nvPr/>
        </p:nvCxnSpPr>
        <p:spPr bwMode="auto">
          <a:xfrm flipV="1">
            <a:off x="6165850" y="3060700"/>
            <a:ext cx="349250" cy="5508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49" name="AutoShape 15"/>
          <p:cNvCxnSpPr>
            <a:cxnSpLocks noChangeShapeType="1"/>
            <a:stCxn id="18444" idx="0"/>
            <a:endCxn id="18439" idx="5"/>
          </p:cNvCxnSpPr>
          <p:nvPr/>
        </p:nvCxnSpPr>
        <p:spPr bwMode="auto">
          <a:xfrm flipH="1" flipV="1">
            <a:off x="7200900" y="3060700"/>
            <a:ext cx="142875" cy="5508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50" name="AutoShape 16"/>
          <p:cNvCxnSpPr>
            <a:cxnSpLocks noChangeShapeType="1"/>
            <a:stCxn id="18443" idx="0"/>
            <a:endCxn id="18440" idx="4"/>
          </p:cNvCxnSpPr>
          <p:nvPr/>
        </p:nvCxnSpPr>
        <p:spPr bwMode="auto">
          <a:xfrm flipH="1" flipV="1">
            <a:off x="8313738" y="3179763"/>
            <a:ext cx="138112" cy="431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51" name="AutoShape 17"/>
          <p:cNvCxnSpPr>
            <a:cxnSpLocks noChangeShapeType="1"/>
            <a:stCxn id="18442" idx="0"/>
            <a:endCxn id="18438" idx="4"/>
          </p:cNvCxnSpPr>
          <p:nvPr/>
        </p:nvCxnSpPr>
        <p:spPr bwMode="auto">
          <a:xfrm flipV="1">
            <a:off x="5057775" y="3179763"/>
            <a:ext cx="346075" cy="431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452" name="Oval 18"/>
          <p:cNvSpPr>
            <a:spLocks noChangeArrowheads="1"/>
          </p:cNvSpPr>
          <p:nvPr/>
        </p:nvSpPr>
        <p:spPr bwMode="auto">
          <a:xfrm>
            <a:off x="4641850" y="4840288"/>
            <a:ext cx="969963" cy="80803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2200">
                <a:latin typeface="Times New Roman" charset="0"/>
              </a:rPr>
              <a:t>ece</a:t>
            </a:r>
            <a:endParaRPr lang="en-US" sz="1400">
              <a:latin typeface="Times New Roman" charset="0"/>
            </a:endParaRPr>
          </a:p>
        </p:txBody>
      </p:sp>
      <p:cxnSp>
        <p:nvCxnSpPr>
          <p:cNvPr id="18453" name="AutoShape 19"/>
          <p:cNvCxnSpPr>
            <a:cxnSpLocks noChangeShapeType="1"/>
            <a:stCxn id="18452" idx="0"/>
            <a:endCxn id="18442" idx="4"/>
          </p:cNvCxnSpPr>
          <p:nvPr/>
        </p:nvCxnSpPr>
        <p:spPr bwMode="auto">
          <a:xfrm flipH="1" flipV="1">
            <a:off x="5057775" y="4456113"/>
            <a:ext cx="69850" cy="3651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454" name="Oval 20"/>
          <p:cNvSpPr>
            <a:spLocks noChangeArrowheads="1"/>
          </p:cNvSpPr>
          <p:nvPr/>
        </p:nvSpPr>
        <p:spPr bwMode="auto">
          <a:xfrm>
            <a:off x="7065963" y="4908550"/>
            <a:ext cx="969962" cy="806450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2200">
                <a:latin typeface="Times New Roman" charset="0"/>
              </a:rPr>
              <a:t>alpha</a:t>
            </a:r>
            <a:endParaRPr lang="en-US" sz="1400">
              <a:latin typeface="Times New Roman" charset="0"/>
            </a:endParaRPr>
          </a:p>
        </p:txBody>
      </p:sp>
      <p:cxnSp>
        <p:nvCxnSpPr>
          <p:cNvPr id="18455" name="AutoShape 21"/>
          <p:cNvCxnSpPr>
            <a:cxnSpLocks noChangeShapeType="1"/>
            <a:stCxn id="18454" idx="0"/>
            <a:endCxn id="18444" idx="4"/>
          </p:cNvCxnSpPr>
          <p:nvPr/>
        </p:nvCxnSpPr>
        <p:spPr bwMode="auto">
          <a:xfrm flipH="1" flipV="1">
            <a:off x="7343775" y="4456113"/>
            <a:ext cx="207963" cy="4333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38582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9CECA-B9FF-4081-CDCD-F798F2DDD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39" y="2514600"/>
            <a:ext cx="8229600" cy="914400"/>
          </a:xfrm>
        </p:spPr>
        <p:txBody>
          <a:bodyPr/>
          <a:lstStyle/>
          <a:p>
            <a:r>
              <a:rPr lang="en-US" dirty="0"/>
              <a:t>Where is it now?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C527E-FA44-BC79-9F02-CBF2225DF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813357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A318-828E-F23E-8231-AF14337A7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close-up of a watch&#10;&#10;AI-generated content may be incorrect.">
            <a:extLst>
              <a:ext uri="{FF2B5EF4-FFF2-40B4-BE49-F238E27FC236}">
                <a16:creationId xmlns:a16="http://schemas.microsoft.com/office/drawing/2014/main" id="{74F6EFF8-CB4D-7606-1D68-9848076D4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37" y="1600200"/>
            <a:ext cx="6988726" cy="4525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E12CC-A25B-8FCB-AC7F-E0DEA4ED7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821902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EBB80-3EBF-3A3E-82A7-833C3C89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Interesting viewpoint on 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D2C56-F8E8-ADDB-28A9-4500FF5E9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“</a:t>
            </a:r>
            <a:r>
              <a:rPr lang="en-US" dirty="0">
                <a:solidFill>
                  <a:srgbClr val="141414"/>
                </a:solidFill>
                <a:effectLst/>
                <a:latin typeface="Helvetica" pitchFamily="2" charset="0"/>
              </a:rPr>
              <a:t>The contrast could not be starker. The use of TLS is close to universal on today’s Internet, while the use of DNSSEC is less than incidental.” </a:t>
            </a:r>
          </a:p>
          <a:p>
            <a:endParaRPr lang="en-US" dirty="0">
              <a:solidFill>
                <a:srgbClr val="141414"/>
              </a:solidFill>
              <a:latin typeface="Helvetica" pitchFamily="2" charset="0"/>
            </a:endParaRPr>
          </a:p>
          <a:p>
            <a:r>
              <a:rPr lang="en-US" dirty="0">
                <a:solidFill>
                  <a:srgbClr val="141414"/>
                </a:solidFill>
                <a:effectLst/>
                <a:latin typeface="Helvetica" pitchFamily="2" charset="0"/>
              </a:rPr>
              <a:t>“Services provided by the application have a direct relationship between cost and </a:t>
            </a:r>
            <a:r>
              <a:rPr lang="en-US" dirty="0" err="1">
                <a:solidFill>
                  <a:srgbClr val="141414"/>
                </a:solidFill>
                <a:effectLst/>
                <a:latin typeface="Helvetica" pitchFamily="2" charset="0"/>
              </a:rPr>
              <a:t>benefitIn</a:t>
            </a:r>
            <a:r>
              <a:rPr lang="en-US" dirty="0">
                <a:solidFill>
                  <a:srgbClr val="141414"/>
                </a:solidFill>
                <a:effectLst/>
                <a:latin typeface="Helvetica" pitchFamily="2" charset="0"/>
              </a:rPr>
              <a:t> the case of DNSSEC, there is a greater distance between cost and benefit. </a:t>
            </a:r>
            <a:r>
              <a:rPr lang="en-US" dirty="0">
                <a:solidFill>
                  <a:srgbClr val="141414"/>
                </a:solidFill>
                <a:latin typeface="Helvetica" pitchFamily="2" charset="0"/>
              </a:rPr>
              <a:t>” </a:t>
            </a:r>
            <a:endParaRPr lang="en-US" dirty="0">
              <a:solidFill>
                <a:srgbClr val="141414"/>
              </a:solidFill>
              <a:effectLst/>
              <a:latin typeface="Helvetica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DA181-6035-8975-8F6F-81672FFE3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864406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-up of a list of college graduates&#10;&#10;AI-generated content may be incorrect.">
            <a:extLst>
              <a:ext uri="{FF2B5EF4-FFF2-40B4-BE49-F238E27FC236}">
                <a16:creationId xmlns:a16="http://schemas.microsoft.com/office/drawing/2014/main" id="{6BC0E5A4-C143-0B75-9BAA-C323E6CFF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965" y="0"/>
            <a:ext cx="4784034" cy="187365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98468-F903-9862-B12D-33ED28FF3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43</a:t>
            </a:fld>
            <a:endParaRPr kumimoji="0"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59EE25-08C1-7BB8-D6A3-495073BD5D6E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141414"/>
                </a:solidFill>
                <a:effectLst/>
                <a:latin typeface="Helvetica" pitchFamily="2" charset="0"/>
              </a:rPr>
              <a:t>“</a:t>
            </a:r>
            <a:r>
              <a:rPr lang="en-US" sz="1800" dirty="0">
                <a:effectLst/>
                <a:latin typeface="NimbusRomNo9L"/>
              </a:rPr>
              <a:t>persistent mismanagement in the DNSSEC PKI”</a:t>
            </a:r>
            <a:r>
              <a:rPr lang="en-US" dirty="0">
                <a:solidFill>
                  <a:srgbClr val="141414"/>
                </a:solidFill>
                <a:latin typeface="Helvetica" pitchFamily="2" charset="0"/>
              </a:rPr>
              <a:t> </a:t>
            </a:r>
          </a:p>
          <a:p>
            <a:endParaRPr lang="en-US" dirty="0">
              <a:solidFill>
                <a:srgbClr val="141414"/>
              </a:solidFill>
              <a:latin typeface="Helvetica" pitchFamily="2" charset="0"/>
            </a:endParaRPr>
          </a:p>
          <a:p>
            <a:r>
              <a:rPr lang="en-US" sz="1800" i="1" dirty="0">
                <a:effectLst/>
                <a:latin typeface="NimbusRomNo9L"/>
              </a:rPr>
              <a:t>one-third </a:t>
            </a:r>
            <a:r>
              <a:rPr lang="en-US" sz="1800" dirty="0">
                <a:effectLst/>
                <a:latin typeface="NimbusRomNo9L"/>
              </a:rPr>
              <a:t>of DNSSEC- enabled domains produce records that </a:t>
            </a:r>
            <a:r>
              <a:rPr lang="en-US" sz="1800" i="1" dirty="0">
                <a:effectLst/>
                <a:latin typeface="NimbusRomNo9L"/>
              </a:rPr>
              <a:t>cannot be validated </a:t>
            </a:r>
            <a:r>
              <a:rPr lang="en-US" sz="1800" dirty="0">
                <a:effectLst/>
                <a:latin typeface="NimbusRomNo9L"/>
              </a:rPr>
              <a:t>due to missing or incorrect records. </a:t>
            </a:r>
            <a:endParaRPr lang="en-US" dirty="0"/>
          </a:p>
          <a:p>
            <a:endParaRPr lang="en-US" dirty="0">
              <a:solidFill>
                <a:srgbClr val="141414"/>
              </a:solidFill>
              <a:latin typeface="Helvetica" pitchFamily="2" charset="0"/>
            </a:endParaRPr>
          </a:p>
          <a:p>
            <a:r>
              <a:rPr lang="en-US" sz="1800" dirty="0">
                <a:effectLst/>
                <a:latin typeface="NimbusRomNo9L"/>
              </a:rPr>
              <a:t>unnecessary key reuse makes all of the domains </a:t>
            </a:r>
            <a:r>
              <a:rPr lang="en-US" sz="1800" dirty="0" err="1">
                <a:effectLst/>
                <a:latin typeface="NimbusRomNo9L"/>
              </a:rPr>
              <a:t>vul</a:t>
            </a:r>
            <a:r>
              <a:rPr lang="en-US" sz="1800" dirty="0">
                <a:effectLst/>
                <a:latin typeface="NimbusRomNo9L"/>
              </a:rPr>
              <a:t>- </a:t>
            </a:r>
            <a:r>
              <a:rPr lang="en-US" sz="1800" dirty="0" err="1">
                <a:effectLst/>
                <a:latin typeface="NimbusRomNo9L"/>
              </a:rPr>
              <a:t>nerable</a:t>
            </a:r>
            <a:r>
              <a:rPr lang="en-US" sz="1800" dirty="0">
                <a:effectLst/>
                <a:latin typeface="NimbusRomNo9L"/>
              </a:rPr>
              <a:t> to the compromise of a single shared key </a:t>
            </a:r>
            <a:endParaRPr lang="en-US" dirty="0"/>
          </a:p>
          <a:p>
            <a:endParaRPr lang="en-US" dirty="0">
              <a:solidFill>
                <a:srgbClr val="141414"/>
              </a:solidFill>
              <a:latin typeface="Helvetica" pitchFamily="2" charset="0"/>
            </a:endParaRPr>
          </a:p>
          <a:p>
            <a:r>
              <a:rPr lang="en-US" sz="1800" dirty="0">
                <a:effectLst/>
                <a:latin typeface="NimbusRomNo9L"/>
              </a:rPr>
              <a:t>widespread use of 1024-bit RSA keys, which are now considered “weak” </a:t>
            </a:r>
            <a:endParaRPr lang="en-US" dirty="0"/>
          </a:p>
          <a:p>
            <a:endParaRPr lang="en-US" dirty="0">
              <a:solidFill>
                <a:srgbClr val="141414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8804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A8317-A5FA-D093-8127-23E087E10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44</a:t>
            </a:fld>
            <a:endParaRPr kumimoji="0" lang="en-US"/>
          </a:p>
        </p:txBody>
      </p:sp>
      <p:pic>
        <p:nvPicPr>
          <p:cNvPr id="6" name="Picture 5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D98D70E5-EE4B-3F40-9F40-458A691FA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2044700"/>
            <a:ext cx="7772400" cy="239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162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Take away slide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DNS built upon assumption people will behave normally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000" dirty="0">
                <a:latin typeface="Arial" charset="0"/>
                <a:ea typeface="ＭＳ Ｐゴシック" charset="0"/>
              </a:rPr>
              <a:t>Therefore highly vulnerable to attacks</a:t>
            </a:r>
          </a:p>
          <a:p>
            <a:pPr lvl="1" eaLnBrk="1" hangingPunct="1">
              <a:lnSpc>
                <a:spcPct val="80000"/>
              </a:lnSpc>
            </a:pPr>
            <a:endParaRPr lang="en-US" altLang="ja-JP" sz="20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DNS attacks can allow an attacker to do pretty much whatever she wants with your traffic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000" dirty="0">
                <a:latin typeface="Arial" charset="0"/>
                <a:ea typeface="ＭＳ Ｐゴシック" charset="0"/>
              </a:rPr>
              <a:t>Almost no one uses IP addresses…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000" dirty="0">
                <a:latin typeface="Arial" charset="0"/>
                <a:ea typeface="ＭＳ Ｐゴシック" charset="0"/>
              </a:rPr>
              <a:t>DNS recursion is the root of the problem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ja-JP" sz="1800" dirty="0">
                <a:latin typeface="Arial" charset="0"/>
                <a:ea typeface="ＭＳ Ｐゴシック" charset="0"/>
              </a:rPr>
              <a:t>Unfortunately, very convenient and hard to disable</a:t>
            </a:r>
          </a:p>
        </p:txBody>
      </p:sp>
      <p:sp>
        <p:nvSpPr>
          <p:cNvPr id="1065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E29AC52-C629-4C43-B81B-5F399FEFF4DE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45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3377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Domain Name System 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4895CC-ACB9-6D41-8FFE-6856E377127B}" type="slidenum">
              <a:rPr lang="en-US" sz="1200">
                <a:solidFill>
                  <a:srgbClr val="898989"/>
                </a:solidFill>
              </a:rPr>
              <a:pPr/>
              <a:t>5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19460" name="Oval 2"/>
          <p:cNvSpPr>
            <a:spLocks noChangeArrowheads="1"/>
          </p:cNvSpPr>
          <p:nvPr/>
        </p:nvSpPr>
        <p:spPr bwMode="auto">
          <a:xfrm>
            <a:off x="1752600" y="1905000"/>
            <a:ext cx="968375" cy="808038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2200">
                <a:latin typeface="Times New Roman" charset="0"/>
              </a:rPr>
              <a:t>root</a:t>
            </a:r>
            <a:endParaRPr lang="en-US" sz="1400">
              <a:latin typeface="Times New Roman" charset="0"/>
            </a:endParaRPr>
          </a:p>
        </p:txBody>
      </p:sp>
      <p:sp>
        <p:nvSpPr>
          <p:cNvPr id="19461" name="Oval 4"/>
          <p:cNvSpPr>
            <a:spLocks noChangeArrowheads="1"/>
          </p:cNvSpPr>
          <p:nvPr/>
        </p:nvSpPr>
        <p:spPr bwMode="auto">
          <a:xfrm>
            <a:off x="296863" y="3048000"/>
            <a:ext cx="969962" cy="808038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2200">
                <a:latin typeface="Times New Roman" charset="0"/>
              </a:rPr>
              <a:t>.edu</a:t>
            </a:r>
            <a:endParaRPr lang="en-US" sz="1400">
              <a:latin typeface="Times New Roman" charset="0"/>
            </a:endParaRPr>
          </a:p>
        </p:txBody>
      </p:sp>
      <p:sp>
        <p:nvSpPr>
          <p:cNvPr id="19462" name="Oval 5"/>
          <p:cNvSpPr>
            <a:spLocks noChangeArrowheads="1"/>
          </p:cNvSpPr>
          <p:nvPr/>
        </p:nvSpPr>
        <p:spPr bwMode="auto">
          <a:xfrm>
            <a:off x="1752600" y="3048000"/>
            <a:ext cx="968375" cy="808038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2200">
                <a:latin typeface="Times New Roman" charset="0"/>
              </a:rPr>
              <a:t>.mil</a:t>
            </a:r>
            <a:endParaRPr lang="en-US" sz="1400">
              <a:latin typeface="Times New Roman" charset="0"/>
            </a:endParaRPr>
          </a:p>
        </p:txBody>
      </p:sp>
      <p:sp>
        <p:nvSpPr>
          <p:cNvPr id="19463" name="Oval 6"/>
          <p:cNvSpPr>
            <a:spLocks noChangeArrowheads="1"/>
          </p:cNvSpPr>
          <p:nvPr/>
        </p:nvSpPr>
        <p:spPr bwMode="auto">
          <a:xfrm>
            <a:off x="3206750" y="3048000"/>
            <a:ext cx="969963" cy="808038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2200">
                <a:latin typeface="Times New Roman" charset="0"/>
              </a:rPr>
              <a:t>.gov</a:t>
            </a:r>
            <a:endParaRPr lang="en-US" sz="1400">
              <a:latin typeface="Times New Roman" charset="0"/>
            </a:endParaRPr>
          </a:p>
        </p:txBody>
      </p:sp>
      <p:cxnSp>
        <p:nvCxnSpPr>
          <p:cNvPr id="19464" name="AutoShape 11"/>
          <p:cNvCxnSpPr>
            <a:cxnSpLocks noChangeShapeType="1"/>
            <a:stCxn id="19461" idx="7"/>
            <a:endCxn id="19460" idx="3"/>
          </p:cNvCxnSpPr>
          <p:nvPr/>
        </p:nvCxnSpPr>
        <p:spPr bwMode="auto">
          <a:xfrm flipV="1">
            <a:off x="1125538" y="2613025"/>
            <a:ext cx="768350" cy="5349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65" name="AutoShape 12"/>
          <p:cNvCxnSpPr>
            <a:cxnSpLocks noChangeShapeType="1"/>
            <a:stCxn id="19462" idx="0"/>
            <a:endCxn id="19460" idx="4"/>
          </p:cNvCxnSpPr>
          <p:nvPr/>
        </p:nvCxnSpPr>
        <p:spPr bwMode="auto">
          <a:xfrm flipV="1">
            <a:off x="2236788" y="2732088"/>
            <a:ext cx="0" cy="2968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66" name="AutoShape 13"/>
          <p:cNvCxnSpPr>
            <a:cxnSpLocks noChangeShapeType="1"/>
            <a:stCxn id="19463" idx="1"/>
            <a:endCxn id="19460" idx="5"/>
          </p:cNvCxnSpPr>
          <p:nvPr/>
        </p:nvCxnSpPr>
        <p:spPr bwMode="auto">
          <a:xfrm flipH="1" flipV="1">
            <a:off x="2579688" y="2613025"/>
            <a:ext cx="768350" cy="5349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029200" y="3886200"/>
            <a:ext cx="2590800" cy="2286000"/>
          </a:xfrm>
          <a:prstGeom prst="ellipse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A.gov-servers.net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B.gov-servers.net</a:t>
            </a: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029200" y="1219200"/>
            <a:ext cx="2590800" cy="2362200"/>
          </a:xfrm>
          <a:prstGeom prst="ellipse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2667000" y="1447800"/>
            <a:ext cx="24384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>
            <a:off x="2743200" y="2514600"/>
            <a:ext cx="22860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 rot="16200000" flipH="1">
            <a:off x="3695700" y="4076700"/>
            <a:ext cx="129540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>
            <a:off x="4267200" y="3429000"/>
            <a:ext cx="1447800" cy="533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73" name="TextBox 38"/>
          <p:cNvSpPr txBox="1">
            <a:spLocks noChangeArrowheads="1"/>
          </p:cNvSpPr>
          <p:nvPr/>
        </p:nvSpPr>
        <p:spPr bwMode="auto">
          <a:xfrm>
            <a:off x="5562600" y="1524000"/>
            <a:ext cx="14779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200"/>
              <a:t>A.root-servers.net</a:t>
            </a:r>
          </a:p>
          <a:p>
            <a:pPr>
              <a:buFont typeface="Arial" charset="0"/>
              <a:buChar char="•"/>
            </a:pPr>
            <a:r>
              <a:rPr lang="en-US" sz="1200"/>
              <a:t>B.root-servers.net</a:t>
            </a:r>
          </a:p>
          <a:p>
            <a:pPr>
              <a:buFont typeface="Arial" charset="0"/>
              <a:buChar char="•"/>
            </a:pPr>
            <a:r>
              <a:rPr lang="en-US" sz="1200"/>
              <a:t>C.root-servers.net</a:t>
            </a:r>
          </a:p>
          <a:p>
            <a:pPr>
              <a:buFont typeface="Arial" charset="0"/>
              <a:buChar char="•"/>
            </a:pPr>
            <a:r>
              <a:rPr lang="en-US" sz="1200"/>
              <a:t>D.root-servers.net</a:t>
            </a:r>
          </a:p>
          <a:p>
            <a:pPr>
              <a:buFont typeface="Arial" charset="0"/>
              <a:buChar char="•"/>
            </a:pPr>
            <a:r>
              <a:rPr lang="en-US" sz="1200"/>
              <a:t>E.root-servers.net</a:t>
            </a:r>
          </a:p>
          <a:p>
            <a:pPr>
              <a:buFont typeface="Arial" charset="0"/>
              <a:buChar char="•"/>
            </a:pPr>
            <a:r>
              <a:rPr lang="en-US" sz="1200"/>
              <a:t>F.root-servers.net</a:t>
            </a:r>
          </a:p>
          <a:p>
            <a:pPr>
              <a:buFont typeface="Arial" charset="0"/>
              <a:buChar char="•"/>
            </a:pPr>
            <a:r>
              <a:rPr lang="en-US" sz="1200"/>
              <a:t>G.root-servers.net</a:t>
            </a:r>
          </a:p>
          <a:p>
            <a:pPr>
              <a:buFont typeface="Arial" charset="0"/>
              <a:buChar char="•"/>
            </a:pPr>
            <a:r>
              <a:rPr lang="en-US" sz="1200"/>
              <a:t>H.root-servers.net</a:t>
            </a:r>
          </a:p>
          <a:p>
            <a:pPr>
              <a:buFont typeface="Arial" charset="0"/>
              <a:buChar char="•"/>
            </a:pPr>
            <a:r>
              <a:rPr lang="en-US" sz="1200"/>
              <a:t>I.root-servers.net</a:t>
            </a:r>
          </a:p>
        </p:txBody>
      </p:sp>
      <p:sp>
        <p:nvSpPr>
          <p:cNvPr id="19474" name="TextBox 39"/>
          <p:cNvSpPr txBox="1">
            <a:spLocks noChangeArrowheads="1"/>
          </p:cNvSpPr>
          <p:nvPr/>
        </p:nvSpPr>
        <p:spPr bwMode="auto">
          <a:xfrm>
            <a:off x="228600" y="4038600"/>
            <a:ext cx="358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Each zone has a set of authoritative servers</a:t>
            </a:r>
          </a:p>
        </p:txBody>
      </p:sp>
      <p:sp>
        <p:nvSpPr>
          <p:cNvPr id="19475" name="TextBox 40"/>
          <p:cNvSpPr txBox="1">
            <a:spLocks noChangeArrowheads="1"/>
          </p:cNvSpPr>
          <p:nvPr/>
        </p:nvSpPr>
        <p:spPr bwMode="auto">
          <a:xfrm>
            <a:off x="381000" y="4876800"/>
            <a:ext cx="4343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Parent zones can contain pointers to the </a:t>
            </a:r>
            <a:r>
              <a:rPr lang="ja-JP" altLang="en-US"/>
              <a:t>“</a:t>
            </a:r>
            <a:r>
              <a:rPr lang="en-US"/>
              <a:t>start of authority</a:t>
            </a:r>
            <a:r>
              <a:rPr lang="ja-JP" altLang="en-US"/>
              <a:t>”</a:t>
            </a:r>
            <a:r>
              <a:rPr lang="en-US"/>
              <a:t> for a child zone, or </a:t>
            </a:r>
            <a:r>
              <a:rPr lang="ja-JP" altLang="en-US"/>
              <a:t>“</a:t>
            </a:r>
            <a:r>
              <a:rPr lang="en-US"/>
              <a:t>root hints</a:t>
            </a:r>
            <a:r>
              <a:rPr lang="ja-JP" altLang="en-US"/>
              <a:t>”</a:t>
            </a:r>
            <a:r>
              <a:rPr lang="en-US"/>
              <a:t> for peer zones</a:t>
            </a:r>
          </a:p>
        </p:txBody>
      </p:sp>
    </p:spTree>
    <p:extLst>
      <p:ext uri="{BB962C8B-B14F-4D97-AF65-F5344CB8AC3E}">
        <p14:creationId xmlns:p14="http://schemas.microsoft.com/office/powerpoint/2010/main" val="201025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6075" y="66675"/>
            <a:ext cx="7758113" cy="6873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DNS Query and Response</a:t>
            </a:r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7689850" y="1344613"/>
            <a:ext cx="571500" cy="1103312"/>
            <a:chOff x="3093" y="1773"/>
            <a:chExt cx="396" cy="788"/>
          </a:xfrm>
        </p:grpSpPr>
        <p:sp>
          <p:nvSpPr>
            <p:cNvPr id="1106" name="Rectangle 4"/>
            <p:cNvSpPr>
              <a:spLocks noChangeArrowheads="1"/>
            </p:cNvSpPr>
            <p:nvPr/>
          </p:nvSpPr>
          <p:spPr bwMode="auto">
            <a:xfrm>
              <a:off x="3097" y="1777"/>
              <a:ext cx="232" cy="784"/>
            </a:xfrm>
            <a:prstGeom prst="rect">
              <a:avLst/>
            </a:prstGeom>
            <a:solidFill>
              <a:srgbClr val="99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" name="Freeform 5"/>
            <p:cNvSpPr>
              <a:spLocks/>
            </p:cNvSpPr>
            <p:nvPr/>
          </p:nvSpPr>
          <p:spPr bwMode="auto">
            <a:xfrm>
              <a:off x="3329" y="1777"/>
              <a:ext cx="160" cy="784"/>
            </a:xfrm>
            <a:custGeom>
              <a:avLst/>
              <a:gdLst>
                <a:gd name="T0" fmla="*/ 0 w 160"/>
                <a:gd name="T1" fmla="*/ 784 h 784"/>
                <a:gd name="T2" fmla="*/ 0 w 160"/>
                <a:gd name="T3" fmla="*/ 0 h 784"/>
                <a:gd name="T4" fmla="*/ 160 w 160"/>
                <a:gd name="T5" fmla="*/ 56 h 784"/>
                <a:gd name="T6" fmla="*/ 160 w 160"/>
                <a:gd name="T7" fmla="*/ 688 h 784"/>
                <a:gd name="T8" fmla="*/ 0 w 160"/>
                <a:gd name="T9" fmla="*/ 784 h 7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784"/>
                <a:gd name="T17" fmla="*/ 160 w 160"/>
                <a:gd name="T18" fmla="*/ 784 h 7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784">
                  <a:moveTo>
                    <a:pt x="0" y="784"/>
                  </a:moveTo>
                  <a:lnTo>
                    <a:pt x="0" y="0"/>
                  </a:lnTo>
                  <a:lnTo>
                    <a:pt x="160" y="56"/>
                  </a:lnTo>
                  <a:lnTo>
                    <a:pt x="160" y="688"/>
                  </a:lnTo>
                  <a:lnTo>
                    <a:pt x="0" y="784"/>
                  </a:lnTo>
                  <a:close/>
                </a:path>
              </a:pathLst>
            </a:custGeom>
            <a:solidFill>
              <a:srgbClr val="99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" name="Rectangle 6"/>
            <p:cNvSpPr>
              <a:spLocks noChangeArrowheads="1"/>
            </p:cNvSpPr>
            <p:nvPr/>
          </p:nvSpPr>
          <p:spPr bwMode="auto">
            <a:xfrm>
              <a:off x="3113" y="1793"/>
              <a:ext cx="192" cy="5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9" name="Freeform 7"/>
            <p:cNvSpPr>
              <a:spLocks/>
            </p:cNvSpPr>
            <p:nvPr/>
          </p:nvSpPr>
          <p:spPr bwMode="auto">
            <a:xfrm>
              <a:off x="3093" y="1773"/>
              <a:ext cx="392" cy="784"/>
            </a:xfrm>
            <a:custGeom>
              <a:avLst/>
              <a:gdLst>
                <a:gd name="T0" fmla="*/ 232 w 392"/>
                <a:gd name="T1" fmla="*/ 784 h 784"/>
                <a:gd name="T2" fmla="*/ 232 w 392"/>
                <a:gd name="T3" fmla="*/ 0 h 784"/>
                <a:gd name="T4" fmla="*/ 0 w 392"/>
                <a:gd name="T5" fmla="*/ 0 h 784"/>
                <a:gd name="T6" fmla="*/ 0 w 392"/>
                <a:gd name="T7" fmla="*/ 784 h 784"/>
                <a:gd name="T8" fmla="*/ 232 w 392"/>
                <a:gd name="T9" fmla="*/ 784 h 784"/>
                <a:gd name="T10" fmla="*/ 232 w 392"/>
                <a:gd name="T11" fmla="*/ 0 h 784"/>
                <a:gd name="T12" fmla="*/ 392 w 392"/>
                <a:gd name="T13" fmla="*/ 56 h 784"/>
                <a:gd name="T14" fmla="*/ 392 w 392"/>
                <a:gd name="T15" fmla="*/ 688 h 784"/>
                <a:gd name="T16" fmla="*/ 232 w 392"/>
                <a:gd name="T17" fmla="*/ 784 h 7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2"/>
                <a:gd name="T28" fmla="*/ 0 h 784"/>
                <a:gd name="T29" fmla="*/ 392 w 392"/>
                <a:gd name="T30" fmla="*/ 784 h 7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2" h="784">
                  <a:moveTo>
                    <a:pt x="232" y="784"/>
                  </a:moveTo>
                  <a:lnTo>
                    <a:pt x="232" y="0"/>
                  </a:lnTo>
                  <a:lnTo>
                    <a:pt x="0" y="0"/>
                  </a:lnTo>
                  <a:lnTo>
                    <a:pt x="0" y="784"/>
                  </a:lnTo>
                  <a:lnTo>
                    <a:pt x="232" y="784"/>
                  </a:lnTo>
                  <a:lnTo>
                    <a:pt x="232" y="0"/>
                  </a:lnTo>
                  <a:lnTo>
                    <a:pt x="392" y="56"/>
                  </a:lnTo>
                  <a:lnTo>
                    <a:pt x="392" y="688"/>
                  </a:lnTo>
                  <a:lnTo>
                    <a:pt x="232" y="78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0" name="Rectangle 8"/>
            <p:cNvSpPr>
              <a:spLocks noChangeArrowheads="1"/>
            </p:cNvSpPr>
            <p:nvPr/>
          </p:nvSpPr>
          <p:spPr bwMode="auto">
            <a:xfrm>
              <a:off x="3109" y="1789"/>
              <a:ext cx="192" cy="54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1" name="Freeform 9"/>
            <p:cNvSpPr>
              <a:spLocks/>
            </p:cNvSpPr>
            <p:nvPr/>
          </p:nvSpPr>
          <p:spPr bwMode="auto">
            <a:xfrm>
              <a:off x="3109" y="2285"/>
              <a:ext cx="184" cy="48"/>
            </a:xfrm>
            <a:custGeom>
              <a:avLst/>
              <a:gdLst>
                <a:gd name="T0" fmla="*/ 184 w 184"/>
                <a:gd name="T1" fmla="*/ 0 h 48"/>
                <a:gd name="T2" fmla="*/ 24 w 184"/>
                <a:gd name="T3" fmla="*/ 0 h 48"/>
                <a:gd name="T4" fmla="*/ 0 w 184"/>
                <a:gd name="T5" fmla="*/ 48 h 48"/>
                <a:gd name="T6" fmla="*/ 0 60000 65536"/>
                <a:gd name="T7" fmla="*/ 0 60000 65536"/>
                <a:gd name="T8" fmla="*/ 0 60000 65536"/>
                <a:gd name="T9" fmla="*/ 0 w 184"/>
                <a:gd name="T10" fmla="*/ 0 h 48"/>
                <a:gd name="T11" fmla="*/ 184 w 184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48">
                  <a:moveTo>
                    <a:pt x="184" y="0"/>
                  </a:moveTo>
                  <a:lnTo>
                    <a:pt x="24" y="0"/>
                  </a:lnTo>
                  <a:lnTo>
                    <a:pt x="0" y="4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2" name="Freeform 10"/>
            <p:cNvSpPr>
              <a:spLocks/>
            </p:cNvSpPr>
            <p:nvPr/>
          </p:nvSpPr>
          <p:spPr bwMode="auto">
            <a:xfrm>
              <a:off x="3113" y="1905"/>
              <a:ext cx="192" cy="40"/>
            </a:xfrm>
            <a:custGeom>
              <a:avLst/>
              <a:gdLst>
                <a:gd name="T0" fmla="*/ 24 w 192"/>
                <a:gd name="T1" fmla="*/ 0 h 40"/>
                <a:gd name="T2" fmla="*/ 0 w 192"/>
                <a:gd name="T3" fmla="*/ 40 h 40"/>
                <a:gd name="T4" fmla="*/ 192 w 192"/>
                <a:gd name="T5" fmla="*/ 40 h 40"/>
                <a:gd name="T6" fmla="*/ 192 w 192"/>
                <a:gd name="T7" fmla="*/ 0 h 40"/>
                <a:gd name="T8" fmla="*/ 24 w 192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0"/>
                <a:gd name="T17" fmla="*/ 192 w 19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0">
                  <a:moveTo>
                    <a:pt x="24" y="0"/>
                  </a:moveTo>
                  <a:lnTo>
                    <a:pt x="0" y="40"/>
                  </a:lnTo>
                  <a:lnTo>
                    <a:pt x="192" y="40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3" name="Freeform 11"/>
            <p:cNvSpPr>
              <a:spLocks/>
            </p:cNvSpPr>
            <p:nvPr/>
          </p:nvSpPr>
          <p:spPr bwMode="auto">
            <a:xfrm>
              <a:off x="3113" y="1945"/>
              <a:ext cx="192" cy="8"/>
            </a:xfrm>
            <a:custGeom>
              <a:avLst/>
              <a:gdLst>
                <a:gd name="T0" fmla="*/ 192 w 192"/>
                <a:gd name="T1" fmla="*/ 0 h 8"/>
                <a:gd name="T2" fmla="*/ 0 w 192"/>
                <a:gd name="T3" fmla="*/ 0 h 8"/>
                <a:gd name="T4" fmla="*/ 24 w 192"/>
                <a:gd name="T5" fmla="*/ 8 h 8"/>
                <a:gd name="T6" fmla="*/ 192 w 192"/>
                <a:gd name="T7" fmla="*/ 8 h 8"/>
                <a:gd name="T8" fmla="*/ 192 w 19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8"/>
                <a:gd name="T17" fmla="*/ 192 w 19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8">
                  <a:moveTo>
                    <a:pt x="192" y="0"/>
                  </a:moveTo>
                  <a:lnTo>
                    <a:pt x="0" y="0"/>
                  </a:lnTo>
                  <a:lnTo>
                    <a:pt x="24" y="8"/>
                  </a:lnTo>
                  <a:lnTo>
                    <a:pt x="192" y="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4" name="Freeform 12"/>
            <p:cNvSpPr>
              <a:spLocks/>
            </p:cNvSpPr>
            <p:nvPr/>
          </p:nvSpPr>
          <p:spPr bwMode="auto">
            <a:xfrm>
              <a:off x="3113" y="1993"/>
              <a:ext cx="192" cy="40"/>
            </a:xfrm>
            <a:custGeom>
              <a:avLst/>
              <a:gdLst>
                <a:gd name="T0" fmla="*/ 24 w 192"/>
                <a:gd name="T1" fmla="*/ 0 h 40"/>
                <a:gd name="T2" fmla="*/ 0 w 192"/>
                <a:gd name="T3" fmla="*/ 40 h 40"/>
                <a:gd name="T4" fmla="*/ 192 w 192"/>
                <a:gd name="T5" fmla="*/ 40 h 40"/>
                <a:gd name="T6" fmla="*/ 192 w 192"/>
                <a:gd name="T7" fmla="*/ 0 h 40"/>
                <a:gd name="T8" fmla="*/ 24 w 192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0"/>
                <a:gd name="T17" fmla="*/ 192 w 19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0">
                  <a:moveTo>
                    <a:pt x="24" y="0"/>
                  </a:moveTo>
                  <a:lnTo>
                    <a:pt x="0" y="40"/>
                  </a:lnTo>
                  <a:lnTo>
                    <a:pt x="192" y="40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9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5" name="Freeform 13"/>
            <p:cNvSpPr>
              <a:spLocks/>
            </p:cNvSpPr>
            <p:nvPr/>
          </p:nvSpPr>
          <p:spPr bwMode="auto">
            <a:xfrm>
              <a:off x="3109" y="1893"/>
              <a:ext cx="192" cy="48"/>
            </a:xfrm>
            <a:custGeom>
              <a:avLst/>
              <a:gdLst>
                <a:gd name="T0" fmla="*/ 24 w 192"/>
                <a:gd name="T1" fmla="*/ 0 h 48"/>
                <a:gd name="T2" fmla="*/ 0 w 192"/>
                <a:gd name="T3" fmla="*/ 48 h 48"/>
                <a:gd name="T4" fmla="*/ 192 w 192"/>
                <a:gd name="T5" fmla="*/ 48 h 48"/>
                <a:gd name="T6" fmla="*/ 192 w 192"/>
                <a:gd name="T7" fmla="*/ 0 h 48"/>
                <a:gd name="T8" fmla="*/ 24 w 19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24" y="0"/>
                  </a:moveTo>
                  <a:lnTo>
                    <a:pt x="0" y="48"/>
                  </a:lnTo>
                  <a:lnTo>
                    <a:pt x="192" y="48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" name="Freeform 14"/>
            <p:cNvSpPr>
              <a:spLocks/>
            </p:cNvSpPr>
            <p:nvPr/>
          </p:nvSpPr>
          <p:spPr bwMode="auto">
            <a:xfrm>
              <a:off x="3109" y="1981"/>
              <a:ext cx="192" cy="48"/>
            </a:xfrm>
            <a:custGeom>
              <a:avLst/>
              <a:gdLst>
                <a:gd name="T0" fmla="*/ 24 w 192"/>
                <a:gd name="T1" fmla="*/ 0 h 48"/>
                <a:gd name="T2" fmla="*/ 0 w 192"/>
                <a:gd name="T3" fmla="*/ 48 h 48"/>
                <a:gd name="T4" fmla="*/ 192 w 192"/>
                <a:gd name="T5" fmla="*/ 48 h 48"/>
                <a:gd name="T6" fmla="*/ 192 w 192"/>
                <a:gd name="T7" fmla="*/ 0 h 48"/>
                <a:gd name="T8" fmla="*/ 24 w 19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24" y="0"/>
                  </a:moveTo>
                  <a:lnTo>
                    <a:pt x="0" y="48"/>
                  </a:lnTo>
                  <a:lnTo>
                    <a:pt x="192" y="48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" name="Freeform 15"/>
            <p:cNvSpPr>
              <a:spLocks/>
            </p:cNvSpPr>
            <p:nvPr/>
          </p:nvSpPr>
          <p:spPr bwMode="auto">
            <a:xfrm>
              <a:off x="3113" y="2033"/>
              <a:ext cx="192" cy="8"/>
            </a:xfrm>
            <a:custGeom>
              <a:avLst/>
              <a:gdLst>
                <a:gd name="T0" fmla="*/ 192 w 192"/>
                <a:gd name="T1" fmla="*/ 0 h 8"/>
                <a:gd name="T2" fmla="*/ 0 w 192"/>
                <a:gd name="T3" fmla="*/ 0 h 8"/>
                <a:gd name="T4" fmla="*/ 24 w 192"/>
                <a:gd name="T5" fmla="*/ 8 h 8"/>
                <a:gd name="T6" fmla="*/ 192 w 192"/>
                <a:gd name="T7" fmla="*/ 8 h 8"/>
                <a:gd name="T8" fmla="*/ 192 w 19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8"/>
                <a:gd name="T17" fmla="*/ 192 w 19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8">
                  <a:moveTo>
                    <a:pt x="192" y="0"/>
                  </a:moveTo>
                  <a:lnTo>
                    <a:pt x="0" y="0"/>
                  </a:lnTo>
                  <a:lnTo>
                    <a:pt x="24" y="8"/>
                  </a:lnTo>
                  <a:lnTo>
                    <a:pt x="192" y="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" name="Freeform 16"/>
            <p:cNvSpPr>
              <a:spLocks/>
            </p:cNvSpPr>
            <p:nvPr/>
          </p:nvSpPr>
          <p:spPr bwMode="auto">
            <a:xfrm>
              <a:off x="3113" y="1817"/>
              <a:ext cx="192" cy="40"/>
            </a:xfrm>
            <a:custGeom>
              <a:avLst/>
              <a:gdLst>
                <a:gd name="T0" fmla="*/ 24 w 192"/>
                <a:gd name="T1" fmla="*/ 0 h 40"/>
                <a:gd name="T2" fmla="*/ 0 w 192"/>
                <a:gd name="T3" fmla="*/ 40 h 40"/>
                <a:gd name="T4" fmla="*/ 192 w 192"/>
                <a:gd name="T5" fmla="*/ 40 h 40"/>
                <a:gd name="T6" fmla="*/ 192 w 192"/>
                <a:gd name="T7" fmla="*/ 0 h 40"/>
                <a:gd name="T8" fmla="*/ 24 w 192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0"/>
                <a:gd name="T17" fmla="*/ 192 w 19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0">
                  <a:moveTo>
                    <a:pt x="24" y="0"/>
                  </a:moveTo>
                  <a:lnTo>
                    <a:pt x="0" y="40"/>
                  </a:lnTo>
                  <a:lnTo>
                    <a:pt x="192" y="40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9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" name="Freeform 17"/>
            <p:cNvSpPr>
              <a:spLocks/>
            </p:cNvSpPr>
            <p:nvPr/>
          </p:nvSpPr>
          <p:spPr bwMode="auto">
            <a:xfrm>
              <a:off x="3113" y="1857"/>
              <a:ext cx="192" cy="8"/>
            </a:xfrm>
            <a:custGeom>
              <a:avLst/>
              <a:gdLst>
                <a:gd name="T0" fmla="*/ 192 w 192"/>
                <a:gd name="T1" fmla="*/ 0 h 8"/>
                <a:gd name="T2" fmla="*/ 0 w 192"/>
                <a:gd name="T3" fmla="*/ 0 h 8"/>
                <a:gd name="T4" fmla="*/ 24 w 192"/>
                <a:gd name="T5" fmla="*/ 8 h 8"/>
                <a:gd name="T6" fmla="*/ 192 w 192"/>
                <a:gd name="T7" fmla="*/ 8 h 8"/>
                <a:gd name="T8" fmla="*/ 192 w 19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8"/>
                <a:gd name="T17" fmla="*/ 192 w 19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8">
                  <a:moveTo>
                    <a:pt x="192" y="0"/>
                  </a:moveTo>
                  <a:lnTo>
                    <a:pt x="0" y="0"/>
                  </a:lnTo>
                  <a:lnTo>
                    <a:pt x="24" y="8"/>
                  </a:lnTo>
                  <a:lnTo>
                    <a:pt x="192" y="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0" name="Freeform 18"/>
            <p:cNvSpPr>
              <a:spLocks/>
            </p:cNvSpPr>
            <p:nvPr/>
          </p:nvSpPr>
          <p:spPr bwMode="auto">
            <a:xfrm>
              <a:off x="3113" y="1793"/>
              <a:ext cx="192" cy="24"/>
            </a:xfrm>
            <a:custGeom>
              <a:avLst/>
              <a:gdLst>
                <a:gd name="T0" fmla="*/ 0 w 192"/>
                <a:gd name="T1" fmla="*/ 0 h 24"/>
                <a:gd name="T2" fmla="*/ 192 w 192"/>
                <a:gd name="T3" fmla="*/ 0 h 24"/>
                <a:gd name="T4" fmla="*/ 192 w 192"/>
                <a:gd name="T5" fmla="*/ 24 h 24"/>
                <a:gd name="T6" fmla="*/ 24 w 192"/>
                <a:gd name="T7" fmla="*/ 24 h 24"/>
                <a:gd name="T8" fmla="*/ 0 w 192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24"/>
                <a:gd name="T17" fmla="*/ 192 w 19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24">
                  <a:moveTo>
                    <a:pt x="0" y="0"/>
                  </a:moveTo>
                  <a:lnTo>
                    <a:pt x="192" y="0"/>
                  </a:lnTo>
                  <a:lnTo>
                    <a:pt x="192" y="24"/>
                  </a:lnTo>
                  <a:lnTo>
                    <a:pt x="2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1" name="Freeform 19"/>
            <p:cNvSpPr>
              <a:spLocks/>
            </p:cNvSpPr>
            <p:nvPr/>
          </p:nvSpPr>
          <p:spPr bwMode="auto">
            <a:xfrm>
              <a:off x="3145" y="1913"/>
              <a:ext cx="152" cy="24"/>
            </a:xfrm>
            <a:custGeom>
              <a:avLst/>
              <a:gdLst>
                <a:gd name="T0" fmla="*/ 96 w 152"/>
                <a:gd name="T1" fmla="*/ 24 h 24"/>
                <a:gd name="T2" fmla="*/ 96 w 152"/>
                <a:gd name="T3" fmla="*/ 16 h 24"/>
                <a:gd name="T4" fmla="*/ 144 w 152"/>
                <a:gd name="T5" fmla="*/ 16 h 24"/>
                <a:gd name="T6" fmla="*/ 152 w 152"/>
                <a:gd name="T7" fmla="*/ 8 h 24"/>
                <a:gd name="T8" fmla="*/ 96 w 152"/>
                <a:gd name="T9" fmla="*/ 8 h 24"/>
                <a:gd name="T10" fmla="*/ 96 w 152"/>
                <a:gd name="T11" fmla="*/ 0 h 24"/>
                <a:gd name="T12" fmla="*/ 48 w 152"/>
                <a:gd name="T13" fmla="*/ 0 h 24"/>
                <a:gd name="T14" fmla="*/ 48 w 152"/>
                <a:gd name="T15" fmla="*/ 8 h 24"/>
                <a:gd name="T16" fmla="*/ 0 w 152"/>
                <a:gd name="T17" fmla="*/ 8 h 24"/>
                <a:gd name="T18" fmla="*/ 0 w 152"/>
                <a:gd name="T19" fmla="*/ 16 h 24"/>
                <a:gd name="T20" fmla="*/ 48 w 152"/>
                <a:gd name="T21" fmla="*/ 16 h 24"/>
                <a:gd name="T22" fmla="*/ 48 w 152"/>
                <a:gd name="T23" fmla="*/ 24 h 24"/>
                <a:gd name="T24" fmla="*/ 96 w 152"/>
                <a:gd name="T25" fmla="*/ 2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24"/>
                <a:gd name="T41" fmla="*/ 152 w 152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24">
                  <a:moveTo>
                    <a:pt x="96" y="24"/>
                  </a:moveTo>
                  <a:lnTo>
                    <a:pt x="96" y="16"/>
                  </a:lnTo>
                  <a:lnTo>
                    <a:pt x="144" y="16"/>
                  </a:lnTo>
                  <a:lnTo>
                    <a:pt x="152" y="8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96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2" name="Freeform 20"/>
            <p:cNvSpPr>
              <a:spLocks/>
            </p:cNvSpPr>
            <p:nvPr/>
          </p:nvSpPr>
          <p:spPr bwMode="auto">
            <a:xfrm>
              <a:off x="3109" y="1805"/>
              <a:ext cx="192" cy="48"/>
            </a:xfrm>
            <a:custGeom>
              <a:avLst/>
              <a:gdLst>
                <a:gd name="T0" fmla="*/ 24 w 192"/>
                <a:gd name="T1" fmla="*/ 0 h 48"/>
                <a:gd name="T2" fmla="*/ 0 w 192"/>
                <a:gd name="T3" fmla="*/ 48 h 48"/>
                <a:gd name="T4" fmla="*/ 192 w 192"/>
                <a:gd name="T5" fmla="*/ 48 h 48"/>
                <a:gd name="T6" fmla="*/ 192 w 192"/>
                <a:gd name="T7" fmla="*/ 0 h 48"/>
                <a:gd name="T8" fmla="*/ 24 w 19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24" y="0"/>
                  </a:moveTo>
                  <a:lnTo>
                    <a:pt x="0" y="48"/>
                  </a:lnTo>
                  <a:lnTo>
                    <a:pt x="192" y="48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3" name="Rectangle 21"/>
            <p:cNvSpPr>
              <a:spLocks noChangeArrowheads="1"/>
            </p:cNvSpPr>
            <p:nvPr/>
          </p:nvSpPr>
          <p:spPr bwMode="auto">
            <a:xfrm>
              <a:off x="3149" y="2061"/>
              <a:ext cx="136" cy="2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4" name="Rectangle 22"/>
            <p:cNvSpPr>
              <a:spLocks noChangeArrowheads="1"/>
            </p:cNvSpPr>
            <p:nvPr/>
          </p:nvSpPr>
          <p:spPr bwMode="auto">
            <a:xfrm>
              <a:off x="3113" y="2393"/>
              <a:ext cx="192" cy="4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" name="Rectangle 23"/>
            <p:cNvSpPr>
              <a:spLocks noChangeArrowheads="1"/>
            </p:cNvSpPr>
            <p:nvPr/>
          </p:nvSpPr>
          <p:spPr bwMode="auto">
            <a:xfrm>
              <a:off x="3113" y="2457"/>
              <a:ext cx="192" cy="4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9" name="Group 24"/>
          <p:cNvGrpSpPr>
            <a:grpSpLocks/>
          </p:cNvGrpSpPr>
          <p:nvPr/>
        </p:nvGrpSpPr>
        <p:grpSpPr bwMode="auto">
          <a:xfrm>
            <a:off x="4832350" y="2622550"/>
            <a:ext cx="571500" cy="1103313"/>
            <a:chOff x="1457" y="1174"/>
            <a:chExt cx="396" cy="788"/>
          </a:xfrm>
        </p:grpSpPr>
        <p:sp>
          <p:nvSpPr>
            <p:cNvPr id="1084" name="Rectangle 25"/>
            <p:cNvSpPr>
              <a:spLocks noChangeArrowheads="1"/>
            </p:cNvSpPr>
            <p:nvPr/>
          </p:nvSpPr>
          <p:spPr bwMode="auto">
            <a:xfrm>
              <a:off x="1461" y="1178"/>
              <a:ext cx="232" cy="784"/>
            </a:xfrm>
            <a:prstGeom prst="rect">
              <a:avLst/>
            </a:prstGeom>
            <a:solidFill>
              <a:srgbClr val="33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26"/>
            <p:cNvSpPr>
              <a:spLocks/>
            </p:cNvSpPr>
            <p:nvPr/>
          </p:nvSpPr>
          <p:spPr bwMode="auto">
            <a:xfrm>
              <a:off x="1693" y="1178"/>
              <a:ext cx="160" cy="784"/>
            </a:xfrm>
            <a:custGeom>
              <a:avLst/>
              <a:gdLst>
                <a:gd name="T0" fmla="*/ 0 w 160"/>
                <a:gd name="T1" fmla="*/ 784 h 784"/>
                <a:gd name="T2" fmla="*/ 0 w 160"/>
                <a:gd name="T3" fmla="*/ 0 h 784"/>
                <a:gd name="T4" fmla="*/ 160 w 160"/>
                <a:gd name="T5" fmla="*/ 56 h 784"/>
                <a:gd name="T6" fmla="*/ 160 w 160"/>
                <a:gd name="T7" fmla="*/ 688 h 784"/>
                <a:gd name="T8" fmla="*/ 0 w 160"/>
                <a:gd name="T9" fmla="*/ 784 h 7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784"/>
                <a:gd name="T17" fmla="*/ 160 w 160"/>
                <a:gd name="T18" fmla="*/ 784 h 7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784">
                  <a:moveTo>
                    <a:pt x="0" y="784"/>
                  </a:moveTo>
                  <a:lnTo>
                    <a:pt x="0" y="0"/>
                  </a:lnTo>
                  <a:lnTo>
                    <a:pt x="160" y="56"/>
                  </a:lnTo>
                  <a:lnTo>
                    <a:pt x="160" y="688"/>
                  </a:lnTo>
                  <a:lnTo>
                    <a:pt x="0" y="784"/>
                  </a:lnTo>
                  <a:close/>
                </a:path>
              </a:pathLst>
            </a:custGeom>
            <a:solidFill>
              <a:srgbClr val="33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Rectangle 27"/>
            <p:cNvSpPr>
              <a:spLocks noChangeArrowheads="1"/>
            </p:cNvSpPr>
            <p:nvPr/>
          </p:nvSpPr>
          <p:spPr bwMode="auto">
            <a:xfrm>
              <a:off x="1477" y="1194"/>
              <a:ext cx="192" cy="5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28"/>
            <p:cNvSpPr>
              <a:spLocks/>
            </p:cNvSpPr>
            <p:nvPr/>
          </p:nvSpPr>
          <p:spPr bwMode="auto">
            <a:xfrm>
              <a:off x="1457" y="1174"/>
              <a:ext cx="392" cy="784"/>
            </a:xfrm>
            <a:custGeom>
              <a:avLst/>
              <a:gdLst>
                <a:gd name="T0" fmla="*/ 232 w 392"/>
                <a:gd name="T1" fmla="*/ 784 h 784"/>
                <a:gd name="T2" fmla="*/ 232 w 392"/>
                <a:gd name="T3" fmla="*/ 0 h 784"/>
                <a:gd name="T4" fmla="*/ 0 w 392"/>
                <a:gd name="T5" fmla="*/ 0 h 784"/>
                <a:gd name="T6" fmla="*/ 0 w 392"/>
                <a:gd name="T7" fmla="*/ 784 h 784"/>
                <a:gd name="T8" fmla="*/ 232 w 392"/>
                <a:gd name="T9" fmla="*/ 784 h 784"/>
                <a:gd name="T10" fmla="*/ 232 w 392"/>
                <a:gd name="T11" fmla="*/ 0 h 784"/>
                <a:gd name="T12" fmla="*/ 392 w 392"/>
                <a:gd name="T13" fmla="*/ 56 h 784"/>
                <a:gd name="T14" fmla="*/ 392 w 392"/>
                <a:gd name="T15" fmla="*/ 688 h 784"/>
                <a:gd name="T16" fmla="*/ 232 w 392"/>
                <a:gd name="T17" fmla="*/ 784 h 7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2"/>
                <a:gd name="T28" fmla="*/ 0 h 784"/>
                <a:gd name="T29" fmla="*/ 392 w 392"/>
                <a:gd name="T30" fmla="*/ 784 h 7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2" h="784">
                  <a:moveTo>
                    <a:pt x="232" y="784"/>
                  </a:moveTo>
                  <a:lnTo>
                    <a:pt x="232" y="0"/>
                  </a:lnTo>
                  <a:lnTo>
                    <a:pt x="0" y="0"/>
                  </a:lnTo>
                  <a:lnTo>
                    <a:pt x="0" y="784"/>
                  </a:lnTo>
                  <a:lnTo>
                    <a:pt x="232" y="784"/>
                  </a:lnTo>
                  <a:lnTo>
                    <a:pt x="232" y="0"/>
                  </a:lnTo>
                  <a:lnTo>
                    <a:pt x="392" y="56"/>
                  </a:lnTo>
                  <a:lnTo>
                    <a:pt x="392" y="688"/>
                  </a:lnTo>
                  <a:lnTo>
                    <a:pt x="232" y="78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Rectangle 29"/>
            <p:cNvSpPr>
              <a:spLocks noChangeArrowheads="1"/>
            </p:cNvSpPr>
            <p:nvPr/>
          </p:nvSpPr>
          <p:spPr bwMode="auto">
            <a:xfrm>
              <a:off x="1473" y="1190"/>
              <a:ext cx="192" cy="54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" name="Freeform 30"/>
            <p:cNvSpPr>
              <a:spLocks/>
            </p:cNvSpPr>
            <p:nvPr/>
          </p:nvSpPr>
          <p:spPr bwMode="auto">
            <a:xfrm>
              <a:off x="1473" y="1686"/>
              <a:ext cx="184" cy="48"/>
            </a:xfrm>
            <a:custGeom>
              <a:avLst/>
              <a:gdLst>
                <a:gd name="T0" fmla="*/ 184 w 184"/>
                <a:gd name="T1" fmla="*/ 0 h 48"/>
                <a:gd name="T2" fmla="*/ 24 w 184"/>
                <a:gd name="T3" fmla="*/ 0 h 48"/>
                <a:gd name="T4" fmla="*/ 0 w 184"/>
                <a:gd name="T5" fmla="*/ 48 h 48"/>
                <a:gd name="T6" fmla="*/ 0 60000 65536"/>
                <a:gd name="T7" fmla="*/ 0 60000 65536"/>
                <a:gd name="T8" fmla="*/ 0 60000 65536"/>
                <a:gd name="T9" fmla="*/ 0 w 184"/>
                <a:gd name="T10" fmla="*/ 0 h 48"/>
                <a:gd name="T11" fmla="*/ 184 w 184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48">
                  <a:moveTo>
                    <a:pt x="184" y="0"/>
                  </a:moveTo>
                  <a:lnTo>
                    <a:pt x="24" y="0"/>
                  </a:lnTo>
                  <a:lnTo>
                    <a:pt x="0" y="4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Line 31"/>
            <p:cNvSpPr>
              <a:spLocks noChangeShapeType="1"/>
            </p:cNvSpPr>
            <p:nvPr/>
          </p:nvSpPr>
          <p:spPr bwMode="auto">
            <a:xfrm flipV="1">
              <a:off x="1497" y="1206"/>
              <a:ext cx="1" cy="4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Freeform 32"/>
            <p:cNvSpPr>
              <a:spLocks/>
            </p:cNvSpPr>
            <p:nvPr/>
          </p:nvSpPr>
          <p:spPr bwMode="auto">
            <a:xfrm>
              <a:off x="1477" y="1306"/>
              <a:ext cx="192" cy="40"/>
            </a:xfrm>
            <a:custGeom>
              <a:avLst/>
              <a:gdLst>
                <a:gd name="T0" fmla="*/ 24 w 192"/>
                <a:gd name="T1" fmla="*/ 0 h 40"/>
                <a:gd name="T2" fmla="*/ 0 w 192"/>
                <a:gd name="T3" fmla="*/ 40 h 40"/>
                <a:gd name="T4" fmla="*/ 192 w 192"/>
                <a:gd name="T5" fmla="*/ 40 h 40"/>
                <a:gd name="T6" fmla="*/ 192 w 192"/>
                <a:gd name="T7" fmla="*/ 0 h 40"/>
                <a:gd name="T8" fmla="*/ 24 w 192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0"/>
                <a:gd name="T17" fmla="*/ 192 w 19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0">
                  <a:moveTo>
                    <a:pt x="24" y="0"/>
                  </a:moveTo>
                  <a:lnTo>
                    <a:pt x="0" y="40"/>
                  </a:lnTo>
                  <a:lnTo>
                    <a:pt x="192" y="40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Freeform 33"/>
            <p:cNvSpPr>
              <a:spLocks/>
            </p:cNvSpPr>
            <p:nvPr/>
          </p:nvSpPr>
          <p:spPr bwMode="auto">
            <a:xfrm>
              <a:off x="1477" y="1346"/>
              <a:ext cx="192" cy="8"/>
            </a:xfrm>
            <a:custGeom>
              <a:avLst/>
              <a:gdLst>
                <a:gd name="T0" fmla="*/ 192 w 192"/>
                <a:gd name="T1" fmla="*/ 0 h 8"/>
                <a:gd name="T2" fmla="*/ 0 w 192"/>
                <a:gd name="T3" fmla="*/ 0 h 8"/>
                <a:gd name="T4" fmla="*/ 24 w 192"/>
                <a:gd name="T5" fmla="*/ 8 h 8"/>
                <a:gd name="T6" fmla="*/ 192 w 192"/>
                <a:gd name="T7" fmla="*/ 8 h 8"/>
                <a:gd name="T8" fmla="*/ 192 w 19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8"/>
                <a:gd name="T17" fmla="*/ 192 w 19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8">
                  <a:moveTo>
                    <a:pt x="192" y="0"/>
                  </a:moveTo>
                  <a:lnTo>
                    <a:pt x="0" y="0"/>
                  </a:lnTo>
                  <a:lnTo>
                    <a:pt x="24" y="8"/>
                  </a:lnTo>
                  <a:lnTo>
                    <a:pt x="192" y="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Freeform 34"/>
            <p:cNvSpPr>
              <a:spLocks/>
            </p:cNvSpPr>
            <p:nvPr/>
          </p:nvSpPr>
          <p:spPr bwMode="auto">
            <a:xfrm>
              <a:off x="1477" y="1394"/>
              <a:ext cx="192" cy="40"/>
            </a:xfrm>
            <a:custGeom>
              <a:avLst/>
              <a:gdLst>
                <a:gd name="T0" fmla="*/ 24 w 192"/>
                <a:gd name="T1" fmla="*/ 0 h 40"/>
                <a:gd name="T2" fmla="*/ 0 w 192"/>
                <a:gd name="T3" fmla="*/ 40 h 40"/>
                <a:gd name="T4" fmla="*/ 192 w 192"/>
                <a:gd name="T5" fmla="*/ 40 h 40"/>
                <a:gd name="T6" fmla="*/ 192 w 192"/>
                <a:gd name="T7" fmla="*/ 0 h 40"/>
                <a:gd name="T8" fmla="*/ 24 w 192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0"/>
                <a:gd name="T17" fmla="*/ 192 w 19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0">
                  <a:moveTo>
                    <a:pt x="24" y="0"/>
                  </a:moveTo>
                  <a:lnTo>
                    <a:pt x="0" y="40"/>
                  </a:lnTo>
                  <a:lnTo>
                    <a:pt x="192" y="40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35"/>
            <p:cNvSpPr>
              <a:spLocks/>
            </p:cNvSpPr>
            <p:nvPr/>
          </p:nvSpPr>
          <p:spPr bwMode="auto">
            <a:xfrm>
              <a:off x="1473" y="1294"/>
              <a:ext cx="192" cy="48"/>
            </a:xfrm>
            <a:custGeom>
              <a:avLst/>
              <a:gdLst>
                <a:gd name="T0" fmla="*/ 24 w 192"/>
                <a:gd name="T1" fmla="*/ 0 h 48"/>
                <a:gd name="T2" fmla="*/ 0 w 192"/>
                <a:gd name="T3" fmla="*/ 48 h 48"/>
                <a:gd name="T4" fmla="*/ 192 w 192"/>
                <a:gd name="T5" fmla="*/ 48 h 48"/>
                <a:gd name="T6" fmla="*/ 192 w 192"/>
                <a:gd name="T7" fmla="*/ 0 h 48"/>
                <a:gd name="T8" fmla="*/ 24 w 19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24" y="0"/>
                  </a:moveTo>
                  <a:lnTo>
                    <a:pt x="0" y="48"/>
                  </a:lnTo>
                  <a:lnTo>
                    <a:pt x="192" y="48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36"/>
            <p:cNvSpPr>
              <a:spLocks/>
            </p:cNvSpPr>
            <p:nvPr/>
          </p:nvSpPr>
          <p:spPr bwMode="auto">
            <a:xfrm>
              <a:off x="1473" y="1382"/>
              <a:ext cx="192" cy="48"/>
            </a:xfrm>
            <a:custGeom>
              <a:avLst/>
              <a:gdLst>
                <a:gd name="T0" fmla="*/ 24 w 192"/>
                <a:gd name="T1" fmla="*/ 0 h 48"/>
                <a:gd name="T2" fmla="*/ 0 w 192"/>
                <a:gd name="T3" fmla="*/ 48 h 48"/>
                <a:gd name="T4" fmla="*/ 192 w 192"/>
                <a:gd name="T5" fmla="*/ 48 h 48"/>
                <a:gd name="T6" fmla="*/ 192 w 192"/>
                <a:gd name="T7" fmla="*/ 0 h 48"/>
                <a:gd name="T8" fmla="*/ 24 w 19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24" y="0"/>
                  </a:moveTo>
                  <a:lnTo>
                    <a:pt x="0" y="48"/>
                  </a:lnTo>
                  <a:lnTo>
                    <a:pt x="192" y="48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37"/>
            <p:cNvSpPr>
              <a:spLocks/>
            </p:cNvSpPr>
            <p:nvPr/>
          </p:nvSpPr>
          <p:spPr bwMode="auto">
            <a:xfrm>
              <a:off x="1477" y="1434"/>
              <a:ext cx="192" cy="8"/>
            </a:xfrm>
            <a:custGeom>
              <a:avLst/>
              <a:gdLst>
                <a:gd name="T0" fmla="*/ 192 w 192"/>
                <a:gd name="T1" fmla="*/ 0 h 8"/>
                <a:gd name="T2" fmla="*/ 0 w 192"/>
                <a:gd name="T3" fmla="*/ 0 h 8"/>
                <a:gd name="T4" fmla="*/ 24 w 192"/>
                <a:gd name="T5" fmla="*/ 8 h 8"/>
                <a:gd name="T6" fmla="*/ 192 w 192"/>
                <a:gd name="T7" fmla="*/ 8 h 8"/>
                <a:gd name="T8" fmla="*/ 192 w 19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8"/>
                <a:gd name="T17" fmla="*/ 192 w 19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8">
                  <a:moveTo>
                    <a:pt x="192" y="0"/>
                  </a:moveTo>
                  <a:lnTo>
                    <a:pt x="0" y="0"/>
                  </a:lnTo>
                  <a:lnTo>
                    <a:pt x="24" y="8"/>
                  </a:lnTo>
                  <a:lnTo>
                    <a:pt x="192" y="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Freeform 38"/>
            <p:cNvSpPr>
              <a:spLocks/>
            </p:cNvSpPr>
            <p:nvPr/>
          </p:nvSpPr>
          <p:spPr bwMode="auto">
            <a:xfrm>
              <a:off x="1477" y="1218"/>
              <a:ext cx="192" cy="40"/>
            </a:xfrm>
            <a:custGeom>
              <a:avLst/>
              <a:gdLst>
                <a:gd name="T0" fmla="*/ 24 w 192"/>
                <a:gd name="T1" fmla="*/ 0 h 40"/>
                <a:gd name="T2" fmla="*/ 0 w 192"/>
                <a:gd name="T3" fmla="*/ 40 h 40"/>
                <a:gd name="T4" fmla="*/ 192 w 192"/>
                <a:gd name="T5" fmla="*/ 40 h 40"/>
                <a:gd name="T6" fmla="*/ 192 w 192"/>
                <a:gd name="T7" fmla="*/ 0 h 40"/>
                <a:gd name="T8" fmla="*/ 24 w 192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0"/>
                <a:gd name="T17" fmla="*/ 192 w 19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0">
                  <a:moveTo>
                    <a:pt x="24" y="0"/>
                  </a:moveTo>
                  <a:lnTo>
                    <a:pt x="0" y="40"/>
                  </a:lnTo>
                  <a:lnTo>
                    <a:pt x="192" y="40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Freeform 39"/>
            <p:cNvSpPr>
              <a:spLocks/>
            </p:cNvSpPr>
            <p:nvPr/>
          </p:nvSpPr>
          <p:spPr bwMode="auto">
            <a:xfrm>
              <a:off x="1477" y="1258"/>
              <a:ext cx="192" cy="8"/>
            </a:xfrm>
            <a:custGeom>
              <a:avLst/>
              <a:gdLst>
                <a:gd name="T0" fmla="*/ 192 w 192"/>
                <a:gd name="T1" fmla="*/ 0 h 8"/>
                <a:gd name="T2" fmla="*/ 0 w 192"/>
                <a:gd name="T3" fmla="*/ 0 h 8"/>
                <a:gd name="T4" fmla="*/ 24 w 192"/>
                <a:gd name="T5" fmla="*/ 8 h 8"/>
                <a:gd name="T6" fmla="*/ 192 w 192"/>
                <a:gd name="T7" fmla="*/ 8 h 8"/>
                <a:gd name="T8" fmla="*/ 192 w 19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8"/>
                <a:gd name="T17" fmla="*/ 192 w 19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8">
                  <a:moveTo>
                    <a:pt x="192" y="0"/>
                  </a:moveTo>
                  <a:lnTo>
                    <a:pt x="0" y="0"/>
                  </a:lnTo>
                  <a:lnTo>
                    <a:pt x="24" y="8"/>
                  </a:lnTo>
                  <a:lnTo>
                    <a:pt x="192" y="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Freeform 40"/>
            <p:cNvSpPr>
              <a:spLocks/>
            </p:cNvSpPr>
            <p:nvPr/>
          </p:nvSpPr>
          <p:spPr bwMode="auto">
            <a:xfrm>
              <a:off x="1477" y="1194"/>
              <a:ext cx="192" cy="24"/>
            </a:xfrm>
            <a:custGeom>
              <a:avLst/>
              <a:gdLst>
                <a:gd name="T0" fmla="*/ 0 w 192"/>
                <a:gd name="T1" fmla="*/ 0 h 24"/>
                <a:gd name="T2" fmla="*/ 192 w 192"/>
                <a:gd name="T3" fmla="*/ 0 h 24"/>
                <a:gd name="T4" fmla="*/ 192 w 192"/>
                <a:gd name="T5" fmla="*/ 24 h 24"/>
                <a:gd name="T6" fmla="*/ 24 w 192"/>
                <a:gd name="T7" fmla="*/ 24 h 24"/>
                <a:gd name="T8" fmla="*/ 0 w 192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24"/>
                <a:gd name="T17" fmla="*/ 192 w 19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24">
                  <a:moveTo>
                    <a:pt x="0" y="0"/>
                  </a:moveTo>
                  <a:lnTo>
                    <a:pt x="192" y="0"/>
                  </a:lnTo>
                  <a:lnTo>
                    <a:pt x="192" y="24"/>
                  </a:lnTo>
                  <a:lnTo>
                    <a:pt x="2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Freeform 41"/>
            <p:cNvSpPr>
              <a:spLocks/>
            </p:cNvSpPr>
            <p:nvPr/>
          </p:nvSpPr>
          <p:spPr bwMode="auto">
            <a:xfrm>
              <a:off x="1509" y="1314"/>
              <a:ext cx="152" cy="24"/>
            </a:xfrm>
            <a:custGeom>
              <a:avLst/>
              <a:gdLst>
                <a:gd name="T0" fmla="*/ 96 w 152"/>
                <a:gd name="T1" fmla="*/ 24 h 24"/>
                <a:gd name="T2" fmla="*/ 96 w 152"/>
                <a:gd name="T3" fmla="*/ 16 h 24"/>
                <a:gd name="T4" fmla="*/ 144 w 152"/>
                <a:gd name="T5" fmla="*/ 16 h 24"/>
                <a:gd name="T6" fmla="*/ 152 w 152"/>
                <a:gd name="T7" fmla="*/ 8 h 24"/>
                <a:gd name="T8" fmla="*/ 96 w 152"/>
                <a:gd name="T9" fmla="*/ 8 h 24"/>
                <a:gd name="T10" fmla="*/ 96 w 152"/>
                <a:gd name="T11" fmla="*/ 0 h 24"/>
                <a:gd name="T12" fmla="*/ 48 w 152"/>
                <a:gd name="T13" fmla="*/ 0 h 24"/>
                <a:gd name="T14" fmla="*/ 48 w 152"/>
                <a:gd name="T15" fmla="*/ 8 h 24"/>
                <a:gd name="T16" fmla="*/ 0 w 152"/>
                <a:gd name="T17" fmla="*/ 8 h 24"/>
                <a:gd name="T18" fmla="*/ 0 w 152"/>
                <a:gd name="T19" fmla="*/ 16 h 24"/>
                <a:gd name="T20" fmla="*/ 48 w 152"/>
                <a:gd name="T21" fmla="*/ 16 h 24"/>
                <a:gd name="T22" fmla="*/ 48 w 152"/>
                <a:gd name="T23" fmla="*/ 24 h 24"/>
                <a:gd name="T24" fmla="*/ 96 w 152"/>
                <a:gd name="T25" fmla="*/ 2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24"/>
                <a:gd name="T41" fmla="*/ 152 w 152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24">
                  <a:moveTo>
                    <a:pt x="96" y="24"/>
                  </a:moveTo>
                  <a:lnTo>
                    <a:pt x="96" y="16"/>
                  </a:lnTo>
                  <a:lnTo>
                    <a:pt x="144" y="16"/>
                  </a:lnTo>
                  <a:lnTo>
                    <a:pt x="152" y="8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96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1" name="Freeform 42"/>
            <p:cNvSpPr>
              <a:spLocks/>
            </p:cNvSpPr>
            <p:nvPr/>
          </p:nvSpPr>
          <p:spPr bwMode="auto">
            <a:xfrm>
              <a:off x="1517" y="1226"/>
              <a:ext cx="32" cy="32"/>
            </a:xfrm>
            <a:custGeom>
              <a:avLst/>
              <a:gdLst>
                <a:gd name="T0" fmla="*/ 32 w 32"/>
                <a:gd name="T1" fmla="*/ 0 h 32"/>
                <a:gd name="T2" fmla="*/ 24 w 32"/>
                <a:gd name="T3" fmla="*/ 32 h 32"/>
                <a:gd name="T4" fmla="*/ 0 w 32"/>
                <a:gd name="T5" fmla="*/ 32 h 32"/>
                <a:gd name="T6" fmla="*/ 8 w 32"/>
                <a:gd name="T7" fmla="*/ 0 h 32"/>
                <a:gd name="T8" fmla="*/ 32 w 3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2"/>
                <a:gd name="T17" fmla="*/ 32 w 3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2">
                  <a:moveTo>
                    <a:pt x="32" y="0"/>
                  </a:moveTo>
                  <a:lnTo>
                    <a:pt x="24" y="32"/>
                  </a:lnTo>
                  <a:lnTo>
                    <a:pt x="0" y="32"/>
                  </a:lnTo>
                  <a:lnTo>
                    <a:pt x="8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2" name="Freeform 43"/>
            <p:cNvSpPr>
              <a:spLocks/>
            </p:cNvSpPr>
            <p:nvPr/>
          </p:nvSpPr>
          <p:spPr bwMode="auto">
            <a:xfrm>
              <a:off x="1473" y="1206"/>
              <a:ext cx="192" cy="48"/>
            </a:xfrm>
            <a:custGeom>
              <a:avLst/>
              <a:gdLst>
                <a:gd name="T0" fmla="*/ 24 w 192"/>
                <a:gd name="T1" fmla="*/ 0 h 48"/>
                <a:gd name="T2" fmla="*/ 0 w 192"/>
                <a:gd name="T3" fmla="*/ 48 h 48"/>
                <a:gd name="T4" fmla="*/ 192 w 192"/>
                <a:gd name="T5" fmla="*/ 48 h 48"/>
                <a:gd name="T6" fmla="*/ 192 w 192"/>
                <a:gd name="T7" fmla="*/ 0 h 48"/>
                <a:gd name="T8" fmla="*/ 24 w 19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24" y="0"/>
                  </a:moveTo>
                  <a:lnTo>
                    <a:pt x="0" y="48"/>
                  </a:lnTo>
                  <a:lnTo>
                    <a:pt x="192" y="48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3" name="Rectangle 44"/>
            <p:cNvSpPr>
              <a:spLocks noChangeArrowheads="1"/>
            </p:cNvSpPr>
            <p:nvPr/>
          </p:nvSpPr>
          <p:spPr bwMode="auto">
            <a:xfrm>
              <a:off x="1513" y="1462"/>
              <a:ext cx="136" cy="2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4" name="Rectangle 45"/>
            <p:cNvSpPr>
              <a:spLocks noChangeArrowheads="1"/>
            </p:cNvSpPr>
            <p:nvPr/>
          </p:nvSpPr>
          <p:spPr bwMode="auto">
            <a:xfrm>
              <a:off x="1477" y="1794"/>
              <a:ext cx="192" cy="4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5" name="Rectangle 46"/>
            <p:cNvSpPr>
              <a:spLocks noChangeArrowheads="1"/>
            </p:cNvSpPr>
            <p:nvPr/>
          </p:nvSpPr>
          <p:spPr bwMode="auto">
            <a:xfrm>
              <a:off x="1477" y="1858"/>
              <a:ext cx="192" cy="4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346075" y="2622550"/>
          <a:ext cx="114935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261872" imgH="1139952" progId="MS_ClipArt_Gallery.5">
                  <p:embed/>
                </p:oleObj>
              </mc:Choice>
              <mc:Fallback>
                <p:oleObj name="Clip" r:id="rId2" imgW="1261872" imgH="1139952" progId="MS_ClipArt_Gallery.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2622550"/>
                        <a:ext cx="114935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48"/>
          <p:cNvSpPr txBox="1">
            <a:spLocks noChangeArrowheads="1"/>
          </p:cNvSpPr>
          <p:nvPr/>
        </p:nvSpPr>
        <p:spPr bwMode="auto">
          <a:xfrm>
            <a:off x="4433888" y="3697288"/>
            <a:ext cx="14351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Caching </a:t>
            </a:r>
            <a:br>
              <a:rPr lang="en-US" sz="1800" b="1"/>
            </a:br>
            <a:r>
              <a:rPr lang="en-US" sz="1800" b="1"/>
              <a:t>DNS Server</a:t>
            </a:r>
          </a:p>
        </p:txBody>
      </p:sp>
      <p:sp>
        <p:nvSpPr>
          <p:cNvPr id="1031" name="Text Box 49"/>
          <p:cNvSpPr txBox="1">
            <a:spLocks noChangeArrowheads="1"/>
          </p:cNvSpPr>
          <p:nvPr/>
        </p:nvSpPr>
        <p:spPr bwMode="auto">
          <a:xfrm>
            <a:off x="277813" y="3697288"/>
            <a:ext cx="11652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End-user</a:t>
            </a: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7880350" y="2959100"/>
            <a:ext cx="571500" cy="1103313"/>
            <a:chOff x="3093" y="1773"/>
            <a:chExt cx="396" cy="788"/>
          </a:xfrm>
        </p:grpSpPr>
        <p:sp>
          <p:nvSpPr>
            <p:cNvPr id="1064" name="Rectangle 51"/>
            <p:cNvSpPr>
              <a:spLocks noChangeArrowheads="1"/>
            </p:cNvSpPr>
            <p:nvPr/>
          </p:nvSpPr>
          <p:spPr bwMode="auto">
            <a:xfrm>
              <a:off x="3097" y="1777"/>
              <a:ext cx="232" cy="784"/>
            </a:xfrm>
            <a:prstGeom prst="rect">
              <a:avLst/>
            </a:prstGeom>
            <a:solidFill>
              <a:srgbClr val="99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52"/>
            <p:cNvSpPr>
              <a:spLocks/>
            </p:cNvSpPr>
            <p:nvPr/>
          </p:nvSpPr>
          <p:spPr bwMode="auto">
            <a:xfrm>
              <a:off x="3329" y="1777"/>
              <a:ext cx="160" cy="784"/>
            </a:xfrm>
            <a:custGeom>
              <a:avLst/>
              <a:gdLst>
                <a:gd name="T0" fmla="*/ 0 w 160"/>
                <a:gd name="T1" fmla="*/ 784 h 784"/>
                <a:gd name="T2" fmla="*/ 0 w 160"/>
                <a:gd name="T3" fmla="*/ 0 h 784"/>
                <a:gd name="T4" fmla="*/ 160 w 160"/>
                <a:gd name="T5" fmla="*/ 56 h 784"/>
                <a:gd name="T6" fmla="*/ 160 w 160"/>
                <a:gd name="T7" fmla="*/ 688 h 784"/>
                <a:gd name="T8" fmla="*/ 0 w 160"/>
                <a:gd name="T9" fmla="*/ 784 h 7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784"/>
                <a:gd name="T17" fmla="*/ 160 w 160"/>
                <a:gd name="T18" fmla="*/ 784 h 7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784">
                  <a:moveTo>
                    <a:pt x="0" y="784"/>
                  </a:moveTo>
                  <a:lnTo>
                    <a:pt x="0" y="0"/>
                  </a:lnTo>
                  <a:lnTo>
                    <a:pt x="160" y="56"/>
                  </a:lnTo>
                  <a:lnTo>
                    <a:pt x="160" y="688"/>
                  </a:lnTo>
                  <a:lnTo>
                    <a:pt x="0" y="784"/>
                  </a:lnTo>
                  <a:close/>
                </a:path>
              </a:pathLst>
            </a:custGeom>
            <a:solidFill>
              <a:srgbClr val="99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Rectangle 53"/>
            <p:cNvSpPr>
              <a:spLocks noChangeArrowheads="1"/>
            </p:cNvSpPr>
            <p:nvPr/>
          </p:nvSpPr>
          <p:spPr bwMode="auto">
            <a:xfrm>
              <a:off x="3113" y="1793"/>
              <a:ext cx="192" cy="5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54"/>
            <p:cNvSpPr>
              <a:spLocks/>
            </p:cNvSpPr>
            <p:nvPr/>
          </p:nvSpPr>
          <p:spPr bwMode="auto">
            <a:xfrm>
              <a:off x="3093" y="1773"/>
              <a:ext cx="392" cy="784"/>
            </a:xfrm>
            <a:custGeom>
              <a:avLst/>
              <a:gdLst>
                <a:gd name="T0" fmla="*/ 232 w 392"/>
                <a:gd name="T1" fmla="*/ 784 h 784"/>
                <a:gd name="T2" fmla="*/ 232 w 392"/>
                <a:gd name="T3" fmla="*/ 0 h 784"/>
                <a:gd name="T4" fmla="*/ 0 w 392"/>
                <a:gd name="T5" fmla="*/ 0 h 784"/>
                <a:gd name="T6" fmla="*/ 0 w 392"/>
                <a:gd name="T7" fmla="*/ 784 h 784"/>
                <a:gd name="T8" fmla="*/ 232 w 392"/>
                <a:gd name="T9" fmla="*/ 784 h 784"/>
                <a:gd name="T10" fmla="*/ 232 w 392"/>
                <a:gd name="T11" fmla="*/ 0 h 784"/>
                <a:gd name="T12" fmla="*/ 392 w 392"/>
                <a:gd name="T13" fmla="*/ 56 h 784"/>
                <a:gd name="T14" fmla="*/ 392 w 392"/>
                <a:gd name="T15" fmla="*/ 688 h 784"/>
                <a:gd name="T16" fmla="*/ 232 w 392"/>
                <a:gd name="T17" fmla="*/ 784 h 7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2"/>
                <a:gd name="T28" fmla="*/ 0 h 784"/>
                <a:gd name="T29" fmla="*/ 392 w 392"/>
                <a:gd name="T30" fmla="*/ 784 h 7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2" h="784">
                  <a:moveTo>
                    <a:pt x="232" y="784"/>
                  </a:moveTo>
                  <a:lnTo>
                    <a:pt x="232" y="0"/>
                  </a:lnTo>
                  <a:lnTo>
                    <a:pt x="0" y="0"/>
                  </a:lnTo>
                  <a:lnTo>
                    <a:pt x="0" y="784"/>
                  </a:lnTo>
                  <a:lnTo>
                    <a:pt x="232" y="784"/>
                  </a:lnTo>
                  <a:lnTo>
                    <a:pt x="232" y="0"/>
                  </a:lnTo>
                  <a:lnTo>
                    <a:pt x="392" y="56"/>
                  </a:lnTo>
                  <a:lnTo>
                    <a:pt x="392" y="688"/>
                  </a:lnTo>
                  <a:lnTo>
                    <a:pt x="232" y="78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Rectangle 55"/>
            <p:cNvSpPr>
              <a:spLocks noChangeArrowheads="1"/>
            </p:cNvSpPr>
            <p:nvPr/>
          </p:nvSpPr>
          <p:spPr bwMode="auto">
            <a:xfrm>
              <a:off x="3109" y="1789"/>
              <a:ext cx="192" cy="54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56"/>
            <p:cNvSpPr>
              <a:spLocks/>
            </p:cNvSpPr>
            <p:nvPr/>
          </p:nvSpPr>
          <p:spPr bwMode="auto">
            <a:xfrm>
              <a:off x="3109" y="2285"/>
              <a:ext cx="184" cy="48"/>
            </a:xfrm>
            <a:custGeom>
              <a:avLst/>
              <a:gdLst>
                <a:gd name="T0" fmla="*/ 184 w 184"/>
                <a:gd name="T1" fmla="*/ 0 h 48"/>
                <a:gd name="T2" fmla="*/ 24 w 184"/>
                <a:gd name="T3" fmla="*/ 0 h 48"/>
                <a:gd name="T4" fmla="*/ 0 w 184"/>
                <a:gd name="T5" fmla="*/ 48 h 48"/>
                <a:gd name="T6" fmla="*/ 0 60000 65536"/>
                <a:gd name="T7" fmla="*/ 0 60000 65536"/>
                <a:gd name="T8" fmla="*/ 0 60000 65536"/>
                <a:gd name="T9" fmla="*/ 0 w 184"/>
                <a:gd name="T10" fmla="*/ 0 h 48"/>
                <a:gd name="T11" fmla="*/ 184 w 184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48">
                  <a:moveTo>
                    <a:pt x="184" y="0"/>
                  </a:moveTo>
                  <a:lnTo>
                    <a:pt x="24" y="0"/>
                  </a:lnTo>
                  <a:lnTo>
                    <a:pt x="0" y="4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57"/>
            <p:cNvSpPr>
              <a:spLocks/>
            </p:cNvSpPr>
            <p:nvPr/>
          </p:nvSpPr>
          <p:spPr bwMode="auto">
            <a:xfrm>
              <a:off x="3113" y="1905"/>
              <a:ext cx="192" cy="40"/>
            </a:xfrm>
            <a:custGeom>
              <a:avLst/>
              <a:gdLst>
                <a:gd name="T0" fmla="*/ 24 w 192"/>
                <a:gd name="T1" fmla="*/ 0 h 40"/>
                <a:gd name="T2" fmla="*/ 0 w 192"/>
                <a:gd name="T3" fmla="*/ 40 h 40"/>
                <a:gd name="T4" fmla="*/ 192 w 192"/>
                <a:gd name="T5" fmla="*/ 40 h 40"/>
                <a:gd name="T6" fmla="*/ 192 w 192"/>
                <a:gd name="T7" fmla="*/ 0 h 40"/>
                <a:gd name="T8" fmla="*/ 24 w 192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0"/>
                <a:gd name="T17" fmla="*/ 192 w 19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0">
                  <a:moveTo>
                    <a:pt x="24" y="0"/>
                  </a:moveTo>
                  <a:lnTo>
                    <a:pt x="0" y="40"/>
                  </a:lnTo>
                  <a:lnTo>
                    <a:pt x="192" y="40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58"/>
            <p:cNvSpPr>
              <a:spLocks/>
            </p:cNvSpPr>
            <p:nvPr/>
          </p:nvSpPr>
          <p:spPr bwMode="auto">
            <a:xfrm>
              <a:off x="3113" y="1945"/>
              <a:ext cx="192" cy="8"/>
            </a:xfrm>
            <a:custGeom>
              <a:avLst/>
              <a:gdLst>
                <a:gd name="T0" fmla="*/ 192 w 192"/>
                <a:gd name="T1" fmla="*/ 0 h 8"/>
                <a:gd name="T2" fmla="*/ 0 w 192"/>
                <a:gd name="T3" fmla="*/ 0 h 8"/>
                <a:gd name="T4" fmla="*/ 24 w 192"/>
                <a:gd name="T5" fmla="*/ 8 h 8"/>
                <a:gd name="T6" fmla="*/ 192 w 192"/>
                <a:gd name="T7" fmla="*/ 8 h 8"/>
                <a:gd name="T8" fmla="*/ 192 w 19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8"/>
                <a:gd name="T17" fmla="*/ 192 w 19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8">
                  <a:moveTo>
                    <a:pt x="192" y="0"/>
                  </a:moveTo>
                  <a:lnTo>
                    <a:pt x="0" y="0"/>
                  </a:lnTo>
                  <a:lnTo>
                    <a:pt x="24" y="8"/>
                  </a:lnTo>
                  <a:lnTo>
                    <a:pt x="192" y="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59"/>
            <p:cNvSpPr>
              <a:spLocks/>
            </p:cNvSpPr>
            <p:nvPr/>
          </p:nvSpPr>
          <p:spPr bwMode="auto">
            <a:xfrm>
              <a:off x="3113" y="1993"/>
              <a:ext cx="192" cy="40"/>
            </a:xfrm>
            <a:custGeom>
              <a:avLst/>
              <a:gdLst>
                <a:gd name="T0" fmla="*/ 24 w 192"/>
                <a:gd name="T1" fmla="*/ 0 h 40"/>
                <a:gd name="T2" fmla="*/ 0 w 192"/>
                <a:gd name="T3" fmla="*/ 40 h 40"/>
                <a:gd name="T4" fmla="*/ 192 w 192"/>
                <a:gd name="T5" fmla="*/ 40 h 40"/>
                <a:gd name="T6" fmla="*/ 192 w 192"/>
                <a:gd name="T7" fmla="*/ 0 h 40"/>
                <a:gd name="T8" fmla="*/ 24 w 192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0"/>
                <a:gd name="T17" fmla="*/ 192 w 19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0">
                  <a:moveTo>
                    <a:pt x="24" y="0"/>
                  </a:moveTo>
                  <a:lnTo>
                    <a:pt x="0" y="40"/>
                  </a:lnTo>
                  <a:lnTo>
                    <a:pt x="192" y="40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9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60"/>
            <p:cNvSpPr>
              <a:spLocks/>
            </p:cNvSpPr>
            <p:nvPr/>
          </p:nvSpPr>
          <p:spPr bwMode="auto">
            <a:xfrm>
              <a:off x="3109" y="1893"/>
              <a:ext cx="192" cy="48"/>
            </a:xfrm>
            <a:custGeom>
              <a:avLst/>
              <a:gdLst>
                <a:gd name="T0" fmla="*/ 24 w 192"/>
                <a:gd name="T1" fmla="*/ 0 h 48"/>
                <a:gd name="T2" fmla="*/ 0 w 192"/>
                <a:gd name="T3" fmla="*/ 48 h 48"/>
                <a:gd name="T4" fmla="*/ 192 w 192"/>
                <a:gd name="T5" fmla="*/ 48 h 48"/>
                <a:gd name="T6" fmla="*/ 192 w 192"/>
                <a:gd name="T7" fmla="*/ 0 h 48"/>
                <a:gd name="T8" fmla="*/ 24 w 19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24" y="0"/>
                  </a:moveTo>
                  <a:lnTo>
                    <a:pt x="0" y="48"/>
                  </a:lnTo>
                  <a:lnTo>
                    <a:pt x="192" y="48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61"/>
            <p:cNvSpPr>
              <a:spLocks/>
            </p:cNvSpPr>
            <p:nvPr/>
          </p:nvSpPr>
          <p:spPr bwMode="auto">
            <a:xfrm>
              <a:off x="3109" y="1981"/>
              <a:ext cx="192" cy="48"/>
            </a:xfrm>
            <a:custGeom>
              <a:avLst/>
              <a:gdLst>
                <a:gd name="T0" fmla="*/ 24 w 192"/>
                <a:gd name="T1" fmla="*/ 0 h 48"/>
                <a:gd name="T2" fmla="*/ 0 w 192"/>
                <a:gd name="T3" fmla="*/ 48 h 48"/>
                <a:gd name="T4" fmla="*/ 192 w 192"/>
                <a:gd name="T5" fmla="*/ 48 h 48"/>
                <a:gd name="T6" fmla="*/ 192 w 192"/>
                <a:gd name="T7" fmla="*/ 0 h 48"/>
                <a:gd name="T8" fmla="*/ 24 w 19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24" y="0"/>
                  </a:moveTo>
                  <a:lnTo>
                    <a:pt x="0" y="48"/>
                  </a:lnTo>
                  <a:lnTo>
                    <a:pt x="192" y="48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62"/>
            <p:cNvSpPr>
              <a:spLocks/>
            </p:cNvSpPr>
            <p:nvPr/>
          </p:nvSpPr>
          <p:spPr bwMode="auto">
            <a:xfrm>
              <a:off x="3113" y="2033"/>
              <a:ext cx="192" cy="8"/>
            </a:xfrm>
            <a:custGeom>
              <a:avLst/>
              <a:gdLst>
                <a:gd name="T0" fmla="*/ 192 w 192"/>
                <a:gd name="T1" fmla="*/ 0 h 8"/>
                <a:gd name="T2" fmla="*/ 0 w 192"/>
                <a:gd name="T3" fmla="*/ 0 h 8"/>
                <a:gd name="T4" fmla="*/ 24 w 192"/>
                <a:gd name="T5" fmla="*/ 8 h 8"/>
                <a:gd name="T6" fmla="*/ 192 w 192"/>
                <a:gd name="T7" fmla="*/ 8 h 8"/>
                <a:gd name="T8" fmla="*/ 192 w 19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8"/>
                <a:gd name="T17" fmla="*/ 192 w 19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8">
                  <a:moveTo>
                    <a:pt x="192" y="0"/>
                  </a:moveTo>
                  <a:lnTo>
                    <a:pt x="0" y="0"/>
                  </a:lnTo>
                  <a:lnTo>
                    <a:pt x="24" y="8"/>
                  </a:lnTo>
                  <a:lnTo>
                    <a:pt x="192" y="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63"/>
            <p:cNvSpPr>
              <a:spLocks/>
            </p:cNvSpPr>
            <p:nvPr/>
          </p:nvSpPr>
          <p:spPr bwMode="auto">
            <a:xfrm>
              <a:off x="3113" y="1817"/>
              <a:ext cx="192" cy="40"/>
            </a:xfrm>
            <a:custGeom>
              <a:avLst/>
              <a:gdLst>
                <a:gd name="T0" fmla="*/ 24 w 192"/>
                <a:gd name="T1" fmla="*/ 0 h 40"/>
                <a:gd name="T2" fmla="*/ 0 w 192"/>
                <a:gd name="T3" fmla="*/ 40 h 40"/>
                <a:gd name="T4" fmla="*/ 192 w 192"/>
                <a:gd name="T5" fmla="*/ 40 h 40"/>
                <a:gd name="T6" fmla="*/ 192 w 192"/>
                <a:gd name="T7" fmla="*/ 0 h 40"/>
                <a:gd name="T8" fmla="*/ 24 w 192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0"/>
                <a:gd name="T17" fmla="*/ 192 w 19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0">
                  <a:moveTo>
                    <a:pt x="24" y="0"/>
                  </a:moveTo>
                  <a:lnTo>
                    <a:pt x="0" y="40"/>
                  </a:lnTo>
                  <a:lnTo>
                    <a:pt x="192" y="40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9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64"/>
            <p:cNvSpPr>
              <a:spLocks/>
            </p:cNvSpPr>
            <p:nvPr/>
          </p:nvSpPr>
          <p:spPr bwMode="auto">
            <a:xfrm>
              <a:off x="3113" y="1857"/>
              <a:ext cx="192" cy="8"/>
            </a:xfrm>
            <a:custGeom>
              <a:avLst/>
              <a:gdLst>
                <a:gd name="T0" fmla="*/ 192 w 192"/>
                <a:gd name="T1" fmla="*/ 0 h 8"/>
                <a:gd name="T2" fmla="*/ 0 w 192"/>
                <a:gd name="T3" fmla="*/ 0 h 8"/>
                <a:gd name="T4" fmla="*/ 24 w 192"/>
                <a:gd name="T5" fmla="*/ 8 h 8"/>
                <a:gd name="T6" fmla="*/ 192 w 192"/>
                <a:gd name="T7" fmla="*/ 8 h 8"/>
                <a:gd name="T8" fmla="*/ 192 w 19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8"/>
                <a:gd name="T17" fmla="*/ 192 w 19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8">
                  <a:moveTo>
                    <a:pt x="192" y="0"/>
                  </a:moveTo>
                  <a:lnTo>
                    <a:pt x="0" y="0"/>
                  </a:lnTo>
                  <a:lnTo>
                    <a:pt x="24" y="8"/>
                  </a:lnTo>
                  <a:lnTo>
                    <a:pt x="192" y="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65"/>
            <p:cNvSpPr>
              <a:spLocks/>
            </p:cNvSpPr>
            <p:nvPr/>
          </p:nvSpPr>
          <p:spPr bwMode="auto">
            <a:xfrm>
              <a:off x="3113" y="1793"/>
              <a:ext cx="192" cy="24"/>
            </a:xfrm>
            <a:custGeom>
              <a:avLst/>
              <a:gdLst>
                <a:gd name="T0" fmla="*/ 0 w 192"/>
                <a:gd name="T1" fmla="*/ 0 h 24"/>
                <a:gd name="T2" fmla="*/ 192 w 192"/>
                <a:gd name="T3" fmla="*/ 0 h 24"/>
                <a:gd name="T4" fmla="*/ 192 w 192"/>
                <a:gd name="T5" fmla="*/ 24 h 24"/>
                <a:gd name="T6" fmla="*/ 24 w 192"/>
                <a:gd name="T7" fmla="*/ 24 h 24"/>
                <a:gd name="T8" fmla="*/ 0 w 192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24"/>
                <a:gd name="T17" fmla="*/ 192 w 19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24">
                  <a:moveTo>
                    <a:pt x="0" y="0"/>
                  </a:moveTo>
                  <a:lnTo>
                    <a:pt x="192" y="0"/>
                  </a:lnTo>
                  <a:lnTo>
                    <a:pt x="192" y="24"/>
                  </a:lnTo>
                  <a:lnTo>
                    <a:pt x="2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66"/>
            <p:cNvSpPr>
              <a:spLocks/>
            </p:cNvSpPr>
            <p:nvPr/>
          </p:nvSpPr>
          <p:spPr bwMode="auto">
            <a:xfrm>
              <a:off x="3145" y="1913"/>
              <a:ext cx="152" cy="24"/>
            </a:xfrm>
            <a:custGeom>
              <a:avLst/>
              <a:gdLst>
                <a:gd name="T0" fmla="*/ 96 w 152"/>
                <a:gd name="T1" fmla="*/ 24 h 24"/>
                <a:gd name="T2" fmla="*/ 96 w 152"/>
                <a:gd name="T3" fmla="*/ 16 h 24"/>
                <a:gd name="T4" fmla="*/ 144 w 152"/>
                <a:gd name="T5" fmla="*/ 16 h 24"/>
                <a:gd name="T6" fmla="*/ 152 w 152"/>
                <a:gd name="T7" fmla="*/ 8 h 24"/>
                <a:gd name="T8" fmla="*/ 96 w 152"/>
                <a:gd name="T9" fmla="*/ 8 h 24"/>
                <a:gd name="T10" fmla="*/ 96 w 152"/>
                <a:gd name="T11" fmla="*/ 0 h 24"/>
                <a:gd name="T12" fmla="*/ 48 w 152"/>
                <a:gd name="T13" fmla="*/ 0 h 24"/>
                <a:gd name="T14" fmla="*/ 48 w 152"/>
                <a:gd name="T15" fmla="*/ 8 h 24"/>
                <a:gd name="T16" fmla="*/ 0 w 152"/>
                <a:gd name="T17" fmla="*/ 8 h 24"/>
                <a:gd name="T18" fmla="*/ 0 w 152"/>
                <a:gd name="T19" fmla="*/ 16 h 24"/>
                <a:gd name="T20" fmla="*/ 48 w 152"/>
                <a:gd name="T21" fmla="*/ 16 h 24"/>
                <a:gd name="T22" fmla="*/ 48 w 152"/>
                <a:gd name="T23" fmla="*/ 24 h 24"/>
                <a:gd name="T24" fmla="*/ 96 w 152"/>
                <a:gd name="T25" fmla="*/ 2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24"/>
                <a:gd name="T41" fmla="*/ 152 w 152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24">
                  <a:moveTo>
                    <a:pt x="96" y="24"/>
                  </a:moveTo>
                  <a:lnTo>
                    <a:pt x="96" y="16"/>
                  </a:lnTo>
                  <a:lnTo>
                    <a:pt x="144" y="16"/>
                  </a:lnTo>
                  <a:lnTo>
                    <a:pt x="152" y="8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96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67"/>
            <p:cNvSpPr>
              <a:spLocks/>
            </p:cNvSpPr>
            <p:nvPr/>
          </p:nvSpPr>
          <p:spPr bwMode="auto">
            <a:xfrm>
              <a:off x="3109" y="1805"/>
              <a:ext cx="192" cy="48"/>
            </a:xfrm>
            <a:custGeom>
              <a:avLst/>
              <a:gdLst>
                <a:gd name="T0" fmla="*/ 24 w 192"/>
                <a:gd name="T1" fmla="*/ 0 h 48"/>
                <a:gd name="T2" fmla="*/ 0 w 192"/>
                <a:gd name="T3" fmla="*/ 48 h 48"/>
                <a:gd name="T4" fmla="*/ 192 w 192"/>
                <a:gd name="T5" fmla="*/ 48 h 48"/>
                <a:gd name="T6" fmla="*/ 192 w 192"/>
                <a:gd name="T7" fmla="*/ 0 h 48"/>
                <a:gd name="T8" fmla="*/ 24 w 19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24" y="0"/>
                  </a:moveTo>
                  <a:lnTo>
                    <a:pt x="0" y="48"/>
                  </a:lnTo>
                  <a:lnTo>
                    <a:pt x="192" y="48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Rectangle 68"/>
            <p:cNvSpPr>
              <a:spLocks noChangeArrowheads="1"/>
            </p:cNvSpPr>
            <p:nvPr/>
          </p:nvSpPr>
          <p:spPr bwMode="auto">
            <a:xfrm>
              <a:off x="3149" y="2061"/>
              <a:ext cx="136" cy="2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Rectangle 69"/>
            <p:cNvSpPr>
              <a:spLocks noChangeArrowheads="1"/>
            </p:cNvSpPr>
            <p:nvPr/>
          </p:nvSpPr>
          <p:spPr bwMode="auto">
            <a:xfrm>
              <a:off x="3113" y="2393"/>
              <a:ext cx="192" cy="4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Rectangle 70"/>
            <p:cNvSpPr>
              <a:spLocks noChangeArrowheads="1"/>
            </p:cNvSpPr>
            <p:nvPr/>
          </p:nvSpPr>
          <p:spPr bwMode="auto">
            <a:xfrm>
              <a:off x="3113" y="2457"/>
              <a:ext cx="192" cy="4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5287" name="Line 71"/>
          <p:cNvSpPr>
            <a:spLocks noChangeShapeType="1"/>
          </p:cNvSpPr>
          <p:nvPr/>
        </p:nvSpPr>
        <p:spPr bwMode="auto">
          <a:xfrm>
            <a:off x="1731963" y="2890838"/>
            <a:ext cx="2909887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65288" name="Text Box 72"/>
          <p:cNvSpPr txBox="1">
            <a:spLocks noChangeArrowheads="1"/>
          </p:cNvSpPr>
          <p:nvPr/>
        </p:nvSpPr>
        <p:spPr bwMode="auto">
          <a:xfrm>
            <a:off x="1801813" y="2352675"/>
            <a:ext cx="31083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200" b="1"/>
              <a:t>www.cmu.edu A?</a:t>
            </a:r>
            <a:endParaRPr lang="en-US" sz="1800" b="1"/>
          </a:p>
        </p:txBody>
      </p:sp>
      <p:sp>
        <p:nvSpPr>
          <p:cNvPr id="265289" name="Text Box 73"/>
          <p:cNvSpPr txBox="1">
            <a:spLocks noChangeArrowheads="1"/>
          </p:cNvSpPr>
          <p:nvPr/>
        </p:nvSpPr>
        <p:spPr bwMode="auto">
          <a:xfrm>
            <a:off x="1662113" y="3419475"/>
            <a:ext cx="2147887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200" b="1"/>
              <a:t>www.cmu.edu A 128.2.10.162</a:t>
            </a:r>
            <a:endParaRPr lang="en-US" sz="1800" b="1"/>
          </a:p>
        </p:txBody>
      </p:sp>
      <p:sp>
        <p:nvSpPr>
          <p:cNvPr id="265290" name="Line 74"/>
          <p:cNvSpPr>
            <a:spLocks noChangeShapeType="1"/>
          </p:cNvSpPr>
          <p:nvPr/>
        </p:nvSpPr>
        <p:spPr bwMode="auto">
          <a:xfrm flipH="1">
            <a:off x="1801813" y="3429000"/>
            <a:ext cx="2770187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65291" name="Line 75"/>
          <p:cNvSpPr>
            <a:spLocks noChangeShapeType="1"/>
          </p:cNvSpPr>
          <p:nvPr/>
        </p:nvSpPr>
        <p:spPr bwMode="auto">
          <a:xfrm flipH="1">
            <a:off x="5580063" y="2286000"/>
            <a:ext cx="1901825" cy="69691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65292" name="Line 76"/>
          <p:cNvSpPr>
            <a:spLocks noChangeShapeType="1"/>
          </p:cNvSpPr>
          <p:nvPr/>
        </p:nvSpPr>
        <p:spPr bwMode="auto">
          <a:xfrm flipH="1" flipV="1">
            <a:off x="5611813" y="3227388"/>
            <a:ext cx="2146300" cy="20161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039" name="Text Box 110"/>
          <p:cNvSpPr txBox="1">
            <a:spLocks noChangeArrowheads="1"/>
          </p:cNvSpPr>
          <p:nvPr/>
        </p:nvSpPr>
        <p:spPr bwMode="auto">
          <a:xfrm>
            <a:off x="7062788" y="2473325"/>
            <a:ext cx="20256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Root DNS Server</a:t>
            </a:r>
          </a:p>
        </p:txBody>
      </p:sp>
      <p:sp>
        <p:nvSpPr>
          <p:cNvPr id="265397" name="Text Box 181"/>
          <p:cNvSpPr txBox="1">
            <a:spLocks noChangeArrowheads="1"/>
          </p:cNvSpPr>
          <p:nvPr/>
        </p:nvSpPr>
        <p:spPr bwMode="auto">
          <a:xfrm>
            <a:off x="7216775" y="4033838"/>
            <a:ext cx="19113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edu DNS Server</a:t>
            </a:r>
          </a:p>
        </p:txBody>
      </p:sp>
      <p:grpSp>
        <p:nvGrpSpPr>
          <p:cNvPr id="5" name="Group 182"/>
          <p:cNvGrpSpPr>
            <a:grpSpLocks/>
          </p:cNvGrpSpPr>
          <p:nvPr/>
        </p:nvGrpSpPr>
        <p:grpSpPr bwMode="auto">
          <a:xfrm>
            <a:off x="7689850" y="4572000"/>
            <a:ext cx="571500" cy="1103313"/>
            <a:chOff x="3093" y="1773"/>
            <a:chExt cx="396" cy="788"/>
          </a:xfrm>
        </p:grpSpPr>
        <p:sp>
          <p:nvSpPr>
            <p:cNvPr id="1044" name="Rectangle 183"/>
            <p:cNvSpPr>
              <a:spLocks noChangeArrowheads="1"/>
            </p:cNvSpPr>
            <p:nvPr/>
          </p:nvSpPr>
          <p:spPr bwMode="auto">
            <a:xfrm>
              <a:off x="3097" y="1777"/>
              <a:ext cx="232" cy="784"/>
            </a:xfrm>
            <a:prstGeom prst="rect">
              <a:avLst/>
            </a:prstGeom>
            <a:solidFill>
              <a:srgbClr val="99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184"/>
            <p:cNvSpPr>
              <a:spLocks/>
            </p:cNvSpPr>
            <p:nvPr/>
          </p:nvSpPr>
          <p:spPr bwMode="auto">
            <a:xfrm>
              <a:off x="3329" y="1777"/>
              <a:ext cx="160" cy="784"/>
            </a:xfrm>
            <a:custGeom>
              <a:avLst/>
              <a:gdLst>
                <a:gd name="T0" fmla="*/ 0 w 160"/>
                <a:gd name="T1" fmla="*/ 784 h 784"/>
                <a:gd name="T2" fmla="*/ 0 w 160"/>
                <a:gd name="T3" fmla="*/ 0 h 784"/>
                <a:gd name="T4" fmla="*/ 160 w 160"/>
                <a:gd name="T5" fmla="*/ 56 h 784"/>
                <a:gd name="T6" fmla="*/ 160 w 160"/>
                <a:gd name="T7" fmla="*/ 688 h 784"/>
                <a:gd name="T8" fmla="*/ 0 w 160"/>
                <a:gd name="T9" fmla="*/ 784 h 7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784"/>
                <a:gd name="T17" fmla="*/ 160 w 160"/>
                <a:gd name="T18" fmla="*/ 784 h 7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784">
                  <a:moveTo>
                    <a:pt x="0" y="784"/>
                  </a:moveTo>
                  <a:lnTo>
                    <a:pt x="0" y="0"/>
                  </a:lnTo>
                  <a:lnTo>
                    <a:pt x="160" y="56"/>
                  </a:lnTo>
                  <a:lnTo>
                    <a:pt x="160" y="688"/>
                  </a:lnTo>
                  <a:lnTo>
                    <a:pt x="0" y="784"/>
                  </a:lnTo>
                  <a:close/>
                </a:path>
              </a:pathLst>
            </a:custGeom>
            <a:solidFill>
              <a:srgbClr val="99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Rectangle 185"/>
            <p:cNvSpPr>
              <a:spLocks noChangeArrowheads="1"/>
            </p:cNvSpPr>
            <p:nvPr/>
          </p:nvSpPr>
          <p:spPr bwMode="auto">
            <a:xfrm>
              <a:off x="3113" y="1793"/>
              <a:ext cx="192" cy="5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86"/>
            <p:cNvSpPr>
              <a:spLocks/>
            </p:cNvSpPr>
            <p:nvPr/>
          </p:nvSpPr>
          <p:spPr bwMode="auto">
            <a:xfrm>
              <a:off x="3093" y="1773"/>
              <a:ext cx="392" cy="784"/>
            </a:xfrm>
            <a:custGeom>
              <a:avLst/>
              <a:gdLst>
                <a:gd name="T0" fmla="*/ 232 w 392"/>
                <a:gd name="T1" fmla="*/ 784 h 784"/>
                <a:gd name="T2" fmla="*/ 232 w 392"/>
                <a:gd name="T3" fmla="*/ 0 h 784"/>
                <a:gd name="T4" fmla="*/ 0 w 392"/>
                <a:gd name="T5" fmla="*/ 0 h 784"/>
                <a:gd name="T6" fmla="*/ 0 w 392"/>
                <a:gd name="T7" fmla="*/ 784 h 784"/>
                <a:gd name="T8" fmla="*/ 232 w 392"/>
                <a:gd name="T9" fmla="*/ 784 h 784"/>
                <a:gd name="T10" fmla="*/ 232 w 392"/>
                <a:gd name="T11" fmla="*/ 0 h 784"/>
                <a:gd name="T12" fmla="*/ 392 w 392"/>
                <a:gd name="T13" fmla="*/ 56 h 784"/>
                <a:gd name="T14" fmla="*/ 392 w 392"/>
                <a:gd name="T15" fmla="*/ 688 h 784"/>
                <a:gd name="T16" fmla="*/ 232 w 392"/>
                <a:gd name="T17" fmla="*/ 784 h 7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2"/>
                <a:gd name="T28" fmla="*/ 0 h 784"/>
                <a:gd name="T29" fmla="*/ 392 w 392"/>
                <a:gd name="T30" fmla="*/ 784 h 7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2" h="784">
                  <a:moveTo>
                    <a:pt x="232" y="784"/>
                  </a:moveTo>
                  <a:lnTo>
                    <a:pt x="232" y="0"/>
                  </a:lnTo>
                  <a:lnTo>
                    <a:pt x="0" y="0"/>
                  </a:lnTo>
                  <a:lnTo>
                    <a:pt x="0" y="784"/>
                  </a:lnTo>
                  <a:lnTo>
                    <a:pt x="232" y="784"/>
                  </a:lnTo>
                  <a:lnTo>
                    <a:pt x="232" y="0"/>
                  </a:lnTo>
                  <a:lnTo>
                    <a:pt x="392" y="56"/>
                  </a:lnTo>
                  <a:lnTo>
                    <a:pt x="392" y="688"/>
                  </a:lnTo>
                  <a:lnTo>
                    <a:pt x="232" y="78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Rectangle 187"/>
            <p:cNvSpPr>
              <a:spLocks noChangeArrowheads="1"/>
            </p:cNvSpPr>
            <p:nvPr/>
          </p:nvSpPr>
          <p:spPr bwMode="auto">
            <a:xfrm>
              <a:off x="3109" y="1789"/>
              <a:ext cx="192" cy="54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88"/>
            <p:cNvSpPr>
              <a:spLocks/>
            </p:cNvSpPr>
            <p:nvPr/>
          </p:nvSpPr>
          <p:spPr bwMode="auto">
            <a:xfrm>
              <a:off x="3109" y="2285"/>
              <a:ext cx="184" cy="48"/>
            </a:xfrm>
            <a:custGeom>
              <a:avLst/>
              <a:gdLst>
                <a:gd name="T0" fmla="*/ 184 w 184"/>
                <a:gd name="T1" fmla="*/ 0 h 48"/>
                <a:gd name="T2" fmla="*/ 24 w 184"/>
                <a:gd name="T3" fmla="*/ 0 h 48"/>
                <a:gd name="T4" fmla="*/ 0 w 184"/>
                <a:gd name="T5" fmla="*/ 48 h 48"/>
                <a:gd name="T6" fmla="*/ 0 60000 65536"/>
                <a:gd name="T7" fmla="*/ 0 60000 65536"/>
                <a:gd name="T8" fmla="*/ 0 60000 65536"/>
                <a:gd name="T9" fmla="*/ 0 w 184"/>
                <a:gd name="T10" fmla="*/ 0 h 48"/>
                <a:gd name="T11" fmla="*/ 184 w 184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48">
                  <a:moveTo>
                    <a:pt x="184" y="0"/>
                  </a:moveTo>
                  <a:lnTo>
                    <a:pt x="24" y="0"/>
                  </a:lnTo>
                  <a:lnTo>
                    <a:pt x="0" y="4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89"/>
            <p:cNvSpPr>
              <a:spLocks/>
            </p:cNvSpPr>
            <p:nvPr/>
          </p:nvSpPr>
          <p:spPr bwMode="auto">
            <a:xfrm>
              <a:off x="3113" y="1905"/>
              <a:ext cx="192" cy="40"/>
            </a:xfrm>
            <a:custGeom>
              <a:avLst/>
              <a:gdLst>
                <a:gd name="T0" fmla="*/ 24 w 192"/>
                <a:gd name="T1" fmla="*/ 0 h 40"/>
                <a:gd name="T2" fmla="*/ 0 w 192"/>
                <a:gd name="T3" fmla="*/ 40 h 40"/>
                <a:gd name="T4" fmla="*/ 192 w 192"/>
                <a:gd name="T5" fmla="*/ 40 h 40"/>
                <a:gd name="T6" fmla="*/ 192 w 192"/>
                <a:gd name="T7" fmla="*/ 0 h 40"/>
                <a:gd name="T8" fmla="*/ 24 w 192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0"/>
                <a:gd name="T17" fmla="*/ 192 w 19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0">
                  <a:moveTo>
                    <a:pt x="24" y="0"/>
                  </a:moveTo>
                  <a:lnTo>
                    <a:pt x="0" y="40"/>
                  </a:lnTo>
                  <a:lnTo>
                    <a:pt x="192" y="40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190"/>
            <p:cNvSpPr>
              <a:spLocks/>
            </p:cNvSpPr>
            <p:nvPr/>
          </p:nvSpPr>
          <p:spPr bwMode="auto">
            <a:xfrm>
              <a:off x="3113" y="1945"/>
              <a:ext cx="192" cy="8"/>
            </a:xfrm>
            <a:custGeom>
              <a:avLst/>
              <a:gdLst>
                <a:gd name="T0" fmla="*/ 192 w 192"/>
                <a:gd name="T1" fmla="*/ 0 h 8"/>
                <a:gd name="T2" fmla="*/ 0 w 192"/>
                <a:gd name="T3" fmla="*/ 0 h 8"/>
                <a:gd name="T4" fmla="*/ 24 w 192"/>
                <a:gd name="T5" fmla="*/ 8 h 8"/>
                <a:gd name="T6" fmla="*/ 192 w 192"/>
                <a:gd name="T7" fmla="*/ 8 h 8"/>
                <a:gd name="T8" fmla="*/ 192 w 19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8"/>
                <a:gd name="T17" fmla="*/ 192 w 19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8">
                  <a:moveTo>
                    <a:pt x="192" y="0"/>
                  </a:moveTo>
                  <a:lnTo>
                    <a:pt x="0" y="0"/>
                  </a:lnTo>
                  <a:lnTo>
                    <a:pt x="24" y="8"/>
                  </a:lnTo>
                  <a:lnTo>
                    <a:pt x="192" y="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91"/>
            <p:cNvSpPr>
              <a:spLocks/>
            </p:cNvSpPr>
            <p:nvPr/>
          </p:nvSpPr>
          <p:spPr bwMode="auto">
            <a:xfrm>
              <a:off x="3113" y="1993"/>
              <a:ext cx="192" cy="40"/>
            </a:xfrm>
            <a:custGeom>
              <a:avLst/>
              <a:gdLst>
                <a:gd name="T0" fmla="*/ 24 w 192"/>
                <a:gd name="T1" fmla="*/ 0 h 40"/>
                <a:gd name="T2" fmla="*/ 0 w 192"/>
                <a:gd name="T3" fmla="*/ 40 h 40"/>
                <a:gd name="T4" fmla="*/ 192 w 192"/>
                <a:gd name="T5" fmla="*/ 40 h 40"/>
                <a:gd name="T6" fmla="*/ 192 w 192"/>
                <a:gd name="T7" fmla="*/ 0 h 40"/>
                <a:gd name="T8" fmla="*/ 24 w 192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0"/>
                <a:gd name="T17" fmla="*/ 192 w 19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0">
                  <a:moveTo>
                    <a:pt x="24" y="0"/>
                  </a:moveTo>
                  <a:lnTo>
                    <a:pt x="0" y="40"/>
                  </a:lnTo>
                  <a:lnTo>
                    <a:pt x="192" y="40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9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92"/>
            <p:cNvSpPr>
              <a:spLocks/>
            </p:cNvSpPr>
            <p:nvPr/>
          </p:nvSpPr>
          <p:spPr bwMode="auto">
            <a:xfrm>
              <a:off x="3109" y="1893"/>
              <a:ext cx="192" cy="48"/>
            </a:xfrm>
            <a:custGeom>
              <a:avLst/>
              <a:gdLst>
                <a:gd name="T0" fmla="*/ 24 w 192"/>
                <a:gd name="T1" fmla="*/ 0 h 48"/>
                <a:gd name="T2" fmla="*/ 0 w 192"/>
                <a:gd name="T3" fmla="*/ 48 h 48"/>
                <a:gd name="T4" fmla="*/ 192 w 192"/>
                <a:gd name="T5" fmla="*/ 48 h 48"/>
                <a:gd name="T6" fmla="*/ 192 w 192"/>
                <a:gd name="T7" fmla="*/ 0 h 48"/>
                <a:gd name="T8" fmla="*/ 24 w 19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24" y="0"/>
                  </a:moveTo>
                  <a:lnTo>
                    <a:pt x="0" y="48"/>
                  </a:lnTo>
                  <a:lnTo>
                    <a:pt x="192" y="48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93"/>
            <p:cNvSpPr>
              <a:spLocks/>
            </p:cNvSpPr>
            <p:nvPr/>
          </p:nvSpPr>
          <p:spPr bwMode="auto">
            <a:xfrm>
              <a:off x="3109" y="1981"/>
              <a:ext cx="192" cy="48"/>
            </a:xfrm>
            <a:custGeom>
              <a:avLst/>
              <a:gdLst>
                <a:gd name="T0" fmla="*/ 24 w 192"/>
                <a:gd name="T1" fmla="*/ 0 h 48"/>
                <a:gd name="T2" fmla="*/ 0 w 192"/>
                <a:gd name="T3" fmla="*/ 48 h 48"/>
                <a:gd name="T4" fmla="*/ 192 w 192"/>
                <a:gd name="T5" fmla="*/ 48 h 48"/>
                <a:gd name="T6" fmla="*/ 192 w 192"/>
                <a:gd name="T7" fmla="*/ 0 h 48"/>
                <a:gd name="T8" fmla="*/ 24 w 19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24" y="0"/>
                  </a:moveTo>
                  <a:lnTo>
                    <a:pt x="0" y="48"/>
                  </a:lnTo>
                  <a:lnTo>
                    <a:pt x="192" y="48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194"/>
            <p:cNvSpPr>
              <a:spLocks/>
            </p:cNvSpPr>
            <p:nvPr/>
          </p:nvSpPr>
          <p:spPr bwMode="auto">
            <a:xfrm>
              <a:off x="3113" y="2033"/>
              <a:ext cx="192" cy="8"/>
            </a:xfrm>
            <a:custGeom>
              <a:avLst/>
              <a:gdLst>
                <a:gd name="T0" fmla="*/ 192 w 192"/>
                <a:gd name="T1" fmla="*/ 0 h 8"/>
                <a:gd name="T2" fmla="*/ 0 w 192"/>
                <a:gd name="T3" fmla="*/ 0 h 8"/>
                <a:gd name="T4" fmla="*/ 24 w 192"/>
                <a:gd name="T5" fmla="*/ 8 h 8"/>
                <a:gd name="T6" fmla="*/ 192 w 192"/>
                <a:gd name="T7" fmla="*/ 8 h 8"/>
                <a:gd name="T8" fmla="*/ 192 w 19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8"/>
                <a:gd name="T17" fmla="*/ 192 w 19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8">
                  <a:moveTo>
                    <a:pt x="192" y="0"/>
                  </a:moveTo>
                  <a:lnTo>
                    <a:pt x="0" y="0"/>
                  </a:lnTo>
                  <a:lnTo>
                    <a:pt x="24" y="8"/>
                  </a:lnTo>
                  <a:lnTo>
                    <a:pt x="192" y="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195"/>
            <p:cNvSpPr>
              <a:spLocks/>
            </p:cNvSpPr>
            <p:nvPr/>
          </p:nvSpPr>
          <p:spPr bwMode="auto">
            <a:xfrm>
              <a:off x="3113" y="1817"/>
              <a:ext cx="192" cy="40"/>
            </a:xfrm>
            <a:custGeom>
              <a:avLst/>
              <a:gdLst>
                <a:gd name="T0" fmla="*/ 24 w 192"/>
                <a:gd name="T1" fmla="*/ 0 h 40"/>
                <a:gd name="T2" fmla="*/ 0 w 192"/>
                <a:gd name="T3" fmla="*/ 40 h 40"/>
                <a:gd name="T4" fmla="*/ 192 w 192"/>
                <a:gd name="T5" fmla="*/ 40 h 40"/>
                <a:gd name="T6" fmla="*/ 192 w 192"/>
                <a:gd name="T7" fmla="*/ 0 h 40"/>
                <a:gd name="T8" fmla="*/ 24 w 192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0"/>
                <a:gd name="T17" fmla="*/ 192 w 19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0">
                  <a:moveTo>
                    <a:pt x="24" y="0"/>
                  </a:moveTo>
                  <a:lnTo>
                    <a:pt x="0" y="40"/>
                  </a:lnTo>
                  <a:lnTo>
                    <a:pt x="192" y="40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9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196"/>
            <p:cNvSpPr>
              <a:spLocks/>
            </p:cNvSpPr>
            <p:nvPr/>
          </p:nvSpPr>
          <p:spPr bwMode="auto">
            <a:xfrm>
              <a:off x="3113" y="1857"/>
              <a:ext cx="192" cy="8"/>
            </a:xfrm>
            <a:custGeom>
              <a:avLst/>
              <a:gdLst>
                <a:gd name="T0" fmla="*/ 192 w 192"/>
                <a:gd name="T1" fmla="*/ 0 h 8"/>
                <a:gd name="T2" fmla="*/ 0 w 192"/>
                <a:gd name="T3" fmla="*/ 0 h 8"/>
                <a:gd name="T4" fmla="*/ 24 w 192"/>
                <a:gd name="T5" fmla="*/ 8 h 8"/>
                <a:gd name="T6" fmla="*/ 192 w 192"/>
                <a:gd name="T7" fmla="*/ 8 h 8"/>
                <a:gd name="T8" fmla="*/ 192 w 19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8"/>
                <a:gd name="T17" fmla="*/ 192 w 19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8">
                  <a:moveTo>
                    <a:pt x="192" y="0"/>
                  </a:moveTo>
                  <a:lnTo>
                    <a:pt x="0" y="0"/>
                  </a:lnTo>
                  <a:lnTo>
                    <a:pt x="24" y="8"/>
                  </a:lnTo>
                  <a:lnTo>
                    <a:pt x="192" y="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197"/>
            <p:cNvSpPr>
              <a:spLocks/>
            </p:cNvSpPr>
            <p:nvPr/>
          </p:nvSpPr>
          <p:spPr bwMode="auto">
            <a:xfrm>
              <a:off x="3113" y="1793"/>
              <a:ext cx="192" cy="24"/>
            </a:xfrm>
            <a:custGeom>
              <a:avLst/>
              <a:gdLst>
                <a:gd name="T0" fmla="*/ 0 w 192"/>
                <a:gd name="T1" fmla="*/ 0 h 24"/>
                <a:gd name="T2" fmla="*/ 192 w 192"/>
                <a:gd name="T3" fmla="*/ 0 h 24"/>
                <a:gd name="T4" fmla="*/ 192 w 192"/>
                <a:gd name="T5" fmla="*/ 24 h 24"/>
                <a:gd name="T6" fmla="*/ 24 w 192"/>
                <a:gd name="T7" fmla="*/ 24 h 24"/>
                <a:gd name="T8" fmla="*/ 0 w 192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24"/>
                <a:gd name="T17" fmla="*/ 192 w 19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24">
                  <a:moveTo>
                    <a:pt x="0" y="0"/>
                  </a:moveTo>
                  <a:lnTo>
                    <a:pt x="192" y="0"/>
                  </a:lnTo>
                  <a:lnTo>
                    <a:pt x="192" y="24"/>
                  </a:lnTo>
                  <a:lnTo>
                    <a:pt x="2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198"/>
            <p:cNvSpPr>
              <a:spLocks/>
            </p:cNvSpPr>
            <p:nvPr/>
          </p:nvSpPr>
          <p:spPr bwMode="auto">
            <a:xfrm>
              <a:off x="3145" y="1913"/>
              <a:ext cx="152" cy="24"/>
            </a:xfrm>
            <a:custGeom>
              <a:avLst/>
              <a:gdLst>
                <a:gd name="T0" fmla="*/ 96 w 152"/>
                <a:gd name="T1" fmla="*/ 24 h 24"/>
                <a:gd name="T2" fmla="*/ 96 w 152"/>
                <a:gd name="T3" fmla="*/ 16 h 24"/>
                <a:gd name="T4" fmla="*/ 144 w 152"/>
                <a:gd name="T5" fmla="*/ 16 h 24"/>
                <a:gd name="T6" fmla="*/ 152 w 152"/>
                <a:gd name="T7" fmla="*/ 8 h 24"/>
                <a:gd name="T8" fmla="*/ 96 w 152"/>
                <a:gd name="T9" fmla="*/ 8 h 24"/>
                <a:gd name="T10" fmla="*/ 96 w 152"/>
                <a:gd name="T11" fmla="*/ 0 h 24"/>
                <a:gd name="T12" fmla="*/ 48 w 152"/>
                <a:gd name="T13" fmla="*/ 0 h 24"/>
                <a:gd name="T14" fmla="*/ 48 w 152"/>
                <a:gd name="T15" fmla="*/ 8 h 24"/>
                <a:gd name="T16" fmla="*/ 0 w 152"/>
                <a:gd name="T17" fmla="*/ 8 h 24"/>
                <a:gd name="T18" fmla="*/ 0 w 152"/>
                <a:gd name="T19" fmla="*/ 16 h 24"/>
                <a:gd name="T20" fmla="*/ 48 w 152"/>
                <a:gd name="T21" fmla="*/ 16 h 24"/>
                <a:gd name="T22" fmla="*/ 48 w 152"/>
                <a:gd name="T23" fmla="*/ 24 h 24"/>
                <a:gd name="T24" fmla="*/ 96 w 152"/>
                <a:gd name="T25" fmla="*/ 2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24"/>
                <a:gd name="T41" fmla="*/ 152 w 152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24">
                  <a:moveTo>
                    <a:pt x="96" y="24"/>
                  </a:moveTo>
                  <a:lnTo>
                    <a:pt x="96" y="16"/>
                  </a:lnTo>
                  <a:lnTo>
                    <a:pt x="144" y="16"/>
                  </a:lnTo>
                  <a:lnTo>
                    <a:pt x="152" y="8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96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199"/>
            <p:cNvSpPr>
              <a:spLocks/>
            </p:cNvSpPr>
            <p:nvPr/>
          </p:nvSpPr>
          <p:spPr bwMode="auto">
            <a:xfrm>
              <a:off x="3109" y="1805"/>
              <a:ext cx="192" cy="48"/>
            </a:xfrm>
            <a:custGeom>
              <a:avLst/>
              <a:gdLst>
                <a:gd name="T0" fmla="*/ 24 w 192"/>
                <a:gd name="T1" fmla="*/ 0 h 48"/>
                <a:gd name="T2" fmla="*/ 0 w 192"/>
                <a:gd name="T3" fmla="*/ 48 h 48"/>
                <a:gd name="T4" fmla="*/ 192 w 192"/>
                <a:gd name="T5" fmla="*/ 48 h 48"/>
                <a:gd name="T6" fmla="*/ 192 w 192"/>
                <a:gd name="T7" fmla="*/ 0 h 48"/>
                <a:gd name="T8" fmla="*/ 24 w 19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24" y="0"/>
                  </a:moveTo>
                  <a:lnTo>
                    <a:pt x="0" y="48"/>
                  </a:lnTo>
                  <a:lnTo>
                    <a:pt x="192" y="48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Rectangle 200"/>
            <p:cNvSpPr>
              <a:spLocks noChangeArrowheads="1"/>
            </p:cNvSpPr>
            <p:nvPr/>
          </p:nvSpPr>
          <p:spPr bwMode="auto">
            <a:xfrm>
              <a:off x="3149" y="2061"/>
              <a:ext cx="136" cy="2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Rectangle 201"/>
            <p:cNvSpPr>
              <a:spLocks noChangeArrowheads="1"/>
            </p:cNvSpPr>
            <p:nvPr/>
          </p:nvSpPr>
          <p:spPr bwMode="auto">
            <a:xfrm>
              <a:off x="3113" y="2393"/>
              <a:ext cx="192" cy="4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Rectangle 202"/>
            <p:cNvSpPr>
              <a:spLocks noChangeArrowheads="1"/>
            </p:cNvSpPr>
            <p:nvPr/>
          </p:nvSpPr>
          <p:spPr bwMode="auto">
            <a:xfrm>
              <a:off x="3113" y="2457"/>
              <a:ext cx="192" cy="4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5419" name="Text Box 203"/>
          <p:cNvSpPr txBox="1">
            <a:spLocks noChangeArrowheads="1"/>
          </p:cNvSpPr>
          <p:nvPr/>
        </p:nvSpPr>
        <p:spPr bwMode="auto">
          <a:xfrm>
            <a:off x="6580188" y="5768975"/>
            <a:ext cx="24495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cmu.edu DNS Server</a:t>
            </a:r>
          </a:p>
        </p:txBody>
      </p:sp>
      <p:sp>
        <p:nvSpPr>
          <p:cNvPr id="265420" name="Line 204"/>
          <p:cNvSpPr>
            <a:spLocks noChangeShapeType="1"/>
          </p:cNvSpPr>
          <p:nvPr/>
        </p:nvSpPr>
        <p:spPr bwMode="auto">
          <a:xfrm flipH="1" flipV="1">
            <a:off x="5472113" y="3429000"/>
            <a:ext cx="2078037" cy="174783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18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87" grpId="0" animBg="1"/>
      <p:bldP spid="265288" grpId="0" autoUpdateAnimBg="0"/>
      <p:bldP spid="265289" grpId="0" autoUpdateAnimBg="0"/>
      <p:bldP spid="265290" grpId="0" animBg="1"/>
      <p:bldP spid="265291" grpId="0" animBg="1"/>
      <p:bldP spid="265292" grpId="0" animBg="1"/>
      <p:bldP spid="265397" grpId="0" build="p" autoUpdateAnimBg="0" advAuto="0"/>
      <p:bldP spid="265419" grpId="0" build="p" autoUpdateAnimBg="0" advAuto="0"/>
      <p:bldP spid="2654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zh-CN" altLang="en-US">
                <a:ea typeface="+mj-ea"/>
                <a:cs typeface="+mj-cs"/>
              </a:rPr>
            </a:br>
            <a:r>
              <a:rPr lang="en-US" altLang="zh-CN">
                <a:ea typeface="+mj-ea"/>
                <a:cs typeface="+mj-cs"/>
              </a:rPr>
              <a:t>Common Resource Records</a:t>
            </a:r>
          </a:p>
        </p:txBody>
      </p:sp>
      <p:graphicFrame>
        <p:nvGraphicFramePr>
          <p:cNvPr id="186526" name="Group 158"/>
          <p:cNvGraphicFramePr>
            <a:graphicFrameLocks noGrp="1"/>
          </p:cNvGraphicFramePr>
          <p:nvPr/>
        </p:nvGraphicFramePr>
        <p:xfrm>
          <a:off x="457200" y="2133600"/>
          <a:ext cx="8382000" cy="4343400"/>
        </p:xfrm>
        <a:graphic>
          <a:graphicData uri="http://schemas.openxmlformats.org/drawingml/2006/table">
            <a:tbl>
              <a:tblPr/>
              <a:tblGrid>
                <a:gridCol w="170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宋体" charset="-122"/>
                        </a:rPr>
                        <a:t>RECORD TYPE</a:t>
                      </a:r>
                      <a:endParaRPr kumimoji="1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宋体" charset="-122"/>
                        </a:rPr>
                        <a:t>DESCRIPTION</a:t>
                      </a: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宋体" charset="-122"/>
                        </a:rPr>
                        <a:t>USAGE</a:t>
                      </a: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宋体" charset="-122"/>
                        </a:rPr>
                        <a:t>A</a:t>
                      </a:r>
                      <a:endParaRPr kumimoji="1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宋体" charset="-122"/>
                        </a:rPr>
                        <a:t>An address record</a:t>
                      </a:r>
                      <a:endParaRPr kumimoji="1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宋体" charset="-122"/>
                        </a:rPr>
                        <a:t>Maps FQDN into an IP address</a:t>
                      </a:r>
                      <a:endParaRPr kumimoji="1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宋体" charset="-122"/>
                        </a:rPr>
                        <a:t>PTR</a:t>
                      </a:r>
                      <a:endParaRPr kumimoji="1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宋体" charset="-122"/>
                        </a:rPr>
                        <a:t>A pointer record</a:t>
                      </a:r>
                      <a:endParaRPr kumimoji="1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宋体" charset="-122"/>
                        </a:rPr>
                        <a:t>Maps an IP address into FQDN</a:t>
                      </a:r>
                      <a:endParaRPr kumimoji="1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宋体" charset="-122"/>
                        </a:rPr>
                        <a:t>NS</a:t>
                      </a:r>
                      <a:endParaRPr kumimoji="1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宋体" charset="-122"/>
                        </a:rPr>
                        <a:t>A name server record</a:t>
                      </a:r>
                      <a:endParaRPr kumimoji="1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宋体" charset="-122"/>
                        </a:rPr>
                        <a:t>Denotes a name server for a zone</a:t>
                      </a:r>
                      <a:endParaRPr kumimoji="1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宋体" charset="-122"/>
                        </a:rPr>
                        <a:t>SOA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1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宋体" charset="-122"/>
                        </a:rPr>
                        <a:t>A Start of Authority record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1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宋体" charset="-122"/>
                        </a:rPr>
                        <a:t>Specifies many attributes concerning the zone, such as the name of the domain (forward or inverse), administrative contact, the serial number of the zone, refresh interval, retry interval, etc.</a:t>
                      </a:r>
                      <a:endParaRPr kumimoji="1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宋体" charset="-122"/>
                        </a:rPr>
                        <a:t>CNAME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1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宋体" charset="-122"/>
                        </a:rPr>
                        <a:t>A canonical name record</a:t>
                      </a:r>
                      <a:endParaRPr kumimoji="1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宋体" charset="-122"/>
                        </a:rPr>
                        <a:t>Defines an alias name and maps it to the absolute (canonical) name</a:t>
                      </a:r>
                      <a:endParaRPr kumimoji="1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宋体" charset="-122"/>
                        </a:rPr>
                        <a:t>MX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1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宋体" charset="-122"/>
                        </a:rPr>
                        <a:t>A Mail Exchanger record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1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宋体" charset="-122"/>
                        </a:rPr>
                        <a:t>Used to redirect email for a given domain or host to another host</a:t>
                      </a:r>
                      <a:endParaRPr kumimoji="1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541" name="TextBox 3"/>
          <p:cNvSpPr txBox="1">
            <a:spLocks noChangeArrowheads="1"/>
          </p:cNvSpPr>
          <p:nvPr/>
        </p:nvSpPr>
        <p:spPr bwMode="auto">
          <a:xfrm>
            <a:off x="-1498600" y="9398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8193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this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/>
              <a:t>Overview of DNS</a:t>
            </a:r>
          </a:p>
          <a:p>
            <a:endParaRPr lang="en-US" dirty="0"/>
          </a:p>
          <a:p>
            <a:r>
              <a:rPr lang="en-US" dirty="0"/>
              <a:t>Understand DNS attacks</a:t>
            </a:r>
          </a:p>
          <a:p>
            <a:endParaRPr lang="en-US" dirty="0"/>
          </a:p>
          <a:p>
            <a:r>
              <a:rPr lang="en-US" dirty="0" err="1"/>
              <a:t>DNSSec</a:t>
            </a:r>
            <a:r>
              <a:rPr lang="en-US" dirty="0"/>
              <a:t> protocol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16537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DNS vulnerabilities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Complete lack of authentication primitives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Can redirect all DNS requests to a compromised server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Can have a legitimate server send bogus replies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Two techniques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>
                <a:latin typeface="Arial" charset="0"/>
                <a:ea typeface="ＭＳ Ｐゴシック" charset="0"/>
              </a:rPr>
              <a:t>DNS cache poisoning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>
                <a:latin typeface="Arial" charset="0"/>
                <a:ea typeface="ＭＳ Ｐゴシック" charset="0"/>
              </a:rPr>
              <a:t>DNS ID spoofing</a:t>
            </a:r>
          </a:p>
        </p:txBody>
      </p:sp>
      <p:sp>
        <p:nvSpPr>
          <p:cNvPr id="716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71090DB-D98E-D042-9EDB-B5D460058A34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9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51944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Presentation2.potx</Template>
  <TotalTime>8438</TotalTime>
  <Words>1945</Words>
  <Application>Microsoft Macintosh PowerPoint</Application>
  <PresentationFormat>On-screen Show (4:3)</PresentationFormat>
  <Paragraphs>376</Paragraphs>
  <Slides>45</Slides>
  <Notes>21</Notes>
  <HiddenSlides>3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Calibri</vt:lpstr>
      <vt:lpstr>Gill Sans MT</vt:lpstr>
      <vt:lpstr>Helvetica</vt:lpstr>
      <vt:lpstr>NimbusRomNo9L</vt:lpstr>
      <vt:lpstr>Tahoma</vt:lpstr>
      <vt:lpstr>Times</vt:lpstr>
      <vt:lpstr>Times New Roman</vt:lpstr>
      <vt:lpstr>Wingdings</vt:lpstr>
      <vt:lpstr>Presentation2</vt:lpstr>
      <vt:lpstr>Clip</vt:lpstr>
      <vt:lpstr>DNS Security</vt:lpstr>
      <vt:lpstr>Logistics</vt:lpstr>
      <vt:lpstr>Goals of this lecture</vt:lpstr>
      <vt:lpstr>The Domain Name System</vt:lpstr>
      <vt:lpstr>The Domain Name System </vt:lpstr>
      <vt:lpstr>DNS Query and Response</vt:lpstr>
      <vt:lpstr> Common Resource Records</vt:lpstr>
      <vt:lpstr>Goals of this lecture</vt:lpstr>
      <vt:lpstr>DNS vulnerabilities</vt:lpstr>
      <vt:lpstr>DNS cache poisoning</vt:lpstr>
      <vt:lpstr>DNS cache poisoning</vt:lpstr>
      <vt:lpstr>DNS cache poisoning</vt:lpstr>
      <vt:lpstr>DNS cache poisoning</vt:lpstr>
      <vt:lpstr>DNS cache poisoning</vt:lpstr>
      <vt:lpstr>DNS cache poisoning</vt:lpstr>
      <vt:lpstr>DNS cache poisoning</vt:lpstr>
      <vt:lpstr>DNS ID spoofing</vt:lpstr>
      <vt:lpstr>DNS ID spoofing</vt:lpstr>
      <vt:lpstr>DNS ID spoofing</vt:lpstr>
      <vt:lpstr>DNS ID spoofing</vt:lpstr>
      <vt:lpstr>DNS ID spoofing</vt:lpstr>
      <vt:lpstr>DNS ID spoofing w/o wiretapping</vt:lpstr>
      <vt:lpstr>DNS spoofing and birthday paradox</vt:lpstr>
      <vt:lpstr>Comments</vt:lpstr>
      <vt:lpstr>Defense: Split-Split DNS</vt:lpstr>
      <vt:lpstr>Goals of this lecture</vt:lpstr>
      <vt:lpstr>DNS Security Extensions</vt:lpstr>
      <vt:lpstr>Authentication DNS Responses</vt:lpstr>
      <vt:lpstr>Secure DNS Query and Response</vt:lpstr>
      <vt:lpstr>New Resource Records</vt:lpstr>
      <vt:lpstr>PowerPoint Presentation</vt:lpstr>
      <vt:lpstr>PowerPoint Presentation</vt:lpstr>
      <vt:lpstr>PowerPoint Presentation</vt:lpstr>
      <vt:lpstr>Steps in Signing a zone</vt:lpstr>
      <vt:lpstr>What is does and doesn’t do</vt:lpstr>
      <vt:lpstr>Idea in Ateniese-Mangard paper</vt:lpstr>
      <vt:lpstr>Another interesting observation</vt:lpstr>
      <vt:lpstr>DNSSEC Adoption over time</vt:lpstr>
      <vt:lpstr>DNSSEC Adoption 21 Mar 14</vt:lpstr>
      <vt:lpstr>Where is it now?</vt:lpstr>
      <vt:lpstr>PowerPoint Presentation</vt:lpstr>
      <vt:lpstr>Interesting viewpoint on Economics</vt:lpstr>
      <vt:lpstr>PowerPoint Presentation</vt:lpstr>
      <vt:lpstr>PowerPoint Presentation</vt:lpstr>
      <vt:lpstr>Take away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Butkiewicz</dc:creator>
  <cp:lastModifiedBy>Vyas Sekar</cp:lastModifiedBy>
  <cp:revision>3761</cp:revision>
  <dcterms:created xsi:type="dcterms:W3CDTF">2013-01-16T19:50:08Z</dcterms:created>
  <dcterms:modified xsi:type="dcterms:W3CDTF">2025-03-10T21:09:58Z</dcterms:modified>
</cp:coreProperties>
</file>