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83"/>
  </p:notesMasterIdLst>
  <p:handoutMasterIdLst>
    <p:handoutMasterId r:id="rId84"/>
  </p:handoutMasterIdLst>
  <p:sldIdLst>
    <p:sldId id="266" r:id="rId2"/>
    <p:sldId id="267" r:id="rId3"/>
    <p:sldId id="269" r:id="rId4"/>
    <p:sldId id="270" r:id="rId5"/>
    <p:sldId id="32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4" r:id="rId16"/>
    <p:sldId id="321" r:id="rId17"/>
    <p:sldId id="287" r:id="rId18"/>
    <p:sldId id="290" r:id="rId19"/>
    <p:sldId id="291" r:id="rId20"/>
    <p:sldId id="288" r:id="rId21"/>
    <p:sldId id="289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22" r:id="rId48"/>
    <p:sldId id="857" r:id="rId49"/>
    <p:sldId id="862" r:id="rId50"/>
    <p:sldId id="864" r:id="rId51"/>
    <p:sldId id="865" r:id="rId52"/>
    <p:sldId id="323" r:id="rId53"/>
    <p:sldId id="866" r:id="rId54"/>
    <p:sldId id="867" r:id="rId55"/>
    <p:sldId id="868" r:id="rId56"/>
    <p:sldId id="869" r:id="rId57"/>
    <p:sldId id="870" r:id="rId58"/>
    <p:sldId id="871" r:id="rId59"/>
    <p:sldId id="872" r:id="rId60"/>
    <p:sldId id="873" r:id="rId61"/>
    <p:sldId id="874" r:id="rId62"/>
    <p:sldId id="875" r:id="rId63"/>
    <p:sldId id="876" r:id="rId64"/>
    <p:sldId id="330" r:id="rId65"/>
    <p:sldId id="326" r:id="rId66"/>
    <p:sldId id="327" r:id="rId67"/>
    <p:sldId id="324" r:id="rId68"/>
    <p:sldId id="325" r:id="rId69"/>
    <p:sldId id="328" r:id="rId70"/>
    <p:sldId id="329" r:id="rId71"/>
    <p:sldId id="336" r:id="rId72"/>
    <p:sldId id="337" r:id="rId73"/>
    <p:sldId id="338" r:id="rId74"/>
    <p:sldId id="339" r:id="rId75"/>
    <p:sldId id="340" r:id="rId76"/>
    <p:sldId id="331" r:id="rId77"/>
    <p:sldId id="332" r:id="rId78"/>
    <p:sldId id="333" r:id="rId79"/>
    <p:sldId id="334" r:id="rId80"/>
    <p:sldId id="335" r:id="rId81"/>
    <p:sldId id="877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1" autoAdjust="0"/>
    <p:restoredTop sz="85321" autoAdjust="0"/>
  </p:normalViewPr>
  <p:slideViewPr>
    <p:cSldViewPr snapToGrid="0" snapToObjects="1">
      <p:cViewPr varScale="1">
        <p:scale>
          <a:sx n="95" d="100"/>
          <a:sy n="95" d="100"/>
        </p:scale>
        <p:origin x="11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3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38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85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7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36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19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4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78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117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0669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168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575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7472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1684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2336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901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5806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1426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7400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865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7836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204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0063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9361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1199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1085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463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7130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7595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44863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0294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2426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106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407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4997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7703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588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076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125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365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112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024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85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69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>
                <a:solidFill>
                  <a:schemeClr val="tx2">
                    <a:shade val="50000"/>
                  </a:schemeClr>
                </a:solidFill>
              </a:rPr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18-731: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goo.gl/NJTC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usenixsecurity24/presentation/al-ishtiaq" TargetMode="External"/><Relationship Id="rId2" Type="http://schemas.openxmlformats.org/officeDocument/2006/relationships/hyperlink" Target="https://arxiv.org/abs/2003.136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dss-symposium.org/wp-content/uploads/2018/02/ndss2018_02A-3_Hussain_paper.pdf" TargetMode="External"/><Relationship Id="rId4" Type="http://schemas.openxmlformats.org/officeDocument/2006/relationships/hyperlink" Target="https://www.usenix.org/conference/usenixsecurity24/presentation/rahman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Wireless/Cellular Network Security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614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:mv="urn:schemas-microsoft-com:mac:vml" xmlns="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IV selection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IV reuse implies keystream reuse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Since keystream function only of IV and fixed master key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IV changes after every packet, but only 2</a:t>
            </a:r>
            <a:r>
              <a:rPr lang="en-US" altLang="ja-JP" sz="2400" baseline="30000">
                <a:latin typeface="Arial" charset="0"/>
                <a:ea typeface="ＭＳ Ｐゴシック" charset="0"/>
                <a:cs typeface="ＭＳ Ｐゴシック" charset="0"/>
              </a:rPr>
              <a:t>24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 = 16,777,216 possible values (from the standard)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Will definitely repeat after a while</a:t>
            </a:r>
          </a:p>
          <a:p>
            <a:pPr marL="1085850" lvl="2"/>
            <a:r>
              <a:rPr lang="en-US" altLang="ja-JP" sz="1800">
                <a:latin typeface="Arial" charset="0"/>
                <a:ea typeface="ＭＳ Ｐゴシック" charset="0"/>
              </a:rPr>
              <a:t>1500 byte-packets, 5 Mbps: repeats after half a day</a:t>
            </a:r>
          </a:p>
          <a:p>
            <a:pPr marL="1085850" lvl="2"/>
            <a:r>
              <a:rPr lang="en-US" altLang="ja-JP" sz="1800">
                <a:latin typeface="Arial" charset="0"/>
                <a:ea typeface="ＭＳ Ｐゴシック" charset="0"/>
              </a:rPr>
              <a:t>This is a best-case - random selection of IV after each packet yields collisions after 5,000 packets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Initial IV value (after boot) often picked to be zero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Rebooting may cause IV reuse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C167D04-388A-7646-ACA7-C3BB5F6C7DC8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2133600" y="5791200"/>
            <a:ext cx="453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i="1">
                <a:solidFill>
                  <a:schemeClr val="hlink"/>
                </a:solidFill>
                <a:latin typeface="Arial" charset="0"/>
              </a:rPr>
              <a:t>Confidentiality is not guaranteed</a:t>
            </a:r>
          </a:p>
        </p:txBody>
      </p:sp>
    </p:spTree>
    <p:extLst>
      <p:ext uri="{BB962C8B-B14F-4D97-AF65-F5344CB8AC3E}">
        <p14:creationId xmlns:p14="http://schemas.microsoft.com/office/powerpoint/2010/main" val="40997779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Spoofed packets I: tampering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FB1F2C-F947-1443-B1DA-D370CB72C97A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7891" name="Rectangle 20"/>
          <p:cNvSpPr>
            <a:spLocks noGrp="1" noChangeArrowheads="1"/>
          </p:cNvSpPr>
          <p:nvPr>
            <p:ph idx="4294967295"/>
          </p:nvPr>
        </p:nvSpPr>
        <p:spPr>
          <a:xfrm>
            <a:off x="0" y="3048000"/>
            <a:ext cx="8229600" cy="2514600"/>
          </a:xfrm>
        </p:spPr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CRC is linear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I.e. CRC(X 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</a:rPr>
              <a:t> Y) = CRC(X) 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</a:rPr>
              <a:t> CRC(Y)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Stream cipher has following property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RC4(k, IV, X 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</a:rPr>
              <a:t> Y) = RC4(k,IV) 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</a:rPr>
              <a:t> X 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</a:rPr>
              <a:t> Y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So: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RC4(k, IV, CRC(X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Y)) = RC4(k,IV) 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</a:rPr>
              <a:t> </a:t>
            </a:r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CRC(X) </a:t>
            </a:r>
            <a:r>
              <a:rPr lang="en-US" altLang="ja-JP" sz="2000" b="1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CRC(Y)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2047875" y="2365375"/>
            <a:ext cx="838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IV</a:t>
            </a:r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6086475" y="2365375"/>
            <a:ext cx="11430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CRC-32</a:t>
            </a:r>
          </a:p>
        </p:txBody>
      </p: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2886075" y="2365375"/>
            <a:ext cx="457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5629275" y="2365375"/>
            <a:ext cx="457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9" name="Rectangle 8"/>
          <p:cNvSpPr>
            <a:spLocks noChangeArrowheads="1"/>
          </p:cNvSpPr>
          <p:nvPr/>
        </p:nvSpPr>
        <p:spPr bwMode="auto">
          <a:xfrm>
            <a:off x="3343275" y="2365375"/>
            <a:ext cx="17526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0" name="Text Box 9"/>
          <p:cNvSpPr txBox="1">
            <a:spLocks noChangeArrowheads="1"/>
          </p:cNvSpPr>
          <p:nvPr/>
        </p:nvSpPr>
        <p:spPr bwMode="auto">
          <a:xfrm>
            <a:off x="5095875" y="227012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4000">
                <a:latin typeface="Times New Roman" charset="0"/>
              </a:rPr>
              <a:t>…</a:t>
            </a:r>
          </a:p>
        </p:txBody>
      </p:sp>
      <p:sp>
        <p:nvSpPr>
          <p:cNvPr id="37901" name="Rectangle 10"/>
          <p:cNvSpPr>
            <a:spLocks noChangeArrowheads="1"/>
          </p:cNvSpPr>
          <p:nvPr/>
        </p:nvSpPr>
        <p:spPr bwMode="auto">
          <a:xfrm>
            <a:off x="3343275" y="2365375"/>
            <a:ext cx="2743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Payload</a:t>
            </a:r>
          </a:p>
        </p:txBody>
      </p:sp>
      <p:sp>
        <p:nvSpPr>
          <p:cNvPr id="37902" name="Text Box 11"/>
          <p:cNvSpPr txBox="1">
            <a:spLocks noChangeArrowheads="1"/>
          </p:cNvSpPr>
          <p:nvPr/>
        </p:nvSpPr>
        <p:spPr bwMode="auto">
          <a:xfrm>
            <a:off x="836613" y="1878013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2000">
                <a:latin typeface="Times New Roman" charset="0"/>
              </a:rPr>
              <a:t>Key ID byte</a:t>
            </a:r>
          </a:p>
        </p:txBody>
      </p:sp>
      <p:cxnSp>
        <p:nvCxnSpPr>
          <p:cNvPr id="37903" name="AutoShape 12"/>
          <p:cNvCxnSpPr>
            <a:cxnSpLocks noChangeShapeType="1"/>
            <a:stCxn id="37902" idx="3"/>
            <a:endCxn id="37897" idx="0"/>
          </p:cNvCxnSpPr>
          <p:nvPr/>
        </p:nvCxnSpPr>
        <p:spPr bwMode="auto">
          <a:xfrm>
            <a:off x="2276475" y="2076450"/>
            <a:ext cx="838200" cy="288925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904" name="Rectangle 13"/>
          <p:cNvSpPr>
            <a:spLocks noChangeArrowheads="1"/>
          </p:cNvSpPr>
          <p:nvPr/>
        </p:nvSpPr>
        <p:spPr bwMode="auto">
          <a:xfrm>
            <a:off x="3343275" y="1984375"/>
            <a:ext cx="3886200" cy="914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4370388" y="1960563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2000">
                <a:latin typeface="Times New Roman" charset="0"/>
              </a:rPr>
              <a:t>RC4 encrypted</a:t>
            </a:r>
          </a:p>
        </p:txBody>
      </p:sp>
      <p:sp>
        <p:nvSpPr>
          <p:cNvPr id="37906" name="Line 15"/>
          <p:cNvSpPr>
            <a:spLocks noChangeShapeType="1"/>
          </p:cNvSpPr>
          <p:nvPr/>
        </p:nvSpPr>
        <p:spPr bwMode="auto">
          <a:xfrm flipH="1">
            <a:off x="3495675" y="2136775"/>
            <a:ext cx="83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7907" name="Line 16"/>
          <p:cNvSpPr>
            <a:spLocks noChangeShapeType="1"/>
          </p:cNvSpPr>
          <p:nvPr/>
        </p:nvSpPr>
        <p:spPr bwMode="auto">
          <a:xfrm flipH="1">
            <a:off x="6086475" y="2136775"/>
            <a:ext cx="114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7908" name="Line 17"/>
          <p:cNvSpPr>
            <a:spLocks noChangeShapeType="1"/>
          </p:cNvSpPr>
          <p:nvPr/>
        </p:nvSpPr>
        <p:spPr bwMode="auto">
          <a:xfrm flipH="1" flipV="1">
            <a:off x="6553200" y="2895600"/>
            <a:ext cx="152400" cy="3810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9" name="Rectangle 18"/>
          <p:cNvSpPr>
            <a:spLocks noChangeArrowheads="1"/>
          </p:cNvSpPr>
          <p:nvPr/>
        </p:nvSpPr>
        <p:spPr bwMode="auto">
          <a:xfrm>
            <a:off x="6019800" y="3276600"/>
            <a:ext cx="221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  <a:latin typeface="Tahoma" charset="0"/>
              </a:rPr>
              <a:t>P </a:t>
            </a:r>
            <a:r>
              <a:rPr lang="en-US" altLang="ja-JP">
                <a:solidFill>
                  <a:schemeClr val="hlink"/>
                </a:solidFill>
                <a:latin typeface="Tahoma" charset="0"/>
                <a:sym typeface="Symbol" charset="0"/>
              </a:rPr>
              <a:t></a:t>
            </a:r>
            <a:r>
              <a:rPr lang="en-US" altLang="ja-JP">
                <a:solidFill>
                  <a:schemeClr val="hlink"/>
                </a:solidFill>
                <a:latin typeface="Tahoma" charset="0"/>
              </a:rPr>
              <a:t> RC4(K, IV)</a:t>
            </a:r>
          </a:p>
        </p:txBody>
      </p:sp>
      <p:sp>
        <p:nvSpPr>
          <p:cNvPr id="37910" name="Text Box 21"/>
          <p:cNvSpPr txBox="1">
            <a:spLocks noChangeArrowheads="1"/>
          </p:cNvSpPr>
          <p:nvPr/>
        </p:nvSpPr>
        <p:spPr bwMode="auto">
          <a:xfrm>
            <a:off x="698500" y="5562600"/>
            <a:ext cx="7759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i="1">
                <a:solidFill>
                  <a:schemeClr val="hlink"/>
                </a:solidFill>
                <a:latin typeface="Arial" charset="0"/>
              </a:rPr>
              <a:t>All you need to do is to compute the checksum of the modification </a:t>
            </a:r>
            <a:r>
              <a:rPr lang="en-US" altLang="ja-JP" i="1">
                <a:solidFill>
                  <a:schemeClr val="hlink"/>
                </a:solidFill>
                <a:latin typeface="Symbol" charset="0"/>
                <a:sym typeface="Symbol" charset="0"/>
              </a:rPr>
              <a:t></a:t>
            </a:r>
            <a:r>
              <a:rPr lang="en-US" altLang="ja-JP" i="1">
                <a:solidFill>
                  <a:schemeClr val="hlink"/>
                </a:solidFill>
                <a:latin typeface="Arial" charset="0"/>
              </a:rPr>
              <a:t>, CRC(</a:t>
            </a:r>
            <a:r>
              <a:rPr lang="en-US" altLang="ja-JP" i="1">
                <a:solidFill>
                  <a:schemeClr val="hlink"/>
                </a:solidFill>
                <a:latin typeface="Symbol" charset="0"/>
              </a:rPr>
              <a:t>D</a:t>
            </a:r>
            <a:r>
              <a:rPr lang="en-US" altLang="ja-JP" i="1">
                <a:solidFill>
                  <a:schemeClr val="hlink"/>
                </a:solidFill>
                <a:latin typeface="Arial" charset="0"/>
              </a:rPr>
              <a:t>) and XOR it to the message!</a:t>
            </a:r>
          </a:p>
        </p:txBody>
      </p:sp>
    </p:spTree>
    <p:extLst>
      <p:ext uri="{BB962C8B-B14F-4D97-AF65-F5344CB8AC3E}">
        <p14:creationId xmlns:p14="http://schemas.microsoft.com/office/powerpoint/2010/main" val="227440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Spoofed packets II: injection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291355-9988-E544-9BAF-A3FFFCE2DCA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9939" name="Rectangle 18"/>
          <p:cNvSpPr>
            <a:spLocks noGrp="1" noChangeArrowheads="1"/>
          </p:cNvSpPr>
          <p:nvPr>
            <p:ph idx="4294967295"/>
          </p:nvPr>
        </p:nvSpPr>
        <p:spPr>
          <a:xfrm>
            <a:off x="0" y="3276600"/>
            <a:ext cx="8229600" cy="3124200"/>
          </a:xfrm>
        </p:spPr>
        <p:txBody>
          <a:bodyPr/>
          <a:lstStyle/>
          <a:p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CRC is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unkeyed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If attacker can intercept </a:t>
            </a:r>
            <a:r>
              <a:rPr lang="en-US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value of RC4(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k,IV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) (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through  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 plaintext/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ciphertext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pair, for instance), it is possible to forge a packet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C’ = &lt; M’, CRC(M’) &gt; </a:t>
            </a:r>
            <a:r>
              <a:rPr lang="en-US" altLang="ja-JP" sz="2000" b="1" dirty="0">
                <a:latin typeface="Arial" charset="0"/>
                <a:ea typeface="ＭＳ Ｐゴシック" charset="0"/>
                <a:sym typeface="Symbol" charset="0"/>
              </a:rPr>
              <a:t>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RC4(k, IV)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It implies reuse of IV, but this is permitted by the protocol</a:t>
            </a:r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2047875" y="2365375"/>
            <a:ext cx="838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IV</a:t>
            </a:r>
          </a:p>
        </p:txBody>
      </p:sp>
      <p:sp>
        <p:nvSpPr>
          <p:cNvPr id="39944" name="Rectangle 3"/>
          <p:cNvSpPr>
            <a:spLocks noChangeArrowheads="1"/>
          </p:cNvSpPr>
          <p:nvPr/>
        </p:nvSpPr>
        <p:spPr bwMode="auto">
          <a:xfrm>
            <a:off x="6086475" y="2365375"/>
            <a:ext cx="11430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CRC-32</a:t>
            </a:r>
          </a:p>
        </p:txBody>
      </p:sp>
      <p:sp>
        <p:nvSpPr>
          <p:cNvPr id="39945" name="Rectangle 4"/>
          <p:cNvSpPr>
            <a:spLocks noChangeArrowheads="1"/>
          </p:cNvSpPr>
          <p:nvPr/>
        </p:nvSpPr>
        <p:spPr bwMode="auto">
          <a:xfrm>
            <a:off x="2886075" y="2365375"/>
            <a:ext cx="457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6" name="Rectangle 5"/>
          <p:cNvSpPr>
            <a:spLocks noChangeArrowheads="1"/>
          </p:cNvSpPr>
          <p:nvPr/>
        </p:nvSpPr>
        <p:spPr bwMode="auto">
          <a:xfrm>
            <a:off x="5629275" y="2365375"/>
            <a:ext cx="457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7" name="Rectangle 6"/>
          <p:cNvSpPr>
            <a:spLocks noChangeArrowheads="1"/>
          </p:cNvSpPr>
          <p:nvPr/>
        </p:nvSpPr>
        <p:spPr bwMode="auto">
          <a:xfrm>
            <a:off x="3343275" y="2365375"/>
            <a:ext cx="17526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8" name="Text Box 7"/>
          <p:cNvSpPr txBox="1">
            <a:spLocks noChangeArrowheads="1"/>
          </p:cNvSpPr>
          <p:nvPr/>
        </p:nvSpPr>
        <p:spPr bwMode="auto">
          <a:xfrm>
            <a:off x="5095875" y="227012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4000">
                <a:latin typeface="Times New Roman" charset="0"/>
              </a:rPr>
              <a:t>…</a:t>
            </a:r>
          </a:p>
        </p:txBody>
      </p:sp>
      <p:sp>
        <p:nvSpPr>
          <p:cNvPr id="39949" name="Rectangle 8"/>
          <p:cNvSpPr>
            <a:spLocks noChangeArrowheads="1"/>
          </p:cNvSpPr>
          <p:nvPr/>
        </p:nvSpPr>
        <p:spPr bwMode="auto">
          <a:xfrm>
            <a:off x="3343275" y="2365375"/>
            <a:ext cx="2743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Payload</a:t>
            </a:r>
          </a:p>
        </p:txBody>
      </p:sp>
      <p:sp>
        <p:nvSpPr>
          <p:cNvPr id="39950" name="Text Box 9"/>
          <p:cNvSpPr txBox="1">
            <a:spLocks noChangeArrowheads="1"/>
          </p:cNvSpPr>
          <p:nvPr/>
        </p:nvSpPr>
        <p:spPr bwMode="auto">
          <a:xfrm>
            <a:off x="836613" y="1878013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2000">
                <a:latin typeface="Times New Roman" charset="0"/>
              </a:rPr>
              <a:t>Key ID byte</a:t>
            </a:r>
          </a:p>
        </p:txBody>
      </p:sp>
      <p:cxnSp>
        <p:nvCxnSpPr>
          <p:cNvPr id="39951" name="AutoShape 10"/>
          <p:cNvCxnSpPr>
            <a:cxnSpLocks noChangeShapeType="1"/>
            <a:stCxn id="39950" idx="3"/>
            <a:endCxn id="39945" idx="0"/>
          </p:cNvCxnSpPr>
          <p:nvPr/>
        </p:nvCxnSpPr>
        <p:spPr bwMode="auto">
          <a:xfrm>
            <a:off x="2276475" y="2076450"/>
            <a:ext cx="838200" cy="288925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952" name="Rectangle 11"/>
          <p:cNvSpPr>
            <a:spLocks noChangeArrowheads="1"/>
          </p:cNvSpPr>
          <p:nvPr/>
        </p:nvSpPr>
        <p:spPr bwMode="auto">
          <a:xfrm>
            <a:off x="3343275" y="1984375"/>
            <a:ext cx="3886200" cy="914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3" name="Text Box 12"/>
          <p:cNvSpPr txBox="1">
            <a:spLocks noChangeArrowheads="1"/>
          </p:cNvSpPr>
          <p:nvPr/>
        </p:nvSpPr>
        <p:spPr bwMode="auto">
          <a:xfrm>
            <a:off x="4370388" y="1960563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2000">
                <a:latin typeface="Times New Roman" charset="0"/>
              </a:rPr>
              <a:t>RC4 encrypted</a:t>
            </a:r>
          </a:p>
        </p:txBody>
      </p:sp>
      <p:sp>
        <p:nvSpPr>
          <p:cNvPr id="39954" name="Line 13"/>
          <p:cNvSpPr>
            <a:spLocks noChangeShapeType="1"/>
          </p:cNvSpPr>
          <p:nvPr/>
        </p:nvSpPr>
        <p:spPr bwMode="auto">
          <a:xfrm flipH="1">
            <a:off x="3495675" y="2136775"/>
            <a:ext cx="83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55" name="Line 14"/>
          <p:cNvSpPr>
            <a:spLocks noChangeShapeType="1"/>
          </p:cNvSpPr>
          <p:nvPr/>
        </p:nvSpPr>
        <p:spPr bwMode="auto">
          <a:xfrm flipH="1">
            <a:off x="6086475" y="2136775"/>
            <a:ext cx="114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9956" name="Line 15"/>
          <p:cNvSpPr>
            <a:spLocks noChangeShapeType="1"/>
          </p:cNvSpPr>
          <p:nvPr/>
        </p:nvSpPr>
        <p:spPr bwMode="auto">
          <a:xfrm flipH="1" flipV="1">
            <a:off x="6553200" y="2895600"/>
            <a:ext cx="152400" cy="3810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7" name="Rectangle 16"/>
          <p:cNvSpPr>
            <a:spLocks noChangeArrowheads="1"/>
          </p:cNvSpPr>
          <p:nvPr/>
        </p:nvSpPr>
        <p:spPr bwMode="auto">
          <a:xfrm>
            <a:off x="6019800" y="3276600"/>
            <a:ext cx="221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  <a:latin typeface="Tahoma" charset="0"/>
              </a:rPr>
              <a:t>P </a:t>
            </a:r>
            <a:r>
              <a:rPr lang="en-US" altLang="ja-JP">
                <a:solidFill>
                  <a:schemeClr val="hlink"/>
                </a:solidFill>
                <a:latin typeface="Tahoma" charset="0"/>
                <a:sym typeface="Symbol" charset="0"/>
              </a:rPr>
              <a:t></a:t>
            </a:r>
            <a:r>
              <a:rPr lang="en-US" altLang="ja-JP">
                <a:solidFill>
                  <a:schemeClr val="hlink"/>
                </a:solidFill>
                <a:latin typeface="Tahoma" charset="0"/>
              </a:rPr>
              <a:t> RC4(K, IV)</a:t>
            </a:r>
          </a:p>
        </p:txBody>
      </p:sp>
      <p:sp>
        <p:nvSpPr>
          <p:cNvPr id="39958" name="Text Box 20"/>
          <p:cNvSpPr txBox="1">
            <a:spLocks noChangeArrowheads="1"/>
          </p:cNvSpPr>
          <p:nvPr/>
        </p:nvSpPr>
        <p:spPr bwMode="auto">
          <a:xfrm>
            <a:off x="698500" y="5897563"/>
            <a:ext cx="775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i="1">
                <a:solidFill>
                  <a:schemeClr val="hlink"/>
                </a:solidFill>
                <a:latin typeface="Arial" charset="0"/>
              </a:rPr>
              <a:t>Arbitrary injection of packets is possible</a:t>
            </a:r>
          </a:p>
        </p:txBody>
      </p:sp>
    </p:spTree>
    <p:extLst>
      <p:ext uri="{BB962C8B-B14F-4D97-AF65-F5344CB8AC3E}">
        <p14:creationId xmlns:p14="http://schemas.microsoft.com/office/powerpoint/2010/main" val="106351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Defeating WEP authentication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Access point sends plaintext challenge</a:t>
            </a:r>
          </a:p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End-host replies with RC4-encrypted challenge</a:t>
            </a:r>
          </a:p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Assumes that possession of the key means proof of identity</a:t>
            </a:r>
          </a:p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Attack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Record first challenge-response, obtain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keystream</a:t>
            </a:r>
            <a:endParaRPr lang="en-US" altLang="ja-JP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Reuse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keystream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next time</a:t>
            </a:r>
          </a:p>
          <a:p>
            <a:endParaRPr lang="ja-JP" alt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48688B0-3BCF-E44F-BD7E-EFFAF8E5A73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775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i="1">
                <a:solidFill>
                  <a:schemeClr val="hlink"/>
                </a:solidFill>
                <a:latin typeface="Arial" charset="0"/>
              </a:rPr>
              <a:t>You don’t need the key to authenticate yourself</a:t>
            </a:r>
          </a:p>
        </p:txBody>
      </p:sp>
    </p:spTree>
    <p:extLst>
      <p:ext uri="{BB962C8B-B14F-4D97-AF65-F5344CB8AC3E}">
        <p14:creationId xmlns:p14="http://schemas.microsoft.com/office/powerpoint/2010/main" val="96453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latin typeface="Arial" charset="0"/>
                <a:ea typeface="ＭＳ Ｐゴシック" charset="0"/>
                <a:cs typeface="ＭＳ Ｐゴシック" charset="0"/>
              </a:rPr>
              <a:t>Using the access point as an oracle</a:t>
            </a:r>
            <a:endParaRPr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Arbitrary injection allows arbitrary decryption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Sniff encrypted packet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Modify destination address to an address on the Internet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Replay packet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AP will decrypt it for you!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A little tricky: requires modification of the IP checksum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Difficult without the key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But can always compensate for checksum changes by modifying other header fields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CF706EA-F594-5143-BA06-A478901B7C5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8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WEP conclusions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Security architecture does not meet its goals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No confidentiality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Plaintext may be recovered because of IV reuse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No integrity</a:t>
            </a:r>
          </a:p>
          <a:p>
            <a:pPr lvl="2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Arbitrary modification or injection of messages is possible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And… RC4 actually turns out to not be as secure as previously thought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Software is available so you don’t need any expertise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Now you understand why we don’t use WEP here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… but many people still do!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42E446A-CC7E-E142-95D3-BFBC13A9446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8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7BD84-CE85-A067-2E97-AB2BFBD8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5098-11C8-D392-9828-3E92C4D8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56647"/>
            <a:ext cx="8229600" cy="914400"/>
          </a:xfrm>
        </p:spPr>
        <p:txBody>
          <a:bodyPr/>
          <a:lstStyle/>
          <a:p>
            <a:r>
              <a:rPr lang="en-US" dirty="0"/>
              <a:t>Classical Problems: GSM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AF88B-CDAD-DE5D-0AB4-8503A2CE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867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>
                <a:latin typeface="Arial" charset="0"/>
                <a:ea typeface="ＭＳ Ｐゴシック" charset="0"/>
                <a:cs typeface="ＭＳ Ｐゴシック" charset="0"/>
              </a:rPr>
              <a:t>Global System for Mobile Communications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sz="3200" dirty="0">
                <a:latin typeface="Arial" charset="0"/>
                <a:ea typeface="ＭＳ Ｐゴシック" charset="0"/>
                <a:cs typeface="ＭＳ Ｐゴシック" charset="0"/>
              </a:rPr>
              <a:t>GSM)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One of the first digital mobile systems after analog era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Over 100 million subscribers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Primary cellular network in Western Europe/Africa/(most of) Asia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US: AT&amp;T and T-Mobile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Limited use in Japan or South Korea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Except for “roaming”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2037FBE-4028-F441-A206-A6A5139103E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3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GSM network structure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8BACF5-B821-A747-BA78-66C7D73371C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6630" name="Picture 4" descr="Gsm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245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228600" y="1416050"/>
            <a:ext cx="166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600">
                <a:solidFill>
                  <a:schemeClr val="hlink"/>
                </a:solidFill>
              </a:rPr>
              <a:t>[from: Wikipedia]</a:t>
            </a:r>
          </a:p>
        </p:txBody>
      </p:sp>
    </p:spTree>
    <p:extLst>
      <p:ext uri="{BB962C8B-B14F-4D97-AF65-F5344CB8AC3E}">
        <p14:creationId xmlns:p14="http://schemas.microsoft.com/office/powerpoint/2010/main" val="323012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GSM network structure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D4446E6-369B-D341-AF57-5A45BEEE9C2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19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8678" name="Picture 3" descr="Gsm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245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8600" y="1416050"/>
            <a:ext cx="166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600">
                <a:solidFill>
                  <a:schemeClr val="hlink"/>
                </a:solidFill>
              </a:rPr>
              <a:t>[from: Wikipedia]</a:t>
            </a:r>
          </a:p>
        </p:txBody>
      </p:sp>
      <p:grpSp>
        <p:nvGrpSpPr>
          <p:cNvPr id="28680" name="Group 5"/>
          <p:cNvGrpSpPr>
            <a:grpSpLocks/>
          </p:cNvGrpSpPr>
          <p:nvPr/>
        </p:nvGrpSpPr>
        <p:grpSpPr bwMode="auto">
          <a:xfrm>
            <a:off x="152400" y="1828800"/>
            <a:ext cx="2133600" cy="990600"/>
            <a:chOff x="96" y="1152"/>
            <a:chExt cx="1344" cy="624"/>
          </a:xfrm>
        </p:grpSpPr>
        <p:sp>
          <p:nvSpPr>
            <p:cNvPr id="28694" name="Rectangle 6"/>
            <p:cNvSpPr>
              <a:spLocks noChangeArrowheads="1"/>
            </p:cNvSpPr>
            <p:nvPr/>
          </p:nvSpPr>
          <p:spPr bwMode="auto">
            <a:xfrm>
              <a:off x="96" y="1152"/>
              <a:ext cx="672" cy="468"/>
            </a:xfrm>
            <a:prstGeom prst="rect">
              <a:avLst/>
            </a:prstGeom>
            <a:solidFill>
              <a:srgbClr val="ECECE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ja-JP" sz="1400"/>
                <a:t>Base transceiver station</a:t>
              </a:r>
            </a:p>
          </p:txBody>
        </p:sp>
        <p:sp>
          <p:nvSpPr>
            <p:cNvPr id="28695" name="Line 7"/>
            <p:cNvSpPr>
              <a:spLocks noChangeShapeType="1"/>
            </p:cNvSpPr>
            <p:nvPr/>
          </p:nvSpPr>
          <p:spPr bwMode="auto">
            <a:xfrm>
              <a:off x="768" y="1392"/>
              <a:ext cx="67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2438400" y="1981200"/>
            <a:ext cx="1066800" cy="1143000"/>
            <a:chOff x="1536" y="1248"/>
            <a:chExt cx="672" cy="720"/>
          </a:xfrm>
        </p:grpSpPr>
        <p:sp>
          <p:nvSpPr>
            <p:cNvPr id="28692" name="Line 10"/>
            <p:cNvSpPr>
              <a:spLocks noChangeShapeType="1"/>
            </p:cNvSpPr>
            <p:nvPr/>
          </p:nvSpPr>
          <p:spPr bwMode="auto">
            <a:xfrm>
              <a:off x="1824" y="1584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3" name="Rectangle 11"/>
            <p:cNvSpPr>
              <a:spLocks noChangeArrowheads="1"/>
            </p:cNvSpPr>
            <p:nvPr/>
          </p:nvSpPr>
          <p:spPr bwMode="auto">
            <a:xfrm>
              <a:off x="1536" y="1248"/>
              <a:ext cx="672" cy="334"/>
            </a:xfrm>
            <a:prstGeom prst="rect">
              <a:avLst/>
            </a:prstGeom>
            <a:solidFill>
              <a:srgbClr val="ECECE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ja-JP" sz="1400"/>
                <a:t>Base station controller</a:t>
              </a:r>
            </a:p>
          </p:txBody>
        </p:sp>
      </p:grpSp>
      <p:grpSp>
        <p:nvGrpSpPr>
          <p:cNvPr id="28682" name="Group 12"/>
          <p:cNvGrpSpPr>
            <a:grpSpLocks/>
          </p:cNvGrpSpPr>
          <p:nvPr/>
        </p:nvGrpSpPr>
        <p:grpSpPr bwMode="auto">
          <a:xfrm>
            <a:off x="7467600" y="2514600"/>
            <a:ext cx="1524000" cy="955675"/>
            <a:chOff x="4704" y="1584"/>
            <a:chExt cx="960" cy="602"/>
          </a:xfrm>
        </p:grpSpPr>
        <p:sp>
          <p:nvSpPr>
            <p:cNvPr id="28690" name="Rectangle 13"/>
            <p:cNvSpPr>
              <a:spLocks noChangeArrowheads="1"/>
            </p:cNvSpPr>
            <p:nvPr/>
          </p:nvSpPr>
          <p:spPr bwMode="auto">
            <a:xfrm>
              <a:off x="4848" y="1584"/>
              <a:ext cx="816" cy="602"/>
            </a:xfrm>
            <a:prstGeom prst="rect">
              <a:avLst/>
            </a:prstGeom>
            <a:solidFill>
              <a:srgbClr val="ECECE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ja-JP" sz="1400"/>
                <a:t>Home location register + Authentication center</a:t>
              </a:r>
            </a:p>
          </p:txBody>
        </p:sp>
        <p:sp>
          <p:nvSpPr>
            <p:cNvPr id="28691" name="Line 14"/>
            <p:cNvSpPr>
              <a:spLocks noChangeShapeType="1"/>
            </p:cNvSpPr>
            <p:nvPr/>
          </p:nvSpPr>
          <p:spPr bwMode="auto">
            <a:xfrm flipH="1">
              <a:off x="4704" y="1872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683" name="Group 15"/>
          <p:cNvGrpSpPr>
            <a:grpSpLocks/>
          </p:cNvGrpSpPr>
          <p:nvPr/>
        </p:nvGrpSpPr>
        <p:grpSpPr bwMode="auto">
          <a:xfrm>
            <a:off x="2514600" y="3505200"/>
            <a:ext cx="2057400" cy="3089275"/>
            <a:chOff x="1584" y="2208"/>
            <a:chExt cx="1296" cy="1946"/>
          </a:xfrm>
        </p:grpSpPr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584" y="3552"/>
              <a:ext cx="1152" cy="602"/>
            </a:xfrm>
            <a:prstGeom prst="rect">
              <a:avLst/>
            </a:prstGeom>
            <a:solidFill>
              <a:srgbClr val="ECECE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ja-JP" sz="1400"/>
                <a:t>Mobile services switching center + Visitor location register</a:t>
              </a: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V="1">
              <a:off x="2352" y="2208"/>
              <a:ext cx="528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8684" name="Group 20"/>
          <p:cNvGrpSpPr>
            <a:grpSpLocks/>
          </p:cNvGrpSpPr>
          <p:nvPr/>
        </p:nvGrpSpPr>
        <p:grpSpPr bwMode="auto">
          <a:xfrm>
            <a:off x="152400" y="3200400"/>
            <a:ext cx="1219200" cy="2571750"/>
            <a:chOff x="96" y="2016"/>
            <a:chExt cx="768" cy="1620"/>
          </a:xfrm>
        </p:grpSpPr>
        <p:sp>
          <p:nvSpPr>
            <p:cNvPr id="28685" name="Rectangle 8"/>
            <p:cNvSpPr>
              <a:spLocks noChangeArrowheads="1"/>
            </p:cNvSpPr>
            <p:nvPr/>
          </p:nvSpPr>
          <p:spPr bwMode="auto">
            <a:xfrm>
              <a:off x="96" y="3168"/>
              <a:ext cx="768" cy="468"/>
            </a:xfrm>
            <a:prstGeom prst="rect">
              <a:avLst/>
            </a:prstGeom>
            <a:solidFill>
              <a:srgbClr val="ECECE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ja-JP" sz="1400"/>
                <a:t>Receivers: identified by SIM card</a:t>
              </a:r>
            </a:p>
          </p:txBody>
        </p:sp>
        <p:sp>
          <p:nvSpPr>
            <p:cNvPr id="28686" name="Line 18"/>
            <p:cNvSpPr>
              <a:spLocks noChangeShapeType="1"/>
            </p:cNvSpPr>
            <p:nvPr/>
          </p:nvSpPr>
          <p:spPr bwMode="auto">
            <a:xfrm flipV="1">
              <a:off x="432" y="2976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7" name="Freeform 19"/>
            <p:cNvSpPr>
              <a:spLocks/>
            </p:cNvSpPr>
            <p:nvPr/>
          </p:nvSpPr>
          <p:spPr bwMode="auto">
            <a:xfrm>
              <a:off x="240" y="2016"/>
              <a:ext cx="560" cy="1152"/>
            </a:xfrm>
            <a:custGeom>
              <a:avLst/>
              <a:gdLst>
                <a:gd name="T0" fmla="*/ 80 w 560"/>
                <a:gd name="T1" fmla="*/ 1152 h 1152"/>
                <a:gd name="T2" fmla="*/ 80 w 560"/>
                <a:gd name="T3" fmla="*/ 432 h 1152"/>
                <a:gd name="T4" fmla="*/ 560 w 560"/>
                <a:gd name="T5" fmla="*/ 0 h 1152"/>
                <a:gd name="T6" fmla="*/ 0 60000 65536"/>
                <a:gd name="T7" fmla="*/ 0 60000 65536"/>
                <a:gd name="T8" fmla="*/ 0 60000 65536"/>
                <a:gd name="T9" fmla="*/ 0 w 560"/>
                <a:gd name="T10" fmla="*/ 0 h 1152"/>
                <a:gd name="T11" fmla="*/ 560 w 560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1152">
                  <a:moveTo>
                    <a:pt x="80" y="1152"/>
                  </a:moveTo>
                  <a:cubicBezTo>
                    <a:pt x="40" y="888"/>
                    <a:pt x="0" y="624"/>
                    <a:pt x="80" y="432"/>
                  </a:cubicBezTo>
                  <a:cubicBezTo>
                    <a:pt x="160" y="240"/>
                    <a:pt x="360" y="120"/>
                    <a:pt x="56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744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This lecture’s agenda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0668"/>
            <a:ext cx="8229600" cy="502549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</a:rPr>
              <a:t>Understand in more details unique challenges of wireless networks</a:t>
            </a:r>
          </a:p>
          <a:p>
            <a:pPr lvl="1">
              <a:lnSpc>
                <a:spcPct val="90000"/>
              </a:lnSpc>
            </a:pPr>
            <a:endParaRPr lang="en-US" altLang="ja-JP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</a:rPr>
              <a:t>Understand design flaws in supposedly secure protocol</a:t>
            </a:r>
          </a:p>
          <a:p>
            <a:pPr lvl="1">
              <a:lnSpc>
                <a:spcPct val="90000"/>
              </a:lnSpc>
            </a:pPr>
            <a:endParaRPr lang="en-US" altLang="ja-JP" sz="2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</a:rPr>
              <a:t>Gain exposure to real threat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D9F833-A4BF-0C43-9768-81DAD53B6981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7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GSM overview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91066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Cellular network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Mobile devices connect to it by searching for cells in the immediate vicinity of the device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(Mostly) Four different frequency ranges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900 MHz, 1800 MHz most popular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US, Canada use 850 MHz and 1900 MHz bands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900 and 1800 MHz frequency bands were already allocated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(Scandinavia also uses 400-450 MHz band)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“Quad”-band phones operate in all bands …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Codecs compress 3.1kHz audio into between 6 and 13kbps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98E0BCA-2A93-4540-800F-A789147FB957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4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GSM security objectives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Avoid pitfalls of old analog cell phones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Resilient to cloning (and therefore to impersonation)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Should be impossible to call using someone else’s account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Resilient to eavesdropping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Analog calls were not encrypted at all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Should be impossible to eavesdrop using antenna or similar receiving equipment</a:t>
            </a: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Details were </a:t>
            </a: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not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 public, but were reverse-engineered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Unclear if it was to add more security or due to other concerns?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2A19722-B850-6440-9E6D-EA6AD359415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0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A9DF92-AF9A-E041-B6F7-EB5364BEB918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0726" name="Group 36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30741" name="Picture 23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2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30727" name="Group 34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30739" name="Picture 24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26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30728" name="Group 35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30737" name="Picture 27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Text Box 28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30729" name="Group 3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30735" name="Picture 21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 Box 29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30730" name="Group 33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30733" name="Picture 30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 Box 31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pic>
        <p:nvPicPr>
          <p:cNvPr id="30731" name="Picture 48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50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</p:spTree>
    <p:extLst>
      <p:ext uri="{BB962C8B-B14F-4D97-AF65-F5344CB8AC3E}">
        <p14:creationId xmlns:p14="http://schemas.microsoft.com/office/powerpoint/2010/main" val="258342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5988C6-665E-864D-873E-37EFB3D3B4DA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2774" name="Group 3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32792" name="Picture 4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3" name="Text Box 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32775" name="Group 6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32790" name="Picture 7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1" name="Text Box 8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32776" name="Group 9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32788" name="Picture 10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9" name="Text Box 11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32777" name="Group 1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32786" name="Picture 13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Text Box 14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32778" name="Group 15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32784" name="Picture 16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sp>
        <p:nvSpPr>
          <p:cNvPr id="32779" name="Text Box 18"/>
          <p:cNvSpPr txBox="1">
            <a:spLocks noChangeArrowheads="1"/>
          </p:cNvSpPr>
          <p:nvPr/>
        </p:nvSpPr>
        <p:spPr bwMode="auto">
          <a:xfrm>
            <a:off x="2906713" y="2163763"/>
            <a:ext cx="1411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1. first time </a:t>
            </a:r>
          </a:p>
          <a:p>
            <a:r>
              <a:rPr lang="en-US" altLang="ja-JP" sz="2000"/>
              <a:t>sign on</a:t>
            </a:r>
            <a:endParaRPr lang="en-US" altLang="ja-JP"/>
          </a:p>
        </p:txBody>
      </p:sp>
      <p:pic>
        <p:nvPicPr>
          <p:cNvPr id="32780" name="Picture 23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Freeform 24"/>
          <p:cNvSpPr>
            <a:spLocks/>
          </p:cNvSpPr>
          <p:nvPr/>
        </p:nvSpPr>
        <p:spPr bwMode="auto">
          <a:xfrm>
            <a:off x="1981200" y="2717800"/>
            <a:ext cx="1295400" cy="711200"/>
          </a:xfrm>
          <a:custGeom>
            <a:avLst/>
            <a:gdLst>
              <a:gd name="T0" fmla="*/ 0 w 816"/>
              <a:gd name="T1" fmla="*/ 64 h 448"/>
              <a:gd name="T2" fmla="*/ 672 w 816"/>
              <a:gd name="T3" fmla="*/ 64 h 448"/>
              <a:gd name="T4" fmla="*/ 816 w 816"/>
              <a:gd name="T5" fmla="*/ 448 h 448"/>
              <a:gd name="T6" fmla="*/ 0 60000 65536"/>
              <a:gd name="T7" fmla="*/ 0 60000 65536"/>
              <a:gd name="T8" fmla="*/ 0 60000 65536"/>
              <a:gd name="T9" fmla="*/ 0 w 816"/>
              <a:gd name="T10" fmla="*/ 0 h 448"/>
              <a:gd name="T11" fmla="*/ 816 w 81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48">
                <a:moveTo>
                  <a:pt x="0" y="64"/>
                </a:moveTo>
                <a:cubicBezTo>
                  <a:pt x="268" y="32"/>
                  <a:pt x="536" y="0"/>
                  <a:pt x="672" y="64"/>
                </a:cubicBezTo>
                <a:cubicBezTo>
                  <a:pt x="808" y="128"/>
                  <a:pt x="792" y="384"/>
                  <a:pt x="816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82" name="Rectangle 25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  <p:sp>
        <p:nvSpPr>
          <p:cNvPr id="32783" name="Freeform 28"/>
          <p:cNvSpPr>
            <a:spLocks/>
          </p:cNvSpPr>
          <p:nvPr/>
        </p:nvSpPr>
        <p:spPr bwMode="auto">
          <a:xfrm>
            <a:off x="3581400" y="2946400"/>
            <a:ext cx="1295400" cy="558800"/>
          </a:xfrm>
          <a:custGeom>
            <a:avLst/>
            <a:gdLst>
              <a:gd name="T0" fmla="*/ 0 w 816"/>
              <a:gd name="T1" fmla="*/ 256 h 352"/>
              <a:gd name="T2" fmla="*/ 240 w 816"/>
              <a:gd name="T3" fmla="*/ 16 h 352"/>
              <a:gd name="T4" fmla="*/ 816 w 816"/>
              <a:gd name="T5" fmla="*/ 352 h 352"/>
              <a:gd name="T6" fmla="*/ 0 60000 65536"/>
              <a:gd name="T7" fmla="*/ 0 60000 65536"/>
              <a:gd name="T8" fmla="*/ 0 60000 65536"/>
              <a:gd name="T9" fmla="*/ 0 w 816"/>
              <a:gd name="T10" fmla="*/ 0 h 352"/>
              <a:gd name="T11" fmla="*/ 816 w 816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52">
                <a:moveTo>
                  <a:pt x="0" y="256"/>
                </a:moveTo>
                <a:cubicBezTo>
                  <a:pt x="52" y="128"/>
                  <a:pt x="104" y="0"/>
                  <a:pt x="240" y="16"/>
                </a:cubicBezTo>
                <a:cubicBezTo>
                  <a:pt x="376" y="32"/>
                  <a:pt x="596" y="192"/>
                  <a:pt x="816" y="3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5132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59AC2AF-79F7-FC4E-ACE5-C5AC65D35FF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4822" name="Group 3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34842" name="Picture 4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3" name="Text Box 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34840" name="Picture 7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1" name="Text Box 8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34824" name="Group 9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34838" name="Picture 10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9" name="Text Box 11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34825" name="Group 1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34836" name="Picture 13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7" name="Text Box 14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34826" name="Group 15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34834" name="Picture 16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5" name="Text Box 17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sp>
        <p:nvSpPr>
          <p:cNvPr id="34827" name="Text Box 18"/>
          <p:cNvSpPr txBox="1">
            <a:spLocks noChangeArrowheads="1"/>
          </p:cNvSpPr>
          <p:nvPr/>
        </p:nvSpPr>
        <p:spPr bwMode="auto">
          <a:xfrm>
            <a:off x="2906713" y="2163763"/>
            <a:ext cx="1411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1. first time </a:t>
            </a:r>
          </a:p>
          <a:p>
            <a:r>
              <a:rPr lang="en-US" altLang="ja-JP" sz="2000"/>
              <a:t>sign on</a:t>
            </a:r>
            <a:endParaRPr lang="en-US" altLang="ja-JP"/>
          </a:p>
        </p:txBody>
      </p:sp>
      <p:pic>
        <p:nvPicPr>
          <p:cNvPr id="34828" name="Picture 23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Freeform 24"/>
          <p:cNvSpPr>
            <a:spLocks/>
          </p:cNvSpPr>
          <p:nvPr/>
        </p:nvSpPr>
        <p:spPr bwMode="auto">
          <a:xfrm>
            <a:off x="1981200" y="2717800"/>
            <a:ext cx="1295400" cy="711200"/>
          </a:xfrm>
          <a:custGeom>
            <a:avLst/>
            <a:gdLst>
              <a:gd name="T0" fmla="*/ 0 w 816"/>
              <a:gd name="T1" fmla="*/ 64 h 448"/>
              <a:gd name="T2" fmla="*/ 672 w 816"/>
              <a:gd name="T3" fmla="*/ 64 h 448"/>
              <a:gd name="T4" fmla="*/ 816 w 816"/>
              <a:gd name="T5" fmla="*/ 448 h 448"/>
              <a:gd name="T6" fmla="*/ 0 60000 65536"/>
              <a:gd name="T7" fmla="*/ 0 60000 65536"/>
              <a:gd name="T8" fmla="*/ 0 60000 65536"/>
              <a:gd name="T9" fmla="*/ 0 w 816"/>
              <a:gd name="T10" fmla="*/ 0 h 448"/>
              <a:gd name="T11" fmla="*/ 816 w 81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48">
                <a:moveTo>
                  <a:pt x="0" y="64"/>
                </a:moveTo>
                <a:cubicBezTo>
                  <a:pt x="268" y="32"/>
                  <a:pt x="536" y="0"/>
                  <a:pt x="672" y="64"/>
                </a:cubicBezTo>
                <a:cubicBezTo>
                  <a:pt x="808" y="128"/>
                  <a:pt x="792" y="384"/>
                  <a:pt x="816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0" name="Rectangle 25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  <p:sp>
        <p:nvSpPr>
          <p:cNvPr id="34831" name="Freeform 28"/>
          <p:cNvSpPr>
            <a:spLocks/>
          </p:cNvSpPr>
          <p:nvPr/>
        </p:nvSpPr>
        <p:spPr bwMode="auto">
          <a:xfrm>
            <a:off x="3581400" y="2946400"/>
            <a:ext cx="1295400" cy="558800"/>
          </a:xfrm>
          <a:custGeom>
            <a:avLst/>
            <a:gdLst>
              <a:gd name="T0" fmla="*/ 0 w 816"/>
              <a:gd name="T1" fmla="*/ 256 h 352"/>
              <a:gd name="T2" fmla="*/ 240 w 816"/>
              <a:gd name="T3" fmla="*/ 16 h 352"/>
              <a:gd name="T4" fmla="*/ 816 w 816"/>
              <a:gd name="T5" fmla="*/ 352 h 352"/>
              <a:gd name="T6" fmla="*/ 0 60000 65536"/>
              <a:gd name="T7" fmla="*/ 0 60000 65536"/>
              <a:gd name="T8" fmla="*/ 0 60000 65536"/>
              <a:gd name="T9" fmla="*/ 0 w 816"/>
              <a:gd name="T10" fmla="*/ 0 h 352"/>
              <a:gd name="T11" fmla="*/ 816 w 816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52">
                <a:moveTo>
                  <a:pt x="0" y="256"/>
                </a:moveTo>
                <a:cubicBezTo>
                  <a:pt x="52" y="128"/>
                  <a:pt x="104" y="0"/>
                  <a:pt x="240" y="16"/>
                </a:cubicBezTo>
                <a:cubicBezTo>
                  <a:pt x="376" y="32"/>
                  <a:pt x="596" y="192"/>
                  <a:pt x="816" y="3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2" name="Freeform 29"/>
          <p:cNvSpPr>
            <a:spLocks/>
          </p:cNvSpPr>
          <p:nvPr/>
        </p:nvSpPr>
        <p:spPr bwMode="auto">
          <a:xfrm>
            <a:off x="5105400" y="2540000"/>
            <a:ext cx="2057400" cy="965200"/>
          </a:xfrm>
          <a:custGeom>
            <a:avLst/>
            <a:gdLst>
              <a:gd name="T0" fmla="*/ 0 w 1296"/>
              <a:gd name="T1" fmla="*/ 608 h 608"/>
              <a:gd name="T2" fmla="*/ 384 w 1296"/>
              <a:gd name="T3" fmla="*/ 80 h 608"/>
              <a:gd name="T4" fmla="*/ 1296 w 1296"/>
              <a:gd name="T5" fmla="*/ 128 h 608"/>
              <a:gd name="T6" fmla="*/ 0 60000 65536"/>
              <a:gd name="T7" fmla="*/ 0 60000 65536"/>
              <a:gd name="T8" fmla="*/ 0 60000 65536"/>
              <a:gd name="T9" fmla="*/ 0 w 1296"/>
              <a:gd name="T10" fmla="*/ 0 h 608"/>
              <a:gd name="T11" fmla="*/ 1296 w 12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608">
                <a:moveTo>
                  <a:pt x="0" y="608"/>
                </a:moveTo>
                <a:cubicBezTo>
                  <a:pt x="84" y="384"/>
                  <a:pt x="168" y="160"/>
                  <a:pt x="384" y="80"/>
                </a:cubicBezTo>
                <a:cubicBezTo>
                  <a:pt x="600" y="0"/>
                  <a:pt x="948" y="64"/>
                  <a:pt x="1296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3" name="Text Box 30"/>
          <p:cNvSpPr txBox="1">
            <a:spLocks noChangeArrowheads="1"/>
          </p:cNvSpPr>
          <p:nvPr/>
        </p:nvSpPr>
        <p:spPr bwMode="auto">
          <a:xfrm>
            <a:off x="4756150" y="2133600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2. request triples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3792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9F47BFC-0669-BE4A-93F9-F30424965BBD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36893" name="Picture 4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4" name="Text Box 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36871" name="Group 6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36891" name="Picture 7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2" name="Text Box 8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36872" name="Group 9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36889" name="Picture 10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0" name="Text Box 11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36873" name="Group 1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36887" name="Picture 13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8" name="Text Box 14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36874" name="Group 15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36885" name="Picture 16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6" name="Text Box 17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sp>
        <p:nvSpPr>
          <p:cNvPr id="36875" name="Text Box 18"/>
          <p:cNvSpPr txBox="1">
            <a:spLocks noChangeArrowheads="1"/>
          </p:cNvSpPr>
          <p:nvPr/>
        </p:nvSpPr>
        <p:spPr bwMode="auto">
          <a:xfrm>
            <a:off x="2906713" y="2163763"/>
            <a:ext cx="1411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1. first time </a:t>
            </a:r>
          </a:p>
          <a:p>
            <a:r>
              <a:rPr lang="en-US" altLang="ja-JP" sz="2000"/>
              <a:t>sign on</a:t>
            </a:r>
            <a:endParaRPr lang="en-US" altLang="ja-JP"/>
          </a:p>
        </p:txBody>
      </p:sp>
      <p:sp>
        <p:nvSpPr>
          <p:cNvPr id="36876" name="Line 19"/>
          <p:cNvSpPr>
            <a:spLocks noChangeShapeType="1"/>
          </p:cNvSpPr>
          <p:nvPr/>
        </p:nvSpPr>
        <p:spPr bwMode="auto">
          <a:xfrm flipH="1">
            <a:off x="5943600" y="3429000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7" name="Text Box 20"/>
          <p:cNvSpPr txBox="1">
            <a:spLocks noChangeArrowheads="1"/>
          </p:cNvSpPr>
          <p:nvPr/>
        </p:nvSpPr>
        <p:spPr bwMode="auto">
          <a:xfrm>
            <a:off x="6096000" y="3521075"/>
            <a:ext cx="99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/>
              <a:t>3. (RAND, SRES, K</a:t>
            </a:r>
            <a:r>
              <a:rPr lang="en-US" altLang="ja-JP" sz="1800" baseline="-25000"/>
              <a:t>c</a:t>
            </a:r>
            <a:r>
              <a:rPr lang="en-US" altLang="ja-JP" sz="1800"/>
              <a:t>) x 5</a:t>
            </a:r>
          </a:p>
        </p:txBody>
      </p:sp>
      <p:pic>
        <p:nvPicPr>
          <p:cNvPr id="36878" name="Picture 23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Freeform 24"/>
          <p:cNvSpPr>
            <a:spLocks/>
          </p:cNvSpPr>
          <p:nvPr/>
        </p:nvSpPr>
        <p:spPr bwMode="auto">
          <a:xfrm>
            <a:off x="1981200" y="2717800"/>
            <a:ext cx="1295400" cy="711200"/>
          </a:xfrm>
          <a:custGeom>
            <a:avLst/>
            <a:gdLst>
              <a:gd name="T0" fmla="*/ 0 w 816"/>
              <a:gd name="T1" fmla="*/ 64 h 448"/>
              <a:gd name="T2" fmla="*/ 672 w 816"/>
              <a:gd name="T3" fmla="*/ 64 h 448"/>
              <a:gd name="T4" fmla="*/ 816 w 816"/>
              <a:gd name="T5" fmla="*/ 448 h 448"/>
              <a:gd name="T6" fmla="*/ 0 60000 65536"/>
              <a:gd name="T7" fmla="*/ 0 60000 65536"/>
              <a:gd name="T8" fmla="*/ 0 60000 65536"/>
              <a:gd name="T9" fmla="*/ 0 w 816"/>
              <a:gd name="T10" fmla="*/ 0 h 448"/>
              <a:gd name="T11" fmla="*/ 816 w 81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48">
                <a:moveTo>
                  <a:pt x="0" y="64"/>
                </a:moveTo>
                <a:cubicBezTo>
                  <a:pt x="268" y="32"/>
                  <a:pt x="536" y="0"/>
                  <a:pt x="672" y="64"/>
                </a:cubicBezTo>
                <a:cubicBezTo>
                  <a:pt x="808" y="128"/>
                  <a:pt x="792" y="384"/>
                  <a:pt x="816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0" name="Rectangle 25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  <p:sp>
        <p:nvSpPr>
          <p:cNvPr id="36881" name="Freeform 28"/>
          <p:cNvSpPr>
            <a:spLocks/>
          </p:cNvSpPr>
          <p:nvPr/>
        </p:nvSpPr>
        <p:spPr bwMode="auto">
          <a:xfrm>
            <a:off x="3581400" y="2946400"/>
            <a:ext cx="1295400" cy="558800"/>
          </a:xfrm>
          <a:custGeom>
            <a:avLst/>
            <a:gdLst>
              <a:gd name="T0" fmla="*/ 0 w 816"/>
              <a:gd name="T1" fmla="*/ 256 h 352"/>
              <a:gd name="T2" fmla="*/ 240 w 816"/>
              <a:gd name="T3" fmla="*/ 16 h 352"/>
              <a:gd name="T4" fmla="*/ 816 w 816"/>
              <a:gd name="T5" fmla="*/ 352 h 352"/>
              <a:gd name="T6" fmla="*/ 0 60000 65536"/>
              <a:gd name="T7" fmla="*/ 0 60000 65536"/>
              <a:gd name="T8" fmla="*/ 0 60000 65536"/>
              <a:gd name="T9" fmla="*/ 0 w 816"/>
              <a:gd name="T10" fmla="*/ 0 h 352"/>
              <a:gd name="T11" fmla="*/ 816 w 816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52">
                <a:moveTo>
                  <a:pt x="0" y="256"/>
                </a:moveTo>
                <a:cubicBezTo>
                  <a:pt x="52" y="128"/>
                  <a:pt x="104" y="0"/>
                  <a:pt x="240" y="16"/>
                </a:cubicBezTo>
                <a:cubicBezTo>
                  <a:pt x="376" y="32"/>
                  <a:pt x="596" y="192"/>
                  <a:pt x="816" y="3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2" name="Freeform 29"/>
          <p:cNvSpPr>
            <a:spLocks/>
          </p:cNvSpPr>
          <p:nvPr/>
        </p:nvSpPr>
        <p:spPr bwMode="auto">
          <a:xfrm>
            <a:off x="5105400" y="2540000"/>
            <a:ext cx="2057400" cy="965200"/>
          </a:xfrm>
          <a:custGeom>
            <a:avLst/>
            <a:gdLst>
              <a:gd name="T0" fmla="*/ 0 w 1296"/>
              <a:gd name="T1" fmla="*/ 608 h 608"/>
              <a:gd name="T2" fmla="*/ 384 w 1296"/>
              <a:gd name="T3" fmla="*/ 80 h 608"/>
              <a:gd name="T4" fmla="*/ 1296 w 1296"/>
              <a:gd name="T5" fmla="*/ 128 h 608"/>
              <a:gd name="T6" fmla="*/ 0 60000 65536"/>
              <a:gd name="T7" fmla="*/ 0 60000 65536"/>
              <a:gd name="T8" fmla="*/ 0 60000 65536"/>
              <a:gd name="T9" fmla="*/ 0 w 1296"/>
              <a:gd name="T10" fmla="*/ 0 h 608"/>
              <a:gd name="T11" fmla="*/ 1296 w 12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608">
                <a:moveTo>
                  <a:pt x="0" y="608"/>
                </a:moveTo>
                <a:cubicBezTo>
                  <a:pt x="84" y="384"/>
                  <a:pt x="168" y="160"/>
                  <a:pt x="384" y="80"/>
                </a:cubicBezTo>
                <a:cubicBezTo>
                  <a:pt x="600" y="0"/>
                  <a:pt x="948" y="64"/>
                  <a:pt x="1296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3" name="Text Box 30"/>
          <p:cNvSpPr txBox="1">
            <a:spLocks noChangeArrowheads="1"/>
          </p:cNvSpPr>
          <p:nvPr/>
        </p:nvSpPr>
        <p:spPr bwMode="auto">
          <a:xfrm>
            <a:off x="4756150" y="2133600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2. request triples</a:t>
            </a:r>
            <a:endParaRPr lang="en-US" altLang="ja-JP"/>
          </a:p>
        </p:txBody>
      </p:sp>
      <p:sp>
        <p:nvSpPr>
          <p:cNvPr id="36884" name="Rectangle 31"/>
          <p:cNvSpPr>
            <a:spLocks noChangeArrowheads="1"/>
          </p:cNvSpPr>
          <p:nvPr/>
        </p:nvSpPr>
        <p:spPr bwMode="auto">
          <a:xfrm>
            <a:off x="6019800" y="5029200"/>
            <a:ext cx="2971800" cy="1219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/>
              <a:t>RAND = random number</a:t>
            </a:r>
          </a:p>
          <a:p>
            <a:r>
              <a:rPr lang="en-US" altLang="ja-JP" sz="2000"/>
              <a:t>SRES = A3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  <a:p>
            <a:r>
              <a:rPr lang="en-US" altLang="ja-JP" sz="2000"/>
              <a:t>K</a:t>
            </a:r>
            <a:r>
              <a:rPr lang="en-US" altLang="ja-JP" sz="2000" baseline="-25000"/>
              <a:t>c</a:t>
            </a:r>
            <a:r>
              <a:rPr lang="en-US" altLang="ja-JP" sz="2000"/>
              <a:t> = A8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</p:txBody>
      </p:sp>
    </p:spTree>
    <p:extLst>
      <p:ext uri="{BB962C8B-B14F-4D97-AF65-F5344CB8AC3E}">
        <p14:creationId xmlns:p14="http://schemas.microsoft.com/office/powerpoint/2010/main" val="2553296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6CB524-B2B9-9942-BAD6-DD3D5AC92A8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8918" name="Group 3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38945" name="Picture 4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6" name="Text Box 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38919" name="Group 6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38943" name="Picture 7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4" name="Text Box 8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38920" name="Group 9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38941" name="Picture 10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2" name="Text Box 11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38921" name="Group 1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38939" name="Picture 13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0" name="Text Box 14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38922" name="Group 15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38937" name="Picture 16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8" name="Text Box 17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sp>
        <p:nvSpPr>
          <p:cNvPr id="38923" name="Text Box 18"/>
          <p:cNvSpPr txBox="1">
            <a:spLocks noChangeArrowheads="1"/>
          </p:cNvSpPr>
          <p:nvPr/>
        </p:nvSpPr>
        <p:spPr bwMode="auto">
          <a:xfrm>
            <a:off x="2906713" y="2163763"/>
            <a:ext cx="1411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1. first time </a:t>
            </a:r>
          </a:p>
          <a:p>
            <a:r>
              <a:rPr lang="en-US" altLang="ja-JP" sz="2000"/>
              <a:t>sign on</a:t>
            </a:r>
            <a:endParaRPr lang="en-US" altLang="ja-JP"/>
          </a:p>
        </p:txBody>
      </p:sp>
      <p:sp>
        <p:nvSpPr>
          <p:cNvPr id="38924" name="Line 19"/>
          <p:cNvSpPr>
            <a:spLocks noChangeShapeType="1"/>
          </p:cNvSpPr>
          <p:nvPr/>
        </p:nvSpPr>
        <p:spPr bwMode="auto">
          <a:xfrm flipH="1">
            <a:off x="5943600" y="3429000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5" name="Text Box 20"/>
          <p:cNvSpPr txBox="1">
            <a:spLocks noChangeArrowheads="1"/>
          </p:cNvSpPr>
          <p:nvPr/>
        </p:nvSpPr>
        <p:spPr bwMode="auto">
          <a:xfrm>
            <a:off x="6096000" y="3521075"/>
            <a:ext cx="99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/>
              <a:t>3. (RAND, SRES, K</a:t>
            </a:r>
            <a:r>
              <a:rPr lang="en-US" altLang="ja-JP" sz="1800" baseline="-25000"/>
              <a:t>c</a:t>
            </a:r>
            <a:r>
              <a:rPr lang="en-US" altLang="ja-JP" sz="1800"/>
              <a:t>) x 5</a:t>
            </a:r>
          </a:p>
        </p:txBody>
      </p:sp>
      <p:sp>
        <p:nvSpPr>
          <p:cNvPr id="38926" name="Rectangle 21"/>
          <p:cNvSpPr>
            <a:spLocks noChangeArrowheads="1"/>
          </p:cNvSpPr>
          <p:nvPr/>
        </p:nvSpPr>
        <p:spPr bwMode="auto">
          <a:xfrm>
            <a:off x="1743075" y="30480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4.RAND</a:t>
            </a:r>
          </a:p>
        </p:txBody>
      </p:sp>
      <p:pic>
        <p:nvPicPr>
          <p:cNvPr id="38927" name="Picture 23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Freeform 24"/>
          <p:cNvSpPr>
            <a:spLocks/>
          </p:cNvSpPr>
          <p:nvPr/>
        </p:nvSpPr>
        <p:spPr bwMode="auto">
          <a:xfrm>
            <a:off x="1981200" y="2717800"/>
            <a:ext cx="1295400" cy="711200"/>
          </a:xfrm>
          <a:custGeom>
            <a:avLst/>
            <a:gdLst>
              <a:gd name="T0" fmla="*/ 0 w 816"/>
              <a:gd name="T1" fmla="*/ 64 h 448"/>
              <a:gd name="T2" fmla="*/ 672 w 816"/>
              <a:gd name="T3" fmla="*/ 64 h 448"/>
              <a:gd name="T4" fmla="*/ 816 w 816"/>
              <a:gd name="T5" fmla="*/ 448 h 448"/>
              <a:gd name="T6" fmla="*/ 0 60000 65536"/>
              <a:gd name="T7" fmla="*/ 0 60000 65536"/>
              <a:gd name="T8" fmla="*/ 0 60000 65536"/>
              <a:gd name="T9" fmla="*/ 0 w 816"/>
              <a:gd name="T10" fmla="*/ 0 h 448"/>
              <a:gd name="T11" fmla="*/ 816 w 81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48">
                <a:moveTo>
                  <a:pt x="0" y="64"/>
                </a:moveTo>
                <a:cubicBezTo>
                  <a:pt x="268" y="32"/>
                  <a:pt x="536" y="0"/>
                  <a:pt x="672" y="64"/>
                </a:cubicBezTo>
                <a:cubicBezTo>
                  <a:pt x="808" y="128"/>
                  <a:pt x="792" y="384"/>
                  <a:pt x="816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9" name="Rectangle 25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  <p:sp>
        <p:nvSpPr>
          <p:cNvPr id="38930" name="Freeform 26"/>
          <p:cNvSpPr>
            <a:spLocks/>
          </p:cNvSpPr>
          <p:nvPr/>
        </p:nvSpPr>
        <p:spPr bwMode="auto">
          <a:xfrm>
            <a:off x="1600200" y="3352800"/>
            <a:ext cx="2743200" cy="533400"/>
          </a:xfrm>
          <a:custGeom>
            <a:avLst/>
            <a:gdLst>
              <a:gd name="T0" fmla="*/ 1728 w 1728"/>
              <a:gd name="T1" fmla="*/ 336 h 336"/>
              <a:gd name="T2" fmla="*/ 432 w 1728"/>
              <a:gd name="T3" fmla="*/ 192 h 336"/>
              <a:gd name="T4" fmla="*/ 0 w 1728"/>
              <a:gd name="T5" fmla="*/ 0 h 336"/>
              <a:gd name="T6" fmla="*/ 0 60000 65536"/>
              <a:gd name="T7" fmla="*/ 0 60000 65536"/>
              <a:gd name="T8" fmla="*/ 0 60000 65536"/>
              <a:gd name="T9" fmla="*/ 0 w 1728"/>
              <a:gd name="T10" fmla="*/ 0 h 336"/>
              <a:gd name="T11" fmla="*/ 1728 w 17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336">
                <a:moveTo>
                  <a:pt x="1728" y="336"/>
                </a:moveTo>
                <a:cubicBezTo>
                  <a:pt x="1224" y="292"/>
                  <a:pt x="720" y="248"/>
                  <a:pt x="432" y="192"/>
                </a:cubicBezTo>
                <a:cubicBezTo>
                  <a:pt x="144" y="136"/>
                  <a:pt x="72" y="68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1" name="Freeform 28"/>
          <p:cNvSpPr>
            <a:spLocks/>
          </p:cNvSpPr>
          <p:nvPr/>
        </p:nvSpPr>
        <p:spPr bwMode="auto">
          <a:xfrm>
            <a:off x="3581400" y="2946400"/>
            <a:ext cx="1295400" cy="558800"/>
          </a:xfrm>
          <a:custGeom>
            <a:avLst/>
            <a:gdLst>
              <a:gd name="T0" fmla="*/ 0 w 816"/>
              <a:gd name="T1" fmla="*/ 256 h 352"/>
              <a:gd name="T2" fmla="*/ 240 w 816"/>
              <a:gd name="T3" fmla="*/ 16 h 352"/>
              <a:gd name="T4" fmla="*/ 816 w 816"/>
              <a:gd name="T5" fmla="*/ 352 h 352"/>
              <a:gd name="T6" fmla="*/ 0 60000 65536"/>
              <a:gd name="T7" fmla="*/ 0 60000 65536"/>
              <a:gd name="T8" fmla="*/ 0 60000 65536"/>
              <a:gd name="T9" fmla="*/ 0 w 816"/>
              <a:gd name="T10" fmla="*/ 0 h 352"/>
              <a:gd name="T11" fmla="*/ 816 w 816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52">
                <a:moveTo>
                  <a:pt x="0" y="256"/>
                </a:moveTo>
                <a:cubicBezTo>
                  <a:pt x="52" y="128"/>
                  <a:pt x="104" y="0"/>
                  <a:pt x="240" y="16"/>
                </a:cubicBezTo>
                <a:cubicBezTo>
                  <a:pt x="376" y="32"/>
                  <a:pt x="596" y="192"/>
                  <a:pt x="816" y="3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2" name="Freeform 29"/>
          <p:cNvSpPr>
            <a:spLocks/>
          </p:cNvSpPr>
          <p:nvPr/>
        </p:nvSpPr>
        <p:spPr bwMode="auto">
          <a:xfrm>
            <a:off x="5105400" y="2540000"/>
            <a:ext cx="2057400" cy="965200"/>
          </a:xfrm>
          <a:custGeom>
            <a:avLst/>
            <a:gdLst>
              <a:gd name="T0" fmla="*/ 0 w 1296"/>
              <a:gd name="T1" fmla="*/ 608 h 608"/>
              <a:gd name="T2" fmla="*/ 384 w 1296"/>
              <a:gd name="T3" fmla="*/ 80 h 608"/>
              <a:gd name="T4" fmla="*/ 1296 w 1296"/>
              <a:gd name="T5" fmla="*/ 128 h 608"/>
              <a:gd name="T6" fmla="*/ 0 60000 65536"/>
              <a:gd name="T7" fmla="*/ 0 60000 65536"/>
              <a:gd name="T8" fmla="*/ 0 60000 65536"/>
              <a:gd name="T9" fmla="*/ 0 w 1296"/>
              <a:gd name="T10" fmla="*/ 0 h 608"/>
              <a:gd name="T11" fmla="*/ 1296 w 12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608">
                <a:moveTo>
                  <a:pt x="0" y="608"/>
                </a:moveTo>
                <a:cubicBezTo>
                  <a:pt x="84" y="384"/>
                  <a:pt x="168" y="160"/>
                  <a:pt x="384" y="80"/>
                </a:cubicBezTo>
                <a:cubicBezTo>
                  <a:pt x="600" y="0"/>
                  <a:pt x="948" y="64"/>
                  <a:pt x="1296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3" name="Text Box 30"/>
          <p:cNvSpPr txBox="1">
            <a:spLocks noChangeArrowheads="1"/>
          </p:cNvSpPr>
          <p:nvPr/>
        </p:nvSpPr>
        <p:spPr bwMode="auto">
          <a:xfrm>
            <a:off x="4756150" y="2133600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2. request triples</a:t>
            </a:r>
            <a:endParaRPr lang="en-US" altLang="ja-JP"/>
          </a:p>
        </p:txBody>
      </p:sp>
      <p:sp>
        <p:nvSpPr>
          <p:cNvPr id="38934" name="Rectangle 31"/>
          <p:cNvSpPr>
            <a:spLocks noChangeArrowheads="1"/>
          </p:cNvSpPr>
          <p:nvPr/>
        </p:nvSpPr>
        <p:spPr bwMode="auto">
          <a:xfrm>
            <a:off x="6019800" y="5029200"/>
            <a:ext cx="2971800" cy="1219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/>
              <a:t>RAND = random number</a:t>
            </a:r>
          </a:p>
          <a:p>
            <a:r>
              <a:rPr lang="en-US" altLang="ja-JP" sz="2000"/>
              <a:t>SRES = A3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  <a:p>
            <a:r>
              <a:rPr lang="en-US" altLang="ja-JP" sz="2000"/>
              <a:t>K</a:t>
            </a:r>
            <a:r>
              <a:rPr lang="en-US" altLang="ja-JP" sz="2000" baseline="-25000"/>
              <a:t>c</a:t>
            </a:r>
            <a:r>
              <a:rPr lang="en-US" altLang="ja-JP" sz="2000"/>
              <a:t> = A8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</p:txBody>
      </p:sp>
      <p:sp>
        <p:nvSpPr>
          <p:cNvPr id="38935" name="Freeform 34"/>
          <p:cNvSpPr>
            <a:spLocks/>
          </p:cNvSpPr>
          <p:nvPr/>
        </p:nvSpPr>
        <p:spPr bwMode="auto">
          <a:xfrm>
            <a:off x="3581400" y="4114800"/>
            <a:ext cx="762000" cy="254000"/>
          </a:xfrm>
          <a:custGeom>
            <a:avLst/>
            <a:gdLst>
              <a:gd name="T0" fmla="*/ 480 w 480"/>
              <a:gd name="T1" fmla="*/ 0 h 160"/>
              <a:gd name="T2" fmla="*/ 240 w 480"/>
              <a:gd name="T3" fmla="*/ 144 h 160"/>
              <a:gd name="T4" fmla="*/ 0 w 480"/>
              <a:gd name="T5" fmla="*/ 96 h 160"/>
              <a:gd name="T6" fmla="*/ 0 60000 65536"/>
              <a:gd name="T7" fmla="*/ 0 60000 65536"/>
              <a:gd name="T8" fmla="*/ 0 60000 65536"/>
              <a:gd name="T9" fmla="*/ 0 w 480"/>
              <a:gd name="T10" fmla="*/ 0 h 160"/>
              <a:gd name="T11" fmla="*/ 480 w 48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60">
                <a:moveTo>
                  <a:pt x="480" y="0"/>
                </a:moveTo>
                <a:cubicBezTo>
                  <a:pt x="400" y="64"/>
                  <a:pt x="320" y="128"/>
                  <a:pt x="240" y="144"/>
                </a:cubicBezTo>
                <a:cubicBezTo>
                  <a:pt x="160" y="160"/>
                  <a:pt x="80" y="128"/>
                  <a:pt x="0" y="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6" name="Rectangle 35"/>
          <p:cNvSpPr>
            <a:spLocks noChangeArrowheads="1"/>
          </p:cNvSpPr>
          <p:nvPr/>
        </p:nvSpPr>
        <p:spPr bwMode="auto">
          <a:xfrm>
            <a:off x="3581400" y="3886200"/>
            <a:ext cx="646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 K</a:t>
            </a:r>
            <a:r>
              <a:rPr lang="en-US" altLang="ja-JP" sz="1800" baseline="-25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493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D480E31-9123-2744-ABA6-09FCF25AD20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40966" name="Group 3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40995" name="Picture 4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6" name="Text Box 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40967" name="Group 6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40993" name="Picture 7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4" name="Text Box 8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40991" name="Picture 10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Text Box 11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40969" name="Group 1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40989" name="Picture 13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0" name="Text Box 14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40970" name="Group 15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40987" name="Picture 16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8" name="Text Box 17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sp>
        <p:nvSpPr>
          <p:cNvPr id="40971" name="Text Box 18"/>
          <p:cNvSpPr txBox="1">
            <a:spLocks noChangeArrowheads="1"/>
          </p:cNvSpPr>
          <p:nvPr/>
        </p:nvSpPr>
        <p:spPr bwMode="auto">
          <a:xfrm>
            <a:off x="2906713" y="2163763"/>
            <a:ext cx="1411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1. first time </a:t>
            </a:r>
          </a:p>
          <a:p>
            <a:r>
              <a:rPr lang="en-US" altLang="ja-JP" sz="2000"/>
              <a:t>sign on</a:t>
            </a:r>
            <a:endParaRPr lang="en-US" altLang="ja-JP"/>
          </a:p>
        </p:txBody>
      </p:sp>
      <p:sp>
        <p:nvSpPr>
          <p:cNvPr id="40972" name="Line 19"/>
          <p:cNvSpPr>
            <a:spLocks noChangeShapeType="1"/>
          </p:cNvSpPr>
          <p:nvPr/>
        </p:nvSpPr>
        <p:spPr bwMode="auto">
          <a:xfrm flipH="1">
            <a:off x="5943600" y="3429000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3" name="Text Box 20"/>
          <p:cNvSpPr txBox="1">
            <a:spLocks noChangeArrowheads="1"/>
          </p:cNvSpPr>
          <p:nvPr/>
        </p:nvSpPr>
        <p:spPr bwMode="auto">
          <a:xfrm>
            <a:off x="6096000" y="3521075"/>
            <a:ext cx="99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/>
              <a:t>3. (RAND, SRES, K</a:t>
            </a:r>
            <a:r>
              <a:rPr lang="en-US" altLang="ja-JP" sz="1800" baseline="-25000"/>
              <a:t>c</a:t>
            </a:r>
            <a:r>
              <a:rPr lang="en-US" altLang="ja-JP" sz="1800"/>
              <a:t>) x 5</a:t>
            </a:r>
          </a:p>
        </p:txBody>
      </p:sp>
      <p:sp>
        <p:nvSpPr>
          <p:cNvPr id="40974" name="Rectangle 21"/>
          <p:cNvSpPr>
            <a:spLocks noChangeArrowheads="1"/>
          </p:cNvSpPr>
          <p:nvPr/>
        </p:nvSpPr>
        <p:spPr bwMode="auto">
          <a:xfrm>
            <a:off x="1743075" y="30480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4.RAND</a:t>
            </a:r>
          </a:p>
        </p:txBody>
      </p:sp>
      <p:sp>
        <p:nvSpPr>
          <p:cNvPr id="40975" name="Rectangle 22"/>
          <p:cNvSpPr>
            <a:spLocks noChangeArrowheads="1"/>
          </p:cNvSpPr>
          <p:nvPr/>
        </p:nvSpPr>
        <p:spPr bwMode="auto">
          <a:xfrm>
            <a:off x="1447800" y="41148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5. SRES</a:t>
            </a:r>
          </a:p>
        </p:txBody>
      </p:sp>
      <p:pic>
        <p:nvPicPr>
          <p:cNvPr id="40976" name="Picture 23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Freeform 24"/>
          <p:cNvSpPr>
            <a:spLocks/>
          </p:cNvSpPr>
          <p:nvPr/>
        </p:nvSpPr>
        <p:spPr bwMode="auto">
          <a:xfrm>
            <a:off x="1981200" y="2717800"/>
            <a:ext cx="1295400" cy="711200"/>
          </a:xfrm>
          <a:custGeom>
            <a:avLst/>
            <a:gdLst>
              <a:gd name="T0" fmla="*/ 0 w 816"/>
              <a:gd name="T1" fmla="*/ 64 h 448"/>
              <a:gd name="T2" fmla="*/ 672 w 816"/>
              <a:gd name="T3" fmla="*/ 64 h 448"/>
              <a:gd name="T4" fmla="*/ 816 w 816"/>
              <a:gd name="T5" fmla="*/ 448 h 448"/>
              <a:gd name="T6" fmla="*/ 0 60000 65536"/>
              <a:gd name="T7" fmla="*/ 0 60000 65536"/>
              <a:gd name="T8" fmla="*/ 0 60000 65536"/>
              <a:gd name="T9" fmla="*/ 0 w 816"/>
              <a:gd name="T10" fmla="*/ 0 h 448"/>
              <a:gd name="T11" fmla="*/ 816 w 81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48">
                <a:moveTo>
                  <a:pt x="0" y="64"/>
                </a:moveTo>
                <a:cubicBezTo>
                  <a:pt x="268" y="32"/>
                  <a:pt x="536" y="0"/>
                  <a:pt x="672" y="64"/>
                </a:cubicBezTo>
                <a:cubicBezTo>
                  <a:pt x="808" y="128"/>
                  <a:pt x="792" y="384"/>
                  <a:pt x="816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8" name="Rectangle 25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  <p:sp>
        <p:nvSpPr>
          <p:cNvPr id="40979" name="Freeform 26"/>
          <p:cNvSpPr>
            <a:spLocks/>
          </p:cNvSpPr>
          <p:nvPr/>
        </p:nvSpPr>
        <p:spPr bwMode="auto">
          <a:xfrm>
            <a:off x="1600200" y="3352800"/>
            <a:ext cx="2743200" cy="533400"/>
          </a:xfrm>
          <a:custGeom>
            <a:avLst/>
            <a:gdLst>
              <a:gd name="T0" fmla="*/ 1728 w 1728"/>
              <a:gd name="T1" fmla="*/ 336 h 336"/>
              <a:gd name="T2" fmla="*/ 432 w 1728"/>
              <a:gd name="T3" fmla="*/ 192 h 336"/>
              <a:gd name="T4" fmla="*/ 0 w 1728"/>
              <a:gd name="T5" fmla="*/ 0 h 336"/>
              <a:gd name="T6" fmla="*/ 0 60000 65536"/>
              <a:gd name="T7" fmla="*/ 0 60000 65536"/>
              <a:gd name="T8" fmla="*/ 0 60000 65536"/>
              <a:gd name="T9" fmla="*/ 0 w 1728"/>
              <a:gd name="T10" fmla="*/ 0 h 336"/>
              <a:gd name="T11" fmla="*/ 1728 w 17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336">
                <a:moveTo>
                  <a:pt x="1728" y="336"/>
                </a:moveTo>
                <a:cubicBezTo>
                  <a:pt x="1224" y="292"/>
                  <a:pt x="720" y="248"/>
                  <a:pt x="432" y="192"/>
                </a:cubicBezTo>
                <a:cubicBezTo>
                  <a:pt x="144" y="136"/>
                  <a:pt x="72" y="68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0" name="Freeform 27"/>
          <p:cNvSpPr>
            <a:spLocks/>
          </p:cNvSpPr>
          <p:nvPr/>
        </p:nvSpPr>
        <p:spPr bwMode="auto">
          <a:xfrm>
            <a:off x="1447800" y="3505200"/>
            <a:ext cx="2819400" cy="1143000"/>
          </a:xfrm>
          <a:custGeom>
            <a:avLst/>
            <a:gdLst>
              <a:gd name="T0" fmla="*/ 0 w 1728"/>
              <a:gd name="T1" fmla="*/ 0 h 504"/>
              <a:gd name="T2" fmla="*/ 960 w 1728"/>
              <a:gd name="T3" fmla="*/ 432 h 504"/>
              <a:gd name="T4" fmla="*/ 1728 w 1728"/>
              <a:gd name="T5" fmla="*/ 432 h 504"/>
              <a:gd name="T6" fmla="*/ 0 60000 65536"/>
              <a:gd name="T7" fmla="*/ 0 60000 65536"/>
              <a:gd name="T8" fmla="*/ 0 60000 65536"/>
              <a:gd name="T9" fmla="*/ 0 w 1728"/>
              <a:gd name="T10" fmla="*/ 0 h 504"/>
              <a:gd name="T11" fmla="*/ 1728 w 1728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504">
                <a:moveTo>
                  <a:pt x="0" y="0"/>
                </a:moveTo>
                <a:cubicBezTo>
                  <a:pt x="336" y="180"/>
                  <a:pt x="672" y="360"/>
                  <a:pt x="960" y="432"/>
                </a:cubicBezTo>
                <a:cubicBezTo>
                  <a:pt x="1248" y="504"/>
                  <a:pt x="1488" y="468"/>
                  <a:pt x="1728" y="4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1" name="Freeform 28"/>
          <p:cNvSpPr>
            <a:spLocks/>
          </p:cNvSpPr>
          <p:nvPr/>
        </p:nvSpPr>
        <p:spPr bwMode="auto">
          <a:xfrm>
            <a:off x="3581400" y="2946400"/>
            <a:ext cx="1295400" cy="558800"/>
          </a:xfrm>
          <a:custGeom>
            <a:avLst/>
            <a:gdLst>
              <a:gd name="T0" fmla="*/ 0 w 816"/>
              <a:gd name="T1" fmla="*/ 256 h 352"/>
              <a:gd name="T2" fmla="*/ 240 w 816"/>
              <a:gd name="T3" fmla="*/ 16 h 352"/>
              <a:gd name="T4" fmla="*/ 816 w 816"/>
              <a:gd name="T5" fmla="*/ 352 h 352"/>
              <a:gd name="T6" fmla="*/ 0 60000 65536"/>
              <a:gd name="T7" fmla="*/ 0 60000 65536"/>
              <a:gd name="T8" fmla="*/ 0 60000 65536"/>
              <a:gd name="T9" fmla="*/ 0 w 816"/>
              <a:gd name="T10" fmla="*/ 0 h 352"/>
              <a:gd name="T11" fmla="*/ 816 w 816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52">
                <a:moveTo>
                  <a:pt x="0" y="256"/>
                </a:moveTo>
                <a:cubicBezTo>
                  <a:pt x="52" y="128"/>
                  <a:pt x="104" y="0"/>
                  <a:pt x="240" y="16"/>
                </a:cubicBezTo>
                <a:cubicBezTo>
                  <a:pt x="376" y="32"/>
                  <a:pt x="596" y="192"/>
                  <a:pt x="816" y="3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2" name="Freeform 29"/>
          <p:cNvSpPr>
            <a:spLocks/>
          </p:cNvSpPr>
          <p:nvPr/>
        </p:nvSpPr>
        <p:spPr bwMode="auto">
          <a:xfrm>
            <a:off x="5105400" y="2540000"/>
            <a:ext cx="2057400" cy="965200"/>
          </a:xfrm>
          <a:custGeom>
            <a:avLst/>
            <a:gdLst>
              <a:gd name="T0" fmla="*/ 0 w 1296"/>
              <a:gd name="T1" fmla="*/ 608 h 608"/>
              <a:gd name="T2" fmla="*/ 384 w 1296"/>
              <a:gd name="T3" fmla="*/ 80 h 608"/>
              <a:gd name="T4" fmla="*/ 1296 w 1296"/>
              <a:gd name="T5" fmla="*/ 128 h 608"/>
              <a:gd name="T6" fmla="*/ 0 60000 65536"/>
              <a:gd name="T7" fmla="*/ 0 60000 65536"/>
              <a:gd name="T8" fmla="*/ 0 60000 65536"/>
              <a:gd name="T9" fmla="*/ 0 w 1296"/>
              <a:gd name="T10" fmla="*/ 0 h 608"/>
              <a:gd name="T11" fmla="*/ 1296 w 12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608">
                <a:moveTo>
                  <a:pt x="0" y="608"/>
                </a:moveTo>
                <a:cubicBezTo>
                  <a:pt x="84" y="384"/>
                  <a:pt x="168" y="160"/>
                  <a:pt x="384" y="80"/>
                </a:cubicBezTo>
                <a:cubicBezTo>
                  <a:pt x="600" y="0"/>
                  <a:pt x="948" y="64"/>
                  <a:pt x="1296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3" name="Text Box 30"/>
          <p:cNvSpPr txBox="1">
            <a:spLocks noChangeArrowheads="1"/>
          </p:cNvSpPr>
          <p:nvPr/>
        </p:nvSpPr>
        <p:spPr bwMode="auto">
          <a:xfrm>
            <a:off x="4756150" y="2133600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2. request triples</a:t>
            </a:r>
            <a:endParaRPr lang="en-US" altLang="ja-JP"/>
          </a:p>
        </p:txBody>
      </p:sp>
      <p:sp>
        <p:nvSpPr>
          <p:cNvPr id="40984" name="Rectangle 31"/>
          <p:cNvSpPr>
            <a:spLocks noChangeArrowheads="1"/>
          </p:cNvSpPr>
          <p:nvPr/>
        </p:nvSpPr>
        <p:spPr bwMode="auto">
          <a:xfrm>
            <a:off x="6019800" y="5029200"/>
            <a:ext cx="2971800" cy="1219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/>
              <a:t>RAND = random number</a:t>
            </a:r>
          </a:p>
          <a:p>
            <a:r>
              <a:rPr lang="en-US" altLang="ja-JP" sz="2000"/>
              <a:t>SRES = A3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  <a:p>
            <a:r>
              <a:rPr lang="en-US" altLang="ja-JP" sz="2000"/>
              <a:t>K</a:t>
            </a:r>
            <a:r>
              <a:rPr lang="en-US" altLang="ja-JP" sz="2000" baseline="-25000"/>
              <a:t>c</a:t>
            </a:r>
            <a:r>
              <a:rPr lang="en-US" altLang="ja-JP" sz="2000"/>
              <a:t> = A8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</p:txBody>
      </p:sp>
      <p:sp>
        <p:nvSpPr>
          <p:cNvPr id="40985" name="Freeform 34"/>
          <p:cNvSpPr>
            <a:spLocks/>
          </p:cNvSpPr>
          <p:nvPr/>
        </p:nvSpPr>
        <p:spPr bwMode="auto">
          <a:xfrm>
            <a:off x="3581400" y="4114800"/>
            <a:ext cx="762000" cy="254000"/>
          </a:xfrm>
          <a:custGeom>
            <a:avLst/>
            <a:gdLst>
              <a:gd name="T0" fmla="*/ 480 w 480"/>
              <a:gd name="T1" fmla="*/ 0 h 160"/>
              <a:gd name="T2" fmla="*/ 240 w 480"/>
              <a:gd name="T3" fmla="*/ 144 h 160"/>
              <a:gd name="T4" fmla="*/ 0 w 480"/>
              <a:gd name="T5" fmla="*/ 96 h 160"/>
              <a:gd name="T6" fmla="*/ 0 60000 65536"/>
              <a:gd name="T7" fmla="*/ 0 60000 65536"/>
              <a:gd name="T8" fmla="*/ 0 60000 65536"/>
              <a:gd name="T9" fmla="*/ 0 w 480"/>
              <a:gd name="T10" fmla="*/ 0 h 160"/>
              <a:gd name="T11" fmla="*/ 480 w 48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60">
                <a:moveTo>
                  <a:pt x="480" y="0"/>
                </a:moveTo>
                <a:cubicBezTo>
                  <a:pt x="400" y="64"/>
                  <a:pt x="320" y="128"/>
                  <a:pt x="240" y="144"/>
                </a:cubicBezTo>
                <a:cubicBezTo>
                  <a:pt x="160" y="160"/>
                  <a:pt x="80" y="128"/>
                  <a:pt x="0" y="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6" name="Rectangle 35"/>
          <p:cNvSpPr>
            <a:spLocks noChangeArrowheads="1"/>
          </p:cNvSpPr>
          <p:nvPr/>
        </p:nvSpPr>
        <p:spPr bwMode="auto">
          <a:xfrm>
            <a:off x="3581400" y="3886200"/>
            <a:ext cx="646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 K</a:t>
            </a:r>
            <a:r>
              <a:rPr lang="en-US" altLang="ja-JP" sz="1800" baseline="-25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0349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C8D0CDF-F480-1D43-B1DE-B76658F0DBC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43014" name="Group 3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43044" name="Picture 4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5" name="Text Box 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43015" name="Group 6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43042" name="Picture 7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3" name="Text Box 8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43016" name="Group 9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43040" name="Picture 10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11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43017" name="Group 1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43038" name="Picture 13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4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43018" name="Group 15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43036" name="Picture 16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Text Box 17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2906713" y="2163763"/>
            <a:ext cx="1411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1. first time </a:t>
            </a:r>
          </a:p>
          <a:p>
            <a:r>
              <a:rPr lang="en-US" altLang="ja-JP" sz="2000"/>
              <a:t>sign on</a:t>
            </a:r>
            <a:endParaRPr lang="en-US" altLang="ja-JP"/>
          </a:p>
        </p:txBody>
      </p:sp>
      <p:sp>
        <p:nvSpPr>
          <p:cNvPr id="43020" name="Line 19"/>
          <p:cNvSpPr>
            <a:spLocks noChangeShapeType="1"/>
          </p:cNvSpPr>
          <p:nvPr/>
        </p:nvSpPr>
        <p:spPr bwMode="auto">
          <a:xfrm flipH="1">
            <a:off x="5943600" y="3429000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21" name="Text Box 20"/>
          <p:cNvSpPr txBox="1">
            <a:spLocks noChangeArrowheads="1"/>
          </p:cNvSpPr>
          <p:nvPr/>
        </p:nvSpPr>
        <p:spPr bwMode="auto">
          <a:xfrm>
            <a:off x="6096000" y="3521075"/>
            <a:ext cx="99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/>
              <a:t>3. (RAND, SRES, K</a:t>
            </a:r>
            <a:r>
              <a:rPr lang="en-US" altLang="ja-JP" sz="1800" baseline="-25000"/>
              <a:t>c</a:t>
            </a:r>
            <a:r>
              <a:rPr lang="en-US" altLang="ja-JP" sz="1800"/>
              <a:t>) x 5</a:t>
            </a:r>
          </a:p>
        </p:txBody>
      </p:sp>
      <p:sp>
        <p:nvSpPr>
          <p:cNvPr id="43022" name="Rectangle 21"/>
          <p:cNvSpPr>
            <a:spLocks noChangeArrowheads="1"/>
          </p:cNvSpPr>
          <p:nvPr/>
        </p:nvSpPr>
        <p:spPr bwMode="auto">
          <a:xfrm>
            <a:off x="1743075" y="30480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4.RAND</a:t>
            </a:r>
          </a:p>
        </p:txBody>
      </p:sp>
      <p:sp>
        <p:nvSpPr>
          <p:cNvPr id="43023" name="Rectangle 22"/>
          <p:cNvSpPr>
            <a:spLocks noChangeArrowheads="1"/>
          </p:cNvSpPr>
          <p:nvPr/>
        </p:nvSpPr>
        <p:spPr bwMode="auto">
          <a:xfrm>
            <a:off x="1447800" y="41148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5. SRES</a:t>
            </a:r>
          </a:p>
        </p:txBody>
      </p:sp>
      <p:pic>
        <p:nvPicPr>
          <p:cNvPr id="43024" name="Picture 23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5" name="Freeform 24"/>
          <p:cNvSpPr>
            <a:spLocks/>
          </p:cNvSpPr>
          <p:nvPr/>
        </p:nvSpPr>
        <p:spPr bwMode="auto">
          <a:xfrm>
            <a:off x="1981200" y="2717800"/>
            <a:ext cx="1295400" cy="711200"/>
          </a:xfrm>
          <a:custGeom>
            <a:avLst/>
            <a:gdLst>
              <a:gd name="T0" fmla="*/ 0 w 816"/>
              <a:gd name="T1" fmla="*/ 64 h 448"/>
              <a:gd name="T2" fmla="*/ 672 w 816"/>
              <a:gd name="T3" fmla="*/ 64 h 448"/>
              <a:gd name="T4" fmla="*/ 816 w 816"/>
              <a:gd name="T5" fmla="*/ 448 h 448"/>
              <a:gd name="T6" fmla="*/ 0 60000 65536"/>
              <a:gd name="T7" fmla="*/ 0 60000 65536"/>
              <a:gd name="T8" fmla="*/ 0 60000 65536"/>
              <a:gd name="T9" fmla="*/ 0 w 816"/>
              <a:gd name="T10" fmla="*/ 0 h 448"/>
              <a:gd name="T11" fmla="*/ 816 w 81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48">
                <a:moveTo>
                  <a:pt x="0" y="64"/>
                </a:moveTo>
                <a:cubicBezTo>
                  <a:pt x="268" y="32"/>
                  <a:pt x="536" y="0"/>
                  <a:pt x="672" y="64"/>
                </a:cubicBezTo>
                <a:cubicBezTo>
                  <a:pt x="808" y="128"/>
                  <a:pt x="792" y="384"/>
                  <a:pt x="816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26" name="Rectangle 25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  <p:sp>
        <p:nvSpPr>
          <p:cNvPr id="43027" name="Freeform 26"/>
          <p:cNvSpPr>
            <a:spLocks/>
          </p:cNvSpPr>
          <p:nvPr/>
        </p:nvSpPr>
        <p:spPr bwMode="auto">
          <a:xfrm>
            <a:off x="1600200" y="3352800"/>
            <a:ext cx="2743200" cy="533400"/>
          </a:xfrm>
          <a:custGeom>
            <a:avLst/>
            <a:gdLst>
              <a:gd name="T0" fmla="*/ 1728 w 1728"/>
              <a:gd name="T1" fmla="*/ 336 h 336"/>
              <a:gd name="T2" fmla="*/ 432 w 1728"/>
              <a:gd name="T3" fmla="*/ 192 h 336"/>
              <a:gd name="T4" fmla="*/ 0 w 1728"/>
              <a:gd name="T5" fmla="*/ 0 h 336"/>
              <a:gd name="T6" fmla="*/ 0 60000 65536"/>
              <a:gd name="T7" fmla="*/ 0 60000 65536"/>
              <a:gd name="T8" fmla="*/ 0 60000 65536"/>
              <a:gd name="T9" fmla="*/ 0 w 1728"/>
              <a:gd name="T10" fmla="*/ 0 h 336"/>
              <a:gd name="T11" fmla="*/ 1728 w 17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336">
                <a:moveTo>
                  <a:pt x="1728" y="336"/>
                </a:moveTo>
                <a:cubicBezTo>
                  <a:pt x="1224" y="292"/>
                  <a:pt x="720" y="248"/>
                  <a:pt x="432" y="192"/>
                </a:cubicBezTo>
                <a:cubicBezTo>
                  <a:pt x="144" y="136"/>
                  <a:pt x="72" y="68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28" name="Freeform 27"/>
          <p:cNvSpPr>
            <a:spLocks/>
          </p:cNvSpPr>
          <p:nvPr/>
        </p:nvSpPr>
        <p:spPr bwMode="auto">
          <a:xfrm>
            <a:off x="1447800" y="3505200"/>
            <a:ext cx="2819400" cy="1143000"/>
          </a:xfrm>
          <a:custGeom>
            <a:avLst/>
            <a:gdLst>
              <a:gd name="T0" fmla="*/ 0 w 1728"/>
              <a:gd name="T1" fmla="*/ 0 h 504"/>
              <a:gd name="T2" fmla="*/ 960 w 1728"/>
              <a:gd name="T3" fmla="*/ 432 h 504"/>
              <a:gd name="T4" fmla="*/ 1728 w 1728"/>
              <a:gd name="T5" fmla="*/ 432 h 504"/>
              <a:gd name="T6" fmla="*/ 0 60000 65536"/>
              <a:gd name="T7" fmla="*/ 0 60000 65536"/>
              <a:gd name="T8" fmla="*/ 0 60000 65536"/>
              <a:gd name="T9" fmla="*/ 0 w 1728"/>
              <a:gd name="T10" fmla="*/ 0 h 504"/>
              <a:gd name="T11" fmla="*/ 1728 w 1728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504">
                <a:moveTo>
                  <a:pt x="0" y="0"/>
                </a:moveTo>
                <a:cubicBezTo>
                  <a:pt x="336" y="180"/>
                  <a:pt x="672" y="360"/>
                  <a:pt x="960" y="432"/>
                </a:cubicBezTo>
                <a:cubicBezTo>
                  <a:pt x="1248" y="504"/>
                  <a:pt x="1488" y="468"/>
                  <a:pt x="1728" y="4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29" name="Freeform 28"/>
          <p:cNvSpPr>
            <a:spLocks/>
          </p:cNvSpPr>
          <p:nvPr/>
        </p:nvSpPr>
        <p:spPr bwMode="auto">
          <a:xfrm>
            <a:off x="3581400" y="2946400"/>
            <a:ext cx="1295400" cy="558800"/>
          </a:xfrm>
          <a:custGeom>
            <a:avLst/>
            <a:gdLst>
              <a:gd name="T0" fmla="*/ 0 w 816"/>
              <a:gd name="T1" fmla="*/ 256 h 352"/>
              <a:gd name="T2" fmla="*/ 240 w 816"/>
              <a:gd name="T3" fmla="*/ 16 h 352"/>
              <a:gd name="T4" fmla="*/ 816 w 816"/>
              <a:gd name="T5" fmla="*/ 352 h 352"/>
              <a:gd name="T6" fmla="*/ 0 60000 65536"/>
              <a:gd name="T7" fmla="*/ 0 60000 65536"/>
              <a:gd name="T8" fmla="*/ 0 60000 65536"/>
              <a:gd name="T9" fmla="*/ 0 w 816"/>
              <a:gd name="T10" fmla="*/ 0 h 352"/>
              <a:gd name="T11" fmla="*/ 816 w 816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52">
                <a:moveTo>
                  <a:pt x="0" y="256"/>
                </a:moveTo>
                <a:cubicBezTo>
                  <a:pt x="52" y="128"/>
                  <a:pt x="104" y="0"/>
                  <a:pt x="240" y="16"/>
                </a:cubicBezTo>
                <a:cubicBezTo>
                  <a:pt x="376" y="32"/>
                  <a:pt x="596" y="192"/>
                  <a:pt x="816" y="3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30" name="Freeform 29"/>
          <p:cNvSpPr>
            <a:spLocks/>
          </p:cNvSpPr>
          <p:nvPr/>
        </p:nvSpPr>
        <p:spPr bwMode="auto">
          <a:xfrm>
            <a:off x="5105400" y="2540000"/>
            <a:ext cx="2057400" cy="965200"/>
          </a:xfrm>
          <a:custGeom>
            <a:avLst/>
            <a:gdLst>
              <a:gd name="T0" fmla="*/ 0 w 1296"/>
              <a:gd name="T1" fmla="*/ 608 h 608"/>
              <a:gd name="T2" fmla="*/ 384 w 1296"/>
              <a:gd name="T3" fmla="*/ 80 h 608"/>
              <a:gd name="T4" fmla="*/ 1296 w 1296"/>
              <a:gd name="T5" fmla="*/ 128 h 608"/>
              <a:gd name="T6" fmla="*/ 0 60000 65536"/>
              <a:gd name="T7" fmla="*/ 0 60000 65536"/>
              <a:gd name="T8" fmla="*/ 0 60000 65536"/>
              <a:gd name="T9" fmla="*/ 0 w 1296"/>
              <a:gd name="T10" fmla="*/ 0 h 608"/>
              <a:gd name="T11" fmla="*/ 1296 w 12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608">
                <a:moveTo>
                  <a:pt x="0" y="608"/>
                </a:moveTo>
                <a:cubicBezTo>
                  <a:pt x="84" y="384"/>
                  <a:pt x="168" y="160"/>
                  <a:pt x="384" y="80"/>
                </a:cubicBezTo>
                <a:cubicBezTo>
                  <a:pt x="600" y="0"/>
                  <a:pt x="948" y="64"/>
                  <a:pt x="1296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31" name="Text Box 30"/>
          <p:cNvSpPr txBox="1">
            <a:spLocks noChangeArrowheads="1"/>
          </p:cNvSpPr>
          <p:nvPr/>
        </p:nvSpPr>
        <p:spPr bwMode="auto">
          <a:xfrm>
            <a:off x="4756150" y="2133600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2. request triples</a:t>
            </a:r>
            <a:endParaRPr lang="en-US" altLang="ja-JP"/>
          </a:p>
        </p:txBody>
      </p:sp>
      <p:sp>
        <p:nvSpPr>
          <p:cNvPr id="43032" name="Rectangle 31"/>
          <p:cNvSpPr>
            <a:spLocks noChangeArrowheads="1"/>
          </p:cNvSpPr>
          <p:nvPr/>
        </p:nvSpPr>
        <p:spPr bwMode="auto">
          <a:xfrm>
            <a:off x="6019800" y="5029200"/>
            <a:ext cx="2971800" cy="1219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/>
              <a:t>RAND = random number</a:t>
            </a:r>
          </a:p>
          <a:p>
            <a:r>
              <a:rPr lang="en-US" altLang="ja-JP" sz="2000"/>
              <a:t>SRES = A3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  <a:p>
            <a:r>
              <a:rPr lang="en-US" altLang="ja-JP" sz="2000"/>
              <a:t>K</a:t>
            </a:r>
            <a:r>
              <a:rPr lang="en-US" altLang="ja-JP" sz="2000" baseline="-25000"/>
              <a:t>c</a:t>
            </a:r>
            <a:r>
              <a:rPr lang="en-US" altLang="ja-JP" sz="2000"/>
              <a:t> = A8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</p:txBody>
      </p:sp>
      <p:sp>
        <p:nvSpPr>
          <p:cNvPr id="43033" name="AutoShape 32"/>
          <p:cNvSpPr>
            <a:spLocks noChangeArrowheads="1"/>
          </p:cNvSpPr>
          <p:nvPr/>
        </p:nvSpPr>
        <p:spPr bwMode="auto">
          <a:xfrm>
            <a:off x="3810000" y="5715000"/>
            <a:ext cx="1371600" cy="914400"/>
          </a:xfrm>
          <a:prstGeom prst="wedgeEllipseCallout">
            <a:avLst>
              <a:gd name="adj1" fmla="val -8218"/>
              <a:gd name="adj2" fmla="val -146009"/>
            </a:avLst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/>
              <a:t>6. SRES ok!</a:t>
            </a:r>
            <a:endParaRPr lang="en-US" altLang="ja-JP"/>
          </a:p>
        </p:txBody>
      </p:sp>
      <p:sp>
        <p:nvSpPr>
          <p:cNvPr id="43034" name="Freeform 34"/>
          <p:cNvSpPr>
            <a:spLocks/>
          </p:cNvSpPr>
          <p:nvPr/>
        </p:nvSpPr>
        <p:spPr bwMode="auto">
          <a:xfrm>
            <a:off x="3581400" y="4114800"/>
            <a:ext cx="762000" cy="254000"/>
          </a:xfrm>
          <a:custGeom>
            <a:avLst/>
            <a:gdLst>
              <a:gd name="T0" fmla="*/ 480 w 480"/>
              <a:gd name="T1" fmla="*/ 0 h 160"/>
              <a:gd name="T2" fmla="*/ 240 w 480"/>
              <a:gd name="T3" fmla="*/ 144 h 160"/>
              <a:gd name="T4" fmla="*/ 0 w 480"/>
              <a:gd name="T5" fmla="*/ 96 h 160"/>
              <a:gd name="T6" fmla="*/ 0 60000 65536"/>
              <a:gd name="T7" fmla="*/ 0 60000 65536"/>
              <a:gd name="T8" fmla="*/ 0 60000 65536"/>
              <a:gd name="T9" fmla="*/ 0 w 480"/>
              <a:gd name="T10" fmla="*/ 0 h 160"/>
              <a:gd name="T11" fmla="*/ 480 w 48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60">
                <a:moveTo>
                  <a:pt x="480" y="0"/>
                </a:moveTo>
                <a:cubicBezTo>
                  <a:pt x="400" y="64"/>
                  <a:pt x="320" y="128"/>
                  <a:pt x="240" y="144"/>
                </a:cubicBezTo>
                <a:cubicBezTo>
                  <a:pt x="160" y="160"/>
                  <a:pt x="80" y="128"/>
                  <a:pt x="0" y="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35" name="Rectangle 35"/>
          <p:cNvSpPr>
            <a:spLocks noChangeArrowheads="1"/>
          </p:cNvSpPr>
          <p:nvPr/>
        </p:nvSpPr>
        <p:spPr bwMode="auto">
          <a:xfrm>
            <a:off x="3581400" y="3886200"/>
            <a:ext cx="646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 K</a:t>
            </a:r>
            <a:r>
              <a:rPr lang="en-US" altLang="ja-JP" sz="1800" baseline="-25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9250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model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85D62C-3340-C34B-9353-E0928FD8EF1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29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45062" name="Group 3"/>
          <p:cNvGrpSpPr>
            <a:grpSpLocks/>
          </p:cNvGrpSpPr>
          <p:nvPr/>
        </p:nvGrpSpPr>
        <p:grpSpPr bwMode="auto">
          <a:xfrm>
            <a:off x="457200" y="2590800"/>
            <a:ext cx="1484313" cy="2043113"/>
            <a:chOff x="502" y="1651"/>
            <a:chExt cx="935" cy="1287"/>
          </a:xfrm>
        </p:grpSpPr>
        <p:pic>
          <p:nvPicPr>
            <p:cNvPr id="45094" name="Picture 4" descr="cell phone cl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1"/>
              <a:ext cx="90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5" name="Text Box 5"/>
            <p:cNvSpPr txBox="1">
              <a:spLocks noChangeArrowheads="1"/>
            </p:cNvSpPr>
            <p:nvPr/>
          </p:nvSpPr>
          <p:spPr bwMode="auto">
            <a:xfrm>
              <a:off x="502" y="2496"/>
              <a:ext cx="6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Mobile </a:t>
              </a:r>
            </a:p>
            <a:p>
              <a:r>
                <a:rPr lang="en-US" altLang="ja-JP" sz="2000"/>
                <a:t>station</a:t>
              </a:r>
            </a:p>
          </p:txBody>
        </p:sp>
      </p:grpSp>
      <p:grpSp>
        <p:nvGrpSpPr>
          <p:cNvPr id="45063" name="Group 6"/>
          <p:cNvGrpSpPr>
            <a:grpSpLocks/>
          </p:cNvGrpSpPr>
          <p:nvPr/>
        </p:nvGrpSpPr>
        <p:grpSpPr bwMode="auto">
          <a:xfrm>
            <a:off x="7091363" y="2667000"/>
            <a:ext cx="1747837" cy="2068513"/>
            <a:chOff x="4131" y="1632"/>
            <a:chExt cx="1101" cy="1303"/>
          </a:xfrm>
        </p:grpSpPr>
        <p:pic>
          <p:nvPicPr>
            <p:cNvPr id="45092" name="Picture 7" descr="hlr_b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632"/>
              <a:ext cx="1101" cy="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3" name="Text Box 8"/>
            <p:cNvSpPr txBox="1">
              <a:spLocks noChangeArrowheads="1"/>
            </p:cNvSpPr>
            <p:nvPr/>
          </p:nvSpPr>
          <p:spPr bwMode="auto">
            <a:xfrm>
              <a:off x="4294" y="2685"/>
              <a:ext cx="7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HLR/AuC</a:t>
              </a:r>
            </a:p>
          </p:txBody>
        </p:sp>
      </p:grpSp>
      <p:grpSp>
        <p:nvGrpSpPr>
          <p:cNvPr id="45064" name="Group 9"/>
          <p:cNvGrpSpPr>
            <a:grpSpLocks/>
          </p:cNvGrpSpPr>
          <p:nvPr/>
        </p:nvGrpSpPr>
        <p:grpSpPr bwMode="auto">
          <a:xfrm>
            <a:off x="4141788" y="3429000"/>
            <a:ext cx="2106612" cy="1958975"/>
            <a:chOff x="2256" y="1646"/>
            <a:chExt cx="1327" cy="1234"/>
          </a:xfrm>
        </p:grpSpPr>
        <p:pic>
          <p:nvPicPr>
            <p:cNvPr id="45090" name="Picture 10" descr="fangan0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46"/>
              <a:ext cx="132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1" name="Text Box 11"/>
            <p:cNvSpPr txBox="1">
              <a:spLocks noChangeArrowheads="1"/>
            </p:cNvSpPr>
            <p:nvPr/>
          </p:nvSpPr>
          <p:spPr bwMode="auto">
            <a:xfrm>
              <a:off x="2448" y="2630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MSC/VLR</a:t>
              </a:r>
            </a:p>
          </p:txBody>
        </p:sp>
      </p:grpSp>
      <p:grpSp>
        <p:nvGrpSpPr>
          <p:cNvPr id="45065" name="Group 12"/>
          <p:cNvGrpSpPr>
            <a:grpSpLocks/>
          </p:cNvGrpSpPr>
          <p:nvPr/>
        </p:nvGrpSpPr>
        <p:grpSpPr bwMode="auto">
          <a:xfrm>
            <a:off x="7054850" y="1905000"/>
            <a:ext cx="1403350" cy="488950"/>
            <a:chOff x="4272" y="1008"/>
            <a:chExt cx="884" cy="308"/>
          </a:xfrm>
        </p:grpSpPr>
        <p:pic>
          <p:nvPicPr>
            <p:cNvPr id="45088" name="Picture 13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08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9" name="Text Box 14"/>
            <p:cNvSpPr txBox="1">
              <a:spLocks noChangeArrowheads="1"/>
            </p:cNvSpPr>
            <p:nvPr/>
          </p:nvSpPr>
          <p:spPr bwMode="auto">
            <a:xfrm>
              <a:off x="4896" y="1027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 sz="2000"/>
            </a:p>
          </p:txBody>
        </p:sp>
      </p:grpSp>
      <p:grpSp>
        <p:nvGrpSpPr>
          <p:cNvPr id="45066" name="Group 15"/>
          <p:cNvGrpSpPr>
            <a:grpSpLocks/>
          </p:cNvGrpSpPr>
          <p:nvPr/>
        </p:nvGrpSpPr>
        <p:grpSpPr bwMode="auto">
          <a:xfrm>
            <a:off x="1011238" y="2025650"/>
            <a:ext cx="1350962" cy="488950"/>
            <a:chOff x="432" y="1056"/>
            <a:chExt cx="851" cy="308"/>
          </a:xfrm>
        </p:grpSpPr>
        <p:pic>
          <p:nvPicPr>
            <p:cNvPr id="45086" name="Picture 16" descr="key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7" name="Text Box 17"/>
            <p:cNvSpPr txBox="1">
              <a:spLocks noChangeArrowheads="1"/>
            </p:cNvSpPr>
            <p:nvPr/>
          </p:nvSpPr>
          <p:spPr bwMode="auto">
            <a:xfrm>
              <a:off x="1023" y="1075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000"/>
                <a:t>K</a:t>
              </a:r>
              <a:r>
                <a:rPr lang="en-US" altLang="ja-JP" sz="2000" baseline="-25000"/>
                <a:t>i</a:t>
              </a:r>
              <a:endParaRPr lang="en-US" altLang="ja-JP"/>
            </a:p>
          </p:txBody>
        </p:sp>
      </p:grpSp>
      <p:sp>
        <p:nvSpPr>
          <p:cNvPr id="45067" name="Text Box 18"/>
          <p:cNvSpPr txBox="1">
            <a:spLocks noChangeArrowheads="1"/>
          </p:cNvSpPr>
          <p:nvPr/>
        </p:nvSpPr>
        <p:spPr bwMode="auto">
          <a:xfrm>
            <a:off x="2906713" y="2163763"/>
            <a:ext cx="1411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1. first time </a:t>
            </a:r>
          </a:p>
          <a:p>
            <a:r>
              <a:rPr lang="en-US" altLang="ja-JP" sz="2000"/>
              <a:t>sign on</a:t>
            </a:r>
            <a:endParaRPr lang="en-US" altLang="ja-JP"/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 flipH="1">
            <a:off x="5943600" y="3429000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9" name="Text Box 20"/>
          <p:cNvSpPr txBox="1">
            <a:spLocks noChangeArrowheads="1"/>
          </p:cNvSpPr>
          <p:nvPr/>
        </p:nvSpPr>
        <p:spPr bwMode="auto">
          <a:xfrm>
            <a:off x="6096000" y="3521075"/>
            <a:ext cx="99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1800"/>
              <a:t>3. (RAND, SRES, K</a:t>
            </a:r>
            <a:r>
              <a:rPr lang="en-US" altLang="ja-JP" sz="1800" baseline="-25000"/>
              <a:t>c</a:t>
            </a:r>
            <a:r>
              <a:rPr lang="en-US" altLang="ja-JP" sz="1800"/>
              <a:t>) x 5</a:t>
            </a:r>
          </a:p>
        </p:txBody>
      </p:sp>
      <p:sp>
        <p:nvSpPr>
          <p:cNvPr id="45070" name="Rectangle 21"/>
          <p:cNvSpPr>
            <a:spLocks noChangeArrowheads="1"/>
          </p:cNvSpPr>
          <p:nvPr/>
        </p:nvSpPr>
        <p:spPr bwMode="auto">
          <a:xfrm>
            <a:off x="1743075" y="30480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4.RAND</a:t>
            </a:r>
          </a:p>
        </p:txBody>
      </p:sp>
      <p:sp>
        <p:nvSpPr>
          <p:cNvPr id="45071" name="Rectangle 22"/>
          <p:cNvSpPr>
            <a:spLocks noChangeArrowheads="1"/>
          </p:cNvSpPr>
          <p:nvPr/>
        </p:nvSpPr>
        <p:spPr bwMode="auto">
          <a:xfrm>
            <a:off x="1447800" y="41148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5. SRES</a:t>
            </a:r>
          </a:p>
        </p:txBody>
      </p:sp>
      <p:pic>
        <p:nvPicPr>
          <p:cNvPr id="45072" name="Picture 23" descr="cell t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Freeform 24"/>
          <p:cNvSpPr>
            <a:spLocks/>
          </p:cNvSpPr>
          <p:nvPr/>
        </p:nvSpPr>
        <p:spPr bwMode="auto">
          <a:xfrm>
            <a:off x="1981200" y="2717800"/>
            <a:ext cx="1295400" cy="711200"/>
          </a:xfrm>
          <a:custGeom>
            <a:avLst/>
            <a:gdLst>
              <a:gd name="T0" fmla="*/ 0 w 816"/>
              <a:gd name="T1" fmla="*/ 64 h 448"/>
              <a:gd name="T2" fmla="*/ 672 w 816"/>
              <a:gd name="T3" fmla="*/ 64 h 448"/>
              <a:gd name="T4" fmla="*/ 816 w 816"/>
              <a:gd name="T5" fmla="*/ 448 h 448"/>
              <a:gd name="T6" fmla="*/ 0 60000 65536"/>
              <a:gd name="T7" fmla="*/ 0 60000 65536"/>
              <a:gd name="T8" fmla="*/ 0 60000 65536"/>
              <a:gd name="T9" fmla="*/ 0 w 816"/>
              <a:gd name="T10" fmla="*/ 0 h 448"/>
              <a:gd name="T11" fmla="*/ 816 w 81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48">
                <a:moveTo>
                  <a:pt x="0" y="64"/>
                </a:moveTo>
                <a:cubicBezTo>
                  <a:pt x="268" y="32"/>
                  <a:pt x="536" y="0"/>
                  <a:pt x="672" y="64"/>
                </a:cubicBezTo>
                <a:cubicBezTo>
                  <a:pt x="808" y="128"/>
                  <a:pt x="792" y="384"/>
                  <a:pt x="816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74" name="Rectangle 25"/>
          <p:cNvSpPr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Base station</a:t>
            </a:r>
          </a:p>
        </p:txBody>
      </p:sp>
      <p:sp>
        <p:nvSpPr>
          <p:cNvPr id="45075" name="Freeform 26"/>
          <p:cNvSpPr>
            <a:spLocks/>
          </p:cNvSpPr>
          <p:nvPr/>
        </p:nvSpPr>
        <p:spPr bwMode="auto">
          <a:xfrm>
            <a:off x="1600200" y="3352800"/>
            <a:ext cx="2743200" cy="533400"/>
          </a:xfrm>
          <a:custGeom>
            <a:avLst/>
            <a:gdLst>
              <a:gd name="T0" fmla="*/ 1728 w 1728"/>
              <a:gd name="T1" fmla="*/ 336 h 336"/>
              <a:gd name="T2" fmla="*/ 432 w 1728"/>
              <a:gd name="T3" fmla="*/ 192 h 336"/>
              <a:gd name="T4" fmla="*/ 0 w 1728"/>
              <a:gd name="T5" fmla="*/ 0 h 336"/>
              <a:gd name="T6" fmla="*/ 0 60000 65536"/>
              <a:gd name="T7" fmla="*/ 0 60000 65536"/>
              <a:gd name="T8" fmla="*/ 0 60000 65536"/>
              <a:gd name="T9" fmla="*/ 0 w 1728"/>
              <a:gd name="T10" fmla="*/ 0 h 336"/>
              <a:gd name="T11" fmla="*/ 1728 w 17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336">
                <a:moveTo>
                  <a:pt x="1728" y="336"/>
                </a:moveTo>
                <a:cubicBezTo>
                  <a:pt x="1224" y="292"/>
                  <a:pt x="720" y="248"/>
                  <a:pt x="432" y="192"/>
                </a:cubicBezTo>
                <a:cubicBezTo>
                  <a:pt x="144" y="136"/>
                  <a:pt x="72" y="68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76" name="Freeform 27"/>
          <p:cNvSpPr>
            <a:spLocks/>
          </p:cNvSpPr>
          <p:nvPr/>
        </p:nvSpPr>
        <p:spPr bwMode="auto">
          <a:xfrm>
            <a:off x="1447800" y="3505200"/>
            <a:ext cx="2819400" cy="1143000"/>
          </a:xfrm>
          <a:custGeom>
            <a:avLst/>
            <a:gdLst>
              <a:gd name="T0" fmla="*/ 0 w 1728"/>
              <a:gd name="T1" fmla="*/ 0 h 504"/>
              <a:gd name="T2" fmla="*/ 960 w 1728"/>
              <a:gd name="T3" fmla="*/ 432 h 504"/>
              <a:gd name="T4" fmla="*/ 1728 w 1728"/>
              <a:gd name="T5" fmla="*/ 432 h 504"/>
              <a:gd name="T6" fmla="*/ 0 60000 65536"/>
              <a:gd name="T7" fmla="*/ 0 60000 65536"/>
              <a:gd name="T8" fmla="*/ 0 60000 65536"/>
              <a:gd name="T9" fmla="*/ 0 w 1728"/>
              <a:gd name="T10" fmla="*/ 0 h 504"/>
              <a:gd name="T11" fmla="*/ 1728 w 1728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504">
                <a:moveTo>
                  <a:pt x="0" y="0"/>
                </a:moveTo>
                <a:cubicBezTo>
                  <a:pt x="336" y="180"/>
                  <a:pt x="672" y="360"/>
                  <a:pt x="960" y="432"/>
                </a:cubicBezTo>
                <a:cubicBezTo>
                  <a:pt x="1248" y="504"/>
                  <a:pt x="1488" y="468"/>
                  <a:pt x="1728" y="4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77" name="Freeform 28"/>
          <p:cNvSpPr>
            <a:spLocks/>
          </p:cNvSpPr>
          <p:nvPr/>
        </p:nvSpPr>
        <p:spPr bwMode="auto">
          <a:xfrm>
            <a:off x="3581400" y="2946400"/>
            <a:ext cx="1295400" cy="558800"/>
          </a:xfrm>
          <a:custGeom>
            <a:avLst/>
            <a:gdLst>
              <a:gd name="T0" fmla="*/ 0 w 816"/>
              <a:gd name="T1" fmla="*/ 256 h 352"/>
              <a:gd name="T2" fmla="*/ 240 w 816"/>
              <a:gd name="T3" fmla="*/ 16 h 352"/>
              <a:gd name="T4" fmla="*/ 816 w 816"/>
              <a:gd name="T5" fmla="*/ 352 h 352"/>
              <a:gd name="T6" fmla="*/ 0 60000 65536"/>
              <a:gd name="T7" fmla="*/ 0 60000 65536"/>
              <a:gd name="T8" fmla="*/ 0 60000 65536"/>
              <a:gd name="T9" fmla="*/ 0 w 816"/>
              <a:gd name="T10" fmla="*/ 0 h 352"/>
              <a:gd name="T11" fmla="*/ 816 w 816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52">
                <a:moveTo>
                  <a:pt x="0" y="256"/>
                </a:moveTo>
                <a:cubicBezTo>
                  <a:pt x="52" y="128"/>
                  <a:pt x="104" y="0"/>
                  <a:pt x="240" y="16"/>
                </a:cubicBezTo>
                <a:cubicBezTo>
                  <a:pt x="376" y="32"/>
                  <a:pt x="596" y="192"/>
                  <a:pt x="816" y="3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78" name="Freeform 29"/>
          <p:cNvSpPr>
            <a:spLocks/>
          </p:cNvSpPr>
          <p:nvPr/>
        </p:nvSpPr>
        <p:spPr bwMode="auto">
          <a:xfrm>
            <a:off x="5105400" y="2540000"/>
            <a:ext cx="2057400" cy="965200"/>
          </a:xfrm>
          <a:custGeom>
            <a:avLst/>
            <a:gdLst>
              <a:gd name="T0" fmla="*/ 0 w 1296"/>
              <a:gd name="T1" fmla="*/ 608 h 608"/>
              <a:gd name="T2" fmla="*/ 384 w 1296"/>
              <a:gd name="T3" fmla="*/ 80 h 608"/>
              <a:gd name="T4" fmla="*/ 1296 w 1296"/>
              <a:gd name="T5" fmla="*/ 128 h 608"/>
              <a:gd name="T6" fmla="*/ 0 60000 65536"/>
              <a:gd name="T7" fmla="*/ 0 60000 65536"/>
              <a:gd name="T8" fmla="*/ 0 60000 65536"/>
              <a:gd name="T9" fmla="*/ 0 w 1296"/>
              <a:gd name="T10" fmla="*/ 0 h 608"/>
              <a:gd name="T11" fmla="*/ 1296 w 12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608">
                <a:moveTo>
                  <a:pt x="0" y="608"/>
                </a:moveTo>
                <a:cubicBezTo>
                  <a:pt x="84" y="384"/>
                  <a:pt x="168" y="160"/>
                  <a:pt x="384" y="80"/>
                </a:cubicBezTo>
                <a:cubicBezTo>
                  <a:pt x="600" y="0"/>
                  <a:pt x="948" y="64"/>
                  <a:pt x="1296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79" name="Text Box 30"/>
          <p:cNvSpPr txBox="1">
            <a:spLocks noChangeArrowheads="1"/>
          </p:cNvSpPr>
          <p:nvPr/>
        </p:nvSpPr>
        <p:spPr bwMode="auto">
          <a:xfrm>
            <a:off x="4756150" y="2133600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/>
              <a:t>2. request triples</a:t>
            </a:r>
            <a:endParaRPr lang="en-US" altLang="ja-JP"/>
          </a:p>
        </p:txBody>
      </p:sp>
      <p:sp>
        <p:nvSpPr>
          <p:cNvPr id="45080" name="Rectangle 31"/>
          <p:cNvSpPr>
            <a:spLocks noChangeArrowheads="1"/>
          </p:cNvSpPr>
          <p:nvPr/>
        </p:nvSpPr>
        <p:spPr bwMode="auto">
          <a:xfrm>
            <a:off x="6019800" y="5029200"/>
            <a:ext cx="2971800" cy="1219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/>
              <a:t>RAND = random number</a:t>
            </a:r>
          </a:p>
          <a:p>
            <a:r>
              <a:rPr lang="en-US" altLang="ja-JP" sz="2000"/>
              <a:t>SRES = A3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  <a:p>
            <a:r>
              <a:rPr lang="en-US" altLang="ja-JP" sz="2000"/>
              <a:t>K</a:t>
            </a:r>
            <a:r>
              <a:rPr lang="en-US" altLang="ja-JP" sz="2000" baseline="-25000"/>
              <a:t>c</a:t>
            </a:r>
            <a:r>
              <a:rPr lang="en-US" altLang="ja-JP" sz="2000"/>
              <a:t> = A8</a:t>
            </a:r>
            <a:r>
              <a:rPr lang="en-US" altLang="ja-JP" sz="2000" baseline="-25000"/>
              <a:t>K</a:t>
            </a:r>
            <a:r>
              <a:rPr lang="en-US" altLang="ja-JP" sz="2000" baseline="-50000"/>
              <a:t>i</a:t>
            </a:r>
            <a:r>
              <a:rPr lang="en-US" altLang="ja-JP" sz="2000"/>
              <a:t>(RAND)</a:t>
            </a:r>
          </a:p>
        </p:txBody>
      </p:sp>
      <p:sp>
        <p:nvSpPr>
          <p:cNvPr id="45081" name="AutoShape 32"/>
          <p:cNvSpPr>
            <a:spLocks noChangeArrowheads="1"/>
          </p:cNvSpPr>
          <p:nvPr/>
        </p:nvSpPr>
        <p:spPr bwMode="auto">
          <a:xfrm>
            <a:off x="3810000" y="5715000"/>
            <a:ext cx="1371600" cy="914400"/>
          </a:xfrm>
          <a:prstGeom prst="wedgeEllipseCallout">
            <a:avLst>
              <a:gd name="adj1" fmla="val -8218"/>
              <a:gd name="adj2" fmla="val -146009"/>
            </a:avLst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/>
              <a:t>6. SRES ok!</a:t>
            </a:r>
            <a:endParaRPr lang="en-US" altLang="ja-JP"/>
          </a:p>
        </p:txBody>
      </p:sp>
      <p:sp>
        <p:nvSpPr>
          <p:cNvPr id="45082" name="Freeform 33"/>
          <p:cNvSpPr>
            <a:spLocks/>
          </p:cNvSpPr>
          <p:nvPr/>
        </p:nvSpPr>
        <p:spPr bwMode="auto">
          <a:xfrm>
            <a:off x="1371600" y="4114800"/>
            <a:ext cx="1371600" cy="1219200"/>
          </a:xfrm>
          <a:custGeom>
            <a:avLst/>
            <a:gdLst>
              <a:gd name="T0" fmla="*/ 0 w 624"/>
              <a:gd name="T1" fmla="*/ 0 h 512"/>
              <a:gd name="T2" fmla="*/ 192 w 624"/>
              <a:gd name="T3" fmla="*/ 432 h 512"/>
              <a:gd name="T4" fmla="*/ 624 w 624"/>
              <a:gd name="T5" fmla="*/ 480 h 512"/>
              <a:gd name="T6" fmla="*/ 0 60000 65536"/>
              <a:gd name="T7" fmla="*/ 0 60000 65536"/>
              <a:gd name="T8" fmla="*/ 0 60000 65536"/>
              <a:gd name="T9" fmla="*/ 0 w 624"/>
              <a:gd name="T10" fmla="*/ 0 h 512"/>
              <a:gd name="T11" fmla="*/ 624 w 624"/>
              <a:gd name="T12" fmla="*/ 512 h 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512">
                <a:moveTo>
                  <a:pt x="0" y="0"/>
                </a:moveTo>
                <a:cubicBezTo>
                  <a:pt x="44" y="176"/>
                  <a:pt x="88" y="352"/>
                  <a:pt x="192" y="432"/>
                </a:cubicBezTo>
                <a:cubicBezTo>
                  <a:pt x="296" y="512"/>
                  <a:pt x="460" y="496"/>
                  <a:pt x="624" y="48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83" name="Freeform 34"/>
          <p:cNvSpPr>
            <a:spLocks/>
          </p:cNvSpPr>
          <p:nvPr/>
        </p:nvSpPr>
        <p:spPr bwMode="auto">
          <a:xfrm>
            <a:off x="3581400" y="4114800"/>
            <a:ext cx="762000" cy="254000"/>
          </a:xfrm>
          <a:custGeom>
            <a:avLst/>
            <a:gdLst>
              <a:gd name="T0" fmla="*/ 480 w 480"/>
              <a:gd name="T1" fmla="*/ 0 h 160"/>
              <a:gd name="T2" fmla="*/ 240 w 480"/>
              <a:gd name="T3" fmla="*/ 144 h 160"/>
              <a:gd name="T4" fmla="*/ 0 w 480"/>
              <a:gd name="T5" fmla="*/ 96 h 160"/>
              <a:gd name="T6" fmla="*/ 0 60000 65536"/>
              <a:gd name="T7" fmla="*/ 0 60000 65536"/>
              <a:gd name="T8" fmla="*/ 0 60000 65536"/>
              <a:gd name="T9" fmla="*/ 0 w 480"/>
              <a:gd name="T10" fmla="*/ 0 h 160"/>
              <a:gd name="T11" fmla="*/ 480 w 48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60">
                <a:moveTo>
                  <a:pt x="480" y="0"/>
                </a:moveTo>
                <a:cubicBezTo>
                  <a:pt x="400" y="64"/>
                  <a:pt x="320" y="128"/>
                  <a:pt x="240" y="144"/>
                </a:cubicBezTo>
                <a:cubicBezTo>
                  <a:pt x="160" y="160"/>
                  <a:pt x="80" y="128"/>
                  <a:pt x="0" y="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84" name="Rectangle 35"/>
          <p:cNvSpPr>
            <a:spLocks noChangeArrowheads="1"/>
          </p:cNvSpPr>
          <p:nvPr/>
        </p:nvSpPr>
        <p:spPr bwMode="auto">
          <a:xfrm>
            <a:off x="3581400" y="3886200"/>
            <a:ext cx="646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4. K</a:t>
            </a:r>
            <a:r>
              <a:rPr lang="en-US" altLang="ja-JP" sz="1800" baseline="-25000"/>
              <a:t>c</a:t>
            </a:r>
          </a:p>
        </p:txBody>
      </p:sp>
      <p:sp>
        <p:nvSpPr>
          <p:cNvPr id="45085" name="Rectangle 36"/>
          <p:cNvSpPr>
            <a:spLocks noChangeArrowheads="1"/>
          </p:cNvSpPr>
          <p:nvPr/>
        </p:nvSpPr>
        <p:spPr bwMode="auto">
          <a:xfrm>
            <a:off x="647700" y="518160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/>
              <a:t>7. A5</a:t>
            </a:r>
            <a:r>
              <a:rPr lang="en-US" altLang="ja-JP" sz="1800" baseline="-25000"/>
              <a:t>K</a:t>
            </a:r>
            <a:r>
              <a:rPr lang="en-US" altLang="ja-JP" sz="1800" baseline="-50000"/>
              <a:t>c</a:t>
            </a:r>
            <a:r>
              <a:rPr lang="en-US" altLang="ja-JP" sz="1800"/>
              <a:t>(talk)</a:t>
            </a:r>
          </a:p>
        </p:txBody>
      </p:sp>
    </p:spTree>
    <p:extLst>
      <p:ext uri="{BB962C8B-B14F-4D97-AF65-F5344CB8AC3E}">
        <p14:creationId xmlns:p14="http://schemas.microsoft.com/office/powerpoint/2010/main" val="393768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Wireless communications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13A00D0-C77F-994F-B74A-6DA2B9A6FE2A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3558" name="Picture 3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137636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1219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2271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1219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Arc 7"/>
          <p:cNvSpPr>
            <a:spLocks/>
          </p:cNvSpPr>
          <p:nvPr/>
        </p:nvSpPr>
        <p:spPr bwMode="auto">
          <a:xfrm flipH="1">
            <a:off x="6324600" y="1905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3" name="Arc 8"/>
          <p:cNvSpPr>
            <a:spLocks/>
          </p:cNvSpPr>
          <p:nvPr/>
        </p:nvSpPr>
        <p:spPr bwMode="auto">
          <a:xfrm flipH="1">
            <a:off x="6477000" y="20574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4" name="Arc 9"/>
          <p:cNvSpPr>
            <a:spLocks/>
          </p:cNvSpPr>
          <p:nvPr/>
        </p:nvSpPr>
        <p:spPr bwMode="auto">
          <a:xfrm flipH="1">
            <a:off x="6629400" y="22098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5" name="Arc 10"/>
          <p:cNvSpPr>
            <a:spLocks/>
          </p:cNvSpPr>
          <p:nvPr/>
        </p:nvSpPr>
        <p:spPr bwMode="auto">
          <a:xfrm flipH="1">
            <a:off x="6781800" y="2362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6" name="Arc 11"/>
          <p:cNvSpPr>
            <a:spLocks/>
          </p:cNvSpPr>
          <p:nvPr/>
        </p:nvSpPr>
        <p:spPr bwMode="auto">
          <a:xfrm>
            <a:off x="4572000" y="24384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7" name="Arc 12"/>
          <p:cNvSpPr>
            <a:spLocks/>
          </p:cNvSpPr>
          <p:nvPr/>
        </p:nvSpPr>
        <p:spPr bwMode="auto">
          <a:xfrm>
            <a:off x="4724400" y="2286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8" name="Arc 13"/>
          <p:cNvSpPr>
            <a:spLocks/>
          </p:cNvSpPr>
          <p:nvPr/>
        </p:nvSpPr>
        <p:spPr bwMode="auto">
          <a:xfrm>
            <a:off x="4876800" y="21336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9" name="Arc 14"/>
          <p:cNvSpPr>
            <a:spLocks/>
          </p:cNvSpPr>
          <p:nvPr/>
        </p:nvSpPr>
        <p:spPr bwMode="auto">
          <a:xfrm>
            <a:off x="5029200" y="1981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0" name="Arc 15"/>
          <p:cNvSpPr>
            <a:spLocks/>
          </p:cNvSpPr>
          <p:nvPr/>
        </p:nvSpPr>
        <p:spPr bwMode="auto">
          <a:xfrm>
            <a:off x="3124200" y="47244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1" name="Arc 16"/>
          <p:cNvSpPr>
            <a:spLocks/>
          </p:cNvSpPr>
          <p:nvPr/>
        </p:nvSpPr>
        <p:spPr bwMode="auto">
          <a:xfrm>
            <a:off x="3276600" y="4572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2" name="Arc 17"/>
          <p:cNvSpPr>
            <a:spLocks/>
          </p:cNvSpPr>
          <p:nvPr/>
        </p:nvSpPr>
        <p:spPr bwMode="auto">
          <a:xfrm>
            <a:off x="3429000" y="44196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3" name="Arc 18"/>
          <p:cNvSpPr>
            <a:spLocks/>
          </p:cNvSpPr>
          <p:nvPr/>
        </p:nvSpPr>
        <p:spPr bwMode="auto">
          <a:xfrm>
            <a:off x="3581400" y="4267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4" name="Arc 19"/>
          <p:cNvSpPr>
            <a:spLocks/>
          </p:cNvSpPr>
          <p:nvPr/>
        </p:nvSpPr>
        <p:spPr bwMode="auto">
          <a:xfrm>
            <a:off x="838200" y="3429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5" name="Arc 20"/>
          <p:cNvSpPr>
            <a:spLocks/>
          </p:cNvSpPr>
          <p:nvPr/>
        </p:nvSpPr>
        <p:spPr bwMode="auto">
          <a:xfrm>
            <a:off x="990600" y="32766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6" name="Arc 21"/>
          <p:cNvSpPr>
            <a:spLocks/>
          </p:cNvSpPr>
          <p:nvPr/>
        </p:nvSpPr>
        <p:spPr bwMode="auto">
          <a:xfrm>
            <a:off x="1143000" y="3124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7" name="Arc 22"/>
          <p:cNvSpPr>
            <a:spLocks/>
          </p:cNvSpPr>
          <p:nvPr/>
        </p:nvSpPr>
        <p:spPr bwMode="auto">
          <a:xfrm>
            <a:off x="1295400" y="29718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3578" name="Picture 24" descr="bigantenn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9" name="Rectangle 28"/>
          <p:cNvSpPr>
            <a:spLocks noChangeArrowheads="1"/>
          </p:cNvSpPr>
          <p:nvPr/>
        </p:nvSpPr>
        <p:spPr bwMode="auto">
          <a:xfrm>
            <a:off x="6019800" y="3886200"/>
            <a:ext cx="2438400" cy="11430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>
                <a:latin typeface="Arial" charset="0"/>
              </a:rPr>
              <a:t>Easy to eavesdrop on or tamper with!</a:t>
            </a:r>
          </a:p>
        </p:txBody>
      </p:sp>
    </p:spTree>
    <p:extLst>
      <p:ext uri="{BB962C8B-B14F-4D97-AF65-F5344CB8AC3E}">
        <p14:creationId xmlns:p14="http://schemas.microsoft.com/office/powerpoint/2010/main" val="80769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Authentication and key generation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0DD06F-77A9-A345-89C3-3905A934BA7C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1600200" y="3505200"/>
            <a:ext cx="1143000" cy="1219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A3</a:t>
            </a: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293688" y="2743200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i</a:t>
            </a:r>
            <a:r>
              <a:rPr lang="en-US" altLang="ja-JP"/>
              <a:t> (128 bit), RAND (128 bit)</a:t>
            </a:r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4484688" y="2743200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i</a:t>
            </a:r>
            <a:r>
              <a:rPr lang="en-US" altLang="ja-JP"/>
              <a:t> (128 bit), RAND (128 bit)</a:t>
            </a:r>
          </a:p>
        </p:txBody>
      </p:sp>
      <p:sp>
        <p:nvSpPr>
          <p:cNvPr id="47113" name="Rectangle 7"/>
          <p:cNvSpPr>
            <a:spLocks noChangeArrowheads="1"/>
          </p:cNvSpPr>
          <p:nvPr/>
        </p:nvSpPr>
        <p:spPr bwMode="auto">
          <a:xfrm>
            <a:off x="5791200" y="3505200"/>
            <a:ext cx="1143000" cy="1219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A8</a:t>
            </a:r>
          </a:p>
        </p:txBody>
      </p:sp>
      <p:sp>
        <p:nvSpPr>
          <p:cNvPr id="47114" name="Rectangle 8"/>
          <p:cNvSpPr>
            <a:spLocks noChangeArrowheads="1"/>
          </p:cNvSpPr>
          <p:nvPr/>
        </p:nvSpPr>
        <p:spPr bwMode="auto">
          <a:xfrm>
            <a:off x="6981825" y="3581400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K</a:t>
            </a:r>
            <a:r>
              <a:rPr lang="en-US" altLang="ja-JP" baseline="-25000"/>
              <a:t>c</a:t>
            </a:r>
            <a:r>
              <a:rPr lang="en-US" altLang="ja-JP"/>
              <a:t> (64 bit)</a:t>
            </a:r>
          </a:p>
        </p:txBody>
      </p:sp>
      <p:sp>
        <p:nvSpPr>
          <p:cNvPr id="47115" name="Rectangle 9"/>
          <p:cNvSpPr>
            <a:spLocks noChangeArrowheads="1"/>
          </p:cNvSpPr>
          <p:nvPr/>
        </p:nvSpPr>
        <p:spPr bwMode="auto">
          <a:xfrm>
            <a:off x="2819400" y="35814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SRES (32 bit)</a:t>
            </a:r>
          </a:p>
        </p:txBody>
      </p:sp>
      <p:cxnSp>
        <p:nvCxnSpPr>
          <p:cNvPr id="47116" name="AutoShape 11"/>
          <p:cNvCxnSpPr>
            <a:cxnSpLocks noChangeShapeType="1"/>
            <a:stCxn id="47111" idx="2"/>
            <a:endCxn id="47110" idx="0"/>
          </p:cNvCxnSpPr>
          <p:nvPr/>
        </p:nvCxnSpPr>
        <p:spPr bwMode="auto">
          <a:xfrm>
            <a:off x="2166938" y="3200400"/>
            <a:ext cx="4762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7" name="AutoShape 12"/>
          <p:cNvCxnSpPr>
            <a:cxnSpLocks noChangeShapeType="1"/>
            <a:stCxn id="47112" idx="2"/>
            <a:endCxn id="47113" idx="0"/>
          </p:cNvCxnSpPr>
          <p:nvPr/>
        </p:nvCxnSpPr>
        <p:spPr bwMode="auto">
          <a:xfrm>
            <a:off x="6357938" y="3200400"/>
            <a:ext cx="4762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8" name="AutoShape 13"/>
          <p:cNvCxnSpPr>
            <a:cxnSpLocks noChangeShapeType="1"/>
            <a:stCxn id="47110" idx="3"/>
          </p:cNvCxnSpPr>
          <p:nvPr/>
        </p:nvCxnSpPr>
        <p:spPr bwMode="auto">
          <a:xfrm>
            <a:off x="2743200" y="4114800"/>
            <a:ext cx="1524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9" name="AutoShape 14"/>
          <p:cNvCxnSpPr>
            <a:cxnSpLocks noChangeShapeType="1"/>
            <a:stCxn id="47113" idx="3"/>
          </p:cNvCxnSpPr>
          <p:nvPr/>
        </p:nvCxnSpPr>
        <p:spPr bwMode="auto">
          <a:xfrm>
            <a:off x="6934200" y="4114800"/>
            <a:ext cx="15240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0729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Authentication and key generation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9805F49-C2F6-4349-9C3D-4D4495D2100D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9155" name="Rectangle 1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229600" cy="914400"/>
          </a:xfrm>
        </p:spPr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In practice, however… A3 = A8 = COMP128</a:t>
            </a:r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1262063" y="3352800"/>
            <a:ext cx="1676400" cy="838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COMP128</a:t>
            </a:r>
          </a:p>
        </p:txBody>
      </p:sp>
      <p:cxnSp>
        <p:nvCxnSpPr>
          <p:cNvPr id="49160" name="AutoShape 15"/>
          <p:cNvCxnSpPr>
            <a:cxnSpLocks noChangeShapeType="1"/>
            <a:stCxn id="49162" idx="2"/>
            <a:endCxn id="49159" idx="0"/>
          </p:cNvCxnSpPr>
          <p:nvPr/>
        </p:nvCxnSpPr>
        <p:spPr bwMode="auto">
          <a:xfrm flipH="1">
            <a:off x="2100263" y="2971800"/>
            <a:ext cx="1587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61" name="AutoShape 16"/>
          <p:cNvCxnSpPr>
            <a:cxnSpLocks noChangeShapeType="1"/>
            <a:stCxn id="49159" idx="3"/>
          </p:cNvCxnSpPr>
          <p:nvPr/>
        </p:nvCxnSpPr>
        <p:spPr bwMode="auto">
          <a:xfrm flipV="1">
            <a:off x="2938463" y="3767138"/>
            <a:ext cx="719137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162" name="Text Box 17"/>
          <p:cNvSpPr txBox="1">
            <a:spLocks noChangeArrowheads="1"/>
          </p:cNvSpPr>
          <p:nvPr/>
        </p:nvSpPr>
        <p:spPr bwMode="auto">
          <a:xfrm>
            <a:off x="228600" y="2514600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i</a:t>
            </a:r>
            <a:r>
              <a:rPr lang="en-US" altLang="ja-JP"/>
              <a:t> (128 bit), RAND (128 bit)</a:t>
            </a:r>
          </a:p>
        </p:txBody>
      </p:sp>
      <p:sp>
        <p:nvSpPr>
          <p:cNvPr id="49163" name="Rectangle 18"/>
          <p:cNvSpPr>
            <a:spLocks noChangeArrowheads="1"/>
          </p:cNvSpPr>
          <p:nvPr/>
        </p:nvSpPr>
        <p:spPr bwMode="auto">
          <a:xfrm>
            <a:off x="4038600" y="3505200"/>
            <a:ext cx="4876800" cy="457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4" name="Rectangle 19"/>
          <p:cNvSpPr>
            <a:spLocks noChangeArrowheads="1"/>
          </p:cNvSpPr>
          <p:nvPr/>
        </p:nvSpPr>
        <p:spPr bwMode="auto">
          <a:xfrm>
            <a:off x="4038600" y="3505200"/>
            <a:ext cx="1828800" cy="45720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SRES</a:t>
            </a:r>
          </a:p>
        </p:txBody>
      </p:sp>
      <p:sp>
        <p:nvSpPr>
          <p:cNvPr id="49165" name="Rectangle 21"/>
          <p:cNvSpPr>
            <a:spLocks noChangeArrowheads="1"/>
          </p:cNvSpPr>
          <p:nvPr/>
        </p:nvSpPr>
        <p:spPr bwMode="auto">
          <a:xfrm>
            <a:off x="6858000" y="3505200"/>
            <a:ext cx="2057400" cy="457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K’</a:t>
            </a:r>
            <a:r>
              <a:rPr lang="en-US" altLang="ja-JP" baseline="-25000"/>
              <a:t>c</a:t>
            </a:r>
          </a:p>
        </p:txBody>
      </p:sp>
      <p:sp>
        <p:nvSpPr>
          <p:cNvPr id="49166" name="Line 22"/>
          <p:cNvSpPr>
            <a:spLocks noChangeShapeType="1"/>
          </p:cNvSpPr>
          <p:nvPr/>
        </p:nvSpPr>
        <p:spPr bwMode="auto">
          <a:xfrm>
            <a:off x="4038600" y="335280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7" name="Text Box 23"/>
          <p:cNvSpPr txBox="1">
            <a:spLocks noChangeArrowheads="1"/>
          </p:cNvSpPr>
          <p:nvPr/>
        </p:nvSpPr>
        <p:spPr bwMode="auto">
          <a:xfrm>
            <a:off x="5791200" y="2895600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128 bits</a:t>
            </a:r>
          </a:p>
        </p:txBody>
      </p:sp>
      <p:sp>
        <p:nvSpPr>
          <p:cNvPr id="49168" name="Line 24"/>
          <p:cNvSpPr>
            <a:spLocks noChangeShapeType="1"/>
          </p:cNvSpPr>
          <p:nvPr/>
        </p:nvSpPr>
        <p:spPr bwMode="auto">
          <a:xfrm>
            <a:off x="4038600" y="4114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9" name="Text Box 26"/>
          <p:cNvSpPr txBox="1">
            <a:spLocks noChangeArrowheads="1"/>
          </p:cNvSpPr>
          <p:nvPr/>
        </p:nvSpPr>
        <p:spPr bwMode="auto">
          <a:xfrm>
            <a:off x="4495800" y="4114800"/>
            <a:ext cx="100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32 bits</a:t>
            </a:r>
          </a:p>
        </p:txBody>
      </p:sp>
      <p:sp>
        <p:nvSpPr>
          <p:cNvPr id="49170" name="Line 27"/>
          <p:cNvSpPr>
            <a:spLocks noChangeShapeType="1"/>
          </p:cNvSpPr>
          <p:nvPr/>
        </p:nvSpPr>
        <p:spPr bwMode="auto">
          <a:xfrm>
            <a:off x="6858000" y="4114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71" name="Rectangle 28"/>
          <p:cNvSpPr>
            <a:spLocks noChangeArrowheads="1"/>
          </p:cNvSpPr>
          <p:nvPr/>
        </p:nvSpPr>
        <p:spPr bwMode="auto">
          <a:xfrm>
            <a:off x="7467600" y="4114800"/>
            <a:ext cx="100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54 bits</a:t>
            </a:r>
          </a:p>
        </p:txBody>
      </p:sp>
    </p:spTree>
    <p:extLst>
      <p:ext uri="{BB962C8B-B14F-4D97-AF65-F5344CB8AC3E}">
        <p14:creationId xmlns:p14="http://schemas.microsoft.com/office/powerpoint/2010/main" val="788732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Authentication and key generation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In practice, however… A3 = A8 = COMP128</a:t>
            </a:r>
          </a:p>
          <a:p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Done in </a:t>
            </a:r>
            <a:r>
              <a:rPr lang="en-US" altLang="ja-JP" sz="2400" b="1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	implementations!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including non COMP128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A6B37B-BEC5-AC44-A7C1-B273B8658D23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1262063" y="3352800"/>
            <a:ext cx="1676400" cy="838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COMP128</a:t>
            </a:r>
          </a:p>
        </p:txBody>
      </p:sp>
      <p:cxnSp>
        <p:nvCxnSpPr>
          <p:cNvPr id="51208" name="AutoShape 5"/>
          <p:cNvCxnSpPr>
            <a:cxnSpLocks noChangeShapeType="1"/>
            <a:stCxn id="51210" idx="2"/>
            <a:endCxn id="51207" idx="0"/>
          </p:cNvCxnSpPr>
          <p:nvPr/>
        </p:nvCxnSpPr>
        <p:spPr bwMode="auto">
          <a:xfrm flipH="1">
            <a:off x="2100263" y="2971800"/>
            <a:ext cx="1587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209" name="AutoShape 6"/>
          <p:cNvCxnSpPr>
            <a:cxnSpLocks noChangeShapeType="1"/>
            <a:stCxn id="51207" idx="3"/>
          </p:cNvCxnSpPr>
          <p:nvPr/>
        </p:nvCxnSpPr>
        <p:spPr bwMode="auto">
          <a:xfrm flipV="1">
            <a:off x="2938463" y="3767138"/>
            <a:ext cx="719137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210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i</a:t>
            </a:r>
            <a:r>
              <a:rPr lang="en-US" altLang="ja-JP"/>
              <a:t> (128 bit), RAND (128 bit)</a:t>
            </a:r>
          </a:p>
        </p:txBody>
      </p:sp>
      <p:sp>
        <p:nvSpPr>
          <p:cNvPr id="51211" name="Rectangle 8"/>
          <p:cNvSpPr>
            <a:spLocks noChangeArrowheads="1"/>
          </p:cNvSpPr>
          <p:nvPr/>
        </p:nvSpPr>
        <p:spPr bwMode="auto">
          <a:xfrm>
            <a:off x="4038600" y="3505200"/>
            <a:ext cx="4876800" cy="457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2" name="Rectangle 9"/>
          <p:cNvSpPr>
            <a:spLocks noChangeArrowheads="1"/>
          </p:cNvSpPr>
          <p:nvPr/>
        </p:nvSpPr>
        <p:spPr bwMode="auto">
          <a:xfrm>
            <a:off x="4038600" y="3505200"/>
            <a:ext cx="1828800" cy="45720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SRES</a:t>
            </a:r>
          </a:p>
        </p:txBody>
      </p:sp>
      <p:sp>
        <p:nvSpPr>
          <p:cNvPr id="51213" name="Rectangle 10"/>
          <p:cNvSpPr>
            <a:spLocks noChangeArrowheads="1"/>
          </p:cNvSpPr>
          <p:nvPr/>
        </p:nvSpPr>
        <p:spPr bwMode="auto">
          <a:xfrm>
            <a:off x="6858000" y="3505200"/>
            <a:ext cx="2057400" cy="457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K’</a:t>
            </a:r>
            <a:r>
              <a:rPr lang="en-US" altLang="ja-JP" baseline="-25000"/>
              <a:t>c</a:t>
            </a:r>
          </a:p>
        </p:txBody>
      </p:sp>
      <p:sp>
        <p:nvSpPr>
          <p:cNvPr id="51214" name="Line 11"/>
          <p:cNvSpPr>
            <a:spLocks noChangeShapeType="1"/>
          </p:cNvSpPr>
          <p:nvPr/>
        </p:nvSpPr>
        <p:spPr bwMode="auto">
          <a:xfrm>
            <a:off x="4038600" y="335280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5" name="Text Box 12"/>
          <p:cNvSpPr txBox="1">
            <a:spLocks noChangeArrowheads="1"/>
          </p:cNvSpPr>
          <p:nvPr/>
        </p:nvSpPr>
        <p:spPr bwMode="auto">
          <a:xfrm>
            <a:off x="5791200" y="2895600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128 bits</a:t>
            </a:r>
          </a:p>
        </p:txBody>
      </p:sp>
      <p:sp>
        <p:nvSpPr>
          <p:cNvPr id="51216" name="Line 13"/>
          <p:cNvSpPr>
            <a:spLocks noChangeShapeType="1"/>
          </p:cNvSpPr>
          <p:nvPr/>
        </p:nvSpPr>
        <p:spPr bwMode="auto">
          <a:xfrm>
            <a:off x="4038600" y="4114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7" name="Text Box 14"/>
          <p:cNvSpPr txBox="1">
            <a:spLocks noChangeArrowheads="1"/>
          </p:cNvSpPr>
          <p:nvPr/>
        </p:nvSpPr>
        <p:spPr bwMode="auto">
          <a:xfrm>
            <a:off x="4495800" y="4114800"/>
            <a:ext cx="100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32 bits</a:t>
            </a:r>
          </a:p>
        </p:txBody>
      </p:sp>
      <p:sp>
        <p:nvSpPr>
          <p:cNvPr id="51218" name="Line 15"/>
          <p:cNvSpPr>
            <a:spLocks noChangeShapeType="1"/>
          </p:cNvSpPr>
          <p:nvPr/>
        </p:nvSpPr>
        <p:spPr bwMode="auto">
          <a:xfrm>
            <a:off x="6858000" y="4114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9" name="Rectangle 16"/>
          <p:cNvSpPr>
            <a:spLocks noChangeArrowheads="1"/>
          </p:cNvSpPr>
          <p:nvPr/>
        </p:nvSpPr>
        <p:spPr bwMode="auto">
          <a:xfrm>
            <a:off x="7467600" y="4114800"/>
            <a:ext cx="100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54 bits</a:t>
            </a:r>
          </a:p>
        </p:txBody>
      </p:sp>
      <p:sp>
        <p:nvSpPr>
          <p:cNvPr id="51220" name="Rectangle 17"/>
          <p:cNvSpPr>
            <a:spLocks noChangeArrowheads="1"/>
          </p:cNvSpPr>
          <p:nvPr/>
        </p:nvSpPr>
        <p:spPr bwMode="auto">
          <a:xfrm>
            <a:off x="4572000" y="5334000"/>
            <a:ext cx="2057400" cy="457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K’</a:t>
            </a:r>
            <a:r>
              <a:rPr lang="en-US" altLang="ja-JP" baseline="-25000"/>
              <a:t>c</a:t>
            </a:r>
          </a:p>
        </p:txBody>
      </p:sp>
      <p:sp>
        <p:nvSpPr>
          <p:cNvPr id="51221" name="Rectangle 18"/>
          <p:cNvSpPr>
            <a:spLocks noChangeArrowheads="1"/>
          </p:cNvSpPr>
          <p:nvPr/>
        </p:nvSpPr>
        <p:spPr bwMode="auto">
          <a:xfrm>
            <a:off x="6629400" y="5334000"/>
            <a:ext cx="1676400" cy="4572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0000000000</a:t>
            </a:r>
          </a:p>
        </p:txBody>
      </p:sp>
      <p:sp>
        <p:nvSpPr>
          <p:cNvPr id="51222" name="Rectangle 19"/>
          <p:cNvSpPr>
            <a:spLocks noChangeArrowheads="1"/>
          </p:cNvSpPr>
          <p:nvPr/>
        </p:nvSpPr>
        <p:spPr bwMode="auto">
          <a:xfrm>
            <a:off x="6019800" y="6019800"/>
            <a:ext cx="100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64 bits</a:t>
            </a:r>
          </a:p>
        </p:txBody>
      </p:sp>
      <p:sp>
        <p:nvSpPr>
          <p:cNvPr id="51223" name="Line 20"/>
          <p:cNvSpPr>
            <a:spLocks noChangeShapeType="1"/>
          </p:cNvSpPr>
          <p:nvPr/>
        </p:nvSpPr>
        <p:spPr bwMode="auto">
          <a:xfrm>
            <a:off x="4572000" y="5943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4" name="Rectangle 21"/>
          <p:cNvSpPr>
            <a:spLocks noChangeArrowheads="1"/>
          </p:cNvSpPr>
          <p:nvPr/>
        </p:nvSpPr>
        <p:spPr bwMode="auto">
          <a:xfrm>
            <a:off x="3962400" y="48006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K</a:t>
            </a:r>
            <a:r>
              <a:rPr lang="en-US" altLang="ja-JP" baseline="-25000"/>
              <a:t>c</a:t>
            </a:r>
            <a:r>
              <a:rPr lang="en-US" altLang="ja-JP"/>
              <a:t>:</a:t>
            </a:r>
            <a:endParaRPr lang="en-US" altLang="ja-JP" baseline="-25000"/>
          </a:p>
        </p:txBody>
      </p:sp>
      <p:sp>
        <p:nvSpPr>
          <p:cNvPr id="51225" name="Line 22"/>
          <p:cNvSpPr>
            <a:spLocks noChangeShapeType="1"/>
          </p:cNvSpPr>
          <p:nvPr/>
        </p:nvSpPr>
        <p:spPr bwMode="auto">
          <a:xfrm flipH="1">
            <a:off x="4572000" y="3962400"/>
            <a:ext cx="2286000" cy="1371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6" name="Line 23"/>
          <p:cNvSpPr>
            <a:spLocks noChangeShapeType="1"/>
          </p:cNvSpPr>
          <p:nvPr/>
        </p:nvSpPr>
        <p:spPr bwMode="auto">
          <a:xfrm flipH="1">
            <a:off x="8305800" y="3962400"/>
            <a:ext cx="609600" cy="1371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5648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Over-the-air encryption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CCCA26-A4DE-2B40-B50D-5AED45202DA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3254" name="Picture 31" descr="cell phone 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201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27" descr="cell t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971800"/>
            <a:ext cx="1941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Line 33"/>
          <p:cNvSpPr>
            <a:spLocks noChangeShapeType="1"/>
          </p:cNvSpPr>
          <p:nvPr/>
        </p:nvSpPr>
        <p:spPr bwMode="auto">
          <a:xfrm flipV="1">
            <a:off x="3657600" y="4114800"/>
            <a:ext cx="1752600" cy="3048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7876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Over-the-air encryption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874D99-AAD9-CE42-961E-FA2AADBB5ED6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5302" name="Picture 2" descr="cell phone clip"/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201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 descr="cell tower"/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971800"/>
            <a:ext cx="1941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5"/>
          <p:cNvSpPr>
            <a:spLocks noChangeArrowheads="1"/>
          </p:cNvSpPr>
          <p:nvPr/>
        </p:nvSpPr>
        <p:spPr bwMode="auto">
          <a:xfrm>
            <a:off x="2033588" y="3200400"/>
            <a:ext cx="1143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/>
              <a:t>A5</a:t>
            </a:r>
          </a:p>
        </p:txBody>
      </p:sp>
      <p:sp>
        <p:nvSpPr>
          <p:cNvPr id="55305" name="Text Box 6"/>
          <p:cNvSpPr txBox="1">
            <a:spLocks noChangeArrowheads="1"/>
          </p:cNvSpPr>
          <p:nvPr/>
        </p:nvSpPr>
        <p:spPr bwMode="auto">
          <a:xfrm>
            <a:off x="1125538" y="1905000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c</a:t>
            </a:r>
            <a:r>
              <a:rPr lang="en-US" altLang="ja-JP"/>
              <a:t> (64 bit), </a:t>
            </a:r>
          </a:p>
          <a:p>
            <a:r>
              <a:rPr lang="en-US" altLang="ja-JP"/>
              <a:t>Frame number (22 bit)</a:t>
            </a:r>
          </a:p>
        </p:txBody>
      </p:sp>
      <p:sp>
        <p:nvSpPr>
          <p:cNvPr id="55306" name="Rectangle 7"/>
          <p:cNvSpPr>
            <a:spLocks noChangeArrowheads="1"/>
          </p:cNvSpPr>
          <p:nvPr/>
        </p:nvSpPr>
        <p:spPr bwMode="auto">
          <a:xfrm>
            <a:off x="1403350" y="4800600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114-bit keystream</a:t>
            </a:r>
          </a:p>
        </p:txBody>
      </p:sp>
      <p:cxnSp>
        <p:nvCxnSpPr>
          <p:cNvPr id="55307" name="AutoShape 8"/>
          <p:cNvCxnSpPr>
            <a:cxnSpLocks noChangeShapeType="1"/>
            <a:stCxn id="55305" idx="2"/>
            <a:endCxn id="55304" idx="0"/>
          </p:cNvCxnSpPr>
          <p:nvPr/>
        </p:nvCxnSpPr>
        <p:spPr bwMode="auto">
          <a:xfrm>
            <a:off x="2601913" y="2727325"/>
            <a:ext cx="3175" cy="4730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08" name="AutoShape 9"/>
          <p:cNvCxnSpPr>
            <a:cxnSpLocks noChangeShapeType="1"/>
            <a:stCxn id="55304" idx="2"/>
            <a:endCxn id="55306" idx="0"/>
          </p:cNvCxnSpPr>
          <p:nvPr/>
        </p:nvCxnSpPr>
        <p:spPr bwMode="auto">
          <a:xfrm flipH="1">
            <a:off x="2600325" y="4419600"/>
            <a:ext cx="4763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09" name="AutoShape 10"/>
          <p:cNvCxnSpPr>
            <a:cxnSpLocks noChangeShapeType="1"/>
            <a:stCxn id="55306" idx="2"/>
            <a:endCxn id="55310" idx="0"/>
          </p:cNvCxnSpPr>
          <p:nvPr/>
        </p:nvCxnSpPr>
        <p:spPr bwMode="auto">
          <a:xfrm>
            <a:off x="2600325" y="5257800"/>
            <a:ext cx="635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10" name="Oval 11"/>
          <p:cNvSpPr>
            <a:spLocks noChangeArrowheads="1"/>
          </p:cNvSpPr>
          <p:nvPr/>
        </p:nvSpPr>
        <p:spPr bwMode="auto">
          <a:xfrm>
            <a:off x="2416175" y="5638800"/>
            <a:ext cx="381000" cy="381000"/>
          </a:xfrm>
          <a:prstGeom prst="ellipse">
            <a:avLst/>
          </a:prstGeom>
          <a:solidFill>
            <a:srgbClr val="ECECE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+</a:t>
            </a:r>
          </a:p>
        </p:txBody>
      </p:sp>
      <p:cxnSp>
        <p:nvCxnSpPr>
          <p:cNvPr id="55311" name="AutoShape 12"/>
          <p:cNvCxnSpPr>
            <a:cxnSpLocks noChangeShapeType="1"/>
            <a:stCxn id="55312" idx="3"/>
            <a:endCxn id="55310" idx="2"/>
          </p:cNvCxnSpPr>
          <p:nvPr/>
        </p:nvCxnSpPr>
        <p:spPr bwMode="auto">
          <a:xfrm>
            <a:off x="1382713" y="5826125"/>
            <a:ext cx="10334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12" name="Rectangle 13"/>
          <p:cNvSpPr>
            <a:spLocks noChangeArrowheads="1"/>
          </p:cNvSpPr>
          <p:nvPr/>
        </p:nvSpPr>
        <p:spPr bwMode="auto">
          <a:xfrm>
            <a:off x="114300" y="5414963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Plaintext</a:t>
            </a:r>
          </a:p>
          <a:p>
            <a:r>
              <a:rPr lang="en-US" altLang="ja-JP"/>
              <a:t>(frame)</a:t>
            </a:r>
          </a:p>
        </p:txBody>
      </p:sp>
      <p:sp>
        <p:nvSpPr>
          <p:cNvPr id="55313" name="Rectangle 14"/>
          <p:cNvSpPr>
            <a:spLocks noChangeArrowheads="1"/>
          </p:cNvSpPr>
          <p:nvPr/>
        </p:nvSpPr>
        <p:spPr bwMode="auto">
          <a:xfrm>
            <a:off x="3200400" y="5595938"/>
            <a:ext cx="147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Ciphertext</a:t>
            </a:r>
          </a:p>
        </p:txBody>
      </p:sp>
      <p:cxnSp>
        <p:nvCxnSpPr>
          <p:cNvPr id="55314" name="AutoShape 15"/>
          <p:cNvCxnSpPr>
            <a:cxnSpLocks noChangeShapeType="1"/>
            <a:stCxn id="55310" idx="6"/>
            <a:endCxn id="55313" idx="1"/>
          </p:cNvCxnSpPr>
          <p:nvPr/>
        </p:nvCxnSpPr>
        <p:spPr bwMode="auto">
          <a:xfrm flipV="1">
            <a:off x="2797175" y="5824538"/>
            <a:ext cx="403225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15" name="Rectangle 16"/>
          <p:cNvSpPr>
            <a:spLocks noChangeArrowheads="1"/>
          </p:cNvSpPr>
          <p:nvPr/>
        </p:nvSpPr>
        <p:spPr bwMode="auto">
          <a:xfrm>
            <a:off x="6148388" y="3233738"/>
            <a:ext cx="1143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/>
              <a:t>A5</a:t>
            </a:r>
          </a:p>
        </p:txBody>
      </p:sp>
      <p:sp>
        <p:nvSpPr>
          <p:cNvPr id="55316" name="Text Box 17"/>
          <p:cNvSpPr txBox="1">
            <a:spLocks noChangeArrowheads="1"/>
          </p:cNvSpPr>
          <p:nvPr/>
        </p:nvSpPr>
        <p:spPr bwMode="auto">
          <a:xfrm>
            <a:off x="5240338" y="1920875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c</a:t>
            </a:r>
            <a:r>
              <a:rPr lang="en-US" altLang="ja-JP"/>
              <a:t> (64 bit), </a:t>
            </a:r>
          </a:p>
          <a:p>
            <a:r>
              <a:rPr lang="en-US" altLang="ja-JP"/>
              <a:t>Frame number (22 bit)</a:t>
            </a:r>
          </a:p>
        </p:txBody>
      </p:sp>
      <p:sp>
        <p:nvSpPr>
          <p:cNvPr id="55317" name="Rectangle 18"/>
          <p:cNvSpPr>
            <a:spLocks noChangeArrowheads="1"/>
          </p:cNvSpPr>
          <p:nvPr/>
        </p:nvSpPr>
        <p:spPr bwMode="auto">
          <a:xfrm>
            <a:off x="5518150" y="4833938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114-bit keystream</a:t>
            </a:r>
          </a:p>
        </p:txBody>
      </p:sp>
      <p:cxnSp>
        <p:nvCxnSpPr>
          <p:cNvPr id="55318" name="AutoShape 19"/>
          <p:cNvCxnSpPr>
            <a:cxnSpLocks noChangeShapeType="1"/>
            <a:stCxn id="55316" idx="2"/>
            <a:endCxn id="55315" idx="0"/>
          </p:cNvCxnSpPr>
          <p:nvPr/>
        </p:nvCxnSpPr>
        <p:spPr bwMode="auto">
          <a:xfrm>
            <a:off x="6716713" y="2743200"/>
            <a:ext cx="3175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19" name="AutoShape 20"/>
          <p:cNvCxnSpPr>
            <a:cxnSpLocks noChangeShapeType="1"/>
            <a:stCxn id="55315" idx="2"/>
            <a:endCxn id="55317" idx="0"/>
          </p:cNvCxnSpPr>
          <p:nvPr/>
        </p:nvCxnSpPr>
        <p:spPr bwMode="auto">
          <a:xfrm flipH="1">
            <a:off x="6715125" y="4452938"/>
            <a:ext cx="4763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20" name="AutoShape 21"/>
          <p:cNvCxnSpPr>
            <a:cxnSpLocks noChangeShapeType="1"/>
            <a:stCxn id="55317" idx="2"/>
            <a:endCxn id="55321" idx="0"/>
          </p:cNvCxnSpPr>
          <p:nvPr/>
        </p:nvCxnSpPr>
        <p:spPr bwMode="auto">
          <a:xfrm>
            <a:off x="6715125" y="5291138"/>
            <a:ext cx="635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21" name="Oval 22"/>
          <p:cNvSpPr>
            <a:spLocks noChangeArrowheads="1"/>
          </p:cNvSpPr>
          <p:nvPr/>
        </p:nvSpPr>
        <p:spPr bwMode="auto">
          <a:xfrm>
            <a:off x="6530975" y="5672138"/>
            <a:ext cx="381000" cy="381000"/>
          </a:xfrm>
          <a:prstGeom prst="ellipse">
            <a:avLst/>
          </a:prstGeom>
          <a:solidFill>
            <a:srgbClr val="ECECE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+</a:t>
            </a:r>
          </a:p>
        </p:txBody>
      </p:sp>
      <p:cxnSp>
        <p:nvCxnSpPr>
          <p:cNvPr id="55322" name="AutoShape 23"/>
          <p:cNvCxnSpPr>
            <a:cxnSpLocks noChangeShapeType="1"/>
            <a:endCxn id="55321" idx="2"/>
          </p:cNvCxnSpPr>
          <p:nvPr/>
        </p:nvCxnSpPr>
        <p:spPr bwMode="auto">
          <a:xfrm>
            <a:off x="5497513" y="5859463"/>
            <a:ext cx="10334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23" name="Rectangle 24"/>
          <p:cNvSpPr>
            <a:spLocks noChangeArrowheads="1"/>
          </p:cNvSpPr>
          <p:nvPr/>
        </p:nvSpPr>
        <p:spPr bwMode="auto">
          <a:xfrm>
            <a:off x="7624763" y="56388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Plaintext</a:t>
            </a:r>
          </a:p>
        </p:txBody>
      </p:sp>
      <p:cxnSp>
        <p:nvCxnSpPr>
          <p:cNvPr id="55324" name="AutoShape 25"/>
          <p:cNvCxnSpPr>
            <a:cxnSpLocks noChangeShapeType="1"/>
            <a:stCxn id="55321" idx="6"/>
            <a:endCxn id="55323" idx="1"/>
          </p:cNvCxnSpPr>
          <p:nvPr/>
        </p:nvCxnSpPr>
        <p:spPr bwMode="auto">
          <a:xfrm>
            <a:off x="6911975" y="5862638"/>
            <a:ext cx="712788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25" name="Freeform 26"/>
          <p:cNvSpPr>
            <a:spLocks/>
          </p:cNvSpPr>
          <p:nvPr/>
        </p:nvSpPr>
        <p:spPr bwMode="auto">
          <a:xfrm>
            <a:off x="4038600" y="3810000"/>
            <a:ext cx="1447800" cy="1600200"/>
          </a:xfrm>
          <a:custGeom>
            <a:avLst/>
            <a:gdLst>
              <a:gd name="T0" fmla="*/ 48 w 912"/>
              <a:gd name="T1" fmla="*/ 1008 h 1008"/>
              <a:gd name="T2" fmla="*/ 144 w 912"/>
              <a:gd name="T3" fmla="*/ 480 h 1008"/>
              <a:gd name="T4" fmla="*/ 912 w 912"/>
              <a:gd name="T5" fmla="*/ 0 h 1008"/>
              <a:gd name="T6" fmla="*/ 0 60000 65536"/>
              <a:gd name="T7" fmla="*/ 0 60000 65536"/>
              <a:gd name="T8" fmla="*/ 0 60000 65536"/>
              <a:gd name="T9" fmla="*/ 0 w 912"/>
              <a:gd name="T10" fmla="*/ 0 h 1008"/>
              <a:gd name="T11" fmla="*/ 912 w 912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008">
                <a:moveTo>
                  <a:pt x="48" y="1008"/>
                </a:moveTo>
                <a:cubicBezTo>
                  <a:pt x="24" y="828"/>
                  <a:pt x="0" y="648"/>
                  <a:pt x="144" y="480"/>
                </a:cubicBezTo>
                <a:cubicBezTo>
                  <a:pt x="288" y="312"/>
                  <a:pt x="600" y="156"/>
                  <a:pt x="912" y="0"/>
                </a:cubicBez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5466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Over-the-air encryption</a:t>
            </a:r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9582A4-9A90-154B-B9F1-2DD2B9E0CAB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7350" name="Picture 2" descr="cell phone clip"/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201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3" descr="cell tower"/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971800"/>
            <a:ext cx="1941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2033588" y="3200400"/>
            <a:ext cx="1143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/>
              <a:t>A5</a:t>
            </a:r>
          </a:p>
        </p:txBody>
      </p:sp>
      <p:sp>
        <p:nvSpPr>
          <p:cNvPr id="57353" name="Text Box 6"/>
          <p:cNvSpPr txBox="1">
            <a:spLocks noChangeArrowheads="1"/>
          </p:cNvSpPr>
          <p:nvPr/>
        </p:nvSpPr>
        <p:spPr bwMode="auto">
          <a:xfrm>
            <a:off x="1125538" y="1905000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c</a:t>
            </a:r>
            <a:r>
              <a:rPr lang="en-US" altLang="ja-JP"/>
              <a:t> (64 bit), </a:t>
            </a:r>
          </a:p>
          <a:p>
            <a:r>
              <a:rPr lang="en-US" altLang="ja-JP"/>
              <a:t>Frame number (22 bit)</a:t>
            </a:r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1403350" y="4800600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114-bit keystream</a:t>
            </a:r>
          </a:p>
        </p:txBody>
      </p:sp>
      <p:cxnSp>
        <p:nvCxnSpPr>
          <p:cNvPr id="57355" name="AutoShape 8"/>
          <p:cNvCxnSpPr>
            <a:cxnSpLocks noChangeShapeType="1"/>
            <a:stCxn id="57353" idx="2"/>
            <a:endCxn id="57352" idx="0"/>
          </p:cNvCxnSpPr>
          <p:nvPr/>
        </p:nvCxnSpPr>
        <p:spPr bwMode="auto">
          <a:xfrm>
            <a:off x="2601913" y="2727325"/>
            <a:ext cx="3175" cy="4730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6" name="AutoShape 9"/>
          <p:cNvCxnSpPr>
            <a:cxnSpLocks noChangeShapeType="1"/>
            <a:stCxn id="57352" idx="2"/>
            <a:endCxn id="57354" idx="0"/>
          </p:cNvCxnSpPr>
          <p:nvPr/>
        </p:nvCxnSpPr>
        <p:spPr bwMode="auto">
          <a:xfrm flipH="1">
            <a:off x="2600325" y="4419600"/>
            <a:ext cx="4763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7" name="AutoShape 10"/>
          <p:cNvCxnSpPr>
            <a:cxnSpLocks noChangeShapeType="1"/>
            <a:stCxn id="57354" idx="2"/>
            <a:endCxn id="57358" idx="0"/>
          </p:cNvCxnSpPr>
          <p:nvPr/>
        </p:nvCxnSpPr>
        <p:spPr bwMode="auto">
          <a:xfrm>
            <a:off x="2600325" y="5257800"/>
            <a:ext cx="635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58" name="Oval 11"/>
          <p:cNvSpPr>
            <a:spLocks noChangeArrowheads="1"/>
          </p:cNvSpPr>
          <p:nvPr/>
        </p:nvSpPr>
        <p:spPr bwMode="auto">
          <a:xfrm>
            <a:off x="2416175" y="5638800"/>
            <a:ext cx="381000" cy="381000"/>
          </a:xfrm>
          <a:prstGeom prst="ellipse">
            <a:avLst/>
          </a:prstGeom>
          <a:solidFill>
            <a:srgbClr val="ECECE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+</a:t>
            </a:r>
          </a:p>
        </p:txBody>
      </p:sp>
      <p:cxnSp>
        <p:nvCxnSpPr>
          <p:cNvPr id="57359" name="AutoShape 12"/>
          <p:cNvCxnSpPr>
            <a:cxnSpLocks noChangeShapeType="1"/>
            <a:stCxn id="57360" idx="3"/>
            <a:endCxn id="57358" idx="2"/>
          </p:cNvCxnSpPr>
          <p:nvPr/>
        </p:nvCxnSpPr>
        <p:spPr bwMode="auto">
          <a:xfrm>
            <a:off x="1382713" y="5826125"/>
            <a:ext cx="10334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60" name="Rectangle 13"/>
          <p:cNvSpPr>
            <a:spLocks noChangeArrowheads="1"/>
          </p:cNvSpPr>
          <p:nvPr/>
        </p:nvSpPr>
        <p:spPr bwMode="auto">
          <a:xfrm>
            <a:off x="114300" y="5414963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Plaintext</a:t>
            </a:r>
          </a:p>
          <a:p>
            <a:r>
              <a:rPr lang="en-US" altLang="ja-JP"/>
              <a:t>(frame)</a:t>
            </a:r>
          </a:p>
        </p:txBody>
      </p:sp>
      <p:sp>
        <p:nvSpPr>
          <p:cNvPr id="57361" name="Rectangle 14"/>
          <p:cNvSpPr>
            <a:spLocks noChangeArrowheads="1"/>
          </p:cNvSpPr>
          <p:nvPr/>
        </p:nvSpPr>
        <p:spPr bwMode="auto">
          <a:xfrm>
            <a:off x="3200400" y="5595938"/>
            <a:ext cx="147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Ciphertext</a:t>
            </a:r>
          </a:p>
        </p:txBody>
      </p:sp>
      <p:cxnSp>
        <p:nvCxnSpPr>
          <p:cNvPr id="57362" name="AutoShape 15"/>
          <p:cNvCxnSpPr>
            <a:cxnSpLocks noChangeShapeType="1"/>
            <a:stCxn id="57358" idx="6"/>
            <a:endCxn id="57361" idx="1"/>
          </p:cNvCxnSpPr>
          <p:nvPr/>
        </p:nvCxnSpPr>
        <p:spPr bwMode="auto">
          <a:xfrm flipV="1">
            <a:off x="2797175" y="5824538"/>
            <a:ext cx="403225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63" name="Rectangle 16"/>
          <p:cNvSpPr>
            <a:spLocks noChangeArrowheads="1"/>
          </p:cNvSpPr>
          <p:nvPr/>
        </p:nvSpPr>
        <p:spPr bwMode="auto">
          <a:xfrm>
            <a:off x="6148388" y="3233738"/>
            <a:ext cx="1143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/>
              <a:t>A5</a:t>
            </a:r>
          </a:p>
        </p:txBody>
      </p:sp>
      <p:sp>
        <p:nvSpPr>
          <p:cNvPr id="57364" name="Text Box 17"/>
          <p:cNvSpPr txBox="1">
            <a:spLocks noChangeArrowheads="1"/>
          </p:cNvSpPr>
          <p:nvPr/>
        </p:nvSpPr>
        <p:spPr bwMode="auto">
          <a:xfrm>
            <a:off x="5240338" y="1920875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K</a:t>
            </a:r>
            <a:r>
              <a:rPr lang="en-US" altLang="ja-JP" baseline="-25000"/>
              <a:t>c</a:t>
            </a:r>
            <a:r>
              <a:rPr lang="en-US" altLang="ja-JP"/>
              <a:t> (64 bit), </a:t>
            </a:r>
          </a:p>
          <a:p>
            <a:r>
              <a:rPr lang="en-US" altLang="ja-JP"/>
              <a:t>Frame number (22 bit)</a:t>
            </a:r>
          </a:p>
        </p:txBody>
      </p:sp>
      <p:sp>
        <p:nvSpPr>
          <p:cNvPr id="57365" name="Rectangle 18"/>
          <p:cNvSpPr>
            <a:spLocks noChangeArrowheads="1"/>
          </p:cNvSpPr>
          <p:nvPr/>
        </p:nvSpPr>
        <p:spPr bwMode="auto">
          <a:xfrm>
            <a:off x="5518150" y="4833938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114-bit keystream</a:t>
            </a:r>
          </a:p>
        </p:txBody>
      </p:sp>
      <p:cxnSp>
        <p:nvCxnSpPr>
          <p:cNvPr id="57366" name="AutoShape 19"/>
          <p:cNvCxnSpPr>
            <a:cxnSpLocks noChangeShapeType="1"/>
            <a:stCxn id="57364" idx="2"/>
            <a:endCxn id="57363" idx="0"/>
          </p:cNvCxnSpPr>
          <p:nvPr/>
        </p:nvCxnSpPr>
        <p:spPr bwMode="auto">
          <a:xfrm>
            <a:off x="6716713" y="2743200"/>
            <a:ext cx="3175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67" name="AutoShape 20"/>
          <p:cNvCxnSpPr>
            <a:cxnSpLocks noChangeShapeType="1"/>
            <a:stCxn id="57363" idx="2"/>
            <a:endCxn id="57365" idx="0"/>
          </p:cNvCxnSpPr>
          <p:nvPr/>
        </p:nvCxnSpPr>
        <p:spPr bwMode="auto">
          <a:xfrm flipH="1">
            <a:off x="6715125" y="4452938"/>
            <a:ext cx="4763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68" name="AutoShape 21"/>
          <p:cNvCxnSpPr>
            <a:cxnSpLocks noChangeShapeType="1"/>
            <a:stCxn id="57365" idx="2"/>
            <a:endCxn id="57369" idx="0"/>
          </p:cNvCxnSpPr>
          <p:nvPr/>
        </p:nvCxnSpPr>
        <p:spPr bwMode="auto">
          <a:xfrm>
            <a:off x="6715125" y="5291138"/>
            <a:ext cx="635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69" name="Oval 22"/>
          <p:cNvSpPr>
            <a:spLocks noChangeArrowheads="1"/>
          </p:cNvSpPr>
          <p:nvPr/>
        </p:nvSpPr>
        <p:spPr bwMode="auto">
          <a:xfrm>
            <a:off x="6530975" y="5672138"/>
            <a:ext cx="381000" cy="381000"/>
          </a:xfrm>
          <a:prstGeom prst="ellipse">
            <a:avLst/>
          </a:prstGeom>
          <a:solidFill>
            <a:srgbClr val="ECECE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+</a:t>
            </a:r>
          </a:p>
        </p:txBody>
      </p:sp>
      <p:cxnSp>
        <p:nvCxnSpPr>
          <p:cNvPr id="57370" name="AutoShape 23"/>
          <p:cNvCxnSpPr>
            <a:cxnSpLocks noChangeShapeType="1"/>
            <a:endCxn id="57369" idx="2"/>
          </p:cNvCxnSpPr>
          <p:nvPr/>
        </p:nvCxnSpPr>
        <p:spPr bwMode="auto">
          <a:xfrm>
            <a:off x="5497513" y="5859463"/>
            <a:ext cx="10334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71" name="Rectangle 24"/>
          <p:cNvSpPr>
            <a:spLocks noChangeArrowheads="1"/>
          </p:cNvSpPr>
          <p:nvPr/>
        </p:nvSpPr>
        <p:spPr bwMode="auto">
          <a:xfrm>
            <a:off x="7624763" y="56388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/>
              <a:t>Plaintext</a:t>
            </a:r>
          </a:p>
        </p:txBody>
      </p:sp>
      <p:cxnSp>
        <p:nvCxnSpPr>
          <p:cNvPr id="57372" name="AutoShape 25"/>
          <p:cNvCxnSpPr>
            <a:cxnSpLocks noChangeShapeType="1"/>
            <a:stCxn id="57369" idx="6"/>
            <a:endCxn id="57371" idx="1"/>
          </p:cNvCxnSpPr>
          <p:nvPr/>
        </p:nvCxnSpPr>
        <p:spPr bwMode="auto">
          <a:xfrm>
            <a:off x="6911975" y="5862638"/>
            <a:ext cx="712788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73" name="Freeform 26"/>
          <p:cNvSpPr>
            <a:spLocks/>
          </p:cNvSpPr>
          <p:nvPr/>
        </p:nvSpPr>
        <p:spPr bwMode="auto">
          <a:xfrm>
            <a:off x="4038600" y="3810000"/>
            <a:ext cx="1447800" cy="1600200"/>
          </a:xfrm>
          <a:custGeom>
            <a:avLst/>
            <a:gdLst>
              <a:gd name="T0" fmla="*/ 48 w 912"/>
              <a:gd name="T1" fmla="*/ 1008 h 1008"/>
              <a:gd name="T2" fmla="*/ 144 w 912"/>
              <a:gd name="T3" fmla="*/ 480 h 1008"/>
              <a:gd name="T4" fmla="*/ 912 w 912"/>
              <a:gd name="T5" fmla="*/ 0 h 1008"/>
              <a:gd name="T6" fmla="*/ 0 60000 65536"/>
              <a:gd name="T7" fmla="*/ 0 60000 65536"/>
              <a:gd name="T8" fmla="*/ 0 60000 65536"/>
              <a:gd name="T9" fmla="*/ 0 w 912"/>
              <a:gd name="T10" fmla="*/ 0 h 1008"/>
              <a:gd name="T11" fmla="*/ 912 w 912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008">
                <a:moveTo>
                  <a:pt x="48" y="1008"/>
                </a:moveTo>
                <a:cubicBezTo>
                  <a:pt x="24" y="828"/>
                  <a:pt x="0" y="648"/>
                  <a:pt x="144" y="480"/>
                </a:cubicBezTo>
                <a:cubicBezTo>
                  <a:pt x="288" y="312"/>
                  <a:pt x="600" y="156"/>
                  <a:pt x="912" y="0"/>
                </a:cubicBez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74" name="Oval 27"/>
          <p:cNvSpPr>
            <a:spLocks noChangeArrowheads="1"/>
          </p:cNvSpPr>
          <p:nvPr/>
        </p:nvSpPr>
        <p:spPr bwMode="auto">
          <a:xfrm>
            <a:off x="7543800" y="5486400"/>
            <a:ext cx="1447800" cy="685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75" name="Text Box 28"/>
          <p:cNvSpPr txBox="1">
            <a:spLocks noChangeArrowheads="1"/>
          </p:cNvSpPr>
          <p:nvPr/>
        </p:nvSpPr>
        <p:spPr bwMode="auto">
          <a:xfrm>
            <a:off x="8569325" y="6096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hlink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55935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A5/x algorithm family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A5/0: no encryption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A5/1: LSFR (Linear-shift-feedback register)-based, supposedly 64-bit strong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But already limited to 54-bit b/c of </a:t>
            </a:r>
            <a:r>
              <a:rPr lang="en-US" altLang="ja-JP" sz="2400" i="1" dirty="0" err="1">
                <a:latin typeface="Times New Roman" charset="0"/>
                <a:ea typeface="ＭＳ Ｐゴシック" charset="0"/>
              </a:rPr>
              <a:t>K</a:t>
            </a:r>
            <a:r>
              <a:rPr lang="en-US" altLang="ja-JP" sz="2400" i="1" baseline="-25000" dirty="0" err="1">
                <a:latin typeface="Times New Roman" charset="0"/>
                <a:ea typeface="ＭＳ Ｐゴシック" charset="0"/>
              </a:rPr>
              <a:t>c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 computation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Completely 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broken in 2010 (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Nohl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 et al.)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A5/2: weaker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Used for export to “some” countries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Can be broken in real time using low end equipment (Goldberg &amp; Wagner)</a:t>
            </a: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48071FF-C84D-8149-B0DF-5ED4803A8985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67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Attacks on GSM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Crypto attacks on A5 algorithms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Accessing the signaling network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SIM cloning</a:t>
            </a:r>
          </a:p>
          <a:p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Cracking COMP128?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FEC9C3-8D43-B344-A484-933E280957A9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7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Crypto attacks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Brute force: 54-bit, doable but expensive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The same </a:t>
            </a:r>
            <a:r>
              <a:rPr lang="en-US" altLang="ja-JP" sz="2000" i="1">
                <a:latin typeface="Times New Roman" charset="0"/>
                <a:ea typeface="ＭＳ Ｐゴシック" charset="0"/>
              </a:rPr>
              <a:t>K</a:t>
            </a:r>
            <a:r>
              <a:rPr lang="en-US" altLang="ja-JP" sz="2000" i="1" baseline="-25000">
                <a:latin typeface="Times New Roman" charset="0"/>
                <a:ea typeface="ＭＳ Ｐゴシック" charset="0"/>
              </a:rPr>
              <a:t>c</a:t>
            </a:r>
            <a:r>
              <a:rPr lang="en-US" altLang="ja-JP" sz="2000">
                <a:latin typeface="Arial" charset="0"/>
                <a:ea typeface="ＭＳ Ｐゴシック" charset="0"/>
              </a:rPr>
              <a:t> may be in use for days…</a:t>
            </a:r>
          </a:p>
          <a:p>
            <a:pPr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Known plaintext attack (1997): </a:t>
            </a:r>
            <a:r>
              <a:rPr lang="en-US" altLang="ja-JP" sz="2400" i="1">
                <a:latin typeface="Times New Roman" charset="0"/>
                <a:ea typeface="ＭＳ Ｐゴシック" charset="0"/>
                <a:cs typeface="ＭＳ Ｐゴシック" charset="0"/>
              </a:rPr>
              <a:t>O(2</a:t>
            </a:r>
            <a:r>
              <a:rPr lang="en-US" altLang="ja-JP" sz="2400" i="1" baseline="30000">
                <a:latin typeface="Times New Roman" charset="0"/>
                <a:ea typeface="ＭＳ Ｐゴシック" charset="0"/>
                <a:cs typeface="ＭＳ Ｐゴシック" charset="0"/>
              </a:rPr>
              <a:t>45</a:t>
            </a:r>
            <a:r>
              <a:rPr lang="en-US" altLang="ja-JP" sz="2400" i="1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Determine the initial state of the LSFR through known keystream sequence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Only need 64 known bits!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be optimized to </a:t>
            </a:r>
            <a:r>
              <a:rPr lang="en-US" altLang="ja-JP" sz="2000" i="1">
                <a:latin typeface="Times New Roman" charset="0"/>
                <a:ea typeface="ＭＳ Ｐゴシック" charset="0"/>
              </a:rPr>
              <a:t>O(2</a:t>
            </a:r>
            <a:r>
              <a:rPr lang="en-US" altLang="ja-JP" sz="2000" i="1" baseline="30000">
                <a:latin typeface="Times New Roman" charset="0"/>
                <a:ea typeface="ＭＳ Ｐゴシック" charset="0"/>
              </a:rPr>
              <a:t>40</a:t>
            </a:r>
            <a:r>
              <a:rPr lang="en-US" altLang="ja-JP" sz="2000" i="1">
                <a:latin typeface="Times New Roman" charset="0"/>
                <a:ea typeface="ＭＳ Ｐゴシック" charset="0"/>
              </a:rPr>
              <a:t>)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  <a:cs typeface="ＭＳ Ｐゴシック" charset="0"/>
              </a:rPr>
              <a:t>More recent attacks (2000-)</a:t>
            </a: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break A5/1 in minutes with only 2 or 3 minutes of plaintext conversation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break A5/1 through a ciphertext-only attack </a:t>
            </a:r>
          </a:p>
          <a:p>
            <a:pPr lvl="2">
              <a:lnSpc>
                <a:spcPct val="90000"/>
              </a:lnSpc>
            </a:pPr>
            <a:r>
              <a:rPr lang="en-US" altLang="ja-JP" sz="1600">
                <a:latin typeface="Arial" charset="0"/>
                <a:ea typeface="ＭＳ Ｐゴシック" charset="0"/>
              </a:rPr>
              <a:t>Rainbow-tables (2008), pre-computation attacks (2010)</a:t>
            </a:r>
            <a:endParaRPr lang="en-US" altLang="ja-JP" sz="14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Active attack: phone can be made to use A5/2 for a few minutes</a:t>
            </a:r>
          </a:p>
          <a:p>
            <a:pPr lvl="2">
              <a:lnSpc>
                <a:spcPct val="90000"/>
              </a:lnSpc>
            </a:pPr>
            <a:r>
              <a:rPr lang="en-US" altLang="ja-JP" sz="1800" b="1">
                <a:latin typeface="Arial" charset="0"/>
                <a:ea typeface="ＭＳ Ｐゴシック" charset="0"/>
              </a:rPr>
              <a:t>The same </a:t>
            </a:r>
            <a:r>
              <a:rPr lang="en-US" altLang="ja-JP" sz="2000" b="1" i="1">
                <a:latin typeface="Times New Roman" charset="0"/>
                <a:ea typeface="ＭＳ Ｐゴシック" charset="0"/>
              </a:rPr>
              <a:t>K</a:t>
            </a:r>
            <a:r>
              <a:rPr lang="en-US" altLang="ja-JP" sz="2000" b="1" i="1" baseline="-25000">
                <a:latin typeface="Times New Roman" charset="0"/>
                <a:ea typeface="ＭＳ Ｐゴシック" charset="0"/>
              </a:rPr>
              <a:t>c</a:t>
            </a:r>
            <a:r>
              <a:rPr lang="en-US" altLang="ja-JP" sz="1800" b="1">
                <a:latin typeface="Arial" charset="0"/>
                <a:ea typeface="ＭＳ Ｐゴシック" charset="0"/>
              </a:rPr>
              <a:t> is used </a:t>
            </a:r>
            <a:r>
              <a:rPr lang="en-US" altLang="ja-JP" sz="1800">
                <a:latin typeface="Arial" charset="0"/>
                <a:ea typeface="ＭＳ Ｐゴシック" charset="0"/>
              </a:rPr>
              <a:t>and can be easily recovered then!!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0E99BD-93F5-1647-9E32-B9C9AC9E0F77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21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Accessing the signaling network </a:t>
            </a:r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F0B501-4B2B-1043-A4BC-AECDF5BF3932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39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65542" name="Picture 4" descr="Gsm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245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2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Need for over-the-air crypto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Easy to intercept traffic with regular equipment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Can be done from afar</a:t>
            </a:r>
          </a:p>
          <a:p>
            <a:pPr lvl="1"/>
            <a:r>
              <a:rPr lang="en-US" altLang="ja-JP">
                <a:latin typeface="Arial" charset="0"/>
                <a:ea typeface="ＭＳ Ｐゴシック" charset="0"/>
              </a:rPr>
              <a:t>RF leakage </a:t>
            </a:r>
          </a:p>
          <a:p>
            <a:pPr lvl="2"/>
            <a:r>
              <a:rPr lang="en-US" altLang="ja-JP">
                <a:latin typeface="Arial" charset="0"/>
                <a:ea typeface="ＭＳ Ｐゴシック" charset="0"/>
              </a:rPr>
              <a:t>May span several </a:t>
            </a:r>
            <a:r>
              <a:rPr lang="en-US" altLang="ja-JP" b="1">
                <a:latin typeface="Arial" charset="0"/>
                <a:ea typeface="ＭＳ Ｐゴシック" charset="0"/>
              </a:rPr>
              <a:t>blocks</a:t>
            </a:r>
            <a:endParaRPr lang="en-US" altLang="ja-JP">
              <a:latin typeface="Arial" charset="0"/>
              <a:ea typeface="ＭＳ Ｐゴシック" charset="0"/>
            </a:endParaRP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No privacy, confidentiality, integrity guaranteed </a:t>
            </a:r>
            <a:r>
              <a:rPr lang="en-US" altLang="ja-JP" b="1">
                <a:latin typeface="Arial" charset="0"/>
                <a:ea typeface="ＭＳ Ｐゴシック" charset="0"/>
                <a:cs typeface="ＭＳ Ｐゴシック" charset="0"/>
              </a:rPr>
              <a:t>at all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FEBCA4A-1A36-0548-8331-31C17939E360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1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Accessing the signaling network 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E26853C-A600-C144-8FC6-B2DE0C746F29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40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67590" name="Picture 3" descr="Gsm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245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Oval 4"/>
          <p:cNvSpPr>
            <a:spLocks noChangeArrowheads="1"/>
          </p:cNvSpPr>
          <p:nvPr/>
        </p:nvSpPr>
        <p:spPr bwMode="auto">
          <a:xfrm>
            <a:off x="685800" y="2133600"/>
            <a:ext cx="1905000" cy="3733800"/>
          </a:xfrm>
          <a:prstGeom prst="ellipse">
            <a:avLst/>
          </a:prstGeom>
          <a:solidFill>
            <a:srgbClr val="4D8F4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138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encrypted</a:t>
            </a: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7315200" y="27432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unencrypted</a:t>
            </a:r>
          </a:p>
        </p:txBody>
      </p:sp>
      <p:sp>
        <p:nvSpPr>
          <p:cNvPr id="67594" name="Freeform 9"/>
          <p:cNvSpPr>
            <a:spLocks/>
          </p:cNvSpPr>
          <p:nvPr/>
        </p:nvSpPr>
        <p:spPr bwMode="auto">
          <a:xfrm>
            <a:off x="2590800" y="1803400"/>
            <a:ext cx="5029200" cy="3111500"/>
          </a:xfrm>
          <a:custGeom>
            <a:avLst/>
            <a:gdLst>
              <a:gd name="T0" fmla="*/ 48 w 3168"/>
              <a:gd name="T1" fmla="*/ 1456 h 1960"/>
              <a:gd name="T2" fmla="*/ 96 w 3168"/>
              <a:gd name="T3" fmla="*/ 928 h 1960"/>
              <a:gd name="T4" fmla="*/ 624 w 3168"/>
              <a:gd name="T5" fmla="*/ 352 h 1960"/>
              <a:gd name="T6" fmla="*/ 2352 w 3168"/>
              <a:gd name="T7" fmla="*/ 16 h 1960"/>
              <a:gd name="T8" fmla="*/ 3072 w 3168"/>
              <a:gd name="T9" fmla="*/ 256 h 1960"/>
              <a:gd name="T10" fmla="*/ 2928 w 3168"/>
              <a:gd name="T11" fmla="*/ 1264 h 1960"/>
              <a:gd name="T12" fmla="*/ 1776 w 3168"/>
              <a:gd name="T13" fmla="*/ 1552 h 1960"/>
              <a:gd name="T14" fmla="*/ 864 w 3168"/>
              <a:gd name="T15" fmla="*/ 1552 h 1960"/>
              <a:gd name="T16" fmla="*/ 576 w 3168"/>
              <a:gd name="T17" fmla="*/ 1792 h 1960"/>
              <a:gd name="T18" fmla="*/ 144 w 3168"/>
              <a:gd name="T19" fmla="*/ 1936 h 1960"/>
              <a:gd name="T20" fmla="*/ 48 w 3168"/>
              <a:gd name="T21" fmla="*/ 1648 h 1960"/>
              <a:gd name="T22" fmla="*/ 48 w 3168"/>
              <a:gd name="T23" fmla="*/ 1456 h 19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68"/>
              <a:gd name="T37" fmla="*/ 0 h 1960"/>
              <a:gd name="T38" fmla="*/ 3168 w 3168"/>
              <a:gd name="T39" fmla="*/ 1960 h 19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68" h="1960">
                <a:moveTo>
                  <a:pt x="48" y="1456"/>
                </a:moveTo>
                <a:cubicBezTo>
                  <a:pt x="56" y="1336"/>
                  <a:pt x="0" y="1112"/>
                  <a:pt x="96" y="928"/>
                </a:cubicBezTo>
                <a:cubicBezTo>
                  <a:pt x="192" y="744"/>
                  <a:pt x="248" y="504"/>
                  <a:pt x="624" y="352"/>
                </a:cubicBezTo>
                <a:cubicBezTo>
                  <a:pt x="1000" y="200"/>
                  <a:pt x="1944" y="32"/>
                  <a:pt x="2352" y="16"/>
                </a:cubicBezTo>
                <a:cubicBezTo>
                  <a:pt x="2760" y="0"/>
                  <a:pt x="2976" y="48"/>
                  <a:pt x="3072" y="256"/>
                </a:cubicBezTo>
                <a:cubicBezTo>
                  <a:pt x="3168" y="464"/>
                  <a:pt x="3144" y="1048"/>
                  <a:pt x="2928" y="1264"/>
                </a:cubicBezTo>
                <a:cubicBezTo>
                  <a:pt x="2712" y="1480"/>
                  <a:pt x="2120" y="1504"/>
                  <a:pt x="1776" y="1552"/>
                </a:cubicBezTo>
                <a:cubicBezTo>
                  <a:pt x="1432" y="1600"/>
                  <a:pt x="1064" y="1512"/>
                  <a:pt x="864" y="1552"/>
                </a:cubicBezTo>
                <a:cubicBezTo>
                  <a:pt x="664" y="1592"/>
                  <a:pt x="696" y="1728"/>
                  <a:pt x="576" y="1792"/>
                </a:cubicBezTo>
                <a:cubicBezTo>
                  <a:pt x="456" y="1856"/>
                  <a:pt x="232" y="1960"/>
                  <a:pt x="144" y="1936"/>
                </a:cubicBezTo>
                <a:cubicBezTo>
                  <a:pt x="56" y="1912"/>
                  <a:pt x="64" y="1728"/>
                  <a:pt x="48" y="1648"/>
                </a:cubicBezTo>
                <a:cubicBezTo>
                  <a:pt x="32" y="1568"/>
                  <a:pt x="40" y="1576"/>
                  <a:pt x="48" y="1456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8903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Accessing the signaling network </a:t>
            </a:r>
          </a:p>
        </p:txBody>
      </p:sp>
      <p:sp>
        <p:nvSpPr>
          <p:cNvPr id="69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5D5B932-542C-534C-B756-DB978571F424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41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69638" name="Picture 3" descr="Gsm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245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Oval 4"/>
          <p:cNvSpPr>
            <a:spLocks noChangeArrowheads="1"/>
          </p:cNvSpPr>
          <p:nvPr/>
        </p:nvSpPr>
        <p:spPr bwMode="auto">
          <a:xfrm>
            <a:off x="685800" y="2133600"/>
            <a:ext cx="1905000" cy="3733800"/>
          </a:xfrm>
          <a:prstGeom prst="ellipse">
            <a:avLst/>
          </a:prstGeom>
          <a:solidFill>
            <a:srgbClr val="4D8F4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138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encrypted</a:t>
            </a:r>
          </a:p>
        </p:txBody>
      </p:sp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7315200" y="27432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unencrypted</a:t>
            </a:r>
          </a:p>
        </p:txBody>
      </p:sp>
      <p:sp>
        <p:nvSpPr>
          <p:cNvPr id="69642" name="Freeform 7"/>
          <p:cNvSpPr>
            <a:spLocks/>
          </p:cNvSpPr>
          <p:nvPr/>
        </p:nvSpPr>
        <p:spPr bwMode="auto">
          <a:xfrm>
            <a:off x="2590800" y="1803400"/>
            <a:ext cx="5029200" cy="3111500"/>
          </a:xfrm>
          <a:custGeom>
            <a:avLst/>
            <a:gdLst>
              <a:gd name="T0" fmla="*/ 48 w 3168"/>
              <a:gd name="T1" fmla="*/ 1456 h 1960"/>
              <a:gd name="T2" fmla="*/ 96 w 3168"/>
              <a:gd name="T3" fmla="*/ 928 h 1960"/>
              <a:gd name="T4" fmla="*/ 624 w 3168"/>
              <a:gd name="T5" fmla="*/ 352 h 1960"/>
              <a:gd name="T6" fmla="*/ 2352 w 3168"/>
              <a:gd name="T7" fmla="*/ 16 h 1960"/>
              <a:gd name="T8" fmla="*/ 3072 w 3168"/>
              <a:gd name="T9" fmla="*/ 256 h 1960"/>
              <a:gd name="T10" fmla="*/ 2928 w 3168"/>
              <a:gd name="T11" fmla="*/ 1264 h 1960"/>
              <a:gd name="T12" fmla="*/ 1776 w 3168"/>
              <a:gd name="T13" fmla="*/ 1552 h 1960"/>
              <a:gd name="T14" fmla="*/ 864 w 3168"/>
              <a:gd name="T15" fmla="*/ 1552 h 1960"/>
              <a:gd name="T16" fmla="*/ 576 w 3168"/>
              <a:gd name="T17" fmla="*/ 1792 h 1960"/>
              <a:gd name="T18" fmla="*/ 144 w 3168"/>
              <a:gd name="T19" fmla="*/ 1936 h 1960"/>
              <a:gd name="T20" fmla="*/ 48 w 3168"/>
              <a:gd name="T21" fmla="*/ 1648 h 1960"/>
              <a:gd name="T22" fmla="*/ 48 w 3168"/>
              <a:gd name="T23" fmla="*/ 1456 h 19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68"/>
              <a:gd name="T37" fmla="*/ 0 h 1960"/>
              <a:gd name="T38" fmla="*/ 3168 w 3168"/>
              <a:gd name="T39" fmla="*/ 1960 h 19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68" h="1960">
                <a:moveTo>
                  <a:pt x="48" y="1456"/>
                </a:moveTo>
                <a:cubicBezTo>
                  <a:pt x="56" y="1336"/>
                  <a:pt x="0" y="1112"/>
                  <a:pt x="96" y="928"/>
                </a:cubicBezTo>
                <a:cubicBezTo>
                  <a:pt x="192" y="744"/>
                  <a:pt x="248" y="504"/>
                  <a:pt x="624" y="352"/>
                </a:cubicBezTo>
                <a:cubicBezTo>
                  <a:pt x="1000" y="200"/>
                  <a:pt x="1944" y="32"/>
                  <a:pt x="2352" y="16"/>
                </a:cubicBezTo>
                <a:cubicBezTo>
                  <a:pt x="2760" y="0"/>
                  <a:pt x="2976" y="48"/>
                  <a:pt x="3072" y="256"/>
                </a:cubicBezTo>
                <a:cubicBezTo>
                  <a:pt x="3168" y="464"/>
                  <a:pt x="3144" y="1048"/>
                  <a:pt x="2928" y="1264"/>
                </a:cubicBezTo>
                <a:cubicBezTo>
                  <a:pt x="2712" y="1480"/>
                  <a:pt x="2120" y="1504"/>
                  <a:pt x="1776" y="1552"/>
                </a:cubicBezTo>
                <a:cubicBezTo>
                  <a:pt x="1432" y="1600"/>
                  <a:pt x="1064" y="1512"/>
                  <a:pt x="864" y="1552"/>
                </a:cubicBezTo>
                <a:cubicBezTo>
                  <a:pt x="664" y="1592"/>
                  <a:pt x="696" y="1728"/>
                  <a:pt x="576" y="1792"/>
                </a:cubicBezTo>
                <a:cubicBezTo>
                  <a:pt x="456" y="1856"/>
                  <a:pt x="232" y="1960"/>
                  <a:pt x="144" y="1936"/>
                </a:cubicBezTo>
                <a:cubicBezTo>
                  <a:pt x="56" y="1912"/>
                  <a:pt x="64" y="1728"/>
                  <a:pt x="48" y="1648"/>
                </a:cubicBezTo>
                <a:cubicBezTo>
                  <a:pt x="32" y="1568"/>
                  <a:pt x="40" y="1576"/>
                  <a:pt x="48" y="1456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3" name="Line 8"/>
          <p:cNvSpPr>
            <a:spLocks noChangeShapeType="1"/>
          </p:cNvSpPr>
          <p:nvPr/>
        </p:nvSpPr>
        <p:spPr bwMode="auto">
          <a:xfrm flipV="1">
            <a:off x="3581400" y="3733800"/>
            <a:ext cx="3352800" cy="2590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4" name="Line 9"/>
          <p:cNvSpPr>
            <a:spLocks noChangeShapeType="1"/>
          </p:cNvSpPr>
          <p:nvPr/>
        </p:nvSpPr>
        <p:spPr bwMode="auto">
          <a:xfrm flipV="1">
            <a:off x="3200400" y="3810000"/>
            <a:ext cx="2362200" cy="2438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5" name="Line 10"/>
          <p:cNvSpPr>
            <a:spLocks noChangeShapeType="1"/>
          </p:cNvSpPr>
          <p:nvPr/>
        </p:nvSpPr>
        <p:spPr bwMode="auto">
          <a:xfrm flipV="1">
            <a:off x="2895600" y="4191000"/>
            <a:ext cx="76200" cy="1981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6" name="Text Box 11"/>
          <p:cNvSpPr txBox="1">
            <a:spLocks noChangeArrowheads="1"/>
          </p:cNvSpPr>
          <p:nvPr/>
        </p:nvSpPr>
        <p:spPr bwMode="auto">
          <a:xfrm>
            <a:off x="1844675" y="6248400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hlink"/>
                </a:solidFill>
                <a:latin typeface="Arial" charset="0"/>
              </a:rPr>
              <a:t>Points of attack</a:t>
            </a:r>
          </a:p>
        </p:txBody>
      </p:sp>
      <p:sp>
        <p:nvSpPr>
          <p:cNvPr id="69647" name="Line 12"/>
          <p:cNvSpPr>
            <a:spLocks noChangeShapeType="1"/>
          </p:cNvSpPr>
          <p:nvPr/>
        </p:nvSpPr>
        <p:spPr bwMode="auto">
          <a:xfrm flipV="1">
            <a:off x="2971800" y="3657600"/>
            <a:ext cx="1600200" cy="2514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0359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Accessing the signaling network </a:t>
            </a:r>
          </a:p>
        </p:txBody>
      </p:sp>
      <p:sp>
        <p:nvSpPr>
          <p:cNvPr id="71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0B95DB-8DFC-C54B-BE7F-099C991F133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42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71686" name="Picture 3" descr="Gsm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245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Oval 4"/>
          <p:cNvSpPr>
            <a:spLocks noChangeArrowheads="1"/>
          </p:cNvSpPr>
          <p:nvPr/>
        </p:nvSpPr>
        <p:spPr bwMode="auto">
          <a:xfrm>
            <a:off x="685800" y="2133600"/>
            <a:ext cx="1905000" cy="3733800"/>
          </a:xfrm>
          <a:prstGeom prst="ellipse">
            <a:avLst/>
          </a:prstGeom>
          <a:solidFill>
            <a:srgbClr val="4D8F4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138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encrypted</a:t>
            </a:r>
          </a:p>
        </p:txBody>
      </p:sp>
      <p:sp>
        <p:nvSpPr>
          <p:cNvPr id="71689" name="Text Box 6"/>
          <p:cNvSpPr txBox="1">
            <a:spLocks noChangeArrowheads="1"/>
          </p:cNvSpPr>
          <p:nvPr/>
        </p:nvSpPr>
        <p:spPr bwMode="auto">
          <a:xfrm>
            <a:off x="7315200" y="27432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/>
              <a:t>unencrypted</a:t>
            </a:r>
          </a:p>
        </p:txBody>
      </p:sp>
      <p:sp>
        <p:nvSpPr>
          <p:cNvPr id="71690" name="Freeform 7"/>
          <p:cNvSpPr>
            <a:spLocks/>
          </p:cNvSpPr>
          <p:nvPr/>
        </p:nvSpPr>
        <p:spPr bwMode="auto">
          <a:xfrm>
            <a:off x="2590800" y="1803400"/>
            <a:ext cx="5029200" cy="3111500"/>
          </a:xfrm>
          <a:custGeom>
            <a:avLst/>
            <a:gdLst>
              <a:gd name="T0" fmla="*/ 48 w 3168"/>
              <a:gd name="T1" fmla="*/ 1456 h 1960"/>
              <a:gd name="T2" fmla="*/ 96 w 3168"/>
              <a:gd name="T3" fmla="*/ 928 h 1960"/>
              <a:gd name="T4" fmla="*/ 624 w 3168"/>
              <a:gd name="T5" fmla="*/ 352 h 1960"/>
              <a:gd name="T6" fmla="*/ 2352 w 3168"/>
              <a:gd name="T7" fmla="*/ 16 h 1960"/>
              <a:gd name="T8" fmla="*/ 3072 w 3168"/>
              <a:gd name="T9" fmla="*/ 256 h 1960"/>
              <a:gd name="T10" fmla="*/ 2928 w 3168"/>
              <a:gd name="T11" fmla="*/ 1264 h 1960"/>
              <a:gd name="T12" fmla="*/ 1776 w 3168"/>
              <a:gd name="T13" fmla="*/ 1552 h 1960"/>
              <a:gd name="T14" fmla="*/ 864 w 3168"/>
              <a:gd name="T15" fmla="*/ 1552 h 1960"/>
              <a:gd name="T16" fmla="*/ 576 w 3168"/>
              <a:gd name="T17" fmla="*/ 1792 h 1960"/>
              <a:gd name="T18" fmla="*/ 144 w 3168"/>
              <a:gd name="T19" fmla="*/ 1936 h 1960"/>
              <a:gd name="T20" fmla="*/ 48 w 3168"/>
              <a:gd name="T21" fmla="*/ 1648 h 1960"/>
              <a:gd name="T22" fmla="*/ 48 w 3168"/>
              <a:gd name="T23" fmla="*/ 1456 h 19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68"/>
              <a:gd name="T37" fmla="*/ 0 h 1960"/>
              <a:gd name="T38" fmla="*/ 3168 w 3168"/>
              <a:gd name="T39" fmla="*/ 1960 h 19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68" h="1960">
                <a:moveTo>
                  <a:pt x="48" y="1456"/>
                </a:moveTo>
                <a:cubicBezTo>
                  <a:pt x="56" y="1336"/>
                  <a:pt x="0" y="1112"/>
                  <a:pt x="96" y="928"/>
                </a:cubicBezTo>
                <a:cubicBezTo>
                  <a:pt x="192" y="744"/>
                  <a:pt x="248" y="504"/>
                  <a:pt x="624" y="352"/>
                </a:cubicBezTo>
                <a:cubicBezTo>
                  <a:pt x="1000" y="200"/>
                  <a:pt x="1944" y="32"/>
                  <a:pt x="2352" y="16"/>
                </a:cubicBezTo>
                <a:cubicBezTo>
                  <a:pt x="2760" y="0"/>
                  <a:pt x="2976" y="48"/>
                  <a:pt x="3072" y="256"/>
                </a:cubicBezTo>
                <a:cubicBezTo>
                  <a:pt x="3168" y="464"/>
                  <a:pt x="3144" y="1048"/>
                  <a:pt x="2928" y="1264"/>
                </a:cubicBezTo>
                <a:cubicBezTo>
                  <a:pt x="2712" y="1480"/>
                  <a:pt x="2120" y="1504"/>
                  <a:pt x="1776" y="1552"/>
                </a:cubicBezTo>
                <a:cubicBezTo>
                  <a:pt x="1432" y="1600"/>
                  <a:pt x="1064" y="1512"/>
                  <a:pt x="864" y="1552"/>
                </a:cubicBezTo>
                <a:cubicBezTo>
                  <a:pt x="664" y="1592"/>
                  <a:pt x="696" y="1728"/>
                  <a:pt x="576" y="1792"/>
                </a:cubicBezTo>
                <a:cubicBezTo>
                  <a:pt x="456" y="1856"/>
                  <a:pt x="232" y="1960"/>
                  <a:pt x="144" y="1936"/>
                </a:cubicBezTo>
                <a:cubicBezTo>
                  <a:pt x="56" y="1912"/>
                  <a:pt x="64" y="1728"/>
                  <a:pt x="48" y="1648"/>
                </a:cubicBezTo>
                <a:cubicBezTo>
                  <a:pt x="32" y="1568"/>
                  <a:pt x="40" y="1576"/>
                  <a:pt x="48" y="1456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691" name="Line 10"/>
          <p:cNvSpPr>
            <a:spLocks noChangeShapeType="1"/>
          </p:cNvSpPr>
          <p:nvPr/>
        </p:nvSpPr>
        <p:spPr bwMode="auto">
          <a:xfrm flipV="1">
            <a:off x="2895600" y="4191000"/>
            <a:ext cx="76200" cy="1981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692" name="Text Box 11"/>
          <p:cNvSpPr txBox="1">
            <a:spLocks noChangeArrowheads="1"/>
          </p:cNvSpPr>
          <p:nvPr/>
        </p:nvSpPr>
        <p:spPr bwMode="auto">
          <a:xfrm>
            <a:off x="1844675" y="6248400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hlink"/>
                </a:solidFill>
                <a:latin typeface="Arial" charset="0"/>
              </a:rPr>
              <a:t>Points of attack</a:t>
            </a:r>
          </a:p>
        </p:txBody>
      </p:sp>
    </p:spTree>
    <p:extLst>
      <p:ext uri="{BB962C8B-B14F-4D97-AF65-F5344CB8AC3E}">
        <p14:creationId xmlns:p14="http://schemas.microsoft.com/office/powerpoint/2010/main" val="1962095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BTS to BSC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Simple cable</a:t>
            </a:r>
          </a:p>
          <a:p>
            <a:pPr lvl="1"/>
            <a:r>
              <a:rPr lang="en-US" altLang="ja-JP">
                <a:latin typeface="Arial" charset="0"/>
                <a:ea typeface="ＭＳ Ｐゴシック" charset="0"/>
              </a:rPr>
              <a:t>Easy to wiretap if not properly secured physically</a:t>
            </a:r>
          </a:p>
          <a:p>
            <a:pPr lvl="1"/>
            <a:r>
              <a:rPr lang="en-US" altLang="ja-JP">
                <a:latin typeface="Arial" charset="0"/>
                <a:ea typeface="ＭＳ Ｐゴシック" charset="0"/>
              </a:rPr>
              <a:t>Can go undetected for a long time!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Satellite link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Microwave link</a:t>
            </a:r>
          </a:p>
          <a:p>
            <a:pPr lvl="1"/>
            <a:r>
              <a:rPr lang="en-US" altLang="ja-JP">
                <a:latin typeface="Arial" charset="0"/>
                <a:ea typeface="ＭＳ Ｐゴシック" charset="0"/>
              </a:rPr>
              <a:t>With the right type of equipment, easy to eavesdrop on if no crypto</a:t>
            </a:r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D8F8988-0233-AE45-8555-C4C2ECA0201F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43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44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SIM cloning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Everything hinges on </a:t>
            </a:r>
            <a:r>
              <a:rPr lang="en-US" altLang="ja-JP" sz="2800" i="1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altLang="ja-JP" sz="2800" i="1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endParaRPr lang="en-US" altLang="ja-JP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If you get my </a:t>
            </a:r>
            <a:r>
              <a:rPr lang="en-US" altLang="ja-JP" sz="2800" i="1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altLang="ja-JP" sz="2800" i="1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, you can impersonate me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Placing a call while I am calling results in the account being cancelled…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… but still possible to eavesdrop at will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Problem: COMP128 broken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With the “right” RAND values given, one can recover Ki from SRES!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150,000 challenges + differential cryptanalysis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Easy to do if SIM card is physically available for a couple of hours</a:t>
            </a: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72B15A-1120-9245-85F0-C6F865F0FD63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44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8299450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9042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SIM cloning over the air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Same attack can be launched remotely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</a:rPr>
              <a:t>Base Tower Station does not authenticate itself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</a:rPr>
              <a:t>So, if you can overpower the BTS, you can pose as a legitimate tower and start issuing challenges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</a:rPr>
              <a:t>Not so hard to do when your phone gets bad signal or no signal</a:t>
            </a:r>
          </a:p>
          <a:p>
            <a:pPr lvl="2"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</a:rPr>
              <a:t>Subway, buildings (e.g., the CIC in Pittsburgh a couple of years ago), …</a:t>
            </a: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102F1CB-F593-6249-A99A-00906841F78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45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0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GSM conclusions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Security architecture does not meet its goals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Too many possible weak links in the network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Questionable cryptographic strength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Single point of failure (</a:t>
            </a:r>
            <a:r>
              <a:rPr lang="en-US" altLang="ja-JP" sz="2400" i="1">
                <a:latin typeface="Times New Roman" charset="0"/>
                <a:ea typeface="ＭＳ Ｐゴシック" charset="0"/>
              </a:rPr>
              <a:t>K</a:t>
            </a:r>
            <a:r>
              <a:rPr lang="en-US" altLang="ja-JP" sz="2400" i="1" baseline="-25000">
                <a:latin typeface="Times New Roman" charset="0"/>
                <a:ea typeface="ＭＳ Ｐゴシック" charset="0"/>
              </a:rPr>
              <a:t>I</a:t>
            </a:r>
            <a:r>
              <a:rPr lang="en-US" altLang="ja-JP" sz="240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No mutual authentication</a:t>
            </a:r>
          </a:p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All of this found through reverse-engineering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Maybe the design process should have been more open…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399E201-62CC-954B-8A13-99AA92405DBE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46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72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55105-E0ED-84D5-4C1A-F18E2AA6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0F58-6721-E17E-476D-6FAFAB27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56647"/>
            <a:ext cx="8229600" cy="914400"/>
          </a:xfrm>
        </p:spPr>
        <p:txBody>
          <a:bodyPr/>
          <a:lstStyle/>
          <a:p>
            <a:r>
              <a:rPr lang="en-US" dirty="0"/>
              <a:t>Newer Problems: 4G/5G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2177D-F3C7-8AB9-2DBF-A0E0F540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766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B0E7281-4669-F24D-7D15-B0E8B13E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4/5G -- High Level Features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2D7230ED-9579-C426-85F4-E274D22B0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7220" y="2896586"/>
          <a:ext cx="7311186" cy="395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166600" imgH="6578600" progId="Word.Document.12">
                  <p:embed/>
                </p:oleObj>
              </mc:Choice>
              <mc:Fallback>
                <p:oleObj name="Document" r:id="rId2" imgW="12166600" imgH="6578600" progId="Word.Document.12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2D7230ED-9579-C426-85F4-E274D22B0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220" y="2896586"/>
                        <a:ext cx="7311186" cy="3955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>
            <a:extLst>
              <a:ext uri="{FF2B5EF4-FFF2-40B4-BE49-F238E27FC236}">
                <a16:creationId xmlns:a16="http://schemas.microsoft.com/office/drawing/2014/main" id="{B676BFE4-9E2C-B670-3DE7-5816FF1ED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403" y="2744468"/>
            <a:ext cx="4411431" cy="5324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396"/>
          </a:p>
        </p:txBody>
      </p:sp>
      <p:sp>
        <p:nvSpPr>
          <p:cNvPr id="8197" name="Content Placeholder 2">
            <a:extLst>
              <a:ext uri="{FF2B5EF4-FFF2-40B4-BE49-F238E27FC236}">
                <a16:creationId xmlns:a16="http://schemas.microsoft.com/office/drawing/2014/main" id="{F6E21029-31A1-AD8B-0461-55AF643D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94" y="1066518"/>
            <a:ext cx="7149560" cy="4107194"/>
          </a:xfrm>
        </p:spPr>
        <p:txBody>
          <a:bodyPr/>
          <a:lstStyle/>
          <a:p>
            <a:r>
              <a:rPr lang="en-US" altLang="en-US" dirty="0"/>
              <a:t>No support for circuit-switched voice</a:t>
            </a:r>
          </a:p>
          <a:p>
            <a:pPr lvl="1"/>
            <a:r>
              <a:rPr lang="en-US" altLang="en-US" dirty="0"/>
              <a:t>Instead providing Voice over LTE (VoLTE)</a:t>
            </a:r>
          </a:p>
          <a:p>
            <a:r>
              <a:rPr lang="en-US" altLang="en-US" dirty="0"/>
              <a:t>Replace spread spectrum/CDMA with OFDM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4B0FB78-184E-90D9-67A4-13B27F97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LTE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B2C28-CB86-9C23-1B84-30A5D13F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65" y="1755699"/>
            <a:ext cx="4411431" cy="479489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evolved NodeB (eNodeB)</a:t>
            </a:r>
          </a:p>
          <a:p>
            <a:pPr lvl="1">
              <a:defRPr/>
            </a:pPr>
            <a:r>
              <a:rPr lang="en-US" dirty="0"/>
              <a:t>Most devices connect into the network through the eNodeB</a:t>
            </a:r>
          </a:p>
          <a:p>
            <a:pPr>
              <a:defRPr/>
            </a:pPr>
            <a:r>
              <a:rPr lang="en-US" dirty="0"/>
              <a:t>Evolution of the previous 3GPP </a:t>
            </a:r>
            <a:r>
              <a:rPr lang="en-US" dirty="0" err="1"/>
              <a:t>NodeB</a:t>
            </a:r>
            <a:r>
              <a:rPr lang="en-US" dirty="0"/>
              <a:t> (~2G BTS) </a:t>
            </a:r>
          </a:p>
          <a:p>
            <a:pPr lvl="1">
              <a:defRPr/>
            </a:pPr>
            <a:r>
              <a:rPr lang="en-US" dirty="0"/>
              <a:t>Uses OFDM instead of CDMA</a:t>
            </a:r>
          </a:p>
          <a:p>
            <a:pPr>
              <a:defRPr/>
            </a:pPr>
            <a:r>
              <a:rPr lang="en-US" dirty="0"/>
              <a:t>Has its own control functionality</a:t>
            </a:r>
          </a:p>
          <a:p>
            <a:pPr lvl="1">
              <a:defRPr/>
            </a:pPr>
            <a:r>
              <a:rPr lang="en-US" dirty="0"/>
              <a:t>Dropped the Radio Network Controller (RNC - ~2G BSC)</a:t>
            </a:r>
          </a:p>
          <a:p>
            <a:pPr lvl="1">
              <a:defRPr/>
            </a:pPr>
            <a:r>
              <a:rPr lang="en-US" dirty="0"/>
              <a:t>eNodeB supports radio resource control, admission control, and mobility management (handover)</a:t>
            </a:r>
          </a:p>
          <a:p>
            <a:pPr lvl="1">
              <a:defRPr/>
            </a:pPr>
            <a:r>
              <a:rPr lang="en-US" dirty="0"/>
              <a:t>Was originally the responsibility of the RNC</a:t>
            </a:r>
          </a:p>
        </p:txBody>
      </p:sp>
      <p:pic>
        <p:nvPicPr>
          <p:cNvPr id="9220" name="Picture Placeholder 5" descr="Ch14fig02.eps">
            <a:hlinkClick r:id="rId2"/>
            <a:extLst>
              <a:ext uri="{FF2B5EF4-FFF2-40B4-BE49-F238E27FC236}">
                <a16:creationId xmlns:a16="http://schemas.microsoft.com/office/drawing/2014/main" id="{93C7193B-1EB0-3684-0DAA-E11E01BC5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47" r="-44647"/>
          <a:stretch>
            <a:fillRect/>
          </a:stretch>
        </p:blipFill>
        <p:spPr bwMode="auto">
          <a:xfrm>
            <a:off x="3507172" y="1603581"/>
            <a:ext cx="6769264" cy="50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>
            <a:extLst>
              <a:ext uri="{FF2B5EF4-FFF2-40B4-BE49-F238E27FC236}">
                <a16:creationId xmlns:a16="http://schemas.microsoft.com/office/drawing/2014/main" id="{3376DBBF-6486-1871-0F82-61578548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296" y="1603581"/>
            <a:ext cx="1470477" cy="64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797"/>
              <a:t>Radio Access</a:t>
            </a:r>
          </a:p>
          <a:p>
            <a:r>
              <a:rPr lang="en-US" altLang="en-US" sz="1797"/>
              <a:t>Network</a:t>
            </a:r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062F895D-F10C-A91E-A06A-61A8A013C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544" y="4143639"/>
            <a:ext cx="1042644" cy="6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797"/>
              <a:t>Core</a:t>
            </a:r>
          </a:p>
          <a:p>
            <a:r>
              <a:rPr lang="en-US" altLang="en-US" sz="1797"/>
              <a:t>Network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1E3D-EEE0-34C4-4837-80A91E22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56647"/>
            <a:ext cx="8229600" cy="914400"/>
          </a:xfrm>
        </p:spPr>
        <p:txBody>
          <a:bodyPr/>
          <a:lstStyle/>
          <a:p>
            <a:r>
              <a:rPr lang="en-US" dirty="0"/>
              <a:t>Classical Problems: WEP/WLAN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AF090-E035-1C4E-35C8-2F62BA49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8790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2DB4778-CEA5-E01A-BBFE-7CD00B51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Evolved Packet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0FF98-2A56-B693-E6FA-C7718BFB5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0" y="1904648"/>
            <a:ext cx="7149560" cy="479489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Overall architecture is called the Evolved Packet System (EPS)</a:t>
            </a:r>
          </a:p>
          <a:p>
            <a:pPr>
              <a:defRPr/>
            </a:pPr>
            <a:r>
              <a:rPr lang="en-US" dirty="0"/>
              <a:t>3GPP standards divide the network into</a:t>
            </a:r>
          </a:p>
          <a:p>
            <a:pPr>
              <a:defRPr/>
            </a:pPr>
            <a:r>
              <a:rPr lang="en-US" dirty="0"/>
              <a:t>Radio access network (RAN): cell towers and connectives to mobile devices</a:t>
            </a:r>
          </a:p>
          <a:p>
            <a:pPr>
              <a:defRPr/>
            </a:pPr>
            <a:r>
              <a:rPr lang="en-US" dirty="0"/>
              <a:t>Core network (CN): management and connectivity to other networks</a:t>
            </a:r>
          </a:p>
          <a:p>
            <a:pPr>
              <a:defRPr/>
            </a:pPr>
            <a:r>
              <a:rPr lang="en-US" dirty="0"/>
              <a:t>Each can evolve independently</a:t>
            </a:r>
          </a:p>
          <a:p>
            <a:pPr lvl="1">
              <a:defRPr/>
            </a:pPr>
            <a:r>
              <a:rPr lang="en-US" dirty="0"/>
              <a:t>Driven by different technologies: optimizing spectrum use versus management and control or traffic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E1E28A1-043D-5AD9-1AF8-BB8B9BF1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Evolved Packet System</a:t>
            </a:r>
            <a:br>
              <a:rPr lang="en-US" altLang="en-US"/>
            </a:br>
            <a:r>
              <a:rPr lang="en-US" altLang="en-US"/>
              <a:t>Components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95FCACD-2E40-F145-E82E-F79413D7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0" y="1755699"/>
            <a:ext cx="7149560" cy="471566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Long Term Evolution (LTE) is the RAN</a:t>
            </a:r>
          </a:p>
          <a:p>
            <a:pPr lvl="1"/>
            <a:r>
              <a:rPr lang="en-US" altLang="en-US"/>
              <a:t>Called Evolved UMTS Terrestrial Radio Access (E-UTRA)</a:t>
            </a:r>
          </a:p>
          <a:p>
            <a:pPr lvl="1"/>
            <a:r>
              <a:rPr lang="en-US" altLang="en-US"/>
              <a:t>Enhancement of 3GPP’s 3G RAN</a:t>
            </a:r>
          </a:p>
          <a:p>
            <a:pPr lvl="1"/>
            <a:r>
              <a:rPr lang="en-US" altLang="en-US"/>
              <a:t>eNodeB is the only logical node in the E-UTRAN</a:t>
            </a:r>
          </a:p>
          <a:p>
            <a:pPr lvl="1"/>
            <a:r>
              <a:rPr lang="en-US" altLang="en-US"/>
              <a:t>No RNC</a:t>
            </a:r>
          </a:p>
          <a:p>
            <a:r>
              <a:rPr lang="en-US" altLang="en-US"/>
              <a:t>Evolved Packet Core (EPC)</a:t>
            </a:r>
          </a:p>
          <a:p>
            <a:pPr lvl="1"/>
            <a:r>
              <a:rPr lang="en-US" altLang="en-US"/>
              <a:t>Operator or carrier core network –core of the system</a:t>
            </a:r>
          </a:p>
          <a:p>
            <a:r>
              <a:rPr lang="en-US" altLang="en-US"/>
              <a:t>Traditionally circuit switched but now entirely packet switched</a:t>
            </a:r>
          </a:p>
          <a:p>
            <a:pPr lvl="1"/>
            <a:r>
              <a:rPr lang="en-US" altLang="en-US"/>
              <a:t>Based on IP - Voice supported using voice over IP (VoIP)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709B-7F5E-0B7C-C73D-3B07211D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BA00-E5C1-22B2-20CF-BB21130F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b="0" dirty="0">
                <a:solidFill>
                  <a:srgbClr val="BA0C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5G Security and Privacy – A Research Roadmap E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lisa Bertino and Syed Rafiul Hussain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https://arxiv.org/abs/2003.13604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Hermes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https://www.usenix.org/conference/usenixsecurity24/presentation/al-ishtiaq</a:t>
            </a: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5GReasoner: A Property-Directed Security and Privacy Analysis Framework for 5G Cellular Network Protocol</a:t>
            </a:r>
          </a:p>
          <a:p>
            <a:pPr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CellularLinit https://www.usenix.org/conference/usenixsecurity24/presentation/rahman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LTE Inspector https://www.ndss-symposium.org/wp-content/uploads/2018/02/ndss2018_02A-3_Hussain_paper.pdf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br>
              <a:rPr lang="en-US" sz="1100" dirty="0"/>
            </a:br>
            <a:br>
              <a:rPr lang="en-US" sz="1800" dirty="0">
                <a:effectLst/>
                <a:latin typeface="MissionGothic"/>
              </a:rPr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FB5A-37EB-BCF8-FD71-DFC4C372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2678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7C634-E734-2791-DCC1-55AB8542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43B4F-3A49-C296-7347-7EC12BC1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53</a:t>
            </a:fld>
            <a:endParaRPr kumimoji="0" lang="en-US"/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FAC08706-B8CE-5B5E-9473-114644FC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" y="2177929"/>
            <a:ext cx="7772400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2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7637-69BF-00B5-9A01-E788ED04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F68D-C389-84EA-CA67-B882B600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imbusRomNo9L"/>
              </a:rPr>
              <a:t>a) </a:t>
            </a:r>
            <a:r>
              <a:rPr lang="en-US" sz="1800" i="1" dirty="0">
                <a:effectLst/>
                <a:latin typeface="NimbusRomNo9L"/>
              </a:rPr>
              <a:t>Specification</a:t>
            </a:r>
            <a:r>
              <a:rPr lang="en-US" sz="1800" dirty="0">
                <a:effectLst/>
                <a:latin typeface="NimbusRomNo9L"/>
              </a:rPr>
              <a:t>: The cellular protocol lacks a for- mal specification, and the often suffers from ambiguity and under-specification.</a:t>
            </a:r>
          </a:p>
          <a:p>
            <a:r>
              <a:rPr lang="en-US" sz="1800" dirty="0">
                <a:effectLst/>
                <a:latin typeface="NimbusRomNo9L"/>
              </a:rPr>
              <a:t> (b) </a:t>
            </a:r>
            <a:r>
              <a:rPr lang="en-US" sz="1800" i="1" dirty="0">
                <a:effectLst/>
                <a:latin typeface="NimbusRomNo9L"/>
              </a:rPr>
              <a:t>Protocol Complexity</a:t>
            </a:r>
            <a:r>
              <a:rPr lang="en-US" sz="1800" dirty="0">
                <a:effectLst/>
                <a:latin typeface="NimbusRomNo9L"/>
              </a:rPr>
              <a:t>: The cellular protocol—comprising of multiple (cryptographic) sub-protocols—is </a:t>
            </a:r>
            <a:r>
              <a:rPr lang="en-US" sz="1800" i="1" dirty="0">
                <a:effectLst/>
                <a:latin typeface="NimbusRomNo9L"/>
              </a:rPr>
              <a:t>stateful </a:t>
            </a:r>
            <a:r>
              <a:rPr lang="en-US" sz="1800" dirty="0">
                <a:effectLst/>
                <a:latin typeface="NimbusRomNo9L"/>
              </a:rPr>
              <a:t>in nature</a:t>
            </a:r>
          </a:p>
          <a:p>
            <a:r>
              <a:rPr lang="en-US" sz="1800" dirty="0">
                <a:effectLst/>
                <a:latin typeface="NimbusRomNo9L"/>
              </a:rPr>
              <a:t>. (c) </a:t>
            </a:r>
            <a:r>
              <a:rPr lang="en-US" sz="1800" i="1" dirty="0">
                <a:effectLst/>
                <a:latin typeface="NimbusRomNo9L"/>
              </a:rPr>
              <a:t>Closed system</a:t>
            </a:r>
            <a:r>
              <a:rPr lang="en-US" sz="1800" dirty="0">
                <a:effectLst/>
                <a:latin typeface="NimbusRomNo9L"/>
              </a:rPr>
              <a:t>: A majority of the deployed cellular systems are proprietary and closed sys- </a:t>
            </a:r>
            <a:r>
              <a:rPr lang="en-US" sz="1800" dirty="0" err="1">
                <a:effectLst/>
                <a:latin typeface="NimbusRomNo9L"/>
              </a:rPr>
              <a:t>tems</a:t>
            </a:r>
            <a:r>
              <a:rPr lang="en-US" sz="1800" dirty="0">
                <a:effectLst/>
                <a:latin typeface="NimbusRomNo9L"/>
              </a:rPr>
              <a:t> which require any testing approach to be black-box and system-agnostic. </a:t>
            </a:r>
          </a:p>
          <a:p>
            <a:r>
              <a:rPr lang="en-US" sz="1800" dirty="0">
                <a:effectLst/>
                <a:latin typeface="NimbusRomNo9L"/>
              </a:rPr>
              <a:t>(d) </a:t>
            </a:r>
            <a:r>
              <a:rPr lang="en-US" sz="1800" i="1" dirty="0">
                <a:effectLst/>
                <a:latin typeface="NimbusRomNo9L"/>
              </a:rPr>
              <a:t>Legal barrier</a:t>
            </a:r>
            <a:r>
              <a:rPr lang="en-US" sz="1800" dirty="0">
                <a:effectLst/>
                <a:latin typeface="NimbusRomNo9L"/>
              </a:rPr>
              <a:t>: Regulatory requirements  prohibit transmission in the licensed spectrum making dynamic network testing and attack validation challenging.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5D7C4-F1B0-C57A-82BD-3200C6C2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2187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BFD86-1E42-416D-C38C-94BC99C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55</a:t>
            </a:fld>
            <a:endParaRPr kumimoji="0" lang="en-US"/>
          </a:p>
        </p:txBody>
      </p:sp>
      <p:pic>
        <p:nvPicPr>
          <p:cNvPr id="6" name="Picture 5" descr="A diagram of a network diagram&#10;&#10;AI-generated content may be incorrect.">
            <a:extLst>
              <a:ext uri="{FF2B5EF4-FFF2-40B4-BE49-F238E27FC236}">
                <a16:creationId xmlns:a16="http://schemas.microsoft.com/office/drawing/2014/main" id="{67B55068-760F-0698-ED34-7FCA27E46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80" y="382494"/>
            <a:ext cx="6108700" cy="2032000"/>
          </a:xfrm>
          <a:prstGeom prst="rect">
            <a:avLst/>
          </a:prstGeom>
        </p:spPr>
      </p:pic>
      <p:pic>
        <p:nvPicPr>
          <p:cNvPr id="8" name="Picture 7" descr="A diagram of a connection system&#10;&#10;AI-generated content may be incorrect.">
            <a:extLst>
              <a:ext uri="{FF2B5EF4-FFF2-40B4-BE49-F238E27FC236}">
                <a16:creationId xmlns:a16="http://schemas.microsoft.com/office/drawing/2014/main" id="{332BACBC-F980-819E-2016-84906DDE7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80" y="2297207"/>
            <a:ext cx="59182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6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7ACA-7EB5-C223-40BC-054F5933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F588-3509-B866-C849-D655A886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56</a:t>
            </a:fld>
            <a:endParaRPr kumimoji="0" lang="en-US"/>
          </a:p>
        </p:txBody>
      </p:sp>
      <p:pic>
        <p:nvPicPr>
          <p:cNvPr id="6" name="Picture 5" descr="A diagram of a system&#10;&#10;AI-generated content may be incorrect.">
            <a:extLst>
              <a:ext uri="{FF2B5EF4-FFF2-40B4-BE49-F238E27FC236}">
                <a16:creationId xmlns:a16="http://schemas.microsoft.com/office/drawing/2014/main" id="{40A6C477-9916-BABB-8ED7-D4DBB0498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2779432"/>
            <a:ext cx="61849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6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A4A3-0FED-85F8-B60F-0A7E71D0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protocol state machines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10D37-7B37-A95D-60F4-A839A6E2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57</a:t>
            </a:fld>
            <a:endParaRPr kumimoji="0" lang="en-US"/>
          </a:p>
        </p:txBody>
      </p:sp>
      <p:pic>
        <p:nvPicPr>
          <p:cNvPr id="6" name="Picture 5" descr="A diagram of a system&#10;&#10;AI-generated content may be incorrect.">
            <a:extLst>
              <a:ext uri="{FF2B5EF4-FFF2-40B4-BE49-F238E27FC236}">
                <a16:creationId xmlns:a16="http://schemas.microsoft.com/office/drawing/2014/main" id="{A7BF8AA6-6111-794B-F18D-06F02CA9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06197"/>
            <a:ext cx="7772400" cy="57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56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4917-12EA-817C-239D-BF5E2ACF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7D512-E8EE-6611-0673-3847B36C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58</a:t>
            </a:fld>
            <a:endParaRPr kumimoji="0" lang="en-US"/>
          </a:p>
        </p:txBody>
      </p:sp>
      <p:pic>
        <p:nvPicPr>
          <p:cNvPr id="6" name="Picture 5" descr="A white sheet with black text and red text&#10;&#10;AI-generated content may be incorrect.">
            <a:extLst>
              <a:ext uri="{FF2B5EF4-FFF2-40B4-BE49-F238E27FC236}">
                <a16:creationId xmlns:a16="http://schemas.microsoft.com/office/drawing/2014/main" id="{5C5559A4-BD52-7B08-9724-FB0BE8E12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7" y="1626410"/>
            <a:ext cx="9002113" cy="44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1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58504-F003-AF5A-29A9-1EBE7F6F6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BA3C3-D392-EC1B-A9E4-5A2A9332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59</a:t>
            </a:fld>
            <a:endParaRPr kumimoji="0" lang="en-US"/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42807340-968B-6A3A-580E-7883AE954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20490"/>
            <a:ext cx="7772400" cy="14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7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WEP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8AA540-811B-264D-B1ED-34491756FC5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6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27655" name="Picture 3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137636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1219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5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2271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1219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Arc 7"/>
          <p:cNvSpPr>
            <a:spLocks/>
          </p:cNvSpPr>
          <p:nvPr/>
        </p:nvSpPr>
        <p:spPr bwMode="auto">
          <a:xfrm flipH="1">
            <a:off x="6324600" y="1905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0" name="Arc 8"/>
          <p:cNvSpPr>
            <a:spLocks/>
          </p:cNvSpPr>
          <p:nvPr/>
        </p:nvSpPr>
        <p:spPr bwMode="auto">
          <a:xfrm flipH="1">
            <a:off x="6477000" y="20574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1" name="Arc 9"/>
          <p:cNvSpPr>
            <a:spLocks/>
          </p:cNvSpPr>
          <p:nvPr/>
        </p:nvSpPr>
        <p:spPr bwMode="auto">
          <a:xfrm flipH="1">
            <a:off x="6629400" y="22098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2" name="Arc 10"/>
          <p:cNvSpPr>
            <a:spLocks/>
          </p:cNvSpPr>
          <p:nvPr/>
        </p:nvSpPr>
        <p:spPr bwMode="auto">
          <a:xfrm flipH="1">
            <a:off x="6781800" y="2362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3" name="Arc 11"/>
          <p:cNvSpPr>
            <a:spLocks/>
          </p:cNvSpPr>
          <p:nvPr/>
        </p:nvSpPr>
        <p:spPr bwMode="auto">
          <a:xfrm>
            <a:off x="4572000" y="24384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4" name="Arc 12"/>
          <p:cNvSpPr>
            <a:spLocks/>
          </p:cNvSpPr>
          <p:nvPr/>
        </p:nvSpPr>
        <p:spPr bwMode="auto">
          <a:xfrm>
            <a:off x="4724400" y="2286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5" name="Arc 13"/>
          <p:cNvSpPr>
            <a:spLocks/>
          </p:cNvSpPr>
          <p:nvPr/>
        </p:nvSpPr>
        <p:spPr bwMode="auto">
          <a:xfrm>
            <a:off x="4876800" y="21336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6" name="Arc 14"/>
          <p:cNvSpPr>
            <a:spLocks/>
          </p:cNvSpPr>
          <p:nvPr/>
        </p:nvSpPr>
        <p:spPr bwMode="auto">
          <a:xfrm>
            <a:off x="5029200" y="1981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7" name="Arc 15"/>
          <p:cNvSpPr>
            <a:spLocks/>
          </p:cNvSpPr>
          <p:nvPr/>
        </p:nvSpPr>
        <p:spPr bwMode="auto">
          <a:xfrm>
            <a:off x="3124200" y="47244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8" name="Arc 16"/>
          <p:cNvSpPr>
            <a:spLocks/>
          </p:cNvSpPr>
          <p:nvPr/>
        </p:nvSpPr>
        <p:spPr bwMode="auto">
          <a:xfrm>
            <a:off x="3276600" y="4572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9" name="Arc 17"/>
          <p:cNvSpPr>
            <a:spLocks/>
          </p:cNvSpPr>
          <p:nvPr/>
        </p:nvSpPr>
        <p:spPr bwMode="auto">
          <a:xfrm>
            <a:off x="3429000" y="44196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0" name="Arc 18"/>
          <p:cNvSpPr>
            <a:spLocks/>
          </p:cNvSpPr>
          <p:nvPr/>
        </p:nvSpPr>
        <p:spPr bwMode="auto">
          <a:xfrm>
            <a:off x="3581400" y="4267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1" name="Arc 19"/>
          <p:cNvSpPr>
            <a:spLocks/>
          </p:cNvSpPr>
          <p:nvPr/>
        </p:nvSpPr>
        <p:spPr bwMode="auto">
          <a:xfrm>
            <a:off x="838200" y="34290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2" name="Arc 20"/>
          <p:cNvSpPr>
            <a:spLocks/>
          </p:cNvSpPr>
          <p:nvPr/>
        </p:nvSpPr>
        <p:spPr bwMode="auto">
          <a:xfrm>
            <a:off x="990600" y="32766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3" name="Arc 21"/>
          <p:cNvSpPr>
            <a:spLocks/>
          </p:cNvSpPr>
          <p:nvPr/>
        </p:nvSpPr>
        <p:spPr bwMode="auto">
          <a:xfrm>
            <a:off x="1143000" y="31242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4" name="Arc 22"/>
          <p:cNvSpPr>
            <a:spLocks/>
          </p:cNvSpPr>
          <p:nvPr/>
        </p:nvSpPr>
        <p:spPr bwMode="auto">
          <a:xfrm>
            <a:off x="1295400" y="2971800"/>
            <a:ext cx="762000" cy="8382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7675" name="Picture 25" descr="key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7" descr="key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8" descr="key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29" descr="key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1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Shared key (statically configured master)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Uses a stream cipher</a:t>
            </a:r>
          </a:p>
        </p:txBody>
      </p:sp>
    </p:spTree>
    <p:extLst>
      <p:ext uri="{BB962C8B-B14F-4D97-AF65-F5344CB8AC3E}">
        <p14:creationId xmlns:p14="http://schemas.microsoft.com/office/powerpoint/2010/main" val="1725871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80EA-6D48-BB3E-CC1D-0790B1CF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91806-AEA3-2D29-465E-D5900001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60</a:t>
            </a:fld>
            <a:endParaRPr kumimoji="0" lang="en-US"/>
          </a:p>
        </p:txBody>
      </p:sp>
      <p:pic>
        <p:nvPicPr>
          <p:cNvPr id="6" name="Picture 5" descr="A diagram of a computer process&#10;&#10;AI-generated content may be incorrect.">
            <a:extLst>
              <a:ext uri="{FF2B5EF4-FFF2-40B4-BE49-F238E27FC236}">
                <a16:creationId xmlns:a16="http://schemas.microsoft.com/office/drawing/2014/main" id="{5D30EC14-50A9-E342-8370-0839C8F8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2434951"/>
            <a:ext cx="8932999" cy="22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0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BCD6-537B-F949-3128-BBD47E1A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29649-D272-B3D0-660C-65D054DD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61</a:t>
            </a:fld>
            <a:endParaRPr kumimoji="0" lang="en-US"/>
          </a:p>
        </p:txBody>
      </p:sp>
      <p:pic>
        <p:nvPicPr>
          <p:cNvPr id="6" name="Picture 5" descr="A table with text on it&#10;&#10;AI-generated content may be incorrect.">
            <a:extLst>
              <a:ext uri="{FF2B5EF4-FFF2-40B4-BE49-F238E27FC236}">
                <a16:creationId xmlns:a16="http://schemas.microsoft.com/office/drawing/2014/main" id="{331C4A34-04FC-7A83-3EF2-C1DDC211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49" y="1574800"/>
            <a:ext cx="5486861" cy="43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1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3F5C-AA2D-F5F3-F481-FCBEE48C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2729E-CB40-5DBB-1A91-8E0A6F84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62</a:t>
            </a:fld>
            <a:endParaRPr kumimoji="0" lang="en-US"/>
          </a:p>
        </p:txBody>
      </p:sp>
      <p:pic>
        <p:nvPicPr>
          <p:cNvPr id="6" name="Picture 5" descr="A close-up of a blue box&#10;&#10;AI-generated content may be incorrect.">
            <a:extLst>
              <a:ext uri="{FF2B5EF4-FFF2-40B4-BE49-F238E27FC236}">
                <a16:creationId xmlns:a16="http://schemas.microsoft.com/office/drawing/2014/main" id="{BA9A0CC1-1301-0026-1100-EDAFB64B9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6861"/>
            <a:ext cx="5778500" cy="1790700"/>
          </a:xfrm>
          <a:prstGeom prst="rect">
            <a:avLst/>
          </a:prstGeom>
        </p:spPr>
      </p:pic>
      <p:pic>
        <p:nvPicPr>
          <p:cNvPr id="8" name="Picture 7" descr="A close-up of a blue box&#10;&#10;AI-generated content may be incorrect.">
            <a:extLst>
              <a:ext uri="{FF2B5EF4-FFF2-40B4-BE49-F238E27FC236}">
                <a16:creationId xmlns:a16="http://schemas.microsoft.com/office/drawing/2014/main" id="{4C88FF33-8FCD-11C2-8260-456DD9F77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68" y="3421158"/>
            <a:ext cx="6057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7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6ED9-E2BF-C3A5-F211-853CA699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on user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D6DF5-1E15-335A-303C-E31CCFB5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63</a:t>
            </a:fld>
            <a:endParaRPr kumimoji="0" lang="en-US"/>
          </a:p>
        </p:txBody>
      </p:sp>
      <p:pic>
        <p:nvPicPr>
          <p:cNvPr id="6" name="Picture 5" descr="A table with red and black text&#10;&#10;AI-generated content may be incorrect.">
            <a:extLst>
              <a:ext uri="{FF2B5EF4-FFF2-40B4-BE49-F238E27FC236}">
                <a16:creationId xmlns:a16="http://schemas.microsoft.com/office/drawing/2014/main" id="{8611CBED-27F1-F90E-8F15-7D8EC93B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9637"/>
            <a:ext cx="7772400" cy="49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92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6BF24-91EB-7323-F6D7-0CBCD8B7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64</a:t>
            </a:fld>
            <a:endParaRPr kumimoji="0" lang="en-US"/>
          </a:p>
        </p:txBody>
      </p:sp>
      <p:pic>
        <p:nvPicPr>
          <p:cNvPr id="6" name="Picture 5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C95AE22A-67CB-4CFA-AF60-4A0465F1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6" y="2361635"/>
            <a:ext cx="7772400" cy="18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59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4339-C451-92A3-FBA9-44E379C5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20000 foot 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EB31-3613-3026-6942-8FBC2762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Type of threat: </a:t>
            </a:r>
          </a:p>
          <a:p>
            <a:pPr lvl="1"/>
            <a:r>
              <a:rPr lang="en-US" dirty="0"/>
              <a:t>Who impacted: Provider, User, Everyone</a:t>
            </a:r>
          </a:p>
          <a:p>
            <a:pPr lvl="1"/>
            <a:r>
              <a:rPr lang="en-US" dirty="0"/>
              <a:t>Provider: Account fraud,  DoS</a:t>
            </a:r>
          </a:p>
          <a:p>
            <a:pPr lvl="1"/>
            <a:r>
              <a:rPr lang="en-US" dirty="0"/>
              <a:t>User: Privacy leaks</a:t>
            </a:r>
          </a:p>
          <a:p>
            <a:pPr lvl="1"/>
            <a:r>
              <a:rPr lang="en-US" dirty="0"/>
              <a:t>Everyone: Emergency services affected </a:t>
            </a:r>
          </a:p>
          <a:p>
            <a:endParaRPr lang="en-US" dirty="0"/>
          </a:p>
          <a:p>
            <a:r>
              <a:rPr lang="en-US" dirty="0"/>
              <a:t>Locus of attack launch</a:t>
            </a:r>
          </a:p>
          <a:p>
            <a:pPr lvl="1"/>
            <a:r>
              <a:rPr lang="en-US" dirty="0"/>
              <a:t>Fake User Device</a:t>
            </a:r>
          </a:p>
          <a:p>
            <a:pPr lvl="1"/>
            <a:r>
              <a:rPr lang="en-US" dirty="0"/>
              <a:t>Fake Base Station</a:t>
            </a:r>
          </a:p>
          <a:p>
            <a:pPr lvl="1"/>
            <a:r>
              <a:rPr lang="en-US" dirty="0"/>
              <a:t>Radio edge </a:t>
            </a:r>
          </a:p>
          <a:p>
            <a:pPr lvl="1"/>
            <a:r>
              <a:rPr lang="en-US" dirty="0"/>
              <a:t>Backhaul 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Types of defenses: </a:t>
            </a:r>
          </a:p>
          <a:p>
            <a:pPr lvl="1"/>
            <a:r>
              <a:rPr lang="en-US" dirty="0"/>
              <a:t>ML</a:t>
            </a:r>
          </a:p>
          <a:p>
            <a:pPr lvl="1"/>
            <a:r>
              <a:rPr lang="en-US" dirty="0"/>
              <a:t>Model Checking</a:t>
            </a:r>
          </a:p>
          <a:p>
            <a:pPr lvl="1"/>
            <a:r>
              <a:rPr lang="en-US" dirty="0"/>
              <a:t>Specification Inference </a:t>
            </a:r>
          </a:p>
          <a:p>
            <a:pPr lvl="1"/>
            <a:r>
              <a:rPr lang="en-US" dirty="0"/>
              <a:t>Fuzzing/Testing</a:t>
            </a:r>
          </a:p>
          <a:p>
            <a:pPr lvl="1"/>
            <a:r>
              <a:rPr lang="en-US" dirty="0"/>
              <a:t>Crypto protocols </a:t>
            </a:r>
          </a:p>
          <a:p>
            <a:pPr lvl="1"/>
            <a:r>
              <a:rPr lang="en-US" dirty="0"/>
              <a:t>Temporary IDs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963A5-A372-DD72-DBAE-699267A2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19580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91006-90BE-4302-AFEF-7102312C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6295-F96B-E97C-D2E2-C286A550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20000 foot : Why these problems occur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9E36-3482-B5C7-035D-BED6D006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layers</a:t>
            </a:r>
          </a:p>
          <a:p>
            <a:endParaRPr lang="en-US" dirty="0"/>
          </a:p>
          <a:p>
            <a:r>
              <a:rPr lang="en-US" dirty="0"/>
              <a:t>Implementation issues</a:t>
            </a:r>
          </a:p>
          <a:p>
            <a:endParaRPr lang="en-US" dirty="0"/>
          </a:p>
          <a:p>
            <a:r>
              <a:rPr lang="en-US" dirty="0"/>
              <a:t>Backward compatibility </a:t>
            </a:r>
          </a:p>
          <a:p>
            <a:endParaRPr lang="en-US" dirty="0"/>
          </a:p>
          <a:p>
            <a:r>
              <a:rPr lang="en-US" dirty="0"/>
              <a:t>Functional complexity </a:t>
            </a:r>
          </a:p>
          <a:p>
            <a:endParaRPr lang="en-US" dirty="0"/>
          </a:p>
          <a:p>
            <a:r>
              <a:rPr lang="en-US" dirty="0"/>
              <a:t>Incomplete specifications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E837F-5F9A-B75A-D1E6-9052FD37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59123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DC6A-9774-9DE5-50A5-CE0FB28E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344DC-AAF9-6794-A7AC-7CEDBEFC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67</a:t>
            </a:fld>
            <a:endParaRPr kumimoji="0" lang="en-US"/>
          </a:p>
        </p:txBody>
      </p:sp>
      <p:pic>
        <p:nvPicPr>
          <p:cNvPr id="6" name="Picture 5" descr="A diagram of a network&#10;&#10;AI-generated content may be incorrect.">
            <a:extLst>
              <a:ext uri="{FF2B5EF4-FFF2-40B4-BE49-F238E27FC236}">
                <a16:creationId xmlns:a16="http://schemas.microsoft.com/office/drawing/2014/main" id="{0299DA9E-9D6F-425E-B692-6C8889F79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7" y="2179170"/>
            <a:ext cx="7660854" cy="30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9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36F9-9264-3DB6-D7A5-5E650325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76DB1-515E-4FFA-C41F-F7C6976E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68</a:t>
            </a:fld>
            <a:endParaRPr kumimoji="0" lang="en-US"/>
          </a:p>
        </p:txBody>
      </p:sp>
      <p:pic>
        <p:nvPicPr>
          <p:cNvPr id="6" name="Picture 5" descr="A diagram of a system&#10;&#10;AI-generated content may be incorrect.">
            <a:extLst>
              <a:ext uri="{FF2B5EF4-FFF2-40B4-BE49-F238E27FC236}">
                <a16:creationId xmlns:a16="http://schemas.microsoft.com/office/drawing/2014/main" id="{61FD5437-C775-2316-0707-117315410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914400"/>
            <a:ext cx="5461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7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2155-0B6F-2F5E-5EE1-31683ED3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E3D33-AB21-016A-EC8C-A31D34B5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Fake Base Station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Fake Emergency Alerts</a:t>
            </a:r>
          </a:p>
          <a:p>
            <a:endParaRPr lang="en-US" dirty="0"/>
          </a:p>
          <a:p>
            <a:r>
              <a:rPr lang="en-US" dirty="0"/>
              <a:t>Identity Exposure </a:t>
            </a:r>
          </a:p>
          <a:p>
            <a:endParaRPr lang="en-US" dirty="0"/>
          </a:p>
          <a:p>
            <a:r>
              <a:rPr lang="en-US" dirty="0"/>
              <a:t>Account Fraud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41BF8-AE47-DEE0-8A8B-F6A25B7D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176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WEP encryption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0C195D-3EF0-2448-A294-494E4656029D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7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470400"/>
            <a:ext cx="8229600" cy="1541463"/>
          </a:xfrm>
        </p:spPr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WEP uses the RC4 stream cipher to encrypt a TCP/IP</a:t>
            </a:r>
            <a:b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packet (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) by xor-ing it with keystream (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RC4(K, IV)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FontTx/>
              <a:buNone/>
            </a:pPr>
            <a:endParaRPr lang="ja-JP" alt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828800" y="3435350"/>
            <a:ext cx="57832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pic>
        <p:nvPicPr>
          <p:cNvPr id="29704" name="Picture 8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2901950"/>
            <a:ext cx="13763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4350"/>
            <a:ext cx="1219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047875" y="2676525"/>
            <a:ext cx="838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IV</a:t>
            </a:r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6086475" y="2676525"/>
            <a:ext cx="11430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CRC-32</a:t>
            </a: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2886075" y="2676525"/>
            <a:ext cx="457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5629275" y="2676525"/>
            <a:ext cx="457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3343275" y="2676525"/>
            <a:ext cx="17526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5095875" y="258127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4000">
                <a:latin typeface="Times New Roman" charset="0"/>
              </a:rPr>
              <a:t>…</a:t>
            </a:r>
          </a:p>
        </p:txBody>
      </p:sp>
      <p:sp>
        <p:nvSpPr>
          <p:cNvPr id="29712" name="Rectangle 19"/>
          <p:cNvSpPr>
            <a:spLocks noChangeArrowheads="1"/>
          </p:cNvSpPr>
          <p:nvPr/>
        </p:nvSpPr>
        <p:spPr bwMode="auto">
          <a:xfrm>
            <a:off x="3343275" y="2676525"/>
            <a:ext cx="27432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r>
              <a:rPr lang="en-CA" altLang="ja-JP" sz="2000">
                <a:latin typeface="Times New Roman" charset="0"/>
              </a:rPr>
              <a:t>Payload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836613" y="2189163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2000">
                <a:latin typeface="Times New Roman" charset="0"/>
              </a:rPr>
              <a:t>Key ID byte</a:t>
            </a:r>
          </a:p>
        </p:txBody>
      </p:sp>
      <p:cxnSp>
        <p:nvCxnSpPr>
          <p:cNvPr id="29714" name="AutoShape 21"/>
          <p:cNvCxnSpPr>
            <a:cxnSpLocks noChangeShapeType="1"/>
            <a:stCxn id="29713" idx="3"/>
            <a:endCxn id="29708" idx="0"/>
          </p:cNvCxnSpPr>
          <p:nvPr/>
        </p:nvCxnSpPr>
        <p:spPr bwMode="auto">
          <a:xfrm>
            <a:off x="2276475" y="2387600"/>
            <a:ext cx="838200" cy="288925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5" name="Rectangle 22"/>
          <p:cNvSpPr>
            <a:spLocks noChangeArrowheads="1"/>
          </p:cNvSpPr>
          <p:nvPr/>
        </p:nvSpPr>
        <p:spPr bwMode="auto">
          <a:xfrm>
            <a:off x="3343275" y="2295525"/>
            <a:ext cx="3886200" cy="914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>
            <a:off x="4370388" y="2271713"/>
            <a:ext cx="171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altLang="ja-JP" sz="2000">
                <a:latin typeface="Times New Roman" charset="0"/>
              </a:rPr>
              <a:t>RC4 encrypted</a:t>
            </a:r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 flipH="1">
            <a:off x="3495675" y="2447925"/>
            <a:ext cx="83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9718" name="Line 25"/>
          <p:cNvSpPr>
            <a:spLocks noChangeShapeType="1"/>
          </p:cNvSpPr>
          <p:nvPr/>
        </p:nvSpPr>
        <p:spPr bwMode="auto">
          <a:xfrm flipH="1">
            <a:off x="6086475" y="2447925"/>
            <a:ext cx="114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 flipV="1">
            <a:off x="6086475" y="1835150"/>
            <a:ext cx="84138" cy="4603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0" name="Rectangle 27"/>
          <p:cNvSpPr>
            <a:spLocks noChangeArrowheads="1"/>
          </p:cNvSpPr>
          <p:nvPr/>
        </p:nvSpPr>
        <p:spPr bwMode="auto">
          <a:xfrm>
            <a:off x="5332413" y="1403462"/>
            <a:ext cx="2211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dirty="0">
                <a:solidFill>
                  <a:schemeClr val="hlink"/>
                </a:solidFill>
                <a:latin typeface="Tahoma" charset="0"/>
              </a:rPr>
              <a:t>P </a:t>
            </a:r>
            <a:r>
              <a:rPr lang="en-US" altLang="ja-JP" dirty="0">
                <a:solidFill>
                  <a:schemeClr val="hlink"/>
                </a:solidFill>
                <a:latin typeface="Tahoma" charset="0"/>
                <a:sym typeface="Symbol" charset="0"/>
              </a:rPr>
              <a:t></a:t>
            </a:r>
            <a:r>
              <a:rPr lang="en-US" altLang="ja-JP" dirty="0">
                <a:solidFill>
                  <a:schemeClr val="hlink"/>
                </a:solidFill>
                <a:latin typeface="Tahoma" charset="0"/>
              </a:rPr>
              <a:t> RC4(K, IV)</a:t>
            </a:r>
          </a:p>
        </p:txBody>
      </p:sp>
    </p:spTree>
    <p:extLst>
      <p:ext uri="{BB962C8B-B14F-4D97-AF65-F5344CB8AC3E}">
        <p14:creationId xmlns:p14="http://schemas.microsoft.com/office/powerpoint/2010/main" val="39728853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D7DD-3D28-C100-B099-472B7BAF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Challenges/Opportunities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3C8F-1F96-B714-4361-383EC13DC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606366"/>
                </a:solidFill>
                <a:effectLst/>
                <a:latin typeface="MissionGothic"/>
              </a:rPr>
              <a:t>Formal Analysis of Standards </a:t>
            </a:r>
          </a:p>
          <a:p>
            <a:endParaRPr lang="en-US" sz="1800" b="1" dirty="0">
              <a:solidFill>
                <a:srgbClr val="606366"/>
              </a:solidFill>
              <a:latin typeface="MissionGothic"/>
            </a:endParaRPr>
          </a:p>
          <a:p>
            <a:r>
              <a:rPr lang="en-US" sz="1800" b="1" dirty="0">
                <a:solidFill>
                  <a:srgbClr val="606366"/>
                </a:solidFill>
                <a:effectLst/>
                <a:latin typeface="MissionGothic"/>
              </a:rPr>
              <a:t>Radio Protocol Security</a:t>
            </a:r>
          </a:p>
          <a:p>
            <a:endParaRPr lang="en-US" sz="1800" b="1" dirty="0">
              <a:solidFill>
                <a:srgbClr val="606366"/>
              </a:solidFill>
              <a:latin typeface="MissionGothic"/>
            </a:endParaRPr>
          </a:p>
          <a:p>
            <a:r>
              <a:rPr lang="en-US" sz="1800" b="1" dirty="0">
                <a:solidFill>
                  <a:srgbClr val="606366"/>
                </a:solidFill>
                <a:effectLst/>
                <a:latin typeface="MissionGothic"/>
              </a:rPr>
              <a:t>Network Slicing </a:t>
            </a:r>
          </a:p>
          <a:p>
            <a:endParaRPr lang="en-US" sz="1100" dirty="0"/>
          </a:p>
          <a:p>
            <a:r>
              <a:rPr lang="en-US" sz="1800" b="1" dirty="0">
                <a:solidFill>
                  <a:srgbClr val="606366"/>
                </a:solidFill>
                <a:effectLst/>
                <a:latin typeface="MissionGothic"/>
              </a:rPr>
              <a:t>Testing, Verification of Software and Firmware </a:t>
            </a:r>
          </a:p>
          <a:p>
            <a:endParaRPr lang="en-US" sz="1800" b="1" dirty="0">
              <a:solidFill>
                <a:srgbClr val="606366"/>
              </a:solidFill>
              <a:latin typeface="MissionGothic"/>
            </a:endParaRPr>
          </a:p>
          <a:p>
            <a:r>
              <a:rPr lang="en-US" sz="1800" b="1" dirty="0">
                <a:solidFill>
                  <a:srgbClr val="606366"/>
                </a:solidFill>
                <a:effectLst/>
                <a:latin typeface="MissionGothic"/>
              </a:rPr>
              <a:t>Application and Device Security: </a:t>
            </a:r>
            <a:endParaRPr lang="en-US" sz="800" dirty="0"/>
          </a:p>
          <a:p>
            <a:endParaRPr lang="en-US" sz="1100" dirty="0"/>
          </a:p>
          <a:p>
            <a:r>
              <a:rPr lang="en-US" sz="1800" b="1" dirty="0">
                <a:solidFill>
                  <a:srgbClr val="606366"/>
                </a:solidFill>
                <a:effectLst/>
                <a:latin typeface="MissionGothic"/>
              </a:rPr>
              <a:t>Root Cause Analysis, and Defense Development for Next Generation Cellular Networks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69CC6-9F2D-01E8-6465-03B98AAF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51617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8C682-EC1F-6A91-4C9C-BB093711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71</a:t>
            </a:fld>
            <a:endParaRPr kumimoji="0" lang="en-US"/>
          </a:p>
        </p:txBody>
      </p:sp>
      <p:pic>
        <p:nvPicPr>
          <p:cNvPr id="6" name="Picture 5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EFAB60D3-2D69-29E6-448C-C64C542F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2382715"/>
            <a:ext cx="7772400" cy="20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2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532E-CFEB-4A07-1083-539D8DFC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Content Placeholder 5" descr="A diagram of a model&#10;&#10;AI-generated content may be incorrect.">
            <a:extLst>
              <a:ext uri="{FF2B5EF4-FFF2-40B4-BE49-F238E27FC236}">
                <a16:creationId xmlns:a16="http://schemas.microsoft.com/office/drawing/2014/main" id="{382005BB-28F0-3CB1-458B-DE83E23BF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7126"/>
            <a:ext cx="8229600" cy="29437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9CB8A-24EB-8776-4256-46FD7A6B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966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96118-0153-90F2-ACFB-67AA67D3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73</a:t>
            </a:fld>
            <a:endParaRPr kumimoji="0" lang="en-US"/>
          </a:p>
        </p:txBody>
      </p:sp>
      <p:pic>
        <p:nvPicPr>
          <p:cNvPr id="6" name="Picture 5" descr="A diagram of a system&#10;&#10;AI-generated content may be incorrect.">
            <a:extLst>
              <a:ext uri="{FF2B5EF4-FFF2-40B4-BE49-F238E27FC236}">
                <a16:creationId xmlns:a16="http://schemas.microsoft.com/office/drawing/2014/main" id="{58559E57-7E4F-1D1A-4B99-44656ECD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006972"/>
            <a:ext cx="7772400" cy="2773207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45281E7C-86B2-6549-266E-D954EB6CB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7" y="4529137"/>
            <a:ext cx="60452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554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AF7D-8DC1-AF6E-16AB-D29172A4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attack: Downgrade safety</a:t>
            </a:r>
          </a:p>
        </p:txBody>
      </p:sp>
      <p:pic>
        <p:nvPicPr>
          <p:cNvPr id="6" name="Content Placeholder 5" descr="A diagram of a security system&#10;&#10;AI-generated content may be incorrect.">
            <a:extLst>
              <a:ext uri="{FF2B5EF4-FFF2-40B4-BE49-F238E27FC236}">
                <a16:creationId xmlns:a16="http://schemas.microsoft.com/office/drawing/2014/main" id="{99D660DE-3BFE-BCAB-21D7-EE5A0E6E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631281"/>
            <a:ext cx="5448300" cy="2463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FCA06-118C-3448-B5BC-01E1A5BA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23036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4B49-0090-8066-386B-52397795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75</a:t>
            </a:fld>
            <a:endParaRPr kumimoji="0" lang="en-US"/>
          </a:p>
        </p:txBody>
      </p:sp>
      <p:pic>
        <p:nvPicPr>
          <p:cNvPr id="6" name="Picture 5" descr="A white sheet with black text and white text&#10;&#10;AI-generated content may be incorrect.">
            <a:extLst>
              <a:ext uri="{FF2B5EF4-FFF2-40B4-BE49-F238E27FC236}">
                <a16:creationId xmlns:a16="http://schemas.microsoft.com/office/drawing/2014/main" id="{706BE49E-392E-A890-BDFC-331466B84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5" y="282389"/>
            <a:ext cx="7772400" cy="58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43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3691C-AFAF-3BC5-6DB2-B42C84E2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76</a:t>
            </a:fld>
            <a:endParaRPr kumimoji="0" lang="en-US"/>
          </a:p>
        </p:txBody>
      </p:sp>
      <p:pic>
        <p:nvPicPr>
          <p:cNvPr id="6" name="Picture 5" descr="A close-up of a text&#10;&#10;AI-generated content may be incorrect.">
            <a:extLst>
              <a:ext uri="{FF2B5EF4-FFF2-40B4-BE49-F238E27FC236}">
                <a16:creationId xmlns:a16="http://schemas.microsoft.com/office/drawing/2014/main" id="{B3D8998B-5C0D-16E2-6781-8A5DC67E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06316"/>
            <a:ext cx="7772400" cy="20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859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3973-F708-9152-D7C3-6B16E1BC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3709-EA91-57F4-0B9A-DB5421D5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imbusRomNo9L"/>
              </a:rPr>
              <a:t>generate formal representations from natural language cellular specifications. </a:t>
            </a:r>
            <a:endParaRPr lang="en-US" dirty="0"/>
          </a:p>
          <a:p>
            <a:endParaRPr lang="en-US" dirty="0"/>
          </a:p>
          <a:p>
            <a:r>
              <a:rPr lang="en-US" sz="1800" dirty="0">
                <a:effectLst/>
                <a:latin typeface="NimbusRomNo9L"/>
              </a:rPr>
              <a:t>generate transitions and create the formal model as finite state machines. </a:t>
            </a:r>
          </a:p>
          <a:p>
            <a:endParaRPr lang="en-US" sz="1800" dirty="0">
              <a:latin typeface="NimbusRomNo9L"/>
            </a:endParaRPr>
          </a:p>
          <a:p>
            <a:r>
              <a:rPr lang="en-US" sz="1800" dirty="0">
                <a:latin typeface="NimbusRomNo9L"/>
              </a:rPr>
              <a:t>Use model checking to find policy violations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76EB8-2C32-FBE9-AD10-05D9E243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26491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EAF6-A379-7A31-884E-4C78FB61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8C375-0F30-3BCB-84F2-7CD37FCC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78</a:t>
            </a:fld>
            <a:endParaRPr kumimoji="0" lang="en-US"/>
          </a:p>
        </p:txBody>
      </p:sp>
      <p:pic>
        <p:nvPicPr>
          <p:cNvPr id="10" name="Content Placeholder 9" descr="A diagram of a company&#10;&#10;AI-generated content may be incorrect.">
            <a:extLst>
              <a:ext uri="{FF2B5EF4-FFF2-40B4-BE49-F238E27FC236}">
                <a16:creationId xmlns:a16="http://schemas.microsoft.com/office/drawing/2014/main" id="{918AE623-B768-D5B5-06CE-72F049D99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1599237"/>
            <a:ext cx="8229600" cy="1829763"/>
          </a:xfrm>
        </p:spPr>
      </p:pic>
      <p:pic>
        <p:nvPicPr>
          <p:cNvPr id="12" name="Picture 11" descr="A close-up of a list&#10;&#10;AI-generated content may be incorrect.">
            <a:extLst>
              <a:ext uri="{FF2B5EF4-FFF2-40B4-BE49-F238E27FC236}">
                <a16:creationId xmlns:a16="http://schemas.microsoft.com/office/drawing/2014/main" id="{BC835434-DCA8-3545-ED29-D055AE585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61230"/>
            <a:ext cx="5943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10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5176-21E0-5F71-4EB3-D454AADF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1AB64E5-B3C2-E1F5-EA07-D4D9D6D15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66" y="99116"/>
            <a:ext cx="5099385" cy="63937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EF0FC-FFE5-ECB4-7FCC-A8FAC8AD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939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 property of RC4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Keystream leaks, under known-plaintext attack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Suppose we intercept a ciphertext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altLang="ja-JP" sz="2400">
                <a:latin typeface="Arial" charset="0"/>
                <a:ea typeface="ＭＳ Ｐゴシック" charset="0"/>
              </a:rPr>
              <a:t>, and suppose we can guess the corresponding plaintext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P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Let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Z </a:t>
            </a:r>
            <a:r>
              <a:rPr lang="en-US" altLang="ja-JP" sz="2400">
                <a:latin typeface="Arial" charset="0"/>
                <a:ea typeface="ＭＳ Ｐゴシック" charset="0"/>
              </a:rPr>
              <a:t>=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 RC4(K, IV)</a:t>
            </a:r>
            <a:r>
              <a:rPr lang="en-US" altLang="ja-JP" sz="2400">
                <a:latin typeface="Arial" charset="0"/>
                <a:ea typeface="ＭＳ Ｐゴシック" charset="0"/>
                <a:sym typeface="Symbol" charset="0"/>
              </a:rPr>
              <a:t> be the RC4 keystream</a:t>
            </a:r>
            <a:endParaRPr lang="en-US" altLang="ja-JP" sz="2400">
              <a:latin typeface="Arial" charset="0"/>
              <a:ea typeface="ＭＳ Ｐゴシック" charset="0"/>
            </a:endParaRP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Since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altLang="ja-JP" sz="2400">
                <a:latin typeface="Arial" charset="0"/>
                <a:ea typeface="ＭＳ Ｐゴシック" charset="0"/>
              </a:rPr>
              <a:t> =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P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 Z</a:t>
            </a:r>
            <a:r>
              <a:rPr lang="en-US" altLang="ja-JP" sz="2400">
                <a:latin typeface="Arial" charset="0"/>
                <a:ea typeface="ＭＳ Ｐゴシック" charset="0"/>
                <a:sym typeface="Symbol" charset="0"/>
              </a:rPr>
              <a:t>, we can derive the RC4 keystream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Z </a:t>
            </a:r>
            <a:r>
              <a:rPr lang="en-US" altLang="ja-JP" sz="2400">
                <a:latin typeface="Arial" charset="0"/>
                <a:ea typeface="ＭＳ Ｐゴシック" charset="0"/>
                <a:sym typeface="Symbol" charset="0"/>
              </a:rPr>
              <a:t>by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P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 C</a:t>
            </a:r>
            <a:r>
              <a:rPr lang="en-US" altLang="ja-JP" sz="2400">
                <a:latin typeface="Arial" charset="0"/>
                <a:ea typeface="ＭＳ Ｐゴシック" charset="0"/>
                <a:sym typeface="Symbol" charset="0"/>
              </a:rPr>
              <a:t> =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P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 (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</a:rPr>
              <a:t>P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 Z)</a:t>
            </a:r>
            <a:r>
              <a:rPr lang="en-US" altLang="ja-JP" sz="2400">
                <a:latin typeface="Arial" charset="0"/>
                <a:ea typeface="ＭＳ Ｐゴシック" charset="0"/>
                <a:sym typeface="Symbol" charset="0"/>
              </a:rPr>
              <a:t> = </a:t>
            </a:r>
            <a:r>
              <a:rPr lang="en-US" altLang="ja-JP" sz="24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Z</a:t>
            </a:r>
          </a:p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This is not a problem ... unless keystream is reused!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45C0AFF-0A38-AB4A-82EB-4FBFA3F5AB2B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8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28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591A-EF0B-C831-03E3-1ED8982B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attack: energy depletion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B36F5-9043-B75A-DB8D-E839EA3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80</a:t>
            </a:fld>
            <a:endParaRPr kumimoji="0" lang="en-US"/>
          </a:p>
        </p:txBody>
      </p:sp>
      <p:pic>
        <p:nvPicPr>
          <p:cNvPr id="6" name="Picture 5" descr="A diagram of a system&#10;&#10;AI-generated content may be incorrect.">
            <a:extLst>
              <a:ext uri="{FF2B5EF4-FFF2-40B4-BE49-F238E27FC236}">
                <a16:creationId xmlns:a16="http://schemas.microsoft.com/office/drawing/2014/main" id="{4D9910FA-712D-2FBA-83BC-AF0DB6C81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914400"/>
            <a:ext cx="500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31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8306-896C-A2CC-1C6E-56B8DD7D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interesting attacks/papers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093A8-0C80-238A-0398-8B9836F1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81</a:t>
            </a:fld>
            <a:endParaRPr kumimoji="0" lang="en-US"/>
          </a:p>
        </p:txBody>
      </p:sp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AA68FAEF-4AA3-735B-2795-91DF9CB0C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078823"/>
            <a:ext cx="5528661" cy="1107337"/>
          </a:xfrm>
          <a:prstGeom prst="rect">
            <a:avLst/>
          </a:prstGeom>
        </p:spPr>
      </p:pic>
      <p:pic>
        <p:nvPicPr>
          <p:cNvPr id="8" name="Picture 7" descr="A close-up of a black text&#10;&#10;AI-generated content may be incorrect.">
            <a:extLst>
              <a:ext uri="{FF2B5EF4-FFF2-40B4-BE49-F238E27FC236}">
                <a16:creationId xmlns:a16="http://schemas.microsoft.com/office/drawing/2014/main" id="{952B3C54-4C99-EB8D-6D5D-E20C23065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2" y="2449761"/>
            <a:ext cx="5136777" cy="1367744"/>
          </a:xfrm>
          <a:prstGeom prst="rect">
            <a:avLst/>
          </a:prstGeom>
        </p:spPr>
      </p:pic>
      <p:pic>
        <p:nvPicPr>
          <p:cNvPr id="10" name="Picture 9" descr="A close-up of a document&#10;&#10;AI-generated content may be incorrect.">
            <a:extLst>
              <a:ext uri="{FF2B5EF4-FFF2-40B4-BE49-F238E27FC236}">
                <a16:creationId xmlns:a16="http://schemas.microsoft.com/office/drawing/2014/main" id="{6040A815-C584-959F-05E2-02160D30A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6" y="3897449"/>
            <a:ext cx="4103261" cy="1431742"/>
          </a:xfrm>
          <a:prstGeom prst="rect">
            <a:avLst/>
          </a:prstGeom>
        </p:spPr>
      </p:pic>
      <p:pic>
        <p:nvPicPr>
          <p:cNvPr id="12" name="Picture 11" descr="A close-up of a sign&#10;&#10;AI-generated content may be incorrect.">
            <a:extLst>
              <a:ext uri="{FF2B5EF4-FFF2-40B4-BE49-F238E27FC236}">
                <a16:creationId xmlns:a16="http://schemas.microsoft.com/office/drawing/2014/main" id="{E3020AD3-1189-5816-4782-B071E25E2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9" y="5496107"/>
            <a:ext cx="5325035" cy="11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3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 risk of keystream reuse</a:t>
            </a: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965C9F4-5B03-0B4E-A58F-F5E85566AE37}" type="slidenum">
              <a:rPr lang="en-US" altLang="ja-JP" sz="800">
                <a:latin typeface="Arial" charset="0"/>
                <a:ea typeface="MS PGothic" charset="0"/>
                <a:cs typeface="MS PGothic" charset="0"/>
              </a:rPr>
              <a:pPr/>
              <a:t>9</a:t>
            </a:fld>
            <a:endParaRPr lang="en-US" altLang="ja-JP" sz="80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648200"/>
            <a:ext cx="8763000" cy="1600200"/>
          </a:xfrm>
        </p:spPr>
        <p:txBody>
          <a:bodyPr/>
          <a:lstStyle/>
          <a:p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If IV’s repeat, confidentiality is at risk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</a:rPr>
              <a:t>If we send two ciphertexts (</a:t>
            </a:r>
            <a:r>
              <a:rPr lang="en-US" altLang="ja-JP" sz="2000">
                <a:solidFill>
                  <a:schemeClr val="hlink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altLang="ja-JP" sz="2000">
                <a:latin typeface="Arial" charset="0"/>
                <a:ea typeface="ＭＳ Ｐゴシック" charset="0"/>
              </a:rPr>
              <a:t>, </a:t>
            </a:r>
            <a:r>
              <a:rPr lang="en-US" altLang="ja-JP" sz="2000">
                <a:solidFill>
                  <a:schemeClr val="hlink"/>
                </a:solidFill>
                <a:latin typeface="Arial" charset="0"/>
                <a:ea typeface="ＭＳ Ｐゴシック" charset="0"/>
              </a:rPr>
              <a:t>C’</a:t>
            </a:r>
            <a:r>
              <a:rPr lang="en-US" altLang="ja-JP" sz="2000">
                <a:latin typeface="Arial" charset="0"/>
                <a:ea typeface="ＭＳ Ｐゴシック" charset="0"/>
              </a:rPr>
              <a:t>) using the same </a:t>
            </a:r>
            <a:r>
              <a:rPr lang="en-US" altLang="ja-JP" sz="2000">
                <a:solidFill>
                  <a:schemeClr val="hlink"/>
                </a:solidFill>
                <a:latin typeface="Arial" charset="0"/>
                <a:ea typeface="ＭＳ Ｐゴシック" charset="0"/>
              </a:rPr>
              <a:t>IV</a:t>
            </a:r>
            <a:r>
              <a:rPr lang="en-US" altLang="ja-JP" sz="2000">
                <a:latin typeface="Arial" charset="0"/>
                <a:ea typeface="ＭＳ Ｐゴシック" charset="0"/>
              </a:rPr>
              <a:t>, then the xor of plaintexts leaks (</a:t>
            </a:r>
            <a:r>
              <a:rPr lang="en-US" altLang="ja-JP" sz="2000">
                <a:solidFill>
                  <a:schemeClr val="hlink"/>
                </a:solidFill>
                <a:latin typeface="Arial" charset="0"/>
                <a:ea typeface="ＭＳ Ｐゴシック" charset="0"/>
              </a:rPr>
              <a:t>P </a:t>
            </a:r>
            <a:r>
              <a:rPr lang="en-US" altLang="ja-JP" sz="20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 P’</a:t>
            </a:r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 = </a:t>
            </a:r>
            <a:r>
              <a:rPr lang="en-US" altLang="ja-JP" sz="2000">
                <a:solidFill>
                  <a:schemeClr val="hlink"/>
                </a:solidFill>
                <a:latin typeface="Arial" charset="0"/>
                <a:ea typeface="ＭＳ Ｐゴシック" charset="0"/>
              </a:rPr>
              <a:t>C </a:t>
            </a:r>
            <a:r>
              <a:rPr lang="en-US" altLang="ja-JP" sz="2000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 C’</a:t>
            </a:r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), which might reveal both plaintexts</a:t>
            </a:r>
          </a:p>
          <a:p>
            <a:pPr lvl="1"/>
            <a:r>
              <a:rPr lang="en-US" altLang="ja-JP" sz="2000">
                <a:latin typeface="Arial" charset="0"/>
                <a:ea typeface="ＭＳ Ｐゴシック" charset="0"/>
                <a:sym typeface="Symbol" charset="0"/>
              </a:rPr>
              <a:t>If there is redundancy, if we can guess one plaintext, etc…</a:t>
            </a:r>
            <a:endParaRPr lang="en-US" altLang="ja-JP" sz="180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2860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148013" y="2438400"/>
            <a:ext cx="307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>
                <a:latin typeface="Tahoma" charset="0"/>
              </a:rPr>
              <a:t>IV,     P </a:t>
            </a:r>
            <a:r>
              <a:rPr lang="en-US" altLang="ja-JP">
                <a:latin typeface="Tahoma" charset="0"/>
                <a:sym typeface="Symbol" charset="0"/>
              </a:rPr>
              <a:t></a:t>
            </a:r>
            <a:r>
              <a:rPr lang="en-US" altLang="ja-JP">
                <a:latin typeface="Tahoma" charset="0"/>
              </a:rPr>
              <a:t> RC4(K, IV)</a:t>
            </a: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2286000" y="35814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3148013" y="3124200"/>
            <a:ext cx="314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ja-JP">
                <a:latin typeface="Tahoma" charset="0"/>
              </a:rPr>
              <a:t>IV,     P’ </a:t>
            </a:r>
            <a:r>
              <a:rPr lang="en-US" altLang="ja-JP">
                <a:latin typeface="Tahoma" charset="0"/>
                <a:sym typeface="Symbol" charset="0"/>
              </a:rPr>
              <a:t></a:t>
            </a:r>
            <a:r>
              <a:rPr lang="en-US" altLang="ja-JP">
                <a:latin typeface="Tahoma" charset="0"/>
              </a:rPr>
              <a:t> RC4(K, IV)</a:t>
            </a:r>
          </a:p>
        </p:txBody>
      </p:sp>
      <p:pic>
        <p:nvPicPr>
          <p:cNvPr id="33803" name="Picture 12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743200"/>
            <a:ext cx="137636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3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1219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8422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10638</TotalTime>
  <Words>2764</Words>
  <Application>Microsoft Macintosh PowerPoint</Application>
  <PresentationFormat>On-screen Show (4:3)</PresentationFormat>
  <Paragraphs>601</Paragraphs>
  <Slides>81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Calibri</vt:lpstr>
      <vt:lpstr>MissionGothic</vt:lpstr>
      <vt:lpstr>NimbusRomNo9L</vt:lpstr>
      <vt:lpstr>Symbol</vt:lpstr>
      <vt:lpstr>Tahoma</vt:lpstr>
      <vt:lpstr>Times New Roman</vt:lpstr>
      <vt:lpstr>Presentation2</vt:lpstr>
      <vt:lpstr>Document</vt:lpstr>
      <vt:lpstr>Wireless/Cellular Network Security</vt:lpstr>
      <vt:lpstr>This lecture’s agenda</vt:lpstr>
      <vt:lpstr>Wireless communications</vt:lpstr>
      <vt:lpstr>Need for over-the-air crypto</vt:lpstr>
      <vt:lpstr>Classical Problems: WEP/WLAN</vt:lpstr>
      <vt:lpstr>WEP</vt:lpstr>
      <vt:lpstr>WEP encryption</vt:lpstr>
      <vt:lpstr>A property of RC4</vt:lpstr>
      <vt:lpstr>A risk of keystream reuse</vt:lpstr>
      <vt:lpstr>IV selection</vt:lpstr>
      <vt:lpstr>Spoofed packets I: tampering</vt:lpstr>
      <vt:lpstr>Spoofed packets II: injection</vt:lpstr>
      <vt:lpstr>Defeating WEP authentication</vt:lpstr>
      <vt:lpstr>Using the access point as an oracle</vt:lpstr>
      <vt:lpstr>WEP conclusions</vt:lpstr>
      <vt:lpstr>Classical Problems: GSM</vt:lpstr>
      <vt:lpstr>Global System for Mobile Communications (GSM)</vt:lpstr>
      <vt:lpstr>GSM network structure</vt:lpstr>
      <vt:lpstr>GSM network structure</vt:lpstr>
      <vt:lpstr>GSM overview</vt:lpstr>
      <vt:lpstr>GSM security objectives</vt:lpstr>
      <vt:lpstr>Security model</vt:lpstr>
      <vt:lpstr>Security model</vt:lpstr>
      <vt:lpstr>Security model</vt:lpstr>
      <vt:lpstr>Security model</vt:lpstr>
      <vt:lpstr>Security model</vt:lpstr>
      <vt:lpstr>Security model</vt:lpstr>
      <vt:lpstr>Security model</vt:lpstr>
      <vt:lpstr>Security model</vt:lpstr>
      <vt:lpstr>Authentication and key generation</vt:lpstr>
      <vt:lpstr>Authentication and key generation</vt:lpstr>
      <vt:lpstr>Authentication and key generation</vt:lpstr>
      <vt:lpstr>Over-the-air encryption</vt:lpstr>
      <vt:lpstr>Over-the-air encryption</vt:lpstr>
      <vt:lpstr>Over-the-air encryption</vt:lpstr>
      <vt:lpstr>A5/x algorithm family</vt:lpstr>
      <vt:lpstr>Attacks on GSM</vt:lpstr>
      <vt:lpstr>Crypto attacks</vt:lpstr>
      <vt:lpstr>Accessing the signaling network </vt:lpstr>
      <vt:lpstr>Accessing the signaling network </vt:lpstr>
      <vt:lpstr>Accessing the signaling network </vt:lpstr>
      <vt:lpstr>Accessing the signaling network </vt:lpstr>
      <vt:lpstr>BTS to BSC</vt:lpstr>
      <vt:lpstr>SIM cloning</vt:lpstr>
      <vt:lpstr>SIM cloning over the air</vt:lpstr>
      <vt:lpstr>GSM conclusions</vt:lpstr>
      <vt:lpstr>Newer Problems: 4G/5G</vt:lpstr>
      <vt:lpstr>4/5G -- High Level Features</vt:lpstr>
      <vt:lpstr>LTE Architecture</vt:lpstr>
      <vt:lpstr>Evolved Packet System</vt:lpstr>
      <vt:lpstr>Evolved Packet System Components</vt:lpstr>
      <vt:lpstr>Recommended Readings</vt:lpstr>
      <vt:lpstr>PowerPoint Presentation</vt:lpstr>
      <vt:lpstr>Challenges in research</vt:lpstr>
      <vt:lpstr>PowerPoint Presentation</vt:lpstr>
      <vt:lpstr>Overview</vt:lpstr>
      <vt:lpstr>Example protocol state machines </vt:lpstr>
      <vt:lpstr>Key findings</vt:lpstr>
      <vt:lpstr>PowerPoint Presentation</vt:lpstr>
      <vt:lpstr>Approach</vt:lpstr>
      <vt:lpstr>Findings</vt:lpstr>
      <vt:lpstr>Examples</vt:lpstr>
      <vt:lpstr>Testing on user devices</vt:lpstr>
      <vt:lpstr>PowerPoint Presentation</vt:lpstr>
      <vt:lpstr>20000 foot view </vt:lpstr>
      <vt:lpstr>20000 foot : Why these problems occur </vt:lpstr>
      <vt:lpstr>Background</vt:lpstr>
      <vt:lpstr>Protocol Timeline</vt:lpstr>
      <vt:lpstr>Example Attacks</vt:lpstr>
      <vt:lpstr>Research Challenges/Opportunities</vt:lpstr>
      <vt:lpstr>PowerPoint Presentation</vt:lpstr>
      <vt:lpstr>Overview</vt:lpstr>
      <vt:lpstr>PowerPoint Presentation</vt:lpstr>
      <vt:lpstr>Example attack: Downgrade safety</vt:lpstr>
      <vt:lpstr>PowerPoint Presentation</vt:lpstr>
      <vt:lpstr>PowerPoint Presentation</vt:lpstr>
      <vt:lpstr>Main idea</vt:lpstr>
      <vt:lpstr>System overview</vt:lpstr>
      <vt:lpstr>PowerPoint Presentation</vt:lpstr>
      <vt:lpstr>Example attack: energy depletion</vt:lpstr>
      <vt:lpstr>Other interesting attacks/papers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4310</cp:revision>
  <dcterms:created xsi:type="dcterms:W3CDTF">2013-01-16T19:50:08Z</dcterms:created>
  <dcterms:modified xsi:type="dcterms:W3CDTF">2025-04-09T17:16:01Z</dcterms:modified>
</cp:coreProperties>
</file>