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47"/>
  </p:notesMasterIdLst>
  <p:handoutMasterIdLst>
    <p:handoutMasterId r:id="rId48"/>
  </p:handoutMasterIdLst>
  <p:sldIdLst>
    <p:sldId id="266" r:id="rId2"/>
    <p:sldId id="358" r:id="rId3"/>
    <p:sldId id="328" r:id="rId4"/>
    <p:sldId id="329" r:id="rId5"/>
    <p:sldId id="330" r:id="rId6"/>
    <p:sldId id="331" r:id="rId7"/>
    <p:sldId id="332" r:id="rId8"/>
    <p:sldId id="338" r:id="rId9"/>
    <p:sldId id="337" r:id="rId10"/>
    <p:sldId id="339" r:id="rId11"/>
    <p:sldId id="340" r:id="rId12"/>
    <p:sldId id="343" r:id="rId13"/>
    <p:sldId id="341" r:id="rId14"/>
    <p:sldId id="342" r:id="rId15"/>
    <p:sldId id="344" r:id="rId16"/>
    <p:sldId id="345" r:id="rId17"/>
    <p:sldId id="333" r:id="rId18"/>
    <p:sldId id="346" r:id="rId19"/>
    <p:sldId id="347" r:id="rId20"/>
    <p:sldId id="348" r:id="rId21"/>
    <p:sldId id="349" r:id="rId22"/>
    <p:sldId id="350" r:id="rId23"/>
    <p:sldId id="336" r:id="rId24"/>
    <p:sldId id="351" r:id="rId25"/>
    <p:sldId id="352" r:id="rId26"/>
    <p:sldId id="355" r:id="rId27"/>
    <p:sldId id="356" r:id="rId28"/>
    <p:sldId id="353" r:id="rId29"/>
    <p:sldId id="354" r:id="rId30"/>
    <p:sldId id="335" r:id="rId31"/>
    <p:sldId id="357" r:id="rId32"/>
    <p:sldId id="359" r:id="rId33"/>
    <p:sldId id="360" r:id="rId34"/>
    <p:sldId id="361" r:id="rId35"/>
    <p:sldId id="362" r:id="rId36"/>
    <p:sldId id="363" r:id="rId37"/>
    <p:sldId id="364" r:id="rId38"/>
    <p:sldId id="334" r:id="rId39"/>
    <p:sldId id="365" r:id="rId40"/>
    <p:sldId id="366" r:id="rId41"/>
    <p:sldId id="367" r:id="rId42"/>
    <p:sldId id="368" r:id="rId43"/>
    <p:sldId id="369" r:id="rId44"/>
    <p:sldId id="370" r:id="rId45"/>
    <p:sldId id="371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31849"/>
    <a:srgbClr val="218F3B"/>
    <a:srgbClr val="2AC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1" autoAdjust="0"/>
    <p:restoredTop sz="91437" autoAdjust="0"/>
  </p:normalViewPr>
  <p:slideViewPr>
    <p:cSldViewPr snapToGrid="0" snapToObjects="1">
      <p:cViewPr varScale="1">
        <p:scale>
          <a:sx n="103" d="100"/>
          <a:sy n="103" d="100"/>
        </p:scale>
        <p:origin x="212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332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38BD9-4917-8D4E-AD7F-00C87105B56D}" type="datetimeFigureOut">
              <a:rPr lang="en-US" smtClean="0"/>
              <a:pPr/>
              <a:t>4/7/25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FD0A5-12A9-F248-9FA1-261E5D5F2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973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761A9-F6AF-514E-AB09-9B183D711432}" type="datetimeFigureOut">
              <a:rPr lang="en-US" smtClean="0"/>
              <a:pPr/>
              <a:t>4/7/25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D974D-8C01-4845-B68A-3955301DB1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98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3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39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95962-D15E-F4CC-5A33-B52F7B3C1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43693B-954B-1900-307B-3055BF65E9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8A4D9D-E5E1-5730-763B-E7A551F263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11F95-C977-4C52-5560-4D1A964DF9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62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Carnegie Mellon University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Dragnet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Carnegie Mellon University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Dragnet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Carnegie Mellon University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Dragnet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Carnegie Mellon University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Dragnet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Carnegie Mellon University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Dragnet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Carnegie Mellon University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Dragnet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Carnegie Mellon University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Dragnet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Carnegie Mellon University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Dragnet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Carnegie Mellon University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Dragnet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Carnegie Mellon University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Dragnet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Carnegie Mellon University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Dragnet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r>
              <a:rPr lang="en-US" sz="1000">
                <a:solidFill>
                  <a:schemeClr val="tx2">
                    <a:shade val="50000"/>
                  </a:schemeClr>
                </a:solidFill>
              </a:rPr>
              <a:t>Carnegie Mellon University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r>
              <a:rPr kumimoji="0" lang="en-US" sz="1000">
                <a:solidFill>
                  <a:schemeClr val="tx2">
                    <a:shade val="50000"/>
                  </a:schemeClr>
                </a:solidFill>
              </a:rPr>
              <a:t>Dragnet </a:t>
            </a:r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7467" y="6492875"/>
            <a:ext cx="626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957AF-53C0-420B-9C2D-77DB1416566C}" type="slidenum">
              <a:rPr lang="en-US" smtClean="0"/>
              <a:pPr/>
              <a:t>‹#›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369673"/>
            <a:ext cx="9144000" cy="2473431"/>
          </a:xfrm>
        </p:spPr>
        <p:txBody>
          <a:bodyPr>
            <a:noAutofit/>
          </a:bodyPr>
          <a:lstStyle/>
          <a:p>
            <a:r>
              <a:rPr lang="en-US" sz="5200" dirty="0"/>
              <a:t>Special Topics:</a:t>
            </a:r>
            <a:br>
              <a:rPr lang="en-US" sz="5200" dirty="0"/>
            </a:br>
            <a:r>
              <a:rPr lang="en-US" sz="5200" dirty="0"/>
              <a:t>AI/ML and Network Security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0" y="4614333"/>
            <a:ext cx="9144000" cy="1769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>
                <a:solidFill>
                  <a:schemeClr val="tx1"/>
                </a:solidFill>
              </a:rPr>
              <a:t>      Vyas Sekar</a:t>
            </a:r>
          </a:p>
          <a:p>
            <a:endParaRPr lang="en-US" sz="3800" dirty="0">
              <a:solidFill>
                <a:schemeClr val="tx1"/>
              </a:solidFill>
            </a:endParaRPr>
          </a:p>
          <a:p>
            <a:endParaRPr lang="en-US" sz="38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2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"/>
    </mc:Choice>
    <mc:Fallback xmlns="" xmlns:mv="urn:schemas-microsoft-com:mac:vml">
      <p:transition spd="slow" advTm="14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C6790-C8DF-DDC5-E9B5-FA95379C0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1BEBE-45B4-D3DC-D8B0-EB9D8A5AC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20000 ft view of any ML workflow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9F05C-F00F-F154-FE42-B2A89D81C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10</a:t>
            </a:fld>
            <a:endParaRPr kumimoji="0" lang="en-US"/>
          </a:p>
        </p:txBody>
      </p:sp>
      <p:sp>
        <p:nvSpPr>
          <p:cNvPr id="5" name="Can 4">
            <a:extLst>
              <a:ext uri="{FF2B5EF4-FFF2-40B4-BE49-F238E27FC236}">
                <a16:creationId xmlns:a16="http://schemas.microsoft.com/office/drawing/2014/main" id="{109AF2CE-F005-D95A-AA53-4E03A0D42A86}"/>
              </a:ext>
            </a:extLst>
          </p:cNvPr>
          <p:cNvSpPr/>
          <p:nvPr/>
        </p:nvSpPr>
        <p:spPr>
          <a:xfrm>
            <a:off x="617838" y="1729946"/>
            <a:ext cx="1272746" cy="1371600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Training</a:t>
            </a:r>
          </a:p>
          <a:p>
            <a:pPr algn="ctr"/>
            <a:r>
              <a:rPr lang="en-US" dirty="0"/>
              <a:t>Data</a:t>
            </a:r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id="{1471C3F4-0A7B-CCF8-AD7B-C217952C6ED2}"/>
              </a:ext>
            </a:extLst>
          </p:cNvPr>
          <p:cNvSpPr/>
          <p:nvPr/>
        </p:nvSpPr>
        <p:spPr>
          <a:xfrm>
            <a:off x="617838" y="4022124"/>
            <a:ext cx="1272746" cy="1371600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Testing/</a:t>
            </a:r>
          </a:p>
          <a:p>
            <a:pPr algn="ctr"/>
            <a:r>
              <a:rPr lang="en-US" dirty="0"/>
              <a:t>Validation</a:t>
            </a:r>
          </a:p>
          <a:p>
            <a:pPr algn="ctr"/>
            <a:r>
              <a:rPr lang="en-US" dirty="0"/>
              <a:t>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77BC88-A500-112D-42A3-B18D408818B5}"/>
              </a:ext>
            </a:extLst>
          </p:cNvPr>
          <p:cNvSpPr txBox="1"/>
          <p:nvPr/>
        </p:nvSpPr>
        <p:spPr>
          <a:xfrm>
            <a:off x="2817340" y="3101546"/>
            <a:ext cx="159402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ML Modeling </a:t>
            </a:r>
          </a:p>
          <a:p>
            <a:r>
              <a:rPr lang="en-US" dirty="0"/>
              <a:t>Approach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FB50CE-2A37-D1EA-3C48-85360EFFD316}"/>
              </a:ext>
            </a:extLst>
          </p:cNvPr>
          <p:cNvSpPr txBox="1"/>
          <p:nvPr/>
        </p:nvSpPr>
        <p:spPr>
          <a:xfrm>
            <a:off x="2817340" y="990934"/>
            <a:ext cx="1594021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Eval methodology</a:t>
            </a:r>
          </a:p>
          <a:p>
            <a:r>
              <a:rPr lang="en-US" dirty="0"/>
              <a:t>+ </a:t>
            </a:r>
          </a:p>
          <a:p>
            <a:r>
              <a:rPr lang="en-US" dirty="0"/>
              <a:t>Metric  of success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2C6A8C5-A0F2-D1A0-3F61-364CA9D48E52}"/>
              </a:ext>
            </a:extLst>
          </p:cNvPr>
          <p:cNvCxnSpPr>
            <a:stCxn id="5" idx="4"/>
            <a:endCxn id="8" idx="1"/>
          </p:cNvCxnSpPr>
          <p:nvPr/>
        </p:nvCxnSpPr>
        <p:spPr>
          <a:xfrm>
            <a:off x="1890584" y="2415746"/>
            <a:ext cx="926756" cy="10089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EA78938-53AE-5528-051E-6357EF527AE2}"/>
              </a:ext>
            </a:extLst>
          </p:cNvPr>
          <p:cNvCxnSpPr>
            <a:cxnSpLocks/>
            <a:stCxn id="6" idx="4"/>
          </p:cNvCxnSpPr>
          <p:nvPr/>
        </p:nvCxnSpPr>
        <p:spPr>
          <a:xfrm flipV="1">
            <a:off x="1890584" y="3546389"/>
            <a:ext cx="926756" cy="11615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AC225DC-38AA-2337-DC79-AB40801949F2}"/>
              </a:ext>
            </a:extLst>
          </p:cNvPr>
          <p:cNvCxnSpPr>
            <a:cxnSpLocks/>
            <a:stCxn id="10" idx="2"/>
            <a:endCxn id="8" idx="0"/>
          </p:cNvCxnSpPr>
          <p:nvPr/>
        </p:nvCxnSpPr>
        <p:spPr>
          <a:xfrm>
            <a:off x="3614351" y="2468262"/>
            <a:ext cx="0" cy="6332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n 19">
            <a:extLst>
              <a:ext uri="{FF2B5EF4-FFF2-40B4-BE49-F238E27FC236}">
                <a16:creationId xmlns:a16="http://schemas.microsoft.com/office/drawing/2014/main" id="{3A77C4B3-CD89-32C4-5F1C-D3EA0A547D23}"/>
              </a:ext>
            </a:extLst>
          </p:cNvPr>
          <p:cNvSpPr/>
          <p:nvPr/>
        </p:nvSpPr>
        <p:spPr>
          <a:xfrm>
            <a:off x="6820932" y="2784904"/>
            <a:ext cx="1272746" cy="1371600"/>
          </a:xfrm>
          <a:prstGeom prst="ca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Real </a:t>
            </a:r>
          </a:p>
          <a:p>
            <a:pPr algn="ctr"/>
            <a:r>
              <a:rPr lang="en-US" dirty="0"/>
              <a:t>World</a:t>
            </a:r>
          </a:p>
          <a:p>
            <a:pPr algn="ctr"/>
            <a:r>
              <a:rPr lang="en-US" dirty="0"/>
              <a:t>Future</a:t>
            </a:r>
          </a:p>
          <a:p>
            <a:pPr algn="ctr"/>
            <a:r>
              <a:rPr lang="en-US" dirty="0"/>
              <a:t>Data</a:t>
            </a:r>
          </a:p>
        </p:txBody>
      </p:sp>
      <p:pic>
        <p:nvPicPr>
          <p:cNvPr id="22" name="Graphic 21" descr="Network with solid fill">
            <a:extLst>
              <a:ext uri="{FF2B5EF4-FFF2-40B4-BE49-F238E27FC236}">
                <a16:creationId xmlns:a16="http://schemas.microsoft.com/office/drawing/2014/main" id="{08F56A51-6755-274C-8102-D4B14210D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9362" y="2920229"/>
            <a:ext cx="914400" cy="914400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B1417F3-F140-5D94-0193-A432A30653ED}"/>
              </a:ext>
            </a:extLst>
          </p:cNvPr>
          <p:cNvCxnSpPr>
            <a:cxnSpLocks/>
          </p:cNvCxnSpPr>
          <p:nvPr/>
        </p:nvCxnSpPr>
        <p:spPr>
          <a:xfrm flipV="1">
            <a:off x="4568910" y="3435523"/>
            <a:ext cx="469556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84FF6B4-952E-2647-9496-A6D1DC78C4BA}"/>
              </a:ext>
            </a:extLst>
          </p:cNvPr>
          <p:cNvCxnSpPr>
            <a:cxnSpLocks/>
          </p:cNvCxnSpPr>
          <p:nvPr/>
        </p:nvCxnSpPr>
        <p:spPr>
          <a:xfrm flipV="1">
            <a:off x="6193827" y="3435523"/>
            <a:ext cx="469556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5B50858-5914-24F7-5C3D-995BB1E3BB4D}"/>
              </a:ext>
            </a:extLst>
          </p:cNvPr>
          <p:cNvSpPr txBox="1"/>
          <p:nvPr/>
        </p:nvSpPr>
        <p:spPr>
          <a:xfrm>
            <a:off x="6350364" y="1851796"/>
            <a:ext cx="159402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False positives</a:t>
            </a:r>
          </a:p>
          <a:p>
            <a:r>
              <a:rPr lang="en-US" dirty="0"/>
              <a:t>False negatives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CF4C8A-22DE-B16C-3936-60F6D29C4318}"/>
              </a:ext>
            </a:extLst>
          </p:cNvPr>
          <p:cNvSpPr txBox="1"/>
          <p:nvPr/>
        </p:nvSpPr>
        <p:spPr>
          <a:xfrm>
            <a:off x="766119" y="1080297"/>
            <a:ext cx="612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3C0EE-F79F-E377-0F0A-445AE7D3AA22}"/>
              </a:ext>
            </a:extLst>
          </p:cNvPr>
          <p:cNvSpPr txBox="1"/>
          <p:nvPr/>
        </p:nvSpPr>
        <p:spPr>
          <a:xfrm>
            <a:off x="743988" y="3470704"/>
            <a:ext cx="612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6B4C61-B43E-61BE-2569-CF7B514208C8}"/>
              </a:ext>
            </a:extLst>
          </p:cNvPr>
          <p:cNvSpPr txBox="1"/>
          <p:nvPr/>
        </p:nvSpPr>
        <p:spPr>
          <a:xfrm>
            <a:off x="8074132" y="1952541"/>
            <a:ext cx="612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8C1285-BDA4-A98A-058E-6A5D110E2896}"/>
              </a:ext>
            </a:extLst>
          </p:cNvPr>
          <p:cNvSpPr txBox="1"/>
          <p:nvPr/>
        </p:nvSpPr>
        <p:spPr>
          <a:xfrm>
            <a:off x="4456694" y="972489"/>
            <a:ext cx="612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247D5C-8D9C-8326-73D5-E1D8497D73FC}"/>
              </a:ext>
            </a:extLst>
          </p:cNvPr>
          <p:cNvSpPr txBox="1"/>
          <p:nvPr/>
        </p:nvSpPr>
        <p:spPr>
          <a:xfrm>
            <a:off x="5220228" y="3986598"/>
            <a:ext cx="612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579FEA-E51F-E753-099E-405517EA0B7B}"/>
              </a:ext>
            </a:extLst>
          </p:cNvPr>
          <p:cNvSpPr txBox="1"/>
          <p:nvPr/>
        </p:nvSpPr>
        <p:spPr>
          <a:xfrm>
            <a:off x="7150971" y="4123149"/>
            <a:ext cx="612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D8AE5D-EB15-4B44-D624-100248A12FA3}"/>
              </a:ext>
            </a:extLst>
          </p:cNvPr>
          <p:cNvSpPr txBox="1"/>
          <p:nvPr/>
        </p:nvSpPr>
        <p:spPr>
          <a:xfrm>
            <a:off x="1429286" y="1075146"/>
            <a:ext cx="612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68F516-6271-CDAA-9795-3F680E8968D3}"/>
              </a:ext>
            </a:extLst>
          </p:cNvPr>
          <p:cNvSpPr txBox="1"/>
          <p:nvPr/>
        </p:nvSpPr>
        <p:spPr>
          <a:xfrm>
            <a:off x="3220226" y="3813230"/>
            <a:ext cx="612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EE3FA0-99D6-D642-1F6E-4C6396297379}"/>
              </a:ext>
            </a:extLst>
          </p:cNvPr>
          <p:cNvSpPr txBox="1"/>
          <p:nvPr/>
        </p:nvSpPr>
        <p:spPr>
          <a:xfrm>
            <a:off x="1345878" y="3464067"/>
            <a:ext cx="612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C5</a:t>
            </a:r>
          </a:p>
        </p:txBody>
      </p:sp>
      <p:pic>
        <p:nvPicPr>
          <p:cNvPr id="30" name="Graphic 29" descr="User with solid fill">
            <a:extLst>
              <a:ext uri="{FF2B5EF4-FFF2-40B4-BE49-F238E27FC236}">
                <a16:creationId xmlns:a16="http://schemas.microsoft.com/office/drawing/2014/main" id="{830E58C6-3CCB-7C5A-7E67-37167D8250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49239" y="791004"/>
            <a:ext cx="914400" cy="9144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459DB96-9FF3-3FAC-3AD2-AF5699BF019C}"/>
              </a:ext>
            </a:extLst>
          </p:cNvPr>
          <p:cNvSpPr txBox="1"/>
          <p:nvPr/>
        </p:nvSpPr>
        <p:spPr>
          <a:xfrm>
            <a:off x="7763639" y="1075146"/>
            <a:ext cx="1004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operator</a:t>
            </a:r>
          </a:p>
        </p:txBody>
      </p:sp>
    </p:spTree>
    <p:extLst>
      <p:ext uri="{BB962C8B-B14F-4D97-AF65-F5344CB8AC3E}">
        <p14:creationId xmlns:p14="http://schemas.microsoft.com/office/powerpoint/2010/main" val="2223570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299A3-0089-3528-F12E-4199F7B9F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C1: High cost of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78B6D-30F4-F0BD-E79A-66F5C1C15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 of error in spam, </a:t>
            </a:r>
            <a:r>
              <a:rPr lang="en-US" dirty="0" err="1"/>
              <a:t>ocr</a:t>
            </a:r>
            <a:r>
              <a:rPr lang="en-US" dirty="0"/>
              <a:t>, image labeling, recommendation is low/fixable</a:t>
            </a:r>
          </a:p>
          <a:p>
            <a:endParaRPr lang="en-US" dirty="0"/>
          </a:p>
          <a:p>
            <a:r>
              <a:rPr lang="en-US" dirty="0"/>
              <a:t>False positives are annoying for operators</a:t>
            </a:r>
          </a:p>
          <a:p>
            <a:endParaRPr lang="en-US" dirty="0"/>
          </a:p>
          <a:p>
            <a:r>
              <a:rPr lang="en-US" dirty="0"/>
              <a:t>False negatives are even worse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813F2-FC4E-D514-7C89-3F31012DE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35467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42FD5-8165-4693-2ECA-28A0C7B15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19C90-A9D5-C40E-4E04-9B6164339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C2: Data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40E48-36EE-BF78-0CBA-7B5B8B917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Sensitive data</a:t>
            </a:r>
          </a:p>
          <a:p>
            <a:endParaRPr lang="en-US" dirty="0"/>
          </a:p>
          <a:p>
            <a:r>
              <a:rPr lang="en-US" dirty="0"/>
              <a:t>No real labeled datasets</a:t>
            </a:r>
          </a:p>
          <a:p>
            <a:endParaRPr lang="en-US" dirty="0"/>
          </a:p>
          <a:p>
            <a:r>
              <a:rPr lang="en-US" dirty="0"/>
              <a:t>Future proofing against adversaries?</a:t>
            </a:r>
          </a:p>
          <a:p>
            <a:endParaRPr lang="en-US" dirty="0"/>
          </a:p>
          <a:p>
            <a:r>
              <a:rPr lang="en-US" dirty="0"/>
              <a:t>Class imbalances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CA69B-1B4F-9ACB-A3EB-541C503D4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81520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3AFBF-1373-A156-E486-8FA196732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D0185-6825-BE5E-4028-D5214701F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C3: Semantic Gaps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1C363-0FE2-AE89-B9BC-39A6FBAC4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Anomaly or attack?</a:t>
            </a:r>
          </a:p>
          <a:p>
            <a:endParaRPr lang="en-US" dirty="0"/>
          </a:p>
          <a:p>
            <a:r>
              <a:rPr lang="en-US" dirty="0"/>
              <a:t>What did the model do? Why?</a:t>
            </a:r>
          </a:p>
          <a:p>
            <a:endParaRPr lang="en-US" dirty="0"/>
          </a:p>
          <a:p>
            <a:r>
              <a:rPr lang="en-US" dirty="0"/>
              <a:t>Connect model actions to org policies?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D1567-1022-BF2C-B525-B571293E6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74851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FAC51-CF0A-42CF-774B-629995E91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5F5D5-E5FA-CBEB-0109-373229921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C4: Variability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B9E7A-7323-B80B-80F3-3A4805839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 is constantly changing</a:t>
            </a:r>
          </a:p>
          <a:p>
            <a:endParaRPr lang="en-US" dirty="0"/>
          </a:p>
          <a:p>
            <a:r>
              <a:rPr lang="en-US" dirty="0"/>
              <a:t>Traffic is constantly evolving</a:t>
            </a:r>
          </a:p>
          <a:p>
            <a:endParaRPr lang="en-US" dirty="0"/>
          </a:p>
          <a:p>
            <a:r>
              <a:rPr lang="en-US" dirty="0"/>
              <a:t>Concept drift/traffic variability are hard to capture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1C5E14-1249-25A7-05FA-2DF7D2F5B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56857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DB18F-6819-3D2E-0F6F-A9719AE1F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B03C6-9744-614F-ACF4-D4161E6FA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C5: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0BFDC-5C48-55C5-C007-4A94EF23B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Evaluate in context of deployment?</a:t>
            </a:r>
          </a:p>
          <a:p>
            <a:endParaRPr lang="en-US" dirty="0"/>
          </a:p>
          <a:p>
            <a:r>
              <a:rPr lang="en-US" dirty="0"/>
              <a:t>Lack of data further makes it worse</a:t>
            </a:r>
          </a:p>
          <a:p>
            <a:endParaRPr lang="en-US" dirty="0"/>
          </a:p>
          <a:p>
            <a:r>
              <a:rPr lang="en-US" dirty="0"/>
              <a:t>How to get feedback from operators?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C37F4C-037A-DF4C-46F8-3BD45F22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74652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4AD12-12DE-8976-2774-53659597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54B28-F8FD-14B4-C320-CEA146458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Understanding threat</a:t>
            </a:r>
          </a:p>
          <a:p>
            <a:pPr lvl="1"/>
            <a:r>
              <a:rPr lang="en-US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kind of environment does the system target? </a:t>
            </a:r>
          </a:p>
          <a:p>
            <a:pPr lvl="1"/>
            <a:r>
              <a:rPr lang="en-US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do missed attacks cost? </a:t>
            </a:r>
          </a:p>
          <a:p>
            <a:pPr lvl="1"/>
            <a:r>
              <a:rPr lang="en-US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skills and resources will attackers have? </a:t>
            </a:r>
          </a:p>
          <a:p>
            <a:pPr lvl="1"/>
            <a:r>
              <a:rPr lang="en-US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concern does evasion pose? 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Narrow scope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“explain” why this works for the task at hand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Reduce  cost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False positives can be more harmful</a:t>
            </a:r>
          </a:p>
          <a:p>
            <a:pPr lvl="1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Evaluations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Get realistic data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Make sure you are not overfitting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Understand/causality of results to ensure no confounders (Tanks blue example)</a:t>
            </a:r>
          </a:p>
          <a:p>
            <a:endParaRPr lang="en-US" sz="1800" i="1" dirty="0">
              <a:latin typeface="Time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1C8E0-8DF6-81EA-6A8C-F9D027D4A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15965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003AB-E4BB-47D9-A312-79A097278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34955-E52A-43AE-E08F-854A9D3B2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17</a:t>
            </a:fld>
            <a:endParaRPr kumimoji="0" lang="en-US"/>
          </a:p>
        </p:txBody>
      </p:sp>
      <p:pic>
        <p:nvPicPr>
          <p:cNvPr id="3" name="Picture 2" descr="A close up of a business card&#10;&#10;AI-generated content may be incorrect.">
            <a:extLst>
              <a:ext uri="{FF2B5EF4-FFF2-40B4-BE49-F238E27FC236}">
                <a16:creationId xmlns:a16="http://schemas.microsoft.com/office/drawing/2014/main" id="{9D6EB16B-FFA7-1F59-2764-F04549CE3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73" y="2085714"/>
            <a:ext cx="7772400" cy="245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60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38019-5BAA-E3E2-DB4C-B3F552D97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66D78-6576-FE45-A365-429770405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20000 ft view of any ML workflow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2611A-87E4-34F8-19F0-E567910CF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18</a:t>
            </a:fld>
            <a:endParaRPr kumimoji="0" lang="en-US"/>
          </a:p>
        </p:txBody>
      </p:sp>
      <p:sp>
        <p:nvSpPr>
          <p:cNvPr id="5" name="Can 4">
            <a:extLst>
              <a:ext uri="{FF2B5EF4-FFF2-40B4-BE49-F238E27FC236}">
                <a16:creationId xmlns:a16="http://schemas.microsoft.com/office/drawing/2014/main" id="{62B1F37B-2B9D-C621-F591-2CB29D73DCC1}"/>
              </a:ext>
            </a:extLst>
          </p:cNvPr>
          <p:cNvSpPr/>
          <p:nvPr/>
        </p:nvSpPr>
        <p:spPr>
          <a:xfrm>
            <a:off x="617838" y="1729946"/>
            <a:ext cx="1272746" cy="1371600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Training</a:t>
            </a:r>
          </a:p>
          <a:p>
            <a:pPr algn="ctr"/>
            <a:r>
              <a:rPr lang="en-US" dirty="0"/>
              <a:t>Data</a:t>
            </a:r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id="{FAD5985F-F5B6-1624-C0E6-FC0737DB42D3}"/>
              </a:ext>
            </a:extLst>
          </p:cNvPr>
          <p:cNvSpPr/>
          <p:nvPr/>
        </p:nvSpPr>
        <p:spPr>
          <a:xfrm>
            <a:off x="617838" y="4022124"/>
            <a:ext cx="1272746" cy="1371600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Testing/</a:t>
            </a:r>
          </a:p>
          <a:p>
            <a:pPr algn="ctr"/>
            <a:r>
              <a:rPr lang="en-US" dirty="0"/>
              <a:t>Validation</a:t>
            </a:r>
          </a:p>
          <a:p>
            <a:pPr algn="ctr"/>
            <a:r>
              <a:rPr lang="en-US" dirty="0"/>
              <a:t>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6C9DFA-176F-B77E-21EB-0130756B1A82}"/>
              </a:ext>
            </a:extLst>
          </p:cNvPr>
          <p:cNvSpPr txBox="1"/>
          <p:nvPr/>
        </p:nvSpPr>
        <p:spPr>
          <a:xfrm>
            <a:off x="2817340" y="3101546"/>
            <a:ext cx="159402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ML Modeling </a:t>
            </a:r>
          </a:p>
          <a:p>
            <a:r>
              <a:rPr lang="en-US" dirty="0"/>
              <a:t>Approach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B91062-1D5A-9058-E3AA-61F76C58CED9}"/>
              </a:ext>
            </a:extLst>
          </p:cNvPr>
          <p:cNvSpPr txBox="1"/>
          <p:nvPr/>
        </p:nvSpPr>
        <p:spPr>
          <a:xfrm>
            <a:off x="2817340" y="990934"/>
            <a:ext cx="1594021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Eval methodology</a:t>
            </a:r>
          </a:p>
          <a:p>
            <a:r>
              <a:rPr lang="en-US" dirty="0"/>
              <a:t>+ </a:t>
            </a:r>
          </a:p>
          <a:p>
            <a:r>
              <a:rPr lang="en-US" dirty="0"/>
              <a:t>Metric  of success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119BA23-F80B-B6E5-412D-485E193CA90E}"/>
              </a:ext>
            </a:extLst>
          </p:cNvPr>
          <p:cNvCxnSpPr>
            <a:stCxn id="5" idx="4"/>
            <a:endCxn id="8" idx="1"/>
          </p:cNvCxnSpPr>
          <p:nvPr/>
        </p:nvCxnSpPr>
        <p:spPr>
          <a:xfrm>
            <a:off x="1890584" y="2415746"/>
            <a:ext cx="926756" cy="10089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ABC5A7A-C3DB-5271-976B-5240200035CF}"/>
              </a:ext>
            </a:extLst>
          </p:cNvPr>
          <p:cNvCxnSpPr>
            <a:cxnSpLocks/>
            <a:stCxn id="6" idx="4"/>
          </p:cNvCxnSpPr>
          <p:nvPr/>
        </p:nvCxnSpPr>
        <p:spPr>
          <a:xfrm flipV="1">
            <a:off x="1890584" y="3546389"/>
            <a:ext cx="926756" cy="11615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C551192-847D-002B-96C0-EDF0DA30C33B}"/>
              </a:ext>
            </a:extLst>
          </p:cNvPr>
          <p:cNvCxnSpPr>
            <a:cxnSpLocks/>
            <a:stCxn id="10" idx="2"/>
            <a:endCxn id="8" idx="0"/>
          </p:cNvCxnSpPr>
          <p:nvPr/>
        </p:nvCxnSpPr>
        <p:spPr>
          <a:xfrm>
            <a:off x="3614351" y="2468262"/>
            <a:ext cx="0" cy="6332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n 19">
            <a:extLst>
              <a:ext uri="{FF2B5EF4-FFF2-40B4-BE49-F238E27FC236}">
                <a16:creationId xmlns:a16="http://schemas.microsoft.com/office/drawing/2014/main" id="{08A03320-4CB7-772C-0CA9-FD2727CAD9DA}"/>
              </a:ext>
            </a:extLst>
          </p:cNvPr>
          <p:cNvSpPr/>
          <p:nvPr/>
        </p:nvSpPr>
        <p:spPr>
          <a:xfrm>
            <a:off x="6820932" y="2784904"/>
            <a:ext cx="1272746" cy="1371600"/>
          </a:xfrm>
          <a:prstGeom prst="ca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Real </a:t>
            </a:r>
          </a:p>
          <a:p>
            <a:pPr algn="ctr"/>
            <a:r>
              <a:rPr lang="en-US" dirty="0"/>
              <a:t>World</a:t>
            </a:r>
          </a:p>
          <a:p>
            <a:pPr algn="ctr"/>
            <a:r>
              <a:rPr lang="en-US" dirty="0"/>
              <a:t>Future</a:t>
            </a:r>
          </a:p>
          <a:p>
            <a:pPr algn="ctr"/>
            <a:r>
              <a:rPr lang="en-US" dirty="0"/>
              <a:t>Data</a:t>
            </a:r>
          </a:p>
        </p:txBody>
      </p:sp>
      <p:pic>
        <p:nvPicPr>
          <p:cNvPr id="22" name="Graphic 21" descr="Network with solid fill">
            <a:extLst>
              <a:ext uri="{FF2B5EF4-FFF2-40B4-BE49-F238E27FC236}">
                <a16:creationId xmlns:a16="http://schemas.microsoft.com/office/drawing/2014/main" id="{06FC4E14-C5F5-2AA9-DA77-454A19C97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9362" y="2920229"/>
            <a:ext cx="914400" cy="914400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99984C9-FAD7-585E-5E18-6806DFAA4235}"/>
              </a:ext>
            </a:extLst>
          </p:cNvPr>
          <p:cNvCxnSpPr>
            <a:cxnSpLocks/>
          </p:cNvCxnSpPr>
          <p:nvPr/>
        </p:nvCxnSpPr>
        <p:spPr>
          <a:xfrm flipV="1">
            <a:off x="4568910" y="3435523"/>
            <a:ext cx="469556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CC5AAAE-4FBE-0BD3-A9B0-2B4546F2FCDD}"/>
              </a:ext>
            </a:extLst>
          </p:cNvPr>
          <p:cNvCxnSpPr>
            <a:cxnSpLocks/>
          </p:cNvCxnSpPr>
          <p:nvPr/>
        </p:nvCxnSpPr>
        <p:spPr>
          <a:xfrm flipV="1">
            <a:off x="6193827" y="3435523"/>
            <a:ext cx="469556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1B55293-5AF3-7852-959E-27F192A3FD2F}"/>
              </a:ext>
            </a:extLst>
          </p:cNvPr>
          <p:cNvSpPr txBox="1"/>
          <p:nvPr/>
        </p:nvSpPr>
        <p:spPr>
          <a:xfrm>
            <a:off x="6671775" y="1956829"/>
            <a:ext cx="159402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False positives</a:t>
            </a:r>
          </a:p>
          <a:p>
            <a:r>
              <a:rPr lang="en-US" dirty="0"/>
              <a:t>False negatives</a:t>
            </a:r>
          </a:p>
        </p:txBody>
      </p:sp>
      <p:pic>
        <p:nvPicPr>
          <p:cNvPr id="28" name="Graphic 27" descr="User with solid fill">
            <a:extLst>
              <a:ext uri="{FF2B5EF4-FFF2-40B4-BE49-F238E27FC236}">
                <a16:creationId xmlns:a16="http://schemas.microsoft.com/office/drawing/2014/main" id="{DFCE0C47-5272-B7FB-EAB6-2635050DEA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49239" y="791004"/>
            <a:ext cx="914400" cy="9144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6E4520-0897-1EA0-744E-AFFD81E48B17}"/>
              </a:ext>
            </a:extLst>
          </p:cNvPr>
          <p:cNvSpPr txBox="1"/>
          <p:nvPr/>
        </p:nvSpPr>
        <p:spPr>
          <a:xfrm>
            <a:off x="7763639" y="1075146"/>
            <a:ext cx="1004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operator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C6C904-6F1A-DF99-BFFC-AB7B3602BDBA}"/>
              </a:ext>
            </a:extLst>
          </p:cNvPr>
          <p:cNvSpPr txBox="1"/>
          <p:nvPr/>
        </p:nvSpPr>
        <p:spPr>
          <a:xfrm>
            <a:off x="3370149" y="3923094"/>
            <a:ext cx="28979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Explainable?</a:t>
            </a:r>
          </a:p>
          <a:p>
            <a:r>
              <a:rPr lang="en-US" sz="3200" dirty="0">
                <a:solidFill>
                  <a:srgbClr val="FF0000"/>
                </a:solidFill>
              </a:rPr>
              <a:t>Underspecified?</a:t>
            </a:r>
          </a:p>
          <a:p>
            <a:r>
              <a:rPr lang="en-US" sz="3200" dirty="0">
                <a:solidFill>
                  <a:srgbClr val="FF0000"/>
                </a:solidFill>
              </a:rPr>
              <a:t>Overfitting?</a:t>
            </a:r>
          </a:p>
        </p:txBody>
      </p:sp>
    </p:spTree>
    <p:extLst>
      <p:ext uri="{BB962C8B-B14F-4D97-AF65-F5344CB8AC3E}">
        <p14:creationId xmlns:p14="http://schemas.microsoft.com/office/powerpoint/2010/main" val="2168056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A3B9-8541-207B-1B76-074C58C35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Trustee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04F5E-A7B5-EA81-D3CC-A9877157B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19</a:t>
            </a:fld>
            <a:endParaRPr kumimoji="0" lang="en-US"/>
          </a:p>
        </p:txBody>
      </p:sp>
      <p:pic>
        <p:nvPicPr>
          <p:cNvPr id="8" name="Picture 7" descr="A diagram of a model evaluation&#10;&#10;AI-generated content may be incorrect.">
            <a:extLst>
              <a:ext uri="{FF2B5EF4-FFF2-40B4-BE49-F238E27FC236}">
                <a16:creationId xmlns:a16="http://schemas.microsoft.com/office/drawing/2014/main" id="{70520271-8C7E-B00D-3645-AAC8675B4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70" y="1906371"/>
            <a:ext cx="9337740" cy="34811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AF5F53-8A54-6EAE-9EC5-555882B85661}"/>
              </a:ext>
            </a:extLst>
          </p:cNvPr>
          <p:cNvSpPr txBox="1"/>
          <p:nvPr/>
        </p:nvSpPr>
        <p:spPr>
          <a:xfrm>
            <a:off x="2656702" y="1631092"/>
            <a:ext cx="401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“Post hoc” Model Interpretability System</a:t>
            </a:r>
          </a:p>
        </p:txBody>
      </p:sp>
    </p:spTree>
    <p:extLst>
      <p:ext uri="{BB962C8B-B14F-4D97-AF65-F5344CB8AC3E}">
        <p14:creationId xmlns:p14="http://schemas.microsoft.com/office/powerpoint/2010/main" val="3899082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DEB51-8961-2041-5ABF-BDF72E407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047A9-F6B1-226A-FEE5-3C184950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</a:t>
            </a:fld>
            <a:endParaRPr kumimoji="0" lang="en-US"/>
          </a:p>
        </p:txBody>
      </p:sp>
      <p:pic>
        <p:nvPicPr>
          <p:cNvPr id="6" name="Picture 5" descr="A graph with blue and white lines&#10;&#10;AI-generated content may be incorrect.">
            <a:extLst>
              <a:ext uri="{FF2B5EF4-FFF2-40B4-BE49-F238E27FC236}">
                <a16:creationId xmlns:a16="http://schemas.microsoft.com/office/drawing/2014/main" id="{31CE00B7-D57D-64F7-9D72-618DF8B42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54" y="2488126"/>
            <a:ext cx="8889091" cy="2431023"/>
          </a:xfrm>
          <a:prstGeom prst="rect">
            <a:avLst/>
          </a:prstGeom>
        </p:spPr>
      </p:pic>
      <p:sp>
        <p:nvSpPr>
          <p:cNvPr id="7" name="Down Arrow 6">
            <a:extLst>
              <a:ext uri="{FF2B5EF4-FFF2-40B4-BE49-F238E27FC236}">
                <a16:creationId xmlns:a16="http://schemas.microsoft.com/office/drawing/2014/main" id="{0433C0F7-AEF4-2505-127F-2AB2CF5AEE53}"/>
              </a:ext>
            </a:extLst>
          </p:cNvPr>
          <p:cNvSpPr/>
          <p:nvPr/>
        </p:nvSpPr>
        <p:spPr>
          <a:xfrm rot="5400000">
            <a:off x="8358247" y="2770703"/>
            <a:ext cx="365125" cy="95147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44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FF873-2B45-FE18-B77A-8B440AB49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Idea: Extract Decision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6C53A-2456-5887-C8A2-334CC2318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Decision Trees: </a:t>
            </a:r>
            <a:br>
              <a:rPr lang="en-US" dirty="0"/>
            </a:br>
            <a:r>
              <a:rPr lang="en-US" dirty="0"/>
              <a:t>“Interpretable” “</a:t>
            </a:r>
            <a:r>
              <a:rPr lang="en-US" dirty="0" err="1"/>
              <a:t>Prunable</a:t>
            </a:r>
            <a:r>
              <a:rPr lang="en-US" dirty="0"/>
              <a:t>” “Model Agnostic”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Methodology: </a:t>
            </a:r>
          </a:p>
          <a:p>
            <a:pPr lvl="1"/>
            <a:r>
              <a:rPr lang="en-US" dirty="0"/>
              <a:t>Find a “DT” + pruning that best matches  possibly complex black box  model </a:t>
            </a:r>
          </a:p>
          <a:p>
            <a:pPr lvl="2"/>
            <a:r>
              <a:rPr lang="en-US" dirty="0"/>
              <a:t>Not super new in Interpretable ML world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DCAA1-2384-EAA2-70B4-778624C26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21721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02537-38FC-7F4A-F4D4-1B7073C49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Trustee in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3BFB0-F9BB-9480-08AA-4864B8FCC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Pick model and dataset</a:t>
            </a:r>
          </a:p>
          <a:p>
            <a:endParaRPr lang="en-US" dirty="0"/>
          </a:p>
          <a:p>
            <a:r>
              <a:rPr lang="en-US" dirty="0"/>
              <a:t>Select hyperparameters for Trustee</a:t>
            </a:r>
          </a:p>
          <a:p>
            <a:endParaRPr lang="en-US" dirty="0"/>
          </a:p>
          <a:p>
            <a:r>
              <a:rPr lang="en-US" dirty="0"/>
              <a:t>Detect </a:t>
            </a:r>
            <a:r>
              <a:rPr lang="en-US" dirty="0" err="1"/>
              <a:t>underspecification</a:t>
            </a:r>
            <a:r>
              <a:rPr lang="en-US" dirty="0"/>
              <a:t> issue: </a:t>
            </a:r>
          </a:p>
          <a:p>
            <a:pPr lvl="1"/>
            <a:r>
              <a:rPr lang="en-US" dirty="0"/>
              <a:t>Manual work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Validate DT explanations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EB6F6-8020-EC5A-6223-2704190B8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27269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E7141-8D0E-95EB-6E39-3C99EB72C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 (Fun debunking)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CEE29-DFE9-392F-E18A-F467C25CF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Detecting VPN vs. non-VPN Traffic</a:t>
            </a:r>
          </a:p>
          <a:p>
            <a:pPr lvl="1"/>
            <a:r>
              <a:rPr lang="en-US" dirty="0"/>
              <a:t>Finding: data bias for non </a:t>
            </a:r>
            <a:r>
              <a:rPr lang="en-US" dirty="0" err="1"/>
              <a:t>vpn</a:t>
            </a:r>
            <a:r>
              <a:rPr lang="en-US" dirty="0"/>
              <a:t> traffic sampling</a:t>
            </a:r>
          </a:p>
          <a:p>
            <a:endParaRPr lang="en-US" dirty="0"/>
          </a:p>
          <a:p>
            <a:r>
              <a:rPr lang="en-US" dirty="0"/>
              <a:t>Detecting Heartbleed Traffic</a:t>
            </a:r>
          </a:p>
          <a:p>
            <a:pPr lvl="1"/>
            <a:r>
              <a:rPr lang="en-US" dirty="0"/>
              <a:t>Massive overfitting to the small attack data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Inferring Malicious Traffic for IDS</a:t>
            </a:r>
          </a:p>
          <a:p>
            <a:pPr lvl="1"/>
            <a:r>
              <a:rPr lang="en-US" dirty="0"/>
              <a:t>Spurious correlations due to large feature space</a:t>
            </a:r>
            <a:br>
              <a:rPr lang="en-US" dirty="0"/>
            </a:br>
            <a:endParaRPr lang="en-US" dirty="0"/>
          </a:p>
          <a:p>
            <a:r>
              <a:rPr lang="en-US" dirty="0"/>
              <a:t>Anomaly Detection for Mirai Attacks</a:t>
            </a:r>
          </a:p>
          <a:p>
            <a:pPr lvl="1"/>
            <a:r>
              <a:rPr lang="en-US" dirty="0"/>
              <a:t>Simpler volume model better than complex neural net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F6229-AE84-935D-6C83-52B23C01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84012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64765-28BE-2BA5-E448-70370A078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AB4E7A-7397-72DD-3A6C-17CA6D8D4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23</a:t>
            </a:fld>
            <a:endParaRPr kumimoji="0" lang="en-US"/>
          </a:p>
        </p:txBody>
      </p:sp>
      <p:pic>
        <p:nvPicPr>
          <p:cNvPr id="3" name="Picture 2" descr="A close-up of a document&#10;&#10;AI-generated content may be incorrect.">
            <a:extLst>
              <a:ext uri="{FF2B5EF4-FFF2-40B4-BE49-F238E27FC236}">
                <a16:creationId xmlns:a16="http://schemas.microsoft.com/office/drawing/2014/main" id="{7EA40AD1-DDDD-D38D-01A5-CDACA088F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67" y="2280278"/>
            <a:ext cx="7772400" cy="229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81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89AB4-6428-58E5-B274-A10C1216C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58DEBB-A6C9-1997-76EB-F64B89158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24</a:t>
            </a:fld>
            <a:endParaRPr kumimoji="0"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9B3C7F8-B33E-461C-58B7-E601E83D26BB}"/>
              </a:ext>
            </a:extLst>
          </p:cNvPr>
          <p:cNvSpPr/>
          <p:nvPr/>
        </p:nvSpPr>
        <p:spPr>
          <a:xfrm>
            <a:off x="3707027" y="1097092"/>
            <a:ext cx="1729945" cy="6919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Top Level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2AA9668-9950-F068-D70E-97F940DC321A}"/>
              </a:ext>
            </a:extLst>
          </p:cNvPr>
          <p:cNvSpPr/>
          <p:nvPr/>
        </p:nvSpPr>
        <p:spPr>
          <a:xfrm>
            <a:off x="1536357" y="2658163"/>
            <a:ext cx="1729945" cy="6919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Defense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C5A400C-8FD5-C9F2-9E01-80CF6E310A04}"/>
              </a:ext>
            </a:extLst>
          </p:cNvPr>
          <p:cNvSpPr/>
          <p:nvPr/>
        </p:nvSpPr>
        <p:spPr>
          <a:xfrm>
            <a:off x="6248400" y="2658163"/>
            <a:ext cx="1729945" cy="6919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Offense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7C51CD5-022F-0AAF-75EE-868EFAAD3787}"/>
              </a:ext>
            </a:extLst>
          </p:cNvPr>
          <p:cNvSpPr/>
          <p:nvPr/>
        </p:nvSpPr>
        <p:spPr>
          <a:xfrm>
            <a:off x="280087" y="4229530"/>
            <a:ext cx="1729945" cy="6919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Blackbox/</a:t>
            </a:r>
            <a:br>
              <a:rPr lang="en-US" dirty="0"/>
            </a:br>
            <a:r>
              <a:rPr lang="en-US" dirty="0"/>
              <a:t>Foundation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AC0C4AE-290C-C2F4-01FD-6544255129E0}"/>
              </a:ext>
            </a:extLst>
          </p:cNvPr>
          <p:cNvSpPr/>
          <p:nvPr/>
        </p:nvSpPr>
        <p:spPr>
          <a:xfrm>
            <a:off x="2730844" y="4229530"/>
            <a:ext cx="1729945" cy="6919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Bespoke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B7B43A6-DBF1-E1B9-B99A-977662CBE990}"/>
              </a:ext>
            </a:extLst>
          </p:cNvPr>
          <p:cNvSpPr/>
          <p:nvPr/>
        </p:nvSpPr>
        <p:spPr>
          <a:xfrm>
            <a:off x="280087" y="5608168"/>
            <a:ext cx="8604422" cy="6919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Cross cutting Concerns: Practicality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B620E32-1F77-5E75-4558-1BA5288AF162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2401330" y="1789070"/>
            <a:ext cx="2170670" cy="8690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DE05C6E-483B-3BCC-ED1F-74ED162F8255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4572000" y="1789070"/>
            <a:ext cx="2541373" cy="8690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24102AB-A9D3-A39B-7EDC-DAE077714F57}"/>
              </a:ext>
            </a:extLst>
          </p:cNvPr>
          <p:cNvSpPr/>
          <p:nvPr/>
        </p:nvSpPr>
        <p:spPr>
          <a:xfrm>
            <a:off x="4963298" y="4239826"/>
            <a:ext cx="1729945" cy="6919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Blackbox/</a:t>
            </a:r>
            <a:br>
              <a:rPr lang="en-US" dirty="0"/>
            </a:br>
            <a:r>
              <a:rPr lang="en-US" dirty="0"/>
              <a:t>Foundation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B6170B4-F6C3-D125-937B-9210C09BC731}"/>
              </a:ext>
            </a:extLst>
          </p:cNvPr>
          <p:cNvSpPr/>
          <p:nvPr/>
        </p:nvSpPr>
        <p:spPr>
          <a:xfrm>
            <a:off x="7414055" y="4239826"/>
            <a:ext cx="1729945" cy="6919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Bespoke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CB09980-3AE9-299B-C968-85C111D012B4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flipH="1">
            <a:off x="1145060" y="3350141"/>
            <a:ext cx="1256270" cy="8793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CFC55CE-64C8-70CF-B068-7E06337B4FFA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>
            <a:off x="2401330" y="3350141"/>
            <a:ext cx="1194487" cy="8793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A9433EC-5F29-B4EE-DE40-F66086229D5A}"/>
              </a:ext>
            </a:extLst>
          </p:cNvPr>
          <p:cNvCxnSpPr>
            <a:cxnSpLocks/>
            <a:stCxn id="7" idx="2"/>
            <a:endCxn id="17" idx="0"/>
          </p:cNvCxnSpPr>
          <p:nvPr/>
        </p:nvCxnSpPr>
        <p:spPr>
          <a:xfrm flipH="1">
            <a:off x="5828271" y="3350141"/>
            <a:ext cx="1285102" cy="8896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C3EDFFC-1D15-8CBE-957D-8DB9D6632411}"/>
              </a:ext>
            </a:extLst>
          </p:cNvPr>
          <p:cNvCxnSpPr>
            <a:cxnSpLocks/>
            <a:stCxn id="7" idx="2"/>
            <a:endCxn id="18" idx="0"/>
          </p:cNvCxnSpPr>
          <p:nvPr/>
        </p:nvCxnSpPr>
        <p:spPr>
          <a:xfrm>
            <a:off x="7113373" y="3350141"/>
            <a:ext cx="1165655" cy="8896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748DDFF-F085-B38E-78D2-F1A32B80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/>
              <a:t>Recommended Readings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5BE406-99A5-96EA-5FC1-8373D3C88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874" y="1966185"/>
            <a:ext cx="3213645" cy="35860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225009-154E-31C5-1F39-ABBDF33AC4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4" y="5093904"/>
            <a:ext cx="4615224" cy="34186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0" name="Picture 19" descr="A close-up of a sign&#10;&#10;AI-generated content may be incorrect.">
            <a:extLst>
              <a:ext uri="{FF2B5EF4-FFF2-40B4-BE49-F238E27FC236}">
                <a16:creationId xmlns:a16="http://schemas.microsoft.com/office/drawing/2014/main" id="{7EBEA7F4-34BB-0B02-54A5-8DCF9BF4C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7" y="6334573"/>
            <a:ext cx="3674075" cy="48016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30AE5C7-0762-237C-A0D0-DC96346866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85" y="6513467"/>
            <a:ext cx="4460789" cy="27978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5515A08-19EF-E3F9-3460-D7CC2109B0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299" y="5044077"/>
            <a:ext cx="3537436" cy="34186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62872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640C1-8632-15F2-0B4A-257C561E2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Endpoint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2E42E-40C2-F17A-F597-C57591AA5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Interpreting Event Attributes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Fractured Ecosystem of Security Applications.</a:t>
            </a:r>
          </a:p>
          <a:p>
            <a:endParaRPr lang="en-US" dirty="0"/>
          </a:p>
          <a:p>
            <a:r>
              <a:rPr lang="en-US" dirty="0"/>
              <a:t>Alert Fatigue (Too Many False Positives).</a:t>
            </a:r>
          </a:p>
          <a:p>
            <a:endParaRPr lang="en-US" dirty="0"/>
          </a:p>
          <a:p>
            <a:r>
              <a:rPr lang="en-US" dirty="0"/>
              <a:t>Missed Detections (Too Many False Negatives).</a:t>
            </a:r>
          </a:p>
          <a:p>
            <a:endParaRPr lang="en-US" dirty="0"/>
          </a:p>
          <a:p>
            <a:r>
              <a:rPr lang="en-US" dirty="0"/>
              <a:t>Limited Labeled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2A31F-D598-836B-8947-14F93F014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18926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BEE5E-6627-D956-32F0-9473C8BD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4A530-2E94-5350-8745-BE400AD95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 Identification </a:t>
            </a:r>
          </a:p>
          <a:p>
            <a:endParaRPr lang="en-US" dirty="0"/>
          </a:p>
          <a:p>
            <a:r>
              <a:rPr lang="en-US" dirty="0"/>
              <a:t>Alert Triage</a:t>
            </a:r>
          </a:p>
          <a:p>
            <a:endParaRPr lang="en-US" dirty="0"/>
          </a:p>
          <a:p>
            <a:r>
              <a:rPr lang="en-US" dirty="0"/>
              <a:t>EDR rule learning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8DDD3-A917-1000-506E-236EDA89C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7012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25647-BE27-1643-7C42-849AAF0D2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Their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AD5A8-0F85-56D9-5FB3-A1815E2A0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Foundation Model rather than Per Task Model</a:t>
            </a:r>
          </a:p>
          <a:p>
            <a:endParaRPr lang="en-US" dirty="0"/>
          </a:p>
          <a:p>
            <a:r>
              <a:rPr lang="en-US" dirty="0"/>
              <a:t>Similar to NLP/Vision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Background read:</a:t>
            </a:r>
          </a:p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/pdf/2108.07258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C9F20-9653-4CD1-F07C-6900A35DD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54028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8E0B3-2585-60D4-5FE3-3985A9346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Overview of </a:t>
            </a:r>
            <a:r>
              <a:rPr lang="en-US" dirty="0" err="1"/>
              <a:t>DrSEC</a:t>
            </a:r>
            <a:endParaRPr lang="en-US" dirty="0"/>
          </a:p>
        </p:txBody>
      </p:sp>
      <p:pic>
        <p:nvPicPr>
          <p:cNvPr id="6" name="Picture 5" descr="A diagram of a server&#10;&#10;AI-generated content may be incorrect.">
            <a:extLst>
              <a:ext uri="{FF2B5EF4-FFF2-40B4-BE49-F238E27FC236}">
                <a16:creationId xmlns:a16="http://schemas.microsoft.com/office/drawing/2014/main" id="{9F9E4C0F-D80A-8D02-8105-BCE3E74A9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1" y="2692400"/>
            <a:ext cx="9448049" cy="1984088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A8E09-4A91-88C7-0FA5-4FC790D4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7467" y="6492875"/>
            <a:ext cx="62653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AA957AF-53C0-420B-9C2D-77DB1416566C}" type="slidenum">
              <a:rPr kumimoji="0" lang="en-US" smtClean="0"/>
              <a:pPr>
                <a:spcAft>
                  <a:spcPts val="600"/>
                </a:spcAft>
              </a:pPr>
              <a:t>28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513076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BD28F-9D15-01FC-BC5B-0CB281B2A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technical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B15ED-833F-34A4-E2B5-FF412C6E3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“Encoding” for events and attributes</a:t>
            </a:r>
          </a:p>
          <a:p>
            <a:endParaRPr lang="en-US" dirty="0"/>
          </a:p>
          <a:p>
            <a:r>
              <a:rPr lang="en-US" dirty="0"/>
              <a:t>Self supervised training: “traditional” and “transformer” </a:t>
            </a:r>
          </a:p>
          <a:p>
            <a:endParaRPr lang="en-US" dirty="0"/>
          </a:p>
          <a:p>
            <a:r>
              <a:rPr lang="en-US" dirty="0"/>
              <a:t>Fine tuning + downstream applications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E61F9-0672-3FBD-7097-818E8043F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55207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Special topics in AI/ML for </a:t>
            </a:r>
            <a:r>
              <a:rPr lang="en-US" dirty="0" err="1"/>
              <a:t>netsec</a:t>
            </a:r>
            <a:endParaRPr lang="en-US" dirty="0"/>
          </a:p>
          <a:p>
            <a:endParaRPr lang="en-US" dirty="0"/>
          </a:p>
          <a:p>
            <a:r>
              <a:rPr lang="en-US" dirty="0"/>
              <a:t>Taxonomy of AI ML in </a:t>
            </a:r>
            <a:r>
              <a:rPr lang="en-US" dirty="0" err="1"/>
              <a:t>NetSec</a:t>
            </a:r>
            <a:endParaRPr lang="en-US" dirty="0"/>
          </a:p>
          <a:p>
            <a:endParaRPr lang="en-US" dirty="0"/>
          </a:p>
          <a:p>
            <a:r>
              <a:rPr lang="en-US" dirty="0"/>
              <a:t>What makes it hard + Cautionary lessons</a:t>
            </a:r>
          </a:p>
          <a:p>
            <a:endParaRPr lang="en-US" dirty="0"/>
          </a:p>
          <a:p>
            <a:r>
              <a:rPr lang="en-US" dirty="0"/>
              <a:t>Example papers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15841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84ED3-B6F3-14FB-1102-5CE6AD8B2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686E0-2D2C-3676-9364-74CB63264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30</a:t>
            </a:fld>
            <a:endParaRPr kumimoji="0" lang="en-US"/>
          </a:p>
        </p:txBody>
      </p:sp>
      <p:pic>
        <p:nvPicPr>
          <p:cNvPr id="6" name="Picture 5" descr="A close-up of a paper&#10;&#10;AI-generated content may be incorrect.">
            <a:extLst>
              <a:ext uri="{FF2B5EF4-FFF2-40B4-BE49-F238E27FC236}">
                <a16:creationId xmlns:a16="http://schemas.microsoft.com/office/drawing/2014/main" id="{03923959-A2AF-BB95-138A-13250FF6C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11" y="2721391"/>
            <a:ext cx="7772400" cy="235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57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54747-4B3E-5508-4B91-C3C97F2AF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</a:t>
            </a:r>
          </a:p>
        </p:txBody>
      </p:sp>
      <p:pic>
        <p:nvPicPr>
          <p:cNvPr id="6" name="Content Placeholder 5" descr="A diagram of a building&#10;&#10;AI-generated content may be incorrect.">
            <a:extLst>
              <a:ext uri="{FF2B5EF4-FFF2-40B4-BE49-F238E27FC236}">
                <a16:creationId xmlns:a16="http://schemas.microsoft.com/office/drawing/2014/main" id="{86B5137B-2C88-91D4-DFB2-AA0413280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96" y="2236573"/>
            <a:ext cx="7005791" cy="36749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46342-B8A8-4920-8A6A-BA32371E0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918872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DD774-18F5-0BC6-2AAC-8FE1919FF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of “</a:t>
            </a:r>
            <a:r>
              <a:rPr lang="en-US" dirty="0" err="1"/>
              <a:t>SoK</a:t>
            </a:r>
            <a:r>
              <a:rPr lang="en-US" dirty="0"/>
              <a:t>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81312-68CA-A521-280A-463B14112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32</a:t>
            </a:fld>
            <a:endParaRPr kumimoji="0" lang="en-US"/>
          </a:p>
        </p:txBody>
      </p:sp>
      <p:pic>
        <p:nvPicPr>
          <p:cNvPr id="6" name="Picture 5" descr="A diagram of a flowchart&#10;&#10;AI-generated content may be incorrect.">
            <a:extLst>
              <a:ext uri="{FF2B5EF4-FFF2-40B4-BE49-F238E27FC236}">
                <a16:creationId xmlns:a16="http://schemas.microsoft.com/office/drawing/2014/main" id="{D06769F6-E8AD-0C68-6C2A-D8E1152D5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2051050"/>
            <a:ext cx="6429056" cy="311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09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AC101-B1DD-4B34-095C-9908C7003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Literature on OAI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684B5-3337-46B6-36A3-5D6C3493B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33</a:t>
            </a:fld>
            <a:endParaRPr kumimoji="0" lang="en-US"/>
          </a:p>
        </p:txBody>
      </p:sp>
      <p:pic>
        <p:nvPicPr>
          <p:cNvPr id="6" name="Picture 5" descr="A diagram of a diagram&#10;&#10;AI-generated content may be incorrect.">
            <a:extLst>
              <a:ext uri="{FF2B5EF4-FFF2-40B4-BE49-F238E27FC236}">
                <a16:creationId xmlns:a16="http://schemas.microsoft.com/office/drawing/2014/main" id="{D8007F9F-F856-598B-EFED-4757A03C0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1242105"/>
            <a:ext cx="6959600" cy="52507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27A8C5-D425-E3FE-59C2-052F832237DA}"/>
              </a:ext>
            </a:extLst>
          </p:cNvPr>
          <p:cNvSpPr txBox="1"/>
          <p:nvPr/>
        </p:nvSpPr>
        <p:spPr>
          <a:xfrm>
            <a:off x="3534033" y="1078252"/>
            <a:ext cx="231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in MITRE ATT&amp;CK  </a:t>
            </a:r>
          </a:p>
        </p:txBody>
      </p:sp>
    </p:spTree>
    <p:extLst>
      <p:ext uri="{BB962C8B-B14F-4D97-AF65-F5344CB8AC3E}">
        <p14:creationId xmlns:p14="http://schemas.microsoft.com/office/powerpoint/2010/main" val="17476738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D063B-57D4-87E9-A5EB-B2AA90B69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5C049-B951-83DD-F9DE-6817409F1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arenBoth"/>
            </a:pP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 reported OAI techniques transcend the use-cases covered by MITRE ATT&amp;CK, which was primarily used in prior summaries, such as [</a:t>
            </a:r>
            <a:r>
              <a:rPr lang="en-US" sz="1800" dirty="0">
                <a:solidFill>
                  <a:srgbClr val="BF7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]. </a:t>
            </a:r>
          </a:p>
          <a:p>
            <a:pPr>
              <a:buAutoNum type="arabicParenBoth"/>
            </a:pPr>
            <a:r>
              <a:rPr lang="en-US" sz="18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 works reporting OAI techniques do not adequately consider countermeasures</a:t>
            </a:r>
          </a:p>
          <a:p>
            <a:pPr>
              <a:buAutoNum type="arabicParenBoth"/>
            </a:pP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Even ethical statements that merely acknowledge potential abuse risks for considered AI techniques are quite uncommon in prior OAI research. </a:t>
            </a:r>
          </a:p>
          <a:p>
            <a:pPr>
              <a:buAutoNum type="arabicParenBoth"/>
            </a:pP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 the impact of OAI techniques on real systems may still be unknown.</a:t>
            </a:r>
          </a:p>
          <a:p>
            <a:pPr>
              <a:buFont typeface="Arial"/>
              <a:buAutoNum type="arabicParenBoth"/>
            </a:pPr>
            <a:r>
              <a:rPr lang="en-US" sz="1800" dirty="0">
                <a:effectLst/>
                <a:latin typeface="NimbusRomNo9L"/>
              </a:rPr>
              <a:t>Most technical papers implement their OAI tool from scratch (and few release their code/data),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>
                <a:effectLst/>
                <a:latin typeface="NimbusRomNo9L"/>
              </a:rPr>
              <a:t>“We could not find any paper that specifically proposed OAI techniques for Impact or Lateral Movement (some, however, do use autonomous attack agents to carry out </a:t>
            </a:r>
            <a:r>
              <a:rPr lang="en-US" sz="1800" dirty="0">
                <a:latin typeface="CMSY7"/>
              </a:rPr>
              <a:t> </a:t>
            </a:r>
            <a:r>
              <a:rPr lang="en-US" sz="1800" dirty="0">
                <a:effectLst/>
                <a:latin typeface="NimbusRomNo9L"/>
              </a:rPr>
              <a:t>also these operations; e.g., [</a:t>
            </a:r>
            <a:r>
              <a:rPr lang="en-US" sz="1800" dirty="0">
                <a:solidFill>
                  <a:srgbClr val="BF7F3F"/>
                </a:solidFill>
                <a:effectLst/>
                <a:latin typeface="NimbusRomNo9L"/>
              </a:rPr>
              <a:t>37</a:t>
            </a:r>
            <a:r>
              <a:rPr lang="en-US" sz="1800" dirty="0">
                <a:effectLst/>
                <a:latin typeface="NimbusRomNo9L"/>
              </a:rPr>
              <a:t>]). “</a:t>
            </a:r>
            <a:endParaRPr lang="en-US" sz="1800" dirty="0">
              <a:effectLst/>
              <a:latin typeface="CMSY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9428BA-D867-3248-481E-02F244BF3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434486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05510-7743-C782-3B89-AA3FC3C75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OAI In “Briefings” </a:t>
            </a:r>
            <a:r>
              <a:rPr lang="en-US" dirty="0" err="1"/>
              <a:t>eg</a:t>
            </a:r>
            <a:r>
              <a:rPr lang="en-US" dirty="0"/>
              <a:t> Blackhat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6372A-8855-ADB5-CE77-4D03B80C0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NimbusRomNo9L"/>
              </a:rPr>
              <a:t>Most OAI use cases of InfoSec briefings are not discussed in research papers. Only 47% briefings consider countermeasures or emphasize that attackers can use their tool. These results highlight blind spots exploitable by attackers, to be addressed by future research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3D390-47DC-0740-0881-FA79F28B1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886676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46542-9DD5-4C72-4B65-98BA2FE74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1B63C-61C2-D191-E6EE-76D729E2A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OAI View from Laypeople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E3443-BEAF-69D5-4B0C-5A4D1222A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36</a:t>
            </a:fld>
            <a:endParaRPr kumimoji="0" lang="en-US"/>
          </a:p>
        </p:txBody>
      </p:sp>
      <p:pic>
        <p:nvPicPr>
          <p:cNvPr id="8" name="Content Placeholder 7" descr="A diagram of a diagram&#10;&#10;AI-generated content may be incorrect.">
            <a:extLst>
              <a:ext uri="{FF2B5EF4-FFF2-40B4-BE49-F238E27FC236}">
                <a16:creationId xmlns:a16="http://schemas.microsoft.com/office/drawing/2014/main" id="{67D70420-1B14-C6A2-C5ED-4C2A36E2D4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12" y="2075935"/>
            <a:ext cx="6811734" cy="342074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422478-19BD-AD79-6E8D-6475BD049058}"/>
              </a:ext>
            </a:extLst>
          </p:cNvPr>
          <p:cNvSpPr txBox="1"/>
          <p:nvPr/>
        </p:nvSpPr>
        <p:spPr>
          <a:xfrm>
            <a:off x="284205" y="1152605"/>
            <a:ext cx="75544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NimbusRomNo9L"/>
              </a:rPr>
              <a:t>“that non-experts may be oblivious of the offensive potential of AI, thereby underscoring the necessity of proper awareness campaigns.”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391232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28427-50BC-CCE2-FA9D-149803CCC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OAI View from “Experts”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08738-6A14-776B-7ACB-607200ABE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i="1" dirty="0">
                <a:latin typeface="NimbusRomNo9L"/>
              </a:rPr>
              <a:t>Survey questions</a:t>
            </a:r>
          </a:p>
          <a:p>
            <a:r>
              <a:rPr lang="en-US" sz="1800" i="1" dirty="0">
                <a:effectLst/>
                <a:latin typeface="NimbusRomNo9L"/>
              </a:rPr>
              <a:t>	“What are you most concerned about OAI? </a:t>
            </a:r>
            <a:endParaRPr lang="en-US" sz="1800" dirty="0">
              <a:effectLst/>
              <a:latin typeface="CMSY7"/>
            </a:endParaRPr>
          </a:p>
          <a:p>
            <a:r>
              <a:rPr lang="en-US" sz="1800" i="1" dirty="0">
                <a:effectLst/>
                <a:latin typeface="NimbusRomNo9L"/>
              </a:rPr>
              <a:t>“Can you think of (or do you know of) some ways in which AI can be used offensively?” </a:t>
            </a:r>
            <a:endParaRPr lang="en-US" sz="1800" dirty="0">
              <a:effectLst/>
              <a:latin typeface="CMSY7"/>
            </a:endParaRPr>
          </a:p>
          <a:p>
            <a:r>
              <a:rPr lang="en-US" sz="1800" i="1" dirty="0">
                <a:effectLst/>
                <a:latin typeface="NimbusRomNo9L"/>
              </a:rPr>
              <a:t>What are some means that can be used to counter AI- powered cyberattacks? </a:t>
            </a:r>
            <a:endParaRPr lang="en-US" sz="1800" dirty="0">
              <a:effectLst/>
              <a:latin typeface="CMSY7"/>
            </a:endParaRPr>
          </a:p>
          <a:p>
            <a:r>
              <a:rPr lang="en-US" sz="1800" i="1" dirty="0">
                <a:effectLst/>
                <a:latin typeface="NimbusRomNo9L"/>
              </a:rPr>
              <a:t>Which stakeholders should be responsible for implement- </a:t>
            </a:r>
            <a:r>
              <a:rPr lang="en-US" sz="1800" i="1" dirty="0" err="1">
                <a:effectLst/>
                <a:latin typeface="NimbusRomNo9L"/>
              </a:rPr>
              <a:t>ing</a:t>
            </a:r>
            <a:r>
              <a:rPr lang="en-US" sz="1800" i="1" dirty="0">
                <a:effectLst/>
                <a:latin typeface="NimbusRomNo9L"/>
              </a:rPr>
              <a:t>/realizing/advertising such countermeasures? </a:t>
            </a:r>
            <a:endParaRPr lang="en-US" sz="1800" dirty="0">
              <a:effectLst/>
              <a:latin typeface="CMSY7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1F8D7-CB08-B25F-503B-6EC65CFDD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873397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4B141-E331-E5FF-31B8-FE65A75E4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CB258-514B-34B3-B07A-C84E9C528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38</a:t>
            </a:fld>
            <a:endParaRPr kumimoji="0" lang="en-US"/>
          </a:p>
        </p:txBody>
      </p:sp>
      <p:pic>
        <p:nvPicPr>
          <p:cNvPr id="5" name="Picture 4" descr="A close-up of a text&#10;&#10;AI-generated content may be incorrect.">
            <a:extLst>
              <a:ext uri="{FF2B5EF4-FFF2-40B4-BE49-F238E27FC236}">
                <a16:creationId xmlns:a16="http://schemas.microsoft.com/office/drawing/2014/main" id="{1858E7D9-BFE8-2866-A081-ECEBED7DD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67" y="2532288"/>
            <a:ext cx="7772400" cy="207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175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E6AE5-75DA-9A33-30AD-E24EB7345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2373B-336B-9162-8DA6-DF3F90E9D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Pentesting</a:t>
            </a:r>
            <a:r>
              <a:rPr lang="en-US" dirty="0"/>
              <a:t> is expensive </a:t>
            </a:r>
          </a:p>
          <a:p>
            <a:endParaRPr lang="en-US" dirty="0"/>
          </a:p>
          <a:p>
            <a:r>
              <a:rPr lang="en-US" dirty="0"/>
              <a:t>What can we do to automate </a:t>
            </a:r>
            <a:r>
              <a:rPr lang="en-US" dirty="0" err="1"/>
              <a:t>pentest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Can LLMs be used to </a:t>
            </a:r>
            <a:r>
              <a:rPr lang="en-US" dirty="0" err="1"/>
              <a:t>pentest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B523E-8C4B-BC50-CA24-8F2398A78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8085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917AC-91C0-B5C4-0A33-E707F3458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Taxonomy Dimensions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C0EDD-E74C-5B68-2EBA-A65C8A3A4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Offense vs Defense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type of network: Enterprise, ICS, Special</a:t>
            </a:r>
          </a:p>
          <a:p>
            <a:endParaRPr lang="en-US" dirty="0"/>
          </a:p>
          <a:p>
            <a:r>
              <a:rPr lang="en-US" dirty="0"/>
              <a:t>What type of AI/ML: </a:t>
            </a:r>
          </a:p>
          <a:p>
            <a:pPr lvl="1"/>
            <a:r>
              <a:rPr lang="en-US" dirty="0"/>
              <a:t>Blackbox vs explainable</a:t>
            </a:r>
          </a:p>
          <a:p>
            <a:pPr lvl="1"/>
            <a:r>
              <a:rPr lang="en-US" dirty="0"/>
              <a:t>Foundation vs custom task/based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EED11-667E-9077-C004-8B3457898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66620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3488F-B584-6CF5-C08A-ABAC9C61F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2E829-AA66-D18F-55DF-3CC194628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up benchmarks from CTF style challenges</a:t>
            </a:r>
          </a:p>
          <a:p>
            <a:endParaRPr lang="en-US" dirty="0"/>
          </a:p>
          <a:p>
            <a:r>
              <a:rPr lang="en-US" dirty="0"/>
              <a:t>Baseline evals with LLMs</a:t>
            </a:r>
          </a:p>
          <a:p>
            <a:endParaRPr lang="en-US" dirty="0"/>
          </a:p>
          <a:p>
            <a:r>
              <a:rPr lang="en-US" dirty="0"/>
              <a:t>New “tooling” to enable humans to use LLMs better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2E2AB-2FF3-86EE-FF6D-CAE3A315D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001906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9E7A9-EBD7-EC05-3CC1-3A7A18B3A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from baseline LLM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DD3DA-BC27-40D6-88FA-8651CEF5C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b="0" dirty="0">
                <a:effectLst/>
                <a:latin typeface="NimbusRomNo9L"/>
              </a:rPr>
              <a:t>RQ1 (Capability): </a:t>
            </a:r>
            <a:r>
              <a:rPr lang="en-US" sz="1800" dirty="0">
                <a:effectLst/>
                <a:latin typeface="NimbusRomNo9L"/>
              </a:rPr>
              <a:t>To what extent can LLMs perform penetration testing tasks?</a:t>
            </a:r>
          </a:p>
          <a:p>
            <a:pPr lvl="1"/>
            <a:r>
              <a:rPr lang="en-US" sz="1800" b="0" dirty="0">
                <a:effectLst/>
                <a:latin typeface="NimbusRomNo9L"/>
              </a:rPr>
              <a:t>Large Language Models (LLMs) have shown proficiency in conducting end-to-end penetration testing tasks but struggle to overcome challenges presented by more difficult targets. </a:t>
            </a:r>
            <a:endParaRPr lang="en-US" sz="1800" dirty="0">
              <a:effectLst/>
              <a:latin typeface="NimbusRomNo9L"/>
            </a:endParaRPr>
          </a:p>
          <a:p>
            <a:pPr lvl="1"/>
            <a:r>
              <a:rPr lang="en-US" sz="1800" dirty="0">
                <a:effectLst/>
                <a:latin typeface="NimbusRomNo9L"/>
              </a:rPr>
              <a:t>LLMs can efficiently use penetration test- </a:t>
            </a:r>
            <a:r>
              <a:rPr lang="en-US" sz="1800" dirty="0" err="1">
                <a:effectLst/>
                <a:latin typeface="NimbusRomNo9L"/>
              </a:rPr>
              <a:t>ing</a:t>
            </a:r>
            <a:r>
              <a:rPr lang="en-US" sz="1800" dirty="0">
                <a:effectLst/>
                <a:latin typeface="NimbusRomNo9L"/>
              </a:rPr>
              <a:t> tools, identify common vulnerabilities, and interpret source codes to identify vulnerabilities. </a:t>
            </a:r>
            <a:endParaRPr lang="en-US" sz="1050" dirty="0"/>
          </a:p>
          <a:p>
            <a:pPr lvl="1"/>
            <a:endParaRPr lang="en-US" sz="1400" dirty="0">
              <a:latin typeface="NimbusRomNo9L"/>
            </a:endParaRPr>
          </a:p>
          <a:p>
            <a:endParaRPr lang="en-US" sz="1800" dirty="0">
              <a:effectLst/>
              <a:latin typeface="NimbusRomNo9L"/>
            </a:endParaRPr>
          </a:p>
          <a:p>
            <a:br>
              <a:rPr lang="en-US" sz="1800" dirty="0">
                <a:effectLst/>
                <a:latin typeface="NimbusRomNo9L"/>
              </a:rPr>
            </a:br>
            <a:r>
              <a:rPr lang="en-US" sz="1800" b="0" dirty="0">
                <a:effectLst/>
                <a:latin typeface="NimbusRomNo9L"/>
              </a:rPr>
              <a:t>RQ2 (Comparative Analysis): </a:t>
            </a:r>
            <a:r>
              <a:rPr lang="en-US" sz="1800" dirty="0">
                <a:effectLst/>
                <a:latin typeface="NimbusRomNo9L"/>
              </a:rPr>
              <a:t>How do the problem-solving strategies of human penetration testers and LLMs differ? </a:t>
            </a:r>
          </a:p>
          <a:p>
            <a:pPr lvl="1"/>
            <a:r>
              <a:rPr lang="en-US" sz="1800" dirty="0">
                <a:effectLst/>
                <a:latin typeface="NimbusRomNo9L"/>
              </a:rPr>
              <a:t>LLMs struggle to maintain long-term memory, which is vital to link vulnerabilities and develop </a:t>
            </a:r>
            <a:r>
              <a:rPr lang="en-US" sz="1800" dirty="0" err="1">
                <a:effectLst/>
                <a:latin typeface="NimbusRomNo9L"/>
              </a:rPr>
              <a:t>exploita</a:t>
            </a:r>
            <a:r>
              <a:rPr lang="en-US" sz="1800" dirty="0">
                <a:effectLst/>
                <a:latin typeface="NimbusRomNo9L"/>
              </a:rPr>
              <a:t>- </a:t>
            </a:r>
            <a:r>
              <a:rPr lang="en-US" sz="1800" dirty="0" err="1">
                <a:effectLst/>
                <a:latin typeface="NimbusRomNo9L"/>
              </a:rPr>
              <a:t>tion</a:t>
            </a:r>
            <a:r>
              <a:rPr lang="en-US" sz="1800" dirty="0">
                <a:effectLst/>
                <a:latin typeface="NimbusRomNo9L"/>
              </a:rPr>
              <a:t> strategies effectively. </a:t>
            </a:r>
            <a:endParaRPr lang="en-US" dirty="0"/>
          </a:p>
          <a:p>
            <a:pPr lvl="1"/>
            <a:r>
              <a:rPr lang="en-US" sz="1800" b="0" dirty="0">
                <a:effectLst/>
                <a:latin typeface="NimbusRomNo9L"/>
              </a:rPr>
              <a:t>LLMs strongly prefer recent tasks and a depth- first search approach, o </a:t>
            </a:r>
          </a:p>
          <a:p>
            <a:pPr lvl="1"/>
            <a:r>
              <a:rPr lang="en-US" sz="1800" b="0" dirty="0">
                <a:effectLst/>
                <a:latin typeface="NimbusRomNo9L"/>
              </a:rPr>
              <a:t>LLMs may generate inaccurate operations or commands, 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A50C1-E672-4F91-17B9-E84B84A3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625643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B899D-F8A7-8985-D8D6-25F60E9B6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Proposed Approach</a:t>
            </a:r>
          </a:p>
        </p:txBody>
      </p:sp>
      <p:pic>
        <p:nvPicPr>
          <p:cNvPr id="6" name="Picture 5" descr="A diagram of a software process&#10;&#10;AI-generated content may be incorrect.">
            <a:extLst>
              <a:ext uri="{FF2B5EF4-FFF2-40B4-BE49-F238E27FC236}">
                <a16:creationId xmlns:a16="http://schemas.microsoft.com/office/drawing/2014/main" id="{056CF849-D3AA-C0BA-CDA1-7F2E8E8E5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99557"/>
            <a:ext cx="8229600" cy="3127248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38B58-A5CE-1520-379E-C7E4E60FC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7467" y="6492875"/>
            <a:ext cx="62653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AA957AF-53C0-420B-9C2D-77DB1416566C}" type="slidenum">
              <a:rPr kumimoji="0" lang="en-US" smtClean="0"/>
              <a:pPr>
                <a:spcAft>
                  <a:spcPts val="600"/>
                </a:spcAft>
              </a:pPr>
              <a:t>42</a:t>
            </a:fld>
            <a:endParaRPr kumimoji="0"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ACBBC5-ACB6-D7B3-C538-B63B0686D9AA}"/>
              </a:ext>
            </a:extLst>
          </p:cNvPr>
          <p:cNvSpPr txBox="1"/>
          <p:nvPr/>
        </p:nvSpPr>
        <p:spPr>
          <a:xfrm>
            <a:off x="1868959" y="1233487"/>
            <a:ext cx="60517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NimbusRomNo9L"/>
              </a:rPr>
              <a:t>”We draw inspiration from the methodologies employed by real-world penetration testing teams, where directors plan overarching procedures, subdividing them into subtasks for individual testers. 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1281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A6736-EFFD-CADD-0811-37E15321B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051B6-C697-F2C6-AF47-2D6EAEC54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Reasoning Module</a:t>
            </a:r>
          </a:p>
          <a:p>
            <a:pPr lvl="1"/>
            <a:r>
              <a:rPr lang="en-US" dirty="0"/>
              <a:t>Similar to attack graph!</a:t>
            </a:r>
          </a:p>
          <a:p>
            <a:endParaRPr lang="en-US" dirty="0"/>
          </a:p>
          <a:p>
            <a:r>
              <a:rPr lang="en-US" dirty="0"/>
              <a:t>Generation Module</a:t>
            </a:r>
          </a:p>
          <a:p>
            <a:pPr lvl="1"/>
            <a:r>
              <a:rPr lang="en-US" sz="1800" dirty="0">
                <a:effectLst/>
                <a:latin typeface="NimbusRomNo9L"/>
              </a:rPr>
              <a:t>translates specific sub-tasks from the Reasoning Module into concrete commands or instructions. </a:t>
            </a:r>
            <a:endParaRPr lang="en-US" dirty="0"/>
          </a:p>
          <a:p>
            <a:endParaRPr lang="en-US" dirty="0"/>
          </a:p>
          <a:p>
            <a:r>
              <a:rPr lang="en-US" dirty="0"/>
              <a:t>Parsing Module </a:t>
            </a:r>
          </a:p>
          <a:p>
            <a:pPr lvl="1"/>
            <a:r>
              <a:rPr lang="en-US" sz="1800" dirty="0">
                <a:effectLst/>
                <a:latin typeface="NimbusRomNo9L"/>
              </a:rPr>
              <a:t>supportive interface, </a:t>
            </a:r>
            <a:r>
              <a:rPr lang="en-US" sz="1800" dirty="0" err="1">
                <a:effectLst/>
                <a:latin typeface="NimbusRomNo9L"/>
              </a:rPr>
              <a:t>en</a:t>
            </a:r>
            <a:r>
              <a:rPr lang="en-US" sz="1800" dirty="0">
                <a:effectLst/>
                <a:latin typeface="NimbusRomNo9L"/>
              </a:rPr>
              <a:t>- </a:t>
            </a:r>
            <a:r>
              <a:rPr lang="en-US" sz="1800" dirty="0" err="1">
                <a:effectLst/>
                <a:latin typeface="NimbusRomNo9L"/>
              </a:rPr>
              <a:t>abling</a:t>
            </a:r>
            <a:r>
              <a:rPr lang="en-US" sz="1800" dirty="0">
                <a:effectLst/>
                <a:latin typeface="NimbusRomNo9L"/>
              </a:rPr>
              <a:t> effective processing of the natural language </a:t>
            </a:r>
            <a:r>
              <a:rPr lang="en-US" sz="1800" dirty="0" err="1">
                <a:effectLst/>
                <a:latin typeface="NimbusRomNo9L"/>
              </a:rPr>
              <a:t>informa</a:t>
            </a:r>
            <a:r>
              <a:rPr lang="en-US" sz="1800" dirty="0">
                <a:effectLst/>
                <a:latin typeface="NimbusRomNo9L"/>
              </a:rPr>
              <a:t>- </a:t>
            </a:r>
            <a:r>
              <a:rPr lang="en-US" sz="1800" dirty="0" err="1">
                <a:effectLst/>
                <a:latin typeface="NimbusRomNo9L"/>
              </a:rPr>
              <a:t>tion</a:t>
            </a:r>
            <a:r>
              <a:rPr lang="en-US" sz="1800" dirty="0">
                <a:effectLst/>
                <a:latin typeface="NimbusRomNo9L"/>
              </a:rPr>
              <a:t> exchanged between the user and the other two core mod- ules.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4503C-C3F9-4AD5-C73D-4850636FD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840286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9C4BC-4C35-DB85-77F6-B7477E409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Discussion/Limitations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7F0EA-77B3-2D5D-2DCA-B8A097D05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Did LLMs memorize/see challenges?</a:t>
            </a:r>
          </a:p>
          <a:p>
            <a:endParaRPr lang="en-US" dirty="0"/>
          </a:p>
          <a:p>
            <a:r>
              <a:rPr lang="en-US" dirty="0"/>
              <a:t>Reducing hallucination</a:t>
            </a:r>
          </a:p>
          <a:p>
            <a:endParaRPr lang="en-US" dirty="0"/>
          </a:p>
          <a:p>
            <a:r>
              <a:rPr lang="en-US" dirty="0"/>
              <a:t>Ethics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A37A4-6EDC-EDC6-E3AA-25DCAF61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337909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FCF06-EF6C-D9C2-BC6C-FFF37C7F3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Summary/takeaways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20A1C-A4FF-FAE8-95F9-C9A25B2C7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Exciting area of research but not without pitfalls</a:t>
            </a:r>
          </a:p>
          <a:p>
            <a:endParaRPr lang="en-US" dirty="0"/>
          </a:p>
          <a:p>
            <a:r>
              <a:rPr lang="en-US" dirty="0"/>
              <a:t>Key pitfalls: data, false positives, explainability, confounding factors, scale </a:t>
            </a:r>
          </a:p>
          <a:p>
            <a:endParaRPr lang="en-US" dirty="0"/>
          </a:p>
          <a:p>
            <a:r>
              <a:rPr lang="en-US" dirty="0"/>
              <a:t>Lots of LLM + X type work going on right now</a:t>
            </a:r>
          </a:p>
          <a:p>
            <a:endParaRPr lang="en-US" dirty="0"/>
          </a:p>
          <a:p>
            <a:r>
              <a:rPr lang="en-US" dirty="0"/>
              <a:t>“Agentic” stuff is coming for </a:t>
            </a:r>
            <a:r>
              <a:rPr lang="en-US" dirty="0" err="1"/>
              <a:t>netsec</a:t>
            </a:r>
            <a:r>
              <a:rPr lang="en-US" dirty="0"/>
              <a:t> too </a:t>
            </a:r>
            <a:r>
              <a:rPr lang="en-US" dirty="0">
                <a:sym typeface="Wingdings" pitchFamily="2" charset="2"/>
              </a:rPr>
              <a:t>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A011E-7CCB-ECF6-D15A-9E46777E3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24147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0C4C0-0A38-DF05-0F99-01C92853A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</a:t>
            </a:fld>
            <a:endParaRPr kumimoji="0"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CCA0E47-B153-4F6A-8CF1-CF6DD763CA5A}"/>
              </a:ext>
            </a:extLst>
          </p:cNvPr>
          <p:cNvSpPr/>
          <p:nvPr/>
        </p:nvSpPr>
        <p:spPr>
          <a:xfrm>
            <a:off x="3620530" y="1210962"/>
            <a:ext cx="1729945" cy="6919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Top Level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D34E36D-7C0F-BBF6-75A8-D026DD93A8F9}"/>
              </a:ext>
            </a:extLst>
          </p:cNvPr>
          <p:cNvSpPr/>
          <p:nvPr/>
        </p:nvSpPr>
        <p:spPr>
          <a:xfrm>
            <a:off x="1449860" y="2772033"/>
            <a:ext cx="1729945" cy="6919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Defense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649B094-5607-4B04-511E-BDA41ADCC438}"/>
              </a:ext>
            </a:extLst>
          </p:cNvPr>
          <p:cNvSpPr/>
          <p:nvPr/>
        </p:nvSpPr>
        <p:spPr>
          <a:xfrm>
            <a:off x="6161903" y="2772033"/>
            <a:ext cx="1729945" cy="6919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Offense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73F9BDA-A72D-92D8-B289-95601E95A75E}"/>
              </a:ext>
            </a:extLst>
          </p:cNvPr>
          <p:cNvSpPr/>
          <p:nvPr/>
        </p:nvSpPr>
        <p:spPr>
          <a:xfrm>
            <a:off x="193590" y="4343400"/>
            <a:ext cx="1729945" cy="6919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Blackbox/</a:t>
            </a:r>
            <a:br>
              <a:rPr lang="en-US" dirty="0"/>
            </a:br>
            <a:r>
              <a:rPr lang="en-US" dirty="0"/>
              <a:t>Foundation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DF59416-62BF-B15F-0EE8-D225BF4E96D9}"/>
              </a:ext>
            </a:extLst>
          </p:cNvPr>
          <p:cNvSpPr/>
          <p:nvPr/>
        </p:nvSpPr>
        <p:spPr>
          <a:xfrm>
            <a:off x="2644347" y="4343400"/>
            <a:ext cx="1729945" cy="6919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Bespoke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C9A1FE8-3A8C-D469-A928-82017DF37D1A}"/>
              </a:ext>
            </a:extLst>
          </p:cNvPr>
          <p:cNvSpPr/>
          <p:nvPr/>
        </p:nvSpPr>
        <p:spPr>
          <a:xfrm>
            <a:off x="193590" y="5914767"/>
            <a:ext cx="8604422" cy="6919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Cross cutting Concerns: Practicality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08C3AB-09A8-572D-F2CB-4A4825B20EFE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2314833" y="1902940"/>
            <a:ext cx="2170670" cy="8690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C603081-2797-2535-BD78-6FD599BEE590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4485503" y="1902940"/>
            <a:ext cx="2541373" cy="8690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2B1466A-34CE-9B06-726F-77005306F3B1}"/>
              </a:ext>
            </a:extLst>
          </p:cNvPr>
          <p:cNvSpPr/>
          <p:nvPr/>
        </p:nvSpPr>
        <p:spPr>
          <a:xfrm>
            <a:off x="4876801" y="4353696"/>
            <a:ext cx="1729945" cy="6919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Blackbox/</a:t>
            </a:r>
            <a:br>
              <a:rPr lang="en-US" dirty="0"/>
            </a:br>
            <a:r>
              <a:rPr lang="en-US" dirty="0"/>
              <a:t>Foundation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A1113BA-207D-6102-D210-525E11C5E9C9}"/>
              </a:ext>
            </a:extLst>
          </p:cNvPr>
          <p:cNvSpPr/>
          <p:nvPr/>
        </p:nvSpPr>
        <p:spPr>
          <a:xfrm>
            <a:off x="7327558" y="4353696"/>
            <a:ext cx="1729945" cy="6919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Bespoke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DC69FE0-2E52-4F93-03C4-F2555886D62E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flipH="1">
            <a:off x="1058563" y="3464011"/>
            <a:ext cx="1256270" cy="8793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428CF84-0246-4E8C-5649-832AC1F94636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>
            <a:off x="2314833" y="3464011"/>
            <a:ext cx="1194487" cy="8793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C01C701-071A-CE2E-E626-41679735B9CB}"/>
              </a:ext>
            </a:extLst>
          </p:cNvPr>
          <p:cNvCxnSpPr>
            <a:cxnSpLocks/>
            <a:stCxn id="7" idx="2"/>
            <a:endCxn id="17" idx="0"/>
          </p:cNvCxnSpPr>
          <p:nvPr/>
        </p:nvCxnSpPr>
        <p:spPr>
          <a:xfrm flipH="1">
            <a:off x="5741774" y="3464011"/>
            <a:ext cx="1285102" cy="8896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02AD1BF-9638-2AE6-D216-82BBFB0C435B}"/>
              </a:ext>
            </a:extLst>
          </p:cNvPr>
          <p:cNvCxnSpPr>
            <a:cxnSpLocks/>
            <a:stCxn id="7" idx="2"/>
            <a:endCxn id="18" idx="0"/>
          </p:cNvCxnSpPr>
          <p:nvPr/>
        </p:nvCxnSpPr>
        <p:spPr>
          <a:xfrm>
            <a:off x="7026876" y="3464011"/>
            <a:ext cx="1165655" cy="8896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ED53BB4D-7823-6C63-7C04-81E117169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/>
              <a:t>Top Level View</a:t>
            </a:r>
          </a:p>
        </p:txBody>
      </p:sp>
    </p:spTree>
    <p:extLst>
      <p:ext uri="{BB962C8B-B14F-4D97-AF65-F5344CB8AC3E}">
        <p14:creationId xmlns:p14="http://schemas.microsoft.com/office/powerpoint/2010/main" val="901457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5B949-4902-5C6D-C721-E7A2FB126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CC1DC-4191-2A50-A032-367651383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6</a:t>
            </a:fld>
            <a:endParaRPr kumimoji="0"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B9F5F0C-DA9E-262A-6327-A4A29D56B96C}"/>
              </a:ext>
            </a:extLst>
          </p:cNvPr>
          <p:cNvSpPr/>
          <p:nvPr/>
        </p:nvSpPr>
        <p:spPr>
          <a:xfrm>
            <a:off x="3707027" y="1097092"/>
            <a:ext cx="1729945" cy="6919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Top Level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DCA1D90-650A-5468-ADBE-69FE638A2C39}"/>
              </a:ext>
            </a:extLst>
          </p:cNvPr>
          <p:cNvSpPr/>
          <p:nvPr/>
        </p:nvSpPr>
        <p:spPr>
          <a:xfrm>
            <a:off x="1536357" y="2658163"/>
            <a:ext cx="1729945" cy="6919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Defense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2A71BCC-1144-5A54-EA01-A4BD56482445}"/>
              </a:ext>
            </a:extLst>
          </p:cNvPr>
          <p:cNvSpPr/>
          <p:nvPr/>
        </p:nvSpPr>
        <p:spPr>
          <a:xfrm>
            <a:off x="6248400" y="2658163"/>
            <a:ext cx="1729945" cy="6919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Offense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113DC63-2222-047E-D878-2300E7C97E7E}"/>
              </a:ext>
            </a:extLst>
          </p:cNvPr>
          <p:cNvSpPr/>
          <p:nvPr/>
        </p:nvSpPr>
        <p:spPr>
          <a:xfrm>
            <a:off x="280087" y="4229530"/>
            <a:ext cx="1729945" cy="6919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Blackbox/</a:t>
            </a:r>
            <a:br>
              <a:rPr lang="en-US" dirty="0"/>
            </a:br>
            <a:r>
              <a:rPr lang="en-US" dirty="0"/>
              <a:t>Foundation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B9146E6-CD4B-8DD0-FC5F-F5DA697E9AD0}"/>
              </a:ext>
            </a:extLst>
          </p:cNvPr>
          <p:cNvSpPr/>
          <p:nvPr/>
        </p:nvSpPr>
        <p:spPr>
          <a:xfrm>
            <a:off x="2730844" y="4229530"/>
            <a:ext cx="1729945" cy="6919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Bespoke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781DAB4-CAB3-97FE-C0A1-101169A8AF59}"/>
              </a:ext>
            </a:extLst>
          </p:cNvPr>
          <p:cNvSpPr/>
          <p:nvPr/>
        </p:nvSpPr>
        <p:spPr>
          <a:xfrm>
            <a:off x="280087" y="5608168"/>
            <a:ext cx="8604422" cy="6919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Cross cutting Concerns: Practicality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00434CB-5CEA-7CF5-F232-5D269904C932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2401330" y="1789070"/>
            <a:ext cx="2170670" cy="8690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5673825-12F6-140C-C7F3-8E5B4DF70A94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4572000" y="1789070"/>
            <a:ext cx="2541373" cy="8690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8CDB671-F1C8-17FF-4C27-C9AF4FE6EBF7}"/>
              </a:ext>
            </a:extLst>
          </p:cNvPr>
          <p:cNvSpPr/>
          <p:nvPr/>
        </p:nvSpPr>
        <p:spPr>
          <a:xfrm>
            <a:off x="4963298" y="4239826"/>
            <a:ext cx="1729945" cy="6919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Blackbox/</a:t>
            </a:r>
            <a:br>
              <a:rPr lang="en-US" dirty="0"/>
            </a:br>
            <a:r>
              <a:rPr lang="en-US" dirty="0"/>
              <a:t>Foundation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00CBB5C-70C0-431C-436D-2569472526B3}"/>
              </a:ext>
            </a:extLst>
          </p:cNvPr>
          <p:cNvSpPr/>
          <p:nvPr/>
        </p:nvSpPr>
        <p:spPr>
          <a:xfrm>
            <a:off x="7414055" y="4239826"/>
            <a:ext cx="1729945" cy="6919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Bespoke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5C088F6-915E-10EE-E246-11AC862F24DA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flipH="1">
            <a:off x="1145060" y="3350141"/>
            <a:ext cx="1256270" cy="8793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2AB1B17-AF61-9F49-3506-1BBC8B74A649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>
            <a:off x="2401330" y="3350141"/>
            <a:ext cx="1194487" cy="8793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101867A-3916-2478-FE13-9C204877FE06}"/>
              </a:ext>
            </a:extLst>
          </p:cNvPr>
          <p:cNvCxnSpPr>
            <a:cxnSpLocks/>
            <a:stCxn id="7" idx="2"/>
            <a:endCxn id="17" idx="0"/>
          </p:cNvCxnSpPr>
          <p:nvPr/>
        </p:nvCxnSpPr>
        <p:spPr>
          <a:xfrm flipH="1">
            <a:off x="5828271" y="3350141"/>
            <a:ext cx="1285102" cy="8896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EFF42EA-C0B6-9D31-2740-268FC2BA1DE0}"/>
              </a:ext>
            </a:extLst>
          </p:cNvPr>
          <p:cNvCxnSpPr>
            <a:cxnSpLocks/>
            <a:stCxn id="7" idx="2"/>
            <a:endCxn id="18" idx="0"/>
          </p:cNvCxnSpPr>
          <p:nvPr/>
        </p:nvCxnSpPr>
        <p:spPr>
          <a:xfrm>
            <a:off x="7113373" y="3350141"/>
            <a:ext cx="1165655" cy="8896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CE12433-682C-A83D-1E8D-E3B07CC38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/>
              <a:t>Recommended Readings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984083-67AC-222D-F5A8-8F1D8C3C8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874" y="1966185"/>
            <a:ext cx="3213645" cy="35860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8C3CFED-57F0-D9B0-E9C9-4C4B0451F1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4" y="5093904"/>
            <a:ext cx="4615224" cy="34186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0" name="Picture 19" descr="A close-up of a sign&#10;&#10;AI-generated content may be incorrect.">
            <a:extLst>
              <a:ext uri="{FF2B5EF4-FFF2-40B4-BE49-F238E27FC236}">
                <a16:creationId xmlns:a16="http://schemas.microsoft.com/office/drawing/2014/main" id="{521EACD7-1108-FB80-8D5E-C4F3AB64D6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7" y="6334573"/>
            <a:ext cx="3674075" cy="48016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6BF03E3-58A0-D700-8981-CB9E5D3AB7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85" y="6513467"/>
            <a:ext cx="4460789" cy="27978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0F1361A-EC7A-34A4-9DE9-68861A3909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299" y="5044077"/>
            <a:ext cx="3537436" cy="34186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13549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6107C6-AEA0-DD94-FFB5-F989A151D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7</a:t>
            </a:fld>
            <a:endParaRPr kumimoji="0" lang="en-US"/>
          </a:p>
        </p:txBody>
      </p:sp>
      <p:pic>
        <p:nvPicPr>
          <p:cNvPr id="6" name="Picture 5" descr="Close-up of a sign&#10;&#10;AI-generated content may be incorrect.">
            <a:extLst>
              <a:ext uri="{FF2B5EF4-FFF2-40B4-BE49-F238E27FC236}">
                <a16:creationId xmlns:a16="http://schemas.microsoft.com/office/drawing/2014/main" id="{ED72495D-A038-8BD6-5B22-DBDCCD385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43" y="2275432"/>
            <a:ext cx="7772400" cy="230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55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E156D-E738-AAF4-7941-114B28A2C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20000 ft view of any ML workflow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5DFDF-1BEC-747E-4CEA-93D50598B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8</a:t>
            </a:fld>
            <a:endParaRPr kumimoji="0" lang="en-US"/>
          </a:p>
        </p:txBody>
      </p:sp>
      <p:sp>
        <p:nvSpPr>
          <p:cNvPr id="5" name="Can 4">
            <a:extLst>
              <a:ext uri="{FF2B5EF4-FFF2-40B4-BE49-F238E27FC236}">
                <a16:creationId xmlns:a16="http://schemas.microsoft.com/office/drawing/2014/main" id="{42CEF687-D785-C78C-7944-C5696EC2E6C9}"/>
              </a:ext>
            </a:extLst>
          </p:cNvPr>
          <p:cNvSpPr/>
          <p:nvPr/>
        </p:nvSpPr>
        <p:spPr>
          <a:xfrm>
            <a:off x="617838" y="1729946"/>
            <a:ext cx="1272746" cy="1371600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Training</a:t>
            </a:r>
          </a:p>
          <a:p>
            <a:pPr algn="ctr"/>
            <a:r>
              <a:rPr lang="en-US" dirty="0"/>
              <a:t>Data</a:t>
            </a:r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id="{078A6120-2B89-D828-0F67-CBA3F92A0DFF}"/>
              </a:ext>
            </a:extLst>
          </p:cNvPr>
          <p:cNvSpPr/>
          <p:nvPr/>
        </p:nvSpPr>
        <p:spPr>
          <a:xfrm>
            <a:off x="617838" y="4022124"/>
            <a:ext cx="1272746" cy="1371600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Testing/</a:t>
            </a:r>
          </a:p>
          <a:p>
            <a:pPr algn="ctr"/>
            <a:r>
              <a:rPr lang="en-US" dirty="0"/>
              <a:t>Validation</a:t>
            </a:r>
          </a:p>
          <a:p>
            <a:pPr algn="ctr"/>
            <a:r>
              <a:rPr lang="en-US" dirty="0"/>
              <a:t>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BC48BC-26D4-4147-95DA-335B8A73C548}"/>
              </a:ext>
            </a:extLst>
          </p:cNvPr>
          <p:cNvSpPr txBox="1"/>
          <p:nvPr/>
        </p:nvSpPr>
        <p:spPr>
          <a:xfrm>
            <a:off x="2817340" y="3101546"/>
            <a:ext cx="159402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ML Modeling </a:t>
            </a:r>
          </a:p>
          <a:p>
            <a:r>
              <a:rPr lang="en-US" dirty="0"/>
              <a:t>Approach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48D232-5DF6-11D4-F8E2-6AB350E5B8A6}"/>
              </a:ext>
            </a:extLst>
          </p:cNvPr>
          <p:cNvSpPr txBox="1"/>
          <p:nvPr/>
        </p:nvSpPr>
        <p:spPr>
          <a:xfrm>
            <a:off x="2817340" y="990934"/>
            <a:ext cx="1594021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Eval methodology</a:t>
            </a:r>
          </a:p>
          <a:p>
            <a:r>
              <a:rPr lang="en-US" dirty="0"/>
              <a:t>+ </a:t>
            </a:r>
          </a:p>
          <a:p>
            <a:r>
              <a:rPr lang="en-US" dirty="0"/>
              <a:t>Metric  of success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7B4C79B-7283-84A0-BAC3-437DC77C8D01}"/>
              </a:ext>
            </a:extLst>
          </p:cNvPr>
          <p:cNvCxnSpPr>
            <a:stCxn id="5" idx="4"/>
            <a:endCxn id="8" idx="1"/>
          </p:cNvCxnSpPr>
          <p:nvPr/>
        </p:nvCxnSpPr>
        <p:spPr>
          <a:xfrm>
            <a:off x="1890584" y="2415746"/>
            <a:ext cx="926756" cy="10089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C3C72C2-B5B5-5D45-258E-A81423A618E4}"/>
              </a:ext>
            </a:extLst>
          </p:cNvPr>
          <p:cNvCxnSpPr>
            <a:cxnSpLocks/>
            <a:stCxn id="6" idx="4"/>
          </p:cNvCxnSpPr>
          <p:nvPr/>
        </p:nvCxnSpPr>
        <p:spPr>
          <a:xfrm flipV="1">
            <a:off x="1890584" y="3546389"/>
            <a:ext cx="926756" cy="11615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5C759B0-B6A5-077A-381C-A47533CC2157}"/>
              </a:ext>
            </a:extLst>
          </p:cNvPr>
          <p:cNvCxnSpPr>
            <a:cxnSpLocks/>
            <a:stCxn id="10" idx="2"/>
            <a:endCxn id="8" idx="0"/>
          </p:cNvCxnSpPr>
          <p:nvPr/>
        </p:nvCxnSpPr>
        <p:spPr>
          <a:xfrm>
            <a:off x="3614351" y="2468262"/>
            <a:ext cx="0" cy="6332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n 19">
            <a:extLst>
              <a:ext uri="{FF2B5EF4-FFF2-40B4-BE49-F238E27FC236}">
                <a16:creationId xmlns:a16="http://schemas.microsoft.com/office/drawing/2014/main" id="{7152DA59-470D-85CF-E3F4-2A7E48BC5C2A}"/>
              </a:ext>
            </a:extLst>
          </p:cNvPr>
          <p:cNvSpPr/>
          <p:nvPr/>
        </p:nvSpPr>
        <p:spPr>
          <a:xfrm>
            <a:off x="6820932" y="2784904"/>
            <a:ext cx="1272746" cy="1371600"/>
          </a:xfrm>
          <a:prstGeom prst="ca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Real </a:t>
            </a:r>
          </a:p>
          <a:p>
            <a:pPr algn="ctr"/>
            <a:r>
              <a:rPr lang="en-US" dirty="0"/>
              <a:t>World</a:t>
            </a:r>
          </a:p>
          <a:p>
            <a:pPr algn="ctr"/>
            <a:r>
              <a:rPr lang="en-US" dirty="0"/>
              <a:t>Future</a:t>
            </a:r>
          </a:p>
          <a:p>
            <a:pPr algn="ctr"/>
            <a:r>
              <a:rPr lang="en-US" dirty="0"/>
              <a:t>Data</a:t>
            </a:r>
          </a:p>
        </p:txBody>
      </p:sp>
      <p:pic>
        <p:nvPicPr>
          <p:cNvPr id="22" name="Graphic 21" descr="Network with solid fill">
            <a:extLst>
              <a:ext uri="{FF2B5EF4-FFF2-40B4-BE49-F238E27FC236}">
                <a16:creationId xmlns:a16="http://schemas.microsoft.com/office/drawing/2014/main" id="{6F9CCF42-C82B-5248-FEF4-70E42270B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9362" y="2920229"/>
            <a:ext cx="914400" cy="914400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C97CFBA-623F-2A3F-59BA-311737E7DFDC}"/>
              </a:ext>
            </a:extLst>
          </p:cNvPr>
          <p:cNvCxnSpPr>
            <a:cxnSpLocks/>
          </p:cNvCxnSpPr>
          <p:nvPr/>
        </p:nvCxnSpPr>
        <p:spPr>
          <a:xfrm flipV="1">
            <a:off x="4568910" y="3435523"/>
            <a:ext cx="469556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D7ED592-F187-8A9E-8787-5C77A4FF10CC}"/>
              </a:ext>
            </a:extLst>
          </p:cNvPr>
          <p:cNvCxnSpPr>
            <a:cxnSpLocks/>
          </p:cNvCxnSpPr>
          <p:nvPr/>
        </p:nvCxnSpPr>
        <p:spPr>
          <a:xfrm flipV="1">
            <a:off x="6193827" y="3435523"/>
            <a:ext cx="469556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3BDA4BB-9E1E-F618-F412-7D51F04A73C5}"/>
              </a:ext>
            </a:extLst>
          </p:cNvPr>
          <p:cNvSpPr txBox="1"/>
          <p:nvPr/>
        </p:nvSpPr>
        <p:spPr>
          <a:xfrm>
            <a:off x="6671775" y="1956829"/>
            <a:ext cx="159402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False positives</a:t>
            </a:r>
          </a:p>
          <a:p>
            <a:r>
              <a:rPr lang="en-US" dirty="0"/>
              <a:t>False negatives</a:t>
            </a:r>
          </a:p>
        </p:txBody>
      </p:sp>
      <p:pic>
        <p:nvPicPr>
          <p:cNvPr id="28" name="Graphic 27" descr="User with solid fill">
            <a:extLst>
              <a:ext uri="{FF2B5EF4-FFF2-40B4-BE49-F238E27FC236}">
                <a16:creationId xmlns:a16="http://schemas.microsoft.com/office/drawing/2014/main" id="{361804B0-0EDF-94EC-4F8B-D18A73F241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49239" y="791004"/>
            <a:ext cx="914400" cy="9144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65F4DA5-4AA0-CD3F-C4D4-8D140D484D70}"/>
              </a:ext>
            </a:extLst>
          </p:cNvPr>
          <p:cNvSpPr txBox="1"/>
          <p:nvPr/>
        </p:nvSpPr>
        <p:spPr>
          <a:xfrm>
            <a:off x="7763639" y="1075146"/>
            <a:ext cx="1004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operator</a:t>
            </a:r>
          </a:p>
        </p:txBody>
      </p:sp>
    </p:spTree>
    <p:extLst>
      <p:ext uri="{BB962C8B-B14F-4D97-AF65-F5344CB8AC3E}">
        <p14:creationId xmlns:p14="http://schemas.microsoft.com/office/powerpoint/2010/main" val="3969432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5D853-39D2-1A7E-1D8C-C091F009F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FB446-7CFC-255B-270A-349E72FFA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ML for </a:t>
            </a:r>
            <a:r>
              <a:rPr lang="en-US" dirty="0" err="1"/>
              <a:t>netsec</a:t>
            </a:r>
            <a:r>
              <a:rPr lang="en-US" dirty="0"/>
              <a:t> is a different game than classical </a:t>
            </a:r>
          </a:p>
          <a:p>
            <a:pPr marL="0" indent="0">
              <a:buNone/>
            </a:pPr>
            <a:r>
              <a:rPr lang="en-US" dirty="0"/>
              <a:t>ML tasks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C1: Cost of error</a:t>
            </a:r>
          </a:p>
          <a:p>
            <a:pPr marL="0" indent="0">
              <a:buNone/>
            </a:pPr>
            <a:r>
              <a:rPr lang="en-US" dirty="0"/>
              <a:t>C2: Data issue</a:t>
            </a:r>
          </a:p>
          <a:p>
            <a:pPr marL="0" indent="0">
              <a:buNone/>
            </a:pPr>
            <a:r>
              <a:rPr lang="en-US" dirty="0"/>
              <a:t>C3: Semantic gap</a:t>
            </a:r>
          </a:p>
          <a:p>
            <a:pPr marL="0" indent="0">
              <a:buNone/>
            </a:pPr>
            <a:r>
              <a:rPr lang="en-US" dirty="0"/>
              <a:t>C4: Variability</a:t>
            </a:r>
          </a:p>
          <a:p>
            <a:pPr marL="0" indent="0">
              <a:buNone/>
            </a:pPr>
            <a:r>
              <a:rPr lang="en-US" dirty="0"/>
              <a:t>C5: 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CCA70-B6D3-1330-1C00-7C1DF33C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6009955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Presentation2.potx</Template>
  <TotalTime>10753</TotalTime>
  <Words>1351</Words>
  <Application>Microsoft Macintosh PowerPoint</Application>
  <PresentationFormat>On-screen Show (4:3)</PresentationFormat>
  <Paragraphs>343</Paragraphs>
  <Slides>45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CMSY7</vt:lpstr>
      <vt:lpstr>NimbusRomNo9L</vt:lpstr>
      <vt:lpstr>Times</vt:lpstr>
      <vt:lpstr>Wingdings</vt:lpstr>
      <vt:lpstr>Presentation2</vt:lpstr>
      <vt:lpstr>Special Topics: AI/ML and Network Security</vt:lpstr>
      <vt:lpstr>Survey</vt:lpstr>
      <vt:lpstr>This Lecture</vt:lpstr>
      <vt:lpstr>Taxonomy Dimensions</vt:lpstr>
      <vt:lpstr>Top Level View</vt:lpstr>
      <vt:lpstr>Recommended Readings</vt:lpstr>
      <vt:lpstr>PowerPoint Presentation</vt:lpstr>
      <vt:lpstr>20000 ft view of any ML workflow</vt:lpstr>
      <vt:lpstr>Main observations</vt:lpstr>
      <vt:lpstr>20000 ft view of any ML workflow</vt:lpstr>
      <vt:lpstr>C1: High cost of error</vt:lpstr>
      <vt:lpstr>C2: Data issue</vt:lpstr>
      <vt:lpstr>C3: Semantic Gaps</vt:lpstr>
      <vt:lpstr>C4: Variability</vt:lpstr>
      <vt:lpstr>C5: Evaluation</vt:lpstr>
      <vt:lpstr>Qualitative Guidelines</vt:lpstr>
      <vt:lpstr>PowerPoint Presentation</vt:lpstr>
      <vt:lpstr>20000 ft view of any ML workflow</vt:lpstr>
      <vt:lpstr>Trustee Overview</vt:lpstr>
      <vt:lpstr>Main Idea: Extract Decision Trees</vt:lpstr>
      <vt:lpstr>Using Trustee in Practice</vt:lpstr>
      <vt:lpstr>Case Studies (Fun debunking)</vt:lpstr>
      <vt:lpstr>PowerPoint Presentation</vt:lpstr>
      <vt:lpstr>Recommended Readings</vt:lpstr>
      <vt:lpstr>Challenges in Endpoint Security</vt:lpstr>
      <vt:lpstr>Applications</vt:lpstr>
      <vt:lpstr>Their Approach</vt:lpstr>
      <vt:lpstr>Overview of DrSEC</vt:lpstr>
      <vt:lpstr>Main technical contributions</vt:lpstr>
      <vt:lpstr>PowerPoint Presentation</vt:lpstr>
      <vt:lpstr>Methodology </vt:lpstr>
      <vt:lpstr>Methodology of “SoK”</vt:lpstr>
      <vt:lpstr>Academic Literature on OAI</vt:lpstr>
      <vt:lpstr>Lessons</vt:lpstr>
      <vt:lpstr>OAI In “Briefings” eg Blackhat</vt:lpstr>
      <vt:lpstr>OAI View from Laypeople</vt:lpstr>
      <vt:lpstr>OAI View from “Experts”</vt:lpstr>
      <vt:lpstr>PowerPoint Presentation</vt:lpstr>
      <vt:lpstr>Motivation</vt:lpstr>
      <vt:lpstr>Methodology</vt:lpstr>
      <vt:lpstr>Results from baseline LLM</vt:lpstr>
      <vt:lpstr>Proposed Approach</vt:lpstr>
      <vt:lpstr>Key Modules</vt:lpstr>
      <vt:lpstr>Discussion/Limitations</vt:lpstr>
      <vt:lpstr>Summary/takeaways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Butkiewicz</dc:creator>
  <cp:lastModifiedBy>Vyas Sekar</cp:lastModifiedBy>
  <cp:revision>4302</cp:revision>
  <dcterms:created xsi:type="dcterms:W3CDTF">2013-01-16T19:50:08Z</dcterms:created>
  <dcterms:modified xsi:type="dcterms:W3CDTF">2025-04-07T20:04:25Z</dcterms:modified>
</cp:coreProperties>
</file>