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8"/>
  </p:notesMasterIdLst>
  <p:handoutMasterIdLst>
    <p:handoutMasterId r:id="rId49"/>
  </p:handoutMasterIdLst>
  <p:sldIdLst>
    <p:sldId id="266" r:id="rId2"/>
    <p:sldId id="267" r:id="rId3"/>
    <p:sldId id="283" r:id="rId4"/>
    <p:sldId id="282" r:id="rId5"/>
    <p:sldId id="270" r:id="rId6"/>
    <p:sldId id="271" r:id="rId7"/>
    <p:sldId id="268" r:id="rId8"/>
    <p:sldId id="284" r:id="rId9"/>
    <p:sldId id="279" r:id="rId10"/>
    <p:sldId id="272"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281" r:id="rId30"/>
    <p:sldId id="280"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6" r:id="rId44"/>
    <p:sldId id="317" r:id="rId45"/>
    <p:sldId id="318" r:id="rId46"/>
    <p:sldId id="31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1849"/>
    <a:srgbClr val="218F3B"/>
    <a:srgbClr val="2ACA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349" autoAdjust="0"/>
  </p:normalViewPr>
  <p:slideViewPr>
    <p:cSldViewPr snapToGrid="0" snapToObjects="1">
      <p:cViewPr>
        <p:scale>
          <a:sx n="80" d="100"/>
          <a:sy n="80" d="100"/>
        </p:scale>
        <p:origin x="144" y="-1392"/>
      </p:cViewPr>
      <p:guideLst>
        <p:guide orient="horz" pos="2160"/>
        <p:guide pos="2880"/>
      </p:guideLst>
    </p:cSldViewPr>
  </p:slideViewPr>
  <p:outlineViewPr>
    <p:cViewPr>
      <p:scale>
        <a:sx n="33" d="100"/>
        <a:sy n="33" d="100"/>
      </p:scale>
      <p:origin x="0" y="-335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138BD9-4917-8D4E-AD7F-00C87105B56D}" type="datetimeFigureOut">
              <a:rPr lang="en-US" smtClean="0"/>
              <a:pPr/>
              <a:t>2/22/17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9FD0A5-12A9-F248-9FA1-261E5D5F20C6}" type="slidenum">
              <a:rPr lang="en-US" smtClean="0"/>
              <a:pPr/>
              <a:t>‹#›</a:t>
            </a:fld>
            <a:endParaRPr lang="en-US"/>
          </a:p>
        </p:txBody>
      </p:sp>
    </p:spTree>
    <p:extLst>
      <p:ext uri="{BB962C8B-B14F-4D97-AF65-F5344CB8AC3E}">
        <p14:creationId xmlns:p14="http://schemas.microsoft.com/office/powerpoint/2010/main" val="406919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761A9-F6AF-514E-AB09-9B183D711432}" type="datetimeFigureOut">
              <a:rPr lang="en-US" smtClean="0"/>
              <a:pPr/>
              <a:t>2/22/17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D974D-8C01-4845-B68A-3955301DB1AE}" type="slidenum">
              <a:rPr lang="en-US" smtClean="0"/>
              <a:pPr/>
              <a:t>‹#›</a:t>
            </a:fld>
            <a:endParaRPr lang="en-US"/>
          </a:p>
        </p:txBody>
      </p:sp>
    </p:spTree>
    <p:extLst>
      <p:ext uri="{BB962C8B-B14F-4D97-AF65-F5344CB8AC3E}">
        <p14:creationId xmlns:p14="http://schemas.microsoft.com/office/powerpoint/2010/main" val="889498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D974D-8C01-4845-B68A-3955301DB1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can check each change to the forwarding behavior before it takes effect, we can raise alarms immediately and even prevent bugs by blocking changes that violate important invariants. </a:t>
            </a:r>
          </a:p>
          <a:p>
            <a:r>
              <a:rPr lang="en-US" baseline="0" dirty="0" smtClean="0"/>
              <a:t>Introduces novel incremental algorithms to search for potential violations of key network invariants.</a:t>
            </a:r>
            <a:endParaRPr lang="en-US" dirty="0"/>
          </a:p>
        </p:txBody>
      </p:sp>
      <p:sp>
        <p:nvSpPr>
          <p:cNvPr id="4" name="Slide Number Placeholder 3"/>
          <p:cNvSpPr>
            <a:spLocks noGrp="1"/>
          </p:cNvSpPr>
          <p:nvPr>
            <p:ph type="sldNum" sz="quarter" idx="10"/>
          </p:nvPr>
        </p:nvSpPr>
        <p:spPr/>
        <p:txBody>
          <a:bodyPr/>
          <a:lstStyle/>
          <a:p>
            <a:fld id="{5B9E2424-807B-4B29-B633-4A74D51E8850}" type="slidenum">
              <a:rPr lang="en-US" smtClean="0"/>
              <a:t>16</a:t>
            </a:fld>
            <a:endParaRPr lang="en-US"/>
          </a:p>
        </p:txBody>
      </p:sp>
    </p:spTree>
    <p:extLst>
      <p:ext uri="{BB962C8B-B14F-4D97-AF65-F5344CB8AC3E}">
        <p14:creationId xmlns:p14="http://schemas.microsoft.com/office/powerpoint/2010/main" val="84195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VeriFlow</a:t>
            </a:r>
            <a:r>
              <a:rPr lang="en-US" dirty="0" smtClean="0"/>
              <a:t> sits</a:t>
            </a:r>
            <a:r>
              <a:rPr lang="en-US" baseline="0" dirty="0" smtClean="0"/>
              <a:t> between the network controller and the devices.</a:t>
            </a:r>
          </a:p>
          <a:p>
            <a:endParaRPr lang="en-US" dirty="0"/>
          </a:p>
        </p:txBody>
      </p:sp>
      <p:sp>
        <p:nvSpPr>
          <p:cNvPr id="4" name="Slide Number Placeholder 3"/>
          <p:cNvSpPr>
            <a:spLocks noGrp="1"/>
          </p:cNvSpPr>
          <p:nvPr>
            <p:ph type="sldNum" sz="quarter" idx="10"/>
          </p:nvPr>
        </p:nvSpPr>
        <p:spPr/>
        <p:txBody>
          <a:bodyPr/>
          <a:lstStyle/>
          <a:p>
            <a:fld id="{5B9E2424-807B-4B29-B633-4A74D51E8850}" type="slidenum">
              <a:rPr lang="en-US" smtClean="0"/>
              <a:t>17</a:t>
            </a:fld>
            <a:endParaRPr lang="en-US"/>
          </a:p>
        </p:txBody>
      </p:sp>
    </p:spTree>
    <p:extLst>
      <p:ext uri="{BB962C8B-B14F-4D97-AF65-F5344CB8AC3E}">
        <p14:creationId xmlns:p14="http://schemas.microsoft.com/office/powerpoint/2010/main" val="295911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CDF –</a:t>
            </a:r>
            <a:r>
              <a:rPr lang="en-US" baseline="0" dirty="0" smtClean="0"/>
              <a:t> Cumulative distribution function</a:t>
            </a:r>
          </a:p>
          <a:p>
            <a:endParaRPr lang="en-US" dirty="0"/>
          </a:p>
        </p:txBody>
      </p:sp>
      <p:sp>
        <p:nvSpPr>
          <p:cNvPr id="4" name="Slide Number Placeholder 3"/>
          <p:cNvSpPr>
            <a:spLocks noGrp="1"/>
          </p:cNvSpPr>
          <p:nvPr>
            <p:ph type="sldNum" sz="quarter" idx="10"/>
          </p:nvPr>
        </p:nvSpPr>
        <p:spPr/>
        <p:txBody>
          <a:bodyPr/>
          <a:lstStyle/>
          <a:p>
            <a:fld id="{5B9E2424-807B-4B29-B633-4A74D51E8850}" type="slidenum">
              <a:rPr lang="en-US" smtClean="0"/>
              <a:t>24</a:t>
            </a:fld>
            <a:endParaRPr lang="en-US"/>
          </a:p>
        </p:txBody>
      </p:sp>
    </p:spTree>
    <p:extLst>
      <p:ext uri="{BB962C8B-B14F-4D97-AF65-F5344CB8AC3E}">
        <p14:creationId xmlns:p14="http://schemas.microsoft.com/office/powerpoint/2010/main" val="423005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topology 172/172 doesn't seem very realistic (?)</a:t>
            </a:r>
            <a:endParaRPr lang="en-US" dirty="0"/>
          </a:p>
        </p:txBody>
      </p:sp>
      <p:sp>
        <p:nvSpPr>
          <p:cNvPr id="4" name="Slide Number Placeholder 3"/>
          <p:cNvSpPr>
            <a:spLocks noGrp="1"/>
          </p:cNvSpPr>
          <p:nvPr>
            <p:ph type="sldNum" sz="quarter" idx="10"/>
          </p:nvPr>
        </p:nvSpPr>
        <p:spPr/>
        <p:txBody>
          <a:bodyPr/>
          <a:lstStyle/>
          <a:p>
            <a:fld id="{0D27B1BA-8CEC-4FAE-805D-18232C7769E9}" type="slidenum">
              <a:rPr lang="en-US" smtClean="0"/>
              <a:t>26</a:t>
            </a:fld>
            <a:endParaRPr lang="en-US" dirty="0"/>
          </a:p>
        </p:txBody>
      </p:sp>
    </p:spTree>
    <p:extLst>
      <p:ext uri="{BB962C8B-B14F-4D97-AF65-F5344CB8AC3E}">
        <p14:creationId xmlns:p14="http://schemas.microsoft.com/office/powerpoint/2010/main" val="370360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D27B1BA-8CEC-4FAE-805D-18232C7769E9}" type="slidenum">
              <a:rPr lang="en-US" smtClean="0"/>
              <a:t>27</a:t>
            </a:fld>
            <a:endParaRPr lang="en-US" dirty="0"/>
          </a:p>
        </p:txBody>
      </p:sp>
    </p:spTree>
    <p:extLst>
      <p:ext uri="{BB962C8B-B14F-4D97-AF65-F5344CB8AC3E}">
        <p14:creationId xmlns:p14="http://schemas.microsoft.com/office/powerpoint/2010/main" val="285279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Moreover as mentioned in the paper, the order of the header fields is also important as they play an important factor in the calculating the number of EC’s created.</a:t>
            </a:r>
            <a:endParaRPr lang="en-US" dirty="0"/>
          </a:p>
        </p:txBody>
      </p:sp>
      <p:sp>
        <p:nvSpPr>
          <p:cNvPr id="4" name="Slide Number Placeholder 3"/>
          <p:cNvSpPr>
            <a:spLocks noGrp="1"/>
          </p:cNvSpPr>
          <p:nvPr>
            <p:ph type="sldNum" sz="quarter" idx="10"/>
          </p:nvPr>
        </p:nvSpPr>
        <p:spPr/>
        <p:txBody>
          <a:bodyPr/>
          <a:lstStyle/>
          <a:p>
            <a:fld id="{0D27B1BA-8CEC-4FAE-805D-18232C7769E9}" type="slidenum">
              <a:rPr lang="en-US" smtClean="0"/>
              <a:t>28</a:t>
            </a:fld>
            <a:endParaRPr lang="en-US" dirty="0"/>
          </a:p>
        </p:txBody>
      </p:sp>
    </p:spTree>
    <p:extLst>
      <p:ext uri="{BB962C8B-B14F-4D97-AF65-F5344CB8AC3E}">
        <p14:creationId xmlns:p14="http://schemas.microsoft.com/office/powerpoint/2010/main" val="32087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Loops in Networks.</a:t>
            </a:r>
          </a:p>
          <a:p>
            <a:r>
              <a:rPr lang="en-US" dirty="0" smtClean="0"/>
              <a:t>Suboptimal routing.</a:t>
            </a:r>
          </a:p>
          <a:p>
            <a:r>
              <a:rPr lang="en-US" dirty="0" smtClean="0"/>
              <a:t>Black holes.</a:t>
            </a:r>
          </a:p>
          <a:p>
            <a:r>
              <a:rPr lang="en-US" dirty="0" smtClean="0"/>
              <a:t>Access control violations.</a:t>
            </a:r>
          </a:p>
          <a:p>
            <a:endParaRPr lang="en-US" dirty="0" smtClean="0"/>
          </a:p>
          <a:p>
            <a:r>
              <a:rPr lang="en-US" dirty="0" smtClean="0"/>
              <a:t>Networks</a:t>
            </a:r>
            <a:r>
              <a:rPr lang="en-US" baseline="0" dirty="0" smtClean="0"/>
              <a:t> are c</a:t>
            </a:r>
            <a:r>
              <a:rPr lang="en-US" dirty="0" smtClean="0"/>
              <a:t>omplex and prone to bugs.</a:t>
            </a:r>
          </a:p>
          <a:p>
            <a:r>
              <a:rPr lang="en-US" dirty="0" smtClean="0"/>
              <a:t>Access</a:t>
            </a:r>
            <a:r>
              <a:rPr lang="en-US" baseline="0" dirty="0" smtClean="0"/>
              <a:t> control violations that make networks unavailable.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SDN allows multiple applications ; even multiple users to program the physical network simultaneously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Mechanisms ensure Correctness,</a:t>
            </a:r>
            <a:r>
              <a:rPr lang="en-US" baseline="0" dirty="0" smtClean="0"/>
              <a:t> security and fault tolerance.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B9E2424-807B-4B29-B633-4A74D51E8850}" type="slidenum">
              <a:rPr lang="en-US" smtClean="0"/>
              <a:t>3</a:t>
            </a:fld>
            <a:endParaRPr lang="en-US"/>
          </a:p>
        </p:txBody>
      </p:sp>
    </p:spTree>
    <p:extLst>
      <p:ext uri="{BB962C8B-B14F-4D97-AF65-F5344CB8AC3E}">
        <p14:creationId xmlns:p14="http://schemas.microsoft.com/office/powerpoint/2010/main" val="312560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"Unseen" --&gt; "Unforeseen"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B9E2424-807B-4B29-B633-4A74D51E8850}" type="slidenum">
              <a:rPr lang="en-US" smtClean="0"/>
              <a:t>4</a:t>
            </a:fld>
            <a:endParaRPr lang="en-US"/>
          </a:p>
        </p:txBody>
      </p:sp>
    </p:spTree>
    <p:extLst>
      <p:ext uri="{BB962C8B-B14F-4D97-AF65-F5344CB8AC3E}">
        <p14:creationId xmlns:p14="http://schemas.microsoft.com/office/powerpoint/2010/main" val="191371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78096A1-7A3E-3846-9236-876A6FA33805}" type="slidenum">
              <a:rPr lang="en-US" smtClean="0"/>
              <a:pPr/>
              <a:t>5</a:t>
            </a:fld>
            <a:endParaRPr lang="en-US"/>
          </a:p>
        </p:txBody>
      </p:sp>
    </p:spTree>
    <p:extLst>
      <p:ext uri="{BB962C8B-B14F-4D97-AF65-F5344CB8AC3E}">
        <p14:creationId xmlns:p14="http://schemas.microsoft.com/office/powerpoint/2010/main" val="273125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There are two high level reasons for this: </a:t>
            </a:r>
          </a:p>
          <a:p>
            <a:pPr marL="228600" indent="-228600">
              <a:buAutoNum type="arabicPeriod"/>
            </a:pPr>
            <a:r>
              <a:rPr lang="en-US" dirty="0" smtClean="0"/>
              <a:t>networks are getting larger, while</a:t>
            </a:r>
            <a:r>
              <a:rPr lang="en-US" baseline="0" dirty="0" smtClean="0"/>
              <a:t> 15 years ago, not everyone has a personal computer and not every computer was connected to internet, these days people own about half a dozen computing devices that is connected to internet. This means that networks should be larger with more switches. Routers and capacity. </a:t>
            </a:r>
          </a:p>
          <a:p>
            <a:pPr marL="228600" indent="-228600">
              <a:buAutoNum type="arabicPeriod"/>
            </a:pPr>
            <a:r>
              <a:rPr lang="en-US" dirty="0" smtClean="0"/>
              <a:t>Networks are getting more complex.</a:t>
            </a:r>
            <a:r>
              <a:rPr lang="en-US" baseline="0" dirty="0" smtClean="0"/>
              <a:t> as more people are connected to the network and more application are using the network, more functionality, beyond simple routing, is expected from the network: </a:t>
            </a:r>
          </a:p>
          <a:p>
            <a:pPr marL="457200" lvl="1" indent="0">
              <a:buNone/>
            </a:pPr>
            <a:r>
              <a:rPr lang="en-US" baseline="0" dirty="0" smtClean="0"/>
              <a:t>security concerns lead to introduction of firewalls, ACLs and deep packet inspection middle boxes.</a:t>
            </a:r>
          </a:p>
          <a:p>
            <a:pPr marL="457200" lvl="1" indent="0">
              <a:buNone/>
            </a:pPr>
            <a:r>
              <a:rPr lang="en-US" baseline="0" dirty="0" smtClean="0"/>
              <a:t>The growth in number of local hosts and security constraints lead to introduction of VLANs and therefore inter-VLAN routing. </a:t>
            </a:r>
          </a:p>
          <a:p>
            <a:pPr marL="457200" lvl="1" indent="0">
              <a:buNone/>
            </a:pPr>
            <a:r>
              <a:rPr lang="en-US" baseline="0" dirty="0" smtClean="0"/>
              <a:t>Encapsulation mechanism such as GRE and MPLS were invented to provide specialized routing.</a:t>
            </a:r>
          </a:p>
          <a:p>
            <a:pPr marL="457200" lvl="1" indent="0">
              <a:buNone/>
            </a:pPr>
            <a:r>
              <a:rPr lang="en-US" baseline="0" dirty="0" err="1" smtClean="0"/>
              <a:t>QoS</a:t>
            </a:r>
            <a:r>
              <a:rPr lang="en-US" baseline="0" dirty="0" smtClean="0"/>
              <a:t> requirements lead to </a:t>
            </a:r>
            <a:r>
              <a:rPr lang="en-US" baseline="0" dirty="0" err="1" smtClean="0"/>
              <a:t>ToS</a:t>
            </a:r>
            <a:r>
              <a:rPr lang="en-US" baseline="0" dirty="0" smtClean="0"/>
              <a:t>-based routing.</a:t>
            </a:r>
          </a:p>
          <a:p>
            <a:pPr marL="457200" lvl="1" indent="0">
              <a:buNone/>
            </a:pPr>
            <a:r>
              <a:rPr lang="en-US" baseline="0" dirty="0" smtClean="0"/>
              <a:t>And load balancing requirement introduced </a:t>
            </a:r>
            <a:r>
              <a:rPr lang="en-US" baseline="0" dirty="0" err="1" smtClean="0"/>
              <a:t>nondeterminism</a:t>
            </a:r>
            <a:r>
              <a:rPr lang="en-US" baseline="0" dirty="0" smtClean="0"/>
              <a:t> in the packet routing. </a:t>
            </a:r>
          </a:p>
          <a:p>
            <a:pPr marL="457200" lvl="1" indent="0">
              <a:buNone/>
            </a:pPr>
            <a:endParaRPr lang="en-US" baseline="0" dirty="0" smtClean="0"/>
          </a:p>
          <a:p>
            <a:pPr marL="457200" lvl="1" indent="0">
              <a:buNone/>
            </a:pPr>
            <a:r>
              <a:rPr lang="en-US" baseline="0" dirty="0" smtClean="0"/>
              <a:t>Therefore the faith of packet is no longer determined by IP layer, but every bit in the packet header can contribute. And it is unlikely that this trend changes any time soon, in fact probably the protocol and header boundaries will probably become looser overtime as new overlays and middle boxes are introduced or as SDNs makes it more flexible to introduce new protocols and headers. So what can we do, despite this, to gain a more solid understanding of networks, and operate and manage networks more correctly?</a:t>
            </a:r>
          </a:p>
        </p:txBody>
      </p:sp>
      <p:sp>
        <p:nvSpPr>
          <p:cNvPr id="4" name="Slide Number Placeholder 3"/>
          <p:cNvSpPr>
            <a:spLocks noGrp="1"/>
          </p:cNvSpPr>
          <p:nvPr>
            <p:ph type="sldNum" sz="quarter" idx="10"/>
          </p:nvPr>
        </p:nvSpPr>
        <p:spPr/>
        <p:txBody>
          <a:bodyPr/>
          <a:lstStyle/>
          <a:p>
            <a:fld id="{478096A1-7A3E-3846-9236-876A6FA33805}" type="slidenum">
              <a:rPr lang="en-US" smtClean="0"/>
              <a:pPr/>
              <a:t>6</a:t>
            </a:fld>
            <a:endParaRPr lang="en-US"/>
          </a:p>
        </p:txBody>
      </p:sp>
    </p:spTree>
    <p:extLst>
      <p:ext uri="{BB962C8B-B14F-4D97-AF65-F5344CB8AC3E}">
        <p14:creationId xmlns:p14="http://schemas.microsoft.com/office/powerpoint/2010/main" val="273125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Configuration files cannot find bugs in router software, and must be designed for specific </a:t>
            </a:r>
            <a:r>
              <a:rPr lang="en-US" baseline="0" dirty="0" err="1" smtClean="0"/>
              <a:t>config</a:t>
            </a:r>
            <a:r>
              <a:rPr lang="en-US" baseline="0" dirty="0" smtClean="0"/>
              <a:t> languages and control protocol.</a:t>
            </a:r>
          </a:p>
          <a:p>
            <a:r>
              <a:rPr lang="en-US" baseline="0" dirty="0" smtClean="0"/>
              <a:t>Access to configuration files.</a:t>
            </a:r>
          </a:p>
        </p:txBody>
      </p:sp>
      <p:sp>
        <p:nvSpPr>
          <p:cNvPr id="4" name="Slide Number Placeholder 3"/>
          <p:cNvSpPr>
            <a:spLocks noGrp="1"/>
          </p:cNvSpPr>
          <p:nvPr>
            <p:ph type="sldNum" sz="quarter" idx="10"/>
          </p:nvPr>
        </p:nvSpPr>
        <p:spPr/>
        <p:txBody>
          <a:bodyPr/>
          <a:lstStyle/>
          <a:p>
            <a:fld id="{5B9E2424-807B-4B29-B633-4A74D51E8850}" type="slidenum">
              <a:rPr lang="en-US" smtClean="0"/>
              <a:t>8</a:t>
            </a:fld>
            <a:endParaRPr lang="en-US"/>
          </a:p>
        </p:txBody>
      </p:sp>
    </p:spTree>
    <p:extLst>
      <p:ext uri="{BB962C8B-B14F-4D97-AF65-F5344CB8AC3E}">
        <p14:creationId xmlns:p14="http://schemas.microsoft.com/office/powerpoint/2010/main" val="387696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analysis for multiple control-plane protocols</a:t>
            </a:r>
          </a:p>
          <a:p>
            <a:endParaRPr lang="en-US" sz="200" dirty="0" smtClean="0"/>
          </a:p>
          <a:p>
            <a:r>
              <a:rPr lang="en-US" dirty="0" smtClean="0"/>
              <a:t>Can catch control-plane implementation bugs</a:t>
            </a:r>
          </a:p>
        </p:txBody>
      </p:sp>
      <p:sp>
        <p:nvSpPr>
          <p:cNvPr id="4" name="Slide Number Placeholder 3"/>
          <p:cNvSpPr>
            <a:spLocks noGrp="1"/>
          </p:cNvSpPr>
          <p:nvPr>
            <p:ph type="sldNum" sz="quarter" idx="10"/>
          </p:nvPr>
        </p:nvSpPr>
        <p:spPr/>
        <p:txBody>
          <a:bodyPr/>
          <a:lstStyle/>
          <a:p>
            <a:fld id="{5B9E2424-807B-4B29-B633-4A74D51E8850}" type="slidenum">
              <a:rPr lang="en-US" smtClean="0"/>
              <a:t>12</a:t>
            </a:fld>
            <a:endParaRPr lang="en-US"/>
          </a:p>
        </p:txBody>
      </p:sp>
    </p:spTree>
    <p:extLst>
      <p:ext uri="{BB962C8B-B14F-4D97-AF65-F5344CB8AC3E}">
        <p14:creationId xmlns:p14="http://schemas.microsoft.com/office/powerpoint/2010/main" val="404122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Boolean decision diagram; A</a:t>
            </a:r>
            <a:r>
              <a:rPr lang="en-US" sz="2800" baseline="0" dirty="0" smtClean="0"/>
              <a:t>n efficient way of expressing Boolean expressions for making decisions.</a:t>
            </a:r>
            <a:endParaRPr lang="en-US" sz="2800" dirty="0" smtClean="0"/>
          </a:p>
          <a:p>
            <a:endParaRPr lang="en-US" sz="2800" dirty="0" smtClean="0"/>
          </a:p>
        </p:txBody>
      </p:sp>
      <p:sp>
        <p:nvSpPr>
          <p:cNvPr id="4" name="Slide Number Placeholder 3"/>
          <p:cNvSpPr>
            <a:spLocks noGrp="1"/>
          </p:cNvSpPr>
          <p:nvPr>
            <p:ph type="sldNum" sz="quarter" idx="10"/>
          </p:nvPr>
        </p:nvSpPr>
        <p:spPr/>
        <p:txBody>
          <a:bodyPr/>
          <a:lstStyle/>
          <a:p>
            <a:fld id="{5B9E2424-807B-4B29-B633-4A74D51E8850}" type="slidenum">
              <a:rPr lang="en-US" smtClean="0"/>
              <a:t>13</a:t>
            </a:fld>
            <a:endParaRPr lang="en-US"/>
          </a:p>
        </p:txBody>
      </p:sp>
    </p:spTree>
    <p:extLst>
      <p:ext uri="{BB962C8B-B14F-4D97-AF65-F5344CB8AC3E}">
        <p14:creationId xmlns:p14="http://schemas.microsoft.com/office/powerpoint/2010/main" val="291242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fast as possible" - ?</a:t>
            </a:r>
            <a:endParaRPr lang="en-US" dirty="0"/>
          </a:p>
        </p:txBody>
      </p:sp>
      <p:sp>
        <p:nvSpPr>
          <p:cNvPr id="4" name="Slide Number Placeholder 3"/>
          <p:cNvSpPr>
            <a:spLocks noGrp="1"/>
          </p:cNvSpPr>
          <p:nvPr>
            <p:ph type="sldNum" sz="quarter" idx="10"/>
          </p:nvPr>
        </p:nvSpPr>
        <p:spPr/>
        <p:txBody>
          <a:bodyPr/>
          <a:lstStyle/>
          <a:p>
            <a:fld id="{0D27B1BA-8CEC-4FAE-805D-18232C7769E9}" type="slidenum">
              <a:rPr lang="en-US" smtClean="0"/>
              <a:t>14</a:t>
            </a:fld>
            <a:endParaRPr lang="en-US" dirty="0"/>
          </a:p>
        </p:txBody>
      </p:sp>
    </p:spTree>
    <p:extLst>
      <p:ext uri="{BB962C8B-B14F-4D97-AF65-F5344CB8AC3E}">
        <p14:creationId xmlns:p14="http://schemas.microsoft.com/office/powerpoint/2010/main" val="96505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44ABD172-5ADA-9D40-948B-886E9960A1CE}" type="datetime1">
              <a:rPr lang="en-US" smtClean="0"/>
              <a:t>2/22/17</a:t>
            </a:fld>
            <a:endParaRPr lang="en-US"/>
          </a:p>
        </p:txBody>
      </p:sp>
      <p:sp>
        <p:nvSpPr>
          <p:cNvPr id="5" name="Footer Placeholder 4"/>
          <p:cNvSpPr>
            <a:spLocks noGrp="1"/>
          </p:cNvSpPr>
          <p:nvPr>
            <p:ph type="ftr" sz="quarter" idx="11"/>
          </p:nvPr>
        </p:nvSpPr>
        <p:spPr/>
        <p:txBody>
          <a:bodyPr/>
          <a:lstStyle/>
          <a:p>
            <a:r>
              <a:rPr kumimoji="0" lang="en-US" smtClean="0"/>
              <a:t>Department of Computer Science, UIUC</a:t>
            </a:r>
            <a:endParaRPr kumimoji="0"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A46223DE-D61A-A04C-9622-18ACFFFFC891}" type="datetime1">
              <a:rPr lang="en-US" smtClean="0"/>
              <a:t>2/22/17</a:t>
            </a:fld>
            <a:endParaRPr lang="en-US" dirty="0"/>
          </a:p>
        </p:txBody>
      </p:sp>
      <p:sp>
        <p:nvSpPr>
          <p:cNvPr id="5" name="Footer Placeholder 4"/>
          <p:cNvSpPr>
            <a:spLocks noGrp="1"/>
          </p:cNvSpPr>
          <p:nvPr>
            <p:ph type="ftr" sz="quarter" idx="11"/>
          </p:nvPr>
        </p:nvSpPr>
        <p:spPr/>
        <p:txBody>
          <a:bodyPr/>
          <a:lstStyle/>
          <a:p>
            <a:r>
              <a:rPr kumimoji="0" lang="en-US" smtClean="0"/>
              <a:t>Department of Computer Science, UIUC</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0248D937-14D6-C54A-8505-E401262005FF}" type="datetime1">
              <a:rPr lang="en-US" smtClean="0"/>
              <a:t>2/22/17</a:t>
            </a:fld>
            <a:endParaRPr lang="en-US"/>
          </a:p>
        </p:txBody>
      </p:sp>
      <p:sp>
        <p:nvSpPr>
          <p:cNvPr id="5" name="Footer Placeholder 4"/>
          <p:cNvSpPr>
            <a:spLocks noGrp="1"/>
          </p:cNvSpPr>
          <p:nvPr>
            <p:ph type="ftr" sz="quarter" idx="11"/>
          </p:nvPr>
        </p:nvSpPr>
        <p:spPr/>
        <p:txBody>
          <a:bodyPr/>
          <a:lstStyle/>
          <a:p>
            <a:r>
              <a:rPr kumimoji="0" lang="en-US" smtClean="0"/>
              <a:t>Department of Computer Science, UIUC</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192B689F-2A3F-DB4D-9D09-7777722155D8}" type="datetime1">
              <a:rPr lang="en-US" smtClean="0"/>
              <a:t>2/22/17</a:t>
            </a:fld>
            <a:endParaRPr lang="en-US"/>
          </a:p>
        </p:txBody>
      </p:sp>
      <p:sp>
        <p:nvSpPr>
          <p:cNvPr id="5" name="Footer Placeholder 4"/>
          <p:cNvSpPr>
            <a:spLocks noGrp="1"/>
          </p:cNvSpPr>
          <p:nvPr>
            <p:ph type="ftr" sz="quarter" idx="11"/>
          </p:nvPr>
        </p:nvSpPr>
        <p:spPr/>
        <p:txBody>
          <a:bodyPr/>
          <a:lstStyle/>
          <a:p>
            <a:r>
              <a:rPr kumimoji="0" lang="en-US" smtClean="0"/>
              <a:t>Department of Computer Science, UIUC</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943A130-593A-D744-80B2-224717C52C35}" type="datetime1">
              <a:rPr lang="en-US" smtClean="0"/>
              <a:t>2/22/17</a:t>
            </a:fld>
            <a:endParaRPr lang="en-US"/>
          </a:p>
        </p:txBody>
      </p:sp>
      <p:sp>
        <p:nvSpPr>
          <p:cNvPr id="5" name="Footer Placeholder 4"/>
          <p:cNvSpPr>
            <a:spLocks noGrp="1"/>
          </p:cNvSpPr>
          <p:nvPr>
            <p:ph type="ftr" sz="quarter" idx="11"/>
          </p:nvPr>
        </p:nvSpPr>
        <p:spPr/>
        <p:txBody>
          <a:bodyPr/>
          <a:lstStyle/>
          <a:p>
            <a:r>
              <a:rPr kumimoji="0" lang="en-US" smtClean="0"/>
              <a:t>Department of Computer Science, UIUC</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eaLnBrk="1" latinLnBrk="0" hangingPunct="1"/>
            <a:fld id="{8C47B366-8942-0247-A790-39219DA45A73}" type="datetime1">
              <a:rPr lang="en-US" smtClean="0"/>
              <a:t>2/22/17</a:t>
            </a:fld>
            <a:endParaRPr lang="en-US"/>
          </a:p>
        </p:txBody>
      </p:sp>
      <p:sp>
        <p:nvSpPr>
          <p:cNvPr id="6" name="Footer Placeholder 5"/>
          <p:cNvSpPr>
            <a:spLocks noGrp="1"/>
          </p:cNvSpPr>
          <p:nvPr>
            <p:ph type="ftr" sz="quarter" idx="11"/>
          </p:nvPr>
        </p:nvSpPr>
        <p:spPr/>
        <p:txBody>
          <a:bodyPr/>
          <a:lstStyle/>
          <a:p>
            <a:r>
              <a:rPr kumimoji="0" lang="en-US" smtClean="0"/>
              <a:t>Department of Computer Science, UIUC</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F85E1CDC-8F87-DB4F-8A68-C95BEA1FF208}" type="datetime1">
              <a:rPr lang="en-US" smtClean="0"/>
              <a:t>2/22/17</a:t>
            </a:fld>
            <a:endParaRPr lang="en-US"/>
          </a:p>
        </p:txBody>
      </p:sp>
      <p:sp>
        <p:nvSpPr>
          <p:cNvPr id="8" name="Footer Placeholder 7"/>
          <p:cNvSpPr>
            <a:spLocks noGrp="1"/>
          </p:cNvSpPr>
          <p:nvPr>
            <p:ph type="ftr" sz="quarter" idx="11"/>
          </p:nvPr>
        </p:nvSpPr>
        <p:spPr/>
        <p:txBody>
          <a:bodyPr/>
          <a:lstStyle/>
          <a:p>
            <a:r>
              <a:rPr kumimoji="0" lang="en-US" smtClean="0"/>
              <a:t>Department of Computer Science, UIUC</a:t>
            </a:r>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6F6CE099-0C0C-944B-8D48-79BDDA3C1CCB}" type="datetime1">
              <a:rPr lang="en-US" smtClean="0"/>
              <a:t>2/22/17</a:t>
            </a:fld>
            <a:endParaRPr lang="en-US"/>
          </a:p>
        </p:txBody>
      </p:sp>
      <p:sp>
        <p:nvSpPr>
          <p:cNvPr id="4" name="Footer Placeholder 3"/>
          <p:cNvSpPr>
            <a:spLocks noGrp="1"/>
          </p:cNvSpPr>
          <p:nvPr>
            <p:ph type="ftr" sz="quarter" idx="11"/>
          </p:nvPr>
        </p:nvSpPr>
        <p:spPr/>
        <p:txBody>
          <a:bodyPr/>
          <a:lstStyle/>
          <a:p>
            <a:r>
              <a:rPr kumimoji="0" lang="en-US" smtClean="0"/>
              <a:t>Department of Computer Science, UIUC</a:t>
            </a:r>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12983BEC-1406-CE42-B6A1-65F1F5BC64F0}" type="datetime1">
              <a:rPr lang="en-US" smtClean="0"/>
              <a:t>2/22/17</a:t>
            </a:fld>
            <a:endParaRPr lang="en-US"/>
          </a:p>
        </p:txBody>
      </p:sp>
      <p:sp>
        <p:nvSpPr>
          <p:cNvPr id="3" name="Footer Placeholder 2"/>
          <p:cNvSpPr>
            <a:spLocks noGrp="1"/>
          </p:cNvSpPr>
          <p:nvPr>
            <p:ph type="ftr" sz="quarter" idx="11"/>
          </p:nvPr>
        </p:nvSpPr>
        <p:spPr/>
        <p:txBody>
          <a:bodyPr/>
          <a:lstStyle/>
          <a:p>
            <a:r>
              <a:rPr kumimoji="0" lang="en-US" smtClean="0"/>
              <a:t>Department of Computer Science, UIUC</a:t>
            </a:r>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0958971D-F37C-6141-8A56-DF565755D7D2}" type="datetime1">
              <a:rPr lang="en-US" smtClean="0"/>
              <a:t>2/22/17</a:t>
            </a:fld>
            <a:endParaRPr lang="en-US"/>
          </a:p>
        </p:txBody>
      </p:sp>
      <p:sp>
        <p:nvSpPr>
          <p:cNvPr id="6" name="Footer Placeholder 5"/>
          <p:cNvSpPr>
            <a:spLocks noGrp="1"/>
          </p:cNvSpPr>
          <p:nvPr>
            <p:ph type="ftr" sz="quarter" idx="11"/>
          </p:nvPr>
        </p:nvSpPr>
        <p:spPr/>
        <p:txBody>
          <a:bodyPr/>
          <a:lstStyle/>
          <a:p>
            <a:r>
              <a:rPr kumimoji="0" lang="en-US" smtClean="0"/>
              <a:t>Department of Computer Science, UIUC</a:t>
            </a:r>
            <a:endParaRPr kumimoji="0"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1C682139-144F-AE4D-9825-F93DA8FEADB8}" type="datetime1">
              <a:rPr lang="en-US" smtClean="0"/>
              <a:t>2/22/17</a:t>
            </a:fld>
            <a:endParaRPr lang="en-US"/>
          </a:p>
        </p:txBody>
      </p:sp>
      <p:sp>
        <p:nvSpPr>
          <p:cNvPr id="6" name="Footer Placeholder 5"/>
          <p:cNvSpPr>
            <a:spLocks noGrp="1"/>
          </p:cNvSpPr>
          <p:nvPr>
            <p:ph type="ftr" sz="quarter" idx="11"/>
          </p:nvPr>
        </p:nvSpPr>
        <p:spPr/>
        <p:txBody>
          <a:bodyPr/>
          <a:lstStyle/>
          <a:p>
            <a:r>
              <a:rPr kumimoji="0" lang="en-US" smtClean="0"/>
              <a:t>Department of Computer Science, UIUC</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00DF4E6E-38DD-194A-B9AA-EB6A89FE1E10}" type="datetime1">
              <a:rPr lang="en-US" smtClean="0"/>
              <a:t>2/22/17</a:t>
            </a:fld>
            <a:endParaRPr lang="en-US" sz="1000">
              <a:solidFill>
                <a:schemeClr val="tx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r>
              <a:rPr kumimoji="0" lang="en-US" sz="1000" smtClean="0">
                <a:solidFill>
                  <a:schemeClr val="tx2">
                    <a:shade val="50000"/>
                  </a:schemeClr>
                </a:solidFill>
              </a:rPr>
              <a:t>Department of Computer Science, UIUC</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8517467" y="6492875"/>
            <a:ext cx="626533"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AA957AF-53C0-420B-9C2D-77DB1416566C}" type="slidenum">
              <a:rPr lang="en-US" smtClean="0"/>
              <a:pPr/>
              <a:t>‹#›</a:t>
            </a:fld>
            <a:endParaRPr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69673"/>
            <a:ext cx="9144000" cy="2473431"/>
          </a:xfrm>
        </p:spPr>
        <p:txBody>
          <a:bodyPr>
            <a:noAutofit/>
          </a:bodyPr>
          <a:lstStyle/>
          <a:p>
            <a:r>
              <a:rPr lang="en-US" sz="5200" dirty="0" smtClean="0"/>
              <a:t>Network verification</a:t>
            </a:r>
            <a:endParaRPr lang="en-US" sz="5200"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1</a:t>
            </a:fld>
            <a:endParaRPr lang="en-US"/>
          </a:p>
        </p:txBody>
      </p:sp>
      <p:sp>
        <p:nvSpPr>
          <p:cNvPr id="5" name="Title 3"/>
          <p:cNvSpPr txBox="1">
            <a:spLocks/>
          </p:cNvSpPr>
          <p:nvPr/>
        </p:nvSpPr>
        <p:spPr>
          <a:xfrm>
            <a:off x="0" y="4106333"/>
            <a:ext cx="9144000" cy="1769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800" dirty="0">
                <a:solidFill>
                  <a:schemeClr val="tx1"/>
                </a:solidFill>
              </a:rPr>
              <a:t> </a:t>
            </a:r>
            <a:r>
              <a:rPr lang="en-US" sz="3800" dirty="0" smtClean="0">
                <a:solidFill>
                  <a:schemeClr val="tx1"/>
                </a:solidFill>
              </a:rPr>
              <a:t>     Vyas Sekar</a:t>
            </a:r>
          </a:p>
          <a:p>
            <a:endParaRPr lang="en-US" sz="3800" dirty="0">
              <a:solidFill>
                <a:schemeClr val="tx1"/>
              </a:solidFill>
            </a:endParaRPr>
          </a:p>
          <a:p>
            <a:r>
              <a:rPr lang="en-US" sz="2200" dirty="0" smtClean="0">
                <a:solidFill>
                  <a:schemeClr val="tx1"/>
                </a:solidFill>
              </a:rPr>
              <a:t>With slides from Ahmed </a:t>
            </a:r>
            <a:r>
              <a:rPr lang="en-US" sz="2200" dirty="0" err="1" smtClean="0">
                <a:solidFill>
                  <a:schemeClr val="tx1"/>
                </a:solidFill>
              </a:rPr>
              <a:t>Khurshid</a:t>
            </a:r>
            <a:endParaRPr lang="en-US" sz="2200" dirty="0" smtClean="0">
              <a:solidFill>
                <a:schemeClr val="tx1"/>
              </a:solidFill>
            </a:endParaRPr>
          </a:p>
          <a:p>
            <a:endParaRPr lang="en-US" sz="3800" dirty="0">
              <a:solidFill>
                <a:schemeClr val="tx1"/>
              </a:solidFill>
            </a:endParaRPr>
          </a:p>
        </p:txBody>
      </p:sp>
    </p:spTree>
    <p:extLst>
      <p:ext uri="{BB962C8B-B14F-4D97-AF65-F5344CB8AC3E}">
        <p14:creationId xmlns:p14="http://schemas.microsoft.com/office/powerpoint/2010/main" val="1065321972"/>
      </p:ext>
    </p:extLst>
  </p:cSld>
  <p:clrMapOvr>
    <a:masterClrMapping/>
  </p:clrMapOvr>
  <mc:AlternateContent xmlns:mc="http://schemas.openxmlformats.org/markup-compatibility/2006" xmlns:p14="http://schemas.microsoft.com/office/powerpoint/2010/main">
    <mc:Choice Requires="p14">
      <p:transition spd="slow" p14:dur="2000" advTm="1400"/>
    </mc:Choice>
    <mc:Fallback xmlns="" xmlns:mv="urn:schemas-microsoft-com:mac:vml">
      <p:transition spd="slow" advTm="14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598934" y="2621285"/>
            <a:ext cx="8243158" cy="3086366"/>
            <a:chOff x="964459" y="2473178"/>
            <a:chExt cx="7493778" cy="2805773"/>
          </a:xfrm>
        </p:grpSpPr>
        <p:sp>
          <p:nvSpPr>
            <p:cNvPr id="4" name="Rounded Rectangle 3"/>
            <p:cNvSpPr/>
            <p:nvPr/>
          </p:nvSpPr>
          <p:spPr>
            <a:xfrm>
              <a:off x="3028270" y="3351171"/>
              <a:ext cx="4724400" cy="554340"/>
            </a:xfrm>
            <a:prstGeom prst="roundRect">
              <a:avLst/>
            </a:prstGeom>
            <a:solidFill>
              <a:srgbClr val="404040"/>
            </a:solidFill>
            <a:ln>
              <a:solidFill>
                <a:srgbClr val="40404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Consolas"/>
                  <a:cs typeface="Consolas"/>
                </a:rPr>
                <a:t>Controller Platform</a:t>
              </a:r>
              <a:endParaRPr lang="en-US" sz="2600" dirty="0">
                <a:solidFill>
                  <a:srgbClr val="FFFFFF"/>
                </a:solidFill>
                <a:latin typeface="Consolas"/>
                <a:cs typeface="Consolas"/>
              </a:endParaRPr>
            </a:p>
          </p:txBody>
        </p:sp>
        <p:sp>
          <p:nvSpPr>
            <p:cNvPr id="5" name="Rounded Rectangle 4"/>
            <p:cNvSpPr/>
            <p:nvPr/>
          </p:nvSpPr>
          <p:spPr>
            <a:xfrm>
              <a:off x="5605662"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ounded Rectangle 5"/>
            <p:cNvSpPr/>
            <p:nvPr/>
          </p:nvSpPr>
          <p:spPr>
            <a:xfrm>
              <a:off x="6452330"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ounded Rectangle 6"/>
            <p:cNvSpPr/>
            <p:nvPr/>
          </p:nvSpPr>
          <p:spPr>
            <a:xfrm>
              <a:off x="7295470"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Up Arrow 7"/>
            <p:cNvSpPr/>
            <p:nvPr/>
          </p:nvSpPr>
          <p:spPr>
            <a:xfrm>
              <a:off x="5008760" y="4053231"/>
              <a:ext cx="211667" cy="524934"/>
            </a:xfrm>
            <a:prstGeom prst="upArrow">
              <a:avLst/>
            </a:prstGeom>
            <a:solidFill>
              <a:schemeClr val="tx1">
                <a:lumMod val="75000"/>
                <a:lumOff val="25000"/>
              </a:schemeClr>
            </a:solidFill>
            <a:ln w="127000">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Up Arrow 8"/>
            <p:cNvSpPr/>
            <p:nvPr/>
          </p:nvSpPr>
          <p:spPr>
            <a:xfrm rot="10800000">
              <a:off x="5611302" y="4053231"/>
              <a:ext cx="211667" cy="524934"/>
            </a:xfrm>
            <a:prstGeom prst="upArrow">
              <a:avLst/>
            </a:prstGeom>
            <a:solidFill>
              <a:schemeClr val="tx1">
                <a:lumMod val="75000"/>
                <a:lumOff val="25000"/>
              </a:schemeClr>
            </a:solidFill>
            <a:ln w="127000">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3094593"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ounded Rectangle 10"/>
            <p:cNvSpPr/>
            <p:nvPr/>
          </p:nvSpPr>
          <p:spPr>
            <a:xfrm>
              <a:off x="3890462"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ounded Rectangle 11"/>
            <p:cNvSpPr/>
            <p:nvPr/>
          </p:nvSpPr>
          <p:spPr>
            <a:xfrm>
              <a:off x="4733602"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973530" y="4106488"/>
              <a:ext cx="3005378" cy="461665"/>
            </a:xfrm>
            <a:prstGeom prst="rect">
              <a:avLst/>
            </a:prstGeom>
            <a:noFill/>
          </p:spPr>
          <p:txBody>
            <a:bodyPr wrap="square" rtlCol="0">
              <a:spAutoFit/>
            </a:bodyPr>
            <a:lstStyle/>
            <a:p>
              <a:r>
                <a:rPr lang="en-US" sz="2400" dirty="0" smtClean="0">
                  <a:latin typeface="Consolas"/>
                  <a:cs typeface="Consolas"/>
                </a:rPr>
                <a:t>Switch API</a:t>
              </a:r>
            </a:p>
          </p:txBody>
        </p:sp>
        <p:sp>
          <p:nvSpPr>
            <p:cNvPr id="17" name="TextBox 16"/>
            <p:cNvSpPr txBox="1"/>
            <p:nvPr/>
          </p:nvSpPr>
          <p:spPr>
            <a:xfrm>
              <a:off x="6101680" y="4041832"/>
              <a:ext cx="2356557" cy="461665"/>
            </a:xfrm>
            <a:prstGeom prst="rect">
              <a:avLst/>
            </a:prstGeom>
            <a:noFill/>
          </p:spPr>
          <p:txBody>
            <a:bodyPr wrap="square" rtlCol="0">
              <a:spAutoFit/>
            </a:bodyPr>
            <a:lstStyle/>
            <a:p>
              <a:r>
                <a:rPr lang="en-US" sz="2400" dirty="0" smtClean="0">
                  <a:latin typeface="Consolas"/>
                  <a:cs typeface="Consolas"/>
                </a:rPr>
                <a:t>(</a:t>
              </a:r>
              <a:r>
                <a:rPr lang="en-US" sz="2400" dirty="0" err="1" smtClean="0">
                  <a:latin typeface="Consolas"/>
                  <a:cs typeface="Consolas"/>
                </a:rPr>
                <a:t>OpenFlow</a:t>
              </a:r>
              <a:r>
                <a:rPr lang="en-US" sz="2400" dirty="0" smtClean="0">
                  <a:latin typeface="Consolas"/>
                  <a:cs typeface="Consolas"/>
                </a:rPr>
                <a:t>)</a:t>
              </a:r>
            </a:p>
          </p:txBody>
        </p:sp>
        <p:sp>
          <p:nvSpPr>
            <p:cNvPr id="19" name="Rounded Rectangle 18"/>
            <p:cNvSpPr/>
            <p:nvPr/>
          </p:nvSpPr>
          <p:spPr>
            <a:xfrm>
              <a:off x="3028270" y="2473178"/>
              <a:ext cx="4728049"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Consolas"/>
                  <a:cs typeface="Consolas"/>
                </a:rPr>
                <a:t>Monolithic Controller</a:t>
              </a:r>
              <a:endParaRPr lang="en-US" sz="2600" dirty="0">
                <a:solidFill>
                  <a:srgbClr val="FFFFFF"/>
                </a:solidFill>
                <a:latin typeface="Consolas"/>
                <a:cs typeface="Consolas"/>
              </a:endParaRPr>
            </a:p>
          </p:txBody>
        </p:sp>
        <p:sp>
          <p:nvSpPr>
            <p:cNvPr id="23" name="TextBox 22"/>
            <p:cNvSpPr txBox="1"/>
            <p:nvPr/>
          </p:nvSpPr>
          <p:spPr>
            <a:xfrm>
              <a:off x="968301" y="4817286"/>
              <a:ext cx="2356557" cy="461665"/>
            </a:xfrm>
            <a:prstGeom prst="rect">
              <a:avLst/>
            </a:prstGeom>
            <a:noFill/>
          </p:spPr>
          <p:txBody>
            <a:bodyPr wrap="square" rtlCol="0">
              <a:spAutoFit/>
            </a:bodyPr>
            <a:lstStyle/>
            <a:p>
              <a:r>
                <a:rPr lang="en-US" sz="2400" dirty="0" smtClean="0">
                  <a:latin typeface="Consolas"/>
                  <a:cs typeface="Consolas"/>
                </a:rPr>
                <a:t>Switches</a:t>
              </a:r>
            </a:p>
          </p:txBody>
        </p:sp>
        <p:sp>
          <p:nvSpPr>
            <p:cNvPr id="24" name="TextBox 23"/>
            <p:cNvSpPr txBox="1"/>
            <p:nvPr/>
          </p:nvSpPr>
          <p:spPr>
            <a:xfrm>
              <a:off x="982060" y="2525685"/>
              <a:ext cx="2356557" cy="419695"/>
            </a:xfrm>
            <a:prstGeom prst="rect">
              <a:avLst/>
            </a:prstGeom>
            <a:noFill/>
          </p:spPr>
          <p:txBody>
            <a:bodyPr wrap="square" rtlCol="0">
              <a:spAutoFit/>
            </a:bodyPr>
            <a:lstStyle/>
            <a:p>
              <a:r>
                <a:rPr lang="en-US" sz="2400" dirty="0" smtClean="0">
                  <a:latin typeface="Consolas"/>
                  <a:cs typeface="Consolas"/>
                </a:rPr>
                <a:t>App</a:t>
              </a:r>
            </a:p>
          </p:txBody>
        </p:sp>
        <p:sp>
          <p:nvSpPr>
            <p:cNvPr id="25" name="TextBox 24"/>
            <p:cNvSpPr txBox="1"/>
            <p:nvPr/>
          </p:nvSpPr>
          <p:spPr>
            <a:xfrm>
              <a:off x="964459" y="3369877"/>
              <a:ext cx="3005378" cy="461665"/>
            </a:xfrm>
            <a:prstGeom prst="rect">
              <a:avLst/>
            </a:prstGeom>
            <a:noFill/>
          </p:spPr>
          <p:txBody>
            <a:bodyPr wrap="square" rtlCol="0">
              <a:spAutoFit/>
            </a:bodyPr>
            <a:lstStyle/>
            <a:p>
              <a:r>
                <a:rPr lang="en-US" sz="2400" dirty="0" smtClean="0">
                  <a:latin typeface="Consolas"/>
                  <a:cs typeface="Consolas"/>
                </a:rPr>
                <a:t>Runtime</a:t>
              </a:r>
            </a:p>
          </p:txBody>
        </p:sp>
      </p:grpSp>
      <p:sp>
        <p:nvSpPr>
          <p:cNvPr id="27" name="Rectangle 1"/>
          <p:cNvSpPr txBox="1">
            <a:spLocks noChangeArrowheads="1"/>
          </p:cNvSpPr>
          <p:nvPr/>
        </p:nvSpPr>
        <p:spPr>
          <a:xfrm>
            <a:off x="0" y="274638"/>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Helvetica" charset="0"/>
                <a:ea typeface="ＭＳ Ｐゴシック" charset="0"/>
                <a:cs typeface="ＭＳ Ｐゴシック" charset="0"/>
              </a:rPr>
              <a:t>SDN Programming Stack</a:t>
            </a:r>
            <a:endParaRPr lang="en-US" dirty="0">
              <a:latin typeface="Helvetica" charset="0"/>
              <a:ea typeface="ＭＳ Ｐゴシック" charset="0"/>
              <a:cs typeface="ＭＳ Ｐゴシック" charset="0"/>
            </a:endParaRPr>
          </a:p>
        </p:txBody>
      </p:sp>
      <p:sp>
        <p:nvSpPr>
          <p:cNvPr id="28" name="TextBox 27"/>
          <p:cNvSpPr txBox="1"/>
          <p:nvPr/>
        </p:nvSpPr>
        <p:spPr>
          <a:xfrm>
            <a:off x="3056280" y="3206818"/>
            <a:ext cx="4693920" cy="369332"/>
          </a:xfrm>
          <a:prstGeom prst="rect">
            <a:avLst/>
          </a:prstGeom>
          <a:noFill/>
        </p:spPr>
        <p:txBody>
          <a:bodyPr wrap="square" rtlCol="0">
            <a:spAutoFit/>
          </a:bodyPr>
          <a:lstStyle/>
          <a:p>
            <a:r>
              <a:rPr lang="en-US" dirty="0" smtClean="0">
                <a:latin typeface="Consolas"/>
                <a:cs typeface="Consolas"/>
              </a:rPr>
              <a:t>Control Flow, Data Structures, etc. </a:t>
            </a:r>
          </a:p>
        </p:txBody>
      </p:sp>
      <p:sp>
        <p:nvSpPr>
          <p:cNvPr id="21" name="Left Arrow 20"/>
          <p:cNvSpPr/>
          <p:nvPr/>
        </p:nvSpPr>
        <p:spPr>
          <a:xfrm>
            <a:off x="8069982" y="4346813"/>
            <a:ext cx="772110" cy="527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754ED01-E2A0-4C1E-8E21-014B99041579}" type="slidenum">
              <a:rPr lang="en-US" smtClean="0"/>
              <a:pPr/>
              <a:t>10</a:t>
            </a:fld>
            <a:endParaRPr lang="en-US"/>
          </a:p>
        </p:txBody>
      </p:sp>
    </p:spTree>
    <p:extLst>
      <p:ext uri="{BB962C8B-B14F-4D97-AF65-F5344CB8AC3E}">
        <p14:creationId xmlns:p14="http://schemas.microsoft.com/office/powerpoint/2010/main" val="1605519279"/>
      </p:ext>
    </p:extLst>
  </p:cSld>
  <p:clrMapOvr>
    <a:masterClrMapping/>
  </p:clrMapOvr>
  <mc:AlternateContent xmlns:mc="http://schemas.openxmlformats.org/markup-compatibility/2006" xmlns:p14="http://schemas.microsoft.com/office/powerpoint/2010/main">
    <mc:Choice Requires="p14">
      <p:transition spd="slow" p14:dur="2000" advTm="47963"/>
    </mc:Choice>
    <mc:Fallback xmlns="">
      <p:transition xmlns:p14="http://schemas.microsoft.com/office/powerpoint/2010/main" spd="slow" advTm="4796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t>Limitations of Configuration Verification</a:t>
            </a:r>
            <a:endParaRPr lang="en-US" sz="3600" dirty="0"/>
          </a:p>
        </p:txBody>
      </p:sp>
      <p:sp>
        <p:nvSpPr>
          <p:cNvPr id="3" name="Content Placeholder 2"/>
          <p:cNvSpPr txBox="1">
            <a:spLocks/>
          </p:cNvSpPr>
          <p:nvPr/>
        </p:nvSpPr>
        <p:spPr>
          <a:xfrm>
            <a:off x="4572000" y="1600200"/>
            <a:ext cx="4114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Prediction is difficult</a:t>
            </a:r>
          </a:p>
          <a:p>
            <a:pPr lvl="1"/>
            <a:r>
              <a:rPr lang="en-US" smtClean="0"/>
              <a:t>Various configuration languages</a:t>
            </a:r>
          </a:p>
          <a:p>
            <a:pPr lvl="1"/>
            <a:r>
              <a:rPr lang="en-US" smtClean="0"/>
              <a:t>Dynamic distributed protocols</a:t>
            </a:r>
          </a:p>
          <a:p>
            <a:endParaRPr lang="en-US" sz="1000" smtClean="0">
              <a:solidFill>
                <a:sysClr val="windowText" lastClr="000000"/>
              </a:solidFill>
            </a:endParaRPr>
          </a:p>
          <a:p>
            <a:r>
              <a:rPr lang="en-US" smtClean="0">
                <a:solidFill>
                  <a:sysClr val="windowText" lastClr="000000"/>
                </a:solidFill>
              </a:rPr>
              <a:t>Prediction misses implementation bugs in control plane</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11</a:t>
            </a:fld>
            <a:endParaRPr lang="en-US" dirty="0"/>
          </a:p>
        </p:txBody>
      </p:sp>
      <p:sp>
        <p:nvSpPr>
          <p:cNvPr id="7" name="Rectangle 6"/>
          <p:cNvSpPr/>
          <p:nvPr/>
        </p:nvSpPr>
        <p:spPr>
          <a:xfrm>
            <a:off x="609600" y="1492250"/>
            <a:ext cx="2144712" cy="777875"/>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Configuration</a:t>
            </a:r>
          </a:p>
        </p:txBody>
      </p:sp>
      <p:grpSp>
        <p:nvGrpSpPr>
          <p:cNvPr id="8" name="Group 7"/>
          <p:cNvGrpSpPr/>
          <p:nvPr/>
        </p:nvGrpSpPr>
        <p:grpSpPr>
          <a:xfrm>
            <a:off x="609600" y="2270125"/>
            <a:ext cx="2144712" cy="3848100"/>
            <a:chOff x="609600" y="2270125"/>
            <a:chExt cx="2144712" cy="3848100"/>
          </a:xfrm>
        </p:grpSpPr>
        <p:sp>
          <p:nvSpPr>
            <p:cNvPr id="9" name="Rectangle 8"/>
            <p:cNvSpPr/>
            <p:nvPr/>
          </p:nvSpPr>
          <p:spPr>
            <a:xfrm>
              <a:off x="609600" y="2806700"/>
              <a:ext cx="2144712" cy="777875"/>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Control plane</a:t>
              </a:r>
            </a:p>
          </p:txBody>
        </p:sp>
        <p:sp>
          <p:nvSpPr>
            <p:cNvPr id="10" name="Rectangle 9"/>
            <p:cNvSpPr/>
            <p:nvPr/>
          </p:nvSpPr>
          <p:spPr>
            <a:xfrm>
              <a:off x="609600" y="4064000"/>
              <a:ext cx="2144712" cy="777875"/>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Data-plane state</a:t>
              </a:r>
            </a:p>
          </p:txBody>
        </p:sp>
        <p:sp>
          <p:nvSpPr>
            <p:cNvPr id="11" name="Rectangle 10"/>
            <p:cNvSpPr/>
            <p:nvPr/>
          </p:nvSpPr>
          <p:spPr>
            <a:xfrm>
              <a:off x="609600" y="5340350"/>
              <a:ext cx="2144712" cy="777875"/>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Network behavior</a:t>
              </a:r>
            </a:p>
          </p:txBody>
        </p:sp>
        <p:cxnSp>
          <p:nvCxnSpPr>
            <p:cNvPr id="12" name="Straight Arrow Connector 9"/>
            <p:cNvCxnSpPr>
              <a:cxnSpLocks noChangeShapeType="1"/>
              <a:stCxn id="7" idx="2"/>
              <a:endCxn id="9" idx="0"/>
            </p:cNvCxnSpPr>
            <p:nvPr/>
          </p:nvCxnSpPr>
          <p:spPr bwMode="auto">
            <a:xfrm>
              <a:off x="1682750" y="2270125"/>
              <a:ext cx="0" cy="536575"/>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 name="Straight Arrow Connector 12"/>
            <p:cNvCxnSpPr>
              <a:cxnSpLocks noChangeShapeType="1"/>
              <a:stCxn id="9" idx="2"/>
              <a:endCxn id="10" idx="0"/>
            </p:cNvCxnSpPr>
            <p:nvPr/>
          </p:nvCxnSpPr>
          <p:spPr bwMode="auto">
            <a:xfrm>
              <a:off x="1682750" y="3584575"/>
              <a:ext cx="0" cy="479425"/>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 name="Straight Arrow Connector 13"/>
            <p:cNvCxnSpPr>
              <a:cxnSpLocks noChangeShapeType="1"/>
              <a:stCxn id="10" idx="2"/>
              <a:endCxn id="11" idx="0"/>
            </p:cNvCxnSpPr>
            <p:nvPr/>
          </p:nvCxnSpPr>
          <p:spPr bwMode="auto">
            <a:xfrm>
              <a:off x="1682750" y="4841875"/>
              <a:ext cx="0" cy="498475"/>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xmlns="">
                  <a:noFill/>
                </a14:hiddenFill>
              </a:ext>
            </a:extLst>
          </p:spPr>
        </p:cxnSp>
      </p:grpSp>
      <p:sp>
        <p:nvSpPr>
          <p:cNvPr id="15" name="Right Brace 15"/>
          <p:cNvSpPr>
            <a:spLocks/>
          </p:cNvSpPr>
          <p:nvPr/>
        </p:nvSpPr>
        <p:spPr bwMode="auto">
          <a:xfrm>
            <a:off x="2919412" y="1447800"/>
            <a:ext cx="263525" cy="914400"/>
          </a:xfrm>
          <a:prstGeom prst="rightBrace">
            <a:avLst>
              <a:gd name="adj1" fmla="val 8353"/>
              <a:gd name="adj2" fmla="val 50000"/>
            </a:avLst>
          </a:prstGeom>
          <a:noFill/>
          <a:ln w="381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457200" tIns="457200" rIns="457200" bIns="457200">
            <a:spAutoFit/>
          </a:bodyPr>
          <a:lstStyle/>
          <a:p>
            <a:pPr defTabSz="4389438"/>
            <a:endParaRPr lang="en-US" sz="2900" dirty="0"/>
          </a:p>
        </p:txBody>
      </p:sp>
      <p:sp>
        <p:nvSpPr>
          <p:cNvPr id="16" name="Right Brace 76"/>
          <p:cNvSpPr>
            <a:spLocks/>
          </p:cNvSpPr>
          <p:nvPr/>
        </p:nvSpPr>
        <p:spPr bwMode="auto">
          <a:xfrm>
            <a:off x="2879725" y="2628900"/>
            <a:ext cx="396875" cy="3643312"/>
          </a:xfrm>
          <a:prstGeom prst="rightBrace">
            <a:avLst>
              <a:gd name="adj1" fmla="val 8330"/>
              <a:gd name="adj2" fmla="val 50000"/>
            </a:avLst>
          </a:prstGeom>
          <a:noFill/>
          <a:ln w="381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457200" tIns="457200" rIns="457200" bIns="457200">
            <a:spAutoFit/>
          </a:bodyPr>
          <a:lstStyle/>
          <a:p>
            <a:pPr defTabSz="4389438"/>
            <a:endParaRPr lang="en-US" sz="2900" dirty="0"/>
          </a:p>
        </p:txBody>
      </p:sp>
      <p:sp>
        <p:nvSpPr>
          <p:cNvPr id="17" name="TextBox 16"/>
          <p:cNvSpPr txBox="1"/>
          <p:nvPr/>
        </p:nvSpPr>
        <p:spPr>
          <a:xfrm>
            <a:off x="3181350" y="1681162"/>
            <a:ext cx="862012" cy="461963"/>
          </a:xfrm>
          <a:prstGeom prst="rect">
            <a:avLst/>
          </a:prstGeom>
          <a:noFill/>
        </p:spPr>
        <p:txBody>
          <a:bodyPr>
            <a:spAutoFit/>
          </a:bodyPr>
          <a:lstStyle/>
          <a:p>
            <a:pPr>
              <a:defRPr/>
            </a:pPr>
            <a:r>
              <a:rPr lang="en-US" sz="2400" dirty="0">
                <a:latin typeface="+mn-lt"/>
              </a:rPr>
              <a:t>Input</a:t>
            </a:r>
          </a:p>
        </p:txBody>
      </p:sp>
      <p:sp>
        <p:nvSpPr>
          <p:cNvPr id="18" name="TextBox 17"/>
          <p:cNvSpPr txBox="1"/>
          <p:nvPr/>
        </p:nvSpPr>
        <p:spPr>
          <a:xfrm>
            <a:off x="3257550" y="4235761"/>
            <a:ext cx="1574800" cy="461963"/>
          </a:xfrm>
          <a:prstGeom prst="rect">
            <a:avLst/>
          </a:prstGeom>
          <a:noFill/>
        </p:spPr>
        <p:txBody>
          <a:bodyPr>
            <a:spAutoFit/>
          </a:bodyPr>
          <a:lstStyle/>
          <a:p>
            <a:pPr>
              <a:defRPr/>
            </a:pPr>
            <a:r>
              <a:rPr lang="en-US" sz="2400" dirty="0">
                <a:latin typeface="+mn-lt"/>
              </a:rPr>
              <a:t>Predicted</a:t>
            </a:r>
          </a:p>
        </p:txBody>
      </p:sp>
    </p:spTree>
    <p:extLst>
      <p:ext uri="{BB962C8B-B14F-4D97-AF65-F5344CB8AC3E}">
        <p14:creationId xmlns:p14="http://schemas.microsoft.com/office/powerpoint/2010/main" val="17102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up)">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VeriFlow</a:t>
            </a:r>
            <a:r>
              <a:rPr lang="en-US" dirty="0" smtClean="0"/>
              <a:t> Approach: Data-plane Verification</a:t>
            </a:r>
            <a:endParaRPr lang="en-US" dirty="0"/>
          </a:p>
        </p:txBody>
      </p:sp>
      <p:sp>
        <p:nvSpPr>
          <p:cNvPr id="3" name="Content Placeholder 2"/>
          <p:cNvSpPr txBox="1">
            <a:spLocks/>
          </p:cNvSpPr>
          <p:nvPr/>
        </p:nvSpPr>
        <p:spPr>
          <a:xfrm>
            <a:off x="4191000" y="2349806"/>
            <a:ext cx="4114800" cy="27733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Less prediction</a:t>
            </a:r>
          </a:p>
          <a:p>
            <a:endParaRPr lang="en-US" sz="500" dirty="0" smtClean="0"/>
          </a:p>
          <a:p>
            <a:r>
              <a:rPr lang="en-US" dirty="0" smtClean="0"/>
              <a:t>Closer to actual network behavior</a:t>
            </a:r>
          </a:p>
          <a:p>
            <a:endParaRPr lang="en-US" sz="500" dirty="0" smtClean="0"/>
          </a:p>
        </p:txBody>
      </p:sp>
      <p:sp>
        <p:nvSpPr>
          <p:cNvPr id="6"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12</a:t>
            </a:fld>
            <a:endParaRPr lang="en-US" dirty="0"/>
          </a:p>
        </p:txBody>
      </p:sp>
      <p:grpSp>
        <p:nvGrpSpPr>
          <p:cNvPr id="7" name="Group 6"/>
          <p:cNvGrpSpPr/>
          <p:nvPr/>
        </p:nvGrpSpPr>
        <p:grpSpPr>
          <a:xfrm>
            <a:off x="609600" y="1482576"/>
            <a:ext cx="2144712" cy="4624387"/>
            <a:chOff x="609600" y="1482576"/>
            <a:chExt cx="2144712" cy="4624387"/>
          </a:xfrm>
        </p:grpSpPr>
        <p:sp>
          <p:nvSpPr>
            <p:cNvPr id="8" name="Rectangle 7"/>
            <p:cNvSpPr/>
            <p:nvPr/>
          </p:nvSpPr>
          <p:spPr>
            <a:xfrm>
              <a:off x="609600" y="1482576"/>
              <a:ext cx="2144712" cy="776287"/>
            </a:xfrm>
            <a:prstGeom prst="rect">
              <a:avLst/>
            </a:prstGeom>
            <a:solidFill>
              <a:schemeClr val="accent6">
                <a:lumMod val="10000"/>
                <a:lumOff val="9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Configuration</a:t>
              </a:r>
            </a:p>
          </p:txBody>
        </p:sp>
        <p:sp>
          <p:nvSpPr>
            <p:cNvPr id="9" name="Rectangle 8"/>
            <p:cNvSpPr/>
            <p:nvPr/>
          </p:nvSpPr>
          <p:spPr>
            <a:xfrm>
              <a:off x="609600" y="2797026"/>
              <a:ext cx="2144712" cy="776287"/>
            </a:xfrm>
            <a:prstGeom prst="rect">
              <a:avLst/>
            </a:prstGeom>
            <a:solidFill>
              <a:schemeClr val="accent6">
                <a:lumMod val="10000"/>
                <a:lumOff val="9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Control plane</a:t>
              </a:r>
            </a:p>
          </p:txBody>
        </p:sp>
        <p:sp>
          <p:nvSpPr>
            <p:cNvPr id="10" name="Rectangle 9"/>
            <p:cNvSpPr/>
            <p:nvPr/>
          </p:nvSpPr>
          <p:spPr>
            <a:xfrm>
              <a:off x="609600" y="4054326"/>
              <a:ext cx="2144712" cy="776287"/>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Data-plane state</a:t>
              </a:r>
            </a:p>
          </p:txBody>
        </p:sp>
        <p:sp>
          <p:nvSpPr>
            <p:cNvPr id="11" name="Rectangle 10"/>
            <p:cNvSpPr/>
            <p:nvPr/>
          </p:nvSpPr>
          <p:spPr>
            <a:xfrm>
              <a:off x="609600" y="5330676"/>
              <a:ext cx="2144712" cy="776287"/>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schemeClr val="tx1"/>
                  </a:solidFill>
                </a:rPr>
                <a:t>Network behavior</a:t>
              </a:r>
            </a:p>
          </p:txBody>
        </p:sp>
        <p:cxnSp>
          <p:nvCxnSpPr>
            <p:cNvPr id="12" name="Straight Arrow Connector 85"/>
            <p:cNvCxnSpPr>
              <a:cxnSpLocks noChangeShapeType="1"/>
              <a:stCxn id="8" idx="2"/>
              <a:endCxn id="9" idx="0"/>
            </p:cNvCxnSpPr>
            <p:nvPr/>
          </p:nvCxnSpPr>
          <p:spPr bwMode="auto">
            <a:xfrm>
              <a:off x="1682750" y="2258863"/>
              <a:ext cx="0" cy="538163"/>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 name="Straight Arrow Connector 86"/>
            <p:cNvCxnSpPr>
              <a:cxnSpLocks noChangeShapeType="1"/>
              <a:stCxn id="9" idx="2"/>
              <a:endCxn id="10" idx="0"/>
            </p:cNvCxnSpPr>
            <p:nvPr/>
          </p:nvCxnSpPr>
          <p:spPr bwMode="auto">
            <a:xfrm>
              <a:off x="1682750" y="3573313"/>
              <a:ext cx="0" cy="481013"/>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4" name="Straight Arrow Connector 88"/>
            <p:cNvCxnSpPr>
              <a:cxnSpLocks noChangeShapeType="1"/>
              <a:stCxn id="10" idx="2"/>
              <a:endCxn id="11" idx="0"/>
            </p:cNvCxnSpPr>
            <p:nvPr/>
          </p:nvCxnSpPr>
          <p:spPr bwMode="auto">
            <a:xfrm>
              <a:off x="1682750" y="4830613"/>
              <a:ext cx="0" cy="500063"/>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xmlns="">
                  <a:noFill/>
                </a14:hiddenFill>
              </a:ext>
            </a:extLst>
          </p:spPr>
        </p:cxnSp>
      </p:grpSp>
      <p:sp>
        <p:nvSpPr>
          <p:cNvPr id="15" name="Right Brace 90"/>
          <p:cNvSpPr>
            <a:spLocks/>
          </p:cNvSpPr>
          <p:nvPr/>
        </p:nvSpPr>
        <p:spPr bwMode="auto">
          <a:xfrm>
            <a:off x="2919412" y="4027338"/>
            <a:ext cx="263525" cy="914400"/>
          </a:xfrm>
          <a:prstGeom prst="rightBrace">
            <a:avLst>
              <a:gd name="adj1" fmla="val 8353"/>
              <a:gd name="adj2" fmla="val 50000"/>
            </a:avLst>
          </a:prstGeom>
          <a:noFill/>
          <a:ln w="381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457200" tIns="457200" rIns="457200" bIns="457200">
            <a:spAutoFit/>
          </a:bodyPr>
          <a:lstStyle/>
          <a:p>
            <a:pPr defTabSz="4389438"/>
            <a:endParaRPr lang="en-US" sz="2900" dirty="0"/>
          </a:p>
        </p:txBody>
      </p:sp>
      <p:sp>
        <p:nvSpPr>
          <p:cNvPr id="16" name="Right Brace 91"/>
          <p:cNvSpPr>
            <a:spLocks/>
          </p:cNvSpPr>
          <p:nvPr/>
        </p:nvSpPr>
        <p:spPr bwMode="auto">
          <a:xfrm>
            <a:off x="2919412" y="5279876"/>
            <a:ext cx="263525" cy="981075"/>
          </a:xfrm>
          <a:prstGeom prst="rightBrace">
            <a:avLst>
              <a:gd name="adj1" fmla="val 8342"/>
              <a:gd name="adj2" fmla="val 50000"/>
            </a:avLst>
          </a:prstGeom>
          <a:noFill/>
          <a:ln w="381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457200" tIns="457200" rIns="457200" bIns="457200">
            <a:spAutoFit/>
          </a:bodyPr>
          <a:lstStyle/>
          <a:p>
            <a:pPr defTabSz="4389438"/>
            <a:endParaRPr lang="en-US" sz="2900" dirty="0"/>
          </a:p>
        </p:txBody>
      </p:sp>
      <p:sp>
        <p:nvSpPr>
          <p:cNvPr id="17" name="TextBox 16"/>
          <p:cNvSpPr txBox="1"/>
          <p:nvPr/>
        </p:nvSpPr>
        <p:spPr>
          <a:xfrm>
            <a:off x="3181350" y="4222601"/>
            <a:ext cx="862012" cy="461962"/>
          </a:xfrm>
          <a:prstGeom prst="rect">
            <a:avLst/>
          </a:prstGeom>
          <a:noFill/>
        </p:spPr>
        <p:txBody>
          <a:bodyPr>
            <a:spAutoFit/>
          </a:bodyPr>
          <a:lstStyle/>
          <a:p>
            <a:pPr>
              <a:defRPr/>
            </a:pPr>
            <a:r>
              <a:rPr lang="en-US" sz="2400" dirty="0">
                <a:latin typeface="+mn-lt"/>
              </a:rPr>
              <a:t>Input</a:t>
            </a:r>
          </a:p>
        </p:txBody>
      </p:sp>
      <p:sp>
        <p:nvSpPr>
          <p:cNvPr id="18" name="TextBox 17"/>
          <p:cNvSpPr txBox="1"/>
          <p:nvPr/>
        </p:nvSpPr>
        <p:spPr>
          <a:xfrm>
            <a:off x="3162300" y="5518001"/>
            <a:ext cx="1574800" cy="461962"/>
          </a:xfrm>
          <a:prstGeom prst="rect">
            <a:avLst/>
          </a:prstGeom>
          <a:noFill/>
        </p:spPr>
        <p:txBody>
          <a:bodyPr>
            <a:spAutoFit/>
          </a:bodyPr>
          <a:lstStyle/>
          <a:p>
            <a:pPr>
              <a:defRPr/>
            </a:pPr>
            <a:r>
              <a:rPr lang="en-US" sz="2400" dirty="0">
                <a:latin typeface="+mn-lt"/>
              </a:rPr>
              <a:t>Predicted</a:t>
            </a:r>
          </a:p>
        </p:txBody>
      </p:sp>
    </p:spTree>
    <p:extLst>
      <p:ext uri="{BB962C8B-B14F-4D97-AF65-F5344CB8AC3E}">
        <p14:creationId xmlns:p14="http://schemas.microsoft.com/office/powerpoint/2010/main" val="10092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Data Plane Verification in Action</a:t>
            </a:r>
            <a:endParaRPr lang="en-US" dirty="0"/>
          </a:p>
        </p:txBody>
      </p:sp>
      <p:sp>
        <p:nvSpPr>
          <p:cNvPr id="3" name="Content Placeholder 2"/>
          <p:cNvSpPr txBox="1">
            <a:spLocks/>
          </p:cNvSpPr>
          <p:nvPr/>
        </p:nvSpPr>
        <p:spPr>
          <a:xfrm>
            <a:off x="457200" y="1066800"/>
            <a:ext cx="8229600" cy="508952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err="1" smtClean="0"/>
              <a:t>FlowChecker</a:t>
            </a:r>
            <a:r>
              <a:rPr lang="en-US" sz="2800" dirty="0" smtClean="0"/>
              <a:t> </a:t>
            </a:r>
          </a:p>
          <a:p>
            <a:pPr lvl="1"/>
            <a:r>
              <a:rPr lang="en-US" sz="2400" dirty="0" smtClean="0"/>
              <a:t>Check: Network rules -&gt; Boolean expression</a:t>
            </a:r>
          </a:p>
          <a:p>
            <a:pPr lvl="1"/>
            <a:r>
              <a:rPr lang="en-US" sz="2400" dirty="0" smtClean="0"/>
              <a:t>Uses BDD-based model checker</a:t>
            </a:r>
            <a:endParaRPr lang="en-US" dirty="0" smtClean="0"/>
          </a:p>
          <a:p>
            <a:endParaRPr lang="en-US" sz="1000" dirty="0" smtClean="0"/>
          </a:p>
          <a:p>
            <a:r>
              <a:rPr lang="en-US" sz="2800" dirty="0" smtClean="0"/>
              <a:t>Anteater</a:t>
            </a:r>
          </a:p>
          <a:p>
            <a:pPr lvl="1"/>
            <a:r>
              <a:rPr lang="en-US" sz="2400" dirty="0" smtClean="0"/>
              <a:t>Can detect violations of network invariants.</a:t>
            </a:r>
          </a:p>
          <a:p>
            <a:pPr lvl="1"/>
            <a:r>
              <a:rPr lang="en-US" sz="2400" dirty="0" smtClean="0"/>
              <a:t>Static in nature and does not scale to dynamic.</a:t>
            </a:r>
            <a:endParaRPr lang="en-US" sz="1000" dirty="0" smtClean="0"/>
          </a:p>
          <a:p>
            <a:r>
              <a:rPr lang="en-US" sz="2800" dirty="0" smtClean="0"/>
              <a:t>Header Space Analysis</a:t>
            </a:r>
          </a:p>
          <a:p>
            <a:pPr lvl="1"/>
            <a:r>
              <a:rPr lang="en-US" sz="2400" dirty="0"/>
              <a:t>C</a:t>
            </a:r>
            <a:r>
              <a:rPr lang="en-US" sz="2400" dirty="0" smtClean="0"/>
              <a:t>an detect violations of network invariants, but is not real time.</a:t>
            </a:r>
          </a:p>
          <a:p>
            <a:r>
              <a:rPr lang="en-US" sz="2800" dirty="0" err="1" smtClean="0"/>
              <a:t>NetPlumber</a:t>
            </a:r>
            <a:endParaRPr lang="en-US" sz="2800" dirty="0" smtClean="0"/>
          </a:p>
          <a:p>
            <a:pPr lvl="1"/>
            <a:r>
              <a:rPr lang="en-US" sz="2400" dirty="0" smtClean="0"/>
              <a:t>Based on HSA; with real time capabilities.</a:t>
            </a:r>
          </a:p>
          <a:p>
            <a:pPr lvl="1"/>
            <a:r>
              <a:rPr lang="en-US" sz="2400" dirty="0" smtClean="0"/>
              <a:t>But it provides a policy language for operators to specify network policy.</a:t>
            </a:r>
          </a:p>
        </p:txBody>
      </p:sp>
      <p:sp>
        <p:nvSpPr>
          <p:cNvPr id="6" name="Slide Number Placeholder 5"/>
          <p:cNvSpPr>
            <a:spLocks noGrp="1"/>
          </p:cNvSpPr>
          <p:nvPr>
            <p:ph type="sldNum" sz="quarter" idx="12"/>
          </p:nvPr>
        </p:nvSpPr>
        <p:spPr>
          <a:xfrm>
            <a:off x="6553200" y="6386512"/>
            <a:ext cx="2133600" cy="365125"/>
          </a:xfrm>
        </p:spPr>
        <p:txBody>
          <a:bodyPr/>
          <a:lstStyle/>
          <a:p>
            <a:fld id="{FAB51C50-87A9-4A9E-924F-6C5F1687B7A3}" type="slidenum">
              <a:rPr lang="en-US" smtClean="0"/>
              <a:t>13</a:t>
            </a:fld>
            <a:endParaRPr lang="en-US" dirty="0"/>
          </a:p>
        </p:txBody>
      </p:sp>
      <p:sp>
        <p:nvSpPr>
          <p:cNvPr id="7" name="Rectangle 6"/>
          <p:cNvSpPr/>
          <p:nvPr/>
        </p:nvSpPr>
        <p:spPr>
          <a:xfrm>
            <a:off x="5715000" y="2163762"/>
            <a:ext cx="2590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Find problems </a:t>
            </a:r>
            <a:r>
              <a:rPr lang="en-US" sz="2400" dirty="0"/>
              <a:t>after they occur and (potentially) cause </a:t>
            </a:r>
            <a:r>
              <a:rPr lang="en-US" sz="2400" dirty="0" smtClean="0"/>
              <a:t>damage</a:t>
            </a:r>
            <a:endParaRPr lang="en-US" sz="2400" dirty="0"/>
          </a:p>
        </p:txBody>
      </p:sp>
      <p:sp>
        <p:nvSpPr>
          <p:cNvPr id="8" name="Rectangle 7"/>
          <p:cNvSpPr/>
          <p:nvPr/>
        </p:nvSpPr>
        <p:spPr>
          <a:xfrm>
            <a:off x="685800" y="5546725"/>
            <a:ext cx="77724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Running time: </a:t>
            </a:r>
            <a:r>
              <a:rPr lang="en-US" sz="2800" dirty="0" smtClean="0"/>
              <a:t>Several seconds to a few hours</a:t>
            </a:r>
            <a:endParaRPr lang="en-US" sz="2800" dirty="0"/>
          </a:p>
        </p:txBody>
      </p:sp>
    </p:spTree>
    <p:extLst>
      <p:ext uri="{BB962C8B-B14F-4D97-AF65-F5344CB8AC3E}">
        <p14:creationId xmlns:p14="http://schemas.microsoft.com/office/powerpoint/2010/main" val="5596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Can we run verification in real time?</a:t>
            </a:r>
            <a:endParaRPr lang="en-US" dirty="0"/>
          </a:p>
        </p:txBody>
      </p:sp>
      <p:sp>
        <p:nvSpPr>
          <p:cNvPr id="6" name="Slide Number Placeholder 5"/>
          <p:cNvSpPr>
            <a:spLocks noGrp="1"/>
          </p:cNvSpPr>
          <p:nvPr>
            <p:ph type="sldNum" sz="quarter" idx="12"/>
          </p:nvPr>
        </p:nvSpPr>
        <p:spPr/>
        <p:txBody>
          <a:bodyPr/>
          <a:lstStyle/>
          <a:p>
            <a:fld id="{FAB51C50-87A9-4A9E-924F-6C5F1687B7A3}" type="slidenum">
              <a:rPr lang="en-US" smtClean="0"/>
              <a:t>14</a:t>
            </a:fld>
            <a:endParaRPr lang="en-US" dirty="0"/>
          </a:p>
        </p:txBody>
      </p:sp>
      <p:sp>
        <p:nvSpPr>
          <p:cNvPr id="7" name="Rectangle 6"/>
          <p:cNvSpPr/>
          <p:nvPr/>
        </p:nvSpPr>
        <p:spPr>
          <a:xfrm>
            <a:off x="533400" y="1676400"/>
            <a:ext cx="8077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Checking network-wide invariants in real time as the network evolves</a:t>
            </a:r>
            <a:endParaRPr lang="en-US" sz="2800" dirty="0"/>
          </a:p>
        </p:txBody>
      </p:sp>
      <p:sp>
        <p:nvSpPr>
          <p:cNvPr id="9" name="Rectangle 8"/>
          <p:cNvSpPr/>
          <p:nvPr/>
        </p:nvSpPr>
        <p:spPr>
          <a:xfrm>
            <a:off x="1025235" y="3162300"/>
            <a:ext cx="6553200" cy="4953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Need to verify new updates at high speeds</a:t>
            </a:r>
          </a:p>
        </p:txBody>
      </p:sp>
      <p:sp>
        <p:nvSpPr>
          <p:cNvPr id="10" name="Rectangle 9"/>
          <p:cNvSpPr/>
          <p:nvPr/>
        </p:nvSpPr>
        <p:spPr>
          <a:xfrm>
            <a:off x="1558635" y="4119995"/>
            <a:ext cx="3962400" cy="495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Block dangerous changes</a:t>
            </a:r>
          </a:p>
        </p:txBody>
      </p:sp>
      <p:sp>
        <p:nvSpPr>
          <p:cNvPr id="12" name="Rectangle 11"/>
          <p:cNvSpPr/>
          <p:nvPr/>
        </p:nvSpPr>
        <p:spPr>
          <a:xfrm>
            <a:off x="1558635" y="5029200"/>
            <a:ext cx="4267200" cy="495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Provide immediate warning</a:t>
            </a:r>
          </a:p>
        </p:txBody>
      </p:sp>
      <p:cxnSp>
        <p:nvCxnSpPr>
          <p:cNvPr id="14" name="Elbow Connector 13"/>
          <p:cNvCxnSpPr/>
          <p:nvPr/>
        </p:nvCxnSpPr>
        <p:spPr>
          <a:xfrm rot="16200000" flipH="1">
            <a:off x="463260" y="2847975"/>
            <a:ext cx="742950" cy="3810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10" idx="1"/>
          </p:cNvCxnSpPr>
          <p:nvPr/>
        </p:nvCxnSpPr>
        <p:spPr>
          <a:xfrm rot="16200000" flipH="1">
            <a:off x="975013" y="3784022"/>
            <a:ext cx="710045" cy="4572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12" idx="1"/>
          </p:cNvCxnSpPr>
          <p:nvPr/>
        </p:nvCxnSpPr>
        <p:spPr>
          <a:xfrm rot="16200000" flipH="1">
            <a:off x="520410" y="4238625"/>
            <a:ext cx="1619250" cy="4572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4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Challenges in Real-Time Verification</a:t>
            </a:r>
            <a:endParaRPr lang="en-US" dirty="0"/>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u="sng" smtClean="0"/>
              <a:t>Challenge 1</a:t>
            </a:r>
            <a:r>
              <a:rPr lang="en-US" smtClean="0"/>
              <a:t>: Obtaining real-time view of network</a:t>
            </a:r>
          </a:p>
          <a:p>
            <a:pPr lvl="1"/>
            <a:r>
              <a:rPr lang="en-US" smtClean="0"/>
              <a:t>Solution: Utilize the </a:t>
            </a:r>
            <a:r>
              <a:rPr lang="en-US" b="1" smtClean="0">
                <a:solidFill>
                  <a:schemeClr val="tx2">
                    <a:lumMod val="60000"/>
                    <a:lumOff val="40000"/>
                  </a:schemeClr>
                </a:solidFill>
              </a:rPr>
              <a:t>centralized</a:t>
            </a:r>
            <a:r>
              <a:rPr lang="en-US" smtClean="0"/>
              <a:t> data-plane view available in an </a:t>
            </a:r>
            <a:r>
              <a:rPr lang="en-US" b="1" smtClean="0">
                <a:solidFill>
                  <a:schemeClr val="tx2">
                    <a:lumMod val="60000"/>
                    <a:lumOff val="40000"/>
                  </a:schemeClr>
                </a:solidFill>
              </a:rPr>
              <a:t>SDN (Software-Defined Network)</a:t>
            </a:r>
          </a:p>
          <a:p>
            <a:endParaRPr lang="en-US" sz="1000" smtClean="0"/>
          </a:p>
          <a:p>
            <a:r>
              <a:rPr lang="en-US" u="sng" smtClean="0"/>
              <a:t>Challenge 2</a:t>
            </a:r>
            <a:r>
              <a:rPr lang="en-US" smtClean="0"/>
              <a:t>: Verification speed</a:t>
            </a:r>
          </a:p>
          <a:p>
            <a:pPr lvl="1"/>
            <a:r>
              <a:rPr lang="en-US" smtClean="0"/>
              <a:t>Solution: Off-the-shelf techniques?</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15</a:t>
            </a:fld>
            <a:endParaRPr lang="en-US" dirty="0"/>
          </a:p>
        </p:txBody>
      </p:sp>
      <p:sp>
        <p:nvSpPr>
          <p:cNvPr id="7" name="Rectangle 6"/>
          <p:cNvSpPr/>
          <p:nvPr/>
        </p:nvSpPr>
        <p:spPr>
          <a:xfrm>
            <a:off x="3276600" y="5105400"/>
            <a:ext cx="25908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No! too slow!!</a:t>
            </a:r>
            <a:endParaRPr lang="en-US" sz="3200" dirty="0"/>
          </a:p>
        </p:txBody>
      </p:sp>
    </p:spTree>
    <p:extLst>
      <p:ext uri="{BB962C8B-B14F-4D97-AF65-F5344CB8AC3E}">
        <p14:creationId xmlns:p14="http://schemas.microsoft.com/office/powerpoint/2010/main" val="23213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VeriFlow</a:t>
            </a:r>
            <a:endParaRPr lang="en-US" dirty="0"/>
          </a:p>
        </p:txBody>
      </p:sp>
      <p:sp>
        <p:nvSpPr>
          <p:cNvPr id="3"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smtClean="0"/>
              <a:t>VeriFlow</a:t>
            </a:r>
            <a:r>
              <a:rPr lang="en-US" dirty="0" smtClean="0"/>
              <a:t> checks network-wide invariants in </a:t>
            </a:r>
            <a:r>
              <a:rPr lang="en-US" b="1" dirty="0" smtClean="0">
                <a:solidFill>
                  <a:schemeClr val="tx2">
                    <a:lumMod val="60000"/>
                    <a:lumOff val="40000"/>
                  </a:schemeClr>
                </a:solidFill>
              </a:rPr>
              <a:t>real time</a:t>
            </a:r>
            <a:r>
              <a:rPr lang="en-US" dirty="0" smtClean="0"/>
              <a:t> using data-plane state</a:t>
            </a:r>
          </a:p>
          <a:p>
            <a:endParaRPr lang="en-US" sz="1100" dirty="0" smtClean="0"/>
          </a:p>
          <a:p>
            <a:r>
              <a:rPr lang="en-US" dirty="0" err="1" smtClean="0"/>
              <a:t>VeriFlow</a:t>
            </a:r>
            <a:r>
              <a:rPr lang="en-US" dirty="0" smtClean="0"/>
              <a:t> functions by</a:t>
            </a:r>
          </a:p>
          <a:p>
            <a:pPr lvl="1"/>
            <a:r>
              <a:rPr lang="en-US" dirty="0" smtClean="0"/>
              <a:t>Monitoring </a:t>
            </a:r>
            <a:r>
              <a:rPr lang="en-US" b="1" dirty="0" smtClean="0">
                <a:solidFill>
                  <a:schemeClr val="tx2">
                    <a:lumMod val="60000"/>
                    <a:lumOff val="40000"/>
                  </a:schemeClr>
                </a:solidFill>
              </a:rPr>
              <a:t>dynamic changes</a:t>
            </a:r>
            <a:r>
              <a:rPr lang="en-US" dirty="0" smtClean="0"/>
              <a:t> in the network</a:t>
            </a:r>
          </a:p>
          <a:p>
            <a:pPr lvl="1"/>
            <a:r>
              <a:rPr lang="en-US" dirty="0" smtClean="0"/>
              <a:t>Constructing a </a:t>
            </a:r>
            <a:r>
              <a:rPr lang="en-US" b="1" dirty="0" smtClean="0">
                <a:solidFill>
                  <a:schemeClr val="tx2">
                    <a:lumMod val="60000"/>
                    <a:lumOff val="40000"/>
                  </a:schemeClr>
                </a:solidFill>
              </a:rPr>
              <a:t>model</a:t>
            </a:r>
            <a:r>
              <a:rPr lang="en-US" dirty="0" smtClean="0"/>
              <a:t> of the </a:t>
            </a:r>
            <a:r>
              <a:rPr lang="en-US" b="1" dirty="0" smtClean="0">
                <a:solidFill>
                  <a:schemeClr val="tx2">
                    <a:lumMod val="60000"/>
                    <a:lumOff val="40000"/>
                  </a:schemeClr>
                </a:solidFill>
              </a:rPr>
              <a:t>network behavior</a:t>
            </a:r>
          </a:p>
          <a:p>
            <a:pPr lvl="1"/>
            <a:r>
              <a:rPr lang="en-US" dirty="0" smtClean="0"/>
              <a:t>Using </a:t>
            </a:r>
            <a:r>
              <a:rPr lang="en-US" b="1" dirty="0" smtClean="0">
                <a:solidFill>
                  <a:schemeClr val="tx2">
                    <a:lumMod val="60000"/>
                    <a:lumOff val="40000"/>
                  </a:schemeClr>
                </a:solidFill>
              </a:rPr>
              <a:t>custom algorithms</a:t>
            </a:r>
            <a:r>
              <a:rPr lang="en-US" dirty="0" smtClean="0"/>
              <a:t> to automatically derive whether the network contains errors</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16</a:t>
            </a:fld>
            <a:endParaRPr lang="en-US" dirty="0"/>
          </a:p>
        </p:txBody>
      </p:sp>
    </p:spTree>
    <p:extLst>
      <p:ext uri="{BB962C8B-B14F-4D97-AF65-F5344CB8AC3E}">
        <p14:creationId xmlns:p14="http://schemas.microsoft.com/office/powerpoint/2010/main" val="333448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3904" y="1905000"/>
            <a:ext cx="5334000" cy="1981200"/>
            <a:chOff x="1953904" y="1905000"/>
            <a:chExt cx="5334000" cy="1981200"/>
          </a:xfrm>
        </p:grpSpPr>
        <p:sp>
          <p:nvSpPr>
            <p:cNvPr id="3" name="Rectangle 2"/>
            <p:cNvSpPr/>
            <p:nvPr/>
          </p:nvSpPr>
          <p:spPr>
            <a:xfrm>
              <a:off x="1953904" y="2362200"/>
              <a:ext cx="5334000" cy="1524000"/>
            </a:xfrm>
            <a:prstGeom prst="rect">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sz="2000" b="1" dirty="0" smtClean="0">
                  <a:solidFill>
                    <a:schemeClr val="tx1"/>
                  </a:solidFill>
                </a:rPr>
                <a:t>VeriFlow</a:t>
              </a:r>
              <a:endParaRPr lang="en-US" sz="2400" b="1"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p:txBody>
        </p:sp>
        <p:cxnSp>
          <p:nvCxnSpPr>
            <p:cNvPr id="4" name="Straight Arrow Connector 3"/>
            <p:cNvCxnSpPr>
              <a:endCxn id="3" idx="0"/>
            </p:cNvCxnSpPr>
            <p:nvPr/>
          </p:nvCxnSpPr>
          <p:spPr>
            <a:xfrm>
              <a:off x="4620904" y="19050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05200" y="1905000"/>
              <a:ext cx="1295400" cy="369332"/>
            </a:xfrm>
            <a:prstGeom prst="rect">
              <a:avLst/>
            </a:prstGeom>
            <a:noFill/>
          </p:spPr>
          <p:txBody>
            <a:bodyPr wrap="square" rtlCol="0">
              <a:spAutoFit/>
            </a:bodyPr>
            <a:lstStyle/>
            <a:p>
              <a:r>
                <a:rPr lang="en-US" dirty="0" smtClean="0"/>
                <a:t>New rules</a:t>
              </a:r>
              <a:endParaRPr lang="en-US" dirty="0"/>
            </a:p>
          </p:txBody>
        </p:sp>
      </p:grpSp>
      <p:sp>
        <p:nvSpPr>
          <p:cNvPr id="6"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VeriFlow Operation</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17</a:t>
            </a:fld>
            <a:endParaRPr lang="en-US" dirty="0"/>
          </a:p>
        </p:txBody>
      </p:sp>
      <p:sp>
        <p:nvSpPr>
          <p:cNvPr id="10" name="Rectangle 9"/>
          <p:cNvSpPr/>
          <p:nvPr/>
        </p:nvSpPr>
        <p:spPr>
          <a:xfrm>
            <a:off x="3008926" y="1371600"/>
            <a:ext cx="3223956" cy="533400"/>
          </a:xfrm>
          <a:prstGeom prst="rect">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solidFill>
                  <a:schemeClr val="tx1"/>
                </a:solidFill>
              </a:rPr>
              <a:t>Network Controller</a:t>
            </a:r>
            <a:endParaRPr lang="en-US" sz="2000" dirty="0">
              <a:solidFill>
                <a:schemeClr val="tx1"/>
              </a:solidFill>
            </a:endParaRPr>
          </a:p>
        </p:txBody>
      </p:sp>
      <p:sp>
        <p:nvSpPr>
          <p:cNvPr id="11" name="Rectangle 10"/>
          <p:cNvSpPr/>
          <p:nvPr/>
        </p:nvSpPr>
        <p:spPr>
          <a:xfrm>
            <a:off x="2022144" y="2819400"/>
            <a:ext cx="1447800" cy="990600"/>
          </a:xfrm>
          <a:prstGeom prst="rect">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smtClean="0">
                <a:solidFill>
                  <a:schemeClr val="tx1"/>
                </a:solidFill>
              </a:rPr>
              <a:t>Generate equivalence classes</a:t>
            </a:r>
            <a:endParaRPr lang="en-US" sz="2000" dirty="0">
              <a:solidFill>
                <a:schemeClr val="tx1"/>
              </a:solidFill>
            </a:endParaRPr>
          </a:p>
        </p:txBody>
      </p:sp>
      <p:grpSp>
        <p:nvGrpSpPr>
          <p:cNvPr id="12" name="Group 11"/>
          <p:cNvGrpSpPr/>
          <p:nvPr/>
        </p:nvGrpSpPr>
        <p:grpSpPr>
          <a:xfrm>
            <a:off x="3469944" y="2819400"/>
            <a:ext cx="1828800" cy="990600"/>
            <a:chOff x="3469944" y="2819400"/>
            <a:chExt cx="1828800" cy="990600"/>
          </a:xfrm>
        </p:grpSpPr>
        <p:sp>
          <p:nvSpPr>
            <p:cNvPr id="13" name="Rectangle 12"/>
            <p:cNvSpPr/>
            <p:nvPr/>
          </p:nvSpPr>
          <p:spPr>
            <a:xfrm>
              <a:off x="3850944" y="2819400"/>
              <a:ext cx="1447800" cy="990600"/>
            </a:xfrm>
            <a:prstGeom prst="rect">
              <a:avLst/>
            </a:prstGeom>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smtClean="0">
                  <a:solidFill>
                    <a:schemeClr val="tx1"/>
                  </a:solidFill>
                </a:rPr>
                <a:t>Generate forwarding graphs</a:t>
              </a:r>
              <a:endParaRPr lang="en-US" sz="2000" dirty="0">
                <a:solidFill>
                  <a:schemeClr val="tx1"/>
                </a:solidFill>
              </a:endParaRPr>
            </a:p>
          </p:txBody>
        </p:sp>
        <p:cxnSp>
          <p:nvCxnSpPr>
            <p:cNvPr id="14" name="Straight Arrow Connector 13"/>
            <p:cNvCxnSpPr>
              <a:stCxn id="11" idx="3"/>
              <a:endCxn id="13" idx="1"/>
            </p:cNvCxnSpPr>
            <p:nvPr/>
          </p:nvCxnSpPr>
          <p:spPr>
            <a:xfrm>
              <a:off x="3469944" y="33147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298744" y="2819400"/>
            <a:ext cx="1828800" cy="990600"/>
            <a:chOff x="5298744" y="2819400"/>
            <a:chExt cx="1828800" cy="990600"/>
          </a:xfrm>
        </p:grpSpPr>
        <p:sp>
          <p:nvSpPr>
            <p:cNvPr id="16" name="Rectangle 15"/>
            <p:cNvSpPr/>
            <p:nvPr/>
          </p:nvSpPr>
          <p:spPr>
            <a:xfrm>
              <a:off x="5679744" y="2819400"/>
              <a:ext cx="1447800" cy="990600"/>
            </a:xfrm>
            <a:prstGeom prst="rect">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rPr>
                <a:t>Run queries</a:t>
              </a:r>
              <a:endParaRPr lang="en-US" sz="2000" dirty="0">
                <a:solidFill>
                  <a:schemeClr val="tx1"/>
                </a:solidFill>
              </a:endParaRPr>
            </a:p>
          </p:txBody>
        </p:sp>
        <p:cxnSp>
          <p:nvCxnSpPr>
            <p:cNvPr id="17" name="Straight Arrow Connector 16"/>
            <p:cNvCxnSpPr>
              <a:stCxn id="13" idx="3"/>
              <a:endCxn id="16" idx="1"/>
            </p:cNvCxnSpPr>
            <p:nvPr/>
          </p:nvCxnSpPr>
          <p:spPr>
            <a:xfrm>
              <a:off x="5298744" y="33147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524500" y="3884725"/>
            <a:ext cx="2933700" cy="2385610"/>
            <a:chOff x="5524500" y="3884725"/>
            <a:chExt cx="2933700" cy="2385610"/>
          </a:xfrm>
        </p:grpSpPr>
        <p:sp>
          <p:nvSpPr>
            <p:cNvPr id="19" name="Rectangle 18"/>
            <p:cNvSpPr/>
            <p:nvPr/>
          </p:nvSpPr>
          <p:spPr>
            <a:xfrm>
              <a:off x="5524500" y="4593935"/>
              <a:ext cx="2628900" cy="1676400"/>
            </a:xfrm>
            <a:prstGeom prst="rect">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r>
                <a:rPr lang="en-US" sz="2000" dirty="0" smtClean="0">
                  <a:solidFill>
                    <a:schemeClr val="tx1"/>
                  </a:solidFill>
                </a:rPr>
                <a:t>Diagnosis report</a:t>
              </a:r>
            </a:p>
            <a:p>
              <a:pPr marL="342900" indent="-342900">
                <a:buFont typeface="Arial" pitchFamily="34" charset="0"/>
                <a:buChar char="•"/>
              </a:pPr>
              <a:r>
                <a:rPr lang="en-US" sz="2000" dirty="0" smtClean="0">
                  <a:solidFill>
                    <a:schemeClr val="tx1"/>
                  </a:solidFill>
                </a:rPr>
                <a:t>Type of invariant violation</a:t>
              </a:r>
            </a:p>
            <a:p>
              <a:pPr marL="342900" indent="-342900">
                <a:buFont typeface="Arial" pitchFamily="34" charset="0"/>
                <a:buChar char="•"/>
              </a:pPr>
              <a:r>
                <a:rPr lang="en-US" sz="2000" dirty="0" smtClean="0">
                  <a:solidFill>
                    <a:schemeClr val="tx1"/>
                  </a:solidFill>
                </a:rPr>
                <a:t>Affected set of packets</a:t>
              </a:r>
              <a:endParaRPr lang="en-US" sz="2000" dirty="0">
                <a:solidFill>
                  <a:schemeClr val="tx1"/>
                </a:solidFill>
              </a:endParaRPr>
            </a:p>
          </p:txBody>
        </p:sp>
        <p:cxnSp>
          <p:nvCxnSpPr>
            <p:cNvPr id="20" name="Straight Arrow Connector 19"/>
            <p:cNvCxnSpPr/>
            <p:nvPr/>
          </p:nvCxnSpPr>
          <p:spPr>
            <a:xfrm>
              <a:off x="6123296" y="3886200"/>
              <a:ext cx="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50592" y="3884725"/>
              <a:ext cx="2307608" cy="646331"/>
            </a:xfrm>
            <a:prstGeom prst="rect">
              <a:avLst/>
            </a:prstGeom>
            <a:noFill/>
          </p:spPr>
          <p:txBody>
            <a:bodyPr wrap="square" rtlCol="0">
              <a:spAutoFit/>
            </a:bodyPr>
            <a:lstStyle/>
            <a:p>
              <a:r>
                <a:rPr lang="en-US" dirty="0" smtClean="0"/>
                <a:t>Rules violating network invariant(s)</a:t>
              </a:r>
              <a:endParaRPr lang="en-US" dirty="0"/>
            </a:p>
          </p:txBody>
        </p:sp>
      </p:grpSp>
      <p:grpSp>
        <p:nvGrpSpPr>
          <p:cNvPr id="22" name="Group 21"/>
          <p:cNvGrpSpPr/>
          <p:nvPr/>
        </p:nvGrpSpPr>
        <p:grpSpPr>
          <a:xfrm>
            <a:off x="1295400" y="3884725"/>
            <a:ext cx="4572000" cy="2400395"/>
            <a:chOff x="1295400" y="3884725"/>
            <a:chExt cx="4572000" cy="2400395"/>
          </a:xfrm>
        </p:grpSpPr>
        <p:sp>
          <p:nvSpPr>
            <p:cNvPr id="23" name="TextBox 22"/>
            <p:cNvSpPr txBox="1"/>
            <p:nvPr/>
          </p:nvSpPr>
          <p:spPr>
            <a:xfrm>
              <a:off x="3429000" y="3925164"/>
              <a:ext cx="1295400" cy="369332"/>
            </a:xfrm>
            <a:prstGeom prst="rect">
              <a:avLst/>
            </a:prstGeom>
            <a:noFill/>
          </p:spPr>
          <p:txBody>
            <a:bodyPr wrap="square" rtlCol="0">
              <a:spAutoFit/>
            </a:bodyPr>
            <a:lstStyle/>
            <a:p>
              <a:r>
                <a:rPr lang="en-US" dirty="0" smtClean="0"/>
                <a:t>Good rules</a:t>
              </a: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545795"/>
              <a:ext cx="3505200" cy="1739325"/>
            </a:xfrm>
            <a:prstGeom prst="rect">
              <a:avLst/>
            </a:prstGeom>
            <a:ln>
              <a:solidFill>
                <a:schemeClr val="tx1"/>
              </a:solidFill>
            </a:ln>
          </p:spPr>
        </p:pic>
        <p:cxnSp>
          <p:nvCxnSpPr>
            <p:cNvPr id="25" name="Straight Arrow Connector 24"/>
            <p:cNvCxnSpPr/>
            <p:nvPr/>
          </p:nvCxnSpPr>
          <p:spPr>
            <a:xfrm flipH="1">
              <a:off x="3505200" y="3884725"/>
              <a:ext cx="2362200" cy="6463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327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1. Limit the Search Space</a:t>
            </a:r>
            <a:endParaRPr lang="en-US" dirty="0"/>
          </a:p>
        </p:txBody>
      </p:sp>
      <p:sp>
        <p:nvSpPr>
          <p:cNvPr id="5"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18</a:t>
            </a:fld>
            <a:endParaRPr lang="en-US" dirty="0"/>
          </a:p>
        </p:txBody>
      </p:sp>
      <p:sp>
        <p:nvSpPr>
          <p:cNvPr id="6" name="AutoShape 3"/>
          <p:cNvSpPr>
            <a:spLocks/>
          </p:cNvSpPr>
          <p:nvPr/>
        </p:nvSpPr>
        <p:spPr bwMode="auto">
          <a:xfrm>
            <a:off x="1295400" y="1219200"/>
            <a:ext cx="6731000" cy="2933700"/>
          </a:xfrm>
          <a:prstGeom prst="roundRect">
            <a:avLst>
              <a:gd name="adj" fmla="val 6491"/>
            </a:avLst>
          </a:prstGeom>
          <a:noFill/>
          <a:ln w="38100">
            <a:solidFill>
              <a:srgbClr val="D7532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r>
              <a:rPr lang="en-US" sz="3000" dirty="0" err="1">
                <a:solidFill>
                  <a:srgbClr val="D76326"/>
                </a:solidFill>
              </a:rPr>
              <a:t>VeriFlow</a:t>
            </a:r>
            <a:endParaRPr lang="en-US" sz="3000" dirty="0">
              <a:solidFill>
                <a:srgbClr val="D76326"/>
              </a:solidFill>
            </a:endParaRPr>
          </a:p>
        </p:txBody>
      </p:sp>
      <p:sp>
        <p:nvSpPr>
          <p:cNvPr id="7" name="AutoShape 4"/>
          <p:cNvSpPr>
            <a:spLocks/>
          </p:cNvSpPr>
          <p:nvPr/>
        </p:nvSpPr>
        <p:spPr bwMode="auto">
          <a:xfrm>
            <a:off x="1549400" y="1917700"/>
            <a:ext cx="1930400" cy="2032000"/>
          </a:xfrm>
          <a:prstGeom prst="roundRect">
            <a:avLst>
              <a:gd name="adj" fmla="val 9866"/>
            </a:avLst>
          </a:prstGeom>
          <a:solidFill>
            <a:srgbClr val="5678BA"/>
          </a:solidFill>
          <a:ln w="25400" cap="flat">
            <a:noFill/>
            <a:miter lim="800000"/>
            <a:headEnd type="none" w="med" len="med"/>
            <a:tailEnd type="none" w="med" len="med"/>
          </a:ln>
        </p:spPr>
        <p:txBody>
          <a:bodyPr lIns="0" tIns="0" rIns="0" bIns="0" anchor="ctr"/>
          <a:lstStyle/>
          <a:p>
            <a:pPr>
              <a:defRPr/>
            </a:pPr>
            <a:r>
              <a:rPr lang="en-US" sz="2400" dirty="0">
                <a:solidFill>
                  <a:srgbClr val="FFFFFF"/>
                </a:solidFill>
                <a:effectLst>
                  <a:outerShdw blurRad="38100" dist="38100" dir="2700000" algn="tl">
                    <a:srgbClr val="000000"/>
                  </a:outerShdw>
                </a:effectLst>
                <a:ea typeface="Gill Sans" charset="0"/>
                <a:cs typeface="Gill Sans" charset="0"/>
              </a:rPr>
              <a:t>Generate Equivalence Classes</a:t>
            </a:r>
          </a:p>
        </p:txBody>
      </p:sp>
      <p:sp>
        <p:nvSpPr>
          <p:cNvPr id="8" name="Line 5"/>
          <p:cNvSpPr>
            <a:spLocks noChangeShapeType="1"/>
          </p:cNvSpPr>
          <p:nvPr/>
        </p:nvSpPr>
        <p:spPr bwMode="auto">
          <a:xfrm flipH="1">
            <a:off x="762000" y="3225800"/>
            <a:ext cx="775464" cy="0"/>
          </a:xfrm>
          <a:prstGeom prst="line">
            <a:avLst/>
          </a:prstGeom>
          <a:noFill/>
          <a:ln w="63500">
            <a:solidFill>
              <a:srgbClr val="D76326"/>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Rectangle 6"/>
          <p:cNvSpPr>
            <a:spLocks/>
          </p:cNvSpPr>
          <p:nvPr/>
        </p:nvSpPr>
        <p:spPr bwMode="auto">
          <a:xfrm>
            <a:off x="152400" y="2686050"/>
            <a:ext cx="1245827"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r>
              <a:rPr lang="en-US" sz="2400" i="1" dirty="0">
                <a:solidFill>
                  <a:srgbClr val="D76326"/>
                </a:solidFill>
              </a:rPr>
              <a:t>Updates</a:t>
            </a:r>
          </a:p>
        </p:txBody>
      </p:sp>
      <p:sp>
        <p:nvSpPr>
          <p:cNvPr id="10" name="Rectangle 8"/>
          <p:cNvSpPr>
            <a:spLocks/>
          </p:cNvSpPr>
          <p:nvPr/>
        </p:nvSpPr>
        <p:spPr bwMode="auto">
          <a:xfrm>
            <a:off x="3663950" y="1917700"/>
            <a:ext cx="418465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57200" bIns="0" anchor="ctr"/>
          <a:lstStyle/>
          <a:p>
            <a:pPr marL="45720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i="1" dirty="0">
                <a:solidFill>
                  <a:srgbClr val="D76326"/>
                </a:solidFill>
              </a:rPr>
              <a:t>Equivalence class:</a:t>
            </a:r>
            <a:r>
              <a:rPr lang="en-US" sz="2600" dirty="0">
                <a:solidFill>
                  <a:schemeClr val="tx1"/>
                </a:solidFill>
              </a:rPr>
              <a:t> Packets experiencing the same forwarding actions throughout the network.</a:t>
            </a:r>
          </a:p>
        </p:txBody>
      </p:sp>
      <p:sp>
        <p:nvSpPr>
          <p:cNvPr id="11" name="Line 9"/>
          <p:cNvSpPr>
            <a:spLocks noChangeShapeType="1"/>
          </p:cNvSpPr>
          <p:nvPr/>
        </p:nvSpPr>
        <p:spPr bwMode="auto">
          <a:xfrm rot="10800000" flipH="1">
            <a:off x="2673350" y="4975225"/>
            <a:ext cx="5356225" cy="0"/>
          </a:xfrm>
          <a:prstGeom prst="line">
            <a:avLst/>
          </a:prstGeom>
          <a:noFill/>
          <a:ln w="63500">
            <a:solidFill>
              <a:schemeClr val="tx1"/>
            </a:solidFill>
            <a:miter lim="800000"/>
            <a:headEnd type="triangle" w="med" len="sm"/>
            <a:tailEnd type="triangle" w="med" len="sm"/>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Rectangle 10"/>
          <p:cNvSpPr>
            <a:spLocks/>
          </p:cNvSpPr>
          <p:nvPr/>
        </p:nvSpPr>
        <p:spPr bwMode="auto">
          <a:xfrm>
            <a:off x="457200" y="4711700"/>
            <a:ext cx="195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r>
              <a:rPr lang="en-US" sz="2400" dirty="0" err="1">
                <a:solidFill>
                  <a:schemeClr val="tx1"/>
                </a:solidFill>
              </a:rPr>
              <a:t>Fwd’ing</a:t>
            </a:r>
            <a:r>
              <a:rPr lang="en-US" sz="2400" dirty="0">
                <a:solidFill>
                  <a:schemeClr val="tx1"/>
                </a:solidFill>
              </a:rPr>
              <a:t> rules</a:t>
            </a:r>
          </a:p>
        </p:txBody>
      </p:sp>
      <p:sp>
        <p:nvSpPr>
          <p:cNvPr id="13" name="Line 12"/>
          <p:cNvSpPr>
            <a:spLocks noChangeShapeType="1"/>
          </p:cNvSpPr>
          <p:nvPr/>
        </p:nvSpPr>
        <p:spPr bwMode="auto">
          <a:xfrm rot="10800000" flipH="1">
            <a:off x="2665413" y="5640388"/>
            <a:ext cx="1420813" cy="0"/>
          </a:xfrm>
          <a:prstGeom prst="line">
            <a:avLst/>
          </a:prstGeom>
          <a:noFill/>
          <a:ln w="63500">
            <a:solidFill>
              <a:schemeClr val="tx1"/>
            </a:solidFill>
            <a:miter lim="800000"/>
            <a:headEnd type="triangle" w="med" len="sm"/>
            <a:tailEnd type="triangle" w="med" len="sm"/>
          </a:ln>
          <a:extLst>
            <a:ext uri="{909E8E84-426E-40dd-AFC4-6F175D3DCCD1}">
              <a14:hiddenFill xmlns:a14="http://schemas.microsoft.com/office/drawing/2010/main" xmlns="">
                <a:noFill/>
              </a14:hiddenFill>
            </a:ext>
          </a:extLst>
        </p:spPr>
        <p:txBody>
          <a:bodyPr lIns="0" tIns="0" rIns="0" bIns="0"/>
          <a:lstStyle/>
          <a:p>
            <a:endParaRPr lang="en-US"/>
          </a:p>
        </p:txBody>
      </p:sp>
      <p:sp>
        <p:nvSpPr>
          <p:cNvPr id="14" name="Line 13"/>
          <p:cNvSpPr>
            <a:spLocks noChangeShapeType="1"/>
          </p:cNvSpPr>
          <p:nvPr/>
        </p:nvSpPr>
        <p:spPr bwMode="auto">
          <a:xfrm>
            <a:off x="4049713" y="5641975"/>
            <a:ext cx="706438" cy="0"/>
          </a:xfrm>
          <a:prstGeom prst="line">
            <a:avLst/>
          </a:prstGeom>
          <a:noFill/>
          <a:ln w="63500">
            <a:solidFill>
              <a:schemeClr val="tx1"/>
            </a:solidFill>
            <a:miter lim="800000"/>
            <a:headEnd type="triangle" w="med" len="sm"/>
            <a:tailEnd type="triangle" w="med" len="sm"/>
          </a:ln>
          <a:extLst>
            <a:ext uri="{909E8E84-426E-40dd-AFC4-6F175D3DCCD1}">
              <a14:hiddenFill xmlns:a14="http://schemas.microsoft.com/office/drawing/2010/main" xmlns="">
                <a:noFill/>
              </a14:hiddenFill>
            </a:ext>
          </a:extLst>
        </p:spPr>
        <p:txBody>
          <a:bodyPr lIns="0" tIns="0" rIns="0" bIns="0"/>
          <a:lstStyle/>
          <a:p>
            <a:endParaRPr lang="en-US"/>
          </a:p>
        </p:txBody>
      </p:sp>
      <p:sp>
        <p:nvSpPr>
          <p:cNvPr id="15" name="Line 14"/>
          <p:cNvSpPr>
            <a:spLocks noChangeShapeType="1"/>
          </p:cNvSpPr>
          <p:nvPr/>
        </p:nvSpPr>
        <p:spPr bwMode="auto">
          <a:xfrm>
            <a:off x="4710113" y="5641975"/>
            <a:ext cx="685800" cy="0"/>
          </a:xfrm>
          <a:prstGeom prst="line">
            <a:avLst/>
          </a:prstGeom>
          <a:noFill/>
          <a:ln w="63500">
            <a:solidFill>
              <a:schemeClr val="tx1"/>
            </a:solidFill>
            <a:miter lim="800000"/>
            <a:headEnd type="triangle" w="med" len="sm"/>
            <a:tailEnd type="triangle" w="med" len="sm"/>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Line 15"/>
          <p:cNvSpPr>
            <a:spLocks noChangeShapeType="1"/>
          </p:cNvSpPr>
          <p:nvPr/>
        </p:nvSpPr>
        <p:spPr bwMode="auto">
          <a:xfrm rot="10800000" flipH="1">
            <a:off x="5345113" y="5638800"/>
            <a:ext cx="2681288" cy="0"/>
          </a:xfrm>
          <a:prstGeom prst="line">
            <a:avLst/>
          </a:prstGeom>
          <a:noFill/>
          <a:ln w="63500">
            <a:solidFill>
              <a:schemeClr val="tx1"/>
            </a:solidFill>
            <a:miter lim="800000"/>
            <a:headEnd type="triangle" w="med" len="sm"/>
            <a:tailEnd type="triangle" w="med" len="sm"/>
          </a:ln>
          <a:extLst>
            <a:ext uri="{909E8E84-426E-40dd-AFC4-6F175D3DCCD1}">
              <a14:hiddenFill xmlns:a14="http://schemas.microsoft.com/office/drawing/2010/main" xmlns="">
                <a:noFill/>
              </a14:hiddenFill>
            </a:ext>
          </a:extLst>
        </p:spPr>
        <p:txBody>
          <a:bodyPr lIns="0" tIns="0" rIns="0" bIns="0"/>
          <a:lstStyle/>
          <a:p>
            <a:endParaRPr lang="en-US"/>
          </a:p>
        </p:txBody>
      </p:sp>
      <p:sp>
        <p:nvSpPr>
          <p:cNvPr id="17" name="Rectangle 16"/>
          <p:cNvSpPr>
            <a:spLocks/>
          </p:cNvSpPr>
          <p:nvPr/>
        </p:nvSpPr>
        <p:spPr bwMode="auto">
          <a:xfrm>
            <a:off x="457200" y="5410200"/>
            <a:ext cx="19335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r>
              <a:rPr lang="en-US" sz="2400" dirty="0">
                <a:solidFill>
                  <a:schemeClr val="tx1"/>
                </a:solidFill>
              </a:rPr>
              <a:t>Equiv. classes</a:t>
            </a:r>
          </a:p>
        </p:txBody>
      </p:sp>
      <p:sp>
        <p:nvSpPr>
          <p:cNvPr id="18" name="Rectangle 18"/>
          <p:cNvSpPr>
            <a:spLocks/>
          </p:cNvSpPr>
          <p:nvPr/>
        </p:nvSpPr>
        <p:spPr bwMode="auto">
          <a:xfrm>
            <a:off x="2667000" y="4838700"/>
            <a:ext cx="2679700" cy="266700"/>
          </a:xfrm>
          <a:prstGeom prst="rect">
            <a:avLst/>
          </a:prstGeom>
          <a:solidFill>
            <a:schemeClr val="accent1">
              <a:alpha val="74901"/>
            </a:scheme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9" name="Rectangle 19"/>
          <p:cNvSpPr>
            <a:spLocks/>
          </p:cNvSpPr>
          <p:nvPr/>
        </p:nvSpPr>
        <p:spPr bwMode="auto">
          <a:xfrm>
            <a:off x="2671763" y="4507011"/>
            <a:ext cx="9409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r>
              <a:rPr lang="en-US" sz="2000" dirty="0">
                <a:solidFill>
                  <a:schemeClr val="tx2">
                    <a:lumMod val="60000"/>
                    <a:lumOff val="40000"/>
                  </a:schemeClr>
                </a:solidFill>
              </a:rPr>
              <a:t>0.0.0.0/1</a:t>
            </a:r>
          </a:p>
        </p:txBody>
      </p:sp>
      <p:sp>
        <p:nvSpPr>
          <p:cNvPr id="20" name="Rectangle 19"/>
          <p:cNvSpPr>
            <a:spLocks/>
          </p:cNvSpPr>
          <p:nvPr/>
        </p:nvSpPr>
        <p:spPr bwMode="auto">
          <a:xfrm>
            <a:off x="4062413" y="4838700"/>
            <a:ext cx="673100" cy="266700"/>
          </a:xfrm>
          <a:prstGeom prst="rect">
            <a:avLst/>
          </a:prstGeom>
          <a:solidFill>
            <a:schemeClr val="accent6">
              <a:lumMod val="50000"/>
            </a:schemeClr>
          </a:solidFill>
          <a:ln>
            <a:noFill/>
          </a:ln>
        </p:spPr>
        <p:txBody>
          <a:bodyPr lIns="0" tIns="0" rIns="0" bIns="0"/>
          <a:lstStyle/>
          <a:p>
            <a:endParaRPr lang="en-US"/>
          </a:p>
        </p:txBody>
      </p:sp>
      <p:sp>
        <p:nvSpPr>
          <p:cNvPr id="21" name="Rectangle 20"/>
          <p:cNvSpPr>
            <a:spLocks/>
          </p:cNvSpPr>
          <p:nvPr/>
        </p:nvSpPr>
        <p:spPr bwMode="auto">
          <a:xfrm>
            <a:off x="4025900" y="4494311"/>
            <a:ext cx="10708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r>
              <a:rPr lang="en-US" sz="2000" dirty="0">
                <a:solidFill>
                  <a:schemeClr val="accent6">
                    <a:lumMod val="50000"/>
                  </a:schemeClr>
                </a:solidFill>
              </a:rPr>
              <a:t>64.0.0.0/3</a:t>
            </a:r>
          </a:p>
        </p:txBody>
      </p:sp>
      <p:sp>
        <p:nvSpPr>
          <p:cNvPr id="22" name="TextBox 21"/>
          <p:cNvSpPr txBox="1"/>
          <p:nvPr/>
        </p:nvSpPr>
        <p:spPr>
          <a:xfrm>
            <a:off x="3233737" y="5740955"/>
            <a:ext cx="347663" cy="400110"/>
          </a:xfrm>
          <a:prstGeom prst="rect">
            <a:avLst/>
          </a:prstGeom>
          <a:noFill/>
        </p:spPr>
        <p:txBody>
          <a:bodyPr wrap="square" rtlCol="0">
            <a:spAutoFit/>
          </a:bodyPr>
          <a:lstStyle/>
          <a:p>
            <a:r>
              <a:rPr lang="en-US" sz="2000" dirty="0" smtClean="0"/>
              <a:t>1</a:t>
            </a:r>
            <a:endParaRPr lang="en-US" sz="2000" dirty="0"/>
          </a:p>
        </p:txBody>
      </p:sp>
      <p:sp>
        <p:nvSpPr>
          <p:cNvPr id="23" name="TextBox 22"/>
          <p:cNvSpPr txBox="1"/>
          <p:nvPr/>
        </p:nvSpPr>
        <p:spPr>
          <a:xfrm>
            <a:off x="4286682" y="5743142"/>
            <a:ext cx="347663" cy="400110"/>
          </a:xfrm>
          <a:prstGeom prst="rect">
            <a:avLst/>
          </a:prstGeom>
          <a:noFill/>
        </p:spPr>
        <p:txBody>
          <a:bodyPr wrap="square" rtlCol="0">
            <a:spAutoFit/>
          </a:bodyPr>
          <a:lstStyle/>
          <a:p>
            <a:r>
              <a:rPr lang="en-US" sz="2000" dirty="0"/>
              <a:t>2</a:t>
            </a:r>
          </a:p>
        </p:txBody>
      </p:sp>
      <p:sp>
        <p:nvSpPr>
          <p:cNvPr id="24" name="TextBox 23"/>
          <p:cNvSpPr txBox="1"/>
          <p:nvPr/>
        </p:nvSpPr>
        <p:spPr>
          <a:xfrm>
            <a:off x="4910152" y="5743142"/>
            <a:ext cx="347663" cy="400110"/>
          </a:xfrm>
          <a:prstGeom prst="rect">
            <a:avLst/>
          </a:prstGeom>
          <a:noFill/>
        </p:spPr>
        <p:txBody>
          <a:bodyPr wrap="square" rtlCol="0">
            <a:spAutoFit/>
          </a:bodyPr>
          <a:lstStyle/>
          <a:p>
            <a:r>
              <a:rPr lang="en-US" sz="2000" dirty="0" smtClean="0"/>
              <a:t>3</a:t>
            </a:r>
            <a:endParaRPr lang="en-US" sz="2000" dirty="0"/>
          </a:p>
        </p:txBody>
      </p:sp>
      <p:sp>
        <p:nvSpPr>
          <p:cNvPr id="25" name="TextBox 24"/>
          <p:cNvSpPr txBox="1"/>
          <p:nvPr/>
        </p:nvSpPr>
        <p:spPr>
          <a:xfrm>
            <a:off x="6586537" y="5743142"/>
            <a:ext cx="347663" cy="400110"/>
          </a:xfrm>
          <a:prstGeom prst="rect">
            <a:avLst/>
          </a:prstGeom>
          <a:noFill/>
        </p:spPr>
        <p:txBody>
          <a:bodyPr wrap="square" rtlCol="0">
            <a:spAutoFit/>
          </a:bodyPr>
          <a:lstStyle/>
          <a:p>
            <a:r>
              <a:rPr lang="en-US" sz="2000" dirty="0" smtClean="0"/>
              <a:t>4</a:t>
            </a:r>
            <a:endParaRPr lang="en-US" sz="2000" dirty="0"/>
          </a:p>
        </p:txBody>
      </p:sp>
      <p:sp>
        <p:nvSpPr>
          <p:cNvPr id="26" name="Rectangle 19"/>
          <p:cNvSpPr>
            <a:spLocks/>
          </p:cNvSpPr>
          <p:nvPr/>
        </p:nvSpPr>
        <p:spPr bwMode="auto">
          <a:xfrm>
            <a:off x="4877947" y="5070765"/>
            <a:ext cx="9409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r>
              <a:rPr lang="en-US" sz="2000" dirty="0" smtClean="0"/>
              <a:t>0.0.0.0/0</a:t>
            </a:r>
            <a:endParaRPr lang="en-US" sz="2000" dirty="0"/>
          </a:p>
        </p:txBody>
      </p:sp>
    </p:spTree>
    <p:extLst>
      <p:ext uri="{BB962C8B-B14F-4D97-AF65-F5344CB8AC3E}">
        <p14:creationId xmlns:p14="http://schemas.microsoft.com/office/powerpoint/2010/main" val="12671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p:bldP spid="10" grpId="0"/>
      <p:bldP spid="11" grpId="0" animBg="1"/>
      <p:bldP spid="12" grpId="0"/>
      <p:bldP spid="13" grpId="0" animBg="1"/>
      <p:bldP spid="14" grpId="0" animBg="1"/>
      <p:bldP spid="15" grpId="0" animBg="1"/>
      <p:bldP spid="16" grpId="0" animBg="1"/>
      <p:bldP spid="17" grpId="0"/>
      <p:bldP spid="18" grpId="0" animBg="1"/>
      <p:bldP spid="19" grpId="0"/>
      <p:bldP spid="20" grpId="0" animBg="1"/>
      <p:bldP spid="21" grpId="0"/>
      <p:bldP spid="22" grpId="0"/>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405" y="3200400"/>
            <a:ext cx="3602595" cy="2761694"/>
          </a:xfrm>
          <a:prstGeom prst="rect">
            <a:avLst/>
          </a:prstGeom>
        </p:spPr>
      </p:pic>
      <p:sp>
        <p:nvSpPr>
          <p:cNvPr id="3"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Computing Equivalence Classes</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19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436" y="3184017"/>
            <a:ext cx="1932148" cy="21010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237" y="4135322"/>
            <a:ext cx="1050963" cy="284278"/>
          </a:xfrm>
          <a:prstGeom prst="rect">
            <a:avLst/>
          </a:prstGeom>
        </p:spPr>
      </p:pic>
      <p:sp>
        <p:nvSpPr>
          <p:cNvPr id="9" name="Oval 8"/>
          <p:cNvSpPr/>
          <p:nvPr/>
        </p:nvSpPr>
        <p:spPr>
          <a:xfrm>
            <a:off x="1357952" y="4405952"/>
            <a:ext cx="1079552" cy="1064528"/>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38616" y="4121674"/>
            <a:ext cx="1508796" cy="1530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91568" y="5791200"/>
            <a:ext cx="2223240" cy="400110"/>
          </a:xfrm>
          <a:prstGeom prst="rect">
            <a:avLst/>
          </a:prstGeom>
          <a:noFill/>
        </p:spPr>
        <p:txBody>
          <a:bodyPr wrap="square" rtlCol="0">
            <a:spAutoFit/>
          </a:bodyPr>
          <a:lstStyle/>
          <a:p>
            <a:pPr algn="ctr"/>
            <a:r>
              <a:rPr lang="en-US" sz="2000" dirty="0" smtClean="0"/>
              <a:t>(device, rule) pairs</a:t>
            </a:r>
            <a:endParaRPr lang="en-US" sz="2000" dirty="0"/>
          </a:p>
        </p:txBody>
      </p:sp>
      <p:grpSp>
        <p:nvGrpSpPr>
          <p:cNvPr id="12" name="Group 11"/>
          <p:cNvGrpSpPr/>
          <p:nvPr/>
        </p:nvGrpSpPr>
        <p:grpSpPr>
          <a:xfrm>
            <a:off x="1579432" y="5331728"/>
            <a:ext cx="630368" cy="514064"/>
            <a:chOff x="1579432" y="5277136"/>
            <a:chExt cx="630368" cy="514064"/>
          </a:xfrm>
        </p:grpSpPr>
        <p:cxnSp>
          <p:nvCxnSpPr>
            <p:cNvPr id="13" name="Straight Connector 12"/>
            <p:cNvCxnSpPr/>
            <p:nvPr/>
          </p:nvCxnSpPr>
          <p:spPr>
            <a:xfrm>
              <a:off x="1579432" y="5581936"/>
              <a:ext cx="630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593080" y="5277136"/>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196992" y="5277136"/>
              <a:ext cx="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94616" y="5581936"/>
              <a:ext cx="0" cy="209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813" y="2751454"/>
            <a:ext cx="2227787" cy="37129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300" y="1419255"/>
            <a:ext cx="1829220" cy="1349424"/>
          </a:xfrm>
          <a:prstGeom prst="rect">
            <a:avLst/>
          </a:prstGeom>
        </p:spPr>
      </p:pic>
      <p:cxnSp>
        <p:nvCxnSpPr>
          <p:cNvPr id="19" name="Straight Arrow Connector 18"/>
          <p:cNvCxnSpPr/>
          <p:nvPr/>
        </p:nvCxnSpPr>
        <p:spPr>
          <a:xfrm flipH="1">
            <a:off x="4006754" y="1571342"/>
            <a:ext cx="412846" cy="1007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92304" y="1330656"/>
            <a:ext cx="2402520" cy="400110"/>
          </a:xfrm>
          <a:prstGeom prst="rect">
            <a:avLst/>
          </a:prstGeom>
          <a:noFill/>
        </p:spPr>
        <p:txBody>
          <a:bodyPr wrap="square" rtlCol="0">
            <a:spAutoFit/>
          </a:bodyPr>
          <a:lstStyle/>
          <a:p>
            <a:pPr algn="ctr"/>
            <a:r>
              <a:rPr lang="en-US" sz="2000" dirty="0" smtClean="0"/>
              <a:t>(don’t care/wildcard)</a:t>
            </a:r>
            <a:endParaRPr lang="en-US" sz="2000" dirty="0"/>
          </a:p>
        </p:txBody>
      </p:sp>
      <p:sp>
        <p:nvSpPr>
          <p:cNvPr id="21" name="Oval 20"/>
          <p:cNvSpPr/>
          <p:nvPr/>
        </p:nvSpPr>
        <p:spPr>
          <a:xfrm>
            <a:off x="3150719" y="1227160"/>
            <a:ext cx="1026633" cy="1023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2196992" y="4234554"/>
            <a:ext cx="403117" cy="7315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9432" y="5029200"/>
            <a:ext cx="228600" cy="250372"/>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9674" y="4791340"/>
            <a:ext cx="1856232" cy="204276"/>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1208" y="5057671"/>
            <a:ext cx="3410712" cy="213170"/>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7750" y="4519623"/>
            <a:ext cx="1014984" cy="204777"/>
          </a:xfrm>
          <a:prstGeom prst="rect">
            <a:avLst/>
          </a:prstGeom>
        </p:spPr>
      </p:pic>
      <p:sp>
        <p:nvSpPr>
          <p:cNvPr id="27" name="Oval 26"/>
          <p:cNvSpPr/>
          <p:nvPr/>
        </p:nvSpPr>
        <p:spPr>
          <a:xfrm>
            <a:off x="4419600" y="439086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25704" y="4142096"/>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64792" y="4142096"/>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158552" y="4142096"/>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31120" y="4392304"/>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18" idx="0"/>
          </p:cNvCxnSpPr>
          <p:nvPr/>
        </p:nvCxnSpPr>
        <p:spPr>
          <a:xfrm flipH="1">
            <a:off x="2093014" y="1419255"/>
            <a:ext cx="1596896" cy="261934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5"/>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10" presetClass="entr" presetSubtype="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p:bldP spid="21" grpId="0" animBg="1"/>
      <p:bldP spid="21" grpId="1"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class</a:t>
            </a:r>
            <a:endParaRPr lang="en-US" dirty="0"/>
          </a:p>
        </p:txBody>
      </p:sp>
      <p:sp>
        <p:nvSpPr>
          <p:cNvPr id="3" name="Content Placeholder 2"/>
          <p:cNvSpPr>
            <a:spLocks noGrp="1"/>
          </p:cNvSpPr>
          <p:nvPr>
            <p:ph idx="1"/>
          </p:nvPr>
        </p:nvSpPr>
        <p:spPr/>
        <p:txBody>
          <a:bodyPr/>
          <a:lstStyle/>
          <a:p>
            <a:r>
              <a:rPr lang="en-US" dirty="0" smtClean="0"/>
              <a:t>Understand need for network testing and verification</a:t>
            </a:r>
          </a:p>
          <a:p>
            <a:endParaRPr lang="en-US" dirty="0"/>
          </a:p>
          <a:p>
            <a:r>
              <a:rPr lang="en-US" dirty="0" err="1" smtClean="0"/>
              <a:t>Veriflow</a:t>
            </a:r>
            <a:r>
              <a:rPr lang="en-US" dirty="0" smtClean="0"/>
              <a:t> approach using Tries</a:t>
            </a:r>
          </a:p>
          <a:p>
            <a:endParaRPr lang="en-US" dirty="0"/>
          </a:p>
          <a:p>
            <a:r>
              <a:rPr lang="en-US" dirty="0" smtClean="0"/>
              <a:t>Fireman approach using BDDs</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a:t>
            </a:fld>
            <a:endParaRPr kumimoji="0" lang="en-US"/>
          </a:p>
        </p:txBody>
      </p:sp>
    </p:spTree>
    <p:extLst>
      <p:ext uri="{BB962C8B-B14F-4D97-AF65-F5344CB8AC3E}">
        <p14:creationId xmlns:p14="http://schemas.microsoft.com/office/powerpoint/2010/main" val="951999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2. Represent Forwarding Behavior</a:t>
            </a:r>
            <a:endParaRPr lang="en-US" dirty="0"/>
          </a:p>
        </p:txBody>
      </p:sp>
      <p:sp>
        <p:nvSpPr>
          <p:cNvPr id="5"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20</a:t>
            </a:fld>
            <a:endParaRPr lang="en-US" dirty="0"/>
          </a:p>
        </p:txBody>
      </p:sp>
      <p:sp>
        <p:nvSpPr>
          <p:cNvPr id="6" name="AutoShape 2"/>
          <p:cNvSpPr>
            <a:spLocks/>
          </p:cNvSpPr>
          <p:nvPr/>
        </p:nvSpPr>
        <p:spPr bwMode="auto">
          <a:xfrm>
            <a:off x="1295400" y="1219200"/>
            <a:ext cx="6731000" cy="2933700"/>
          </a:xfrm>
          <a:prstGeom prst="roundRect">
            <a:avLst>
              <a:gd name="adj" fmla="val 6491"/>
            </a:avLst>
          </a:prstGeom>
          <a:noFill/>
          <a:ln w="38100">
            <a:solidFill>
              <a:srgbClr val="D7532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r>
              <a:rPr lang="en-US" sz="3000">
                <a:solidFill>
                  <a:srgbClr val="D76326"/>
                </a:solidFill>
              </a:rPr>
              <a:t>VeriFlow</a:t>
            </a:r>
          </a:p>
        </p:txBody>
      </p:sp>
      <p:sp>
        <p:nvSpPr>
          <p:cNvPr id="7" name="AutoShape 3"/>
          <p:cNvSpPr>
            <a:spLocks/>
          </p:cNvSpPr>
          <p:nvPr/>
        </p:nvSpPr>
        <p:spPr bwMode="auto">
          <a:xfrm>
            <a:off x="3695700" y="1917700"/>
            <a:ext cx="1930400" cy="2032000"/>
          </a:xfrm>
          <a:prstGeom prst="roundRect">
            <a:avLst>
              <a:gd name="adj" fmla="val 9866"/>
            </a:avLst>
          </a:prstGeom>
          <a:solidFill>
            <a:schemeClr val="accent1"/>
          </a:solidFill>
          <a:ln w="25400" cap="flat">
            <a:noFill/>
            <a:miter lim="800000"/>
            <a:headEnd type="none" w="med" len="med"/>
            <a:tailEnd type="none" w="med" len="med"/>
          </a:ln>
        </p:spPr>
        <p:txBody>
          <a:bodyPr lIns="0" tIns="0" rIns="0" bIns="0" anchor="ctr"/>
          <a:lstStyle/>
          <a:p>
            <a:pPr>
              <a:defRPr/>
            </a:pPr>
            <a:r>
              <a:rPr lang="en-US" sz="2400" dirty="0">
                <a:solidFill>
                  <a:srgbClr val="FFFFFF"/>
                </a:solidFill>
                <a:effectLst>
                  <a:outerShdw blurRad="38100" dist="38100" dir="2700000" algn="tl">
                    <a:srgbClr val="000000"/>
                  </a:outerShdw>
                </a:effectLst>
                <a:ea typeface="Gill Sans" charset="0"/>
                <a:cs typeface="Gill Sans" charset="0"/>
              </a:rPr>
              <a:t>Generate Forwarding</a:t>
            </a:r>
          </a:p>
          <a:p>
            <a:pPr>
              <a:defRPr/>
            </a:pPr>
            <a:r>
              <a:rPr lang="en-US" sz="2400" dirty="0">
                <a:solidFill>
                  <a:srgbClr val="FFFFFF"/>
                </a:solidFill>
                <a:effectLst>
                  <a:outerShdw blurRad="38100" dist="38100" dir="2700000" algn="tl">
                    <a:srgbClr val="000000"/>
                  </a:outerShdw>
                </a:effectLst>
                <a:ea typeface="Gill Sans" charset="0"/>
                <a:cs typeface="Gill Sans" charset="0"/>
              </a:rPr>
              <a:t>Graphs</a:t>
            </a:r>
          </a:p>
        </p:txBody>
      </p:sp>
      <p:sp>
        <p:nvSpPr>
          <p:cNvPr id="8" name="AutoShape 4"/>
          <p:cNvSpPr>
            <a:spLocks/>
          </p:cNvSpPr>
          <p:nvPr/>
        </p:nvSpPr>
        <p:spPr bwMode="auto">
          <a:xfrm>
            <a:off x="1549400" y="1917700"/>
            <a:ext cx="1930400" cy="2032000"/>
          </a:xfrm>
          <a:prstGeom prst="roundRect">
            <a:avLst>
              <a:gd name="adj" fmla="val 9866"/>
            </a:avLst>
          </a:prstGeom>
          <a:solidFill>
            <a:srgbClr val="5678BA">
              <a:alpha val="50000"/>
            </a:srgbClr>
          </a:solidFill>
          <a:ln w="25400" cap="flat">
            <a:noFill/>
            <a:miter lim="800000"/>
            <a:headEnd type="none" w="med" len="med"/>
            <a:tailEnd type="none" w="med" len="med"/>
          </a:ln>
        </p:spPr>
        <p:txBody>
          <a:bodyPr lIns="0" tIns="0" rIns="0" bIns="0" anchor="ctr"/>
          <a:lstStyle/>
          <a:p>
            <a:pPr>
              <a:defRPr/>
            </a:pPr>
            <a:r>
              <a:rPr lang="en-US" sz="2400" dirty="0">
                <a:solidFill>
                  <a:srgbClr val="FFFFFF"/>
                </a:solidFill>
                <a:effectLst>
                  <a:outerShdw blurRad="38100" dist="38100" dir="2700000" algn="tl">
                    <a:srgbClr val="000000"/>
                  </a:outerShdw>
                </a:effectLst>
                <a:ea typeface="Gill Sans" charset="0"/>
                <a:cs typeface="Gill Sans" charset="0"/>
              </a:rPr>
              <a:t>Generate Equivalence Classes</a:t>
            </a:r>
          </a:p>
        </p:txBody>
      </p:sp>
      <p:sp>
        <p:nvSpPr>
          <p:cNvPr id="9" name="AutoShape 5"/>
          <p:cNvSpPr>
            <a:spLocks/>
          </p:cNvSpPr>
          <p:nvPr/>
        </p:nvSpPr>
        <p:spPr bwMode="auto">
          <a:xfrm>
            <a:off x="3378200" y="2908300"/>
            <a:ext cx="419100" cy="495300"/>
          </a:xfrm>
          <a:prstGeom prst="rightArrow">
            <a:avLst>
              <a:gd name="adj1" fmla="val 64111"/>
              <a:gd name="adj2" fmla="val 51519"/>
            </a:avLst>
          </a:prstGeom>
          <a:gradFill rotWithShape="0">
            <a:gsLst>
              <a:gs pos="0">
                <a:srgbClr val="367F09"/>
              </a:gs>
              <a:gs pos="100000">
                <a:srgbClr val="464658"/>
              </a:gs>
            </a:gsLst>
            <a:lin ang="660000" scaled="1"/>
          </a:gradFill>
          <a:ln w="38100">
            <a:solidFill>
              <a:srgbClr val="FFFFFF"/>
            </a:solidFill>
            <a:miter lim="800000"/>
            <a:headEnd/>
            <a:tailEnd/>
          </a:ln>
          <a:effectLst>
            <a:outerShdw blurRad="127000" dist="50799" dir="5400000" algn="ctr" rotWithShape="0">
              <a:schemeClr val="bg2">
                <a:alpha val="74997"/>
              </a:schemeClr>
            </a:outerShdw>
          </a:effectLst>
        </p:spPr>
        <p:txBody>
          <a:bodyPr lIns="0" tIns="0" rIns="0" bIns="0"/>
          <a:lstStyle/>
          <a:p>
            <a:pPr>
              <a:defRPr/>
            </a:pPr>
            <a:endParaRPr lang="en-US"/>
          </a:p>
        </p:txBody>
      </p:sp>
      <p:grpSp>
        <p:nvGrpSpPr>
          <p:cNvPr id="10" name="Group 20"/>
          <p:cNvGrpSpPr>
            <a:grpSpLocks/>
          </p:cNvGrpSpPr>
          <p:nvPr/>
        </p:nvGrpSpPr>
        <p:grpSpPr bwMode="auto">
          <a:xfrm>
            <a:off x="2895600" y="4406900"/>
            <a:ext cx="2184400" cy="762000"/>
            <a:chOff x="0" y="0"/>
            <a:chExt cx="1376" cy="480"/>
          </a:xfrm>
        </p:grpSpPr>
        <p:sp>
          <p:nvSpPr>
            <p:cNvPr id="11" name="Oval 11"/>
            <p:cNvSpPr>
              <a:spLocks/>
            </p:cNvSpPr>
            <p:nvPr/>
          </p:nvSpPr>
          <p:spPr bwMode="auto">
            <a:xfrm>
              <a:off x="0" y="264"/>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 name="Oval 12"/>
            <p:cNvSpPr>
              <a:spLocks/>
            </p:cNvSpPr>
            <p:nvPr/>
          </p:nvSpPr>
          <p:spPr bwMode="auto">
            <a:xfrm>
              <a:off x="544" y="0"/>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 name="Oval 13"/>
            <p:cNvSpPr>
              <a:spLocks/>
            </p:cNvSpPr>
            <p:nvPr/>
          </p:nvSpPr>
          <p:spPr bwMode="auto">
            <a:xfrm>
              <a:off x="1264" y="120"/>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 name="Oval 14"/>
            <p:cNvSpPr>
              <a:spLocks/>
            </p:cNvSpPr>
            <p:nvPr/>
          </p:nvSpPr>
          <p:spPr bwMode="auto">
            <a:xfrm>
              <a:off x="744" y="368"/>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 name="Line 15"/>
            <p:cNvSpPr>
              <a:spLocks noChangeShapeType="1"/>
            </p:cNvSpPr>
            <p:nvPr/>
          </p:nvSpPr>
          <p:spPr bwMode="auto">
            <a:xfrm flipH="1">
              <a:off x="155" y="83"/>
              <a:ext cx="358" cy="178"/>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Line 16"/>
            <p:cNvSpPr>
              <a:spLocks noChangeShapeType="1"/>
            </p:cNvSpPr>
            <p:nvPr/>
          </p:nvSpPr>
          <p:spPr bwMode="auto">
            <a:xfrm rot="10800000">
              <a:off x="649" y="160"/>
              <a:ext cx="105" cy="201"/>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7" name="Line 17"/>
            <p:cNvSpPr>
              <a:spLocks noChangeShapeType="1"/>
            </p:cNvSpPr>
            <p:nvPr/>
          </p:nvSpPr>
          <p:spPr bwMode="auto">
            <a:xfrm flipH="1">
              <a:off x="877" y="193"/>
              <a:ext cx="373" cy="187"/>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8" name="Line 18"/>
            <p:cNvSpPr>
              <a:spLocks noChangeShapeType="1"/>
            </p:cNvSpPr>
            <p:nvPr/>
          </p:nvSpPr>
          <p:spPr bwMode="auto">
            <a:xfrm>
              <a:off x="153" y="353"/>
              <a:ext cx="549" cy="78"/>
            </a:xfrm>
            <a:prstGeom prst="line">
              <a:avLst/>
            </a:prstGeom>
            <a:noFill/>
            <a:ln w="63500">
              <a:solidFill>
                <a:srgbClr val="B2B2B2"/>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9" name="Line 19"/>
            <p:cNvSpPr>
              <a:spLocks noChangeShapeType="1"/>
            </p:cNvSpPr>
            <p:nvPr/>
          </p:nvSpPr>
          <p:spPr bwMode="auto">
            <a:xfrm>
              <a:off x="696" y="80"/>
              <a:ext cx="548" cy="78"/>
            </a:xfrm>
            <a:prstGeom prst="line">
              <a:avLst/>
            </a:prstGeom>
            <a:noFill/>
            <a:ln w="63500">
              <a:solidFill>
                <a:srgbClr val="B2B2B2"/>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20" name="Group 30"/>
          <p:cNvGrpSpPr>
            <a:grpSpLocks/>
          </p:cNvGrpSpPr>
          <p:nvPr/>
        </p:nvGrpSpPr>
        <p:grpSpPr bwMode="auto">
          <a:xfrm>
            <a:off x="2895600" y="5410200"/>
            <a:ext cx="2184400" cy="762000"/>
            <a:chOff x="0" y="0"/>
            <a:chExt cx="1376" cy="480"/>
          </a:xfrm>
        </p:grpSpPr>
        <p:sp>
          <p:nvSpPr>
            <p:cNvPr id="21" name="Oval 21"/>
            <p:cNvSpPr>
              <a:spLocks/>
            </p:cNvSpPr>
            <p:nvPr/>
          </p:nvSpPr>
          <p:spPr bwMode="auto">
            <a:xfrm>
              <a:off x="0" y="264"/>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22" name="Oval 22"/>
            <p:cNvSpPr>
              <a:spLocks/>
            </p:cNvSpPr>
            <p:nvPr/>
          </p:nvSpPr>
          <p:spPr bwMode="auto">
            <a:xfrm>
              <a:off x="544" y="0"/>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23" name="Oval 23"/>
            <p:cNvSpPr>
              <a:spLocks/>
            </p:cNvSpPr>
            <p:nvPr/>
          </p:nvSpPr>
          <p:spPr bwMode="auto">
            <a:xfrm>
              <a:off x="1264" y="120"/>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24" name="Oval 24"/>
            <p:cNvSpPr>
              <a:spLocks/>
            </p:cNvSpPr>
            <p:nvPr/>
          </p:nvSpPr>
          <p:spPr bwMode="auto">
            <a:xfrm>
              <a:off x="744" y="368"/>
              <a:ext cx="112" cy="112"/>
            </a:xfrm>
            <a:prstGeom prst="ellipse">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25" name="Line 25"/>
            <p:cNvSpPr>
              <a:spLocks noChangeShapeType="1"/>
            </p:cNvSpPr>
            <p:nvPr/>
          </p:nvSpPr>
          <p:spPr bwMode="auto">
            <a:xfrm flipH="1">
              <a:off x="151" y="80"/>
              <a:ext cx="358" cy="178"/>
            </a:xfrm>
            <a:prstGeom prst="line">
              <a:avLst/>
            </a:prstGeom>
            <a:noFill/>
            <a:ln w="63500">
              <a:solidFill>
                <a:srgbClr val="B2B2B2"/>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 name="Line 26"/>
            <p:cNvSpPr>
              <a:spLocks noChangeShapeType="1"/>
            </p:cNvSpPr>
            <p:nvPr/>
          </p:nvSpPr>
          <p:spPr bwMode="auto">
            <a:xfrm rot="10800000">
              <a:off x="648" y="160"/>
              <a:ext cx="104" cy="200"/>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7" name="Line 27"/>
            <p:cNvSpPr>
              <a:spLocks noChangeShapeType="1"/>
            </p:cNvSpPr>
            <p:nvPr/>
          </p:nvSpPr>
          <p:spPr bwMode="auto">
            <a:xfrm rot="10800000" flipH="1">
              <a:off x="872" y="216"/>
              <a:ext cx="372" cy="187"/>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8" name="Line 28"/>
            <p:cNvSpPr>
              <a:spLocks noChangeShapeType="1"/>
            </p:cNvSpPr>
            <p:nvPr/>
          </p:nvSpPr>
          <p:spPr bwMode="auto">
            <a:xfrm>
              <a:off x="152" y="352"/>
              <a:ext cx="548" cy="78"/>
            </a:xfrm>
            <a:prstGeom prst="line">
              <a:avLst/>
            </a:prstGeom>
            <a:noFill/>
            <a:ln w="63500">
              <a:solidFill>
                <a:schemeClr val="tx1"/>
              </a:solidFill>
              <a:miter lim="800000"/>
              <a:headEnd/>
              <a:tailEnd type="stealth" w="med" len="me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9" name="Line 29"/>
            <p:cNvSpPr>
              <a:spLocks noChangeShapeType="1"/>
            </p:cNvSpPr>
            <p:nvPr/>
          </p:nvSpPr>
          <p:spPr bwMode="auto">
            <a:xfrm>
              <a:off x="696" y="72"/>
              <a:ext cx="548" cy="78"/>
            </a:xfrm>
            <a:prstGeom prst="line">
              <a:avLst/>
            </a:prstGeom>
            <a:noFill/>
            <a:ln w="63500">
              <a:solidFill>
                <a:srgbClr val="B2B2B2"/>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30" name="Line 5"/>
          <p:cNvSpPr>
            <a:spLocks noChangeShapeType="1"/>
          </p:cNvSpPr>
          <p:nvPr/>
        </p:nvSpPr>
        <p:spPr bwMode="auto">
          <a:xfrm flipH="1">
            <a:off x="762000" y="3225800"/>
            <a:ext cx="775464" cy="0"/>
          </a:xfrm>
          <a:prstGeom prst="line">
            <a:avLst/>
          </a:prstGeom>
          <a:noFill/>
          <a:ln w="63500">
            <a:solidFill>
              <a:srgbClr val="D76326"/>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31" name="Rectangle 6"/>
          <p:cNvSpPr>
            <a:spLocks/>
          </p:cNvSpPr>
          <p:nvPr/>
        </p:nvSpPr>
        <p:spPr bwMode="auto">
          <a:xfrm>
            <a:off x="152400" y="2686050"/>
            <a:ext cx="1245827"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r>
              <a:rPr lang="en-US" sz="2400" i="1" dirty="0">
                <a:solidFill>
                  <a:srgbClr val="D76326"/>
                </a:solidFill>
              </a:rPr>
              <a:t>Updates</a:t>
            </a:r>
          </a:p>
        </p:txBody>
      </p:sp>
      <p:sp>
        <p:nvSpPr>
          <p:cNvPr id="32" name="Rectangle 31"/>
          <p:cNvSpPr/>
          <p:nvPr/>
        </p:nvSpPr>
        <p:spPr>
          <a:xfrm>
            <a:off x="5410200" y="4876800"/>
            <a:ext cx="3352800" cy="866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the info to answer queries!</a:t>
            </a:r>
          </a:p>
        </p:txBody>
      </p:sp>
      <p:sp>
        <p:nvSpPr>
          <p:cNvPr id="33" name="TextBox 32"/>
          <p:cNvSpPr txBox="1"/>
          <p:nvPr/>
        </p:nvSpPr>
        <p:spPr>
          <a:xfrm>
            <a:off x="533400" y="4705290"/>
            <a:ext cx="2209800" cy="400110"/>
          </a:xfrm>
          <a:prstGeom prst="rect">
            <a:avLst/>
          </a:prstGeom>
          <a:noFill/>
        </p:spPr>
        <p:txBody>
          <a:bodyPr wrap="square" rtlCol="0">
            <a:spAutoFit/>
          </a:bodyPr>
          <a:lstStyle/>
          <a:p>
            <a:r>
              <a:rPr lang="en-US" sz="2000" dirty="0" smtClean="0"/>
              <a:t>Equivalence Class 1</a:t>
            </a:r>
            <a:endParaRPr lang="en-US" sz="2000" dirty="0"/>
          </a:p>
        </p:txBody>
      </p:sp>
      <p:sp>
        <p:nvSpPr>
          <p:cNvPr id="34" name="TextBox 33"/>
          <p:cNvSpPr txBox="1"/>
          <p:nvPr/>
        </p:nvSpPr>
        <p:spPr>
          <a:xfrm>
            <a:off x="533400" y="5695890"/>
            <a:ext cx="2209800" cy="400110"/>
          </a:xfrm>
          <a:prstGeom prst="rect">
            <a:avLst/>
          </a:prstGeom>
          <a:noFill/>
        </p:spPr>
        <p:txBody>
          <a:bodyPr wrap="square" rtlCol="0">
            <a:spAutoFit/>
          </a:bodyPr>
          <a:lstStyle/>
          <a:p>
            <a:r>
              <a:rPr lang="en-US" sz="2000" dirty="0" smtClean="0"/>
              <a:t>Equivalence Class 2</a:t>
            </a:r>
            <a:endParaRPr lang="en-US" sz="2000" dirty="0"/>
          </a:p>
        </p:txBody>
      </p:sp>
    </p:spTree>
    <p:extLst>
      <p:ext uri="{BB962C8B-B14F-4D97-AF65-F5344CB8AC3E}">
        <p14:creationId xmlns:p14="http://schemas.microsoft.com/office/powerpoint/2010/main" val="37559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2" grpId="0" animBg="1"/>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3. Run Query to Check Invariants</a:t>
            </a:r>
            <a:endParaRPr lang="en-US" dirty="0"/>
          </a:p>
        </p:txBody>
      </p:sp>
      <p:sp>
        <p:nvSpPr>
          <p:cNvPr id="5"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21</a:t>
            </a:fld>
            <a:endParaRPr lang="en-US" dirty="0"/>
          </a:p>
        </p:txBody>
      </p:sp>
      <p:sp>
        <p:nvSpPr>
          <p:cNvPr id="6" name="AutoShape 7"/>
          <p:cNvSpPr>
            <a:spLocks/>
          </p:cNvSpPr>
          <p:nvPr/>
        </p:nvSpPr>
        <p:spPr bwMode="auto">
          <a:xfrm>
            <a:off x="1295400" y="1219200"/>
            <a:ext cx="6731000" cy="2933700"/>
          </a:xfrm>
          <a:prstGeom prst="roundRect">
            <a:avLst>
              <a:gd name="adj" fmla="val 6491"/>
            </a:avLst>
          </a:prstGeom>
          <a:noFill/>
          <a:ln w="38100">
            <a:solidFill>
              <a:srgbClr val="D7532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r>
              <a:rPr lang="en-US" sz="3000">
                <a:solidFill>
                  <a:srgbClr val="D76326"/>
                </a:solidFill>
              </a:rPr>
              <a:t>VeriFlow</a:t>
            </a:r>
          </a:p>
        </p:txBody>
      </p:sp>
      <p:sp>
        <p:nvSpPr>
          <p:cNvPr id="7" name="AutoShape 8"/>
          <p:cNvSpPr>
            <a:spLocks/>
          </p:cNvSpPr>
          <p:nvPr/>
        </p:nvSpPr>
        <p:spPr bwMode="auto">
          <a:xfrm>
            <a:off x="3695700" y="1917700"/>
            <a:ext cx="1930400" cy="2032000"/>
          </a:xfrm>
          <a:prstGeom prst="roundRect">
            <a:avLst>
              <a:gd name="adj" fmla="val 9866"/>
            </a:avLst>
          </a:prstGeom>
          <a:solidFill>
            <a:schemeClr val="accent1">
              <a:alpha val="50000"/>
            </a:schemeClr>
          </a:solidFill>
          <a:ln w="25400" cap="flat">
            <a:noFill/>
            <a:miter lim="800000"/>
            <a:headEnd type="none" w="med" len="med"/>
            <a:tailEnd type="none" w="med" len="med"/>
          </a:ln>
        </p:spPr>
        <p:txBody>
          <a:bodyPr lIns="0" tIns="0" rIns="0" bIns="0" anchor="ctr"/>
          <a:lstStyle/>
          <a:p>
            <a:pPr>
              <a:defRPr/>
            </a:pPr>
            <a:r>
              <a:rPr lang="en-US" sz="2400" dirty="0">
                <a:solidFill>
                  <a:srgbClr val="FFFFFF"/>
                </a:solidFill>
                <a:effectLst>
                  <a:outerShdw blurRad="38100" dist="38100" dir="2700000" algn="tl">
                    <a:srgbClr val="000000"/>
                  </a:outerShdw>
                </a:effectLst>
                <a:ea typeface="Gill Sans" charset="0"/>
                <a:cs typeface="Gill Sans" charset="0"/>
              </a:rPr>
              <a:t>Generate Forwarding</a:t>
            </a:r>
          </a:p>
          <a:p>
            <a:pPr>
              <a:defRPr/>
            </a:pPr>
            <a:r>
              <a:rPr lang="en-US" sz="2400" dirty="0">
                <a:solidFill>
                  <a:srgbClr val="FFFFFF"/>
                </a:solidFill>
                <a:effectLst>
                  <a:outerShdw blurRad="38100" dist="38100" dir="2700000" algn="tl">
                    <a:srgbClr val="000000"/>
                  </a:outerShdw>
                </a:effectLst>
                <a:ea typeface="Gill Sans" charset="0"/>
                <a:cs typeface="Gill Sans" charset="0"/>
              </a:rPr>
              <a:t>Graphs</a:t>
            </a:r>
          </a:p>
        </p:txBody>
      </p:sp>
      <p:sp>
        <p:nvSpPr>
          <p:cNvPr id="8" name="AutoShape 9"/>
          <p:cNvSpPr>
            <a:spLocks/>
          </p:cNvSpPr>
          <p:nvPr/>
        </p:nvSpPr>
        <p:spPr bwMode="auto">
          <a:xfrm>
            <a:off x="1549400" y="1917700"/>
            <a:ext cx="1930400" cy="2032000"/>
          </a:xfrm>
          <a:prstGeom prst="roundRect">
            <a:avLst>
              <a:gd name="adj" fmla="val 9866"/>
            </a:avLst>
          </a:prstGeom>
          <a:solidFill>
            <a:srgbClr val="5678BA">
              <a:alpha val="50000"/>
            </a:srgbClr>
          </a:solidFill>
          <a:ln w="25400" cap="flat">
            <a:noFill/>
            <a:miter lim="800000"/>
            <a:headEnd type="none" w="med" len="med"/>
            <a:tailEnd type="none" w="med" len="med"/>
          </a:ln>
        </p:spPr>
        <p:txBody>
          <a:bodyPr lIns="0" tIns="0" rIns="0" bIns="0" anchor="ctr"/>
          <a:lstStyle/>
          <a:p>
            <a:pPr>
              <a:defRPr/>
            </a:pPr>
            <a:r>
              <a:rPr lang="en-US" sz="2400" dirty="0">
                <a:solidFill>
                  <a:srgbClr val="FFFFFF"/>
                </a:solidFill>
                <a:effectLst>
                  <a:outerShdw blurRad="38100" dist="38100" dir="2700000" algn="tl">
                    <a:srgbClr val="000000"/>
                  </a:outerShdw>
                </a:effectLst>
                <a:ea typeface="Gill Sans" charset="0"/>
                <a:cs typeface="Gill Sans" charset="0"/>
              </a:rPr>
              <a:t>Generate Equivalence Classes</a:t>
            </a:r>
          </a:p>
        </p:txBody>
      </p:sp>
      <p:sp>
        <p:nvSpPr>
          <p:cNvPr id="9" name="AutoShape 10"/>
          <p:cNvSpPr>
            <a:spLocks/>
          </p:cNvSpPr>
          <p:nvPr/>
        </p:nvSpPr>
        <p:spPr bwMode="auto">
          <a:xfrm>
            <a:off x="5854700" y="1917700"/>
            <a:ext cx="1930400" cy="2032000"/>
          </a:xfrm>
          <a:prstGeom prst="roundRect">
            <a:avLst>
              <a:gd name="adj" fmla="val 9866"/>
            </a:avLst>
          </a:prstGeom>
          <a:solidFill>
            <a:srgbClr val="5678BA"/>
          </a:solidFill>
          <a:ln w="25400" cap="flat">
            <a:noFill/>
            <a:miter lim="800000"/>
            <a:headEnd type="none" w="med" len="med"/>
            <a:tailEnd type="none" w="med" len="med"/>
          </a:ln>
        </p:spPr>
        <p:txBody>
          <a:bodyPr lIns="0" tIns="0" rIns="0" bIns="0" anchor="ctr"/>
          <a:lstStyle/>
          <a:p>
            <a:pPr>
              <a:defRPr/>
            </a:pPr>
            <a:r>
              <a:rPr lang="en-US" sz="2400" dirty="0">
                <a:solidFill>
                  <a:srgbClr val="FFFFFF"/>
                </a:solidFill>
                <a:effectLst>
                  <a:outerShdw blurRad="38100" dist="38100" dir="2700000" algn="tl">
                    <a:srgbClr val="000000"/>
                  </a:outerShdw>
                </a:effectLst>
                <a:ea typeface="Gill Sans" charset="0"/>
                <a:cs typeface="Gill Sans" charset="0"/>
              </a:rPr>
              <a:t>Run Queries</a:t>
            </a:r>
          </a:p>
        </p:txBody>
      </p:sp>
      <p:sp>
        <p:nvSpPr>
          <p:cNvPr id="10" name="AutoShape 11"/>
          <p:cNvSpPr>
            <a:spLocks/>
          </p:cNvSpPr>
          <p:nvPr/>
        </p:nvSpPr>
        <p:spPr bwMode="auto">
          <a:xfrm>
            <a:off x="3378200" y="2908300"/>
            <a:ext cx="419100" cy="495300"/>
          </a:xfrm>
          <a:prstGeom prst="rightArrow">
            <a:avLst>
              <a:gd name="adj1" fmla="val 64111"/>
              <a:gd name="adj2" fmla="val 51519"/>
            </a:avLst>
          </a:prstGeom>
          <a:gradFill rotWithShape="0">
            <a:gsLst>
              <a:gs pos="0">
                <a:srgbClr val="367F09">
                  <a:alpha val="50000"/>
                </a:srgbClr>
              </a:gs>
              <a:gs pos="100000">
                <a:srgbClr val="464658">
                  <a:alpha val="50000"/>
                </a:srgbClr>
              </a:gs>
            </a:gsLst>
            <a:lin ang="660000" scaled="1"/>
          </a:gradFill>
          <a:ln w="38100">
            <a:solidFill>
              <a:srgbClr val="FFFFFF">
                <a:alpha val="50195"/>
              </a:srgbClr>
            </a:solidFill>
            <a:miter lim="800000"/>
            <a:headEnd/>
            <a:tailEnd/>
          </a:ln>
          <a:effectLst>
            <a:outerShdw blurRad="127000" dist="50799" dir="5400000" algn="ctr" rotWithShape="0">
              <a:schemeClr val="bg2">
                <a:alpha val="74997"/>
              </a:schemeClr>
            </a:outerShdw>
          </a:effectLst>
        </p:spPr>
        <p:txBody>
          <a:bodyPr lIns="0" tIns="0" rIns="0" bIns="0"/>
          <a:lstStyle/>
          <a:p>
            <a:pPr>
              <a:defRPr/>
            </a:pPr>
            <a:endParaRPr lang="en-US"/>
          </a:p>
        </p:txBody>
      </p:sp>
      <p:sp>
        <p:nvSpPr>
          <p:cNvPr id="11" name="AutoShape 12"/>
          <p:cNvSpPr>
            <a:spLocks/>
          </p:cNvSpPr>
          <p:nvPr/>
        </p:nvSpPr>
        <p:spPr bwMode="auto">
          <a:xfrm>
            <a:off x="5537200" y="2908300"/>
            <a:ext cx="419100" cy="495300"/>
          </a:xfrm>
          <a:prstGeom prst="rightArrow">
            <a:avLst>
              <a:gd name="adj1" fmla="val 64111"/>
              <a:gd name="adj2" fmla="val 51519"/>
            </a:avLst>
          </a:prstGeom>
          <a:gradFill rotWithShape="0">
            <a:gsLst>
              <a:gs pos="0">
                <a:srgbClr val="367F09"/>
              </a:gs>
              <a:gs pos="100000">
                <a:srgbClr val="464658"/>
              </a:gs>
            </a:gsLst>
            <a:lin ang="660000" scaled="1"/>
          </a:gradFill>
          <a:ln w="38100">
            <a:solidFill>
              <a:srgbClr val="FFFFFF"/>
            </a:solidFill>
            <a:miter lim="800000"/>
            <a:headEnd/>
            <a:tailEnd/>
          </a:ln>
          <a:effectLst>
            <a:outerShdw blurRad="127000" dist="50799" dir="5400000" algn="ctr" rotWithShape="0">
              <a:schemeClr val="bg2">
                <a:alpha val="74997"/>
              </a:schemeClr>
            </a:outerShdw>
          </a:effectLst>
        </p:spPr>
        <p:txBody>
          <a:bodyPr lIns="0" tIns="0" rIns="0" bIns="0"/>
          <a:lstStyle/>
          <a:p>
            <a:pPr>
              <a:defRPr/>
            </a:pPr>
            <a:endParaRPr lang="en-US"/>
          </a:p>
        </p:txBody>
      </p:sp>
      <p:sp>
        <p:nvSpPr>
          <p:cNvPr id="12" name="Line 5"/>
          <p:cNvSpPr>
            <a:spLocks noChangeShapeType="1"/>
          </p:cNvSpPr>
          <p:nvPr/>
        </p:nvSpPr>
        <p:spPr bwMode="auto">
          <a:xfrm flipH="1">
            <a:off x="762000" y="3225800"/>
            <a:ext cx="775464" cy="0"/>
          </a:xfrm>
          <a:prstGeom prst="line">
            <a:avLst/>
          </a:prstGeom>
          <a:noFill/>
          <a:ln w="63500">
            <a:solidFill>
              <a:srgbClr val="D76326"/>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Rectangle 6"/>
          <p:cNvSpPr>
            <a:spLocks/>
          </p:cNvSpPr>
          <p:nvPr/>
        </p:nvSpPr>
        <p:spPr bwMode="auto">
          <a:xfrm>
            <a:off x="152400" y="2686050"/>
            <a:ext cx="1245827"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r>
              <a:rPr lang="en-US" sz="2400" i="1" dirty="0">
                <a:solidFill>
                  <a:srgbClr val="D76326"/>
                </a:solidFill>
              </a:rPr>
              <a:t>Updates</a:t>
            </a:r>
          </a:p>
        </p:txBody>
      </p:sp>
      <p:sp>
        <p:nvSpPr>
          <p:cNvPr id="14" name="Rectangle 47"/>
          <p:cNvSpPr>
            <a:spLocks/>
          </p:cNvSpPr>
          <p:nvPr/>
        </p:nvSpPr>
        <p:spPr bwMode="auto">
          <a:xfrm>
            <a:off x="420689" y="4419600"/>
            <a:ext cx="3376612"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l"/>
            <a:r>
              <a:rPr lang="en-US" sz="2300" i="1" dirty="0" smtClean="0">
                <a:solidFill>
                  <a:schemeClr val="tx1"/>
                </a:solidFill>
              </a:rPr>
              <a:t>Black </a:t>
            </a:r>
            <a:r>
              <a:rPr lang="en-US" sz="2300" i="1" dirty="0">
                <a:solidFill>
                  <a:schemeClr val="tx1"/>
                </a:solidFill>
              </a:rPr>
              <a:t>holes, </a:t>
            </a:r>
          </a:p>
          <a:p>
            <a:pPr algn="l"/>
            <a:r>
              <a:rPr lang="en-US" sz="2300" i="1" dirty="0">
                <a:solidFill>
                  <a:schemeClr val="tx1"/>
                </a:solidFill>
              </a:rPr>
              <a:t>Routing loops, </a:t>
            </a:r>
          </a:p>
          <a:p>
            <a:pPr algn="l"/>
            <a:r>
              <a:rPr lang="en-US" sz="2300" i="1" dirty="0">
                <a:solidFill>
                  <a:schemeClr val="tx1"/>
                </a:solidFill>
              </a:rPr>
              <a:t>Isolation of multiple VLANs, </a:t>
            </a:r>
          </a:p>
          <a:p>
            <a:pPr algn="l"/>
            <a:r>
              <a:rPr lang="en-US" sz="2300" i="1" dirty="0">
                <a:solidFill>
                  <a:schemeClr val="tx1"/>
                </a:solidFill>
              </a:rPr>
              <a:t>Access control </a:t>
            </a:r>
            <a:r>
              <a:rPr lang="en-US" sz="2300" i="1" dirty="0" smtClean="0">
                <a:solidFill>
                  <a:schemeClr val="tx1"/>
                </a:solidFill>
              </a:rPr>
              <a:t>policies</a:t>
            </a:r>
            <a:endParaRPr lang="en-US" sz="2300" i="1" dirty="0">
              <a:solidFill>
                <a:schemeClr val="tx1"/>
              </a:solidFill>
            </a:endParaRPr>
          </a:p>
        </p:txBody>
      </p:sp>
      <p:sp>
        <p:nvSpPr>
          <p:cNvPr id="15" name="Line 13"/>
          <p:cNvSpPr>
            <a:spLocks noChangeShapeType="1"/>
          </p:cNvSpPr>
          <p:nvPr/>
        </p:nvSpPr>
        <p:spPr bwMode="auto">
          <a:xfrm rot="10800000">
            <a:off x="6858000" y="3937000"/>
            <a:ext cx="25400" cy="520700"/>
          </a:xfrm>
          <a:prstGeom prst="line">
            <a:avLst/>
          </a:prstGeom>
          <a:noFill/>
          <a:ln w="63500">
            <a:solidFill>
              <a:srgbClr val="801914"/>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48"/>
          <p:cNvSpPr>
            <a:spLocks/>
          </p:cNvSpPr>
          <p:nvPr/>
        </p:nvSpPr>
        <p:spPr bwMode="auto">
          <a:xfrm>
            <a:off x="2667000" y="411480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r>
              <a:rPr lang="en-US" sz="2400" i="1" dirty="0">
                <a:solidFill>
                  <a:srgbClr val="378009"/>
                </a:solidFill>
              </a:rPr>
              <a:t>Good rules</a:t>
            </a:r>
          </a:p>
        </p:txBody>
      </p:sp>
      <p:sp>
        <p:nvSpPr>
          <p:cNvPr id="17" name="Rectangle 49"/>
          <p:cNvSpPr>
            <a:spLocks/>
          </p:cNvSpPr>
          <p:nvPr/>
        </p:nvSpPr>
        <p:spPr bwMode="auto">
          <a:xfrm>
            <a:off x="7038975" y="4067175"/>
            <a:ext cx="1176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r>
              <a:rPr lang="en-US" sz="2400" i="1">
                <a:solidFill>
                  <a:srgbClr val="801914"/>
                </a:solidFill>
              </a:rPr>
              <a:t>Bad rules</a:t>
            </a:r>
          </a:p>
        </p:txBody>
      </p:sp>
      <p:grpSp>
        <p:nvGrpSpPr>
          <p:cNvPr id="18" name="Group 6"/>
          <p:cNvGrpSpPr>
            <a:grpSpLocks/>
          </p:cNvGrpSpPr>
          <p:nvPr/>
        </p:nvGrpSpPr>
        <p:grpSpPr bwMode="auto">
          <a:xfrm>
            <a:off x="6032883" y="4457700"/>
            <a:ext cx="2182430" cy="1912993"/>
            <a:chOff x="0" y="0"/>
            <a:chExt cx="1680" cy="1368"/>
          </a:xfrm>
        </p:grpSpPr>
        <p:sp>
          <p:nvSpPr>
            <p:cNvPr id="19" name="AutoShape 3"/>
            <p:cNvSpPr>
              <a:spLocks/>
            </p:cNvSpPr>
            <p:nvPr/>
          </p:nvSpPr>
          <p:spPr bwMode="auto">
            <a:xfrm>
              <a:off x="0" y="0"/>
              <a:ext cx="1680" cy="1368"/>
            </a:xfrm>
            <a:prstGeom prst="roundRect">
              <a:avLst>
                <a:gd name="adj" fmla="val 8769"/>
              </a:avLst>
            </a:prstGeom>
            <a:solidFill>
              <a:srgbClr val="5678BA"/>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r>
                <a:rPr lang="en-US" sz="2400" dirty="0">
                  <a:solidFill>
                    <a:srgbClr val="FFFFFF"/>
                  </a:solidFill>
                </a:rPr>
                <a:t>Diagnosis report</a:t>
              </a:r>
            </a:p>
          </p:txBody>
        </p:sp>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 y="316"/>
              <a:ext cx="1552" cy="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1" name="Rectangle 5"/>
            <p:cNvSpPr>
              <a:spLocks/>
            </p:cNvSpPr>
            <p:nvPr/>
          </p:nvSpPr>
          <p:spPr bwMode="auto">
            <a:xfrm>
              <a:off x="60" y="231"/>
              <a:ext cx="1552" cy="1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buSzPct val="125000"/>
                <a:buFont typeface="Gill Sans" charset="0"/>
                <a:buChar char="•"/>
              </a:pPr>
              <a:r>
                <a:rPr lang="en-US" sz="2000" dirty="0">
                  <a:solidFill>
                    <a:schemeClr val="tx1"/>
                  </a:solidFill>
                </a:rPr>
                <a:t>Type of invariant violation</a:t>
              </a:r>
            </a:p>
            <a:p>
              <a:pPr>
                <a:buSzPct val="125000"/>
                <a:buFont typeface="Gill Sans" charset="0"/>
                <a:buChar char="•"/>
              </a:pPr>
              <a:r>
                <a:rPr lang="en-US" sz="2000" dirty="0">
                  <a:solidFill>
                    <a:schemeClr val="tx1"/>
                  </a:solidFill>
                </a:rPr>
                <a:t>Affected set of packets</a:t>
              </a:r>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329" y="4693742"/>
            <a:ext cx="3415071" cy="1630858"/>
          </a:xfrm>
          <a:prstGeom prst="rect">
            <a:avLst/>
          </a:prstGeom>
          <a:ln>
            <a:solidFill>
              <a:schemeClr val="tx1"/>
            </a:solidFill>
          </a:ln>
        </p:spPr>
      </p:pic>
      <p:sp>
        <p:nvSpPr>
          <p:cNvPr id="23" name="Line 43"/>
          <p:cNvSpPr>
            <a:spLocks noChangeShapeType="1"/>
          </p:cNvSpPr>
          <p:nvPr/>
        </p:nvSpPr>
        <p:spPr bwMode="auto">
          <a:xfrm rot="10800000" flipH="1">
            <a:off x="3200400" y="3924298"/>
            <a:ext cx="2921000" cy="728858"/>
          </a:xfrm>
          <a:prstGeom prst="line">
            <a:avLst/>
          </a:prstGeom>
          <a:noFill/>
          <a:ln w="63500">
            <a:solidFill>
              <a:srgbClr val="378009"/>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Tree>
    <p:extLst>
      <p:ext uri="{BB962C8B-B14F-4D97-AF65-F5344CB8AC3E}">
        <p14:creationId xmlns:p14="http://schemas.microsoft.com/office/powerpoint/2010/main" val="21525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P spid="14" grpId="1"/>
      <p:bldP spid="15" grpId="0" animBg="1"/>
      <p:bldP spid="16" grpId="0"/>
      <p:bldP spid="17"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API to write custom invariants</a:t>
            </a:r>
            <a:endParaRPr lang="en-US" dirty="0"/>
          </a:p>
        </p:txBody>
      </p:sp>
      <p:sp>
        <p:nvSpPr>
          <p:cNvPr id="3"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VeriFlow provides a set of functions to write custom query algorithms</a:t>
            </a:r>
            <a:endParaRPr lang="en-US" sz="1000" smtClean="0"/>
          </a:p>
          <a:p>
            <a:pPr lvl="1"/>
            <a:r>
              <a:rPr lang="en-US" smtClean="0"/>
              <a:t>Gives access to the affected set of equivalence classes and their forwarding graphs</a:t>
            </a:r>
            <a:endParaRPr lang="en-US" sz="600" smtClean="0"/>
          </a:p>
          <a:p>
            <a:pPr lvl="1"/>
            <a:r>
              <a:rPr lang="en-US" smtClean="0"/>
              <a:t>Verification becomes a standard graph traversal algorithm</a:t>
            </a:r>
          </a:p>
          <a:p>
            <a:endParaRPr lang="en-US" sz="1000" smtClean="0"/>
          </a:p>
          <a:p>
            <a:r>
              <a:rPr lang="en-US" smtClean="0"/>
              <a:t>Can be used to</a:t>
            </a:r>
          </a:p>
          <a:p>
            <a:pPr lvl="1"/>
            <a:r>
              <a:rPr lang="en-US" smtClean="0"/>
              <a:t>Check forwarding behavior of specific packet sets</a:t>
            </a:r>
          </a:p>
          <a:p>
            <a:pPr lvl="1"/>
            <a:r>
              <a:rPr lang="en-US" smtClean="0"/>
              <a:t>Verify effects of potential changes</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22</a:t>
            </a:fld>
            <a:endParaRPr lang="en-US" dirty="0"/>
          </a:p>
        </p:txBody>
      </p:sp>
    </p:spTree>
    <p:extLst>
      <p:ext uri="{BB962C8B-B14F-4D97-AF65-F5344CB8AC3E}">
        <p14:creationId xmlns:p14="http://schemas.microsoft.com/office/powerpoint/2010/main" val="40923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Simulated an IP network using a </a:t>
            </a:r>
            <a:r>
              <a:rPr lang="en-US" dirty="0" err="1">
                <a:solidFill>
                  <a:schemeClr val="tx2">
                    <a:lumMod val="60000"/>
                    <a:lumOff val="40000"/>
                  </a:schemeClr>
                </a:solidFill>
              </a:rPr>
              <a:t>Rocketfuel</a:t>
            </a:r>
            <a:r>
              <a:rPr lang="en-US" dirty="0"/>
              <a:t> </a:t>
            </a:r>
            <a:r>
              <a:rPr lang="en-US" dirty="0" smtClean="0"/>
              <a:t>topology</a:t>
            </a:r>
          </a:p>
          <a:p>
            <a:pPr lvl="1"/>
            <a:r>
              <a:rPr lang="en-US" dirty="0"/>
              <a:t>172 </a:t>
            </a:r>
            <a:r>
              <a:rPr lang="en-US" dirty="0" smtClean="0"/>
              <a:t>routers</a:t>
            </a:r>
          </a:p>
          <a:p>
            <a:endParaRPr lang="en-US" sz="1200" dirty="0" smtClean="0"/>
          </a:p>
          <a:p>
            <a:r>
              <a:rPr lang="en-US" dirty="0" smtClean="0"/>
              <a:t>Replayed </a:t>
            </a:r>
            <a:r>
              <a:rPr lang="en-US" dirty="0">
                <a:solidFill>
                  <a:schemeClr val="tx2">
                    <a:lumMod val="60000"/>
                    <a:lumOff val="40000"/>
                  </a:schemeClr>
                </a:solidFill>
              </a:rPr>
              <a:t>Route Views</a:t>
            </a:r>
            <a:r>
              <a:rPr lang="en-US" dirty="0"/>
              <a:t> BGP </a:t>
            </a:r>
            <a:r>
              <a:rPr lang="en-US" dirty="0" smtClean="0"/>
              <a:t>traces</a:t>
            </a:r>
          </a:p>
          <a:p>
            <a:pPr lvl="1"/>
            <a:r>
              <a:rPr lang="en-US" dirty="0"/>
              <a:t>5 million RIB </a:t>
            </a:r>
            <a:r>
              <a:rPr lang="en-US" dirty="0" smtClean="0"/>
              <a:t>entries</a:t>
            </a:r>
          </a:p>
          <a:p>
            <a:pPr lvl="1"/>
            <a:r>
              <a:rPr lang="en-US" dirty="0"/>
              <a:t>90K BGP updates</a:t>
            </a:r>
            <a:endParaRPr lang="en-US" dirty="0" smtClean="0"/>
          </a:p>
          <a:p>
            <a:endParaRPr lang="en-US" sz="1200" dirty="0" smtClean="0"/>
          </a:p>
          <a:p>
            <a:r>
              <a:rPr lang="en-US" dirty="0" smtClean="0"/>
              <a:t>Checked </a:t>
            </a:r>
            <a:r>
              <a:rPr lang="en-US" dirty="0"/>
              <a:t>for </a:t>
            </a:r>
            <a:r>
              <a:rPr lang="en-US" dirty="0">
                <a:solidFill>
                  <a:schemeClr val="tx2">
                    <a:lumMod val="60000"/>
                    <a:lumOff val="40000"/>
                  </a:schemeClr>
                </a:solidFill>
              </a:rPr>
              <a:t>loops</a:t>
            </a:r>
            <a:r>
              <a:rPr lang="en-US" dirty="0"/>
              <a:t> and </a:t>
            </a:r>
            <a:r>
              <a:rPr lang="en-US" dirty="0">
                <a:solidFill>
                  <a:schemeClr val="tx2">
                    <a:lumMod val="60000"/>
                    <a:lumOff val="40000"/>
                  </a:schemeClr>
                </a:solidFill>
              </a:rPr>
              <a:t>black </a:t>
            </a:r>
            <a:r>
              <a:rPr lang="en-US" dirty="0" smtClean="0">
                <a:solidFill>
                  <a:schemeClr val="tx2">
                    <a:lumMod val="60000"/>
                    <a:lumOff val="40000"/>
                  </a:schemeClr>
                </a:solidFill>
              </a:rPr>
              <a:t>holes</a:t>
            </a:r>
          </a:p>
          <a:p>
            <a:endParaRPr lang="en-US" sz="1100" dirty="0" smtClean="0"/>
          </a:p>
          <a:p>
            <a:r>
              <a:rPr lang="en-US" dirty="0" err="1" smtClean="0"/>
              <a:t>Microbenchmarked</a:t>
            </a:r>
            <a:r>
              <a:rPr lang="en-US" dirty="0" smtClean="0"/>
              <a:t> </a:t>
            </a:r>
            <a:r>
              <a:rPr lang="en-US" dirty="0"/>
              <a:t>each phase of </a:t>
            </a:r>
            <a:r>
              <a:rPr lang="en-US" dirty="0" err="1"/>
              <a:t>VeriFlow’s</a:t>
            </a:r>
            <a:r>
              <a:rPr lang="en-US" dirty="0"/>
              <a:t> </a:t>
            </a:r>
            <a:r>
              <a:rPr lang="en-US" dirty="0" smtClean="0"/>
              <a:t>operation</a:t>
            </a:r>
            <a:endParaRPr lang="en-US" sz="1100" dirty="0"/>
          </a:p>
        </p:txBody>
      </p:sp>
      <p:sp>
        <p:nvSpPr>
          <p:cNvPr id="6" name="Slide Number Placeholder 5"/>
          <p:cNvSpPr>
            <a:spLocks noGrp="1"/>
          </p:cNvSpPr>
          <p:nvPr>
            <p:ph type="sldNum" sz="quarter" idx="12"/>
          </p:nvPr>
        </p:nvSpPr>
        <p:spPr/>
        <p:txBody>
          <a:bodyPr/>
          <a:lstStyle/>
          <a:p>
            <a:fld id="{FAB51C50-87A9-4A9E-924F-6C5F1687B7A3}" type="slidenum">
              <a:rPr lang="en-US" smtClean="0"/>
              <a:t>23</a:t>
            </a:fld>
            <a:endParaRPr lang="en-US" dirty="0"/>
          </a:p>
        </p:txBody>
      </p:sp>
    </p:spTree>
    <p:extLst>
      <p:ext uri="{BB962C8B-B14F-4D97-AF65-F5344CB8AC3E}">
        <p14:creationId xmlns:p14="http://schemas.microsoft.com/office/powerpoint/2010/main" val="721832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89" y="1205511"/>
            <a:ext cx="7269480" cy="5034930"/>
          </a:xfrm>
          <a:prstGeom prst="rect">
            <a:avLst/>
          </a:prstGeom>
        </p:spPr>
      </p:pic>
      <p:sp>
        <p:nvSpPr>
          <p:cNvPr id="2" name="Title 1"/>
          <p:cNvSpPr>
            <a:spLocks noGrp="1"/>
          </p:cNvSpPr>
          <p:nvPr>
            <p:ph type="title"/>
          </p:nvPr>
        </p:nvSpPr>
        <p:spPr/>
        <p:txBody>
          <a:bodyPr/>
          <a:lstStyle/>
          <a:p>
            <a:r>
              <a:rPr lang="en-US" dirty="0" smtClean="0"/>
              <a:t>Performance Result</a:t>
            </a:r>
            <a:endParaRPr lang="en-US" dirty="0"/>
          </a:p>
        </p:txBody>
      </p:sp>
      <p:sp>
        <p:nvSpPr>
          <p:cNvPr id="7" name="Slide Number Placeholder 6"/>
          <p:cNvSpPr>
            <a:spLocks noGrp="1"/>
          </p:cNvSpPr>
          <p:nvPr>
            <p:ph type="sldNum" sz="quarter" idx="12"/>
          </p:nvPr>
        </p:nvSpPr>
        <p:spPr/>
        <p:txBody>
          <a:bodyPr/>
          <a:lstStyle/>
          <a:p>
            <a:fld id="{FAB51C50-87A9-4A9E-924F-6C5F1687B7A3}" type="slidenum">
              <a:rPr lang="en-US" smtClean="0"/>
              <a:t>24</a:t>
            </a:fld>
            <a:endParaRPr lang="en-US" dirty="0"/>
          </a:p>
        </p:txBody>
      </p:sp>
      <p:cxnSp>
        <p:nvCxnSpPr>
          <p:cNvPr id="8" name="Straight Arrow Connector 7"/>
          <p:cNvCxnSpPr/>
          <p:nvPr/>
        </p:nvCxnSpPr>
        <p:spPr>
          <a:xfrm flipH="1" flipV="1">
            <a:off x="5243945" y="1496290"/>
            <a:ext cx="3810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0600" y="4648200"/>
            <a:ext cx="3810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1600" y="2521803"/>
            <a:ext cx="3803073" cy="830997"/>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a:solidFill>
                  <a:schemeClr val="tx1"/>
                </a:solidFill>
              </a:rPr>
              <a:t>97.8% of the </a:t>
            </a:r>
            <a:r>
              <a:rPr lang="en-US" sz="2400" dirty="0" smtClean="0">
                <a:solidFill>
                  <a:schemeClr val="tx1"/>
                </a:solidFill>
              </a:rPr>
              <a:t>updates were verified within 1 millisecond</a:t>
            </a:r>
            <a:endParaRPr lang="en-US" sz="2400" dirty="0">
              <a:solidFill>
                <a:schemeClr val="tx1"/>
              </a:solidFill>
            </a:endParaRPr>
          </a:p>
        </p:txBody>
      </p:sp>
    </p:spTree>
    <p:extLst>
      <p:ext uri="{BB962C8B-B14F-4D97-AF65-F5344CB8AC3E}">
        <p14:creationId xmlns:p14="http://schemas.microsoft.com/office/powerpoint/2010/main" val="106548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Equivalence Class Count</a:t>
            </a:r>
            <a:endParaRPr lang="en-US" dirty="0"/>
          </a:p>
        </p:txBody>
      </p:sp>
      <p:sp>
        <p:nvSpPr>
          <p:cNvPr id="6" name="Slide Number Placeholder 5"/>
          <p:cNvSpPr>
            <a:spLocks noGrp="1"/>
          </p:cNvSpPr>
          <p:nvPr>
            <p:ph type="sldNum" sz="quarter" idx="12"/>
          </p:nvPr>
        </p:nvSpPr>
        <p:spPr/>
        <p:txBody>
          <a:bodyPr/>
          <a:lstStyle/>
          <a:p>
            <a:fld id="{FAB51C50-87A9-4A9E-924F-6C5F1687B7A3}" type="slidenum">
              <a:rPr lang="en-US" smtClean="0"/>
              <a:t>25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47" y="1295400"/>
            <a:ext cx="7201906" cy="5058481"/>
          </a:xfrm>
          <a:prstGeom prst="rect">
            <a:avLst/>
          </a:prstGeom>
        </p:spPr>
      </p:pic>
      <p:sp>
        <p:nvSpPr>
          <p:cNvPr id="8" name="TextBox 7"/>
          <p:cNvSpPr txBox="1"/>
          <p:nvPr/>
        </p:nvSpPr>
        <p:spPr>
          <a:xfrm>
            <a:off x="5105400" y="4274403"/>
            <a:ext cx="3581400" cy="830997"/>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solidFill>
                  <a:schemeClr val="tx1"/>
                </a:solidFill>
              </a:rPr>
              <a:t>Number </a:t>
            </a:r>
            <a:r>
              <a:rPr lang="en-US" sz="2400" dirty="0">
                <a:solidFill>
                  <a:schemeClr val="tx1"/>
                </a:solidFill>
              </a:rPr>
              <a:t>of ECs </a:t>
            </a:r>
            <a:r>
              <a:rPr lang="en-US" sz="2400" dirty="0" smtClean="0">
                <a:solidFill>
                  <a:schemeClr val="tx1"/>
                </a:solidFill>
              </a:rPr>
              <a:t>strongly </a:t>
            </a:r>
            <a:r>
              <a:rPr lang="en-US" sz="2400" dirty="0">
                <a:solidFill>
                  <a:schemeClr val="tx1"/>
                </a:solidFill>
              </a:rPr>
              <a:t>influences verification </a:t>
            </a:r>
            <a:r>
              <a:rPr lang="en-US" sz="2400" dirty="0" smtClean="0">
                <a:solidFill>
                  <a:schemeClr val="tx1"/>
                </a:solidFill>
              </a:rPr>
              <a:t>time</a:t>
            </a:r>
            <a:endParaRPr lang="en-US" sz="2400" dirty="0">
              <a:solidFill>
                <a:schemeClr val="tx1"/>
              </a:solidFill>
            </a:endParaRPr>
          </a:p>
        </p:txBody>
      </p:sp>
      <p:sp>
        <p:nvSpPr>
          <p:cNvPr id="3" name="TextBox 2"/>
          <p:cNvSpPr txBox="1"/>
          <p:nvPr/>
        </p:nvSpPr>
        <p:spPr>
          <a:xfrm>
            <a:off x="2362200" y="5867400"/>
            <a:ext cx="5715000" cy="523220"/>
          </a:xfrm>
          <a:prstGeom prst="rect">
            <a:avLst/>
          </a:prstGeom>
          <a:solidFill>
            <a:schemeClr val="bg1"/>
          </a:solidFill>
        </p:spPr>
        <p:txBody>
          <a:bodyPr wrap="square" rtlCol="0">
            <a:spAutoFit/>
          </a:bodyPr>
          <a:lstStyle/>
          <a:p>
            <a:pPr algn="ctr"/>
            <a:r>
              <a:rPr lang="en-US" sz="2800" dirty="0" smtClean="0"/>
              <a:t>Number of ECs affected by new rule</a:t>
            </a:r>
            <a:endParaRPr lang="en-US" sz="2800" dirty="0"/>
          </a:p>
        </p:txBody>
      </p:sp>
    </p:spTree>
    <p:extLst>
      <p:ext uri="{BB962C8B-B14F-4D97-AF65-F5344CB8AC3E}">
        <p14:creationId xmlns:p14="http://schemas.microsoft.com/office/powerpoint/2010/main" val="351022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(cont.)</a:t>
            </a:r>
            <a:endParaRPr lang="en-US" dirty="0"/>
          </a:p>
        </p:txBody>
      </p:sp>
      <p:sp>
        <p:nvSpPr>
          <p:cNvPr id="3" name="Content Placeholder 2"/>
          <p:cNvSpPr>
            <a:spLocks noGrp="1"/>
          </p:cNvSpPr>
          <p:nvPr>
            <p:ph idx="1"/>
          </p:nvPr>
        </p:nvSpPr>
        <p:spPr>
          <a:xfrm>
            <a:off x="457200" y="1600201"/>
            <a:ext cx="8229600" cy="2057400"/>
          </a:xfrm>
        </p:spPr>
        <p:txBody>
          <a:bodyPr>
            <a:normAutofit fontScale="92500"/>
          </a:bodyPr>
          <a:lstStyle/>
          <a:p>
            <a:r>
              <a:rPr lang="en-US" sz="2800" dirty="0" err="1"/>
              <a:t>Mininet</a:t>
            </a:r>
            <a:r>
              <a:rPr lang="en-US" sz="2800" dirty="0"/>
              <a:t> </a:t>
            </a:r>
            <a:r>
              <a:rPr lang="en-US" sz="2800" dirty="0" err="1"/>
              <a:t>OpenFlow</a:t>
            </a:r>
            <a:r>
              <a:rPr lang="en-US" sz="2800" dirty="0"/>
              <a:t> network</a:t>
            </a:r>
          </a:p>
          <a:p>
            <a:pPr lvl="1"/>
            <a:r>
              <a:rPr lang="en-US" sz="2400" dirty="0" err="1" smtClean="0"/>
              <a:t>Rocketfuel</a:t>
            </a:r>
            <a:r>
              <a:rPr lang="en-US" sz="2400" dirty="0" smtClean="0"/>
              <a:t> topology with 172 switches, one host per switch </a:t>
            </a:r>
            <a:endParaRPr lang="en-US" sz="2400" dirty="0"/>
          </a:p>
          <a:p>
            <a:r>
              <a:rPr lang="en-US" sz="2800" dirty="0" smtClean="0"/>
              <a:t>NOX </a:t>
            </a:r>
            <a:r>
              <a:rPr lang="en-US" sz="2800" dirty="0"/>
              <a:t>controller, learning switch app</a:t>
            </a:r>
          </a:p>
          <a:p>
            <a:r>
              <a:rPr lang="en-US" sz="2800" dirty="0" smtClean="0"/>
              <a:t>TCP </a:t>
            </a:r>
            <a:r>
              <a:rPr lang="en-US" sz="2800" dirty="0"/>
              <a:t>connections between random pairs of </a:t>
            </a:r>
            <a:r>
              <a:rPr lang="en-US" sz="2800" dirty="0" smtClean="0"/>
              <a:t>hosts</a:t>
            </a:r>
            <a:endParaRPr lang="en-US" sz="2800" dirty="0"/>
          </a:p>
        </p:txBody>
      </p:sp>
      <p:sp>
        <p:nvSpPr>
          <p:cNvPr id="6" name="Slide Number Placeholder 5"/>
          <p:cNvSpPr>
            <a:spLocks noGrp="1"/>
          </p:cNvSpPr>
          <p:nvPr>
            <p:ph type="sldNum" sz="quarter" idx="12"/>
          </p:nvPr>
        </p:nvSpPr>
        <p:spPr/>
        <p:txBody>
          <a:bodyPr/>
          <a:lstStyle/>
          <a:p>
            <a:fld id="{FAB51C50-87A9-4A9E-924F-6C5F1687B7A3}" type="slidenum">
              <a:rPr lang="en-US" smtClean="0"/>
              <a:t>26</a:t>
            </a:fld>
            <a:endParaRPr lang="en-US" dirty="0"/>
          </a:p>
        </p:txBody>
      </p:sp>
      <p:grpSp>
        <p:nvGrpSpPr>
          <p:cNvPr id="7" name="Group 3"/>
          <p:cNvGrpSpPr>
            <a:grpSpLocks/>
          </p:cNvGrpSpPr>
          <p:nvPr/>
        </p:nvGrpSpPr>
        <p:grpSpPr bwMode="auto">
          <a:xfrm>
            <a:off x="2260600" y="3657600"/>
            <a:ext cx="4940300" cy="876300"/>
            <a:chOff x="0" y="72"/>
            <a:chExt cx="3112" cy="552"/>
          </a:xfrm>
        </p:grpSpPr>
        <p:sp>
          <p:nvSpPr>
            <p:cNvPr id="8" name="AutoShape 1"/>
            <p:cNvSpPr>
              <a:spLocks/>
            </p:cNvSpPr>
            <p:nvPr/>
          </p:nvSpPr>
          <p:spPr bwMode="auto">
            <a:xfrm>
              <a:off x="0" y="72"/>
              <a:ext cx="3112" cy="552"/>
            </a:xfrm>
            <a:prstGeom prst="roundRect">
              <a:avLst>
                <a:gd name="adj" fmla="val 21736"/>
              </a:avLst>
            </a:prstGeom>
            <a:solidFill>
              <a:srgbClr val="5678BA"/>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algn="l"/>
              <a:r>
                <a:rPr lang="en-US">
                  <a:solidFill>
                    <a:srgbClr val="FFFFFF"/>
                  </a:solidFill>
                </a:rPr>
                <a:t>NOX Controller</a:t>
              </a:r>
            </a:p>
          </p:txBody>
        </p:sp>
        <p:sp>
          <p:nvSpPr>
            <p:cNvPr id="9" name="Rectangle 2"/>
            <p:cNvSpPr>
              <a:spLocks/>
            </p:cNvSpPr>
            <p:nvPr/>
          </p:nvSpPr>
          <p:spPr bwMode="auto">
            <a:xfrm>
              <a:off x="43" y="274"/>
              <a:ext cx="3040" cy="272"/>
            </a:xfrm>
            <a:prstGeom prst="rect">
              <a:avLst/>
            </a:prstGeom>
            <a:solidFill>
              <a:srgbClr val="FFFFFF"/>
            </a:solidFill>
            <a:ln w="25400">
              <a:solidFill>
                <a:srgbClr val="5677BA"/>
              </a:solidFill>
              <a:miter lim="800000"/>
              <a:headEnd/>
              <a:tailEnd/>
            </a:ln>
          </p:spPr>
          <p:txBody>
            <a:bodyPr lIns="0" tIns="0" rIns="0" bIns="0" anchor="ctr"/>
            <a:lstStyle/>
            <a:p>
              <a:pPr algn="ctr"/>
              <a:r>
                <a:rPr lang="en-US" sz="2400" dirty="0" smtClean="0">
                  <a:solidFill>
                    <a:schemeClr val="tx1"/>
                  </a:solidFill>
                </a:rPr>
                <a:t> </a:t>
              </a:r>
              <a:r>
                <a:rPr lang="en-US" sz="2400" dirty="0" err="1" smtClean="0">
                  <a:solidFill>
                    <a:schemeClr val="tx1"/>
                  </a:solidFill>
                </a:rPr>
                <a:t>VeriFlow</a:t>
              </a:r>
              <a:endParaRPr lang="en-US" sz="2400" dirty="0">
                <a:solidFill>
                  <a:schemeClr val="tx1"/>
                </a:solidFill>
              </a:endParaRPr>
            </a:p>
          </p:txBody>
        </p:sp>
      </p:grpSp>
      <p:sp>
        <p:nvSpPr>
          <p:cNvPr id="10" name="Rectangle 5"/>
          <p:cNvSpPr>
            <a:spLocks/>
          </p:cNvSpPr>
          <p:nvPr/>
        </p:nvSpPr>
        <p:spPr bwMode="auto">
          <a:xfrm>
            <a:off x="917575" y="4229100"/>
            <a:ext cx="12160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r>
              <a:rPr lang="en-US" sz="2200">
                <a:solidFill>
                  <a:srgbClr val="367F09"/>
                </a:solidFill>
              </a:rPr>
              <a:t>TCP SYN</a:t>
            </a:r>
          </a:p>
        </p:txBody>
      </p:sp>
      <p:grpSp>
        <p:nvGrpSpPr>
          <p:cNvPr id="11" name="Group 10"/>
          <p:cNvGrpSpPr>
            <a:grpSpLocks/>
          </p:cNvGrpSpPr>
          <p:nvPr/>
        </p:nvGrpSpPr>
        <p:grpSpPr bwMode="auto">
          <a:xfrm>
            <a:off x="635000" y="4711700"/>
            <a:ext cx="2197100" cy="889000"/>
            <a:chOff x="0" y="0"/>
            <a:chExt cx="1384" cy="560"/>
          </a:xfrm>
        </p:grpSpPr>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 y="152"/>
              <a:ext cx="448"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6" cy="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4" name="Line 9"/>
            <p:cNvSpPr>
              <a:spLocks noChangeShapeType="1"/>
            </p:cNvSpPr>
            <p:nvPr/>
          </p:nvSpPr>
          <p:spPr bwMode="auto">
            <a:xfrm>
              <a:off x="681" y="281"/>
              <a:ext cx="269" cy="0"/>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15" name="Group 14"/>
          <p:cNvGrpSpPr>
            <a:grpSpLocks/>
          </p:cNvGrpSpPr>
          <p:nvPr/>
        </p:nvGrpSpPr>
        <p:grpSpPr bwMode="auto">
          <a:xfrm>
            <a:off x="3289300" y="4914900"/>
            <a:ext cx="1168400" cy="1524000"/>
            <a:chOff x="0" y="0"/>
            <a:chExt cx="736" cy="960"/>
          </a:xfrm>
        </p:grpSpPr>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 y="0"/>
              <a:ext cx="448"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
              <a:ext cx="736" cy="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8" name="Line 13"/>
            <p:cNvSpPr>
              <a:spLocks noChangeShapeType="1"/>
            </p:cNvSpPr>
            <p:nvPr/>
          </p:nvSpPr>
          <p:spPr bwMode="auto">
            <a:xfrm>
              <a:off x="376" y="234"/>
              <a:ext cx="0" cy="270"/>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19" name="Group 18"/>
          <p:cNvGrpSpPr>
            <a:grpSpLocks/>
          </p:cNvGrpSpPr>
          <p:nvPr/>
        </p:nvGrpSpPr>
        <p:grpSpPr bwMode="auto">
          <a:xfrm>
            <a:off x="4699000" y="4914900"/>
            <a:ext cx="1168400" cy="1524000"/>
            <a:chOff x="0" y="0"/>
            <a:chExt cx="736" cy="960"/>
          </a:xfrm>
        </p:grpSpPr>
        <p:pic>
          <p:nvPicPr>
            <p:cNvPr id="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 y="0"/>
              <a:ext cx="448"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
              <a:ext cx="736" cy="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2" name="Line 17"/>
            <p:cNvSpPr>
              <a:spLocks noChangeShapeType="1"/>
            </p:cNvSpPr>
            <p:nvPr/>
          </p:nvSpPr>
          <p:spPr bwMode="auto">
            <a:xfrm>
              <a:off x="376" y="234"/>
              <a:ext cx="0" cy="270"/>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23" name="Group 22"/>
          <p:cNvGrpSpPr>
            <a:grpSpLocks/>
          </p:cNvGrpSpPr>
          <p:nvPr/>
        </p:nvGrpSpPr>
        <p:grpSpPr bwMode="auto">
          <a:xfrm>
            <a:off x="6375400" y="4711700"/>
            <a:ext cx="2197100" cy="889000"/>
            <a:chOff x="0" y="0"/>
            <a:chExt cx="1384" cy="560"/>
          </a:xfrm>
        </p:grpSpPr>
        <p:pic>
          <p:nvPicPr>
            <p:cNvPr id="2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
              <a:ext cx="448"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 y="0"/>
              <a:ext cx="736" cy="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6" name="Line 21"/>
            <p:cNvSpPr>
              <a:spLocks noChangeShapeType="1"/>
            </p:cNvSpPr>
            <p:nvPr/>
          </p:nvSpPr>
          <p:spPr bwMode="auto">
            <a:xfrm>
              <a:off x="417" y="281"/>
              <a:ext cx="269" cy="0"/>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27" name="Line 23"/>
          <p:cNvSpPr>
            <a:spLocks noChangeShapeType="1"/>
          </p:cNvSpPr>
          <p:nvPr/>
        </p:nvSpPr>
        <p:spPr bwMode="auto">
          <a:xfrm rot="10800000" flipH="1">
            <a:off x="4216400" y="5156200"/>
            <a:ext cx="762000" cy="0"/>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8" name="Line 28"/>
          <p:cNvSpPr>
            <a:spLocks noChangeShapeType="1"/>
          </p:cNvSpPr>
          <p:nvPr/>
        </p:nvSpPr>
        <p:spPr bwMode="auto">
          <a:xfrm rot="10800000" flipH="1">
            <a:off x="5638800" y="5141913"/>
            <a:ext cx="762000" cy="1587"/>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9" name="Line 29"/>
          <p:cNvSpPr>
            <a:spLocks noChangeShapeType="1"/>
          </p:cNvSpPr>
          <p:nvPr/>
        </p:nvSpPr>
        <p:spPr bwMode="auto">
          <a:xfrm rot="10800000" flipH="1">
            <a:off x="2781300" y="5154613"/>
            <a:ext cx="762000" cy="1587"/>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cxnSp>
        <p:nvCxnSpPr>
          <p:cNvPr id="30" name="Straight Arrow Connector 29"/>
          <p:cNvCxnSpPr>
            <a:cxnSpLocks noChangeShapeType="1"/>
          </p:cNvCxnSpPr>
          <p:nvPr/>
        </p:nvCxnSpPr>
        <p:spPr bwMode="auto">
          <a:xfrm>
            <a:off x="914400" y="4711700"/>
            <a:ext cx="1206500"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1" name="Straight Arrow Connector 30"/>
          <p:cNvCxnSpPr>
            <a:cxnSpLocks noChangeShapeType="1"/>
            <a:stCxn id="12" idx="0"/>
          </p:cNvCxnSpPr>
          <p:nvPr/>
        </p:nvCxnSpPr>
        <p:spPr bwMode="auto">
          <a:xfrm flipV="1">
            <a:off x="2476500" y="3978276"/>
            <a:ext cx="657949" cy="974724"/>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2" name="Straight Arrow Connector 31"/>
          <p:cNvCxnSpPr>
            <a:cxnSpLocks noChangeShapeType="1"/>
          </p:cNvCxnSpPr>
          <p:nvPr/>
        </p:nvCxnSpPr>
        <p:spPr bwMode="auto">
          <a:xfrm flipH="1">
            <a:off x="2667000" y="4008005"/>
            <a:ext cx="685800" cy="94499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257221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Effect on Flow Table Update Throughput</a:t>
            </a:r>
            <a:endParaRPr lang="en-US" sz="3600" dirty="0"/>
          </a:p>
        </p:txBody>
      </p:sp>
      <p:sp>
        <p:nvSpPr>
          <p:cNvPr id="7" name="Slide Number Placeholder 6"/>
          <p:cNvSpPr>
            <a:spLocks noGrp="1"/>
          </p:cNvSpPr>
          <p:nvPr>
            <p:ph type="sldNum" sz="quarter" idx="12"/>
          </p:nvPr>
        </p:nvSpPr>
        <p:spPr/>
        <p:txBody>
          <a:bodyPr/>
          <a:lstStyle/>
          <a:p>
            <a:fld id="{FAB51C50-87A9-4A9E-924F-6C5F1687B7A3}" type="slidenum">
              <a:rPr lang="en-US" smtClean="0"/>
              <a:t>27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88" y="1247876"/>
            <a:ext cx="7068312" cy="5111980"/>
          </a:xfrm>
          <a:prstGeom prst="rect">
            <a:avLst/>
          </a:prstGeom>
        </p:spPr>
      </p:pic>
      <p:sp>
        <p:nvSpPr>
          <p:cNvPr id="4" name="TextBox 3"/>
          <p:cNvSpPr txBox="1"/>
          <p:nvPr/>
        </p:nvSpPr>
        <p:spPr>
          <a:xfrm rot="16200000">
            <a:off x="-1172541" y="3257238"/>
            <a:ext cx="4697104" cy="523220"/>
          </a:xfrm>
          <a:prstGeom prst="rect">
            <a:avLst/>
          </a:prstGeom>
          <a:solidFill>
            <a:schemeClr val="bg1"/>
          </a:solidFill>
        </p:spPr>
        <p:txBody>
          <a:bodyPr wrap="square" rtlCol="0">
            <a:spAutoFit/>
          </a:bodyPr>
          <a:lstStyle/>
          <a:p>
            <a:pPr algn="ctr"/>
            <a:r>
              <a:rPr lang="en-US" sz="2800" dirty="0" smtClean="0"/>
              <a:t>Update throughput (</a:t>
            </a:r>
            <a:r>
              <a:rPr lang="en-US" sz="2800" dirty="0" err="1" smtClean="0"/>
              <a:t>msg</a:t>
            </a:r>
            <a:r>
              <a:rPr lang="en-US" sz="2800" dirty="0" smtClean="0"/>
              <a:t>/sec)</a:t>
            </a:r>
            <a:endParaRPr lang="en-US" sz="2800" dirty="0"/>
          </a:p>
        </p:txBody>
      </p:sp>
      <p:sp>
        <p:nvSpPr>
          <p:cNvPr id="10" name="TextBox 9"/>
          <p:cNvSpPr txBox="1"/>
          <p:nvPr/>
        </p:nvSpPr>
        <p:spPr>
          <a:xfrm>
            <a:off x="5181600" y="3272135"/>
            <a:ext cx="3733800" cy="461665"/>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solidFill>
                  <a:schemeClr val="tx1"/>
                </a:solidFill>
              </a:rPr>
              <a:t>Overhead of </a:t>
            </a:r>
            <a:r>
              <a:rPr lang="en-US" sz="2400" dirty="0" err="1" smtClean="0">
                <a:solidFill>
                  <a:schemeClr val="tx1"/>
                </a:solidFill>
              </a:rPr>
              <a:t>VeriFlow</a:t>
            </a:r>
            <a:r>
              <a:rPr lang="en-US" sz="2400" dirty="0" smtClean="0">
                <a:solidFill>
                  <a:schemeClr val="tx1"/>
                </a:solidFill>
              </a:rPr>
              <a:t> is low</a:t>
            </a:r>
            <a:endParaRPr lang="en-US" sz="2400" dirty="0">
              <a:solidFill>
                <a:schemeClr val="tx1"/>
              </a:solidFill>
            </a:endParaRPr>
          </a:p>
        </p:txBody>
      </p:sp>
    </p:spTree>
    <p:extLst>
      <p:ext uri="{BB962C8B-B14F-4D97-AF65-F5344CB8AC3E}">
        <p14:creationId xmlns:p14="http://schemas.microsoft.com/office/powerpoint/2010/main" val="99913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Multiple Header Fields</a:t>
            </a:r>
            <a:endParaRPr lang="en-US" dirty="0"/>
          </a:p>
        </p:txBody>
      </p:sp>
      <p:sp>
        <p:nvSpPr>
          <p:cNvPr id="6" name="Slide Number Placeholder 5"/>
          <p:cNvSpPr>
            <a:spLocks noGrp="1"/>
          </p:cNvSpPr>
          <p:nvPr>
            <p:ph type="sldNum" sz="quarter" idx="12"/>
          </p:nvPr>
        </p:nvSpPr>
        <p:spPr/>
        <p:txBody>
          <a:bodyPr/>
          <a:lstStyle/>
          <a:p>
            <a:fld id="{FAB51C50-87A9-4A9E-924F-6C5F1687B7A3}" type="slidenum">
              <a:rPr lang="en-US" smtClean="0"/>
              <a:t>28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73" y="1219200"/>
            <a:ext cx="7182853" cy="5096587"/>
          </a:xfrm>
          <a:prstGeom prst="rect">
            <a:avLst/>
          </a:prstGeom>
        </p:spPr>
      </p:pic>
      <p:sp>
        <p:nvSpPr>
          <p:cNvPr id="8" name="Oval 7"/>
          <p:cNvSpPr/>
          <p:nvPr/>
        </p:nvSpPr>
        <p:spPr>
          <a:xfrm>
            <a:off x="2867890" y="4703620"/>
            <a:ext cx="381000" cy="36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41970" y="4294910"/>
            <a:ext cx="381000" cy="36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22960" y="3775360"/>
            <a:ext cx="381000" cy="36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90110" y="3068785"/>
            <a:ext cx="381000" cy="36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79475" y="1794165"/>
            <a:ext cx="381000" cy="36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90447" y="4797140"/>
            <a:ext cx="1672942" cy="369332"/>
          </a:xfrm>
          <a:prstGeom prst="rect">
            <a:avLst/>
          </a:prstGeom>
          <a:solidFill>
            <a:schemeClr val="tx2">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solidFill>
                  <a:schemeClr val="tx1"/>
                </a:solidFill>
              </a:rPr>
              <a:t>Data link source</a:t>
            </a:r>
            <a:endParaRPr lang="en-US" dirty="0">
              <a:solidFill>
                <a:schemeClr val="tx1"/>
              </a:solidFill>
            </a:endParaRPr>
          </a:p>
        </p:txBody>
      </p:sp>
      <p:sp>
        <p:nvSpPr>
          <p:cNvPr id="14" name="TextBox 13"/>
          <p:cNvSpPr txBox="1"/>
          <p:nvPr/>
        </p:nvSpPr>
        <p:spPr>
          <a:xfrm>
            <a:off x="3692235" y="4331220"/>
            <a:ext cx="2168240" cy="369332"/>
          </a:xfrm>
          <a:prstGeom prst="rect">
            <a:avLst/>
          </a:prstGeom>
          <a:solidFill>
            <a:schemeClr val="tx2">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solidFill>
                  <a:schemeClr val="tx1"/>
                </a:solidFill>
              </a:rPr>
              <a:t>Data link destination</a:t>
            </a:r>
            <a:endParaRPr lang="en-US" dirty="0">
              <a:solidFill>
                <a:schemeClr val="tx1"/>
              </a:solidFill>
            </a:endParaRPr>
          </a:p>
        </p:txBody>
      </p:sp>
      <p:sp>
        <p:nvSpPr>
          <p:cNvPr id="15" name="TextBox 14"/>
          <p:cNvSpPr txBox="1"/>
          <p:nvPr/>
        </p:nvSpPr>
        <p:spPr>
          <a:xfrm>
            <a:off x="4066303" y="3818600"/>
            <a:ext cx="1794172" cy="369332"/>
          </a:xfrm>
          <a:prstGeom prst="rect">
            <a:avLst/>
          </a:prstGeom>
          <a:solidFill>
            <a:schemeClr val="tx2">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solidFill>
                  <a:schemeClr val="tx1"/>
                </a:solidFill>
              </a:rPr>
              <a:t>Network source</a:t>
            </a:r>
            <a:endParaRPr lang="en-US" dirty="0">
              <a:solidFill>
                <a:schemeClr val="tx1"/>
              </a:solidFill>
            </a:endParaRPr>
          </a:p>
        </p:txBody>
      </p:sp>
      <p:sp>
        <p:nvSpPr>
          <p:cNvPr id="16" name="TextBox 15"/>
          <p:cNvSpPr txBox="1"/>
          <p:nvPr/>
        </p:nvSpPr>
        <p:spPr>
          <a:xfrm>
            <a:off x="4412667" y="3276600"/>
            <a:ext cx="2140533" cy="369332"/>
          </a:xfrm>
          <a:prstGeom prst="rect">
            <a:avLst/>
          </a:prstGeom>
          <a:solidFill>
            <a:schemeClr val="tx2">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solidFill>
                  <a:schemeClr val="tx1"/>
                </a:solidFill>
              </a:rPr>
              <a:t>Network destination</a:t>
            </a:r>
            <a:endParaRPr lang="en-US" dirty="0">
              <a:solidFill>
                <a:schemeClr val="tx1"/>
              </a:solidFill>
            </a:endParaRPr>
          </a:p>
        </p:txBody>
      </p:sp>
      <p:sp>
        <p:nvSpPr>
          <p:cNvPr id="17" name="TextBox 16"/>
          <p:cNvSpPr txBox="1"/>
          <p:nvPr/>
        </p:nvSpPr>
        <p:spPr>
          <a:xfrm>
            <a:off x="5881254" y="2043545"/>
            <a:ext cx="1510146" cy="369332"/>
          </a:xfrm>
          <a:prstGeom prst="rect">
            <a:avLst/>
          </a:prstGeom>
          <a:solidFill>
            <a:schemeClr val="tx2">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solidFill>
                  <a:schemeClr val="tx1"/>
                </a:solidFill>
              </a:rPr>
              <a:t>Data link type</a:t>
            </a:r>
            <a:endParaRPr lang="en-US" dirty="0">
              <a:solidFill>
                <a:schemeClr val="tx1"/>
              </a:solidFill>
            </a:endParaRPr>
          </a:p>
        </p:txBody>
      </p:sp>
      <p:sp>
        <p:nvSpPr>
          <p:cNvPr id="18" name="TextBox 17"/>
          <p:cNvSpPr txBox="1"/>
          <p:nvPr/>
        </p:nvSpPr>
        <p:spPr>
          <a:xfrm>
            <a:off x="6019800" y="3810000"/>
            <a:ext cx="3048000" cy="1569660"/>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solidFill>
                  <a:schemeClr val="tx1"/>
                </a:solidFill>
              </a:rPr>
              <a:t>More fields -&gt; More equivalence classes -&gt; Longer verification time</a:t>
            </a:r>
            <a:endParaRPr lang="en-US" sz="2400" dirty="0">
              <a:solidFill>
                <a:schemeClr val="tx1"/>
              </a:solidFill>
            </a:endParaRPr>
          </a:p>
        </p:txBody>
      </p:sp>
    </p:spTree>
    <p:extLst>
      <p:ext uri="{BB962C8B-B14F-4D97-AF65-F5344CB8AC3E}">
        <p14:creationId xmlns:p14="http://schemas.microsoft.com/office/powerpoint/2010/main" val="42461056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Key ideas:</a:t>
            </a:r>
          </a:p>
          <a:p>
            <a:pPr lvl="1"/>
            <a:r>
              <a:rPr lang="en-US" dirty="0" smtClean="0"/>
              <a:t>Build EC to detect changes quickly</a:t>
            </a:r>
          </a:p>
          <a:p>
            <a:pPr lvl="1"/>
            <a:r>
              <a:rPr lang="en-US" dirty="0" smtClean="0"/>
              <a:t>Build and query forward graph on changes</a:t>
            </a:r>
            <a:endParaRPr lang="en-US" dirty="0"/>
          </a:p>
          <a:p>
            <a:r>
              <a:rPr lang="en-US" dirty="0" smtClean="0"/>
              <a:t>Good:</a:t>
            </a:r>
          </a:p>
          <a:p>
            <a:pPr lvl="1"/>
            <a:r>
              <a:rPr lang="en-US" dirty="0" smtClean="0"/>
              <a:t>Real time</a:t>
            </a:r>
          </a:p>
          <a:p>
            <a:pPr lvl="1"/>
            <a:r>
              <a:rPr lang="en-US" dirty="0" smtClean="0"/>
              <a:t>Check key properties</a:t>
            </a:r>
          </a:p>
          <a:p>
            <a:pPr lvl="1"/>
            <a:r>
              <a:rPr lang="en-US" dirty="0" smtClean="0"/>
              <a:t>Transparent</a:t>
            </a:r>
          </a:p>
          <a:p>
            <a:r>
              <a:rPr lang="en-US" dirty="0" smtClean="0"/>
              <a:t>To be desired:</a:t>
            </a:r>
          </a:p>
          <a:p>
            <a:pPr lvl="1"/>
            <a:r>
              <a:rPr lang="en-US" dirty="0" smtClean="0"/>
              <a:t>Actions beyond forwarding </a:t>
            </a:r>
            <a:r>
              <a:rPr lang="en-US" dirty="0"/>
              <a:t>(</a:t>
            </a:r>
            <a:r>
              <a:rPr lang="en-US" dirty="0" smtClean="0"/>
              <a:t>packet transformation)?</a:t>
            </a:r>
          </a:p>
          <a:p>
            <a:pPr lvl="1"/>
            <a:r>
              <a:rPr lang="en-US" dirty="0" smtClean="0"/>
              <a:t>What about properties that cannot be checked incrementally?</a:t>
            </a:r>
          </a:p>
          <a:p>
            <a:pPr lvl="1"/>
            <a:r>
              <a:rPr lang="en-US" dirty="0" smtClean="0"/>
              <a:t>Multiple controllers?</a:t>
            </a:r>
          </a:p>
          <a:p>
            <a:pPr lvl="1"/>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29</a:t>
            </a:fld>
            <a:endParaRPr kumimoji="0" lang="en-US"/>
          </a:p>
        </p:txBody>
      </p:sp>
    </p:spTree>
    <p:extLst>
      <p:ext uri="{BB962C8B-B14F-4D97-AF65-F5344CB8AC3E}">
        <p14:creationId xmlns:p14="http://schemas.microsoft.com/office/powerpoint/2010/main" val="3695271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Effects of Network Errors</a:t>
            </a:r>
            <a:endParaRPr lang="en-US" dirty="0"/>
          </a:p>
        </p:txBody>
      </p:sp>
      <p:sp>
        <p:nvSpPr>
          <p:cNvPr id="3" name="Content Placeholder 2"/>
          <p:cNvSpPr txBox="1">
            <a:spLocks/>
          </p:cNvSpPr>
          <p:nvPr/>
        </p:nvSpPr>
        <p:spPr>
          <a:xfrm>
            <a:off x="457200" y="1600200"/>
            <a:ext cx="38100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smtClean="0"/>
              <a:t>Allow unauthorized packets to enter a secured zone in a network</a:t>
            </a:r>
            <a:endParaRPr lang="en-US" sz="400" smtClean="0"/>
          </a:p>
          <a:p>
            <a:r>
              <a:rPr lang="en-US" sz="2400" smtClean="0"/>
              <a:t>Make services and the infrastructure prone to attacks</a:t>
            </a:r>
          </a:p>
          <a:p>
            <a:r>
              <a:rPr lang="en-US" sz="2400" smtClean="0"/>
              <a:t>Make critical services unavailable</a:t>
            </a:r>
            <a:endParaRPr lang="en-US" sz="400" smtClean="0"/>
          </a:p>
          <a:p>
            <a:r>
              <a:rPr lang="en-US" sz="2400" smtClean="0"/>
              <a:t>Affect network performance</a:t>
            </a:r>
            <a:endParaRPr lang="en-US" sz="2400" dirty="0"/>
          </a:p>
        </p:txBody>
      </p:sp>
      <p:sp>
        <p:nvSpPr>
          <p:cNvPr id="6"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3</a:t>
            </a:fld>
            <a:endParaRPr lang="en-US" dirty="0"/>
          </a:p>
        </p:txBody>
      </p:sp>
      <p:grpSp>
        <p:nvGrpSpPr>
          <p:cNvPr id="7" name="Group 6"/>
          <p:cNvGrpSpPr/>
          <p:nvPr/>
        </p:nvGrpSpPr>
        <p:grpSpPr>
          <a:xfrm>
            <a:off x="4322620" y="1676400"/>
            <a:ext cx="4287980" cy="1905000"/>
            <a:chOff x="4322620" y="1676400"/>
            <a:chExt cx="4287980" cy="1905000"/>
          </a:xfrm>
        </p:grpSpPr>
        <p:sp>
          <p:nvSpPr>
            <p:cNvPr id="8" name="Rectangle 7"/>
            <p:cNvSpPr/>
            <p:nvPr/>
          </p:nvSpPr>
          <p:spPr>
            <a:xfrm>
              <a:off x="4856020" y="1676400"/>
              <a:ext cx="3754580" cy="1905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620" y="2454587"/>
              <a:ext cx="762000" cy="3647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820" y="1752600"/>
              <a:ext cx="659975" cy="633576"/>
            </a:xfrm>
            <a:prstGeom prst="rect">
              <a:avLst/>
            </a:prstGeom>
          </p:spPr>
        </p:pic>
        <p:cxnSp>
          <p:nvCxnSpPr>
            <p:cNvPr id="11" name="Straight Connector 10"/>
            <p:cNvCxnSpPr>
              <a:stCxn id="9" idx="3"/>
            </p:cNvCxnSpPr>
            <p:nvPr/>
          </p:nvCxnSpPr>
          <p:spPr>
            <a:xfrm flipV="1">
              <a:off x="5846620" y="2636937"/>
              <a:ext cx="5334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5" idx="3"/>
              <a:endCxn id="10" idx="1"/>
            </p:cNvCxnSpPr>
            <p:nvPr/>
          </p:nvCxnSpPr>
          <p:spPr>
            <a:xfrm flipV="1">
              <a:off x="7454756" y="2069388"/>
              <a:ext cx="373064" cy="554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45" y="2795424"/>
              <a:ext cx="659975" cy="633576"/>
            </a:xfrm>
            <a:prstGeom prst="rect">
              <a:avLst/>
            </a:prstGeom>
          </p:spPr>
        </p:pic>
        <p:cxnSp>
          <p:nvCxnSpPr>
            <p:cNvPr id="14" name="Straight Connector 13"/>
            <p:cNvCxnSpPr>
              <a:stCxn id="15" idx="3"/>
              <a:endCxn id="13" idx="1"/>
            </p:cNvCxnSpPr>
            <p:nvPr/>
          </p:nvCxnSpPr>
          <p:spPr>
            <a:xfrm>
              <a:off x="7454756" y="2624201"/>
              <a:ext cx="398889" cy="488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620" y="2548490"/>
              <a:ext cx="1227136" cy="151421"/>
            </a:xfrm>
            <a:prstGeom prst="rect">
              <a:avLst/>
            </a:prstGeom>
          </p:spPr>
        </p:pic>
        <p:cxnSp>
          <p:nvCxnSpPr>
            <p:cNvPr id="16" name="Straight Connector 15"/>
            <p:cNvCxnSpPr>
              <a:endCxn id="9" idx="1"/>
            </p:cNvCxnSpPr>
            <p:nvPr/>
          </p:nvCxnSpPr>
          <p:spPr>
            <a:xfrm>
              <a:off x="4322620" y="2636938"/>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4475020" y="2188192"/>
            <a:ext cx="266700" cy="316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endParaRPr lang="en-US" b="1" dirty="0"/>
          </a:p>
        </p:txBody>
      </p:sp>
      <p:grpSp>
        <p:nvGrpSpPr>
          <p:cNvPr id="18" name="Group 17"/>
          <p:cNvGrpSpPr/>
          <p:nvPr/>
        </p:nvGrpSpPr>
        <p:grpSpPr>
          <a:xfrm>
            <a:off x="4450396" y="3962400"/>
            <a:ext cx="4084004" cy="1752600"/>
            <a:chOff x="4450396" y="3962400"/>
            <a:chExt cx="4084004" cy="1752600"/>
          </a:xfrm>
        </p:grpSpPr>
        <p:sp>
          <p:nvSpPr>
            <p:cNvPr id="19" name="Cloud 18"/>
            <p:cNvSpPr/>
            <p:nvPr/>
          </p:nvSpPr>
          <p:spPr>
            <a:xfrm>
              <a:off x="5570537" y="4327662"/>
              <a:ext cx="1918634" cy="106680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Network</a:t>
              </a:r>
              <a:endParaRPr lang="en-US" sz="2400" dirty="0">
                <a:solidFill>
                  <a:schemeClr val="tx1"/>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962400"/>
              <a:ext cx="659975" cy="633576"/>
            </a:xfrm>
            <a:prstGeom prst="rect">
              <a:avLst/>
            </a:prstGeom>
          </p:spPr>
        </p:pic>
        <p:cxnSp>
          <p:nvCxnSpPr>
            <p:cNvPr id="21" name="Straight Connector 20"/>
            <p:cNvCxnSpPr>
              <a:stCxn id="19" idx="0"/>
              <a:endCxn id="20" idx="1"/>
            </p:cNvCxnSpPr>
            <p:nvPr/>
          </p:nvCxnSpPr>
          <p:spPr>
            <a:xfrm flipV="1">
              <a:off x="7487572" y="4279188"/>
              <a:ext cx="361028" cy="581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4425" y="5005224"/>
              <a:ext cx="659975" cy="633576"/>
            </a:xfrm>
            <a:prstGeom prst="rect">
              <a:avLst/>
            </a:prstGeom>
          </p:spPr>
        </p:pic>
        <p:cxnSp>
          <p:nvCxnSpPr>
            <p:cNvPr id="23" name="Straight Connector 22"/>
            <p:cNvCxnSpPr>
              <a:stCxn id="19" idx="0"/>
              <a:endCxn id="22" idx="1"/>
            </p:cNvCxnSpPr>
            <p:nvPr/>
          </p:nvCxnSpPr>
          <p:spPr>
            <a:xfrm>
              <a:off x="7487572" y="4861062"/>
              <a:ext cx="386853" cy="460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0396" y="3962400"/>
              <a:ext cx="716280" cy="71628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3256" y="4998720"/>
              <a:ext cx="716280" cy="716280"/>
            </a:xfrm>
            <a:prstGeom prst="rect">
              <a:avLst/>
            </a:prstGeom>
          </p:spPr>
        </p:pic>
        <p:cxnSp>
          <p:nvCxnSpPr>
            <p:cNvPr id="26" name="Straight Connector 25"/>
            <p:cNvCxnSpPr>
              <a:endCxn id="19" idx="2"/>
            </p:cNvCxnSpPr>
            <p:nvPr/>
          </p:nvCxnSpPr>
          <p:spPr>
            <a:xfrm>
              <a:off x="5037136" y="4327662"/>
              <a:ext cx="539352"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9" idx="2"/>
            </p:cNvCxnSpPr>
            <p:nvPr/>
          </p:nvCxnSpPr>
          <p:spPr>
            <a:xfrm flipV="1">
              <a:off x="5037136" y="4861062"/>
              <a:ext cx="539352"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Lightning Bolt 27"/>
          <p:cNvSpPr/>
          <p:nvPr/>
        </p:nvSpPr>
        <p:spPr>
          <a:xfrm>
            <a:off x="7468404" y="4267702"/>
            <a:ext cx="419669" cy="56388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68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63" presetClass="path" presetSubtype="0" accel="50000" decel="50000" fill="hold" grpId="1" nodeType="withEffect">
                                  <p:stCondLst>
                                    <p:cond delay="0"/>
                                  </p:stCondLst>
                                  <p:childTnLst>
                                    <p:animMotion origin="layout" path="M -3.05556E-6 2.78446E-6 L 0.30434 2.78446E-6 " pathEditMode="relative" rAng="0" ptsTypes="AA">
                                      <p:cBhvr>
                                        <p:cTn id="15" dur="2000" fill="hold"/>
                                        <p:tgtEl>
                                          <p:spTgt spid="17"/>
                                        </p:tgtEl>
                                        <p:attrNameLst>
                                          <p:attrName>ppt_x</p:attrName>
                                          <p:attrName>ppt_y</p:attrName>
                                        </p:attrNameLst>
                                      </p:cBhvr>
                                      <p:rCtr x="15208" y="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class</a:t>
            </a:r>
            <a:endParaRPr lang="en-US" dirty="0"/>
          </a:p>
        </p:txBody>
      </p:sp>
      <p:sp>
        <p:nvSpPr>
          <p:cNvPr id="3" name="Content Placeholder 2"/>
          <p:cNvSpPr>
            <a:spLocks noGrp="1"/>
          </p:cNvSpPr>
          <p:nvPr>
            <p:ph idx="1"/>
          </p:nvPr>
        </p:nvSpPr>
        <p:spPr/>
        <p:txBody>
          <a:bodyPr/>
          <a:lstStyle/>
          <a:p>
            <a:r>
              <a:rPr lang="en-US" dirty="0" smtClean="0"/>
              <a:t>Understand need for network testing and verification</a:t>
            </a:r>
          </a:p>
          <a:p>
            <a:endParaRPr lang="en-US" dirty="0"/>
          </a:p>
          <a:p>
            <a:r>
              <a:rPr lang="en-US" dirty="0" err="1" smtClean="0"/>
              <a:t>Veriflow</a:t>
            </a:r>
            <a:r>
              <a:rPr lang="en-US" dirty="0" smtClean="0"/>
              <a:t> approach using Tries</a:t>
            </a:r>
          </a:p>
          <a:p>
            <a:endParaRPr lang="en-US" dirty="0"/>
          </a:p>
          <a:p>
            <a:r>
              <a:rPr lang="en-US" b="1" dirty="0" smtClean="0"/>
              <a:t>Fireman approach using BDDs</a:t>
            </a:r>
            <a:endParaRPr lang="en-US" b="1"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30</a:t>
            </a:fld>
            <a:endParaRPr kumimoji="0" lang="en-US"/>
          </a:p>
        </p:txBody>
      </p:sp>
    </p:spTree>
    <p:extLst>
      <p:ext uri="{BB962C8B-B14F-4D97-AF65-F5344CB8AC3E}">
        <p14:creationId xmlns:p14="http://schemas.microsoft.com/office/powerpoint/2010/main" val="2025518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FIREMAN Motivation</a:t>
            </a:r>
            <a:endParaRPr lang="en-US" dirty="0"/>
          </a:p>
        </p:txBody>
      </p:sp>
      <p:sp>
        <p:nvSpPr>
          <p:cNvPr id="3" name="Content Placeholder 2"/>
          <p:cNvSpPr>
            <a:spLocks noGrp="1"/>
          </p:cNvSpPr>
          <p:nvPr>
            <p:ph idx="1"/>
          </p:nvPr>
        </p:nvSpPr>
        <p:spPr/>
        <p:txBody>
          <a:bodyPr/>
          <a:lstStyle/>
          <a:p>
            <a:r>
              <a:rPr lang="en-US" dirty="0" smtClean="0"/>
              <a:t>Configuring firewalls is daunting and error prone</a:t>
            </a:r>
          </a:p>
          <a:p>
            <a:endParaRPr lang="en-US" dirty="0"/>
          </a:p>
          <a:p>
            <a:r>
              <a:rPr lang="en-US" dirty="0" smtClean="0"/>
              <a:t>Wool’ 04 found many vulnerabilities</a:t>
            </a:r>
          </a:p>
          <a:p>
            <a:endParaRPr lang="en-US" dirty="0"/>
          </a:p>
          <a:p>
            <a:r>
              <a:rPr lang="en-US" dirty="0" smtClean="0"/>
              <a:t>Many industry analysts/forums confirm</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31</a:t>
            </a:fld>
            <a:endParaRPr kumimoji="0" lang="en-US"/>
          </a:p>
        </p:txBody>
      </p:sp>
    </p:spTree>
    <p:extLst>
      <p:ext uri="{BB962C8B-B14F-4D97-AF65-F5344CB8AC3E}">
        <p14:creationId xmlns:p14="http://schemas.microsoft.com/office/powerpoint/2010/main" val="293478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motivating example</a:t>
            </a:r>
            <a:endParaRPr lang="en-US" dirty="0"/>
          </a:p>
        </p:txBody>
      </p:sp>
      <p:sp>
        <p:nvSpPr>
          <p:cNvPr id="3" name="Content Placeholder 2"/>
          <p:cNvSpPr>
            <a:spLocks noGrp="1"/>
          </p:cNvSpPr>
          <p:nvPr>
            <p:ph idx="1"/>
          </p:nvPr>
        </p:nvSpPr>
        <p:spPr>
          <a:xfrm>
            <a:off x="457200" y="3683000"/>
            <a:ext cx="8229600" cy="2443163"/>
          </a:xfrm>
        </p:spPr>
        <p:txBody>
          <a:bodyPr/>
          <a:lstStyle/>
          <a:p>
            <a:r>
              <a:rPr lang="en-US" dirty="0" err="1" smtClean="0"/>
              <a:t>Whats</a:t>
            </a:r>
            <a:r>
              <a:rPr lang="en-US" dirty="0" smtClean="0"/>
              <a:t> wrong with this setting?</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32</a:t>
            </a:fld>
            <a:endParaRPr kumimoji="0" lang="en-US"/>
          </a:p>
        </p:txBody>
      </p:sp>
      <p:pic>
        <p:nvPicPr>
          <p:cNvPr id="5" name="Picture 4" descr="Screen Shot 2015-02-08 at 10.0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10" y="1327150"/>
            <a:ext cx="8386190" cy="1517650"/>
          </a:xfrm>
          <a:prstGeom prst="rect">
            <a:avLst/>
          </a:prstGeom>
        </p:spPr>
      </p:pic>
    </p:spTree>
    <p:extLst>
      <p:ext uri="{BB962C8B-B14F-4D97-AF65-F5344CB8AC3E}">
        <p14:creationId xmlns:p14="http://schemas.microsoft.com/office/powerpoint/2010/main" val="4128862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types of problems?</a:t>
            </a:r>
            <a:endParaRPr lang="en-US" dirty="0"/>
          </a:p>
        </p:txBody>
      </p:sp>
      <p:sp>
        <p:nvSpPr>
          <p:cNvPr id="3" name="Content Placeholder 2"/>
          <p:cNvSpPr>
            <a:spLocks noGrp="1"/>
          </p:cNvSpPr>
          <p:nvPr>
            <p:ph idx="1"/>
          </p:nvPr>
        </p:nvSpPr>
        <p:spPr/>
        <p:txBody>
          <a:bodyPr/>
          <a:lstStyle/>
          <a:p>
            <a:r>
              <a:rPr lang="en-US" dirty="0" smtClean="0"/>
              <a:t>Intra-firewall inconsistency</a:t>
            </a:r>
          </a:p>
          <a:p>
            <a:endParaRPr lang="en-US" dirty="0"/>
          </a:p>
          <a:p>
            <a:r>
              <a:rPr lang="en-US" dirty="0" smtClean="0"/>
              <a:t>Inter-firewall problems</a:t>
            </a:r>
          </a:p>
          <a:p>
            <a:endParaRPr lang="en-US" dirty="0"/>
          </a:p>
          <a:p>
            <a:r>
              <a:rPr lang="en-US" dirty="0" smtClean="0"/>
              <a:t>Issues due to dynamic routing</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33</a:t>
            </a:fld>
            <a:endParaRPr kumimoji="0" lang="en-US"/>
          </a:p>
        </p:txBody>
      </p:sp>
    </p:spTree>
    <p:extLst>
      <p:ext uri="{BB962C8B-B14F-4D97-AF65-F5344CB8AC3E}">
        <p14:creationId xmlns:p14="http://schemas.microsoft.com/office/powerpoint/2010/main" val="3543889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firewalls</a:t>
            </a:r>
            <a:endParaRPr lang="en-US" dirty="0"/>
          </a:p>
        </p:txBody>
      </p:sp>
      <p:sp>
        <p:nvSpPr>
          <p:cNvPr id="3" name="Content Placeholder 2"/>
          <p:cNvSpPr>
            <a:spLocks noGrp="1"/>
          </p:cNvSpPr>
          <p:nvPr>
            <p:ph idx="1"/>
          </p:nvPr>
        </p:nvSpPr>
        <p:spPr/>
        <p:txBody>
          <a:bodyPr/>
          <a:lstStyle/>
          <a:p>
            <a:r>
              <a:rPr lang="en-US" dirty="0" smtClean="0"/>
              <a:t>Simple List </a:t>
            </a:r>
          </a:p>
          <a:p>
            <a:endParaRPr lang="en-US" dirty="0"/>
          </a:p>
          <a:p>
            <a:endParaRPr lang="en-US" dirty="0" smtClean="0"/>
          </a:p>
          <a:p>
            <a:r>
              <a:rPr lang="en-US" dirty="0" smtClean="0"/>
              <a:t>Complex “chain” with user defined function</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34</a:t>
            </a:fld>
            <a:endParaRPr kumimoji="0" lang="en-US"/>
          </a:p>
        </p:txBody>
      </p:sp>
    </p:spTree>
    <p:extLst>
      <p:ext uri="{BB962C8B-B14F-4D97-AF65-F5344CB8AC3E}">
        <p14:creationId xmlns:p14="http://schemas.microsoft.com/office/powerpoint/2010/main" val="64730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35</a:t>
            </a:fld>
            <a:endParaRPr kumimoji="0" lang="en-US"/>
          </a:p>
        </p:txBody>
      </p:sp>
      <p:pic>
        <p:nvPicPr>
          <p:cNvPr id="5" name="Picture 4" descr="Screen Shot 2015-02-08 at 10.10.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0"/>
            <a:ext cx="6100210" cy="6858000"/>
          </a:xfrm>
          <a:prstGeom prst="rect">
            <a:avLst/>
          </a:prstGeom>
        </p:spPr>
      </p:pic>
    </p:spTree>
    <p:extLst>
      <p:ext uri="{BB962C8B-B14F-4D97-AF65-F5344CB8AC3E}">
        <p14:creationId xmlns:p14="http://schemas.microsoft.com/office/powerpoint/2010/main" val="3978557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misconfigurations</a:t>
            </a:r>
            <a:endParaRPr lang="en-US" dirty="0"/>
          </a:p>
        </p:txBody>
      </p:sp>
      <p:sp>
        <p:nvSpPr>
          <p:cNvPr id="3" name="Content Placeholder 2"/>
          <p:cNvSpPr>
            <a:spLocks noGrp="1"/>
          </p:cNvSpPr>
          <p:nvPr>
            <p:ph idx="1"/>
          </p:nvPr>
        </p:nvSpPr>
        <p:spPr/>
        <p:txBody>
          <a:bodyPr/>
          <a:lstStyle/>
          <a:p>
            <a:r>
              <a:rPr lang="en-US" dirty="0" smtClean="0"/>
              <a:t>Policy Violations</a:t>
            </a:r>
          </a:p>
          <a:p>
            <a:pPr lvl="1"/>
            <a:r>
              <a:rPr lang="en-US" dirty="0" smtClean="0"/>
              <a:t>E.g., “</a:t>
            </a:r>
            <a:r>
              <a:rPr lang="en-US" dirty="0" err="1" smtClean="0"/>
              <a:t>bogon</a:t>
            </a:r>
            <a:r>
              <a:rPr lang="en-US" dirty="0" smtClean="0"/>
              <a:t>” address should be blocked</a:t>
            </a:r>
            <a:endParaRPr lang="en-US" dirty="0"/>
          </a:p>
          <a:p>
            <a:r>
              <a:rPr lang="en-US" dirty="0" smtClean="0"/>
              <a:t>Inconsistency</a:t>
            </a:r>
          </a:p>
          <a:p>
            <a:pPr lvl="1"/>
            <a:r>
              <a:rPr lang="en-US" dirty="0" smtClean="0"/>
              <a:t>Intra/Inter</a:t>
            </a:r>
          </a:p>
          <a:p>
            <a:r>
              <a:rPr lang="en-US" dirty="0" smtClean="0"/>
              <a:t>Inefficiency</a:t>
            </a:r>
          </a:p>
          <a:p>
            <a:pPr lvl="1"/>
            <a:r>
              <a:rPr lang="en-US" dirty="0" smtClean="0"/>
              <a:t>Redundancy, </a:t>
            </a:r>
            <a:r>
              <a:rPr lang="en-US" dirty="0" err="1" smtClean="0"/>
              <a:t>Verbosiry</a:t>
            </a:r>
            <a:endParaRPr lang="en-US" dirty="0" smtClean="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36</a:t>
            </a:fld>
            <a:endParaRPr kumimoji="0" lang="en-US"/>
          </a:p>
        </p:txBody>
      </p:sp>
    </p:spTree>
    <p:extLst>
      <p:ext uri="{BB962C8B-B14F-4D97-AF65-F5344CB8AC3E}">
        <p14:creationId xmlns:p14="http://schemas.microsoft.com/office/powerpoint/2010/main" val="2682978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Intra-firewall shadowing</a:t>
            </a:r>
            <a:endParaRPr lang="en-US" dirty="0"/>
          </a:p>
        </p:txBody>
      </p:sp>
      <p:sp>
        <p:nvSpPr>
          <p:cNvPr id="3" name="Content Placeholder 2"/>
          <p:cNvSpPr>
            <a:spLocks noGrp="1"/>
          </p:cNvSpPr>
          <p:nvPr>
            <p:ph idx="1"/>
          </p:nvPr>
        </p:nvSpPr>
        <p:spPr/>
        <p:txBody>
          <a:bodyPr/>
          <a:lstStyle/>
          <a:p>
            <a:r>
              <a:rPr lang="en-US" i="1" dirty="0" smtClean="0"/>
              <a:t>all </a:t>
            </a:r>
            <a:r>
              <a:rPr lang="en-US" dirty="0"/>
              <a:t>the </a:t>
            </a:r>
            <a:r>
              <a:rPr lang="en-US" dirty="0" smtClean="0"/>
              <a:t>packets </a:t>
            </a:r>
            <a:r>
              <a:rPr lang="en-US" dirty="0"/>
              <a:t>one rule intends to deny (accept) have been </a:t>
            </a:r>
            <a:r>
              <a:rPr lang="en-US" dirty="0" smtClean="0"/>
              <a:t>accepted </a:t>
            </a:r>
            <a:r>
              <a:rPr lang="en-US" dirty="0"/>
              <a:t>(denied) by preceding rules. </a:t>
            </a:r>
            <a:endParaRPr lang="en-US" dirty="0" smtClean="0"/>
          </a:p>
          <a:p>
            <a:pPr lvl="1"/>
            <a:r>
              <a:rPr lang="en-US" dirty="0" smtClean="0"/>
              <a:t>E.g., Rule 4 shadowed by Rule 2</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37</a:t>
            </a:fld>
            <a:endParaRPr kumimoji="0" lang="en-US"/>
          </a:p>
        </p:txBody>
      </p:sp>
      <p:pic>
        <p:nvPicPr>
          <p:cNvPr id="5" name="Picture 4" descr="Screen Shot 2015-02-08 at 10.13.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08" y="3657600"/>
            <a:ext cx="6926292" cy="2984500"/>
          </a:xfrm>
          <a:prstGeom prst="rect">
            <a:avLst/>
          </a:prstGeom>
        </p:spPr>
      </p:pic>
    </p:spTree>
    <p:extLst>
      <p:ext uri="{BB962C8B-B14F-4D97-AF65-F5344CB8AC3E}">
        <p14:creationId xmlns:p14="http://schemas.microsoft.com/office/powerpoint/2010/main" val="1672571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Intra-firewall generalization</a:t>
            </a:r>
            <a:endParaRPr lang="en-US" dirty="0"/>
          </a:p>
        </p:txBody>
      </p:sp>
      <p:sp>
        <p:nvSpPr>
          <p:cNvPr id="3" name="Content Placeholder 2"/>
          <p:cNvSpPr>
            <a:spLocks noGrp="1"/>
          </p:cNvSpPr>
          <p:nvPr>
            <p:ph idx="1"/>
          </p:nvPr>
        </p:nvSpPr>
        <p:spPr/>
        <p:txBody>
          <a:bodyPr/>
          <a:lstStyle/>
          <a:p>
            <a:r>
              <a:rPr lang="en-US" dirty="0"/>
              <a:t>subset of the packets matched to this rule has been excluded by preceding rules. </a:t>
            </a:r>
            <a:endParaRPr lang="en-US" dirty="0" smtClean="0"/>
          </a:p>
          <a:p>
            <a:pPr lvl="1"/>
            <a:r>
              <a:rPr lang="en-US" dirty="0" smtClean="0"/>
              <a:t>E.g., Rule 7 generalization of  Rule 4</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38</a:t>
            </a:fld>
            <a:endParaRPr kumimoji="0" lang="en-US"/>
          </a:p>
        </p:txBody>
      </p:sp>
      <p:pic>
        <p:nvPicPr>
          <p:cNvPr id="5" name="Picture 4" descr="Screen Shot 2015-02-08 at 10.13.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08" y="3657600"/>
            <a:ext cx="6926292" cy="2984500"/>
          </a:xfrm>
          <a:prstGeom prst="rect">
            <a:avLst/>
          </a:prstGeom>
        </p:spPr>
      </p:pic>
    </p:spTree>
    <p:extLst>
      <p:ext uri="{BB962C8B-B14F-4D97-AF65-F5344CB8AC3E}">
        <p14:creationId xmlns:p14="http://schemas.microsoft.com/office/powerpoint/2010/main" val="3136984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Inter-firewall problems</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39</a:t>
            </a:fld>
            <a:endParaRPr kumimoji="0" lang="en-US"/>
          </a:p>
        </p:txBody>
      </p:sp>
      <p:pic>
        <p:nvPicPr>
          <p:cNvPr id="5" name="Picture 4" descr="Screen Shot 2015-02-08 at 10.1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4899"/>
            <a:ext cx="4343400" cy="5387975"/>
          </a:xfrm>
          <a:prstGeom prst="rect">
            <a:avLst/>
          </a:prstGeom>
        </p:spPr>
      </p:pic>
      <p:pic>
        <p:nvPicPr>
          <p:cNvPr id="6" name="Picture 5" descr="Screen Shot 2015-02-08 at 10.16.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854200"/>
            <a:ext cx="5143500" cy="3149600"/>
          </a:xfrm>
          <a:prstGeom prst="rect">
            <a:avLst/>
          </a:prstGeom>
        </p:spPr>
      </p:pic>
      <p:sp>
        <p:nvSpPr>
          <p:cNvPr id="7" name="Rectangle 6"/>
          <p:cNvSpPr/>
          <p:nvPr/>
        </p:nvSpPr>
        <p:spPr>
          <a:xfrm>
            <a:off x="4343400" y="5003800"/>
            <a:ext cx="4572000" cy="492443"/>
          </a:xfrm>
          <a:prstGeom prst="rect">
            <a:avLst/>
          </a:prstGeom>
        </p:spPr>
        <p:txBody>
          <a:bodyPr>
            <a:spAutoFit/>
          </a:bodyPr>
          <a:lstStyle/>
          <a:p>
            <a:pPr algn="ctr"/>
            <a:r>
              <a:rPr lang="en-US" sz="2600" baseline="30000" dirty="0" smtClean="0"/>
              <a:t>Potential conflict:</a:t>
            </a:r>
            <a:r>
              <a:rPr lang="en-US" sz="2600" dirty="0" smtClean="0"/>
              <a:t> </a:t>
            </a:r>
            <a:r>
              <a:rPr lang="en-US" sz="2600" baseline="30000" dirty="0" smtClean="0"/>
              <a:t>rule </a:t>
            </a:r>
            <a:r>
              <a:rPr lang="en-US" sz="2600" baseline="30000" dirty="0"/>
              <a:t>2 of </a:t>
            </a:r>
            <a:r>
              <a:rPr lang="en-US" sz="2600" baseline="30000" dirty="0" smtClean="0"/>
              <a:t>Y0 </a:t>
            </a:r>
            <a:r>
              <a:rPr lang="en-US" sz="2600" baseline="30000" dirty="0" err="1" smtClean="0"/>
              <a:t>vs</a:t>
            </a:r>
            <a:r>
              <a:rPr lang="en-US" sz="2600" dirty="0" smtClean="0"/>
              <a:t> </a:t>
            </a:r>
            <a:r>
              <a:rPr lang="en-US" sz="2600" baseline="30000" dirty="0" smtClean="0"/>
              <a:t>W0 </a:t>
            </a:r>
            <a:r>
              <a:rPr lang="en-US" sz="2600" baseline="30000" dirty="0"/>
              <a:t>(rule 3</a:t>
            </a:r>
            <a:r>
              <a:rPr lang="en-US" sz="2600" baseline="30000" dirty="0" smtClean="0"/>
              <a:t>)</a:t>
            </a:r>
            <a:endParaRPr lang="en-US" sz="2600" dirty="0"/>
          </a:p>
        </p:txBody>
      </p:sp>
    </p:spTree>
    <p:extLst>
      <p:ext uri="{BB962C8B-B14F-4D97-AF65-F5344CB8AC3E}">
        <p14:creationId xmlns:p14="http://schemas.microsoft.com/office/powerpoint/2010/main" val="4289735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9970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Challenges in Network Debugging</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42706"/>
            <a:ext cx="5651151" cy="4372294"/>
          </a:xfrm>
          <a:prstGeom prst="rect">
            <a:avLst/>
          </a:prstGeom>
        </p:spPr>
      </p:pic>
      <p:sp>
        <p:nvSpPr>
          <p:cNvPr id="10" name="TextBox 9"/>
          <p:cNvSpPr txBox="1"/>
          <p:nvPr/>
        </p:nvSpPr>
        <p:spPr>
          <a:xfrm>
            <a:off x="152400" y="5816025"/>
            <a:ext cx="4953000" cy="584775"/>
          </a:xfrm>
          <a:prstGeom prst="rect">
            <a:avLst/>
          </a:prstGeom>
          <a:noFill/>
        </p:spPr>
        <p:txBody>
          <a:bodyPr wrap="square" rtlCol="0">
            <a:spAutoFit/>
          </a:bodyPr>
          <a:lstStyle/>
          <a:p>
            <a:r>
              <a:rPr lang="en-US" sz="1600" dirty="0"/>
              <a:t>http://groups.geni.net/geni/chrome/site/thumbnails/wiki/TangoGENI/OF-VLAN3715_1000.jpg</a:t>
            </a:r>
          </a:p>
        </p:txBody>
      </p:sp>
      <p:sp>
        <p:nvSpPr>
          <p:cNvPr id="11" name="Rectangle 10"/>
          <p:cNvSpPr/>
          <p:nvPr/>
        </p:nvSpPr>
        <p:spPr>
          <a:xfrm>
            <a:off x="6019800" y="1342706"/>
            <a:ext cx="2796654" cy="94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Complex interactions</a:t>
            </a:r>
            <a:endParaRPr lang="en-US" sz="2800" dirty="0"/>
          </a:p>
        </p:txBody>
      </p:sp>
      <p:sp>
        <p:nvSpPr>
          <p:cNvPr id="12" name="Rectangle 11"/>
          <p:cNvSpPr/>
          <p:nvPr/>
        </p:nvSpPr>
        <p:spPr>
          <a:xfrm>
            <a:off x="6019800" y="2438400"/>
            <a:ext cx="279665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Misconfigurations</a:t>
            </a:r>
            <a:endParaRPr lang="en-US" sz="2800" dirty="0"/>
          </a:p>
        </p:txBody>
      </p:sp>
      <p:sp>
        <p:nvSpPr>
          <p:cNvPr id="13" name="Rectangle 12"/>
          <p:cNvSpPr/>
          <p:nvPr/>
        </p:nvSpPr>
        <p:spPr>
          <a:xfrm>
            <a:off x="6019800" y="3200400"/>
            <a:ext cx="2796654"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Unforeseen bugs</a:t>
            </a:r>
            <a:endParaRPr lang="en-US" sz="2800" dirty="0"/>
          </a:p>
        </p:txBody>
      </p:sp>
      <p:sp>
        <p:nvSpPr>
          <p:cNvPr id="14" name="Rectangle 13"/>
          <p:cNvSpPr/>
          <p:nvPr/>
        </p:nvSpPr>
        <p:spPr>
          <a:xfrm>
            <a:off x="6019800" y="3886200"/>
            <a:ext cx="2796654" cy="2285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Difficult to test the entire network state space before deployment</a:t>
            </a:r>
            <a:endParaRPr lang="en-US" sz="2800" dirty="0"/>
          </a:p>
        </p:txBody>
      </p:sp>
    </p:spTree>
    <p:extLst>
      <p:ext uri="{BB962C8B-B14F-4D97-AF65-F5344CB8AC3E}">
        <p14:creationId xmlns:p14="http://schemas.microsoft.com/office/powerpoint/2010/main" val="272836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For each rule, define </a:t>
            </a:r>
          </a:p>
          <a:p>
            <a:pPr lvl="1"/>
            <a:r>
              <a:rPr lang="en-US" dirty="0" err="1" smtClean="0"/>
              <a:t>A_j</a:t>
            </a:r>
            <a:r>
              <a:rPr lang="en-US" dirty="0" smtClean="0"/>
              <a:t> =  traffic accepted before </a:t>
            </a:r>
            <a:r>
              <a:rPr lang="en-US" dirty="0" err="1" smtClean="0"/>
              <a:t>Rule_j</a:t>
            </a:r>
            <a:endParaRPr lang="en-US" dirty="0" smtClean="0"/>
          </a:p>
          <a:p>
            <a:pPr lvl="1"/>
            <a:r>
              <a:rPr lang="en-US" dirty="0" err="1" smtClean="0"/>
              <a:t>D_j</a:t>
            </a:r>
            <a:r>
              <a:rPr lang="en-US" dirty="0" smtClean="0"/>
              <a:t> = traffic denied before </a:t>
            </a:r>
            <a:r>
              <a:rPr lang="en-US" dirty="0" err="1" smtClean="0"/>
              <a:t>Rule_j</a:t>
            </a:r>
            <a:endParaRPr lang="en-US" dirty="0" smtClean="0"/>
          </a:p>
          <a:p>
            <a:pPr lvl="1"/>
            <a:r>
              <a:rPr lang="en-US" dirty="0" err="1" smtClean="0"/>
              <a:t>F_j</a:t>
            </a:r>
            <a:r>
              <a:rPr lang="en-US" dirty="0" smtClean="0"/>
              <a:t> = traffic diverted (e.g., chain)</a:t>
            </a:r>
          </a:p>
          <a:p>
            <a:pPr lvl="1"/>
            <a:endParaRPr lang="en-US" dirty="0"/>
          </a:p>
          <a:p>
            <a:r>
              <a:rPr lang="en-US" dirty="0" err="1" smtClean="0"/>
              <a:t>R_j</a:t>
            </a:r>
            <a:r>
              <a:rPr lang="en-US" dirty="0" smtClean="0"/>
              <a:t> = what can possibly arrive?</a:t>
            </a:r>
          </a:p>
          <a:p>
            <a:pPr lvl="1"/>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40</a:t>
            </a:fld>
            <a:endParaRPr kumimoji="0" lang="en-US"/>
          </a:p>
        </p:txBody>
      </p:sp>
      <p:pic>
        <p:nvPicPr>
          <p:cNvPr id="5" name="Picture 4" descr="Screen Shot 2015-02-08 at 10.20.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674" y="5030788"/>
            <a:ext cx="6303995" cy="1095375"/>
          </a:xfrm>
          <a:prstGeom prst="rect">
            <a:avLst/>
          </a:prstGeom>
        </p:spPr>
      </p:pic>
    </p:spTree>
    <p:extLst>
      <p:ext uri="{BB962C8B-B14F-4D97-AF65-F5344CB8AC3E}">
        <p14:creationId xmlns:p14="http://schemas.microsoft.com/office/powerpoint/2010/main" val="1237929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logic</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41</a:t>
            </a:fld>
            <a:endParaRPr kumimoji="0" lang="en-US"/>
          </a:p>
        </p:txBody>
      </p:sp>
      <p:pic>
        <p:nvPicPr>
          <p:cNvPr id="5" name="Picture 4" descr="Screen Shot 2015-02-08 at 10.2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5" y="2476501"/>
            <a:ext cx="9358540" cy="2619374"/>
          </a:xfrm>
          <a:prstGeom prst="rect">
            <a:avLst/>
          </a:prstGeom>
        </p:spPr>
      </p:pic>
    </p:spTree>
    <p:extLst>
      <p:ext uri="{BB962C8B-B14F-4D97-AF65-F5344CB8AC3E}">
        <p14:creationId xmlns:p14="http://schemas.microsoft.com/office/powerpoint/2010/main" val="2853940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Formalizing “errors” for accept rule</a:t>
            </a:r>
            <a:endParaRPr lang="en-US" dirty="0"/>
          </a:p>
        </p:txBody>
      </p:sp>
      <p:sp>
        <p:nvSpPr>
          <p:cNvPr id="3" name="Content Placeholder 2"/>
          <p:cNvSpPr>
            <a:spLocks noGrp="1"/>
          </p:cNvSpPr>
          <p:nvPr>
            <p:ph idx="1"/>
          </p:nvPr>
        </p:nvSpPr>
        <p:spPr>
          <a:xfrm>
            <a:off x="457200" y="914400"/>
            <a:ext cx="8229600" cy="6181725"/>
          </a:xfrm>
        </p:spPr>
        <p:txBody>
          <a:bodyPr>
            <a:normAutofit/>
          </a:bodyPr>
          <a:lstStyle/>
          <a:p>
            <a:r>
              <a:rPr lang="en-US" dirty="0" err="1" smtClean="0"/>
              <a:t>P_j</a:t>
            </a:r>
            <a:r>
              <a:rPr lang="en-US" dirty="0" smtClean="0"/>
              <a:t> is subset of </a:t>
            </a:r>
            <a:r>
              <a:rPr lang="en-US" dirty="0" err="1" smtClean="0"/>
              <a:t>R_j</a:t>
            </a:r>
            <a:r>
              <a:rPr lang="en-US" dirty="0" smtClean="0"/>
              <a:t> </a:t>
            </a:r>
          </a:p>
          <a:p>
            <a:pPr lvl="1"/>
            <a:r>
              <a:rPr lang="en-US" dirty="0" smtClean="0"/>
              <a:t>Good?</a:t>
            </a:r>
          </a:p>
          <a:p>
            <a:r>
              <a:rPr lang="en-US" dirty="0" err="1" smtClean="0"/>
              <a:t>P_j</a:t>
            </a:r>
            <a:r>
              <a:rPr lang="en-US" dirty="0" smtClean="0"/>
              <a:t> intersection </a:t>
            </a:r>
            <a:r>
              <a:rPr lang="en-US" dirty="0" err="1" smtClean="0"/>
              <a:t>R_j</a:t>
            </a:r>
            <a:r>
              <a:rPr lang="en-US" dirty="0" smtClean="0"/>
              <a:t> = Null</a:t>
            </a:r>
          </a:p>
          <a:p>
            <a:pPr lvl="1"/>
            <a:r>
              <a:rPr lang="en-US" dirty="0" smtClean="0"/>
              <a:t>“Masked” rule, this action is useless</a:t>
            </a:r>
          </a:p>
          <a:p>
            <a:pPr lvl="1"/>
            <a:r>
              <a:rPr lang="en-US" dirty="0" err="1" smtClean="0"/>
              <a:t>P_j</a:t>
            </a:r>
            <a:r>
              <a:rPr lang="en-US" dirty="0" smtClean="0"/>
              <a:t> subset of </a:t>
            </a:r>
            <a:r>
              <a:rPr lang="en-US" dirty="0" err="1" smtClean="0"/>
              <a:t>D_j</a:t>
            </a:r>
            <a:endParaRPr lang="en-US" dirty="0" smtClean="0"/>
          </a:p>
          <a:p>
            <a:pPr lvl="2"/>
            <a:r>
              <a:rPr lang="en-US" dirty="0" smtClean="0"/>
              <a:t>Shadowing?</a:t>
            </a:r>
          </a:p>
          <a:p>
            <a:pPr lvl="1"/>
            <a:r>
              <a:rPr lang="en-US" dirty="0" err="1" smtClean="0"/>
              <a:t>P_j</a:t>
            </a:r>
            <a:r>
              <a:rPr lang="en-US" dirty="0" smtClean="0"/>
              <a:t> intersection </a:t>
            </a:r>
            <a:r>
              <a:rPr lang="en-US" dirty="0" err="1" smtClean="0"/>
              <a:t>D_j</a:t>
            </a:r>
            <a:r>
              <a:rPr lang="en-US" dirty="0" smtClean="0"/>
              <a:t> is null?</a:t>
            </a:r>
          </a:p>
          <a:p>
            <a:r>
              <a:rPr lang="en-US" dirty="0" err="1"/>
              <a:t>P_j</a:t>
            </a:r>
            <a:r>
              <a:rPr lang="en-US" dirty="0"/>
              <a:t> not subset of </a:t>
            </a:r>
            <a:r>
              <a:rPr lang="en-US" dirty="0" err="1"/>
              <a:t>R_j</a:t>
            </a:r>
            <a:r>
              <a:rPr lang="en-US" dirty="0"/>
              <a:t> and intersection is ! </a:t>
            </a:r>
            <a:r>
              <a:rPr lang="en-US" dirty="0" smtClean="0"/>
              <a:t>Null</a:t>
            </a:r>
          </a:p>
          <a:p>
            <a:pPr lvl="1"/>
            <a:r>
              <a:rPr lang="en-US" dirty="0" smtClean="0"/>
              <a:t>Partially </a:t>
            </a:r>
            <a:r>
              <a:rPr lang="en-US" dirty="0"/>
              <a:t>masked</a:t>
            </a:r>
          </a:p>
          <a:p>
            <a:pPr lvl="1"/>
            <a:r>
              <a:rPr lang="en-US" dirty="0" err="1"/>
              <a:t>P_j</a:t>
            </a:r>
            <a:r>
              <a:rPr lang="en-US" dirty="0"/>
              <a:t> intersection </a:t>
            </a:r>
            <a:r>
              <a:rPr lang="en-US" dirty="0" err="1"/>
              <a:t>D_j</a:t>
            </a:r>
            <a:r>
              <a:rPr lang="en-US" dirty="0"/>
              <a:t> != </a:t>
            </a:r>
            <a:r>
              <a:rPr lang="en-US" dirty="0" smtClean="0"/>
              <a:t>Empty </a:t>
            </a:r>
            <a:r>
              <a:rPr lang="en-US" dirty="0" smtClean="0">
                <a:sym typeface="Wingdings"/>
              </a:rPr>
              <a:t> correlation</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42</a:t>
            </a:fld>
            <a:endParaRPr kumimoji="0" lang="en-US"/>
          </a:p>
        </p:txBody>
      </p:sp>
    </p:spTree>
    <p:extLst>
      <p:ext uri="{BB962C8B-B14F-4D97-AF65-F5344CB8AC3E}">
        <p14:creationId xmlns:p14="http://schemas.microsoft.com/office/powerpoint/2010/main" val="1653196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Formalizing “errors” for deny rule</a:t>
            </a:r>
            <a:endParaRPr lang="en-US" dirty="0"/>
          </a:p>
        </p:txBody>
      </p:sp>
      <p:sp>
        <p:nvSpPr>
          <p:cNvPr id="3" name="Content Placeholder 2"/>
          <p:cNvSpPr>
            <a:spLocks noGrp="1"/>
          </p:cNvSpPr>
          <p:nvPr>
            <p:ph idx="1"/>
          </p:nvPr>
        </p:nvSpPr>
        <p:spPr>
          <a:xfrm>
            <a:off x="457200" y="914400"/>
            <a:ext cx="8229600" cy="6181725"/>
          </a:xfrm>
        </p:spPr>
        <p:txBody>
          <a:bodyPr>
            <a:normAutofit/>
          </a:bodyPr>
          <a:lstStyle/>
          <a:p>
            <a:r>
              <a:rPr lang="en-US" dirty="0" err="1" smtClean="0"/>
              <a:t>P_j</a:t>
            </a:r>
            <a:r>
              <a:rPr lang="en-US" dirty="0" smtClean="0"/>
              <a:t> is subset of </a:t>
            </a:r>
            <a:r>
              <a:rPr lang="en-US" dirty="0" err="1" smtClean="0"/>
              <a:t>R_j</a:t>
            </a:r>
            <a:r>
              <a:rPr lang="en-US" dirty="0" smtClean="0"/>
              <a:t> </a:t>
            </a:r>
          </a:p>
          <a:p>
            <a:pPr lvl="1"/>
            <a:r>
              <a:rPr lang="en-US" dirty="0" smtClean="0"/>
              <a:t>Good?</a:t>
            </a:r>
          </a:p>
          <a:p>
            <a:r>
              <a:rPr lang="en-US" dirty="0" err="1" smtClean="0"/>
              <a:t>P_j</a:t>
            </a:r>
            <a:r>
              <a:rPr lang="en-US" dirty="0" smtClean="0"/>
              <a:t> intersection </a:t>
            </a:r>
            <a:r>
              <a:rPr lang="en-US" dirty="0" err="1" smtClean="0"/>
              <a:t>R_j</a:t>
            </a:r>
            <a:r>
              <a:rPr lang="en-US" dirty="0" smtClean="0"/>
              <a:t> = Null</a:t>
            </a:r>
          </a:p>
          <a:p>
            <a:pPr lvl="1"/>
            <a:r>
              <a:rPr lang="en-US" dirty="0" smtClean="0"/>
              <a:t>“Masked” rule, this action is useless</a:t>
            </a:r>
          </a:p>
          <a:p>
            <a:pPr lvl="1"/>
            <a:r>
              <a:rPr lang="en-US" dirty="0" err="1" smtClean="0"/>
              <a:t>P_j</a:t>
            </a:r>
            <a:r>
              <a:rPr lang="en-US" dirty="0" smtClean="0"/>
              <a:t> subset of </a:t>
            </a:r>
            <a:r>
              <a:rPr lang="en-US" dirty="0" err="1"/>
              <a:t>A</a:t>
            </a:r>
            <a:r>
              <a:rPr lang="en-US" dirty="0" err="1" smtClean="0"/>
              <a:t>_j</a:t>
            </a:r>
            <a:endParaRPr lang="en-US" dirty="0" smtClean="0"/>
          </a:p>
          <a:p>
            <a:pPr lvl="2"/>
            <a:r>
              <a:rPr lang="en-US" dirty="0" smtClean="0"/>
              <a:t>Shadowing?</a:t>
            </a:r>
          </a:p>
          <a:p>
            <a:pPr lvl="1"/>
            <a:r>
              <a:rPr lang="en-US" dirty="0" err="1" smtClean="0"/>
              <a:t>P_j</a:t>
            </a:r>
            <a:r>
              <a:rPr lang="en-US" dirty="0" smtClean="0"/>
              <a:t> intersection </a:t>
            </a:r>
            <a:r>
              <a:rPr lang="en-US" dirty="0" err="1"/>
              <a:t>A</a:t>
            </a:r>
            <a:r>
              <a:rPr lang="en-US" dirty="0" err="1" smtClean="0"/>
              <a:t>_j</a:t>
            </a:r>
            <a:r>
              <a:rPr lang="en-US" dirty="0" smtClean="0"/>
              <a:t> is null?</a:t>
            </a:r>
          </a:p>
          <a:p>
            <a:r>
              <a:rPr lang="en-US" dirty="0" err="1"/>
              <a:t>P_j</a:t>
            </a:r>
            <a:r>
              <a:rPr lang="en-US" dirty="0"/>
              <a:t> not subset of </a:t>
            </a:r>
            <a:r>
              <a:rPr lang="en-US" dirty="0" err="1"/>
              <a:t>R_j</a:t>
            </a:r>
            <a:r>
              <a:rPr lang="en-US" dirty="0"/>
              <a:t> and intersection is ! </a:t>
            </a:r>
            <a:r>
              <a:rPr lang="en-US" dirty="0" smtClean="0"/>
              <a:t>Null</a:t>
            </a:r>
          </a:p>
          <a:p>
            <a:pPr lvl="1"/>
            <a:r>
              <a:rPr lang="en-US" dirty="0" smtClean="0"/>
              <a:t>Partially </a:t>
            </a:r>
            <a:r>
              <a:rPr lang="en-US" dirty="0"/>
              <a:t>masked</a:t>
            </a:r>
          </a:p>
          <a:p>
            <a:pPr lvl="1"/>
            <a:r>
              <a:rPr lang="en-US" dirty="0" err="1"/>
              <a:t>P_j</a:t>
            </a:r>
            <a:r>
              <a:rPr lang="en-US" dirty="0"/>
              <a:t> intersection </a:t>
            </a:r>
            <a:r>
              <a:rPr lang="en-US" dirty="0" err="1" smtClean="0"/>
              <a:t>A_j</a:t>
            </a:r>
            <a:r>
              <a:rPr lang="en-US" dirty="0" smtClean="0"/>
              <a:t> </a:t>
            </a:r>
            <a:r>
              <a:rPr lang="en-US" dirty="0"/>
              <a:t>!= </a:t>
            </a:r>
            <a:r>
              <a:rPr lang="en-US" dirty="0" smtClean="0"/>
              <a:t>Empty </a:t>
            </a:r>
            <a:r>
              <a:rPr lang="en-US" dirty="0" smtClean="0">
                <a:sym typeface="Wingdings"/>
              </a:rPr>
              <a:t> correlation</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43</a:t>
            </a:fld>
            <a:endParaRPr kumimoji="0" lang="en-US"/>
          </a:p>
        </p:txBody>
      </p:sp>
    </p:spTree>
    <p:extLst>
      <p:ext uri="{BB962C8B-B14F-4D97-AF65-F5344CB8AC3E}">
        <p14:creationId xmlns:p14="http://schemas.microsoft.com/office/powerpoint/2010/main" val="2609911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they check	</a:t>
            </a:r>
            <a:endParaRPr lang="en-US" dirty="0"/>
          </a:p>
        </p:txBody>
      </p:sp>
      <p:sp>
        <p:nvSpPr>
          <p:cNvPr id="3" name="Content Placeholder 2"/>
          <p:cNvSpPr>
            <a:spLocks noGrp="1"/>
          </p:cNvSpPr>
          <p:nvPr>
            <p:ph idx="1"/>
          </p:nvPr>
        </p:nvSpPr>
        <p:spPr/>
        <p:txBody>
          <a:bodyPr/>
          <a:lstStyle/>
          <a:p>
            <a:r>
              <a:rPr lang="en-US" dirty="0" smtClean="0"/>
              <a:t>Use binary decision diagrams</a:t>
            </a:r>
          </a:p>
          <a:p>
            <a:r>
              <a:rPr lang="en-US" dirty="0"/>
              <a:t>E</a:t>
            </a:r>
            <a:r>
              <a:rPr lang="en-US" dirty="0" smtClean="0"/>
              <a:t>fficient </a:t>
            </a:r>
            <a:r>
              <a:rPr lang="en-US" dirty="0"/>
              <a:t>data structure </a:t>
            </a:r>
            <a:r>
              <a:rPr lang="en-US" dirty="0" smtClean="0"/>
              <a:t>used </a:t>
            </a:r>
            <a:r>
              <a:rPr lang="en-US" dirty="0"/>
              <a:t>in formal </a:t>
            </a:r>
            <a:r>
              <a:rPr lang="en-US" dirty="0" smtClean="0"/>
              <a:t>verification of digital circuits</a:t>
            </a:r>
          </a:p>
          <a:p>
            <a:r>
              <a:rPr lang="en-US" dirty="0" smtClean="0"/>
              <a:t>DAG that compactly encodes a </a:t>
            </a:r>
            <a:r>
              <a:rPr lang="en-US" dirty="0"/>
              <a:t>set of </a:t>
            </a:r>
            <a:r>
              <a:rPr lang="en-US" dirty="0" err="1"/>
              <a:t>boolean</a:t>
            </a:r>
            <a:r>
              <a:rPr lang="en-US" dirty="0"/>
              <a:t> expressions </a:t>
            </a:r>
            <a:endParaRPr lang="en-US" dirty="0" smtClean="0"/>
          </a:p>
          <a:p>
            <a:r>
              <a:rPr lang="en-US" dirty="0" smtClean="0"/>
              <a:t>Can do set union/intersection/not </a:t>
            </a:r>
            <a:r>
              <a:rPr lang="en-US" dirty="0" err="1" smtClean="0"/>
              <a:t>etc</a:t>
            </a:r>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44</a:t>
            </a:fld>
            <a:endParaRPr kumimoji="0" lang="en-US"/>
          </a:p>
        </p:txBody>
      </p:sp>
    </p:spTree>
    <p:extLst>
      <p:ext uri="{BB962C8B-B14F-4D97-AF65-F5344CB8AC3E}">
        <p14:creationId xmlns:p14="http://schemas.microsoft.com/office/powerpoint/2010/main" val="356144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FIREMAN takeaways</a:t>
            </a:r>
            <a:endParaRPr lang="en-US" dirty="0"/>
          </a:p>
        </p:txBody>
      </p:sp>
      <p:sp>
        <p:nvSpPr>
          <p:cNvPr id="3" name="Content Placeholder 2"/>
          <p:cNvSpPr>
            <a:spLocks noGrp="1"/>
          </p:cNvSpPr>
          <p:nvPr>
            <p:ph idx="1"/>
          </p:nvPr>
        </p:nvSpPr>
        <p:spPr/>
        <p:txBody>
          <a:bodyPr/>
          <a:lstStyle/>
          <a:p>
            <a:r>
              <a:rPr lang="en-US" dirty="0" smtClean="0"/>
              <a:t>Static analysis can reveal interesting problems</a:t>
            </a:r>
          </a:p>
          <a:p>
            <a:r>
              <a:rPr lang="en-US" dirty="0" smtClean="0"/>
              <a:t>Analysis is sound and complete</a:t>
            </a:r>
          </a:p>
          <a:p>
            <a:r>
              <a:rPr lang="en-US" dirty="0" smtClean="0"/>
              <a:t>Formal verification tools like BDD are awesome</a:t>
            </a:r>
          </a:p>
          <a:p>
            <a:r>
              <a:rPr lang="en-US" dirty="0" smtClean="0"/>
              <a:t>Intra/Inter firewall consistencies</a:t>
            </a:r>
          </a:p>
          <a:p>
            <a:r>
              <a:rPr lang="en-US" dirty="0" smtClean="0"/>
              <a:t>Natural “logic” of composing rules</a:t>
            </a:r>
            <a:r>
              <a:rPr lang="en-US" smtClean="0"/>
              <a:t>/chains</a:t>
            </a:r>
            <a:endParaRPr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45</a:t>
            </a:fld>
            <a:endParaRPr kumimoji="0" lang="en-US"/>
          </a:p>
        </p:txBody>
      </p:sp>
    </p:spTree>
    <p:extLst>
      <p:ext uri="{BB962C8B-B14F-4D97-AF65-F5344CB8AC3E}">
        <p14:creationId xmlns:p14="http://schemas.microsoft.com/office/powerpoint/2010/main" val="2275604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lecture</a:t>
            </a:r>
            <a:endParaRPr lang="en-US" dirty="0"/>
          </a:p>
        </p:txBody>
      </p:sp>
      <p:sp>
        <p:nvSpPr>
          <p:cNvPr id="3" name="Content Placeholder 2"/>
          <p:cNvSpPr>
            <a:spLocks noGrp="1"/>
          </p:cNvSpPr>
          <p:nvPr>
            <p:ph idx="1"/>
          </p:nvPr>
        </p:nvSpPr>
        <p:spPr/>
        <p:txBody>
          <a:bodyPr/>
          <a:lstStyle/>
          <a:p>
            <a:r>
              <a:rPr lang="en-US" dirty="0" err="1" smtClean="0"/>
              <a:t>DoS</a:t>
            </a:r>
            <a:r>
              <a:rPr lang="en-US" dirty="0" smtClean="0"/>
              <a:t> and DDoS</a:t>
            </a:r>
          </a:p>
          <a:p>
            <a:endParaRPr lang="en-US" dirty="0"/>
          </a:p>
          <a:p>
            <a:r>
              <a:rPr lang="en-US" dirty="0" smtClean="0"/>
              <a:t>Traditional </a:t>
            </a:r>
            <a:r>
              <a:rPr lang="en-US" dirty="0" err="1" smtClean="0"/>
              <a:t>DoS</a:t>
            </a:r>
            <a:r>
              <a:rPr lang="en-US" dirty="0" smtClean="0"/>
              <a:t> and measurement</a:t>
            </a:r>
          </a:p>
          <a:p>
            <a:endParaRPr lang="en-US" dirty="0"/>
          </a:p>
          <a:p>
            <a:r>
              <a:rPr lang="en-US" dirty="0" smtClean="0"/>
              <a:t>Modern amplification attacks</a:t>
            </a:r>
          </a:p>
          <a:p>
            <a:endParaRPr lang="en-US" dirty="0"/>
          </a:p>
          <a:p>
            <a:r>
              <a:rPr lang="en-US" smtClean="0"/>
              <a:t>Defenses</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46</a:t>
            </a:fld>
            <a:endParaRPr kumimoji="0" lang="en-US"/>
          </a:p>
        </p:txBody>
      </p:sp>
    </p:spTree>
    <p:extLst>
      <p:ext uri="{BB962C8B-B14F-4D97-AF65-F5344CB8AC3E}">
        <p14:creationId xmlns:p14="http://schemas.microsoft.com/office/powerpoint/2010/main" val="39367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914400"/>
            <a:ext cx="8229600" cy="5067300"/>
          </a:xfrm>
        </p:spPr>
        <p:txBody>
          <a:bodyPr>
            <a:normAutofit/>
          </a:bodyPr>
          <a:lstStyle/>
          <a:p>
            <a:r>
              <a:rPr lang="en-US" sz="2600" dirty="0" smtClean="0">
                <a:latin typeface="Calibri"/>
                <a:cs typeface="Calibri"/>
              </a:rPr>
              <a:t>It is hard to understand and reason about end-to-end behavior of networks:</a:t>
            </a:r>
          </a:p>
          <a:p>
            <a:pPr lvl="1"/>
            <a:r>
              <a:rPr lang="en-US" sz="2600" dirty="0">
                <a:latin typeface="Calibri"/>
                <a:ea typeface="ＭＳ Ｐゴシック" charset="0"/>
                <a:cs typeface="Calibri"/>
              </a:rPr>
              <a:t>Can host A talk to host B?	</a:t>
            </a:r>
            <a:endParaRPr lang="en-US" sz="2600" dirty="0" smtClean="0">
              <a:latin typeface="Calibri"/>
              <a:ea typeface="ＭＳ Ｐゴシック" charset="0"/>
              <a:cs typeface="Calibri"/>
            </a:endParaRPr>
          </a:p>
          <a:p>
            <a:pPr lvl="1"/>
            <a:r>
              <a:rPr lang="en-US" sz="2600" dirty="0">
                <a:latin typeface="Calibri"/>
                <a:cs typeface="Calibri"/>
              </a:rPr>
              <a:t>Can packets loop in my network</a:t>
            </a:r>
            <a:r>
              <a:rPr lang="en-US" sz="2600" dirty="0" smtClean="0">
                <a:latin typeface="Calibri"/>
                <a:cs typeface="Calibri"/>
              </a:rPr>
              <a:t>?</a:t>
            </a:r>
            <a:endParaRPr lang="en-US" sz="2600" dirty="0">
              <a:latin typeface="Calibri"/>
              <a:ea typeface="ＭＳ Ｐゴシック" charset="0"/>
              <a:cs typeface="Calibri"/>
            </a:endParaRPr>
          </a:p>
          <a:p>
            <a:pPr lvl="1"/>
            <a:r>
              <a:rPr lang="en-US" sz="2600" dirty="0">
                <a:latin typeface="Calibri"/>
                <a:ea typeface="ＭＳ Ｐゴシック" charset="0"/>
                <a:cs typeface="Calibri"/>
              </a:rPr>
              <a:t>What are all the packet headers from A that can reach B</a:t>
            </a:r>
            <a:r>
              <a:rPr lang="en-US" sz="2600" dirty="0" smtClean="0">
                <a:latin typeface="Calibri"/>
                <a:ea typeface="ＭＳ Ｐゴシック" charset="0"/>
                <a:cs typeface="Calibri"/>
              </a:rPr>
              <a:t>?</a:t>
            </a:r>
          </a:p>
          <a:p>
            <a:pPr lvl="1"/>
            <a:r>
              <a:rPr lang="en-US" sz="2600" dirty="0" smtClean="0">
                <a:latin typeface="Calibri"/>
                <a:ea typeface="ＭＳ Ｐゴシック" charset="0"/>
                <a:cs typeface="Calibri"/>
              </a:rPr>
              <a:t>What will happen if I remove an entry from a router? </a:t>
            </a:r>
          </a:p>
          <a:p>
            <a:pPr lvl="1"/>
            <a:r>
              <a:rPr lang="en-US" sz="2600" dirty="0" smtClean="0">
                <a:latin typeface="Calibri"/>
                <a:ea typeface="ＭＳ Ｐゴシック" charset="0"/>
                <a:cs typeface="Calibri"/>
              </a:rPr>
              <a:t>Can User A listen to communications between Users B and C?</a:t>
            </a:r>
          </a:p>
          <a:p>
            <a:pPr lvl="1"/>
            <a:r>
              <a:rPr lang="en-US" sz="2600" dirty="0" smtClean="0">
                <a:latin typeface="Calibri"/>
                <a:cs typeface="Calibri"/>
              </a:rPr>
              <a:t>Can </a:t>
            </a:r>
            <a:r>
              <a:rPr lang="en-US" sz="2600" dirty="0">
                <a:latin typeface="Calibri"/>
                <a:cs typeface="Calibri"/>
              </a:rPr>
              <a:t>I prevent Host A from talking to Host </a:t>
            </a:r>
            <a:r>
              <a:rPr lang="en-US" sz="2600" dirty="0" smtClean="0">
                <a:latin typeface="Calibri"/>
                <a:cs typeface="Calibri"/>
              </a:rPr>
              <a:t>B?</a:t>
            </a:r>
            <a:endParaRPr lang="en-US" sz="2600" dirty="0" smtClean="0">
              <a:latin typeface="Calibri"/>
              <a:ea typeface="ＭＳ Ｐゴシック" charset="0"/>
              <a:cs typeface="Calibri"/>
            </a:endParaRPr>
          </a:p>
        </p:txBody>
      </p:sp>
      <p:sp>
        <p:nvSpPr>
          <p:cNvPr id="5" name="Slide Number Placeholder 4"/>
          <p:cNvSpPr>
            <a:spLocks noGrp="1"/>
          </p:cNvSpPr>
          <p:nvPr>
            <p:ph type="sldNum" sz="quarter" idx="12"/>
          </p:nvPr>
        </p:nvSpPr>
        <p:spPr/>
        <p:txBody>
          <a:bodyPr/>
          <a:lstStyle/>
          <a:p>
            <a:fld id="{57D92C16-8AE8-1B4F-9331-F4A89351A681}" type="slidenum">
              <a:rPr lang="en-US" smtClean="0"/>
              <a:pPr/>
              <a:t>5</a:t>
            </a:fld>
            <a:endParaRPr lang="en-US"/>
          </a:p>
        </p:txBody>
      </p:sp>
    </p:spTree>
    <p:extLst>
      <p:ext uri="{BB962C8B-B14F-4D97-AF65-F5344CB8AC3E}">
        <p14:creationId xmlns:p14="http://schemas.microsoft.com/office/powerpoint/2010/main" val="7718047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270000"/>
            <a:ext cx="8229600" cy="4856163"/>
          </a:xfrm>
        </p:spPr>
        <p:txBody>
          <a:bodyPr>
            <a:normAutofit/>
          </a:bodyPr>
          <a:lstStyle/>
          <a:p>
            <a:r>
              <a:rPr lang="en-US" dirty="0" smtClean="0">
                <a:latin typeface="Calibri"/>
                <a:cs typeface="Calibri"/>
              </a:rPr>
              <a:t>There are two reason for this complexity:</a:t>
            </a:r>
          </a:p>
          <a:p>
            <a:pPr lvl="1"/>
            <a:r>
              <a:rPr lang="en-US" sz="2600" dirty="0">
                <a:latin typeface="Calibri"/>
                <a:cs typeface="Calibri"/>
              </a:rPr>
              <a:t>Networks are getting larger.</a:t>
            </a:r>
          </a:p>
          <a:p>
            <a:pPr lvl="1"/>
            <a:r>
              <a:rPr lang="en-US" sz="2600" dirty="0">
                <a:latin typeface="Calibri"/>
                <a:cs typeface="Calibri"/>
              </a:rPr>
              <a:t>Network functionality becoming more complex.</a:t>
            </a:r>
          </a:p>
          <a:p>
            <a:pPr lvl="2"/>
            <a:r>
              <a:rPr lang="en-US" dirty="0">
                <a:latin typeface="Calibri"/>
                <a:cs typeface="Calibri"/>
              </a:rPr>
              <a:t>Middleboxes (e.g</a:t>
            </a:r>
            <a:r>
              <a:rPr lang="en-US" dirty="0" smtClean="0">
                <a:latin typeface="Calibri"/>
                <a:cs typeface="Calibri"/>
              </a:rPr>
              <a:t>., NAT </a:t>
            </a:r>
            <a:r>
              <a:rPr lang="en-US" dirty="0">
                <a:latin typeface="Calibri"/>
                <a:cs typeface="Calibri"/>
              </a:rPr>
              <a:t>and firewalls) and encapsulation mechanisms (e.g</a:t>
            </a:r>
            <a:r>
              <a:rPr lang="en-US" dirty="0" smtClean="0">
                <a:latin typeface="Calibri"/>
                <a:cs typeface="Calibri"/>
              </a:rPr>
              <a:t>., VLAN </a:t>
            </a:r>
            <a:r>
              <a:rPr lang="en-US" dirty="0">
                <a:latin typeface="Calibri"/>
                <a:cs typeface="Calibri"/>
              </a:rPr>
              <a:t>and MPLS</a:t>
            </a:r>
            <a:r>
              <a:rPr lang="en-US" dirty="0" smtClean="0">
                <a:latin typeface="Calibri"/>
                <a:cs typeface="Calibri"/>
              </a:rPr>
              <a:t>)</a:t>
            </a:r>
          </a:p>
          <a:p>
            <a:pPr lvl="2"/>
            <a:r>
              <a:rPr lang="en-US" dirty="0" smtClean="0">
                <a:latin typeface="Calibri"/>
                <a:cs typeface="Calibri"/>
              </a:rPr>
              <a:t>VLAN and inter-VLAN routing.</a:t>
            </a:r>
          </a:p>
          <a:p>
            <a:pPr lvl="2"/>
            <a:r>
              <a:rPr lang="en-US" dirty="0" smtClean="0">
                <a:latin typeface="Calibri"/>
                <a:cs typeface="Calibri"/>
              </a:rPr>
              <a:t>Over </a:t>
            </a:r>
            <a:r>
              <a:rPr lang="en-US" dirty="0">
                <a:latin typeface="Calibri"/>
                <a:cs typeface="Calibri"/>
              </a:rPr>
              <a:t>6,000 Internet </a:t>
            </a:r>
            <a:r>
              <a:rPr lang="en-US" dirty="0" smtClean="0">
                <a:latin typeface="Calibri"/>
                <a:cs typeface="Calibri"/>
              </a:rPr>
              <a:t>RFCs</a:t>
            </a:r>
          </a:p>
          <a:p>
            <a:pPr lvl="2"/>
            <a:r>
              <a:rPr lang="en-US" dirty="0" smtClean="0">
                <a:latin typeface="Calibri"/>
                <a:cs typeface="Calibri"/>
              </a:rPr>
              <a:t>Complexity </a:t>
            </a:r>
            <a:r>
              <a:rPr lang="en-US" dirty="0">
                <a:latin typeface="Calibri"/>
                <a:cs typeface="Calibri"/>
              </a:rPr>
              <a:t>today makes operators wary of trying </a:t>
            </a:r>
            <a:r>
              <a:rPr lang="en-US" dirty="0" smtClean="0">
                <a:latin typeface="Calibri"/>
                <a:cs typeface="Calibri"/>
              </a:rPr>
              <a:t>new protocols</a:t>
            </a:r>
            <a:r>
              <a:rPr lang="en-US" dirty="0">
                <a:latin typeface="Calibri"/>
                <a:cs typeface="Calibri"/>
              </a:rPr>
              <a:t>, even if they are available, for fear of </a:t>
            </a:r>
            <a:r>
              <a:rPr lang="en-US" dirty="0" smtClean="0">
                <a:latin typeface="Calibri"/>
                <a:cs typeface="Calibri"/>
              </a:rPr>
              <a:t>breaking their </a:t>
            </a:r>
            <a:r>
              <a:rPr lang="en-US" dirty="0">
                <a:latin typeface="Calibri"/>
                <a:cs typeface="Calibri"/>
              </a:rPr>
              <a:t>network.</a:t>
            </a:r>
            <a:endParaRPr lang="en-US" dirty="0" smtClean="0">
              <a:latin typeface="Calibri"/>
              <a:cs typeface="Calibri"/>
            </a:endParaRPr>
          </a:p>
          <a:p>
            <a:pPr lvl="2"/>
            <a:endParaRPr lang="en-US" dirty="0">
              <a:latin typeface="Calibri"/>
              <a:cs typeface="Calibri"/>
            </a:endParaRPr>
          </a:p>
        </p:txBody>
      </p:sp>
      <p:sp>
        <p:nvSpPr>
          <p:cNvPr id="5" name="Slide Number Placeholder 4"/>
          <p:cNvSpPr>
            <a:spLocks noGrp="1"/>
          </p:cNvSpPr>
          <p:nvPr>
            <p:ph type="sldNum" sz="quarter" idx="12"/>
          </p:nvPr>
        </p:nvSpPr>
        <p:spPr/>
        <p:txBody>
          <a:bodyPr/>
          <a:lstStyle/>
          <a:p>
            <a:fld id="{57D92C16-8AE8-1B4F-9331-F4A89351A681}" type="slidenum">
              <a:rPr lang="en-US" smtClean="0"/>
              <a:pPr/>
              <a:t>6</a:t>
            </a:fld>
            <a:endParaRPr lang="en-US"/>
          </a:p>
        </p:txBody>
      </p:sp>
    </p:spTree>
    <p:extLst>
      <p:ext uri="{BB962C8B-B14F-4D97-AF65-F5344CB8AC3E}">
        <p14:creationId xmlns:p14="http://schemas.microsoft.com/office/powerpoint/2010/main" val="389023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3999"/>
            <a:ext cx="8305800" cy="4792133"/>
          </a:xfrm>
        </p:spPr>
        <p:txBody>
          <a:bodyPr/>
          <a:lstStyle/>
          <a:p>
            <a:r>
              <a:rPr lang="en-US" sz="2800" dirty="0" smtClean="0"/>
              <a:t>What to property to verify?</a:t>
            </a:r>
            <a:endParaRPr lang="en-US" dirty="0" smtClean="0"/>
          </a:p>
          <a:p>
            <a:pPr lvl="1"/>
            <a:r>
              <a:rPr lang="en-US" dirty="0" smtClean="0"/>
              <a:t>Reachability </a:t>
            </a:r>
          </a:p>
          <a:p>
            <a:pPr lvl="2"/>
            <a:r>
              <a:rPr lang="en-US" dirty="0" smtClean="0"/>
              <a:t>E.g., Can packet from host A’s reach B</a:t>
            </a:r>
          </a:p>
          <a:p>
            <a:pPr lvl="1"/>
            <a:r>
              <a:rPr lang="en-US" dirty="0" smtClean="0"/>
              <a:t>Configuration </a:t>
            </a:r>
          </a:p>
          <a:p>
            <a:pPr lvl="2"/>
            <a:r>
              <a:rPr lang="en-US" dirty="0" smtClean="0"/>
              <a:t>E.g., is there a forwarding loop</a:t>
            </a:r>
          </a:p>
          <a:p>
            <a:pPr lvl="2"/>
            <a:r>
              <a:rPr lang="en-US" dirty="0" smtClean="0"/>
              <a:t>Is there separation between flows?</a:t>
            </a:r>
          </a:p>
          <a:p>
            <a:pPr lvl="1"/>
            <a:r>
              <a:rPr lang="en-US" dirty="0" smtClean="0"/>
              <a:t>Quantitative questions (hard to verify)	</a:t>
            </a:r>
          </a:p>
          <a:p>
            <a:pPr lvl="2"/>
            <a:r>
              <a:rPr lang="en-US" dirty="0" smtClean="0"/>
              <a:t>E.g., Scalability, Link usage</a:t>
            </a:r>
          </a:p>
          <a:p>
            <a:pPr marL="57150" indent="0">
              <a:buNone/>
            </a:pPr>
            <a:endParaRPr lang="en-US" dirty="0"/>
          </a:p>
        </p:txBody>
      </p:sp>
      <p:sp>
        <p:nvSpPr>
          <p:cNvPr id="3" name="Title 2"/>
          <p:cNvSpPr>
            <a:spLocks noGrp="1"/>
          </p:cNvSpPr>
          <p:nvPr>
            <p:ph type="title"/>
          </p:nvPr>
        </p:nvSpPr>
        <p:spPr/>
        <p:txBody>
          <a:bodyPr/>
          <a:lstStyle/>
          <a:p>
            <a:r>
              <a:rPr lang="en-US" dirty="0" smtClean="0"/>
              <a:t>Network – Verification</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7</a:t>
            </a:fld>
            <a:endParaRPr kumimoji="0" lang="en-US"/>
          </a:p>
        </p:txBody>
      </p:sp>
    </p:spTree>
    <p:extLst>
      <p:ext uri="{BB962C8B-B14F-4D97-AF65-F5344CB8AC3E}">
        <p14:creationId xmlns:p14="http://schemas.microsoft.com/office/powerpoint/2010/main" val="16850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Network Debugging Techniques</a:t>
            </a:r>
            <a:endParaRPr lang="en-US" dirty="0"/>
          </a:p>
        </p:txBody>
      </p:sp>
      <p:sp>
        <p:nvSpPr>
          <p:cNvPr id="5" name="Slide Number Placeholder 5"/>
          <p:cNvSpPr>
            <a:spLocks noGrp="1"/>
          </p:cNvSpPr>
          <p:nvPr>
            <p:ph type="sldNum" sz="quarter" idx="12"/>
          </p:nvPr>
        </p:nvSpPr>
        <p:spPr>
          <a:xfrm>
            <a:off x="6553200" y="6356350"/>
            <a:ext cx="2133600" cy="365125"/>
          </a:xfrm>
        </p:spPr>
        <p:txBody>
          <a:bodyPr/>
          <a:lstStyle/>
          <a:p>
            <a:fld id="{FAB51C50-87A9-4A9E-924F-6C5F1687B7A3}" type="slidenum">
              <a:rPr lang="en-US" smtClean="0"/>
              <a:t>8</a:t>
            </a:fld>
            <a:endParaRPr lang="en-US" dirty="0"/>
          </a:p>
        </p:txBody>
      </p:sp>
      <p:sp>
        <p:nvSpPr>
          <p:cNvPr id="6" name="Rounded Rectangle 5"/>
          <p:cNvSpPr/>
          <p:nvPr/>
        </p:nvSpPr>
        <p:spPr>
          <a:xfrm>
            <a:off x="4710752" y="1447800"/>
            <a:ext cx="4038600" cy="762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Configuration Verification</a:t>
            </a:r>
            <a:endParaRPr lang="en-US" sz="2800" dirty="0">
              <a:solidFill>
                <a:schemeClr val="tx1"/>
              </a:solidFill>
            </a:endParaRPr>
          </a:p>
        </p:txBody>
      </p:sp>
      <p:sp>
        <p:nvSpPr>
          <p:cNvPr id="7" name="Rounded Rectangle 6"/>
          <p:cNvSpPr/>
          <p:nvPr/>
        </p:nvSpPr>
        <p:spPr>
          <a:xfrm>
            <a:off x="381000" y="1447800"/>
            <a:ext cx="4041648"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Traffic/Flow Monitoring</a:t>
            </a:r>
            <a:endParaRPr lang="en-US" sz="2800" dirty="0">
              <a:solidFill>
                <a:schemeClr val="tx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064" b="20979"/>
          <a:stretch/>
        </p:blipFill>
        <p:spPr>
          <a:xfrm>
            <a:off x="4974359" y="2362200"/>
            <a:ext cx="3546393" cy="3962400"/>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95" y="2362200"/>
            <a:ext cx="4465457" cy="3193722"/>
          </a:xfrm>
          <a:prstGeom prst="rect">
            <a:avLst/>
          </a:prstGeom>
        </p:spPr>
      </p:pic>
      <p:sp>
        <p:nvSpPr>
          <p:cNvPr id="10" name="TextBox 9"/>
          <p:cNvSpPr txBox="1"/>
          <p:nvPr/>
        </p:nvSpPr>
        <p:spPr>
          <a:xfrm>
            <a:off x="381000" y="5638800"/>
            <a:ext cx="4041648" cy="738664"/>
          </a:xfrm>
          <a:prstGeom prst="rect">
            <a:avLst/>
          </a:prstGeom>
          <a:noFill/>
        </p:spPr>
        <p:txBody>
          <a:bodyPr wrap="square" rtlCol="0">
            <a:spAutoFit/>
          </a:bodyPr>
          <a:lstStyle/>
          <a:p>
            <a:pPr algn="ctr"/>
            <a:r>
              <a:rPr lang="en-US" sz="2400" dirty="0" smtClean="0"/>
              <a:t>Software using Cisco </a:t>
            </a:r>
            <a:r>
              <a:rPr lang="en-US" sz="2400" dirty="0" err="1" smtClean="0"/>
              <a:t>NetFlow</a:t>
            </a:r>
            <a:endParaRPr lang="en-US" sz="2400" dirty="0" smtClean="0"/>
          </a:p>
          <a:p>
            <a:pPr algn="ctr"/>
            <a:r>
              <a:rPr lang="en-US" dirty="0"/>
              <a:t>http://snmp.co.uk/scrutinizer/</a:t>
            </a:r>
          </a:p>
        </p:txBody>
      </p:sp>
    </p:spTree>
    <p:extLst>
      <p:ext uri="{BB962C8B-B14F-4D97-AF65-F5344CB8AC3E}">
        <p14:creationId xmlns:p14="http://schemas.microsoft.com/office/powerpoint/2010/main" val="11834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class</a:t>
            </a:r>
            <a:endParaRPr lang="en-US" dirty="0"/>
          </a:p>
        </p:txBody>
      </p:sp>
      <p:sp>
        <p:nvSpPr>
          <p:cNvPr id="3" name="Content Placeholder 2"/>
          <p:cNvSpPr>
            <a:spLocks noGrp="1"/>
          </p:cNvSpPr>
          <p:nvPr>
            <p:ph idx="1"/>
          </p:nvPr>
        </p:nvSpPr>
        <p:spPr/>
        <p:txBody>
          <a:bodyPr/>
          <a:lstStyle/>
          <a:p>
            <a:r>
              <a:rPr lang="en-US" dirty="0" smtClean="0"/>
              <a:t>Understand need for network testing and verification</a:t>
            </a:r>
          </a:p>
          <a:p>
            <a:endParaRPr lang="en-US" dirty="0"/>
          </a:p>
          <a:p>
            <a:r>
              <a:rPr lang="en-US" b="1" dirty="0" err="1" smtClean="0"/>
              <a:t>Veriflow</a:t>
            </a:r>
            <a:r>
              <a:rPr lang="en-US" b="1" dirty="0" smtClean="0"/>
              <a:t> approach using Tries</a:t>
            </a:r>
          </a:p>
          <a:p>
            <a:endParaRPr lang="en-US" dirty="0"/>
          </a:p>
          <a:p>
            <a:r>
              <a:rPr lang="en-US" dirty="0" smtClean="0"/>
              <a:t>Fireman approach using BDDs</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9</a:t>
            </a:fld>
            <a:endParaRPr kumimoji="0" lang="en-US"/>
          </a:p>
        </p:txBody>
      </p:sp>
    </p:spTree>
    <p:extLst>
      <p:ext uri="{BB962C8B-B14F-4D97-AF65-F5344CB8AC3E}">
        <p14:creationId xmlns:p14="http://schemas.microsoft.com/office/powerpoint/2010/main" val="3808315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Presentation2.potx</Template>
  <TotalTime>8075</TotalTime>
  <Words>1865</Words>
  <Application>Microsoft Macintosh PowerPoint</Application>
  <PresentationFormat>On-screen Show (4:3)</PresentationFormat>
  <Paragraphs>417</Paragraphs>
  <Slides>46</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Consolas</vt:lpstr>
      <vt:lpstr>Gill Sans</vt:lpstr>
      <vt:lpstr>Helvetica</vt:lpstr>
      <vt:lpstr>ＭＳ Ｐゴシック</vt:lpstr>
      <vt:lpstr>Wingdings</vt:lpstr>
      <vt:lpstr>Presentation2</vt:lpstr>
      <vt:lpstr>Network verification</vt:lpstr>
      <vt:lpstr>Goals for this class</vt:lpstr>
      <vt:lpstr>PowerPoint Presentation</vt:lpstr>
      <vt:lpstr>PowerPoint Presentation</vt:lpstr>
      <vt:lpstr>Motivation</vt:lpstr>
      <vt:lpstr>Motivation</vt:lpstr>
      <vt:lpstr>Network – Verification</vt:lpstr>
      <vt:lpstr>PowerPoint Presentation</vt:lpstr>
      <vt:lpstr>Goals for this class</vt:lpstr>
      <vt:lpstr>PowerPoint Presentation</vt:lpstr>
      <vt:lpstr>PowerPoint Presentation</vt:lpstr>
      <vt:lpstr>PowerPoint Presentation</vt:lpstr>
      <vt:lpstr>PowerPoint Presentation</vt:lpstr>
      <vt:lpstr>Can we run verification in real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vt:lpstr>
      <vt:lpstr>Performance Result</vt:lpstr>
      <vt:lpstr>Effect of Equivalence Class Count</vt:lpstr>
      <vt:lpstr>Experiment (cont.)</vt:lpstr>
      <vt:lpstr>Effect on Flow Table Update Throughput</vt:lpstr>
      <vt:lpstr>Effect of Multiple Header Fields</vt:lpstr>
      <vt:lpstr>Summary</vt:lpstr>
      <vt:lpstr>Goals for this class</vt:lpstr>
      <vt:lpstr>FIREMAN Motivation</vt:lpstr>
      <vt:lpstr>Simple motivating example</vt:lpstr>
      <vt:lpstr>What types of problems?</vt:lpstr>
      <vt:lpstr>Two types of firewalls</vt:lpstr>
      <vt:lpstr>PowerPoint Presentation</vt:lpstr>
      <vt:lpstr>Types of misconfigurations</vt:lpstr>
      <vt:lpstr>Intra-firewall shadowing</vt:lpstr>
      <vt:lpstr>Intra-firewall generalization</vt:lpstr>
      <vt:lpstr>Inter-firewall problems</vt:lpstr>
      <vt:lpstr>Approach</vt:lpstr>
      <vt:lpstr>Update logic</vt:lpstr>
      <vt:lpstr>Formalizing “errors” for accept rule</vt:lpstr>
      <vt:lpstr>Formalizing “errors” for deny rule</vt:lpstr>
      <vt:lpstr>How do they check </vt:lpstr>
      <vt:lpstr>FIREMAN takeaways</vt:lpstr>
      <vt:lpstr>Next lecture</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Butkiewicz</dc:creator>
  <cp:lastModifiedBy>Vyas Sekar</cp:lastModifiedBy>
  <cp:revision>3805</cp:revision>
  <dcterms:created xsi:type="dcterms:W3CDTF">2013-01-16T19:50:08Z</dcterms:created>
  <dcterms:modified xsi:type="dcterms:W3CDTF">2017-02-22T14:55:41Z</dcterms:modified>
</cp:coreProperties>
</file>