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0"/>
  </p:notesMasterIdLst>
  <p:handoutMasterIdLst>
    <p:handoutMasterId r:id="rId21"/>
  </p:handoutMasterIdLst>
  <p:sldIdLst>
    <p:sldId id="266" r:id="rId2"/>
    <p:sldId id="337" r:id="rId3"/>
    <p:sldId id="352" r:id="rId4"/>
    <p:sldId id="338" r:id="rId5"/>
    <p:sldId id="356" r:id="rId6"/>
    <p:sldId id="339" r:id="rId7"/>
    <p:sldId id="358" r:id="rId8"/>
    <p:sldId id="359" r:id="rId9"/>
    <p:sldId id="360" r:id="rId10"/>
    <p:sldId id="361" r:id="rId11"/>
    <p:sldId id="362" r:id="rId12"/>
    <p:sldId id="363" r:id="rId13"/>
    <p:sldId id="364" r:id="rId14"/>
    <p:sldId id="365" r:id="rId15"/>
    <p:sldId id="366" r:id="rId16"/>
    <p:sldId id="367" r:id="rId17"/>
    <p:sldId id="357" r:id="rId18"/>
    <p:sldId id="34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31849"/>
    <a:srgbClr val="218F3B"/>
    <a:srgbClr val="2ACA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21" autoAdjust="0"/>
    <p:restoredTop sz="91399" autoAdjust="0"/>
  </p:normalViewPr>
  <p:slideViewPr>
    <p:cSldViewPr snapToGrid="0" snapToObjects="1">
      <p:cViewPr varScale="1">
        <p:scale>
          <a:sx n="97" d="100"/>
          <a:sy n="97" d="100"/>
        </p:scale>
        <p:origin x="158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138BD9-4917-8D4E-AD7F-00C87105B56D}" type="datetimeFigureOut">
              <a:rPr lang="en-US" smtClean="0"/>
              <a:pPr/>
              <a:t>2/8/22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9FD0A5-12A9-F248-9FA1-261E5D5F20C6}" type="slidenum">
              <a:rPr lang="en-US" smtClean="0"/>
              <a:pPr/>
              <a:t>‹#›</a:t>
            </a:fld>
            <a:endParaRPr lang="en-US"/>
          </a:p>
        </p:txBody>
      </p:sp>
    </p:spTree>
    <p:extLst>
      <p:ext uri="{BB962C8B-B14F-4D97-AF65-F5344CB8AC3E}">
        <p14:creationId xmlns:p14="http://schemas.microsoft.com/office/powerpoint/2010/main" val="40691973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F761A9-F6AF-514E-AB09-9B183D711432}" type="datetimeFigureOut">
              <a:rPr lang="en-US" smtClean="0"/>
              <a:pPr/>
              <a:t>2/8/22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ED974D-8C01-4845-B68A-3955301DB1AE}" type="slidenum">
              <a:rPr lang="en-US" smtClean="0"/>
              <a:pPr/>
              <a:t>‹#›</a:t>
            </a:fld>
            <a:endParaRPr lang="en-US"/>
          </a:p>
        </p:txBody>
      </p:sp>
    </p:spTree>
    <p:extLst>
      <p:ext uri="{BB962C8B-B14F-4D97-AF65-F5344CB8AC3E}">
        <p14:creationId xmlns:p14="http://schemas.microsoft.com/office/powerpoint/2010/main" val="889498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ED974D-8C01-4845-B68A-3955301DB1AE}" type="slidenum">
              <a:rPr lang="en-US" smtClean="0"/>
              <a:pPr/>
              <a:t>1</a:t>
            </a:fld>
            <a:endParaRPr lang="en-US"/>
          </a:p>
        </p:txBody>
      </p:sp>
    </p:spTree>
    <p:extLst>
      <p:ext uri="{BB962C8B-B14F-4D97-AF65-F5344CB8AC3E}">
        <p14:creationId xmlns:p14="http://schemas.microsoft.com/office/powerpoint/2010/main" val="161461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AEC20FA-8B28-B14A-B3A3-D823DE685120}" type="slidenum">
              <a:rPr lang="en-US" sz="1200"/>
              <a:pPr eaLnBrk="1" hangingPunct="1"/>
              <a:t>2</a:t>
            </a:fld>
            <a:endParaRPr 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738922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57F36FE8-F72D-6F48-B2BA-F695E687A1AC}" type="slidenum">
              <a:rPr lang="en-US" sz="1200"/>
              <a:pPr eaLnBrk="1" hangingPunct="1"/>
              <a:t>4</a:t>
            </a:fld>
            <a:endParaRPr lang="en-US"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7096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w="9525"/>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a:lstStyle/>
          <a:p>
            <a:endParaRPr lang="ja-JP" altLang="en-US">
              <a:latin typeface="Times" charset="0"/>
            </a:endParaRPr>
          </a:p>
        </p:txBody>
      </p:sp>
    </p:spTree>
    <p:extLst>
      <p:ext uri="{BB962C8B-B14F-4D97-AF65-F5344CB8AC3E}">
        <p14:creationId xmlns:p14="http://schemas.microsoft.com/office/powerpoint/2010/main" val="56273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4DCC43E-2A7A-3E48-A6BE-9872CBE10E57}" type="slidenum">
              <a:rPr lang="en-US" sz="1200"/>
              <a:pPr eaLnBrk="1" hangingPunct="1"/>
              <a:t>6</a:t>
            </a:fld>
            <a:endParaRPr 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275036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w="9525"/>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a:lstStyle/>
          <a:p>
            <a:endParaRPr lang="ja-JP" altLang="en-US">
              <a:latin typeface="Times" charset="0"/>
            </a:endParaRPr>
          </a:p>
        </p:txBody>
      </p:sp>
    </p:spTree>
    <p:extLst>
      <p:ext uri="{BB962C8B-B14F-4D97-AF65-F5344CB8AC3E}">
        <p14:creationId xmlns:p14="http://schemas.microsoft.com/office/powerpoint/2010/main" val="4103314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eaLnBrk="1" latinLnBrk="0" hangingPunct="1"/>
            <a:fld id="{2B00450A-AB89-124F-88E7-AB93D7928DCA}" type="datetime1">
              <a:rPr lang="en-US" smtClean="0"/>
              <a:pPr eaLnBrk="1" latinLnBrk="0" hangingPunct="1"/>
              <a:t>2/8/22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9D2CD40E-F4D9-6D47-B939-690BA66B95D3}" type="datetime1">
              <a:rPr lang="en-US" smtClean="0"/>
              <a:pPr eaLnBrk="1" latinLnBrk="0" hangingPunct="1"/>
              <a:t>2/8/22</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69D767DF-A1E7-934F-88B6-72E55F292199}" type="datetime1">
              <a:rPr lang="en-US" smtClean="0"/>
              <a:pPr eaLnBrk="1" latinLnBrk="0" hangingPunct="1"/>
              <a:t>2/8/22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0832FB23-04D6-EB4D-A057-83C82F9BB796}" type="datetime1">
              <a:rPr lang="en-US" smtClean="0"/>
              <a:pPr eaLnBrk="1" latinLnBrk="0" hangingPunct="1"/>
              <a:t>2/8/22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8833D03E-4271-F341-81FE-A4F3CDC53255}" type="datetime1">
              <a:rPr lang="en-US" smtClean="0"/>
              <a:pPr eaLnBrk="1" latinLnBrk="0" hangingPunct="1"/>
              <a:t>2/8/22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pPr eaLnBrk="1" latinLnBrk="0" hangingPunct="1"/>
            <a:fld id="{94648BBF-E200-3C40-93AD-5A388DF6523C}" type="datetime1">
              <a:rPr lang="en-US" smtClean="0"/>
              <a:pPr eaLnBrk="1" latinLnBrk="0" hangingPunct="1"/>
              <a:t>2/8/22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eaLnBrk="1" latinLnBrk="0" hangingPunct="1"/>
            <a:fld id="{12BC10BA-F471-1047-B0FF-DAF216104529}" type="datetime1">
              <a:rPr lang="en-US" smtClean="0"/>
              <a:pPr eaLnBrk="1" latinLnBrk="0" hangingPunct="1"/>
              <a:t>2/8/22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A0A60EF8-AF49-2E45-BDC5-64ED1F4D5745}" type="datetime1">
              <a:rPr lang="en-US" smtClean="0"/>
              <a:pPr eaLnBrk="1" latinLnBrk="0" hangingPunct="1"/>
              <a:t>2/8/22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59E19EDE-ED75-1A4C-A9B9-4DA6303FA80D}" type="datetime1">
              <a:rPr lang="en-US" smtClean="0"/>
              <a:pPr eaLnBrk="1" latinLnBrk="0" hangingPunct="1"/>
              <a:t>2/8/22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1E34EE8D-312F-8048-A783-6CD0EAA5C21F}" type="datetime1">
              <a:rPr lang="en-US" smtClean="0"/>
              <a:pPr eaLnBrk="1" latinLnBrk="0" hangingPunct="1"/>
              <a:t>2/8/22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4DE3F1F2-F45F-D64F-AE6E-1B53A2442998}" type="datetime1">
              <a:rPr lang="en-US" smtClean="0"/>
              <a:pPr eaLnBrk="1" latinLnBrk="0" hangingPunct="1"/>
              <a:t>2/8/22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latinLnBrk="0" hangingPunct="1"/>
            <a:fld id="{86740E98-760B-F84C-9C2B-D4C390CB18D0}" type="datetime1">
              <a:rPr lang="en-US" smtClean="0"/>
              <a:pPr eaLnBrk="1" latinLnBrk="0" hangingPunct="1"/>
              <a:t>2/8/22</a:t>
            </a:fld>
            <a:endParaRPr lang="en-US" sz="1000">
              <a:solidFill>
                <a:schemeClr val="tx2">
                  <a:shade val="50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ctr" eaLnBrk="1" latinLnBrk="0" hangingPunct="1"/>
            <a:endParaRPr kumimoji="0" lang="en-US" sz="1000" dirty="0">
              <a:solidFill>
                <a:schemeClr val="tx2">
                  <a:shade val="50000"/>
                </a:schemeClr>
              </a:solidFill>
            </a:endParaRPr>
          </a:p>
        </p:txBody>
      </p:sp>
      <p:sp>
        <p:nvSpPr>
          <p:cNvPr id="6" name="Slide Number Placeholder 5"/>
          <p:cNvSpPr>
            <a:spLocks noGrp="1"/>
          </p:cNvSpPr>
          <p:nvPr>
            <p:ph type="sldNum" sz="quarter" idx="4"/>
          </p:nvPr>
        </p:nvSpPr>
        <p:spPr>
          <a:xfrm>
            <a:off x="8517467" y="6492875"/>
            <a:ext cx="626533"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2AA957AF-53C0-420B-9C2D-77DB1416566C}" type="slidenum">
              <a:rPr lang="en-US" smtClean="0"/>
              <a:pPr/>
              <a:t>‹#›</a:t>
            </a:fld>
            <a:endParaRPr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ftr="0" dt="0"/>
  <p:txStyles>
    <p:titleStyle>
      <a:lvl1pPr algn="ctr" defTabSz="457200" rtl="0" eaLnBrk="1" latinLnBrk="0" hangingPunct="1">
        <a:spcBef>
          <a:spcPct val="0"/>
        </a:spcBef>
        <a:buNone/>
        <a:defRPr sz="4400"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briansin@andrew.cmu.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omes.luddy.indiana.edu/kapadia/papers/blac-d-strikes-out-tr.pdf" TargetMode="External"/><Relationship Id="rId2" Type="http://schemas.openxmlformats.org/officeDocument/2006/relationships/hyperlink" Target="mailto:riad@cmu.edu" TargetMode="External"/><Relationship Id="rId1" Type="http://schemas.openxmlformats.org/officeDocument/2006/relationships/slideLayout" Target="../slideLayouts/slideLayout2.xml"/><Relationship Id="rId4" Type="http://schemas.openxmlformats.org/officeDocument/2006/relationships/hyperlink" Target="https://eprint.iacr.org/2021/1577"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arxiv.org/pdf/1406.2661.pdf" TargetMode="External"/><Relationship Id="rId2" Type="http://schemas.openxmlformats.org/officeDocument/2006/relationships/hyperlink" Target="mailto:yyin4@andrew.cmu.edu" TargetMode="External"/><Relationship Id="rId1" Type="http://schemas.openxmlformats.org/officeDocument/2006/relationships/slideLayout" Target="../slideLayouts/slideLayout2.xml"/><Relationship Id="rId4" Type="http://schemas.openxmlformats.org/officeDocument/2006/relationships/hyperlink" Target="https://arxiv.org/pdf/1909.13403.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mailto:rahulans@andrew.cmu.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rahulans@andrew.cmu.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nsg.ee.ethz.ch/fileadmin/user_upload/publications/fc21final97.pdf" TargetMode="External"/><Relationship Id="rId2" Type="http://schemas.openxmlformats.org/officeDocument/2006/relationships/hyperlink" Target="https://nsg.ee.ethz.ch/fileadmin/user_upload/publications/nsg_vanbever_bitcoin_routing_attacks_oakland_2017.pdf" TargetMode="External"/><Relationship Id="rId1" Type="http://schemas.openxmlformats.org/officeDocument/2006/relationships/slideLayout" Target="../slideLayouts/slideLayout2.xml"/><Relationship Id="rId4" Type="http://schemas.openxmlformats.org/officeDocument/2006/relationships/hyperlink" Target="https://github.com/nsg-ethz/mini_internet_project"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yanniss.github.io/enterprise-pldi20.pdf" TargetMode="External"/><Relationship Id="rId2" Type="http://schemas.openxmlformats.org/officeDocument/2006/relationships/hyperlink" Target="mailto:aoli@andrew.cmu.edu" TargetMode="External"/><Relationship Id="rId1" Type="http://schemas.openxmlformats.org/officeDocument/2006/relationships/slideLayout" Target="../slideLayouts/slideLayout2.xml"/><Relationship Id="rId5" Type="http://schemas.openxmlformats.org/officeDocument/2006/relationships/hyperlink" Target="https://docs.gitlab.com/ee/development/policies.html" TargetMode="External"/><Relationship Id="rId4" Type="http://schemas.openxmlformats.org/officeDocument/2006/relationships/hyperlink" Target="https://www.baeldung.com/spring-security-expression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usenix.org/conference/nsdi19/presentation/mo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lackhat.com/docs/us-17/thursday/us-17-Luo-Iotcandyjar-Towards-An-Intelligent-Interaction-Honeypot-For-IoT-Devices-wp.pdf" TargetMode="External"/><Relationship Id="rId2" Type="http://schemas.openxmlformats.org/officeDocument/2006/relationships/hyperlink" Target="https://arxiv.org/pdf/2108.02287.pdf" TargetMode="External"/><Relationship Id="rId1" Type="http://schemas.openxmlformats.org/officeDocument/2006/relationships/slideLayout" Target="../slideLayouts/slideLayout2.xml"/><Relationship Id="rId5" Type="http://schemas.openxmlformats.org/officeDocument/2006/relationships/hyperlink" Target="https://ieeexplore.ieee.org/stamp/stamp.jsp?tp=&amp;arnumber=7676152" TargetMode="External"/><Relationship Id="rId4" Type="http://schemas.openxmlformats.org/officeDocument/2006/relationships/hyperlink" Target="https://dl.acm.org/doi/pdf/10.1145/3372297.342002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369673"/>
            <a:ext cx="9144000" cy="2473431"/>
          </a:xfrm>
        </p:spPr>
        <p:txBody>
          <a:bodyPr>
            <a:noAutofit/>
          </a:bodyPr>
          <a:lstStyle/>
          <a:p>
            <a:r>
              <a:rPr lang="en-US" sz="5200" dirty="0"/>
              <a:t>ECE 18731</a:t>
            </a:r>
            <a:br>
              <a:rPr lang="en-US" sz="5200" dirty="0"/>
            </a:br>
            <a:r>
              <a:rPr lang="en-US" sz="5200" dirty="0"/>
              <a:t>Network Security</a:t>
            </a:r>
            <a:br>
              <a:rPr lang="en-US" sz="5200" dirty="0"/>
            </a:br>
            <a:br>
              <a:rPr lang="en-US" sz="5200" dirty="0"/>
            </a:br>
            <a:r>
              <a:rPr lang="en-US" sz="5200" dirty="0"/>
              <a:t>Project Overview</a:t>
            </a:r>
          </a:p>
        </p:txBody>
      </p:sp>
      <p:sp>
        <p:nvSpPr>
          <p:cNvPr id="6" name="Slide Number Placeholder 5"/>
          <p:cNvSpPr>
            <a:spLocks noGrp="1"/>
          </p:cNvSpPr>
          <p:nvPr>
            <p:ph type="sldNum" sz="quarter" idx="12"/>
          </p:nvPr>
        </p:nvSpPr>
        <p:spPr/>
        <p:txBody>
          <a:bodyPr/>
          <a:lstStyle/>
          <a:p>
            <a:fld id="{2754ED01-E2A0-4C1E-8E21-014B99041579}" type="slidenum">
              <a:rPr lang="en-US" smtClean="0"/>
              <a:pPr/>
              <a:t>1</a:t>
            </a:fld>
            <a:endParaRPr lang="en-US"/>
          </a:p>
        </p:txBody>
      </p:sp>
      <p:sp>
        <p:nvSpPr>
          <p:cNvPr id="5" name="Title 3"/>
          <p:cNvSpPr txBox="1">
            <a:spLocks/>
          </p:cNvSpPr>
          <p:nvPr/>
        </p:nvSpPr>
        <p:spPr>
          <a:xfrm>
            <a:off x="0" y="4106333"/>
            <a:ext cx="9144000" cy="176993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solidFill>
                <a:latin typeface="+mj-lt"/>
                <a:ea typeface="+mj-ea"/>
                <a:cs typeface="+mj-cs"/>
              </a:defRPr>
            </a:lvl1pPr>
          </a:lstStyle>
          <a:p>
            <a:r>
              <a:rPr lang="en-US" sz="3800" dirty="0">
                <a:solidFill>
                  <a:schemeClr val="tx1"/>
                </a:solidFill>
              </a:rPr>
              <a:t>      Vyas Sekar</a:t>
            </a:r>
          </a:p>
        </p:txBody>
      </p:sp>
    </p:spTree>
    <p:extLst>
      <p:ext uri="{BB962C8B-B14F-4D97-AF65-F5344CB8AC3E}">
        <p14:creationId xmlns:p14="http://schemas.microsoft.com/office/powerpoint/2010/main" val="1065321972"/>
      </p:ext>
    </p:extLst>
  </p:cSld>
  <p:clrMapOvr>
    <a:masterClrMapping/>
  </p:clrMapOvr>
  <mc:AlternateContent xmlns:mc="http://schemas.openxmlformats.org/markup-compatibility/2006" xmlns:p14="http://schemas.microsoft.com/office/powerpoint/2010/main">
    <mc:Choice Requires="p14">
      <p:transition spd="slow" p14:dur="2000" advTm="1400"/>
    </mc:Choice>
    <mc:Fallback xmlns="" xmlns:mv="urn:schemas-microsoft-com:mac:vml">
      <p:transition spd="slow" advTm="14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6F3C8-CD65-A343-AB33-FF4C018185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E31CDA-FD13-3047-97EF-37A9F615C582}"/>
              </a:ext>
            </a:extLst>
          </p:cNvPr>
          <p:cNvSpPr>
            <a:spLocks noGrp="1"/>
          </p:cNvSpPr>
          <p:nvPr>
            <p:ph idx="1"/>
          </p:nvPr>
        </p:nvSpPr>
        <p:spPr/>
        <p:txBody>
          <a:bodyPr>
            <a:normAutofit fontScale="62500" lnSpcReduction="20000"/>
          </a:bodyPr>
          <a:lstStyle/>
          <a:p>
            <a:r>
              <a:rPr lang="en-US" b="1" dirty="0"/>
              <a:t>Microservice Attack Simulation</a:t>
            </a:r>
            <a:endParaRPr lang="en-US" dirty="0"/>
          </a:p>
          <a:p>
            <a:r>
              <a:rPr lang="en-US" b="1" dirty="0"/>
              <a:t>Contact: Brian Singer (</a:t>
            </a:r>
            <a:r>
              <a:rPr lang="en-US" b="1" u="sng" dirty="0">
                <a:hlinkClick r:id="rId2"/>
              </a:rPr>
              <a:t>briansin@andrew.cmu.edu</a:t>
            </a:r>
            <a:r>
              <a:rPr lang="en-US" b="1" dirty="0"/>
              <a:t>)</a:t>
            </a:r>
            <a:endParaRPr lang="en-US" dirty="0"/>
          </a:p>
          <a:p>
            <a:br>
              <a:rPr lang="en-US" dirty="0"/>
            </a:br>
            <a:r>
              <a:rPr lang="en-US" dirty="0"/>
              <a:t>Microservices are a popular and emerging paradigm in distributed computing. In these systems, services (</a:t>
            </a:r>
            <a:r>
              <a:rPr lang="en-US" dirty="0" err="1"/>
              <a:t>i.e</a:t>
            </a:r>
            <a:r>
              <a:rPr lang="en-US" dirty="0"/>
              <a:t> payments, users, UI) are separated into logical units; their generation, deletion, and placement are fluid and managed by a cluster (such as Kubernetes). Microservices change the communication model in a system, what would previously be an internal API call is now performed as a network call, meaning that such information is visible in the network traffic logs. Similar to a networked system, microservice architectures are subject to attack. DoS attacks, data exfiltration attacks, intrusions, and </a:t>
            </a:r>
            <a:r>
              <a:rPr lang="en-US" dirty="0" err="1"/>
              <a:t>cryptojacking</a:t>
            </a:r>
            <a:r>
              <a:rPr lang="en-US" dirty="0"/>
              <a:t> are all common issues faced by these systems. The goal of this project is to simulate attacks on microservices to create a large dataset. The dataset will be used to train machine learning classifiers to detect the attacks.</a:t>
            </a:r>
          </a:p>
          <a:p>
            <a:br>
              <a:rPr lang="en-US" dirty="0"/>
            </a:br>
            <a:endParaRPr lang="en-US" dirty="0"/>
          </a:p>
        </p:txBody>
      </p:sp>
      <p:sp>
        <p:nvSpPr>
          <p:cNvPr id="4" name="Slide Number Placeholder 3">
            <a:extLst>
              <a:ext uri="{FF2B5EF4-FFF2-40B4-BE49-F238E27FC236}">
                <a16:creationId xmlns:a16="http://schemas.microsoft.com/office/drawing/2014/main" id="{BC5F68E8-91AE-814C-9415-7EDE65B5A20D}"/>
              </a:ext>
            </a:extLst>
          </p:cNvPr>
          <p:cNvSpPr>
            <a:spLocks noGrp="1"/>
          </p:cNvSpPr>
          <p:nvPr>
            <p:ph type="sldNum" sz="quarter" idx="12"/>
          </p:nvPr>
        </p:nvSpPr>
        <p:spPr/>
        <p:txBody>
          <a:bodyPr/>
          <a:lstStyle/>
          <a:p>
            <a:fld id="{2AA957AF-53C0-420B-9C2D-77DB1416566C}" type="slidenum">
              <a:rPr kumimoji="0" lang="en-US" smtClean="0"/>
              <a:pPr/>
              <a:t>10</a:t>
            </a:fld>
            <a:endParaRPr kumimoji="0" lang="en-US"/>
          </a:p>
        </p:txBody>
      </p:sp>
    </p:spTree>
    <p:extLst>
      <p:ext uri="{BB962C8B-B14F-4D97-AF65-F5344CB8AC3E}">
        <p14:creationId xmlns:p14="http://schemas.microsoft.com/office/powerpoint/2010/main" val="876236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C5567-D045-8149-9975-0A98539758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183AB9B-48C2-184E-904C-04D9A6CDF22A}"/>
              </a:ext>
            </a:extLst>
          </p:cNvPr>
          <p:cNvSpPr>
            <a:spLocks noGrp="1"/>
          </p:cNvSpPr>
          <p:nvPr>
            <p:ph idx="1"/>
          </p:nvPr>
        </p:nvSpPr>
        <p:spPr/>
        <p:txBody>
          <a:bodyPr>
            <a:normAutofit fontScale="40000" lnSpcReduction="20000"/>
          </a:bodyPr>
          <a:lstStyle/>
          <a:p>
            <a:r>
              <a:rPr lang="en-US" b="1" dirty="0" err="1"/>
              <a:t>fficient</a:t>
            </a:r>
            <a:r>
              <a:rPr lang="en-US" b="1" dirty="0"/>
              <a:t> anonymous </a:t>
            </a:r>
            <a:r>
              <a:rPr lang="en-US" b="1" dirty="0" err="1"/>
              <a:t>blocklisting</a:t>
            </a:r>
            <a:r>
              <a:rPr lang="en-US" b="1" dirty="0"/>
              <a:t> via recursive zero-knowledge proofs</a:t>
            </a:r>
            <a:endParaRPr lang="en-US" dirty="0"/>
          </a:p>
          <a:p>
            <a:r>
              <a:rPr lang="en-US" b="1" dirty="0"/>
              <a:t>Contact: Riad </a:t>
            </a:r>
            <a:r>
              <a:rPr lang="en-US" b="1" dirty="0" err="1"/>
              <a:t>Wahby</a:t>
            </a:r>
            <a:r>
              <a:rPr lang="en-US" b="1" dirty="0"/>
              <a:t> (</a:t>
            </a:r>
            <a:r>
              <a:rPr lang="en-US" b="1" u="sng" dirty="0">
                <a:hlinkClick r:id="rId2"/>
              </a:rPr>
              <a:t>riad@cmu.edu</a:t>
            </a:r>
            <a:r>
              <a:rPr lang="en-US" b="1" dirty="0"/>
              <a:t>)</a:t>
            </a:r>
            <a:endParaRPr lang="en-US" dirty="0"/>
          </a:p>
          <a:p>
            <a:br>
              <a:rPr lang="en-US" dirty="0"/>
            </a:br>
            <a:r>
              <a:rPr lang="en-US" dirty="0"/>
              <a:t>Network service providers commonly use </a:t>
            </a:r>
            <a:r>
              <a:rPr lang="en-US" i="1" dirty="0"/>
              <a:t>blocklists</a:t>
            </a:r>
            <a:r>
              <a:rPr lang="en-US" dirty="0"/>
              <a:t> to deny service to users with a history of misbehavior. But the standard approach to </a:t>
            </a:r>
            <a:r>
              <a:rPr lang="en-US" dirty="0" err="1"/>
              <a:t>blocklisting</a:t>
            </a:r>
            <a:r>
              <a:rPr lang="en-US" dirty="0"/>
              <a:t>---giving users long-lived identities that can be revoked in response to abuse---is difficult to implement while giving strong guarantees of user privacy, since enforcing the blocklist appears to require the provider's knowing the user's identity.</a:t>
            </a:r>
          </a:p>
          <a:p>
            <a:br>
              <a:rPr lang="en-US" dirty="0"/>
            </a:br>
            <a:r>
              <a:rPr lang="en-US" dirty="0"/>
              <a:t>In response, </a:t>
            </a:r>
            <a:r>
              <a:rPr lang="en-US" u="sng" dirty="0">
                <a:hlinkClick r:id="rId3"/>
              </a:rPr>
              <a:t>Tsang et al. (2008)</a:t>
            </a:r>
            <a:r>
              <a:rPr lang="en-US" dirty="0"/>
              <a:t> introduce the notion of </a:t>
            </a:r>
            <a:r>
              <a:rPr lang="en-US" i="1" dirty="0"/>
              <a:t>anonymous </a:t>
            </a:r>
            <a:r>
              <a:rPr lang="en-US" i="1" dirty="0" err="1"/>
              <a:t>blocklisting</a:t>
            </a:r>
            <a:r>
              <a:rPr lang="en-US" dirty="0"/>
              <a:t>, which uses cryptographic techniques to let users establish that their identity has not been blocked, without revealing any other information about their identity. Recently, </a:t>
            </a:r>
            <a:r>
              <a:rPr lang="en-US" u="sng" dirty="0">
                <a:hlinkClick r:id="rId4"/>
              </a:rPr>
              <a:t>Rosenberg et al. (2021)</a:t>
            </a:r>
            <a:r>
              <a:rPr lang="en-US" dirty="0"/>
              <a:t> revisit this problem, developing more efficient techniques based on advances in succinct zero-knowledge proofs (</a:t>
            </a:r>
            <a:r>
              <a:rPr lang="en-US" dirty="0" err="1"/>
              <a:t>zkSNARKs</a:t>
            </a:r>
            <a:r>
              <a:rPr lang="en-US" dirty="0"/>
              <a:t>). Their approach, </a:t>
            </a:r>
            <a:r>
              <a:rPr lang="en-US" dirty="0" err="1"/>
              <a:t>SNARKblock</a:t>
            </a:r>
            <a:r>
              <a:rPr lang="en-US" dirty="0"/>
              <a:t>, improves on prior work using a clever mix of systems and cryptographic techniques, but two problems remain.  First, proofs are large (hundreds of kilobytes), making this approach impractical for, e.g., anonymous microblogging. Second, clients must perform expensive computations in response to changing blocklists.</a:t>
            </a:r>
          </a:p>
          <a:p>
            <a:br>
              <a:rPr lang="en-US" dirty="0"/>
            </a:br>
            <a:r>
              <a:rPr lang="en-US" dirty="0"/>
              <a:t>A promising alternative that addresses those shortcomings is to use a </a:t>
            </a:r>
            <a:r>
              <a:rPr lang="en-US" i="1" dirty="0"/>
              <a:t>recursive</a:t>
            </a:r>
            <a:r>
              <a:rPr lang="en-US" dirty="0"/>
              <a:t> proving strategy, i.e., asking users to prove a statement of the form "I am not the most recently blocked user, and I know a proof of this statement applied to the tail of the blocklist". The </a:t>
            </a:r>
            <a:r>
              <a:rPr lang="en-US" dirty="0" err="1"/>
              <a:t>SNARKblock</a:t>
            </a:r>
            <a:r>
              <a:rPr lang="en-US" dirty="0"/>
              <a:t> authors consider this approach but leave efficient construction as an open problem. The goal of this project is to solve that problem via a simple tweak to the logical statement being proved in zero knowledge.</a:t>
            </a:r>
          </a:p>
          <a:p>
            <a:br>
              <a:rPr lang="en-US" dirty="0"/>
            </a:br>
            <a:endParaRPr lang="en-US" dirty="0"/>
          </a:p>
        </p:txBody>
      </p:sp>
      <p:sp>
        <p:nvSpPr>
          <p:cNvPr id="4" name="Slide Number Placeholder 3">
            <a:extLst>
              <a:ext uri="{FF2B5EF4-FFF2-40B4-BE49-F238E27FC236}">
                <a16:creationId xmlns:a16="http://schemas.microsoft.com/office/drawing/2014/main" id="{409A15F3-CA50-234F-B42C-F1BD6CBCD3CB}"/>
              </a:ext>
            </a:extLst>
          </p:cNvPr>
          <p:cNvSpPr>
            <a:spLocks noGrp="1"/>
          </p:cNvSpPr>
          <p:nvPr>
            <p:ph type="sldNum" sz="quarter" idx="12"/>
          </p:nvPr>
        </p:nvSpPr>
        <p:spPr/>
        <p:txBody>
          <a:bodyPr/>
          <a:lstStyle/>
          <a:p>
            <a:fld id="{2AA957AF-53C0-420B-9C2D-77DB1416566C}" type="slidenum">
              <a:rPr kumimoji="0" lang="en-US" smtClean="0"/>
              <a:pPr/>
              <a:t>11</a:t>
            </a:fld>
            <a:endParaRPr kumimoji="0" lang="en-US"/>
          </a:p>
        </p:txBody>
      </p:sp>
    </p:spTree>
    <p:extLst>
      <p:ext uri="{BB962C8B-B14F-4D97-AF65-F5344CB8AC3E}">
        <p14:creationId xmlns:p14="http://schemas.microsoft.com/office/powerpoint/2010/main" val="1636321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E835B-79A3-FA41-AE4D-67B7ED9DEE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F58747A-A367-2F49-B5BF-3555797D8B10}"/>
              </a:ext>
            </a:extLst>
          </p:cNvPr>
          <p:cNvSpPr>
            <a:spLocks noGrp="1"/>
          </p:cNvSpPr>
          <p:nvPr>
            <p:ph idx="1"/>
          </p:nvPr>
        </p:nvSpPr>
        <p:spPr/>
        <p:txBody>
          <a:bodyPr>
            <a:normAutofit fontScale="32500" lnSpcReduction="20000"/>
          </a:bodyPr>
          <a:lstStyle/>
          <a:p>
            <a:r>
              <a:rPr lang="en-US" b="1" dirty="0"/>
              <a:t>High-quality, privacy-preserving synthetic data generation using Generative Adversarial Networks</a:t>
            </a:r>
            <a:endParaRPr lang="en-US" dirty="0"/>
          </a:p>
          <a:p>
            <a:r>
              <a:rPr lang="en-US" b="1" dirty="0"/>
              <a:t>Contact: Yucheng Yin (</a:t>
            </a:r>
            <a:r>
              <a:rPr lang="en-US" b="1" u="sng" dirty="0">
                <a:hlinkClick r:id="rId2"/>
              </a:rPr>
              <a:t>yyin4@andrew.cmu.edu</a:t>
            </a:r>
            <a:r>
              <a:rPr lang="en-US" b="1" dirty="0"/>
              <a:t>)</a:t>
            </a:r>
            <a:endParaRPr lang="en-US" dirty="0"/>
          </a:p>
          <a:p>
            <a:br>
              <a:rPr lang="en-US" dirty="0"/>
            </a:br>
            <a:r>
              <a:rPr lang="en-US" dirty="0"/>
              <a:t>Limited data access has been a barrier for data-driven research for quite a long time. Due to privacy concerns and policy restrictions, data holders are usually reluctant to share the valuable raw data (e.g., PCAPs, system logs, automobile traces) which could have </a:t>
            </a:r>
            <a:r>
              <a:rPr lang="en-US" dirty="0" err="1"/>
              <a:t>sigfnicantly</a:t>
            </a:r>
            <a:r>
              <a:rPr lang="en-US" dirty="0"/>
              <a:t> benefited the research community. One alternative is to share the high-quality, privacy-preserving </a:t>
            </a:r>
            <a:r>
              <a:rPr lang="en-US" i="1" dirty="0"/>
              <a:t>synthetic</a:t>
            </a:r>
            <a:r>
              <a:rPr lang="en-US" dirty="0"/>
              <a:t> data which satisfies the privacy guarantees while still preserving great utilities, e.g., capturing key statistical properties and serving as input to numerous downstream tasks. </a:t>
            </a:r>
          </a:p>
          <a:p>
            <a:br>
              <a:rPr lang="en-US" dirty="0"/>
            </a:br>
            <a:r>
              <a:rPr lang="en-US" dirty="0"/>
              <a:t>Recent advances of Generative Adversarial Networks (GANs) [1] have shown promise in generating high-fidelity, realistic images as well as synthetic networking timeseries data [2]. However, whether such methods could been generalized to other domains and datasets are unknown and to be explored further. In this work, we would like to build on the-state-of-art GAN frameworks and apply it to multiple areas/datasets (e.g., system logs, IoT traces, automobile data, or even finance customer traces) for synthetic data generation </a:t>
            </a:r>
            <a:r>
              <a:rPr lang="en-US" b="1" dirty="0"/>
              <a:t>(both codebase and datasets are available upon request)</a:t>
            </a:r>
            <a:r>
              <a:rPr lang="en-US" dirty="0"/>
              <a:t>. The overarching goal of our evaluation is to show four key aspects of metrics:</a:t>
            </a:r>
          </a:p>
          <a:p>
            <a:pPr fontAlgn="base"/>
            <a:r>
              <a:rPr lang="en-US" b="1" dirty="0"/>
              <a:t>Fidelity</a:t>
            </a:r>
            <a:r>
              <a:rPr lang="en-US" dirty="0"/>
              <a:t>: how well does the synthetic data capture the key statistical properties of raw data (e.g., measured as JS divergence between raw and synthetic data)?</a:t>
            </a:r>
          </a:p>
          <a:p>
            <a:pPr fontAlgn="base"/>
            <a:r>
              <a:rPr lang="en-US" b="1" dirty="0"/>
              <a:t>Utility</a:t>
            </a:r>
            <a:r>
              <a:rPr lang="en-US" dirty="0"/>
              <a:t>: can the generated synthetic data be practically used for downstream tasks with an accuracy/error rate close to the raw data?</a:t>
            </a:r>
          </a:p>
          <a:p>
            <a:pPr fontAlgn="base"/>
            <a:r>
              <a:rPr lang="en-US" b="1" dirty="0"/>
              <a:t>Scalability</a:t>
            </a:r>
            <a:r>
              <a:rPr lang="en-US" dirty="0"/>
              <a:t>: can the framework generate a reasonably large dataset with a reasonable amount of time and resources?</a:t>
            </a:r>
          </a:p>
          <a:p>
            <a:pPr fontAlgn="base"/>
            <a:r>
              <a:rPr lang="en-US" b="1" dirty="0"/>
              <a:t>Privacy</a:t>
            </a:r>
            <a:r>
              <a:rPr lang="en-US" dirty="0"/>
              <a:t>: under moderate privacy guarantees (\epsilon in differential privacy), can the synthetic data maintain a good level of fidelity/utility?</a:t>
            </a:r>
          </a:p>
          <a:p>
            <a:br>
              <a:rPr lang="en-US" dirty="0"/>
            </a:br>
            <a:br>
              <a:rPr lang="en-US" dirty="0"/>
            </a:br>
            <a:r>
              <a:rPr lang="en-US" b="1" dirty="0"/>
              <a:t>Reference paper:</a:t>
            </a:r>
            <a:endParaRPr lang="en-US" dirty="0"/>
          </a:p>
          <a:p>
            <a:r>
              <a:rPr lang="en-US" dirty="0"/>
              <a:t>[1] Ian Goodfellow’s 2014 GAN paper: </a:t>
            </a:r>
            <a:r>
              <a:rPr lang="en-US" u="sng" dirty="0">
                <a:hlinkClick r:id="rId3"/>
              </a:rPr>
              <a:t>https://arxiv.org/pdf/1406.2661.pdf</a:t>
            </a:r>
            <a:endParaRPr lang="en-US" dirty="0"/>
          </a:p>
          <a:p>
            <a:r>
              <a:rPr lang="en-US" dirty="0"/>
              <a:t>[2] </a:t>
            </a:r>
            <a:r>
              <a:rPr lang="en-US" dirty="0" err="1"/>
              <a:t>DoppelGANger</a:t>
            </a:r>
            <a:r>
              <a:rPr lang="en-US" dirty="0"/>
              <a:t>: </a:t>
            </a:r>
            <a:r>
              <a:rPr lang="en-US" u="sng" dirty="0">
                <a:hlinkClick r:id="rId4"/>
              </a:rPr>
              <a:t>https://arxiv.org/pdf/1909.13403.pdf</a:t>
            </a:r>
            <a:endParaRPr lang="en-US" dirty="0"/>
          </a:p>
          <a:p>
            <a:br>
              <a:rPr lang="en-US" dirty="0"/>
            </a:br>
            <a:endParaRPr lang="en-US" dirty="0"/>
          </a:p>
        </p:txBody>
      </p:sp>
      <p:sp>
        <p:nvSpPr>
          <p:cNvPr id="4" name="Slide Number Placeholder 3">
            <a:extLst>
              <a:ext uri="{FF2B5EF4-FFF2-40B4-BE49-F238E27FC236}">
                <a16:creationId xmlns:a16="http://schemas.microsoft.com/office/drawing/2014/main" id="{CD9D4A88-6060-B94D-8C7A-47BE5C55C454}"/>
              </a:ext>
            </a:extLst>
          </p:cNvPr>
          <p:cNvSpPr>
            <a:spLocks noGrp="1"/>
          </p:cNvSpPr>
          <p:nvPr>
            <p:ph type="sldNum" sz="quarter" idx="12"/>
          </p:nvPr>
        </p:nvSpPr>
        <p:spPr/>
        <p:txBody>
          <a:bodyPr/>
          <a:lstStyle/>
          <a:p>
            <a:fld id="{2AA957AF-53C0-420B-9C2D-77DB1416566C}" type="slidenum">
              <a:rPr kumimoji="0" lang="en-US" smtClean="0"/>
              <a:pPr/>
              <a:t>12</a:t>
            </a:fld>
            <a:endParaRPr kumimoji="0" lang="en-US"/>
          </a:p>
        </p:txBody>
      </p:sp>
    </p:spTree>
    <p:extLst>
      <p:ext uri="{BB962C8B-B14F-4D97-AF65-F5344CB8AC3E}">
        <p14:creationId xmlns:p14="http://schemas.microsoft.com/office/powerpoint/2010/main" val="17093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4CFC1-F928-F24A-9F5C-D554237FD0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CBC275-8A91-0C4F-B4DC-F5280DA9CF9D}"/>
              </a:ext>
            </a:extLst>
          </p:cNvPr>
          <p:cNvSpPr>
            <a:spLocks noGrp="1"/>
          </p:cNvSpPr>
          <p:nvPr>
            <p:ph idx="1"/>
          </p:nvPr>
        </p:nvSpPr>
        <p:spPr/>
        <p:txBody>
          <a:bodyPr>
            <a:normAutofit fontScale="47500" lnSpcReduction="20000"/>
          </a:bodyPr>
          <a:lstStyle/>
          <a:p>
            <a:r>
              <a:rPr lang="en-US" b="1" dirty="0"/>
              <a:t>Framework to develop ML algorithms for Network Anomaly Detection for IoT devices</a:t>
            </a:r>
            <a:endParaRPr lang="en-US" dirty="0"/>
          </a:p>
          <a:p>
            <a:r>
              <a:rPr lang="en-US" b="1" dirty="0"/>
              <a:t>Contact: Rahul Anand Sharma (</a:t>
            </a:r>
            <a:r>
              <a:rPr lang="en-US" b="1" u="sng" dirty="0">
                <a:hlinkClick r:id="rId2"/>
              </a:rPr>
              <a:t>rahulans@andrew.cmu.edu</a:t>
            </a:r>
            <a:r>
              <a:rPr lang="en-US" b="1" dirty="0"/>
              <a:t>)</a:t>
            </a:r>
            <a:br>
              <a:rPr lang="en-US" b="1" dirty="0"/>
            </a:br>
            <a:br>
              <a:rPr lang="en-US" b="1" dirty="0"/>
            </a:br>
            <a:endParaRPr lang="en-US" dirty="0"/>
          </a:p>
          <a:p>
            <a:r>
              <a:rPr lang="en-US" dirty="0"/>
              <a:t>The Internet-of-Things (IoT) has quickly moved from the realm of hype to reality with estimates of over 25 billion devices deployed as of 2020. While IoT has huge potential for societal impact, it comes with several key security </a:t>
            </a:r>
            <a:r>
              <a:rPr lang="en-US" dirty="0" err="1"/>
              <a:t>chal</a:t>
            </a:r>
            <a:r>
              <a:rPr lang="en-US" dirty="0"/>
              <a:t>- </a:t>
            </a:r>
            <a:r>
              <a:rPr lang="en-US" dirty="0" err="1"/>
              <a:t>lenges</a:t>
            </a:r>
            <a:r>
              <a:rPr lang="en-US" dirty="0"/>
              <a:t>—IoT devices can become the entry points into critical infrastructures and can be exploited to leak sensitive information. Traditional host-centric security solutions in today’s IT ecosystems (e.g., an- </a:t>
            </a:r>
            <a:r>
              <a:rPr lang="en-US" dirty="0" err="1"/>
              <a:t>tivirus</a:t>
            </a:r>
            <a:r>
              <a:rPr lang="en-US" dirty="0"/>
              <a:t>, software patches) are fundamentally at odds with the realities of IoT (e.g., poor vendor security practices and constrained hardware).</a:t>
            </a:r>
            <a:br>
              <a:rPr lang="en-US" dirty="0"/>
            </a:br>
            <a:br>
              <a:rPr lang="en-US" dirty="0"/>
            </a:br>
            <a:endParaRPr lang="en-US" dirty="0"/>
          </a:p>
          <a:p>
            <a:r>
              <a:rPr lang="en-US" dirty="0"/>
              <a:t>To mitigate this problem we have seen a plethora of ML based anomaly detection methods that try to mitigate the vulnerabilities of heterogeneous IoT devices without altering their operations. We have developed a framework that allows anyone to easily design their algorithm for the task of anomaly detection and compare it against a variety of other algorithms under various settings. We are looking for students to implement either existing or new algorithms using our framework.</a:t>
            </a:r>
          </a:p>
          <a:p>
            <a:br>
              <a:rPr lang="en-US" dirty="0"/>
            </a:br>
            <a:endParaRPr lang="en-US" dirty="0"/>
          </a:p>
        </p:txBody>
      </p:sp>
      <p:sp>
        <p:nvSpPr>
          <p:cNvPr id="4" name="Slide Number Placeholder 3">
            <a:extLst>
              <a:ext uri="{FF2B5EF4-FFF2-40B4-BE49-F238E27FC236}">
                <a16:creationId xmlns:a16="http://schemas.microsoft.com/office/drawing/2014/main" id="{A9DF0E7D-46DD-9B49-8C7B-885554A9E55C}"/>
              </a:ext>
            </a:extLst>
          </p:cNvPr>
          <p:cNvSpPr>
            <a:spLocks noGrp="1"/>
          </p:cNvSpPr>
          <p:nvPr>
            <p:ph type="sldNum" sz="quarter" idx="12"/>
          </p:nvPr>
        </p:nvSpPr>
        <p:spPr/>
        <p:txBody>
          <a:bodyPr/>
          <a:lstStyle/>
          <a:p>
            <a:fld id="{2AA957AF-53C0-420B-9C2D-77DB1416566C}" type="slidenum">
              <a:rPr kumimoji="0" lang="en-US" smtClean="0"/>
              <a:pPr/>
              <a:t>13</a:t>
            </a:fld>
            <a:endParaRPr kumimoji="0" lang="en-US"/>
          </a:p>
        </p:txBody>
      </p:sp>
    </p:spTree>
    <p:extLst>
      <p:ext uri="{BB962C8B-B14F-4D97-AF65-F5344CB8AC3E}">
        <p14:creationId xmlns:p14="http://schemas.microsoft.com/office/powerpoint/2010/main" val="111008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22CA-AAF8-0749-9EC9-BB69CE173A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17C00B-0DDF-2748-8C6A-F1BFABAA2F07}"/>
              </a:ext>
            </a:extLst>
          </p:cNvPr>
          <p:cNvSpPr>
            <a:spLocks noGrp="1"/>
          </p:cNvSpPr>
          <p:nvPr>
            <p:ph idx="1"/>
          </p:nvPr>
        </p:nvSpPr>
        <p:spPr/>
        <p:txBody>
          <a:bodyPr>
            <a:normAutofit fontScale="55000" lnSpcReduction="20000"/>
          </a:bodyPr>
          <a:lstStyle/>
          <a:p>
            <a:r>
              <a:rPr lang="en-US" b="1" dirty="0"/>
              <a:t>Data Augmentation for “ML for Network Anomaly Detection for IoT devices”</a:t>
            </a:r>
            <a:endParaRPr lang="en-US" dirty="0"/>
          </a:p>
          <a:p>
            <a:r>
              <a:rPr lang="en-US" dirty="0"/>
              <a:t> </a:t>
            </a:r>
          </a:p>
          <a:p>
            <a:r>
              <a:rPr lang="en-US" b="1" dirty="0"/>
              <a:t>Contact: Rahul Anand Sharma (</a:t>
            </a:r>
            <a:r>
              <a:rPr lang="en-US" b="1" u="sng" dirty="0">
                <a:hlinkClick r:id="rId2"/>
              </a:rPr>
              <a:t>rahulans@andrew.cmu.edu</a:t>
            </a:r>
            <a:r>
              <a:rPr lang="en-US" b="1" dirty="0"/>
              <a:t>)</a:t>
            </a:r>
            <a:br>
              <a:rPr lang="en-US" b="1" dirty="0"/>
            </a:br>
            <a:br>
              <a:rPr lang="en-US" b="1" dirty="0"/>
            </a:br>
            <a:endParaRPr lang="en-US" dirty="0"/>
          </a:p>
          <a:p>
            <a:r>
              <a:rPr lang="en-US" dirty="0"/>
              <a:t>We have limited labeled data for training ML models for anomaly detection task. Moreover, most of the available data is from benign traffic and attack data is even more limited. To make sure that a ML model can generalize we need to provide sufficient data for model training.</a:t>
            </a:r>
            <a:br>
              <a:rPr lang="en-US" dirty="0"/>
            </a:br>
            <a:br>
              <a:rPr lang="en-US" dirty="0"/>
            </a:br>
            <a:r>
              <a:rPr lang="en-US" dirty="0"/>
              <a:t>Recent advances of Generative Adversarial Networks (GANs)  have shown promise in generating high-fidelity, realistic images as well as synthetic networking timeseries data . In this work, we would like to apply the-state-of-art GAN frameworks and apply it for synthetic data generation (specially synthetic attack traffic). We would like to evaluate these frameworks on metrics of accuracy, training time, testing time etc.</a:t>
            </a:r>
            <a:br>
              <a:rPr lang="en-US" dirty="0"/>
            </a:br>
            <a:br>
              <a:rPr lang="en-US" dirty="0"/>
            </a:br>
            <a:endParaRPr lang="en-US" dirty="0"/>
          </a:p>
        </p:txBody>
      </p:sp>
      <p:sp>
        <p:nvSpPr>
          <p:cNvPr id="4" name="Slide Number Placeholder 3">
            <a:extLst>
              <a:ext uri="{FF2B5EF4-FFF2-40B4-BE49-F238E27FC236}">
                <a16:creationId xmlns:a16="http://schemas.microsoft.com/office/drawing/2014/main" id="{E5BA240A-9C75-2349-957C-6128F974E484}"/>
              </a:ext>
            </a:extLst>
          </p:cNvPr>
          <p:cNvSpPr>
            <a:spLocks noGrp="1"/>
          </p:cNvSpPr>
          <p:nvPr>
            <p:ph type="sldNum" sz="quarter" idx="12"/>
          </p:nvPr>
        </p:nvSpPr>
        <p:spPr/>
        <p:txBody>
          <a:bodyPr/>
          <a:lstStyle/>
          <a:p>
            <a:fld id="{2AA957AF-53C0-420B-9C2D-77DB1416566C}" type="slidenum">
              <a:rPr kumimoji="0" lang="en-US" smtClean="0"/>
              <a:pPr/>
              <a:t>14</a:t>
            </a:fld>
            <a:endParaRPr kumimoji="0" lang="en-US"/>
          </a:p>
        </p:txBody>
      </p:sp>
    </p:spTree>
    <p:extLst>
      <p:ext uri="{BB962C8B-B14F-4D97-AF65-F5344CB8AC3E}">
        <p14:creationId xmlns:p14="http://schemas.microsoft.com/office/powerpoint/2010/main" val="3725352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1CC6D-BCA4-B744-846A-D264AF29F8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7E782BE-2D7F-9E49-B829-EA6128828D29}"/>
              </a:ext>
            </a:extLst>
          </p:cNvPr>
          <p:cNvSpPr>
            <a:spLocks noGrp="1"/>
          </p:cNvSpPr>
          <p:nvPr>
            <p:ph idx="1"/>
          </p:nvPr>
        </p:nvSpPr>
        <p:spPr/>
        <p:txBody>
          <a:bodyPr>
            <a:normAutofit fontScale="32500" lnSpcReduction="20000"/>
          </a:bodyPr>
          <a:lstStyle/>
          <a:p>
            <a:r>
              <a:rPr lang="en-US" b="1" dirty="0"/>
              <a:t>Hijacking X-coin</a:t>
            </a:r>
            <a:endParaRPr lang="en-US" dirty="0"/>
          </a:p>
          <a:p>
            <a:r>
              <a:rPr lang="en-US" b="1" dirty="0"/>
              <a:t>Contact:  Maria </a:t>
            </a:r>
            <a:r>
              <a:rPr lang="en-US" b="1" dirty="0" err="1"/>
              <a:t>Apostolaki</a:t>
            </a:r>
            <a:r>
              <a:rPr lang="en-US" b="1" dirty="0"/>
              <a:t> (</a:t>
            </a:r>
            <a:r>
              <a:rPr lang="en-US" b="1" dirty="0" err="1"/>
              <a:t>mapostol@andrew.cmu.edu</a:t>
            </a:r>
            <a:r>
              <a:rPr lang="en-US" b="1" dirty="0"/>
              <a:t>)</a:t>
            </a:r>
            <a:endParaRPr lang="en-US" dirty="0"/>
          </a:p>
          <a:p>
            <a:br>
              <a:rPr lang="en-US" dirty="0"/>
            </a:br>
            <a:r>
              <a:rPr lang="en-US" dirty="0"/>
              <a:t>Blockchains systems have received a lot of attention in the academic and industrial world.</a:t>
            </a:r>
          </a:p>
          <a:p>
            <a:r>
              <a:rPr lang="en-US" dirty="0"/>
              <a:t>Oftentimes, Blockchains systems such as Bitcoin and Ethereum operate over the Internet.</a:t>
            </a:r>
          </a:p>
          <a:p>
            <a:r>
              <a:rPr lang="en-US" dirty="0"/>
              <a:t>Unfortunately, such systems were designed in isolation i.e., ignoring known vulnerabilities of the Internet. In effect, multiple network-layer attacks have been revealed[1,2] and performed in practice[4,5].</a:t>
            </a:r>
          </a:p>
          <a:p>
            <a:r>
              <a:rPr lang="en-US" dirty="0"/>
              <a:t>For instance, a malicious or compromised AS can use BGP hijacking to split the Bitcoin network into two disjoint components, leaving the system vulnerable to all sorts of exploits[1]. Notably, BGP hijacking has enabled attackers to steal thousands of dollars from Bitcoin mining pools [5] and an online wallet [4].</a:t>
            </a:r>
          </a:p>
          <a:p>
            <a:r>
              <a:rPr lang="en-US" dirty="0"/>
              <a:t>Network-layer attacks against blockchain are, of course, not limited to BGP hijacking. Previous work has also shown that a passive AS-level adversary can delay blocks [1] and deanonymize users [2]. </a:t>
            </a:r>
          </a:p>
          <a:p>
            <a:br>
              <a:rPr lang="en-US" dirty="0"/>
            </a:br>
            <a:r>
              <a:rPr lang="en-US" dirty="0"/>
              <a:t>Despite their practical effectiveness, network-layer attacks have not been systematically studied across various systems, due to the lack of a scalable and realistic cross-layer simulator. The goal of this project is to turn the mini-Internet simulator[3] into a Blockchain simulator that can realistically simulate the effect of network adversaries on various systems.</a:t>
            </a:r>
          </a:p>
          <a:p>
            <a:r>
              <a:rPr lang="en-US" dirty="0"/>
              <a:t>The concrete features we will aim for are the following (</a:t>
            </a:r>
            <a:r>
              <a:rPr lang="en-US" dirty="0" err="1"/>
              <a:t>i</a:t>
            </a:r>
            <a:r>
              <a:rPr lang="en-US" dirty="0"/>
              <a:t>) nodes will run the real system’s code; (ii) network links will have realistic network delays; and (iii) an attacker will be able to perform both passive (observing traffic) and active attacks (performing a BGP hijack). </a:t>
            </a:r>
          </a:p>
          <a:p>
            <a:br>
              <a:rPr lang="en-US" dirty="0"/>
            </a:br>
            <a:br>
              <a:rPr lang="en-US" dirty="0"/>
            </a:br>
            <a:r>
              <a:rPr lang="en-US" dirty="0"/>
              <a:t>[1]Hijacking Bitcoin: Routing Attacks on Cryptocurrencies.</a:t>
            </a:r>
          </a:p>
          <a:p>
            <a:r>
              <a:rPr lang="en-US" u="sng" dirty="0">
                <a:hlinkClick r:id="rId2"/>
              </a:rPr>
              <a:t>https://nsg.ee.ethz.ch/fileadmin/user_upload/publications/nsg_vanbever_bitcoin_routing_attacks_oakland_2017.pdf</a:t>
            </a:r>
            <a:r>
              <a:rPr lang="en-US" dirty="0"/>
              <a:t> </a:t>
            </a:r>
          </a:p>
          <a:p>
            <a:r>
              <a:rPr lang="en-US" dirty="0"/>
              <a:t>[2]PERIMETER: A Network-Layer Attack on the Anonymity of Cryptocurrencies</a:t>
            </a:r>
          </a:p>
          <a:p>
            <a:r>
              <a:rPr lang="en-US" u="sng" dirty="0">
                <a:hlinkClick r:id="rId3"/>
              </a:rPr>
              <a:t>https://nsg.ee.ethz.ch/fileadmin/user_upload/publications/fc21final97.pdf</a:t>
            </a:r>
            <a:endParaRPr lang="en-US" dirty="0"/>
          </a:p>
          <a:p>
            <a:r>
              <a:rPr lang="en-US" dirty="0"/>
              <a:t>[3]​​ ​​An Open Platform to Teach How the Internet Practically Works</a:t>
            </a:r>
          </a:p>
          <a:p>
            <a:r>
              <a:rPr lang="en-US" u="sng" dirty="0">
                <a:hlinkClick r:id="rId4"/>
              </a:rPr>
              <a:t>https://github.com/nsg-ethz/mini_internet_project</a:t>
            </a:r>
            <a:endParaRPr lang="en-US" dirty="0"/>
          </a:p>
          <a:p>
            <a:r>
              <a:rPr lang="en-US" dirty="0"/>
              <a:t>[4]Hackers emptied Ethereum wallets by breaking the basic infrastructure of the internet</a:t>
            </a:r>
          </a:p>
          <a:p>
            <a:br>
              <a:rPr lang="en-US" dirty="0"/>
            </a:br>
            <a:endParaRPr lang="en-US" dirty="0"/>
          </a:p>
        </p:txBody>
      </p:sp>
      <p:sp>
        <p:nvSpPr>
          <p:cNvPr id="4" name="Slide Number Placeholder 3">
            <a:extLst>
              <a:ext uri="{FF2B5EF4-FFF2-40B4-BE49-F238E27FC236}">
                <a16:creationId xmlns:a16="http://schemas.microsoft.com/office/drawing/2014/main" id="{BF3A3E3F-4FDC-F74D-83D7-AB875980EAA2}"/>
              </a:ext>
            </a:extLst>
          </p:cNvPr>
          <p:cNvSpPr>
            <a:spLocks noGrp="1"/>
          </p:cNvSpPr>
          <p:nvPr>
            <p:ph type="sldNum" sz="quarter" idx="12"/>
          </p:nvPr>
        </p:nvSpPr>
        <p:spPr/>
        <p:txBody>
          <a:bodyPr/>
          <a:lstStyle/>
          <a:p>
            <a:fld id="{2AA957AF-53C0-420B-9C2D-77DB1416566C}" type="slidenum">
              <a:rPr kumimoji="0" lang="en-US" smtClean="0"/>
              <a:pPr/>
              <a:t>15</a:t>
            </a:fld>
            <a:endParaRPr kumimoji="0" lang="en-US"/>
          </a:p>
        </p:txBody>
      </p:sp>
    </p:spTree>
    <p:extLst>
      <p:ext uri="{BB962C8B-B14F-4D97-AF65-F5344CB8AC3E}">
        <p14:creationId xmlns:p14="http://schemas.microsoft.com/office/powerpoint/2010/main" val="3163080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9F917-E9CB-2547-8679-889E049DD5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FCA5BD2-2A58-9D4E-AF16-2E8BFA58BE0F}"/>
              </a:ext>
            </a:extLst>
          </p:cNvPr>
          <p:cNvSpPr>
            <a:spLocks noGrp="1"/>
          </p:cNvSpPr>
          <p:nvPr>
            <p:ph idx="1"/>
          </p:nvPr>
        </p:nvSpPr>
        <p:spPr/>
        <p:txBody>
          <a:bodyPr>
            <a:normAutofit fontScale="40000" lnSpcReduction="20000"/>
          </a:bodyPr>
          <a:lstStyle/>
          <a:p>
            <a:r>
              <a:rPr lang="en-US" b="1" dirty="0"/>
              <a:t>Security Policy Modelling For Web Applications</a:t>
            </a:r>
            <a:endParaRPr lang="en-US" dirty="0"/>
          </a:p>
          <a:p>
            <a:r>
              <a:rPr lang="en-US" b="1" dirty="0"/>
              <a:t>Contact: </a:t>
            </a:r>
            <a:r>
              <a:rPr lang="en-US" b="1" dirty="0" err="1"/>
              <a:t>Ao</a:t>
            </a:r>
            <a:r>
              <a:rPr lang="en-US" b="1" dirty="0"/>
              <a:t> Li (</a:t>
            </a:r>
            <a:r>
              <a:rPr lang="en-US" b="1" u="sng" dirty="0">
                <a:hlinkClick r:id="rId2"/>
              </a:rPr>
              <a:t>aoli@andrew.cmu.edu</a:t>
            </a:r>
            <a:r>
              <a:rPr lang="en-US" b="1" dirty="0"/>
              <a:t>)</a:t>
            </a:r>
            <a:endParaRPr lang="en-US" dirty="0"/>
          </a:p>
          <a:p>
            <a:r>
              <a:rPr lang="en-US" dirty="0"/>
              <a:t>Access management for web applications is a critical component for web applications. Many web frameworks provide DSLs to specify security policies for APIs [2, 3] but the developer still mixes the access control of the data with other application logics. For example, the following Java code shows a simple endpoint which can only be access by INDIVIDUAL and ADMIN. The method first check the role of the requester and return different portion of the data based on its role.  </a:t>
            </a:r>
          </a:p>
          <a:p>
            <a:br>
              <a:rPr lang="en-US" dirty="0"/>
            </a:br>
            <a:r>
              <a:rPr lang="en-US" dirty="0"/>
              <a:t>In this project, we want to design a simple modeling language that describes security policies and use static/dynamic analysis techniques to synthesize the security policies of the analyzed system [1]. </a:t>
            </a:r>
          </a:p>
          <a:p>
            <a:br>
              <a:rPr lang="en-US" dirty="0"/>
            </a:br>
            <a:r>
              <a:rPr lang="en-US" dirty="0"/>
              <a:t>Checkpoint 1: design a DSL to describe the security policy of the target system</a:t>
            </a:r>
          </a:p>
          <a:p>
            <a:r>
              <a:rPr lang="en-US" dirty="0"/>
              <a:t>Checkpoint 2: implement a static/dynamic taint analysis framework to synthesize security policies of the target system</a:t>
            </a:r>
          </a:p>
          <a:p>
            <a:r>
              <a:rPr lang="en-US" dirty="0"/>
              <a:t>Checkpoint 3: Use the synthesized security policies to identify potential security vulnerabilities of the target system</a:t>
            </a:r>
          </a:p>
          <a:p>
            <a:br>
              <a:rPr lang="en-US" dirty="0"/>
            </a:br>
            <a:r>
              <a:rPr lang="en-US" dirty="0"/>
              <a:t>[1]</a:t>
            </a:r>
            <a:r>
              <a:rPr lang="en-US" u="sng" dirty="0">
                <a:hlinkClick r:id="rId3"/>
              </a:rPr>
              <a:t>https://yanniss.github.io/enterprise-pldi20.pdf</a:t>
            </a:r>
            <a:r>
              <a:rPr lang="en-US" dirty="0"/>
              <a:t> </a:t>
            </a:r>
          </a:p>
          <a:p>
            <a:r>
              <a:rPr lang="en-US" dirty="0"/>
              <a:t>[2]</a:t>
            </a:r>
            <a:r>
              <a:rPr lang="en-US" u="sng" dirty="0">
                <a:hlinkClick r:id="rId4"/>
              </a:rPr>
              <a:t>https://www.baeldung.com/spring-security-expressions</a:t>
            </a:r>
            <a:r>
              <a:rPr lang="en-US" dirty="0"/>
              <a:t> </a:t>
            </a:r>
          </a:p>
          <a:p>
            <a:r>
              <a:rPr lang="en-US" dirty="0"/>
              <a:t>[3]</a:t>
            </a:r>
            <a:r>
              <a:rPr lang="en-US" u="sng" dirty="0">
                <a:hlinkClick r:id="rId5"/>
              </a:rPr>
              <a:t>https://docs.gitlab.com/ee/development/policies.html</a:t>
            </a:r>
            <a:r>
              <a:rPr lang="en-US" dirty="0"/>
              <a:t> </a:t>
            </a:r>
          </a:p>
          <a:p>
            <a:br>
              <a:rPr lang="en-US" dirty="0"/>
            </a:br>
            <a:r>
              <a:rPr lang="en-US" dirty="0"/>
              <a:t> </a:t>
            </a:r>
          </a:p>
          <a:p>
            <a:br>
              <a:rPr lang="en-US" dirty="0"/>
            </a:br>
            <a:endParaRPr lang="en-US" dirty="0"/>
          </a:p>
        </p:txBody>
      </p:sp>
      <p:sp>
        <p:nvSpPr>
          <p:cNvPr id="4" name="Slide Number Placeholder 3">
            <a:extLst>
              <a:ext uri="{FF2B5EF4-FFF2-40B4-BE49-F238E27FC236}">
                <a16:creationId xmlns:a16="http://schemas.microsoft.com/office/drawing/2014/main" id="{D6DF1BCE-7649-594C-9755-19E45D5F5BEE}"/>
              </a:ext>
            </a:extLst>
          </p:cNvPr>
          <p:cNvSpPr>
            <a:spLocks noGrp="1"/>
          </p:cNvSpPr>
          <p:nvPr>
            <p:ph type="sldNum" sz="quarter" idx="12"/>
          </p:nvPr>
        </p:nvSpPr>
        <p:spPr/>
        <p:txBody>
          <a:bodyPr/>
          <a:lstStyle/>
          <a:p>
            <a:fld id="{2AA957AF-53C0-420B-9C2D-77DB1416566C}" type="slidenum">
              <a:rPr kumimoji="0" lang="en-US" smtClean="0"/>
              <a:pPr/>
              <a:t>16</a:t>
            </a:fld>
            <a:endParaRPr kumimoji="0" lang="en-US"/>
          </a:p>
        </p:txBody>
      </p:sp>
    </p:spTree>
    <p:extLst>
      <p:ext uri="{BB962C8B-B14F-4D97-AF65-F5344CB8AC3E}">
        <p14:creationId xmlns:p14="http://schemas.microsoft.com/office/powerpoint/2010/main" val="550297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a:latin typeface="Arial" charset="0"/>
                <a:ea typeface="ＭＳ Ｐゴシック" charset="0"/>
                <a:cs typeface="ＭＳ Ｐゴシック" charset="0"/>
              </a:rPr>
              <a:t>Choosing your own project</a:t>
            </a:r>
          </a:p>
        </p:txBody>
      </p:sp>
      <p:sp>
        <p:nvSpPr>
          <p:cNvPr id="70659" name="Rectangle 3"/>
          <p:cNvSpPr>
            <a:spLocks noGrp="1" noChangeArrowheads="1"/>
          </p:cNvSpPr>
          <p:nvPr>
            <p:ph idx="1"/>
          </p:nvPr>
        </p:nvSpPr>
        <p:spPr/>
        <p:txBody>
          <a:bodyPr/>
          <a:lstStyle/>
          <a:p>
            <a:r>
              <a:rPr lang="en-US" altLang="ja-JP">
                <a:latin typeface="Arial" charset="0"/>
                <a:ea typeface="ＭＳ Ｐゴシック" charset="0"/>
                <a:cs typeface="ＭＳ Ｐゴシック" charset="0"/>
              </a:rPr>
              <a:t>Anything related to this course and appropriately challenging should be doable</a:t>
            </a:r>
          </a:p>
          <a:p>
            <a:endParaRPr lang="en-US" altLang="ja-JP">
              <a:latin typeface="Arial" charset="0"/>
              <a:ea typeface="ＭＳ Ｐゴシック" charset="0"/>
              <a:cs typeface="ＭＳ Ｐゴシック" charset="0"/>
            </a:endParaRPr>
          </a:p>
          <a:p>
            <a:r>
              <a:rPr lang="en-US" altLang="ja-JP" dirty="0">
                <a:latin typeface="Arial" charset="0"/>
                <a:ea typeface="ＭＳ Ｐゴシック" charset="0"/>
                <a:cs typeface="ＭＳ Ｐゴシック" charset="0"/>
              </a:rPr>
              <a:t>Most important factor: your </a:t>
            </a:r>
            <a:r>
              <a:rPr lang="en-US" altLang="ja-JP">
                <a:latin typeface="Arial" charset="0"/>
                <a:ea typeface="ＭＳ Ｐゴシック" charset="0"/>
                <a:cs typeface="ＭＳ Ｐゴシック" charset="0"/>
              </a:rPr>
              <a:t>own motivation</a:t>
            </a:r>
          </a:p>
          <a:p>
            <a:endParaRPr lang="en-US" altLang="ja-JP" dirty="0">
              <a:latin typeface="Arial" charset="0"/>
              <a:ea typeface="ＭＳ Ｐゴシック" charset="0"/>
              <a:cs typeface="ＭＳ Ｐゴシック" charset="0"/>
            </a:endParaRPr>
          </a:p>
          <a:p>
            <a:r>
              <a:rPr lang="en-US" altLang="ja-JP" dirty="0">
                <a:latin typeface="Arial" charset="0"/>
                <a:ea typeface="ＭＳ Ｐゴシック" charset="0"/>
                <a:cs typeface="ＭＳ Ｐゴシック" charset="0"/>
              </a:rPr>
              <a:t>Talk to us!</a:t>
            </a:r>
          </a:p>
        </p:txBody>
      </p:sp>
      <p:sp>
        <p:nvSpPr>
          <p:cNvPr id="7066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4D10334-0035-6546-9FEA-3E5BBA9CBC0A}" type="slidenum">
              <a:rPr lang="en-US" altLang="ja-JP" sz="800">
                <a:latin typeface="Arial" charset="0"/>
                <a:ea typeface="MS PGothic" charset="0"/>
                <a:cs typeface="MS PGothic" charset="0"/>
              </a:rPr>
              <a:pPr/>
              <a:t>17</a:t>
            </a:fld>
            <a:endParaRPr lang="en-US" altLang="ja-JP" sz="800">
              <a:latin typeface="Arial" charset="0"/>
              <a:ea typeface="MS PGothic" charset="0"/>
              <a:cs typeface="MS PGothic" charset="0"/>
            </a:endParaRPr>
          </a:p>
        </p:txBody>
      </p:sp>
    </p:spTree>
    <p:extLst>
      <p:ext uri="{BB962C8B-B14F-4D97-AF65-F5344CB8AC3E}">
        <p14:creationId xmlns:p14="http://schemas.microsoft.com/office/powerpoint/2010/main" val="2853124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Todo</a:t>
            </a:r>
            <a:endParaRPr lang="en-US" dirty="0"/>
          </a:p>
        </p:txBody>
      </p:sp>
      <p:sp>
        <p:nvSpPr>
          <p:cNvPr id="3" name="Content Placeholder 2"/>
          <p:cNvSpPr>
            <a:spLocks noGrp="1"/>
          </p:cNvSpPr>
          <p:nvPr>
            <p:ph idx="1"/>
          </p:nvPr>
        </p:nvSpPr>
        <p:spPr/>
        <p:txBody>
          <a:bodyPr/>
          <a:lstStyle/>
          <a:p>
            <a:endParaRPr lang="en-US" dirty="0"/>
          </a:p>
          <a:p>
            <a:r>
              <a:rPr lang="en-US" dirty="0"/>
              <a:t>Read the “project how to”</a:t>
            </a:r>
          </a:p>
          <a:p>
            <a:endParaRPr lang="en-US" dirty="0"/>
          </a:p>
          <a:p>
            <a:r>
              <a:rPr lang="en-US" dirty="0"/>
              <a:t>Set up meeting with Vyas and/or Project Contacts</a:t>
            </a:r>
          </a:p>
          <a:p>
            <a:endParaRPr lang="en-US" dirty="0"/>
          </a:p>
          <a:p>
            <a:r>
              <a:rPr lang="en-US" dirty="0"/>
              <a:t>Internalize this!</a:t>
            </a:r>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18</a:t>
            </a:fld>
            <a:endParaRPr kumimoji="0" lang="en-US"/>
          </a:p>
        </p:txBody>
      </p:sp>
    </p:spTree>
    <p:extLst>
      <p:ext uri="{BB962C8B-B14F-4D97-AF65-F5344CB8AC3E}">
        <p14:creationId xmlns:p14="http://schemas.microsoft.com/office/powerpoint/2010/main" val="363340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715A6DD-29BE-3442-B35A-818773C4DE83}" type="slidenum">
              <a:rPr lang="en-US" sz="1400">
                <a:latin typeface="Arial" charset="0"/>
              </a:rPr>
              <a:pPr eaLnBrk="1" hangingPunct="1"/>
              <a:t>2</a:t>
            </a:fld>
            <a:endParaRPr lang="en-US" sz="1400">
              <a:latin typeface="Arial" charset="0"/>
            </a:endParaRPr>
          </a:p>
        </p:txBody>
      </p:sp>
      <p:sp>
        <p:nvSpPr>
          <p:cNvPr id="27651" name="Rectangle 2"/>
          <p:cNvSpPr>
            <a:spLocks noGrp="1" noChangeArrowheads="1"/>
          </p:cNvSpPr>
          <p:nvPr>
            <p:ph type="title"/>
          </p:nvPr>
        </p:nvSpPr>
        <p:spPr/>
        <p:txBody>
          <a:bodyPr>
            <a:normAutofit fontScale="90000"/>
          </a:bodyPr>
          <a:lstStyle/>
          <a:p>
            <a:pPr eaLnBrk="1" hangingPunct="1"/>
            <a:r>
              <a:rPr lang="en-US">
                <a:latin typeface="Arial" charset="0"/>
                <a:ea typeface="ＭＳ Ｐゴシック" charset="0"/>
                <a:cs typeface="ＭＳ Ｐゴシック" charset="0"/>
              </a:rPr>
              <a:t>Research-oriented Class Project</a:t>
            </a:r>
          </a:p>
        </p:txBody>
      </p:sp>
      <p:sp>
        <p:nvSpPr>
          <p:cNvPr id="27652" name="Rectangle 3"/>
          <p:cNvSpPr>
            <a:spLocks noGrp="1" noChangeArrowheads="1"/>
          </p:cNvSpPr>
          <p:nvPr>
            <p:ph type="body" idx="1"/>
          </p:nvPr>
        </p:nvSpPr>
        <p:spPr/>
        <p:txBody>
          <a:bodyPr>
            <a:normAutofit lnSpcReduction="10000"/>
          </a:bodyPr>
          <a:lstStyle/>
          <a:p>
            <a:pPr eaLnBrk="1" hangingPunct="1"/>
            <a:r>
              <a:rPr lang="en-US" dirty="0">
                <a:latin typeface="Arial" charset="0"/>
                <a:ea typeface="ＭＳ Ｐゴシック" charset="0"/>
                <a:cs typeface="ＭＳ Ｐゴシック" charset="0"/>
              </a:rPr>
              <a:t>Project groups of 3-4 students</a:t>
            </a:r>
          </a:p>
          <a:p>
            <a:pPr lvl="1" eaLnBrk="1" hangingPunct="1"/>
            <a:r>
              <a:rPr lang="en-US" dirty="0">
                <a:latin typeface="Arial" charset="0"/>
                <a:ea typeface="ＭＳ Ｐゴシック" charset="0"/>
              </a:rPr>
              <a:t>Any group of different size has to get OK-</a:t>
            </a:r>
            <a:r>
              <a:rPr lang="en-US" dirty="0" err="1">
                <a:latin typeface="Arial" charset="0"/>
                <a:ea typeface="ＭＳ Ｐゴシック" charset="0"/>
              </a:rPr>
              <a:t>ed</a:t>
            </a:r>
            <a:endParaRPr lang="en-US" dirty="0">
              <a:latin typeface="Arial" charset="0"/>
              <a:ea typeface="ＭＳ Ｐゴシック" charset="0"/>
            </a:endParaRPr>
          </a:p>
          <a:p>
            <a:pPr lvl="1" eaLnBrk="1" hangingPunct="1"/>
            <a:r>
              <a:rPr lang="en-US" dirty="0">
                <a:latin typeface="Arial" charset="0"/>
                <a:ea typeface="ＭＳ Ｐゴシック" charset="0"/>
              </a:rPr>
              <a:t>Start forming groups early</a:t>
            </a:r>
          </a:p>
          <a:p>
            <a:pPr lvl="1" eaLnBrk="1" hangingPunct="1"/>
            <a:endParaRPr lang="en-US" dirty="0">
              <a:latin typeface="Arial" charset="0"/>
              <a:ea typeface="ＭＳ Ｐゴシック" charset="0"/>
            </a:endParaRPr>
          </a:p>
          <a:p>
            <a:pPr eaLnBrk="1" hangingPunct="1"/>
            <a:r>
              <a:rPr lang="en-US" dirty="0">
                <a:latin typeface="Arial" charset="0"/>
                <a:ea typeface="ＭＳ Ｐゴシック" charset="0"/>
                <a:cs typeface="ＭＳ Ｐゴシック" charset="0"/>
              </a:rPr>
              <a:t>Project grading criteria</a:t>
            </a:r>
          </a:p>
          <a:p>
            <a:pPr lvl="1" eaLnBrk="1" hangingPunct="1"/>
            <a:r>
              <a:rPr lang="en-US" dirty="0">
                <a:latin typeface="Arial" charset="0"/>
                <a:ea typeface="ＭＳ Ｐゴシック" charset="0"/>
              </a:rPr>
              <a:t>Research component</a:t>
            </a:r>
          </a:p>
          <a:p>
            <a:pPr lvl="1" eaLnBrk="1" hangingPunct="1"/>
            <a:r>
              <a:rPr lang="en-US" dirty="0">
                <a:latin typeface="Arial" charset="0"/>
                <a:ea typeface="ＭＳ Ｐゴシック" charset="0"/>
              </a:rPr>
              <a:t>Implementation component</a:t>
            </a:r>
          </a:p>
          <a:p>
            <a:pPr lvl="1" eaLnBrk="1" hangingPunct="1"/>
            <a:r>
              <a:rPr lang="en-US" dirty="0">
                <a:latin typeface="Arial" charset="0"/>
                <a:ea typeface="ＭＳ Ｐゴシック" charset="0"/>
              </a:rPr>
              <a:t>Project presentation/poster</a:t>
            </a:r>
          </a:p>
          <a:p>
            <a:pPr lvl="1" eaLnBrk="1" hangingPunct="1"/>
            <a:r>
              <a:rPr lang="en-US" dirty="0">
                <a:latin typeface="Arial" charset="0"/>
                <a:ea typeface="ＭＳ Ｐゴシック" charset="0"/>
              </a:rPr>
              <a:t>Project report</a:t>
            </a:r>
          </a:p>
        </p:txBody>
      </p:sp>
    </p:spTree>
    <p:extLst>
      <p:ext uri="{BB962C8B-B14F-4D97-AF65-F5344CB8AC3E}">
        <p14:creationId xmlns:p14="http://schemas.microsoft.com/office/powerpoint/2010/main" val="357666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a research project</a:t>
            </a:r>
          </a:p>
        </p:txBody>
      </p:sp>
      <p:sp>
        <p:nvSpPr>
          <p:cNvPr id="3" name="Content Placeholder 2"/>
          <p:cNvSpPr>
            <a:spLocks noGrp="1"/>
          </p:cNvSpPr>
          <p:nvPr>
            <p:ph idx="1"/>
          </p:nvPr>
        </p:nvSpPr>
        <p:spPr>
          <a:xfrm>
            <a:off x="457200" y="914399"/>
            <a:ext cx="8229600" cy="5943601"/>
          </a:xfrm>
        </p:spPr>
        <p:txBody>
          <a:bodyPr>
            <a:normAutofit fontScale="77500" lnSpcReduction="20000"/>
          </a:bodyPr>
          <a:lstStyle/>
          <a:p>
            <a:r>
              <a:rPr lang="en-US" dirty="0"/>
              <a:t>Problem statement</a:t>
            </a:r>
          </a:p>
          <a:p>
            <a:pPr lvl="1"/>
            <a:r>
              <a:rPr lang="en-US" dirty="0"/>
              <a:t>What problem, does it matter</a:t>
            </a:r>
          </a:p>
          <a:p>
            <a:pPr lvl="1"/>
            <a:r>
              <a:rPr lang="en-US" dirty="0"/>
              <a:t>Who will benefit</a:t>
            </a:r>
            <a:br>
              <a:rPr lang="en-US" dirty="0"/>
            </a:br>
            <a:endParaRPr lang="en-US" dirty="0"/>
          </a:p>
          <a:p>
            <a:r>
              <a:rPr lang="en-US" dirty="0"/>
              <a:t>Proposed approach</a:t>
            </a:r>
          </a:p>
          <a:p>
            <a:pPr lvl="1"/>
            <a:r>
              <a:rPr lang="en-US" dirty="0"/>
              <a:t>What method or idea</a:t>
            </a:r>
          </a:p>
          <a:p>
            <a:endParaRPr lang="en-US" dirty="0"/>
          </a:p>
          <a:p>
            <a:r>
              <a:rPr lang="en-US" dirty="0"/>
              <a:t>Hypothesis </a:t>
            </a:r>
          </a:p>
          <a:p>
            <a:pPr lvl="1"/>
            <a:r>
              <a:rPr lang="en-US" dirty="0"/>
              <a:t>Do you have specific expectations? What is known?</a:t>
            </a:r>
          </a:p>
          <a:p>
            <a:endParaRPr lang="en-US" dirty="0"/>
          </a:p>
          <a:p>
            <a:r>
              <a:rPr lang="en-US" dirty="0"/>
              <a:t>Evaluation plan </a:t>
            </a:r>
          </a:p>
          <a:p>
            <a:pPr lvl="1"/>
            <a:r>
              <a:rPr lang="en-US" dirty="0"/>
              <a:t>What tools? What resources?</a:t>
            </a:r>
          </a:p>
          <a:p>
            <a:endParaRPr lang="en-US" dirty="0"/>
          </a:p>
          <a:p>
            <a:r>
              <a:rPr lang="en-US" dirty="0"/>
              <a:t>Results </a:t>
            </a:r>
          </a:p>
          <a:p>
            <a:pPr lvl="1"/>
            <a:r>
              <a:rPr lang="en-US" dirty="0"/>
              <a:t>What are the metrics of success? What is the deliverable? </a:t>
            </a:r>
          </a:p>
          <a:p>
            <a:pPr lvl="1"/>
            <a:r>
              <a:rPr lang="en-US" dirty="0"/>
              <a:t>Milestones</a:t>
            </a:r>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3</a:t>
            </a:fld>
            <a:endParaRPr kumimoji="0" lang="en-US"/>
          </a:p>
        </p:txBody>
      </p:sp>
    </p:spTree>
    <p:extLst>
      <p:ext uri="{BB962C8B-B14F-4D97-AF65-F5344CB8AC3E}">
        <p14:creationId xmlns:p14="http://schemas.microsoft.com/office/powerpoint/2010/main" val="17216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012EB54C-B5F7-654E-8B20-7DF950A79550}" type="slidenum">
              <a:rPr lang="en-US" sz="1400">
                <a:latin typeface="Arial" charset="0"/>
              </a:rPr>
              <a:pPr eaLnBrk="1" hangingPunct="1"/>
              <a:t>4</a:t>
            </a:fld>
            <a:endParaRPr lang="en-US" sz="1400" dirty="0">
              <a:latin typeface="Arial" charset="0"/>
            </a:endParaRPr>
          </a:p>
        </p:txBody>
      </p:sp>
      <p:sp>
        <p:nvSpPr>
          <p:cNvPr id="29699" name="Rectangle 2"/>
          <p:cNvSpPr>
            <a:spLocks noGrp="1" noChangeArrowheads="1"/>
          </p:cNvSpPr>
          <p:nvPr>
            <p:ph type="title"/>
          </p:nvPr>
        </p:nvSpPr>
        <p:spPr/>
        <p:txBody>
          <a:bodyPr/>
          <a:lstStyle/>
          <a:p>
            <a:pPr eaLnBrk="1" hangingPunct="1"/>
            <a:r>
              <a:rPr lang="en-US" dirty="0">
                <a:latin typeface="Arial" charset="0"/>
                <a:ea typeface="ＭＳ Ｐゴシック" charset="0"/>
                <a:cs typeface="ＭＳ Ｐゴシック" charset="0"/>
              </a:rPr>
              <a:t>Project Logistics</a:t>
            </a:r>
          </a:p>
        </p:txBody>
      </p:sp>
      <p:sp>
        <p:nvSpPr>
          <p:cNvPr id="29700" name="Rectangle 3"/>
          <p:cNvSpPr>
            <a:spLocks noGrp="1" noChangeArrowheads="1"/>
          </p:cNvSpPr>
          <p:nvPr>
            <p:ph type="body" idx="1"/>
          </p:nvPr>
        </p:nvSpPr>
        <p:spPr>
          <a:xfrm>
            <a:off x="304800" y="914400"/>
            <a:ext cx="8534400" cy="5105400"/>
          </a:xfrm>
        </p:spPr>
        <p:txBody>
          <a:bodyPr/>
          <a:lstStyle/>
          <a:p>
            <a:pPr eaLnBrk="1" hangingPunct="1"/>
            <a:r>
              <a:rPr lang="en-US" dirty="0">
                <a:latin typeface="Arial" charset="0"/>
                <a:ea typeface="ＭＳ Ｐゴシック" charset="0"/>
                <a:cs typeface="ＭＳ Ｐゴシック" charset="0"/>
              </a:rPr>
              <a:t>Project proposal</a:t>
            </a:r>
          </a:p>
          <a:p>
            <a:pPr lvl="1" eaLnBrk="1" hangingPunct="1"/>
            <a:r>
              <a:rPr lang="en-US" dirty="0">
                <a:latin typeface="Arial" charset="0"/>
                <a:ea typeface="ＭＳ Ｐゴシック" charset="0"/>
              </a:rPr>
              <a:t>Project description</a:t>
            </a:r>
          </a:p>
          <a:p>
            <a:pPr lvl="1" eaLnBrk="1" hangingPunct="1"/>
            <a:r>
              <a:rPr lang="en-US" dirty="0">
                <a:latin typeface="Arial" charset="0"/>
                <a:ea typeface="ＭＳ Ｐゴシック" charset="0"/>
              </a:rPr>
              <a:t>Related work</a:t>
            </a:r>
          </a:p>
          <a:p>
            <a:pPr lvl="1" eaLnBrk="1" hangingPunct="1"/>
            <a:r>
              <a:rPr lang="en-US" dirty="0">
                <a:latin typeface="Arial" charset="0"/>
                <a:ea typeface="ＭＳ Ｐゴシック" charset="0"/>
              </a:rPr>
              <a:t>Outline of research contribution</a:t>
            </a:r>
          </a:p>
          <a:p>
            <a:pPr lvl="1" eaLnBrk="1" hangingPunct="1"/>
            <a:r>
              <a:rPr lang="en-US" dirty="0">
                <a:latin typeface="Arial" charset="0"/>
                <a:ea typeface="ＭＳ Ｐゴシック" charset="0"/>
              </a:rPr>
              <a:t>Timeline of implementation milestones</a:t>
            </a:r>
          </a:p>
          <a:p>
            <a:pPr lvl="1" eaLnBrk="1" hangingPunct="1"/>
            <a:r>
              <a:rPr lang="en-US" dirty="0">
                <a:latin typeface="Arial" charset="0"/>
                <a:ea typeface="ＭＳ Ｐゴシック" charset="0"/>
              </a:rPr>
              <a:t>Evaluation metrics (how do you know that you were successful)</a:t>
            </a:r>
          </a:p>
          <a:p>
            <a:pPr lvl="1" eaLnBrk="1" hangingPunct="1"/>
            <a:endParaRPr lang="en-US" dirty="0">
              <a:latin typeface="Arial" charset="0"/>
              <a:ea typeface="ＭＳ Ｐゴシック" charset="0"/>
            </a:endParaRPr>
          </a:p>
          <a:p>
            <a:r>
              <a:rPr lang="en-US" dirty="0">
                <a:latin typeface="Arial" charset="0"/>
                <a:ea typeface="ＭＳ Ｐゴシック" charset="0"/>
              </a:rPr>
              <a:t>Template posted on blackboard</a:t>
            </a:r>
          </a:p>
        </p:txBody>
      </p:sp>
    </p:spTree>
    <p:extLst>
      <p:ext uri="{BB962C8B-B14F-4D97-AF65-F5344CB8AC3E}">
        <p14:creationId xmlns:p14="http://schemas.microsoft.com/office/powerpoint/2010/main" val="2425378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a:latin typeface="Arial" charset="0"/>
                <a:ea typeface="ＭＳ Ｐゴシック" charset="0"/>
                <a:cs typeface="ＭＳ Ｐゴシック" charset="0"/>
              </a:rPr>
              <a:t>Project milestones</a:t>
            </a:r>
          </a:p>
        </p:txBody>
      </p:sp>
      <p:sp>
        <p:nvSpPr>
          <p:cNvPr id="62467" name="Rectangle 3"/>
          <p:cNvSpPr>
            <a:spLocks noGrp="1" noChangeArrowheads="1"/>
          </p:cNvSpPr>
          <p:nvPr>
            <p:ph idx="1"/>
          </p:nvPr>
        </p:nvSpPr>
        <p:spPr>
          <a:xfrm>
            <a:off x="457200" y="1587500"/>
            <a:ext cx="8229600" cy="5041900"/>
          </a:xfrm>
        </p:spPr>
        <p:txBody>
          <a:bodyPr>
            <a:normAutofit lnSpcReduction="10000"/>
          </a:bodyPr>
          <a:lstStyle/>
          <a:p>
            <a:r>
              <a:rPr lang="en-US" altLang="ja-JP" sz="2000" dirty="0">
                <a:latin typeface="Helvetica" charset="0"/>
                <a:ea typeface="ＭＳ Ｐゴシック" charset="0"/>
                <a:cs typeface="ＭＳ Ｐゴシック" charset="0"/>
              </a:rPr>
              <a:t>Group sign up! (Posted on piazza)</a:t>
            </a:r>
          </a:p>
          <a:p>
            <a:pPr lvl="1"/>
            <a:r>
              <a:rPr lang="en-US" altLang="ja-JP" sz="1600" dirty="0">
                <a:latin typeface="Helvetica" charset="0"/>
                <a:ea typeface="ＭＳ Ｐゴシック" charset="0"/>
                <a:cs typeface="ＭＳ Ｐゴシック" charset="0"/>
              </a:rPr>
              <a:t>https://</a:t>
            </a:r>
            <a:r>
              <a:rPr lang="en-US" altLang="ja-JP" sz="1600" dirty="0" err="1">
                <a:latin typeface="Helvetica" charset="0"/>
                <a:ea typeface="ＭＳ Ｐゴシック" charset="0"/>
                <a:cs typeface="ＭＳ Ｐゴシック" charset="0"/>
              </a:rPr>
              <a:t>docs.google.com</a:t>
            </a:r>
            <a:r>
              <a:rPr lang="en-US" altLang="ja-JP" sz="1600" dirty="0">
                <a:latin typeface="Helvetica" charset="0"/>
                <a:ea typeface="ＭＳ Ｐゴシック" charset="0"/>
                <a:cs typeface="ＭＳ Ｐゴシック" charset="0"/>
              </a:rPr>
              <a:t>/spreadsheets/d/1dsNABAEa8qulTWh8njQjZZWdGgRL5OgD6FBkMBpuHdk/</a:t>
            </a:r>
            <a:r>
              <a:rPr lang="en-US" altLang="ja-JP" sz="1600" dirty="0" err="1">
                <a:latin typeface="Helvetica" charset="0"/>
                <a:ea typeface="ＭＳ Ｐゴシック" charset="0"/>
                <a:cs typeface="ＭＳ Ｐゴシック" charset="0"/>
              </a:rPr>
              <a:t>edit#gid</a:t>
            </a:r>
            <a:r>
              <a:rPr lang="en-US" altLang="ja-JP" sz="1600" dirty="0">
                <a:latin typeface="Helvetica" charset="0"/>
                <a:ea typeface="ＭＳ Ｐゴシック" charset="0"/>
                <a:cs typeface="ＭＳ Ｐゴシック" charset="0"/>
              </a:rPr>
              <a:t>=0</a:t>
            </a:r>
          </a:p>
          <a:p>
            <a:r>
              <a:rPr lang="en-US" altLang="ja-JP" sz="2000" dirty="0">
                <a:latin typeface="Helvetica" charset="0"/>
                <a:ea typeface="ＭＳ Ｐゴシック" charset="0"/>
                <a:cs typeface="ＭＳ Ｐゴシック" charset="0"/>
              </a:rPr>
              <a:t>3-4 milestones</a:t>
            </a:r>
          </a:p>
          <a:p>
            <a:pPr lvl="1"/>
            <a:r>
              <a:rPr lang="en-US" altLang="ja-JP" sz="1800" dirty="0">
                <a:latin typeface="Helvetica" charset="0"/>
                <a:ea typeface="ＭＳ Ｐゴシック" charset="0"/>
              </a:rPr>
              <a:t>A (written) proposal phase Due Feb 17  (9 days from now)</a:t>
            </a:r>
          </a:p>
          <a:p>
            <a:pPr lvl="2"/>
            <a:r>
              <a:rPr lang="en-US" altLang="ja-JP" sz="1400" dirty="0">
                <a:latin typeface="Helvetica" charset="0"/>
                <a:ea typeface="ＭＳ Ｐゴシック" charset="0"/>
              </a:rPr>
              <a:t>Form groups, submit pre-proposal to make sure your project is feasible</a:t>
            </a:r>
          </a:p>
          <a:p>
            <a:pPr lvl="1"/>
            <a:r>
              <a:rPr lang="en-US" altLang="ja-JP" sz="1600" dirty="0">
                <a:latin typeface="Helvetica" charset="0"/>
                <a:ea typeface="ＭＳ Ｐゴシック" charset="0"/>
              </a:rPr>
              <a:t>Describe the proposed work</a:t>
            </a:r>
          </a:p>
          <a:p>
            <a:pPr lvl="2"/>
            <a:r>
              <a:rPr lang="en-US" altLang="ja-JP" sz="1600" dirty="0">
                <a:latin typeface="Helvetica" charset="0"/>
                <a:ea typeface="ＭＳ Ｐゴシック" charset="0"/>
              </a:rPr>
              <a:t>Motivation behind it</a:t>
            </a:r>
          </a:p>
          <a:p>
            <a:pPr lvl="2"/>
            <a:r>
              <a:rPr lang="en-US" altLang="ja-JP" sz="1600" dirty="0">
                <a:latin typeface="Helvetica" charset="0"/>
                <a:ea typeface="ＭＳ Ｐゴシック" charset="0"/>
              </a:rPr>
              <a:t>Schedule to completion </a:t>
            </a:r>
          </a:p>
          <a:p>
            <a:pPr lvl="1"/>
            <a:r>
              <a:rPr lang="en-US" altLang="ja-JP" sz="1800" dirty="0">
                <a:latin typeface="Helvetica" charset="0"/>
                <a:ea typeface="ＭＳ Ｐゴシック" charset="0"/>
              </a:rPr>
              <a:t>One mid-semester emails (tentatively  March 15 and week of April 7)</a:t>
            </a:r>
          </a:p>
          <a:p>
            <a:pPr lvl="2"/>
            <a:r>
              <a:rPr lang="en-US" altLang="ja-JP" sz="1600" dirty="0">
                <a:latin typeface="Helvetica" charset="0"/>
                <a:ea typeface="ＭＳ Ｐゴシック" charset="0"/>
              </a:rPr>
              <a:t>One page report where you will describe the status of your project – instructors may follow up with an interview with the team if needed.</a:t>
            </a:r>
          </a:p>
          <a:p>
            <a:pPr lvl="1"/>
            <a:r>
              <a:rPr lang="en-US" altLang="ja-JP" sz="1800" dirty="0">
                <a:latin typeface="Helvetica" charset="0"/>
                <a:ea typeface="ＭＳ Ｐゴシック" charset="0"/>
              </a:rPr>
              <a:t>Final presentation (in class) and report (early May/finals week)</a:t>
            </a:r>
          </a:p>
          <a:p>
            <a:r>
              <a:rPr lang="en-US" altLang="ja-JP" sz="2000" b="1" dirty="0">
                <a:latin typeface="Helvetica" charset="0"/>
                <a:ea typeface="ＭＳ Ｐゴシック" charset="0"/>
                <a:cs typeface="ＭＳ Ｐゴシック" charset="0"/>
              </a:rPr>
              <a:t>Highly encouraged</a:t>
            </a:r>
            <a:r>
              <a:rPr lang="en-US" altLang="ja-JP" sz="2000" dirty="0">
                <a:latin typeface="Helvetica" charset="0"/>
                <a:ea typeface="ＭＳ Ｐゴシック" charset="0"/>
                <a:cs typeface="ＭＳ Ｐゴシック" charset="0"/>
              </a:rPr>
              <a:t> to communicate with the instructors outside of the mandatory milestones</a:t>
            </a:r>
          </a:p>
          <a:p>
            <a:pPr lvl="1"/>
            <a:r>
              <a:rPr lang="en-US" altLang="ja-JP" sz="1800" dirty="0">
                <a:latin typeface="Helvetica" charset="0"/>
                <a:ea typeface="ＭＳ Ｐゴシック" charset="0"/>
              </a:rPr>
              <a:t>Communicate!</a:t>
            </a:r>
          </a:p>
          <a:p>
            <a:pPr lvl="1"/>
            <a:r>
              <a:rPr lang="en-US" altLang="ja-JP" sz="1800" dirty="0">
                <a:latin typeface="Helvetica" charset="0"/>
                <a:ea typeface="ＭＳ Ｐゴシック" charset="0"/>
              </a:rPr>
              <a:t>We will not run after you to get information, you are in complete control</a:t>
            </a:r>
            <a:endParaRPr lang="en-US" altLang="ja-JP" sz="1800" dirty="0">
              <a:latin typeface="Arial" charset="0"/>
              <a:ea typeface="ＭＳ Ｐゴシック" charset="0"/>
            </a:endParaRPr>
          </a:p>
        </p:txBody>
      </p:sp>
      <p:sp>
        <p:nvSpPr>
          <p:cNvPr id="6247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16122769-B860-DD4A-A5D8-42014F8A583F}" type="slidenum">
              <a:rPr lang="en-US" altLang="ja-JP" sz="800">
                <a:latin typeface="Arial" charset="0"/>
                <a:ea typeface="MS PGothic" charset="0"/>
                <a:cs typeface="MS PGothic" charset="0"/>
              </a:rPr>
              <a:pPr/>
              <a:t>5</a:t>
            </a:fld>
            <a:endParaRPr lang="en-US" altLang="ja-JP" sz="800">
              <a:latin typeface="Arial" charset="0"/>
              <a:ea typeface="MS PGothic" charset="0"/>
              <a:cs typeface="MS PGothic" charset="0"/>
            </a:endParaRPr>
          </a:p>
        </p:txBody>
      </p:sp>
    </p:spTree>
    <p:extLst>
      <p:ext uri="{BB962C8B-B14F-4D97-AF65-F5344CB8AC3E}">
        <p14:creationId xmlns:p14="http://schemas.microsoft.com/office/powerpoint/2010/main" val="399188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1F526F0D-497E-FE40-A62E-121C8C7504D2}" type="slidenum">
              <a:rPr lang="en-US" sz="1400">
                <a:latin typeface="Arial" charset="0"/>
              </a:rPr>
              <a:pPr eaLnBrk="1" hangingPunct="1"/>
              <a:t>6</a:t>
            </a:fld>
            <a:endParaRPr lang="en-US" sz="1400">
              <a:latin typeface="Arial" charset="0"/>
            </a:endParaRPr>
          </a:p>
        </p:txBody>
      </p:sp>
      <p:sp>
        <p:nvSpPr>
          <p:cNvPr id="31747" name="Rectangle 2"/>
          <p:cNvSpPr>
            <a:spLocks noGrp="1" noChangeArrowheads="1"/>
          </p:cNvSpPr>
          <p:nvPr>
            <p:ph type="title"/>
          </p:nvPr>
        </p:nvSpPr>
        <p:spPr/>
        <p:txBody>
          <a:bodyPr/>
          <a:lstStyle/>
          <a:p>
            <a:pPr eaLnBrk="1" hangingPunct="1"/>
            <a:r>
              <a:rPr lang="en-US" dirty="0">
                <a:latin typeface="Arial" charset="0"/>
                <a:ea typeface="ＭＳ Ｐゴシック" charset="0"/>
                <a:cs typeface="ＭＳ Ｐゴシック" charset="0"/>
              </a:rPr>
              <a:t>Some example topics ..</a:t>
            </a:r>
          </a:p>
        </p:txBody>
      </p:sp>
      <p:sp>
        <p:nvSpPr>
          <p:cNvPr id="31748" name="Rectangle 3"/>
          <p:cNvSpPr>
            <a:spLocks noGrp="1" noChangeArrowheads="1"/>
          </p:cNvSpPr>
          <p:nvPr>
            <p:ph type="body" idx="1"/>
          </p:nvPr>
        </p:nvSpPr>
        <p:spPr>
          <a:xfrm>
            <a:off x="304800" y="1009650"/>
            <a:ext cx="8763000" cy="5346700"/>
          </a:xfrm>
        </p:spPr>
        <p:txBody>
          <a:bodyPr>
            <a:normAutofit/>
          </a:bodyPr>
          <a:lstStyle/>
          <a:p>
            <a:pPr marL="0" indent="0">
              <a:buNone/>
            </a:pPr>
            <a:endParaRPr lang="en-US" sz="24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80229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C8B52-D9E4-2142-81DE-DDC89A476E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79CEA8-35E4-4947-B944-BF2DF0F3D575}"/>
              </a:ext>
            </a:extLst>
          </p:cNvPr>
          <p:cNvSpPr>
            <a:spLocks noGrp="1"/>
          </p:cNvSpPr>
          <p:nvPr>
            <p:ph idx="1"/>
          </p:nvPr>
        </p:nvSpPr>
        <p:spPr/>
        <p:txBody>
          <a:bodyPr>
            <a:normAutofit fontScale="55000" lnSpcReduction="20000"/>
          </a:bodyPr>
          <a:lstStyle/>
          <a:p>
            <a:r>
              <a:rPr lang="en-US" b="1" dirty="0"/>
              <a:t>Behavioral modeling for IoT devices (i.e., Alembic for IoT)</a:t>
            </a:r>
            <a:endParaRPr lang="en-US" dirty="0"/>
          </a:p>
          <a:p>
            <a:r>
              <a:rPr lang="en-US" b="1" dirty="0"/>
              <a:t>Contact: Milind Srivastava (</a:t>
            </a:r>
            <a:r>
              <a:rPr lang="en-US" b="1" dirty="0" err="1"/>
              <a:t>milindsr@andrew.cmu.edu</a:t>
            </a:r>
            <a:r>
              <a:rPr lang="en-US" b="1" dirty="0"/>
              <a:t>)</a:t>
            </a:r>
            <a:endParaRPr lang="en-US" dirty="0"/>
          </a:p>
          <a:p>
            <a:br>
              <a:rPr lang="en-US" dirty="0"/>
            </a:br>
            <a:r>
              <a:rPr lang="en-US" dirty="0"/>
              <a:t>IoT introduces new security challenges. The cross-device interactions and cyber-physical natures also make the problem rather unique compared to traditional sec problems. For example, a networked thermostat can control the AC in a smart home and even coupled through the physical environment leading to implicit dependencies. For instance, a temperature sensor can be connected to open windows to cool down if AC is not on. Thus, an attacker could compromise the smart plug (e.g., Belkin </a:t>
            </a:r>
            <a:r>
              <a:rPr lang="en-US" dirty="0" err="1"/>
              <a:t>Wemo</a:t>
            </a:r>
            <a:r>
              <a:rPr lang="en-US" dirty="0"/>
              <a:t>) to turn off AC and trigger a temperature increase and use that to create a physical security breach. In this project, we want to investigate whether we can model individual IoT devices. As a first step, we will investigate whether using a recently released tool called Alembic (</a:t>
            </a:r>
            <a:r>
              <a:rPr lang="en-US" u="sng" dirty="0">
                <a:hlinkClick r:id="rId2"/>
              </a:rPr>
              <a:t>https://www.usenix.org/conference/nsdi19/presentation/moon</a:t>
            </a:r>
            <a:r>
              <a:rPr lang="en-US" dirty="0"/>
              <a:t>) that can enable the modeling behavior of network devices can be used to model IoT devices. </a:t>
            </a:r>
          </a:p>
          <a:p>
            <a:br>
              <a:rPr lang="en-US" dirty="0"/>
            </a:br>
            <a:endParaRPr lang="en-US" dirty="0"/>
          </a:p>
        </p:txBody>
      </p:sp>
      <p:sp>
        <p:nvSpPr>
          <p:cNvPr id="4" name="Slide Number Placeholder 3">
            <a:extLst>
              <a:ext uri="{FF2B5EF4-FFF2-40B4-BE49-F238E27FC236}">
                <a16:creationId xmlns:a16="http://schemas.microsoft.com/office/drawing/2014/main" id="{DEB9514E-ADBB-C246-8AC8-84DAF3566784}"/>
              </a:ext>
            </a:extLst>
          </p:cNvPr>
          <p:cNvSpPr>
            <a:spLocks noGrp="1"/>
          </p:cNvSpPr>
          <p:nvPr>
            <p:ph type="sldNum" sz="quarter" idx="12"/>
          </p:nvPr>
        </p:nvSpPr>
        <p:spPr/>
        <p:txBody>
          <a:bodyPr/>
          <a:lstStyle/>
          <a:p>
            <a:fld id="{2AA957AF-53C0-420B-9C2D-77DB1416566C}" type="slidenum">
              <a:rPr kumimoji="0" lang="en-US" smtClean="0"/>
              <a:pPr/>
              <a:t>7</a:t>
            </a:fld>
            <a:endParaRPr kumimoji="0" lang="en-US"/>
          </a:p>
        </p:txBody>
      </p:sp>
    </p:spTree>
    <p:extLst>
      <p:ext uri="{BB962C8B-B14F-4D97-AF65-F5344CB8AC3E}">
        <p14:creationId xmlns:p14="http://schemas.microsoft.com/office/powerpoint/2010/main" val="395287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8D534-85FD-954E-9B11-2279D7463C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9DA3F0-9C8E-574B-841D-F07A0AFEDE81}"/>
              </a:ext>
            </a:extLst>
          </p:cNvPr>
          <p:cNvSpPr>
            <a:spLocks noGrp="1"/>
          </p:cNvSpPr>
          <p:nvPr>
            <p:ph idx="1"/>
          </p:nvPr>
        </p:nvSpPr>
        <p:spPr/>
        <p:txBody>
          <a:bodyPr>
            <a:normAutofit fontScale="47500" lnSpcReduction="20000"/>
          </a:bodyPr>
          <a:lstStyle/>
          <a:p>
            <a:r>
              <a:rPr lang="en-US" b="1" dirty="0"/>
              <a:t>IoT/CPS Honeypots</a:t>
            </a:r>
            <a:endParaRPr lang="en-US" dirty="0"/>
          </a:p>
          <a:p>
            <a:r>
              <a:rPr lang="en-US" b="1" dirty="0"/>
              <a:t>Contact: Milind Srivastava (</a:t>
            </a:r>
            <a:r>
              <a:rPr lang="en-US" b="1" dirty="0" err="1"/>
              <a:t>milindsr@andrew.cmu.edu</a:t>
            </a:r>
            <a:r>
              <a:rPr lang="en-US" b="1" dirty="0"/>
              <a:t>)</a:t>
            </a:r>
            <a:endParaRPr lang="en-US" dirty="0"/>
          </a:p>
          <a:p>
            <a:br>
              <a:rPr lang="en-US" dirty="0"/>
            </a:br>
            <a:r>
              <a:rPr lang="en-US" dirty="0"/>
              <a:t>Honeypots are a good defensive measure to deceive attackers, waste their time and resources, and lead them to believe an actual attack is </a:t>
            </a:r>
            <a:r>
              <a:rPr lang="en-US" dirty="0" err="1"/>
              <a:t>occuring</a:t>
            </a:r>
            <a:r>
              <a:rPr lang="en-US" dirty="0"/>
              <a:t> when it really isn’t. With the proliferation of IoT, it is interesting to explore whether we can build honeypots to emulate IoT/CPS devices. We want these honeypots to be highly interactive and sensitive to user inputs. These honeypots should also be high-fidelity i.e. they should model the state space of the IoT device as accurately as possible. For instance, consider a honeypot emulating a 3D printer. Any commands that work with an actual 3D printer should receive the same output from the honeypot but there will be no effects on the physical environment as the honeypot is not connected to a physical printer. Starting points:</a:t>
            </a:r>
          </a:p>
          <a:p>
            <a:pPr fontAlgn="base"/>
            <a:r>
              <a:rPr lang="en-US" dirty="0"/>
              <a:t>Survey paper - </a:t>
            </a:r>
            <a:r>
              <a:rPr lang="en-US" u="sng" dirty="0">
                <a:hlinkClick r:id="rId2"/>
              </a:rPr>
              <a:t>https://arxiv.org/pdf/2108.02287.pdf</a:t>
            </a:r>
            <a:endParaRPr lang="en-US" dirty="0"/>
          </a:p>
          <a:p>
            <a:pPr fontAlgn="base"/>
            <a:r>
              <a:rPr lang="en-US" dirty="0"/>
              <a:t>Examples of IoT honeypots</a:t>
            </a:r>
          </a:p>
          <a:p>
            <a:pPr lvl="1" fontAlgn="base"/>
            <a:r>
              <a:rPr lang="en-US" u="sng" dirty="0">
                <a:hlinkClick r:id="rId3"/>
              </a:rPr>
              <a:t>https://www.blackhat.com/docs/us-17/thursday/us-17-Luo-Iotcandyjar-Towards-An-Intelligent-Interaction-Honeypot-For-IoT-Devices-wp.pdf</a:t>
            </a:r>
            <a:endParaRPr lang="en-US" dirty="0"/>
          </a:p>
          <a:p>
            <a:pPr lvl="1" fontAlgn="base"/>
            <a:r>
              <a:rPr lang="en-US" u="sng" dirty="0">
                <a:hlinkClick r:id="rId4"/>
              </a:rPr>
              <a:t>https://dl.acm.org/doi/pdf/10.1145/3372297.3420023</a:t>
            </a:r>
            <a:endParaRPr lang="en-US" dirty="0"/>
          </a:p>
          <a:p>
            <a:pPr fontAlgn="base"/>
            <a:r>
              <a:rPr lang="en-US" dirty="0"/>
              <a:t>Why CPS honeypots are non-trivial - </a:t>
            </a:r>
            <a:r>
              <a:rPr lang="en-US" u="sng" dirty="0">
                <a:hlinkClick r:id="rId5"/>
              </a:rPr>
              <a:t>https://ieeexplore.ieee.org/stamp/stamp.jsp?tp=&amp;arnumber=7676152</a:t>
            </a:r>
            <a:endParaRPr lang="en-US" dirty="0"/>
          </a:p>
          <a:p>
            <a:endParaRPr lang="en-US" dirty="0"/>
          </a:p>
        </p:txBody>
      </p:sp>
      <p:sp>
        <p:nvSpPr>
          <p:cNvPr id="4" name="Slide Number Placeholder 3">
            <a:extLst>
              <a:ext uri="{FF2B5EF4-FFF2-40B4-BE49-F238E27FC236}">
                <a16:creationId xmlns:a16="http://schemas.microsoft.com/office/drawing/2014/main" id="{330F029D-962B-754F-8CDA-1BED33FB824A}"/>
              </a:ext>
            </a:extLst>
          </p:cNvPr>
          <p:cNvSpPr>
            <a:spLocks noGrp="1"/>
          </p:cNvSpPr>
          <p:nvPr>
            <p:ph type="sldNum" sz="quarter" idx="12"/>
          </p:nvPr>
        </p:nvSpPr>
        <p:spPr/>
        <p:txBody>
          <a:bodyPr/>
          <a:lstStyle/>
          <a:p>
            <a:fld id="{2AA957AF-53C0-420B-9C2D-77DB1416566C}" type="slidenum">
              <a:rPr kumimoji="0" lang="en-US" smtClean="0"/>
              <a:pPr/>
              <a:t>8</a:t>
            </a:fld>
            <a:endParaRPr kumimoji="0" lang="en-US"/>
          </a:p>
        </p:txBody>
      </p:sp>
    </p:spTree>
    <p:extLst>
      <p:ext uri="{BB962C8B-B14F-4D97-AF65-F5344CB8AC3E}">
        <p14:creationId xmlns:p14="http://schemas.microsoft.com/office/powerpoint/2010/main" val="362171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F4DFC-4DC5-B840-AA7B-D649723C91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B3BD18-72C4-F34A-ADE9-CD722798C20F}"/>
              </a:ext>
            </a:extLst>
          </p:cNvPr>
          <p:cNvSpPr>
            <a:spLocks noGrp="1"/>
          </p:cNvSpPr>
          <p:nvPr>
            <p:ph idx="1"/>
          </p:nvPr>
        </p:nvSpPr>
        <p:spPr/>
        <p:txBody>
          <a:bodyPr>
            <a:normAutofit fontScale="40000" lnSpcReduction="20000"/>
          </a:bodyPr>
          <a:lstStyle/>
          <a:p>
            <a:r>
              <a:rPr lang="en-US" b="1" dirty="0"/>
              <a:t>A stealthier network attack via buffer-exploitation </a:t>
            </a:r>
            <a:endParaRPr lang="en-US" dirty="0"/>
          </a:p>
          <a:p>
            <a:r>
              <a:rPr lang="en-US" b="1" dirty="0"/>
              <a:t>Contact: Maria </a:t>
            </a:r>
            <a:r>
              <a:rPr lang="en-US" b="1" dirty="0" err="1"/>
              <a:t>Apostolaki</a:t>
            </a:r>
            <a:r>
              <a:rPr lang="en-US" b="1" dirty="0"/>
              <a:t> (</a:t>
            </a:r>
            <a:r>
              <a:rPr lang="en-US" b="1" dirty="0" err="1"/>
              <a:t>mapostol@andrew.cmu.edu</a:t>
            </a:r>
            <a:r>
              <a:rPr lang="en-US" b="1" dirty="0"/>
              <a:t>)</a:t>
            </a:r>
            <a:endParaRPr lang="en-US" dirty="0"/>
          </a:p>
          <a:p>
            <a:br>
              <a:rPr lang="en-US" dirty="0"/>
            </a:br>
            <a:r>
              <a:rPr lang="en-US" dirty="0"/>
              <a:t>Attacks that target the network infrastructure have been shown able to cut off the Internet connections of a targeted enterprise (e.g., a university campus, a military base, a set of energy distribution stations)[1]. Traditionally such attacks flood a particular link by sending traffic from a botnet to carefully-selected public servers whose Internet paths contain the targeted link.</a:t>
            </a:r>
          </a:p>
          <a:p>
            <a:r>
              <a:rPr lang="en-US" dirty="0"/>
              <a:t>While effective such attacks can be dealt with by performing benign BGP hijacks[2].</a:t>
            </a:r>
          </a:p>
          <a:p>
            <a:r>
              <a:rPr lang="en-US" dirty="0"/>
              <a:t>In this work, we will investigate the feasibility of an attack that aims at disconnecting a victim host or network but exploits the algorithm that controls the shared buffer in the device. Such an attack, if possible, would be stealthier than link-flooding as the utilization of the targeted link will below.</a:t>
            </a:r>
          </a:p>
          <a:p>
            <a:r>
              <a:rPr lang="en-US" b="1" dirty="0"/>
              <a:t>Milestone I: </a:t>
            </a:r>
            <a:r>
              <a:rPr lang="en-US" dirty="0"/>
              <a:t>Design and implement s  toy attack in ns3 (single switch multiple senders, single victim &amp; and complete sharing of the buffer) </a:t>
            </a:r>
          </a:p>
          <a:p>
            <a:r>
              <a:rPr lang="en-US" b="1" dirty="0"/>
              <a:t>Milestone II:</a:t>
            </a:r>
            <a:r>
              <a:rPr lang="en-US" dirty="0"/>
              <a:t> Implement a framework that allows one to check the feasibility of an attack for configurable buffer size, capacity, number of ports, buffer management configuration and Botnet-traffic budget</a:t>
            </a:r>
          </a:p>
          <a:p>
            <a:r>
              <a:rPr lang="en-US" b="1" dirty="0"/>
              <a:t>Milestone III:</a:t>
            </a:r>
            <a:r>
              <a:rPr lang="en-US" dirty="0"/>
              <a:t> Develop a tool to infer the buffer management configuration via probing and find the attack that minimizes  Botnet-traffic budget</a:t>
            </a:r>
          </a:p>
          <a:p>
            <a:br>
              <a:rPr lang="en-US" dirty="0"/>
            </a:br>
            <a:r>
              <a:rPr lang="en-US" dirty="0"/>
              <a:t>[1]The Crossfire Attack  https://</a:t>
            </a:r>
            <a:r>
              <a:rPr lang="en-US" dirty="0" err="1"/>
              <a:t>www.ieee-security.org</a:t>
            </a:r>
            <a:r>
              <a:rPr lang="en-US" dirty="0"/>
              <a:t>/TC/SP2013/papers/4977a127.pdf </a:t>
            </a:r>
          </a:p>
          <a:p>
            <a:r>
              <a:rPr lang="en-US" dirty="0"/>
              <a:t>[2]Routing Around Congestion Defeating DDoS Attacks and Adverse Network Conditions via Reactive BGP Routing  https://</a:t>
            </a:r>
            <a:r>
              <a:rPr lang="en-US" dirty="0" err="1"/>
              <a:t>web.eecs.utk.edu</a:t>
            </a:r>
            <a:r>
              <a:rPr lang="en-US" dirty="0"/>
              <a:t>/~</a:t>
            </a:r>
            <a:r>
              <a:rPr lang="en-US" dirty="0" err="1"/>
              <a:t>mschucha</a:t>
            </a:r>
            <a:r>
              <a:rPr lang="en-US" dirty="0"/>
              <a:t>/doc/nyx18.pdf </a:t>
            </a:r>
          </a:p>
          <a:p>
            <a:br>
              <a:rPr lang="en-US" dirty="0"/>
            </a:br>
            <a:endParaRPr lang="en-US" dirty="0"/>
          </a:p>
        </p:txBody>
      </p:sp>
      <p:sp>
        <p:nvSpPr>
          <p:cNvPr id="4" name="Slide Number Placeholder 3">
            <a:extLst>
              <a:ext uri="{FF2B5EF4-FFF2-40B4-BE49-F238E27FC236}">
                <a16:creationId xmlns:a16="http://schemas.microsoft.com/office/drawing/2014/main" id="{625E5338-CC36-9A4F-B804-E6C5767F7070}"/>
              </a:ext>
            </a:extLst>
          </p:cNvPr>
          <p:cNvSpPr>
            <a:spLocks noGrp="1"/>
          </p:cNvSpPr>
          <p:nvPr>
            <p:ph type="sldNum" sz="quarter" idx="12"/>
          </p:nvPr>
        </p:nvSpPr>
        <p:spPr/>
        <p:txBody>
          <a:bodyPr/>
          <a:lstStyle/>
          <a:p>
            <a:fld id="{2AA957AF-53C0-420B-9C2D-77DB1416566C}" type="slidenum">
              <a:rPr kumimoji="0" lang="en-US" smtClean="0"/>
              <a:pPr/>
              <a:t>9</a:t>
            </a:fld>
            <a:endParaRPr kumimoji="0" lang="en-US"/>
          </a:p>
        </p:txBody>
      </p:sp>
    </p:spTree>
    <p:extLst>
      <p:ext uri="{BB962C8B-B14F-4D97-AF65-F5344CB8AC3E}">
        <p14:creationId xmlns:p14="http://schemas.microsoft.com/office/powerpoint/2010/main" val="1148585801"/>
      </p:ext>
    </p:extLst>
  </p:cSld>
  <p:clrMapOvr>
    <a:masterClrMapping/>
  </p:clrMapOvr>
</p:sld>
</file>

<file path=ppt/theme/theme1.xml><?xml version="1.0" encoding="utf-8"?>
<a:theme xmlns:a="http://schemas.openxmlformats.org/drawingml/2006/main" name="Presentatio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Presentation2.potx</Template>
  <TotalTime>9285</TotalTime>
  <Words>2991</Words>
  <Application>Microsoft Macintosh PowerPoint</Application>
  <PresentationFormat>On-screen Show (4:3)</PresentationFormat>
  <Paragraphs>171</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Helvetica</vt:lpstr>
      <vt:lpstr>Times</vt:lpstr>
      <vt:lpstr>Times New Roman</vt:lpstr>
      <vt:lpstr>Presentation2</vt:lpstr>
      <vt:lpstr>ECE 18731 Network Security  Project Overview</vt:lpstr>
      <vt:lpstr>Research-oriented Class Project</vt:lpstr>
      <vt:lpstr>Formulating a research project</vt:lpstr>
      <vt:lpstr>Project Logistics</vt:lpstr>
      <vt:lpstr>Project milestones</vt:lpstr>
      <vt:lpstr>Some example topics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Choosing your own project</vt:lpstr>
      <vt:lpstr>Todo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Butkiewicz</dc:creator>
  <cp:lastModifiedBy>Vyas Sekar</cp:lastModifiedBy>
  <cp:revision>3779</cp:revision>
  <dcterms:created xsi:type="dcterms:W3CDTF">2013-01-16T19:50:08Z</dcterms:created>
  <dcterms:modified xsi:type="dcterms:W3CDTF">2022-02-09T18:20:24Z</dcterms:modified>
</cp:coreProperties>
</file>