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70"/>
  </p:notesMasterIdLst>
  <p:handoutMasterIdLst>
    <p:handoutMasterId r:id="rId71"/>
  </p:handoutMasterIdLst>
  <p:sldIdLst>
    <p:sldId id="392" r:id="rId2"/>
    <p:sldId id="266" r:id="rId3"/>
    <p:sldId id="329" r:id="rId4"/>
    <p:sldId id="331" r:id="rId5"/>
    <p:sldId id="332" r:id="rId6"/>
    <p:sldId id="272" r:id="rId7"/>
    <p:sldId id="268" r:id="rId8"/>
    <p:sldId id="269" r:id="rId9"/>
    <p:sldId id="270" r:id="rId10"/>
    <p:sldId id="273" r:id="rId11"/>
    <p:sldId id="274" r:id="rId12"/>
    <p:sldId id="381" r:id="rId13"/>
    <p:sldId id="276" r:id="rId14"/>
    <p:sldId id="277" r:id="rId15"/>
    <p:sldId id="279" r:id="rId16"/>
    <p:sldId id="278" r:id="rId17"/>
    <p:sldId id="280" r:id="rId18"/>
    <p:sldId id="383" r:id="rId19"/>
    <p:sldId id="281" r:id="rId20"/>
    <p:sldId id="282" r:id="rId21"/>
    <p:sldId id="283" r:id="rId22"/>
    <p:sldId id="384" r:id="rId23"/>
    <p:sldId id="284" r:id="rId24"/>
    <p:sldId id="380" r:id="rId25"/>
    <p:sldId id="382" r:id="rId26"/>
    <p:sldId id="285" r:id="rId27"/>
    <p:sldId id="288" r:id="rId28"/>
    <p:sldId id="289" r:id="rId29"/>
    <p:sldId id="387" r:id="rId30"/>
    <p:sldId id="290" r:id="rId31"/>
    <p:sldId id="292" r:id="rId32"/>
    <p:sldId id="390" r:id="rId33"/>
    <p:sldId id="294" r:id="rId34"/>
    <p:sldId id="293" r:id="rId35"/>
    <p:sldId id="295" r:id="rId36"/>
    <p:sldId id="296" r:id="rId37"/>
    <p:sldId id="297" r:id="rId38"/>
    <p:sldId id="378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7" r:id="rId47"/>
    <p:sldId id="308" r:id="rId48"/>
    <p:sldId id="309" r:id="rId49"/>
    <p:sldId id="314" r:id="rId50"/>
    <p:sldId id="324" r:id="rId51"/>
    <p:sldId id="391" r:id="rId52"/>
    <p:sldId id="388" r:id="rId53"/>
    <p:sldId id="389" r:id="rId54"/>
    <p:sldId id="369" r:id="rId55"/>
    <p:sldId id="368" r:id="rId56"/>
    <p:sldId id="374" r:id="rId57"/>
    <p:sldId id="371" r:id="rId58"/>
    <p:sldId id="372" r:id="rId59"/>
    <p:sldId id="373" r:id="rId60"/>
    <p:sldId id="375" r:id="rId61"/>
    <p:sldId id="370" r:id="rId62"/>
    <p:sldId id="316" r:id="rId63"/>
    <p:sldId id="376" r:id="rId64"/>
    <p:sldId id="377" r:id="rId65"/>
    <p:sldId id="325" r:id="rId66"/>
    <p:sldId id="326" r:id="rId67"/>
    <p:sldId id="385" r:id="rId68"/>
    <p:sldId id="386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1849"/>
    <a:srgbClr val="218F3B"/>
    <a:srgbClr val="2AC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 autoAdjust="0"/>
    <p:restoredTop sz="86697" autoAdjust="0"/>
  </p:normalViewPr>
  <p:slideViewPr>
    <p:cSldViewPr snapToGrid="0" snapToObjects="1">
      <p:cViewPr varScale="1">
        <p:scale>
          <a:sx n="97" d="100"/>
          <a:sy n="97" d="100"/>
        </p:scale>
        <p:origin x="22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8BD9-4917-8D4E-AD7F-00C87105B56D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D0A5-12A9-F248-9FA1-261E5D5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61A9-F6AF-514E-AB09-9B183D711432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74D-8C01-4845-B68A-3955301DB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69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ja-JP" dirty="0">
                <a:ea typeface="ＭＳ Ｐゴシック" charset="0"/>
                <a:cs typeface="ＭＳ Ｐゴシック" charset="0"/>
              </a:rPr>
              <a:t>Stallings Fig 16-3. next header </a:t>
            </a:r>
            <a:endParaRPr lang="en-AU" altLang="ja-JP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51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0"/>
                <a:cs typeface="ＭＳ Ｐゴシック" charset="0"/>
              </a:rPr>
              <a:t>What if</a:t>
            </a:r>
            <a:r>
              <a:rPr lang="en-US" altLang="ja-JP" baseline="0" dirty="0">
                <a:ea typeface="ＭＳ Ｐゴシック" charset="0"/>
                <a:cs typeface="ＭＳ Ｐゴシック" charset="0"/>
              </a:rPr>
              <a:t> attacker obtains copy of authenticated packet and </a:t>
            </a:r>
            <a:r>
              <a:rPr lang="en-US" altLang="ja-JP" baseline="0" dirty="0" err="1">
                <a:ea typeface="ＭＳ Ｐゴシック" charset="0"/>
                <a:cs typeface="ＭＳ Ｐゴシック" charset="0"/>
              </a:rPr>
              <a:t>rexmits</a:t>
            </a:r>
            <a:r>
              <a:rPr lang="en-US" altLang="ja-JP" baseline="0" dirty="0">
                <a:ea typeface="ＭＳ Ｐゴシック" charset="0"/>
                <a:cs typeface="ＭＳ Ｐゴシック" charset="0"/>
              </a:rPr>
              <a:t> it later? May disrupt service – how to prevent – </a:t>
            </a:r>
            <a:r>
              <a:rPr lang="en-US" altLang="ja-JP" baseline="0" dirty="0" err="1">
                <a:ea typeface="ＭＳ Ｐゴシック" charset="0"/>
                <a:cs typeface="ＭＳ Ｐゴシック" charset="0"/>
              </a:rPr>
              <a:t>seq</a:t>
            </a:r>
            <a:r>
              <a:rPr lang="en-US" altLang="ja-JP" baseline="0" dirty="0">
                <a:ea typeface="ＭＳ Ｐゴシック" charset="0"/>
                <a:cs typeface="ＭＳ Ｐゴシック" charset="0"/>
              </a:rPr>
              <a:t> number field. Why is there a window? – </a:t>
            </a:r>
            <a:r>
              <a:rPr lang="en-US" altLang="ja-JP" baseline="0" dirty="0" err="1">
                <a:ea typeface="ＭＳ Ｐゴシック" charset="0"/>
                <a:cs typeface="ＭＳ Ｐゴシック" charset="0"/>
              </a:rPr>
              <a:t>ip</a:t>
            </a:r>
            <a:r>
              <a:rPr lang="en-US" altLang="ja-JP" baseline="0" dirty="0">
                <a:ea typeface="ＭＳ Ｐゴシック" charset="0"/>
                <a:cs typeface="ＭＳ Ｐゴシック" charset="0"/>
              </a:rPr>
              <a:t> is connectionless </a:t>
            </a:r>
            <a:r>
              <a:rPr lang="en-US" altLang="ja-JP" baseline="0" dirty="0" err="1">
                <a:ea typeface="ＭＳ Ｐゴシック" charset="0"/>
                <a:cs typeface="ＭＳ Ｐゴシック" charset="0"/>
              </a:rPr>
              <a:t>nd</a:t>
            </a:r>
            <a:r>
              <a:rPr lang="en-US" altLang="ja-JP" baseline="0" dirty="0">
                <a:ea typeface="ＭＳ Ｐゴシック" charset="0"/>
                <a:cs typeface="ＭＳ Ｐゴシック" charset="0"/>
              </a:rPr>
              <a:t> does not guarantee lossless or in order</a:t>
            </a:r>
            <a:endParaRPr lang="ja-JP" alt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0"/>
                <a:cs typeface="ＭＳ Ｐゴシック" charset="0"/>
              </a:rPr>
              <a:t>Note:</a:t>
            </a:r>
            <a:r>
              <a:rPr lang="en-US" altLang="ja-JP" baseline="0" dirty="0">
                <a:ea typeface="ＭＳ Ｐゴシック" charset="0"/>
                <a:cs typeface="ＭＳ Ｐゴシック" charset="0"/>
              </a:rPr>
              <a:t> no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t just for TCP</a:t>
            </a:r>
            <a:endParaRPr lang="ja-JP" alt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10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ea typeface="ＭＳ Ｐゴシック" charset="0"/>
                <a:cs typeface="ＭＳ Ｐゴシック" charset="0"/>
              </a:rPr>
              <a:t>What are mutable fields and why</a:t>
            </a:r>
            <a:r>
              <a:rPr lang="en-US" altLang="ja-JP" baseline="0" dirty="0">
                <a:ea typeface="ＭＳ Ｐゴシック" charset="0"/>
                <a:cs typeface="ＭＳ Ｐゴシック" charset="0"/>
              </a:rPr>
              <a:t> are they not authenticated?</a:t>
            </a:r>
            <a:endParaRPr lang="ja-JP" alt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74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88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ja-JP">
                <a:ea typeface="ＭＳ Ｐゴシック" charset="0"/>
                <a:cs typeface="ＭＳ Ｐゴシック" charset="0"/>
              </a:rPr>
              <a:t>Stallings Fig 16-7.</a:t>
            </a:r>
            <a:endParaRPr lang="en-AU" altLang="ja-JP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09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4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8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5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91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ja-JP">
                <a:ea typeface="ＭＳ Ｐゴシック" charset="0"/>
                <a:cs typeface="ＭＳ Ｐゴシック" charset="0"/>
              </a:rPr>
              <a:t>Reasons against AH</a:t>
            </a:r>
          </a:p>
          <a:p>
            <a:pPr lvl="1"/>
            <a:r>
              <a:rPr lang="en-US" altLang="ja-JP">
                <a:ea typeface="ＭＳ Ｐゴシック" charset="0"/>
              </a:rPr>
              <a:t>ESP also provides authentication</a:t>
            </a:r>
          </a:p>
          <a:p>
            <a:pPr lvl="1"/>
            <a:r>
              <a:rPr lang="en-US" altLang="ja-JP">
                <a:ea typeface="ＭＳ Ｐゴシック" charset="0"/>
              </a:rPr>
              <a:t>Simpler to have a single protocol</a:t>
            </a:r>
          </a:p>
          <a:p>
            <a:pPr lvl="1"/>
            <a:r>
              <a:rPr lang="en-US" altLang="ja-JP">
                <a:ea typeface="ＭＳ Ｐゴシック" charset="0"/>
              </a:rPr>
              <a:t>MAC should come after data</a:t>
            </a:r>
          </a:p>
          <a:p>
            <a:pPr lvl="1"/>
            <a:r>
              <a:rPr lang="en-US" altLang="ja-JP">
                <a:ea typeface="ＭＳ Ｐゴシック" charset="0"/>
              </a:rPr>
              <a:t>Breaks NAT (IPv6 proponents dislike NAT)</a:t>
            </a:r>
          </a:p>
          <a:p>
            <a:r>
              <a:rPr lang="en-US" altLang="ja-JP">
                <a:ea typeface="ＭＳ Ｐゴシック" charset="0"/>
                <a:cs typeface="ＭＳ Ｐゴシック" charset="0"/>
              </a:rPr>
              <a:t>Reasons in favor of AH</a:t>
            </a:r>
          </a:p>
          <a:p>
            <a:pPr lvl="1"/>
            <a:r>
              <a:rPr lang="en-US" altLang="ja-JP">
                <a:ea typeface="ＭＳ Ｐゴシック" charset="0"/>
              </a:rPr>
              <a:t>AH protects IP header information, ESP only protects payload</a:t>
            </a:r>
          </a:p>
          <a:p>
            <a:pPr lvl="1"/>
            <a:r>
              <a:rPr lang="en-US" altLang="ja-JP">
                <a:ea typeface="ＭＳ Ｐゴシック" charset="0"/>
              </a:rPr>
              <a:t>AH is easier to export</a:t>
            </a:r>
          </a:p>
          <a:p>
            <a:pPr lvl="1"/>
            <a:r>
              <a:rPr lang="en-US" altLang="ja-JP">
                <a:ea typeface="ＭＳ Ｐゴシック" charset="0"/>
              </a:rPr>
              <a:t>AH has slightly lower space overhead</a:t>
            </a:r>
          </a:p>
          <a:p>
            <a:endParaRPr lang="en-US" altLang="ja-JP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56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65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373A5-DFB5-4649-94E1-682F20B62B9A}" type="slidenum">
              <a:rPr lang="en-US">
                <a:latin typeface="Times New Roman" pitchFamily="-1" charset="0"/>
              </a:rPr>
              <a:pPr/>
              <a:t>30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75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7A267-817A-E248-8D12-31B36DA35DEB}" type="slidenum">
              <a:rPr lang="en-US">
                <a:latin typeface="Times New Roman" pitchFamily="-1" charset="0"/>
              </a:rPr>
              <a:pPr/>
              <a:t>31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AutoNum type="arabicPeriod"/>
            </a:pPr>
            <a:r>
              <a:rPr lang="en-US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Client hello server hello establishes</a:t>
            </a:r>
            <a:r>
              <a:rPr lang="en-US" baseline="0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 sec </a:t>
            </a:r>
            <a:r>
              <a:rPr lang="en-US" baseline="0" dirty="0" err="1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capabiliities</a:t>
            </a:r>
            <a:r>
              <a:rPr lang="en-US" baseline="0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 – version, session id, </a:t>
            </a:r>
            <a:r>
              <a:rPr lang="en-US" baseline="0" dirty="0" err="1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cipeher</a:t>
            </a:r>
            <a:r>
              <a:rPr lang="en-US" baseline="0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 suit, </a:t>
            </a:r>
            <a:r>
              <a:rPr lang="en-US" baseline="0" dirty="0" err="1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cmpression</a:t>
            </a:r>
            <a:r>
              <a:rPr lang="en-US" baseline="0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 method, </a:t>
            </a:r>
            <a:r>
              <a:rPr lang="en-US" baseline="0" dirty="0" err="1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initialrandom</a:t>
            </a:r>
            <a:r>
              <a:rPr lang="en-US" baseline="0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 numbers</a:t>
            </a:r>
          </a:p>
          <a:p>
            <a:pPr marL="228600" indent="-228600" eaLnBrk="1" hangingPunct="1">
              <a:buAutoNum type="arabicPeriod"/>
            </a:pPr>
            <a:r>
              <a:rPr lang="en-US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 server sends certificate and also initial part of key </a:t>
            </a:r>
            <a:r>
              <a:rPr lang="en-US" dirty="0" err="1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exch</a:t>
            </a:r>
            <a:endParaRPr lang="en-US" dirty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marL="228600" indent="-228600" eaLnBrk="1" hangingPunct="1">
              <a:buAutoNum type="arabicPeriod"/>
            </a:pPr>
            <a:r>
              <a:rPr lang="en-US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Client cert</a:t>
            </a:r>
            <a:r>
              <a:rPr lang="en-US" baseline="0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 is optional, and so is cert </a:t>
            </a:r>
            <a:r>
              <a:rPr lang="en-US" baseline="0" dirty="0" err="1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verifdication</a:t>
            </a:r>
            <a:endParaRPr lang="en-US" baseline="0" dirty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marL="228600" indent="-228600" eaLnBrk="1" hangingPunct="1">
              <a:buAutoNum type="arabicPeriod"/>
            </a:pPr>
            <a:r>
              <a:rPr lang="en-US" baseline="0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Change cipher spec is post handshake</a:t>
            </a:r>
            <a:endParaRPr lang="en-US" dirty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556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B837D-1506-9547-83B1-D9BBEFD654A7}" type="slidenum">
              <a:rPr lang="en-US">
                <a:latin typeface="Times New Roman" pitchFamily="-1" charset="0"/>
              </a:rPr>
              <a:pPr/>
              <a:t>33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g^a = 8</a:t>
            </a:r>
          </a:p>
          <a:p>
            <a:pPr eaLnBrk="1" hangingPunct="1"/>
            <a:r>
              <a:rPr lang="en-US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g^b = 9</a:t>
            </a:r>
          </a:p>
          <a:p>
            <a:pPr eaLnBrk="1" hangingPunct="1"/>
            <a:r>
              <a:rPr lang="en-US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g^a^b = 262144 = 3</a:t>
            </a:r>
          </a:p>
          <a:p>
            <a:pPr eaLnBrk="1" hangingPunct="1"/>
            <a:r>
              <a:rPr lang="en-US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g^b^a = 729 = 3</a:t>
            </a:r>
          </a:p>
          <a:p>
            <a:pPr eaLnBrk="1" hangingPunct="1"/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949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565B1-DD2A-1245-A825-32686CE7EB8F}" type="slidenum">
              <a:rPr lang="en-US">
                <a:latin typeface="Times New Roman" pitchFamily="-1" charset="0"/>
              </a:rPr>
              <a:pPr/>
              <a:t>34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What about man-in-the-middle attacks?</a:t>
            </a:r>
          </a:p>
        </p:txBody>
      </p:sp>
    </p:spTree>
    <p:extLst>
      <p:ext uri="{BB962C8B-B14F-4D97-AF65-F5344CB8AC3E}">
        <p14:creationId xmlns:p14="http://schemas.microsoft.com/office/powerpoint/2010/main" val="1635706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DA615-1CF4-EB42-9F1E-E91E3EFA6ECB}" type="slidenum">
              <a:rPr lang="en-US">
                <a:latin typeface="Times New Roman" pitchFamily="-1" charset="0"/>
              </a:rPr>
              <a:pPr/>
              <a:t>36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What about man-in-the-middle attacks? Someone without</a:t>
            </a:r>
            <a:r>
              <a:rPr lang="en-US" baseline="0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 the </a:t>
            </a:r>
            <a:r>
              <a:rPr lang="en-US" baseline="0" dirty="0" err="1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pvt</a:t>
            </a:r>
            <a:r>
              <a:rPr lang="en-US" baseline="0" dirty="0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 key in middle cant pretend to the server</a:t>
            </a:r>
            <a:endParaRPr lang="en-US" dirty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770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624BD-014C-D143-9654-B42356A809B4}" type="slidenum">
              <a:rPr lang="en-US">
                <a:latin typeface="Times New Roman" pitchFamily="-1" charset="0"/>
              </a:rPr>
              <a:pPr/>
              <a:t>37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Client_hello messages are not secured, thus attacker can use dumbing-down attack</a:t>
            </a:r>
          </a:p>
          <a:p>
            <a:pPr eaLnBrk="1" hangingPunct="1"/>
            <a:r>
              <a:rPr lang="en-US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Attacker can force cipher to be the least supported cipher by the client or server</a:t>
            </a:r>
          </a:p>
        </p:txBody>
      </p:sp>
    </p:spTree>
    <p:extLst>
      <p:ext uri="{BB962C8B-B14F-4D97-AF65-F5344CB8AC3E}">
        <p14:creationId xmlns:p14="http://schemas.microsoft.com/office/powerpoint/2010/main" val="611357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2246C-D1F4-4B44-8C83-C1D8BFE0AA2C}" type="slidenum">
              <a:rPr lang="en-US">
                <a:latin typeface="Times New Roman" pitchFamily="-1" charset="0"/>
              </a:rPr>
              <a:pPr/>
              <a:t>39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76344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requirements of the key </a:t>
            </a:r>
            <a:r>
              <a:rPr lang="en-US" dirty="0" err="1"/>
              <a:t>excg</a:t>
            </a:r>
            <a:r>
              <a:rPr lang="en-US" dirty="0"/>
              <a:t> mechanism that we need.. First two</a:t>
            </a:r>
            <a:r>
              <a:rPr lang="en-US" baseline="0" dirty="0"/>
              <a:t> are </a:t>
            </a:r>
            <a:r>
              <a:rPr lang="en-US" baseline="0" dirty="0" err="1"/>
              <a:t>kinda</a:t>
            </a:r>
            <a:r>
              <a:rPr lang="en-US" baseline="0" dirty="0"/>
              <a:t> obvious. </a:t>
            </a:r>
            <a:r>
              <a:rPr lang="en-US" baseline="0" dirty="0" err="1"/>
              <a:t>Pfs</a:t>
            </a:r>
            <a:r>
              <a:rPr lang="en-US" baseline="0" dirty="0"/>
              <a:t> takes some explanation. Contributory again so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7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3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look at a few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66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1A296-087C-9A44-B96C-9E3A1CDFD315}" type="slidenum">
              <a:rPr lang="en-US">
                <a:latin typeface="Times New Roman" pitchFamily="-1" charset="0"/>
              </a:rPr>
              <a:pPr/>
              <a:t>46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78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78B73-D5BC-7D4E-A6EE-28D25E6A07CD}" type="slidenum">
              <a:rPr lang="en-US">
                <a:latin typeface="Times New Roman" pitchFamily="-1" charset="0"/>
              </a:rPr>
              <a:pPr/>
              <a:t>47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Note that a dumbing-down attack would be caught here, as handshake messages are signed</a:t>
            </a:r>
          </a:p>
          <a:p>
            <a:pPr eaLnBrk="1" hangingPunct="1"/>
            <a:r>
              <a:rPr lang="en-US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Unfortunately, client certificates are rarely used</a:t>
            </a:r>
          </a:p>
        </p:txBody>
      </p:sp>
    </p:spTree>
    <p:extLst>
      <p:ext uri="{BB962C8B-B14F-4D97-AF65-F5344CB8AC3E}">
        <p14:creationId xmlns:p14="http://schemas.microsoft.com/office/powerpoint/2010/main" val="2102163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C35E4-C89D-F54A-9BF7-7F1D35122C8F}" type="slidenum">
              <a:rPr lang="en-US">
                <a:latin typeface="Times New Roman" pitchFamily="-1" charset="0"/>
              </a:rPr>
              <a:pPr/>
              <a:t>48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Weak ciphers will be caught after the dumbing-down attack, right? No (if authentication or key establishment ciphers were broken, e.g., if attacker caused dumbing-down attack to force anonymous DH)! Yes (otherwise)!</a:t>
            </a:r>
          </a:p>
          <a:p>
            <a:pPr eaLnBrk="1" hangingPunct="1"/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916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17D58-5A77-B747-979C-1BAECE50FD7E}" type="slidenum">
              <a:rPr lang="en-US">
                <a:latin typeface="Times New Roman" pitchFamily="-1" charset="0"/>
              </a:rPr>
              <a:pPr/>
              <a:t>49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2149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85F26-6A8F-F54D-B21A-A1AB3505D09C}" type="slidenum">
              <a:rPr lang="en-US">
                <a:latin typeface="Times New Roman" pitchFamily="-1" charset="0"/>
              </a:rPr>
              <a:pPr/>
              <a:t>50</a:t>
            </a:fld>
            <a:endParaRPr lang="en-US">
              <a:latin typeface="Times New Roman" pitchFamily="-1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-1" charset="0"/>
                <a:ea typeface="ＭＳ Ｐゴシック" pitchFamily="-1" charset="-128"/>
                <a:cs typeface="ＭＳ Ｐゴシック" pitchFamily="-1" charset="-128"/>
              </a:rPr>
              <a:t>Question: how to remedy this awful situation?</a:t>
            </a:r>
          </a:p>
          <a:p>
            <a:pPr eaLnBrk="1" hangingPunct="1"/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20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90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2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1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9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8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ゴシック" charset="0"/>
                <a:cs typeface="ＭＳ Ｐゴシック" charset="0"/>
              </a:rPr>
              <a:t>What is SPI – only has local significance .. Index into what security association needs to be used</a:t>
            </a:r>
            <a:r>
              <a:rPr lang="en-US" altLang="ja-JP" baseline="0" dirty="0">
                <a:ea typeface="ＭＳ Ｐゴシック" charset="0"/>
                <a:cs typeface="ＭＳ Ｐゴシック" charset="0"/>
              </a:rPr>
              <a:t> at </a:t>
            </a:r>
            <a:r>
              <a:rPr lang="en-US" altLang="ja-JP" baseline="0" dirty="0" err="1">
                <a:ea typeface="ＭＳ Ｐゴシック" charset="0"/>
                <a:cs typeface="ＭＳ Ｐゴシック" charset="0"/>
              </a:rPr>
              <a:t>recving</a:t>
            </a:r>
            <a:r>
              <a:rPr lang="en-US" altLang="ja-JP" baseline="0" dirty="0">
                <a:ea typeface="ＭＳ Ｐゴシック" charset="0"/>
                <a:cs typeface="ＭＳ Ｐゴシック" charset="0"/>
              </a:rPr>
              <a:t> system</a:t>
            </a:r>
            <a:endParaRPr lang="ja-JP" alt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4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18731: Network Security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18731: Network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18731: Network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© Nicolas Christin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z="1000">
                <a:solidFill>
                  <a:schemeClr val="tx2">
                    <a:shade val="50000"/>
                  </a:schemeClr>
                </a:solidFill>
              </a:rPr>
              <a:t>©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>
                <a:solidFill>
                  <a:schemeClr val="tx2">
                    <a:shade val="50000"/>
                  </a:schemeClr>
                </a:solidFill>
              </a:rPr>
              <a:t>18731: Network Security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467" y="6492875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fc-editor.org/rfc/rfc756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yz.com/reg.php?url_id=%E2%80%9Cr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D7C5-811D-5D04-128D-C28E0D3C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914400"/>
          </a:xfrm>
        </p:spPr>
        <p:txBody>
          <a:bodyPr/>
          <a:lstStyle/>
          <a:p>
            <a:r>
              <a:rPr lang="en-US" dirty="0"/>
              <a:t>Homework logistics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EDE82-AE4F-D4FA-5CB8-09EB2237B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76AB9-12EF-D267-6519-A7CADC37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05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(Why) do we need IP security?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00666"/>
            <a:ext cx="8229600" cy="4961467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Security properties</a:t>
            </a:r>
          </a:p>
          <a:p>
            <a:pPr lvl="1"/>
            <a:r>
              <a:rPr lang="en-US" altLang="ja-JP" sz="2400" dirty="0">
                <a:latin typeface="Arial" charset="0"/>
                <a:ea typeface="ＭＳ Ｐゴシック" charset="0"/>
              </a:rPr>
              <a:t>Secrecy/Confidentiality</a:t>
            </a:r>
          </a:p>
          <a:p>
            <a:pPr lvl="1"/>
            <a:r>
              <a:rPr lang="en-US" altLang="ja-JP" sz="2400" dirty="0">
                <a:latin typeface="Arial" charset="0"/>
                <a:ea typeface="ＭＳ Ｐゴシック" charset="0"/>
              </a:rPr>
              <a:t>Authentication</a:t>
            </a:r>
          </a:p>
          <a:p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Enable secure operation for </a:t>
            </a:r>
          </a:p>
          <a:p>
            <a:pPr lvl="1"/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a variety of applications, </a:t>
            </a:r>
          </a:p>
          <a:p>
            <a:pPr lvl="1"/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without explicit security support, </a:t>
            </a:r>
          </a:p>
          <a:p>
            <a:pPr lvl="1"/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transparent to application</a:t>
            </a:r>
          </a:p>
          <a:p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Network admins can implement w/o user device support</a:t>
            </a:r>
          </a:p>
          <a:p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Alleviate TCP/IP vulnerabilities</a:t>
            </a:r>
          </a:p>
          <a:p>
            <a:pPr lvl="1"/>
            <a:r>
              <a:rPr lang="en-US" altLang="ja-JP" sz="2400" dirty="0">
                <a:latin typeface="Arial" charset="0"/>
                <a:ea typeface="ＭＳ Ｐゴシック" charset="0"/>
              </a:rPr>
              <a:t>(Eavesdropping, IP address spoofing, Smurf, …)</a:t>
            </a:r>
          </a:p>
          <a:p>
            <a:r>
              <a:rPr lang="en-US" altLang="ja-JP" sz="2400" dirty="0">
                <a:latin typeface="Arial" charset="0"/>
                <a:ea typeface="ＭＳ Ｐゴシック" charset="0"/>
              </a:rPr>
              <a:t>Alleviate routing vulnerabilities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884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IPSEC view of data packets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432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7733" y="-287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775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modes of operation of IPSEC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Transport mode</a:t>
            </a:r>
          </a:p>
          <a:p>
            <a:pPr lvl="1"/>
            <a:r>
              <a:rPr lang="en-US" dirty="0"/>
              <a:t>Typically protection for higher layers</a:t>
            </a:r>
          </a:p>
          <a:p>
            <a:pPr lvl="1"/>
            <a:r>
              <a:rPr lang="en-US" dirty="0"/>
              <a:t>Authenticates/encrypts IP payload</a:t>
            </a:r>
          </a:p>
          <a:p>
            <a:pPr lvl="1"/>
            <a:r>
              <a:rPr lang="en-US" dirty="0"/>
              <a:t>AH authenticates parts of IP header</a:t>
            </a:r>
          </a:p>
          <a:p>
            <a:pPr lvl="1"/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Dst</a:t>
            </a:r>
            <a:r>
              <a:rPr lang="en-US" dirty="0"/>
              <a:t> IP </a:t>
            </a:r>
            <a:r>
              <a:rPr lang="en-US" dirty="0" err="1"/>
              <a:t>addr</a:t>
            </a:r>
            <a:r>
              <a:rPr lang="en-US" dirty="0"/>
              <a:t> go in “clear”</a:t>
            </a:r>
          </a:p>
          <a:p>
            <a:endParaRPr lang="en-US" dirty="0"/>
          </a:p>
          <a:p>
            <a:r>
              <a:rPr lang="en-US" dirty="0"/>
              <a:t>Tunnel mode</a:t>
            </a:r>
          </a:p>
          <a:p>
            <a:pPr lvl="1"/>
            <a:r>
              <a:rPr lang="en-US" dirty="0"/>
              <a:t>Protects entire IP packet</a:t>
            </a:r>
          </a:p>
          <a:p>
            <a:pPr lvl="1"/>
            <a:r>
              <a:rPr lang="en-US" dirty="0"/>
              <a:t>Typically used by security gateways </a:t>
            </a:r>
          </a:p>
          <a:p>
            <a:pPr lvl="1"/>
            <a:r>
              <a:rPr lang="en-US" dirty="0" err="1"/>
              <a:t>Orig</a:t>
            </a:r>
            <a:r>
              <a:rPr lang="en-US" dirty="0"/>
              <a:t> IP packet “tunneled” inside outer header</a:t>
            </a:r>
          </a:p>
          <a:p>
            <a:pPr lvl="1"/>
            <a:r>
              <a:rPr lang="en-US" dirty="0"/>
              <a:t>Eavesdropper cant figure </a:t>
            </a:r>
            <a:r>
              <a:rPr lang="en-US" dirty="0" err="1"/>
              <a:t>orig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dst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67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Security Associations</a:t>
            </a:r>
            <a:endParaRPr lang="en-AU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One-way relationship between sender &amp; receiver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Defined by 3 parameters</a:t>
            </a:r>
          </a:p>
          <a:p>
            <a:pPr lvl="1">
              <a:lnSpc>
                <a:spcPct val="90000"/>
              </a:lnSpc>
            </a:pPr>
            <a:r>
              <a:rPr lang="en-AU" altLang="ja-JP" sz="2400">
                <a:latin typeface="Arial" charset="0"/>
                <a:ea typeface="ＭＳ Ｐゴシック" charset="0"/>
              </a:rPr>
              <a:t>Security Parameters Index (SPI)</a:t>
            </a:r>
          </a:p>
          <a:p>
            <a:pPr lvl="1">
              <a:lnSpc>
                <a:spcPct val="90000"/>
              </a:lnSpc>
            </a:pPr>
            <a:r>
              <a:rPr lang="en-AU" altLang="ja-JP" sz="2400">
                <a:latin typeface="Arial" charset="0"/>
                <a:ea typeface="ＭＳ Ｐゴシック" charset="0"/>
              </a:rPr>
              <a:t>IP Destination Address</a:t>
            </a:r>
          </a:p>
          <a:p>
            <a:pPr lvl="1">
              <a:lnSpc>
                <a:spcPct val="90000"/>
              </a:lnSpc>
            </a:pPr>
            <a:r>
              <a:rPr lang="en-AU" altLang="ja-JP" sz="2400">
                <a:latin typeface="Arial" charset="0"/>
                <a:ea typeface="ＭＳ Ｐゴシック" charset="0"/>
              </a:rPr>
              <a:t>Security Protocol Identifier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Several other parameters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</a:rPr>
              <a:t>Seq no, AH &amp; ESP info, lifetime, etc.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Host has database of Security Associations</a:t>
            </a:r>
            <a:endParaRPr lang="en-AU" altLang="ja-JP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0526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Arial" charset="0"/>
                <a:ea typeface="ＭＳ Ｐゴシック" charset="0"/>
                <a:cs typeface="ＭＳ Ｐゴシック" charset="0"/>
              </a:rPr>
              <a:t>Authentication Header (AH)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8400"/>
            <a:ext cx="8229600" cy="5324475"/>
          </a:xfrm>
        </p:spPr>
        <p:txBody>
          <a:bodyPr>
            <a:noAutofit/>
          </a:bodyPr>
          <a:lstStyle/>
          <a:p>
            <a:r>
              <a:rPr lang="en-US" altLang="ja-JP" sz="2600" dirty="0">
                <a:latin typeface="Arial" charset="0"/>
                <a:ea typeface="ＭＳ Ｐゴシック" charset="0"/>
                <a:cs typeface="ＭＳ Ｐゴシック" charset="0"/>
              </a:rPr>
              <a:t>Provides support for</a:t>
            </a:r>
          </a:p>
          <a:p>
            <a:pPr lvl="1"/>
            <a:r>
              <a:rPr lang="en-US" altLang="ja-JP" sz="2600" dirty="0">
                <a:latin typeface="Arial" charset="0"/>
                <a:ea typeface="ＭＳ Ｐゴシック" charset="0"/>
                <a:cs typeface="ＭＳ Ｐゴシック" charset="0"/>
              </a:rPr>
              <a:t> data integrity &amp; </a:t>
            </a:r>
          </a:p>
          <a:p>
            <a:pPr lvl="1"/>
            <a:r>
              <a:rPr lang="en-US" altLang="ja-JP" sz="2600" dirty="0">
                <a:latin typeface="Arial" charset="0"/>
                <a:ea typeface="ＭＳ Ｐゴシック" charset="0"/>
                <a:cs typeface="ＭＳ Ｐゴシック" charset="0"/>
              </a:rPr>
              <a:t>authentication of IP packets</a:t>
            </a:r>
          </a:p>
          <a:p>
            <a:r>
              <a:rPr lang="en-US" altLang="ja-JP" sz="2600" dirty="0">
                <a:latin typeface="Arial" charset="0"/>
                <a:ea typeface="ＭＳ Ｐゴシック" charset="0"/>
              </a:rPr>
              <a:t>End system can authenticate user/app</a:t>
            </a:r>
          </a:p>
          <a:p>
            <a:r>
              <a:rPr lang="en-US" altLang="ja-JP" sz="2600" dirty="0">
                <a:latin typeface="Arial" charset="0"/>
                <a:ea typeface="ＭＳ Ｐゴシック" charset="0"/>
              </a:rPr>
              <a:t>Prevents address spoofing attacks by tracking sequence numbers</a:t>
            </a:r>
          </a:p>
          <a:p>
            <a:r>
              <a:rPr lang="en-US" altLang="ja-JP" sz="2600" dirty="0">
                <a:latin typeface="Arial" charset="0"/>
                <a:ea typeface="ＭＳ Ｐゴシック" charset="0"/>
                <a:cs typeface="ＭＳ Ｐゴシック" charset="0"/>
              </a:rPr>
              <a:t>Provides replay protection</a:t>
            </a:r>
          </a:p>
          <a:p>
            <a:r>
              <a:rPr lang="en-US" altLang="ja-JP" sz="2600" dirty="0">
                <a:latin typeface="Arial" charset="0"/>
                <a:ea typeface="ＭＳ Ｐゴシック" charset="0"/>
                <a:cs typeface="ＭＳ Ｐゴシック" charset="0"/>
              </a:rPr>
              <a:t>Based on use of a MAC</a:t>
            </a:r>
          </a:p>
          <a:p>
            <a:pPr lvl="1"/>
            <a:r>
              <a:rPr lang="en-US" altLang="ja-JP" sz="2600" dirty="0">
                <a:latin typeface="Arial" charset="0"/>
                <a:ea typeface="ＭＳ Ｐゴシック" charset="0"/>
              </a:rPr>
              <a:t>HMAC-MD5-96 or HMAC-SHA-1-96 or HMAC-RIPEMD-160-96</a:t>
            </a:r>
          </a:p>
          <a:p>
            <a:r>
              <a:rPr lang="en-US" altLang="ja-JP" sz="2600" dirty="0">
                <a:latin typeface="Arial" charset="0"/>
                <a:ea typeface="ＭＳ Ｐゴシック" charset="0"/>
                <a:cs typeface="ＭＳ Ｐゴシック" charset="0"/>
              </a:rPr>
              <a:t>Parties must share a secret key</a:t>
            </a:r>
            <a:endParaRPr lang="en-AU" altLang="ja-JP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953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Arial" charset="0"/>
                <a:ea typeface="ＭＳ Ｐゴシック" charset="0"/>
                <a:cs typeface="ＭＳ Ｐゴシック" charset="0"/>
              </a:rPr>
              <a:t>Authentication Header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97" b="-10097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015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Replay protection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9934"/>
            <a:ext cx="8229600" cy="513926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Procedure for each packet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If new packet falls within window and is new, check MAC and mark if authentic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If new packet is to the right, check MAC, advance window if authentic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000" dirty="0">
                <a:latin typeface="Arial" charset="0"/>
                <a:ea typeface="ＭＳ Ｐゴシック" charset="0"/>
              </a:rPr>
              <a:t>If new packet is to the left, drop</a:t>
            </a:r>
          </a:p>
        </p:txBody>
      </p:sp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4213"/>
            <a:ext cx="8923867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625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30" y="3696228"/>
            <a:ext cx="564673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67" y="1219200"/>
            <a:ext cx="50292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dirty="0">
                <a:latin typeface="Arial" charset="0"/>
                <a:ea typeface="ＭＳ Ｐゴシック" charset="0"/>
                <a:cs typeface="ＭＳ Ｐゴシック" charset="0"/>
              </a:rPr>
              <a:t>AH packet format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(Transport)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723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67" y="990600"/>
            <a:ext cx="50292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29" y="3335866"/>
            <a:ext cx="6340475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dirty="0">
                <a:latin typeface="Arial" charset="0"/>
                <a:ea typeface="ＭＳ Ｐゴシック" charset="0"/>
                <a:cs typeface="ＭＳ Ｐゴシック" charset="0"/>
              </a:rPr>
              <a:t>AH packet format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(Tunnel)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102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>
                <a:latin typeface="Arial" charset="0"/>
                <a:ea typeface="ＭＳ Ｐゴシック" charset="0"/>
                <a:cs typeface="ＭＳ Ｐゴシック" charset="0"/>
              </a:rPr>
              <a:t>Encapsulating Security Payload (ESP)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Provides </a:t>
            </a:r>
            <a:r>
              <a:rPr lang="en-AU" altLang="ja-JP" sz="2800" dirty="0">
                <a:latin typeface="Arial" charset="0"/>
                <a:ea typeface="ＭＳ Ｐゴシック" charset="0"/>
                <a:cs typeface="ＭＳ Ｐゴシック" charset="0"/>
              </a:rPr>
              <a:t>secrecy/confidentiality</a:t>
            </a:r>
          </a:p>
          <a:p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Optionally </a:t>
            </a:r>
            <a:r>
              <a:rPr lang="en-AU" altLang="ja-JP" sz="2800" dirty="0">
                <a:latin typeface="Arial" charset="0"/>
                <a:ea typeface="ＭＳ Ｐゴシック" charset="0"/>
                <a:cs typeface="ＭＳ Ｐゴシック" charset="0"/>
              </a:rPr>
              <a:t>provides the same authentication services as AH</a:t>
            </a:r>
          </a:p>
          <a:p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Supports range of ciphers, modes, padding</a:t>
            </a:r>
          </a:p>
          <a:p>
            <a:pPr lvl="1"/>
            <a:r>
              <a:rPr lang="en-US" altLang="ja-JP" sz="2400" dirty="0">
                <a:latin typeface="Arial" charset="0"/>
                <a:ea typeface="ＭＳ Ｐゴシック" charset="0"/>
              </a:rPr>
              <a:t>I.e., DES, 3DES, RC5, IDEA, CAST, etc.</a:t>
            </a:r>
          </a:p>
          <a:p>
            <a:pPr lvl="1"/>
            <a:r>
              <a:rPr lang="en-US" altLang="ja-JP" sz="2400" dirty="0">
                <a:latin typeface="Arial" charset="0"/>
                <a:ea typeface="ＭＳ Ｐゴシック" charset="0"/>
              </a:rPr>
              <a:t>CBC most common encryption mode</a:t>
            </a:r>
          </a:p>
          <a:p>
            <a:pPr lvl="1"/>
            <a:r>
              <a:rPr lang="en-US" altLang="ja-JP" sz="2400" dirty="0">
                <a:latin typeface="Arial" charset="0"/>
                <a:ea typeface="ＭＳ Ｐゴシック" charset="0"/>
              </a:rPr>
              <a:t>Pad to meet </a:t>
            </a:r>
            <a:r>
              <a:rPr lang="en-US" altLang="ja-JP" sz="2400" dirty="0" err="1">
                <a:latin typeface="Arial" charset="0"/>
                <a:ea typeface="ＭＳ Ｐゴシック" charset="0"/>
              </a:rPr>
              <a:t>blocksize</a:t>
            </a:r>
            <a:r>
              <a:rPr lang="en-US" altLang="ja-JP" sz="2400" dirty="0">
                <a:latin typeface="Arial" charset="0"/>
                <a:ea typeface="ＭＳ Ｐゴシック" charset="0"/>
              </a:rPr>
              <a:t>, for traffic flow analysis</a:t>
            </a:r>
            <a:endParaRPr lang="en-AU" altLang="ja-JP" sz="2400" dirty="0">
              <a:latin typeface="Arial" charset="0"/>
              <a:ea typeface="ＭＳ Ｐゴシック" charset="0"/>
            </a:endParaRPr>
          </a:p>
          <a:p>
            <a:endParaRPr lang="en-AU" altLang="ja-JP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013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r>
              <a:rPr lang="en-US" sz="5200" dirty="0"/>
              <a:t>IPSEC, SSL/TLS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106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     Vyas Sekar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:mv="urn:schemas-microsoft-com:mac:vml" xmlns="">
      <p:transition spd="slow" advTm="14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>
                <a:latin typeface="Arial" charset="0"/>
                <a:ea typeface="ＭＳ Ｐゴシック" charset="0"/>
                <a:cs typeface="ＭＳ Ｐゴシック" charset="0"/>
              </a:rPr>
              <a:t>Encapsulating Security Payload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6" r="-9116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513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4" y="1523206"/>
            <a:ext cx="8968275" cy="44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dirty="0">
                <a:latin typeface="Arial" charset="0"/>
                <a:ea typeface="ＭＳ Ｐゴシック" charset="0"/>
                <a:cs typeface="ＭＳ Ｐゴシック" charset="0"/>
              </a:rPr>
              <a:t>ESP packet format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(Transport)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193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dirty="0">
                <a:latin typeface="Arial" charset="0"/>
                <a:ea typeface="ＭＳ Ｐゴシック" charset="0"/>
                <a:cs typeface="ＭＳ Ｐゴシック" charset="0"/>
              </a:rPr>
              <a:t>ESP packet format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(Tunnel)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50999"/>
            <a:ext cx="8583157" cy="409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78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Transport vs tunnel mode ESP</a:t>
            </a:r>
            <a:endParaRPr lang="en-AU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Transport mode is used to encrypt &amp; optionally authenticate IP data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Data protected but header left in clear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Traffic analysis possible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Less overhead than tunnel mode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Good for ESP host to host traffic</a:t>
            </a:r>
          </a:p>
          <a:p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Tunnel mode encrypts entire IP packet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Add new header for next hop</a:t>
            </a:r>
          </a:p>
          <a:p>
            <a:pPr lvl="1"/>
            <a:r>
              <a:rPr lang="en-US" altLang="ja-JP" sz="2400">
                <a:latin typeface="Arial" charset="0"/>
                <a:ea typeface="ＭＳ Ｐゴシック" charset="0"/>
              </a:rPr>
              <a:t>Good for VPNs, gateway to gateway security</a:t>
            </a:r>
            <a:endParaRPr lang="en-AU" altLang="ja-JP" sz="2400"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1232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Bird’s eye view of IPSEC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15393"/>
              </p:ext>
            </p:extLst>
          </p:nvPr>
        </p:nvGraphicFramePr>
        <p:xfrm>
          <a:off x="728133" y="1879600"/>
          <a:ext cx="8178800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974">
                <a:tc>
                  <a:txBody>
                    <a:bodyPr/>
                    <a:lstStyle/>
                    <a:p>
                      <a:r>
                        <a:rPr lang="en-US" sz="2400" dirty="0"/>
                        <a:t>Property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ESP </a:t>
                      </a:r>
                      <a:r>
                        <a:rPr lang="en-US" sz="2400" dirty="0" err="1"/>
                        <a:t>enc</a:t>
                      </a:r>
                      <a:r>
                        <a:rPr lang="en-US" sz="2400" baseline="0" dirty="0"/>
                        <a:t> only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ESP </a:t>
                      </a:r>
                      <a:r>
                        <a:rPr lang="en-US" sz="2400" dirty="0" err="1"/>
                        <a:t>enc</a:t>
                      </a:r>
                      <a:r>
                        <a:rPr lang="en-US" sz="2400" dirty="0"/>
                        <a:t> + </a:t>
                      </a:r>
                      <a:r>
                        <a:rPr lang="en-US" sz="2400" dirty="0" err="1"/>
                        <a:t>auth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Integrity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Origin</a:t>
                      </a:r>
                    </a:p>
                    <a:p>
                      <a:r>
                        <a:rPr lang="en-US" sz="2400" dirty="0"/>
                        <a:t>authentication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Replay protection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Confidentiality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1570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Bird’s eye view (2)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86612"/>
              </p:ext>
            </p:extLst>
          </p:nvPr>
        </p:nvGraphicFramePr>
        <p:xfrm>
          <a:off x="152400" y="1193800"/>
          <a:ext cx="899160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Tunnel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Authenticates IP</a:t>
                      </a:r>
                      <a:r>
                        <a:rPr lang="en-US" sz="2400" baseline="0" dirty="0"/>
                        <a:t> payload and selected header fields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Authenticates</a:t>
                      </a:r>
                      <a:r>
                        <a:rPr lang="en-US" sz="2400" baseline="0" dirty="0"/>
                        <a:t> entire IP header + payload and selected outer headers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ESP </a:t>
                      </a:r>
                      <a:r>
                        <a:rPr lang="en-US" sz="2400" dirty="0" err="1"/>
                        <a:t>Enc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Encrypts IP payload and any v6 extension headers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Encrypts</a:t>
                      </a:r>
                      <a:r>
                        <a:rPr lang="en-US" sz="2400" baseline="0" dirty="0"/>
                        <a:t> entire inner IP packet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ESP </a:t>
                      </a:r>
                      <a:r>
                        <a:rPr lang="en-US" sz="2400" dirty="0" err="1"/>
                        <a:t>Enc</a:t>
                      </a:r>
                      <a:r>
                        <a:rPr lang="en-US" sz="2400" dirty="0"/>
                        <a:t> + </a:t>
                      </a:r>
                      <a:r>
                        <a:rPr lang="en-US" sz="2400" dirty="0" err="1"/>
                        <a:t>Auth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Encrypt IP payload</a:t>
                      </a:r>
                      <a:r>
                        <a:rPr lang="en-US" sz="2400" baseline="0" dirty="0"/>
                        <a:t> and v6 </a:t>
                      </a:r>
                      <a:r>
                        <a:rPr lang="en-US" sz="2400" baseline="0" dirty="0" err="1"/>
                        <a:t>ext</a:t>
                      </a:r>
                      <a:r>
                        <a:rPr lang="en-US" sz="2400" baseline="0" dirty="0"/>
                        <a:t> headers. Authenticates IP payload but not IP header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Encrypts entire inner IP</a:t>
                      </a:r>
                      <a:r>
                        <a:rPr lang="en-US" sz="2400" baseline="0" dirty="0"/>
                        <a:t> packet and authenticates inner IP packet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7995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Why do we need AH?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Reasons against AH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ESP also provides authentication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Simpler to have a single protocol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MAC should come after data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Breaks NAT (IPv6 proponents dislike NAT)</a:t>
            </a:r>
          </a:p>
          <a:p>
            <a:pPr>
              <a:lnSpc>
                <a:spcPct val="90000"/>
              </a:lnSpc>
            </a:pP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Reasons in favor of AH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AH protects IP header information, ESP only protects payload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AH is easier to export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latin typeface="Arial" charset="0"/>
                <a:ea typeface="ＭＳ Ｐゴシック" charset="0"/>
              </a:rPr>
              <a:t>AH has slightly lower space overhead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663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Why isn’t IPsec more deployed?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Standards took too long!</a:t>
            </a:r>
          </a:p>
          <a:p>
            <a:pPr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SSL removes the urgency, secures web</a:t>
            </a:r>
          </a:p>
          <a:p>
            <a:pPr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SSH used for secure login, tunnels, etc.</a:t>
            </a:r>
          </a:p>
          <a:p>
            <a:pPr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Many implementations appear, each with their own management interfaces</a:t>
            </a:r>
          </a:p>
          <a:p>
            <a:pPr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Plan: co-deploy with IPv6</a:t>
            </a:r>
          </a:p>
          <a:p>
            <a:pPr>
              <a:lnSpc>
                <a:spcPct val="90000"/>
              </a:lnSpc>
            </a:pP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Other IETF working groups start their own security effort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1042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IPSEC</a:t>
            </a:r>
          </a:p>
          <a:p>
            <a:endParaRPr lang="en-US" dirty="0"/>
          </a:p>
          <a:p>
            <a:r>
              <a:rPr lang="en-US" dirty="0"/>
              <a:t>SSL/TLS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6374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AD8B3-8CBC-5DFB-6683-9DE48A3E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29</a:t>
            </a:fld>
            <a:endParaRPr kumimoji="0" lang="en-US"/>
          </a:p>
        </p:txBody>
      </p:sp>
      <p:pic>
        <p:nvPicPr>
          <p:cNvPr id="6" name="Picture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36171A32-1C63-563E-0C1D-4E7E5D9B5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8080"/>
            <a:ext cx="7772400" cy="3157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E18451-5735-A357-1184-FAD53681BB54}"/>
              </a:ext>
            </a:extLst>
          </p:cNvPr>
          <p:cNvSpPr txBox="1"/>
          <p:nvPr/>
        </p:nvSpPr>
        <p:spPr>
          <a:xfrm>
            <a:off x="1414670" y="5746331"/>
            <a:ext cx="7451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developers.google.com</a:t>
            </a:r>
            <a:r>
              <a:rPr lang="en-US" dirty="0"/>
              <a:t>/search/blog/2014/08/https-as-ranking-signal</a:t>
            </a:r>
          </a:p>
        </p:txBody>
      </p:sp>
    </p:spTree>
    <p:extLst>
      <p:ext uri="{BB962C8B-B14F-4D97-AF65-F5344CB8AC3E}">
        <p14:creationId xmlns:p14="http://schemas.microsoft.com/office/powerpoint/2010/main" val="198727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>
                <a:latin typeface="Arial" charset="0"/>
                <a:ea typeface="ＭＳ Ｐゴシック" charset="0"/>
                <a:cs typeface="ＭＳ Ｐゴシック" charset="0"/>
              </a:rPr>
              <a:t>Securi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ty protocol requirements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3766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Authentication</a:t>
            </a:r>
          </a:p>
          <a:p>
            <a:pPr lvl="1" eaLnBrk="1" hangingPunct="1"/>
            <a:r>
              <a:rPr lang="en-US" altLang="ja-JP" sz="2000" dirty="0">
                <a:latin typeface="Arial" charset="0"/>
                <a:ea typeface="ＭＳ Ｐゴシック" charset="0"/>
              </a:rPr>
              <a:t>Proving identity to each other</a:t>
            </a:r>
          </a:p>
          <a:p>
            <a:r>
              <a:rPr lang="en-US" altLang="ja-JP" sz="2400" dirty="0">
                <a:latin typeface="Arial" charset="0"/>
                <a:ea typeface="ＭＳ Ｐゴシック" charset="0"/>
              </a:rPr>
              <a:t>Confidentiality</a:t>
            </a:r>
          </a:p>
          <a:p>
            <a:pPr lvl="1"/>
            <a:r>
              <a:rPr lang="en-US" altLang="ja-JP" sz="2000" dirty="0">
                <a:latin typeface="Arial" charset="0"/>
                <a:ea typeface="ＭＳ Ｐゴシック" charset="0"/>
              </a:rPr>
              <a:t>Prevent eavesdropping</a:t>
            </a:r>
          </a:p>
          <a:p>
            <a:r>
              <a:rPr lang="en-US" altLang="ja-JP" sz="2400" dirty="0">
                <a:latin typeface="Arial" charset="0"/>
                <a:ea typeface="ＭＳ Ｐゴシック" charset="0"/>
              </a:rPr>
              <a:t>Integrity</a:t>
            </a:r>
          </a:p>
          <a:p>
            <a:pPr lvl="1"/>
            <a:r>
              <a:rPr lang="en-US" altLang="ja-JP" sz="2000" dirty="0">
                <a:latin typeface="Arial" charset="0"/>
                <a:ea typeface="ＭＳ Ｐゴシック" charset="0"/>
              </a:rPr>
              <a:t>Avoid content inflight modification</a:t>
            </a:r>
          </a:p>
          <a:p>
            <a:pPr eaLnBrk="1" hangingPunct="1"/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Key exchange, establishment or agreement </a:t>
            </a:r>
          </a:p>
          <a:p>
            <a:pPr lvl="1" eaLnBrk="1" hangingPunct="1"/>
            <a:r>
              <a:rPr lang="en-US" altLang="ja-JP" sz="2000" dirty="0">
                <a:latin typeface="Arial" charset="0"/>
                <a:ea typeface="ＭＳ Ｐゴシック" charset="0"/>
              </a:rPr>
              <a:t>Establish a trusted session between two entities</a:t>
            </a:r>
          </a:p>
          <a:p>
            <a:pPr lvl="1" eaLnBrk="1" hangingPunct="1"/>
            <a:r>
              <a:rPr lang="en-US" altLang="ja-JP" sz="2000" dirty="0">
                <a:latin typeface="Arial" charset="0"/>
                <a:ea typeface="ＭＳ Ｐゴシック" charset="0"/>
              </a:rPr>
              <a:t>Usually used to set up trusted communication channel providing secrecy and authenticity</a:t>
            </a:r>
          </a:p>
          <a:p>
            <a:pPr eaLnBrk="1" hangingPunct="1"/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Basis for</a:t>
            </a:r>
          </a:p>
          <a:p>
            <a:pPr lvl="1" eaLnBrk="1" hangingPunct="1"/>
            <a:r>
              <a:rPr lang="en-US" altLang="ja-JP" sz="2000" dirty="0">
                <a:latin typeface="Arial" charset="0"/>
                <a:ea typeface="ＭＳ Ｐゴシック" charset="0"/>
              </a:rPr>
              <a:t>Secure electronic commerce</a:t>
            </a:r>
          </a:p>
          <a:p>
            <a:pPr lvl="1" eaLnBrk="1" hangingPunct="1"/>
            <a:r>
              <a:rPr lang="en-US" altLang="ja-JP" sz="2000" dirty="0">
                <a:latin typeface="Arial" charset="0"/>
                <a:ea typeface="ＭＳ Ｐゴシック" charset="0"/>
              </a:rPr>
              <a:t>Electronic voting</a:t>
            </a:r>
          </a:p>
          <a:p>
            <a:pPr eaLnBrk="1" hangingPunct="1"/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Heavily rely on cryptography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91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Quick SSL / TLS 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0000"/>
            <a:ext cx="8686800" cy="48561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Perform secure e-commerce across Internet</a:t>
            </a:r>
          </a:p>
          <a:p>
            <a:pPr lvl="1" eaLnBrk="1" hangingPunct="1"/>
            <a:r>
              <a:rPr lang="en-US" dirty="0"/>
              <a:t>Secure bank transactions</a:t>
            </a:r>
          </a:p>
          <a:p>
            <a:pPr lvl="1" eaLnBrk="1" hangingPunct="1"/>
            <a:r>
              <a:rPr lang="en-US" dirty="0"/>
              <a:t>Secure online purchases</a:t>
            </a:r>
          </a:p>
          <a:p>
            <a:pPr lvl="1" eaLnBrk="1" hangingPunct="1"/>
            <a:r>
              <a:rPr lang="en-US" dirty="0"/>
              <a:t>Secure web login (e.g., </a:t>
            </a:r>
            <a:r>
              <a:rPr lang="en-US" dirty="0" err="1"/>
              <a:t>gmail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Security requirements</a:t>
            </a:r>
          </a:p>
          <a:p>
            <a:pPr lvl="1" eaLnBrk="1" hangingPunct="1"/>
            <a:r>
              <a:rPr lang="en-US" dirty="0"/>
              <a:t>Secrecy to prevent eavesdroppers to learn sensitive information</a:t>
            </a:r>
          </a:p>
          <a:p>
            <a:pPr lvl="1" eaLnBrk="1" hangingPunct="1"/>
            <a:r>
              <a:rPr lang="en-US" dirty="0"/>
              <a:t>Entity and message authentication to prevent message alteration / injection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63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SSL Protocol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199"/>
            <a:ext cx="8534400" cy="55022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C 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 S: client_hello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server_hello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certificate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server_key_exchange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certificate_request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server_hello_done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 S: certificate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 S: client_key_exchange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 S: certificate_verify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 S: change_cipher_spec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 S: finished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change_cipher_spec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finished</a:t>
            </a:r>
            <a:endParaRPr lang="en-US" sz="240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7577138" y="1860550"/>
            <a:ext cx="11728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Red =&gt;</a:t>
            </a:r>
            <a:br>
              <a:rPr lang="en-US" b="1" dirty="0">
                <a:solidFill>
                  <a:schemeClr val="accent2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</a:br>
            <a:r>
              <a:rPr lang="en-US" b="1" dirty="0">
                <a:solidFill>
                  <a:schemeClr val="accent2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optional</a:t>
            </a:r>
          </a:p>
          <a:p>
            <a:r>
              <a:rPr lang="en-US" b="1" dirty="0">
                <a:solidFill>
                  <a:schemeClr val="accent2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message</a:t>
            </a:r>
          </a:p>
        </p:txBody>
      </p:sp>
      <p:sp>
        <p:nvSpPr>
          <p:cNvPr id="21510" name="AutoShape 5"/>
          <p:cNvSpPr>
            <a:spLocks/>
          </p:cNvSpPr>
          <p:nvPr/>
        </p:nvSpPr>
        <p:spPr bwMode="auto">
          <a:xfrm>
            <a:off x="5334000" y="1295400"/>
            <a:ext cx="304800" cy="685800"/>
          </a:xfrm>
          <a:prstGeom prst="rightBrace">
            <a:avLst>
              <a:gd name="adj1" fmla="val 187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AutoShape 6"/>
          <p:cNvSpPr>
            <a:spLocks/>
          </p:cNvSpPr>
          <p:nvPr/>
        </p:nvSpPr>
        <p:spPr bwMode="auto">
          <a:xfrm>
            <a:off x="5334000" y="20574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7"/>
          <p:cNvSpPr>
            <a:spLocks/>
          </p:cNvSpPr>
          <p:nvPr/>
        </p:nvSpPr>
        <p:spPr bwMode="auto">
          <a:xfrm>
            <a:off x="5334000" y="3733800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AutoShape 8"/>
          <p:cNvSpPr>
            <a:spLocks/>
          </p:cNvSpPr>
          <p:nvPr/>
        </p:nvSpPr>
        <p:spPr bwMode="auto">
          <a:xfrm>
            <a:off x="5334000" y="51054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5673725" y="13716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pitchFamily="-1" charset="0"/>
                <a:ea typeface="Arial" pitchFamily="-1" charset="0"/>
                <a:cs typeface="Arial" pitchFamily="-1" charset="0"/>
              </a:rPr>
              <a:t>Phase 1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5673725" y="25908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pitchFamily="-1" charset="0"/>
                <a:ea typeface="Arial" pitchFamily="-1" charset="0"/>
                <a:cs typeface="Arial" pitchFamily="-1" charset="0"/>
              </a:rPr>
              <a:t>Phase 2</a:t>
            </a: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5673725" y="41148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pitchFamily="-1" charset="0"/>
                <a:ea typeface="Arial" pitchFamily="-1" charset="0"/>
                <a:cs typeface="Arial" pitchFamily="-1" charset="0"/>
              </a:rPr>
              <a:t>Phase 3</a:t>
            </a:r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5673725" y="56388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pitchFamily="-1" charset="0"/>
                <a:ea typeface="Arial" pitchFamily="-1" charset="0"/>
                <a:cs typeface="Arial" pitchFamily="-1" charset="0"/>
              </a:rPr>
              <a:t>Phase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4549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9243-1B6D-A0AB-5B8D-4B323B19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51AD7-4EAD-8F7B-187F-72CF86B7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51CAA-85E4-6882-BC4B-10A0A90A17A8}"/>
              </a:ext>
            </a:extLst>
          </p:cNvPr>
          <p:cNvSpPr txBox="1"/>
          <p:nvPr/>
        </p:nvSpPr>
        <p:spPr>
          <a:xfrm>
            <a:off x="1934818" y="2437599"/>
            <a:ext cx="5887278" cy="1710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  <a:spcAft>
                <a:spcPts val="750"/>
              </a:spcAft>
            </a:pPr>
            <a:r>
              <a:rPr lang="en-US" b="0" i="1" dirty="0">
                <a:solidFill>
                  <a:srgbClr val="051C2C"/>
                </a:solidFill>
                <a:effectLst/>
                <a:latin typeface="Roboto" panose="020F0502020204030204" pitchFamily="34" charset="0"/>
              </a:rPr>
              <a:t>The Internet Engineering Task Force (IETF) officially </a:t>
            </a:r>
            <a:r>
              <a:rPr lang="en-US" b="0" i="1" u="sng" dirty="0">
                <a:solidFill>
                  <a:srgbClr val="041C2C"/>
                </a:solidFill>
                <a:effectLst/>
                <a:latin typeface="Roboto" panose="020F0502020204030204" pitchFamily="34" charset="0"/>
                <a:hlinkClick r:id="rId2"/>
              </a:rPr>
              <a:t>deprecated SSL 3.0</a:t>
            </a:r>
            <a:r>
              <a:rPr lang="en-US" b="0" i="1" dirty="0">
                <a:solidFill>
                  <a:srgbClr val="051C2C"/>
                </a:solidFill>
                <a:effectLst/>
                <a:latin typeface="Roboto" panose="020F0502020204030204" pitchFamily="34" charset="0"/>
              </a:rPr>
              <a:t> in June 2015. While the IETF discouraged the use of deprecated SSL protocols, providers of individual software systems are responsible for determining the SSL 3.0 end-of-life date.</a:t>
            </a:r>
          </a:p>
          <a:p>
            <a:br>
              <a:rPr lang="en-US" i="1" dirty="0"/>
            </a:b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E98BE-4953-9826-B4BA-B03AA4D034C9}"/>
              </a:ext>
            </a:extLst>
          </p:cNvPr>
          <p:cNvSpPr txBox="1"/>
          <p:nvPr/>
        </p:nvSpPr>
        <p:spPr>
          <a:xfrm>
            <a:off x="0" y="5569545"/>
            <a:ext cx="8839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www.sectigo.com</a:t>
            </a:r>
            <a:r>
              <a:rPr lang="en-US" dirty="0"/>
              <a:t>/resource-library/ssl-deprecation-understanding-the-evolution-of-security-protocols</a:t>
            </a:r>
          </a:p>
        </p:txBody>
      </p:sp>
    </p:spTree>
    <p:extLst>
      <p:ext uri="{BB962C8B-B14F-4D97-AF65-F5344CB8AC3E}">
        <p14:creationId xmlns:p14="http://schemas.microsoft.com/office/powerpoint/2010/main" val="2387995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DH Key Agreement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err="1">
                <a:ea typeface="ＭＳ Ｐゴシック" pitchFamily="-1" charset="-128"/>
                <a:cs typeface="ＭＳ Ｐゴシック" pitchFamily="-1" charset="-128"/>
              </a:rPr>
              <a:t>Diffie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-Hellman key agreement</a:t>
            </a:r>
          </a:p>
          <a:p>
            <a:pPr lvl="1" eaLnBrk="1" hangingPunct="1"/>
            <a:r>
              <a:rPr lang="en-US" dirty="0"/>
              <a:t>Public values: large prime </a:t>
            </a:r>
            <a:r>
              <a:rPr lang="en-US" dirty="0" err="1"/>
              <a:t>p</a:t>
            </a:r>
            <a:r>
              <a:rPr lang="en-US" dirty="0"/>
              <a:t>, generator </a:t>
            </a:r>
            <a:r>
              <a:rPr lang="en-US" dirty="0" err="1"/>
              <a:t>g</a:t>
            </a:r>
            <a:endParaRPr lang="en-US" dirty="0"/>
          </a:p>
          <a:p>
            <a:pPr lvl="1" eaLnBrk="1" hangingPunct="1"/>
            <a:r>
              <a:rPr lang="en-US" dirty="0"/>
              <a:t>Alice has secret value a, Bob has secret </a:t>
            </a:r>
            <a:r>
              <a:rPr lang="en-US" dirty="0" err="1"/>
              <a:t>b</a:t>
            </a:r>
            <a:endParaRPr lang="en-US" dirty="0"/>
          </a:p>
          <a:p>
            <a:pPr lvl="1" eaLnBrk="1" hangingPunct="1">
              <a:lnSpc>
                <a:spcPct val="130000"/>
              </a:lnSpc>
            </a:pPr>
            <a:r>
              <a:rPr lang="en-US" dirty="0"/>
              <a:t>A </a:t>
            </a:r>
            <a:r>
              <a:rPr lang="en-US" sz="4000" baseline="12000" dirty="0" err="1">
                <a:sym typeface="Symbol" pitchFamily="-1" charset="2"/>
              </a:rPr>
              <a:t></a:t>
            </a:r>
            <a:r>
              <a:rPr lang="en-US" dirty="0"/>
              <a:t> B: </a:t>
            </a:r>
            <a:r>
              <a:rPr lang="en-US" dirty="0" err="1"/>
              <a:t>g</a:t>
            </a:r>
            <a:r>
              <a:rPr lang="en-US" sz="4000" baseline="30000" dirty="0" err="1"/>
              <a:t>a</a:t>
            </a:r>
            <a:r>
              <a:rPr lang="en-US" dirty="0"/>
              <a:t> (mod </a:t>
            </a:r>
            <a:r>
              <a:rPr lang="en-US" dirty="0" err="1"/>
              <a:t>p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/>
              <a:t>B </a:t>
            </a:r>
            <a:r>
              <a:rPr lang="en-US" sz="4000" baseline="12000" dirty="0" err="1">
                <a:sym typeface="Symbol" pitchFamily="-1" charset="2"/>
              </a:rPr>
              <a:t></a:t>
            </a:r>
            <a:r>
              <a:rPr lang="en-US" dirty="0"/>
              <a:t> A: </a:t>
            </a:r>
            <a:r>
              <a:rPr lang="en-US" dirty="0" err="1"/>
              <a:t>g</a:t>
            </a:r>
            <a:r>
              <a:rPr lang="en-US" sz="4000" baseline="30000" dirty="0" err="1"/>
              <a:t>b</a:t>
            </a:r>
            <a:r>
              <a:rPr lang="en-US" sz="4000" baseline="30000" dirty="0"/>
              <a:t> </a:t>
            </a:r>
            <a:r>
              <a:rPr lang="en-US" dirty="0"/>
              <a:t>(mod </a:t>
            </a:r>
            <a:r>
              <a:rPr lang="en-US" dirty="0" err="1"/>
              <a:t>p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/>
              <a:t>Bob computes (</a:t>
            </a:r>
            <a:r>
              <a:rPr lang="en-US" dirty="0" err="1"/>
              <a:t>g</a:t>
            </a:r>
            <a:r>
              <a:rPr lang="en-US" sz="4000" baseline="30000" dirty="0" err="1"/>
              <a:t>a</a:t>
            </a:r>
            <a:r>
              <a:rPr lang="en-US" dirty="0" err="1"/>
              <a:t>)</a:t>
            </a:r>
            <a:r>
              <a:rPr lang="en-US" sz="4000" baseline="30000" dirty="0" err="1"/>
              <a:t>b</a:t>
            </a:r>
            <a:r>
              <a:rPr lang="en-US" dirty="0"/>
              <a:t> = g</a:t>
            </a:r>
            <a:r>
              <a:rPr lang="en-US" sz="4000" baseline="30000" dirty="0"/>
              <a:t>ab </a:t>
            </a:r>
            <a:r>
              <a:rPr lang="en-US" dirty="0"/>
              <a:t>(mod </a:t>
            </a:r>
            <a:r>
              <a:rPr lang="en-US" dirty="0" err="1"/>
              <a:t>p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/>
              <a:t>Alice computes (</a:t>
            </a:r>
            <a:r>
              <a:rPr lang="en-US" dirty="0" err="1"/>
              <a:t>g</a:t>
            </a:r>
            <a:r>
              <a:rPr lang="en-US" sz="4000" baseline="30000" dirty="0" err="1"/>
              <a:t>b</a:t>
            </a:r>
            <a:r>
              <a:rPr lang="en-US" dirty="0" err="1"/>
              <a:t>)</a:t>
            </a:r>
            <a:r>
              <a:rPr lang="en-US" sz="4000" baseline="30000" dirty="0" err="1"/>
              <a:t>a</a:t>
            </a:r>
            <a:r>
              <a:rPr lang="en-US" dirty="0"/>
              <a:t> = g</a:t>
            </a:r>
            <a:r>
              <a:rPr lang="en-US" sz="4000" baseline="30000" dirty="0"/>
              <a:t>ab </a:t>
            </a:r>
            <a:r>
              <a:rPr lang="en-US" dirty="0"/>
              <a:t>(mod </a:t>
            </a:r>
            <a:r>
              <a:rPr lang="en-US" dirty="0" err="1"/>
              <a:t>p</a:t>
            </a:r>
            <a:r>
              <a:rPr lang="en-US" dirty="0"/>
              <a:t>)</a:t>
            </a:r>
            <a:endParaRPr lang="en-US" sz="4000" baseline="30000" dirty="0"/>
          </a:p>
          <a:p>
            <a:pPr lvl="1" eaLnBrk="1" hangingPunct="1">
              <a:lnSpc>
                <a:spcPct val="130000"/>
              </a:lnSpc>
            </a:pPr>
            <a:r>
              <a:rPr lang="en-US" dirty="0"/>
              <a:t>Eve cannot compute g</a:t>
            </a:r>
            <a:r>
              <a:rPr lang="en-US" sz="4000" baseline="30000" dirty="0"/>
              <a:t>ab </a:t>
            </a:r>
            <a:r>
              <a:rPr lang="en-US" dirty="0"/>
              <a:t>(mod </a:t>
            </a:r>
            <a:r>
              <a:rPr lang="en-US" dirty="0" err="1"/>
              <a:t>p</a:t>
            </a:r>
            <a:r>
              <a:rPr lang="en-US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5091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Sample SSL Session with DH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839200" cy="5105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Client has no certificate, only server authenticated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C </a:t>
            </a:r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 S: client_hello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server_hello</a:t>
            </a:r>
          </a:p>
          <a:p>
            <a:pPr lvl="1" eaLnBrk="1" hangingPunct="1"/>
            <a:r>
              <a:rPr lang="en-US" sz="2000">
                <a:sym typeface="Wingdings" pitchFamily="-1" charset="2"/>
              </a:rPr>
              <a:t>Ephemeral DH key exchange, RC4 encryption, MD5-based MAC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Server certificate, containing RSA public key</a:t>
            </a:r>
          </a:p>
          <a:p>
            <a:pPr lvl="1" eaLnBrk="1" hangingPunct="1"/>
            <a:r>
              <a:rPr lang="en-US" sz="2000">
                <a:sym typeface="Wingdings" pitchFamily="-1" charset="2"/>
              </a:rPr>
              <a:t>Client checks validity + verifies URL matches certificate</a:t>
            </a:r>
            <a:endParaRPr lang="en-US" sz="2000">
              <a:solidFill>
                <a:srgbClr val="FF0000"/>
              </a:solidFill>
              <a:sym typeface="Wingdings" pitchFamily="-1" charset="2"/>
            </a:endParaRPr>
          </a:p>
          <a:p>
            <a:pPr eaLnBrk="1" hangingPunct="1"/>
            <a:r>
              <a:rPr lang="en-US" sz="24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Server_key_exchange: g, p, g</a:t>
            </a:r>
            <a:r>
              <a:rPr lang="en-US" baseline="300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sz="24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, {H(g, p, g</a:t>
            </a:r>
            <a:r>
              <a:rPr lang="en-US" baseline="300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sz="24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)}</a:t>
            </a:r>
            <a:r>
              <a:rPr lang="en-US" baseline="-250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K</a:t>
            </a:r>
            <a:r>
              <a:rPr lang="en-US" baseline="-500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baseline="-1500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-1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server_hello_done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 S: client_key_exchange: g</a:t>
            </a:r>
            <a:r>
              <a:rPr lang="en-US" baseline="300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 S: change_cipher_spec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 S: finished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change_cipher_spec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finished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1202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-1" charset="-128"/>
                <a:cs typeface="ＭＳ Ｐゴシック" pitchFamily="-1" charset="-128"/>
              </a:rPr>
              <a:t>Problem: Man-in-the-Middle Attack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300" y="3429000"/>
            <a:ext cx="7302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775" y="3451225"/>
            <a:ext cx="5302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238" y="3451225"/>
            <a:ext cx="5302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219200" y="37973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i="1">
                <a:solidFill>
                  <a:schemeClr val="bg1"/>
                </a:solidFill>
                <a:latin typeface="Arial" pitchFamily="-1" charset="0"/>
              </a:rPr>
              <a:t>a</a:t>
            </a:r>
            <a:endParaRPr lang="en-US" i="1" baseline="30000">
              <a:solidFill>
                <a:schemeClr val="bg1"/>
              </a:solidFill>
              <a:latin typeface="Arial" pitchFamily="-1" charset="0"/>
            </a:endParaRP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7342188" y="3797300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i="1">
                <a:solidFill>
                  <a:schemeClr val="bg1"/>
                </a:solidFill>
                <a:latin typeface="Arial" pitchFamily="-1" charset="0"/>
              </a:rPr>
              <a:t>b</a:t>
            </a:r>
            <a:endParaRPr lang="en-US" i="1" baseline="30000">
              <a:solidFill>
                <a:schemeClr val="bg1"/>
              </a:solidFill>
              <a:latin typeface="Arial" pitchFamily="-1" charset="0"/>
            </a:endParaRP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4114800" y="37973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i="1">
                <a:solidFill>
                  <a:schemeClr val="bg1"/>
                </a:solidFill>
                <a:latin typeface="Arial" pitchFamily="-1" charset="0"/>
              </a:rPr>
              <a:t>m</a:t>
            </a:r>
            <a:endParaRPr lang="en-US" i="1" baseline="30000">
              <a:solidFill>
                <a:schemeClr val="bg1"/>
              </a:solidFill>
              <a:latin typeface="Arial" pitchFamily="-1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2065338" y="3416300"/>
            <a:ext cx="185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i="1">
                <a:solidFill>
                  <a:srgbClr val="630303"/>
                </a:solidFill>
                <a:latin typeface="Arial" pitchFamily="-1" charset="0"/>
              </a:rPr>
              <a:t>g</a:t>
            </a:r>
            <a:r>
              <a:rPr lang="en-US" i="1" baseline="30000">
                <a:solidFill>
                  <a:srgbClr val="630303"/>
                </a:solidFill>
                <a:latin typeface="Arial" pitchFamily="-1" charset="0"/>
              </a:rPr>
              <a:t>a</a:t>
            </a:r>
            <a:r>
              <a:rPr lang="en-US">
                <a:solidFill>
                  <a:srgbClr val="630303"/>
                </a:solidFill>
                <a:latin typeface="Arial" pitchFamily="-1" charset="0"/>
              </a:rPr>
              <a:t> mod </a:t>
            </a:r>
            <a:r>
              <a:rPr lang="en-US" i="1">
                <a:solidFill>
                  <a:srgbClr val="630303"/>
                </a:solidFill>
                <a:latin typeface="Arial" pitchFamily="-1" charset="0"/>
              </a:rPr>
              <a:t>p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2295525" y="3873500"/>
            <a:ext cx="1766888" cy="0"/>
          </a:xfrm>
          <a:prstGeom prst="line">
            <a:avLst/>
          </a:prstGeom>
          <a:noFill/>
          <a:ln w="19050">
            <a:solidFill>
              <a:srgbClr val="63030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" y="1346200"/>
            <a:ext cx="8839200" cy="1625600"/>
          </a:xfrm>
          <a:noFill/>
        </p:spPr>
        <p:txBody>
          <a:bodyPr/>
          <a:lstStyle/>
          <a:p>
            <a:pPr lvl="1" eaLnBrk="1" hangingPunct="1"/>
            <a:r>
              <a:rPr lang="en-US" dirty="0"/>
              <a:t>Public values: large prime </a:t>
            </a:r>
            <a:r>
              <a:rPr lang="en-US" i="1" dirty="0" err="1"/>
              <a:t>p</a:t>
            </a:r>
            <a:r>
              <a:rPr lang="en-US" dirty="0"/>
              <a:t>, generator </a:t>
            </a:r>
            <a:r>
              <a:rPr lang="en-US" i="1" dirty="0" err="1"/>
              <a:t>g</a:t>
            </a:r>
            <a:endParaRPr lang="en-US" i="1" dirty="0"/>
          </a:p>
          <a:p>
            <a:pPr lvl="1" eaLnBrk="1" hangingPunct="1"/>
            <a:r>
              <a:rPr lang="en-US" dirty="0"/>
              <a:t>Problem: in Man-in-the-Middle attack, Mallory impersonates Alice to Bob and Bob to Alice</a:t>
            </a:r>
          </a:p>
          <a:p>
            <a:pPr lvl="1" eaLnBrk="1" hangingPunct="1">
              <a:buFontTx/>
              <a:buNone/>
            </a:pPr>
            <a:endParaRPr lang="en-US" i="1" dirty="0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5224463" y="3532188"/>
            <a:ext cx="191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i="1">
                <a:solidFill>
                  <a:srgbClr val="630303"/>
                </a:solidFill>
                <a:latin typeface="Arial" pitchFamily="-1" charset="0"/>
              </a:rPr>
              <a:t>g</a:t>
            </a:r>
            <a:r>
              <a:rPr lang="en-US" i="1" baseline="30000">
                <a:solidFill>
                  <a:srgbClr val="630303"/>
                </a:solidFill>
                <a:latin typeface="Arial" pitchFamily="-1" charset="0"/>
              </a:rPr>
              <a:t>m</a:t>
            </a:r>
            <a:r>
              <a:rPr lang="en-US">
                <a:solidFill>
                  <a:srgbClr val="630303"/>
                </a:solidFill>
                <a:latin typeface="Arial" pitchFamily="-1" charset="0"/>
              </a:rPr>
              <a:t> mod </a:t>
            </a:r>
            <a:r>
              <a:rPr lang="en-US" i="1">
                <a:solidFill>
                  <a:srgbClr val="630303"/>
                </a:solidFill>
                <a:latin typeface="Arial" pitchFamily="-1" charset="0"/>
              </a:rPr>
              <a:t>p</a:t>
            </a: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5483225" y="3989388"/>
            <a:ext cx="1766888" cy="0"/>
          </a:xfrm>
          <a:prstGeom prst="line">
            <a:avLst/>
          </a:prstGeom>
          <a:noFill/>
          <a:ln w="19050">
            <a:solidFill>
              <a:srgbClr val="63030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2190750" y="3989388"/>
            <a:ext cx="191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i="1">
                <a:solidFill>
                  <a:srgbClr val="630303"/>
                </a:solidFill>
                <a:latin typeface="Arial" pitchFamily="-1" charset="0"/>
              </a:rPr>
              <a:t>g</a:t>
            </a:r>
            <a:r>
              <a:rPr lang="en-US" i="1" baseline="30000">
                <a:solidFill>
                  <a:srgbClr val="630303"/>
                </a:solidFill>
                <a:latin typeface="Arial" pitchFamily="-1" charset="0"/>
              </a:rPr>
              <a:t>m</a:t>
            </a:r>
            <a:r>
              <a:rPr lang="en-US">
                <a:solidFill>
                  <a:srgbClr val="630303"/>
                </a:solidFill>
                <a:latin typeface="Arial" pitchFamily="-1" charset="0"/>
              </a:rPr>
              <a:t> mod </a:t>
            </a:r>
            <a:r>
              <a:rPr lang="en-US" i="1">
                <a:solidFill>
                  <a:srgbClr val="630303"/>
                </a:solidFill>
                <a:latin typeface="Arial" pitchFamily="-1" charset="0"/>
              </a:rPr>
              <a:t>p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H="1">
            <a:off x="2257425" y="4449763"/>
            <a:ext cx="1766888" cy="0"/>
          </a:xfrm>
          <a:prstGeom prst="line">
            <a:avLst/>
          </a:prstGeom>
          <a:noFill/>
          <a:ln w="19050">
            <a:solidFill>
              <a:srgbClr val="63030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5443538" y="4105275"/>
            <a:ext cx="185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i="1">
                <a:solidFill>
                  <a:srgbClr val="630303"/>
                </a:solidFill>
                <a:latin typeface="Arial" pitchFamily="-1" charset="0"/>
              </a:rPr>
              <a:t>g</a:t>
            </a:r>
            <a:r>
              <a:rPr lang="en-US" i="1" baseline="30000">
                <a:solidFill>
                  <a:srgbClr val="630303"/>
                </a:solidFill>
                <a:latin typeface="Arial" pitchFamily="-1" charset="0"/>
              </a:rPr>
              <a:t>b</a:t>
            </a:r>
            <a:r>
              <a:rPr lang="en-US">
                <a:solidFill>
                  <a:srgbClr val="630303"/>
                </a:solidFill>
                <a:latin typeface="Arial" pitchFamily="-1" charset="0"/>
              </a:rPr>
              <a:t> mod </a:t>
            </a:r>
            <a:r>
              <a:rPr lang="en-US" i="1">
                <a:solidFill>
                  <a:srgbClr val="630303"/>
                </a:solidFill>
                <a:latin typeface="Arial" pitchFamily="-1" charset="0"/>
              </a:rPr>
              <a:t>p</a:t>
            </a: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5481638" y="4565650"/>
            <a:ext cx="1766887" cy="0"/>
          </a:xfrm>
          <a:prstGeom prst="line">
            <a:avLst/>
          </a:prstGeom>
          <a:noFill/>
          <a:ln w="19050">
            <a:solidFill>
              <a:srgbClr val="63030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4716463" y="5027613"/>
            <a:ext cx="202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i="1">
                <a:solidFill>
                  <a:srgbClr val="630303"/>
                </a:solidFill>
                <a:latin typeface="Arial" pitchFamily="-1" charset="0"/>
              </a:rPr>
              <a:t>g</a:t>
            </a:r>
            <a:r>
              <a:rPr lang="en-US" i="1" baseline="30000">
                <a:solidFill>
                  <a:srgbClr val="630303"/>
                </a:solidFill>
                <a:latin typeface="Arial" pitchFamily="-1" charset="0"/>
              </a:rPr>
              <a:t>bm</a:t>
            </a:r>
            <a:r>
              <a:rPr lang="en-US">
                <a:solidFill>
                  <a:srgbClr val="630303"/>
                </a:solidFill>
                <a:latin typeface="Arial" pitchFamily="-1" charset="0"/>
              </a:rPr>
              <a:t> mod </a:t>
            </a:r>
            <a:r>
              <a:rPr lang="en-US" i="1">
                <a:solidFill>
                  <a:srgbClr val="630303"/>
                </a:solidFill>
                <a:latin typeface="Arial" pitchFamily="-1" charset="0"/>
              </a:rPr>
              <a:t>p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2049463" y="5013325"/>
            <a:ext cx="202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i="1">
                <a:solidFill>
                  <a:srgbClr val="630303"/>
                </a:solidFill>
                <a:latin typeface="Arial" pitchFamily="-1" charset="0"/>
              </a:rPr>
              <a:t>g</a:t>
            </a:r>
            <a:r>
              <a:rPr lang="en-US" i="1" baseline="30000">
                <a:solidFill>
                  <a:srgbClr val="630303"/>
                </a:solidFill>
                <a:latin typeface="Arial" pitchFamily="-1" charset="0"/>
              </a:rPr>
              <a:t>am</a:t>
            </a:r>
            <a:r>
              <a:rPr lang="en-US">
                <a:solidFill>
                  <a:srgbClr val="630303"/>
                </a:solidFill>
                <a:latin typeface="Arial" pitchFamily="-1" charset="0"/>
              </a:rPr>
              <a:t> mod</a:t>
            </a:r>
            <a:r>
              <a:rPr lang="en-US" i="1">
                <a:solidFill>
                  <a:srgbClr val="630303"/>
                </a:solidFill>
                <a:latin typeface="Arial" pitchFamily="-1" charset="0"/>
              </a:rPr>
              <a:t> p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3951288" y="5029200"/>
            <a:ext cx="80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i="1">
                <a:solidFill>
                  <a:srgbClr val="630303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96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  <p:bldP spid="61450" grpId="0" animBg="1"/>
      <p:bldP spid="61452" grpId="0"/>
      <p:bldP spid="61453" grpId="0" animBg="1"/>
      <p:bldP spid="61454" grpId="0"/>
      <p:bldP spid="61455" grpId="0" animBg="1"/>
      <p:bldP spid="61456" grpId="0"/>
      <p:bldP spid="61457" grpId="0" animBg="1"/>
      <p:bldP spid="61458" grpId="0"/>
      <p:bldP spid="61459" grpId="0"/>
      <p:bldP spid="614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Sample SSL Session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5105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Client has no certificate, only server authenticated</a:t>
            </a: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C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S: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client_hello</a:t>
            </a:r>
            <a:endParaRPr lang="en-US" sz="24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server_hello</a:t>
            </a:r>
            <a:endParaRPr lang="en-US" sz="24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lvl="1" eaLnBrk="1" hangingPunct="1"/>
            <a:r>
              <a:rPr lang="en-US" sz="2000" dirty="0">
                <a:sym typeface="Wingdings" pitchFamily="-1" charset="2"/>
              </a:rPr>
              <a:t>Ephemeral DH key exchange, RC4 encryption, MD5-based MAC</a:t>
            </a: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Server certificate, containing RSA public key</a:t>
            </a:r>
          </a:p>
          <a:p>
            <a:pPr lvl="1" eaLnBrk="1" hangingPunct="1"/>
            <a:r>
              <a:rPr lang="en-US" sz="2000" dirty="0">
                <a:sym typeface="Wingdings" pitchFamily="-1" charset="2"/>
              </a:rPr>
              <a:t>Client checks validity + </a:t>
            </a:r>
            <a:r>
              <a:rPr lang="en-US" sz="2000" dirty="0">
                <a:solidFill>
                  <a:srgbClr val="FF0000"/>
                </a:solidFill>
                <a:sym typeface="Wingdings" pitchFamily="-1" charset="2"/>
              </a:rPr>
              <a:t>verifies URL matches certificate!</a:t>
            </a: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Server_key_exchange</a:t>
            </a:r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: 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g</a:t>
            </a:r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</a:t>
            </a:r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g</a:t>
            </a:r>
            <a:r>
              <a:rPr lang="en-US" baseline="300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, {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H(g</a:t>
            </a:r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</a:t>
            </a:r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, g</a:t>
            </a:r>
            <a:r>
              <a:rPr lang="en-US" baseline="300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)}</a:t>
            </a:r>
            <a:r>
              <a:rPr lang="en-US" baseline="-250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K</a:t>
            </a:r>
            <a:r>
              <a:rPr lang="en-US" baseline="-500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baseline="-150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-1</a:t>
            </a: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server_hello_done</a:t>
            </a:r>
            <a:endParaRPr lang="en-US" sz="24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S: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client_key_exchange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: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g</a:t>
            </a:r>
            <a:r>
              <a:rPr lang="en-US" baseline="30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</a:t>
            </a:r>
            <a:endParaRPr lang="en-US" baseline="300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S: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change_cipher_spec</a:t>
            </a:r>
            <a:endParaRPr lang="en-US" sz="24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S: finished</a:t>
            </a: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change_cipher_spec</a:t>
            </a:r>
            <a:endParaRPr lang="en-US" sz="24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finished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085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SSL Phase 1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51054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Phase 1: Establish security capabilities</a:t>
            </a:r>
          </a:p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{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</a:rPr>
              <a:t>Client,Server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}_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</a:rPr>
              <a:t>hello_message</a:t>
            </a: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r>
              <a:rPr lang="en-US" dirty="0"/>
              <a:t>Highest supported version</a:t>
            </a:r>
          </a:p>
          <a:p>
            <a:pPr lvl="1" eaLnBrk="1" hangingPunct="1"/>
            <a:r>
              <a:rPr lang="en-US" dirty="0"/>
              <a:t>Random = 32 bit timestamp || 28 bytes random</a:t>
            </a:r>
          </a:p>
          <a:p>
            <a:pPr lvl="1" eaLnBrk="1" hangingPunct="1"/>
            <a:r>
              <a:rPr lang="en-US" dirty="0"/>
              <a:t>Session id</a:t>
            </a:r>
          </a:p>
          <a:p>
            <a:pPr lvl="1" eaLnBrk="1" hangingPunct="1"/>
            <a:r>
              <a:rPr lang="en-US" dirty="0" err="1"/>
              <a:t>Client_hello</a:t>
            </a:r>
            <a:r>
              <a:rPr lang="en-US" dirty="0"/>
              <a:t>: Supported cipher suite, ciphers are listed in decreasing order of preference</a:t>
            </a:r>
          </a:p>
          <a:p>
            <a:pPr lvl="1" eaLnBrk="1" hangingPunct="1"/>
            <a:r>
              <a:rPr lang="en-US" dirty="0" err="1"/>
              <a:t>Server_hello</a:t>
            </a:r>
            <a:r>
              <a:rPr lang="en-US" dirty="0"/>
              <a:t>: chosen cipher</a:t>
            </a:r>
          </a:p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Is this secure?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8011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 .. Dumbing down attacks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400"/>
            <a:ext cx="250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freakattack.com</a:t>
            </a:r>
            <a:r>
              <a:rPr lang="en-US" dirty="0"/>
              <a:t>/</a:t>
            </a:r>
          </a:p>
        </p:txBody>
      </p:sp>
      <p:pic>
        <p:nvPicPr>
          <p:cNvPr id="7" name="Picture 6" descr="Screen Shot 2015-03-22 at 11.20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0"/>
            <a:ext cx="9144000" cy="5821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764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Cipher Suite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Cipher suite = key exchange, cipher spec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Key exchange methods</a:t>
            </a:r>
          </a:p>
          <a:p>
            <a:pPr lvl="1" eaLnBrk="1" hangingPunct="1"/>
            <a:r>
              <a:rPr lang="en-US" sz="2000"/>
              <a:t>RSA, encrypt key with receiver’s public key</a:t>
            </a:r>
          </a:p>
          <a:p>
            <a:pPr lvl="1" eaLnBrk="1" hangingPunct="1"/>
            <a:r>
              <a:rPr lang="en-US" sz="2000"/>
              <a:t>Fixed Diffie-Hellman, public key certificate contains public DH key</a:t>
            </a:r>
          </a:p>
          <a:p>
            <a:pPr lvl="1" eaLnBrk="1" hangingPunct="1"/>
            <a:r>
              <a:rPr lang="en-US" sz="2000"/>
              <a:t>Ephemeral Diffie-Hellman, public key is used to sign temporary DH key</a:t>
            </a:r>
          </a:p>
          <a:p>
            <a:pPr lvl="1" eaLnBrk="1" hangingPunct="1"/>
            <a:r>
              <a:rPr lang="en-US" sz="2000"/>
              <a:t>Anonymous Diffie-Hellman, DH without authentication</a:t>
            </a:r>
          </a:p>
          <a:p>
            <a:pPr eaLnBrk="1" hangingPunct="1"/>
            <a:r>
              <a:rPr lang="en-US" sz="2400">
                <a:ea typeface="ＭＳ Ｐゴシック" pitchFamily="-1" charset="-128"/>
                <a:cs typeface="ＭＳ Ｐゴシック" pitchFamily="-1" charset="-128"/>
              </a:rPr>
              <a:t>Cipher spec</a:t>
            </a:r>
          </a:p>
          <a:p>
            <a:pPr lvl="1" eaLnBrk="1" hangingPunct="1"/>
            <a:r>
              <a:rPr lang="en-US" sz="2000"/>
              <a:t>Cipher Algorithm (RC4, RC2, DES, 3DES, DES40, IDEA, AES)</a:t>
            </a:r>
          </a:p>
          <a:p>
            <a:pPr lvl="1" eaLnBrk="1" hangingPunct="1"/>
            <a:r>
              <a:rPr lang="en-US" sz="2000"/>
              <a:t>MAC Algorithm (MD5, SHA-1)</a:t>
            </a:r>
          </a:p>
          <a:p>
            <a:pPr lvl="1" eaLnBrk="1" hangingPunct="1"/>
            <a:r>
              <a:rPr lang="en-US" sz="2000"/>
              <a:t>Cipher Type (stream or block)</a:t>
            </a:r>
          </a:p>
          <a:p>
            <a:pPr lvl="1" eaLnBrk="1" hangingPunct="1"/>
            <a:r>
              <a:rPr lang="en-US" sz="2000"/>
              <a:t>Is Exportable (true or false)</a:t>
            </a:r>
          </a:p>
          <a:p>
            <a:pPr lvl="1" eaLnBrk="1" hangingPunct="1"/>
            <a:r>
              <a:rPr lang="en-US" sz="2000"/>
              <a:t>Hash size (0 or 16 for MD5, 20 for SHA-1)</a:t>
            </a:r>
          </a:p>
          <a:p>
            <a:pPr lvl="1" eaLnBrk="1" hangingPunct="1"/>
            <a:r>
              <a:rPr lang="en-US" sz="2000"/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0141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Attackers’ capabilities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57400"/>
            <a:ext cx="5486400" cy="2057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2400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rPr>
              <a:t>Always assume the attacker has very strong capabilities</a:t>
            </a:r>
            <a:endParaRPr lang="en-US" altLang="ja-JP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Can eavesdrop on all protocol runs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Can </a:t>
            </a:r>
            <a:r>
              <a:rPr lang="en-US" altLang="ja-JP" sz="2000" b="1">
                <a:latin typeface="Arial" charset="0"/>
                <a:ea typeface="ＭＳ Ｐゴシック" charset="0"/>
              </a:rPr>
              <a:t>replay</a:t>
            </a:r>
            <a:r>
              <a:rPr lang="en-US" altLang="ja-JP" sz="2000">
                <a:latin typeface="Arial" charset="0"/>
                <a:ea typeface="ＭＳ Ｐゴシック" charset="0"/>
              </a:rPr>
              <a:t> messages at will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Can </a:t>
            </a:r>
            <a:r>
              <a:rPr lang="en-US" altLang="ja-JP" sz="2000" b="1">
                <a:latin typeface="Arial" charset="0"/>
                <a:ea typeface="ＭＳ Ｐゴシック" charset="0"/>
              </a:rPr>
              <a:t>inject</a:t>
            </a:r>
            <a:r>
              <a:rPr lang="en-US" altLang="ja-JP" sz="2000">
                <a:latin typeface="Arial" charset="0"/>
                <a:ea typeface="ＭＳ Ｐゴシック" charset="0"/>
              </a:rPr>
              <a:t> fabricated messages in the network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For instance fabricated from pieces of old messages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" y="4724400"/>
            <a:ext cx="8229600" cy="1828800"/>
          </a:xfrm>
        </p:spPr>
        <p:txBody>
          <a:bodyPr>
            <a:normAutofit fontScale="92500" lnSpcReduction="20000"/>
          </a:bodyPr>
          <a:lstStyle/>
          <a:p>
            <a:pPr lvl="1" eaLnBrk="1" hangingPunct="1"/>
            <a:r>
              <a:rPr lang="en-US" altLang="ja-JP" sz="2000" dirty="0">
                <a:latin typeface="Arial" charset="0"/>
                <a:ea typeface="ＭＳ Ｐゴシック" charset="0"/>
              </a:rPr>
              <a:t>Can </a:t>
            </a:r>
            <a:r>
              <a:rPr lang="en-US" altLang="ja-JP" sz="2000" b="1" dirty="0">
                <a:latin typeface="Arial" charset="0"/>
                <a:ea typeface="ＭＳ Ｐゴシック" charset="0"/>
              </a:rPr>
              <a:t>modify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a principal’s message </a:t>
            </a:r>
          </a:p>
          <a:p>
            <a:pPr lvl="1" eaLnBrk="1" hangingPunct="1"/>
            <a:r>
              <a:rPr lang="en-US" altLang="ja-JP" sz="2000" dirty="0">
                <a:latin typeface="Arial" charset="0"/>
                <a:ea typeface="ＭＳ Ｐゴシック" charset="0"/>
              </a:rPr>
              <a:t>Can </a:t>
            </a:r>
            <a:r>
              <a:rPr lang="en-US" altLang="ja-JP" sz="2000" b="1" dirty="0">
                <a:latin typeface="Arial" charset="0"/>
                <a:ea typeface="ＭＳ Ｐゴシック" charset="0"/>
              </a:rPr>
              <a:t>initiate multiple parallel protocol sessions</a:t>
            </a:r>
            <a:endParaRPr lang="en-US" altLang="ja-JP" sz="20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altLang="ja-JP" sz="2000" dirty="0">
                <a:latin typeface="Arial" charset="0"/>
                <a:ea typeface="ＭＳ Ｐゴシック" charset="0"/>
              </a:rPr>
              <a:t>Can perform </a:t>
            </a:r>
            <a:r>
              <a:rPr lang="en-US" altLang="ja-JP" sz="2000" b="1" dirty="0">
                <a:latin typeface="Arial" charset="0"/>
                <a:ea typeface="ＭＳ Ｐゴシック" charset="0"/>
              </a:rPr>
              <a:t>exhaustive attack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on non-random (or poorly random) nonce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2674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Exchange Mechanisms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  <a:p>
            <a:pPr lvl="1"/>
            <a:r>
              <a:rPr lang="en-US" dirty="0"/>
              <a:t>Secure to passive attacker?</a:t>
            </a:r>
          </a:p>
          <a:p>
            <a:pPr lvl="1"/>
            <a:r>
              <a:rPr lang="en-US" dirty="0"/>
              <a:t>Secure to active </a:t>
            </a:r>
            <a:r>
              <a:rPr lang="en-US" dirty="0" err="1"/>
              <a:t>MitM</a:t>
            </a:r>
            <a:r>
              <a:rPr lang="en-US" dirty="0"/>
              <a:t> attacker?</a:t>
            </a:r>
          </a:p>
          <a:p>
            <a:pPr lvl="1"/>
            <a:r>
              <a:rPr lang="en-US" dirty="0"/>
              <a:t>Perfect forward secrecy? (PFS)</a:t>
            </a:r>
            <a:br>
              <a:rPr lang="en-US" dirty="0"/>
            </a:br>
            <a:r>
              <a:rPr lang="en-US" dirty="0"/>
              <a:t>PFS: compromise of long-term private key does not reveal session key</a:t>
            </a:r>
          </a:p>
          <a:p>
            <a:pPr lvl="1"/>
            <a:r>
              <a:rPr lang="en-US" dirty="0"/>
              <a:t>Contributory key agreement?</a:t>
            </a:r>
            <a:br>
              <a:rPr lang="en-US" dirty="0"/>
            </a:br>
            <a:r>
              <a:rPr lang="en-US" dirty="0"/>
              <a:t>Both parties contribute to session key, no party can fully determine session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9814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RSA Key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3498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RSA-based key exchange, client creates pre-master secret session key and sends it to server, encrypted with server’s public RSA key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K</a:t>
            </a:r>
            <a:r>
              <a:rPr lang="en-US" sz="3892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dirty="0"/>
              <a:t> </a:t>
            </a:r>
          </a:p>
          <a:p>
            <a:r>
              <a:rPr lang="en-US" dirty="0"/>
              <a:t>Server has RSA key that can encrypt</a:t>
            </a:r>
          </a:p>
          <a:p>
            <a:r>
              <a:rPr lang="en-US" dirty="0"/>
              <a:t>Phase 2 &amp; 3 messages: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Server cert {URL, K</a:t>
            </a:r>
            <a:r>
              <a:rPr lang="en-US" sz="3892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}</a:t>
            </a:r>
            <a:r>
              <a:rPr lang="en-US" sz="4000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K</a:t>
            </a:r>
            <a:r>
              <a:rPr lang="en-US" sz="3459" baseline="-50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CA</a:t>
            </a:r>
            <a:r>
              <a:rPr lang="en-US" sz="4000" baseline="-1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-1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server_hello_done</a:t>
            </a:r>
            <a:endParaRPr lang="en-US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S: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client_key_exchange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: { K</a:t>
            </a:r>
            <a:r>
              <a:rPr lang="en-US" sz="3892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}</a:t>
            </a:r>
            <a:r>
              <a:rPr lang="en-US" sz="4000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K</a:t>
            </a:r>
            <a:r>
              <a:rPr lang="en-US" sz="3459" baseline="-50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sz="4000" dirty="0">
                <a:sym typeface="Wingdings" pitchFamily="-1" charset="2"/>
              </a:rPr>
              <a:t> 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Metrics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Secure against passive and active attacks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No PFS!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No contributory key agreement!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58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RSA Key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3498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Server has RSA key that can sign, but not encrypt</a:t>
            </a:r>
          </a:p>
          <a:p>
            <a:pPr lvl="1"/>
            <a:r>
              <a:rPr lang="en-US" dirty="0"/>
              <a:t>Trick: generate temporary public/private </a:t>
            </a:r>
            <a:r>
              <a:rPr lang="en-US" dirty="0" err="1"/>
              <a:t>keypair</a:t>
            </a:r>
            <a:r>
              <a:rPr lang="en-US" dirty="0"/>
              <a:t>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K’</a:t>
            </a:r>
            <a:r>
              <a:rPr lang="en-US" sz="3600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sz="2595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/ </a:t>
            </a:r>
            <a:r>
              <a:rPr lang="en-US" sz="2811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K’</a:t>
            </a:r>
            <a:r>
              <a:rPr lang="en-US" sz="3459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sz="3459" baseline="30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-1</a:t>
            </a:r>
            <a:r>
              <a:rPr lang="en-US" sz="2595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endParaRPr lang="en-US" dirty="0"/>
          </a:p>
          <a:p>
            <a:r>
              <a:rPr lang="en-US" dirty="0"/>
              <a:t>Phase 2 &amp; 3 messages: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Server cert {URL, K</a:t>
            </a:r>
            <a:r>
              <a:rPr lang="en-US" sz="3892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}</a:t>
            </a:r>
            <a:r>
              <a:rPr lang="en-US" sz="4000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K</a:t>
            </a:r>
            <a:r>
              <a:rPr lang="en-US" sz="3459" baseline="-50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CA</a:t>
            </a:r>
            <a:r>
              <a:rPr lang="en-US" sz="4000" baseline="-1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-1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Server key exchange {URL, K’</a:t>
            </a:r>
            <a:r>
              <a:rPr lang="en-US" sz="3892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}</a:t>
            </a:r>
            <a:r>
              <a:rPr lang="en-US" sz="4000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K</a:t>
            </a:r>
            <a:r>
              <a:rPr lang="en-US" sz="3459" baseline="-50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sz="4000" baseline="-1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-1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server_hello_done</a:t>
            </a:r>
            <a:endParaRPr lang="en-US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S: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client_key_exchange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: { K</a:t>
            </a:r>
            <a:r>
              <a:rPr lang="en-US" sz="3892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}</a:t>
            </a:r>
            <a:r>
              <a:rPr lang="en-US" sz="4000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K’</a:t>
            </a:r>
            <a:r>
              <a:rPr lang="en-US" sz="3459" baseline="-50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sz="4000" dirty="0">
                <a:sym typeface="Wingdings" pitchFamily="-1" charset="2"/>
              </a:rPr>
              <a:t> 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Metrics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Secure against passive and active attacks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PFS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No contributory key agreement!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097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DH Key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349875"/>
          </a:xfrm>
        </p:spPr>
        <p:txBody>
          <a:bodyPr>
            <a:normAutofit/>
          </a:bodyPr>
          <a:lstStyle/>
          <a:p>
            <a:r>
              <a:rPr lang="en-US" dirty="0"/>
              <a:t>Server has DH certificate</a:t>
            </a:r>
          </a:p>
          <a:p>
            <a:r>
              <a:rPr lang="en-US" dirty="0"/>
              <a:t>Phase 2 &amp; 3 messages: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Server cert {URL,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g</a:t>
            </a:r>
            <a:r>
              <a:rPr lang="en-US" sz="3892" baseline="30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mod p}</a:t>
            </a:r>
            <a:r>
              <a:rPr lang="en-US" sz="4000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K</a:t>
            </a:r>
            <a:r>
              <a:rPr lang="en-US" sz="3459" baseline="-50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CA</a:t>
            </a:r>
            <a:r>
              <a:rPr lang="en-US" sz="4000" baseline="-1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-1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server_hello_done</a:t>
            </a:r>
            <a:endParaRPr lang="en-US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S: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client_key_exchange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g</a:t>
            </a:r>
            <a:r>
              <a:rPr lang="en-US" sz="4000" baseline="30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mod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</a:t>
            </a:r>
            <a:endParaRPr lang="en-US" sz="4000" dirty="0">
              <a:sym typeface="Wingdings" pitchFamily="-1" charset="2"/>
            </a:endParaRP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Metrics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Secure against passive and active attacks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No PFS!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Contributory key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550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Ephemeral DH Key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3498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Server has certificate for RSA signing key</a:t>
            </a:r>
          </a:p>
          <a:p>
            <a:r>
              <a:rPr lang="en-US" dirty="0"/>
              <a:t>Phase 2 &amp; 3 messages: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Server cert {URL, K</a:t>
            </a:r>
            <a:r>
              <a:rPr lang="en-US" sz="3892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}</a:t>
            </a:r>
            <a:r>
              <a:rPr lang="en-US" sz="4000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K</a:t>
            </a:r>
            <a:r>
              <a:rPr lang="en-US" sz="3459" baseline="-50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CA</a:t>
            </a:r>
            <a:r>
              <a:rPr lang="en-US" sz="4000" baseline="-1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-1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Server key exchange: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g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,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,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g</a:t>
            </a:r>
            <a:r>
              <a:rPr lang="en-US" sz="4000" baseline="30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, {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g</a:t>
            </a:r>
            <a:r>
              <a:rPr lang="en-US" sz="4000" baseline="30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sz="4000" baseline="30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}</a:t>
            </a:r>
            <a:r>
              <a:rPr lang="en-US" sz="4000" baseline="-2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K</a:t>
            </a:r>
            <a:r>
              <a:rPr lang="en-US" sz="3459" baseline="-50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sz="4000" baseline="-150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-1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server_hello_done</a:t>
            </a:r>
            <a:endParaRPr lang="en-US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S: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client_key_exchange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g</a:t>
            </a:r>
            <a:r>
              <a:rPr lang="en-US" sz="4000" baseline="30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mod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</a:t>
            </a:r>
            <a:endParaRPr lang="en-US" sz="4000" dirty="0">
              <a:sym typeface="Wingdings" pitchFamily="-1" charset="2"/>
            </a:endParaRP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Metrics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Secure against passive and active attacks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PFS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Contributory key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04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Anonymous DH Key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3498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certificates!</a:t>
            </a:r>
          </a:p>
          <a:p>
            <a:r>
              <a:rPr lang="en-US" dirty="0"/>
              <a:t>Phase 2 &amp; 3 messages: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Server key exchange: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g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,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,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g</a:t>
            </a:r>
            <a:r>
              <a:rPr lang="en-US" sz="4000" baseline="30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mod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</a:t>
            </a:r>
            <a:endParaRPr lang="en-US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server_hello_done</a:t>
            </a:r>
            <a:endParaRPr lang="en-US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S: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client_key_exchange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: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g</a:t>
            </a:r>
            <a:r>
              <a:rPr lang="en-US" sz="4000" baseline="300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mod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</a:t>
            </a:r>
            <a:endParaRPr lang="en-US" sz="4000" dirty="0">
              <a:sym typeface="Wingdings" pitchFamily="-1" charset="2"/>
            </a:endParaRP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Metrics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Secure against passive attacks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Not secure against active </a:t>
            </a:r>
            <a:r>
              <a:rPr lang="en-US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MitM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attacks!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PFS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Contributory key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48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SSL Phase 2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6133"/>
            <a:ext cx="8229600" cy="525674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After Phase 1, both parties know which key exchange mechanism and which cipher to use</a:t>
            </a: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Phase 2: Server authentication and key exchange</a:t>
            </a: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certificate</a:t>
            </a: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server_key_exchange</a:t>
            </a:r>
            <a:endParaRPr lang="en-US" sz="2400" dirty="0">
              <a:solidFill>
                <a:schemeClr val="accent2"/>
              </a:solidFill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lvl="1" eaLnBrk="1" hangingPunct="1"/>
            <a:r>
              <a:rPr lang="en-US" sz="2000" dirty="0">
                <a:sym typeface="Wingdings" pitchFamily="-1" charset="2"/>
              </a:rPr>
              <a:t>Anonymous DH, Ephemeral DH, RSA key exchange with sign-only key</a:t>
            </a: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certificate_request</a:t>
            </a:r>
            <a:endParaRPr lang="en-US" sz="2400" dirty="0">
              <a:solidFill>
                <a:schemeClr val="accent2"/>
              </a:solidFill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lvl="1" eaLnBrk="1" hangingPunct="1"/>
            <a:r>
              <a:rPr lang="en-US" sz="2000" dirty="0" err="1">
                <a:sym typeface="Wingdings" pitchFamily="-1" charset="2"/>
              </a:rPr>
              <a:t>Cert_type</a:t>
            </a:r>
            <a:r>
              <a:rPr lang="en-US" sz="2000" dirty="0">
                <a:sym typeface="Wingdings" pitchFamily="-1" charset="2"/>
              </a:rPr>
              <a:t> (RSA or DSS for key exchange)</a:t>
            </a:r>
          </a:p>
          <a:p>
            <a:pPr lvl="1" eaLnBrk="1" hangingPunct="1"/>
            <a:r>
              <a:rPr lang="en-US" sz="2000" dirty="0">
                <a:sym typeface="Wingdings" pitchFamily="-1" charset="2"/>
              </a:rPr>
              <a:t>List of acceptable certificate authorities</a:t>
            </a: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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 C: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server_hello_done</a:t>
            </a:r>
            <a:endParaRPr lang="en-US" sz="24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Signature on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</a:rPr>
              <a:t>hash(Client_rand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 ||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</a:rPr>
              <a:t>Server_rand</a:t>
            </a:r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, data)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1077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SSL Phase 3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3734"/>
            <a:ext cx="8229600" cy="577426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After phase 2, client has all required values to generate the session key</a:t>
            </a: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Phase 3: Client authentication and key exchange</a:t>
            </a: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 S: certificate</a:t>
            </a:r>
          </a:p>
          <a:p>
            <a:pPr lvl="1" eaLnBrk="1" hangingPunct="1"/>
            <a:r>
              <a:rPr lang="en-US" sz="2000" dirty="0">
                <a:sym typeface="Wingdings" pitchFamily="-1" charset="2"/>
              </a:rPr>
              <a:t>If server requested a certificate</a:t>
            </a: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 S: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client_key_exchange</a:t>
            </a:r>
            <a:endParaRPr lang="en-US" sz="24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lvl="1" eaLnBrk="1" hangingPunct="1"/>
            <a:r>
              <a:rPr lang="en-US" sz="2000" dirty="0">
                <a:sym typeface="Wingdings" pitchFamily="-1" charset="2"/>
              </a:rPr>
              <a:t>RSA: client generates 48 byte pre-master secret, encrypts it with server’s public key</a:t>
            </a:r>
          </a:p>
          <a:p>
            <a:pPr lvl="1" eaLnBrk="1" hangingPunct="1"/>
            <a:r>
              <a:rPr lang="en-US" sz="2000" dirty="0" err="1">
                <a:sym typeface="Wingdings" pitchFamily="-1" charset="2"/>
              </a:rPr>
              <a:t>Eph</a:t>
            </a:r>
            <a:r>
              <a:rPr lang="en-US" sz="2000" dirty="0">
                <a:sym typeface="Wingdings" pitchFamily="-1" charset="2"/>
              </a:rPr>
              <a:t> or anon DH: client public DH value</a:t>
            </a:r>
          </a:p>
          <a:p>
            <a:pPr lvl="1" eaLnBrk="1" hangingPunct="1"/>
            <a:r>
              <a:rPr lang="en-US" sz="2000" dirty="0">
                <a:sym typeface="Wingdings" pitchFamily="-1" charset="2"/>
              </a:rPr>
              <a:t>Fixed DH: null (certificate contained DH key)</a:t>
            </a:r>
          </a:p>
          <a:p>
            <a:pPr eaLnBrk="1" hangingPunct="1"/>
            <a:r>
              <a:rPr lang="en-US" sz="240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 S: </a:t>
            </a:r>
            <a:r>
              <a:rPr lang="en-US" sz="2400" dirty="0" err="1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certificate_verify</a:t>
            </a:r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r>
              <a:rPr lang="en-US" sz="2000" dirty="0"/>
              <a:t>Only used if client sent signing certificate</a:t>
            </a:r>
          </a:p>
          <a:p>
            <a:pPr lvl="1" eaLnBrk="1" hangingPunct="1"/>
            <a:r>
              <a:rPr lang="en-US" sz="2000" dirty="0"/>
              <a:t>CertificateVerify.signature.md5_hash = MD5( master secret || pad2 || MD5( handshake messages || master secret || pad1 ))</a:t>
            </a:r>
          </a:p>
          <a:p>
            <a:pPr eaLnBrk="1" hangingPunct="1"/>
            <a:endParaRPr lang="en-US" sz="2400" dirty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344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SSL Phase 4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5784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After phase 3, client and server share master secret and authenticated each other</a:t>
            </a: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</a:rPr>
              <a:t>Phase 4: Finish</a:t>
            </a: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 S: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change_cipher_spec</a:t>
            </a:r>
            <a:endParaRPr lang="en-US" sz="24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lvl="1" eaLnBrk="1" hangingPunct="1"/>
            <a:r>
              <a:rPr lang="en-US" sz="2000" dirty="0">
                <a:sym typeface="Wingdings" pitchFamily="-1" charset="2"/>
              </a:rPr>
              <a:t>Establish set up cipher and keys</a:t>
            </a: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  S: finished</a:t>
            </a:r>
          </a:p>
          <a:p>
            <a:pPr lvl="1" eaLnBrk="1" hangingPunct="1"/>
            <a:r>
              <a:rPr lang="en-US" sz="2000" dirty="0">
                <a:sym typeface="Wingdings" pitchFamily="-1" charset="2"/>
              </a:rPr>
              <a:t>MD5( </a:t>
            </a:r>
            <a:r>
              <a:rPr lang="en-US" sz="2000" dirty="0" err="1">
                <a:sym typeface="Wingdings" pitchFamily="-1" charset="2"/>
              </a:rPr>
              <a:t>master_secret</a:t>
            </a:r>
            <a:r>
              <a:rPr lang="en-US" sz="2000" dirty="0">
                <a:sym typeface="Wingdings" pitchFamily="-1" charset="2"/>
              </a:rPr>
              <a:t> || pad2 || MD5( handshake messages || Sender || </a:t>
            </a:r>
            <a:r>
              <a:rPr lang="en-US" sz="2000" dirty="0" err="1">
                <a:sym typeface="Wingdings" pitchFamily="-1" charset="2"/>
              </a:rPr>
              <a:t>master_secret</a:t>
            </a:r>
            <a:r>
              <a:rPr lang="en-US" sz="2000" dirty="0">
                <a:sym typeface="Wingdings" pitchFamily="-1" charset="2"/>
              </a:rPr>
              <a:t> || pad1 )) ||</a:t>
            </a:r>
            <a:br>
              <a:rPr lang="en-US" sz="2000" dirty="0">
                <a:sym typeface="Wingdings" pitchFamily="-1" charset="2"/>
              </a:rPr>
            </a:br>
            <a:r>
              <a:rPr lang="en-US" sz="2000" dirty="0">
                <a:sym typeface="Wingdings" pitchFamily="-1" charset="2"/>
              </a:rPr>
              <a:t>SHA-1( </a:t>
            </a:r>
            <a:r>
              <a:rPr lang="en-US" sz="2000" dirty="0" err="1">
                <a:sym typeface="Wingdings" pitchFamily="-1" charset="2"/>
              </a:rPr>
              <a:t>master_secret</a:t>
            </a:r>
            <a:r>
              <a:rPr lang="en-US" sz="2000" dirty="0">
                <a:sym typeface="Wingdings" pitchFamily="-1" charset="2"/>
              </a:rPr>
              <a:t> || pad2 || SHA-1( handshake messages || Sender || </a:t>
            </a:r>
            <a:r>
              <a:rPr lang="en-US" sz="2000" dirty="0" err="1">
                <a:sym typeface="Wingdings" pitchFamily="-1" charset="2"/>
              </a:rPr>
              <a:t>master_secret</a:t>
            </a:r>
            <a:r>
              <a:rPr lang="en-US" sz="2000" dirty="0">
                <a:sym typeface="Wingdings" pitchFamily="-1" charset="2"/>
              </a:rPr>
              <a:t> || pad1 ))</a:t>
            </a:r>
          </a:p>
          <a:p>
            <a:pPr lvl="1" eaLnBrk="1" hangingPunct="1"/>
            <a:r>
              <a:rPr lang="en-US" sz="2000" dirty="0">
                <a:sym typeface="Wingdings" pitchFamily="-1" charset="2"/>
              </a:rPr>
              <a:t>Handshake messages contains all messages up to now</a:t>
            </a: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</a:t>
            </a:r>
            <a:r>
              <a:rPr lang="en-US" sz="2400" dirty="0" err="1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change_cipher_spec</a:t>
            </a:r>
            <a:endParaRPr lang="en-US" sz="2400" dirty="0">
              <a:ea typeface="ＭＳ Ｐゴシック" pitchFamily="-1" charset="-128"/>
              <a:cs typeface="ＭＳ Ｐゴシック" pitchFamily="-1" charset="-128"/>
              <a:sym typeface="Wingdings" pitchFamily="-1" charset="2"/>
            </a:endParaRPr>
          </a:p>
          <a:p>
            <a:pPr eaLnBrk="1" hangingPunct="1"/>
            <a:r>
              <a:rPr lang="en-US" sz="2400" dirty="0">
                <a:ea typeface="ＭＳ Ｐゴシック" pitchFamily="-1" charset="-128"/>
                <a:cs typeface="ＭＳ Ｐゴシック" pitchFamily="-1" charset="-128"/>
                <a:sym typeface="Wingdings" pitchFamily="-1" charset="2"/>
              </a:rPr>
              <a:t>S  C: finished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2254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Browser Security Information</a:t>
            </a:r>
          </a:p>
        </p:txBody>
      </p:sp>
      <p:pic>
        <p:nvPicPr>
          <p:cNvPr id="50180" name="Picture 7" descr="Screen shot 2010-10-27 at 8.31.54 AM.png"/>
          <p:cNvPicPr>
            <a:picLocks noChangeAspect="1"/>
          </p:cNvPicPr>
          <p:nvPr/>
        </p:nvPicPr>
        <p:blipFill>
          <a:blip r:embed="rId3"/>
          <a:srcRect l="4391" t="2361" r="66441" b="78972"/>
          <a:stretch>
            <a:fillRect/>
          </a:stretch>
        </p:blipFill>
        <p:spPr bwMode="auto">
          <a:xfrm>
            <a:off x="304800" y="1143000"/>
            <a:ext cx="4953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990600" y="1295400"/>
            <a:ext cx="990600" cy="990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1524000" y="1828800"/>
            <a:ext cx="2438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3" name="Picture 8" descr="Screen shot 2010-10-27 at 8.35.43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324100"/>
            <a:ext cx="4965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296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“Ideal” protocol wishlist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7238"/>
            <a:ext cx="8229600" cy="4297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Efficient protocol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Low computational overhead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Don’t encrypt what you don’t need to encrypt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Low communication overhead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800">
                <a:latin typeface="Arial" charset="0"/>
                <a:ea typeface="ＭＳ Ｐゴシック" charset="0"/>
              </a:rPr>
              <a:t>Don’t send unnecessary messages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As little trust as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As few assumptions as necessary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Synchronized clocks?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Synchronized sequence numbers?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Randomly selected nonces and initialization vectors?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Security of crypto primitives?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>
                <a:latin typeface="Arial" charset="0"/>
                <a:ea typeface="ＭＳ Ｐゴシック" charset="0"/>
              </a:rPr>
              <a:t>Authenticity or secrecy of keys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>
                <a:latin typeface="Arial" charset="0"/>
                <a:ea typeface="ＭＳ Ｐゴシック" charset="0"/>
                <a:cs typeface="ＭＳ Ｐゴシック" charset="0"/>
              </a:rPr>
              <a:t>Little client/server state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0581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1" charset="-128"/>
                <a:cs typeface="ＭＳ Ｐゴシック" pitchFamily="-1" charset="-128"/>
              </a:rPr>
              <a:t>Assumptions for Secure SSL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800">
                <a:ea typeface="ＭＳ Ｐゴシック" pitchFamily="-1" charset="-128"/>
                <a:cs typeface="ＭＳ Ｐゴシック" pitchFamily="-1" charset="-128"/>
              </a:rPr>
              <a:t>CA assumptions</a:t>
            </a:r>
          </a:p>
          <a:p>
            <a:pPr lvl="1" eaLnBrk="1" hangingPunct="1"/>
            <a:r>
              <a:rPr lang="en-US" sz="1600"/>
              <a:t>No CA root key compromised</a:t>
            </a:r>
          </a:p>
          <a:p>
            <a:pPr lvl="1" eaLnBrk="1" hangingPunct="1"/>
            <a:r>
              <a:rPr lang="en-US" sz="1600"/>
              <a:t>No employee of any CA can issue a bogus certificate</a:t>
            </a:r>
          </a:p>
          <a:p>
            <a:pPr lvl="1" eaLnBrk="1" hangingPunct="1"/>
            <a:r>
              <a:rPr lang="en-US" sz="1600"/>
              <a:t>All CAs thoroughly verify owner of domain to issue certificate to</a:t>
            </a:r>
          </a:p>
          <a:p>
            <a:pPr eaLnBrk="1" hangingPunct="1"/>
            <a:r>
              <a:rPr lang="en-US" sz="1800">
                <a:ea typeface="ＭＳ Ｐゴシック" pitchFamily="-1" charset="-128"/>
                <a:cs typeface="ＭＳ Ｐゴシック" pitchFamily="-1" charset="-128"/>
              </a:rPr>
              <a:t>Crypto assumptions</a:t>
            </a:r>
          </a:p>
          <a:p>
            <a:pPr lvl="1" eaLnBrk="1" hangingPunct="1"/>
            <a:r>
              <a:rPr lang="en-US" sz="1600"/>
              <a:t>All crypto algorithms are “secure”, SHA-1, MD5 vulnerabilities?</a:t>
            </a:r>
          </a:p>
          <a:p>
            <a:pPr eaLnBrk="1" hangingPunct="1"/>
            <a:r>
              <a:rPr lang="en-US" sz="1800">
                <a:ea typeface="ＭＳ Ｐゴシック" pitchFamily="-1" charset="-128"/>
                <a:cs typeface="ＭＳ Ｐゴシック" pitchFamily="-1" charset="-128"/>
              </a:rPr>
              <a:t>Browser assumptions</a:t>
            </a:r>
          </a:p>
          <a:p>
            <a:pPr lvl="1" eaLnBrk="1" hangingPunct="1"/>
            <a:r>
              <a:rPr lang="en-US" sz="1600"/>
              <a:t>All root certificates in browser are correct</a:t>
            </a:r>
          </a:p>
          <a:p>
            <a:pPr lvl="2" eaLnBrk="1" hangingPunct="1"/>
            <a:r>
              <a:rPr lang="en-US" sz="1400">
                <a:ea typeface="ＭＳ Ｐゴシック" pitchFamily="-1" charset="-128"/>
              </a:rPr>
              <a:t>No bogus certificate was added by adversary</a:t>
            </a:r>
          </a:p>
          <a:p>
            <a:pPr lvl="2" eaLnBrk="1" hangingPunct="1"/>
            <a:r>
              <a:rPr lang="en-US" sz="1400">
                <a:ea typeface="ＭＳ Ｐゴシック" pitchFamily="-1" charset="-128"/>
              </a:rPr>
              <a:t>Browser was securely downloaded</a:t>
            </a:r>
          </a:p>
          <a:p>
            <a:pPr lvl="2" eaLnBrk="1" hangingPunct="1"/>
            <a:r>
              <a:rPr lang="en-US" sz="1400">
                <a:ea typeface="ＭＳ Ｐゴシック" pitchFamily="-1" charset="-128"/>
              </a:rPr>
              <a:t>No virus has altered root certificates</a:t>
            </a:r>
          </a:p>
          <a:p>
            <a:pPr lvl="1" eaLnBrk="1" hangingPunct="1"/>
            <a:r>
              <a:rPr lang="en-US" sz="1600"/>
              <a:t>Browser does not contain any remotely exploitable vulnerabilities</a:t>
            </a:r>
          </a:p>
          <a:p>
            <a:pPr lvl="1" eaLnBrk="1" hangingPunct="1"/>
            <a:r>
              <a:rPr lang="en-US" sz="1600"/>
              <a:t>Malicious site cannot overwrite lock and https with bogus images</a:t>
            </a:r>
          </a:p>
          <a:p>
            <a:pPr lvl="1" eaLnBrk="1" hangingPunct="1"/>
            <a:r>
              <a:rPr lang="en-US" sz="1600"/>
              <a:t>No unicode / homograph vulnerability</a:t>
            </a:r>
          </a:p>
          <a:p>
            <a:pPr eaLnBrk="1" hangingPunct="1"/>
            <a:r>
              <a:rPr lang="en-US" sz="1800">
                <a:ea typeface="ＭＳ Ｐゴシック" pitchFamily="-1" charset="-128"/>
                <a:cs typeface="ＭＳ Ｐゴシック" pitchFamily="-1" charset="-128"/>
              </a:rPr>
              <a:t>User assumptions</a:t>
            </a:r>
          </a:p>
          <a:p>
            <a:pPr lvl="1" eaLnBrk="1" hangingPunct="1"/>
            <a:r>
              <a:rPr lang="en-US" sz="1600"/>
              <a:t>User checks for https and for closed lock</a:t>
            </a:r>
          </a:p>
          <a:p>
            <a:pPr lvl="1" eaLnBrk="1" hangingPunct="1"/>
            <a:r>
              <a:rPr lang="en-US" sz="1600"/>
              <a:t>User cannot be tricked into bogus URL, e.g., http://www.cnn.com@1234567</a:t>
            </a:r>
          </a:p>
          <a:p>
            <a:pPr lvl="1" eaLnBrk="1" hangingPunct="1"/>
            <a:r>
              <a:rPr lang="en-US" sz="1600"/>
              <a:t>User does not accept bogus certificate</a:t>
            </a:r>
          </a:p>
          <a:p>
            <a:pPr lvl="1" eaLnBrk="1" hangingPunct="1"/>
            <a:r>
              <a:rPr lang="en-US" sz="1600"/>
              <a:t>User does not ignore warning if certificate is from different site</a:t>
            </a:r>
          </a:p>
          <a:p>
            <a:pPr eaLnBrk="1" hangingPunct="1"/>
            <a:r>
              <a:rPr lang="en-US" sz="1800">
                <a:ea typeface="ＭＳ Ｐゴシック" pitchFamily="-1" charset="-128"/>
                <a:cs typeface="ＭＳ Ｐゴシック" pitchFamily="-1" charset="-128"/>
              </a:rPr>
              <a:t>If a single assumption does not hold, SSL not secure!!!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62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A3B8C-5613-3D75-04D0-B7C81600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51</a:t>
            </a:fld>
            <a:endParaRPr kumimoji="0"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C74F214-C0F0-038D-3D9A-BF0EE90BE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1902051"/>
            <a:ext cx="7772400" cy="2460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906CC6-F202-AC2F-1A36-258ECE51A488}"/>
              </a:ext>
            </a:extLst>
          </p:cNvPr>
          <p:cNvSpPr txBox="1"/>
          <p:nvPr/>
        </p:nvSpPr>
        <p:spPr>
          <a:xfrm>
            <a:off x="1109869" y="5507791"/>
            <a:ext cx="7623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www.linuxfoundation.org</a:t>
            </a:r>
            <a:r>
              <a:rPr lang="en-US" dirty="0"/>
              <a:t>/resources/case-studies/lets-encrypt</a:t>
            </a:r>
          </a:p>
        </p:txBody>
      </p:sp>
    </p:spTree>
    <p:extLst>
      <p:ext uri="{BB962C8B-B14F-4D97-AF65-F5344CB8AC3E}">
        <p14:creationId xmlns:p14="http://schemas.microsoft.com/office/powerpoint/2010/main" val="11714760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626CA-A6CE-8EE0-8960-E2DAA0DB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52</a:t>
            </a:fld>
            <a:endParaRPr kumimoji="0" lang="en-US"/>
          </a:p>
        </p:txBody>
      </p:sp>
      <p:pic>
        <p:nvPicPr>
          <p:cNvPr id="6" name="Picture 5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AA0A2C19-ADB8-66A0-AF8E-37BD0D4D5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" y="2098793"/>
            <a:ext cx="7772400" cy="3613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4FC14B-AB88-A0E8-4C85-B5D73DFE362F}"/>
              </a:ext>
            </a:extLst>
          </p:cNvPr>
          <p:cNvSpPr txBox="1"/>
          <p:nvPr/>
        </p:nvSpPr>
        <p:spPr>
          <a:xfrm>
            <a:off x="2686878" y="6308209"/>
            <a:ext cx="4578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letsencrypt.org</a:t>
            </a:r>
            <a:r>
              <a:rPr lang="en-US" dirty="0"/>
              <a:t>/stats/</a:t>
            </a:r>
          </a:p>
        </p:txBody>
      </p:sp>
    </p:spTree>
    <p:extLst>
      <p:ext uri="{BB962C8B-B14F-4D97-AF65-F5344CB8AC3E}">
        <p14:creationId xmlns:p14="http://schemas.microsoft.com/office/powerpoint/2010/main" val="2386706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DA532-FC20-625A-37FC-C89BA1F6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53</a:t>
            </a:fld>
            <a:endParaRPr kumimoji="0" lang="en-US"/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2B3C2497-7A6F-D83A-BC92-6025B3881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1408804"/>
            <a:ext cx="7772400" cy="4425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891C04-6AA3-D864-ECFF-F0219E012CF0}"/>
              </a:ext>
            </a:extLst>
          </p:cNvPr>
          <p:cNvSpPr txBox="1"/>
          <p:nvPr/>
        </p:nvSpPr>
        <p:spPr>
          <a:xfrm>
            <a:off x="2686878" y="6308209"/>
            <a:ext cx="4578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letsencrypt.org</a:t>
            </a:r>
            <a:r>
              <a:rPr lang="en-US" dirty="0"/>
              <a:t>/stats/</a:t>
            </a:r>
          </a:p>
        </p:txBody>
      </p:sp>
    </p:spTree>
    <p:extLst>
      <p:ext uri="{BB962C8B-B14F-4D97-AF65-F5344CB8AC3E}">
        <p14:creationId xmlns:p14="http://schemas.microsoft.com/office/powerpoint/2010/main" val="11388663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IPSEC</a:t>
            </a:r>
          </a:p>
          <a:p>
            <a:endParaRPr lang="en-US" dirty="0"/>
          </a:p>
          <a:p>
            <a:r>
              <a:rPr lang="en-US" dirty="0"/>
              <a:t>SSL/TLS</a:t>
            </a:r>
          </a:p>
          <a:p>
            <a:pPr lvl="1"/>
            <a:r>
              <a:rPr lang="en-US" dirty="0"/>
              <a:t>Can we make it faster?</a:t>
            </a:r>
          </a:p>
          <a:p>
            <a:pPr lvl="1"/>
            <a:r>
              <a:rPr lang="en-US" dirty="0"/>
              <a:t>Better human factors design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8922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speed it up somehow?</a:t>
            </a:r>
            <a:br>
              <a:rPr lang="en-US" dirty="0"/>
            </a:br>
            <a:r>
              <a:rPr lang="en-US" dirty="0"/>
              <a:t>Stark et 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Why?</a:t>
            </a:r>
          </a:p>
          <a:p>
            <a:pPr lvl="1"/>
            <a:endParaRPr lang="en-US" dirty="0"/>
          </a:p>
          <a:p>
            <a:r>
              <a:rPr lang="en-US" dirty="0"/>
              <a:t>2 RTTs are too expensive for interactive web</a:t>
            </a:r>
          </a:p>
          <a:p>
            <a:pPr lvl="1"/>
            <a:endParaRPr lang="en-US" dirty="0"/>
          </a:p>
          <a:p>
            <a:r>
              <a:rPr lang="en-US" dirty="0"/>
              <a:t>OCSP checks for revocation </a:t>
            </a:r>
          </a:p>
          <a:p>
            <a:pPr lvl="1"/>
            <a:r>
              <a:rPr lang="en-US" dirty="0"/>
              <a:t>Alternative to Cert Revocation Lists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Affects usability</a:t>
            </a:r>
          </a:p>
          <a:p>
            <a:r>
              <a:rPr lang="en-US" dirty="0"/>
              <a:t>Increases server load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42422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OCSP adds nontrivial delay</a:t>
            </a:r>
          </a:p>
        </p:txBody>
      </p:sp>
      <p:pic>
        <p:nvPicPr>
          <p:cNvPr id="5" name="Picture 4" descr="Screen Shot 2015-03-22 at 10.21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8429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28491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to speed it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TLS resume  + </a:t>
            </a:r>
            <a:r>
              <a:rPr lang="en-US" dirty="0" err="1"/>
              <a:t>SessionTickets</a:t>
            </a:r>
            <a:endParaRPr lang="en-US" dirty="0"/>
          </a:p>
          <a:p>
            <a:r>
              <a:rPr lang="en-US" dirty="0"/>
              <a:t>Fast track: cache long-lived parameters from previous handshake</a:t>
            </a:r>
          </a:p>
          <a:p>
            <a:r>
              <a:rPr lang="en-US" dirty="0"/>
              <a:t>False start: use only 1 RTT with whitelist of secure ciphers</a:t>
            </a:r>
          </a:p>
          <a:p>
            <a:pPr lvl="1"/>
            <a:r>
              <a:rPr lang="en-US" dirty="0"/>
              <a:t>Client sends data immediately Finished </a:t>
            </a:r>
            <a:r>
              <a:rPr lang="en-US" dirty="0" err="1"/>
              <a:t>msg</a:t>
            </a:r>
            <a:endParaRPr lang="en-US" dirty="0"/>
          </a:p>
          <a:p>
            <a:r>
              <a:rPr lang="en-US" dirty="0"/>
              <a:t>Snap start: zero handshakes if previous session has been established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27804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Stark et al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Certificate prefetching and </a:t>
            </a:r>
            <a:r>
              <a:rPr lang="en-US" dirty="0" err="1"/>
              <a:t>prevalidation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Zero RTT </a:t>
            </a:r>
            <a:r>
              <a:rPr lang="en-US" dirty="0" err="1"/>
              <a:t>SnapStart</a:t>
            </a:r>
            <a:r>
              <a:rPr lang="en-US" dirty="0"/>
              <a:t> even with previously unseen servers</a:t>
            </a:r>
          </a:p>
          <a:p>
            <a:endParaRPr lang="en-US" dirty="0"/>
          </a:p>
          <a:p>
            <a:r>
              <a:rPr lang="en-US" dirty="0"/>
              <a:t>Mask latency from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41288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 err="1"/>
              <a:t>prefetch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publishes its certificate, cipher choice, “orbit” (specific to </a:t>
            </a:r>
            <a:r>
              <a:rPr lang="en-US" dirty="0" err="1"/>
              <a:t>SnapStart</a:t>
            </a:r>
            <a:r>
              <a:rPr lang="en-US" dirty="0"/>
              <a:t>) out of band</a:t>
            </a:r>
          </a:p>
          <a:p>
            <a:r>
              <a:rPr lang="en-US" dirty="0"/>
              <a:t>Choices for this out of band </a:t>
            </a:r>
            <a:r>
              <a:rPr lang="en-US" dirty="0" err="1"/>
              <a:t>prefetch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Truncated TLS handshake</a:t>
            </a:r>
          </a:p>
          <a:p>
            <a:pPr lvl="1"/>
            <a:r>
              <a:rPr lang="en-US" dirty="0"/>
              <a:t>Place it in </a:t>
            </a:r>
            <a:r>
              <a:rPr lang="en-US" dirty="0" err="1"/>
              <a:t>std</a:t>
            </a:r>
            <a:r>
              <a:rPr lang="en-US" dirty="0"/>
              <a:t> location in server and do GET</a:t>
            </a:r>
          </a:p>
          <a:p>
            <a:pPr lvl="1"/>
            <a:r>
              <a:rPr lang="en-US" dirty="0"/>
              <a:t>Store this in a CDN and get it from there</a:t>
            </a:r>
          </a:p>
          <a:p>
            <a:pPr lvl="1"/>
            <a:r>
              <a:rPr lang="en-US" dirty="0" err="1"/>
              <a:t>Prefetch</a:t>
            </a:r>
            <a:r>
              <a:rPr lang="en-US" dirty="0"/>
              <a:t> via DNS (similar to DANE)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821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latin typeface="Arial" charset="0"/>
                <a:ea typeface="ＭＳ Ｐゴシック" charset="0"/>
                <a:cs typeface="ＭＳ Ｐゴシック" charset="0"/>
              </a:rPr>
              <a:t>Security in TCP/IP protocol stack</a:t>
            </a: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752600" y="2197100"/>
            <a:ext cx="992188" cy="4699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b="1">
                <a:latin typeface="Arial" charset="0"/>
              </a:rPr>
              <a:t>HTTP</a:t>
            </a:r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2743200" y="2197100"/>
            <a:ext cx="773113" cy="4699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b="1">
                <a:latin typeface="Arial" charset="0"/>
              </a:rPr>
              <a:t>FTP</a:t>
            </a:r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4800600" y="2197100"/>
            <a:ext cx="1670050" cy="4699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b="1">
                <a:latin typeface="Arial" charset="0"/>
              </a:rPr>
              <a:t>BitTorrent</a:t>
            </a:r>
          </a:p>
        </p:txBody>
      </p:sp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3886200" y="22733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b="1">
                <a:latin typeface="Arial" charset="0"/>
              </a:rPr>
              <a:t>…</a:t>
            </a:r>
          </a:p>
        </p:txBody>
      </p:sp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1752600" y="3173413"/>
            <a:ext cx="2743200" cy="469900"/>
          </a:xfrm>
          <a:prstGeom prst="rect">
            <a:avLst/>
          </a:prstGeom>
          <a:solidFill>
            <a:srgbClr val="2CCB1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b="1">
                <a:latin typeface="Arial" charset="0"/>
              </a:rPr>
              <a:t>TCP</a:t>
            </a:r>
          </a:p>
        </p:txBody>
      </p:sp>
      <p:sp>
        <p:nvSpPr>
          <p:cNvPr id="25611" name="Text Box 8"/>
          <p:cNvSpPr txBox="1">
            <a:spLocks noChangeArrowheads="1"/>
          </p:cNvSpPr>
          <p:nvPr/>
        </p:nvSpPr>
        <p:spPr bwMode="auto">
          <a:xfrm>
            <a:off x="4495800" y="3173413"/>
            <a:ext cx="1295400" cy="469900"/>
          </a:xfrm>
          <a:prstGeom prst="rect">
            <a:avLst/>
          </a:prstGeom>
          <a:solidFill>
            <a:srgbClr val="2CCB1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b="1">
                <a:latin typeface="Arial" charset="0"/>
              </a:rPr>
              <a:t>UDP</a:t>
            </a:r>
          </a:p>
        </p:txBody>
      </p:sp>
      <p:sp>
        <p:nvSpPr>
          <p:cNvPr id="25612" name="Text Box 9"/>
          <p:cNvSpPr txBox="1">
            <a:spLocks noChangeArrowheads="1"/>
          </p:cNvSpPr>
          <p:nvPr/>
        </p:nvSpPr>
        <p:spPr bwMode="auto">
          <a:xfrm>
            <a:off x="5791200" y="3173413"/>
            <a:ext cx="685800" cy="471487"/>
          </a:xfrm>
          <a:prstGeom prst="rect">
            <a:avLst/>
          </a:prstGeom>
          <a:solidFill>
            <a:srgbClr val="2CCB1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000">
                <a:latin typeface="Arial" charset="0"/>
              </a:rPr>
              <a:t>DCCP</a:t>
            </a:r>
          </a:p>
          <a:p>
            <a:pPr>
              <a:lnSpc>
                <a:spcPct val="80000"/>
              </a:lnSpc>
            </a:pPr>
            <a:r>
              <a:rPr lang="en-US" altLang="ja-JP" sz="1000">
                <a:latin typeface="Arial" charset="0"/>
              </a:rPr>
              <a:t>SCTP</a:t>
            </a:r>
          </a:p>
          <a:p>
            <a:pPr>
              <a:lnSpc>
                <a:spcPct val="80000"/>
              </a:lnSpc>
            </a:pPr>
            <a:r>
              <a:rPr lang="en-US" altLang="ja-JP" sz="1000">
                <a:latin typeface="Arial" charset="0"/>
              </a:rPr>
              <a:t>…</a:t>
            </a:r>
          </a:p>
        </p:txBody>
      </p:sp>
      <p:sp>
        <p:nvSpPr>
          <p:cNvPr id="25613" name="Text Box 10"/>
          <p:cNvSpPr txBox="1">
            <a:spLocks noChangeArrowheads="1"/>
          </p:cNvSpPr>
          <p:nvPr/>
        </p:nvSpPr>
        <p:spPr bwMode="auto">
          <a:xfrm>
            <a:off x="1752600" y="4178300"/>
            <a:ext cx="3581400" cy="469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b="1">
                <a:latin typeface="Arial" charset="0"/>
              </a:rPr>
              <a:t>IP</a:t>
            </a:r>
          </a:p>
        </p:txBody>
      </p:sp>
      <p:sp>
        <p:nvSpPr>
          <p:cNvPr id="25614" name="Text Box 11"/>
          <p:cNvSpPr txBox="1">
            <a:spLocks noChangeArrowheads="1"/>
          </p:cNvSpPr>
          <p:nvPr/>
        </p:nvSpPr>
        <p:spPr bwMode="auto">
          <a:xfrm>
            <a:off x="5334000" y="4178300"/>
            <a:ext cx="1143000" cy="469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b="1">
                <a:latin typeface="Arial" charset="0"/>
              </a:rPr>
              <a:t>ICMP</a:t>
            </a:r>
          </a:p>
        </p:txBody>
      </p:sp>
      <p:sp>
        <p:nvSpPr>
          <p:cNvPr id="25615" name="Rectangle 12"/>
          <p:cNvSpPr>
            <a:spLocks noChangeArrowheads="1"/>
          </p:cNvSpPr>
          <p:nvPr/>
        </p:nvSpPr>
        <p:spPr bwMode="auto">
          <a:xfrm>
            <a:off x="1752600" y="5181600"/>
            <a:ext cx="4724400" cy="533400"/>
          </a:xfrm>
          <a:prstGeom prst="rect">
            <a:avLst/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b="1">
                <a:latin typeface="Arial" charset="0"/>
              </a:rPr>
              <a:t>Ethernet, PPP, SONET, …</a:t>
            </a:r>
          </a:p>
        </p:txBody>
      </p:sp>
      <p:sp>
        <p:nvSpPr>
          <p:cNvPr id="25616" name="Line 13"/>
          <p:cNvSpPr>
            <a:spLocks noChangeShapeType="1"/>
          </p:cNvSpPr>
          <p:nvPr/>
        </p:nvSpPr>
        <p:spPr bwMode="auto">
          <a:xfrm>
            <a:off x="762000" y="2882900"/>
            <a:ext cx="678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17" name="Line 14"/>
          <p:cNvSpPr>
            <a:spLocks noChangeShapeType="1"/>
          </p:cNvSpPr>
          <p:nvPr/>
        </p:nvSpPr>
        <p:spPr bwMode="auto">
          <a:xfrm>
            <a:off x="762000" y="3949700"/>
            <a:ext cx="678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18" name="Line 15"/>
          <p:cNvSpPr>
            <a:spLocks noChangeShapeType="1"/>
          </p:cNvSpPr>
          <p:nvPr/>
        </p:nvSpPr>
        <p:spPr bwMode="auto">
          <a:xfrm>
            <a:off x="762000" y="4864100"/>
            <a:ext cx="678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19" name="Text Box 16"/>
          <p:cNvSpPr txBox="1">
            <a:spLocks noChangeArrowheads="1"/>
          </p:cNvSpPr>
          <p:nvPr/>
        </p:nvSpPr>
        <p:spPr bwMode="auto">
          <a:xfrm>
            <a:off x="6934200" y="2074863"/>
            <a:ext cx="1736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b="1">
                <a:latin typeface="Arial" charset="0"/>
              </a:rPr>
              <a:t>Layer 4</a:t>
            </a:r>
          </a:p>
          <a:p>
            <a:r>
              <a:rPr lang="en-US" altLang="ja-JP" sz="2000" b="1">
                <a:latin typeface="Arial" charset="0"/>
              </a:rPr>
              <a:t>(Application)</a:t>
            </a:r>
          </a:p>
        </p:txBody>
      </p:sp>
      <p:sp>
        <p:nvSpPr>
          <p:cNvPr id="25620" name="Text Box 17"/>
          <p:cNvSpPr txBox="1">
            <a:spLocks noChangeArrowheads="1"/>
          </p:cNvSpPr>
          <p:nvPr/>
        </p:nvSpPr>
        <p:spPr bwMode="auto">
          <a:xfrm>
            <a:off x="7037388" y="2989263"/>
            <a:ext cx="1538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b="1">
                <a:latin typeface="Arial" charset="0"/>
              </a:rPr>
              <a:t>Layer 3</a:t>
            </a:r>
          </a:p>
          <a:p>
            <a:r>
              <a:rPr lang="en-US" altLang="ja-JP" sz="2000" b="1">
                <a:latin typeface="Arial" charset="0"/>
              </a:rPr>
              <a:t>(Transport)</a:t>
            </a:r>
            <a:endParaRPr lang="en-US" altLang="ja-JP" b="1">
              <a:latin typeface="Arial" charset="0"/>
            </a:endParaRPr>
          </a:p>
        </p:txBody>
      </p:sp>
      <p:sp>
        <p:nvSpPr>
          <p:cNvPr id="25621" name="Text Box 18"/>
          <p:cNvSpPr txBox="1">
            <a:spLocks noChangeArrowheads="1"/>
          </p:cNvSpPr>
          <p:nvPr/>
        </p:nvSpPr>
        <p:spPr bwMode="auto">
          <a:xfrm>
            <a:off x="7129463" y="3995738"/>
            <a:ext cx="1355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b="1">
                <a:latin typeface="Arial" charset="0"/>
              </a:rPr>
              <a:t>Layer 2</a:t>
            </a:r>
          </a:p>
          <a:p>
            <a:r>
              <a:rPr lang="en-US" altLang="ja-JP" sz="2000" b="1">
                <a:latin typeface="Arial" charset="0"/>
              </a:rPr>
              <a:t>(Network)</a:t>
            </a:r>
            <a:endParaRPr lang="en-US" altLang="ja-JP" b="1">
              <a:latin typeface="Arial" charset="0"/>
            </a:endParaRPr>
          </a:p>
        </p:txBody>
      </p:sp>
      <p:sp>
        <p:nvSpPr>
          <p:cNvPr id="25622" name="Text Box 19"/>
          <p:cNvSpPr txBox="1">
            <a:spLocks noChangeArrowheads="1"/>
          </p:cNvSpPr>
          <p:nvPr/>
        </p:nvSpPr>
        <p:spPr bwMode="auto">
          <a:xfrm>
            <a:off x="6513513" y="4876800"/>
            <a:ext cx="2597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b="1">
                <a:latin typeface="Arial" charset="0"/>
              </a:rPr>
              <a:t>Layer 1</a:t>
            </a:r>
          </a:p>
          <a:p>
            <a:r>
              <a:rPr lang="en-US" altLang="ja-JP" sz="2000" b="1">
                <a:latin typeface="Arial" charset="0"/>
              </a:rPr>
              <a:t>(Data Link/Physical)</a:t>
            </a:r>
            <a:endParaRPr lang="en-US" altLang="ja-JP" b="1">
              <a:latin typeface="Arial" charset="0"/>
            </a:endParaRPr>
          </a:p>
        </p:txBody>
      </p:sp>
      <p:sp>
        <p:nvSpPr>
          <p:cNvPr id="25623" name="Text Box 20"/>
          <p:cNvSpPr txBox="1">
            <a:spLocks noChangeArrowheads="1"/>
          </p:cNvSpPr>
          <p:nvPr/>
        </p:nvSpPr>
        <p:spPr bwMode="auto">
          <a:xfrm>
            <a:off x="3733800" y="2701925"/>
            <a:ext cx="788988" cy="4095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 b="1">
                <a:latin typeface="Arial" charset="0"/>
              </a:rPr>
              <a:t>RPC</a:t>
            </a:r>
            <a:endParaRPr lang="en-US" altLang="ja-JP" b="1">
              <a:latin typeface="Arial" charset="0"/>
            </a:endParaRPr>
          </a:p>
        </p:txBody>
      </p:sp>
      <p:sp>
        <p:nvSpPr>
          <p:cNvPr id="25624" name="Text Box 21"/>
          <p:cNvSpPr txBox="1">
            <a:spLocks noChangeArrowheads="1"/>
          </p:cNvSpPr>
          <p:nvPr/>
        </p:nvSpPr>
        <p:spPr bwMode="auto">
          <a:xfrm>
            <a:off x="3886200" y="4711700"/>
            <a:ext cx="1295400" cy="4095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 b="1">
                <a:latin typeface="Arial" charset="0"/>
              </a:rPr>
              <a:t>MPLS</a:t>
            </a:r>
            <a:endParaRPr lang="en-US" altLang="ja-JP" b="1">
              <a:latin typeface="Arial" charset="0"/>
            </a:endParaRPr>
          </a:p>
        </p:txBody>
      </p:sp>
      <p:sp>
        <p:nvSpPr>
          <p:cNvPr id="25625" name="Freeform 22"/>
          <p:cNvSpPr>
            <a:spLocks/>
          </p:cNvSpPr>
          <p:nvPr/>
        </p:nvSpPr>
        <p:spPr bwMode="auto">
          <a:xfrm>
            <a:off x="2057400" y="1905000"/>
            <a:ext cx="990600" cy="4572000"/>
          </a:xfrm>
          <a:custGeom>
            <a:avLst/>
            <a:gdLst>
              <a:gd name="T0" fmla="*/ 0 w 624"/>
              <a:gd name="T1" fmla="*/ 0 h 2880"/>
              <a:gd name="T2" fmla="*/ 1572577500 w 624"/>
              <a:gd name="T3" fmla="*/ 2147483647 h 2880"/>
              <a:gd name="T4" fmla="*/ 0 w 624"/>
              <a:gd name="T5" fmla="*/ 2147483647 h 2880"/>
              <a:gd name="T6" fmla="*/ 0 60000 65536"/>
              <a:gd name="T7" fmla="*/ 0 60000 65536"/>
              <a:gd name="T8" fmla="*/ 0 60000 65536"/>
              <a:gd name="T9" fmla="*/ 0 w 624"/>
              <a:gd name="T10" fmla="*/ 0 h 2880"/>
              <a:gd name="T11" fmla="*/ 624 w 624"/>
              <a:gd name="T12" fmla="*/ 2880 h 28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880">
                <a:moveTo>
                  <a:pt x="0" y="0"/>
                </a:moveTo>
                <a:cubicBezTo>
                  <a:pt x="312" y="480"/>
                  <a:pt x="624" y="960"/>
                  <a:pt x="624" y="1440"/>
                </a:cubicBezTo>
                <a:cubicBezTo>
                  <a:pt x="624" y="1920"/>
                  <a:pt x="312" y="2400"/>
                  <a:pt x="0" y="288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26" name="Freeform 23"/>
          <p:cNvSpPr>
            <a:spLocks/>
          </p:cNvSpPr>
          <p:nvPr/>
        </p:nvSpPr>
        <p:spPr bwMode="auto">
          <a:xfrm flipH="1">
            <a:off x="4800600" y="1905000"/>
            <a:ext cx="990600" cy="4572000"/>
          </a:xfrm>
          <a:custGeom>
            <a:avLst/>
            <a:gdLst>
              <a:gd name="T0" fmla="*/ 0 w 624"/>
              <a:gd name="T1" fmla="*/ 0 h 2880"/>
              <a:gd name="T2" fmla="*/ 1572577500 w 624"/>
              <a:gd name="T3" fmla="*/ 2147483647 h 2880"/>
              <a:gd name="T4" fmla="*/ 0 w 624"/>
              <a:gd name="T5" fmla="*/ 2147483647 h 2880"/>
              <a:gd name="T6" fmla="*/ 0 60000 65536"/>
              <a:gd name="T7" fmla="*/ 0 60000 65536"/>
              <a:gd name="T8" fmla="*/ 0 60000 65536"/>
              <a:gd name="T9" fmla="*/ 0 w 624"/>
              <a:gd name="T10" fmla="*/ 0 h 2880"/>
              <a:gd name="T11" fmla="*/ 624 w 624"/>
              <a:gd name="T12" fmla="*/ 2880 h 28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880">
                <a:moveTo>
                  <a:pt x="0" y="0"/>
                </a:moveTo>
                <a:cubicBezTo>
                  <a:pt x="312" y="480"/>
                  <a:pt x="624" y="960"/>
                  <a:pt x="624" y="1440"/>
                </a:cubicBezTo>
                <a:cubicBezTo>
                  <a:pt x="624" y="1920"/>
                  <a:pt x="312" y="2400"/>
                  <a:pt x="0" y="288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27" name="Line 24"/>
          <p:cNvSpPr>
            <a:spLocks noChangeShapeType="1"/>
          </p:cNvSpPr>
          <p:nvPr/>
        </p:nvSpPr>
        <p:spPr bwMode="auto">
          <a:xfrm>
            <a:off x="2057400" y="2044700"/>
            <a:ext cx="3733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28" name="Line 25"/>
          <p:cNvSpPr>
            <a:spLocks noChangeShapeType="1"/>
          </p:cNvSpPr>
          <p:nvPr/>
        </p:nvSpPr>
        <p:spPr bwMode="auto">
          <a:xfrm>
            <a:off x="2057400" y="6477000"/>
            <a:ext cx="3733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29" name="Text Box 26"/>
          <p:cNvSpPr txBox="1">
            <a:spLocks noChangeArrowheads="1"/>
          </p:cNvSpPr>
          <p:nvPr/>
        </p:nvSpPr>
        <p:spPr bwMode="auto">
          <a:xfrm>
            <a:off x="-3175" y="2303463"/>
            <a:ext cx="167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 b="1"/>
              <a:t>PGP, SSH, …</a:t>
            </a:r>
          </a:p>
        </p:txBody>
      </p:sp>
      <p:sp>
        <p:nvSpPr>
          <p:cNvPr id="25630" name="Text Box 27"/>
          <p:cNvSpPr txBox="1">
            <a:spLocks noChangeArrowheads="1"/>
          </p:cNvSpPr>
          <p:nvPr/>
        </p:nvSpPr>
        <p:spPr bwMode="auto">
          <a:xfrm>
            <a:off x="0" y="2714625"/>
            <a:ext cx="1243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 b="1"/>
              <a:t>SSL, TLS</a:t>
            </a:r>
          </a:p>
        </p:txBody>
      </p:sp>
      <p:sp>
        <p:nvSpPr>
          <p:cNvPr id="25631" name="Text Box 28"/>
          <p:cNvSpPr txBox="1">
            <a:spLocks noChangeArrowheads="1"/>
          </p:cNvSpPr>
          <p:nvPr/>
        </p:nvSpPr>
        <p:spPr bwMode="auto">
          <a:xfrm>
            <a:off x="76200" y="41783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 b="1"/>
              <a:t>IPsec</a:t>
            </a:r>
          </a:p>
        </p:txBody>
      </p:sp>
      <p:sp>
        <p:nvSpPr>
          <p:cNvPr id="25632" name="Text Box 29"/>
          <p:cNvSpPr txBox="1">
            <a:spLocks noChangeArrowheads="1"/>
          </p:cNvSpPr>
          <p:nvPr/>
        </p:nvSpPr>
        <p:spPr bwMode="auto">
          <a:xfrm>
            <a:off x="0" y="5245100"/>
            <a:ext cx="1333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sz="2000" b="1"/>
              <a:t>802.11i,…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75354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pic>
        <p:nvPicPr>
          <p:cNvPr id="5" name="Picture 4" descr="Screen Shot 2015-03-22 at 10.2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05100"/>
            <a:ext cx="7454900" cy="2781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14454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IPSEC</a:t>
            </a:r>
          </a:p>
          <a:p>
            <a:endParaRPr lang="en-US" dirty="0"/>
          </a:p>
          <a:p>
            <a:r>
              <a:rPr lang="en-US" dirty="0"/>
              <a:t>SSL/TLS</a:t>
            </a:r>
          </a:p>
          <a:p>
            <a:pPr lvl="1"/>
            <a:r>
              <a:rPr lang="en-US" dirty="0"/>
              <a:t>Can we make it faster?</a:t>
            </a:r>
          </a:p>
          <a:p>
            <a:pPr lvl="1"/>
            <a:r>
              <a:rPr lang="en-US" dirty="0"/>
              <a:t>Better human factors design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31070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Studies on SSL Indicators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~50% of users cannot identify a connection as secure or not secure [Friedman et al. 2002]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85% (17/20) know about lock icon, but only 60% of whom know the lock must be in browser chrome [Downs et al. 2006]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65% (13/20) never noticed the “https” prefix [Downs et al. 2006]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23% (5/22) rely solely on webpage content to determine legitimacy [</a:t>
            </a:r>
            <a:r>
              <a:rPr lang="en-US" sz="2400" dirty="0" err="1"/>
              <a:t>Dhajima</a:t>
            </a:r>
            <a:r>
              <a:rPr lang="en-US" sz="2400" dirty="0"/>
              <a:t> et al. 2006]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9% (2/22) look at certificates [</a:t>
            </a:r>
            <a:r>
              <a:rPr lang="en-US" sz="2400" dirty="0" err="1"/>
              <a:t>Dhajima</a:t>
            </a:r>
            <a:r>
              <a:rPr lang="en-US" sz="2400" dirty="0"/>
              <a:t> et al. 2006]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27256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Authenticate user’s device instead of user </a:t>
            </a:r>
          </a:p>
          <a:p>
            <a:endParaRPr lang="en-US" dirty="0"/>
          </a:p>
          <a:p>
            <a:r>
              <a:rPr lang="en-US" dirty="0"/>
              <a:t>E.g., Ask secret question or SMS</a:t>
            </a:r>
          </a:p>
          <a:p>
            <a:endParaRPr lang="en-US" dirty="0"/>
          </a:p>
          <a:p>
            <a:r>
              <a:rPr lang="en-US" dirty="0"/>
              <a:t>Store persistent cookie</a:t>
            </a:r>
          </a:p>
          <a:p>
            <a:endParaRPr lang="en-US" dirty="0"/>
          </a:p>
          <a:p>
            <a:r>
              <a:rPr lang="en-US" dirty="0"/>
              <a:t>Reduce dependency on human doing right thing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3204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really take human out!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Registration problem</a:t>
            </a:r>
          </a:p>
          <a:p>
            <a:pPr lvl="1"/>
            <a:r>
              <a:rPr lang="en-US" dirty="0"/>
              <a:t>I have multiple devices</a:t>
            </a:r>
          </a:p>
          <a:p>
            <a:pPr lvl="1"/>
            <a:endParaRPr lang="en-US" dirty="0"/>
          </a:p>
          <a:p>
            <a:r>
              <a:rPr lang="en-US" dirty="0"/>
              <a:t>Vulnerable to active MITM attack</a:t>
            </a:r>
          </a:p>
          <a:p>
            <a:endParaRPr lang="en-US" dirty="0"/>
          </a:p>
          <a:p>
            <a:r>
              <a:rPr lang="en-US" dirty="0"/>
              <a:t>Machine authentication is still not great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78605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“Conditioned-safe” ceremonies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Users get conditioned and fall into bad patterns and don</a:t>
            </a:r>
            <a:r>
              <a:rPr lang="fr-FR" dirty="0"/>
              <a:t>’</a:t>
            </a:r>
            <a:r>
              <a:rPr lang="en-US" dirty="0"/>
              <a:t>t recognize attacks</a:t>
            </a:r>
          </a:p>
          <a:p>
            <a:endParaRPr lang="en-US" dirty="0"/>
          </a:p>
          <a:p>
            <a:r>
              <a:rPr lang="en-US" dirty="0"/>
              <a:t>Need some way to ensure</a:t>
            </a:r>
          </a:p>
          <a:p>
            <a:pPr lvl="1"/>
            <a:r>
              <a:rPr lang="en-US" dirty="0"/>
              <a:t>Condition “reflexes” to be protective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20300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for registration ceremony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a email</a:t>
            </a:r>
          </a:p>
          <a:p>
            <a:pPr lvl="1"/>
            <a:r>
              <a:rPr lang="en-US" dirty="0">
                <a:hlinkClick r:id="rId2"/>
              </a:rPr>
              <a:t>https://www.xyz.com/reg.php?url_id=“r</a:t>
            </a:r>
            <a:r>
              <a:rPr lang="en-US" dirty="0"/>
              <a:t>”</a:t>
            </a:r>
          </a:p>
          <a:p>
            <a:r>
              <a:rPr lang="en-US" dirty="0"/>
              <a:t>“r” is unpredictable </a:t>
            </a:r>
          </a:p>
          <a:p>
            <a:r>
              <a:rPr lang="en-US" dirty="0"/>
              <a:t>If user clicks on link, set up a persistent cookie</a:t>
            </a:r>
          </a:p>
          <a:p>
            <a:r>
              <a:rPr lang="en-US" dirty="0"/>
              <a:t>Security analysis – refer to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5392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 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6867"/>
          </a:xfrm>
        </p:spPr>
        <p:txBody>
          <a:bodyPr/>
          <a:lstStyle/>
          <a:p>
            <a:r>
              <a:rPr lang="en-US" dirty="0"/>
              <a:t>Where in the stack? What deployment model?</a:t>
            </a:r>
          </a:p>
          <a:p>
            <a:pPr lvl="1"/>
            <a:r>
              <a:rPr lang="en-US" dirty="0"/>
              <a:t>IPSEC = network, TLS=transport, Kerberos=App</a:t>
            </a:r>
          </a:p>
          <a:p>
            <a:r>
              <a:rPr lang="en-US" dirty="0"/>
              <a:t>IPSEC</a:t>
            </a:r>
          </a:p>
          <a:p>
            <a:pPr lvl="1"/>
            <a:r>
              <a:rPr lang="en-US" dirty="0"/>
              <a:t>Two modes: tunnel </a:t>
            </a:r>
            <a:r>
              <a:rPr lang="en-US" dirty="0" err="1"/>
              <a:t>vs</a:t>
            </a:r>
            <a:r>
              <a:rPr lang="en-US" dirty="0"/>
              <a:t> transport</a:t>
            </a:r>
          </a:p>
          <a:p>
            <a:pPr lvl="1"/>
            <a:r>
              <a:rPr lang="en-US" dirty="0"/>
              <a:t>Three sec capabilities: AH,ESP(w or w/o </a:t>
            </a:r>
            <a:r>
              <a:rPr lang="en-US" dirty="0" err="1"/>
              <a:t>auth</a:t>
            </a:r>
            <a:r>
              <a:rPr lang="en-US" dirty="0"/>
              <a:t>)</a:t>
            </a:r>
          </a:p>
          <a:p>
            <a:r>
              <a:rPr lang="en-US" dirty="0"/>
              <a:t>SSL/TLS</a:t>
            </a:r>
          </a:p>
          <a:p>
            <a:pPr lvl="1"/>
            <a:r>
              <a:rPr lang="en-US" dirty="0"/>
              <a:t>Certificates, key exchange, MITM attacks</a:t>
            </a:r>
          </a:p>
          <a:p>
            <a:r>
              <a:rPr lang="en-US" dirty="0"/>
              <a:t>Alternative (</a:t>
            </a:r>
            <a:r>
              <a:rPr lang="en-US"/>
              <a:t>not discussed) Kerberos</a:t>
            </a:r>
            <a:endParaRPr lang="en-US" dirty="0"/>
          </a:p>
          <a:p>
            <a:pPr lvl="1"/>
            <a:r>
              <a:rPr lang="en-US" dirty="0"/>
              <a:t>Trusted third party can simplify protocols!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33556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 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SDN and security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Overview of what is SDN </a:t>
            </a:r>
          </a:p>
          <a:p>
            <a:pPr lvl="1"/>
            <a:r>
              <a:rPr lang="en-US" dirty="0"/>
              <a:t>Adopted by many leading cloud providers! </a:t>
            </a:r>
          </a:p>
          <a:p>
            <a:pPr lvl="1"/>
            <a:r>
              <a:rPr lang="en-US" dirty="0"/>
              <a:t>Now almost “</a:t>
            </a:r>
            <a:r>
              <a:rPr lang="en-US" dirty="0" err="1"/>
              <a:t>defacto</a:t>
            </a:r>
            <a:r>
              <a:rPr lang="en-US" dirty="0"/>
              <a:t>”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Attacks on SDN </a:t>
            </a:r>
          </a:p>
          <a:p>
            <a:pPr lvl="1"/>
            <a:r>
              <a:rPr lang="en-US" dirty="0"/>
              <a:t>E.g., simple controller overload attacks with naïve realizations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77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model?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trusted domain?</a:t>
            </a:r>
          </a:p>
          <a:p>
            <a:endParaRPr lang="en-US" dirty="0"/>
          </a:p>
          <a:p>
            <a:r>
              <a:rPr lang="en-US" dirty="0"/>
              <a:t>Unknown/remote services?</a:t>
            </a:r>
          </a:p>
          <a:p>
            <a:endParaRPr lang="en-US" dirty="0"/>
          </a:p>
          <a:p>
            <a:r>
              <a:rPr lang="en-US" dirty="0"/>
              <a:t>Root of trust?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250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951479"/>
              </p:ext>
            </p:extLst>
          </p:nvPr>
        </p:nvGraphicFramePr>
        <p:xfrm>
          <a:off x="457200" y="2472265"/>
          <a:ext cx="8229600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Protocol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Which layer?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What deployment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IPSEC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IP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Remote/network untrusted entities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SSL/TLS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Remote untrusted entities,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Trust in CA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Kerberos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Application?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Single trusted domain with  central</a:t>
                      </a:r>
                      <a:r>
                        <a:rPr lang="en-US" sz="2400" baseline="0" dirty="0"/>
                        <a:t> authority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379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IPSEC</a:t>
            </a:r>
          </a:p>
          <a:p>
            <a:endParaRPr lang="en-US" dirty="0"/>
          </a:p>
          <a:p>
            <a:r>
              <a:rPr lang="en-US" dirty="0"/>
              <a:t>SSL/TLS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179792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Presentation2.potx</Template>
  <TotalTime>11926</TotalTime>
  <Words>3697</Words>
  <Application>Microsoft Macintosh PowerPoint</Application>
  <PresentationFormat>On-screen Show (4:3)</PresentationFormat>
  <Paragraphs>658</Paragraphs>
  <Slides>68</Slides>
  <Notes>36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ＭＳ Ｐゴシック</vt:lpstr>
      <vt:lpstr>Arial</vt:lpstr>
      <vt:lpstr>Calibri</vt:lpstr>
      <vt:lpstr>Roboto</vt:lpstr>
      <vt:lpstr>Symbol</vt:lpstr>
      <vt:lpstr>Times</vt:lpstr>
      <vt:lpstr>Times New Roman</vt:lpstr>
      <vt:lpstr>Wingdings</vt:lpstr>
      <vt:lpstr>Presentation2</vt:lpstr>
      <vt:lpstr>Homework logistics survey</vt:lpstr>
      <vt:lpstr>IPSEC, SSL/TLS</vt:lpstr>
      <vt:lpstr>Security protocol requirements</vt:lpstr>
      <vt:lpstr>Attackers’ capabilities</vt:lpstr>
      <vt:lpstr>“Ideal” protocol wishlist</vt:lpstr>
      <vt:lpstr>Security in TCP/IP protocol stack</vt:lpstr>
      <vt:lpstr>Deployment model? </vt:lpstr>
      <vt:lpstr>Some Examples</vt:lpstr>
      <vt:lpstr>Today’s lecture  </vt:lpstr>
      <vt:lpstr>(Why) do we need IP security?</vt:lpstr>
      <vt:lpstr>IPSEC view of data packets</vt:lpstr>
      <vt:lpstr>Two modes of operation of IPSEC  </vt:lpstr>
      <vt:lpstr>Security Associations</vt:lpstr>
      <vt:lpstr>Authentication Header (AH)</vt:lpstr>
      <vt:lpstr>Authentication Header</vt:lpstr>
      <vt:lpstr>Replay protection</vt:lpstr>
      <vt:lpstr>AH packet format (Transport)</vt:lpstr>
      <vt:lpstr>AH packet format (Tunnel)</vt:lpstr>
      <vt:lpstr>Encapsulating Security Payload (ESP)</vt:lpstr>
      <vt:lpstr>Encapsulating Security Payload</vt:lpstr>
      <vt:lpstr>ESP packet format (Transport)</vt:lpstr>
      <vt:lpstr>ESP packet format (Tunnel)</vt:lpstr>
      <vt:lpstr>Transport vs tunnel mode ESP</vt:lpstr>
      <vt:lpstr>Bird’s eye view of IPSEC</vt:lpstr>
      <vt:lpstr>Bird’s eye view (2)</vt:lpstr>
      <vt:lpstr>Why do we need AH?</vt:lpstr>
      <vt:lpstr>Why isn’t IPsec more deployed?</vt:lpstr>
      <vt:lpstr>Today’s lecture  </vt:lpstr>
      <vt:lpstr>PowerPoint Presentation</vt:lpstr>
      <vt:lpstr>Quick SSL / TLS Overview</vt:lpstr>
      <vt:lpstr>SSL Protocol</vt:lpstr>
      <vt:lpstr>Aside</vt:lpstr>
      <vt:lpstr>DH Key Agreement</vt:lpstr>
      <vt:lpstr>Sample SSL Session with DH</vt:lpstr>
      <vt:lpstr>Problem: Man-in-the-Middle Attack</vt:lpstr>
      <vt:lpstr>Sample SSL Session</vt:lpstr>
      <vt:lpstr>SSL Phase 1</vt:lpstr>
      <vt:lpstr>Aside .. Dumbing down attacks</vt:lpstr>
      <vt:lpstr>Cipher Suite</vt:lpstr>
      <vt:lpstr>Key Exchange Mechanisms Analysis</vt:lpstr>
      <vt:lpstr>Example: RSA Key Exchange</vt:lpstr>
      <vt:lpstr>Example: RSA Key Exchange</vt:lpstr>
      <vt:lpstr>Fixed DH Key Exchange</vt:lpstr>
      <vt:lpstr>Ephemeral DH Key Exchange</vt:lpstr>
      <vt:lpstr>Anonymous DH Key Exchange</vt:lpstr>
      <vt:lpstr>SSL Phase 2</vt:lpstr>
      <vt:lpstr>SSL Phase 3</vt:lpstr>
      <vt:lpstr>SSL Phase 4</vt:lpstr>
      <vt:lpstr>Browser Security Information</vt:lpstr>
      <vt:lpstr>Assumptions for Secure SSL</vt:lpstr>
      <vt:lpstr>PowerPoint Presentation</vt:lpstr>
      <vt:lpstr>PowerPoint Presentation</vt:lpstr>
      <vt:lpstr>PowerPoint Presentation</vt:lpstr>
      <vt:lpstr>Today’s lecture  </vt:lpstr>
      <vt:lpstr>Can we speed it up somehow? Stark et al</vt:lpstr>
      <vt:lpstr>OCSP adds nontrivial delay</vt:lpstr>
      <vt:lpstr>Ideas to speed it up?</vt:lpstr>
      <vt:lpstr>Stark et al paper</vt:lpstr>
      <vt:lpstr>How to prefetch?</vt:lpstr>
      <vt:lpstr>Improvements</vt:lpstr>
      <vt:lpstr>Today’s lecture  </vt:lpstr>
      <vt:lpstr>Studies on SSL Indicators</vt:lpstr>
      <vt:lpstr>Machine authentication</vt:lpstr>
      <vt:lpstr>Doesn’t really take human out! </vt:lpstr>
      <vt:lpstr>“Conditioned-safe” ceremonies </vt:lpstr>
      <vt:lpstr>Idea for registration ceremony </vt:lpstr>
      <vt:lpstr>Takeaways  </vt:lpstr>
      <vt:lpstr>Next class 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Butkiewicz</dc:creator>
  <cp:lastModifiedBy>Vyas Sekar</cp:lastModifiedBy>
  <cp:revision>4131</cp:revision>
  <dcterms:created xsi:type="dcterms:W3CDTF">2013-01-16T19:50:08Z</dcterms:created>
  <dcterms:modified xsi:type="dcterms:W3CDTF">2025-01-31T03:29:13Z</dcterms:modified>
</cp:coreProperties>
</file>